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5"/>
  </p:notesMasterIdLst>
  <p:handoutMasterIdLst>
    <p:handoutMasterId r:id="rId66"/>
  </p:handoutMasterIdLst>
  <p:sldIdLst>
    <p:sldId id="376" r:id="rId2"/>
    <p:sldId id="393" r:id="rId3"/>
    <p:sldId id="377" r:id="rId4"/>
    <p:sldId id="382" r:id="rId5"/>
    <p:sldId id="383" r:id="rId6"/>
    <p:sldId id="384" r:id="rId7"/>
    <p:sldId id="385" r:id="rId8"/>
    <p:sldId id="386" r:id="rId9"/>
    <p:sldId id="387" r:id="rId10"/>
    <p:sldId id="388" r:id="rId11"/>
    <p:sldId id="389" r:id="rId12"/>
    <p:sldId id="390" r:id="rId13"/>
    <p:sldId id="391" r:id="rId14"/>
    <p:sldId id="394" r:id="rId15"/>
    <p:sldId id="291" r:id="rId16"/>
    <p:sldId id="322" r:id="rId17"/>
    <p:sldId id="367" r:id="rId18"/>
    <p:sldId id="424" r:id="rId19"/>
    <p:sldId id="447" r:id="rId20"/>
    <p:sldId id="380" r:id="rId21"/>
    <p:sldId id="364" r:id="rId22"/>
    <p:sldId id="278" r:id="rId23"/>
    <p:sldId id="365" r:id="rId24"/>
    <p:sldId id="368" r:id="rId25"/>
    <p:sldId id="399" r:id="rId26"/>
    <p:sldId id="406" r:id="rId27"/>
    <p:sldId id="366" r:id="rId28"/>
    <p:sldId id="395" r:id="rId29"/>
    <p:sldId id="397" r:id="rId30"/>
    <p:sldId id="396" r:id="rId31"/>
    <p:sldId id="416" r:id="rId32"/>
    <p:sldId id="448" r:id="rId33"/>
    <p:sldId id="449" r:id="rId34"/>
    <p:sldId id="419" r:id="rId35"/>
    <p:sldId id="420" r:id="rId36"/>
    <p:sldId id="421" r:id="rId37"/>
    <p:sldId id="422" r:id="rId38"/>
    <p:sldId id="423" r:id="rId39"/>
    <p:sldId id="427" r:id="rId40"/>
    <p:sldId id="445" r:id="rId41"/>
    <p:sldId id="429" r:id="rId42"/>
    <p:sldId id="430" r:id="rId43"/>
    <p:sldId id="431" r:id="rId44"/>
    <p:sldId id="432" r:id="rId45"/>
    <p:sldId id="433" r:id="rId46"/>
    <p:sldId id="434" r:id="rId47"/>
    <p:sldId id="435" r:id="rId48"/>
    <p:sldId id="436" r:id="rId49"/>
    <p:sldId id="437" r:id="rId50"/>
    <p:sldId id="438" r:id="rId51"/>
    <p:sldId id="439" r:id="rId52"/>
    <p:sldId id="440" r:id="rId53"/>
    <p:sldId id="441" r:id="rId54"/>
    <p:sldId id="442" r:id="rId55"/>
    <p:sldId id="443" r:id="rId56"/>
    <p:sldId id="451" r:id="rId57"/>
    <p:sldId id="457" r:id="rId58"/>
    <p:sldId id="452" r:id="rId59"/>
    <p:sldId id="453" r:id="rId60"/>
    <p:sldId id="454" r:id="rId61"/>
    <p:sldId id="455" r:id="rId62"/>
    <p:sldId id="456" r:id="rId63"/>
    <p:sldId id="458" r:id="rId6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man, Peter" initials="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47"/>
    <a:srgbClr val="FFFF66"/>
    <a:srgbClr val="517D21"/>
    <a:srgbClr val="FF8F8F"/>
    <a:srgbClr val="FF9999"/>
    <a:srgbClr val="DA8E8E"/>
    <a:srgbClr val="A6060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264" autoAdjust="0"/>
    <p:restoredTop sz="88022" autoAdjust="0"/>
  </p:normalViewPr>
  <p:slideViewPr>
    <p:cSldViewPr snapToGrid="0" snapToObjects="1">
      <p:cViewPr>
        <p:scale>
          <a:sx n="70" d="100"/>
          <a:sy n="70" d="100"/>
        </p:scale>
        <p:origin x="-11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E876C-E8CE-46AF-8ECA-BA8AE2FD88E3}" type="doc">
      <dgm:prSet loTypeId="urn:microsoft.com/office/officeart/2005/8/layout/hProcess9" loCatId="process" qsTypeId="urn:microsoft.com/office/officeart/2005/8/quickstyle/3d1" qsCatId="3D" csTypeId="urn:microsoft.com/office/officeart/2005/8/colors/colorful1#1" csCatId="colorful" phldr="1"/>
      <dgm:spPr/>
      <dgm:t>
        <a:bodyPr/>
        <a:lstStyle/>
        <a:p>
          <a:endParaRPr lang="en-US"/>
        </a:p>
      </dgm:t>
    </dgm:pt>
    <dgm:pt modelId="{2D2B7E61-4D41-4B52-89DE-6BC8B2893BA1}">
      <dgm:prSet phldrT="[Text]" custT="1"/>
      <dgm:spPr>
        <a:solidFill>
          <a:schemeClr val="tx2">
            <a:lumMod val="75000"/>
          </a:schemeClr>
        </a:solidFill>
      </dgm:spPr>
      <dgm:t>
        <a:bodyPr/>
        <a:lstStyle/>
        <a:p>
          <a:r>
            <a:rPr lang="en-US" sz="1400" b="1" dirty="0" smtClean="0"/>
            <a:t>Awareness &amp; Dissemination</a:t>
          </a:r>
        </a:p>
        <a:p>
          <a:endParaRPr lang="en-US" sz="1200" dirty="0" smtClean="0"/>
        </a:p>
        <a:p>
          <a:endParaRPr lang="en-US" sz="1200" dirty="0" smtClean="0"/>
        </a:p>
        <a:p>
          <a:r>
            <a:rPr lang="en-US" sz="1200" i="1" dirty="0" smtClean="0"/>
            <a:t>Building Readiness to the New Standards</a:t>
          </a:r>
        </a:p>
        <a:p>
          <a:r>
            <a:rPr lang="en-US" sz="1200" i="1" dirty="0" smtClean="0"/>
            <a:t>SY 2010-11</a:t>
          </a:r>
          <a:endParaRPr lang="en-US" sz="1200" i="1" dirty="0"/>
        </a:p>
      </dgm:t>
    </dgm:pt>
    <dgm:pt modelId="{DDED1ECA-FF0E-499E-8543-E3794C6A8F4C}" type="parTrans" cxnId="{EF4269E6-8DE1-446F-9475-33A6B825E8CB}">
      <dgm:prSet/>
      <dgm:spPr/>
      <dgm:t>
        <a:bodyPr/>
        <a:lstStyle/>
        <a:p>
          <a:endParaRPr lang="en-US"/>
        </a:p>
      </dgm:t>
    </dgm:pt>
    <dgm:pt modelId="{B8EBEF87-DE6F-4FAF-B6B3-136D0BFE2FF3}" type="sibTrans" cxnId="{EF4269E6-8DE1-446F-9475-33A6B825E8CB}">
      <dgm:prSet/>
      <dgm:spPr/>
      <dgm:t>
        <a:bodyPr/>
        <a:lstStyle/>
        <a:p>
          <a:endParaRPr lang="en-US"/>
        </a:p>
      </dgm:t>
    </dgm:pt>
    <dgm:pt modelId="{D156F342-7851-43A0-A46C-ECBEAAA4B5CC}">
      <dgm:prSet phldrT="[Text]" custT="1"/>
      <dgm:spPr>
        <a:gradFill rotWithShape="0">
          <a:gsLst>
            <a:gs pos="0">
              <a:srgbClr val="FFFF00"/>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gradFill>
      </dgm:spPr>
      <dgm:t>
        <a:bodyPr/>
        <a:lstStyle/>
        <a:p>
          <a:r>
            <a:rPr lang="en-US" sz="1400" b="1" dirty="0" smtClean="0">
              <a:solidFill>
                <a:schemeClr val="tx1"/>
              </a:solidFill>
            </a:rPr>
            <a:t>Transition</a:t>
          </a:r>
          <a:endParaRPr lang="en-US" sz="1400" i="1" dirty="0" smtClean="0">
            <a:solidFill>
              <a:schemeClr val="tx1"/>
            </a:solidFill>
          </a:endParaRPr>
        </a:p>
        <a:p>
          <a:endParaRPr lang="en-US" sz="1200" i="1" dirty="0" smtClean="0">
            <a:solidFill>
              <a:schemeClr val="tx1"/>
            </a:solidFill>
          </a:endParaRPr>
        </a:p>
        <a:p>
          <a:endParaRPr lang="en-US" sz="1200" i="1" dirty="0" smtClean="0">
            <a:solidFill>
              <a:schemeClr val="tx1"/>
            </a:solidFill>
          </a:endParaRPr>
        </a:p>
        <a:p>
          <a:r>
            <a:rPr lang="en-US" sz="1200" i="1" dirty="0" smtClean="0">
              <a:solidFill>
                <a:schemeClr val="tx1"/>
              </a:solidFill>
            </a:rPr>
            <a:t>Moving to the New Standards</a:t>
          </a:r>
        </a:p>
        <a:p>
          <a:r>
            <a:rPr lang="en-US" sz="1200" i="1" dirty="0" smtClean="0">
              <a:solidFill>
                <a:schemeClr val="tx1"/>
              </a:solidFill>
            </a:rPr>
            <a:t>SY 2011-12</a:t>
          </a:r>
        </a:p>
        <a:p>
          <a:r>
            <a:rPr lang="en-US" sz="1200" i="1" dirty="0" smtClean="0">
              <a:solidFill>
                <a:schemeClr val="tx1"/>
              </a:solidFill>
            </a:rPr>
            <a:t>SY 2012-13</a:t>
          </a:r>
          <a:endParaRPr lang="en-US" sz="1200" i="1" dirty="0">
            <a:solidFill>
              <a:schemeClr val="tx1"/>
            </a:solidFill>
          </a:endParaRPr>
        </a:p>
      </dgm:t>
    </dgm:pt>
    <dgm:pt modelId="{51C9E9F4-8CE1-453E-9F21-9936B316F729}" type="parTrans" cxnId="{BC79AC59-6ABB-4B47-8E38-405162E21E29}">
      <dgm:prSet/>
      <dgm:spPr/>
      <dgm:t>
        <a:bodyPr/>
        <a:lstStyle/>
        <a:p>
          <a:endParaRPr lang="en-US"/>
        </a:p>
      </dgm:t>
    </dgm:pt>
    <dgm:pt modelId="{99396EB9-2422-40BF-98C4-CD2B138BDECE}" type="sibTrans" cxnId="{BC79AC59-6ABB-4B47-8E38-405162E21E29}">
      <dgm:prSet/>
      <dgm:spPr/>
      <dgm:t>
        <a:bodyPr/>
        <a:lstStyle/>
        <a:p>
          <a:endParaRPr lang="en-US"/>
        </a:p>
      </dgm:t>
    </dgm:pt>
    <dgm:pt modelId="{DFB9928D-1067-40EB-884C-692777D1AAB8}">
      <dgm:prSet phldrT="[Text]" custT="1"/>
      <dgm:spPr>
        <a:solidFill>
          <a:schemeClr val="accent2">
            <a:lumMod val="75000"/>
          </a:schemeClr>
        </a:solidFill>
      </dgm:spPr>
      <dgm:t>
        <a:bodyPr/>
        <a:lstStyle/>
        <a:p>
          <a:r>
            <a:rPr lang="en-US" sz="1400" b="1" dirty="0" smtClean="0"/>
            <a:t>Implementation</a:t>
          </a:r>
        </a:p>
        <a:p>
          <a:endParaRPr lang="en-US" sz="1300" dirty="0" smtClean="0"/>
        </a:p>
        <a:p>
          <a:endParaRPr lang="en-US" sz="1300" dirty="0" smtClean="0"/>
        </a:p>
        <a:p>
          <a:r>
            <a:rPr lang="en-US" sz="1300" i="1" dirty="0" smtClean="0"/>
            <a:t>Putting Standards </a:t>
          </a:r>
        </a:p>
        <a:p>
          <a:r>
            <a:rPr lang="en-US" sz="1300" i="1" dirty="0" smtClean="0"/>
            <a:t>Into Practice</a:t>
          </a:r>
        </a:p>
        <a:p>
          <a:r>
            <a:rPr lang="en-US" sz="1300" i="1" dirty="0" smtClean="0"/>
            <a:t>SY 2013-14</a:t>
          </a:r>
          <a:endParaRPr lang="en-US" sz="1300" i="1" dirty="0"/>
        </a:p>
      </dgm:t>
    </dgm:pt>
    <dgm:pt modelId="{2D58D033-0FA0-4EDB-A8A0-EBA5711A7452}" type="parTrans" cxnId="{7C4441F0-8AFE-4479-84DD-798975AEA2F7}">
      <dgm:prSet/>
      <dgm:spPr/>
      <dgm:t>
        <a:bodyPr/>
        <a:lstStyle/>
        <a:p>
          <a:endParaRPr lang="en-US"/>
        </a:p>
      </dgm:t>
    </dgm:pt>
    <dgm:pt modelId="{F808EF6C-1179-4945-A7C8-8DF6C29EC26F}" type="sibTrans" cxnId="{7C4441F0-8AFE-4479-84DD-798975AEA2F7}">
      <dgm:prSet/>
      <dgm:spPr/>
      <dgm:t>
        <a:bodyPr/>
        <a:lstStyle/>
        <a:p>
          <a:endParaRPr lang="en-US"/>
        </a:p>
      </dgm:t>
    </dgm:pt>
    <dgm:pt modelId="{FA1E97F7-25FE-4951-B922-98EAA3FBEED9}">
      <dgm:prSet phldrT="[Text]" custT="1"/>
      <dgm:spPr>
        <a:solidFill>
          <a:srgbClr val="2F593F"/>
        </a:solidFill>
      </dgm:spPr>
      <dgm:t>
        <a:bodyPr/>
        <a:lstStyle/>
        <a:p>
          <a:r>
            <a:rPr lang="en-US" sz="1400" b="1" dirty="0" smtClean="0"/>
            <a:t>Transformation</a:t>
          </a:r>
          <a:endParaRPr lang="en-US" sz="1300" b="1" dirty="0" smtClean="0"/>
        </a:p>
        <a:p>
          <a:endParaRPr lang="en-US" sz="1300" dirty="0" smtClean="0"/>
        </a:p>
        <a:p>
          <a:endParaRPr lang="en-US" sz="1300" dirty="0" smtClean="0"/>
        </a:p>
        <a:p>
          <a:endParaRPr lang="en-US" sz="1300" i="1" dirty="0" smtClean="0"/>
        </a:p>
        <a:p>
          <a:r>
            <a:rPr lang="en-US" sz="1300" i="1" dirty="0" smtClean="0"/>
            <a:t>Continuously Refining Teaching and Learning</a:t>
          </a:r>
          <a:endParaRPr lang="en-US" sz="1300" i="1" dirty="0"/>
        </a:p>
      </dgm:t>
    </dgm:pt>
    <dgm:pt modelId="{CC86B4A9-B548-48EE-A9BC-56B4D92FF95D}" type="parTrans" cxnId="{F6410600-03EC-420B-BA41-1A15B49F8852}">
      <dgm:prSet/>
      <dgm:spPr/>
      <dgm:t>
        <a:bodyPr/>
        <a:lstStyle/>
        <a:p>
          <a:endParaRPr lang="en-US"/>
        </a:p>
      </dgm:t>
    </dgm:pt>
    <dgm:pt modelId="{F0272307-E035-4F67-A1D5-F5BC1D4E6676}" type="sibTrans" cxnId="{F6410600-03EC-420B-BA41-1A15B49F8852}">
      <dgm:prSet/>
      <dgm:spPr/>
      <dgm:t>
        <a:bodyPr/>
        <a:lstStyle/>
        <a:p>
          <a:endParaRPr lang="en-US"/>
        </a:p>
      </dgm:t>
    </dgm:pt>
    <dgm:pt modelId="{2D1EF51B-F953-4C25-A5B5-CB286C99FB11}" type="pres">
      <dgm:prSet presAssocID="{D46E876C-E8CE-46AF-8ECA-BA8AE2FD88E3}" presName="CompostProcess" presStyleCnt="0">
        <dgm:presLayoutVars>
          <dgm:dir/>
          <dgm:resizeHandles val="exact"/>
        </dgm:presLayoutVars>
      </dgm:prSet>
      <dgm:spPr/>
      <dgm:t>
        <a:bodyPr/>
        <a:lstStyle/>
        <a:p>
          <a:endParaRPr lang="en-US"/>
        </a:p>
      </dgm:t>
    </dgm:pt>
    <dgm:pt modelId="{AAF2D267-87AB-4CB2-9F36-EA95FE56C9D9}" type="pres">
      <dgm:prSet presAssocID="{D46E876C-E8CE-46AF-8ECA-BA8AE2FD88E3}" presName="arrow" presStyleLbl="bgShp" presStyleIdx="0" presStyleCnt="1" custScaleX="117647" custLinFactNeighborX="5046"/>
      <dgm:spPr/>
      <dgm:t>
        <a:bodyPr/>
        <a:lstStyle/>
        <a:p>
          <a:endParaRPr lang="en-US"/>
        </a:p>
      </dgm:t>
    </dgm:pt>
    <dgm:pt modelId="{D814080C-CB27-44AF-ABB2-AA5571BAE311}" type="pres">
      <dgm:prSet presAssocID="{D46E876C-E8CE-46AF-8ECA-BA8AE2FD88E3}" presName="linearProcess" presStyleCnt="0"/>
      <dgm:spPr/>
      <dgm:t>
        <a:bodyPr/>
        <a:lstStyle/>
        <a:p>
          <a:endParaRPr lang="en-US"/>
        </a:p>
      </dgm:t>
    </dgm:pt>
    <dgm:pt modelId="{3DAE4EB3-38E8-441C-A2E7-B57E6D18C84D}" type="pres">
      <dgm:prSet presAssocID="{2D2B7E61-4D41-4B52-89DE-6BC8B2893BA1}" presName="textNode" presStyleLbl="node1" presStyleIdx="0" presStyleCnt="4">
        <dgm:presLayoutVars>
          <dgm:bulletEnabled val="1"/>
        </dgm:presLayoutVars>
      </dgm:prSet>
      <dgm:spPr/>
      <dgm:t>
        <a:bodyPr/>
        <a:lstStyle/>
        <a:p>
          <a:endParaRPr lang="en-US"/>
        </a:p>
      </dgm:t>
    </dgm:pt>
    <dgm:pt modelId="{EAA28467-6FD8-4B8E-B9DA-A9AC0F6843B3}" type="pres">
      <dgm:prSet presAssocID="{B8EBEF87-DE6F-4FAF-B6B3-136D0BFE2FF3}" presName="sibTrans" presStyleCnt="0"/>
      <dgm:spPr/>
      <dgm:t>
        <a:bodyPr/>
        <a:lstStyle/>
        <a:p>
          <a:endParaRPr lang="en-US"/>
        </a:p>
      </dgm:t>
    </dgm:pt>
    <dgm:pt modelId="{F83EAC9E-FFF1-4BF5-9CE2-F7AEBA6356BE}" type="pres">
      <dgm:prSet presAssocID="{D156F342-7851-43A0-A46C-ECBEAAA4B5CC}" presName="textNode" presStyleLbl="node1" presStyleIdx="1" presStyleCnt="4">
        <dgm:presLayoutVars>
          <dgm:bulletEnabled val="1"/>
        </dgm:presLayoutVars>
      </dgm:prSet>
      <dgm:spPr/>
      <dgm:t>
        <a:bodyPr/>
        <a:lstStyle/>
        <a:p>
          <a:endParaRPr lang="en-US"/>
        </a:p>
      </dgm:t>
    </dgm:pt>
    <dgm:pt modelId="{CB66372D-BBBB-41B5-8B8B-0645A5A27A76}" type="pres">
      <dgm:prSet presAssocID="{99396EB9-2422-40BF-98C4-CD2B138BDECE}" presName="sibTrans" presStyleCnt="0"/>
      <dgm:spPr/>
      <dgm:t>
        <a:bodyPr/>
        <a:lstStyle/>
        <a:p>
          <a:endParaRPr lang="en-US"/>
        </a:p>
      </dgm:t>
    </dgm:pt>
    <dgm:pt modelId="{CE7AD20C-1FAF-4F6F-8301-8E574AE1D724}" type="pres">
      <dgm:prSet presAssocID="{DFB9928D-1067-40EB-884C-692777D1AAB8}" presName="textNode" presStyleLbl="node1" presStyleIdx="2" presStyleCnt="4" custScaleX="115450" custLinFactNeighborX="22881" custLinFactNeighborY="-1471">
        <dgm:presLayoutVars>
          <dgm:bulletEnabled val="1"/>
        </dgm:presLayoutVars>
      </dgm:prSet>
      <dgm:spPr/>
      <dgm:t>
        <a:bodyPr/>
        <a:lstStyle/>
        <a:p>
          <a:endParaRPr lang="en-US"/>
        </a:p>
      </dgm:t>
    </dgm:pt>
    <dgm:pt modelId="{9C3001D8-EB09-49AA-9525-B408E2E4A01E}" type="pres">
      <dgm:prSet presAssocID="{F808EF6C-1179-4945-A7C8-8DF6C29EC26F}" presName="sibTrans" presStyleCnt="0"/>
      <dgm:spPr/>
      <dgm:t>
        <a:bodyPr/>
        <a:lstStyle/>
        <a:p>
          <a:endParaRPr lang="en-US"/>
        </a:p>
      </dgm:t>
    </dgm:pt>
    <dgm:pt modelId="{E17F0CB4-2858-4B90-9835-231C4299F5C8}" type="pres">
      <dgm:prSet presAssocID="{FA1E97F7-25FE-4951-B922-98EAA3FBEED9}" presName="textNode" presStyleLbl="node1" presStyleIdx="3" presStyleCnt="4" custLinFactNeighborX="36400" custLinFactNeighborY="-1471">
        <dgm:presLayoutVars>
          <dgm:bulletEnabled val="1"/>
        </dgm:presLayoutVars>
      </dgm:prSet>
      <dgm:spPr/>
      <dgm:t>
        <a:bodyPr/>
        <a:lstStyle/>
        <a:p>
          <a:endParaRPr lang="en-US"/>
        </a:p>
      </dgm:t>
    </dgm:pt>
  </dgm:ptLst>
  <dgm:cxnLst>
    <dgm:cxn modelId="{F6410600-03EC-420B-BA41-1A15B49F8852}" srcId="{D46E876C-E8CE-46AF-8ECA-BA8AE2FD88E3}" destId="{FA1E97F7-25FE-4951-B922-98EAA3FBEED9}" srcOrd="3" destOrd="0" parTransId="{CC86B4A9-B548-48EE-A9BC-56B4D92FF95D}" sibTransId="{F0272307-E035-4F67-A1D5-F5BC1D4E6676}"/>
    <dgm:cxn modelId="{39290707-5B87-4A31-935F-F7E772EEB1E5}" type="presOf" srcId="{2D2B7E61-4D41-4B52-89DE-6BC8B2893BA1}" destId="{3DAE4EB3-38E8-441C-A2E7-B57E6D18C84D}" srcOrd="0" destOrd="0" presId="urn:microsoft.com/office/officeart/2005/8/layout/hProcess9"/>
    <dgm:cxn modelId="{EF4269E6-8DE1-446F-9475-33A6B825E8CB}" srcId="{D46E876C-E8CE-46AF-8ECA-BA8AE2FD88E3}" destId="{2D2B7E61-4D41-4B52-89DE-6BC8B2893BA1}" srcOrd="0" destOrd="0" parTransId="{DDED1ECA-FF0E-499E-8543-E3794C6A8F4C}" sibTransId="{B8EBEF87-DE6F-4FAF-B6B3-136D0BFE2FF3}"/>
    <dgm:cxn modelId="{A2A8A6C2-0202-4A57-813D-B0B048026626}" type="presOf" srcId="{FA1E97F7-25FE-4951-B922-98EAA3FBEED9}" destId="{E17F0CB4-2858-4B90-9835-231C4299F5C8}" srcOrd="0" destOrd="0" presId="urn:microsoft.com/office/officeart/2005/8/layout/hProcess9"/>
    <dgm:cxn modelId="{BC79AC59-6ABB-4B47-8E38-405162E21E29}" srcId="{D46E876C-E8CE-46AF-8ECA-BA8AE2FD88E3}" destId="{D156F342-7851-43A0-A46C-ECBEAAA4B5CC}" srcOrd="1" destOrd="0" parTransId="{51C9E9F4-8CE1-453E-9F21-9936B316F729}" sibTransId="{99396EB9-2422-40BF-98C4-CD2B138BDECE}"/>
    <dgm:cxn modelId="{BFEC9F3E-1EEF-4A62-865F-A19147C98F47}" type="presOf" srcId="{DFB9928D-1067-40EB-884C-692777D1AAB8}" destId="{CE7AD20C-1FAF-4F6F-8301-8E574AE1D724}" srcOrd="0" destOrd="0" presId="urn:microsoft.com/office/officeart/2005/8/layout/hProcess9"/>
    <dgm:cxn modelId="{43779D0A-F311-4082-9C5D-89834D8065B9}" type="presOf" srcId="{D156F342-7851-43A0-A46C-ECBEAAA4B5CC}" destId="{F83EAC9E-FFF1-4BF5-9CE2-F7AEBA6356BE}" srcOrd="0" destOrd="0" presId="urn:microsoft.com/office/officeart/2005/8/layout/hProcess9"/>
    <dgm:cxn modelId="{7C4441F0-8AFE-4479-84DD-798975AEA2F7}" srcId="{D46E876C-E8CE-46AF-8ECA-BA8AE2FD88E3}" destId="{DFB9928D-1067-40EB-884C-692777D1AAB8}" srcOrd="2" destOrd="0" parTransId="{2D58D033-0FA0-4EDB-A8A0-EBA5711A7452}" sibTransId="{F808EF6C-1179-4945-A7C8-8DF6C29EC26F}"/>
    <dgm:cxn modelId="{8885C82E-2549-49D3-932D-D93539AA3F47}" type="presOf" srcId="{D46E876C-E8CE-46AF-8ECA-BA8AE2FD88E3}" destId="{2D1EF51B-F953-4C25-A5B5-CB286C99FB11}" srcOrd="0" destOrd="0" presId="urn:microsoft.com/office/officeart/2005/8/layout/hProcess9"/>
    <dgm:cxn modelId="{32CB0243-21DC-4999-AEE4-96D887E60442}" type="presParOf" srcId="{2D1EF51B-F953-4C25-A5B5-CB286C99FB11}" destId="{AAF2D267-87AB-4CB2-9F36-EA95FE56C9D9}" srcOrd="0" destOrd="0" presId="urn:microsoft.com/office/officeart/2005/8/layout/hProcess9"/>
    <dgm:cxn modelId="{B6905B64-DC99-4271-9735-34E27BC3BFB4}" type="presParOf" srcId="{2D1EF51B-F953-4C25-A5B5-CB286C99FB11}" destId="{D814080C-CB27-44AF-ABB2-AA5571BAE311}" srcOrd="1" destOrd="0" presId="urn:microsoft.com/office/officeart/2005/8/layout/hProcess9"/>
    <dgm:cxn modelId="{B1F31B78-04FE-4661-80D3-21CB4A8516A4}" type="presParOf" srcId="{D814080C-CB27-44AF-ABB2-AA5571BAE311}" destId="{3DAE4EB3-38E8-441C-A2E7-B57E6D18C84D}" srcOrd="0" destOrd="0" presId="urn:microsoft.com/office/officeart/2005/8/layout/hProcess9"/>
    <dgm:cxn modelId="{BD9A1DC3-DA72-4680-8527-A51CD4681FBE}" type="presParOf" srcId="{D814080C-CB27-44AF-ABB2-AA5571BAE311}" destId="{EAA28467-6FD8-4B8E-B9DA-A9AC0F6843B3}" srcOrd="1" destOrd="0" presId="urn:microsoft.com/office/officeart/2005/8/layout/hProcess9"/>
    <dgm:cxn modelId="{54FFE886-349C-432A-A728-DCB30FFD0ABE}" type="presParOf" srcId="{D814080C-CB27-44AF-ABB2-AA5571BAE311}" destId="{F83EAC9E-FFF1-4BF5-9CE2-F7AEBA6356BE}" srcOrd="2" destOrd="0" presId="urn:microsoft.com/office/officeart/2005/8/layout/hProcess9"/>
    <dgm:cxn modelId="{466D309F-C4D3-4AFC-B967-DE13AFF18BF8}" type="presParOf" srcId="{D814080C-CB27-44AF-ABB2-AA5571BAE311}" destId="{CB66372D-BBBB-41B5-8B8B-0645A5A27A76}" srcOrd="3" destOrd="0" presId="urn:microsoft.com/office/officeart/2005/8/layout/hProcess9"/>
    <dgm:cxn modelId="{DF43ABAB-55B7-458C-9717-DFE31864CB59}" type="presParOf" srcId="{D814080C-CB27-44AF-ABB2-AA5571BAE311}" destId="{CE7AD20C-1FAF-4F6F-8301-8E574AE1D724}" srcOrd="4" destOrd="0" presId="urn:microsoft.com/office/officeart/2005/8/layout/hProcess9"/>
    <dgm:cxn modelId="{EFBE8947-D678-4E65-97B2-6C1591FD42BF}" type="presParOf" srcId="{D814080C-CB27-44AF-ABB2-AA5571BAE311}" destId="{9C3001D8-EB09-49AA-9525-B408E2E4A01E}" srcOrd="5" destOrd="0" presId="urn:microsoft.com/office/officeart/2005/8/layout/hProcess9"/>
    <dgm:cxn modelId="{699D10E9-5B3B-4E42-ABE2-E979A823407B}" type="presParOf" srcId="{D814080C-CB27-44AF-ABB2-AA5571BAE311}" destId="{E17F0CB4-2858-4B90-9835-231C4299F5C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1A3D2F-9BE4-4FC0-95F2-4DCC82F4D943}" type="doc">
      <dgm:prSet loTypeId="urn:microsoft.com/office/officeart/2005/8/layout/hProcess9" loCatId="process" qsTypeId="urn:microsoft.com/office/officeart/2005/8/quickstyle/3d1" qsCatId="3D" csTypeId="urn:microsoft.com/office/officeart/2005/8/colors/accent5_2" csCatId="accent5" phldr="1"/>
      <dgm:spPr/>
    </dgm:pt>
    <dgm:pt modelId="{D55CC15E-4719-4421-A838-19B67DB3504C}">
      <dgm:prSet phldrT="[Text]" custT="1"/>
      <dgm:spPr/>
      <dgm:t>
        <a:bodyPr/>
        <a:lstStyle/>
        <a:p>
          <a:r>
            <a:rPr lang="en-US" sz="1800" b="1" dirty="0" smtClean="0"/>
            <a:t>Identify </a:t>
          </a:r>
          <a:r>
            <a:rPr lang="en-US" sz="1700" b="1" dirty="0" smtClean="0"/>
            <a:t>unambiguous</a:t>
          </a:r>
          <a:r>
            <a:rPr lang="en-US" sz="1800" b="1" dirty="0" smtClean="0"/>
            <a:t> reasons and goals, including measurable expectations</a:t>
          </a:r>
          <a:endParaRPr lang="en-US" sz="1800" b="1" dirty="0"/>
        </a:p>
      </dgm:t>
    </dgm:pt>
    <dgm:pt modelId="{7D5F5D7D-EDC3-4946-910E-66D9C8448E1F}" type="parTrans" cxnId="{EC6EA42E-89FF-49F0-8DE2-315C337CB901}">
      <dgm:prSet/>
      <dgm:spPr/>
      <dgm:t>
        <a:bodyPr/>
        <a:lstStyle/>
        <a:p>
          <a:endParaRPr lang="en-US"/>
        </a:p>
      </dgm:t>
    </dgm:pt>
    <dgm:pt modelId="{AA8D6767-324B-4F7A-8072-0AD3D7C71892}" type="sibTrans" cxnId="{EC6EA42E-89FF-49F0-8DE2-315C337CB901}">
      <dgm:prSet/>
      <dgm:spPr/>
      <dgm:t>
        <a:bodyPr/>
        <a:lstStyle/>
        <a:p>
          <a:endParaRPr lang="en-US"/>
        </a:p>
      </dgm:t>
    </dgm:pt>
    <dgm:pt modelId="{BC0B9391-2A28-43A3-A58C-53EC3C7A1569}">
      <dgm:prSet phldrT="[Text]" custT="1"/>
      <dgm:spPr/>
      <dgm:t>
        <a:bodyPr/>
        <a:lstStyle/>
        <a:p>
          <a:r>
            <a:rPr lang="en-US" sz="1800" b="1" dirty="0" smtClean="0"/>
            <a:t>Engage stakeholders and ensure transparency</a:t>
          </a:r>
          <a:endParaRPr lang="en-US" sz="1800" b="1" dirty="0"/>
        </a:p>
      </dgm:t>
    </dgm:pt>
    <dgm:pt modelId="{DA4CC3FF-E085-42D1-90E0-C5DC750225DC}" type="parTrans" cxnId="{9D83B630-A960-47F8-A4A8-DBB69F5047F8}">
      <dgm:prSet/>
      <dgm:spPr/>
      <dgm:t>
        <a:bodyPr/>
        <a:lstStyle/>
        <a:p>
          <a:endParaRPr lang="en-US"/>
        </a:p>
      </dgm:t>
    </dgm:pt>
    <dgm:pt modelId="{AAAE2FDE-404E-40D3-9A59-C16385F9BBB8}" type="sibTrans" cxnId="{9D83B630-A960-47F8-A4A8-DBB69F5047F8}">
      <dgm:prSet/>
      <dgm:spPr/>
      <dgm:t>
        <a:bodyPr/>
        <a:lstStyle/>
        <a:p>
          <a:endParaRPr lang="en-US"/>
        </a:p>
      </dgm:t>
    </dgm:pt>
    <dgm:pt modelId="{973E4379-E2B5-4BF4-8193-FBF2766A8C7C}">
      <dgm:prSet phldrT="[Text]" custT="1"/>
      <dgm:spPr/>
      <dgm:t>
        <a:bodyPr/>
        <a:lstStyle/>
        <a:p>
          <a:pPr algn="ctr"/>
          <a:endParaRPr lang="en-US" sz="1800" b="1" dirty="0" smtClean="0"/>
        </a:p>
        <a:p>
          <a:pPr algn="ctr"/>
          <a:r>
            <a:rPr lang="en-US" sz="1800" b="1" dirty="0" smtClean="0"/>
            <a:t>Develop a rigorous process for selection	</a:t>
          </a:r>
          <a:r>
            <a:rPr lang="en-US" sz="1700" dirty="0" smtClean="0"/>
            <a:t>	</a:t>
          </a:r>
        </a:p>
      </dgm:t>
    </dgm:pt>
    <dgm:pt modelId="{269F3124-EF9C-4B5F-A8A0-1FD19C9AA60D}" type="parTrans" cxnId="{89FFC238-D8F4-40A9-820D-0849E4BB2C2C}">
      <dgm:prSet/>
      <dgm:spPr/>
      <dgm:t>
        <a:bodyPr/>
        <a:lstStyle/>
        <a:p>
          <a:endParaRPr lang="en-US"/>
        </a:p>
      </dgm:t>
    </dgm:pt>
    <dgm:pt modelId="{2B1B9712-FDD4-4611-92C4-79B71BC74538}" type="sibTrans" cxnId="{89FFC238-D8F4-40A9-820D-0849E4BB2C2C}">
      <dgm:prSet/>
      <dgm:spPr/>
      <dgm:t>
        <a:bodyPr/>
        <a:lstStyle/>
        <a:p>
          <a:endParaRPr lang="en-US"/>
        </a:p>
      </dgm:t>
    </dgm:pt>
    <dgm:pt modelId="{A1985263-0681-4A43-BABB-AF9DD55350B4}">
      <dgm:prSet phldrT="[Text]" custT="1"/>
      <dgm:spPr/>
      <dgm:t>
        <a:bodyPr/>
        <a:lstStyle/>
        <a:p>
          <a:r>
            <a:rPr lang="en-US" sz="1800" b="1" dirty="0" smtClean="0"/>
            <a:t>Negotiate a contract to outline roles and </a:t>
          </a:r>
          <a:r>
            <a:rPr lang="en-US" sz="1700" b="1" dirty="0" smtClean="0"/>
            <a:t>consequences</a:t>
          </a:r>
          <a:r>
            <a:rPr lang="en-US" sz="1800" b="1" dirty="0" smtClean="0"/>
            <a:t> for failure as well as cost </a:t>
          </a:r>
        </a:p>
      </dgm:t>
    </dgm:pt>
    <dgm:pt modelId="{E3CF751B-594A-4A98-BD8B-B04323576696}" type="parTrans" cxnId="{688B6FC3-9A9A-454A-82D2-7DE68AEE02CF}">
      <dgm:prSet/>
      <dgm:spPr/>
      <dgm:t>
        <a:bodyPr/>
        <a:lstStyle/>
        <a:p>
          <a:endParaRPr lang="en-US"/>
        </a:p>
      </dgm:t>
    </dgm:pt>
    <dgm:pt modelId="{5A5923C0-6A83-4BBA-AB4B-3B13A98F4A36}" type="sibTrans" cxnId="{688B6FC3-9A9A-454A-82D2-7DE68AEE02CF}">
      <dgm:prSet/>
      <dgm:spPr/>
      <dgm:t>
        <a:bodyPr/>
        <a:lstStyle/>
        <a:p>
          <a:endParaRPr lang="en-US"/>
        </a:p>
      </dgm:t>
    </dgm:pt>
    <dgm:pt modelId="{169F7BFA-C1BD-4120-B548-A046B051DD32}">
      <dgm:prSet phldrT="[Text]" custT="1"/>
      <dgm:spPr/>
      <dgm:t>
        <a:bodyPr/>
        <a:lstStyle/>
        <a:p>
          <a:r>
            <a:rPr lang="en-US" sz="1800" b="1" dirty="0" smtClean="0"/>
            <a:t>Evaluate external partner’s progress toward goals on an ongoing basis</a:t>
          </a:r>
        </a:p>
      </dgm:t>
    </dgm:pt>
    <dgm:pt modelId="{D8042E11-D1D4-4539-86A2-BCA7BE9ED771}" type="parTrans" cxnId="{6C79A770-546B-42F4-8C75-676E992B0706}">
      <dgm:prSet/>
      <dgm:spPr/>
      <dgm:t>
        <a:bodyPr/>
        <a:lstStyle/>
        <a:p>
          <a:endParaRPr lang="en-US"/>
        </a:p>
      </dgm:t>
    </dgm:pt>
    <dgm:pt modelId="{68C8A2E3-4946-404B-A411-66CEA408C33A}" type="sibTrans" cxnId="{6C79A770-546B-42F4-8C75-676E992B0706}">
      <dgm:prSet/>
      <dgm:spPr/>
      <dgm:t>
        <a:bodyPr/>
        <a:lstStyle/>
        <a:p>
          <a:endParaRPr lang="en-US"/>
        </a:p>
      </dgm:t>
    </dgm:pt>
    <dgm:pt modelId="{2C565BEF-8F13-4024-8903-22999EAF3440}" type="pres">
      <dgm:prSet presAssocID="{B01A3D2F-9BE4-4FC0-95F2-4DCC82F4D943}" presName="CompostProcess" presStyleCnt="0">
        <dgm:presLayoutVars>
          <dgm:dir/>
          <dgm:resizeHandles val="exact"/>
        </dgm:presLayoutVars>
      </dgm:prSet>
      <dgm:spPr/>
    </dgm:pt>
    <dgm:pt modelId="{0080542A-5237-49DE-9FB1-FCD160D3DC8D}" type="pres">
      <dgm:prSet presAssocID="{B01A3D2F-9BE4-4FC0-95F2-4DCC82F4D943}" presName="arrow" presStyleLbl="bgShp" presStyleIdx="0" presStyleCnt="1" custScaleX="117647"/>
      <dgm:spPr/>
    </dgm:pt>
    <dgm:pt modelId="{282B5FA7-DF20-4EA3-81F6-3F57EC92B359}" type="pres">
      <dgm:prSet presAssocID="{B01A3D2F-9BE4-4FC0-95F2-4DCC82F4D943}" presName="linearProcess" presStyleCnt="0"/>
      <dgm:spPr/>
    </dgm:pt>
    <dgm:pt modelId="{E36E00DD-D8B2-4598-96D4-46B21E10C964}" type="pres">
      <dgm:prSet presAssocID="{D55CC15E-4719-4421-A838-19B67DB3504C}" presName="textNode" presStyleLbl="node1" presStyleIdx="0" presStyleCnt="5" custScaleX="118369" custScaleY="141799">
        <dgm:presLayoutVars>
          <dgm:bulletEnabled val="1"/>
        </dgm:presLayoutVars>
      </dgm:prSet>
      <dgm:spPr/>
      <dgm:t>
        <a:bodyPr/>
        <a:lstStyle/>
        <a:p>
          <a:endParaRPr lang="en-US"/>
        </a:p>
      </dgm:t>
    </dgm:pt>
    <dgm:pt modelId="{61326205-8C34-4D2A-BBB4-19DF4EDF525D}" type="pres">
      <dgm:prSet presAssocID="{AA8D6767-324B-4F7A-8072-0AD3D7C71892}" presName="sibTrans" presStyleCnt="0"/>
      <dgm:spPr/>
    </dgm:pt>
    <dgm:pt modelId="{8E97664E-2D6E-4C7B-9DF5-90C92A2DAC47}" type="pres">
      <dgm:prSet presAssocID="{BC0B9391-2A28-43A3-A58C-53EC3C7A1569}" presName="textNode" presStyleLbl="node1" presStyleIdx="1" presStyleCnt="5" custScaleX="119723" custScaleY="144896">
        <dgm:presLayoutVars>
          <dgm:bulletEnabled val="1"/>
        </dgm:presLayoutVars>
      </dgm:prSet>
      <dgm:spPr/>
      <dgm:t>
        <a:bodyPr/>
        <a:lstStyle/>
        <a:p>
          <a:endParaRPr lang="en-US"/>
        </a:p>
      </dgm:t>
    </dgm:pt>
    <dgm:pt modelId="{AB931793-F12E-4115-9F74-280B5464E269}" type="pres">
      <dgm:prSet presAssocID="{AAAE2FDE-404E-40D3-9A59-C16385F9BBB8}" presName="sibTrans" presStyleCnt="0"/>
      <dgm:spPr/>
    </dgm:pt>
    <dgm:pt modelId="{B6890B5D-B4DB-47D4-99E5-9D7FB95C1635}" type="pres">
      <dgm:prSet presAssocID="{973E4379-E2B5-4BF4-8193-FBF2766A8C7C}" presName="textNode" presStyleLbl="node1" presStyleIdx="2" presStyleCnt="5" custScaleX="104345" custScaleY="144896">
        <dgm:presLayoutVars>
          <dgm:bulletEnabled val="1"/>
        </dgm:presLayoutVars>
      </dgm:prSet>
      <dgm:spPr/>
      <dgm:t>
        <a:bodyPr/>
        <a:lstStyle/>
        <a:p>
          <a:endParaRPr lang="en-US"/>
        </a:p>
      </dgm:t>
    </dgm:pt>
    <dgm:pt modelId="{AB278039-B9D1-44A4-BC85-F5035F0F16F3}" type="pres">
      <dgm:prSet presAssocID="{2B1B9712-FDD4-4611-92C4-79B71BC74538}" presName="sibTrans" presStyleCnt="0"/>
      <dgm:spPr/>
    </dgm:pt>
    <dgm:pt modelId="{E3110665-40B8-4B07-9042-4E177F9E6D89}" type="pres">
      <dgm:prSet presAssocID="{A1985263-0681-4A43-BABB-AF9DD55350B4}" presName="textNode" presStyleLbl="node1" presStyleIdx="3" presStyleCnt="5" custScaleX="119607" custScaleY="147762">
        <dgm:presLayoutVars>
          <dgm:bulletEnabled val="1"/>
        </dgm:presLayoutVars>
      </dgm:prSet>
      <dgm:spPr/>
      <dgm:t>
        <a:bodyPr/>
        <a:lstStyle/>
        <a:p>
          <a:endParaRPr lang="en-US"/>
        </a:p>
      </dgm:t>
    </dgm:pt>
    <dgm:pt modelId="{8395B58B-CCA9-4BC8-B8A7-6818E6534043}" type="pres">
      <dgm:prSet presAssocID="{5A5923C0-6A83-4BBA-AB4B-3B13A98F4A36}" presName="sibTrans" presStyleCnt="0"/>
      <dgm:spPr/>
    </dgm:pt>
    <dgm:pt modelId="{56C5E924-17DC-4D65-B512-88275BFD9658}" type="pres">
      <dgm:prSet presAssocID="{169F7BFA-C1BD-4120-B548-A046B051DD32}" presName="textNode" presStyleLbl="node1" presStyleIdx="4" presStyleCnt="5" custScaleX="109922" custScaleY="146213">
        <dgm:presLayoutVars>
          <dgm:bulletEnabled val="1"/>
        </dgm:presLayoutVars>
      </dgm:prSet>
      <dgm:spPr/>
      <dgm:t>
        <a:bodyPr/>
        <a:lstStyle/>
        <a:p>
          <a:endParaRPr lang="en-US"/>
        </a:p>
      </dgm:t>
    </dgm:pt>
  </dgm:ptLst>
  <dgm:cxnLst>
    <dgm:cxn modelId="{6C79A770-546B-42F4-8C75-676E992B0706}" srcId="{B01A3D2F-9BE4-4FC0-95F2-4DCC82F4D943}" destId="{169F7BFA-C1BD-4120-B548-A046B051DD32}" srcOrd="4" destOrd="0" parTransId="{D8042E11-D1D4-4539-86A2-BCA7BE9ED771}" sibTransId="{68C8A2E3-4946-404B-A411-66CEA408C33A}"/>
    <dgm:cxn modelId="{72DEBF9A-9339-472C-B76A-A957F8F4DCFE}" type="presOf" srcId="{973E4379-E2B5-4BF4-8193-FBF2766A8C7C}" destId="{B6890B5D-B4DB-47D4-99E5-9D7FB95C1635}" srcOrd="0" destOrd="0" presId="urn:microsoft.com/office/officeart/2005/8/layout/hProcess9"/>
    <dgm:cxn modelId="{10A9A07B-9318-4182-9EB4-54BBEB893572}" type="presOf" srcId="{A1985263-0681-4A43-BABB-AF9DD55350B4}" destId="{E3110665-40B8-4B07-9042-4E177F9E6D89}" srcOrd="0" destOrd="0" presId="urn:microsoft.com/office/officeart/2005/8/layout/hProcess9"/>
    <dgm:cxn modelId="{89FFC238-D8F4-40A9-820D-0849E4BB2C2C}" srcId="{B01A3D2F-9BE4-4FC0-95F2-4DCC82F4D943}" destId="{973E4379-E2B5-4BF4-8193-FBF2766A8C7C}" srcOrd="2" destOrd="0" parTransId="{269F3124-EF9C-4B5F-A8A0-1FD19C9AA60D}" sibTransId="{2B1B9712-FDD4-4611-92C4-79B71BC74538}"/>
    <dgm:cxn modelId="{9D83B630-A960-47F8-A4A8-DBB69F5047F8}" srcId="{B01A3D2F-9BE4-4FC0-95F2-4DCC82F4D943}" destId="{BC0B9391-2A28-43A3-A58C-53EC3C7A1569}" srcOrd="1" destOrd="0" parTransId="{DA4CC3FF-E085-42D1-90E0-C5DC750225DC}" sibTransId="{AAAE2FDE-404E-40D3-9A59-C16385F9BBB8}"/>
    <dgm:cxn modelId="{70C4392A-253D-4CDA-91F8-9EBDCA485C92}" type="presOf" srcId="{169F7BFA-C1BD-4120-B548-A046B051DD32}" destId="{56C5E924-17DC-4D65-B512-88275BFD9658}" srcOrd="0" destOrd="0" presId="urn:microsoft.com/office/officeart/2005/8/layout/hProcess9"/>
    <dgm:cxn modelId="{5B1909CD-FDA7-4EFE-8EED-F578B37DC6DF}" type="presOf" srcId="{BC0B9391-2A28-43A3-A58C-53EC3C7A1569}" destId="{8E97664E-2D6E-4C7B-9DF5-90C92A2DAC47}" srcOrd="0" destOrd="0" presId="urn:microsoft.com/office/officeart/2005/8/layout/hProcess9"/>
    <dgm:cxn modelId="{6B316A2D-49D6-4144-BFB3-3655CE617BB3}" type="presOf" srcId="{D55CC15E-4719-4421-A838-19B67DB3504C}" destId="{E36E00DD-D8B2-4598-96D4-46B21E10C964}" srcOrd="0" destOrd="0" presId="urn:microsoft.com/office/officeart/2005/8/layout/hProcess9"/>
    <dgm:cxn modelId="{EC6EA42E-89FF-49F0-8DE2-315C337CB901}" srcId="{B01A3D2F-9BE4-4FC0-95F2-4DCC82F4D943}" destId="{D55CC15E-4719-4421-A838-19B67DB3504C}" srcOrd="0" destOrd="0" parTransId="{7D5F5D7D-EDC3-4946-910E-66D9C8448E1F}" sibTransId="{AA8D6767-324B-4F7A-8072-0AD3D7C71892}"/>
    <dgm:cxn modelId="{DC80EC23-3B19-4526-B6CD-746C6FD703BA}" type="presOf" srcId="{B01A3D2F-9BE4-4FC0-95F2-4DCC82F4D943}" destId="{2C565BEF-8F13-4024-8903-22999EAF3440}" srcOrd="0" destOrd="0" presId="urn:microsoft.com/office/officeart/2005/8/layout/hProcess9"/>
    <dgm:cxn modelId="{688B6FC3-9A9A-454A-82D2-7DE68AEE02CF}" srcId="{B01A3D2F-9BE4-4FC0-95F2-4DCC82F4D943}" destId="{A1985263-0681-4A43-BABB-AF9DD55350B4}" srcOrd="3" destOrd="0" parTransId="{E3CF751B-594A-4A98-BD8B-B04323576696}" sibTransId="{5A5923C0-6A83-4BBA-AB4B-3B13A98F4A36}"/>
    <dgm:cxn modelId="{8673E312-8DF4-493C-80DC-F6ABE7291843}" type="presParOf" srcId="{2C565BEF-8F13-4024-8903-22999EAF3440}" destId="{0080542A-5237-49DE-9FB1-FCD160D3DC8D}" srcOrd="0" destOrd="0" presId="urn:microsoft.com/office/officeart/2005/8/layout/hProcess9"/>
    <dgm:cxn modelId="{21E9B468-6170-4982-B030-614D399A9992}" type="presParOf" srcId="{2C565BEF-8F13-4024-8903-22999EAF3440}" destId="{282B5FA7-DF20-4EA3-81F6-3F57EC92B359}" srcOrd="1" destOrd="0" presId="urn:microsoft.com/office/officeart/2005/8/layout/hProcess9"/>
    <dgm:cxn modelId="{BD82AAE9-33D4-4BCF-97A9-2FEC351195F6}" type="presParOf" srcId="{282B5FA7-DF20-4EA3-81F6-3F57EC92B359}" destId="{E36E00DD-D8B2-4598-96D4-46B21E10C964}" srcOrd="0" destOrd="0" presId="urn:microsoft.com/office/officeart/2005/8/layout/hProcess9"/>
    <dgm:cxn modelId="{02F6EFFD-4D6D-4EF2-8ADB-F8E5DDC8F633}" type="presParOf" srcId="{282B5FA7-DF20-4EA3-81F6-3F57EC92B359}" destId="{61326205-8C34-4D2A-BBB4-19DF4EDF525D}" srcOrd="1" destOrd="0" presId="urn:microsoft.com/office/officeart/2005/8/layout/hProcess9"/>
    <dgm:cxn modelId="{829C3DBF-5CA9-4B7E-8D80-B47BF9F15CD4}" type="presParOf" srcId="{282B5FA7-DF20-4EA3-81F6-3F57EC92B359}" destId="{8E97664E-2D6E-4C7B-9DF5-90C92A2DAC47}" srcOrd="2" destOrd="0" presId="urn:microsoft.com/office/officeart/2005/8/layout/hProcess9"/>
    <dgm:cxn modelId="{09132DED-E890-4ECC-8368-36569666341D}" type="presParOf" srcId="{282B5FA7-DF20-4EA3-81F6-3F57EC92B359}" destId="{AB931793-F12E-4115-9F74-280B5464E269}" srcOrd="3" destOrd="0" presId="urn:microsoft.com/office/officeart/2005/8/layout/hProcess9"/>
    <dgm:cxn modelId="{77CB1D6E-70FD-44C2-A98C-3D1F0E87FC5C}" type="presParOf" srcId="{282B5FA7-DF20-4EA3-81F6-3F57EC92B359}" destId="{B6890B5D-B4DB-47D4-99E5-9D7FB95C1635}" srcOrd="4" destOrd="0" presId="urn:microsoft.com/office/officeart/2005/8/layout/hProcess9"/>
    <dgm:cxn modelId="{480CB28A-2200-49DD-8EE1-0E0E8FFF3A4A}" type="presParOf" srcId="{282B5FA7-DF20-4EA3-81F6-3F57EC92B359}" destId="{AB278039-B9D1-44A4-BC85-F5035F0F16F3}" srcOrd="5" destOrd="0" presId="urn:microsoft.com/office/officeart/2005/8/layout/hProcess9"/>
    <dgm:cxn modelId="{FA2B85D5-1CD0-4F09-A9C7-6EBDDDDE1CDF}" type="presParOf" srcId="{282B5FA7-DF20-4EA3-81F6-3F57EC92B359}" destId="{E3110665-40B8-4B07-9042-4E177F9E6D89}" srcOrd="6" destOrd="0" presId="urn:microsoft.com/office/officeart/2005/8/layout/hProcess9"/>
    <dgm:cxn modelId="{FFCBC70E-76EA-434F-842E-A9F2F80041AF}" type="presParOf" srcId="{282B5FA7-DF20-4EA3-81F6-3F57EC92B359}" destId="{8395B58B-CCA9-4BC8-B8A7-6818E6534043}" srcOrd="7" destOrd="0" presId="urn:microsoft.com/office/officeart/2005/8/layout/hProcess9"/>
    <dgm:cxn modelId="{424EF36D-F482-415F-B24D-3B2D2D8D8E8A}" type="presParOf" srcId="{282B5FA7-DF20-4EA3-81F6-3F57EC92B359}" destId="{56C5E924-17DC-4D65-B512-88275BFD965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06096A-355C-49C4-9688-E3E42AE08D3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B8B0922-30A0-410F-8DE0-122B2AC0D0C0}">
      <dgm:prSet phldrT="[Text]"/>
      <dgm:spPr>
        <a:solidFill>
          <a:schemeClr val="accent4">
            <a:lumMod val="75000"/>
          </a:schemeClr>
        </a:solidFill>
      </dgm:spPr>
      <dgm:t>
        <a:bodyPr/>
        <a:lstStyle/>
        <a:p>
          <a:r>
            <a:rPr lang="en-US" dirty="0" smtClean="0"/>
            <a:t>State Board</a:t>
          </a:r>
          <a:endParaRPr lang="en-US" dirty="0"/>
        </a:p>
      </dgm:t>
    </dgm:pt>
    <dgm:pt modelId="{B5453E4A-776C-41F0-9613-F3FE0DF45EEC}" type="parTrans" cxnId="{12697D6F-D974-4A5B-9BAF-3212C71F3EBD}">
      <dgm:prSet/>
      <dgm:spPr/>
      <dgm:t>
        <a:bodyPr/>
        <a:lstStyle/>
        <a:p>
          <a:endParaRPr lang="en-US"/>
        </a:p>
      </dgm:t>
    </dgm:pt>
    <dgm:pt modelId="{1629E0C5-F471-4D7F-B5EA-827DB500CBE5}" type="sibTrans" cxnId="{12697D6F-D974-4A5B-9BAF-3212C71F3EBD}">
      <dgm:prSet/>
      <dgm:spPr/>
      <dgm:t>
        <a:bodyPr/>
        <a:lstStyle/>
        <a:p>
          <a:endParaRPr lang="en-US"/>
        </a:p>
      </dgm:t>
    </dgm:pt>
    <dgm:pt modelId="{32C32E1C-C212-45B0-9F61-B4CD1BCFBC5C}">
      <dgm:prSet phldrT="[Text]" custT="1"/>
      <dgm:spPr>
        <a:solidFill>
          <a:schemeClr val="accent4">
            <a:lumMod val="75000"/>
          </a:schemeClr>
        </a:solidFill>
      </dgm:spPr>
      <dgm:t>
        <a:bodyPr/>
        <a:lstStyle/>
        <a:p>
          <a:r>
            <a:rPr lang="en-US" sz="2400" dirty="0" smtClean="0"/>
            <a:t>Performance Data and Trends</a:t>
          </a:r>
        </a:p>
      </dgm:t>
    </dgm:pt>
    <dgm:pt modelId="{20C18A28-3851-4856-84D6-FE630A6630D5}" type="parTrans" cxnId="{F4F69559-9EE3-46DA-887A-3A5AD31522CD}">
      <dgm:prSet/>
      <dgm:spPr>
        <a:solidFill>
          <a:schemeClr val="accent2">
            <a:lumMod val="75000"/>
          </a:schemeClr>
        </a:solidFill>
      </dgm:spPr>
      <dgm:t>
        <a:bodyPr/>
        <a:lstStyle/>
        <a:p>
          <a:endParaRPr lang="en-US"/>
        </a:p>
      </dgm:t>
    </dgm:pt>
    <dgm:pt modelId="{3EA4D647-80AA-426F-8540-D932033A7F18}" type="sibTrans" cxnId="{F4F69559-9EE3-46DA-887A-3A5AD31522CD}">
      <dgm:prSet/>
      <dgm:spPr/>
      <dgm:t>
        <a:bodyPr/>
        <a:lstStyle/>
        <a:p>
          <a:endParaRPr lang="en-US"/>
        </a:p>
      </dgm:t>
    </dgm:pt>
    <dgm:pt modelId="{24FD8B9F-9F55-49AD-B447-D8FFB44E32CB}">
      <dgm:prSet phldrT="[Text]" custT="1"/>
      <dgm:spPr>
        <a:solidFill>
          <a:schemeClr val="accent4">
            <a:lumMod val="75000"/>
          </a:schemeClr>
        </a:solidFill>
      </dgm:spPr>
      <dgm:t>
        <a:bodyPr/>
        <a:lstStyle/>
        <a:p>
          <a:r>
            <a:rPr lang="en-US" sz="2400" dirty="0" smtClean="0"/>
            <a:t>State Review Panel Recommendations</a:t>
          </a:r>
          <a:endParaRPr lang="en-US" sz="2400" dirty="0"/>
        </a:p>
      </dgm:t>
    </dgm:pt>
    <dgm:pt modelId="{D1F40B05-793E-4B11-B070-B6F8AD763A6B}" type="parTrans" cxnId="{607ED7AC-AF2B-41F8-B82A-4BAABF1142B9}">
      <dgm:prSet/>
      <dgm:spPr>
        <a:solidFill>
          <a:schemeClr val="accent2">
            <a:lumMod val="75000"/>
          </a:schemeClr>
        </a:solidFill>
      </dgm:spPr>
      <dgm:t>
        <a:bodyPr/>
        <a:lstStyle/>
        <a:p>
          <a:endParaRPr lang="en-US"/>
        </a:p>
      </dgm:t>
    </dgm:pt>
    <dgm:pt modelId="{C62285E3-0DAD-41C3-BC4E-401C529062A2}" type="sibTrans" cxnId="{607ED7AC-AF2B-41F8-B82A-4BAABF1142B9}">
      <dgm:prSet/>
      <dgm:spPr/>
      <dgm:t>
        <a:bodyPr/>
        <a:lstStyle/>
        <a:p>
          <a:endParaRPr lang="en-US"/>
        </a:p>
      </dgm:t>
    </dgm:pt>
    <dgm:pt modelId="{A0C943B5-A231-4ECE-903F-2D59FB8B9A1C}">
      <dgm:prSet phldrT="[Text]" custT="1"/>
      <dgm:spPr>
        <a:solidFill>
          <a:schemeClr val="accent4">
            <a:lumMod val="75000"/>
          </a:schemeClr>
        </a:solidFill>
      </dgm:spPr>
      <dgm:t>
        <a:bodyPr/>
        <a:lstStyle/>
        <a:p>
          <a:r>
            <a:rPr lang="en-US" sz="2400" dirty="0" smtClean="0"/>
            <a:t>Commissioner Recommendations</a:t>
          </a:r>
          <a:endParaRPr lang="en-US" sz="2400" dirty="0"/>
        </a:p>
      </dgm:t>
    </dgm:pt>
    <dgm:pt modelId="{DE592BE7-72B0-454A-A6BC-76C214842FC3}" type="parTrans" cxnId="{4AA048E8-744B-4CD4-8DDE-B68930896423}">
      <dgm:prSet/>
      <dgm:spPr>
        <a:solidFill>
          <a:schemeClr val="accent2">
            <a:lumMod val="75000"/>
          </a:schemeClr>
        </a:solidFill>
      </dgm:spPr>
      <dgm:t>
        <a:bodyPr/>
        <a:lstStyle/>
        <a:p>
          <a:endParaRPr lang="en-US"/>
        </a:p>
      </dgm:t>
    </dgm:pt>
    <dgm:pt modelId="{3C0E2380-987B-4A94-BA49-CEB089F59E76}" type="sibTrans" cxnId="{4AA048E8-744B-4CD4-8DDE-B68930896423}">
      <dgm:prSet/>
      <dgm:spPr/>
      <dgm:t>
        <a:bodyPr/>
        <a:lstStyle/>
        <a:p>
          <a:endParaRPr lang="en-US"/>
        </a:p>
      </dgm:t>
    </dgm:pt>
    <dgm:pt modelId="{DBEEF474-A4E5-458F-BB79-4C637E639C0B}">
      <dgm:prSet phldrT="[Text]" custScaleX="149888" custRadScaleRad="142981" custRadScaleInc="6377"/>
      <dgm:spPr>
        <a:solidFill>
          <a:schemeClr val="accent4">
            <a:lumMod val="75000"/>
          </a:schemeClr>
        </a:solidFill>
      </dgm:spPr>
      <dgm:t>
        <a:bodyPr/>
        <a:lstStyle/>
        <a:p>
          <a:endParaRPr lang="en-US"/>
        </a:p>
      </dgm:t>
    </dgm:pt>
    <dgm:pt modelId="{875BF1F7-8F6A-448F-BF3D-DB7523DB72A8}" type="parTrans" cxnId="{34171FAF-40A8-44E3-B7A2-1B62DF7301F0}">
      <dgm:prSet custScaleX="101481" custLinFactNeighborX="-7244" custLinFactNeighborY="-15436"/>
      <dgm:spPr/>
      <dgm:t>
        <a:bodyPr/>
        <a:lstStyle/>
        <a:p>
          <a:endParaRPr lang="en-US"/>
        </a:p>
      </dgm:t>
    </dgm:pt>
    <dgm:pt modelId="{89A4C35B-4C2A-4EE8-B4FE-109995E850B7}" type="sibTrans" cxnId="{34171FAF-40A8-44E3-B7A2-1B62DF7301F0}">
      <dgm:prSet/>
      <dgm:spPr/>
      <dgm:t>
        <a:bodyPr/>
        <a:lstStyle/>
        <a:p>
          <a:endParaRPr lang="en-US"/>
        </a:p>
      </dgm:t>
    </dgm:pt>
    <dgm:pt modelId="{F444C8F0-0140-4216-BEF9-8CAC2F523C8A}" type="pres">
      <dgm:prSet presAssocID="{E506096A-355C-49C4-9688-E3E42AE08D36}" presName="cycle" presStyleCnt="0">
        <dgm:presLayoutVars>
          <dgm:chMax val="1"/>
          <dgm:dir/>
          <dgm:animLvl val="ctr"/>
          <dgm:resizeHandles val="exact"/>
        </dgm:presLayoutVars>
      </dgm:prSet>
      <dgm:spPr/>
      <dgm:t>
        <a:bodyPr/>
        <a:lstStyle/>
        <a:p>
          <a:endParaRPr lang="en-US"/>
        </a:p>
      </dgm:t>
    </dgm:pt>
    <dgm:pt modelId="{51E72988-20DF-4F49-983C-FABE08BD14A7}" type="pres">
      <dgm:prSet presAssocID="{9B8B0922-30A0-410F-8DE0-122B2AC0D0C0}" presName="centerShape" presStyleLbl="node0" presStyleIdx="0" presStyleCnt="1" custScaleX="113882" custScaleY="107104"/>
      <dgm:spPr/>
      <dgm:t>
        <a:bodyPr/>
        <a:lstStyle/>
        <a:p>
          <a:endParaRPr lang="en-US"/>
        </a:p>
      </dgm:t>
    </dgm:pt>
    <dgm:pt modelId="{728896EF-F2DA-4DB4-B357-0A720467BB90}" type="pres">
      <dgm:prSet presAssocID="{20C18A28-3851-4856-84D6-FE630A6630D5}" presName="parTrans" presStyleLbl="bgSibTrans2D1" presStyleIdx="0" presStyleCnt="3"/>
      <dgm:spPr/>
      <dgm:t>
        <a:bodyPr/>
        <a:lstStyle/>
        <a:p>
          <a:endParaRPr lang="en-US"/>
        </a:p>
      </dgm:t>
    </dgm:pt>
    <dgm:pt modelId="{AB4687FD-E593-4C87-BE21-4E3ADFD766FB}" type="pres">
      <dgm:prSet presAssocID="{32C32E1C-C212-45B0-9F61-B4CD1BCFBC5C}" presName="node" presStyleLbl="node1" presStyleIdx="0" presStyleCnt="3" custScaleX="128835" custRadScaleRad="131247" custRadScaleInc="-316">
        <dgm:presLayoutVars>
          <dgm:bulletEnabled val="1"/>
        </dgm:presLayoutVars>
      </dgm:prSet>
      <dgm:spPr/>
      <dgm:t>
        <a:bodyPr/>
        <a:lstStyle/>
        <a:p>
          <a:endParaRPr lang="en-US"/>
        </a:p>
      </dgm:t>
    </dgm:pt>
    <dgm:pt modelId="{05083705-B259-4472-8639-DCFFC36E61E6}" type="pres">
      <dgm:prSet presAssocID="{D1F40B05-793E-4B11-B070-B6F8AD763A6B}" presName="parTrans" presStyleLbl="bgSibTrans2D1" presStyleIdx="1" presStyleCnt="3"/>
      <dgm:spPr/>
      <dgm:t>
        <a:bodyPr/>
        <a:lstStyle/>
        <a:p>
          <a:endParaRPr lang="en-US"/>
        </a:p>
      </dgm:t>
    </dgm:pt>
    <dgm:pt modelId="{596B7D83-C965-4B99-BE7A-612072BD9326}" type="pres">
      <dgm:prSet presAssocID="{24FD8B9F-9F55-49AD-B447-D8FFB44E32CB}" presName="node" presStyleLbl="node1" presStyleIdx="1" presStyleCnt="3" custScaleX="150299">
        <dgm:presLayoutVars>
          <dgm:bulletEnabled val="1"/>
        </dgm:presLayoutVars>
      </dgm:prSet>
      <dgm:spPr/>
      <dgm:t>
        <a:bodyPr/>
        <a:lstStyle/>
        <a:p>
          <a:endParaRPr lang="en-US"/>
        </a:p>
      </dgm:t>
    </dgm:pt>
    <dgm:pt modelId="{BB13C76A-F54B-4638-A07A-45F6AFD92308}" type="pres">
      <dgm:prSet presAssocID="{DE592BE7-72B0-454A-A6BC-76C214842FC3}" presName="parTrans" presStyleLbl="bgSibTrans2D1" presStyleIdx="2" presStyleCnt="3" custScaleX="101481" custLinFactNeighborX="-7244" custLinFactNeighborY="-15436"/>
      <dgm:spPr/>
      <dgm:t>
        <a:bodyPr/>
        <a:lstStyle/>
        <a:p>
          <a:endParaRPr lang="en-US"/>
        </a:p>
      </dgm:t>
    </dgm:pt>
    <dgm:pt modelId="{000CB1A1-582D-4B1F-A0EB-D28BE44D5396}" type="pres">
      <dgm:prSet presAssocID="{A0C943B5-A231-4ECE-903F-2D59FB8B9A1C}" presName="node" presStyleLbl="node1" presStyleIdx="2" presStyleCnt="3" custScaleX="149888" custRadScaleRad="142981" custRadScaleInc="6377">
        <dgm:presLayoutVars>
          <dgm:bulletEnabled val="1"/>
        </dgm:presLayoutVars>
      </dgm:prSet>
      <dgm:spPr/>
      <dgm:t>
        <a:bodyPr/>
        <a:lstStyle/>
        <a:p>
          <a:endParaRPr lang="en-US"/>
        </a:p>
      </dgm:t>
    </dgm:pt>
  </dgm:ptLst>
  <dgm:cxnLst>
    <dgm:cxn modelId="{631F0074-8FA4-4A41-B787-3605321CFF3F}" type="presOf" srcId="{DE592BE7-72B0-454A-A6BC-76C214842FC3}" destId="{BB13C76A-F54B-4638-A07A-45F6AFD92308}" srcOrd="0" destOrd="0" presId="urn:microsoft.com/office/officeart/2005/8/layout/radial4"/>
    <dgm:cxn modelId="{24620E40-7129-4296-B96D-8D3B6DCCE47D}" type="presOf" srcId="{24FD8B9F-9F55-49AD-B447-D8FFB44E32CB}" destId="{596B7D83-C965-4B99-BE7A-612072BD9326}" srcOrd="0" destOrd="0" presId="urn:microsoft.com/office/officeart/2005/8/layout/radial4"/>
    <dgm:cxn modelId="{12697D6F-D974-4A5B-9BAF-3212C71F3EBD}" srcId="{E506096A-355C-49C4-9688-E3E42AE08D36}" destId="{9B8B0922-30A0-410F-8DE0-122B2AC0D0C0}" srcOrd="0" destOrd="0" parTransId="{B5453E4A-776C-41F0-9613-F3FE0DF45EEC}" sibTransId="{1629E0C5-F471-4D7F-B5EA-827DB500CBE5}"/>
    <dgm:cxn modelId="{34171FAF-40A8-44E3-B7A2-1B62DF7301F0}" srcId="{E506096A-355C-49C4-9688-E3E42AE08D36}" destId="{DBEEF474-A4E5-458F-BB79-4C637E639C0B}" srcOrd="1" destOrd="0" parTransId="{875BF1F7-8F6A-448F-BF3D-DB7523DB72A8}" sibTransId="{89A4C35B-4C2A-4EE8-B4FE-109995E850B7}"/>
    <dgm:cxn modelId="{E1BBE089-F9D8-45CA-BC6D-C8B3C66B02E5}" type="presOf" srcId="{32C32E1C-C212-45B0-9F61-B4CD1BCFBC5C}" destId="{AB4687FD-E593-4C87-BE21-4E3ADFD766FB}" srcOrd="0" destOrd="0" presId="urn:microsoft.com/office/officeart/2005/8/layout/radial4"/>
    <dgm:cxn modelId="{74F7D818-5B40-41DA-AA0A-5663DD0BB174}" type="presOf" srcId="{9B8B0922-30A0-410F-8DE0-122B2AC0D0C0}" destId="{51E72988-20DF-4F49-983C-FABE08BD14A7}" srcOrd="0" destOrd="0" presId="urn:microsoft.com/office/officeart/2005/8/layout/radial4"/>
    <dgm:cxn modelId="{4DE9D111-6B42-4B80-A79C-EC0854E7217E}" type="presOf" srcId="{20C18A28-3851-4856-84D6-FE630A6630D5}" destId="{728896EF-F2DA-4DB4-B357-0A720467BB90}" srcOrd="0" destOrd="0" presId="urn:microsoft.com/office/officeart/2005/8/layout/radial4"/>
    <dgm:cxn modelId="{4AA048E8-744B-4CD4-8DDE-B68930896423}" srcId="{9B8B0922-30A0-410F-8DE0-122B2AC0D0C0}" destId="{A0C943B5-A231-4ECE-903F-2D59FB8B9A1C}" srcOrd="2" destOrd="0" parTransId="{DE592BE7-72B0-454A-A6BC-76C214842FC3}" sibTransId="{3C0E2380-987B-4A94-BA49-CEB089F59E76}"/>
    <dgm:cxn modelId="{607ED7AC-AF2B-41F8-B82A-4BAABF1142B9}" srcId="{9B8B0922-30A0-410F-8DE0-122B2AC0D0C0}" destId="{24FD8B9F-9F55-49AD-B447-D8FFB44E32CB}" srcOrd="1" destOrd="0" parTransId="{D1F40B05-793E-4B11-B070-B6F8AD763A6B}" sibTransId="{C62285E3-0DAD-41C3-BC4E-401C529062A2}"/>
    <dgm:cxn modelId="{F4F69559-9EE3-46DA-887A-3A5AD31522CD}" srcId="{9B8B0922-30A0-410F-8DE0-122B2AC0D0C0}" destId="{32C32E1C-C212-45B0-9F61-B4CD1BCFBC5C}" srcOrd="0" destOrd="0" parTransId="{20C18A28-3851-4856-84D6-FE630A6630D5}" sibTransId="{3EA4D647-80AA-426F-8540-D932033A7F18}"/>
    <dgm:cxn modelId="{72E077DB-89D8-4FFA-B18F-E09C8648A65F}" type="presOf" srcId="{A0C943B5-A231-4ECE-903F-2D59FB8B9A1C}" destId="{000CB1A1-582D-4B1F-A0EB-D28BE44D5396}" srcOrd="0" destOrd="0" presId="urn:microsoft.com/office/officeart/2005/8/layout/radial4"/>
    <dgm:cxn modelId="{8C6AB4C8-BC21-47D9-B4CF-0A92EFC6686D}" type="presOf" srcId="{E506096A-355C-49C4-9688-E3E42AE08D36}" destId="{F444C8F0-0140-4216-BEF9-8CAC2F523C8A}" srcOrd="0" destOrd="0" presId="urn:microsoft.com/office/officeart/2005/8/layout/radial4"/>
    <dgm:cxn modelId="{A0CAA949-6F59-4B21-9E98-765C143B616D}" type="presOf" srcId="{D1F40B05-793E-4B11-B070-B6F8AD763A6B}" destId="{05083705-B259-4472-8639-DCFFC36E61E6}" srcOrd="0" destOrd="0" presId="urn:microsoft.com/office/officeart/2005/8/layout/radial4"/>
    <dgm:cxn modelId="{20C35C33-9109-46C9-BCA5-DE6D8C50B41D}" type="presParOf" srcId="{F444C8F0-0140-4216-BEF9-8CAC2F523C8A}" destId="{51E72988-20DF-4F49-983C-FABE08BD14A7}" srcOrd="0" destOrd="0" presId="urn:microsoft.com/office/officeart/2005/8/layout/radial4"/>
    <dgm:cxn modelId="{52EAF270-EF43-403C-8898-8192EEC52C88}" type="presParOf" srcId="{F444C8F0-0140-4216-BEF9-8CAC2F523C8A}" destId="{728896EF-F2DA-4DB4-B357-0A720467BB90}" srcOrd="1" destOrd="0" presId="urn:microsoft.com/office/officeart/2005/8/layout/radial4"/>
    <dgm:cxn modelId="{A01647B8-4B8D-40DF-B81F-A05DFA461DE3}" type="presParOf" srcId="{F444C8F0-0140-4216-BEF9-8CAC2F523C8A}" destId="{AB4687FD-E593-4C87-BE21-4E3ADFD766FB}" srcOrd="2" destOrd="0" presId="urn:microsoft.com/office/officeart/2005/8/layout/radial4"/>
    <dgm:cxn modelId="{DC5852A0-7781-495F-BC61-0883A27A031D}" type="presParOf" srcId="{F444C8F0-0140-4216-BEF9-8CAC2F523C8A}" destId="{05083705-B259-4472-8639-DCFFC36E61E6}" srcOrd="3" destOrd="0" presId="urn:microsoft.com/office/officeart/2005/8/layout/radial4"/>
    <dgm:cxn modelId="{0607B789-F0F3-456A-B8C2-4D47F7F59E3F}" type="presParOf" srcId="{F444C8F0-0140-4216-BEF9-8CAC2F523C8A}" destId="{596B7D83-C965-4B99-BE7A-612072BD9326}" srcOrd="4" destOrd="0" presId="urn:microsoft.com/office/officeart/2005/8/layout/radial4"/>
    <dgm:cxn modelId="{46C2F2F6-96F0-47B3-9B79-2117AC768711}" type="presParOf" srcId="{F444C8F0-0140-4216-BEF9-8CAC2F523C8A}" destId="{BB13C76A-F54B-4638-A07A-45F6AFD92308}" srcOrd="5" destOrd="0" presId="urn:microsoft.com/office/officeart/2005/8/layout/radial4"/>
    <dgm:cxn modelId="{6930A057-8E45-40BA-9C3B-8BA939BC3D32}" type="presParOf" srcId="{F444C8F0-0140-4216-BEF9-8CAC2F523C8A}" destId="{000CB1A1-582D-4B1F-A0EB-D28BE44D539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E6E922-F2B8-40E2-8C93-2EA45E2452B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2A9EF31-22FA-4F9D-B9AC-E766727618D9}">
      <dgm:prSet phldrT="[Text]"/>
      <dgm:spPr/>
      <dgm:t>
        <a:bodyPr/>
        <a:lstStyle/>
        <a:p>
          <a:r>
            <a:rPr lang="en-US" dirty="0" smtClean="0"/>
            <a:t>Districts</a:t>
          </a:r>
          <a:endParaRPr lang="en-US" dirty="0"/>
        </a:p>
      </dgm:t>
    </dgm:pt>
    <dgm:pt modelId="{34B2E25D-29D0-4468-BD5D-568F01A2FBDA}" type="parTrans" cxnId="{AB55F2D1-817F-4130-8DDB-97137125C63D}">
      <dgm:prSet/>
      <dgm:spPr/>
      <dgm:t>
        <a:bodyPr/>
        <a:lstStyle/>
        <a:p>
          <a:endParaRPr lang="en-US"/>
        </a:p>
      </dgm:t>
    </dgm:pt>
    <dgm:pt modelId="{496E5E01-0345-4F5E-AB6F-CF2E7439B6B2}" type="sibTrans" cxnId="{AB55F2D1-817F-4130-8DDB-97137125C63D}">
      <dgm:prSet/>
      <dgm:spPr/>
      <dgm:t>
        <a:bodyPr/>
        <a:lstStyle/>
        <a:p>
          <a:endParaRPr lang="en-US"/>
        </a:p>
      </dgm:t>
    </dgm:pt>
    <dgm:pt modelId="{7139C397-D5FA-4288-A977-79021BE8391E}">
      <dgm:prSet phldrT="[Text]"/>
      <dgm:spPr/>
      <dgm:t>
        <a:bodyPr/>
        <a:lstStyle/>
        <a:p>
          <a:r>
            <a:rPr lang="en-US" dirty="0" smtClean="0"/>
            <a:t>Loss of accreditation</a:t>
          </a:r>
          <a:endParaRPr lang="en-US" dirty="0"/>
        </a:p>
      </dgm:t>
    </dgm:pt>
    <dgm:pt modelId="{5C479F03-4FDD-4242-A4DC-37D4FBEA521A}" type="parTrans" cxnId="{C08F380D-CC87-4B56-95C0-51D30C9FDAD6}">
      <dgm:prSet/>
      <dgm:spPr/>
      <dgm:t>
        <a:bodyPr/>
        <a:lstStyle/>
        <a:p>
          <a:endParaRPr lang="en-US"/>
        </a:p>
      </dgm:t>
    </dgm:pt>
    <dgm:pt modelId="{16E1ED79-DCF8-44D8-90F0-5BA2526D8BED}" type="sibTrans" cxnId="{C08F380D-CC87-4B56-95C0-51D30C9FDAD6}">
      <dgm:prSet/>
      <dgm:spPr/>
      <dgm:t>
        <a:bodyPr/>
        <a:lstStyle/>
        <a:p>
          <a:endParaRPr lang="en-US"/>
        </a:p>
      </dgm:t>
    </dgm:pt>
    <dgm:pt modelId="{A0803F6C-C669-4591-A8F8-8444DC9E1B46}">
      <dgm:prSet phldrT="[Text]"/>
      <dgm:spPr>
        <a:solidFill>
          <a:srgbClr val="92D050"/>
        </a:solidFill>
      </dgm:spPr>
      <dgm:t>
        <a:bodyPr/>
        <a:lstStyle/>
        <a:p>
          <a:r>
            <a:rPr lang="en-US" dirty="0" smtClean="0"/>
            <a:t>Schools</a:t>
          </a:r>
          <a:endParaRPr lang="en-US" dirty="0"/>
        </a:p>
      </dgm:t>
    </dgm:pt>
    <dgm:pt modelId="{47F3EA3B-4ADB-4BBA-AB29-74FC2580DBBA}" type="parTrans" cxnId="{A5E85900-506C-4804-B1B2-88993128410F}">
      <dgm:prSet/>
      <dgm:spPr/>
      <dgm:t>
        <a:bodyPr/>
        <a:lstStyle/>
        <a:p>
          <a:endParaRPr lang="en-US"/>
        </a:p>
      </dgm:t>
    </dgm:pt>
    <dgm:pt modelId="{784E9160-7DD5-4030-9272-33CE40E7FA1C}" type="sibTrans" cxnId="{A5E85900-506C-4804-B1B2-88993128410F}">
      <dgm:prSet/>
      <dgm:spPr/>
      <dgm:t>
        <a:bodyPr/>
        <a:lstStyle/>
        <a:p>
          <a:endParaRPr lang="en-US"/>
        </a:p>
      </dgm:t>
    </dgm:pt>
    <dgm:pt modelId="{B16D0A10-C2CA-4A17-9EEA-5993DE06BED2}">
      <dgm:prSet phldrT="[Text]"/>
      <dgm:spPr>
        <a:solidFill>
          <a:schemeClr val="accent3">
            <a:lumMod val="60000"/>
            <a:lumOff val="40000"/>
            <a:alpha val="90000"/>
          </a:schemeClr>
        </a:solidFill>
      </dgm:spPr>
      <dgm:t>
        <a:bodyPr/>
        <a:lstStyle/>
        <a:p>
          <a:r>
            <a:rPr lang="en-US" dirty="0" smtClean="0"/>
            <a:t>Lowering of district accreditation</a:t>
          </a:r>
          <a:endParaRPr lang="en-US" dirty="0"/>
        </a:p>
      </dgm:t>
    </dgm:pt>
    <dgm:pt modelId="{0A893390-21BD-43F6-A2CA-F8418DAE3001}" type="parTrans" cxnId="{3D38E8E9-4748-433B-854A-B2BF3575301D}">
      <dgm:prSet/>
      <dgm:spPr/>
      <dgm:t>
        <a:bodyPr/>
        <a:lstStyle/>
        <a:p>
          <a:endParaRPr lang="en-US"/>
        </a:p>
      </dgm:t>
    </dgm:pt>
    <dgm:pt modelId="{00C87E71-1C80-4CEB-8E70-DDE1D48AD54D}" type="sibTrans" cxnId="{3D38E8E9-4748-433B-854A-B2BF3575301D}">
      <dgm:prSet/>
      <dgm:spPr/>
      <dgm:t>
        <a:bodyPr/>
        <a:lstStyle/>
        <a:p>
          <a:endParaRPr lang="en-US"/>
        </a:p>
      </dgm:t>
    </dgm:pt>
    <dgm:pt modelId="{EBDE1531-F72D-4A35-8747-FD66520537EA}" type="pres">
      <dgm:prSet presAssocID="{75E6E922-F2B8-40E2-8C93-2EA45E2452B1}" presName="Name0" presStyleCnt="0">
        <dgm:presLayoutVars>
          <dgm:dir/>
          <dgm:animLvl val="lvl"/>
          <dgm:resizeHandles/>
        </dgm:presLayoutVars>
      </dgm:prSet>
      <dgm:spPr/>
      <dgm:t>
        <a:bodyPr/>
        <a:lstStyle/>
        <a:p>
          <a:endParaRPr lang="en-US"/>
        </a:p>
      </dgm:t>
    </dgm:pt>
    <dgm:pt modelId="{0B4CA599-DDE8-4628-8B6B-BC59558264E5}" type="pres">
      <dgm:prSet presAssocID="{C2A9EF31-22FA-4F9D-B9AC-E766727618D9}" presName="linNode" presStyleCnt="0"/>
      <dgm:spPr/>
    </dgm:pt>
    <dgm:pt modelId="{A9E8B748-A516-497E-8B91-81CB63032020}" type="pres">
      <dgm:prSet presAssocID="{C2A9EF31-22FA-4F9D-B9AC-E766727618D9}" presName="parentShp" presStyleLbl="node1" presStyleIdx="0" presStyleCnt="2">
        <dgm:presLayoutVars>
          <dgm:bulletEnabled val="1"/>
        </dgm:presLayoutVars>
      </dgm:prSet>
      <dgm:spPr/>
      <dgm:t>
        <a:bodyPr/>
        <a:lstStyle/>
        <a:p>
          <a:endParaRPr lang="en-US"/>
        </a:p>
      </dgm:t>
    </dgm:pt>
    <dgm:pt modelId="{397B8878-D27D-4708-8373-ECBA1E899ACA}" type="pres">
      <dgm:prSet presAssocID="{C2A9EF31-22FA-4F9D-B9AC-E766727618D9}" presName="childShp" presStyleLbl="bgAccFollowNode1" presStyleIdx="0" presStyleCnt="2">
        <dgm:presLayoutVars>
          <dgm:bulletEnabled val="1"/>
        </dgm:presLayoutVars>
      </dgm:prSet>
      <dgm:spPr/>
      <dgm:t>
        <a:bodyPr/>
        <a:lstStyle/>
        <a:p>
          <a:endParaRPr lang="en-US"/>
        </a:p>
      </dgm:t>
    </dgm:pt>
    <dgm:pt modelId="{E0E7BE64-2FB2-40A0-8752-D063C57D385F}" type="pres">
      <dgm:prSet presAssocID="{496E5E01-0345-4F5E-AB6F-CF2E7439B6B2}" presName="spacing" presStyleCnt="0"/>
      <dgm:spPr/>
    </dgm:pt>
    <dgm:pt modelId="{4376214D-6822-4261-BD80-D187FA2590B5}" type="pres">
      <dgm:prSet presAssocID="{A0803F6C-C669-4591-A8F8-8444DC9E1B46}" presName="linNode" presStyleCnt="0"/>
      <dgm:spPr/>
    </dgm:pt>
    <dgm:pt modelId="{4995BA48-4536-4B08-A1AE-CDD48EB8A4B1}" type="pres">
      <dgm:prSet presAssocID="{A0803F6C-C669-4591-A8F8-8444DC9E1B46}" presName="parentShp" presStyleLbl="node1" presStyleIdx="1" presStyleCnt="2">
        <dgm:presLayoutVars>
          <dgm:bulletEnabled val="1"/>
        </dgm:presLayoutVars>
      </dgm:prSet>
      <dgm:spPr/>
      <dgm:t>
        <a:bodyPr/>
        <a:lstStyle/>
        <a:p>
          <a:endParaRPr lang="en-US"/>
        </a:p>
      </dgm:t>
    </dgm:pt>
    <dgm:pt modelId="{A28C188D-F268-4B48-9479-09A98CBFAA92}" type="pres">
      <dgm:prSet presAssocID="{A0803F6C-C669-4591-A8F8-8444DC9E1B46}" presName="childShp" presStyleLbl="bgAccFollowNode1" presStyleIdx="1" presStyleCnt="2">
        <dgm:presLayoutVars>
          <dgm:bulletEnabled val="1"/>
        </dgm:presLayoutVars>
      </dgm:prSet>
      <dgm:spPr/>
      <dgm:t>
        <a:bodyPr/>
        <a:lstStyle/>
        <a:p>
          <a:endParaRPr lang="en-US"/>
        </a:p>
      </dgm:t>
    </dgm:pt>
  </dgm:ptLst>
  <dgm:cxnLst>
    <dgm:cxn modelId="{7D550151-60B2-4C18-B8CA-CCF4F0097E41}" type="presOf" srcId="{C2A9EF31-22FA-4F9D-B9AC-E766727618D9}" destId="{A9E8B748-A516-497E-8B91-81CB63032020}" srcOrd="0" destOrd="0" presId="urn:microsoft.com/office/officeart/2005/8/layout/vList6"/>
    <dgm:cxn modelId="{22FAEA32-8B26-4471-8889-C79E744E01AB}" type="presOf" srcId="{A0803F6C-C669-4591-A8F8-8444DC9E1B46}" destId="{4995BA48-4536-4B08-A1AE-CDD48EB8A4B1}" srcOrd="0" destOrd="0" presId="urn:microsoft.com/office/officeart/2005/8/layout/vList6"/>
    <dgm:cxn modelId="{3D38E8E9-4748-433B-854A-B2BF3575301D}" srcId="{A0803F6C-C669-4591-A8F8-8444DC9E1B46}" destId="{B16D0A10-C2CA-4A17-9EEA-5993DE06BED2}" srcOrd="0" destOrd="0" parTransId="{0A893390-21BD-43F6-A2CA-F8418DAE3001}" sibTransId="{00C87E71-1C80-4CEB-8E70-DDE1D48AD54D}"/>
    <dgm:cxn modelId="{AD8F0CC8-E131-4977-A83E-DE218C48C82C}" type="presOf" srcId="{7139C397-D5FA-4288-A977-79021BE8391E}" destId="{397B8878-D27D-4708-8373-ECBA1E899ACA}" srcOrd="0" destOrd="0" presId="urn:microsoft.com/office/officeart/2005/8/layout/vList6"/>
    <dgm:cxn modelId="{FB0E266F-9409-441E-824A-F047E2D0EF75}" type="presOf" srcId="{75E6E922-F2B8-40E2-8C93-2EA45E2452B1}" destId="{EBDE1531-F72D-4A35-8747-FD66520537EA}" srcOrd="0" destOrd="0" presId="urn:microsoft.com/office/officeart/2005/8/layout/vList6"/>
    <dgm:cxn modelId="{A5E85900-506C-4804-B1B2-88993128410F}" srcId="{75E6E922-F2B8-40E2-8C93-2EA45E2452B1}" destId="{A0803F6C-C669-4591-A8F8-8444DC9E1B46}" srcOrd="1" destOrd="0" parTransId="{47F3EA3B-4ADB-4BBA-AB29-74FC2580DBBA}" sibTransId="{784E9160-7DD5-4030-9272-33CE40E7FA1C}"/>
    <dgm:cxn modelId="{C08F380D-CC87-4B56-95C0-51D30C9FDAD6}" srcId="{C2A9EF31-22FA-4F9D-B9AC-E766727618D9}" destId="{7139C397-D5FA-4288-A977-79021BE8391E}" srcOrd="0" destOrd="0" parTransId="{5C479F03-4FDD-4242-A4DC-37D4FBEA521A}" sibTransId="{16E1ED79-DCF8-44D8-90F0-5BA2526D8BED}"/>
    <dgm:cxn modelId="{AB55F2D1-817F-4130-8DDB-97137125C63D}" srcId="{75E6E922-F2B8-40E2-8C93-2EA45E2452B1}" destId="{C2A9EF31-22FA-4F9D-B9AC-E766727618D9}" srcOrd="0" destOrd="0" parTransId="{34B2E25D-29D0-4468-BD5D-568F01A2FBDA}" sibTransId="{496E5E01-0345-4F5E-AB6F-CF2E7439B6B2}"/>
    <dgm:cxn modelId="{A39656E5-C2AA-429C-A48B-28F3491C4C2D}" type="presOf" srcId="{B16D0A10-C2CA-4A17-9EEA-5993DE06BED2}" destId="{A28C188D-F268-4B48-9479-09A98CBFAA92}" srcOrd="0" destOrd="0" presId="urn:microsoft.com/office/officeart/2005/8/layout/vList6"/>
    <dgm:cxn modelId="{7C58F8F9-C256-44D6-A33F-ACDE8CD56439}" type="presParOf" srcId="{EBDE1531-F72D-4A35-8747-FD66520537EA}" destId="{0B4CA599-DDE8-4628-8B6B-BC59558264E5}" srcOrd="0" destOrd="0" presId="urn:microsoft.com/office/officeart/2005/8/layout/vList6"/>
    <dgm:cxn modelId="{CA2ACC95-7AC9-4A58-9225-780D4DEF7AEF}" type="presParOf" srcId="{0B4CA599-DDE8-4628-8B6B-BC59558264E5}" destId="{A9E8B748-A516-497E-8B91-81CB63032020}" srcOrd="0" destOrd="0" presId="urn:microsoft.com/office/officeart/2005/8/layout/vList6"/>
    <dgm:cxn modelId="{D09E037D-9D4F-48CA-B07D-9FA31425D832}" type="presParOf" srcId="{0B4CA599-DDE8-4628-8B6B-BC59558264E5}" destId="{397B8878-D27D-4708-8373-ECBA1E899ACA}" srcOrd="1" destOrd="0" presId="urn:microsoft.com/office/officeart/2005/8/layout/vList6"/>
    <dgm:cxn modelId="{46A6085A-51AD-4E6F-8653-4642AE4A9581}" type="presParOf" srcId="{EBDE1531-F72D-4A35-8747-FD66520537EA}" destId="{E0E7BE64-2FB2-40A0-8752-D063C57D385F}" srcOrd="1" destOrd="0" presId="urn:microsoft.com/office/officeart/2005/8/layout/vList6"/>
    <dgm:cxn modelId="{F5F25816-7D9E-4B8D-A207-E029F96C64C2}" type="presParOf" srcId="{EBDE1531-F72D-4A35-8747-FD66520537EA}" destId="{4376214D-6822-4261-BD80-D187FA2590B5}" srcOrd="2" destOrd="0" presId="urn:microsoft.com/office/officeart/2005/8/layout/vList6"/>
    <dgm:cxn modelId="{DB06B61E-C4EF-4735-B181-082ED9CD257C}" type="presParOf" srcId="{4376214D-6822-4261-BD80-D187FA2590B5}" destId="{4995BA48-4536-4B08-A1AE-CDD48EB8A4B1}" srcOrd="0" destOrd="0" presId="urn:microsoft.com/office/officeart/2005/8/layout/vList6"/>
    <dgm:cxn modelId="{62436616-ECF1-4B79-B9EE-C81CC6A6C2C3}" type="presParOf" srcId="{4376214D-6822-4261-BD80-D187FA2590B5}" destId="{A28C188D-F268-4B48-9479-09A98CBFAA9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E97B50-9C6B-4F9A-B55F-CB3537881B42}"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3BD559CB-476F-4190-84FB-F6AE59F1E8DA}">
      <dgm:prSet phldrT="[Text]"/>
      <dgm:spPr>
        <a:solidFill>
          <a:schemeClr val="accent6">
            <a:lumMod val="60000"/>
            <a:lumOff val="40000"/>
          </a:schemeClr>
        </a:solidFill>
      </dgm:spPr>
      <dgm:t>
        <a:bodyPr/>
        <a:lstStyle/>
        <a:p>
          <a:r>
            <a:rPr lang="en-US" dirty="0" smtClean="0">
              <a:solidFill>
                <a:schemeClr val="bg2">
                  <a:lumMod val="25000"/>
                </a:schemeClr>
              </a:solidFill>
            </a:rPr>
            <a:t>TRADITIONAL</a:t>
          </a:r>
          <a:endParaRPr lang="en-US" dirty="0">
            <a:solidFill>
              <a:schemeClr val="bg2">
                <a:lumMod val="25000"/>
              </a:schemeClr>
            </a:solidFill>
          </a:endParaRPr>
        </a:p>
      </dgm:t>
    </dgm:pt>
    <dgm:pt modelId="{E937A2CF-A156-4521-B7B1-AA7D93CFF8EA}" type="parTrans" cxnId="{A7CB4998-F198-472C-AAE6-C23AFE24F755}">
      <dgm:prSet/>
      <dgm:spPr/>
      <dgm:t>
        <a:bodyPr/>
        <a:lstStyle/>
        <a:p>
          <a:endParaRPr lang="en-US"/>
        </a:p>
      </dgm:t>
    </dgm:pt>
    <dgm:pt modelId="{BBF40EA3-B9A6-4FE8-8E1A-E62FBE2E92E9}" type="sibTrans" cxnId="{A7CB4998-F198-472C-AAE6-C23AFE24F755}">
      <dgm:prSet/>
      <dgm:spPr/>
      <dgm:t>
        <a:bodyPr/>
        <a:lstStyle/>
        <a:p>
          <a:endParaRPr lang="en-US"/>
        </a:p>
      </dgm:t>
    </dgm:pt>
    <dgm:pt modelId="{ADC5B180-94D1-48D9-BF67-D0D3039C739A}">
      <dgm:prSet phldrT="[Text]" custT="1"/>
      <dgm:spPr/>
      <dgm:t>
        <a:bodyPr/>
        <a:lstStyle/>
        <a:p>
          <a:r>
            <a:rPr lang="en-US" sz="2800" dirty="0" smtClean="0">
              <a:solidFill>
                <a:schemeClr val="bg2">
                  <a:lumMod val="25000"/>
                </a:schemeClr>
              </a:solidFill>
            </a:rPr>
            <a:t>“Killer b’s”:  </a:t>
          </a:r>
          <a:r>
            <a:rPr lang="en-US" sz="2000" dirty="0" smtClean="0">
              <a:solidFill>
                <a:schemeClr val="bg2">
                  <a:lumMod val="25000"/>
                </a:schemeClr>
              </a:solidFill>
            </a:rPr>
            <a:t>Books, budgets, buildings, buses</a:t>
          </a:r>
        </a:p>
        <a:p>
          <a:endParaRPr lang="en-US" sz="2000" dirty="0" smtClean="0">
            <a:solidFill>
              <a:schemeClr val="bg2">
                <a:lumMod val="25000"/>
              </a:schemeClr>
            </a:solidFill>
          </a:endParaRPr>
        </a:p>
        <a:p>
          <a:r>
            <a:rPr lang="en-US" sz="2000" dirty="0" smtClean="0">
              <a:solidFill>
                <a:schemeClr val="bg2">
                  <a:lumMod val="25000"/>
                </a:schemeClr>
              </a:solidFill>
            </a:rPr>
            <a:t>Vision</a:t>
          </a:r>
        </a:p>
        <a:p>
          <a:r>
            <a:rPr lang="en-US" sz="2000" dirty="0" smtClean="0">
              <a:solidFill>
                <a:schemeClr val="bg2">
                  <a:lumMod val="25000"/>
                </a:schemeClr>
              </a:solidFill>
            </a:rPr>
            <a:t>Assessments</a:t>
          </a:r>
        </a:p>
        <a:p>
          <a:r>
            <a:rPr lang="en-US" sz="2000" dirty="0" smtClean="0">
              <a:solidFill>
                <a:schemeClr val="bg2">
                  <a:lumMod val="25000"/>
                </a:schemeClr>
              </a:solidFill>
            </a:rPr>
            <a:t>Align programs and resources</a:t>
          </a:r>
        </a:p>
        <a:p>
          <a:r>
            <a:rPr lang="en-US" sz="2000" dirty="0" smtClean="0">
              <a:solidFill>
                <a:schemeClr val="bg2">
                  <a:lumMod val="25000"/>
                </a:schemeClr>
              </a:solidFill>
            </a:rPr>
            <a:t>Climate</a:t>
          </a:r>
        </a:p>
        <a:p>
          <a:r>
            <a:rPr lang="en-US" sz="2000" dirty="0" smtClean="0">
              <a:solidFill>
                <a:schemeClr val="bg2">
                  <a:lumMod val="25000"/>
                </a:schemeClr>
              </a:solidFill>
            </a:rPr>
            <a:t>Community engagement</a:t>
          </a:r>
        </a:p>
        <a:p>
          <a:r>
            <a:rPr lang="en-US" sz="2000" dirty="0" smtClean="0">
              <a:solidFill>
                <a:schemeClr val="bg2">
                  <a:lumMod val="25000"/>
                </a:schemeClr>
              </a:solidFill>
            </a:rPr>
            <a:t>Improvement…</a:t>
          </a:r>
        </a:p>
      </dgm:t>
    </dgm:pt>
    <dgm:pt modelId="{F34F1DB3-97C3-4DE2-B481-52AA4DB35C35}" type="parTrans" cxnId="{BF9F79F2-271B-46C3-B9DA-96F8E655FFD5}">
      <dgm:prSet/>
      <dgm:spPr/>
      <dgm:t>
        <a:bodyPr/>
        <a:lstStyle/>
        <a:p>
          <a:endParaRPr lang="en-US"/>
        </a:p>
      </dgm:t>
    </dgm:pt>
    <dgm:pt modelId="{4D9BAEE3-5FC6-4347-AB04-0903B3308027}" type="sibTrans" cxnId="{BF9F79F2-271B-46C3-B9DA-96F8E655FFD5}">
      <dgm:prSet/>
      <dgm:spPr/>
      <dgm:t>
        <a:bodyPr/>
        <a:lstStyle/>
        <a:p>
          <a:endParaRPr lang="en-US"/>
        </a:p>
      </dgm:t>
    </dgm:pt>
    <dgm:pt modelId="{531EC710-D1C4-4CC0-BB92-0AC0DC9270B9}">
      <dgm:prSet phldrT="[Text]"/>
      <dgm:spPr>
        <a:solidFill>
          <a:srgbClr val="92D050"/>
        </a:solidFill>
      </dgm:spPr>
      <dgm:t>
        <a:bodyPr/>
        <a:lstStyle/>
        <a:p>
          <a:r>
            <a:rPr lang="en-US" dirty="0" smtClean="0">
              <a:solidFill>
                <a:schemeClr val="tx1"/>
              </a:solidFill>
            </a:rPr>
            <a:t>MOST CRITICAL</a:t>
          </a:r>
          <a:endParaRPr lang="en-US" dirty="0">
            <a:solidFill>
              <a:schemeClr val="tx1"/>
            </a:solidFill>
          </a:endParaRPr>
        </a:p>
      </dgm:t>
    </dgm:pt>
    <dgm:pt modelId="{3F2927EA-2BF8-44C3-902A-49D48CB2F4FF}" type="parTrans" cxnId="{2805AFDD-090F-4F83-BEE4-6BD7DFD15BC6}">
      <dgm:prSet/>
      <dgm:spPr/>
      <dgm:t>
        <a:bodyPr/>
        <a:lstStyle/>
        <a:p>
          <a:endParaRPr lang="en-US"/>
        </a:p>
      </dgm:t>
    </dgm:pt>
    <dgm:pt modelId="{607EA80D-DB69-4BA8-9886-A54B42BB2F4D}" type="sibTrans" cxnId="{2805AFDD-090F-4F83-BEE4-6BD7DFD15BC6}">
      <dgm:prSet/>
      <dgm:spPr/>
      <dgm:t>
        <a:bodyPr/>
        <a:lstStyle/>
        <a:p>
          <a:endParaRPr lang="en-US"/>
        </a:p>
      </dgm:t>
    </dgm:pt>
    <dgm:pt modelId="{B681795F-091E-4E85-8400-24B232153DB7}">
      <dgm:prSet phldrT="[Text]" custT="1"/>
      <dgm:spPr/>
      <dgm:t>
        <a:bodyPr/>
        <a:lstStyle/>
        <a:p>
          <a:r>
            <a:rPr lang="en-US" sz="2800" dirty="0" smtClean="0">
              <a:solidFill>
                <a:schemeClr val="tx1"/>
              </a:solidFill>
            </a:rPr>
            <a:t>Hiring and supervising superintendent</a:t>
          </a:r>
        </a:p>
        <a:p>
          <a:endParaRPr lang="en-US" sz="2800" dirty="0" smtClean="0">
            <a:solidFill>
              <a:schemeClr val="tx1"/>
            </a:solidFill>
          </a:endParaRPr>
        </a:p>
        <a:p>
          <a:r>
            <a:rPr lang="en-US" sz="2800" dirty="0" smtClean="0">
              <a:solidFill>
                <a:schemeClr val="tx1"/>
              </a:solidFill>
            </a:rPr>
            <a:t>Managing performance goals</a:t>
          </a:r>
        </a:p>
        <a:p>
          <a:endParaRPr lang="en-US" sz="2800" dirty="0" smtClean="0">
            <a:solidFill>
              <a:schemeClr val="tx1"/>
            </a:solidFill>
          </a:endParaRPr>
        </a:p>
        <a:p>
          <a:r>
            <a:rPr lang="en-US" sz="2800" dirty="0" smtClean="0">
              <a:solidFill>
                <a:schemeClr val="tx1"/>
              </a:solidFill>
            </a:rPr>
            <a:t>Increase scrutiny on school performance</a:t>
          </a:r>
        </a:p>
      </dgm:t>
    </dgm:pt>
    <dgm:pt modelId="{FEE4D28F-8977-42A3-BAD5-A65B8D0F699A}" type="parTrans" cxnId="{974CFCAF-E35D-4A0F-B6B6-39FBB5D7C502}">
      <dgm:prSet/>
      <dgm:spPr/>
      <dgm:t>
        <a:bodyPr/>
        <a:lstStyle/>
        <a:p>
          <a:endParaRPr lang="en-US"/>
        </a:p>
      </dgm:t>
    </dgm:pt>
    <dgm:pt modelId="{539D6AB3-A4C4-4E3F-9AEB-3DBC24A7033A}" type="sibTrans" cxnId="{974CFCAF-E35D-4A0F-B6B6-39FBB5D7C502}">
      <dgm:prSet/>
      <dgm:spPr/>
      <dgm:t>
        <a:bodyPr/>
        <a:lstStyle/>
        <a:p>
          <a:endParaRPr lang="en-US"/>
        </a:p>
      </dgm:t>
    </dgm:pt>
    <dgm:pt modelId="{1ACE6494-F79F-45A5-8B36-70050226F2A0}" type="pres">
      <dgm:prSet presAssocID="{4DE97B50-9C6B-4F9A-B55F-CB3537881B42}" presName="Name0" presStyleCnt="0">
        <dgm:presLayoutVars>
          <dgm:dir/>
          <dgm:animLvl val="lvl"/>
          <dgm:resizeHandles val="exact"/>
        </dgm:presLayoutVars>
      </dgm:prSet>
      <dgm:spPr/>
      <dgm:t>
        <a:bodyPr/>
        <a:lstStyle/>
        <a:p>
          <a:endParaRPr lang="en-US"/>
        </a:p>
      </dgm:t>
    </dgm:pt>
    <dgm:pt modelId="{F7F10758-6206-4E5C-BC3B-9A32EED50F86}" type="pres">
      <dgm:prSet presAssocID="{3BD559CB-476F-4190-84FB-F6AE59F1E8DA}" presName="compositeNode" presStyleCnt="0">
        <dgm:presLayoutVars>
          <dgm:bulletEnabled val="1"/>
        </dgm:presLayoutVars>
      </dgm:prSet>
      <dgm:spPr/>
    </dgm:pt>
    <dgm:pt modelId="{2C09C325-B08F-4D90-8524-24D2FC8053E3}" type="pres">
      <dgm:prSet presAssocID="{3BD559CB-476F-4190-84FB-F6AE59F1E8DA}" presName="bgRect" presStyleLbl="node1" presStyleIdx="0" presStyleCnt="2"/>
      <dgm:spPr/>
      <dgm:t>
        <a:bodyPr/>
        <a:lstStyle/>
        <a:p>
          <a:endParaRPr lang="en-US"/>
        </a:p>
      </dgm:t>
    </dgm:pt>
    <dgm:pt modelId="{14F116BE-3498-4C19-AAC1-C5DC0989DCD4}" type="pres">
      <dgm:prSet presAssocID="{3BD559CB-476F-4190-84FB-F6AE59F1E8DA}" presName="parentNode" presStyleLbl="node1" presStyleIdx="0" presStyleCnt="2">
        <dgm:presLayoutVars>
          <dgm:chMax val="0"/>
          <dgm:bulletEnabled val="1"/>
        </dgm:presLayoutVars>
      </dgm:prSet>
      <dgm:spPr/>
      <dgm:t>
        <a:bodyPr/>
        <a:lstStyle/>
        <a:p>
          <a:endParaRPr lang="en-US"/>
        </a:p>
      </dgm:t>
    </dgm:pt>
    <dgm:pt modelId="{731F5711-8E3D-4548-B524-7AB31C26229C}" type="pres">
      <dgm:prSet presAssocID="{3BD559CB-476F-4190-84FB-F6AE59F1E8DA}" presName="childNode" presStyleLbl="node1" presStyleIdx="0" presStyleCnt="2">
        <dgm:presLayoutVars>
          <dgm:bulletEnabled val="1"/>
        </dgm:presLayoutVars>
      </dgm:prSet>
      <dgm:spPr/>
      <dgm:t>
        <a:bodyPr/>
        <a:lstStyle/>
        <a:p>
          <a:endParaRPr lang="en-US"/>
        </a:p>
      </dgm:t>
    </dgm:pt>
    <dgm:pt modelId="{6BDF6781-5E46-472A-BE1D-DF6B96CC35C4}" type="pres">
      <dgm:prSet presAssocID="{BBF40EA3-B9A6-4FE8-8E1A-E62FBE2E92E9}" presName="hSp" presStyleCnt="0"/>
      <dgm:spPr/>
    </dgm:pt>
    <dgm:pt modelId="{C748020A-8D3E-4492-8332-0EDC9869B60A}" type="pres">
      <dgm:prSet presAssocID="{BBF40EA3-B9A6-4FE8-8E1A-E62FBE2E92E9}" presName="vProcSp" presStyleCnt="0"/>
      <dgm:spPr/>
    </dgm:pt>
    <dgm:pt modelId="{6BA1E4F6-BA82-4347-A857-0F0BFC0D246D}" type="pres">
      <dgm:prSet presAssocID="{BBF40EA3-B9A6-4FE8-8E1A-E62FBE2E92E9}" presName="vSp1" presStyleCnt="0"/>
      <dgm:spPr/>
    </dgm:pt>
    <dgm:pt modelId="{AFD363D7-C379-4017-BD5E-9DF72D7A1599}" type="pres">
      <dgm:prSet presAssocID="{BBF40EA3-B9A6-4FE8-8E1A-E62FBE2E92E9}" presName="simulatedConn" presStyleLbl="solidFgAcc1" presStyleIdx="0" presStyleCnt="1"/>
      <dgm:spPr>
        <a:noFill/>
        <a:ln>
          <a:noFill/>
        </a:ln>
      </dgm:spPr>
    </dgm:pt>
    <dgm:pt modelId="{2D76466B-E956-4CAC-9659-354B01D8D5E5}" type="pres">
      <dgm:prSet presAssocID="{BBF40EA3-B9A6-4FE8-8E1A-E62FBE2E92E9}" presName="vSp2" presStyleCnt="0"/>
      <dgm:spPr/>
    </dgm:pt>
    <dgm:pt modelId="{22FC073A-2B91-4EC3-BA64-AC3F2A4089F6}" type="pres">
      <dgm:prSet presAssocID="{BBF40EA3-B9A6-4FE8-8E1A-E62FBE2E92E9}" presName="sibTrans" presStyleCnt="0"/>
      <dgm:spPr/>
    </dgm:pt>
    <dgm:pt modelId="{2AC9662B-2642-47BF-94DB-76F9F8B22BBB}" type="pres">
      <dgm:prSet presAssocID="{531EC710-D1C4-4CC0-BB92-0AC0DC9270B9}" presName="compositeNode" presStyleCnt="0">
        <dgm:presLayoutVars>
          <dgm:bulletEnabled val="1"/>
        </dgm:presLayoutVars>
      </dgm:prSet>
      <dgm:spPr/>
    </dgm:pt>
    <dgm:pt modelId="{52DED98F-2567-4ED1-BFB9-32484FF4860F}" type="pres">
      <dgm:prSet presAssocID="{531EC710-D1C4-4CC0-BB92-0AC0DC9270B9}" presName="bgRect" presStyleLbl="node1" presStyleIdx="1" presStyleCnt="2" custLinFactNeighborX="-594"/>
      <dgm:spPr/>
      <dgm:t>
        <a:bodyPr/>
        <a:lstStyle/>
        <a:p>
          <a:endParaRPr lang="en-US"/>
        </a:p>
      </dgm:t>
    </dgm:pt>
    <dgm:pt modelId="{E10A360D-892B-4410-A330-C6EA8757A015}" type="pres">
      <dgm:prSet presAssocID="{531EC710-D1C4-4CC0-BB92-0AC0DC9270B9}" presName="parentNode" presStyleLbl="node1" presStyleIdx="1" presStyleCnt="2">
        <dgm:presLayoutVars>
          <dgm:chMax val="0"/>
          <dgm:bulletEnabled val="1"/>
        </dgm:presLayoutVars>
      </dgm:prSet>
      <dgm:spPr/>
      <dgm:t>
        <a:bodyPr/>
        <a:lstStyle/>
        <a:p>
          <a:endParaRPr lang="en-US"/>
        </a:p>
      </dgm:t>
    </dgm:pt>
    <dgm:pt modelId="{2C5B9507-FDF4-4D42-B042-2D89236D8CDC}" type="pres">
      <dgm:prSet presAssocID="{531EC710-D1C4-4CC0-BB92-0AC0DC9270B9}" presName="childNode" presStyleLbl="node1" presStyleIdx="1" presStyleCnt="2">
        <dgm:presLayoutVars>
          <dgm:bulletEnabled val="1"/>
        </dgm:presLayoutVars>
      </dgm:prSet>
      <dgm:spPr/>
      <dgm:t>
        <a:bodyPr/>
        <a:lstStyle/>
        <a:p>
          <a:endParaRPr lang="en-US"/>
        </a:p>
      </dgm:t>
    </dgm:pt>
  </dgm:ptLst>
  <dgm:cxnLst>
    <dgm:cxn modelId="{2805AFDD-090F-4F83-BEE4-6BD7DFD15BC6}" srcId="{4DE97B50-9C6B-4F9A-B55F-CB3537881B42}" destId="{531EC710-D1C4-4CC0-BB92-0AC0DC9270B9}" srcOrd="1" destOrd="0" parTransId="{3F2927EA-2BF8-44C3-902A-49D48CB2F4FF}" sibTransId="{607EA80D-DB69-4BA8-9886-A54B42BB2F4D}"/>
    <dgm:cxn modelId="{BF9F79F2-271B-46C3-B9DA-96F8E655FFD5}" srcId="{3BD559CB-476F-4190-84FB-F6AE59F1E8DA}" destId="{ADC5B180-94D1-48D9-BF67-D0D3039C739A}" srcOrd="0" destOrd="0" parTransId="{F34F1DB3-97C3-4DE2-B481-52AA4DB35C35}" sibTransId="{4D9BAEE3-5FC6-4347-AB04-0903B3308027}"/>
    <dgm:cxn modelId="{974CFCAF-E35D-4A0F-B6B6-39FBB5D7C502}" srcId="{531EC710-D1C4-4CC0-BB92-0AC0DC9270B9}" destId="{B681795F-091E-4E85-8400-24B232153DB7}" srcOrd="0" destOrd="0" parTransId="{FEE4D28F-8977-42A3-BAD5-A65B8D0F699A}" sibTransId="{539D6AB3-A4C4-4E3F-9AEB-3DBC24A7033A}"/>
    <dgm:cxn modelId="{785CF417-03EF-422D-B4DC-72798E03E53C}" type="presOf" srcId="{3BD559CB-476F-4190-84FB-F6AE59F1E8DA}" destId="{14F116BE-3498-4C19-AAC1-C5DC0989DCD4}" srcOrd="1" destOrd="0" presId="urn:microsoft.com/office/officeart/2005/8/layout/hProcess7"/>
    <dgm:cxn modelId="{5AB5EF99-072B-4FDF-A29F-DCA2DF8B03E6}" type="presOf" srcId="{4DE97B50-9C6B-4F9A-B55F-CB3537881B42}" destId="{1ACE6494-F79F-45A5-8B36-70050226F2A0}" srcOrd="0" destOrd="0" presId="urn:microsoft.com/office/officeart/2005/8/layout/hProcess7"/>
    <dgm:cxn modelId="{C3348C96-5B00-4057-8AF9-DC6B8827D562}" type="presOf" srcId="{B681795F-091E-4E85-8400-24B232153DB7}" destId="{2C5B9507-FDF4-4D42-B042-2D89236D8CDC}" srcOrd="0" destOrd="0" presId="urn:microsoft.com/office/officeart/2005/8/layout/hProcess7"/>
    <dgm:cxn modelId="{EC9432D9-27E8-4F90-BABA-BF63D19A15C4}" type="presOf" srcId="{531EC710-D1C4-4CC0-BB92-0AC0DC9270B9}" destId="{E10A360D-892B-4410-A330-C6EA8757A015}" srcOrd="1" destOrd="0" presId="urn:microsoft.com/office/officeart/2005/8/layout/hProcess7"/>
    <dgm:cxn modelId="{25FEAC03-40E0-41D4-8BF8-F99355F37CF3}" type="presOf" srcId="{531EC710-D1C4-4CC0-BB92-0AC0DC9270B9}" destId="{52DED98F-2567-4ED1-BFB9-32484FF4860F}" srcOrd="0" destOrd="0" presId="urn:microsoft.com/office/officeart/2005/8/layout/hProcess7"/>
    <dgm:cxn modelId="{16BD0317-D81F-492E-B276-56775DD762BC}" type="presOf" srcId="{ADC5B180-94D1-48D9-BF67-D0D3039C739A}" destId="{731F5711-8E3D-4548-B524-7AB31C26229C}" srcOrd="0" destOrd="0" presId="urn:microsoft.com/office/officeart/2005/8/layout/hProcess7"/>
    <dgm:cxn modelId="{179690D5-6624-4E87-AAD0-CA7A86611C43}" type="presOf" srcId="{3BD559CB-476F-4190-84FB-F6AE59F1E8DA}" destId="{2C09C325-B08F-4D90-8524-24D2FC8053E3}" srcOrd="0" destOrd="0" presId="urn:microsoft.com/office/officeart/2005/8/layout/hProcess7"/>
    <dgm:cxn modelId="{A7CB4998-F198-472C-AAE6-C23AFE24F755}" srcId="{4DE97B50-9C6B-4F9A-B55F-CB3537881B42}" destId="{3BD559CB-476F-4190-84FB-F6AE59F1E8DA}" srcOrd="0" destOrd="0" parTransId="{E937A2CF-A156-4521-B7B1-AA7D93CFF8EA}" sibTransId="{BBF40EA3-B9A6-4FE8-8E1A-E62FBE2E92E9}"/>
    <dgm:cxn modelId="{D60128F2-197A-4002-B5E6-D03735F7D3B6}" type="presParOf" srcId="{1ACE6494-F79F-45A5-8B36-70050226F2A0}" destId="{F7F10758-6206-4E5C-BC3B-9A32EED50F86}" srcOrd="0" destOrd="0" presId="urn:microsoft.com/office/officeart/2005/8/layout/hProcess7"/>
    <dgm:cxn modelId="{797DAFCD-DE8B-4560-8A40-5460ED038E6D}" type="presParOf" srcId="{F7F10758-6206-4E5C-BC3B-9A32EED50F86}" destId="{2C09C325-B08F-4D90-8524-24D2FC8053E3}" srcOrd="0" destOrd="0" presId="urn:microsoft.com/office/officeart/2005/8/layout/hProcess7"/>
    <dgm:cxn modelId="{C05E33C6-09C8-44FB-9D99-E0DDBCC8EBE8}" type="presParOf" srcId="{F7F10758-6206-4E5C-BC3B-9A32EED50F86}" destId="{14F116BE-3498-4C19-AAC1-C5DC0989DCD4}" srcOrd="1" destOrd="0" presId="urn:microsoft.com/office/officeart/2005/8/layout/hProcess7"/>
    <dgm:cxn modelId="{4DBF007C-5EFF-4D26-9378-06BE096C8B0D}" type="presParOf" srcId="{F7F10758-6206-4E5C-BC3B-9A32EED50F86}" destId="{731F5711-8E3D-4548-B524-7AB31C26229C}" srcOrd="2" destOrd="0" presId="urn:microsoft.com/office/officeart/2005/8/layout/hProcess7"/>
    <dgm:cxn modelId="{FC4C763A-DE84-468B-9D62-4D84E7140DE1}" type="presParOf" srcId="{1ACE6494-F79F-45A5-8B36-70050226F2A0}" destId="{6BDF6781-5E46-472A-BE1D-DF6B96CC35C4}" srcOrd="1" destOrd="0" presId="urn:microsoft.com/office/officeart/2005/8/layout/hProcess7"/>
    <dgm:cxn modelId="{FB6DB5C2-B825-486A-AA68-3650ED0C0C21}" type="presParOf" srcId="{1ACE6494-F79F-45A5-8B36-70050226F2A0}" destId="{C748020A-8D3E-4492-8332-0EDC9869B60A}" srcOrd="2" destOrd="0" presId="urn:microsoft.com/office/officeart/2005/8/layout/hProcess7"/>
    <dgm:cxn modelId="{EFEC6B16-6758-4479-ABFF-0092BDCC0CAF}" type="presParOf" srcId="{C748020A-8D3E-4492-8332-0EDC9869B60A}" destId="{6BA1E4F6-BA82-4347-A857-0F0BFC0D246D}" srcOrd="0" destOrd="0" presId="urn:microsoft.com/office/officeart/2005/8/layout/hProcess7"/>
    <dgm:cxn modelId="{A8FB7DC9-4346-4AAB-A5DE-8940B0076878}" type="presParOf" srcId="{C748020A-8D3E-4492-8332-0EDC9869B60A}" destId="{AFD363D7-C379-4017-BD5E-9DF72D7A1599}" srcOrd="1" destOrd="0" presId="urn:microsoft.com/office/officeart/2005/8/layout/hProcess7"/>
    <dgm:cxn modelId="{C00BBE82-ABA2-48EA-8085-2A2C9A39CE1D}" type="presParOf" srcId="{C748020A-8D3E-4492-8332-0EDC9869B60A}" destId="{2D76466B-E956-4CAC-9659-354B01D8D5E5}" srcOrd="2" destOrd="0" presId="urn:microsoft.com/office/officeart/2005/8/layout/hProcess7"/>
    <dgm:cxn modelId="{D6666DAA-327C-4BA3-904F-CC34CE34B2E1}" type="presParOf" srcId="{1ACE6494-F79F-45A5-8B36-70050226F2A0}" destId="{22FC073A-2B91-4EC3-BA64-AC3F2A4089F6}" srcOrd="3" destOrd="0" presId="urn:microsoft.com/office/officeart/2005/8/layout/hProcess7"/>
    <dgm:cxn modelId="{1DC5E457-C429-4DFA-8C05-007DE6B05634}" type="presParOf" srcId="{1ACE6494-F79F-45A5-8B36-70050226F2A0}" destId="{2AC9662B-2642-47BF-94DB-76F9F8B22BBB}" srcOrd="4" destOrd="0" presId="urn:microsoft.com/office/officeart/2005/8/layout/hProcess7"/>
    <dgm:cxn modelId="{4AA5529B-53ED-4043-B196-3E605C871984}" type="presParOf" srcId="{2AC9662B-2642-47BF-94DB-76F9F8B22BBB}" destId="{52DED98F-2567-4ED1-BFB9-32484FF4860F}" srcOrd="0" destOrd="0" presId="urn:microsoft.com/office/officeart/2005/8/layout/hProcess7"/>
    <dgm:cxn modelId="{B7826644-E331-47EA-AFF1-B975B74FBA07}" type="presParOf" srcId="{2AC9662B-2642-47BF-94DB-76F9F8B22BBB}" destId="{E10A360D-892B-4410-A330-C6EA8757A015}" srcOrd="1" destOrd="0" presId="urn:microsoft.com/office/officeart/2005/8/layout/hProcess7"/>
    <dgm:cxn modelId="{B685E758-AE9B-48B7-B597-E6A56DC29E77}" type="presParOf" srcId="{2AC9662B-2642-47BF-94DB-76F9F8B22BBB}" destId="{2C5B9507-FDF4-4D42-B042-2D89236D8CDC}"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2A8C94-F394-402B-A4AA-14900493E3D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49AFBA31-218A-4DCD-B6FB-9A632250AA13}">
      <dgm:prSet phldrT="[Text]" custT="1"/>
      <dgm:spPr>
        <a:xfrm>
          <a:off x="515" y="161919"/>
          <a:ext cx="2218027" cy="4772014"/>
        </a:xfrm>
        <a:solidFill>
          <a:srgbClr val="1F497D">
            <a:lumMod val="40000"/>
            <a:lumOff val="60000"/>
          </a:srgbClr>
        </a:solidFill>
        <a:ln w="25400" cap="flat" cmpd="sng" algn="ctr">
          <a:solidFill>
            <a:sysClr val="window" lastClr="FFFFFF">
              <a:hueOff val="0"/>
              <a:satOff val="0"/>
              <a:lumOff val="0"/>
              <a:alphaOff val="0"/>
            </a:sysClr>
          </a:solidFill>
          <a:prstDash val="solid"/>
        </a:ln>
        <a:effectLst/>
      </dgm:spPr>
      <dgm:t>
        <a:bodyPr/>
        <a:lstStyle/>
        <a:p>
          <a:r>
            <a:rPr lang="en-US" sz="2800" b="0" dirty="0">
              <a:solidFill>
                <a:sysClr val="windowText" lastClr="000000"/>
              </a:solidFill>
              <a:latin typeface="Calibri"/>
              <a:ea typeface="+mn-ea"/>
              <a:cs typeface="+mn-cs"/>
            </a:rPr>
            <a:t>Criteria for getting in</a:t>
          </a:r>
        </a:p>
      </dgm:t>
    </dgm:pt>
    <dgm:pt modelId="{52379C1E-4C0E-4522-BBA5-60E95BC8263C}" type="parTrans" cxnId="{005C0FC6-975D-44CA-A89B-854316F3A981}">
      <dgm:prSet/>
      <dgm:spPr/>
      <dgm:t>
        <a:bodyPr/>
        <a:lstStyle/>
        <a:p>
          <a:endParaRPr lang="en-US"/>
        </a:p>
      </dgm:t>
    </dgm:pt>
    <dgm:pt modelId="{B204C9FC-52F5-4E59-BB46-8B66BBB5547F}" type="sibTrans" cxnId="{005C0FC6-975D-44CA-A89B-854316F3A981}">
      <dgm:prSet/>
      <dgm:spPr/>
      <dgm:t>
        <a:bodyPr/>
        <a:lstStyle/>
        <a:p>
          <a:endParaRPr lang="en-US"/>
        </a:p>
      </dgm:t>
    </dgm:pt>
    <dgm:pt modelId="{819883CC-456C-4D3A-A455-F9D2E990D680}">
      <dgm:prSet phldrT="[Text]" custT="1"/>
      <dgm:spPr>
        <a:xfrm>
          <a:off x="444120" y="161919"/>
          <a:ext cx="1652430" cy="4772014"/>
        </a:xfrm>
        <a:noFill/>
        <a:ln w="25400" cap="flat" cmpd="sng" algn="ctr">
          <a:noFill/>
          <a:prstDash val="solid"/>
        </a:ln>
        <a:effectLst/>
        <a:sp3d/>
      </dgm:spPr>
      <dgm:t>
        <a:bodyPr/>
        <a:lstStyle/>
        <a:p>
          <a:pPr algn="r"/>
          <a:r>
            <a:rPr lang="en-US" sz="1600" dirty="0">
              <a:solidFill>
                <a:sysClr val="window" lastClr="FFFFFF"/>
              </a:solidFill>
              <a:latin typeface="Calibri"/>
              <a:ea typeface="+mn-ea"/>
              <a:cs typeface="+mn-cs"/>
            </a:rPr>
            <a:t>Interest and willingness to take bold actions</a:t>
          </a:r>
        </a:p>
        <a:p>
          <a:pPr algn="r"/>
          <a:endParaRPr lang="en-US" sz="1600" dirty="0">
            <a:solidFill>
              <a:sysClr val="window" lastClr="FFFFFF"/>
            </a:solidFill>
            <a:latin typeface="Calibri"/>
            <a:ea typeface="+mn-ea"/>
            <a:cs typeface="+mn-cs"/>
          </a:endParaRPr>
        </a:p>
        <a:p>
          <a:pPr algn="r"/>
          <a:r>
            <a:rPr lang="en-US" sz="1600" dirty="0">
              <a:solidFill>
                <a:sysClr val="window" lastClr="FFFFFF"/>
              </a:solidFill>
              <a:latin typeface="Calibri"/>
              <a:ea typeface="+mn-ea"/>
              <a:cs typeface="+mn-cs"/>
            </a:rPr>
            <a:t>Year 2 -4 on clock</a:t>
          </a:r>
        </a:p>
      </dgm:t>
    </dgm:pt>
    <dgm:pt modelId="{CDD1FA85-BDED-4D28-A175-18C651818E1F}" type="parTrans" cxnId="{31661523-9EB2-4562-95D2-32543885156A}">
      <dgm:prSet/>
      <dgm:spPr/>
      <dgm:t>
        <a:bodyPr/>
        <a:lstStyle/>
        <a:p>
          <a:endParaRPr lang="en-US"/>
        </a:p>
      </dgm:t>
    </dgm:pt>
    <dgm:pt modelId="{53485E06-7B8E-4E79-BB2E-6791DA579162}" type="sibTrans" cxnId="{31661523-9EB2-4562-95D2-32543885156A}">
      <dgm:prSet/>
      <dgm:spPr/>
      <dgm:t>
        <a:bodyPr/>
        <a:lstStyle/>
        <a:p>
          <a:endParaRPr lang="en-US"/>
        </a:p>
      </dgm:t>
    </dgm:pt>
    <dgm:pt modelId="{61CAFB67-2849-4318-839F-FB8A2F9F3E9C}">
      <dgm:prSet phldrT="[Text]" custT="1"/>
      <dgm:spPr>
        <a:xfrm>
          <a:off x="2296173" y="161919"/>
          <a:ext cx="2218027" cy="480595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800" dirty="0">
              <a:solidFill>
                <a:sysClr val="windowText" lastClr="000000"/>
              </a:solidFill>
              <a:latin typeface="Calibri"/>
              <a:ea typeface="+mn-ea"/>
              <a:cs typeface="+mn-cs"/>
            </a:rPr>
            <a:t>Criteria for staying in</a:t>
          </a:r>
        </a:p>
      </dgm:t>
    </dgm:pt>
    <dgm:pt modelId="{0E36CB4E-9066-41F1-88A3-4FD269222C7E}" type="parTrans" cxnId="{D97FF121-2A61-4F7B-85B9-6EC3E8290619}">
      <dgm:prSet/>
      <dgm:spPr/>
      <dgm:t>
        <a:bodyPr/>
        <a:lstStyle/>
        <a:p>
          <a:endParaRPr lang="en-US"/>
        </a:p>
      </dgm:t>
    </dgm:pt>
    <dgm:pt modelId="{EB6B4D86-73C9-4B8F-AA28-948607571E2F}" type="sibTrans" cxnId="{D97FF121-2A61-4F7B-85B9-6EC3E8290619}">
      <dgm:prSet/>
      <dgm:spPr/>
      <dgm:t>
        <a:bodyPr/>
        <a:lstStyle/>
        <a:p>
          <a:endParaRPr lang="en-US"/>
        </a:p>
      </dgm:t>
    </dgm:pt>
    <dgm:pt modelId="{8FFE3D30-502F-4961-AFFC-6144938C556F}">
      <dgm:prSet phldrT="[Text]" custT="1"/>
      <dgm:spPr>
        <a:xfrm>
          <a:off x="2739779" y="161919"/>
          <a:ext cx="1652430" cy="4805950"/>
        </a:xfrm>
        <a:noFill/>
        <a:ln w="25400" cap="flat" cmpd="sng" algn="ctr">
          <a:noFill/>
          <a:prstDash val="solid"/>
        </a:ln>
        <a:effectLst/>
        <a:sp3d/>
      </dgm:spPr>
      <dgm:t>
        <a:bodyPr/>
        <a:lstStyle/>
        <a:p>
          <a:pPr algn="r"/>
          <a:r>
            <a:rPr lang="en-US" sz="1400" dirty="0" smtClean="0">
              <a:solidFill>
                <a:sysClr val="window" lastClr="FFFFFF"/>
              </a:solidFill>
              <a:latin typeface="Calibri"/>
              <a:ea typeface="+mn-ea"/>
              <a:cs typeface="+mn-cs"/>
            </a:rPr>
            <a:t>Employment agreements</a:t>
          </a:r>
        </a:p>
        <a:p>
          <a:pPr algn="r"/>
          <a:endParaRPr lang="en-US" sz="500" dirty="0">
            <a:solidFill>
              <a:sysClr val="window" lastClr="FFFFFF"/>
            </a:solidFill>
            <a:latin typeface="Calibri"/>
            <a:ea typeface="+mn-ea"/>
            <a:cs typeface="+mn-cs"/>
          </a:endParaRPr>
        </a:p>
        <a:p>
          <a:pPr algn="r"/>
          <a:r>
            <a:rPr lang="en-US" sz="1400" dirty="0" smtClean="0">
              <a:solidFill>
                <a:sysClr val="window" lastClr="FFFFFF"/>
              </a:solidFill>
              <a:latin typeface="Calibri"/>
              <a:ea typeface="+mn-ea"/>
              <a:cs typeface="+mn-cs"/>
            </a:rPr>
            <a:t>Leverage </a:t>
          </a:r>
          <a:r>
            <a:rPr lang="en-US" sz="1400" dirty="0">
              <a:solidFill>
                <a:sysClr val="window" lastClr="FFFFFF"/>
              </a:solidFill>
              <a:latin typeface="Calibri"/>
              <a:ea typeface="+mn-ea"/>
              <a:cs typeface="+mn-cs"/>
            </a:rPr>
            <a:t>use of federal </a:t>
          </a:r>
          <a:r>
            <a:rPr lang="en-US" sz="1400" dirty="0" smtClean="0">
              <a:solidFill>
                <a:sysClr val="window" lastClr="FFFFFF"/>
              </a:solidFill>
              <a:latin typeface="Calibri"/>
              <a:ea typeface="+mn-ea"/>
              <a:cs typeface="+mn-cs"/>
            </a:rPr>
            <a:t>funds</a:t>
          </a:r>
        </a:p>
        <a:p>
          <a:pPr algn="r"/>
          <a:endParaRPr lang="en-US" sz="500" dirty="0">
            <a:solidFill>
              <a:sysClr val="window" lastClr="FFFFFF"/>
            </a:solidFill>
            <a:latin typeface="Calibri"/>
            <a:ea typeface="+mn-ea"/>
            <a:cs typeface="+mn-cs"/>
          </a:endParaRPr>
        </a:p>
        <a:p>
          <a:pPr algn="r"/>
          <a:r>
            <a:rPr lang="en-US" sz="1400" dirty="0" smtClean="0">
              <a:solidFill>
                <a:sysClr val="window" lastClr="FFFFFF"/>
              </a:solidFill>
              <a:latin typeface="Calibri"/>
              <a:ea typeface="+mn-ea"/>
              <a:cs typeface="+mn-cs"/>
            </a:rPr>
            <a:t>“Pull</a:t>
          </a:r>
          <a:r>
            <a:rPr lang="en-US" sz="1400" dirty="0">
              <a:solidFill>
                <a:sysClr val="window" lastClr="FFFFFF"/>
              </a:solidFill>
              <a:latin typeface="Calibri"/>
              <a:ea typeface="+mn-ea"/>
              <a:cs typeface="+mn-cs"/>
            </a:rPr>
            <a:t>" talent and leadership from </a:t>
          </a:r>
          <a:r>
            <a:rPr lang="en-US" sz="1400" dirty="0" smtClean="0">
              <a:solidFill>
                <a:sysClr val="window" lastClr="FFFFFF"/>
              </a:solidFill>
              <a:latin typeface="Calibri"/>
              <a:ea typeface="+mn-ea"/>
              <a:cs typeface="+mn-cs"/>
            </a:rPr>
            <a:t>within</a:t>
          </a:r>
        </a:p>
        <a:p>
          <a:pPr algn="r"/>
          <a:endParaRPr lang="en-US" sz="500" dirty="0">
            <a:solidFill>
              <a:sysClr val="window" lastClr="FFFFFF"/>
            </a:solidFill>
            <a:latin typeface="Calibri"/>
            <a:ea typeface="+mn-ea"/>
            <a:cs typeface="+mn-cs"/>
          </a:endParaRPr>
        </a:p>
        <a:p>
          <a:pPr algn="r"/>
          <a:r>
            <a:rPr lang="en-US" sz="1400" dirty="0" smtClean="0">
              <a:solidFill>
                <a:sysClr val="window" lastClr="FFFFFF"/>
              </a:solidFill>
              <a:latin typeface="Calibri"/>
              <a:ea typeface="+mn-ea"/>
              <a:cs typeface="+mn-cs"/>
            </a:rPr>
            <a:t>School </a:t>
          </a:r>
          <a:r>
            <a:rPr lang="en-US" sz="1400" dirty="0">
              <a:solidFill>
                <a:sysClr val="window" lastClr="FFFFFF"/>
              </a:solidFill>
              <a:latin typeface="Calibri"/>
              <a:ea typeface="+mn-ea"/>
              <a:cs typeface="+mn-cs"/>
            </a:rPr>
            <a:t>autonomy and </a:t>
          </a:r>
          <a:r>
            <a:rPr lang="en-US" sz="1400" dirty="0" smtClean="0">
              <a:solidFill>
                <a:sysClr val="window" lastClr="FFFFFF"/>
              </a:solidFill>
              <a:latin typeface="Calibri"/>
              <a:ea typeface="+mn-ea"/>
              <a:cs typeface="+mn-cs"/>
            </a:rPr>
            <a:t>flexibility</a:t>
          </a:r>
        </a:p>
        <a:p>
          <a:pPr algn="r"/>
          <a:endParaRPr lang="en-US" sz="500" dirty="0" smtClean="0">
            <a:solidFill>
              <a:sysClr val="window" lastClr="FFFFFF"/>
            </a:solidFill>
            <a:latin typeface="Calibri"/>
            <a:ea typeface="+mn-ea"/>
            <a:cs typeface="+mn-cs"/>
          </a:endParaRPr>
        </a:p>
        <a:p>
          <a:pPr algn="r"/>
          <a:r>
            <a:rPr lang="en-US" sz="1400" dirty="0" smtClean="0">
              <a:solidFill>
                <a:sysClr val="window" lastClr="FFFFFF"/>
              </a:solidFill>
              <a:latin typeface="Calibri"/>
              <a:ea typeface="+mn-ea"/>
              <a:cs typeface="+mn-cs"/>
            </a:rPr>
            <a:t>Opening of chartering authority</a:t>
          </a:r>
        </a:p>
        <a:p>
          <a:pPr algn="r"/>
          <a:endParaRPr lang="en-US" sz="500" dirty="0" smtClean="0">
            <a:solidFill>
              <a:sysClr val="window" lastClr="FFFFFF"/>
            </a:solidFill>
            <a:latin typeface="Calibri"/>
            <a:ea typeface="+mn-ea"/>
            <a:cs typeface="+mn-cs"/>
          </a:endParaRPr>
        </a:p>
        <a:p>
          <a:pPr algn="r"/>
          <a:r>
            <a:rPr lang="en-US" sz="1400" dirty="0" smtClean="0">
              <a:solidFill>
                <a:sysClr val="window" lastClr="FFFFFF"/>
              </a:solidFill>
              <a:latin typeface="Calibri"/>
              <a:ea typeface="+mn-ea"/>
              <a:cs typeface="+mn-cs"/>
            </a:rPr>
            <a:t>Use </a:t>
          </a:r>
          <a:r>
            <a:rPr lang="en-US" sz="1400" dirty="0">
              <a:solidFill>
                <a:sysClr val="window" lastClr="FFFFFF"/>
              </a:solidFill>
              <a:latin typeface="Calibri"/>
              <a:ea typeface="+mn-ea"/>
              <a:cs typeface="+mn-cs"/>
            </a:rPr>
            <a:t>of interim assessments and </a:t>
          </a:r>
          <a:r>
            <a:rPr lang="en-US" sz="1400" dirty="0" smtClean="0">
              <a:solidFill>
                <a:sysClr val="window" lastClr="FFFFFF"/>
              </a:solidFill>
              <a:latin typeface="Calibri"/>
              <a:ea typeface="+mn-ea"/>
              <a:cs typeface="+mn-cs"/>
            </a:rPr>
            <a:t>data for progress monitoring</a:t>
          </a:r>
        </a:p>
        <a:p>
          <a:pPr algn="r"/>
          <a:endParaRPr lang="en-US" sz="500" dirty="0" smtClean="0">
            <a:solidFill>
              <a:sysClr val="window" lastClr="FFFFFF"/>
            </a:solidFill>
            <a:latin typeface="Calibri"/>
            <a:ea typeface="+mn-ea"/>
            <a:cs typeface="+mn-cs"/>
          </a:endParaRPr>
        </a:p>
        <a:p>
          <a:pPr algn="r"/>
          <a:r>
            <a:rPr lang="en-US" sz="1400" dirty="0" smtClean="0">
              <a:solidFill>
                <a:sysClr val="window" lastClr="FFFFFF"/>
              </a:solidFill>
              <a:latin typeface="Calibri"/>
              <a:ea typeface="+mn-ea"/>
              <a:cs typeface="+mn-cs"/>
            </a:rPr>
            <a:t>Time </a:t>
          </a:r>
          <a:r>
            <a:rPr lang="en-US" sz="1400" dirty="0">
              <a:solidFill>
                <a:sysClr val="window" lastClr="FFFFFF"/>
              </a:solidFill>
              <a:latin typeface="Calibri"/>
              <a:ea typeface="+mn-ea"/>
              <a:cs typeface="+mn-cs"/>
            </a:rPr>
            <a:t>and </a:t>
          </a:r>
          <a:r>
            <a:rPr lang="en-US" sz="1400" dirty="0" smtClean="0">
              <a:solidFill>
                <a:sysClr val="window" lastClr="FFFFFF"/>
              </a:solidFill>
              <a:latin typeface="Calibri"/>
              <a:ea typeface="+mn-ea"/>
              <a:cs typeface="+mn-cs"/>
            </a:rPr>
            <a:t>schedules</a:t>
          </a:r>
        </a:p>
        <a:p>
          <a:pPr algn="r"/>
          <a:endParaRPr lang="en-US" sz="700" dirty="0">
            <a:solidFill>
              <a:sysClr val="window" lastClr="FFFFFF"/>
            </a:solidFill>
            <a:latin typeface="Calibri"/>
            <a:ea typeface="+mn-ea"/>
            <a:cs typeface="+mn-cs"/>
          </a:endParaRPr>
        </a:p>
        <a:p>
          <a:pPr algn="r"/>
          <a:r>
            <a:rPr lang="en-US" sz="1400" dirty="0" smtClean="0">
              <a:solidFill>
                <a:sysClr val="window" lastClr="FFFFFF"/>
              </a:solidFill>
              <a:latin typeface="Calibri"/>
              <a:ea typeface="+mn-ea"/>
              <a:cs typeface="+mn-cs"/>
            </a:rPr>
            <a:t>Ongoing </a:t>
          </a:r>
          <a:r>
            <a:rPr lang="en-US" sz="1400" dirty="0">
              <a:solidFill>
                <a:sysClr val="window" lastClr="FFFFFF"/>
              </a:solidFill>
              <a:latin typeface="Calibri"/>
              <a:ea typeface="+mn-ea"/>
              <a:cs typeface="+mn-cs"/>
            </a:rPr>
            <a:t>district support and engagement with </a:t>
          </a:r>
          <a:r>
            <a:rPr lang="en-US" sz="1400" dirty="0" smtClean="0">
              <a:solidFill>
                <a:sysClr val="window" lastClr="FFFFFF"/>
              </a:solidFill>
              <a:latin typeface="Calibri"/>
              <a:ea typeface="+mn-ea"/>
              <a:cs typeface="+mn-cs"/>
            </a:rPr>
            <a:t>Network</a:t>
          </a:r>
          <a:endParaRPr lang="en-US" sz="1400" dirty="0">
            <a:solidFill>
              <a:sysClr val="window" lastClr="FFFFFF"/>
            </a:solidFill>
            <a:latin typeface="Calibri"/>
            <a:ea typeface="+mn-ea"/>
            <a:cs typeface="+mn-cs"/>
          </a:endParaRPr>
        </a:p>
      </dgm:t>
    </dgm:pt>
    <dgm:pt modelId="{F5CC8E96-C12F-4AC4-9B20-0C9DA0447289}" type="parTrans" cxnId="{8AAB4055-0CC6-420D-8EA2-3B41E73AC754}">
      <dgm:prSet/>
      <dgm:spPr/>
      <dgm:t>
        <a:bodyPr/>
        <a:lstStyle/>
        <a:p>
          <a:endParaRPr lang="en-US"/>
        </a:p>
      </dgm:t>
    </dgm:pt>
    <dgm:pt modelId="{9A1FB7B2-E5BA-41F0-9785-9E62B286F941}" type="sibTrans" cxnId="{8AAB4055-0CC6-420D-8EA2-3B41E73AC754}">
      <dgm:prSet/>
      <dgm:spPr/>
      <dgm:t>
        <a:bodyPr/>
        <a:lstStyle/>
        <a:p>
          <a:endParaRPr lang="en-US"/>
        </a:p>
      </dgm:t>
    </dgm:pt>
    <dgm:pt modelId="{F580051D-5CC7-42AC-8A5D-40C0960BC21F}">
      <dgm:prSet phldrT="[Text]" custT="1"/>
      <dgm:spPr>
        <a:xfrm>
          <a:off x="4591832" y="161919"/>
          <a:ext cx="2218027" cy="4829186"/>
        </a:xfr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n-US" sz="2800" dirty="0">
              <a:solidFill>
                <a:sysClr val="windowText" lastClr="000000"/>
              </a:solidFill>
              <a:latin typeface="Calibri"/>
              <a:ea typeface="+mn-ea"/>
              <a:cs typeface="+mn-cs"/>
            </a:rPr>
            <a:t>Benefits of membership</a:t>
          </a:r>
        </a:p>
      </dgm:t>
    </dgm:pt>
    <dgm:pt modelId="{79732E8B-0214-4C3F-AB46-8B0AC925A1E2}" type="parTrans" cxnId="{244BF1F9-DF77-47DE-8ABF-E78AAC496722}">
      <dgm:prSet/>
      <dgm:spPr/>
      <dgm:t>
        <a:bodyPr/>
        <a:lstStyle/>
        <a:p>
          <a:endParaRPr lang="en-US"/>
        </a:p>
      </dgm:t>
    </dgm:pt>
    <dgm:pt modelId="{FE646041-151D-41E3-BE94-2E510788B6E9}" type="sibTrans" cxnId="{244BF1F9-DF77-47DE-8ABF-E78AAC496722}">
      <dgm:prSet/>
      <dgm:spPr/>
      <dgm:t>
        <a:bodyPr/>
        <a:lstStyle/>
        <a:p>
          <a:endParaRPr lang="en-US"/>
        </a:p>
      </dgm:t>
    </dgm:pt>
    <dgm:pt modelId="{DDF94A26-B49A-47FA-B506-433D52CE853A}">
      <dgm:prSet phldrT="[Text]" custT="1"/>
      <dgm:spPr>
        <a:xfrm>
          <a:off x="5035437" y="161919"/>
          <a:ext cx="1652430" cy="4829186"/>
        </a:xfrm>
        <a:noFill/>
        <a:ln w="25400" cap="flat" cmpd="sng" algn="ctr">
          <a:noFill/>
          <a:prstDash val="solid"/>
        </a:ln>
        <a:effectLst/>
        <a:sp3d/>
      </dgm:spPr>
      <dgm:t>
        <a:bodyPr/>
        <a:lstStyle/>
        <a:p>
          <a:pPr algn="r"/>
          <a:r>
            <a:rPr lang="en-US" sz="1400" dirty="0">
              <a:solidFill>
                <a:sysClr val="window" lastClr="FFFFFF"/>
              </a:solidFill>
              <a:latin typeface="Calibri"/>
              <a:ea typeface="+mn-ea"/>
              <a:cs typeface="+mn-cs"/>
            </a:rPr>
            <a:t>Focused support and partnership with the Network</a:t>
          </a:r>
        </a:p>
        <a:p>
          <a:pPr algn="r"/>
          <a:endParaRPr lang="en-US" sz="900" dirty="0">
            <a:solidFill>
              <a:sysClr val="window" lastClr="FFFFFF"/>
            </a:solidFill>
            <a:latin typeface="Calibri"/>
            <a:ea typeface="+mn-ea"/>
            <a:cs typeface="+mn-cs"/>
          </a:endParaRPr>
        </a:p>
        <a:p>
          <a:pPr algn="r"/>
          <a:r>
            <a:rPr lang="en-US" sz="1400" dirty="0">
              <a:solidFill>
                <a:sysClr val="window" lastClr="FFFFFF"/>
              </a:solidFill>
              <a:latin typeface="Calibri"/>
              <a:ea typeface="+mn-ea"/>
              <a:cs typeface="+mn-cs"/>
            </a:rPr>
            <a:t>Differentiated and targeted professional development</a:t>
          </a:r>
        </a:p>
        <a:p>
          <a:pPr algn="r"/>
          <a:endParaRPr lang="en-US" sz="900" dirty="0">
            <a:solidFill>
              <a:sysClr val="window" lastClr="FFFFFF"/>
            </a:solidFill>
            <a:latin typeface="Calibri"/>
            <a:ea typeface="+mn-ea"/>
            <a:cs typeface="+mn-cs"/>
          </a:endParaRPr>
        </a:p>
        <a:p>
          <a:pPr algn="r"/>
          <a:r>
            <a:rPr lang="en-US" sz="1400" dirty="0">
              <a:solidFill>
                <a:sysClr val="window" lastClr="FFFFFF"/>
              </a:solidFill>
              <a:latin typeface="Calibri"/>
              <a:ea typeface="+mn-ea"/>
              <a:cs typeface="+mn-cs"/>
            </a:rPr>
            <a:t>Modified UIP</a:t>
          </a:r>
        </a:p>
        <a:p>
          <a:pPr algn="r"/>
          <a:endParaRPr lang="en-US" sz="900" dirty="0" smtClean="0">
            <a:solidFill>
              <a:sysClr val="window" lastClr="FFFFFF"/>
            </a:solidFill>
            <a:latin typeface="Calibri"/>
            <a:ea typeface="+mn-ea"/>
            <a:cs typeface="+mn-cs"/>
          </a:endParaRPr>
        </a:p>
        <a:p>
          <a:pPr algn="r"/>
          <a:r>
            <a:rPr lang="en-US" sz="1400" dirty="0" smtClean="0">
              <a:solidFill>
                <a:sysClr val="window" lastClr="FFFFFF"/>
              </a:solidFill>
              <a:latin typeface="Calibri"/>
              <a:ea typeface="+mn-ea"/>
              <a:cs typeface="+mn-cs"/>
            </a:rPr>
            <a:t>Targeted </a:t>
          </a:r>
          <a:r>
            <a:rPr lang="en-US" sz="1400" dirty="0">
              <a:solidFill>
                <a:sysClr val="window" lastClr="FFFFFF"/>
              </a:solidFill>
              <a:latin typeface="Calibri"/>
              <a:ea typeface="+mn-ea"/>
              <a:cs typeface="+mn-cs"/>
            </a:rPr>
            <a:t>and flexible grant funding</a:t>
          </a:r>
        </a:p>
        <a:p>
          <a:pPr algn="r"/>
          <a:endParaRPr lang="en-US" sz="900" dirty="0">
            <a:solidFill>
              <a:sysClr val="window" lastClr="FFFFFF"/>
            </a:solidFill>
            <a:latin typeface="Calibri"/>
            <a:ea typeface="+mn-ea"/>
            <a:cs typeface="+mn-cs"/>
          </a:endParaRPr>
        </a:p>
        <a:p>
          <a:pPr algn="r"/>
          <a:r>
            <a:rPr lang="en-US" sz="1400" dirty="0">
              <a:solidFill>
                <a:sysClr val="window" lastClr="FFFFFF"/>
              </a:solidFill>
              <a:latin typeface="Calibri"/>
              <a:ea typeface="+mn-ea"/>
              <a:cs typeface="+mn-cs"/>
            </a:rPr>
            <a:t>CDE to expect increase in autonomy and flexibility in policy while reducing barriers</a:t>
          </a:r>
        </a:p>
        <a:p>
          <a:pPr algn="r"/>
          <a:endParaRPr lang="en-US" sz="700" dirty="0">
            <a:solidFill>
              <a:sysClr val="window" lastClr="FFFFFF"/>
            </a:solidFill>
            <a:latin typeface="Calibri"/>
            <a:ea typeface="+mn-ea"/>
            <a:cs typeface="+mn-cs"/>
          </a:endParaRPr>
        </a:p>
        <a:p>
          <a:pPr algn="r"/>
          <a:r>
            <a:rPr lang="en-US" sz="1400" dirty="0">
              <a:solidFill>
                <a:sysClr val="window" lastClr="FFFFFF"/>
              </a:solidFill>
              <a:latin typeface="Calibri"/>
              <a:ea typeface="+mn-ea"/>
              <a:cs typeface="+mn-cs"/>
            </a:rPr>
            <a:t>Brokered partnerships </a:t>
          </a:r>
        </a:p>
        <a:p>
          <a:pPr algn="r"/>
          <a:endParaRPr lang="en-US" sz="800" dirty="0">
            <a:solidFill>
              <a:sysClr val="window" lastClr="FFFFFF"/>
            </a:solidFill>
            <a:latin typeface="Calibri"/>
            <a:ea typeface="+mn-ea"/>
            <a:cs typeface="+mn-cs"/>
          </a:endParaRPr>
        </a:p>
        <a:p>
          <a:pPr algn="r"/>
          <a:r>
            <a:rPr lang="en-US" sz="1400" dirty="0">
              <a:solidFill>
                <a:sysClr val="window" lastClr="FFFFFF"/>
              </a:solidFill>
              <a:latin typeface="Calibri"/>
              <a:ea typeface="+mn-ea"/>
              <a:cs typeface="+mn-cs"/>
            </a:rPr>
            <a:t>Flexibility on accountability clock and supportive recommendations to State Board</a:t>
          </a:r>
        </a:p>
      </dgm:t>
    </dgm:pt>
    <dgm:pt modelId="{E7131D43-D2EB-4569-9295-7A2BDB43CCD2}" type="parTrans" cxnId="{F29A352D-3E6C-4006-98CE-C6A44705E128}">
      <dgm:prSet/>
      <dgm:spPr/>
      <dgm:t>
        <a:bodyPr/>
        <a:lstStyle/>
        <a:p>
          <a:endParaRPr lang="en-US"/>
        </a:p>
      </dgm:t>
    </dgm:pt>
    <dgm:pt modelId="{2C4BBDA0-09F8-4EE4-854D-6A1A61815B08}" type="sibTrans" cxnId="{F29A352D-3E6C-4006-98CE-C6A44705E128}">
      <dgm:prSet/>
      <dgm:spPr/>
      <dgm:t>
        <a:bodyPr/>
        <a:lstStyle/>
        <a:p>
          <a:endParaRPr lang="en-US"/>
        </a:p>
      </dgm:t>
    </dgm:pt>
    <dgm:pt modelId="{2BA631F4-3867-472C-B4B0-8D4E27F02C6F}">
      <dgm:prSet phldrT="[Text]" custT="1"/>
      <dgm:spPr>
        <a:xfrm>
          <a:off x="444120" y="161919"/>
          <a:ext cx="1652430" cy="4772014"/>
        </a:xfrm>
        <a:noFill/>
        <a:ln w="25400" cap="flat" cmpd="sng" algn="ctr">
          <a:noFill/>
          <a:prstDash val="solid"/>
        </a:ln>
        <a:effectLst/>
        <a:sp3d/>
      </dgm:spPr>
      <dgm:t>
        <a:bodyPr/>
        <a:lstStyle/>
        <a:p>
          <a:pPr algn="r"/>
          <a:endParaRPr lang="en-US" sz="1600" dirty="0">
            <a:solidFill>
              <a:sysClr val="window" lastClr="FFFFFF"/>
            </a:solidFill>
            <a:latin typeface="Calibri"/>
            <a:ea typeface="+mn-ea"/>
            <a:cs typeface="+mn-cs"/>
          </a:endParaRPr>
        </a:p>
        <a:p>
          <a:pPr algn="r"/>
          <a:r>
            <a:rPr lang="en-US" sz="1600" dirty="0">
              <a:solidFill>
                <a:sysClr val="window" lastClr="FFFFFF"/>
              </a:solidFill>
              <a:latin typeface="Calibri"/>
              <a:ea typeface="+mn-ea"/>
              <a:cs typeface="+mn-cs"/>
            </a:rPr>
            <a:t>MOU between the Network and district indicating district commitment to support school changes</a:t>
          </a:r>
        </a:p>
        <a:p>
          <a:pPr algn="r"/>
          <a:endParaRPr lang="en-US" sz="1600" dirty="0">
            <a:solidFill>
              <a:sysClr val="window" lastClr="FFFFFF"/>
            </a:solidFill>
            <a:latin typeface="Calibri"/>
            <a:ea typeface="+mn-ea"/>
            <a:cs typeface="+mn-cs"/>
          </a:endParaRPr>
        </a:p>
        <a:p>
          <a:pPr algn="r"/>
          <a:r>
            <a:rPr lang="en-US" sz="1600" dirty="0">
              <a:solidFill>
                <a:sysClr val="window" lastClr="FFFFFF"/>
              </a:solidFill>
              <a:latin typeface="Calibri"/>
              <a:ea typeface="+mn-ea"/>
              <a:cs typeface="+mn-cs"/>
            </a:rPr>
            <a:t>Selective "matching" process</a:t>
          </a:r>
        </a:p>
        <a:p>
          <a:pPr algn="r"/>
          <a:endParaRPr lang="en-US" sz="1600" dirty="0">
            <a:solidFill>
              <a:sysClr val="window" lastClr="FFFFFF"/>
            </a:solidFill>
            <a:latin typeface="Calibri"/>
            <a:ea typeface="+mn-ea"/>
            <a:cs typeface="+mn-cs"/>
          </a:endParaRPr>
        </a:p>
        <a:p>
          <a:pPr algn="r"/>
          <a:endParaRPr lang="en-US" sz="1600" dirty="0">
            <a:solidFill>
              <a:sysClr val="window" lastClr="FFFFFF"/>
            </a:solidFill>
            <a:latin typeface="Calibri"/>
            <a:ea typeface="+mn-ea"/>
            <a:cs typeface="+mn-cs"/>
          </a:endParaRPr>
        </a:p>
      </dgm:t>
    </dgm:pt>
    <dgm:pt modelId="{40570AC7-EAD9-483F-9E27-B70764F69A2F}" type="parTrans" cxnId="{C196CFBB-F0B7-4ACB-A470-467C194237A4}">
      <dgm:prSet/>
      <dgm:spPr/>
      <dgm:t>
        <a:bodyPr/>
        <a:lstStyle/>
        <a:p>
          <a:endParaRPr lang="en-US"/>
        </a:p>
      </dgm:t>
    </dgm:pt>
    <dgm:pt modelId="{392A14C7-D6D9-491C-9E2C-66396682B798}" type="sibTrans" cxnId="{C196CFBB-F0B7-4ACB-A470-467C194237A4}">
      <dgm:prSet/>
      <dgm:spPr/>
      <dgm:t>
        <a:bodyPr/>
        <a:lstStyle/>
        <a:p>
          <a:endParaRPr lang="en-US"/>
        </a:p>
      </dgm:t>
    </dgm:pt>
    <dgm:pt modelId="{6A273D0D-CD0E-4592-9D00-5F494FA8D4E0}" type="pres">
      <dgm:prSet presAssocID="{802A8C94-F394-402B-A4AA-14900493E3D4}" presName="Name0" presStyleCnt="0">
        <dgm:presLayoutVars>
          <dgm:dir/>
          <dgm:animLvl val="lvl"/>
          <dgm:resizeHandles val="exact"/>
        </dgm:presLayoutVars>
      </dgm:prSet>
      <dgm:spPr/>
      <dgm:t>
        <a:bodyPr/>
        <a:lstStyle/>
        <a:p>
          <a:endParaRPr lang="en-US"/>
        </a:p>
      </dgm:t>
    </dgm:pt>
    <dgm:pt modelId="{A31C55E4-D7FF-4946-A93D-073F8842053F}" type="pres">
      <dgm:prSet presAssocID="{49AFBA31-218A-4DCD-B6FB-9A632250AA13}" presName="compositeNode" presStyleCnt="0">
        <dgm:presLayoutVars>
          <dgm:bulletEnabled val="1"/>
        </dgm:presLayoutVars>
      </dgm:prSet>
      <dgm:spPr/>
    </dgm:pt>
    <dgm:pt modelId="{536E4B0C-00B4-48FF-8424-5E96C22DA612}" type="pres">
      <dgm:prSet presAssocID="{49AFBA31-218A-4DCD-B6FB-9A632250AA13}" presName="bgRect" presStyleLbl="node1" presStyleIdx="0" presStyleCnt="3" custScaleY="193781" custLinFactNeighborX="-23" custLinFactNeighborY="-2138"/>
      <dgm:spPr>
        <a:prstGeom prst="roundRect">
          <a:avLst>
            <a:gd name="adj" fmla="val 5000"/>
          </a:avLst>
        </a:prstGeom>
      </dgm:spPr>
      <dgm:t>
        <a:bodyPr/>
        <a:lstStyle/>
        <a:p>
          <a:endParaRPr lang="en-US"/>
        </a:p>
      </dgm:t>
    </dgm:pt>
    <dgm:pt modelId="{8F6E3651-82E4-4180-A4C9-A19770A649F3}" type="pres">
      <dgm:prSet presAssocID="{49AFBA31-218A-4DCD-B6FB-9A632250AA13}" presName="parentNode" presStyleLbl="node1" presStyleIdx="0" presStyleCnt="3">
        <dgm:presLayoutVars>
          <dgm:chMax val="0"/>
          <dgm:bulletEnabled val="1"/>
        </dgm:presLayoutVars>
      </dgm:prSet>
      <dgm:spPr/>
      <dgm:t>
        <a:bodyPr/>
        <a:lstStyle/>
        <a:p>
          <a:endParaRPr lang="en-US"/>
        </a:p>
      </dgm:t>
    </dgm:pt>
    <dgm:pt modelId="{AC580F1A-8637-4BE8-B5A4-196C0E1B99CE}" type="pres">
      <dgm:prSet presAssocID="{49AFBA31-218A-4DCD-B6FB-9A632250AA13}" presName="childNode" presStyleLbl="node1" presStyleIdx="0" presStyleCnt="3">
        <dgm:presLayoutVars>
          <dgm:bulletEnabled val="1"/>
        </dgm:presLayoutVars>
      </dgm:prSet>
      <dgm:spPr>
        <a:prstGeom prst="rect">
          <a:avLst/>
        </a:prstGeom>
      </dgm:spPr>
      <dgm:t>
        <a:bodyPr/>
        <a:lstStyle/>
        <a:p>
          <a:endParaRPr lang="en-US"/>
        </a:p>
      </dgm:t>
    </dgm:pt>
    <dgm:pt modelId="{4C8AF264-6D1E-407F-884E-3E696E3C8788}" type="pres">
      <dgm:prSet presAssocID="{B204C9FC-52F5-4E59-BB46-8B66BBB5547F}" presName="hSp" presStyleCnt="0"/>
      <dgm:spPr/>
    </dgm:pt>
    <dgm:pt modelId="{9A9613E8-1AE5-42ED-8265-3B766DC6DA89}" type="pres">
      <dgm:prSet presAssocID="{B204C9FC-52F5-4E59-BB46-8B66BBB5547F}" presName="vProcSp" presStyleCnt="0"/>
      <dgm:spPr/>
    </dgm:pt>
    <dgm:pt modelId="{500E6DD1-A08C-4F54-AC19-8081F8DE5B1B}" type="pres">
      <dgm:prSet presAssocID="{B204C9FC-52F5-4E59-BB46-8B66BBB5547F}" presName="vSp1" presStyleCnt="0"/>
      <dgm:spPr/>
    </dgm:pt>
    <dgm:pt modelId="{C9245134-EF1C-4F65-ADB9-80C39DD7BBF5}" type="pres">
      <dgm:prSet presAssocID="{B204C9FC-52F5-4E59-BB46-8B66BBB5547F}" presName="simulatedConn" presStyleLbl="solidFgAcc1" presStyleIdx="0" presStyleCnt="2" custLinFactY="427488" custLinFactNeighborX="18088" custLinFactNeighborY="500000"/>
      <dgm:spPr>
        <a:xfrm rot="5400000">
          <a:off x="2111681" y="3153936"/>
          <a:ext cx="391164" cy="332704"/>
        </a:xfrm>
        <a:prstGeom prst="flowChartExtract">
          <a:avLst/>
        </a:prstGeom>
        <a:solidFill>
          <a:srgbClr val="92D050"/>
        </a:solidFill>
        <a:ln w="9525" cap="flat" cmpd="sng" algn="ctr">
          <a:solidFill>
            <a:sysClr val="windowText" lastClr="000000"/>
          </a:solidFill>
          <a:prstDash val="solid"/>
        </a:ln>
        <a:effectLst/>
      </dgm:spPr>
      <dgm:t>
        <a:bodyPr/>
        <a:lstStyle/>
        <a:p>
          <a:endParaRPr lang="en-US"/>
        </a:p>
      </dgm:t>
    </dgm:pt>
    <dgm:pt modelId="{D0D0C4B8-0E6D-4B1D-A329-8455B63783E6}" type="pres">
      <dgm:prSet presAssocID="{B204C9FC-52F5-4E59-BB46-8B66BBB5547F}" presName="vSp2" presStyleCnt="0"/>
      <dgm:spPr/>
    </dgm:pt>
    <dgm:pt modelId="{615F20FC-D8BC-4312-A02E-445667A136DA}" type="pres">
      <dgm:prSet presAssocID="{B204C9FC-52F5-4E59-BB46-8B66BBB5547F}" presName="sibTrans" presStyleCnt="0"/>
      <dgm:spPr/>
    </dgm:pt>
    <dgm:pt modelId="{52F8DD21-F71A-4F5C-9D40-0B4CFB2D731B}" type="pres">
      <dgm:prSet presAssocID="{61CAFB67-2849-4318-839F-FB8A2F9F3E9C}" presName="compositeNode" presStyleCnt="0">
        <dgm:presLayoutVars>
          <dgm:bulletEnabled val="1"/>
        </dgm:presLayoutVars>
      </dgm:prSet>
      <dgm:spPr/>
    </dgm:pt>
    <dgm:pt modelId="{6609D4FE-88F6-4B20-9418-5EC221B97479}" type="pres">
      <dgm:prSet presAssocID="{61CAFB67-2849-4318-839F-FB8A2F9F3E9C}" presName="bgRect" presStyleLbl="node1" presStyleIdx="1" presStyleCnt="3" custScaleY="193771" custLinFactNeighborY="-2430"/>
      <dgm:spPr>
        <a:prstGeom prst="roundRect">
          <a:avLst>
            <a:gd name="adj" fmla="val 5000"/>
          </a:avLst>
        </a:prstGeom>
      </dgm:spPr>
      <dgm:t>
        <a:bodyPr/>
        <a:lstStyle/>
        <a:p>
          <a:endParaRPr lang="en-US"/>
        </a:p>
      </dgm:t>
    </dgm:pt>
    <dgm:pt modelId="{960F76AA-162A-4035-9E3A-2E38453062C7}" type="pres">
      <dgm:prSet presAssocID="{61CAFB67-2849-4318-839F-FB8A2F9F3E9C}" presName="parentNode" presStyleLbl="node1" presStyleIdx="1" presStyleCnt="3">
        <dgm:presLayoutVars>
          <dgm:chMax val="0"/>
          <dgm:bulletEnabled val="1"/>
        </dgm:presLayoutVars>
      </dgm:prSet>
      <dgm:spPr/>
      <dgm:t>
        <a:bodyPr/>
        <a:lstStyle/>
        <a:p>
          <a:endParaRPr lang="en-US"/>
        </a:p>
      </dgm:t>
    </dgm:pt>
    <dgm:pt modelId="{CBC0847E-2272-4D4E-B219-5AC6E9E70ED2}" type="pres">
      <dgm:prSet presAssocID="{61CAFB67-2849-4318-839F-FB8A2F9F3E9C}" presName="childNode" presStyleLbl="node1" presStyleIdx="1" presStyleCnt="3">
        <dgm:presLayoutVars>
          <dgm:bulletEnabled val="1"/>
        </dgm:presLayoutVars>
      </dgm:prSet>
      <dgm:spPr>
        <a:prstGeom prst="rect">
          <a:avLst/>
        </a:prstGeom>
      </dgm:spPr>
      <dgm:t>
        <a:bodyPr/>
        <a:lstStyle/>
        <a:p>
          <a:endParaRPr lang="en-US"/>
        </a:p>
      </dgm:t>
    </dgm:pt>
    <dgm:pt modelId="{EAE7546F-9833-413C-B952-774CEAEB7AF1}" type="pres">
      <dgm:prSet presAssocID="{EB6B4D86-73C9-4B8F-AA28-948607571E2F}" presName="hSp" presStyleCnt="0"/>
      <dgm:spPr/>
    </dgm:pt>
    <dgm:pt modelId="{AF52C066-2BED-4B3D-8B23-4011F6B73D2B}" type="pres">
      <dgm:prSet presAssocID="{EB6B4D86-73C9-4B8F-AA28-948607571E2F}" presName="vProcSp" presStyleCnt="0"/>
      <dgm:spPr/>
    </dgm:pt>
    <dgm:pt modelId="{701DB753-E372-4E74-9940-DCD8D623E98F}" type="pres">
      <dgm:prSet presAssocID="{EB6B4D86-73C9-4B8F-AA28-948607571E2F}" presName="vSp1" presStyleCnt="0"/>
      <dgm:spPr/>
    </dgm:pt>
    <dgm:pt modelId="{C10AB215-C0F2-476B-B082-89CB8BF512AC}" type="pres">
      <dgm:prSet presAssocID="{EB6B4D86-73C9-4B8F-AA28-948607571E2F}" presName="simulatedConn" presStyleLbl="solidFgAcc1" presStyleIdx="1" presStyleCnt="2" custLinFactY="426418" custLinFactNeighborX="4186" custLinFactNeighborY="500000"/>
      <dgm:spPr>
        <a:xfrm rot="5400000">
          <a:off x="4407339" y="3172993"/>
          <a:ext cx="391164" cy="332704"/>
        </a:xfrm>
        <a:prstGeom prst="flowChartExtract">
          <a:avLst/>
        </a:prstGeom>
        <a:solidFill>
          <a:srgbClr val="92D050"/>
        </a:solidFill>
        <a:ln w="9525" cap="flat" cmpd="sng" algn="ctr">
          <a:solidFill>
            <a:sysClr val="windowText" lastClr="000000"/>
          </a:solidFill>
          <a:prstDash val="solid"/>
        </a:ln>
        <a:effectLst/>
      </dgm:spPr>
      <dgm:t>
        <a:bodyPr/>
        <a:lstStyle/>
        <a:p>
          <a:endParaRPr lang="en-US"/>
        </a:p>
      </dgm:t>
    </dgm:pt>
    <dgm:pt modelId="{8D87EFB6-1B13-4C41-B008-9980B48A8A5C}" type="pres">
      <dgm:prSet presAssocID="{EB6B4D86-73C9-4B8F-AA28-948607571E2F}" presName="vSp2" presStyleCnt="0"/>
      <dgm:spPr/>
    </dgm:pt>
    <dgm:pt modelId="{B3F7A071-DCED-4BD9-9287-8218438FDC03}" type="pres">
      <dgm:prSet presAssocID="{EB6B4D86-73C9-4B8F-AA28-948607571E2F}" presName="sibTrans" presStyleCnt="0"/>
      <dgm:spPr/>
    </dgm:pt>
    <dgm:pt modelId="{2D2EBB0C-0706-4C6D-9579-9F82D51B0953}" type="pres">
      <dgm:prSet presAssocID="{F580051D-5CC7-42AC-8A5D-40C0960BC21F}" presName="compositeNode" presStyleCnt="0">
        <dgm:presLayoutVars>
          <dgm:bulletEnabled val="1"/>
        </dgm:presLayoutVars>
      </dgm:prSet>
      <dgm:spPr/>
    </dgm:pt>
    <dgm:pt modelId="{D9A40139-411E-42FB-AE90-0737B791904A}" type="pres">
      <dgm:prSet presAssocID="{F580051D-5CC7-42AC-8A5D-40C0960BC21F}" presName="bgRect" presStyleLbl="node1" presStyleIdx="2" presStyleCnt="3" custScaleY="191245" custLinFactNeighborY="-972"/>
      <dgm:spPr>
        <a:prstGeom prst="roundRect">
          <a:avLst>
            <a:gd name="adj" fmla="val 5000"/>
          </a:avLst>
        </a:prstGeom>
      </dgm:spPr>
      <dgm:t>
        <a:bodyPr/>
        <a:lstStyle/>
        <a:p>
          <a:endParaRPr lang="en-US"/>
        </a:p>
      </dgm:t>
    </dgm:pt>
    <dgm:pt modelId="{C3132CB0-C35C-44E7-985C-97BC8176AB3A}" type="pres">
      <dgm:prSet presAssocID="{F580051D-5CC7-42AC-8A5D-40C0960BC21F}" presName="parentNode" presStyleLbl="node1" presStyleIdx="2" presStyleCnt="3">
        <dgm:presLayoutVars>
          <dgm:chMax val="0"/>
          <dgm:bulletEnabled val="1"/>
        </dgm:presLayoutVars>
      </dgm:prSet>
      <dgm:spPr/>
      <dgm:t>
        <a:bodyPr/>
        <a:lstStyle/>
        <a:p>
          <a:endParaRPr lang="en-US"/>
        </a:p>
      </dgm:t>
    </dgm:pt>
    <dgm:pt modelId="{5EB92D18-225C-4D68-8374-4B500FE102DA}" type="pres">
      <dgm:prSet presAssocID="{F580051D-5CC7-42AC-8A5D-40C0960BC21F}" presName="childNode" presStyleLbl="node1" presStyleIdx="2" presStyleCnt="3">
        <dgm:presLayoutVars>
          <dgm:bulletEnabled val="1"/>
        </dgm:presLayoutVars>
      </dgm:prSet>
      <dgm:spPr>
        <a:prstGeom prst="rect">
          <a:avLst/>
        </a:prstGeom>
      </dgm:spPr>
      <dgm:t>
        <a:bodyPr/>
        <a:lstStyle/>
        <a:p>
          <a:endParaRPr lang="en-US"/>
        </a:p>
      </dgm:t>
    </dgm:pt>
  </dgm:ptLst>
  <dgm:cxnLst>
    <dgm:cxn modelId="{C196CFBB-F0B7-4ACB-A470-467C194237A4}" srcId="{49AFBA31-218A-4DCD-B6FB-9A632250AA13}" destId="{2BA631F4-3867-472C-B4B0-8D4E27F02C6F}" srcOrd="1" destOrd="0" parTransId="{40570AC7-EAD9-483F-9E27-B70764F69A2F}" sibTransId="{392A14C7-D6D9-491C-9E2C-66396682B798}"/>
    <dgm:cxn modelId="{EF2C4C3F-A21A-4C07-AED9-408D35195594}" type="presOf" srcId="{2BA631F4-3867-472C-B4B0-8D4E27F02C6F}" destId="{AC580F1A-8637-4BE8-B5A4-196C0E1B99CE}" srcOrd="0" destOrd="1" presId="urn:microsoft.com/office/officeart/2005/8/layout/hProcess7"/>
    <dgm:cxn modelId="{244BF1F9-DF77-47DE-8ABF-E78AAC496722}" srcId="{802A8C94-F394-402B-A4AA-14900493E3D4}" destId="{F580051D-5CC7-42AC-8A5D-40C0960BC21F}" srcOrd="2" destOrd="0" parTransId="{79732E8B-0214-4C3F-AB46-8B0AC925A1E2}" sibTransId="{FE646041-151D-41E3-BE94-2E510788B6E9}"/>
    <dgm:cxn modelId="{D97FF121-2A61-4F7B-85B9-6EC3E8290619}" srcId="{802A8C94-F394-402B-A4AA-14900493E3D4}" destId="{61CAFB67-2849-4318-839F-FB8A2F9F3E9C}" srcOrd="1" destOrd="0" parTransId="{0E36CB4E-9066-41F1-88A3-4FD269222C7E}" sibTransId="{EB6B4D86-73C9-4B8F-AA28-948607571E2F}"/>
    <dgm:cxn modelId="{7B375112-12FA-47F0-9346-A048C7A68ABC}" type="presOf" srcId="{F580051D-5CC7-42AC-8A5D-40C0960BC21F}" destId="{D9A40139-411E-42FB-AE90-0737B791904A}" srcOrd="0" destOrd="0" presId="urn:microsoft.com/office/officeart/2005/8/layout/hProcess7"/>
    <dgm:cxn modelId="{DCC28B4A-3402-46A8-9177-9B3526BBF51A}" type="presOf" srcId="{F580051D-5CC7-42AC-8A5D-40C0960BC21F}" destId="{C3132CB0-C35C-44E7-985C-97BC8176AB3A}" srcOrd="1" destOrd="0" presId="urn:microsoft.com/office/officeart/2005/8/layout/hProcess7"/>
    <dgm:cxn modelId="{56429892-E571-4845-B0A8-74FFF0FF90B3}" type="presOf" srcId="{49AFBA31-218A-4DCD-B6FB-9A632250AA13}" destId="{536E4B0C-00B4-48FF-8424-5E96C22DA612}" srcOrd="0" destOrd="0" presId="urn:microsoft.com/office/officeart/2005/8/layout/hProcess7"/>
    <dgm:cxn modelId="{0579AD14-5CFC-4356-A19A-B85365B9D81A}" type="presOf" srcId="{8FFE3D30-502F-4961-AFFC-6144938C556F}" destId="{CBC0847E-2272-4D4E-B219-5AC6E9E70ED2}" srcOrd="0" destOrd="0" presId="urn:microsoft.com/office/officeart/2005/8/layout/hProcess7"/>
    <dgm:cxn modelId="{C521BB3E-2F05-4CAF-877A-C3FD81E43DC8}" type="presOf" srcId="{802A8C94-F394-402B-A4AA-14900493E3D4}" destId="{6A273D0D-CD0E-4592-9D00-5F494FA8D4E0}" srcOrd="0" destOrd="0" presId="urn:microsoft.com/office/officeart/2005/8/layout/hProcess7"/>
    <dgm:cxn modelId="{31661523-9EB2-4562-95D2-32543885156A}" srcId="{49AFBA31-218A-4DCD-B6FB-9A632250AA13}" destId="{819883CC-456C-4D3A-A455-F9D2E990D680}" srcOrd="0" destOrd="0" parTransId="{CDD1FA85-BDED-4D28-A175-18C651818E1F}" sibTransId="{53485E06-7B8E-4E79-BB2E-6791DA579162}"/>
    <dgm:cxn modelId="{521A6404-E559-4209-8A56-F728FC95C6A0}" type="presOf" srcId="{61CAFB67-2849-4318-839F-FB8A2F9F3E9C}" destId="{6609D4FE-88F6-4B20-9418-5EC221B97479}" srcOrd="0" destOrd="0" presId="urn:microsoft.com/office/officeart/2005/8/layout/hProcess7"/>
    <dgm:cxn modelId="{005C0FC6-975D-44CA-A89B-854316F3A981}" srcId="{802A8C94-F394-402B-A4AA-14900493E3D4}" destId="{49AFBA31-218A-4DCD-B6FB-9A632250AA13}" srcOrd="0" destOrd="0" parTransId="{52379C1E-4C0E-4522-BBA5-60E95BC8263C}" sibTransId="{B204C9FC-52F5-4E59-BB46-8B66BBB5547F}"/>
    <dgm:cxn modelId="{4FFAA4A8-F028-4C4A-8E4F-157A090683A5}" type="presOf" srcId="{61CAFB67-2849-4318-839F-FB8A2F9F3E9C}" destId="{960F76AA-162A-4035-9E3A-2E38453062C7}" srcOrd="1" destOrd="0" presId="urn:microsoft.com/office/officeart/2005/8/layout/hProcess7"/>
    <dgm:cxn modelId="{6EEC2761-8C41-4639-88CB-E7758CE041A6}" type="presOf" srcId="{819883CC-456C-4D3A-A455-F9D2E990D680}" destId="{AC580F1A-8637-4BE8-B5A4-196C0E1B99CE}" srcOrd="0" destOrd="0" presId="urn:microsoft.com/office/officeart/2005/8/layout/hProcess7"/>
    <dgm:cxn modelId="{2C46851A-C600-45E4-AFBA-727C9B3E6446}" type="presOf" srcId="{49AFBA31-218A-4DCD-B6FB-9A632250AA13}" destId="{8F6E3651-82E4-4180-A4C9-A19770A649F3}" srcOrd="1" destOrd="0" presId="urn:microsoft.com/office/officeart/2005/8/layout/hProcess7"/>
    <dgm:cxn modelId="{3021A443-FDCE-4B93-8C6C-47AE969692B1}" type="presOf" srcId="{DDF94A26-B49A-47FA-B506-433D52CE853A}" destId="{5EB92D18-225C-4D68-8374-4B500FE102DA}" srcOrd="0" destOrd="0" presId="urn:microsoft.com/office/officeart/2005/8/layout/hProcess7"/>
    <dgm:cxn modelId="{8AAB4055-0CC6-420D-8EA2-3B41E73AC754}" srcId="{61CAFB67-2849-4318-839F-FB8A2F9F3E9C}" destId="{8FFE3D30-502F-4961-AFFC-6144938C556F}" srcOrd="0" destOrd="0" parTransId="{F5CC8E96-C12F-4AC4-9B20-0C9DA0447289}" sibTransId="{9A1FB7B2-E5BA-41F0-9785-9E62B286F941}"/>
    <dgm:cxn modelId="{F29A352D-3E6C-4006-98CE-C6A44705E128}" srcId="{F580051D-5CC7-42AC-8A5D-40C0960BC21F}" destId="{DDF94A26-B49A-47FA-B506-433D52CE853A}" srcOrd="0" destOrd="0" parTransId="{E7131D43-D2EB-4569-9295-7A2BDB43CCD2}" sibTransId="{2C4BBDA0-09F8-4EE4-854D-6A1A61815B08}"/>
    <dgm:cxn modelId="{26BBD3B0-6EE3-4D5B-92CB-B011999A7C82}" type="presParOf" srcId="{6A273D0D-CD0E-4592-9D00-5F494FA8D4E0}" destId="{A31C55E4-D7FF-4946-A93D-073F8842053F}" srcOrd="0" destOrd="0" presId="urn:microsoft.com/office/officeart/2005/8/layout/hProcess7"/>
    <dgm:cxn modelId="{EDB6B8E9-9826-45C0-BF6A-570A71CF9982}" type="presParOf" srcId="{A31C55E4-D7FF-4946-A93D-073F8842053F}" destId="{536E4B0C-00B4-48FF-8424-5E96C22DA612}" srcOrd="0" destOrd="0" presId="urn:microsoft.com/office/officeart/2005/8/layout/hProcess7"/>
    <dgm:cxn modelId="{45E2BF19-3E6D-4CD2-985A-42ADA871632F}" type="presParOf" srcId="{A31C55E4-D7FF-4946-A93D-073F8842053F}" destId="{8F6E3651-82E4-4180-A4C9-A19770A649F3}" srcOrd="1" destOrd="0" presId="urn:microsoft.com/office/officeart/2005/8/layout/hProcess7"/>
    <dgm:cxn modelId="{6D3F9E8E-8967-49FD-8563-FABE5711B1C4}" type="presParOf" srcId="{A31C55E4-D7FF-4946-A93D-073F8842053F}" destId="{AC580F1A-8637-4BE8-B5A4-196C0E1B99CE}" srcOrd="2" destOrd="0" presId="urn:microsoft.com/office/officeart/2005/8/layout/hProcess7"/>
    <dgm:cxn modelId="{FC3BE8DF-288A-41EC-A2A9-3543ACFD9C6B}" type="presParOf" srcId="{6A273D0D-CD0E-4592-9D00-5F494FA8D4E0}" destId="{4C8AF264-6D1E-407F-884E-3E696E3C8788}" srcOrd="1" destOrd="0" presId="urn:microsoft.com/office/officeart/2005/8/layout/hProcess7"/>
    <dgm:cxn modelId="{9B0D854B-C637-4B48-BC9C-AA6D5583AC48}" type="presParOf" srcId="{6A273D0D-CD0E-4592-9D00-5F494FA8D4E0}" destId="{9A9613E8-1AE5-42ED-8265-3B766DC6DA89}" srcOrd="2" destOrd="0" presId="urn:microsoft.com/office/officeart/2005/8/layout/hProcess7"/>
    <dgm:cxn modelId="{48EE1A5D-15C9-4447-A80C-20E077DE46A5}" type="presParOf" srcId="{9A9613E8-1AE5-42ED-8265-3B766DC6DA89}" destId="{500E6DD1-A08C-4F54-AC19-8081F8DE5B1B}" srcOrd="0" destOrd="0" presId="urn:microsoft.com/office/officeart/2005/8/layout/hProcess7"/>
    <dgm:cxn modelId="{657F87EE-B10F-46CC-A9FC-B7DBC0B0E810}" type="presParOf" srcId="{9A9613E8-1AE5-42ED-8265-3B766DC6DA89}" destId="{C9245134-EF1C-4F65-ADB9-80C39DD7BBF5}" srcOrd="1" destOrd="0" presId="urn:microsoft.com/office/officeart/2005/8/layout/hProcess7"/>
    <dgm:cxn modelId="{F0349E89-A923-4BDA-8863-F78E522B5FD8}" type="presParOf" srcId="{9A9613E8-1AE5-42ED-8265-3B766DC6DA89}" destId="{D0D0C4B8-0E6D-4B1D-A329-8455B63783E6}" srcOrd="2" destOrd="0" presId="urn:microsoft.com/office/officeart/2005/8/layout/hProcess7"/>
    <dgm:cxn modelId="{1480E59D-4740-43F7-ADBA-5BD10D0CFE8E}" type="presParOf" srcId="{6A273D0D-CD0E-4592-9D00-5F494FA8D4E0}" destId="{615F20FC-D8BC-4312-A02E-445667A136DA}" srcOrd="3" destOrd="0" presId="urn:microsoft.com/office/officeart/2005/8/layout/hProcess7"/>
    <dgm:cxn modelId="{1F324602-CD09-4ACE-9FE6-E1BE30B03136}" type="presParOf" srcId="{6A273D0D-CD0E-4592-9D00-5F494FA8D4E0}" destId="{52F8DD21-F71A-4F5C-9D40-0B4CFB2D731B}" srcOrd="4" destOrd="0" presId="urn:microsoft.com/office/officeart/2005/8/layout/hProcess7"/>
    <dgm:cxn modelId="{8AF341F5-BBE6-4411-A08D-DD78301A1B16}" type="presParOf" srcId="{52F8DD21-F71A-4F5C-9D40-0B4CFB2D731B}" destId="{6609D4FE-88F6-4B20-9418-5EC221B97479}" srcOrd="0" destOrd="0" presId="urn:microsoft.com/office/officeart/2005/8/layout/hProcess7"/>
    <dgm:cxn modelId="{10E10D9A-4998-4958-98B5-F74F1BE85974}" type="presParOf" srcId="{52F8DD21-F71A-4F5C-9D40-0B4CFB2D731B}" destId="{960F76AA-162A-4035-9E3A-2E38453062C7}" srcOrd="1" destOrd="0" presId="urn:microsoft.com/office/officeart/2005/8/layout/hProcess7"/>
    <dgm:cxn modelId="{6902E4FA-4A08-4AF7-8B4F-7624CD90F945}" type="presParOf" srcId="{52F8DD21-F71A-4F5C-9D40-0B4CFB2D731B}" destId="{CBC0847E-2272-4D4E-B219-5AC6E9E70ED2}" srcOrd="2" destOrd="0" presId="urn:microsoft.com/office/officeart/2005/8/layout/hProcess7"/>
    <dgm:cxn modelId="{A95E34CE-70F0-48B9-8546-7EB5A689C5D6}" type="presParOf" srcId="{6A273D0D-CD0E-4592-9D00-5F494FA8D4E0}" destId="{EAE7546F-9833-413C-B952-774CEAEB7AF1}" srcOrd="5" destOrd="0" presId="urn:microsoft.com/office/officeart/2005/8/layout/hProcess7"/>
    <dgm:cxn modelId="{ED696410-9773-4FC3-8FF2-61B0D1694386}" type="presParOf" srcId="{6A273D0D-CD0E-4592-9D00-5F494FA8D4E0}" destId="{AF52C066-2BED-4B3D-8B23-4011F6B73D2B}" srcOrd="6" destOrd="0" presId="urn:microsoft.com/office/officeart/2005/8/layout/hProcess7"/>
    <dgm:cxn modelId="{8765CDF8-4E64-43E6-99CD-FE163B3E2D4C}" type="presParOf" srcId="{AF52C066-2BED-4B3D-8B23-4011F6B73D2B}" destId="{701DB753-E372-4E74-9940-DCD8D623E98F}" srcOrd="0" destOrd="0" presId="urn:microsoft.com/office/officeart/2005/8/layout/hProcess7"/>
    <dgm:cxn modelId="{4506A153-3DB5-4974-AFFA-C169D35B8DAE}" type="presParOf" srcId="{AF52C066-2BED-4B3D-8B23-4011F6B73D2B}" destId="{C10AB215-C0F2-476B-B082-89CB8BF512AC}" srcOrd="1" destOrd="0" presId="urn:microsoft.com/office/officeart/2005/8/layout/hProcess7"/>
    <dgm:cxn modelId="{FBC3982C-6820-4FB1-80CE-DFA67939460B}" type="presParOf" srcId="{AF52C066-2BED-4B3D-8B23-4011F6B73D2B}" destId="{8D87EFB6-1B13-4C41-B008-9980B48A8A5C}" srcOrd="2" destOrd="0" presId="urn:microsoft.com/office/officeart/2005/8/layout/hProcess7"/>
    <dgm:cxn modelId="{6EAFE699-D588-4774-8277-C7A045153E9B}" type="presParOf" srcId="{6A273D0D-CD0E-4592-9D00-5F494FA8D4E0}" destId="{B3F7A071-DCED-4BD9-9287-8218438FDC03}" srcOrd="7" destOrd="0" presId="urn:microsoft.com/office/officeart/2005/8/layout/hProcess7"/>
    <dgm:cxn modelId="{9D034721-9B54-4A9E-A106-E0524C0B9175}" type="presParOf" srcId="{6A273D0D-CD0E-4592-9D00-5F494FA8D4E0}" destId="{2D2EBB0C-0706-4C6D-9579-9F82D51B0953}" srcOrd="8" destOrd="0" presId="urn:microsoft.com/office/officeart/2005/8/layout/hProcess7"/>
    <dgm:cxn modelId="{9F71F784-DBC7-4B37-A125-A6E8AC412CED}" type="presParOf" srcId="{2D2EBB0C-0706-4C6D-9579-9F82D51B0953}" destId="{D9A40139-411E-42FB-AE90-0737B791904A}" srcOrd="0" destOrd="0" presId="urn:microsoft.com/office/officeart/2005/8/layout/hProcess7"/>
    <dgm:cxn modelId="{9A3F74BB-BF99-430A-85AC-02EBED5E0F49}" type="presParOf" srcId="{2D2EBB0C-0706-4C6D-9579-9F82D51B0953}" destId="{C3132CB0-C35C-44E7-985C-97BC8176AB3A}" srcOrd="1" destOrd="0" presId="urn:microsoft.com/office/officeart/2005/8/layout/hProcess7"/>
    <dgm:cxn modelId="{1865E352-961D-4CD3-B985-749260926716}" type="presParOf" srcId="{2D2EBB0C-0706-4C6D-9579-9F82D51B0953}" destId="{5EB92D18-225C-4D68-8374-4B500FE102D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5099C3-30B0-4D18-9620-EA2F744E5A37}"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en-US"/>
        </a:p>
      </dgm:t>
    </dgm:pt>
    <dgm:pt modelId="{D24CAAE1-6AA4-42FF-B467-7703528C55A9}">
      <dgm:prSet phldrT="[Text]"/>
      <dgm:spPr>
        <a:solidFill>
          <a:schemeClr val="accent1">
            <a:lumMod val="75000"/>
          </a:schemeClr>
        </a:solidFill>
      </dgm:spPr>
      <dgm:t>
        <a:bodyPr/>
        <a:lstStyle/>
        <a:p>
          <a:r>
            <a:rPr lang="en-US" dirty="0" smtClean="0"/>
            <a:t>Which partners are here today?</a:t>
          </a:r>
          <a:endParaRPr lang="en-US" dirty="0"/>
        </a:p>
      </dgm:t>
    </dgm:pt>
    <dgm:pt modelId="{5CD61E14-134D-43D2-AA73-F6B07F9175C5}" type="parTrans" cxnId="{BAB2FF84-F0FC-4F88-A522-20230265CC77}">
      <dgm:prSet/>
      <dgm:spPr/>
      <dgm:t>
        <a:bodyPr/>
        <a:lstStyle/>
        <a:p>
          <a:endParaRPr lang="en-US"/>
        </a:p>
      </dgm:t>
    </dgm:pt>
    <dgm:pt modelId="{098E6306-772C-40C1-9596-E7099CFFD740}" type="sibTrans" cxnId="{BAB2FF84-F0FC-4F88-A522-20230265CC77}">
      <dgm:prSet/>
      <dgm:spPr/>
      <dgm:t>
        <a:bodyPr/>
        <a:lstStyle/>
        <a:p>
          <a:endParaRPr lang="en-US"/>
        </a:p>
      </dgm:t>
    </dgm:pt>
    <dgm:pt modelId="{C83499CA-6F93-4A13-A472-DACE28DAE76B}" type="pres">
      <dgm:prSet presAssocID="{075099C3-30B0-4D18-9620-EA2F744E5A37}" presName="diagram" presStyleCnt="0">
        <dgm:presLayoutVars>
          <dgm:dir/>
          <dgm:resizeHandles val="exact"/>
        </dgm:presLayoutVars>
      </dgm:prSet>
      <dgm:spPr/>
      <dgm:t>
        <a:bodyPr/>
        <a:lstStyle/>
        <a:p>
          <a:endParaRPr lang="en-US"/>
        </a:p>
      </dgm:t>
    </dgm:pt>
    <dgm:pt modelId="{42D452E6-A4C4-4EED-B49F-42F6FA7737EC}" type="pres">
      <dgm:prSet presAssocID="{D24CAAE1-6AA4-42FF-B467-7703528C55A9}" presName="node" presStyleLbl="node1" presStyleIdx="0" presStyleCnt="1">
        <dgm:presLayoutVars>
          <dgm:bulletEnabled val="1"/>
        </dgm:presLayoutVars>
      </dgm:prSet>
      <dgm:spPr/>
      <dgm:t>
        <a:bodyPr/>
        <a:lstStyle/>
        <a:p>
          <a:endParaRPr lang="en-US"/>
        </a:p>
      </dgm:t>
    </dgm:pt>
  </dgm:ptLst>
  <dgm:cxnLst>
    <dgm:cxn modelId="{BAB2FF84-F0FC-4F88-A522-20230265CC77}" srcId="{075099C3-30B0-4D18-9620-EA2F744E5A37}" destId="{D24CAAE1-6AA4-42FF-B467-7703528C55A9}" srcOrd="0" destOrd="0" parTransId="{5CD61E14-134D-43D2-AA73-F6B07F9175C5}" sibTransId="{098E6306-772C-40C1-9596-E7099CFFD740}"/>
    <dgm:cxn modelId="{0E3FF183-A356-4686-887A-804BAB56DD5E}" type="presOf" srcId="{075099C3-30B0-4D18-9620-EA2F744E5A37}" destId="{C83499CA-6F93-4A13-A472-DACE28DAE76B}" srcOrd="0" destOrd="0" presId="urn:microsoft.com/office/officeart/2005/8/layout/default"/>
    <dgm:cxn modelId="{1C76951A-7D97-4B5F-AEA5-A123731869CA}" type="presOf" srcId="{D24CAAE1-6AA4-42FF-B467-7703528C55A9}" destId="{42D452E6-A4C4-4EED-B49F-42F6FA7737EC}" srcOrd="0" destOrd="0" presId="urn:microsoft.com/office/officeart/2005/8/layout/default"/>
    <dgm:cxn modelId="{051179C1-6DF7-4286-A01A-EA31E4DEA20F}" type="presParOf" srcId="{C83499CA-6F93-4A13-A472-DACE28DAE76B}" destId="{42D452E6-A4C4-4EED-B49F-42F6FA7737E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5099C3-30B0-4D18-9620-EA2F744E5A37}"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en-US"/>
        </a:p>
      </dgm:t>
    </dgm:pt>
    <dgm:pt modelId="{D24CAAE1-6AA4-42FF-B467-7703528C55A9}">
      <dgm:prSet phldrT="[Text]"/>
      <dgm:spPr/>
      <dgm:t>
        <a:bodyPr/>
        <a:lstStyle/>
        <a:p>
          <a:r>
            <a:rPr lang="en-US" dirty="0" smtClean="0"/>
            <a:t>External partners can provide critical expertise and capacity to districts</a:t>
          </a:r>
          <a:endParaRPr lang="en-US" dirty="0"/>
        </a:p>
      </dgm:t>
    </dgm:pt>
    <dgm:pt modelId="{5CD61E14-134D-43D2-AA73-F6B07F9175C5}" type="parTrans" cxnId="{BAB2FF84-F0FC-4F88-A522-20230265CC77}">
      <dgm:prSet/>
      <dgm:spPr/>
      <dgm:t>
        <a:bodyPr/>
        <a:lstStyle/>
        <a:p>
          <a:endParaRPr lang="en-US"/>
        </a:p>
      </dgm:t>
    </dgm:pt>
    <dgm:pt modelId="{098E6306-772C-40C1-9596-E7099CFFD740}" type="sibTrans" cxnId="{BAB2FF84-F0FC-4F88-A522-20230265CC77}">
      <dgm:prSet/>
      <dgm:spPr/>
      <dgm:t>
        <a:bodyPr/>
        <a:lstStyle/>
        <a:p>
          <a:endParaRPr lang="en-US"/>
        </a:p>
      </dgm:t>
    </dgm:pt>
    <dgm:pt modelId="{C83499CA-6F93-4A13-A472-DACE28DAE76B}" type="pres">
      <dgm:prSet presAssocID="{075099C3-30B0-4D18-9620-EA2F744E5A37}" presName="diagram" presStyleCnt="0">
        <dgm:presLayoutVars>
          <dgm:dir/>
          <dgm:resizeHandles val="exact"/>
        </dgm:presLayoutVars>
      </dgm:prSet>
      <dgm:spPr/>
      <dgm:t>
        <a:bodyPr/>
        <a:lstStyle/>
        <a:p>
          <a:endParaRPr lang="en-US"/>
        </a:p>
      </dgm:t>
    </dgm:pt>
    <dgm:pt modelId="{42D452E6-A4C4-4EED-B49F-42F6FA7737EC}" type="pres">
      <dgm:prSet presAssocID="{D24CAAE1-6AA4-42FF-B467-7703528C55A9}" presName="node" presStyleLbl="node1" presStyleIdx="0" presStyleCnt="1">
        <dgm:presLayoutVars>
          <dgm:bulletEnabled val="1"/>
        </dgm:presLayoutVars>
      </dgm:prSet>
      <dgm:spPr/>
      <dgm:t>
        <a:bodyPr/>
        <a:lstStyle/>
        <a:p>
          <a:endParaRPr lang="en-US"/>
        </a:p>
      </dgm:t>
    </dgm:pt>
  </dgm:ptLst>
  <dgm:cxnLst>
    <dgm:cxn modelId="{BAB2FF84-F0FC-4F88-A522-20230265CC77}" srcId="{075099C3-30B0-4D18-9620-EA2F744E5A37}" destId="{D24CAAE1-6AA4-42FF-B467-7703528C55A9}" srcOrd="0" destOrd="0" parTransId="{5CD61E14-134D-43D2-AA73-F6B07F9175C5}" sibTransId="{098E6306-772C-40C1-9596-E7099CFFD740}"/>
    <dgm:cxn modelId="{9E8BAB86-0D4D-401F-A1CF-5EAB2D0DDB99}" type="presOf" srcId="{075099C3-30B0-4D18-9620-EA2F744E5A37}" destId="{C83499CA-6F93-4A13-A472-DACE28DAE76B}" srcOrd="0" destOrd="0" presId="urn:microsoft.com/office/officeart/2005/8/layout/default"/>
    <dgm:cxn modelId="{C7F4C199-F842-4A7C-8012-A87133BC6A2B}" type="presOf" srcId="{D24CAAE1-6AA4-42FF-B467-7703528C55A9}" destId="{42D452E6-A4C4-4EED-B49F-42F6FA7737EC}" srcOrd="0" destOrd="0" presId="urn:microsoft.com/office/officeart/2005/8/layout/default"/>
    <dgm:cxn modelId="{3B5C667C-A646-439F-B468-44AA4C90ED09}" type="presParOf" srcId="{C83499CA-6F93-4A13-A472-DACE28DAE76B}" destId="{42D452E6-A4C4-4EED-B49F-42F6FA7737E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583C56-6412-476D-9323-EF966F07F549}" type="doc">
      <dgm:prSet loTypeId="urn:microsoft.com/office/officeart/2005/8/layout/default" loCatId="list" qsTypeId="urn:microsoft.com/office/officeart/2005/8/quickstyle/3d1" qsCatId="3D" csTypeId="urn:microsoft.com/office/officeart/2005/8/colors/accent2_2" csCatId="accent2" phldr="1"/>
      <dgm:spPr/>
      <dgm:t>
        <a:bodyPr/>
        <a:lstStyle/>
        <a:p>
          <a:endParaRPr lang="en-US"/>
        </a:p>
      </dgm:t>
    </dgm:pt>
    <dgm:pt modelId="{F9412E1D-9E24-48E3-B29D-579FA1C8B75C}">
      <dgm:prSet phldrT="[Text]"/>
      <dgm:spPr/>
      <dgm:t>
        <a:bodyPr/>
        <a:lstStyle/>
        <a:p>
          <a:r>
            <a:rPr lang="en-US" b="1" dirty="0" smtClean="0"/>
            <a:t>Develop a district-wide structure to support dramatic improvement</a:t>
          </a:r>
          <a:endParaRPr lang="en-US" b="1" dirty="0"/>
        </a:p>
      </dgm:t>
    </dgm:pt>
    <dgm:pt modelId="{FBAE1BB3-9755-4946-9E97-12E176E9C159}" type="parTrans" cxnId="{64934584-CCE0-4BBF-824E-68C88F54D2E1}">
      <dgm:prSet/>
      <dgm:spPr/>
      <dgm:t>
        <a:bodyPr/>
        <a:lstStyle/>
        <a:p>
          <a:endParaRPr lang="en-US"/>
        </a:p>
      </dgm:t>
    </dgm:pt>
    <dgm:pt modelId="{73D164F3-5AAE-4174-8B9F-CCD87998BDEE}" type="sibTrans" cxnId="{64934584-CCE0-4BBF-824E-68C88F54D2E1}">
      <dgm:prSet/>
      <dgm:spPr/>
      <dgm:t>
        <a:bodyPr/>
        <a:lstStyle/>
        <a:p>
          <a:endParaRPr lang="en-US"/>
        </a:p>
      </dgm:t>
    </dgm:pt>
    <dgm:pt modelId="{A924851C-61DB-4694-B2FC-FBC3EB82B8CC}">
      <dgm:prSet phldrT="[Text]"/>
      <dgm:spPr/>
      <dgm:t>
        <a:bodyPr/>
        <a:lstStyle/>
        <a:p>
          <a:r>
            <a:rPr lang="en-US" b="1" dirty="0" smtClean="0"/>
            <a:t>Manage a district-wide cluster of schools</a:t>
          </a:r>
          <a:endParaRPr lang="en-US" b="1" dirty="0"/>
        </a:p>
      </dgm:t>
    </dgm:pt>
    <dgm:pt modelId="{674EA0D4-2D5C-439A-B707-7F60A9C4BCA8}" type="parTrans" cxnId="{D21544B0-68B9-4B2F-BB7B-26E6DAB85A8F}">
      <dgm:prSet/>
      <dgm:spPr/>
      <dgm:t>
        <a:bodyPr/>
        <a:lstStyle/>
        <a:p>
          <a:endParaRPr lang="en-US"/>
        </a:p>
      </dgm:t>
    </dgm:pt>
    <dgm:pt modelId="{A4350EF8-5713-46B4-8C8B-F3A227F99BB3}" type="sibTrans" cxnId="{D21544B0-68B9-4B2F-BB7B-26E6DAB85A8F}">
      <dgm:prSet/>
      <dgm:spPr/>
      <dgm:t>
        <a:bodyPr/>
        <a:lstStyle/>
        <a:p>
          <a:endParaRPr lang="en-US"/>
        </a:p>
      </dgm:t>
    </dgm:pt>
    <dgm:pt modelId="{75D24F01-996D-4142-9968-7F23A2834619}">
      <dgm:prSet phldrT="[Text]"/>
      <dgm:spPr/>
      <dgm:t>
        <a:bodyPr/>
        <a:lstStyle/>
        <a:p>
          <a:r>
            <a:rPr lang="en-US" b="1" dirty="0" smtClean="0"/>
            <a:t>Operate individual schools implementing the restart model</a:t>
          </a:r>
          <a:endParaRPr lang="en-US" b="1" dirty="0"/>
        </a:p>
      </dgm:t>
    </dgm:pt>
    <dgm:pt modelId="{C1DC1483-CE4E-4C3E-9B10-18FB9CB22939}" type="parTrans" cxnId="{A1B31502-1024-4008-B790-A3DA11C6A1A0}">
      <dgm:prSet/>
      <dgm:spPr/>
      <dgm:t>
        <a:bodyPr/>
        <a:lstStyle/>
        <a:p>
          <a:endParaRPr lang="en-US"/>
        </a:p>
      </dgm:t>
    </dgm:pt>
    <dgm:pt modelId="{3C6DE057-7C10-4363-B21A-8012FC98BEC8}" type="sibTrans" cxnId="{A1B31502-1024-4008-B790-A3DA11C6A1A0}">
      <dgm:prSet/>
      <dgm:spPr/>
      <dgm:t>
        <a:bodyPr/>
        <a:lstStyle/>
        <a:p>
          <a:endParaRPr lang="en-US"/>
        </a:p>
      </dgm:t>
    </dgm:pt>
    <dgm:pt modelId="{3745091B-6DF1-4192-BCBB-590C0D401F41}">
      <dgm:prSet phldrT="[Text]"/>
      <dgm:spPr/>
      <dgm:t>
        <a:bodyPr/>
        <a:lstStyle/>
        <a:p>
          <a:r>
            <a:rPr lang="en-US" b="1" dirty="0" smtClean="0"/>
            <a:t>Provide technical assistance to build the district’s capacity for dramatic district and school improvement</a:t>
          </a:r>
          <a:endParaRPr lang="en-US" b="1" dirty="0"/>
        </a:p>
      </dgm:t>
    </dgm:pt>
    <dgm:pt modelId="{32F8EE03-84C3-4CE4-8304-8EA8E95D9B43}" type="parTrans" cxnId="{7E239C6B-AB93-4028-BB78-322E8B794633}">
      <dgm:prSet/>
      <dgm:spPr/>
      <dgm:t>
        <a:bodyPr/>
        <a:lstStyle/>
        <a:p>
          <a:endParaRPr lang="en-US"/>
        </a:p>
      </dgm:t>
    </dgm:pt>
    <dgm:pt modelId="{AC7C64AE-11BB-471D-AEC2-D95DBDF737DC}" type="sibTrans" cxnId="{7E239C6B-AB93-4028-BB78-322E8B794633}">
      <dgm:prSet/>
      <dgm:spPr/>
      <dgm:t>
        <a:bodyPr/>
        <a:lstStyle/>
        <a:p>
          <a:endParaRPr lang="en-US"/>
        </a:p>
      </dgm:t>
    </dgm:pt>
    <dgm:pt modelId="{A37825B7-2779-4139-AA32-CAA8E18595F9}">
      <dgm:prSet phldrT="[Text]"/>
      <dgm:spPr/>
      <dgm:t>
        <a:bodyPr/>
        <a:lstStyle/>
        <a:p>
          <a:r>
            <a:rPr lang="en-US" b="1" dirty="0" smtClean="0"/>
            <a:t>Assess the needs of individual schools</a:t>
          </a:r>
          <a:endParaRPr lang="en-US" b="1" dirty="0"/>
        </a:p>
      </dgm:t>
    </dgm:pt>
    <dgm:pt modelId="{F9F0D3C4-7F50-424C-A75D-6C65C354A192}" type="parTrans" cxnId="{F80CC4EB-10E7-4DC0-B6B4-CAC363FC0895}">
      <dgm:prSet/>
      <dgm:spPr/>
      <dgm:t>
        <a:bodyPr/>
        <a:lstStyle/>
        <a:p>
          <a:endParaRPr lang="en-US"/>
        </a:p>
      </dgm:t>
    </dgm:pt>
    <dgm:pt modelId="{20AC3855-7848-4FC7-BAD4-D7F83CE76C3C}" type="sibTrans" cxnId="{F80CC4EB-10E7-4DC0-B6B4-CAC363FC0895}">
      <dgm:prSet/>
      <dgm:spPr/>
      <dgm:t>
        <a:bodyPr/>
        <a:lstStyle/>
        <a:p>
          <a:endParaRPr lang="en-US"/>
        </a:p>
      </dgm:t>
    </dgm:pt>
    <dgm:pt modelId="{AC662813-460E-46F7-AA30-06C1D254824E}" type="pres">
      <dgm:prSet presAssocID="{D8583C56-6412-476D-9323-EF966F07F549}" presName="diagram" presStyleCnt="0">
        <dgm:presLayoutVars>
          <dgm:dir/>
          <dgm:resizeHandles val="exact"/>
        </dgm:presLayoutVars>
      </dgm:prSet>
      <dgm:spPr/>
      <dgm:t>
        <a:bodyPr/>
        <a:lstStyle/>
        <a:p>
          <a:endParaRPr lang="en-US"/>
        </a:p>
      </dgm:t>
    </dgm:pt>
    <dgm:pt modelId="{F7DF8C64-2BE9-4E6D-8921-9DE50275FDA1}" type="pres">
      <dgm:prSet presAssocID="{A37825B7-2779-4139-AA32-CAA8E18595F9}" presName="node" presStyleLbl="node1" presStyleIdx="0" presStyleCnt="5" custScaleX="98993" custScaleY="114508">
        <dgm:presLayoutVars>
          <dgm:bulletEnabled val="1"/>
        </dgm:presLayoutVars>
      </dgm:prSet>
      <dgm:spPr/>
      <dgm:t>
        <a:bodyPr/>
        <a:lstStyle/>
        <a:p>
          <a:endParaRPr lang="en-US"/>
        </a:p>
      </dgm:t>
    </dgm:pt>
    <dgm:pt modelId="{0D0A513B-7295-44BB-A3AE-7A1398B41CCA}" type="pres">
      <dgm:prSet presAssocID="{20AC3855-7848-4FC7-BAD4-D7F83CE76C3C}" presName="sibTrans" presStyleCnt="0"/>
      <dgm:spPr/>
    </dgm:pt>
    <dgm:pt modelId="{CFBF12C0-F27E-4FE6-A05A-4280EED527D8}" type="pres">
      <dgm:prSet presAssocID="{F9412E1D-9E24-48E3-B29D-579FA1C8B75C}" presName="node" presStyleLbl="node1" presStyleIdx="1" presStyleCnt="5" custScaleX="97568" custScaleY="116565">
        <dgm:presLayoutVars>
          <dgm:bulletEnabled val="1"/>
        </dgm:presLayoutVars>
      </dgm:prSet>
      <dgm:spPr/>
      <dgm:t>
        <a:bodyPr/>
        <a:lstStyle/>
        <a:p>
          <a:endParaRPr lang="en-US"/>
        </a:p>
      </dgm:t>
    </dgm:pt>
    <dgm:pt modelId="{742ED180-ACE4-43D8-8AB1-003E198C570C}" type="pres">
      <dgm:prSet presAssocID="{73D164F3-5AAE-4174-8B9F-CCD87998BDEE}" presName="sibTrans" presStyleCnt="0"/>
      <dgm:spPr/>
    </dgm:pt>
    <dgm:pt modelId="{5E5F0A9C-7D81-485D-A6E0-0D6054FAE95F}" type="pres">
      <dgm:prSet presAssocID="{A924851C-61DB-4694-B2FC-FBC3EB82B8CC}" presName="node" presStyleLbl="node1" presStyleIdx="2" presStyleCnt="5" custScaleX="97250" custScaleY="119585">
        <dgm:presLayoutVars>
          <dgm:bulletEnabled val="1"/>
        </dgm:presLayoutVars>
      </dgm:prSet>
      <dgm:spPr/>
      <dgm:t>
        <a:bodyPr/>
        <a:lstStyle/>
        <a:p>
          <a:endParaRPr lang="en-US"/>
        </a:p>
      </dgm:t>
    </dgm:pt>
    <dgm:pt modelId="{E28CD1D8-8157-4245-8016-F402E2A80428}" type="pres">
      <dgm:prSet presAssocID="{A4350EF8-5713-46B4-8C8B-F3A227F99BB3}" presName="sibTrans" presStyleCnt="0"/>
      <dgm:spPr/>
    </dgm:pt>
    <dgm:pt modelId="{6C3A42EE-99E0-4282-A124-520A52D090E6}" type="pres">
      <dgm:prSet presAssocID="{75D24F01-996D-4142-9968-7F23A2834619}" presName="node" presStyleLbl="node1" presStyleIdx="3" presStyleCnt="5" custScaleX="102733" custScaleY="119816">
        <dgm:presLayoutVars>
          <dgm:bulletEnabled val="1"/>
        </dgm:presLayoutVars>
      </dgm:prSet>
      <dgm:spPr/>
      <dgm:t>
        <a:bodyPr/>
        <a:lstStyle/>
        <a:p>
          <a:endParaRPr lang="en-US"/>
        </a:p>
      </dgm:t>
    </dgm:pt>
    <dgm:pt modelId="{DC6BBB66-8230-4E34-904F-91293D93DFF0}" type="pres">
      <dgm:prSet presAssocID="{3C6DE057-7C10-4363-B21A-8012FC98BEC8}" presName="sibTrans" presStyleCnt="0"/>
      <dgm:spPr/>
    </dgm:pt>
    <dgm:pt modelId="{9C5F87C3-166E-4E95-9292-7E2D180F9A48}" type="pres">
      <dgm:prSet presAssocID="{3745091B-6DF1-4192-BCBB-590C0D401F41}" presName="node" presStyleLbl="node1" presStyleIdx="4" presStyleCnt="5" custScaleX="104089" custScaleY="119816">
        <dgm:presLayoutVars>
          <dgm:bulletEnabled val="1"/>
        </dgm:presLayoutVars>
      </dgm:prSet>
      <dgm:spPr/>
      <dgm:t>
        <a:bodyPr/>
        <a:lstStyle/>
        <a:p>
          <a:endParaRPr lang="en-US"/>
        </a:p>
      </dgm:t>
    </dgm:pt>
  </dgm:ptLst>
  <dgm:cxnLst>
    <dgm:cxn modelId="{7E239C6B-AB93-4028-BB78-322E8B794633}" srcId="{D8583C56-6412-476D-9323-EF966F07F549}" destId="{3745091B-6DF1-4192-BCBB-590C0D401F41}" srcOrd="4" destOrd="0" parTransId="{32F8EE03-84C3-4CE4-8304-8EA8E95D9B43}" sibTransId="{AC7C64AE-11BB-471D-AEC2-D95DBDF737DC}"/>
    <dgm:cxn modelId="{8D4A29E7-4E89-4587-82A4-0F5926E6ACE7}" type="presOf" srcId="{75D24F01-996D-4142-9968-7F23A2834619}" destId="{6C3A42EE-99E0-4282-A124-520A52D090E6}" srcOrd="0" destOrd="0" presId="urn:microsoft.com/office/officeart/2005/8/layout/default"/>
    <dgm:cxn modelId="{194CDD5B-5E1A-48B7-B1F4-9A867D5388D2}" type="presOf" srcId="{A37825B7-2779-4139-AA32-CAA8E18595F9}" destId="{F7DF8C64-2BE9-4E6D-8921-9DE50275FDA1}" srcOrd="0" destOrd="0" presId="urn:microsoft.com/office/officeart/2005/8/layout/default"/>
    <dgm:cxn modelId="{75A0A959-5E40-4A59-86DA-A0BC0D7F7A77}" type="presOf" srcId="{F9412E1D-9E24-48E3-B29D-579FA1C8B75C}" destId="{CFBF12C0-F27E-4FE6-A05A-4280EED527D8}" srcOrd="0" destOrd="0" presId="urn:microsoft.com/office/officeart/2005/8/layout/default"/>
    <dgm:cxn modelId="{F80CC4EB-10E7-4DC0-B6B4-CAC363FC0895}" srcId="{D8583C56-6412-476D-9323-EF966F07F549}" destId="{A37825B7-2779-4139-AA32-CAA8E18595F9}" srcOrd="0" destOrd="0" parTransId="{F9F0D3C4-7F50-424C-A75D-6C65C354A192}" sibTransId="{20AC3855-7848-4FC7-BAD4-D7F83CE76C3C}"/>
    <dgm:cxn modelId="{DDC80282-7A9A-4C4F-B1BF-75E1214992A5}" type="presOf" srcId="{A924851C-61DB-4694-B2FC-FBC3EB82B8CC}" destId="{5E5F0A9C-7D81-485D-A6E0-0D6054FAE95F}" srcOrd="0" destOrd="0" presId="urn:microsoft.com/office/officeart/2005/8/layout/default"/>
    <dgm:cxn modelId="{26FAE858-BC36-4385-BD51-58A02AD47886}" type="presOf" srcId="{D8583C56-6412-476D-9323-EF966F07F549}" destId="{AC662813-460E-46F7-AA30-06C1D254824E}" srcOrd="0" destOrd="0" presId="urn:microsoft.com/office/officeart/2005/8/layout/default"/>
    <dgm:cxn modelId="{A1B31502-1024-4008-B790-A3DA11C6A1A0}" srcId="{D8583C56-6412-476D-9323-EF966F07F549}" destId="{75D24F01-996D-4142-9968-7F23A2834619}" srcOrd="3" destOrd="0" parTransId="{C1DC1483-CE4E-4C3E-9B10-18FB9CB22939}" sibTransId="{3C6DE057-7C10-4363-B21A-8012FC98BEC8}"/>
    <dgm:cxn modelId="{D21544B0-68B9-4B2F-BB7B-26E6DAB85A8F}" srcId="{D8583C56-6412-476D-9323-EF966F07F549}" destId="{A924851C-61DB-4694-B2FC-FBC3EB82B8CC}" srcOrd="2" destOrd="0" parTransId="{674EA0D4-2D5C-439A-B707-7F60A9C4BCA8}" sibTransId="{A4350EF8-5713-46B4-8C8B-F3A227F99BB3}"/>
    <dgm:cxn modelId="{64934584-CCE0-4BBF-824E-68C88F54D2E1}" srcId="{D8583C56-6412-476D-9323-EF966F07F549}" destId="{F9412E1D-9E24-48E3-B29D-579FA1C8B75C}" srcOrd="1" destOrd="0" parTransId="{FBAE1BB3-9755-4946-9E97-12E176E9C159}" sibTransId="{73D164F3-5AAE-4174-8B9F-CCD87998BDEE}"/>
    <dgm:cxn modelId="{343789A7-76E8-4902-8A3E-D2E8C3BEA49A}" type="presOf" srcId="{3745091B-6DF1-4192-BCBB-590C0D401F41}" destId="{9C5F87C3-166E-4E95-9292-7E2D180F9A48}" srcOrd="0" destOrd="0" presId="urn:microsoft.com/office/officeart/2005/8/layout/default"/>
    <dgm:cxn modelId="{9B031E77-97E0-4473-86D3-3F1EB9C1A406}" type="presParOf" srcId="{AC662813-460E-46F7-AA30-06C1D254824E}" destId="{F7DF8C64-2BE9-4E6D-8921-9DE50275FDA1}" srcOrd="0" destOrd="0" presId="urn:microsoft.com/office/officeart/2005/8/layout/default"/>
    <dgm:cxn modelId="{85EF623B-6E17-47E3-82EC-CBABB1D81107}" type="presParOf" srcId="{AC662813-460E-46F7-AA30-06C1D254824E}" destId="{0D0A513B-7295-44BB-A3AE-7A1398B41CCA}" srcOrd="1" destOrd="0" presId="urn:microsoft.com/office/officeart/2005/8/layout/default"/>
    <dgm:cxn modelId="{420CE7EB-EAC5-43D5-AF8B-CAFAE820333A}" type="presParOf" srcId="{AC662813-460E-46F7-AA30-06C1D254824E}" destId="{CFBF12C0-F27E-4FE6-A05A-4280EED527D8}" srcOrd="2" destOrd="0" presId="urn:microsoft.com/office/officeart/2005/8/layout/default"/>
    <dgm:cxn modelId="{D7C87193-359B-40A3-93E1-91C727EB683F}" type="presParOf" srcId="{AC662813-460E-46F7-AA30-06C1D254824E}" destId="{742ED180-ACE4-43D8-8AB1-003E198C570C}" srcOrd="3" destOrd="0" presId="urn:microsoft.com/office/officeart/2005/8/layout/default"/>
    <dgm:cxn modelId="{0A82E371-71FD-4B71-8AA1-D21F430DEA80}" type="presParOf" srcId="{AC662813-460E-46F7-AA30-06C1D254824E}" destId="{5E5F0A9C-7D81-485D-A6E0-0D6054FAE95F}" srcOrd="4" destOrd="0" presId="urn:microsoft.com/office/officeart/2005/8/layout/default"/>
    <dgm:cxn modelId="{0227B7A1-47EF-4E53-B1B3-A96B7CAE1D2F}" type="presParOf" srcId="{AC662813-460E-46F7-AA30-06C1D254824E}" destId="{E28CD1D8-8157-4245-8016-F402E2A80428}" srcOrd="5" destOrd="0" presId="urn:microsoft.com/office/officeart/2005/8/layout/default"/>
    <dgm:cxn modelId="{63373A9C-BF56-4EA8-837A-E5D85F8CF211}" type="presParOf" srcId="{AC662813-460E-46F7-AA30-06C1D254824E}" destId="{6C3A42EE-99E0-4282-A124-520A52D090E6}" srcOrd="6" destOrd="0" presId="urn:microsoft.com/office/officeart/2005/8/layout/default"/>
    <dgm:cxn modelId="{58E4D2ED-D857-401F-86FC-96A67FB55892}" type="presParOf" srcId="{AC662813-460E-46F7-AA30-06C1D254824E}" destId="{DC6BBB66-8230-4E34-904F-91293D93DFF0}" srcOrd="7" destOrd="0" presId="urn:microsoft.com/office/officeart/2005/8/layout/default"/>
    <dgm:cxn modelId="{23CB7745-CEBA-445C-BEA7-CE8A2C2E3C43}" type="presParOf" srcId="{AC662813-460E-46F7-AA30-06C1D254824E}" destId="{9C5F87C3-166E-4E95-9292-7E2D180F9A4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3083ED-8FFB-4FF2-943B-D9694DD3C24D}"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n-US"/>
        </a:p>
      </dgm:t>
    </dgm:pt>
    <dgm:pt modelId="{A0B87F90-867F-4D7C-A41B-A71C008596C2}">
      <dgm:prSet phldrT="[Text]" custT="1"/>
      <dgm:spPr/>
      <dgm:t>
        <a:bodyPr/>
        <a:lstStyle/>
        <a:p>
          <a:r>
            <a:rPr lang="en-US" sz="2000" b="1" dirty="0" smtClean="0"/>
            <a:t>For which students is there the most urgency to make improvements?</a:t>
          </a:r>
          <a:endParaRPr lang="en-US" sz="2000" b="1" dirty="0"/>
        </a:p>
      </dgm:t>
    </dgm:pt>
    <dgm:pt modelId="{B69ABDE7-F34B-4431-AF2A-35B40F3FFDC1}" type="parTrans" cxnId="{F262F7B1-699F-4C13-8402-F3C5C349C67A}">
      <dgm:prSet/>
      <dgm:spPr/>
      <dgm:t>
        <a:bodyPr/>
        <a:lstStyle/>
        <a:p>
          <a:endParaRPr lang="en-US"/>
        </a:p>
      </dgm:t>
    </dgm:pt>
    <dgm:pt modelId="{4BAB8965-9DAF-4BA4-A049-CDD2CD6DE9E3}" type="sibTrans" cxnId="{F262F7B1-699F-4C13-8402-F3C5C349C67A}">
      <dgm:prSet/>
      <dgm:spPr/>
      <dgm:t>
        <a:bodyPr/>
        <a:lstStyle/>
        <a:p>
          <a:endParaRPr lang="en-US"/>
        </a:p>
      </dgm:t>
    </dgm:pt>
    <dgm:pt modelId="{D802DDCB-C2AE-415A-B253-C8E119AE5002}">
      <dgm:prSet phldrT="[Text]" custT="1"/>
      <dgm:spPr/>
      <dgm:t>
        <a:bodyPr/>
        <a:lstStyle/>
        <a:p>
          <a:r>
            <a:rPr lang="en-US" sz="2000" b="1" dirty="0" smtClean="0"/>
            <a:t>In which subjects is there the most urgency to make improvements?</a:t>
          </a:r>
          <a:endParaRPr lang="en-US" sz="2000" b="1" dirty="0"/>
        </a:p>
      </dgm:t>
    </dgm:pt>
    <dgm:pt modelId="{2163371D-E90E-45BF-B88F-B1D43673F73B}" type="parTrans" cxnId="{F308F6C6-7198-46E9-A9A1-2E2FB0F02FFE}">
      <dgm:prSet/>
      <dgm:spPr/>
      <dgm:t>
        <a:bodyPr/>
        <a:lstStyle/>
        <a:p>
          <a:endParaRPr lang="en-US"/>
        </a:p>
      </dgm:t>
    </dgm:pt>
    <dgm:pt modelId="{B6334DD1-86CC-43E9-9AF7-3D4049008C56}" type="sibTrans" cxnId="{F308F6C6-7198-46E9-A9A1-2E2FB0F02FFE}">
      <dgm:prSet/>
      <dgm:spPr/>
      <dgm:t>
        <a:bodyPr/>
        <a:lstStyle/>
        <a:p>
          <a:endParaRPr lang="en-US"/>
        </a:p>
      </dgm:t>
    </dgm:pt>
    <dgm:pt modelId="{9DBB8835-09BC-4BFD-8B61-3BCF6FA84790}">
      <dgm:prSet phldrT="[Text]" custT="1"/>
      <dgm:spPr/>
      <dgm:t>
        <a:bodyPr/>
        <a:lstStyle/>
        <a:p>
          <a:r>
            <a:rPr lang="en-US" sz="2000" b="1" dirty="0" smtClean="0"/>
            <a:t>What does data on teacher and leadership effectiveness tell us?</a:t>
          </a:r>
          <a:endParaRPr lang="en-US" sz="2000" b="1" dirty="0"/>
        </a:p>
      </dgm:t>
    </dgm:pt>
    <dgm:pt modelId="{B2373150-AE22-4971-B44E-B671DDFC214C}" type="parTrans" cxnId="{22629C25-C99F-431F-9F70-E7FF1DBC57E1}">
      <dgm:prSet/>
      <dgm:spPr/>
      <dgm:t>
        <a:bodyPr/>
        <a:lstStyle/>
        <a:p>
          <a:endParaRPr lang="en-US"/>
        </a:p>
      </dgm:t>
    </dgm:pt>
    <dgm:pt modelId="{86404C7D-22ED-46B6-A162-C19C6F28F3A3}" type="sibTrans" cxnId="{22629C25-C99F-431F-9F70-E7FF1DBC57E1}">
      <dgm:prSet/>
      <dgm:spPr/>
      <dgm:t>
        <a:bodyPr/>
        <a:lstStyle/>
        <a:p>
          <a:endParaRPr lang="en-US"/>
        </a:p>
      </dgm:t>
    </dgm:pt>
    <dgm:pt modelId="{91DCB05B-03BC-460E-B0E8-7E024C2505AF}">
      <dgm:prSet phldrT="[Text]" custT="1"/>
      <dgm:spPr/>
      <dgm:t>
        <a:bodyPr/>
        <a:lstStyle/>
        <a:p>
          <a:r>
            <a:rPr lang="en-US" sz="2000" b="1" dirty="0" smtClean="0"/>
            <a:t>How has the district historically leveraged funds for school improvement efforts?  Has this been effective?</a:t>
          </a:r>
          <a:endParaRPr lang="en-US" sz="2000" b="1" dirty="0"/>
        </a:p>
      </dgm:t>
    </dgm:pt>
    <dgm:pt modelId="{03865AEA-D0CD-4A5C-B240-F1CA685BA1BC}" type="parTrans" cxnId="{B3491DC2-56BF-4306-87F0-D3C274BAFA93}">
      <dgm:prSet/>
      <dgm:spPr/>
      <dgm:t>
        <a:bodyPr/>
        <a:lstStyle/>
        <a:p>
          <a:endParaRPr lang="en-US"/>
        </a:p>
      </dgm:t>
    </dgm:pt>
    <dgm:pt modelId="{F72D2143-B498-4772-8B88-18A1AE2F1974}" type="sibTrans" cxnId="{B3491DC2-56BF-4306-87F0-D3C274BAFA93}">
      <dgm:prSet/>
      <dgm:spPr/>
      <dgm:t>
        <a:bodyPr/>
        <a:lstStyle/>
        <a:p>
          <a:endParaRPr lang="en-US"/>
        </a:p>
      </dgm:t>
    </dgm:pt>
    <dgm:pt modelId="{F55DF90F-C0F5-4331-9051-D0134C146E06}">
      <dgm:prSet phldrT="[Text]" custT="1"/>
      <dgm:spPr/>
      <dgm:t>
        <a:bodyPr/>
        <a:lstStyle/>
        <a:p>
          <a:r>
            <a:rPr lang="en-US" sz="2000" b="1" dirty="0" smtClean="0"/>
            <a:t>What goals/strategies in the UIP does the district feel least capable of meeting or implementing?</a:t>
          </a:r>
          <a:endParaRPr lang="en-US" sz="2000" b="1" dirty="0"/>
        </a:p>
      </dgm:t>
    </dgm:pt>
    <dgm:pt modelId="{C9B5FAE1-AF97-46A7-A349-BC1AEE17D3F4}" type="parTrans" cxnId="{2D08E534-7352-4BE1-9071-90BCCB640433}">
      <dgm:prSet/>
      <dgm:spPr/>
      <dgm:t>
        <a:bodyPr/>
        <a:lstStyle/>
        <a:p>
          <a:endParaRPr lang="en-US"/>
        </a:p>
      </dgm:t>
    </dgm:pt>
    <dgm:pt modelId="{286E2407-140A-410F-8C76-1230E74231FD}" type="sibTrans" cxnId="{2D08E534-7352-4BE1-9071-90BCCB640433}">
      <dgm:prSet/>
      <dgm:spPr/>
      <dgm:t>
        <a:bodyPr/>
        <a:lstStyle/>
        <a:p>
          <a:endParaRPr lang="en-US"/>
        </a:p>
      </dgm:t>
    </dgm:pt>
    <dgm:pt modelId="{3A7F3FED-2F70-4A31-879A-014AD30B3B04}">
      <dgm:prSet phldrT="[Text]"/>
      <dgm:spPr/>
      <dgm:t>
        <a:bodyPr/>
        <a:lstStyle/>
        <a:p>
          <a:r>
            <a:rPr lang="en-US" b="1" dirty="0" smtClean="0"/>
            <a:t>Which pathway seems to make the most sense for our schools/district if we do not see dramatic gains in achievement?</a:t>
          </a:r>
          <a:endParaRPr lang="en-US" b="1" dirty="0"/>
        </a:p>
      </dgm:t>
    </dgm:pt>
    <dgm:pt modelId="{70A72965-22C3-4B99-A8B8-5A6149AD14A1}" type="parTrans" cxnId="{506BE9E1-86EC-4C82-8CD1-8D3636C2FC4D}">
      <dgm:prSet/>
      <dgm:spPr/>
      <dgm:t>
        <a:bodyPr/>
        <a:lstStyle/>
        <a:p>
          <a:endParaRPr lang="en-US"/>
        </a:p>
      </dgm:t>
    </dgm:pt>
    <dgm:pt modelId="{7CEE60CC-80F3-4B75-87E0-34309C7DAEF7}" type="sibTrans" cxnId="{506BE9E1-86EC-4C82-8CD1-8D3636C2FC4D}">
      <dgm:prSet/>
      <dgm:spPr/>
      <dgm:t>
        <a:bodyPr/>
        <a:lstStyle/>
        <a:p>
          <a:endParaRPr lang="en-US"/>
        </a:p>
      </dgm:t>
    </dgm:pt>
    <dgm:pt modelId="{39A7C75D-3303-42DB-A543-94D93677AE71}" type="pres">
      <dgm:prSet presAssocID="{943083ED-8FFB-4FF2-943B-D9694DD3C24D}" presName="diagram" presStyleCnt="0">
        <dgm:presLayoutVars>
          <dgm:dir/>
          <dgm:resizeHandles val="exact"/>
        </dgm:presLayoutVars>
      </dgm:prSet>
      <dgm:spPr/>
      <dgm:t>
        <a:bodyPr/>
        <a:lstStyle/>
        <a:p>
          <a:endParaRPr lang="en-US"/>
        </a:p>
      </dgm:t>
    </dgm:pt>
    <dgm:pt modelId="{EA2FA7F5-4158-46DB-BF5A-1C8716EFFB12}" type="pres">
      <dgm:prSet presAssocID="{A0B87F90-867F-4D7C-A41B-A71C008596C2}" presName="node" presStyleLbl="node1" presStyleIdx="0" presStyleCnt="6" custScaleY="117825">
        <dgm:presLayoutVars>
          <dgm:bulletEnabled val="1"/>
        </dgm:presLayoutVars>
      </dgm:prSet>
      <dgm:spPr/>
      <dgm:t>
        <a:bodyPr/>
        <a:lstStyle/>
        <a:p>
          <a:endParaRPr lang="en-US"/>
        </a:p>
      </dgm:t>
    </dgm:pt>
    <dgm:pt modelId="{BE6A9869-F1B0-452D-8658-50A66CDA7F03}" type="pres">
      <dgm:prSet presAssocID="{4BAB8965-9DAF-4BA4-A049-CDD2CD6DE9E3}" presName="sibTrans" presStyleCnt="0"/>
      <dgm:spPr/>
    </dgm:pt>
    <dgm:pt modelId="{68CF766D-F922-4AA3-927F-9352A2C1A761}" type="pres">
      <dgm:prSet presAssocID="{D802DDCB-C2AE-415A-B253-C8E119AE5002}" presName="node" presStyleLbl="node1" presStyleIdx="1" presStyleCnt="6" custScaleY="119557">
        <dgm:presLayoutVars>
          <dgm:bulletEnabled val="1"/>
        </dgm:presLayoutVars>
      </dgm:prSet>
      <dgm:spPr/>
      <dgm:t>
        <a:bodyPr/>
        <a:lstStyle/>
        <a:p>
          <a:endParaRPr lang="en-US"/>
        </a:p>
      </dgm:t>
    </dgm:pt>
    <dgm:pt modelId="{AF5A5057-0E63-42BF-BA39-47409F8CFC55}" type="pres">
      <dgm:prSet presAssocID="{B6334DD1-86CC-43E9-9AF7-3D4049008C56}" presName="sibTrans" presStyleCnt="0"/>
      <dgm:spPr/>
    </dgm:pt>
    <dgm:pt modelId="{89C1E843-3380-4F22-AED2-FD6A3744C53D}" type="pres">
      <dgm:prSet presAssocID="{9DBB8835-09BC-4BFD-8B61-3BCF6FA84790}" presName="node" presStyleLbl="node1" presStyleIdx="2" presStyleCnt="6" custScaleY="123020">
        <dgm:presLayoutVars>
          <dgm:bulletEnabled val="1"/>
        </dgm:presLayoutVars>
      </dgm:prSet>
      <dgm:spPr/>
      <dgm:t>
        <a:bodyPr/>
        <a:lstStyle/>
        <a:p>
          <a:endParaRPr lang="en-US"/>
        </a:p>
      </dgm:t>
    </dgm:pt>
    <dgm:pt modelId="{656DE13A-99D1-4286-9D00-8711D4BC09FB}" type="pres">
      <dgm:prSet presAssocID="{86404C7D-22ED-46B6-A162-C19C6F28F3A3}" presName="sibTrans" presStyleCnt="0"/>
      <dgm:spPr/>
    </dgm:pt>
    <dgm:pt modelId="{2387E9C4-5147-4774-A68D-61E326A52F42}" type="pres">
      <dgm:prSet presAssocID="{91DCB05B-03BC-460E-B0E8-7E024C2505AF}" presName="node" presStyleLbl="node1" presStyleIdx="3" presStyleCnt="6" custScaleY="122769">
        <dgm:presLayoutVars>
          <dgm:bulletEnabled val="1"/>
        </dgm:presLayoutVars>
      </dgm:prSet>
      <dgm:spPr/>
      <dgm:t>
        <a:bodyPr/>
        <a:lstStyle/>
        <a:p>
          <a:endParaRPr lang="en-US"/>
        </a:p>
      </dgm:t>
    </dgm:pt>
    <dgm:pt modelId="{9358C78B-0541-425D-A751-B86413F9B48B}" type="pres">
      <dgm:prSet presAssocID="{F72D2143-B498-4772-8B88-18A1AE2F1974}" presName="sibTrans" presStyleCnt="0"/>
      <dgm:spPr/>
    </dgm:pt>
    <dgm:pt modelId="{617CBA9A-D930-47B6-A481-9B0711EDEA6B}" type="pres">
      <dgm:prSet presAssocID="{F55DF90F-C0F5-4331-9051-D0134C146E06}" presName="node" presStyleLbl="node1" presStyleIdx="4" presStyleCnt="6" custScaleY="122769">
        <dgm:presLayoutVars>
          <dgm:bulletEnabled val="1"/>
        </dgm:presLayoutVars>
      </dgm:prSet>
      <dgm:spPr/>
      <dgm:t>
        <a:bodyPr/>
        <a:lstStyle/>
        <a:p>
          <a:endParaRPr lang="en-US"/>
        </a:p>
      </dgm:t>
    </dgm:pt>
    <dgm:pt modelId="{62AD0B54-81B3-429B-AD29-1C79C35ED930}" type="pres">
      <dgm:prSet presAssocID="{286E2407-140A-410F-8C76-1230E74231FD}" presName="sibTrans" presStyleCnt="0"/>
      <dgm:spPr/>
    </dgm:pt>
    <dgm:pt modelId="{5372A06B-4406-4BB2-9775-90763E2818D5}" type="pres">
      <dgm:prSet presAssocID="{3A7F3FED-2F70-4A31-879A-014AD30B3B04}" presName="node" presStyleLbl="node1" presStyleIdx="5" presStyleCnt="6" custScaleY="121037">
        <dgm:presLayoutVars>
          <dgm:bulletEnabled val="1"/>
        </dgm:presLayoutVars>
      </dgm:prSet>
      <dgm:spPr/>
      <dgm:t>
        <a:bodyPr/>
        <a:lstStyle/>
        <a:p>
          <a:endParaRPr lang="en-US"/>
        </a:p>
      </dgm:t>
    </dgm:pt>
  </dgm:ptLst>
  <dgm:cxnLst>
    <dgm:cxn modelId="{EE543451-D245-43F6-A7C0-96F7E9EA3463}" type="presOf" srcId="{943083ED-8FFB-4FF2-943B-D9694DD3C24D}" destId="{39A7C75D-3303-42DB-A543-94D93677AE71}" srcOrd="0" destOrd="0" presId="urn:microsoft.com/office/officeart/2005/8/layout/default"/>
    <dgm:cxn modelId="{2C1D5CA3-A71A-482E-B816-8D931A60F89F}" type="presOf" srcId="{3A7F3FED-2F70-4A31-879A-014AD30B3B04}" destId="{5372A06B-4406-4BB2-9775-90763E2818D5}" srcOrd="0" destOrd="0" presId="urn:microsoft.com/office/officeart/2005/8/layout/default"/>
    <dgm:cxn modelId="{43265F71-C460-429E-B2B6-24038A9F5D56}" type="presOf" srcId="{D802DDCB-C2AE-415A-B253-C8E119AE5002}" destId="{68CF766D-F922-4AA3-927F-9352A2C1A761}" srcOrd="0" destOrd="0" presId="urn:microsoft.com/office/officeart/2005/8/layout/default"/>
    <dgm:cxn modelId="{22629C25-C99F-431F-9F70-E7FF1DBC57E1}" srcId="{943083ED-8FFB-4FF2-943B-D9694DD3C24D}" destId="{9DBB8835-09BC-4BFD-8B61-3BCF6FA84790}" srcOrd="2" destOrd="0" parTransId="{B2373150-AE22-4971-B44E-B671DDFC214C}" sibTransId="{86404C7D-22ED-46B6-A162-C19C6F28F3A3}"/>
    <dgm:cxn modelId="{BA9DAB3C-2060-42FD-B46D-3BDF904B951B}" type="presOf" srcId="{A0B87F90-867F-4D7C-A41B-A71C008596C2}" destId="{EA2FA7F5-4158-46DB-BF5A-1C8716EFFB12}" srcOrd="0" destOrd="0" presId="urn:microsoft.com/office/officeart/2005/8/layout/default"/>
    <dgm:cxn modelId="{506BE9E1-86EC-4C82-8CD1-8D3636C2FC4D}" srcId="{943083ED-8FFB-4FF2-943B-D9694DD3C24D}" destId="{3A7F3FED-2F70-4A31-879A-014AD30B3B04}" srcOrd="5" destOrd="0" parTransId="{70A72965-22C3-4B99-A8B8-5A6149AD14A1}" sibTransId="{7CEE60CC-80F3-4B75-87E0-34309C7DAEF7}"/>
    <dgm:cxn modelId="{71F98CA6-76BC-472B-A4E0-08B07486514E}" type="presOf" srcId="{91DCB05B-03BC-460E-B0E8-7E024C2505AF}" destId="{2387E9C4-5147-4774-A68D-61E326A52F42}" srcOrd="0" destOrd="0" presId="urn:microsoft.com/office/officeart/2005/8/layout/default"/>
    <dgm:cxn modelId="{D56FF6BB-182E-43C2-BE5D-B83B98583D09}" type="presOf" srcId="{F55DF90F-C0F5-4331-9051-D0134C146E06}" destId="{617CBA9A-D930-47B6-A481-9B0711EDEA6B}" srcOrd="0" destOrd="0" presId="urn:microsoft.com/office/officeart/2005/8/layout/default"/>
    <dgm:cxn modelId="{B3491DC2-56BF-4306-87F0-D3C274BAFA93}" srcId="{943083ED-8FFB-4FF2-943B-D9694DD3C24D}" destId="{91DCB05B-03BC-460E-B0E8-7E024C2505AF}" srcOrd="3" destOrd="0" parTransId="{03865AEA-D0CD-4A5C-B240-F1CA685BA1BC}" sibTransId="{F72D2143-B498-4772-8B88-18A1AE2F1974}"/>
    <dgm:cxn modelId="{F308F6C6-7198-46E9-A9A1-2E2FB0F02FFE}" srcId="{943083ED-8FFB-4FF2-943B-D9694DD3C24D}" destId="{D802DDCB-C2AE-415A-B253-C8E119AE5002}" srcOrd="1" destOrd="0" parTransId="{2163371D-E90E-45BF-B88F-B1D43673F73B}" sibTransId="{B6334DD1-86CC-43E9-9AF7-3D4049008C56}"/>
    <dgm:cxn modelId="{F262F7B1-699F-4C13-8402-F3C5C349C67A}" srcId="{943083ED-8FFB-4FF2-943B-D9694DD3C24D}" destId="{A0B87F90-867F-4D7C-A41B-A71C008596C2}" srcOrd="0" destOrd="0" parTransId="{B69ABDE7-F34B-4431-AF2A-35B40F3FFDC1}" sibTransId="{4BAB8965-9DAF-4BA4-A049-CDD2CD6DE9E3}"/>
    <dgm:cxn modelId="{3D8CB039-89AC-4579-8885-EDE22DF7D455}" type="presOf" srcId="{9DBB8835-09BC-4BFD-8B61-3BCF6FA84790}" destId="{89C1E843-3380-4F22-AED2-FD6A3744C53D}" srcOrd="0" destOrd="0" presId="urn:microsoft.com/office/officeart/2005/8/layout/default"/>
    <dgm:cxn modelId="{2D08E534-7352-4BE1-9071-90BCCB640433}" srcId="{943083ED-8FFB-4FF2-943B-D9694DD3C24D}" destId="{F55DF90F-C0F5-4331-9051-D0134C146E06}" srcOrd="4" destOrd="0" parTransId="{C9B5FAE1-AF97-46A7-A349-BC1AEE17D3F4}" sibTransId="{286E2407-140A-410F-8C76-1230E74231FD}"/>
    <dgm:cxn modelId="{5305FA93-B880-4B96-B49E-E80AA8ED4ED9}" type="presParOf" srcId="{39A7C75D-3303-42DB-A543-94D93677AE71}" destId="{EA2FA7F5-4158-46DB-BF5A-1C8716EFFB12}" srcOrd="0" destOrd="0" presId="urn:microsoft.com/office/officeart/2005/8/layout/default"/>
    <dgm:cxn modelId="{F9B3390A-A8FC-47D4-B4FD-F223F8E7BA37}" type="presParOf" srcId="{39A7C75D-3303-42DB-A543-94D93677AE71}" destId="{BE6A9869-F1B0-452D-8658-50A66CDA7F03}" srcOrd="1" destOrd="0" presId="urn:microsoft.com/office/officeart/2005/8/layout/default"/>
    <dgm:cxn modelId="{2C76B73D-CFA8-4C52-876F-335ED02730D8}" type="presParOf" srcId="{39A7C75D-3303-42DB-A543-94D93677AE71}" destId="{68CF766D-F922-4AA3-927F-9352A2C1A761}" srcOrd="2" destOrd="0" presId="urn:microsoft.com/office/officeart/2005/8/layout/default"/>
    <dgm:cxn modelId="{9D7A62E8-B4E7-4838-8E4A-AAB851BC79E9}" type="presParOf" srcId="{39A7C75D-3303-42DB-A543-94D93677AE71}" destId="{AF5A5057-0E63-42BF-BA39-47409F8CFC55}" srcOrd="3" destOrd="0" presId="urn:microsoft.com/office/officeart/2005/8/layout/default"/>
    <dgm:cxn modelId="{2251ACC0-BF1D-4FF8-A707-E37E0C158106}" type="presParOf" srcId="{39A7C75D-3303-42DB-A543-94D93677AE71}" destId="{89C1E843-3380-4F22-AED2-FD6A3744C53D}" srcOrd="4" destOrd="0" presId="urn:microsoft.com/office/officeart/2005/8/layout/default"/>
    <dgm:cxn modelId="{3DCBDA6E-F57C-47EF-B103-2C618564A4AE}" type="presParOf" srcId="{39A7C75D-3303-42DB-A543-94D93677AE71}" destId="{656DE13A-99D1-4286-9D00-8711D4BC09FB}" srcOrd="5" destOrd="0" presId="urn:microsoft.com/office/officeart/2005/8/layout/default"/>
    <dgm:cxn modelId="{07FBB0A4-CDA6-4392-A2E5-15E6C8F03E77}" type="presParOf" srcId="{39A7C75D-3303-42DB-A543-94D93677AE71}" destId="{2387E9C4-5147-4774-A68D-61E326A52F42}" srcOrd="6" destOrd="0" presId="urn:microsoft.com/office/officeart/2005/8/layout/default"/>
    <dgm:cxn modelId="{03C96024-996A-4ECC-A232-29A0E4E1C21D}" type="presParOf" srcId="{39A7C75D-3303-42DB-A543-94D93677AE71}" destId="{9358C78B-0541-425D-A751-B86413F9B48B}" srcOrd="7" destOrd="0" presId="urn:microsoft.com/office/officeart/2005/8/layout/default"/>
    <dgm:cxn modelId="{60670CF7-301C-467B-837C-34A774F4704F}" type="presParOf" srcId="{39A7C75D-3303-42DB-A543-94D93677AE71}" destId="{617CBA9A-D930-47B6-A481-9B0711EDEA6B}" srcOrd="8" destOrd="0" presId="urn:microsoft.com/office/officeart/2005/8/layout/default"/>
    <dgm:cxn modelId="{F63C7852-B432-42A2-8CB4-1B02DF5D0DE0}" type="presParOf" srcId="{39A7C75D-3303-42DB-A543-94D93677AE71}" destId="{62AD0B54-81B3-429B-AD29-1C79C35ED930}" srcOrd="9" destOrd="0" presId="urn:microsoft.com/office/officeart/2005/8/layout/default"/>
    <dgm:cxn modelId="{98EE1F60-6E51-4582-A65F-FCD7E0632730}" type="presParOf" srcId="{39A7C75D-3303-42DB-A543-94D93677AE71}" destId="{5372A06B-4406-4BB2-9775-90763E2818D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EEC664B4-81F1-E24F-90AF-27DC019489E9}" type="datetime1">
              <a:rPr lang="en-US" smtClean="0"/>
              <a:t>1/28/2014</a:t>
            </a:fld>
            <a:endParaRPr lang="en-US"/>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DF7F1863-8423-8E48-8D02-88636C918AC7}" type="datetime1">
              <a:rPr lang="en-US" smtClean="0"/>
              <a:t>1/28/2014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spcBef>
                <a:spcPct val="0"/>
              </a:spcBef>
              <a:defRPr/>
            </a:pPr>
            <a:endParaRPr lang="en-US" dirty="0" smtClean="0">
              <a:latin typeface="Verdana" pitchFamily="34" charset="0"/>
            </a:endParaRP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979722-F2A8-4D36-B81B-9748BFE4839B}" type="slidenum">
              <a:rPr lang="en-US" smtClean="0">
                <a:solidFill>
                  <a:prstClr val="black"/>
                </a:solidFill>
              </a:rPr>
              <a:pPr fontAlgn="base">
                <a:spcBef>
                  <a:spcPct val="0"/>
                </a:spcBef>
                <a:spcAft>
                  <a:spcPct val="0"/>
                </a:spcAft>
                <a:defRPr/>
              </a:pPr>
              <a:t>5</a:t>
            </a:fld>
            <a:endParaRPr lang="en-US" dirty="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7F851D9F-AB7B-4557-872E-736E928587EC}"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99707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FLY-IN to Gather</a:t>
            </a:r>
            <a:r>
              <a:rPr lang="en-US" baseline="0" dirty="0" smtClean="0"/>
              <a:t> Group input!!!!</a:t>
            </a:r>
            <a:endParaRPr lang="en-US" dirty="0"/>
          </a:p>
        </p:txBody>
      </p:sp>
      <p:sp>
        <p:nvSpPr>
          <p:cNvPr id="4" name="Slide Number Placeholder 3"/>
          <p:cNvSpPr>
            <a:spLocks noGrp="1"/>
          </p:cNvSpPr>
          <p:nvPr>
            <p:ph type="sldNum" sz="quarter" idx="10"/>
          </p:nvPr>
        </p:nvSpPr>
        <p:spPr/>
        <p:txBody>
          <a:bodyPr/>
          <a:lstStyle/>
          <a:p>
            <a:fld id="{7F851D9F-AB7B-4557-872E-736E928587EC}"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4699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FLY-IN</a:t>
            </a:r>
            <a:endParaRPr lang="en-US" dirty="0"/>
          </a:p>
        </p:txBody>
      </p:sp>
      <p:sp>
        <p:nvSpPr>
          <p:cNvPr id="4" name="Slide Number Placeholder 3"/>
          <p:cNvSpPr>
            <a:spLocks noGrp="1"/>
          </p:cNvSpPr>
          <p:nvPr>
            <p:ph type="sldNum" sz="quarter" idx="10"/>
          </p:nvPr>
        </p:nvSpPr>
        <p:spPr/>
        <p:txBody>
          <a:bodyPr/>
          <a:lstStyle/>
          <a:p>
            <a:fld id="{7F851D9F-AB7B-4557-872E-736E928587EC}"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30674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55</a:t>
            </a:fld>
            <a:endParaRPr lang="en-US"/>
          </a:p>
        </p:txBody>
      </p:sp>
    </p:spTree>
    <p:extLst>
      <p:ext uri="{BB962C8B-B14F-4D97-AF65-F5344CB8AC3E}">
        <p14:creationId xmlns:p14="http://schemas.microsoft.com/office/powerpoint/2010/main" val="4257770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a:t>
            </a:r>
            <a:r>
              <a:rPr lang="en-US" baseline="0" dirty="0" smtClean="0"/>
              <a:t> needs – determine which model would work best; conduct school quality reviews</a:t>
            </a:r>
          </a:p>
          <a:p>
            <a:r>
              <a:rPr lang="en-US" baseline="0" dirty="0" smtClean="0"/>
              <a:t>District-wide structure – teacher pipeline; skilled turnaround leaders</a:t>
            </a:r>
          </a:p>
          <a:p>
            <a:r>
              <a:rPr lang="en-US" baseline="0" dirty="0" smtClean="0"/>
              <a:t>Manage a cluster of schools – targeted assistance to lowest performing schools</a:t>
            </a:r>
          </a:p>
          <a:p>
            <a:r>
              <a:rPr lang="en-US" baseline="0" dirty="0" smtClean="0"/>
              <a:t>Operate individual schools – charter management or EMOs</a:t>
            </a:r>
          </a:p>
          <a:p>
            <a:r>
              <a:rPr lang="en-US" baseline="0" dirty="0" smtClean="0"/>
              <a:t>Build district capacity – recruit, select, and train instructional coaches; program improvement in targeted schools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59</a:t>
            </a:fld>
            <a:endParaRPr lang="en-US"/>
          </a:p>
        </p:txBody>
      </p:sp>
    </p:spTree>
    <p:extLst>
      <p:ext uri="{BB962C8B-B14F-4D97-AF65-F5344CB8AC3E}">
        <p14:creationId xmlns:p14="http://schemas.microsoft.com/office/powerpoint/2010/main" val="1591414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typically begins with a comprehensive needs assessment which then drives the RFP.  Self-reflection on the part of the district at the beginning of the process helps</a:t>
            </a:r>
            <a:r>
              <a:rPr lang="en-US" baseline="0" dirty="0" smtClean="0"/>
              <a:t> to ensure a strong match between the needs of the district and the qualifications of the external provider.</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1/28/2014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78893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this process begins with a comprehensive needs assessment</a:t>
            </a:r>
          </a:p>
          <a:p>
            <a:r>
              <a:rPr lang="en-US" dirty="0" smtClean="0"/>
              <a:t>Often selection of partners involves an RFP</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62</a:t>
            </a:fld>
            <a:endParaRPr lang="en-US"/>
          </a:p>
        </p:txBody>
      </p:sp>
    </p:spTree>
    <p:extLst>
      <p:ext uri="{BB962C8B-B14F-4D97-AF65-F5344CB8AC3E}">
        <p14:creationId xmlns:p14="http://schemas.microsoft.com/office/powerpoint/2010/main" val="39384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EE2F2E-1C8F-43E8-832B-C594A75E247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7063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171635" indent="-171635">
              <a:buFont typeface="Arial" panose="020B0604020202020204" pitchFamily="34" charset="0"/>
              <a:buChar char="•"/>
            </a:pPr>
            <a:r>
              <a:rPr lang="en-US" sz="1000" dirty="0"/>
              <a:t>Every child in CO deserves to go to a school that meets state performance expectations.</a:t>
            </a:r>
          </a:p>
          <a:p>
            <a:pPr marL="171635" indent="-171635">
              <a:buFont typeface="Arial" panose="020B0604020202020204" pitchFamily="34" charset="0"/>
              <a:buChar char="•"/>
            </a:pPr>
            <a:endParaRPr lang="en-US" sz="1000" dirty="0"/>
          </a:p>
          <a:p>
            <a:pPr marL="171635" indent="-171635">
              <a:buFont typeface="Arial" panose="020B0604020202020204" pitchFamily="34" charset="0"/>
              <a:buChar char="•"/>
            </a:pPr>
            <a:r>
              <a:rPr lang="en-US" sz="1000" dirty="0"/>
              <a:t>Currently, we have ~165 schools and 17 districts that are not meeting our expectations.  They represent more than 105,000 students across the state – about 12% of our students.</a:t>
            </a:r>
          </a:p>
          <a:p>
            <a:pPr marL="171635" indent="-171635">
              <a:buFont typeface="Arial" panose="020B0604020202020204" pitchFamily="34" charset="0"/>
              <a:buChar char="•"/>
            </a:pPr>
            <a:endParaRPr lang="en-US" sz="1000" dirty="0"/>
          </a:p>
          <a:p>
            <a:pPr marL="171635" indent="-171635">
              <a:buFont typeface="Arial" panose="020B0604020202020204" pitchFamily="34" charset="0"/>
              <a:buChar char="•"/>
            </a:pPr>
            <a:r>
              <a:rPr lang="en-US" sz="1000" dirty="0"/>
              <a:t>These students attend (or don’t) every day and they deserve to attend a school which functions in a way which meets their needs – to learn something every day, be safe, be nurtured socially, to connect with adults, and to graduate ready for future opportunities…</a:t>
            </a:r>
          </a:p>
          <a:p>
            <a:pPr marL="171635" indent="-171635">
              <a:buFont typeface="Arial" panose="020B0604020202020204" pitchFamily="34" charset="0"/>
              <a:buChar char="•"/>
            </a:pPr>
            <a:endParaRPr lang="en-US" sz="1000" dirty="0"/>
          </a:p>
          <a:p>
            <a:pPr marL="171635" indent="-171635">
              <a:buFont typeface="Arial" panose="020B0604020202020204" pitchFamily="34" charset="0"/>
              <a:buChar char="•"/>
            </a:pPr>
            <a:r>
              <a:rPr lang="en-US" sz="1000" dirty="0"/>
              <a:t>These students attend in schools where there are some things working well – instruction, assessment, efforts… We have an amazing profession of teachers, administrators, and support staff that dedicate countless hours every day.  But there are also systems, people, and habits which are not working well – those which allow students to fall through the cracks.</a:t>
            </a:r>
          </a:p>
          <a:p>
            <a:pPr marL="171635" indent="-171635">
              <a:buFont typeface="Arial" panose="020B0604020202020204" pitchFamily="34" charset="0"/>
              <a:buChar char="•"/>
            </a:pPr>
            <a:endParaRPr lang="en-US" sz="1000" dirty="0"/>
          </a:p>
          <a:p>
            <a:pPr marL="171635" indent="-171635">
              <a:buFont typeface="Arial" panose="020B0604020202020204" pitchFamily="34" charset="0"/>
              <a:buChar char="•"/>
            </a:pPr>
            <a:r>
              <a:rPr lang="en-US" sz="1000" dirty="0"/>
              <a:t>Dramatically improving these schools must be a priority for us.  </a:t>
            </a:r>
          </a:p>
          <a:p>
            <a:pPr marL="171635" indent="-171635">
              <a:buFont typeface="Arial" panose="020B0604020202020204" pitchFamily="34" charset="0"/>
              <a:buChar char="•"/>
            </a:pPr>
            <a:endParaRPr lang="en-US" sz="1000" dirty="0"/>
          </a:p>
          <a:p>
            <a:pPr marL="171635" indent="-171635">
              <a:buFont typeface="Arial" panose="020B0604020202020204" pitchFamily="34" charset="0"/>
              <a:buChar char="•"/>
            </a:pPr>
            <a:r>
              <a:rPr lang="en-US" sz="1000" dirty="0"/>
              <a:t>It will not be our accountability system which causes improvement, but it will help to compel improvement.  Our accountability system – although not perfect – is robust and will only work if we, as adults, take courageous, thoughtful, intelligent, and reflective steps toward supporting and holding accountable districts and schools.  The coming two years will put our accountability system to the test – it is incumbent on us to execute it.</a:t>
            </a:r>
          </a:p>
          <a:p>
            <a:pPr marL="171635" indent="-171635">
              <a:buFont typeface="Arial" panose="020B0604020202020204" pitchFamily="34" charset="0"/>
              <a:buChar char="•"/>
            </a:pPr>
            <a:endParaRPr lang="en-US" sz="90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A8EEDF7-5D59-47DD-89D5-689EABD5D071}" type="slidenum">
              <a:rPr lang="en-US" smtClean="0"/>
              <a:pPr/>
              <a:t>15</a:t>
            </a:fld>
            <a:endParaRPr lang="en-US" dirty="0"/>
          </a:p>
        </p:txBody>
      </p:sp>
    </p:spTree>
    <p:extLst>
      <p:ext uri="{BB962C8B-B14F-4D97-AF65-F5344CB8AC3E}">
        <p14:creationId xmlns:p14="http://schemas.microsoft.com/office/powerpoint/2010/main" val="251856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171635" indent="-171635">
              <a:buFont typeface="Arial" panose="020B0604020202020204" pitchFamily="34" charset="0"/>
              <a:buChar char="•"/>
            </a:pPr>
            <a:r>
              <a:rPr lang="en-US" dirty="0"/>
              <a:t>The turnaround work may be under my office at CDE, but we </a:t>
            </a:r>
            <a:r>
              <a:rPr lang="en-US" dirty="0" smtClean="0"/>
              <a:t>are all responsible to </a:t>
            </a:r>
            <a:r>
              <a:rPr lang="en-US" dirty="0"/>
              <a:t>do this work.  We need to align our work and partner with local agencies, organizations, and practitioners.  Sometimes this type of collaboration and alignment can be challenging and difficult – we need to step up to that challenge.</a:t>
            </a:r>
          </a:p>
          <a:p>
            <a:pPr marL="171635" indent="-171635">
              <a:buFont typeface="Arial" panose="020B0604020202020204" pitchFamily="34" charset="0"/>
              <a:buChar char="•"/>
            </a:pPr>
            <a:endParaRPr lang="en-US" dirty="0"/>
          </a:p>
          <a:p>
            <a:pPr marL="171635" indent="-171635">
              <a:buFont typeface="Arial" panose="020B0604020202020204" pitchFamily="34" charset="0"/>
              <a:buChar char="•"/>
            </a:pPr>
            <a:r>
              <a:rPr lang="en-US" dirty="0"/>
              <a:t>The state board has a distinct role in this work.  We want you to walk away with </a:t>
            </a:r>
            <a:r>
              <a:rPr lang="en-US" dirty="0" smtClean="0"/>
              <a:t>a better understanding </a:t>
            </a:r>
            <a:r>
              <a:rPr lang="en-US" dirty="0"/>
              <a:t>of the decisions you will be called on to make.</a:t>
            </a:r>
          </a:p>
          <a:p>
            <a:pPr marL="171635" indent="-171635">
              <a:buFont typeface="Arial" panose="020B0604020202020204" pitchFamily="34" charset="0"/>
              <a:buChar char="•"/>
            </a:pPr>
            <a:endParaRPr lang="en-US" dirty="0"/>
          </a:p>
          <a:p>
            <a:pPr marL="171635" indent="-171635">
              <a:buFont typeface="Arial" panose="020B0604020202020204" pitchFamily="34" charset="0"/>
              <a:buChar char="•"/>
            </a:pPr>
            <a:r>
              <a:rPr lang="en-US" dirty="0"/>
              <a:t>This work has been </a:t>
            </a:r>
            <a:r>
              <a:rPr lang="en-US" dirty="0" smtClean="0"/>
              <a:t>vetted – in various forms</a:t>
            </a:r>
            <a:r>
              <a:rPr lang="en-US" baseline="0" dirty="0" smtClean="0"/>
              <a:t> -</a:t>
            </a:r>
            <a:r>
              <a:rPr lang="en-US" dirty="0" smtClean="0"/>
              <a:t> </a:t>
            </a:r>
            <a:r>
              <a:rPr lang="en-US" dirty="0"/>
              <a:t>by:  Attorney General’s office; educational organizations, 163 Task Force (</a:t>
            </a:r>
            <a:r>
              <a:rPr lang="en-US" dirty="0" err="1"/>
              <a:t>supts</a:t>
            </a:r>
            <a:r>
              <a:rPr lang="en-US" dirty="0"/>
              <a:t>), others in community.  </a:t>
            </a:r>
            <a:r>
              <a:rPr lang="en-US" i="1" dirty="0"/>
              <a:t>Parents are involved in our accountability through SACPIE and local </a:t>
            </a:r>
            <a:r>
              <a:rPr lang="en-US" i="1" dirty="0" err="1"/>
              <a:t>SACommittees</a:t>
            </a:r>
            <a:r>
              <a:rPr lang="en-US" i="1" dirty="0"/>
              <a:t>.</a:t>
            </a:r>
          </a:p>
          <a:p>
            <a:pPr marL="171635" indent="-171635">
              <a:buFont typeface="Arial" panose="020B0604020202020204" pitchFamily="34" charset="0"/>
              <a:buChar char="•"/>
            </a:pPr>
            <a:endParaRPr lang="en-US" b="1" dirty="0"/>
          </a:p>
          <a:p>
            <a:pPr marL="171635" indent="-171635">
              <a:buFont typeface="Arial" panose="020B0604020202020204" pitchFamily="34" charset="0"/>
              <a:buChar char="•"/>
            </a:pPr>
            <a:r>
              <a:rPr lang="en-US" b="0" dirty="0" smtClean="0"/>
              <a:t>Whereas we have learned about how other states are conducting this type</a:t>
            </a:r>
            <a:r>
              <a:rPr lang="en-US" b="0" baseline="0" dirty="0" smtClean="0"/>
              <a:t> of work - </a:t>
            </a:r>
            <a:r>
              <a:rPr lang="en-US" b="1" dirty="0" smtClean="0"/>
              <a:t>This work and its solutions are </a:t>
            </a:r>
            <a:r>
              <a:rPr lang="en-US" b="1" dirty="0"/>
              <a:t>unique to </a:t>
            </a:r>
            <a:r>
              <a:rPr lang="en-US" b="1" dirty="0" smtClean="0"/>
              <a:t>Colorado</a:t>
            </a:r>
            <a:r>
              <a:rPr lang="en-US" dirty="0" smtClean="0"/>
              <a:t>.</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A8EEDF7-5D59-47DD-89D5-689EABD5D071}" type="slidenum">
              <a:rPr lang="en-US" smtClean="0"/>
              <a:pPr/>
              <a:t>16</a:t>
            </a:fld>
            <a:endParaRPr lang="en-US" dirty="0"/>
          </a:p>
        </p:txBody>
      </p:sp>
    </p:spTree>
    <p:extLst>
      <p:ext uri="{BB962C8B-B14F-4D97-AF65-F5344CB8AC3E}">
        <p14:creationId xmlns:p14="http://schemas.microsoft.com/office/powerpoint/2010/main" val="251856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A8EEDF7-5D59-47DD-89D5-689EABD5D071}" type="slidenum">
              <a:rPr lang="en-US" smtClean="0"/>
              <a:pPr/>
              <a:t>19</a:t>
            </a:fld>
            <a:endParaRPr lang="en-US"/>
          </a:p>
        </p:txBody>
      </p:sp>
    </p:spTree>
    <p:extLst>
      <p:ext uri="{BB962C8B-B14F-4D97-AF65-F5344CB8AC3E}">
        <p14:creationId xmlns:p14="http://schemas.microsoft.com/office/powerpoint/2010/main" val="189964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Act clearly states that districts and schools may not remain on Priority Improvement or Turnaround for more than five continuous years without the Commissioner and State Board taking certain actions.</a:t>
            </a:r>
          </a:p>
          <a:p>
            <a:endParaRPr lang="en-US" sz="1000" dirty="0"/>
          </a:p>
          <a:p>
            <a:r>
              <a:rPr lang="en-US" sz="1000" dirty="0"/>
              <a:t>As performance frameworks come out with ratings in the fall, they state that districts and schools will enter into that plan rating the following year on July 1 – initiating the five year clock.</a:t>
            </a:r>
          </a:p>
          <a:p>
            <a:endParaRPr lang="en-US" sz="1000" dirty="0"/>
          </a:p>
          <a:p>
            <a:r>
              <a:rPr lang="en-US" sz="1000" dirty="0"/>
              <a:t>The goal is for a district or school to exit the clock by earning a rating of Improvement or higher per the factors in the performance frameworks.  This can happen at any time.  Some have dipped onto and off-of the clock more than once.</a:t>
            </a:r>
          </a:p>
          <a:p>
            <a:endParaRPr lang="en-US" sz="1000" dirty="0"/>
          </a:p>
          <a:p>
            <a:r>
              <a:rPr lang="en-US" sz="1000" dirty="0"/>
              <a:t>During the five years on the accountability clock, CDE provides support in multiple ways, from my office, we assign a Performance Manager to each district.  Support comes in other forms from multiple other offices.  It is our intention to provide the support to district to empower them to address their low-performing schools.  We do not currently have the capacity to provide similar support directly to schools.</a:t>
            </a:r>
          </a:p>
          <a:p>
            <a:endParaRPr lang="en-US" sz="1000" dirty="0"/>
          </a:p>
          <a:p>
            <a:r>
              <a:rPr lang="en-US" sz="1000" dirty="0"/>
              <a:t>The State Board </a:t>
            </a:r>
            <a:r>
              <a:rPr lang="en-US" sz="1000" b="1" dirty="0"/>
              <a:t>will</a:t>
            </a:r>
            <a:r>
              <a:rPr lang="en-US" sz="1000" dirty="0"/>
              <a:t> be called upon to make decisions at the end of the clock.</a:t>
            </a:r>
          </a:p>
          <a:p>
            <a:r>
              <a:rPr lang="en-US" sz="1000" dirty="0"/>
              <a:t>The State Board </a:t>
            </a:r>
            <a:r>
              <a:rPr lang="en-US" sz="1000" b="1" dirty="0"/>
              <a:t>may</a:t>
            </a:r>
            <a:r>
              <a:rPr lang="en-US" sz="1000" dirty="0"/>
              <a:t> be called upon to make decisions early for districts or schools on turnaround.</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2149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6138" cy="3490913"/>
          </a:xfrm>
        </p:spPr>
      </p:sp>
      <p:sp>
        <p:nvSpPr>
          <p:cNvPr id="3" name="Notes Placeholder 2"/>
          <p:cNvSpPr>
            <a:spLocks noGrp="1"/>
          </p:cNvSpPr>
          <p:nvPr>
            <p:ph type="body" idx="1"/>
          </p:nvPr>
        </p:nvSpPr>
        <p:spPr/>
        <p:txBody>
          <a:bodyPr/>
          <a:lstStyle/>
          <a:p>
            <a:r>
              <a:rPr lang="en-US" sz="1000" dirty="0"/>
              <a:t>The State Review Panel serves as a body of educational experts appointed by the Commissioner and approved by the State Board to carry out the duties specified in the Accountability Act.</a:t>
            </a:r>
            <a:endParaRPr lang="en-US" sz="1000" dirty="0">
              <a:solidFill>
                <a:srgbClr val="FF0000"/>
              </a:solidFill>
            </a:endParaRPr>
          </a:p>
          <a:p>
            <a:endParaRPr lang="en-US" sz="1000" dirty="0"/>
          </a:p>
          <a:p>
            <a:r>
              <a:rPr lang="en-US" sz="1000" dirty="0"/>
              <a:t>These duties include:  reviewing and providing recommendations for improvement to districts and schools on Priority Improvement and Turnaround.</a:t>
            </a:r>
          </a:p>
          <a:p>
            <a:endParaRPr lang="en-US" sz="1000" dirty="0"/>
          </a:p>
          <a:p>
            <a:r>
              <a:rPr lang="en-US" sz="1000" dirty="0"/>
              <a:t>The State Review Panel is tasked with advising the Commissioner and State Board of Education on the actions a district/school should take if they are a district on Turnaround or a district or school on Priority Improvement or Turnaround for more than five consecutive years. We will discuss the menu of recommendations shortly.</a:t>
            </a:r>
          </a:p>
          <a:p>
            <a:endParaRPr lang="en-US" sz="1000" dirty="0"/>
          </a:p>
          <a:p>
            <a:r>
              <a:rPr lang="en-US" sz="1000" dirty="0"/>
              <a:t>The State Board will need to consider the recommendations of the State Review Panel.</a:t>
            </a:r>
          </a:p>
          <a:p>
            <a:endParaRPr lang="en-US" sz="1000" dirty="0"/>
          </a:p>
          <a:p>
            <a:r>
              <a:rPr lang="en-US" sz="1000" dirty="0"/>
              <a:t>The State Review Panel makes its consideration through:</a:t>
            </a:r>
          </a:p>
          <a:p>
            <a:pPr marL="291517" indent="-291517">
              <a:buFont typeface="Arial" panose="020B0604020202020204" pitchFamily="34" charset="0"/>
              <a:buChar char="•"/>
            </a:pPr>
            <a:r>
              <a:rPr lang="en-US" sz="1000" b="1" dirty="0"/>
              <a:t>Document reviews </a:t>
            </a:r>
            <a:r>
              <a:rPr lang="en-US" sz="1000" dirty="0"/>
              <a:t>– predominantly on UIPs and Performance Frameworks.</a:t>
            </a:r>
          </a:p>
          <a:p>
            <a:pPr marL="291517" indent="-291517">
              <a:buFont typeface="Arial" panose="020B0604020202020204" pitchFamily="34" charset="0"/>
              <a:buChar char="•"/>
            </a:pPr>
            <a:r>
              <a:rPr lang="en-US" sz="1000" b="1" dirty="0"/>
              <a:t>Site visits </a:t>
            </a:r>
            <a:r>
              <a:rPr lang="en-US" sz="1000" dirty="0"/>
              <a:t>will be occur for the first times this year.</a:t>
            </a:r>
          </a:p>
          <a:p>
            <a:pPr marL="291517" indent="-291517">
              <a:buFont typeface="Arial" panose="020B0604020202020204" pitchFamily="34" charset="0"/>
              <a:buChar char="•"/>
            </a:pPr>
            <a:r>
              <a:rPr lang="en-US" sz="1000" dirty="0"/>
              <a:t>We will partner with an external organization in order to maintain some objectivity to the SRP visits.</a:t>
            </a:r>
          </a:p>
          <a:p>
            <a:endParaRPr lang="en-US" sz="1000" dirty="0"/>
          </a:p>
          <a:p>
            <a:r>
              <a:rPr lang="en-US" sz="1000" dirty="0"/>
              <a:t>The State Review Panel </a:t>
            </a:r>
            <a:r>
              <a:rPr lang="en-US" sz="1000" i="1" dirty="0"/>
              <a:t>may </a:t>
            </a:r>
            <a:r>
              <a:rPr lang="en-US" sz="1000" dirty="0"/>
              <a:t>review Priority Improvement Plans and </a:t>
            </a:r>
            <a:r>
              <a:rPr lang="en-US" sz="1000" i="1" dirty="0"/>
              <a:t>shall </a:t>
            </a:r>
            <a:r>
              <a:rPr lang="en-US" sz="1000" dirty="0"/>
              <a:t>review Turnaround Plans. </a:t>
            </a:r>
          </a:p>
          <a:p>
            <a:endParaRPr lang="en-US" sz="1000" dirty="0"/>
          </a:p>
          <a:p>
            <a:r>
              <a:rPr lang="en-US" sz="1000" dirty="0"/>
              <a:t>Currently, we have about 50 districts and schools being reviewed.</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1/28/2014</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3954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board will be informed by:</a:t>
            </a:r>
          </a:p>
          <a:p>
            <a:pPr marL="171635" indent="-171635">
              <a:buFont typeface="Arial" panose="020B0604020202020204" pitchFamily="34" charset="0"/>
              <a:buChar char="•"/>
            </a:pPr>
            <a:r>
              <a:rPr lang="en-US" dirty="0" smtClean="0"/>
              <a:t>Performance</a:t>
            </a:r>
            <a:r>
              <a:rPr lang="en-US" baseline="0" dirty="0" smtClean="0"/>
              <a:t> data</a:t>
            </a:r>
          </a:p>
          <a:p>
            <a:pPr marL="171635" indent="-171635">
              <a:buFont typeface="Arial" panose="020B0604020202020204" pitchFamily="34" charset="0"/>
              <a:buChar char="•"/>
            </a:pPr>
            <a:r>
              <a:rPr lang="en-US" baseline="0" dirty="0" smtClean="0"/>
              <a:t>State Review Panel recommendations</a:t>
            </a:r>
          </a:p>
          <a:p>
            <a:pPr marL="171635" indent="-171635">
              <a:buFont typeface="Arial" panose="020B0604020202020204" pitchFamily="34" charset="0"/>
              <a:buChar char="•"/>
            </a:pPr>
            <a:r>
              <a:rPr lang="en-US" baseline="0" dirty="0" smtClean="0"/>
              <a:t>The commissioner’s recommendations</a:t>
            </a:r>
          </a:p>
          <a:p>
            <a:pPr marL="171635" indent="-171635">
              <a:buFont typeface="Arial" panose="020B0604020202020204" pitchFamily="34" charset="0"/>
              <a:buChar char="•"/>
            </a:pPr>
            <a:endParaRPr lang="en-US" baseline="0" dirty="0" smtClean="0"/>
          </a:p>
          <a:p>
            <a:pPr marL="171635" indent="-171635">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1/28/2014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22</a:t>
            </a:fld>
            <a:endParaRPr lang="en-US"/>
          </a:p>
        </p:txBody>
      </p:sp>
    </p:spTree>
    <p:extLst>
      <p:ext uri="{BB962C8B-B14F-4D97-AF65-F5344CB8AC3E}">
        <p14:creationId xmlns:p14="http://schemas.microsoft.com/office/powerpoint/2010/main" val="2749644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3945" indent="-286132" eaLnBrk="0" hangingPunct="0">
              <a:defRPr>
                <a:solidFill>
                  <a:schemeClr val="tx1"/>
                </a:solidFill>
                <a:latin typeface="Arial" charset="0"/>
              </a:defRPr>
            </a:lvl2pPr>
            <a:lvl3pPr marL="1144531" indent="-228905" eaLnBrk="0" hangingPunct="0">
              <a:defRPr>
                <a:solidFill>
                  <a:schemeClr val="tx1"/>
                </a:solidFill>
                <a:latin typeface="Arial" charset="0"/>
              </a:defRPr>
            </a:lvl3pPr>
            <a:lvl4pPr marL="1602342" indent="-228905" eaLnBrk="0" hangingPunct="0">
              <a:defRPr>
                <a:solidFill>
                  <a:schemeClr val="tx1"/>
                </a:solidFill>
                <a:latin typeface="Arial" charset="0"/>
              </a:defRPr>
            </a:lvl4pPr>
            <a:lvl5pPr marL="2060156" indent="-228905" eaLnBrk="0" hangingPunct="0">
              <a:defRPr>
                <a:solidFill>
                  <a:schemeClr val="tx1"/>
                </a:solidFill>
                <a:latin typeface="Arial" charset="0"/>
              </a:defRPr>
            </a:lvl5pPr>
            <a:lvl6pPr marL="2517967" indent="-228905" eaLnBrk="0" fontAlgn="base" hangingPunct="0">
              <a:spcBef>
                <a:spcPct val="0"/>
              </a:spcBef>
              <a:spcAft>
                <a:spcPct val="0"/>
              </a:spcAft>
              <a:defRPr>
                <a:solidFill>
                  <a:schemeClr val="tx1"/>
                </a:solidFill>
                <a:latin typeface="Arial" charset="0"/>
              </a:defRPr>
            </a:lvl6pPr>
            <a:lvl7pPr marL="2975779" indent="-228905" eaLnBrk="0" fontAlgn="base" hangingPunct="0">
              <a:spcBef>
                <a:spcPct val="0"/>
              </a:spcBef>
              <a:spcAft>
                <a:spcPct val="0"/>
              </a:spcAft>
              <a:defRPr>
                <a:solidFill>
                  <a:schemeClr val="tx1"/>
                </a:solidFill>
                <a:latin typeface="Arial" charset="0"/>
              </a:defRPr>
            </a:lvl7pPr>
            <a:lvl8pPr marL="3433592" indent="-228905" eaLnBrk="0" fontAlgn="base" hangingPunct="0">
              <a:spcBef>
                <a:spcPct val="0"/>
              </a:spcBef>
              <a:spcAft>
                <a:spcPct val="0"/>
              </a:spcAft>
              <a:defRPr>
                <a:solidFill>
                  <a:schemeClr val="tx1"/>
                </a:solidFill>
                <a:latin typeface="Arial" charset="0"/>
              </a:defRPr>
            </a:lvl8pPr>
            <a:lvl9pPr marL="3891404" indent="-228905" eaLnBrk="0" fontAlgn="base" hangingPunct="0">
              <a:spcBef>
                <a:spcPct val="0"/>
              </a:spcBef>
              <a:spcAft>
                <a:spcPct val="0"/>
              </a:spcAft>
              <a:defRPr>
                <a:solidFill>
                  <a:schemeClr val="tx1"/>
                </a:solidFill>
                <a:latin typeface="Arial" charset="0"/>
              </a:defRPr>
            </a:lvl9pPr>
          </a:lstStyle>
          <a:p>
            <a:pPr eaLnBrk="1" hangingPunct="1"/>
            <a:fld id="{6DF21240-A6FB-473E-84F1-F0D76B87CC2C}" type="slidenum">
              <a:rPr lang="en-US" smtClean="0">
                <a:solidFill>
                  <a:prstClr val="black"/>
                </a:solidFill>
              </a:rPr>
              <a:pPr eaLnBrk="1" hangingPunct="1"/>
              <a:t>39</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9BC7E7-EA8E-4DA7-915E-CC098D9BADCB}" type="datetimeFigureOut">
              <a:rPr lang="en-US" smtClean="0">
                <a:solidFill>
                  <a:srgbClr val="000000"/>
                </a:solidFill>
              </a:rPr>
              <a:pPr/>
              <a:t>1/28/2014</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05300" y="6356350"/>
            <a:ext cx="533400" cy="365125"/>
          </a:xfrm>
          <a:prstGeom prst="rect">
            <a:avLst/>
          </a:prstGeom>
        </p:spPr>
        <p:txBody>
          <a:bodyPr/>
          <a:lstStyle/>
          <a:p>
            <a:fld id="{9F2F5E10-5301-4EE6-90D2-A6C4A3F62BED}" type="slidenum">
              <a:rPr lang="en-US" smtClean="0">
                <a:solidFill>
                  <a:srgbClr val="000000"/>
                </a:solidFill>
              </a:rPr>
              <a:pPr/>
              <a:t>‹#›</a:t>
            </a:fld>
            <a:endParaRPr lang="en-US" dirty="0">
              <a:solidFill>
                <a:srgbClr val="000000"/>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dirty="0">
                <a:solidFill>
                  <a:srgbClr val="95B6D2"/>
                </a:solidFill>
                <a:latin typeface="Wingdings" pitchFamily="2" charset="2"/>
              </a:rPr>
              <a:t>S</a:t>
            </a:r>
          </a:p>
        </p:txBody>
      </p:sp>
    </p:spTree>
    <p:extLst>
      <p:ext uri="{BB962C8B-B14F-4D97-AF65-F5344CB8AC3E}">
        <p14:creationId xmlns:p14="http://schemas.microsoft.com/office/powerpoint/2010/main" val="275860894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8"/>
          <p:cNvSpPr>
            <a:spLocks noGrp="1"/>
          </p:cNvSpPr>
          <p:nvPr>
            <p:ph type="title"/>
          </p:nvPr>
        </p:nvSpPr>
        <p:spPr>
          <a:xfrm>
            <a:off x="76200" y="76200"/>
            <a:ext cx="8991600" cy="838200"/>
          </a:xfrm>
          <a:prstGeom prst="rect">
            <a:avLst/>
          </a:prstGeom>
        </p:spPr>
        <p:txBody>
          <a:bodyPr anchor="ctr"/>
          <a:lstStyle>
            <a:lvl1pPr>
              <a:defRPr sz="4000">
                <a:solidFill>
                  <a:schemeClr val="tx1"/>
                </a:solidFill>
                <a:latin typeface="Calibri" pitchFamily="34" charset="0"/>
              </a:defRPr>
            </a:lvl1pPr>
          </a:lstStyle>
          <a:p>
            <a:r>
              <a:rPr lang="en-US" dirty="0" smtClean="0"/>
              <a:t>Click to edit Master title style</a:t>
            </a:r>
            <a:endParaRPr lang="en-US" dirty="0"/>
          </a:p>
        </p:txBody>
      </p:sp>
      <p:cxnSp>
        <p:nvCxnSpPr>
          <p:cNvPr id="4" name="Straight Connector 3"/>
          <p:cNvCxnSpPr/>
          <p:nvPr userDrawn="1"/>
        </p:nvCxnSpPr>
        <p:spPr>
          <a:xfrm>
            <a:off x="304800" y="914400"/>
            <a:ext cx="8610600" cy="0"/>
          </a:xfrm>
          <a:prstGeom prst="line">
            <a:avLst/>
          </a:prstGeom>
          <a:ln w="12700"/>
        </p:spPr>
        <p:style>
          <a:lnRef idx="1">
            <a:schemeClr val="dk1"/>
          </a:lnRef>
          <a:fillRef idx="0">
            <a:schemeClr val="dk1"/>
          </a:fillRef>
          <a:effectRef idx="0">
            <a:schemeClr val="dk1"/>
          </a:effectRef>
          <a:fontRef idx="minor">
            <a:schemeClr val="tx1"/>
          </a:fontRef>
        </p:style>
      </p:cxnSp>
      <p:sp>
        <p:nvSpPr>
          <p:cNvPr id="6" name="Slide Number Placeholder 3"/>
          <p:cNvSpPr>
            <a:spLocks noGrp="1"/>
          </p:cNvSpPr>
          <p:nvPr>
            <p:ph type="sldNum" sz="quarter" idx="10"/>
          </p:nvPr>
        </p:nvSpPr>
        <p:spPr>
          <a:xfrm>
            <a:off x="0" y="6492875"/>
            <a:ext cx="381000" cy="365125"/>
          </a:xfrm>
          <a:prstGeom prst="rect">
            <a:avLst/>
          </a:prstGeom>
        </p:spPr>
        <p:txBody>
          <a:bodyPr/>
          <a:lstStyle/>
          <a:p>
            <a:fld id="{785825BA-A31F-4A4C-ADA0-667A23D44F16}" type="slidenum">
              <a:rPr lang="en-US" smtClean="0"/>
              <a:pPr/>
              <a:t>‹#›</a:t>
            </a:fld>
            <a:endParaRPr lang="en-US" dirty="0"/>
          </a:p>
        </p:txBody>
      </p:sp>
    </p:spTree>
    <p:extLst>
      <p:ext uri="{BB962C8B-B14F-4D97-AF65-F5344CB8AC3E}">
        <p14:creationId xmlns:p14="http://schemas.microsoft.com/office/powerpoint/2010/main" val="332604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Palatino Linotype"/>
                <a:cs typeface="Palatino Linotype"/>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5" name="Picture 4"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DE LOGO TEST.png"/>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 id="2147483680" r:id="rId14"/>
    <p:sldLayoutId id="2147483681" r:id="rId15"/>
  </p:sldLayoutIdLst>
  <p:hf hdr="0"/>
  <p:txStyles>
    <p:titleStyle>
      <a:lvl1pPr algn="ctr" defTabSz="914400" rtl="0" eaLnBrk="1" latinLnBrk="0" hangingPunct="1">
        <a:spcBef>
          <a:spcPct val="0"/>
        </a:spcBef>
        <a:buNone/>
        <a:defRPr sz="3600" kern="1200" cap="none" spc="200" baseline="0">
          <a:ln>
            <a:noFill/>
          </a:ln>
          <a:solidFill>
            <a:schemeClr val="bg1"/>
          </a:solidFill>
          <a:effectLst/>
          <a:latin typeface="Palatino Linotype"/>
          <a:ea typeface="+mj-ea"/>
          <a:cs typeface="Palatino Linotype"/>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January 28, 2014</a:t>
            </a:r>
          </a:p>
          <a:p>
            <a:endParaRPr lang="en-US" dirty="0"/>
          </a:p>
          <a:p>
            <a:r>
              <a:rPr lang="en-US" dirty="0" smtClean="0"/>
              <a:t>Holiday Inn</a:t>
            </a:r>
          </a:p>
          <a:p>
            <a:r>
              <a:rPr lang="en-US" dirty="0" smtClean="0"/>
              <a:t>Denver, Colorado</a:t>
            </a:r>
            <a:endParaRPr lang="en-US" dirty="0"/>
          </a:p>
        </p:txBody>
      </p:sp>
      <p:sp>
        <p:nvSpPr>
          <p:cNvPr id="4" name="Title 3"/>
          <p:cNvSpPr>
            <a:spLocks noGrp="1"/>
          </p:cNvSpPr>
          <p:nvPr>
            <p:ph type="title"/>
          </p:nvPr>
        </p:nvSpPr>
        <p:spPr>
          <a:xfrm>
            <a:off x="380999" y="685800"/>
            <a:ext cx="8341851" cy="2467788"/>
          </a:xfrm>
        </p:spPr>
        <p:txBody>
          <a:bodyPr/>
          <a:lstStyle/>
          <a:p>
            <a:r>
              <a:rPr lang="en-US" dirty="0" smtClean="0"/>
              <a:t>Pathways for Priority Improvement and Turnaround Districts and Schools</a:t>
            </a:r>
            <a:endParaRPr lang="en-US" dirty="0"/>
          </a:p>
        </p:txBody>
      </p:sp>
      <p:sp>
        <p:nvSpPr>
          <p:cNvPr id="3" name="Footer Placeholder 2"/>
          <p:cNvSpPr>
            <a:spLocks noGrp="1"/>
          </p:cNvSpPr>
          <p:nvPr>
            <p:ph type="ftr" sz="quarter" idx="4294967295"/>
          </p:nvPr>
        </p:nvSpPr>
        <p:spPr>
          <a:xfrm>
            <a:off x="0" y="6356350"/>
            <a:ext cx="3352800" cy="274638"/>
          </a:xfrm>
        </p:spPr>
        <p:txBody>
          <a:bodyPr/>
          <a:lstStyle/>
          <a:p>
            <a:fld id="{757A2F4E-5D54-B04B-91BD-7E78EE1FE9FD}" type="slidenum">
              <a:rPr lang="en-US" smtClean="0"/>
              <a:pPr/>
              <a:t>1</a:t>
            </a:fld>
            <a:endParaRPr lang="en-US" dirty="0" smtClean="0"/>
          </a:p>
        </p:txBody>
      </p:sp>
    </p:spTree>
    <p:extLst>
      <p:ext uri="{BB962C8B-B14F-4D97-AF65-F5344CB8AC3E}">
        <p14:creationId xmlns:p14="http://schemas.microsoft.com/office/powerpoint/2010/main" val="2493752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192073"/>
            <a:ext cx="8381260" cy="782073"/>
          </a:xfrm>
        </p:spPr>
        <p:txBody>
          <a:bodyPr/>
          <a:lstStyle/>
          <a:p>
            <a:r>
              <a:rPr lang="en-US" sz="4400" dirty="0" smtClean="0"/>
              <a:t>2015-16 as a Transition Year</a:t>
            </a:r>
            <a:endParaRPr lang="en-US" sz="3200" dirty="0"/>
          </a:p>
        </p:txBody>
      </p:sp>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sp>
        <p:nvSpPr>
          <p:cNvPr id="2" name="Content Placeholder 1"/>
          <p:cNvSpPr>
            <a:spLocks noGrp="1"/>
          </p:cNvSpPr>
          <p:nvPr>
            <p:ph idx="4294967295"/>
          </p:nvPr>
        </p:nvSpPr>
        <p:spPr>
          <a:xfrm>
            <a:off x="232012" y="1137920"/>
            <a:ext cx="8775510" cy="4406900"/>
          </a:xfrm>
        </p:spPr>
        <p:txBody>
          <a:bodyPr/>
          <a:lstStyle/>
          <a:p>
            <a:r>
              <a:rPr lang="en-US" dirty="0" smtClean="0"/>
              <a:t>Districts and schools would retain their rating or school plan assignment from 2014 for 2015</a:t>
            </a:r>
          </a:p>
          <a:p>
            <a:r>
              <a:rPr lang="en-US" dirty="0"/>
              <a:t>5 year accountability clock would remain in place</a:t>
            </a:r>
          </a:p>
          <a:p>
            <a:pPr lvl="1"/>
            <a:r>
              <a:rPr lang="en-US" dirty="0"/>
              <a:t>Districts and schools that entered the 5</a:t>
            </a:r>
            <a:r>
              <a:rPr lang="en-US" baseline="30000" dirty="0"/>
              <a:t>th</a:t>
            </a:r>
            <a:r>
              <a:rPr lang="en-US" dirty="0"/>
              <a:t> year in 2015-16 face board action by June 30, </a:t>
            </a:r>
            <a:r>
              <a:rPr lang="en-US" dirty="0" smtClean="0"/>
              <a:t>2016</a:t>
            </a:r>
          </a:p>
          <a:p>
            <a:r>
              <a:rPr lang="en-US" dirty="0" smtClean="0"/>
              <a:t>“Transitional” DPF/SPF based on 2015 results </a:t>
            </a:r>
          </a:p>
          <a:p>
            <a:pPr lvl="1"/>
            <a:r>
              <a:rPr lang="en-US" dirty="0" smtClean="0"/>
              <a:t>January/February 2016</a:t>
            </a:r>
          </a:p>
          <a:p>
            <a:r>
              <a:rPr lang="en-US" dirty="0" smtClean="0"/>
              <a:t>“</a:t>
            </a:r>
            <a:r>
              <a:rPr lang="en-US" dirty="0"/>
              <a:t>Request for Reconsideration Process” available to </a:t>
            </a:r>
            <a:r>
              <a:rPr lang="en-US" dirty="0" smtClean="0"/>
              <a:t>districts</a:t>
            </a:r>
          </a:p>
          <a:p>
            <a:pPr lvl="1"/>
            <a:r>
              <a:rPr lang="en-US" dirty="0" smtClean="0"/>
              <a:t>Districts can use the results from the “preliminary DPF/SPF along with other data as part of “reconsideration request”</a:t>
            </a:r>
          </a:p>
          <a:p>
            <a:r>
              <a:rPr lang="en-US" dirty="0" smtClean="0"/>
              <a:t>Updated UIP required</a:t>
            </a:r>
          </a:p>
          <a:p>
            <a:r>
              <a:rPr lang="en-US" dirty="0" smtClean="0"/>
              <a:t>Compliance </a:t>
            </a:r>
            <a:r>
              <a:rPr lang="en-US" dirty="0"/>
              <a:t>with accreditation assurances </a:t>
            </a:r>
            <a:r>
              <a:rPr lang="en-US" dirty="0" smtClean="0"/>
              <a:t>required</a:t>
            </a:r>
          </a:p>
          <a:p>
            <a:endParaRPr lang="en-US" dirty="0" smtClean="0"/>
          </a:p>
          <a:p>
            <a:endParaRPr lang="en-US" dirty="0" smtClean="0"/>
          </a:p>
          <a:p>
            <a:endParaRPr lang="en-US" dirty="0"/>
          </a:p>
        </p:txBody>
      </p:sp>
    </p:spTree>
    <p:extLst>
      <p:ext uri="{BB962C8B-B14F-4D97-AF65-F5344CB8AC3E}">
        <p14:creationId xmlns:p14="http://schemas.microsoft.com/office/powerpoint/2010/main" val="2580317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27138278"/>
              </p:ext>
            </p:extLst>
          </p:nvPr>
        </p:nvGraphicFramePr>
        <p:xfrm>
          <a:off x="1164075" y="2126872"/>
          <a:ext cx="6989325" cy="4394200"/>
        </p:xfrm>
        <a:graphic>
          <a:graphicData uri="http://schemas.openxmlformats.org/drawingml/2006/table">
            <a:tbl>
              <a:tblPr firstRow="1" bandRow="1">
                <a:tableStyleId>{5C22544A-7EE6-4342-B048-85BDC9FD1C3A}</a:tableStyleId>
              </a:tblPr>
              <a:tblGrid>
                <a:gridCol w="817125"/>
                <a:gridCol w="838200"/>
                <a:gridCol w="838200"/>
                <a:gridCol w="838200"/>
                <a:gridCol w="838200"/>
                <a:gridCol w="838200"/>
                <a:gridCol w="228600"/>
                <a:gridCol w="1524000"/>
                <a:gridCol w="228600"/>
              </a:tblGrid>
              <a:tr h="792480">
                <a:tc>
                  <a:txBody>
                    <a:bodyPr/>
                    <a:lstStyle/>
                    <a:p>
                      <a:r>
                        <a:rPr lang="en-US" sz="1400" dirty="0" smtClean="0"/>
                        <a:t>2009-</a:t>
                      </a:r>
                      <a:r>
                        <a:rPr lang="en-US" sz="1400" b="0" dirty="0" smtClean="0">
                          <a:solidFill>
                            <a:schemeClr val="tx1"/>
                          </a:solidFill>
                        </a:rPr>
                        <a:t>10</a:t>
                      </a:r>
                    </a:p>
                    <a:p>
                      <a:r>
                        <a:rPr lang="en-US" sz="1400" b="0" dirty="0" smtClean="0">
                          <a:solidFill>
                            <a:schemeClr val="tx1"/>
                          </a:solidFill>
                        </a:rPr>
                        <a:t>TCAP</a:t>
                      </a:r>
                      <a:endParaRPr lang="en-US" sz="1400" b="0" dirty="0">
                        <a:solidFill>
                          <a:schemeClr val="tx1"/>
                        </a:solidFill>
                      </a:endParaRPr>
                    </a:p>
                  </a:txBody>
                  <a:tcPr/>
                </a:tc>
                <a:tc>
                  <a:txBody>
                    <a:bodyPr/>
                    <a:lstStyle/>
                    <a:p>
                      <a:r>
                        <a:rPr lang="en-US" sz="1400" dirty="0" smtClean="0"/>
                        <a:t>2010-</a:t>
                      </a:r>
                      <a:r>
                        <a:rPr lang="en-US" sz="1400" b="1" dirty="0" smtClean="0">
                          <a:solidFill>
                            <a:schemeClr val="tx1"/>
                          </a:solidFill>
                        </a:rPr>
                        <a:t>11</a:t>
                      </a:r>
                    </a:p>
                    <a:p>
                      <a:r>
                        <a:rPr lang="en-US" sz="1400" b="0" dirty="0" smtClean="0">
                          <a:solidFill>
                            <a:schemeClr val="tx1"/>
                          </a:solidFill>
                        </a:rPr>
                        <a:t>TCAP</a:t>
                      </a:r>
                      <a:endParaRPr lang="en-US" sz="1400" b="0" dirty="0">
                        <a:solidFill>
                          <a:schemeClr val="tx1"/>
                        </a:solidFill>
                      </a:endParaRPr>
                    </a:p>
                  </a:txBody>
                  <a:tcPr/>
                </a:tc>
                <a:tc>
                  <a:txBody>
                    <a:bodyPr/>
                    <a:lstStyle/>
                    <a:p>
                      <a:r>
                        <a:rPr lang="en-US" sz="1400" dirty="0" smtClean="0"/>
                        <a:t>2011-</a:t>
                      </a:r>
                      <a:r>
                        <a:rPr lang="en-US" sz="1400" dirty="0" smtClean="0">
                          <a:solidFill>
                            <a:schemeClr val="tx1"/>
                          </a:solidFill>
                        </a:rPr>
                        <a:t>12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TCAP</a:t>
                      </a:r>
                    </a:p>
                    <a:p>
                      <a:endParaRPr lang="en-US" sz="1400" dirty="0">
                        <a:solidFill>
                          <a:schemeClr val="tx1"/>
                        </a:solidFill>
                      </a:endParaRPr>
                    </a:p>
                  </a:txBody>
                  <a:tcPr/>
                </a:tc>
                <a:tc>
                  <a:txBody>
                    <a:bodyPr/>
                    <a:lstStyle/>
                    <a:p>
                      <a:r>
                        <a:rPr lang="en-US" sz="1400" dirty="0" smtClean="0"/>
                        <a:t>2012-</a:t>
                      </a:r>
                      <a:r>
                        <a:rPr lang="en-US" sz="1400" dirty="0" smtClean="0">
                          <a:solidFill>
                            <a:schemeClr val="tx1"/>
                          </a:solidFill>
                        </a:rPr>
                        <a:t>13</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TCAP</a:t>
                      </a:r>
                    </a:p>
                    <a:p>
                      <a:endParaRPr lang="en-US" sz="1400" dirty="0">
                        <a:solidFill>
                          <a:schemeClr val="tx1"/>
                        </a:solidFill>
                      </a:endParaRPr>
                    </a:p>
                  </a:txBody>
                  <a:tcPr/>
                </a:tc>
                <a:tc>
                  <a:txBody>
                    <a:bodyPr/>
                    <a:lstStyle/>
                    <a:p>
                      <a:r>
                        <a:rPr lang="en-US" sz="1400" dirty="0" smtClean="0"/>
                        <a:t>2013-</a:t>
                      </a:r>
                      <a:r>
                        <a:rPr lang="en-US" sz="1400" dirty="0" smtClean="0">
                          <a:solidFill>
                            <a:schemeClr val="tx1"/>
                          </a:solidFill>
                        </a:rPr>
                        <a:t>14</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TCAP</a:t>
                      </a:r>
                    </a:p>
                    <a:p>
                      <a:r>
                        <a:rPr lang="en-US" sz="1400" b="0" dirty="0" smtClean="0">
                          <a:solidFill>
                            <a:schemeClr val="tx1"/>
                          </a:solidFill>
                        </a:rPr>
                        <a:t>CMAS </a:t>
                      </a:r>
                      <a:endParaRPr lang="en-US" sz="1400" b="0" dirty="0">
                        <a:solidFill>
                          <a:schemeClr val="tx1"/>
                        </a:solidFill>
                      </a:endParaRPr>
                    </a:p>
                  </a:txBody>
                  <a:tcPr/>
                </a:tc>
                <a:tc>
                  <a:txBody>
                    <a:bodyPr/>
                    <a:lstStyle/>
                    <a:p>
                      <a:r>
                        <a:rPr lang="en-US" sz="1400" dirty="0" smtClean="0"/>
                        <a:t>2014-</a:t>
                      </a:r>
                      <a:r>
                        <a:rPr lang="en-US" sz="1400" dirty="0" smtClean="0">
                          <a:solidFill>
                            <a:schemeClr val="tx1"/>
                          </a:solidFill>
                        </a:rPr>
                        <a:t>15</a:t>
                      </a:r>
                    </a:p>
                    <a:p>
                      <a:r>
                        <a:rPr lang="en-US" sz="1400" dirty="0" smtClean="0">
                          <a:solidFill>
                            <a:schemeClr val="tx1"/>
                          </a:solidFill>
                        </a:rPr>
                        <a:t>CMAS</a:t>
                      </a:r>
                    </a:p>
                    <a:p>
                      <a:r>
                        <a:rPr lang="en-US" sz="1400" dirty="0" smtClean="0">
                          <a:solidFill>
                            <a:schemeClr val="tx1"/>
                          </a:solidFill>
                        </a:rPr>
                        <a:t>(PARCC)</a:t>
                      </a:r>
                      <a:endParaRPr lang="en-US" sz="1400" dirty="0">
                        <a:solidFill>
                          <a:schemeClr val="tx1"/>
                        </a:solidFill>
                      </a:endParaRPr>
                    </a:p>
                  </a:txBody>
                  <a:tcPr/>
                </a:tc>
                <a:tc>
                  <a:txBody>
                    <a:bodyPr/>
                    <a:lstStyle/>
                    <a:p>
                      <a:endParaRPr lang="en-US" dirty="0"/>
                    </a:p>
                  </a:txBody>
                  <a:tcPr>
                    <a:solidFill>
                      <a:schemeClr val="bg1"/>
                    </a:solidFill>
                  </a:tcPr>
                </a:tc>
                <a:tc>
                  <a:txBody>
                    <a:bodyPr/>
                    <a:lstStyle/>
                    <a:p>
                      <a:r>
                        <a:rPr lang="en-US" sz="2800" dirty="0" smtClean="0"/>
                        <a:t>2015-</a:t>
                      </a:r>
                      <a:r>
                        <a:rPr lang="en-US" sz="2800" dirty="0" smtClean="0">
                          <a:solidFill>
                            <a:schemeClr val="tx1"/>
                          </a:solidFill>
                        </a:rPr>
                        <a:t>16</a:t>
                      </a:r>
                      <a:endParaRPr lang="en-US" sz="2800" dirty="0">
                        <a:solidFill>
                          <a:schemeClr val="tx1"/>
                        </a:solidFill>
                      </a:endParaRPr>
                    </a:p>
                  </a:txBody>
                  <a:tcPr>
                    <a:solidFill>
                      <a:schemeClr val="accent2"/>
                    </a:solidFill>
                  </a:tcPr>
                </a:tc>
                <a:tc>
                  <a:txBody>
                    <a:bodyPr/>
                    <a:lstStyle/>
                    <a:p>
                      <a:endParaRPr lang="en-US" sz="1400" dirty="0"/>
                    </a:p>
                  </a:txBody>
                  <a:tcPr>
                    <a:solidFill>
                      <a:schemeClr val="bg1"/>
                    </a:solidFill>
                  </a:tcPr>
                </a:tc>
              </a:tr>
              <a:tr h="370840">
                <a:tc>
                  <a:txBody>
                    <a:bodyPr/>
                    <a:lstStyle/>
                    <a:p>
                      <a:pPr algn="ctr"/>
                      <a:endParaRPr lang="en-US" sz="1200" baseline="0" dirty="0" smtClean="0"/>
                    </a:p>
                    <a:p>
                      <a:pPr algn="ctr"/>
                      <a:endParaRPr lang="en-US" sz="1200" baseline="0" dirty="0" smtClean="0"/>
                    </a:p>
                    <a:p>
                      <a:pPr algn="ctr"/>
                      <a:r>
                        <a:rPr lang="en-US" sz="1800" baseline="0" dirty="0" smtClean="0"/>
                        <a:t>Rating</a:t>
                      </a:r>
                    </a:p>
                  </a:txBody>
                  <a:tcPr/>
                </a:tc>
                <a:tc>
                  <a:txBody>
                    <a:bodyPr/>
                    <a:lstStyle/>
                    <a:p>
                      <a:pPr algn="ctr"/>
                      <a:endParaRPr lang="en-US" sz="2000" b="0" dirty="0" smtClean="0"/>
                    </a:p>
                    <a:p>
                      <a:pPr algn="ctr"/>
                      <a:r>
                        <a:rPr lang="en-US" sz="1600" b="1" dirty="0" smtClean="0"/>
                        <a:t>Turn-around</a:t>
                      </a:r>
                    </a:p>
                    <a:p>
                      <a:pPr algn="ctr"/>
                      <a:r>
                        <a:rPr lang="en-US" sz="1600" b="1" dirty="0" smtClean="0"/>
                        <a:t>Nov</a:t>
                      </a:r>
                      <a:r>
                        <a:rPr lang="en-US" sz="1600" b="1" baseline="0" dirty="0" smtClean="0"/>
                        <a:t> 2010</a:t>
                      </a:r>
                      <a:endParaRPr lang="en-US" sz="1600" b="1" dirty="0" smtClean="0"/>
                    </a:p>
                  </a:txBody>
                  <a:tcPr/>
                </a:tc>
                <a:tc>
                  <a:txBody>
                    <a:bodyPr/>
                    <a:lstStyle/>
                    <a:p>
                      <a:pPr algn="ctr"/>
                      <a:endParaRPr lang="en-US" sz="2000" b="1" dirty="0" smtClean="0"/>
                    </a:p>
                    <a:p>
                      <a:pPr algn="ctr"/>
                      <a:r>
                        <a:rPr lang="en-US" sz="1600" b="1" dirty="0" smtClean="0"/>
                        <a:t>Turn-around</a:t>
                      </a:r>
                    </a:p>
                    <a:p>
                      <a:pPr algn="ctr"/>
                      <a:r>
                        <a:rPr lang="en-US" sz="1600" b="1" dirty="0" smtClean="0"/>
                        <a:t>Nov</a:t>
                      </a:r>
                      <a:r>
                        <a:rPr lang="en-US" sz="1600" b="1" baseline="0" dirty="0" smtClean="0"/>
                        <a:t> 2011</a:t>
                      </a:r>
                      <a:endParaRPr lang="en-US" sz="1600" b="1" dirty="0" smtClean="0"/>
                    </a:p>
                    <a:p>
                      <a:pPr algn="ctr"/>
                      <a:endParaRPr lang="en-US" sz="1400" dirty="0"/>
                    </a:p>
                  </a:txBody>
                  <a:tcPr/>
                </a:tc>
                <a:tc>
                  <a:txBody>
                    <a:bodyPr/>
                    <a:lstStyle/>
                    <a:p>
                      <a:pPr algn="ctr"/>
                      <a:endParaRPr lang="en-US" sz="2000" b="1" dirty="0" smtClean="0"/>
                    </a:p>
                    <a:p>
                      <a:pPr algn="ctr"/>
                      <a:r>
                        <a:rPr lang="en-US" sz="1600" b="1" dirty="0" smtClean="0"/>
                        <a:t>Turn-around</a:t>
                      </a:r>
                    </a:p>
                    <a:p>
                      <a:pPr algn="ctr"/>
                      <a:r>
                        <a:rPr lang="en-US" sz="1600" b="1" dirty="0" smtClean="0"/>
                        <a:t>Nov</a:t>
                      </a:r>
                      <a:r>
                        <a:rPr lang="en-US" sz="1600" b="1" baseline="0" dirty="0" smtClean="0"/>
                        <a:t> 2012</a:t>
                      </a:r>
                      <a:endParaRPr lang="en-US"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p>
                      <a:pPr algn="ctr"/>
                      <a:endParaRPr lang="en-US" sz="1600" dirty="0"/>
                    </a:p>
                  </a:txBody>
                  <a:tcPr/>
                </a:tc>
                <a:tc>
                  <a:txBody>
                    <a:bodyPr/>
                    <a:lstStyle/>
                    <a:p>
                      <a:pPr algn="ctr"/>
                      <a:endParaRPr lang="en-US" sz="2000" b="0" dirty="0" smtClean="0"/>
                    </a:p>
                    <a:p>
                      <a:pPr algn="ctr"/>
                      <a:r>
                        <a:rPr lang="en-US" sz="1600" b="1" dirty="0" smtClean="0"/>
                        <a:t>Priority</a:t>
                      </a:r>
                    </a:p>
                    <a:p>
                      <a:pPr algn="ctr"/>
                      <a:r>
                        <a:rPr lang="en-US" sz="1600" b="1" dirty="0" smtClean="0"/>
                        <a:t>Improv.</a:t>
                      </a:r>
                    </a:p>
                    <a:p>
                      <a:pPr algn="ctr"/>
                      <a:r>
                        <a:rPr lang="en-US" sz="1600" b="1" dirty="0" smtClean="0"/>
                        <a:t>Nov</a:t>
                      </a:r>
                      <a:r>
                        <a:rPr lang="en-US" sz="1600" b="1" baseline="0" dirty="0" smtClean="0"/>
                        <a:t> 2013</a:t>
                      </a:r>
                      <a:endParaRPr lang="en-US" sz="1600" dirty="0"/>
                    </a:p>
                  </a:txBody>
                  <a:tcPr/>
                </a:tc>
                <a:tc>
                  <a:txBody>
                    <a:bodyPr/>
                    <a:lstStyle/>
                    <a:p>
                      <a:pPr algn="ctr"/>
                      <a:endParaRPr lang="en-US" sz="2000" b="1" dirty="0" smtClean="0"/>
                    </a:p>
                    <a:p>
                      <a:pPr algn="ctr"/>
                      <a:r>
                        <a:rPr lang="en-US" sz="1600" b="1" dirty="0" smtClean="0"/>
                        <a:t>Priority</a:t>
                      </a:r>
                    </a:p>
                    <a:p>
                      <a:pPr algn="ctr"/>
                      <a:r>
                        <a:rPr lang="en-US" sz="1600" b="1" dirty="0" smtClean="0"/>
                        <a:t>Improv.</a:t>
                      </a:r>
                    </a:p>
                    <a:p>
                      <a:pPr algn="ctr"/>
                      <a:r>
                        <a:rPr lang="en-US" sz="1600" b="1" baseline="0" dirty="0" smtClean="0"/>
                        <a:t>Nov.</a:t>
                      </a:r>
                    </a:p>
                    <a:p>
                      <a:pPr algn="ctr"/>
                      <a:r>
                        <a:rPr lang="en-US" sz="1600" b="1" baseline="0" dirty="0" smtClean="0"/>
                        <a:t>2014</a:t>
                      </a:r>
                      <a:endParaRPr lang="en-US" sz="1600" dirty="0" smtClean="0"/>
                    </a:p>
                    <a:p>
                      <a:pPr algn="ctr"/>
                      <a:endParaRPr lang="en-US" sz="1600" dirty="0"/>
                    </a:p>
                  </a:txBody>
                  <a:tcPr/>
                </a:tc>
                <a:tc>
                  <a:txBody>
                    <a:bodyPr/>
                    <a:lstStyle/>
                    <a:p>
                      <a:pPr algn="ctr"/>
                      <a:endParaRPr lang="en-US" dirty="0"/>
                    </a:p>
                  </a:txBody>
                  <a:tcPr>
                    <a:solidFill>
                      <a:schemeClr val="bg1"/>
                    </a:solidFill>
                  </a:tcPr>
                </a:tc>
                <a:tc>
                  <a:txBody>
                    <a:bodyPr/>
                    <a:lstStyle/>
                    <a:p>
                      <a:pPr algn="ctr"/>
                      <a:endParaRPr lang="en-US" sz="2000" b="1" dirty="0" smtClean="0"/>
                    </a:p>
                    <a:p>
                      <a:pPr algn="ctr"/>
                      <a:r>
                        <a:rPr lang="en-US" sz="1600" b="1" dirty="0" smtClean="0"/>
                        <a:t>Priority</a:t>
                      </a:r>
                    </a:p>
                    <a:p>
                      <a:pPr algn="ctr"/>
                      <a:r>
                        <a:rPr lang="en-US" sz="1600" b="1" dirty="0" smtClean="0"/>
                        <a:t>Improvement</a:t>
                      </a:r>
                    </a:p>
                    <a:p>
                      <a:pPr algn="ctr"/>
                      <a:r>
                        <a:rPr lang="en-US" sz="1600" b="1" dirty="0" smtClean="0"/>
                        <a:t>(Based on 2014 results)</a:t>
                      </a:r>
                      <a:endParaRPr lang="en-US" sz="3600" dirty="0"/>
                    </a:p>
                  </a:txBody>
                  <a:tcPr>
                    <a:solidFill>
                      <a:schemeClr val="accent2"/>
                    </a:solidFill>
                  </a:tcPr>
                </a:tc>
                <a:tc>
                  <a:txBody>
                    <a:bodyPr/>
                    <a:lstStyle/>
                    <a:p>
                      <a:pPr algn="ctr"/>
                      <a:endParaRPr lang="en-US" dirty="0"/>
                    </a:p>
                  </a:txBody>
                  <a:tcPr>
                    <a:solidFill>
                      <a:schemeClr val="bg1"/>
                    </a:solidFill>
                  </a:tcPr>
                </a:tc>
              </a:tr>
              <a:tr h="370840">
                <a:tc>
                  <a:txBody>
                    <a:bodyPr/>
                    <a:lstStyle/>
                    <a:p>
                      <a:pPr algn="ctr"/>
                      <a:r>
                        <a:rPr lang="en-US" sz="1800" baseline="0" dirty="0" smtClean="0"/>
                        <a:t>Years on the Clock</a:t>
                      </a:r>
                    </a:p>
                  </a:txBody>
                  <a:tcPr/>
                </a:tc>
                <a:tc>
                  <a:txBody>
                    <a:bodyPr/>
                    <a:lstStyle/>
                    <a:p>
                      <a:pPr algn="ctr"/>
                      <a:endParaRPr lang="en-US" sz="1600" b="1" dirty="0" smtClean="0"/>
                    </a:p>
                    <a:p>
                      <a:pPr algn="ctr"/>
                      <a:endParaRPr lang="en-US" sz="1400" dirty="0" smtClean="0"/>
                    </a:p>
                    <a:p>
                      <a:pPr algn="ctr"/>
                      <a:endParaRPr lang="en-US" sz="1400" dirty="0" smtClean="0"/>
                    </a:p>
                  </a:txBody>
                  <a:tcPr/>
                </a:tc>
                <a:tc>
                  <a:txBody>
                    <a:bodyPr/>
                    <a:lstStyle/>
                    <a:p>
                      <a:pPr algn="ctr"/>
                      <a:endParaRPr lang="en-US" sz="1400" dirty="0" smtClean="0"/>
                    </a:p>
                    <a:p>
                      <a:pPr algn="ct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endParaRPr lang="en-US" dirty="0"/>
                    </a:p>
                  </a:txBody>
                  <a:tcPr>
                    <a:solidFill>
                      <a:schemeClr val="bg1"/>
                    </a:solidFill>
                  </a:tcPr>
                </a:tc>
                <a:tc>
                  <a:txBody>
                    <a:bodyPr/>
                    <a:lstStyle/>
                    <a:p>
                      <a:pPr algn="ctr"/>
                      <a:r>
                        <a:rPr lang="en-US" sz="2000" b="1" dirty="0" smtClean="0"/>
                        <a:t>Year 5</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t>
                      </a:r>
                      <a:r>
                        <a:rPr lang="en-US" sz="1600" b="1" dirty="0" smtClean="0"/>
                        <a:t>Board</a:t>
                      </a:r>
                      <a:r>
                        <a:rPr lang="en-US" sz="1600" b="1" baseline="0" dirty="0" smtClean="0"/>
                        <a:t> a</a:t>
                      </a:r>
                      <a:r>
                        <a:rPr lang="en-US" sz="1600" b="1" dirty="0" smtClean="0"/>
                        <a:t>ction by June</a:t>
                      </a:r>
                      <a:r>
                        <a:rPr lang="en-US" sz="1600" b="1" baseline="0" dirty="0" smtClean="0"/>
                        <a:t> 30, 2016)</a:t>
                      </a:r>
                      <a:endParaRPr lang="en-US" sz="1600" b="1" dirty="0" smtClean="0"/>
                    </a:p>
                  </a:txBody>
                  <a:tcPr>
                    <a:solidFill>
                      <a:schemeClr val="accent2"/>
                    </a:solidFill>
                  </a:tcPr>
                </a:tc>
                <a:tc>
                  <a:txBody>
                    <a:bodyPr/>
                    <a:lstStyle/>
                    <a:p>
                      <a:pPr algn="ctr"/>
                      <a:endParaRPr lang="en-US" dirty="0"/>
                    </a:p>
                  </a:txBody>
                  <a:tcPr>
                    <a:solidFill>
                      <a:schemeClr val="bg1"/>
                    </a:solidFill>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bg1"/>
                    </a:solidFill>
                  </a:tcPr>
                </a:tc>
                <a:tc>
                  <a:txBody>
                    <a:bodyPr/>
                    <a:lstStyle/>
                    <a:p>
                      <a:r>
                        <a:rPr lang="en-US" sz="1400" dirty="0" smtClean="0"/>
                        <a:t>Reconsideration?</a:t>
                      </a:r>
                      <a:endParaRPr lang="en-US" sz="1400" dirty="0"/>
                    </a:p>
                  </a:txBody>
                  <a:tcPr>
                    <a:solidFill>
                      <a:schemeClr val="accent2"/>
                    </a:solidFill>
                  </a:tcPr>
                </a:tc>
                <a:tc>
                  <a:txBody>
                    <a:bodyPr/>
                    <a:lstStyle/>
                    <a:p>
                      <a:pPr algn="ctr"/>
                      <a:endParaRPr lang="en-US" dirty="0"/>
                    </a:p>
                  </a:txBody>
                  <a:tcPr>
                    <a:solidFill>
                      <a:schemeClr val="bg1"/>
                    </a:solidFill>
                  </a:tcPr>
                </a:tc>
              </a:tr>
            </a:tbl>
          </a:graphicData>
        </a:graphic>
      </p:graphicFrame>
      <p:cxnSp>
        <p:nvCxnSpPr>
          <p:cNvPr id="5" name="Straight Arrow Connector 4"/>
          <p:cNvCxnSpPr/>
          <p:nvPr/>
        </p:nvCxnSpPr>
        <p:spPr>
          <a:xfrm>
            <a:off x="1752600" y="2362200"/>
            <a:ext cx="609600" cy="90883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00325" y="2400300"/>
            <a:ext cx="469120" cy="8469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422140" y="2386013"/>
            <a:ext cx="554845" cy="8612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229100" y="2362200"/>
            <a:ext cx="503505" cy="8469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987613" y="2403324"/>
            <a:ext cx="1752600" cy="9963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977431" y="2416122"/>
            <a:ext cx="585169" cy="8009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94207" y="228600"/>
            <a:ext cx="6369885" cy="954107"/>
          </a:xfrm>
          <a:prstGeom prst="rect">
            <a:avLst/>
          </a:prstGeom>
          <a:noFill/>
        </p:spPr>
        <p:txBody>
          <a:bodyPr wrap="none" rtlCol="0">
            <a:spAutoFit/>
          </a:bodyPr>
          <a:lstStyle/>
          <a:p>
            <a:r>
              <a:rPr lang="en-US" sz="2800" dirty="0" smtClean="0">
                <a:solidFill>
                  <a:srgbClr val="000000"/>
                </a:solidFill>
              </a:rPr>
              <a:t>Assessment Year, Accreditation Rating, and</a:t>
            </a:r>
          </a:p>
          <a:p>
            <a:pPr algn="ctr"/>
            <a:r>
              <a:rPr lang="en-US" sz="2800" dirty="0" smtClean="0">
                <a:solidFill>
                  <a:srgbClr val="000000"/>
                </a:solidFill>
              </a:rPr>
              <a:t>Years on the Clock- Year 5 in Transition</a:t>
            </a:r>
            <a:endParaRPr lang="en-US" sz="2800" dirty="0">
              <a:solidFill>
                <a:srgbClr val="000000"/>
              </a:solidFill>
            </a:endParaRPr>
          </a:p>
        </p:txBody>
      </p:sp>
      <p:sp>
        <p:nvSpPr>
          <p:cNvPr id="7" name="TextBox 6"/>
          <p:cNvSpPr txBox="1"/>
          <p:nvPr/>
        </p:nvSpPr>
        <p:spPr>
          <a:xfrm>
            <a:off x="6162264" y="1371600"/>
            <a:ext cx="1914936" cy="369332"/>
          </a:xfrm>
          <a:prstGeom prst="rect">
            <a:avLst/>
          </a:prstGeom>
          <a:solidFill>
            <a:schemeClr val="accent2"/>
          </a:solidFill>
        </p:spPr>
        <p:txBody>
          <a:bodyPr wrap="square" rtlCol="0">
            <a:spAutoFit/>
          </a:bodyPr>
          <a:lstStyle/>
          <a:p>
            <a:pPr algn="ctr"/>
            <a:r>
              <a:rPr lang="en-US" dirty="0" smtClean="0">
                <a:solidFill>
                  <a:srgbClr val="000000"/>
                </a:solidFill>
              </a:rPr>
              <a:t>Transition Year</a:t>
            </a:r>
            <a:endParaRPr lang="en-US" dirty="0">
              <a:solidFill>
                <a:srgbClr val="000000"/>
              </a:solidFill>
            </a:endParaRPr>
          </a:p>
        </p:txBody>
      </p:sp>
      <p:sp>
        <p:nvSpPr>
          <p:cNvPr id="4" name="TextBox 3"/>
          <p:cNvSpPr txBox="1"/>
          <p:nvPr/>
        </p:nvSpPr>
        <p:spPr>
          <a:xfrm>
            <a:off x="2362200" y="4757961"/>
            <a:ext cx="832600" cy="954107"/>
          </a:xfrm>
          <a:prstGeom prst="rect">
            <a:avLst/>
          </a:prstGeom>
          <a:noFill/>
        </p:spPr>
        <p:txBody>
          <a:bodyPr wrap="none" rtlCol="0">
            <a:spAutoFit/>
          </a:bodyPr>
          <a:lstStyle/>
          <a:p>
            <a:pPr algn="ctr"/>
            <a:r>
              <a:rPr lang="en-US" sz="2000" b="1" dirty="0" smtClean="0">
                <a:solidFill>
                  <a:srgbClr val="000000"/>
                </a:solidFill>
              </a:rPr>
              <a:t>Year 1</a:t>
            </a:r>
          </a:p>
          <a:p>
            <a:pPr algn="ctr"/>
            <a:r>
              <a:rPr lang="en-US" dirty="0" smtClean="0">
                <a:solidFill>
                  <a:srgbClr val="000000"/>
                </a:solidFill>
              </a:rPr>
              <a:t>July 1</a:t>
            </a:r>
          </a:p>
          <a:p>
            <a:pPr algn="ctr"/>
            <a:r>
              <a:rPr lang="en-US" dirty="0" smtClean="0">
                <a:solidFill>
                  <a:srgbClr val="000000"/>
                </a:solidFill>
              </a:rPr>
              <a:t>2011</a:t>
            </a:r>
            <a:endParaRPr lang="en-US" dirty="0">
              <a:solidFill>
                <a:srgbClr val="000000"/>
              </a:solidFill>
            </a:endParaRPr>
          </a:p>
        </p:txBody>
      </p:sp>
      <p:sp>
        <p:nvSpPr>
          <p:cNvPr id="6" name="TextBox 5"/>
          <p:cNvSpPr txBox="1"/>
          <p:nvPr/>
        </p:nvSpPr>
        <p:spPr>
          <a:xfrm>
            <a:off x="3282200" y="4724400"/>
            <a:ext cx="832600" cy="1231106"/>
          </a:xfrm>
          <a:prstGeom prst="rect">
            <a:avLst/>
          </a:prstGeom>
          <a:noFill/>
        </p:spPr>
        <p:txBody>
          <a:bodyPr wrap="none" rtlCol="0">
            <a:spAutoFit/>
          </a:bodyPr>
          <a:lstStyle/>
          <a:p>
            <a:pPr algn="ctr"/>
            <a:r>
              <a:rPr lang="en-US" sz="2000" b="1" dirty="0" smtClean="0">
                <a:solidFill>
                  <a:srgbClr val="000000"/>
                </a:solidFill>
              </a:rPr>
              <a:t>Year 2</a:t>
            </a:r>
            <a:endParaRPr lang="en-US" sz="2000" b="1" dirty="0">
              <a:solidFill>
                <a:srgbClr val="000000"/>
              </a:solidFill>
            </a:endParaRPr>
          </a:p>
          <a:p>
            <a:pPr algn="ctr"/>
            <a:r>
              <a:rPr lang="en-US" dirty="0">
                <a:solidFill>
                  <a:srgbClr val="000000"/>
                </a:solidFill>
              </a:rPr>
              <a:t>July 1</a:t>
            </a:r>
          </a:p>
          <a:p>
            <a:pPr algn="ctr"/>
            <a:r>
              <a:rPr lang="en-US" dirty="0" smtClean="0">
                <a:solidFill>
                  <a:srgbClr val="000000"/>
                </a:solidFill>
              </a:rPr>
              <a:t>2012</a:t>
            </a:r>
            <a:endParaRPr lang="en-US" dirty="0">
              <a:solidFill>
                <a:srgbClr val="000000"/>
              </a:solidFill>
            </a:endParaRPr>
          </a:p>
          <a:p>
            <a:endParaRPr lang="en-US" dirty="0">
              <a:solidFill>
                <a:srgbClr val="000000"/>
              </a:solidFill>
            </a:endParaRPr>
          </a:p>
        </p:txBody>
      </p:sp>
      <p:sp>
        <p:nvSpPr>
          <p:cNvPr id="8" name="TextBox 7"/>
          <p:cNvSpPr txBox="1"/>
          <p:nvPr/>
        </p:nvSpPr>
        <p:spPr>
          <a:xfrm>
            <a:off x="4120400" y="4724400"/>
            <a:ext cx="832600" cy="1231106"/>
          </a:xfrm>
          <a:prstGeom prst="rect">
            <a:avLst/>
          </a:prstGeom>
          <a:noFill/>
        </p:spPr>
        <p:txBody>
          <a:bodyPr wrap="none" rtlCol="0">
            <a:spAutoFit/>
          </a:bodyPr>
          <a:lstStyle/>
          <a:p>
            <a:pPr algn="ctr"/>
            <a:r>
              <a:rPr lang="en-US" sz="2000" b="1" dirty="0" smtClean="0">
                <a:solidFill>
                  <a:srgbClr val="000000"/>
                </a:solidFill>
              </a:rPr>
              <a:t>Year 3</a:t>
            </a:r>
            <a:endParaRPr lang="en-US" sz="2000" b="1" dirty="0">
              <a:solidFill>
                <a:srgbClr val="000000"/>
              </a:solidFill>
            </a:endParaRPr>
          </a:p>
          <a:p>
            <a:pPr algn="ctr"/>
            <a:r>
              <a:rPr lang="en-US" dirty="0">
                <a:solidFill>
                  <a:srgbClr val="000000"/>
                </a:solidFill>
              </a:rPr>
              <a:t>July 1</a:t>
            </a:r>
          </a:p>
          <a:p>
            <a:pPr algn="ctr"/>
            <a:r>
              <a:rPr lang="en-US" dirty="0" smtClean="0">
                <a:solidFill>
                  <a:srgbClr val="000000"/>
                </a:solidFill>
              </a:rPr>
              <a:t>2013</a:t>
            </a:r>
            <a:endParaRPr lang="en-US" dirty="0">
              <a:solidFill>
                <a:srgbClr val="000000"/>
              </a:solidFill>
            </a:endParaRPr>
          </a:p>
          <a:p>
            <a:endParaRPr lang="en-US" dirty="0">
              <a:solidFill>
                <a:srgbClr val="000000"/>
              </a:solidFill>
            </a:endParaRPr>
          </a:p>
        </p:txBody>
      </p:sp>
      <p:sp>
        <p:nvSpPr>
          <p:cNvPr id="9" name="TextBox 8"/>
          <p:cNvSpPr txBox="1"/>
          <p:nvPr/>
        </p:nvSpPr>
        <p:spPr>
          <a:xfrm>
            <a:off x="4958600" y="4724400"/>
            <a:ext cx="832600" cy="1231106"/>
          </a:xfrm>
          <a:prstGeom prst="rect">
            <a:avLst/>
          </a:prstGeom>
          <a:noFill/>
        </p:spPr>
        <p:txBody>
          <a:bodyPr wrap="none" rtlCol="0">
            <a:spAutoFit/>
          </a:bodyPr>
          <a:lstStyle/>
          <a:p>
            <a:pPr algn="ctr"/>
            <a:r>
              <a:rPr lang="en-US" sz="2000" b="1" dirty="0" smtClean="0">
                <a:solidFill>
                  <a:srgbClr val="000000"/>
                </a:solidFill>
              </a:rPr>
              <a:t>Year 4</a:t>
            </a:r>
            <a:endParaRPr lang="en-US" sz="2000" b="1" dirty="0">
              <a:solidFill>
                <a:srgbClr val="000000"/>
              </a:solidFill>
            </a:endParaRPr>
          </a:p>
          <a:p>
            <a:pPr algn="ctr"/>
            <a:r>
              <a:rPr lang="en-US" dirty="0">
                <a:solidFill>
                  <a:srgbClr val="000000"/>
                </a:solidFill>
              </a:rPr>
              <a:t>July 1</a:t>
            </a:r>
          </a:p>
          <a:p>
            <a:pPr algn="ctr"/>
            <a:r>
              <a:rPr lang="en-US" dirty="0" smtClean="0">
                <a:solidFill>
                  <a:srgbClr val="000000"/>
                </a:solidFill>
              </a:rPr>
              <a:t>2014</a:t>
            </a:r>
            <a:endParaRPr lang="en-US" dirty="0">
              <a:solidFill>
                <a:srgbClr val="000000"/>
              </a:solidFill>
            </a:endParaRPr>
          </a:p>
          <a:p>
            <a:endParaRPr lang="en-US" dirty="0">
              <a:solidFill>
                <a:srgbClr val="000000"/>
              </a:solidFill>
            </a:endParaRPr>
          </a:p>
        </p:txBody>
      </p:sp>
      <p:cxnSp>
        <p:nvCxnSpPr>
          <p:cNvPr id="19" name="Straight Arrow Connector 18"/>
          <p:cNvCxnSpPr/>
          <p:nvPr/>
        </p:nvCxnSpPr>
        <p:spPr>
          <a:xfrm>
            <a:off x="3976985" y="4369998"/>
            <a:ext cx="290215" cy="4306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14985" y="4343400"/>
            <a:ext cx="290215" cy="4306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62200" y="4369998"/>
            <a:ext cx="290215" cy="4306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62600" y="4327359"/>
            <a:ext cx="290215" cy="4306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745964" y="4724400"/>
            <a:ext cx="832600" cy="1231106"/>
          </a:xfrm>
          <a:prstGeom prst="rect">
            <a:avLst/>
          </a:prstGeom>
          <a:noFill/>
        </p:spPr>
        <p:txBody>
          <a:bodyPr wrap="none" rtlCol="0">
            <a:spAutoFit/>
          </a:bodyPr>
          <a:lstStyle/>
          <a:p>
            <a:pPr algn="ctr"/>
            <a:r>
              <a:rPr lang="en-US" sz="2000" b="1" dirty="0" smtClean="0">
                <a:solidFill>
                  <a:srgbClr val="000000"/>
                </a:solidFill>
              </a:rPr>
              <a:t>Year 5</a:t>
            </a:r>
            <a:endParaRPr lang="en-US" sz="2000" b="1" dirty="0">
              <a:solidFill>
                <a:srgbClr val="000000"/>
              </a:solidFill>
            </a:endParaRPr>
          </a:p>
          <a:p>
            <a:pPr algn="ctr"/>
            <a:r>
              <a:rPr lang="en-US" dirty="0">
                <a:solidFill>
                  <a:srgbClr val="000000"/>
                </a:solidFill>
              </a:rPr>
              <a:t>July 1</a:t>
            </a:r>
          </a:p>
          <a:p>
            <a:pPr algn="ctr"/>
            <a:r>
              <a:rPr lang="en-US" dirty="0" smtClean="0">
                <a:solidFill>
                  <a:srgbClr val="000000"/>
                </a:solidFill>
              </a:rPr>
              <a:t>2015</a:t>
            </a:r>
            <a:endParaRPr lang="en-US" dirty="0">
              <a:solidFill>
                <a:srgbClr val="000000"/>
              </a:solidFill>
            </a:endParaRPr>
          </a:p>
          <a:p>
            <a:endParaRPr lang="en-US" dirty="0">
              <a:solidFill>
                <a:srgbClr val="000000"/>
              </a:solidFill>
            </a:endParaRPr>
          </a:p>
        </p:txBody>
      </p:sp>
      <p:cxnSp>
        <p:nvCxnSpPr>
          <p:cNvPr id="33" name="Straight Arrow Connector 32"/>
          <p:cNvCxnSpPr/>
          <p:nvPr/>
        </p:nvCxnSpPr>
        <p:spPr>
          <a:xfrm>
            <a:off x="4815185" y="4369998"/>
            <a:ext cx="290215" cy="4306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185765"/>
            <a:ext cx="1143000" cy="523220"/>
          </a:xfrm>
          <a:prstGeom prst="rect">
            <a:avLst/>
          </a:prstGeom>
          <a:noFill/>
        </p:spPr>
        <p:txBody>
          <a:bodyPr wrap="square" rtlCol="0">
            <a:spAutoFit/>
          </a:bodyPr>
          <a:lstStyle/>
          <a:p>
            <a:pPr algn="ctr"/>
            <a:r>
              <a:rPr lang="en-US" sz="1400" dirty="0" smtClean="0">
                <a:solidFill>
                  <a:srgbClr val="000000"/>
                </a:solidFill>
              </a:rPr>
              <a:t>Assessment Year </a:t>
            </a:r>
            <a:endParaRPr lang="en-US" sz="1400" dirty="0">
              <a:solidFill>
                <a:srgbClr val="000000"/>
              </a:solidFill>
            </a:endParaRPr>
          </a:p>
        </p:txBody>
      </p:sp>
      <p:cxnSp>
        <p:nvCxnSpPr>
          <p:cNvPr id="10" name="Straight Arrow Connector 9"/>
          <p:cNvCxnSpPr/>
          <p:nvPr/>
        </p:nvCxnSpPr>
        <p:spPr>
          <a:xfrm>
            <a:off x="7764092" y="2447375"/>
            <a:ext cx="694108" cy="9523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29600" y="3352800"/>
            <a:ext cx="506870" cy="369332"/>
          </a:xfrm>
          <a:prstGeom prst="rect">
            <a:avLst/>
          </a:prstGeom>
          <a:noFill/>
        </p:spPr>
        <p:txBody>
          <a:bodyPr wrap="none" rtlCol="0">
            <a:spAutoFit/>
          </a:bodyPr>
          <a:lstStyle/>
          <a:p>
            <a:r>
              <a:rPr lang="en-US" dirty="0" smtClean="0">
                <a:solidFill>
                  <a:srgbClr val="000000"/>
                </a:solidFill>
              </a:rPr>
              <a:t>???</a:t>
            </a:r>
            <a:endParaRPr lang="en-US" dirty="0">
              <a:solidFill>
                <a:srgbClr val="000000"/>
              </a:solidFill>
            </a:endParaRPr>
          </a:p>
        </p:txBody>
      </p:sp>
      <p:cxnSp>
        <p:nvCxnSpPr>
          <p:cNvPr id="11" name="Straight Arrow Connector 10"/>
          <p:cNvCxnSpPr/>
          <p:nvPr/>
        </p:nvCxnSpPr>
        <p:spPr>
          <a:xfrm flipH="1">
            <a:off x="7793928" y="3699578"/>
            <a:ext cx="718944" cy="26141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34597" y="2352002"/>
            <a:ext cx="705616" cy="38455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570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78426"/>
            <a:ext cx="8381260" cy="782073"/>
          </a:xfrm>
        </p:spPr>
        <p:txBody>
          <a:bodyPr/>
          <a:lstStyle/>
          <a:p>
            <a:r>
              <a:rPr lang="en-US" dirty="0" smtClean="0"/>
              <a:t>Criteria for the Success of the Transition Year</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12</a:t>
            </a:fld>
            <a:endParaRPr lang="en-US" dirty="0" smtClean="0"/>
          </a:p>
        </p:txBody>
      </p:sp>
      <p:sp>
        <p:nvSpPr>
          <p:cNvPr id="2" name="Content Placeholder 1"/>
          <p:cNvSpPr>
            <a:spLocks noGrp="1"/>
          </p:cNvSpPr>
          <p:nvPr>
            <p:ph idx="4294967295"/>
          </p:nvPr>
        </p:nvSpPr>
        <p:spPr>
          <a:xfrm>
            <a:off x="518236" y="1405365"/>
            <a:ext cx="8407400" cy="4406900"/>
          </a:xfrm>
        </p:spPr>
        <p:txBody>
          <a:bodyPr/>
          <a:lstStyle/>
          <a:p>
            <a:r>
              <a:rPr lang="en-US" dirty="0" smtClean="0"/>
              <a:t>Preserve/enhance the validity and integrity/fairness of the accountability system</a:t>
            </a:r>
          </a:p>
          <a:p>
            <a:pPr lvl="1"/>
            <a:r>
              <a:rPr lang="en-US" dirty="0" smtClean="0"/>
              <a:t>Reconsideration process must be easily understood</a:t>
            </a:r>
          </a:p>
          <a:p>
            <a:pPr lvl="1"/>
            <a:r>
              <a:rPr lang="en-US" dirty="0" smtClean="0"/>
              <a:t>Evaluation criteria must be transparent</a:t>
            </a:r>
            <a:endParaRPr lang="en-US" dirty="0"/>
          </a:p>
          <a:p>
            <a:endParaRPr lang="en-US" dirty="0" smtClean="0"/>
          </a:p>
          <a:p>
            <a:r>
              <a:rPr lang="en-US" dirty="0" smtClean="0"/>
              <a:t>Continue to move forward with the implementation of the Educator Effectiveness Act</a:t>
            </a:r>
          </a:p>
          <a:p>
            <a:endParaRPr lang="en-US" dirty="0"/>
          </a:p>
          <a:p>
            <a:r>
              <a:rPr lang="en-US" dirty="0" smtClean="0"/>
              <a:t>Minimize risk associated with statutory change</a:t>
            </a:r>
            <a:endParaRPr lang="en-US" dirty="0"/>
          </a:p>
        </p:txBody>
      </p:sp>
    </p:spTree>
    <p:extLst>
      <p:ext uri="{BB962C8B-B14F-4D97-AF65-F5344CB8AC3E}">
        <p14:creationId xmlns:p14="http://schemas.microsoft.com/office/powerpoint/2010/main" val="2581401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178426"/>
            <a:ext cx="8381260" cy="782073"/>
          </a:xfrm>
        </p:spPr>
        <p:txBody>
          <a:bodyPr/>
          <a:lstStyle/>
          <a:p>
            <a:r>
              <a:rPr lang="en-US" dirty="0" smtClean="0"/>
              <a:t>What is Next?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13</a:t>
            </a:fld>
            <a:endParaRPr lang="en-US" dirty="0" smtClean="0"/>
          </a:p>
        </p:txBody>
      </p:sp>
      <p:sp>
        <p:nvSpPr>
          <p:cNvPr id="2" name="Content Placeholder 1"/>
          <p:cNvSpPr>
            <a:spLocks noGrp="1"/>
          </p:cNvSpPr>
          <p:nvPr>
            <p:ph idx="4294967295"/>
          </p:nvPr>
        </p:nvSpPr>
        <p:spPr>
          <a:xfrm>
            <a:off x="736600" y="2162175"/>
            <a:ext cx="8407400" cy="3552825"/>
          </a:xfrm>
        </p:spPr>
        <p:txBody>
          <a:bodyPr/>
          <a:lstStyle/>
          <a:p>
            <a:r>
              <a:rPr lang="en-US" sz="3200" dirty="0" smtClean="0"/>
              <a:t>Share with the field </a:t>
            </a:r>
          </a:p>
          <a:p>
            <a:pPr lvl="1"/>
            <a:r>
              <a:rPr lang="en-US" sz="3000" dirty="0" smtClean="0"/>
              <a:t>Superintendents</a:t>
            </a:r>
          </a:p>
          <a:p>
            <a:pPr lvl="1"/>
            <a:r>
              <a:rPr lang="en-US" sz="3000" dirty="0" smtClean="0"/>
              <a:t>Other groups</a:t>
            </a:r>
          </a:p>
          <a:p>
            <a:endParaRPr lang="en-US" sz="3200" dirty="0" smtClean="0"/>
          </a:p>
          <a:p>
            <a:r>
              <a:rPr lang="en-US" sz="3200" dirty="0" smtClean="0"/>
              <a:t>Legislation introduced</a:t>
            </a:r>
          </a:p>
          <a:p>
            <a:pPr marL="45720" indent="0">
              <a:buNone/>
            </a:pPr>
            <a:endParaRPr lang="en-US" sz="3200" dirty="0" smtClean="0"/>
          </a:p>
          <a:p>
            <a:r>
              <a:rPr lang="en-US" sz="3200" dirty="0" smtClean="0"/>
              <a:t>Work on Accountability 3.0</a:t>
            </a:r>
          </a:p>
          <a:p>
            <a:endParaRPr lang="en-US" dirty="0" smtClean="0"/>
          </a:p>
          <a:p>
            <a:pPr lvl="1"/>
            <a:endParaRPr lang="en-US" dirty="0" smtClean="0"/>
          </a:p>
          <a:p>
            <a:pPr marL="365760" lvl="1" indent="0">
              <a:buNone/>
            </a:pPr>
            <a:endParaRPr lang="en-US" dirty="0" smtClean="0"/>
          </a:p>
        </p:txBody>
      </p:sp>
    </p:spTree>
    <p:extLst>
      <p:ext uri="{BB962C8B-B14F-4D97-AF65-F5344CB8AC3E}">
        <p14:creationId xmlns:p14="http://schemas.microsoft.com/office/powerpoint/2010/main" val="320734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nSpc>
                <a:spcPct val="150000"/>
              </a:lnSpc>
              <a:buFont typeface="Wingdings" panose="05000000000000000000" pitchFamily="2" charset="2"/>
              <a:buChar char="Ø"/>
            </a:pPr>
            <a:r>
              <a:rPr lang="en-US" sz="2400" dirty="0" smtClean="0"/>
              <a:t>Welcome and Introductions</a:t>
            </a:r>
          </a:p>
          <a:p>
            <a:pPr lvl="1">
              <a:lnSpc>
                <a:spcPct val="150000"/>
              </a:lnSpc>
              <a:buFont typeface="Wingdings" panose="05000000000000000000" pitchFamily="2" charset="2"/>
              <a:buChar char="Ø"/>
            </a:pPr>
            <a:r>
              <a:rPr lang="en-US" sz="2400" dirty="0"/>
              <a:t>Assessment and Accountability Transitions</a:t>
            </a:r>
          </a:p>
          <a:p>
            <a:pPr lvl="1">
              <a:lnSpc>
                <a:spcPct val="150000"/>
              </a:lnSpc>
              <a:buFont typeface="Wingdings" panose="05000000000000000000" pitchFamily="2" charset="2"/>
              <a:buChar char="Ø"/>
            </a:pPr>
            <a:r>
              <a:rPr lang="en-US" sz="2400" dirty="0" smtClean="0"/>
              <a:t>The Education Accountability Act of 2009</a:t>
            </a:r>
          </a:p>
          <a:p>
            <a:pPr lvl="1">
              <a:lnSpc>
                <a:spcPct val="150000"/>
              </a:lnSpc>
              <a:buFont typeface="Wingdings" panose="05000000000000000000" pitchFamily="2" charset="2"/>
              <a:buChar char="Ø"/>
            </a:pPr>
            <a:r>
              <a:rPr lang="en-US" sz="2400" dirty="0" smtClean="0"/>
              <a:t>Tiers of Support and a Turnaround Network</a:t>
            </a:r>
          </a:p>
          <a:p>
            <a:pPr lvl="1">
              <a:lnSpc>
                <a:spcPct val="150000"/>
              </a:lnSpc>
              <a:buFont typeface="Wingdings" panose="05000000000000000000" pitchFamily="2" charset="2"/>
              <a:buChar char="Ø"/>
            </a:pPr>
            <a:r>
              <a:rPr lang="en-US" sz="2400" dirty="0" smtClean="0"/>
              <a:t>Workshop Time</a:t>
            </a:r>
          </a:p>
          <a:p>
            <a:pPr lvl="1">
              <a:lnSpc>
                <a:spcPct val="150000"/>
              </a:lnSpc>
              <a:buFont typeface="Wingdings" panose="05000000000000000000" pitchFamily="2" charset="2"/>
              <a:buChar char="Ø"/>
            </a:pPr>
            <a:r>
              <a:rPr lang="en-US" sz="2400" dirty="0"/>
              <a:t>The Power of Partnerships</a:t>
            </a:r>
          </a:p>
          <a:p>
            <a:pPr marL="365760" lvl="1" indent="0">
              <a:lnSpc>
                <a:spcPct val="150000"/>
              </a:lnSpc>
              <a:buNone/>
            </a:pPr>
            <a:endParaRPr lang="en-US" sz="2400" dirty="0" smtClean="0"/>
          </a:p>
          <a:p>
            <a:pPr lvl="1">
              <a:lnSpc>
                <a:spcPct val="150000"/>
              </a:lnSpc>
              <a:buFont typeface="Wingdings" panose="05000000000000000000" pitchFamily="2" charset="2"/>
              <a:buChar char="Ø"/>
            </a:pPr>
            <a:endParaRPr lang="en-US" sz="2400" dirty="0"/>
          </a:p>
        </p:txBody>
      </p:sp>
      <p:sp>
        <p:nvSpPr>
          <p:cNvPr id="3" name="Title 2"/>
          <p:cNvSpPr>
            <a:spLocks noGrp="1"/>
          </p:cNvSpPr>
          <p:nvPr>
            <p:ph type="title"/>
          </p:nvPr>
        </p:nvSpPr>
        <p:spPr/>
        <p:txBody>
          <a:bodyPr/>
          <a:lstStyle/>
          <a:p>
            <a:r>
              <a:rPr lang="en-US" sz="4800" dirty="0" smtClean="0"/>
              <a:t>AGENDA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14</a:t>
            </a:fld>
            <a:endParaRPr lang="en-US" dirty="0" smtClean="0"/>
          </a:p>
        </p:txBody>
      </p:sp>
      <p:sp>
        <p:nvSpPr>
          <p:cNvPr id="5" name="Rectangle 4"/>
          <p:cNvSpPr/>
          <p:nvPr/>
        </p:nvSpPr>
        <p:spPr>
          <a:xfrm>
            <a:off x="682388" y="2988871"/>
            <a:ext cx="6905767" cy="614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743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06398" y="1201429"/>
            <a:ext cx="8423701" cy="4653460"/>
          </a:xfrm>
          <a:prstGeom prst="rect">
            <a:avLst/>
          </a:prstGeom>
          <a:noFill/>
          <a:ln w="6350">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lIns="86470" tIns="0" rIns="43235" bIns="43235" rtlCol="0" anchor="t"/>
          <a:lstStyle/>
          <a:p>
            <a:pPr marL="372219" indent="-285750">
              <a:spcAft>
                <a:spcPts val="378"/>
              </a:spcAft>
              <a:buFont typeface="Wingdings" panose="05000000000000000000" pitchFamily="2" charset="2"/>
              <a:buChar char="Ø"/>
            </a:pPr>
            <a:r>
              <a:rPr lang="en-US" sz="2400" dirty="0" smtClean="0">
                <a:solidFill>
                  <a:schemeClr val="tx1"/>
                </a:solidFill>
                <a:latin typeface="Calibri" pitchFamily="34" charset="0"/>
                <a:cs typeface="Arial" charset="0"/>
              </a:rPr>
              <a:t>Every child in Colorado deserves to go to a school that meets state performance expectations</a:t>
            </a:r>
          </a:p>
          <a:p>
            <a:pPr marL="86469">
              <a:spcAft>
                <a:spcPts val="378"/>
              </a:spcAft>
            </a:pPr>
            <a:endParaRPr lang="en-US" sz="1050" dirty="0" smtClean="0">
              <a:solidFill>
                <a:schemeClr val="tx1"/>
              </a:solidFill>
              <a:latin typeface="Calibri" pitchFamily="34" charset="0"/>
              <a:cs typeface="Arial" charset="0"/>
            </a:endParaRPr>
          </a:p>
          <a:p>
            <a:pPr marL="372219" indent="-285750">
              <a:spcAft>
                <a:spcPts val="378"/>
              </a:spcAft>
              <a:buFont typeface="Wingdings" panose="05000000000000000000" pitchFamily="2" charset="2"/>
              <a:buChar char="Ø"/>
            </a:pPr>
            <a:r>
              <a:rPr lang="en-US" sz="2400" dirty="0" smtClean="0">
                <a:solidFill>
                  <a:schemeClr val="tx1"/>
                </a:solidFill>
                <a:latin typeface="Calibri" pitchFamily="34" charset="0"/>
                <a:cs typeface="Arial" charset="0"/>
              </a:rPr>
              <a:t>We have </a:t>
            </a:r>
            <a:r>
              <a:rPr lang="en-US" sz="2400" b="1" dirty="0" smtClean="0">
                <a:solidFill>
                  <a:schemeClr val="tx1"/>
                </a:solidFill>
                <a:latin typeface="Calibri" pitchFamily="34" charset="0"/>
                <a:cs typeface="Arial" charset="0"/>
              </a:rPr>
              <a:t>~190</a:t>
            </a:r>
            <a:r>
              <a:rPr lang="en-US" sz="2400" dirty="0" smtClean="0">
                <a:solidFill>
                  <a:schemeClr val="tx1"/>
                </a:solidFill>
                <a:latin typeface="Calibri" pitchFamily="34" charset="0"/>
                <a:cs typeface="Arial" charset="0"/>
              </a:rPr>
              <a:t> Priority Improvement or Turnaround </a:t>
            </a:r>
            <a:r>
              <a:rPr lang="en-US" sz="2400" b="1" dirty="0" smtClean="0">
                <a:solidFill>
                  <a:schemeClr val="tx1"/>
                </a:solidFill>
                <a:latin typeface="Calibri" pitchFamily="34" charset="0"/>
                <a:cs typeface="Arial" charset="0"/>
              </a:rPr>
              <a:t>SCHOOLS</a:t>
            </a:r>
            <a:r>
              <a:rPr lang="en-US" sz="2400" dirty="0" smtClean="0">
                <a:solidFill>
                  <a:schemeClr val="tx1"/>
                </a:solidFill>
                <a:latin typeface="Calibri" pitchFamily="34" charset="0"/>
                <a:cs typeface="Arial" charset="0"/>
              </a:rPr>
              <a:t> </a:t>
            </a:r>
          </a:p>
          <a:p>
            <a:pPr marL="86469">
              <a:spcAft>
                <a:spcPts val="378"/>
              </a:spcAft>
            </a:pPr>
            <a:endParaRPr lang="en-US" sz="1050" b="1" dirty="0" smtClean="0">
              <a:solidFill>
                <a:schemeClr val="tx1"/>
              </a:solidFill>
              <a:latin typeface="Calibri" pitchFamily="34" charset="0"/>
              <a:cs typeface="Arial" charset="0"/>
            </a:endParaRPr>
          </a:p>
          <a:p>
            <a:pPr marL="372219" indent="-285750">
              <a:spcAft>
                <a:spcPts val="378"/>
              </a:spcAft>
              <a:buFont typeface="Wingdings" panose="05000000000000000000" pitchFamily="2" charset="2"/>
              <a:buChar char="Ø"/>
            </a:pPr>
            <a:r>
              <a:rPr lang="en-US" sz="2400" dirty="0" smtClean="0">
                <a:solidFill>
                  <a:schemeClr val="tx1"/>
                </a:solidFill>
                <a:latin typeface="Calibri" pitchFamily="34" charset="0"/>
                <a:cs typeface="Arial" charset="0"/>
              </a:rPr>
              <a:t>We </a:t>
            </a:r>
            <a:r>
              <a:rPr lang="en-US" sz="2400" dirty="0">
                <a:solidFill>
                  <a:schemeClr val="tx1"/>
                </a:solidFill>
                <a:latin typeface="Calibri" pitchFamily="34" charset="0"/>
                <a:cs typeface="Arial" charset="0"/>
              </a:rPr>
              <a:t>have </a:t>
            </a:r>
            <a:r>
              <a:rPr lang="en-US" sz="2400" b="1" dirty="0" smtClean="0">
                <a:solidFill>
                  <a:schemeClr val="tx1"/>
                </a:solidFill>
                <a:latin typeface="Calibri" pitchFamily="34" charset="0"/>
                <a:cs typeface="Arial" charset="0"/>
              </a:rPr>
              <a:t>16</a:t>
            </a:r>
            <a:r>
              <a:rPr lang="en-US" sz="2400" dirty="0" smtClean="0">
                <a:solidFill>
                  <a:schemeClr val="tx1"/>
                </a:solidFill>
                <a:latin typeface="Calibri" pitchFamily="34" charset="0"/>
                <a:cs typeface="Arial" charset="0"/>
              </a:rPr>
              <a:t> Priority Improvement or Turnaround </a:t>
            </a:r>
            <a:r>
              <a:rPr lang="en-US" sz="2400" b="1" dirty="0" smtClean="0">
                <a:solidFill>
                  <a:schemeClr val="tx1"/>
                </a:solidFill>
                <a:latin typeface="Calibri" pitchFamily="34" charset="0"/>
                <a:cs typeface="Arial" charset="0"/>
              </a:rPr>
              <a:t>DISTRICTS</a:t>
            </a:r>
          </a:p>
          <a:p>
            <a:pPr marL="372219" indent="-285750">
              <a:spcAft>
                <a:spcPts val="378"/>
              </a:spcAft>
              <a:buFont typeface="Wingdings" panose="05000000000000000000" pitchFamily="2" charset="2"/>
              <a:buChar char="Ø"/>
            </a:pPr>
            <a:endParaRPr lang="en-US" sz="1050" b="1" dirty="0">
              <a:solidFill>
                <a:schemeClr val="tx1"/>
              </a:solidFill>
              <a:latin typeface="Calibri" pitchFamily="34" charset="0"/>
              <a:cs typeface="Arial" charset="0"/>
            </a:endParaRPr>
          </a:p>
          <a:p>
            <a:pPr marL="372219" indent="-285750">
              <a:spcAft>
                <a:spcPts val="378"/>
              </a:spcAft>
              <a:buFont typeface="Wingdings" panose="05000000000000000000" pitchFamily="2" charset="2"/>
              <a:buChar char="Ø"/>
            </a:pPr>
            <a:r>
              <a:rPr lang="en-US" sz="2400" dirty="0" smtClean="0">
                <a:solidFill>
                  <a:schemeClr val="tx1"/>
                </a:solidFill>
                <a:latin typeface="Calibri" pitchFamily="34" charset="0"/>
                <a:cs typeface="Arial" charset="0"/>
              </a:rPr>
              <a:t>75% of these schools are in a district NOT on the accountability clock</a:t>
            </a:r>
          </a:p>
          <a:p>
            <a:pPr marL="372219" indent="-285750">
              <a:spcAft>
                <a:spcPts val="378"/>
              </a:spcAft>
              <a:buFont typeface="Wingdings" panose="05000000000000000000" pitchFamily="2" charset="2"/>
              <a:buChar char="Ø"/>
            </a:pPr>
            <a:endParaRPr lang="en-US" sz="1050" dirty="0" smtClean="0">
              <a:solidFill>
                <a:schemeClr val="tx1"/>
              </a:solidFill>
              <a:latin typeface="Calibri" pitchFamily="34" charset="0"/>
              <a:cs typeface="Arial" charset="0"/>
            </a:endParaRPr>
          </a:p>
          <a:p>
            <a:pPr marL="372219" indent="-285750">
              <a:spcAft>
                <a:spcPts val="378"/>
              </a:spcAft>
              <a:buFont typeface="Wingdings" panose="05000000000000000000" pitchFamily="2" charset="2"/>
              <a:buChar char="Ø"/>
            </a:pPr>
            <a:r>
              <a:rPr lang="en-US" sz="2400" dirty="0" smtClean="0">
                <a:solidFill>
                  <a:schemeClr val="tx1"/>
                </a:solidFill>
                <a:latin typeface="Calibri" pitchFamily="34" charset="0"/>
                <a:cs typeface="Arial" charset="0"/>
              </a:rPr>
              <a:t>Combined, more than </a:t>
            </a:r>
            <a:r>
              <a:rPr lang="en-US" sz="2400" b="1" dirty="0" smtClean="0">
                <a:solidFill>
                  <a:schemeClr val="tx1"/>
                </a:solidFill>
                <a:latin typeface="Calibri" pitchFamily="34" charset="0"/>
                <a:cs typeface="Arial" charset="0"/>
              </a:rPr>
              <a:t>100,000 </a:t>
            </a:r>
            <a:r>
              <a:rPr lang="en-US" sz="2400" dirty="0" smtClean="0">
                <a:solidFill>
                  <a:schemeClr val="tx1"/>
                </a:solidFill>
                <a:latin typeface="Calibri" pitchFamily="34" charset="0"/>
                <a:cs typeface="Arial" charset="0"/>
              </a:rPr>
              <a:t>students attend these schools every day</a:t>
            </a:r>
            <a:endParaRPr lang="en-US" sz="2400" dirty="0">
              <a:solidFill>
                <a:schemeClr val="tx1"/>
              </a:solidFill>
              <a:latin typeface="Calibri" pitchFamily="34" charset="0"/>
              <a:cs typeface="Arial" charset="0"/>
            </a:endParaRPr>
          </a:p>
          <a:p>
            <a:pPr marL="372219" indent="-285750">
              <a:spcAft>
                <a:spcPts val="378"/>
              </a:spcAft>
              <a:buFont typeface="Wingdings" panose="05000000000000000000" pitchFamily="2" charset="2"/>
              <a:buChar char="Ø"/>
            </a:pPr>
            <a:endParaRPr lang="en-US" sz="1050" dirty="0" smtClean="0">
              <a:solidFill>
                <a:schemeClr val="tx1"/>
              </a:solidFill>
              <a:latin typeface="Calibri" pitchFamily="34" charset="0"/>
              <a:cs typeface="Arial" charset="0"/>
            </a:endParaRPr>
          </a:p>
          <a:p>
            <a:pPr marL="372219" indent="-285750">
              <a:spcAft>
                <a:spcPts val="378"/>
              </a:spcAft>
              <a:buFont typeface="Wingdings" panose="05000000000000000000" pitchFamily="2" charset="2"/>
              <a:buChar char="Ø"/>
            </a:pPr>
            <a:r>
              <a:rPr lang="en-US" sz="2400" dirty="0" smtClean="0">
                <a:solidFill>
                  <a:schemeClr val="tx1"/>
                </a:solidFill>
                <a:latin typeface="Calibri" pitchFamily="34" charset="0"/>
                <a:cs typeface="Arial" charset="0"/>
              </a:rPr>
              <a:t>Supporting dramatic improvement in these schools is a priority for us – in the </a:t>
            </a:r>
            <a:r>
              <a:rPr lang="en-US" sz="2400" i="1" u="sng" dirty="0" smtClean="0">
                <a:solidFill>
                  <a:schemeClr val="tx1"/>
                </a:solidFill>
                <a:latin typeface="Calibri" pitchFamily="34" charset="0"/>
                <a:cs typeface="Arial" charset="0"/>
              </a:rPr>
              <a:t>CDE Performance Plan</a:t>
            </a:r>
          </a:p>
          <a:p>
            <a:pPr marL="372219" indent="-285750">
              <a:spcAft>
                <a:spcPts val="378"/>
              </a:spcAft>
              <a:buFont typeface="Wingdings" panose="05000000000000000000" pitchFamily="2" charset="2"/>
              <a:buChar char="Ø"/>
            </a:pPr>
            <a:endParaRPr lang="en-US" sz="2000" dirty="0" smtClean="0">
              <a:solidFill>
                <a:schemeClr val="tx1"/>
              </a:solidFill>
              <a:latin typeface="Calibri" pitchFamily="34" charset="0"/>
              <a:cs typeface="Arial" charset="0"/>
            </a:endParaRPr>
          </a:p>
          <a:p>
            <a:pPr marL="372219" indent="-285750">
              <a:spcAft>
                <a:spcPts val="378"/>
              </a:spcAft>
              <a:buFont typeface="Wingdings" panose="05000000000000000000" pitchFamily="2" charset="2"/>
              <a:buChar char="Ø"/>
            </a:pPr>
            <a:endParaRPr lang="en-US" sz="2000" dirty="0">
              <a:solidFill>
                <a:schemeClr val="tx1"/>
              </a:solidFill>
              <a:latin typeface="Calibri" pitchFamily="34" charset="0"/>
              <a:cs typeface="Arial" charset="0"/>
            </a:endParaRPr>
          </a:p>
        </p:txBody>
      </p:sp>
      <p:sp>
        <p:nvSpPr>
          <p:cNvPr id="7" name="Pentagon 6"/>
          <p:cNvSpPr/>
          <p:nvPr/>
        </p:nvSpPr>
        <p:spPr bwMode="auto">
          <a:xfrm>
            <a:off x="427619" y="228487"/>
            <a:ext cx="8381260" cy="685800"/>
          </a:xfrm>
          <a:prstGeom prst="homePlate">
            <a:avLst/>
          </a:prstGeom>
          <a:solidFill>
            <a:srgbClr val="FFC000"/>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86470" tIns="43235" rIns="86470" bIns="43235" rtlCol="0" anchor="ctr"/>
          <a:lstStyle/>
          <a:p>
            <a:pPr algn="ctr"/>
            <a:r>
              <a:rPr lang="en-US" sz="4400" i="0" dirty="0" smtClean="0">
                <a:solidFill>
                  <a:schemeClr val="accent6">
                    <a:lumMod val="50000"/>
                  </a:schemeClr>
                </a:solidFill>
                <a:latin typeface="Calibri" pitchFamily="34" charset="0"/>
                <a:cs typeface="Arial" charset="0"/>
              </a:rPr>
              <a:t>The Situation</a:t>
            </a:r>
          </a:p>
        </p:txBody>
      </p:sp>
      <p:sp>
        <p:nvSpPr>
          <p:cNvPr id="10" name="Slide Number Placeholder 2"/>
          <p:cNvSpPr txBox="1">
            <a:spLocks/>
          </p:cNvSpPr>
          <p:nvPr/>
        </p:nvSpPr>
        <p:spPr>
          <a:xfrm>
            <a:off x="3" y="6493372"/>
            <a:ext cx="653143" cy="364628"/>
          </a:xfrm>
          <a:prstGeom prst="rect">
            <a:avLst/>
          </a:prstGeom>
        </p:spPr>
        <p:txBody>
          <a:bodyPr lIns="86432" tIns="43215" rIns="86432" bIns="4321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83090" algn="l" rtl="0" fontAlgn="base">
              <a:spcBef>
                <a:spcPct val="0"/>
              </a:spcBef>
              <a:spcAft>
                <a:spcPct val="0"/>
              </a:spcAft>
              <a:defRPr kern="1200">
                <a:solidFill>
                  <a:schemeClr val="tx1"/>
                </a:solidFill>
                <a:latin typeface="Arial" charset="0"/>
                <a:ea typeface="+mn-ea"/>
                <a:cs typeface="+mn-cs"/>
              </a:defRPr>
            </a:lvl2pPr>
            <a:lvl3pPr marL="966182" algn="l" rtl="0" fontAlgn="base">
              <a:spcBef>
                <a:spcPct val="0"/>
              </a:spcBef>
              <a:spcAft>
                <a:spcPct val="0"/>
              </a:spcAft>
              <a:defRPr kern="1200">
                <a:solidFill>
                  <a:schemeClr val="tx1"/>
                </a:solidFill>
                <a:latin typeface="Arial" charset="0"/>
                <a:ea typeface="+mn-ea"/>
                <a:cs typeface="+mn-cs"/>
              </a:defRPr>
            </a:lvl3pPr>
            <a:lvl4pPr marL="1449270" algn="l" rtl="0" fontAlgn="base">
              <a:spcBef>
                <a:spcPct val="0"/>
              </a:spcBef>
              <a:spcAft>
                <a:spcPct val="0"/>
              </a:spcAft>
              <a:defRPr kern="1200">
                <a:solidFill>
                  <a:schemeClr val="tx1"/>
                </a:solidFill>
                <a:latin typeface="Arial" charset="0"/>
                <a:ea typeface="+mn-ea"/>
                <a:cs typeface="+mn-cs"/>
              </a:defRPr>
            </a:lvl4pPr>
            <a:lvl5pPr marL="1932363" algn="l" rtl="0" fontAlgn="base">
              <a:spcBef>
                <a:spcPct val="0"/>
              </a:spcBef>
              <a:spcAft>
                <a:spcPct val="0"/>
              </a:spcAft>
              <a:defRPr kern="1200">
                <a:solidFill>
                  <a:schemeClr val="tx1"/>
                </a:solidFill>
                <a:latin typeface="Arial" charset="0"/>
                <a:ea typeface="+mn-ea"/>
                <a:cs typeface="+mn-cs"/>
              </a:defRPr>
            </a:lvl5pPr>
            <a:lvl6pPr marL="2415454" algn="l" defTabSz="966182" rtl="0" eaLnBrk="1" latinLnBrk="0" hangingPunct="1">
              <a:defRPr kern="1200">
                <a:solidFill>
                  <a:schemeClr val="tx1"/>
                </a:solidFill>
                <a:latin typeface="Arial" charset="0"/>
                <a:ea typeface="+mn-ea"/>
                <a:cs typeface="+mn-cs"/>
              </a:defRPr>
            </a:lvl6pPr>
            <a:lvl7pPr marL="2898547" algn="l" defTabSz="966182" rtl="0" eaLnBrk="1" latinLnBrk="0" hangingPunct="1">
              <a:defRPr kern="1200">
                <a:solidFill>
                  <a:schemeClr val="tx1"/>
                </a:solidFill>
                <a:latin typeface="Arial" charset="0"/>
                <a:ea typeface="+mn-ea"/>
                <a:cs typeface="+mn-cs"/>
              </a:defRPr>
            </a:lvl7pPr>
            <a:lvl8pPr marL="3381636" algn="l" defTabSz="966182" rtl="0" eaLnBrk="1" latinLnBrk="0" hangingPunct="1">
              <a:defRPr kern="1200">
                <a:solidFill>
                  <a:schemeClr val="tx1"/>
                </a:solidFill>
                <a:latin typeface="Arial" charset="0"/>
                <a:ea typeface="+mn-ea"/>
                <a:cs typeface="+mn-cs"/>
              </a:defRPr>
            </a:lvl8pPr>
            <a:lvl9pPr marL="3864727" algn="l" defTabSz="966182" rtl="0" eaLnBrk="1" latinLnBrk="0" hangingPunct="1">
              <a:defRPr kern="1200">
                <a:solidFill>
                  <a:schemeClr val="tx1"/>
                </a:solidFill>
                <a:latin typeface="Arial" charset="0"/>
                <a:ea typeface="+mn-ea"/>
                <a:cs typeface="+mn-cs"/>
              </a:defRPr>
            </a:lvl9pPr>
          </a:lstStyle>
          <a:p>
            <a:fld id="{785825BA-A31F-4A4C-ADA0-667A23D44F16}" type="slidenum">
              <a:rPr lang="en-US" sz="1500"/>
              <a:pPr/>
              <a:t>15</a:t>
            </a:fld>
            <a:endParaRPr lang="en-US" dirty="0"/>
          </a:p>
        </p:txBody>
      </p:sp>
    </p:spTree>
    <p:extLst>
      <p:ext uri="{BB962C8B-B14F-4D97-AF65-F5344CB8AC3E}">
        <p14:creationId xmlns:p14="http://schemas.microsoft.com/office/powerpoint/2010/main" val="3570005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81001" y="1424274"/>
            <a:ext cx="8175979" cy="4621684"/>
          </a:xfrm>
          <a:prstGeom prst="rect">
            <a:avLst/>
          </a:prstGeom>
          <a:noFill/>
          <a:ln w="6350">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lIns="86470" tIns="0" rIns="43235" bIns="43235" rtlCol="0" anchor="t"/>
          <a:lstStyle/>
          <a:p>
            <a:pPr marL="372219" indent="-285750">
              <a:spcAft>
                <a:spcPts val="378"/>
              </a:spcAft>
              <a:buFont typeface="Wingdings" panose="05000000000000000000" pitchFamily="2" charset="2"/>
              <a:buChar char="Ø"/>
            </a:pPr>
            <a:r>
              <a:rPr lang="en-US" sz="2400" dirty="0" smtClean="0">
                <a:solidFill>
                  <a:schemeClr val="tx1"/>
                </a:solidFill>
                <a:latin typeface="Calibri" pitchFamily="34" charset="0"/>
                <a:cs typeface="Arial" charset="0"/>
              </a:rPr>
              <a:t>Turnaround </a:t>
            </a:r>
            <a:r>
              <a:rPr lang="en-US" sz="2400" dirty="0">
                <a:solidFill>
                  <a:schemeClr val="tx1"/>
                </a:solidFill>
                <a:latin typeface="Calibri" pitchFamily="34" charset="0"/>
                <a:cs typeface="Arial" charset="0"/>
              </a:rPr>
              <a:t>schools need different and unique improvement </a:t>
            </a:r>
            <a:r>
              <a:rPr lang="en-US" sz="2400" dirty="0" smtClean="0">
                <a:solidFill>
                  <a:schemeClr val="tx1"/>
                </a:solidFill>
                <a:latin typeface="Calibri" pitchFamily="34" charset="0"/>
                <a:cs typeface="Arial" charset="0"/>
              </a:rPr>
              <a:t>strategies and support.</a:t>
            </a:r>
            <a:endParaRPr lang="en-US" sz="2400" dirty="0">
              <a:solidFill>
                <a:schemeClr val="tx1"/>
              </a:solidFill>
              <a:latin typeface="Calibri" pitchFamily="34" charset="0"/>
              <a:cs typeface="Arial" charset="0"/>
            </a:endParaRPr>
          </a:p>
          <a:p>
            <a:pPr marL="372219" indent="-285750">
              <a:spcAft>
                <a:spcPts val="378"/>
              </a:spcAft>
              <a:buFont typeface="Wingdings" panose="05000000000000000000" pitchFamily="2" charset="2"/>
              <a:buChar char="Ø"/>
            </a:pPr>
            <a:endParaRPr lang="en-US" sz="1100" dirty="0">
              <a:solidFill>
                <a:srgbClr val="FF0000"/>
              </a:solidFill>
              <a:latin typeface="Calibri" pitchFamily="34" charset="0"/>
              <a:cs typeface="Arial" charset="0"/>
            </a:endParaRPr>
          </a:p>
          <a:p>
            <a:pPr marL="372219" indent="-285750">
              <a:spcAft>
                <a:spcPts val="378"/>
              </a:spcAft>
              <a:buFont typeface="Wingdings" panose="05000000000000000000" pitchFamily="2" charset="2"/>
              <a:buChar char="Ø"/>
            </a:pPr>
            <a:r>
              <a:rPr lang="en-US" sz="2400" dirty="0" smtClean="0">
                <a:solidFill>
                  <a:schemeClr val="tx1"/>
                </a:solidFill>
              </a:rPr>
              <a:t>The State Board will be required to make some decisions about districts and schools which do not show adequate improvement.</a:t>
            </a:r>
            <a:endParaRPr lang="en-US" sz="2400" dirty="0" smtClean="0">
              <a:solidFill>
                <a:schemeClr val="tx1"/>
              </a:solidFill>
              <a:latin typeface="Calibri" pitchFamily="34" charset="0"/>
              <a:cs typeface="Arial" charset="0"/>
            </a:endParaRPr>
          </a:p>
          <a:p>
            <a:pPr marL="372219" indent="-285750">
              <a:spcAft>
                <a:spcPts val="378"/>
              </a:spcAft>
              <a:buFont typeface="Wingdings" panose="05000000000000000000" pitchFamily="2" charset="2"/>
              <a:buChar char="Ø"/>
            </a:pPr>
            <a:endParaRPr lang="en-US" sz="1100" dirty="0">
              <a:solidFill>
                <a:schemeClr val="tx1"/>
              </a:solidFill>
              <a:latin typeface="Calibri" pitchFamily="34" charset="0"/>
              <a:cs typeface="Arial" charset="0"/>
            </a:endParaRPr>
          </a:p>
          <a:p>
            <a:pPr marL="372219" indent="-285750">
              <a:spcAft>
                <a:spcPts val="378"/>
              </a:spcAft>
              <a:buFont typeface="Wingdings" panose="05000000000000000000" pitchFamily="2" charset="2"/>
              <a:buChar char="Ø"/>
            </a:pPr>
            <a:r>
              <a:rPr lang="en-US" sz="2400" dirty="0" smtClean="0">
                <a:solidFill>
                  <a:schemeClr val="tx1"/>
                </a:solidFill>
                <a:latin typeface="Calibri" pitchFamily="34" charset="0"/>
                <a:cs typeface="Arial" charset="0"/>
              </a:rPr>
              <a:t>Colorado </a:t>
            </a:r>
            <a:r>
              <a:rPr lang="en-US" sz="2400" dirty="0">
                <a:solidFill>
                  <a:schemeClr val="tx1"/>
                </a:solidFill>
                <a:latin typeface="Calibri" pitchFamily="34" charset="0"/>
                <a:cs typeface="Arial" charset="0"/>
              </a:rPr>
              <a:t>has a unique education and accountability </a:t>
            </a:r>
            <a:r>
              <a:rPr lang="en-US" sz="2400" dirty="0" smtClean="0">
                <a:solidFill>
                  <a:schemeClr val="tx1"/>
                </a:solidFill>
                <a:latin typeface="Calibri" pitchFamily="34" charset="0"/>
                <a:cs typeface="Arial" charset="0"/>
              </a:rPr>
              <a:t>system and our </a:t>
            </a:r>
            <a:r>
              <a:rPr lang="en-US" sz="2400" dirty="0">
                <a:solidFill>
                  <a:schemeClr val="tx1"/>
                </a:solidFill>
                <a:latin typeface="Calibri" pitchFamily="34" charset="0"/>
                <a:cs typeface="Arial" charset="0"/>
              </a:rPr>
              <a:t>turnaround solutions will </a:t>
            </a:r>
            <a:r>
              <a:rPr lang="en-US" sz="2400" dirty="0" smtClean="0">
                <a:solidFill>
                  <a:schemeClr val="tx1"/>
                </a:solidFill>
                <a:latin typeface="Calibri" pitchFamily="34" charset="0"/>
                <a:cs typeface="Arial" charset="0"/>
              </a:rPr>
              <a:t>emerge from the local context.</a:t>
            </a:r>
            <a:endParaRPr lang="en-US" sz="2400" dirty="0">
              <a:solidFill>
                <a:schemeClr val="tx1"/>
              </a:solidFill>
              <a:latin typeface="Calibri" pitchFamily="34" charset="0"/>
              <a:cs typeface="Arial" charset="0"/>
            </a:endParaRPr>
          </a:p>
        </p:txBody>
      </p:sp>
      <p:sp>
        <p:nvSpPr>
          <p:cNvPr id="9" name="Chevron 8"/>
          <p:cNvSpPr/>
          <p:nvPr/>
        </p:nvSpPr>
        <p:spPr bwMode="auto">
          <a:xfrm>
            <a:off x="381001" y="248645"/>
            <a:ext cx="8290546" cy="685800"/>
          </a:xfrm>
          <a:prstGeom prst="chevron">
            <a:avLst/>
          </a:prstGeom>
          <a:solidFill>
            <a:srgbClr val="92D050"/>
          </a:soli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lIns="86470" tIns="43235" rIns="86470" bIns="43235" rtlCol="0" anchor="ctr"/>
          <a:lstStyle/>
          <a:p>
            <a:pPr algn="ctr"/>
            <a:r>
              <a:rPr lang="en-US" sz="4400" i="0" dirty="0" smtClean="0">
                <a:solidFill>
                  <a:schemeClr val="accent6">
                    <a:lumMod val="50000"/>
                  </a:schemeClr>
                </a:solidFill>
                <a:latin typeface="Calibri" pitchFamily="34" charset="0"/>
                <a:cs typeface="Arial" charset="0"/>
              </a:rPr>
              <a:t>The Opportunity</a:t>
            </a:r>
          </a:p>
        </p:txBody>
      </p:sp>
      <p:sp>
        <p:nvSpPr>
          <p:cNvPr id="10" name="Slide Number Placeholder 2"/>
          <p:cNvSpPr txBox="1">
            <a:spLocks/>
          </p:cNvSpPr>
          <p:nvPr/>
        </p:nvSpPr>
        <p:spPr>
          <a:xfrm>
            <a:off x="3" y="6493372"/>
            <a:ext cx="653143" cy="364628"/>
          </a:xfrm>
          <a:prstGeom prst="rect">
            <a:avLst/>
          </a:prstGeom>
        </p:spPr>
        <p:txBody>
          <a:bodyPr lIns="86432" tIns="43215" rIns="86432" bIns="4321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83090" algn="l" rtl="0" fontAlgn="base">
              <a:spcBef>
                <a:spcPct val="0"/>
              </a:spcBef>
              <a:spcAft>
                <a:spcPct val="0"/>
              </a:spcAft>
              <a:defRPr kern="1200">
                <a:solidFill>
                  <a:schemeClr val="tx1"/>
                </a:solidFill>
                <a:latin typeface="Arial" charset="0"/>
                <a:ea typeface="+mn-ea"/>
                <a:cs typeface="+mn-cs"/>
              </a:defRPr>
            </a:lvl2pPr>
            <a:lvl3pPr marL="966182" algn="l" rtl="0" fontAlgn="base">
              <a:spcBef>
                <a:spcPct val="0"/>
              </a:spcBef>
              <a:spcAft>
                <a:spcPct val="0"/>
              </a:spcAft>
              <a:defRPr kern="1200">
                <a:solidFill>
                  <a:schemeClr val="tx1"/>
                </a:solidFill>
                <a:latin typeface="Arial" charset="0"/>
                <a:ea typeface="+mn-ea"/>
                <a:cs typeface="+mn-cs"/>
              </a:defRPr>
            </a:lvl3pPr>
            <a:lvl4pPr marL="1449270" algn="l" rtl="0" fontAlgn="base">
              <a:spcBef>
                <a:spcPct val="0"/>
              </a:spcBef>
              <a:spcAft>
                <a:spcPct val="0"/>
              </a:spcAft>
              <a:defRPr kern="1200">
                <a:solidFill>
                  <a:schemeClr val="tx1"/>
                </a:solidFill>
                <a:latin typeface="Arial" charset="0"/>
                <a:ea typeface="+mn-ea"/>
                <a:cs typeface="+mn-cs"/>
              </a:defRPr>
            </a:lvl4pPr>
            <a:lvl5pPr marL="1932363" algn="l" rtl="0" fontAlgn="base">
              <a:spcBef>
                <a:spcPct val="0"/>
              </a:spcBef>
              <a:spcAft>
                <a:spcPct val="0"/>
              </a:spcAft>
              <a:defRPr kern="1200">
                <a:solidFill>
                  <a:schemeClr val="tx1"/>
                </a:solidFill>
                <a:latin typeface="Arial" charset="0"/>
                <a:ea typeface="+mn-ea"/>
                <a:cs typeface="+mn-cs"/>
              </a:defRPr>
            </a:lvl5pPr>
            <a:lvl6pPr marL="2415454" algn="l" defTabSz="966182" rtl="0" eaLnBrk="1" latinLnBrk="0" hangingPunct="1">
              <a:defRPr kern="1200">
                <a:solidFill>
                  <a:schemeClr val="tx1"/>
                </a:solidFill>
                <a:latin typeface="Arial" charset="0"/>
                <a:ea typeface="+mn-ea"/>
                <a:cs typeface="+mn-cs"/>
              </a:defRPr>
            </a:lvl6pPr>
            <a:lvl7pPr marL="2898547" algn="l" defTabSz="966182" rtl="0" eaLnBrk="1" latinLnBrk="0" hangingPunct="1">
              <a:defRPr kern="1200">
                <a:solidFill>
                  <a:schemeClr val="tx1"/>
                </a:solidFill>
                <a:latin typeface="Arial" charset="0"/>
                <a:ea typeface="+mn-ea"/>
                <a:cs typeface="+mn-cs"/>
              </a:defRPr>
            </a:lvl7pPr>
            <a:lvl8pPr marL="3381636" algn="l" defTabSz="966182" rtl="0" eaLnBrk="1" latinLnBrk="0" hangingPunct="1">
              <a:defRPr kern="1200">
                <a:solidFill>
                  <a:schemeClr val="tx1"/>
                </a:solidFill>
                <a:latin typeface="Arial" charset="0"/>
                <a:ea typeface="+mn-ea"/>
                <a:cs typeface="+mn-cs"/>
              </a:defRPr>
            </a:lvl8pPr>
            <a:lvl9pPr marL="3864727" algn="l" defTabSz="966182" rtl="0" eaLnBrk="1" latinLnBrk="0" hangingPunct="1">
              <a:defRPr kern="1200">
                <a:solidFill>
                  <a:schemeClr val="tx1"/>
                </a:solidFill>
                <a:latin typeface="Arial" charset="0"/>
                <a:ea typeface="+mn-ea"/>
                <a:cs typeface="+mn-cs"/>
              </a:defRPr>
            </a:lvl9pPr>
          </a:lstStyle>
          <a:p>
            <a:fld id="{785825BA-A31F-4A4C-ADA0-667A23D44F16}" type="slidenum">
              <a:rPr lang="en-US" sz="1500"/>
              <a:pPr/>
              <a:t>16</a:t>
            </a:fld>
            <a:endParaRPr lang="en-US" dirty="0"/>
          </a:p>
        </p:txBody>
      </p:sp>
    </p:spTree>
    <p:extLst>
      <p:ext uri="{BB962C8B-B14F-4D97-AF65-F5344CB8AC3E}">
        <p14:creationId xmlns:p14="http://schemas.microsoft.com/office/powerpoint/2010/main" val="4233400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9367"/>
            <a:ext cx="8381260" cy="782073"/>
          </a:xfrm>
        </p:spPr>
        <p:txBody>
          <a:bodyPr/>
          <a:lstStyle/>
          <a:p>
            <a:r>
              <a:rPr lang="en-US" dirty="0" smtClean="0"/>
              <a:t>Magnitude and Years on the Accountability Clock</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17</a:t>
            </a:fld>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133150346"/>
              </p:ext>
            </p:extLst>
          </p:nvPr>
        </p:nvGraphicFramePr>
        <p:xfrm>
          <a:off x="685798" y="1451921"/>
          <a:ext cx="6096000" cy="3627120"/>
        </p:xfrm>
        <a:graphic>
          <a:graphicData uri="http://schemas.openxmlformats.org/drawingml/2006/table">
            <a:tbl>
              <a:tblPr firstRow="1" bandRow="1">
                <a:tableStyleId>{21E4AEA4-8DFA-4A89-87EB-49C32662AFE0}</a:tableStyleId>
              </a:tblPr>
              <a:tblGrid>
                <a:gridCol w="2032000"/>
                <a:gridCol w="2032000"/>
                <a:gridCol w="2032000"/>
              </a:tblGrid>
              <a:tr h="370840">
                <a:tc>
                  <a:txBody>
                    <a:bodyPr/>
                    <a:lstStyle/>
                    <a:p>
                      <a:pPr algn="ctr"/>
                      <a:endParaRPr lang="en-US" sz="2800" dirty="0"/>
                    </a:p>
                  </a:txBody>
                  <a:tcPr/>
                </a:tc>
                <a:tc>
                  <a:txBody>
                    <a:bodyPr/>
                    <a:lstStyle/>
                    <a:p>
                      <a:pPr algn="ctr"/>
                      <a:r>
                        <a:rPr lang="en-US" sz="2800" dirty="0" smtClean="0"/>
                        <a:t>Districts</a:t>
                      </a:r>
                      <a:endParaRPr lang="en-US" sz="2800" dirty="0"/>
                    </a:p>
                  </a:txBody>
                  <a:tcPr/>
                </a:tc>
                <a:tc>
                  <a:txBody>
                    <a:bodyPr/>
                    <a:lstStyle/>
                    <a:p>
                      <a:pPr algn="ctr"/>
                      <a:r>
                        <a:rPr lang="en-US" sz="2800" dirty="0" smtClean="0"/>
                        <a:t>Schools</a:t>
                      </a:r>
                      <a:endParaRPr lang="en-US" sz="2800" dirty="0"/>
                    </a:p>
                  </a:txBody>
                  <a:tcPr/>
                </a:tc>
              </a:tr>
              <a:tr h="370840">
                <a:tc>
                  <a:txBody>
                    <a:bodyPr/>
                    <a:lstStyle/>
                    <a:p>
                      <a:r>
                        <a:rPr lang="en-US" sz="2800" dirty="0" smtClean="0"/>
                        <a:t>Year</a:t>
                      </a:r>
                      <a:r>
                        <a:rPr lang="en-US" sz="2800" baseline="0" dirty="0" smtClean="0"/>
                        <a:t> 5</a:t>
                      </a:r>
                      <a:endParaRPr lang="en-US" sz="2800" dirty="0"/>
                    </a:p>
                  </a:txBody>
                  <a:tcPr/>
                </a:tc>
                <a:tc>
                  <a:txBody>
                    <a:bodyPr/>
                    <a:lstStyle/>
                    <a:p>
                      <a:pPr algn="ctr"/>
                      <a:r>
                        <a:rPr lang="en-US" sz="2800" dirty="0" smtClean="0"/>
                        <a:t>2</a:t>
                      </a:r>
                      <a:endParaRPr lang="en-US" sz="2800" dirty="0"/>
                    </a:p>
                  </a:txBody>
                  <a:tcPr/>
                </a:tc>
                <a:tc>
                  <a:txBody>
                    <a:bodyPr/>
                    <a:lstStyle/>
                    <a:p>
                      <a:pPr algn="ctr"/>
                      <a:r>
                        <a:rPr lang="en-US" sz="2800" dirty="0" smtClean="0"/>
                        <a:t>-</a:t>
                      </a:r>
                      <a:endParaRPr lang="en-US" sz="2800" dirty="0"/>
                    </a:p>
                  </a:txBody>
                  <a:tcPr/>
                </a:tc>
              </a:tr>
              <a:tr h="370840">
                <a:tc>
                  <a:txBody>
                    <a:bodyPr/>
                    <a:lstStyle/>
                    <a:p>
                      <a:r>
                        <a:rPr lang="en-US" sz="2800" dirty="0" smtClean="0"/>
                        <a:t>Year 4</a:t>
                      </a:r>
                      <a:endParaRPr lang="en-US" sz="2800" dirty="0"/>
                    </a:p>
                  </a:txBody>
                  <a:tcPr/>
                </a:tc>
                <a:tc>
                  <a:txBody>
                    <a:bodyPr/>
                    <a:lstStyle/>
                    <a:p>
                      <a:pPr algn="ctr"/>
                      <a:r>
                        <a:rPr lang="en-US" sz="2800" dirty="0" smtClean="0"/>
                        <a:t>9</a:t>
                      </a:r>
                      <a:endParaRPr lang="en-US" sz="2800" dirty="0"/>
                    </a:p>
                  </a:txBody>
                  <a:tcPr/>
                </a:tc>
                <a:tc>
                  <a:txBody>
                    <a:bodyPr/>
                    <a:lstStyle/>
                    <a:p>
                      <a:pPr algn="ctr"/>
                      <a:r>
                        <a:rPr lang="en-US" sz="2800" dirty="0" smtClean="0"/>
                        <a:t>40</a:t>
                      </a:r>
                      <a:endParaRPr lang="en-US" sz="2800" dirty="0"/>
                    </a:p>
                  </a:txBody>
                  <a:tcPr/>
                </a:tc>
              </a:tr>
              <a:tr h="370840">
                <a:tc>
                  <a:txBody>
                    <a:bodyPr/>
                    <a:lstStyle/>
                    <a:p>
                      <a:r>
                        <a:rPr lang="en-US" sz="2800" dirty="0" smtClean="0"/>
                        <a:t>Year 3</a:t>
                      </a:r>
                      <a:endParaRPr lang="en-US" sz="2800" dirty="0"/>
                    </a:p>
                  </a:txBody>
                  <a:tcPr/>
                </a:tc>
                <a:tc>
                  <a:txBody>
                    <a:bodyPr/>
                    <a:lstStyle/>
                    <a:p>
                      <a:pPr algn="ctr"/>
                      <a:r>
                        <a:rPr lang="en-US" sz="2800" dirty="0" smtClean="0"/>
                        <a:t>2</a:t>
                      </a:r>
                      <a:endParaRPr lang="en-US" sz="2800" dirty="0"/>
                    </a:p>
                  </a:txBody>
                  <a:tcPr/>
                </a:tc>
                <a:tc>
                  <a:txBody>
                    <a:bodyPr/>
                    <a:lstStyle/>
                    <a:p>
                      <a:pPr algn="ctr"/>
                      <a:r>
                        <a:rPr lang="en-US" sz="2800" dirty="0" smtClean="0"/>
                        <a:t>31</a:t>
                      </a:r>
                      <a:endParaRPr lang="en-US" sz="2800" dirty="0"/>
                    </a:p>
                  </a:txBody>
                  <a:tcPr/>
                </a:tc>
              </a:tr>
              <a:tr h="370840">
                <a:tc>
                  <a:txBody>
                    <a:bodyPr/>
                    <a:lstStyle/>
                    <a:p>
                      <a:r>
                        <a:rPr lang="en-US" sz="2800" dirty="0" smtClean="0"/>
                        <a:t>Year 2</a:t>
                      </a:r>
                      <a:endParaRPr lang="en-US" sz="2800" dirty="0"/>
                    </a:p>
                  </a:txBody>
                  <a:tcPr/>
                </a:tc>
                <a:tc>
                  <a:txBody>
                    <a:bodyPr/>
                    <a:lstStyle/>
                    <a:p>
                      <a:pPr algn="ctr"/>
                      <a:r>
                        <a:rPr lang="en-US" sz="2800" dirty="0" smtClean="0"/>
                        <a:t>1</a:t>
                      </a:r>
                      <a:endParaRPr lang="en-US" sz="2800" dirty="0"/>
                    </a:p>
                  </a:txBody>
                  <a:tcPr/>
                </a:tc>
                <a:tc>
                  <a:txBody>
                    <a:bodyPr/>
                    <a:lstStyle/>
                    <a:p>
                      <a:pPr algn="ctr"/>
                      <a:r>
                        <a:rPr lang="en-US" sz="2800" dirty="0" smtClean="0"/>
                        <a:t>38</a:t>
                      </a:r>
                      <a:endParaRPr lang="en-US" sz="2800" dirty="0"/>
                    </a:p>
                  </a:txBody>
                  <a:tcPr/>
                </a:tc>
              </a:tr>
              <a:tr h="370840">
                <a:tc>
                  <a:txBody>
                    <a:bodyPr/>
                    <a:lstStyle/>
                    <a:p>
                      <a:r>
                        <a:rPr lang="en-US" sz="2800" dirty="0" smtClean="0"/>
                        <a:t>Year 1</a:t>
                      </a:r>
                      <a:endParaRPr lang="en-US" sz="2800" dirty="0"/>
                    </a:p>
                  </a:txBody>
                  <a:tcPr/>
                </a:tc>
                <a:tc>
                  <a:txBody>
                    <a:bodyPr/>
                    <a:lstStyle/>
                    <a:p>
                      <a:pPr algn="ctr"/>
                      <a:r>
                        <a:rPr lang="en-US" sz="2800" dirty="0" smtClean="0"/>
                        <a:t>2</a:t>
                      </a:r>
                      <a:endParaRPr lang="en-US" sz="2800" dirty="0"/>
                    </a:p>
                  </a:txBody>
                  <a:tcPr/>
                </a:tc>
                <a:tc>
                  <a:txBody>
                    <a:bodyPr/>
                    <a:lstStyle/>
                    <a:p>
                      <a:pPr algn="ctr"/>
                      <a:r>
                        <a:rPr lang="en-US" sz="2800" dirty="0" smtClean="0"/>
                        <a:t>81</a:t>
                      </a:r>
                      <a:endParaRPr lang="en-US" sz="2800" dirty="0"/>
                    </a:p>
                  </a:txBody>
                  <a:tcPr/>
                </a:tc>
              </a:tr>
              <a:tr h="370840">
                <a:tc>
                  <a:txBody>
                    <a:bodyPr/>
                    <a:lstStyle/>
                    <a:p>
                      <a:pPr algn="r"/>
                      <a:r>
                        <a:rPr lang="en-US" sz="2800" b="1" dirty="0" smtClean="0"/>
                        <a:t>TOTALS</a:t>
                      </a:r>
                      <a:endParaRPr lang="en-US" sz="2800" b="1" dirty="0"/>
                    </a:p>
                  </a:txBody>
                  <a:tcPr>
                    <a:solidFill>
                      <a:schemeClr val="accent4">
                        <a:lumMod val="60000"/>
                        <a:lumOff val="40000"/>
                      </a:schemeClr>
                    </a:solidFill>
                  </a:tcPr>
                </a:tc>
                <a:tc>
                  <a:txBody>
                    <a:bodyPr/>
                    <a:lstStyle/>
                    <a:p>
                      <a:pPr algn="ctr"/>
                      <a:r>
                        <a:rPr lang="en-US" sz="2800" b="1" dirty="0" smtClean="0"/>
                        <a:t>16</a:t>
                      </a:r>
                      <a:endParaRPr lang="en-US" sz="2800" b="1" dirty="0"/>
                    </a:p>
                  </a:txBody>
                  <a:tcPr>
                    <a:solidFill>
                      <a:schemeClr val="accent4">
                        <a:lumMod val="60000"/>
                        <a:lumOff val="40000"/>
                      </a:schemeClr>
                    </a:solidFill>
                  </a:tcPr>
                </a:tc>
                <a:tc>
                  <a:txBody>
                    <a:bodyPr/>
                    <a:lstStyle/>
                    <a:p>
                      <a:pPr algn="ctr"/>
                      <a:r>
                        <a:rPr lang="en-US" sz="2800" b="1" dirty="0" smtClean="0"/>
                        <a:t>190</a:t>
                      </a:r>
                      <a:endParaRPr lang="en-US" sz="2800" b="1" dirty="0"/>
                    </a:p>
                  </a:txBody>
                  <a:tcPr>
                    <a:solidFill>
                      <a:schemeClr val="accent4">
                        <a:lumMod val="60000"/>
                        <a:lumOff val="40000"/>
                      </a:schemeClr>
                    </a:solidFill>
                  </a:tcPr>
                </a:tc>
              </a:tr>
            </a:tbl>
          </a:graphicData>
        </a:graphic>
      </p:graphicFrame>
      <p:sp>
        <p:nvSpPr>
          <p:cNvPr id="5" name="TextBox 4"/>
          <p:cNvSpPr txBox="1"/>
          <p:nvPr/>
        </p:nvSpPr>
        <p:spPr>
          <a:xfrm>
            <a:off x="685797" y="5419860"/>
            <a:ext cx="3807725" cy="400110"/>
          </a:xfrm>
          <a:prstGeom prst="rect">
            <a:avLst/>
          </a:prstGeom>
          <a:noFill/>
        </p:spPr>
        <p:txBody>
          <a:bodyPr wrap="square" rtlCol="0">
            <a:spAutoFit/>
          </a:bodyPr>
          <a:lstStyle/>
          <a:p>
            <a:r>
              <a:rPr lang="en-US" sz="2000" i="1" dirty="0" smtClean="0"/>
              <a:t>Entering year __ on July 1, 2014</a:t>
            </a:r>
            <a:endParaRPr lang="en-US" sz="2000" i="1" dirty="0"/>
          </a:p>
        </p:txBody>
      </p:sp>
    </p:spTree>
    <p:extLst>
      <p:ext uri="{BB962C8B-B14F-4D97-AF65-F5344CB8AC3E}">
        <p14:creationId xmlns:p14="http://schemas.microsoft.com/office/powerpoint/2010/main" val="3297819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18</a:t>
            </a:fld>
            <a:endParaRPr lang="en-US" dirty="0" smtClean="0"/>
          </a:p>
        </p:txBody>
      </p:sp>
      <p:sp>
        <p:nvSpPr>
          <p:cNvPr id="5" name="Title 2"/>
          <p:cNvSpPr>
            <a:spLocks noGrp="1"/>
          </p:cNvSpPr>
          <p:nvPr>
            <p:ph type="title"/>
          </p:nvPr>
        </p:nvSpPr>
        <p:spPr>
          <a:xfrm>
            <a:off x="407632" y="151131"/>
            <a:ext cx="8381260" cy="1054394"/>
          </a:xfrm>
        </p:spPr>
        <p:txBody>
          <a:bodyPr/>
          <a:lstStyle/>
          <a:p>
            <a:r>
              <a:rPr lang="en-US" sz="3200" dirty="0" smtClean="0"/>
              <a:t>Components of the</a:t>
            </a:r>
            <a:br>
              <a:rPr lang="en-US" sz="3200" dirty="0" smtClean="0"/>
            </a:br>
            <a:r>
              <a:rPr lang="en-US" sz="3200" dirty="0" smtClean="0"/>
              <a:t>Education Accountability Act of 2009</a:t>
            </a:r>
            <a:endParaRPr lang="en-US" sz="3200" dirty="0"/>
          </a:p>
        </p:txBody>
      </p:sp>
      <p:sp>
        <p:nvSpPr>
          <p:cNvPr id="9" name="TextBox 8"/>
          <p:cNvSpPr txBox="1"/>
          <p:nvPr/>
        </p:nvSpPr>
        <p:spPr>
          <a:xfrm>
            <a:off x="3689425" y="5533390"/>
            <a:ext cx="1920240" cy="109728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dirty="0" smtClean="0"/>
              <a:t>State Review </a:t>
            </a:r>
          </a:p>
          <a:p>
            <a:pPr algn="ctr"/>
            <a:r>
              <a:rPr lang="en-US" dirty="0" smtClean="0"/>
              <a:t>Panel</a:t>
            </a:r>
          </a:p>
        </p:txBody>
      </p:sp>
      <p:grpSp>
        <p:nvGrpSpPr>
          <p:cNvPr id="34" name="Group 33"/>
          <p:cNvGrpSpPr/>
          <p:nvPr/>
        </p:nvGrpSpPr>
        <p:grpSpPr>
          <a:xfrm>
            <a:off x="1219882" y="1680949"/>
            <a:ext cx="6996219" cy="4542261"/>
            <a:chOff x="1219882" y="1680949"/>
            <a:chExt cx="6996219" cy="4542261"/>
          </a:xfrm>
        </p:grpSpPr>
        <p:sp>
          <p:nvSpPr>
            <p:cNvPr id="6" name="TextBox 5"/>
            <p:cNvSpPr txBox="1"/>
            <p:nvPr/>
          </p:nvSpPr>
          <p:spPr>
            <a:xfrm>
              <a:off x="3689425" y="1680949"/>
              <a:ext cx="1920240" cy="109728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dirty="0" smtClean="0"/>
                <a:t>District and School Performance Frameworks and Ratings</a:t>
              </a:r>
              <a:endParaRPr lang="en-US" sz="1600" dirty="0"/>
            </a:p>
          </p:txBody>
        </p:sp>
        <p:sp>
          <p:nvSpPr>
            <p:cNvPr id="7" name="TextBox 6"/>
            <p:cNvSpPr txBox="1"/>
            <p:nvPr/>
          </p:nvSpPr>
          <p:spPr>
            <a:xfrm>
              <a:off x="6295861" y="2476614"/>
              <a:ext cx="1920240" cy="109728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dirty="0" smtClean="0"/>
                <a:t>Unified Improvement Planning</a:t>
              </a:r>
              <a:endParaRPr lang="en-US" dirty="0"/>
            </a:p>
          </p:txBody>
        </p:sp>
        <p:sp>
          <p:nvSpPr>
            <p:cNvPr id="8" name="TextBox 7"/>
            <p:cNvSpPr txBox="1"/>
            <p:nvPr/>
          </p:nvSpPr>
          <p:spPr>
            <a:xfrm>
              <a:off x="6295861" y="4341070"/>
              <a:ext cx="1920240" cy="109728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dirty="0" smtClean="0"/>
                <a:t>Five-Year Accountability Clock</a:t>
              </a:r>
              <a:endParaRPr lang="en-US" dirty="0"/>
            </a:p>
          </p:txBody>
        </p:sp>
        <p:sp>
          <p:nvSpPr>
            <p:cNvPr id="10" name="TextBox 9"/>
            <p:cNvSpPr txBox="1"/>
            <p:nvPr/>
          </p:nvSpPr>
          <p:spPr>
            <a:xfrm>
              <a:off x="1219882" y="4341070"/>
              <a:ext cx="1920240" cy="109728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1600" dirty="0" smtClean="0"/>
                <a:t>CDE Recommendations</a:t>
              </a:r>
            </a:p>
            <a:p>
              <a:pPr algn="ctr"/>
              <a:endParaRPr lang="en-US" dirty="0"/>
            </a:p>
          </p:txBody>
        </p:sp>
        <p:sp>
          <p:nvSpPr>
            <p:cNvPr id="11" name="TextBox 10"/>
            <p:cNvSpPr txBox="1"/>
            <p:nvPr/>
          </p:nvSpPr>
          <p:spPr>
            <a:xfrm>
              <a:off x="1219882" y="2476614"/>
              <a:ext cx="1920240" cy="109728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dirty="0" smtClean="0"/>
                <a:t>State Board Actions</a:t>
              </a:r>
              <a:endParaRPr lang="en-US" dirty="0"/>
            </a:p>
          </p:txBody>
        </p:sp>
        <p:sp>
          <p:nvSpPr>
            <p:cNvPr id="28" name="Arc 27"/>
            <p:cNvSpPr/>
            <p:nvPr/>
          </p:nvSpPr>
          <p:spPr>
            <a:xfrm>
              <a:off x="5611553" y="2022862"/>
              <a:ext cx="1183156" cy="588654"/>
            </a:xfrm>
            <a:prstGeom prst="arc">
              <a:avLst/>
            </a:prstGeom>
            <a:ln w="793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rot="4369979">
              <a:off x="6914778" y="3417946"/>
              <a:ext cx="1183156" cy="588654"/>
            </a:xfrm>
            <a:prstGeom prst="arc">
              <a:avLst/>
            </a:prstGeom>
            <a:ln w="793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7970267">
              <a:off x="6040902" y="5337305"/>
              <a:ext cx="1183156" cy="588654"/>
            </a:xfrm>
            <a:prstGeom prst="arc">
              <a:avLst/>
            </a:prstGeom>
            <a:ln w="793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rot="11800192">
              <a:off x="2548544" y="5595679"/>
              <a:ext cx="1183156" cy="588654"/>
            </a:xfrm>
            <a:prstGeom prst="arc">
              <a:avLst/>
            </a:prstGeom>
            <a:ln w="793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14554375">
              <a:off x="1588424" y="3824964"/>
              <a:ext cx="1183156" cy="588654"/>
            </a:xfrm>
            <a:prstGeom prst="arc">
              <a:avLst/>
            </a:prstGeom>
            <a:ln w="793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rot="19225431">
              <a:off x="2041529" y="2185644"/>
              <a:ext cx="1183156" cy="588654"/>
            </a:xfrm>
            <a:prstGeom prst="arc">
              <a:avLst/>
            </a:prstGeom>
            <a:ln w="793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26994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8991600" cy="982639"/>
          </a:xfrm>
        </p:spPr>
        <p:txBody>
          <a:bodyPr/>
          <a:lstStyle/>
          <a:p>
            <a:r>
              <a:rPr lang="en-US" sz="3200" dirty="0" smtClean="0">
                <a:solidFill>
                  <a:schemeClr val="bg1"/>
                </a:solidFill>
                <a:latin typeface="Palatino Linotype" panose="02040502050505030304" pitchFamily="18" charset="0"/>
              </a:rPr>
              <a:t>District Accreditation and </a:t>
            </a:r>
            <a:br>
              <a:rPr lang="en-US" sz="3200" dirty="0" smtClean="0">
                <a:solidFill>
                  <a:schemeClr val="bg1"/>
                </a:solidFill>
                <a:latin typeface="Palatino Linotype" panose="02040502050505030304" pitchFamily="18" charset="0"/>
              </a:rPr>
            </a:br>
            <a:r>
              <a:rPr lang="en-US" sz="3200" dirty="0" smtClean="0">
                <a:solidFill>
                  <a:schemeClr val="bg1"/>
                </a:solidFill>
                <a:latin typeface="Palatino Linotype" panose="02040502050505030304" pitchFamily="18" charset="0"/>
              </a:rPr>
              <a:t>School Plan Categories</a:t>
            </a:r>
            <a:endParaRPr lang="en-US" sz="3200" dirty="0">
              <a:solidFill>
                <a:schemeClr val="bg1"/>
              </a:solidFill>
              <a:latin typeface="Palatino Linotype" panose="02040502050505030304" pitchFamily="18" charset="0"/>
            </a:endParaRPr>
          </a:p>
        </p:txBody>
      </p:sp>
      <p:sp>
        <p:nvSpPr>
          <p:cNvPr id="3" name="TextBox 2"/>
          <p:cNvSpPr txBox="1"/>
          <p:nvPr/>
        </p:nvSpPr>
        <p:spPr>
          <a:xfrm>
            <a:off x="381000" y="1914104"/>
            <a:ext cx="3962400" cy="455371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403225" indent="-342900">
              <a:buSzPct val="115000"/>
              <a:buFont typeface="Arial" pitchFamily="34" charset="0"/>
              <a:buChar char="•"/>
            </a:pPr>
            <a:r>
              <a:rPr lang="en-US" sz="1400" b="1" dirty="0" smtClean="0">
                <a:latin typeface="Calibri" pitchFamily="34" charset="0"/>
              </a:rPr>
              <a:t>Accredited with Distinction: </a:t>
            </a:r>
            <a:r>
              <a:rPr lang="en-US" sz="1400" dirty="0" smtClean="0">
                <a:latin typeface="Calibri" pitchFamily="34" charset="0"/>
              </a:rPr>
              <a:t>The district meets or exceeds statewide attainment on the performance indicators and is required to adopt and implement a Performance Plan.</a:t>
            </a:r>
          </a:p>
          <a:p>
            <a:pPr marL="403225" indent="-342900">
              <a:buSzPct val="115000"/>
              <a:buFont typeface="Arial" pitchFamily="34" charset="0"/>
              <a:buChar char="•"/>
            </a:pPr>
            <a:endParaRPr lang="en-US" sz="1100" dirty="0" smtClean="0">
              <a:latin typeface="Calibri" pitchFamily="34" charset="0"/>
            </a:endParaRPr>
          </a:p>
          <a:p>
            <a:pPr marL="403225" indent="-342900">
              <a:buSzPct val="115000"/>
              <a:buFont typeface="Arial" pitchFamily="34" charset="0"/>
              <a:buChar char="•"/>
            </a:pPr>
            <a:r>
              <a:rPr lang="en-US" sz="1400" b="1" dirty="0" smtClean="0">
                <a:latin typeface="Calibri" pitchFamily="34" charset="0"/>
              </a:rPr>
              <a:t>Accredited: </a:t>
            </a:r>
            <a:r>
              <a:rPr lang="en-US" sz="1400" dirty="0" smtClean="0">
                <a:latin typeface="Calibri" pitchFamily="34" charset="0"/>
              </a:rPr>
              <a:t>The district meets statewide attainment on the performance indicators and is required to adopt and  implement a Performance Plan.</a:t>
            </a:r>
          </a:p>
          <a:p>
            <a:pPr marL="403225" indent="-342900">
              <a:buSzPct val="115000"/>
              <a:buFont typeface="Arial" pitchFamily="34" charset="0"/>
              <a:buChar char="•"/>
            </a:pPr>
            <a:endParaRPr lang="en-US" sz="1100" dirty="0" smtClean="0">
              <a:latin typeface="Calibri" pitchFamily="34" charset="0"/>
            </a:endParaRPr>
          </a:p>
          <a:p>
            <a:pPr marL="403225" indent="-342900">
              <a:buSzPct val="115000"/>
              <a:buFont typeface="Arial" pitchFamily="34" charset="0"/>
              <a:buChar char="•"/>
            </a:pPr>
            <a:r>
              <a:rPr lang="en-US" sz="1400" b="1" dirty="0" smtClean="0">
                <a:latin typeface="Calibri" pitchFamily="34" charset="0"/>
              </a:rPr>
              <a:t>Accredited with Improvement Plan: </a:t>
            </a:r>
            <a:r>
              <a:rPr lang="en-US" sz="1400" dirty="0" smtClean="0">
                <a:latin typeface="Calibri" pitchFamily="34" charset="0"/>
              </a:rPr>
              <a:t>The district is required to adopt and implement an Improvement Plan.</a:t>
            </a:r>
          </a:p>
          <a:p>
            <a:pPr marL="403225" indent="-342900">
              <a:buSzPct val="115000"/>
              <a:buFont typeface="Arial" pitchFamily="34" charset="0"/>
              <a:buChar char="•"/>
            </a:pPr>
            <a:endParaRPr lang="en-US" sz="1100" dirty="0" smtClean="0">
              <a:latin typeface="Calibri" pitchFamily="34" charset="0"/>
            </a:endParaRPr>
          </a:p>
          <a:p>
            <a:pPr marL="403225" indent="-342900">
              <a:buSzPct val="115000"/>
              <a:buFont typeface="Arial" pitchFamily="34" charset="0"/>
              <a:buChar char="•"/>
            </a:pPr>
            <a:r>
              <a:rPr lang="en-US" sz="1400" b="1" dirty="0" smtClean="0">
                <a:latin typeface="Calibri" pitchFamily="34" charset="0"/>
              </a:rPr>
              <a:t>Accredited with Priority Improvement  </a:t>
            </a:r>
            <a:r>
              <a:rPr lang="en-US" sz="1400" dirty="0" smtClean="0">
                <a:latin typeface="Calibri" pitchFamily="34" charset="0"/>
              </a:rPr>
              <a:t>Plan: The district is required to adopt and implement a Priority  Improvement Plan.</a:t>
            </a:r>
          </a:p>
          <a:p>
            <a:pPr marL="403225" indent="-342900">
              <a:buSzPct val="115000"/>
              <a:buFont typeface="Arial" pitchFamily="34" charset="0"/>
              <a:buChar char="•"/>
            </a:pPr>
            <a:endParaRPr lang="en-US" sz="1100" dirty="0" smtClean="0">
              <a:latin typeface="Calibri" pitchFamily="34" charset="0"/>
            </a:endParaRPr>
          </a:p>
          <a:p>
            <a:pPr marL="403225" indent="-342900">
              <a:buSzPct val="115000"/>
              <a:buFont typeface="Arial" pitchFamily="34" charset="0"/>
              <a:buChar char="•"/>
            </a:pPr>
            <a:r>
              <a:rPr lang="en-US" sz="1400" b="1" dirty="0" smtClean="0">
                <a:latin typeface="Calibri" pitchFamily="34" charset="0"/>
              </a:rPr>
              <a:t>Accredited with Turnaround Plan: </a:t>
            </a:r>
            <a:r>
              <a:rPr lang="en-US" sz="1400" dirty="0" smtClean="0">
                <a:latin typeface="Calibri" pitchFamily="34" charset="0"/>
              </a:rPr>
              <a:t>The district is required to adopt and implement a Turnaround Plan.</a:t>
            </a:r>
          </a:p>
          <a:p>
            <a:pPr marL="403225" indent="-342900"/>
            <a:endParaRPr lang="en-US" sz="1400" dirty="0">
              <a:latin typeface="Calibri" pitchFamily="34" charset="0"/>
            </a:endParaRPr>
          </a:p>
        </p:txBody>
      </p:sp>
      <p:sp>
        <p:nvSpPr>
          <p:cNvPr id="4" name="TextBox 3"/>
          <p:cNvSpPr txBox="1"/>
          <p:nvPr/>
        </p:nvSpPr>
        <p:spPr>
          <a:xfrm>
            <a:off x="4724400" y="1927752"/>
            <a:ext cx="3959352" cy="412420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403225" indent="-342900">
              <a:buSzPct val="115000"/>
              <a:buFont typeface="Arial" pitchFamily="34" charset="0"/>
              <a:buChar char="•"/>
            </a:pPr>
            <a:r>
              <a:rPr lang="en-US" sz="1400" b="1" dirty="0" smtClean="0">
                <a:solidFill>
                  <a:schemeClr val="dk1"/>
                </a:solidFill>
                <a:latin typeface="Calibri" pitchFamily="34" charset="0"/>
              </a:rPr>
              <a:t>Performance Plan: </a:t>
            </a:r>
            <a:r>
              <a:rPr lang="en-US" sz="1400" dirty="0" smtClean="0">
                <a:solidFill>
                  <a:schemeClr val="dk1"/>
                </a:solidFill>
                <a:latin typeface="Calibri" pitchFamily="34" charset="0"/>
              </a:rPr>
              <a:t>The school meets or exceeds statewide attainment on the performance indicators and is required to adopt and implement a Performance Plan.</a:t>
            </a:r>
          </a:p>
          <a:p>
            <a:pPr marL="403225" indent="-342900">
              <a:buSzPct val="115000"/>
            </a:pPr>
            <a:endParaRPr lang="en-US" sz="1400" dirty="0" smtClean="0">
              <a:solidFill>
                <a:schemeClr val="dk1"/>
              </a:solidFill>
              <a:latin typeface="Calibri" pitchFamily="34" charset="0"/>
            </a:endParaRPr>
          </a:p>
          <a:p>
            <a:pPr marL="403225" indent="-342900">
              <a:buSzPct val="115000"/>
              <a:buFont typeface="Arial" pitchFamily="34" charset="0"/>
              <a:buChar char="•"/>
            </a:pPr>
            <a:r>
              <a:rPr lang="en-US" sz="1400" b="1" dirty="0" smtClean="0">
                <a:solidFill>
                  <a:schemeClr val="dk1"/>
                </a:solidFill>
                <a:latin typeface="Calibri" pitchFamily="34" charset="0"/>
              </a:rPr>
              <a:t>Improvement Plan: </a:t>
            </a:r>
            <a:r>
              <a:rPr lang="en-US" sz="1400" dirty="0" smtClean="0">
                <a:solidFill>
                  <a:schemeClr val="dk1"/>
                </a:solidFill>
                <a:latin typeface="Calibri" pitchFamily="34" charset="0"/>
              </a:rPr>
              <a:t>The school is required to adopt and implement an Improvement Plan.</a:t>
            </a:r>
          </a:p>
          <a:p>
            <a:pPr marL="403225" indent="-342900">
              <a:buSzPct val="115000"/>
            </a:pPr>
            <a:endParaRPr lang="en-US" sz="1200" b="1" dirty="0" smtClean="0">
              <a:solidFill>
                <a:schemeClr val="dk1"/>
              </a:solidFill>
              <a:latin typeface="Calibri" pitchFamily="34" charset="0"/>
            </a:endParaRPr>
          </a:p>
          <a:p>
            <a:pPr marL="403225" indent="-342900">
              <a:buSzPct val="115000"/>
              <a:buFont typeface="Arial" pitchFamily="34" charset="0"/>
              <a:buChar char="•"/>
            </a:pPr>
            <a:r>
              <a:rPr lang="en-US" sz="1400" b="1" dirty="0" smtClean="0">
                <a:solidFill>
                  <a:schemeClr val="dk1"/>
                </a:solidFill>
                <a:latin typeface="Calibri" pitchFamily="34" charset="0"/>
              </a:rPr>
              <a:t>Priority Improvement Plan: </a:t>
            </a:r>
            <a:r>
              <a:rPr lang="en-US" sz="1400" dirty="0" smtClean="0">
                <a:solidFill>
                  <a:schemeClr val="dk1"/>
                </a:solidFill>
                <a:latin typeface="Calibri" pitchFamily="34" charset="0"/>
              </a:rPr>
              <a:t>The school is required to adopt and implement a Priority Improvement Plan.</a:t>
            </a:r>
          </a:p>
          <a:p>
            <a:pPr marL="403225" indent="-342900">
              <a:buSzPct val="115000"/>
            </a:pPr>
            <a:endParaRPr lang="en-US" sz="1200" b="1" dirty="0" smtClean="0">
              <a:solidFill>
                <a:schemeClr val="dk1"/>
              </a:solidFill>
              <a:latin typeface="Calibri" pitchFamily="34" charset="0"/>
            </a:endParaRPr>
          </a:p>
          <a:p>
            <a:pPr marL="403225" indent="-342900">
              <a:buSzPct val="115000"/>
              <a:buFont typeface="Arial" pitchFamily="34" charset="0"/>
              <a:buChar char="•"/>
            </a:pPr>
            <a:r>
              <a:rPr lang="en-US" sz="1400" b="1" dirty="0" smtClean="0">
                <a:solidFill>
                  <a:schemeClr val="dk1"/>
                </a:solidFill>
                <a:latin typeface="Calibri" pitchFamily="34" charset="0"/>
              </a:rPr>
              <a:t>Turnaround Plan: </a:t>
            </a:r>
            <a:r>
              <a:rPr lang="en-US" sz="1400" dirty="0" smtClean="0">
                <a:solidFill>
                  <a:schemeClr val="dk1"/>
                </a:solidFill>
                <a:latin typeface="Calibri" pitchFamily="34" charset="0"/>
              </a:rPr>
              <a:t>The school is required to adopt and implement a Turnaround Plan.</a:t>
            </a:r>
          </a:p>
          <a:p>
            <a:pPr marL="60325">
              <a:buSzPct val="115000"/>
            </a:pPr>
            <a:endParaRPr lang="en-US" sz="1400" dirty="0" smtClean="0">
              <a:latin typeface="Calibri" pitchFamily="34" charset="0"/>
            </a:endParaRPr>
          </a:p>
          <a:p>
            <a:pPr marL="403225" indent="-342900">
              <a:buSzPct val="115000"/>
              <a:buFont typeface="Arial" pitchFamily="34" charset="0"/>
              <a:buChar char="•"/>
            </a:pPr>
            <a:endParaRPr lang="en-US" sz="1400" dirty="0" smtClean="0">
              <a:solidFill>
                <a:schemeClr val="dk1"/>
              </a:solidFill>
              <a:latin typeface="Calibri" pitchFamily="34" charset="0"/>
            </a:endParaRPr>
          </a:p>
          <a:p>
            <a:pPr marL="403225" indent="-342900">
              <a:buSzPct val="115000"/>
              <a:buFont typeface="Arial" pitchFamily="34" charset="0"/>
              <a:buChar char="•"/>
            </a:pPr>
            <a:endParaRPr lang="en-US" sz="1400" dirty="0" smtClean="0">
              <a:latin typeface="Calibri" pitchFamily="34" charset="0"/>
            </a:endParaRPr>
          </a:p>
          <a:p>
            <a:pPr marL="403225" indent="-342900">
              <a:buSzPct val="115000"/>
              <a:buFont typeface="Arial" pitchFamily="34" charset="0"/>
              <a:buChar char="•"/>
            </a:pPr>
            <a:endParaRPr lang="en-US" sz="1400" dirty="0" smtClean="0">
              <a:solidFill>
                <a:schemeClr val="dk1"/>
              </a:solidFill>
              <a:latin typeface="Calibri" pitchFamily="34" charset="0"/>
            </a:endParaRPr>
          </a:p>
          <a:p>
            <a:pPr marL="403225" indent="-342900">
              <a:buSzPct val="115000"/>
              <a:buFont typeface="Arial" pitchFamily="34" charset="0"/>
              <a:buChar char="•"/>
            </a:pPr>
            <a:endParaRPr lang="en-US" sz="1400" dirty="0" smtClean="0">
              <a:latin typeface="Calibri" pitchFamily="34" charset="0"/>
            </a:endParaRPr>
          </a:p>
        </p:txBody>
      </p:sp>
      <p:sp>
        <p:nvSpPr>
          <p:cNvPr id="5" name="TextBox 4"/>
          <p:cNvSpPr txBox="1"/>
          <p:nvPr/>
        </p:nvSpPr>
        <p:spPr>
          <a:xfrm>
            <a:off x="0" y="1143000"/>
            <a:ext cx="4419600" cy="523220"/>
          </a:xfrm>
          <a:prstGeom prst="rect">
            <a:avLst/>
          </a:prstGeom>
          <a:noFill/>
        </p:spPr>
        <p:txBody>
          <a:bodyPr wrap="square" rtlCol="0">
            <a:spAutoFit/>
          </a:bodyPr>
          <a:lstStyle/>
          <a:p>
            <a:pPr algn="ctr"/>
            <a:r>
              <a:rPr lang="en-US" sz="2800" b="1" dirty="0" smtClean="0">
                <a:solidFill>
                  <a:schemeClr val="bg1"/>
                </a:solidFill>
              </a:rPr>
              <a:t>Districts</a:t>
            </a:r>
            <a:endParaRPr lang="en-US" sz="2400" b="1" dirty="0">
              <a:solidFill>
                <a:schemeClr val="bg1"/>
              </a:solidFill>
            </a:endParaRPr>
          </a:p>
        </p:txBody>
      </p:sp>
      <p:sp>
        <p:nvSpPr>
          <p:cNvPr id="6" name="TextBox 5"/>
          <p:cNvSpPr txBox="1"/>
          <p:nvPr/>
        </p:nvSpPr>
        <p:spPr>
          <a:xfrm>
            <a:off x="4648200" y="1143000"/>
            <a:ext cx="4114800" cy="523220"/>
          </a:xfrm>
          <a:prstGeom prst="rect">
            <a:avLst/>
          </a:prstGeom>
          <a:noFill/>
        </p:spPr>
        <p:txBody>
          <a:bodyPr wrap="square" rtlCol="0">
            <a:spAutoFit/>
          </a:bodyPr>
          <a:lstStyle/>
          <a:p>
            <a:pPr algn="ctr"/>
            <a:r>
              <a:rPr lang="en-US" sz="2800" b="1" dirty="0" smtClean="0">
                <a:solidFill>
                  <a:schemeClr val="bg1"/>
                </a:solidFill>
              </a:rPr>
              <a:t>Schools</a:t>
            </a:r>
            <a:endParaRPr lang="en-US" sz="2400" b="1" dirty="0">
              <a:solidFill>
                <a:schemeClr val="bg1"/>
              </a:solidFill>
            </a:endParaRPr>
          </a:p>
        </p:txBody>
      </p:sp>
      <p:sp>
        <p:nvSpPr>
          <p:cNvPr id="7" name="Rectangle 6"/>
          <p:cNvSpPr/>
          <p:nvPr/>
        </p:nvSpPr>
        <p:spPr>
          <a:xfrm>
            <a:off x="228600" y="4719856"/>
            <a:ext cx="4191000" cy="16002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4572000" y="3514299"/>
            <a:ext cx="4191000" cy="16002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Slide Number Placeholder 8"/>
          <p:cNvSpPr>
            <a:spLocks noGrp="1"/>
          </p:cNvSpPr>
          <p:nvPr>
            <p:ph type="sldNum" sz="quarter" idx="10"/>
          </p:nvPr>
        </p:nvSpPr>
        <p:spPr/>
        <p:txBody>
          <a:bodyPr/>
          <a:lstStyle/>
          <a:p>
            <a:fld id="{785825BA-A31F-4A4C-ADA0-667A23D44F16}" type="slidenum">
              <a:rPr lang="en-US" smtClean="0"/>
              <a:pPr/>
              <a:t>19</a:t>
            </a:fld>
            <a:endParaRPr lang="en-US" dirty="0"/>
          </a:p>
        </p:txBody>
      </p:sp>
    </p:spTree>
    <p:extLst>
      <p:ext uri="{BB962C8B-B14F-4D97-AF65-F5344CB8AC3E}">
        <p14:creationId xmlns:p14="http://schemas.microsoft.com/office/powerpoint/2010/main" val="310257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219369"/>
            <a:ext cx="8381260" cy="782073"/>
          </a:xfrm>
        </p:spPr>
        <p:txBody>
          <a:bodyPr/>
          <a:lstStyle/>
          <a:p>
            <a:r>
              <a:rPr lang="en-US" sz="4800" dirty="0" smtClean="0"/>
              <a:t>AGENDA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pPr lvl="1">
              <a:lnSpc>
                <a:spcPct val="150000"/>
              </a:lnSpc>
              <a:buFont typeface="Wingdings" panose="05000000000000000000" pitchFamily="2" charset="2"/>
              <a:buChar char="Ø"/>
            </a:pPr>
            <a:r>
              <a:rPr lang="en-US" sz="2400" dirty="0" smtClean="0"/>
              <a:t>Welcome and Introductions</a:t>
            </a:r>
          </a:p>
          <a:p>
            <a:pPr lvl="1">
              <a:lnSpc>
                <a:spcPct val="150000"/>
              </a:lnSpc>
              <a:buFont typeface="Wingdings" panose="05000000000000000000" pitchFamily="2" charset="2"/>
              <a:buChar char="Ø"/>
            </a:pPr>
            <a:r>
              <a:rPr lang="en-US" sz="2400" dirty="0"/>
              <a:t>Assessment and Accountability Transitions</a:t>
            </a:r>
          </a:p>
          <a:p>
            <a:pPr lvl="1">
              <a:lnSpc>
                <a:spcPct val="150000"/>
              </a:lnSpc>
              <a:buFont typeface="Wingdings" panose="05000000000000000000" pitchFamily="2" charset="2"/>
              <a:buChar char="Ø"/>
            </a:pPr>
            <a:r>
              <a:rPr lang="en-US" sz="2400" dirty="0" smtClean="0"/>
              <a:t>The Education Accountability Act of 2009</a:t>
            </a:r>
          </a:p>
          <a:p>
            <a:pPr lvl="1">
              <a:lnSpc>
                <a:spcPct val="150000"/>
              </a:lnSpc>
              <a:buFont typeface="Wingdings" panose="05000000000000000000" pitchFamily="2" charset="2"/>
              <a:buChar char="Ø"/>
            </a:pPr>
            <a:r>
              <a:rPr lang="en-US" sz="2400" dirty="0" smtClean="0"/>
              <a:t>Tiers of Support and a Turnaround Network</a:t>
            </a:r>
          </a:p>
          <a:p>
            <a:pPr lvl="1">
              <a:lnSpc>
                <a:spcPct val="150000"/>
              </a:lnSpc>
              <a:buFont typeface="Wingdings" panose="05000000000000000000" pitchFamily="2" charset="2"/>
              <a:buChar char="Ø"/>
            </a:pPr>
            <a:r>
              <a:rPr lang="en-US" sz="2400" dirty="0"/>
              <a:t>Workshop </a:t>
            </a:r>
            <a:r>
              <a:rPr lang="en-US" sz="2400" dirty="0" smtClean="0"/>
              <a:t>Time</a:t>
            </a:r>
          </a:p>
          <a:p>
            <a:pPr lvl="1">
              <a:lnSpc>
                <a:spcPct val="150000"/>
              </a:lnSpc>
              <a:buFont typeface="Wingdings" panose="05000000000000000000" pitchFamily="2" charset="2"/>
              <a:buChar char="Ø"/>
            </a:pPr>
            <a:r>
              <a:rPr lang="en-US" sz="2400" dirty="0" smtClean="0"/>
              <a:t>The </a:t>
            </a:r>
            <a:r>
              <a:rPr lang="en-US" sz="2400" dirty="0"/>
              <a:t>Power of Partnerships</a:t>
            </a:r>
          </a:p>
          <a:p>
            <a:pPr lvl="1">
              <a:lnSpc>
                <a:spcPct val="150000"/>
              </a:lnSpc>
              <a:buFont typeface="Wingdings" panose="05000000000000000000" pitchFamily="2" charset="2"/>
              <a:buChar char="Ø"/>
            </a:pPr>
            <a:endParaRPr lang="en-US" sz="2400" dirty="0"/>
          </a:p>
        </p:txBody>
      </p:sp>
      <p:sp>
        <p:nvSpPr>
          <p:cNvPr id="5" name="Rectangle 4"/>
          <p:cNvSpPr/>
          <p:nvPr/>
        </p:nvSpPr>
        <p:spPr>
          <a:xfrm>
            <a:off x="682388" y="1774199"/>
            <a:ext cx="6905767" cy="614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743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95400" y="3124200"/>
            <a:ext cx="1295400" cy="461665"/>
          </a:xfrm>
          <a:prstGeom prst="rect">
            <a:avLst/>
          </a:prstGeom>
          <a:solidFill>
            <a:srgbClr val="008000"/>
          </a:solidFill>
          <a:ln>
            <a:solidFill>
              <a:schemeClr val="tx1"/>
            </a:solidFill>
          </a:ln>
        </p:spPr>
        <p:txBody>
          <a:bodyPr wrap="square" rtlCol="0">
            <a:spAutoFit/>
          </a:bodyPr>
          <a:lstStyle/>
          <a:p>
            <a:r>
              <a:rPr lang="en-US" sz="2400" dirty="0" smtClean="0"/>
              <a:t>Year 1</a:t>
            </a:r>
            <a:endParaRPr lang="en-US" sz="2400" dirty="0"/>
          </a:p>
        </p:txBody>
      </p:sp>
      <p:sp>
        <p:nvSpPr>
          <p:cNvPr id="15" name="TextBox 14"/>
          <p:cNvSpPr txBox="1"/>
          <p:nvPr/>
        </p:nvSpPr>
        <p:spPr>
          <a:xfrm>
            <a:off x="2590800" y="3124200"/>
            <a:ext cx="1295400" cy="461665"/>
          </a:xfrm>
          <a:prstGeom prst="rect">
            <a:avLst/>
          </a:prstGeom>
          <a:solidFill>
            <a:srgbClr val="FFFF00"/>
          </a:solidFill>
          <a:ln>
            <a:solidFill>
              <a:schemeClr val="tx1"/>
            </a:solidFill>
          </a:ln>
        </p:spPr>
        <p:txBody>
          <a:bodyPr wrap="square" rtlCol="0">
            <a:spAutoFit/>
          </a:bodyPr>
          <a:lstStyle/>
          <a:p>
            <a:r>
              <a:rPr lang="en-US" sz="2400" dirty="0" smtClean="0"/>
              <a:t>Year 2</a:t>
            </a:r>
            <a:endParaRPr lang="en-US" sz="2400" dirty="0"/>
          </a:p>
        </p:txBody>
      </p:sp>
      <p:sp>
        <p:nvSpPr>
          <p:cNvPr id="17" name="TextBox 16"/>
          <p:cNvSpPr txBox="1"/>
          <p:nvPr/>
        </p:nvSpPr>
        <p:spPr>
          <a:xfrm>
            <a:off x="3886200" y="3124200"/>
            <a:ext cx="1295400" cy="461665"/>
          </a:xfrm>
          <a:prstGeom prst="rect">
            <a:avLst/>
          </a:prstGeom>
          <a:solidFill>
            <a:schemeClr val="accent6">
              <a:lumMod val="60000"/>
              <a:lumOff val="40000"/>
            </a:schemeClr>
          </a:solidFill>
          <a:ln>
            <a:solidFill>
              <a:schemeClr val="tx1"/>
            </a:solidFill>
          </a:ln>
        </p:spPr>
        <p:txBody>
          <a:bodyPr wrap="square" rtlCol="0">
            <a:spAutoFit/>
          </a:bodyPr>
          <a:lstStyle/>
          <a:p>
            <a:r>
              <a:rPr lang="en-US" sz="2400" dirty="0" smtClean="0"/>
              <a:t>Year 3</a:t>
            </a:r>
            <a:endParaRPr lang="en-US" sz="2400" dirty="0"/>
          </a:p>
        </p:txBody>
      </p:sp>
      <p:sp>
        <p:nvSpPr>
          <p:cNvPr id="18" name="TextBox 17"/>
          <p:cNvSpPr txBox="1"/>
          <p:nvPr/>
        </p:nvSpPr>
        <p:spPr>
          <a:xfrm>
            <a:off x="7772400" y="3124200"/>
            <a:ext cx="1295400" cy="461665"/>
          </a:xfrm>
          <a:prstGeom prst="rect">
            <a:avLst/>
          </a:prstGeom>
          <a:solidFill>
            <a:srgbClr val="800000"/>
          </a:solidFill>
          <a:ln>
            <a:solidFill>
              <a:schemeClr val="tx1"/>
            </a:solidFill>
          </a:ln>
        </p:spPr>
        <p:txBody>
          <a:bodyPr wrap="square" rtlCol="0">
            <a:spAutoFit/>
          </a:bodyPr>
          <a:lstStyle/>
          <a:p>
            <a:r>
              <a:rPr lang="en-US" sz="2400" dirty="0" smtClean="0"/>
              <a:t>Year 6</a:t>
            </a:r>
            <a:endParaRPr lang="en-US" sz="2400" dirty="0"/>
          </a:p>
        </p:txBody>
      </p:sp>
      <p:sp>
        <p:nvSpPr>
          <p:cNvPr id="19" name="TextBox 18"/>
          <p:cNvSpPr txBox="1"/>
          <p:nvPr/>
        </p:nvSpPr>
        <p:spPr>
          <a:xfrm>
            <a:off x="6477000" y="3124200"/>
            <a:ext cx="1295400" cy="461665"/>
          </a:xfrm>
          <a:prstGeom prst="rect">
            <a:avLst/>
          </a:prstGeom>
          <a:solidFill>
            <a:srgbClr val="FF0000"/>
          </a:solidFill>
          <a:ln>
            <a:solidFill>
              <a:schemeClr val="tx1"/>
            </a:solidFill>
          </a:ln>
        </p:spPr>
        <p:txBody>
          <a:bodyPr wrap="square" rtlCol="0">
            <a:spAutoFit/>
          </a:bodyPr>
          <a:lstStyle/>
          <a:p>
            <a:r>
              <a:rPr lang="en-US" sz="2400" dirty="0" smtClean="0"/>
              <a:t>Year 5</a:t>
            </a:r>
            <a:endParaRPr lang="en-US" sz="2400" dirty="0"/>
          </a:p>
        </p:txBody>
      </p:sp>
      <p:sp>
        <p:nvSpPr>
          <p:cNvPr id="20" name="TextBox 19"/>
          <p:cNvSpPr txBox="1"/>
          <p:nvPr/>
        </p:nvSpPr>
        <p:spPr>
          <a:xfrm>
            <a:off x="5181600" y="3124200"/>
            <a:ext cx="1295400" cy="461665"/>
          </a:xfrm>
          <a:prstGeom prst="rect">
            <a:avLst/>
          </a:prstGeom>
          <a:solidFill>
            <a:srgbClr val="FF6600"/>
          </a:solidFill>
          <a:ln>
            <a:solidFill>
              <a:schemeClr val="tx1"/>
            </a:solidFill>
          </a:ln>
        </p:spPr>
        <p:txBody>
          <a:bodyPr wrap="square" rtlCol="0">
            <a:spAutoFit/>
          </a:bodyPr>
          <a:lstStyle/>
          <a:p>
            <a:r>
              <a:rPr lang="en-US" sz="2400" dirty="0" smtClean="0"/>
              <a:t>Year 4</a:t>
            </a:r>
            <a:endParaRPr lang="en-US" sz="2400" dirty="0"/>
          </a:p>
        </p:txBody>
      </p:sp>
      <p:sp>
        <p:nvSpPr>
          <p:cNvPr id="2" name="TextBox 1"/>
          <p:cNvSpPr txBox="1"/>
          <p:nvPr/>
        </p:nvSpPr>
        <p:spPr>
          <a:xfrm>
            <a:off x="0" y="3124200"/>
            <a:ext cx="1295400" cy="461665"/>
          </a:xfrm>
          <a:prstGeom prst="rect">
            <a:avLst/>
          </a:prstGeom>
          <a:solidFill>
            <a:srgbClr val="3366FF"/>
          </a:solidFill>
          <a:ln>
            <a:solidFill>
              <a:schemeClr val="tx1"/>
            </a:solidFill>
          </a:ln>
        </p:spPr>
        <p:txBody>
          <a:bodyPr wrap="square" rtlCol="0">
            <a:spAutoFit/>
          </a:bodyPr>
          <a:lstStyle/>
          <a:p>
            <a:r>
              <a:rPr lang="en-US" sz="2400" dirty="0" smtClean="0"/>
              <a:t>Year 0</a:t>
            </a:r>
            <a:endParaRPr lang="en-US" sz="2400" dirty="0"/>
          </a:p>
        </p:txBody>
      </p:sp>
      <p:cxnSp>
        <p:nvCxnSpPr>
          <p:cNvPr id="22" name="Straight Connector 21"/>
          <p:cNvCxnSpPr/>
          <p:nvPr/>
        </p:nvCxnSpPr>
        <p:spPr>
          <a:xfrm flipV="1">
            <a:off x="609598" y="1359328"/>
            <a:ext cx="1545202" cy="115527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905000" y="300251"/>
            <a:ext cx="3076433" cy="221434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rot="19463327">
            <a:off x="424233" y="1079609"/>
            <a:ext cx="3228158" cy="400110"/>
          </a:xfrm>
          <a:prstGeom prst="rect">
            <a:avLst/>
          </a:prstGeom>
          <a:noFill/>
        </p:spPr>
        <p:txBody>
          <a:bodyPr wrap="square" rtlCol="0">
            <a:spAutoFit/>
          </a:bodyPr>
          <a:lstStyle/>
          <a:p>
            <a:r>
              <a:rPr lang="en-US" sz="2000" dirty="0" smtClean="0"/>
              <a:t>Planning year</a:t>
            </a:r>
            <a:endParaRPr lang="en-US" sz="2000" dirty="0"/>
          </a:p>
        </p:txBody>
      </p:sp>
      <p:sp>
        <p:nvSpPr>
          <p:cNvPr id="44" name="TextBox 43"/>
          <p:cNvSpPr txBox="1"/>
          <p:nvPr/>
        </p:nvSpPr>
        <p:spPr>
          <a:xfrm rot="19463327">
            <a:off x="1026815" y="1005385"/>
            <a:ext cx="4118144" cy="707886"/>
          </a:xfrm>
          <a:prstGeom prst="rect">
            <a:avLst/>
          </a:prstGeom>
          <a:noFill/>
        </p:spPr>
        <p:txBody>
          <a:bodyPr wrap="square" rtlCol="0">
            <a:spAutoFit/>
          </a:bodyPr>
          <a:lstStyle/>
          <a:p>
            <a:r>
              <a:rPr lang="en-US" dirty="0" smtClean="0"/>
              <a:t> </a:t>
            </a:r>
            <a:r>
              <a:rPr lang="en-US" sz="2000" dirty="0" smtClean="0"/>
              <a:t>CDE assigns a Performance Manager for Districts</a:t>
            </a:r>
            <a:endParaRPr lang="en-US" sz="2000" dirty="0"/>
          </a:p>
        </p:txBody>
      </p:sp>
      <p:sp>
        <p:nvSpPr>
          <p:cNvPr id="45" name="TextBox 44"/>
          <p:cNvSpPr txBox="1"/>
          <p:nvPr/>
        </p:nvSpPr>
        <p:spPr>
          <a:xfrm rot="19463327">
            <a:off x="2772441" y="1267367"/>
            <a:ext cx="2514600" cy="369332"/>
          </a:xfrm>
          <a:prstGeom prst="rect">
            <a:avLst/>
          </a:prstGeom>
          <a:noFill/>
        </p:spPr>
        <p:txBody>
          <a:bodyPr wrap="square" rtlCol="0">
            <a:spAutoFit/>
          </a:bodyPr>
          <a:lstStyle/>
          <a:p>
            <a:endParaRPr lang="en-US" dirty="0"/>
          </a:p>
        </p:txBody>
      </p:sp>
      <p:sp>
        <p:nvSpPr>
          <p:cNvPr id="46" name="TextBox 45"/>
          <p:cNvSpPr txBox="1"/>
          <p:nvPr/>
        </p:nvSpPr>
        <p:spPr>
          <a:xfrm rot="19463327">
            <a:off x="4144042" y="1267365"/>
            <a:ext cx="2514600" cy="369332"/>
          </a:xfrm>
          <a:prstGeom prst="rect">
            <a:avLst/>
          </a:prstGeom>
          <a:noFill/>
        </p:spPr>
        <p:txBody>
          <a:bodyPr wrap="square" rtlCol="0">
            <a:spAutoFit/>
          </a:bodyPr>
          <a:lstStyle/>
          <a:p>
            <a:endParaRPr lang="en-US" dirty="0"/>
          </a:p>
        </p:txBody>
      </p:sp>
      <p:sp>
        <p:nvSpPr>
          <p:cNvPr id="60" name="TextBox 59"/>
          <p:cNvSpPr txBox="1"/>
          <p:nvPr/>
        </p:nvSpPr>
        <p:spPr>
          <a:xfrm>
            <a:off x="1334756" y="3711053"/>
            <a:ext cx="6437643" cy="369332"/>
          </a:xfrm>
          <a:prstGeom prst="rect">
            <a:avLst/>
          </a:prstGeom>
          <a:solidFill>
            <a:schemeClr val="accent5">
              <a:lumMod val="40000"/>
              <a:lumOff val="60000"/>
            </a:schemeClr>
          </a:solidFill>
          <a:ln w="28575" cmpd="sng">
            <a:solidFill>
              <a:schemeClr val="tx1"/>
            </a:solidFill>
          </a:ln>
        </p:spPr>
        <p:txBody>
          <a:bodyPr wrap="square" rtlCol="0">
            <a:spAutoFit/>
          </a:bodyPr>
          <a:lstStyle/>
          <a:p>
            <a:pPr algn="ctr"/>
            <a:r>
              <a:rPr lang="en-US" dirty="0" smtClean="0"/>
              <a:t>Priority Improvement or Turnaround plan implemented</a:t>
            </a:r>
            <a:endParaRPr lang="en-US" dirty="0"/>
          </a:p>
        </p:txBody>
      </p:sp>
      <p:cxnSp>
        <p:nvCxnSpPr>
          <p:cNvPr id="56" name="Straight Arrow Connector 55"/>
          <p:cNvCxnSpPr/>
          <p:nvPr/>
        </p:nvCxnSpPr>
        <p:spPr>
          <a:xfrm flipH="1">
            <a:off x="1497844" y="2514600"/>
            <a:ext cx="407156" cy="4606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313900" y="2514600"/>
            <a:ext cx="295700" cy="4606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05446" y="4871272"/>
            <a:ext cx="7324053" cy="1015663"/>
          </a:xfrm>
          <a:prstGeom prst="rect">
            <a:avLst/>
          </a:prstGeom>
          <a:noFill/>
        </p:spPr>
        <p:txBody>
          <a:bodyPr wrap="square" rtlCol="0">
            <a:spAutoFit/>
          </a:bodyPr>
          <a:lstStyle/>
          <a:p>
            <a:r>
              <a:rPr lang="en-US" sz="2000" dirty="0"/>
              <a:t>The State Board </a:t>
            </a:r>
            <a:r>
              <a:rPr lang="en-US" sz="2000" b="1" u="sng" dirty="0"/>
              <a:t>may</a:t>
            </a:r>
            <a:r>
              <a:rPr lang="en-US" sz="2000" dirty="0"/>
              <a:t> be called upon to make decisions about districts and schools </a:t>
            </a:r>
            <a:r>
              <a:rPr lang="en-US" sz="2000" b="1" dirty="0"/>
              <a:t>during </a:t>
            </a:r>
            <a:r>
              <a:rPr lang="en-US" sz="2000" dirty="0"/>
              <a:t>the five-year clock for those </a:t>
            </a:r>
            <a:r>
              <a:rPr lang="en-US" sz="2000" dirty="0" smtClean="0"/>
              <a:t>on </a:t>
            </a:r>
            <a:r>
              <a:rPr lang="en-US" sz="2000" dirty="0"/>
              <a:t>T</a:t>
            </a:r>
            <a:r>
              <a:rPr lang="en-US" sz="2000" dirty="0" smtClean="0"/>
              <a:t>urnaround</a:t>
            </a:r>
            <a:r>
              <a:rPr lang="en-US" sz="2000" dirty="0"/>
              <a:t>.</a:t>
            </a:r>
          </a:p>
        </p:txBody>
      </p:sp>
      <p:sp>
        <p:nvSpPr>
          <p:cNvPr id="67" name="Rectangle 66"/>
          <p:cNvSpPr/>
          <p:nvPr/>
        </p:nvSpPr>
        <p:spPr>
          <a:xfrm>
            <a:off x="3767472" y="1641921"/>
            <a:ext cx="5255525" cy="1323439"/>
          </a:xfrm>
          <a:prstGeom prst="rect">
            <a:avLst/>
          </a:prstGeom>
        </p:spPr>
        <p:txBody>
          <a:bodyPr wrap="square">
            <a:spAutoFit/>
          </a:bodyPr>
          <a:lstStyle/>
          <a:p>
            <a:pPr algn="r"/>
            <a:r>
              <a:rPr lang="en-US" sz="2000" dirty="0" smtClean="0"/>
              <a:t>The </a:t>
            </a:r>
            <a:r>
              <a:rPr lang="en-US" sz="2000" dirty="0"/>
              <a:t>State Board </a:t>
            </a:r>
            <a:r>
              <a:rPr lang="en-US" sz="2000" b="1" u="sng" dirty="0" smtClean="0"/>
              <a:t>will</a:t>
            </a:r>
            <a:r>
              <a:rPr lang="en-US" sz="2000" b="1" dirty="0" smtClean="0"/>
              <a:t> </a:t>
            </a:r>
            <a:r>
              <a:rPr lang="en-US" sz="2000" dirty="0" smtClean="0"/>
              <a:t>be </a:t>
            </a:r>
            <a:r>
              <a:rPr lang="en-US" sz="2000" dirty="0"/>
              <a:t>called upon to make decisions about districts and schools </a:t>
            </a:r>
            <a:r>
              <a:rPr lang="en-US" sz="2000" b="1" dirty="0" smtClean="0"/>
              <a:t>at </a:t>
            </a:r>
            <a:r>
              <a:rPr lang="en-US" sz="2000" b="1" dirty="0"/>
              <a:t>the end</a:t>
            </a:r>
            <a:r>
              <a:rPr lang="en-US" sz="2000" dirty="0"/>
              <a:t> of the five-year clock for those remaining on </a:t>
            </a:r>
            <a:r>
              <a:rPr lang="en-US" sz="2000" dirty="0" smtClean="0"/>
              <a:t>Priority </a:t>
            </a:r>
            <a:r>
              <a:rPr lang="en-US" sz="2000" dirty="0"/>
              <a:t>I</a:t>
            </a:r>
            <a:r>
              <a:rPr lang="en-US" sz="2000" dirty="0" smtClean="0"/>
              <a:t>mprovement </a:t>
            </a:r>
            <a:r>
              <a:rPr lang="en-US" sz="2000" dirty="0"/>
              <a:t>or T</a:t>
            </a:r>
            <a:r>
              <a:rPr lang="en-US" sz="2000" dirty="0" smtClean="0"/>
              <a:t>urnaround.</a:t>
            </a:r>
            <a:endParaRPr lang="en-US" sz="2000" dirty="0"/>
          </a:p>
        </p:txBody>
      </p:sp>
    </p:spTree>
    <p:extLst>
      <p:ext uri="{BB962C8B-B14F-4D97-AF65-F5344CB8AC3E}">
        <p14:creationId xmlns:p14="http://schemas.microsoft.com/office/powerpoint/2010/main" val="1447551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2860" y="142878"/>
            <a:ext cx="8381260" cy="782073"/>
          </a:xfrm>
        </p:spPr>
        <p:txBody>
          <a:bodyPr/>
          <a:lstStyle/>
          <a:p>
            <a:r>
              <a:rPr lang="en-US" dirty="0" smtClean="0"/>
              <a:t>State Review Panel</a:t>
            </a:r>
            <a:endParaRPr lang="en-US" dirty="0"/>
          </a:p>
        </p:txBody>
      </p:sp>
      <p:sp>
        <p:nvSpPr>
          <p:cNvPr id="6" name="TextBox 4"/>
          <p:cNvSpPr txBox="1">
            <a:spLocks noChangeArrowheads="1"/>
          </p:cNvSpPr>
          <p:nvPr/>
        </p:nvSpPr>
        <p:spPr bwMode="auto">
          <a:xfrm>
            <a:off x="2122283" y="2527557"/>
            <a:ext cx="6821062" cy="10106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86470" tIns="43235" rIns="86470" bIns="43235" anchor="ctr" anchorCtr="0">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indent="0" eaLnBrk="1" hangingPunct="1">
              <a:spcAft>
                <a:spcPts val="1135"/>
              </a:spcAft>
            </a:pPr>
            <a:r>
              <a:rPr lang="en-US" altLang="en-US" sz="2000" dirty="0">
                <a:solidFill>
                  <a:srgbClr val="000000"/>
                </a:solidFill>
              </a:rPr>
              <a:t>Educational experts from the field appointed by the State Board of </a:t>
            </a:r>
            <a:r>
              <a:rPr lang="en-US" altLang="en-US" sz="2000" dirty="0" smtClean="0">
                <a:solidFill>
                  <a:srgbClr val="000000"/>
                </a:solidFill>
              </a:rPr>
              <a:t>Education, including: school and district leaders, curriculum specialists, data managers, and teacher leaders. </a:t>
            </a:r>
          </a:p>
        </p:txBody>
      </p:sp>
      <p:sp>
        <p:nvSpPr>
          <p:cNvPr id="8" name="TextBox 7"/>
          <p:cNvSpPr txBox="1"/>
          <p:nvPr/>
        </p:nvSpPr>
        <p:spPr>
          <a:xfrm>
            <a:off x="228599" y="2514600"/>
            <a:ext cx="1669143" cy="10106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86470" tIns="43235" rIns="86470" bIns="43235" rtlCol="0" anchor="ctr">
            <a:noAutofit/>
          </a:bodyPr>
          <a:lstStyle/>
          <a:p>
            <a:pPr algn="ctr"/>
            <a:endParaRPr lang="en-US" sz="2400" dirty="0">
              <a:solidFill>
                <a:prstClr val="white"/>
              </a:solidFill>
            </a:endParaRPr>
          </a:p>
          <a:p>
            <a:pPr algn="ctr"/>
            <a:r>
              <a:rPr lang="en-US" sz="2800" dirty="0">
                <a:solidFill>
                  <a:prstClr val="white"/>
                </a:solidFill>
              </a:rPr>
              <a:t>Who</a:t>
            </a:r>
            <a:endParaRPr lang="en-US" sz="2400" dirty="0">
              <a:solidFill>
                <a:prstClr val="white"/>
              </a:solidFill>
            </a:endParaRPr>
          </a:p>
          <a:p>
            <a:pPr algn="ctr"/>
            <a:endParaRPr lang="en-US" sz="2400" dirty="0">
              <a:solidFill>
                <a:prstClr val="white"/>
              </a:solidFill>
            </a:endParaRPr>
          </a:p>
        </p:txBody>
      </p:sp>
      <p:sp>
        <p:nvSpPr>
          <p:cNvPr id="9" name="TextBox 4"/>
          <p:cNvSpPr txBox="1">
            <a:spLocks noChangeArrowheads="1"/>
          </p:cNvSpPr>
          <p:nvPr/>
        </p:nvSpPr>
        <p:spPr bwMode="auto">
          <a:xfrm>
            <a:off x="2111991" y="1441970"/>
            <a:ext cx="6821062" cy="7028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86470" tIns="43235" rIns="86470" bIns="43235">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indent="0" eaLnBrk="1" hangingPunct="1">
              <a:spcAft>
                <a:spcPts val="1135"/>
              </a:spcAft>
            </a:pPr>
            <a:r>
              <a:rPr lang="en-US" altLang="en-US" sz="2000" dirty="0" smtClean="0">
                <a:solidFill>
                  <a:srgbClr val="000000"/>
                </a:solidFill>
              </a:rPr>
              <a:t>To serve as an external entity to critically evaluate the progress of low-performing districts and schools.</a:t>
            </a:r>
          </a:p>
        </p:txBody>
      </p:sp>
      <p:sp>
        <p:nvSpPr>
          <p:cNvPr id="10" name="TextBox 9"/>
          <p:cNvSpPr txBox="1"/>
          <p:nvPr/>
        </p:nvSpPr>
        <p:spPr>
          <a:xfrm>
            <a:off x="228600" y="1441970"/>
            <a:ext cx="1669143" cy="7028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86470" tIns="43235" rIns="86470" bIns="43235" rtlCol="0" anchor="ctr">
            <a:noAutofit/>
          </a:bodyPr>
          <a:lstStyle/>
          <a:p>
            <a:pPr algn="ctr"/>
            <a:r>
              <a:rPr lang="en-US" sz="2800" dirty="0">
                <a:solidFill>
                  <a:prstClr val="white"/>
                </a:solidFill>
              </a:rPr>
              <a:t>Purpose</a:t>
            </a:r>
            <a:endParaRPr lang="en-US" sz="2400" dirty="0">
              <a:solidFill>
                <a:prstClr val="white"/>
              </a:solidFill>
            </a:endParaRPr>
          </a:p>
        </p:txBody>
      </p:sp>
      <p:sp>
        <p:nvSpPr>
          <p:cNvPr id="11" name="Slide Number Placeholder 2"/>
          <p:cNvSpPr txBox="1">
            <a:spLocks/>
          </p:cNvSpPr>
          <p:nvPr/>
        </p:nvSpPr>
        <p:spPr>
          <a:xfrm>
            <a:off x="3" y="6493372"/>
            <a:ext cx="653143" cy="364628"/>
          </a:xfrm>
          <a:prstGeom prst="rect">
            <a:avLst/>
          </a:prstGeom>
        </p:spPr>
        <p:txBody>
          <a:bodyPr lIns="86432" tIns="43215" rIns="86432" bIns="43215"/>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83090" algn="l" rtl="0" fontAlgn="base">
              <a:spcBef>
                <a:spcPct val="0"/>
              </a:spcBef>
              <a:spcAft>
                <a:spcPct val="0"/>
              </a:spcAft>
              <a:defRPr kern="1200">
                <a:solidFill>
                  <a:schemeClr val="tx1"/>
                </a:solidFill>
                <a:latin typeface="Arial" charset="0"/>
                <a:ea typeface="+mn-ea"/>
                <a:cs typeface="+mn-cs"/>
              </a:defRPr>
            </a:lvl2pPr>
            <a:lvl3pPr marL="966182" algn="l" rtl="0" fontAlgn="base">
              <a:spcBef>
                <a:spcPct val="0"/>
              </a:spcBef>
              <a:spcAft>
                <a:spcPct val="0"/>
              </a:spcAft>
              <a:defRPr kern="1200">
                <a:solidFill>
                  <a:schemeClr val="tx1"/>
                </a:solidFill>
                <a:latin typeface="Arial" charset="0"/>
                <a:ea typeface="+mn-ea"/>
                <a:cs typeface="+mn-cs"/>
              </a:defRPr>
            </a:lvl3pPr>
            <a:lvl4pPr marL="1449270" algn="l" rtl="0" fontAlgn="base">
              <a:spcBef>
                <a:spcPct val="0"/>
              </a:spcBef>
              <a:spcAft>
                <a:spcPct val="0"/>
              </a:spcAft>
              <a:defRPr kern="1200">
                <a:solidFill>
                  <a:schemeClr val="tx1"/>
                </a:solidFill>
                <a:latin typeface="Arial" charset="0"/>
                <a:ea typeface="+mn-ea"/>
                <a:cs typeface="+mn-cs"/>
              </a:defRPr>
            </a:lvl4pPr>
            <a:lvl5pPr marL="1932363" algn="l" rtl="0" fontAlgn="base">
              <a:spcBef>
                <a:spcPct val="0"/>
              </a:spcBef>
              <a:spcAft>
                <a:spcPct val="0"/>
              </a:spcAft>
              <a:defRPr kern="1200">
                <a:solidFill>
                  <a:schemeClr val="tx1"/>
                </a:solidFill>
                <a:latin typeface="Arial" charset="0"/>
                <a:ea typeface="+mn-ea"/>
                <a:cs typeface="+mn-cs"/>
              </a:defRPr>
            </a:lvl5pPr>
            <a:lvl6pPr marL="2415454" algn="l" defTabSz="966182" rtl="0" eaLnBrk="1" latinLnBrk="0" hangingPunct="1">
              <a:defRPr kern="1200">
                <a:solidFill>
                  <a:schemeClr val="tx1"/>
                </a:solidFill>
                <a:latin typeface="Arial" charset="0"/>
                <a:ea typeface="+mn-ea"/>
                <a:cs typeface="+mn-cs"/>
              </a:defRPr>
            </a:lvl6pPr>
            <a:lvl7pPr marL="2898547" algn="l" defTabSz="966182" rtl="0" eaLnBrk="1" latinLnBrk="0" hangingPunct="1">
              <a:defRPr kern="1200">
                <a:solidFill>
                  <a:schemeClr val="tx1"/>
                </a:solidFill>
                <a:latin typeface="Arial" charset="0"/>
                <a:ea typeface="+mn-ea"/>
                <a:cs typeface="+mn-cs"/>
              </a:defRPr>
            </a:lvl7pPr>
            <a:lvl8pPr marL="3381636" algn="l" defTabSz="966182" rtl="0" eaLnBrk="1" latinLnBrk="0" hangingPunct="1">
              <a:defRPr kern="1200">
                <a:solidFill>
                  <a:schemeClr val="tx1"/>
                </a:solidFill>
                <a:latin typeface="Arial" charset="0"/>
                <a:ea typeface="+mn-ea"/>
                <a:cs typeface="+mn-cs"/>
              </a:defRPr>
            </a:lvl8pPr>
            <a:lvl9pPr marL="3864727" algn="l" defTabSz="966182" rtl="0" eaLnBrk="1" latinLnBrk="0" hangingPunct="1">
              <a:defRPr kern="1200">
                <a:solidFill>
                  <a:schemeClr val="tx1"/>
                </a:solidFill>
                <a:latin typeface="Arial" charset="0"/>
                <a:ea typeface="+mn-ea"/>
                <a:cs typeface="+mn-cs"/>
              </a:defRPr>
            </a:lvl9pPr>
          </a:lstStyle>
          <a:p>
            <a:fld id="{785825BA-A31F-4A4C-ADA0-667A23D44F16}" type="slidenum">
              <a:rPr lang="en-US" sz="1500">
                <a:solidFill>
                  <a:srgbClr val="000000"/>
                </a:solidFill>
              </a:rPr>
              <a:pPr/>
              <a:t>21</a:t>
            </a:fld>
            <a:endParaRPr lang="en-US" dirty="0">
              <a:solidFill>
                <a:srgbClr val="000000"/>
              </a:solidFill>
            </a:endParaRPr>
          </a:p>
        </p:txBody>
      </p:sp>
      <p:sp>
        <p:nvSpPr>
          <p:cNvPr id="12" name="TextBox 11"/>
          <p:cNvSpPr txBox="1"/>
          <p:nvPr/>
        </p:nvSpPr>
        <p:spPr>
          <a:xfrm>
            <a:off x="228598" y="3886200"/>
            <a:ext cx="1669143" cy="19339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86470" tIns="43235" rIns="86470" bIns="43235" rtlCol="0" anchor="ctr">
            <a:noAutofit/>
          </a:bodyPr>
          <a:lstStyle/>
          <a:p>
            <a:pPr algn="ctr"/>
            <a:r>
              <a:rPr lang="en-US" sz="2800" dirty="0" smtClean="0">
                <a:solidFill>
                  <a:prstClr val="white"/>
                </a:solidFill>
              </a:rPr>
              <a:t>Function</a:t>
            </a:r>
            <a:endParaRPr lang="en-US" sz="2400" dirty="0">
              <a:solidFill>
                <a:prstClr val="white"/>
              </a:solidFill>
            </a:endParaRPr>
          </a:p>
        </p:txBody>
      </p:sp>
      <p:sp>
        <p:nvSpPr>
          <p:cNvPr id="13" name="TextBox 4"/>
          <p:cNvSpPr txBox="1">
            <a:spLocks noChangeArrowheads="1"/>
          </p:cNvSpPr>
          <p:nvPr/>
        </p:nvSpPr>
        <p:spPr bwMode="auto">
          <a:xfrm>
            <a:off x="2111991" y="3886200"/>
            <a:ext cx="6821062" cy="19339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86470" tIns="43235" rIns="86470" bIns="43235">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indent="0"/>
            <a:r>
              <a:rPr lang="en-US" altLang="en-US" sz="2000" dirty="0" smtClean="0">
                <a:solidFill>
                  <a:srgbClr val="000000"/>
                </a:solidFill>
              </a:rPr>
              <a:t>Provides </a:t>
            </a:r>
            <a:r>
              <a:rPr lang="en-US" altLang="en-US" sz="2000" dirty="0">
                <a:solidFill>
                  <a:srgbClr val="000000"/>
                </a:solidFill>
              </a:rPr>
              <a:t>recommendations to the Commissioner and the State Board when a school or district remain on the accountability clock for more than five consecutive years, or earlier upon request</a:t>
            </a:r>
            <a:r>
              <a:rPr lang="en-US" altLang="en-US" sz="2000" dirty="0" smtClean="0">
                <a:solidFill>
                  <a:srgbClr val="000000"/>
                </a:solidFill>
              </a:rPr>
              <a:t>.</a:t>
            </a:r>
            <a:endParaRPr lang="en-US" altLang="en-US" sz="2000" dirty="0" smtClean="0"/>
          </a:p>
          <a:p>
            <a:pPr marL="0" indent="0"/>
            <a:r>
              <a:rPr lang="en-US" altLang="en-US" sz="2000" dirty="0" smtClean="0"/>
              <a:t>The Panel will review approximately 60 districts or schools this year.</a:t>
            </a:r>
            <a:endParaRPr lang="en-US" altLang="en-US" sz="2000" dirty="0"/>
          </a:p>
        </p:txBody>
      </p:sp>
    </p:spTree>
    <p:extLst>
      <p:ext uri="{BB962C8B-B14F-4D97-AF65-F5344CB8AC3E}">
        <p14:creationId xmlns:p14="http://schemas.microsoft.com/office/powerpoint/2010/main" val="1040348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1131"/>
            <a:ext cx="8381260" cy="782073"/>
          </a:xfrm>
        </p:spPr>
        <p:txBody>
          <a:bodyPr/>
          <a:lstStyle/>
          <a:p>
            <a:r>
              <a:rPr lang="en-US" sz="3200" dirty="0" smtClean="0"/>
              <a:t>State Board of Education</a:t>
            </a:r>
            <a:endParaRPr lang="en-US" sz="3200" dirty="0"/>
          </a:p>
        </p:txBody>
      </p:sp>
      <p:sp>
        <p:nvSpPr>
          <p:cNvPr id="4" name="Footer Placeholder 3"/>
          <p:cNvSpPr>
            <a:spLocks noGrp="1"/>
          </p:cNvSpPr>
          <p:nvPr>
            <p:ph type="ftr" sz="quarter" idx="3"/>
          </p:nvPr>
        </p:nvSpPr>
        <p:spPr/>
        <p:txBody>
          <a:bodyPr/>
          <a:lstStyle/>
          <a:p>
            <a:fld id="{757A2F4E-5D54-B04B-91BD-7E78EE1FE9FD}" type="slidenum">
              <a:rPr lang="en-US" smtClean="0"/>
              <a:pPr/>
              <a:t>22</a:t>
            </a:fld>
            <a:endParaRPr lang="en-US" dirty="0" smtClean="0"/>
          </a:p>
        </p:txBody>
      </p:sp>
      <p:graphicFrame>
        <p:nvGraphicFramePr>
          <p:cNvPr id="7" name="Content Placeholder 4"/>
          <p:cNvGraphicFramePr>
            <a:graphicFrameLocks/>
          </p:cNvGraphicFramePr>
          <p:nvPr>
            <p:extLst>
              <p:ext uri="{D42A27DB-BD31-4B8C-83A1-F6EECF244321}">
                <p14:modId xmlns:p14="http://schemas.microsoft.com/office/powerpoint/2010/main" val="3004135692"/>
              </p:ext>
            </p:extLst>
          </p:nvPr>
        </p:nvGraphicFramePr>
        <p:xfrm>
          <a:off x="380999" y="1813497"/>
          <a:ext cx="8256896" cy="4205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0048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23</a:t>
            </a:fld>
            <a:endParaRPr lang="en-US" dirty="0" smtClean="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0999" y="191069"/>
            <a:ext cx="16600938" cy="637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945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205722"/>
            <a:ext cx="8381260" cy="782073"/>
          </a:xfrm>
        </p:spPr>
        <p:txBody>
          <a:bodyPr/>
          <a:lstStyle/>
          <a:p>
            <a:r>
              <a:rPr lang="en-US" dirty="0" smtClean="0"/>
              <a:t>Potential Consequences of Inaction or Insufficient Action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24</a:t>
            </a:fld>
            <a:endParaRPr lang="en-US" dirty="0" smtClean="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195441707"/>
              </p:ext>
            </p:extLst>
          </p:nvPr>
        </p:nvGraphicFramePr>
        <p:xfrm>
          <a:off x="7366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16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61537"/>
            <a:ext cx="8381260" cy="782073"/>
          </a:xfrm>
        </p:spPr>
        <p:txBody>
          <a:bodyPr/>
          <a:lstStyle/>
          <a:p>
            <a:r>
              <a:rPr lang="en-US" dirty="0"/>
              <a:t>Pathways and Opportunities </a:t>
            </a:r>
            <a:r>
              <a:rPr lang="en-US" dirty="0" smtClean="0"/>
              <a:t/>
            </a:r>
            <a:br>
              <a:rPr lang="en-US" dirty="0" smtClean="0"/>
            </a:br>
            <a:r>
              <a:rPr lang="en-US" dirty="0" smtClean="0"/>
              <a:t>for DISTRICTS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25</a:t>
            </a:fld>
            <a:endParaRPr lang="en-US" dirty="0" smtClean="0"/>
          </a:p>
        </p:txBody>
      </p:sp>
      <p:sp>
        <p:nvSpPr>
          <p:cNvPr id="5" name="TextBox 4"/>
          <p:cNvSpPr txBox="1"/>
          <p:nvPr/>
        </p:nvSpPr>
        <p:spPr>
          <a:xfrm>
            <a:off x="381000" y="2384075"/>
            <a:ext cx="2377440" cy="1020865"/>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algn="ctr"/>
            <a:r>
              <a:rPr lang="en-US" sz="2000" dirty="0" smtClean="0">
                <a:solidFill>
                  <a:schemeClr val="tx1"/>
                </a:solidFill>
                <a:latin typeface="Calibri" pitchFamily="34" charset="0"/>
              </a:rPr>
              <a:t>Take over management</a:t>
            </a:r>
            <a:r>
              <a:rPr lang="en-US" sz="2000" dirty="0" smtClean="0">
                <a:latin typeface="Calibri" pitchFamily="34" charset="0"/>
              </a:rPr>
              <a:t> </a:t>
            </a:r>
            <a:r>
              <a:rPr lang="en-US" sz="2000" dirty="0" smtClean="0">
                <a:solidFill>
                  <a:schemeClr val="tx1"/>
                </a:solidFill>
                <a:latin typeface="Calibri" pitchFamily="34" charset="0"/>
              </a:rPr>
              <a:t>of one or more schools</a:t>
            </a:r>
            <a:endParaRPr lang="en-US" dirty="0" smtClean="0">
              <a:solidFill>
                <a:schemeClr val="tx1"/>
              </a:solidFill>
              <a:latin typeface="Calibri" pitchFamily="34" charset="0"/>
            </a:endParaRPr>
          </a:p>
        </p:txBody>
      </p:sp>
      <p:sp>
        <p:nvSpPr>
          <p:cNvPr id="6" name="TextBox 5"/>
          <p:cNvSpPr txBox="1"/>
          <p:nvPr/>
        </p:nvSpPr>
        <p:spPr>
          <a:xfrm>
            <a:off x="381000" y="1419243"/>
            <a:ext cx="2377439" cy="713088"/>
          </a:xfrm>
          <a:prstGeom prst="rect">
            <a:avLst/>
          </a:prstGeom>
          <a:solidFill>
            <a:srgbClr val="FFFF66"/>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lvl="0" algn="ctr"/>
            <a:r>
              <a:rPr lang="en-US" sz="2000" dirty="0" smtClean="0">
                <a:solidFill>
                  <a:schemeClr val="tx1"/>
                </a:solidFill>
                <a:latin typeface="Calibri" pitchFamily="34" charset="0"/>
              </a:rPr>
              <a:t>District Reorganization</a:t>
            </a:r>
            <a:endParaRPr lang="en-US" dirty="0">
              <a:solidFill>
                <a:schemeClr val="tx1"/>
              </a:solidFill>
              <a:latin typeface="Calibri" pitchFamily="34" charset="0"/>
            </a:endParaRPr>
          </a:p>
        </p:txBody>
      </p:sp>
      <p:sp>
        <p:nvSpPr>
          <p:cNvPr id="7" name="TextBox 6"/>
          <p:cNvSpPr txBox="1"/>
          <p:nvPr/>
        </p:nvSpPr>
        <p:spPr>
          <a:xfrm>
            <a:off x="381000" y="4702754"/>
            <a:ext cx="2377440" cy="713088"/>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algn="ctr"/>
            <a:r>
              <a:rPr lang="en-US" sz="2000" dirty="0">
                <a:solidFill>
                  <a:schemeClr val="tx1"/>
                </a:solidFill>
                <a:latin typeface="Calibri" pitchFamily="34" charset="0"/>
              </a:rPr>
              <a:t>Innovation </a:t>
            </a:r>
          </a:p>
          <a:p>
            <a:pPr algn="ctr"/>
            <a:r>
              <a:rPr lang="en-US" sz="2000" dirty="0" smtClean="0">
                <a:solidFill>
                  <a:schemeClr val="tx1"/>
                </a:solidFill>
                <a:latin typeface="Calibri" pitchFamily="34" charset="0"/>
              </a:rPr>
              <a:t>Status</a:t>
            </a:r>
            <a:endParaRPr lang="en-US" dirty="0" smtClean="0">
              <a:solidFill>
                <a:schemeClr val="tx1"/>
              </a:solidFill>
              <a:latin typeface="Calibri" pitchFamily="34" charset="0"/>
            </a:endParaRPr>
          </a:p>
        </p:txBody>
      </p:sp>
      <p:sp>
        <p:nvSpPr>
          <p:cNvPr id="8" name="TextBox 7"/>
          <p:cNvSpPr txBox="1"/>
          <p:nvPr/>
        </p:nvSpPr>
        <p:spPr>
          <a:xfrm>
            <a:off x="380999" y="5631288"/>
            <a:ext cx="2377440" cy="1020865"/>
          </a:xfrm>
          <a:prstGeom prst="rect">
            <a:avLst/>
          </a:prstGeom>
          <a:solidFill>
            <a:srgbClr val="FF5050"/>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algn="ctr"/>
            <a:r>
              <a:rPr lang="en-US" sz="2000" dirty="0">
                <a:latin typeface="Calibri" pitchFamily="34" charset="0"/>
              </a:rPr>
              <a:t>School</a:t>
            </a:r>
          </a:p>
          <a:p>
            <a:pPr algn="ctr"/>
            <a:r>
              <a:rPr lang="en-US" sz="2000" dirty="0">
                <a:latin typeface="Calibri" pitchFamily="34" charset="0"/>
              </a:rPr>
              <a:t> </a:t>
            </a:r>
            <a:r>
              <a:rPr lang="en-US" sz="2000" dirty="0" smtClean="0">
                <a:latin typeface="Calibri" pitchFamily="34" charset="0"/>
              </a:rPr>
              <a:t>Closure or Revoked Charter</a:t>
            </a:r>
            <a:endParaRPr lang="en-US" sz="2000" dirty="0">
              <a:latin typeface="Calibri" pitchFamily="34" charset="0"/>
            </a:endParaRPr>
          </a:p>
        </p:txBody>
      </p:sp>
      <p:sp>
        <p:nvSpPr>
          <p:cNvPr id="11" name="TextBox 10"/>
          <p:cNvSpPr txBox="1"/>
          <p:nvPr/>
        </p:nvSpPr>
        <p:spPr>
          <a:xfrm>
            <a:off x="380999" y="3620359"/>
            <a:ext cx="2377440" cy="713088"/>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lvl="0" algn="ctr"/>
            <a:r>
              <a:rPr lang="en-US" sz="2000" dirty="0" smtClean="0">
                <a:solidFill>
                  <a:schemeClr val="tx1"/>
                </a:solidFill>
                <a:latin typeface="Calibri" pitchFamily="34" charset="0"/>
              </a:rPr>
              <a:t>Conversion to a Charter School</a:t>
            </a:r>
            <a:endParaRPr lang="en-US" dirty="0" smtClean="0">
              <a:solidFill>
                <a:schemeClr val="tx1"/>
              </a:solidFill>
              <a:latin typeface="Calibri" pitchFamily="34" charset="0"/>
            </a:endParaRPr>
          </a:p>
        </p:txBody>
      </p:sp>
      <p:sp>
        <p:nvSpPr>
          <p:cNvPr id="12" name="TextBox 11"/>
          <p:cNvSpPr txBox="1"/>
          <p:nvPr/>
        </p:nvSpPr>
        <p:spPr>
          <a:xfrm>
            <a:off x="2934652" y="1482643"/>
            <a:ext cx="4456748" cy="6652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smtClean="0">
                <a:solidFill>
                  <a:schemeClr val="tx1"/>
                </a:solidFill>
                <a:latin typeface="Calibri" pitchFamily="34" charset="0"/>
              </a:rPr>
              <a:t>Process triggers district reorganization, change in boundaries, and/or change in local board.</a:t>
            </a:r>
          </a:p>
        </p:txBody>
      </p:sp>
      <p:sp>
        <p:nvSpPr>
          <p:cNvPr id="13" name="TextBox 12"/>
          <p:cNvSpPr txBox="1"/>
          <p:nvPr/>
        </p:nvSpPr>
        <p:spPr>
          <a:xfrm>
            <a:off x="2934652" y="5809098"/>
            <a:ext cx="5828348" cy="6652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a:solidFill>
                  <a:schemeClr val="tx1"/>
                </a:solidFill>
                <a:latin typeface="Calibri" pitchFamily="34" charset="0"/>
              </a:rPr>
              <a:t>A school may be closed.</a:t>
            </a:r>
          </a:p>
          <a:p>
            <a:pPr marL="285750" indent="-285750">
              <a:buFont typeface="Arial" panose="020B0604020202020204" pitchFamily="34" charset="0"/>
              <a:buChar char="•"/>
            </a:pPr>
            <a:r>
              <a:rPr lang="en-US" sz="1600" dirty="0">
                <a:solidFill>
                  <a:schemeClr val="tx1"/>
                </a:solidFill>
                <a:latin typeface="Calibri" pitchFamily="34" charset="0"/>
              </a:rPr>
              <a:t>May occur at once or phased out</a:t>
            </a:r>
            <a:r>
              <a:rPr lang="en-US" sz="1600" dirty="0" smtClean="0">
                <a:solidFill>
                  <a:schemeClr val="tx1"/>
                </a:solidFill>
                <a:latin typeface="Calibri" pitchFamily="34" charset="0"/>
              </a:rPr>
              <a:t>.</a:t>
            </a:r>
            <a:endParaRPr lang="en-US" sz="1600" dirty="0">
              <a:solidFill>
                <a:schemeClr val="tx1"/>
              </a:solidFill>
              <a:latin typeface="Calibri" pitchFamily="34" charset="0"/>
            </a:endParaRPr>
          </a:p>
        </p:txBody>
      </p:sp>
      <p:sp>
        <p:nvSpPr>
          <p:cNvPr id="14" name="TextBox 13"/>
          <p:cNvSpPr txBox="1"/>
          <p:nvPr/>
        </p:nvSpPr>
        <p:spPr>
          <a:xfrm>
            <a:off x="2934652" y="3473983"/>
            <a:ext cx="5523548" cy="100584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smtClean="0">
                <a:solidFill>
                  <a:schemeClr val="tx1"/>
                </a:solidFill>
                <a:latin typeface="Calibri" pitchFamily="34" charset="0"/>
              </a:rPr>
              <a:t>School autonomy defined by contract with authorizer</a:t>
            </a:r>
          </a:p>
          <a:p>
            <a:pPr marL="285750" indent="-285750">
              <a:buFont typeface="Arial" panose="020B0604020202020204" pitchFamily="34" charset="0"/>
              <a:buChar char="•"/>
            </a:pPr>
            <a:r>
              <a:rPr lang="en-US" sz="1600" dirty="0" smtClean="0">
                <a:solidFill>
                  <a:schemeClr val="tx1"/>
                </a:solidFill>
                <a:latin typeface="Calibri" pitchFamily="34" charset="0"/>
              </a:rPr>
              <a:t>Authorization through district, Charter School Institute (CSI), or both</a:t>
            </a:r>
          </a:p>
          <a:p>
            <a:pPr marL="285750" indent="-285750">
              <a:buFont typeface="Arial" panose="020B0604020202020204" pitchFamily="34" charset="0"/>
              <a:buChar char="•"/>
            </a:pPr>
            <a:r>
              <a:rPr lang="en-US" sz="1600" dirty="0" smtClean="0">
                <a:solidFill>
                  <a:schemeClr val="tx1"/>
                </a:solidFill>
                <a:latin typeface="Calibri" pitchFamily="34" charset="0"/>
              </a:rPr>
              <a:t>Independent governing board</a:t>
            </a:r>
            <a:endParaRPr lang="en-US" sz="1600" dirty="0">
              <a:solidFill>
                <a:schemeClr val="tx1"/>
              </a:solidFill>
              <a:latin typeface="Calibri" pitchFamily="34" charset="0"/>
            </a:endParaRPr>
          </a:p>
        </p:txBody>
      </p:sp>
      <p:sp>
        <p:nvSpPr>
          <p:cNvPr id="15" name="TextBox 14"/>
          <p:cNvSpPr txBox="1"/>
          <p:nvPr/>
        </p:nvSpPr>
        <p:spPr>
          <a:xfrm>
            <a:off x="2925416" y="4556379"/>
            <a:ext cx="6056948" cy="100583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a:solidFill>
                  <a:schemeClr val="tx1"/>
                </a:solidFill>
                <a:latin typeface="Calibri" pitchFamily="34" charset="0"/>
              </a:rPr>
              <a:t>S</a:t>
            </a:r>
            <a:r>
              <a:rPr lang="en-US" sz="1600" dirty="0" smtClean="0">
                <a:solidFill>
                  <a:schemeClr val="tx1"/>
                </a:solidFill>
                <a:latin typeface="Calibri" pitchFamily="34" charset="0"/>
              </a:rPr>
              <a:t>chool autonomy within determined parameters</a:t>
            </a:r>
          </a:p>
          <a:p>
            <a:pPr marL="285750" indent="-285750">
              <a:buFont typeface="Arial" panose="020B0604020202020204" pitchFamily="34" charset="0"/>
              <a:buChar char="•"/>
            </a:pPr>
            <a:r>
              <a:rPr lang="en-US" sz="1600" dirty="0" smtClean="0">
                <a:solidFill>
                  <a:schemeClr val="tx1"/>
                </a:solidFill>
                <a:latin typeface="Calibri" pitchFamily="34" charset="0"/>
              </a:rPr>
              <a:t>Waives select policies and rules</a:t>
            </a:r>
          </a:p>
          <a:p>
            <a:pPr marL="285750" indent="-285750">
              <a:buFont typeface="Arial" panose="020B0604020202020204" pitchFamily="34" charset="0"/>
              <a:buChar char="•"/>
            </a:pPr>
            <a:r>
              <a:rPr lang="en-US" sz="1600" dirty="0" smtClean="0">
                <a:solidFill>
                  <a:schemeClr val="tx1"/>
                </a:solidFill>
                <a:latin typeface="Calibri" pitchFamily="34" charset="0"/>
              </a:rPr>
              <a:t>Promotes school autonomy in:  people, time, money, program</a:t>
            </a:r>
            <a:endParaRPr lang="en-US" sz="1600" dirty="0">
              <a:solidFill>
                <a:schemeClr val="tx1"/>
              </a:solidFill>
              <a:latin typeface="Calibri" pitchFamily="34" charset="0"/>
            </a:endParaRPr>
          </a:p>
        </p:txBody>
      </p:sp>
      <p:sp>
        <p:nvSpPr>
          <p:cNvPr id="16" name="TextBox 15"/>
          <p:cNvSpPr txBox="1"/>
          <p:nvPr/>
        </p:nvSpPr>
        <p:spPr>
          <a:xfrm>
            <a:off x="2934652" y="2561886"/>
            <a:ext cx="4990148" cy="6652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a:solidFill>
                  <a:schemeClr val="tx1"/>
                </a:solidFill>
                <a:latin typeface="Calibri" pitchFamily="34" charset="0"/>
              </a:rPr>
              <a:t>External organizations may play varying roles within school or network management</a:t>
            </a:r>
          </a:p>
        </p:txBody>
      </p:sp>
      <p:sp>
        <p:nvSpPr>
          <p:cNvPr id="4" name="5-Point Star 3"/>
          <p:cNvSpPr/>
          <p:nvPr/>
        </p:nvSpPr>
        <p:spPr>
          <a:xfrm rot="1005560">
            <a:off x="7265750" y="684131"/>
            <a:ext cx="1878084" cy="1981688"/>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Follow along </a:t>
            </a:r>
            <a:r>
              <a:rPr lang="en-US" sz="1400" dirty="0" smtClean="0">
                <a:solidFill>
                  <a:schemeClr val="tx1"/>
                </a:solidFill>
              </a:rPr>
              <a:t>in </a:t>
            </a:r>
            <a:r>
              <a:rPr lang="en-US" sz="1400" dirty="0">
                <a:solidFill>
                  <a:schemeClr val="tx1"/>
                </a:solidFill>
              </a:rPr>
              <a:t>Handout</a:t>
            </a:r>
          </a:p>
        </p:txBody>
      </p:sp>
    </p:spTree>
    <p:extLst>
      <p:ext uri="{BB962C8B-B14F-4D97-AF65-F5344CB8AC3E}">
        <p14:creationId xmlns:p14="http://schemas.microsoft.com/office/powerpoint/2010/main" val="3250835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61537"/>
            <a:ext cx="8381260" cy="782073"/>
          </a:xfrm>
        </p:spPr>
        <p:txBody>
          <a:bodyPr/>
          <a:lstStyle/>
          <a:p>
            <a:r>
              <a:rPr lang="en-US" dirty="0"/>
              <a:t>Pathways and Opportunities </a:t>
            </a:r>
            <a:r>
              <a:rPr lang="en-US" dirty="0" smtClean="0"/>
              <a:t/>
            </a:r>
            <a:br>
              <a:rPr lang="en-US" dirty="0" smtClean="0"/>
            </a:br>
            <a:r>
              <a:rPr lang="en-US" dirty="0" smtClean="0"/>
              <a:t>for SCHOOLS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26</a:t>
            </a:fld>
            <a:endParaRPr lang="en-US" dirty="0" smtClean="0"/>
          </a:p>
        </p:txBody>
      </p:sp>
      <p:sp>
        <p:nvSpPr>
          <p:cNvPr id="5" name="TextBox 4"/>
          <p:cNvSpPr txBox="1"/>
          <p:nvPr/>
        </p:nvSpPr>
        <p:spPr>
          <a:xfrm>
            <a:off x="381000" y="1455569"/>
            <a:ext cx="2377440" cy="713088"/>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algn="ctr"/>
            <a:r>
              <a:rPr lang="en-US" sz="2000" dirty="0">
                <a:solidFill>
                  <a:schemeClr val="tx1"/>
                </a:solidFill>
                <a:latin typeface="Calibri" pitchFamily="34" charset="0"/>
              </a:rPr>
              <a:t>Management</a:t>
            </a:r>
            <a:r>
              <a:rPr lang="en-US" sz="2000" dirty="0">
                <a:latin typeface="Calibri" pitchFamily="34" charset="0"/>
              </a:rPr>
              <a:t> </a:t>
            </a:r>
            <a:r>
              <a:rPr lang="en-US" sz="2000" dirty="0" smtClean="0">
                <a:solidFill>
                  <a:schemeClr val="tx1"/>
                </a:solidFill>
                <a:latin typeface="Calibri" pitchFamily="34" charset="0"/>
              </a:rPr>
              <a:t>by a Public/Private Entity</a:t>
            </a:r>
            <a:endParaRPr lang="en-US" dirty="0" smtClean="0">
              <a:solidFill>
                <a:schemeClr val="tx1"/>
              </a:solidFill>
              <a:latin typeface="Calibri" pitchFamily="34" charset="0"/>
            </a:endParaRPr>
          </a:p>
        </p:txBody>
      </p:sp>
      <p:sp>
        <p:nvSpPr>
          <p:cNvPr id="6" name="TextBox 5"/>
          <p:cNvSpPr txBox="1"/>
          <p:nvPr/>
        </p:nvSpPr>
        <p:spPr>
          <a:xfrm>
            <a:off x="380999" y="2384076"/>
            <a:ext cx="2377440" cy="1020865"/>
          </a:xfrm>
          <a:prstGeom prst="rect">
            <a:avLst/>
          </a:prstGeom>
          <a:solidFill>
            <a:srgbClr val="FFFF66"/>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lvl="0" algn="ctr"/>
            <a:r>
              <a:rPr lang="en-US" sz="2000" dirty="0">
                <a:solidFill>
                  <a:schemeClr val="tx1"/>
                </a:solidFill>
                <a:latin typeface="Calibri" pitchFamily="34" charset="0"/>
              </a:rPr>
              <a:t>Charter school operator or board be replaced</a:t>
            </a:r>
          </a:p>
        </p:txBody>
      </p:sp>
      <p:sp>
        <p:nvSpPr>
          <p:cNvPr id="7" name="TextBox 6"/>
          <p:cNvSpPr txBox="1"/>
          <p:nvPr/>
        </p:nvSpPr>
        <p:spPr>
          <a:xfrm>
            <a:off x="381000" y="4702754"/>
            <a:ext cx="2377440" cy="713088"/>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algn="ctr"/>
            <a:r>
              <a:rPr lang="en-US" sz="2000" dirty="0">
                <a:solidFill>
                  <a:schemeClr val="tx1"/>
                </a:solidFill>
                <a:latin typeface="Calibri" pitchFamily="34" charset="0"/>
              </a:rPr>
              <a:t>Innovation </a:t>
            </a:r>
          </a:p>
          <a:p>
            <a:pPr algn="ctr"/>
            <a:r>
              <a:rPr lang="en-US" sz="2000" dirty="0" smtClean="0">
                <a:solidFill>
                  <a:schemeClr val="tx1"/>
                </a:solidFill>
                <a:latin typeface="Calibri" pitchFamily="34" charset="0"/>
              </a:rPr>
              <a:t>Status</a:t>
            </a:r>
          </a:p>
        </p:txBody>
      </p:sp>
      <p:sp>
        <p:nvSpPr>
          <p:cNvPr id="8" name="TextBox 7"/>
          <p:cNvSpPr txBox="1"/>
          <p:nvPr/>
        </p:nvSpPr>
        <p:spPr>
          <a:xfrm>
            <a:off x="380999" y="5631288"/>
            <a:ext cx="2377440" cy="1020865"/>
          </a:xfrm>
          <a:prstGeom prst="rect">
            <a:avLst/>
          </a:prstGeom>
          <a:solidFill>
            <a:srgbClr val="FF5050"/>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algn="ctr"/>
            <a:r>
              <a:rPr lang="en-US" sz="2000" dirty="0">
                <a:latin typeface="Calibri" pitchFamily="34" charset="0"/>
              </a:rPr>
              <a:t>School</a:t>
            </a:r>
          </a:p>
          <a:p>
            <a:pPr algn="ctr"/>
            <a:r>
              <a:rPr lang="en-US" sz="2000" dirty="0">
                <a:latin typeface="Calibri" pitchFamily="34" charset="0"/>
              </a:rPr>
              <a:t> </a:t>
            </a:r>
            <a:r>
              <a:rPr lang="en-US" sz="2000" dirty="0" smtClean="0">
                <a:latin typeface="Calibri" pitchFamily="34" charset="0"/>
              </a:rPr>
              <a:t>Closure or Revoked Charter</a:t>
            </a:r>
            <a:endParaRPr lang="en-US" sz="2000" dirty="0">
              <a:latin typeface="Calibri" pitchFamily="34" charset="0"/>
            </a:endParaRPr>
          </a:p>
        </p:txBody>
      </p:sp>
      <p:sp>
        <p:nvSpPr>
          <p:cNvPr id="11" name="TextBox 10"/>
          <p:cNvSpPr txBox="1"/>
          <p:nvPr/>
        </p:nvSpPr>
        <p:spPr>
          <a:xfrm>
            <a:off x="380999" y="3620359"/>
            <a:ext cx="2377440" cy="713088"/>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lvl="0" algn="ctr"/>
            <a:r>
              <a:rPr lang="en-US" sz="2000" dirty="0" smtClean="0">
                <a:solidFill>
                  <a:schemeClr val="tx1"/>
                </a:solidFill>
                <a:latin typeface="Calibri" pitchFamily="34" charset="0"/>
              </a:rPr>
              <a:t>Conversion to a Charter School</a:t>
            </a:r>
            <a:endParaRPr lang="en-US" dirty="0" smtClean="0">
              <a:solidFill>
                <a:schemeClr val="tx1"/>
              </a:solidFill>
              <a:latin typeface="Calibri" pitchFamily="34" charset="0"/>
            </a:endParaRPr>
          </a:p>
        </p:txBody>
      </p:sp>
      <p:sp>
        <p:nvSpPr>
          <p:cNvPr id="12" name="TextBox 11"/>
          <p:cNvSpPr txBox="1"/>
          <p:nvPr/>
        </p:nvSpPr>
        <p:spPr>
          <a:xfrm>
            <a:off x="2934652" y="1482643"/>
            <a:ext cx="4456748" cy="6652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smtClean="0">
                <a:solidFill>
                  <a:schemeClr val="tx1"/>
                </a:solidFill>
                <a:latin typeface="Calibri" pitchFamily="34" charset="0"/>
              </a:rPr>
              <a:t>External organizations may play varying roles within school or network management</a:t>
            </a:r>
          </a:p>
        </p:txBody>
      </p:sp>
      <p:sp>
        <p:nvSpPr>
          <p:cNvPr id="13" name="TextBox 12"/>
          <p:cNvSpPr txBox="1"/>
          <p:nvPr/>
        </p:nvSpPr>
        <p:spPr>
          <a:xfrm>
            <a:off x="2925416" y="5809098"/>
            <a:ext cx="5828348" cy="6652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smtClean="0">
                <a:solidFill>
                  <a:schemeClr val="tx1"/>
                </a:solidFill>
                <a:latin typeface="Calibri" pitchFamily="34" charset="0"/>
              </a:rPr>
              <a:t>A school may be closed.</a:t>
            </a:r>
          </a:p>
          <a:p>
            <a:pPr marL="285750" indent="-285750">
              <a:buFont typeface="Arial" panose="020B0604020202020204" pitchFamily="34" charset="0"/>
              <a:buChar char="•"/>
            </a:pPr>
            <a:r>
              <a:rPr lang="en-US" sz="1600" dirty="0" smtClean="0">
                <a:solidFill>
                  <a:schemeClr val="tx1"/>
                </a:solidFill>
                <a:latin typeface="Calibri" pitchFamily="34" charset="0"/>
              </a:rPr>
              <a:t>May occur at once or phased out.</a:t>
            </a:r>
            <a:endParaRPr lang="en-US" sz="1600" dirty="0">
              <a:solidFill>
                <a:schemeClr val="tx1"/>
              </a:solidFill>
              <a:latin typeface="Calibri" pitchFamily="34" charset="0"/>
            </a:endParaRPr>
          </a:p>
        </p:txBody>
      </p:sp>
      <p:sp>
        <p:nvSpPr>
          <p:cNvPr id="14" name="TextBox 13"/>
          <p:cNvSpPr txBox="1"/>
          <p:nvPr/>
        </p:nvSpPr>
        <p:spPr>
          <a:xfrm>
            <a:off x="2934652" y="3473983"/>
            <a:ext cx="6209348" cy="100584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smtClean="0">
                <a:solidFill>
                  <a:schemeClr val="tx1"/>
                </a:solidFill>
                <a:latin typeface="Calibri" pitchFamily="34" charset="0"/>
              </a:rPr>
              <a:t>School autonomy defined by contract with authorizer</a:t>
            </a:r>
          </a:p>
          <a:p>
            <a:pPr marL="285750" indent="-285750">
              <a:buFont typeface="Arial" panose="020B0604020202020204" pitchFamily="34" charset="0"/>
              <a:buChar char="•"/>
            </a:pPr>
            <a:r>
              <a:rPr lang="en-US" sz="1600" dirty="0" smtClean="0">
                <a:solidFill>
                  <a:schemeClr val="tx1"/>
                </a:solidFill>
                <a:latin typeface="Calibri" pitchFamily="34" charset="0"/>
              </a:rPr>
              <a:t>Authorization through district, Charter School Institute (CSI), or both</a:t>
            </a:r>
          </a:p>
          <a:p>
            <a:pPr marL="285750" indent="-285750">
              <a:buFont typeface="Arial" panose="020B0604020202020204" pitchFamily="34" charset="0"/>
              <a:buChar char="•"/>
            </a:pPr>
            <a:r>
              <a:rPr lang="en-US" sz="1600" dirty="0" smtClean="0">
                <a:solidFill>
                  <a:schemeClr val="tx1"/>
                </a:solidFill>
                <a:latin typeface="Calibri" pitchFamily="34" charset="0"/>
              </a:rPr>
              <a:t>Independent governing board</a:t>
            </a:r>
            <a:endParaRPr lang="en-US" sz="1600" dirty="0">
              <a:solidFill>
                <a:schemeClr val="tx1"/>
              </a:solidFill>
              <a:latin typeface="Calibri" pitchFamily="34" charset="0"/>
            </a:endParaRPr>
          </a:p>
        </p:txBody>
      </p:sp>
      <p:sp>
        <p:nvSpPr>
          <p:cNvPr id="15" name="TextBox 14"/>
          <p:cNvSpPr txBox="1"/>
          <p:nvPr/>
        </p:nvSpPr>
        <p:spPr>
          <a:xfrm>
            <a:off x="2925416" y="4556379"/>
            <a:ext cx="6056948" cy="100583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a:solidFill>
                  <a:schemeClr val="tx1"/>
                </a:solidFill>
                <a:latin typeface="Calibri" pitchFamily="34" charset="0"/>
              </a:rPr>
              <a:t>S</a:t>
            </a:r>
            <a:r>
              <a:rPr lang="en-US" sz="1600" dirty="0" smtClean="0">
                <a:solidFill>
                  <a:schemeClr val="tx1"/>
                </a:solidFill>
                <a:latin typeface="Calibri" pitchFamily="34" charset="0"/>
              </a:rPr>
              <a:t>chool autonomy within determined parameters</a:t>
            </a:r>
          </a:p>
          <a:p>
            <a:pPr marL="285750" indent="-285750">
              <a:buFont typeface="Arial" panose="020B0604020202020204" pitchFamily="34" charset="0"/>
              <a:buChar char="•"/>
            </a:pPr>
            <a:r>
              <a:rPr lang="en-US" sz="1600" dirty="0" smtClean="0">
                <a:solidFill>
                  <a:schemeClr val="tx1"/>
                </a:solidFill>
                <a:latin typeface="Calibri" pitchFamily="34" charset="0"/>
              </a:rPr>
              <a:t>Autonomy determined by waivers of select policies and rules</a:t>
            </a:r>
          </a:p>
          <a:p>
            <a:pPr marL="285750" indent="-285750">
              <a:buFont typeface="Arial" panose="020B0604020202020204" pitchFamily="34" charset="0"/>
              <a:buChar char="•"/>
            </a:pPr>
            <a:r>
              <a:rPr lang="en-US" sz="1600" dirty="0" smtClean="0">
                <a:solidFill>
                  <a:schemeClr val="tx1"/>
                </a:solidFill>
                <a:latin typeface="Calibri" pitchFamily="34" charset="0"/>
              </a:rPr>
              <a:t>Promotes school autonomy in:  people, time, money, program</a:t>
            </a:r>
            <a:endParaRPr lang="en-US" sz="1600" dirty="0">
              <a:solidFill>
                <a:schemeClr val="tx1"/>
              </a:solidFill>
              <a:latin typeface="Calibri" pitchFamily="34" charset="0"/>
            </a:endParaRPr>
          </a:p>
        </p:txBody>
      </p:sp>
      <p:sp>
        <p:nvSpPr>
          <p:cNvPr id="16" name="TextBox 15"/>
          <p:cNvSpPr txBox="1"/>
          <p:nvPr/>
        </p:nvSpPr>
        <p:spPr>
          <a:xfrm>
            <a:off x="2934651" y="2561886"/>
            <a:ext cx="5254005" cy="6652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smtClean="0">
                <a:solidFill>
                  <a:schemeClr val="tx1"/>
                </a:solidFill>
                <a:latin typeface="Calibri" pitchFamily="34" charset="0"/>
              </a:rPr>
              <a:t>A district or CSI authorizer may replace a low-performing charter school’s operator or governing board</a:t>
            </a:r>
          </a:p>
        </p:txBody>
      </p:sp>
      <p:sp>
        <p:nvSpPr>
          <p:cNvPr id="4" name="5-Point Star 3"/>
          <p:cNvSpPr/>
          <p:nvPr/>
        </p:nvSpPr>
        <p:spPr>
          <a:xfrm rot="1005560">
            <a:off x="7292861" y="767330"/>
            <a:ext cx="1791588" cy="1831112"/>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Follow along </a:t>
            </a:r>
            <a:r>
              <a:rPr lang="en-US" sz="1400" dirty="0" smtClean="0">
                <a:solidFill>
                  <a:schemeClr val="tx1"/>
                </a:solidFill>
              </a:rPr>
              <a:t>in </a:t>
            </a:r>
            <a:r>
              <a:rPr lang="en-US" sz="1400" dirty="0">
                <a:solidFill>
                  <a:schemeClr val="tx1"/>
                </a:solidFill>
              </a:rPr>
              <a:t>Handout</a:t>
            </a:r>
          </a:p>
        </p:txBody>
      </p:sp>
    </p:spTree>
    <p:extLst>
      <p:ext uri="{BB962C8B-B14F-4D97-AF65-F5344CB8AC3E}">
        <p14:creationId xmlns:p14="http://schemas.microsoft.com/office/powerpoint/2010/main" val="682977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Local School Board</a:t>
            </a:r>
            <a:endParaRPr lang="en-US" dirty="0"/>
          </a:p>
        </p:txBody>
      </p:sp>
      <p:sp>
        <p:nvSpPr>
          <p:cNvPr id="2" name="Footer Placeholder 1"/>
          <p:cNvSpPr>
            <a:spLocks noGrp="1"/>
          </p:cNvSpPr>
          <p:nvPr>
            <p:ph type="ftr" sz="quarter" idx="3"/>
          </p:nvPr>
        </p:nvSpPr>
        <p:spPr/>
        <p:txBody>
          <a:bodyPr/>
          <a:lstStyle/>
          <a:p>
            <a:fld id="{757A2F4E-5D54-B04B-91BD-7E78EE1FE9FD}" type="slidenum">
              <a:rPr lang="en-US" smtClean="0"/>
              <a:pPr/>
              <a:t>27</a:t>
            </a:fld>
            <a:endParaRPr lang="en-US" dirty="0" smtClean="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380456247"/>
              </p:ext>
            </p:extLst>
          </p:nvPr>
        </p:nvGraphicFramePr>
        <p:xfrm>
          <a:off x="7366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a:off x="2620371" y="4941712"/>
            <a:ext cx="2361630" cy="143301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25837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endParaRPr lang="en-US" dirty="0" smtClean="0"/>
          </a:p>
          <a:p>
            <a:pPr marL="45720" indent="0" algn="ctr">
              <a:buNone/>
            </a:pPr>
            <a:endParaRPr lang="en-US" dirty="0"/>
          </a:p>
          <a:p>
            <a:pPr marL="45720" indent="0" algn="ctr">
              <a:buNone/>
            </a:pPr>
            <a:endParaRPr lang="en-US" dirty="0" smtClean="0"/>
          </a:p>
          <a:p>
            <a:pPr marL="45720" indent="0" algn="ctr">
              <a:buNone/>
            </a:pPr>
            <a:r>
              <a:rPr lang="en-US" sz="3200" dirty="0" smtClean="0"/>
              <a:t>What questions do you have?</a:t>
            </a:r>
          </a:p>
          <a:p>
            <a:pPr marL="45720" indent="0" algn="ctr">
              <a:buNone/>
            </a:pPr>
            <a:endParaRPr lang="en-US" sz="3200" dirty="0" smtClean="0"/>
          </a:p>
          <a:p>
            <a:pPr marL="45720" indent="0" algn="ctr">
              <a:buNone/>
            </a:pPr>
            <a:r>
              <a:rPr lang="en-US" sz="3200" dirty="0" smtClean="0"/>
              <a:t>Turn and talk with your table</a:t>
            </a:r>
            <a:endParaRPr lang="en-US" sz="3200" dirty="0"/>
          </a:p>
        </p:txBody>
      </p:sp>
      <p:sp>
        <p:nvSpPr>
          <p:cNvPr id="3" name="Title 2"/>
          <p:cNvSpPr>
            <a:spLocks noGrp="1"/>
          </p:cNvSpPr>
          <p:nvPr>
            <p:ph type="title"/>
          </p:nvPr>
        </p:nvSpPr>
        <p:spPr/>
        <p:txBody>
          <a:bodyPr/>
          <a:lstStyle/>
          <a:p>
            <a:r>
              <a:rPr lang="en-US" dirty="0" smtClean="0"/>
              <a:t>Pause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28</a:t>
            </a:fld>
            <a:endParaRPr lang="en-US" dirty="0" smtClean="0"/>
          </a:p>
        </p:txBody>
      </p:sp>
    </p:spTree>
    <p:extLst>
      <p:ext uri="{BB962C8B-B14F-4D97-AF65-F5344CB8AC3E}">
        <p14:creationId xmlns:p14="http://schemas.microsoft.com/office/powerpoint/2010/main" val="1396429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178426"/>
            <a:ext cx="8381260" cy="782073"/>
          </a:xfrm>
        </p:spPr>
        <p:txBody>
          <a:bodyPr/>
          <a:lstStyle/>
          <a:p>
            <a:r>
              <a:rPr lang="en-US" dirty="0" smtClean="0"/>
              <a:t>District Presentations to </a:t>
            </a:r>
            <a:br>
              <a:rPr lang="en-US" dirty="0" smtClean="0"/>
            </a:br>
            <a:r>
              <a:rPr lang="en-US" dirty="0" smtClean="0"/>
              <a:t>the State Board of Education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29</a:t>
            </a:fld>
            <a:endParaRPr lang="en-US" dirty="0" smtClean="0"/>
          </a:p>
        </p:txBody>
      </p:sp>
      <p:sp>
        <p:nvSpPr>
          <p:cNvPr id="2" name="Content Placeholder 1"/>
          <p:cNvSpPr>
            <a:spLocks noGrp="1"/>
          </p:cNvSpPr>
          <p:nvPr>
            <p:ph idx="4294967295"/>
          </p:nvPr>
        </p:nvSpPr>
        <p:spPr>
          <a:xfrm>
            <a:off x="763612" y="1544852"/>
            <a:ext cx="7397750" cy="4406900"/>
          </a:xfrm>
        </p:spPr>
        <p:txBody>
          <a:bodyPr/>
          <a:lstStyle/>
          <a:p>
            <a:r>
              <a:rPr lang="en-US" dirty="0" smtClean="0"/>
              <a:t>The State Board has requested that districts entering year 4 or 5 be invited to meet with them.</a:t>
            </a:r>
          </a:p>
          <a:p>
            <a:endParaRPr lang="en-US" dirty="0" smtClean="0"/>
          </a:p>
          <a:p>
            <a:r>
              <a:rPr lang="en-US" dirty="0" smtClean="0"/>
              <a:t>Invitations will go out this week.</a:t>
            </a:r>
          </a:p>
          <a:p>
            <a:endParaRPr lang="en-US" dirty="0" smtClean="0"/>
          </a:p>
          <a:p>
            <a:r>
              <a:rPr lang="en-US" dirty="0" smtClean="0"/>
              <a:t>Districts will be asked to present:  </a:t>
            </a:r>
          </a:p>
          <a:p>
            <a:pPr marL="45720" indent="0">
              <a:buNone/>
            </a:pPr>
            <a:r>
              <a:rPr lang="en-US" dirty="0"/>
              <a:t> </a:t>
            </a:r>
            <a:r>
              <a:rPr lang="en-US" dirty="0" smtClean="0"/>
              <a:t>              successes, challenges, and strategies.</a:t>
            </a:r>
            <a:endParaRPr lang="en-US" dirty="0"/>
          </a:p>
        </p:txBody>
      </p:sp>
    </p:spTree>
    <p:extLst>
      <p:ext uri="{BB962C8B-B14F-4D97-AF65-F5344CB8AC3E}">
        <p14:creationId xmlns:p14="http://schemas.microsoft.com/office/powerpoint/2010/main" val="1093479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192074"/>
            <a:ext cx="8381260" cy="782073"/>
          </a:xfrm>
        </p:spPr>
        <p:txBody>
          <a:bodyPr/>
          <a:lstStyle/>
          <a:p>
            <a:r>
              <a:rPr lang="en-US" sz="4800" dirty="0" smtClean="0"/>
              <a:t>AGENDA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pPr lvl="1">
              <a:lnSpc>
                <a:spcPct val="150000"/>
              </a:lnSpc>
              <a:buFont typeface="Wingdings" panose="05000000000000000000" pitchFamily="2" charset="2"/>
              <a:buChar char="Ø"/>
            </a:pPr>
            <a:r>
              <a:rPr lang="en-US" sz="2400" dirty="0" smtClean="0"/>
              <a:t>Welcome and Introductions</a:t>
            </a:r>
          </a:p>
          <a:p>
            <a:pPr lvl="1">
              <a:lnSpc>
                <a:spcPct val="150000"/>
              </a:lnSpc>
              <a:buFont typeface="Wingdings" panose="05000000000000000000" pitchFamily="2" charset="2"/>
              <a:buChar char="Ø"/>
            </a:pPr>
            <a:r>
              <a:rPr lang="en-US" sz="2400" dirty="0"/>
              <a:t>Assessment and Accountability Transitions</a:t>
            </a:r>
          </a:p>
          <a:p>
            <a:pPr lvl="1">
              <a:lnSpc>
                <a:spcPct val="150000"/>
              </a:lnSpc>
              <a:buFont typeface="Wingdings" panose="05000000000000000000" pitchFamily="2" charset="2"/>
              <a:buChar char="Ø"/>
            </a:pPr>
            <a:r>
              <a:rPr lang="en-US" sz="2400" dirty="0" smtClean="0"/>
              <a:t>The Education Accountability Act of 2009</a:t>
            </a:r>
          </a:p>
          <a:p>
            <a:pPr lvl="1">
              <a:lnSpc>
                <a:spcPct val="150000"/>
              </a:lnSpc>
              <a:buFont typeface="Wingdings" panose="05000000000000000000" pitchFamily="2" charset="2"/>
              <a:buChar char="Ø"/>
            </a:pPr>
            <a:r>
              <a:rPr lang="en-US" sz="2400" dirty="0" smtClean="0"/>
              <a:t>Tiers of Support and a Turnaround Network</a:t>
            </a:r>
          </a:p>
          <a:p>
            <a:pPr lvl="1">
              <a:lnSpc>
                <a:spcPct val="150000"/>
              </a:lnSpc>
              <a:buFont typeface="Wingdings" panose="05000000000000000000" pitchFamily="2" charset="2"/>
              <a:buChar char="Ø"/>
            </a:pPr>
            <a:r>
              <a:rPr lang="en-US" sz="2400" dirty="0" smtClean="0"/>
              <a:t>Workshop Time</a:t>
            </a:r>
          </a:p>
          <a:p>
            <a:pPr lvl="1">
              <a:lnSpc>
                <a:spcPct val="150000"/>
              </a:lnSpc>
              <a:buFont typeface="Wingdings" panose="05000000000000000000" pitchFamily="2" charset="2"/>
              <a:buChar char="Ø"/>
            </a:pPr>
            <a:r>
              <a:rPr lang="en-US" sz="2400" dirty="0"/>
              <a:t>The Power of Partnerships</a:t>
            </a:r>
          </a:p>
          <a:p>
            <a:pPr marL="365760" lvl="1" indent="0">
              <a:lnSpc>
                <a:spcPct val="150000"/>
              </a:lnSpc>
              <a:buNone/>
            </a:pPr>
            <a:endParaRPr lang="en-US" sz="2400" dirty="0"/>
          </a:p>
        </p:txBody>
      </p:sp>
      <p:sp>
        <p:nvSpPr>
          <p:cNvPr id="5" name="Rectangle 4"/>
          <p:cNvSpPr/>
          <p:nvPr/>
        </p:nvSpPr>
        <p:spPr>
          <a:xfrm>
            <a:off x="682388" y="2361063"/>
            <a:ext cx="6905767" cy="614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228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nSpc>
                <a:spcPct val="150000"/>
              </a:lnSpc>
              <a:buFont typeface="Wingdings" panose="05000000000000000000" pitchFamily="2" charset="2"/>
              <a:buChar char="Ø"/>
            </a:pPr>
            <a:r>
              <a:rPr lang="en-US" sz="2400" dirty="0" smtClean="0"/>
              <a:t>Welcome and Introductions</a:t>
            </a:r>
          </a:p>
          <a:p>
            <a:pPr lvl="1">
              <a:lnSpc>
                <a:spcPct val="150000"/>
              </a:lnSpc>
              <a:buFont typeface="Wingdings" panose="05000000000000000000" pitchFamily="2" charset="2"/>
              <a:buChar char="Ø"/>
            </a:pPr>
            <a:r>
              <a:rPr lang="en-US" sz="2400" dirty="0"/>
              <a:t>Assessment and Accountability Transitions</a:t>
            </a:r>
          </a:p>
          <a:p>
            <a:pPr lvl="1">
              <a:lnSpc>
                <a:spcPct val="150000"/>
              </a:lnSpc>
              <a:buFont typeface="Wingdings" panose="05000000000000000000" pitchFamily="2" charset="2"/>
              <a:buChar char="Ø"/>
            </a:pPr>
            <a:r>
              <a:rPr lang="en-US" sz="2400" dirty="0" smtClean="0"/>
              <a:t>The Education Accountability Act of 2009</a:t>
            </a:r>
          </a:p>
          <a:p>
            <a:pPr lvl="1">
              <a:lnSpc>
                <a:spcPct val="150000"/>
              </a:lnSpc>
              <a:buFont typeface="Wingdings" panose="05000000000000000000" pitchFamily="2" charset="2"/>
              <a:buChar char="Ø"/>
            </a:pPr>
            <a:r>
              <a:rPr lang="en-US" sz="2400" dirty="0" smtClean="0"/>
              <a:t>Tiers of Support and a Turnaround Network</a:t>
            </a:r>
          </a:p>
          <a:p>
            <a:pPr lvl="1">
              <a:lnSpc>
                <a:spcPct val="150000"/>
              </a:lnSpc>
              <a:buFont typeface="Wingdings" panose="05000000000000000000" pitchFamily="2" charset="2"/>
              <a:buChar char="Ø"/>
            </a:pPr>
            <a:r>
              <a:rPr lang="en-US" sz="2400" dirty="0" smtClean="0"/>
              <a:t>Workshop Time</a:t>
            </a:r>
          </a:p>
          <a:p>
            <a:pPr lvl="1">
              <a:lnSpc>
                <a:spcPct val="150000"/>
              </a:lnSpc>
              <a:buFont typeface="Wingdings" panose="05000000000000000000" pitchFamily="2" charset="2"/>
              <a:buChar char="Ø"/>
            </a:pPr>
            <a:r>
              <a:rPr lang="en-US" sz="2400" dirty="0"/>
              <a:t>The Power of Partnerships</a:t>
            </a:r>
          </a:p>
          <a:p>
            <a:pPr marL="365760" lvl="1" indent="0">
              <a:lnSpc>
                <a:spcPct val="150000"/>
              </a:lnSpc>
              <a:buNone/>
            </a:pPr>
            <a:endParaRPr lang="en-US" sz="2400" dirty="0"/>
          </a:p>
        </p:txBody>
      </p:sp>
      <p:sp>
        <p:nvSpPr>
          <p:cNvPr id="3" name="Title 2"/>
          <p:cNvSpPr>
            <a:spLocks noGrp="1"/>
          </p:cNvSpPr>
          <p:nvPr>
            <p:ph type="title"/>
          </p:nvPr>
        </p:nvSpPr>
        <p:spPr/>
        <p:txBody>
          <a:bodyPr/>
          <a:lstStyle/>
          <a:p>
            <a:r>
              <a:rPr lang="en-US" sz="4800" dirty="0" smtClean="0"/>
              <a:t>AGENDA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30</a:t>
            </a:fld>
            <a:endParaRPr lang="en-US" dirty="0" smtClean="0"/>
          </a:p>
        </p:txBody>
      </p:sp>
      <p:sp>
        <p:nvSpPr>
          <p:cNvPr id="5" name="Rectangle 4"/>
          <p:cNvSpPr/>
          <p:nvPr/>
        </p:nvSpPr>
        <p:spPr>
          <a:xfrm>
            <a:off x="682388" y="3630327"/>
            <a:ext cx="6905767" cy="614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117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Tiered Support from CDE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31</a:t>
            </a:fld>
            <a:endParaRPr lang="en-US" dirty="0" smtClean="0"/>
          </a:p>
        </p:txBody>
      </p:sp>
      <p:sp>
        <p:nvSpPr>
          <p:cNvPr id="5" name="TextBox 4"/>
          <p:cNvSpPr txBox="1"/>
          <p:nvPr/>
        </p:nvSpPr>
        <p:spPr>
          <a:xfrm>
            <a:off x="163773" y="1603190"/>
            <a:ext cx="1856096" cy="830997"/>
          </a:xfrm>
          <a:prstGeom prst="rect">
            <a:avLst/>
          </a:prstGeom>
          <a:noFill/>
        </p:spPr>
        <p:txBody>
          <a:bodyPr wrap="square" rtlCol="0">
            <a:spAutoFit/>
          </a:bodyPr>
          <a:lstStyle/>
          <a:p>
            <a:pPr algn="ctr"/>
            <a:r>
              <a:rPr lang="en-US" sz="2400" b="1" dirty="0">
                <a:solidFill>
                  <a:srgbClr val="000000"/>
                </a:solidFill>
              </a:rPr>
              <a:t>Performance and Trends</a:t>
            </a:r>
          </a:p>
        </p:txBody>
      </p:sp>
      <p:sp>
        <p:nvSpPr>
          <p:cNvPr id="6" name="TextBox 5"/>
          <p:cNvSpPr txBox="1"/>
          <p:nvPr/>
        </p:nvSpPr>
        <p:spPr>
          <a:xfrm>
            <a:off x="3025819" y="1494008"/>
            <a:ext cx="2085836" cy="1200329"/>
          </a:xfrm>
          <a:prstGeom prst="rect">
            <a:avLst/>
          </a:prstGeom>
          <a:noFill/>
        </p:spPr>
        <p:txBody>
          <a:bodyPr wrap="square" rtlCol="0">
            <a:spAutoFit/>
          </a:bodyPr>
          <a:lstStyle/>
          <a:p>
            <a:pPr algn="ctr"/>
            <a:r>
              <a:rPr lang="en-US" sz="2400" b="1" dirty="0">
                <a:solidFill>
                  <a:srgbClr val="000000"/>
                </a:solidFill>
              </a:rPr>
              <a:t>Conditions and </a:t>
            </a:r>
            <a:r>
              <a:rPr lang="en-US" sz="2400" b="1" dirty="0" smtClean="0">
                <a:solidFill>
                  <a:srgbClr val="000000"/>
                </a:solidFill>
              </a:rPr>
              <a:t>Willingness</a:t>
            </a:r>
            <a:endParaRPr lang="en-US" sz="2400" b="1" dirty="0">
              <a:solidFill>
                <a:srgbClr val="000000"/>
              </a:solidFill>
            </a:endParaRPr>
          </a:p>
        </p:txBody>
      </p:sp>
      <p:sp>
        <p:nvSpPr>
          <p:cNvPr id="7" name="TextBox 6"/>
          <p:cNvSpPr txBox="1"/>
          <p:nvPr/>
        </p:nvSpPr>
        <p:spPr>
          <a:xfrm>
            <a:off x="6471313" y="1678675"/>
            <a:ext cx="1856096" cy="830997"/>
          </a:xfrm>
          <a:prstGeom prst="rect">
            <a:avLst/>
          </a:prstGeom>
          <a:noFill/>
        </p:spPr>
        <p:txBody>
          <a:bodyPr wrap="square" rtlCol="0">
            <a:spAutoFit/>
          </a:bodyPr>
          <a:lstStyle/>
          <a:p>
            <a:pPr algn="ctr"/>
            <a:r>
              <a:rPr lang="en-US" sz="2400" b="1" dirty="0">
                <a:solidFill>
                  <a:srgbClr val="000000"/>
                </a:solidFill>
              </a:rPr>
              <a:t>Tiers of Support</a:t>
            </a:r>
          </a:p>
        </p:txBody>
      </p:sp>
      <p:sp>
        <p:nvSpPr>
          <p:cNvPr id="9" name="Rectangle 8"/>
          <p:cNvSpPr/>
          <p:nvPr/>
        </p:nvSpPr>
        <p:spPr>
          <a:xfrm>
            <a:off x="163773" y="2729552"/>
            <a:ext cx="1856096" cy="791570"/>
          </a:xfrm>
          <a:prstGeom prst="rect">
            <a:avLst/>
          </a:prstGeom>
          <a:solidFill>
            <a:srgbClr val="FF4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Turnaround</a:t>
            </a:r>
          </a:p>
        </p:txBody>
      </p:sp>
      <p:sp>
        <p:nvSpPr>
          <p:cNvPr id="10" name="Rectangle 9"/>
          <p:cNvSpPr/>
          <p:nvPr/>
        </p:nvSpPr>
        <p:spPr>
          <a:xfrm>
            <a:off x="163773" y="3673522"/>
            <a:ext cx="1856096" cy="7915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Priority Improvement</a:t>
            </a:r>
          </a:p>
        </p:txBody>
      </p:sp>
      <p:sp>
        <p:nvSpPr>
          <p:cNvPr id="11" name="Rectangle 10"/>
          <p:cNvSpPr/>
          <p:nvPr/>
        </p:nvSpPr>
        <p:spPr>
          <a:xfrm>
            <a:off x="163773" y="4615218"/>
            <a:ext cx="1856096" cy="79157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Improvement</a:t>
            </a:r>
          </a:p>
        </p:txBody>
      </p:sp>
      <p:sp>
        <p:nvSpPr>
          <p:cNvPr id="12" name="Rectangle 11"/>
          <p:cNvSpPr/>
          <p:nvPr/>
        </p:nvSpPr>
        <p:spPr>
          <a:xfrm>
            <a:off x="163773" y="5584208"/>
            <a:ext cx="1856096" cy="79157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Accredited /</a:t>
            </a:r>
          </a:p>
          <a:p>
            <a:pPr algn="ctr"/>
            <a:r>
              <a:rPr lang="en-US" sz="2000" dirty="0">
                <a:solidFill>
                  <a:srgbClr val="000000"/>
                </a:solidFill>
              </a:rPr>
              <a:t>Performance</a:t>
            </a:r>
          </a:p>
        </p:txBody>
      </p:sp>
      <p:sp>
        <p:nvSpPr>
          <p:cNvPr id="13" name="TextBox 12"/>
          <p:cNvSpPr txBox="1"/>
          <p:nvPr/>
        </p:nvSpPr>
        <p:spPr>
          <a:xfrm>
            <a:off x="2094723" y="3741817"/>
            <a:ext cx="756830" cy="1446550"/>
          </a:xfrm>
          <a:prstGeom prst="rect">
            <a:avLst/>
          </a:prstGeom>
          <a:noFill/>
        </p:spPr>
        <p:txBody>
          <a:bodyPr wrap="square" rtlCol="0">
            <a:spAutoFit/>
          </a:bodyPr>
          <a:lstStyle/>
          <a:p>
            <a:r>
              <a:rPr lang="en-US" sz="8800" b="1" dirty="0">
                <a:solidFill>
                  <a:srgbClr val="000000"/>
                </a:solidFill>
              </a:rPr>
              <a:t>+</a:t>
            </a:r>
            <a:endParaRPr lang="en-US" b="1" dirty="0">
              <a:solidFill>
                <a:srgbClr val="000000"/>
              </a:solidFill>
            </a:endParaRPr>
          </a:p>
        </p:txBody>
      </p:sp>
      <p:sp>
        <p:nvSpPr>
          <p:cNvPr id="14" name="Rectangle 13"/>
          <p:cNvSpPr/>
          <p:nvPr/>
        </p:nvSpPr>
        <p:spPr>
          <a:xfrm>
            <a:off x="2910382" y="2729552"/>
            <a:ext cx="2316711" cy="36462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rPr>
              <a:t>Leadership and Teachers</a:t>
            </a:r>
          </a:p>
          <a:p>
            <a:endParaRPr lang="en-US" sz="2000" dirty="0">
              <a:solidFill>
                <a:srgbClr val="000000"/>
              </a:solidFill>
            </a:endParaRPr>
          </a:p>
          <a:p>
            <a:r>
              <a:rPr lang="en-US" sz="2000" dirty="0">
                <a:solidFill>
                  <a:srgbClr val="000000"/>
                </a:solidFill>
              </a:rPr>
              <a:t>Culture and Climate</a:t>
            </a:r>
          </a:p>
          <a:p>
            <a:endParaRPr lang="en-US" sz="2000" dirty="0">
              <a:solidFill>
                <a:srgbClr val="000000"/>
              </a:solidFill>
            </a:endParaRPr>
          </a:p>
          <a:p>
            <a:r>
              <a:rPr lang="en-US" sz="2000" dirty="0">
                <a:solidFill>
                  <a:srgbClr val="000000"/>
                </a:solidFill>
              </a:rPr>
              <a:t>Assessment, Instruction, and Data-Driven Decisions</a:t>
            </a:r>
          </a:p>
          <a:p>
            <a:endParaRPr lang="en-US" sz="2000" dirty="0">
              <a:solidFill>
                <a:srgbClr val="000000"/>
              </a:solidFill>
            </a:endParaRPr>
          </a:p>
          <a:p>
            <a:r>
              <a:rPr lang="en-US" sz="2000" dirty="0">
                <a:solidFill>
                  <a:srgbClr val="000000"/>
                </a:solidFill>
              </a:rPr>
              <a:t>Governance</a:t>
            </a:r>
          </a:p>
        </p:txBody>
      </p:sp>
      <p:sp>
        <p:nvSpPr>
          <p:cNvPr id="16" name="TextBox 15"/>
          <p:cNvSpPr txBox="1"/>
          <p:nvPr/>
        </p:nvSpPr>
        <p:spPr>
          <a:xfrm>
            <a:off x="5440705" y="3774798"/>
            <a:ext cx="756830" cy="1446550"/>
          </a:xfrm>
          <a:prstGeom prst="rect">
            <a:avLst/>
          </a:prstGeom>
          <a:noFill/>
        </p:spPr>
        <p:txBody>
          <a:bodyPr wrap="square" rtlCol="0">
            <a:spAutoFit/>
          </a:bodyPr>
          <a:lstStyle/>
          <a:p>
            <a:r>
              <a:rPr lang="en-US" sz="8800" b="1" dirty="0">
                <a:solidFill>
                  <a:srgbClr val="000000"/>
                </a:solidFill>
              </a:rPr>
              <a:t>=</a:t>
            </a:r>
            <a:endParaRPr lang="en-US" b="1" dirty="0">
              <a:solidFill>
                <a:srgbClr val="000000"/>
              </a:solidFill>
            </a:endParaRPr>
          </a:p>
        </p:txBody>
      </p:sp>
      <p:sp>
        <p:nvSpPr>
          <p:cNvPr id="18" name="Isosceles Triangle 17"/>
          <p:cNvSpPr/>
          <p:nvPr/>
        </p:nvSpPr>
        <p:spPr>
          <a:xfrm>
            <a:off x="5678911" y="2509731"/>
            <a:ext cx="3442644" cy="4120939"/>
          </a:xfrm>
          <a:prstGeom prst="triangle">
            <a:avLst/>
          </a:prstGeom>
          <a:gradFill flip="none" rotWithShape="1">
            <a:gsLst>
              <a:gs pos="0">
                <a:srgbClr val="FF0000"/>
              </a:gs>
              <a:gs pos="11000">
                <a:srgbClr val="FF6633"/>
              </a:gs>
              <a:gs pos="86000">
                <a:srgbClr val="FFFF00"/>
              </a:gs>
              <a:gs pos="100000">
                <a:srgbClr val="01A78F"/>
              </a:gs>
              <a:gs pos="100000">
                <a:srgbClr val="3366F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13350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615" y="228600"/>
            <a:ext cx="8381260" cy="782073"/>
          </a:xfrm>
        </p:spPr>
        <p:txBody>
          <a:bodyPr/>
          <a:lstStyle/>
          <a:p>
            <a:r>
              <a:rPr lang="en-US" dirty="0" smtClean="0"/>
              <a:t>Tiered Support from CDE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32</a:t>
            </a:fld>
            <a:endParaRPr lang="en-US" dirty="0" smtClean="0"/>
          </a:p>
        </p:txBody>
      </p:sp>
      <p:sp>
        <p:nvSpPr>
          <p:cNvPr id="7" name="Isosceles Triangle 6"/>
          <p:cNvSpPr/>
          <p:nvPr/>
        </p:nvSpPr>
        <p:spPr>
          <a:xfrm>
            <a:off x="162636" y="1669548"/>
            <a:ext cx="5530736" cy="5070685"/>
          </a:xfrm>
          <a:prstGeom prst="triangle">
            <a:avLst/>
          </a:prstGeom>
          <a:gradFill flip="none" rotWithShape="1">
            <a:gsLst>
              <a:gs pos="0">
                <a:srgbClr val="FF0000"/>
              </a:gs>
              <a:gs pos="11000">
                <a:srgbClr val="FF6633"/>
              </a:gs>
              <a:gs pos="86000">
                <a:srgbClr val="FFFF00"/>
              </a:gs>
              <a:gs pos="100000">
                <a:srgbClr val="01A78F"/>
              </a:gs>
              <a:gs pos="100000">
                <a:srgbClr val="3366F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rot="17755745">
            <a:off x="-743112" y="4247018"/>
            <a:ext cx="3184825" cy="461665"/>
          </a:xfrm>
          <a:prstGeom prst="rect">
            <a:avLst/>
          </a:prstGeom>
          <a:noFill/>
        </p:spPr>
        <p:txBody>
          <a:bodyPr wrap="square" rtlCol="0">
            <a:spAutoFit/>
          </a:bodyPr>
          <a:lstStyle/>
          <a:p>
            <a:r>
              <a:rPr lang="en-US" sz="2400" b="1" dirty="0">
                <a:solidFill>
                  <a:srgbClr val="000000"/>
                </a:solidFill>
              </a:rPr>
              <a:t>Increasing Intensity</a:t>
            </a:r>
          </a:p>
        </p:txBody>
      </p:sp>
      <p:cxnSp>
        <p:nvCxnSpPr>
          <p:cNvPr id="11" name="Straight Arrow Connector 10"/>
          <p:cNvCxnSpPr/>
          <p:nvPr/>
        </p:nvCxnSpPr>
        <p:spPr>
          <a:xfrm flipV="1">
            <a:off x="1344304" y="2361070"/>
            <a:ext cx="586853" cy="113276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478163" y="5029200"/>
            <a:ext cx="2961596" cy="1255266"/>
            <a:chOff x="5693372" y="4850068"/>
            <a:chExt cx="2961596" cy="1255266"/>
          </a:xfrm>
        </p:grpSpPr>
        <p:pic>
          <p:nvPicPr>
            <p:cNvPr id="32"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8074544" y="4869594"/>
              <a:ext cx="580424" cy="566382"/>
            </a:xfrm>
            <a:prstGeom prst="rect">
              <a:avLst/>
            </a:prstGeom>
            <a:noFill/>
          </p:spPr>
        </p:pic>
        <p:pic>
          <p:nvPicPr>
            <p:cNvPr id="33"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7437344" y="4850068"/>
              <a:ext cx="580424" cy="566382"/>
            </a:xfrm>
            <a:prstGeom prst="rect">
              <a:avLst/>
            </a:prstGeom>
            <a:noFill/>
          </p:spPr>
        </p:pic>
        <p:pic>
          <p:nvPicPr>
            <p:cNvPr id="34"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6869005" y="4855669"/>
              <a:ext cx="580424" cy="566382"/>
            </a:xfrm>
            <a:prstGeom prst="rect">
              <a:avLst/>
            </a:prstGeom>
            <a:noFill/>
          </p:spPr>
        </p:pic>
        <p:pic>
          <p:nvPicPr>
            <p:cNvPr id="35"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6288581" y="4855669"/>
              <a:ext cx="580424" cy="566382"/>
            </a:xfrm>
            <a:prstGeom prst="rect">
              <a:avLst/>
            </a:prstGeom>
            <a:noFill/>
          </p:spPr>
        </p:pic>
        <p:pic>
          <p:nvPicPr>
            <p:cNvPr id="36"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5693372" y="4869594"/>
              <a:ext cx="580424" cy="566382"/>
            </a:xfrm>
            <a:prstGeom prst="rect">
              <a:avLst/>
            </a:prstGeom>
            <a:noFill/>
          </p:spPr>
        </p:pic>
        <p:pic>
          <p:nvPicPr>
            <p:cNvPr id="38"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7901412" y="5531183"/>
              <a:ext cx="580424" cy="566382"/>
            </a:xfrm>
            <a:prstGeom prst="rect">
              <a:avLst/>
            </a:prstGeom>
            <a:noFill/>
          </p:spPr>
        </p:pic>
        <p:pic>
          <p:nvPicPr>
            <p:cNvPr id="39"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7249173" y="5531183"/>
              <a:ext cx="580424" cy="566382"/>
            </a:xfrm>
            <a:prstGeom prst="rect">
              <a:avLst/>
            </a:prstGeom>
            <a:noFill/>
          </p:spPr>
        </p:pic>
        <p:pic>
          <p:nvPicPr>
            <p:cNvPr id="40"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6668749" y="5538952"/>
              <a:ext cx="580424" cy="566382"/>
            </a:xfrm>
            <a:prstGeom prst="rect">
              <a:avLst/>
            </a:prstGeom>
            <a:noFill/>
          </p:spPr>
        </p:pic>
        <p:pic>
          <p:nvPicPr>
            <p:cNvPr id="41"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6046848" y="5538952"/>
              <a:ext cx="580424" cy="566382"/>
            </a:xfrm>
            <a:prstGeom prst="rect">
              <a:avLst/>
            </a:prstGeom>
            <a:noFill/>
          </p:spPr>
        </p:pic>
      </p:grpSp>
      <p:grpSp>
        <p:nvGrpSpPr>
          <p:cNvPr id="6" name="Group 5"/>
          <p:cNvGrpSpPr/>
          <p:nvPr/>
        </p:nvGrpSpPr>
        <p:grpSpPr>
          <a:xfrm>
            <a:off x="4838798" y="3323567"/>
            <a:ext cx="3310749" cy="1231235"/>
            <a:chOff x="5287443" y="3291621"/>
            <a:chExt cx="3310749" cy="1231235"/>
          </a:xfrm>
        </p:grpSpPr>
        <p:pic>
          <p:nvPicPr>
            <p:cNvPr id="31"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EEF321">
                  <a:tint val="45000"/>
                  <a:satMod val="400000"/>
                </a:srgbClr>
              </a:duotone>
            </a:blip>
            <a:srcRect/>
            <a:stretch>
              <a:fillRect/>
            </a:stretch>
          </p:blipFill>
          <p:spPr bwMode="auto">
            <a:xfrm>
              <a:off x="5867867" y="3291621"/>
              <a:ext cx="580424" cy="566382"/>
            </a:xfrm>
            <a:prstGeom prst="rect">
              <a:avLst/>
            </a:prstGeom>
            <a:noFill/>
          </p:spPr>
        </p:pic>
        <p:pic>
          <p:nvPicPr>
            <p:cNvPr id="37"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EEF321">
                  <a:tint val="45000"/>
                  <a:satMod val="400000"/>
                </a:srgbClr>
              </a:duotone>
            </a:blip>
            <a:srcRect/>
            <a:stretch>
              <a:fillRect/>
            </a:stretch>
          </p:blipFill>
          <p:spPr bwMode="auto">
            <a:xfrm>
              <a:off x="5287443" y="3291621"/>
              <a:ext cx="580424" cy="566382"/>
            </a:xfrm>
            <a:prstGeom prst="rect">
              <a:avLst/>
            </a:prstGeom>
            <a:noFill/>
          </p:spPr>
        </p:pic>
        <p:pic>
          <p:nvPicPr>
            <p:cNvPr id="49"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EEF321">
                  <a:tint val="45000"/>
                  <a:satMod val="400000"/>
                </a:srgbClr>
              </a:duotone>
            </a:blip>
            <a:srcRect/>
            <a:stretch>
              <a:fillRect/>
            </a:stretch>
          </p:blipFill>
          <p:spPr bwMode="auto">
            <a:xfrm>
              <a:off x="6958961" y="3956474"/>
              <a:ext cx="580424" cy="566382"/>
            </a:xfrm>
            <a:prstGeom prst="rect">
              <a:avLst/>
            </a:prstGeom>
            <a:noFill/>
          </p:spPr>
        </p:pic>
        <p:pic>
          <p:nvPicPr>
            <p:cNvPr id="50"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EEF321">
                  <a:tint val="45000"/>
                  <a:satMod val="400000"/>
                </a:srgbClr>
              </a:duotone>
            </a:blip>
            <a:srcRect/>
            <a:stretch>
              <a:fillRect/>
            </a:stretch>
          </p:blipFill>
          <p:spPr bwMode="auto">
            <a:xfrm>
              <a:off x="6378537" y="3956474"/>
              <a:ext cx="580424" cy="566382"/>
            </a:xfrm>
            <a:prstGeom prst="rect">
              <a:avLst/>
            </a:prstGeom>
            <a:noFill/>
          </p:spPr>
        </p:pic>
        <p:pic>
          <p:nvPicPr>
            <p:cNvPr id="51"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EEF321">
                  <a:tint val="45000"/>
                  <a:satMod val="400000"/>
                </a:srgbClr>
              </a:duotone>
            </a:blip>
            <a:srcRect/>
            <a:stretch>
              <a:fillRect/>
            </a:stretch>
          </p:blipFill>
          <p:spPr bwMode="auto">
            <a:xfrm>
              <a:off x="7437344" y="3443375"/>
              <a:ext cx="580424" cy="566382"/>
            </a:xfrm>
            <a:prstGeom prst="rect">
              <a:avLst/>
            </a:prstGeom>
            <a:noFill/>
          </p:spPr>
        </p:pic>
        <p:pic>
          <p:nvPicPr>
            <p:cNvPr id="52"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EEF321">
                  <a:tint val="45000"/>
                  <a:satMod val="400000"/>
                </a:srgbClr>
              </a:duotone>
            </a:blip>
            <a:srcRect/>
            <a:stretch>
              <a:fillRect/>
            </a:stretch>
          </p:blipFill>
          <p:spPr bwMode="auto">
            <a:xfrm>
              <a:off x="8017768" y="3432087"/>
              <a:ext cx="580424" cy="566382"/>
            </a:xfrm>
            <a:prstGeom prst="rect">
              <a:avLst/>
            </a:prstGeom>
            <a:noFill/>
          </p:spPr>
        </p:pic>
      </p:grpSp>
      <p:sp>
        <p:nvSpPr>
          <p:cNvPr id="5" name="TextBox 4"/>
          <p:cNvSpPr txBox="1"/>
          <p:nvPr/>
        </p:nvSpPr>
        <p:spPr>
          <a:xfrm>
            <a:off x="1243762" y="5261229"/>
            <a:ext cx="3368483" cy="1077218"/>
          </a:xfrm>
          <a:prstGeom prst="rect">
            <a:avLst/>
          </a:prstGeom>
          <a:noFill/>
        </p:spPr>
        <p:txBody>
          <a:bodyPr wrap="square" rtlCol="0">
            <a:spAutoFit/>
          </a:bodyPr>
          <a:lstStyle/>
          <a:p>
            <a:pPr algn="ctr"/>
            <a:r>
              <a:rPr lang="en-US" sz="2400" b="1" i="1" dirty="0">
                <a:solidFill>
                  <a:srgbClr val="000000"/>
                </a:solidFill>
              </a:rPr>
              <a:t>Universal Supports</a:t>
            </a:r>
          </a:p>
          <a:p>
            <a:pPr marL="342900" indent="-342900">
              <a:buFont typeface="Arial" panose="020B0604020202020204" pitchFamily="34" charset="0"/>
              <a:buChar char="•"/>
            </a:pPr>
            <a:r>
              <a:rPr lang="en-US" sz="2000" dirty="0">
                <a:solidFill>
                  <a:srgbClr val="000000"/>
                </a:solidFill>
              </a:rPr>
              <a:t>Field Services</a:t>
            </a:r>
          </a:p>
          <a:p>
            <a:pPr marL="342900" indent="-342900">
              <a:buFont typeface="Arial" panose="020B0604020202020204" pitchFamily="34" charset="0"/>
              <a:buChar char="•"/>
            </a:pPr>
            <a:r>
              <a:rPr lang="en-US" sz="2000" dirty="0">
                <a:solidFill>
                  <a:srgbClr val="000000"/>
                </a:solidFill>
              </a:rPr>
              <a:t>Informative responsiveness</a:t>
            </a:r>
          </a:p>
        </p:txBody>
      </p:sp>
      <p:sp>
        <p:nvSpPr>
          <p:cNvPr id="54" name="TextBox 53"/>
          <p:cNvSpPr txBox="1"/>
          <p:nvPr/>
        </p:nvSpPr>
        <p:spPr>
          <a:xfrm>
            <a:off x="1713656" y="3204616"/>
            <a:ext cx="2794606" cy="2000548"/>
          </a:xfrm>
          <a:prstGeom prst="rect">
            <a:avLst/>
          </a:prstGeom>
          <a:noFill/>
        </p:spPr>
        <p:txBody>
          <a:bodyPr wrap="square" rtlCol="0">
            <a:spAutoFit/>
          </a:bodyPr>
          <a:lstStyle/>
          <a:p>
            <a:pPr algn="ctr"/>
            <a:r>
              <a:rPr lang="en-US" sz="2400" b="1" i="1" dirty="0">
                <a:solidFill>
                  <a:srgbClr val="000000"/>
                </a:solidFill>
              </a:rPr>
              <a:t>Moderate Supports</a:t>
            </a:r>
          </a:p>
          <a:p>
            <a:pPr marL="342900" indent="-342900">
              <a:buFont typeface="Arial" panose="020B0604020202020204" pitchFamily="34" charset="0"/>
              <a:buChar char="•"/>
            </a:pPr>
            <a:r>
              <a:rPr lang="en-US" sz="2000" dirty="0">
                <a:solidFill>
                  <a:srgbClr val="000000"/>
                </a:solidFill>
              </a:rPr>
              <a:t>Performance Management</a:t>
            </a:r>
          </a:p>
          <a:p>
            <a:pPr marL="342900" indent="-342900">
              <a:buFont typeface="Arial" panose="020B0604020202020204" pitchFamily="34" charset="0"/>
              <a:buChar char="•"/>
            </a:pPr>
            <a:r>
              <a:rPr lang="en-US" sz="2000" dirty="0">
                <a:solidFill>
                  <a:srgbClr val="000000"/>
                </a:solidFill>
              </a:rPr>
              <a:t>Primary contact </a:t>
            </a:r>
            <a:r>
              <a:rPr lang="en-US" sz="2000" dirty="0" smtClean="0">
                <a:solidFill>
                  <a:srgbClr val="000000"/>
                </a:solidFill>
              </a:rPr>
              <a:t>at district-level</a:t>
            </a:r>
            <a:endParaRPr lang="en-US" sz="2000" dirty="0">
              <a:solidFill>
                <a:srgbClr val="000000"/>
              </a:solidFill>
            </a:endParaRPr>
          </a:p>
          <a:p>
            <a:pPr marL="342900" indent="-342900">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2076071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615" y="228600"/>
            <a:ext cx="8381260" cy="782073"/>
          </a:xfrm>
        </p:spPr>
        <p:txBody>
          <a:bodyPr/>
          <a:lstStyle/>
          <a:p>
            <a:r>
              <a:rPr lang="en-US" dirty="0" smtClean="0"/>
              <a:t>Tiered Support from CDE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33</a:t>
            </a:fld>
            <a:endParaRPr lang="en-US" dirty="0" smtClean="0"/>
          </a:p>
        </p:txBody>
      </p:sp>
      <p:sp>
        <p:nvSpPr>
          <p:cNvPr id="7" name="Isosceles Triangle 6"/>
          <p:cNvSpPr/>
          <p:nvPr/>
        </p:nvSpPr>
        <p:spPr>
          <a:xfrm>
            <a:off x="162636" y="1669548"/>
            <a:ext cx="5530736" cy="5070685"/>
          </a:xfrm>
          <a:prstGeom prst="triangle">
            <a:avLst/>
          </a:prstGeom>
          <a:gradFill flip="none" rotWithShape="1">
            <a:gsLst>
              <a:gs pos="0">
                <a:srgbClr val="FF0000"/>
              </a:gs>
              <a:gs pos="11000">
                <a:srgbClr val="FF6633"/>
              </a:gs>
              <a:gs pos="86000">
                <a:srgbClr val="FFFF00"/>
              </a:gs>
              <a:gs pos="100000">
                <a:srgbClr val="01A78F"/>
              </a:gs>
              <a:gs pos="100000">
                <a:srgbClr val="3366F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rot="17755745">
            <a:off x="-743112" y="4247018"/>
            <a:ext cx="3184825" cy="461665"/>
          </a:xfrm>
          <a:prstGeom prst="rect">
            <a:avLst/>
          </a:prstGeom>
          <a:noFill/>
        </p:spPr>
        <p:txBody>
          <a:bodyPr wrap="square" rtlCol="0">
            <a:spAutoFit/>
          </a:bodyPr>
          <a:lstStyle/>
          <a:p>
            <a:r>
              <a:rPr lang="en-US" sz="2400" b="1" dirty="0">
                <a:solidFill>
                  <a:srgbClr val="000000"/>
                </a:solidFill>
              </a:rPr>
              <a:t>Increasing Intensity</a:t>
            </a:r>
          </a:p>
        </p:txBody>
      </p:sp>
      <p:cxnSp>
        <p:nvCxnSpPr>
          <p:cNvPr id="11" name="Straight Arrow Connector 10"/>
          <p:cNvCxnSpPr/>
          <p:nvPr/>
        </p:nvCxnSpPr>
        <p:spPr>
          <a:xfrm flipV="1">
            <a:off x="1344304" y="2361070"/>
            <a:ext cx="586853" cy="113276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478163" y="5029200"/>
            <a:ext cx="2961596" cy="1255266"/>
            <a:chOff x="5693372" y="4850068"/>
            <a:chExt cx="2961596" cy="1255266"/>
          </a:xfrm>
        </p:grpSpPr>
        <p:pic>
          <p:nvPicPr>
            <p:cNvPr id="32"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8074544" y="4869594"/>
              <a:ext cx="580424" cy="566382"/>
            </a:xfrm>
            <a:prstGeom prst="rect">
              <a:avLst/>
            </a:prstGeom>
            <a:noFill/>
          </p:spPr>
        </p:pic>
        <p:pic>
          <p:nvPicPr>
            <p:cNvPr id="33"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7437344" y="4850068"/>
              <a:ext cx="580424" cy="566382"/>
            </a:xfrm>
            <a:prstGeom prst="rect">
              <a:avLst/>
            </a:prstGeom>
            <a:noFill/>
          </p:spPr>
        </p:pic>
        <p:pic>
          <p:nvPicPr>
            <p:cNvPr id="34"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6869005" y="4855669"/>
              <a:ext cx="580424" cy="566382"/>
            </a:xfrm>
            <a:prstGeom prst="rect">
              <a:avLst/>
            </a:prstGeom>
            <a:noFill/>
          </p:spPr>
        </p:pic>
        <p:pic>
          <p:nvPicPr>
            <p:cNvPr id="35"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6288581" y="4855669"/>
              <a:ext cx="580424" cy="566382"/>
            </a:xfrm>
            <a:prstGeom prst="rect">
              <a:avLst/>
            </a:prstGeom>
            <a:noFill/>
          </p:spPr>
        </p:pic>
        <p:pic>
          <p:nvPicPr>
            <p:cNvPr id="36"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5693372" y="4869594"/>
              <a:ext cx="580424" cy="566382"/>
            </a:xfrm>
            <a:prstGeom prst="rect">
              <a:avLst/>
            </a:prstGeom>
            <a:noFill/>
          </p:spPr>
        </p:pic>
        <p:pic>
          <p:nvPicPr>
            <p:cNvPr id="38"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7901412" y="5531183"/>
              <a:ext cx="580424" cy="566382"/>
            </a:xfrm>
            <a:prstGeom prst="rect">
              <a:avLst/>
            </a:prstGeom>
            <a:noFill/>
          </p:spPr>
        </p:pic>
        <p:pic>
          <p:nvPicPr>
            <p:cNvPr id="39"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7249173" y="5531183"/>
              <a:ext cx="580424" cy="566382"/>
            </a:xfrm>
            <a:prstGeom prst="rect">
              <a:avLst/>
            </a:prstGeom>
            <a:noFill/>
          </p:spPr>
        </p:pic>
        <p:pic>
          <p:nvPicPr>
            <p:cNvPr id="40"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6668749" y="5538952"/>
              <a:ext cx="580424" cy="566382"/>
            </a:xfrm>
            <a:prstGeom prst="rect">
              <a:avLst/>
            </a:prstGeom>
            <a:noFill/>
          </p:spPr>
        </p:pic>
        <p:pic>
          <p:nvPicPr>
            <p:cNvPr id="41"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00B050">
                  <a:tint val="45000"/>
                  <a:satMod val="400000"/>
                </a:srgbClr>
              </a:duotone>
            </a:blip>
            <a:srcRect/>
            <a:stretch>
              <a:fillRect/>
            </a:stretch>
          </p:blipFill>
          <p:spPr bwMode="auto">
            <a:xfrm>
              <a:off x="6046848" y="5538952"/>
              <a:ext cx="580424" cy="566382"/>
            </a:xfrm>
            <a:prstGeom prst="rect">
              <a:avLst/>
            </a:prstGeom>
            <a:noFill/>
          </p:spPr>
        </p:pic>
      </p:grpSp>
      <p:grpSp>
        <p:nvGrpSpPr>
          <p:cNvPr id="6" name="Group 5"/>
          <p:cNvGrpSpPr/>
          <p:nvPr/>
        </p:nvGrpSpPr>
        <p:grpSpPr>
          <a:xfrm>
            <a:off x="4838798" y="3323567"/>
            <a:ext cx="3310749" cy="1231235"/>
            <a:chOff x="5287443" y="3291621"/>
            <a:chExt cx="3310749" cy="1231235"/>
          </a:xfrm>
        </p:grpSpPr>
        <p:pic>
          <p:nvPicPr>
            <p:cNvPr id="31"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EEF321">
                  <a:tint val="45000"/>
                  <a:satMod val="400000"/>
                </a:srgbClr>
              </a:duotone>
            </a:blip>
            <a:srcRect/>
            <a:stretch>
              <a:fillRect/>
            </a:stretch>
          </p:blipFill>
          <p:spPr bwMode="auto">
            <a:xfrm>
              <a:off x="5867867" y="3291621"/>
              <a:ext cx="580424" cy="566382"/>
            </a:xfrm>
            <a:prstGeom prst="rect">
              <a:avLst/>
            </a:prstGeom>
            <a:noFill/>
          </p:spPr>
        </p:pic>
        <p:pic>
          <p:nvPicPr>
            <p:cNvPr id="37"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EEF321">
                  <a:tint val="45000"/>
                  <a:satMod val="400000"/>
                </a:srgbClr>
              </a:duotone>
            </a:blip>
            <a:srcRect/>
            <a:stretch>
              <a:fillRect/>
            </a:stretch>
          </p:blipFill>
          <p:spPr bwMode="auto">
            <a:xfrm>
              <a:off x="5287443" y="3291621"/>
              <a:ext cx="580424" cy="566382"/>
            </a:xfrm>
            <a:prstGeom prst="rect">
              <a:avLst/>
            </a:prstGeom>
            <a:noFill/>
          </p:spPr>
        </p:pic>
        <p:pic>
          <p:nvPicPr>
            <p:cNvPr id="49"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EEF321">
                  <a:tint val="45000"/>
                  <a:satMod val="400000"/>
                </a:srgbClr>
              </a:duotone>
            </a:blip>
            <a:srcRect/>
            <a:stretch>
              <a:fillRect/>
            </a:stretch>
          </p:blipFill>
          <p:spPr bwMode="auto">
            <a:xfrm>
              <a:off x="6958961" y="3956474"/>
              <a:ext cx="580424" cy="566382"/>
            </a:xfrm>
            <a:prstGeom prst="rect">
              <a:avLst/>
            </a:prstGeom>
            <a:noFill/>
          </p:spPr>
        </p:pic>
        <p:pic>
          <p:nvPicPr>
            <p:cNvPr id="50"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EEF321">
                  <a:tint val="45000"/>
                  <a:satMod val="400000"/>
                </a:srgbClr>
              </a:duotone>
            </a:blip>
            <a:srcRect/>
            <a:stretch>
              <a:fillRect/>
            </a:stretch>
          </p:blipFill>
          <p:spPr bwMode="auto">
            <a:xfrm>
              <a:off x="6378537" y="3956474"/>
              <a:ext cx="580424" cy="566382"/>
            </a:xfrm>
            <a:prstGeom prst="rect">
              <a:avLst/>
            </a:prstGeom>
            <a:noFill/>
          </p:spPr>
        </p:pic>
        <p:pic>
          <p:nvPicPr>
            <p:cNvPr id="51"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EEF321">
                  <a:tint val="45000"/>
                  <a:satMod val="400000"/>
                </a:srgbClr>
              </a:duotone>
            </a:blip>
            <a:srcRect/>
            <a:stretch>
              <a:fillRect/>
            </a:stretch>
          </p:blipFill>
          <p:spPr bwMode="auto">
            <a:xfrm>
              <a:off x="7437344" y="3443375"/>
              <a:ext cx="580424" cy="566382"/>
            </a:xfrm>
            <a:prstGeom prst="rect">
              <a:avLst/>
            </a:prstGeom>
            <a:noFill/>
          </p:spPr>
        </p:pic>
        <p:pic>
          <p:nvPicPr>
            <p:cNvPr id="52" name="Picture 4" descr="http://t3.gstatic.com/images?q=tbn:ANd9GcQuPmV1ZUZEWX_eH8fTI_hLdUIUYar5RQxFZwYeuzyF4jypDdMnUw"/>
            <p:cNvPicPr>
              <a:picLocks noChangeAspect="1" noChangeArrowheads="1"/>
            </p:cNvPicPr>
            <p:nvPr/>
          </p:nvPicPr>
          <p:blipFill>
            <a:blip r:embed="rId2" cstate="print">
              <a:clrChange>
                <a:clrFrom>
                  <a:srgbClr val="FFFFFF"/>
                </a:clrFrom>
                <a:clrTo>
                  <a:srgbClr val="FFFFFF">
                    <a:alpha val="0"/>
                  </a:srgbClr>
                </a:clrTo>
              </a:clrChange>
              <a:duotone>
                <a:prstClr val="black"/>
                <a:srgbClr val="EEF321">
                  <a:tint val="45000"/>
                  <a:satMod val="400000"/>
                </a:srgbClr>
              </a:duotone>
            </a:blip>
            <a:srcRect/>
            <a:stretch>
              <a:fillRect/>
            </a:stretch>
          </p:blipFill>
          <p:spPr bwMode="auto">
            <a:xfrm>
              <a:off x="8017768" y="3432087"/>
              <a:ext cx="580424" cy="566382"/>
            </a:xfrm>
            <a:prstGeom prst="rect">
              <a:avLst/>
            </a:prstGeom>
            <a:noFill/>
          </p:spPr>
        </p:pic>
      </p:grpSp>
      <p:sp>
        <p:nvSpPr>
          <p:cNvPr id="5" name="TextBox 4"/>
          <p:cNvSpPr txBox="1"/>
          <p:nvPr/>
        </p:nvSpPr>
        <p:spPr>
          <a:xfrm>
            <a:off x="1243762" y="5261229"/>
            <a:ext cx="3368483" cy="1077218"/>
          </a:xfrm>
          <a:prstGeom prst="rect">
            <a:avLst/>
          </a:prstGeom>
          <a:noFill/>
        </p:spPr>
        <p:txBody>
          <a:bodyPr wrap="square" rtlCol="0">
            <a:spAutoFit/>
          </a:bodyPr>
          <a:lstStyle/>
          <a:p>
            <a:pPr algn="ctr"/>
            <a:r>
              <a:rPr lang="en-US" sz="2400" b="1" i="1" dirty="0">
                <a:solidFill>
                  <a:srgbClr val="000000"/>
                </a:solidFill>
              </a:rPr>
              <a:t>Universal Supports</a:t>
            </a:r>
          </a:p>
          <a:p>
            <a:pPr marL="342900" indent="-342900">
              <a:buFont typeface="Arial" panose="020B0604020202020204" pitchFamily="34" charset="0"/>
              <a:buChar char="•"/>
            </a:pPr>
            <a:r>
              <a:rPr lang="en-US" sz="2000" dirty="0">
                <a:solidFill>
                  <a:srgbClr val="000000"/>
                </a:solidFill>
              </a:rPr>
              <a:t>Field Services</a:t>
            </a:r>
          </a:p>
          <a:p>
            <a:pPr marL="342900" indent="-342900">
              <a:buFont typeface="Arial" panose="020B0604020202020204" pitchFamily="34" charset="0"/>
              <a:buChar char="•"/>
            </a:pPr>
            <a:r>
              <a:rPr lang="en-US" sz="2000" dirty="0">
                <a:solidFill>
                  <a:srgbClr val="000000"/>
                </a:solidFill>
              </a:rPr>
              <a:t>Informative responsiveness</a:t>
            </a:r>
          </a:p>
        </p:txBody>
      </p:sp>
      <p:sp>
        <p:nvSpPr>
          <p:cNvPr id="54" name="TextBox 53"/>
          <p:cNvSpPr txBox="1"/>
          <p:nvPr/>
        </p:nvSpPr>
        <p:spPr>
          <a:xfrm>
            <a:off x="1713656" y="3204616"/>
            <a:ext cx="2794606" cy="2000548"/>
          </a:xfrm>
          <a:prstGeom prst="rect">
            <a:avLst/>
          </a:prstGeom>
          <a:noFill/>
        </p:spPr>
        <p:txBody>
          <a:bodyPr wrap="square" rtlCol="0">
            <a:spAutoFit/>
          </a:bodyPr>
          <a:lstStyle/>
          <a:p>
            <a:pPr algn="ctr"/>
            <a:r>
              <a:rPr lang="en-US" sz="2400" b="1" i="1" dirty="0">
                <a:solidFill>
                  <a:srgbClr val="000000"/>
                </a:solidFill>
              </a:rPr>
              <a:t>Moderate Supports</a:t>
            </a:r>
          </a:p>
          <a:p>
            <a:pPr marL="342900" indent="-342900">
              <a:buFont typeface="Arial" panose="020B0604020202020204" pitchFamily="34" charset="0"/>
              <a:buChar char="•"/>
            </a:pPr>
            <a:r>
              <a:rPr lang="en-US" sz="2000" dirty="0">
                <a:solidFill>
                  <a:srgbClr val="000000"/>
                </a:solidFill>
              </a:rPr>
              <a:t>Performance Management</a:t>
            </a:r>
          </a:p>
          <a:p>
            <a:pPr marL="342900" indent="-342900">
              <a:buFont typeface="Arial" panose="020B0604020202020204" pitchFamily="34" charset="0"/>
              <a:buChar char="•"/>
            </a:pPr>
            <a:r>
              <a:rPr lang="en-US" sz="2000" dirty="0">
                <a:solidFill>
                  <a:srgbClr val="000000"/>
                </a:solidFill>
              </a:rPr>
              <a:t>Primary contact </a:t>
            </a:r>
            <a:r>
              <a:rPr lang="en-US" sz="2000" dirty="0" smtClean="0">
                <a:solidFill>
                  <a:srgbClr val="000000"/>
                </a:solidFill>
              </a:rPr>
              <a:t>at district-level</a:t>
            </a:r>
            <a:endParaRPr lang="en-US" sz="2000" dirty="0">
              <a:solidFill>
                <a:srgbClr val="000000"/>
              </a:solidFill>
            </a:endParaRPr>
          </a:p>
          <a:p>
            <a:pPr marL="342900" indent="-342900">
              <a:buFont typeface="Arial" panose="020B0604020202020204" pitchFamily="34" charset="0"/>
              <a:buChar char="•"/>
            </a:pPr>
            <a:endParaRPr lang="en-US" sz="2000" dirty="0">
              <a:solidFill>
                <a:srgbClr val="000000"/>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79446" y="1605728"/>
            <a:ext cx="45481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11158" y="1627178"/>
            <a:ext cx="508476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84464" y="1772945"/>
            <a:ext cx="22367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949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Turnaround Network</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34</a:t>
            </a:fld>
            <a:endParaRPr lang="en-US" dirty="0" smtClean="0"/>
          </a:p>
        </p:txBody>
      </p:sp>
      <p:sp>
        <p:nvSpPr>
          <p:cNvPr id="10" name="Content Placeholder 9"/>
          <p:cNvSpPr txBox="1">
            <a:spLocks noGrp="1"/>
          </p:cNvSpPr>
          <p:nvPr>
            <p:ph idx="4294967295"/>
          </p:nvPr>
        </p:nvSpPr>
        <p:spPr>
          <a:xfrm>
            <a:off x="25400" y="1295400"/>
            <a:ext cx="4914900" cy="4505325"/>
          </a:xfrm>
          <a:prstGeom prst="rect">
            <a:avLst/>
          </a:prstGeom>
          <a:noFill/>
        </p:spPr>
        <p:txBody>
          <a:bodyPr wrap="square" rtlCol="0">
            <a:spAutoFit/>
          </a:bodyPr>
          <a:lstStyle/>
          <a:p>
            <a:pPr marL="45720" indent="0">
              <a:buNone/>
            </a:pPr>
            <a:r>
              <a:rPr lang="en-US" dirty="0" smtClean="0"/>
              <a:t>Why a Turnaround Network?</a:t>
            </a:r>
          </a:p>
          <a:p>
            <a:pPr>
              <a:buFont typeface="Wingdings" panose="05000000000000000000" pitchFamily="2" charset="2"/>
              <a:buChar char="Ø"/>
            </a:pPr>
            <a:r>
              <a:rPr lang="en-US" sz="1800" dirty="0" smtClean="0"/>
              <a:t>75% of PI or T schools </a:t>
            </a:r>
            <a:r>
              <a:rPr lang="en-US" sz="1800" b="0" dirty="0" smtClean="0"/>
              <a:t>are NOT in PI or T districts.</a:t>
            </a:r>
          </a:p>
          <a:p>
            <a:pPr>
              <a:buFont typeface="Wingdings" panose="05000000000000000000" pitchFamily="2" charset="2"/>
              <a:buChar char="Ø"/>
            </a:pPr>
            <a:r>
              <a:rPr lang="en-US" sz="1800" b="0" dirty="0"/>
              <a:t>T</a:t>
            </a:r>
            <a:r>
              <a:rPr lang="en-US" sz="1800" b="0" dirty="0" smtClean="0"/>
              <a:t>o bring together low-performing schools to </a:t>
            </a:r>
            <a:r>
              <a:rPr lang="en-US" sz="1800" dirty="0" smtClean="0"/>
              <a:t>learn from one another </a:t>
            </a:r>
            <a:r>
              <a:rPr lang="en-US" sz="1800" b="0" dirty="0" smtClean="0"/>
              <a:t>and from </a:t>
            </a:r>
            <a:r>
              <a:rPr lang="en-US" sz="1800" dirty="0" smtClean="0"/>
              <a:t>turnaround experts</a:t>
            </a:r>
            <a:r>
              <a:rPr lang="en-US" sz="1800" b="0" dirty="0" smtClean="0"/>
              <a:t>.</a:t>
            </a:r>
          </a:p>
          <a:p>
            <a:pPr>
              <a:buFont typeface="Wingdings" panose="05000000000000000000" pitchFamily="2" charset="2"/>
              <a:buChar char="Ø"/>
            </a:pPr>
            <a:r>
              <a:rPr lang="en-US" sz="1800" b="0" dirty="0" smtClean="0"/>
              <a:t>To work with those </a:t>
            </a:r>
            <a:r>
              <a:rPr lang="en-US" sz="1800" dirty="0" smtClean="0"/>
              <a:t>willing to push </a:t>
            </a:r>
            <a:r>
              <a:rPr lang="en-US" sz="1800" b="0" dirty="0" smtClean="0"/>
              <a:t>on risky and challenging </a:t>
            </a:r>
            <a:r>
              <a:rPr lang="en-US" sz="1800" dirty="0" smtClean="0"/>
              <a:t>barriers to improvement </a:t>
            </a:r>
            <a:r>
              <a:rPr lang="en-US" sz="1800" b="0" dirty="0" smtClean="0"/>
              <a:t>while targeting </a:t>
            </a:r>
            <a:r>
              <a:rPr lang="en-US" sz="1800" dirty="0" smtClean="0"/>
              <a:t>higher outcomes</a:t>
            </a:r>
            <a:r>
              <a:rPr lang="en-US" sz="1800" b="0" dirty="0" smtClean="0"/>
              <a:t>.</a:t>
            </a:r>
          </a:p>
          <a:p>
            <a:endParaRPr lang="en-US" sz="1800" b="0" dirty="0"/>
          </a:p>
          <a:p>
            <a:pPr marL="45720" indent="0">
              <a:buNone/>
            </a:pPr>
            <a:endParaRPr lang="en-US" dirty="0" smtClean="0"/>
          </a:p>
          <a:p>
            <a:pPr marL="45720" indent="0">
              <a:buNone/>
            </a:pPr>
            <a:endParaRPr lang="en-US" dirty="0"/>
          </a:p>
          <a:p>
            <a:pPr marL="45720" indent="0">
              <a:buNone/>
            </a:pPr>
            <a:endParaRPr lang="en-US" dirty="0"/>
          </a:p>
        </p:txBody>
      </p:sp>
      <p:sp>
        <p:nvSpPr>
          <p:cNvPr id="7" name="Text Box 2"/>
          <p:cNvSpPr txBox="1">
            <a:spLocks noChangeArrowheads="1"/>
          </p:cNvSpPr>
          <p:nvPr/>
        </p:nvSpPr>
        <p:spPr bwMode="auto">
          <a:xfrm>
            <a:off x="504967" y="4609803"/>
            <a:ext cx="4176215" cy="2023012"/>
          </a:xfrm>
          <a:prstGeom prst="rect">
            <a:avLst/>
          </a:prstGeom>
          <a:solidFill>
            <a:schemeClr val="bg1">
              <a:lumMod val="85000"/>
            </a:schemeClr>
          </a:solidFill>
          <a:ln w="38100">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lnSpc>
                <a:spcPct val="115000"/>
              </a:lnSpc>
            </a:pPr>
            <a:r>
              <a:rPr lang="en-US" i="1" dirty="0">
                <a:solidFill>
                  <a:srgbClr val="002060"/>
                </a:solidFill>
                <a:ea typeface="Calibri"/>
                <a:cs typeface="Times New Roman"/>
              </a:rPr>
              <a:t>We seek to establish a selective Network for priority improvement and turnaround schools and districts which will provide differentiated and specialized support while demanding bold and innovative actions</a:t>
            </a:r>
            <a:endParaRPr lang="en-US" sz="1400" dirty="0">
              <a:solidFill>
                <a:srgbClr val="002060"/>
              </a:solidFill>
              <a:ea typeface="Calibri"/>
              <a:cs typeface="Times New Roman"/>
            </a:endParaRPr>
          </a:p>
        </p:txBody>
      </p:sp>
      <p:sp>
        <p:nvSpPr>
          <p:cNvPr id="11" name="Text Box 2"/>
          <p:cNvSpPr txBox="1">
            <a:spLocks noChangeArrowheads="1"/>
          </p:cNvSpPr>
          <p:nvPr/>
        </p:nvSpPr>
        <p:spPr bwMode="auto">
          <a:xfrm>
            <a:off x="5338170" y="1524000"/>
            <a:ext cx="3610188" cy="4347321"/>
          </a:xfrm>
          <a:prstGeom prst="rect">
            <a:avLst/>
          </a:prstGeom>
          <a:solidFill>
            <a:srgbClr val="92D050"/>
          </a:solidFill>
          <a:ln w="25400" cap="rnd">
            <a:solidFill>
              <a:srgbClr val="517D21"/>
            </a:solidFill>
            <a:round/>
            <a:headEnd/>
            <a:tailEnd/>
          </a:ln>
        </p:spPr>
        <p:txBody>
          <a:bodyPr rot="0" vert="horz" wrap="square" lIns="91440" tIns="45720" rIns="91440" bIns="45720" anchor="t" anchorCtr="0">
            <a:noAutofit/>
          </a:bodyPr>
          <a:lstStyle/>
          <a:p>
            <a:pPr>
              <a:lnSpc>
                <a:spcPct val="115000"/>
              </a:lnSpc>
            </a:pPr>
            <a:r>
              <a:rPr lang="en-US" sz="2400" b="1" dirty="0">
                <a:solidFill>
                  <a:prstClr val="white"/>
                </a:solidFill>
                <a:ea typeface="Calibri"/>
                <a:cs typeface="Times New Roman"/>
              </a:rPr>
              <a:t>Turnaround Network:</a:t>
            </a:r>
            <a:endParaRPr lang="en-US" sz="2400" dirty="0">
              <a:solidFill>
                <a:prstClr val="white"/>
              </a:solidFill>
              <a:ea typeface="Calibri"/>
              <a:cs typeface="Times New Roman"/>
            </a:endParaRPr>
          </a:p>
          <a:p>
            <a:pPr marL="285750" indent="-285750">
              <a:lnSpc>
                <a:spcPct val="115000"/>
              </a:lnSpc>
              <a:buFont typeface="Arial" panose="020B0604020202020204" pitchFamily="34" charset="0"/>
              <a:buChar char="•"/>
            </a:pPr>
            <a:r>
              <a:rPr lang="en-US" dirty="0">
                <a:solidFill>
                  <a:prstClr val="white"/>
                </a:solidFill>
                <a:ea typeface="Calibri"/>
                <a:cs typeface="Times New Roman"/>
              </a:rPr>
              <a:t>We will pilot a Cohort in 2014-2015 with approximately 10-20 schools.</a:t>
            </a:r>
          </a:p>
          <a:p>
            <a:pPr marL="285750" indent="-285750">
              <a:lnSpc>
                <a:spcPct val="115000"/>
              </a:lnSpc>
              <a:buFont typeface="Arial" panose="020B0604020202020204" pitchFamily="34" charset="0"/>
              <a:buChar char="•"/>
            </a:pPr>
            <a:r>
              <a:rPr lang="en-US" dirty="0">
                <a:solidFill>
                  <a:prstClr val="white"/>
                </a:solidFill>
                <a:ea typeface="Calibri"/>
                <a:cs typeface="Times New Roman"/>
              </a:rPr>
              <a:t>We will include urban and rural schools in the Network.</a:t>
            </a:r>
          </a:p>
          <a:p>
            <a:pPr marL="285750" indent="-285750">
              <a:lnSpc>
                <a:spcPct val="115000"/>
              </a:lnSpc>
              <a:buFont typeface="Arial" panose="020B0604020202020204" pitchFamily="34" charset="0"/>
              <a:buChar char="•"/>
            </a:pPr>
            <a:r>
              <a:rPr lang="en-US" dirty="0">
                <a:solidFill>
                  <a:prstClr val="white"/>
                </a:solidFill>
                <a:ea typeface="Calibri"/>
                <a:cs typeface="Times New Roman"/>
              </a:rPr>
              <a:t>We will convene </a:t>
            </a:r>
            <a:r>
              <a:rPr lang="en-US" dirty="0" smtClean="0">
                <a:solidFill>
                  <a:prstClr val="white"/>
                </a:solidFill>
                <a:ea typeface="Calibri"/>
                <a:cs typeface="Times New Roman"/>
              </a:rPr>
              <a:t>at least 4 times throughout the year.</a:t>
            </a:r>
            <a:endParaRPr lang="en-US" dirty="0">
              <a:solidFill>
                <a:prstClr val="white"/>
              </a:solidFill>
              <a:ea typeface="Calibri"/>
              <a:cs typeface="Times New Roman"/>
            </a:endParaRPr>
          </a:p>
          <a:p>
            <a:pPr marL="285750" indent="-285750">
              <a:lnSpc>
                <a:spcPct val="115000"/>
              </a:lnSpc>
              <a:buFont typeface="Arial" panose="020B0604020202020204" pitchFamily="34" charset="0"/>
              <a:buChar char="•"/>
            </a:pPr>
            <a:r>
              <a:rPr lang="en-US" dirty="0">
                <a:solidFill>
                  <a:prstClr val="white"/>
                </a:solidFill>
                <a:ea typeface="Calibri"/>
                <a:cs typeface="Times New Roman"/>
              </a:rPr>
              <a:t>We will partner with external organizations to design and operate the Network. </a:t>
            </a:r>
          </a:p>
          <a:p>
            <a:pPr marL="285750" indent="-285750">
              <a:lnSpc>
                <a:spcPct val="115000"/>
              </a:lnSpc>
              <a:buFont typeface="Arial" panose="020B0604020202020204" pitchFamily="34" charset="0"/>
              <a:buChar char="•"/>
            </a:pPr>
            <a:r>
              <a:rPr lang="en-US" dirty="0">
                <a:solidFill>
                  <a:prstClr val="white"/>
                </a:solidFill>
                <a:ea typeface="Calibri"/>
                <a:cs typeface="Times New Roman"/>
              </a:rPr>
              <a:t>Participating districts will agree to MOU with CDE.</a:t>
            </a:r>
          </a:p>
          <a:p>
            <a:pPr marL="285750" indent="-285750">
              <a:lnSpc>
                <a:spcPct val="115000"/>
              </a:lnSpc>
              <a:buFont typeface="Arial" panose="020B0604020202020204" pitchFamily="34" charset="0"/>
              <a:buChar char="•"/>
            </a:pPr>
            <a:endParaRPr lang="en-US" sz="1100" dirty="0">
              <a:solidFill>
                <a:srgbClr val="000000"/>
              </a:solidFill>
              <a:ea typeface="Calibri"/>
              <a:cs typeface="Times New Roman"/>
            </a:endParaRPr>
          </a:p>
        </p:txBody>
      </p:sp>
    </p:spTree>
    <p:extLst>
      <p:ext uri="{BB962C8B-B14F-4D97-AF65-F5344CB8AC3E}">
        <p14:creationId xmlns:p14="http://schemas.microsoft.com/office/powerpoint/2010/main" val="607827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192074"/>
            <a:ext cx="8381260" cy="782073"/>
          </a:xfrm>
        </p:spPr>
        <p:txBody>
          <a:bodyPr/>
          <a:lstStyle/>
          <a:p>
            <a:r>
              <a:rPr lang="en-US" dirty="0" smtClean="0"/>
              <a:t>A Turnaround Network</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35</a:t>
            </a:fld>
            <a:endParaRPr lang="en-US" dirty="0" smtClean="0"/>
          </a:p>
        </p:txBody>
      </p:sp>
      <p:graphicFrame>
        <p:nvGraphicFramePr>
          <p:cNvPr id="5" name="Diagram 4"/>
          <p:cNvGraphicFramePr/>
          <p:nvPr>
            <p:extLst>
              <p:ext uri="{D42A27DB-BD31-4B8C-83A1-F6EECF244321}">
                <p14:modId xmlns:p14="http://schemas.microsoft.com/office/powerpoint/2010/main" val="1689629784"/>
              </p:ext>
            </p:extLst>
          </p:nvPr>
        </p:nvGraphicFramePr>
        <p:xfrm>
          <a:off x="409427" y="1250318"/>
          <a:ext cx="7186014" cy="5585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848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878" y="152400"/>
            <a:ext cx="8381260" cy="782073"/>
          </a:xfrm>
        </p:spPr>
        <p:txBody>
          <a:bodyPr/>
          <a:lstStyle/>
          <a:p>
            <a:r>
              <a:rPr lang="en-US" dirty="0" smtClean="0"/>
              <a:t>Network Timeline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36</a:t>
            </a:fld>
            <a:endParaRPr lang="en-US" dirty="0" smtClean="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917127849"/>
              </p:ext>
            </p:extLst>
          </p:nvPr>
        </p:nvGraphicFramePr>
        <p:xfrm>
          <a:off x="228600" y="1853783"/>
          <a:ext cx="8707274" cy="3474720"/>
        </p:xfrm>
        <a:graphic>
          <a:graphicData uri="http://schemas.openxmlformats.org/drawingml/2006/table">
            <a:tbl>
              <a:tblPr firstRow="1" bandRow="1">
                <a:tableStyleId>{17292A2E-F333-43FB-9621-5CBBE7FDCDCB}</a:tableStyleId>
              </a:tblPr>
              <a:tblGrid>
                <a:gridCol w="2448884"/>
                <a:gridCol w="1279493"/>
                <a:gridCol w="1335123"/>
                <a:gridCol w="1362938"/>
                <a:gridCol w="2280836"/>
              </a:tblGrid>
              <a:tr h="370840">
                <a:tc>
                  <a:txBody>
                    <a:bodyPr/>
                    <a:lstStyle/>
                    <a:p>
                      <a:endParaRPr lang="en-US" dirty="0"/>
                    </a:p>
                  </a:txBody>
                  <a:tcPr/>
                </a:tc>
                <a:tc>
                  <a:txBody>
                    <a:bodyPr/>
                    <a:lstStyle/>
                    <a:p>
                      <a:pPr algn="ctr"/>
                      <a:r>
                        <a:rPr lang="en-US" dirty="0" smtClean="0"/>
                        <a:t>February</a:t>
                      </a:r>
                      <a:r>
                        <a:rPr lang="en-US" baseline="0" dirty="0" smtClean="0"/>
                        <a:t> – March</a:t>
                      </a:r>
                      <a:endParaRPr lang="en-US" dirty="0"/>
                    </a:p>
                  </a:txBody>
                  <a:tcPr/>
                </a:tc>
                <a:tc>
                  <a:txBody>
                    <a:bodyPr/>
                    <a:lstStyle/>
                    <a:p>
                      <a:pPr algn="ctr"/>
                      <a:r>
                        <a:rPr lang="en-US" dirty="0" smtClean="0"/>
                        <a:t>April – </a:t>
                      </a:r>
                    </a:p>
                    <a:p>
                      <a:pPr algn="ctr"/>
                      <a:r>
                        <a:rPr lang="en-US" dirty="0" smtClean="0"/>
                        <a:t>May</a:t>
                      </a:r>
                      <a:endParaRPr lang="en-US" dirty="0"/>
                    </a:p>
                  </a:txBody>
                  <a:tcPr/>
                </a:tc>
                <a:tc>
                  <a:txBody>
                    <a:bodyPr/>
                    <a:lstStyle/>
                    <a:p>
                      <a:pPr algn="ctr"/>
                      <a:r>
                        <a:rPr lang="en-US" dirty="0" smtClean="0"/>
                        <a:t>June</a:t>
                      </a:r>
                      <a:r>
                        <a:rPr lang="en-US" baseline="0" dirty="0" smtClean="0"/>
                        <a:t> – </a:t>
                      </a:r>
                    </a:p>
                    <a:p>
                      <a:pPr algn="ctr"/>
                      <a:r>
                        <a:rPr lang="en-US" baseline="0" dirty="0" smtClean="0"/>
                        <a:t>July</a:t>
                      </a:r>
                      <a:endParaRPr lang="en-US" dirty="0"/>
                    </a:p>
                  </a:txBody>
                  <a:tcPr/>
                </a:tc>
                <a:tc>
                  <a:txBody>
                    <a:bodyPr/>
                    <a:lstStyle/>
                    <a:p>
                      <a:pPr algn="ctr"/>
                      <a:r>
                        <a:rPr lang="en-US" dirty="0" smtClean="0"/>
                        <a:t>July – </a:t>
                      </a:r>
                    </a:p>
                    <a:p>
                      <a:pPr algn="ctr"/>
                      <a:r>
                        <a:rPr lang="en-US" dirty="0" smtClean="0"/>
                        <a:t>June 2015</a:t>
                      </a:r>
                      <a:endParaRPr lang="en-US" dirty="0"/>
                    </a:p>
                  </a:txBody>
                  <a:tcPr/>
                </a:tc>
              </a:tr>
              <a:tr h="370840">
                <a:tc>
                  <a:txBody>
                    <a:bodyPr/>
                    <a:lstStyle/>
                    <a:p>
                      <a:r>
                        <a:rPr lang="en-US" dirty="0" smtClean="0"/>
                        <a:t>Design and Feedback on Network</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r>
                        <a:rPr lang="en-US" dirty="0" smtClean="0"/>
                        <a:t>Application and</a:t>
                      </a:r>
                      <a:r>
                        <a:rPr lang="en-US" baseline="0" dirty="0" smtClean="0"/>
                        <a:t> Selection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Notification, Agreements, </a:t>
                      </a:r>
                    </a:p>
                    <a:p>
                      <a:r>
                        <a:rPr lang="en-US" dirty="0" smtClean="0"/>
                        <a:t>“Boot Camp”</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Network Implementation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Right Arrow 5"/>
          <p:cNvSpPr/>
          <p:nvPr/>
        </p:nvSpPr>
        <p:spPr>
          <a:xfrm>
            <a:off x="2939577" y="2590800"/>
            <a:ext cx="1037230" cy="46402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ight Arrow 6"/>
          <p:cNvSpPr/>
          <p:nvPr/>
        </p:nvSpPr>
        <p:spPr>
          <a:xfrm>
            <a:off x="3976807" y="3207982"/>
            <a:ext cx="1382972" cy="46402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ight Arrow 7"/>
          <p:cNvSpPr/>
          <p:nvPr/>
        </p:nvSpPr>
        <p:spPr>
          <a:xfrm>
            <a:off x="5257800" y="4060966"/>
            <a:ext cx="1282890" cy="46402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ight Arrow 8"/>
          <p:cNvSpPr/>
          <p:nvPr/>
        </p:nvSpPr>
        <p:spPr>
          <a:xfrm>
            <a:off x="6477740" y="4793776"/>
            <a:ext cx="2361460" cy="46402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84847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71734"/>
            <a:ext cx="8381260" cy="782073"/>
          </a:xfrm>
        </p:spPr>
        <p:txBody>
          <a:bodyPr/>
          <a:lstStyle/>
          <a:p>
            <a:r>
              <a:rPr lang="en-US" dirty="0" smtClean="0"/>
              <a:t>We need your input!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37</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sz="2800" dirty="0" smtClean="0"/>
              <a:t>What </a:t>
            </a:r>
            <a:r>
              <a:rPr lang="en-US" sz="2800" dirty="0"/>
              <a:t>would you want to see in a Turnaround Network – for schools and districts – that would provide the most benefit to you</a:t>
            </a:r>
            <a:r>
              <a:rPr lang="en-US" sz="2800" dirty="0" smtClean="0"/>
              <a:t>?</a:t>
            </a:r>
          </a:p>
          <a:p>
            <a:endParaRPr lang="en-US" sz="1400" dirty="0"/>
          </a:p>
          <a:p>
            <a:r>
              <a:rPr lang="en-US" sz="2800" dirty="0"/>
              <a:t>What would incentivize you to use the Turnaround Network to create bold change for your school or district</a:t>
            </a:r>
            <a:r>
              <a:rPr lang="en-US" sz="2800" dirty="0" smtClean="0"/>
              <a:t>?</a:t>
            </a:r>
            <a:endParaRPr lang="en-US" sz="2800" dirty="0"/>
          </a:p>
          <a:p>
            <a:endParaRPr lang="en-US" sz="1400" dirty="0"/>
          </a:p>
          <a:p>
            <a:r>
              <a:rPr lang="en-US" sz="2800" dirty="0"/>
              <a:t>Would you be interested in being part of a Turnaround Network?</a:t>
            </a:r>
          </a:p>
        </p:txBody>
      </p:sp>
    </p:spTree>
    <p:extLst>
      <p:ext uri="{BB962C8B-B14F-4D97-AF65-F5344CB8AC3E}">
        <p14:creationId xmlns:p14="http://schemas.microsoft.com/office/powerpoint/2010/main" val="21437063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nSpc>
                <a:spcPct val="150000"/>
              </a:lnSpc>
              <a:buFont typeface="Wingdings" panose="05000000000000000000" pitchFamily="2" charset="2"/>
              <a:buChar char="Ø"/>
            </a:pPr>
            <a:r>
              <a:rPr lang="en-US" sz="2400" dirty="0" smtClean="0"/>
              <a:t>Welcome and Introductions</a:t>
            </a:r>
          </a:p>
          <a:p>
            <a:pPr lvl="1">
              <a:lnSpc>
                <a:spcPct val="150000"/>
              </a:lnSpc>
              <a:buFont typeface="Wingdings" panose="05000000000000000000" pitchFamily="2" charset="2"/>
              <a:buChar char="Ø"/>
            </a:pPr>
            <a:r>
              <a:rPr lang="en-US" sz="2400" dirty="0"/>
              <a:t>Assessment and Accountability Transitions</a:t>
            </a:r>
          </a:p>
          <a:p>
            <a:pPr lvl="1">
              <a:lnSpc>
                <a:spcPct val="150000"/>
              </a:lnSpc>
              <a:buFont typeface="Wingdings" panose="05000000000000000000" pitchFamily="2" charset="2"/>
              <a:buChar char="Ø"/>
            </a:pPr>
            <a:r>
              <a:rPr lang="en-US" sz="2400" dirty="0" smtClean="0"/>
              <a:t>The Education Accountability Act of 2009</a:t>
            </a:r>
          </a:p>
          <a:p>
            <a:pPr lvl="1">
              <a:lnSpc>
                <a:spcPct val="150000"/>
              </a:lnSpc>
              <a:buFont typeface="Wingdings" panose="05000000000000000000" pitchFamily="2" charset="2"/>
              <a:buChar char="Ø"/>
            </a:pPr>
            <a:r>
              <a:rPr lang="en-US" sz="2400" dirty="0" smtClean="0"/>
              <a:t>Tiers of Support and a Turnaround Network</a:t>
            </a:r>
          </a:p>
          <a:p>
            <a:pPr lvl="1">
              <a:lnSpc>
                <a:spcPct val="150000"/>
              </a:lnSpc>
              <a:buFont typeface="Wingdings" panose="05000000000000000000" pitchFamily="2" charset="2"/>
              <a:buChar char="Ø"/>
            </a:pPr>
            <a:r>
              <a:rPr lang="en-US" sz="2400" dirty="0" smtClean="0"/>
              <a:t>Workshop Time</a:t>
            </a:r>
          </a:p>
          <a:p>
            <a:pPr lvl="1">
              <a:lnSpc>
                <a:spcPct val="150000"/>
              </a:lnSpc>
              <a:buFont typeface="Wingdings" panose="05000000000000000000" pitchFamily="2" charset="2"/>
              <a:buChar char="Ø"/>
            </a:pPr>
            <a:r>
              <a:rPr lang="en-US" sz="2400" dirty="0"/>
              <a:t>The Power of Partnerships</a:t>
            </a:r>
          </a:p>
          <a:p>
            <a:pPr lvl="1">
              <a:lnSpc>
                <a:spcPct val="150000"/>
              </a:lnSpc>
              <a:buFont typeface="Wingdings" panose="05000000000000000000" pitchFamily="2" charset="2"/>
              <a:buChar char="Ø"/>
            </a:pPr>
            <a:endParaRPr lang="en-US" sz="2400" dirty="0"/>
          </a:p>
        </p:txBody>
      </p:sp>
      <p:sp>
        <p:nvSpPr>
          <p:cNvPr id="3" name="Title 2"/>
          <p:cNvSpPr>
            <a:spLocks noGrp="1"/>
          </p:cNvSpPr>
          <p:nvPr>
            <p:ph type="title"/>
          </p:nvPr>
        </p:nvSpPr>
        <p:spPr/>
        <p:txBody>
          <a:bodyPr/>
          <a:lstStyle/>
          <a:p>
            <a:r>
              <a:rPr lang="en-US" sz="4800" dirty="0" smtClean="0"/>
              <a:t>AGENDA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38</a:t>
            </a:fld>
            <a:endParaRPr lang="en-US" dirty="0" smtClean="0"/>
          </a:p>
        </p:txBody>
      </p:sp>
      <p:sp>
        <p:nvSpPr>
          <p:cNvPr id="5" name="Rectangle 4"/>
          <p:cNvSpPr/>
          <p:nvPr/>
        </p:nvSpPr>
        <p:spPr>
          <a:xfrm>
            <a:off x="682387" y="4258145"/>
            <a:ext cx="6905767" cy="614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138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381000" y="228600"/>
            <a:ext cx="8381260" cy="78207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Session Outcomes &amp; Agenda</a:t>
            </a:r>
          </a:p>
        </p:txBody>
      </p:sp>
      <p:sp>
        <p:nvSpPr>
          <p:cNvPr id="4" name="Rectangle 3"/>
          <p:cNvSpPr/>
          <p:nvPr/>
        </p:nvSpPr>
        <p:spPr bwMode="auto">
          <a:xfrm>
            <a:off x="1310916" y="1406451"/>
            <a:ext cx="6789821" cy="561355"/>
          </a:xfrm>
          <a:prstGeom prst="rect">
            <a:avLst/>
          </a:prstGeom>
          <a:solidFill>
            <a:schemeClr val="accent4">
              <a:lumMod val="20000"/>
              <a:lumOff val="80000"/>
            </a:schemeClr>
          </a:solidFill>
          <a:ln>
            <a:solidFill>
              <a:schemeClr val="accent4">
                <a:lumMod val="20000"/>
                <a:lumOff val="8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72738" tIns="48296" rIns="48296" bIns="48296" rtlCol="0" anchor="ctr"/>
          <a:lstStyle/>
          <a:p>
            <a:pPr marL="193185"/>
            <a:r>
              <a:rPr lang="en-US" sz="1700" dirty="0">
                <a:solidFill>
                  <a:srgbClr val="000000"/>
                </a:solidFill>
                <a:cs typeface="Arial" charset="0"/>
              </a:rPr>
              <a:t>To  </a:t>
            </a:r>
            <a:r>
              <a:rPr lang="en-US" sz="1700" dirty="0" smtClean="0">
                <a:solidFill>
                  <a:srgbClr val="000000"/>
                </a:solidFill>
                <a:cs typeface="Arial" charset="0"/>
              </a:rPr>
              <a:t>understand the accountability clock pathways</a:t>
            </a:r>
            <a:endParaRPr lang="en-US" sz="1700" dirty="0">
              <a:solidFill>
                <a:srgbClr val="000000"/>
              </a:solidFill>
              <a:cs typeface="Arial" charset="0"/>
            </a:endParaRPr>
          </a:p>
        </p:txBody>
      </p:sp>
      <p:sp>
        <p:nvSpPr>
          <p:cNvPr id="5" name="Rectangle 4"/>
          <p:cNvSpPr/>
          <p:nvPr/>
        </p:nvSpPr>
        <p:spPr bwMode="auto">
          <a:xfrm>
            <a:off x="1310916" y="2333043"/>
            <a:ext cx="6789821" cy="561355"/>
          </a:xfrm>
          <a:prstGeom prst="rect">
            <a:avLst/>
          </a:prstGeom>
          <a:solidFill>
            <a:schemeClr val="accent4">
              <a:lumMod val="20000"/>
              <a:lumOff val="80000"/>
            </a:schemeClr>
          </a:solidFill>
          <a:ln>
            <a:solidFill>
              <a:schemeClr val="accent4">
                <a:lumMod val="20000"/>
                <a:lumOff val="8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72738" tIns="48296" rIns="48296" bIns="48296" rtlCol="0" anchor="ctr"/>
          <a:lstStyle/>
          <a:p>
            <a:pPr marL="193185"/>
            <a:r>
              <a:rPr lang="en-US" sz="1700" dirty="0">
                <a:solidFill>
                  <a:srgbClr val="000000"/>
                </a:solidFill>
                <a:cs typeface="Arial" charset="0"/>
              </a:rPr>
              <a:t>To </a:t>
            </a:r>
            <a:r>
              <a:rPr lang="en-US" sz="1700" dirty="0" smtClean="0">
                <a:solidFill>
                  <a:srgbClr val="000000"/>
                </a:solidFill>
                <a:cs typeface="Arial" charset="0"/>
              </a:rPr>
              <a:t>evaluate pathways in light of district context </a:t>
            </a:r>
            <a:endParaRPr lang="en-US" sz="1700" dirty="0">
              <a:solidFill>
                <a:srgbClr val="000000"/>
              </a:solidFill>
              <a:cs typeface="Arial" charset="0"/>
            </a:endParaRPr>
          </a:p>
        </p:txBody>
      </p:sp>
      <p:sp>
        <p:nvSpPr>
          <p:cNvPr id="6" name="Rectangle 5"/>
          <p:cNvSpPr/>
          <p:nvPr/>
        </p:nvSpPr>
        <p:spPr bwMode="auto">
          <a:xfrm>
            <a:off x="1310916" y="3259635"/>
            <a:ext cx="6789821" cy="561355"/>
          </a:xfrm>
          <a:prstGeom prst="rect">
            <a:avLst/>
          </a:prstGeom>
          <a:solidFill>
            <a:schemeClr val="accent4">
              <a:lumMod val="20000"/>
              <a:lumOff val="80000"/>
            </a:schemeClr>
          </a:solidFill>
          <a:ln>
            <a:solidFill>
              <a:schemeClr val="accent4">
                <a:lumMod val="20000"/>
                <a:lumOff val="8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772738" tIns="48296" rIns="48296" bIns="48296" rtlCol="0" anchor="ctr"/>
          <a:lstStyle/>
          <a:p>
            <a:pPr marL="193185"/>
            <a:r>
              <a:rPr lang="en-US" sz="1700" dirty="0">
                <a:solidFill>
                  <a:srgbClr val="000000"/>
                </a:solidFill>
                <a:cs typeface="Arial" charset="0"/>
              </a:rPr>
              <a:t>To understand </a:t>
            </a:r>
            <a:r>
              <a:rPr lang="en-US" sz="1700" dirty="0" smtClean="0">
                <a:solidFill>
                  <a:srgbClr val="000000"/>
                </a:solidFill>
                <a:cs typeface="Arial" charset="0"/>
              </a:rPr>
              <a:t>the key activities for successful implementation of a pathway</a:t>
            </a:r>
            <a:endParaRPr lang="en-US" sz="1700" dirty="0">
              <a:solidFill>
                <a:srgbClr val="000000"/>
              </a:solidFill>
              <a:cs typeface="Arial" charset="0"/>
            </a:endParaRPr>
          </a:p>
        </p:txBody>
      </p:sp>
      <p:sp>
        <p:nvSpPr>
          <p:cNvPr id="7" name="Oval 6"/>
          <p:cNvSpPr/>
          <p:nvPr/>
        </p:nvSpPr>
        <p:spPr bwMode="auto">
          <a:xfrm>
            <a:off x="1514927" y="1535758"/>
            <a:ext cx="462942" cy="378442"/>
          </a:xfrm>
          <a:prstGeom prst="ellipse">
            <a:avLst/>
          </a:prstGeom>
          <a:solidFill>
            <a:srgbClr val="003D6B"/>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lIns="96591" tIns="48296" rIns="96591" bIns="48296" rtlCol="0" anchor="ctr"/>
          <a:lstStyle/>
          <a:p>
            <a:pPr algn="ctr"/>
            <a:r>
              <a:rPr lang="en-US" sz="1700" kern="0" dirty="0">
                <a:solidFill>
                  <a:srgbClr val="FFFFFF"/>
                </a:solidFill>
                <a:cs typeface="Arial" charset="0"/>
              </a:rPr>
              <a:t>1</a:t>
            </a:r>
          </a:p>
        </p:txBody>
      </p:sp>
      <p:sp>
        <p:nvSpPr>
          <p:cNvPr id="8" name="Oval 7"/>
          <p:cNvSpPr/>
          <p:nvPr/>
        </p:nvSpPr>
        <p:spPr bwMode="auto">
          <a:xfrm>
            <a:off x="1514927" y="2454644"/>
            <a:ext cx="462942" cy="378442"/>
          </a:xfrm>
          <a:prstGeom prst="ellipse">
            <a:avLst/>
          </a:prstGeom>
          <a:solidFill>
            <a:srgbClr val="003D6B"/>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lIns="96591" tIns="48296" rIns="96591" bIns="48296" rtlCol="0" anchor="ctr"/>
          <a:lstStyle/>
          <a:p>
            <a:pPr algn="ctr"/>
            <a:r>
              <a:rPr lang="en-US" sz="1700" kern="0" dirty="0">
                <a:solidFill>
                  <a:srgbClr val="FFFFFF"/>
                </a:solidFill>
                <a:cs typeface="Arial" charset="0"/>
              </a:rPr>
              <a:t>2</a:t>
            </a:r>
          </a:p>
        </p:txBody>
      </p:sp>
      <p:sp>
        <p:nvSpPr>
          <p:cNvPr id="9" name="Oval 8"/>
          <p:cNvSpPr/>
          <p:nvPr/>
        </p:nvSpPr>
        <p:spPr bwMode="auto">
          <a:xfrm>
            <a:off x="1514927" y="3373530"/>
            <a:ext cx="462942" cy="378442"/>
          </a:xfrm>
          <a:prstGeom prst="ellipse">
            <a:avLst/>
          </a:prstGeom>
          <a:solidFill>
            <a:srgbClr val="003D6B"/>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lIns="96591" tIns="48296" rIns="96591" bIns="48296" rtlCol="0" anchor="ctr"/>
          <a:lstStyle/>
          <a:p>
            <a:pPr algn="ctr"/>
            <a:r>
              <a:rPr lang="en-US" sz="1700" kern="0" dirty="0">
                <a:solidFill>
                  <a:srgbClr val="FFFFFF"/>
                </a:solidFill>
                <a:cs typeface="Arial" charset="0"/>
              </a:rPr>
              <a:t>3</a:t>
            </a:r>
          </a:p>
        </p:txBody>
      </p:sp>
      <p:sp>
        <p:nvSpPr>
          <p:cNvPr id="3" name="TextBox 2"/>
          <p:cNvSpPr txBox="1"/>
          <p:nvPr/>
        </p:nvSpPr>
        <p:spPr>
          <a:xfrm>
            <a:off x="1310917" y="4038600"/>
            <a:ext cx="6537684"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solidFill>
                  <a:srgbClr val="000000"/>
                </a:solidFill>
              </a:rPr>
              <a:t>Agenda</a:t>
            </a:r>
          </a:p>
          <a:p>
            <a:pPr algn="ctr"/>
            <a:endParaRPr lang="en-US" dirty="0">
              <a:solidFill>
                <a:srgbClr val="000000"/>
              </a:solidFill>
            </a:endParaRPr>
          </a:p>
          <a:p>
            <a:pPr marL="342900" indent="-342900">
              <a:buFontTx/>
              <a:buAutoNum type="arabicParenR"/>
            </a:pPr>
            <a:r>
              <a:rPr lang="en-US" dirty="0" smtClean="0">
                <a:solidFill>
                  <a:srgbClr val="000000"/>
                </a:solidFill>
              </a:rPr>
              <a:t>Review Pathway Options</a:t>
            </a:r>
          </a:p>
          <a:p>
            <a:pPr marL="342900" indent="-342900">
              <a:buFontTx/>
              <a:buAutoNum type="arabicParenR"/>
            </a:pPr>
            <a:r>
              <a:rPr lang="en-US" dirty="0" smtClean="0">
                <a:solidFill>
                  <a:srgbClr val="000000"/>
                </a:solidFill>
              </a:rPr>
              <a:t>Engage in an example of a decision-making process</a:t>
            </a:r>
          </a:p>
          <a:p>
            <a:pPr marL="342900" indent="-342900">
              <a:buFontTx/>
              <a:buAutoNum type="arabicParenR"/>
            </a:pPr>
            <a:r>
              <a:rPr lang="en-US" dirty="0" smtClean="0">
                <a:solidFill>
                  <a:srgbClr val="000000"/>
                </a:solidFill>
              </a:rPr>
              <a:t>Evaluate pathways based on local context</a:t>
            </a:r>
          </a:p>
          <a:p>
            <a:pPr marL="342900" indent="-342900">
              <a:buFontTx/>
              <a:buAutoNum type="arabicParenR"/>
            </a:pPr>
            <a:r>
              <a:rPr lang="en-US" dirty="0" smtClean="0">
                <a:solidFill>
                  <a:srgbClr val="000000"/>
                </a:solidFill>
              </a:rPr>
              <a:t>Share-out </a:t>
            </a:r>
          </a:p>
          <a:p>
            <a:pPr marL="342900" indent="-342900">
              <a:buFontTx/>
              <a:buAutoNum type="arabicParenR"/>
            </a:pPr>
            <a:r>
              <a:rPr lang="en-US" dirty="0" smtClean="0">
                <a:solidFill>
                  <a:srgbClr val="000000"/>
                </a:solidFill>
              </a:rPr>
              <a:t>Questions &amp; Reflections</a:t>
            </a:r>
          </a:p>
        </p:txBody>
      </p:sp>
    </p:spTree>
    <p:extLst>
      <p:ext uri="{BB962C8B-B14F-4D97-AF65-F5344CB8AC3E}">
        <p14:creationId xmlns:p14="http://schemas.microsoft.com/office/powerpoint/2010/main" val="2794618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9" y="3241151"/>
            <a:ext cx="8341851" cy="1645920"/>
          </a:xfrm>
        </p:spPr>
        <p:txBody>
          <a:bodyPr/>
          <a:lstStyle/>
          <a:p>
            <a:endParaRPr lang="en-US" dirty="0" smtClean="0"/>
          </a:p>
          <a:p>
            <a:endParaRPr lang="en-US" dirty="0" smtClean="0"/>
          </a:p>
          <a:p>
            <a:r>
              <a:rPr lang="en-US" sz="3200" dirty="0" smtClean="0"/>
              <a:t>January 2014</a:t>
            </a:r>
          </a:p>
          <a:p>
            <a:endParaRPr lang="en-US" dirty="0"/>
          </a:p>
        </p:txBody>
      </p:sp>
      <p:sp>
        <p:nvSpPr>
          <p:cNvPr id="3" name="Title 2"/>
          <p:cNvSpPr>
            <a:spLocks noGrp="1"/>
          </p:cNvSpPr>
          <p:nvPr>
            <p:ph type="title"/>
          </p:nvPr>
        </p:nvSpPr>
        <p:spPr>
          <a:xfrm>
            <a:off x="1" y="1745784"/>
            <a:ext cx="9066178" cy="1645920"/>
          </a:xfrm>
        </p:spPr>
        <p:txBody>
          <a:bodyPr/>
          <a:lstStyle/>
          <a:p>
            <a:r>
              <a:rPr lang="en-US" dirty="0" smtClean="0"/>
              <a:t>Assessment and Accountability Transitions</a:t>
            </a:r>
            <a:endParaRPr lang="en-US" dirty="0"/>
          </a:p>
        </p:txBody>
      </p:sp>
      <p:sp>
        <p:nvSpPr>
          <p:cNvPr id="4" name="TextBox 3"/>
          <p:cNvSpPr txBox="1"/>
          <p:nvPr/>
        </p:nvSpPr>
        <p:spPr>
          <a:xfrm>
            <a:off x="614149" y="5609230"/>
            <a:ext cx="4121624" cy="369332"/>
          </a:xfrm>
          <a:prstGeom prst="rect">
            <a:avLst/>
          </a:prstGeom>
          <a:noFill/>
        </p:spPr>
        <p:txBody>
          <a:bodyPr wrap="square" rtlCol="0">
            <a:spAutoFit/>
          </a:bodyPr>
          <a:lstStyle/>
          <a:p>
            <a:r>
              <a:rPr lang="en-US" dirty="0" smtClean="0"/>
              <a:t>Elliott Asp, </a:t>
            </a:r>
            <a:r>
              <a:rPr lang="en-US" dirty="0" err="1" smtClean="0"/>
              <a:t>Ph.D</a:t>
            </a:r>
            <a:endParaRPr lang="en-US" dirty="0"/>
          </a:p>
        </p:txBody>
      </p:sp>
    </p:spTree>
    <p:extLst>
      <p:ext uri="{BB962C8B-B14F-4D97-AF65-F5344CB8AC3E}">
        <p14:creationId xmlns:p14="http://schemas.microsoft.com/office/powerpoint/2010/main" val="2606001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61537"/>
            <a:ext cx="8381260" cy="782073"/>
          </a:xfrm>
        </p:spPr>
        <p:txBody>
          <a:bodyPr/>
          <a:lstStyle/>
          <a:p>
            <a:r>
              <a:rPr lang="en-US" dirty="0"/>
              <a:t>Pathways and Opportunities </a:t>
            </a:r>
            <a:r>
              <a:rPr lang="en-US" dirty="0" smtClean="0"/>
              <a:t/>
            </a:r>
            <a:br>
              <a:rPr lang="en-US" dirty="0" smtClean="0"/>
            </a:br>
            <a:r>
              <a:rPr lang="en-US" dirty="0" smtClean="0"/>
              <a:t>for SCHOOLS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40</a:t>
            </a:fld>
            <a:endParaRPr lang="en-US" dirty="0" smtClean="0"/>
          </a:p>
        </p:txBody>
      </p:sp>
      <p:sp>
        <p:nvSpPr>
          <p:cNvPr id="5" name="TextBox 4"/>
          <p:cNvSpPr txBox="1"/>
          <p:nvPr/>
        </p:nvSpPr>
        <p:spPr>
          <a:xfrm>
            <a:off x="381000" y="1455569"/>
            <a:ext cx="2377440" cy="713088"/>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algn="ctr"/>
            <a:r>
              <a:rPr lang="en-US" sz="2000" dirty="0">
                <a:solidFill>
                  <a:schemeClr val="tx1"/>
                </a:solidFill>
                <a:latin typeface="Calibri" pitchFamily="34" charset="0"/>
              </a:rPr>
              <a:t>Management</a:t>
            </a:r>
            <a:r>
              <a:rPr lang="en-US" sz="2000" dirty="0">
                <a:latin typeface="Calibri" pitchFamily="34" charset="0"/>
              </a:rPr>
              <a:t> </a:t>
            </a:r>
            <a:r>
              <a:rPr lang="en-US" sz="2000" dirty="0" smtClean="0">
                <a:solidFill>
                  <a:schemeClr val="tx1"/>
                </a:solidFill>
                <a:latin typeface="Calibri" pitchFamily="34" charset="0"/>
              </a:rPr>
              <a:t>by a Public/Private Entity</a:t>
            </a:r>
            <a:endParaRPr lang="en-US" dirty="0" smtClean="0">
              <a:solidFill>
                <a:schemeClr val="tx1"/>
              </a:solidFill>
              <a:latin typeface="Calibri" pitchFamily="34" charset="0"/>
            </a:endParaRPr>
          </a:p>
        </p:txBody>
      </p:sp>
      <p:sp>
        <p:nvSpPr>
          <p:cNvPr id="6" name="TextBox 5"/>
          <p:cNvSpPr txBox="1"/>
          <p:nvPr/>
        </p:nvSpPr>
        <p:spPr>
          <a:xfrm>
            <a:off x="380999" y="2384076"/>
            <a:ext cx="2377440" cy="1020865"/>
          </a:xfrm>
          <a:prstGeom prst="rect">
            <a:avLst/>
          </a:prstGeom>
          <a:solidFill>
            <a:srgbClr val="FFFF66"/>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lvl="0" algn="ctr"/>
            <a:r>
              <a:rPr lang="en-US" sz="2000" dirty="0">
                <a:solidFill>
                  <a:schemeClr val="tx1"/>
                </a:solidFill>
                <a:latin typeface="Calibri" pitchFamily="34" charset="0"/>
              </a:rPr>
              <a:t>Charter school operator or board be replaced</a:t>
            </a:r>
          </a:p>
        </p:txBody>
      </p:sp>
      <p:sp>
        <p:nvSpPr>
          <p:cNvPr id="7" name="TextBox 6"/>
          <p:cNvSpPr txBox="1"/>
          <p:nvPr/>
        </p:nvSpPr>
        <p:spPr>
          <a:xfrm>
            <a:off x="381000" y="4702754"/>
            <a:ext cx="2377440" cy="713088"/>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algn="ctr"/>
            <a:r>
              <a:rPr lang="en-US" sz="2000" dirty="0">
                <a:solidFill>
                  <a:schemeClr val="tx1"/>
                </a:solidFill>
                <a:latin typeface="Calibri" pitchFamily="34" charset="0"/>
              </a:rPr>
              <a:t>Innovation </a:t>
            </a:r>
          </a:p>
          <a:p>
            <a:pPr algn="ctr"/>
            <a:r>
              <a:rPr lang="en-US" sz="2000" dirty="0" smtClean="0">
                <a:solidFill>
                  <a:schemeClr val="tx1"/>
                </a:solidFill>
                <a:latin typeface="Calibri" pitchFamily="34" charset="0"/>
              </a:rPr>
              <a:t>Status</a:t>
            </a:r>
          </a:p>
        </p:txBody>
      </p:sp>
      <p:sp>
        <p:nvSpPr>
          <p:cNvPr id="8" name="TextBox 7"/>
          <p:cNvSpPr txBox="1"/>
          <p:nvPr/>
        </p:nvSpPr>
        <p:spPr>
          <a:xfrm>
            <a:off x="380999" y="5631288"/>
            <a:ext cx="2377440" cy="1020865"/>
          </a:xfrm>
          <a:prstGeom prst="rect">
            <a:avLst/>
          </a:prstGeom>
          <a:solidFill>
            <a:srgbClr val="FF5050"/>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algn="ctr"/>
            <a:r>
              <a:rPr lang="en-US" sz="2000" dirty="0">
                <a:latin typeface="Calibri" pitchFamily="34" charset="0"/>
              </a:rPr>
              <a:t>School</a:t>
            </a:r>
          </a:p>
          <a:p>
            <a:pPr algn="ctr"/>
            <a:r>
              <a:rPr lang="en-US" sz="2000" dirty="0">
                <a:latin typeface="Calibri" pitchFamily="34" charset="0"/>
              </a:rPr>
              <a:t> </a:t>
            </a:r>
            <a:r>
              <a:rPr lang="en-US" sz="2000" dirty="0" smtClean="0">
                <a:latin typeface="Calibri" pitchFamily="34" charset="0"/>
              </a:rPr>
              <a:t>Closure or Revoked Charter</a:t>
            </a:r>
            <a:endParaRPr lang="en-US" sz="2000" dirty="0">
              <a:latin typeface="Calibri" pitchFamily="34" charset="0"/>
            </a:endParaRPr>
          </a:p>
        </p:txBody>
      </p:sp>
      <p:sp>
        <p:nvSpPr>
          <p:cNvPr id="11" name="TextBox 10"/>
          <p:cNvSpPr txBox="1"/>
          <p:nvPr/>
        </p:nvSpPr>
        <p:spPr>
          <a:xfrm>
            <a:off x="380999" y="3620359"/>
            <a:ext cx="2377440" cy="713088"/>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lvl="0" algn="ctr"/>
            <a:r>
              <a:rPr lang="en-US" sz="2000" dirty="0" smtClean="0">
                <a:solidFill>
                  <a:schemeClr val="tx1"/>
                </a:solidFill>
                <a:latin typeface="Calibri" pitchFamily="34" charset="0"/>
              </a:rPr>
              <a:t>Conversion to a Charter School</a:t>
            </a:r>
            <a:endParaRPr lang="en-US" dirty="0" smtClean="0">
              <a:solidFill>
                <a:schemeClr val="tx1"/>
              </a:solidFill>
              <a:latin typeface="Calibri" pitchFamily="34" charset="0"/>
            </a:endParaRPr>
          </a:p>
        </p:txBody>
      </p:sp>
      <p:sp>
        <p:nvSpPr>
          <p:cNvPr id="12" name="TextBox 11"/>
          <p:cNvSpPr txBox="1"/>
          <p:nvPr/>
        </p:nvSpPr>
        <p:spPr>
          <a:xfrm>
            <a:off x="2934652" y="1482643"/>
            <a:ext cx="4456748" cy="6652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smtClean="0">
                <a:solidFill>
                  <a:schemeClr val="tx1"/>
                </a:solidFill>
                <a:latin typeface="Calibri" pitchFamily="34" charset="0"/>
              </a:rPr>
              <a:t>External organizations may play varying roles within school or network management</a:t>
            </a:r>
          </a:p>
        </p:txBody>
      </p:sp>
      <p:sp>
        <p:nvSpPr>
          <p:cNvPr id="13" name="TextBox 12"/>
          <p:cNvSpPr txBox="1"/>
          <p:nvPr/>
        </p:nvSpPr>
        <p:spPr>
          <a:xfrm>
            <a:off x="2925416" y="5809098"/>
            <a:ext cx="5828348" cy="6652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smtClean="0">
                <a:solidFill>
                  <a:schemeClr val="tx1"/>
                </a:solidFill>
                <a:latin typeface="Calibri" pitchFamily="34" charset="0"/>
              </a:rPr>
              <a:t>A school may be closed.</a:t>
            </a:r>
          </a:p>
          <a:p>
            <a:pPr marL="285750" indent="-285750">
              <a:buFont typeface="Arial" panose="020B0604020202020204" pitchFamily="34" charset="0"/>
              <a:buChar char="•"/>
            </a:pPr>
            <a:r>
              <a:rPr lang="en-US" sz="1600" dirty="0" smtClean="0">
                <a:solidFill>
                  <a:schemeClr val="tx1"/>
                </a:solidFill>
                <a:latin typeface="Calibri" pitchFamily="34" charset="0"/>
              </a:rPr>
              <a:t>May occur at once or phased out.</a:t>
            </a:r>
            <a:endParaRPr lang="en-US" sz="1600" dirty="0">
              <a:solidFill>
                <a:schemeClr val="tx1"/>
              </a:solidFill>
              <a:latin typeface="Calibri" pitchFamily="34" charset="0"/>
            </a:endParaRPr>
          </a:p>
        </p:txBody>
      </p:sp>
      <p:sp>
        <p:nvSpPr>
          <p:cNvPr id="14" name="TextBox 13"/>
          <p:cNvSpPr txBox="1"/>
          <p:nvPr/>
        </p:nvSpPr>
        <p:spPr>
          <a:xfrm>
            <a:off x="2934652" y="3473983"/>
            <a:ext cx="6209348" cy="100584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smtClean="0">
                <a:solidFill>
                  <a:schemeClr val="tx1"/>
                </a:solidFill>
                <a:latin typeface="Calibri" pitchFamily="34" charset="0"/>
              </a:rPr>
              <a:t>School autonomy defined by contract with authorizer</a:t>
            </a:r>
          </a:p>
          <a:p>
            <a:pPr marL="285750" indent="-285750">
              <a:buFont typeface="Arial" panose="020B0604020202020204" pitchFamily="34" charset="0"/>
              <a:buChar char="•"/>
            </a:pPr>
            <a:r>
              <a:rPr lang="en-US" sz="1600" dirty="0" smtClean="0">
                <a:solidFill>
                  <a:schemeClr val="tx1"/>
                </a:solidFill>
                <a:latin typeface="Calibri" pitchFamily="34" charset="0"/>
              </a:rPr>
              <a:t>Authorization through district, Charter School Institute (CSI), or both</a:t>
            </a:r>
          </a:p>
          <a:p>
            <a:pPr marL="285750" indent="-285750">
              <a:buFont typeface="Arial" panose="020B0604020202020204" pitchFamily="34" charset="0"/>
              <a:buChar char="•"/>
            </a:pPr>
            <a:r>
              <a:rPr lang="en-US" sz="1600" dirty="0" smtClean="0">
                <a:solidFill>
                  <a:schemeClr val="tx1"/>
                </a:solidFill>
                <a:latin typeface="Calibri" pitchFamily="34" charset="0"/>
              </a:rPr>
              <a:t>Independent governing board</a:t>
            </a:r>
            <a:endParaRPr lang="en-US" sz="1600" dirty="0">
              <a:solidFill>
                <a:schemeClr val="tx1"/>
              </a:solidFill>
              <a:latin typeface="Calibri" pitchFamily="34" charset="0"/>
            </a:endParaRPr>
          </a:p>
        </p:txBody>
      </p:sp>
      <p:sp>
        <p:nvSpPr>
          <p:cNvPr id="15" name="TextBox 14"/>
          <p:cNvSpPr txBox="1"/>
          <p:nvPr/>
        </p:nvSpPr>
        <p:spPr>
          <a:xfrm>
            <a:off x="2925416" y="4556379"/>
            <a:ext cx="6056948" cy="100583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a:solidFill>
                  <a:schemeClr val="tx1"/>
                </a:solidFill>
                <a:latin typeface="Calibri" pitchFamily="34" charset="0"/>
              </a:rPr>
              <a:t>S</a:t>
            </a:r>
            <a:r>
              <a:rPr lang="en-US" sz="1600" dirty="0" smtClean="0">
                <a:solidFill>
                  <a:schemeClr val="tx1"/>
                </a:solidFill>
                <a:latin typeface="Calibri" pitchFamily="34" charset="0"/>
              </a:rPr>
              <a:t>chool autonomy within determined parameters</a:t>
            </a:r>
          </a:p>
          <a:p>
            <a:pPr marL="285750" indent="-285750">
              <a:buFont typeface="Arial" panose="020B0604020202020204" pitchFamily="34" charset="0"/>
              <a:buChar char="•"/>
            </a:pPr>
            <a:r>
              <a:rPr lang="en-US" sz="1600" dirty="0" smtClean="0">
                <a:solidFill>
                  <a:schemeClr val="tx1"/>
                </a:solidFill>
                <a:latin typeface="Calibri" pitchFamily="34" charset="0"/>
              </a:rPr>
              <a:t>Autonomy determined by waivers of select policies and rules</a:t>
            </a:r>
          </a:p>
          <a:p>
            <a:pPr marL="285750" indent="-285750">
              <a:buFont typeface="Arial" panose="020B0604020202020204" pitchFamily="34" charset="0"/>
              <a:buChar char="•"/>
            </a:pPr>
            <a:r>
              <a:rPr lang="en-US" sz="1600" dirty="0" smtClean="0">
                <a:solidFill>
                  <a:schemeClr val="tx1"/>
                </a:solidFill>
                <a:latin typeface="Calibri" pitchFamily="34" charset="0"/>
              </a:rPr>
              <a:t>Promotes school autonomy in:  people, time, money, program</a:t>
            </a:r>
            <a:endParaRPr lang="en-US" sz="1600" dirty="0">
              <a:solidFill>
                <a:schemeClr val="tx1"/>
              </a:solidFill>
              <a:latin typeface="Calibri" pitchFamily="34" charset="0"/>
            </a:endParaRPr>
          </a:p>
        </p:txBody>
      </p:sp>
      <p:sp>
        <p:nvSpPr>
          <p:cNvPr id="16" name="TextBox 15"/>
          <p:cNvSpPr txBox="1"/>
          <p:nvPr/>
        </p:nvSpPr>
        <p:spPr>
          <a:xfrm>
            <a:off x="2934651" y="2561886"/>
            <a:ext cx="5254005" cy="6652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noAutofit/>
          </a:bodyPr>
          <a:lstStyle/>
          <a:p>
            <a:pPr marL="285750" indent="-285750">
              <a:buFont typeface="Arial" panose="020B0604020202020204" pitchFamily="34" charset="0"/>
              <a:buChar char="•"/>
            </a:pPr>
            <a:r>
              <a:rPr lang="en-US" sz="1600" dirty="0" smtClean="0">
                <a:solidFill>
                  <a:schemeClr val="tx1"/>
                </a:solidFill>
                <a:latin typeface="Calibri" pitchFamily="34" charset="0"/>
              </a:rPr>
              <a:t>A district or CSI authorizer may replace a low-performing charter school’s operator or governing board</a:t>
            </a:r>
          </a:p>
        </p:txBody>
      </p:sp>
      <p:sp>
        <p:nvSpPr>
          <p:cNvPr id="4" name="5-Point Star 3"/>
          <p:cNvSpPr/>
          <p:nvPr/>
        </p:nvSpPr>
        <p:spPr>
          <a:xfrm rot="1005560">
            <a:off x="7292861" y="767330"/>
            <a:ext cx="1791588" cy="1831112"/>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Follow along </a:t>
            </a:r>
            <a:r>
              <a:rPr lang="en-US" sz="1400" dirty="0" smtClean="0">
                <a:solidFill>
                  <a:schemeClr val="tx1"/>
                </a:solidFill>
              </a:rPr>
              <a:t>in </a:t>
            </a:r>
            <a:r>
              <a:rPr lang="en-US" sz="1400" dirty="0">
                <a:solidFill>
                  <a:schemeClr val="tx1"/>
                </a:solidFill>
              </a:rPr>
              <a:t>Handout</a:t>
            </a:r>
          </a:p>
        </p:txBody>
      </p:sp>
    </p:spTree>
    <p:extLst>
      <p:ext uri="{BB962C8B-B14F-4D97-AF65-F5344CB8AC3E}">
        <p14:creationId xmlns:p14="http://schemas.microsoft.com/office/powerpoint/2010/main" val="3139100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63"/>
            <a:ext cx="8381260" cy="782073"/>
          </a:xfrm>
        </p:spPr>
        <p:txBody>
          <a:bodyPr/>
          <a:lstStyle/>
          <a:p>
            <a:r>
              <a:rPr lang="en-US" sz="3200" dirty="0" smtClean="0"/>
              <a:t>Management by a Public/Private Entity</a:t>
            </a:r>
            <a:endParaRPr lang="en-US" sz="3200" dirty="0"/>
          </a:p>
        </p:txBody>
      </p:sp>
      <p:sp>
        <p:nvSpPr>
          <p:cNvPr id="3" name="Footer Placeholder 2"/>
          <p:cNvSpPr>
            <a:spLocks noGrp="1"/>
          </p:cNvSpPr>
          <p:nvPr>
            <p:ph type="ftr" sz="quarter" idx="3"/>
          </p:nvPr>
        </p:nvSpPr>
        <p:spPr/>
        <p:txBody>
          <a:bodyPr/>
          <a:lstStyle/>
          <a:p>
            <a:fld id="{757A2F4E-5D54-B04B-91BD-7E78EE1FE9FD}" type="slidenum">
              <a:rPr lang="en-US" smtClean="0"/>
              <a:pPr/>
              <a:t>41</a:t>
            </a:fld>
            <a:endParaRPr lang="en-US" dirty="0" smtClean="0"/>
          </a:p>
        </p:txBody>
      </p:sp>
      <p:sp>
        <p:nvSpPr>
          <p:cNvPr id="4" name="TextBox 3"/>
          <p:cNvSpPr txBox="1"/>
          <p:nvPr/>
        </p:nvSpPr>
        <p:spPr>
          <a:xfrm>
            <a:off x="0" y="0"/>
            <a:ext cx="609600" cy="381000"/>
          </a:xfrm>
          <a:prstGeom prst="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algn="ctr"/>
            <a:endParaRPr lang="en-US" sz="1600" dirty="0">
              <a:solidFill>
                <a:srgbClr val="000000"/>
              </a:solidFill>
            </a:endParaRPr>
          </a:p>
        </p:txBody>
      </p:sp>
      <p:sp>
        <p:nvSpPr>
          <p:cNvPr id="6" name="TextBox 5"/>
          <p:cNvSpPr txBox="1"/>
          <p:nvPr/>
        </p:nvSpPr>
        <p:spPr>
          <a:xfrm>
            <a:off x="304800" y="1207851"/>
            <a:ext cx="8153400" cy="1078149"/>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1500" dirty="0">
                <a:solidFill>
                  <a:srgbClr val="000000"/>
                </a:solidFill>
              </a:rPr>
              <a:t>“With regard to a district public school that is not a charter school, that the district public school should be managed by a private or public entity other than the school district</a:t>
            </a:r>
            <a:r>
              <a:rPr lang="en-US" sz="1500" dirty="0" smtClean="0">
                <a:solidFill>
                  <a:srgbClr val="000000"/>
                </a:solidFill>
              </a:rPr>
              <a:t>;”  This </a:t>
            </a:r>
            <a:r>
              <a:rPr lang="en-US" sz="1500" dirty="0">
                <a:solidFill>
                  <a:srgbClr val="000000"/>
                </a:solidFill>
              </a:rPr>
              <a:t>action goes beyond simply hiring new leadership, but rather it compels a district to utilize an outside manager and operator for a particular school or cluster of schools.</a:t>
            </a:r>
          </a:p>
        </p:txBody>
      </p:sp>
      <p:grpSp>
        <p:nvGrpSpPr>
          <p:cNvPr id="9" name="Group 8"/>
          <p:cNvGrpSpPr/>
          <p:nvPr/>
        </p:nvGrpSpPr>
        <p:grpSpPr>
          <a:xfrm>
            <a:off x="333983" y="2438400"/>
            <a:ext cx="8029573" cy="1371601"/>
            <a:chOff x="228601" y="2453758"/>
            <a:chExt cx="8029573" cy="1060967"/>
          </a:xfrm>
        </p:grpSpPr>
        <p:sp>
          <p:nvSpPr>
            <p:cNvPr id="7" name="TextBox 6"/>
            <p:cNvSpPr txBox="1"/>
            <p:nvPr/>
          </p:nvSpPr>
          <p:spPr>
            <a:xfrm>
              <a:off x="228601" y="2453758"/>
              <a:ext cx="1828799" cy="1051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700" b="1" dirty="0" smtClean="0">
                  <a:solidFill>
                    <a:srgbClr val="000000"/>
                  </a:solidFill>
                </a:rPr>
                <a:t>Rational for Pursuing this Option</a:t>
              </a:r>
              <a:endParaRPr lang="en-US" sz="1700" b="1" dirty="0">
                <a:solidFill>
                  <a:srgbClr val="000000"/>
                </a:solidFill>
              </a:endParaRPr>
            </a:p>
          </p:txBody>
        </p:sp>
        <p:sp>
          <p:nvSpPr>
            <p:cNvPr id="8" name="TextBox 7"/>
            <p:cNvSpPr txBox="1"/>
            <p:nvPr/>
          </p:nvSpPr>
          <p:spPr>
            <a:xfrm>
              <a:off x="2085975" y="2463284"/>
              <a:ext cx="6172199" cy="1051441"/>
            </a:xfrm>
            <a:prstGeom prst="rect">
              <a:avLst/>
            </a:prstGeom>
          </p:spPr>
          <p:style>
            <a:lnRef idx="2">
              <a:schemeClr val="accent6"/>
            </a:lnRef>
            <a:fillRef idx="1">
              <a:schemeClr val="lt1"/>
            </a:fillRef>
            <a:effectRef idx="0">
              <a:schemeClr val="accent6"/>
            </a:effectRef>
            <a:fontRef idx="minor">
              <a:schemeClr val="dk1"/>
            </a:fontRef>
          </p:style>
          <p:txBody>
            <a:bodyPr wrap="square" rtlCol="0">
              <a:noAutofit/>
            </a:bodyPr>
            <a:lstStyle/>
            <a:p>
              <a:endParaRPr lang="en-US" dirty="0">
                <a:solidFill>
                  <a:srgbClr val="000000"/>
                </a:solidFill>
              </a:endParaRPr>
            </a:p>
          </p:txBody>
        </p:sp>
      </p:grpSp>
      <p:grpSp>
        <p:nvGrpSpPr>
          <p:cNvPr id="10" name="Group 9"/>
          <p:cNvGrpSpPr/>
          <p:nvPr/>
        </p:nvGrpSpPr>
        <p:grpSpPr>
          <a:xfrm>
            <a:off x="329119" y="3962400"/>
            <a:ext cx="8029573" cy="1231643"/>
            <a:chOff x="228601" y="2453758"/>
            <a:chExt cx="8029573" cy="1060966"/>
          </a:xfrm>
        </p:grpSpPr>
        <p:sp>
          <p:nvSpPr>
            <p:cNvPr id="11" name="TextBox 10"/>
            <p:cNvSpPr txBox="1"/>
            <p:nvPr/>
          </p:nvSpPr>
          <p:spPr>
            <a:xfrm>
              <a:off x="228601" y="2453758"/>
              <a:ext cx="1828799" cy="1051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1700" b="1" dirty="0" smtClean="0">
                  <a:solidFill>
                    <a:srgbClr val="000000"/>
                  </a:solidFill>
                </a:rPr>
                <a:t>Conditions  &amp; Actions Necessary</a:t>
              </a:r>
              <a:endParaRPr lang="en-US" sz="1700" b="1" dirty="0">
                <a:solidFill>
                  <a:srgbClr val="000000"/>
                </a:solidFill>
              </a:endParaRPr>
            </a:p>
          </p:txBody>
        </p:sp>
        <p:sp>
          <p:nvSpPr>
            <p:cNvPr id="12" name="TextBox 11"/>
            <p:cNvSpPr txBox="1"/>
            <p:nvPr/>
          </p:nvSpPr>
          <p:spPr>
            <a:xfrm>
              <a:off x="2085975" y="2463283"/>
              <a:ext cx="6172199" cy="1051441"/>
            </a:xfrm>
            <a:prstGeom prst="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marL="285750" indent="-285750">
                <a:buFont typeface="Arial" panose="020B0604020202020204" pitchFamily="34" charset="0"/>
                <a:buChar char="•"/>
              </a:pPr>
              <a:r>
                <a:rPr lang="en-US" sz="1400" dirty="0" smtClean="0">
                  <a:solidFill>
                    <a:srgbClr val="000000"/>
                  </a:solidFill>
                </a:rPr>
                <a:t>A viable public or private entity would need to have capacity and willingness to take over management of the one or more schools.</a:t>
              </a:r>
            </a:p>
            <a:p>
              <a:pPr marL="285750" indent="-285750">
                <a:buFont typeface="Arial" panose="020B0604020202020204" pitchFamily="34" charset="0"/>
                <a:buChar char="•"/>
              </a:pPr>
              <a:r>
                <a:rPr lang="en-US" sz="1400" dirty="0" smtClean="0">
                  <a:solidFill>
                    <a:srgbClr val="000000"/>
                  </a:solidFill>
                </a:rPr>
                <a:t>Willingness would be needed by a district board and/or leadership to engage in this path.</a:t>
              </a:r>
            </a:p>
            <a:p>
              <a:pPr marL="285750" indent="-285750">
                <a:buFont typeface="Arial" panose="020B0604020202020204" pitchFamily="34" charset="0"/>
                <a:buChar char="•"/>
              </a:pPr>
              <a:r>
                <a:rPr lang="en-US" sz="1400" dirty="0" smtClean="0">
                  <a:solidFill>
                    <a:srgbClr val="000000"/>
                  </a:solidFill>
                </a:rPr>
                <a:t>Performance contract with management entity.</a:t>
              </a:r>
            </a:p>
          </p:txBody>
        </p:sp>
      </p:grpSp>
      <p:sp>
        <p:nvSpPr>
          <p:cNvPr id="15" name="Rectangle 14"/>
          <p:cNvSpPr/>
          <p:nvPr/>
        </p:nvSpPr>
        <p:spPr>
          <a:xfrm>
            <a:off x="2212434" y="2533267"/>
            <a:ext cx="5995986" cy="1169551"/>
          </a:xfrm>
          <a:prstGeom prst="rect">
            <a:avLst/>
          </a:prstGeom>
        </p:spPr>
        <p:txBody>
          <a:bodyPr wrap="square">
            <a:spAutoFit/>
          </a:bodyPr>
          <a:lstStyle/>
          <a:p>
            <a:r>
              <a:rPr lang="en-US" sz="1400" dirty="0">
                <a:solidFill>
                  <a:srgbClr val="000000"/>
                </a:solidFill>
              </a:rPr>
              <a:t>This path might be effective if a school’s leadership and practices prove to be ineffective over a period of time. </a:t>
            </a:r>
            <a:r>
              <a:rPr lang="en-US" sz="1400" dirty="0" smtClean="0">
                <a:solidFill>
                  <a:srgbClr val="000000"/>
                </a:solidFill>
              </a:rPr>
              <a:t>An </a:t>
            </a:r>
            <a:r>
              <a:rPr lang="en-US" sz="1400" dirty="0">
                <a:solidFill>
                  <a:srgbClr val="000000"/>
                </a:solidFill>
              </a:rPr>
              <a:t>outside management entity might bring in different and successful practices, such as in human resource management; instruction and assessment; student culture and climate; finances; schedules and time; parent </a:t>
            </a:r>
            <a:r>
              <a:rPr lang="en-US" sz="1400" dirty="0" smtClean="0">
                <a:solidFill>
                  <a:srgbClr val="000000"/>
                </a:solidFill>
              </a:rPr>
              <a:t>engagement</a:t>
            </a:r>
            <a:r>
              <a:rPr lang="en-US" sz="1400" dirty="0">
                <a:solidFill>
                  <a:srgbClr val="000000"/>
                </a:solidFill>
              </a:rPr>
              <a:t>.</a:t>
            </a:r>
            <a:endParaRPr lang="en-US" dirty="0">
              <a:solidFill>
                <a:srgbClr val="000000"/>
              </a:solidFill>
            </a:endParaRPr>
          </a:p>
        </p:txBody>
      </p:sp>
      <p:grpSp>
        <p:nvGrpSpPr>
          <p:cNvPr id="13" name="Group 12"/>
          <p:cNvGrpSpPr/>
          <p:nvPr/>
        </p:nvGrpSpPr>
        <p:grpSpPr>
          <a:xfrm>
            <a:off x="304801" y="5342209"/>
            <a:ext cx="8058755" cy="829991"/>
            <a:chOff x="228602" y="2453758"/>
            <a:chExt cx="8111142" cy="1060966"/>
          </a:xfrm>
        </p:grpSpPr>
        <p:sp>
          <p:nvSpPr>
            <p:cNvPr id="14" name="TextBox 13"/>
            <p:cNvSpPr txBox="1"/>
            <p:nvPr/>
          </p:nvSpPr>
          <p:spPr>
            <a:xfrm>
              <a:off x="228602" y="2453758"/>
              <a:ext cx="1865164" cy="1051441"/>
            </a:xfrm>
            <a:prstGeom prst="rect">
              <a:avLst/>
            </a:prstGeom>
            <a:solidFill>
              <a:srgbClr val="92D05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1700" b="1" dirty="0" smtClean="0">
                  <a:solidFill>
                    <a:srgbClr val="000000"/>
                  </a:solidFill>
                </a:rPr>
                <a:t>Examples</a:t>
              </a:r>
              <a:endParaRPr lang="en-US" sz="1700" b="1" dirty="0">
                <a:solidFill>
                  <a:srgbClr val="000000"/>
                </a:solidFill>
              </a:endParaRPr>
            </a:p>
          </p:txBody>
        </p:sp>
        <p:sp>
          <p:nvSpPr>
            <p:cNvPr id="16" name="TextBox 15"/>
            <p:cNvSpPr txBox="1"/>
            <p:nvPr/>
          </p:nvSpPr>
          <p:spPr>
            <a:xfrm>
              <a:off x="2127422" y="2463283"/>
              <a:ext cx="6212322" cy="1051441"/>
            </a:xfrm>
            <a:prstGeom prst="rect">
              <a:avLst/>
            </a:prstGeom>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square" rtlCol="0" anchor="ctr" anchorCtr="0">
              <a:noAutofit/>
            </a:bodyPr>
            <a:lstStyle/>
            <a:p>
              <a:pPr marL="285750" indent="-285750">
                <a:buFont typeface="Arial" panose="020B0604020202020204" pitchFamily="34" charset="0"/>
                <a:buChar char="•"/>
              </a:pPr>
              <a:r>
                <a:rPr lang="en-US" sz="1400" dirty="0" smtClean="0">
                  <a:solidFill>
                    <a:srgbClr val="000000"/>
                  </a:solidFill>
                </a:rPr>
                <a:t>Denver Public Schools’ partnership with Blueprint  and Generations Schools in their turnaround networks.</a:t>
              </a:r>
            </a:p>
          </p:txBody>
        </p:sp>
      </p:grpSp>
    </p:spTree>
    <p:extLst>
      <p:ext uri="{BB962C8B-B14F-4D97-AF65-F5344CB8AC3E}">
        <p14:creationId xmlns:p14="http://schemas.microsoft.com/office/powerpoint/2010/main" val="2065173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443"/>
            <a:ext cx="8381260" cy="782073"/>
          </a:xfrm>
        </p:spPr>
        <p:txBody>
          <a:bodyPr/>
          <a:lstStyle/>
          <a:p>
            <a:r>
              <a:rPr lang="en-US" sz="3200" dirty="0" smtClean="0"/>
              <a:t>Charter school operator or board replacement</a:t>
            </a:r>
            <a:endParaRPr lang="en-US" sz="3200" dirty="0"/>
          </a:p>
        </p:txBody>
      </p:sp>
      <p:sp>
        <p:nvSpPr>
          <p:cNvPr id="3" name="Footer Placeholder 2"/>
          <p:cNvSpPr>
            <a:spLocks noGrp="1"/>
          </p:cNvSpPr>
          <p:nvPr>
            <p:ph type="ftr" sz="quarter" idx="3"/>
          </p:nvPr>
        </p:nvSpPr>
        <p:spPr/>
        <p:txBody>
          <a:bodyPr/>
          <a:lstStyle/>
          <a:p>
            <a:fld id="{757A2F4E-5D54-B04B-91BD-7E78EE1FE9FD}" type="slidenum">
              <a:rPr lang="en-US" smtClean="0"/>
              <a:pPr/>
              <a:t>42</a:t>
            </a:fld>
            <a:endParaRPr lang="en-US" dirty="0" smtClean="0"/>
          </a:p>
        </p:txBody>
      </p:sp>
      <p:sp>
        <p:nvSpPr>
          <p:cNvPr id="5" name="TextBox 4"/>
          <p:cNvSpPr txBox="1"/>
          <p:nvPr/>
        </p:nvSpPr>
        <p:spPr>
          <a:xfrm>
            <a:off x="0" y="0"/>
            <a:ext cx="609600" cy="343757"/>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algn="ctr"/>
            <a:endParaRPr lang="en-US" sz="1600" dirty="0">
              <a:solidFill>
                <a:srgbClr val="000000"/>
              </a:solidFill>
            </a:endParaRPr>
          </a:p>
        </p:txBody>
      </p:sp>
      <p:sp>
        <p:nvSpPr>
          <p:cNvPr id="6" name="TextBox 5"/>
          <p:cNvSpPr txBox="1"/>
          <p:nvPr/>
        </p:nvSpPr>
        <p:spPr>
          <a:xfrm>
            <a:off x="457200" y="1219200"/>
            <a:ext cx="7800974" cy="6858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1600" dirty="0">
                <a:solidFill>
                  <a:srgbClr val="000000"/>
                </a:solidFill>
              </a:rPr>
              <a:t>The state board can require that the operator or governing board of a district or institute charter school be replaced.  </a:t>
            </a:r>
          </a:p>
        </p:txBody>
      </p:sp>
      <p:grpSp>
        <p:nvGrpSpPr>
          <p:cNvPr id="7" name="Group 6"/>
          <p:cNvGrpSpPr/>
          <p:nvPr/>
        </p:nvGrpSpPr>
        <p:grpSpPr>
          <a:xfrm>
            <a:off x="283723" y="2057400"/>
            <a:ext cx="8029573" cy="1060966"/>
            <a:chOff x="228601" y="2453758"/>
            <a:chExt cx="8029573" cy="1060966"/>
          </a:xfrm>
        </p:grpSpPr>
        <p:sp>
          <p:nvSpPr>
            <p:cNvPr id="8" name="TextBox 7"/>
            <p:cNvSpPr txBox="1"/>
            <p:nvPr/>
          </p:nvSpPr>
          <p:spPr>
            <a:xfrm>
              <a:off x="228601" y="2453758"/>
              <a:ext cx="1828799" cy="1051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700" b="1" dirty="0" smtClean="0">
                  <a:solidFill>
                    <a:srgbClr val="000000"/>
                  </a:solidFill>
                </a:rPr>
                <a:t>Rational for Pursuing this Option</a:t>
              </a:r>
              <a:endParaRPr lang="en-US" sz="1700" b="1" dirty="0">
                <a:solidFill>
                  <a:srgbClr val="000000"/>
                </a:solidFill>
              </a:endParaRPr>
            </a:p>
          </p:txBody>
        </p:sp>
        <p:sp>
          <p:nvSpPr>
            <p:cNvPr id="9" name="TextBox 8"/>
            <p:cNvSpPr txBox="1"/>
            <p:nvPr/>
          </p:nvSpPr>
          <p:spPr>
            <a:xfrm>
              <a:off x="2085975" y="2463283"/>
              <a:ext cx="6172199" cy="1051441"/>
            </a:xfrm>
            <a:prstGeom prst="rect">
              <a:avLst/>
            </a:prstGeom>
          </p:spPr>
          <p:style>
            <a:lnRef idx="2">
              <a:schemeClr val="accent6"/>
            </a:lnRef>
            <a:fillRef idx="1">
              <a:schemeClr val="lt1"/>
            </a:fillRef>
            <a:effectRef idx="0">
              <a:schemeClr val="accent6"/>
            </a:effectRef>
            <a:fontRef idx="minor">
              <a:schemeClr val="dk1"/>
            </a:fontRef>
          </p:style>
          <p:txBody>
            <a:bodyPr wrap="square" rtlCol="0">
              <a:noAutofit/>
            </a:bodyPr>
            <a:lstStyle/>
            <a:p>
              <a:endParaRPr lang="en-US" dirty="0">
                <a:solidFill>
                  <a:srgbClr val="000000"/>
                </a:solidFill>
              </a:endParaRPr>
            </a:p>
          </p:txBody>
        </p:sp>
      </p:grpSp>
      <p:grpSp>
        <p:nvGrpSpPr>
          <p:cNvPr id="10" name="Group 9"/>
          <p:cNvGrpSpPr/>
          <p:nvPr/>
        </p:nvGrpSpPr>
        <p:grpSpPr>
          <a:xfrm>
            <a:off x="283723" y="3276600"/>
            <a:ext cx="8029573" cy="1060966"/>
            <a:chOff x="228601" y="2453758"/>
            <a:chExt cx="8029573" cy="1060966"/>
          </a:xfrm>
        </p:grpSpPr>
        <p:sp>
          <p:nvSpPr>
            <p:cNvPr id="11" name="TextBox 10"/>
            <p:cNvSpPr txBox="1"/>
            <p:nvPr/>
          </p:nvSpPr>
          <p:spPr>
            <a:xfrm>
              <a:off x="228601" y="2453758"/>
              <a:ext cx="1828799" cy="1051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1700" b="1" dirty="0" smtClean="0">
                  <a:solidFill>
                    <a:srgbClr val="000000"/>
                  </a:solidFill>
                </a:rPr>
                <a:t>Conditions &amp; Actions Necessary</a:t>
              </a:r>
              <a:endParaRPr lang="en-US" sz="1700" b="1" dirty="0">
                <a:solidFill>
                  <a:srgbClr val="000000"/>
                </a:solidFill>
              </a:endParaRPr>
            </a:p>
          </p:txBody>
        </p:sp>
        <p:sp>
          <p:nvSpPr>
            <p:cNvPr id="12" name="TextBox 11"/>
            <p:cNvSpPr txBox="1"/>
            <p:nvPr/>
          </p:nvSpPr>
          <p:spPr>
            <a:xfrm>
              <a:off x="2085975" y="2463283"/>
              <a:ext cx="6172199" cy="1051441"/>
            </a:xfrm>
            <a:prstGeom prst="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marL="285750" indent="-285750">
                <a:buFont typeface="Arial" panose="020B0604020202020204" pitchFamily="34" charset="0"/>
                <a:buChar char="•"/>
              </a:pPr>
              <a:r>
                <a:rPr lang="en-US" sz="1600" dirty="0" smtClean="0">
                  <a:solidFill>
                    <a:srgbClr val="000000"/>
                  </a:solidFill>
                </a:rPr>
                <a:t>For replacement, a suitable replacement operator or governing board would need to exist.</a:t>
              </a:r>
            </a:p>
            <a:p>
              <a:pPr marL="285750" indent="-285750">
                <a:buFont typeface="Arial" panose="020B0604020202020204" pitchFamily="34" charset="0"/>
                <a:buChar char="•"/>
              </a:pPr>
              <a:endParaRPr lang="en-US" dirty="0" smtClean="0">
                <a:solidFill>
                  <a:srgbClr val="000000"/>
                </a:solidFill>
              </a:endParaRPr>
            </a:p>
          </p:txBody>
        </p:sp>
      </p:grpSp>
      <p:sp>
        <p:nvSpPr>
          <p:cNvPr id="13" name="Rectangle 12"/>
          <p:cNvSpPr/>
          <p:nvPr/>
        </p:nvSpPr>
        <p:spPr>
          <a:xfrm>
            <a:off x="2141097" y="2066925"/>
            <a:ext cx="5967413" cy="1077218"/>
          </a:xfrm>
          <a:prstGeom prst="rect">
            <a:avLst/>
          </a:prstGeom>
        </p:spPr>
        <p:txBody>
          <a:bodyPr wrap="square">
            <a:spAutoFit/>
          </a:bodyPr>
          <a:lstStyle/>
          <a:p>
            <a:r>
              <a:rPr lang="en-US" sz="1600" dirty="0">
                <a:solidFill>
                  <a:srgbClr val="000000"/>
                </a:solidFill>
              </a:rPr>
              <a:t>If an operator or governing board of a charter school proves to be ineffective, the district or state board should make decisive and timely changes.  Charter schools, by contract, must fulfill their promises to serve students. </a:t>
            </a:r>
          </a:p>
        </p:txBody>
      </p:sp>
      <p:grpSp>
        <p:nvGrpSpPr>
          <p:cNvPr id="14" name="Group 13"/>
          <p:cNvGrpSpPr/>
          <p:nvPr/>
        </p:nvGrpSpPr>
        <p:grpSpPr>
          <a:xfrm>
            <a:off x="304800" y="4743424"/>
            <a:ext cx="8029573" cy="829991"/>
            <a:chOff x="228601" y="2453758"/>
            <a:chExt cx="8029573" cy="1060966"/>
          </a:xfrm>
        </p:grpSpPr>
        <p:sp>
          <p:nvSpPr>
            <p:cNvPr id="15" name="TextBox 14"/>
            <p:cNvSpPr txBox="1"/>
            <p:nvPr/>
          </p:nvSpPr>
          <p:spPr>
            <a:xfrm>
              <a:off x="228601" y="2453758"/>
              <a:ext cx="1828799" cy="1051441"/>
            </a:xfrm>
            <a:prstGeom prst="rect">
              <a:avLst/>
            </a:prstGeom>
            <a:solidFill>
              <a:srgbClr val="92D05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1700" b="1" dirty="0" smtClean="0">
                  <a:solidFill>
                    <a:srgbClr val="000000"/>
                  </a:solidFill>
                </a:rPr>
                <a:t>Examples</a:t>
              </a:r>
              <a:endParaRPr lang="en-US" sz="1700" b="1" dirty="0">
                <a:solidFill>
                  <a:srgbClr val="000000"/>
                </a:solidFill>
              </a:endParaRPr>
            </a:p>
          </p:txBody>
        </p:sp>
        <p:sp>
          <p:nvSpPr>
            <p:cNvPr id="16" name="TextBox 15"/>
            <p:cNvSpPr txBox="1"/>
            <p:nvPr/>
          </p:nvSpPr>
          <p:spPr>
            <a:xfrm>
              <a:off x="2085975" y="2463283"/>
              <a:ext cx="6172199" cy="1051441"/>
            </a:xfrm>
            <a:prstGeom prst="rect">
              <a:avLst/>
            </a:prstGeom>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square" rtlCol="0" anchor="ctr" anchorCtr="0">
              <a:noAutofit/>
            </a:bodyPr>
            <a:lstStyle/>
            <a:p>
              <a:pPr marL="285750" indent="-285750">
                <a:buFont typeface="Arial" panose="020B0604020202020204" pitchFamily="34" charset="0"/>
                <a:buChar char="•"/>
              </a:pPr>
              <a:r>
                <a:rPr lang="en-US" sz="1400" dirty="0" smtClean="0">
                  <a:solidFill>
                    <a:srgbClr val="000000"/>
                  </a:solidFill>
                </a:rPr>
                <a:t>Various districts and the Institute have revoked charters  or forced charter schools  to replace boards.</a:t>
              </a:r>
            </a:p>
          </p:txBody>
        </p:sp>
      </p:grpSp>
    </p:spTree>
    <p:extLst>
      <p:ext uri="{BB962C8B-B14F-4D97-AF65-F5344CB8AC3E}">
        <p14:creationId xmlns:p14="http://schemas.microsoft.com/office/powerpoint/2010/main" val="928498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1260" cy="782073"/>
          </a:xfrm>
        </p:spPr>
        <p:txBody>
          <a:bodyPr/>
          <a:lstStyle/>
          <a:p>
            <a:r>
              <a:rPr lang="en-US" dirty="0" smtClean="0"/>
              <a:t>Conversion to a Charter School</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43</a:t>
            </a:fld>
            <a:endParaRPr lang="en-US" dirty="0" smtClean="0"/>
          </a:p>
        </p:txBody>
      </p:sp>
      <p:grpSp>
        <p:nvGrpSpPr>
          <p:cNvPr id="6" name="Group 5"/>
          <p:cNvGrpSpPr/>
          <p:nvPr/>
        </p:nvGrpSpPr>
        <p:grpSpPr>
          <a:xfrm>
            <a:off x="228601" y="1402316"/>
            <a:ext cx="8029573" cy="1399769"/>
            <a:chOff x="228601" y="2453758"/>
            <a:chExt cx="8029573" cy="1060966"/>
          </a:xfrm>
        </p:grpSpPr>
        <p:sp>
          <p:nvSpPr>
            <p:cNvPr id="7" name="TextBox 6"/>
            <p:cNvSpPr txBox="1"/>
            <p:nvPr/>
          </p:nvSpPr>
          <p:spPr>
            <a:xfrm>
              <a:off x="228601" y="2453758"/>
              <a:ext cx="1828799" cy="1051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smtClean="0">
                  <a:solidFill>
                    <a:srgbClr val="000000"/>
                  </a:solidFill>
                </a:rPr>
                <a:t>Rational for Pursuing this Option</a:t>
              </a:r>
              <a:endParaRPr lang="en-US" b="1" dirty="0">
                <a:solidFill>
                  <a:srgbClr val="000000"/>
                </a:solidFill>
              </a:endParaRPr>
            </a:p>
          </p:txBody>
        </p:sp>
        <p:sp>
          <p:nvSpPr>
            <p:cNvPr id="8" name="TextBox 7"/>
            <p:cNvSpPr txBox="1"/>
            <p:nvPr/>
          </p:nvSpPr>
          <p:spPr>
            <a:xfrm>
              <a:off x="2085975" y="2463283"/>
              <a:ext cx="6172199" cy="1051441"/>
            </a:xfrm>
            <a:prstGeom prst="rect">
              <a:avLst/>
            </a:prstGeom>
          </p:spPr>
          <p:style>
            <a:lnRef idx="2">
              <a:schemeClr val="accent6"/>
            </a:lnRef>
            <a:fillRef idx="1">
              <a:schemeClr val="lt1"/>
            </a:fillRef>
            <a:effectRef idx="0">
              <a:schemeClr val="accent6"/>
            </a:effectRef>
            <a:fontRef idx="minor">
              <a:schemeClr val="dk1"/>
            </a:fontRef>
          </p:style>
          <p:txBody>
            <a:bodyPr wrap="square" rtlCol="0">
              <a:noAutofit/>
            </a:bodyPr>
            <a:lstStyle/>
            <a:p>
              <a:endParaRPr lang="en-US" dirty="0">
                <a:solidFill>
                  <a:srgbClr val="000000"/>
                </a:solidFill>
              </a:endParaRPr>
            </a:p>
          </p:txBody>
        </p:sp>
      </p:grpSp>
      <p:grpSp>
        <p:nvGrpSpPr>
          <p:cNvPr id="9" name="Group 8"/>
          <p:cNvGrpSpPr/>
          <p:nvPr/>
        </p:nvGrpSpPr>
        <p:grpSpPr>
          <a:xfrm>
            <a:off x="228601" y="2895600"/>
            <a:ext cx="8034336" cy="2130683"/>
            <a:chOff x="228601" y="2453758"/>
            <a:chExt cx="8034336" cy="1051441"/>
          </a:xfrm>
        </p:grpSpPr>
        <p:sp>
          <p:nvSpPr>
            <p:cNvPr id="10" name="TextBox 9"/>
            <p:cNvSpPr txBox="1"/>
            <p:nvPr/>
          </p:nvSpPr>
          <p:spPr>
            <a:xfrm>
              <a:off x="228601" y="2453758"/>
              <a:ext cx="1828799" cy="1051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b="1" dirty="0" smtClean="0">
                  <a:solidFill>
                    <a:srgbClr val="000000"/>
                  </a:solidFill>
                </a:rPr>
                <a:t>Conditions &amp; Actions Necessary</a:t>
              </a:r>
              <a:endParaRPr lang="en-US" b="1" dirty="0">
                <a:solidFill>
                  <a:srgbClr val="000000"/>
                </a:solidFill>
              </a:endParaRPr>
            </a:p>
          </p:txBody>
        </p:sp>
        <p:sp>
          <p:nvSpPr>
            <p:cNvPr id="11" name="TextBox 10"/>
            <p:cNvSpPr txBox="1"/>
            <p:nvPr/>
          </p:nvSpPr>
          <p:spPr>
            <a:xfrm>
              <a:off x="2090738" y="2453758"/>
              <a:ext cx="6172199" cy="1051441"/>
            </a:xfrm>
            <a:prstGeom prst="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marL="285750" indent="-285750">
                <a:buFont typeface="Arial" panose="020B0604020202020204" pitchFamily="34" charset="0"/>
                <a:buChar char="•"/>
              </a:pPr>
              <a:r>
                <a:rPr lang="en-US" sz="1400" dirty="0" smtClean="0">
                  <a:solidFill>
                    <a:srgbClr val="000000"/>
                  </a:solidFill>
                </a:rPr>
                <a:t>District support would be critical in order to ensure collaborative efforts and support within the district and community.</a:t>
              </a:r>
            </a:p>
            <a:p>
              <a:pPr marL="285750" indent="-285750">
                <a:buFont typeface="Arial" panose="020B0604020202020204" pitchFamily="34" charset="0"/>
                <a:buChar char="•"/>
              </a:pPr>
              <a:r>
                <a:rPr lang="en-US" sz="1400" dirty="0" smtClean="0">
                  <a:solidFill>
                    <a:srgbClr val="000000"/>
                  </a:solidFill>
                </a:rPr>
                <a:t>Consideration should be given to how the district school would close or phase-out and how the charter school would open or phase-in.  Greater success seems to emerge from slow phase-in charter models.</a:t>
              </a:r>
            </a:p>
            <a:p>
              <a:pPr marL="285750" indent="-285750">
                <a:buFont typeface="Arial" panose="020B0604020202020204" pitchFamily="34" charset="0"/>
                <a:buChar char="•"/>
              </a:pPr>
              <a:r>
                <a:rPr lang="en-US" sz="1400" dirty="0" smtClean="0">
                  <a:solidFill>
                    <a:srgbClr val="000000"/>
                  </a:solidFill>
                </a:rPr>
                <a:t>Equations must provide enough funding for charter schools to operate effectively (at least equal effective funding as for district schools).</a:t>
              </a:r>
            </a:p>
            <a:p>
              <a:pPr marL="285750" indent="-285750">
                <a:buFont typeface="Arial" panose="020B0604020202020204" pitchFamily="34" charset="0"/>
                <a:buChar char="•"/>
              </a:pPr>
              <a:r>
                <a:rPr lang="en-US" sz="1400" dirty="0" smtClean="0">
                  <a:solidFill>
                    <a:srgbClr val="000000"/>
                  </a:solidFill>
                </a:rPr>
                <a:t>The district would have to agree to authorize the charter application OR to release the district’s exclusive chartering authority (if in effect).</a:t>
              </a:r>
            </a:p>
          </p:txBody>
        </p:sp>
      </p:grpSp>
      <p:sp>
        <p:nvSpPr>
          <p:cNvPr id="12" name="Rectangle 11"/>
          <p:cNvSpPr/>
          <p:nvPr/>
        </p:nvSpPr>
        <p:spPr>
          <a:xfrm>
            <a:off x="2085975" y="1417090"/>
            <a:ext cx="6248400" cy="1384995"/>
          </a:xfrm>
          <a:prstGeom prst="rect">
            <a:avLst/>
          </a:prstGeom>
        </p:spPr>
        <p:txBody>
          <a:bodyPr wrap="square">
            <a:spAutoFit/>
          </a:bodyPr>
          <a:lstStyle/>
          <a:p>
            <a:r>
              <a:rPr lang="en-US" sz="1400" dirty="0">
                <a:solidFill>
                  <a:srgbClr val="000000"/>
                </a:solidFill>
              </a:rPr>
              <a:t>A district might convert a district school to a charter school in order to provide more autonomy and flexibility to a school from statutory and regulatory requirements, which may have created obstacles in the past. </a:t>
            </a:r>
            <a:endParaRPr lang="en-US" sz="1400" dirty="0" smtClean="0">
              <a:solidFill>
                <a:srgbClr val="000000"/>
              </a:solidFill>
            </a:endParaRPr>
          </a:p>
          <a:p>
            <a:r>
              <a:rPr lang="en-US" sz="1400" dirty="0">
                <a:solidFill>
                  <a:srgbClr val="000000"/>
                </a:solidFill>
              </a:rPr>
              <a:t>A conversion to a charter school might provide a “fresh start” to a community of families and students.  The charter school might benefit from using a district facility or the facility of the phase-out school</a:t>
            </a:r>
            <a:r>
              <a:rPr lang="en-US" sz="1400" dirty="0" smtClean="0">
                <a:solidFill>
                  <a:srgbClr val="000000"/>
                </a:solidFill>
              </a:rPr>
              <a:t>.</a:t>
            </a:r>
            <a:endParaRPr lang="en-US" sz="1400" dirty="0">
              <a:solidFill>
                <a:srgbClr val="000000"/>
              </a:solidFill>
            </a:endParaRPr>
          </a:p>
        </p:txBody>
      </p:sp>
      <p:grpSp>
        <p:nvGrpSpPr>
          <p:cNvPr id="13" name="Group 12"/>
          <p:cNvGrpSpPr/>
          <p:nvPr/>
        </p:nvGrpSpPr>
        <p:grpSpPr>
          <a:xfrm>
            <a:off x="228601" y="5181600"/>
            <a:ext cx="8105774" cy="1066800"/>
            <a:chOff x="228601" y="2453758"/>
            <a:chExt cx="8029573" cy="1060966"/>
          </a:xfrm>
        </p:grpSpPr>
        <p:sp>
          <p:nvSpPr>
            <p:cNvPr id="14" name="TextBox 13"/>
            <p:cNvSpPr txBox="1"/>
            <p:nvPr/>
          </p:nvSpPr>
          <p:spPr>
            <a:xfrm>
              <a:off x="228601" y="2453758"/>
              <a:ext cx="1828799" cy="1051441"/>
            </a:xfrm>
            <a:prstGeom prst="rect">
              <a:avLst/>
            </a:prstGeom>
            <a:solidFill>
              <a:srgbClr val="92D05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1700" b="1" dirty="0" smtClean="0">
                  <a:solidFill>
                    <a:srgbClr val="000000"/>
                  </a:solidFill>
                </a:rPr>
                <a:t>Examples</a:t>
              </a:r>
              <a:endParaRPr lang="en-US" sz="1700" b="1" dirty="0">
                <a:solidFill>
                  <a:srgbClr val="000000"/>
                </a:solidFill>
              </a:endParaRPr>
            </a:p>
          </p:txBody>
        </p:sp>
        <p:sp>
          <p:nvSpPr>
            <p:cNvPr id="15" name="TextBox 14"/>
            <p:cNvSpPr txBox="1"/>
            <p:nvPr/>
          </p:nvSpPr>
          <p:spPr>
            <a:xfrm>
              <a:off x="2085975" y="2463283"/>
              <a:ext cx="6172199" cy="1051441"/>
            </a:xfrm>
            <a:prstGeom prst="rect">
              <a:avLst/>
            </a:prstGeom>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marL="285750" indent="-285750">
                <a:buFont typeface="Arial" panose="020B0604020202020204" pitchFamily="34" charset="0"/>
                <a:buChar char="•"/>
              </a:pPr>
              <a:r>
                <a:rPr lang="en-US" sz="1400" dirty="0" smtClean="0">
                  <a:solidFill>
                    <a:srgbClr val="000000"/>
                  </a:solidFill>
                </a:rPr>
                <a:t>DPS phased-in charter schools on or near Turnaround schools.</a:t>
              </a:r>
            </a:p>
            <a:p>
              <a:pPr marL="285750" indent="-285750">
                <a:buFont typeface="Arial" panose="020B0604020202020204" pitchFamily="34" charset="0"/>
                <a:buChar char="•"/>
              </a:pPr>
              <a:r>
                <a:rPr lang="en-US" sz="1400" dirty="0" smtClean="0">
                  <a:solidFill>
                    <a:srgbClr val="000000"/>
                  </a:solidFill>
                </a:rPr>
                <a:t>The Charter School Institute authorizes schools residing in different districts.</a:t>
              </a:r>
            </a:p>
            <a:p>
              <a:pPr marL="285750" indent="-285750">
                <a:buFont typeface="Arial" panose="020B0604020202020204" pitchFamily="34" charset="0"/>
                <a:buChar char="•"/>
              </a:pPr>
              <a:r>
                <a:rPr lang="en-US" sz="1400" dirty="0" smtClean="0">
                  <a:solidFill>
                    <a:srgbClr val="000000"/>
                  </a:solidFill>
                </a:rPr>
                <a:t>Several Charter Management Organizations (CMOs) exist in the metro area.</a:t>
              </a:r>
            </a:p>
          </p:txBody>
        </p:sp>
      </p:grpSp>
    </p:spTree>
    <p:extLst>
      <p:ext uri="{BB962C8B-B14F-4D97-AF65-F5344CB8AC3E}">
        <p14:creationId xmlns:p14="http://schemas.microsoft.com/office/powerpoint/2010/main" val="1567275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152400"/>
            <a:ext cx="8381260" cy="782073"/>
          </a:xfrm>
        </p:spPr>
        <p:txBody>
          <a:bodyPr/>
          <a:lstStyle/>
          <a:p>
            <a:r>
              <a:rPr lang="en-US" dirty="0" smtClean="0"/>
              <a:t>Innovation Status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44</a:t>
            </a:fld>
            <a:endParaRPr lang="en-US" dirty="0" smtClean="0"/>
          </a:p>
        </p:txBody>
      </p:sp>
      <p:sp>
        <p:nvSpPr>
          <p:cNvPr id="5" name="TextBox 4"/>
          <p:cNvSpPr txBox="1"/>
          <p:nvPr/>
        </p:nvSpPr>
        <p:spPr>
          <a:xfrm>
            <a:off x="14287" y="0"/>
            <a:ext cx="595313" cy="343757"/>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algn="ctr"/>
            <a:endParaRPr lang="en-US" sz="1600" dirty="0">
              <a:solidFill>
                <a:srgbClr val="000000"/>
              </a:solidFill>
            </a:endParaRPr>
          </a:p>
        </p:txBody>
      </p:sp>
      <p:sp>
        <p:nvSpPr>
          <p:cNvPr id="6" name="TextBox 5"/>
          <p:cNvSpPr txBox="1"/>
          <p:nvPr/>
        </p:nvSpPr>
        <p:spPr>
          <a:xfrm>
            <a:off x="685800" y="1219200"/>
            <a:ext cx="7824786" cy="9144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sz="1700" dirty="0">
                <a:solidFill>
                  <a:srgbClr val="000000"/>
                </a:solidFill>
              </a:rPr>
              <a:t>The state board can require a school be granted Innovation status</a:t>
            </a:r>
            <a:r>
              <a:rPr lang="en-US" sz="1700" dirty="0" smtClean="0">
                <a:solidFill>
                  <a:srgbClr val="000000"/>
                </a:solidFill>
              </a:rPr>
              <a:t>. </a:t>
            </a:r>
            <a:r>
              <a:rPr lang="en-US" sz="1700" dirty="0">
                <a:solidFill>
                  <a:srgbClr val="000000"/>
                </a:solidFill>
              </a:rPr>
              <a:t>Such a requirement by the state board would still require approval of an innovation plan by the school’s administrators, staff and by the district’s board.</a:t>
            </a:r>
          </a:p>
          <a:p>
            <a:r>
              <a:rPr lang="en-US" sz="1700" dirty="0" smtClean="0">
                <a:solidFill>
                  <a:srgbClr val="000000"/>
                </a:solidFill>
              </a:rPr>
              <a:t> </a:t>
            </a:r>
            <a:endParaRPr lang="en-US" sz="1700" dirty="0">
              <a:solidFill>
                <a:srgbClr val="000000"/>
              </a:solidFill>
            </a:endParaRPr>
          </a:p>
        </p:txBody>
      </p:sp>
      <p:grpSp>
        <p:nvGrpSpPr>
          <p:cNvPr id="7" name="Group 6"/>
          <p:cNvGrpSpPr/>
          <p:nvPr/>
        </p:nvGrpSpPr>
        <p:grpSpPr>
          <a:xfrm>
            <a:off x="152401" y="2219325"/>
            <a:ext cx="8686800" cy="1209675"/>
            <a:chOff x="228601" y="2453758"/>
            <a:chExt cx="8029573" cy="1060966"/>
          </a:xfrm>
        </p:grpSpPr>
        <p:sp>
          <p:nvSpPr>
            <p:cNvPr id="8" name="TextBox 7"/>
            <p:cNvSpPr txBox="1"/>
            <p:nvPr/>
          </p:nvSpPr>
          <p:spPr>
            <a:xfrm>
              <a:off x="228601" y="2453758"/>
              <a:ext cx="1828799" cy="1051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smtClean="0">
                  <a:solidFill>
                    <a:srgbClr val="000000"/>
                  </a:solidFill>
                </a:rPr>
                <a:t>Rational for Pursuing this Option</a:t>
              </a:r>
              <a:endParaRPr lang="en-US" b="1" dirty="0">
                <a:solidFill>
                  <a:srgbClr val="000000"/>
                </a:solidFill>
              </a:endParaRPr>
            </a:p>
          </p:txBody>
        </p:sp>
        <p:sp>
          <p:nvSpPr>
            <p:cNvPr id="9" name="TextBox 8"/>
            <p:cNvSpPr txBox="1"/>
            <p:nvPr/>
          </p:nvSpPr>
          <p:spPr>
            <a:xfrm>
              <a:off x="2085975" y="2463283"/>
              <a:ext cx="6172199" cy="1051441"/>
            </a:xfrm>
            <a:prstGeom prst="rect">
              <a:avLst/>
            </a:prstGeom>
          </p:spPr>
          <p:style>
            <a:lnRef idx="2">
              <a:schemeClr val="accent6"/>
            </a:lnRef>
            <a:fillRef idx="1">
              <a:schemeClr val="lt1"/>
            </a:fillRef>
            <a:effectRef idx="0">
              <a:schemeClr val="accent6"/>
            </a:effectRef>
            <a:fontRef idx="minor">
              <a:schemeClr val="dk1"/>
            </a:fontRef>
          </p:style>
          <p:txBody>
            <a:bodyPr wrap="square" rtlCol="0">
              <a:noAutofit/>
            </a:bodyPr>
            <a:lstStyle/>
            <a:p>
              <a:r>
                <a:rPr lang="en-US" sz="1400" dirty="0" smtClean="0">
                  <a:solidFill>
                    <a:srgbClr val="000000"/>
                  </a:solidFill>
                </a:rPr>
                <a:t>Greater autonomy for schools from statutory and regulatory rules may provide the needed flexibility for certain schools to make more-flexible decisions.  There are examples of Innovation status causing some schools to see dramatic growth and improved student achievement.  Typically, Innovation plans call for more school-based autonomies in four areas:  people, time, money, and program.</a:t>
              </a:r>
              <a:endParaRPr lang="en-US" sz="1400" dirty="0">
                <a:solidFill>
                  <a:srgbClr val="000000"/>
                </a:solidFill>
              </a:endParaRPr>
            </a:p>
          </p:txBody>
        </p:sp>
      </p:grpSp>
      <p:grpSp>
        <p:nvGrpSpPr>
          <p:cNvPr id="10" name="Group 9"/>
          <p:cNvGrpSpPr/>
          <p:nvPr/>
        </p:nvGrpSpPr>
        <p:grpSpPr>
          <a:xfrm>
            <a:off x="152401" y="3492354"/>
            <a:ext cx="8686800" cy="1804358"/>
            <a:chOff x="228601" y="2453758"/>
            <a:chExt cx="8029573" cy="1060966"/>
          </a:xfrm>
        </p:grpSpPr>
        <p:sp>
          <p:nvSpPr>
            <p:cNvPr id="11" name="TextBox 10"/>
            <p:cNvSpPr txBox="1"/>
            <p:nvPr/>
          </p:nvSpPr>
          <p:spPr>
            <a:xfrm>
              <a:off x="228601" y="2453758"/>
              <a:ext cx="1828799" cy="1051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b="1" dirty="0" smtClean="0">
                  <a:solidFill>
                    <a:srgbClr val="000000"/>
                  </a:solidFill>
                </a:rPr>
                <a:t>Conditions &amp; Actions Necessary</a:t>
              </a:r>
              <a:endParaRPr lang="en-US" b="1" dirty="0">
                <a:solidFill>
                  <a:srgbClr val="000000"/>
                </a:solidFill>
              </a:endParaRPr>
            </a:p>
          </p:txBody>
        </p:sp>
        <p:sp>
          <p:nvSpPr>
            <p:cNvPr id="12" name="TextBox 11"/>
            <p:cNvSpPr txBox="1"/>
            <p:nvPr/>
          </p:nvSpPr>
          <p:spPr>
            <a:xfrm>
              <a:off x="2085975" y="2463283"/>
              <a:ext cx="6172199" cy="105144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noAutofit/>
            </a:bodyPr>
            <a:lstStyle/>
            <a:p>
              <a:pPr marL="285750" indent="-285750">
                <a:buFont typeface="Arial" panose="020B0604020202020204" pitchFamily="34" charset="0"/>
                <a:buChar char="•"/>
              </a:pPr>
              <a:r>
                <a:rPr lang="en-US" sz="1400" dirty="0" smtClean="0">
                  <a:solidFill>
                    <a:srgbClr val="000000"/>
                  </a:solidFill>
                </a:rPr>
                <a:t>Districts would have to be open to negotiating autonomies for their school.</a:t>
              </a:r>
            </a:p>
            <a:p>
              <a:pPr marL="285750" indent="-285750">
                <a:buFont typeface="Arial" panose="020B0604020202020204" pitchFamily="34" charset="0"/>
                <a:buChar char="•"/>
              </a:pPr>
              <a:r>
                <a:rPr lang="en-US" sz="1400" dirty="0" smtClean="0">
                  <a:solidFill>
                    <a:srgbClr val="000000"/>
                  </a:solidFill>
                </a:rPr>
                <a:t>School communities, including administration, staff and SACs, must buy into the plan and a majority of these groups must be willing to provide the necessary consent for the plans. </a:t>
              </a:r>
            </a:p>
            <a:p>
              <a:pPr marL="285750" indent="-285750">
                <a:buFont typeface="Arial" panose="020B0604020202020204" pitchFamily="34" charset="0"/>
                <a:buChar char="•"/>
              </a:pPr>
              <a:r>
                <a:rPr lang="en-US" sz="1400" dirty="0" smtClean="0">
                  <a:solidFill>
                    <a:srgbClr val="000000"/>
                  </a:solidFill>
                </a:rPr>
                <a:t>School leadership would need to have a clear method for identifying statutory and regulatory barriers that have created challenges for the school in the past. They would also need to develop innovative strategies for changes to people, time, money, etc.</a:t>
              </a:r>
              <a:endParaRPr lang="en-US" sz="1600" dirty="0" smtClean="0">
                <a:solidFill>
                  <a:srgbClr val="000000"/>
                </a:solidFill>
              </a:endParaRPr>
            </a:p>
          </p:txBody>
        </p:sp>
      </p:grpSp>
      <p:grpSp>
        <p:nvGrpSpPr>
          <p:cNvPr id="13" name="Group 12"/>
          <p:cNvGrpSpPr/>
          <p:nvPr/>
        </p:nvGrpSpPr>
        <p:grpSpPr>
          <a:xfrm>
            <a:off x="152401" y="5429067"/>
            <a:ext cx="8686800" cy="829991"/>
            <a:chOff x="228601" y="2453758"/>
            <a:chExt cx="8686800" cy="1060966"/>
          </a:xfrm>
        </p:grpSpPr>
        <p:sp>
          <p:nvSpPr>
            <p:cNvPr id="14" name="TextBox 13"/>
            <p:cNvSpPr txBox="1"/>
            <p:nvPr/>
          </p:nvSpPr>
          <p:spPr>
            <a:xfrm>
              <a:off x="228601" y="2453758"/>
              <a:ext cx="1978488" cy="1051441"/>
            </a:xfrm>
            <a:prstGeom prst="rect">
              <a:avLst/>
            </a:prstGeom>
            <a:solidFill>
              <a:srgbClr val="92D05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1700" b="1" dirty="0" smtClean="0">
                  <a:solidFill>
                    <a:srgbClr val="000000"/>
                  </a:solidFill>
                </a:rPr>
                <a:t>Examples</a:t>
              </a:r>
              <a:endParaRPr lang="en-US" sz="1700" b="1" dirty="0">
                <a:solidFill>
                  <a:srgbClr val="000000"/>
                </a:solidFill>
              </a:endParaRPr>
            </a:p>
          </p:txBody>
        </p:sp>
        <p:sp>
          <p:nvSpPr>
            <p:cNvPr id="15" name="TextBox 14"/>
            <p:cNvSpPr txBox="1"/>
            <p:nvPr/>
          </p:nvSpPr>
          <p:spPr>
            <a:xfrm>
              <a:off x="2238003" y="2463283"/>
              <a:ext cx="6677398" cy="1051441"/>
            </a:xfrm>
            <a:prstGeom prst="rect">
              <a:avLst/>
            </a:prstGeom>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square" rtlCol="0" anchor="ctr" anchorCtr="0">
              <a:noAutofit/>
            </a:bodyPr>
            <a:lstStyle/>
            <a:p>
              <a:pPr marL="285750" indent="-285750">
                <a:buFont typeface="Arial" panose="020B0604020202020204" pitchFamily="34" charset="0"/>
                <a:buChar char="•"/>
              </a:pPr>
              <a:r>
                <a:rPr lang="en-US" sz="1400" dirty="0" smtClean="0">
                  <a:solidFill>
                    <a:srgbClr val="000000"/>
                  </a:solidFill>
                </a:rPr>
                <a:t>Multiple districts have developed and granted Innovation status to individual and clusters of schools.  Pueblo 60 applied for Innovation for a cluster of PI/T schools.</a:t>
              </a:r>
            </a:p>
          </p:txBody>
        </p:sp>
      </p:grpSp>
    </p:spTree>
    <p:extLst>
      <p:ext uri="{BB962C8B-B14F-4D97-AF65-F5344CB8AC3E}">
        <p14:creationId xmlns:p14="http://schemas.microsoft.com/office/powerpoint/2010/main" val="3624264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63" y="170855"/>
            <a:ext cx="8381260" cy="782073"/>
          </a:xfrm>
        </p:spPr>
        <p:txBody>
          <a:bodyPr/>
          <a:lstStyle/>
          <a:p>
            <a:r>
              <a:rPr lang="en-US" dirty="0" smtClean="0"/>
              <a:t>School Closure or Revoked Charter</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45</a:t>
            </a:fld>
            <a:endParaRPr lang="en-US" dirty="0" smtClean="0"/>
          </a:p>
        </p:txBody>
      </p:sp>
      <p:sp>
        <p:nvSpPr>
          <p:cNvPr id="4" name="TextBox 3"/>
          <p:cNvSpPr txBox="1"/>
          <p:nvPr/>
        </p:nvSpPr>
        <p:spPr>
          <a:xfrm>
            <a:off x="4762" y="0"/>
            <a:ext cx="609600" cy="343757"/>
          </a:xfrm>
          <a:prstGeom prst="rect">
            <a:avLst/>
          </a:prstGeom>
          <a:solidFill>
            <a:srgbClr val="FF5050"/>
          </a:solidFill>
        </p:spPr>
        <p:style>
          <a:lnRef idx="3">
            <a:schemeClr val="lt1"/>
          </a:lnRef>
          <a:fillRef idx="1">
            <a:schemeClr val="accent1"/>
          </a:fillRef>
          <a:effectRef idx="1">
            <a:schemeClr val="accent1"/>
          </a:effectRef>
          <a:fontRef idx="minor">
            <a:schemeClr val="lt1"/>
          </a:fontRef>
        </p:style>
        <p:txBody>
          <a:bodyPr wrap="square" lIns="96591" tIns="48296" rIns="96591" bIns="48296" rtlCol="0" anchor="ctr">
            <a:spAutoFit/>
          </a:bodyPr>
          <a:lstStyle/>
          <a:p>
            <a:pPr algn="ctr"/>
            <a:endParaRPr lang="en-US" sz="1600" dirty="0">
              <a:solidFill>
                <a:prstClr val="white"/>
              </a:solidFill>
            </a:endParaRPr>
          </a:p>
        </p:txBody>
      </p:sp>
      <p:sp>
        <p:nvSpPr>
          <p:cNvPr id="5" name="TextBox 4"/>
          <p:cNvSpPr txBox="1"/>
          <p:nvPr/>
        </p:nvSpPr>
        <p:spPr>
          <a:xfrm>
            <a:off x="623887" y="1219200"/>
            <a:ext cx="7824786" cy="4572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dirty="0">
                <a:solidFill>
                  <a:srgbClr val="000000"/>
                </a:solidFill>
              </a:rPr>
              <a:t>The state board can suggest to a district or the Institute that a school be closed.  </a:t>
            </a:r>
          </a:p>
        </p:txBody>
      </p:sp>
      <p:grpSp>
        <p:nvGrpSpPr>
          <p:cNvPr id="6" name="Group 5"/>
          <p:cNvGrpSpPr/>
          <p:nvPr/>
        </p:nvGrpSpPr>
        <p:grpSpPr>
          <a:xfrm>
            <a:off x="342899" y="1815019"/>
            <a:ext cx="8343903" cy="1221913"/>
            <a:chOff x="228601" y="2453758"/>
            <a:chExt cx="8029575" cy="1051442"/>
          </a:xfrm>
        </p:grpSpPr>
        <p:sp>
          <p:nvSpPr>
            <p:cNvPr id="7" name="TextBox 6"/>
            <p:cNvSpPr txBox="1"/>
            <p:nvPr/>
          </p:nvSpPr>
          <p:spPr>
            <a:xfrm>
              <a:off x="228601" y="2453758"/>
              <a:ext cx="1828799" cy="1051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smtClean="0">
                  <a:solidFill>
                    <a:srgbClr val="000000"/>
                  </a:solidFill>
                </a:rPr>
                <a:t>Rational for Pursuing this Option</a:t>
              </a:r>
              <a:endParaRPr lang="en-US" b="1" dirty="0">
                <a:solidFill>
                  <a:srgbClr val="000000"/>
                </a:solidFill>
              </a:endParaRPr>
            </a:p>
          </p:txBody>
        </p:sp>
        <p:sp>
          <p:nvSpPr>
            <p:cNvPr id="8" name="TextBox 7"/>
            <p:cNvSpPr txBox="1"/>
            <p:nvPr/>
          </p:nvSpPr>
          <p:spPr>
            <a:xfrm>
              <a:off x="2057401" y="2463283"/>
              <a:ext cx="6200775" cy="1041917"/>
            </a:xfrm>
            <a:prstGeom prst="rect">
              <a:avLst/>
            </a:prstGeom>
          </p:spPr>
          <p:style>
            <a:lnRef idx="2">
              <a:schemeClr val="accent6"/>
            </a:lnRef>
            <a:fillRef idx="1">
              <a:schemeClr val="lt1"/>
            </a:fillRef>
            <a:effectRef idx="0">
              <a:schemeClr val="accent6"/>
            </a:effectRef>
            <a:fontRef idx="minor">
              <a:schemeClr val="dk1"/>
            </a:fontRef>
          </p:style>
          <p:txBody>
            <a:bodyPr wrap="square" rtlCol="0">
              <a:noAutofit/>
            </a:bodyPr>
            <a:lstStyle/>
            <a:p>
              <a:r>
                <a:rPr lang="en-US" sz="1400" dirty="0" smtClean="0">
                  <a:solidFill>
                    <a:srgbClr val="000000"/>
                  </a:solidFill>
                </a:rPr>
                <a:t>School closure or phasing out and in of a school may be the best option when a school persistently fails to show adequate academic achievement for multiple years.  In some cases, closing a school and opening a new school, with a new culture, program, and staff can re-invigorate a community.  In other cases, students may be served better by being dispersed to other schools.</a:t>
              </a:r>
              <a:endParaRPr lang="en-US" sz="1400" dirty="0">
                <a:solidFill>
                  <a:srgbClr val="000000"/>
                </a:solidFill>
              </a:endParaRPr>
            </a:p>
          </p:txBody>
        </p:sp>
      </p:grpSp>
      <p:grpSp>
        <p:nvGrpSpPr>
          <p:cNvPr id="9" name="Group 8"/>
          <p:cNvGrpSpPr/>
          <p:nvPr/>
        </p:nvGrpSpPr>
        <p:grpSpPr>
          <a:xfrm>
            <a:off x="339656" y="3120014"/>
            <a:ext cx="8453437" cy="2290186"/>
            <a:chOff x="228601" y="2453758"/>
            <a:chExt cx="8000998" cy="1060967"/>
          </a:xfrm>
        </p:grpSpPr>
        <p:sp>
          <p:nvSpPr>
            <p:cNvPr id="10" name="TextBox 9"/>
            <p:cNvSpPr txBox="1"/>
            <p:nvPr/>
          </p:nvSpPr>
          <p:spPr>
            <a:xfrm>
              <a:off x="228601" y="2453758"/>
              <a:ext cx="1828799" cy="1051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b="1" dirty="0" smtClean="0">
                  <a:solidFill>
                    <a:srgbClr val="000000"/>
                  </a:solidFill>
                </a:rPr>
                <a:t>Conditions &amp; Actions Necessary</a:t>
              </a:r>
              <a:endParaRPr lang="en-US" b="1" dirty="0">
                <a:solidFill>
                  <a:srgbClr val="000000"/>
                </a:solidFill>
              </a:endParaRPr>
            </a:p>
          </p:txBody>
        </p:sp>
        <p:sp>
          <p:nvSpPr>
            <p:cNvPr id="11" name="TextBox 10"/>
            <p:cNvSpPr txBox="1"/>
            <p:nvPr/>
          </p:nvSpPr>
          <p:spPr>
            <a:xfrm>
              <a:off x="2057400" y="2463284"/>
              <a:ext cx="6172199" cy="1051441"/>
            </a:xfrm>
            <a:prstGeom prst="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marL="285750" indent="-285750">
                <a:buFont typeface="Arial" panose="020B0604020202020204" pitchFamily="34" charset="0"/>
                <a:buChar char="•"/>
              </a:pPr>
              <a:r>
                <a:rPr lang="en-US" sz="1400" dirty="0" smtClean="0">
                  <a:solidFill>
                    <a:srgbClr val="000000"/>
                  </a:solidFill>
                </a:rPr>
                <a:t>If a school is to be closed, careful consideration should be given to ensuring that better educational opportunities exist or are created for all affected students.  Phase-out and simultaneous phase-in plans are encouraged.</a:t>
              </a:r>
            </a:p>
            <a:p>
              <a:pPr marL="285750" indent="-285750">
                <a:buFont typeface="Arial" panose="020B0604020202020204" pitchFamily="34" charset="0"/>
                <a:buChar char="•"/>
              </a:pPr>
              <a:r>
                <a:rPr lang="en-US" sz="1400" dirty="0" smtClean="0">
                  <a:solidFill>
                    <a:srgbClr val="000000"/>
                  </a:solidFill>
                </a:rPr>
                <a:t>If a district agrees or is required to close a school, it will need to determine whether the school closes at once, or if it closes via a phase-out model.</a:t>
              </a:r>
            </a:p>
            <a:p>
              <a:pPr marL="285750" indent="-285750">
                <a:buFont typeface="Arial" panose="020B0604020202020204" pitchFamily="34" charset="0"/>
                <a:buChar char="•"/>
              </a:pPr>
              <a:r>
                <a:rPr lang="en-US" sz="1400" dirty="0" smtClean="0">
                  <a:solidFill>
                    <a:srgbClr val="000000"/>
                  </a:solidFill>
                </a:rPr>
                <a:t>Careful consideration must be given to the enrollment of all students from the closed school.  CDE has supported in transitioning students in some school closure instances.</a:t>
              </a:r>
            </a:p>
            <a:p>
              <a:pPr marL="285750" indent="-285750">
                <a:buFont typeface="Arial" panose="020B0604020202020204" pitchFamily="34" charset="0"/>
                <a:buChar char="•"/>
              </a:pPr>
              <a:r>
                <a:rPr lang="en-US" sz="1400" dirty="0" smtClean="0">
                  <a:solidFill>
                    <a:srgbClr val="000000"/>
                  </a:solidFill>
                </a:rPr>
                <a:t>It is acknowledged that school closure is often a difficult and painful process and can lead to detrimental conditions for students</a:t>
              </a:r>
            </a:p>
          </p:txBody>
        </p:sp>
      </p:grpSp>
      <p:grpSp>
        <p:nvGrpSpPr>
          <p:cNvPr id="12" name="Group 11"/>
          <p:cNvGrpSpPr/>
          <p:nvPr/>
        </p:nvGrpSpPr>
        <p:grpSpPr>
          <a:xfrm>
            <a:off x="347923" y="5486399"/>
            <a:ext cx="8402464" cy="822540"/>
            <a:chOff x="228601" y="2453758"/>
            <a:chExt cx="8029574" cy="1051442"/>
          </a:xfrm>
        </p:grpSpPr>
        <p:sp>
          <p:nvSpPr>
            <p:cNvPr id="13" name="TextBox 12"/>
            <p:cNvSpPr txBox="1"/>
            <p:nvPr/>
          </p:nvSpPr>
          <p:spPr>
            <a:xfrm>
              <a:off x="228601" y="2453758"/>
              <a:ext cx="1828799" cy="1051441"/>
            </a:xfrm>
            <a:prstGeom prst="rect">
              <a:avLst/>
            </a:prstGeom>
            <a:solidFill>
              <a:srgbClr val="92D05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1700" b="1" dirty="0" smtClean="0">
                  <a:solidFill>
                    <a:srgbClr val="000000"/>
                  </a:solidFill>
                </a:rPr>
                <a:t>Examples</a:t>
              </a:r>
              <a:endParaRPr lang="en-US" sz="1700" b="1" dirty="0">
                <a:solidFill>
                  <a:srgbClr val="000000"/>
                </a:solidFill>
              </a:endParaRPr>
            </a:p>
          </p:txBody>
        </p:sp>
        <p:sp>
          <p:nvSpPr>
            <p:cNvPr id="14" name="TextBox 13"/>
            <p:cNvSpPr txBox="1"/>
            <p:nvPr/>
          </p:nvSpPr>
          <p:spPr>
            <a:xfrm>
              <a:off x="2068229" y="2463283"/>
              <a:ext cx="6189946" cy="1041917"/>
            </a:xfrm>
            <a:prstGeom prst="rect">
              <a:avLst/>
            </a:prstGeom>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marL="285750" indent="-285750">
                <a:buFont typeface="Arial" panose="020B0604020202020204" pitchFamily="34" charset="0"/>
                <a:buChar char="•"/>
              </a:pPr>
              <a:r>
                <a:rPr lang="en-US" sz="1400" dirty="0" smtClean="0">
                  <a:solidFill>
                    <a:srgbClr val="000000"/>
                  </a:solidFill>
                </a:rPr>
                <a:t>Several districts have phased-out schools, some have replaced the schools with new district-run or charter schools.</a:t>
              </a:r>
            </a:p>
          </p:txBody>
        </p:sp>
      </p:grpSp>
    </p:spTree>
    <p:extLst>
      <p:ext uri="{BB962C8B-B14F-4D97-AF65-F5344CB8AC3E}">
        <p14:creationId xmlns:p14="http://schemas.microsoft.com/office/powerpoint/2010/main" val="184096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46</a:t>
            </a:fld>
            <a:endParaRPr lang="en-US" dirty="0"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73" y="1752600"/>
            <a:ext cx="3137170" cy="342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735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1260" cy="782073"/>
          </a:xfrm>
        </p:spPr>
        <p:txBody>
          <a:bodyPr/>
          <a:lstStyle/>
          <a:p>
            <a:r>
              <a:rPr lang="en-US" dirty="0" smtClean="0"/>
              <a:t>Activity: Sample District Decision-Making Experience</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47</a:t>
            </a:fld>
            <a:endParaRPr lang="en-US" dirty="0" smtClean="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615334"/>
            <a:ext cx="1931507" cy="180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52800" y="1241375"/>
            <a:ext cx="5486400" cy="22236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solidFill>
                  <a:srgbClr val="000000"/>
                </a:solidFill>
              </a:rPr>
              <a:t>Tumbleweed School District</a:t>
            </a:r>
          </a:p>
          <a:p>
            <a:pPr algn="ctr"/>
            <a:r>
              <a:rPr lang="en-US" sz="1600" b="1" dirty="0" smtClean="0">
                <a:solidFill>
                  <a:srgbClr val="000000"/>
                </a:solidFill>
              </a:rPr>
              <a:t>Accredited with Improvement</a:t>
            </a:r>
          </a:p>
          <a:p>
            <a:pPr algn="ctr"/>
            <a:endParaRPr lang="en-US" sz="1050" b="1" dirty="0">
              <a:solidFill>
                <a:srgbClr val="000000"/>
              </a:solidFill>
            </a:endParaRPr>
          </a:p>
          <a:p>
            <a:pPr marL="285750" indent="-285750">
              <a:buFont typeface="Arial" panose="020B0604020202020204" pitchFamily="34" charset="0"/>
              <a:buChar char="•"/>
            </a:pPr>
            <a:r>
              <a:rPr lang="en-US" sz="1600" dirty="0" smtClean="0">
                <a:solidFill>
                  <a:srgbClr val="000000"/>
                </a:solidFill>
              </a:rPr>
              <a:t>12 schools in the district (2 HS, 3 MS, 6 ES &amp; 1 AEC)</a:t>
            </a:r>
          </a:p>
          <a:p>
            <a:pPr marL="285750" indent="-285750">
              <a:buFont typeface="Arial" panose="020B0604020202020204" pitchFamily="34" charset="0"/>
              <a:buChar char="•"/>
            </a:pPr>
            <a:r>
              <a:rPr lang="en-US" sz="1600" dirty="0" smtClean="0">
                <a:solidFill>
                  <a:srgbClr val="000000"/>
                </a:solidFill>
              </a:rPr>
              <a:t>Demographics:</a:t>
            </a:r>
          </a:p>
          <a:p>
            <a:pPr marL="742950" lvl="1" indent="-285750">
              <a:buFont typeface="Wingdings" panose="05000000000000000000" pitchFamily="2" charset="2"/>
              <a:buChar char="§"/>
            </a:pPr>
            <a:r>
              <a:rPr lang="en-US" sz="1600" dirty="0" smtClean="0">
                <a:solidFill>
                  <a:srgbClr val="000000"/>
                </a:solidFill>
              </a:rPr>
              <a:t>70% FRL</a:t>
            </a:r>
          </a:p>
          <a:p>
            <a:pPr marL="742950" lvl="1" indent="-285750">
              <a:buFont typeface="Wingdings" panose="05000000000000000000" pitchFamily="2" charset="2"/>
              <a:buChar char="§"/>
            </a:pPr>
            <a:r>
              <a:rPr lang="en-US" sz="1600" dirty="0" smtClean="0">
                <a:solidFill>
                  <a:srgbClr val="000000"/>
                </a:solidFill>
              </a:rPr>
              <a:t>60% Minority</a:t>
            </a:r>
          </a:p>
          <a:p>
            <a:pPr marL="742950" lvl="1" indent="-285750">
              <a:buFont typeface="Wingdings" panose="05000000000000000000" pitchFamily="2" charset="2"/>
              <a:buChar char="§"/>
            </a:pPr>
            <a:r>
              <a:rPr lang="en-US" sz="1600" dirty="0" smtClean="0">
                <a:solidFill>
                  <a:srgbClr val="000000"/>
                </a:solidFill>
              </a:rPr>
              <a:t>35% ELL</a:t>
            </a:r>
          </a:p>
          <a:p>
            <a:pPr marL="742950" lvl="1" indent="-285750">
              <a:buFont typeface="Wingdings" panose="05000000000000000000" pitchFamily="2" charset="2"/>
              <a:buChar char="§"/>
            </a:pPr>
            <a:r>
              <a:rPr lang="en-US" sz="1600" dirty="0" smtClean="0">
                <a:solidFill>
                  <a:srgbClr val="000000"/>
                </a:solidFill>
              </a:rPr>
              <a:t>12% Students w/Disabilities</a:t>
            </a:r>
            <a:endParaRPr lang="en-US" sz="1600" dirty="0">
              <a:solidFill>
                <a:srgbClr val="000000"/>
              </a:solidFill>
            </a:endParaRPr>
          </a:p>
        </p:txBody>
      </p:sp>
      <p:sp>
        <p:nvSpPr>
          <p:cNvPr id="5" name="TextBox 4"/>
          <p:cNvSpPr txBox="1"/>
          <p:nvPr/>
        </p:nvSpPr>
        <p:spPr>
          <a:xfrm>
            <a:off x="533399" y="4203013"/>
            <a:ext cx="3931920" cy="17337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oAutofit/>
          </a:bodyPr>
          <a:lstStyle/>
          <a:p>
            <a:pPr algn="ctr"/>
            <a:r>
              <a:rPr lang="en-US" b="1" u="sng" dirty="0" smtClean="0">
                <a:solidFill>
                  <a:srgbClr val="000000"/>
                </a:solidFill>
              </a:rPr>
              <a:t>ABC Middle School</a:t>
            </a:r>
            <a:endParaRPr lang="en-US" b="1" u="sng" dirty="0">
              <a:solidFill>
                <a:srgbClr val="000000"/>
              </a:solidFill>
            </a:endParaRPr>
          </a:p>
          <a:p>
            <a:pPr marL="285750" indent="-285750">
              <a:buFont typeface="Arial" panose="020B0604020202020204" pitchFamily="34" charset="0"/>
              <a:buChar char="•"/>
            </a:pPr>
            <a:r>
              <a:rPr lang="en-US" sz="1600" dirty="0" smtClean="0">
                <a:solidFill>
                  <a:srgbClr val="000000"/>
                </a:solidFill>
              </a:rPr>
              <a:t>Priority Improvement Plan Type, entering Year 3</a:t>
            </a:r>
          </a:p>
          <a:p>
            <a:pPr marL="285750" indent="-285750">
              <a:buFont typeface="Arial" panose="020B0604020202020204" pitchFamily="34" charset="0"/>
              <a:buChar char="•"/>
            </a:pPr>
            <a:r>
              <a:rPr lang="en-US" sz="1600" dirty="0" smtClean="0">
                <a:solidFill>
                  <a:srgbClr val="000000"/>
                </a:solidFill>
              </a:rPr>
              <a:t>Slight increases in achievement across all content areas</a:t>
            </a:r>
          </a:p>
        </p:txBody>
      </p:sp>
      <p:sp>
        <p:nvSpPr>
          <p:cNvPr id="6" name="TextBox 5"/>
          <p:cNvSpPr txBox="1"/>
          <p:nvPr/>
        </p:nvSpPr>
        <p:spPr>
          <a:xfrm>
            <a:off x="4708477" y="4203012"/>
            <a:ext cx="4164059" cy="1733765"/>
          </a:xfrm>
          <a:prstGeom prst="rect">
            <a:avLst/>
          </a:prstGeom>
          <a:solidFill>
            <a:srgbClr val="FF4747"/>
          </a:solidFill>
        </p:spPr>
        <p:style>
          <a:lnRef idx="1">
            <a:schemeClr val="accent2"/>
          </a:lnRef>
          <a:fillRef idx="2">
            <a:schemeClr val="accent2"/>
          </a:fillRef>
          <a:effectRef idx="1">
            <a:schemeClr val="accent2"/>
          </a:effectRef>
          <a:fontRef idx="minor">
            <a:schemeClr val="dk1"/>
          </a:fontRef>
        </p:style>
        <p:txBody>
          <a:bodyPr wrap="square" rtlCol="0">
            <a:noAutofit/>
          </a:bodyPr>
          <a:lstStyle/>
          <a:p>
            <a:pPr algn="ctr"/>
            <a:r>
              <a:rPr lang="en-US" b="1" u="sng" dirty="0" smtClean="0">
                <a:solidFill>
                  <a:srgbClr val="000000"/>
                </a:solidFill>
              </a:rPr>
              <a:t>XYZ Elementary School</a:t>
            </a:r>
          </a:p>
          <a:p>
            <a:pPr marL="285750" indent="-285750">
              <a:buFont typeface="Arial" panose="020B0604020202020204" pitchFamily="34" charset="0"/>
              <a:buChar char="•"/>
            </a:pPr>
            <a:r>
              <a:rPr lang="en-US" sz="1600" dirty="0" smtClean="0">
                <a:solidFill>
                  <a:srgbClr val="000000"/>
                </a:solidFill>
              </a:rPr>
              <a:t>Turnaround Plan Type, entering Year 4</a:t>
            </a:r>
          </a:p>
          <a:p>
            <a:pPr marL="285750" indent="-285750">
              <a:buFont typeface="Arial" panose="020B0604020202020204" pitchFamily="34" charset="0"/>
              <a:buChar char="•"/>
            </a:pPr>
            <a:r>
              <a:rPr lang="en-US" sz="1600" dirty="0" smtClean="0">
                <a:solidFill>
                  <a:srgbClr val="000000"/>
                </a:solidFill>
              </a:rPr>
              <a:t>7% decrease in Reading, Math and Writing Achievement over the last two years</a:t>
            </a:r>
          </a:p>
          <a:p>
            <a:pPr marL="285750" indent="-285750">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725625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1260" cy="782073"/>
          </a:xfrm>
        </p:spPr>
        <p:txBody>
          <a:bodyPr/>
          <a:lstStyle/>
          <a:p>
            <a:r>
              <a:rPr lang="en-US" dirty="0" smtClean="0"/>
              <a:t>School Context: Focusing on ABC Middle School </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48</a:t>
            </a:fld>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127565062"/>
              </p:ext>
            </p:extLst>
          </p:nvPr>
        </p:nvGraphicFramePr>
        <p:xfrm>
          <a:off x="457200" y="1295401"/>
          <a:ext cx="8458200" cy="5358184"/>
        </p:xfrm>
        <a:graphic>
          <a:graphicData uri="http://schemas.openxmlformats.org/drawingml/2006/table">
            <a:tbl>
              <a:tblPr firstRow="1" bandRow="1">
                <a:tableStyleId>{5C22544A-7EE6-4342-B048-85BDC9FD1C3A}</a:tableStyleId>
              </a:tblPr>
              <a:tblGrid>
                <a:gridCol w="1614747"/>
                <a:gridCol w="6843453"/>
              </a:tblGrid>
              <a:tr h="469912">
                <a:tc gridSpan="2">
                  <a:txBody>
                    <a:bodyPr/>
                    <a:lstStyle/>
                    <a:p>
                      <a:pPr algn="ctr"/>
                      <a:r>
                        <a:rPr lang="en-US" dirty="0" smtClean="0">
                          <a:solidFill>
                            <a:schemeClr val="tx1"/>
                          </a:solidFill>
                        </a:rPr>
                        <a:t>ABC Middle School – Turnaround Plan Type</a:t>
                      </a:r>
                      <a:endParaRPr lang="en-US" dirty="0">
                        <a:solidFill>
                          <a:schemeClr val="tx1"/>
                        </a:solidFill>
                      </a:endParaRPr>
                    </a:p>
                  </a:txBody>
                  <a:tcPr>
                    <a:solidFill>
                      <a:srgbClr val="F47C87"/>
                    </a:solidFill>
                  </a:tcPr>
                </a:tc>
                <a:tc hMerge="1">
                  <a:txBody>
                    <a:bodyPr/>
                    <a:lstStyle/>
                    <a:p>
                      <a:pPr algn="ctr"/>
                      <a:endParaRPr lang="en-US" dirty="0">
                        <a:solidFill>
                          <a:schemeClr val="tx1"/>
                        </a:solidFill>
                      </a:endParaRPr>
                    </a:p>
                  </a:txBody>
                  <a:tcPr anchor="ctr">
                    <a:solidFill>
                      <a:srgbClr val="F47C87"/>
                    </a:solidFill>
                  </a:tcPr>
                </a:tc>
              </a:tr>
              <a:tr h="901687">
                <a:tc>
                  <a:txBody>
                    <a:bodyPr/>
                    <a:lstStyle/>
                    <a:p>
                      <a:pPr algn="ctr"/>
                      <a:r>
                        <a:rPr lang="en-US" sz="1600" b="1" dirty="0" smtClean="0"/>
                        <a:t>Leadership</a:t>
                      </a:r>
                      <a:endParaRPr lang="en-US" sz="1600" b="1" dirty="0"/>
                    </a:p>
                  </a:txBody>
                  <a:tcPr anchor="ctr"/>
                </a:tc>
                <a:tc>
                  <a:txBody>
                    <a:bodyPr/>
                    <a:lstStyle/>
                    <a:p>
                      <a:pPr marL="285750" indent="-285750">
                        <a:buFont typeface="Arial" panose="020B0604020202020204" pitchFamily="34" charset="0"/>
                        <a:buChar char="•"/>
                      </a:pPr>
                      <a:r>
                        <a:rPr lang="en-US" sz="1600" dirty="0" smtClean="0"/>
                        <a:t>4 Principals in 6 years, new principal has trust of</a:t>
                      </a:r>
                      <a:r>
                        <a:rPr lang="en-US" sz="1600" baseline="0" dirty="0" smtClean="0"/>
                        <a:t> staff and parents, but school runs into road blocks with district systems</a:t>
                      </a:r>
                      <a:endParaRPr lang="en-US" sz="1600" dirty="0" smtClean="0"/>
                    </a:p>
                    <a:p>
                      <a:pPr marL="285750" indent="-285750">
                        <a:buFont typeface="Arial" panose="020B0604020202020204" pitchFamily="34" charset="0"/>
                        <a:buChar char="•"/>
                      </a:pPr>
                      <a:r>
                        <a:rPr lang="en-US" sz="1600" baseline="0" dirty="0" smtClean="0"/>
                        <a:t>Few teacher leadership positions; no instructional leadership team in place</a:t>
                      </a:r>
                      <a:endParaRPr lang="en-US" sz="1600" dirty="0"/>
                    </a:p>
                  </a:txBody>
                  <a:tcPr/>
                </a:tc>
              </a:tr>
              <a:tr h="857285">
                <a:tc>
                  <a:txBody>
                    <a:bodyPr/>
                    <a:lstStyle/>
                    <a:p>
                      <a:pPr algn="ctr"/>
                      <a:r>
                        <a:rPr lang="en-US" sz="1600" b="1" dirty="0" smtClean="0"/>
                        <a:t>Instructional Infrastructure</a:t>
                      </a:r>
                      <a:endParaRPr lang="en-US" sz="1600" b="1" dirty="0"/>
                    </a:p>
                  </a:txBody>
                  <a:tcPr anchor="ctr"/>
                </a:tc>
                <a:tc>
                  <a:txBody>
                    <a:bodyPr/>
                    <a:lstStyle/>
                    <a:p>
                      <a:pPr marL="285750" indent="-285750">
                        <a:buFont typeface="Arial" panose="020B0604020202020204" pitchFamily="34" charset="0"/>
                        <a:buChar char="•"/>
                      </a:pPr>
                      <a:r>
                        <a:rPr lang="en-US" sz="1600" dirty="0" smtClean="0"/>
                        <a:t>Positive</a:t>
                      </a:r>
                      <a:r>
                        <a:rPr lang="en-US" sz="1600" baseline="0" dirty="0" smtClean="0"/>
                        <a:t> teacher participation in regional curriculum-alignment project</a:t>
                      </a:r>
                    </a:p>
                    <a:p>
                      <a:pPr marL="285750" indent="-285750">
                        <a:buFont typeface="Arial" panose="020B0604020202020204" pitchFamily="34" charset="0"/>
                        <a:buChar char="•"/>
                      </a:pPr>
                      <a:r>
                        <a:rPr lang="en-US" sz="1600" baseline="0" dirty="0" smtClean="0"/>
                        <a:t>Teacher want flexible PLC time, but conflicts with district-mandated PD and contract time does not allow for additional PLC time</a:t>
                      </a:r>
                    </a:p>
                    <a:p>
                      <a:pPr marL="285750" indent="-285750">
                        <a:buFont typeface="Arial" panose="020B0604020202020204" pitchFamily="34" charset="0"/>
                        <a:buChar char="•"/>
                      </a:pPr>
                      <a:r>
                        <a:rPr lang="en-US" sz="1600" baseline="0" dirty="0" smtClean="0"/>
                        <a:t>District curriculum and assessment practices  and tools are not a match for the student population</a:t>
                      </a:r>
                    </a:p>
                  </a:txBody>
                  <a:tcPr/>
                </a:tc>
              </a:tr>
              <a:tr h="1365305">
                <a:tc>
                  <a:txBody>
                    <a:bodyPr/>
                    <a:lstStyle/>
                    <a:p>
                      <a:pPr algn="ctr"/>
                      <a:r>
                        <a:rPr lang="en-US" sz="1600" b="1" dirty="0" smtClean="0"/>
                        <a:t>Culture/Climate</a:t>
                      </a:r>
                      <a:endParaRPr lang="en-US" sz="1600" b="1" dirty="0"/>
                    </a:p>
                  </a:txBody>
                  <a:tcPr anchor="ctr"/>
                </a:tc>
                <a:tc>
                  <a:txBody>
                    <a:bodyPr/>
                    <a:lstStyle/>
                    <a:p>
                      <a:pPr marL="285750" indent="-285750">
                        <a:buFont typeface="Arial" panose="020B0604020202020204" pitchFamily="34" charset="0"/>
                        <a:buChar char="•"/>
                      </a:pPr>
                      <a:r>
                        <a:rPr lang="en-US" sz="1600" dirty="0" smtClean="0"/>
                        <a:t>School struggle</a:t>
                      </a:r>
                      <a:r>
                        <a:rPr lang="en-US" sz="1600" baseline="0" dirty="0" smtClean="0"/>
                        <a:t>s to recruit highly-qualified teachers to fill high-needs positions (particularly math &amp; science); no differentiated pay structure for teachers</a:t>
                      </a:r>
                    </a:p>
                    <a:p>
                      <a:pPr marL="285750" indent="-285750">
                        <a:buFont typeface="Arial" panose="020B0604020202020204" pitchFamily="34" charset="0"/>
                        <a:buChar char="•"/>
                      </a:pPr>
                      <a:r>
                        <a:rPr lang="en-US" sz="1600" baseline="0" dirty="0" smtClean="0"/>
                        <a:t>Small group of parents interested in the direction of the school, but inconsistent parent involvement  school decision-making</a:t>
                      </a:r>
                      <a:endParaRPr lang="en-US" sz="1600" dirty="0"/>
                    </a:p>
                  </a:txBody>
                  <a:tcPr/>
                </a:tc>
              </a:tr>
              <a:tr h="1111295">
                <a:tc>
                  <a:txBody>
                    <a:bodyPr/>
                    <a:lstStyle/>
                    <a:p>
                      <a:pPr algn="ctr"/>
                      <a:r>
                        <a:rPr lang="en-US" sz="1600" b="1" dirty="0" smtClean="0"/>
                        <a:t>Governance</a:t>
                      </a:r>
                      <a:endParaRPr lang="en-US" sz="1600" b="1" dirty="0"/>
                    </a:p>
                  </a:txBody>
                  <a:tcPr anchor="ctr"/>
                </a:tc>
                <a:tc>
                  <a:txBody>
                    <a:bodyPr/>
                    <a:lstStyle/>
                    <a:p>
                      <a:pPr marL="285750" indent="-285750">
                        <a:buFont typeface="Arial" panose="020B0604020202020204" pitchFamily="34" charset="0"/>
                        <a:buChar char="•"/>
                      </a:pPr>
                      <a:r>
                        <a:rPr lang="en-US" sz="1600" dirty="0" smtClean="0"/>
                        <a:t>DAC decisions do not align to district</a:t>
                      </a:r>
                      <a:r>
                        <a:rPr lang="en-US" sz="1600" baseline="0" dirty="0" smtClean="0"/>
                        <a:t> leadership and school board priorities</a:t>
                      </a:r>
                    </a:p>
                    <a:p>
                      <a:pPr marL="285750" indent="-285750">
                        <a:buFont typeface="Arial" panose="020B0604020202020204" pitchFamily="34" charset="0"/>
                        <a:buChar char="•"/>
                      </a:pPr>
                      <a:r>
                        <a:rPr lang="en-US" sz="1600" baseline="0" dirty="0" smtClean="0"/>
                        <a:t>School does not receive prioritized/differentiated support within the district (e.g. prioritized teacher hiring, flexibility from district policies)</a:t>
                      </a:r>
                    </a:p>
                    <a:p>
                      <a:pPr marL="285750" indent="-285750">
                        <a:buFont typeface="Arial" panose="020B0604020202020204" pitchFamily="34" charset="0"/>
                        <a:buChar char="•"/>
                      </a:pPr>
                      <a:r>
                        <a:rPr lang="en-US" sz="1600" baseline="0" dirty="0" smtClean="0"/>
                        <a:t>School board unable to work collaboratively on developing an improvement plan for ABC middle school</a:t>
                      </a:r>
                      <a:endParaRPr lang="en-US" sz="1600" dirty="0"/>
                    </a:p>
                  </a:txBody>
                  <a:tcPr/>
                </a:tc>
              </a:tr>
            </a:tbl>
          </a:graphicData>
        </a:graphic>
      </p:graphicFrame>
    </p:spTree>
    <p:extLst>
      <p:ext uri="{BB962C8B-B14F-4D97-AF65-F5344CB8AC3E}">
        <p14:creationId xmlns:p14="http://schemas.microsoft.com/office/powerpoint/2010/main" val="2019568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1260" cy="782073"/>
          </a:xfrm>
        </p:spPr>
        <p:txBody>
          <a:bodyPr/>
          <a:lstStyle/>
          <a:p>
            <a:r>
              <a:rPr lang="en-US" dirty="0" smtClean="0"/>
              <a:t>Activity: Reflect on Your Context</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49</a:t>
            </a:fld>
            <a:endParaRPr lang="en-US" dirty="0" smtClean="0"/>
          </a:p>
        </p:txBody>
      </p:sp>
      <p:sp>
        <p:nvSpPr>
          <p:cNvPr id="5" name="Rounded Rectangle 4"/>
          <p:cNvSpPr/>
          <p:nvPr/>
        </p:nvSpPr>
        <p:spPr bwMode="auto">
          <a:xfrm>
            <a:off x="381001" y="2004396"/>
            <a:ext cx="8229600" cy="3314454"/>
          </a:xfrm>
          <a:prstGeom prst="roundRect">
            <a:avLst>
              <a:gd name="adj" fmla="val 13496"/>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182880" rtlCol="0" anchor="ctr"/>
          <a:lstStyle/>
          <a:p>
            <a:endParaRPr lang="en-US" sz="1600" dirty="0">
              <a:solidFill>
                <a:srgbClr val="000000"/>
              </a:solidFill>
              <a:cs typeface="Arial" charset="0"/>
            </a:endParaRPr>
          </a:p>
        </p:txBody>
      </p:sp>
      <p:sp>
        <p:nvSpPr>
          <p:cNvPr id="6" name="Rectangle 5"/>
          <p:cNvSpPr/>
          <p:nvPr/>
        </p:nvSpPr>
        <p:spPr bwMode="auto">
          <a:xfrm>
            <a:off x="802801" y="1456514"/>
            <a:ext cx="2493371" cy="611155"/>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solidFill>
                  <a:prstClr val="white"/>
                </a:solidFill>
                <a:cs typeface="Arial" charset="0"/>
              </a:rPr>
              <a:t>Activity</a:t>
            </a:r>
          </a:p>
        </p:txBody>
      </p:sp>
      <p:sp>
        <p:nvSpPr>
          <p:cNvPr id="7" name="TextBox 6"/>
          <p:cNvSpPr txBox="1"/>
          <p:nvPr/>
        </p:nvSpPr>
        <p:spPr>
          <a:xfrm>
            <a:off x="831376" y="2322795"/>
            <a:ext cx="7398223" cy="2677656"/>
          </a:xfrm>
          <a:prstGeom prst="rect">
            <a:avLst/>
          </a:prstGeom>
          <a:noFill/>
        </p:spPr>
        <p:txBody>
          <a:bodyPr wrap="square" rtlCol="0">
            <a:spAutoFit/>
          </a:bodyPr>
          <a:lstStyle/>
          <a:p>
            <a:r>
              <a:rPr lang="en-US" sz="2000" i="1" dirty="0" smtClean="0">
                <a:solidFill>
                  <a:srgbClr val="000000"/>
                </a:solidFill>
              </a:rPr>
              <a:t>Directions:  </a:t>
            </a:r>
            <a:r>
              <a:rPr lang="en-US" sz="2000" dirty="0" smtClean="0">
                <a:solidFill>
                  <a:srgbClr val="000000"/>
                </a:solidFill>
              </a:rPr>
              <a:t>Select a school in your district and reflect on your context.</a:t>
            </a:r>
            <a:endParaRPr lang="en-US" sz="2000" dirty="0">
              <a:solidFill>
                <a:srgbClr val="000000"/>
              </a:solidFill>
            </a:endParaRPr>
          </a:p>
          <a:p>
            <a:r>
              <a:rPr lang="en-US" sz="2000" dirty="0" smtClean="0">
                <a:solidFill>
                  <a:srgbClr val="000000"/>
                </a:solidFill>
              </a:rPr>
              <a:t>On the </a:t>
            </a:r>
            <a:r>
              <a:rPr lang="en-US" sz="2000" dirty="0" smtClean="0">
                <a:solidFill>
                  <a:srgbClr val="00B050"/>
                </a:solidFill>
              </a:rPr>
              <a:t>GREEN</a:t>
            </a:r>
            <a:r>
              <a:rPr lang="en-US" sz="2000" dirty="0" smtClean="0">
                <a:solidFill>
                  <a:srgbClr val="000000"/>
                </a:solidFill>
              </a:rPr>
              <a:t> handout, jot down information about the following factors particular to your situation:</a:t>
            </a:r>
          </a:p>
          <a:p>
            <a:pPr marL="744538" lvl="1" indent="-287338">
              <a:buFont typeface="Arial" panose="020B0604020202020204" pitchFamily="34" charset="0"/>
              <a:buChar char="•"/>
            </a:pPr>
            <a:r>
              <a:rPr lang="en-US" sz="2000" dirty="0" smtClean="0">
                <a:solidFill>
                  <a:srgbClr val="000000"/>
                </a:solidFill>
              </a:rPr>
              <a:t>Leadership</a:t>
            </a:r>
          </a:p>
          <a:p>
            <a:pPr marL="744538" lvl="1" indent="-287338">
              <a:buFont typeface="Arial" panose="020B0604020202020204" pitchFamily="34" charset="0"/>
              <a:buChar char="•"/>
            </a:pPr>
            <a:r>
              <a:rPr lang="en-US" sz="2000" dirty="0" smtClean="0">
                <a:solidFill>
                  <a:srgbClr val="000000"/>
                </a:solidFill>
              </a:rPr>
              <a:t>Instructional Infrastructure</a:t>
            </a:r>
          </a:p>
          <a:p>
            <a:pPr marL="744538" lvl="1" indent="-287338">
              <a:buFont typeface="Arial" panose="020B0604020202020204" pitchFamily="34" charset="0"/>
              <a:buChar char="•"/>
            </a:pPr>
            <a:r>
              <a:rPr lang="en-US" sz="2000" dirty="0" smtClean="0">
                <a:solidFill>
                  <a:srgbClr val="000000"/>
                </a:solidFill>
              </a:rPr>
              <a:t>Culture &amp; Climate</a:t>
            </a:r>
          </a:p>
          <a:p>
            <a:pPr marL="744538" lvl="1" indent="-287338">
              <a:buFont typeface="Arial" panose="020B0604020202020204" pitchFamily="34" charset="0"/>
              <a:buChar char="•"/>
            </a:pPr>
            <a:r>
              <a:rPr lang="en-US" sz="2000" dirty="0" smtClean="0">
                <a:solidFill>
                  <a:srgbClr val="000000"/>
                </a:solidFill>
              </a:rPr>
              <a:t>Governance</a:t>
            </a:r>
            <a:endParaRPr lang="en-US" dirty="0" smtClean="0">
              <a:solidFill>
                <a:srgbClr val="000000"/>
              </a:solidFill>
            </a:endParaRPr>
          </a:p>
          <a:p>
            <a:r>
              <a:rPr lang="en-US" sz="2000" dirty="0" smtClean="0">
                <a:solidFill>
                  <a:srgbClr val="000000"/>
                </a:solidFill>
              </a:rPr>
              <a:t>You will have 5 minutes to complete this activity.</a:t>
            </a:r>
            <a:r>
              <a:rPr lang="en-US" sz="2800" dirty="0">
                <a:solidFill>
                  <a:srgbClr val="000000"/>
                </a:solidFill>
              </a:rPr>
              <a:t>	</a:t>
            </a:r>
          </a:p>
        </p:txBody>
      </p:sp>
    </p:spTree>
    <p:extLst>
      <p:ext uri="{BB962C8B-B14F-4D97-AF65-F5344CB8AC3E}">
        <p14:creationId xmlns:p14="http://schemas.microsoft.com/office/powerpoint/2010/main" val="283527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76200"/>
            <a:ext cx="8503276" cy="2123658"/>
          </a:xfrm>
          <a:prstGeom prst="rect">
            <a:avLst/>
          </a:prstGeom>
          <a:noFill/>
          <a:ln w="9525">
            <a:noFill/>
            <a:miter lim="800000"/>
            <a:headEnd/>
            <a:tailEnd/>
          </a:ln>
        </p:spPr>
        <p:txBody>
          <a:bodyPr wrap="square">
            <a:spAutoFit/>
          </a:bodyPr>
          <a:lstStyle/>
          <a:p>
            <a:pPr algn="ctr"/>
            <a:r>
              <a:rPr lang="en-US" sz="3600" b="1" dirty="0">
                <a:solidFill>
                  <a:srgbClr val="000000"/>
                </a:solidFill>
                <a:effectLst>
                  <a:outerShdw blurRad="38100" dist="38100" dir="2700000" algn="tl">
                    <a:srgbClr val="000000">
                      <a:alpha val="43137"/>
                    </a:srgbClr>
                  </a:outerShdw>
                </a:effectLst>
                <a:latin typeface="Perpetua" pitchFamily="18" charset="0"/>
              </a:rPr>
              <a:t>Transitioning to the </a:t>
            </a:r>
            <a:endParaRPr lang="en-US" sz="3600" b="1" dirty="0" smtClean="0">
              <a:solidFill>
                <a:srgbClr val="000000"/>
              </a:solidFill>
              <a:effectLst>
                <a:outerShdw blurRad="38100" dist="38100" dir="2700000" algn="tl">
                  <a:srgbClr val="000000">
                    <a:alpha val="43137"/>
                  </a:srgbClr>
                </a:outerShdw>
              </a:effectLst>
              <a:latin typeface="Perpetua" pitchFamily="18" charset="0"/>
            </a:endParaRPr>
          </a:p>
          <a:p>
            <a:pPr algn="ctr"/>
            <a:r>
              <a:rPr lang="en-US" sz="3600" b="1" dirty="0" smtClean="0">
                <a:solidFill>
                  <a:srgbClr val="000000"/>
                </a:solidFill>
                <a:effectLst>
                  <a:outerShdw blurRad="38100" dist="38100" dir="2700000" algn="tl">
                    <a:srgbClr val="000000">
                      <a:alpha val="43137"/>
                    </a:srgbClr>
                  </a:outerShdw>
                </a:effectLst>
                <a:latin typeface="Perpetua" pitchFamily="18" charset="0"/>
              </a:rPr>
              <a:t>Colorado Academic Standards </a:t>
            </a:r>
          </a:p>
          <a:p>
            <a:pPr algn="ctr"/>
            <a:r>
              <a:rPr lang="en-US" sz="3600" b="1" dirty="0" smtClean="0">
                <a:solidFill>
                  <a:srgbClr val="000000"/>
                </a:solidFill>
                <a:effectLst>
                  <a:outerShdw blurRad="38100" dist="38100" dir="2700000" algn="tl">
                    <a:srgbClr val="000000">
                      <a:alpha val="43137"/>
                    </a:srgbClr>
                  </a:outerShdw>
                </a:effectLst>
                <a:latin typeface="Perpetua" pitchFamily="18" charset="0"/>
              </a:rPr>
              <a:t>(CAS)</a:t>
            </a:r>
            <a:endParaRPr lang="en-US" sz="3600" b="1" dirty="0">
              <a:solidFill>
                <a:srgbClr val="000000"/>
              </a:solidFill>
              <a:effectLst>
                <a:outerShdw blurRad="38100" dist="38100" dir="2700000" algn="tl">
                  <a:srgbClr val="000000">
                    <a:alpha val="43137"/>
                  </a:srgbClr>
                </a:outerShdw>
              </a:effectLst>
              <a:latin typeface="Perpetua" pitchFamily="18" charset="0"/>
            </a:endParaRPr>
          </a:p>
          <a:p>
            <a:pPr algn="ctr"/>
            <a:endParaRPr lang="en-US" sz="2400" b="1" dirty="0">
              <a:solidFill>
                <a:prstClr val="white"/>
              </a:solidFill>
              <a:effectLst>
                <a:outerShdw blurRad="38100" dist="38100" dir="2700000" algn="tl">
                  <a:srgbClr val="000000">
                    <a:alpha val="43137"/>
                  </a:srgbClr>
                </a:outerShdw>
              </a:effectLst>
              <a:latin typeface="Perpetua" pitchFamily="18" charset="0"/>
            </a:endParaRPr>
          </a:p>
        </p:txBody>
      </p:sp>
      <p:graphicFrame>
        <p:nvGraphicFramePr>
          <p:cNvPr id="8" name="Diagram 7"/>
          <p:cNvGraphicFramePr/>
          <p:nvPr>
            <p:extLst>
              <p:ext uri="{D42A27DB-BD31-4B8C-83A1-F6EECF244321}">
                <p14:modId xmlns:p14="http://schemas.microsoft.com/office/powerpoint/2010/main" val="3073288685"/>
              </p:ext>
            </p:extLst>
          </p:nvPr>
        </p:nvGraphicFramePr>
        <p:xfrm>
          <a:off x="262944" y="1600200"/>
          <a:ext cx="8915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98505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1260" cy="782073"/>
          </a:xfrm>
        </p:spPr>
        <p:txBody>
          <a:bodyPr/>
          <a:lstStyle/>
          <a:p>
            <a:r>
              <a:rPr lang="en-US" dirty="0" smtClean="0"/>
              <a:t>Evaluating which option best fits school need and &amp; context</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50</a:t>
            </a:fld>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45004334"/>
              </p:ext>
            </p:extLst>
          </p:nvPr>
        </p:nvGraphicFramePr>
        <p:xfrm>
          <a:off x="762000" y="3603724"/>
          <a:ext cx="7772400" cy="2519680"/>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370840">
                <a:tc>
                  <a:txBody>
                    <a:bodyPr/>
                    <a:lstStyle/>
                    <a:p>
                      <a:endParaRPr lang="en-US" dirty="0"/>
                    </a:p>
                  </a:txBody>
                  <a:tcPr/>
                </a:tc>
                <a:tc>
                  <a:txBody>
                    <a:bodyPr/>
                    <a:lstStyle/>
                    <a:p>
                      <a:pPr algn="ctr"/>
                      <a:r>
                        <a:rPr lang="en-US" sz="1400" dirty="0" smtClean="0"/>
                        <a:t>Leaders</a:t>
                      </a:r>
                      <a:r>
                        <a:rPr lang="en-US" sz="1400" baseline="0" dirty="0" smtClean="0"/>
                        <a:t> &amp; Teachers</a:t>
                      </a:r>
                      <a:endParaRPr lang="en-US" sz="1400" dirty="0"/>
                    </a:p>
                  </a:txBody>
                  <a:tcPr/>
                </a:tc>
                <a:tc>
                  <a:txBody>
                    <a:bodyPr/>
                    <a:lstStyle/>
                    <a:p>
                      <a:pPr algn="ctr"/>
                      <a:r>
                        <a:rPr lang="en-US" sz="1400" dirty="0" smtClean="0"/>
                        <a:t>Instructional Infrastructure</a:t>
                      </a:r>
                      <a:endParaRPr lang="en-US" sz="1400" dirty="0"/>
                    </a:p>
                  </a:txBody>
                  <a:tcPr/>
                </a:tc>
                <a:tc>
                  <a:txBody>
                    <a:bodyPr/>
                    <a:lstStyle/>
                    <a:p>
                      <a:pPr algn="ctr"/>
                      <a:r>
                        <a:rPr lang="en-US" sz="1400" dirty="0" smtClean="0"/>
                        <a:t>Culture &amp; Climate</a:t>
                      </a:r>
                      <a:endParaRPr lang="en-US" sz="1400" dirty="0"/>
                    </a:p>
                  </a:txBody>
                  <a:tcPr/>
                </a:tc>
                <a:tc>
                  <a:txBody>
                    <a:bodyPr/>
                    <a:lstStyle/>
                    <a:p>
                      <a:pPr algn="ctr"/>
                      <a:r>
                        <a:rPr lang="en-US" sz="1400" dirty="0" smtClean="0"/>
                        <a:t>Governance</a:t>
                      </a:r>
                      <a:endParaRPr lang="en-US" sz="1400" dirty="0"/>
                    </a:p>
                  </a:txBody>
                  <a:tcPr/>
                </a:tc>
              </a:tr>
              <a:tr h="370840">
                <a:tc>
                  <a:txBody>
                    <a:bodyPr/>
                    <a:lstStyle/>
                    <a:p>
                      <a:pPr algn="ctr"/>
                      <a:r>
                        <a:rPr lang="en-US" sz="1400" b="1" dirty="0" smtClean="0"/>
                        <a:t>Innovation</a:t>
                      </a:r>
                      <a:endParaRPr lang="en-US" sz="1400"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sz="1400" b="1" dirty="0" smtClean="0"/>
                        <a:t>School</a:t>
                      </a:r>
                      <a:r>
                        <a:rPr lang="en-US" sz="1400" b="1" baseline="0" dirty="0" smtClean="0"/>
                        <a:t> </a:t>
                      </a:r>
                      <a:r>
                        <a:rPr lang="en-US" sz="1400" b="1" dirty="0" smtClean="0"/>
                        <a:t>Closure</a:t>
                      </a:r>
                      <a:endParaRPr lang="en-US" sz="1400" b="1"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sz="1400" b="1" dirty="0" smtClean="0"/>
                        <a:t>Convert</a:t>
                      </a:r>
                      <a:r>
                        <a:rPr lang="en-US" sz="1400" b="1" baseline="0" dirty="0" smtClean="0"/>
                        <a:t> to Charter</a:t>
                      </a:r>
                      <a:endParaRPr lang="en-US" sz="1400" b="1"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pPr algn="ctr"/>
                      <a:r>
                        <a:rPr lang="en-US" sz="1400" b="1" dirty="0" smtClean="0"/>
                        <a:t>External Management</a:t>
                      </a:r>
                      <a:endParaRPr lang="en-US" sz="1400"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sz="1400" b="1" dirty="0" smtClean="0"/>
                        <a:t>Replace</a:t>
                      </a:r>
                      <a:r>
                        <a:rPr lang="en-US" sz="1400" b="1" baseline="0" dirty="0" smtClean="0"/>
                        <a:t> Charter</a:t>
                      </a:r>
                      <a:endParaRPr lang="en-US" sz="1400" b="1" dirty="0"/>
                    </a:p>
                  </a:txBody>
                  <a:tcPr/>
                </a:tc>
                <a:tc>
                  <a:txBody>
                    <a:bodyPr/>
                    <a:lstStyle/>
                    <a:p>
                      <a:pPr algn="ctr"/>
                      <a:r>
                        <a:rPr lang="en-US" sz="1600" dirty="0" smtClean="0"/>
                        <a:t>n/a</a:t>
                      </a:r>
                      <a:endParaRPr lang="en-US" sz="1600" dirty="0"/>
                    </a:p>
                  </a:txBody>
                  <a:tcPr/>
                </a:tc>
                <a:tc>
                  <a:txBody>
                    <a:bodyPr/>
                    <a:lstStyle/>
                    <a:p>
                      <a:pPr algn="ctr"/>
                      <a:r>
                        <a:rPr lang="en-US" sz="1600" dirty="0" smtClean="0"/>
                        <a:t>n/a</a:t>
                      </a:r>
                      <a:endParaRPr lang="en-US" sz="1600" dirty="0"/>
                    </a:p>
                  </a:txBody>
                  <a:tcPr/>
                </a:tc>
                <a:tc>
                  <a:txBody>
                    <a:bodyPr/>
                    <a:lstStyle/>
                    <a:p>
                      <a:pPr algn="ctr"/>
                      <a:r>
                        <a:rPr lang="en-US" sz="1600" dirty="0" smtClean="0"/>
                        <a:t>n/a</a:t>
                      </a:r>
                      <a:endParaRPr lang="en-US" sz="1600" dirty="0"/>
                    </a:p>
                  </a:txBody>
                  <a:tcPr/>
                </a:tc>
                <a:tc>
                  <a:txBody>
                    <a:bodyPr/>
                    <a:lstStyle/>
                    <a:p>
                      <a:pPr algn="ctr"/>
                      <a:r>
                        <a:rPr lang="en-US" sz="1600" dirty="0" smtClean="0"/>
                        <a:t>n/a</a:t>
                      </a:r>
                      <a:endParaRPr lang="en-US" sz="1600" dirty="0"/>
                    </a:p>
                  </a:txBody>
                  <a:tcPr/>
                </a:tc>
              </a:tr>
            </a:tbl>
          </a:graphicData>
        </a:graphic>
      </p:graphicFrame>
      <p:sp>
        <p:nvSpPr>
          <p:cNvPr id="5" name="TextBox 4"/>
          <p:cNvSpPr txBox="1"/>
          <p:nvPr/>
        </p:nvSpPr>
        <p:spPr>
          <a:xfrm>
            <a:off x="381000" y="1287296"/>
            <a:ext cx="8153400" cy="2057399"/>
          </a:xfrm>
          <a:prstGeom prst="rect">
            <a:avLst/>
          </a:prstGeom>
          <a:noFill/>
        </p:spPr>
        <p:txBody>
          <a:bodyPr wrap="square" rtlCol="0">
            <a:noAutofit/>
          </a:bodyPr>
          <a:lstStyle/>
          <a:p>
            <a:r>
              <a:rPr lang="en-US" sz="1600" dirty="0" smtClean="0">
                <a:solidFill>
                  <a:srgbClr val="000000"/>
                </a:solidFill>
              </a:rPr>
              <a:t>In evaluating their school context, ABC Middle School needs to select an option that best addresses the following issues:</a:t>
            </a:r>
            <a:endParaRPr lang="en-US" dirty="0" smtClean="0">
              <a:solidFill>
                <a:srgbClr val="000000"/>
              </a:solidFill>
            </a:endParaRPr>
          </a:p>
          <a:p>
            <a:pPr marL="800100" lvl="1" indent="-342900">
              <a:buFont typeface="Wingdings" panose="05000000000000000000" pitchFamily="2" charset="2"/>
              <a:buChar char="q"/>
            </a:pPr>
            <a:r>
              <a:rPr lang="en-US" sz="1600" dirty="0" smtClean="0">
                <a:solidFill>
                  <a:srgbClr val="000000"/>
                </a:solidFill>
              </a:rPr>
              <a:t>Flexibility in Teacher and Student Schedule</a:t>
            </a:r>
          </a:p>
          <a:p>
            <a:pPr marL="800100" lvl="1" indent="-342900">
              <a:buFont typeface="Wingdings" panose="05000000000000000000" pitchFamily="2" charset="2"/>
              <a:buChar char="q"/>
            </a:pPr>
            <a:r>
              <a:rPr lang="en-US" sz="1600" dirty="0" smtClean="0">
                <a:solidFill>
                  <a:srgbClr val="000000"/>
                </a:solidFill>
              </a:rPr>
              <a:t>Mismatch between district </a:t>
            </a:r>
            <a:r>
              <a:rPr lang="en-US" sz="1600" dirty="0">
                <a:solidFill>
                  <a:srgbClr val="000000"/>
                </a:solidFill>
              </a:rPr>
              <a:t>c</a:t>
            </a:r>
            <a:r>
              <a:rPr lang="en-US" sz="1600" dirty="0" smtClean="0">
                <a:solidFill>
                  <a:srgbClr val="000000"/>
                </a:solidFill>
              </a:rPr>
              <a:t>urriculum and assessment</a:t>
            </a:r>
          </a:p>
          <a:p>
            <a:pPr marL="800100" lvl="1" indent="-342900">
              <a:buFont typeface="Wingdings" panose="05000000000000000000" pitchFamily="2" charset="2"/>
              <a:buChar char="q"/>
            </a:pPr>
            <a:r>
              <a:rPr lang="en-US" sz="1600" dirty="0" smtClean="0">
                <a:solidFill>
                  <a:srgbClr val="000000"/>
                </a:solidFill>
              </a:rPr>
              <a:t>Teacher recruitment, flexibility in contract, pay, incentives</a:t>
            </a:r>
          </a:p>
          <a:p>
            <a:pPr marL="800100" lvl="1" indent="-342900">
              <a:buFont typeface="Wingdings" panose="05000000000000000000" pitchFamily="2" charset="2"/>
              <a:buChar char="q"/>
            </a:pPr>
            <a:r>
              <a:rPr lang="en-US" sz="1600" dirty="0" smtClean="0">
                <a:solidFill>
                  <a:srgbClr val="000000"/>
                </a:solidFill>
              </a:rPr>
              <a:t>Clear alignment of priorities between DAC &amp; local board and school-based decision-making team</a:t>
            </a:r>
          </a:p>
        </p:txBody>
      </p:sp>
      <p:sp>
        <p:nvSpPr>
          <p:cNvPr id="6" name="Oval 5"/>
          <p:cNvSpPr/>
          <p:nvPr/>
        </p:nvSpPr>
        <p:spPr>
          <a:xfrm>
            <a:off x="2999361" y="419910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4572000" y="419910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988184" y="419910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7648372" y="419910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2999361" y="4953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7648372" y="540533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2999361" y="5410200"/>
            <a:ext cx="228600" cy="2286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000000"/>
              </a:solidFill>
            </a:endParaRPr>
          </a:p>
        </p:txBody>
      </p:sp>
      <p:sp>
        <p:nvSpPr>
          <p:cNvPr id="13" name="Oval 12"/>
          <p:cNvSpPr/>
          <p:nvPr/>
        </p:nvSpPr>
        <p:spPr>
          <a:xfrm>
            <a:off x="4572000" y="5405336"/>
            <a:ext cx="228600" cy="2286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000000"/>
              </a:solidFill>
            </a:endParaRPr>
          </a:p>
        </p:txBody>
      </p:sp>
      <p:sp>
        <p:nvSpPr>
          <p:cNvPr id="14" name="Oval 13"/>
          <p:cNvSpPr/>
          <p:nvPr/>
        </p:nvSpPr>
        <p:spPr>
          <a:xfrm>
            <a:off x="5988184" y="5405336"/>
            <a:ext cx="228600" cy="2286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000000"/>
              </a:solidFill>
            </a:endParaRPr>
          </a:p>
        </p:txBody>
      </p:sp>
      <p:sp>
        <p:nvSpPr>
          <p:cNvPr id="15" name="Oval 14"/>
          <p:cNvSpPr/>
          <p:nvPr/>
        </p:nvSpPr>
        <p:spPr>
          <a:xfrm>
            <a:off x="4572000" y="492949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5988184" y="495462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7648372" y="492786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2999361" y="4572000"/>
            <a:ext cx="228600" cy="2286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000000"/>
              </a:solidFill>
            </a:endParaRPr>
          </a:p>
        </p:txBody>
      </p:sp>
      <p:sp>
        <p:nvSpPr>
          <p:cNvPr id="19" name="Oval 18"/>
          <p:cNvSpPr/>
          <p:nvPr/>
        </p:nvSpPr>
        <p:spPr>
          <a:xfrm>
            <a:off x="4572000" y="4572000"/>
            <a:ext cx="228600" cy="2286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000000"/>
              </a:solidFill>
            </a:endParaRPr>
          </a:p>
        </p:txBody>
      </p:sp>
      <p:sp>
        <p:nvSpPr>
          <p:cNvPr id="20" name="Oval 19"/>
          <p:cNvSpPr/>
          <p:nvPr/>
        </p:nvSpPr>
        <p:spPr>
          <a:xfrm>
            <a:off x="5988184" y="4572000"/>
            <a:ext cx="228600" cy="2286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000000"/>
              </a:solidFill>
            </a:endParaRPr>
          </a:p>
        </p:txBody>
      </p:sp>
      <p:sp>
        <p:nvSpPr>
          <p:cNvPr id="21" name="Oval 20"/>
          <p:cNvSpPr/>
          <p:nvPr/>
        </p:nvSpPr>
        <p:spPr>
          <a:xfrm>
            <a:off x="7648372" y="4572000"/>
            <a:ext cx="228600" cy="2286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903832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1260" cy="782073"/>
          </a:xfrm>
        </p:spPr>
        <p:txBody>
          <a:bodyPr/>
          <a:lstStyle/>
          <a:p>
            <a:r>
              <a:rPr lang="en-US" dirty="0" smtClean="0"/>
              <a:t>Activity #2: Evaluating the Options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51</a:t>
            </a:fld>
            <a:endParaRPr lang="en-US" dirty="0" smtClean="0"/>
          </a:p>
        </p:txBody>
      </p:sp>
      <p:sp>
        <p:nvSpPr>
          <p:cNvPr id="4" name="TextBox 3"/>
          <p:cNvSpPr txBox="1"/>
          <p:nvPr/>
        </p:nvSpPr>
        <p:spPr>
          <a:xfrm>
            <a:off x="2438400" y="1217652"/>
            <a:ext cx="3810000" cy="646331"/>
          </a:xfrm>
          <a:prstGeom prst="rect">
            <a:avLst/>
          </a:prstGeom>
          <a:solidFill>
            <a:srgbClr val="F47C87"/>
          </a:solidFill>
        </p:spPr>
        <p:txBody>
          <a:bodyPr wrap="square" rtlCol="0">
            <a:spAutoFit/>
          </a:bodyPr>
          <a:lstStyle/>
          <a:p>
            <a:pPr algn="ctr"/>
            <a:r>
              <a:rPr lang="en-US" dirty="0" smtClean="0">
                <a:solidFill>
                  <a:srgbClr val="000000"/>
                </a:solidFill>
              </a:rPr>
              <a:t>ABC Middle School Potential Option:</a:t>
            </a:r>
          </a:p>
          <a:p>
            <a:pPr algn="ctr"/>
            <a:r>
              <a:rPr lang="en-US" b="1" dirty="0" smtClean="0">
                <a:solidFill>
                  <a:srgbClr val="000000"/>
                </a:solidFill>
              </a:rPr>
              <a:t>Innovation Status</a:t>
            </a:r>
            <a:endParaRPr lang="en-US" b="1" dirty="0">
              <a:solidFill>
                <a:srgbClr val="000000"/>
              </a:solidFill>
            </a:endParaRPr>
          </a:p>
        </p:txBody>
      </p:sp>
      <p:sp>
        <p:nvSpPr>
          <p:cNvPr id="6" name="TextBox 5"/>
          <p:cNvSpPr txBox="1"/>
          <p:nvPr/>
        </p:nvSpPr>
        <p:spPr>
          <a:xfrm>
            <a:off x="571500" y="2286000"/>
            <a:ext cx="38100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smtClean="0">
                <a:solidFill>
                  <a:prstClr val="white"/>
                </a:solidFill>
              </a:rPr>
              <a:t>Benefits</a:t>
            </a:r>
            <a:endParaRPr lang="en-US" b="1" dirty="0">
              <a:solidFill>
                <a:prstClr val="white"/>
              </a:solidFill>
            </a:endParaRPr>
          </a:p>
        </p:txBody>
      </p:sp>
      <p:sp>
        <p:nvSpPr>
          <p:cNvPr id="7" name="TextBox 6"/>
          <p:cNvSpPr txBox="1"/>
          <p:nvPr/>
        </p:nvSpPr>
        <p:spPr>
          <a:xfrm>
            <a:off x="4533900" y="2286000"/>
            <a:ext cx="38100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smtClean="0">
                <a:solidFill>
                  <a:prstClr val="white"/>
                </a:solidFill>
              </a:rPr>
              <a:t>Challenges</a:t>
            </a:r>
            <a:endParaRPr lang="en-US" b="1" dirty="0">
              <a:solidFill>
                <a:prstClr val="white"/>
              </a:solidFill>
            </a:endParaRPr>
          </a:p>
        </p:txBody>
      </p:sp>
      <p:sp>
        <p:nvSpPr>
          <p:cNvPr id="8" name="TextBox 7"/>
          <p:cNvSpPr txBox="1"/>
          <p:nvPr/>
        </p:nvSpPr>
        <p:spPr>
          <a:xfrm>
            <a:off x="571500" y="2677000"/>
            <a:ext cx="3810000" cy="3419000"/>
          </a:xfrm>
          <a:prstGeom prst="rect">
            <a:avLst/>
          </a:prstGeom>
          <a:noFill/>
          <a:ln>
            <a:solidFill>
              <a:schemeClr val="accent6">
                <a:lumMod val="50000"/>
              </a:schemeClr>
            </a:solidFill>
          </a:ln>
        </p:spPr>
        <p:txBody>
          <a:bodyPr wrap="square" rtlCol="0">
            <a:noAutofit/>
          </a:bodyPr>
          <a:lstStyle/>
          <a:p>
            <a:pPr marL="285750" indent="-285750">
              <a:buFont typeface="Arial" panose="020B0604020202020204" pitchFamily="34" charset="0"/>
              <a:buChar char="•"/>
            </a:pPr>
            <a:r>
              <a:rPr lang="en-US" dirty="0" smtClean="0">
                <a:solidFill>
                  <a:srgbClr val="000000"/>
                </a:solidFill>
              </a:rPr>
              <a:t>Clearly articulated school vision and mission</a:t>
            </a:r>
          </a:p>
          <a:p>
            <a:pPr marL="285750" indent="-285750">
              <a:buFont typeface="Arial" panose="020B0604020202020204" pitchFamily="34" charset="0"/>
              <a:buChar char="•"/>
            </a:pPr>
            <a:r>
              <a:rPr lang="en-US" dirty="0" smtClean="0">
                <a:solidFill>
                  <a:srgbClr val="000000"/>
                </a:solidFill>
              </a:rPr>
              <a:t>Flexibility in using time (both school day and school year) in creative ways</a:t>
            </a:r>
          </a:p>
          <a:p>
            <a:pPr marL="285750" indent="-285750">
              <a:buFont typeface="Arial" panose="020B0604020202020204" pitchFamily="34" charset="0"/>
              <a:buChar char="•"/>
            </a:pPr>
            <a:r>
              <a:rPr lang="en-US" dirty="0" smtClean="0">
                <a:solidFill>
                  <a:srgbClr val="000000"/>
                </a:solidFill>
              </a:rPr>
              <a:t>Differentiated teacher roles</a:t>
            </a:r>
          </a:p>
          <a:p>
            <a:pPr marL="285750" indent="-285750">
              <a:buFont typeface="Arial" panose="020B0604020202020204" pitchFamily="34" charset="0"/>
              <a:buChar char="•"/>
            </a:pPr>
            <a:r>
              <a:rPr lang="en-US" dirty="0" smtClean="0">
                <a:solidFill>
                  <a:srgbClr val="000000"/>
                </a:solidFill>
              </a:rPr>
              <a:t>Flexibility in curriculum</a:t>
            </a:r>
          </a:p>
          <a:p>
            <a:pPr marL="285750" indent="-285750">
              <a:buFont typeface="Arial" panose="020B0604020202020204" pitchFamily="34" charset="0"/>
              <a:buChar char="•"/>
            </a:pPr>
            <a:r>
              <a:rPr lang="en-US" dirty="0" smtClean="0">
                <a:solidFill>
                  <a:srgbClr val="000000"/>
                </a:solidFill>
              </a:rPr>
              <a:t>Flexibility from district assessments</a:t>
            </a:r>
            <a:endParaRPr lang="en-US" dirty="0">
              <a:solidFill>
                <a:srgbClr val="000000"/>
              </a:solidFill>
            </a:endParaRPr>
          </a:p>
        </p:txBody>
      </p:sp>
      <p:sp>
        <p:nvSpPr>
          <p:cNvPr id="9" name="TextBox 8"/>
          <p:cNvSpPr txBox="1"/>
          <p:nvPr/>
        </p:nvSpPr>
        <p:spPr>
          <a:xfrm>
            <a:off x="4533900" y="2677000"/>
            <a:ext cx="3810000" cy="3419000"/>
          </a:xfrm>
          <a:prstGeom prst="rect">
            <a:avLst/>
          </a:prstGeom>
          <a:noFill/>
          <a:ln>
            <a:solidFill>
              <a:schemeClr val="accent6">
                <a:lumMod val="50000"/>
              </a:schemeClr>
            </a:solidFill>
          </a:ln>
        </p:spPr>
        <p:txBody>
          <a:bodyPr wrap="square" rtlCol="0">
            <a:noAutofit/>
          </a:bodyPr>
          <a:lstStyle/>
          <a:p>
            <a:pPr marL="285750" indent="-285750">
              <a:buFont typeface="Arial" panose="020B0604020202020204" pitchFamily="34" charset="0"/>
              <a:buChar char="•"/>
            </a:pPr>
            <a:r>
              <a:rPr lang="en-US" dirty="0" smtClean="0">
                <a:solidFill>
                  <a:srgbClr val="000000"/>
                </a:solidFill>
              </a:rPr>
              <a:t>Engaging stakeholders in designing a plan to meet school needs</a:t>
            </a:r>
          </a:p>
          <a:p>
            <a:pPr marL="285750" indent="-285750">
              <a:buFont typeface="Arial" panose="020B0604020202020204" pitchFamily="34" charset="0"/>
              <a:buChar char="•"/>
            </a:pPr>
            <a:r>
              <a:rPr lang="en-US" dirty="0" smtClean="0">
                <a:solidFill>
                  <a:srgbClr val="000000"/>
                </a:solidFill>
              </a:rPr>
              <a:t>Agreement on Innovation Plan</a:t>
            </a:r>
          </a:p>
          <a:p>
            <a:pPr marL="285750" indent="-285750">
              <a:buFont typeface="Arial" panose="020B0604020202020204" pitchFamily="34" charset="0"/>
              <a:buChar char="•"/>
            </a:pPr>
            <a:r>
              <a:rPr lang="en-US" dirty="0" smtClean="0">
                <a:solidFill>
                  <a:srgbClr val="000000"/>
                </a:solidFill>
              </a:rPr>
              <a:t>Agreement on flexibilities needed  as a part of Innovation Plan</a:t>
            </a:r>
          </a:p>
          <a:p>
            <a:pPr marL="285750" indent="-285750">
              <a:buFont typeface="Arial" panose="020B0604020202020204" pitchFamily="34" charset="0"/>
              <a:buChar char="•"/>
            </a:pPr>
            <a:r>
              <a:rPr lang="en-US" dirty="0" smtClean="0">
                <a:solidFill>
                  <a:srgbClr val="000000"/>
                </a:solidFill>
              </a:rPr>
              <a:t>Increased accountability for performance measures</a:t>
            </a:r>
            <a:endParaRPr lang="en-US" dirty="0">
              <a:solidFill>
                <a:srgbClr val="000000"/>
              </a:solidFill>
            </a:endParaRPr>
          </a:p>
        </p:txBody>
      </p:sp>
    </p:spTree>
    <p:extLst>
      <p:ext uri="{BB962C8B-B14F-4D97-AF65-F5344CB8AC3E}">
        <p14:creationId xmlns:p14="http://schemas.microsoft.com/office/powerpoint/2010/main" val="3246901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1260" cy="782073"/>
          </a:xfrm>
        </p:spPr>
        <p:txBody>
          <a:bodyPr/>
          <a:lstStyle/>
          <a:p>
            <a:r>
              <a:rPr lang="en-US" dirty="0" smtClean="0"/>
              <a:t>Activity #2: Analyzing Options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52</a:t>
            </a:fld>
            <a:endParaRPr lang="en-US" dirty="0" smtClean="0"/>
          </a:p>
        </p:txBody>
      </p:sp>
      <p:sp>
        <p:nvSpPr>
          <p:cNvPr id="4" name="Rounded Rectangle 3"/>
          <p:cNvSpPr/>
          <p:nvPr/>
        </p:nvSpPr>
        <p:spPr bwMode="auto">
          <a:xfrm>
            <a:off x="423874" y="2784198"/>
            <a:ext cx="8530247" cy="2972716"/>
          </a:xfrm>
          <a:prstGeom prst="roundRect">
            <a:avLst>
              <a:gd name="adj" fmla="val 13496"/>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182880" rtlCol="0" anchor="ctr"/>
          <a:lstStyle/>
          <a:p>
            <a:endParaRPr lang="en-US" sz="1600" dirty="0">
              <a:solidFill>
                <a:srgbClr val="000000"/>
              </a:solidFill>
              <a:cs typeface="Arial" charset="0"/>
            </a:endParaRPr>
          </a:p>
        </p:txBody>
      </p:sp>
      <p:sp>
        <p:nvSpPr>
          <p:cNvPr id="5" name="Rectangle 4"/>
          <p:cNvSpPr/>
          <p:nvPr/>
        </p:nvSpPr>
        <p:spPr bwMode="auto">
          <a:xfrm>
            <a:off x="687163" y="2312653"/>
            <a:ext cx="2493371" cy="611155"/>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solidFill>
                  <a:prstClr val="white"/>
                </a:solidFill>
                <a:cs typeface="Arial" charset="0"/>
              </a:rPr>
              <a:t>Activity, Part 1</a:t>
            </a:r>
          </a:p>
        </p:txBody>
      </p:sp>
      <p:sp>
        <p:nvSpPr>
          <p:cNvPr id="6" name="TextBox 5"/>
          <p:cNvSpPr txBox="1"/>
          <p:nvPr/>
        </p:nvSpPr>
        <p:spPr>
          <a:xfrm>
            <a:off x="1012364" y="2931728"/>
            <a:ext cx="7674436" cy="2677656"/>
          </a:xfrm>
          <a:prstGeom prst="rect">
            <a:avLst/>
          </a:prstGeom>
          <a:noFill/>
        </p:spPr>
        <p:txBody>
          <a:bodyPr wrap="square" rtlCol="0">
            <a:spAutoFit/>
          </a:bodyPr>
          <a:lstStyle/>
          <a:p>
            <a:r>
              <a:rPr lang="en-US" sz="2000" i="1" dirty="0" smtClean="0">
                <a:solidFill>
                  <a:srgbClr val="000000"/>
                </a:solidFill>
              </a:rPr>
              <a:t>Directions:  </a:t>
            </a:r>
            <a:r>
              <a:rPr lang="en-US" sz="2000" dirty="0" smtClean="0">
                <a:solidFill>
                  <a:srgbClr val="000000"/>
                </a:solidFill>
              </a:rPr>
              <a:t>Thinking about your selected school, evaluate what the most critical needs are at the school and which of the options best address those needs. As a group select </a:t>
            </a:r>
            <a:r>
              <a:rPr lang="en-US" sz="2000" b="1" dirty="0" smtClean="0">
                <a:solidFill>
                  <a:srgbClr val="000000"/>
                </a:solidFill>
              </a:rPr>
              <a:t>two</a:t>
            </a:r>
            <a:r>
              <a:rPr lang="en-US" sz="2000" dirty="0" smtClean="0">
                <a:solidFill>
                  <a:srgbClr val="000000"/>
                </a:solidFill>
              </a:rPr>
              <a:t> potential options that would best match the needs and the context of your district and school.</a:t>
            </a:r>
          </a:p>
          <a:p>
            <a:endParaRPr lang="en-US" sz="2000" dirty="0">
              <a:solidFill>
                <a:srgbClr val="000000"/>
              </a:solidFill>
            </a:endParaRPr>
          </a:p>
          <a:p>
            <a:r>
              <a:rPr lang="en-US" sz="2000" dirty="0" smtClean="0">
                <a:solidFill>
                  <a:srgbClr val="000000"/>
                </a:solidFill>
              </a:rPr>
              <a:t>On the </a:t>
            </a:r>
            <a:r>
              <a:rPr lang="en-US" sz="2000" dirty="0" smtClean="0">
                <a:solidFill>
                  <a:srgbClr val="00B050"/>
                </a:solidFill>
              </a:rPr>
              <a:t>GREEN</a:t>
            </a:r>
            <a:r>
              <a:rPr lang="en-US" sz="2000" dirty="0" smtClean="0">
                <a:solidFill>
                  <a:srgbClr val="000000"/>
                </a:solidFill>
              </a:rPr>
              <a:t> handout, jot down the potential </a:t>
            </a:r>
            <a:r>
              <a:rPr lang="en-US" sz="2000" b="1" dirty="0" smtClean="0">
                <a:solidFill>
                  <a:srgbClr val="000000"/>
                </a:solidFill>
              </a:rPr>
              <a:t>benefits</a:t>
            </a:r>
            <a:r>
              <a:rPr lang="en-US" sz="2000" dirty="0" smtClean="0">
                <a:solidFill>
                  <a:srgbClr val="000000"/>
                </a:solidFill>
              </a:rPr>
              <a:t> and </a:t>
            </a:r>
            <a:r>
              <a:rPr lang="en-US" sz="2000" b="1" dirty="0" smtClean="0">
                <a:solidFill>
                  <a:srgbClr val="000000"/>
                </a:solidFill>
              </a:rPr>
              <a:t>challenges</a:t>
            </a:r>
            <a:r>
              <a:rPr lang="en-US" sz="2000" dirty="0" smtClean="0">
                <a:solidFill>
                  <a:srgbClr val="000000"/>
                </a:solidFill>
              </a:rPr>
              <a:t> for your school, taking into consideration your local context.</a:t>
            </a:r>
          </a:p>
          <a:p>
            <a:r>
              <a:rPr lang="en-US" sz="2000" dirty="0" smtClean="0">
                <a:solidFill>
                  <a:srgbClr val="000000"/>
                </a:solidFill>
              </a:rPr>
              <a:t>	You will have 15 minutes to complete this activity.</a:t>
            </a:r>
            <a:r>
              <a:rPr lang="en-US" sz="2800" dirty="0">
                <a:solidFill>
                  <a:srgbClr val="000000"/>
                </a:solidFill>
              </a:rPr>
              <a:t>	</a:t>
            </a:r>
          </a:p>
        </p:txBody>
      </p:sp>
      <p:sp>
        <p:nvSpPr>
          <p:cNvPr id="7" name="TextBox 6"/>
          <p:cNvSpPr txBox="1"/>
          <p:nvPr/>
        </p:nvSpPr>
        <p:spPr>
          <a:xfrm>
            <a:off x="687163" y="1219200"/>
            <a:ext cx="7958137"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smtClean="0">
                <a:solidFill>
                  <a:srgbClr val="000000"/>
                </a:solidFill>
              </a:rPr>
              <a:t>During this </a:t>
            </a:r>
            <a:r>
              <a:rPr lang="en-US" sz="1600" b="1" dirty="0" smtClean="0">
                <a:solidFill>
                  <a:srgbClr val="000000"/>
                </a:solidFill>
              </a:rPr>
              <a:t>two-part</a:t>
            </a:r>
            <a:r>
              <a:rPr lang="en-US" sz="1600" dirty="0" smtClean="0">
                <a:solidFill>
                  <a:srgbClr val="000000"/>
                </a:solidFill>
              </a:rPr>
              <a:t> activity, your team will evaluate the benefits and challenges of two turnaround options.  After evaluating the benefits, we will mix up the groups to evaluate what key steps you will need to take to implement the option.</a:t>
            </a:r>
            <a:endParaRPr lang="en-US" sz="1600" dirty="0">
              <a:solidFill>
                <a:srgbClr val="000000"/>
              </a:solidFill>
            </a:endParaRPr>
          </a:p>
        </p:txBody>
      </p:sp>
    </p:spTree>
    <p:extLst>
      <p:ext uri="{BB962C8B-B14F-4D97-AF65-F5344CB8AC3E}">
        <p14:creationId xmlns:p14="http://schemas.microsoft.com/office/powerpoint/2010/main" val="463658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494"/>
            <a:ext cx="8381260" cy="782073"/>
          </a:xfrm>
        </p:spPr>
        <p:txBody>
          <a:bodyPr/>
          <a:lstStyle/>
          <a:p>
            <a:r>
              <a:rPr lang="en-US" dirty="0" smtClean="0"/>
              <a:t>Example: Implementing the Option</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53</a:t>
            </a:fld>
            <a:endParaRPr lang="en-US" dirty="0" smtClean="0"/>
          </a:p>
        </p:txBody>
      </p:sp>
      <p:sp>
        <p:nvSpPr>
          <p:cNvPr id="5" name="TextBox 4"/>
          <p:cNvSpPr txBox="1"/>
          <p:nvPr/>
        </p:nvSpPr>
        <p:spPr>
          <a:xfrm>
            <a:off x="2438400" y="1143000"/>
            <a:ext cx="3810000" cy="523220"/>
          </a:xfrm>
          <a:prstGeom prst="rect">
            <a:avLst/>
          </a:prstGeom>
          <a:solidFill>
            <a:srgbClr val="F47C87"/>
          </a:solidFill>
        </p:spPr>
        <p:txBody>
          <a:bodyPr wrap="square" rtlCol="0">
            <a:spAutoFit/>
          </a:bodyPr>
          <a:lstStyle/>
          <a:p>
            <a:pPr algn="ctr"/>
            <a:r>
              <a:rPr lang="en-US" sz="1400" dirty="0" smtClean="0">
                <a:solidFill>
                  <a:srgbClr val="000000"/>
                </a:solidFill>
              </a:rPr>
              <a:t>ABC Middle School Potential Option:</a:t>
            </a:r>
          </a:p>
          <a:p>
            <a:pPr algn="ctr"/>
            <a:r>
              <a:rPr lang="en-US" sz="1400" b="1" dirty="0" smtClean="0">
                <a:solidFill>
                  <a:srgbClr val="000000"/>
                </a:solidFill>
              </a:rPr>
              <a:t>Innovation Status</a:t>
            </a:r>
            <a:endParaRPr lang="en-US" sz="1400" b="1"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28689391"/>
              </p:ext>
            </p:extLst>
          </p:nvPr>
        </p:nvGraphicFramePr>
        <p:xfrm>
          <a:off x="152400" y="1676401"/>
          <a:ext cx="8763000" cy="2682240"/>
        </p:xfrm>
        <a:graphic>
          <a:graphicData uri="http://schemas.openxmlformats.org/drawingml/2006/table">
            <a:tbl>
              <a:tblPr firstRow="1" bandRow="1">
                <a:tableStyleId>{5940675A-B579-460E-94D1-54222C63F5DA}</a:tableStyleId>
              </a:tblPr>
              <a:tblGrid>
                <a:gridCol w="1828800"/>
                <a:gridCol w="6934200"/>
              </a:tblGrid>
              <a:tr h="322702">
                <a:tc gridSpan="2">
                  <a:txBody>
                    <a:bodyPr/>
                    <a:lstStyle/>
                    <a:p>
                      <a:pPr algn="ctr"/>
                      <a:r>
                        <a:rPr lang="en-US" sz="1600" b="1" dirty="0" smtClean="0"/>
                        <a:t>Key Actions &amp; Timeline</a:t>
                      </a:r>
                      <a:endParaRPr lang="en-US" sz="1600" b="1" dirty="0"/>
                    </a:p>
                  </a:txBody>
                  <a:tcPr>
                    <a:solidFill>
                      <a:schemeClr val="bg1">
                        <a:lumMod val="85000"/>
                      </a:schemeClr>
                    </a:solidFill>
                  </a:tcPr>
                </a:tc>
                <a:tc hMerge="1">
                  <a:txBody>
                    <a:bodyPr/>
                    <a:lstStyle/>
                    <a:p>
                      <a:endParaRPr lang="en-US" dirty="0"/>
                    </a:p>
                  </a:txBody>
                  <a:tcPr/>
                </a:tc>
              </a:tr>
              <a:tr h="597540">
                <a:tc>
                  <a:txBody>
                    <a:bodyPr/>
                    <a:lstStyle/>
                    <a:p>
                      <a:pPr algn="r"/>
                      <a:r>
                        <a:rPr lang="en-US" sz="1400" dirty="0" smtClean="0"/>
                        <a:t>Spring 2014</a:t>
                      </a:r>
                      <a:endParaRPr lang="en-US" sz="1400" dirty="0"/>
                    </a:p>
                  </a:txBody>
                  <a:tcPr anchor="ctr">
                    <a:solidFill>
                      <a:schemeClr val="bg1">
                        <a:lumMod val="85000"/>
                      </a:schemeClr>
                    </a:solidFill>
                  </a:tcPr>
                </a:tc>
                <a:tc>
                  <a:txBody>
                    <a:bodyPr/>
                    <a:lstStyle/>
                    <a:p>
                      <a:pPr marL="285750" indent="-285750">
                        <a:buFont typeface="Arial" panose="020B0604020202020204" pitchFamily="34" charset="0"/>
                        <a:buChar char="•"/>
                      </a:pPr>
                      <a:r>
                        <a:rPr lang="en-US" sz="1200" dirty="0" smtClean="0"/>
                        <a:t>Engage stakeholders in understanding</a:t>
                      </a:r>
                      <a:r>
                        <a:rPr lang="en-US" sz="1200" baseline="0" dirty="0" smtClean="0"/>
                        <a:t> Innovation status</a:t>
                      </a:r>
                    </a:p>
                    <a:p>
                      <a:pPr marL="285750" indent="-285750">
                        <a:buFont typeface="Arial" panose="020B0604020202020204" pitchFamily="34" charset="0"/>
                        <a:buChar char="•"/>
                      </a:pPr>
                      <a:r>
                        <a:rPr lang="en-US" sz="1200" baseline="0" dirty="0" smtClean="0"/>
                        <a:t>Engage in self-assessment to determine regulatory and statutory barriers that have created challenges for the school in the past. </a:t>
                      </a:r>
                      <a:endParaRPr lang="en-US" sz="1200" dirty="0"/>
                    </a:p>
                  </a:txBody>
                  <a:tcPr/>
                </a:tc>
              </a:tr>
              <a:tr h="548639">
                <a:tc>
                  <a:txBody>
                    <a:bodyPr/>
                    <a:lstStyle/>
                    <a:p>
                      <a:pPr algn="r"/>
                      <a:r>
                        <a:rPr lang="en-US" sz="1400" dirty="0" smtClean="0"/>
                        <a:t>Summer 2014</a:t>
                      </a:r>
                      <a:endParaRPr lang="en-US" sz="1400" dirty="0"/>
                    </a:p>
                  </a:txBody>
                  <a:tcPr anchor="ctr">
                    <a:solidFill>
                      <a:schemeClr val="bg1">
                        <a:lumMod val="85000"/>
                      </a:schemeClr>
                    </a:solidFill>
                  </a:tcPr>
                </a:tc>
                <a:tc>
                  <a:txBody>
                    <a:bodyPr/>
                    <a:lstStyle/>
                    <a:p>
                      <a:pPr marL="285750" indent="-285750">
                        <a:buFont typeface="Arial" panose="020B0604020202020204" pitchFamily="34" charset="0"/>
                        <a:buChar char="•"/>
                      </a:pPr>
                      <a:r>
                        <a:rPr lang="en-US" sz="1200" dirty="0" smtClean="0"/>
                        <a:t>With stakeholders, develop innovation plan designed to meet the needs of the school.</a:t>
                      </a:r>
                    </a:p>
                    <a:p>
                      <a:pPr marL="285750" indent="-285750">
                        <a:buFont typeface="Arial" panose="020B0604020202020204" pitchFamily="34" charset="0"/>
                        <a:buChar char="•"/>
                      </a:pPr>
                      <a:r>
                        <a:rPr lang="en-US" sz="1200" dirty="0" smtClean="0"/>
                        <a:t>Negotiate</a:t>
                      </a:r>
                      <a:r>
                        <a:rPr lang="en-US" sz="1200" baseline="0" dirty="0" smtClean="0"/>
                        <a:t> autonomy for school in order to implement Innovation Plan (e.g. CBA)</a:t>
                      </a:r>
                    </a:p>
                    <a:p>
                      <a:pPr marL="285750" indent="-285750">
                        <a:buFont typeface="Arial" panose="020B0604020202020204" pitchFamily="34" charset="0"/>
                        <a:buChar char="•"/>
                      </a:pPr>
                      <a:r>
                        <a:rPr lang="en-US" sz="1200" baseline="0" dirty="0" smtClean="0"/>
                        <a:t>Vote to approve Innovation plan</a:t>
                      </a:r>
                      <a:endParaRPr lang="en-US" sz="1200" dirty="0"/>
                    </a:p>
                  </a:txBody>
                  <a:tcPr/>
                </a:tc>
              </a:tr>
              <a:tr h="636899">
                <a:tc>
                  <a:txBody>
                    <a:bodyPr/>
                    <a:lstStyle/>
                    <a:p>
                      <a:pPr algn="r"/>
                      <a:r>
                        <a:rPr lang="en-US" sz="1400" dirty="0" smtClean="0"/>
                        <a:t>2014-15</a:t>
                      </a:r>
                      <a:r>
                        <a:rPr lang="en-US" sz="1400" baseline="0" dirty="0" smtClean="0"/>
                        <a:t> School Year</a:t>
                      </a:r>
                      <a:endParaRPr lang="en-US" sz="1400" dirty="0"/>
                    </a:p>
                  </a:txBody>
                  <a:tcPr anchor="ctr">
                    <a:solidFill>
                      <a:schemeClr val="bg1">
                        <a:lumMod val="85000"/>
                      </a:schemeClr>
                    </a:solidFill>
                  </a:tcPr>
                </a:tc>
                <a:tc>
                  <a:txBody>
                    <a:bodyPr/>
                    <a:lstStyle/>
                    <a:p>
                      <a:pPr marL="285750" indent="-285750">
                        <a:buFont typeface="Arial" panose="020B0604020202020204" pitchFamily="34" charset="0"/>
                        <a:buChar char="•"/>
                      </a:pPr>
                      <a:r>
                        <a:rPr lang="en-US" sz="1200" dirty="0" smtClean="0"/>
                        <a:t>Recruit</a:t>
                      </a:r>
                      <a:r>
                        <a:rPr lang="en-US" sz="1200" baseline="0" dirty="0" smtClean="0"/>
                        <a:t> principal and teachers who agree to implement Innovation Plan</a:t>
                      </a:r>
                    </a:p>
                    <a:p>
                      <a:pPr marL="285750" indent="-285750">
                        <a:buFont typeface="Arial" panose="020B0604020202020204" pitchFamily="34" charset="0"/>
                        <a:buChar char="•"/>
                      </a:pPr>
                      <a:r>
                        <a:rPr lang="en-US" sz="1200" baseline="0" dirty="0" smtClean="0"/>
                        <a:t>Recruit partner organizations needed to support implementation</a:t>
                      </a:r>
                    </a:p>
                    <a:p>
                      <a:pPr marL="285750" indent="-285750">
                        <a:buFont typeface="Arial" panose="020B0604020202020204" pitchFamily="34" charset="0"/>
                        <a:buChar char="•"/>
                      </a:pPr>
                      <a:r>
                        <a:rPr lang="en-US" sz="1200" baseline="0" dirty="0" smtClean="0"/>
                        <a:t>Reorganize district-office as needed to support Innovation Plan</a:t>
                      </a:r>
                    </a:p>
                  </a:txBody>
                  <a:tcPr/>
                </a:tc>
              </a:tr>
              <a:tr h="426720">
                <a:tc>
                  <a:txBody>
                    <a:bodyPr/>
                    <a:lstStyle/>
                    <a:p>
                      <a:pPr algn="r"/>
                      <a:r>
                        <a:rPr lang="en-US" sz="1400" dirty="0" smtClean="0"/>
                        <a:t>Fall 2015</a:t>
                      </a:r>
                      <a:endParaRPr lang="en-US" sz="1400" dirty="0"/>
                    </a:p>
                  </a:txBody>
                  <a:tcPr anchor="ctr">
                    <a:solidFill>
                      <a:schemeClr val="bg1">
                        <a:lumMod val="85000"/>
                      </a:schemeClr>
                    </a:solidFill>
                  </a:tcPr>
                </a:tc>
                <a:tc>
                  <a:txBody>
                    <a:bodyPr/>
                    <a:lstStyle/>
                    <a:p>
                      <a:pPr marL="285750" indent="-285750">
                        <a:buFont typeface="Arial" panose="020B0604020202020204" pitchFamily="34" charset="0"/>
                        <a:buChar char="•"/>
                      </a:pPr>
                      <a:r>
                        <a:rPr lang="en-US" sz="1200" dirty="0" smtClean="0"/>
                        <a:t>Re-open</a:t>
                      </a:r>
                      <a:r>
                        <a:rPr lang="en-US" sz="1200" baseline="0" dirty="0" smtClean="0"/>
                        <a:t> as an Innovation School</a:t>
                      </a:r>
                      <a:endParaRPr lang="en-US" sz="12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46072433"/>
              </p:ext>
            </p:extLst>
          </p:nvPr>
        </p:nvGraphicFramePr>
        <p:xfrm>
          <a:off x="83344" y="4648200"/>
          <a:ext cx="8832056" cy="1569720"/>
        </p:xfrm>
        <a:graphic>
          <a:graphicData uri="http://schemas.openxmlformats.org/drawingml/2006/table">
            <a:tbl>
              <a:tblPr firstRow="1" bandRow="1">
                <a:tableStyleId>{5940675A-B579-460E-94D1-54222C63F5DA}</a:tableStyleId>
              </a:tblPr>
              <a:tblGrid>
                <a:gridCol w="2208014"/>
                <a:gridCol w="2208014"/>
                <a:gridCol w="2208014"/>
                <a:gridCol w="2208014"/>
              </a:tblGrid>
              <a:tr h="381000">
                <a:tc>
                  <a:txBody>
                    <a:bodyPr/>
                    <a:lstStyle/>
                    <a:p>
                      <a:pPr algn="ctr"/>
                      <a:r>
                        <a:rPr lang="en-US" sz="1600" b="1" dirty="0" smtClean="0"/>
                        <a:t>School Board</a:t>
                      </a:r>
                      <a:endParaRPr lang="en-US" sz="1600" b="1" dirty="0"/>
                    </a:p>
                  </a:txBody>
                  <a:tcPr>
                    <a:solidFill>
                      <a:schemeClr val="bg1">
                        <a:lumMod val="85000"/>
                      </a:schemeClr>
                    </a:solidFill>
                  </a:tcPr>
                </a:tc>
                <a:tc>
                  <a:txBody>
                    <a:bodyPr/>
                    <a:lstStyle/>
                    <a:p>
                      <a:pPr algn="ctr"/>
                      <a:r>
                        <a:rPr lang="en-US" sz="1600" b="1" dirty="0" smtClean="0"/>
                        <a:t>Parents</a:t>
                      </a:r>
                      <a:endParaRPr lang="en-US" sz="1600" b="1" dirty="0"/>
                    </a:p>
                  </a:txBody>
                  <a:tcPr>
                    <a:solidFill>
                      <a:schemeClr val="bg1">
                        <a:lumMod val="85000"/>
                      </a:schemeClr>
                    </a:solidFill>
                  </a:tcPr>
                </a:tc>
                <a:tc>
                  <a:txBody>
                    <a:bodyPr/>
                    <a:lstStyle/>
                    <a:p>
                      <a:pPr algn="ctr"/>
                      <a:r>
                        <a:rPr lang="en-US" sz="1600" b="1" dirty="0" smtClean="0"/>
                        <a:t>Partners</a:t>
                      </a:r>
                      <a:endParaRPr lang="en-US" sz="1600" b="1" dirty="0"/>
                    </a:p>
                  </a:txBody>
                  <a:tcPr>
                    <a:solidFill>
                      <a:schemeClr val="bg1">
                        <a:lumMod val="85000"/>
                      </a:schemeClr>
                    </a:solidFill>
                  </a:tcPr>
                </a:tc>
                <a:tc>
                  <a:txBody>
                    <a:bodyPr/>
                    <a:lstStyle/>
                    <a:p>
                      <a:pPr algn="ctr"/>
                      <a:r>
                        <a:rPr lang="en-US" sz="1600" b="1" dirty="0" smtClean="0"/>
                        <a:t>Other?</a:t>
                      </a:r>
                      <a:endParaRPr lang="en-US" sz="1600" b="1" dirty="0"/>
                    </a:p>
                  </a:txBody>
                  <a:tcPr>
                    <a:solidFill>
                      <a:schemeClr val="bg1">
                        <a:lumMod val="85000"/>
                      </a:schemeClr>
                    </a:solidFill>
                  </a:tcPr>
                </a:tc>
              </a:tr>
              <a:tr h="1167300">
                <a:tc>
                  <a:txBody>
                    <a:bodyPr/>
                    <a:lstStyle/>
                    <a:p>
                      <a:pPr marL="285750" indent="-285750">
                        <a:buFont typeface="Arial" panose="020B0604020202020204" pitchFamily="34" charset="0"/>
                        <a:buChar char="•"/>
                      </a:pPr>
                      <a:r>
                        <a:rPr lang="en-US" sz="1200" dirty="0" smtClean="0"/>
                        <a:t>Understand</a:t>
                      </a:r>
                      <a:r>
                        <a:rPr lang="en-US" sz="1200" baseline="0" dirty="0" smtClean="0"/>
                        <a:t> and buy-into school-based autonomy and decision-making</a:t>
                      </a:r>
                    </a:p>
                    <a:p>
                      <a:pPr marL="285750" indent="-285750">
                        <a:buFont typeface="Arial" panose="020B0604020202020204" pitchFamily="34" charset="0"/>
                        <a:buChar char="•"/>
                      </a:pPr>
                      <a:r>
                        <a:rPr lang="en-US" sz="1200" baseline="0" dirty="0" smtClean="0"/>
                        <a:t>Hold school accountable for implementation and performance</a:t>
                      </a:r>
                      <a:endParaRPr lang="en-US" sz="1200" dirty="0"/>
                    </a:p>
                  </a:txBody>
                  <a:tcPr/>
                </a:tc>
                <a:tc>
                  <a:txBody>
                    <a:bodyPr/>
                    <a:lstStyle/>
                    <a:p>
                      <a:pPr marL="285750" indent="-285750">
                        <a:buFont typeface="Arial" panose="020B0604020202020204" pitchFamily="34" charset="0"/>
                        <a:buChar char="•"/>
                      </a:pPr>
                      <a:r>
                        <a:rPr lang="en-US" sz="1200" dirty="0" smtClean="0"/>
                        <a:t>Support</a:t>
                      </a:r>
                      <a:r>
                        <a:rPr lang="en-US" sz="1200" baseline="0" dirty="0" smtClean="0"/>
                        <a:t> parents in u</a:t>
                      </a:r>
                      <a:r>
                        <a:rPr lang="en-US" sz="1200" dirty="0" smtClean="0"/>
                        <a:t>nderstanding what Innovation</a:t>
                      </a:r>
                      <a:r>
                        <a:rPr lang="en-US" sz="1200" baseline="0" dirty="0" smtClean="0"/>
                        <a:t> status means; engage parents in developing innovation plan</a:t>
                      </a:r>
                      <a:endParaRPr lang="en-US" sz="1200" dirty="0"/>
                    </a:p>
                  </a:txBody>
                  <a:tcPr/>
                </a:tc>
                <a:tc>
                  <a:txBody>
                    <a:bodyPr/>
                    <a:lstStyle/>
                    <a:p>
                      <a:pPr marL="285750" indent="-285750">
                        <a:buFont typeface="Arial" panose="020B0604020202020204" pitchFamily="34" charset="0"/>
                        <a:buChar char="•"/>
                      </a:pPr>
                      <a:r>
                        <a:rPr lang="en-US" sz="1200" dirty="0" smtClean="0"/>
                        <a:t>Recruit</a:t>
                      </a:r>
                      <a:r>
                        <a:rPr lang="en-US" sz="1200" baseline="0" dirty="0" smtClean="0"/>
                        <a:t> partners needed to fulfill Innovation plan (e.g. Assessment and data coaching, teacher &amp; leader recruitment support)</a:t>
                      </a:r>
                      <a:endParaRPr lang="en-US" sz="1200" dirty="0"/>
                    </a:p>
                  </a:txBody>
                  <a:tcPr/>
                </a:tc>
                <a:tc>
                  <a:txBody>
                    <a:bodyPr/>
                    <a:lstStyle/>
                    <a:p>
                      <a:pPr marL="285750" indent="-285750">
                        <a:buFont typeface="Arial" panose="020B0604020202020204" pitchFamily="34" charset="0"/>
                        <a:buChar char="•"/>
                      </a:pPr>
                      <a:r>
                        <a:rPr lang="en-US" sz="1200" dirty="0" smtClean="0"/>
                        <a:t>Sign MOU with teachers</a:t>
                      </a:r>
                      <a:r>
                        <a:rPr lang="en-US" sz="1200" baseline="0" dirty="0" smtClean="0"/>
                        <a:t> union</a:t>
                      </a:r>
                      <a:endParaRPr lang="en-US" sz="1200" dirty="0"/>
                    </a:p>
                  </a:txBody>
                  <a:tcPr/>
                </a:tc>
              </a:tr>
            </a:tbl>
          </a:graphicData>
        </a:graphic>
      </p:graphicFrame>
    </p:spTree>
    <p:extLst>
      <p:ext uri="{BB962C8B-B14F-4D97-AF65-F5344CB8AC3E}">
        <p14:creationId xmlns:p14="http://schemas.microsoft.com/office/powerpoint/2010/main" val="1526149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37" y="228600"/>
            <a:ext cx="8381260" cy="782073"/>
          </a:xfrm>
        </p:spPr>
        <p:txBody>
          <a:bodyPr/>
          <a:lstStyle/>
          <a:p>
            <a:r>
              <a:rPr lang="en-US" dirty="0" smtClean="0"/>
              <a:t>Activity #2, Part 2: Making it Happen</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54</a:t>
            </a:fld>
            <a:endParaRPr lang="en-US" dirty="0" smtClean="0"/>
          </a:p>
        </p:txBody>
      </p:sp>
      <p:sp>
        <p:nvSpPr>
          <p:cNvPr id="6" name="Rounded Rectangle 5"/>
          <p:cNvSpPr/>
          <p:nvPr/>
        </p:nvSpPr>
        <p:spPr bwMode="auto">
          <a:xfrm>
            <a:off x="241550" y="2057400"/>
            <a:ext cx="8530247" cy="3886200"/>
          </a:xfrm>
          <a:prstGeom prst="roundRect">
            <a:avLst>
              <a:gd name="adj" fmla="val 13496"/>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182880" rtlCol="0" anchor="ctr"/>
          <a:lstStyle/>
          <a:p>
            <a:endParaRPr lang="en-US" sz="1600" dirty="0">
              <a:solidFill>
                <a:srgbClr val="000000"/>
              </a:solidFill>
              <a:cs typeface="Arial" charset="0"/>
            </a:endParaRPr>
          </a:p>
        </p:txBody>
      </p:sp>
      <p:sp>
        <p:nvSpPr>
          <p:cNvPr id="7" name="Rectangle 6"/>
          <p:cNvSpPr/>
          <p:nvPr/>
        </p:nvSpPr>
        <p:spPr bwMode="auto">
          <a:xfrm>
            <a:off x="663350" y="1551569"/>
            <a:ext cx="2493371" cy="611155"/>
          </a:xfrm>
          <a:prstGeom prst="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solidFill>
                  <a:prstClr val="white"/>
                </a:solidFill>
                <a:cs typeface="Arial" charset="0"/>
              </a:rPr>
              <a:t>Activity, Part 2</a:t>
            </a:r>
          </a:p>
        </p:txBody>
      </p:sp>
      <p:sp>
        <p:nvSpPr>
          <p:cNvPr id="8" name="TextBox 7"/>
          <p:cNvSpPr txBox="1"/>
          <p:nvPr/>
        </p:nvSpPr>
        <p:spPr>
          <a:xfrm>
            <a:off x="691926" y="2375799"/>
            <a:ext cx="7398223" cy="3416320"/>
          </a:xfrm>
          <a:prstGeom prst="rect">
            <a:avLst/>
          </a:prstGeom>
          <a:noFill/>
        </p:spPr>
        <p:txBody>
          <a:bodyPr wrap="square" rtlCol="0">
            <a:spAutoFit/>
          </a:bodyPr>
          <a:lstStyle/>
          <a:p>
            <a:r>
              <a:rPr lang="en-US" sz="2000" i="1" dirty="0" smtClean="0">
                <a:solidFill>
                  <a:srgbClr val="000000"/>
                </a:solidFill>
              </a:rPr>
              <a:t>Directions:  </a:t>
            </a:r>
            <a:r>
              <a:rPr lang="en-US" sz="2000" dirty="0" smtClean="0">
                <a:solidFill>
                  <a:srgbClr val="000000"/>
                </a:solidFill>
              </a:rPr>
              <a:t>Select </a:t>
            </a:r>
            <a:r>
              <a:rPr lang="en-US" sz="2000" b="1" dirty="0" smtClean="0">
                <a:solidFill>
                  <a:srgbClr val="000000"/>
                </a:solidFill>
              </a:rPr>
              <a:t>one</a:t>
            </a:r>
            <a:r>
              <a:rPr lang="en-US" sz="2000" dirty="0" smtClean="0">
                <a:solidFill>
                  <a:srgbClr val="000000"/>
                </a:solidFill>
              </a:rPr>
              <a:t> option (team members can split up between options).  Gather by the poster labeled with that option.</a:t>
            </a:r>
            <a:endParaRPr lang="en-US" sz="2000" dirty="0">
              <a:solidFill>
                <a:srgbClr val="000000"/>
              </a:solidFill>
            </a:endParaRPr>
          </a:p>
          <a:p>
            <a:endParaRPr lang="en-US" sz="1200" dirty="0" smtClean="0">
              <a:solidFill>
                <a:srgbClr val="000000"/>
              </a:solidFill>
            </a:endParaRPr>
          </a:p>
          <a:p>
            <a:r>
              <a:rPr lang="en-US" sz="2000" dirty="0" smtClean="0">
                <a:solidFill>
                  <a:srgbClr val="000000"/>
                </a:solidFill>
              </a:rPr>
              <a:t>As an “option group” thinking about the following:</a:t>
            </a:r>
          </a:p>
          <a:p>
            <a:endParaRPr lang="en-US" sz="1200" dirty="0" smtClean="0">
              <a:solidFill>
                <a:srgbClr val="000000"/>
              </a:solidFill>
            </a:endParaRPr>
          </a:p>
          <a:p>
            <a:pPr marL="744538" lvl="1" indent="-287338">
              <a:buFont typeface="Arial" panose="020B0604020202020204" pitchFamily="34" charset="0"/>
              <a:buChar char="•"/>
            </a:pPr>
            <a:r>
              <a:rPr lang="en-US" sz="2000" dirty="0" smtClean="0">
                <a:solidFill>
                  <a:srgbClr val="000000"/>
                </a:solidFill>
              </a:rPr>
              <a:t>What key actions would a district need to take over the next 12-18 months to implement this option?</a:t>
            </a:r>
          </a:p>
          <a:p>
            <a:pPr marL="744538" lvl="1" indent="-287338">
              <a:buFont typeface="Arial" panose="020B0604020202020204" pitchFamily="34" charset="0"/>
              <a:buChar char="•"/>
            </a:pPr>
            <a:r>
              <a:rPr lang="en-US" sz="2000" dirty="0" smtClean="0">
                <a:solidFill>
                  <a:srgbClr val="000000"/>
                </a:solidFill>
              </a:rPr>
              <a:t>How would a district need to engage with stakeholders to make this option happen?</a:t>
            </a:r>
          </a:p>
          <a:p>
            <a:pPr lvl="1"/>
            <a:endParaRPr lang="en-US" sz="1200" dirty="0" smtClean="0">
              <a:solidFill>
                <a:srgbClr val="000000"/>
              </a:solidFill>
            </a:endParaRPr>
          </a:p>
          <a:p>
            <a:r>
              <a:rPr lang="en-US" sz="2000" dirty="0" smtClean="0">
                <a:solidFill>
                  <a:srgbClr val="000000"/>
                </a:solidFill>
              </a:rPr>
              <a:t>You will have 15 minutes to complete this activity.  Please be prepared to share out with the group.</a:t>
            </a:r>
            <a:endParaRPr lang="en-US" sz="2800" dirty="0">
              <a:solidFill>
                <a:srgbClr val="000000"/>
              </a:solidFill>
            </a:endParaRPr>
          </a:p>
        </p:txBody>
      </p:sp>
    </p:spTree>
    <p:extLst>
      <p:ext uri="{BB962C8B-B14F-4D97-AF65-F5344CB8AC3E}">
        <p14:creationId xmlns:p14="http://schemas.microsoft.com/office/powerpoint/2010/main" val="4188016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1260" cy="782073"/>
          </a:xfrm>
        </p:spPr>
        <p:txBody>
          <a:bodyPr/>
          <a:lstStyle/>
          <a:p>
            <a:r>
              <a:rPr lang="en-US" dirty="0" smtClean="0"/>
              <a:t>Share-out: Action and Stakeholder Engagement</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55</a:t>
            </a:fld>
            <a:endParaRPr lang="en-US" dirty="0" smtClean="0"/>
          </a:p>
        </p:txBody>
      </p:sp>
      <p:sp>
        <p:nvSpPr>
          <p:cNvPr id="4" name="TextBox 3"/>
          <p:cNvSpPr txBox="1"/>
          <p:nvPr/>
        </p:nvSpPr>
        <p:spPr>
          <a:xfrm>
            <a:off x="914400" y="1524000"/>
            <a:ext cx="7239000" cy="33528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oAutofit/>
          </a:bodyPr>
          <a:lstStyle/>
          <a:p>
            <a:pPr algn="ctr"/>
            <a:r>
              <a:rPr lang="en-US" sz="2000" b="1" dirty="0" smtClean="0">
                <a:solidFill>
                  <a:srgbClr val="000000"/>
                </a:solidFill>
              </a:rPr>
              <a:t>Share Out!</a:t>
            </a:r>
          </a:p>
          <a:p>
            <a:endParaRPr lang="en-US" sz="2000" dirty="0" smtClean="0">
              <a:solidFill>
                <a:srgbClr val="000000"/>
              </a:solidFill>
            </a:endParaRPr>
          </a:p>
          <a:p>
            <a:pPr marL="342900" indent="-342900">
              <a:buFont typeface="Arial" panose="020B0604020202020204" pitchFamily="34" charset="0"/>
              <a:buChar char="•"/>
            </a:pPr>
            <a:r>
              <a:rPr lang="en-US" sz="2000" dirty="0" smtClean="0">
                <a:solidFill>
                  <a:srgbClr val="000000"/>
                </a:solidFill>
              </a:rPr>
              <a:t>Share out 1 or 2 of the biggest benefits/pitfalls of your option</a:t>
            </a:r>
          </a:p>
          <a:p>
            <a:pPr marL="342900" indent="-342900">
              <a:buFont typeface="Arial" panose="020B0604020202020204" pitchFamily="34" charset="0"/>
              <a:buChar char="•"/>
            </a:pPr>
            <a:r>
              <a:rPr lang="en-US" sz="2000" dirty="0" smtClean="0">
                <a:solidFill>
                  <a:srgbClr val="000000"/>
                </a:solidFill>
              </a:rPr>
              <a:t>Share out at least two key activities needed to implement your option</a:t>
            </a:r>
          </a:p>
          <a:p>
            <a:pPr marL="342900" indent="-342900">
              <a:buFont typeface="Arial" panose="020B0604020202020204" pitchFamily="34" charset="0"/>
              <a:buChar char="•"/>
            </a:pPr>
            <a:r>
              <a:rPr lang="en-US" sz="2000" dirty="0" smtClean="0">
                <a:solidFill>
                  <a:srgbClr val="000000"/>
                </a:solidFill>
              </a:rPr>
              <a:t>Which option seemed the most feasible for most contexts? Why? Which the least? Why?</a:t>
            </a:r>
          </a:p>
          <a:p>
            <a:pPr marL="342900" indent="-342900">
              <a:buFont typeface="Arial" panose="020B0604020202020204" pitchFamily="34" charset="0"/>
              <a:buChar char="•"/>
            </a:pPr>
            <a:r>
              <a:rPr lang="en-US" sz="2000" dirty="0" smtClean="0">
                <a:solidFill>
                  <a:srgbClr val="000000"/>
                </a:solidFill>
              </a:rPr>
              <a:t>How can you use CDE &amp; Partners?  How can partners plug into your needs?</a:t>
            </a:r>
          </a:p>
        </p:txBody>
      </p:sp>
      <p:pic>
        <p:nvPicPr>
          <p:cNvPr id="3074" name="Picture 2"/>
          <p:cNvPicPr>
            <a:picLocks noChangeAspect="1" noChangeArrowheads="1"/>
          </p:cNvPicPr>
          <p:nvPr/>
        </p:nvPicPr>
        <p:blipFill>
          <a:blip r:embed="rId3" cstate="email">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0722742">
            <a:off x="841306" y="4930239"/>
            <a:ext cx="2432763" cy="154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20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nSpc>
                <a:spcPct val="150000"/>
              </a:lnSpc>
              <a:buFont typeface="Wingdings" panose="05000000000000000000" pitchFamily="2" charset="2"/>
              <a:buChar char="Ø"/>
            </a:pPr>
            <a:r>
              <a:rPr lang="en-US" sz="2400" dirty="0" smtClean="0"/>
              <a:t>Welcome and Introductions</a:t>
            </a:r>
          </a:p>
          <a:p>
            <a:pPr lvl="1">
              <a:lnSpc>
                <a:spcPct val="150000"/>
              </a:lnSpc>
              <a:buFont typeface="Wingdings" panose="05000000000000000000" pitchFamily="2" charset="2"/>
              <a:buChar char="Ø"/>
            </a:pPr>
            <a:r>
              <a:rPr lang="en-US" sz="2400" dirty="0"/>
              <a:t>Assessment and Accountability Transitions</a:t>
            </a:r>
          </a:p>
          <a:p>
            <a:pPr lvl="1">
              <a:lnSpc>
                <a:spcPct val="150000"/>
              </a:lnSpc>
              <a:buFont typeface="Wingdings" panose="05000000000000000000" pitchFamily="2" charset="2"/>
              <a:buChar char="Ø"/>
            </a:pPr>
            <a:r>
              <a:rPr lang="en-US" sz="2400" dirty="0" smtClean="0"/>
              <a:t>The Education Accountability Act of 2009</a:t>
            </a:r>
          </a:p>
          <a:p>
            <a:pPr lvl="1">
              <a:lnSpc>
                <a:spcPct val="150000"/>
              </a:lnSpc>
              <a:buFont typeface="Wingdings" panose="05000000000000000000" pitchFamily="2" charset="2"/>
              <a:buChar char="Ø"/>
            </a:pPr>
            <a:r>
              <a:rPr lang="en-US" sz="2400" dirty="0" smtClean="0"/>
              <a:t>Tiers of Support and a Turnaround Network</a:t>
            </a:r>
          </a:p>
          <a:p>
            <a:pPr lvl="1">
              <a:lnSpc>
                <a:spcPct val="150000"/>
              </a:lnSpc>
              <a:buFont typeface="Wingdings" panose="05000000000000000000" pitchFamily="2" charset="2"/>
              <a:buChar char="Ø"/>
            </a:pPr>
            <a:r>
              <a:rPr lang="en-US" sz="2400" dirty="0" smtClean="0"/>
              <a:t>Workshop Time</a:t>
            </a:r>
          </a:p>
          <a:p>
            <a:pPr lvl="1">
              <a:lnSpc>
                <a:spcPct val="150000"/>
              </a:lnSpc>
              <a:buFont typeface="Wingdings" panose="05000000000000000000" pitchFamily="2" charset="2"/>
              <a:buChar char="Ø"/>
            </a:pPr>
            <a:r>
              <a:rPr lang="en-US" sz="2400" dirty="0"/>
              <a:t>The Power of Partnerships</a:t>
            </a:r>
          </a:p>
          <a:p>
            <a:pPr lvl="1">
              <a:lnSpc>
                <a:spcPct val="150000"/>
              </a:lnSpc>
              <a:buFont typeface="Wingdings" panose="05000000000000000000" pitchFamily="2" charset="2"/>
              <a:buChar char="Ø"/>
            </a:pPr>
            <a:endParaRPr lang="en-US" sz="2400" dirty="0"/>
          </a:p>
        </p:txBody>
      </p:sp>
      <p:sp>
        <p:nvSpPr>
          <p:cNvPr id="3" name="Title 2"/>
          <p:cNvSpPr>
            <a:spLocks noGrp="1"/>
          </p:cNvSpPr>
          <p:nvPr>
            <p:ph type="title"/>
          </p:nvPr>
        </p:nvSpPr>
        <p:spPr/>
        <p:txBody>
          <a:bodyPr/>
          <a:lstStyle/>
          <a:p>
            <a:r>
              <a:rPr lang="en-US" sz="4800" dirty="0" smtClean="0"/>
              <a:t>AGENDA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56</a:t>
            </a:fld>
            <a:endParaRPr lang="en-US" dirty="0" smtClean="0"/>
          </a:p>
        </p:txBody>
      </p:sp>
      <p:sp>
        <p:nvSpPr>
          <p:cNvPr id="5" name="Rectangle 4"/>
          <p:cNvSpPr/>
          <p:nvPr/>
        </p:nvSpPr>
        <p:spPr>
          <a:xfrm>
            <a:off x="777922" y="4872318"/>
            <a:ext cx="6905767" cy="614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4970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21253014"/>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The Power of Partnerships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57</a:t>
            </a:fld>
            <a:endParaRPr lang="en-US" dirty="0" smtClean="0"/>
          </a:p>
        </p:txBody>
      </p:sp>
    </p:spTree>
    <p:extLst>
      <p:ext uri="{BB962C8B-B14F-4D97-AF65-F5344CB8AC3E}">
        <p14:creationId xmlns:p14="http://schemas.microsoft.com/office/powerpoint/2010/main" val="14738558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72938798"/>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The Power of Partnerships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58</a:t>
            </a:fld>
            <a:endParaRPr lang="en-US" dirty="0" smtClean="0"/>
          </a:p>
        </p:txBody>
      </p:sp>
    </p:spTree>
    <p:extLst>
      <p:ext uri="{BB962C8B-B14F-4D97-AF65-F5344CB8AC3E}">
        <p14:creationId xmlns:p14="http://schemas.microsoft.com/office/powerpoint/2010/main" val="30963683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794323992"/>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Roles of External Partners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59</a:t>
            </a:fld>
            <a:endParaRPr lang="en-US" dirty="0" smtClean="0"/>
          </a:p>
        </p:txBody>
      </p:sp>
    </p:spTree>
    <p:extLst>
      <p:ext uri="{BB962C8B-B14F-4D97-AF65-F5344CB8AC3E}">
        <p14:creationId xmlns:p14="http://schemas.microsoft.com/office/powerpoint/2010/main" val="3480873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54644892"/>
              </p:ext>
            </p:extLst>
          </p:nvPr>
        </p:nvGraphicFramePr>
        <p:xfrm>
          <a:off x="133816" y="745687"/>
          <a:ext cx="6568066" cy="6058525"/>
        </p:xfrm>
        <a:graphic>
          <a:graphicData uri="http://schemas.openxmlformats.org/drawingml/2006/table">
            <a:tbl>
              <a:tblPr firstRow="1" bandRow="1">
                <a:tableStyleId>{5C22544A-7EE6-4342-B048-85BDC9FD1C3A}</a:tableStyleId>
              </a:tblPr>
              <a:tblGrid>
                <a:gridCol w="2051823"/>
                <a:gridCol w="2029522"/>
                <a:gridCol w="2486721"/>
              </a:tblGrid>
              <a:tr h="659234">
                <a:tc>
                  <a:txBody>
                    <a:bodyPr/>
                    <a:lstStyle/>
                    <a:p>
                      <a:pPr algn="ctr"/>
                      <a:r>
                        <a:rPr lang="en-US" dirty="0" smtClean="0"/>
                        <a:t>2012-2013</a:t>
                      </a:r>
                    </a:p>
                    <a:p>
                      <a:pPr algn="ctr"/>
                      <a:r>
                        <a:rPr lang="en-US" dirty="0" smtClean="0"/>
                        <a:t>TCAP</a:t>
                      </a:r>
                      <a:endParaRPr lang="en-US" dirty="0"/>
                    </a:p>
                  </a:txBody>
                  <a:tcPr marL="64641" marR="64641"/>
                </a:tc>
                <a:tc>
                  <a:txBody>
                    <a:bodyPr/>
                    <a:lstStyle/>
                    <a:p>
                      <a:pPr algn="ctr"/>
                      <a:r>
                        <a:rPr lang="en-US" dirty="0" smtClean="0"/>
                        <a:t>2013-2014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TCAP/CMAS</a:t>
                      </a:r>
                    </a:p>
                  </a:txBody>
                  <a:tcPr marL="64641" marR="64641"/>
                </a:tc>
                <a:tc>
                  <a:txBody>
                    <a:bodyPr/>
                    <a:lstStyle/>
                    <a:p>
                      <a:pPr algn="ctr"/>
                      <a:r>
                        <a:rPr lang="en-US" dirty="0" smtClean="0"/>
                        <a:t>2014-2015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CMAS</a:t>
                      </a:r>
                    </a:p>
                  </a:txBody>
                  <a:tcPr marL="64641" marR="64641"/>
                </a:tc>
              </a:tr>
              <a:tr h="941763">
                <a:tc>
                  <a:txBody>
                    <a:bodyPr/>
                    <a:lstStyle/>
                    <a:p>
                      <a:r>
                        <a:rPr lang="en-US" dirty="0" smtClean="0"/>
                        <a:t>TCAP Reading and Writing</a:t>
                      </a:r>
                    </a:p>
                    <a:p>
                      <a:r>
                        <a:rPr lang="en-US" dirty="0" smtClean="0"/>
                        <a:t>(Grades</a:t>
                      </a:r>
                      <a:r>
                        <a:rPr lang="en-US" baseline="0" dirty="0" smtClean="0"/>
                        <a:t> 3-10)</a:t>
                      </a:r>
                      <a:endParaRPr lang="en-US" dirty="0"/>
                    </a:p>
                  </a:txBody>
                  <a:tcPr marL="64641" marR="64641"/>
                </a:tc>
                <a:tc>
                  <a:txBody>
                    <a:bodyPr/>
                    <a:lstStyle/>
                    <a:p>
                      <a:r>
                        <a:rPr lang="en-US" dirty="0" smtClean="0"/>
                        <a:t>TCAP Reading</a:t>
                      </a:r>
                      <a:r>
                        <a:rPr lang="en-US" baseline="0" dirty="0" smtClean="0"/>
                        <a:t> and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(Grades</a:t>
                      </a:r>
                      <a:r>
                        <a:rPr lang="en-US" baseline="0" dirty="0" smtClean="0"/>
                        <a:t> 3-10)</a:t>
                      </a:r>
                      <a:endParaRPr lang="en-US" dirty="0" smtClean="0"/>
                    </a:p>
                  </a:txBody>
                  <a:tcPr marL="64641" marR="64641"/>
                </a:tc>
                <a:tc>
                  <a:txBody>
                    <a:bodyPr/>
                    <a:lstStyle/>
                    <a:p>
                      <a:r>
                        <a:rPr lang="en-US" b="1" dirty="0" smtClean="0"/>
                        <a:t>New</a:t>
                      </a:r>
                    </a:p>
                    <a:p>
                      <a:r>
                        <a:rPr lang="en-US" dirty="0" smtClean="0">
                          <a:solidFill>
                            <a:srgbClr val="00B050"/>
                          </a:solidFill>
                        </a:rPr>
                        <a:t>CMAS English Language</a:t>
                      </a:r>
                      <a:r>
                        <a:rPr lang="en-US" baseline="0" dirty="0" smtClean="0">
                          <a:solidFill>
                            <a:srgbClr val="00B050"/>
                          </a:solidFill>
                        </a:rPr>
                        <a:t> Arts</a:t>
                      </a:r>
                    </a:p>
                    <a:p>
                      <a:r>
                        <a:rPr lang="en-US" baseline="0" dirty="0" smtClean="0">
                          <a:solidFill>
                            <a:srgbClr val="00B050"/>
                          </a:solidFill>
                        </a:rPr>
                        <a:t>(Grades 3-11)</a:t>
                      </a:r>
                      <a:endParaRPr lang="en-US" dirty="0">
                        <a:solidFill>
                          <a:srgbClr val="00B050"/>
                        </a:solidFill>
                      </a:endParaRPr>
                    </a:p>
                  </a:txBody>
                  <a:tcPr marL="64641" marR="64641"/>
                </a:tc>
              </a:tr>
              <a:tr h="2071879">
                <a:tc>
                  <a:txBody>
                    <a:bodyPr/>
                    <a:lstStyle/>
                    <a:p>
                      <a:r>
                        <a:rPr lang="en-US" dirty="0" smtClean="0"/>
                        <a:t>TCAP Mathematics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(Grades</a:t>
                      </a:r>
                      <a:r>
                        <a:rPr lang="en-US" baseline="0" dirty="0" smtClean="0"/>
                        <a:t> 3-10)</a:t>
                      </a:r>
                      <a:endParaRPr lang="en-US" dirty="0" smtClean="0"/>
                    </a:p>
                  </a:txBody>
                  <a:tcPr marL="64641" marR="64641"/>
                </a:tc>
                <a:tc>
                  <a:txBody>
                    <a:bodyPr/>
                    <a:lstStyle/>
                    <a:p>
                      <a:r>
                        <a:rPr lang="en-US" dirty="0" smtClean="0"/>
                        <a:t>TCAP Mathematics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(Grades</a:t>
                      </a:r>
                      <a:r>
                        <a:rPr lang="en-US" baseline="0" dirty="0" smtClean="0"/>
                        <a:t> 3-10)</a:t>
                      </a:r>
                      <a:endParaRPr lang="en-US" dirty="0" smtClean="0"/>
                    </a:p>
                  </a:txBody>
                  <a:tcPr marL="64641" marR="64641"/>
                </a:tc>
                <a:tc>
                  <a:txBody>
                    <a:bodyPr/>
                    <a:lstStyle/>
                    <a:p>
                      <a:r>
                        <a:rPr lang="en-US" b="1" dirty="0" smtClean="0"/>
                        <a:t>New</a:t>
                      </a:r>
                      <a:r>
                        <a:rPr lang="en-US" dirty="0" smtClean="0"/>
                        <a:t> </a:t>
                      </a:r>
                    </a:p>
                    <a:p>
                      <a:r>
                        <a:rPr lang="en-US" dirty="0" smtClean="0">
                          <a:solidFill>
                            <a:srgbClr val="00B050"/>
                          </a:solidFill>
                        </a:rPr>
                        <a:t>CMAS Mathematics</a:t>
                      </a:r>
                    </a:p>
                    <a:p>
                      <a:r>
                        <a:rPr lang="en-US" dirty="0" smtClean="0">
                          <a:solidFill>
                            <a:srgbClr val="00B050"/>
                          </a:solidFill>
                        </a:rPr>
                        <a:t>(Grades</a:t>
                      </a:r>
                      <a:r>
                        <a:rPr lang="en-US" baseline="0" dirty="0" smtClean="0">
                          <a:solidFill>
                            <a:srgbClr val="00B050"/>
                          </a:solidFill>
                        </a:rPr>
                        <a:t> 3-8 and </a:t>
                      </a:r>
                    </a:p>
                    <a:p>
                      <a:r>
                        <a:rPr lang="en-US" baseline="0" dirty="0" smtClean="0">
                          <a:solidFill>
                            <a:srgbClr val="00B050"/>
                          </a:solidFill>
                        </a:rPr>
                        <a:t>three high school assessments with a choice from two sequences)</a:t>
                      </a:r>
                      <a:endParaRPr lang="en-US" dirty="0">
                        <a:solidFill>
                          <a:srgbClr val="00B050"/>
                        </a:solidFill>
                      </a:endParaRPr>
                    </a:p>
                  </a:txBody>
                  <a:tcPr marL="64641" marR="64641"/>
                </a:tc>
              </a:tr>
              <a:tr h="1224292">
                <a:tc>
                  <a:txBody>
                    <a:bodyPr/>
                    <a:lstStyle/>
                    <a:p>
                      <a:r>
                        <a:rPr lang="en-US" dirty="0" smtClean="0"/>
                        <a:t>TCAP Science</a:t>
                      </a:r>
                    </a:p>
                    <a:p>
                      <a:r>
                        <a:rPr lang="en-US" dirty="0" smtClean="0"/>
                        <a:t>(Grades</a:t>
                      </a:r>
                      <a:r>
                        <a:rPr lang="en-US" baseline="0" dirty="0" smtClean="0"/>
                        <a:t> 5, 8 and 10)</a:t>
                      </a:r>
                      <a:endParaRPr lang="en-US" dirty="0"/>
                    </a:p>
                  </a:txBody>
                  <a:tcPr marL="64641" marR="64641"/>
                </a:tc>
                <a:tc>
                  <a:txBody>
                    <a:bodyPr/>
                    <a:lstStyle/>
                    <a:p>
                      <a:r>
                        <a:rPr lang="en-US" b="1" dirty="0" smtClean="0"/>
                        <a:t>New</a:t>
                      </a:r>
                    </a:p>
                    <a:p>
                      <a:r>
                        <a:rPr lang="en-US" dirty="0" smtClean="0">
                          <a:solidFill>
                            <a:srgbClr val="00B050"/>
                          </a:solidFill>
                        </a:rPr>
                        <a:t>CMAS Science</a:t>
                      </a:r>
                    </a:p>
                    <a:p>
                      <a:r>
                        <a:rPr lang="en-US" dirty="0" smtClean="0">
                          <a:solidFill>
                            <a:srgbClr val="00B050"/>
                          </a:solidFill>
                        </a:rPr>
                        <a:t>(Grades</a:t>
                      </a:r>
                      <a:r>
                        <a:rPr lang="en-US" baseline="0" dirty="0" smtClean="0">
                          <a:solidFill>
                            <a:srgbClr val="00B050"/>
                          </a:solidFill>
                        </a:rPr>
                        <a:t> 5 and 8)</a:t>
                      </a:r>
                      <a:endParaRPr lang="en-US" dirty="0">
                        <a:solidFill>
                          <a:srgbClr val="00B050"/>
                        </a:solidFill>
                      </a:endParaRPr>
                    </a:p>
                  </a:txBody>
                  <a:tcPr marL="64641" marR="64641"/>
                </a:tc>
                <a:tc>
                  <a:txBody>
                    <a:bodyPr/>
                    <a:lstStyle/>
                    <a:p>
                      <a:r>
                        <a:rPr lang="en-US" b="1" dirty="0" smtClean="0"/>
                        <a:t>New</a:t>
                      </a:r>
                    </a:p>
                    <a:p>
                      <a:r>
                        <a:rPr lang="en-US" dirty="0" smtClean="0"/>
                        <a:t>CMAS Science</a:t>
                      </a:r>
                    </a:p>
                    <a:p>
                      <a:r>
                        <a:rPr lang="en-US" dirty="0" smtClean="0"/>
                        <a:t>(Grades</a:t>
                      </a:r>
                      <a:r>
                        <a:rPr lang="en-US" baseline="0" dirty="0" smtClean="0"/>
                        <a:t> 5, 8 and </a:t>
                      </a:r>
                      <a:r>
                        <a:rPr lang="en-US" baseline="0" dirty="0" smtClean="0">
                          <a:solidFill>
                            <a:srgbClr val="00B050"/>
                          </a:solidFill>
                        </a:rPr>
                        <a:t>12</a:t>
                      </a:r>
                      <a:r>
                        <a:rPr lang="en-US" baseline="0" dirty="0" smtClean="0"/>
                        <a:t>)</a:t>
                      </a:r>
                      <a:endParaRPr lang="en-US" dirty="0" smtClean="0"/>
                    </a:p>
                    <a:p>
                      <a:endParaRPr lang="en-US" dirty="0"/>
                    </a:p>
                  </a:txBody>
                  <a:tcPr marL="64641" marR="64641"/>
                </a:tc>
              </a:tr>
              <a:tr h="868349">
                <a:tc>
                  <a:txBody>
                    <a:bodyPr/>
                    <a:lstStyle/>
                    <a:p>
                      <a:endParaRPr lang="en-US" dirty="0"/>
                    </a:p>
                  </a:txBody>
                  <a:tcPr marL="64641" marR="64641"/>
                </a:tc>
                <a:tc>
                  <a:txBody>
                    <a:bodyPr/>
                    <a:lstStyle/>
                    <a:p>
                      <a:r>
                        <a:rPr lang="en-US" b="1" dirty="0" smtClean="0"/>
                        <a:t>New</a:t>
                      </a:r>
                    </a:p>
                    <a:p>
                      <a:r>
                        <a:rPr lang="en-US" dirty="0" smtClean="0">
                          <a:solidFill>
                            <a:srgbClr val="00B050"/>
                          </a:solidFill>
                        </a:rPr>
                        <a:t>CMAS</a:t>
                      </a:r>
                      <a:r>
                        <a:rPr lang="en-US" baseline="0" dirty="0" smtClean="0">
                          <a:solidFill>
                            <a:srgbClr val="00B050"/>
                          </a:solidFill>
                        </a:rPr>
                        <a:t> </a:t>
                      </a:r>
                      <a:r>
                        <a:rPr lang="en-US" dirty="0" smtClean="0">
                          <a:solidFill>
                            <a:srgbClr val="00B050"/>
                          </a:solidFill>
                        </a:rPr>
                        <a:t>Social Studies</a:t>
                      </a:r>
                    </a:p>
                    <a:p>
                      <a:r>
                        <a:rPr lang="en-US" dirty="0" smtClean="0">
                          <a:solidFill>
                            <a:srgbClr val="00B050"/>
                          </a:solidFill>
                        </a:rPr>
                        <a:t>(Grades 4 and 7)</a:t>
                      </a:r>
                      <a:endParaRPr lang="en-US" dirty="0">
                        <a:solidFill>
                          <a:srgbClr val="00B050"/>
                        </a:solidFill>
                      </a:endParaRPr>
                    </a:p>
                  </a:txBody>
                  <a:tcPr marL="64641" marR="64641"/>
                </a:tc>
                <a:tc>
                  <a:txBody>
                    <a:bodyPr/>
                    <a:lstStyle/>
                    <a:p>
                      <a:r>
                        <a:rPr lang="en-US" b="1" dirty="0" smtClean="0"/>
                        <a:t>New</a:t>
                      </a:r>
                    </a:p>
                    <a:p>
                      <a:r>
                        <a:rPr lang="en-US" dirty="0" smtClean="0"/>
                        <a:t>CMAS Social Studies</a:t>
                      </a:r>
                    </a:p>
                    <a:p>
                      <a:r>
                        <a:rPr lang="en-US" dirty="0" smtClean="0"/>
                        <a:t>(Grades 4,</a:t>
                      </a:r>
                      <a:r>
                        <a:rPr lang="en-US" baseline="0" dirty="0" smtClean="0"/>
                        <a:t> </a:t>
                      </a:r>
                      <a:r>
                        <a:rPr lang="en-US" dirty="0" smtClean="0"/>
                        <a:t>7 and </a:t>
                      </a:r>
                      <a:r>
                        <a:rPr lang="en-US" dirty="0" smtClean="0">
                          <a:solidFill>
                            <a:srgbClr val="00B050"/>
                          </a:solidFill>
                        </a:rPr>
                        <a:t>12</a:t>
                      </a:r>
                      <a:r>
                        <a:rPr lang="en-US" dirty="0" smtClean="0"/>
                        <a:t>)</a:t>
                      </a:r>
                    </a:p>
                  </a:txBody>
                  <a:tcPr marL="64641" marR="64641"/>
                </a:tc>
              </a:tr>
            </a:tbl>
          </a:graphicData>
        </a:graphic>
      </p:graphicFrame>
      <p:sp>
        <p:nvSpPr>
          <p:cNvPr id="3" name="Text Placeholder 2"/>
          <p:cNvSpPr>
            <a:spLocks noGrp="1"/>
          </p:cNvSpPr>
          <p:nvPr>
            <p:ph type="body" sz="half" idx="2"/>
          </p:nvPr>
        </p:nvSpPr>
        <p:spPr>
          <a:xfrm>
            <a:off x="6936059" y="2232152"/>
            <a:ext cx="2129882" cy="2816352"/>
          </a:xfrm>
        </p:spPr>
        <p:txBody>
          <a:bodyPr/>
          <a:lstStyle/>
          <a:p>
            <a:r>
              <a:rPr lang="en-US" sz="2600" dirty="0" smtClean="0">
                <a:solidFill>
                  <a:schemeClr val="tx1"/>
                </a:solidFill>
              </a:rPr>
              <a:t>How do we manage the impact on accountability over the next two years?</a:t>
            </a:r>
          </a:p>
          <a:p>
            <a:endParaRPr lang="en-US" dirty="0"/>
          </a:p>
        </p:txBody>
      </p:sp>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solidFill>
                  <a:srgbClr val="8C8C96">
                    <a:lumMod val="50000"/>
                  </a:srgbClr>
                </a:solidFill>
              </a:rPr>
              <a:pPr/>
              <a:t>6</a:t>
            </a:fld>
            <a:endParaRPr lang="en-US" dirty="0" smtClean="0">
              <a:solidFill>
                <a:srgbClr val="8C8C96">
                  <a:lumMod val="50000"/>
                </a:srgbClr>
              </a:solidFill>
            </a:endParaRPr>
          </a:p>
        </p:txBody>
      </p:sp>
      <p:sp>
        <p:nvSpPr>
          <p:cNvPr id="6" name="Text Placeholder 5"/>
          <p:cNvSpPr>
            <a:spLocks noGrp="1"/>
          </p:cNvSpPr>
          <p:nvPr>
            <p:ph type="body" idx="10"/>
          </p:nvPr>
        </p:nvSpPr>
        <p:spPr>
          <a:xfrm>
            <a:off x="380998" y="0"/>
            <a:ext cx="6096001" cy="791737"/>
          </a:xfrm>
        </p:spPr>
        <p:txBody>
          <a:bodyPr/>
          <a:lstStyle/>
          <a:p>
            <a:pPr algn="ctr"/>
            <a:r>
              <a:rPr lang="en-US" dirty="0" smtClean="0"/>
              <a:t>Assessment Transition Timeline</a:t>
            </a:r>
            <a:endParaRPr lang="en-US" dirty="0"/>
          </a:p>
        </p:txBody>
      </p:sp>
    </p:spTree>
    <p:extLst>
      <p:ext uri="{BB962C8B-B14F-4D97-AF65-F5344CB8AC3E}">
        <p14:creationId xmlns:p14="http://schemas.microsoft.com/office/powerpoint/2010/main" val="13886517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smtClean="0"/>
          </a:p>
          <a:p>
            <a:pPr marL="45720" indent="0" algn="ctr">
              <a:buNone/>
            </a:pPr>
            <a:r>
              <a:rPr lang="en-US" sz="3600" dirty="0" smtClean="0"/>
              <a:t>Taking care in vetting the capacity and experience of external partners before engaging in a contractual relationship is an essential step in the process of selecting an external partner.</a:t>
            </a:r>
            <a:endParaRPr lang="en-US" sz="3600" dirty="0"/>
          </a:p>
        </p:txBody>
      </p:sp>
      <p:sp>
        <p:nvSpPr>
          <p:cNvPr id="3" name="Title 2"/>
          <p:cNvSpPr>
            <a:spLocks noGrp="1"/>
          </p:cNvSpPr>
          <p:nvPr>
            <p:ph type="title"/>
          </p:nvPr>
        </p:nvSpPr>
        <p:spPr/>
        <p:txBody>
          <a:bodyPr/>
          <a:lstStyle/>
          <a:p>
            <a:r>
              <a:rPr lang="en-US" dirty="0" smtClean="0"/>
              <a:t>Selecting External Partners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60</a:t>
            </a:fld>
            <a:endParaRPr lang="en-US" dirty="0" smtClean="0"/>
          </a:p>
        </p:txBody>
      </p:sp>
    </p:spTree>
    <p:extLst>
      <p:ext uri="{BB962C8B-B14F-4D97-AF65-F5344CB8AC3E}">
        <p14:creationId xmlns:p14="http://schemas.microsoft.com/office/powerpoint/2010/main" val="9679673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1131"/>
            <a:ext cx="8381260" cy="782073"/>
          </a:xfrm>
        </p:spPr>
        <p:txBody>
          <a:bodyPr/>
          <a:lstStyle/>
          <a:p>
            <a:r>
              <a:rPr lang="en-US" dirty="0" smtClean="0"/>
              <a:t>Self-Reflection:</a:t>
            </a:r>
            <a:br>
              <a:rPr lang="en-US" dirty="0" smtClean="0"/>
            </a:br>
            <a:r>
              <a:rPr lang="en-US" dirty="0" smtClean="0"/>
              <a:t>Assessing the Right Pathway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61</a:t>
            </a:fld>
            <a:endParaRPr lang="en-US" dirty="0" smtClean="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219737291"/>
              </p:ext>
            </p:extLst>
          </p:nvPr>
        </p:nvGraphicFramePr>
        <p:xfrm>
          <a:off x="490941" y="1500898"/>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15034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54758021"/>
              </p:ext>
            </p:extLst>
          </p:nvPr>
        </p:nvGraphicFramePr>
        <p:xfrm>
          <a:off x="380999" y="1719263"/>
          <a:ext cx="8407401"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Key Steps in Engaging External Partners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62</a:t>
            </a:fld>
            <a:endParaRPr lang="en-US" dirty="0" smtClean="0"/>
          </a:p>
        </p:txBody>
      </p:sp>
    </p:spTree>
    <p:extLst>
      <p:ext uri="{BB962C8B-B14F-4D97-AF65-F5344CB8AC3E}">
        <p14:creationId xmlns:p14="http://schemas.microsoft.com/office/powerpoint/2010/main" val="15078311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70" y="228600"/>
            <a:ext cx="8381260" cy="782073"/>
          </a:xfrm>
        </p:spPr>
        <p:txBody>
          <a:bodyPr/>
          <a:lstStyle/>
          <a:p>
            <a:r>
              <a:rPr lang="en-US" dirty="0" smtClean="0"/>
              <a:t>Questions &amp; Reflection</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63</a:t>
            </a:fld>
            <a:endParaRPr lang="en-US" dirty="0" smtClean="0"/>
          </a:p>
        </p:txBody>
      </p:sp>
      <p:sp>
        <p:nvSpPr>
          <p:cNvPr id="4" name="TextBox 3"/>
          <p:cNvSpPr txBox="1"/>
          <p:nvPr/>
        </p:nvSpPr>
        <p:spPr>
          <a:xfrm>
            <a:off x="1091821" y="1473958"/>
            <a:ext cx="7192370" cy="447646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pPr algn="ctr"/>
            <a:r>
              <a:rPr lang="en-US" sz="2800" b="1" dirty="0" smtClean="0">
                <a:solidFill>
                  <a:srgbClr val="000000"/>
                </a:solidFill>
              </a:rPr>
              <a:t>What additional questions do you have?</a:t>
            </a:r>
          </a:p>
          <a:p>
            <a:pPr algn="ctr"/>
            <a:endParaRPr lang="en-US" sz="2800" b="1" dirty="0">
              <a:solidFill>
                <a:srgbClr val="000000"/>
              </a:solidFill>
            </a:endParaRPr>
          </a:p>
          <a:p>
            <a:pPr algn="ctr"/>
            <a:r>
              <a:rPr lang="en-US" sz="2800" b="1" dirty="0" smtClean="0">
                <a:solidFill>
                  <a:srgbClr val="000000"/>
                </a:solidFill>
              </a:rPr>
              <a:t>What additional support do you need from CDE or from the partners in the room?</a:t>
            </a:r>
          </a:p>
          <a:p>
            <a:pPr algn="ctr"/>
            <a:endParaRPr lang="en-US" sz="2800" b="1" dirty="0">
              <a:solidFill>
                <a:srgbClr val="000000"/>
              </a:solidFill>
            </a:endParaRPr>
          </a:p>
          <a:p>
            <a:pPr algn="ctr"/>
            <a:endParaRPr lang="en-US" sz="2800" b="1" dirty="0" smtClean="0">
              <a:solidFill>
                <a:srgbClr val="000000"/>
              </a:solidFill>
            </a:endParaRPr>
          </a:p>
          <a:p>
            <a:pPr algn="ctr"/>
            <a:r>
              <a:rPr lang="en-US" sz="2800" b="1" dirty="0" smtClean="0">
                <a:solidFill>
                  <a:srgbClr val="000000"/>
                </a:solidFill>
              </a:rPr>
              <a:t>Please complete the session evaluation form. </a:t>
            </a:r>
          </a:p>
          <a:p>
            <a:pPr algn="ctr"/>
            <a:endParaRPr lang="en-US" sz="2800" b="1" dirty="0" smtClean="0">
              <a:solidFill>
                <a:srgbClr val="000000"/>
              </a:solidFill>
            </a:endParaRPr>
          </a:p>
          <a:p>
            <a:pPr algn="ctr"/>
            <a:endParaRPr lang="en-US" sz="2800" b="1" dirty="0">
              <a:solidFill>
                <a:srgbClr val="000000"/>
              </a:solidFill>
            </a:endParaRPr>
          </a:p>
          <a:p>
            <a:pPr algn="ctr"/>
            <a:r>
              <a:rPr lang="en-US" sz="2800" b="1" dirty="0" smtClean="0">
                <a:solidFill>
                  <a:srgbClr val="000000"/>
                </a:solidFill>
              </a:rPr>
              <a:t>Thank you!</a:t>
            </a:r>
            <a:endParaRPr lang="en-US" sz="2800" b="1" dirty="0">
              <a:solidFill>
                <a:srgbClr val="000000"/>
              </a:solidFill>
            </a:endParaRPr>
          </a:p>
          <a:p>
            <a:endParaRPr lang="en-US" b="1" dirty="0" smtClean="0">
              <a:solidFill>
                <a:srgbClr val="000000"/>
              </a:solidFill>
            </a:endParaRPr>
          </a:p>
          <a:p>
            <a:endParaRPr lang="en-US" b="1" dirty="0">
              <a:solidFill>
                <a:srgbClr val="000000"/>
              </a:solidFill>
            </a:endParaRPr>
          </a:p>
        </p:txBody>
      </p:sp>
    </p:spTree>
    <p:extLst>
      <p:ext uri="{BB962C8B-B14F-4D97-AF65-F5344CB8AC3E}">
        <p14:creationId xmlns:p14="http://schemas.microsoft.com/office/powerpoint/2010/main" val="33536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219370"/>
            <a:ext cx="8381260" cy="782073"/>
          </a:xfrm>
        </p:spPr>
        <p:txBody>
          <a:bodyPr/>
          <a:lstStyle/>
          <a:p>
            <a:r>
              <a:rPr lang="en-US" dirty="0" smtClean="0"/>
              <a:t>“Routine” Issues Associated with New </a:t>
            </a:r>
            <a:r>
              <a:rPr lang="en-US" dirty="0"/>
              <a:t>A</a:t>
            </a:r>
            <a:r>
              <a:rPr lang="en-US" dirty="0" smtClean="0"/>
              <a:t>ssessments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endParaRPr lang="en-US" dirty="0" smtClean="0"/>
          </a:p>
          <a:p>
            <a:r>
              <a:rPr lang="en-US" dirty="0"/>
              <a:t>Some “bumps” in </a:t>
            </a:r>
            <a:r>
              <a:rPr lang="en-US" dirty="0" smtClean="0"/>
              <a:t>administration</a:t>
            </a:r>
          </a:p>
          <a:p>
            <a:r>
              <a:rPr lang="en-US" dirty="0" smtClean="0"/>
              <a:t>Results are delayed because of the need to set performance standards</a:t>
            </a:r>
          </a:p>
          <a:p>
            <a:pPr lvl="1"/>
            <a:r>
              <a:rPr lang="en-US" dirty="0" smtClean="0"/>
              <a:t>“How good is good enough?”</a:t>
            </a:r>
            <a:endParaRPr lang="en-US" dirty="0"/>
          </a:p>
          <a:p>
            <a:r>
              <a:rPr lang="en-US" dirty="0" smtClean="0"/>
              <a:t>New baseline for performance</a:t>
            </a:r>
          </a:p>
          <a:p>
            <a:pPr lvl="1"/>
            <a:r>
              <a:rPr lang="en-US" dirty="0" smtClean="0"/>
              <a:t>New standards/concepts, skills and higher level of rigor</a:t>
            </a:r>
            <a:endParaRPr lang="en-US" dirty="0"/>
          </a:p>
          <a:p>
            <a:r>
              <a:rPr lang="en-US" dirty="0" smtClean="0"/>
              <a:t>Growth may be difficult to interpret</a:t>
            </a:r>
          </a:p>
          <a:p>
            <a:pPr lvl="1"/>
            <a:r>
              <a:rPr lang="en-US" dirty="0" smtClean="0"/>
              <a:t>Depending on the differences between the “old” and the “new”</a:t>
            </a:r>
          </a:p>
          <a:p>
            <a:endParaRPr lang="en-US" dirty="0"/>
          </a:p>
        </p:txBody>
      </p:sp>
    </p:spTree>
    <p:extLst>
      <p:ext uri="{BB962C8B-B14F-4D97-AF65-F5344CB8AC3E}">
        <p14:creationId xmlns:p14="http://schemas.microsoft.com/office/powerpoint/2010/main" val="187535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05721"/>
            <a:ext cx="8381260" cy="782073"/>
          </a:xfrm>
        </p:spPr>
        <p:txBody>
          <a:bodyPr/>
          <a:lstStyle/>
          <a:p>
            <a:r>
              <a:rPr lang="en-US" dirty="0" smtClean="0"/>
              <a:t>Accountability 2014</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sz="2800" b="0" dirty="0" smtClean="0"/>
              <a:t>Include science and social studies participation, but not achievement in the School and District Performance Frameworks (SPF and DPF) for 2014.</a:t>
            </a:r>
          </a:p>
          <a:p>
            <a:pPr marL="320040" lvl="1" indent="0">
              <a:buNone/>
            </a:pPr>
            <a:r>
              <a:rPr lang="en-US" b="1" u="sng" dirty="0" smtClean="0"/>
              <a:t>Rationale</a:t>
            </a:r>
            <a:endParaRPr lang="en-US" dirty="0" smtClean="0"/>
          </a:p>
          <a:p>
            <a:pPr lvl="1"/>
            <a:r>
              <a:rPr lang="en-US" dirty="0" smtClean="0"/>
              <a:t>Will </a:t>
            </a:r>
            <a:r>
              <a:rPr lang="en-US" dirty="0"/>
              <a:t>not delay DPF and SPF </a:t>
            </a:r>
            <a:r>
              <a:rPr lang="en-US" dirty="0" smtClean="0"/>
              <a:t>reports</a:t>
            </a:r>
          </a:p>
          <a:p>
            <a:pPr lvl="1"/>
            <a:r>
              <a:rPr lang="en-US" dirty="0"/>
              <a:t>Results from 12</a:t>
            </a:r>
            <a:r>
              <a:rPr lang="en-US" baseline="30000" dirty="0"/>
              <a:t>th</a:t>
            </a:r>
            <a:r>
              <a:rPr lang="en-US" dirty="0"/>
              <a:t> grade will be available for 2015 </a:t>
            </a:r>
          </a:p>
          <a:p>
            <a:pPr lvl="1"/>
            <a:r>
              <a:rPr lang="en-US" b="0" dirty="0" smtClean="0"/>
              <a:t>Opportunity to engage with assessment technology in a lower stakes environment </a:t>
            </a:r>
          </a:p>
        </p:txBody>
      </p:sp>
    </p:spTree>
    <p:extLst>
      <p:ext uri="{BB962C8B-B14F-4D97-AF65-F5344CB8AC3E}">
        <p14:creationId xmlns:p14="http://schemas.microsoft.com/office/powerpoint/2010/main" val="3691991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137483"/>
            <a:ext cx="8381260" cy="782073"/>
          </a:xfrm>
        </p:spPr>
        <p:txBody>
          <a:bodyPr/>
          <a:lstStyle/>
          <a:p>
            <a:r>
              <a:rPr lang="en-US" dirty="0" smtClean="0"/>
              <a:t>Impact of Assessment Transition on 2015 Accountability Process</a:t>
            </a:r>
            <a:endParaRPr lang="en-US" dirty="0"/>
          </a:p>
        </p:txBody>
      </p:sp>
      <p:sp>
        <p:nvSpPr>
          <p:cNvPr id="4" name="Footer Placeholder 3"/>
          <p:cNvSpPr>
            <a:spLocks noGrp="1"/>
          </p:cNvSpPr>
          <p:nvPr>
            <p:ph type="ftr" sz="quarter" idx="3"/>
          </p:nvPr>
        </p:nvSpPr>
        <p:spPr/>
        <p:txBody>
          <a:bodyPr/>
          <a:lstStyle/>
          <a:p>
            <a:r>
              <a:rPr lang="en-US" dirty="0" smtClean="0"/>
              <a:t>6                 </a:t>
            </a:r>
          </a:p>
          <a:p>
            <a:r>
              <a:rPr lang="en-US" sz="1200" dirty="0"/>
              <a:t> </a:t>
            </a:r>
            <a:r>
              <a:rPr lang="en-US" sz="1200" dirty="0" smtClean="0"/>
              <a:t>                                   *Colorado Measures of Academic Success</a:t>
            </a:r>
          </a:p>
        </p:txBody>
      </p:sp>
      <p:sp>
        <p:nvSpPr>
          <p:cNvPr id="2" name="Content Placeholder 1"/>
          <p:cNvSpPr>
            <a:spLocks noGrp="1"/>
          </p:cNvSpPr>
          <p:nvPr>
            <p:ph idx="4294967295"/>
          </p:nvPr>
        </p:nvSpPr>
        <p:spPr>
          <a:xfrm>
            <a:off x="380999" y="1419367"/>
            <a:ext cx="8763001" cy="4757240"/>
          </a:xfrm>
        </p:spPr>
        <p:txBody>
          <a:bodyPr/>
          <a:lstStyle/>
          <a:p>
            <a:r>
              <a:rPr lang="en-US" sz="2000" dirty="0" smtClean="0"/>
              <a:t>Performance results (% proficient) from English Language Arts (ELA) and math component of CMAS* will not be available until October/November of 2015</a:t>
            </a:r>
          </a:p>
          <a:p>
            <a:r>
              <a:rPr lang="en-US" sz="2000" dirty="0" smtClean="0"/>
              <a:t>Growth results will not be available until winter of 2016</a:t>
            </a:r>
          </a:p>
          <a:p>
            <a:pPr lvl="1"/>
            <a:r>
              <a:rPr lang="en-US" sz="2000" dirty="0" smtClean="0"/>
              <a:t>Growth percentiles can be calculated, but interpretation may be difficult</a:t>
            </a:r>
          </a:p>
          <a:p>
            <a:r>
              <a:rPr lang="en-US" sz="2000" dirty="0" smtClean="0"/>
              <a:t>Adequate growth </a:t>
            </a:r>
            <a:r>
              <a:rPr lang="en-US" sz="2000" i="1" u="sng" dirty="0" smtClean="0"/>
              <a:t>cannot</a:t>
            </a:r>
            <a:r>
              <a:rPr lang="en-US" sz="2000" dirty="0" smtClean="0"/>
              <a:t> be calculated</a:t>
            </a:r>
          </a:p>
          <a:p>
            <a:r>
              <a:rPr lang="en-US" sz="2000" dirty="0" smtClean="0"/>
              <a:t>District and School Performance Frameworks (DPF/SPF) based on 2015 results will not be available until winter of 2016</a:t>
            </a:r>
          </a:p>
          <a:p>
            <a:pPr lvl="1"/>
            <a:r>
              <a:rPr lang="en-US" sz="2000" dirty="0" smtClean="0"/>
              <a:t>Growth component may not be suitable for accountability purposes</a:t>
            </a:r>
          </a:p>
          <a:p>
            <a:r>
              <a:rPr lang="en-US" sz="2000" dirty="0" smtClean="0"/>
              <a:t>2016 DPF/SPF will be available in early fall of 2016</a:t>
            </a:r>
          </a:p>
          <a:p>
            <a:pPr lvl="1"/>
            <a:endParaRPr lang="en-US" sz="2000" dirty="0" smtClean="0"/>
          </a:p>
        </p:txBody>
      </p:sp>
    </p:spTree>
    <p:extLst>
      <p:ext uri="{BB962C8B-B14F-4D97-AF65-F5344CB8AC3E}">
        <p14:creationId xmlns:p14="http://schemas.microsoft.com/office/powerpoint/2010/main" val="25431655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19288</TotalTime>
  <Words>5703</Words>
  <Application>Microsoft Office PowerPoint</Application>
  <PresentationFormat>On-screen Show (4:3)</PresentationFormat>
  <Paragraphs>894</Paragraphs>
  <Slides>63</Slides>
  <Notes>16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CDE THEME</vt:lpstr>
      <vt:lpstr>Pathways for Priority Improvement and Turnaround Districts and Schools</vt:lpstr>
      <vt:lpstr>AGENDA</vt:lpstr>
      <vt:lpstr>AGENDA</vt:lpstr>
      <vt:lpstr>Assessment and Accountability Transitions</vt:lpstr>
      <vt:lpstr>PowerPoint Presentation</vt:lpstr>
      <vt:lpstr>PowerPoint Presentation</vt:lpstr>
      <vt:lpstr>“Routine” Issues Associated with New Assessments</vt:lpstr>
      <vt:lpstr>Accountability 2014</vt:lpstr>
      <vt:lpstr>Impact of Assessment Transition on 2015 Accountability Process</vt:lpstr>
      <vt:lpstr>2015-16 as a Transition Year</vt:lpstr>
      <vt:lpstr>PowerPoint Presentation</vt:lpstr>
      <vt:lpstr>Criteria for the Success of the Transition Year</vt:lpstr>
      <vt:lpstr>What is Next?</vt:lpstr>
      <vt:lpstr>AGENDA</vt:lpstr>
      <vt:lpstr>PowerPoint Presentation</vt:lpstr>
      <vt:lpstr>PowerPoint Presentation</vt:lpstr>
      <vt:lpstr>Magnitude and Years on the Accountability Clock</vt:lpstr>
      <vt:lpstr>Components of the Education Accountability Act of 2009</vt:lpstr>
      <vt:lpstr>District Accreditation and  School Plan Categories</vt:lpstr>
      <vt:lpstr>PowerPoint Presentation</vt:lpstr>
      <vt:lpstr>State Review Panel</vt:lpstr>
      <vt:lpstr>State Board of Education</vt:lpstr>
      <vt:lpstr>PowerPoint Presentation</vt:lpstr>
      <vt:lpstr>Potential Consequences of Inaction or Insufficient Action</vt:lpstr>
      <vt:lpstr>Pathways and Opportunities  for DISTRICTS</vt:lpstr>
      <vt:lpstr>Pathways and Opportunities  for SCHOOLS</vt:lpstr>
      <vt:lpstr>The Local School Board</vt:lpstr>
      <vt:lpstr>Pause</vt:lpstr>
      <vt:lpstr>District Presentations to  the State Board of Education</vt:lpstr>
      <vt:lpstr>AGENDA</vt:lpstr>
      <vt:lpstr>Tiered Support from CDE</vt:lpstr>
      <vt:lpstr>Tiered Support from CDE</vt:lpstr>
      <vt:lpstr>Tiered Support from CDE</vt:lpstr>
      <vt:lpstr>A Turnaround Network</vt:lpstr>
      <vt:lpstr>A Turnaround Network</vt:lpstr>
      <vt:lpstr>Network Timeline</vt:lpstr>
      <vt:lpstr>We need your input!</vt:lpstr>
      <vt:lpstr>AGENDA</vt:lpstr>
      <vt:lpstr>Session Outcomes &amp; Agenda</vt:lpstr>
      <vt:lpstr>Pathways and Opportunities  for SCHOOLS</vt:lpstr>
      <vt:lpstr>Management by a Public/Private Entity</vt:lpstr>
      <vt:lpstr>Charter school operator or board replacement</vt:lpstr>
      <vt:lpstr>Conversion to a Charter School</vt:lpstr>
      <vt:lpstr>Innovation Status</vt:lpstr>
      <vt:lpstr>School Closure or Revoked Charter</vt:lpstr>
      <vt:lpstr>Questions??</vt:lpstr>
      <vt:lpstr>Activity: Sample District Decision-Making Experience</vt:lpstr>
      <vt:lpstr>School Context: Focusing on ABC Middle School </vt:lpstr>
      <vt:lpstr>Activity: Reflect on Your Context</vt:lpstr>
      <vt:lpstr>Evaluating which option best fits school need and &amp; context</vt:lpstr>
      <vt:lpstr>Activity #2: Evaluating the Options</vt:lpstr>
      <vt:lpstr>Activity #2: Analyzing Options</vt:lpstr>
      <vt:lpstr>Example: Implementing the Option</vt:lpstr>
      <vt:lpstr>Activity #2, Part 2: Making it Happen</vt:lpstr>
      <vt:lpstr>Share-out: Action and Stakeholder Engagement</vt:lpstr>
      <vt:lpstr>AGENDA</vt:lpstr>
      <vt:lpstr>The Power of Partnerships </vt:lpstr>
      <vt:lpstr>The Power of Partnerships </vt:lpstr>
      <vt:lpstr>Roles of External Partners</vt:lpstr>
      <vt:lpstr>Selecting External Partners</vt:lpstr>
      <vt:lpstr>Self-Reflection: Assessing the Right Pathway</vt:lpstr>
      <vt:lpstr>Key Steps in Engaging External Partners</vt:lpstr>
      <vt:lpstr>Questions &amp; Reflection</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Cohen, Sarah</cp:lastModifiedBy>
  <cp:revision>365</cp:revision>
  <cp:lastPrinted>2013-11-18T15:44:05Z</cp:lastPrinted>
  <dcterms:created xsi:type="dcterms:W3CDTF">2012-07-16T02:29:43Z</dcterms:created>
  <dcterms:modified xsi:type="dcterms:W3CDTF">2014-01-28T16:11:34Z</dcterms:modified>
</cp:coreProperties>
</file>