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Roboto"/>
      <p:regular r:id="rId50"/>
      <p:bold r:id="rId51"/>
      <p:italic r:id="rId52"/>
      <p:boldItalic r:id="rId53"/>
    </p:embeddedFont>
    <p:embeddedFont>
      <p:font typeface="Roboto Medium"/>
      <p:regular r:id="rId54"/>
      <p:bold r:id="rId55"/>
      <p:italic r:id="rId56"/>
      <p:boldItalic r:id="rId57"/>
    </p:embeddedFont>
    <p:embeddedFont>
      <p:font typeface="Libre Franklin"/>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52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2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LibreFranklin-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ibreFranklin-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RobotoMedium-bold.fntdata"/><Relationship Id="rId10" Type="http://schemas.openxmlformats.org/officeDocument/2006/relationships/slide" Target="slides/slide4.xml"/><Relationship Id="rId54" Type="http://schemas.openxmlformats.org/officeDocument/2006/relationships/font" Target="fonts/RobotoMedium-regular.fntdata"/><Relationship Id="rId13" Type="http://schemas.openxmlformats.org/officeDocument/2006/relationships/slide" Target="slides/slide7.xml"/><Relationship Id="rId57" Type="http://schemas.openxmlformats.org/officeDocument/2006/relationships/font" Target="fonts/RobotoMedium-boldItalic.fntdata"/><Relationship Id="rId12" Type="http://schemas.openxmlformats.org/officeDocument/2006/relationships/slide" Target="slides/slide6.xml"/><Relationship Id="rId56" Type="http://schemas.openxmlformats.org/officeDocument/2006/relationships/font" Target="fonts/RobotoMedium-italic.fntdata"/><Relationship Id="rId15" Type="http://schemas.openxmlformats.org/officeDocument/2006/relationships/slide" Target="slides/slide9.xml"/><Relationship Id="rId59" Type="http://schemas.openxmlformats.org/officeDocument/2006/relationships/font" Target="fonts/LibreFranklin-bold.fntdata"/><Relationship Id="rId14" Type="http://schemas.openxmlformats.org/officeDocument/2006/relationships/slide" Target="slides/slide8.xml"/><Relationship Id="rId58" Type="http://schemas.openxmlformats.org/officeDocument/2006/relationships/font" Target="fonts/LibreFranklin-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65b7fdf2a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65b7fdf2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db216bb08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db216bb08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3a3601ee0_0_10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63a3601ee0_0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69e4451522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69e4451522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d0c5e6b09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d0c5e6b09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6abd808ab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6abd808ab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d0c5e6b09f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d0c5e6b09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d0c5e6b09f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d0c5e6b09f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d0c5e6b09f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d0c5e6b09f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d0c5e6b09f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d0c5e6b09f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d0c5e6b09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d0c5e6b09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f5012e3b4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f5012e3b4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d0c5e6b09f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d0c5e6b09f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d0c5e6b09f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d0c5e6b09f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d0c5e6b09f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d0c5e6b09f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7aa71cc52d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7aa71cc52d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d0c5e6b09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d0c5e6b09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d22ff255d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d22ff255d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d0c5e6b09f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d0c5e6b09f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d0c5e6b09f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d0c5e6b09f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6855f1e8a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6855f1e8a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d0c5e6b09f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d0c5e6b09f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65b7fdf2a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65b7fdf2a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a:p>
            <a:pPr indent="0" lvl="0" marL="0" rtl="0" algn="l">
              <a:spcBef>
                <a:spcPts val="0"/>
              </a:spcBef>
              <a:spcAft>
                <a:spcPts val="0"/>
              </a:spcAft>
              <a:buNone/>
            </a:pPr>
            <a:r>
              <a:rPr lang="en"/>
              <a:t>(Awareness)</a:t>
            </a:r>
            <a:endParaRPr/>
          </a:p>
          <a:p>
            <a:pPr indent="0" lvl="0" marL="0" rtl="0" algn="l">
              <a:spcBef>
                <a:spcPts val="0"/>
              </a:spcBef>
              <a:spcAft>
                <a:spcPts val="0"/>
              </a:spcAft>
              <a:buNone/>
            </a:pPr>
            <a:r>
              <a:rPr lang="en"/>
              <a:t>(Review)</a:t>
            </a:r>
            <a:endParaRPr/>
          </a:p>
          <a:p>
            <a:pPr indent="0" lvl="0" marL="0" rtl="0" algn="l">
              <a:spcBef>
                <a:spcPts val="0"/>
              </a:spcBef>
              <a:spcAft>
                <a:spcPts val="0"/>
              </a:spcAft>
              <a:buNone/>
            </a:pPr>
            <a:r>
              <a:rPr lang="en"/>
              <a:t>(Action)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d0c5e6b09f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d0c5e6b09f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d22ff255d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d22ff255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d0c5e6b09f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d0c5e6b09f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800">
                <a:solidFill>
                  <a:srgbClr val="FF0000"/>
                </a:solidFill>
                <a:latin typeface="Roboto"/>
                <a:ea typeface="Roboto"/>
                <a:cs typeface="Roboto"/>
                <a:sym typeface="Roboto"/>
              </a:rPr>
              <a:t>ADD DATA- percent that manually route, and manually take daily counts. Information about overall costs of maintaining the fleet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6d515e7770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6d515e7770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d0c5e6b09f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d0c5e6b09f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800">
                <a:solidFill>
                  <a:srgbClr val="FF0000"/>
                </a:solidFill>
                <a:latin typeface="Roboto"/>
                <a:ea typeface="Roboto"/>
                <a:cs typeface="Roboto"/>
                <a:sym typeface="Roboto"/>
              </a:rPr>
              <a:t>ADD DATA- need to more CDL training, fleet costs,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d0c5e6b09f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d0c5e6b09f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d0c5e6b09f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d0c5e6b09f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rgbClr val="FF0000"/>
                </a:solidFill>
                <a:latin typeface="Roboto"/>
                <a:ea typeface="Roboto"/>
                <a:cs typeface="Roboto"/>
                <a:sym typeface="Roboto"/>
              </a:rPr>
              <a:t>ADD DATA- how many miles/money are used for non-reimbursable transportation. SPED requirements .add per pupil, and add an example for adams &amp; remote</a:t>
            </a:r>
            <a:endParaRPr i="1">
              <a:solidFill>
                <a:srgbClr val="FF0000"/>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d0c5e6b09f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d0c5e6b09f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d0c5e6b09f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d0c5e6b09f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800">
                <a:solidFill>
                  <a:srgbClr val="FF0000"/>
                </a:solidFill>
                <a:latin typeface="Roboto"/>
                <a:ea typeface="Roboto"/>
                <a:cs typeface="Roboto"/>
                <a:sym typeface="Roboto"/>
              </a:rPr>
              <a:t>ADD DATA- maintenance costs, bus purchasing costs, age and expense of fleet, fuel costs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d0c5e6b09f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d0c5e6b09f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65b7fdf2a_0_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65b7fdf2a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d0c5e6b09f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d0c5e6b09f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63a3601ee0_0_1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63a3601ee0_0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622ce70cb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622ce70cb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765b7fdf2a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765b7fdf2a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4dbc57c98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64dbc57c9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affd0b0a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affd0b0a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4dbc57c9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4dbc57c9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d0c5e6b09f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d0c5e6b09f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d0c5e6b09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d0c5e6b09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4"/>
          <p:cNvSpPr txBox="1"/>
          <p:nvPr>
            <p:ph type="ctrTitle"/>
          </p:nvPr>
        </p:nvSpPr>
        <p:spPr>
          <a:xfrm>
            <a:off x="311700" y="1208100"/>
            <a:ext cx="6039600" cy="15891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None/>
              <a:defRPr b="1" sz="3600">
                <a:solidFill>
                  <a:schemeClr val="lt1"/>
                </a:solidFill>
                <a:latin typeface="Roboto"/>
                <a:ea typeface="Roboto"/>
                <a:cs typeface="Roboto"/>
                <a:sym typeface="Roboto"/>
              </a:defRPr>
            </a:lvl1pPr>
            <a:lvl2pPr lvl="1" rtl="0" algn="l">
              <a:lnSpc>
                <a:spcPct val="90000"/>
              </a:lnSpc>
              <a:spcBef>
                <a:spcPts val="0"/>
              </a:spcBef>
              <a:spcAft>
                <a:spcPts val="0"/>
              </a:spcAft>
              <a:buNone/>
              <a:defRPr sz="1100">
                <a:solidFill>
                  <a:schemeClr val="lt1"/>
                </a:solidFill>
                <a:latin typeface="Roboto"/>
                <a:ea typeface="Roboto"/>
                <a:cs typeface="Roboto"/>
                <a:sym typeface="Roboto"/>
              </a:defRPr>
            </a:lvl2pPr>
            <a:lvl3pPr lvl="2" rtl="0" algn="l">
              <a:lnSpc>
                <a:spcPct val="90000"/>
              </a:lnSpc>
              <a:spcBef>
                <a:spcPts val="0"/>
              </a:spcBef>
              <a:spcAft>
                <a:spcPts val="0"/>
              </a:spcAft>
              <a:buNone/>
              <a:defRPr sz="1100">
                <a:solidFill>
                  <a:schemeClr val="lt1"/>
                </a:solidFill>
                <a:latin typeface="Roboto"/>
                <a:ea typeface="Roboto"/>
                <a:cs typeface="Roboto"/>
                <a:sym typeface="Roboto"/>
              </a:defRPr>
            </a:lvl3pPr>
            <a:lvl4pPr lvl="3" rtl="0" algn="l">
              <a:lnSpc>
                <a:spcPct val="90000"/>
              </a:lnSpc>
              <a:spcBef>
                <a:spcPts val="0"/>
              </a:spcBef>
              <a:spcAft>
                <a:spcPts val="0"/>
              </a:spcAft>
              <a:buNone/>
              <a:defRPr sz="1100">
                <a:solidFill>
                  <a:schemeClr val="lt1"/>
                </a:solidFill>
                <a:latin typeface="Roboto"/>
                <a:ea typeface="Roboto"/>
                <a:cs typeface="Roboto"/>
                <a:sym typeface="Roboto"/>
              </a:defRPr>
            </a:lvl4pPr>
            <a:lvl5pPr lvl="4" rtl="0" algn="l">
              <a:lnSpc>
                <a:spcPct val="90000"/>
              </a:lnSpc>
              <a:spcBef>
                <a:spcPts val="0"/>
              </a:spcBef>
              <a:spcAft>
                <a:spcPts val="0"/>
              </a:spcAft>
              <a:buNone/>
              <a:defRPr sz="1100">
                <a:solidFill>
                  <a:schemeClr val="lt1"/>
                </a:solidFill>
                <a:latin typeface="Roboto"/>
                <a:ea typeface="Roboto"/>
                <a:cs typeface="Roboto"/>
                <a:sym typeface="Roboto"/>
              </a:defRPr>
            </a:lvl5pPr>
            <a:lvl6pPr lvl="5" rtl="0" algn="l">
              <a:lnSpc>
                <a:spcPct val="90000"/>
              </a:lnSpc>
              <a:spcBef>
                <a:spcPts val="0"/>
              </a:spcBef>
              <a:spcAft>
                <a:spcPts val="0"/>
              </a:spcAft>
              <a:buNone/>
              <a:defRPr sz="1100">
                <a:solidFill>
                  <a:schemeClr val="lt1"/>
                </a:solidFill>
                <a:latin typeface="Roboto"/>
                <a:ea typeface="Roboto"/>
                <a:cs typeface="Roboto"/>
                <a:sym typeface="Roboto"/>
              </a:defRPr>
            </a:lvl6pPr>
            <a:lvl7pPr lvl="6" rtl="0" algn="l">
              <a:lnSpc>
                <a:spcPct val="90000"/>
              </a:lnSpc>
              <a:spcBef>
                <a:spcPts val="0"/>
              </a:spcBef>
              <a:spcAft>
                <a:spcPts val="0"/>
              </a:spcAft>
              <a:buNone/>
              <a:defRPr sz="1100">
                <a:solidFill>
                  <a:schemeClr val="lt1"/>
                </a:solidFill>
                <a:latin typeface="Roboto"/>
                <a:ea typeface="Roboto"/>
                <a:cs typeface="Roboto"/>
                <a:sym typeface="Roboto"/>
              </a:defRPr>
            </a:lvl7pPr>
            <a:lvl8pPr lvl="7" rtl="0" algn="l">
              <a:lnSpc>
                <a:spcPct val="90000"/>
              </a:lnSpc>
              <a:spcBef>
                <a:spcPts val="0"/>
              </a:spcBef>
              <a:spcAft>
                <a:spcPts val="0"/>
              </a:spcAft>
              <a:buNone/>
              <a:defRPr sz="1100">
                <a:solidFill>
                  <a:schemeClr val="lt1"/>
                </a:solidFill>
                <a:latin typeface="Roboto"/>
                <a:ea typeface="Roboto"/>
                <a:cs typeface="Roboto"/>
                <a:sym typeface="Roboto"/>
              </a:defRPr>
            </a:lvl8pPr>
            <a:lvl9pPr lvl="8" rtl="0" algn="l">
              <a:lnSpc>
                <a:spcPct val="90000"/>
              </a:lnSpc>
              <a:spcBef>
                <a:spcPts val="0"/>
              </a:spcBef>
              <a:spcAft>
                <a:spcPts val="0"/>
              </a:spcAft>
              <a:buNone/>
              <a:defRPr sz="1100">
                <a:solidFill>
                  <a:schemeClr val="lt1"/>
                </a:solidFill>
                <a:latin typeface="Roboto"/>
                <a:ea typeface="Roboto"/>
                <a:cs typeface="Roboto"/>
                <a:sym typeface="Roboto"/>
              </a:defRPr>
            </a:lvl9pPr>
          </a:lstStyle>
          <a:p/>
        </p:txBody>
      </p:sp>
      <p:sp>
        <p:nvSpPr>
          <p:cNvPr id="56" name="Google Shape;56;p14"/>
          <p:cNvSpPr txBox="1"/>
          <p:nvPr>
            <p:ph idx="1" type="subTitle"/>
          </p:nvPr>
        </p:nvSpPr>
        <p:spPr>
          <a:xfrm>
            <a:off x="311700" y="2834119"/>
            <a:ext cx="6918600" cy="614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1800"/>
              <a:buFont typeface="Roboto Medium"/>
              <a:buNone/>
              <a:defRPr sz="1900">
                <a:solidFill>
                  <a:srgbClr val="CAE7E1"/>
                </a:solidFill>
                <a:latin typeface="Roboto Medium"/>
                <a:ea typeface="Roboto Medium"/>
                <a:cs typeface="Roboto Medium"/>
                <a:sym typeface="Roboto Medium"/>
              </a:defRPr>
            </a:lvl1pPr>
            <a:lvl2pPr lvl="1" rtl="0">
              <a:lnSpc>
                <a:spcPct val="80000"/>
              </a:lnSpc>
              <a:spcBef>
                <a:spcPts val="0"/>
              </a:spcBef>
              <a:spcAft>
                <a:spcPts val="0"/>
              </a:spcAft>
              <a:buSzPts val="1400"/>
              <a:buFont typeface="Roboto Medium"/>
              <a:buNone/>
              <a:defRPr sz="1900">
                <a:solidFill>
                  <a:srgbClr val="CAE7E1"/>
                </a:solidFill>
                <a:latin typeface="Roboto Medium"/>
                <a:ea typeface="Roboto Medium"/>
                <a:cs typeface="Roboto Medium"/>
                <a:sym typeface="Roboto Medium"/>
              </a:defRPr>
            </a:lvl2pPr>
            <a:lvl3pPr lvl="2" rtl="0">
              <a:lnSpc>
                <a:spcPct val="80000"/>
              </a:lnSpc>
              <a:spcBef>
                <a:spcPts val="0"/>
              </a:spcBef>
              <a:spcAft>
                <a:spcPts val="0"/>
              </a:spcAft>
              <a:buSzPts val="1400"/>
              <a:buFont typeface="Roboto Medium"/>
              <a:buNone/>
              <a:defRPr sz="1900">
                <a:solidFill>
                  <a:srgbClr val="CAE7E1"/>
                </a:solidFill>
                <a:latin typeface="Roboto Medium"/>
                <a:ea typeface="Roboto Medium"/>
                <a:cs typeface="Roboto Medium"/>
                <a:sym typeface="Roboto Medium"/>
              </a:defRPr>
            </a:lvl3pPr>
            <a:lvl4pPr lvl="3" rtl="0">
              <a:lnSpc>
                <a:spcPct val="80000"/>
              </a:lnSpc>
              <a:spcBef>
                <a:spcPts val="0"/>
              </a:spcBef>
              <a:spcAft>
                <a:spcPts val="0"/>
              </a:spcAft>
              <a:buSzPts val="1400"/>
              <a:buFont typeface="Roboto Medium"/>
              <a:buNone/>
              <a:defRPr sz="1900">
                <a:solidFill>
                  <a:srgbClr val="CAE7E1"/>
                </a:solidFill>
                <a:latin typeface="Roboto Medium"/>
                <a:ea typeface="Roboto Medium"/>
                <a:cs typeface="Roboto Medium"/>
                <a:sym typeface="Roboto Medium"/>
              </a:defRPr>
            </a:lvl4pPr>
            <a:lvl5pPr lvl="4" rtl="0">
              <a:lnSpc>
                <a:spcPct val="80000"/>
              </a:lnSpc>
              <a:spcBef>
                <a:spcPts val="0"/>
              </a:spcBef>
              <a:spcAft>
                <a:spcPts val="0"/>
              </a:spcAft>
              <a:buSzPts val="1400"/>
              <a:buFont typeface="Roboto Medium"/>
              <a:buNone/>
              <a:defRPr sz="1900">
                <a:solidFill>
                  <a:srgbClr val="CAE7E1"/>
                </a:solidFill>
                <a:latin typeface="Roboto Medium"/>
                <a:ea typeface="Roboto Medium"/>
                <a:cs typeface="Roboto Medium"/>
                <a:sym typeface="Roboto Medium"/>
              </a:defRPr>
            </a:lvl5pPr>
            <a:lvl6pPr lvl="5" rtl="0">
              <a:lnSpc>
                <a:spcPct val="80000"/>
              </a:lnSpc>
              <a:spcBef>
                <a:spcPts val="0"/>
              </a:spcBef>
              <a:spcAft>
                <a:spcPts val="0"/>
              </a:spcAft>
              <a:buSzPts val="1400"/>
              <a:buFont typeface="Roboto Medium"/>
              <a:buNone/>
              <a:defRPr sz="1900">
                <a:solidFill>
                  <a:srgbClr val="CAE7E1"/>
                </a:solidFill>
                <a:latin typeface="Roboto Medium"/>
                <a:ea typeface="Roboto Medium"/>
                <a:cs typeface="Roboto Medium"/>
                <a:sym typeface="Roboto Medium"/>
              </a:defRPr>
            </a:lvl6pPr>
            <a:lvl7pPr lvl="6" rtl="0">
              <a:lnSpc>
                <a:spcPct val="80000"/>
              </a:lnSpc>
              <a:spcBef>
                <a:spcPts val="0"/>
              </a:spcBef>
              <a:spcAft>
                <a:spcPts val="0"/>
              </a:spcAft>
              <a:buSzPts val="1400"/>
              <a:buFont typeface="Roboto Medium"/>
              <a:buNone/>
              <a:defRPr sz="1900">
                <a:solidFill>
                  <a:srgbClr val="CAE7E1"/>
                </a:solidFill>
                <a:latin typeface="Roboto Medium"/>
                <a:ea typeface="Roboto Medium"/>
                <a:cs typeface="Roboto Medium"/>
                <a:sym typeface="Roboto Medium"/>
              </a:defRPr>
            </a:lvl7pPr>
            <a:lvl8pPr lvl="7" rtl="0">
              <a:lnSpc>
                <a:spcPct val="80000"/>
              </a:lnSpc>
              <a:spcBef>
                <a:spcPts val="0"/>
              </a:spcBef>
              <a:spcAft>
                <a:spcPts val="0"/>
              </a:spcAft>
              <a:buSzPts val="1400"/>
              <a:buFont typeface="Roboto Medium"/>
              <a:buNone/>
              <a:defRPr sz="1900">
                <a:solidFill>
                  <a:srgbClr val="CAE7E1"/>
                </a:solidFill>
                <a:latin typeface="Roboto Medium"/>
                <a:ea typeface="Roboto Medium"/>
                <a:cs typeface="Roboto Medium"/>
                <a:sym typeface="Roboto Medium"/>
              </a:defRPr>
            </a:lvl8pPr>
            <a:lvl9pPr lvl="8" rtl="0">
              <a:lnSpc>
                <a:spcPct val="80000"/>
              </a:lnSpc>
              <a:spcBef>
                <a:spcPts val="0"/>
              </a:spcBef>
              <a:spcAft>
                <a:spcPts val="0"/>
              </a:spcAft>
              <a:buSzPts val="1400"/>
              <a:buFont typeface="Roboto Medium"/>
              <a:buNone/>
              <a:defRPr sz="1900">
                <a:solidFill>
                  <a:srgbClr val="CAE7E1"/>
                </a:solidFill>
                <a:latin typeface="Roboto Medium"/>
                <a:ea typeface="Roboto Medium"/>
                <a:cs typeface="Roboto Medium"/>
                <a:sym typeface="Roboto Medium"/>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5"/>
          <p:cNvSpPr txBox="1"/>
          <p:nvPr>
            <p:ph type="title"/>
          </p:nvPr>
        </p:nvSpPr>
        <p:spPr>
          <a:xfrm>
            <a:off x="311700" y="2150850"/>
            <a:ext cx="8520600" cy="841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3600"/>
              <a:buChar char="●"/>
              <a:defRPr sz="3600"/>
            </a:lvl1pPr>
            <a:lvl2pPr lvl="1" rtl="0" algn="ctr">
              <a:spcBef>
                <a:spcPts val="0"/>
              </a:spcBef>
              <a:spcAft>
                <a:spcPts val="0"/>
              </a:spcAft>
              <a:buSzPts val="3600"/>
              <a:buChar char="○"/>
              <a:defRPr sz="3600"/>
            </a:lvl2pPr>
            <a:lvl3pPr lvl="2" rtl="0" algn="ctr">
              <a:spcBef>
                <a:spcPts val="0"/>
              </a:spcBef>
              <a:spcAft>
                <a:spcPts val="0"/>
              </a:spcAft>
              <a:buSzPts val="3600"/>
              <a:buChar char="■"/>
              <a:defRPr sz="3600"/>
            </a:lvl3pPr>
            <a:lvl4pPr lvl="3" rtl="0" algn="ctr">
              <a:spcBef>
                <a:spcPts val="0"/>
              </a:spcBef>
              <a:spcAft>
                <a:spcPts val="0"/>
              </a:spcAft>
              <a:buSzPts val="3600"/>
              <a:buChar char="●"/>
              <a:defRPr sz="3600"/>
            </a:lvl4pPr>
            <a:lvl5pPr lvl="4" rtl="0" algn="ctr">
              <a:spcBef>
                <a:spcPts val="0"/>
              </a:spcBef>
              <a:spcAft>
                <a:spcPts val="0"/>
              </a:spcAft>
              <a:buSzPts val="3600"/>
              <a:buChar char="○"/>
              <a:defRPr sz="3600"/>
            </a:lvl5pPr>
            <a:lvl6pPr lvl="5" rtl="0" algn="ctr">
              <a:spcBef>
                <a:spcPts val="0"/>
              </a:spcBef>
              <a:spcAft>
                <a:spcPts val="0"/>
              </a:spcAft>
              <a:buSzPts val="3600"/>
              <a:buChar char="■"/>
              <a:defRPr sz="3600"/>
            </a:lvl6pPr>
            <a:lvl7pPr lvl="6" rtl="0" algn="ctr">
              <a:spcBef>
                <a:spcPts val="0"/>
              </a:spcBef>
              <a:spcAft>
                <a:spcPts val="0"/>
              </a:spcAft>
              <a:buSzPts val="3600"/>
              <a:buChar char="●"/>
              <a:defRPr sz="3600"/>
            </a:lvl7pPr>
            <a:lvl8pPr lvl="7" rtl="0" algn="ctr">
              <a:spcBef>
                <a:spcPts val="0"/>
              </a:spcBef>
              <a:spcAft>
                <a:spcPts val="0"/>
              </a:spcAft>
              <a:buSzPts val="3600"/>
              <a:buChar char="○"/>
              <a:defRPr sz="3600"/>
            </a:lvl8pPr>
            <a:lvl9pPr lvl="8" rtl="0" algn="ctr">
              <a:spcBef>
                <a:spcPts val="0"/>
              </a:spcBef>
              <a:spcAft>
                <a:spcPts val="0"/>
              </a:spcAft>
              <a:buSzPts val="3600"/>
              <a:buChar char="■"/>
              <a:defRPr sz="36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p16"/>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SzPts val="1100"/>
              <a:buChar char="●"/>
              <a:defRPr sz="1100"/>
            </a:lvl1pPr>
            <a:lvl2pPr lvl="1" rtl="0">
              <a:spcBef>
                <a:spcPts val="0"/>
              </a:spcBef>
              <a:spcAft>
                <a:spcPts val="0"/>
              </a:spcAft>
              <a:buSzPts val="1100"/>
              <a:buChar char="○"/>
              <a:defRPr sz="1100"/>
            </a:lvl2pPr>
            <a:lvl3pPr lvl="2" rtl="0">
              <a:spcBef>
                <a:spcPts val="0"/>
              </a:spcBef>
              <a:spcAft>
                <a:spcPts val="0"/>
              </a:spcAft>
              <a:buSzPts val="1100"/>
              <a:buChar char="■"/>
              <a:defRPr sz="1100"/>
            </a:lvl3pPr>
            <a:lvl4pPr lvl="3" rtl="0">
              <a:spcBef>
                <a:spcPts val="0"/>
              </a:spcBef>
              <a:spcAft>
                <a:spcPts val="0"/>
              </a:spcAft>
              <a:buSzPts val="1100"/>
              <a:buChar char="●"/>
              <a:defRPr sz="1100"/>
            </a:lvl4pPr>
            <a:lvl5pPr lvl="4" rtl="0">
              <a:spcBef>
                <a:spcPts val="0"/>
              </a:spcBef>
              <a:spcAft>
                <a:spcPts val="0"/>
              </a:spcAft>
              <a:buSzPts val="1100"/>
              <a:buChar char="○"/>
              <a:defRPr sz="1100"/>
            </a:lvl5pPr>
            <a:lvl6pPr lvl="5" rtl="0">
              <a:spcBef>
                <a:spcPts val="0"/>
              </a:spcBef>
              <a:spcAft>
                <a:spcPts val="0"/>
              </a:spcAft>
              <a:buSzPts val="1100"/>
              <a:buChar char="■"/>
              <a:defRPr sz="1100"/>
            </a:lvl6pPr>
            <a:lvl7pPr lvl="6" rtl="0">
              <a:spcBef>
                <a:spcPts val="0"/>
              </a:spcBef>
              <a:spcAft>
                <a:spcPts val="0"/>
              </a:spcAft>
              <a:buSzPts val="1100"/>
              <a:buChar char="●"/>
              <a:defRPr sz="1100"/>
            </a:lvl7pPr>
            <a:lvl8pPr lvl="7" rtl="0">
              <a:spcBef>
                <a:spcPts val="0"/>
              </a:spcBef>
              <a:spcAft>
                <a:spcPts val="0"/>
              </a:spcAft>
              <a:buSzPts val="1100"/>
              <a:buChar char="○"/>
              <a:defRPr sz="1100"/>
            </a:lvl8pPr>
            <a:lvl9pPr lvl="8" rtl="0">
              <a:spcBef>
                <a:spcPts val="0"/>
              </a:spcBef>
              <a:spcAft>
                <a:spcPts val="0"/>
              </a:spcAft>
              <a:buSzPts val="1100"/>
              <a:buChar char="■"/>
              <a:defRPr sz="1100"/>
            </a:lvl9pPr>
          </a:lstStyle>
          <a:p/>
        </p:txBody>
      </p:sp>
      <p:sp>
        <p:nvSpPr>
          <p:cNvPr id="62" name="Google Shape;6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3" name="Google Shape;6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17"/>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SzPts val="1100"/>
              <a:buChar char="●"/>
              <a:defRPr sz="1100"/>
            </a:lvl1pPr>
            <a:lvl2pPr lvl="1" rtl="0">
              <a:spcBef>
                <a:spcPts val="0"/>
              </a:spcBef>
              <a:spcAft>
                <a:spcPts val="0"/>
              </a:spcAft>
              <a:buSzPts val="1100"/>
              <a:buChar char="○"/>
              <a:defRPr sz="1100"/>
            </a:lvl2pPr>
            <a:lvl3pPr lvl="2" rtl="0">
              <a:spcBef>
                <a:spcPts val="0"/>
              </a:spcBef>
              <a:spcAft>
                <a:spcPts val="0"/>
              </a:spcAft>
              <a:buSzPts val="1100"/>
              <a:buChar char="■"/>
              <a:defRPr sz="1100"/>
            </a:lvl3pPr>
            <a:lvl4pPr lvl="3" rtl="0">
              <a:spcBef>
                <a:spcPts val="0"/>
              </a:spcBef>
              <a:spcAft>
                <a:spcPts val="0"/>
              </a:spcAft>
              <a:buSzPts val="1100"/>
              <a:buChar char="●"/>
              <a:defRPr sz="1100"/>
            </a:lvl4pPr>
            <a:lvl5pPr lvl="4" rtl="0">
              <a:spcBef>
                <a:spcPts val="0"/>
              </a:spcBef>
              <a:spcAft>
                <a:spcPts val="0"/>
              </a:spcAft>
              <a:buSzPts val="1100"/>
              <a:buChar char="○"/>
              <a:defRPr sz="1100"/>
            </a:lvl5pPr>
            <a:lvl6pPr lvl="5" rtl="0">
              <a:spcBef>
                <a:spcPts val="0"/>
              </a:spcBef>
              <a:spcAft>
                <a:spcPts val="0"/>
              </a:spcAft>
              <a:buSzPts val="1100"/>
              <a:buChar char="■"/>
              <a:defRPr sz="1100"/>
            </a:lvl6pPr>
            <a:lvl7pPr lvl="6" rtl="0">
              <a:spcBef>
                <a:spcPts val="0"/>
              </a:spcBef>
              <a:spcAft>
                <a:spcPts val="0"/>
              </a:spcAft>
              <a:buSzPts val="1100"/>
              <a:buChar char="●"/>
              <a:defRPr sz="1100"/>
            </a:lvl7pPr>
            <a:lvl8pPr lvl="7" rtl="0">
              <a:spcBef>
                <a:spcPts val="0"/>
              </a:spcBef>
              <a:spcAft>
                <a:spcPts val="0"/>
              </a:spcAft>
              <a:buSzPts val="1100"/>
              <a:buChar char="○"/>
              <a:defRPr sz="1100"/>
            </a:lvl8pPr>
            <a:lvl9pPr lvl="8" rtl="0">
              <a:spcBef>
                <a:spcPts val="0"/>
              </a:spcBef>
              <a:spcAft>
                <a:spcPts val="0"/>
              </a:spcAft>
              <a:buSzPts val="1100"/>
              <a:buChar char="■"/>
              <a:defRPr sz="1100"/>
            </a:lvl9pPr>
          </a:lstStyle>
          <a:p/>
        </p:txBody>
      </p:sp>
      <p:sp>
        <p:nvSpPr>
          <p:cNvPr id="66" name="Google Shape;66;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7" name="Google Shape;67;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llinger top bar slide" type="titleOnly">
  <p:cSld name="TITLE_ONLY">
    <p:spTree>
      <p:nvGrpSpPr>
        <p:cNvPr id="69" name="Shape 69"/>
        <p:cNvGrpSpPr/>
        <p:nvPr/>
      </p:nvGrpSpPr>
      <p:grpSpPr>
        <a:xfrm>
          <a:off x="0" y="0"/>
          <a:ext cx="0" cy="0"/>
          <a:chOff x="0" y="0"/>
          <a:chExt cx="0" cy="0"/>
        </a:xfrm>
      </p:grpSpPr>
      <p:sp>
        <p:nvSpPr>
          <p:cNvPr id="70" name="Google Shape;7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1" name="Google Shape;71;p18"/>
          <p:cNvPicPr preferRelativeResize="0"/>
          <p:nvPr/>
        </p:nvPicPr>
        <p:blipFill rotWithShape="1">
          <a:blip r:embed="rId2">
            <a:alphaModFix/>
          </a:blip>
          <a:srcRect b="84393" l="0" r="0" t="0"/>
          <a:stretch/>
        </p:blipFill>
        <p:spPr>
          <a:xfrm>
            <a:off x="-24131" y="-47962"/>
            <a:ext cx="9192264" cy="866736"/>
          </a:xfrm>
          <a:prstGeom prst="rect">
            <a:avLst/>
          </a:prstGeom>
          <a:noFill/>
          <a:ln>
            <a:noFill/>
          </a:ln>
        </p:spPr>
      </p:pic>
      <p:sp>
        <p:nvSpPr>
          <p:cNvPr id="72" name="Google Shape;72;p18"/>
          <p:cNvSpPr txBox="1"/>
          <p:nvPr>
            <p:ph type="title"/>
          </p:nvPr>
        </p:nvSpPr>
        <p:spPr>
          <a:xfrm>
            <a:off x="311738" y="237369"/>
            <a:ext cx="8520600" cy="5727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DBE8DA"/>
              </a:buClr>
              <a:buSzPts val="3400"/>
              <a:buFont typeface="Roboto"/>
              <a:buChar char="●"/>
              <a:defRPr sz="3400">
                <a:solidFill>
                  <a:srgbClr val="DBE8DA"/>
                </a:solidFill>
                <a:latin typeface="Roboto"/>
                <a:ea typeface="Roboto"/>
                <a:cs typeface="Roboto"/>
                <a:sym typeface="Roboto"/>
              </a:defRPr>
            </a:lvl1pPr>
            <a:lvl2pPr lvl="1" rtl="0">
              <a:spcBef>
                <a:spcPts val="0"/>
              </a:spcBef>
              <a:spcAft>
                <a:spcPts val="0"/>
              </a:spcAft>
              <a:buClr>
                <a:srgbClr val="DBE8DA"/>
              </a:buClr>
              <a:buSzPts val="1100"/>
              <a:buChar char="○"/>
              <a:defRPr sz="1100">
                <a:solidFill>
                  <a:srgbClr val="DBE8DA"/>
                </a:solidFill>
              </a:defRPr>
            </a:lvl2pPr>
            <a:lvl3pPr lvl="2" rtl="0">
              <a:spcBef>
                <a:spcPts val="0"/>
              </a:spcBef>
              <a:spcAft>
                <a:spcPts val="0"/>
              </a:spcAft>
              <a:buClr>
                <a:srgbClr val="DBE8DA"/>
              </a:buClr>
              <a:buSzPts val="1100"/>
              <a:buChar char="■"/>
              <a:defRPr sz="1100">
                <a:solidFill>
                  <a:srgbClr val="DBE8DA"/>
                </a:solidFill>
              </a:defRPr>
            </a:lvl3pPr>
            <a:lvl4pPr lvl="3" rtl="0">
              <a:spcBef>
                <a:spcPts val="0"/>
              </a:spcBef>
              <a:spcAft>
                <a:spcPts val="0"/>
              </a:spcAft>
              <a:buClr>
                <a:srgbClr val="DBE8DA"/>
              </a:buClr>
              <a:buSzPts val="1100"/>
              <a:buChar char="●"/>
              <a:defRPr sz="1100">
                <a:solidFill>
                  <a:srgbClr val="DBE8DA"/>
                </a:solidFill>
              </a:defRPr>
            </a:lvl4pPr>
            <a:lvl5pPr lvl="4" rtl="0">
              <a:spcBef>
                <a:spcPts val="0"/>
              </a:spcBef>
              <a:spcAft>
                <a:spcPts val="0"/>
              </a:spcAft>
              <a:buClr>
                <a:srgbClr val="DBE8DA"/>
              </a:buClr>
              <a:buSzPts val="1100"/>
              <a:buChar char="○"/>
              <a:defRPr sz="1100">
                <a:solidFill>
                  <a:srgbClr val="DBE8DA"/>
                </a:solidFill>
              </a:defRPr>
            </a:lvl5pPr>
            <a:lvl6pPr lvl="5" rtl="0">
              <a:spcBef>
                <a:spcPts val="0"/>
              </a:spcBef>
              <a:spcAft>
                <a:spcPts val="0"/>
              </a:spcAft>
              <a:buClr>
                <a:srgbClr val="DBE8DA"/>
              </a:buClr>
              <a:buSzPts val="1100"/>
              <a:buChar char="■"/>
              <a:defRPr sz="1100">
                <a:solidFill>
                  <a:srgbClr val="DBE8DA"/>
                </a:solidFill>
              </a:defRPr>
            </a:lvl6pPr>
            <a:lvl7pPr lvl="6" rtl="0">
              <a:spcBef>
                <a:spcPts val="0"/>
              </a:spcBef>
              <a:spcAft>
                <a:spcPts val="0"/>
              </a:spcAft>
              <a:buClr>
                <a:srgbClr val="DBE8DA"/>
              </a:buClr>
              <a:buSzPts val="1100"/>
              <a:buChar char="●"/>
              <a:defRPr sz="1100">
                <a:solidFill>
                  <a:srgbClr val="DBE8DA"/>
                </a:solidFill>
              </a:defRPr>
            </a:lvl7pPr>
            <a:lvl8pPr lvl="7" rtl="0">
              <a:spcBef>
                <a:spcPts val="0"/>
              </a:spcBef>
              <a:spcAft>
                <a:spcPts val="0"/>
              </a:spcAft>
              <a:buClr>
                <a:srgbClr val="DBE8DA"/>
              </a:buClr>
              <a:buSzPts val="1100"/>
              <a:buChar char="○"/>
              <a:defRPr sz="1100">
                <a:solidFill>
                  <a:srgbClr val="DBE8DA"/>
                </a:solidFill>
              </a:defRPr>
            </a:lvl8pPr>
            <a:lvl9pPr lvl="8" rtl="0">
              <a:spcBef>
                <a:spcPts val="0"/>
              </a:spcBef>
              <a:spcAft>
                <a:spcPts val="0"/>
              </a:spcAft>
              <a:buClr>
                <a:srgbClr val="DBE8DA"/>
              </a:buClr>
              <a:buSzPts val="1100"/>
              <a:buChar char="■"/>
              <a:defRPr sz="1100">
                <a:solidFill>
                  <a:srgbClr val="DBE8DA"/>
                </a:solidFill>
              </a:defRPr>
            </a:lvl9pPr>
          </a:lstStyle>
          <a:p/>
        </p:txBody>
      </p:sp>
      <p:sp>
        <p:nvSpPr>
          <p:cNvPr id="73" name="Google Shape;73;p18"/>
          <p:cNvSpPr txBox="1"/>
          <p:nvPr>
            <p:ph idx="1" type="body"/>
          </p:nvPr>
        </p:nvSpPr>
        <p:spPr>
          <a:xfrm>
            <a:off x="438413" y="1233975"/>
            <a:ext cx="8267100" cy="3242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20"/>
          <p:cNvSpPr txBox="1"/>
          <p:nvPr>
            <p:ph type="title"/>
          </p:nvPr>
        </p:nvSpPr>
        <p:spPr>
          <a:xfrm>
            <a:off x="490250" y="450150"/>
            <a:ext cx="6367800" cy="4090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SzPts val="4800"/>
              <a:buChar char="●"/>
              <a:defRPr sz="4800"/>
            </a:lvl1pPr>
            <a:lvl2pPr lvl="1" rtl="0">
              <a:spcBef>
                <a:spcPts val="0"/>
              </a:spcBef>
              <a:spcAft>
                <a:spcPts val="0"/>
              </a:spcAft>
              <a:buSzPts val="4800"/>
              <a:buChar char="○"/>
              <a:defRPr sz="4800"/>
            </a:lvl2pPr>
            <a:lvl3pPr lvl="2" rtl="0">
              <a:spcBef>
                <a:spcPts val="0"/>
              </a:spcBef>
              <a:spcAft>
                <a:spcPts val="0"/>
              </a:spcAft>
              <a:buSzPts val="4800"/>
              <a:buChar char="■"/>
              <a:defRPr sz="4800"/>
            </a:lvl3pPr>
            <a:lvl4pPr lvl="3" rtl="0">
              <a:spcBef>
                <a:spcPts val="0"/>
              </a:spcBef>
              <a:spcAft>
                <a:spcPts val="0"/>
              </a:spcAft>
              <a:buSzPts val="4800"/>
              <a:buChar char="●"/>
              <a:defRPr sz="4800"/>
            </a:lvl4pPr>
            <a:lvl5pPr lvl="4" rtl="0">
              <a:spcBef>
                <a:spcPts val="0"/>
              </a:spcBef>
              <a:spcAft>
                <a:spcPts val="0"/>
              </a:spcAft>
              <a:buSzPts val="4800"/>
              <a:buChar char="○"/>
              <a:defRPr sz="4800"/>
            </a:lvl5pPr>
            <a:lvl6pPr lvl="5" rtl="0">
              <a:spcBef>
                <a:spcPts val="0"/>
              </a:spcBef>
              <a:spcAft>
                <a:spcPts val="0"/>
              </a:spcAft>
              <a:buSzPts val="4800"/>
              <a:buChar char="■"/>
              <a:defRPr sz="4800"/>
            </a:lvl6pPr>
            <a:lvl7pPr lvl="6" rtl="0">
              <a:spcBef>
                <a:spcPts val="0"/>
              </a:spcBef>
              <a:spcAft>
                <a:spcPts val="0"/>
              </a:spcAft>
              <a:buSzPts val="4800"/>
              <a:buChar char="●"/>
              <a:defRPr sz="4800"/>
            </a:lvl7pPr>
            <a:lvl8pPr lvl="7" rtl="0">
              <a:spcBef>
                <a:spcPts val="0"/>
              </a:spcBef>
              <a:spcAft>
                <a:spcPts val="0"/>
              </a:spcAft>
              <a:buSzPts val="4800"/>
              <a:buChar char="○"/>
              <a:defRPr sz="4800"/>
            </a:lvl8pPr>
            <a:lvl9pPr lvl="8" rtl="0">
              <a:spcBef>
                <a:spcPts val="0"/>
              </a:spcBef>
              <a:spcAft>
                <a:spcPts val="0"/>
              </a:spcAft>
              <a:buSzPts val="4800"/>
              <a:buChar char="■"/>
              <a:defRPr sz="4800"/>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txBox="1"/>
          <p:nvPr>
            <p:ph type="title"/>
          </p:nvPr>
        </p:nvSpPr>
        <p:spPr>
          <a:xfrm>
            <a:off x="265500" y="1233175"/>
            <a:ext cx="4045200" cy="1482300"/>
          </a:xfrm>
          <a:prstGeom prst="rect">
            <a:avLst/>
          </a:prstGeom>
          <a:noFill/>
          <a:ln>
            <a:noFill/>
          </a:ln>
        </p:spPr>
        <p:txBody>
          <a:bodyPr anchorCtr="0" anchor="b" bIns="68575" lIns="68575" spcFirstLastPara="1" rIns="68575" wrap="square" tIns="68575">
            <a:noAutofit/>
          </a:bodyPr>
          <a:lstStyle>
            <a:lvl1pPr lvl="0" rtl="0" algn="ctr">
              <a:spcBef>
                <a:spcPts val="0"/>
              </a:spcBef>
              <a:spcAft>
                <a:spcPts val="0"/>
              </a:spcAft>
              <a:buSzPts val="4200"/>
              <a:buChar char="●"/>
              <a:defRPr sz="4200"/>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84" name="Google Shape;84;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6" name="Google Shape;8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9" name="Google Shape;8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311700" y="1106125"/>
            <a:ext cx="8520600" cy="1963500"/>
          </a:xfrm>
          <a:prstGeom prst="rect">
            <a:avLst/>
          </a:prstGeom>
          <a:noFill/>
          <a:ln>
            <a:noFill/>
          </a:ln>
        </p:spPr>
        <p:txBody>
          <a:bodyPr anchorCtr="0" anchor="b" bIns="68575" lIns="68575" spcFirstLastPara="1" rIns="68575" wrap="square" tIns="68575">
            <a:noAutofit/>
          </a:bodyPr>
          <a:lstStyle>
            <a:lvl1pPr lvl="0" rtl="0" algn="ctr">
              <a:spcBef>
                <a:spcPts val="0"/>
              </a:spcBef>
              <a:spcAft>
                <a:spcPts val="0"/>
              </a:spcAft>
              <a:buSzPts val="12000"/>
              <a:buChar char="●"/>
              <a:defRPr sz="12000"/>
            </a:lvl1pPr>
            <a:lvl2pPr lvl="1" rtl="0" algn="ctr">
              <a:spcBef>
                <a:spcPts val="0"/>
              </a:spcBef>
              <a:spcAft>
                <a:spcPts val="0"/>
              </a:spcAft>
              <a:buSzPts val="12000"/>
              <a:buChar char="○"/>
              <a:defRPr sz="12000"/>
            </a:lvl2pPr>
            <a:lvl3pPr lvl="2" rtl="0" algn="ctr">
              <a:spcBef>
                <a:spcPts val="0"/>
              </a:spcBef>
              <a:spcAft>
                <a:spcPts val="0"/>
              </a:spcAft>
              <a:buSzPts val="12000"/>
              <a:buChar char="■"/>
              <a:defRPr sz="12000"/>
            </a:lvl3pPr>
            <a:lvl4pPr lvl="3" rtl="0" algn="ctr">
              <a:spcBef>
                <a:spcPts val="0"/>
              </a:spcBef>
              <a:spcAft>
                <a:spcPts val="0"/>
              </a:spcAft>
              <a:buSzPts val="12000"/>
              <a:buChar char="●"/>
              <a:defRPr sz="12000"/>
            </a:lvl4pPr>
            <a:lvl5pPr lvl="4" rtl="0" algn="ctr">
              <a:spcBef>
                <a:spcPts val="0"/>
              </a:spcBef>
              <a:spcAft>
                <a:spcPts val="0"/>
              </a:spcAft>
              <a:buSzPts val="12000"/>
              <a:buChar char="○"/>
              <a:defRPr sz="12000"/>
            </a:lvl5pPr>
            <a:lvl6pPr lvl="5" rtl="0" algn="ctr">
              <a:spcBef>
                <a:spcPts val="0"/>
              </a:spcBef>
              <a:spcAft>
                <a:spcPts val="0"/>
              </a:spcAft>
              <a:buSzPts val="12000"/>
              <a:buChar char="■"/>
              <a:defRPr sz="12000"/>
            </a:lvl6pPr>
            <a:lvl7pPr lvl="6" rtl="0" algn="ctr">
              <a:spcBef>
                <a:spcPts val="0"/>
              </a:spcBef>
              <a:spcAft>
                <a:spcPts val="0"/>
              </a:spcAft>
              <a:buSzPts val="12000"/>
              <a:buChar char="●"/>
              <a:defRPr sz="12000"/>
            </a:lvl7pPr>
            <a:lvl8pPr lvl="7" rtl="0" algn="ctr">
              <a:spcBef>
                <a:spcPts val="0"/>
              </a:spcBef>
              <a:spcAft>
                <a:spcPts val="0"/>
              </a:spcAft>
              <a:buSzPts val="12000"/>
              <a:buChar char="○"/>
              <a:defRPr sz="12000"/>
            </a:lvl8pPr>
            <a:lvl9pPr lvl="8" rtl="0" algn="ctr">
              <a:spcBef>
                <a:spcPts val="0"/>
              </a:spcBef>
              <a:spcAft>
                <a:spcPts val="0"/>
              </a:spcAft>
              <a:buSzPts val="12000"/>
              <a:buChar char="■"/>
              <a:defRPr sz="12000"/>
            </a:lvl9pPr>
          </a:lstStyle>
          <a:p>
            <a:r>
              <a:t>xx%</a:t>
            </a:r>
          </a:p>
        </p:txBody>
      </p:sp>
      <p:sp>
        <p:nvSpPr>
          <p:cNvPr id="92" name="Google Shape;92;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3" name="Google Shape;9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lling bar" type="blank">
  <p:cSld name="BLANK">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24"/>
          <p:cNvSpPr txBox="1"/>
          <p:nvPr>
            <p:ph type="title"/>
          </p:nvPr>
        </p:nvSpPr>
        <p:spPr>
          <a:xfrm>
            <a:off x="311738" y="294519"/>
            <a:ext cx="8520600" cy="5727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CAE7E1"/>
              </a:buClr>
              <a:buSzPts val="3600"/>
              <a:buFont typeface="Roboto Medium"/>
              <a:buChar char="●"/>
              <a:defRPr sz="3600">
                <a:solidFill>
                  <a:srgbClr val="CAE7E1"/>
                </a:solidFill>
                <a:latin typeface="Roboto Medium"/>
                <a:ea typeface="Roboto Medium"/>
                <a:cs typeface="Roboto Medium"/>
                <a:sym typeface="Roboto Medium"/>
              </a:defRPr>
            </a:lvl1pPr>
            <a:lvl2pPr lvl="1" rtl="0">
              <a:spcBef>
                <a:spcPts val="0"/>
              </a:spcBef>
              <a:spcAft>
                <a:spcPts val="0"/>
              </a:spcAft>
              <a:buClr>
                <a:srgbClr val="CAE7E1"/>
              </a:buClr>
              <a:buSzPts val="1100"/>
              <a:buChar char="○"/>
              <a:defRPr sz="1100">
                <a:solidFill>
                  <a:srgbClr val="CAE7E1"/>
                </a:solidFill>
              </a:defRPr>
            </a:lvl2pPr>
            <a:lvl3pPr lvl="2" rtl="0">
              <a:spcBef>
                <a:spcPts val="0"/>
              </a:spcBef>
              <a:spcAft>
                <a:spcPts val="0"/>
              </a:spcAft>
              <a:buClr>
                <a:srgbClr val="CAE7E1"/>
              </a:buClr>
              <a:buSzPts val="1100"/>
              <a:buChar char="■"/>
              <a:defRPr sz="1100">
                <a:solidFill>
                  <a:srgbClr val="CAE7E1"/>
                </a:solidFill>
              </a:defRPr>
            </a:lvl3pPr>
            <a:lvl4pPr lvl="3" rtl="0">
              <a:spcBef>
                <a:spcPts val="0"/>
              </a:spcBef>
              <a:spcAft>
                <a:spcPts val="0"/>
              </a:spcAft>
              <a:buClr>
                <a:srgbClr val="CAE7E1"/>
              </a:buClr>
              <a:buSzPts val="1100"/>
              <a:buChar char="●"/>
              <a:defRPr sz="1100">
                <a:solidFill>
                  <a:srgbClr val="CAE7E1"/>
                </a:solidFill>
              </a:defRPr>
            </a:lvl4pPr>
            <a:lvl5pPr lvl="4" rtl="0">
              <a:spcBef>
                <a:spcPts val="0"/>
              </a:spcBef>
              <a:spcAft>
                <a:spcPts val="0"/>
              </a:spcAft>
              <a:buClr>
                <a:srgbClr val="CAE7E1"/>
              </a:buClr>
              <a:buSzPts val="1100"/>
              <a:buChar char="○"/>
              <a:defRPr sz="1100">
                <a:solidFill>
                  <a:srgbClr val="CAE7E1"/>
                </a:solidFill>
              </a:defRPr>
            </a:lvl5pPr>
            <a:lvl6pPr lvl="5" rtl="0">
              <a:spcBef>
                <a:spcPts val="0"/>
              </a:spcBef>
              <a:spcAft>
                <a:spcPts val="0"/>
              </a:spcAft>
              <a:buClr>
                <a:srgbClr val="CAE7E1"/>
              </a:buClr>
              <a:buSzPts val="1100"/>
              <a:buChar char="■"/>
              <a:defRPr sz="1100">
                <a:solidFill>
                  <a:srgbClr val="CAE7E1"/>
                </a:solidFill>
              </a:defRPr>
            </a:lvl6pPr>
            <a:lvl7pPr lvl="6" rtl="0">
              <a:spcBef>
                <a:spcPts val="0"/>
              </a:spcBef>
              <a:spcAft>
                <a:spcPts val="0"/>
              </a:spcAft>
              <a:buClr>
                <a:srgbClr val="CAE7E1"/>
              </a:buClr>
              <a:buSzPts val="1100"/>
              <a:buChar char="●"/>
              <a:defRPr sz="1100">
                <a:solidFill>
                  <a:srgbClr val="CAE7E1"/>
                </a:solidFill>
              </a:defRPr>
            </a:lvl7pPr>
            <a:lvl8pPr lvl="7" rtl="0">
              <a:spcBef>
                <a:spcPts val="0"/>
              </a:spcBef>
              <a:spcAft>
                <a:spcPts val="0"/>
              </a:spcAft>
              <a:buClr>
                <a:srgbClr val="CAE7E1"/>
              </a:buClr>
              <a:buSzPts val="1100"/>
              <a:buChar char="○"/>
              <a:defRPr sz="1100">
                <a:solidFill>
                  <a:srgbClr val="CAE7E1"/>
                </a:solidFill>
              </a:defRPr>
            </a:lvl8pPr>
            <a:lvl9pPr lvl="8" rtl="0">
              <a:spcBef>
                <a:spcPts val="0"/>
              </a:spcBef>
              <a:spcAft>
                <a:spcPts val="0"/>
              </a:spcAft>
              <a:buClr>
                <a:srgbClr val="CAE7E1"/>
              </a:buClr>
              <a:buSzPts val="1100"/>
              <a:buChar char="■"/>
              <a:defRPr sz="1100">
                <a:solidFill>
                  <a:srgbClr val="CAE7E1"/>
                </a:solidFill>
              </a:defRPr>
            </a:lvl9pPr>
          </a:lstStyle>
          <a:p/>
        </p:txBody>
      </p:sp>
      <p:sp>
        <p:nvSpPr>
          <p:cNvPr id="97" name="Google Shape;97;p24"/>
          <p:cNvSpPr txBox="1"/>
          <p:nvPr/>
        </p:nvSpPr>
        <p:spPr>
          <a:xfrm>
            <a:off x="822431" y="1489163"/>
            <a:ext cx="73380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latin typeface="Roboto"/>
              <a:ea typeface="Roboto"/>
              <a:cs typeface="Roboto"/>
              <a:sym typeface="Roboto"/>
            </a:endParaRPr>
          </a:p>
        </p:txBody>
      </p:sp>
      <p:sp>
        <p:nvSpPr>
          <p:cNvPr id="98" name="Google Shape;98;p24"/>
          <p:cNvSpPr txBox="1"/>
          <p:nvPr>
            <p:ph idx="1" type="body"/>
          </p:nvPr>
        </p:nvSpPr>
        <p:spPr>
          <a:xfrm>
            <a:off x="495788" y="1134984"/>
            <a:ext cx="8152500" cy="35283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99" name="Shape 99"/>
        <p:cNvGrpSpPr/>
        <p:nvPr/>
      </p:nvGrpSpPr>
      <p:grpSpPr>
        <a:xfrm>
          <a:off x="0" y="0"/>
          <a:ext cx="0" cy="0"/>
          <a:chOff x="0" y="0"/>
          <a:chExt cx="0" cy="0"/>
        </a:xfrm>
      </p:grpSpPr>
      <p:pic>
        <p:nvPicPr>
          <p:cNvPr id="100" name="Google Shape;100;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1" name="Google Shape;101;p25"/>
          <p:cNvSpPr txBox="1"/>
          <p:nvPr>
            <p:ph type="title"/>
          </p:nvPr>
        </p:nvSpPr>
        <p:spPr>
          <a:xfrm>
            <a:off x="482600" y="589787"/>
            <a:ext cx="2638200" cy="15705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700"/>
              <a:buFont typeface="Bookman Old Style"/>
              <a:buChar char="●"/>
              <a:defRPr b="0" sz="27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102" name="Google Shape;102;p25"/>
          <p:cNvSpPr txBox="1"/>
          <p:nvPr>
            <p:ph idx="1" type="body"/>
          </p:nvPr>
        </p:nvSpPr>
        <p:spPr>
          <a:xfrm>
            <a:off x="4094238" y="609599"/>
            <a:ext cx="4446300" cy="3971100"/>
          </a:xfrm>
          <a:prstGeom prst="rect">
            <a:avLst/>
          </a:prstGeom>
          <a:noFill/>
          <a:ln>
            <a:noFill/>
          </a:ln>
        </p:spPr>
        <p:txBody>
          <a:bodyPr anchorCtr="0" anchor="t" bIns="34275" lIns="0" spcFirstLastPara="1" rIns="0" wrap="square" tIns="34275">
            <a:normAutofit/>
          </a:bodyPr>
          <a:lstStyle>
            <a:lvl1pPr indent="-317500" lvl="0" marL="457200" rtl="0" algn="l">
              <a:lnSpc>
                <a:spcPct val="110000"/>
              </a:lnSpc>
              <a:spcBef>
                <a:spcPts val="900"/>
              </a:spcBef>
              <a:spcAft>
                <a:spcPts val="0"/>
              </a:spcAft>
              <a:buClr>
                <a:srgbClr val="1C6483"/>
              </a:buClr>
              <a:buSzPts val="1400"/>
              <a:buChar char="●"/>
              <a:defRPr>
                <a:solidFill>
                  <a:srgbClr val="1C6483"/>
                </a:solidFill>
              </a:defRPr>
            </a:lvl1pPr>
            <a:lvl2pPr indent="-317500" lvl="1" marL="914400" rtl="0" algn="l">
              <a:lnSpc>
                <a:spcPct val="100000"/>
              </a:lnSpc>
              <a:spcBef>
                <a:spcPts val="200"/>
              </a:spcBef>
              <a:spcAft>
                <a:spcPts val="0"/>
              </a:spcAft>
              <a:buClr>
                <a:schemeClr val="accent3"/>
              </a:buClr>
              <a:buSzPts val="1400"/>
              <a:buChar char="○"/>
              <a:defRPr>
                <a:solidFill>
                  <a:schemeClr val="accent3"/>
                </a:solidFill>
              </a:defRPr>
            </a:lvl2pPr>
            <a:lvl3pPr indent="-317500" lvl="2" marL="1371600" rtl="0" algn="l">
              <a:lnSpc>
                <a:spcPct val="100000"/>
              </a:lnSpc>
              <a:spcBef>
                <a:spcPts val="300"/>
              </a:spcBef>
              <a:spcAft>
                <a:spcPts val="0"/>
              </a:spcAft>
              <a:buClr>
                <a:schemeClr val="accent3"/>
              </a:buClr>
              <a:buSzPts val="1400"/>
              <a:buChar char="■"/>
              <a:defRPr>
                <a:solidFill>
                  <a:schemeClr val="accent3"/>
                </a:solidFill>
              </a:defRPr>
            </a:lvl3pPr>
            <a:lvl4pPr indent="-317500" lvl="3" marL="1828800" rtl="0" algn="l">
              <a:lnSpc>
                <a:spcPct val="100000"/>
              </a:lnSpc>
              <a:spcBef>
                <a:spcPts val="300"/>
              </a:spcBef>
              <a:spcAft>
                <a:spcPts val="0"/>
              </a:spcAft>
              <a:buClr>
                <a:schemeClr val="accent3"/>
              </a:buClr>
              <a:buSzPts val="1400"/>
              <a:buChar char="●"/>
              <a:defRPr>
                <a:solidFill>
                  <a:schemeClr val="accent3"/>
                </a:solidFill>
              </a:defRPr>
            </a:lvl4pPr>
            <a:lvl5pPr indent="-317500" lvl="4" marL="2286000" rtl="0" algn="l">
              <a:lnSpc>
                <a:spcPct val="100000"/>
              </a:lnSpc>
              <a:spcBef>
                <a:spcPts val="300"/>
              </a:spcBef>
              <a:spcAft>
                <a:spcPts val="0"/>
              </a:spcAft>
              <a:buClr>
                <a:schemeClr val="accent3"/>
              </a:buClr>
              <a:buSzPts val="1400"/>
              <a:buChar char="○"/>
              <a:defRPr>
                <a:solidFill>
                  <a:schemeClr val="accent3"/>
                </a:solidFill>
              </a:defRPr>
            </a:lvl5pPr>
            <a:lvl6pPr indent="-317500" lvl="5" marL="2743200" rtl="0" algn="l">
              <a:lnSpc>
                <a:spcPct val="90000"/>
              </a:lnSpc>
              <a:spcBef>
                <a:spcPts val="300"/>
              </a:spcBef>
              <a:spcAft>
                <a:spcPts val="0"/>
              </a:spcAft>
              <a:buClr>
                <a:schemeClr val="accent3"/>
              </a:buClr>
              <a:buSzPts val="1400"/>
              <a:buChar char="■"/>
              <a:defRPr>
                <a:solidFill>
                  <a:schemeClr val="accent3"/>
                </a:solidFill>
              </a:defRPr>
            </a:lvl6pPr>
            <a:lvl7pPr indent="-317500" lvl="6" marL="3200400" rtl="0" algn="l">
              <a:lnSpc>
                <a:spcPct val="90000"/>
              </a:lnSpc>
              <a:spcBef>
                <a:spcPts val="300"/>
              </a:spcBef>
              <a:spcAft>
                <a:spcPts val="0"/>
              </a:spcAft>
              <a:buClr>
                <a:schemeClr val="accent3"/>
              </a:buClr>
              <a:buSzPts val="1400"/>
              <a:buChar char="●"/>
              <a:defRPr>
                <a:solidFill>
                  <a:schemeClr val="accent3"/>
                </a:solidFill>
              </a:defRPr>
            </a:lvl7pPr>
            <a:lvl8pPr indent="-317500" lvl="7" marL="3657600" rtl="0" algn="l">
              <a:lnSpc>
                <a:spcPct val="90000"/>
              </a:lnSpc>
              <a:spcBef>
                <a:spcPts val="300"/>
              </a:spcBef>
              <a:spcAft>
                <a:spcPts val="0"/>
              </a:spcAft>
              <a:buClr>
                <a:schemeClr val="accent3"/>
              </a:buClr>
              <a:buSzPts val="1400"/>
              <a:buChar char="○"/>
              <a:defRPr>
                <a:solidFill>
                  <a:schemeClr val="accent3"/>
                </a:solidFill>
              </a:defRPr>
            </a:lvl8pPr>
            <a:lvl9pPr indent="-317500" lvl="8" marL="4114800" rtl="0" algn="l">
              <a:lnSpc>
                <a:spcPct val="90000"/>
              </a:lnSpc>
              <a:spcBef>
                <a:spcPts val="300"/>
              </a:spcBef>
              <a:spcAft>
                <a:spcPts val="300"/>
              </a:spcAft>
              <a:buClr>
                <a:schemeClr val="accent3"/>
              </a:buClr>
              <a:buSzPts val="1400"/>
              <a:buChar char="■"/>
              <a:defRPr>
                <a:solidFill>
                  <a:schemeClr val="accent3"/>
                </a:solidFill>
              </a:defRPr>
            </a:lvl9pPr>
          </a:lstStyle>
          <a:p/>
        </p:txBody>
      </p:sp>
      <p:sp>
        <p:nvSpPr>
          <p:cNvPr id="103" name="Google Shape;103;p25"/>
          <p:cNvSpPr txBox="1"/>
          <p:nvPr>
            <p:ph idx="2" type="body"/>
          </p:nvPr>
        </p:nvSpPr>
        <p:spPr>
          <a:xfrm>
            <a:off x="482599" y="2282288"/>
            <a:ext cx="2638200" cy="2298300"/>
          </a:xfrm>
          <a:prstGeom prst="rect">
            <a:avLst/>
          </a:prstGeom>
          <a:noFill/>
          <a:ln>
            <a:noFill/>
          </a:ln>
        </p:spPr>
        <p:txBody>
          <a:bodyPr anchorCtr="0" anchor="t" bIns="34275" lIns="68575" spcFirstLastPara="1" rIns="68575" wrap="square" tIns="34275">
            <a:normAutofit/>
          </a:bodyPr>
          <a:lstStyle>
            <a:lvl1pPr indent="-228600" lvl="0" marL="457200" rtl="0" algn="l">
              <a:lnSpc>
                <a:spcPct val="110000"/>
              </a:lnSpc>
              <a:spcBef>
                <a:spcPts val="900"/>
              </a:spcBef>
              <a:spcAft>
                <a:spcPts val="0"/>
              </a:spcAft>
              <a:buClr>
                <a:srgbClr val="CAE7E1"/>
              </a:buClr>
              <a:buSzPts val="1400"/>
              <a:buNone/>
              <a:defRPr sz="1400">
                <a:solidFill>
                  <a:srgbClr val="CAE7E1"/>
                </a:solidFill>
              </a:defRPr>
            </a:lvl1pPr>
            <a:lvl2pPr indent="-228600" lvl="1" marL="914400" rtl="0" algn="l">
              <a:lnSpc>
                <a:spcPct val="100000"/>
              </a:lnSpc>
              <a:spcBef>
                <a:spcPts val="200"/>
              </a:spcBef>
              <a:spcAft>
                <a:spcPts val="0"/>
              </a:spcAft>
              <a:buClr>
                <a:srgbClr val="CAE7E1"/>
              </a:buClr>
              <a:buSzPts val="900"/>
              <a:buNone/>
              <a:defRPr sz="900">
                <a:solidFill>
                  <a:srgbClr val="CAE7E1"/>
                </a:solidFill>
              </a:defRPr>
            </a:lvl2pPr>
            <a:lvl3pPr indent="-228600" lvl="2" marL="1371600" rtl="0" algn="l">
              <a:lnSpc>
                <a:spcPct val="100000"/>
              </a:lnSpc>
              <a:spcBef>
                <a:spcPts val="300"/>
              </a:spcBef>
              <a:spcAft>
                <a:spcPts val="0"/>
              </a:spcAft>
              <a:buClr>
                <a:srgbClr val="CAE7E1"/>
              </a:buClr>
              <a:buSzPts val="800"/>
              <a:buNone/>
              <a:defRPr sz="800">
                <a:solidFill>
                  <a:srgbClr val="CAE7E1"/>
                </a:solidFill>
              </a:defRPr>
            </a:lvl3pPr>
            <a:lvl4pPr indent="-228600" lvl="3" marL="1828800" rtl="0" algn="l">
              <a:lnSpc>
                <a:spcPct val="100000"/>
              </a:lnSpc>
              <a:spcBef>
                <a:spcPts val="300"/>
              </a:spcBef>
              <a:spcAft>
                <a:spcPts val="0"/>
              </a:spcAft>
              <a:buClr>
                <a:srgbClr val="CAE7E1"/>
              </a:buClr>
              <a:buSzPts val="700"/>
              <a:buNone/>
              <a:defRPr sz="700">
                <a:solidFill>
                  <a:srgbClr val="CAE7E1"/>
                </a:solidFill>
              </a:defRPr>
            </a:lvl4pPr>
            <a:lvl5pPr indent="-228600" lvl="4" marL="2286000" rtl="0" algn="l">
              <a:lnSpc>
                <a:spcPct val="100000"/>
              </a:lnSpc>
              <a:spcBef>
                <a:spcPts val="300"/>
              </a:spcBef>
              <a:spcAft>
                <a:spcPts val="0"/>
              </a:spcAft>
              <a:buClr>
                <a:srgbClr val="CAE7E1"/>
              </a:buClr>
              <a:buSzPts val="700"/>
              <a:buNone/>
              <a:defRPr sz="700">
                <a:solidFill>
                  <a:srgbClr val="CAE7E1"/>
                </a:solidFill>
              </a:defRPr>
            </a:lvl5pPr>
            <a:lvl6pPr indent="-228600" lvl="5" marL="2743200" rtl="0" algn="l">
              <a:lnSpc>
                <a:spcPct val="90000"/>
              </a:lnSpc>
              <a:spcBef>
                <a:spcPts val="300"/>
              </a:spcBef>
              <a:spcAft>
                <a:spcPts val="0"/>
              </a:spcAft>
              <a:buClr>
                <a:srgbClr val="CAE7E1"/>
              </a:buClr>
              <a:buSzPts val="700"/>
              <a:buNone/>
              <a:defRPr sz="700">
                <a:solidFill>
                  <a:srgbClr val="CAE7E1"/>
                </a:solidFill>
              </a:defRPr>
            </a:lvl6pPr>
            <a:lvl7pPr indent="-228600" lvl="6" marL="3200400" rtl="0" algn="l">
              <a:lnSpc>
                <a:spcPct val="90000"/>
              </a:lnSpc>
              <a:spcBef>
                <a:spcPts val="300"/>
              </a:spcBef>
              <a:spcAft>
                <a:spcPts val="0"/>
              </a:spcAft>
              <a:buClr>
                <a:srgbClr val="CAE7E1"/>
              </a:buClr>
              <a:buSzPts val="700"/>
              <a:buNone/>
              <a:defRPr sz="700">
                <a:solidFill>
                  <a:srgbClr val="CAE7E1"/>
                </a:solidFill>
              </a:defRPr>
            </a:lvl7pPr>
            <a:lvl8pPr indent="-228600" lvl="7" marL="3657600" rtl="0" algn="l">
              <a:lnSpc>
                <a:spcPct val="90000"/>
              </a:lnSpc>
              <a:spcBef>
                <a:spcPts val="300"/>
              </a:spcBef>
              <a:spcAft>
                <a:spcPts val="0"/>
              </a:spcAft>
              <a:buClr>
                <a:srgbClr val="CAE7E1"/>
              </a:buClr>
              <a:buSzPts val="700"/>
              <a:buNone/>
              <a:defRPr sz="700">
                <a:solidFill>
                  <a:srgbClr val="CAE7E1"/>
                </a:solidFill>
              </a:defRPr>
            </a:lvl8pPr>
            <a:lvl9pPr indent="-228600" lvl="8" marL="4114800" rtl="0" algn="l">
              <a:lnSpc>
                <a:spcPct val="90000"/>
              </a:lnSpc>
              <a:spcBef>
                <a:spcPts val="300"/>
              </a:spcBef>
              <a:spcAft>
                <a:spcPts val="300"/>
              </a:spcAft>
              <a:buClr>
                <a:srgbClr val="CAE7E1"/>
              </a:buClr>
              <a:buSzPts val="700"/>
              <a:buNone/>
              <a:defRPr sz="700">
                <a:solidFill>
                  <a:srgbClr val="CAE7E1"/>
                </a:solidFill>
              </a:defRPr>
            </a:lvl9pPr>
          </a:lstStyle>
          <a:p/>
        </p:txBody>
      </p:sp>
      <p:sp>
        <p:nvSpPr>
          <p:cNvPr id="104" name="Google Shape;104;p25"/>
          <p:cNvSpPr txBox="1"/>
          <p:nvPr>
            <p:ph idx="10" type="dt"/>
          </p:nvPr>
        </p:nvSpPr>
        <p:spPr>
          <a:xfrm>
            <a:off x="482598" y="4834890"/>
            <a:ext cx="2638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05" name="Google Shape;105;p25"/>
          <p:cNvSpPr txBox="1"/>
          <p:nvPr>
            <p:ph idx="11" type="ftr"/>
          </p:nvPr>
        </p:nvSpPr>
        <p:spPr>
          <a:xfrm>
            <a:off x="4094237" y="4834890"/>
            <a:ext cx="40005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solidFill>
                  <a:schemeClr val="dk2"/>
                </a:solidFill>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06" name="Google Shape;106;p25"/>
          <p:cNvSpPr txBox="1"/>
          <p:nvPr>
            <p:ph idx="12" type="sldNum"/>
          </p:nvPr>
        </p:nvSpPr>
        <p:spPr>
          <a:xfrm>
            <a:off x="8245187" y="4835128"/>
            <a:ext cx="585000" cy="273900"/>
          </a:xfrm>
          <a:prstGeom prst="rect">
            <a:avLst/>
          </a:prstGeom>
          <a:noFill/>
          <a:ln>
            <a:noFill/>
          </a:ln>
        </p:spPr>
        <p:txBody>
          <a:bodyPr anchorCtr="0" anchor="ctr" bIns="34275" lIns="68575" spcFirstLastPara="1" rIns="68575" wrap="square" tIns="34275">
            <a:normAutofit/>
          </a:bodyPr>
          <a:lstStyle>
            <a:lvl1pPr indent="0" lvl="0" marL="0" rtl="0" algn="l">
              <a:spcBef>
                <a:spcPts val="0"/>
              </a:spcBef>
              <a:buNone/>
              <a:defRPr b="0" i="0" sz="600" u="none" cap="none" strike="noStrike">
                <a:solidFill>
                  <a:schemeClr val="dk2"/>
                </a:solidFill>
                <a:latin typeface="Libre Franklin"/>
                <a:ea typeface="Libre Franklin"/>
                <a:cs typeface="Libre Franklin"/>
                <a:sym typeface="Libre Franklin"/>
              </a:defRPr>
            </a:lvl1pPr>
            <a:lvl2pPr indent="0" lvl="1" marL="0" rtl="0" algn="l">
              <a:spcBef>
                <a:spcPts val="0"/>
              </a:spcBef>
              <a:buNone/>
              <a:defRPr b="0" i="0" sz="600" u="none" cap="none" strike="noStrike">
                <a:solidFill>
                  <a:schemeClr val="dk2"/>
                </a:solidFill>
                <a:latin typeface="Libre Franklin"/>
                <a:ea typeface="Libre Franklin"/>
                <a:cs typeface="Libre Franklin"/>
                <a:sym typeface="Libre Franklin"/>
              </a:defRPr>
            </a:lvl2pPr>
            <a:lvl3pPr indent="0" lvl="2" marL="0" rtl="0" algn="l">
              <a:spcBef>
                <a:spcPts val="0"/>
              </a:spcBef>
              <a:buNone/>
              <a:defRPr b="0" i="0" sz="600" u="none" cap="none" strike="noStrike">
                <a:solidFill>
                  <a:schemeClr val="dk2"/>
                </a:solidFill>
                <a:latin typeface="Libre Franklin"/>
                <a:ea typeface="Libre Franklin"/>
                <a:cs typeface="Libre Franklin"/>
                <a:sym typeface="Libre Franklin"/>
              </a:defRPr>
            </a:lvl3pPr>
            <a:lvl4pPr indent="0" lvl="3" marL="0" rtl="0" algn="l">
              <a:spcBef>
                <a:spcPts val="0"/>
              </a:spcBef>
              <a:buNone/>
              <a:defRPr b="0" i="0" sz="600" u="none" cap="none" strike="noStrike">
                <a:solidFill>
                  <a:schemeClr val="dk2"/>
                </a:solidFill>
                <a:latin typeface="Libre Franklin"/>
                <a:ea typeface="Libre Franklin"/>
                <a:cs typeface="Libre Franklin"/>
                <a:sym typeface="Libre Franklin"/>
              </a:defRPr>
            </a:lvl4pPr>
            <a:lvl5pPr indent="0" lvl="4" marL="0" rtl="0" algn="l">
              <a:spcBef>
                <a:spcPts val="0"/>
              </a:spcBef>
              <a:buNone/>
              <a:defRPr b="0" i="0" sz="600" u="none" cap="none" strike="noStrike">
                <a:solidFill>
                  <a:schemeClr val="dk2"/>
                </a:solidFill>
                <a:latin typeface="Libre Franklin"/>
                <a:ea typeface="Libre Franklin"/>
                <a:cs typeface="Libre Franklin"/>
                <a:sym typeface="Libre Franklin"/>
              </a:defRPr>
            </a:lvl5pPr>
            <a:lvl6pPr indent="0" lvl="5" marL="0" rtl="0" algn="l">
              <a:spcBef>
                <a:spcPts val="0"/>
              </a:spcBef>
              <a:buNone/>
              <a:defRPr b="0" i="0" sz="600" u="none" cap="none" strike="noStrike">
                <a:solidFill>
                  <a:schemeClr val="dk2"/>
                </a:solidFill>
                <a:latin typeface="Libre Franklin"/>
                <a:ea typeface="Libre Franklin"/>
                <a:cs typeface="Libre Franklin"/>
                <a:sym typeface="Libre Franklin"/>
              </a:defRPr>
            </a:lvl6pPr>
            <a:lvl7pPr indent="0" lvl="6" marL="0" rtl="0" algn="l">
              <a:spcBef>
                <a:spcPts val="0"/>
              </a:spcBef>
              <a:buNone/>
              <a:defRPr b="0" i="0" sz="600" u="none" cap="none" strike="noStrike">
                <a:solidFill>
                  <a:schemeClr val="dk2"/>
                </a:solidFill>
                <a:latin typeface="Libre Franklin"/>
                <a:ea typeface="Libre Franklin"/>
                <a:cs typeface="Libre Franklin"/>
                <a:sym typeface="Libre Franklin"/>
              </a:defRPr>
            </a:lvl7pPr>
            <a:lvl8pPr indent="0" lvl="7" marL="0" rtl="0" algn="l">
              <a:spcBef>
                <a:spcPts val="0"/>
              </a:spcBef>
              <a:buNone/>
              <a:defRPr b="0" i="0" sz="600" u="none" cap="none" strike="noStrike">
                <a:solidFill>
                  <a:schemeClr val="dk2"/>
                </a:solidFill>
                <a:latin typeface="Libre Franklin"/>
                <a:ea typeface="Libre Franklin"/>
                <a:cs typeface="Libre Franklin"/>
                <a:sym typeface="Libre Franklin"/>
              </a:defRPr>
            </a:lvl8pPr>
            <a:lvl9pPr indent="0" lvl="8" marL="0" rtl="0" algn="l">
              <a:spcBef>
                <a:spcPts val="0"/>
              </a:spcBef>
              <a:buNone/>
              <a:defRPr b="0" i="0" sz="600" u="none" cap="none" strike="noStrike">
                <a:solidFill>
                  <a:schemeClr val="dk2"/>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rgbClr val="1C6483"/>
              </a:buClr>
              <a:buSzPts val="1800"/>
              <a:buFont typeface="Roboto"/>
              <a:buChar char="●"/>
              <a:defRPr sz="1800">
                <a:solidFill>
                  <a:srgbClr val="1C6483"/>
                </a:solidFill>
                <a:latin typeface="Roboto"/>
                <a:ea typeface="Roboto"/>
                <a:cs typeface="Roboto"/>
                <a:sym typeface="Roboto"/>
              </a:defRPr>
            </a:lvl1pPr>
            <a:lvl2pPr indent="-317500" lvl="1" marL="914400" rtl="0">
              <a:lnSpc>
                <a:spcPct val="115000"/>
              </a:lnSpc>
              <a:spcBef>
                <a:spcPts val="0"/>
              </a:spcBef>
              <a:spcAft>
                <a:spcPts val="0"/>
              </a:spcAft>
              <a:buClr>
                <a:schemeClr val="accent3"/>
              </a:buClr>
              <a:buSzPts val="1400"/>
              <a:buFont typeface="Roboto"/>
              <a:buChar char="○"/>
              <a:defRPr sz="1400">
                <a:solidFill>
                  <a:schemeClr val="accent3"/>
                </a:solidFill>
                <a:latin typeface="Roboto"/>
                <a:ea typeface="Roboto"/>
                <a:cs typeface="Roboto"/>
                <a:sym typeface="Roboto"/>
              </a:defRPr>
            </a:lvl2pPr>
            <a:lvl3pPr indent="-317500" lvl="2" marL="1371600" rtl="0">
              <a:lnSpc>
                <a:spcPct val="115000"/>
              </a:lnSpc>
              <a:spcBef>
                <a:spcPts val="0"/>
              </a:spcBef>
              <a:spcAft>
                <a:spcPts val="0"/>
              </a:spcAft>
              <a:buClr>
                <a:schemeClr val="accent3"/>
              </a:buClr>
              <a:buSzPts val="1400"/>
              <a:buFont typeface="Roboto"/>
              <a:buChar char="■"/>
              <a:defRPr sz="1400">
                <a:solidFill>
                  <a:schemeClr val="accent3"/>
                </a:solidFill>
                <a:latin typeface="Roboto"/>
                <a:ea typeface="Roboto"/>
                <a:cs typeface="Roboto"/>
                <a:sym typeface="Roboto"/>
              </a:defRPr>
            </a:lvl3pPr>
            <a:lvl4pPr indent="-317500" lvl="3" marL="1828800" rtl="0">
              <a:lnSpc>
                <a:spcPct val="115000"/>
              </a:lnSpc>
              <a:spcBef>
                <a:spcPts val="0"/>
              </a:spcBef>
              <a:spcAft>
                <a:spcPts val="0"/>
              </a:spcAft>
              <a:buClr>
                <a:schemeClr val="accent3"/>
              </a:buClr>
              <a:buSzPts val="1400"/>
              <a:buFont typeface="Roboto"/>
              <a:buChar char="●"/>
              <a:defRPr sz="1400">
                <a:solidFill>
                  <a:schemeClr val="accent3"/>
                </a:solidFill>
                <a:latin typeface="Roboto"/>
                <a:ea typeface="Roboto"/>
                <a:cs typeface="Roboto"/>
                <a:sym typeface="Roboto"/>
              </a:defRPr>
            </a:lvl4pPr>
            <a:lvl5pPr indent="-317500" lvl="4" marL="2286000" rtl="0">
              <a:lnSpc>
                <a:spcPct val="115000"/>
              </a:lnSpc>
              <a:spcBef>
                <a:spcPts val="0"/>
              </a:spcBef>
              <a:spcAft>
                <a:spcPts val="0"/>
              </a:spcAft>
              <a:buClr>
                <a:schemeClr val="accent3"/>
              </a:buClr>
              <a:buSzPts val="1400"/>
              <a:buFont typeface="Roboto"/>
              <a:buChar char="○"/>
              <a:defRPr sz="1400">
                <a:solidFill>
                  <a:schemeClr val="accent3"/>
                </a:solidFill>
                <a:latin typeface="Roboto"/>
                <a:ea typeface="Roboto"/>
                <a:cs typeface="Roboto"/>
                <a:sym typeface="Roboto"/>
              </a:defRPr>
            </a:lvl5pPr>
            <a:lvl6pPr indent="-317500" lvl="5" marL="2743200" rtl="0">
              <a:lnSpc>
                <a:spcPct val="115000"/>
              </a:lnSpc>
              <a:spcBef>
                <a:spcPts val="0"/>
              </a:spcBef>
              <a:spcAft>
                <a:spcPts val="0"/>
              </a:spcAft>
              <a:buClr>
                <a:schemeClr val="accent3"/>
              </a:buClr>
              <a:buSzPts val="1400"/>
              <a:buFont typeface="Roboto"/>
              <a:buChar char="■"/>
              <a:defRPr sz="1400">
                <a:solidFill>
                  <a:schemeClr val="accent3"/>
                </a:solidFill>
                <a:latin typeface="Roboto"/>
                <a:ea typeface="Roboto"/>
                <a:cs typeface="Roboto"/>
                <a:sym typeface="Roboto"/>
              </a:defRPr>
            </a:lvl6pPr>
            <a:lvl7pPr indent="-317500" lvl="6" marL="3200400" rtl="0">
              <a:lnSpc>
                <a:spcPct val="115000"/>
              </a:lnSpc>
              <a:spcBef>
                <a:spcPts val="0"/>
              </a:spcBef>
              <a:spcAft>
                <a:spcPts val="0"/>
              </a:spcAft>
              <a:buClr>
                <a:schemeClr val="accent3"/>
              </a:buClr>
              <a:buSzPts val="1400"/>
              <a:buFont typeface="Roboto"/>
              <a:buChar char="●"/>
              <a:defRPr sz="1400">
                <a:solidFill>
                  <a:schemeClr val="accent3"/>
                </a:solidFill>
                <a:latin typeface="Roboto"/>
                <a:ea typeface="Roboto"/>
                <a:cs typeface="Roboto"/>
                <a:sym typeface="Roboto"/>
              </a:defRPr>
            </a:lvl7pPr>
            <a:lvl8pPr indent="-317500" lvl="7" marL="3657600" rtl="0">
              <a:lnSpc>
                <a:spcPct val="115000"/>
              </a:lnSpc>
              <a:spcBef>
                <a:spcPts val="0"/>
              </a:spcBef>
              <a:spcAft>
                <a:spcPts val="0"/>
              </a:spcAft>
              <a:buClr>
                <a:schemeClr val="accent3"/>
              </a:buClr>
              <a:buSzPts val="1400"/>
              <a:buFont typeface="Roboto"/>
              <a:buChar char="○"/>
              <a:defRPr sz="1400">
                <a:solidFill>
                  <a:schemeClr val="accent3"/>
                </a:solidFill>
                <a:latin typeface="Roboto"/>
                <a:ea typeface="Roboto"/>
                <a:cs typeface="Roboto"/>
                <a:sym typeface="Roboto"/>
              </a:defRPr>
            </a:lvl8pPr>
            <a:lvl9pPr indent="-317500" lvl="8" marL="4114800" rtl="0">
              <a:lnSpc>
                <a:spcPct val="115000"/>
              </a:lnSpc>
              <a:spcBef>
                <a:spcPts val="0"/>
              </a:spcBef>
              <a:spcAft>
                <a:spcPts val="0"/>
              </a:spcAft>
              <a:buClr>
                <a:schemeClr val="accent3"/>
              </a:buClr>
              <a:buSzPts val="1400"/>
              <a:buFont typeface="Roboto"/>
              <a:buChar char="■"/>
              <a:defRPr sz="1400">
                <a:solidFill>
                  <a:schemeClr val="accent3"/>
                </a:solidFill>
                <a:latin typeface="Roboto"/>
                <a:ea typeface="Roboto"/>
                <a:cs typeface="Roboto"/>
                <a:sym typeface="Roboto"/>
              </a:defRPr>
            </a:lvl9pPr>
          </a:lstStyle>
          <a:p/>
        </p:txBody>
      </p:sp>
      <p:sp>
        <p:nvSpPr>
          <p:cNvPr id="52" name="Google Shape;5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mailto:miller_s@cde.state.co.us" TargetMode="External"/><Relationship Id="rId5" Type="http://schemas.openxmlformats.org/officeDocument/2006/relationships/hyperlink" Target="mailto:carman_a@cde.state.co.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cde.state.co.us/" TargetMode="External"/><Relationship Id="rId4" Type="http://schemas.openxmlformats.org/officeDocument/2006/relationships/image" Target="../media/image1.pn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hyperlink" Target="http://www.youtube.com/watch?v=4ASKMcdCc3g" TargetMode="Externa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hyperlink" Target="https://greeleyevanstransit.com/" TargetMode="External"/><Relationship Id="rId4" Type="http://schemas.openxmlformats.org/officeDocument/2006/relationships/hyperlink" Target="https://www.rtd-denver.com/zero-fare-for-youth" TargetMode="External"/><Relationship Id="rId5" Type="http://schemas.openxmlformats.org/officeDocument/2006/relationships/hyperlink" Target="https://www.uncovercolorado.com/transport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8.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8.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8.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8.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6"/>
          <p:cNvPicPr preferRelativeResize="0"/>
          <p:nvPr/>
        </p:nvPicPr>
        <p:blipFill>
          <a:blip r:embed="rId3">
            <a:alphaModFix/>
          </a:blip>
          <a:stretch>
            <a:fillRect/>
          </a:stretch>
        </p:blipFill>
        <p:spPr>
          <a:xfrm>
            <a:off x="0" y="0"/>
            <a:ext cx="9144000" cy="5372101"/>
          </a:xfrm>
          <a:prstGeom prst="rect">
            <a:avLst/>
          </a:prstGeom>
          <a:noFill/>
          <a:ln>
            <a:noFill/>
          </a:ln>
        </p:spPr>
      </p:pic>
      <p:sp>
        <p:nvSpPr>
          <p:cNvPr id="112" name="Google Shape;112;p26"/>
          <p:cNvSpPr txBox="1"/>
          <p:nvPr>
            <p:ph type="title"/>
          </p:nvPr>
        </p:nvSpPr>
        <p:spPr>
          <a:xfrm>
            <a:off x="382225" y="2438494"/>
            <a:ext cx="3290100" cy="1482300"/>
          </a:xfrm>
          <a:prstGeom prst="rect">
            <a:avLst/>
          </a:prstGeom>
        </p:spPr>
        <p:txBody>
          <a:bodyPr anchorCtr="0" anchor="b" bIns="68575" lIns="68575" spcFirstLastPara="1" rIns="68575" wrap="square" tIns="68575">
            <a:noAutofit/>
          </a:bodyPr>
          <a:lstStyle/>
          <a:p>
            <a:pPr indent="0" lvl="0" marL="0" rtl="0" algn="ctr">
              <a:spcBef>
                <a:spcPts val="0"/>
              </a:spcBef>
              <a:spcAft>
                <a:spcPts val="0"/>
              </a:spcAft>
              <a:buNone/>
            </a:pPr>
            <a:r>
              <a:rPr lang="en">
                <a:solidFill>
                  <a:srgbClr val="DBE8DA"/>
                </a:solidFill>
                <a:latin typeface="Roboto"/>
                <a:ea typeface="Roboto"/>
                <a:cs typeface="Roboto"/>
                <a:sym typeface="Roboto"/>
              </a:rPr>
              <a:t>Welcome Task Force Members &amp; Guests</a:t>
            </a:r>
            <a:endParaRPr>
              <a:solidFill>
                <a:srgbClr val="DBE8DA"/>
              </a:solidFill>
              <a:latin typeface="Roboto"/>
              <a:ea typeface="Roboto"/>
              <a:cs typeface="Roboto"/>
              <a:sym typeface="Roboto"/>
            </a:endParaRPr>
          </a:p>
        </p:txBody>
      </p:sp>
      <p:sp>
        <p:nvSpPr>
          <p:cNvPr id="113" name="Google Shape;113;p26"/>
          <p:cNvSpPr txBox="1"/>
          <p:nvPr>
            <p:ph idx="2" type="body"/>
          </p:nvPr>
        </p:nvSpPr>
        <p:spPr>
          <a:xfrm>
            <a:off x="4170775" y="1019950"/>
            <a:ext cx="4717200" cy="3557400"/>
          </a:xfrm>
          <a:prstGeom prst="rect">
            <a:avLst/>
          </a:prstGeom>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300"/>
              <a:t>Task Force Member</a:t>
            </a:r>
            <a:r>
              <a:rPr lang="en" sz="1300"/>
              <a:t>s please have your camera on, audio muted, and relevant documents available at the beginning of the meeting.</a:t>
            </a:r>
            <a:endParaRPr sz="1300"/>
          </a:p>
          <a:p>
            <a:pPr indent="0" lvl="0" marL="457200" marR="0" rtl="0" algn="l">
              <a:lnSpc>
                <a:spcPct val="100000"/>
              </a:lnSpc>
              <a:spcBef>
                <a:spcPts val="1200"/>
              </a:spcBef>
              <a:spcAft>
                <a:spcPts val="0"/>
              </a:spcAft>
              <a:buNone/>
            </a:pPr>
            <a:r>
              <a:t/>
            </a:r>
            <a:endParaRPr sz="1300"/>
          </a:p>
          <a:p>
            <a:pPr indent="-311150" lvl="0" marL="457200" rtl="0" algn="l">
              <a:lnSpc>
                <a:spcPct val="100000"/>
              </a:lnSpc>
              <a:spcBef>
                <a:spcPts val="0"/>
              </a:spcBef>
              <a:spcAft>
                <a:spcPts val="0"/>
              </a:spcAft>
              <a:buSzPts val="1300"/>
              <a:buChar char="●"/>
            </a:pPr>
            <a:r>
              <a:rPr lang="en" sz="1300"/>
              <a:t>Welcome to the public who are watching the meeting via Live Streaming.  </a:t>
            </a:r>
            <a:endParaRPr sz="1300"/>
          </a:p>
          <a:p>
            <a:pPr indent="0" lvl="0" marL="457200" rtl="0" algn="l">
              <a:lnSpc>
                <a:spcPct val="100000"/>
              </a:lnSpc>
              <a:spcBef>
                <a:spcPts val="0"/>
              </a:spcBef>
              <a:spcAft>
                <a:spcPts val="0"/>
              </a:spcAft>
              <a:buNone/>
            </a:pPr>
            <a:r>
              <a:t/>
            </a:r>
            <a:endParaRPr sz="1300"/>
          </a:p>
          <a:p>
            <a:pPr indent="-311150" lvl="0" marL="457200" rtl="0" algn="l">
              <a:lnSpc>
                <a:spcPct val="100000"/>
              </a:lnSpc>
              <a:spcBef>
                <a:spcPts val="0"/>
              </a:spcBef>
              <a:spcAft>
                <a:spcPts val="0"/>
              </a:spcAft>
              <a:buSzPts val="1300"/>
              <a:buChar char="●"/>
            </a:pPr>
            <a:r>
              <a:rPr lang="en" sz="1300"/>
              <a:t>If the public has any questions or comments regarding </a:t>
            </a:r>
            <a:r>
              <a:rPr i="1" lang="en" sz="1300"/>
              <a:t>transportation operations</a:t>
            </a:r>
            <a:r>
              <a:rPr lang="en" sz="1300"/>
              <a:t>, these can be sent via email to Susan Miller at </a:t>
            </a:r>
            <a:r>
              <a:rPr lang="en" sz="1300" u="sng">
                <a:solidFill>
                  <a:schemeClr val="accent5"/>
                </a:solidFill>
                <a:hlinkClick r:id="rId4">
                  <a:extLst>
                    <a:ext uri="{A12FA001-AC4F-418D-AE19-62706E023703}">
                      <ahyp:hlinkClr val="tx"/>
                    </a:ext>
                  </a:extLst>
                </a:hlinkClick>
              </a:rPr>
              <a:t>miller_s@cde.state.co.us</a:t>
            </a:r>
            <a:r>
              <a:rPr lang="en" sz="1300"/>
              <a:t> </a:t>
            </a:r>
            <a:endParaRPr sz="1300"/>
          </a:p>
          <a:p>
            <a:pPr indent="0" lvl="0" marL="457200" rtl="0" algn="l">
              <a:lnSpc>
                <a:spcPct val="100000"/>
              </a:lnSpc>
              <a:spcBef>
                <a:spcPts val="0"/>
              </a:spcBef>
              <a:spcAft>
                <a:spcPts val="0"/>
              </a:spcAft>
              <a:buNone/>
            </a:pPr>
            <a:r>
              <a:t/>
            </a:r>
            <a:endParaRPr sz="1300"/>
          </a:p>
          <a:p>
            <a:pPr indent="-311150" lvl="0" marL="457200" rtl="0" algn="l">
              <a:lnSpc>
                <a:spcPct val="100000"/>
              </a:lnSpc>
              <a:spcBef>
                <a:spcPts val="0"/>
              </a:spcBef>
              <a:spcAft>
                <a:spcPts val="0"/>
              </a:spcAft>
              <a:buSzPts val="1300"/>
              <a:buChar char="●"/>
            </a:pPr>
            <a:r>
              <a:rPr lang="en" sz="1300"/>
              <a:t>If the public has any questions or comments regarding </a:t>
            </a:r>
            <a:r>
              <a:rPr i="1" lang="en" sz="1300"/>
              <a:t>transportation funding</a:t>
            </a:r>
            <a:r>
              <a:rPr lang="en" sz="1300"/>
              <a:t>, these can be sent via email to Amy Carman at </a:t>
            </a:r>
            <a:r>
              <a:rPr lang="en" sz="1300" u="sng">
                <a:solidFill>
                  <a:schemeClr val="accent5"/>
                </a:solidFill>
                <a:hlinkClick r:id="rId5">
                  <a:extLst>
                    <a:ext uri="{A12FA001-AC4F-418D-AE19-62706E023703}">
                      <ahyp:hlinkClr val="tx"/>
                    </a:ext>
                  </a:extLst>
                </a:hlinkClick>
              </a:rPr>
              <a:t>carman_a@cde.state.co.us</a:t>
            </a:r>
            <a:endParaRPr sz="1300"/>
          </a:p>
          <a:p>
            <a:pPr indent="0" lvl="0" marL="0" marR="0" rtl="0" algn="l">
              <a:lnSpc>
                <a:spcPct val="100000"/>
              </a:lnSpc>
              <a:spcBef>
                <a:spcPts val="0"/>
              </a:spcBef>
              <a:spcAft>
                <a:spcPts val="0"/>
              </a:spcAft>
              <a:buNone/>
            </a:pPr>
            <a:r>
              <a:t/>
            </a:r>
            <a:endParaRPr sz="1300"/>
          </a:p>
        </p:txBody>
      </p:sp>
      <p:sp>
        <p:nvSpPr>
          <p:cNvPr id="114" name="Google Shape;114;p26"/>
          <p:cNvSpPr txBox="1"/>
          <p:nvPr/>
        </p:nvSpPr>
        <p:spPr>
          <a:xfrm>
            <a:off x="4563900" y="344400"/>
            <a:ext cx="41841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700" u="sng">
                <a:solidFill>
                  <a:srgbClr val="1C6483"/>
                </a:solidFill>
                <a:latin typeface="Roboto"/>
                <a:ea typeface="Roboto"/>
                <a:cs typeface="Roboto"/>
                <a:sym typeface="Roboto"/>
              </a:rPr>
              <a:t>A</a:t>
            </a:r>
            <a:r>
              <a:rPr b="1" lang="en" sz="1700" u="sng">
                <a:solidFill>
                  <a:srgbClr val="1C6483"/>
                </a:solidFill>
                <a:latin typeface="Roboto"/>
                <a:ea typeface="Roboto"/>
                <a:cs typeface="Roboto"/>
                <a:sym typeface="Roboto"/>
              </a:rPr>
              <a:t> few notes prior to the meeting starting:</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184913" y="848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Minimum Requirements Model</a:t>
            </a:r>
            <a:endParaRPr sz="2400">
              <a:latin typeface="Roboto Medium"/>
              <a:ea typeface="Roboto Medium"/>
              <a:cs typeface="Roboto Medium"/>
              <a:sym typeface="Roboto Medium"/>
            </a:endParaRPr>
          </a:p>
        </p:txBody>
      </p:sp>
      <p:sp>
        <p:nvSpPr>
          <p:cNvPr id="229" name="Google Shape;229;p35"/>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pic>
        <p:nvPicPr>
          <p:cNvPr id="230" name="Google Shape;230;p35"/>
          <p:cNvPicPr preferRelativeResize="0"/>
          <p:nvPr/>
        </p:nvPicPr>
        <p:blipFill rotWithShape="1">
          <a:blip r:embed="rId3">
            <a:alphaModFix/>
          </a:blip>
          <a:srcRect b="2181" l="13643" r="13475" t="0"/>
          <a:stretch/>
        </p:blipFill>
        <p:spPr>
          <a:xfrm>
            <a:off x="1749075" y="839600"/>
            <a:ext cx="5700686" cy="4303900"/>
          </a:xfrm>
          <a:prstGeom prst="rect">
            <a:avLst/>
          </a:prstGeom>
          <a:noFill/>
          <a:ln>
            <a:noFill/>
          </a:ln>
        </p:spPr>
      </p:pic>
      <p:sp>
        <p:nvSpPr>
          <p:cNvPr id="231" name="Google Shape;231;p35"/>
          <p:cNvSpPr/>
          <p:nvPr/>
        </p:nvSpPr>
        <p:spPr>
          <a:xfrm rot="9838248">
            <a:off x="5929558" y="2850985"/>
            <a:ext cx="422631" cy="157910"/>
          </a:xfrm>
          <a:prstGeom prst="rightArrow">
            <a:avLst>
              <a:gd fmla="val 50000" name="adj1"/>
              <a:gd fmla="val 50000" name="adj2"/>
            </a:avLst>
          </a:prstGeom>
          <a:gradFill>
            <a:gsLst>
              <a:gs pos="0">
                <a:srgbClr val="BFBFBF"/>
              </a:gs>
              <a:gs pos="100000">
                <a:srgbClr val="737373"/>
              </a:gs>
            </a:gsLst>
            <a:path path="circle">
              <a:fillToRect b="50%" l="50%" r="50%" t="50%"/>
            </a:path>
            <a:tileRect/>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2" name="Google Shape;232;p35"/>
          <p:cNvSpPr/>
          <p:nvPr/>
        </p:nvSpPr>
        <p:spPr>
          <a:xfrm rot="9838248">
            <a:off x="5078983" y="3299860"/>
            <a:ext cx="422631" cy="157910"/>
          </a:xfrm>
          <a:prstGeom prst="rightArrow">
            <a:avLst>
              <a:gd fmla="val 50000" name="adj1"/>
              <a:gd fmla="val 50000" name="adj2"/>
            </a:avLst>
          </a:prstGeom>
          <a:gradFill>
            <a:gsLst>
              <a:gs pos="0">
                <a:srgbClr val="BFBFBF"/>
              </a:gs>
              <a:gs pos="100000">
                <a:srgbClr val="737373"/>
              </a:gs>
            </a:gsLst>
            <a:path path="circle">
              <a:fillToRect b="50%" l="50%" r="50%" t="50%"/>
            </a:path>
            <a:tileRect/>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3" name="Google Shape;233;p35"/>
          <p:cNvSpPr/>
          <p:nvPr/>
        </p:nvSpPr>
        <p:spPr>
          <a:xfrm rot="9838248">
            <a:off x="6172258" y="4355285"/>
            <a:ext cx="422631" cy="157910"/>
          </a:xfrm>
          <a:prstGeom prst="rightArrow">
            <a:avLst>
              <a:gd fmla="val 50000" name="adj1"/>
              <a:gd fmla="val 50000" name="adj2"/>
            </a:avLst>
          </a:prstGeom>
          <a:gradFill>
            <a:gsLst>
              <a:gs pos="0">
                <a:srgbClr val="BFBFBF"/>
              </a:gs>
              <a:gs pos="100000">
                <a:srgbClr val="737373"/>
              </a:gs>
            </a:gsLst>
            <a:path path="circle">
              <a:fillToRect b="50%" l="50%" r="50%" t="50%"/>
            </a:path>
            <a:tileRect/>
          </a:gra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4" name="Google Shape;234;p35"/>
          <p:cNvSpPr txBox="1"/>
          <p:nvPr/>
        </p:nvSpPr>
        <p:spPr>
          <a:xfrm>
            <a:off x="6232225" y="4031500"/>
            <a:ext cx="2082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1C6483"/>
                </a:solidFill>
                <a:latin typeface="Impact"/>
                <a:ea typeface="Impact"/>
                <a:cs typeface="Impact"/>
                <a:sym typeface="Impact"/>
              </a:rPr>
              <a:t>1</a:t>
            </a:r>
            <a:endParaRPr sz="1700">
              <a:solidFill>
                <a:srgbClr val="1C6483"/>
              </a:solidFill>
              <a:latin typeface="Impact"/>
              <a:ea typeface="Impact"/>
              <a:cs typeface="Impact"/>
              <a:sym typeface="Impact"/>
            </a:endParaRPr>
          </a:p>
        </p:txBody>
      </p:sp>
      <p:sp>
        <p:nvSpPr>
          <p:cNvPr id="235" name="Google Shape;235;p35"/>
          <p:cNvSpPr txBox="1"/>
          <p:nvPr/>
        </p:nvSpPr>
        <p:spPr>
          <a:xfrm>
            <a:off x="6036775" y="2506275"/>
            <a:ext cx="2082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1C6483"/>
                </a:solidFill>
                <a:latin typeface="Impact"/>
                <a:ea typeface="Impact"/>
                <a:cs typeface="Impact"/>
                <a:sym typeface="Impact"/>
              </a:rPr>
              <a:t>2</a:t>
            </a:r>
            <a:endParaRPr sz="1700">
              <a:solidFill>
                <a:srgbClr val="1C6483"/>
              </a:solidFill>
              <a:latin typeface="Impact"/>
              <a:ea typeface="Impact"/>
              <a:cs typeface="Impact"/>
              <a:sym typeface="Impact"/>
            </a:endParaRPr>
          </a:p>
        </p:txBody>
      </p:sp>
      <p:sp>
        <p:nvSpPr>
          <p:cNvPr id="236" name="Google Shape;236;p35"/>
          <p:cNvSpPr txBox="1"/>
          <p:nvPr/>
        </p:nvSpPr>
        <p:spPr>
          <a:xfrm>
            <a:off x="5186200" y="2976075"/>
            <a:ext cx="2082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1C6483"/>
                </a:solidFill>
                <a:latin typeface="Impact"/>
                <a:ea typeface="Impact"/>
                <a:cs typeface="Impact"/>
                <a:sym typeface="Impact"/>
              </a:rPr>
              <a:t>3</a:t>
            </a:r>
            <a:endParaRPr sz="1700">
              <a:solidFill>
                <a:srgbClr val="1C6483"/>
              </a:solidFill>
              <a:latin typeface="Impact"/>
              <a:ea typeface="Impact"/>
              <a:cs typeface="Impact"/>
              <a:sym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Transportation Innovation Grant</a:t>
            </a:r>
            <a:endParaRPr sz="2400">
              <a:latin typeface="Roboto Medium"/>
              <a:ea typeface="Roboto Medium"/>
              <a:cs typeface="Roboto Medium"/>
              <a:sym typeface="Roboto Medium"/>
            </a:endParaRPr>
          </a:p>
        </p:txBody>
      </p:sp>
      <p:sp>
        <p:nvSpPr>
          <p:cNvPr id="242" name="Google Shape;242;p36"/>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243" name="Google Shape;243;p36"/>
          <p:cNvSpPr txBox="1"/>
          <p:nvPr/>
        </p:nvSpPr>
        <p:spPr>
          <a:xfrm>
            <a:off x="311675" y="1851450"/>
            <a:ext cx="8520600" cy="222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rgbClr val="1C6483"/>
                </a:solidFill>
                <a:latin typeface="Roboto"/>
                <a:ea typeface="Roboto"/>
                <a:cs typeface="Roboto"/>
                <a:sym typeface="Roboto"/>
              </a:rPr>
              <a:t>22-107-104 (2e) RECOMMENDATIONS FOR CREATING AND IMPLEMENTING A</a:t>
            </a:r>
            <a:endParaRPr sz="18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C6483"/>
                </a:solidFill>
                <a:latin typeface="Roboto"/>
                <a:ea typeface="Roboto"/>
                <a:cs typeface="Roboto"/>
                <a:sym typeface="Roboto"/>
              </a:rPr>
              <a:t>TRANSPORTATION INNOVATION FUND TO SUPPORT LOCAL EFFORTS TO</a:t>
            </a:r>
            <a:endParaRPr sz="18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C6483"/>
                </a:solidFill>
                <a:latin typeface="Roboto"/>
                <a:ea typeface="Roboto"/>
                <a:cs typeface="Roboto"/>
                <a:sym typeface="Roboto"/>
              </a:rPr>
              <a:t>CREATE NEW AND INNOVATIVE TRANSPORTATION SOLUTIONS THAT MAY</a:t>
            </a:r>
            <a:endParaRPr sz="18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1C6483"/>
                </a:solidFill>
                <a:latin typeface="Roboto"/>
                <a:ea typeface="Roboto"/>
                <a:cs typeface="Roboto"/>
                <a:sym typeface="Roboto"/>
              </a:rPr>
              <a:t>SERVE AS A MODEL TO SCALE AND SUSTAIN IN OTHER SCHOOL DISTRICTS AND CHARTER SCHOOLS;</a:t>
            </a:r>
            <a:endParaRPr sz="1800">
              <a:solidFill>
                <a:srgbClr val="1C6483"/>
              </a:solidFill>
              <a:latin typeface="Roboto"/>
              <a:ea typeface="Roboto"/>
              <a:cs typeface="Roboto"/>
              <a:sym typeface="Roboto"/>
            </a:endParaRPr>
          </a:p>
          <a:p>
            <a:pPr indent="0" lvl="0" marL="41273" marR="167368" rtl="0" algn="just">
              <a:lnSpc>
                <a:spcPct val="107824"/>
              </a:lnSpc>
              <a:spcBef>
                <a:spcPts val="1554"/>
              </a:spcBef>
              <a:spcAft>
                <a:spcPts val="0"/>
              </a:spcAft>
              <a:buClr>
                <a:schemeClr val="dk1"/>
              </a:buClr>
              <a:buSzPts val="1100"/>
              <a:buFont typeface="Arial"/>
              <a:buNone/>
            </a:pPr>
            <a:r>
              <a:t/>
            </a:r>
            <a:endParaRPr sz="1700">
              <a:solidFill>
                <a:srgbClr val="1C6483"/>
              </a:solidFill>
              <a:latin typeface="Roboto"/>
              <a:ea typeface="Roboto"/>
              <a:cs typeface="Roboto"/>
              <a:sym typeface="Roboto"/>
            </a:endParaRPr>
          </a:p>
          <a:p>
            <a:pPr indent="0" lvl="0" marL="0" rtl="0" algn="l">
              <a:spcBef>
                <a:spcPts val="0"/>
              </a:spcBef>
              <a:spcAft>
                <a:spcPts val="0"/>
              </a:spcAft>
              <a:buNone/>
            </a:pPr>
            <a:r>
              <a:t/>
            </a:r>
            <a:endParaRPr sz="1152">
              <a:solidFill>
                <a:srgbClr val="1C6483"/>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195513" y="101744"/>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Consensus</a:t>
            </a:r>
            <a:r>
              <a:rPr lang="en" sz="2400">
                <a:solidFill>
                  <a:srgbClr val="CAE7E1"/>
                </a:solidFill>
                <a:latin typeface="Roboto Medium"/>
                <a:ea typeface="Roboto Medium"/>
                <a:cs typeface="Roboto Medium"/>
                <a:sym typeface="Roboto Medium"/>
              </a:rPr>
              <a:t> </a:t>
            </a:r>
            <a:r>
              <a:rPr lang="en" sz="2400">
                <a:solidFill>
                  <a:srgbClr val="CAE7E1"/>
                </a:solidFill>
                <a:latin typeface="Roboto Medium"/>
                <a:ea typeface="Roboto Medium"/>
                <a:cs typeface="Roboto Medium"/>
                <a:sym typeface="Roboto Medium"/>
              </a:rPr>
              <a:t>Minimum</a:t>
            </a:r>
            <a:r>
              <a:rPr lang="en" sz="2400">
                <a:solidFill>
                  <a:srgbClr val="CAE7E1"/>
                </a:solidFill>
                <a:latin typeface="Roboto Medium"/>
                <a:ea typeface="Roboto Medium"/>
                <a:cs typeface="Roboto Medium"/>
                <a:sym typeface="Roboto Medium"/>
              </a:rPr>
              <a:t> Requirements</a:t>
            </a:r>
            <a:endParaRPr sz="2400">
              <a:solidFill>
                <a:srgbClr val="CAE7E1"/>
              </a:solidFill>
              <a:latin typeface="Roboto Medium"/>
              <a:ea typeface="Roboto Medium"/>
              <a:cs typeface="Roboto Medium"/>
              <a:sym typeface="Roboto Medium"/>
            </a:endParaRPr>
          </a:p>
        </p:txBody>
      </p:sp>
      <p:sp>
        <p:nvSpPr>
          <p:cNvPr id="249" name="Google Shape;249;p37"/>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250" name="Google Shape;250;p37"/>
          <p:cNvSpPr txBox="1"/>
          <p:nvPr/>
        </p:nvSpPr>
        <p:spPr>
          <a:xfrm>
            <a:off x="274025" y="1063325"/>
            <a:ext cx="8520600" cy="364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1C6483"/>
                </a:solidFill>
                <a:latin typeface="Roboto"/>
                <a:ea typeface="Roboto"/>
                <a:cs typeface="Roboto"/>
                <a:sym typeface="Roboto"/>
              </a:rPr>
              <a:t>During the January Task Force Meeting, the Task Force came to consensus around the following changes to the implemented to the original </a:t>
            </a:r>
            <a:r>
              <a:rPr lang="en" sz="1500">
                <a:solidFill>
                  <a:srgbClr val="1C6483"/>
                </a:solidFill>
                <a:latin typeface="Roboto"/>
                <a:ea typeface="Roboto"/>
                <a:cs typeface="Roboto"/>
                <a:sym typeface="Roboto"/>
              </a:rPr>
              <a:t>version</a:t>
            </a:r>
            <a:r>
              <a:rPr lang="en" sz="1500">
                <a:solidFill>
                  <a:srgbClr val="1C6483"/>
                </a:solidFill>
                <a:latin typeface="Roboto"/>
                <a:ea typeface="Roboto"/>
                <a:cs typeface="Roboto"/>
                <a:sym typeface="Roboto"/>
              </a:rPr>
              <a:t> of HB 22-1395 (</a:t>
            </a:r>
            <a:r>
              <a:rPr i="1" lang="en" sz="1500">
                <a:solidFill>
                  <a:srgbClr val="1C6483"/>
                </a:solidFill>
                <a:latin typeface="Roboto"/>
                <a:ea typeface="Roboto"/>
                <a:cs typeface="Roboto"/>
                <a:sym typeface="Roboto"/>
              </a:rPr>
              <a:t>Transportation</a:t>
            </a:r>
            <a:r>
              <a:rPr i="1" lang="en" sz="1500">
                <a:solidFill>
                  <a:srgbClr val="1C6483"/>
                </a:solidFill>
                <a:latin typeface="Roboto"/>
                <a:ea typeface="Roboto"/>
                <a:cs typeface="Roboto"/>
                <a:sym typeface="Roboto"/>
              </a:rPr>
              <a:t> </a:t>
            </a:r>
            <a:r>
              <a:rPr i="1" lang="en" sz="1500">
                <a:solidFill>
                  <a:srgbClr val="1C6483"/>
                </a:solidFill>
                <a:latin typeface="Roboto"/>
                <a:ea typeface="Roboto"/>
                <a:cs typeface="Roboto"/>
                <a:sym typeface="Roboto"/>
              </a:rPr>
              <a:t>Innovation</a:t>
            </a:r>
            <a:r>
              <a:rPr i="1" lang="en" sz="1500">
                <a:solidFill>
                  <a:srgbClr val="1C6483"/>
                </a:solidFill>
                <a:latin typeface="Roboto"/>
                <a:ea typeface="Roboto"/>
                <a:cs typeface="Roboto"/>
                <a:sym typeface="Roboto"/>
              </a:rPr>
              <a:t> Grant Program</a:t>
            </a:r>
            <a:r>
              <a:rPr lang="en" sz="1500">
                <a:solidFill>
                  <a:srgbClr val="1C6483"/>
                </a:solidFill>
                <a:latin typeface="Roboto"/>
                <a:ea typeface="Roboto"/>
                <a:cs typeface="Roboto"/>
                <a:sym typeface="Roboto"/>
              </a:rPr>
              <a:t>).</a:t>
            </a:r>
            <a:endParaRPr sz="1500">
              <a:solidFill>
                <a:srgbClr val="1C648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Eligibility</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Broadening the eligibility pool of applicants</a:t>
            </a:r>
            <a:endParaRPr sz="1500">
              <a:solidFill>
                <a:schemeClr val="accent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Selection Process</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Refining the priority list for determining grantees	</a:t>
            </a:r>
            <a:endParaRPr sz="1500">
              <a:solidFill>
                <a:schemeClr val="accent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Address replicable, scaleable, and sustainable</a:t>
            </a:r>
            <a:endParaRPr sz="1500">
              <a:solidFill>
                <a:schemeClr val="accent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Grantee Requirements</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Including the expectation of metrics in applications and reports to help track impact</a:t>
            </a:r>
            <a:endParaRPr sz="1500">
              <a:solidFill>
                <a:schemeClr val="accent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Possible Solutions, Strategies, and Services</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Addressing way to help ensure continuous funding</a:t>
            </a:r>
            <a:endParaRPr sz="1500">
              <a:solidFill>
                <a:schemeClr val="accent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Adding the possibility of addressing chronic absenteeism through the program</a:t>
            </a:r>
            <a:endParaRPr sz="1500">
              <a:solidFill>
                <a:schemeClr val="accent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Adding the possibility of addressing before/after school programs through the program</a:t>
            </a:r>
            <a:endParaRPr sz="1500">
              <a:solidFill>
                <a:schemeClr val="accent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Adding the possibility of addressing training of drivers through the program</a:t>
            </a:r>
            <a:endParaRPr sz="1500">
              <a:solidFill>
                <a:schemeClr val="accent3"/>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6" name="Google Shape;256;p38"/>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Innovation Grant </a:t>
            </a:r>
            <a:r>
              <a:rPr lang="en" sz="2400">
                <a:latin typeface="Roboto Medium"/>
                <a:ea typeface="Roboto Medium"/>
                <a:cs typeface="Roboto Medium"/>
                <a:sym typeface="Roboto Medium"/>
              </a:rPr>
              <a:t>Eligibility</a:t>
            </a:r>
            <a:endParaRPr sz="2400">
              <a:latin typeface="Roboto Medium"/>
              <a:ea typeface="Roboto Medium"/>
              <a:cs typeface="Roboto Medium"/>
              <a:sym typeface="Roboto Medium"/>
            </a:endParaRPr>
          </a:p>
        </p:txBody>
      </p:sp>
      <p:sp>
        <p:nvSpPr>
          <p:cNvPr id="257" name="Google Shape;257;p38"/>
          <p:cNvSpPr txBox="1"/>
          <p:nvPr/>
        </p:nvSpPr>
        <p:spPr>
          <a:xfrm>
            <a:off x="526950" y="2257000"/>
            <a:ext cx="7945500" cy="2493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1C6483"/>
              </a:buClr>
              <a:buSzPts val="1500"/>
              <a:buFont typeface="Roboto"/>
              <a:buChar char="●"/>
            </a:pPr>
            <a:r>
              <a:rPr lang="en" sz="1500">
                <a:solidFill>
                  <a:srgbClr val="1C6483"/>
                </a:solidFill>
                <a:latin typeface="Roboto"/>
                <a:ea typeface="Roboto"/>
                <a:cs typeface="Roboto"/>
                <a:sym typeface="Roboto"/>
              </a:rPr>
              <a:t>The Transportation Innovation Grant Program would be </a:t>
            </a:r>
            <a:r>
              <a:rPr b="1" i="1" lang="en" sz="1500">
                <a:solidFill>
                  <a:srgbClr val="1C6483"/>
                </a:solidFill>
                <a:latin typeface="Roboto"/>
                <a:ea typeface="Roboto"/>
                <a:cs typeface="Roboto"/>
                <a:sym typeface="Roboto"/>
              </a:rPr>
              <a:t>available to school districts, charter schools, institute charter schools, the state charter school institute, boards of cooperative services, a consortium of school districts, tribal governments, local governments, and community organizations that partner with school districts</a:t>
            </a:r>
            <a:r>
              <a:rPr lang="en" sz="1500">
                <a:solidFill>
                  <a:srgbClr val="1C6483"/>
                </a:solidFill>
                <a:latin typeface="Roboto"/>
                <a:ea typeface="Roboto"/>
                <a:cs typeface="Roboto"/>
                <a:sym typeface="Roboto"/>
              </a:rPr>
              <a:t>.</a:t>
            </a:r>
            <a:endParaRPr sz="1500">
              <a:solidFill>
                <a:srgbClr val="1C6483"/>
              </a:solidFill>
              <a:latin typeface="Roboto"/>
              <a:ea typeface="Roboto"/>
              <a:cs typeface="Roboto"/>
              <a:sym typeface="Roboto"/>
            </a:endParaRPr>
          </a:p>
          <a:p>
            <a:pPr indent="0" lvl="0" marL="457200" rtl="0" algn="l">
              <a:spcBef>
                <a:spcPts val="0"/>
              </a:spcBef>
              <a:spcAft>
                <a:spcPts val="0"/>
              </a:spcAft>
              <a:buNone/>
            </a:pPr>
            <a:r>
              <a:t/>
            </a:r>
            <a:endParaRPr sz="1500">
              <a:solidFill>
                <a:srgbClr val="1C648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lang="en" sz="1500">
                <a:solidFill>
                  <a:srgbClr val="1C6483"/>
                </a:solidFill>
                <a:latin typeface="Roboto"/>
                <a:ea typeface="Roboto"/>
                <a:cs typeface="Roboto"/>
                <a:sym typeface="Roboto"/>
              </a:rPr>
              <a:t>Eligible </a:t>
            </a:r>
            <a:r>
              <a:rPr b="1" i="1" lang="en" sz="1500">
                <a:solidFill>
                  <a:srgbClr val="1C6483"/>
                </a:solidFill>
                <a:latin typeface="Roboto"/>
                <a:ea typeface="Roboto"/>
                <a:cs typeface="Roboto"/>
                <a:sym typeface="Roboto"/>
              </a:rPr>
              <a:t>applicants would serve students of color and students from under-resourced communities</a:t>
            </a:r>
            <a:r>
              <a:rPr lang="en" sz="1500">
                <a:solidFill>
                  <a:srgbClr val="1C6483"/>
                </a:solidFill>
                <a:latin typeface="Roboto"/>
                <a:ea typeface="Roboto"/>
                <a:cs typeface="Roboto"/>
                <a:sym typeface="Roboto"/>
              </a:rPr>
              <a:t> who are disproportionately impacted by the transportation shortage and struggle to access school districts of their choice and career pathway programs because of their limited access to transportation. 	</a:t>
            </a:r>
            <a:endParaRPr sz="1500">
              <a:solidFill>
                <a:srgbClr val="1C6483"/>
              </a:solidFill>
              <a:latin typeface="Roboto"/>
              <a:ea typeface="Roboto"/>
              <a:cs typeface="Roboto"/>
              <a:sym typeface="Roboto"/>
            </a:endParaRPr>
          </a:p>
          <a:p>
            <a:pPr indent="0" lvl="0" marL="0" rtl="0" algn="l">
              <a:spcBef>
                <a:spcPts val="0"/>
              </a:spcBef>
              <a:spcAft>
                <a:spcPts val="0"/>
              </a:spcAft>
              <a:buNone/>
            </a:pPr>
            <a:r>
              <a:t/>
            </a:r>
            <a:endParaRPr sz="1500">
              <a:solidFill>
                <a:srgbClr val="1C6483"/>
              </a:solidFill>
              <a:latin typeface="Roboto"/>
              <a:ea typeface="Roboto"/>
              <a:cs typeface="Roboto"/>
              <a:sym typeface="Roboto"/>
            </a:endParaRPr>
          </a:p>
        </p:txBody>
      </p:sp>
      <p:sp>
        <p:nvSpPr>
          <p:cNvPr id="258" name="Google Shape;258;p38"/>
          <p:cNvSpPr txBox="1"/>
          <p:nvPr/>
        </p:nvSpPr>
        <p:spPr>
          <a:xfrm>
            <a:off x="828475" y="1127300"/>
            <a:ext cx="7644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1C6483"/>
                </a:solidFill>
                <a:latin typeface="Roboto"/>
                <a:ea typeface="Roboto"/>
                <a:cs typeface="Roboto"/>
                <a:sym typeface="Roboto"/>
              </a:rPr>
              <a:t>Proposed Changes:</a:t>
            </a:r>
            <a:endParaRPr b="1" sz="2000">
              <a:solidFill>
                <a:srgbClr val="1C6483"/>
              </a:solidFill>
              <a:latin typeface="Roboto"/>
              <a:ea typeface="Roboto"/>
              <a:cs typeface="Roboto"/>
              <a:sym typeface="Roboto"/>
            </a:endParaRPr>
          </a:p>
          <a:p>
            <a:pPr indent="457200" lvl="0" marL="0" rtl="0" algn="l">
              <a:spcBef>
                <a:spcPts val="0"/>
              </a:spcBef>
              <a:spcAft>
                <a:spcPts val="0"/>
              </a:spcAft>
              <a:buNone/>
            </a:pPr>
            <a:r>
              <a:rPr b="1" lang="en" sz="2000">
                <a:solidFill>
                  <a:srgbClr val="1C6483"/>
                </a:solidFill>
                <a:latin typeface="Roboto"/>
                <a:ea typeface="Roboto"/>
                <a:cs typeface="Roboto"/>
                <a:sym typeface="Roboto"/>
              </a:rPr>
              <a:t>Broadening the eligibility pool of applicants</a:t>
            </a:r>
            <a:endParaRPr b="1" sz="2000">
              <a:solidFill>
                <a:srgbClr val="1C6483"/>
              </a:solidFill>
              <a:latin typeface="Roboto"/>
              <a:ea typeface="Roboto"/>
              <a:cs typeface="Roboto"/>
              <a:sym typeface="Roboto"/>
            </a:endParaRPr>
          </a:p>
        </p:txBody>
      </p:sp>
      <p:sp>
        <p:nvSpPr>
          <p:cNvPr id="259" name="Google Shape;259;p38"/>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type="title"/>
          </p:nvPr>
        </p:nvSpPr>
        <p:spPr>
          <a:xfrm>
            <a:off x="183863" y="521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Eligible Pool of Applicants</a:t>
            </a:r>
            <a:endParaRPr sz="2400">
              <a:latin typeface="Roboto Medium"/>
              <a:ea typeface="Roboto Medium"/>
              <a:cs typeface="Roboto Medium"/>
              <a:sym typeface="Roboto Medium"/>
            </a:endParaRPr>
          </a:p>
        </p:txBody>
      </p:sp>
      <p:sp>
        <p:nvSpPr>
          <p:cNvPr id="265" name="Google Shape;265;p39"/>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266" name="Google Shape;266;p39"/>
          <p:cNvPicPr preferRelativeResize="0"/>
          <p:nvPr/>
        </p:nvPicPr>
        <p:blipFill>
          <a:blip r:embed="rId3">
            <a:alphaModFix/>
          </a:blip>
          <a:stretch>
            <a:fillRect/>
          </a:stretch>
        </p:blipFill>
        <p:spPr>
          <a:xfrm>
            <a:off x="1549650" y="1577762"/>
            <a:ext cx="1557622" cy="1416550"/>
          </a:xfrm>
          <a:prstGeom prst="rect">
            <a:avLst/>
          </a:prstGeom>
          <a:noFill/>
          <a:ln>
            <a:noFill/>
          </a:ln>
        </p:spPr>
      </p:pic>
      <p:sp>
        <p:nvSpPr>
          <p:cNvPr id="267" name="Google Shape;267;p39"/>
          <p:cNvSpPr txBox="1"/>
          <p:nvPr/>
        </p:nvSpPr>
        <p:spPr>
          <a:xfrm>
            <a:off x="1316850" y="2917738"/>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268" name="Google Shape;268;p39"/>
          <p:cNvPicPr preferRelativeResize="0"/>
          <p:nvPr/>
        </p:nvPicPr>
        <p:blipFill rotWithShape="1">
          <a:blip r:embed="rId4">
            <a:alphaModFix amt="25000"/>
          </a:blip>
          <a:srcRect b="6041" l="24047" r="18478" t="0"/>
          <a:stretch/>
        </p:blipFill>
        <p:spPr>
          <a:xfrm>
            <a:off x="4572001" y="1296000"/>
            <a:ext cx="3687024" cy="3390676"/>
          </a:xfrm>
          <a:prstGeom prst="rect">
            <a:avLst/>
          </a:prstGeom>
          <a:noFill/>
          <a:ln>
            <a:noFill/>
          </a:ln>
        </p:spPr>
      </p:pic>
      <p:sp>
        <p:nvSpPr>
          <p:cNvPr id="269" name="Google Shape;269;p39"/>
          <p:cNvSpPr txBox="1"/>
          <p:nvPr/>
        </p:nvSpPr>
        <p:spPr>
          <a:xfrm>
            <a:off x="4010000" y="1724450"/>
            <a:ext cx="24624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What additional possible applicants should be considered?</a:t>
            </a:r>
            <a:endParaRPr b="1" sz="1600">
              <a:solidFill>
                <a:srgbClr val="1C6483"/>
              </a:solidFill>
              <a:latin typeface="Roboto"/>
              <a:ea typeface="Roboto"/>
              <a:cs typeface="Roboto"/>
              <a:sym typeface="Roboto"/>
            </a:endParaRPr>
          </a:p>
        </p:txBody>
      </p:sp>
      <p:sp>
        <p:nvSpPr>
          <p:cNvPr id="270" name="Google Shape;270;p39"/>
          <p:cNvSpPr txBox="1"/>
          <p:nvPr/>
        </p:nvSpPr>
        <p:spPr>
          <a:xfrm>
            <a:off x="6078225" y="3237850"/>
            <a:ext cx="24624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Should eligible applicants be able to focus on additional populations of students</a:t>
            </a:r>
            <a:r>
              <a:rPr b="1" lang="en" sz="1600">
                <a:solidFill>
                  <a:srgbClr val="1C6483"/>
                </a:solidFill>
                <a:latin typeface="Roboto"/>
                <a:ea typeface="Roboto"/>
                <a:cs typeface="Roboto"/>
                <a:sym typeface="Roboto"/>
              </a:rPr>
              <a:t>?</a:t>
            </a:r>
            <a:endParaRPr b="1" sz="1600">
              <a:solidFill>
                <a:srgbClr val="1C6483"/>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6" name="Google Shape;276;p40"/>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Innovation Grant </a:t>
            </a:r>
            <a:r>
              <a:rPr lang="en" sz="2400">
                <a:latin typeface="Roboto Medium"/>
                <a:ea typeface="Roboto Medium"/>
                <a:cs typeface="Roboto Medium"/>
                <a:sym typeface="Roboto Medium"/>
              </a:rPr>
              <a:t>Selection Process </a:t>
            </a:r>
            <a:endParaRPr sz="2400">
              <a:latin typeface="Roboto Medium"/>
              <a:ea typeface="Roboto Medium"/>
              <a:cs typeface="Roboto Medium"/>
              <a:sym typeface="Roboto Medium"/>
            </a:endParaRPr>
          </a:p>
        </p:txBody>
      </p:sp>
      <p:sp>
        <p:nvSpPr>
          <p:cNvPr id="277" name="Google Shape;277;p40"/>
          <p:cNvSpPr txBox="1"/>
          <p:nvPr/>
        </p:nvSpPr>
        <p:spPr>
          <a:xfrm>
            <a:off x="279125" y="2057100"/>
            <a:ext cx="8585700" cy="2770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In making recommendations and awarding grants, the minimum criteria would be considered:</a:t>
            </a:r>
            <a:endParaRPr sz="1200">
              <a:solidFill>
                <a:srgbClr val="1C6483"/>
              </a:solidFill>
              <a:latin typeface="Roboto"/>
              <a:ea typeface="Roboto"/>
              <a:cs typeface="Roboto"/>
              <a:sym typeface="Roboto"/>
            </a:endParaRPr>
          </a:p>
          <a:p>
            <a:pPr indent="-304800" lvl="1" marL="9144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Would the eligible applicant’s need for innovative transportation solutions, strategies, and services have a </a:t>
            </a:r>
            <a:r>
              <a:rPr b="1" i="1" lang="en" sz="1200">
                <a:solidFill>
                  <a:srgbClr val="1C6483"/>
                </a:solidFill>
                <a:latin typeface="Roboto"/>
                <a:ea typeface="Roboto"/>
                <a:cs typeface="Roboto"/>
                <a:sym typeface="Roboto"/>
              </a:rPr>
              <a:t>significant impact</a:t>
            </a:r>
            <a:r>
              <a:rPr lang="en" sz="1200">
                <a:solidFill>
                  <a:srgbClr val="1C6483"/>
                </a:solidFill>
                <a:latin typeface="Roboto"/>
                <a:ea typeface="Roboto"/>
                <a:cs typeface="Roboto"/>
                <a:sym typeface="Roboto"/>
              </a:rPr>
              <a:t> on pupils and families;</a:t>
            </a:r>
            <a:endParaRPr sz="1200">
              <a:solidFill>
                <a:srgbClr val="1C6483"/>
              </a:solidFill>
              <a:latin typeface="Roboto"/>
              <a:ea typeface="Roboto"/>
              <a:cs typeface="Roboto"/>
              <a:sym typeface="Roboto"/>
            </a:endParaRPr>
          </a:p>
          <a:p>
            <a:pPr indent="0" lvl="0" marL="914400" rtl="0" algn="l">
              <a:spcBef>
                <a:spcPts val="0"/>
              </a:spcBef>
              <a:spcAft>
                <a:spcPts val="0"/>
              </a:spcAft>
              <a:buNone/>
            </a:pPr>
            <a:r>
              <a:t/>
            </a:r>
            <a:endParaRPr sz="1200">
              <a:solidFill>
                <a:srgbClr val="1C6483"/>
              </a:solidFill>
              <a:latin typeface="Roboto"/>
              <a:ea typeface="Roboto"/>
              <a:cs typeface="Roboto"/>
              <a:sym typeface="Roboto"/>
            </a:endParaRPr>
          </a:p>
          <a:p>
            <a:pPr indent="-304800" lvl="1" marL="9144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What would be the likelihood that the eligible applicants plan would result in the implementation of innovative transportation solutions, strategies, and services and </a:t>
            </a:r>
            <a:r>
              <a:rPr b="1" i="1" lang="en" sz="1200">
                <a:solidFill>
                  <a:srgbClr val="1C6483"/>
                </a:solidFill>
                <a:latin typeface="Roboto"/>
                <a:ea typeface="Roboto"/>
                <a:cs typeface="Roboto"/>
                <a:sym typeface="Roboto"/>
              </a:rPr>
              <a:t>improve equitable access</a:t>
            </a:r>
            <a:r>
              <a:rPr lang="en" sz="1200">
                <a:solidFill>
                  <a:srgbClr val="1C6483"/>
                </a:solidFill>
                <a:latin typeface="Roboto"/>
                <a:ea typeface="Roboto"/>
                <a:cs typeface="Roboto"/>
                <a:sym typeface="Roboto"/>
              </a:rPr>
              <a:t> to a pupil’s school district of choice and career pathway programs;</a:t>
            </a:r>
            <a:endParaRPr sz="1200">
              <a:solidFill>
                <a:srgbClr val="1C6483"/>
              </a:solidFill>
              <a:latin typeface="Roboto"/>
              <a:ea typeface="Roboto"/>
              <a:cs typeface="Roboto"/>
              <a:sym typeface="Roboto"/>
            </a:endParaRPr>
          </a:p>
          <a:p>
            <a:pPr indent="0" lvl="0" marL="914400" rtl="0" algn="l">
              <a:spcBef>
                <a:spcPts val="0"/>
              </a:spcBef>
              <a:spcAft>
                <a:spcPts val="0"/>
              </a:spcAft>
              <a:buNone/>
            </a:pPr>
            <a:r>
              <a:t/>
            </a:r>
            <a:endParaRPr sz="1200">
              <a:solidFill>
                <a:srgbClr val="1C6483"/>
              </a:solidFill>
              <a:latin typeface="Roboto"/>
              <a:ea typeface="Roboto"/>
              <a:cs typeface="Roboto"/>
              <a:sym typeface="Roboto"/>
            </a:endParaRPr>
          </a:p>
          <a:p>
            <a:pPr indent="-304800" lvl="1" marL="9144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The degree to which the proposed innovative solutions, strategies, and services would be </a:t>
            </a:r>
            <a:r>
              <a:rPr b="1" i="1" lang="en" sz="1200">
                <a:solidFill>
                  <a:srgbClr val="1C6483"/>
                </a:solidFill>
                <a:latin typeface="Roboto"/>
                <a:ea typeface="Roboto"/>
                <a:cs typeface="Roboto"/>
                <a:sym typeface="Roboto"/>
              </a:rPr>
              <a:t>different from current public school transportation operations</a:t>
            </a:r>
            <a:r>
              <a:rPr lang="en" sz="1200">
                <a:solidFill>
                  <a:srgbClr val="1C6483"/>
                </a:solidFill>
                <a:latin typeface="Roboto"/>
                <a:ea typeface="Roboto"/>
                <a:cs typeface="Roboto"/>
                <a:sym typeface="Roboto"/>
              </a:rPr>
              <a:t>; and</a:t>
            </a:r>
            <a:endParaRPr sz="1200">
              <a:solidFill>
                <a:srgbClr val="1C6483"/>
              </a:solidFill>
              <a:latin typeface="Roboto"/>
              <a:ea typeface="Roboto"/>
              <a:cs typeface="Roboto"/>
              <a:sym typeface="Roboto"/>
            </a:endParaRPr>
          </a:p>
          <a:p>
            <a:pPr indent="0" lvl="0" marL="914400" rtl="0" algn="l">
              <a:spcBef>
                <a:spcPts val="0"/>
              </a:spcBef>
              <a:spcAft>
                <a:spcPts val="0"/>
              </a:spcAft>
              <a:buNone/>
            </a:pPr>
            <a:r>
              <a:t/>
            </a:r>
            <a:endParaRPr sz="1200">
              <a:solidFill>
                <a:srgbClr val="1C6483"/>
              </a:solidFill>
              <a:latin typeface="Roboto"/>
              <a:ea typeface="Roboto"/>
              <a:cs typeface="Roboto"/>
              <a:sym typeface="Roboto"/>
            </a:endParaRPr>
          </a:p>
          <a:p>
            <a:pPr indent="-304800" lvl="1" marL="9144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The </a:t>
            </a:r>
            <a:r>
              <a:rPr b="1" i="1" lang="en" sz="1200">
                <a:solidFill>
                  <a:srgbClr val="1C6483"/>
                </a:solidFill>
                <a:latin typeface="Roboto"/>
                <a:ea typeface="Roboto"/>
                <a:cs typeface="Roboto"/>
                <a:sym typeface="Roboto"/>
              </a:rPr>
              <a:t>sustainability</a:t>
            </a:r>
            <a:r>
              <a:rPr lang="en" sz="1200">
                <a:solidFill>
                  <a:srgbClr val="1C6483"/>
                </a:solidFill>
                <a:latin typeface="Roboto"/>
                <a:ea typeface="Roboto"/>
                <a:cs typeface="Roboto"/>
                <a:sym typeface="Roboto"/>
              </a:rPr>
              <a:t> of innovative solutions, strategies, services and maintenance of successful practices once the eligible applicant is expanded the awarded grant money.</a:t>
            </a:r>
            <a:endParaRPr sz="1200">
              <a:solidFill>
                <a:srgbClr val="1C6483"/>
              </a:solidFill>
            </a:endParaRPr>
          </a:p>
        </p:txBody>
      </p:sp>
      <p:sp>
        <p:nvSpPr>
          <p:cNvPr id="278" name="Google Shape;278;p40"/>
          <p:cNvSpPr txBox="1"/>
          <p:nvPr/>
        </p:nvSpPr>
        <p:spPr>
          <a:xfrm>
            <a:off x="981900" y="991200"/>
            <a:ext cx="7180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1C6483"/>
                </a:solidFill>
                <a:latin typeface="Roboto"/>
                <a:ea typeface="Roboto"/>
                <a:cs typeface="Roboto"/>
                <a:sym typeface="Roboto"/>
              </a:rPr>
              <a:t>Proposed Changes</a:t>
            </a:r>
            <a:r>
              <a:rPr b="1" lang="en" sz="2000">
                <a:solidFill>
                  <a:srgbClr val="1C6483"/>
                </a:solidFill>
                <a:latin typeface="Roboto"/>
                <a:ea typeface="Roboto"/>
                <a:cs typeface="Roboto"/>
                <a:sym typeface="Roboto"/>
              </a:rPr>
              <a:t>:</a:t>
            </a:r>
            <a:endParaRPr b="1" sz="2000">
              <a:solidFill>
                <a:srgbClr val="1C6483"/>
              </a:solidFill>
              <a:latin typeface="Roboto"/>
              <a:ea typeface="Roboto"/>
              <a:cs typeface="Roboto"/>
              <a:sym typeface="Roboto"/>
            </a:endParaRPr>
          </a:p>
          <a:p>
            <a:pPr indent="457200" lvl="0" marL="0" rtl="0" algn="l">
              <a:spcBef>
                <a:spcPts val="0"/>
              </a:spcBef>
              <a:spcAft>
                <a:spcPts val="0"/>
              </a:spcAft>
              <a:buNone/>
            </a:pPr>
            <a:r>
              <a:rPr b="1" lang="en" sz="2000">
                <a:solidFill>
                  <a:srgbClr val="1C6483"/>
                </a:solidFill>
                <a:latin typeface="Roboto"/>
                <a:ea typeface="Roboto"/>
                <a:cs typeface="Roboto"/>
                <a:sym typeface="Roboto"/>
              </a:rPr>
              <a:t>Refining the priority list for determining grantees	</a:t>
            </a:r>
            <a:endParaRPr b="1" sz="2000">
              <a:solidFill>
                <a:srgbClr val="1C6483"/>
              </a:solidFill>
              <a:latin typeface="Roboto"/>
              <a:ea typeface="Roboto"/>
              <a:cs typeface="Roboto"/>
              <a:sym typeface="Roboto"/>
            </a:endParaRPr>
          </a:p>
          <a:p>
            <a:pPr indent="457200" lvl="0" marL="0" rtl="0" algn="l">
              <a:spcBef>
                <a:spcPts val="0"/>
              </a:spcBef>
              <a:spcAft>
                <a:spcPts val="0"/>
              </a:spcAft>
              <a:buNone/>
            </a:pPr>
            <a:r>
              <a:rPr b="1" lang="en" sz="2000">
                <a:solidFill>
                  <a:srgbClr val="1C6483"/>
                </a:solidFill>
                <a:latin typeface="Roboto"/>
                <a:ea typeface="Roboto"/>
                <a:cs typeface="Roboto"/>
                <a:sym typeface="Roboto"/>
              </a:rPr>
              <a:t>Address replicable, scaleable, and sustainable</a:t>
            </a:r>
            <a:endParaRPr b="1" sz="2000">
              <a:solidFill>
                <a:srgbClr val="1C6483"/>
              </a:solidFill>
              <a:latin typeface="Roboto"/>
              <a:ea typeface="Roboto"/>
              <a:cs typeface="Roboto"/>
              <a:sym typeface="Roboto"/>
            </a:endParaRPr>
          </a:p>
        </p:txBody>
      </p:sp>
      <p:sp>
        <p:nvSpPr>
          <p:cNvPr id="279" name="Google Shape;279;p40"/>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1"/>
          <p:cNvSpPr txBox="1"/>
          <p:nvPr>
            <p:ph type="title"/>
          </p:nvPr>
        </p:nvSpPr>
        <p:spPr>
          <a:xfrm>
            <a:off x="183863" y="521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Selection Process</a:t>
            </a:r>
            <a:endParaRPr sz="2400">
              <a:latin typeface="Roboto Medium"/>
              <a:ea typeface="Roboto Medium"/>
              <a:cs typeface="Roboto Medium"/>
              <a:sym typeface="Roboto Medium"/>
            </a:endParaRPr>
          </a:p>
        </p:txBody>
      </p:sp>
      <p:sp>
        <p:nvSpPr>
          <p:cNvPr id="285" name="Google Shape;285;p41"/>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286" name="Google Shape;286;p41"/>
          <p:cNvPicPr preferRelativeResize="0"/>
          <p:nvPr/>
        </p:nvPicPr>
        <p:blipFill>
          <a:blip r:embed="rId3">
            <a:alphaModFix/>
          </a:blip>
          <a:stretch>
            <a:fillRect/>
          </a:stretch>
        </p:blipFill>
        <p:spPr>
          <a:xfrm>
            <a:off x="1549650" y="1577762"/>
            <a:ext cx="1557622" cy="1416550"/>
          </a:xfrm>
          <a:prstGeom prst="rect">
            <a:avLst/>
          </a:prstGeom>
          <a:noFill/>
          <a:ln>
            <a:noFill/>
          </a:ln>
        </p:spPr>
      </p:pic>
      <p:sp>
        <p:nvSpPr>
          <p:cNvPr id="287" name="Google Shape;287;p41"/>
          <p:cNvSpPr txBox="1"/>
          <p:nvPr/>
        </p:nvSpPr>
        <p:spPr>
          <a:xfrm>
            <a:off x="1316850" y="2917738"/>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288" name="Google Shape;288;p41"/>
          <p:cNvPicPr preferRelativeResize="0"/>
          <p:nvPr/>
        </p:nvPicPr>
        <p:blipFill rotWithShape="1">
          <a:blip r:embed="rId4">
            <a:alphaModFix amt="25000"/>
          </a:blip>
          <a:srcRect b="6041" l="24047" r="18478" t="0"/>
          <a:stretch/>
        </p:blipFill>
        <p:spPr>
          <a:xfrm>
            <a:off x="4572001" y="1296000"/>
            <a:ext cx="3687024" cy="3390676"/>
          </a:xfrm>
          <a:prstGeom prst="rect">
            <a:avLst/>
          </a:prstGeom>
          <a:noFill/>
          <a:ln>
            <a:noFill/>
          </a:ln>
        </p:spPr>
      </p:pic>
      <p:sp>
        <p:nvSpPr>
          <p:cNvPr id="289" name="Google Shape;289;p41"/>
          <p:cNvSpPr txBox="1"/>
          <p:nvPr/>
        </p:nvSpPr>
        <p:spPr>
          <a:xfrm>
            <a:off x="4194200" y="1458475"/>
            <a:ext cx="2217900" cy="10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What should be the priorities with regards to choosing grantees?</a:t>
            </a:r>
            <a:endParaRPr b="1" sz="1600">
              <a:solidFill>
                <a:srgbClr val="1C6483"/>
              </a:solidFill>
              <a:latin typeface="Roboto"/>
              <a:ea typeface="Roboto"/>
              <a:cs typeface="Roboto"/>
              <a:sym typeface="Roboto"/>
            </a:endParaRPr>
          </a:p>
        </p:txBody>
      </p:sp>
      <p:sp>
        <p:nvSpPr>
          <p:cNvPr id="290" name="Google Shape;290;p41"/>
          <p:cNvSpPr txBox="1"/>
          <p:nvPr/>
        </p:nvSpPr>
        <p:spPr>
          <a:xfrm>
            <a:off x="6412100" y="2226700"/>
            <a:ext cx="2563200" cy="10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Should a proposed project be replicable, scalable, and/or sustainable to be eligible</a:t>
            </a:r>
            <a:r>
              <a:rPr b="1" lang="en" sz="1600">
                <a:solidFill>
                  <a:srgbClr val="1C6483"/>
                </a:solidFill>
                <a:latin typeface="Roboto"/>
                <a:ea typeface="Roboto"/>
                <a:cs typeface="Roboto"/>
                <a:sym typeface="Roboto"/>
              </a:rPr>
              <a:t>?</a:t>
            </a:r>
            <a:endParaRPr b="1" sz="1600">
              <a:solidFill>
                <a:srgbClr val="1C6483"/>
              </a:solidFill>
              <a:latin typeface="Roboto"/>
              <a:ea typeface="Roboto"/>
              <a:cs typeface="Roboto"/>
              <a:sym typeface="Roboto"/>
            </a:endParaRPr>
          </a:p>
        </p:txBody>
      </p:sp>
      <p:sp>
        <p:nvSpPr>
          <p:cNvPr id="291" name="Google Shape;291;p41"/>
          <p:cNvSpPr txBox="1"/>
          <p:nvPr/>
        </p:nvSpPr>
        <p:spPr>
          <a:xfrm>
            <a:off x="3797225" y="3141600"/>
            <a:ext cx="2563200" cy="10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If a </a:t>
            </a:r>
            <a:r>
              <a:rPr b="1" lang="en" sz="1600">
                <a:solidFill>
                  <a:srgbClr val="1C6483"/>
                </a:solidFill>
                <a:latin typeface="Roboto"/>
                <a:ea typeface="Roboto"/>
                <a:cs typeface="Roboto"/>
                <a:sym typeface="Roboto"/>
              </a:rPr>
              <a:t>project must be replicable, scalable, and/or sustainable to be eligible, what are the qualifications?</a:t>
            </a:r>
            <a:endParaRPr b="1" sz="1600">
              <a:solidFill>
                <a:srgbClr val="1C6483"/>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7" name="Google Shape;297;p42"/>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Innovation Grant Grantee </a:t>
            </a:r>
            <a:r>
              <a:rPr lang="en" sz="2400">
                <a:latin typeface="Roboto Medium"/>
                <a:ea typeface="Roboto Medium"/>
                <a:cs typeface="Roboto Medium"/>
                <a:sym typeface="Roboto Medium"/>
              </a:rPr>
              <a:t>Requirements</a:t>
            </a:r>
            <a:endParaRPr sz="2400">
              <a:latin typeface="Roboto Medium"/>
              <a:ea typeface="Roboto Medium"/>
              <a:cs typeface="Roboto Medium"/>
              <a:sym typeface="Roboto Medium"/>
            </a:endParaRPr>
          </a:p>
        </p:txBody>
      </p:sp>
      <p:sp>
        <p:nvSpPr>
          <p:cNvPr id="298" name="Google Shape;298;p42"/>
          <p:cNvSpPr txBox="1"/>
          <p:nvPr/>
        </p:nvSpPr>
        <p:spPr>
          <a:xfrm>
            <a:off x="639625" y="2148625"/>
            <a:ext cx="7945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1C6483"/>
              </a:solidFill>
              <a:latin typeface="Roboto"/>
              <a:ea typeface="Roboto"/>
              <a:cs typeface="Roboto"/>
              <a:sym typeface="Roboto"/>
            </a:endParaRPr>
          </a:p>
          <a:p>
            <a:pPr indent="0" lvl="0" marL="457200" rtl="0" algn="l">
              <a:spcBef>
                <a:spcPts val="0"/>
              </a:spcBef>
              <a:spcAft>
                <a:spcPts val="0"/>
              </a:spcAft>
              <a:buNone/>
            </a:pPr>
            <a:r>
              <a:t/>
            </a:r>
            <a:endParaRPr>
              <a:solidFill>
                <a:srgbClr val="1C6483"/>
              </a:solidFill>
              <a:latin typeface="Roboto"/>
              <a:ea typeface="Roboto"/>
              <a:cs typeface="Roboto"/>
              <a:sym typeface="Roboto"/>
            </a:endParaRPr>
          </a:p>
          <a:p>
            <a:pPr indent="-317500" lvl="0" marL="457200" rtl="0" algn="l">
              <a:spcBef>
                <a:spcPts val="0"/>
              </a:spcBef>
              <a:spcAft>
                <a:spcPts val="0"/>
              </a:spcAft>
              <a:buClr>
                <a:srgbClr val="1C6483"/>
              </a:buClr>
              <a:buSzPts val="1400"/>
              <a:buFont typeface="Roboto"/>
              <a:buChar char="●"/>
            </a:pPr>
            <a:r>
              <a:rPr lang="en">
                <a:solidFill>
                  <a:srgbClr val="1C6483"/>
                </a:solidFill>
                <a:latin typeface="Roboto"/>
                <a:ea typeface="Roboto"/>
                <a:cs typeface="Roboto"/>
                <a:sym typeface="Roboto"/>
              </a:rPr>
              <a:t>If selected for a grant, a </a:t>
            </a:r>
            <a:r>
              <a:rPr b="1" i="1" lang="en">
                <a:solidFill>
                  <a:srgbClr val="1C6483"/>
                </a:solidFill>
                <a:latin typeface="Roboto"/>
                <a:ea typeface="Roboto"/>
                <a:cs typeface="Roboto"/>
                <a:sym typeface="Roboto"/>
              </a:rPr>
              <a:t>grantee would be required to submit a report to the Department of Education following the first year of the program and again after completion of the program</a:t>
            </a:r>
            <a:r>
              <a:rPr lang="en">
                <a:solidFill>
                  <a:srgbClr val="1C6483"/>
                </a:solidFill>
                <a:latin typeface="Roboto"/>
                <a:ea typeface="Roboto"/>
                <a:cs typeface="Roboto"/>
                <a:sym typeface="Roboto"/>
              </a:rPr>
              <a:t>. The report would include an explanation of the solutions, strategies, and services developed and implemented with the grant money as described in the grantee's grant application. </a:t>
            </a:r>
            <a:endParaRPr>
              <a:solidFill>
                <a:srgbClr val="1C6483"/>
              </a:solidFill>
              <a:latin typeface="Roboto"/>
              <a:ea typeface="Roboto"/>
              <a:cs typeface="Roboto"/>
              <a:sym typeface="Roboto"/>
            </a:endParaRPr>
          </a:p>
          <a:p>
            <a:pPr indent="0" lvl="0" marL="457200" rtl="0" algn="l">
              <a:spcBef>
                <a:spcPts val="0"/>
              </a:spcBef>
              <a:spcAft>
                <a:spcPts val="0"/>
              </a:spcAft>
              <a:buNone/>
            </a:pPr>
            <a:r>
              <a:t/>
            </a:r>
            <a:endParaRPr>
              <a:solidFill>
                <a:srgbClr val="1C6483"/>
              </a:solidFill>
              <a:latin typeface="Roboto"/>
              <a:ea typeface="Roboto"/>
              <a:cs typeface="Roboto"/>
              <a:sym typeface="Roboto"/>
            </a:endParaRPr>
          </a:p>
          <a:p>
            <a:pPr indent="-317500" lvl="0" marL="457200" rtl="0" algn="l">
              <a:spcBef>
                <a:spcPts val="0"/>
              </a:spcBef>
              <a:spcAft>
                <a:spcPts val="0"/>
              </a:spcAft>
              <a:buClr>
                <a:srgbClr val="1C6483"/>
              </a:buClr>
              <a:buSzPts val="1400"/>
              <a:buFont typeface="Roboto"/>
              <a:buChar char="●"/>
            </a:pPr>
            <a:r>
              <a:rPr lang="en">
                <a:solidFill>
                  <a:srgbClr val="1C6483"/>
                </a:solidFill>
                <a:latin typeface="Roboto"/>
                <a:ea typeface="Roboto"/>
                <a:cs typeface="Roboto"/>
                <a:sym typeface="Roboto"/>
              </a:rPr>
              <a:t>Following submission of the grantees report, the </a:t>
            </a:r>
            <a:r>
              <a:rPr b="1" i="1" lang="en">
                <a:solidFill>
                  <a:srgbClr val="1C6483"/>
                </a:solidFill>
                <a:latin typeface="Roboto"/>
                <a:ea typeface="Roboto"/>
                <a:cs typeface="Roboto"/>
                <a:sym typeface="Roboto"/>
              </a:rPr>
              <a:t>Department of Education would submit a report, summarizing information submitted by the grantee</a:t>
            </a:r>
            <a:r>
              <a:rPr lang="en">
                <a:solidFill>
                  <a:srgbClr val="1C6483"/>
                </a:solidFill>
                <a:latin typeface="Roboto"/>
                <a:ea typeface="Roboto"/>
                <a:cs typeface="Roboto"/>
                <a:sym typeface="Roboto"/>
              </a:rPr>
              <a:t>, to the Education Committees of the Senate and House of Representatives or any successor committees. </a:t>
            </a:r>
            <a:endParaRPr>
              <a:solidFill>
                <a:srgbClr val="1C6483"/>
              </a:solidFill>
              <a:latin typeface="Roboto"/>
              <a:ea typeface="Roboto"/>
              <a:cs typeface="Roboto"/>
              <a:sym typeface="Roboto"/>
            </a:endParaRPr>
          </a:p>
        </p:txBody>
      </p:sp>
      <p:sp>
        <p:nvSpPr>
          <p:cNvPr id="299" name="Google Shape;299;p42"/>
          <p:cNvSpPr txBox="1"/>
          <p:nvPr/>
        </p:nvSpPr>
        <p:spPr>
          <a:xfrm>
            <a:off x="639625" y="1078750"/>
            <a:ext cx="8119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1C6483"/>
                </a:solidFill>
                <a:latin typeface="Roboto"/>
                <a:ea typeface="Roboto"/>
                <a:cs typeface="Roboto"/>
                <a:sym typeface="Roboto"/>
              </a:rPr>
              <a:t>Proposed Changes</a:t>
            </a:r>
            <a:r>
              <a:rPr b="1" lang="en" sz="2000">
                <a:solidFill>
                  <a:srgbClr val="1C6483"/>
                </a:solidFill>
                <a:latin typeface="Roboto"/>
                <a:ea typeface="Roboto"/>
                <a:cs typeface="Roboto"/>
                <a:sym typeface="Roboto"/>
              </a:rPr>
              <a:t>:</a:t>
            </a:r>
            <a:endParaRPr b="1" sz="2000">
              <a:solidFill>
                <a:srgbClr val="1C6483"/>
              </a:solidFill>
              <a:latin typeface="Roboto"/>
              <a:ea typeface="Roboto"/>
              <a:cs typeface="Roboto"/>
              <a:sym typeface="Roboto"/>
            </a:endParaRPr>
          </a:p>
          <a:p>
            <a:pPr indent="457200" lvl="0" marL="0" rtl="0" algn="l">
              <a:spcBef>
                <a:spcPts val="0"/>
              </a:spcBef>
              <a:spcAft>
                <a:spcPts val="0"/>
              </a:spcAft>
              <a:buNone/>
            </a:pPr>
            <a:r>
              <a:rPr b="1" lang="en" sz="2000">
                <a:solidFill>
                  <a:srgbClr val="1C6483"/>
                </a:solidFill>
                <a:latin typeface="Roboto"/>
                <a:ea typeface="Roboto"/>
                <a:cs typeface="Roboto"/>
                <a:sym typeface="Roboto"/>
              </a:rPr>
              <a:t>Metrics required in applications and reports to help track impact</a:t>
            </a:r>
            <a:endParaRPr b="1" sz="2000">
              <a:solidFill>
                <a:srgbClr val="1C6483"/>
              </a:solidFill>
              <a:latin typeface="Roboto"/>
              <a:ea typeface="Roboto"/>
              <a:cs typeface="Roboto"/>
              <a:sym typeface="Roboto"/>
            </a:endParaRPr>
          </a:p>
        </p:txBody>
      </p:sp>
      <p:sp>
        <p:nvSpPr>
          <p:cNvPr id="300" name="Google Shape;300;p42"/>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3"/>
          <p:cNvSpPr txBox="1"/>
          <p:nvPr>
            <p:ph type="title"/>
          </p:nvPr>
        </p:nvSpPr>
        <p:spPr>
          <a:xfrm>
            <a:off x="183863" y="521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Requirements</a:t>
            </a:r>
            <a:endParaRPr sz="2400">
              <a:latin typeface="Roboto Medium"/>
              <a:ea typeface="Roboto Medium"/>
              <a:cs typeface="Roboto Medium"/>
              <a:sym typeface="Roboto Medium"/>
            </a:endParaRPr>
          </a:p>
        </p:txBody>
      </p:sp>
      <p:sp>
        <p:nvSpPr>
          <p:cNvPr id="306" name="Google Shape;306;p43"/>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307" name="Google Shape;307;p43"/>
          <p:cNvPicPr preferRelativeResize="0"/>
          <p:nvPr/>
        </p:nvPicPr>
        <p:blipFill>
          <a:blip r:embed="rId3">
            <a:alphaModFix/>
          </a:blip>
          <a:stretch>
            <a:fillRect/>
          </a:stretch>
        </p:blipFill>
        <p:spPr>
          <a:xfrm>
            <a:off x="1549650" y="1577762"/>
            <a:ext cx="1557622" cy="1416550"/>
          </a:xfrm>
          <a:prstGeom prst="rect">
            <a:avLst/>
          </a:prstGeom>
          <a:noFill/>
          <a:ln>
            <a:noFill/>
          </a:ln>
        </p:spPr>
      </p:pic>
      <p:sp>
        <p:nvSpPr>
          <p:cNvPr id="308" name="Google Shape;308;p43"/>
          <p:cNvSpPr txBox="1"/>
          <p:nvPr/>
        </p:nvSpPr>
        <p:spPr>
          <a:xfrm>
            <a:off x="1316850" y="2917738"/>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309" name="Google Shape;309;p43"/>
          <p:cNvPicPr preferRelativeResize="0"/>
          <p:nvPr/>
        </p:nvPicPr>
        <p:blipFill rotWithShape="1">
          <a:blip r:embed="rId4">
            <a:alphaModFix amt="25000"/>
          </a:blip>
          <a:srcRect b="6041" l="24047" r="18478" t="0"/>
          <a:stretch/>
        </p:blipFill>
        <p:spPr>
          <a:xfrm>
            <a:off x="4572001" y="1296000"/>
            <a:ext cx="3687024" cy="3390676"/>
          </a:xfrm>
          <a:prstGeom prst="rect">
            <a:avLst/>
          </a:prstGeom>
          <a:noFill/>
          <a:ln>
            <a:noFill/>
          </a:ln>
        </p:spPr>
      </p:pic>
      <p:sp>
        <p:nvSpPr>
          <p:cNvPr id="310" name="Google Shape;310;p43"/>
          <p:cNvSpPr txBox="1"/>
          <p:nvPr/>
        </p:nvSpPr>
        <p:spPr>
          <a:xfrm>
            <a:off x="3909425" y="1577750"/>
            <a:ext cx="2761500" cy="83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What metrics must be included in the application for a project to be considered?</a:t>
            </a:r>
            <a:endParaRPr b="1" sz="1600">
              <a:solidFill>
                <a:srgbClr val="1C6483"/>
              </a:solidFill>
              <a:latin typeface="Roboto"/>
              <a:ea typeface="Roboto"/>
              <a:cs typeface="Roboto"/>
              <a:sym typeface="Roboto"/>
            </a:endParaRPr>
          </a:p>
        </p:txBody>
      </p:sp>
      <p:sp>
        <p:nvSpPr>
          <p:cNvPr id="311" name="Google Shape;311;p43"/>
          <p:cNvSpPr txBox="1"/>
          <p:nvPr/>
        </p:nvSpPr>
        <p:spPr>
          <a:xfrm>
            <a:off x="5942975" y="3136850"/>
            <a:ext cx="2761500" cy="83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What metrics must be included in reports for a project once a grant is awarded?</a:t>
            </a:r>
            <a:endParaRPr b="1" sz="1600">
              <a:solidFill>
                <a:srgbClr val="1C648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7" name="Google Shape;317;p44"/>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Innovation Grant </a:t>
            </a:r>
            <a:r>
              <a:rPr lang="en" sz="2400">
                <a:latin typeface="Roboto Medium"/>
                <a:ea typeface="Roboto Medium"/>
                <a:cs typeface="Roboto Medium"/>
                <a:sym typeface="Roboto Medium"/>
              </a:rPr>
              <a:t>Solutions, Strategies, and Services</a:t>
            </a:r>
            <a:endParaRPr sz="2400">
              <a:latin typeface="Roboto Medium"/>
              <a:ea typeface="Roboto Medium"/>
              <a:cs typeface="Roboto Medium"/>
              <a:sym typeface="Roboto Medium"/>
            </a:endParaRPr>
          </a:p>
        </p:txBody>
      </p:sp>
      <p:sp>
        <p:nvSpPr>
          <p:cNvPr id="318" name="Google Shape;318;p44"/>
          <p:cNvSpPr txBox="1"/>
          <p:nvPr/>
        </p:nvSpPr>
        <p:spPr>
          <a:xfrm>
            <a:off x="445350" y="2470825"/>
            <a:ext cx="8253300" cy="2586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1200">
                <a:solidFill>
                  <a:srgbClr val="1C6483"/>
                </a:solidFill>
              </a:rPr>
              <a:t>Innovation solutions, strategies, and services could include but would not limited to:</a:t>
            </a:r>
            <a:endParaRPr sz="1200">
              <a:solidFill>
                <a:srgbClr val="1C6483"/>
              </a:solidFill>
            </a:endParaRPr>
          </a:p>
          <a:p>
            <a:pPr indent="-304800" lvl="0" marL="457200" rtl="0" algn="l">
              <a:lnSpc>
                <a:spcPct val="100000"/>
              </a:lnSpc>
              <a:spcBef>
                <a:spcPts val="0"/>
              </a:spcBef>
              <a:spcAft>
                <a:spcPts val="0"/>
              </a:spcAft>
              <a:buClr>
                <a:srgbClr val="1C6483"/>
              </a:buClr>
              <a:buSzPts val="1200"/>
              <a:buChar char="●"/>
            </a:pPr>
            <a:r>
              <a:rPr lang="en" sz="1200">
                <a:solidFill>
                  <a:srgbClr val="1C6483"/>
                </a:solidFill>
              </a:rPr>
              <a:t>Addressing </a:t>
            </a:r>
            <a:r>
              <a:rPr b="1" i="1" lang="en" sz="1200">
                <a:solidFill>
                  <a:srgbClr val="1C6483"/>
                </a:solidFill>
              </a:rPr>
              <a:t>personnel shortages</a:t>
            </a:r>
            <a:endParaRPr b="1" i="1" sz="1200">
              <a:solidFill>
                <a:srgbClr val="1C6483"/>
              </a:solidFill>
            </a:endParaRPr>
          </a:p>
          <a:p>
            <a:pPr indent="-304800" lvl="0" marL="457200" rtl="0" algn="l">
              <a:lnSpc>
                <a:spcPct val="100000"/>
              </a:lnSpc>
              <a:spcBef>
                <a:spcPts val="0"/>
              </a:spcBef>
              <a:spcAft>
                <a:spcPts val="0"/>
              </a:spcAft>
              <a:buClr>
                <a:srgbClr val="1C6483"/>
              </a:buClr>
              <a:buSzPts val="1200"/>
              <a:buChar char="●"/>
            </a:pPr>
            <a:r>
              <a:rPr lang="en" sz="1200">
                <a:solidFill>
                  <a:srgbClr val="1C6483"/>
                </a:solidFill>
              </a:rPr>
              <a:t>Incentive programs to </a:t>
            </a:r>
            <a:r>
              <a:rPr b="1" i="1" lang="en" sz="1200">
                <a:solidFill>
                  <a:srgbClr val="1C6483"/>
                </a:solidFill>
              </a:rPr>
              <a:t>attract and retain bus drivers</a:t>
            </a:r>
            <a:endParaRPr b="1" i="1" sz="1200">
              <a:solidFill>
                <a:srgbClr val="1C6483"/>
              </a:solidFill>
            </a:endParaRPr>
          </a:p>
          <a:p>
            <a:pPr indent="-304800" lvl="0" marL="457200" rtl="0" algn="l">
              <a:lnSpc>
                <a:spcPct val="100000"/>
              </a:lnSpc>
              <a:spcBef>
                <a:spcPts val="0"/>
              </a:spcBef>
              <a:spcAft>
                <a:spcPts val="0"/>
              </a:spcAft>
              <a:buClr>
                <a:srgbClr val="1C6483"/>
              </a:buClr>
              <a:buSzPts val="1200"/>
              <a:buChar char="●"/>
            </a:pPr>
            <a:r>
              <a:rPr lang="en" sz="1200">
                <a:solidFill>
                  <a:srgbClr val="1C6483"/>
                </a:solidFill>
              </a:rPr>
              <a:t>Parent </a:t>
            </a:r>
            <a:r>
              <a:rPr b="1" i="1" lang="en" sz="1200">
                <a:solidFill>
                  <a:srgbClr val="1C6483"/>
                </a:solidFill>
              </a:rPr>
              <a:t>carpool or rideshare</a:t>
            </a:r>
            <a:r>
              <a:rPr lang="en" sz="1200">
                <a:solidFill>
                  <a:srgbClr val="1C6483"/>
                </a:solidFill>
              </a:rPr>
              <a:t> programs</a:t>
            </a:r>
            <a:endParaRPr sz="1200">
              <a:solidFill>
                <a:srgbClr val="1C6483"/>
              </a:solidFill>
            </a:endParaRPr>
          </a:p>
          <a:p>
            <a:pPr indent="-304800" lvl="0" marL="457200" rtl="0" algn="l">
              <a:lnSpc>
                <a:spcPct val="100000"/>
              </a:lnSpc>
              <a:spcBef>
                <a:spcPts val="0"/>
              </a:spcBef>
              <a:spcAft>
                <a:spcPts val="0"/>
              </a:spcAft>
              <a:buClr>
                <a:srgbClr val="1C6483"/>
              </a:buClr>
              <a:buSzPts val="1200"/>
              <a:buChar char="●"/>
            </a:pPr>
            <a:r>
              <a:rPr b="1" i="1" lang="en" sz="1200">
                <a:solidFill>
                  <a:srgbClr val="1C6483"/>
                </a:solidFill>
              </a:rPr>
              <a:t>Analyzing bus route efficiency</a:t>
            </a:r>
            <a:r>
              <a:rPr lang="en" sz="1200">
                <a:solidFill>
                  <a:srgbClr val="1C6483"/>
                </a:solidFill>
              </a:rPr>
              <a:t> between and within school districts, district charter schools, and Institute charter schools</a:t>
            </a:r>
            <a:endParaRPr sz="1200">
              <a:solidFill>
                <a:srgbClr val="1C6483"/>
              </a:solidFill>
            </a:endParaRPr>
          </a:p>
          <a:p>
            <a:pPr indent="-304800" lvl="0" marL="457200" rtl="0" algn="l">
              <a:lnSpc>
                <a:spcPct val="100000"/>
              </a:lnSpc>
              <a:spcBef>
                <a:spcPts val="0"/>
              </a:spcBef>
              <a:spcAft>
                <a:spcPts val="0"/>
              </a:spcAft>
              <a:buClr>
                <a:srgbClr val="1C6483"/>
              </a:buClr>
              <a:buSzPts val="1200"/>
              <a:buChar char="●"/>
            </a:pPr>
            <a:r>
              <a:rPr lang="en" sz="1200">
                <a:solidFill>
                  <a:srgbClr val="1C6483"/>
                </a:solidFill>
              </a:rPr>
              <a:t>Partnering with </a:t>
            </a:r>
            <a:r>
              <a:rPr b="1" i="1" lang="en" sz="1200">
                <a:solidFill>
                  <a:srgbClr val="1C6483"/>
                </a:solidFill>
              </a:rPr>
              <a:t>local transit authorities</a:t>
            </a:r>
            <a:endParaRPr b="1" i="1" sz="1200">
              <a:solidFill>
                <a:srgbClr val="1C6483"/>
              </a:solidFill>
            </a:endParaRPr>
          </a:p>
          <a:p>
            <a:pPr indent="-304800" lvl="0" marL="457200" rtl="0" algn="l">
              <a:lnSpc>
                <a:spcPct val="100000"/>
              </a:lnSpc>
              <a:spcBef>
                <a:spcPts val="0"/>
              </a:spcBef>
              <a:spcAft>
                <a:spcPts val="0"/>
              </a:spcAft>
              <a:buClr>
                <a:srgbClr val="1C6483"/>
              </a:buClr>
              <a:buSzPts val="1200"/>
              <a:buFont typeface="Roboto"/>
              <a:buChar char="●"/>
            </a:pPr>
            <a:r>
              <a:rPr lang="en" sz="1200">
                <a:solidFill>
                  <a:srgbClr val="1C6483"/>
                </a:solidFill>
              </a:rPr>
              <a:t>Establishing </a:t>
            </a:r>
            <a:r>
              <a:rPr b="1" i="1" lang="en" sz="1200">
                <a:solidFill>
                  <a:srgbClr val="1C6483"/>
                </a:solidFill>
              </a:rPr>
              <a:t>partnerships with community partners</a:t>
            </a:r>
            <a:endParaRPr b="1" i="1" sz="1200">
              <a:solidFill>
                <a:srgbClr val="1C6483"/>
              </a:solidFill>
            </a:endParaRPr>
          </a:p>
          <a:p>
            <a:pPr indent="-304800" lvl="0" marL="457200" rtl="0" algn="l">
              <a:lnSpc>
                <a:spcPct val="100000"/>
              </a:lnSpc>
              <a:spcBef>
                <a:spcPts val="0"/>
              </a:spcBef>
              <a:spcAft>
                <a:spcPts val="0"/>
              </a:spcAft>
              <a:buClr>
                <a:srgbClr val="1C6483"/>
              </a:buClr>
              <a:buSzPts val="1200"/>
              <a:buFont typeface="Roboto"/>
              <a:buChar char="●"/>
            </a:pPr>
            <a:r>
              <a:rPr lang="en" sz="1200">
                <a:solidFill>
                  <a:srgbClr val="1C6483"/>
                </a:solidFill>
              </a:rPr>
              <a:t>Supporting </a:t>
            </a:r>
            <a:r>
              <a:rPr b="1" i="1" lang="en" sz="1200">
                <a:solidFill>
                  <a:srgbClr val="1C6483"/>
                </a:solidFill>
              </a:rPr>
              <a:t>collaborations</a:t>
            </a:r>
            <a:r>
              <a:rPr lang="en" sz="1200">
                <a:solidFill>
                  <a:srgbClr val="1C6483"/>
                </a:solidFill>
              </a:rPr>
              <a:t> between school districts</a:t>
            </a:r>
            <a:endParaRPr sz="1200">
              <a:solidFill>
                <a:srgbClr val="1C6483"/>
              </a:solidFill>
            </a:endParaRPr>
          </a:p>
          <a:p>
            <a:pPr indent="-304800" lvl="0" marL="457200" rtl="0" algn="l">
              <a:lnSpc>
                <a:spcPct val="100000"/>
              </a:lnSpc>
              <a:spcBef>
                <a:spcPts val="0"/>
              </a:spcBef>
              <a:spcAft>
                <a:spcPts val="0"/>
              </a:spcAft>
              <a:buClr>
                <a:srgbClr val="1C6483"/>
              </a:buClr>
              <a:buSzPts val="1200"/>
              <a:buFont typeface="Roboto"/>
              <a:buChar char="●"/>
            </a:pPr>
            <a:r>
              <a:rPr lang="en" sz="1200">
                <a:solidFill>
                  <a:srgbClr val="1C6483"/>
                </a:solidFill>
              </a:rPr>
              <a:t>Addressing transportation needs to </a:t>
            </a:r>
            <a:r>
              <a:rPr b="1" i="1" lang="en" sz="1200">
                <a:solidFill>
                  <a:srgbClr val="1C6483"/>
                </a:solidFill>
              </a:rPr>
              <a:t>travel to employment sites</a:t>
            </a:r>
            <a:endParaRPr b="1" i="1" sz="1200">
              <a:solidFill>
                <a:srgbClr val="1C6483"/>
              </a:solidFill>
            </a:endParaRPr>
          </a:p>
          <a:p>
            <a:pPr indent="-304800" lvl="0" marL="457200" rtl="0" algn="l">
              <a:lnSpc>
                <a:spcPct val="100000"/>
              </a:lnSpc>
              <a:spcBef>
                <a:spcPts val="0"/>
              </a:spcBef>
              <a:spcAft>
                <a:spcPts val="0"/>
              </a:spcAft>
              <a:buClr>
                <a:srgbClr val="1C6483"/>
              </a:buClr>
              <a:buSzPts val="1200"/>
              <a:buFont typeface="Roboto"/>
              <a:buChar char="●"/>
            </a:pPr>
            <a:r>
              <a:rPr lang="en" sz="1200">
                <a:solidFill>
                  <a:srgbClr val="1C6483"/>
                </a:solidFill>
              </a:rPr>
              <a:t>Implementing </a:t>
            </a:r>
            <a:r>
              <a:rPr b="1" i="1" lang="en" sz="1200">
                <a:solidFill>
                  <a:srgbClr val="1C6483"/>
                </a:solidFill>
              </a:rPr>
              <a:t>intra-district transportation</a:t>
            </a:r>
            <a:r>
              <a:rPr lang="en" sz="1200">
                <a:solidFill>
                  <a:srgbClr val="1C6483"/>
                </a:solidFill>
              </a:rPr>
              <a:t> solutions</a:t>
            </a:r>
            <a:endParaRPr sz="1200">
              <a:solidFill>
                <a:srgbClr val="1C6483"/>
              </a:solidFill>
            </a:endParaRPr>
          </a:p>
          <a:p>
            <a:pPr indent="-304800" lvl="0" marL="457200" rtl="0" algn="l">
              <a:lnSpc>
                <a:spcPct val="100000"/>
              </a:lnSpc>
              <a:spcBef>
                <a:spcPts val="0"/>
              </a:spcBef>
              <a:spcAft>
                <a:spcPts val="0"/>
              </a:spcAft>
              <a:buClr>
                <a:srgbClr val="1C6483"/>
              </a:buClr>
              <a:buSzPts val="1200"/>
              <a:buFont typeface="Roboto"/>
              <a:buChar char="●"/>
            </a:pPr>
            <a:r>
              <a:rPr lang="en" sz="1200">
                <a:solidFill>
                  <a:srgbClr val="1C6483"/>
                </a:solidFill>
              </a:rPr>
              <a:t>Creating options to </a:t>
            </a:r>
            <a:r>
              <a:rPr b="1" i="1" lang="en" sz="1200">
                <a:solidFill>
                  <a:srgbClr val="1C6483"/>
                </a:solidFill>
              </a:rPr>
              <a:t>reduce costs, improve efficiency, and increase access</a:t>
            </a:r>
            <a:endParaRPr b="1" i="1" sz="1200">
              <a:solidFill>
                <a:srgbClr val="1C6483"/>
              </a:solidFill>
            </a:endParaRPr>
          </a:p>
          <a:p>
            <a:pPr indent="-304800" lvl="0" marL="457200" rtl="0" algn="l">
              <a:lnSpc>
                <a:spcPct val="100000"/>
              </a:lnSpc>
              <a:spcBef>
                <a:spcPts val="0"/>
              </a:spcBef>
              <a:spcAft>
                <a:spcPts val="0"/>
              </a:spcAft>
              <a:buClr>
                <a:srgbClr val="1C6483"/>
              </a:buClr>
              <a:buSzPts val="1200"/>
              <a:buChar char="●"/>
            </a:pPr>
            <a:r>
              <a:rPr lang="en" sz="1200">
                <a:solidFill>
                  <a:srgbClr val="1C6483"/>
                </a:solidFill>
              </a:rPr>
              <a:t>Implementing </a:t>
            </a:r>
            <a:r>
              <a:rPr b="1" i="1" lang="en" sz="1200">
                <a:solidFill>
                  <a:srgbClr val="1C6483"/>
                </a:solidFill>
              </a:rPr>
              <a:t>internet-connected transportation</a:t>
            </a:r>
            <a:r>
              <a:rPr lang="en" sz="1200">
                <a:solidFill>
                  <a:srgbClr val="1C6483"/>
                </a:solidFill>
              </a:rPr>
              <a:t> options.</a:t>
            </a:r>
            <a:endParaRPr sz="1200">
              <a:solidFill>
                <a:srgbClr val="1C6483"/>
              </a:solidFill>
              <a:latin typeface="Roboto"/>
              <a:ea typeface="Roboto"/>
              <a:cs typeface="Roboto"/>
              <a:sym typeface="Roboto"/>
            </a:endParaRPr>
          </a:p>
        </p:txBody>
      </p:sp>
      <p:sp>
        <p:nvSpPr>
          <p:cNvPr id="319" name="Google Shape;319;p44"/>
          <p:cNvSpPr txBox="1"/>
          <p:nvPr/>
        </p:nvSpPr>
        <p:spPr>
          <a:xfrm>
            <a:off x="664500" y="918150"/>
            <a:ext cx="76635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1C6483"/>
                </a:solidFill>
                <a:latin typeface="Roboto"/>
                <a:ea typeface="Roboto"/>
                <a:cs typeface="Roboto"/>
                <a:sym typeface="Roboto"/>
              </a:rPr>
              <a:t>Possible Changes:</a:t>
            </a:r>
            <a:endParaRPr b="1" sz="1700">
              <a:solidFill>
                <a:srgbClr val="1C6483"/>
              </a:solidFill>
              <a:latin typeface="Roboto"/>
              <a:ea typeface="Roboto"/>
              <a:cs typeface="Roboto"/>
              <a:sym typeface="Roboto"/>
            </a:endParaRPr>
          </a:p>
          <a:p>
            <a:pPr indent="457200" lvl="0" marL="0" rtl="0" algn="l">
              <a:spcBef>
                <a:spcPts val="0"/>
              </a:spcBef>
              <a:spcAft>
                <a:spcPts val="0"/>
              </a:spcAft>
              <a:buNone/>
            </a:pPr>
            <a:r>
              <a:rPr b="1" lang="en" sz="1700">
                <a:solidFill>
                  <a:srgbClr val="1C6483"/>
                </a:solidFill>
                <a:latin typeface="Roboto"/>
                <a:ea typeface="Roboto"/>
                <a:cs typeface="Roboto"/>
                <a:sym typeface="Roboto"/>
              </a:rPr>
              <a:t>Help ensure continuous funding</a:t>
            </a:r>
            <a:endParaRPr b="1" sz="1700">
              <a:solidFill>
                <a:srgbClr val="1C6483"/>
              </a:solidFill>
              <a:latin typeface="Roboto"/>
              <a:ea typeface="Roboto"/>
              <a:cs typeface="Roboto"/>
              <a:sym typeface="Roboto"/>
            </a:endParaRPr>
          </a:p>
          <a:p>
            <a:pPr indent="457200" lvl="0" marL="0" rtl="0" algn="l">
              <a:spcBef>
                <a:spcPts val="0"/>
              </a:spcBef>
              <a:spcAft>
                <a:spcPts val="0"/>
              </a:spcAft>
              <a:buNone/>
            </a:pPr>
            <a:r>
              <a:rPr b="1" lang="en" sz="1700">
                <a:solidFill>
                  <a:srgbClr val="1C6483"/>
                </a:solidFill>
                <a:latin typeface="Roboto"/>
                <a:ea typeface="Roboto"/>
                <a:cs typeface="Roboto"/>
                <a:sym typeface="Roboto"/>
              </a:rPr>
              <a:t>Addressing chronic absenteeism through the program</a:t>
            </a:r>
            <a:endParaRPr b="1" sz="1700">
              <a:solidFill>
                <a:srgbClr val="1C6483"/>
              </a:solidFill>
              <a:latin typeface="Roboto"/>
              <a:ea typeface="Roboto"/>
              <a:cs typeface="Roboto"/>
              <a:sym typeface="Roboto"/>
            </a:endParaRPr>
          </a:p>
          <a:p>
            <a:pPr indent="457200" lvl="0" marL="0" rtl="0" algn="l">
              <a:spcBef>
                <a:spcPts val="0"/>
              </a:spcBef>
              <a:spcAft>
                <a:spcPts val="0"/>
              </a:spcAft>
              <a:buNone/>
            </a:pPr>
            <a:r>
              <a:rPr b="1" lang="en" sz="1700">
                <a:solidFill>
                  <a:srgbClr val="1C6483"/>
                </a:solidFill>
                <a:latin typeface="Roboto"/>
                <a:ea typeface="Roboto"/>
                <a:cs typeface="Roboto"/>
                <a:sym typeface="Roboto"/>
              </a:rPr>
              <a:t>Addressing before/after school programs through the program</a:t>
            </a:r>
            <a:endParaRPr b="1" sz="1700">
              <a:solidFill>
                <a:srgbClr val="1C6483"/>
              </a:solidFill>
              <a:latin typeface="Roboto"/>
              <a:ea typeface="Roboto"/>
              <a:cs typeface="Roboto"/>
              <a:sym typeface="Roboto"/>
            </a:endParaRPr>
          </a:p>
          <a:p>
            <a:pPr indent="457200" lvl="0" marL="0" rtl="0" algn="l">
              <a:spcBef>
                <a:spcPts val="0"/>
              </a:spcBef>
              <a:spcAft>
                <a:spcPts val="0"/>
              </a:spcAft>
              <a:buNone/>
            </a:pPr>
            <a:r>
              <a:rPr b="1" lang="en" sz="1700">
                <a:solidFill>
                  <a:srgbClr val="1C6483"/>
                </a:solidFill>
                <a:latin typeface="Roboto"/>
                <a:ea typeface="Roboto"/>
                <a:cs typeface="Roboto"/>
                <a:sym typeface="Roboto"/>
              </a:rPr>
              <a:t>Addressing training of drivers through the program</a:t>
            </a:r>
            <a:endParaRPr b="1" sz="1700">
              <a:solidFill>
                <a:srgbClr val="1C6483"/>
              </a:solidFill>
              <a:latin typeface="Roboto"/>
              <a:ea typeface="Roboto"/>
              <a:cs typeface="Roboto"/>
              <a:sym typeface="Roboto"/>
            </a:endParaRPr>
          </a:p>
        </p:txBody>
      </p:sp>
      <p:sp>
        <p:nvSpPr>
          <p:cNvPr id="320" name="Google Shape;320;p44"/>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90000"/>
              </a:lnSpc>
              <a:spcBef>
                <a:spcPts val="0"/>
              </a:spcBef>
              <a:spcAft>
                <a:spcPts val="0"/>
              </a:spcAft>
              <a:buClr>
                <a:srgbClr val="000000"/>
              </a:buClr>
              <a:buSzPct val="77142"/>
              <a:buFont typeface="Calibri"/>
              <a:buNone/>
            </a:pPr>
            <a:r>
              <a:rPr lang="en" sz="3500">
                <a:latin typeface="Calibri"/>
                <a:ea typeface="Calibri"/>
                <a:cs typeface="Calibri"/>
                <a:sym typeface="Calibri"/>
              </a:rPr>
              <a:t>SB 23-094 School Transportation Task Force</a:t>
            </a:r>
            <a:endParaRPr sz="1100">
              <a:latin typeface="Arial"/>
              <a:ea typeface="Arial"/>
              <a:cs typeface="Arial"/>
              <a:sym typeface="Arial"/>
            </a:endParaRPr>
          </a:p>
          <a:p>
            <a:pPr indent="0" lvl="0" marL="0" rtl="0" algn="l">
              <a:spcBef>
                <a:spcPts val="0"/>
              </a:spcBef>
              <a:spcAft>
                <a:spcPts val="0"/>
              </a:spcAft>
              <a:buNone/>
            </a:pPr>
            <a:r>
              <a:t/>
            </a:r>
            <a:endParaRPr/>
          </a:p>
        </p:txBody>
      </p:sp>
      <p:pic>
        <p:nvPicPr>
          <p:cNvPr descr="Colorado Department of Education Logo - Homepage Link" id="120" name="Google Shape;120;p27">
            <a:hlinkClick r:id="rId3"/>
          </p:cNvPr>
          <p:cNvPicPr preferRelativeResize="0"/>
          <p:nvPr/>
        </p:nvPicPr>
        <p:blipFill rotWithShape="1">
          <a:blip r:embed="rId4">
            <a:alphaModFix/>
          </a:blip>
          <a:srcRect b="0" l="0" r="0" t="0"/>
          <a:stretch/>
        </p:blipFill>
        <p:spPr>
          <a:xfrm>
            <a:off x="2742970" y="1022973"/>
            <a:ext cx="2930409" cy="483200"/>
          </a:xfrm>
          <a:prstGeom prst="rect">
            <a:avLst/>
          </a:prstGeom>
          <a:noFill/>
          <a:ln>
            <a:noFill/>
          </a:ln>
        </p:spPr>
      </p:pic>
      <p:pic>
        <p:nvPicPr>
          <p:cNvPr id="121" name="Google Shape;121;p27"/>
          <p:cNvPicPr preferRelativeResize="0"/>
          <p:nvPr/>
        </p:nvPicPr>
        <p:blipFill>
          <a:blip r:embed="rId5">
            <a:alphaModFix/>
          </a:blip>
          <a:stretch>
            <a:fillRect/>
          </a:stretch>
        </p:blipFill>
        <p:spPr>
          <a:xfrm>
            <a:off x="224950" y="4100925"/>
            <a:ext cx="1048875" cy="869499"/>
          </a:xfrm>
          <a:prstGeom prst="rect">
            <a:avLst/>
          </a:prstGeom>
          <a:noFill/>
          <a:ln>
            <a:noFill/>
          </a:ln>
        </p:spPr>
      </p:pic>
      <p:sp>
        <p:nvSpPr>
          <p:cNvPr id="122" name="Google Shape;122;p27"/>
          <p:cNvSpPr txBox="1"/>
          <p:nvPr/>
        </p:nvSpPr>
        <p:spPr>
          <a:xfrm>
            <a:off x="2295050" y="1698400"/>
            <a:ext cx="4259700" cy="144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200">
              <a:solidFill>
                <a:srgbClr val="434343"/>
              </a:solidFill>
              <a:latin typeface="Roboto"/>
              <a:ea typeface="Roboto"/>
              <a:cs typeface="Roboto"/>
              <a:sym typeface="Roboto"/>
            </a:endParaRPr>
          </a:p>
          <a:p>
            <a:pPr indent="0" lvl="0" marL="0" rtl="0" algn="ctr">
              <a:spcBef>
                <a:spcPts val="0"/>
              </a:spcBef>
              <a:spcAft>
                <a:spcPts val="0"/>
              </a:spcAft>
              <a:buNone/>
            </a:pPr>
            <a:r>
              <a:rPr b="1" lang="en" sz="2000">
                <a:solidFill>
                  <a:srgbClr val="434343"/>
                </a:solidFill>
                <a:latin typeface="Roboto"/>
                <a:ea typeface="Roboto"/>
                <a:cs typeface="Roboto"/>
                <a:sym typeface="Roboto"/>
              </a:rPr>
              <a:t>May 13</a:t>
            </a:r>
            <a:r>
              <a:rPr b="1" lang="en" sz="2000">
                <a:solidFill>
                  <a:srgbClr val="434343"/>
                </a:solidFill>
                <a:latin typeface="Roboto"/>
                <a:ea typeface="Roboto"/>
                <a:cs typeface="Roboto"/>
                <a:sym typeface="Roboto"/>
              </a:rPr>
              <a:t>, 2024</a:t>
            </a:r>
            <a:endParaRPr b="1" sz="2000">
              <a:solidFill>
                <a:srgbClr val="434343"/>
              </a:solidFill>
              <a:latin typeface="Roboto"/>
              <a:ea typeface="Roboto"/>
              <a:cs typeface="Roboto"/>
              <a:sym typeface="Roboto"/>
            </a:endParaRPr>
          </a:p>
          <a:p>
            <a:pPr indent="0" lvl="0" marL="0" rtl="0" algn="ctr">
              <a:spcBef>
                <a:spcPts val="0"/>
              </a:spcBef>
              <a:spcAft>
                <a:spcPts val="0"/>
              </a:spcAft>
              <a:buNone/>
            </a:pPr>
            <a:r>
              <a:t/>
            </a:r>
            <a:endParaRPr b="1" sz="2000">
              <a:solidFill>
                <a:srgbClr val="434343"/>
              </a:solidFill>
              <a:latin typeface="Roboto"/>
              <a:ea typeface="Roboto"/>
              <a:cs typeface="Roboto"/>
              <a:sym typeface="Roboto"/>
            </a:endParaRPr>
          </a:p>
          <a:p>
            <a:pPr indent="0" lvl="0" marL="0" rtl="0" algn="ctr">
              <a:spcBef>
                <a:spcPts val="0"/>
              </a:spcBef>
              <a:spcAft>
                <a:spcPts val="0"/>
              </a:spcAft>
              <a:buNone/>
            </a:pPr>
            <a:r>
              <a:rPr b="1" lang="en" sz="2000">
                <a:solidFill>
                  <a:srgbClr val="434343"/>
                </a:solidFill>
                <a:latin typeface="Roboto"/>
                <a:ea typeface="Roboto"/>
                <a:cs typeface="Roboto"/>
                <a:sym typeface="Roboto"/>
              </a:rPr>
              <a:t>Virtual Meeting</a:t>
            </a:r>
            <a:endParaRPr b="1" sz="2000">
              <a:solidFill>
                <a:srgbClr val="434343"/>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5"/>
          <p:cNvSpPr txBox="1"/>
          <p:nvPr>
            <p:ph type="title"/>
          </p:nvPr>
        </p:nvSpPr>
        <p:spPr>
          <a:xfrm>
            <a:off x="183863" y="521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Solutions, Strategies, and Services</a:t>
            </a:r>
            <a:endParaRPr sz="2400">
              <a:latin typeface="Roboto Medium"/>
              <a:ea typeface="Roboto Medium"/>
              <a:cs typeface="Roboto Medium"/>
              <a:sym typeface="Roboto Medium"/>
            </a:endParaRPr>
          </a:p>
        </p:txBody>
      </p:sp>
      <p:sp>
        <p:nvSpPr>
          <p:cNvPr id="326" name="Google Shape;326;p45"/>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327" name="Google Shape;327;p45"/>
          <p:cNvPicPr preferRelativeResize="0"/>
          <p:nvPr/>
        </p:nvPicPr>
        <p:blipFill>
          <a:blip r:embed="rId3">
            <a:alphaModFix/>
          </a:blip>
          <a:stretch>
            <a:fillRect/>
          </a:stretch>
        </p:blipFill>
        <p:spPr>
          <a:xfrm>
            <a:off x="1549650" y="1577762"/>
            <a:ext cx="1557622" cy="1416550"/>
          </a:xfrm>
          <a:prstGeom prst="rect">
            <a:avLst/>
          </a:prstGeom>
          <a:noFill/>
          <a:ln>
            <a:noFill/>
          </a:ln>
        </p:spPr>
      </p:pic>
      <p:sp>
        <p:nvSpPr>
          <p:cNvPr id="328" name="Google Shape;328;p45"/>
          <p:cNvSpPr txBox="1"/>
          <p:nvPr/>
        </p:nvSpPr>
        <p:spPr>
          <a:xfrm>
            <a:off x="1316850" y="2917738"/>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329" name="Google Shape;329;p45"/>
          <p:cNvPicPr preferRelativeResize="0"/>
          <p:nvPr/>
        </p:nvPicPr>
        <p:blipFill rotWithShape="1">
          <a:blip r:embed="rId4">
            <a:alphaModFix amt="25000"/>
          </a:blip>
          <a:srcRect b="6041" l="24047" r="18478" t="0"/>
          <a:stretch/>
        </p:blipFill>
        <p:spPr>
          <a:xfrm>
            <a:off x="4572001" y="1296000"/>
            <a:ext cx="3687024" cy="3390676"/>
          </a:xfrm>
          <a:prstGeom prst="rect">
            <a:avLst/>
          </a:prstGeom>
          <a:noFill/>
          <a:ln>
            <a:noFill/>
          </a:ln>
        </p:spPr>
      </p:pic>
      <p:sp>
        <p:nvSpPr>
          <p:cNvPr id="330" name="Google Shape;330;p45"/>
          <p:cNvSpPr txBox="1"/>
          <p:nvPr/>
        </p:nvSpPr>
        <p:spPr>
          <a:xfrm>
            <a:off x="3978450" y="1570675"/>
            <a:ext cx="23730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Should all the above mentioned solutions be added as </a:t>
            </a:r>
            <a:r>
              <a:rPr b="1" lang="en" sz="1600">
                <a:solidFill>
                  <a:srgbClr val="1C6483"/>
                </a:solidFill>
                <a:latin typeface="Roboto"/>
                <a:ea typeface="Roboto"/>
                <a:cs typeface="Roboto"/>
                <a:sym typeface="Roboto"/>
              </a:rPr>
              <a:t>possibilities</a:t>
            </a:r>
            <a:r>
              <a:rPr b="1" lang="en" sz="1600">
                <a:solidFill>
                  <a:srgbClr val="1C6483"/>
                </a:solidFill>
                <a:latin typeface="Roboto"/>
                <a:ea typeface="Roboto"/>
                <a:cs typeface="Roboto"/>
                <a:sym typeface="Roboto"/>
              </a:rPr>
              <a:t>?</a:t>
            </a:r>
            <a:endParaRPr b="1" sz="1600">
              <a:solidFill>
                <a:srgbClr val="1C6483"/>
              </a:solidFill>
              <a:latin typeface="Roboto"/>
              <a:ea typeface="Roboto"/>
              <a:cs typeface="Roboto"/>
              <a:sym typeface="Roboto"/>
            </a:endParaRPr>
          </a:p>
        </p:txBody>
      </p:sp>
      <p:sp>
        <p:nvSpPr>
          <p:cNvPr id="331" name="Google Shape;331;p45"/>
          <p:cNvSpPr txBox="1"/>
          <p:nvPr/>
        </p:nvSpPr>
        <p:spPr>
          <a:xfrm>
            <a:off x="6141650" y="3198825"/>
            <a:ext cx="23730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Should any of the previously mentioned solutions be removed as possibilities?</a:t>
            </a:r>
            <a:endParaRPr b="1" sz="1600">
              <a:solidFill>
                <a:srgbClr val="1C6483"/>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ph type="title"/>
          </p:nvPr>
        </p:nvSpPr>
        <p:spPr>
          <a:xfrm>
            <a:off x="259938" y="1349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Proposed Changes for Recommendation</a:t>
            </a:r>
            <a:endParaRPr sz="2400">
              <a:latin typeface="Roboto Medium"/>
              <a:ea typeface="Roboto Medium"/>
              <a:cs typeface="Roboto Medium"/>
              <a:sym typeface="Roboto Medium"/>
            </a:endParaRPr>
          </a:p>
        </p:txBody>
      </p:sp>
      <p:sp>
        <p:nvSpPr>
          <p:cNvPr id="337" name="Google Shape;337;p46"/>
          <p:cNvSpPr/>
          <p:nvPr/>
        </p:nvSpPr>
        <p:spPr>
          <a:xfrm>
            <a:off x="8319350" y="77675"/>
            <a:ext cx="707700" cy="630000"/>
          </a:xfrm>
          <a:prstGeom prst="hexagon">
            <a:avLst>
              <a:gd fmla="val 28766" name="adj"/>
              <a:gd fmla="val 115470" name="vf"/>
            </a:avLst>
          </a:prstGeom>
          <a:solidFill>
            <a:srgbClr val="379BF2"/>
          </a:solidFill>
          <a:ln cap="flat" cmpd="sng" w="9525">
            <a:solidFill>
              <a:srgbClr val="379BF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800">
                <a:solidFill>
                  <a:schemeClr val="lt1"/>
                </a:solidFill>
                <a:latin typeface="Roboto"/>
                <a:ea typeface="Roboto"/>
                <a:cs typeface="Roboto"/>
                <a:sym typeface="Roboto"/>
              </a:rPr>
              <a:t>Prototype</a:t>
            </a:r>
            <a:endParaRPr b="1" sz="800">
              <a:solidFill>
                <a:schemeClr val="lt1"/>
              </a:solidFill>
              <a:latin typeface="Roboto"/>
              <a:ea typeface="Roboto"/>
              <a:cs typeface="Roboto"/>
              <a:sym typeface="Roboto"/>
            </a:endParaRPr>
          </a:p>
        </p:txBody>
      </p:sp>
      <p:sp>
        <p:nvSpPr>
          <p:cNvPr id="338" name="Google Shape;338;p46"/>
          <p:cNvSpPr txBox="1"/>
          <p:nvPr/>
        </p:nvSpPr>
        <p:spPr>
          <a:xfrm>
            <a:off x="311700" y="1104650"/>
            <a:ext cx="85206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rgbClr val="1C648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Eligibility</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Eligible pool of applicants would also include….</a:t>
            </a:r>
            <a:endParaRPr sz="1500">
              <a:solidFill>
                <a:schemeClr val="accent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Selection Process</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P</a:t>
            </a:r>
            <a:r>
              <a:rPr lang="en" sz="1500">
                <a:solidFill>
                  <a:schemeClr val="accent3"/>
                </a:solidFill>
                <a:latin typeface="Roboto"/>
                <a:ea typeface="Roboto"/>
                <a:cs typeface="Roboto"/>
                <a:sym typeface="Roboto"/>
              </a:rPr>
              <a:t>riority list for determining grantees would also include….	</a:t>
            </a:r>
            <a:endParaRPr sz="1500">
              <a:solidFill>
                <a:schemeClr val="accent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Address replicable, scaleable, and sustainable</a:t>
            </a:r>
            <a:endParaRPr sz="1500">
              <a:solidFill>
                <a:schemeClr val="accent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Grantee Requirements</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M</a:t>
            </a:r>
            <a:r>
              <a:rPr lang="en" sz="1500">
                <a:solidFill>
                  <a:schemeClr val="accent3"/>
                </a:solidFill>
                <a:latin typeface="Roboto"/>
                <a:ea typeface="Roboto"/>
                <a:cs typeface="Roboto"/>
                <a:sym typeface="Roboto"/>
              </a:rPr>
              <a:t>etrics in applications and reports should provide information that……</a:t>
            </a:r>
            <a:endParaRPr sz="1500">
              <a:solidFill>
                <a:schemeClr val="accent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Possible Solutions, Strategies, and Services</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Possible solutions, strategies, and services could also include </a:t>
            </a:r>
            <a:r>
              <a:rPr lang="en" sz="1500">
                <a:solidFill>
                  <a:schemeClr val="accent3"/>
                </a:solidFill>
                <a:latin typeface="Roboto"/>
                <a:ea typeface="Roboto"/>
                <a:cs typeface="Roboto"/>
                <a:sym typeface="Roboto"/>
              </a:rPr>
              <a:t>ways to help ensure continuous funding, addressing chronic absenteeism, addressing before/after school transportation, and addressing training of new and/or existing drivers </a:t>
            </a:r>
            <a:endParaRPr sz="1500">
              <a:solidFill>
                <a:schemeClr val="accent3"/>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7"/>
          <p:cNvSpPr/>
          <p:nvPr/>
        </p:nvSpPr>
        <p:spPr>
          <a:xfrm>
            <a:off x="4844950" y="376350"/>
            <a:ext cx="3266700" cy="1860000"/>
          </a:xfrm>
          <a:prstGeom prst="wedgeRectCallout">
            <a:avLst>
              <a:gd fmla="val -59442" name="adj1"/>
              <a:gd fmla="val 2208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44" name="Google Shape;344;p47"/>
          <p:cNvSpPr txBox="1"/>
          <p:nvPr>
            <p:ph idx="12" type="sldNum"/>
          </p:nvPr>
        </p:nvSpPr>
        <p:spPr>
          <a:xfrm>
            <a:off x="8245187" y="4835128"/>
            <a:ext cx="585000" cy="273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
        <p:nvSpPr>
          <p:cNvPr id="345" name="Google Shape;345;p47"/>
          <p:cNvSpPr txBox="1"/>
          <p:nvPr>
            <p:ph idx="1" type="body"/>
          </p:nvPr>
        </p:nvSpPr>
        <p:spPr>
          <a:xfrm>
            <a:off x="5028800" y="467700"/>
            <a:ext cx="3080700" cy="1677300"/>
          </a:xfrm>
          <a:prstGeom prst="rect">
            <a:avLst/>
          </a:prstGeom>
        </p:spPr>
        <p:txBody>
          <a:bodyPr anchorCtr="0" anchor="t" bIns="34275" lIns="0" spcFirstLastPara="1" rIns="0" wrap="square" tIns="34275">
            <a:noAutofit/>
          </a:bodyPr>
          <a:lstStyle/>
          <a:p>
            <a:pPr indent="0" lvl="0" marL="63500" marR="0" rtl="0" algn="ctr">
              <a:lnSpc>
                <a:spcPct val="115000"/>
              </a:lnSpc>
              <a:spcBef>
                <a:spcPts val="0"/>
              </a:spcBef>
              <a:spcAft>
                <a:spcPts val="0"/>
              </a:spcAft>
              <a:buNone/>
            </a:pPr>
            <a:r>
              <a:rPr b="1" lang="en" sz="1700"/>
              <a:t>Decision Needed</a:t>
            </a:r>
            <a:endParaRPr b="1" sz="1700"/>
          </a:p>
          <a:p>
            <a:pPr indent="0" lvl="0" marL="63500" marR="0" rtl="0" algn="l">
              <a:lnSpc>
                <a:spcPct val="115000"/>
              </a:lnSpc>
              <a:spcBef>
                <a:spcPts val="0"/>
              </a:spcBef>
              <a:spcAft>
                <a:spcPts val="0"/>
              </a:spcAft>
              <a:buNone/>
            </a:pPr>
            <a:r>
              <a:t/>
            </a:r>
            <a:endParaRPr b="1" sz="800"/>
          </a:p>
          <a:p>
            <a:pPr indent="-311150" lvl="0" marL="457200" marR="0" rtl="0" algn="l">
              <a:lnSpc>
                <a:spcPct val="115000"/>
              </a:lnSpc>
              <a:spcBef>
                <a:spcPts val="0"/>
              </a:spcBef>
              <a:spcAft>
                <a:spcPts val="0"/>
              </a:spcAft>
              <a:buSzPts val="1300"/>
              <a:buAutoNum type="arabicPeriod"/>
            </a:pPr>
            <a:r>
              <a:rPr lang="en" sz="1300"/>
              <a:t>Recommendation Stated</a:t>
            </a:r>
            <a:endParaRPr sz="1300"/>
          </a:p>
          <a:p>
            <a:pPr indent="-311150" lvl="0" marL="457200" marR="0" rtl="0" algn="l">
              <a:lnSpc>
                <a:spcPct val="115000"/>
              </a:lnSpc>
              <a:spcBef>
                <a:spcPts val="0"/>
              </a:spcBef>
              <a:spcAft>
                <a:spcPts val="0"/>
              </a:spcAft>
              <a:buSzPts val="1300"/>
              <a:buAutoNum type="arabicPeriod"/>
            </a:pPr>
            <a:r>
              <a:rPr lang="en" sz="1300"/>
              <a:t>Fist to Five Vote </a:t>
            </a:r>
            <a:endParaRPr sz="1300"/>
          </a:p>
          <a:p>
            <a:pPr indent="-311150" lvl="0" marL="457200" marR="0" rtl="0" algn="l">
              <a:lnSpc>
                <a:spcPct val="115000"/>
              </a:lnSpc>
              <a:spcBef>
                <a:spcPts val="0"/>
              </a:spcBef>
              <a:spcAft>
                <a:spcPts val="0"/>
              </a:spcAft>
              <a:buSzPts val="1300"/>
              <a:buAutoNum type="arabicPeriod"/>
            </a:pPr>
            <a:r>
              <a:rPr lang="en" sz="1300"/>
              <a:t>Articulate Concerns*</a:t>
            </a:r>
            <a:endParaRPr sz="1300"/>
          </a:p>
          <a:p>
            <a:pPr indent="-311150" lvl="0" marL="457200" marR="0" rtl="0" algn="l">
              <a:lnSpc>
                <a:spcPct val="115000"/>
              </a:lnSpc>
              <a:spcBef>
                <a:spcPts val="0"/>
              </a:spcBef>
              <a:spcAft>
                <a:spcPts val="0"/>
              </a:spcAft>
              <a:buSzPts val="1300"/>
              <a:buAutoNum type="arabicPeriod"/>
            </a:pPr>
            <a:r>
              <a:rPr lang="en" sz="1300"/>
              <a:t>Discussion of Concerns*</a:t>
            </a:r>
            <a:endParaRPr sz="1300"/>
          </a:p>
          <a:p>
            <a:pPr indent="-311150" lvl="0" marL="457200" marR="0" rtl="0" algn="l">
              <a:lnSpc>
                <a:spcPct val="115000"/>
              </a:lnSpc>
              <a:spcBef>
                <a:spcPts val="0"/>
              </a:spcBef>
              <a:spcAft>
                <a:spcPts val="0"/>
              </a:spcAft>
              <a:buSzPts val="1300"/>
              <a:buAutoNum type="arabicPeriod"/>
            </a:pPr>
            <a:r>
              <a:rPr lang="en" sz="1300"/>
              <a:t>Restate Decision &amp; Record Vote </a:t>
            </a:r>
            <a:endParaRPr sz="1300"/>
          </a:p>
          <a:p>
            <a:pPr indent="0" lvl="0" marL="0" marR="0" rtl="0" algn="l">
              <a:lnSpc>
                <a:spcPct val="115000"/>
              </a:lnSpc>
              <a:spcBef>
                <a:spcPts val="0"/>
              </a:spcBef>
              <a:spcAft>
                <a:spcPts val="0"/>
              </a:spcAft>
              <a:buNone/>
            </a:pPr>
            <a:r>
              <a:t/>
            </a:r>
            <a:endParaRPr sz="1300"/>
          </a:p>
        </p:txBody>
      </p:sp>
      <p:pic>
        <p:nvPicPr>
          <p:cNvPr id="346" name="Google Shape;346;p47"/>
          <p:cNvPicPr preferRelativeResize="0"/>
          <p:nvPr/>
        </p:nvPicPr>
        <p:blipFill rotWithShape="1">
          <a:blip r:embed="rId3">
            <a:alphaModFix/>
          </a:blip>
          <a:srcRect b="5986" l="0" r="0" t="46760"/>
          <a:stretch/>
        </p:blipFill>
        <p:spPr>
          <a:xfrm>
            <a:off x="4402675" y="2702700"/>
            <a:ext cx="4488150" cy="1777899"/>
          </a:xfrm>
          <a:prstGeom prst="rect">
            <a:avLst/>
          </a:prstGeom>
          <a:noFill/>
          <a:ln>
            <a:noFill/>
          </a:ln>
        </p:spPr>
      </p:pic>
      <p:sp>
        <p:nvSpPr>
          <p:cNvPr id="347" name="Google Shape;347;p47"/>
          <p:cNvSpPr txBox="1"/>
          <p:nvPr/>
        </p:nvSpPr>
        <p:spPr>
          <a:xfrm>
            <a:off x="319475" y="431275"/>
            <a:ext cx="3450300" cy="413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Should the Transportation Task Force put forth a recommendation for a Innovation Grant Program with the above mentioned changes? </a:t>
            </a:r>
            <a:endParaRPr sz="1800">
              <a:solidFill>
                <a:schemeClr val="lt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8"/>
          <p:cNvSpPr txBox="1"/>
          <p:nvPr>
            <p:ph type="title"/>
          </p:nvPr>
        </p:nvSpPr>
        <p:spPr>
          <a:xfrm>
            <a:off x="266388" y="1493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3000"/>
              <a:t>Break</a:t>
            </a:r>
            <a:endParaRPr sz="3000"/>
          </a:p>
        </p:txBody>
      </p:sp>
      <p:pic>
        <p:nvPicPr>
          <p:cNvPr descr="This timer counts down silently until it reaches 0:00, then a police siren sounds to alert you that time is up." id="353" name="Google Shape;353;p48" title="10 Minute Timer">
            <a:hlinkClick r:id="rId3"/>
          </p:cNvPr>
          <p:cNvPicPr preferRelativeResize="0"/>
          <p:nvPr/>
        </p:nvPicPr>
        <p:blipFill>
          <a:blip r:embed="rId4">
            <a:alphaModFix/>
          </a:blip>
          <a:stretch>
            <a:fillRect/>
          </a:stretch>
        </p:blipFill>
        <p:spPr>
          <a:xfrm>
            <a:off x="1724238" y="1335430"/>
            <a:ext cx="5604925" cy="315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9"/>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Transportation Collaboration Across the State</a:t>
            </a:r>
            <a:endParaRPr sz="2400">
              <a:latin typeface="Roboto Medium"/>
              <a:ea typeface="Roboto Medium"/>
              <a:cs typeface="Roboto Medium"/>
              <a:sym typeface="Roboto Medium"/>
            </a:endParaRPr>
          </a:p>
        </p:txBody>
      </p:sp>
      <p:sp>
        <p:nvSpPr>
          <p:cNvPr id="359" name="Google Shape;359;p49"/>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360" name="Google Shape;360;p49"/>
          <p:cNvSpPr txBox="1"/>
          <p:nvPr/>
        </p:nvSpPr>
        <p:spPr>
          <a:xfrm>
            <a:off x="311675" y="1851450"/>
            <a:ext cx="8520600" cy="25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rgbClr val="1C6483"/>
                </a:solidFill>
                <a:latin typeface="Roboto"/>
                <a:ea typeface="Roboto"/>
                <a:cs typeface="Roboto"/>
                <a:sym typeface="Roboto"/>
              </a:rPr>
              <a:t>22-107-104 (2f) RECOMMENDATIONS FOR FACILITATING PARTNERSHIPS AMONG SCHOOL DISTRICTS, DISTRICT AND INSTITUTE CHARTER SCHOOLS, PUBLIC TRANSPORTATION PROVIDERS, PRIVATE TRANSPORTATION PROVIDERS, AND LOCAL NONPROFIT ORGANIZATIONS TO MEET TRANSPORTATION NEEDS AND CREATE COST EFFICIENCIES, WHILE MAINTAINING SAFETY STANDARDS;</a:t>
            </a:r>
            <a:endParaRPr sz="1800">
              <a:solidFill>
                <a:srgbClr val="1C648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800">
              <a:solidFill>
                <a:srgbClr val="1C6483"/>
              </a:solidFill>
              <a:latin typeface="Roboto"/>
              <a:ea typeface="Roboto"/>
              <a:cs typeface="Roboto"/>
              <a:sym typeface="Roboto"/>
            </a:endParaRPr>
          </a:p>
          <a:p>
            <a:pPr indent="0" lvl="0" marL="41273" marR="167368" rtl="0" algn="just">
              <a:lnSpc>
                <a:spcPct val="107824"/>
              </a:lnSpc>
              <a:spcBef>
                <a:spcPts val="1554"/>
              </a:spcBef>
              <a:spcAft>
                <a:spcPts val="0"/>
              </a:spcAft>
              <a:buClr>
                <a:schemeClr val="dk1"/>
              </a:buClr>
              <a:buSzPts val="1100"/>
              <a:buFont typeface="Arial"/>
              <a:buNone/>
            </a:pPr>
            <a:r>
              <a:t/>
            </a:r>
            <a:endParaRPr sz="1800">
              <a:solidFill>
                <a:srgbClr val="1C6483"/>
              </a:solidFill>
              <a:latin typeface="Roboto"/>
              <a:ea typeface="Roboto"/>
              <a:cs typeface="Roboto"/>
              <a:sym typeface="Roboto"/>
            </a:endParaRPr>
          </a:p>
          <a:p>
            <a:pPr indent="0" lvl="0" marL="0" rtl="0" algn="l">
              <a:spcBef>
                <a:spcPts val="0"/>
              </a:spcBef>
              <a:spcAft>
                <a:spcPts val="0"/>
              </a:spcAft>
              <a:buNone/>
            </a:pPr>
            <a:r>
              <a:t/>
            </a:r>
            <a:endParaRPr sz="1152">
              <a:solidFill>
                <a:srgbClr val="1C6483"/>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0"/>
          <p:cNvSpPr txBox="1"/>
          <p:nvPr>
            <p:ph type="title"/>
          </p:nvPr>
        </p:nvSpPr>
        <p:spPr>
          <a:xfrm>
            <a:off x="195513" y="101744"/>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Consensus Minimum Requirements</a:t>
            </a:r>
            <a:endParaRPr sz="2400">
              <a:solidFill>
                <a:srgbClr val="CAE7E1"/>
              </a:solidFill>
              <a:latin typeface="Roboto Medium"/>
              <a:ea typeface="Roboto Medium"/>
              <a:cs typeface="Roboto Medium"/>
              <a:sym typeface="Roboto Medium"/>
            </a:endParaRPr>
          </a:p>
        </p:txBody>
      </p:sp>
      <p:sp>
        <p:nvSpPr>
          <p:cNvPr id="366" name="Google Shape;366;p50"/>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367" name="Google Shape;367;p50"/>
          <p:cNvSpPr txBox="1"/>
          <p:nvPr/>
        </p:nvSpPr>
        <p:spPr>
          <a:xfrm>
            <a:off x="255250" y="1602000"/>
            <a:ext cx="85206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1C6483"/>
                </a:solidFill>
                <a:latin typeface="Roboto"/>
                <a:ea typeface="Roboto"/>
                <a:cs typeface="Roboto"/>
                <a:sym typeface="Roboto"/>
              </a:rPr>
              <a:t>During the January Task Force Meeting, the Task Force came to consensus on two broad focus areas for statewide transportation collaboration, the use of public transportation where available and the regionalization of various aspects of transportation.</a:t>
            </a:r>
            <a:endParaRPr sz="1900">
              <a:solidFill>
                <a:srgbClr val="1C6483"/>
              </a:solidFill>
              <a:latin typeface="Roboto"/>
              <a:ea typeface="Roboto"/>
              <a:cs typeface="Roboto"/>
              <a:sym typeface="Roboto"/>
            </a:endParaRPr>
          </a:p>
          <a:p>
            <a:pPr indent="-349250" lvl="0" marL="457200" rtl="0" algn="l">
              <a:spcBef>
                <a:spcPts val="0"/>
              </a:spcBef>
              <a:spcAft>
                <a:spcPts val="0"/>
              </a:spcAft>
              <a:buClr>
                <a:srgbClr val="1C6483"/>
              </a:buClr>
              <a:buSzPts val="1900"/>
              <a:buFont typeface="Roboto"/>
              <a:buChar char="●"/>
            </a:pPr>
            <a:r>
              <a:rPr b="1" i="1" lang="en" sz="1900">
                <a:solidFill>
                  <a:srgbClr val="1C6483"/>
                </a:solidFill>
                <a:latin typeface="Roboto"/>
                <a:ea typeface="Roboto"/>
                <a:cs typeface="Roboto"/>
                <a:sym typeface="Roboto"/>
              </a:rPr>
              <a:t>Use of public transportation where available</a:t>
            </a:r>
            <a:endParaRPr sz="1900">
              <a:solidFill>
                <a:srgbClr val="666666"/>
              </a:solidFill>
              <a:latin typeface="Roboto"/>
              <a:ea typeface="Roboto"/>
              <a:cs typeface="Roboto"/>
              <a:sym typeface="Roboto"/>
            </a:endParaRPr>
          </a:p>
          <a:p>
            <a:pPr indent="-349250" lvl="0" marL="457200" rtl="0" algn="l">
              <a:spcBef>
                <a:spcPts val="0"/>
              </a:spcBef>
              <a:spcAft>
                <a:spcPts val="0"/>
              </a:spcAft>
              <a:buClr>
                <a:srgbClr val="1C6483"/>
              </a:buClr>
              <a:buSzPts val="1900"/>
              <a:buFont typeface="Roboto"/>
              <a:buChar char="●"/>
            </a:pPr>
            <a:r>
              <a:rPr b="1" i="1" lang="en" sz="1900">
                <a:solidFill>
                  <a:srgbClr val="1C6483"/>
                </a:solidFill>
                <a:latin typeface="Roboto"/>
                <a:ea typeface="Roboto"/>
                <a:cs typeface="Roboto"/>
                <a:sym typeface="Roboto"/>
              </a:rPr>
              <a:t>Possible areas of r</a:t>
            </a:r>
            <a:r>
              <a:rPr b="1" i="1" lang="en" sz="1900">
                <a:solidFill>
                  <a:srgbClr val="1C6483"/>
                </a:solidFill>
                <a:latin typeface="Roboto"/>
                <a:ea typeface="Roboto"/>
                <a:cs typeface="Roboto"/>
                <a:sym typeface="Roboto"/>
              </a:rPr>
              <a:t>egionalization</a:t>
            </a:r>
            <a:endParaRPr sz="1900">
              <a:solidFill>
                <a:srgbClr val="1C6483"/>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1"/>
          <p:cNvSpPr txBox="1"/>
          <p:nvPr>
            <p:ph type="title"/>
          </p:nvPr>
        </p:nvSpPr>
        <p:spPr>
          <a:xfrm>
            <a:off x="195513" y="101744"/>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Consensus Minimum Requirements</a:t>
            </a:r>
            <a:endParaRPr sz="2400">
              <a:solidFill>
                <a:srgbClr val="CAE7E1"/>
              </a:solidFill>
              <a:latin typeface="Roboto Medium"/>
              <a:ea typeface="Roboto Medium"/>
              <a:cs typeface="Roboto Medium"/>
              <a:sym typeface="Roboto Medium"/>
            </a:endParaRPr>
          </a:p>
        </p:txBody>
      </p:sp>
      <p:sp>
        <p:nvSpPr>
          <p:cNvPr id="373" name="Google Shape;373;p51"/>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374" name="Google Shape;374;p51"/>
          <p:cNvSpPr txBox="1"/>
          <p:nvPr/>
        </p:nvSpPr>
        <p:spPr>
          <a:xfrm>
            <a:off x="265400" y="908000"/>
            <a:ext cx="85206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1C6483"/>
                </a:solidFill>
                <a:latin typeface="Roboto"/>
                <a:ea typeface="Roboto"/>
                <a:cs typeface="Roboto"/>
                <a:sym typeface="Roboto"/>
              </a:rPr>
              <a:t>During the January Task Force Meeting, the Task Force came to consensus two broad focus areas for </a:t>
            </a:r>
            <a:r>
              <a:rPr lang="en" sz="1500">
                <a:solidFill>
                  <a:srgbClr val="1C6483"/>
                </a:solidFill>
                <a:latin typeface="Roboto"/>
                <a:ea typeface="Roboto"/>
                <a:cs typeface="Roboto"/>
                <a:sym typeface="Roboto"/>
              </a:rPr>
              <a:t>statewide</a:t>
            </a:r>
            <a:r>
              <a:rPr lang="en" sz="1500">
                <a:solidFill>
                  <a:srgbClr val="1C6483"/>
                </a:solidFill>
                <a:latin typeface="Roboto"/>
                <a:ea typeface="Roboto"/>
                <a:cs typeface="Roboto"/>
                <a:sym typeface="Roboto"/>
              </a:rPr>
              <a:t> </a:t>
            </a:r>
            <a:r>
              <a:rPr lang="en" sz="1500">
                <a:solidFill>
                  <a:srgbClr val="1C6483"/>
                </a:solidFill>
                <a:latin typeface="Roboto"/>
                <a:ea typeface="Roboto"/>
                <a:cs typeface="Roboto"/>
                <a:sym typeface="Roboto"/>
              </a:rPr>
              <a:t>transportation</a:t>
            </a:r>
            <a:r>
              <a:rPr lang="en" sz="1500">
                <a:solidFill>
                  <a:srgbClr val="1C6483"/>
                </a:solidFill>
                <a:latin typeface="Roboto"/>
                <a:ea typeface="Roboto"/>
                <a:cs typeface="Roboto"/>
                <a:sym typeface="Roboto"/>
              </a:rPr>
              <a:t> collaboration, t</a:t>
            </a:r>
            <a:r>
              <a:rPr lang="en" sz="1500">
                <a:solidFill>
                  <a:srgbClr val="1C6483"/>
                </a:solidFill>
                <a:latin typeface="Roboto"/>
                <a:ea typeface="Roboto"/>
                <a:cs typeface="Roboto"/>
                <a:sym typeface="Roboto"/>
              </a:rPr>
              <a:t>he use of public transportation where available and the regionalization of various aspects of transportation.</a:t>
            </a:r>
            <a:endParaRPr sz="1500">
              <a:solidFill>
                <a:srgbClr val="1C6483"/>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Use of public transportation where available</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Ride for free with Student ID </a:t>
            </a:r>
            <a:endParaRPr sz="1500">
              <a:solidFill>
                <a:srgbClr val="666666"/>
              </a:solidFill>
              <a:latin typeface="Roboto"/>
              <a:ea typeface="Roboto"/>
              <a:cs typeface="Roboto"/>
              <a:sym typeface="Roboto"/>
            </a:endParaRPr>
          </a:p>
          <a:p>
            <a:pPr indent="-323850" lvl="1" marL="914400" rtl="0" algn="l">
              <a:spcBef>
                <a:spcPts val="0"/>
              </a:spcBef>
              <a:spcAft>
                <a:spcPts val="0"/>
              </a:spcAft>
              <a:buClr>
                <a:srgbClr val="666666"/>
              </a:buClr>
              <a:buSzPts val="1500"/>
              <a:buFont typeface="Roboto"/>
              <a:buChar char="○"/>
            </a:pPr>
            <a:r>
              <a:rPr lang="en" sz="1500">
                <a:solidFill>
                  <a:srgbClr val="666666"/>
                </a:solidFill>
                <a:latin typeface="Roboto"/>
                <a:ea typeface="Roboto"/>
                <a:cs typeface="Roboto"/>
                <a:sym typeface="Roboto"/>
              </a:rPr>
              <a:t>FlexRide- Zero Fare for Youth Pilot </a:t>
            </a:r>
            <a:endParaRPr sz="1500">
              <a:solidFill>
                <a:srgbClr val="666666"/>
              </a:solidFill>
              <a:latin typeface="Roboto"/>
              <a:ea typeface="Roboto"/>
              <a:cs typeface="Roboto"/>
              <a:sym typeface="Roboto"/>
            </a:endParaRPr>
          </a:p>
          <a:p>
            <a:pPr indent="-323850" lvl="0" marL="457200" rtl="0" algn="l">
              <a:spcBef>
                <a:spcPts val="0"/>
              </a:spcBef>
              <a:spcAft>
                <a:spcPts val="0"/>
              </a:spcAft>
              <a:buClr>
                <a:srgbClr val="D9D9D9"/>
              </a:buClr>
              <a:buSzPts val="1500"/>
              <a:buFont typeface="Roboto"/>
              <a:buChar char="●"/>
            </a:pPr>
            <a:r>
              <a:rPr b="1" i="1" lang="en" sz="1500">
                <a:solidFill>
                  <a:srgbClr val="D9D9D9"/>
                </a:solidFill>
                <a:latin typeface="Roboto"/>
                <a:ea typeface="Roboto"/>
                <a:cs typeface="Roboto"/>
                <a:sym typeface="Roboto"/>
              </a:rPr>
              <a:t>Possible areas of r</a:t>
            </a:r>
            <a:r>
              <a:rPr b="1" i="1" lang="en" sz="1500">
                <a:solidFill>
                  <a:srgbClr val="D9D9D9"/>
                </a:solidFill>
                <a:latin typeface="Roboto"/>
                <a:ea typeface="Roboto"/>
                <a:cs typeface="Roboto"/>
                <a:sym typeface="Roboto"/>
              </a:rPr>
              <a:t>egionalization</a:t>
            </a:r>
            <a:endParaRPr b="1" i="1" sz="1500">
              <a:solidFill>
                <a:srgbClr val="D9D9D9"/>
              </a:solidFill>
              <a:latin typeface="Roboto"/>
              <a:ea typeface="Roboto"/>
              <a:cs typeface="Roboto"/>
              <a:sym typeface="Roboto"/>
            </a:endParaRPr>
          </a:p>
          <a:p>
            <a:pPr indent="-323850" lvl="1" marL="914400" rtl="0" algn="l">
              <a:spcBef>
                <a:spcPts val="0"/>
              </a:spcBef>
              <a:spcAft>
                <a:spcPts val="0"/>
              </a:spcAft>
              <a:buClr>
                <a:srgbClr val="D9D9D9"/>
              </a:buClr>
              <a:buSzPts val="1500"/>
              <a:buFont typeface="Roboto"/>
              <a:buChar char="○"/>
            </a:pPr>
            <a:r>
              <a:rPr lang="en" sz="1500">
                <a:solidFill>
                  <a:srgbClr val="D9D9D9"/>
                </a:solidFill>
                <a:latin typeface="Roboto"/>
                <a:ea typeface="Roboto"/>
                <a:cs typeface="Roboto"/>
                <a:sym typeface="Roboto"/>
              </a:rPr>
              <a:t>Advanced technologies </a:t>
            </a:r>
            <a:endParaRPr sz="1500">
              <a:solidFill>
                <a:srgbClr val="D9D9D9"/>
              </a:solidFill>
              <a:latin typeface="Roboto"/>
              <a:ea typeface="Roboto"/>
              <a:cs typeface="Roboto"/>
              <a:sym typeface="Roboto"/>
            </a:endParaRPr>
          </a:p>
          <a:p>
            <a:pPr indent="-323850" lvl="1" marL="914400" rtl="0" algn="l">
              <a:spcBef>
                <a:spcPts val="0"/>
              </a:spcBef>
              <a:spcAft>
                <a:spcPts val="0"/>
              </a:spcAft>
              <a:buClr>
                <a:srgbClr val="D9D9D9"/>
              </a:buClr>
              <a:buSzPts val="1500"/>
              <a:buFont typeface="Roboto"/>
              <a:buChar char="○"/>
            </a:pPr>
            <a:r>
              <a:rPr lang="en" sz="1500">
                <a:solidFill>
                  <a:srgbClr val="D9D9D9"/>
                </a:solidFill>
                <a:latin typeface="Roboto"/>
                <a:ea typeface="Roboto"/>
                <a:cs typeface="Roboto"/>
                <a:sym typeface="Roboto"/>
              </a:rPr>
              <a:t>Administration (sharing transportation directors etc) &amp; Cooperative training </a:t>
            </a:r>
            <a:endParaRPr sz="1500">
              <a:solidFill>
                <a:srgbClr val="D9D9D9"/>
              </a:solidFill>
              <a:latin typeface="Roboto"/>
              <a:ea typeface="Roboto"/>
              <a:cs typeface="Roboto"/>
              <a:sym typeface="Roboto"/>
            </a:endParaRPr>
          </a:p>
          <a:p>
            <a:pPr indent="-323850" lvl="1" marL="914400" rtl="0" algn="l">
              <a:spcBef>
                <a:spcPts val="0"/>
              </a:spcBef>
              <a:spcAft>
                <a:spcPts val="0"/>
              </a:spcAft>
              <a:buClr>
                <a:srgbClr val="D9D9D9"/>
              </a:buClr>
              <a:buSzPts val="1500"/>
              <a:buFont typeface="Roboto"/>
              <a:buChar char="○"/>
            </a:pPr>
            <a:r>
              <a:rPr lang="en" sz="1500">
                <a:solidFill>
                  <a:srgbClr val="D9D9D9"/>
                </a:solidFill>
                <a:latin typeface="Roboto"/>
                <a:ea typeface="Roboto"/>
                <a:cs typeface="Roboto"/>
                <a:sym typeface="Roboto"/>
              </a:rPr>
              <a:t>Regionalize special education, pathways, before/after school, &amp; athletics </a:t>
            </a:r>
            <a:endParaRPr sz="1500">
              <a:solidFill>
                <a:srgbClr val="D9D9D9"/>
              </a:solidFill>
              <a:latin typeface="Roboto"/>
              <a:ea typeface="Roboto"/>
              <a:cs typeface="Roboto"/>
              <a:sym typeface="Roboto"/>
            </a:endParaRPr>
          </a:p>
          <a:p>
            <a:pPr indent="-323850" lvl="1" marL="914400" rtl="0" algn="l">
              <a:spcBef>
                <a:spcPts val="0"/>
              </a:spcBef>
              <a:spcAft>
                <a:spcPts val="0"/>
              </a:spcAft>
              <a:buClr>
                <a:srgbClr val="D9D9D9"/>
              </a:buClr>
              <a:buSzPts val="1500"/>
              <a:buFont typeface="Roboto"/>
              <a:buChar char="○"/>
            </a:pPr>
            <a:r>
              <a:rPr lang="en" sz="1500">
                <a:solidFill>
                  <a:srgbClr val="D9D9D9"/>
                </a:solidFill>
                <a:latin typeface="Roboto"/>
                <a:ea typeface="Roboto"/>
                <a:cs typeface="Roboto"/>
                <a:sym typeface="Roboto"/>
              </a:rPr>
              <a:t>Sharing insurance, requirements, maintenance, transportation costs &amp; purchasing </a:t>
            </a:r>
            <a:endParaRPr sz="1500">
              <a:solidFill>
                <a:srgbClr val="D9D9D9"/>
              </a:solidFill>
              <a:latin typeface="Roboto"/>
              <a:ea typeface="Roboto"/>
              <a:cs typeface="Roboto"/>
              <a:sym typeface="Roboto"/>
            </a:endParaRPr>
          </a:p>
          <a:p>
            <a:pPr indent="0" lvl="0" marL="0" rtl="0" algn="l">
              <a:spcBef>
                <a:spcPts val="0"/>
              </a:spcBef>
              <a:spcAft>
                <a:spcPts val="0"/>
              </a:spcAft>
              <a:buNone/>
            </a:pPr>
            <a:r>
              <a:t/>
            </a:r>
            <a:endParaRPr sz="1500">
              <a:solidFill>
                <a:schemeClr val="accent3"/>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52"/>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Use of Public Transportation</a:t>
            </a:r>
            <a:endParaRPr sz="2400">
              <a:solidFill>
                <a:srgbClr val="CAE7E1"/>
              </a:solidFill>
              <a:latin typeface="Roboto Medium"/>
              <a:ea typeface="Roboto Medium"/>
              <a:cs typeface="Roboto Medium"/>
              <a:sym typeface="Roboto Medium"/>
            </a:endParaRPr>
          </a:p>
        </p:txBody>
      </p:sp>
      <p:sp>
        <p:nvSpPr>
          <p:cNvPr id="381" name="Google Shape;381;p52"/>
          <p:cNvSpPr txBox="1"/>
          <p:nvPr/>
        </p:nvSpPr>
        <p:spPr>
          <a:xfrm>
            <a:off x="678325" y="1151500"/>
            <a:ext cx="76635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1C6483"/>
                </a:solidFill>
                <a:latin typeface="Roboto"/>
                <a:ea typeface="Roboto"/>
                <a:cs typeface="Roboto"/>
                <a:sym typeface="Roboto"/>
              </a:rPr>
              <a:t>Existing Examples</a:t>
            </a:r>
            <a:r>
              <a:rPr b="1" lang="en" sz="1700">
                <a:solidFill>
                  <a:srgbClr val="1C6483"/>
                </a:solidFill>
                <a:latin typeface="Roboto"/>
                <a:ea typeface="Roboto"/>
                <a:cs typeface="Roboto"/>
                <a:sym typeface="Roboto"/>
              </a:rPr>
              <a:t>:</a:t>
            </a:r>
            <a:endParaRPr b="1" sz="1700">
              <a:solidFill>
                <a:srgbClr val="1C6483"/>
              </a:solidFill>
              <a:latin typeface="Roboto"/>
              <a:ea typeface="Roboto"/>
              <a:cs typeface="Roboto"/>
              <a:sym typeface="Roboto"/>
            </a:endParaRPr>
          </a:p>
          <a:p>
            <a:pPr indent="457200" lvl="0" marL="0" rtl="0" algn="l">
              <a:spcBef>
                <a:spcPts val="0"/>
              </a:spcBef>
              <a:spcAft>
                <a:spcPts val="0"/>
              </a:spcAft>
              <a:buNone/>
            </a:pPr>
            <a:r>
              <a:rPr b="1" lang="en" sz="1700" u="sng">
                <a:solidFill>
                  <a:schemeClr val="hlink"/>
                </a:solidFill>
                <a:latin typeface="Roboto"/>
                <a:ea typeface="Roboto"/>
                <a:cs typeface="Roboto"/>
                <a:sym typeface="Roboto"/>
                <a:hlinkClick r:id="rId3"/>
              </a:rPr>
              <a:t>Ride for Free with Student ID</a:t>
            </a:r>
            <a:endParaRPr b="1" sz="1700">
              <a:solidFill>
                <a:srgbClr val="1C6483"/>
              </a:solidFill>
              <a:latin typeface="Roboto"/>
              <a:ea typeface="Roboto"/>
              <a:cs typeface="Roboto"/>
              <a:sym typeface="Roboto"/>
            </a:endParaRPr>
          </a:p>
          <a:p>
            <a:pPr indent="457200" lvl="0" marL="0" rtl="0" algn="l">
              <a:spcBef>
                <a:spcPts val="0"/>
              </a:spcBef>
              <a:spcAft>
                <a:spcPts val="0"/>
              </a:spcAft>
              <a:buNone/>
            </a:pPr>
            <a:r>
              <a:rPr b="1" lang="en" sz="1700" u="sng">
                <a:solidFill>
                  <a:schemeClr val="hlink"/>
                </a:solidFill>
                <a:latin typeface="Roboto"/>
                <a:ea typeface="Roboto"/>
                <a:cs typeface="Roboto"/>
                <a:sym typeface="Roboto"/>
                <a:hlinkClick r:id="rId4"/>
              </a:rPr>
              <a:t>FlexRide- Zero Fare for Youth Pilot</a:t>
            </a:r>
            <a:endParaRPr b="1" sz="1700">
              <a:solidFill>
                <a:srgbClr val="1C6483"/>
              </a:solidFill>
              <a:latin typeface="Roboto"/>
              <a:ea typeface="Roboto"/>
              <a:cs typeface="Roboto"/>
              <a:sym typeface="Roboto"/>
            </a:endParaRPr>
          </a:p>
        </p:txBody>
      </p:sp>
      <p:sp>
        <p:nvSpPr>
          <p:cNvPr id="382" name="Google Shape;382;p52"/>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383" name="Google Shape;383;p52"/>
          <p:cNvSpPr txBox="1"/>
          <p:nvPr/>
        </p:nvSpPr>
        <p:spPr>
          <a:xfrm>
            <a:off x="547825" y="2582325"/>
            <a:ext cx="7924500" cy="12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Roboto"/>
                <a:ea typeface="Roboto"/>
                <a:cs typeface="Roboto"/>
                <a:sym typeface="Roboto"/>
                <a:hlinkClick r:id="rId5"/>
              </a:rPr>
              <a:t>Uncover Colorado Transportation</a:t>
            </a:r>
            <a:endParaRPr sz="1800">
              <a:solidFill>
                <a:srgbClr val="1C6483"/>
              </a:solidFill>
              <a:latin typeface="Roboto"/>
              <a:ea typeface="Roboto"/>
              <a:cs typeface="Roboto"/>
              <a:sym typeface="Roboto"/>
            </a:endParaRPr>
          </a:p>
          <a:p>
            <a:pPr indent="-342900" lvl="0" marL="457200" rtl="0" algn="l">
              <a:spcBef>
                <a:spcPts val="0"/>
              </a:spcBef>
              <a:spcAft>
                <a:spcPts val="0"/>
              </a:spcAft>
              <a:buClr>
                <a:srgbClr val="1C6483"/>
              </a:buClr>
              <a:buSzPts val="1800"/>
              <a:buFont typeface="Roboto"/>
              <a:buChar char="●"/>
            </a:pPr>
            <a:r>
              <a:rPr lang="en" sz="1800">
                <a:solidFill>
                  <a:srgbClr val="1C6483"/>
                </a:solidFill>
                <a:latin typeface="Roboto"/>
                <a:ea typeface="Roboto"/>
                <a:cs typeface="Roboto"/>
                <a:sym typeface="Roboto"/>
              </a:rPr>
              <a:t>A number of cities throughout the state have public transportation options already in place. </a:t>
            </a:r>
            <a:endParaRPr sz="1800">
              <a:solidFill>
                <a:srgbClr val="1C6483"/>
              </a:solidFill>
              <a:latin typeface="Roboto"/>
              <a:ea typeface="Roboto"/>
              <a:cs typeface="Roboto"/>
              <a:sym typeface="Roboto"/>
            </a:endParaRPr>
          </a:p>
          <a:p>
            <a:pPr indent="-342900" lvl="0" marL="457200" rtl="0" algn="l">
              <a:spcBef>
                <a:spcPts val="0"/>
              </a:spcBef>
              <a:spcAft>
                <a:spcPts val="0"/>
              </a:spcAft>
              <a:buClr>
                <a:srgbClr val="1C6483"/>
              </a:buClr>
              <a:buSzPts val="1800"/>
              <a:buFont typeface="Roboto"/>
              <a:buChar char="●"/>
            </a:pPr>
            <a:r>
              <a:rPr lang="en" sz="1800">
                <a:solidFill>
                  <a:srgbClr val="1C6483"/>
                </a:solidFill>
                <a:latin typeface="Roboto"/>
                <a:ea typeface="Roboto"/>
                <a:cs typeface="Roboto"/>
                <a:sym typeface="Roboto"/>
              </a:rPr>
              <a:t>Some provide transit free of charge while others charge</a:t>
            </a:r>
            <a:endParaRPr sz="1800">
              <a:solidFill>
                <a:srgbClr val="1C6483"/>
              </a:solidFill>
              <a:latin typeface="Roboto"/>
              <a:ea typeface="Roboto"/>
              <a:cs typeface="Roboto"/>
              <a:sym typeface="Roboto"/>
            </a:endParaRPr>
          </a:p>
          <a:p>
            <a:pPr indent="-342900" lvl="0" marL="457200" rtl="0" algn="l">
              <a:spcBef>
                <a:spcPts val="0"/>
              </a:spcBef>
              <a:spcAft>
                <a:spcPts val="0"/>
              </a:spcAft>
              <a:buClr>
                <a:srgbClr val="1C6483"/>
              </a:buClr>
              <a:buSzPts val="1800"/>
              <a:buFont typeface="Roboto"/>
              <a:buChar char="●"/>
            </a:pPr>
            <a:r>
              <a:rPr lang="en" sz="1800">
                <a:solidFill>
                  <a:srgbClr val="1C6483"/>
                </a:solidFill>
                <a:latin typeface="Roboto"/>
                <a:ea typeface="Roboto"/>
                <a:cs typeface="Roboto"/>
                <a:sym typeface="Roboto"/>
              </a:rPr>
              <a:t>A number of routes include stops at schools in the area.</a:t>
            </a:r>
            <a:endParaRPr sz="1800">
              <a:solidFill>
                <a:srgbClr val="1C6483"/>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3"/>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Use of Public Transportation</a:t>
            </a:r>
            <a:endParaRPr sz="2400">
              <a:latin typeface="Roboto Medium"/>
              <a:ea typeface="Roboto Medium"/>
              <a:cs typeface="Roboto Medium"/>
              <a:sym typeface="Roboto Medium"/>
            </a:endParaRPr>
          </a:p>
        </p:txBody>
      </p:sp>
      <p:sp>
        <p:nvSpPr>
          <p:cNvPr id="389" name="Google Shape;389;p53"/>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390" name="Google Shape;390;p53"/>
          <p:cNvPicPr preferRelativeResize="0"/>
          <p:nvPr/>
        </p:nvPicPr>
        <p:blipFill>
          <a:blip r:embed="rId3">
            <a:alphaModFix/>
          </a:blip>
          <a:stretch>
            <a:fillRect/>
          </a:stretch>
        </p:blipFill>
        <p:spPr>
          <a:xfrm>
            <a:off x="1533000" y="1632837"/>
            <a:ext cx="1557622" cy="1416550"/>
          </a:xfrm>
          <a:prstGeom prst="rect">
            <a:avLst/>
          </a:prstGeom>
          <a:noFill/>
          <a:ln>
            <a:noFill/>
          </a:ln>
        </p:spPr>
      </p:pic>
      <p:sp>
        <p:nvSpPr>
          <p:cNvPr id="391" name="Google Shape;391;p53"/>
          <p:cNvSpPr txBox="1"/>
          <p:nvPr/>
        </p:nvSpPr>
        <p:spPr>
          <a:xfrm>
            <a:off x="1300200" y="2972813"/>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392" name="Google Shape;392;p53"/>
          <p:cNvPicPr preferRelativeResize="0"/>
          <p:nvPr/>
        </p:nvPicPr>
        <p:blipFill rotWithShape="1">
          <a:blip r:embed="rId4">
            <a:alphaModFix amt="25000"/>
          </a:blip>
          <a:srcRect b="6041" l="24047" r="18478" t="0"/>
          <a:stretch/>
        </p:blipFill>
        <p:spPr>
          <a:xfrm>
            <a:off x="4725551" y="1126775"/>
            <a:ext cx="3687024" cy="3390676"/>
          </a:xfrm>
          <a:prstGeom prst="rect">
            <a:avLst/>
          </a:prstGeom>
          <a:noFill/>
          <a:ln>
            <a:noFill/>
          </a:ln>
        </p:spPr>
      </p:pic>
      <p:sp>
        <p:nvSpPr>
          <p:cNvPr id="393" name="Google Shape;393;p53"/>
          <p:cNvSpPr txBox="1"/>
          <p:nvPr/>
        </p:nvSpPr>
        <p:spPr>
          <a:xfrm>
            <a:off x="3937850" y="1235875"/>
            <a:ext cx="23730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Should any city or town with a public transit system in place be required to provide transportation free of charge to all students?</a:t>
            </a:r>
            <a:endParaRPr b="1" sz="1600">
              <a:solidFill>
                <a:srgbClr val="1C6483"/>
              </a:solidFill>
              <a:latin typeface="Roboto"/>
              <a:ea typeface="Roboto"/>
              <a:cs typeface="Roboto"/>
              <a:sym typeface="Roboto"/>
            </a:endParaRPr>
          </a:p>
        </p:txBody>
      </p:sp>
      <p:sp>
        <p:nvSpPr>
          <p:cNvPr id="394" name="Google Shape;394;p53"/>
          <p:cNvSpPr txBox="1"/>
          <p:nvPr/>
        </p:nvSpPr>
        <p:spPr>
          <a:xfrm>
            <a:off x="6648150" y="2281400"/>
            <a:ext cx="23730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Should the Zero Fare for Youth pilot program be extended?</a:t>
            </a:r>
            <a:endParaRPr b="1" sz="1600">
              <a:solidFill>
                <a:srgbClr val="1C6483"/>
              </a:solidFill>
              <a:latin typeface="Roboto"/>
              <a:ea typeface="Roboto"/>
              <a:cs typeface="Roboto"/>
              <a:sym typeface="Roboto"/>
            </a:endParaRPr>
          </a:p>
        </p:txBody>
      </p:sp>
      <p:sp>
        <p:nvSpPr>
          <p:cNvPr id="395" name="Google Shape;395;p53"/>
          <p:cNvSpPr txBox="1"/>
          <p:nvPr/>
        </p:nvSpPr>
        <p:spPr>
          <a:xfrm>
            <a:off x="4903425" y="3661350"/>
            <a:ext cx="23730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If public transit is offered to all students with access, who should foot the bill</a:t>
            </a:r>
            <a:r>
              <a:rPr b="1" lang="en" sz="1600">
                <a:solidFill>
                  <a:srgbClr val="1C6483"/>
                </a:solidFill>
                <a:latin typeface="Roboto"/>
                <a:ea typeface="Roboto"/>
                <a:cs typeface="Roboto"/>
                <a:sym typeface="Roboto"/>
              </a:rPr>
              <a:t>?</a:t>
            </a:r>
            <a:endParaRPr b="1" sz="1600">
              <a:solidFill>
                <a:srgbClr val="1C6483"/>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4"/>
          <p:cNvSpPr txBox="1"/>
          <p:nvPr>
            <p:ph type="title"/>
          </p:nvPr>
        </p:nvSpPr>
        <p:spPr>
          <a:xfrm>
            <a:off x="259938" y="1349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Proposed Language for Recommendation</a:t>
            </a:r>
            <a:endParaRPr sz="2400">
              <a:latin typeface="Roboto Medium"/>
              <a:ea typeface="Roboto Medium"/>
              <a:cs typeface="Roboto Medium"/>
              <a:sym typeface="Roboto Medium"/>
            </a:endParaRPr>
          </a:p>
        </p:txBody>
      </p:sp>
      <p:sp>
        <p:nvSpPr>
          <p:cNvPr id="401" name="Google Shape;401;p54"/>
          <p:cNvSpPr/>
          <p:nvPr/>
        </p:nvSpPr>
        <p:spPr>
          <a:xfrm>
            <a:off x="8319350" y="77675"/>
            <a:ext cx="707700" cy="630000"/>
          </a:xfrm>
          <a:prstGeom prst="hexagon">
            <a:avLst>
              <a:gd fmla="val 28766" name="adj"/>
              <a:gd fmla="val 115470" name="vf"/>
            </a:avLst>
          </a:prstGeom>
          <a:solidFill>
            <a:srgbClr val="379BF2"/>
          </a:solidFill>
          <a:ln cap="flat" cmpd="sng" w="9525">
            <a:solidFill>
              <a:srgbClr val="379BF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800">
                <a:solidFill>
                  <a:schemeClr val="lt1"/>
                </a:solidFill>
                <a:latin typeface="Roboto"/>
                <a:ea typeface="Roboto"/>
                <a:cs typeface="Roboto"/>
                <a:sym typeface="Roboto"/>
              </a:rPr>
              <a:t>Prototype</a:t>
            </a:r>
            <a:endParaRPr b="1" sz="800">
              <a:solidFill>
                <a:schemeClr val="lt1"/>
              </a:solidFill>
              <a:latin typeface="Roboto"/>
              <a:ea typeface="Roboto"/>
              <a:cs typeface="Roboto"/>
              <a:sym typeface="Roboto"/>
            </a:endParaRPr>
          </a:p>
        </p:txBody>
      </p:sp>
      <p:sp>
        <p:nvSpPr>
          <p:cNvPr id="402" name="Google Shape;402;p54"/>
          <p:cNvSpPr txBox="1"/>
          <p:nvPr/>
        </p:nvSpPr>
        <p:spPr>
          <a:xfrm>
            <a:off x="311700" y="1104650"/>
            <a:ext cx="85206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rgbClr val="1C6483"/>
              </a:solidFill>
              <a:latin typeface="Roboto"/>
              <a:ea typeface="Roboto"/>
              <a:cs typeface="Roboto"/>
              <a:sym typeface="Roboto"/>
            </a:endParaRPr>
          </a:p>
          <a:p>
            <a:pPr indent="-361950" lvl="0" marL="457200" rtl="0" algn="l">
              <a:spcBef>
                <a:spcPts val="0"/>
              </a:spcBef>
              <a:spcAft>
                <a:spcPts val="0"/>
              </a:spcAft>
              <a:buClr>
                <a:srgbClr val="1C6483"/>
              </a:buClr>
              <a:buSzPts val="2100"/>
              <a:buFont typeface="Roboto"/>
              <a:buChar char="●"/>
            </a:pPr>
            <a:r>
              <a:rPr b="1" i="1" lang="en" sz="2100">
                <a:solidFill>
                  <a:srgbClr val="1C6483"/>
                </a:solidFill>
                <a:latin typeface="Roboto"/>
                <a:ea typeface="Roboto"/>
                <a:cs typeface="Roboto"/>
                <a:sym typeface="Roboto"/>
              </a:rPr>
              <a:t>Use of Public Transportation</a:t>
            </a:r>
            <a:endParaRPr b="1" i="1" sz="2100">
              <a:solidFill>
                <a:srgbClr val="1C6483"/>
              </a:solidFill>
              <a:latin typeface="Roboto"/>
              <a:ea typeface="Roboto"/>
              <a:cs typeface="Roboto"/>
              <a:sym typeface="Roboto"/>
            </a:endParaRPr>
          </a:p>
          <a:p>
            <a:pPr indent="-361950" lvl="1" marL="914400" rtl="0" algn="l">
              <a:spcBef>
                <a:spcPts val="0"/>
              </a:spcBef>
              <a:spcAft>
                <a:spcPts val="0"/>
              </a:spcAft>
              <a:buClr>
                <a:schemeClr val="accent3"/>
              </a:buClr>
              <a:buSzPts val="2100"/>
              <a:buFont typeface="Roboto"/>
              <a:buChar char="○"/>
            </a:pPr>
            <a:r>
              <a:rPr lang="en" sz="2100">
                <a:solidFill>
                  <a:schemeClr val="accent3"/>
                </a:solidFill>
                <a:latin typeface="Roboto"/>
                <a:ea typeface="Roboto"/>
                <a:cs typeface="Roboto"/>
                <a:sym typeface="Roboto"/>
              </a:rPr>
              <a:t>What should be available to students…..</a:t>
            </a:r>
            <a:endParaRPr sz="2100">
              <a:solidFill>
                <a:schemeClr val="accent3"/>
              </a:solidFill>
              <a:latin typeface="Roboto"/>
              <a:ea typeface="Roboto"/>
              <a:cs typeface="Roboto"/>
              <a:sym typeface="Roboto"/>
            </a:endParaRPr>
          </a:p>
          <a:p>
            <a:pPr indent="-361950" lvl="1" marL="914400" rtl="0" algn="l">
              <a:spcBef>
                <a:spcPts val="0"/>
              </a:spcBef>
              <a:spcAft>
                <a:spcPts val="0"/>
              </a:spcAft>
              <a:buClr>
                <a:schemeClr val="accent3"/>
              </a:buClr>
              <a:buSzPts val="2100"/>
              <a:buFont typeface="Roboto"/>
              <a:buChar char="○"/>
            </a:pPr>
            <a:r>
              <a:rPr lang="en" sz="2100">
                <a:solidFill>
                  <a:schemeClr val="accent3"/>
                </a:solidFill>
                <a:latin typeface="Roboto"/>
                <a:ea typeface="Roboto"/>
                <a:cs typeface="Roboto"/>
                <a:sym typeface="Roboto"/>
              </a:rPr>
              <a:t>Where should these services be provided…..</a:t>
            </a:r>
            <a:endParaRPr sz="2100">
              <a:solidFill>
                <a:schemeClr val="accent3"/>
              </a:solidFill>
              <a:latin typeface="Roboto"/>
              <a:ea typeface="Roboto"/>
              <a:cs typeface="Roboto"/>
              <a:sym typeface="Roboto"/>
            </a:endParaRPr>
          </a:p>
          <a:p>
            <a:pPr indent="-361950" lvl="1" marL="914400" rtl="0" algn="l">
              <a:spcBef>
                <a:spcPts val="0"/>
              </a:spcBef>
              <a:spcAft>
                <a:spcPts val="0"/>
              </a:spcAft>
              <a:buClr>
                <a:schemeClr val="accent3"/>
              </a:buClr>
              <a:buSzPts val="2100"/>
              <a:buFont typeface="Roboto"/>
              <a:buChar char="○"/>
            </a:pPr>
            <a:r>
              <a:rPr lang="en" sz="2100">
                <a:solidFill>
                  <a:schemeClr val="accent3"/>
                </a:solidFill>
                <a:latin typeface="Roboto"/>
                <a:ea typeface="Roboto"/>
                <a:cs typeface="Roboto"/>
                <a:sym typeface="Roboto"/>
              </a:rPr>
              <a:t>Who should cover the cost of this type of transportation……</a:t>
            </a:r>
            <a:endParaRPr sz="2100">
              <a:solidFill>
                <a:schemeClr val="accent3"/>
              </a:solidFill>
              <a:latin typeface="Roboto"/>
              <a:ea typeface="Roboto"/>
              <a:cs typeface="Roboto"/>
              <a:sym typeface="Roboto"/>
            </a:endParaRPr>
          </a:p>
          <a:p>
            <a:pPr indent="0" lvl="0" marL="457200" rtl="0" algn="l">
              <a:spcBef>
                <a:spcPts val="0"/>
              </a:spcBef>
              <a:spcAft>
                <a:spcPts val="0"/>
              </a:spcAft>
              <a:buNone/>
            </a:pPr>
            <a:r>
              <a:t/>
            </a:r>
            <a:endParaRPr sz="2100">
              <a:solidFill>
                <a:schemeClr val="accent3"/>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8"/>
          <p:cNvSpPr txBox="1"/>
          <p:nvPr>
            <p:ph type="title"/>
          </p:nvPr>
        </p:nvSpPr>
        <p:spPr>
          <a:xfrm>
            <a:off x="233800" y="220903"/>
            <a:ext cx="6390600" cy="5385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3000"/>
              <a:t>Overview of Today’s Agenda</a:t>
            </a:r>
            <a:endParaRPr sz="3000"/>
          </a:p>
        </p:txBody>
      </p:sp>
      <p:sp>
        <p:nvSpPr>
          <p:cNvPr id="128" name="Google Shape;128;p28"/>
          <p:cNvSpPr txBox="1"/>
          <p:nvPr>
            <p:ph idx="1" type="body"/>
          </p:nvPr>
        </p:nvSpPr>
        <p:spPr>
          <a:xfrm>
            <a:off x="352350" y="1186175"/>
            <a:ext cx="8439300" cy="3225000"/>
          </a:xfrm>
          <a:prstGeom prst="rect">
            <a:avLst/>
          </a:prstGeom>
        </p:spPr>
        <p:txBody>
          <a:bodyPr anchorCtr="0" anchor="ctr" bIns="91425" lIns="91425" spcFirstLastPara="1" rIns="91425" wrap="square" tIns="91425">
            <a:normAutofit/>
          </a:bodyPr>
          <a:lstStyle/>
          <a:p>
            <a:pPr indent="-381000" lvl="0" marL="457200" rtl="0" algn="l">
              <a:lnSpc>
                <a:spcPct val="150000"/>
              </a:lnSpc>
              <a:spcBef>
                <a:spcPts val="0"/>
              </a:spcBef>
              <a:spcAft>
                <a:spcPts val="0"/>
              </a:spcAft>
              <a:buClr>
                <a:srgbClr val="1C6483"/>
              </a:buClr>
              <a:buSzPts val="2400"/>
              <a:buFont typeface="Roboto"/>
              <a:buAutoNum type="arabicPeriod"/>
            </a:pPr>
            <a:r>
              <a:rPr lang="en" sz="2400"/>
              <a:t>Agenda Item #1- Data Collection Update</a:t>
            </a:r>
            <a:endParaRPr sz="2400"/>
          </a:p>
          <a:p>
            <a:pPr indent="-381000" lvl="0" marL="457200" rtl="0" algn="l">
              <a:lnSpc>
                <a:spcPct val="150000"/>
              </a:lnSpc>
              <a:spcBef>
                <a:spcPts val="0"/>
              </a:spcBef>
              <a:spcAft>
                <a:spcPts val="0"/>
              </a:spcAft>
              <a:buClr>
                <a:srgbClr val="1C6483"/>
              </a:buClr>
              <a:buSzPts val="2400"/>
              <a:buFont typeface="Roboto"/>
              <a:buAutoNum type="arabicPeriod"/>
            </a:pPr>
            <a:r>
              <a:rPr lang="en" sz="2400"/>
              <a:t>Agenda Item #2- Innovation Grant Program</a:t>
            </a:r>
            <a:endParaRPr sz="2400"/>
          </a:p>
          <a:p>
            <a:pPr indent="-381000" lvl="0" marL="457200" rtl="0" algn="l">
              <a:lnSpc>
                <a:spcPct val="150000"/>
              </a:lnSpc>
              <a:spcBef>
                <a:spcPts val="0"/>
              </a:spcBef>
              <a:spcAft>
                <a:spcPts val="0"/>
              </a:spcAft>
              <a:buClr>
                <a:srgbClr val="1C6483"/>
              </a:buClr>
              <a:buSzPts val="2400"/>
              <a:buFont typeface="Roboto"/>
              <a:buAutoNum type="arabicPeriod"/>
            </a:pPr>
            <a:r>
              <a:rPr lang="en" sz="2400"/>
              <a:t>Agenda Item #3- Transportation Collaboration</a:t>
            </a:r>
            <a:endParaRPr sz="2400"/>
          </a:p>
          <a:p>
            <a:pPr indent="-381000" lvl="0" marL="457200" rtl="0" algn="l">
              <a:lnSpc>
                <a:spcPct val="150000"/>
              </a:lnSpc>
              <a:spcBef>
                <a:spcPts val="0"/>
              </a:spcBef>
              <a:spcAft>
                <a:spcPts val="0"/>
              </a:spcAft>
              <a:buClr>
                <a:srgbClr val="1C6483"/>
              </a:buClr>
              <a:buSzPts val="2400"/>
              <a:buFont typeface="Arial"/>
              <a:buAutoNum type="arabicPeriod"/>
            </a:pPr>
            <a:r>
              <a:rPr lang="en" sz="2400"/>
              <a:t>Agenda Item #4- Next Steps</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5"/>
          <p:cNvSpPr/>
          <p:nvPr/>
        </p:nvSpPr>
        <p:spPr>
          <a:xfrm>
            <a:off x="4844950" y="376350"/>
            <a:ext cx="3266700" cy="1860000"/>
          </a:xfrm>
          <a:prstGeom prst="wedgeRectCallout">
            <a:avLst>
              <a:gd fmla="val -59442" name="adj1"/>
              <a:gd fmla="val 2208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08" name="Google Shape;408;p55"/>
          <p:cNvSpPr txBox="1"/>
          <p:nvPr>
            <p:ph idx="12" type="sldNum"/>
          </p:nvPr>
        </p:nvSpPr>
        <p:spPr>
          <a:xfrm>
            <a:off x="8245187" y="4835128"/>
            <a:ext cx="585000" cy="273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fld id="{00000000-1234-1234-1234-123412341234}" type="slidenum">
              <a:rPr lang="en"/>
              <a:t>‹#›</a:t>
            </a:fld>
            <a:endParaRPr/>
          </a:p>
        </p:txBody>
      </p:sp>
      <p:sp>
        <p:nvSpPr>
          <p:cNvPr id="409" name="Google Shape;409;p55"/>
          <p:cNvSpPr txBox="1"/>
          <p:nvPr>
            <p:ph idx="1" type="body"/>
          </p:nvPr>
        </p:nvSpPr>
        <p:spPr>
          <a:xfrm>
            <a:off x="5028800" y="467700"/>
            <a:ext cx="3080700" cy="1677300"/>
          </a:xfrm>
          <a:prstGeom prst="rect">
            <a:avLst/>
          </a:prstGeom>
        </p:spPr>
        <p:txBody>
          <a:bodyPr anchorCtr="0" anchor="t" bIns="34275" lIns="0" spcFirstLastPara="1" rIns="0" wrap="square" tIns="34275">
            <a:noAutofit/>
          </a:bodyPr>
          <a:lstStyle/>
          <a:p>
            <a:pPr indent="0" lvl="0" marL="63500" marR="0" rtl="0" algn="ctr">
              <a:lnSpc>
                <a:spcPct val="115000"/>
              </a:lnSpc>
              <a:spcBef>
                <a:spcPts val="0"/>
              </a:spcBef>
              <a:spcAft>
                <a:spcPts val="0"/>
              </a:spcAft>
              <a:buNone/>
            </a:pPr>
            <a:r>
              <a:rPr b="1" lang="en" sz="1700"/>
              <a:t>Decision Needed</a:t>
            </a:r>
            <a:endParaRPr b="1" sz="1700"/>
          </a:p>
          <a:p>
            <a:pPr indent="0" lvl="0" marL="63500" marR="0" rtl="0" algn="l">
              <a:lnSpc>
                <a:spcPct val="115000"/>
              </a:lnSpc>
              <a:spcBef>
                <a:spcPts val="0"/>
              </a:spcBef>
              <a:spcAft>
                <a:spcPts val="0"/>
              </a:spcAft>
              <a:buNone/>
            </a:pPr>
            <a:r>
              <a:t/>
            </a:r>
            <a:endParaRPr b="1" sz="800"/>
          </a:p>
          <a:p>
            <a:pPr indent="-311150" lvl="0" marL="457200" marR="0" rtl="0" algn="l">
              <a:lnSpc>
                <a:spcPct val="115000"/>
              </a:lnSpc>
              <a:spcBef>
                <a:spcPts val="0"/>
              </a:spcBef>
              <a:spcAft>
                <a:spcPts val="0"/>
              </a:spcAft>
              <a:buSzPts val="1300"/>
              <a:buAutoNum type="arabicPeriod"/>
            </a:pPr>
            <a:r>
              <a:rPr lang="en" sz="1300"/>
              <a:t>Recommendation Stated</a:t>
            </a:r>
            <a:endParaRPr sz="1300"/>
          </a:p>
          <a:p>
            <a:pPr indent="-311150" lvl="0" marL="457200" marR="0" rtl="0" algn="l">
              <a:lnSpc>
                <a:spcPct val="115000"/>
              </a:lnSpc>
              <a:spcBef>
                <a:spcPts val="0"/>
              </a:spcBef>
              <a:spcAft>
                <a:spcPts val="0"/>
              </a:spcAft>
              <a:buSzPts val="1300"/>
              <a:buAutoNum type="arabicPeriod"/>
            </a:pPr>
            <a:r>
              <a:rPr lang="en" sz="1300"/>
              <a:t>Fist to Five Vote </a:t>
            </a:r>
            <a:endParaRPr sz="1300"/>
          </a:p>
          <a:p>
            <a:pPr indent="-311150" lvl="0" marL="457200" marR="0" rtl="0" algn="l">
              <a:lnSpc>
                <a:spcPct val="115000"/>
              </a:lnSpc>
              <a:spcBef>
                <a:spcPts val="0"/>
              </a:spcBef>
              <a:spcAft>
                <a:spcPts val="0"/>
              </a:spcAft>
              <a:buSzPts val="1300"/>
              <a:buAutoNum type="arabicPeriod"/>
            </a:pPr>
            <a:r>
              <a:rPr lang="en" sz="1300"/>
              <a:t>Articulate Concerns*</a:t>
            </a:r>
            <a:endParaRPr sz="1300"/>
          </a:p>
          <a:p>
            <a:pPr indent="-311150" lvl="0" marL="457200" marR="0" rtl="0" algn="l">
              <a:lnSpc>
                <a:spcPct val="115000"/>
              </a:lnSpc>
              <a:spcBef>
                <a:spcPts val="0"/>
              </a:spcBef>
              <a:spcAft>
                <a:spcPts val="0"/>
              </a:spcAft>
              <a:buSzPts val="1300"/>
              <a:buAutoNum type="arabicPeriod"/>
            </a:pPr>
            <a:r>
              <a:rPr lang="en" sz="1300"/>
              <a:t>Discussion of Concerns*</a:t>
            </a:r>
            <a:endParaRPr sz="1300"/>
          </a:p>
          <a:p>
            <a:pPr indent="-311150" lvl="0" marL="457200" marR="0" rtl="0" algn="l">
              <a:lnSpc>
                <a:spcPct val="115000"/>
              </a:lnSpc>
              <a:spcBef>
                <a:spcPts val="0"/>
              </a:spcBef>
              <a:spcAft>
                <a:spcPts val="0"/>
              </a:spcAft>
              <a:buSzPts val="1300"/>
              <a:buAutoNum type="arabicPeriod"/>
            </a:pPr>
            <a:r>
              <a:rPr lang="en" sz="1300"/>
              <a:t>Restate Decision &amp; Record Vote </a:t>
            </a:r>
            <a:endParaRPr sz="1300"/>
          </a:p>
          <a:p>
            <a:pPr indent="0" lvl="0" marL="0" marR="0" rtl="0" algn="l">
              <a:lnSpc>
                <a:spcPct val="115000"/>
              </a:lnSpc>
              <a:spcBef>
                <a:spcPts val="0"/>
              </a:spcBef>
              <a:spcAft>
                <a:spcPts val="0"/>
              </a:spcAft>
              <a:buNone/>
            </a:pPr>
            <a:r>
              <a:t/>
            </a:r>
            <a:endParaRPr sz="1300"/>
          </a:p>
        </p:txBody>
      </p:sp>
      <p:pic>
        <p:nvPicPr>
          <p:cNvPr id="410" name="Google Shape;410;p55"/>
          <p:cNvPicPr preferRelativeResize="0"/>
          <p:nvPr/>
        </p:nvPicPr>
        <p:blipFill rotWithShape="1">
          <a:blip r:embed="rId3">
            <a:alphaModFix/>
          </a:blip>
          <a:srcRect b="5986" l="0" r="0" t="46760"/>
          <a:stretch/>
        </p:blipFill>
        <p:spPr>
          <a:xfrm>
            <a:off x="4402675" y="2702700"/>
            <a:ext cx="4488150" cy="1777899"/>
          </a:xfrm>
          <a:prstGeom prst="rect">
            <a:avLst/>
          </a:prstGeom>
          <a:noFill/>
          <a:ln>
            <a:noFill/>
          </a:ln>
        </p:spPr>
      </p:pic>
      <p:sp>
        <p:nvSpPr>
          <p:cNvPr id="411" name="Google Shape;411;p55"/>
          <p:cNvSpPr txBox="1"/>
          <p:nvPr/>
        </p:nvSpPr>
        <p:spPr>
          <a:xfrm>
            <a:off x="319475" y="431275"/>
            <a:ext cx="3450300" cy="413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Should the Transportation Task Force put forth a recommendation regarding the use of public transportation as previously stated? </a:t>
            </a:r>
            <a:endParaRPr sz="1800">
              <a:solidFill>
                <a:schemeClr val="lt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type="title"/>
          </p:nvPr>
        </p:nvSpPr>
        <p:spPr>
          <a:xfrm>
            <a:off x="195513" y="101744"/>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Consensus Minimum Requirements</a:t>
            </a:r>
            <a:endParaRPr sz="2400">
              <a:solidFill>
                <a:srgbClr val="CAE7E1"/>
              </a:solidFill>
              <a:latin typeface="Roboto Medium"/>
              <a:ea typeface="Roboto Medium"/>
              <a:cs typeface="Roboto Medium"/>
              <a:sym typeface="Roboto Medium"/>
            </a:endParaRPr>
          </a:p>
        </p:txBody>
      </p:sp>
      <p:sp>
        <p:nvSpPr>
          <p:cNvPr id="417" name="Google Shape;417;p56"/>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418" name="Google Shape;418;p56"/>
          <p:cNvSpPr txBox="1"/>
          <p:nvPr/>
        </p:nvSpPr>
        <p:spPr>
          <a:xfrm>
            <a:off x="265400" y="908000"/>
            <a:ext cx="85206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1C6483"/>
                </a:solidFill>
                <a:latin typeface="Roboto"/>
                <a:ea typeface="Roboto"/>
                <a:cs typeface="Roboto"/>
                <a:sym typeface="Roboto"/>
              </a:rPr>
              <a:t>During the January Task Force Meeting, the Task Force came to consensus two broad focus areas for statewide transportation collaboration, the use of public transportation where available and the regionalization of various aspects of transportation.</a:t>
            </a:r>
            <a:endParaRPr sz="1500">
              <a:solidFill>
                <a:srgbClr val="1C6483"/>
              </a:solidFill>
              <a:latin typeface="Roboto"/>
              <a:ea typeface="Roboto"/>
              <a:cs typeface="Roboto"/>
              <a:sym typeface="Roboto"/>
            </a:endParaRPr>
          </a:p>
          <a:p>
            <a:pPr indent="-323850" lvl="0" marL="457200" rtl="0" algn="l">
              <a:spcBef>
                <a:spcPts val="0"/>
              </a:spcBef>
              <a:spcAft>
                <a:spcPts val="0"/>
              </a:spcAft>
              <a:buClr>
                <a:srgbClr val="D9D9D9"/>
              </a:buClr>
              <a:buSzPts val="1500"/>
              <a:buFont typeface="Roboto"/>
              <a:buChar char="●"/>
            </a:pPr>
            <a:r>
              <a:rPr b="1" i="1" lang="en" sz="1500">
                <a:solidFill>
                  <a:srgbClr val="D9D9D9"/>
                </a:solidFill>
                <a:latin typeface="Roboto"/>
                <a:ea typeface="Roboto"/>
                <a:cs typeface="Roboto"/>
                <a:sym typeface="Roboto"/>
              </a:rPr>
              <a:t>Use of public transportation where available</a:t>
            </a:r>
            <a:endParaRPr b="1" i="1" sz="1500">
              <a:solidFill>
                <a:srgbClr val="D9D9D9"/>
              </a:solidFill>
              <a:latin typeface="Roboto"/>
              <a:ea typeface="Roboto"/>
              <a:cs typeface="Roboto"/>
              <a:sym typeface="Roboto"/>
            </a:endParaRPr>
          </a:p>
          <a:p>
            <a:pPr indent="-323850" lvl="1" marL="914400" rtl="0" algn="l">
              <a:spcBef>
                <a:spcPts val="0"/>
              </a:spcBef>
              <a:spcAft>
                <a:spcPts val="0"/>
              </a:spcAft>
              <a:buClr>
                <a:srgbClr val="D9D9D9"/>
              </a:buClr>
              <a:buSzPts val="1500"/>
              <a:buFont typeface="Roboto"/>
              <a:buChar char="○"/>
            </a:pPr>
            <a:r>
              <a:rPr lang="en" sz="1500">
                <a:solidFill>
                  <a:srgbClr val="D9D9D9"/>
                </a:solidFill>
                <a:latin typeface="Roboto"/>
                <a:ea typeface="Roboto"/>
                <a:cs typeface="Roboto"/>
                <a:sym typeface="Roboto"/>
              </a:rPr>
              <a:t>Ride for free with Student ID </a:t>
            </a:r>
            <a:endParaRPr sz="1500">
              <a:solidFill>
                <a:srgbClr val="D9D9D9"/>
              </a:solidFill>
              <a:latin typeface="Roboto"/>
              <a:ea typeface="Roboto"/>
              <a:cs typeface="Roboto"/>
              <a:sym typeface="Roboto"/>
            </a:endParaRPr>
          </a:p>
          <a:p>
            <a:pPr indent="-323850" lvl="1" marL="914400" rtl="0" algn="l">
              <a:spcBef>
                <a:spcPts val="0"/>
              </a:spcBef>
              <a:spcAft>
                <a:spcPts val="0"/>
              </a:spcAft>
              <a:buClr>
                <a:srgbClr val="D9D9D9"/>
              </a:buClr>
              <a:buSzPts val="1500"/>
              <a:buFont typeface="Roboto"/>
              <a:buChar char="○"/>
            </a:pPr>
            <a:r>
              <a:rPr lang="en" sz="1500">
                <a:solidFill>
                  <a:srgbClr val="D9D9D9"/>
                </a:solidFill>
                <a:latin typeface="Roboto"/>
                <a:ea typeface="Roboto"/>
                <a:cs typeface="Roboto"/>
                <a:sym typeface="Roboto"/>
              </a:rPr>
              <a:t>FlexRide- Zero Fare for Youth Pilot </a:t>
            </a:r>
            <a:endParaRPr sz="1500">
              <a:solidFill>
                <a:srgbClr val="D9D9D9"/>
              </a:solidFill>
              <a:latin typeface="Roboto"/>
              <a:ea typeface="Roboto"/>
              <a:cs typeface="Roboto"/>
              <a:sym typeface="Roboto"/>
            </a:endParaRPr>
          </a:p>
          <a:p>
            <a:pPr indent="-323850" lvl="0" marL="457200" rtl="0" algn="l">
              <a:spcBef>
                <a:spcPts val="0"/>
              </a:spcBef>
              <a:spcAft>
                <a:spcPts val="0"/>
              </a:spcAft>
              <a:buClr>
                <a:srgbClr val="1C6483"/>
              </a:buClr>
              <a:buSzPts val="1500"/>
              <a:buFont typeface="Roboto"/>
              <a:buChar char="●"/>
            </a:pPr>
            <a:r>
              <a:rPr b="1" i="1" lang="en" sz="1500">
                <a:solidFill>
                  <a:srgbClr val="1C6483"/>
                </a:solidFill>
                <a:latin typeface="Roboto"/>
                <a:ea typeface="Roboto"/>
                <a:cs typeface="Roboto"/>
                <a:sym typeface="Roboto"/>
              </a:rPr>
              <a:t>Possible areas of r</a:t>
            </a:r>
            <a:r>
              <a:rPr b="1" i="1" lang="en" sz="1500">
                <a:solidFill>
                  <a:srgbClr val="1C6483"/>
                </a:solidFill>
                <a:latin typeface="Roboto"/>
                <a:ea typeface="Roboto"/>
                <a:cs typeface="Roboto"/>
                <a:sym typeface="Roboto"/>
              </a:rPr>
              <a:t>egionalization</a:t>
            </a:r>
            <a:endParaRPr b="1" i="1" sz="1500">
              <a:solidFill>
                <a:srgbClr val="1C648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Advanced technologies </a:t>
            </a:r>
            <a:endParaRPr sz="1500">
              <a:solidFill>
                <a:schemeClr val="accent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Administration (sharing transportation directors etc) &amp; Cooperative training </a:t>
            </a:r>
            <a:endParaRPr sz="1500">
              <a:solidFill>
                <a:schemeClr val="accent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Regionalize special education, pathways, before/after school, &amp; athletics </a:t>
            </a:r>
            <a:endParaRPr sz="1500">
              <a:solidFill>
                <a:schemeClr val="accent3"/>
              </a:solidFill>
              <a:latin typeface="Roboto"/>
              <a:ea typeface="Roboto"/>
              <a:cs typeface="Roboto"/>
              <a:sym typeface="Roboto"/>
            </a:endParaRPr>
          </a:p>
          <a:p>
            <a:pPr indent="-323850" lvl="1" marL="914400" rtl="0" algn="l">
              <a:spcBef>
                <a:spcPts val="0"/>
              </a:spcBef>
              <a:spcAft>
                <a:spcPts val="0"/>
              </a:spcAft>
              <a:buClr>
                <a:schemeClr val="accent3"/>
              </a:buClr>
              <a:buSzPts val="1500"/>
              <a:buFont typeface="Roboto"/>
              <a:buChar char="○"/>
            </a:pPr>
            <a:r>
              <a:rPr lang="en" sz="1500">
                <a:solidFill>
                  <a:schemeClr val="accent3"/>
                </a:solidFill>
                <a:latin typeface="Roboto"/>
                <a:ea typeface="Roboto"/>
                <a:cs typeface="Roboto"/>
                <a:sym typeface="Roboto"/>
              </a:rPr>
              <a:t>Sharing insurance, requirements, maintenance, transportation costs &amp; purchasing</a:t>
            </a:r>
            <a:endParaRPr sz="1500">
              <a:solidFill>
                <a:schemeClr val="accent3"/>
              </a:solidFill>
              <a:latin typeface="Roboto"/>
              <a:ea typeface="Roboto"/>
              <a:cs typeface="Roboto"/>
              <a:sym typeface="Roboto"/>
            </a:endParaRPr>
          </a:p>
          <a:p>
            <a:pPr indent="0" lvl="0" marL="0" rtl="0" algn="l">
              <a:spcBef>
                <a:spcPts val="0"/>
              </a:spcBef>
              <a:spcAft>
                <a:spcPts val="0"/>
              </a:spcAft>
              <a:buNone/>
            </a:pPr>
            <a:r>
              <a:t/>
            </a:r>
            <a:endParaRPr sz="1500">
              <a:solidFill>
                <a:schemeClr val="accent3"/>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4" name="Google Shape;424;p57"/>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Areas of Regionalization</a:t>
            </a:r>
            <a:endParaRPr sz="2400">
              <a:solidFill>
                <a:srgbClr val="CAE7E1"/>
              </a:solidFill>
              <a:latin typeface="Roboto Medium"/>
              <a:ea typeface="Roboto Medium"/>
              <a:cs typeface="Roboto Medium"/>
              <a:sym typeface="Roboto Medium"/>
            </a:endParaRPr>
          </a:p>
        </p:txBody>
      </p:sp>
      <p:sp>
        <p:nvSpPr>
          <p:cNvPr id="425" name="Google Shape;425;p57"/>
          <p:cNvSpPr txBox="1"/>
          <p:nvPr/>
        </p:nvSpPr>
        <p:spPr>
          <a:xfrm>
            <a:off x="211650" y="937950"/>
            <a:ext cx="399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solidFill>
                  <a:srgbClr val="1C6483"/>
                </a:solidFill>
                <a:latin typeface="Roboto"/>
                <a:ea typeface="Roboto"/>
                <a:cs typeface="Roboto"/>
                <a:sym typeface="Roboto"/>
              </a:rPr>
              <a:t>Examples of </a:t>
            </a:r>
            <a:r>
              <a:rPr b="1" i="1" lang="en" sz="1800">
                <a:solidFill>
                  <a:srgbClr val="1C6483"/>
                </a:solidFill>
                <a:latin typeface="Roboto"/>
                <a:ea typeface="Roboto"/>
                <a:cs typeface="Roboto"/>
                <a:sym typeface="Roboto"/>
              </a:rPr>
              <a:t>Advanced technologies</a:t>
            </a:r>
            <a:endParaRPr b="1" i="1" sz="1800">
              <a:solidFill>
                <a:srgbClr val="1C6483"/>
              </a:solidFill>
              <a:latin typeface="Roboto"/>
              <a:ea typeface="Roboto"/>
              <a:cs typeface="Roboto"/>
              <a:sym typeface="Roboto"/>
            </a:endParaRPr>
          </a:p>
        </p:txBody>
      </p:sp>
      <p:sp>
        <p:nvSpPr>
          <p:cNvPr id="426" name="Google Shape;426;p57"/>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427" name="Google Shape;427;p57"/>
          <p:cNvSpPr txBox="1"/>
          <p:nvPr/>
        </p:nvSpPr>
        <p:spPr>
          <a:xfrm>
            <a:off x="211650" y="1626375"/>
            <a:ext cx="3576300" cy="8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1C6483"/>
                </a:solidFill>
                <a:latin typeface="Roboto"/>
                <a:ea typeface="Roboto"/>
                <a:cs typeface="Roboto"/>
                <a:sym typeface="Roboto"/>
              </a:rPr>
              <a:t>Sussex County</a:t>
            </a:r>
            <a:r>
              <a:rPr lang="en" sz="1800">
                <a:solidFill>
                  <a:srgbClr val="1C6483"/>
                </a:solidFill>
                <a:latin typeface="Roboto"/>
                <a:ea typeface="Roboto"/>
                <a:cs typeface="Roboto"/>
                <a:sym typeface="Roboto"/>
              </a:rPr>
              <a:t>- Proprietary software for billing and administrative considerations such as insurance.  </a:t>
            </a:r>
            <a:endParaRPr sz="1800">
              <a:solidFill>
                <a:srgbClr val="1C6483"/>
              </a:solidFill>
              <a:latin typeface="Roboto"/>
              <a:ea typeface="Roboto"/>
              <a:cs typeface="Roboto"/>
              <a:sym typeface="Roboto"/>
            </a:endParaRPr>
          </a:p>
        </p:txBody>
      </p:sp>
      <p:sp>
        <p:nvSpPr>
          <p:cNvPr id="428" name="Google Shape;428;p57"/>
          <p:cNvSpPr txBox="1"/>
          <p:nvPr/>
        </p:nvSpPr>
        <p:spPr>
          <a:xfrm>
            <a:off x="4847650" y="1003825"/>
            <a:ext cx="3510300" cy="11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1C6483"/>
                </a:solidFill>
                <a:latin typeface="Roboto"/>
                <a:ea typeface="Roboto"/>
                <a:cs typeface="Roboto"/>
                <a:sym typeface="Roboto"/>
              </a:rPr>
              <a:t>North Carolina Public Schools</a:t>
            </a:r>
            <a:r>
              <a:rPr lang="en" sz="1800">
                <a:solidFill>
                  <a:srgbClr val="1C6483"/>
                </a:solidFill>
                <a:latin typeface="Roboto"/>
                <a:ea typeface="Roboto"/>
                <a:cs typeface="Roboto"/>
                <a:sym typeface="Roboto"/>
              </a:rPr>
              <a:t>: TIMS software for routing</a:t>
            </a:r>
            <a:endParaRPr sz="1800">
              <a:solidFill>
                <a:srgbClr val="1C6483"/>
              </a:solidFill>
              <a:latin typeface="Roboto"/>
              <a:ea typeface="Roboto"/>
              <a:cs typeface="Roboto"/>
              <a:sym typeface="Roboto"/>
            </a:endParaRPr>
          </a:p>
        </p:txBody>
      </p:sp>
      <p:pic>
        <p:nvPicPr>
          <p:cNvPr id="429" name="Google Shape;429;p57"/>
          <p:cNvPicPr preferRelativeResize="0"/>
          <p:nvPr/>
        </p:nvPicPr>
        <p:blipFill>
          <a:blip r:embed="rId3">
            <a:alphaModFix/>
          </a:blip>
          <a:stretch>
            <a:fillRect/>
          </a:stretch>
        </p:blipFill>
        <p:spPr>
          <a:xfrm>
            <a:off x="4572000" y="1731451"/>
            <a:ext cx="4061600" cy="1464348"/>
          </a:xfrm>
          <a:prstGeom prst="rect">
            <a:avLst/>
          </a:prstGeom>
          <a:noFill/>
          <a:ln>
            <a:noFill/>
          </a:ln>
        </p:spPr>
      </p:pic>
      <p:pic>
        <p:nvPicPr>
          <p:cNvPr id="430" name="Google Shape;430;p57"/>
          <p:cNvPicPr preferRelativeResize="0"/>
          <p:nvPr/>
        </p:nvPicPr>
        <p:blipFill>
          <a:blip r:embed="rId4">
            <a:alphaModFix/>
          </a:blip>
          <a:stretch>
            <a:fillRect/>
          </a:stretch>
        </p:blipFill>
        <p:spPr>
          <a:xfrm>
            <a:off x="4572000" y="3195800"/>
            <a:ext cx="4061600" cy="1641700"/>
          </a:xfrm>
          <a:prstGeom prst="rect">
            <a:avLst/>
          </a:prstGeom>
          <a:noFill/>
          <a:ln>
            <a:noFill/>
          </a:ln>
        </p:spPr>
      </p:pic>
      <p:sp>
        <p:nvSpPr>
          <p:cNvPr id="431" name="Google Shape;431;p57"/>
          <p:cNvSpPr txBox="1"/>
          <p:nvPr/>
        </p:nvSpPr>
        <p:spPr>
          <a:xfrm>
            <a:off x="4780039" y="4837488"/>
            <a:ext cx="18342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Source: District Survey</a:t>
            </a:r>
            <a:endParaRPr i="1" sz="800">
              <a:solidFill>
                <a:schemeClr val="dk1"/>
              </a:solidFill>
              <a:latin typeface="Roboto"/>
              <a:ea typeface="Roboto"/>
              <a:cs typeface="Roboto"/>
              <a:sym typeface="Roboto"/>
            </a:endParaRPr>
          </a:p>
        </p:txBody>
      </p:sp>
      <p:pic>
        <p:nvPicPr>
          <p:cNvPr id="432" name="Google Shape;432;p57"/>
          <p:cNvPicPr preferRelativeResize="0"/>
          <p:nvPr/>
        </p:nvPicPr>
        <p:blipFill rotWithShape="1">
          <a:blip r:embed="rId5">
            <a:alphaModFix/>
          </a:blip>
          <a:srcRect b="0" l="0" r="69251" t="0"/>
          <a:stretch/>
        </p:blipFill>
        <p:spPr>
          <a:xfrm>
            <a:off x="1597750" y="2938313"/>
            <a:ext cx="1621026" cy="1774625"/>
          </a:xfrm>
          <a:prstGeom prst="rect">
            <a:avLst/>
          </a:prstGeom>
          <a:noFill/>
          <a:ln cap="flat" cmpd="sng" w="9525">
            <a:solidFill>
              <a:schemeClr val="dk2"/>
            </a:solidFill>
            <a:prstDash val="solid"/>
            <a:round/>
            <a:headEnd len="sm" w="sm" type="none"/>
            <a:tailEnd len="sm" w="sm" type="none"/>
          </a:ln>
        </p:spPr>
      </p:pic>
      <p:sp>
        <p:nvSpPr>
          <p:cNvPr id="433" name="Google Shape;433;p57"/>
          <p:cNvSpPr txBox="1"/>
          <p:nvPr/>
        </p:nvSpPr>
        <p:spPr>
          <a:xfrm>
            <a:off x="211650" y="3404575"/>
            <a:ext cx="1317300" cy="8421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Source: CDE 40. 7 districts excluded because there was no data provided. 6 Remote 1 Outlying Town</a:t>
            </a:r>
            <a:endParaRPr i="1" sz="800">
              <a:solidFill>
                <a:schemeClr val="dk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8"/>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Advanced Technologies</a:t>
            </a:r>
            <a:endParaRPr sz="2400">
              <a:latin typeface="Roboto Medium"/>
              <a:ea typeface="Roboto Medium"/>
              <a:cs typeface="Roboto Medium"/>
              <a:sym typeface="Roboto Medium"/>
            </a:endParaRPr>
          </a:p>
        </p:txBody>
      </p:sp>
      <p:sp>
        <p:nvSpPr>
          <p:cNvPr id="439" name="Google Shape;439;p58"/>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440" name="Google Shape;440;p58"/>
          <p:cNvPicPr preferRelativeResize="0"/>
          <p:nvPr/>
        </p:nvPicPr>
        <p:blipFill>
          <a:blip r:embed="rId3">
            <a:alphaModFix/>
          </a:blip>
          <a:stretch>
            <a:fillRect/>
          </a:stretch>
        </p:blipFill>
        <p:spPr>
          <a:xfrm>
            <a:off x="1304400" y="1632837"/>
            <a:ext cx="1557622" cy="1416550"/>
          </a:xfrm>
          <a:prstGeom prst="rect">
            <a:avLst/>
          </a:prstGeom>
          <a:noFill/>
          <a:ln>
            <a:noFill/>
          </a:ln>
        </p:spPr>
      </p:pic>
      <p:sp>
        <p:nvSpPr>
          <p:cNvPr id="441" name="Google Shape;441;p58"/>
          <p:cNvSpPr txBox="1"/>
          <p:nvPr/>
        </p:nvSpPr>
        <p:spPr>
          <a:xfrm>
            <a:off x="1071600" y="2972813"/>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442" name="Google Shape;442;p58"/>
          <p:cNvPicPr preferRelativeResize="0"/>
          <p:nvPr/>
        </p:nvPicPr>
        <p:blipFill rotWithShape="1">
          <a:blip r:embed="rId4">
            <a:alphaModFix amt="25000"/>
          </a:blip>
          <a:srcRect b="6041" l="24047" r="18478" t="0"/>
          <a:stretch/>
        </p:blipFill>
        <p:spPr>
          <a:xfrm>
            <a:off x="4572001" y="1197825"/>
            <a:ext cx="3687024" cy="3390676"/>
          </a:xfrm>
          <a:prstGeom prst="rect">
            <a:avLst/>
          </a:prstGeom>
          <a:noFill/>
          <a:ln>
            <a:noFill/>
          </a:ln>
        </p:spPr>
      </p:pic>
      <p:sp>
        <p:nvSpPr>
          <p:cNvPr id="443" name="Google Shape;443;p58"/>
          <p:cNvSpPr txBox="1"/>
          <p:nvPr/>
        </p:nvSpPr>
        <p:spPr>
          <a:xfrm>
            <a:off x="4091625" y="1469800"/>
            <a:ext cx="23730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What could advanced technologies focus on</a:t>
            </a:r>
            <a:r>
              <a:rPr b="1" lang="en" sz="1600">
                <a:solidFill>
                  <a:srgbClr val="1C6483"/>
                </a:solidFill>
                <a:latin typeface="Roboto"/>
                <a:ea typeface="Roboto"/>
                <a:cs typeface="Roboto"/>
                <a:sym typeface="Roboto"/>
              </a:rPr>
              <a:t>?</a:t>
            </a:r>
            <a:endParaRPr b="1" sz="1600">
              <a:solidFill>
                <a:srgbClr val="1C6483"/>
              </a:solidFill>
              <a:latin typeface="Roboto"/>
              <a:ea typeface="Roboto"/>
              <a:cs typeface="Roboto"/>
              <a:sym typeface="Roboto"/>
            </a:endParaRPr>
          </a:p>
        </p:txBody>
      </p:sp>
      <p:sp>
        <p:nvSpPr>
          <p:cNvPr id="444" name="Google Shape;444;p58"/>
          <p:cNvSpPr txBox="1"/>
          <p:nvPr/>
        </p:nvSpPr>
        <p:spPr>
          <a:xfrm>
            <a:off x="6293525" y="2237800"/>
            <a:ext cx="26199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Based on the district data, what areas might be most impacted by advanced technologies</a:t>
            </a:r>
            <a:r>
              <a:rPr b="1" lang="en" sz="1600">
                <a:solidFill>
                  <a:srgbClr val="1C6483"/>
                </a:solidFill>
                <a:latin typeface="Roboto"/>
                <a:ea typeface="Roboto"/>
                <a:cs typeface="Roboto"/>
                <a:sym typeface="Roboto"/>
              </a:rPr>
              <a:t>?</a:t>
            </a:r>
            <a:endParaRPr b="1" sz="1600">
              <a:solidFill>
                <a:srgbClr val="1C6483"/>
              </a:solidFill>
              <a:latin typeface="Roboto"/>
              <a:ea typeface="Roboto"/>
              <a:cs typeface="Roboto"/>
              <a:sym typeface="Roboto"/>
            </a:endParaRPr>
          </a:p>
        </p:txBody>
      </p:sp>
      <p:sp>
        <p:nvSpPr>
          <p:cNvPr id="445" name="Google Shape;445;p58"/>
          <p:cNvSpPr txBox="1"/>
          <p:nvPr/>
        </p:nvSpPr>
        <p:spPr>
          <a:xfrm>
            <a:off x="3844725" y="3154325"/>
            <a:ext cx="26199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Based on the district data, does it appear that advanced technologies might be beneficial?</a:t>
            </a:r>
            <a:endParaRPr b="1" sz="1600">
              <a:solidFill>
                <a:srgbClr val="1C6483"/>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1" name="Google Shape;451;p59"/>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Areas of Regionalization</a:t>
            </a:r>
            <a:endParaRPr sz="2400">
              <a:solidFill>
                <a:srgbClr val="CAE7E1"/>
              </a:solidFill>
              <a:latin typeface="Roboto Medium"/>
              <a:ea typeface="Roboto Medium"/>
              <a:cs typeface="Roboto Medium"/>
              <a:sym typeface="Roboto Medium"/>
            </a:endParaRPr>
          </a:p>
        </p:txBody>
      </p:sp>
      <p:sp>
        <p:nvSpPr>
          <p:cNvPr id="452" name="Google Shape;452;p59"/>
          <p:cNvSpPr txBox="1"/>
          <p:nvPr/>
        </p:nvSpPr>
        <p:spPr>
          <a:xfrm>
            <a:off x="125475" y="839600"/>
            <a:ext cx="4629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500">
                <a:solidFill>
                  <a:srgbClr val="1C6483"/>
                </a:solidFill>
                <a:latin typeface="Roboto"/>
                <a:ea typeface="Roboto"/>
                <a:cs typeface="Roboto"/>
                <a:sym typeface="Roboto"/>
              </a:rPr>
              <a:t>Examples of </a:t>
            </a:r>
            <a:r>
              <a:rPr b="1" i="1" lang="en" sz="1500">
                <a:solidFill>
                  <a:srgbClr val="1C6483"/>
                </a:solidFill>
                <a:latin typeface="Roboto"/>
                <a:ea typeface="Roboto"/>
                <a:cs typeface="Roboto"/>
                <a:sym typeface="Roboto"/>
              </a:rPr>
              <a:t>Administration &amp; Cooperative Training</a:t>
            </a:r>
            <a:endParaRPr b="1" i="1" sz="1500">
              <a:solidFill>
                <a:srgbClr val="1C6483"/>
              </a:solidFill>
              <a:latin typeface="Roboto"/>
              <a:ea typeface="Roboto"/>
              <a:cs typeface="Roboto"/>
              <a:sym typeface="Roboto"/>
            </a:endParaRPr>
          </a:p>
        </p:txBody>
      </p:sp>
      <p:sp>
        <p:nvSpPr>
          <p:cNvPr id="453" name="Google Shape;453;p59"/>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454" name="Google Shape;454;p59"/>
          <p:cNvSpPr txBox="1"/>
          <p:nvPr/>
        </p:nvSpPr>
        <p:spPr>
          <a:xfrm>
            <a:off x="455951" y="1474050"/>
            <a:ext cx="3737400" cy="11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solidFill>
                  <a:srgbClr val="1C6483"/>
                </a:solidFill>
                <a:latin typeface="Roboto"/>
                <a:ea typeface="Roboto"/>
                <a:cs typeface="Roboto"/>
                <a:sym typeface="Roboto"/>
              </a:rPr>
              <a:t>Sussex County</a:t>
            </a:r>
            <a:r>
              <a:rPr lang="en" sz="1500">
                <a:solidFill>
                  <a:srgbClr val="1C6483"/>
                </a:solidFill>
                <a:latin typeface="Roboto"/>
                <a:ea typeface="Roboto"/>
                <a:cs typeface="Roboto"/>
                <a:sym typeface="Roboto"/>
              </a:rPr>
              <a:t>- </a:t>
            </a:r>
            <a:r>
              <a:rPr lang="en" sz="1500">
                <a:solidFill>
                  <a:srgbClr val="1C6483"/>
                </a:solidFill>
                <a:latin typeface="Roboto"/>
                <a:ea typeface="Roboto"/>
                <a:cs typeface="Roboto"/>
                <a:sym typeface="Roboto"/>
              </a:rPr>
              <a:t>Split costs and compile training documentation collectively. </a:t>
            </a:r>
            <a:endParaRPr sz="1500">
              <a:solidFill>
                <a:srgbClr val="1C6483"/>
              </a:solidFill>
              <a:latin typeface="Roboto"/>
              <a:ea typeface="Roboto"/>
              <a:cs typeface="Roboto"/>
              <a:sym typeface="Roboto"/>
            </a:endParaRPr>
          </a:p>
        </p:txBody>
      </p:sp>
      <p:sp>
        <p:nvSpPr>
          <p:cNvPr id="455" name="Google Shape;455;p59"/>
          <p:cNvSpPr txBox="1"/>
          <p:nvPr/>
        </p:nvSpPr>
        <p:spPr>
          <a:xfrm>
            <a:off x="5245150" y="4263775"/>
            <a:ext cx="3348300" cy="10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solidFill>
                  <a:srgbClr val="1C6483"/>
                </a:solidFill>
                <a:latin typeface="Roboto"/>
                <a:ea typeface="Roboto"/>
                <a:cs typeface="Roboto"/>
                <a:sym typeface="Roboto"/>
              </a:rPr>
              <a:t>Minneapolis School</a:t>
            </a:r>
            <a:r>
              <a:rPr lang="en" sz="1500">
                <a:solidFill>
                  <a:srgbClr val="1C6483"/>
                </a:solidFill>
                <a:latin typeface="Roboto"/>
                <a:ea typeface="Roboto"/>
                <a:cs typeface="Roboto"/>
                <a:sym typeface="Roboto"/>
              </a:rPr>
              <a:t>- operates a bus driving school academy with local technical college  </a:t>
            </a:r>
            <a:endParaRPr sz="1500">
              <a:solidFill>
                <a:srgbClr val="1C6483"/>
              </a:solidFill>
              <a:latin typeface="Roboto"/>
              <a:ea typeface="Roboto"/>
              <a:cs typeface="Roboto"/>
              <a:sym typeface="Roboto"/>
            </a:endParaRPr>
          </a:p>
        </p:txBody>
      </p:sp>
      <p:grpSp>
        <p:nvGrpSpPr>
          <p:cNvPr id="456" name="Google Shape;456;p59"/>
          <p:cNvGrpSpPr/>
          <p:nvPr/>
        </p:nvGrpSpPr>
        <p:grpSpPr>
          <a:xfrm>
            <a:off x="4992211" y="879733"/>
            <a:ext cx="4028930" cy="3384035"/>
            <a:chOff x="209200" y="1235675"/>
            <a:chExt cx="4545273" cy="3722401"/>
          </a:xfrm>
        </p:grpSpPr>
        <p:pic>
          <p:nvPicPr>
            <p:cNvPr id="457" name="Google Shape;457;p59"/>
            <p:cNvPicPr preferRelativeResize="0"/>
            <p:nvPr/>
          </p:nvPicPr>
          <p:blipFill>
            <a:blip r:embed="rId3">
              <a:alphaModFix/>
            </a:blip>
            <a:stretch>
              <a:fillRect/>
            </a:stretch>
          </p:blipFill>
          <p:spPr>
            <a:xfrm>
              <a:off x="209200" y="1235675"/>
              <a:ext cx="4030675" cy="3722401"/>
            </a:xfrm>
            <a:prstGeom prst="rect">
              <a:avLst/>
            </a:prstGeom>
            <a:noFill/>
            <a:ln>
              <a:noFill/>
            </a:ln>
          </p:spPr>
        </p:pic>
        <p:sp>
          <p:nvSpPr>
            <p:cNvPr id="458" name="Google Shape;458;p59"/>
            <p:cNvSpPr/>
            <p:nvPr/>
          </p:nvSpPr>
          <p:spPr>
            <a:xfrm rot="-9811699">
              <a:off x="3941644" y="4064378"/>
              <a:ext cx="803057" cy="235721"/>
            </a:xfrm>
            <a:prstGeom prst="rightArrow">
              <a:avLst>
                <a:gd fmla="val 50000" name="adj1"/>
                <a:gd fmla="val 50000" name="adj2"/>
              </a:avLst>
            </a:prstGeom>
            <a:solidFill>
              <a:srgbClr val="78909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9" name="Google Shape;459;p59"/>
            <p:cNvSpPr/>
            <p:nvPr/>
          </p:nvSpPr>
          <p:spPr>
            <a:xfrm>
              <a:off x="466370" y="3856401"/>
              <a:ext cx="3414900" cy="241800"/>
            </a:xfrm>
            <a:prstGeom prst="rect">
              <a:avLst/>
            </a:prstGeom>
            <a:noFill/>
            <a:ln cap="flat" cmpd="sng" w="38100">
              <a:solidFill>
                <a:srgbClr val="78909C"/>
              </a:solidFill>
              <a:prstDash val="solid"/>
              <a:round/>
              <a:headEnd len="sm" w="sm" type="none"/>
              <a:tailEnd len="sm" w="sm" type="none"/>
            </a:ln>
            <a:effectLst>
              <a:outerShdw blurRad="57150" rotWithShape="0" algn="bl" dir="5400000" dist="19050">
                <a:srgbClr val="000000">
                  <a:alpha val="6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grpSp>
      <p:pic>
        <p:nvPicPr>
          <p:cNvPr id="460" name="Google Shape;460;p59"/>
          <p:cNvPicPr preferRelativeResize="0"/>
          <p:nvPr/>
        </p:nvPicPr>
        <p:blipFill>
          <a:blip r:embed="rId4">
            <a:alphaModFix/>
          </a:blip>
          <a:stretch>
            <a:fillRect/>
          </a:stretch>
        </p:blipFill>
        <p:spPr>
          <a:xfrm>
            <a:off x="311675" y="2221428"/>
            <a:ext cx="3786825" cy="2441797"/>
          </a:xfrm>
          <a:prstGeom prst="rect">
            <a:avLst/>
          </a:prstGeom>
          <a:noFill/>
          <a:ln>
            <a:noFill/>
          </a:ln>
        </p:spPr>
      </p:pic>
      <p:sp>
        <p:nvSpPr>
          <p:cNvPr id="461" name="Google Shape;461;p59"/>
          <p:cNvSpPr txBox="1"/>
          <p:nvPr/>
        </p:nvSpPr>
        <p:spPr>
          <a:xfrm>
            <a:off x="378739" y="4663225"/>
            <a:ext cx="18342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Source: District Survey</a:t>
            </a:r>
            <a:endParaRPr i="1" sz="800">
              <a:solidFill>
                <a:schemeClr val="dk1"/>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0"/>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Administration &amp; Cooperative Training</a:t>
            </a:r>
            <a:endParaRPr sz="2400">
              <a:latin typeface="Roboto Medium"/>
              <a:ea typeface="Roboto Medium"/>
              <a:cs typeface="Roboto Medium"/>
              <a:sym typeface="Roboto Medium"/>
            </a:endParaRPr>
          </a:p>
        </p:txBody>
      </p:sp>
      <p:sp>
        <p:nvSpPr>
          <p:cNvPr id="467" name="Google Shape;467;p60"/>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468" name="Google Shape;468;p60"/>
          <p:cNvPicPr preferRelativeResize="0"/>
          <p:nvPr/>
        </p:nvPicPr>
        <p:blipFill>
          <a:blip r:embed="rId3">
            <a:alphaModFix/>
          </a:blip>
          <a:stretch>
            <a:fillRect/>
          </a:stretch>
        </p:blipFill>
        <p:spPr>
          <a:xfrm>
            <a:off x="1152000" y="1632837"/>
            <a:ext cx="1557622" cy="1416550"/>
          </a:xfrm>
          <a:prstGeom prst="rect">
            <a:avLst/>
          </a:prstGeom>
          <a:noFill/>
          <a:ln>
            <a:noFill/>
          </a:ln>
        </p:spPr>
      </p:pic>
      <p:sp>
        <p:nvSpPr>
          <p:cNvPr id="469" name="Google Shape;469;p60"/>
          <p:cNvSpPr txBox="1"/>
          <p:nvPr/>
        </p:nvSpPr>
        <p:spPr>
          <a:xfrm>
            <a:off x="919200" y="2972813"/>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470" name="Google Shape;470;p60"/>
          <p:cNvPicPr preferRelativeResize="0"/>
          <p:nvPr/>
        </p:nvPicPr>
        <p:blipFill rotWithShape="1">
          <a:blip r:embed="rId4">
            <a:alphaModFix amt="25000"/>
          </a:blip>
          <a:srcRect b="6041" l="24047" r="18478" t="0"/>
          <a:stretch/>
        </p:blipFill>
        <p:spPr>
          <a:xfrm>
            <a:off x="4644376" y="1319550"/>
            <a:ext cx="3687024" cy="3390676"/>
          </a:xfrm>
          <a:prstGeom prst="rect">
            <a:avLst/>
          </a:prstGeom>
          <a:noFill/>
          <a:ln>
            <a:noFill/>
          </a:ln>
        </p:spPr>
      </p:pic>
      <p:sp>
        <p:nvSpPr>
          <p:cNvPr id="471" name="Google Shape;471;p60"/>
          <p:cNvSpPr txBox="1"/>
          <p:nvPr/>
        </p:nvSpPr>
        <p:spPr>
          <a:xfrm>
            <a:off x="4091625" y="1469800"/>
            <a:ext cx="23730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What could shared administration and/or training focus on?</a:t>
            </a:r>
            <a:endParaRPr b="1" sz="1600">
              <a:solidFill>
                <a:srgbClr val="1C6483"/>
              </a:solidFill>
              <a:latin typeface="Roboto"/>
              <a:ea typeface="Roboto"/>
              <a:cs typeface="Roboto"/>
              <a:sym typeface="Roboto"/>
            </a:endParaRPr>
          </a:p>
        </p:txBody>
      </p:sp>
      <p:sp>
        <p:nvSpPr>
          <p:cNvPr id="472" name="Google Shape;472;p60"/>
          <p:cNvSpPr txBox="1"/>
          <p:nvPr/>
        </p:nvSpPr>
        <p:spPr>
          <a:xfrm>
            <a:off x="3844725" y="3154325"/>
            <a:ext cx="26199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Based on the district data, does it appear that shared administration and/or training might be beneficial?</a:t>
            </a:r>
            <a:endParaRPr b="1" sz="1600">
              <a:solidFill>
                <a:srgbClr val="1C6483"/>
              </a:solidFill>
              <a:latin typeface="Roboto"/>
              <a:ea typeface="Roboto"/>
              <a:cs typeface="Roboto"/>
              <a:sym typeface="Roboto"/>
            </a:endParaRPr>
          </a:p>
        </p:txBody>
      </p:sp>
      <p:sp>
        <p:nvSpPr>
          <p:cNvPr id="473" name="Google Shape;473;p60"/>
          <p:cNvSpPr txBox="1"/>
          <p:nvPr/>
        </p:nvSpPr>
        <p:spPr>
          <a:xfrm>
            <a:off x="6293525" y="2237800"/>
            <a:ext cx="26199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Based on the district data, what areas might be most impacted by shared administration and/or training?</a:t>
            </a:r>
            <a:endParaRPr b="1" sz="1600">
              <a:solidFill>
                <a:srgbClr val="1C6483"/>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9" name="Google Shape;479;p61"/>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Areas of Regionalization</a:t>
            </a:r>
            <a:endParaRPr sz="2400">
              <a:solidFill>
                <a:srgbClr val="CAE7E1"/>
              </a:solidFill>
              <a:latin typeface="Roboto Medium"/>
              <a:ea typeface="Roboto Medium"/>
              <a:cs typeface="Roboto Medium"/>
              <a:sym typeface="Roboto Medium"/>
            </a:endParaRPr>
          </a:p>
        </p:txBody>
      </p:sp>
      <p:sp>
        <p:nvSpPr>
          <p:cNvPr id="480" name="Google Shape;480;p61"/>
          <p:cNvSpPr txBox="1"/>
          <p:nvPr/>
        </p:nvSpPr>
        <p:spPr>
          <a:xfrm>
            <a:off x="133350" y="839600"/>
            <a:ext cx="833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solidFill>
                  <a:srgbClr val="1C6483"/>
                </a:solidFill>
                <a:latin typeface="Roboto"/>
                <a:ea typeface="Roboto"/>
                <a:cs typeface="Roboto"/>
                <a:sym typeface="Roboto"/>
              </a:rPr>
              <a:t>Examples of r</a:t>
            </a:r>
            <a:r>
              <a:rPr b="1" i="1" lang="en" sz="1800">
                <a:solidFill>
                  <a:srgbClr val="1C6483"/>
                </a:solidFill>
                <a:latin typeface="Roboto"/>
                <a:ea typeface="Roboto"/>
                <a:cs typeface="Roboto"/>
                <a:sym typeface="Roboto"/>
              </a:rPr>
              <a:t>egionalized special education, pathways, before/after &amp; athletics</a:t>
            </a:r>
            <a:endParaRPr b="1" i="1" sz="1800">
              <a:solidFill>
                <a:srgbClr val="1C6483"/>
              </a:solidFill>
              <a:latin typeface="Roboto"/>
              <a:ea typeface="Roboto"/>
              <a:cs typeface="Roboto"/>
              <a:sym typeface="Roboto"/>
            </a:endParaRPr>
          </a:p>
        </p:txBody>
      </p:sp>
      <p:sp>
        <p:nvSpPr>
          <p:cNvPr id="481" name="Google Shape;481;p61"/>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482" name="Google Shape;482;p61"/>
          <p:cNvSpPr txBox="1"/>
          <p:nvPr/>
        </p:nvSpPr>
        <p:spPr>
          <a:xfrm>
            <a:off x="311675" y="1292775"/>
            <a:ext cx="3264900" cy="10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solidFill>
                  <a:srgbClr val="1C6483"/>
                </a:solidFill>
                <a:latin typeface="Roboto"/>
                <a:ea typeface="Roboto"/>
                <a:cs typeface="Roboto"/>
                <a:sym typeface="Roboto"/>
              </a:rPr>
              <a:t>GISD Specialized Transportation Consortium</a:t>
            </a:r>
            <a:r>
              <a:rPr lang="en" sz="1500">
                <a:solidFill>
                  <a:srgbClr val="1C6483"/>
                </a:solidFill>
                <a:latin typeface="Roboto"/>
                <a:ea typeface="Roboto"/>
                <a:cs typeface="Roboto"/>
                <a:sym typeface="Roboto"/>
              </a:rPr>
              <a:t>- Provides special needs student transportation.</a:t>
            </a:r>
            <a:endParaRPr sz="1500">
              <a:solidFill>
                <a:srgbClr val="1C6483"/>
              </a:solidFill>
              <a:latin typeface="Roboto"/>
              <a:ea typeface="Roboto"/>
              <a:cs typeface="Roboto"/>
              <a:sym typeface="Roboto"/>
            </a:endParaRPr>
          </a:p>
        </p:txBody>
      </p:sp>
      <p:sp>
        <p:nvSpPr>
          <p:cNvPr id="483" name="Google Shape;483;p61"/>
          <p:cNvSpPr txBox="1"/>
          <p:nvPr/>
        </p:nvSpPr>
        <p:spPr>
          <a:xfrm>
            <a:off x="344694" y="3539904"/>
            <a:ext cx="2801700" cy="10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solidFill>
                  <a:srgbClr val="1C6483"/>
                </a:solidFill>
                <a:latin typeface="Roboto"/>
                <a:ea typeface="Roboto"/>
                <a:cs typeface="Roboto"/>
                <a:sym typeface="Roboto"/>
              </a:rPr>
              <a:t>New York BOCES</a:t>
            </a:r>
            <a:r>
              <a:rPr lang="en" sz="1500">
                <a:solidFill>
                  <a:srgbClr val="1C6483"/>
                </a:solidFill>
                <a:latin typeface="Roboto"/>
                <a:ea typeface="Roboto"/>
                <a:cs typeface="Roboto"/>
                <a:sym typeface="Roboto"/>
              </a:rPr>
              <a:t>- Has shared-service arrangements with neighboring districts. </a:t>
            </a:r>
            <a:endParaRPr sz="1500">
              <a:solidFill>
                <a:srgbClr val="1C6483"/>
              </a:solidFill>
              <a:latin typeface="Roboto"/>
              <a:ea typeface="Roboto"/>
              <a:cs typeface="Roboto"/>
              <a:sym typeface="Roboto"/>
            </a:endParaRPr>
          </a:p>
        </p:txBody>
      </p:sp>
      <p:sp>
        <p:nvSpPr>
          <p:cNvPr id="484" name="Google Shape;484;p61"/>
          <p:cNvSpPr txBox="1"/>
          <p:nvPr/>
        </p:nvSpPr>
        <p:spPr>
          <a:xfrm>
            <a:off x="311675" y="2271671"/>
            <a:ext cx="3264900" cy="105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u="sng">
                <a:solidFill>
                  <a:srgbClr val="1C6483"/>
                </a:solidFill>
                <a:latin typeface="Roboto"/>
                <a:ea typeface="Roboto"/>
                <a:cs typeface="Roboto"/>
                <a:sym typeface="Roboto"/>
              </a:rPr>
              <a:t>Genesee Career Institute Transportation Consortium</a:t>
            </a:r>
            <a:r>
              <a:rPr lang="en" sz="1500">
                <a:solidFill>
                  <a:srgbClr val="1C6483"/>
                </a:solidFill>
                <a:latin typeface="Roboto"/>
                <a:ea typeface="Roboto"/>
                <a:cs typeface="Roboto"/>
                <a:sym typeface="Roboto"/>
              </a:rPr>
              <a:t>- Provides transportation from 21 school districts to the Genesee Career </a:t>
            </a:r>
            <a:r>
              <a:rPr lang="en" sz="1500">
                <a:solidFill>
                  <a:srgbClr val="1C6483"/>
                </a:solidFill>
                <a:latin typeface="Roboto"/>
                <a:ea typeface="Roboto"/>
                <a:cs typeface="Roboto"/>
                <a:sym typeface="Roboto"/>
              </a:rPr>
              <a:t>Institute</a:t>
            </a:r>
            <a:r>
              <a:rPr lang="en" sz="1500">
                <a:solidFill>
                  <a:srgbClr val="1C6483"/>
                </a:solidFill>
                <a:latin typeface="Roboto"/>
                <a:ea typeface="Roboto"/>
                <a:cs typeface="Roboto"/>
                <a:sym typeface="Roboto"/>
              </a:rPr>
              <a:t>.</a:t>
            </a:r>
            <a:endParaRPr sz="1500">
              <a:solidFill>
                <a:srgbClr val="1C6483"/>
              </a:solidFill>
              <a:latin typeface="Roboto"/>
              <a:ea typeface="Roboto"/>
              <a:cs typeface="Roboto"/>
              <a:sym typeface="Roboto"/>
            </a:endParaRPr>
          </a:p>
        </p:txBody>
      </p:sp>
      <p:sp>
        <p:nvSpPr>
          <p:cNvPr id="485" name="Google Shape;485;p61"/>
          <p:cNvSpPr txBox="1"/>
          <p:nvPr/>
        </p:nvSpPr>
        <p:spPr>
          <a:xfrm>
            <a:off x="3423250" y="4800500"/>
            <a:ext cx="2517300" cy="3936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i="1" lang="en" sz="800">
                <a:solidFill>
                  <a:schemeClr val="dk1"/>
                </a:solidFill>
                <a:latin typeface="Roboto"/>
                <a:ea typeface="Roboto"/>
                <a:cs typeface="Roboto"/>
                <a:sym typeface="Roboto"/>
              </a:rPr>
              <a:t>Source: CDE 40. 7 districts excluded because there was no data provided. 6 Remote 1 Outlying Town</a:t>
            </a:r>
            <a:endParaRPr i="1" sz="800">
              <a:solidFill>
                <a:schemeClr val="dk1"/>
              </a:solidFill>
              <a:latin typeface="Roboto"/>
              <a:ea typeface="Roboto"/>
              <a:cs typeface="Roboto"/>
              <a:sym typeface="Roboto"/>
            </a:endParaRPr>
          </a:p>
        </p:txBody>
      </p:sp>
      <p:pic>
        <p:nvPicPr>
          <p:cNvPr id="486" name="Google Shape;486;p61"/>
          <p:cNvPicPr preferRelativeResize="0"/>
          <p:nvPr/>
        </p:nvPicPr>
        <p:blipFill>
          <a:blip r:embed="rId3">
            <a:alphaModFix/>
          </a:blip>
          <a:stretch>
            <a:fillRect/>
          </a:stretch>
        </p:blipFill>
        <p:spPr>
          <a:xfrm>
            <a:off x="3531925" y="3025885"/>
            <a:ext cx="5271849" cy="1774608"/>
          </a:xfrm>
          <a:prstGeom prst="rect">
            <a:avLst/>
          </a:prstGeom>
          <a:noFill/>
          <a:ln cap="flat" cmpd="sng" w="9525">
            <a:solidFill>
              <a:schemeClr val="dk2"/>
            </a:solidFill>
            <a:prstDash val="solid"/>
            <a:round/>
            <a:headEnd len="sm" w="sm" type="none"/>
            <a:tailEnd len="sm" w="sm" type="none"/>
          </a:ln>
        </p:spPr>
      </p:pic>
      <p:sp>
        <p:nvSpPr>
          <p:cNvPr id="487" name="Google Shape;487;p61"/>
          <p:cNvSpPr/>
          <p:nvPr/>
        </p:nvSpPr>
        <p:spPr>
          <a:xfrm>
            <a:off x="3891350" y="1228950"/>
            <a:ext cx="4912500" cy="171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88" name="Google Shape;488;p61"/>
          <p:cNvSpPr txBox="1"/>
          <p:nvPr/>
        </p:nvSpPr>
        <p:spPr>
          <a:xfrm>
            <a:off x="3987600" y="1271375"/>
            <a:ext cx="2073600" cy="18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solidFill>
                  <a:srgbClr val="1C6483"/>
                </a:solidFill>
                <a:latin typeface="Roboto"/>
                <a:ea typeface="Roboto"/>
                <a:cs typeface="Roboto"/>
                <a:sym typeface="Roboto"/>
              </a:rPr>
              <a:t>Example: Academy 20</a:t>
            </a:r>
            <a:endParaRPr b="1" sz="1000" u="sng">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Urban Setting: Denver Metro</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 Pupils Total: 26k</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 Pupils Transported: </a:t>
            </a:r>
            <a:r>
              <a:rPr lang="en" sz="1000">
                <a:solidFill>
                  <a:srgbClr val="1C6483"/>
                </a:solidFill>
                <a:latin typeface="Roboto"/>
                <a:ea typeface="Roboto"/>
                <a:cs typeface="Roboto"/>
                <a:sym typeface="Roboto"/>
              </a:rPr>
              <a:t>9,407</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FY22-23 Expenditure: $8.2 mill</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Reimbursement: $1.7 mill</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 Reimbursed: 22%</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Total Miles: 1.2 mill</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Entitled Miles: 487k</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 Per Pupil: $189</a:t>
            </a:r>
            <a:endParaRPr sz="1000">
              <a:solidFill>
                <a:srgbClr val="1C6483"/>
              </a:solidFill>
              <a:latin typeface="Roboto"/>
              <a:ea typeface="Roboto"/>
              <a:cs typeface="Roboto"/>
              <a:sym typeface="Roboto"/>
            </a:endParaRPr>
          </a:p>
        </p:txBody>
      </p:sp>
      <p:sp>
        <p:nvSpPr>
          <p:cNvPr id="489" name="Google Shape;489;p61"/>
          <p:cNvSpPr txBox="1"/>
          <p:nvPr/>
        </p:nvSpPr>
        <p:spPr>
          <a:xfrm>
            <a:off x="6595475" y="1271375"/>
            <a:ext cx="2208300" cy="18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solidFill>
                  <a:srgbClr val="1C6483"/>
                </a:solidFill>
                <a:latin typeface="Roboto"/>
                <a:ea typeface="Roboto"/>
                <a:cs typeface="Roboto"/>
                <a:sym typeface="Roboto"/>
              </a:rPr>
              <a:t>Example: Kit Carson</a:t>
            </a:r>
            <a:endParaRPr b="1" sz="1000" u="sng">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Urban Setting: Remote</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 Pupils Total: &lt; </a:t>
            </a:r>
            <a:r>
              <a:rPr lang="en" sz="1000">
                <a:solidFill>
                  <a:srgbClr val="F55920"/>
                </a:solidFill>
                <a:latin typeface="Roboto"/>
                <a:ea typeface="Roboto"/>
                <a:cs typeface="Roboto"/>
                <a:sym typeface="Roboto"/>
              </a:rPr>
              <a:t>100</a:t>
            </a:r>
            <a:endParaRPr sz="1000">
              <a:solidFill>
                <a:srgbClr val="F55920"/>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1C6483"/>
                </a:solidFill>
                <a:latin typeface="Roboto"/>
                <a:ea typeface="Roboto"/>
                <a:cs typeface="Roboto"/>
                <a:sym typeface="Roboto"/>
              </a:rPr>
              <a:t># Pupils Transported: 150</a:t>
            </a:r>
            <a:endParaRPr sz="10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1C6483"/>
                </a:solidFill>
                <a:latin typeface="Roboto"/>
                <a:ea typeface="Roboto"/>
                <a:cs typeface="Roboto"/>
                <a:sym typeface="Roboto"/>
              </a:rPr>
              <a:t>FY22-23 Expenditure: $146k</a:t>
            </a:r>
            <a:endParaRPr sz="10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1C6483"/>
                </a:solidFill>
                <a:latin typeface="Roboto"/>
                <a:ea typeface="Roboto"/>
                <a:cs typeface="Roboto"/>
                <a:sym typeface="Roboto"/>
              </a:rPr>
              <a:t>Reimbursement: $37k</a:t>
            </a:r>
            <a:endParaRPr sz="10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1C6483"/>
                </a:solidFill>
                <a:latin typeface="Roboto"/>
                <a:ea typeface="Roboto"/>
                <a:cs typeface="Roboto"/>
                <a:sym typeface="Roboto"/>
              </a:rPr>
              <a:t>% Reimbursed: 25%</a:t>
            </a:r>
            <a:endParaRPr sz="10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1C6483"/>
                </a:solidFill>
                <a:latin typeface="Roboto"/>
                <a:ea typeface="Roboto"/>
                <a:cs typeface="Roboto"/>
                <a:sym typeface="Roboto"/>
              </a:rPr>
              <a:t>Total Miles: 66k</a:t>
            </a:r>
            <a:endParaRPr sz="10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1C6483"/>
                </a:solidFill>
                <a:latin typeface="Roboto"/>
                <a:ea typeface="Roboto"/>
                <a:cs typeface="Roboto"/>
                <a:sym typeface="Roboto"/>
              </a:rPr>
              <a:t>Entitled Miles: 25k</a:t>
            </a:r>
            <a:endParaRPr sz="10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1C6483"/>
                </a:solidFill>
                <a:latin typeface="Roboto"/>
                <a:ea typeface="Roboto"/>
                <a:cs typeface="Roboto"/>
                <a:sym typeface="Roboto"/>
              </a:rPr>
              <a:t>$ Per Pupil: $247</a:t>
            </a:r>
            <a:endParaRPr sz="1000">
              <a:solidFill>
                <a:srgbClr val="1C6483"/>
              </a:solidFill>
              <a:latin typeface="Roboto"/>
              <a:ea typeface="Roboto"/>
              <a:cs typeface="Roboto"/>
              <a:sym typeface="Roboto"/>
            </a:endParaRPr>
          </a:p>
        </p:txBody>
      </p:sp>
      <p:sp>
        <p:nvSpPr>
          <p:cNvPr id="490" name="Google Shape;490;p61"/>
          <p:cNvSpPr txBox="1"/>
          <p:nvPr/>
        </p:nvSpPr>
        <p:spPr>
          <a:xfrm>
            <a:off x="5327389" y="2711475"/>
            <a:ext cx="18342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Source: District Survey</a:t>
            </a:r>
            <a:endParaRPr i="1" sz="800">
              <a:solidFill>
                <a:schemeClr val="dk1"/>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2"/>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SPED, Pathways, Before/After School, Athletics</a:t>
            </a:r>
            <a:endParaRPr sz="2400">
              <a:latin typeface="Roboto Medium"/>
              <a:ea typeface="Roboto Medium"/>
              <a:cs typeface="Roboto Medium"/>
              <a:sym typeface="Roboto Medium"/>
            </a:endParaRPr>
          </a:p>
        </p:txBody>
      </p:sp>
      <p:sp>
        <p:nvSpPr>
          <p:cNvPr id="496" name="Google Shape;496;p62"/>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497" name="Google Shape;497;p62"/>
          <p:cNvPicPr preferRelativeResize="0"/>
          <p:nvPr/>
        </p:nvPicPr>
        <p:blipFill>
          <a:blip r:embed="rId3">
            <a:alphaModFix/>
          </a:blip>
          <a:stretch>
            <a:fillRect/>
          </a:stretch>
        </p:blipFill>
        <p:spPr>
          <a:xfrm>
            <a:off x="1380600" y="1632837"/>
            <a:ext cx="1557622" cy="1416550"/>
          </a:xfrm>
          <a:prstGeom prst="rect">
            <a:avLst/>
          </a:prstGeom>
          <a:noFill/>
          <a:ln>
            <a:noFill/>
          </a:ln>
        </p:spPr>
      </p:pic>
      <p:sp>
        <p:nvSpPr>
          <p:cNvPr id="498" name="Google Shape;498;p62"/>
          <p:cNvSpPr txBox="1"/>
          <p:nvPr/>
        </p:nvSpPr>
        <p:spPr>
          <a:xfrm>
            <a:off x="1147800" y="2972813"/>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499" name="Google Shape;499;p62"/>
          <p:cNvPicPr preferRelativeResize="0"/>
          <p:nvPr/>
        </p:nvPicPr>
        <p:blipFill rotWithShape="1">
          <a:blip r:embed="rId4">
            <a:alphaModFix amt="25000"/>
          </a:blip>
          <a:srcRect b="6041" l="24047" r="18478" t="0"/>
          <a:stretch/>
        </p:blipFill>
        <p:spPr>
          <a:xfrm>
            <a:off x="4674801" y="1279000"/>
            <a:ext cx="3687024" cy="3390676"/>
          </a:xfrm>
          <a:prstGeom prst="rect">
            <a:avLst/>
          </a:prstGeom>
          <a:noFill/>
          <a:ln>
            <a:noFill/>
          </a:ln>
        </p:spPr>
      </p:pic>
      <p:sp>
        <p:nvSpPr>
          <p:cNvPr id="500" name="Google Shape;500;p62"/>
          <p:cNvSpPr txBox="1"/>
          <p:nvPr/>
        </p:nvSpPr>
        <p:spPr>
          <a:xfrm>
            <a:off x="3936250" y="1469800"/>
            <a:ext cx="25284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What could regionalized </a:t>
            </a:r>
            <a:r>
              <a:rPr b="1" lang="en" sz="1600">
                <a:solidFill>
                  <a:srgbClr val="1C6483"/>
                </a:solidFill>
                <a:latin typeface="Roboto"/>
                <a:ea typeface="Roboto"/>
                <a:cs typeface="Roboto"/>
                <a:sym typeface="Roboto"/>
              </a:rPr>
              <a:t>transportation</a:t>
            </a:r>
            <a:r>
              <a:rPr b="1" lang="en" sz="1600">
                <a:solidFill>
                  <a:srgbClr val="1C6483"/>
                </a:solidFill>
                <a:latin typeface="Roboto"/>
                <a:ea typeface="Roboto"/>
                <a:cs typeface="Roboto"/>
                <a:sym typeface="Roboto"/>
              </a:rPr>
              <a:t> focus on?</a:t>
            </a:r>
            <a:endParaRPr b="1" sz="1600">
              <a:solidFill>
                <a:srgbClr val="1C6483"/>
              </a:solidFill>
              <a:latin typeface="Roboto"/>
              <a:ea typeface="Roboto"/>
              <a:cs typeface="Roboto"/>
              <a:sym typeface="Roboto"/>
            </a:endParaRPr>
          </a:p>
        </p:txBody>
      </p:sp>
      <p:sp>
        <p:nvSpPr>
          <p:cNvPr id="501" name="Google Shape;501;p62"/>
          <p:cNvSpPr txBox="1"/>
          <p:nvPr/>
        </p:nvSpPr>
        <p:spPr>
          <a:xfrm>
            <a:off x="3844725" y="3154325"/>
            <a:ext cx="26199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Based on the district data, does it appear that regionalized </a:t>
            </a:r>
            <a:r>
              <a:rPr b="1" lang="en" sz="1600">
                <a:solidFill>
                  <a:srgbClr val="1C6483"/>
                </a:solidFill>
                <a:latin typeface="Roboto"/>
                <a:ea typeface="Roboto"/>
                <a:cs typeface="Roboto"/>
                <a:sym typeface="Roboto"/>
              </a:rPr>
              <a:t>might be beneficial</a:t>
            </a:r>
            <a:r>
              <a:rPr b="1" lang="en" sz="1600">
                <a:solidFill>
                  <a:srgbClr val="1C6483"/>
                </a:solidFill>
                <a:latin typeface="Roboto"/>
                <a:ea typeface="Roboto"/>
                <a:cs typeface="Roboto"/>
                <a:sym typeface="Roboto"/>
              </a:rPr>
              <a:t>?</a:t>
            </a:r>
            <a:endParaRPr b="1" sz="1600">
              <a:solidFill>
                <a:srgbClr val="1C6483"/>
              </a:solidFill>
              <a:latin typeface="Roboto"/>
              <a:ea typeface="Roboto"/>
              <a:cs typeface="Roboto"/>
              <a:sym typeface="Roboto"/>
            </a:endParaRPr>
          </a:p>
        </p:txBody>
      </p:sp>
      <p:sp>
        <p:nvSpPr>
          <p:cNvPr id="502" name="Google Shape;502;p62"/>
          <p:cNvSpPr txBox="1"/>
          <p:nvPr/>
        </p:nvSpPr>
        <p:spPr>
          <a:xfrm>
            <a:off x="6293525" y="2237800"/>
            <a:ext cx="26199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Based on the district data, what areas might be most impacted by regionalized transportation?</a:t>
            </a:r>
            <a:endParaRPr b="1" sz="1600">
              <a:solidFill>
                <a:srgbClr val="1C6483"/>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3"/>
          <p:cNvSpPr/>
          <p:nvPr/>
        </p:nvSpPr>
        <p:spPr>
          <a:xfrm>
            <a:off x="4108725" y="1653625"/>
            <a:ext cx="4912500" cy="234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08" name="Google Shape;508;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9" name="Google Shape;509;p63"/>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solidFill>
                  <a:srgbClr val="CAE7E1"/>
                </a:solidFill>
                <a:latin typeface="Roboto Medium"/>
                <a:ea typeface="Roboto Medium"/>
                <a:cs typeface="Roboto Medium"/>
                <a:sym typeface="Roboto Medium"/>
              </a:rPr>
              <a:t>Areas of Regionalization</a:t>
            </a:r>
            <a:endParaRPr sz="2400">
              <a:solidFill>
                <a:srgbClr val="CAE7E1"/>
              </a:solidFill>
              <a:latin typeface="Roboto Medium"/>
              <a:ea typeface="Roboto Medium"/>
              <a:cs typeface="Roboto Medium"/>
              <a:sym typeface="Roboto Medium"/>
            </a:endParaRPr>
          </a:p>
        </p:txBody>
      </p:sp>
      <p:sp>
        <p:nvSpPr>
          <p:cNvPr id="510" name="Google Shape;510;p63"/>
          <p:cNvSpPr txBox="1"/>
          <p:nvPr/>
        </p:nvSpPr>
        <p:spPr>
          <a:xfrm>
            <a:off x="213050" y="878588"/>
            <a:ext cx="766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solidFill>
                  <a:srgbClr val="1C6483"/>
                </a:solidFill>
                <a:latin typeface="Roboto"/>
                <a:ea typeface="Roboto"/>
                <a:cs typeface="Roboto"/>
                <a:sym typeface="Roboto"/>
              </a:rPr>
              <a:t>Examples of s</a:t>
            </a:r>
            <a:r>
              <a:rPr b="1" i="1" lang="en" sz="1800">
                <a:solidFill>
                  <a:srgbClr val="1C6483"/>
                </a:solidFill>
                <a:latin typeface="Roboto"/>
                <a:ea typeface="Roboto"/>
                <a:cs typeface="Roboto"/>
                <a:sym typeface="Roboto"/>
              </a:rPr>
              <a:t>haring insurance, requirements, maintenance, and transportation costs &amp; shared approach to purchasing</a:t>
            </a:r>
            <a:endParaRPr b="1" i="1" sz="1800">
              <a:solidFill>
                <a:srgbClr val="1C6483"/>
              </a:solidFill>
              <a:latin typeface="Roboto"/>
              <a:ea typeface="Roboto"/>
              <a:cs typeface="Roboto"/>
              <a:sym typeface="Roboto"/>
            </a:endParaRPr>
          </a:p>
        </p:txBody>
      </p:sp>
      <p:sp>
        <p:nvSpPr>
          <p:cNvPr id="511" name="Google Shape;511;p63"/>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
        <p:nvSpPr>
          <p:cNvPr id="512" name="Google Shape;512;p63"/>
          <p:cNvSpPr txBox="1"/>
          <p:nvPr/>
        </p:nvSpPr>
        <p:spPr>
          <a:xfrm>
            <a:off x="311675" y="1663775"/>
            <a:ext cx="3531300" cy="10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1C6483"/>
                </a:solidFill>
                <a:latin typeface="Roboto"/>
                <a:ea typeface="Roboto"/>
                <a:cs typeface="Roboto"/>
                <a:sym typeface="Roboto"/>
              </a:rPr>
              <a:t>Belmont County</a:t>
            </a:r>
            <a:r>
              <a:rPr lang="en" sz="1600">
                <a:solidFill>
                  <a:srgbClr val="1C6483"/>
                </a:solidFill>
                <a:latin typeface="Roboto"/>
                <a:ea typeface="Roboto"/>
                <a:cs typeface="Roboto"/>
                <a:sym typeface="Roboto"/>
              </a:rPr>
              <a:t>- Shared service model for bus maintenance</a:t>
            </a:r>
            <a:endParaRPr sz="1600">
              <a:solidFill>
                <a:srgbClr val="1C6483"/>
              </a:solidFill>
              <a:latin typeface="Roboto"/>
              <a:ea typeface="Roboto"/>
              <a:cs typeface="Roboto"/>
              <a:sym typeface="Roboto"/>
            </a:endParaRPr>
          </a:p>
        </p:txBody>
      </p:sp>
      <p:sp>
        <p:nvSpPr>
          <p:cNvPr id="513" name="Google Shape;513;p63"/>
          <p:cNvSpPr txBox="1"/>
          <p:nvPr/>
        </p:nvSpPr>
        <p:spPr>
          <a:xfrm>
            <a:off x="213050" y="2571750"/>
            <a:ext cx="3447300" cy="9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1C6483"/>
                </a:solidFill>
                <a:latin typeface="Roboto"/>
                <a:ea typeface="Roboto"/>
                <a:cs typeface="Roboto"/>
                <a:sym typeface="Roboto"/>
              </a:rPr>
              <a:t>Dallas County</a:t>
            </a:r>
            <a:r>
              <a:rPr lang="en" sz="1600">
                <a:solidFill>
                  <a:srgbClr val="1C6483"/>
                </a:solidFill>
                <a:latin typeface="Roboto"/>
                <a:ea typeface="Roboto"/>
                <a:cs typeface="Roboto"/>
                <a:sym typeface="Roboto"/>
              </a:rPr>
              <a:t>- Provides busing services and co-op fuel purchasing for member districts</a:t>
            </a:r>
            <a:endParaRPr sz="1600">
              <a:solidFill>
                <a:srgbClr val="1C6483"/>
              </a:solidFill>
              <a:latin typeface="Roboto"/>
              <a:ea typeface="Roboto"/>
              <a:cs typeface="Roboto"/>
              <a:sym typeface="Roboto"/>
            </a:endParaRPr>
          </a:p>
        </p:txBody>
      </p:sp>
      <p:sp>
        <p:nvSpPr>
          <p:cNvPr id="514" name="Google Shape;514;p63"/>
          <p:cNvSpPr txBox="1"/>
          <p:nvPr/>
        </p:nvSpPr>
        <p:spPr>
          <a:xfrm>
            <a:off x="3718550" y="4460325"/>
            <a:ext cx="1384500" cy="2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Source: CDE 40. 7 districts excluded because there was no data provided. 6 Remote 1 Outlying Town</a:t>
            </a:r>
            <a:endParaRPr i="1" sz="800">
              <a:solidFill>
                <a:schemeClr val="dk1"/>
              </a:solidFill>
              <a:latin typeface="Roboto"/>
              <a:ea typeface="Roboto"/>
              <a:cs typeface="Roboto"/>
              <a:sym typeface="Roboto"/>
            </a:endParaRPr>
          </a:p>
        </p:txBody>
      </p:sp>
      <p:sp>
        <p:nvSpPr>
          <p:cNvPr id="515" name="Google Shape;515;p63"/>
          <p:cNvSpPr txBox="1"/>
          <p:nvPr/>
        </p:nvSpPr>
        <p:spPr>
          <a:xfrm>
            <a:off x="4204975" y="1696050"/>
            <a:ext cx="2485800" cy="18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solidFill>
                  <a:srgbClr val="1C6483"/>
                </a:solidFill>
                <a:latin typeface="Roboto"/>
                <a:ea typeface="Roboto"/>
                <a:cs typeface="Roboto"/>
                <a:sym typeface="Roboto"/>
              </a:rPr>
              <a:t>Example: Academy 20</a:t>
            </a:r>
            <a:endParaRPr b="1" sz="1000" u="sng">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Urban Setting: Denver Metro</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 Pupils Total: 26k</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FY2223 Expenditure: $8.2 milion</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Total buses 102</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vehicle age 11 years</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replacement 20 years</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purchase price $160,000</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mileage traveled 7,195</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fuel cost $3,961</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maintenance cost $3,761</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Total Cost per year $7,722</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(also have 97 other transport vehicles, mostly sped buses)</a:t>
            </a:r>
            <a:endParaRPr sz="1000">
              <a:solidFill>
                <a:srgbClr val="1C6483"/>
              </a:solidFill>
              <a:latin typeface="Roboto"/>
              <a:ea typeface="Roboto"/>
              <a:cs typeface="Roboto"/>
              <a:sym typeface="Roboto"/>
            </a:endParaRPr>
          </a:p>
        </p:txBody>
      </p:sp>
      <p:pic>
        <p:nvPicPr>
          <p:cNvPr id="516" name="Google Shape;516;p63"/>
          <p:cNvPicPr preferRelativeResize="0"/>
          <p:nvPr/>
        </p:nvPicPr>
        <p:blipFill>
          <a:blip r:embed="rId3">
            <a:alphaModFix/>
          </a:blip>
          <a:stretch>
            <a:fillRect/>
          </a:stretch>
        </p:blipFill>
        <p:spPr>
          <a:xfrm>
            <a:off x="213050" y="3682175"/>
            <a:ext cx="3447425" cy="1413200"/>
          </a:xfrm>
          <a:prstGeom prst="rect">
            <a:avLst/>
          </a:prstGeom>
          <a:noFill/>
          <a:ln>
            <a:noFill/>
          </a:ln>
        </p:spPr>
      </p:pic>
      <p:sp>
        <p:nvSpPr>
          <p:cNvPr id="517" name="Google Shape;517;p63"/>
          <p:cNvSpPr txBox="1"/>
          <p:nvPr/>
        </p:nvSpPr>
        <p:spPr>
          <a:xfrm>
            <a:off x="6812850" y="1696050"/>
            <a:ext cx="2208300" cy="18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u="sng">
                <a:solidFill>
                  <a:srgbClr val="1C6483"/>
                </a:solidFill>
                <a:latin typeface="Roboto"/>
                <a:ea typeface="Roboto"/>
                <a:cs typeface="Roboto"/>
                <a:sym typeface="Roboto"/>
              </a:rPr>
              <a:t>Example: Kit Carson</a:t>
            </a:r>
            <a:endParaRPr b="1" sz="1000" u="sng">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Urban Setting: Remote</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 Pupils Total: &lt; 100</a:t>
            </a:r>
            <a:endParaRPr sz="1000">
              <a:solidFill>
                <a:srgbClr val="1C648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00">
                <a:solidFill>
                  <a:srgbClr val="1C6483"/>
                </a:solidFill>
                <a:latin typeface="Roboto"/>
                <a:ea typeface="Roboto"/>
                <a:cs typeface="Roboto"/>
                <a:sym typeface="Roboto"/>
              </a:rPr>
              <a:t>FY2223 Expenditure: $146k</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Total buses 8</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vehicle age 15 years</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replacement 25 years</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purchase price ?</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mileage traveled 11,000</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fuel cost 10,880</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Average maintenance cost 15,186</a:t>
            </a:r>
            <a:endParaRPr sz="1000">
              <a:solidFill>
                <a:srgbClr val="1C6483"/>
              </a:solidFill>
              <a:latin typeface="Roboto"/>
              <a:ea typeface="Roboto"/>
              <a:cs typeface="Roboto"/>
              <a:sym typeface="Roboto"/>
            </a:endParaRPr>
          </a:p>
          <a:p>
            <a:pPr indent="0" lvl="0" marL="0" rtl="0" algn="l">
              <a:spcBef>
                <a:spcPts val="0"/>
              </a:spcBef>
              <a:spcAft>
                <a:spcPts val="0"/>
              </a:spcAft>
              <a:buNone/>
            </a:pPr>
            <a:r>
              <a:rPr lang="en" sz="1000">
                <a:solidFill>
                  <a:srgbClr val="1C6483"/>
                </a:solidFill>
                <a:latin typeface="Roboto"/>
                <a:ea typeface="Roboto"/>
                <a:cs typeface="Roboto"/>
                <a:sym typeface="Roboto"/>
              </a:rPr>
              <a:t>Total Cost per year $26,066</a:t>
            </a:r>
            <a:endParaRPr sz="1000">
              <a:solidFill>
                <a:srgbClr val="1C6483"/>
              </a:solidFill>
              <a:latin typeface="Roboto"/>
              <a:ea typeface="Roboto"/>
              <a:cs typeface="Roboto"/>
              <a:sym typeface="Roboto"/>
            </a:endParaRPr>
          </a:p>
        </p:txBody>
      </p:sp>
      <p:sp>
        <p:nvSpPr>
          <p:cNvPr id="518" name="Google Shape;518;p63"/>
          <p:cNvSpPr txBox="1"/>
          <p:nvPr/>
        </p:nvSpPr>
        <p:spPr>
          <a:xfrm>
            <a:off x="7222925" y="3732625"/>
            <a:ext cx="1751100" cy="2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*Traditional school bus examples</a:t>
            </a:r>
            <a:endParaRPr i="1" sz="800">
              <a:solidFill>
                <a:schemeClr val="dk1"/>
              </a:solidFill>
              <a:latin typeface="Roboto"/>
              <a:ea typeface="Roboto"/>
              <a:cs typeface="Roboto"/>
              <a:sym typeface="Roboto"/>
            </a:endParaRPr>
          </a:p>
        </p:txBody>
      </p:sp>
      <p:sp>
        <p:nvSpPr>
          <p:cNvPr id="519" name="Google Shape;519;p63"/>
          <p:cNvSpPr txBox="1"/>
          <p:nvPr/>
        </p:nvSpPr>
        <p:spPr>
          <a:xfrm>
            <a:off x="7222914" y="1381650"/>
            <a:ext cx="18342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chemeClr val="dk1"/>
                </a:solidFill>
                <a:latin typeface="Roboto"/>
                <a:ea typeface="Roboto"/>
                <a:cs typeface="Roboto"/>
                <a:sym typeface="Roboto"/>
              </a:rPr>
              <a:t>Source: CDE40 &amp; District Survey</a:t>
            </a:r>
            <a:endParaRPr i="1" sz="800">
              <a:solidFill>
                <a:schemeClr val="dk1"/>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4"/>
          <p:cNvSpPr txBox="1"/>
          <p:nvPr>
            <p:ph type="title"/>
          </p:nvPr>
        </p:nvSpPr>
        <p:spPr>
          <a:xfrm>
            <a:off x="311663" y="1175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Transportation Costs and Purchasing</a:t>
            </a:r>
            <a:endParaRPr sz="2400">
              <a:latin typeface="Roboto Medium"/>
              <a:ea typeface="Roboto Medium"/>
              <a:cs typeface="Roboto Medium"/>
              <a:sym typeface="Roboto Medium"/>
            </a:endParaRPr>
          </a:p>
        </p:txBody>
      </p:sp>
      <p:sp>
        <p:nvSpPr>
          <p:cNvPr id="525" name="Google Shape;525;p64"/>
          <p:cNvSpPr/>
          <p:nvPr/>
        </p:nvSpPr>
        <p:spPr>
          <a:xfrm>
            <a:off x="8233350" y="52175"/>
            <a:ext cx="787800" cy="638100"/>
          </a:xfrm>
          <a:prstGeom prst="hexagon">
            <a:avLst>
              <a:gd fmla="val 25000" name="adj"/>
              <a:gd fmla="val 115470" name="vf"/>
            </a:avLst>
          </a:prstGeom>
          <a:solidFill>
            <a:srgbClr val="8CA51F"/>
          </a:solidFill>
          <a:ln cap="flat" cmpd="sng" w="9525">
            <a:solidFill>
              <a:srgbClr val="8CA51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Ideate</a:t>
            </a:r>
            <a:endParaRPr b="1" sz="1000">
              <a:solidFill>
                <a:schemeClr val="lt1"/>
              </a:solidFill>
              <a:latin typeface="Roboto"/>
              <a:ea typeface="Roboto"/>
              <a:cs typeface="Roboto"/>
              <a:sym typeface="Roboto"/>
            </a:endParaRPr>
          </a:p>
        </p:txBody>
      </p:sp>
      <p:pic>
        <p:nvPicPr>
          <p:cNvPr id="526" name="Google Shape;526;p64"/>
          <p:cNvPicPr preferRelativeResize="0"/>
          <p:nvPr/>
        </p:nvPicPr>
        <p:blipFill>
          <a:blip r:embed="rId3">
            <a:alphaModFix/>
          </a:blip>
          <a:stretch>
            <a:fillRect/>
          </a:stretch>
        </p:blipFill>
        <p:spPr>
          <a:xfrm>
            <a:off x="1075800" y="1632837"/>
            <a:ext cx="1557622" cy="1416550"/>
          </a:xfrm>
          <a:prstGeom prst="rect">
            <a:avLst/>
          </a:prstGeom>
          <a:noFill/>
          <a:ln>
            <a:noFill/>
          </a:ln>
        </p:spPr>
      </p:pic>
      <p:sp>
        <p:nvSpPr>
          <p:cNvPr id="527" name="Google Shape;527;p64"/>
          <p:cNvSpPr txBox="1"/>
          <p:nvPr/>
        </p:nvSpPr>
        <p:spPr>
          <a:xfrm>
            <a:off x="843000" y="2972813"/>
            <a:ext cx="2023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rgbClr val="1C6483"/>
                </a:solidFill>
                <a:latin typeface="Roboto"/>
                <a:ea typeface="Roboto"/>
                <a:cs typeface="Roboto"/>
                <a:sym typeface="Roboto"/>
              </a:rPr>
              <a:t>Clarifying</a:t>
            </a:r>
            <a:endParaRPr b="1" sz="2300">
              <a:solidFill>
                <a:srgbClr val="1C6483"/>
              </a:solidFill>
              <a:latin typeface="Roboto"/>
              <a:ea typeface="Roboto"/>
              <a:cs typeface="Roboto"/>
              <a:sym typeface="Roboto"/>
            </a:endParaRPr>
          </a:p>
          <a:p>
            <a:pPr indent="0" lvl="0" marL="0" rtl="0" algn="ctr">
              <a:spcBef>
                <a:spcPts val="0"/>
              </a:spcBef>
              <a:spcAft>
                <a:spcPts val="0"/>
              </a:spcAft>
              <a:buNone/>
            </a:pPr>
            <a:r>
              <a:rPr b="1" lang="en" sz="2300">
                <a:solidFill>
                  <a:srgbClr val="1C6483"/>
                </a:solidFill>
                <a:latin typeface="Roboto"/>
                <a:ea typeface="Roboto"/>
                <a:cs typeface="Roboto"/>
                <a:sym typeface="Roboto"/>
              </a:rPr>
              <a:t>Questions</a:t>
            </a:r>
            <a:endParaRPr b="1" sz="2300">
              <a:solidFill>
                <a:srgbClr val="1C6483"/>
              </a:solidFill>
              <a:latin typeface="Roboto"/>
              <a:ea typeface="Roboto"/>
              <a:cs typeface="Roboto"/>
              <a:sym typeface="Roboto"/>
            </a:endParaRPr>
          </a:p>
        </p:txBody>
      </p:sp>
      <p:pic>
        <p:nvPicPr>
          <p:cNvPr id="528" name="Google Shape;528;p64"/>
          <p:cNvPicPr preferRelativeResize="0"/>
          <p:nvPr/>
        </p:nvPicPr>
        <p:blipFill rotWithShape="1">
          <a:blip r:embed="rId4">
            <a:alphaModFix amt="25000"/>
          </a:blip>
          <a:srcRect b="6041" l="24047" r="18478" t="0"/>
          <a:stretch/>
        </p:blipFill>
        <p:spPr>
          <a:xfrm>
            <a:off x="4613951" y="1248550"/>
            <a:ext cx="3687024" cy="3390676"/>
          </a:xfrm>
          <a:prstGeom prst="rect">
            <a:avLst/>
          </a:prstGeom>
          <a:noFill/>
          <a:ln>
            <a:noFill/>
          </a:ln>
        </p:spPr>
      </p:pic>
      <p:sp>
        <p:nvSpPr>
          <p:cNvPr id="529" name="Google Shape;529;p64"/>
          <p:cNvSpPr txBox="1"/>
          <p:nvPr/>
        </p:nvSpPr>
        <p:spPr>
          <a:xfrm>
            <a:off x="3936250" y="1469800"/>
            <a:ext cx="25284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What could shared services and/or purchasing focus on?</a:t>
            </a:r>
            <a:endParaRPr b="1" sz="1600">
              <a:solidFill>
                <a:srgbClr val="1C6483"/>
              </a:solidFill>
              <a:latin typeface="Roboto"/>
              <a:ea typeface="Roboto"/>
              <a:cs typeface="Roboto"/>
              <a:sym typeface="Roboto"/>
            </a:endParaRPr>
          </a:p>
        </p:txBody>
      </p:sp>
      <p:sp>
        <p:nvSpPr>
          <p:cNvPr id="530" name="Google Shape;530;p64"/>
          <p:cNvSpPr txBox="1"/>
          <p:nvPr/>
        </p:nvSpPr>
        <p:spPr>
          <a:xfrm>
            <a:off x="6293525" y="2237800"/>
            <a:ext cx="26199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Based on the district data, what might be most impacted by shared services and/or purchasing?</a:t>
            </a:r>
            <a:endParaRPr b="1" sz="1600">
              <a:solidFill>
                <a:srgbClr val="1C6483"/>
              </a:solidFill>
              <a:latin typeface="Roboto"/>
              <a:ea typeface="Roboto"/>
              <a:cs typeface="Roboto"/>
              <a:sym typeface="Roboto"/>
            </a:endParaRPr>
          </a:p>
        </p:txBody>
      </p:sp>
      <p:sp>
        <p:nvSpPr>
          <p:cNvPr id="531" name="Google Shape;531;p64"/>
          <p:cNvSpPr txBox="1"/>
          <p:nvPr/>
        </p:nvSpPr>
        <p:spPr>
          <a:xfrm>
            <a:off x="3844725" y="3154325"/>
            <a:ext cx="2619900" cy="76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C6483"/>
                </a:solidFill>
                <a:latin typeface="Roboto"/>
                <a:ea typeface="Roboto"/>
                <a:cs typeface="Roboto"/>
                <a:sym typeface="Roboto"/>
              </a:rPr>
              <a:t>Based on the district data, does it appear that share services and/or purchasing might be beneficial?</a:t>
            </a:r>
            <a:endParaRPr b="1" sz="1600">
              <a:solidFill>
                <a:srgbClr val="1C648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9"/>
          <p:cNvSpPr txBox="1"/>
          <p:nvPr>
            <p:ph type="title"/>
          </p:nvPr>
        </p:nvSpPr>
        <p:spPr>
          <a:xfrm>
            <a:off x="233800" y="220900"/>
            <a:ext cx="8027700" cy="538500"/>
          </a:xfrm>
          <a:prstGeom prst="rect">
            <a:avLst/>
          </a:prstGeom>
        </p:spPr>
        <p:txBody>
          <a:bodyPr anchorCtr="0" anchor="b" bIns="68575" lIns="68575" spcFirstLastPara="1" rIns="68575" wrap="square" tIns="68575">
            <a:noAutofit/>
          </a:bodyPr>
          <a:lstStyle/>
          <a:p>
            <a:pPr indent="0" lvl="0" marL="0" marR="0" rtl="0" algn="l">
              <a:lnSpc>
                <a:spcPct val="100000"/>
              </a:lnSpc>
              <a:spcBef>
                <a:spcPts val="0"/>
              </a:spcBef>
              <a:spcAft>
                <a:spcPts val="0"/>
              </a:spcAft>
              <a:buNone/>
            </a:pPr>
            <a:r>
              <a:rPr lang="en" sz="2400"/>
              <a:t>Guidelines for Interaction, Deliberation and Collaboration</a:t>
            </a:r>
            <a:endParaRPr sz="2400"/>
          </a:p>
        </p:txBody>
      </p:sp>
      <p:sp>
        <p:nvSpPr>
          <p:cNvPr id="134" name="Google Shape;134;p29"/>
          <p:cNvSpPr txBox="1"/>
          <p:nvPr/>
        </p:nvSpPr>
        <p:spPr>
          <a:xfrm>
            <a:off x="373475" y="1032325"/>
            <a:ext cx="8027700" cy="3477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Respect others</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Cameras on whenever possible</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High engagement from all members</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High level of trust with each out</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Assume positive intent</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Collaborate as a team to benefit our students</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Encourage open dialogue</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Respectful dialogue</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Enable every member to have a voice</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Consider other member’s experience and knowledge</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Consider other member’s viewpoints</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Avoid assumptions</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Avoid personal or professional motives</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Provide and review topics in advance</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Establish clear agendas and desired outcomes for each meeting</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Develop clear goals and objectives</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Keep the work task and outcome oriented</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Keep the interests of the task force and the needs of the students at the forefront of the work.</a:t>
            </a:r>
            <a:endParaRPr sz="1200">
              <a:solidFill>
                <a:srgbClr val="1C6483"/>
              </a:solidFill>
              <a:latin typeface="Roboto"/>
              <a:ea typeface="Roboto"/>
              <a:cs typeface="Roboto"/>
              <a:sym typeface="Roboto"/>
            </a:endParaRPr>
          </a:p>
          <a:p>
            <a:pPr indent="-304800" lvl="0" marL="457200" rtl="0" algn="l">
              <a:spcBef>
                <a:spcPts val="0"/>
              </a:spcBef>
              <a:spcAft>
                <a:spcPts val="0"/>
              </a:spcAft>
              <a:buClr>
                <a:srgbClr val="1C6483"/>
              </a:buClr>
              <a:buSzPts val="1200"/>
              <a:buFont typeface="Roboto"/>
              <a:buChar char="●"/>
            </a:pPr>
            <a:r>
              <a:rPr lang="en" sz="1200">
                <a:solidFill>
                  <a:srgbClr val="1C6483"/>
                </a:solidFill>
                <a:latin typeface="Roboto"/>
                <a:ea typeface="Roboto"/>
                <a:cs typeface="Roboto"/>
                <a:sym typeface="Roboto"/>
              </a:rPr>
              <a:t>Keep students at the center of the conversation</a:t>
            </a:r>
            <a:endParaRPr sz="1200">
              <a:solidFill>
                <a:srgbClr val="1C6483"/>
              </a:solidFill>
              <a:latin typeface="Roboto"/>
              <a:ea typeface="Roboto"/>
              <a:cs typeface="Roboto"/>
              <a:sym typeface="Roboto"/>
            </a:endParaRPr>
          </a:p>
          <a:p>
            <a:pPr indent="0" lvl="0" marL="0" rtl="0" algn="l">
              <a:spcBef>
                <a:spcPts val="0"/>
              </a:spcBef>
              <a:spcAft>
                <a:spcPts val="0"/>
              </a:spcAft>
              <a:buNone/>
            </a:pPr>
            <a:r>
              <a:t/>
            </a:r>
            <a:endParaRPr sz="1200">
              <a:solidFill>
                <a:srgbClr val="1C6483"/>
              </a:solidFill>
              <a:latin typeface="Roboto"/>
              <a:ea typeface="Roboto"/>
              <a:cs typeface="Roboto"/>
              <a:sym typeface="Roboto"/>
            </a:endParaRPr>
          </a:p>
        </p:txBody>
      </p:sp>
      <p:sp>
        <p:nvSpPr>
          <p:cNvPr id="135" name="Google Shape;135;p29"/>
          <p:cNvSpPr txBox="1"/>
          <p:nvPr/>
        </p:nvSpPr>
        <p:spPr>
          <a:xfrm>
            <a:off x="5468250" y="1553575"/>
            <a:ext cx="3045600" cy="16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700" u="sng">
                <a:solidFill>
                  <a:srgbClr val="1C6483"/>
                </a:solidFill>
                <a:latin typeface="Roboto"/>
                <a:ea typeface="Roboto"/>
                <a:cs typeface="Roboto"/>
                <a:sym typeface="Roboto"/>
              </a:rPr>
              <a:t>Key Norm Areas:</a:t>
            </a:r>
            <a:endParaRPr i="1" sz="1700" u="sng">
              <a:solidFill>
                <a:srgbClr val="1C6483"/>
              </a:solidFill>
              <a:latin typeface="Roboto"/>
              <a:ea typeface="Roboto"/>
              <a:cs typeface="Roboto"/>
              <a:sym typeface="Roboto"/>
            </a:endParaRPr>
          </a:p>
          <a:p>
            <a:pPr indent="0" lvl="0" marL="0" rtl="0" algn="ctr">
              <a:spcBef>
                <a:spcPts val="0"/>
              </a:spcBef>
              <a:spcAft>
                <a:spcPts val="0"/>
              </a:spcAft>
              <a:buNone/>
            </a:pPr>
            <a:r>
              <a:rPr i="1" lang="en" sz="1700">
                <a:solidFill>
                  <a:srgbClr val="1C6483"/>
                </a:solidFill>
                <a:latin typeface="Roboto"/>
                <a:ea typeface="Roboto"/>
                <a:cs typeface="Roboto"/>
                <a:sym typeface="Roboto"/>
              </a:rPr>
              <a:t>Decision Making Norm</a:t>
            </a:r>
            <a:endParaRPr i="1" sz="1700">
              <a:solidFill>
                <a:srgbClr val="1C6483"/>
              </a:solidFill>
              <a:latin typeface="Roboto"/>
              <a:ea typeface="Roboto"/>
              <a:cs typeface="Roboto"/>
              <a:sym typeface="Roboto"/>
            </a:endParaRPr>
          </a:p>
          <a:p>
            <a:pPr indent="0" lvl="0" marL="0" rtl="0" algn="ctr">
              <a:spcBef>
                <a:spcPts val="0"/>
              </a:spcBef>
              <a:spcAft>
                <a:spcPts val="0"/>
              </a:spcAft>
              <a:buNone/>
            </a:pPr>
            <a:r>
              <a:rPr i="1" lang="en" sz="1700">
                <a:solidFill>
                  <a:srgbClr val="1C6483"/>
                </a:solidFill>
                <a:latin typeface="Roboto"/>
                <a:ea typeface="Roboto"/>
                <a:cs typeface="Roboto"/>
                <a:sym typeface="Roboto"/>
              </a:rPr>
              <a:t>Equality of Process</a:t>
            </a:r>
            <a:endParaRPr i="1" sz="1700">
              <a:solidFill>
                <a:srgbClr val="1C6483"/>
              </a:solidFill>
              <a:latin typeface="Roboto"/>
              <a:ea typeface="Roboto"/>
              <a:cs typeface="Roboto"/>
              <a:sym typeface="Roboto"/>
            </a:endParaRPr>
          </a:p>
          <a:p>
            <a:pPr indent="0" lvl="0" marL="0" rtl="0" algn="ctr">
              <a:spcBef>
                <a:spcPts val="0"/>
              </a:spcBef>
              <a:spcAft>
                <a:spcPts val="0"/>
              </a:spcAft>
              <a:buNone/>
            </a:pPr>
            <a:r>
              <a:rPr i="1" lang="en" sz="1700">
                <a:solidFill>
                  <a:srgbClr val="1C6483"/>
                </a:solidFill>
                <a:latin typeface="Roboto"/>
                <a:ea typeface="Roboto"/>
                <a:cs typeface="Roboto"/>
                <a:sym typeface="Roboto"/>
              </a:rPr>
              <a:t>Conflict Resolution</a:t>
            </a:r>
            <a:endParaRPr i="1" sz="1700">
              <a:solidFill>
                <a:srgbClr val="1C6483"/>
              </a:solidFill>
              <a:latin typeface="Roboto"/>
              <a:ea typeface="Roboto"/>
              <a:cs typeface="Roboto"/>
              <a:sym typeface="Roboto"/>
            </a:endParaRPr>
          </a:p>
          <a:p>
            <a:pPr indent="0" lvl="0" marL="0" rtl="0" algn="l">
              <a:spcBef>
                <a:spcPts val="0"/>
              </a:spcBef>
              <a:spcAft>
                <a:spcPts val="0"/>
              </a:spcAft>
              <a:buNone/>
            </a:pPr>
            <a:r>
              <a:t/>
            </a:r>
            <a:endParaRPr>
              <a:solidFill>
                <a:srgbClr val="1C6483"/>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5"/>
          <p:cNvSpPr txBox="1"/>
          <p:nvPr>
            <p:ph type="title"/>
          </p:nvPr>
        </p:nvSpPr>
        <p:spPr>
          <a:xfrm>
            <a:off x="259938" y="1349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Proposed Language for Recommendation</a:t>
            </a:r>
            <a:endParaRPr sz="2400">
              <a:latin typeface="Roboto Medium"/>
              <a:ea typeface="Roboto Medium"/>
              <a:cs typeface="Roboto Medium"/>
              <a:sym typeface="Roboto Medium"/>
            </a:endParaRPr>
          </a:p>
        </p:txBody>
      </p:sp>
      <p:sp>
        <p:nvSpPr>
          <p:cNvPr id="537" name="Google Shape;537;p65"/>
          <p:cNvSpPr/>
          <p:nvPr/>
        </p:nvSpPr>
        <p:spPr>
          <a:xfrm>
            <a:off x="8319350" y="77675"/>
            <a:ext cx="707700" cy="630000"/>
          </a:xfrm>
          <a:prstGeom prst="hexagon">
            <a:avLst>
              <a:gd fmla="val 28766" name="adj"/>
              <a:gd fmla="val 115470" name="vf"/>
            </a:avLst>
          </a:prstGeom>
          <a:solidFill>
            <a:srgbClr val="379BF2"/>
          </a:solidFill>
          <a:ln cap="flat" cmpd="sng" w="9525">
            <a:solidFill>
              <a:srgbClr val="379BF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800">
                <a:solidFill>
                  <a:schemeClr val="lt1"/>
                </a:solidFill>
                <a:latin typeface="Roboto"/>
                <a:ea typeface="Roboto"/>
                <a:cs typeface="Roboto"/>
                <a:sym typeface="Roboto"/>
              </a:rPr>
              <a:t>Prototype</a:t>
            </a:r>
            <a:endParaRPr b="1" sz="800">
              <a:solidFill>
                <a:schemeClr val="lt1"/>
              </a:solidFill>
              <a:latin typeface="Roboto"/>
              <a:ea typeface="Roboto"/>
              <a:cs typeface="Roboto"/>
              <a:sym typeface="Roboto"/>
            </a:endParaRPr>
          </a:p>
        </p:txBody>
      </p:sp>
      <p:sp>
        <p:nvSpPr>
          <p:cNvPr id="538" name="Google Shape;538;p65"/>
          <p:cNvSpPr txBox="1"/>
          <p:nvPr/>
        </p:nvSpPr>
        <p:spPr>
          <a:xfrm>
            <a:off x="311700" y="1104650"/>
            <a:ext cx="85206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rgbClr val="1C6483"/>
              </a:solidFill>
              <a:latin typeface="Roboto"/>
              <a:ea typeface="Roboto"/>
              <a:cs typeface="Roboto"/>
              <a:sym typeface="Roboto"/>
            </a:endParaRPr>
          </a:p>
          <a:p>
            <a:pPr indent="-361950" lvl="0" marL="457200" rtl="0" algn="l">
              <a:spcBef>
                <a:spcPts val="0"/>
              </a:spcBef>
              <a:spcAft>
                <a:spcPts val="0"/>
              </a:spcAft>
              <a:buClr>
                <a:srgbClr val="1C6483"/>
              </a:buClr>
              <a:buSzPts val="2100"/>
              <a:buFont typeface="Roboto"/>
              <a:buChar char="●"/>
            </a:pPr>
            <a:r>
              <a:rPr b="1" i="1" lang="en" sz="2100">
                <a:solidFill>
                  <a:srgbClr val="1C6483"/>
                </a:solidFill>
                <a:latin typeface="Roboto"/>
                <a:ea typeface="Roboto"/>
                <a:cs typeface="Roboto"/>
                <a:sym typeface="Roboto"/>
              </a:rPr>
              <a:t>Areas of Regionalization</a:t>
            </a:r>
            <a:endParaRPr b="1" i="1" sz="2100">
              <a:solidFill>
                <a:srgbClr val="1C6483"/>
              </a:solidFill>
              <a:latin typeface="Roboto"/>
              <a:ea typeface="Roboto"/>
              <a:cs typeface="Roboto"/>
              <a:sym typeface="Roboto"/>
            </a:endParaRPr>
          </a:p>
          <a:p>
            <a:pPr indent="-361950" lvl="1" marL="914400" rtl="0" algn="l">
              <a:spcBef>
                <a:spcPts val="0"/>
              </a:spcBef>
              <a:spcAft>
                <a:spcPts val="0"/>
              </a:spcAft>
              <a:buClr>
                <a:schemeClr val="accent3"/>
              </a:buClr>
              <a:buSzPts val="2100"/>
              <a:buFont typeface="Roboto"/>
              <a:buChar char="○"/>
            </a:pPr>
            <a:r>
              <a:rPr lang="en" sz="2100">
                <a:solidFill>
                  <a:schemeClr val="accent3"/>
                </a:solidFill>
                <a:latin typeface="Roboto"/>
                <a:ea typeface="Roboto"/>
                <a:cs typeface="Roboto"/>
                <a:sym typeface="Roboto"/>
              </a:rPr>
              <a:t>What area(s) should be the focus…..</a:t>
            </a:r>
            <a:endParaRPr sz="2100">
              <a:solidFill>
                <a:schemeClr val="accent3"/>
              </a:solidFill>
              <a:latin typeface="Roboto"/>
              <a:ea typeface="Roboto"/>
              <a:cs typeface="Roboto"/>
              <a:sym typeface="Roboto"/>
            </a:endParaRPr>
          </a:p>
          <a:p>
            <a:pPr indent="-361950" lvl="1" marL="914400" rtl="0" algn="l">
              <a:spcBef>
                <a:spcPts val="0"/>
              </a:spcBef>
              <a:spcAft>
                <a:spcPts val="0"/>
              </a:spcAft>
              <a:buClr>
                <a:schemeClr val="accent3"/>
              </a:buClr>
              <a:buSzPts val="2100"/>
              <a:buFont typeface="Roboto"/>
              <a:buChar char="○"/>
            </a:pPr>
            <a:r>
              <a:rPr lang="en" sz="2100">
                <a:solidFill>
                  <a:schemeClr val="accent3"/>
                </a:solidFill>
                <a:latin typeface="Roboto"/>
                <a:ea typeface="Roboto"/>
                <a:cs typeface="Roboto"/>
                <a:sym typeface="Roboto"/>
              </a:rPr>
              <a:t>How should work on the focus areas move forward…..</a:t>
            </a:r>
            <a:endParaRPr sz="2100">
              <a:solidFill>
                <a:schemeClr val="accent3"/>
              </a:solidFill>
              <a:latin typeface="Roboto"/>
              <a:ea typeface="Roboto"/>
              <a:cs typeface="Roboto"/>
              <a:sym typeface="Roboto"/>
            </a:endParaRPr>
          </a:p>
          <a:p>
            <a:pPr indent="-361950" lvl="1" marL="914400" rtl="0" algn="l">
              <a:spcBef>
                <a:spcPts val="0"/>
              </a:spcBef>
              <a:spcAft>
                <a:spcPts val="0"/>
              </a:spcAft>
              <a:buClr>
                <a:schemeClr val="accent3"/>
              </a:buClr>
              <a:buSzPts val="2100"/>
              <a:buFont typeface="Roboto"/>
              <a:buChar char="○"/>
            </a:pPr>
            <a:r>
              <a:rPr lang="en" sz="2100">
                <a:solidFill>
                  <a:schemeClr val="accent3"/>
                </a:solidFill>
                <a:latin typeface="Roboto"/>
                <a:ea typeface="Roboto"/>
                <a:cs typeface="Roboto"/>
                <a:sym typeface="Roboto"/>
              </a:rPr>
              <a:t>Who should cover the cost of this type of transportation……</a:t>
            </a:r>
            <a:endParaRPr sz="2100">
              <a:solidFill>
                <a:schemeClr val="accent3"/>
              </a:solidFill>
              <a:latin typeface="Roboto"/>
              <a:ea typeface="Roboto"/>
              <a:cs typeface="Roboto"/>
              <a:sym typeface="Roboto"/>
            </a:endParaRPr>
          </a:p>
          <a:p>
            <a:pPr indent="0" lvl="0" marL="457200" rtl="0" algn="l">
              <a:spcBef>
                <a:spcPts val="0"/>
              </a:spcBef>
              <a:spcAft>
                <a:spcPts val="0"/>
              </a:spcAft>
              <a:buNone/>
            </a:pPr>
            <a:r>
              <a:t/>
            </a:r>
            <a:endParaRPr sz="2100">
              <a:solidFill>
                <a:schemeClr val="accent3"/>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6"/>
          <p:cNvSpPr/>
          <p:nvPr/>
        </p:nvSpPr>
        <p:spPr>
          <a:xfrm>
            <a:off x="4844950" y="376350"/>
            <a:ext cx="3266700" cy="1860000"/>
          </a:xfrm>
          <a:prstGeom prst="wedgeRectCallout">
            <a:avLst>
              <a:gd fmla="val -59442" name="adj1"/>
              <a:gd fmla="val 2208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44" name="Google Shape;544;p66"/>
          <p:cNvSpPr txBox="1"/>
          <p:nvPr>
            <p:ph idx="1" type="body"/>
          </p:nvPr>
        </p:nvSpPr>
        <p:spPr>
          <a:xfrm>
            <a:off x="5028800" y="467700"/>
            <a:ext cx="3080700" cy="1677300"/>
          </a:xfrm>
          <a:prstGeom prst="rect">
            <a:avLst/>
          </a:prstGeom>
        </p:spPr>
        <p:txBody>
          <a:bodyPr anchorCtr="0" anchor="t" bIns="34275" lIns="0" spcFirstLastPara="1" rIns="0" wrap="square" tIns="34275">
            <a:noAutofit/>
          </a:bodyPr>
          <a:lstStyle/>
          <a:p>
            <a:pPr indent="0" lvl="0" marL="63500" marR="0" rtl="0" algn="ctr">
              <a:lnSpc>
                <a:spcPct val="115000"/>
              </a:lnSpc>
              <a:spcBef>
                <a:spcPts val="0"/>
              </a:spcBef>
              <a:spcAft>
                <a:spcPts val="0"/>
              </a:spcAft>
              <a:buNone/>
            </a:pPr>
            <a:r>
              <a:rPr b="1" lang="en" sz="1700"/>
              <a:t>Decision Needed</a:t>
            </a:r>
            <a:endParaRPr b="1" sz="1700"/>
          </a:p>
          <a:p>
            <a:pPr indent="0" lvl="0" marL="63500" marR="0" rtl="0" algn="l">
              <a:lnSpc>
                <a:spcPct val="115000"/>
              </a:lnSpc>
              <a:spcBef>
                <a:spcPts val="0"/>
              </a:spcBef>
              <a:spcAft>
                <a:spcPts val="0"/>
              </a:spcAft>
              <a:buNone/>
            </a:pPr>
            <a:r>
              <a:t/>
            </a:r>
            <a:endParaRPr b="1" sz="800"/>
          </a:p>
          <a:p>
            <a:pPr indent="-311150" lvl="0" marL="457200" marR="0" rtl="0" algn="l">
              <a:lnSpc>
                <a:spcPct val="115000"/>
              </a:lnSpc>
              <a:spcBef>
                <a:spcPts val="0"/>
              </a:spcBef>
              <a:spcAft>
                <a:spcPts val="0"/>
              </a:spcAft>
              <a:buSzPts val="1300"/>
              <a:buAutoNum type="arabicPeriod"/>
            </a:pPr>
            <a:r>
              <a:rPr lang="en" sz="1300"/>
              <a:t>Recommendation Stated</a:t>
            </a:r>
            <a:endParaRPr sz="1300"/>
          </a:p>
          <a:p>
            <a:pPr indent="-311150" lvl="0" marL="457200" marR="0" rtl="0" algn="l">
              <a:lnSpc>
                <a:spcPct val="115000"/>
              </a:lnSpc>
              <a:spcBef>
                <a:spcPts val="0"/>
              </a:spcBef>
              <a:spcAft>
                <a:spcPts val="0"/>
              </a:spcAft>
              <a:buSzPts val="1300"/>
              <a:buAutoNum type="arabicPeriod"/>
            </a:pPr>
            <a:r>
              <a:rPr lang="en" sz="1300"/>
              <a:t>Fist to Five Vote </a:t>
            </a:r>
            <a:endParaRPr sz="1300"/>
          </a:p>
          <a:p>
            <a:pPr indent="-311150" lvl="0" marL="457200" marR="0" rtl="0" algn="l">
              <a:lnSpc>
                <a:spcPct val="115000"/>
              </a:lnSpc>
              <a:spcBef>
                <a:spcPts val="0"/>
              </a:spcBef>
              <a:spcAft>
                <a:spcPts val="0"/>
              </a:spcAft>
              <a:buSzPts val="1300"/>
              <a:buAutoNum type="arabicPeriod"/>
            </a:pPr>
            <a:r>
              <a:rPr lang="en" sz="1300"/>
              <a:t>Articulate Concerns*</a:t>
            </a:r>
            <a:endParaRPr sz="1300"/>
          </a:p>
          <a:p>
            <a:pPr indent="-311150" lvl="0" marL="457200" marR="0" rtl="0" algn="l">
              <a:lnSpc>
                <a:spcPct val="115000"/>
              </a:lnSpc>
              <a:spcBef>
                <a:spcPts val="0"/>
              </a:spcBef>
              <a:spcAft>
                <a:spcPts val="0"/>
              </a:spcAft>
              <a:buSzPts val="1300"/>
              <a:buAutoNum type="arabicPeriod"/>
            </a:pPr>
            <a:r>
              <a:rPr lang="en" sz="1300"/>
              <a:t>Discussion of Concerns*</a:t>
            </a:r>
            <a:endParaRPr sz="1300"/>
          </a:p>
          <a:p>
            <a:pPr indent="-311150" lvl="0" marL="457200" marR="0" rtl="0" algn="l">
              <a:lnSpc>
                <a:spcPct val="115000"/>
              </a:lnSpc>
              <a:spcBef>
                <a:spcPts val="0"/>
              </a:spcBef>
              <a:spcAft>
                <a:spcPts val="0"/>
              </a:spcAft>
              <a:buSzPts val="1300"/>
              <a:buAutoNum type="arabicPeriod"/>
            </a:pPr>
            <a:r>
              <a:rPr lang="en" sz="1300"/>
              <a:t>Restate Decision &amp; Record Vote </a:t>
            </a:r>
            <a:endParaRPr sz="1300"/>
          </a:p>
          <a:p>
            <a:pPr indent="0" lvl="0" marL="0" marR="0" rtl="0" algn="l">
              <a:lnSpc>
                <a:spcPct val="115000"/>
              </a:lnSpc>
              <a:spcBef>
                <a:spcPts val="0"/>
              </a:spcBef>
              <a:spcAft>
                <a:spcPts val="0"/>
              </a:spcAft>
              <a:buNone/>
            </a:pPr>
            <a:r>
              <a:t/>
            </a:r>
            <a:endParaRPr sz="1300"/>
          </a:p>
        </p:txBody>
      </p:sp>
      <p:pic>
        <p:nvPicPr>
          <p:cNvPr id="545" name="Google Shape;545;p66"/>
          <p:cNvPicPr preferRelativeResize="0"/>
          <p:nvPr/>
        </p:nvPicPr>
        <p:blipFill rotWithShape="1">
          <a:blip r:embed="rId3">
            <a:alphaModFix/>
          </a:blip>
          <a:srcRect b="5986" l="0" r="0" t="46760"/>
          <a:stretch/>
        </p:blipFill>
        <p:spPr>
          <a:xfrm>
            <a:off x="4402675" y="2702700"/>
            <a:ext cx="4488150" cy="1777899"/>
          </a:xfrm>
          <a:prstGeom prst="rect">
            <a:avLst/>
          </a:prstGeom>
          <a:noFill/>
          <a:ln>
            <a:noFill/>
          </a:ln>
        </p:spPr>
      </p:pic>
      <p:sp>
        <p:nvSpPr>
          <p:cNvPr id="546" name="Google Shape;546;p66"/>
          <p:cNvSpPr txBox="1"/>
          <p:nvPr/>
        </p:nvSpPr>
        <p:spPr>
          <a:xfrm>
            <a:off x="319475" y="431275"/>
            <a:ext cx="3450300" cy="413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lt1"/>
                </a:solidFill>
                <a:latin typeface="Roboto"/>
                <a:ea typeface="Roboto"/>
                <a:cs typeface="Roboto"/>
                <a:sym typeface="Roboto"/>
              </a:rPr>
              <a:t>Should the Transportation Task Force put forth a recommendation regarding regionalization of transportation as previously stated? </a:t>
            </a:r>
            <a:endParaRPr sz="1800">
              <a:solidFill>
                <a:schemeClr val="lt1"/>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7"/>
          <p:cNvSpPr txBox="1"/>
          <p:nvPr>
            <p:ph type="title"/>
          </p:nvPr>
        </p:nvSpPr>
        <p:spPr>
          <a:xfrm>
            <a:off x="311688" y="140294"/>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3000"/>
              <a:t>Next Steps</a:t>
            </a:r>
            <a:r>
              <a:rPr lang="en" sz="3000"/>
              <a:t> </a:t>
            </a:r>
            <a:endParaRPr sz="3000"/>
          </a:p>
        </p:txBody>
      </p:sp>
      <p:sp>
        <p:nvSpPr>
          <p:cNvPr id="552" name="Google Shape;552;p67"/>
          <p:cNvSpPr txBox="1"/>
          <p:nvPr>
            <p:ph idx="1" type="body"/>
          </p:nvPr>
        </p:nvSpPr>
        <p:spPr>
          <a:xfrm>
            <a:off x="495738" y="1134934"/>
            <a:ext cx="8152500" cy="3528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2700" u="sng"/>
              <a:t>Next Meeting:</a:t>
            </a:r>
            <a:r>
              <a:rPr b="1" lang="en" sz="2700"/>
              <a:t> </a:t>
            </a:r>
            <a:endParaRPr b="1" sz="2700"/>
          </a:p>
          <a:p>
            <a:pPr indent="0" lvl="0" marL="0" rtl="0" algn="l">
              <a:spcBef>
                <a:spcPts val="0"/>
              </a:spcBef>
              <a:spcAft>
                <a:spcPts val="0"/>
              </a:spcAft>
              <a:buNone/>
            </a:pPr>
            <a:r>
              <a:rPr lang="en" sz="2000">
                <a:solidFill>
                  <a:srgbClr val="666666"/>
                </a:solidFill>
              </a:rPr>
              <a:t>Monday June 11th</a:t>
            </a:r>
            <a:r>
              <a:rPr lang="en" sz="2000">
                <a:solidFill>
                  <a:srgbClr val="666666"/>
                </a:solidFill>
              </a:rPr>
              <a:t> @ 10AM</a:t>
            </a:r>
            <a:endParaRPr sz="2000">
              <a:solidFill>
                <a:srgbClr val="666666"/>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rPr b="1" lang="en" sz="2700" u="sng"/>
              <a:t>Next Topic:</a:t>
            </a:r>
            <a:r>
              <a:rPr b="1" lang="en" sz="2700"/>
              <a:t> </a:t>
            </a:r>
            <a:endParaRPr b="1" sz="2700"/>
          </a:p>
          <a:p>
            <a:pPr indent="0" lvl="0" marL="0" rtl="0" algn="l">
              <a:spcBef>
                <a:spcPts val="0"/>
              </a:spcBef>
              <a:spcAft>
                <a:spcPts val="0"/>
              </a:spcAft>
              <a:buNone/>
            </a:pPr>
            <a:r>
              <a:rPr lang="en" sz="2000">
                <a:solidFill>
                  <a:srgbClr val="666666"/>
                </a:solidFill>
              </a:rPr>
              <a:t>Something</a:t>
            </a:r>
            <a:endParaRPr sz="2000">
              <a:solidFill>
                <a:srgbClr val="666666"/>
              </a:solidFill>
            </a:endParaRPr>
          </a:p>
          <a:p>
            <a:pPr indent="-342900" lvl="0" marL="457200" rtl="0" algn="l">
              <a:spcBef>
                <a:spcPts val="0"/>
              </a:spcBef>
              <a:spcAft>
                <a:spcPts val="0"/>
              </a:spcAft>
              <a:buClr>
                <a:srgbClr val="666666"/>
              </a:buClr>
              <a:buSzPts val="1800"/>
              <a:buChar char="●"/>
            </a:pPr>
            <a:r>
              <a:rPr i="1" lang="en">
                <a:solidFill>
                  <a:srgbClr val="666666"/>
                </a:solidFill>
              </a:rPr>
              <a:t>Agenda and Pre-reads will be sent out the week before</a:t>
            </a:r>
            <a:endParaRPr i="1">
              <a:solidFill>
                <a:srgbClr val="666666"/>
              </a:solidFill>
            </a:endParaRPr>
          </a:p>
          <a:p>
            <a:pPr indent="-342900" lvl="0" marL="457200" rtl="0" algn="l">
              <a:spcBef>
                <a:spcPts val="0"/>
              </a:spcBef>
              <a:spcAft>
                <a:spcPts val="0"/>
              </a:spcAft>
              <a:buClr>
                <a:srgbClr val="666666"/>
              </a:buClr>
              <a:buSzPts val="1800"/>
              <a:buChar char="●"/>
            </a:pPr>
            <a:r>
              <a:rPr i="1" lang="en">
                <a:solidFill>
                  <a:srgbClr val="666666"/>
                </a:solidFill>
              </a:rPr>
              <a:t>If you have suggested readings for the group please send to Kate or Susan</a:t>
            </a:r>
            <a:endParaRPr i="1">
              <a:solidFill>
                <a:srgbClr val="666666"/>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8"/>
          <p:cNvSpPr txBox="1"/>
          <p:nvPr>
            <p:ph type="title"/>
          </p:nvPr>
        </p:nvSpPr>
        <p:spPr>
          <a:xfrm>
            <a:off x="233800" y="220900"/>
            <a:ext cx="8027700" cy="538500"/>
          </a:xfrm>
          <a:prstGeom prst="rect">
            <a:avLst/>
          </a:prstGeom>
        </p:spPr>
        <p:txBody>
          <a:bodyPr anchorCtr="0" anchor="b" bIns="68575" lIns="68575" spcFirstLastPara="1" rIns="68575" wrap="square" tIns="68575">
            <a:noAutofit/>
          </a:bodyPr>
          <a:lstStyle/>
          <a:p>
            <a:pPr indent="0" lvl="0" marL="0" marR="0" rtl="0" algn="l">
              <a:lnSpc>
                <a:spcPct val="100000"/>
              </a:lnSpc>
              <a:spcBef>
                <a:spcPts val="0"/>
              </a:spcBef>
              <a:spcAft>
                <a:spcPts val="0"/>
              </a:spcAft>
              <a:buNone/>
            </a:pPr>
            <a:r>
              <a:rPr lang="en" sz="3000"/>
              <a:t>Closing</a:t>
            </a:r>
            <a:endParaRPr sz="3000"/>
          </a:p>
        </p:txBody>
      </p:sp>
      <p:sp>
        <p:nvSpPr>
          <p:cNvPr id="558" name="Google Shape;558;p68"/>
          <p:cNvSpPr txBox="1"/>
          <p:nvPr/>
        </p:nvSpPr>
        <p:spPr>
          <a:xfrm>
            <a:off x="408100" y="1082925"/>
            <a:ext cx="7784400" cy="38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accent4"/>
              </a:solidFill>
              <a:latin typeface="Roboto"/>
              <a:ea typeface="Roboto"/>
              <a:cs typeface="Roboto"/>
              <a:sym typeface="Roboto"/>
            </a:endParaRPr>
          </a:p>
          <a:p>
            <a:pPr indent="0" lvl="0" marL="0" rtl="0" algn="l">
              <a:spcBef>
                <a:spcPts val="0"/>
              </a:spcBef>
              <a:spcAft>
                <a:spcPts val="0"/>
              </a:spcAft>
              <a:buNone/>
            </a:pPr>
            <a:r>
              <a:t/>
            </a:r>
            <a:endParaRPr b="1" sz="1800">
              <a:solidFill>
                <a:schemeClr val="accent4"/>
              </a:solidFill>
              <a:latin typeface="Roboto"/>
              <a:ea typeface="Roboto"/>
              <a:cs typeface="Roboto"/>
              <a:sym typeface="Roboto"/>
            </a:endParaRPr>
          </a:p>
          <a:p>
            <a:pPr indent="0" lvl="0" marL="0" rtl="0" algn="l">
              <a:spcBef>
                <a:spcPts val="0"/>
              </a:spcBef>
              <a:spcAft>
                <a:spcPts val="0"/>
              </a:spcAft>
              <a:buNone/>
            </a:pPr>
            <a:r>
              <a:t/>
            </a:r>
            <a:endParaRPr b="1" sz="1800">
              <a:solidFill>
                <a:schemeClr val="accent4"/>
              </a:solidFill>
              <a:latin typeface="Roboto"/>
              <a:ea typeface="Roboto"/>
              <a:cs typeface="Roboto"/>
              <a:sym typeface="Roboto"/>
            </a:endParaRPr>
          </a:p>
          <a:p>
            <a:pPr indent="0" lvl="0" marL="0" rtl="0" algn="ctr">
              <a:spcBef>
                <a:spcPts val="0"/>
              </a:spcBef>
              <a:spcAft>
                <a:spcPts val="0"/>
              </a:spcAft>
              <a:buNone/>
            </a:pPr>
            <a:r>
              <a:rPr b="1" lang="en" sz="3800">
                <a:solidFill>
                  <a:srgbClr val="1C6483"/>
                </a:solidFill>
                <a:latin typeface="Roboto"/>
                <a:ea typeface="Roboto"/>
                <a:cs typeface="Roboto"/>
                <a:sym typeface="Roboto"/>
              </a:rPr>
              <a:t> Thank You!!</a:t>
            </a:r>
            <a:endParaRPr b="1" sz="3800">
              <a:solidFill>
                <a:srgbClr val="1C6483"/>
              </a:solidFill>
            </a:endParaRPr>
          </a:p>
          <a:p>
            <a:pPr indent="0" lvl="0" marL="0" rtl="0" algn="ctr">
              <a:spcBef>
                <a:spcPts val="0"/>
              </a:spcBef>
              <a:spcAft>
                <a:spcPts val="0"/>
              </a:spcAft>
              <a:buNone/>
            </a:pPr>
            <a:r>
              <a:rPr i="1" lang="en" sz="1800">
                <a:solidFill>
                  <a:srgbClr val="666666"/>
                </a:solidFill>
                <a:latin typeface="Roboto"/>
                <a:ea typeface="Roboto"/>
                <a:cs typeface="Roboto"/>
                <a:sym typeface="Roboto"/>
              </a:rPr>
              <a:t>See you on June 11th</a:t>
            </a:r>
            <a:endParaRPr i="1" sz="1800">
              <a:solidFill>
                <a:srgbClr val="666666"/>
              </a:solidFill>
              <a:latin typeface="Roboto"/>
              <a:ea typeface="Roboto"/>
              <a:cs typeface="Roboto"/>
              <a:sym typeface="Roboto"/>
            </a:endParaRPr>
          </a:p>
          <a:p>
            <a:pPr indent="0" lvl="0" marL="0" rtl="0" algn="ctr">
              <a:spcBef>
                <a:spcPts val="0"/>
              </a:spcBef>
              <a:spcAft>
                <a:spcPts val="0"/>
              </a:spcAft>
              <a:buNone/>
            </a:pPr>
            <a:r>
              <a:t/>
            </a:r>
            <a:endParaRPr b="1" sz="1800">
              <a:solidFill>
                <a:srgbClr val="1C6483"/>
              </a:solidFill>
            </a:endParaRPr>
          </a:p>
          <a:p>
            <a:pPr indent="0" lvl="0" marL="0" rtl="0" algn="ctr">
              <a:spcBef>
                <a:spcPts val="0"/>
              </a:spcBef>
              <a:spcAft>
                <a:spcPts val="0"/>
              </a:spcAft>
              <a:buNone/>
            </a:pPr>
            <a:r>
              <a:rPr b="1" lang="en" sz="1500">
                <a:solidFill>
                  <a:srgbClr val="1C6483"/>
                </a:solidFill>
              </a:rPr>
              <a:t>     </a:t>
            </a:r>
            <a:endParaRPr b="1" sz="1800">
              <a:solidFill>
                <a:srgbClr val="1C648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0"/>
          <p:cNvSpPr txBox="1"/>
          <p:nvPr>
            <p:ph type="title"/>
          </p:nvPr>
        </p:nvSpPr>
        <p:spPr>
          <a:xfrm>
            <a:off x="233800" y="220900"/>
            <a:ext cx="8027700" cy="538500"/>
          </a:xfrm>
          <a:prstGeom prst="rect">
            <a:avLst/>
          </a:prstGeom>
        </p:spPr>
        <p:txBody>
          <a:bodyPr anchorCtr="0" anchor="b" bIns="68575" lIns="68575" spcFirstLastPara="1" rIns="68575" wrap="square" tIns="68575">
            <a:noAutofit/>
          </a:bodyPr>
          <a:lstStyle/>
          <a:p>
            <a:pPr indent="0" lvl="0" marL="0" marR="0" rtl="0" algn="l">
              <a:lnSpc>
                <a:spcPct val="100000"/>
              </a:lnSpc>
              <a:spcBef>
                <a:spcPts val="0"/>
              </a:spcBef>
              <a:spcAft>
                <a:spcPts val="0"/>
              </a:spcAft>
              <a:buNone/>
            </a:pPr>
            <a:r>
              <a:rPr lang="en" sz="2400"/>
              <a:t>Design Thinking</a:t>
            </a:r>
            <a:endParaRPr sz="2400"/>
          </a:p>
        </p:txBody>
      </p:sp>
      <p:sp>
        <p:nvSpPr>
          <p:cNvPr id="141" name="Google Shape;141;p30"/>
          <p:cNvSpPr txBox="1"/>
          <p:nvPr/>
        </p:nvSpPr>
        <p:spPr>
          <a:xfrm>
            <a:off x="68600" y="4525875"/>
            <a:ext cx="2397900" cy="554100"/>
          </a:xfrm>
          <a:prstGeom prst="rect">
            <a:avLst/>
          </a:prstGeom>
          <a:noFill/>
          <a:ln cap="flat" cmpd="sng" w="9525">
            <a:solidFill>
              <a:srgbClr val="1C648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i="1" lang="en" sz="800">
                <a:solidFill>
                  <a:srgbClr val="1C6483"/>
                </a:solidFill>
              </a:rPr>
              <a:t>University of Illinois Urbana-Champaign</a:t>
            </a:r>
            <a:endParaRPr i="1" sz="800">
              <a:solidFill>
                <a:srgbClr val="1C6483"/>
              </a:solidFill>
            </a:endParaRPr>
          </a:p>
          <a:p>
            <a:pPr indent="0" lvl="0" marL="0" rtl="0" algn="l">
              <a:spcBef>
                <a:spcPts val="0"/>
              </a:spcBef>
              <a:spcAft>
                <a:spcPts val="0"/>
              </a:spcAft>
              <a:buNone/>
            </a:pPr>
            <a:r>
              <a:rPr i="1" lang="en" sz="800">
                <a:solidFill>
                  <a:srgbClr val="1C6483"/>
                </a:solidFill>
              </a:rPr>
              <a:t>Center for Innovation in Teaching and Learning</a:t>
            </a:r>
            <a:endParaRPr i="1" sz="800">
              <a:solidFill>
                <a:srgbClr val="1C6483"/>
              </a:solidFill>
            </a:endParaRPr>
          </a:p>
          <a:p>
            <a:pPr indent="0" lvl="0" marL="0" rtl="0" algn="l">
              <a:spcBef>
                <a:spcPts val="0"/>
              </a:spcBef>
              <a:spcAft>
                <a:spcPts val="0"/>
              </a:spcAft>
              <a:buNone/>
            </a:pPr>
            <a:r>
              <a:rPr i="1" lang="en" sz="800">
                <a:solidFill>
                  <a:srgbClr val="1C6483"/>
                </a:solidFill>
              </a:rPr>
              <a:t>https://citl.illinois.edu/paradigms/design-thinking</a:t>
            </a:r>
            <a:endParaRPr i="1" sz="800">
              <a:solidFill>
                <a:srgbClr val="1C6483"/>
              </a:solidFill>
            </a:endParaRPr>
          </a:p>
        </p:txBody>
      </p:sp>
      <p:pic>
        <p:nvPicPr>
          <p:cNvPr id="142" name="Google Shape;142;p30"/>
          <p:cNvPicPr preferRelativeResize="0"/>
          <p:nvPr/>
        </p:nvPicPr>
        <p:blipFill>
          <a:blip r:embed="rId3">
            <a:alphaModFix/>
          </a:blip>
          <a:stretch>
            <a:fillRect/>
          </a:stretch>
        </p:blipFill>
        <p:spPr>
          <a:xfrm>
            <a:off x="1371575" y="1137476"/>
            <a:ext cx="5988752" cy="3309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1"/>
          <p:cNvSpPr txBox="1"/>
          <p:nvPr>
            <p:ph type="title"/>
          </p:nvPr>
        </p:nvSpPr>
        <p:spPr>
          <a:xfrm>
            <a:off x="311688" y="1742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t>Data Collection Update</a:t>
            </a:r>
            <a:endParaRPr i="1" sz="2400"/>
          </a:p>
        </p:txBody>
      </p:sp>
      <p:sp>
        <p:nvSpPr>
          <p:cNvPr id="148" name="Google Shape;148;p31"/>
          <p:cNvSpPr txBox="1"/>
          <p:nvPr>
            <p:ph idx="1" type="body"/>
          </p:nvPr>
        </p:nvSpPr>
        <p:spPr>
          <a:xfrm>
            <a:off x="344400" y="1022100"/>
            <a:ext cx="8004900" cy="3259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solidFill>
                <a:srgbClr val="1C6483"/>
              </a:solidFill>
            </a:endParaRPr>
          </a:p>
          <a:p>
            <a:pPr indent="0" lvl="0" marL="0" rtl="0" algn="l">
              <a:spcBef>
                <a:spcPts val="0"/>
              </a:spcBef>
              <a:spcAft>
                <a:spcPts val="0"/>
              </a:spcAft>
              <a:buNone/>
            </a:pPr>
            <a:r>
              <a:rPr b="1" lang="en" u="sng"/>
              <a:t>Additional </a:t>
            </a:r>
            <a:r>
              <a:rPr b="1" lang="en" u="sng">
                <a:solidFill>
                  <a:srgbClr val="1C6483"/>
                </a:solidFill>
              </a:rPr>
              <a:t>District Data </a:t>
            </a:r>
            <a:endParaRPr b="1" u="sng">
              <a:solidFill>
                <a:srgbClr val="1C6483"/>
              </a:solidFill>
            </a:endParaRPr>
          </a:p>
          <a:p>
            <a:pPr indent="-330200" lvl="0" marL="457200" rtl="0" algn="l">
              <a:spcBef>
                <a:spcPts val="0"/>
              </a:spcBef>
              <a:spcAft>
                <a:spcPts val="0"/>
              </a:spcAft>
              <a:buSzPts val="1600"/>
              <a:buChar char="●"/>
            </a:pPr>
            <a:r>
              <a:rPr lang="en" sz="1600"/>
              <a:t>116 districts have provided data through “Utilization Survey”</a:t>
            </a:r>
            <a:endParaRPr sz="1600"/>
          </a:p>
          <a:p>
            <a:pPr indent="-330200" lvl="1" marL="914400" rtl="0" algn="l">
              <a:spcBef>
                <a:spcPts val="0"/>
              </a:spcBef>
              <a:spcAft>
                <a:spcPts val="0"/>
              </a:spcAft>
              <a:buSzPts val="1600"/>
              <a:buChar char="○"/>
            </a:pPr>
            <a:r>
              <a:rPr lang="en" sz="1600"/>
              <a:t>We are analyzing that data now and will have it before the next meeting</a:t>
            </a:r>
            <a:endParaRPr sz="1600"/>
          </a:p>
          <a:p>
            <a:pPr indent="-330200" lvl="0" marL="457200" rtl="0" algn="l">
              <a:spcBef>
                <a:spcPts val="0"/>
              </a:spcBef>
              <a:spcAft>
                <a:spcPts val="0"/>
              </a:spcAft>
              <a:buClr>
                <a:srgbClr val="1C6483"/>
              </a:buClr>
              <a:buSzPts val="1600"/>
              <a:buChar char="●"/>
            </a:pPr>
            <a:r>
              <a:rPr lang="en" sz="1600"/>
              <a:t>Additional analysis is also being conducted based on original data</a:t>
            </a:r>
            <a:endParaRPr sz="1600"/>
          </a:p>
          <a:p>
            <a:pPr indent="-330200" lvl="1" marL="914400" rtl="0" algn="l">
              <a:spcBef>
                <a:spcPts val="0"/>
              </a:spcBef>
              <a:spcAft>
                <a:spcPts val="0"/>
              </a:spcAft>
              <a:buSzPts val="1600"/>
              <a:buChar char="○"/>
            </a:pPr>
            <a:r>
              <a:rPr lang="en" sz="1600"/>
              <a:t>Fleet analysis</a:t>
            </a:r>
            <a:endParaRPr sz="1600"/>
          </a:p>
          <a:p>
            <a:pPr indent="-330200" lvl="1" marL="914400" rtl="0" algn="l">
              <a:spcBef>
                <a:spcPts val="0"/>
              </a:spcBef>
              <a:spcAft>
                <a:spcPts val="0"/>
              </a:spcAft>
              <a:buSzPts val="1600"/>
              <a:buChar char="○"/>
            </a:pPr>
            <a:r>
              <a:rPr lang="en" sz="1600"/>
              <a:t>Driver analysis</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txBox="1"/>
          <p:nvPr/>
        </p:nvSpPr>
        <p:spPr>
          <a:xfrm>
            <a:off x="7705350" y="3578200"/>
            <a:ext cx="1228200" cy="309600"/>
          </a:xfrm>
          <a:prstGeom prst="rect">
            <a:avLst/>
          </a:prstGeom>
          <a:solidFill>
            <a:srgbClr val="EFEFE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Roboto"/>
                <a:ea typeface="Roboto"/>
                <a:cs typeface="Roboto"/>
                <a:sym typeface="Roboto"/>
              </a:rPr>
              <a:t>Review Final Report</a:t>
            </a:r>
            <a:endParaRPr sz="8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54" name="Google Shape;154;p32"/>
          <p:cNvSpPr txBox="1"/>
          <p:nvPr/>
        </p:nvSpPr>
        <p:spPr>
          <a:xfrm>
            <a:off x="6778300" y="2239300"/>
            <a:ext cx="1228200" cy="436200"/>
          </a:xfrm>
          <a:prstGeom prst="rect">
            <a:avLst/>
          </a:prstGeom>
          <a:solidFill>
            <a:srgbClr val="EFEFE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Roboto"/>
                <a:ea typeface="Roboto"/>
                <a:cs typeface="Roboto"/>
                <a:sym typeface="Roboto"/>
              </a:rPr>
              <a:t>Finalize Full Set of Recommendations</a:t>
            </a:r>
            <a:endParaRPr sz="8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55" name="Google Shape;155;p32"/>
          <p:cNvSpPr txBox="1"/>
          <p:nvPr/>
        </p:nvSpPr>
        <p:spPr>
          <a:xfrm>
            <a:off x="5973425" y="3607750"/>
            <a:ext cx="1228200" cy="639900"/>
          </a:xfrm>
          <a:prstGeom prst="rect">
            <a:avLst/>
          </a:prstGeom>
          <a:solidFill>
            <a:srgbClr val="EFEFE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Roboto"/>
                <a:ea typeface="Roboto"/>
                <a:cs typeface="Roboto"/>
                <a:sym typeface="Roboto"/>
              </a:rPr>
              <a:t>Decision on Changes to Funding Model and Reimbursement Process</a:t>
            </a:r>
            <a:endParaRPr sz="8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56" name="Google Shape;156;p32"/>
          <p:cNvSpPr txBox="1"/>
          <p:nvPr/>
        </p:nvSpPr>
        <p:spPr>
          <a:xfrm>
            <a:off x="5058475" y="1926025"/>
            <a:ext cx="1228200" cy="777900"/>
          </a:xfrm>
          <a:prstGeom prst="rect">
            <a:avLst/>
          </a:prstGeom>
          <a:solidFill>
            <a:srgbClr val="EFEFE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Roboto"/>
                <a:ea typeface="Roboto"/>
                <a:cs typeface="Roboto"/>
                <a:sym typeface="Roboto"/>
              </a:rPr>
              <a:t>Decisions on Legislative Rule Changes to Address Eligibility and Utilization</a:t>
            </a:r>
            <a:endParaRPr sz="8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57" name="Google Shape;157;p32"/>
          <p:cNvSpPr txBox="1"/>
          <p:nvPr/>
        </p:nvSpPr>
        <p:spPr>
          <a:xfrm>
            <a:off x="4197050" y="3611800"/>
            <a:ext cx="1228200" cy="639900"/>
          </a:xfrm>
          <a:prstGeom prst="rect">
            <a:avLst/>
          </a:prstGeom>
          <a:solidFill>
            <a:srgbClr val="EFEFE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Roboto"/>
                <a:ea typeface="Roboto"/>
                <a:cs typeface="Roboto"/>
                <a:sym typeface="Roboto"/>
              </a:rPr>
              <a:t>Decisions on Drivers Salaries, Benefits, and Developing  Talent Pipelines</a:t>
            </a:r>
            <a:endParaRPr sz="8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58" name="Google Shape;158;p32"/>
          <p:cNvSpPr txBox="1"/>
          <p:nvPr/>
        </p:nvSpPr>
        <p:spPr>
          <a:xfrm>
            <a:off x="3440125" y="2131225"/>
            <a:ext cx="1228200" cy="5727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Decisions on Innovation Grant &amp; Collaboration</a:t>
            </a:r>
            <a:endParaRPr b="1" sz="8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59" name="Google Shape;159;p32"/>
          <p:cNvSpPr txBox="1"/>
          <p:nvPr/>
        </p:nvSpPr>
        <p:spPr>
          <a:xfrm>
            <a:off x="2646975" y="3578200"/>
            <a:ext cx="1228200" cy="4362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Eligibility, Utilization, and Service Gaps</a:t>
            </a:r>
            <a:endParaRPr b="1" sz="800">
              <a:latin typeface="Roboto"/>
              <a:ea typeface="Roboto"/>
              <a:cs typeface="Roboto"/>
              <a:sym typeface="Roboto"/>
            </a:endParaRPr>
          </a:p>
          <a:p>
            <a:pPr indent="0" lvl="0" marL="0" rtl="0" algn="ctr">
              <a:spcBef>
                <a:spcPts val="0"/>
              </a:spcBef>
              <a:spcAft>
                <a:spcPts val="0"/>
              </a:spcAft>
              <a:buNone/>
            </a:pPr>
            <a:r>
              <a:t/>
            </a:r>
            <a:endParaRPr b="1"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60" name="Google Shape;160;p32"/>
          <p:cNvSpPr txBox="1"/>
          <p:nvPr/>
        </p:nvSpPr>
        <p:spPr>
          <a:xfrm>
            <a:off x="1835725" y="2143875"/>
            <a:ext cx="1228200" cy="5727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 sz="800">
                <a:latin typeface="Roboto"/>
                <a:ea typeface="Roboto"/>
                <a:cs typeface="Roboto"/>
                <a:sym typeface="Roboto"/>
              </a:rPr>
              <a:t>Drivers Salaries, Benefits, and Talent Pipelines</a:t>
            </a:r>
            <a:endParaRPr b="1" i="1" sz="8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61" name="Google Shape;161;p32"/>
          <p:cNvSpPr txBox="1"/>
          <p:nvPr/>
        </p:nvSpPr>
        <p:spPr>
          <a:xfrm>
            <a:off x="1047950" y="3578200"/>
            <a:ext cx="1228200" cy="6399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Current Transportation Funding Model and Reimbursement Process</a:t>
            </a:r>
            <a:endParaRPr b="1" sz="800">
              <a:latin typeface="Roboto"/>
              <a:ea typeface="Roboto"/>
              <a:cs typeface="Roboto"/>
              <a:sym typeface="Roboto"/>
            </a:endParaRPr>
          </a:p>
          <a:p>
            <a:pPr indent="0" lvl="0" marL="0" rtl="0" algn="ctr">
              <a:spcBef>
                <a:spcPts val="0"/>
              </a:spcBef>
              <a:spcAft>
                <a:spcPts val="0"/>
              </a:spcAft>
              <a:buNone/>
            </a:pPr>
            <a:r>
              <a:t/>
            </a:r>
            <a:endParaRPr b="1"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sp>
        <p:nvSpPr>
          <p:cNvPr id="162" name="Google Shape;162;p32"/>
          <p:cNvSpPr txBox="1"/>
          <p:nvPr>
            <p:ph type="title"/>
          </p:nvPr>
        </p:nvSpPr>
        <p:spPr>
          <a:xfrm>
            <a:off x="311688" y="117544"/>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Project Plan</a:t>
            </a:r>
            <a:endParaRPr sz="2400">
              <a:latin typeface="Roboto Medium"/>
              <a:ea typeface="Roboto Medium"/>
              <a:cs typeface="Roboto Medium"/>
              <a:sym typeface="Roboto Medium"/>
            </a:endParaRPr>
          </a:p>
        </p:txBody>
      </p:sp>
      <p:sp>
        <p:nvSpPr>
          <p:cNvPr id="163" name="Google Shape;163;p32"/>
          <p:cNvSpPr txBox="1"/>
          <p:nvPr/>
        </p:nvSpPr>
        <p:spPr>
          <a:xfrm>
            <a:off x="231325" y="1926025"/>
            <a:ext cx="1228200" cy="777900"/>
          </a:xfrm>
          <a:prstGeom prst="rect">
            <a:avLst/>
          </a:prstGeom>
          <a:solidFill>
            <a:srgbClr val="93C47D"/>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 sz="800">
                <a:latin typeface="Roboto"/>
                <a:ea typeface="Roboto"/>
                <a:cs typeface="Roboto"/>
                <a:sym typeface="Roboto"/>
              </a:rPr>
              <a:t>Innovation Grant Program &amp; Transportation Collaboration Across the State</a:t>
            </a:r>
            <a:endParaRPr b="1" i="1" sz="8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1600"/>
              </a:spcAft>
              <a:buNone/>
            </a:pPr>
            <a:r>
              <a:t/>
            </a:r>
            <a:endParaRPr b="1" sz="800">
              <a:latin typeface="Roboto"/>
              <a:ea typeface="Roboto"/>
              <a:cs typeface="Roboto"/>
              <a:sym typeface="Roboto"/>
            </a:endParaRPr>
          </a:p>
        </p:txBody>
      </p:sp>
      <p:grpSp>
        <p:nvGrpSpPr>
          <p:cNvPr id="164" name="Google Shape;164;p32"/>
          <p:cNvGrpSpPr/>
          <p:nvPr/>
        </p:nvGrpSpPr>
        <p:grpSpPr>
          <a:xfrm>
            <a:off x="823320" y="2665790"/>
            <a:ext cx="92400" cy="411825"/>
            <a:chOff x="845575" y="2563700"/>
            <a:chExt cx="92400" cy="411825"/>
          </a:xfrm>
        </p:grpSpPr>
        <p:sp>
          <p:nvSpPr>
            <p:cNvPr id="165" name="Google Shape;165;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67" name="Google Shape;167;p32"/>
          <p:cNvGrpSpPr/>
          <p:nvPr/>
        </p:nvGrpSpPr>
        <p:grpSpPr>
          <a:xfrm flipH="1" rot="10800000">
            <a:off x="3219745" y="3212215"/>
            <a:ext cx="92400" cy="411825"/>
            <a:chOff x="845575" y="2563700"/>
            <a:chExt cx="92400" cy="411825"/>
          </a:xfrm>
        </p:grpSpPr>
        <p:sp>
          <p:nvSpPr>
            <p:cNvPr id="168" name="Google Shape;168;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70" name="Google Shape;170;p32"/>
          <p:cNvGrpSpPr/>
          <p:nvPr/>
        </p:nvGrpSpPr>
        <p:grpSpPr>
          <a:xfrm>
            <a:off x="2427720" y="2676140"/>
            <a:ext cx="92400" cy="411825"/>
            <a:chOff x="845575" y="2563700"/>
            <a:chExt cx="92400" cy="411825"/>
          </a:xfrm>
        </p:grpSpPr>
        <p:sp>
          <p:nvSpPr>
            <p:cNvPr id="171" name="Google Shape;171;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2" name="Google Shape;172;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73" name="Google Shape;173;p32"/>
          <p:cNvGrpSpPr/>
          <p:nvPr/>
        </p:nvGrpSpPr>
        <p:grpSpPr>
          <a:xfrm>
            <a:off x="3981408" y="2662540"/>
            <a:ext cx="92400" cy="411825"/>
            <a:chOff x="845575" y="2563700"/>
            <a:chExt cx="92400" cy="411825"/>
          </a:xfrm>
        </p:grpSpPr>
        <p:sp>
          <p:nvSpPr>
            <p:cNvPr id="174" name="Google Shape;174;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76" name="Google Shape;176;p32"/>
          <p:cNvGrpSpPr/>
          <p:nvPr/>
        </p:nvGrpSpPr>
        <p:grpSpPr>
          <a:xfrm rot="10800000">
            <a:off x="1615845" y="3213952"/>
            <a:ext cx="92400" cy="411825"/>
            <a:chOff x="845575" y="2563700"/>
            <a:chExt cx="92400" cy="411825"/>
          </a:xfrm>
        </p:grpSpPr>
        <p:sp>
          <p:nvSpPr>
            <p:cNvPr id="177" name="Google Shape;177;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8" name="Google Shape;178;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79" name="Google Shape;179;p32"/>
          <p:cNvGrpSpPr/>
          <p:nvPr/>
        </p:nvGrpSpPr>
        <p:grpSpPr>
          <a:xfrm flipH="1" rot="10800000">
            <a:off x="4778145" y="3249077"/>
            <a:ext cx="92400" cy="411825"/>
            <a:chOff x="845575" y="2563700"/>
            <a:chExt cx="92400" cy="411825"/>
          </a:xfrm>
        </p:grpSpPr>
        <p:sp>
          <p:nvSpPr>
            <p:cNvPr id="180" name="Google Shape;180;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1" name="Google Shape;181;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82" name="Google Shape;182;p32"/>
          <p:cNvGrpSpPr/>
          <p:nvPr/>
        </p:nvGrpSpPr>
        <p:grpSpPr>
          <a:xfrm flipH="1" rot="10800000">
            <a:off x="6476433" y="3302365"/>
            <a:ext cx="92400" cy="362650"/>
            <a:chOff x="845575" y="2563700"/>
            <a:chExt cx="92400" cy="362650"/>
          </a:xfrm>
        </p:grpSpPr>
        <p:sp>
          <p:nvSpPr>
            <p:cNvPr id="183" name="Google Shape;183;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4" name="Google Shape;184;p32"/>
            <p:cNvCxnSpPr/>
            <p:nvPr/>
          </p:nvCxnSpPr>
          <p:spPr>
            <a:xfrm>
              <a:off x="891775" y="2566950"/>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85" name="Google Shape;185;p32"/>
          <p:cNvGrpSpPr/>
          <p:nvPr/>
        </p:nvGrpSpPr>
        <p:grpSpPr>
          <a:xfrm>
            <a:off x="7368558" y="2647827"/>
            <a:ext cx="92400" cy="411825"/>
            <a:chOff x="845575" y="2563700"/>
            <a:chExt cx="92400" cy="411825"/>
          </a:xfrm>
        </p:grpSpPr>
        <p:sp>
          <p:nvSpPr>
            <p:cNvPr id="186" name="Google Shape;186;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7" name="Google Shape;187;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88" name="Google Shape;188;p32"/>
          <p:cNvGrpSpPr/>
          <p:nvPr/>
        </p:nvGrpSpPr>
        <p:grpSpPr>
          <a:xfrm>
            <a:off x="5626370" y="2662552"/>
            <a:ext cx="92400" cy="411825"/>
            <a:chOff x="845575" y="2563700"/>
            <a:chExt cx="92400" cy="411825"/>
          </a:xfrm>
        </p:grpSpPr>
        <p:sp>
          <p:nvSpPr>
            <p:cNvPr id="189" name="Google Shape;189;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0" name="Google Shape;190;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nvGrpSpPr>
          <p:cNvPr id="191" name="Google Shape;191;p32"/>
          <p:cNvGrpSpPr/>
          <p:nvPr/>
        </p:nvGrpSpPr>
        <p:grpSpPr>
          <a:xfrm flipH="1" rot="10800000">
            <a:off x="8273245" y="3195927"/>
            <a:ext cx="92400" cy="411825"/>
            <a:chOff x="845575" y="2563700"/>
            <a:chExt cx="92400" cy="411825"/>
          </a:xfrm>
        </p:grpSpPr>
        <p:sp>
          <p:nvSpPr>
            <p:cNvPr id="192" name="Google Shape;192;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sp>
        <p:nvSpPr>
          <p:cNvPr id="194" name="Google Shape;194;p32"/>
          <p:cNvSpPr/>
          <p:nvPr/>
        </p:nvSpPr>
        <p:spPr>
          <a:xfrm rot="5400000">
            <a:off x="1942400" y="93975"/>
            <a:ext cx="174900" cy="3068100"/>
          </a:xfrm>
          <a:prstGeom prst="lef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5" name="Google Shape;195;p32"/>
          <p:cNvSpPr txBox="1"/>
          <p:nvPr/>
        </p:nvSpPr>
        <p:spPr>
          <a:xfrm>
            <a:off x="842475" y="1078850"/>
            <a:ext cx="2527200" cy="2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000">
                <a:solidFill>
                  <a:schemeClr val="dk1"/>
                </a:solidFill>
                <a:latin typeface="Roboto"/>
                <a:ea typeface="Roboto"/>
                <a:cs typeface="Roboto"/>
                <a:sym typeface="Roboto"/>
              </a:rPr>
              <a:t>Review Topics and Determine Minimum Recommendation Expectations</a:t>
            </a:r>
            <a:endParaRPr b="1" i="1" sz="1000">
              <a:solidFill>
                <a:schemeClr val="dk1"/>
              </a:solidFill>
              <a:latin typeface="Roboto"/>
              <a:ea typeface="Roboto"/>
              <a:cs typeface="Roboto"/>
              <a:sym typeface="Roboto"/>
            </a:endParaRPr>
          </a:p>
        </p:txBody>
      </p:sp>
      <p:sp>
        <p:nvSpPr>
          <p:cNvPr id="196" name="Google Shape;196;p32"/>
          <p:cNvSpPr/>
          <p:nvPr/>
        </p:nvSpPr>
        <p:spPr>
          <a:xfrm rot="5400000">
            <a:off x="5206425" y="-63225"/>
            <a:ext cx="174900" cy="3382500"/>
          </a:xfrm>
          <a:prstGeom prst="lef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7" name="Google Shape;197;p32"/>
          <p:cNvSpPr txBox="1"/>
          <p:nvPr/>
        </p:nvSpPr>
        <p:spPr>
          <a:xfrm>
            <a:off x="4057425" y="1073625"/>
            <a:ext cx="2527200" cy="2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000">
                <a:solidFill>
                  <a:schemeClr val="dk1"/>
                </a:solidFill>
                <a:latin typeface="Roboto"/>
                <a:ea typeface="Roboto"/>
                <a:cs typeface="Roboto"/>
                <a:sym typeface="Roboto"/>
              </a:rPr>
              <a:t>Decision Making to Establish Final Recommendations</a:t>
            </a:r>
            <a:endParaRPr b="1" i="1" sz="1000">
              <a:solidFill>
                <a:schemeClr val="dk1"/>
              </a:solidFill>
              <a:latin typeface="Roboto"/>
              <a:ea typeface="Roboto"/>
              <a:cs typeface="Roboto"/>
              <a:sym typeface="Roboto"/>
            </a:endParaRPr>
          </a:p>
        </p:txBody>
      </p:sp>
      <p:sp>
        <p:nvSpPr>
          <p:cNvPr id="198" name="Google Shape;198;p32"/>
          <p:cNvSpPr/>
          <p:nvPr/>
        </p:nvSpPr>
        <p:spPr>
          <a:xfrm rot="5400000">
            <a:off x="7812225" y="765525"/>
            <a:ext cx="174900" cy="1725000"/>
          </a:xfrm>
          <a:prstGeom prst="lef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9" name="Google Shape;199;p32"/>
          <p:cNvSpPr txBox="1"/>
          <p:nvPr/>
        </p:nvSpPr>
        <p:spPr>
          <a:xfrm>
            <a:off x="7009200" y="1073625"/>
            <a:ext cx="1881900" cy="20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000">
                <a:solidFill>
                  <a:schemeClr val="dk1"/>
                </a:solidFill>
                <a:latin typeface="Roboto"/>
                <a:ea typeface="Roboto"/>
                <a:cs typeface="Roboto"/>
                <a:sym typeface="Roboto"/>
              </a:rPr>
              <a:t>Finalize Recommendations and Report</a:t>
            </a:r>
            <a:endParaRPr b="1" i="1" sz="1000">
              <a:solidFill>
                <a:schemeClr val="dk1"/>
              </a:solidFill>
              <a:latin typeface="Roboto"/>
              <a:ea typeface="Roboto"/>
              <a:cs typeface="Roboto"/>
              <a:sym typeface="Roboto"/>
            </a:endParaRPr>
          </a:p>
        </p:txBody>
      </p:sp>
      <p:sp>
        <p:nvSpPr>
          <p:cNvPr id="200" name="Google Shape;200;p32"/>
          <p:cNvSpPr txBox="1"/>
          <p:nvPr/>
        </p:nvSpPr>
        <p:spPr>
          <a:xfrm>
            <a:off x="479874" y="2997425"/>
            <a:ext cx="762600" cy="371400"/>
          </a:xfrm>
          <a:prstGeom prst="rect">
            <a:avLst/>
          </a:prstGeom>
          <a:solidFill>
            <a:srgbClr val="93C47D"/>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i="1" lang="en" sz="1200">
                <a:solidFill>
                  <a:schemeClr val="dk1"/>
                </a:solidFill>
                <a:latin typeface="Roboto"/>
                <a:ea typeface="Roboto"/>
                <a:cs typeface="Roboto"/>
                <a:sym typeface="Roboto"/>
              </a:rPr>
              <a:t>January</a:t>
            </a:r>
            <a:endParaRPr b="1" i="1" sz="1200">
              <a:solidFill>
                <a:schemeClr val="dk1"/>
              </a:solidFill>
              <a:latin typeface="Roboto"/>
              <a:ea typeface="Roboto"/>
              <a:cs typeface="Roboto"/>
              <a:sym typeface="Roboto"/>
            </a:endParaRPr>
          </a:p>
        </p:txBody>
      </p:sp>
      <p:sp>
        <p:nvSpPr>
          <p:cNvPr id="201" name="Google Shape;201;p32"/>
          <p:cNvSpPr txBox="1"/>
          <p:nvPr/>
        </p:nvSpPr>
        <p:spPr>
          <a:xfrm>
            <a:off x="1242473" y="2997413"/>
            <a:ext cx="870600" cy="371400"/>
          </a:xfrm>
          <a:prstGeom prst="rect">
            <a:avLst/>
          </a:prstGeom>
          <a:solidFill>
            <a:srgbClr val="93C47D"/>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dk1"/>
                </a:solidFill>
                <a:latin typeface="Roboto"/>
                <a:ea typeface="Roboto"/>
                <a:cs typeface="Roboto"/>
                <a:sym typeface="Roboto"/>
              </a:rPr>
              <a:t>February</a:t>
            </a:r>
            <a:endParaRPr b="1" sz="1200">
              <a:solidFill>
                <a:schemeClr val="dk1"/>
              </a:solidFill>
              <a:latin typeface="Roboto"/>
              <a:ea typeface="Roboto"/>
              <a:cs typeface="Roboto"/>
              <a:sym typeface="Roboto"/>
            </a:endParaRPr>
          </a:p>
        </p:txBody>
      </p:sp>
      <p:sp>
        <p:nvSpPr>
          <p:cNvPr id="202" name="Google Shape;202;p32"/>
          <p:cNvSpPr txBox="1"/>
          <p:nvPr/>
        </p:nvSpPr>
        <p:spPr>
          <a:xfrm>
            <a:off x="2103475" y="2997425"/>
            <a:ext cx="777000" cy="371400"/>
          </a:xfrm>
          <a:prstGeom prst="rect">
            <a:avLst/>
          </a:prstGeom>
          <a:solidFill>
            <a:srgbClr val="93C47D"/>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dk1"/>
                </a:solidFill>
                <a:latin typeface="Roboto"/>
                <a:ea typeface="Roboto"/>
                <a:cs typeface="Roboto"/>
                <a:sym typeface="Roboto"/>
              </a:rPr>
              <a:t>March</a:t>
            </a:r>
            <a:endParaRPr b="1" sz="1200">
              <a:solidFill>
                <a:schemeClr val="dk1"/>
              </a:solidFill>
              <a:latin typeface="Roboto"/>
              <a:ea typeface="Roboto"/>
              <a:cs typeface="Roboto"/>
              <a:sym typeface="Roboto"/>
            </a:endParaRPr>
          </a:p>
        </p:txBody>
      </p:sp>
      <p:sp>
        <p:nvSpPr>
          <p:cNvPr id="203" name="Google Shape;203;p32"/>
          <p:cNvSpPr txBox="1"/>
          <p:nvPr/>
        </p:nvSpPr>
        <p:spPr>
          <a:xfrm>
            <a:off x="2880475" y="2997425"/>
            <a:ext cx="762600" cy="371400"/>
          </a:xfrm>
          <a:prstGeom prst="rect">
            <a:avLst/>
          </a:prstGeom>
          <a:solidFill>
            <a:srgbClr val="93C47D"/>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dk1"/>
                </a:solidFill>
                <a:latin typeface="Roboto"/>
                <a:ea typeface="Roboto"/>
                <a:cs typeface="Roboto"/>
                <a:sym typeface="Roboto"/>
              </a:rPr>
              <a:t>April</a:t>
            </a:r>
            <a:endParaRPr b="1" sz="1200">
              <a:solidFill>
                <a:schemeClr val="dk1"/>
              </a:solidFill>
              <a:latin typeface="Roboto"/>
              <a:ea typeface="Roboto"/>
              <a:cs typeface="Roboto"/>
              <a:sym typeface="Roboto"/>
            </a:endParaRPr>
          </a:p>
        </p:txBody>
      </p:sp>
      <p:sp>
        <p:nvSpPr>
          <p:cNvPr id="204" name="Google Shape;204;p32"/>
          <p:cNvSpPr txBox="1"/>
          <p:nvPr/>
        </p:nvSpPr>
        <p:spPr>
          <a:xfrm>
            <a:off x="3634026" y="2997425"/>
            <a:ext cx="777000" cy="371400"/>
          </a:xfrm>
          <a:prstGeom prst="rect">
            <a:avLst/>
          </a:prstGeom>
          <a:solidFill>
            <a:srgbClr val="93C47D"/>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dk1"/>
                </a:solidFill>
                <a:latin typeface="Roboto"/>
                <a:ea typeface="Roboto"/>
                <a:cs typeface="Roboto"/>
                <a:sym typeface="Roboto"/>
              </a:rPr>
              <a:t>May</a:t>
            </a:r>
            <a:endParaRPr b="1" sz="1200">
              <a:solidFill>
                <a:schemeClr val="dk1"/>
              </a:solidFill>
              <a:latin typeface="Roboto"/>
              <a:ea typeface="Roboto"/>
              <a:cs typeface="Roboto"/>
              <a:sym typeface="Roboto"/>
            </a:endParaRPr>
          </a:p>
        </p:txBody>
      </p:sp>
      <p:sp>
        <p:nvSpPr>
          <p:cNvPr id="205" name="Google Shape;205;p32"/>
          <p:cNvSpPr txBox="1"/>
          <p:nvPr/>
        </p:nvSpPr>
        <p:spPr>
          <a:xfrm>
            <a:off x="4399700" y="2997425"/>
            <a:ext cx="849300" cy="371400"/>
          </a:xfrm>
          <a:prstGeom prst="rect">
            <a:avLst/>
          </a:prstGeom>
          <a:solidFill>
            <a:srgbClr val="99999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lt1"/>
                </a:solidFill>
                <a:latin typeface="Roboto"/>
                <a:ea typeface="Roboto"/>
                <a:cs typeface="Roboto"/>
                <a:sym typeface="Roboto"/>
              </a:rPr>
              <a:t>June</a:t>
            </a:r>
            <a:endParaRPr b="1" sz="1200">
              <a:solidFill>
                <a:schemeClr val="lt1"/>
              </a:solidFill>
              <a:latin typeface="Roboto"/>
              <a:ea typeface="Roboto"/>
              <a:cs typeface="Roboto"/>
              <a:sym typeface="Roboto"/>
            </a:endParaRPr>
          </a:p>
        </p:txBody>
      </p:sp>
      <p:sp>
        <p:nvSpPr>
          <p:cNvPr id="206" name="Google Shape;206;p32"/>
          <p:cNvSpPr txBox="1"/>
          <p:nvPr/>
        </p:nvSpPr>
        <p:spPr>
          <a:xfrm>
            <a:off x="5249000" y="2997425"/>
            <a:ext cx="849300" cy="371400"/>
          </a:xfrm>
          <a:prstGeom prst="rect">
            <a:avLst/>
          </a:prstGeom>
          <a:solidFill>
            <a:srgbClr val="99999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lt1"/>
                </a:solidFill>
                <a:latin typeface="Roboto"/>
                <a:ea typeface="Roboto"/>
                <a:cs typeface="Roboto"/>
                <a:sym typeface="Roboto"/>
              </a:rPr>
              <a:t>July</a:t>
            </a:r>
            <a:endParaRPr b="1" sz="1200">
              <a:solidFill>
                <a:schemeClr val="lt1"/>
              </a:solidFill>
              <a:latin typeface="Roboto"/>
              <a:ea typeface="Roboto"/>
              <a:cs typeface="Roboto"/>
              <a:sym typeface="Roboto"/>
            </a:endParaRPr>
          </a:p>
        </p:txBody>
      </p:sp>
      <p:sp>
        <p:nvSpPr>
          <p:cNvPr id="207" name="Google Shape;207;p32"/>
          <p:cNvSpPr txBox="1"/>
          <p:nvPr/>
        </p:nvSpPr>
        <p:spPr>
          <a:xfrm>
            <a:off x="6096150" y="2997425"/>
            <a:ext cx="849300" cy="371400"/>
          </a:xfrm>
          <a:prstGeom prst="rect">
            <a:avLst/>
          </a:prstGeom>
          <a:solidFill>
            <a:srgbClr val="99999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lt1"/>
                </a:solidFill>
                <a:latin typeface="Roboto"/>
                <a:ea typeface="Roboto"/>
                <a:cs typeface="Roboto"/>
                <a:sym typeface="Roboto"/>
              </a:rPr>
              <a:t>August</a:t>
            </a:r>
            <a:endParaRPr b="1" sz="1200">
              <a:solidFill>
                <a:schemeClr val="lt1"/>
              </a:solidFill>
              <a:latin typeface="Roboto"/>
              <a:ea typeface="Roboto"/>
              <a:cs typeface="Roboto"/>
              <a:sym typeface="Roboto"/>
            </a:endParaRPr>
          </a:p>
        </p:txBody>
      </p:sp>
      <p:sp>
        <p:nvSpPr>
          <p:cNvPr id="208" name="Google Shape;208;p32"/>
          <p:cNvSpPr txBox="1"/>
          <p:nvPr/>
        </p:nvSpPr>
        <p:spPr>
          <a:xfrm>
            <a:off x="6946939" y="2997413"/>
            <a:ext cx="989700" cy="371400"/>
          </a:xfrm>
          <a:prstGeom prst="rect">
            <a:avLst/>
          </a:prstGeom>
          <a:solidFill>
            <a:srgbClr val="99999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lt1"/>
                </a:solidFill>
                <a:latin typeface="Roboto"/>
                <a:ea typeface="Roboto"/>
                <a:cs typeface="Roboto"/>
                <a:sym typeface="Roboto"/>
              </a:rPr>
              <a:t>September</a:t>
            </a:r>
            <a:endParaRPr b="1" sz="1200">
              <a:solidFill>
                <a:schemeClr val="lt1"/>
              </a:solidFill>
              <a:latin typeface="Roboto"/>
              <a:ea typeface="Roboto"/>
              <a:cs typeface="Roboto"/>
              <a:sym typeface="Roboto"/>
            </a:endParaRPr>
          </a:p>
        </p:txBody>
      </p:sp>
      <p:sp>
        <p:nvSpPr>
          <p:cNvPr id="209" name="Google Shape;209;p32"/>
          <p:cNvSpPr txBox="1"/>
          <p:nvPr/>
        </p:nvSpPr>
        <p:spPr>
          <a:xfrm>
            <a:off x="7938149" y="2997413"/>
            <a:ext cx="762600" cy="371400"/>
          </a:xfrm>
          <a:prstGeom prst="rect">
            <a:avLst/>
          </a:prstGeom>
          <a:solidFill>
            <a:srgbClr val="99999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chemeClr val="lt1"/>
                </a:solidFill>
                <a:latin typeface="Roboto"/>
                <a:ea typeface="Roboto"/>
                <a:cs typeface="Roboto"/>
                <a:sym typeface="Roboto"/>
              </a:rPr>
              <a:t>October</a:t>
            </a:r>
            <a:endParaRPr b="1" sz="1200">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165038" y="848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Transportation Task Force  </a:t>
            </a:r>
            <a:endParaRPr sz="2400">
              <a:latin typeface="Roboto Medium"/>
              <a:ea typeface="Roboto Medium"/>
              <a:cs typeface="Roboto Medium"/>
              <a:sym typeface="Roboto Medium"/>
            </a:endParaRPr>
          </a:p>
        </p:txBody>
      </p:sp>
      <p:sp>
        <p:nvSpPr>
          <p:cNvPr id="215" name="Google Shape;215;p33"/>
          <p:cNvSpPr txBox="1"/>
          <p:nvPr/>
        </p:nvSpPr>
        <p:spPr>
          <a:xfrm>
            <a:off x="311700" y="1700125"/>
            <a:ext cx="85206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C6483"/>
                </a:solidFill>
                <a:latin typeface="Roboto"/>
                <a:ea typeface="Roboto"/>
                <a:cs typeface="Roboto"/>
                <a:sym typeface="Roboto"/>
              </a:rPr>
              <a:t>22-107-101 </a:t>
            </a:r>
            <a:r>
              <a:rPr lang="en" sz="1800">
                <a:solidFill>
                  <a:srgbClr val="1C6483"/>
                </a:solidFill>
                <a:latin typeface="Roboto"/>
                <a:ea typeface="Roboto"/>
                <a:cs typeface="Roboto"/>
                <a:sym typeface="Roboto"/>
              </a:rPr>
              <a:t>(2) THEREFORE, THE GENERAL ASSEMBLY DECLARES THAT IT IS IN</a:t>
            </a:r>
            <a:endParaRPr sz="1800">
              <a:solidFill>
                <a:srgbClr val="1C6483"/>
              </a:solidFill>
              <a:latin typeface="Roboto"/>
              <a:ea typeface="Roboto"/>
              <a:cs typeface="Roboto"/>
              <a:sym typeface="Roboto"/>
            </a:endParaRPr>
          </a:p>
          <a:p>
            <a:pPr indent="0" lvl="0" marL="0" rtl="0" algn="l">
              <a:spcBef>
                <a:spcPts val="0"/>
              </a:spcBef>
              <a:spcAft>
                <a:spcPts val="0"/>
              </a:spcAft>
              <a:buNone/>
            </a:pPr>
            <a:r>
              <a:rPr lang="en" sz="1800">
                <a:solidFill>
                  <a:srgbClr val="1C6483"/>
                </a:solidFill>
                <a:latin typeface="Roboto"/>
                <a:ea typeface="Roboto"/>
                <a:cs typeface="Roboto"/>
                <a:sym typeface="Roboto"/>
              </a:rPr>
              <a:t>THE BEST INTERESTS OF THE STATE TO DIRECT THE COMMISSIONER OF</a:t>
            </a:r>
            <a:endParaRPr sz="1800">
              <a:solidFill>
                <a:srgbClr val="1C6483"/>
              </a:solidFill>
              <a:latin typeface="Roboto"/>
              <a:ea typeface="Roboto"/>
              <a:cs typeface="Roboto"/>
              <a:sym typeface="Roboto"/>
            </a:endParaRPr>
          </a:p>
          <a:p>
            <a:pPr indent="0" lvl="0" marL="0" rtl="0" algn="l">
              <a:spcBef>
                <a:spcPts val="0"/>
              </a:spcBef>
              <a:spcAft>
                <a:spcPts val="0"/>
              </a:spcAft>
              <a:buNone/>
            </a:pPr>
            <a:r>
              <a:rPr lang="en" sz="1800">
                <a:solidFill>
                  <a:srgbClr val="1C6483"/>
                </a:solidFill>
                <a:latin typeface="Roboto"/>
                <a:ea typeface="Roboto"/>
                <a:cs typeface="Roboto"/>
                <a:sym typeface="Roboto"/>
              </a:rPr>
              <a:t>EDUCATION TO CONVENE THE COLORADO SCHOOL TRANSPORTATION</a:t>
            </a:r>
            <a:endParaRPr sz="1800">
              <a:solidFill>
                <a:srgbClr val="1C6483"/>
              </a:solidFill>
              <a:latin typeface="Roboto"/>
              <a:ea typeface="Roboto"/>
              <a:cs typeface="Roboto"/>
              <a:sym typeface="Roboto"/>
            </a:endParaRPr>
          </a:p>
          <a:p>
            <a:pPr indent="0" lvl="0" marL="0" rtl="0" algn="l">
              <a:spcBef>
                <a:spcPts val="0"/>
              </a:spcBef>
              <a:spcAft>
                <a:spcPts val="0"/>
              </a:spcAft>
              <a:buNone/>
            </a:pPr>
            <a:r>
              <a:rPr lang="en" sz="1800">
                <a:solidFill>
                  <a:srgbClr val="1C6483"/>
                </a:solidFill>
                <a:latin typeface="Roboto"/>
                <a:ea typeface="Roboto"/>
                <a:cs typeface="Roboto"/>
                <a:sym typeface="Roboto"/>
              </a:rPr>
              <a:t>MODERNIZATION TASK FORCE TO STUDY THE ISSUES FACING SCHOOL</a:t>
            </a:r>
            <a:endParaRPr sz="1800">
              <a:solidFill>
                <a:srgbClr val="1C6483"/>
              </a:solidFill>
              <a:latin typeface="Roboto"/>
              <a:ea typeface="Roboto"/>
              <a:cs typeface="Roboto"/>
              <a:sym typeface="Roboto"/>
            </a:endParaRPr>
          </a:p>
          <a:p>
            <a:pPr indent="0" lvl="0" marL="0" rtl="0" algn="l">
              <a:spcBef>
                <a:spcPts val="0"/>
              </a:spcBef>
              <a:spcAft>
                <a:spcPts val="0"/>
              </a:spcAft>
              <a:buNone/>
            </a:pPr>
            <a:r>
              <a:rPr lang="en" sz="1800">
                <a:solidFill>
                  <a:srgbClr val="1C6483"/>
                </a:solidFill>
                <a:latin typeface="Roboto"/>
                <a:ea typeface="Roboto"/>
                <a:cs typeface="Roboto"/>
                <a:sym typeface="Roboto"/>
              </a:rPr>
              <a:t>TRANSPORTATION SYSTEMS AND USE THE STUDY'S FINDINGS TO DEVELOP</a:t>
            </a:r>
            <a:endParaRPr sz="1800">
              <a:solidFill>
                <a:srgbClr val="1C6483"/>
              </a:solidFill>
              <a:latin typeface="Roboto"/>
              <a:ea typeface="Roboto"/>
              <a:cs typeface="Roboto"/>
              <a:sym typeface="Roboto"/>
            </a:endParaRPr>
          </a:p>
          <a:p>
            <a:pPr indent="0" lvl="0" marL="0" rtl="0" algn="l">
              <a:spcBef>
                <a:spcPts val="0"/>
              </a:spcBef>
              <a:spcAft>
                <a:spcPts val="0"/>
              </a:spcAft>
              <a:buNone/>
            </a:pPr>
            <a:r>
              <a:rPr lang="en" sz="1800">
                <a:solidFill>
                  <a:srgbClr val="1C6483"/>
                </a:solidFill>
                <a:latin typeface="Roboto"/>
                <a:ea typeface="Roboto"/>
                <a:cs typeface="Roboto"/>
                <a:sym typeface="Roboto"/>
              </a:rPr>
              <a:t>AND RECOMMEND POLICIES, LAWS, AND RULES TO IMPROVE PUBLIC SCHOOL</a:t>
            </a:r>
            <a:endParaRPr sz="1800">
              <a:solidFill>
                <a:srgbClr val="1C6483"/>
              </a:solidFill>
              <a:latin typeface="Roboto"/>
              <a:ea typeface="Roboto"/>
              <a:cs typeface="Roboto"/>
              <a:sym typeface="Roboto"/>
            </a:endParaRPr>
          </a:p>
          <a:p>
            <a:pPr indent="0" lvl="0" marL="0" rtl="0" algn="l">
              <a:spcBef>
                <a:spcPts val="0"/>
              </a:spcBef>
              <a:spcAft>
                <a:spcPts val="0"/>
              </a:spcAft>
              <a:buNone/>
            </a:pPr>
            <a:r>
              <a:rPr lang="en" sz="1800">
                <a:solidFill>
                  <a:srgbClr val="1C6483"/>
                </a:solidFill>
                <a:latin typeface="Roboto"/>
                <a:ea typeface="Roboto"/>
                <a:cs typeface="Roboto"/>
                <a:sym typeface="Roboto"/>
              </a:rPr>
              <a:t>TRANSPORTATION ACROSS THE STATE IN ORDER TO BETTER MEET STUDENT</a:t>
            </a:r>
            <a:endParaRPr sz="1800">
              <a:solidFill>
                <a:srgbClr val="1C6483"/>
              </a:solidFill>
              <a:latin typeface="Roboto"/>
              <a:ea typeface="Roboto"/>
              <a:cs typeface="Roboto"/>
              <a:sym typeface="Roboto"/>
            </a:endParaRPr>
          </a:p>
          <a:p>
            <a:pPr indent="0" lvl="0" marL="0" rtl="0" algn="l">
              <a:spcBef>
                <a:spcPts val="0"/>
              </a:spcBef>
              <a:spcAft>
                <a:spcPts val="0"/>
              </a:spcAft>
              <a:buNone/>
            </a:pPr>
            <a:r>
              <a:rPr lang="en" sz="1800">
                <a:solidFill>
                  <a:srgbClr val="1C6483"/>
                </a:solidFill>
                <a:latin typeface="Roboto"/>
                <a:ea typeface="Roboto"/>
                <a:cs typeface="Roboto"/>
                <a:sym typeface="Roboto"/>
              </a:rPr>
              <a:t>NEEDS AND ALLEVIATE BURDENS ON SCHOOL DISTRICTS.</a:t>
            </a:r>
            <a:endParaRPr sz="1800">
              <a:solidFill>
                <a:srgbClr val="1C6483"/>
              </a:solidFill>
              <a:latin typeface="Roboto"/>
              <a:ea typeface="Roboto"/>
              <a:cs typeface="Roboto"/>
              <a:sym typeface="Roboto"/>
            </a:endParaRPr>
          </a:p>
        </p:txBody>
      </p:sp>
      <p:sp>
        <p:nvSpPr>
          <p:cNvPr id="216" name="Google Shape;216;p33"/>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type="title"/>
          </p:nvPr>
        </p:nvSpPr>
        <p:spPr>
          <a:xfrm>
            <a:off x="184913" y="84869"/>
            <a:ext cx="8520600" cy="5727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sz="2400">
                <a:latin typeface="Roboto Medium"/>
                <a:ea typeface="Roboto Medium"/>
                <a:cs typeface="Roboto Medium"/>
                <a:sym typeface="Roboto Medium"/>
              </a:rPr>
              <a:t>Minimum Requirements</a:t>
            </a:r>
            <a:r>
              <a:rPr lang="en" sz="2400">
                <a:latin typeface="Roboto Medium"/>
                <a:ea typeface="Roboto Medium"/>
                <a:cs typeface="Roboto Medium"/>
                <a:sym typeface="Roboto Medium"/>
              </a:rPr>
              <a:t> Model</a:t>
            </a:r>
            <a:endParaRPr sz="2400">
              <a:latin typeface="Roboto Medium"/>
              <a:ea typeface="Roboto Medium"/>
              <a:cs typeface="Roboto Medium"/>
              <a:sym typeface="Roboto Medium"/>
            </a:endParaRPr>
          </a:p>
        </p:txBody>
      </p:sp>
      <p:sp>
        <p:nvSpPr>
          <p:cNvPr id="222" name="Google Shape;222;p34"/>
          <p:cNvSpPr/>
          <p:nvPr/>
        </p:nvSpPr>
        <p:spPr>
          <a:xfrm>
            <a:off x="8233350" y="52175"/>
            <a:ext cx="787800" cy="638100"/>
          </a:xfrm>
          <a:prstGeom prst="hexagon">
            <a:avLst>
              <a:gd fmla="val 25000" name="adj"/>
              <a:gd fmla="val 115470" name="vf"/>
            </a:avLst>
          </a:prstGeom>
          <a:solidFill>
            <a:srgbClr val="F55920"/>
          </a:solidFill>
          <a:ln cap="flat" cmpd="sng" w="9525">
            <a:solidFill>
              <a:srgbClr val="F559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000">
                <a:solidFill>
                  <a:schemeClr val="lt1"/>
                </a:solidFill>
                <a:latin typeface="Roboto"/>
                <a:ea typeface="Roboto"/>
                <a:cs typeface="Roboto"/>
                <a:sym typeface="Roboto"/>
              </a:rPr>
              <a:t>Define</a:t>
            </a:r>
            <a:endParaRPr b="1" sz="1000">
              <a:solidFill>
                <a:schemeClr val="lt1"/>
              </a:solidFill>
              <a:latin typeface="Roboto"/>
              <a:ea typeface="Roboto"/>
              <a:cs typeface="Roboto"/>
              <a:sym typeface="Roboto"/>
            </a:endParaRPr>
          </a:p>
        </p:txBody>
      </p:sp>
      <p:pic>
        <p:nvPicPr>
          <p:cNvPr id="223" name="Google Shape;223;p34"/>
          <p:cNvPicPr preferRelativeResize="0"/>
          <p:nvPr/>
        </p:nvPicPr>
        <p:blipFill rotWithShape="1">
          <a:blip r:embed="rId3">
            <a:alphaModFix/>
          </a:blip>
          <a:srcRect b="2181" l="13643" r="13475" t="0"/>
          <a:stretch/>
        </p:blipFill>
        <p:spPr>
          <a:xfrm>
            <a:off x="1749075" y="839600"/>
            <a:ext cx="5700686" cy="4303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llinger">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