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80" r:id="rId4"/>
    <p:sldMasterId id="2147483690" r:id="rId5"/>
    <p:sldMasterId id="2147483700" r:id="rId6"/>
    <p:sldMasterId id="2147483710" r:id="rId7"/>
    <p:sldMasterId id="2147483720" r:id="rId8"/>
    <p:sldMasterId id="2147483730" r:id="rId9"/>
    <p:sldMasterId id="2147483740" r:id="rId10"/>
    <p:sldMasterId id="2147483750" r:id="rId11"/>
  </p:sldMasterIdLst>
  <p:sldIdLst>
    <p:sldId id="259" r:id="rId12"/>
    <p:sldId id="256" r:id="rId13"/>
    <p:sldId id="257" r:id="rId14"/>
    <p:sldId id="320" r:id="rId15"/>
    <p:sldId id="258"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6" r:id="rId32"/>
    <p:sldId id="275" r:id="rId33"/>
    <p:sldId id="278" r:id="rId34"/>
    <p:sldId id="281" r:id="rId35"/>
    <p:sldId id="282" r:id="rId36"/>
    <p:sldId id="283" r:id="rId37"/>
    <p:sldId id="284" r:id="rId38"/>
    <p:sldId id="285" r:id="rId39"/>
    <p:sldId id="286" r:id="rId40"/>
    <p:sldId id="277" r:id="rId41"/>
    <p:sldId id="287" r:id="rId42"/>
    <p:sldId id="288" r:id="rId43"/>
    <p:sldId id="289" r:id="rId44"/>
    <p:sldId id="290" r:id="rId45"/>
    <p:sldId id="321" r:id="rId46"/>
    <p:sldId id="322" r:id="rId47"/>
    <p:sldId id="323" r:id="rId48"/>
    <p:sldId id="324" r:id="rId49"/>
    <p:sldId id="291" r:id="rId50"/>
    <p:sldId id="330" r:id="rId51"/>
    <p:sldId id="292" r:id="rId52"/>
    <p:sldId id="293" r:id="rId53"/>
    <p:sldId id="294" r:id="rId54"/>
    <p:sldId id="295" r:id="rId55"/>
    <p:sldId id="296" r:id="rId56"/>
    <p:sldId id="297" r:id="rId57"/>
    <p:sldId id="327" r:id="rId58"/>
    <p:sldId id="298" r:id="rId59"/>
    <p:sldId id="299" r:id="rId60"/>
    <p:sldId id="300" r:id="rId61"/>
    <p:sldId id="329" r:id="rId62"/>
    <p:sldId id="301" r:id="rId63"/>
    <p:sldId id="302" r:id="rId64"/>
    <p:sldId id="303" r:id="rId65"/>
    <p:sldId id="304" r:id="rId66"/>
    <p:sldId id="325" r:id="rId67"/>
    <p:sldId id="326" r:id="rId68"/>
    <p:sldId id="308" r:id="rId69"/>
    <p:sldId id="314" r:id="rId70"/>
    <p:sldId id="313" r:id="rId71"/>
    <p:sldId id="312" r:id="rId72"/>
    <p:sldId id="311" r:id="rId73"/>
    <p:sldId id="310" r:id="rId74"/>
    <p:sldId id="315" r:id="rId75"/>
    <p:sldId id="318" r:id="rId76"/>
    <p:sldId id="316" r:id="rId77"/>
    <p:sldId id="317" r:id="rId78"/>
    <p:sldId id="328"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3" d="100"/>
          <a:sy n="123" d="100"/>
        </p:scale>
        <p:origin x="114"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C88C01-6AAF-4C77-AC41-F6D507FA99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1C193E6-4371-4B1C-8A70-21701410BD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67402FE-54B3-45C5-BF1C-41EBA4DC77C0}"/>
              </a:ext>
            </a:extLst>
          </p:cNvPr>
          <p:cNvSpPr>
            <a:spLocks noGrp="1"/>
          </p:cNvSpPr>
          <p:nvPr>
            <p:ph type="dt" sz="half" idx="10"/>
          </p:nvPr>
        </p:nvSpPr>
        <p:spPr/>
        <p:txBody>
          <a:bodyPr/>
          <a:lstStyle/>
          <a:p>
            <a:fld id="{8436B941-D320-4232-B0A1-DBF94F70B0EF}" type="datetimeFigureOut">
              <a:rPr lang="en-US" smtClean="0"/>
              <a:t>6/11/2019</a:t>
            </a:fld>
            <a:endParaRPr lang="en-US" dirty="0"/>
          </a:p>
        </p:txBody>
      </p:sp>
      <p:sp>
        <p:nvSpPr>
          <p:cNvPr id="5" name="Footer Placeholder 4">
            <a:extLst>
              <a:ext uri="{FF2B5EF4-FFF2-40B4-BE49-F238E27FC236}">
                <a16:creationId xmlns="" xmlns:a16="http://schemas.microsoft.com/office/drawing/2014/main" id="{4B786BCB-DA68-451F-9106-534502332C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26AF9F9E-FB51-470B-A9BA-4E31696649BB}"/>
              </a:ext>
            </a:extLst>
          </p:cNvPr>
          <p:cNvSpPr>
            <a:spLocks noGrp="1"/>
          </p:cNvSpPr>
          <p:nvPr>
            <p:ph type="sldNum" sz="quarter" idx="12"/>
          </p:nvPr>
        </p:nvSpPr>
        <p:spPr/>
        <p:txBody>
          <a:bodyPr/>
          <a:lstStyle/>
          <a:p>
            <a:fld id="{A0CA1476-5763-4B0F-A73C-A6B0B38F7627}" type="slidenum">
              <a:rPr lang="en-US" smtClean="0"/>
              <a:t>‹#›</a:t>
            </a:fld>
            <a:endParaRPr lang="en-US" dirty="0"/>
          </a:p>
        </p:txBody>
      </p:sp>
    </p:spTree>
    <p:extLst>
      <p:ext uri="{BB962C8B-B14F-4D97-AF65-F5344CB8AC3E}">
        <p14:creationId xmlns:p14="http://schemas.microsoft.com/office/powerpoint/2010/main" val="415628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title="Blue background for 2018 goal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
        <p:nvSpPr>
          <p:cNvPr id="8"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Tree>
    <p:extLst>
      <p:ext uri="{BB962C8B-B14F-4D97-AF65-F5344CB8AC3E}">
        <p14:creationId xmlns:p14="http://schemas.microsoft.com/office/powerpoint/2010/main" val="1562102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with page number">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3023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 no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585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ctrTitle" hasCustomPrompt="1"/>
          </p:nvPr>
        </p:nvSpPr>
        <p:spPr>
          <a:xfrm>
            <a:off x="914400" y="3355923"/>
            <a:ext cx="10363200" cy="1526927"/>
          </a:xfrm>
        </p:spPr>
        <p:txBody>
          <a:bodyPr lIns="0" tIns="0" rIns="0" bIns="0" anchor="t" anchorCtr="0">
            <a:normAutofit/>
          </a:bodyPr>
          <a:lstStyle>
            <a:lvl1pPr algn="ctr">
              <a:defRPr sz="5400">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524000" y="5093064"/>
            <a:ext cx="9144000" cy="443429"/>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7"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title="Colorado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01844" y="1746979"/>
            <a:ext cx="5988313" cy="819024"/>
          </a:xfrm>
          <a:prstGeom prst="rect">
            <a:avLst/>
          </a:prstGeom>
        </p:spPr>
      </p:pic>
    </p:spTree>
    <p:extLst>
      <p:ext uri="{BB962C8B-B14F-4D97-AF65-F5344CB8AC3E}">
        <p14:creationId xmlns:p14="http://schemas.microsoft.com/office/powerpoint/2010/main" val="895624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pic>
        <p:nvPicPr>
          <p:cNvPr id="7" name="Picture 6"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463040"/>
            <a:ext cx="10515600" cy="4351338"/>
          </a:xfrm>
        </p:spPr>
        <p:txBody>
          <a:bodyPr lIns="0" tIns="0" rIns="0" bIns="0"/>
          <a:lstStyle>
            <a:lvl1pPr marL="0" indent="0">
              <a:lnSpc>
                <a:spcPct val="100000"/>
              </a:lnSpc>
              <a:buNone/>
              <a:defRPr sz="2400">
                <a:solidFill>
                  <a:srgbClr val="5C6670"/>
                </a:solidFill>
                <a:latin typeface="Trebuchet MS" panose="020B0603020202020204" pitchFamily="34" charset="0"/>
              </a:defRPr>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285890346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761"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8" name="Picture 7"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9"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
        <p:nvSpPr>
          <p:cNvPr id="11" name="Content Placeholder 2"/>
          <p:cNvSpPr>
            <a:spLocks noGrp="1"/>
          </p:cNvSpPr>
          <p:nvPr>
            <p:ph sz="half" idx="13"/>
          </p:nvPr>
        </p:nvSpPr>
        <p:spPr>
          <a:xfrm>
            <a:off x="6315006"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12" name="Picture 11"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361659886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 Blue">
    <p:spTree>
      <p:nvGrpSpPr>
        <p:cNvPr id="1" name=""/>
        <p:cNvGrpSpPr/>
        <p:nvPr/>
      </p:nvGrpSpPr>
      <p:grpSpPr>
        <a:xfrm>
          <a:off x="0" y="0"/>
          <a:ext cx="0" cy="0"/>
          <a:chOff x="0" y="0"/>
          <a:chExt cx="0" cy="0"/>
        </a:xfrm>
      </p:grpSpPr>
      <p:pic>
        <p:nvPicPr>
          <p:cNvPr id="8" name="Picture 7" title="Blue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10" name="Picture 9"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32151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 green">
    <p:spTree>
      <p:nvGrpSpPr>
        <p:cNvPr id="1" name=""/>
        <p:cNvGrpSpPr/>
        <p:nvPr/>
      </p:nvGrpSpPr>
      <p:grpSpPr>
        <a:xfrm>
          <a:off x="0" y="0"/>
          <a:ext cx="0" cy="0"/>
          <a:chOff x="0" y="0"/>
          <a:chExt cx="0" cy="0"/>
        </a:xfrm>
      </p:grpSpPr>
      <p:pic>
        <p:nvPicPr>
          <p:cNvPr id="6" name="Picture 5" titl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8" name="Picture 7"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11830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 blue to green">
    <p:spTree>
      <p:nvGrpSpPr>
        <p:cNvPr id="1" name=""/>
        <p:cNvGrpSpPr/>
        <p:nvPr/>
      </p:nvGrpSpPr>
      <p:grpSpPr>
        <a:xfrm>
          <a:off x="0" y="0"/>
          <a:ext cx="0" cy="0"/>
          <a:chOff x="0" y="0"/>
          <a:chExt cx="0" cy="0"/>
        </a:xfrm>
      </p:grpSpPr>
      <p:pic>
        <p:nvPicPr>
          <p:cNvPr id="6" name="Picture 5" title="Blu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22170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title="Blue background for 2018 goal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
        <p:nvSpPr>
          <p:cNvPr id="8"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Tree>
    <p:extLst>
      <p:ext uri="{BB962C8B-B14F-4D97-AF65-F5344CB8AC3E}">
        <p14:creationId xmlns:p14="http://schemas.microsoft.com/office/powerpoint/2010/main" val="2955556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7347C5-A5B3-4CA9-B1EB-5586803112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BB8F30D-1BC0-4E3A-8A63-126D8ABBBD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E9DF2CE-4E33-409A-BEE8-50A91271D4EC}"/>
              </a:ext>
            </a:extLst>
          </p:cNvPr>
          <p:cNvSpPr>
            <a:spLocks noGrp="1"/>
          </p:cNvSpPr>
          <p:nvPr>
            <p:ph type="dt" sz="half" idx="10"/>
          </p:nvPr>
        </p:nvSpPr>
        <p:spPr/>
        <p:txBody>
          <a:bodyPr/>
          <a:lstStyle/>
          <a:p>
            <a:fld id="{8436B941-D320-4232-B0A1-DBF94F70B0EF}" type="datetimeFigureOut">
              <a:rPr lang="en-US" smtClean="0"/>
              <a:t>6/11/2019</a:t>
            </a:fld>
            <a:endParaRPr lang="en-US" dirty="0"/>
          </a:p>
        </p:txBody>
      </p:sp>
      <p:sp>
        <p:nvSpPr>
          <p:cNvPr id="5" name="Footer Placeholder 4">
            <a:extLst>
              <a:ext uri="{FF2B5EF4-FFF2-40B4-BE49-F238E27FC236}">
                <a16:creationId xmlns="" xmlns:a16="http://schemas.microsoft.com/office/drawing/2014/main" id="{AD4CA155-BC80-4389-8604-090798037B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3CC148C7-8264-484E-8981-79A8EEFB3280}"/>
              </a:ext>
            </a:extLst>
          </p:cNvPr>
          <p:cNvSpPr>
            <a:spLocks noGrp="1"/>
          </p:cNvSpPr>
          <p:nvPr>
            <p:ph type="sldNum" sz="quarter" idx="12"/>
          </p:nvPr>
        </p:nvSpPr>
        <p:spPr/>
        <p:txBody>
          <a:bodyPr/>
          <a:lstStyle/>
          <a:p>
            <a:fld id="{A0CA1476-5763-4B0F-A73C-A6B0B38F7627}" type="slidenum">
              <a:rPr lang="en-US" smtClean="0"/>
              <a:t>‹#›</a:t>
            </a:fld>
            <a:endParaRPr lang="en-US" dirty="0"/>
          </a:p>
        </p:txBody>
      </p:sp>
    </p:spTree>
    <p:extLst>
      <p:ext uri="{BB962C8B-B14F-4D97-AF65-F5344CB8AC3E}">
        <p14:creationId xmlns:p14="http://schemas.microsoft.com/office/powerpoint/2010/main" val="1613423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with page number">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7233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 no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176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ctrTitle" hasCustomPrompt="1"/>
          </p:nvPr>
        </p:nvSpPr>
        <p:spPr>
          <a:xfrm>
            <a:off x="914400" y="3355923"/>
            <a:ext cx="10363200" cy="1526927"/>
          </a:xfrm>
        </p:spPr>
        <p:txBody>
          <a:bodyPr lIns="0" tIns="0" rIns="0" bIns="0" anchor="t" anchorCtr="0">
            <a:normAutofit/>
          </a:bodyPr>
          <a:lstStyle>
            <a:lvl1pPr algn="ctr">
              <a:defRPr sz="5400">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524000" y="5093064"/>
            <a:ext cx="9144000" cy="443429"/>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7"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title="Colorado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01844" y="1746979"/>
            <a:ext cx="5988313" cy="819024"/>
          </a:xfrm>
          <a:prstGeom prst="rect">
            <a:avLst/>
          </a:prstGeom>
        </p:spPr>
      </p:pic>
    </p:spTree>
    <p:extLst>
      <p:ext uri="{BB962C8B-B14F-4D97-AF65-F5344CB8AC3E}">
        <p14:creationId xmlns:p14="http://schemas.microsoft.com/office/powerpoint/2010/main" val="1149678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pic>
        <p:nvPicPr>
          <p:cNvPr id="7" name="Picture 6"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463040"/>
            <a:ext cx="10515600" cy="4351338"/>
          </a:xfrm>
        </p:spPr>
        <p:txBody>
          <a:bodyPr lIns="0" tIns="0" rIns="0" bIns="0"/>
          <a:lstStyle>
            <a:lvl1pPr marL="0" indent="0">
              <a:lnSpc>
                <a:spcPct val="100000"/>
              </a:lnSpc>
              <a:buNone/>
              <a:defRPr sz="2400">
                <a:solidFill>
                  <a:srgbClr val="5C6670"/>
                </a:solidFill>
                <a:latin typeface="Trebuchet MS" panose="020B0603020202020204" pitchFamily="34" charset="0"/>
              </a:defRPr>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71323721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761"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8" name="Picture 7"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9"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
        <p:nvSpPr>
          <p:cNvPr id="11" name="Content Placeholder 2"/>
          <p:cNvSpPr>
            <a:spLocks noGrp="1"/>
          </p:cNvSpPr>
          <p:nvPr>
            <p:ph sz="half" idx="13"/>
          </p:nvPr>
        </p:nvSpPr>
        <p:spPr>
          <a:xfrm>
            <a:off x="6315006"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12" name="Picture 11"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82652571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Divider - Blue">
    <p:spTree>
      <p:nvGrpSpPr>
        <p:cNvPr id="1" name=""/>
        <p:cNvGrpSpPr/>
        <p:nvPr/>
      </p:nvGrpSpPr>
      <p:grpSpPr>
        <a:xfrm>
          <a:off x="0" y="0"/>
          <a:ext cx="0" cy="0"/>
          <a:chOff x="0" y="0"/>
          <a:chExt cx="0" cy="0"/>
        </a:xfrm>
      </p:grpSpPr>
      <p:pic>
        <p:nvPicPr>
          <p:cNvPr id="8" name="Picture 7" title="Blue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10" name="Picture 9"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01636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 green">
    <p:spTree>
      <p:nvGrpSpPr>
        <p:cNvPr id="1" name=""/>
        <p:cNvGrpSpPr/>
        <p:nvPr/>
      </p:nvGrpSpPr>
      <p:grpSpPr>
        <a:xfrm>
          <a:off x="0" y="0"/>
          <a:ext cx="0" cy="0"/>
          <a:chOff x="0" y="0"/>
          <a:chExt cx="0" cy="0"/>
        </a:xfrm>
      </p:grpSpPr>
      <p:pic>
        <p:nvPicPr>
          <p:cNvPr id="6" name="Picture 5" titl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8" name="Picture 7"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38114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 blue to green">
    <p:spTree>
      <p:nvGrpSpPr>
        <p:cNvPr id="1" name=""/>
        <p:cNvGrpSpPr/>
        <p:nvPr/>
      </p:nvGrpSpPr>
      <p:grpSpPr>
        <a:xfrm>
          <a:off x="0" y="0"/>
          <a:ext cx="0" cy="0"/>
          <a:chOff x="0" y="0"/>
          <a:chExt cx="0" cy="0"/>
        </a:xfrm>
      </p:grpSpPr>
      <p:pic>
        <p:nvPicPr>
          <p:cNvPr id="6" name="Picture 5" title="Blu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13067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title="Blue background for 2018 goal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
        <p:nvSpPr>
          <p:cNvPr id="8"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Tree>
    <p:extLst>
      <p:ext uri="{BB962C8B-B14F-4D97-AF65-F5344CB8AC3E}">
        <p14:creationId xmlns:p14="http://schemas.microsoft.com/office/powerpoint/2010/main" val="1244854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with page number">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1244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2C85B39-D310-4854-8E63-1D77BDC1ED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C98135A-9BC7-4375-B768-055AEF56A5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2DDA30-960D-4952-8B21-0FA3C83E80D9}"/>
              </a:ext>
            </a:extLst>
          </p:cNvPr>
          <p:cNvSpPr>
            <a:spLocks noGrp="1"/>
          </p:cNvSpPr>
          <p:nvPr>
            <p:ph type="dt" sz="half" idx="10"/>
          </p:nvPr>
        </p:nvSpPr>
        <p:spPr/>
        <p:txBody>
          <a:bodyPr/>
          <a:lstStyle/>
          <a:p>
            <a:fld id="{8436B941-D320-4232-B0A1-DBF94F70B0EF}" type="datetimeFigureOut">
              <a:rPr lang="en-US" smtClean="0"/>
              <a:t>6/11/2019</a:t>
            </a:fld>
            <a:endParaRPr lang="en-US" dirty="0"/>
          </a:p>
        </p:txBody>
      </p:sp>
      <p:sp>
        <p:nvSpPr>
          <p:cNvPr id="5" name="Footer Placeholder 4">
            <a:extLst>
              <a:ext uri="{FF2B5EF4-FFF2-40B4-BE49-F238E27FC236}">
                <a16:creationId xmlns="" xmlns:a16="http://schemas.microsoft.com/office/drawing/2014/main" id="{641471AA-E8D1-47F6-ABBD-2F186DD252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A8A8F5B6-23D2-424D-865E-49F93CCAB067}"/>
              </a:ext>
            </a:extLst>
          </p:cNvPr>
          <p:cNvSpPr>
            <a:spLocks noGrp="1"/>
          </p:cNvSpPr>
          <p:nvPr>
            <p:ph type="sldNum" sz="quarter" idx="12"/>
          </p:nvPr>
        </p:nvSpPr>
        <p:spPr/>
        <p:txBody>
          <a:bodyPr/>
          <a:lstStyle/>
          <a:p>
            <a:fld id="{A0CA1476-5763-4B0F-A73C-A6B0B38F7627}" type="slidenum">
              <a:rPr lang="en-US" smtClean="0"/>
              <a:t>‹#›</a:t>
            </a:fld>
            <a:endParaRPr lang="en-US" dirty="0"/>
          </a:p>
        </p:txBody>
      </p:sp>
    </p:spTree>
    <p:extLst>
      <p:ext uri="{BB962C8B-B14F-4D97-AF65-F5344CB8AC3E}">
        <p14:creationId xmlns:p14="http://schemas.microsoft.com/office/powerpoint/2010/main" val="3406496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 no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820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ctrTitle" hasCustomPrompt="1"/>
          </p:nvPr>
        </p:nvSpPr>
        <p:spPr>
          <a:xfrm>
            <a:off x="914400" y="3355923"/>
            <a:ext cx="10363200" cy="1526927"/>
          </a:xfrm>
        </p:spPr>
        <p:txBody>
          <a:bodyPr lIns="0" tIns="0" rIns="0" bIns="0" anchor="t" anchorCtr="0">
            <a:normAutofit/>
          </a:bodyPr>
          <a:lstStyle>
            <a:lvl1pPr algn="ctr">
              <a:defRPr sz="5400">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524000" y="5093064"/>
            <a:ext cx="9144000" cy="443429"/>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7"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title="Colorado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01844" y="1746979"/>
            <a:ext cx="5988313" cy="819024"/>
          </a:xfrm>
          <a:prstGeom prst="rect">
            <a:avLst/>
          </a:prstGeom>
        </p:spPr>
      </p:pic>
    </p:spTree>
    <p:extLst>
      <p:ext uri="{BB962C8B-B14F-4D97-AF65-F5344CB8AC3E}">
        <p14:creationId xmlns:p14="http://schemas.microsoft.com/office/powerpoint/2010/main" val="1672677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pic>
        <p:nvPicPr>
          <p:cNvPr id="7" name="Picture 6"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463040"/>
            <a:ext cx="10515600" cy="4351338"/>
          </a:xfrm>
        </p:spPr>
        <p:txBody>
          <a:bodyPr lIns="0" tIns="0" rIns="0" bIns="0"/>
          <a:lstStyle>
            <a:lvl1pPr marL="0" indent="0">
              <a:lnSpc>
                <a:spcPct val="100000"/>
              </a:lnSpc>
              <a:buNone/>
              <a:defRPr sz="2400">
                <a:solidFill>
                  <a:srgbClr val="5C6670"/>
                </a:solidFill>
                <a:latin typeface="Trebuchet MS" panose="020B0603020202020204" pitchFamily="34" charset="0"/>
              </a:defRPr>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172801690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761"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8" name="Picture 7"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9"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
        <p:nvSpPr>
          <p:cNvPr id="11" name="Content Placeholder 2"/>
          <p:cNvSpPr>
            <a:spLocks noGrp="1"/>
          </p:cNvSpPr>
          <p:nvPr>
            <p:ph sz="half" idx="13"/>
          </p:nvPr>
        </p:nvSpPr>
        <p:spPr>
          <a:xfrm>
            <a:off x="6315006"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12" name="Picture 11"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59649479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Divider - Blue">
    <p:spTree>
      <p:nvGrpSpPr>
        <p:cNvPr id="1" name=""/>
        <p:cNvGrpSpPr/>
        <p:nvPr/>
      </p:nvGrpSpPr>
      <p:grpSpPr>
        <a:xfrm>
          <a:off x="0" y="0"/>
          <a:ext cx="0" cy="0"/>
          <a:chOff x="0" y="0"/>
          <a:chExt cx="0" cy="0"/>
        </a:xfrm>
      </p:grpSpPr>
      <p:pic>
        <p:nvPicPr>
          <p:cNvPr id="8" name="Picture 7" title="Blue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10" name="Picture 9"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43584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Divider - green">
    <p:spTree>
      <p:nvGrpSpPr>
        <p:cNvPr id="1" name=""/>
        <p:cNvGrpSpPr/>
        <p:nvPr/>
      </p:nvGrpSpPr>
      <p:grpSpPr>
        <a:xfrm>
          <a:off x="0" y="0"/>
          <a:ext cx="0" cy="0"/>
          <a:chOff x="0" y="0"/>
          <a:chExt cx="0" cy="0"/>
        </a:xfrm>
      </p:grpSpPr>
      <p:pic>
        <p:nvPicPr>
          <p:cNvPr id="6" name="Picture 5" titl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8" name="Picture 7"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25064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 - blue to green">
    <p:spTree>
      <p:nvGrpSpPr>
        <p:cNvPr id="1" name=""/>
        <p:cNvGrpSpPr/>
        <p:nvPr/>
      </p:nvGrpSpPr>
      <p:grpSpPr>
        <a:xfrm>
          <a:off x="0" y="0"/>
          <a:ext cx="0" cy="0"/>
          <a:chOff x="0" y="0"/>
          <a:chExt cx="0" cy="0"/>
        </a:xfrm>
      </p:grpSpPr>
      <p:pic>
        <p:nvPicPr>
          <p:cNvPr id="6" name="Picture 5" title="Blu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46520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title="Blue background for 2018 goal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
        <p:nvSpPr>
          <p:cNvPr id="8"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Tree>
    <p:extLst>
      <p:ext uri="{BB962C8B-B14F-4D97-AF65-F5344CB8AC3E}">
        <p14:creationId xmlns:p14="http://schemas.microsoft.com/office/powerpoint/2010/main" val="1368600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with page number">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7253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 no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650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ctrTitle" hasCustomPrompt="1"/>
          </p:nvPr>
        </p:nvSpPr>
        <p:spPr>
          <a:xfrm>
            <a:off x="914400" y="3355923"/>
            <a:ext cx="10363200" cy="1526927"/>
          </a:xfrm>
        </p:spPr>
        <p:txBody>
          <a:bodyPr lIns="0" tIns="0" rIns="0" bIns="0" anchor="t" anchorCtr="0">
            <a:normAutofit/>
          </a:bodyPr>
          <a:lstStyle>
            <a:lvl1pPr algn="ctr">
              <a:defRPr sz="5400">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524000" y="5093064"/>
            <a:ext cx="9144000" cy="443429"/>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7"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title="Colorado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01844" y="1746979"/>
            <a:ext cx="5988313" cy="819024"/>
          </a:xfrm>
          <a:prstGeom prst="rect">
            <a:avLst/>
          </a:prstGeom>
        </p:spPr>
      </p:pic>
    </p:spTree>
    <p:extLst>
      <p:ext uri="{BB962C8B-B14F-4D97-AF65-F5344CB8AC3E}">
        <p14:creationId xmlns:p14="http://schemas.microsoft.com/office/powerpoint/2010/main" val="11672056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ctrTitle" hasCustomPrompt="1"/>
          </p:nvPr>
        </p:nvSpPr>
        <p:spPr>
          <a:xfrm>
            <a:off x="914400" y="3355923"/>
            <a:ext cx="10363200" cy="1526927"/>
          </a:xfrm>
        </p:spPr>
        <p:txBody>
          <a:bodyPr lIns="0" tIns="0" rIns="0" bIns="0" anchor="t" anchorCtr="0">
            <a:normAutofit/>
          </a:bodyPr>
          <a:lstStyle>
            <a:lvl1pPr algn="ctr">
              <a:defRPr sz="5400">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524000" y="5093064"/>
            <a:ext cx="9144000" cy="443429"/>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7"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title="Colorado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01844" y="1746979"/>
            <a:ext cx="5988313" cy="819024"/>
          </a:xfrm>
          <a:prstGeom prst="rect">
            <a:avLst/>
          </a:prstGeom>
        </p:spPr>
      </p:pic>
    </p:spTree>
    <p:extLst>
      <p:ext uri="{BB962C8B-B14F-4D97-AF65-F5344CB8AC3E}">
        <p14:creationId xmlns:p14="http://schemas.microsoft.com/office/powerpoint/2010/main" val="2292726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pic>
        <p:nvPicPr>
          <p:cNvPr id="7" name="Picture 6"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463040"/>
            <a:ext cx="10515600" cy="4351338"/>
          </a:xfrm>
        </p:spPr>
        <p:txBody>
          <a:bodyPr lIns="0" tIns="0" rIns="0" bIns="0"/>
          <a:lstStyle>
            <a:lvl1pPr marL="0" indent="0">
              <a:lnSpc>
                <a:spcPct val="100000"/>
              </a:lnSpc>
              <a:buNone/>
              <a:defRPr sz="2400">
                <a:solidFill>
                  <a:srgbClr val="5C6670"/>
                </a:solidFill>
                <a:latin typeface="Trebuchet MS" panose="020B0603020202020204" pitchFamily="34" charset="0"/>
              </a:defRPr>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280000189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761"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8" name="Picture 7"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9"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
        <p:nvSpPr>
          <p:cNvPr id="11" name="Content Placeholder 2"/>
          <p:cNvSpPr>
            <a:spLocks noGrp="1"/>
          </p:cNvSpPr>
          <p:nvPr>
            <p:ph sz="half" idx="13"/>
          </p:nvPr>
        </p:nvSpPr>
        <p:spPr>
          <a:xfrm>
            <a:off x="6315006"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12" name="Picture 11"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244191234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Divider - Blue">
    <p:spTree>
      <p:nvGrpSpPr>
        <p:cNvPr id="1" name=""/>
        <p:cNvGrpSpPr/>
        <p:nvPr/>
      </p:nvGrpSpPr>
      <p:grpSpPr>
        <a:xfrm>
          <a:off x="0" y="0"/>
          <a:ext cx="0" cy="0"/>
          <a:chOff x="0" y="0"/>
          <a:chExt cx="0" cy="0"/>
        </a:xfrm>
      </p:grpSpPr>
      <p:pic>
        <p:nvPicPr>
          <p:cNvPr id="8" name="Picture 7" title="Blue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10" name="Picture 9"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04896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Divider - green">
    <p:spTree>
      <p:nvGrpSpPr>
        <p:cNvPr id="1" name=""/>
        <p:cNvGrpSpPr/>
        <p:nvPr/>
      </p:nvGrpSpPr>
      <p:grpSpPr>
        <a:xfrm>
          <a:off x="0" y="0"/>
          <a:ext cx="0" cy="0"/>
          <a:chOff x="0" y="0"/>
          <a:chExt cx="0" cy="0"/>
        </a:xfrm>
      </p:grpSpPr>
      <p:pic>
        <p:nvPicPr>
          <p:cNvPr id="6" name="Picture 5" titl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8" name="Picture 7"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07288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divider - blue to green">
    <p:spTree>
      <p:nvGrpSpPr>
        <p:cNvPr id="1" name=""/>
        <p:cNvGrpSpPr/>
        <p:nvPr/>
      </p:nvGrpSpPr>
      <p:grpSpPr>
        <a:xfrm>
          <a:off x="0" y="0"/>
          <a:ext cx="0" cy="0"/>
          <a:chOff x="0" y="0"/>
          <a:chExt cx="0" cy="0"/>
        </a:xfrm>
      </p:grpSpPr>
      <p:pic>
        <p:nvPicPr>
          <p:cNvPr id="6" name="Picture 5" title="Blu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77692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title="Blue background for 2018 goal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
        <p:nvSpPr>
          <p:cNvPr id="8"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Tree>
    <p:extLst>
      <p:ext uri="{BB962C8B-B14F-4D97-AF65-F5344CB8AC3E}">
        <p14:creationId xmlns:p14="http://schemas.microsoft.com/office/powerpoint/2010/main" val="42714709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with page number">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37407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 no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169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ctrTitle" hasCustomPrompt="1"/>
          </p:nvPr>
        </p:nvSpPr>
        <p:spPr>
          <a:xfrm>
            <a:off x="914400" y="3355923"/>
            <a:ext cx="10363200" cy="1526927"/>
          </a:xfrm>
        </p:spPr>
        <p:txBody>
          <a:bodyPr lIns="0" tIns="0" rIns="0" bIns="0" anchor="t" anchorCtr="0">
            <a:normAutofit/>
          </a:bodyPr>
          <a:lstStyle>
            <a:lvl1pPr algn="ctr">
              <a:defRPr sz="5400">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524000" y="5093064"/>
            <a:ext cx="9144000" cy="443429"/>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7"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title="Colorado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01844" y="1746979"/>
            <a:ext cx="5988313" cy="819024"/>
          </a:xfrm>
          <a:prstGeom prst="rect">
            <a:avLst/>
          </a:prstGeom>
        </p:spPr>
      </p:pic>
    </p:spTree>
    <p:extLst>
      <p:ext uri="{BB962C8B-B14F-4D97-AF65-F5344CB8AC3E}">
        <p14:creationId xmlns:p14="http://schemas.microsoft.com/office/powerpoint/2010/main" val="3522769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pic>
        <p:nvPicPr>
          <p:cNvPr id="7" name="Picture 6"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463040"/>
            <a:ext cx="10515600" cy="4351338"/>
          </a:xfrm>
        </p:spPr>
        <p:txBody>
          <a:bodyPr lIns="0" tIns="0" rIns="0" bIns="0"/>
          <a:lstStyle>
            <a:lvl1pPr marL="0" indent="0">
              <a:lnSpc>
                <a:spcPct val="100000"/>
              </a:lnSpc>
              <a:buNone/>
              <a:defRPr sz="2400">
                <a:solidFill>
                  <a:srgbClr val="5C6670"/>
                </a:solidFill>
                <a:latin typeface="Trebuchet MS" panose="020B0603020202020204" pitchFamily="34" charset="0"/>
              </a:defRPr>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252197649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pic>
        <p:nvPicPr>
          <p:cNvPr id="7" name="Picture 6"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463040"/>
            <a:ext cx="10515600" cy="4351338"/>
          </a:xfrm>
        </p:spPr>
        <p:txBody>
          <a:bodyPr lIns="0" tIns="0" rIns="0" bIns="0"/>
          <a:lstStyle>
            <a:lvl1pPr marL="0" indent="0">
              <a:lnSpc>
                <a:spcPct val="100000"/>
              </a:lnSpc>
              <a:buNone/>
              <a:defRPr sz="2400">
                <a:solidFill>
                  <a:srgbClr val="5C6670"/>
                </a:solidFill>
                <a:latin typeface="Trebuchet MS" panose="020B0603020202020204" pitchFamily="34" charset="0"/>
              </a:defRPr>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414552401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761"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8" name="Picture 7"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9"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
        <p:nvSpPr>
          <p:cNvPr id="11" name="Content Placeholder 2"/>
          <p:cNvSpPr>
            <a:spLocks noGrp="1"/>
          </p:cNvSpPr>
          <p:nvPr>
            <p:ph sz="half" idx="13"/>
          </p:nvPr>
        </p:nvSpPr>
        <p:spPr>
          <a:xfrm>
            <a:off x="6315006"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12" name="Picture 11"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254084550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Divider - Blue">
    <p:spTree>
      <p:nvGrpSpPr>
        <p:cNvPr id="1" name=""/>
        <p:cNvGrpSpPr/>
        <p:nvPr/>
      </p:nvGrpSpPr>
      <p:grpSpPr>
        <a:xfrm>
          <a:off x="0" y="0"/>
          <a:ext cx="0" cy="0"/>
          <a:chOff x="0" y="0"/>
          <a:chExt cx="0" cy="0"/>
        </a:xfrm>
      </p:grpSpPr>
      <p:pic>
        <p:nvPicPr>
          <p:cNvPr id="8" name="Picture 7" title="Blue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10" name="Picture 9"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644640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Divider - green">
    <p:spTree>
      <p:nvGrpSpPr>
        <p:cNvPr id="1" name=""/>
        <p:cNvGrpSpPr/>
        <p:nvPr/>
      </p:nvGrpSpPr>
      <p:grpSpPr>
        <a:xfrm>
          <a:off x="0" y="0"/>
          <a:ext cx="0" cy="0"/>
          <a:chOff x="0" y="0"/>
          <a:chExt cx="0" cy="0"/>
        </a:xfrm>
      </p:grpSpPr>
      <p:pic>
        <p:nvPicPr>
          <p:cNvPr id="6" name="Picture 5" titl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8" name="Picture 7"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426458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divider - blue to green">
    <p:spTree>
      <p:nvGrpSpPr>
        <p:cNvPr id="1" name=""/>
        <p:cNvGrpSpPr/>
        <p:nvPr/>
      </p:nvGrpSpPr>
      <p:grpSpPr>
        <a:xfrm>
          <a:off x="0" y="0"/>
          <a:ext cx="0" cy="0"/>
          <a:chOff x="0" y="0"/>
          <a:chExt cx="0" cy="0"/>
        </a:xfrm>
      </p:grpSpPr>
      <p:pic>
        <p:nvPicPr>
          <p:cNvPr id="6" name="Picture 5" title="Blu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1709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title="Blue background for 2018 goal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
        <p:nvSpPr>
          <p:cNvPr id="8"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Tree>
    <p:extLst>
      <p:ext uri="{BB962C8B-B14F-4D97-AF65-F5344CB8AC3E}">
        <p14:creationId xmlns:p14="http://schemas.microsoft.com/office/powerpoint/2010/main" val="9539297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with page number">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652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 no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0504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ctrTitle" hasCustomPrompt="1"/>
          </p:nvPr>
        </p:nvSpPr>
        <p:spPr>
          <a:xfrm>
            <a:off x="914400" y="3355923"/>
            <a:ext cx="10363200" cy="1526927"/>
          </a:xfrm>
        </p:spPr>
        <p:txBody>
          <a:bodyPr lIns="0" tIns="0" rIns="0" bIns="0" anchor="t" anchorCtr="0">
            <a:normAutofit/>
          </a:bodyPr>
          <a:lstStyle>
            <a:lvl1pPr algn="ctr">
              <a:defRPr sz="5400">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524000" y="5093064"/>
            <a:ext cx="9144000" cy="443429"/>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7"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title="Colorado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01844" y="1746979"/>
            <a:ext cx="5988313" cy="819024"/>
          </a:xfrm>
          <a:prstGeom prst="rect">
            <a:avLst/>
          </a:prstGeom>
        </p:spPr>
      </p:pic>
    </p:spTree>
    <p:extLst>
      <p:ext uri="{BB962C8B-B14F-4D97-AF65-F5344CB8AC3E}">
        <p14:creationId xmlns:p14="http://schemas.microsoft.com/office/powerpoint/2010/main" val="39253327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pic>
        <p:nvPicPr>
          <p:cNvPr id="7" name="Picture 6"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463040"/>
            <a:ext cx="10515600" cy="4351338"/>
          </a:xfrm>
        </p:spPr>
        <p:txBody>
          <a:bodyPr lIns="0" tIns="0" rIns="0" bIns="0"/>
          <a:lstStyle>
            <a:lvl1pPr marL="0" indent="0">
              <a:lnSpc>
                <a:spcPct val="100000"/>
              </a:lnSpc>
              <a:buNone/>
              <a:defRPr sz="2400">
                <a:solidFill>
                  <a:srgbClr val="5C6670"/>
                </a:solidFill>
                <a:latin typeface="Trebuchet MS" panose="020B0603020202020204" pitchFamily="34" charset="0"/>
              </a:defRPr>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2404248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761"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8" name="Picture 7"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9"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
        <p:nvSpPr>
          <p:cNvPr id="11" name="Content Placeholder 2"/>
          <p:cNvSpPr>
            <a:spLocks noGrp="1"/>
          </p:cNvSpPr>
          <p:nvPr>
            <p:ph sz="half" idx="13"/>
          </p:nvPr>
        </p:nvSpPr>
        <p:spPr>
          <a:xfrm>
            <a:off x="6315006"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12" name="Picture 11"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18890634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761"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8" name="Picture 7"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9"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
        <p:nvSpPr>
          <p:cNvPr id="11" name="Content Placeholder 2"/>
          <p:cNvSpPr>
            <a:spLocks noGrp="1"/>
          </p:cNvSpPr>
          <p:nvPr>
            <p:ph sz="half" idx="13"/>
          </p:nvPr>
        </p:nvSpPr>
        <p:spPr>
          <a:xfrm>
            <a:off x="6315006"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12" name="Picture 11"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3551213217"/>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Divider - Blue">
    <p:spTree>
      <p:nvGrpSpPr>
        <p:cNvPr id="1" name=""/>
        <p:cNvGrpSpPr/>
        <p:nvPr/>
      </p:nvGrpSpPr>
      <p:grpSpPr>
        <a:xfrm>
          <a:off x="0" y="0"/>
          <a:ext cx="0" cy="0"/>
          <a:chOff x="0" y="0"/>
          <a:chExt cx="0" cy="0"/>
        </a:xfrm>
      </p:grpSpPr>
      <p:pic>
        <p:nvPicPr>
          <p:cNvPr id="8" name="Picture 7" title="Blue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10" name="Picture 9"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304678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Divider - green">
    <p:spTree>
      <p:nvGrpSpPr>
        <p:cNvPr id="1" name=""/>
        <p:cNvGrpSpPr/>
        <p:nvPr/>
      </p:nvGrpSpPr>
      <p:grpSpPr>
        <a:xfrm>
          <a:off x="0" y="0"/>
          <a:ext cx="0" cy="0"/>
          <a:chOff x="0" y="0"/>
          <a:chExt cx="0" cy="0"/>
        </a:xfrm>
      </p:grpSpPr>
      <p:pic>
        <p:nvPicPr>
          <p:cNvPr id="6" name="Picture 5" titl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8" name="Picture 7"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974265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divider - blue to green">
    <p:spTree>
      <p:nvGrpSpPr>
        <p:cNvPr id="1" name=""/>
        <p:cNvGrpSpPr/>
        <p:nvPr/>
      </p:nvGrpSpPr>
      <p:grpSpPr>
        <a:xfrm>
          <a:off x="0" y="0"/>
          <a:ext cx="0" cy="0"/>
          <a:chOff x="0" y="0"/>
          <a:chExt cx="0" cy="0"/>
        </a:xfrm>
      </p:grpSpPr>
      <p:pic>
        <p:nvPicPr>
          <p:cNvPr id="6" name="Picture 5" title="Blu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685231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title="Blue background for 2018 goal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
        <p:nvSpPr>
          <p:cNvPr id="8"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Tree>
    <p:extLst>
      <p:ext uri="{BB962C8B-B14F-4D97-AF65-F5344CB8AC3E}">
        <p14:creationId xmlns:p14="http://schemas.microsoft.com/office/powerpoint/2010/main" val="34211590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with page number">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63139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 no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0418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ctrTitle" hasCustomPrompt="1"/>
          </p:nvPr>
        </p:nvSpPr>
        <p:spPr>
          <a:xfrm>
            <a:off x="914400" y="3355923"/>
            <a:ext cx="10363200" cy="1526927"/>
          </a:xfrm>
        </p:spPr>
        <p:txBody>
          <a:bodyPr lIns="0" tIns="0" rIns="0" bIns="0" anchor="t" anchorCtr="0">
            <a:normAutofit/>
          </a:bodyPr>
          <a:lstStyle>
            <a:lvl1pPr algn="ctr">
              <a:defRPr sz="5400">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524000" y="5093064"/>
            <a:ext cx="9144000" cy="443429"/>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7"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title="Colorado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01844" y="1746979"/>
            <a:ext cx="5988313" cy="819024"/>
          </a:xfrm>
          <a:prstGeom prst="rect">
            <a:avLst/>
          </a:prstGeom>
        </p:spPr>
      </p:pic>
    </p:spTree>
    <p:extLst>
      <p:ext uri="{BB962C8B-B14F-4D97-AF65-F5344CB8AC3E}">
        <p14:creationId xmlns:p14="http://schemas.microsoft.com/office/powerpoint/2010/main" val="32343858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pic>
        <p:nvPicPr>
          <p:cNvPr id="7" name="Picture 6"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463040"/>
            <a:ext cx="10515600" cy="4351338"/>
          </a:xfrm>
        </p:spPr>
        <p:txBody>
          <a:bodyPr lIns="0" tIns="0" rIns="0" bIns="0"/>
          <a:lstStyle>
            <a:lvl1pPr marL="0" indent="0">
              <a:lnSpc>
                <a:spcPct val="100000"/>
              </a:lnSpc>
              <a:buNone/>
              <a:defRPr sz="2400">
                <a:solidFill>
                  <a:srgbClr val="5C6670"/>
                </a:solidFill>
                <a:latin typeface="Trebuchet MS" panose="020B0603020202020204" pitchFamily="34" charset="0"/>
              </a:defRPr>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1987726672"/>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761"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8" name="Picture 7"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9"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
        <p:nvSpPr>
          <p:cNvPr id="11" name="Content Placeholder 2"/>
          <p:cNvSpPr>
            <a:spLocks noGrp="1"/>
          </p:cNvSpPr>
          <p:nvPr>
            <p:ph sz="half" idx="13"/>
          </p:nvPr>
        </p:nvSpPr>
        <p:spPr>
          <a:xfrm>
            <a:off x="6315006"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12" name="Picture 11"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290757848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 Blue">
    <p:spTree>
      <p:nvGrpSpPr>
        <p:cNvPr id="1" name=""/>
        <p:cNvGrpSpPr/>
        <p:nvPr/>
      </p:nvGrpSpPr>
      <p:grpSpPr>
        <a:xfrm>
          <a:off x="0" y="0"/>
          <a:ext cx="0" cy="0"/>
          <a:chOff x="0" y="0"/>
          <a:chExt cx="0" cy="0"/>
        </a:xfrm>
      </p:grpSpPr>
      <p:pic>
        <p:nvPicPr>
          <p:cNvPr id="8" name="Picture 7" title="Blue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10" name="Picture 9"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56226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Divider - Blue">
    <p:spTree>
      <p:nvGrpSpPr>
        <p:cNvPr id="1" name=""/>
        <p:cNvGrpSpPr/>
        <p:nvPr/>
      </p:nvGrpSpPr>
      <p:grpSpPr>
        <a:xfrm>
          <a:off x="0" y="0"/>
          <a:ext cx="0" cy="0"/>
          <a:chOff x="0" y="0"/>
          <a:chExt cx="0" cy="0"/>
        </a:xfrm>
      </p:grpSpPr>
      <p:pic>
        <p:nvPicPr>
          <p:cNvPr id="8" name="Picture 7" title="Blue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10" name="Picture 9"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288178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Divider - green">
    <p:spTree>
      <p:nvGrpSpPr>
        <p:cNvPr id="1" name=""/>
        <p:cNvGrpSpPr/>
        <p:nvPr/>
      </p:nvGrpSpPr>
      <p:grpSpPr>
        <a:xfrm>
          <a:off x="0" y="0"/>
          <a:ext cx="0" cy="0"/>
          <a:chOff x="0" y="0"/>
          <a:chExt cx="0" cy="0"/>
        </a:xfrm>
      </p:grpSpPr>
      <p:pic>
        <p:nvPicPr>
          <p:cNvPr id="6" name="Picture 5" titl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8" name="Picture 7"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01601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divider - blue to green">
    <p:spTree>
      <p:nvGrpSpPr>
        <p:cNvPr id="1" name=""/>
        <p:cNvGrpSpPr/>
        <p:nvPr/>
      </p:nvGrpSpPr>
      <p:grpSpPr>
        <a:xfrm>
          <a:off x="0" y="0"/>
          <a:ext cx="0" cy="0"/>
          <a:chOff x="0" y="0"/>
          <a:chExt cx="0" cy="0"/>
        </a:xfrm>
      </p:grpSpPr>
      <p:pic>
        <p:nvPicPr>
          <p:cNvPr id="6" name="Picture 5" title="Blu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468941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title="Blue background for 2018 goal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
        <p:nvSpPr>
          <p:cNvPr id="8"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Tree>
    <p:extLst>
      <p:ext uri="{BB962C8B-B14F-4D97-AF65-F5344CB8AC3E}">
        <p14:creationId xmlns:p14="http://schemas.microsoft.com/office/powerpoint/2010/main" val="11817098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with page number">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16532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 no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711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ctrTitle" hasCustomPrompt="1"/>
          </p:nvPr>
        </p:nvSpPr>
        <p:spPr>
          <a:xfrm>
            <a:off x="914400" y="3355923"/>
            <a:ext cx="10363200" cy="1526927"/>
          </a:xfrm>
        </p:spPr>
        <p:txBody>
          <a:bodyPr lIns="0" tIns="0" rIns="0" bIns="0" anchor="t" anchorCtr="0">
            <a:normAutofit/>
          </a:bodyPr>
          <a:lstStyle>
            <a:lvl1pPr algn="ctr">
              <a:defRPr sz="5400">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524000" y="5093064"/>
            <a:ext cx="9144000" cy="443429"/>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7"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title="Colorado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01844" y="1746979"/>
            <a:ext cx="5988313" cy="819024"/>
          </a:xfrm>
          <a:prstGeom prst="rect">
            <a:avLst/>
          </a:prstGeom>
        </p:spPr>
      </p:pic>
    </p:spTree>
    <p:extLst>
      <p:ext uri="{BB962C8B-B14F-4D97-AF65-F5344CB8AC3E}">
        <p14:creationId xmlns:p14="http://schemas.microsoft.com/office/powerpoint/2010/main" val="7918568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pic>
        <p:nvPicPr>
          <p:cNvPr id="7" name="Picture 6"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463040"/>
            <a:ext cx="10515600" cy="4351338"/>
          </a:xfrm>
        </p:spPr>
        <p:txBody>
          <a:bodyPr lIns="0" tIns="0" rIns="0" bIns="0"/>
          <a:lstStyle>
            <a:lvl1pPr marL="0" indent="0">
              <a:lnSpc>
                <a:spcPct val="100000"/>
              </a:lnSpc>
              <a:buNone/>
              <a:defRPr sz="2400">
                <a:solidFill>
                  <a:srgbClr val="5C6670"/>
                </a:solidFill>
                <a:latin typeface="Trebuchet MS" panose="020B0603020202020204" pitchFamily="34" charset="0"/>
              </a:defRPr>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3931935646"/>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761"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8" name="Picture 7"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9"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
        <p:nvSpPr>
          <p:cNvPr id="11" name="Content Placeholder 2"/>
          <p:cNvSpPr>
            <a:spLocks noGrp="1"/>
          </p:cNvSpPr>
          <p:nvPr>
            <p:ph sz="half" idx="13"/>
          </p:nvPr>
        </p:nvSpPr>
        <p:spPr>
          <a:xfrm>
            <a:off x="6315006"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12" name="Picture 11"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25792822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Divider - Blue">
    <p:spTree>
      <p:nvGrpSpPr>
        <p:cNvPr id="1" name=""/>
        <p:cNvGrpSpPr/>
        <p:nvPr/>
      </p:nvGrpSpPr>
      <p:grpSpPr>
        <a:xfrm>
          <a:off x="0" y="0"/>
          <a:ext cx="0" cy="0"/>
          <a:chOff x="0" y="0"/>
          <a:chExt cx="0" cy="0"/>
        </a:xfrm>
      </p:grpSpPr>
      <p:pic>
        <p:nvPicPr>
          <p:cNvPr id="8" name="Picture 7" title="Blue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10" name="Picture 9"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37332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 green">
    <p:spTree>
      <p:nvGrpSpPr>
        <p:cNvPr id="1" name=""/>
        <p:cNvGrpSpPr/>
        <p:nvPr/>
      </p:nvGrpSpPr>
      <p:grpSpPr>
        <a:xfrm>
          <a:off x="0" y="0"/>
          <a:ext cx="0" cy="0"/>
          <a:chOff x="0" y="0"/>
          <a:chExt cx="0" cy="0"/>
        </a:xfrm>
      </p:grpSpPr>
      <p:pic>
        <p:nvPicPr>
          <p:cNvPr id="6" name="Picture 5" titl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8" name="Picture 7"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485219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Divider - green">
    <p:spTree>
      <p:nvGrpSpPr>
        <p:cNvPr id="1" name=""/>
        <p:cNvGrpSpPr/>
        <p:nvPr/>
      </p:nvGrpSpPr>
      <p:grpSpPr>
        <a:xfrm>
          <a:off x="0" y="0"/>
          <a:ext cx="0" cy="0"/>
          <a:chOff x="0" y="0"/>
          <a:chExt cx="0" cy="0"/>
        </a:xfrm>
      </p:grpSpPr>
      <p:pic>
        <p:nvPicPr>
          <p:cNvPr id="6" name="Picture 5" titl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8" name="Picture 7"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153274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divider - blue to green">
    <p:spTree>
      <p:nvGrpSpPr>
        <p:cNvPr id="1" name=""/>
        <p:cNvGrpSpPr/>
        <p:nvPr/>
      </p:nvGrpSpPr>
      <p:grpSpPr>
        <a:xfrm>
          <a:off x="0" y="0"/>
          <a:ext cx="0" cy="0"/>
          <a:chOff x="0" y="0"/>
          <a:chExt cx="0" cy="0"/>
        </a:xfrm>
      </p:grpSpPr>
      <p:pic>
        <p:nvPicPr>
          <p:cNvPr id="6" name="Picture 5" title="Blu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35794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title="Blue background for 2018 goal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
        <p:nvSpPr>
          <p:cNvPr id="8"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Tree>
    <p:extLst>
      <p:ext uri="{BB962C8B-B14F-4D97-AF65-F5344CB8AC3E}">
        <p14:creationId xmlns:p14="http://schemas.microsoft.com/office/powerpoint/2010/main" val="14966175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with page number">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01522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 no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1718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ctrTitle" hasCustomPrompt="1"/>
          </p:nvPr>
        </p:nvSpPr>
        <p:spPr>
          <a:xfrm>
            <a:off x="914400" y="3355923"/>
            <a:ext cx="10363200" cy="1526927"/>
          </a:xfrm>
        </p:spPr>
        <p:txBody>
          <a:bodyPr lIns="0" tIns="0" rIns="0" bIns="0" anchor="t" anchorCtr="0">
            <a:normAutofit/>
          </a:bodyPr>
          <a:lstStyle>
            <a:lvl1pPr algn="ctr">
              <a:defRPr sz="5400">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524000" y="5093064"/>
            <a:ext cx="9144000" cy="443429"/>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7"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title="Colorado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01844" y="1746979"/>
            <a:ext cx="5988313" cy="819024"/>
          </a:xfrm>
          <a:prstGeom prst="rect">
            <a:avLst/>
          </a:prstGeom>
        </p:spPr>
      </p:pic>
    </p:spTree>
    <p:extLst>
      <p:ext uri="{BB962C8B-B14F-4D97-AF65-F5344CB8AC3E}">
        <p14:creationId xmlns:p14="http://schemas.microsoft.com/office/powerpoint/2010/main" val="3647046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pic>
        <p:nvPicPr>
          <p:cNvPr id="7" name="Picture 6"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2"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463040"/>
            <a:ext cx="10515600" cy="4351338"/>
          </a:xfrm>
        </p:spPr>
        <p:txBody>
          <a:bodyPr lIns="0" tIns="0" rIns="0" bIns="0"/>
          <a:lstStyle>
            <a:lvl1pPr marL="0" indent="0">
              <a:lnSpc>
                <a:spcPct val="100000"/>
              </a:lnSpc>
              <a:buNone/>
              <a:defRPr sz="2400">
                <a:solidFill>
                  <a:srgbClr val="5C6670"/>
                </a:solidFill>
                <a:latin typeface="Trebuchet MS" panose="020B0603020202020204" pitchFamily="34" charset="0"/>
              </a:defRPr>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2811756394"/>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761"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8" name="Picture 7"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7300"/>
          </a:xfrm>
          <a:prstGeom prst="rect">
            <a:avLst/>
          </a:prstGeom>
        </p:spPr>
      </p:pic>
      <p:sp>
        <p:nvSpPr>
          <p:cNvPr id="9" name="Title 1"/>
          <p:cNvSpPr>
            <a:spLocks noGrp="1"/>
          </p:cNvSpPr>
          <p:nvPr>
            <p:ph type="title"/>
          </p:nvPr>
        </p:nvSpPr>
        <p:spPr>
          <a:xfrm>
            <a:off x="365760" y="274321"/>
            <a:ext cx="105156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
        <p:nvSpPr>
          <p:cNvPr id="11" name="Content Placeholder 2"/>
          <p:cNvSpPr>
            <a:spLocks noGrp="1"/>
          </p:cNvSpPr>
          <p:nvPr>
            <p:ph sz="half" idx="13"/>
          </p:nvPr>
        </p:nvSpPr>
        <p:spPr>
          <a:xfrm>
            <a:off x="6315006" y="1463040"/>
            <a:ext cx="5348111"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12" name="Picture 11"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65" y="6225631"/>
            <a:ext cx="1371671" cy="558829"/>
          </a:xfrm>
          <a:prstGeom prst="rect">
            <a:avLst/>
          </a:prstGeom>
        </p:spPr>
      </p:pic>
    </p:spTree>
    <p:extLst>
      <p:ext uri="{BB962C8B-B14F-4D97-AF65-F5344CB8AC3E}">
        <p14:creationId xmlns:p14="http://schemas.microsoft.com/office/powerpoint/2010/main" val="406994046"/>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Divider - Blue">
    <p:spTree>
      <p:nvGrpSpPr>
        <p:cNvPr id="1" name=""/>
        <p:cNvGrpSpPr/>
        <p:nvPr/>
      </p:nvGrpSpPr>
      <p:grpSpPr>
        <a:xfrm>
          <a:off x="0" y="0"/>
          <a:ext cx="0" cy="0"/>
          <a:chOff x="0" y="0"/>
          <a:chExt cx="0" cy="0"/>
        </a:xfrm>
      </p:grpSpPr>
      <p:pic>
        <p:nvPicPr>
          <p:cNvPr id="8" name="Picture 7" title="Blue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10" name="Picture 9"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794943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Divider - green">
    <p:spTree>
      <p:nvGrpSpPr>
        <p:cNvPr id="1" name=""/>
        <p:cNvGrpSpPr/>
        <p:nvPr/>
      </p:nvGrpSpPr>
      <p:grpSpPr>
        <a:xfrm>
          <a:off x="0" y="0"/>
          <a:ext cx="0" cy="0"/>
          <a:chOff x="0" y="0"/>
          <a:chExt cx="0" cy="0"/>
        </a:xfrm>
      </p:grpSpPr>
      <p:pic>
        <p:nvPicPr>
          <p:cNvPr id="6" name="Picture 5" titl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8" name="Picture 7"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26027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 blue to green">
    <p:spTree>
      <p:nvGrpSpPr>
        <p:cNvPr id="1" name=""/>
        <p:cNvGrpSpPr/>
        <p:nvPr/>
      </p:nvGrpSpPr>
      <p:grpSpPr>
        <a:xfrm>
          <a:off x="0" y="0"/>
          <a:ext cx="0" cy="0"/>
          <a:chOff x="0" y="0"/>
          <a:chExt cx="0" cy="0"/>
        </a:xfrm>
      </p:grpSpPr>
      <p:pic>
        <p:nvPicPr>
          <p:cNvPr id="6" name="Picture 5" title="Blu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253416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divider - blue to green">
    <p:spTree>
      <p:nvGrpSpPr>
        <p:cNvPr id="1" name=""/>
        <p:cNvGrpSpPr/>
        <p:nvPr/>
      </p:nvGrpSpPr>
      <p:grpSpPr>
        <a:xfrm>
          <a:off x="0" y="0"/>
          <a:ext cx="0" cy="0"/>
          <a:chOff x="0" y="0"/>
          <a:chExt cx="0" cy="0"/>
        </a:xfrm>
      </p:grpSpPr>
      <p:pic>
        <p:nvPicPr>
          <p:cNvPr id="6" name="Picture 5" title="Blue-green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
        <p:nvSpPr>
          <p:cNvPr id="5"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336633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title="Blue background for 2018 goal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365761" y="6356352"/>
            <a:ext cx="623711" cy="365125"/>
          </a:xfrm>
        </p:spPr>
        <p:txBody>
          <a:bodyPr/>
          <a:lstStyle>
            <a:lvl1pPr algn="ctr">
              <a:defRPr>
                <a:solidFill>
                  <a:schemeClr val="bg1"/>
                </a:solidFill>
              </a:defRPr>
            </a:lvl1pPr>
          </a:lstStyle>
          <a:p>
            <a:fld id="{67726FA2-3EC9-4717-AD62-D8C823692DD3}" type="slidenum">
              <a:rPr lang="en-US" smtClean="0">
                <a:solidFill>
                  <a:prstClr val="white"/>
                </a:solidFill>
              </a:rPr>
              <a:pPr/>
              <a:t>‹#›</a:t>
            </a:fld>
            <a:endParaRPr lang="en-US" dirty="0">
              <a:solidFill>
                <a:prstClr val="white"/>
              </a:solidFill>
            </a:endParaRPr>
          </a:p>
        </p:txBody>
      </p:sp>
      <p:sp>
        <p:nvSpPr>
          <p:cNvPr id="8" name="Title 1"/>
          <p:cNvSpPr>
            <a:spLocks noGrp="1"/>
          </p:cNvSpPr>
          <p:nvPr>
            <p:ph type="ctrTitle" hasCustomPrompt="1"/>
          </p:nvPr>
        </p:nvSpPr>
        <p:spPr>
          <a:xfrm>
            <a:off x="914400" y="2062163"/>
            <a:ext cx="103632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952" y="6246435"/>
            <a:ext cx="1300309" cy="529756"/>
          </a:xfrm>
          <a:prstGeom prst="rect">
            <a:avLst/>
          </a:prstGeom>
        </p:spPr>
      </p:pic>
    </p:spTree>
    <p:extLst>
      <p:ext uri="{BB962C8B-B14F-4D97-AF65-F5344CB8AC3E}">
        <p14:creationId xmlns:p14="http://schemas.microsoft.com/office/powerpoint/2010/main" val="6253924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with page number">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365761" y="6356352"/>
            <a:ext cx="623711" cy="365125"/>
          </a:xfrm>
        </p:spPr>
        <p:txBody>
          <a:bodyPr/>
          <a:lstStyle>
            <a:lvl1pPr algn="ctr">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49824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 no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5766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10" Type="http://schemas.openxmlformats.org/officeDocument/2006/relationships/theme" Target="../theme/theme10.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10" Type="http://schemas.openxmlformats.org/officeDocument/2006/relationships/theme" Target="../theme/theme11.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4.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theme" Target="../theme/theme5.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theme" Target="../theme/theme6.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theme" Target="../theme/theme7.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theme" Target="../theme/theme8.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10" Type="http://schemas.openxmlformats.org/officeDocument/2006/relationships/theme" Target="../theme/theme9.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CA7F2E9-23D0-4CF2-A623-A6DAB47A8B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09B1A5B-C735-4086-8DF7-526D379D59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C6A64D0-5EFD-409B-AC33-53314E20F2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6B941-D320-4232-B0A1-DBF94F70B0EF}" type="datetimeFigureOut">
              <a:rPr lang="en-US" smtClean="0"/>
              <a:t>6/11/2019</a:t>
            </a:fld>
            <a:endParaRPr lang="en-US" dirty="0"/>
          </a:p>
        </p:txBody>
      </p:sp>
      <p:sp>
        <p:nvSpPr>
          <p:cNvPr id="5" name="Footer Placeholder 4">
            <a:extLst>
              <a:ext uri="{FF2B5EF4-FFF2-40B4-BE49-F238E27FC236}">
                <a16:creationId xmlns="" xmlns:a16="http://schemas.microsoft.com/office/drawing/2014/main" id="{805D465D-4F02-4C4D-BCD0-AD1C3C3269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4791D0DD-8584-498C-9E1D-3320A31767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CA1476-5763-4B0F-A73C-A6B0B38F7627}" type="slidenum">
              <a:rPr lang="en-US" smtClean="0"/>
              <a:t>‹#›</a:t>
            </a:fld>
            <a:endParaRPr lang="en-US" dirty="0"/>
          </a:p>
        </p:txBody>
      </p:sp>
    </p:spTree>
    <p:extLst>
      <p:ext uri="{BB962C8B-B14F-4D97-AF65-F5344CB8AC3E}">
        <p14:creationId xmlns:p14="http://schemas.microsoft.com/office/powerpoint/2010/main" val="3695577037"/>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D9A9D-8D96-4F61-8BE6-3E8248424252}" type="datetimeFigureOut">
              <a:rPr lang="en-US" smtClean="0">
                <a:solidFill>
                  <a:prstClr val="black">
                    <a:tint val="75000"/>
                  </a:prstClr>
                </a:solidFill>
              </a:rPr>
              <a:pPr/>
              <a:t>6/11/2019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374737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D9A9D-8D96-4F61-8BE6-3E8248424252}" type="datetimeFigureOut">
              <a:rPr lang="en-US" smtClean="0">
                <a:solidFill>
                  <a:prstClr val="black">
                    <a:tint val="75000"/>
                  </a:prstClr>
                </a:solidFill>
              </a:rPr>
              <a:pPr/>
              <a:t>6/11/2019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560003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D9A9D-8D96-4F61-8BE6-3E8248424252}" type="datetimeFigureOut">
              <a:rPr lang="en-US" smtClean="0">
                <a:solidFill>
                  <a:prstClr val="black">
                    <a:tint val="75000"/>
                  </a:prstClr>
                </a:solidFill>
              </a:rPr>
              <a:pPr/>
              <a:t>6/11/2019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6099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D9A9D-8D96-4F61-8BE6-3E8248424252}" type="datetimeFigureOut">
              <a:rPr lang="en-US" smtClean="0">
                <a:solidFill>
                  <a:prstClr val="black">
                    <a:tint val="75000"/>
                  </a:prstClr>
                </a:solidFill>
              </a:rPr>
              <a:pPr/>
              <a:t>6/11/2019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114321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D9A9D-8D96-4F61-8BE6-3E8248424252}" type="datetimeFigureOut">
              <a:rPr lang="en-US" smtClean="0">
                <a:solidFill>
                  <a:prstClr val="black">
                    <a:tint val="75000"/>
                  </a:prstClr>
                </a:solidFill>
              </a:rPr>
              <a:pPr/>
              <a:t>6/11/2019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632988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D9A9D-8D96-4F61-8BE6-3E8248424252}" type="datetimeFigureOut">
              <a:rPr lang="en-US" smtClean="0">
                <a:solidFill>
                  <a:prstClr val="black">
                    <a:tint val="75000"/>
                  </a:prstClr>
                </a:solidFill>
              </a:rPr>
              <a:pPr/>
              <a:t>6/11/2019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144669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D9A9D-8D96-4F61-8BE6-3E8248424252}" type="datetimeFigureOut">
              <a:rPr lang="en-US" smtClean="0">
                <a:solidFill>
                  <a:prstClr val="black">
                    <a:tint val="75000"/>
                  </a:prstClr>
                </a:solidFill>
              </a:rPr>
              <a:pPr/>
              <a:t>6/11/2019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031143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D9A9D-8D96-4F61-8BE6-3E8248424252}" type="datetimeFigureOut">
              <a:rPr lang="en-US" smtClean="0">
                <a:solidFill>
                  <a:prstClr val="black">
                    <a:tint val="75000"/>
                  </a:prstClr>
                </a:solidFill>
              </a:rPr>
              <a:pPr/>
              <a:t>6/11/2019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95779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D9A9D-8D96-4F61-8BE6-3E8248424252}" type="datetimeFigureOut">
              <a:rPr lang="en-US" smtClean="0">
                <a:solidFill>
                  <a:prstClr val="black">
                    <a:tint val="75000"/>
                  </a:prstClr>
                </a:solidFill>
              </a:rPr>
              <a:pPr/>
              <a:t>6/11/2019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91354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D9A9D-8D96-4F61-8BE6-3E8248424252}" type="datetimeFigureOut">
              <a:rPr lang="en-US" smtClean="0">
                <a:solidFill>
                  <a:prstClr val="black">
                    <a:tint val="75000"/>
                  </a:prstClr>
                </a:solidFill>
              </a:rPr>
              <a:pPr/>
              <a:t>6/11/2019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26FA2-3EC9-4717-AD62-D8C823692D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172968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colorado.gov/pacific/csp/medical-waivers"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www2.ed.gov/policy/speced/guid/idea/idea2004.html"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hyperlink" Target="http://www2.ed.gov/about/offices/list/ocr/504faq.html" TargetMode="External"/><Relationship Id="rId4" Type="http://schemas.openxmlformats.org/officeDocument/2006/relationships/hyperlink" Target="http://www2.ed.gov/about/offices/list/ocr/docs/edlite-FAPE504.html"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odi.nhtsa.dot.gov/owners/SearchSafetyIssues"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hyperlink" Target="http://www.transportation.gov/areas-of-focu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hyperlink" Target="http://www.cde.state.co.us/transportation/trans15passengervan.htm" TargetMode="Externa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mailto:williams_a@cde.state.co.us"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video" Target="https://www.youtube.com/embed/8j_MYVSLV_o"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video" Target="https://www.youtube.com/embed/t8sBKMJkJUw"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video" Target="https://www.youtube.com/embed/7MRQHsXRJ9s"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8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695293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fontScale="90000"/>
          </a:bodyPr>
          <a:lstStyle/>
          <a:p>
            <a:pPr algn="l"/>
            <a:r>
              <a:rPr lang="en-US" sz="3200" b="1" dirty="0" smtClean="0">
                <a:solidFill>
                  <a:srgbClr val="FF0000"/>
                </a:solidFill>
              </a:rPr>
              <a:t>WHAT ARE OUR RESOURCES? WHERE DO WE FIND THEM?</a:t>
            </a:r>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1371601"/>
            <a:ext cx="9144000" cy="3886200"/>
          </a:xfrm>
        </p:spPr>
        <p:txBody>
          <a:bodyPr>
            <a:normAutofit fontScale="77500" lnSpcReduction="20000"/>
          </a:bodyPr>
          <a:lstStyle/>
          <a:p>
            <a:pPr marL="342900" lvl="0" indent="-342900" algn="l">
              <a:lnSpc>
                <a:spcPct val="100000"/>
              </a:lnSpc>
              <a:buFont typeface="Arial" panose="020B0604020202020204" pitchFamily="34" charset="0"/>
              <a:buChar char="•"/>
            </a:pPr>
            <a:r>
              <a:rPr lang="en-US" sz="2000" dirty="0">
                <a:solidFill>
                  <a:srgbClr val="5C6670"/>
                </a:solidFill>
                <a:latin typeface="Trebuchet MS" panose="020B0603020202020204" pitchFamily="34" charset="0"/>
              </a:rPr>
              <a:t>FMVSS /49 CFR, Part 571/NHTSA/USDOT/Minimum Standards</a:t>
            </a:r>
          </a:p>
          <a:p>
            <a:pPr marL="342900" lvl="0" indent="-342900" algn="l">
              <a:lnSpc>
                <a:spcPct val="100000"/>
              </a:lnSpc>
              <a:buFont typeface="Arial" panose="020B0604020202020204" pitchFamily="34" charset="0"/>
              <a:buChar char="•"/>
            </a:pPr>
            <a:r>
              <a:rPr lang="en-US" sz="2000" dirty="0">
                <a:solidFill>
                  <a:srgbClr val="5C6670"/>
                </a:solidFill>
                <a:latin typeface="Trebuchet MS" panose="020B0603020202020204" pitchFamily="34" charset="0"/>
              </a:rPr>
              <a:t>FMCSA/Operation Rules</a:t>
            </a:r>
          </a:p>
          <a:p>
            <a:pPr marL="342900" lvl="0" indent="-342900" algn="l">
              <a:lnSpc>
                <a:spcPct val="100000"/>
              </a:lnSpc>
              <a:buFont typeface="Arial" panose="020B0604020202020204" pitchFamily="34" charset="0"/>
              <a:buChar char="•"/>
            </a:pPr>
            <a:r>
              <a:rPr lang="en-US" sz="2000" dirty="0">
                <a:solidFill>
                  <a:srgbClr val="5C6670"/>
                </a:solidFill>
                <a:latin typeface="Trebuchet MS" panose="020B0603020202020204" pitchFamily="34" charset="0"/>
              </a:rPr>
              <a:t>Commercial Driver License Manual</a:t>
            </a:r>
          </a:p>
          <a:p>
            <a:pPr marL="342900" lvl="0" indent="-342900" algn="l">
              <a:lnSpc>
                <a:spcPct val="100000"/>
              </a:lnSpc>
              <a:buFont typeface="Arial" panose="020B0604020202020204" pitchFamily="34" charset="0"/>
              <a:buChar char="•"/>
            </a:pPr>
            <a:r>
              <a:rPr lang="en-US" sz="2000" dirty="0">
                <a:solidFill>
                  <a:srgbClr val="5C6670"/>
                </a:solidFill>
                <a:latin typeface="Trebuchet MS" panose="020B0603020202020204" pitchFamily="34" charset="0"/>
              </a:rPr>
              <a:t>Model Traffic Code</a:t>
            </a:r>
          </a:p>
          <a:p>
            <a:pPr marL="342900" lvl="0" indent="-342900" algn="l">
              <a:lnSpc>
                <a:spcPct val="100000"/>
              </a:lnSpc>
              <a:buFont typeface="Arial" panose="020B0604020202020204" pitchFamily="34" charset="0"/>
              <a:buChar char="•"/>
            </a:pPr>
            <a:r>
              <a:rPr lang="en-US" sz="2000" dirty="0">
                <a:solidFill>
                  <a:srgbClr val="5C6670"/>
                </a:solidFill>
                <a:latin typeface="Trebuchet MS" panose="020B0603020202020204" pitchFamily="34" charset="0"/>
              </a:rPr>
              <a:t>CDE Resource Guide/Colorado Revised Statutes</a:t>
            </a:r>
          </a:p>
          <a:p>
            <a:pPr marL="342900" lvl="0" indent="-342900" algn="l">
              <a:lnSpc>
                <a:spcPct val="100000"/>
              </a:lnSpc>
              <a:buFont typeface="Arial" panose="020B0604020202020204" pitchFamily="34" charset="0"/>
              <a:buChar char="•"/>
            </a:pPr>
            <a:r>
              <a:rPr lang="en-US" sz="2000" dirty="0">
                <a:solidFill>
                  <a:srgbClr val="5C6670"/>
                </a:solidFill>
                <a:latin typeface="Trebuchet MS" panose="020B0603020202020204" pitchFamily="34" charset="0"/>
              </a:rPr>
              <a:t>Driver Trainer Guide</a:t>
            </a:r>
          </a:p>
          <a:p>
            <a:pPr marL="342900" lvl="0" indent="-342900" algn="l">
              <a:lnSpc>
                <a:spcPct val="100000"/>
              </a:lnSpc>
              <a:buFont typeface="Arial" panose="020B0604020202020204" pitchFamily="34" charset="0"/>
              <a:buChar char="•"/>
            </a:pPr>
            <a:r>
              <a:rPr lang="en-US" sz="2000" dirty="0">
                <a:solidFill>
                  <a:srgbClr val="5C6670"/>
                </a:solidFill>
                <a:latin typeface="Trebuchet MS" panose="020B0603020202020204" pitchFamily="34" charset="0"/>
              </a:rPr>
              <a:t>Operator Guides</a:t>
            </a:r>
          </a:p>
          <a:p>
            <a:pPr marL="342900" lvl="0" indent="-342900" algn="l">
              <a:lnSpc>
                <a:spcPct val="100000"/>
              </a:lnSpc>
              <a:buFont typeface="Arial" panose="020B0604020202020204" pitchFamily="34" charset="0"/>
              <a:buChar char="•"/>
            </a:pPr>
            <a:r>
              <a:rPr lang="en-US" sz="2000" dirty="0">
                <a:solidFill>
                  <a:srgbClr val="5C6670"/>
                </a:solidFill>
                <a:latin typeface="Trebuchet MS" panose="020B0603020202020204" pitchFamily="34" charset="0"/>
              </a:rPr>
              <a:t>Annual Inspection Guide</a:t>
            </a:r>
          </a:p>
          <a:p>
            <a:pPr marL="342900" lvl="0" indent="-342900" algn="l">
              <a:lnSpc>
                <a:spcPct val="100000"/>
              </a:lnSpc>
              <a:buFont typeface="Arial" panose="020B0604020202020204" pitchFamily="34" charset="0"/>
              <a:buChar char="•"/>
            </a:pPr>
            <a:r>
              <a:rPr lang="en-US" sz="2000" dirty="0">
                <a:solidFill>
                  <a:srgbClr val="5C6670"/>
                </a:solidFill>
                <a:latin typeface="Trebuchet MS" panose="020B0603020202020204" pitchFamily="34" charset="0"/>
              </a:rPr>
              <a:t>License Matrix</a:t>
            </a:r>
          </a:p>
          <a:p>
            <a:pPr marL="342900" lvl="0" indent="-342900" algn="l">
              <a:lnSpc>
                <a:spcPct val="100000"/>
              </a:lnSpc>
              <a:buFont typeface="Arial" panose="020B0604020202020204" pitchFamily="34" charset="0"/>
              <a:buChar char="•"/>
            </a:pPr>
            <a:r>
              <a:rPr lang="en-US" sz="2000" dirty="0">
                <a:solidFill>
                  <a:srgbClr val="5C6670"/>
                </a:solidFill>
                <a:latin typeface="Trebuchet MS" panose="020B0603020202020204" pitchFamily="34" charset="0"/>
              </a:rPr>
              <a:t>National Congress of School Transportation National Guideline</a:t>
            </a:r>
          </a:p>
          <a:p>
            <a:pPr marL="342900" lvl="0" indent="-342900" algn="l">
              <a:lnSpc>
                <a:spcPct val="100000"/>
              </a:lnSpc>
              <a:buFont typeface="Arial" panose="020B0604020202020204" pitchFamily="34" charset="0"/>
              <a:buChar char="•"/>
            </a:pPr>
            <a:r>
              <a:rPr lang="en-US" sz="2000" dirty="0">
                <a:solidFill>
                  <a:srgbClr val="5C6670"/>
                </a:solidFill>
                <a:latin typeface="Trebuchet MS" panose="020B0603020202020204" pitchFamily="34" charset="0"/>
              </a:rPr>
              <a:t>CDE Staff</a:t>
            </a:r>
          </a:p>
          <a:p>
            <a:pPr marL="342900" lvl="0" indent="-342900" algn="l">
              <a:lnSpc>
                <a:spcPct val="100000"/>
              </a:lnSpc>
              <a:buFont typeface="Arial" panose="020B0604020202020204" pitchFamily="34" charset="0"/>
              <a:buChar char="•"/>
            </a:pPr>
            <a:r>
              <a:rPr lang="en-US" sz="2000" dirty="0">
                <a:solidFill>
                  <a:srgbClr val="5C6670"/>
                </a:solidFill>
                <a:latin typeface="Trebuchet MS" panose="020B0603020202020204" pitchFamily="34" charset="0"/>
              </a:rPr>
              <a:t>Other Supervisors</a:t>
            </a:r>
          </a:p>
          <a:p>
            <a:pPr lvl="0">
              <a:lnSpc>
                <a:spcPct val="100000"/>
              </a:lnSpc>
            </a:pPr>
            <a:endParaRPr lang="en-US" dirty="0">
              <a:solidFill>
                <a:srgbClr val="5C6670"/>
              </a:solidFill>
              <a:latin typeface="Trebuchet MS" panose="020B0603020202020204" pitchFamily="34" charset="0"/>
            </a:endParaRPr>
          </a:p>
          <a:p>
            <a:endParaRPr lang="en-US" dirty="0" smtClean="0"/>
          </a:p>
        </p:txBody>
      </p:sp>
    </p:spTree>
    <p:extLst>
      <p:ext uri="{BB962C8B-B14F-4D97-AF65-F5344CB8AC3E}">
        <p14:creationId xmlns:p14="http://schemas.microsoft.com/office/powerpoint/2010/main" val="20984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r>
              <a:rPr lang="en-US" sz="3200" b="1" dirty="0" smtClean="0">
                <a:solidFill>
                  <a:srgbClr val="FF0000"/>
                </a:solidFill>
              </a:rPr>
              <a:t>CDE WEBSITE</a:t>
            </a:r>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1371601"/>
            <a:ext cx="9144000" cy="3886200"/>
          </a:xfrm>
        </p:spPr>
        <p:txBody>
          <a:bodyPr>
            <a:normAutofit fontScale="92500" lnSpcReduction="10000"/>
          </a:bodyPr>
          <a:lstStyle/>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What’s New</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All Forms</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Terrain Map</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All Guides</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Past Presentations</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Upcoming Training</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TAC Minutes/Schedule</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Technician Resources</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CDL and other Manuals</a:t>
            </a:r>
          </a:p>
          <a:p>
            <a:pPr lvl="0">
              <a:lnSpc>
                <a:spcPct val="100000"/>
              </a:lnSpc>
            </a:pPr>
            <a:endParaRPr lang="en-US" dirty="0">
              <a:solidFill>
                <a:srgbClr val="5C6670"/>
              </a:solidFill>
              <a:latin typeface="Trebuchet MS" panose="020B0603020202020204" pitchFamily="34" charset="0"/>
            </a:endParaRPr>
          </a:p>
          <a:p>
            <a:endParaRPr lang="en-US" dirty="0" smtClean="0"/>
          </a:p>
        </p:txBody>
      </p:sp>
    </p:spTree>
    <p:extLst>
      <p:ext uri="{BB962C8B-B14F-4D97-AF65-F5344CB8AC3E}">
        <p14:creationId xmlns:p14="http://schemas.microsoft.com/office/powerpoint/2010/main" val="28415906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r>
              <a:rPr lang="en-US" sz="3200" b="1" dirty="0" smtClean="0">
                <a:solidFill>
                  <a:srgbClr val="FF0000"/>
                </a:solidFill>
              </a:rPr>
              <a:t>WHAT IS IT?</a:t>
            </a:r>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1371601"/>
            <a:ext cx="9144000" cy="3886200"/>
          </a:xfrm>
        </p:spPr>
        <p:txBody>
          <a:bodyPr>
            <a:normAutofit/>
          </a:bodyPr>
          <a:lstStyle/>
          <a:p>
            <a:pPr lvl="0">
              <a:lnSpc>
                <a:spcPct val="100000"/>
              </a:lnSpc>
            </a:pPr>
            <a:endParaRPr lang="en-US" dirty="0">
              <a:solidFill>
                <a:srgbClr val="5C6670"/>
              </a:solidFill>
              <a:latin typeface="Trebuchet MS" panose="020B0603020202020204" pitchFamily="34" charset="0"/>
            </a:endParaRPr>
          </a:p>
          <a:p>
            <a:pPr lvl="0">
              <a:lnSpc>
                <a:spcPct val="100000"/>
              </a:lnSpc>
            </a:pPr>
            <a:r>
              <a:rPr lang="en-US" sz="4000" dirty="0">
                <a:solidFill>
                  <a:srgbClr val="5C6670"/>
                </a:solidFill>
                <a:latin typeface="Trebuchet MS" panose="020B0603020202020204" pitchFamily="34" charset="0"/>
              </a:rPr>
              <a:t>Law</a:t>
            </a:r>
          </a:p>
          <a:p>
            <a:pPr lvl="0">
              <a:lnSpc>
                <a:spcPct val="100000"/>
              </a:lnSpc>
            </a:pPr>
            <a:r>
              <a:rPr lang="en-US" sz="4000" dirty="0">
                <a:solidFill>
                  <a:srgbClr val="5C6670"/>
                </a:solidFill>
                <a:latin typeface="Trebuchet MS" panose="020B0603020202020204" pitchFamily="34" charset="0"/>
              </a:rPr>
              <a:t>Rule</a:t>
            </a:r>
          </a:p>
          <a:p>
            <a:pPr lvl="0">
              <a:lnSpc>
                <a:spcPct val="100000"/>
              </a:lnSpc>
            </a:pPr>
            <a:r>
              <a:rPr lang="en-US" sz="4000" dirty="0">
                <a:solidFill>
                  <a:srgbClr val="5C6670"/>
                </a:solidFill>
                <a:latin typeface="Trebuchet MS" panose="020B0603020202020204" pitchFamily="34" charset="0"/>
              </a:rPr>
              <a:t>Recommendation</a:t>
            </a:r>
          </a:p>
          <a:p>
            <a:pPr lvl="0">
              <a:lnSpc>
                <a:spcPct val="100000"/>
              </a:lnSpc>
            </a:pPr>
            <a:r>
              <a:rPr lang="en-US" sz="4000" dirty="0">
                <a:solidFill>
                  <a:srgbClr val="5C6670"/>
                </a:solidFill>
                <a:latin typeface="Trebuchet MS" panose="020B0603020202020204" pitchFamily="34" charset="0"/>
              </a:rPr>
              <a:t>Best Practice/Industry Standard</a:t>
            </a:r>
          </a:p>
          <a:p>
            <a:endParaRPr lang="en-US" dirty="0" smtClean="0"/>
          </a:p>
        </p:txBody>
      </p:sp>
    </p:spTree>
    <p:extLst>
      <p:ext uri="{BB962C8B-B14F-4D97-AF65-F5344CB8AC3E}">
        <p14:creationId xmlns:p14="http://schemas.microsoft.com/office/powerpoint/2010/main" val="39441531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1371601"/>
            <a:ext cx="9144000" cy="3886200"/>
          </a:xfrm>
        </p:spPr>
        <p:txBody>
          <a:bodyPr>
            <a:normAutofit/>
          </a:bodyPr>
          <a:lstStyle/>
          <a:p>
            <a:pPr lvl="0">
              <a:lnSpc>
                <a:spcPct val="100000"/>
              </a:lnSpc>
            </a:pPr>
            <a:endParaRPr lang="en-US" dirty="0" smtClean="0">
              <a:solidFill>
                <a:srgbClr val="5C6670"/>
              </a:solidFill>
              <a:latin typeface="Trebuchet MS" panose="020B0603020202020204" pitchFamily="34" charset="0"/>
            </a:endParaRPr>
          </a:p>
          <a:p>
            <a:pPr lvl="0">
              <a:lnSpc>
                <a:spcPct val="100000"/>
              </a:lnSpc>
            </a:pPr>
            <a:endParaRPr lang="en-US" dirty="0">
              <a:solidFill>
                <a:srgbClr val="5C6670"/>
              </a:solidFill>
              <a:latin typeface="Trebuchet MS" panose="020B0603020202020204" pitchFamily="34" charset="0"/>
            </a:endParaRPr>
          </a:p>
          <a:p>
            <a:endParaRPr lang="en-US" sz="6000" dirty="0" smtClean="0">
              <a:solidFill>
                <a:srgbClr val="FF0000"/>
              </a:solidFill>
            </a:endParaRPr>
          </a:p>
          <a:p>
            <a:r>
              <a:rPr lang="en-US" sz="6000" dirty="0" smtClean="0">
                <a:solidFill>
                  <a:srgbClr val="FF0000"/>
                </a:solidFill>
              </a:rPr>
              <a:t>FEDERAL LAWS</a:t>
            </a:r>
          </a:p>
        </p:txBody>
      </p:sp>
    </p:spTree>
    <p:extLst>
      <p:ext uri="{BB962C8B-B14F-4D97-AF65-F5344CB8AC3E}">
        <p14:creationId xmlns:p14="http://schemas.microsoft.com/office/powerpoint/2010/main" val="35889138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r>
              <a:rPr lang="en-US" sz="3200" b="1" dirty="0" smtClean="0">
                <a:solidFill>
                  <a:srgbClr val="FF0000"/>
                </a:solidFill>
              </a:rPr>
              <a:t>FMVSS - CFR</a:t>
            </a:r>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1371601"/>
            <a:ext cx="9144000" cy="3886200"/>
          </a:xfrm>
        </p:spPr>
        <p:txBody>
          <a:bodyPr>
            <a:normAutofit/>
          </a:bodyPr>
          <a:lstStyle/>
          <a:p>
            <a:pPr lvl="0" algn="l">
              <a:lnSpc>
                <a:spcPct val="100000"/>
              </a:lnSpc>
            </a:pPr>
            <a:r>
              <a:rPr lang="en-US" dirty="0">
                <a:solidFill>
                  <a:srgbClr val="5C6670"/>
                </a:solidFill>
                <a:latin typeface="Trebuchet MS" panose="020B0603020202020204" pitchFamily="34" charset="0"/>
              </a:rPr>
              <a:t>These Federal safety standards are regulations written in terms of </a:t>
            </a:r>
            <a:r>
              <a:rPr lang="en-US" u="sng" dirty="0">
                <a:solidFill>
                  <a:srgbClr val="5C6670"/>
                </a:solidFill>
                <a:latin typeface="Trebuchet MS" panose="020B0603020202020204" pitchFamily="34" charset="0"/>
              </a:rPr>
              <a:t>minimum safety performance requirements </a:t>
            </a:r>
            <a:r>
              <a:rPr lang="en-US" dirty="0">
                <a:solidFill>
                  <a:srgbClr val="5C6670"/>
                </a:solidFill>
                <a:latin typeface="Trebuchet MS" panose="020B0603020202020204" pitchFamily="34" charset="0"/>
              </a:rPr>
              <a:t>for motor vehicles or items of motor vehicle equipment. These requirements are specified in such a manner "that the public is protected against unreasonable risk of crashes occurring as a result of the design, construction, or performance of motor vehicles and is also protected against unreasonable risk of death or injury in the event crashes do occur.“</a:t>
            </a:r>
          </a:p>
          <a:p>
            <a:pPr lvl="0" algn="l">
              <a:lnSpc>
                <a:spcPct val="100000"/>
              </a:lnSpc>
            </a:pPr>
            <a:endParaRPr lang="en-US" dirty="0">
              <a:solidFill>
                <a:srgbClr val="5C6670"/>
              </a:solidFill>
              <a:latin typeface="Trebuchet MS" panose="020B0603020202020204" pitchFamily="34" charset="0"/>
            </a:endParaRPr>
          </a:p>
          <a:p>
            <a:pPr lvl="0">
              <a:lnSpc>
                <a:spcPct val="100000"/>
              </a:lnSpc>
            </a:pPr>
            <a:endParaRPr lang="en-US" dirty="0" smtClean="0">
              <a:solidFill>
                <a:srgbClr val="5C6670"/>
              </a:solidFill>
              <a:latin typeface="Trebuchet MS" panose="020B0603020202020204" pitchFamily="34" charset="0"/>
            </a:endParaRPr>
          </a:p>
          <a:p>
            <a:pPr lvl="0">
              <a:lnSpc>
                <a:spcPct val="100000"/>
              </a:lnSpc>
            </a:pPr>
            <a:endParaRPr lang="en-US" dirty="0">
              <a:solidFill>
                <a:srgbClr val="5C6670"/>
              </a:solidFill>
              <a:latin typeface="Trebuchet MS" panose="020B0603020202020204" pitchFamily="34" charset="0"/>
            </a:endParaRPr>
          </a:p>
        </p:txBody>
      </p:sp>
    </p:spTree>
    <p:extLst>
      <p:ext uri="{BB962C8B-B14F-4D97-AF65-F5344CB8AC3E}">
        <p14:creationId xmlns:p14="http://schemas.microsoft.com/office/powerpoint/2010/main" val="17387125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r>
              <a:rPr lang="en-US" sz="3200" b="1" dirty="0" smtClean="0">
                <a:solidFill>
                  <a:srgbClr val="FF0000"/>
                </a:solidFill>
              </a:rPr>
              <a:t>FMCSA</a:t>
            </a:r>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1371601"/>
            <a:ext cx="9144000" cy="3886200"/>
          </a:xfrm>
        </p:spPr>
        <p:txBody>
          <a:bodyPr>
            <a:normAutofit fontScale="85000" lnSpcReduction="20000"/>
          </a:bodyPr>
          <a:lstStyle/>
          <a:p>
            <a:pPr marL="342900" lvl="0" indent="-342900" algn="l">
              <a:lnSpc>
                <a:spcPct val="100000"/>
              </a:lnSpc>
              <a:buFont typeface="Arial" panose="020B0604020202020204" pitchFamily="34" charset="0"/>
              <a:buChar char="•"/>
            </a:pPr>
            <a:endParaRPr lang="en-US" sz="2000" dirty="0" smtClean="0">
              <a:solidFill>
                <a:srgbClr val="5C6670"/>
              </a:solidFill>
              <a:latin typeface="Trebuchet MS" panose="020B0603020202020204" pitchFamily="34" charset="0"/>
            </a:endParaRPr>
          </a:p>
          <a:p>
            <a:pPr marL="342900" lvl="0" indent="-342900" algn="l">
              <a:lnSpc>
                <a:spcPct val="100000"/>
              </a:lnSpc>
              <a:buFont typeface="Arial" panose="020B0604020202020204" pitchFamily="34" charset="0"/>
              <a:buChar char="•"/>
            </a:pPr>
            <a:r>
              <a:rPr lang="en-US" sz="2000" dirty="0" smtClean="0">
                <a:solidFill>
                  <a:srgbClr val="5C6670"/>
                </a:solidFill>
                <a:latin typeface="Trebuchet MS" panose="020B0603020202020204" pitchFamily="34" charset="0"/>
              </a:rPr>
              <a:t>Controlled </a:t>
            </a:r>
            <a:r>
              <a:rPr lang="en-US" sz="2000" dirty="0">
                <a:solidFill>
                  <a:srgbClr val="5C6670"/>
                </a:solidFill>
                <a:latin typeface="Trebuchet MS" panose="020B0603020202020204" pitchFamily="34" charset="0"/>
              </a:rPr>
              <a:t>Substances and Alcohol Use and Testing 382</a:t>
            </a:r>
          </a:p>
          <a:p>
            <a:pPr marL="1028700" lvl="1" indent="-342900" algn="l">
              <a:lnSpc>
                <a:spcPct val="100000"/>
              </a:lnSpc>
              <a:buFont typeface="Arial" panose="020B0604020202020204" pitchFamily="34" charset="0"/>
              <a:buChar char="•"/>
            </a:pPr>
            <a:r>
              <a:rPr lang="en-US" sz="1700" dirty="0">
                <a:solidFill>
                  <a:prstClr val="black"/>
                </a:solidFill>
              </a:rPr>
              <a:t>All CDL Operators are required to receive training</a:t>
            </a:r>
          </a:p>
          <a:p>
            <a:pPr marL="1028700" lvl="1" indent="-342900" algn="l">
              <a:lnSpc>
                <a:spcPct val="100000"/>
              </a:lnSpc>
              <a:buFont typeface="Arial" panose="020B0604020202020204" pitchFamily="34" charset="0"/>
              <a:buChar char="•"/>
            </a:pPr>
            <a:r>
              <a:rPr lang="en-US" sz="1700" dirty="0">
                <a:solidFill>
                  <a:prstClr val="black"/>
                </a:solidFill>
              </a:rPr>
              <a:t>Supervisors are required to receive Reasonable Suspicion training</a:t>
            </a:r>
          </a:p>
          <a:p>
            <a:pPr marL="342900" lvl="0" indent="-342900" algn="l">
              <a:lnSpc>
                <a:spcPct val="100000"/>
              </a:lnSpc>
              <a:buFont typeface="Arial" panose="020B0604020202020204" pitchFamily="34" charset="0"/>
              <a:buChar char="•"/>
            </a:pPr>
            <a:r>
              <a:rPr lang="en-US" sz="2000" dirty="0">
                <a:solidFill>
                  <a:srgbClr val="5C6670"/>
                </a:solidFill>
                <a:latin typeface="Trebuchet MS" panose="020B0603020202020204" pitchFamily="34" charset="0"/>
              </a:rPr>
              <a:t>Drug and Alcohol Clearinghouse</a:t>
            </a:r>
          </a:p>
          <a:p>
            <a:pPr marL="1028700" lvl="1" indent="-342900" algn="l">
              <a:lnSpc>
                <a:spcPct val="100000"/>
              </a:lnSpc>
              <a:buFont typeface="Arial" panose="020B0604020202020204" pitchFamily="34" charset="0"/>
              <a:buChar char="•"/>
            </a:pPr>
            <a:r>
              <a:rPr lang="en-US" sz="1700" dirty="0">
                <a:solidFill>
                  <a:prstClr val="black"/>
                </a:solidFill>
              </a:rPr>
              <a:t>Effective January 2020</a:t>
            </a:r>
          </a:p>
          <a:p>
            <a:pPr marL="342900" lvl="0" indent="-342900" algn="l">
              <a:lnSpc>
                <a:spcPct val="100000"/>
              </a:lnSpc>
              <a:buFont typeface="Arial" panose="020B0604020202020204" pitchFamily="34" charset="0"/>
              <a:buChar char="•"/>
            </a:pPr>
            <a:r>
              <a:rPr lang="en-US" sz="2000" dirty="0">
                <a:solidFill>
                  <a:srgbClr val="5C6670"/>
                </a:solidFill>
                <a:latin typeface="Trebuchet MS" panose="020B0603020202020204" pitchFamily="34" charset="0"/>
              </a:rPr>
              <a:t>Entry Level CDL Training</a:t>
            </a:r>
          </a:p>
          <a:p>
            <a:pPr marL="1028700" lvl="1" indent="-342900" algn="l">
              <a:lnSpc>
                <a:spcPct val="100000"/>
              </a:lnSpc>
              <a:buFont typeface="Arial" panose="020B0604020202020204" pitchFamily="34" charset="0"/>
              <a:buChar char="•"/>
            </a:pPr>
            <a:r>
              <a:rPr lang="en-US" sz="1700" dirty="0">
                <a:solidFill>
                  <a:prstClr val="black"/>
                </a:solidFill>
              </a:rPr>
              <a:t>Effective February 2020 – More on this </a:t>
            </a:r>
            <a:r>
              <a:rPr lang="en-US" sz="1700" dirty="0" smtClean="0">
                <a:solidFill>
                  <a:prstClr val="black"/>
                </a:solidFill>
              </a:rPr>
              <a:t>later</a:t>
            </a:r>
          </a:p>
          <a:p>
            <a:pPr marL="342900" lvl="0" indent="-342900" algn="l">
              <a:lnSpc>
                <a:spcPct val="100000"/>
              </a:lnSpc>
              <a:buFont typeface="Arial" panose="020B0604020202020204" pitchFamily="34" charset="0"/>
              <a:buChar char="•"/>
            </a:pPr>
            <a:r>
              <a:rPr lang="en-US" sz="2000" dirty="0" smtClean="0">
                <a:solidFill>
                  <a:srgbClr val="5C6670"/>
                </a:solidFill>
                <a:latin typeface="Trebuchet MS" panose="020B0603020202020204" pitchFamily="34" charset="0"/>
              </a:rPr>
              <a:t>Driver </a:t>
            </a:r>
            <a:r>
              <a:rPr lang="en-US" sz="2000" dirty="0">
                <a:solidFill>
                  <a:srgbClr val="5C6670"/>
                </a:solidFill>
                <a:latin typeface="Trebuchet MS" panose="020B0603020202020204" pitchFamily="34" charset="0"/>
              </a:rPr>
              <a:t>Medical Requirements</a:t>
            </a:r>
          </a:p>
          <a:p>
            <a:pPr marL="971550" lvl="1" indent="-285750" algn="l">
              <a:lnSpc>
                <a:spcPct val="100000"/>
              </a:lnSpc>
              <a:buFont typeface="Arial" panose="020B0604020202020204" pitchFamily="34" charset="0"/>
              <a:buChar char="•"/>
            </a:pPr>
            <a:r>
              <a:rPr lang="en-US" sz="1700" dirty="0">
                <a:solidFill>
                  <a:prstClr val="black"/>
                </a:solidFill>
              </a:rPr>
              <a:t>The Federal Diabetes and Vision Exemption Programs have specific requirements, as well as requests for hearing and seizure exemptions.  These requests may include medical exams, employment history, driving experience and motor vehicle records which must be submitted with the application. The Agency will make a final decision within 180 days of receipt of the complete application.  This is for </a:t>
            </a:r>
            <a:r>
              <a:rPr lang="en-US" sz="1700" b="1" dirty="0">
                <a:solidFill>
                  <a:srgbClr val="0070C0"/>
                </a:solidFill>
              </a:rPr>
              <a:t>INTERSTATE </a:t>
            </a:r>
            <a:r>
              <a:rPr lang="en-US" sz="1700" dirty="0">
                <a:solidFill>
                  <a:prstClr val="black"/>
                </a:solidFill>
              </a:rPr>
              <a:t>travel. The FMCSA waivers/exemptions do not permit regulatory relief for drivers who plan to limit their operations to intrastate commerce</a:t>
            </a:r>
            <a:r>
              <a:rPr lang="en-US" sz="1700" dirty="0" smtClean="0">
                <a:solidFill>
                  <a:prstClr val="black"/>
                </a:solidFill>
              </a:rPr>
              <a:t>.</a:t>
            </a:r>
          </a:p>
          <a:p>
            <a:pPr marL="685800" lvl="1" algn="l">
              <a:lnSpc>
                <a:spcPct val="100000"/>
              </a:lnSpc>
            </a:pPr>
            <a:endParaRPr lang="en-US" sz="1700" dirty="0">
              <a:solidFill>
                <a:prstClr val="black"/>
              </a:solidFill>
            </a:endParaRPr>
          </a:p>
          <a:p>
            <a:pPr marL="971550" lvl="1" indent="-285750" algn="l">
              <a:lnSpc>
                <a:spcPct val="100000"/>
              </a:lnSpc>
              <a:buFont typeface="Arial" panose="020B0604020202020204" pitchFamily="34" charset="0"/>
              <a:buChar char="•"/>
            </a:pPr>
            <a:endParaRPr lang="en-US" sz="1700" dirty="0" smtClean="0">
              <a:solidFill>
                <a:prstClr val="black"/>
              </a:solidFill>
            </a:endParaRPr>
          </a:p>
          <a:p>
            <a:pPr marL="971550" lvl="1" indent="-285750" algn="l">
              <a:lnSpc>
                <a:spcPct val="100000"/>
              </a:lnSpc>
              <a:buFont typeface="Arial" panose="020B0604020202020204" pitchFamily="34" charset="0"/>
              <a:buChar char="•"/>
            </a:pPr>
            <a:endParaRPr lang="en-US" sz="1700" dirty="0">
              <a:solidFill>
                <a:prstClr val="black"/>
              </a:solidFill>
            </a:endParaRPr>
          </a:p>
          <a:p>
            <a:pPr lvl="0" algn="l">
              <a:lnSpc>
                <a:spcPct val="100000"/>
              </a:lnSpc>
            </a:pPr>
            <a:endParaRPr lang="en-US" dirty="0">
              <a:solidFill>
                <a:srgbClr val="5C6670"/>
              </a:solidFill>
              <a:latin typeface="Trebuchet MS" panose="020B0603020202020204" pitchFamily="34" charset="0"/>
            </a:endParaRPr>
          </a:p>
          <a:p>
            <a:pPr lvl="0">
              <a:lnSpc>
                <a:spcPct val="100000"/>
              </a:lnSpc>
            </a:pPr>
            <a:endParaRPr lang="en-US" dirty="0" smtClean="0">
              <a:solidFill>
                <a:srgbClr val="5C6670"/>
              </a:solidFill>
              <a:latin typeface="Trebuchet MS" panose="020B0603020202020204" pitchFamily="34" charset="0"/>
            </a:endParaRPr>
          </a:p>
          <a:p>
            <a:pPr lvl="0">
              <a:lnSpc>
                <a:spcPct val="100000"/>
              </a:lnSpc>
            </a:pPr>
            <a:endParaRPr lang="en-US" dirty="0">
              <a:solidFill>
                <a:srgbClr val="5C6670"/>
              </a:solidFill>
              <a:latin typeface="Trebuchet MS" panose="020B0603020202020204" pitchFamily="34" charset="0"/>
            </a:endParaRPr>
          </a:p>
        </p:txBody>
      </p:sp>
    </p:spTree>
    <p:extLst>
      <p:ext uri="{BB962C8B-B14F-4D97-AF65-F5344CB8AC3E}">
        <p14:creationId xmlns:p14="http://schemas.microsoft.com/office/powerpoint/2010/main" val="8515575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r>
              <a:rPr lang="en-US" sz="3200" b="1" dirty="0" smtClean="0">
                <a:solidFill>
                  <a:srgbClr val="FF0000"/>
                </a:solidFill>
              </a:rPr>
              <a:t>DOT PHYSICAL AND WAIVERS</a:t>
            </a:r>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1371601"/>
            <a:ext cx="9144000" cy="3886200"/>
          </a:xfrm>
        </p:spPr>
        <p:txBody>
          <a:bodyPr>
            <a:normAutofit fontScale="92500" lnSpcReduction="10000"/>
          </a:bodyPr>
          <a:lstStyle/>
          <a:p>
            <a:pPr lvl="0" algn="l">
              <a:lnSpc>
                <a:spcPct val="100000"/>
              </a:lnSpc>
            </a:pPr>
            <a:r>
              <a:rPr lang="en-US" sz="2000" dirty="0">
                <a:solidFill>
                  <a:srgbClr val="5C6670"/>
                </a:solidFill>
                <a:latin typeface="Trebuchet MS" panose="020B0603020202020204" pitchFamily="34" charset="0"/>
              </a:rPr>
              <a:t>The Colorado </a:t>
            </a:r>
            <a:r>
              <a:rPr lang="en-US" sz="2000" b="1" dirty="0">
                <a:solidFill>
                  <a:srgbClr val="0070C0"/>
                </a:solidFill>
                <a:latin typeface="Trebuchet MS" panose="020B0603020202020204" pitchFamily="34" charset="0"/>
              </a:rPr>
              <a:t>INTRASTATE </a:t>
            </a:r>
            <a:r>
              <a:rPr lang="en-US" sz="2000" dirty="0">
                <a:solidFill>
                  <a:srgbClr val="5C6670"/>
                </a:solidFill>
                <a:latin typeface="Trebuchet MS" panose="020B0603020202020204" pitchFamily="34" charset="0"/>
              </a:rPr>
              <a:t>Waiver program may consider a waiver for individuals who have failed to meet the requirements of 49 CFR 391.41 for ONLY ONE following permanent conditions:</a:t>
            </a:r>
          </a:p>
          <a:p>
            <a:pPr lvl="0" algn="l">
              <a:lnSpc>
                <a:spcPct val="100000"/>
              </a:lnSpc>
            </a:pPr>
            <a:r>
              <a:rPr lang="en-US" sz="2000" dirty="0">
                <a:solidFill>
                  <a:srgbClr val="5C6670"/>
                </a:solidFill>
                <a:latin typeface="Trebuchet MS" panose="020B0603020202020204" pitchFamily="34" charset="0"/>
              </a:rPr>
              <a:t>391.41(b)(1)-Loss of Limb and (b)(2)-Impairment of Limb (this condition requires a specific waiver application known as a Special Skills Evaluation or SPE);</a:t>
            </a:r>
          </a:p>
          <a:p>
            <a:pPr lvl="0" algn="l">
              <a:lnSpc>
                <a:spcPct val="100000"/>
              </a:lnSpc>
            </a:pPr>
            <a:r>
              <a:rPr lang="en-US" sz="2000" dirty="0">
                <a:solidFill>
                  <a:srgbClr val="5C6670"/>
                </a:solidFill>
                <a:latin typeface="Trebuchet MS" panose="020B0603020202020204" pitchFamily="34" charset="0"/>
              </a:rPr>
              <a:t>391.41(b)(3)-Clinical diagnosis of diabetes mellitus currently requiring insulin for control;</a:t>
            </a:r>
          </a:p>
          <a:p>
            <a:pPr lvl="0" algn="l">
              <a:lnSpc>
                <a:spcPct val="100000"/>
              </a:lnSpc>
            </a:pPr>
            <a:r>
              <a:rPr lang="en-US" sz="2000" dirty="0">
                <a:solidFill>
                  <a:srgbClr val="5C6670"/>
                </a:solidFill>
                <a:latin typeface="Trebuchet MS" panose="020B0603020202020204" pitchFamily="34" charset="0"/>
              </a:rPr>
              <a:t>391.41(b)(10)-Visual Acuity</a:t>
            </a:r>
          </a:p>
          <a:p>
            <a:pPr lvl="0" algn="l">
              <a:lnSpc>
                <a:spcPct val="100000"/>
              </a:lnSpc>
            </a:pPr>
            <a:r>
              <a:rPr lang="en-US" sz="2000" dirty="0">
                <a:solidFill>
                  <a:srgbClr val="5C6670"/>
                </a:solidFill>
                <a:latin typeface="Trebuchet MS" panose="020B0603020202020204" pitchFamily="34" charset="0"/>
                <a:hlinkClick r:id="rId3"/>
              </a:rPr>
              <a:t>https://www.colorado.gov/pacific/csp/medical-waivers</a:t>
            </a:r>
            <a:endParaRPr lang="en-US" sz="2000" dirty="0">
              <a:solidFill>
                <a:srgbClr val="5C6670"/>
              </a:solidFill>
              <a:latin typeface="Trebuchet MS" panose="020B0603020202020204" pitchFamily="34" charset="0"/>
            </a:endParaRPr>
          </a:p>
          <a:p>
            <a:pPr lvl="0" algn="l">
              <a:lnSpc>
                <a:spcPct val="100000"/>
              </a:lnSpc>
            </a:pPr>
            <a:r>
              <a:rPr lang="en-US" sz="2000" dirty="0">
                <a:solidFill>
                  <a:srgbClr val="5C6670"/>
                </a:solidFill>
                <a:latin typeface="Trebuchet MS" panose="020B0603020202020204" pitchFamily="34" charset="0"/>
              </a:rPr>
              <a:t>Drivers with physical impairments which affect their ability to safely operate CMVs according to their medical examiners, or with missing limbs (e.g., a hand or finger, an arm, foot or leg), are required to obtain SPE certificates.</a:t>
            </a:r>
          </a:p>
          <a:p>
            <a:pPr lvl="0" algn="l">
              <a:lnSpc>
                <a:spcPct val="100000"/>
              </a:lnSpc>
            </a:pPr>
            <a:endParaRPr lang="en-US" dirty="0">
              <a:solidFill>
                <a:srgbClr val="5C6670"/>
              </a:solidFill>
              <a:latin typeface="Trebuchet MS" panose="020B0603020202020204" pitchFamily="34" charset="0"/>
            </a:endParaRPr>
          </a:p>
          <a:p>
            <a:pPr lvl="0">
              <a:lnSpc>
                <a:spcPct val="100000"/>
              </a:lnSpc>
            </a:pPr>
            <a:endParaRPr lang="en-US" dirty="0" smtClean="0">
              <a:solidFill>
                <a:srgbClr val="5C6670"/>
              </a:solidFill>
              <a:latin typeface="Trebuchet MS" panose="020B0603020202020204" pitchFamily="34" charset="0"/>
            </a:endParaRPr>
          </a:p>
          <a:p>
            <a:pPr lvl="0">
              <a:lnSpc>
                <a:spcPct val="100000"/>
              </a:lnSpc>
            </a:pPr>
            <a:endParaRPr lang="en-US" dirty="0">
              <a:solidFill>
                <a:srgbClr val="5C6670"/>
              </a:solidFill>
              <a:latin typeface="Trebuchet MS" panose="020B0603020202020204" pitchFamily="34" charset="0"/>
            </a:endParaRPr>
          </a:p>
        </p:txBody>
      </p:sp>
    </p:spTree>
    <p:extLst>
      <p:ext uri="{BB962C8B-B14F-4D97-AF65-F5344CB8AC3E}">
        <p14:creationId xmlns:p14="http://schemas.microsoft.com/office/powerpoint/2010/main" val="33826596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r>
              <a:rPr lang="en-US" sz="3200" b="1" dirty="0" smtClean="0">
                <a:solidFill>
                  <a:srgbClr val="FF0000"/>
                </a:solidFill>
              </a:rPr>
              <a:t>IDEA – FAPE – OCR (Special Needs)</a:t>
            </a:r>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1371601"/>
            <a:ext cx="9144000" cy="3886200"/>
          </a:xfrm>
        </p:spPr>
        <p:txBody>
          <a:bodyPr>
            <a:normAutofit/>
          </a:bodyPr>
          <a:lstStyle/>
          <a:p>
            <a:pPr marL="342900" lvl="0" indent="-342900" algn="l">
              <a:lnSpc>
                <a:spcPct val="100000"/>
              </a:lnSpc>
              <a:buFont typeface="Arial" panose="020B0604020202020204" pitchFamily="34" charset="0"/>
              <a:buChar char="•"/>
            </a:pPr>
            <a:r>
              <a:rPr lang="en-US" sz="2200" dirty="0">
                <a:solidFill>
                  <a:srgbClr val="5C6670"/>
                </a:solidFill>
                <a:latin typeface="Trebuchet MS" panose="020B0603020202020204" pitchFamily="34" charset="0"/>
              </a:rPr>
              <a:t>Individuals with Disabilities Education Act </a:t>
            </a:r>
          </a:p>
          <a:p>
            <a:pPr lvl="0" algn="l">
              <a:lnSpc>
                <a:spcPct val="100000"/>
              </a:lnSpc>
            </a:pPr>
            <a:r>
              <a:rPr lang="en-US" sz="2200" dirty="0">
                <a:solidFill>
                  <a:srgbClr val="5C6670"/>
                </a:solidFill>
                <a:latin typeface="Trebuchet MS" panose="020B0603020202020204" pitchFamily="34" charset="0"/>
                <a:hlinkClick r:id="rId3"/>
              </a:rPr>
              <a:t>http://www2.ed.gov/policy/speced/guid/idea/idea2004.html</a:t>
            </a:r>
            <a:endParaRPr lang="en-US" sz="2200" dirty="0">
              <a:solidFill>
                <a:srgbClr val="5C6670"/>
              </a:solidFill>
              <a:latin typeface="Trebuchet MS" panose="020B0603020202020204" pitchFamily="34" charset="0"/>
            </a:endParaRPr>
          </a:p>
          <a:p>
            <a:pPr lvl="0" algn="l">
              <a:lnSpc>
                <a:spcPct val="100000"/>
              </a:lnSpc>
            </a:pPr>
            <a:endParaRPr lang="en-US" sz="2200" dirty="0">
              <a:solidFill>
                <a:srgbClr val="5C6670"/>
              </a:solidFill>
              <a:latin typeface="Trebuchet MS" panose="020B0603020202020204" pitchFamily="34" charset="0"/>
            </a:endParaRPr>
          </a:p>
          <a:p>
            <a:pPr marL="342900" lvl="0" indent="-342900" algn="l">
              <a:lnSpc>
                <a:spcPct val="100000"/>
              </a:lnSpc>
              <a:buFont typeface="Arial" panose="020B0604020202020204" pitchFamily="34" charset="0"/>
              <a:buChar char="•"/>
            </a:pPr>
            <a:r>
              <a:rPr lang="en-US" sz="2200" dirty="0">
                <a:solidFill>
                  <a:srgbClr val="5C6670"/>
                </a:solidFill>
                <a:latin typeface="Trebuchet MS" panose="020B0603020202020204" pitchFamily="34" charset="0"/>
              </a:rPr>
              <a:t>Free Appropriate Public Education Under Section 504</a:t>
            </a:r>
          </a:p>
          <a:p>
            <a:pPr lvl="0" algn="l">
              <a:lnSpc>
                <a:spcPct val="100000"/>
              </a:lnSpc>
            </a:pPr>
            <a:r>
              <a:rPr lang="en-US" sz="2200" dirty="0">
                <a:solidFill>
                  <a:srgbClr val="5C6670"/>
                </a:solidFill>
                <a:latin typeface="Trebuchet MS" panose="020B0603020202020204" pitchFamily="34" charset="0"/>
                <a:hlinkClick r:id="rId4"/>
              </a:rPr>
              <a:t>http://www2.ed.gov/about/offices/list/ocr/docs/edlite-FAPE504.html</a:t>
            </a:r>
            <a:endParaRPr lang="en-US" sz="2200" dirty="0">
              <a:solidFill>
                <a:srgbClr val="5C6670"/>
              </a:solidFill>
              <a:latin typeface="Trebuchet MS" panose="020B0603020202020204" pitchFamily="34" charset="0"/>
            </a:endParaRPr>
          </a:p>
          <a:p>
            <a:pPr marL="342900" lvl="0" indent="-342900" algn="l">
              <a:lnSpc>
                <a:spcPct val="100000"/>
              </a:lnSpc>
              <a:buFont typeface="Arial" panose="020B0604020202020204" pitchFamily="34" charset="0"/>
              <a:buChar char="•"/>
            </a:pPr>
            <a:endParaRPr lang="en-US" sz="2200" dirty="0">
              <a:solidFill>
                <a:srgbClr val="5C6670"/>
              </a:solidFill>
              <a:latin typeface="Trebuchet MS" panose="020B0603020202020204" pitchFamily="34" charset="0"/>
            </a:endParaRPr>
          </a:p>
          <a:p>
            <a:pPr marL="342900" lvl="0" indent="-342900" algn="l">
              <a:lnSpc>
                <a:spcPct val="100000"/>
              </a:lnSpc>
              <a:buFont typeface="Arial" panose="020B0604020202020204" pitchFamily="34" charset="0"/>
              <a:buChar char="•"/>
            </a:pPr>
            <a:r>
              <a:rPr lang="en-US" sz="2200" dirty="0">
                <a:solidFill>
                  <a:srgbClr val="5C6670"/>
                </a:solidFill>
                <a:latin typeface="Trebuchet MS" panose="020B0603020202020204" pitchFamily="34" charset="0"/>
              </a:rPr>
              <a:t>Office of Civil Rights</a:t>
            </a:r>
          </a:p>
          <a:p>
            <a:pPr lvl="0" algn="l">
              <a:lnSpc>
                <a:spcPct val="100000"/>
              </a:lnSpc>
            </a:pPr>
            <a:r>
              <a:rPr lang="en-US" sz="2200" dirty="0">
                <a:solidFill>
                  <a:srgbClr val="5C6670"/>
                </a:solidFill>
                <a:latin typeface="Trebuchet MS" panose="020B0603020202020204" pitchFamily="34" charset="0"/>
                <a:hlinkClick r:id="rId5"/>
              </a:rPr>
              <a:t>http://www2.ed.gov/about/offices/list/ocr/504faq.html</a:t>
            </a:r>
            <a:endParaRPr lang="en-US" sz="2200" dirty="0">
              <a:solidFill>
                <a:srgbClr val="5C6670"/>
              </a:solidFill>
              <a:latin typeface="Trebuchet MS" panose="020B0603020202020204" pitchFamily="34" charset="0"/>
            </a:endParaRPr>
          </a:p>
          <a:p>
            <a:pPr lvl="0" algn="l">
              <a:lnSpc>
                <a:spcPct val="100000"/>
              </a:lnSpc>
            </a:pPr>
            <a:endParaRPr lang="en-US" dirty="0">
              <a:solidFill>
                <a:srgbClr val="5C6670"/>
              </a:solidFill>
              <a:latin typeface="Trebuchet MS" panose="020B0603020202020204" pitchFamily="34" charset="0"/>
            </a:endParaRPr>
          </a:p>
          <a:p>
            <a:pPr lvl="0">
              <a:lnSpc>
                <a:spcPct val="100000"/>
              </a:lnSpc>
            </a:pPr>
            <a:endParaRPr lang="en-US" dirty="0" smtClean="0">
              <a:solidFill>
                <a:srgbClr val="5C6670"/>
              </a:solidFill>
              <a:latin typeface="Trebuchet MS" panose="020B0603020202020204" pitchFamily="34" charset="0"/>
            </a:endParaRPr>
          </a:p>
          <a:p>
            <a:pPr lvl="0">
              <a:lnSpc>
                <a:spcPct val="100000"/>
              </a:lnSpc>
            </a:pPr>
            <a:endParaRPr lang="en-US" dirty="0">
              <a:solidFill>
                <a:srgbClr val="5C6670"/>
              </a:solidFill>
              <a:latin typeface="Trebuchet MS" panose="020B0603020202020204" pitchFamily="34" charset="0"/>
            </a:endParaRPr>
          </a:p>
        </p:txBody>
      </p:sp>
    </p:spTree>
    <p:extLst>
      <p:ext uri="{BB962C8B-B14F-4D97-AF65-F5344CB8AC3E}">
        <p14:creationId xmlns:p14="http://schemas.microsoft.com/office/powerpoint/2010/main" val="796417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r>
              <a:rPr lang="en-US" sz="3200" b="1" dirty="0" smtClean="0">
                <a:solidFill>
                  <a:srgbClr val="FF0000"/>
                </a:solidFill>
              </a:rPr>
              <a:t>FERPA – FOIA - CORA</a:t>
            </a:r>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1371601"/>
            <a:ext cx="9144000" cy="3886200"/>
          </a:xfrm>
        </p:spPr>
        <p:txBody>
          <a:bodyPr>
            <a:normAutofit fontScale="92500" lnSpcReduction="10000"/>
          </a:bodyPr>
          <a:lstStyle/>
          <a:p>
            <a:pPr marL="342900" lvl="0" indent="-342900" algn="l">
              <a:lnSpc>
                <a:spcPct val="100000"/>
              </a:lnSpc>
              <a:buFont typeface="Arial" panose="020B0604020202020204" pitchFamily="34" charset="0"/>
              <a:buChar char="•"/>
            </a:pPr>
            <a:r>
              <a:rPr lang="en-US" sz="1300" b="1" dirty="0">
                <a:solidFill>
                  <a:srgbClr val="5C6670"/>
                </a:solidFill>
                <a:latin typeface="Trebuchet MS" panose="020B0603020202020204" pitchFamily="34" charset="0"/>
              </a:rPr>
              <a:t>Family Educational Rights and Privacy Act</a:t>
            </a:r>
          </a:p>
          <a:p>
            <a:pPr marL="342900" lvl="0" indent="-342900" algn="l">
              <a:lnSpc>
                <a:spcPct val="100000"/>
              </a:lnSpc>
              <a:buFont typeface="Arial" panose="020B0604020202020204" pitchFamily="34" charset="0"/>
              <a:buChar char="•"/>
            </a:pPr>
            <a:r>
              <a:rPr lang="en-US" sz="1300" dirty="0">
                <a:solidFill>
                  <a:srgbClr val="5C6670"/>
                </a:solidFill>
                <a:latin typeface="Trebuchet MS" panose="020B0603020202020204" pitchFamily="34" charset="0"/>
              </a:rPr>
              <a:t>The Family Educational Rights and Privacy Act (FERPA) (20 U.S.C. § 1232g; 34 CFR Part 99) is a Federal law that protects the privacy of student education records. The law applies to all schools that receive funds under an applicable program of the U.S. Department of Education.</a:t>
            </a:r>
          </a:p>
          <a:p>
            <a:pPr marL="342900" lvl="0" indent="-342900" algn="l">
              <a:lnSpc>
                <a:spcPct val="100000"/>
              </a:lnSpc>
              <a:buFont typeface="Arial" panose="020B0604020202020204" pitchFamily="34" charset="0"/>
              <a:buChar char="•"/>
            </a:pPr>
            <a:r>
              <a:rPr lang="en-US" sz="1300" dirty="0">
                <a:solidFill>
                  <a:srgbClr val="5C6670"/>
                </a:solidFill>
                <a:latin typeface="Trebuchet MS" panose="020B0603020202020204" pitchFamily="34" charset="0"/>
              </a:rPr>
              <a:t>FERPA gives parents certain rights with respect to their children's education records. These rights transfer to the student when he or she reaches the age of 18 or attends a school beyond the high school level. Students to whom the rights have transferred are "eligible students."</a:t>
            </a:r>
          </a:p>
          <a:p>
            <a:pPr marL="342900" lvl="0" indent="-342900" algn="l">
              <a:lnSpc>
                <a:spcPct val="100000"/>
              </a:lnSpc>
              <a:buFont typeface="Arial" panose="020B0604020202020204" pitchFamily="34" charset="0"/>
              <a:buChar char="•"/>
            </a:pPr>
            <a:r>
              <a:rPr lang="en-US" sz="1300" b="1" dirty="0">
                <a:solidFill>
                  <a:srgbClr val="5C6670"/>
                </a:solidFill>
                <a:latin typeface="Trebuchet MS" panose="020B0603020202020204" pitchFamily="34" charset="0"/>
              </a:rPr>
              <a:t>Freedom of Information Act</a:t>
            </a:r>
          </a:p>
          <a:p>
            <a:pPr marL="342900" lvl="0" indent="-342900" algn="l">
              <a:lnSpc>
                <a:spcPct val="100000"/>
              </a:lnSpc>
              <a:buFont typeface="Arial" panose="020B0604020202020204" pitchFamily="34" charset="0"/>
              <a:buChar char="•"/>
            </a:pPr>
            <a:r>
              <a:rPr lang="en-US" sz="1300" dirty="0">
                <a:solidFill>
                  <a:srgbClr val="5C6670"/>
                </a:solidFill>
                <a:latin typeface="Trebuchet MS" panose="020B0603020202020204" pitchFamily="34" charset="0"/>
              </a:rPr>
              <a:t>The Freedom of Information Act (FOIA) gives you the right to request information from federal agencies. From FOIA online you can submit FOIA requests to all participating agencies, track the status of requests, search for requests submitted by others, access previously released records, and generate agency-specific FOIA processing reports. </a:t>
            </a:r>
          </a:p>
          <a:p>
            <a:pPr marL="342900" lvl="0" indent="-342900" algn="l">
              <a:lnSpc>
                <a:spcPct val="100000"/>
              </a:lnSpc>
              <a:buFont typeface="Arial" panose="020B0604020202020204" pitchFamily="34" charset="0"/>
              <a:buChar char="•"/>
            </a:pPr>
            <a:r>
              <a:rPr lang="en-US" sz="1300" b="1" dirty="0">
                <a:solidFill>
                  <a:srgbClr val="5C6670"/>
                </a:solidFill>
                <a:latin typeface="Trebuchet MS" panose="020B0603020202020204" pitchFamily="34" charset="0"/>
              </a:rPr>
              <a:t>Colorado Open Records Act</a:t>
            </a:r>
          </a:p>
          <a:p>
            <a:pPr marL="342900" lvl="0" indent="-342900" algn="l">
              <a:lnSpc>
                <a:spcPct val="100000"/>
              </a:lnSpc>
              <a:buFont typeface="Arial" panose="020B0604020202020204" pitchFamily="34" charset="0"/>
              <a:buChar char="•"/>
            </a:pPr>
            <a:r>
              <a:rPr lang="en-US" sz="1300" dirty="0">
                <a:solidFill>
                  <a:srgbClr val="5C6670"/>
                </a:solidFill>
                <a:latin typeface="Trebuchet MS" panose="020B0603020202020204" pitchFamily="34" charset="0"/>
              </a:rPr>
              <a:t>In Colorado, pursuant to the Colorado Open Records Act (CORA) under C.R.S. 24-72-201 et seq., it is declared to be the public policy of the state that all public records shall be open for inspection by any person at reasonable times, except as provided in part 2 or as otherwise specifically provided by law.  The CORA is a series of laws designed to guarantee that the public has access to public records of government bodies at all levels in Colorado.  The law was enacted in 1969.  It applies to “the state, its agencies and institutions, cities, counties, cities and counties, towns, school districts, special districts, and housing authorities.”</a:t>
            </a:r>
          </a:p>
          <a:p>
            <a:pPr lvl="0" algn="l">
              <a:lnSpc>
                <a:spcPct val="100000"/>
              </a:lnSpc>
            </a:pPr>
            <a:endParaRPr lang="en-US" dirty="0">
              <a:solidFill>
                <a:srgbClr val="5C6670"/>
              </a:solidFill>
              <a:latin typeface="Trebuchet MS" panose="020B0603020202020204" pitchFamily="34" charset="0"/>
            </a:endParaRPr>
          </a:p>
          <a:p>
            <a:pPr lvl="0">
              <a:lnSpc>
                <a:spcPct val="100000"/>
              </a:lnSpc>
            </a:pPr>
            <a:endParaRPr lang="en-US" dirty="0" smtClean="0">
              <a:solidFill>
                <a:srgbClr val="5C6670"/>
              </a:solidFill>
              <a:latin typeface="Trebuchet MS" panose="020B0603020202020204" pitchFamily="34" charset="0"/>
            </a:endParaRPr>
          </a:p>
          <a:p>
            <a:pPr lvl="0">
              <a:lnSpc>
                <a:spcPct val="100000"/>
              </a:lnSpc>
            </a:pPr>
            <a:endParaRPr lang="en-US" dirty="0">
              <a:solidFill>
                <a:srgbClr val="5C6670"/>
              </a:solidFill>
              <a:latin typeface="Trebuchet MS" panose="020B0603020202020204" pitchFamily="34" charset="0"/>
            </a:endParaRPr>
          </a:p>
        </p:txBody>
      </p:sp>
    </p:spTree>
    <p:extLst>
      <p:ext uri="{BB962C8B-B14F-4D97-AF65-F5344CB8AC3E}">
        <p14:creationId xmlns:p14="http://schemas.microsoft.com/office/powerpoint/2010/main" val="18660342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r>
              <a:rPr lang="en-US" sz="3200" b="1" dirty="0" smtClean="0">
                <a:solidFill>
                  <a:srgbClr val="FF0000"/>
                </a:solidFill>
              </a:rPr>
              <a:t>NHTSA – USDOT - HEADSTART</a:t>
            </a:r>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1371601"/>
            <a:ext cx="9144000" cy="3886200"/>
          </a:xfrm>
        </p:spPr>
        <p:txBody>
          <a:bodyPr>
            <a:normAutofit lnSpcReduction="10000"/>
          </a:bodyPr>
          <a:lstStyle/>
          <a:p>
            <a:pPr marL="342900" lvl="0" indent="-342900" algn="l">
              <a:lnSpc>
                <a:spcPct val="100000"/>
              </a:lnSpc>
              <a:buFont typeface="Arial" panose="020B0604020202020204" pitchFamily="34" charset="0"/>
              <a:buChar char="•"/>
            </a:pPr>
            <a:r>
              <a:rPr lang="en-US" sz="1500" b="1" dirty="0">
                <a:solidFill>
                  <a:srgbClr val="5C6670"/>
                </a:solidFill>
                <a:latin typeface="Trebuchet MS" panose="020B0603020202020204" pitchFamily="34" charset="0"/>
              </a:rPr>
              <a:t>National Highway Traffic Safety Administration </a:t>
            </a:r>
          </a:p>
          <a:p>
            <a:pPr marL="342900" lvl="0" indent="-342900" algn="l">
              <a:lnSpc>
                <a:spcPct val="100000"/>
              </a:lnSpc>
              <a:buFont typeface="Arial" panose="020B0604020202020204" pitchFamily="34" charset="0"/>
              <a:buChar char="•"/>
            </a:pPr>
            <a:r>
              <a:rPr lang="en-US" sz="1500" dirty="0">
                <a:solidFill>
                  <a:srgbClr val="5C6670"/>
                </a:solidFill>
                <a:latin typeface="Trebuchet MS" panose="020B0603020202020204" pitchFamily="34" charset="0"/>
              </a:rPr>
              <a:t>Databases for in-depth record of safety Issues for Vehicles, Child Restraints, Tires and Equipment</a:t>
            </a:r>
          </a:p>
          <a:p>
            <a:pPr lvl="0">
              <a:lnSpc>
                <a:spcPct val="100000"/>
              </a:lnSpc>
            </a:pPr>
            <a:r>
              <a:rPr lang="en-US" sz="1500" dirty="0">
                <a:solidFill>
                  <a:srgbClr val="5C6670"/>
                </a:solidFill>
                <a:latin typeface="Trebuchet MS" panose="020B0603020202020204" pitchFamily="34" charset="0"/>
                <a:hlinkClick r:id="rId3"/>
              </a:rPr>
              <a:t>http://www-odi.nhtsa.dot.gov/owners/SearchSafetyIssues</a:t>
            </a:r>
            <a:endParaRPr lang="en-US" sz="1500" dirty="0">
              <a:solidFill>
                <a:srgbClr val="5C6670"/>
              </a:solidFill>
              <a:latin typeface="Trebuchet MS" panose="020B0603020202020204" pitchFamily="34" charset="0"/>
            </a:endParaRPr>
          </a:p>
          <a:p>
            <a:pPr lvl="0" algn="l">
              <a:lnSpc>
                <a:spcPct val="100000"/>
              </a:lnSpc>
            </a:pPr>
            <a:endParaRPr lang="en-US" sz="1500" dirty="0">
              <a:solidFill>
                <a:srgbClr val="5C6670"/>
              </a:solidFill>
              <a:latin typeface="Trebuchet MS" panose="020B0603020202020204" pitchFamily="34" charset="0"/>
            </a:endParaRPr>
          </a:p>
          <a:p>
            <a:pPr marL="342900" lvl="0" indent="-342900" algn="l">
              <a:lnSpc>
                <a:spcPct val="100000"/>
              </a:lnSpc>
              <a:buFont typeface="Arial" panose="020B0604020202020204" pitchFamily="34" charset="0"/>
              <a:buChar char="•"/>
            </a:pPr>
            <a:r>
              <a:rPr lang="en-US" sz="1500" b="1" dirty="0">
                <a:solidFill>
                  <a:srgbClr val="5C6670"/>
                </a:solidFill>
                <a:latin typeface="Trebuchet MS" panose="020B0603020202020204" pitchFamily="34" charset="0"/>
              </a:rPr>
              <a:t>United States Department of Transportation</a:t>
            </a:r>
          </a:p>
          <a:p>
            <a:pPr lvl="0">
              <a:lnSpc>
                <a:spcPct val="100000"/>
              </a:lnSpc>
            </a:pPr>
            <a:r>
              <a:rPr lang="en-US" sz="1500" dirty="0">
                <a:solidFill>
                  <a:srgbClr val="5C6670"/>
                </a:solidFill>
                <a:latin typeface="Trebuchet MS" panose="020B0603020202020204" pitchFamily="34" charset="0"/>
                <a:hlinkClick r:id="rId4"/>
              </a:rPr>
              <a:t>www.transportation.gov/areas-of-focus</a:t>
            </a:r>
            <a:endParaRPr lang="en-US" sz="1500" dirty="0">
              <a:solidFill>
                <a:srgbClr val="5C6670"/>
              </a:solidFill>
              <a:latin typeface="Trebuchet MS" panose="020B0603020202020204" pitchFamily="34" charset="0"/>
            </a:endParaRPr>
          </a:p>
          <a:p>
            <a:pPr lvl="0" algn="l">
              <a:lnSpc>
                <a:spcPct val="100000"/>
              </a:lnSpc>
            </a:pPr>
            <a:endParaRPr lang="en-US" sz="1500" dirty="0">
              <a:solidFill>
                <a:srgbClr val="5C6670"/>
              </a:solidFill>
              <a:latin typeface="Trebuchet MS" panose="020B0603020202020204" pitchFamily="34" charset="0"/>
            </a:endParaRPr>
          </a:p>
          <a:p>
            <a:pPr marL="342900" lvl="0" indent="-342900" algn="l">
              <a:lnSpc>
                <a:spcPct val="100000"/>
              </a:lnSpc>
              <a:buFont typeface="Arial" panose="020B0604020202020204" pitchFamily="34" charset="0"/>
              <a:buChar char="•"/>
            </a:pPr>
            <a:r>
              <a:rPr lang="en-US" sz="1500" b="1" dirty="0">
                <a:solidFill>
                  <a:srgbClr val="5C6670"/>
                </a:solidFill>
                <a:latin typeface="Trebuchet MS" panose="020B0603020202020204" pitchFamily="34" charset="0"/>
              </a:rPr>
              <a:t>Head </a:t>
            </a:r>
            <a:r>
              <a:rPr lang="en-US" sz="1500" b="1" dirty="0" smtClean="0">
                <a:solidFill>
                  <a:srgbClr val="5C6670"/>
                </a:solidFill>
                <a:latin typeface="Trebuchet MS" panose="020B0603020202020204" pitchFamily="34" charset="0"/>
              </a:rPr>
              <a:t>Start - </a:t>
            </a:r>
            <a:r>
              <a:rPr lang="en-US" sz="1500" dirty="0">
                <a:solidFill>
                  <a:srgbClr val="5C6670"/>
                </a:solidFill>
                <a:latin typeface="Trebuchet MS" panose="020B0603020202020204" pitchFamily="34" charset="0"/>
              </a:rPr>
              <a:t>	Head Start is a Federal program that promotes the school readiness of children </a:t>
            </a:r>
            <a:r>
              <a:rPr lang="en-US" sz="1500" dirty="0" smtClean="0">
                <a:solidFill>
                  <a:srgbClr val="5C6670"/>
                </a:solidFill>
                <a:latin typeface="Trebuchet MS" panose="020B0603020202020204" pitchFamily="34" charset="0"/>
              </a:rPr>
              <a:t>from </a:t>
            </a:r>
            <a:r>
              <a:rPr lang="en-US" sz="1500" dirty="0">
                <a:solidFill>
                  <a:srgbClr val="5C6670"/>
                </a:solidFill>
                <a:latin typeface="Trebuchet MS" panose="020B0603020202020204" pitchFamily="34" charset="0"/>
              </a:rPr>
              <a:t>birth to age five from low-income families by enhancing their cognitive, </a:t>
            </a:r>
            <a:r>
              <a:rPr lang="en-US" sz="1500" dirty="0" smtClean="0">
                <a:solidFill>
                  <a:srgbClr val="5C6670"/>
                </a:solidFill>
                <a:latin typeface="Trebuchet MS" panose="020B0603020202020204" pitchFamily="34" charset="0"/>
              </a:rPr>
              <a:t>social</a:t>
            </a:r>
            <a:r>
              <a:rPr lang="en-US" sz="1500" dirty="0">
                <a:solidFill>
                  <a:srgbClr val="5C6670"/>
                </a:solidFill>
                <a:latin typeface="Trebuchet MS" panose="020B0603020202020204" pitchFamily="34" charset="0"/>
              </a:rPr>
              <a:t>, and emotional development. Head Start programs provide a learning </a:t>
            </a:r>
            <a:r>
              <a:rPr lang="en-US" sz="1500" dirty="0" smtClean="0">
                <a:solidFill>
                  <a:srgbClr val="5C6670"/>
                </a:solidFill>
                <a:latin typeface="Trebuchet MS" panose="020B0603020202020204" pitchFamily="34" charset="0"/>
              </a:rPr>
              <a:t>environment </a:t>
            </a:r>
            <a:r>
              <a:rPr lang="en-US" sz="1500" dirty="0">
                <a:solidFill>
                  <a:srgbClr val="5C6670"/>
                </a:solidFill>
                <a:latin typeface="Trebuchet MS" panose="020B0603020202020204" pitchFamily="34" charset="0"/>
              </a:rPr>
              <a:t>that supports children's growth in many areas such as language, </a:t>
            </a:r>
            <a:r>
              <a:rPr lang="en-US" sz="1500" dirty="0" smtClean="0">
                <a:solidFill>
                  <a:srgbClr val="5C6670"/>
                </a:solidFill>
                <a:latin typeface="Trebuchet MS" panose="020B0603020202020204" pitchFamily="34" charset="0"/>
              </a:rPr>
              <a:t>literacy</a:t>
            </a:r>
            <a:r>
              <a:rPr lang="en-US" sz="1500" dirty="0">
                <a:solidFill>
                  <a:srgbClr val="5C6670"/>
                </a:solidFill>
                <a:latin typeface="Trebuchet MS" panose="020B0603020202020204" pitchFamily="34" charset="0"/>
              </a:rPr>
              <a:t>, and social and emotional development. Head Start emphasizes the role </a:t>
            </a:r>
            <a:r>
              <a:rPr lang="en-US" sz="1500" dirty="0" smtClean="0">
                <a:solidFill>
                  <a:srgbClr val="5C6670"/>
                </a:solidFill>
                <a:latin typeface="Trebuchet MS" panose="020B0603020202020204" pitchFamily="34" charset="0"/>
              </a:rPr>
              <a:t>of </a:t>
            </a:r>
            <a:r>
              <a:rPr lang="en-US" sz="1500" dirty="0">
                <a:solidFill>
                  <a:srgbClr val="5C6670"/>
                </a:solidFill>
                <a:latin typeface="Trebuchet MS" panose="020B0603020202020204" pitchFamily="34" charset="0"/>
              </a:rPr>
              <a:t>parents as their child's first and most important teacher. These programs </a:t>
            </a:r>
            <a:r>
              <a:rPr lang="en-US" sz="1500" dirty="0" smtClean="0">
                <a:solidFill>
                  <a:srgbClr val="5C6670"/>
                </a:solidFill>
                <a:latin typeface="Trebuchet MS" panose="020B0603020202020204" pitchFamily="34" charset="0"/>
              </a:rPr>
              <a:t>help build </a:t>
            </a:r>
            <a:r>
              <a:rPr lang="en-US" sz="1500" dirty="0">
                <a:solidFill>
                  <a:srgbClr val="5C6670"/>
                </a:solidFill>
                <a:latin typeface="Trebuchet MS" panose="020B0603020202020204" pitchFamily="34" charset="0"/>
              </a:rPr>
              <a:t>relationships with families that support family well-being and many other </a:t>
            </a:r>
            <a:r>
              <a:rPr lang="en-US" sz="1500" dirty="0" smtClean="0">
                <a:solidFill>
                  <a:srgbClr val="5C6670"/>
                </a:solidFill>
                <a:latin typeface="Trebuchet MS" panose="020B0603020202020204" pitchFamily="34" charset="0"/>
              </a:rPr>
              <a:t>important </a:t>
            </a:r>
            <a:r>
              <a:rPr lang="en-US" sz="1500" dirty="0">
                <a:solidFill>
                  <a:srgbClr val="5C6670"/>
                </a:solidFill>
                <a:latin typeface="Trebuchet MS" panose="020B0603020202020204" pitchFamily="34" charset="0"/>
              </a:rPr>
              <a:t>areas.</a:t>
            </a:r>
          </a:p>
          <a:p>
            <a:pPr lvl="0" algn="l">
              <a:lnSpc>
                <a:spcPct val="100000"/>
              </a:lnSpc>
            </a:pPr>
            <a:endParaRPr lang="en-US" dirty="0">
              <a:solidFill>
                <a:srgbClr val="5C6670"/>
              </a:solidFill>
              <a:latin typeface="Trebuchet MS" panose="020B0603020202020204" pitchFamily="34" charset="0"/>
            </a:endParaRPr>
          </a:p>
          <a:p>
            <a:pPr lvl="0">
              <a:lnSpc>
                <a:spcPct val="100000"/>
              </a:lnSpc>
            </a:pPr>
            <a:endParaRPr lang="en-US" dirty="0" smtClean="0">
              <a:solidFill>
                <a:srgbClr val="5C6670"/>
              </a:solidFill>
              <a:latin typeface="Trebuchet MS" panose="020B0603020202020204" pitchFamily="34" charset="0"/>
            </a:endParaRPr>
          </a:p>
          <a:p>
            <a:pPr lvl="0">
              <a:lnSpc>
                <a:spcPct val="100000"/>
              </a:lnSpc>
            </a:pPr>
            <a:endParaRPr lang="en-US" dirty="0">
              <a:solidFill>
                <a:srgbClr val="5C6670"/>
              </a:solidFill>
              <a:latin typeface="Trebuchet MS" panose="020B0603020202020204" pitchFamily="34" charset="0"/>
            </a:endParaRPr>
          </a:p>
        </p:txBody>
      </p:sp>
    </p:spTree>
    <p:extLst>
      <p:ext uri="{BB962C8B-B14F-4D97-AF65-F5344CB8AC3E}">
        <p14:creationId xmlns:p14="http://schemas.microsoft.com/office/powerpoint/2010/main" val="2832495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p:txBody>
          <a:bodyPr/>
          <a:lstStyle/>
          <a:p>
            <a:r>
              <a:rPr lang="en-US" sz="5400" dirty="0">
                <a:solidFill>
                  <a:prstClr val="black"/>
                </a:solidFill>
                <a:latin typeface="Museo Slab 500" panose="02000000000000000000" pitchFamily="50" charset="0"/>
              </a:rPr>
              <a:t>School Transportation</a:t>
            </a:r>
            <a:br>
              <a:rPr lang="en-US" sz="5400" dirty="0">
                <a:solidFill>
                  <a:prstClr val="black"/>
                </a:solidFill>
                <a:latin typeface="Museo Slab 500" panose="02000000000000000000" pitchFamily="50" charset="0"/>
              </a:rPr>
            </a:br>
            <a:r>
              <a:rPr lang="en-US" sz="5400" dirty="0">
                <a:solidFill>
                  <a:prstClr val="black"/>
                </a:solidFill>
                <a:latin typeface="Museo Slab 500" panose="02000000000000000000" pitchFamily="50" charset="0"/>
              </a:rPr>
              <a:t>Supervisor Training</a:t>
            </a:r>
            <a:endParaRPr lang="en-US" dirty="0"/>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p:txBody>
          <a:bodyPr/>
          <a:lstStyle/>
          <a:p>
            <a:endParaRPr lang="en-US" dirty="0" smtClean="0"/>
          </a:p>
          <a:p>
            <a:r>
              <a:rPr lang="en-US" sz="4000" b="1" dirty="0" smtClean="0"/>
              <a:t>2019-2020</a:t>
            </a:r>
            <a:endParaRPr lang="en-US" sz="4000" b="1" dirty="0"/>
          </a:p>
        </p:txBody>
      </p:sp>
    </p:spTree>
    <p:extLst>
      <p:ext uri="{BB962C8B-B14F-4D97-AF65-F5344CB8AC3E}">
        <p14:creationId xmlns:p14="http://schemas.microsoft.com/office/powerpoint/2010/main" val="118604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r>
              <a:rPr lang="en-US" sz="3200" b="1" dirty="0" smtClean="0">
                <a:solidFill>
                  <a:srgbClr val="FF0000"/>
                </a:solidFill>
              </a:rPr>
              <a:t>NCLB/ESSA – MCKINNEY VENTO</a:t>
            </a:r>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1371601"/>
            <a:ext cx="9144000" cy="3886200"/>
          </a:xfrm>
        </p:spPr>
        <p:txBody>
          <a:bodyPr>
            <a:normAutofit fontScale="92500" lnSpcReduction="10000"/>
          </a:bodyPr>
          <a:lstStyle/>
          <a:p>
            <a:pPr marL="342900" lvl="0" indent="-342900" algn="l">
              <a:lnSpc>
                <a:spcPct val="100000"/>
              </a:lnSpc>
              <a:buFont typeface="Arial" panose="020B0604020202020204" pitchFamily="34" charset="0"/>
              <a:buChar char="•"/>
            </a:pPr>
            <a:r>
              <a:rPr lang="en-US" sz="1700" b="1" dirty="0">
                <a:solidFill>
                  <a:srgbClr val="5C6670"/>
                </a:solidFill>
                <a:latin typeface="Trebuchet MS" panose="020B0603020202020204" pitchFamily="34" charset="0"/>
              </a:rPr>
              <a:t>No Child Left Behind/Every Student Succeeds Act</a:t>
            </a:r>
          </a:p>
          <a:p>
            <a:pPr marL="342900" lvl="0" indent="-342900" algn="l">
              <a:lnSpc>
                <a:spcPct val="100000"/>
              </a:lnSpc>
              <a:buFont typeface="Arial" panose="020B0604020202020204" pitchFamily="34" charset="0"/>
              <a:buChar char="•"/>
            </a:pPr>
            <a:r>
              <a:rPr lang="en-US" sz="1700" dirty="0">
                <a:solidFill>
                  <a:srgbClr val="5C6670"/>
                </a:solidFill>
                <a:latin typeface="Trebuchet MS" panose="020B0603020202020204" pitchFamily="34" charset="0"/>
              </a:rPr>
              <a:t>The previous version of the law, the No Child Left Behind (NCLB) Act, was enacted in 2002. NCLB represented a significant step forward for our nation’s children in many respects, particularly as it shined a light on where students were making progress and where they needed additional support, regardless of race, income, zip code, disability, home language, or background. The law was scheduled for revision in 2007, and, over time, NCLB’s prescriptive requirements became increasingly unworkable for schools and educators. Recognizing this fact, in 2010, the Obama administration joined a call from educators and families to create a better law that focused on the clear goal of fully preparing all students for success in college and careers.</a:t>
            </a:r>
          </a:p>
          <a:p>
            <a:pPr marL="342900" lvl="0" indent="-342900" algn="l">
              <a:lnSpc>
                <a:spcPct val="100000"/>
              </a:lnSpc>
              <a:buFont typeface="Arial" panose="020B0604020202020204" pitchFamily="34" charset="0"/>
              <a:buChar char="•"/>
            </a:pPr>
            <a:r>
              <a:rPr lang="en-US" sz="1700" b="1" dirty="0">
                <a:solidFill>
                  <a:srgbClr val="5C6670"/>
                </a:solidFill>
                <a:latin typeface="Trebuchet MS" panose="020B0603020202020204" pitchFamily="34" charset="0"/>
              </a:rPr>
              <a:t>McKinney Vento Education of Homeless Children and Youth Assistance Act</a:t>
            </a:r>
          </a:p>
          <a:p>
            <a:pPr marL="342900" lvl="0" indent="-342900" algn="l">
              <a:lnSpc>
                <a:spcPct val="100000"/>
              </a:lnSpc>
              <a:buFont typeface="Arial" panose="020B0604020202020204" pitchFamily="34" charset="0"/>
              <a:buChar char="•"/>
            </a:pPr>
            <a:r>
              <a:rPr lang="en-US" sz="1700" dirty="0">
                <a:solidFill>
                  <a:srgbClr val="5C6670"/>
                </a:solidFill>
                <a:latin typeface="Trebuchet MS" panose="020B0603020202020204" pitchFamily="34" charset="0"/>
              </a:rPr>
              <a:t>The McKinney-Vento Education of Homeless Children and Youth Assistance Act is a federal law that ensures immediate enrollment and educational stability for homeless children and youth. McKinney-Vento provides federal funding to states for the purpose of supporting district programs that serve homeless students. Sep 6, 2016</a:t>
            </a:r>
          </a:p>
          <a:p>
            <a:pPr lvl="0" algn="l">
              <a:lnSpc>
                <a:spcPct val="100000"/>
              </a:lnSpc>
            </a:pPr>
            <a:endParaRPr lang="en-US" dirty="0">
              <a:solidFill>
                <a:srgbClr val="5C6670"/>
              </a:solidFill>
              <a:latin typeface="Trebuchet MS" panose="020B0603020202020204" pitchFamily="34" charset="0"/>
            </a:endParaRPr>
          </a:p>
          <a:p>
            <a:pPr lvl="0">
              <a:lnSpc>
                <a:spcPct val="100000"/>
              </a:lnSpc>
            </a:pPr>
            <a:endParaRPr lang="en-US" dirty="0" smtClean="0">
              <a:solidFill>
                <a:srgbClr val="5C6670"/>
              </a:solidFill>
              <a:latin typeface="Trebuchet MS" panose="020B0603020202020204" pitchFamily="34" charset="0"/>
            </a:endParaRPr>
          </a:p>
          <a:p>
            <a:pPr lvl="0">
              <a:lnSpc>
                <a:spcPct val="100000"/>
              </a:lnSpc>
            </a:pPr>
            <a:endParaRPr lang="en-US" dirty="0">
              <a:solidFill>
                <a:srgbClr val="5C6670"/>
              </a:solidFill>
              <a:latin typeface="Trebuchet MS" panose="020B0603020202020204" pitchFamily="34" charset="0"/>
            </a:endParaRPr>
          </a:p>
        </p:txBody>
      </p:sp>
    </p:spTree>
    <p:extLst>
      <p:ext uri="{BB962C8B-B14F-4D97-AF65-F5344CB8AC3E}">
        <p14:creationId xmlns:p14="http://schemas.microsoft.com/office/powerpoint/2010/main" val="4048254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1371601"/>
            <a:ext cx="9144000" cy="3886200"/>
          </a:xfrm>
        </p:spPr>
        <p:txBody>
          <a:bodyPr>
            <a:normAutofit/>
          </a:bodyPr>
          <a:lstStyle/>
          <a:p>
            <a:pPr lvl="0" algn="l">
              <a:lnSpc>
                <a:spcPct val="100000"/>
              </a:lnSpc>
            </a:pPr>
            <a:endParaRPr lang="en-US" dirty="0">
              <a:solidFill>
                <a:srgbClr val="5C6670"/>
              </a:solidFill>
              <a:latin typeface="Trebuchet MS" panose="020B0603020202020204" pitchFamily="34" charset="0"/>
            </a:endParaRPr>
          </a:p>
          <a:p>
            <a:pPr lvl="0">
              <a:lnSpc>
                <a:spcPct val="100000"/>
              </a:lnSpc>
            </a:pPr>
            <a:endParaRPr lang="en-US" dirty="0" smtClean="0">
              <a:solidFill>
                <a:srgbClr val="5C6670"/>
              </a:solidFill>
              <a:latin typeface="Trebuchet MS" panose="020B0603020202020204" pitchFamily="34" charset="0"/>
            </a:endParaRPr>
          </a:p>
          <a:p>
            <a:pPr lvl="0">
              <a:lnSpc>
                <a:spcPct val="100000"/>
              </a:lnSpc>
            </a:pPr>
            <a:r>
              <a:rPr lang="en-US" sz="6000" dirty="0" smtClean="0">
                <a:solidFill>
                  <a:srgbClr val="FF0000"/>
                </a:solidFill>
                <a:latin typeface="Trebuchet MS" panose="020B0603020202020204" pitchFamily="34" charset="0"/>
              </a:rPr>
              <a:t>COLORADO DEPARTMENT OF EDUCATION RULES</a:t>
            </a:r>
            <a:endParaRPr lang="en-US" sz="6000" dirty="0">
              <a:solidFill>
                <a:srgbClr val="FF0000"/>
              </a:solidFill>
              <a:latin typeface="Trebuchet MS" panose="020B0603020202020204" pitchFamily="34" charset="0"/>
            </a:endParaRPr>
          </a:p>
        </p:txBody>
      </p:sp>
    </p:spTree>
    <p:extLst>
      <p:ext uri="{BB962C8B-B14F-4D97-AF65-F5344CB8AC3E}">
        <p14:creationId xmlns:p14="http://schemas.microsoft.com/office/powerpoint/2010/main" val="13408314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r>
              <a:rPr lang="en-US" sz="3200" b="1" dirty="0">
                <a:solidFill>
                  <a:srgbClr val="FF0000"/>
                </a:solidFill>
              </a:rPr>
              <a:t>MINIMUM STANDARDS – 301-25</a:t>
            </a: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1371601"/>
            <a:ext cx="9144000" cy="3886200"/>
          </a:xfrm>
        </p:spPr>
        <p:txBody>
          <a:bodyPr>
            <a:normAutofit/>
          </a:bodyPr>
          <a:lstStyle/>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April 30, 2015-Present</a:t>
            </a:r>
          </a:p>
          <a:p>
            <a:pPr marL="342900" lvl="0" indent="-342900" algn="l">
              <a:lnSpc>
                <a:spcPct val="100000"/>
              </a:lnSpc>
              <a:buFont typeface="Arial" panose="020B0604020202020204" pitchFamily="34" charset="0"/>
              <a:buChar char="•"/>
            </a:pPr>
            <a:endParaRPr lang="en-US" dirty="0">
              <a:solidFill>
                <a:srgbClr val="5C6670"/>
              </a:solidFill>
              <a:latin typeface="Trebuchet MS" panose="020B0603020202020204" pitchFamily="34" charset="0"/>
            </a:endParaRP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September 1, 2007-2015</a:t>
            </a:r>
          </a:p>
          <a:p>
            <a:pPr marL="342900" lvl="0" indent="-342900" algn="l">
              <a:lnSpc>
                <a:spcPct val="100000"/>
              </a:lnSpc>
              <a:buFont typeface="Arial" panose="020B0604020202020204" pitchFamily="34" charset="0"/>
              <a:buChar char="•"/>
            </a:pPr>
            <a:endParaRPr lang="en-US" dirty="0">
              <a:solidFill>
                <a:srgbClr val="5C6670"/>
              </a:solidFill>
              <a:latin typeface="Trebuchet MS" panose="020B0603020202020204" pitchFamily="34" charset="0"/>
            </a:endParaRP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February 1, 1999-2007</a:t>
            </a:r>
          </a:p>
          <a:p>
            <a:pPr marL="342900" lvl="0" indent="-342900" algn="l">
              <a:lnSpc>
                <a:spcPct val="100000"/>
              </a:lnSpc>
              <a:buFont typeface="Arial" panose="020B0604020202020204" pitchFamily="34" charset="0"/>
              <a:buChar char="•"/>
            </a:pPr>
            <a:endParaRPr lang="en-US" dirty="0">
              <a:solidFill>
                <a:srgbClr val="5C6670"/>
              </a:solidFill>
              <a:latin typeface="Trebuchet MS" panose="020B0603020202020204" pitchFamily="34" charset="0"/>
            </a:endParaRP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October 1, 1993-1999</a:t>
            </a:r>
          </a:p>
          <a:p>
            <a:pPr lvl="0" algn="l">
              <a:lnSpc>
                <a:spcPct val="100000"/>
              </a:lnSpc>
            </a:pPr>
            <a:endParaRPr lang="en-US" dirty="0">
              <a:solidFill>
                <a:srgbClr val="5C6670"/>
              </a:solidFill>
              <a:latin typeface="Trebuchet MS" panose="020B0603020202020204" pitchFamily="34" charset="0"/>
            </a:endParaRPr>
          </a:p>
          <a:p>
            <a:pPr lvl="0">
              <a:lnSpc>
                <a:spcPct val="100000"/>
              </a:lnSpc>
            </a:pPr>
            <a:endParaRPr lang="en-US" dirty="0" smtClean="0">
              <a:solidFill>
                <a:srgbClr val="5C6670"/>
              </a:solidFill>
              <a:latin typeface="Trebuchet MS" panose="020B0603020202020204" pitchFamily="34" charset="0"/>
            </a:endParaRPr>
          </a:p>
        </p:txBody>
      </p:sp>
    </p:spTree>
    <p:extLst>
      <p:ext uri="{BB962C8B-B14F-4D97-AF65-F5344CB8AC3E}">
        <p14:creationId xmlns:p14="http://schemas.microsoft.com/office/powerpoint/2010/main" val="9611598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1798321" y="3059772"/>
            <a:ext cx="4010025" cy="2754606"/>
          </a:xfrm>
          <a:prstGeom prst="rect">
            <a:avLst/>
          </a:prstGeom>
        </p:spPr>
      </p:pic>
      <p:sp>
        <p:nvSpPr>
          <p:cNvPr id="3" name="Title 2"/>
          <p:cNvSpPr>
            <a:spLocks noGrp="1"/>
          </p:cNvSpPr>
          <p:nvPr>
            <p:ph type="title"/>
          </p:nvPr>
        </p:nvSpPr>
        <p:spPr/>
        <p:txBody>
          <a:bodyPr/>
          <a:lstStyle/>
          <a:p>
            <a:r>
              <a:rPr lang="en-US" dirty="0" smtClean="0"/>
              <a:t>Minimum Standards</a:t>
            </a:r>
            <a:endParaRPr lang="en-US" dirty="0"/>
          </a:p>
        </p:txBody>
      </p:sp>
      <p:pic>
        <p:nvPicPr>
          <p:cNvPr id="7" name="Content Placeholder 6"/>
          <p:cNvPicPr>
            <a:picLocks noGrp="1" noChangeAspect="1"/>
          </p:cNvPicPr>
          <p:nvPr>
            <p:ph sz="half" idx="13"/>
          </p:nvPr>
        </p:nvPicPr>
        <p:blipFill>
          <a:blip r:embed="rId3"/>
          <a:stretch>
            <a:fillRect/>
          </a:stretch>
        </p:blipFill>
        <p:spPr>
          <a:xfrm>
            <a:off x="6370320" y="3059772"/>
            <a:ext cx="4011516" cy="2754606"/>
          </a:xfrm>
          <a:prstGeom prst="rect">
            <a:avLst/>
          </a:prstGeom>
        </p:spPr>
      </p:pic>
      <p:sp>
        <p:nvSpPr>
          <p:cNvPr id="6" name="Rectangle 5"/>
          <p:cNvSpPr/>
          <p:nvPr/>
        </p:nvSpPr>
        <p:spPr>
          <a:xfrm>
            <a:off x="1798320" y="1463040"/>
            <a:ext cx="4572000" cy="1477328"/>
          </a:xfrm>
          <a:prstGeom prst="rect">
            <a:avLst/>
          </a:prstGeom>
        </p:spPr>
        <p:txBody>
          <a:bodyPr>
            <a:spAutoFit/>
          </a:bodyPr>
          <a:lstStyle/>
          <a:p>
            <a:r>
              <a:rPr lang="en-US" dirty="0">
                <a:solidFill>
                  <a:prstClr val="black"/>
                </a:solidFill>
              </a:rPr>
              <a:t>Type "A" school bus is a conversion or body constructed utilizing a cutaway front-section vehicle with a left side driver’s door and a gross vehicle weight rating (GVWR) of 21,500 pounds or less.</a:t>
            </a:r>
          </a:p>
        </p:txBody>
      </p:sp>
      <p:sp>
        <p:nvSpPr>
          <p:cNvPr id="8" name="Rectangle 7"/>
          <p:cNvSpPr/>
          <p:nvPr/>
        </p:nvSpPr>
        <p:spPr>
          <a:xfrm>
            <a:off x="6096000" y="1463040"/>
            <a:ext cx="4572000" cy="1477328"/>
          </a:xfrm>
          <a:prstGeom prst="rect">
            <a:avLst/>
          </a:prstGeom>
        </p:spPr>
        <p:txBody>
          <a:bodyPr>
            <a:spAutoFit/>
          </a:bodyPr>
          <a:lstStyle/>
          <a:p>
            <a:r>
              <a:rPr lang="en-US" dirty="0">
                <a:solidFill>
                  <a:prstClr val="black"/>
                </a:solidFill>
              </a:rPr>
              <a:t>Type "B" school bus is a body constructed and installed upon a stripped chassis. Part of the engine is beneath and/or behind the windshield and beside the driver's seat. The entrance door is behind the front wheels.</a:t>
            </a:r>
          </a:p>
        </p:txBody>
      </p:sp>
    </p:spTree>
    <p:extLst>
      <p:ext uri="{BB962C8B-B14F-4D97-AF65-F5344CB8AC3E}">
        <p14:creationId xmlns:p14="http://schemas.microsoft.com/office/powerpoint/2010/main" val="2307972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1953914" y="3183148"/>
            <a:ext cx="4010025" cy="2631231"/>
          </a:xfrm>
          <a:prstGeom prst="rect">
            <a:avLst/>
          </a:prstGeom>
        </p:spPr>
      </p:pic>
      <p:sp>
        <p:nvSpPr>
          <p:cNvPr id="3" name="Title 2"/>
          <p:cNvSpPr>
            <a:spLocks noGrp="1"/>
          </p:cNvSpPr>
          <p:nvPr>
            <p:ph type="title"/>
          </p:nvPr>
        </p:nvSpPr>
        <p:spPr/>
        <p:txBody>
          <a:bodyPr/>
          <a:lstStyle/>
          <a:p>
            <a:r>
              <a:rPr lang="en-US" dirty="0"/>
              <a:t>Minimum Standards</a:t>
            </a:r>
          </a:p>
        </p:txBody>
      </p:sp>
      <p:pic>
        <p:nvPicPr>
          <p:cNvPr id="7" name="Content Placeholder 6"/>
          <p:cNvPicPr>
            <a:picLocks noGrp="1" noChangeAspect="1"/>
          </p:cNvPicPr>
          <p:nvPr>
            <p:ph sz="half" idx="13"/>
          </p:nvPr>
        </p:nvPicPr>
        <p:blipFill>
          <a:blip r:embed="rId3"/>
          <a:stretch>
            <a:fillRect/>
          </a:stretch>
        </p:blipFill>
        <p:spPr>
          <a:xfrm>
            <a:off x="6354452" y="3183148"/>
            <a:ext cx="4011516" cy="2631231"/>
          </a:xfrm>
          <a:prstGeom prst="rect">
            <a:avLst/>
          </a:prstGeom>
        </p:spPr>
      </p:pic>
      <p:sp>
        <p:nvSpPr>
          <p:cNvPr id="6" name="Rectangle 5"/>
          <p:cNvSpPr/>
          <p:nvPr/>
        </p:nvSpPr>
        <p:spPr>
          <a:xfrm>
            <a:off x="1587195" y="1463040"/>
            <a:ext cx="4572000" cy="1754326"/>
          </a:xfrm>
          <a:prstGeom prst="rect">
            <a:avLst/>
          </a:prstGeom>
        </p:spPr>
        <p:txBody>
          <a:bodyPr>
            <a:spAutoFit/>
          </a:bodyPr>
          <a:lstStyle/>
          <a:p>
            <a:r>
              <a:rPr lang="en-US" dirty="0">
                <a:solidFill>
                  <a:prstClr val="black"/>
                </a:solidFill>
              </a:rPr>
              <a:t>Type "C" school bus is constructed utilizing a chassis with a hood and fender assembly. This includes the cutaway truck chassis, including cab, with or without a left side driver door, and with a GVWR greater than 21,500 pounds. The entrance door is behind the front wheels.</a:t>
            </a:r>
          </a:p>
        </p:txBody>
      </p:sp>
      <p:sp>
        <p:nvSpPr>
          <p:cNvPr id="8" name="Rectangle 7"/>
          <p:cNvSpPr/>
          <p:nvPr/>
        </p:nvSpPr>
        <p:spPr>
          <a:xfrm>
            <a:off x="6096000" y="1463040"/>
            <a:ext cx="4572000" cy="1754326"/>
          </a:xfrm>
          <a:prstGeom prst="rect">
            <a:avLst/>
          </a:prstGeom>
        </p:spPr>
        <p:txBody>
          <a:bodyPr>
            <a:spAutoFit/>
          </a:bodyPr>
          <a:lstStyle/>
          <a:p>
            <a:r>
              <a:rPr lang="en-US" dirty="0">
                <a:solidFill>
                  <a:prstClr val="black"/>
                </a:solidFill>
              </a:rPr>
              <a:t>Type "D" school bus is constructed utilizing a stripped chassis, the engine may be behind the windshield and beside the driver's seat; it may be at the rear of the bus, behind the rear wheels. The entrance door is ahead of the front wheels.</a:t>
            </a:r>
          </a:p>
        </p:txBody>
      </p:sp>
    </p:spTree>
    <p:extLst>
      <p:ext uri="{BB962C8B-B14F-4D97-AF65-F5344CB8AC3E}">
        <p14:creationId xmlns:p14="http://schemas.microsoft.com/office/powerpoint/2010/main" val="9181657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2246381" y="3539366"/>
            <a:ext cx="3304318" cy="2275012"/>
          </a:xfrm>
          <a:prstGeom prst="rect">
            <a:avLst/>
          </a:prstGeom>
        </p:spPr>
      </p:pic>
      <p:sp>
        <p:nvSpPr>
          <p:cNvPr id="3" name="Title 2"/>
          <p:cNvSpPr>
            <a:spLocks noGrp="1"/>
          </p:cNvSpPr>
          <p:nvPr>
            <p:ph type="title"/>
          </p:nvPr>
        </p:nvSpPr>
        <p:spPr/>
        <p:txBody>
          <a:bodyPr/>
          <a:lstStyle/>
          <a:p>
            <a:r>
              <a:rPr lang="en-US" dirty="0"/>
              <a:t>Minimum Standards</a:t>
            </a:r>
          </a:p>
        </p:txBody>
      </p:sp>
      <p:pic>
        <p:nvPicPr>
          <p:cNvPr id="7" name="Content Placeholder 6"/>
          <p:cNvPicPr>
            <a:picLocks noGrp="1" noChangeAspect="1"/>
          </p:cNvPicPr>
          <p:nvPr>
            <p:ph sz="half" idx="13"/>
          </p:nvPr>
        </p:nvPicPr>
        <p:blipFill>
          <a:blip r:embed="rId3"/>
          <a:stretch>
            <a:fillRect/>
          </a:stretch>
        </p:blipFill>
        <p:spPr>
          <a:xfrm>
            <a:off x="6370320" y="3539366"/>
            <a:ext cx="4011516" cy="2275012"/>
          </a:xfrm>
          <a:prstGeom prst="rect">
            <a:avLst/>
          </a:prstGeom>
        </p:spPr>
      </p:pic>
      <p:sp>
        <p:nvSpPr>
          <p:cNvPr id="6" name="Rectangle 5"/>
          <p:cNvSpPr/>
          <p:nvPr/>
        </p:nvSpPr>
        <p:spPr>
          <a:xfrm>
            <a:off x="1798320" y="1231042"/>
            <a:ext cx="4572000" cy="2308324"/>
          </a:xfrm>
          <a:prstGeom prst="rect">
            <a:avLst/>
          </a:prstGeom>
        </p:spPr>
        <p:txBody>
          <a:bodyPr>
            <a:spAutoFit/>
          </a:bodyPr>
          <a:lstStyle/>
          <a:p>
            <a:r>
              <a:rPr lang="en-US" dirty="0">
                <a:solidFill>
                  <a:prstClr val="black"/>
                </a:solidFill>
              </a:rPr>
              <a:t>Small Vehicle shall be a motor vehicle, which does not meet the requirements of a Type A, B, C or D school bus, designed for general purpose use. A small vehicle shall meet or exceed section 20.05 of these rules. These vehicles may be used to carry students to and from school, from school to school, or to school related events.</a:t>
            </a:r>
          </a:p>
        </p:txBody>
      </p:sp>
      <p:sp>
        <p:nvSpPr>
          <p:cNvPr id="8" name="Rectangle 7"/>
          <p:cNvSpPr/>
          <p:nvPr/>
        </p:nvSpPr>
        <p:spPr>
          <a:xfrm>
            <a:off x="6251276" y="1231043"/>
            <a:ext cx="4572000" cy="2031325"/>
          </a:xfrm>
          <a:prstGeom prst="rect">
            <a:avLst/>
          </a:prstGeom>
        </p:spPr>
        <p:txBody>
          <a:bodyPr>
            <a:spAutoFit/>
          </a:bodyPr>
          <a:lstStyle/>
          <a:p>
            <a:r>
              <a:rPr lang="en-US" dirty="0">
                <a:solidFill>
                  <a:prstClr val="black"/>
                </a:solidFill>
              </a:rPr>
              <a:t>Under federal law (49 USC 30112(a)), a new over-the-road motor coach (motor coach) bus may not be sold for the purpose of transporting school-age students to and from school or to school related events unless it meets all FMVSS requirements for school buses.</a:t>
            </a:r>
          </a:p>
        </p:txBody>
      </p:sp>
    </p:spTree>
    <p:extLst>
      <p:ext uri="{BB962C8B-B14F-4D97-AF65-F5344CB8AC3E}">
        <p14:creationId xmlns:p14="http://schemas.microsoft.com/office/powerpoint/2010/main" val="1472182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Motor Coach Use Requires a Local Board of Education Resolution</a:t>
            </a:r>
            <a:endParaRPr lang="en-US" dirty="0"/>
          </a:p>
        </p:txBody>
      </p:sp>
      <p:sp>
        <p:nvSpPr>
          <p:cNvPr id="3" name="Content Placeholder 2"/>
          <p:cNvSpPr>
            <a:spLocks noGrp="1"/>
          </p:cNvSpPr>
          <p:nvPr>
            <p:ph idx="1"/>
          </p:nvPr>
        </p:nvSpPr>
        <p:spPr/>
        <p:txBody>
          <a:bodyPr>
            <a:noAutofit/>
          </a:bodyPr>
          <a:lstStyle/>
          <a:p>
            <a:r>
              <a:rPr lang="en-US" sz="2000" dirty="0"/>
              <a:t>4.01(a) Under federal law (49 USC 30112(a)), a new over-the-road motor coach (motor coach) bus may not be sold for the purpose of transporting school-age students to and from school or to school related events unless it meets all FMVSS requirements for school buses. Upon passage of a local board of education resolution, a school district may purchase a used over-the-road motor coach (motor coach) bus and/or attain a short term rental of a motor coach bus from a contract carrier for the transportation of students to school related events. Such resolution shall specify that consideration was given to the standards of safety to promote the welfare of students, including recommendations of national transportation organizations. In no event shall a motor coach bus be used for the transportation of students to and from school or school to school. A board resolution is not necessary for transporting students on common carriers.</a:t>
            </a:r>
          </a:p>
        </p:txBody>
      </p:sp>
    </p:spTree>
    <p:extLst>
      <p:ext uri="{BB962C8B-B14F-4D97-AF65-F5344CB8AC3E}">
        <p14:creationId xmlns:p14="http://schemas.microsoft.com/office/powerpoint/2010/main" val="8759915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Minimum Standards</a:t>
            </a:r>
          </a:p>
        </p:txBody>
      </p:sp>
      <p:pic>
        <p:nvPicPr>
          <p:cNvPr id="4" name="Content Placeholder 3"/>
          <p:cNvPicPr>
            <a:picLocks noGrp="1" noChangeAspect="1"/>
          </p:cNvPicPr>
          <p:nvPr>
            <p:ph idx="1"/>
          </p:nvPr>
        </p:nvPicPr>
        <p:blipFill>
          <a:blip r:embed="rId2"/>
          <a:stretch>
            <a:fillRect/>
          </a:stretch>
        </p:blipFill>
        <p:spPr>
          <a:xfrm>
            <a:off x="6333110" y="1417509"/>
            <a:ext cx="4011516" cy="3011685"/>
          </a:xfrm>
          <a:prstGeom prst="rect">
            <a:avLst/>
          </a:prstGeom>
        </p:spPr>
      </p:pic>
      <p:sp>
        <p:nvSpPr>
          <p:cNvPr id="5" name="Rectangle 4"/>
          <p:cNvSpPr/>
          <p:nvPr/>
        </p:nvSpPr>
        <p:spPr>
          <a:xfrm>
            <a:off x="1798320" y="1417508"/>
            <a:ext cx="4572000" cy="1754326"/>
          </a:xfrm>
          <a:prstGeom prst="rect">
            <a:avLst/>
          </a:prstGeom>
        </p:spPr>
        <p:txBody>
          <a:bodyPr>
            <a:spAutoFit/>
          </a:bodyPr>
          <a:lstStyle/>
          <a:p>
            <a:r>
              <a:rPr lang="en-US" dirty="0">
                <a:solidFill>
                  <a:prstClr val="black"/>
                </a:solidFill>
              </a:rPr>
              <a:t>Multifunction bus shall be a motor vehicle, built to federal multifunctional school activity bus standards, designed for transporting students.</a:t>
            </a:r>
          </a:p>
          <a:p>
            <a:r>
              <a:rPr lang="en-US" dirty="0">
                <a:solidFill>
                  <a:prstClr val="black"/>
                </a:solidFill>
              </a:rPr>
              <a:t>These buses must also meet Colorado school bus construction standards with 6 exceptions:</a:t>
            </a:r>
          </a:p>
        </p:txBody>
      </p:sp>
      <p:sp>
        <p:nvSpPr>
          <p:cNvPr id="6" name="Rectangle 5"/>
          <p:cNvSpPr/>
          <p:nvPr/>
        </p:nvSpPr>
        <p:spPr>
          <a:xfrm>
            <a:off x="1798320" y="3765211"/>
            <a:ext cx="4987793" cy="2308324"/>
          </a:xfrm>
          <a:prstGeom prst="rect">
            <a:avLst/>
          </a:prstGeom>
        </p:spPr>
        <p:txBody>
          <a:bodyPr wrap="square">
            <a:spAutoFit/>
          </a:bodyPr>
          <a:lstStyle/>
          <a:p>
            <a:r>
              <a:rPr lang="en-US" dirty="0">
                <a:solidFill>
                  <a:prstClr val="black"/>
                </a:solidFill>
              </a:rPr>
              <a:t>6 exceptions: [5.04(a)]</a:t>
            </a:r>
          </a:p>
          <a:p>
            <a:r>
              <a:rPr lang="en-US" dirty="0">
                <a:solidFill>
                  <a:prstClr val="black"/>
                </a:solidFill>
              </a:rPr>
              <a:t>	16.00 Color; chassis</a:t>
            </a:r>
          </a:p>
          <a:p>
            <a:r>
              <a:rPr lang="en-US" dirty="0">
                <a:solidFill>
                  <a:prstClr val="black"/>
                </a:solidFill>
              </a:rPr>
              <a:t>	54.00 Color. Body</a:t>
            </a:r>
          </a:p>
          <a:p>
            <a:r>
              <a:rPr lang="en-US" dirty="0">
                <a:solidFill>
                  <a:prstClr val="black"/>
                </a:solidFill>
              </a:rPr>
              <a:t>	63.01 Lettering; SCHOOL BUS</a:t>
            </a:r>
          </a:p>
          <a:p>
            <a:r>
              <a:rPr lang="en-US" dirty="0">
                <a:solidFill>
                  <a:prstClr val="black"/>
                </a:solidFill>
              </a:rPr>
              <a:t>	63.06 Lettering; STOP ON FLASHING RED</a:t>
            </a:r>
          </a:p>
          <a:p>
            <a:r>
              <a:rPr lang="en-US" dirty="0">
                <a:solidFill>
                  <a:prstClr val="black"/>
                </a:solidFill>
              </a:rPr>
              <a:t>	67.07 8-way lamps</a:t>
            </a:r>
          </a:p>
          <a:p>
            <a:r>
              <a:rPr lang="en-US" dirty="0">
                <a:solidFill>
                  <a:prstClr val="black"/>
                </a:solidFill>
              </a:rPr>
              <a:t>	77.00 Stop signal arm </a:t>
            </a:r>
          </a:p>
          <a:p>
            <a:r>
              <a:rPr lang="en-US" b="1" dirty="0">
                <a:solidFill>
                  <a:srgbClr val="0070C0"/>
                </a:solidFill>
              </a:rPr>
              <a:t>                   May be any capacity</a:t>
            </a:r>
          </a:p>
        </p:txBody>
      </p:sp>
    </p:spTree>
    <p:extLst>
      <p:ext uri="{BB962C8B-B14F-4D97-AF65-F5344CB8AC3E}">
        <p14:creationId xmlns:p14="http://schemas.microsoft.com/office/powerpoint/2010/main" val="35323453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15-Passenger Vans</a:t>
            </a:r>
          </a:p>
        </p:txBody>
      </p:sp>
      <p:sp>
        <p:nvSpPr>
          <p:cNvPr id="3" name="Content Placeholder 2"/>
          <p:cNvSpPr>
            <a:spLocks noGrp="1"/>
          </p:cNvSpPr>
          <p:nvPr>
            <p:ph idx="1"/>
          </p:nvPr>
        </p:nvSpPr>
        <p:spPr/>
        <p:txBody>
          <a:bodyPr>
            <a:normAutofit/>
          </a:bodyPr>
          <a:lstStyle/>
          <a:p>
            <a:r>
              <a:rPr lang="en-US" dirty="0"/>
              <a:t>15-passenger van defined --In this subsection, the term ``15-passenger van'' means a vehicle that seats 10 to 14 passengers, not including the driver. </a:t>
            </a:r>
          </a:p>
          <a:p>
            <a:r>
              <a:rPr lang="en-US" dirty="0"/>
              <a:t> A school or school system may not purchase or lease a new 15-passenger van if it will be used significantly by, or on behalf of, the school or school system to transport preprimary, primary, or secondary school students to or from school or an event related to school, unless the 15-passenger </a:t>
            </a:r>
            <a:r>
              <a:rPr lang="en-US" b="1" dirty="0">
                <a:solidFill>
                  <a:srgbClr val="FF0000"/>
                </a:solidFill>
              </a:rPr>
              <a:t>van complies with the motor vehicle standards prescribed for school buses and multifunction school activity buses under this title.  </a:t>
            </a:r>
          </a:p>
          <a:p>
            <a:endParaRPr lang="en-US" dirty="0"/>
          </a:p>
          <a:p>
            <a:r>
              <a:rPr lang="en-US" dirty="0">
                <a:hlinkClick r:id="rId2"/>
              </a:rPr>
              <a:t>http://</a:t>
            </a:r>
            <a:r>
              <a:rPr lang="en-US" dirty="0" smtClean="0">
                <a:hlinkClick r:id="rId2"/>
              </a:rPr>
              <a:t>www.cde.state.co.us/transportation/trans15passengervan.htm</a:t>
            </a:r>
            <a:endParaRPr lang="en-US" dirty="0" smtClean="0"/>
          </a:p>
          <a:p>
            <a:endParaRPr lang="en-US" dirty="0"/>
          </a:p>
          <a:p>
            <a:endParaRPr lang="en-US" dirty="0"/>
          </a:p>
        </p:txBody>
      </p:sp>
    </p:spTree>
    <p:extLst>
      <p:ext uri="{BB962C8B-B14F-4D97-AF65-F5344CB8AC3E}">
        <p14:creationId xmlns:p14="http://schemas.microsoft.com/office/powerpoint/2010/main" val="4209071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15-Passenger Vans</a:t>
            </a:r>
            <a:endParaRPr lang="en-US" dirty="0"/>
          </a:p>
        </p:txBody>
      </p:sp>
      <p:pic>
        <p:nvPicPr>
          <p:cNvPr id="4" name="Content Placeholder 3"/>
          <p:cNvPicPr>
            <a:picLocks noGrp="1" noChangeAspect="1"/>
          </p:cNvPicPr>
          <p:nvPr>
            <p:ph idx="1"/>
          </p:nvPr>
        </p:nvPicPr>
        <p:blipFill>
          <a:blip r:embed="rId2"/>
          <a:stretch>
            <a:fillRect/>
          </a:stretch>
        </p:blipFill>
        <p:spPr>
          <a:xfrm>
            <a:off x="6789420" y="1424166"/>
            <a:ext cx="2895600" cy="1581150"/>
          </a:xfrm>
          <a:prstGeom prst="rect">
            <a:avLst/>
          </a:prstGeom>
        </p:spPr>
      </p:pic>
      <p:pic>
        <p:nvPicPr>
          <p:cNvPr id="5" name="Picture 4"/>
          <p:cNvPicPr>
            <a:picLocks noChangeAspect="1"/>
          </p:cNvPicPr>
          <p:nvPr/>
        </p:nvPicPr>
        <p:blipFill>
          <a:blip r:embed="rId3"/>
          <a:stretch>
            <a:fillRect/>
          </a:stretch>
        </p:blipFill>
        <p:spPr>
          <a:xfrm>
            <a:off x="2319338" y="1471792"/>
            <a:ext cx="2981325" cy="1533525"/>
          </a:xfrm>
          <a:prstGeom prst="rect">
            <a:avLst/>
          </a:prstGeom>
        </p:spPr>
      </p:pic>
      <p:sp>
        <p:nvSpPr>
          <p:cNvPr id="6" name="TextBox 5"/>
          <p:cNvSpPr txBox="1"/>
          <p:nvPr/>
        </p:nvSpPr>
        <p:spPr>
          <a:xfrm>
            <a:off x="2319338" y="3804250"/>
            <a:ext cx="7805199" cy="1200329"/>
          </a:xfrm>
          <a:prstGeom prst="rect">
            <a:avLst/>
          </a:prstGeom>
          <a:noFill/>
        </p:spPr>
        <p:txBody>
          <a:bodyPr wrap="square" rtlCol="0">
            <a:spAutoFit/>
          </a:bodyPr>
          <a:lstStyle/>
          <a:p>
            <a:r>
              <a:rPr lang="en-US" dirty="0">
                <a:solidFill>
                  <a:prstClr val="black"/>
                </a:solidFill>
              </a:rPr>
              <a:t>15-Passenger Van Accident Statistics. The National Highway Traffic Safety Administration estimates that 31 percent of fatal rollover accidents involving 15-passenger vans happen during the summer months. From 1997 through 2006, accidents involving these vehicles led to the deaths of more than 1,000 occupants</a:t>
            </a:r>
          </a:p>
        </p:txBody>
      </p:sp>
    </p:spTree>
    <p:extLst>
      <p:ext uri="{BB962C8B-B14F-4D97-AF65-F5344CB8AC3E}">
        <p14:creationId xmlns:p14="http://schemas.microsoft.com/office/powerpoint/2010/main" val="30700574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r>
              <a:rPr lang="en-US" sz="3200" b="1" dirty="0">
                <a:solidFill>
                  <a:srgbClr val="FF0000"/>
                </a:solidFill>
              </a:rPr>
              <a:t>H</a:t>
            </a:r>
            <a:r>
              <a:rPr lang="en-US" sz="3200" b="1" dirty="0" smtClean="0">
                <a:solidFill>
                  <a:srgbClr val="FF0000"/>
                </a:solidFill>
              </a:rPr>
              <a:t>OUSEKEEPING</a:t>
            </a:r>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2009775"/>
            <a:ext cx="9144000" cy="3248025"/>
          </a:xfrm>
        </p:spPr>
        <p:txBody>
          <a:bodyPr>
            <a:normAutofit fontScale="85000" lnSpcReduction="20000"/>
          </a:bodyPr>
          <a:lstStyle/>
          <a:p>
            <a:pPr lvl="0" algn="l">
              <a:lnSpc>
                <a:spcPct val="100000"/>
              </a:lnSpc>
            </a:pPr>
            <a:r>
              <a:rPr lang="en-US" sz="2200" dirty="0">
                <a:solidFill>
                  <a:srgbClr val="5C6670"/>
                </a:solidFill>
                <a:latin typeface="Trebuchet MS" panose="020B0603020202020204" pitchFamily="34" charset="0"/>
              </a:rPr>
              <a:t>Phones</a:t>
            </a:r>
          </a:p>
          <a:p>
            <a:pPr lvl="0" algn="l">
              <a:lnSpc>
                <a:spcPct val="100000"/>
              </a:lnSpc>
            </a:pPr>
            <a:endParaRPr lang="en-US" sz="2200" dirty="0">
              <a:solidFill>
                <a:srgbClr val="5C6670"/>
              </a:solidFill>
              <a:latin typeface="Trebuchet MS" panose="020B0603020202020204" pitchFamily="34" charset="0"/>
            </a:endParaRPr>
          </a:p>
          <a:p>
            <a:pPr lvl="0" algn="l">
              <a:lnSpc>
                <a:spcPct val="100000"/>
              </a:lnSpc>
            </a:pPr>
            <a:r>
              <a:rPr lang="en-US" sz="2200" dirty="0">
                <a:solidFill>
                  <a:srgbClr val="5C6670"/>
                </a:solidFill>
                <a:latin typeface="Trebuchet MS" panose="020B0603020202020204" pitchFamily="34" charset="0"/>
              </a:rPr>
              <a:t>Restrooms</a:t>
            </a:r>
          </a:p>
          <a:p>
            <a:pPr lvl="0" algn="l">
              <a:lnSpc>
                <a:spcPct val="100000"/>
              </a:lnSpc>
            </a:pPr>
            <a:endParaRPr lang="en-US" sz="2200" dirty="0">
              <a:solidFill>
                <a:srgbClr val="5C6670"/>
              </a:solidFill>
              <a:latin typeface="Trebuchet MS" panose="020B0603020202020204" pitchFamily="34" charset="0"/>
            </a:endParaRPr>
          </a:p>
          <a:p>
            <a:pPr lvl="0" algn="l">
              <a:lnSpc>
                <a:spcPct val="100000"/>
              </a:lnSpc>
            </a:pPr>
            <a:r>
              <a:rPr lang="en-US" sz="2200" dirty="0">
                <a:solidFill>
                  <a:srgbClr val="5C6670"/>
                </a:solidFill>
                <a:latin typeface="Trebuchet MS" panose="020B0603020202020204" pitchFamily="34" charset="0"/>
              </a:rPr>
              <a:t>Food and Beverages</a:t>
            </a:r>
          </a:p>
          <a:p>
            <a:pPr lvl="0" algn="l">
              <a:lnSpc>
                <a:spcPct val="100000"/>
              </a:lnSpc>
            </a:pPr>
            <a:endParaRPr lang="en-US" sz="2200" dirty="0">
              <a:solidFill>
                <a:srgbClr val="5C6670"/>
              </a:solidFill>
              <a:latin typeface="Trebuchet MS" panose="020B0603020202020204" pitchFamily="34" charset="0"/>
            </a:endParaRPr>
          </a:p>
          <a:p>
            <a:pPr lvl="0" algn="l">
              <a:lnSpc>
                <a:spcPct val="100000"/>
              </a:lnSpc>
            </a:pPr>
            <a:r>
              <a:rPr lang="en-US" sz="2200" dirty="0">
                <a:solidFill>
                  <a:srgbClr val="5C6670"/>
                </a:solidFill>
                <a:latin typeface="Trebuchet MS" panose="020B0603020202020204" pitchFamily="34" charset="0"/>
              </a:rPr>
              <a:t>Leaving room clean</a:t>
            </a:r>
          </a:p>
          <a:p>
            <a:pPr lvl="0" algn="l">
              <a:lnSpc>
                <a:spcPct val="100000"/>
              </a:lnSpc>
            </a:pPr>
            <a:endParaRPr lang="en-US" sz="2200" dirty="0">
              <a:solidFill>
                <a:srgbClr val="5C6670"/>
              </a:solidFill>
              <a:latin typeface="Trebuchet MS" panose="020B0603020202020204" pitchFamily="34" charset="0"/>
            </a:endParaRPr>
          </a:p>
          <a:p>
            <a:pPr lvl="0" algn="l">
              <a:lnSpc>
                <a:spcPct val="100000"/>
              </a:lnSpc>
            </a:pPr>
            <a:r>
              <a:rPr lang="en-US" sz="2200" dirty="0">
                <a:solidFill>
                  <a:srgbClr val="5C6670"/>
                </a:solidFill>
                <a:latin typeface="Trebuchet MS" panose="020B0603020202020204" pitchFamily="34" charset="0"/>
              </a:rPr>
              <a:t>Handouts</a:t>
            </a:r>
          </a:p>
          <a:p>
            <a:endParaRPr lang="en-US" dirty="0" smtClean="0"/>
          </a:p>
        </p:txBody>
      </p:sp>
    </p:spTree>
    <p:extLst>
      <p:ext uri="{BB962C8B-B14F-4D97-AF65-F5344CB8AC3E}">
        <p14:creationId xmlns:p14="http://schemas.microsoft.com/office/powerpoint/2010/main" val="15423200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r>
              <a:rPr lang="en-US" sz="3200" b="1" dirty="0" smtClean="0">
                <a:solidFill>
                  <a:srgbClr val="FF0000"/>
                </a:solidFill>
              </a:rPr>
              <a:t>REIMBURSEMENTS</a:t>
            </a:r>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1371601"/>
            <a:ext cx="9144000" cy="3886200"/>
          </a:xfrm>
        </p:spPr>
        <p:txBody>
          <a:bodyPr>
            <a:normAutofit fontScale="85000" lnSpcReduction="20000"/>
          </a:bodyPr>
          <a:lstStyle/>
          <a:p>
            <a:pPr lvl="0" algn="l">
              <a:lnSpc>
                <a:spcPct val="100000"/>
              </a:lnSpc>
            </a:pPr>
            <a:endParaRPr lang="en-US" dirty="0">
              <a:solidFill>
                <a:srgbClr val="5C6670"/>
              </a:solidFill>
              <a:latin typeface="Trebuchet MS" panose="020B0603020202020204" pitchFamily="34" charset="0"/>
            </a:endParaRPr>
          </a:p>
          <a:p>
            <a:pPr lvl="0" algn="l">
              <a:lnSpc>
                <a:spcPct val="100000"/>
              </a:lnSpc>
            </a:pPr>
            <a:r>
              <a:rPr lang="en-US" sz="2000" dirty="0">
                <a:solidFill>
                  <a:srgbClr val="5C6670"/>
                </a:solidFill>
                <a:latin typeface="Trebuchet MS" panose="020B0603020202020204" pitchFamily="34" charset="0"/>
              </a:rPr>
              <a:t>1 CCR 301-14  Rules for the Administration of the Public School Transportation Fund</a:t>
            </a:r>
          </a:p>
          <a:p>
            <a:pPr marL="342900" lvl="0" indent="-342900" algn="l">
              <a:lnSpc>
                <a:spcPct val="100000"/>
              </a:lnSpc>
              <a:buFont typeface="Arial" panose="020B0604020202020204" pitchFamily="34" charset="0"/>
              <a:buChar char="•"/>
            </a:pPr>
            <a:r>
              <a:rPr lang="en-US" sz="2000" dirty="0">
                <a:solidFill>
                  <a:srgbClr val="5C6670"/>
                </a:solidFill>
                <a:latin typeface="Trebuchet MS" panose="020B0603020202020204" pitchFamily="34" charset="0"/>
              </a:rPr>
              <a:t>Route operating expenses</a:t>
            </a:r>
          </a:p>
          <a:p>
            <a:pPr marL="342900" lvl="0" indent="-342900" algn="l">
              <a:lnSpc>
                <a:spcPct val="100000"/>
              </a:lnSpc>
              <a:buFont typeface="Arial" panose="020B0604020202020204" pitchFamily="34" charset="0"/>
              <a:buChar char="•"/>
            </a:pPr>
            <a:r>
              <a:rPr lang="en-US" sz="2000" dirty="0">
                <a:solidFill>
                  <a:srgbClr val="5C6670"/>
                </a:solidFill>
                <a:latin typeface="Trebuchet MS" panose="020B0603020202020204" pitchFamily="34" charset="0"/>
              </a:rPr>
              <a:t>Route mileage</a:t>
            </a:r>
          </a:p>
          <a:p>
            <a:pPr marL="342900" lvl="0" indent="-342900" algn="l">
              <a:lnSpc>
                <a:spcPct val="100000"/>
              </a:lnSpc>
              <a:buFont typeface="Arial" panose="020B0604020202020204" pitchFamily="34" charset="0"/>
              <a:buChar char="•"/>
            </a:pPr>
            <a:r>
              <a:rPr lang="en-US" sz="2000" dirty="0">
                <a:solidFill>
                  <a:srgbClr val="5C6670"/>
                </a:solidFill>
                <a:latin typeface="Trebuchet MS" panose="020B0603020202020204" pitchFamily="34" charset="0"/>
              </a:rPr>
              <a:t>Must be submitted through district</a:t>
            </a:r>
          </a:p>
          <a:p>
            <a:pPr lvl="0" algn="l">
              <a:lnSpc>
                <a:spcPct val="100000"/>
              </a:lnSpc>
            </a:pPr>
            <a:endParaRPr lang="en-US" sz="2000" dirty="0">
              <a:solidFill>
                <a:srgbClr val="5C6670"/>
              </a:solidFill>
              <a:latin typeface="Trebuchet MS" panose="020B0603020202020204" pitchFamily="34" charset="0"/>
            </a:endParaRPr>
          </a:p>
          <a:p>
            <a:pPr lvl="0" algn="l">
              <a:lnSpc>
                <a:spcPct val="100000"/>
              </a:lnSpc>
            </a:pPr>
            <a:r>
              <a:rPr lang="en-US" sz="2000" dirty="0">
                <a:solidFill>
                  <a:srgbClr val="5C6670"/>
                </a:solidFill>
                <a:latin typeface="Trebuchet MS" panose="020B0603020202020204" pitchFamily="34" charset="0"/>
              </a:rPr>
              <a:t>For more information contact – </a:t>
            </a:r>
          </a:p>
          <a:p>
            <a:pPr lvl="0" algn="l">
              <a:lnSpc>
                <a:spcPct val="100000"/>
              </a:lnSpc>
            </a:pPr>
            <a:r>
              <a:rPr lang="en-US" sz="2000" dirty="0">
                <a:solidFill>
                  <a:srgbClr val="5C6670"/>
                </a:solidFill>
                <a:latin typeface="Trebuchet MS" panose="020B0603020202020204" pitchFamily="34" charset="0"/>
              </a:rPr>
              <a:t>Adam Williams, Financial Data Coordinator: </a:t>
            </a:r>
          </a:p>
          <a:p>
            <a:pPr lvl="0" algn="l">
              <a:lnSpc>
                <a:spcPct val="100000"/>
              </a:lnSpc>
            </a:pPr>
            <a:r>
              <a:rPr lang="en-US" sz="2000" dirty="0">
                <a:solidFill>
                  <a:srgbClr val="5C6670"/>
                </a:solidFill>
                <a:latin typeface="Trebuchet MS" panose="020B0603020202020204" pitchFamily="34" charset="0"/>
                <a:hlinkClick r:id="rId3"/>
              </a:rPr>
              <a:t>williams_a@cde.state.co.us</a:t>
            </a:r>
            <a:endParaRPr lang="en-US" sz="2000" dirty="0">
              <a:solidFill>
                <a:srgbClr val="5C6670"/>
              </a:solidFill>
              <a:latin typeface="Trebuchet MS" panose="020B0603020202020204" pitchFamily="34" charset="0"/>
            </a:endParaRPr>
          </a:p>
          <a:p>
            <a:pPr lvl="0" algn="l">
              <a:lnSpc>
                <a:spcPct val="100000"/>
              </a:lnSpc>
            </a:pPr>
            <a:r>
              <a:rPr lang="en-US" sz="2000" dirty="0">
                <a:solidFill>
                  <a:srgbClr val="5C6670"/>
                </a:solidFill>
                <a:latin typeface="Trebuchet MS" panose="020B0603020202020204" pitchFamily="34" charset="0"/>
              </a:rPr>
              <a:t> </a:t>
            </a:r>
          </a:p>
          <a:p>
            <a:pPr lvl="0" algn="l">
              <a:lnSpc>
                <a:spcPct val="100000"/>
              </a:lnSpc>
            </a:pPr>
            <a:r>
              <a:rPr lang="en-US" sz="2000" dirty="0">
                <a:solidFill>
                  <a:srgbClr val="5C6670"/>
                </a:solidFill>
                <a:latin typeface="Trebuchet MS" panose="020B0603020202020204" pitchFamily="34" charset="0"/>
              </a:rPr>
              <a:t>CSI Charter Schools submit through the Charter School Institute</a:t>
            </a:r>
          </a:p>
          <a:p>
            <a:pPr lvl="0">
              <a:lnSpc>
                <a:spcPct val="100000"/>
              </a:lnSpc>
            </a:pPr>
            <a:endParaRPr lang="en-US" dirty="0" smtClean="0">
              <a:solidFill>
                <a:srgbClr val="5C6670"/>
              </a:solidFill>
              <a:latin typeface="Trebuchet MS" panose="020B0603020202020204" pitchFamily="34" charset="0"/>
            </a:endParaRPr>
          </a:p>
        </p:txBody>
      </p:sp>
    </p:spTree>
    <p:extLst>
      <p:ext uri="{BB962C8B-B14F-4D97-AF65-F5344CB8AC3E}">
        <p14:creationId xmlns:p14="http://schemas.microsoft.com/office/powerpoint/2010/main" val="7008264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12763"/>
            <a:ext cx="9144000" cy="649287"/>
          </a:xfrm>
        </p:spPr>
        <p:txBody>
          <a:bodyPr>
            <a:normAutofit fontScale="90000"/>
          </a:bodyPr>
          <a:lstStyle/>
          <a:p>
            <a:pPr algn="l"/>
            <a:r>
              <a:rPr lang="en-US" sz="3200" b="1" dirty="0" smtClean="0">
                <a:solidFill>
                  <a:srgbClr val="FF0000"/>
                </a:solidFill>
              </a:rPr>
              <a:t>OPERATIONS/MAINTENANCE/ANNUAL INSPECTIONS 301-26</a:t>
            </a:r>
            <a:endParaRPr lang="en-US" sz="3200" b="1" dirty="0">
              <a:solidFill>
                <a:srgbClr val="FF0000"/>
              </a:solidFill>
            </a:endParaRPr>
          </a:p>
        </p:txBody>
      </p:sp>
      <p:sp>
        <p:nvSpPr>
          <p:cNvPr id="3" name="Subtitle 2"/>
          <p:cNvSpPr>
            <a:spLocks noGrp="1"/>
          </p:cNvSpPr>
          <p:nvPr>
            <p:ph type="subTitle" idx="1"/>
          </p:nvPr>
        </p:nvSpPr>
        <p:spPr>
          <a:xfrm>
            <a:off x="1524000" y="1838325"/>
            <a:ext cx="9144000" cy="3419475"/>
          </a:xfrm>
        </p:spPr>
        <p:txBody>
          <a:bodyPr>
            <a:normAutofit fontScale="77500" lnSpcReduction="20000"/>
          </a:bodyPr>
          <a:lstStyle/>
          <a:p>
            <a:pPr lvl="0" algn="l">
              <a:lnSpc>
                <a:spcPct val="100000"/>
              </a:lnSpc>
            </a:pPr>
            <a:r>
              <a:rPr lang="en-US" sz="2200" dirty="0">
                <a:solidFill>
                  <a:srgbClr val="5C6670"/>
                </a:solidFill>
                <a:latin typeface="Trebuchet MS" panose="020B0603020202020204" pitchFamily="34" charset="0"/>
              </a:rPr>
              <a:t>4204-R-2.00 Applicability of Rules</a:t>
            </a:r>
          </a:p>
          <a:p>
            <a:pPr lvl="0" algn="l">
              <a:lnSpc>
                <a:spcPct val="100000"/>
              </a:lnSpc>
            </a:pPr>
            <a:r>
              <a:rPr lang="en-US" sz="2200" dirty="0">
                <a:solidFill>
                  <a:srgbClr val="5C6670"/>
                </a:solidFill>
                <a:latin typeface="Trebuchet MS" panose="020B0603020202020204" pitchFamily="34" charset="0"/>
              </a:rPr>
              <a:t>2.01 These rules and regulations apply to the operation, maintenance and inspection of all public</a:t>
            </a:r>
          </a:p>
          <a:p>
            <a:pPr lvl="0" algn="l">
              <a:lnSpc>
                <a:spcPct val="100000"/>
              </a:lnSpc>
            </a:pPr>
            <a:r>
              <a:rPr lang="en-US" sz="2200" dirty="0">
                <a:solidFill>
                  <a:srgbClr val="5C6670"/>
                </a:solidFill>
                <a:latin typeface="Trebuchet MS" panose="020B0603020202020204" pitchFamily="34" charset="0"/>
              </a:rPr>
              <a:t>school transportation conducted by:</a:t>
            </a:r>
          </a:p>
          <a:p>
            <a:pPr lvl="0" algn="l">
              <a:lnSpc>
                <a:spcPct val="100000"/>
              </a:lnSpc>
            </a:pPr>
            <a:r>
              <a:rPr lang="en-US" sz="2200" dirty="0">
                <a:solidFill>
                  <a:srgbClr val="5C6670"/>
                </a:solidFill>
                <a:latin typeface="Trebuchet MS" panose="020B0603020202020204" pitchFamily="34" charset="0"/>
              </a:rPr>
              <a:t>2.01(a) A school district or charter school for routes (home to school, school to school, and</a:t>
            </a:r>
          </a:p>
          <a:p>
            <a:pPr lvl="0" algn="l">
              <a:lnSpc>
                <a:spcPct val="100000"/>
              </a:lnSpc>
            </a:pPr>
            <a:r>
              <a:rPr lang="en-US" sz="2200" dirty="0">
                <a:solidFill>
                  <a:srgbClr val="5C6670"/>
                </a:solidFill>
                <a:latin typeface="Trebuchet MS" panose="020B0603020202020204" pitchFamily="34" charset="0"/>
              </a:rPr>
              <a:t>school to home);</a:t>
            </a:r>
          </a:p>
          <a:p>
            <a:pPr lvl="0" algn="l">
              <a:lnSpc>
                <a:spcPct val="100000"/>
              </a:lnSpc>
            </a:pPr>
            <a:r>
              <a:rPr lang="en-US" sz="2200" dirty="0">
                <a:solidFill>
                  <a:srgbClr val="5C6670"/>
                </a:solidFill>
                <a:latin typeface="Trebuchet MS" panose="020B0603020202020204" pitchFamily="34" charset="0"/>
              </a:rPr>
              <a:t>2.01(b) A school district or charter school for activity trips (school related events);</a:t>
            </a:r>
          </a:p>
          <a:p>
            <a:pPr lvl="0" algn="l">
              <a:lnSpc>
                <a:spcPct val="100000"/>
              </a:lnSpc>
            </a:pPr>
            <a:r>
              <a:rPr lang="en-US" sz="2200" dirty="0">
                <a:solidFill>
                  <a:srgbClr val="5C6670"/>
                </a:solidFill>
                <a:latin typeface="Trebuchet MS" panose="020B0603020202020204" pitchFamily="34" charset="0"/>
              </a:rPr>
              <a:t>2.01 (c) A company or individual hired by a district or charter school (service provider) for routes (home to</a:t>
            </a:r>
          </a:p>
          <a:p>
            <a:pPr lvl="0" algn="l">
              <a:lnSpc>
                <a:spcPct val="100000"/>
              </a:lnSpc>
            </a:pPr>
            <a:r>
              <a:rPr lang="en-US" sz="2200" dirty="0">
                <a:solidFill>
                  <a:srgbClr val="5C6670"/>
                </a:solidFill>
                <a:latin typeface="Trebuchet MS" panose="020B0603020202020204" pitchFamily="34" charset="0"/>
              </a:rPr>
              <a:t>school, school to school, and school to home).</a:t>
            </a:r>
          </a:p>
          <a:p>
            <a:endParaRPr lang="en-US" dirty="0"/>
          </a:p>
        </p:txBody>
      </p:sp>
    </p:spTree>
    <p:extLst>
      <p:ext uri="{BB962C8B-B14F-4D97-AF65-F5344CB8AC3E}">
        <p14:creationId xmlns:p14="http://schemas.microsoft.com/office/powerpoint/2010/main" val="5309089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12763"/>
            <a:ext cx="9144000" cy="649287"/>
          </a:xfrm>
        </p:spPr>
        <p:txBody>
          <a:bodyPr>
            <a:normAutofit fontScale="90000"/>
          </a:bodyPr>
          <a:lstStyle/>
          <a:p>
            <a:pPr algn="l"/>
            <a:r>
              <a:rPr lang="en-US" sz="3200" b="1" dirty="0" smtClean="0">
                <a:solidFill>
                  <a:srgbClr val="FF0000"/>
                </a:solidFill>
              </a:rPr>
              <a:t>OPERATIONS/MAINTENANCE/ANNUAL INSPECTIONS 301-26</a:t>
            </a:r>
            <a:endParaRPr lang="en-US" sz="3200" b="1" dirty="0">
              <a:solidFill>
                <a:srgbClr val="FF0000"/>
              </a:solidFill>
            </a:endParaRPr>
          </a:p>
        </p:txBody>
      </p:sp>
      <p:sp>
        <p:nvSpPr>
          <p:cNvPr id="3" name="Subtitle 2"/>
          <p:cNvSpPr>
            <a:spLocks noGrp="1"/>
          </p:cNvSpPr>
          <p:nvPr>
            <p:ph type="subTitle" idx="1"/>
          </p:nvPr>
        </p:nvSpPr>
        <p:spPr>
          <a:xfrm>
            <a:off x="1524000" y="1838325"/>
            <a:ext cx="9144000" cy="3419475"/>
          </a:xfrm>
        </p:spPr>
        <p:txBody>
          <a:bodyPr>
            <a:normAutofit fontScale="85000" lnSpcReduction="20000"/>
          </a:bodyPr>
          <a:lstStyle/>
          <a:p>
            <a:pPr lvl="0" algn="l">
              <a:lnSpc>
                <a:spcPct val="100000"/>
              </a:lnSpc>
            </a:pPr>
            <a:r>
              <a:rPr lang="en-US" sz="2000" dirty="0">
                <a:solidFill>
                  <a:srgbClr val="5C6670"/>
                </a:solidFill>
                <a:latin typeface="Trebuchet MS" panose="020B0603020202020204" pitchFamily="34" charset="0"/>
              </a:rPr>
              <a:t>2.02 These rules are not intended to include:</a:t>
            </a:r>
          </a:p>
          <a:p>
            <a:pPr lvl="0" algn="l">
              <a:lnSpc>
                <a:spcPct val="100000"/>
              </a:lnSpc>
            </a:pPr>
            <a:r>
              <a:rPr lang="en-US" sz="2000" dirty="0">
                <a:solidFill>
                  <a:srgbClr val="5C6670"/>
                </a:solidFill>
                <a:latin typeface="Trebuchet MS" panose="020B0603020202020204" pitchFamily="34" charset="0"/>
              </a:rPr>
              <a:t>2.02(a) Private motor vehicles used exclusively to carry members of the owner's household; or</a:t>
            </a:r>
          </a:p>
          <a:p>
            <a:pPr lvl="0" algn="l">
              <a:lnSpc>
                <a:spcPct val="100000"/>
              </a:lnSpc>
            </a:pPr>
            <a:r>
              <a:rPr lang="en-US" sz="2000" dirty="0">
                <a:solidFill>
                  <a:srgbClr val="5C6670"/>
                </a:solidFill>
                <a:latin typeface="Trebuchet MS" panose="020B0603020202020204" pitchFamily="34" charset="0"/>
              </a:rPr>
              <a:t>2.02(b) Transportation arrangements not authorized by the district including but not limited to</a:t>
            </a:r>
          </a:p>
          <a:p>
            <a:pPr lvl="0" algn="l">
              <a:lnSpc>
                <a:spcPct val="100000"/>
              </a:lnSpc>
            </a:pPr>
            <a:r>
              <a:rPr lang="en-US" sz="2000" dirty="0">
                <a:solidFill>
                  <a:srgbClr val="5C6670"/>
                </a:solidFill>
                <a:latin typeface="Trebuchet MS" panose="020B0603020202020204" pitchFamily="34" charset="0"/>
              </a:rPr>
              <a:t>sharing of actual gasoline expense or participation in a car pool; or</a:t>
            </a:r>
          </a:p>
          <a:p>
            <a:pPr lvl="0" algn="l">
              <a:lnSpc>
                <a:spcPct val="100000"/>
              </a:lnSpc>
            </a:pPr>
            <a:r>
              <a:rPr lang="en-US" sz="2000" dirty="0">
                <a:solidFill>
                  <a:srgbClr val="5C6670"/>
                </a:solidFill>
                <a:latin typeface="Trebuchet MS" panose="020B0603020202020204" pitchFamily="34" charset="0"/>
              </a:rPr>
              <a:t>2.02(c) The operations of vehicles in bona fide emergency situations consistent with policies of the local board of education; or</a:t>
            </a:r>
          </a:p>
          <a:p>
            <a:pPr lvl="0" algn="l">
              <a:lnSpc>
                <a:spcPct val="100000"/>
              </a:lnSpc>
            </a:pPr>
            <a:r>
              <a:rPr lang="en-US" sz="2000" dirty="0">
                <a:solidFill>
                  <a:srgbClr val="5C6670"/>
                </a:solidFill>
                <a:latin typeface="Trebuchet MS" panose="020B0603020202020204" pitchFamily="34" charset="0"/>
              </a:rPr>
              <a:t>2.02(d) Transportation conducted by a company or individual for activity trips (school related events), including service providers, parent volunteers, and coaches or teachers using a private motor</a:t>
            </a:r>
          </a:p>
          <a:p>
            <a:pPr lvl="0" algn="l">
              <a:lnSpc>
                <a:spcPct val="100000"/>
              </a:lnSpc>
            </a:pPr>
            <a:r>
              <a:rPr lang="en-US" sz="2000" dirty="0">
                <a:solidFill>
                  <a:srgbClr val="5C6670"/>
                </a:solidFill>
                <a:latin typeface="Trebuchet MS" panose="020B0603020202020204" pitchFamily="34" charset="0"/>
              </a:rPr>
              <a:t>vehicle; or</a:t>
            </a:r>
          </a:p>
          <a:p>
            <a:endParaRPr lang="en-US" dirty="0"/>
          </a:p>
        </p:txBody>
      </p:sp>
    </p:spTree>
    <p:extLst>
      <p:ext uri="{BB962C8B-B14F-4D97-AF65-F5344CB8AC3E}">
        <p14:creationId xmlns:p14="http://schemas.microsoft.com/office/powerpoint/2010/main" val="9450866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12763"/>
            <a:ext cx="9144000" cy="649287"/>
          </a:xfrm>
        </p:spPr>
        <p:txBody>
          <a:bodyPr>
            <a:normAutofit fontScale="90000"/>
          </a:bodyPr>
          <a:lstStyle/>
          <a:p>
            <a:pPr algn="l"/>
            <a:r>
              <a:rPr lang="en-US" sz="3200" b="1" dirty="0" smtClean="0">
                <a:solidFill>
                  <a:srgbClr val="FF0000"/>
                </a:solidFill>
              </a:rPr>
              <a:t>OPERATIONS/MAINTENANCE/ANNUAL INSPECTIONS 301-26</a:t>
            </a:r>
            <a:endParaRPr lang="en-US" sz="3200" b="1" dirty="0">
              <a:solidFill>
                <a:srgbClr val="FF0000"/>
              </a:solidFill>
            </a:endParaRPr>
          </a:p>
        </p:txBody>
      </p:sp>
      <p:sp>
        <p:nvSpPr>
          <p:cNvPr id="3" name="Subtitle 2"/>
          <p:cNvSpPr>
            <a:spLocks noGrp="1"/>
          </p:cNvSpPr>
          <p:nvPr>
            <p:ph type="subTitle" idx="1"/>
          </p:nvPr>
        </p:nvSpPr>
        <p:spPr>
          <a:xfrm>
            <a:off x="1524000" y="1838325"/>
            <a:ext cx="9144000" cy="3419475"/>
          </a:xfrm>
        </p:spPr>
        <p:txBody>
          <a:bodyPr>
            <a:normAutofit lnSpcReduction="10000"/>
          </a:bodyPr>
          <a:lstStyle/>
          <a:p>
            <a:pPr lvl="0" algn="l">
              <a:lnSpc>
                <a:spcPct val="100000"/>
              </a:lnSpc>
            </a:pPr>
            <a:r>
              <a:rPr lang="en-US" dirty="0">
                <a:solidFill>
                  <a:srgbClr val="5C6670"/>
                </a:solidFill>
                <a:latin typeface="Trebuchet MS" panose="020B0603020202020204" pitchFamily="34" charset="0"/>
              </a:rPr>
              <a:t>2.02(e) Route transportation provided by a company or individual as part of their operation as a common carrier under the jurisdiction of the US Department of Transportation or Public Utilities Commission, including RTD, taxi cab services, Uber services, and Lyft services.</a:t>
            </a:r>
          </a:p>
          <a:p>
            <a:pPr lvl="0" algn="l">
              <a:lnSpc>
                <a:spcPct val="100000"/>
              </a:lnSpc>
            </a:pPr>
            <a:r>
              <a:rPr lang="en-US" dirty="0">
                <a:solidFill>
                  <a:srgbClr val="5C6670"/>
                </a:solidFill>
                <a:latin typeface="Trebuchet MS" panose="020B0603020202020204" pitchFamily="34" charset="0"/>
              </a:rPr>
              <a:t>2.03 These rules shall not preclude a school district or service provider from establishing a </a:t>
            </a:r>
            <a:r>
              <a:rPr lang="en-US" u="sng" dirty="0">
                <a:solidFill>
                  <a:srgbClr val="0070C0"/>
                </a:solidFill>
                <a:latin typeface="Trebuchet MS" panose="020B0603020202020204" pitchFamily="34" charset="0"/>
              </a:rPr>
              <a:t>more rigid </a:t>
            </a:r>
            <a:r>
              <a:rPr lang="en-US" dirty="0">
                <a:solidFill>
                  <a:srgbClr val="5C6670"/>
                </a:solidFill>
                <a:latin typeface="Trebuchet MS" panose="020B0603020202020204" pitchFamily="34" charset="0"/>
              </a:rPr>
              <a:t>standard or policy when deemed necessary by the local board of education or service provider. </a:t>
            </a:r>
          </a:p>
          <a:p>
            <a:endParaRPr lang="en-US" dirty="0"/>
          </a:p>
        </p:txBody>
      </p:sp>
    </p:spTree>
    <p:extLst>
      <p:ext uri="{BB962C8B-B14F-4D97-AF65-F5344CB8AC3E}">
        <p14:creationId xmlns:p14="http://schemas.microsoft.com/office/powerpoint/2010/main" val="6594585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12763"/>
            <a:ext cx="9144000" cy="649287"/>
          </a:xfrm>
        </p:spPr>
        <p:txBody>
          <a:bodyPr>
            <a:normAutofit fontScale="90000"/>
          </a:bodyPr>
          <a:lstStyle/>
          <a:p>
            <a:pPr algn="l"/>
            <a:r>
              <a:rPr lang="en-US" sz="3200" b="1" dirty="0" smtClean="0">
                <a:solidFill>
                  <a:srgbClr val="FF0000"/>
                </a:solidFill>
              </a:rPr>
              <a:t>OPERATIONS/MAINTENANCE/ANNUAL INSPECTIONS 301-26</a:t>
            </a:r>
            <a:endParaRPr lang="en-US" sz="3200"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lnSpcReduction="10000"/>
          </a:bodyPr>
          <a:lstStyle/>
          <a:p>
            <a:pPr marL="342900" lvl="0" indent="-342900" algn="l">
              <a:lnSpc>
                <a:spcPct val="100000"/>
              </a:lnSpc>
              <a:buFont typeface="Arial" panose="020B0604020202020204" pitchFamily="34" charset="0"/>
              <a:buChar char="•"/>
            </a:pPr>
            <a:r>
              <a:rPr lang="en-US" sz="1100" dirty="0">
                <a:solidFill>
                  <a:srgbClr val="5C6670"/>
                </a:solidFill>
                <a:latin typeface="Trebuchet MS" panose="020B0603020202020204" pitchFamily="34" charset="0"/>
              </a:rPr>
              <a:t>4204-R-3.00	Non-Compliance</a:t>
            </a:r>
          </a:p>
          <a:p>
            <a:pPr marL="342900" lvl="0" indent="-342900" algn="l">
              <a:lnSpc>
                <a:spcPct val="100000"/>
              </a:lnSpc>
              <a:buFont typeface="Arial" panose="020B0604020202020204" pitchFamily="34" charset="0"/>
              <a:buChar char="•"/>
            </a:pPr>
            <a:r>
              <a:rPr lang="en-US" sz="1100" dirty="0">
                <a:solidFill>
                  <a:srgbClr val="5C6670"/>
                </a:solidFill>
                <a:latin typeface="Trebuchet MS" panose="020B0603020202020204" pitchFamily="34" charset="0"/>
              </a:rPr>
              <a:t>4204-R-4.00 	School District and Service Provider Employment Responsibilities</a:t>
            </a:r>
          </a:p>
          <a:p>
            <a:pPr marL="342900" lvl="0" indent="-342900" algn="l">
              <a:lnSpc>
                <a:spcPct val="100000"/>
              </a:lnSpc>
              <a:buFont typeface="Arial" panose="020B0604020202020204" pitchFamily="34" charset="0"/>
              <a:buChar char="•"/>
            </a:pPr>
            <a:r>
              <a:rPr lang="en-US" sz="1100" dirty="0">
                <a:solidFill>
                  <a:srgbClr val="5C6670"/>
                </a:solidFill>
                <a:latin typeface="Trebuchet MS" panose="020B0603020202020204" pitchFamily="34" charset="0"/>
              </a:rPr>
              <a:t>4204-R-5.00	School Transportation Vehicle Operator Requirements</a:t>
            </a:r>
          </a:p>
          <a:p>
            <a:pPr marL="342900" lvl="0" indent="-342900" algn="l">
              <a:lnSpc>
                <a:spcPct val="100000"/>
              </a:lnSpc>
              <a:buFont typeface="Arial" panose="020B0604020202020204" pitchFamily="34" charset="0"/>
              <a:buChar char="•"/>
            </a:pPr>
            <a:r>
              <a:rPr lang="en-US" sz="1100" dirty="0">
                <a:solidFill>
                  <a:srgbClr val="5C6670"/>
                </a:solidFill>
                <a:latin typeface="Trebuchet MS" panose="020B0603020202020204" pitchFamily="34" charset="0"/>
              </a:rPr>
              <a:t>4204-R-6.00	School Transportation Annual Inspector Requirements</a:t>
            </a:r>
          </a:p>
          <a:p>
            <a:pPr marL="342900" lvl="0" indent="-342900" algn="l">
              <a:lnSpc>
                <a:spcPct val="100000"/>
              </a:lnSpc>
              <a:buFont typeface="Arial" panose="020B0604020202020204" pitchFamily="34" charset="0"/>
              <a:buChar char="•"/>
            </a:pPr>
            <a:r>
              <a:rPr lang="en-US" sz="1100" dirty="0">
                <a:solidFill>
                  <a:srgbClr val="5C6670"/>
                </a:solidFill>
                <a:latin typeface="Trebuchet MS" panose="020B0603020202020204" pitchFamily="34" charset="0"/>
              </a:rPr>
              <a:t>4204-R-7.00	Annual Inspector Hands-On Tester</a:t>
            </a:r>
          </a:p>
          <a:p>
            <a:pPr marL="342900" lvl="0" indent="-342900" algn="l">
              <a:lnSpc>
                <a:spcPct val="100000"/>
              </a:lnSpc>
              <a:buFont typeface="Arial" panose="020B0604020202020204" pitchFamily="34" charset="0"/>
              <a:buChar char="•"/>
            </a:pPr>
            <a:r>
              <a:rPr lang="en-US" sz="1100" dirty="0">
                <a:solidFill>
                  <a:srgbClr val="5C6670"/>
                </a:solidFill>
                <a:latin typeface="Trebuchet MS" panose="020B0603020202020204" pitchFamily="34" charset="0"/>
              </a:rPr>
              <a:t>4204-R-8.00 	Pre-trip/Post-trip Vehicle Inspections</a:t>
            </a:r>
          </a:p>
          <a:p>
            <a:pPr marL="342900" lvl="0" indent="-342900" algn="l">
              <a:lnSpc>
                <a:spcPct val="100000"/>
              </a:lnSpc>
              <a:buFont typeface="Arial" panose="020B0604020202020204" pitchFamily="34" charset="0"/>
              <a:buChar char="•"/>
            </a:pPr>
            <a:r>
              <a:rPr lang="en-US" sz="1100" dirty="0">
                <a:solidFill>
                  <a:srgbClr val="5C6670"/>
                </a:solidFill>
                <a:latin typeface="Trebuchet MS" panose="020B0603020202020204" pitchFamily="34" charset="0"/>
              </a:rPr>
              <a:t>4204-R-9.00	Inspection Site Certification </a:t>
            </a:r>
          </a:p>
          <a:p>
            <a:pPr marL="342900" lvl="0" indent="-342900" algn="l">
              <a:lnSpc>
                <a:spcPct val="100000"/>
              </a:lnSpc>
              <a:buFont typeface="Arial" panose="020B0604020202020204" pitchFamily="34" charset="0"/>
              <a:buChar char="•"/>
            </a:pPr>
            <a:r>
              <a:rPr lang="en-US" sz="1100" dirty="0">
                <a:solidFill>
                  <a:srgbClr val="5C6670"/>
                </a:solidFill>
                <a:latin typeface="Trebuchet MS" panose="020B0603020202020204" pitchFamily="34" charset="0"/>
              </a:rPr>
              <a:t>4204-R-10.00	Annual Inspection</a:t>
            </a:r>
          </a:p>
          <a:p>
            <a:pPr marL="342900" lvl="0" indent="-342900" algn="l">
              <a:lnSpc>
                <a:spcPct val="100000"/>
              </a:lnSpc>
              <a:buFont typeface="Arial" panose="020B0604020202020204" pitchFamily="34" charset="0"/>
              <a:buChar char="•"/>
            </a:pPr>
            <a:r>
              <a:rPr lang="en-US" sz="1100" dirty="0">
                <a:solidFill>
                  <a:srgbClr val="5C6670"/>
                </a:solidFill>
                <a:latin typeface="Trebuchet MS" panose="020B0603020202020204" pitchFamily="34" charset="0"/>
              </a:rPr>
              <a:t>4204-R-11.00	Maintenance and Repair </a:t>
            </a:r>
          </a:p>
          <a:p>
            <a:pPr marL="342900" lvl="0" indent="-342900" algn="l">
              <a:lnSpc>
                <a:spcPct val="100000"/>
              </a:lnSpc>
              <a:buFont typeface="Arial" panose="020B0604020202020204" pitchFamily="34" charset="0"/>
              <a:buChar char="•"/>
            </a:pPr>
            <a:r>
              <a:rPr lang="en-US" sz="1100" dirty="0">
                <a:solidFill>
                  <a:srgbClr val="5C6670"/>
                </a:solidFill>
                <a:latin typeface="Trebuchet MS" panose="020B0603020202020204" pitchFamily="34" charset="0"/>
              </a:rPr>
              <a:t>4204-R-12.00    	Operation of a School Transportation Vehicle</a:t>
            </a:r>
          </a:p>
          <a:p>
            <a:pPr marL="342900" lvl="0" indent="-342900" algn="l">
              <a:lnSpc>
                <a:spcPct val="100000"/>
              </a:lnSpc>
              <a:buFont typeface="Arial" panose="020B0604020202020204" pitchFamily="34" charset="0"/>
              <a:buChar char="•"/>
            </a:pPr>
            <a:r>
              <a:rPr lang="en-US" sz="1100" dirty="0">
                <a:solidFill>
                  <a:srgbClr val="5C6670"/>
                </a:solidFill>
                <a:latin typeface="Trebuchet MS" panose="020B0603020202020204" pitchFamily="34" charset="0"/>
              </a:rPr>
              <a:t>4204-R-13.00	Authorized Passengers</a:t>
            </a:r>
          </a:p>
          <a:p>
            <a:pPr marL="342900" lvl="0" indent="-342900" algn="l">
              <a:lnSpc>
                <a:spcPct val="100000"/>
              </a:lnSpc>
              <a:buFont typeface="Arial" panose="020B0604020202020204" pitchFamily="34" charset="0"/>
              <a:buChar char="•"/>
            </a:pPr>
            <a:r>
              <a:rPr lang="en-US" sz="1100" dirty="0">
                <a:solidFill>
                  <a:srgbClr val="5C6670"/>
                </a:solidFill>
                <a:latin typeface="Trebuchet MS" panose="020B0603020202020204" pitchFamily="34" charset="0"/>
              </a:rPr>
              <a:t>4204-R-14.00 	Safety Restraints</a:t>
            </a:r>
          </a:p>
          <a:p>
            <a:pPr marL="342900" lvl="0" indent="-342900" algn="l">
              <a:lnSpc>
                <a:spcPct val="100000"/>
              </a:lnSpc>
              <a:buFont typeface="Arial" panose="020B0604020202020204" pitchFamily="34" charset="0"/>
              <a:buChar char="•"/>
            </a:pPr>
            <a:r>
              <a:rPr lang="en-US" sz="1100" dirty="0">
                <a:solidFill>
                  <a:srgbClr val="5C6670"/>
                </a:solidFill>
                <a:latin typeface="Trebuchet MS" panose="020B0603020202020204" pitchFamily="34" charset="0"/>
              </a:rPr>
              <a:t>4204-R-15.00 	Transportation of Miscellaneous Items</a:t>
            </a:r>
          </a:p>
          <a:p>
            <a:pPr marL="342900" lvl="0" indent="-342900" algn="l">
              <a:lnSpc>
                <a:spcPct val="100000"/>
              </a:lnSpc>
              <a:buFont typeface="Arial" panose="020B0604020202020204" pitchFamily="34" charset="0"/>
              <a:buChar char="•"/>
            </a:pPr>
            <a:r>
              <a:rPr lang="en-US" sz="1100" dirty="0">
                <a:solidFill>
                  <a:srgbClr val="5C6670"/>
                </a:solidFill>
                <a:latin typeface="Trebuchet MS" panose="020B0603020202020204" pitchFamily="34" charset="0"/>
              </a:rPr>
              <a:t>4204-R-16.00	Maximum Driving Time for School Transportation Vehicle Operators</a:t>
            </a:r>
          </a:p>
          <a:p>
            <a:pPr marL="342900" lvl="0" indent="-342900" algn="l">
              <a:lnSpc>
                <a:spcPct val="100000"/>
              </a:lnSpc>
              <a:buFont typeface="Arial" panose="020B0604020202020204" pitchFamily="34" charset="0"/>
              <a:buChar char="•"/>
            </a:pPr>
            <a:r>
              <a:rPr lang="en-US" sz="1100" dirty="0">
                <a:solidFill>
                  <a:srgbClr val="5C6670"/>
                </a:solidFill>
                <a:latin typeface="Trebuchet MS" panose="020B0603020202020204" pitchFamily="34" charset="0"/>
              </a:rPr>
              <a:t>4204-R-17.00	Route Planning – Student Loading and Discharge</a:t>
            </a:r>
          </a:p>
          <a:p>
            <a:pPr marL="342900" lvl="0" indent="-342900" algn="l">
              <a:lnSpc>
                <a:spcPct val="100000"/>
              </a:lnSpc>
              <a:buFont typeface="Arial" panose="020B0604020202020204" pitchFamily="34" charset="0"/>
              <a:buChar char="•"/>
            </a:pPr>
            <a:r>
              <a:rPr lang="en-US" sz="1100" dirty="0">
                <a:solidFill>
                  <a:srgbClr val="5C6670"/>
                </a:solidFill>
                <a:latin typeface="Trebuchet MS" panose="020B0603020202020204" pitchFamily="34" charset="0"/>
              </a:rPr>
              <a:t>4204-R-18.00 	Emergency Evacuation Drills</a:t>
            </a:r>
          </a:p>
          <a:p>
            <a:endParaRPr lang="en-US" dirty="0"/>
          </a:p>
        </p:txBody>
      </p:sp>
    </p:spTree>
    <p:extLst>
      <p:ext uri="{BB962C8B-B14F-4D97-AF65-F5344CB8AC3E}">
        <p14:creationId xmlns:p14="http://schemas.microsoft.com/office/powerpoint/2010/main" val="2354113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12763"/>
            <a:ext cx="9144000" cy="649287"/>
          </a:xfrm>
        </p:spPr>
        <p:txBody>
          <a:bodyPr>
            <a:normAutofit/>
          </a:bodyPr>
          <a:lstStyle/>
          <a:p>
            <a:pPr algn="l"/>
            <a:r>
              <a:rPr lang="en-US" sz="3200" b="1" dirty="0" smtClean="0">
                <a:solidFill>
                  <a:srgbClr val="FF0000"/>
                </a:solidFill>
              </a:rPr>
              <a:t>Qualification Files</a:t>
            </a:r>
            <a:endParaRPr lang="en-US" sz="3200" b="1" dirty="0">
              <a:solidFill>
                <a:srgbClr val="FF0000"/>
              </a:solidFill>
            </a:endParaRPr>
          </a:p>
        </p:txBody>
      </p:sp>
      <p:pic>
        <p:nvPicPr>
          <p:cNvPr id="4" name="Picture 3"/>
          <p:cNvPicPr>
            <a:picLocks noChangeAspect="1"/>
          </p:cNvPicPr>
          <p:nvPr/>
        </p:nvPicPr>
        <p:blipFill>
          <a:blip r:embed="rId3"/>
          <a:stretch>
            <a:fillRect/>
          </a:stretch>
        </p:blipFill>
        <p:spPr>
          <a:xfrm>
            <a:off x="3123318" y="1670014"/>
            <a:ext cx="5945363" cy="3517971"/>
          </a:xfrm>
          <a:prstGeom prst="rect">
            <a:avLst/>
          </a:prstGeom>
        </p:spPr>
      </p:pic>
      <p:sp>
        <p:nvSpPr>
          <p:cNvPr id="3" name="Subtitle 2"/>
          <p:cNvSpPr>
            <a:spLocks noGrp="1"/>
          </p:cNvSpPr>
          <p:nvPr>
            <p:ph type="subTitle" idx="1"/>
          </p:nvPr>
        </p:nvSpPr>
        <p:spPr>
          <a:xfrm>
            <a:off x="1524000" y="1409700"/>
            <a:ext cx="9144000" cy="4676775"/>
          </a:xfrm>
        </p:spPr>
        <p:txBody>
          <a:bodyPr>
            <a:normAutofit/>
          </a:bodyPr>
          <a:lstStyle/>
          <a:p>
            <a:endParaRPr lang="en-US" dirty="0"/>
          </a:p>
        </p:txBody>
      </p:sp>
    </p:spTree>
    <p:extLst>
      <p:ext uri="{BB962C8B-B14F-4D97-AF65-F5344CB8AC3E}">
        <p14:creationId xmlns:p14="http://schemas.microsoft.com/office/powerpoint/2010/main" val="6414832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12763"/>
            <a:ext cx="9144000" cy="649287"/>
          </a:xfrm>
        </p:spPr>
        <p:txBody>
          <a:bodyPr>
            <a:normAutofit/>
          </a:bodyPr>
          <a:lstStyle/>
          <a:p>
            <a:pPr algn="l"/>
            <a:endParaRPr lang="en-US" sz="3200"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a:bodyPr>
          <a:lstStyle/>
          <a:p>
            <a:pPr marL="457200" indent="-457200" algn="l">
              <a:buFont typeface="+mj-lt"/>
              <a:buAutoNum type="arabicPeriod"/>
            </a:pPr>
            <a:endParaRPr lang="en-US" dirty="0">
              <a:solidFill>
                <a:srgbClr val="0070C0"/>
              </a:solidFill>
            </a:endParaRPr>
          </a:p>
          <a:p>
            <a:pPr marL="457200" indent="-457200" algn="l">
              <a:buFont typeface="+mj-lt"/>
              <a:buAutoNum type="arabicPeriod"/>
            </a:pPr>
            <a:endParaRPr lang="en-US" dirty="0"/>
          </a:p>
        </p:txBody>
      </p:sp>
      <p:pic>
        <p:nvPicPr>
          <p:cNvPr id="4" name="Picture 3"/>
          <p:cNvPicPr>
            <a:picLocks noChangeAspect="1"/>
          </p:cNvPicPr>
          <p:nvPr/>
        </p:nvPicPr>
        <p:blipFill>
          <a:blip r:embed="rId3"/>
          <a:stretch>
            <a:fillRect/>
          </a:stretch>
        </p:blipFill>
        <p:spPr>
          <a:xfrm>
            <a:off x="3123318" y="1670014"/>
            <a:ext cx="5945363" cy="3517971"/>
          </a:xfrm>
          <a:prstGeom prst="rect">
            <a:avLst/>
          </a:prstGeom>
        </p:spPr>
      </p:pic>
    </p:spTree>
    <p:extLst>
      <p:ext uri="{BB962C8B-B14F-4D97-AF65-F5344CB8AC3E}">
        <p14:creationId xmlns:p14="http://schemas.microsoft.com/office/powerpoint/2010/main" val="7103815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12763"/>
            <a:ext cx="9144000" cy="649287"/>
          </a:xfrm>
        </p:spPr>
        <p:txBody>
          <a:bodyPr>
            <a:normAutofit/>
          </a:bodyPr>
          <a:lstStyle/>
          <a:p>
            <a:pPr algn="l"/>
            <a:endParaRPr lang="en-US" sz="3200"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a:bodyPr>
          <a:lstStyle/>
          <a:p>
            <a:pPr algn="l"/>
            <a:endParaRPr lang="en-US" dirty="0">
              <a:solidFill>
                <a:srgbClr val="0070C0"/>
              </a:solidFill>
            </a:endParaRPr>
          </a:p>
          <a:p>
            <a:pPr marL="457200" indent="-457200" algn="l">
              <a:buFont typeface="+mj-lt"/>
              <a:buAutoNum type="arabicPeriod"/>
            </a:pPr>
            <a:endParaRPr lang="en-US" dirty="0"/>
          </a:p>
        </p:txBody>
      </p:sp>
      <p:pic>
        <p:nvPicPr>
          <p:cNvPr id="4" name="Picture 3"/>
          <p:cNvPicPr>
            <a:picLocks noChangeAspect="1"/>
          </p:cNvPicPr>
          <p:nvPr/>
        </p:nvPicPr>
        <p:blipFill>
          <a:blip r:embed="rId3"/>
          <a:stretch>
            <a:fillRect/>
          </a:stretch>
        </p:blipFill>
        <p:spPr>
          <a:xfrm>
            <a:off x="3123318" y="1711858"/>
            <a:ext cx="5945363" cy="3434283"/>
          </a:xfrm>
          <a:prstGeom prst="rect">
            <a:avLst/>
          </a:prstGeom>
        </p:spPr>
      </p:pic>
    </p:spTree>
    <p:extLst>
      <p:ext uri="{BB962C8B-B14F-4D97-AF65-F5344CB8AC3E}">
        <p14:creationId xmlns:p14="http://schemas.microsoft.com/office/powerpoint/2010/main" val="468133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12763"/>
            <a:ext cx="9144000" cy="649287"/>
          </a:xfrm>
        </p:spPr>
        <p:txBody>
          <a:bodyPr>
            <a:normAutofit/>
          </a:bodyPr>
          <a:lstStyle/>
          <a:p>
            <a:pPr algn="l"/>
            <a:endParaRPr lang="en-US" sz="3200"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a:bodyPr>
          <a:lstStyle/>
          <a:p>
            <a:pPr algn="l"/>
            <a:endParaRPr lang="en-US" dirty="0">
              <a:solidFill>
                <a:srgbClr val="0070C0"/>
              </a:solidFill>
            </a:endParaRPr>
          </a:p>
          <a:p>
            <a:pPr marL="457200" indent="-457200" algn="l">
              <a:buFont typeface="+mj-lt"/>
              <a:buAutoNum type="arabicPeriod"/>
            </a:pPr>
            <a:endParaRPr lang="en-US" dirty="0"/>
          </a:p>
        </p:txBody>
      </p:sp>
      <p:pic>
        <p:nvPicPr>
          <p:cNvPr id="4" name="Picture 3"/>
          <p:cNvPicPr>
            <a:picLocks noChangeAspect="1"/>
          </p:cNvPicPr>
          <p:nvPr/>
        </p:nvPicPr>
        <p:blipFill>
          <a:blip r:embed="rId3"/>
          <a:stretch>
            <a:fillRect/>
          </a:stretch>
        </p:blipFill>
        <p:spPr>
          <a:xfrm>
            <a:off x="3123318" y="2213230"/>
            <a:ext cx="5945363" cy="2431539"/>
          </a:xfrm>
          <a:prstGeom prst="rect">
            <a:avLst/>
          </a:prstGeom>
        </p:spPr>
      </p:pic>
    </p:spTree>
    <p:extLst>
      <p:ext uri="{BB962C8B-B14F-4D97-AF65-F5344CB8AC3E}">
        <p14:creationId xmlns:p14="http://schemas.microsoft.com/office/powerpoint/2010/main" val="29528293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12763"/>
            <a:ext cx="9144000" cy="649287"/>
          </a:xfrm>
        </p:spPr>
        <p:txBody>
          <a:bodyPr>
            <a:normAutofit/>
          </a:bodyPr>
          <a:lstStyle/>
          <a:p>
            <a:pPr algn="l"/>
            <a:r>
              <a:rPr lang="en-US" sz="3200" b="1" dirty="0" smtClean="0">
                <a:solidFill>
                  <a:srgbClr val="FF0000"/>
                </a:solidFill>
              </a:rPr>
              <a:t>Reviews</a:t>
            </a:r>
            <a:endParaRPr lang="en-US" sz="3200"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a:bodyPr>
          <a:lstStyle/>
          <a:p>
            <a:pPr algn="l"/>
            <a:endParaRPr lang="en-US" dirty="0">
              <a:solidFill>
                <a:srgbClr val="0070C0"/>
              </a:solidFill>
            </a:endParaRPr>
          </a:p>
          <a:p>
            <a:pPr marL="457200" indent="-457200" algn="l">
              <a:buFont typeface="+mj-lt"/>
              <a:buAutoNum type="arabicPeriod"/>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80013463"/>
              </p:ext>
            </p:extLst>
          </p:nvPr>
        </p:nvGraphicFramePr>
        <p:xfrm>
          <a:off x="1095555" y="1570008"/>
          <a:ext cx="10196423" cy="3908613"/>
        </p:xfrm>
        <a:graphic>
          <a:graphicData uri="http://schemas.openxmlformats.org/drawingml/2006/table">
            <a:tbl>
              <a:tblPr>
                <a:tableStyleId>{5C22544A-7EE6-4342-B048-85BDC9FD1C3A}</a:tableStyleId>
              </a:tblPr>
              <a:tblGrid>
                <a:gridCol w="2241319"/>
                <a:gridCol w="789196"/>
                <a:gridCol w="615573"/>
                <a:gridCol w="441951"/>
                <a:gridCol w="678709"/>
                <a:gridCol w="599790"/>
                <a:gridCol w="757629"/>
                <a:gridCol w="694494"/>
                <a:gridCol w="694494"/>
                <a:gridCol w="584005"/>
                <a:gridCol w="631357"/>
                <a:gridCol w="599790"/>
                <a:gridCol w="868116"/>
              </a:tblGrid>
              <a:tr h="1562437">
                <a:tc>
                  <a:txBody>
                    <a:bodyPr/>
                    <a:lstStyle/>
                    <a:p>
                      <a:pPr algn="l" fontAlgn="b"/>
                      <a:r>
                        <a:rPr lang="en-US" sz="1100" u="none" strike="noStrike" dirty="0">
                          <a:effectLst/>
                        </a:rPr>
                        <a:t>DISTRICT</a:t>
                      </a:r>
                      <a:br>
                        <a:rPr lang="en-US" sz="1100" u="none" strike="noStrike" dirty="0">
                          <a:effectLst/>
                        </a:rPr>
                      </a:br>
                      <a:r>
                        <a:rPr lang="en-US" sz="1100" u="none" strike="noStrike" dirty="0">
                          <a:effectLst/>
                        </a:rPr>
                        <a:t/>
                      </a:r>
                      <a:br>
                        <a:rPr lang="en-US" sz="1100" u="none" strike="noStrike" dirty="0">
                          <a:effectLst/>
                        </a:rPr>
                      </a:br>
                      <a:r>
                        <a:rPr lang="en-US" sz="1100" u="none" strike="noStrike" dirty="0">
                          <a:effectLst/>
                        </a:rPr>
                        <a:t>Full Name</a:t>
                      </a:r>
                      <a:br>
                        <a:rPr lang="en-US" sz="1100" u="none" strike="noStrike" dirty="0">
                          <a:effectLst/>
                        </a:rPr>
                      </a:b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CDL/SMV</a:t>
                      </a:r>
                      <a:br>
                        <a:rPr lang="en-US" sz="1100" u="none" strike="noStrike">
                          <a:effectLst/>
                        </a:rPr>
                      </a:b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Copy</a:t>
                      </a:r>
                      <a:br>
                        <a:rPr lang="en-US" sz="1100" u="none" strike="noStrike">
                          <a:effectLst/>
                        </a:rPr>
                      </a:br>
                      <a:r>
                        <a:rPr lang="en-US" sz="1100" u="none" strike="noStrike">
                          <a:effectLst/>
                        </a:rPr>
                        <a:t>of </a:t>
                      </a:r>
                      <a:br>
                        <a:rPr lang="en-US" sz="1100" u="none" strike="noStrike">
                          <a:effectLst/>
                        </a:rPr>
                      </a:br>
                      <a:r>
                        <a:rPr lang="en-US" sz="1100" u="none" strike="noStrike">
                          <a:effectLst/>
                        </a:rPr>
                        <a:t>License</a:t>
                      </a:r>
                      <a:br>
                        <a:rPr lang="en-US" sz="1100" u="none" strike="noStrike">
                          <a:effectLst/>
                        </a:rPr>
                      </a:b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MVR</a:t>
                      </a:r>
                      <a:br>
                        <a:rPr lang="en-US" sz="1100" u="none" strike="noStrike">
                          <a:effectLst/>
                        </a:rPr>
                      </a:b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DOT</a:t>
                      </a:r>
                      <a:br>
                        <a:rPr lang="en-US" sz="1100" u="none" strike="noStrike">
                          <a:effectLst/>
                        </a:rPr>
                      </a:br>
                      <a:r>
                        <a:rPr lang="en-US" sz="1100" u="none" strike="noStrike">
                          <a:effectLst/>
                        </a:rPr>
                        <a:t>Physical/</a:t>
                      </a:r>
                      <a:br>
                        <a:rPr lang="en-US" sz="1100" u="none" strike="noStrike">
                          <a:effectLst/>
                        </a:rPr>
                      </a:br>
                      <a:r>
                        <a:rPr lang="en-US" sz="1100" u="none" strike="noStrike">
                          <a:effectLst/>
                        </a:rPr>
                        <a:t>STU-17</a:t>
                      </a:r>
                      <a:br>
                        <a:rPr lang="en-US" sz="1100" u="none" strike="noStrike">
                          <a:effectLst/>
                        </a:rPr>
                      </a:b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Annual</a:t>
                      </a:r>
                      <a:br>
                        <a:rPr lang="en-US" sz="1100" u="none" strike="noStrike">
                          <a:effectLst/>
                        </a:rPr>
                      </a:br>
                      <a:r>
                        <a:rPr lang="en-US" sz="1100" u="none" strike="noStrike">
                          <a:effectLst/>
                        </a:rPr>
                        <a:t>Written </a:t>
                      </a:r>
                      <a:br>
                        <a:rPr lang="en-US" sz="1100" u="none" strike="noStrike">
                          <a:effectLst/>
                        </a:rPr>
                      </a:br>
                      <a:r>
                        <a:rPr lang="en-US" sz="1100" u="none" strike="noStrike">
                          <a:effectLst/>
                        </a:rPr>
                        <a:t>Test</a:t>
                      </a:r>
                      <a:br>
                        <a:rPr lang="en-US" sz="1100" u="none" strike="noStrike">
                          <a:effectLst/>
                        </a:rPr>
                      </a:b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Annual </a:t>
                      </a:r>
                      <a:br>
                        <a:rPr lang="en-US" sz="1100" u="none" strike="noStrike">
                          <a:effectLst/>
                        </a:rPr>
                      </a:br>
                      <a:r>
                        <a:rPr lang="en-US" sz="1100" u="none" strike="noStrike">
                          <a:effectLst/>
                        </a:rPr>
                        <a:t>Driving</a:t>
                      </a:r>
                      <a:br>
                        <a:rPr lang="en-US" sz="1100" u="none" strike="noStrike">
                          <a:effectLst/>
                        </a:rPr>
                      </a:br>
                      <a:r>
                        <a:rPr lang="en-US" sz="1100" u="none" strike="noStrike">
                          <a:effectLst/>
                        </a:rPr>
                        <a:t>Perform/</a:t>
                      </a:r>
                      <a:br>
                        <a:rPr lang="en-US" sz="1100" u="none" strike="noStrike">
                          <a:effectLst/>
                        </a:rPr>
                      </a:br>
                      <a:r>
                        <a:rPr lang="en-US" sz="1100" u="none" strike="noStrike">
                          <a:effectLst/>
                        </a:rPr>
                        <a:t>Pre-Trip</a:t>
                      </a:r>
                      <a:br>
                        <a:rPr lang="en-US" sz="1100" u="none" strike="noStrike">
                          <a:effectLst/>
                        </a:rPr>
                      </a:b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
                      </a:r>
                      <a:br>
                        <a:rPr lang="en-US" sz="1100" u="none" strike="noStrike">
                          <a:effectLst/>
                        </a:rPr>
                      </a:br>
                      <a:r>
                        <a:rPr lang="en-US" sz="1100" u="none" strike="noStrike">
                          <a:effectLst/>
                        </a:rPr>
                        <a:t/>
                      </a:r>
                      <a:br>
                        <a:rPr lang="en-US" sz="1100" u="none" strike="noStrike">
                          <a:effectLst/>
                        </a:rPr>
                      </a:br>
                      <a:r>
                        <a:rPr lang="en-US" sz="1100" u="none" strike="noStrike">
                          <a:effectLst/>
                        </a:rPr>
                        <a:t/>
                      </a:r>
                      <a:br>
                        <a:rPr lang="en-US" sz="1100" u="none" strike="noStrike">
                          <a:effectLst/>
                        </a:rPr>
                      </a:br>
                      <a:r>
                        <a:rPr lang="en-US" sz="1100" u="none" strike="noStrike">
                          <a:effectLst/>
                        </a:rPr>
                        <a:t>1st Aid</a:t>
                      </a:r>
                      <a:br>
                        <a:rPr lang="en-US" sz="1100" u="none" strike="noStrike">
                          <a:effectLst/>
                        </a:rPr>
                      </a:br>
                      <a:r>
                        <a:rPr lang="en-US" sz="1100" u="none" strike="noStrike">
                          <a:effectLst/>
                        </a:rPr>
                        <a:t>/CPR </a:t>
                      </a:r>
                      <a:br>
                        <a:rPr lang="en-US" sz="1100" u="none" strike="noStrike">
                          <a:effectLst/>
                        </a:rPr>
                      </a:br>
                      <a:r>
                        <a:rPr lang="en-US" sz="1100" u="none" strike="noStrike">
                          <a:effectLst/>
                        </a:rPr>
                        <a:t>Training</a:t>
                      </a:r>
                      <a:br>
                        <a:rPr lang="en-US" sz="1100" u="none" strike="noStrike">
                          <a:effectLst/>
                        </a:rPr>
                      </a:b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Pre-</a:t>
                      </a:r>
                      <a:br>
                        <a:rPr lang="en-US" sz="1100" u="none" strike="noStrike">
                          <a:effectLst/>
                        </a:rPr>
                      </a:br>
                      <a:r>
                        <a:rPr lang="en-US" sz="1100" u="none" strike="noStrike">
                          <a:effectLst/>
                        </a:rPr>
                        <a:t>Service</a:t>
                      </a:r>
                      <a:br>
                        <a:rPr lang="en-US" sz="1100" u="none" strike="noStrike">
                          <a:effectLst/>
                        </a:rPr>
                      </a:br>
                      <a:r>
                        <a:rPr lang="en-US" sz="1100" u="none" strike="noStrike">
                          <a:effectLst/>
                        </a:rPr>
                        <a:t>Training</a:t>
                      </a:r>
                      <a:br>
                        <a:rPr lang="en-US" sz="1100" u="none" strike="noStrike">
                          <a:effectLst/>
                        </a:rPr>
                      </a:b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Guide</a:t>
                      </a:r>
                      <a:br>
                        <a:rPr lang="en-US" sz="1100" u="none" strike="noStrike">
                          <a:effectLst/>
                        </a:rPr>
                      </a:br>
                      <a:r>
                        <a:rPr lang="en-US" sz="1100" u="none" strike="noStrike">
                          <a:effectLst/>
                        </a:rPr>
                        <a:t>Cert.</a:t>
                      </a:r>
                      <a:br>
                        <a:rPr lang="en-US" sz="1100" u="none" strike="noStrike">
                          <a:effectLst/>
                        </a:rPr>
                      </a:b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D &amp; A </a:t>
                      </a:r>
                      <a:br>
                        <a:rPr lang="en-US" sz="1100" u="none" strike="noStrike">
                          <a:effectLst/>
                        </a:rPr>
                      </a:br>
                      <a:r>
                        <a:rPr lang="en-US" sz="1100" u="none" strike="noStrike">
                          <a:effectLst/>
                        </a:rPr>
                        <a:t>Training</a:t>
                      </a:r>
                      <a:br>
                        <a:rPr lang="en-US" sz="1100" u="none" strike="noStrike">
                          <a:effectLst/>
                        </a:rPr>
                      </a:b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Job</a:t>
                      </a:r>
                      <a:br>
                        <a:rPr lang="en-US" sz="1100" u="none" strike="noStrike">
                          <a:effectLst/>
                        </a:rPr>
                      </a:br>
                      <a:r>
                        <a:rPr lang="en-US" sz="1100" u="none" strike="noStrike">
                          <a:effectLst/>
                        </a:rPr>
                        <a:t>Descr.</a:t>
                      </a:r>
                      <a:br>
                        <a:rPr lang="en-US" sz="1100" u="none" strike="noStrike">
                          <a:effectLst/>
                        </a:rPr>
                      </a:b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Confident.</a:t>
                      </a:r>
                      <a:br>
                        <a:rPr lang="en-US" sz="1100" u="none" strike="noStrike">
                          <a:effectLst/>
                        </a:rPr>
                      </a:br>
                      <a:endParaRPr lang="en-US" sz="1100" b="0" i="0" u="none" strike="noStrike">
                        <a:solidFill>
                          <a:srgbClr val="000000"/>
                        </a:solidFill>
                        <a:effectLst/>
                        <a:latin typeface="Calibri" panose="020F0502020204030204" pitchFamily="34" charset="0"/>
                      </a:endParaRPr>
                    </a:p>
                  </a:txBody>
                  <a:tcPr marL="7620" marR="7620" marT="7620" marB="0" anchor="b"/>
                </a:tc>
              </a:tr>
              <a:tr h="335168">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r>
              <a:tr h="335168">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r>
              <a:tr h="335168">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r>
              <a:tr h="335168">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r>
              <a:tr h="335168">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r>
              <a:tr h="335168">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r>
              <a:tr h="335168">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r>
            </a:tbl>
          </a:graphicData>
        </a:graphic>
      </p:graphicFrame>
    </p:spTree>
    <p:extLst>
      <p:ext uri="{BB962C8B-B14F-4D97-AF65-F5344CB8AC3E}">
        <p14:creationId xmlns:p14="http://schemas.microsoft.com/office/powerpoint/2010/main" val="27710231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r>
              <a:rPr lang="en-US" sz="3200" b="1" dirty="0" smtClean="0">
                <a:solidFill>
                  <a:srgbClr val="FF0000"/>
                </a:solidFill>
              </a:rPr>
              <a:t>INTRODUCTIONS</a:t>
            </a:r>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1371601"/>
            <a:ext cx="9144000" cy="3886200"/>
          </a:xfrm>
        </p:spPr>
        <p:txBody>
          <a:bodyPr>
            <a:normAutofit/>
          </a:bodyPr>
          <a:lstStyle/>
          <a:p>
            <a:pPr lvl="0" algn="l">
              <a:lnSpc>
                <a:spcPct val="100000"/>
              </a:lnSpc>
            </a:pPr>
            <a:r>
              <a:rPr lang="en-US" dirty="0">
                <a:solidFill>
                  <a:srgbClr val="5C6670"/>
                </a:solidFill>
                <a:latin typeface="Trebuchet MS" panose="020B0603020202020204" pitchFamily="34" charset="0"/>
              </a:rPr>
              <a:t>Name</a:t>
            </a:r>
          </a:p>
          <a:p>
            <a:pPr lvl="0" algn="l">
              <a:lnSpc>
                <a:spcPct val="100000"/>
              </a:lnSpc>
            </a:pPr>
            <a:r>
              <a:rPr lang="en-US" dirty="0">
                <a:solidFill>
                  <a:srgbClr val="5C6670"/>
                </a:solidFill>
                <a:latin typeface="Trebuchet MS" panose="020B0603020202020204" pitchFamily="34" charset="0"/>
              </a:rPr>
              <a:t>District</a:t>
            </a:r>
          </a:p>
          <a:p>
            <a:pPr lvl="0" algn="l">
              <a:lnSpc>
                <a:spcPct val="100000"/>
              </a:lnSpc>
            </a:pPr>
            <a:r>
              <a:rPr lang="en-US" dirty="0">
                <a:solidFill>
                  <a:srgbClr val="5C6670"/>
                </a:solidFill>
                <a:latin typeface="Trebuchet MS" panose="020B0603020202020204" pitchFamily="34" charset="0"/>
              </a:rPr>
              <a:t>Position</a:t>
            </a:r>
          </a:p>
          <a:p>
            <a:pPr lvl="0" algn="l">
              <a:lnSpc>
                <a:spcPct val="100000"/>
              </a:lnSpc>
            </a:pPr>
            <a:r>
              <a:rPr lang="en-US" dirty="0">
                <a:solidFill>
                  <a:srgbClr val="5C6670"/>
                </a:solidFill>
                <a:latin typeface="Trebuchet MS" panose="020B0603020202020204" pitchFamily="34" charset="0"/>
              </a:rPr>
              <a:t>Years in industry</a:t>
            </a:r>
          </a:p>
          <a:p>
            <a:pPr lvl="0" algn="l">
              <a:lnSpc>
                <a:spcPct val="100000"/>
              </a:lnSpc>
            </a:pPr>
            <a:r>
              <a:rPr lang="en-US" dirty="0">
                <a:solidFill>
                  <a:srgbClr val="5C6670"/>
                </a:solidFill>
                <a:latin typeface="Trebuchet MS" panose="020B0603020202020204" pitchFamily="34" charset="0"/>
              </a:rPr>
              <a:t>What is your greatest concern/challenge?</a:t>
            </a:r>
          </a:p>
          <a:p>
            <a:endParaRPr lang="en-US" dirty="0" smtClean="0"/>
          </a:p>
        </p:txBody>
      </p:sp>
    </p:spTree>
    <p:extLst>
      <p:ext uri="{BB962C8B-B14F-4D97-AF65-F5344CB8AC3E}">
        <p14:creationId xmlns:p14="http://schemas.microsoft.com/office/powerpoint/2010/main" val="11467317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12763"/>
            <a:ext cx="9144000" cy="649287"/>
          </a:xfrm>
        </p:spPr>
        <p:txBody>
          <a:bodyPr>
            <a:normAutofit/>
          </a:bodyPr>
          <a:lstStyle/>
          <a:p>
            <a:pPr algn="l"/>
            <a:r>
              <a:rPr lang="en-US" sz="3200" b="1" dirty="0" smtClean="0">
                <a:solidFill>
                  <a:srgbClr val="FF0000"/>
                </a:solidFill>
              </a:rPr>
              <a:t>COMMON QUESTIONS</a:t>
            </a:r>
            <a:endParaRPr lang="en-US" sz="3200"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lnSpcReduction="10000"/>
          </a:bodyPr>
          <a:lstStyle/>
          <a:p>
            <a:pPr marL="457200" indent="-457200" algn="l">
              <a:buFont typeface="+mj-lt"/>
              <a:buAutoNum type="arabicPeriod"/>
            </a:pPr>
            <a:r>
              <a:rPr lang="en-US" dirty="0">
                <a:solidFill>
                  <a:srgbClr val="0070C0"/>
                </a:solidFill>
              </a:rPr>
              <a:t>What do we do if we do not have any documentation of an operators pre-service training?</a:t>
            </a:r>
          </a:p>
          <a:p>
            <a:pPr marL="457200" indent="-457200" algn="l">
              <a:buFont typeface="+mj-lt"/>
              <a:buAutoNum type="arabicPeriod"/>
            </a:pPr>
            <a:r>
              <a:rPr lang="en-US" dirty="0">
                <a:solidFill>
                  <a:srgbClr val="0070C0"/>
                </a:solidFill>
              </a:rPr>
              <a:t>How do you want our files organized?</a:t>
            </a:r>
          </a:p>
          <a:p>
            <a:pPr marL="457200" indent="-457200" algn="l">
              <a:buFont typeface="+mj-lt"/>
              <a:buAutoNum type="arabicPeriod"/>
            </a:pPr>
            <a:r>
              <a:rPr lang="en-US" dirty="0">
                <a:solidFill>
                  <a:srgbClr val="0070C0"/>
                </a:solidFill>
              </a:rPr>
              <a:t>Can Drug and Alcohol documentation be in the DQ file</a:t>
            </a:r>
            <a:r>
              <a:rPr lang="en-US" dirty="0" smtClean="0">
                <a:solidFill>
                  <a:srgbClr val="0070C0"/>
                </a:solidFill>
              </a:rPr>
              <a:t>?</a:t>
            </a:r>
          </a:p>
          <a:p>
            <a:pPr marL="457200" indent="-457200" algn="l">
              <a:buFont typeface="+mj-lt"/>
              <a:buAutoNum type="arabicPeriod"/>
            </a:pPr>
            <a:r>
              <a:rPr lang="en-US" dirty="0">
                <a:solidFill>
                  <a:srgbClr val="0070C0"/>
                </a:solidFill>
              </a:rPr>
              <a:t>Can I put all of my Small Vehicle Operator’s in a notebook</a:t>
            </a:r>
            <a:r>
              <a:rPr lang="en-US" dirty="0" smtClean="0">
                <a:solidFill>
                  <a:srgbClr val="0070C0"/>
                </a:solidFill>
              </a:rPr>
              <a:t>?</a:t>
            </a:r>
          </a:p>
          <a:p>
            <a:pPr marL="457200" indent="-457200" algn="l">
              <a:buFont typeface="+mj-lt"/>
              <a:buAutoNum type="arabicPeriod"/>
            </a:pPr>
            <a:r>
              <a:rPr lang="en-US" dirty="0" smtClean="0">
                <a:solidFill>
                  <a:srgbClr val="0070C0"/>
                </a:solidFill>
              </a:rPr>
              <a:t>If I have a vehicle with a vehicle capacity of 20 and I remove seats, can I make it a 14 passenger vehicle?</a:t>
            </a:r>
          </a:p>
          <a:p>
            <a:pPr marL="457200" indent="-457200" algn="l">
              <a:buFont typeface="+mj-lt"/>
              <a:buAutoNum type="arabicPeriod"/>
            </a:pPr>
            <a:r>
              <a:rPr lang="en-US" dirty="0" smtClean="0">
                <a:solidFill>
                  <a:srgbClr val="0070C0"/>
                </a:solidFill>
              </a:rPr>
              <a:t>How often are CDE forms updated? </a:t>
            </a:r>
          </a:p>
          <a:p>
            <a:pPr marL="457200" indent="-457200" algn="l">
              <a:buFont typeface="+mj-lt"/>
              <a:buAutoNum type="arabicPeriod"/>
            </a:pPr>
            <a:r>
              <a:rPr lang="en-US" dirty="0" smtClean="0">
                <a:solidFill>
                  <a:srgbClr val="0070C0"/>
                </a:solidFill>
              </a:rPr>
              <a:t>How often are CDE tests changed?</a:t>
            </a:r>
          </a:p>
          <a:p>
            <a:pPr marL="457200" indent="-457200" algn="l">
              <a:buFont typeface="+mj-lt"/>
              <a:buAutoNum type="arabicPeriod"/>
            </a:pPr>
            <a:r>
              <a:rPr lang="en-US" dirty="0" smtClean="0">
                <a:solidFill>
                  <a:srgbClr val="0070C0"/>
                </a:solidFill>
              </a:rPr>
              <a:t>What is the difference between CSI and Charter Schools?</a:t>
            </a:r>
          </a:p>
          <a:p>
            <a:pPr marL="457200" indent="-457200" algn="l">
              <a:buFont typeface="+mj-lt"/>
              <a:buAutoNum type="arabicPeriod"/>
            </a:pPr>
            <a:r>
              <a:rPr lang="en-US" dirty="0" smtClean="0">
                <a:solidFill>
                  <a:srgbClr val="0070C0"/>
                </a:solidFill>
              </a:rPr>
              <a:t>Can I go into another school district and pick up students?</a:t>
            </a:r>
            <a:endParaRPr lang="en-US" dirty="0">
              <a:solidFill>
                <a:srgbClr val="0070C0"/>
              </a:solidFill>
            </a:endParaRPr>
          </a:p>
          <a:p>
            <a:pPr marL="457200" indent="-457200" algn="l">
              <a:buFont typeface="+mj-lt"/>
              <a:buAutoNum type="arabicPeriod"/>
            </a:pPr>
            <a:endParaRPr lang="en-US" dirty="0">
              <a:solidFill>
                <a:srgbClr val="0070C0"/>
              </a:solidFill>
            </a:endParaRPr>
          </a:p>
          <a:p>
            <a:pPr marL="457200" indent="-457200" algn="l">
              <a:buFont typeface="+mj-lt"/>
              <a:buAutoNum type="arabicPeriod"/>
            </a:pPr>
            <a:endParaRPr lang="en-US" dirty="0"/>
          </a:p>
        </p:txBody>
      </p:sp>
    </p:spTree>
    <p:extLst>
      <p:ext uri="{BB962C8B-B14F-4D97-AF65-F5344CB8AC3E}">
        <p14:creationId xmlns:p14="http://schemas.microsoft.com/office/powerpoint/2010/main" val="8907259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12763"/>
            <a:ext cx="9144000" cy="649287"/>
          </a:xfrm>
        </p:spPr>
        <p:txBody>
          <a:bodyPr>
            <a:normAutofit/>
          </a:bodyPr>
          <a:lstStyle/>
          <a:p>
            <a:pPr algn="l"/>
            <a:r>
              <a:rPr lang="en-US" sz="3200" b="1" dirty="0" smtClean="0">
                <a:solidFill>
                  <a:srgbClr val="FF0000"/>
                </a:solidFill>
              </a:rPr>
              <a:t>22-32-113</a:t>
            </a:r>
            <a:endParaRPr lang="en-US" sz="3200"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lnSpcReduction="10000"/>
          </a:bodyPr>
          <a:lstStyle/>
          <a:p>
            <a:pPr lvl="0" algn="l">
              <a:lnSpc>
                <a:spcPct val="100000"/>
              </a:lnSpc>
            </a:pPr>
            <a:r>
              <a:rPr lang="en-US" sz="1700" dirty="0">
                <a:solidFill>
                  <a:srgbClr val="5C6670"/>
                </a:solidFill>
                <a:latin typeface="Trebuchet MS" panose="020B0603020202020204" pitchFamily="34" charset="0"/>
              </a:rPr>
              <a:t>22-32-113. Transportation of pupils - when</a:t>
            </a:r>
          </a:p>
          <a:p>
            <a:pPr lvl="0" algn="l">
              <a:lnSpc>
                <a:spcPct val="100000"/>
              </a:lnSpc>
            </a:pPr>
            <a:r>
              <a:rPr lang="en-US" sz="1700" dirty="0">
                <a:solidFill>
                  <a:srgbClr val="5C6670"/>
                </a:solidFill>
                <a:latin typeface="Trebuchet MS" panose="020B0603020202020204" pitchFamily="34" charset="0"/>
              </a:rPr>
              <a:t>(1) The board of education of a school district may furnish transportation:</a:t>
            </a:r>
          </a:p>
          <a:p>
            <a:pPr lvl="0" algn="l">
              <a:lnSpc>
                <a:spcPct val="100000"/>
              </a:lnSpc>
            </a:pPr>
            <a:r>
              <a:rPr lang="en-US" sz="1700" dirty="0">
                <a:solidFill>
                  <a:srgbClr val="5C6670"/>
                </a:solidFill>
                <a:latin typeface="Trebuchet MS" panose="020B0603020202020204" pitchFamily="34" charset="0"/>
              </a:rPr>
              <a:t>(a) To and from public schools of the district for any reasonable classification of resident pupils enrolled in the schools of the district;</a:t>
            </a:r>
          </a:p>
          <a:p>
            <a:pPr lvl="0" algn="l">
              <a:lnSpc>
                <a:spcPct val="100000"/>
              </a:lnSpc>
            </a:pPr>
            <a:r>
              <a:rPr lang="en-US" sz="1700" dirty="0">
                <a:solidFill>
                  <a:srgbClr val="5C6670"/>
                </a:solidFill>
                <a:latin typeface="Trebuchet MS" panose="020B0603020202020204" pitchFamily="34" charset="0"/>
              </a:rPr>
              <a:t>(b) To and from public schools located in an adjacent state for any reasonable classification of resident pupils who have not completed the twelfth grade, but only if the district of attendance is one to which the district of residence of such pupils is authorized to pay tuition for the attendance of such pupils;</a:t>
            </a:r>
          </a:p>
          <a:p>
            <a:pPr lvl="0" algn="l">
              <a:lnSpc>
                <a:spcPct val="100000"/>
              </a:lnSpc>
            </a:pPr>
            <a:r>
              <a:rPr lang="en-US" sz="1700" dirty="0">
                <a:solidFill>
                  <a:srgbClr val="5C6670"/>
                </a:solidFill>
                <a:latin typeface="Trebuchet MS" panose="020B0603020202020204" pitchFamily="34" charset="0"/>
              </a:rPr>
              <a:t>(c) To and from public schools for any reasonable classification of pupils enrolled in the schools of the district who are residents of any other school district, IF THE DISTRICT OF RESIDENCE IS ADJACENT TO THE DISTRICT OF ATTENDANCE, AND IF THE BOARD OR OTHER GOVERNING BODY OF THE DISTRICT OF RESIDENCE CONSENTS TO SUCH TRANSPORTATION;</a:t>
            </a:r>
          </a:p>
          <a:p>
            <a:pPr lvl="0" algn="l">
              <a:lnSpc>
                <a:spcPct val="100000"/>
              </a:lnSpc>
            </a:pPr>
            <a:r>
              <a:rPr lang="en-US" sz="1700" dirty="0">
                <a:solidFill>
                  <a:srgbClr val="5C6670"/>
                </a:solidFill>
                <a:latin typeface="Trebuchet MS" panose="020B0603020202020204" pitchFamily="34" charset="0"/>
              </a:rPr>
              <a:t>(d) To and from any school-sponsored activity, or for any emergency, for any reasonable classification of resident pupils enrolled in the schools of the district,</a:t>
            </a:r>
          </a:p>
          <a:p>
            <a:pPr lvl="0" algn="l">
              <a:lnSpc>
                <a:spcPct val="100000"/>
              </a:lnSpc>
            </a:pPr>
            <a:r>
              <a:rPr lang="en-US" sz="1700" dirty="0">
                <a:solidFill>
                  <a:srgbClr val="5C6670"/>
                </a:solidFill>
                <a:latin typeface="Trebuchet MS" panose="020B0603020202020204" pitchFamily="34" charset="0"/>
              </a:rPr>
              <a:t>whether said activity or emergency be within or without the territorial limits of the district, and whether or not occurring during school hours.</a:t>
            </a:r>
          </a:p>
          <a:p>
            <a:endParaRPr lang="en-US" dirty="0"/>
          </a:p>
        </p:txBody>
      </p:sp>
    </p:spTree>
    <p:extLst>
      <p:ext uri="{BB962C8B-B14F-4D97-AF65-F5344CB8AC3E}">
        <p14:creationId xmlns:p14="http://schemas.microsoft.com/office/powerpoint/2010/main" val="34750608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12763"/>
            <a:ext cx="9144000" cy="649287"/>
          </a:xfrm>
        </p:spPr>
        <p:txBody>
          <a:bodyPr>
            <a:normAutofit/>
          </a:bodyPr>
          <a:lstStyle/>
          <a:p>
            <a:pPr algn="l"/>
            <a:r>
              <a:rPr lang="en-US" sz="3200" b="1" dirty="0" smtClean="0">
                <a:solidFill>
                  <a:srgbClr val="FF0000"/>
                </a:solidFill>
              </a:rPr>
              <a:t>CONTINUED</a:t>
            </a:r>
            <a:endParaRPr lang="en-US" sz="3200"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a:bodyPr>
          <a:lstStyle/>
          <a:p>
            <a:pPr algn="l"/>
            <a:endParaRPr lang="en-US" dirty="0">
              <a:solidFill>
                <a:srgbClr val="0070C0"/>
              </a:solidFill>
            </a:endParaRPr>
          </a:p>
          <a:p>
            <a:pPr marL="457200" indent="-457200" algn="l">
              <a:buFont typeface="+mj-lt"/>
              <a:buAutoNum type="arabicPeriod"/>
            </a:pPr>
            <a:endParaRPr lang="en-US" dirty="0"/>
          </a:p>
        </p:txBody>
      </p:sp>
      <p:sp>
        <p:nvSpPr>
          <p:cNvPr id="4" name="Rectangle 3"/>
          <p:cNvSpPr/>
          <p:nvPr/>
        </p:nvSpPr>
        <p:spPr>
          <a:xfrm>
            <a:off x="1524000" y="1562160"/>
            <a:ext cx="9782175" cy="4801314"/>
          </a:xfrm>
          <a:prstGeom prst="rect">
            <a:avLst/>
          </a:prstGeom>
        </p:spPr>
        <p:txBody>
          <a:bodyPr wrap="square">
            <a:spAutoFit/>
          </a:bodyPr>
          <a:lstStyle/>
          <a:p>
            <a:r>
              <a:rPr lang="en-US" dirty="0"/>
              <a:t>Section 22-32-113(2)</a:t>
            </a:r>
          </a:p>
          <a:p>
            <a:r>
              <a:rPr lang="en-US" dirty="0"/>
              <a:t>A board may determine the points at which pupils shall be received and delivered and the routes of transportation pursuant to subsection (1) of this section.</a:t>
            </a:r>
          </a:p>
          <a:p>
            <a:r>
              <a:rPr lang="en-US" dirty="0"/>
              <a:t>Section 22-32-113(3)</a:t>
            </a:r>
          </a:p>
          <a:p>
            <a:r>
              <a:rPr lang="en-US" dirty="0"/>
              <a:t>If it is impractical, as determined by the board, to furnish transportation to and from school for any resident pupil enrolled or eligible to be enrolled in the schools of the district pursuant to subsection (1) (a), (1) (b), or (1) (c) of this section, the board may pay the cost, or any portion thereof, of room and board for the pupil to reside at a point near a school of the district of residence or a school of a district to which the district of residence is authorized to pay tuition.</a:t>
            </a:r>
          </a:p>
          <a:p>
            <a:r>
              <a:rPr lang="en-US" dirty="0"/>
              <a:t>Section 22-32-113(4)</a:t>
            </a:r>
          </a:p>
          <a:p>
            <a:r>
              <a:rPr lang="en-US" dirty="0"/>
              <a:t>(4) A board may reimburse a parent or guardian for the expenses incurred by such parent or guardian in furnishing transportation to and from a public school or designated school vehicle stop for his or her child or children and for other pupils enrolled in the schools of the district, BUT THE BOARD SHALL NOT REIMBURSE ANY PERSON FOR TRANSPORTATION FURNISHED TO A PUPIL RESIDENT IN ANOTHER SCHOOL DISTRICT WITHOUT THE CONSENT OF THE BOARD OR OTHER GOVERNING BODY OF THE DISTRICT OF RESIDENCE. The amount and payment of transportation expenses are determined by the board paying the expenses.</a:t>
            </a:r>
          </a:p>
        </p:txBody>
      </p:sp>
    </p:spTree>
    <p:extLst>
      <p:ext uri="{BB962C8B-B14F-4D97-AF65-F5344CB8AC3E}">
        <p14:creationId xmlns:p14="http://schemas.microsoft.com/office/powerpoint/2010/main" val="3822341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12763"/>
            <a:ext cx="9144000" cy="649287"/>
          </a:xfrm>
        </p:spPr>
        <p:txBody>
          <a:bodyPr>
            <a:normAutofit/>
          </a:bodyPr>
          <a:lstStyle/>
          <a:p>
            <a:pPr algn="l"/>
            <a:endParaRPr lang="en-US" sz="3200"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a:bodyPr>
          <a:lstStyle/>
          <a:p>
            <a:pPr algn="l"/>
            <a:endParaRPr lang="en-US" dirty="0">
              <a:solidFill>
                <a:srgbClr val="0070C0"/>
              </a:solidFill>
            </a:endParaRPr>
          </a:p>
          <a:p>
            <a:endParaRPr lang="en-US" sz="6000" b="1" dirty="0" smtClean="0">
              <a:solidFill>
                <a:srgbClr val="FF0000"/>
              </a:solidFill>
            </a:endParaRPr>
          </a:p>
          <a:p>
            <a:r>
              <a:rPr lang="en-US" sz="6000" b="1" dirty="0" smtClean="0">
                <a:solidFill>
                  <a:srgbClr val="FF0000"/>
                </a:solidFill>
              </a:rPr>
              <a:t>OTHER RESOURCES</a:t>
            </a:r>
            <a:endParaRPr lang="en-US" sz="6000" b="1" dirty="0">
              <a:solidFill>
                <a:srgbClr val="FF0000"/>
              </a:solidFill>
            </a:endParaRPr>
          </a:p>
        </p:txBody>
      </p:sp>
    </p:spTree>
    <p:extLst>
      <p:ext uri="{BB962C8B-B14F-4D97-AF65-F5344CB8AC3E}">
        <p14:creationId xmlns:p14="http://schemas.microsoft.com/office/powerpoint/2010/main" val="14040338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12763"/>
            <a:ext cx="9144000" cy="649287"/>
          </a:xfrm>
        </p:spPr>
        <p:txBody>
          <a:bodyPr>
            <a:normAutofit/>
          </a:bodyPr>
          <a:lstStyle/>
          <a:p>
            <a:pPr algn="l"/>
            <a:r>
              <a:rPr lang="en-US" sz="3200" b="1" dirty="0" smtClean="0">
                <a:solidFill>
                  <a:srgbClr val="FF0000"/>
                </a:solidFill>
              </a:rPr>
              <a:t>OTHER RESOURCES</a:t>
            </a:r>
            <a:endParaRPr lang="en-US" sz="3200"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fontScale="92500" lnSpcReduction="20000"/>
          </a:bodyPr>
          <a:lstStyle/>
          <a:p>
            <a:pPr marL="342900" lvl="0" indent="-342900" algn="l">
              <a:lnSpc>
                <a:spcPct val="100000"/>
              </a:lnSpc>
              <a:buFont typeface="Arial" panose="020B0604020202020204" pitchFamily="34" charset="0"/>
              <a:buChar char="•"/>
            </a:pPr>
            <a:r>
              <a:rPr lang="en-US" sz="1900" dirty="0">
                <a:solidFill>
                  <a:srgbClr val="5C6670"/>
                </a:solidFill>
                <a:latin typeface="Trebuchet MS" panose="020B0603020202020204" pitchFamily="34" charset="0"/>
              </a:rPr>
              <a:t>License and Training Matrix Guide </a:t>
            </a:r>
          </a:p>
          <a:p>
            <a:pPr marL="342900" lvl="0" indent="-342900" algn="l">
              <a:lnSpc>
                <a:spcPct val="100000"/>
              </a:lnSpc>
              <a:buFont typeface="Arial" panose="020B0604020202020204" pitchFamily="34" charset="0"/>
              <a:buChar char="•"/>
            </a:pPr>
            <a:r>
              <a:rPr lang="en-US" sz="1900" dirty="0">
                <a:solidFill>
                  <a:srgbClr val="5C6670"/>
                </a:solidFill>
                <a:latin typeface="Trebuchet MS" panose="020B0603020202020204" pitchFamily="34" charset="0"/>
              </a:rPr>
              <a:t>Resource Guide for 1 CCR 301-26 Colorado Rules for the Operation, Maintenance and Inspection of School Transportation Vehicles</a:t>
            </a:r>
          </a:p>
          <a:p>
            <a:pPr marL="342900" lvl="0" indent="-342900" algn="l">
              <a:lnSpc>
                <a:spcPct val="100000"/>
              </a:lnSpc>
              <a:buFont typeface="Arial" panose="020B0604020202020204" pitchFamily="34" charset="0"/>
              <a:buChar char="•"/>
            </a:pPr>
            <a:r>
              <a:rPr lang="en-US" sz="1900" dirty="0">
                <a:solidFill>
                  <a:srgbClr val="5C6670"/>
                </a:solidFill>
                <a:latin typeface="Trebuchet MS" panose="020B0603020202020204" pitchFamily="34" charset="0"/>
              </a:rPr>
              <a:t>School Transportation Technicians Annual Inspection Guide    </a:t>
            </a:r>
          </a:p>
          <a:p>
            <a:pPr marL="342900" lvl="0" indent="-342900" algn="l">
              <a:lnSpc>
                <a:spcPct val="100000"/>
              </a:lnSpc>
              <a:buFont typeface="Arial" panose="020B0604020202020204" pitchFamily="34" charset="0"/>
              <a:buChar char="•"/>
            </a:pPr>
            <a:r>
              <a:rPr lang="en-US" sz="1900" dirty="0">
                <a:solidFill>
                  <a:srgbClr val="5C6670"/>
                </a:solidFill>
                <a:latin typeface="Trebuchet MS" panose="020B0603020202020204" pitchFamily="34" charset="0"/>
              </a:rPr>
              <a:t>Colorado Commercial Driver License Manual </a:t>
            </a:r>
          </a:p>
          <a:p>
            <a:pPr marL="342900" lvl="0" indent="-342900" algn="l">
              <a:lnSpc>
                <a:spcPct val="100000"/>
              </a:lnSpc>
              <a:buFont typeface="Arial" panose="020B0604020202020204" pitchFamily="34" charset="0"/>
              <a:buChar char="•"/>
            </a:pPr>
            <a:r>
              <a:rPr lang="en-US" sz="1900" dirty="0">
                <a:solidFill>
                  <a:srgbClr val="5C6670"/>
                </a:solidFill>
                <a:latin typeface="Trebuchet MS" panose="020B0603020202020204" pitchFamily="34" charset="0"/>
              </a:rPr>
              <a:t>First Aid and CPR Clarification from Public Health and Environment</a:t>
            </a:r>
          </a:p>
          <a:p>
            <a:pPr marL="342900" lvl="0" indent="-342900" algn="l">
              <a:lnSpc>
                <a:spcPct val="100000"/>
              </a:lnSpc>
              <a:buFont typeface="Arial" panose="020B0604020202020204" pitchFamily="34" charset="0"/>
              <a:buChar char="•"/>
            </a:pPr>
            <a:r>
              <a:rPr lang="en-US" sz="1900" dirty="0">
                <a:solidFill>
                  <a:srgbClr val="5C6670"/>
                </a:solidFill>
                <a:latin typeface="Trebuchet MS" panose="020B0603020202020204" pitchFamily="34" charset="0"/>
              </a:rPr>
              <a:t>DOT Office of Drug and Alcohol Policy and Compliance</a:t>
            </a:r>
          </a:p>
          <a:p>
            <a:pPr marL="342900" lvl="0" indent="-342900" algn="l">
              <a:lnSpc>
                <a:spcPct val="100000"/>
              </a:lnSpc>
              <a:buFont typeface="Arial" panose="020B0604020202020204" pitchFamily="34" charset="0"/>
              <a:buChar char="•"/>
            </a:pPr>
            <a:r>
              <a:rPr lang="en-US" sz="1900" dirty="0">
                <a:solidFill>
                  <a:srgbClr val="5C6670"/>
                </a:solidFill>
                <a:latin typeface="Trebuchet MS" panose="020B0603020202020204" pitchFamily="34" charset="0"/>
              </a:rPr>
              <a:t>School Bus Facts.com</a:t>
            </a:r>
          </a:p>
          <a:p>
            <a:pPr marL="342900" lvl="0" indent="-342900" algn="l">
              <a:lnSpc>
                <a:spcPct val="100000"/>
              </a:lnSpc>
              <a:buFont typeface="Arial" panose="020B0604020202020204" pitchFamily="34" charset="0"/>
              <a:buChar char="•"/>
            </a:pPr>
            <a:r>
              <a:rPr lang="en-US" sz="1900" dirty="0">
                <a:solidFill>
                  <a:srgbClr val="5C6670"/>
                </a:solidFill>
                <a:latin typeface="Trebuchet MS" panose="020B0603020202020204" pitchFamily="34" charset="0"/>
              </a:rPr>
              <a:t>Colorado State Pupil Transportation Association (CSPTA)</a:t>
            </a:r>
          </a:p>
          <a:p>
            <a:pPr marL="342900" lvl="0" indent="-342900" algn="l">
              <a:lnSpc>
                <a:spcPct val="100000"/>
              </a:lnSpc>
              <a:buFont typeface="Arial" panose="020B0604020202020204" pitchFamily="34" charset="0"/>
              <a:buChar char="•"/>
            </a:pPr>
            <a:r>
              <a:rPr lang="en-US" sz="1900" dirty="0">
                <a:solidFill>
                  <a:srgbClr val="5C6670"/>
                </a:solidFill>
                <a:latin typeface="Trebuchet MS" panose="020B0603020202020204" pitchFamily="34" charset="0"/>
              </a:rPr>
              <a:t>Colorado Safe Routes to School</a:t>
            </a:r>
          </a:p>
          <a:p>
            <a:pPr marL="342900" lvl="0" indent="-342900" algn="l">
              <a:lnSpc>
                <a:spcPct val="100000"/>
              </a:lnSpc>
              <a:buFont typeface="Arial" panose="020B0604020202020204" pitchFamily="34" charset="0"/>
              <a:buChar char="•"/>
            </a:pPr>
            <a:r>
              <a:rPr lang="en-US" sz="1900" dirty="0">
                <a:solidFill>
                  <a:srgbClr val="5C6670"/>
                </a:solidFill>
                <a:latin typeface="Trebuchet MS" panose="020B0603020202020204" pitchFamily="34" charset="0"/>
              </a:rPr>
              <a:t>National Association of Pupil Transportation (NAPT)</a:t>
            </a:r>
          </a:p>
          <a:p>
            <a:pPr marL="342900" lvl="0" indent="-342900" algn="l">
              <a:lnSpc>
                <a:spcPct val="100000"/>
              </a:lnSpc>
              <a:buFont typeface="Arial" panose="020B0604020202020204" pitchFamily="34" charset="0"/>
              <a:buChar char="•"/>
            </a:pPr>
            <a:r>
              <a:rPr lang="en-US" sz="1900" dirty="0">
                <a:solidFill>
                  <a:srgbClr val="5C6670"/>
                </a:solidFill>
                <a:latin typeface="Trebuchet MS" panose="020B0603020202020204" pitchFamily="34" charset="0"/>
              </a:rPr>
              <a:t>National Association of State Directors of Pupil Transportation Services (NASDPTS)</a:t>
            </a:r>
          </a:p>
          <a:p>
            <a:pPr marL="342900" lvl="0" indent="-342900" algn="l">
              <a:lnSpc>
                <a:spcPct val="100000"/>
              </a:lnSpc>
              <a:buFont typeface="Arial" panose="020B0604020202020204" pitchFamily="34" charset="0"/>
              <a:buChar char="•"/>
            </a:pPr>
            <a:r>
              <a:rPr lang="en-US" sz="1900" dirty="0">
                <a:solidFill>
                  <a:srgbClr val="5C6670"/>
                </a:solidFill>
                <a:latin typeface="Trebuchet MS" panose="020B0603020202020204" pitchFamily="34" charset="0"/>
              </a:rPr>
              <a:t>National Congress Student Transportation (NCST)</a:t>
            </a:r>
          </a:p>
          <a:p>
            <a:pPr algn="l"/>
            <a:endParaRPr lang="en-US" sz="1800" dirty="0">
              <a:solidFill>
                <a:srgbClr val="0070C0"/>
              </a:solidFill>
            </a:endParaRPr>
          </a:p>
          <a:p>
            <a:endParaRPr lang="en-US" sz="6000" b="1" dirty="0" smtClean="0">
              <a:solidFill>
                <a:srgbClr val="FF0000"/>
              </a:solidFill>
            </a:endParaRPr>
          </a:p>
        </p:txBody>
      </p:sp>
    </p:spTree>
    <p:extLst>
      <p:ext uri="{BB962C8B-B14F-4D97-AF65-F5344CB8AC3E}">
        <p14:creationId xmlns:p14="http://schemas.microsoft.com/office/powerpoint/2010/main" val="293001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12763"/>
            <a:ext cx="9144000" cy="649287"/>
          </a:xfrm>
        </p:spPr>
        <p:txBody>
          <a:bodyPr>
            <a:normAutofit/>
          </a:bodyPr>
          <a:lstStyle/>
          <a:p>
            <a:pPr algn="l"/>
            <a:r>
              <a:rPr lang="en-US" sz="3200" b="1" dirty="0" smtClean="0">
                <a:solidFill>
                  <a:srgbClr val="FF0000"/>
                </a:solidFill>
              </a:rPr>
              <a:t>OTHER RESOURCES</a:t>
            </a:r>
            <a:endParaRPr lang="en-US" sz="3200"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a:bodyPr>
          <a:lstStyle/>
          <a:p>
            <a:pPr algn="l"/>
            <a:endParaRPr lang="en-US" sz="1800" dirty="0">
              <a:solidFill>
                <a:srgbClr val="0070C0"/>
              </a:solidFill>
            </a:endParaRPr>
          </a:p>
          <a:p>
            <a:endParaRPr lang="en-US" sz="6000" b="1" dirty="0" smtClean="0">
              <a:solidFill>
                <a:srgbClr val="FF0000"/>
              </a:solidFill>
            </a:endParaRPr>
          </a:p>
        </p:txBody>
      </p:sp>
      <p:sp>
        <p:nvSpPr>
          <p:cNvPr id="4" name="Rectangle 3"/>
          <p:cNvSpPr/>
          <p:nvPr/>
        </p:nvSpPr>
        <p:spPr>
          <a:xfrm>
            <a:off x="3048000" y="2267144"/>
            <a:ext cx="6096000" cy="2323713"/>
          </a:xfrm>
          <a:prstGeom prst="rect">
            <a:avLst/>
          </a:prstGeom>
        </p:spPr>
        <p:txBody>
          <a:bodyPr>
            <a:spAutoFit/>
          </a:bodyPr>
          <a:lstStyle/>
          <a:p>
            <a:pPr marL="342900" lvl="0" indent="-342900">
              <a:spcBef>
                <a:spcPts val="1000"/>
              </a:spcBef>
              <a:buFont typeface="Arial" panose="020B0604020202020204" pitchFamily="34" charset="0"/>
              <a:buChar char="•"/>
            </a:pPr>
            <a:r>
              <a:rPr lang="en-US" sz="2400" dirty="0">
                <a:solidFill>
                  <a:srgbClr val="5C6670"/>
                </a:solidFill>
                <a:latin typeface="Trebuchet MS" panose="020B0603020202020204" pitchFamily="34" charset="0"/>
              </a:rPr>
              <a:t>CDE Website</a:t>
            </a:r>
          </a:p>
          <a:p>
            <a:pPr marL="342900" lvl="0" indent="-342900">
              <a:spcBef>
                <a:spcPts val="1000"/>
              </a:spcBef>
              <a:buFont typeface="Arial" panose="020B0604020202020204" pitchFamily="34" charset="0"/>
              <a:buChar char="•"/>
            </a:pPr>
            <a:r>
              <a:rPr lang="en-US" sz="2400" dirty="0">
                <a:solidFill>
                  <a:srgbClr val="5C6670"/>
                </a:solidFill>
                <a:latin typeface="Trebuchet MS" panose="020B0603020202020204" pitchFamily="34" charset="0"/>
              </a:rPr>
              <a:t>Reimbursement Claim Form (CDE-40) and Audit Resource Guide </a:t>
            </a:r>
          </a:p>
          <a:p>
            <a:pPr marL="342900" lvl="0" indent="-342900">
              <a:spcBef>
                <a:spcPts val="1000"/>
              </a:spcBef>
              <a:buFont typeface="Arial" panose="020B0604020202020204" pitchFamily="34" charset="0"/>
              <a:buChar char="•"/>
            </a:pPr>
            <a:r>
              <a:rPr lang="en-US" sz="2400" dirty="0">
                <a:solidFill>
                  <a:srgbClr val="5C6670"/>
                </a:solidFill>
                <a:latin typeface="Trebuchet MS" panose="020B0603020202020204" pitchFamily="34" charset="0"/>
              </a:rPr>
              <a:t>School Finance calendar</a:t>
            </a:r>
          </a:p>
          <a:p>
            <a:pPr marL="342900" lvl="0" indent="-342900">
              <a:spcBef>
                <a:spcPts val="1000"/>
              </a:spcBef>
              <a:buFont typeface="Arial" panose="020B0604020202020204" pitchFamily="34" charset="0"/>
              <a:buChar char="•"/>
            </a:pPr>
            <a:r>
              <a:rPr lang="en-US" sz="2400" dirty="0">
                <a:solidFill>
                  <a:srgbClr val="5C6670"/>
                </a:solidFill>
                <a:latin typeface="Trebuchet MS" panose="020B0603020202020204" pitchFamily="34" charset="0"/>
              </a:rPr>
              <a:t>School Finance home page</a:t>
            </a:r>
          </a:p>
        </p:txBody>
      </p:sp>
    </p:spTree>
    <p:extLst>
      <p:ext uri="{BB962C8B-B14F-4D97-AF65-F5344CB8AC3E}">
        <p14:creationId xmlns:p14="http://schemas.microsoft.com/office/powerpoint/2010/main" val="4783497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12763"/>
            <a:ext cx="9144000" cy="649287"/>
          </a:xfrm>
        </p:spPr>
        <p:txBody>
          <a:bodyPr>
            <a:normAutofit/>
          </a:bodyPr>
          <a:lstStyle/>
          <a:p>
            <a:pPr algn="l"/>
            <a:endParaRPr lang="en-US" sz="3200"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a:bodyPr>
          <a:lstStyle/>
          <a:p>
            <a:pPr algn="l"/>
            <a:endParaRPr lang="en-US" sz="1800" dirty="0">
              <a:solidFill>
                <a:srgbClr val="0070C0"/>
              </a:solidFill>
            </a:endParaRPr>
          </a:p>
          <a:p>
            <a:endParaRPr lang="en-US" sz="6000" b="1" dirty="0" smtClean="0">
              <a:solidFill>
                <a:srgbClr val="FF0000"/>
              </a:solidFill>
            </a:endParaRPr>
          </a:p>
          <a:p>
            <a:r>
              <a:rPr lang="en-US" sz="6000" b="1" dirty="0" smtClean="0">
                <a:solidFill>
                  <a:srgbClr val="FF0000"/>
                </a:solidFill>
              </a:rPr>
              <a:t>OPERATIONS</a:t>
            </a:r>
          </a:p>
        </p:txBody>
      </p:sp>
    </p:spTree>
    <p:extLst>
      <p:ext uri="{BB962C8B-B14F-4D97-AF65-F5344CB8AC3E}">
        <p14:creationId xmlns:p14="http://schemas.microsoft.com/office/powerpoint/2010/main" val="35582630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8j_MYVSLV_o"/>
          <p:cNvPicPr>
            <a:picLocks noGrp="1" noRot="1" noChangeAspect="1"/>
          </p:cNvPicPr>
          <p:nvPr>
            <p:ph idx="1"/>
            <a:videoFile r:link="rId1"/>
          </p:nvPr>
        </p:nvPicPr>
        <p:blipFill>
          <a:blip r:embed="rId3"/>
          <a:stretch>
            <a:fillRect/>
          </a:stretch>
        </p:blipFill>
        <p:spPr>
          <a:xfrm>
            <a:off x="1133475" y="1657350"/>
            <a:ext cx="9747885" cy="4276725"/>
          </a:xfrm>
          <a:prstGeom prst="rect">
            <a:avLst/>
          </a:prstGeom>
        </p:spPr>
      </p:pic>
    </p:spTree>
    <p:extLst>
      <p:ext uri="{BB962C8B-B14F-4D97-AF65-F5344CB8AC3E}">
        <p14:creationId xmlns:p14="http://schemas.microsoft.com/office/powerpoint/2010/main" val="17824015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12763"/>
            <a:ext cx="9144000" cy="649287"/>
          </a:xfrm>
        </p:spPr>
        <p:txBody>
          <a:bodyPr>
            <a:normAutofit/>
          </a:bodyPr>
          <a:lstStyle/>
          <a:p>
            <a:pPr algn="l"/>
            <a:r>
              <a:rPr lang="en-US" sz="3200" b="1" dirty="0" smtClean="0">
                <a:solidFill>
                  <a:srgbClr val="FF0000"/>
                </a:solidFill>
              </a:rPr>
              <a:t>CHALLENGES???</a:t>
            </a:r>
            <a:endParaRPr lang="en-US" sz="3200"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a:bodyPr>
          <a:lstStyle/>
          <a:p>
            <a:pPr algn="l"/>
            <a:endParaRPr lang="en-US" sz="1800" dirty="0">
              <a:solidFill>
                <a:srgbClr val="0070C0"/>
              </a:solidFill>
            </a:endParaRP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Driver/Staff Shortage</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Budgets</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Parent Complaints</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Administration/other district staff</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Employee issues – illness/discipline/family matters</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Vehicle  - out of service/repairs</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Interpersonal relationships with staff</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New students/route changes</a:t>
            </a:r>
          </a:p>
          <a:p>
            <a:endParaRPr lang="en-US" sz="6000" b="1" dirty="0" smtClean="0">
              <a:solidFill>
                <a:srgbClr val="FF0000"/>
              </a:solidFill>
            </a:endParaRPr>
          </a:p>
        </p:txBody>
      </p:sp>
      <p:pic>
        <p:nvPicPr>
          <p:cNvPr id="5" name="Picture 4"/>
          <p:cNvPicPr>
            <a:picLocks noChangeAspect="1"/>
          </p:cNvPicPr>
          <p:nvPr/>
        </p:nvPicPr>
        <p:blipFill>
          <a:blip r:embed="rId3"/>
          <a:stretch>
            <a:fillRect/>
          </a:stretch>
        </p:blipFill>
        <p:spPr>
          <a:xfrm>
            <a:off x="7714364" y="1162050"/>
            <a:ext cx="2859272" cy="1091279"/>
          </a:xfrm>
          <a:prstGeom prst="rect">
            <a:avLst/>
          </a:prstGeom>
        </p:spPr>
      </p:pic>
      <p:pic>
        <p:nvPicPr>
          <p:cNvPr id="6" name="Picture 5"/>
          <p:cNvPicPr>
            <a:picLocks noChangeAspect="1"/>
          </p:cNvPicPr>
          <p:nvPr/>
        </p:nvPicPr>
        <p:blipFill>
          <a:blip r:embed="rId4"/>
          <a:stretch>
            <a:fillRect/>
          </a:stretch>
        </p:blipFill>
        <p:spPr>
          <a:xfrm>
            <a:off x="5474154" y="2279288"/>
            <a:ext cx="1243692" cy="926672"/>
          </a:xfrm>
          <a:prstGeom prst="rect">
            <a:avLst/>
          </a:prstGeom>
        </p:spPr>
      </p:pic>
      <p:pic>
        <p:nvPicPr>
          <p:cNvPr id="7" name="Picture 6"/>
          <p:cNvPicPr>
            <a:picLocks noChangeAspect="1"/>
          </p:cNvPicPr>
          <p:nvPr/>
        </p:nvPicPr>
        <p:blipFill>
          <a:blip r:embed="rId5"/>
          <a:stretch>
            <a:fillRect/>
          </a:stretch>
        </p:blipFill>
        <p:spPr>
          <a:xfrm>
            <a:off x="9653060" y="3368208"/>
            <a:ext cx="1841152" cy="1603387"/>
          </a:xfrm>
          <a:prstGeom prst="rect">
            <a:avLst/>
          </a:prstGeom>
        </p:spPr>
      </p:pic>
      <p:pic>
        <p:nvPicPr>
          <p:cNvPr id="8" name="Picture 7"/>
          <p:cNvPicPr>
            <a:picLocks noChangeAspect="1"/>
          </p:cNvPicPr>
          <p:nvPr/>
        </p:nvPicPr>
        <p:blipFill>
          <a:blip r:embed="rId6"/>
          <a:stretch>
            <a:fillRect/>
          </a:stretch>
        </p:blipFill>
        <p:spPr>
          <a:xfrm>
            <a:off x="6709895" y="5285522"/>
            <a:ext cx="4371211" cy="1048603"/>
          </a:xfrm>
          <a:prstGeom prst="rect">
            <a:avLst/>
          </a:prstGeom>
        </p:spPr>
      </p:pic>
    </p:spTree>
    <p:extLst>
      <p:ext uri="{BB962C8B-B14F-4D97-AF65-F5344CB8AC3E}">
        <p14:creationId xmlns:p14="http://schemas.microsoft.com/office/powerpoint/2010/main" val="23953039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12763"/>
            <a:ext cx="9144000" cy="649287"/>
          </a:xfrm>
        </p:spPr>
        <p:txBody>
          <a:bodyPr>
            <a:normAutofit/>
          </a:bodyPr>
          <a:lstStyle/>
          <a:p>
            <a:pPr algn="l"/>
            <a:r>
              <a:rPr lang="en-US" sz="3200" b="1" dirty="0" smtClean="0">
                <a:solidFill>
                  <a:srgbClr val="FF0000"/>
                </a:solidFill>
              </a:rPr>
              <a:t>SOLUTIONS??</a:t>
            </a:r>
            <a:endParaRPr lang="en-US" sz="3200"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a:bodyPr>
          <a:lstStyle/>
          <a:p>
            <a:pPr algn="l"/>
            <a:endParaRPr lang="en-US" sz="1800" dirty="0">
              <a:solidFill>
                <a:srgbClr val="0070C0"/>
              </a:solidFill>
            </a:endParaRPr>
          </a:p>
          <a:p>
            <a:endParaRPr lang="en-US" sz="6000" b="1" dirty="0" smtClean="0">
              <a:solidFill>
                <a:srgbClr val="FF0000"/>
              </a:solidFill>
            </a:endParaRPr>
          </a:p>
        </p:txBody>
      </p:sp>
      <p:sp>
        <p:nvSpPr>
          <p:cNvPr id="4" name="Rectangle 3"/>
          <p:cNvSpPr/>
          <p:nvPr/>
        </p:nvSpPr>
        <p:spPr>
          <a:xfrm>
            <a:off x="4143375" y="889844"/>
            <a:ext cx="6191249" cy="5078313"/>
          </a:xfrm>
          <a:prstGeom prst="rect">
            <a:avLst/>
          </a:prstGeom>
        </p:spPr>
        <p:txBody>
          <a:bodyPr wrap="square">
            <a:spAutoFit/>
          </a:bodyPr>
          <a:lstStyle/>
          <a:p>
            <a:pPr marL="342900" indent="-342900">
              <a:buFont typeface="Arial" panose="020B0604020202020204" pitchFamily="34" charset="0"/>
              <a:buChar char="•"/>
            </a:pPr>
            <a:r>
              <a:rPr lang="en-US" dirty="0"/>
              <a:t>Driver/Staff Shortage </a:t>
            </a:r>
          </a:p>
          <a:p>
            <a:pPr marL="1028700" lvl="1" indent="-342900"/>
            <a:r>
              <a:rPr lang="en-US" dirty="0"/>
              <a:t>Stay home Moms</a:t>
            </a:r>
          </a:p>
          <a:p>
            <a:pPr marL="1028700" lvl="1" indent="-342900"/>
            <a:r>
              <a:rPr lang="en-US" dirty="0"/>
              <a:t>Retiree’s</a:t>
            </a:r>
          </a:p>
          <a:p>
            <a:pPr marL="1028700" lvl="1" indent="-342900"/>
            <a:r>
              <a:rPr lang="en-US" dirty="0"/>
              <a:t>Younger Trainees</a:t>
            </a:r>
          </a:p>
          <a:p>
            <a:pPr marL="342900" indent="-342900">
              <a:buFont typeface="Arial" panose="020B0604020202020204" pitchFamily="34" charset="0"/>
              <a:buChar char="•"/>
            </a:pPr>
            <a:r>
              <a:rPr lang="en-US" dirty="0"/>
              <a:t>Budgets</a:t>
            </a:r>
          </a:p>
          <a:p>
            <a:pPr marL="1028700" lvl="1" indent="-342900"/>
            <a:r>
              <a:rPr lang="en-US" dirty="0"/>
              <a:t>Ask for help</a:t>
            </a:r>
          </a:p>
          <a:p>
            <a:pPr marL="1028700" lvl="1" indent="-342900"/>
            <a:r>
              <a:rPr lang="en-US" dirty="0"/>
              <a:t>Asset Management</a:t>
            </a:r>
          </a:p>
          <a:p>
            <a:pPr marL="342900" indent="-342900">
              <a:buFont typeface="Arial" panose="020B0604020202020204" pitchFamily="34" charset="0"/>
              <a:buChar char="•"/>
            </a:pPr>
            <a:r>
              <a:rPr lang="en-US" dirty="0"/>
              <a:t>Parent Complaints</a:t>
            </a:r>
          </a:p>
          <a:p>
            <a:pPr marL="1028700" lvl="1" indent="-342900"/>
            <a:r>
              <a:rPr lang="en-US" dirty="0"/>
              <a:t>Address immediately? Or let them cool off?</a:t>
            </a:r>
          </a:p>
          <a:p>
            <a:pPr marL="1028700" lvl="1" indent="-342900"/>
            <a:r>
              <a:rPr lang="en-US" dirty="0"/>
              <a:t>Meetings with drivers/paraprofessionals</a:t>
            </a:r>
          </a:p>
          <a:p>
            <a:pPr marL="342900" indent="-342900">
              <a:buFont typeface="Arial" panose="020B0604020202020204" pitchFamily="34" charset="0"/>
              <a:buChar char="•"/>
            </a:pPr>
            <a:r>
              <a:rPr lang="en-US" dirty="0"/>
              <a:t>Administration/other district staff</a:t>
            </a:r>
          </a:p>
          <a:p>
            <a:pPr marL="1028700" lvl="1" indent="-342900"/>
            <a:r>
              <a:rPr lang="en-US" dirty="0"/>
              <a:t>Understanding personality traits/differences</a:t>
            </a:r>
          </a:p>
          <a:p>
            <a:pPr marL="1028700" lvl="1" indent="-342900"/>
            <a:r>
              <a:rPr lang="en-US" dirty="0"/>
              <a:t>Show appreciation</a:t>
            </a:r>
          </a:p>
          <a:p>
            <a:pPr marL="1028700" lvl="1" indent="-342900"/>
            <a:r>
              <a:rPr lang="en-US" dirty="0"/>
              <a:t>Increase Respect Levels</a:t>
            </a:r>
          </a:p>
          <a:p>
            <a:pPr marL="342900" indent="-342900">
              <a:buFont typeface="Arial" panose="020B0604020202020204" pitchFamily="34" charset="0"/>
              <a:buChar char="•"/>
            </a:pPr>
            <a:r>
              <a:rPr lang="en-US" dirty="0"/>
              <a:t>Employee issues – illness/discipline/family matters</a:t>
            </a:r>
          </a:p>
          <a:p>
            <a:pPr marL="1028700" lvl="1" indent="-342900"/>
            <a:r>
              <a:rPr lang="en-US" dirty="0"/>
              <a:t>Bonus</a:t>
            </a:r>
          </a:p>
          <a:p>
            <a:pPr marL="1028700" lvl="1" indent="-342900"/>
            <a:r>
              <a:rPr lang="en-US" dirty="0"/>
              <a:t>Discipline Policy?  Are you following it?</a:t>
            </a:r>
          </a:p>
          <a:p>
            <a:pPr marL="1028700" lvl="1" indent="-342900"/>
            <a:r>
              <a:rPr lang="en-US" dirty="0"/>
              <a:t>FMLA/absenteeism</a:t>
            </a:r>
          </a:p>
        </p:txBody>
      </p:sp>
    </p:spTree>
    <p:extLst>
      <p:ext uri="{BB962C8B-B14F-4D97-AF65-F5344CB8AC3E}">
        <p14:creationId xmlns:p14="http://schemas.microsoft.com/office/powerpoint/2010/main" val="370579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6" end="1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r>
              <a:rPr lang="en-US" sz="3200" b="1" dirty="0" smtClean="0">
                <a:solidFill>
                  <a:srgbClr val="FF0000"/>
                </a:solidFill>
              </a:rPr>
              <a:t>INTRODUCTIONS</a:t>
            </a:r>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1371601"/>
            <a:ext cx="9144000" cy="3886200"/>
          </a:xfrm>
        </p:spPr>
        <p:txBody>
          <a:bodyPr>
            <a:normAutofit/>
          </a:bodyPr>
          <a:lstStyle/>
          <a:p>
            <a:pPr algn="l"/>
            <a:r>
              <a:rPr lang="en-US" dirty="0" smtClean="0"/>
              <a:t>Drove school bus  -  16 years</a:t>
            </a:r>
          </a:p>
          <a:p>
            <a:pPr algn="l"/>
            <a:r>
              <a:rPr lang="en-US" dirty="0" smtClean="0"/>
              <a:t>Special Education Assistant  - 1 year</a:t>
            </a:r>
          </a:p>
          <a:p>
            <a:pPr algn="l"/>
            <a:r>
              <a:rPr lang="en-US" dirty="0" smtClean="0"/>
              <a:t>9-1-1 Dispatcher</a:t>
            </a:r>
          </a:p>
          <a:p>
            <a:pPr algn="l"/>
            <a:r>
              <a:rPr lang="en-US" dirty="0" smtClean="0"/>
              <a:t>Emergency Medical Technician - 25 years</a:t>
            </a:r>
            <a:endParaRPr lang="en-US" dirty="0"/>
          </a:p>
          <a:p>
            <a:pPr algn="l"/>
            <a:r>
              <a:rPr lang="en-US" dirty="0" smtClean="0"/>
              <a:t>Transportation Supervisor – over 10 years</a:t>
            </a:r>
          </a:p>
          <a:p>
            <a:pPr algn="l"/>
            <a:r>
              <a:rPr lang="en-US" dirty="0" smtClean="0"/>
              <a:t>Executive Director – Transit System -  7 years</a:t>
            </a:r>
          </a:p>
          <a:p>
            <a:pPr algn="l"/>
            <a:r>
              <a:rPr lang="en-US" dirty="0" smtClean="0"/>
              <a:t>Beginning, Advanced and Supervisor Trainer MDOE – over 10 years</a:t>
            </a:r>
          </a:p>
          <a:p>
            <a:pPr algn="l"/>
            <a:r>
              <a:rPr lang="en-US" dirty="0" smtClean="0"/>
              <a:t>State of Colorado – Since 2014</a:t>
            </a:r>
          </a:p>
          <a:p>
            <a:pPr algn="l"/>
            <a:endParaRPr lang="en-US" dirty="0" smtClean="0"/>
          </a:p>
        </p:txBody>
      </p:sp>
    </p:spTree>
    <p:extLst>
      <p:ext uri="{BB962C8B-B14F-4D97-AF65-F5344CB8AC3E}">
        <p14:creationId xmlns:p14="http://schemas.microsoft.com/office/powerpoint/2010/main" val="2383554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2656"/>
            <a:ext cx="9144000" cy="1110455"/>
          </a:xfrm>
        </p:spPr>
        <p:txBody>
          <a:bodyPr>
            <a:noAutofit/>
          </a:bodyPr>
          <a:lstStyle/>
          <a:p>
            <a:r>
              <a:rPr lang="en-US" b="1" dirty="0" smtClean="0">
                <a:solidFill>
                  <a:srgbClr val="FF0000"/>
                </a:solidFill>
              </a:rPr>
              <a:t>Other Challenges?</a:t>
            </a:r>
            <a:endParaRPr lang="en-US" b="1" dirty="0">
              <a:solidFill>
                <a:srgbClr val="FF0000"/>
              </a:solidFill>
            </a:endParaRPr>
          </a:p>
        </p:txBody>
      </p:sp>
      <p:sp>
        <p:nvSpPr>
          <p:cNvPr id="4" name="Subtitle 3"/>
          <p:cNvSpPr>
            <a:spLocks noGrp="1"/>
          </p:cNvSpPr>
          <p:nvPr>
            <p:ph type="subTitle" idx="1"/>
          </p:nvPr>
        </p:nvSpPr>
        <p:spPr>
          <a:xfrm>
            <a:off x="1524000" y="1559859"/>
            <a:ext cx="9144000" cy="3697941"/>
          </a:xfrm>
        </p:spPr>
        <p:txBody>
          <a:bodyPr/>
          <a:lstStyle/>
          <a:p>
            <a:pPr algn="l"/>
            <a:r>
              <a:rPr lang="en-US" dirty="0" smtClean="0"/>
              <a:t>Sexual Harassment</a:t>
            </a:r>
          </a:p>
          <a:p>
            <a:pPr algn="l"/>
            <a:r>
              <a:rPr lang="en-US" dirty="0" smtClean="0"/>
              <a:t>Helping Drivers Problem Solve</a:t>
            </a:r>
          </a:p>
          <a:p>
            <a:pPr algn="l"/>
            <a:r>
              <a:rPr lang="en-US" dirty="0" smtClean="0"/>
              <a:t>Knowing when to send it “up the ladder”</a:t>
            </a:r>
          </a:p>
          <a:p>
            <a:pPr algn="l"/>
            <a:r>
              <a:rPr lang="en-US" dirty="0" smtClean="0"/>
              <a:t>The buck stops with you</a:t>
            </a:r>
          </a:p>
          <a:p>
            <a:pPr algn="l"/>
            <a:r>
              <a:rPr lang="en-US" dirty="0" smtClean="0"/>
              <a:t>Don’t have favorites</a:t>
            </a:r>
          </a:p>
          <a:p>
            <a:pPr algn="l"/>
            <a:r>
              <a:rPr lang="en-US" dirty="0" smtClean="0"/>
              <a:t>Deal with issues immediately – don’t let them fester.</a:t>
            </a:r>
          </a:p>
          <a:p>
            <a:pPr algn="l"/>
            <a:r>
              <a:rPr lang="en-US" dirty="0" smtClean="0"/>
              <a:t>Follow the rules! If you bend them once………</a:t>
            </a:r>
          </a:p>
          <a:p>
            <a:pPr algn="l"/>
            <a:r>
              <a:rPr lang="en-US" dirty="0" smtClean="0"/>
              <a:t>Have high expectations.</a:t>
            </a:r>
          </a:p>
          <a:p>
            <a:pPr algn="l"/>
            <a:endParaRPr lang="en-US" dirty="0"/>
          </a:p>
        </p:txBody>
      </p:sp>
    </p:spTree>
    <p:extLst>
      <p:ext uri="{BB962C8B-B14F-4D97-AF65-F5344CB8AC3E}">
        <p14:creationId xmlns:p14="http://schemas.microsoft.com/office/powerpoint/2010/main" val="272122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66875" y="2190750"/>
            <a:ext cx="9144000" cy="1110455"/>
          </a:xfrm>
        </p:spPr>
        <p:txBody>
          <a:bodyPr>
            <a:noAutofit/>
          </a:bodyPr>
          <a:lstStyle/>
          <a:p>
            <a:r>
              <a:rPr lang="en-US" b="1" dirty="0" smtClean="0">
                <a:solidFill>
                  <a:srgbClr val="FF0000"/>
                </a:solidFill>
              </a:rPr>
              <a:t>BUS STOPS</a:t>
            </a:r>
            <a:endParaRPr lang="en-US"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a:bodyPr>
          <a:lstStyle/>
          <a:p>
            <a:pPr algn="l"/>
            <a:endParaRPr lang="en-US" sz="1800" dirty="0">
              <a:solidFill>
                <a:srgbClr val="0070C0"/>
              </a:solidFill>
            </a:endParaRPr>
          </a:p>
          <a:p>
            <a:endParaRPr lang="en-US" sz="6000" b="1" dirty="0" smtClean="0">
              <a:solidFill>
                <a:srgbClr val="FF0000"/>
              </a:solidFill>
            </a:endParaRPr>
          </a:p>
        </p:txBody>
      </p:sp>
    </p:spTree>
    <p:extLst>
      <p:ext uri="{BB962C8B-B14F-4D97-AF65-F5344CB8AC3E}">
        <p14:creationId xmlns:p14="http://schemas.microsoft.com/office/powerpoint/2010/main" val="3397009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438151"/>
            <a:ext cx="9144000" cy="647700"/>
          </a:xfrm>
        </p:spPr>
        <p:txBody>
          <a:bodyPr>
            <a:noAutofit/>
          </a:bodyPr>
          <a:lstStyle/>
          <a:p>
            <a:pPr algn="l"/>
            <a:r>
              <a:rPr lang="en-US" sz="3200" b="1" dirty="0" smtClean="0">
                <a:solidFill>
                  <a:srgbClr val="FF0000"/>
                </a:solidFill>
              </a:rPr>
              <a:t>DO YOU . . . . . . . . . . . . ?</a:t>
            </a:r>
            <a:endParaRPr lang="en-US" sz="3200"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a:bodyPr>
          <a:lstStyle/>
          <a:p>
            <a:pPr algn="l"/>
            <a:endParaRPr lang="en-US" sz="1800" dirty="0">
              <a:solidFill>
                <a:srgbClr val="0070C0"/>
              </a:solidFill>
            </a:endParaRP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Do you require documentation of new students?</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Does district allow __ Days before permission to ride?</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Do you physically go out and view each bus stop?</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Do you measure distances if there is questionable distance requirements?</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Do you document it?</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Do you give parents a “window” for pick up/drop off?</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Do you have a transportation handbook?</a:t>
            </a:r>
          </a:p>
          <a:p>
            <a:pPr marL="342900" lvl="0" indent="-342900" algn="l">
              <a:lnSpc>
                <a:spcPct val="100000"/>
              </a:lnSpc>
              <a:buFont typeface="Arial" panose="020B0604020202020204" pitchFamily="34" charset="0"/>
              <a:buChar char="•"/>
            </a:pPr>
            <a:r>
              <a:rPr lang="en-US" dirty="0">
                <a:solidFill>
                  <a:srgbClr val="5C6670"/>
                </a:solidFill>
                <a:latin typeface="Trebuchet MS" panose="020B0603020202020204" pitchFamily="34" charset="0"/>
              </a:rPr>
              <a:t>Do you have a meet and greet/Kindergarten Roundup?</a:t>
            </a:r>
          </a:p>
          <a:p>
            <a:endParaRPr lang="en-US" sz="6000" b="1" dirty="0" smtClean="0">
              <a:solidFill>
                <a:srgbClr val="FF0000"/>
              </a:solidFill>
            </a:endParaRPr>
          </a:p>
        </p:txBody>
      </p:sp>
    </p:spTree>
    <p:extLst>
      <p:ext uri="{BB962C8B-B14F-4D97-AF65-F5344CB8AC3E}">
        <p14:creationId xmlns:p14="http://schemas.microsoft.com/office/powerpoint/2010/main" val="242528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7289" y="1581150"/>
            <a:ext cx="4473861" cy="3916821"/>
          </a:xfrm>
          <a:prstGeom prst="rect">
            <a:avLst/>
          </a:prstGeom>
        </p:spPr>
      </p:pic>
      <p:pic>
        <p:nvPicPr>
          <p:cNvPr id="3" name="Picture 2"/>
          <p:cNvPicPr>
            <a:picLocks noChangeAspect="1"/>
          </p:cNvPicPr>
          <p:nvPr/>
        </p:nvPicPr>
        <p:blipFill>
          <a:blip r:embed="rId3"/>
          <a:stretch>
            <a:fillRect/>
          </a:stretch>
        </p:blipFill>
        <p:spPr>
          <a:xfrm>
            <a:off x="5819775" y="1581150"/>
            <a:ext cx="5483523" cy="3916821"/>
          </a:xfrm>
          <a:prstGeom prst="rect">
            <a:avLst/>
          </a:prstGeom>
        </p:spPr>
      </p:pic>
      <p:sp>
        <p:nvSpPr>
          <p:cNvPr id="4" name="TextBox 3"/>
          <p:cNvSpPr txBox="1"/>
          <p:nvPr/>
        </p:nvSpPr>
        <p:spPr>
          <a:xfrm>
            <a:off x="1590675" y="447675"/>
            <a:ext cx="8372475" cy="584775"/>
          </a:xfrm>
          <a:prstGeom prst="rect">
            <a:avLst/>
          </a:prstGeom>
          <a:noFill/>
        </p:spPr>
        <p:txBody>
          <a:bodyPr wrap="square" rtlCol="0">
            <a:spAutoFit/>
          </a:bodyPr>
          <a:lstStyle/>
          <a:p>
            <a:r>
              <a:rPr lang="en-US" sz="3200" dirty="0" smtClean="0">
                <a:solidFill>
                  <a:srgbClr val="FF0000"/>
                </a:solidFill>
              </a:rPr>
              <a:t>ANY PROBLEMS?</a:t>
            </a:r>
            <a:endParaRPr lang="en-US" sz="3200" dirty="0">
              <a:solidFill>
                <a:srgbClr val="FF0000"/>
              </a:solidFill>
            </a:endParaRPr>
          </a:p>
        </p:txBody>
      </p:sp>
    </p:spTree>
    <p:extLst>
      <p:ext uri="{BB962C8B-B14F-4D97-AF65-F5344CB8AC3E}">
        <p14:creationId xmlns:p14="http://schemas.microsoft.com/office/powerpoint/2010/main" val="31638741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7244" y="1400175"/>
            <a:ext cx="4707056" cy="4266945"/>
          </a:xfrm>
          <a:prstGeom prst="rect">
            <a:avLst/>
          </a:prstGeom>
        </p:spPr>
      </p:pic>
      <p:pic>
        <p:nvPicPr>
          <p:cNvPr id="3" name="Picture 2"/>
          <p:cNvPicPr>
            <a:picLocks noChangeAspect="1"/>
          </p:cNvPicPr>
          <p:nvPr/>
        </p:nvPicPr>
        <p:blipFill>
          <a:blip r:embed="rId3"/>
          <a:stretch>
            <a:fillRect/>
          </a:stretch>
        </p:blipFill>
        <p:spPr>
          <a:xfrm>
            <a:off x="561975" y="1400175"/>
            <a:ext cx="4897923" cy="4266945"/>
          </a:xfrm>
          <a:prstGeom prst="rect">
            <a:avLst/>
          </a:prstGeom>
        </p:spPr>
      </p:pic>
    </p:spTree>
    <p:extLst>
      <p:ext uri="{BB962C8B-B14F-4D97-AF65-F5344CB8AC3E}">
        <p14:creationId xmlns:p14="http://schemas.microsoft.com/office/powerpoint/2010/main" val="4249567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6774" y="1009650"/>
            <a:ext cx="4810125" cy="4438650"/>
          </a:xfrm>
          <a:prstGeom prst="rect">
            <a:avLst/>
          </a:prstGeom>
        </p:spPr>
      </p:pic>
      <p:pic>
        <p:nvPicPr>
          <p:cNvPr id="3" name="Picture 2"/>
          <p:cNvPicPr>
            <a:picLocks noChangeAspect="1"/>
          </p:cNvPicPr>
          <p:nvPr/>
        </p:nvPicPr>
        <p:blipFill>
          <a:blip r:embed="rId3"/>
          <a:stretch>
            <a:fillRect/>
          </a:stretch>
        </p:blipFill>
        <p:spPr>
          <a:xfrm>
            <a:off x="7181850" y="1009650"/>
            <a:ext cx="4242939" cy="4438650"/>
          </a:xfrm>
          <a:prstGeom prst="rect">
            <a:avLst/>
          </a:prstGeom>
        </p:spPr>
      </p:pic>
    </p:spTree>
    <p:extLst>
      <p:ext uri="{BB962C8B-B14F-4D97-AF65-F5344CB8AC3E}">
        <p14:creationId xmlns:p14="http://schemas.microsoft.com/office/powerpoint/2010/main" val="8100668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8sBKMJkJUw"/>
          <p:cNvPicPr>
            <a:picLocks noGrp="1" noRot="1" noChangeAspect="1"/>
          </p:cNvPicPr>
          <p:nvPr>
            <p:ph idx="1"/>
            <a:videoFile r:link="rId1"/>
          </p:nvPr>
        </p:nvPicPr>
        <p:blipFill>
          <a:blip r:embed="rId3"/>
          <a:stretch>
            <a:fillRect/>
          </a:stretch>
        </p:blipFill>
        <p:spPr>
          <a:xfrm>
            <a:off x="365760" y="1301262"/>
            <a:ext cx="11011486" cy="4615961"/>
          </a:xfrm>
          <a:prstGeom prst="rect">
            <a:avLst/>
          </a:prstGeom>
        </p:spPr>
      </p:pic>
    </p:spTree>
    <p:extLst>
      <p:ext uri="{BB962C8B-B14F-4D97-AF65-F5344CB8AC3E}">
        <p14:creationId xmlns:p14="http://schemas.microsoft.com/office/powerpoint/2010/main" val="266268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7MRQHsXRJ9s"/>
          <p:cNvPicPr>
            <a:picLocks noGrp="1" noRot="1" noChangeAspect="1"/>
          </p:cNvPicPr>
          <p:nvPr>
            <p:ph idx="1"/>
            <a:videoFile r:link="rId1"/>
          </p:nvPr>
        </p:nvPicPr>
        <p:blipFill>
          <a:blip r:embed="rId3"/>
          <a:stretch>
            <a:fillRect/>
          </a:stretch>
        </p:blipFill>
        <p:spPr>
          <a:xfrm>
            <a:off x="1162050" y="1466850"/>
            <a:ext cx="9972675" cy="4486275"/>
          </a:xfrm>
          <a:prstGeom prst="rect">
            <a:avLst/>
          </a:prstGeom>
        </p:spPr>
      </p:pic>
    </p:spTree>
    <p:extLst>
      <p:ext uri="{BB962C8B-B14F-4D97-AF65-F5344CB8AC3E}">
        <p14:creationId xmlns:p14="http://schemas.microsoft.com/office/powerpoint/2010/main" val="319767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438151"/>
            <a:ext cx="9144000" cy="647700"/>
          </a:xfrm>
        </p:spPr>
        <p:txBody>
          <a:bodyPr>
            <a:noAutofit/>
          </a:bodyPr>
          <a:lstStyle/>
          <a:p>
            <a:pPr algn="l"/>
            <a:r>
              <a:rPr lang="en-US" sz="3200" b="1" dirty="0" smtClean="0">
                <a:solidFill>
                  <a:srgbClr val="FF0000"/>
                </a:solidFill>
              </a:rPr>
              <a:t>FACTORS WE MUST CONSIDER</a:t>
            </a:r>
            <a:endParaRPr lang="en-US" sz="3200"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fontScale="92500" lnSpcReduction="20000"/>
          </a:bodyPr>
          <a:lstStyle/>
          <a:p>
            <a:pPr algn="l"/>
            <a:endParaRPr lang="en-US" sz="1800" dirty="0">
              <a:solidFill>
                <a:srgbClr val="0070C0"/>
              </a:solidFill>
            </a:endParaRPr>
          </a:p>
          <a:p>
            <a:pPr lvl="0" algn="l">
              <a:lnSpc>
                <a:spcPct val="100000"/>
              </a:lnSpc>
            </a:pPr>
            <a:r>
              <a:rPr lang="en-US" sz="2000" dirty="0">
                <a:solidFill>
                  <a:srgbClr val="5C6670"/>
                </a:solidFill>
                <a:latin typeface="Trebuchet MS" panose="020B0603020202020204" pitchFamily="34" charset="0"/>
              </a:rPr>
              <a:t>Age of Students</a:t>
            </a:r>
          </a:p>
          <a:p>
            <a:pPr lvl="0" algn="l">
              <a:lnSpc>
                <a:spcPct val="100000"/>
              </a:lnSpc>
            </a:pPr>
            <a:r>
              <a:rPr lang="en-US" sz="2000" dirty="0">
                <a:solidFill>
                  <a:srgbClr val="5C6670"/>
                </a:solidFill>
                <a:latin typeface="Trebuchet MS" panose="020B0603020202020204" pitchFamily="34" charset="0"/>
              </a:rPr>
              <a:t>Visibility</a:t>
            </a:r>
          </a:p>
          <a:p>
            <a:pPr lvl="0" algn="l">
              <a:lnSpc>
                <a:spcPct val="100000"/>
              </a:lnSpc>
            </a:pPr>
            <a:r>
              <a:rPr lang="en-US" sz="2000" dirty="0">
                <a:solidFill>
                  <a:srgbClr val="5C6670"/>
                </a:solidFill>
                <a:latin typeface="Trebuchet MS" panose="020B0603020202020204" pitchFamily="34" charset="0"/>
              </a:rPr>
              <a:t>Lateral Clearance</a:t>
            </a:r>
          </a:p>
          <a:p>
            <a:pPr lvl="0" algn="l">
              <a:lnSpc>
                <a:spcPct val="100000"/>
              </a:lnSpc>
            </a:pPr>
            <a:r>
              <a:rPr lang="en-US" sz="2000" dirty="0">
                <a:solidFill>
                  <a:srgbClr val="5C6670"/>
                </a:solidFill>
                <a:latin typeface="Trebuchet MS" panose="020B0603020202020204" pitchFamily="34" charset="0"/>
              </a:rPr>
              <a:t>Student Access</a:t>
            </a:r>
          </a:p>
          <a:p>
            <a:pPr lvl="0" algn="l">
              <a:lnSpc>
                <a:spcPct val="100000"/>
              </a:lnSpc>
            </a:pPr>
            <a:r>
              <a:rPr lang="en-US" sz="2000" dirty="0">
                <a:solidFill>
                  <a:srgbClr val="5C6670"/>
                </a:solidFill>
                <a:latin typeface="Trebuchet MS" panose="020B0603020202020204" pitchFamily="34" charset="0"/>
              </a:rPr>
              <a:t>Control of Other Motorists</a:t>
            </a:r>
          </a:p>
          <a:p>
            <a:pPr lvl="0" algn="l">
              <a:lnSpc>
                <a:spcPct val="100000"/>
              </a:lnSpc>
            </a:pPr>
            <a:r>
              <a:rPr lang="en-US" sz="2000" dirty="0">
                <a:solidFill>
                  <a:srgbClr val="5C6670"/>
                </a:solidFill>
                <a:latin typeface="Trebuchet MS" panose="020B0603020202020204" pitchFamily="34" charset="0"/>
              </a:rPr>
              <a:t>Roadway Conditions/Lanes</a:t>
            </a:r>
          </a:p>
          <a:p>
            <a:pPr lvl="0" algn="l">
              <a:lnSpc>
                <a:spcPct val="100000"/>
              </a:lnSpc>
            </a:pPr>
            <a:r>
              <a:rPr lang="en-US" sz="2000" dirty="0">
                <a:solidFill>
                  <a:srgbClr val="5C6670"/>
                </a:solidFill>
                <a:latin typeface="Trebuchet MS" panose="020B0603020202020204" pitchFamily="34" charset="0"/>
              </a:rPr>
              <a:t>Student Waiting Area</a:t>
            </a:r>
          </a:p>
          <a:p>
            <a:pPr lvl="0" algn="l">
              <a:lnSpc>
                <a:spcPct val="100000"/>
              </a:lnSpc>
            </a:pPr>
            <a:r>
              <a:rPr lang="en-US" sz="2000" dirty="0">
                <a:solidFill>
                  <a:srgbClr val="5C6670"/>
                </a:solidFill>
                <a:latin typeface="Trebuchet MS" panose="020B0603020202020204" pitchFamily="34" charset="0"/>
              </a:rPr>
              <a:t>Eliminating Railroad Crossings</a:t>
            </a:r>
          </a:p>
          <a:p>
            <a:pPr lvl="0" algn="l">
              <a:lnSpc>
                <a:spcPct val="100000"/>
              </a:lnSpc>
            </a:pPr>
            <a:r>
              <a:rPr lang="en-US" sz="2000" dirty="0">
                <a:solidFill>
                  <a:srgbClr val="5C6670"/>
                </a:solidFill>
                <a:latin typeface="Trebuchet MS" panose="020B0603020202020204" pitchFamily="34" charset="0"/>
              </a:rPr>
              <a:t>Distance Between Stops</a:t>
            </a:r>
          </a:p>
          <a:p>
            <a:pPr lvl="0" algn="l">
              <a:lnSpc>
                <a:spcPct val="100000"/>
              </a:lnSpc>
            </a:pPr>
            <a:r>
              <a:rPr lang="en-US" sz="2000" dirty="0">
                <a:solidFill>
                  <a:srgbClr val="5C6670"/>
                </a:solidFill>
                <a:latin typeface="Trebuchet MS" panose="020B0603020202020204" pitchFamily="34" charset="0"/>
              </a:rPr>
              <a:t>Wildlife Threat</a:t>
            </a:r>
          </a:p>
          <a:p>
            <a:pPr lvl="0" algn="l">
              <a:lnSpc>
                <a:spcPct val="100000"/>
              </a:lnSpc>
            </a:pPr>
            <a:r>
              <a:rPr lang="en-US" sz="2000" dirty="0">
                <a:solidFill>
                  <a:srgbClr val="5C6670"/>
                </a:solidFill>
                <a:latin typeface="Trebuchet MS" panose="020B0603020202020204" pitchFamily="34" charset="0"/>
              </a:rPr>
              <a:t>Intersections</a:t>
            </a:r>
          </a:p>
          <a:p>
            <a:pPr lvl="0" algn="l">
              <a:lnSpc>
                <a:spcPct val="100000"/>
              </a:lnSpc>
            </a:pPr>
            <a:r>
              <a:rPr lang="en-US" sz="2000" dirty="0">
                <a:solidFill>
                  <a:srgbClr val="5C6670"/>
                </a:solidFill>
                <a:latin typeface="Trebuchet MS" panose="020B0603020202020204" pitchFamily="34" charset="0"/>
              </a:rPr>
              <a:t>Light Usage</a:t>
            </a:r>
          </a:p>
          <a:p>
            <a:endParaRPr lang="en-US" sz="6000" b="1" dirty="0" smtClean="0">
              <a:solidFill>
                <a:srgbClr val="FF0000"/>
              </a:solidFill>
            </a:endParaRPr>
          </a:p>
        </p:txBody>
      </p:sp>
    </p:spTree>
    <p:extLst>
      <p:ext uri="{BB962C8B-B14F-4D97-AF65-F5344CB8AC3E}">
        <p14:creationId xmlns:p14="http://schemas.microsoft.com/office/powerpoint/2010/main" val="18581257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 Stops</a:t>
            </a:r>
            <a:endParaRPr lang="en-US" dirty="0"/>
          </a:p>
        </p:txBody>
      </p:sp>
      <p:pic>
        <p:nvPicPr>
          <p:cNvPr id="23" name="Content Placeholder 22"/>
          <p:cNvPicPr>
            <a:picLocks noGrp="1" noChangeAspect="1"/>
          </p:cNvPicPr>
          <p:nvPr>
            <p:ph idx="1"/>
          </p:nvPr>
        </p:nvPicPr>
        <p:blipFill>
          <a:blip r:embed="rId2"/>
          <a:stretch>
            <a:fillRect/>
          </a:stretch>
        </p:blipFill>
        <p:spPr>
          <a:xfrm rot="16394078">
            <a:off x="3141459" y="3964088"/>
            <a:ext cx="1293661" cy="853514"/>
          </a:xfrm>
          <a:prstGeom prst="rect">
            <a:avLst/>
          </a:prstGeom>
        </p:spPr>
      </p:pic>
      <p:sp>
        <p:nvSpPr>
          <p:cNvPr id="4" name="Arc 3"/>
          <p:cNvSpPr/>
          <p:nvPr/>
        </p:nvSpPr>
        <p:spPr>
          <a:xfrm rot="17497041">
            <a:off x="4047134" y="3726612"/>
            <a:ext cx="3856007" cy="306237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 name="Arc 4"/>
          <p:cNvSpPr/>
          <p:nvPr/>
        </p:nvSpPr>
        <p:spPr>
          <a:xfrm rot="16840666">
            <a:off x="3732240" y="1753454"/>
            <a:ext cx="4208681" cy="448978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cxnSp>
        <p:nvCxnSpPr>
          <p:cNvPr id="7" name="Straight Connector 6"/>
          <p:cNvCxnSpPr/>
          <p:nvPr/>
        </p:nvCxnSpPr>
        <p:spPr>
          <a:xfrm>
            <a:off x="6208144" y="1949570"/>
            <a:ext cx="2889849" cy="1086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2"/>
          </p:cNvCxnSpPr>
          <p:nvPr/>
        </p:nvCxnSpPr>
        <p:spPr>
          <a:xfrm>
            <a:off x="6685426" y="3465403"/>
            <a:ext cx="2412567" cy="9254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5" idx="0"/>
          </p:cNvCxnSpPr>
          <p:nvPr/>
        </p:nvCxnSpPr>
        <p:spPr>
          <a:xfrm flipH="1">
            <a:off x="2575168" y="3582399"/>
            <a:ext cx="1055393" cy="23009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4" idx="0"/>
          </p:cNvCxnSpPr>
          <p:nvPr/>
        </p:nvCxnSpPr>
        <p:spPr>
          <a:xfrm flipH="1">
            <a:off x="4103298" y="4693702"/>
            <a:ext cx="448346" cy="1129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514579" y="3582400"/>
            <a:ext cx="812892" cy="17601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240974" y="3110587"/>
            <a:ext cx="1845083" cy="67218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276782">
            <a:off x="7775929" y="3107982"/>
            <a:ext cx="1087569" cy="369332"/>
          </a:xfrm>
          <a:prstGeom prst="rect">
            <a:avLst/>
          </a:prstGeom>
          <a:noFill/>
        </p:spPr>
        <p:txBody>
          <a:bodyPr wrap="square" rtlCol="0">
            <a:spAutoFit/>
          </a:bodyPr>
          <a:lstStyle/>
          <a:p>
            <a:r>
              <a:rPr lang="en-US" dirty="0">
                <a:solidFill>
                  <a:prstClr val="black"/>
                </a:solidFill>
              </a:rPr>
              <a:t>300 feet</a:t>
            </a:r>
          </a:p>
        </p:txBody>
      </p:sp>
      <p:sp>
        <p:nvSpPr>
          <p:cNvPr id="24" name="Pentagon 23"/>
          <p:cNvSpPr/>
          <p:nvPr/>
        </p:nvSpPr>
        <p:spPr>
          <a:xfrm rot="16200000">
            <a:off x="6402867" y="3473708"/>
            <a:ext cx="544413"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8357079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r>
              <a:rPr lang="en-US" sz="3200" b="1" dirty="0" smtClean="0">
                <a:solidFill>
                  <a:srgbClr val="FF0000"/>
                </a:solidFill>
              </a:rPr>
              <a:t>LEADERSHIP</a:t>
            </a:r>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1371601"/>
            <a:ext cx="9144000" cy="3886200"/>
          </a:xfrm>
        </p:spPr>
        <p:txBody>
          <a:bodyPr>
            <a:normAutofit/>
          </a:bodyPr>
          <a:lstStyle/>
          <a:p>
            <a:pPr lvl="0">
              <a:lnSpc>
                <a:spcPct val="100000"/>
              </a:lnSpc>
            </a:pPr>
            <a:endParaRPr lang="en-US" dirty="0">
              <a:solidFill>
                <a:srgbClr val="5C6670"/>
              </a:solidFill>
              <a:latin typeface="Trebuchet MS" panose="020B0603020202020204" pitchFamily="34" charset="0"/>
            </a:endParaRPr>
          </a:p>
          <a:p>
            <a:pPr lvl="0">
              <a:lnSpc>
                <a:spcPct val="100000"/>
              </a:lnSpc>
            </a:pPr>
            <a:endParaRPr lang="en-US" dirty="0">
              <a:solidFill>
                <a:srgbClr val="5C6670"/>
              </a:solidFill>
              <a:latin typeface="Trebuchet MS" panose="020B0603020202020204" pitchFamily="34" charset="0"/>
            </a:endParaRPr>
          </a:p>
          <a:p>
            <a:pPr lvl="0">
              <a:lnSpc>
                <a:spcPct val="100000"/>
              </a:lnSpc>
            </a:pPr>
            <a:r>
              <a:rPr lang="en-US" dirty="0">
                <a:solidFill>
                  <a:srgbClr val="5C6670"/>
                </a:solidFill>
                <a:latin typeface="Trebuchet MS" panose="020B0603020202020204" pitchFamily="34" charset="0"/>
              </a:rPr>
              <a:t>"Leadership is serving the people that work for you by giving them the tools they need to succeed. Your workers should be looking forward to the customer and not backwards, over their shoulders, at you. It also means genuine praise for what goes well and leading by taking responsibility early and immediately if things go bad.”</a:t>
            </a:r>
          </a:p>
          <a:p>
            <a:endParaRPr lang="en-US" dirty="0" smtClean="0"/>
          </a:p>
        </p:txBody>
      </p:sp>
    </p:spTree>
    <p:extLst>
      <p:ext uri="{BB962C8B-B14F-4D97-AF65-F5344CB8AC3E}">
        <p14:creationId xmlns:p14="http://schemas.microsoft.com/office/powerpoint/2010/main" val="14303267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 Stops</a:t>
            </a:r>
            <a:endParaRPr lang="en-US" dirty="0"/>
          </a:p>
        </p:txBody>
      </p:sp>
      <p:pic>
        <p:nvPicPr>
          <p:cNvPr id="4" name="Content Placeholder 3"/>
          <p:cNvPicPr>
            <a:picLocks noGrp="1" noChangeAspect="1"/>
          </p:cNvPicPr>
          <p:nvPr>
            <p:ph idx="1"/>
          </p:nvPr>
        </p:nvPicPr>
        <p:blipFill>
          <a:blip r:embed="rId2"/>
          <a:stretch>
            <a:fillRect/>
          </a:stretch>
        </p:blipFill>
        <p:spPr>
          <a:xfrm>
            <a:off x="1798320" y="1302590"/>
            <a:ext cx="8360722" cy="4942935"/>
          </a:xfrm>
          <a:prstGeom prst="rect">
            <a:avLst/>
          </a:prstGeom>
        </p:spPr>
      </p:pic>
    </p:spTree>
    <p:extLst>
      <p:ext uri="{BB962C8B-B14F-4D97-AF65-F5344CB8AC3E}">
        <p14:creationId xmlns:p14="http://schemas.microsoft.com/office/powerpoint/2010/main" val="6065964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 Stops</a:t>
            </a:r>
            <a:endParaRPr lang="en-US" dirty="0"/>
          </a:p>
        </p:txBody>
      </p:sp>
      <p:pic>
        <p:nvPicPr>
          <p:cNvPr id="4" name="Content Placeholder 3"/>
          <p:cNvPicPr>
            <a:picLocks noGrp="1" noChangeAspect="1"/>
          </p:cNvPicPr>
          <p:nvPr>
            <p:ph idx="1"/>
          </p:nvPr>
        </p:nvPicPr>
        <p:blipFill>
          <a:blip r:embed="rId2"/>
          <a:stretch>
            <a:fillRect/>
          </a:stretch>
        </p:blipFill>
        <p:spPr>
          <a:xfrm>
            <a:off x="2170981" y="1319842"/>
            <a:ext cx="7893170" cy="4951562"/>
          </a:xfrm>
          <a:prstGeom prst="rect">
            <a:avLst/>
          </a:prstGeom>
        </p:spPr>
      </p:pic>
    </p:spTree>
    <p:extLst>
      <p:ext uri="{BB962C8B-B14F-4D97-AF65-F5344CB8AC3E}">
        <p14:creationId xmlns:p14="http://schemas.microsoft.com/office/powerpoint/2010/main" val="40768871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 Stops</a:t>
            </a:r>
            <a:endParaRPr lang="en-US" dirty="0"/>
          </a:p>
        </p:txBody>
      </p:sp>
      <p:pic>
        <p:nvPicPr>
          <p:cNvPr id="4" name="Content Placeholder 3"/>
          <p:cNvPicPr>
            <a:picLocks noGrp="1" noChangeAspect="1"/>
          </p:cNvPicPr>
          <p:nvPr>
            <p:ph idx="1"/>
          </p:nvPr>
        </p:nvPicPr>
        <p:blipFill>
          <a:blip r:embed="rId2"/>
          <a:stretch>
            <a:fillRect/>
          </a:stretch>
        </p:blipFill>
        <p:spPr>
          <a:xfrm>
            <a:off x="2119223" y="1354348"/>
            <a:ext cx="7815532" cy="4917056"/>
          </a:xfrm>
          <a:prstGeom prst="rect">
            <a:avLst/>
          </a:prstGeom>
        </p:spPr>
      </p:pic>
    </p:spTree>
    <p:extLst>
      <p:ext uri="{BB962C8B-B14F-4D97-AF65-F5344CB8AC3E}">
        <p14:creationId xmlns:p14="http://schemas.microsoft.com/office/powerpoint/2010/main" val="14623690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 Stops</a:t>
            </a:r>
            <a:endParaRPr lang="en-US" dirty="0"/>
          </a:p>
        </p:txBody>
      </p:sp>
      <p:pic>
        <p:nvPicPr>
          <p:cNvPr id="6" name="Content Placeholder 5"/>
          <p:cNvPicPr>
            <a:picLocks noGrp="1" noChangeAspect="1"/>
          </p:cNvPicPr>
          <p:nvPr>
            <p:ph idx="1"/>
          </p:nvPr>
        </p:nvPicPr>
        <p:blipFill>
          <a:blip r:embed="rId2"/>
          <a:stretch>
            <a:fillRect/>
          </a:stretch>
        </p:blipFill>
        <p:spPr>
          <a:xfrm>
            <a:off x="2119223" y="1337095"/>
            <a:ext cx="7841411" cy="4951563"/>
          </a:xfrm>
          <a:prstGeom prst="rect">
            <a:avLst/>
          </a:prstGeom>
        </p:spPr>
      </p:pic>
    </p:spTree>
    <p:extLst>
      <p:ext uri="{BB962C8B-B14F-4D97-AF65-F5344CB8AC3E}">
        <p14:creationId xmlns:p14="http://schemas.microsoft.com/office/powerpoint/2010/main" val="11742269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talk about this bus stop..                                                                                                                                                                                                                                                                                                 </a:t>
            </a:r>
            <a:endParaRPr lang="en-US" dirty="0"/>
          </a:p>
        </p:txBody>
      </p:sp>
      <p:pic>
        <p:nvPicPr>
          <p:cNvPr id="45" name="Content Placeholder 44"/>
          <p:cNvPicPr>
            <a:picLocks noGrp="1" noChangeAspect="1"/>
          </p:cNvPicPr>
          <p:nvPr>
            <p:ph idx="1"/>
          </p:nvPr>
        </p:nvPicPr>
        <p:blipFill>
          <a:blip r:embed="rId2"/>
          <a:stretch>
            <a:fillRect/>
          </a:stretch>
        </p:blipFill>
        <p:spPr>
          <a:xfrm rot="10800000">
            <a:off x="4504773" y="5064577"/>
            <a:ext cx="365792" cy="359695"/>
          </a:xfrm>
          <a:prstGeom prst="rect">
            <a:avLst/>
          </a:prstGeom>
        </p:spPr>
      </p:pic>
      <p:cxnSp>
        <p:nvCxnSpPr>
          <p:cNvPr id="5" name="Straight Connector 4"/>
          <p:cNvCxnSpPr/>
          <p:nvPr/>
        </p:nvCxnSpPr>
        <p:spPr>
          <a:xfrm flipV="1">
            <a:off x="3509964" y="2412895"/>
            <a:ext cx="1500187" cy="18001"/>
          </a:xfrm>
          <a:prstGeom prst="line">
            <a:avLst/>
          </a:prstGeom>
        </p:spPr>
        <p:style>
          <a:lnRef idx="1">
            <a:schemeClr val="accent3"/>
          </a:lnRef>
          <a:fillRef idx="0">
            <a:schemeClr val="accent3"/>
          </a:fillRef>
          <a:effectRef idx="0">
            <a:schemeClr val="accent3"/>
          </a:effectRef>
          <a:fontRef idx="minor">
            <a:schemeClr val="tx1"/>
          </a:fontRef>
        </p:style>
      </p:cxnSp>
      <p:cxnSp>
        <p:nvCxnSpPr>
          <p:cNvPr id="6" name="Straight Connector 5"/>
          <p:cNvCxnSpPr/>
          <p:nvPr/>
        </p:nvCxnSpPr>
        <p:spPr>
          <a:xfrm>
            <a:off x="6863239" y="1969981"/>
            <a:ext cx="2771775"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V="1">
            <a:off x="2526506" y="5489704"/>
            <a:ext cx="2671762" cy="1694"/>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6963252" y="5459200"/>
            <a:ext cx="2771775"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V="1">
            <a:off x="2338388" y="2893167"/>
            <a:ext cx="2671762" cy="1694"/>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38388" y="3385420"/>
            <a:ext cx="2859880" cy="1575"/>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flipV="1">
            <a:off x="3471863" y="4983904"/>
            <a:ext cx="1724024" cy="15241"/>
          </a:xfrm>
          <a:prstGeom prst="line">
            <a:avLst/>
          </a:prstGeom>
        </p:spPr>
        <p:style>
          <a:lnRef idx="1">
            <a:schemeClr val="accent3"/>
          </a:lnRef>
          <a:fillRef idx="0">
            <a:schemeClr val="accent3"/>
          </a:fillRef>
          <a:effectRef idx="0">
            <a:schemeClr val="accent3"/>
          </a:effectRef>
          <a:fontRef idx="minor">
            <a:schemeClr val="tx1"/>
          </a:fontRef>
        </p:style>
      </p:cxnSp>
      <p:cxnSp>
        <p:nvCxnSpPr>
          <p:cNvPr id="14" name="Straight Connector 13"/>
          <p:cNvCxnSpPr/>
          <p:nvPr/>
        </p:nvCxnSpPr>
        <p:spPr>
          <a:xfrm flipV="1">
            <a:off x="2526506" y="4503630"/>
            <a:ext cx="2671762" cy="1694"/>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863238" y="2406438"/>
            <a:ext cx="1761651" cy="6457"/>
          </a:xfrm>
          <a:prstGeom prst="line">
            <a:avLst/>
          </a:prstGeom>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p:nvCxnSpPr>
        <p:spPr>
          <a:xfrm>
            <a:off x="6863237" y="2858135"/>
            <a:ext cx="2771775" cy="0"/>
          </a:xfrm>
          <a:prstGeom prst="line">
            <a:avLst/>
          </a:prstGeom>
          <a:ln>
            <a:prstDash val="lgDash"/>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p:nvCxnSpPr>
        <p:spPr>
          <a:xfrm flipV="1">
            <a:off x="6952297" y="3367548"/>
            <a:ext cx="1390649" cy="11336"/>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a:off x="6963251" y="4985383"/>
            <a:ext cx="1761652"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7" name="Straight Connector 26"/>
          <p:cNvCxnSpPr/>
          <p:nvPr/>
        </p:nvCxnSpPr>
        <p:spPr>
          <a:xfrm>
            <a:off x="6963252" y="4517705"/>
            <a:ext cx="2771775" cy="0"/>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V="1">
            <a:off x="2338388" y="1992201"/>
            <a:ext cx="2671762" cy="1694"/>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6963252" y="3873499"/>
            <a:ext cx="277177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5" name="Straight Connector 34"/>
          <p:cNvCxnSpPr/>
          <p:nvPr/>
        </p:nvCxnSpPr>
        <p:spPr>
          <a:xfrm flipV="1">
            <a:off x="3787467" y="3962084"/>
            <a:ext cx="1377463" cy="11838"/>
          </a:xfrm>
          <a:prstGeom prst="line">
            <a:avLst/>
          </a:prstGeom>
        </p:spPr>
        <p:style>
          <a:lnRef idx="1">
            <a:schemeClr val="accent2"/>
          </a:lnRef>
          <a:fillRef idx="0">
            <a:schemeClr val="accent2"/>
          </a:fillRef>
          <a:effectRef idx="0">
            <a:schemeClr val="accent2"/>
          </a:effectRef>
          <a:fontRef idx="minor">
            <a:schemeClr val="tx1"/>
          </a:fontRef>
        </p:style>
      </p:cxnSp>
      <p:cxnSp>
        <p:nvCxnSpPr>
          <p:cNvPr id="37" name="Straight Connector 36"/>
          <p:cNvCxnSpPr/>
          <p:nvPr/>
        </p:nvCxnSpPr>
        <p:spPr>
          <a:xfrm flipV="1">
            <a:off x="5010150" y="1643063"/>
            <a:ext cx="0" cy="349138"/>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flipV="1">
            <a:off x="6863236" y="1643063"/>
            <a:ext cx="0" cy="349138"/>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V="1">
            <a:off x="5164930" y="5459200"/>
            <a:ext cx="0" cy="349138"/>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flipV="1">
            <a:off x="6958488" y="5459200"/>
            <a:ext cx="0" cy="349138"/>
          </a:xfrm>
          <a:prstGeom prst="line">
            <a:avLst/>
          </a:prstGeom>
        </p:spPr>
        <p:style>
          <a:lnRef idx="1">
            <a:schemeClr val="dk1"/>
          </a:lnRef>
          <a:fillRef idx="0">
            <a:schemeClr val="dk1"/>
          </a:fillRef>
          <a:effectRef idx="0">
            <a:schemeClr val="dk1"/>
          </a:effectRef>
          <a:fontRef idx="minor">
            <a:schemeClr val="tx1"/>
          </a:fontRef>
        </p:style>
      </p:cxnSp>
      <p:sp>
        <p:nvSpPr>
          <p:cNvPr id="42" name="Bent Arrow 41"/>
          <p:cNvSpPr/>
          <p:nvPr/>
        </p:nvSpPr>
        <p:spPr>
          <a:xfrm rot="16200000">
            <a:off x="7156695" y="1989410"/>
            <a:ext cx="340940" cy="375291"/>
          </a:xfrm>
          <a:prstGeom prst="bentArrow">
            <a:avLst>
              <a:gd name="adj1" fmla="val 25000"/>
              <a:gd name="adj2" fmla="val 3058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49" name="Rounded Rectangle 48"/>
          <p:cNvSpPr/>
          <p:nvPr/>
        </p:nvSpPr>
        <p:spPr>
          <a:xfrm>
            <a:off x="7839075" y="1992202"/>
            <a:ext cx="1085850" cy="37539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sp>
        <p:nvSpPr>
          <p:cNvPr id="52" name="Rounded Rectangle 51"/>
          <p:cNvSpPr/>
          <p:nvPr/>
        </p:nvSpPr>
        <p:spPr>
          <a:xfrm>
            <a:off x="2526506" y="4186691"/>
            <a:ext cx="497682" cy="31694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53" name="Rounded Rectangle 52"/>
          <p:cNvSpPr/>
          <p:nvPr/>
        </p:nvSpPr>
        <p:spPr>
          <a:xfrm>
            <a:off x="9067801" y="3071814"/>
            <a:ext cx="455770" cy="303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Equal 28"/>
          <p:cNvSpPr/>
          <p:nvPr/>
        </p:nvSpPr>
        <p:spPr>
          <a:xfrm>
            <a:off x="10053694" y="3369716"/>
            <a:ext cx="1919767" cy="200608"/>
          </a:xfrm>
          <a:prstGeom prst="mathEqua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30" name="Picture 29"/>
          <p:cNvPicPr>
            <a:picLocks noChangeAspect="1"/>
          </p:cNvPicPr>
          <p:nvPr/>
        </p:nvPicPr>
        <p:blipFill>
          <a:blip r:embed="rId3"/>
          <a:stretch>
            <a:fillRect/>
          </a:stretch>
        </p:blipFill>
        <p:spPr>
          <a:xfrm>
            <a:off x="9735026" y="3783934"/>
            <a:ext cx="2029415" cy="189988"/>
          </a:xfrm>
          <a:prstGeom prst="rect">
            <a:avLst/>
          </a:prstGeom>
        </p:spPr>
      </p:pic>
      <p:sp>
        <p:nvSpPr>
          <p:cNvPr id="32" name="Equal 31"/>
          <p:cNvSpPr/>
          <p:nvPr/>
        </p:nvSpPr>
        <p:spPr>
          <a:xfrm rot="19476412">
            <a:off x="9596494" y="3521538"/>
            <a:ext cx="914400" cy="266161"/>
          </a:xfrm>
          <a:prstGeom prst="mathEqua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pic>
        <p:nvPicPr>
          <p:cNvPr id="33" name="Picture 32"/>
          <p:cNvPicPr>
            <a:picLocks noChangeAspect="1"/>
          </p:cNvPicPr>
          <p:nvPr/>
        </p:nvPicPr>
        <p:blipFill>
          <a:blip r:embed="rId4"/>
          <a:stretch>
            <a:fillRect/>
          </a:stretch>
        </p:blipFill>
        <p:spPr>
          <a:xfrm>
            <a:off x="496362" y="3820068"/>
            <a:ext cx="2030144" cy="188992"/>
          </a:xfrm>
          <a:prstGeom prst="rect">
            <a:avLst/>
          </a:prstGeom>
        </p:spPr>
      </p:pic>
      <p:pic>
        <p:nvPicPr>
          <p:cNvPr id="41" name="Picture 40"/>
          <p:cNvPicPr>
            <a:picLocks noChangeAspect="1"/>
          </p:cNvPicPr>
          <p:nvPr/>
        </p:nvPicPr>
        <p:blipFill>
          <a:blip r:embed="rId5"/>
          <a:stretch>
            <a:fillRect/>
          </a:stretch>
        </p:blipFill>
        <p:spPr>
          <a:xfrm rot="14652539">
            <a:off x="1899694" y="3508805"/>
            <a:ext cx="645083" cy="542591"/>
          </a:xfrm>
          <a:prstGeom prst="rect">
            <a:avLst/>
          </a:prstGeom>
        </p:spPr>
      </p:pic>
      <p:pic>
        <p:nvPicPr>
          <p:cNvPr id="43" name="Picture 42"/>
          <p:cNvPicPr>
            <a:picLocks noChangeAspect="1"/>
          </p:cNvPicPr>
          <p:nvPr/>
        </p:nvPicPr>
        <p:blipFill>
          <a:blip r:embed="rId6"/>
          <a:stretch>
            <a:fillRect/>
          </a:stretch>
        </p:blipFill>
        <p:spPr>
          <a:xfrm>
            <a:off x="496362" y="3538394"/>
            <a:ext cx="1512991" cy="148080"/>
          </a:xfrm>
          <a:prstGeom prst="rect">
            <a:avLst/>
          </a:prstGeom>
        </p:spPr>
      </p:pic>
      <p:pic>
        <p:nvPicPr>
          <p:cNvPr id="50" name="Picture 49"/>
          <p:cNvPicPr>
            <a:picLocks noChangeAspect="1"/>
          </p:cNvPicPr>
          <p:nvPr/>
        </p:nvPicPr>
        <p:blipFill>
          <a:blip r:embed="rId2"/>
          <a:stretch>
            <a:fillRect/>
          </a:stretch>
        </p:blipFill>
        <p:spPr>
          <a:xfrm rot="5400000">
            <a:off x="6804639" y="5164960"/>
            <a:ext cx="365792" cy="359695"/>
          </a:xfrm>
          <a:prstGeom prst="rect">
            <a:avLst/>
          </a:prstGeom>
        </p:spPr>
      </p:pic>
      <p:pic>
        <p:nvPicPr>
          <p:cNvPr id="51" name="Picture 50"/>
          <p:cNvPicPr>
            <a:picLocks noChangeAspect="1"/>
          </p:cNvPicPr>
          <p:nvPr/>
        </p:nvPicPr>
        <p:blipFill>
          <a:blip r:embed="rId2"/>
          <a:stretch>
            <a:fillRect/>
          </a:stretch>
        </p:blipFill>
        <p:spPr>
          <a:xfrm rot="16200000">
            <a:off x="5012991" y="1907638"/>
            <a:ext cx="365792" cy="359695"/>
          </a:xfrm>
          <a:prstGeom prst="rect">
            <a:avLst/>
          </a:prstGeom>
        </p:spPr>
      </p:pic>
      <p:sp>
        <p:nvSpPr>
          <p:cNvPr id="55" name="Bent-Up Arrow 54"/>
          <p:cNvSpPr/>
          <p:nvPr/>
        </p:nvSpPr>
        <p:spPr>
          <a:xfrm>
            <a:off x="5007685" y="3462934"/>
            <a:ext cx="479623" cy="28150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p:cNvPicPr>
            <a:picLocks noChangeAspect="1"/>
          </p:cNvPicPr>
          <p:nvPr/>
        </p:nvPicPr>
        <p:blipFill>
          <a:blip r:embed="rId7"/>
          <a:stretch>
            <a:fillRect/>
          </a:stretch>
        </p:blipFill>
        <p:spPr>
          <a:xfrm>
            <a:off x="2343474" y="3452426"/>
            <a:ext cx="2871465" cy="12193"/>
          </a:xfrm>
          <a:prstGeom prst="rect">
            <a:avLst/>
          </a:prstGeom>
          <a:ln>
            <a:solidFill>
              <a:schemeClr val="tx1"/>
            </a:solidFill>
            <a:prstDash val="lgDash"/>
          </a:ln>
        </p:spPr>
      </p:pic>
      <p:pic>
        <p:nvPicPr>
          <p:cNvPr id="59" name="Picture 58"/>
          <p:cNvPicPr>
            <a:picLocks noChangeAspect="1"/>
          </p:cNvPicPr>
          <p:nvPr/>
        </p:nvPicPr>
        <p:blipFill>
          <a:blip r:embed="rId8"/>
          <a:stretch>
            <a:fillRect/>
          </a:stretch>
        </p:blipFill>
        <p:spPr>
          <a:xfrm>
            <a:off x="6971567" y="3781480"/>
            <a:ext cx="2895851" cy="36579"/>
          </a:xfrm>
          <a:prstGeom prst="rect">
            <a:avLst/>
          </a:prstGeom>
          <a:solidFill>
            <a:srgbClr val="FFC000"/>
          </a:solidFill>
        </p:spPr>
      </p:pic>
    </p:spTree>
    <p:extLst>
      <p:ext uri="{BB962C8B-B14F-4D97-AF65-F5344CB8AC3E}">
        <p14:creationId xmlns:p14="http://schemas.microsoft.com/office/powerpoint/2010/main" val="34749134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181100" y="4610100"/>
            <a:ext cx="9496425" cy="9525"/>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1066800" y="1800225"/>
            <a:ext cx="9496425" cy="9525"/>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104900" y="3143250"/>
            <a:ext cx="9572625" cy="47625"/>
          </a:xfrm>
          <a:prstGeom prst="line">
            <a:avLst/>
          </a:prstGeom>
          <a:ln>
            <a:prstDash val="lgDash"/>
          </a:ln>
        </p:spPr>
        <p:style>
          <a:lnRef idx="1">
            <a:schemeClr val="accent3"/>
          </a:lnRef>
          <a:fillRef idx="0">
            <a:schemeClr val="accent3"/>
          </a:fillRef>
          <a:effectRef idx="0">
            <a:schemeClr val="accent3"/>
          </a:effectRef>
          <a:fontRef idx="minor">
            <a:schemeClr val="tx1"/>
          </a:fontRef>
        </p:style>
      </p:cxnSp>
      <p:sp>
        <p:nvSpPr>
          <p:cNvPr id="7" name="Rounded Rectangle 6"/>
          <p:cNvSpPr/>
          <p:nvPr/>
        </p:nvSpPr>
        <p:spPr>
          <a:xfrm>
            <a:off x="4698497" y="4918302"/>
            <a:ext cx="2071687" cy="73342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8" name="Isosceles Triangle 7"/>
          <p:cNvSpPr/>
          <p:nvPr/>
        </p:nvSpPr>
        <p:spPr>
          <a:xfrm>
            <a:off x="8191500" y="5305425"/>
            <a:ext cx="180975" cy="276225"/>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a:stretch>
            <a:fillRect/>
          </a:stretch>
        </p:blipFill>
        <p:spPr>
          <a:xfrm>
            <a:off x="3880857" y="4651601"/>
            <a:ext cx="201185" cy="310923"/>
          </a:xfrm>
          <a:prstGeom prst="rect">
            <a:avLst/>
          </a:prstGeom>
        </p:spPr>
      </p:pic>
      <p:pic>
        <p:nvPicPr>
          <p:cNvPr id="10" name="Picture 9"/>
          <p:cNvPicPr>
            <a:picLocks noChangeAspect="1"/>
          </p:cNvPicPr>
          <p:nvPr/>
        </p:nvPicPr>
        <p:blipFill>
          <a:blip r:embed="rId3"/>
          <a:stretch>
            <a:fillRect/>
          </a:stretch>
        </p:blipFill>
        <p:spPr>
          <a:xfrm>
            <a:off x="2271132" y="5651727"/>
            <a:ext cx="201185" cy="310923"/>
          </a:xfrm>
          <a:prstGeom prst="rect">
            <a:avLst/>
          </a:prstGeom>
        </p:spPr>
      </p:pic>
      <p:pic>
        <p:nvPicPr>
          <p:cNvPr id="11" name="Picture 10"/>
          <p:cNvPicPr>
            <a:picLocks noChangeAspect="1"/>
          </p:cNvPicPr>
          <p:nvPr/>
        </p:nvPicPr>
        <p:blipFill>
          <a:blip r:embed="rId4"/>
          <a:stretch>
            <a:fillRect/>
          </a:stretch>
        </p:blipFill>
        <p:spPr>
          <a:xfrm>
            <a:off x="9143420" y="4918302"/>
            <a:ext cx="2085013" cy="733425"/>
          </a:xfrm>
          <a:prstGeom prst="rect">
            <a:avLst/>
          </a:prstGeom>
        </p:spPr>
      </p:pic>
      <p:pic>
        <p:nvPicPr>
          <p:cNvPr id="12" name="Picture 11"/>
          <p:cNvPicPr>
            <a:picLocks noChangeAspect="1"/>
          </p:cNvPicPr>
          <p:nvPr/>
        </p:nvPicPr>
        <p:blipFill>
          <a:blip r:embed="rId5"/>
          <a:stretch>
            <a:fillRect/>
          </a:stretch>
        </p:blipFill>
        <p:spPr>
          <a:xfrm>
            <a:off x="62393" y="4962524"/>
            <a:ext cx="2085013" cy="731583"/>
          </a:xfrm>
          <a:prstGeom prst="rect">
            <a:avLst/>
          </a:prstGeom>
        </p:spPr>
      </p:pic>
      <p:pic>
        <p:nvPicPr>
          <p:cNvPr id="13" name="Picture 12"/>
          <p:cNvPicPr>
            <a:picLocks noChangeAspect="1"/>
          </p:cNvPicPr>
          <p:nvPr/>
        </p:nvPicPr>
        <p:blipFill>
          <a:blip r:embed="rId5"/>
          <a:stretch>
            <a:fillRect/>
          </a:stretch>
        </p:blipFill>
        <p:spPr>
          <a:xfrm>
            <a:off x="5206281" y="3713812"/>
            <a:ext cx="2085013" cy="731583"/>
          </a:xfrm>
          <a:prstGeom prst="rect">
            <a:avLst/>
          </a:prstGeom>
        </p:spPr>
      </p:pic>
      <p:sp>
        <p:nvSpPr>
          <p:cNvPr id="14" name="Rectangle 13"/>
          <p:cNvSpPr/>
          <p:nvPr/>
        </p:nvSpPr>
        <p:spPr>
          <a:xfrm>
            <a:off x="5088243" y="5025357"/>
            <a:ext cx="1261884" cy="461665"/>
          </a:xfrm>
          <a:prstGeom prst="rect">
            <a:avLst/>
          </a:prstGeom>
          <a:noFill/>
        </p:spPr>
        <p:txBody>
          <a:bodyPr wrap="none" lIns="91440" tIns="45720" rIns="91440" bIns="45720">
            <a:spAutoFit/>
          </a:bodyPr>
          <a:lstStyle/>
          <a:p>
            <a:pPr algn="ctr"/>
            <a:r>
              <a:rPr lang="en-US" sz="2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disabled</a:t>
            </a: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 name="Rectangle 14"/>
          <p:cNvSpPr/>
          <p:nvPr/>
        </p:nvSpPr>
        <p:spPr>
          <a:xfrm>
            <a:off x="909545" y="5128260"/>
            <a:ext cx="314510" cy="400110"/>
          </a:xfrm>
          <a:prstGeom prst="rect">
            <a:avLst/>
          </a:prstGeom>
          <a:noFill/>
        </p:spPr>
        <p:txBody>
          <a:bodyPr wrap="none" lIns="91440" tIns="45720" rIns="91440" bIns="45720">
            <a:spAutoFit/>
          </a:bodyPr>
          <a:lstStyle/>
          <a:p>
            <a:pPr algn="ctr"/>
            <a:r>
              <a:rPr lang="en-US" sz="2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1</a:t>
            </a:r>
            <a:endPar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7" name="Picture 16"/>
          <p:cNvPicPr>
            <a:picLocks noChangeAspect="1"/>
          </p:cNvPicPr>
          <p:nvPr/>
        </p:nvPicPr>
        <p:blipFill>
          <a:blip r:embed="rId6"/>
          <a:stretch>
            <a:fillRect/>
          </a:stretch>
        </p:blipFill>
        <p:spPr>
          <a:xfrm>
            <a:off x="2147406" y="3748568"/>
            <a:ext cx="2085013" cy="731583"/>
          </a:xfrm>
          <a:prstGeom prst="rect">
            <a:avLst/>
          </a:prstGeom>
        </p:spPr>
      </p:pic>
      <p:sp>
        <p:nvSpPr>
          <p:cNvPr id="18" name="Rectangle 17"/>
          <p:cNvSpPr/>
          <p:nvPr/>
        </p:nvSpPr>
        <p:spPr>
          <a:xfrm>
            <a:off x="3032657" y="3924300"/>
            <a:ext cx="314510" cy="400110"/>
          </a:xfrm>
          <a:prstGeom prst="rect">
            <a:avLst/>
          </a:prstGeom>
          <a:noFill/>
        </p:spPr>
        <p:txBody>
          <a:bodyPr wrap="none" lIns="91440" tIns="45720" rIns="91440" bIns="45720">
            <a:spAutoFit/>
          </a:bodyPr>
          <a:lstStyle/>
          <a:p>
            <a:pPr algn="ctr"/>
            <a:r>
              <a:rPr lang="en-US" sz="2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2</a:t>
            </a:r>
            <a:endPar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9" name="Rectangle 18"/>
          <p:cNvSpPr/>
          <p:nvPr/>
        </p:nvSpPr>
        <p:spPr>
          <a:xfrm>
            <a:off x="6091532" y="3944961"/>
            <a:ext cx="314510" cy="400110"/>
          </a:xfrm>
          <a:prstGeom prst="rect">
            <a:avLst/>
          </a:prstGeom>
          <a:noFill/>
        </p:spPr>
        <p:txBody>
          <a:bodyPr wrap="none" lIns="91440" tIns="45720" rIns="91440" bIns="45720">
            <a:spAutoFit/>
          </a:bodyPr>
          <a:lstStyle/>
          <a:p>
            <a:pPr algn="ctr"/>
            <a:r>
              <a:rPr lang="en-US" sz="2000" b="1" dirty="0">
                <a:ln w="9525">
                  <a:solidFill>
                    <a:schemeClr val="bg1"/>
                  </a:solidFill>
                  <a:prstDash val="solid"/>
                </a:ln>
                <a:effectLst>
                  <a:outerShdw blurRad="12700" dist="38100" dir="2700000" algn="tl" rotWithShape="0">
                    <a:schemeClr val="bg1">
                      <a:lumMod val="50000"/>
                    </a:schemeClr>
                  </a:outerShdw>
                </a:effectLst>
              </a:rPr>
              <a:t>3</a:t>
            </a:r>
            <a:endPar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0" name="Rectangle 19"/>
          <p:cNvSpPr/>
          <p:nvPr/>
        </p:nvSpPr>
        <p:spPr>
          <a:xfrm>
            <a:off x="9948771" y="5056134"/>
            <a:ext cx="314510" cy="400110"/>
          </a:xfrm>
          <a:prstGeom prst="rect">
            <a:avLst/>
          </a:prstGeom>
          <a:noFill/>
        </p:spPr>
        <p:txBody>
          <a:bodyPr wrap="none" lIns="91440" tIns="45720" rIns="91440" bIns="45720">
            <a:spAutoFit/>
          </a:bodyPr>
          <a:lstStyle/>
          <a:p>
            <a:pPr algn="ctr"/>
            <a:r>
              <a:rPr lang="en-US" sz="2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4</a:t>
            </a:r>
            <a:endPar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1" name="TextBox 20"/>
          <p:cNvSpPr txBox="1"/>
          <p:nvPr/>
        </p:nvSpPr>
        <p:spPr>
          <a:xfrm>
            <a:off x="1390650" y="476250"/>
            <a:ext cx="9372600" cy="369332"/>
          </a:xfrm>
          <a:prstGeom prst="rect">
            <a:avLst/>
          </a:prstGeom>
          <a:noFill/>
        </p:spPr>
        <p:txBody>
          <a:bodyPr wrap="square" rtlCol="0">
            <a:spAutoFit/>
          </a:bodyPr>
          <a:lstStyle/>
          <a:p>
            <a:r>
              <a:rPr lang="en-US" dirty="0" smtClean="0"/>
              <a:t>As a rescue bus- what location should you stop at?  What lights do you use?</a:t>
            </a:r>
            <a:endParaRPr lang="en-US" dirty="0"/>
          </a:p>
        </p:txBody>
      </p:sp>
      <p:cxnSp>
        <p:nvCxnSpPr>
          <p:cNvPr id="23" name="Straight Arrow Connector 22"/>
          <p:cNvCxnSpPr/>
          <p:nvPr/>
        </p:nvCxnSpPr>
        <p:spPr>
          <a:xfrm flipH="1">
            <a:off x="7772400" y="2362200"/>
            <a:ext cx="2276475"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962900" y="3944961"/>
            <a:ext cx="21050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70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438151"/>
            <a:ext cx="9144000" cy="647700"/>
          </a:xfrm>
        </p:spPr>
        <p:txBody>
          <a:bodyPr>
            <a:noAutofit/>
          </a:bodyPr>
          <a:lstStyle/>
          <a:p>
            <a:pPr algn="l"/>
            <a:endParaRPr lang="en-US" sz="3200"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a:bodyPr>
          <a:lstStyle/>
          <a:p>
            <a:pPr lvl="0" algn="l">
              <a:lnSpc>
                <a:spcPct val="100000"/>
              </a:lnSpc>
            </a:pPr>
            <a:r>
              <a:rPr lang="en-US" dirty="0">
                <a:solidFill>
                  <a:srgbClr val="5C6670"/>
                </a:solidFill>
                <a:latin typeface="Trebuchet MS" panose="020B0603020202020204" pitchFamily="34" charset="0"/>
              </a:rPr>
              <a:t>The bus driver is in the process of unloading a student that must cross the roadway.  The bus stops, engages the red lights, permits the student to unload then looks up and sees that there appears to be a police officer </a:t>
            </a:r>
            <a:r>
              <a:rPr lang="en-US" u="sng" dirty="0">
                <a:solidFill>
                  <a:srgbClr val="5C6670"/>
                </a:solidFill>
                <a:latin typeface="Trebuchet MS" panose="020B0603020202020204" pitchFamily="34" charset="0"/>
              </a:rPr>
              <a:t>in pursuit </a:t>
            </a:r>
            <a:r>
              <a:rPr lang="en-US" dirty="0">
                <a:solidFill>
                  <a:srgbClr val="5C6670"/>
                </a:solidFill>
                <a:latin typeface="Trebuchet MS" panose="020B0603020202020204" pitchFamily="34" charset="0"/>
              </a:rPr>
              <a:t>headed directly toward them.  What should the driver do?</a:t>
            </a:r>
          </a:p>
          <a:p>
            <a:pPr lvl="0" algn="l">
              <a:lnSpc>
                <a:spcPct val="100000"/>
              </a:lnSpc>
            </a:pPr>
            <a:endParaRPr lang="en-US" dirty="0">
              <a:solidFill>
                <a:srgbClr val="5C6670"/>
              </a:solidFill>
              <a:latin typeface="Trebuchet MS" panose="020B0603020202020204" pitchFamily="34" charset="0"/>
            </a:endParaRPr>
          </a:p>
          <a:p>
            <a:pPr lvl="0" algn="l">
              <a:lnSpc>
                <a:spcPct val="100000"/>
              </a:lnSpc>
            </a:pPr>
            <a:r>
              <a:rPr lang="en-US" dirty="0">
                <a:solidFill>
                  <a:srgbClr val="5C6670"/>
                </a:solidFill>
                <a:latin typeface="Trebuchet MS" panose="020B0603020202020204" pitchFamily="34" charset="0"/>
              </a:rPr>
              <a:t>What if it was an ambulance coming toward them lights and sirens?</a:t>
            </a:r>
          </a:p>
          <a:p>
            <a:endParaRPr lang="en-US" sz="6000" b="1" dirty="0" smtClean="0">
              <a:solidFill>
                <a:srgbClr val="FF0000"/>
              </a:solidFill>
            </a:endParaRPr>
          </a:p>
        </p:txBody>
      </p:sp>
    </p:spTree>
    <p:extLst>
      <p:ext uri="{BB962C8B-B14F-4D97-AF65-F5344CB8AC3E}">
        <p14:creationId xmlns:p14="http://schemas.microsoft.com/office/powerpoint/2010/main" val="4781081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438151"/>
            <a:ext cx="9144000" cy="647700"/>
          </a:xfrm>
        </p:spPr>
        <p:txBody>
          <a:bodyPr>
            <a:noAutofit/>
          </a:bodyPr>
          <a:lstStyle/>
          <a:p>
            <a:pPr algn="l"/>
            <a:endParaRPr lang="en-US" sz="3200"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a:bodyPr>
          <a:lstStyle/>
          <a:p>
            <a:pPr lvl="0" algn="l">
              <a:lnSpc>
                <a:spcPct val="100000"/>
              </a:lnSpc>
            </a:pPr>
            <a:r>
              <a:rPr lang="en-US" dirty="0">
                <a:solidFill>
                  <a:srgbClr val="5C6670"/>
                </a:solidFill>
                <a:latin typeface="Trebuchet MS" panose="020B0603020202020204" pitchFamily="34" charset="0"/>
              </a:rPr>
              <a:t>A school bus driver has just recognized that they are having a medical emergency.  Recognizing that, they pull over to the side of the road and stop, put the bus in park, but before they could notify anyone they have a stroke and are unable to speak.  What are some of the things this driver hopefully taught the students to do?</a:t>
            </a:r>
          </a:p>
          <a:p>
            <a:endParaRPr lang="en-US" sz="6000" b="1" dirty="0" smtClean="0">
              <a:solidFill>
                <a:srgbClr val="FF0000"/>
              </a:solidFill>
            </a:endParaRPr>
          </a:p>
        </p:txBody>
      </p:sp>
    </p:spTree>
    <p:extLst>
      <p:ext uri="{BB962C8B-B14F-4D97-AF65-F5344CB8AC3E}">
        <p14:creationId xmlns:p14="http://schemas.microsoft.com/office/powerpoint/2010/main" val="14246136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438151"/>
            <a:ext cx="9144000" cy="647700"/>
          </a:xfrm>
        </p:spPr>
        <p:txBody>
          <a:bodyPr>
            <a:noAutofit/>
          </a:bodyPr>
          <a:lstStyle/>
          <a:p>
            <a:pPr algn="l"/>
            <a:endParaRPr lang="en-US" sz="3200" b="1" dirty="0">
              <a:solidFill>
                <a:srgbClr val="FF0000"/>
              </a:solidFill>
            </a:endParaRPr>
          </a:p>
        </p:txBody>
      </p:sp>
      <p:sp>
        <p:nvSpPr>
          <p:cNvPr id="3" name="Subtitle 2"/>
          <p:cNvSpPr>
            <a:spLocks noGrp="1"/>
          </p:cNvSpPr>
          <p:nvPr>
            <p:ph type="subTitle" idx="1"/>
          </p:nvPr>
        </p:nvSpPr>
        <p:spPr>
          <a:xfrm>
            <a:off x="1524000" y="1409700"/>
            <a:ext cx="9144000" cy="4676775"/>
          </a:xfrm>
        </p:spPr>
        <p:txBody>
          <a:bodyPr>
            <a:normAutofit/>
          </a:bodyPr>
          <a:lstStyle/>
          <a:p>
            <a:r>
              <a:rPr lang="en-US" sz="6000" b="1" dirty="0" smtClean="0">
                <a:solidFill>
                  <a:srgbClr val="FF0000"/>
                </a:solidFill>
              </a:rPr>
              <a:t>Questions??</a:t>
            </a:r>
          </a:p>
        </p:txBody>
      </p:sp>
    </p:spTree>
    <p:extLst>
      <p:ext uri="{BB962C8B-B14F-4D97-AF65-F5344CB8AC3E}">
        <p14:creationId xmlns:p14="http://schemas.microsoft.com/office/powerpoint/2010/main" val="3435505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r>
              <a:rPr lang="en-US" sz="3200" b="1" dirty="0" smtClean="0">
                <a:solidFill>
                  <a:srgbClr val="FF0000"/>
                </a:solidFill>
              </a:rPr>
              <a:t>ARE YOU AN EFFECTIVE SUPERVISOR?</a:t>
            </a:r>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1371601"/>
            <a:ext cx="9144000" cy="3886200"/>
          </a:xfrm>
        </p:spPr>
        <p:txBody>
          <a:bodyPr>
            <a:normAutofit fontScale="92500" lnSpcReduction="20000"/>
          </a:bodyPr>
          <a:lstStyle/>
          <a:p>
            <a:pPr marL="342900" lvl="0" indent="-342900" algn="l">
              <a:lnSpc>
                <a:spcPct val="100000"/>
              </a:lnSpc>
              <a:buFont typeface="Arial" panose="020B0604020202020204" pitchFamily="34" charset="0"/>
              <a:buChar char="•"/>
            </a:pPr>
            <a:r>
              <a:rPr lang="en-US" sz="1900" dirty="0">
                <a:solidFill>
                  <a:srgbClr val="5C6670"/>
                </a:solidFill>
                <a:latin typeface="Trebuchet MS" panose="020B0603020202020204" pitchFamily="34" charset="0"/>
              </a:rPr>
              <a:t>Do you have credibility?</a:t>
            </a:r>
          </a:p>
          <a:p>
            <a:pPr marL="1028700" lvl="1" indent="-342900" algn="l">
              <a:lnSpc>
                <a:spcPct val="100000"/>
              </a:lnSpc>
              <a:buFont typeface="Arial" panose="020B0604020202020204" pitchFamily="34" charset="0"/>
              <a:buChar char="•"/>
            </a:pPr>
            <a:r>
              <a:rPr lang="en-US" sz="1200" dirty="0">
                <a:solidFill>
                  <a:prstClr val="black"/>
                </a:solidFill>
              </a:rPr>
              <a:t>Lead by Example		</a:t>
            </a:r>
          </a:p>
          <a:p>
            <a:pPr marL="1028700" lvl="1" indent="-342900" algn="l">
              <a:lnSpc>
                <a:spcPct val="100000"/>
              </a:lnSpc>
              <a:buFont typeface="Arial" panose="020B0604020202020204" pitchFamily="34" charset="0"/>
              <a:buChar char="•"/>
            </a:pPr>
            <a:r>
              <a:rPr lang="en-US" sz="1200" dirty="0">
                <a:solidFill>
                  <a:prstClr val="black"/>
                </a:solidFill>
              </a:rPr>
              <a:t>Consistent</a:t>
            </a:r>
          </a:p>
          <a:p>
            <a:pPr marL="1028700" lvl="1" indent="-342900" algn="l">
              <a:lnSpc>
                <a:spcPct val="100000"/>
              </a:lnSpc>
              <a:buFont typeface="Arial" panose="020B0604020202020204" pitchFamily="34" charset="0"/>
              <a:buChar char="•"/>
            </a:pPr>
            <a:r>
              <a:rPr lang="en-US" sz="1200" dirty="0">
                <a:solidFill>
                  <a:prstClr val="black"/>
                </a:solidFill>
              </a:rPr>
              <a:t>Professional</a:t>
            </a:r>
          </a:p>
          <a:p>
            <a:pPr marL="1028700" lvl="1" indent="-342900" algn="l">
              <a:lnSpc>
                <a:spcPct val="100000"/>
              </a:lnSpc>
              <a:buFont typeface="Arial" panose="020B0604020202020204" pitchFamily="34" charset="0"/>
              <a:buChar char="•"/>
            </a:pPr>
            <a:r>
              <a:rPr lang="en-US" sz="1200" dirty="0">
                <a:solidFill>
                  <a:prstClr val="black"/>
                </a:solidFill>
              </a:rPr>
              <a:t>Accountable</a:t>
            </a:r>
          </a:p>
          <a:p>
            <a:pPr marL="1028700" lvl="1" indent="-342900" algn="l">
              <a:lnSpc>
                <a:spcPct val="100000"/>
              </a:lnSpc>
              <a:buFont typeface="Arial" panose="020B0604020202020204" pitchFamily="34" charset="0"/>
              <a:buChar char="•"/>
            </a:pPr>
            <a:r>
              <a:rPr lang="en-US" sz="1200" dirty="0">
                <a:solidFill>
                  <a:prstClr val="black"/>
                </a:solidFill>
              </a:rPr>
              <a:t>Willing to change</a:t>
            </a:r>
            <a:endParaRPr lang="en-US" sz="1700" dirty="0">
              <a:solidFill>
                <a:prstClr val="black"/>
              </a:solidFill>
            </a:endParaRPr>
          </a:p>
          <a:p>
            <a:pPr marL="342900" lvl="0" indent="-342900" algn="l">
              <a:lnSpc>
                <a:spcPct val="100000"/>
              </a:lnSpc>
              <a:buFont typeface="Arial" panose="020B0604020202020204" pitchFamily="34" charset="0"/>
              <a:buChar char="•"/>
            </a:pPr>
            <a:r>
              <a:rPr lang="en-US" sz="1900" dirty="0">
                <a:solidFill>
                  <a:srgbClr val="5C6670"/>
                </a:solidFill>
                <a:latin typeface="Trebuchet MS" panose="020B0603020202020204" pitchFamily="34" charset="0"/>
              </a:rPr>
              <a:t>Do you get the most out of your team?</a:t>
            </a:r>
          </a:p>
          <a:p>
            <a:pPr marL="1028700" lvl="1" indent="-342900" algn="l">
              <a:lnSpc>
                <a:spcPct val="100000"/>
              </a:lnSpc>
              <a:buFont typeface="Arial" panose="020B0604020202020204" pitchFamily="34" charset="0"/>
              <a:buChar char="•"/>
            </a:pPr>
            <a:r>
              <a:rPr lang="en-US" sz="1200" dirty="0">
                <a:solidFill>
                  <a:prstClr val="black"/>
                </a:solidFill>
              </a:rPr>
              <a:t>Communicate – listen as well as talking</a:t>
            </a:r>
          </a:p>
          <a:p>
            <a:pPr marL="1028700" lvl="1" indent="-342900" algn="l">
              <a:lnSpc>
                <a:spcPct val="100000"/>
              </a:lnSpc>
              <a:buFont typeface="Arial" panose="020B0604020202020204" pitchFamily="34" charset="0"/>
              <a:buChar char="•"/>
            </a:pPr>
            <a:r>
              <a:rPr lang="en-US" sz="1200" dirty="0">
                <a:solidFill>
                  <a:prstClr val="black"/>
                </a:solidFill>
              </a:rPr>
              <a:t>Delegate</a:t>
            </a:r>
          </a:p>
          <a:p>
            <a:pPr marL="1028700" lvl="1" indent="-342900" algn="l">
              <a:lnSpc>
                <a:spcPct val="100000"/>
              </a:lnSpc>
              <a:buFont typeface="Arial" panose="020B0604020202020204" pitchFamily="34" charset="0"/>
              <a:buChar char="•"/>
            </a:pPr>
            <a:r>
              <a:rPr lang="en-US" sz="1200" dirty="0">
                <a:solidFill>
                  <a:prstClr val="black"/>
                </a:solidFill>
              </a:rPr>
              <a:t>Reward</a:t>
            </a:r>
          </a:p>
          <a:p>
            <a:pPr marL="1028700" lvl="1" indent="-342900" algn="l">
              <a:lnSpc>
                <a:spcPct val="100000"/>
              </a:lnSpc>
              <a:buFont typeface="Arial" panose="020B0604020202020204" pitchFamily="34" charset="0"/>
              <a:buChar char="•"/>
            </a:pPr>
            <a:r>
              <a:rPr lang="en-US" sz="1200" dirty="0">
                <a:solidFill>
                  <a:prstClr val="black"/>
                </a:solidFill>
              </a:rPr>
              <a:t>Encourage growth</a:t>
            </a:r>
          </a:p>
          <a:p>
            <a:pPr marL="1028700" lvl="1" indent="-342900" algn="l">
              <a:lnSpc>
                <a:spcPct val="100000"/>
              </a:lnSpc>
              <a:buFont typeface="Arial" panose="020B0604020202020204" pitchFamily="34" charset="0"/>
              <a:buChar char="•"/>
            </a:pPr>
            <a:r>
              <a:rPr lang="en-US" sz="1200" dirty="0">
                <a:solidFill>
                  <a:prstClr val="black"/>
                </a:solidFill>
              </a:rPr>
              <a:t>Confront conflict</a:t>
            </a:r>
          </a:p>
          <a:p>
            <a:pPr marL="1028700" lvl="1" indent="-342900" algn="l">
              <a:lnSpc>
                <a:spcPct val="100000"/>
              </a:lnSpc>
              <a:buFont typeface="Arial" panose="020B0604020202020204" pitchFamily="34" charset="0"/>
              <a:buChar char="•"/>
            </a:pPr>
            <a:r>
              <a:rPr lang="en-US" sz="1200" dirty="0">
                <a:solidFill>
                  <a:prstClr val="black"/>
                </a:solidFill>
              </a:rPr>
              <a:t>Reasonable expectations</a:t>
            </a:r>
          </a:p>
          <a:p>
            <a:pPr marL="342900" lvl="0" indent="-342900" algn="l">
              <a:lnSpc>
                <a:spcPct val="100000"/>
              </a:lnSpc>
              <a:buFont typeface="Arial" panose="020B0604020202020204" pitchFamily="34" charset="0"/>
              <a:buChar char="•"/>
            </a:pPr>
            <a:r>
              <a:rPr lang="en-US" sz="1900" dirty="0">
                <a:solidFill>
                  <a:srgbClr val="5C6670"/>
                </a:solidFill>
                <a:latin typeface="Trebuchet MS" panose="020B0603020202020204" pitchFamily="34" charset="0"/>
              </a:rPr>
              <a:t>Are you meeting the demands of your position?  Your team?  Your district?</a:t>
            </a:r>
          </a:p>
          <a:p>
            <a:pPr marL="1028700" lvl="1" indent="-342900" algn="l">
              <a:lnSpc>
                <a:spcPct val="100000"/>
              </a:lnSpc>
              <a:buFont typeface="Arial" panose="020B0604020202020204" pitchFamily="34" charset="0"/>
              <a:buChar char="•"/>
            </a:pPr>
            <a:r>
              <a:rPr lang="en-US" sz="1200" dirty="0">
                <a:solidFill>
                  <a:prstClr val="black"/>
                </a:solidFill>
              </a:rPr>
              <a:t>Set goals</a:t>
            </a:r>
          </a:p>
          <a:p>
            <a:pPr marL="1028700" lvl="1" indent="-342900" algn="l">
              <a:lnSpc>
                <a:spcPct val="100000"/>
              </a:lnSpc>
              <a:buFont typeface="Arial" panose="020B0604020202020204" pitchFamily="34" charset="0"/>
              <a:buChar char="•"/>
            </a:pPr>
            <a:r>
              <a:rPr lang="en-US" sz="1200" dirty="0">
                <a:solidFill>
                  <a:prstClr val="black"/>
                </a:solidFill>
              </a:rPr>
              <a:t>Streamline processes</a:t>
            </a:r>
          </a:p>
          <a:p>
            <a:pPr marL="1028700" lvl="1" indent="-342900" algn="l">
              <a:lnSpc>
                <a:spcPct val="100000"/>
              </a:lnSpc>
              <a:buFont typeface="Arial" panose="020B0604020202020204" pitchFamily="34" charset="0"/>
              <a:buChar char="•"/>
            </a:pPr>
            <a:r>
              <a:rPr lang="en-US" sz="1200" dirty="0">
                <a:solidFill>
                  <a:prstClr val="black"/>
                </a:solidFill>
              </a:rPr>
              <a:t>Don’t procrastinate</a:t>
            </a:r>
          </a:p>
          <a:p>
            <a:pPr lvl="0">
              <a:lnSpc>
                <a:spcPct val="100000"/>
              </a:lnSpc>
            </a:pPr>
            <a:endParaRPr lang="en-US" dirty="0">
              <a:solidFill>
                <a:srgbClr val="5C6670"/>
              </a:solidFill>
              <a:latin typeface="Trebuchet MS" panose="020B0603020202020204" pitchFamily="34" charset="0"/>
            </a:endParaRPr>
          </a:p>
          <a:p>
            <a:pPr lvl="0">
              <a:lnSpc>
                <a:spcPct val="100000"/>
              </a:lnSpc>
            </a:pPr>
            <a:endParaRPr lang="en-US" dirty="0">
              <a:solidFill>
                <a:srgbClr val="5C6670"/>
              </a:solidFill>
              <a:latin typeface="Trebuchet MS" panose="020B0603020202020204" pitchFamily="34" charset="0"/>
            </a:endParaRPr>
          </a:p>
          <a:p>
            <a:endParaRPr lang="en-US" dirty="0" smtClean="0"/>
          </a:p>
        </p:txBody>
      </p:sp>
    </p:spTree>
    <p:extLst>
      <p:ext uri="{BB962C8B-B14F-4D97-AF65-F5344CB8AC3E}">
        <p14:creationId xmlns:p14="http://schemas.microsoft.com/office/powerpoint/2010/main" val="128294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r>
              <a:rPr lang="en-US" sz="3200" b="1" dirty="0" smtClean="0">
                <a:solidFill>
                  <a:srgbClr val="FF0000"/>
                </a:solidFill>
              </a:rPr>
              <a:t>A VERY WISE MAN ONCE TOLD ME ( My Father)</a:t>
            </a:r>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268279" y="1828801"/>
            <a:ext cx="9144000" cy="3886200"/>
          </a:xfrm>
        </p:spPr>
        <p:txBody>
          <a:bodyPr>
            <a:normAutofit/>
          </a:bodyPr>
          <a:lstStyle/>
          <a:p>
            <a:pPr lvl="0">
              <a:lnSpc>
                <a:spcPct val="100000"/>
              </a:lnSpc>
            </a:pPr>
            <a:endParaRPr lang="en-US" dirty="0">
              <a:solidFill>
                <a:srgbClr val="5C6670"/>
              </a:solidFill>
              <a:latin typeface="Trebuchet MS" panose="020B0603020202020204" pitchFamily="34" charset="0"/>
            </a:endParaRPr>
          </a:p>
          <a:p>
            <a:pPr lvl="0">
              <a:lnSpc>
                <a:spcPct val="100000"/>
              </a:lnSpc>
            </a:pPr>
            <a:endParaRPr lang="en-US" dirty="0">
              <a:solidFill>
                <a:srgbClr val="5C6670"/>
              </a:solidFill>
              <a:latin typeface="Trebuchet MS" panose="020B0603020202020204" pitchFamily="34" charset="0"/>
            </a:endParaRPr>
          </a:p>
          <a:p>
            <a:pPr lvl="0">
              <a:lnSpc>
                <a:spcPct val="100000"/>
              </a:lnSpc>
            </a:pPr>
            <a:r>
              <a:rPr lang="en-US" sz="4800" dirty="0">
                <a:solidFill>
                  <a:srgbClr val="5C6670"/>
                </a:solidFill>
                <a:latin typeface="Trebuchet MS" panose="020B0603020202020204" pitchFamily="34" charset="0"/>
              </a:rPr>
              <a:t>“Hold a tight rein loosely”</a:t>
            </a:r>
          </a:p>
          <a:p>
            <a:endParaRPr lang="en-US" dirty="0" smtClean="0"/>
          </a:p>
        </p:txBody>
      </p:sp>
    </p:spTree>
    <p:extLst>
      <p:ext uri="{BB962C8B-B14F-4D97-AF65-F5344CB8AC3E}">
        <p14:creationId xmlns:p14="http://schemas.microsoft.com/office/powerpoint/2010/main" val="27296212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2B385A-0B92-4A54-A8B5-9798630C259F}"/>
              </a:ext>
            </a:extLst>
          </p:cNvPr>
          <p:cNvSpPr>
            <a:spLocks noGrp="1"/>
          </p:cNvSpPr>
          <p:nvPr>
            <p:ph type="ctrTitle"/>
          </p:nvPr>
        </p:nvSpPr>
        <p:spPr>
          <a:xfrm>
            <a:off x="1457325" y="293688"/>
            <a:ext cx="9144000" cy="630237"/>
          </a:xfrm>
        </p:spPr>
        <p:txBody>
          <a:bodyPr>
            <a:normAutofit/>
          </a:bodyPr>
          <a:lstStyle/>
          <a:p>
            <a:pPr algn="l"/>
            <a:r>
              <a:rPr lang="en-US" sz="3200" b="1" dirty="0" smtClean="0">
                <a:solidFill>
                  <a:srgbClr val="FF0000"/>
                </a:solidFill>
              </a:rPr>
              <a:t>SO – WHAT DO WE NEED TO KNOW?</a:t>
            </a:r>
            <a:endParaRPr lang="en-US" sz="3200" b="1" dirty="0">
              <a:solidFill>
                <a:srgbClr val="FF0000"/>
              </a:solidFill>
            </a:endParaRPr>
          </a:p>
        </p:txBody>
      </p:sp>
      <p:sp>
        <p:nvSpPr>
          <p:cNvPr id="3" name="Subtitle 2">
            <a:extLst>
              <a:ext uri="{FF2B5EF4-FFF2-40B4-BE49-F238E27FC236}">
                <a16:creationId xmlns="" xmlns:a16="http://schemas.microsoft.com/office/drawing/2014/main" id="{9FC6D117-6568-46BB-9CED-03377793B61C}"/>
              </a:ext>
            </a:extLst>
          </p:cNvPr>
          <p:cNvSpPr>
            <a:spLocks noGrp="1"/>
          </p:cNvSpPr>
          <p:nvPr>
            <p:ph type="subTitle" idx="1"/>
          </p:nvPr>
        </p:nvSpPr>
        <p:spPr>
          <a:xfrm>
            <a:off x="1524000" y="1371601"/>
            <a:ext cx="9144000" cy="3886200"/>
          </a:xfrm>
        </p:spPr>
        <p:txBody>
          <a:bodyPr>
            <a:normAutofit lnSpcReduction="10000"/>
          </a:bodyPr>
          <a:lstStyle/>
          <a:p>
            <a:pPr marL="342900" lvl="0" indent="-342900" algn="l">
              <a:lnSpc>
                <a:spcPct val="100000"/>
              </a:lnSpc>
              <a:buFont typeface="Arial" panose="020B0604020202020204" pitchFamily="34" charset="0"/>
              <a:buChar char="•"/>
            </a:pPr>
            <a:r>
              <a:rPr lang="en-US" sz="2200" dirty="0">
                <a:solidFill>
                  <a:srgbClr val="5C6670"/>
                </a:solidFill>
                <a:latin typeface="Trebuchet MS" panose="020B0603020202020204" pitchFamily="34" charset="0"/>
              </a:rPr>
              <a:t>Federal Laws</a:t>
            </a:r>
          </a:p>
          <a:p>
            <a:pPr marL="342900" lvl="0" indent="-342900" algn="l">
              <a:lnSpc>
                <a:spcPct val="100000"/>
              </a:lnSpc>
              <a:buFont typeface="Arial" panose="020B0604020202020204" pitchFamily="34" charset="0"/>
              <a:buChar char="•"/>
            </a:pPr>
            <a:r>
              <a:rPr lang="en-US" sz="2200" dirty="0">
                <a:solidFill>
                  <a:srgbClr val="5C6670"/>
                </a:solidFill>
                <a:latin typeface="Trebuchet MS" panose="020B0603020202020204" pitchFamily="34" charset="0"/>
              </a:rPr>
              <a:t>State Laws</a:t>
            </a:r>
          </a:p>
          <a:p>
            <a:pPr marL="342900" lvl="0" indent="-342900" algn="l">
              <a:lnSpc>
                <a:spcPct val="100000"/>
              </a:lnSpc>
              <a:buFont typeface="Arial" panose="020B0604020202020204" pitchFamily="34" charset="0"/>
              <a:buChar char="•"/>
            </a:pPr>
            <a:r>
              <a:rPr lang="en-US" sz="2200" dirty="0">
                <a:solidFill>
                  <a:srgbClr val="5C6670"/>
                </a:solidFill>
                <a:latin typeface="Trebuchet MS" panose="020B0603020202020204" pitchFamily="34" charset="0"/>
              </a:rPr>
              <a:t>Colorado Department of Education Rules/Minimum Standards</a:t>
            </a:r>
          </a:p>
          <a:p>
            <a:pPr marL="342900" lvl="0" indent="-342900" algn="l">
              <a:lnSpc>
                <a:spcPct val="100000"/>
              </a:lnSpc>
              <a:buFont typeface="Arial" panose="020B0604020202020204" pitchFamily="34" charset="0"/>
              <a:buChar char="•"/>
            </a:pPr>
            <a:r>
              <a:rPr lang="en-US" sz="2200" dirty="0">
                <a:solidFill>
                  <a:srgbClr val="5C6670"/>
                </a:solidFill>
                <a:latin typeface="Trebuchet MS" panose="020B0603020202020204" pitchFamily="34" charset="0"/>
              </a:rPr>
              <a:t>Industry Standards – Best Practices</a:t>
            </a:r>
          </a:p>
          <a:p>
            <a:pPr marL="342900" lvl="0" indent="-342900" algn="l">
              <a:lnSpc>
                <a:spcPct val="100000"/>
              </a:lnSpc>
              <a:buFont typeface="Arial" panose="020B0604020202020204" pitchFamily="34" charset="0"/>
              <a:buChar char="•"/>
            </a:pPr>
            <a:r>
              <a:rPr lang="en-US" sz="2200" dirty="0">
                <a:solidFill>
                  <a:srgbClr val="5C6670"/>
                </a:solidFill>
                <a:latin typeface="Trebuchet MS" panose="020B0603020202020204" pitchFamily="34" charset="0"/>
              </a:rPr>
              <a:t>Financial Management – Budgets, Purchasing</a:t>
            </a:r>
          </a:p>
          <a:p>
            <a:pPr marL="342900" lvl="0" indent="-342900" algn="l">
              <a:lnSpc>
                <a:spcPct val="100000"/>
              </a:lnSpc>
              <a:buFont typeface="Arial" panose="020B0604020202020204" pitchFamily="34" charset="0"/>
              <a:buChar char="•"/>
            </a:pPr>
            <a:r>
              <a:rPr lang="en-US" sz="2200" dirty="0">
                <a:solidFill>
                  <a:srgbClr val="5C6670"/>
                </a:solidFill>
                <a:latin typeface="Trebuchet MS" panose="020B0603020202020204" pitchFamily="34" charset="0"/>
              </a:rPr>
              <a:t>District Policies</a:t>
            </a:r>
          </a:p>
          <a:p>
            <a:pPr marL="342900" lvl="0" indent="-342900" algn="l">
              <a:lnSpc>
                <a:spcPct val="100000"/>
              </a:lnSpc>
              <a:buFont typeface="Arial" panose="020B0604020202020204" pitchFamily="34" charset="0"/>
              <a:buChar char="•"/>
            </a:pPr>
            <a:r>
              <a:rPr lang="en-US" sz="2200" dirty="0">
                <a:solidFill>
                  <a:srgbClr val="5C6670"/>
                </a:solidFill>
                <a:latin typeface="Trebuchet MS" panose="020B0603020202020204" pitchFamily="34" charset="0"/>
              </a:rPr>
              <a:t>District Procedures</a:t>
            </a:r>
          </a:p>
          <a:p>
            <a:pPr marL="342900" lvl="0" indent="-342900" algn="l">
              <a:lnSpc>
                <a:spcPct val="100000"/>
              </a:lnSpc>
              <a:buFont typeface="Arial" panose="020B0604020202020204" pitchFamily="34" charset="0"/>
              <a:buChar char="•"/>
            </a:pPr>
            <a:r>
              <a:rPr lang="en-US" sz="2200" dirty="0">
                <a:solidFill>
                  <a:srgbClr val="5C6670"/>
                </a:solidFill>
                <a:latin typeface="Trebuchet MS" panose="020B0603020202020204" pitchFamily="34" charset="0"/>
              </a:rPr>
              <a:t>Human Resource Processes – Interviews, Discipline, Termination</a:t>
            </a:r>
          </a:p>
          <a:p>
            <a:pPr marL="342900" lvl="0" indent="-342900" algn="l">
              <a:lnSpc>
                <a:spcPct val="100000"/>
              </a:lnSpc>
              <a:buFont typeface="Arial" panose="020B0604020202020204" pitchFamily="34" charset="0"/>
              <a:buChar char="•"/>
            </a:pPr>
            <a:r>
              <a:rPr lang="en-US" sz="2200" dirty="0">
                <a:solidFill>
                  <a:srgbClr val="5C6670"/>
                </a:solidFill>
                <a:latin typeface="Trebuchet MS" panose="020B0603020202020204" pitchFamily="34" charset="0"/>
              </a:rPr>
              <a:t>Communication – Computer, Programs</a:t>
            </a:r>
          </a:p>
          <a:p>
            <a:pPr lvl="0">
              <a:lnSpc>
                <a:spcPct val="100000"/>
              </a:lnSpc>
            </a:pPr>
            <a:endParaRPr lang="en-US" dirty="0">
              <a:solidFill>
                <a:srgbClr val="5C6670"/>
              </a:solidFill>
              <a:latin typeface="Trebuchet MS" panose="020B0603020202020204" pitchFamily="34" charset="0"/>
            </a:endParaRPr>
          </a:p>
          <a:p>
            <a:endParaRPr lang="en-US" dirty="0" smtClean="0"/>
          </a:p>
        </p:txBody>
      </p:sp>
    </p:spTree>
    <p:extLst>
      <p:ext uri="{BB962C8B-B14F-4D97-AF65-F5344CB8AC3E}">
        <p14:creationId xmlns:p14="http://schemas.microsoft.com/office/powerpoint/2010/main" val="319888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Light Blue to Green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Light Blue to Green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Blue to Green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 Blue to Green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Light Blue to Green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Light Blue to Green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Light Blue to Green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Light Blue to Green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Light Blue to Green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Light Blue to Green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812</TotalTime>
  <Words>3475</Words>
  <Application>Microsoft Office PowerPoint</Application>
  <PresentationFormat>Widescreen</PresentationFormat>
  <Paragraphs>394</Paragraphs>
  <Slides>68</Slides>
  <Notes>0</Notes>
  <HiddenSlides>0</HiddenSlides>
  <MMClips>3</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68</vt:i4>
      </vt:variant>
    </vt:vector>
  </HeadingPairs>
  <TitlesOfParts>
    <vt:vector size="84" baseType="lpstr">
      <vt:lpstr>Arial</vt:lpstr>
      <vt:lpstr>Calibri</vt:lpstr>
      <vt:lpstr>Calibri Light</vt:lpstr>
      <vt:lpstr>Museo Slab 500</vt:lpstr>
      <vt:lpstr>Trebuchet MS</vt:lpstr>
      <vt:lpstr>Office Theme</vt:lpstr>
      <vt:lpstr>Light Blue to Green Theme</vt:lpstr>
      <vt:lpstr>1_Light Blue to Green Theme</vt:lpstr>
      <vt:lpstr>2_Light Blue to Green Theme</vt:lpstr>
      <vt:lpstr>3_Light Blue to Green Theme</vt:lpstr>
      <vt:lpstr>4_Light Blue to Green Theme</vt:lpstr>
      <vt:lpstr>5_Light Blue to Green Theme</vt:lpstr>
      <vt:lpstr>6_Light Blue to Green Theme</vt:lpstr>
      <vt:lpstr>7_Light Blue to Green Theme</vt:lpstr>
      <vt:lpstr>8_Light Blue to Green Theme</vt:lpstr>
      <vt:lpstr>9_Light Blue to Green Theme</vt:lpstr>
      <vt:lpstr>PowerPoint Presentation</vt:lpstr>
      <vt:lpstr>School Transportation Supervisor Training</vt:lpstr>
      <vt:lpstr>HOUSEKEEPING</vt:lpstr>
      <vt:lpstr>INTRODUCTIONS</vt:lpstr>
      <vt:lpstr>INTRODUCTIONS</vt:lpstr>
      <vt:lpstr>LEADERSHIP</vt:lpstr>
      <vt:lpstr>ARE YOU AN EFFECTIVE SUPERVISOR?</vt:lpstr>
      <vt:lpstr>A VERY WISE MAN ONCE TOLD ME ( My Father)</vt:lpstr>
      <vt:lpstr>SO – WHAT DO WE NEED TO KNOW?</vt:lpstr>
      <vt:lpstr>WHAT ARE OUR RESOURCES? WHERE DO WE FIND THEM?</vt:lpstr>
      <vt:lpstr>CDE WEBSITE</vt:lpstr>
      <vt:lpstr>WHAT IS IT?</vt:lpstr>
      <vt:lpstr>PowerPoint Presentation</vt:lpstr>
      <vt:lpstr>FMVSS - CFR</vt:lpstr>
      <vt:lpstr>FMCSA</vt:lpstr>
      <vt:lpstr>DOT PHYSICAL AND WAIVERS</vt:lpstr>
      <vt:lpstr>IDEA – FAPE – OCR (Special Needs)</vt:lpstr>
      <vt:lpstr>FERPA – FOIA - CORA</vt:lpstr>
      <vt:lpstr>NHTSA – USDOT - HEADSTART</vt:lpstr>
      <vt:lpstr>NCLB/ESSA – MCKINNEY VENTO</vt:lpstr>
      <vt:lpstr>PowerPoint Presentation</vt:lpstr>
      <vt:lpstr>MINIMUM STANDARDS – 301-25</vt:lpstr>
      <vt:lpstr>Minimum Standards</vt:lpstr>
      <vt:lpstr>Minimum Standards</vt:lpstr>
      <vt:lpstr>Minimum Standards</vt:lpstr>
      <vt:lpstr>Motor Coach Use Requires a Local Board of Education Resolution</vt:lpstr>
      <vt:lpstr>Minimum Standards</vt:lpstr>
      <vt:lpstr>15-Passenger Vans</vt:lpstr>
      <vt:lpstr>15-Passenger Vans</vt:lpstr>
      <vt:lpstr>REIMBURSEMENTS</vt:lpstr>
      <vt:lpstr>OPERATIONS/MAINTENANCE/ANNUAL INSPECTIONS 301-26</vt:lpstr>
      <vt:lpstr>OPERATIONS/MAINTENANCE/ANNUAL INSPECTIONS 301-26</vt:lpstr>
      <vt:lpstr>OPERATIONS/MAINTENANCE/ANNUAL INSPECTIONS 301-26</vt:lpstr>
      <vt:lpstr>OPERATIONS/MAINTENANCE/ANNUAL INSPECTIONS 301-26</vt:lpstr>
      <vt:lpstr>Qualification Files</vt:lpstr>
      <vt:lpstr>PowerPoint Presentation</vt:lpstr>
      <vt:lpstr>PowerPoint Presentation</vt:lpstr>
      <vt:lpstr>PowerPoint Presentation</vt:lpstr>
      <vt:lpstr>Reviews</vt:lpstr>
      <vt:lpstr>COMMON QUESTIONS</vt:lpstr>
      <vt:lpstr>22-32-113</vt:lpstr>
      <vt:lpstr>CONTINUED</vt:lpstr>
      <vt:lpstr>PowerPoint Presentation</vt:lpstr>
      <vt:lpstr>OTHER RESOURCES</vt:lpstr>
      <vt:lpstr>OTHER RESOURCES</vt:lpstr>
      <vt:lpstr>PowerPoint Presentation</vt:lpstr>
      <vt:lpstr>PowerPoint Presentation</vt:lpstr>
      <vt:lpstr>CHALLENGES???</vt:lpstr>
      <vt:lpstr>SOLUTIONS??</vt:lpstr>
      <vt:lpstr>Other Challenges?</vt:lpstr>
      <vt:lpstr>BUS STOPS</vt:lpstr>
      <vt:lpstr>DO YOU . . . . . . . . . . . . ?</vt:lpstr>
      <vt:lpstr>PowerPoint Presentation</vt:lpstr>
      <vt:lpstr>PowerPoint Presentation</vt:lpstr>
      <vt:lpstr>PowerPoint Presentation</vt:lpstr>
      <vt:lpstr>PowerPoint Presentation</vt:lpstr>
      <vt:lpstr>PowerPoint Presentation</vt:lpstr>
      <vt:lpstr>FACTORS WE MUST CONSIDER</vt:lpstr>
      <vt:lpstr>Bus Stops</vt:lpstr>
      <vt:lpstr>Bus Stops</vt:lpstr>
      <vt:lpstr>Bus Stops</vt:lpstr>
      <vt:lpstr>Bus Stops</vt:lpstr>
      <vt:lpstr>Bus Stops</vt:lpstr>
      <vt:lpstr>Let’s talk about this bus stop..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Theresa M Anderson</dc:creator>
  <cp:lastModifiedBy>Miller, Susan</cp:lastModifiedBy>
  <cp:revision>36</cp:revision>
  <dcterms:created xsi:type="dcterms:W3CDTF">2019-05-16T22:57:46Z</dcterms:created>
  <dcterms:modified xsi:type="dcterms:W3CDTF">2019-06-11T18:02:40Z</dcterms:modified>
</cp:coreProperties>
</file>