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14526F8" w14:textId="77777777" w:rsidR="007A288E" w:rsidRDefault="007A288E" w:rsidP="00884765">
      <w:pPr>
        <w:rPr>
          <w:rFonts w:ascii="Museo Slab 500" w:hAnsi="Museo Slab 500"/>
          <w:noProof/>
          <w:sz w:val="36"/>
          <w:szCs w:val="36"/>
        </w:rPr>
      </w:pPr>
    </w:p>
    <w:p w14:paraId="7A3E6E8F" w14:textId="783E6DB4" w:rsidR="002B7237" w:rsidRPr="000D13E4" w:rsidRDefault="00D75C4F" w:rsidP="00884765">
      <w:pPr>
        <w:rPr>
          <w:rFonts w:ascii="Museo Slab 500" w:hAnsi="Museo Slab 500"/>
          <w:color w:val="5C6670"/>
          <w:sz w:val="36"/>
          <w:szCs w:val="36"/>
        </w:rPr>
      </w:pPr>
      <w:r>
        <w:rPr>
          <w:noProof/>
        </w:rPr>
        <mc:AlternateContent>
          <mc:Choice Requires="wps">
            <w:drawing>
              <wp:anchor distT="0" distB="0" distL="114300" distR="114300" simplePos="0" relativeHeight="251658241" behindDoc="0" locked="1" layoutInCell="1" allowOverlap="1" wp14:anchorId="7345A8EE" wp14:editId="4D224CAB">
                <wp:simplePos x="0" y="0"/>
                <wp:positionH relativeFrom="column">
                  <wp:posOffset>4917440</wp:posOffset>
                </wp:positionH>
                <wp:positionV relativeFrom="page">
                  <wp:posOffset>8463280</wp:posOffset>
                </wp:positionV>
                <wp:extent cx="1920240" cy="882015"/>
                <wp:effectExtent l="0" t="0" r="0" b="0"/>
                <wp:wrapSquare wrapText="bothSides"/>
                <wp:docPr id="1467949639" name="Text Box 5"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20240" cy="882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196126A" w14:textId="77777777" w:rsidR="00764158" w:rsidRPr="00F12D02" w:rsidRDefault="00764158" w:rsidP="00764158">
                            <w:pPr>
                              <w:rPr>
                                <w:rFonts w:ascii="Museo Slab 500" w:hAnsi="Museo Slab 500"/>
                                <w:color w:val="FFFFFF"/>
                                <w:sz w:val="28"/>
                              </w:rPr>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7345A8EE" id="_x0000_t202" coordsize="21600,21600" o:spt="202" path="m,l,21600r21600,l21600,xe">
                <v:stroke joinstyle="miter"/>
                <v:path gradientshapeok="t" o:connecttype="rect"/>
              </v:shapetype>
              <v:shape id="Text Box 5" o:spid="_x0000_s1026" type="#_x0000_t202" alt="&quot;&quot;" style="position:absolute;margin-left:387.2pt;margin-top:666.4pt;width:151.2pt;height:69.45pt;z-index:251658241;visibility:hidden;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l9V83QEAAKEDAAAOAAAAZHJzL2Uyb0RvYy54bWysU8Fu2zAMvQ/YPwi6L3aMdEuNOEXXosOA&#10;bh3Q7QNkWbKF2aJGKbGzrx8lp2m23YpeBFGkH997pDdX09CzvUJvwFZ8ucg5U1ZCY2xb8R/f796t&#10;OfNB2Eb0YFXFD8rzq+3bN5vRlaqADvpGISMQ68vRVbwLwZVZ5mWnBuEX4JSlpAYcRKAQ26xBMRL6&#10;0GdFnr/PRsDGIUjlPb3ezkm+TfhaKxketPYqsL7ixC2kE9NZxzPbbkTZonCdkUca4gUsBmEsNT1B&#10;3Yog2A7Nf1CDkQgedFhIGDLQ2kiVNJCaZf6PmsdOOJW0kDnenWzyrwcrv+4f3TdkYfoIEw0wifDu&#10;HuRPzyzcdMK26hoRxk6Jhhovo2XZ6Hx5/DRa7UsfQerxCzQ0ZLELkIAmjUN0hXQyQqcBHE6mqykw&#10;GVteFnmxopSk3HpNNlykFqJ8+tqhD58UDCxeKo401IQu9vc+RDaifCqJzSzcmb5Pg+3tXw9UGF8S&#10;+0h4ph6meqLqqKKG5kA6EOY9ob2mSwf4m7ORdqTi/tdOoOKs/2zJi8vlKhIPKVhdfCgowPNMfZ4R&#10;VhJUxQNn8/UmzIu4c2jajjrN7lu4Jv+0SdKeWR150x4kxcedjYt2Hqeq5z9r+wcAAP//AwBQSwME&#10;FAAGAAgAAAAhADKDoHDfAAAADgEAAA8AAABkcnMvZG93bnJldi54bWxMj8FOwzAQRO9I/IO1SNyo&#10;3TaK2zROhSJxo0KUfoAbmySqvY5ipw1/z/YEt1nNaPZNuZ+9Y1c7xj6gguVCALPYBNNjq+D09fay&#10;ARaTRqNdQKvgx0bYV48PpS5MuOGnvR5Ty6gEY6EVdCkNBeex6azXcREGi+R9h9HrROfYcjPqG5V7&#10;x1dC5NzrHulDpwdbd7a5HCev4PDhtqe85pjyrZhiPGzq9j0q9fw0v+6AJTunvzDc8QkdKmI6hwlN&#10;ZE6BlFlGUTLW6xWNuEeEzEmdSWVyKYFXJf8/o/oFAAD//wMAUEsBAi0AFAAGAAgAAAAhALaDOJL+&#10;AAAA4QEAABMAAAAAAAAAAAAAAAAAAAAAAFtDb250ZW50X1R5cGVzXS54bWxQSwECLQAUAAYACAAA&#10;ACEAOP0h/9YAAACUAQAACwAAAAAAAAAAAAAAAAAvAQAAX3JlbHMvLnJlbHNQSwECLQAUAAYACAAA&#10;ACEAWZfVfN0BAAChAwAADgAAAAAAAAAAAAAAAAAuAgAAZHJzL2Uyb0RvYy54bWxQSwECLQAUAAYA&#10;CAAAACEAMoOgcN8AAAAOAQAADwAAAAAAAAAAAAAAAAA3BAAAZHJzL2Rvd25yZXYueG1sUEsFBgAA&#10;AAAEAAQA8wAAAEMFAAAAAA==&#10;" filled="f" stroked="f">
                <v:textbox>
                  <w:txbxContent>
                    <w:p w14:paraId="7196126A" w14:textId="77777777" w:rsidR="00764158" w:rsidRPr="00F12D02" w:rsidRDefault="00764158" w:rsidP="00764158">
                      <w:pPr>
                        <w:rPr>
                          <w:rFonts w:ascii="Museo Slab 500" w:hAnsi="Museo Slab 500"/>
                          <w:color w:val="FFFFFF"/>
                          <w:sz w:val="28"/>
                        </w:rPr>
                      </w:pPr>
                    </w:p>
                  </w:txbxContent>
                </v:textbox>
                <w10:wrap type="square" anchory="page"/>
                <w10:anchorlock/>
              </v:shape>
            </w:pict>
          </mc:Fallback>
        </mc:AlternateContent>
      </w:r>
      <w:r>
        <w:rPr>
          <w:noProof/>
        </w:rPr>
        <mc:AlternateContent>
          <mc:Choice Requires="wps">
            <w:drawing>
              <wp:anchor distT="0" distB="0" distL="114300" distR="114300" simplePos="0" relativeHeight="251658240" behindDoc="0" locked="1" layoutInCell="1" allowOverlap="1" wp14:anchorId="526EBA9B" wp14:editId="37E4283E">
                <wp:simplePos x="0" y="0"/>
                <wp:positionH relativeFrom="column">
                  <wp:posOffset>4632960</wp:posOffset>
                </wp:positionH>
                <wp:positionV relativeFrom="page">
                  <wp:posOffset>1706880</wp:posOffset>
                </wp:positionV>
                <wp:extent cx="2440940" cy="7231380"/>
                <wp:effectExtent l="0" t="0" r="0" b="7620"/>
                <wp:wrapSquare wrapText="bothSides"/>
                <wp:docPr id="463650700" name="Text Box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440940" cy="7231380"/>
                        </a:xfrm>
                        <a:prstGeom prst="rect">
                          <a:avLst/>
                        </a:prstGeom>
                        <a:noFill/>
                        <a:ln>
                          <a:noFill/>
                        </a:ln>
                        <a:effectLst/>
                        <a:extLst>
                          <a:ext uri="{C572A759-6A51-4108-AA02-DFA0A04FC94B}"/>
                        </a:extLst>
                      </wps:spPr>
                      <wps:txbx>
                        <w:txbxContent>
                          <w:p w14:paraId="23E92F8B" w14:textId="43793448" w:rsidR="00764158" w:rsidRPr="005A2598" w:rsidRDefault="00E514B6" w:rsidP="001E78E2">
                            <w:pPr>
                              <w:jc w:val="center"/>
                              <w:rPr>
                                <w:color w:val="505050"/>
                                <w:sz w:val="32"/>
                                <w:szCs w:val="32"/>
                              </w:rPr>
                            </w:pPr>
                            <w:r w:rsidRPr="005A2598">
                              <w:rPr>
                                <w:color w:val="505050"/>
                                <w:sz w:val="32"/>
                                <w:szCs w:val="32"/>
                              </w:rPr>
                              <w:t>McKinney Vento</w:t>
                            </w:r>
                            <w:r w:rsidR="00952669" w:rsidRPr="005A2598">
                              <w:rPr>
                                <w:color w:val="505050"/>
                                <w:sz w:val="32"/>
                                <w:szCs w:val="32"/>
                              </w:rPr>
                              <w:t xml:space="preserve"> </w:t>
                            </w:r>
                            <w:r w:rsidRPr="005A2598">
                              <w:rPr>
                                <w:color w:val="505050"/>
                                <w:sz w:val="32"/>
                                <w:szCs w:val="32"/>
                              </w:rPr>
                              <w:t xml:space="preserve">Education for Homeless Children and Youth </w:t>
                            </w:r>
                            <w:r w:rsidR="00BC5815" w:rsidRPr="005A2598">
                              <w:rPr>
                                <w:color w:val="505050"/>
                                <w:sz w:val="32"/>
                                <w:szCs w:val="32"/>
                              </w:rPr>
                              <w:t>clarifications</w:t>
                            </w:r>
                            <w:r w:rsidR="001E78E2" w:rsidRPr="005A2598">
                              <w:rPr>
                                <w:color w:val="505050"/>
                                <w:sz w:val="32"/>
                                <w:szCs w:val="32"/>
                              </w:rPr>
                              <w:t>:</w:t>
                            </w:r>
                          </w:p>
                          <w:p w14:paraId="43D1A10B" w14:textId="77777777" w:rsidR="001E78E2" w:rsidRPr="005A2598" w:rsidRDefault="001E78E2" w:rsidP="00764158">
                            <w:pPr>
                              <w:rPr>
                                <w:color w:val="505050"/>
                              </w:rPr>
                            </w:pPr>
                          </w:p>
                          <w:tbl>
                            <w:tblPr>
                              <w:tblW w:w="3528" w:type="dxa"/>
                              <w:tblLayout w:type="fixed"/>
                              <w:tblLook w:val="04A0" w:firstRow="1" w:lastRow="0" w:firstColumn="1" w:lastColumn="0" w:noHBand="0" w:noVBand="1"/>
                            </w:tblPr>
                            <w:tblGrid>
                              <w:gridCol w:w="1620"/>
                              <w:gridCol w:w="1908"/>
                            </w:tblGrid>
                            <w:tr w:rsidR="005A2598" w:rsidRPr="005A2598" w14:paraId="205227E0" w14:textId="77777777" w:rsidTr="00BF4DBA">
                              <w:tc>
                                <w:tcPr>
                                  <w:tcW w:w="1620" w:type="dxa"/>
                                  <w:shd w:val="clear" w:color="auto" w:fill="auto"/>
                                </w:tcPr>
                                <w:p w14:paraId="35DF9086" w14:textId="60B44313" w:rsidR="001E78E2" w:rsidRPr="005A2598" w:rsidRDefault="00E526AC" w:rsidP="001E78E2">
                                  <w:pPr>
                                    <w:rPr>
                                      <w:color w:val="505050"/>
                                      <w:sz w:val="20"/>
                                      <w:szCs w:val="20"/>
                                    </w:rPr>
                                  </w:pPr>
                                  <w:r w:rsidRPr="005A2598">
                                    <w:rPr>
                                      <w:rFonts w:eastAsia="Times New Roman" w:cs="Calibri"/>
                                      <w:color w:val="505050"/>
                                      <w:position w:val="1"/>
                                      <w:sz w:val="20"/>
                                      <w:szCs w:val="20"/>
                                    </w:rPr>
                                    <w:t>Who qualifies?</w:t>
                                  </w:r>
                                  <w:r w:rsidR="001E78E2" w:rsidRPr="005A2598">
                                    <w:rPr>
                                      <w:rFonts w:eastAsia="Times New Roman" w:cs="Calibri"/>
                                      <w:color w:val="505050"/>
                                      <w:sz w:val="20"/>
                                      <w:szCs w:val="20"/>
                                    </w:rPr>
                                    <w:t>​</w:t>
                                  </w:r>
                                </w:p>
                              </w:tc>
                              <w:tc>
                                <w:tcPr>
                                  <w:tcW w:w="1908" w:type="dxa"/>
                                  <w:shd w:val="clear" w:color="auto" w:fill="auto"/>
                                </w:tcPr>
                                <w:p w14:paraId="5CB82AE3" w14:textId="0190498A" w:rsidR="001E78E2" w:rsidRPr="005A2598" w:rsidRDefault="00E526AC" w:rsidP="00E526AC">
                                  <w:pPr>
                                    <w:rPr>
                                      <w:color w:val="505050"/>
                                      <w:sz w:val="20"/>
                                      <w:szCs w:val="20"/>
                                    </w:rPr>
                                  </w:pPr>
                                  <w:r w:rsidRPr="005A2598">
                                    <w:rPr>
                                      <w:rFonts w:eastAsia="Times New Roman" w:cs="Calibri"/>
                                      <w:color w:val="505050"/>
                                      <w:position w:val="1"/>
                                      <w:sz w:val="20"/>
                                      <w:szCs w:val="20"/>
                                    </w:rPr>
                                    <w:t>Children or youth who lack a fixed, regular or adequate nighttime residence qualify for the McKinney-Vento program, as amended by the Every Student Succeeds Act (ESSA)</w:t>
                                  </w:r>
                                  <w:r w:rsidR="00D1700D" w:rsidRPr="005A2598">
                                    <w:rPr>
                                      <w:rFonts w:eastAsia="Times New Roman" w:cs="Calibri"/>
                                      <w:color w:val="505050"/>
                                      <w:position w:val="1"/>
                                      <w:sz w:val="20"/>
                                      <w:szCs w:val="20"/>
                                    </w:rPr>
                                    <w:t>.</w:t>
                                  </w:r>
                                </w:p>
                              </w:tc>
                            </w:tr>
                            <w:tr w:rsidR="005A2598" w:rsidRPr="005A2598" w14:paraId="366A719B" w14:textId="77777777" w:rsidTr="00BF4DBA">
                              <w:tc>
                                <w:tcPr>
                                  <w:tcW w:w="1620" w:type="dxa"/>
                                  <w:shd w:val="clear" w:color="auto" w:fill="auto"/>
                                </w:tcPr>
                                <w:p w14:paraId="0AD074F3" w14:textId="77777777" w:rsidR="001E78E2" w:rsidRPr="005A2598" w:rsidRDefault="001E78E2" w:rsidP="001E78E2">
                                  <w:pPr>
                                    <w:rPr>
                                      <w:color w:val="505050"/>
                                      <w:szCs w:val="22"/>
                                    </w:rPr>
                                  </w:pPr>
                                </w:p>
                              </w:tc>
                              <w:tc>
                                <w:tcPr>
                                  <w:tcW w:w="1908" w:type="dxa"/>
                                  <w:shd w:val="clear" w:color="auto" w:fill="auto"/>
                                </w:tcPr>
                                <w:p w14:paraId="7A234712" w14:textId="77777777" w:rsidR="001E78E2" w:rsidRPr="005A2598" w:rsidRDefault="001E78E2" w:rsidP="001E78E2">
                                  <w:pPr>
                                    <w:rPr>
                                      <w:color w:val="505050"/>
                                      <w:szCs w:val="22"/>
                                    </w:rPr>
                                  </w:pPr>
                                </w:p>
                              </w:tc>
                            </w:tr>
                            <w:tr w:rsidR="005A2598" w:rsidRPr="005A2598" w14:paraId="1E206F51" w14:textId="77777777" w:rsidTr="00BF4DBA">
                              <w:tc>
                                <w:tcPr>
                                  <w:tcW w:w="1620" w:type="dxa"/>
                                  <w:shd w:val="clear" w:color="auto" w:fill="auto"/>
                                </w:tcPr>
                                <w:p w14:paraId="6C7C6AA2" w14:textId="2FD18711" w:rsidR="001E78E2" w:rsidRPr="005A2598" w:rsidRDefault="0054402D" w:rsidP="00952669">
                                  <w:pPr>
                                    <w:rPr>
                                      <w:color w:val="505050"/>
                                      <w:sz w:val="20"/>
                                      <w:szCs w:val="20"/>
                                    </w:rPr>
                                  </w:pPr>
                                  <w:r w:rsidRPr="005A2598">
                                    <w:rPr>
                                      <w:rFonts w:eastAsia="Times New Roman" w:cs="Calibri"/>
                                      <w:color w:val="505050"/>
                                      <w:position w:val="1"/>
                                      <w:sz w:val="20"/>
                                      <w:szCs w:val="20"/>
                                    </w:rPr>
                                    <w:t>Una</w:t>
                                  </w:r>
                                  <w:r w:rsidR="00C66259" w:rsidRPr="005A2598">
                                    <w:rPr>
                                      <w:rFonts w:eastAsia="Times New Roman" w:cs="Calibri"/>
                                      <w:color w:val="505050"/>
                                      <w:position w:val="1"/>
                                      <w:sz w:val="20"/>
                                      <w:szCs w:val="20"/>
                                    </w:rPr>
                                    <w:t>ccompanied</w:t>
                                  </w:r>
                                  <w:r w:rsidRPr="005A2598">
                                    <w:rPr>
                                      <w:rFonts w:eastAsia="Times New Roman" w:cs="Calibri"/>
                                      <w:color w:val="505050"/>
                                      <w:position w:val="1"/>
                                      <w:sz w:val="20"/>
                                      <w:szCs w:val="20"/>
                                    </w:rPr>
                                    <w:t xml:space="preserve"> Youth</w:t>
                                  </w:r>
                                  <w:r w:rsidR="001E78E2" w:rsidRPr="005A2598">
                                    <w:rPr>
                                      <w:rFonts w:eastAsia="Times New Roman" w:cs="Calibri"/>
                                      <w:color w:val="505050"/>
                                      <w:sz w:val="20"/>
                                      <w:szCs w:val="20"/>
                                    </w:rPr>
                                    <w:t>​</w:t>
                                  </w:r>
                                </w:p>
                              </w:tc>
                              <w:tc>
                                <w:tcPr>
                                  <w:tcW w:w="1908" w:type="dxa"/>
                                  <w:shd w:val="clear" w:color="auto" w:fill="auto"/>
                                </w:tcPr>
                                <w:p w14:paraId="35FA5CC2" w14:textId="77777777" w:rsidR="0054402D" w:rsidRPr="005A2598" w:rsidRDefault="0054402D" w:rsidP="0054402D">
                                  <w:pPr>
                                    <w:rPr>
                                      <w:rFonts w:eastAsia="Times New Roman" w:cs="Calibri"/>
                                      <w:color w:val="505050"/>
                                      <w:position w:val="1"/>
                                      <w:sz w:val="20"/>
                                      <w:szCs w:val="20"/>
                                    </w:rPr>
                                  </w:pPr>
                                  <w:r w:rsidRPr="005A2598">
                                    <w:rPr>
                                      <w:rFonts w:eastAsia="Times New Roman" w:cs="Calibri"/>
                                      <w:color w:val="505050"/>
                                      <w:position w:val="1"/>
                                      <w:sz w:val="20"/>
                                      <w:szCs w:val="20"/>
                                    </w:rPr>
                                    <w:t>Youth who fit the definition of homeless and are "not in the physical custody of a parent or guardian"</w:t>
                                  </w:r>
                                </w:p>
                                <w:p w14:paraId="7C13C95A" w14:textId="1761EC88" w:rsidR="001E78E2" w:rsidRPr="005A2598" w:rsidRDefault="0054402D" w:rsidP="0054402D">
                                  <w:pPr>
                                    <w:rPr>
                                      <w:rFonts w:eastAsia="Times New Roman" w:cs="Calibri"/>
                                      <w:color w:val="505050"/>
                                      <w:position w:val="1"/>
                                      <w:sz w:val="20"/>
                                      <w:szCs w:val="20"/>
                                    </w:rPr>
                                  </w:pPr>
                                  <w:r w:rsidRPr="005A2598">
                                    <w:rPr>
                                      <w:rFonts w:eastAsia="Times New Roman" w:cs="Calibri"/>
                                      <w:color w:val="505050"/>
                                      <w:position w:val="1"/>
                                      <w:sz w:val="20"/>
                                      <w:szCs w:val="20"/>
                                    </w:rPr>
                                    <w:t>[42 U.S.C. § 11434a (6)].</w:t>
                                  </w:r>
                                </w:p>
                              </w:tc>
                            </w:tr>
                            <w:tr w:rsidR="001E78E2" w:rsidRPr="00EE1F3B" w14:paraId="67362CB2" w14:textId="77777777" w:rsidTr="00BF4DBA">
                              <w:tc>
                                <w:tcPr>
                                  <w:tcW w:w="1620" w:type="dxa"/>
                                  <w:shd w:val="clear" w:color="auto" w:fill="auto"/>
                                </w:tcPr>
                                <w:p w14:paraId="5D5B465F" w14:textId="77777777" w:rsidR="001E78E2" w:rsidRPr="001A6335" w:rsidRDefault="001E78E2" w:rsidP="001E78E2">
                                  <w:pPr>
                                    <w:rPr>
                                      <w:color w:val="FFFFFF" w:themeColor="background1"/>
                                      <w:szCs w:val="22"/>
                                    </w:rPr>
                                  </w:pPr>
                                </w:p>
                              </w:tc>
                              <w:tc>
                                <w:tcPr>
                                  <w:tcW w:w="1908" w:type="dxa"/>
                                  <w:shd w:val="clear" w:color="auto" w:fill="auto"/>
                                </w:tcPr>
                                <w:p w14:paraId="11A7A373" w14:textId="77777777" w:rsidR="00BC5815" w:rsidRPr="00BF4DBA" w:rsidRDefault="00BC5815" w:rsidP="001E78E2">
                                  <w:pPr>
                                    <w:rPr>
                                      <w:color w:val="FFFFFF" w:themeColor="background1"/>
                                      <w:sz w:val="20"/>
                                      <w:szCs w:val="20"/>
                                    </w:rPr>
                                  </w:pPr>
                                </w:p>
                              </w:tc>
                            </w:tr>
                            <w:tr w:rsidR="001E78E2" w:rsidRPr="00EE1F3B" w14:paraId="67960A7F" w14:textId="77777777" w:rsidTr="00BF4DBA">
                              <w:tc>
                                <w:tcPr>
                                  <w:tcW w:w="1620" w:type="dxa"/>
                                  <w:shd w:val="clear" w:color="auto" w:fill="auto"/>
                                </w:tcPr>
                                <w:p w14:paraId="245D922A" w14:textId="5C7EB022" w:rsidR="001E78E2" w:rsidRPr="001A6335" w:rsidRDefault="001E78E2" w:rsidP="001E78E2">
                                  <w:pPr>
                                    <w:rPr>
                                      <w:color w:val="FFFFFF" w:themeColor="background1"/>
                                      <w:szCs w:val="22"/>
                                    </w:rPr>
                                  </w:pPr>
                                </w:p>
                              </w:tc>
                              <w:tc>
                                <w:tcPr>
                                  <w:tcW w:w="1908" w:type="dxa"/>
                                  <w:shd w:val="clear" w:color="auto" w:fill="auto"/>
                                </w:tcPr>
                                <w:p w14:paraId="5754B44E" w14:textId="71AB879E" w:rsidR="001E78E2" w:rsidRPr="001A6335" w:rsidRDefault="001E78E2" w:rsidP="001E78E2">
                                  <w:pPr>
                                    <w:rPr>
                                      <w:color w:val="FFFFFF" w:themeColor="background1"/>
                                      <w:szCs w:val="22"/>
                                    </w:rPr>
                                  </w:pPr>
                                </w:p>
                              </w:tc>
                            </w:tr>
                          </w:tbl>
                          <w:p w14:paraId="021D9523" w14:textId="77777777" w:rsidR="00307C8D" w:rsidRDefault="00307C8D" w:rsidP="00764158">
                            <w:pPr>
                              <w:rPr>
                                <w:color w:val="FFFFFF"/>
                              </w:rPr>
                            </w:pPr>
                          </w:p>
                          <w:p w14:paraId="43EF21E0" w14:textId="44B42480" w:rsidR="00104ECB" w:rsidRPr="00F12D02" w:rsidRDefault="001A6426" w:rsidP="00104ECB">
                            <w:pPr>
                              <w:jc w:val="center"/>
                              <w:rPr>
                                <w:color w:val="FFFFFF"/>
                              </w:rPr>
                            </w:pPr>
                            <w:hyperlink r:id="rId12" w:history="1">
                              <w:r>
                                <w:rPr>
                                  <w:rStyle w:val="Hyperlink"/>
                                </w:rPr>
                                <w:t>McKinney-Vento Homeless Education Website</w:t>
                              </w:r>
                            </w:hyperlink>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page">
                  <wp14:pctHeight>0</wp14:pctHeight>
                </wp14:sizeRelV>
              </wp:anchor>
            </w:drawing>
          </mc:Choice>
          <mc:Fallback>
            <w:pict>
              <v:shape w14:anchorId="526EBA9B" id="Text Box 4" o:spid="_x0000_s1027" type="#_x0000_t202" alt="&quot;&quot;" style="position:absolute;margin-left:364.8pt;margin-top:134.4pt;width:192.2pt;height:569.4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2BtPJQIAAFIEAAAOAAAAZHJzL2Uyb0RvYy54bWysVE1v2zAMvQ/YfxB0Xxyn2doacYqsRYYB&#10;QVsgHXpWZCkWZomapMTOfv0o2flYt9Owi0yRFEW+9+TZXacbshfOKzAlzUdjSoThUCmzLem3l+WH&#10;G0p8YKZiDRhR0oPw9G7+/t2stYWYQA1NJRzBIsYXrS1pHYItsszzWmjmR2CFwaAEp1nArdtmlWMt&#10;VtdNNhmPP2UtuMo64MJ79D70QTpP9aUUPDxJ6UUgTUmxt5BWl9ZNXLP5jBVbx2yt+NAG+4cuNFMG&#10;Lz2VemCBkZ1Tf5TSijvwIMOIg85ASsVFmgGnycdvplnXzIo0C4Lj7Qkm///K8sf92j47ErrP0CGB&#10;aQhvV8C/e8Qma60vhpyIqS88ZsdBO+l0/OIIBA8itocTnqILhKNzMp2Ob6cY4hi7nlzlVzcJ8ex8&#10;3DofvgjQJBoldUhYaoHtVz7EBlhxTIm3GViqpkmkNeY3Byb2HpFYH06fO45W6DYdUVUcE0tEzwaq&#10;A07voBeGt3ypsJEV8+GZOVQCNo/qDk+4yAbaksJgUVKD+/k3f8xHgjBKSYvKKqn/sWNOUNJ8NUjd&#10;bY6woBTTZvrxeoIbdxnZXEbMTt8DijfHd2R5MmN+aI6mdKBf8REs4q0YYobj3SUNR/M+9HrHR8TF&#10;YpGSUHyWhZVZW34kPcL80r0yZwcuAtL4CEcNsuINJX1uz8FiF0CqxNcZ1UE9KNxE4/DI4su43Kes&#10;869g/gsAAP//AwBQSwMEFAAGAAgAAAAhAHEDspjgAAAADQEAAA8AAABkcnMvZG93bnJldi54bWxM&#10;j8FOwzAMhu9IvENkJG4saVW6rTSdEIgriAGTdssar61onKrJ1vL2eCe42fKn399fbmbXizOOofOk&#10;IVkoEEi1tx01Gj4/Xu5WIEI0ZE3vCTX8YIBNdX1VmsL6id7xvI2N4BAKhdHQxjgUUoa6RWfCwg9I&#10;fDv60ZnI69hIO5qJw10vU6Vy6UxH/KE1Az61WH9vT07D1+txv8vUW/Ps7ofJz0qSW0utb2/mxwcQ&#10;Eef4B8NFn9WhYqeDP5ENotewTNc5oxrSfMUdLkSSZFzvwFOmljnIqpT/W1S/AAAA//8DAFBLAQIt&#10;ABQABgAIAAAAIQC2gziS/gAAAOEBAAATAAAAAAAAAAAAAAAAAAAAAABbQ29udGVudF9UeXBlc10u&#10;eG1sUEsBAi0AFAAGAAgAAAAhADj9If/WAAAAlAEAAAsAAAAAAAAAAAAAAAAALwEAAF9yZWxzLy5y&#10;ZWxzUEsBAi0AFAAGAAgAAAAhAAPYG08lAgAAUgQAAA4AAAAAAAAAAAAAAAAALgIAAGRycy9lMm9E&#10;b2MueG1sUEsBAi0AFAAGAAgAAAAhAHEDspjgAAAADQEAAA8AAAAAAAAAAAAAAAAAfwQAAGRycy9k&#10;b3ducmV2LnhtbFBLBQYAAAAABAAEAPMAAACMBQAAAAA=&#10;" filled="f" stroked="f">
                <v:textbox>
                  <w:txbxContent>
                    <w:p w14:paraId="23E92F8B" w14:textId="43793448" w:rsidR="00764158" w:rsidRPr="005A2598" w:rsidRDefault="00E514B6" w:rsidP="001E78E2">
                      <w:pPr>
                        <w:jc w:val="center"/>
                        <w:rPr>
                          <w:color w:val="505050"/>
                          <w:sz w:val="32"/>
                          <w:szCs w:val="32"/>
                        </w:rPr>
                      </w:pPr>
                      <w:r w:rsidRPr="005A2598">
                        <w:rPr>
                          <w:color w:val="505050"/>
                          <w:sz w:val="32"/>
                          <w:szCs w:val="32"/>
                        </w:rPr>
                        <w:t>McKinney Vento</w:t>
                      </w:r>
                      <w:r w:rsidR="00952669" w:rsidRPr="005A2598">
                        <w:rPr>
                          <w:color w:val="505050"/>
                          <w:sz w:val="32"/>
                          <w:szCs w:val="32"/>
                        </w:rPr>
                        <w:t xml:space="preserve"> </w:t>
                      </w:r>
                      <w:r w:rsidRPr="005A2598">
                        <w:rPr>
                          <w:color w:val="505050"/>
                          <w:sz w:val="32"/>
                          <w:szCs w:val="32"/>
                        </w:rPr>
                        <w:t xml:space="preserve">Education for Homeless Children and Youth </w:t>
                      </w:r>
                      <w:r w:rsidR="00BC5815" w:rsidRPr="005A2598">
                        <w:rPr>
                          <w:color w:val="505050"/>
                          <w:sz w:val="32"/>
                          <w:szCs w:val="32"/>
                        </w:rPr>
                        <w:t>clarifications</w:t>
                      </w:r>
                      <w:r w:rsidR="001E78E2" w:rsidRPr="005A2598">
                        <w:rPr>
                          <w:color w:val="505050"/>
                          <w:sz w:val="32"/>
                          <w:szCs w:val="32"/>
                        </w:rPr>
                        <w:t>:</w:t>
                      </w:r>
                    </w:p>
                    <w:p w14:paraId="43D1A10B" w14:textId="77777777" w:rsidR="001E78E2" w:rsidRPr="005A2598" w:rsidRDefault="001E78E2" w:rsidP="00764158">
                      <w:pPr>
                        <w:rPr>
                          <w:color w:val="505050"/>
                        </w:rPr>
                      </w:pPr>
                    </w:p>
                    <w:tbl>
                      <w:tblPr>
                        <w:tblW w:w="3528" w:type="dxa"/>
                        <w:tblLayout w:type="fixed"/>
                        <w:tblLook w:val="04A0" w:firstRow="1" w:lastRow="0" w:firstColumn="1" w:lastColumn="0" w:noHBand="0" w:noVBand="1"/>
                      </w:tblPr>
                      <w:tblGrid>
                        <w:gridCol w:w="1620"/>
                        <w:gridCol w:w="1908"/>
                      </w:tblGrid>
                      <w:tr w:rsidR="005A2598" w:rsidRPr="005A2598" w14:paraId="205227E0" w14:textId="77777777" w:rsidTr="00BF4DBA">
                        <w:tc>
                          <w:tcPr>
                            <w:tcW w:w="1620" w:type="dxa"/>
                            <w:shd w:val="clear" w:color="auto" w:fill="auto"/>
                          </w:tcPr>
                          <w:p w14:paraId="35DF9086" w14:textId="60B44313" w:rsidR="001E78E2" w:rsidRPr="005A2598" w:rsidRDefault="00E526AC" w:rsidP="001E78E2">
                            <w:pPr>
                              <w:rPr>
                                <w:color w:val="505050"/>
                                <w:sz w:val="20"/>
                                <w:szCs w:val="20"/>
                              </w:rPr>
                            </w:pPr>
                            <w:r w:rsidRPr="005A2598">
                              <w:rPr>
                                <w:rFonts w:eastAsia="Times New Roman" w:cs="Calibri"/>
                                <w:color w:val="505050"/>
                                <w:position w:val="1"/>
                                <w:sz w:val="20"/>
                                <w:szCs w:val="20"/>
                              </w:rPr>
                              <w:t>Who qualifies?</w:t>
                            </w:r>
                            <w:r w:rsidR="001E78E2" w:rsidRPr="005A2598">
                              <w:rPr>
                                <w:rFonts w:eastAsia="Times New Roman" w:cs="Calibri"/>
                                <w:color w:val="505050"/>
                                <w:sz w:val="20"/>
                                <w:szCs w:val="20"/>
                              </w:rPr>
                              <w:t>​</w:t>
                            </w:r>
                          </w:p>
                        </w:tc>
                        <w:tc>
                          <w:tcPr>
                            <w:tcW w:w="1908" w:type="dxa"/>
                            <w:shd w:val="clear" w:color="auto" w:fill="auto"/>
                          </w:tcPr>
                          <w:p w14:paraId="5CB82AE3" w14:textId="0190498A" w:rsidR="001E78E2" w:rsidRPr="005A2598" w:rsidRDefault="00E526AC" w:rsidP="00E526AC">
                            <w:pPr>
                              <w:rPr>
                                <w:color w:val="505050"/>
                                <w:sz w:val="20"/>
                                <w:szCs w:val="20"/>
                              </w:rPr>
                            </w:pPr>
                            <w:r w:rsidRPr="005A2598">
                              <w:rPr>
                                <w:rFonts w:eastAsia="Times New Roman" w:cs="Calibri"/>
                                <w:color w:val="505050"/>
                                <w:position w:val="1"/>
                                <w:sz w:val="20"/>
                                <w:szCs w:val="20"/>
                              </w:rPr>
                              <w:t>Children or youth who lack a fixed, regular or adequate nighttime residence qualify for the McKinney-Vento program, as amended by the Every Student Succeeds Act (ESSA)</w:t>
                            </w:r>
                            <w:r w:rsidR="00D1700D" w:rsidRPr="005A2598">
                              <w:rPr>
                                <w:rFonts w:eastAsia="Times New Roman" w:cs="Calibri"/>
                                <w:color w:val="505050"/>
                                <w:position w:val="1"/>
                                <w:sz w:val="20"/>
                                <w:szCs w:val="20"/>
                              </w:rPr>
                              <w:t>.</w:t>
                            </w:r>
                          </w:p>
                        </w:tc>
                      </w:tr>
                      <w:tr w:rsidR="005A2598" w:rsidRPr="005A2598" w14:paraId="366A719B" w14:textId="77777777" w:rsidTr="00BF4DBA">
                        <w:tc>
                          <w:tcPr>
                            <w:tcW w:w="1620" w:type="dxa"/>
                            <w:shd w:val="clear" w:color="auto" w:fill="auto"/>
                          </w:tcPr>
                          <w:p w14:paraId="0AD074F3" w14:textId="77777777" w:rsidR="001E78E2" w:rsidRPr="005A2598" w:rsidRDefault="001E78E2" w:rsidP="001E78E2">
                            <w:pPr>
                              <w:rPr>
                                <w:color w:val="505050"/>
                                <w:szCs w:val="22"/>
                              </w:rPr>
                            </w:pPr>
                          </w:p>
                        </w:tc>
                        <w:tc>
                          <w:tcPr>
                            <w:tcW w:w="1908" w:type="dxa"/>
                            <w:shd w:val="clear" w:color="auto" w:fill="auto"/>
                          </w:tcPr>
                          <w:p w14:paraId="7A234712" w14:textId="77777777" w:rsidR="001E78E2" w:rsidRPr="005A2598" w:rsidRDefault="001E78E2" w:rsidP="001E78E2">
                            <w:pPr>
                              <w:rPr>
                                <w:color w:val="505050"/>
                                <w:szCs w:val="22"/>
                              </w:rPr>
                            </w:pPr>
                          </w:p>
                        </w:tc>
                      </w:tr>
                      <w:tr w:rsidR="005A2598" w:rsidRPr="005A2598" w14:paraId="1E206F51" w14:textId="77777777" w:rsidTr="00BF4DBA">
                        <w:tc>
                          <w:tcPr>
                            <w:tcW w:w="1620" w:type="dxa"/>
                            <w:shd w:val="clear" w:color="auto" w:fill="auto"/>
                          </w:tcPr>
                          <w:p w14:paraId="6C7C6AA2" w14:textId="2FD18711" w:rsidR="001E78E2" w:rsidRPr="005A2598" w:rsidRDefault="0054402D" w:rsidP="00952669">
                            <w:pPr>
                              <w:rPr>
                                <w:color w:val="505050"/>
                                <w:sz w:val="20"/>
                                <w:szCs w:val="20"/>
                              </w:rPr>
                            </w:pPr>
                            <w:r w:rsidRPr="005A2598">
                              <w:rPr>
                                <w:rFonts w:eastAsia="Times New Roman" w:cs="Calibri"/>
                                <w:color w:val="505050"/>
                                <w:position w:val="1"/>
                                <w:sz w:val="20"/>
                                <w:szCs w:val="20"/>
                              </w:rPr>
                              <w:t>Una</w:t>
                            </w:r>
                            <w:r w:rsidR="00C66259" w:rsidRPr="005A2598">
                              <w:rPr>
                                <w:rFonts w:eastAsia="Times New Roman" w:cs="Calibri"/>
                                <w:color w:val="505050"/>
                                <w:position w:val="1"/>
                                <w:sz w:val="20"/>
                                <w:szCs w:val="20"/>
                              </w:rPr>
                              <w:t>ccompanied</w:t>
                            </w:r>
                            <w:r w:rsidRPr="005A2598">
                              <w:rPr>
                                <w:rFonts w:eastAsia="Times New Roman" w:cs="Calibri"/>
                                <w:color w:val="505050"/>
                                <w:position w:val="1"/>
                                <w:sz w:val="20"/>
                                <w:szCs w:val="20"/>
                              </w:rPr>
                              <w:t xml:space="preserve"> Youth</w:t>
                            </w:r>
                            <w:r w:rsidR="001E78E2" w:rsidRPr="005A2598">
                              <w:rPr>
                                <w:rFonts w:eastAsia="Times New Roman" w:cs="Calibri"/>
                                <w:color w:val="505050"/>
                                <w:sz w:val="20"/>
                                <w:szCs w:val="20"/>
                              </w:rPr>
                              <w:t>​</w:t>
                            </w:r>
                          </w:p>
                        </w:tc>
                        <w:tc>
                          <w:tcPr>
                            <w:tcW w:w="1908" w:type="dxa"/>
                            <w:shd w:val="clear" w:color="auto" w:fill="auto"/>
                          </w:tcPr>
                          <w:p w14:paraId="35FA5CC2" w14:textId="77777777" w:rsidR="0054402D" w:rsidRPr="005A2598" w:rsidRDefault="0054402D" w:rsidP="0054402D">
                            <w:pPr>
                              <w:rPr>
                                <w:rFonts w:eastAsia="Times New Roman" w:cs="Calibri"/>
                                <w:color w:val="505050"/>
                                <w:position w:val="1"/>
                                <w:sz w:val="20"/>
                                <w:szCs w:val="20"/>
                              </w:rPr>
                            </w:pPr>
                            <w:r w:rsidRPr="005A2598">
                              <w:rPr>
                                <w:rFonts w:eastAsia="Times New Roman" w:cs="Calibri"/>
                                <w:color w:val="505050"/>
                                <w:position w:val="1"/>
                                <w:sz w:val="20"/>
                                <w:szCs w:val="20"/>
                              </w:rPr>
                              <w:t>Youth who fit the definition of homeless and are "not in the physical custody of a parent or guardian"</w:t>
                            </w:r>
                          </w:p>
                          <w:p w14:paraId="7C13C95A" w14:textId="1761EC88" w:rsidR="001E78E2" w:rsidRPr="005A2598" w:rsidRDefault="0054402D" w:rsidP="0054402D">
                            <w:pPr>
                              <w:rPr>
                                <w:rFonts w:eastAsia="Times New Roman" w:cs="Calibri"/>
                                <w:color w:val="505050"/>
                                <w:position w:val="1"/>
                                <w:sz w:val="20"/>
                                <w:szCs w:val="20"/>
                              </w:rPr>
                            </w:pPr>
                            <w:r w:rsidRPr="005A2598">
                              <w:rPr>
                                <w:rFonts w:eastAsia="Times New Roman" w:cs="Calibri"/>
                                <w:color w:val="505050"/>
                                <w:position w:val="1"/>
                                <w:sz w:val="20"/>
                                <w:szCs w:val="20"/>
                              </w:rPr>
                              <w:t>[42 U.S.C. § 11434a (6)].</w:t>
                            </w:r>
                          </w:p>
                        </w:tc>
                      </w:tr>
                      <w:tr w:rsidR="001E78E2" w:rsidRPr="00EE1F3B" w14:paraId="67362CB2" w14:textId="77777777" w:rsidTr="00BF4DBA">
                        <w:tc>
                          <w:tcPr>
                            <w:tcW w:w="1620" w:type="dxa"/>
                            <w:shd w:val="clear" w:color="auto" w:fill="auto"/>
                          </w:tcPr>
                          <w:p w14:paraId="5D5B465F" w14:textId="77777777" w:rsidR="001E78E2" w:rsidRPr="001A6335" w:rsidRDefault="001E78E2" w:rsidP="001E78E2">
                            <w:pPr>
                              <w:rPr>
                                <w:color w:val="FFFFFF" w:themeColor="background1"/>
                                <w:szCs w:val="22"/>
                              </w:rPr>
                            </w:pPr>
                          </w:p>
                        </w:tc>
                        <w:tc>
                          <w:tcPr>
                            <w:tcW w:w="1908" w:type="dxa"/>
                            <w:shd w:val="clear" w:color="auto" w:fill="auto"/>
                          </w:tcPr>
                          <w:p w14:paraId="11A7A373" w14:textId="77777777" w:rsidR="00BC5815" w:rsidRPr="00BF4DBA" w:rsidRDefault="00BC5815" w:rsidP="001E78E2">
                            <w:pPr>
                              <w:rPr>
                                <w:color w:val="FFFFFF" w:themeColor="background1"/>
                                <w:sz w:val="20"/>
                                <w:szCs w:val="20"/>
                              </w:rPr>
                            </w:pPr>
                          </w:p>
                        </w:tc>
                      </w:tr>
                      <w:tr w:rsidR="001E78E2" w:rsidRPr="00EE1F3B" w14:paraId="67960A7F" w14:textId="77777777" w:rsidTr="00BF4DBA">
                        <w:tc>
                          <w:tcPr>
                            <w:tcW w:w="1620" w:type="dxa"/>
                            <w:shd w:val="clear" w:color="auto" w:fill="auto"/>
                          </w:tcPr>
                          <w:p w14:paraId="245D922A" w14:textId="5C7EB022" w:rsidR="001E78E2" w:rsidRPr="001A6335" w:rsidRDefault="001E78E2" w:rsidP="001E78E2">
                            <w:pPr>
                              <w:rPr>
                                <w:color w:val="FFFFFF" w:themeColor="background1"/>
                                <w:szCs w:val="22"/>
                              </w:rPr>
                            </w:pPr>
                          </w:p>
                        </w:tc>
                        <w:tc>
                          <w:tcPr>
                            <w:tcW w:w="1908" w:type="dxa"/>
                            <w:shd w:val="clear" w:color="auto" w:fill="auto"/>
                          </w:tcPr>
                          <w:p w14:paraId="5754B44E" w14:textId="71AB879E" w:rsidR="001E78E2" w:rsidRPr="001A6335" w:rsidRDefault="001E78E2" w:rsidP="001E78E2">
                            <w:pPr>
                              <w:rPr>
                                <w:color w:val="FFFFFF" w:themeColor="background1"/>
                                <w:szCs w:val="22"/>
                              </w:rPr>
                            </w:pPr>
                          </w:p>
                        </w:tc>
                      </w:tr>
                    </w:tbl>
                    <w:p w14:paraId="021D9523" w14:textId="77777777" w:rsidR="00307C8D" w:rsidRDefault="00307C8D" w:rsidP="00764158">
                      <w:pPr>
                        <w:rPr>
                          <w:color w:val="FFFFFF"/>
                        </w:rPr>
                      </w:pPr>
                    </w:p>
                    <w:p w14:paraId="43EF21E0" w14:textId="44B42480" w:rsidR="00104ECB" w:rsidRPr="00F12D02" w:rsidRDefault="001A6426" w:rsidP="00104ECB">
                      <w:pPr>
                        <w:jc w:val="center"/>
                        <w:rPr>
                          <w:color w:val="FFFFFF"/>
                        </w:rPr>
                      </w:pPr>
                      <w:hyperlink r:id="rId13" w:history="1">
                        <w:r>
                          <w:rPr>
                            <w:rStyle w:val="Hyperlink"/>
                          </w:rPr>
                          <w:t>McKinney-Vento Homeless Education Website</w:t>
                        </w:r>
                      </w:hyperlink>
                    </w:p>
                  </w:txbxContent>
                </v:textbox>
                <w10:wrap type="square" anchory="page"/>
                <w10:anchorlock/>
              </v:shape>
            </w:pict>
          </mc:Fallback>
        </mc:AlternateContent>
      </w:r>
      <w:r>
        <w:rPr>
          <w:rFonts w:ascii="Museo Slab 500" w:hAnsi="Museo Slab 500"/>
          <w:noProof/>
          <w:sz w:val="36"/>
          <w:szCs w:val="36"/>
        </w:rPr>
        <w:drawing>
          <wp:inline distT="0" distB="0" distL="0" distR="0" wp14:anchorId="32E61D48" wp14:editId="1C220218">
            <wp:extent cx="2849880" cy="480060"/>
            <wp:effectExtent l="0" t="0" r="0" b="0"/>
            <wp:docPr id="1" name="Picture 2" descr="CD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2" descr="CDE log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49880" cy="480060"/>
                    </a:xfrm>
                    <a:prstGeom prst="rect">
                      <a:avLst/>
                    </a:prstGeom>
                    <a:noFill/>
                    <a:ln>
                      <a:noFill/>
                    </a:ln>
                  </pic:spPr>
                </pic:pic>
              </a:graphicData>
            </a:graphic>
          </wp:inline>
        </w:drawing>
      </w:r>
    </w:p>
    <w:p w14:paraId="482454CB" w14:textId="77777777" w:rsidR="002B7237" w:rsidRPr="000D13E4" w:rsidRDefault="002B7237" w:rsidP="00884765">
      <w:pPr>
        <w:rPr>
          <w:rFonts w:ascii="Museo Slab 500" w:hAnsi="Museo Slab 500"/>
          <w:color w:val="5C6670"/>
          <w:sz w:val="36"/>
          <w:szCs w:val="36"/>
        </w:rPr>
      </w:pPr>
    </w:p>
    <w:p w14:paraId="3345AB07" w14:textId="3E020A2A" w:rsidR="00D8052A" w:rsidRDefault="00381863" w:rsidP="00D8052A">
      <w:pPr>
        <w:jc w:val="center"/>
        <w:rPr>
          <w:rFonts w:ascii="Museo Slab 500" w:hAnsi="Museo Slab 500"/>
          <w:color w:val="5C6670"/>
          <w:sz w:val="32"/>
          <w:szCs w:val="28"/>
        </w:rPr>
      </w:pPr>
      <w:r w:rsidRPr="00B92388">
        <w:rPr>
          <w:rFonts w:ascii="Museo Slab 500" w:hAnsi="Museo Slab 500"/>
          <w:color w:val="5C6670"/>
          <w:sz w:val="32"/>
          <w:szCs w:val="28"/>
        </w:rPr>
        <w:t>Summary of 202</w:t>
      </w:r>
      <w:r w:rsidR="00ED34B1">
        <w:rPr>
          <w:rFonts w:ascii="Museo Slab 500" w:hAnsi="Museo Slab 500"/>
          <w:color w:val="5C6670"/>
          <w:sz w:val="32"/>
          <w:szCs w:val="28"/>
        </w:rPr>
        <w:t>3</w:t>
      </w:r>
      <w:r w:rsidRPr="00B92388">
        <w:rPr>
          <w:rFonts w:ascii="Museo Slab 500" w:hAnsi="Museo Slab 500"/>
          <w:color w:val="5C6670"/>
          <w:sz w:val="32"/>
          <w:szCs w:val="28"/>
        </w:rPr>
        <w:t>-2</w:t>
      </w:r>
      <w:r w:rsidR="00ED34B1">
        <w:rPr>
          <w:rFonts w:ascii="Museo Slab 500" w:hAnsi="Museo Slab 500"/>
          <w:color w:val="5C6670"/>
          <w:sz w:val="32"/>
          <w:szCs w:val="28"/>
        </w:rPr>
        <w:t>4</w:t>
      </w:r>
      <w:r w:rsidRPr="00B92388">
        <w:rPr>
          <w:rFonts w:ascii="Museo Slab 500" w:hAnsi="Museo Slab 500"/>
          <w:color w:val="5C6670"/>
          <w:sz w:val="32"/>
          <w:szCs w:val="28"/>
        </w:rPr>
        <w:t xml:space="preserve"> </w:t>
      </w:r>
      <w:r w:rsidR="001A6426" w:rsidRPr="00B92388">
        <w:rPr>
          <w:rFonts w:ascii="Museo Slab 500" w:hAnsi="Museo Slab 500"/>
          <w:color w:val="5C6670"/>
          <w:sz w:val="32"/>
          <w:szCs w:val="28"/>
        </w:rPr>
        <w:t>McKinney-Vento</w:t>
      </w:r>
      <w:r w:rsidR="0054402D">
        <w:rPr>
          <w:rFonts w:ascii="Museo Slab 500" w:hAnsi="Museo Slab 500"/>
          <w:color w:val="5C6670"/>
          <w:sz w:val="32"/>
          <w:szCs w:val="28"/>
        </w:rPr>
        <w:t xml:space="preserve"> </w:t>
      </w:r>
    </w:p>
    <w:p w14:paraId="34D5B881" w14:textId="4C069317" w:rsidR="00884765" w:rsidRDefault="001A6426" w:rsidP="00D8052A">
      <w:pPr>
        <w:jc w:val="center"/>
        <w:rPr>
          <w:rFonts w:ascii="Museo Slab 500" w:hAnsi="Museo Slab 500"/>
          <w:color w:val="5C6670"/>
          <w:sz w:val="32"/>
          <w:szCs w:val="28"/>
        </w:rPr>
      </w:pPr>
      <w:r w:rsidRPr="00B92388">
        <w:rPr>
          <w:rFonts w:ascii="Museo Slab 500" w:hAnsi="Museo Slab 500"/>
          <w:color w:val="5C6670"/>
          <w:sz w:val="32"/>
          <w:szCs w:val="28"/>
        </w:rPr>
        <w:t>Education Data</w:t>
      </w:r>
    </w:p>
    <w:p w14:paraId="3299C6D7" w14:textId="39F4568A" w:rsidR="00BF4DBA" w:rsidRPr="00BF4DBA" w:rsidRDefault="00BF4DBA" w:rsidP="00BF4DBA">
      <w:pPr>
        <w:jc w:val="center"/>
        <w:rPr>
          <w:rFonts w:ascii="Museo Slab 500" w:hAnsi="Museo Slab 500"/>
          <w:color w:val="5C6670"/>
          <w:szCs w:val="22"/>
        </w:rPr>
      </w:pPr>
      <w:r>
        <w:rPr>
          <w:rFonts w:ascii="Museo Slab 500" w:hAnsi="Museo Slab 500"/>
          <w:color w:val="5C6670"/>
          <w:szCs w:val="22"/>
        </w:rPr>
        <w:t>All data are from the Student End of Year Collection</w:t>
      </w:r>
    </w:p>
    <w:p w14:paraId="0613EEA7" w14:textId="77777777" w:rsidR="002B7237" w:rsidRPr="00B92388" w:rsidRDefault="002B7237" w:rsidP="00DE3C5C">
      <w:pPr>
        <w:pStyle w:val="Subhead"/>
      </w:pPr>
    </w:p>
    <w:p w14:paraId="45B74293" w14:textId="6DA75504" w:rsidR="00884765" w:rsidRPr="00DE3C5C" w:rsidRDefault="00BA4DF1" w:rsidP="00DE3C5C">
      <w:pPr>
        <w:pStyle w:val="Subhead"/>
      </w:pPr>
      <w:r w:rsidRPr="00DE3C5C">
        <w:t>More</w:t>
      </w:r>
      <w:r w:rsidR="00D1700D" w:rsidRPr="00DE3C5C">
        <w:t xml:space="preserve"> K-12</w:t>
      </w:r>
      <w:r w:rsidRPr="00DE3C5C">
        <w:t xml:space="preserve"> Students Experiencing Homelessness Identified</w:t>
      </w:r>
    </w:p>
    <w:p w14:paraId="2281ED4D" w14:textId="3F482232" w:rsidR="00952669" w:rsidRDefault="008F058E" w:rsidP="00596A2B">
      <w:pPr>
        <w:rPr>
          <w:rFonts w:eastAsia="Calibri" w:cs="Calibri"/>
          <w:color w:val="000000"/>
        </w:rPr>
      </w:pPr>
      <w:r>
        <w:rPr>
          <w:rFonts w:eastAsia="Calibri" w:cs="Calibri"/>
          <w:color w:val="000000"/>
        </w:rPr>
        <w:t>A higher</w:t>
      </w:r>
      <w:r w:rsidR="00414C46">
        <w:rPr>
          <w:rFonts w:eastAsia="Calibri" w:cs="Calibri"/>
          <w:color w:val="000000"/>
        </w:rPr>
        <w:t xml:space="preserve"> number and percentage of students experiencing </w:t>
      </w:r>
      <w:r w:rsidR="00D31D38">
        <w:rPr>
          <w:rFonts w:eastAsia="Calibri" w:cs="Calibri"/>
          <w:color w:val="000000"/>
        </w:rPr>
        <w:t>homelessness</w:t>
      </w:r>
      <w:r w:rsidR="00414C46">
        <w:rPr>
          <w:rFonts w:eastAsia="Calibri" w:cs="Calibri"/>
          <w:color w:val="000000"/>
        </w:rPr>
        <w:t xml:space="preserve"> were identified in </w:t>
      </w:r>
      <w:r w:rsidR="00AF21BA">
        <w:rPr>
          <w:rFonts w:eastAsia="Calibri" w:cs="Calibri"/>
          <w:color w:val="000000"/>
        </w:rPr>
        <w:t>202</w:t>
      </w:r>
      <w:r w:rsidR="008A31C2">
        <w:rPr>
          <w:rFonts w:eastAsia="Calibri" w:cs="Calibri"/>
          <w:color w:val="000000"/>
        </w:rPr>
        <w:t>3</w:t>
      </w:r>
      <w:r w:rsidR="00AF21BA">
        <w:rPr>
          <w:rFonts w:eastAsia="Calibri" w:cs="Calibri"/>
          <w:color w:val="000000"/>
        </w:rPr>
        <w:t>-202</w:t>
      </w:r>
      <w:r w:rsidR="008A31C2">
        <w:rPr>
          <w:rFonts w:eastAsia="Calibri" w:cs="Calibri"/>
          <w:color w:val="000000"/>
        </w:rPr>
        <w:t>4</w:t>
      </w:r>
      <w:r w:rsidRPr="008F058E">
        <w:rPr>
          <w:rFonts w:eastAsia="Calibri" w:cs="Calibri"/>
          <w:color w:val="000000"/>
        </w:rPr>
        <w:t xml:space="preserve"> </w:t>
      </w:r>
      <w:r>
        <w:rPr>
          <w:rFonts w:eastAsia="Calibri" w:cs="Calibri"/>
          <w:color w:val="000000"/>
        </w:rPr>
        <w:t xml:space="preserve">than have been identified in the last five years. </w:t>
      </w:r>
    </w:p>
    <w:p w14:paraId="05D96757" w14:textId="0C71A4CC" w:rsidR="00FD0C62" w:rsidRPr="00B92388" w:rsidRDefault="00FD0C62" w:rsidP="00596A2B">
      <w:pPr>
        <w:rPr>
          <w:rFonts w:eastAsia="Calibri" w:cs="Calibri"/>
          <w:color w:val="000000"/>
          <w:sz w:val="16"/>
          <w:szCs w:val="16"/>
        </w:rPr>
      </w:pPr>
    </w:p>
    <w:p w14:paraId="364BA9C7" w14:textId="6A719F2A" w:rsidR="00FD0C62" w:rsidRDefault="00386B37" w:rsidP="00596A2B">
      <w:pPr>
        <w:rPr>
          <w:rFonts w:eastAsia="Calibri" w:cs="Calibri"/>
          <w:color w:val="000000"/>
        </w:rPr>
      </w:pPr>
      <w:r>
        <w:rPr>
          <w:noProof/>
        </w:rPr>
        <w:drawing>
          <wp:inline distT="0" distB="0" distL="0" distR="0" wp14:anchorId="23F3F1FD" wp14:editId="342464B9">
            <wp:extent cx="4457700" cy="2293620"/>
            <wp:effectExtent l="0" t="0" r="0" b="0"/>
            <wp:docPr id="308411117" name="Chart 1" descr="Number and Percentage of Students Experiencing Homelessness line graph. From 2019-2020, 2.0 percent; 19103. From 2020-2021 1.5 percent; 14391. From 2021-2022, 1.8 percent; 16530. From 2022-2023, 1.9 percent; 17895.&#10;From 2023-2024, 2.5 percent; 22896.">
              <a:extLst xmlns:a="http://schemas.openxmlformats.org/drawingml/2006/main">
                <a:ext uri="{FF2B5EF4-FFF2-40B4-BE49-F238E27FC236}">
                  <a16:creationId xmlns:a16="http://schemas.microsoft.com/office/drawing/2014/main" id="{DF349267-D986-4248-E485-99C69E85BC4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617E19F9" w14:textId="77777777" w:rsidR="00FD0C62" w:rsidRPr="00B92388" w:rsidRDefault="00FD0C62" w:rsidP="00596A2B">
      <w:pPr>
        <w:rPr>
          <w:rFonts w:eastAsia="Calibri" w:cs="Calibri"/>
          <w:color w:val="000000"/>
          <w:sz w:val="16"/>
          <w:szCs w:val="16"/>
        </w:rPr>
      </w:pPr>
    </w:p>
    <w:p w14:paraId="217A94D5" w14:textId="69DCD9AF" w:rsidR="00C406BF" w:rsidRPr="00B92388" w:rsidRDefault="00C406BF" w:rsidP="00B92388">
      <w:pPr>
        <w:rPr>
          <w:rFonts w:eastAsia="Calibri" w:cs="Calibri"/>
          <w:color w:val="000000"/>
        </w:rPr>
      </w:pPr>
      <w:r w:rsidRPr="00B92388">
        <w:rPr>
          <w:rFonts w:eastAsia="Calibri" w:cs="Calibri"/>
          <w:color w:val="000000"/>
        </w:rPr>
        <w:t>The percentage of accompanied</w:t>
      </w:r>
      <w:r w:rsidR="00CC2EBA">
        <w:rPr>
          <w:rFonts w:eastAsia="Calibri" w:cs="Calibri"/>
          <w:color w:val="000000"/>
        </w:rPr>
        <w:t xml:space="preserve"> youth</w:t>
      </w:r>
      <w:r w:rsidR="00312D4B">
        <w:rPr>
          <w:rFonts w:eastAsia="Calibri" w:cs="Calibri"/>
          <w:color w:val="000000"/>
        </w:rPr>
        <w:t xml:space="preserve"> </w:t>
      </w:r>
      <w:r w:rsidR="00CC2EBA">
        <w:rPr>
          <w:rFonts w:eastAsia="Calibri" w:cs="Calibri"/>
          <w:color w:val="000000"/>
        </w:rPr>
        <w:t>increased</w:t>
      </w:r>
      <w:r w:rsidRPr="00B92388">
        <w:rPr>
          <w:rFonts w:eastAsia="Calibri" w:cs="Calibri"/>
          <w:color w:val="000000"/>
        </w:rPr>
        <w:t xml:space="preserve"> and </w:t>
      </w:r>
      <w:r w:rsidR="00CC2EBA">
        <w:rPr>
          <w:rFonts w:eastAsia="Calibri" w:cs="Calibri"/>
          <w:color w:val="000000"/>
        </w:rPr>
        <w:t xml:space="preserve">the percentage of </w:t>
      </w:r>
      <w:r w:rsidRPr="00B92388">
        <w:rPr>
          <w:rFonts w:eastAsia="Calibri" w:cs="Calibri"/>
          <w:color w:val="000000"/>
        </w:rPr>
        <w:t>unaccompanied youth</w:t>
      </w:r>
      <w:r w:rsidR="00312D4B">
        <w:rPr>
          <w:rFonts w:eastAsia="Calibri" w:cs="Calibri"/>
          <w:color w:val="000000"/>
        </w:rPr>
        <w:t xml:space="preserve"> </w:t>
      </w:r>
      <w:r w:rsidR="00CA33B2">
        <w:rPr>
          <w:rFonts w:eastAsia="Calibri" w:cs="Calibri"/>
          <w:color w:val="000000"/>
        </w:rPr>
        <w:t>decreased in 2023-2024</w:t>
      </w:r>
      <w:r w:rsidR="00DE3C5C">
        <w:rPr>
          <w:rFonts w:eastAsia="Calibri" w:cs="Calibri"/>
          <w:color w:val="000000"/>
        </w:rPr>
        <w:t>.</w:t>
      </w:r>
    </w:p>
    <w:p w14:paraId="301B92FE" w14:textId="0AA6CD05" w:rsidR="003F63DA" w:rsidRPr="003F63DA" w:rsidRDefault="00970ABC" w:rsidP="003F63DA">
      <w:pPr>
        <w:rPr>
          <w:rFonts w:eastAsia="Calibri" w:cs="Calibri"/>
          <w:color w:val="000000"/>
        </w:rPr>
      </w:pPr>
      <w:r>
        <w:rPr>
          <w:noProof/>
        </w:rPr>
        <w:drawing>
          <wp:inline distT="0" distB="0" distL="0" distR="0" wp14:anchorId="3C13DE82" wp14:editId="61066C91">
            <wp:extent cx="4381500" cy="2583180"/>
            <wp:effectExtent l="0" t="0" r="0" b="7620"/>
            <wp:docPr id="742032429" name="Chart 1" descr="The image is a stacked bar chart depicting the percentage of accompanied and unaccompanied students experiencing homelessness from the academic years 2019-2020 to 2023-2024. Each bar is divided into two parts: the bottom part, in yellow, represents the percentage of accompanied students, while the top part, in purple, represents the percentage of unaccompanied students. The data for each year is as follows: 2019-2020, accompanied 88.6%, unaccompanied 11.4%; 2020-2021, accompanied 89.0%, unaccompanied 11.0%; 2021-2022, accompanied 87.7%, unaccompanied 12.3%; 2022-2023, accompanied 88.6%, unaccompanied 11.4%; 2023-2024, accompanied 90.4%, unaccompanied 9.6%. The chart title reads, &quot;Percentage of Accompanied and Unaccompanied Students Experiencing Homelessness.&quot; At the bottom, the labels &quot;Accompanied&quot; and &quot;Unaccompanied&quot; are shown with their respective colors, yellow and purple.">
              <a:extLst xmlns:a="http://schemas.openxmlformats.org/drawingml/2006/main">
                <a:ext uri="{FF2B5EF4-FFF2-40B4-BE49-F238E27FC236}">
                  <a16:creationId xmlns:a16="http://schemas.microsoft.com/office/drawing/2014/main" id="{3373C801-84FF-8D89-FAB1-8B5191A51D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4A273994" w14:textId="77777777" w:rsidR="003F63DA" w:rsidRPr="00B92388" w:rsidRDefault="003F63DA" w:rsidP="003F63DA">
      <w:pPr>
        <w:pStyle w:val="ListParagraph"/>
        <w:rPr>
          <w:rFonts w:eastAsia="Calibri" w:cs="Calibri"/>
          <w:color w:val="000000"/>
          <w:sz w:val="16"/>
          <w:szCs w:val="16"/>
        </w:rPr>
      </w:pPr>
    </w:p>
    <w:p w14:paraId="23BB2DDA" w14:textId="4C1D2E48" w:rsidR="00FD0C62" w:rsidRPr="00B92388" w:rsidRDefault="00FB7C1C" w:rsidP="00B92388">
      <w:pPr>
        <w:rPr>
          <w:rFonts w:eastAsia="Calibri" w:cs="Calibri"/>
          <w:color w:val="000000"/>
        </w:rPr>
      </w:pPr>
      <w:r>
        <w:rPr>
          <w:rFonts w:eastAsia="Calibri" w:cs="Calibri"/>
          <w:color w:val="000000"/>
        </w:rPr>
        <w:t>Reported p</w:t>
      </w:r>
      <w:r w:rsidR="00851DE9" w:rsidRPr="00B92388">
        <w:rPr>
          <w:rFonts w:eastAsia="Calibri" w:cs="Calibri"/>
          <w:color w:val="000000"/>
        </w:rPr>
        <w:t xml:space="preserve">rimary night-time residences </w:t>
      </w:r>
      <w:r w:rsidR="00BB2743">
        <w:rPr>
          <w:rFonts w:eastAsia="Calibri" w:cs="Calibri"/>
          <w:color w:val="000000"/>
        </w:rPr>
        <w:t>in</w:t>
      </w:r>
      <w:r w:rsidR="001E4F01">
        <w:rPr>
          <w:rFonts w:eastAsia="Calibri" w:cs="Calibri"/>
          <w:color w:val="000000"/>
        </w:rPr>
        <w:t>cluded</w:t>
      </w:r>
      <w:r w:rsidR="00851DE9" w:rsidRPr="00B92388">
        <w:rPr>
          <w:rFonts w:eastAsia="Calibri" w:cs="Calibri"/>
          <w:color w:val="000000"/>
        </w:rPr>
        <w:t xml:space="preserve"> a</w:t>
      </w:r>
      <w:r w:rsidR="001E4F01">
        <w:rPr>
          <w:rFonts w:eastAsia="Calibri" w:cs="Calibri"/>
          <w:color w:val="000000"/>
        </w:rPr>
        <w:t xml:space="preserve">n </w:t>
      </w:r>
      <w:r w:rsidR="00851DE9" w:rsidRPr="00B92388">
        <w:rPr>
          <w:rFonts w:eastAsia="Calibri" w:cs="Calibri"/>
          <w:color w:val="000000"/>
        </w:rPr>
        <w:t xml:space="preserve">increase in the number of youth </w:t>
      </w:r>
      <w:r w:rsidR="00A11CB7">
        <w:rPr>
          <w:rFonts w:eastAsia="Calibri" w:cs="Calibri"/>
          <w:color w:val="000000"/>
        </w:rPr>
        <w:t xml:space="preserve">in shelters and transitional housing </w:t>
      </w:r>
      <w:r w:rsidR="00851DE9" w:rsidRPr="00B92388">
        <w:rPr>
          <w:rFonts w:eastAsia="Calibri" w:cs="Calibri"/>
          <w:color w:val="000000"/>
        </w:rPr>
        <w:t xml:space="preserve">and a decrease in the number of </w:t>
      </w:r>
      <w:r w:rsidR="003F63DA" w:rsidRPr="00B92388">
        <w:rPr>
          <w:rFonts w:eastAsia="Calibri" w:cs="Calibri"/>
          <w:color w:val="000000"/>
        </w:rPr>
        <w:t xml:space="preserve">youth </w:t>
      </w:r>
      <w:r w:rsidR="00A11CB7">
        <w:rPr>
          <w:rFonts w:eastAsia="Calibri" w:cs="Calibri"/>
          <w:color w:val="000000"/>
        </w:rPr>
        <w:t>in all other nighttime residence classifications</w:t>
      </w:r>
      <w:r w:rsidR="003F63DA" w:rsidRPr="00B92388">
        <w:rPr>
          <w:rFonts w:eastAsia="Calibri" w:cs="Calibri"/>
          <w:color w:val="000000"/>
        </w:rPr>
        <w:t>.</w:t>
      </w:r>
    </w:p>
    <w:p w14:paraId="05E9A401" w14:textId="00CFDFBE" w:rsidR="008E31CB" w:rsidRDefault="00797DC4" w:rsidP="00596A2B">
      <w:pPr>
        <w:rPr>
          <w:rFonts w:eastAsia="Calibri" w:cs="Calibri"/>
          <w:color w:val="000000"/>
        </w:rPr>
      </w:pPr>
      <w:r>
        <w:rPr>
          <w:noProof/>
        </w:rPr>
        <w:lastRenderedPageBreak/>
        <w:drawing>
          <wp:inline distT="0" distB="0" distL="0" distR="0" wp14:anchorId="41C71EF1" wp14:editId="1B0008EC">
            <wp:extent cx="5859780" cy="3051810"/>
            <wp:effectExtent l="0" t="0" r="7620" b="0"/>
            <wp:docPr id="1370101566" name="Chart 1" descr="This is a vertical bar chart showing the primary nighttime residences of students experiencing homelessness by percentage for school years 2019-2020 through 2023-2024. Different years are represented by different color bars. Students were primarily doubled up (69.8%) in 2023-2024, followed by in shelters or transitional housing (16.3%), in hotels or motels (9.0%) or unsheltered (5.0%).">
              <a:extLst xmlns:a="http://schemas.openxmlformats.org/drawingml/2006/main">
                <a:ext uri="{FF2B5EF4-FFF2-40B4-BE49-F238E27FC236}">
                  <a16:creationId xmlns:a16="http://schemas.microsoft.com/office/drawing/2014/main" id="{E323C07E-9959-F0CC-8C35-F23EEB1FC41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40FB56EE" w14:textId="1451F04B" w:rsidR="001E78E2" w:rsidRDefault="00125DC9" w:rsidP="00DE3C5C">
      <w:pPr>
        <w:pStyle w:val="Subhead"/>
      </w:pPr>
      <w:r>
        <w:t>Students Experiencing Homelessness by Grade</w:t>
      </w:r>
    </w:p>
    <w:p w14:paraId="01F230D6" w14:textId="237DEA63" w:rsidR="00952EA8" w:rsidRDefault="002605CC" w:rsidP="004570DF">
      <w:pPr>
        <w:rPr>
          <w:rFonts w:eastAsia="Calibri" w:cs="Calibri"/>
          <w:color w:val="000000"/>
        </w:rPr>
      </w:pPr>
      <w:r>
        <w:rPr>
          <w:rFonts w:eastAsia="Calibri" w:cs="Calibri"/>
          <w:color w:val="000000"/>
        </w:rPr>
        <w:t>A</w:t>
      </w:r>
      <w:r w:rsidR="004570DF">
        <w:rPr>
          <w:rFonts w:eastAsia="Calibri" w:cs="Calibri"/>
          <w:color w:val="000000"/>
        </w:rPr>
        <w:t>ll grades saw an increase in identification</w:t>
      </w:r>
      <w:r w:rsidR="00A45320">
        <w:rPr>
          <w:rFonts w:eastAsia="Calibri" w:cs="Calibri"/>
          <w:color w:val="000000"/>
        </w:rPr>
        <w:t xml:space="preserve"> </w:t>
      </w:r>
      <w:r>
        <w:rPr>
          <w:rFonts w:eastAsia="Calibri" w:cs="Calibri"/>
          <w:color w:val="000000"/>
        </w:rPr>
        <w:t>with</w:t>
      </w:r>
      <w:r w:rsidR="004570DF">
        <w:rPr>
          <w:rFonts w:eastAsia="Calibri" w:cs="Calibri"/>
          <w:color w:val="000000"/>
        </w:rPr>
        <w:t xml:space="preserve"> </w:t>
      </w:r>
      <w:r>
        <w:rPr>
          <w:rFonts w:eastAsia="Calibri" w:cs="Calibri"/>
          <w:color w:val="000000"/>
        </w:rPr>
        <w:t>2</w:t>
      </w:r>
      <w:r w:rsidRPr="002605CC">
        <w:rPr>
          <w:rFonts w:eastAsia="Calibri" w:cs="Calibri"/>
          <w:color w:val="000000"/>
          <w:vertAlign w:val="superscript"/>
        </w:rPr>
        <w:t>nd</w:t>
      </w:r>
      <w:r>
        <w:rPr>
          <w:rFonts w:eastAsia="Calibri" w:cs="Calibri"/>
          <w:color w:val="000000"/>
        </w:rPr>
        <w:t xml:space="preserve"> and 9</w:t>
      </w:r>
      <w:r w:rsidRPr="002605CC">
        <w:rPr>
          <w:rFonts w:eastAsia="Calibri" w:cs="Calibri"/>
          <w:color w:val="000000"/>
          <w:vertAlign w:val="superscript"/>
        </w:rPr>
        <w:t>th</w:t>
      </w:r>
      <w:r w:rsidR="00A45320">
        <w:rPr>
          <w:rFonts w:eastAsia="Calibri" w:cs="Calibri"/>
          <w:color w:val="000000"/>
        </w:rPr>
        <w:t xml:space="preserve"> grades seeing the largest increases. Consistent with previous years, 12</w:t>
      </w:r>
      <w:r w:rsidR="00A45320" w:rsidRPr="004570DF">
        <w:rPr>
          <w:rFonts w:eastAsia="Calibri" w:cs="Calibri"/>
          <w:color w:val="000000"/>
          <w:vertAlign w:val="superscript"/>
        </w:rPr>
        <w:t>th</w:t>
      </w:r>
      <w:r w:rsidR="00A45320">
        <w:rPr>
          <w:rFonts w:eastAsia="Calibri" w:cs="Calibri"/>
          <w:color w:val="000000"/>
        </w:rPr>
        <w:t xml:space="preserve"> grade </w:t>
      </w:r>
      <w:r w:rsidR="00606108">
        <w:rPr>
          <w:rFonts w:eastAsia="Calibri" w:cs="Calibri"/>
          <w:color w:val="000000"/>
        </w:rPr>
        <w:t>had the largest number of students identified as experiencing homelessness.</w:t>
      </w:r>
      <w:r w:rsidR="001C24E6">
        <w:rPr>
          <w:rFonts w:eastAsia="Calibri" w:cs="Calibri"/>
          <w:color w:val="000000"/>
        </w:rPr>
        <w:t xml:space="preserve"> In the 2023-2024 school year, 9</w:t>
      </w:r>
      <w:r w:rsidR="001C24E6" w:rsidRPr="001C24E6">
        <w:rPr>
          <w:rFonts w:eastAsia="Calibri" w:cs="Calibri"/>
          <w:color w:val="000000"/>
          <w:vertAlign w:val="superscript"/>
        </w:rPr>
        <w:t>th</w:t>
      </w:r>
      <w:r w:rsidR="001C24E6">
        <w:rPr>
          <w:rFonts w:eastAsia="Calibri" w:cs="Calibri"/>
          <w:color w:val="000000"/>
        </w:rPr>
        <w:t xml:space="preserve"> graders experienced homelessness at nearly the same rate as 12</w:t>
      </w:r>
      <w:r w:rsidR="001C24E6" w:rsidRPr="001C24E6">
        <w:rPr>
          <w:rFonts w:eastAsia="Calibri" w:cs="Calibri"/>
          <w:color w:val="000000"/>
          <w:vertAlign w:val="superscript"/>
        </w:rPr>
        <w:t>th</w:t>
      </w:r>
      <w:r w:rsidR="001C24E6">
        <w:rPr>
          <w:rFonts w:eastAsia="Calibri" w:cs="Calibri"/>
          <w:color w:val="000000"/>
        </w:rPr>
        <w:t xml:space="preserve"> graders.</w:t>
      </w:r>
    </w:p>
    <w:p w14:paraId="434835AB" w14:textId="748953A6" w:rsidR="00952EA8" w:rsidRDefault="004A0312" w:rsidP="00952669">
      <w:pPr>
        <w:pStyle w:val="ListParagraph"/>
        <w:spacing w:after="160" w:line="259" w:lineRule="auto"/>
        <w:ind w:left="-90"/>
        <w:jc w:val="center"/>
        <w:rPr>
          <w:rFonts w:eastAsia="Calibri" w:cs="Calibri"/>
          <w:noProof/>
          <w:color w:val="000000"/>
        </w:rPr>
      </w:pPr>
      <w:r>
        <w:rPr>
          <w:noProof/>
        </w:rPr>
        <w:drawing>
          <wp:inline distT="0" distB="0" distL="0" distR="0" wp14:anchorId="535AEA95" wp14:editId="44B60131">
            <wp:extent cx="5189220" cy="2743200"/>
            <wp:effectExtent l="0" t="0" r="0" b="0"/>
            <wp:docPr id="1479753992" name="Chart 1" descr="The image is a bar chart titled &quot;Number of Students Experiencing Homelessness by Grade.&quot; It displays data for three years: 2022, 2023, and 2024, using different colored bars. The x-axis lists grades from Kindergarten (K) to 12, and the y-axis shows the number of students, ranging from 0 to 2000 in increments of 500. Each grade has three bars representing the years: light blue for 2021, dark blue for 2022, and grey for 2023. Overall, the number of students experiencing homelessness appears consistent across the grades and years, with slight variations. Grade 12 shows the highest numbers in all three years.">
              <a:extLst xmlns:a="http://schemas.openxmlformats.org/drawingml/2006/main">
                <a:ext uri="{FF2B5EF4-FFF2-40B4-BE49-F238E27FC236}">
                  <a16:creationId xmlns:a16="http://schemas.microsoft.com/office/drawing/2014/main" id="{D3CCC08D-EC09-FE05-0194-008FBECD8CA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2A5ED8E1" w14:textId="77777777" w:rsidR="00606108" w:rsidRDefault="00606108" w:rsidP="00104ECB">
      <w:pPr>
        <w:pStyle w:val="ListParagraph"/>
        <w:spacing w:after="160" w:line="259" w:lineRule="auto"/>
        <w:ind w:left="0"/>
        <w:rPr>
          <w:rFonts w:ascii="Trebuchet MS" w:eastAsia="Calibri" w:hAnsi="Trebuchet MS" w:cs="Calibri"/>
          <w:b/>
          <w:color w:val="000000" w:themeColor="text1"/>
          <w:sz w:val="24"/>
        </w:rPr>
      </w:pPr>
    </w:p>
    <w:p w14:paraId="248E5F36" w14:textId="289D01E8" w:rsidR="00104ECB" w:rsidRPr="00104ECB" w:rsidRDefault="00125DC9" w:rsidP="00104ECB">
      <w:pPr>
        <w:pStyle w:val="ListParagraph"/>
        <w:spacing w:after="160" w:line="259" w:lineRule="auto"/>
        <w:ind w:left="0"/>
        <w:rPr>
          <w:rFonts w:ascii="Trebuchet MS" w:eastAsia="Calibri" w:hAnsi="Trebuchet MS" w:cs="Calibri"/>
          <w:b/>
          <w:bCs/>
          <w:color w:val="000000"/>
          <w:sz w:val="24"/>
        </w:rPr>
      </w:pPr>
      <w:r>
        <w:rPr>
          <w:rFonts w:ascii="Trebuchet MS" w:eastAsia="Calibri" w:hAnsi="Trebuchet MS" w:cs="Calibri"/>
          <w:b/>
          <w:color w:val="000000" w:themeColor="text1"/>
          <w:sz w:val="24"/>
        </w:rPr>
        <w:t>Racial and Ethnic Disparities Remain High</w:t>
      </w:r>
    </w:p>
    <w:p w14:paraId="39441989" w14:textId="5F39B6E5" w:rsidR="00FB6710" w:rsidRPr="00174827" w:rsidRDefault="007F74B6" w:rsidP="00174827">
      <w:pPr>
        <w:pStyle w:val="ListParagraph"/>
        <w:spacing w:after="160" w:line="259" w:lineRule="auto"/>
        <w:ind w:left="0"/>
        <w:rPr>
          <w:rFonts w:eastAsia="Calibri" w:cs="Calibri"/>
          <w:color w:val="000000"/>
        </w:rPr>
      </w:pPr>
      <w:r>
        <w:rPr>
          <w:rFonts w:eastAsia="Calibri" w:cs="Calibri"/>
          <w:color w:val="000000"/>
        </w:rPr>
        <w:t>The two smallest racial / ethnic groups in Colorado</w:t>
      </w:r>
      <w:r w:rsidR="00AD205B">
        <w:rPr>
          <w:rFonts w:eastAsia="Calibri" w:cs="Calibri"/>
          <w:color w:val="000000"/>
        </w:rPr>
        <w:t>, American Indian or Alaska Native and Hawaiian or Pacific Islander,</w:t>
      </w:r>
      <w:r>
        <w:rPr>
          <w:rFonts w:eastAsia="Calibri" w:cs="Calibri"/>
          <w:color w:val="000000"/>
        </w:rPr>
        <w:t xml:space="preserve"> also consistently have the highest rates of students experiencing homelessness</w:t>
      </w:r>
      <w:r w:rsidR="0065010E">
        <w:rPr>
          <w:rFonts w:eastAsia="Calibri" w:cs="Calibri"/>
          <w:color w:val="000000"/>
        </w:rPr>
        <w:t>.</w:t>
      </w:r>
      <w:r w:rsidR="007166A4">
        <w:rPr>
          <w:rFonts w:eastAsia="Calibri" w:cs="Calibri"/>
          <w:color w:val="000000"/>
        </w:rPr>
        <w:t xml:space="preserve"> </w:t>
      </w:r>
      <w:r w:rsidR="003428AA">
        <w:rPr>
          <w:rFonts w:eastAsia="Calibri" w:cs="Calibri"/>
          <w:color w:val="000000"/>
        </w:rPr>
        <w:t xml:space="preserve">Hispanic and </w:t>
      </w:r>
      <w:r w:rsidR="00DF4275">
        <w:rPr>
          <w:rFonts w:eastAsia="Calibri" w:cs="Calibri"/>
          <w:color w:val="000000"/>
        </w:rPr>
        <w:t>Asian</w:t>
      </w:r>
      <w:r w:rsidR="003428AA">
        <w:rPr>
          <w:rFonts w:eastAsia="Calibri" w:cs="Calibri"/>
          <w:color w:val="000000"/>
        </w:rPr>
        <w:t xml:space="preserve"> students saw the highest increases in students experiencing homelessness, with </w:t>
      </w:r>
      <w:r w:rsidR="00DF4275">
        <w:rPr>
          <w:rFonts w:eastAsia="Calibri" w:cs="Calibri"/>
          <w:color w:val="000000"/>
        </w:rPr>
        <w:t xml:space="preserve">a 1.1 percentage point and a 0.6 percentage point increase, respectively. </w:t>
      </w:r>
      <w:r w:rsidR="00275A7D">
        <w:rPr>
          <w:rFonts w:eastAsia="Calibri" w:cs="Calibri"/>
          <w:color w:val="000000"/>
        </w:rPr>
        <w:t>Only Hawaiian or Other Pacific Islander students saw a decrease</w:t>
      </w:r>
      <w:r w:rsidR="00D31D38">
        <w:rPr>
          <w:rFonts w:eastAsia="Calibri" w:cs="Calibri"/>
          <w:color w:val="000000"/>
        </w:rPr>
        <w:t>.</w:t>
      </w:r>
    </w:p>
    <w:p w14:paraId="049481ED" w14:textId="620C2280" w:rsidR="00FB6710" w:rsidRDefault="00BC0057" w:rsidP="006F4A87">
      <w:pPr>
        <w:pStyle w:val="ListParagraph"/>
        <w:spacing w:after="160" w:line="259" w:lineRule="auto"/>
        <w:ind w:left="0"/>
        <w:rPr>
          <w:rFonts w:eastAsia="Calibri" w:cs="Calibri"/>
          <w:color w:val="000000"/>
        </w:rPr>
      </w:pPr>
      <w:r>
        <w:rPr>
          <w:noProof/>
        </w:rPr>
        <w:lastRenderedPageBreak/>
        <w:drawing>
          <wp:inline distT="0" distB="0" distL="0" distR="0" wp14:anchorId="06946AE2" wp14:editId="6440399E">
            <wp:extent cx="6050280" cy="2743200"/>
            <wp:effectExtent l="0" t="0" r="7620" b="0"/>
            <wp:docPr id="1920180312" name="Chart 1" descr="The image is a bar chart titled &quot;Percentage of Students Experiencing Homelessness by Race / Ethnicity.&quot; It displays data from school years 2019-2020 to 2023-2024, represented by bars of different colors for each year. The chart includes six categories: American Indian or Alaska Native, Asian, Black, Hispanic, White, Hawaiian/Pacific Islander, and Two or More Races. Each category has five colored bars, indicating the respective percentages for each year. The American Indian or Alaska Native and Native Hawaiian or Other Pacific Islander categories show the highest percentages, with both reaching 4.4% in 2023-2024. The White category presents the lowest percentages, with a high of 1.2% in 2019-2020 and 2023-2024. The background gridlines mark percentage intervals from 0.0% to 6.0%.">
              <a:extLst xmlns:a="http://schemas.openxmlformats.org/drawingml/2006/main">
                <a:ext uri="{FF2B5EF4-FFF2-40B4-BE49-F238E27FC236}">
                  <a16:creationId xmlns:a16="http://schemas.microsoft.com/office/drawing/2014/main" id="{FF116726-FE43-C795-CA5E-FA842577C31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6F947AA6" w14:textId="77777777" w:rsidR="006F4A87" w:rsidRDefault="006F4A87" w:rsidP="00104ECB">
      <w:pPr>
        <w:pStyle w:val="ListParagraph"/>
        <w:spacing w:after="160" w:line="259" w:lineRule="auto"/>
        <w:ind w:left="0"/>
        <w:rPr>
          <w:rFonts w:eastAsia="Calibri" w:cs="Calibri"/>
          <w:color w:val="000000"/>
        </w:rPr>
      </w:pPr>
    </w:p>
    <w:p w14:paraId="6E536512" w14:textId="77777777" w:rsidR="00104ECB" w:rsidRPr="00104ECB" w:rsidRDefault="00104ECB" w:rsidP="00104ECB">
      <w:pPr>
        <w:pStyle w:val="ListParagraph"/>
        <w:spacing w:after="160" w:line="259" w:lineRule="auto"/>
        <w:ind w:left="0"/>
        <w:rPr>
          <w:rFonts w:ascii="Trebuchet MS" w:eastAsia="Calibri" w:hAnsi="Trebuchet MS" w:cs="Calibri"/>
          <w:b/>
          <w:bCs/>
          <w:color w:val="000000"/>
          <w:sz w:val="24"/>
        </w:rPr>
      </w:pPr>
      <w:r w:rsidRPr="00104ECB">
        <w:rPr>
          <w:rFonts w:ascii="Trebuchet MS" w:eastAsia="Calibri" w:hAnsi="Trebuchet MS" w:cs="Calibri"/>
          <w:b/>
          <w:bCs/>
          <w:color w:val="000000"/>
          <w:sz w:val="24"/>
        </w:rPr>
        <w:t>Resources</w:t>
      </w:r>
    </w:p>
    <w:p w14:paraId="4D7742AC" w14:textId="54D30E23" w:rsidR="00794FBD" w:rsidRDefault="00001E4C" w:rsidP="004511E6">
      <w:pPr>
        <w:pStyle w:val="ListParagraph"/>
        <w:numPr>
          <w:ilvl w:val="0"/>
          <w:numId w:val="9"/>
        </w:numPr>
        <w:spacing w:after="160" w:line="259" w:lineRule="auto"/>
        <w:rPr>
          <w:rFonts w:eastAsia="Calibri" w:cs="Calibri"/>
          <w:color w:val="000000"/>
        </w:rPr>
      </w:pPr>
      <w:r>
        <w:rPr>
          <w:rFonts w:eastAsia="Calibri" w:cs="Calibri"/>
          <w:color w:val="000000"/>
        </w:rPr>
        <w:t xml:space="preserve">Visit the </w:t>
      </w:r>
      <w:hyperlink r:id="rId20" w:history="1">
        <w:r w:rsidR="002C42D5" w:rsidRPr="00DE2A41">
          <w:rPr>
            <w:rStyle w:val="Hyperlink"/>
            <w:rFonts w:eastAsia="Calibri" w:cs="Calibri"/>
          </w:rPr>
          <w:t>McKinney-Vento Homeless Education website</w:t>
        </w:r>
      </w:hyperlink>
      <w:r w:rsidR="002C42D5">
        <w:rPr>
          <w:rFonts w:eastAsia="Calibri" w:cs="Calibri"/>
          <w:color w:val="000000"/>
        </w:rPr>
        <w:t xml:space="preserve"> for more information or contact Paula Gumina (</w:t>
      </w:r>
      <w:hyperlink r:id="rId21" w:history="1">
        <w:r w:rsidR="002C42D5" w:rsidRPr="000B3602">
          <w:rPr>
            <w:rStyle w:val="Hyperlink"/>
            <w:rFonts w:eastAsia="Calibri" w:cs="Calibri"/>
          </w:rPr>
          <w:t>Gumina_P@cde.state.co.us</w:t>
        </w:r>
      </w:hyperlink>
      <w:r w:rsidR="002C42D5">
        <w:rPr>
          <w:rFonts w:eastAsia="Calibri" w:cs="Calibri"/>
          <w:color w:val="000000"/>
        </w:rPr>
        <w:t>) with questions.</w:t>
      </w:r>
    </w:p>
    <w:p w14:paraId="57548269" w14:textId="19C61D56" w:rsidR="002C42D5" w:rsidRDefault="0014170F" w:rsidP="004511E6">
      <w:pPr>
        <w:pStyle w:val="ListParagraph"/>
        <w:numPr>
          <w:ilvl w:val="0"/>
          <w:numId w:val="9"/>
        </w:numPr>
        <w:spacing w:after="160" w:line="259" w:lineRule="auto"/>
        <w:rPr>
          <w:rFonts w:eastAsia="Calibri" w:cs="Calibri"/>
          <w:color w:val="000000"/>
        </w:rPr>
      </w:pPr>
      <w:hyperlink r:id="rId22" w:history="1">
        <w:r w:rsidRPr="00013A99">
          <w:rPr>
            <w:rStyle w:val="Hyperlink"/>
            <w:rFonts w:eastAsia="Calibri" w:cs="Calibri"/>
          </w:rPr>
          <w:t>View additional data on Colorado’s Education of Homeless Children and Youth Program</w:t>
        </w:r>
      </w:hyperlink>
      <w:r w:rsidRPr="00013A99">
        <w:rPr>
          <w:rFonts w:eastAsia="Calibri" w:cs="Calibri"/>
          <w:color w:val="000000"/>
        </w:rPr>
        <w:t>.</w:t>
      </w:r>
    </w:p>
    <w:p w14:paraId="6F596861" w14:textId="15D79A1E" w:rsidR="0014170F" w:rsidRDefault="004964E4" w:rsidP="004511E6">
      <w:pPr>
        <w:pStyle w:val="ListParagraph"/>
        <w:numPr>
          <w:ilvl w:val="0"/>
          <w:numId w:val="9"/>
        </w:numPr>
        <w:spacing w:after="160" w:line="259" w:lineRule="auto"/>
        <w:rPr>
          <w:rFonts w:eastAsia="Calibri" w:cs="Calibri"/>
          <w:color w:val="000000"/>
        </w:rPr>
      </w:pPr>
      <w:r w:rsidRPr="004964E4">
        <w:rPr>
          <w:rFonts w:eastAsia="Calibri" w:cs="Calibri"/>
          <w:color w:val="000000"/>
        </w:rPr>
        <w:t xml:space="preserve">For information on district McKinney-Vento implementation, </w:t>
      </w:r>
      <w:hyperlink r:id="rId23" w:history="1">
        <w:r w:rsidRPr="004964E4">
          <w:rPr>
            <w:rStyle w:val="Hyperlink"/>
            <w:rFonts w:eastAsia="Calibri" w:cs="Calibri"/>
          </w:rPr>
          <w:t>contact local district liaisons</w:t>
        </w:r>
      </w:hyperlink>
      <w:r w:rsidRPr="004964E4">
        <w:rPr>
          <w:rFonts w:eastAsia="Calibri" w:cs="Calibri"/>
          <w:color w:val="000000"/>
        </w:rPr>
        <w:t>.</w:t>
      </w:r>
    </w:p>
    <w:p w14:paraId="627CC9B6" w14:textId="4113E9A2" w:rsidR="00013A99" w:rsidRPr="00D43C5C" w:rsidRDefault="00013A99" w:rsidP="004511E6">
      <w:pPr>
        <w:pStyle w:val="ListParagraph"/>
        <w:numPr>
          <w:ilvl w:val="0"/>
          <w:numId w:val="9"/>
        </w:numPr>
        <w:spacing w:after="160" w:line="259" w:lineRule="auto"/>
        <w:rPr>
          <w:rFonts w:eastAsia="Calibri" w:cs="Calibri"/>
          <w:color w:val="000000"/>
        </w:rPr>
      </w:pPr>
      <w:r>
        <w:rPr>
          <w:rFonts w:eastAsia="Calibri" w:cs="Calibri"/>
          <w:color w:val="000000"/>
        </w:rPr>
        <w:t xml:space="preserve">For more information about supports available for highly mobile youth, please visit the </w:t>
      </w:r>
      <w:hyperlink r:id="rId24" w:history="1">
        <w:r w:rsidRPr="00CF1A03">
          <w:rPr>
            <w:rStyle w:val="Hyperlink"/>
            <w:rFonts w:eastAsia="Calibri" w:cs="Calibri"/>
          </w:rPr>
          <w:t>Office of Student Support</w:t>
        </w:r>
        <w:r w:rsidR="00DE2A41" w:rsidRPr="00CF1A03">
          <w:rPr>
            <w:rStyle w:val="Hyperlink"/>
            <w:rFonts w:eastAsia="Calibri" w:cs="Calibri"/>
          </w:rPr>
          <w:t xml:space="preserve"> website</w:t>
        </w:r>
      </w:hyperlink>
      <w:r w:rsidR="00DE2A41">
        <w:rPr>
          <w:rFonts w:eastAsia="Calibri" w:cs="Calibri"/>
          <w:color w:val="000000"/>
        </w:rPr>
        <w:t>.</w:t>
      </w:r>
    </w:p>
    <w:sectPr w:rsidR="00013A99" w:rsidRPr="00D43C5C" w:rsidSect="00061A46">
      <w:headerReference w:type="even" r:id="rId25"/>
      <w:headerReference w:type="default" r:id="rId26"/>
      <w:footerReference w:type="even" r:id="rId27"/>
      <w:footerReference w:type="default" r:id="rId28"/>
      <w:headerReference w:type="first" r:id="rId29"/>
      <w:footerReference w:type="first" r:id="rId30"/>
      <w:pgSz w:w="12240" w:h="15840"/>
      <w:pgMar w:top="720" w:right="1080" w:bottom="180" w:left="108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8667C5E" w14:textId="77777777" w:rsidR="00001178" w:rsidRDefault="00001178" w:rsidP="00764158">
      <w:r>
        <w:separator/>
      </w:r>
    </w:p>
  </w:endnote>
  <w:endnote w:type="continuationSeparator" w:id="0">
    <w:p w14:paraId="7A02E45F" w14:textId="77777777" w:rsidR="00001178" w:rsidRDefault="00001178" w:rsidP="00764158">
      <w:r>
        <w:continuationSeparator/>
      </w:r>
    </w:p>
  </w:endnote>
  <w:endnote w:type="continuationNotice" w:id="1">
    <w:p w14:paraId="0896D95A" w14:textId="77777777" w:rsidR="00001178" w:rsidRDefault="0000117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Museo Slab 500">
    <w:altName w:val="Arial"/>
    <w:panose1 w:val="00000000000000000000"/>
    <w:charset w:val="00"/>
    <w:family w:val="modern"/>
    <w:notTrueType/>
    <w:pitch w:val="variable"/>
    <w:sig w:usb0="A00000AF" w:usb1="4000004B" w:usb2="00000000" w:usb3="00000000" w:csb0="00000093" w:csb1="00000000"/>
  </w:font>
  <w:font w:name="Trebuchet MS">
    <w:panose1 w:val="020B0603020202020204"/>
    <w:charset w:val="00"/>
    <w:family w:val="swiss"/>
    <w:pitch w:val="variable"/>
    <w:sig w:usb0="00000687" w:usb1="00000000" w:usb2="00000000" w:usb3="00000000" w:csb0="0000009F" w:csb1="00000000"/>
  </w:font>
  <w:font w:name="Lucida Grande">
    <w:altName w:val="Times New Roman"/>
    <w:charset w:val="00"/>
    <w:family w:val="auto"/>
    <w:pitch w:val="variable"/>
    <w:sig w:usb0="00000000" w:usb1="5000A1FF" w:usb2="00000000" w:usb3="00000000" w:csb0="000001BF" w:csb1="00000000"/>
  </w:font>
  <w:font w:name="Verdana">
    <w:panose1 w:val="020B0604030504040204"/>
    <w:charset w:val="00"/>
    <w:family w:val="swiss"/>
    <w:pitch w:val="variable"/>
    <w:sig w:usb0="A00006FF" w:usb1="4000205B" w:usb2="00000010" w:usb3="00000000" w:csb0="0000019F" w:csb1="00000000"/>
  </w:font>
  <w:font w:name="PalatinoLinotype-Roman">
    <w:altName w:val="Palatino Linotype"/>
    <w:panose1 w:val="00000000000000000000"/>
    <w:charset w:val="4D"/>
    <w:family w:val="auto"/>
    <w:notTrueType/>
    <w:pitch w:val="default"/>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 w:name="Yu Mincho">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5618A" w14:textId="77777777" w:rsidR="00D8052A" w:rsidRDefault="00D8052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7069F8" w14:textId="3DF26F89" w:rsidR="00320356" w:rsidRPr="00D8052A" w:rsidRDefault="00BF4DBA" w:rsidP="00320356">
    <w:pPr>
      <w:pStyle w:val="Footer"/>
      <w:jc w:val="right"/>
      <w:rPr>
        <w:sz w:val="18"/>
        <w:szCs w:val="18"/>
      </w:rPr>
    </w:pPr>
    <w:r w:rsidRPr="00D8052A">
      <w:rPr>
        <w:sz w:val="18"/>
        <w:szCs w:val="18"/>
      </w:rPr>
      <w:t>October</w:t>
    </w:r>
    <w:r w:rsidR="009C0196" w:rsidRPr="00D8052A">
      <w:rPr>
        <w:sz w:val="18"/>
        <w:szCs w:val="18"/>
      </w:rPr>
      <w:t xml:space="preserve"> 202</w:t>
    </w:r>
    <w:r w:rsidR="00174827" w:rsidRPr="00D8052A">
      <w:rPr>
        <w:sz w:val="18"/>
        <w:szCs w:val="18"/>
      </w:rPr>
      <w:t>4</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050C66" w14:textId="218BFD0E" w:rsidR="005E3BA8" w:rsidRPr="00594CDD" w:rsidRDefault="00BC5815" w:rsidP="00320356">
    <w:pPr>
      <w:pStyle w:val="Footer"/>
      <w:jc w:val="right"/>
      <w:rPr>
        <w:color w:val="505050"/>
        <w:sz w:val="18"/>
        <w:szCs w:val="18"/>
      </w:rPr>
    </w:pPr>
    <w:r w:rsidRPr="00594CDD">
      <w:rPr>
        <w:color w:val="505050"/>
        <w:sz w:val="18"/>
        <w:szCs w:val="18"/>
      </w:rPr>
      <w:t>October</w:t>
    </w:r>
    <w:r w:rsidR="001F18F6" w:rsidRPr="00594CDD">
      <w:rPr>
        <w:color w:val="505050"/>
        <w:sz w:val="18"/>
        <w:szCs w:val="18"/>
      </w:rPr>
      <w:t xml:space="preserve"> 202</w:t>
    </w:r>
    <w:r w:rsidR="00E57DD0" w:rsidRPr="00594CDD">
      <w:rPr>
        <w:color w:val="505050"/>
        <w:sz w:val="18"/>
        <w:szCs w:val="18"/>
      </w:rPr>
      <w:t>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AA66B8A" w14:textId="77777777" w:rsidR="00001178" w:rsidRDefault="00001178" w:rsidP="00764158">
      <w:r>
        <w:separator/>
      </w:r>
    </w:p>
  </w:footnote>
  <w:footnote w:type="continuationSeparator" w:id="0">
    <w:p w14:paraId="60E4DB2D" w14:textId="77777777" w:rsidR="00001178" w:rsidRDefault="00001178" w:rsidP="00764158">
      <w:r>
        <w:continuationSeparator/>
      </w:r>
    </w:p>
  </w:footnote>
  <w:footnote w:type="continuationNotice" w:id="1">
    <w:p w14:paraId="4B7F8750" w14:textId="77777777" w:rsidR="00001178" w:rsidRDefault="0000117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750542" w14:textId="77777777" w:rsidR="00D8052A" w:rsidRDefault="00D8052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E1A8DE" w14:textId="58A1D6CF" w:rsidR="00B83063" w:rsidRDefault="00D75C4F" w:rsidP="00BC5815">
    <w:pPr>
      <w:pStyle w:val="Header"/>
      <w:tabs>
        <w:tab w:val="clear" w:pos="4320"/>
        <w:tab w:val="clear" w:pos="8640"/>
        <w:tab w:val="left" w:pos="7920"/>
      </w:tabs>
      <w:jc w:val="right"/>
    </w:pPr>
    <w:r>
      <w:rPr>
        <w:noProof/>
      </w:rPr>
      <w:drawing>
        <wp:anchor distT="0" distB="0" distL="114300" distR="114300" simplePos="0" relativeHeight="251659264" behindDoc="1" locked="0" layoutInCell="1" allowOverlap="1" wp14:anchorId="3BA28E09" wp14:editId="2B1BEFD7">
          <wp:simplePos x="0" y="0"/>
          <wp:positionH relativeFrom="column">
            <wp:posOffset>-342900</wp:posOffset>
          </wp:positionH>
          <wp:positionV relativeFrom="paragraph">
            <wp:posOffset>-228600</wp:posOffset>
          </wp:positionV>
          <wp:extent cx="1074420" cy="457200"/>
          <wp:effectExtent l="0" t="0" r="0" b="0"/>
          <wp:wrapTight wrapText="bothSides">
            <wp:wrapPolygon edited="0">
              <wp:start x="1915" y="0"/>
              <wp:lineTo x="383" y="7200"/>
              <wp:lineTo x="0" y="14400"/>
              <wp:lineTo x="0" y="20700"/>
              <wp:lineTo x="4979" y="20700"/>
              <wp:lineTo x="18766" y="20700"/>
              <wp:lineTo x="21064" y="18900"/>
              <wp:lineTo x="21064" y="2700"/>
              <wp:lineTo x="18766" y="0"/>
              <wp:lineTo x="1915" y="0"/>
            </wp:wrapPolygon>
          </wp:wrapTight>
          <wp:docPr id="98359313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83593130" name="Picture 1">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74420" cy="457200"/>
                  </a:xfrm>
                  <a:prstGeom prst="rect">
                    <a:avLst/>
                  </a:prstGeom>
                  <a:noFill/>
                  <a:ln>
                    <a:noFill/>
                  </a:ln>
                </pic:spPr>
              </pic:pic>
            </a:graphicData>
          </a:graphic>
        </wp:anchor>
      </w:drawing>
    </w:r>
    <w:r w:rsidR="001A6335" w:rsidRPr="00594CDD">
      <w:rPr>
        <w:rFonts w:ascii="Museo Slab 500" w:hAnsi="Museo Slab 500"/>
        <w:b/>
        <w:bCs/>
        <w:color w:val="6A757F"/>
        <w:sz w:val="18"/>
        <w:szCs w:val="18"/>
      </w:rPr>
      <w:t xml:space="preserve">2023-24 </w:t>
    </w:r>
    <w:r w:rsidR="00BC5815" w:rsidRPr="00594CDD">
      <w:rPr>
        <w:rFonts w:ascii="Museo Slab 500" w:hAnsi="Museo Slab 500"/>
        <w:b/>
        <w:bCs/>
        <w:color w:val="6A757F"/>
        <w:sz w:val="18"/>
        <w:szCs w:val="18"/>
      </w:rPr>
      <w:t>McKinney Vento Education Data</w:t>
    </w:r>
    <w:r w:rsidR="003D24FB" w:rsidRPr="00594CDD">
      <w:rPr>
        <w:rFonts w:ascii="Museo Slab 500" w:hAnsi="Museo Slab 500"/>
        <w:b/>
        <w:bCs/>
        <w:color w:val="6A757F"/>
        <w:sz w:val="18"/>
        <w:szCs w:val="18"/>
      </w:rPr>
      <w:t xml:space="preserve">    </w:t>
    </w:r>
    <w:r w:rsidR="00D31D03" w:rsidRPr="00594CDD">
      <w:rPr>
        <w:b/>
        <w:color w:val="6A757F"/>
        <w:szCs w:val="20"/>
      </w:rPr>
      <w:fldChar w:fldCharType="begin"/>
    </w:r>
    <w:r w:rsidR="00D31D03" w:rsidRPr="00594CDD">
      <w:rPr>
        <w:b/>
        <w:color w:val="6A757F"/>
        <w:szCs w:val="20"/>
      </w:rPr>
      <w:instrText xml:space="preserve"> PAGE   \* MERGEFORMAT </w:instrText>
    </w:r>
    <w:r w:rsidR="00D31D03" w:rsidRPr="00594CDD">
      <w:rPr>
        <w:b/>
        <w:color w:val="6A757F"/>
        <w:szCs w:val="20"/>
      </w:rPr>
      <w:fldChar w:fldCharType="separate"/>
    </w:r>
    <w:r w:rsidR="0062040D" w:rsidRPr="00594CDD">
      <w:rPr>
        <w:b/>
        <w:noProof/>
        <w:color w:val="6A757F"/>
        <w:szCs w:val="20"/>
      </w:rPr>
      <w:t>2</w:t>
    </w:r>
    <w:r w:rsidR="00D31D03" w:rsidRPr="00594CDD">
      <w:rPr>
        <w:b/>
        <w:color w:val="6A757F"/>
        <w:szCs w:val="20"/>
      </w:rPr>
      <w:fldChar w:fldCharType="end"/>
    </w:r>
  </w:p>
  <w:p w14:paraId="38181FAB" w14:textId="77777777" w:rsidR="00B83063" w:rsidRDefault="00ED34B1" w:rsidP="00B83063">
    <w:pPr>
      <w:pStyle w:val="Header"/>
      <w:tabs>
        <w:tab w:val="clear" w:pos="4320"/>
        <w:tab w:val="clear" w:pos="8640"/>
        <w:tab w:val="left" w:pos="4373"/>
      </w:tabs>
    </w:pPr>
    <w:r>
      <w:pict w14:anchorId="03C0A874">
        <v:rect id="_x0000_i1025" style="width:540pt;height:1pt" o:hralign="center" o:hrstd="t" o:hr="t" fillcolor="#aaa" stroked="f"/>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7B772C" w14:textId="68673A58" w:rsidR="00764158" w:rsidRDefault="00D75C4F">
    <w:pPr>
      <w:pStyle w:val="Header"/>
    </w:pPr>
    <w:r>
      <w:rPr>
        <w:noProof/>
      </w:rPr>
      <mc:AlternateContent>
        <mc:Choice Requires="wps">
          <w:drawing>
            <wp:anchor distT="0" distB="0" distL="114300" distR="114300" simplePos="0" relativeHeight="251658240" behindDoc="1" locked="1" layoutInCell="1" allowOverlap="1" wp14:anchorId="110B17A0" wp14:editId="476AD481">
              <wp:simplePos x="0" y="0"/>
              <wp:positionH relativeFrom="column">
                <wp:posOffset>4686300</wp:posOffset>
              </wp:positionH>
              <wp:positionV relativeFrom="page">
                <wp:posOffset>0</wp:posOffset>
              </wp:positionV>
              <wp:extent cx="2400300" cy="10058400"/>
              <wp:effectExtent l="0" t="0" r="0" b="28575"/>
              <wp:wrapNone/>
              <wp:docPr id="1009161863" name="Rectangle 3" descr="Title: Additional Information rectangle"/>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400300" cy="10058400"/>
                      </a:xfrm>
                      <a:prstGeom prst="rect">
                        <a:avLst/>
                      </a:prstGeom>
                      <a:solidFill>
                        <a:srgbClr val="46797A"/>
                      </a:solidFill>
                      <a:ln>
                        <a:noFill/>
                      </a:ln>
                      <a:effectLst>
                        <a:outerShdw dist="25400" dir="5400000" rotWithShape="0">
                          <a:srgbClr val="000000">
                            <a:alpha val="50000"/>
                          </a:srgbClr>
                        </a:outerShdw>
                      </a:effectLst>
                      <a:extLst>
                        <a:ext uri="{91240B29-F687-4F45-9708-019B960494DF}">
                          <a14:hiddenLine xmlns:a14="http://schemas.microsoft.com/office/drawing/2010/main" w="10033">
                            <a:solidFill>
                              <a:srgbClr val="000000"/>
                            </a:solidFill>
                            <a:miter lim="800000"/>
                            <a:headEnd/>
                            <a:tailEnd/>
                          </a14:hiddenLine>
                        </a:ext>
                      </a:extLst>
                    </wps:spPr>
                    <wps:bodyPr rot="0" vert="horz" wrap="square" lIns="91440" tIns="45720" rIns="91440" bIns="45720" anchor="ctr" anchorCtr="0" upright="1">
                      <a:noAutofit/>
                    </wps:bodyPr>
                  </wps:wsp>
                </a:graphicData>
              </a:graphic>
              <wp14:sizeRelH relativeFrom="margin">
                <wp14:pctWidth>0</wp14:pctWidth>
              </wp14:sizeRelH>
              <wp14:sizeRelV relativeFrom="margin">
                <wp14:pctHeight>0</wp14:pctHeight>
              </wp14:sizeRelV>
            </wp:anchor>
          </w:drawing>
        </mc:Choice>
        <mc:Fallback>
          <w:pict>
            <v:rect w14:anchorId="4397D52E" id="Rectangle 3" o:spid="_x0000_s1026" alt="Title: Additional Information rectangle" style="position:absolute;margin-left:369pt;margin-top:0;width:189pt;height:11in;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HLjTKgIAAFUEAAAOAAAAZHJzL2Uyb0RvYy54bWysVEuP2jAQvlfqf7B8LwkU9hERVojVVpW2&#10;D4lWPRvHIVYTjzs2BPrrO54Ai7q3qjlYnhnPN9+8Mn84dK3YGwwWXCnHo1wK4zRU1m1L+f3b07s7&#10;KUJUrlItOFPKownyYfH2zbz3hZlAA21lUBCIC0XvS9nE6IssC7oxnQoj8MaRsQbsVCQRt1mFqif0&#10;rs0meX6T9YCVR9AmBNI+Dka5YPy6Njp+qetgomhLSdwin8jnJp3ZYq6KLSrfWH2iof6BRaeso6AX&#10;qEcVldihfQXVWY0QoI4jDV0GdW214Rwom3H+VzbrRnnDuVBxgr+UKfw/WP15v/ZfMVEP/hn0zyAc&#10;rBrltmaJCH1jVEXhxqlQWe9DcXFIQiBXsek/QUWtVbsIXINDjV0CpOzEgUt9vJTaHKLQpJxM8/x9&#10;Th3RZBvn+eyOFBxEFWd/jyF+MNCJdCklUjMZX+2fQ0x8VHF+wvyhtdWTbVsWcLtZtSj2iho/vbm9&#10;v12e0MP1s9alxw6S24A4aAyPDoXhPHbR4LqpelHZRGQyS1xJoDlKV/qkQIg/bGy4ZSnbVyT43aBX&#10;rW/UQG3G3kPoMHDmxOAck6UrOtyEVPc04qHYQHWkHlB0LjRtIl0awN9S9DTVpQy/dgqNFO1HR328&#10;H0+naQ1YmM5uJ4n5tWVzbVFOE1QpdUQpBmEVh+XZebTbhmKNOVMHS+p+bbktL7xOM0Ozy2mc9iwt&#10;x7XMr17+Bos/AAAA//8DAFBLAwQUAAYACAAAACEADOv03OAAAAAKAQAADwAAAGRycy9kb3ducmV2&#10;LnhtbEyPQU+DQBCF7yb+h82YeLMLSitBlsagTfTUWHvwuLAjENlZZLcF/fVOT/YyeZM3efO9fD3b&#10;Xhxx9J0jBfEiAoFUO9NRo2D/vrlJQfigyejeESr4QQ/r4vIi15lxE73hcRcawSHkM62gDWHIpPR1&#10;i1b7hRuQ2Pt0o9WB17GRZtQTh9te3kbRSlrdEX9o9YBli/XX7mAVlNtyu5l89fyyf/19+l5GiYmT&#10;D6Wur+bHBxAB5/B/DCd8RoeCmSp3IONFr+D+LuUuQQHPkx3HK1YVq2WaRCCLXJ5XKP4AAAD//wMA&#10;UEsBAi0AFAAGAAgAAAAhALaDOJL+AAAA4QEAABMAAAAAAAAAAAAAAAAAAAAAAFtDb250ZW50X1R5&#10;cGVzXS54bWxQSwECLQAUAAYACAAAACEAOP0h/9YAAACUAQAACwAAAAAAAAAAAAAAAAAvAQAAX3Jl&#10;bHMvLnJlbHNQSwECLQAUAAYACAAAACEABxy40yoCAABVBAAADgAAAAAAAAAAAAAAAAAuAgAAZHJz&#10;L2Uyb0RvYy54bWxQSwECLQAUAAYACAAAACEADOv03OAAAAAKAQAADwAAAAAAAAAAAAAAAACEBAAA&#10;ZHJzL2Rvd25yZXYueG1sUEsFBgAAAAAEAAQA8wAAAJEFAAAAAA==&#10;" fillcolor="#46797a" stroked="f" strokeweight=".79pt">
              <v:shadow on="t" color="black" opacity=".5" origin=",.5" offset="0"/>
              <w10:wrap anchory="page"/>
              <w10:anchorlock/>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E539C7"/>
    <w:multiLevelType w:val="hybridMultilevel"/>
    <w:tmpl w:val="74A08C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3C84D4FA"/>
    <w:multiLevelType w:val="hybridMultilevel"/>
    <w:tmpl w:val="3864A570"/>
    <w:lvl w:ilvl="0" w:tplc="3A202ABA">
      <w:start w:val="1"/>
      <w:numFmt w:val="bullet"/>
      <w:lvlText w:val=""/>
      <w:lvlJc w:val="left"/>
      <w:pPr>
        <w:ind w:left="720" w:hanging="360"/>
      </w:pPr>
      <w:rPr>
        <w:rFonts w:ascii="Symbol" w:hAnsi="Symbol" w:hint="default"/>
      </w:rPr>
    </w:lvl>
    <w:lvl w:ilvl="1" w:tplc="7E06459E">
      <w:start w:val="1"/>
      <w:numFmt w:val="bullet"/>
      <w:lvlText w:val="o"/>
      <w:lvlJc w:val="left"/>
      <w:pPr>
        <w:ind w:left="1440" w:hanging="360"/>
      </w:pPr>
      <w:rPr>
        <w:rFonts w:ascii="Courier New" w:hAnsi="Courier New" w:hint="default"/>
      </w:rPr>
    </w:lvl>
    <w:lvl w:ilvl="2" w:tplc="18583CD6">
      <w:start w:val="1"/>
      <w:numFmt w:val="bullet"/>
      <w:lvlText w:val=""/>
      <w:lvlJc w:val="left"/>
      <w:pPr>
        <w:ind w:left="2160" w:hanging="360"/>
      </w:pPr>
      <w:rPr>
        <w:rFonts w:ascii="Wingdings" w:hAnsi="Wingdings" w:hint="default"/>
      </w:rPr>
    </w:lvl>
    <w:lvl w:ilvl="3" w:tplc="518A8198">
      <w:start w:val="1"/>
      <w:numFmt w:val="bullet"/>
      <w:lvlText w:val=""/>
      <w:lvlJc w:val="left"/>
      <w:pPr>
        <w:ind w:left="2880" w:hanging="360"/>
      </w:pPr>
      <w:rPr>
        <w:rFonts w:ascii="Symbol" w:hAnsi="Symbol" w:hint="default"/>
      </w:rPr>
    </w:lvl>
    <w:lvl w:ilvl="4" w:tplc="1AC2D784">
      <w:start w:val="1"/>
      <w:numFmt w:val="bullet"/>
      <w:lvlText w:val="o"/>
      <w:lvlJc w:val="left"/>
      <w:pPr>
        <w:ind w:left="3600" w:hanging="360"/>
      </w:pPr>
      <w:rPr>
        <w:rFonts w:ascii="Courier New" w:hAnsi="Courier New" w:hint="default"/>
      </w:rPr>
    </w:lvl>
    <w:lvl w:ilvl="5" w:tplc="754C8070">
      <w:start w:val="1"/>
      <w:numFmt w:val="bullet"/>
      <w:lvlText w:val=""/>
      <w:lvlJc w:val="left"/>
      <w:pPr>
        <w:ind w:left="4320" w:hanging="360"/>
      </w:pPr>
      <w:rPr>
        <w:rFonts w:ascii="Wingdings" w:hAnsi="Wingdings" w:hint="default"/>
      </w:rPr>
    </w:lvl>
    <w:lvl w:ilvl="6" w:tplc="F1B42380">
      <w:start w:val="1"/>
      <w:numFmt w:val="bullet"/>
      <w:lvlText w:val=""/>
      <w:lvlJc w:val="left"/>
      <w:pPr>
        <w:ind w:left="5040" w:hanging="360"/>
      </w:pPr>
      <w:rPr>
        <w:rFonts w:ascii="Symbol" w:hAnsi="Symbol" w:hint="default"/>
      </w:rPr>
    </w:lvl>
    <w:lvl w:ilvl="7" w:tplc="558EC344">
      <w:start w:val="1"/>
      <w:numFmt w:val="bullet"/>
      <w:lvlText w:val="o"/>
      <w:lvlJc w:val="left"/>
      <w:pPr>
        <w:ind w:left="5760" w:hanging="360"/>
      </w:pPr>
      <w:rPr>
        <w:rFonts w:ascii="Courier New" w:hAnsi="Courier New" w:hint="default"/>
      </w:rPr>
    </w:lvl>
    <w:lvl w:ilvl="8" w:tplc="BDAE70B2">
      <w:start w:val="1"/>
      <w:numFmt w:val="bullet"/>
      <w:lvlText w:val=""/>
      <w:lvlJc w:val="left"/>
      <w:pPr>
        <w:ind w:left="6480" w:hanging="360"/>
      </w:pPr>
      <w:rPr>
        <w:rFonts w:ascii="Wingdings" w:hAnsi="Wingdings" w:hint="default"/>
      </w:rPr>
    </w:lvl>
  </w:abstractNum>
  <w:abstractNum w:abstractNumId="2" w15:restartNumberingAfterBreak="0">
    <w:nsid w:val="5DB95F77"/>
    <w:multiLevelType w:val="hybridMultilevel"/>
    <w:tmpl w:val="62C0E65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6C624616"/>
    <w:multiLevelType w:val="hybridMultilevel"/>
    <w:tmpl w:val="06B22936"/>
    <w:lvl w:ilvl="0" w:tplc="42EE1C72">
      <w:start w:val="1"/>
      <w:numFmt w:val="bullet"/>
      <w:pStyle w:val="BulletedLevel1"/>
      <w:lvlText w:val=""/>
      <w:lvlJc w:val="left"/>
      <w:pPr>
        <w:tabs>
          <w:tab w:val="num" w:pos="720"/>
        </w:tabs>
        <w:ind w:left="720" w:hanging="360"/>
      </w:pPr>
      <w:rPr>
        <w:rFonts w:ascii="Symbol" w:hAnsi="Symbol" w:hint="default"/>
      </w:rPr>
    </w:lvl>
    <w:lvl w:ilvl="1" w:tplc="04090003">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7429157D"/>
    <w:multiLevelType w:val="multilevel"/>
    <w:tmpl w:val="541044D2"/>
    <w:styleLink w:val="BulletedList2ndLevel"/>
    <w:lvl w:ilvl="0">
      <w:start w:val="1"/>
      <w:numFmt w:val="bullet"/>
      <w:lvlText w:val=""/>
      <w:lvlJc w:val="left"/>
      <w:pPr>
        <w:tabs>
          <w:tab w:val="num" w:pos="900"/>
        </w:tabs>
        <w:ind w:left="900" w:hanging="360"/>
      </w:pPr>
      <w:rPr>
        <w:rFonts w:ascii="Symbol" w:hAnsi="Symbol" w:hint="default"/>
      </w:rPr>
    </w:lvl>
    <w:lvl w:ilvl="1">
      <w:start w:val="1"/>
      <w:numFmt w:val="bullet"/>
      <w:lvlText w:val=""/>
      <w:lvlJc w:val="left"/>
      <w:pPr>
        <w:tabs>
          <w:tab w:val="num" w:pos="1440"/>
        </w:tabs>
        <w:ind w:left="1440" w:hanging="360"/>
      </w:pPr>
      <w:rPr>
        <w:rFonts w:ascii="Wingdings 2" w:hAnsi="Wingdings 2" w:hint="default"/>
        <w:sz w:val="16"/>
        <w:szCs w:val="16"/>
      </w:rPr>
    </w:lvl>
    <w:lvl w:ilvl="2">
      <w:start w:val="1"/>
      <w:numFmt w:val="bullet"/>
      <w:lvlText w:val=""/>
      <w:lvlJc w:val="left"/>
      <w:pPr>
        <w:tabs>
          <w:tab w:val="num" w:pos="2340"/>
        </w:tabs>
        <w:ind w:left="2340" w:hanging="360"/>
      </w:pPr>
      <w:rPr>
        <w:rFonts w:ascii="Wingdings" w:hAnsi="Wingdings" w:hint="default"/>
      </w:rPr>
    </w:lvl>
    <w:lvl w:ilvl="3">
      <w:start w:val="1"/>
      <w:numFmt w:val="bullet"/>
      <w:lvlText w:val=""/>
      <w:lvlJc w:val="left"/>
      <w:pPr>
        <w:tabs>
          <w:tab w:val="num" w:pos="3060"/>
        </w:tabs>
        <w:ind w:left="3060" w:hanging="360"/>
      </w:pPr>
      <w:rPr>
        <w:rFonts w:ascii="Symbol" w:hAnsi="Symbol" w:hint="default"/>
      </w:rPr>
    </w:lvl>
    <w:lvl w:ilvl="4">
      <w:start w:val="1"/>
      <w:numFmt w:val="bullet"/>
      <w:lvlText w:val="o"/>
      <w:lvlJc w:val="left"/>
      <w:pPr>
        <w:tabs>
          <w:tab w:val="num" w:pos="3780"/>
        </w:tabs>
        <w:ind w:left="3780" w:hanging="360"/>
      </w:pPr>
      <w:rPr>
        <w:rFonts w:ascii="Courier New" w:hAnsi="Courier New" w:cs="Courier New" w:hint="default"/>
      </w:rPr>
    </w:lvl>
    <w:lvl w:ilvl="5">
      <w:start w:val="1"/>
      <w:numFmt w:val="bullet"/>
      <w:lvlText w:val=""/>
      <w:lvlJc w:val="left"/>
      <w:pPr>
        <w:tabs>
          <w:tab w:val="num" w:pos="4500"/>
        </w:tabs>
        <w:ind w:left="4500" w:hanging="360"/>
      </w:pPr>
      <w:rPr>
        <w:rFonts w:ascii="Wingdings" w:hAnsi="Wingdings" w:hint="default"/>
      </w:rPr>
    </w:lvl>
    <w:lvl w:ilvl="6">
      <w:start w:val="1"/>
      <w:numFmt w:val="bullet"/>
      <w:lvlText w:val=""/>
      <w:lvlJc w:val="left"/>
      <w:pPr>
        <w:tabs>
          <w:tab w:val="num" w:pos="5220"/>
        </w:tabs>
        <w:ind w:left="5220" w:hanging="360"/>
      </w:pPr>
      <w:rPr>
        <w:rFonts w:ascii="Symbol" w:hAnsi="Symbol" w:hint="default"/>
      </w:rPr>
    </w:lvl>
    <w:lvl w:ilvl="7">
      <w:start w:val="1"/>
      <w:numFmt w:val="bullet"/>
      <w:lvlText w:val="o"/>
      <w:lvlJc w:val="left"/>
      <w:pPr>
        <w:tabs>
          <w:tab w:val="num" w:pos="5940"/>
        </w:tabs>
        <w:ind w:left="5940" w:hanging="360"/>
      </w:pPr>
      <w:rPr>
        <w:rFonts w:ascii="Courier New" w:hAnsi="Courier New" w:cs="Courier New" w:hint="default"/>
      </w:rPr>
    </w:lvl>
    <w:lvl w:ilvl="8">
      <w:start w:val="1"/>
      <w:numFmt w:val="bullet"/>
      <w:lvlText w:val=""/>
      <w:lvlJc w:val="left"/>
      <w:pPr>
        <w:tabs>
          <w:tab w:val="num" w:pos="6660"/>
        </w:tabs>
        <w:ind w:left="6660" w:hanging="360"/>
      </w:pPr>
      <w:rPr>
        <w:rFonts w:ascii="Wingdings" w:hAnsi="Wingdings" w:hint="default"/>
      </w:rPr>
    </w:lvl>
  </w:abstractNum>
  <w:abstractNum w:abstractNumId="5" w15:restartNumberingAfterBreak="0">
    <w:nsid w:val="7580E546"/>
    <w:multiLevelType w:val="hybridMultilevel"/>
    <w:tmpl w:val="13B68964"/>
    <w:lvl w:ilvl="0" w:tplc="5F5CDD90">
      <w:start w:val="1"/>
      <w:numFmt w:val="bullet"/>
      <w:lvlText w:val=""/>
      <w:lvlJc w:val="left"/>
      <w:pPr>
        <w:ind w:left="720" w:hanging="360"/>
      </w:pPr>
      <w:rPr>
        <w:rFonts w:ascii="Symbol" w:hAnsi="Symbol" w:hint="default"/>
      </w:rPr>
    </w:lvl>
    <w:lvl w:ilvl="1" w:tplc="58647072">
      <w:start w:val="1"/>
      <w:numFmt w:val="bullet"/>
      <w:lvlText w:val="o"/>
      <w:lvlJc w:val="left"/>
      <w:pPr>
        <w:ind w:left="1440" w:hanging="360"/>
      </w:pPr>
      <w:rPr>
        <w:rFonts w:ascii="Courier New" w:hAnsi="Courier New" w:hint="default"/>
      </w:rPr>
    </w:lvl>
    <w:lvl w:ilvl="2" w:tplc="5986CFF4">
      <w:start w:val="1"/>
      <w:numFmt w:val="bullet"/>
      <w:lvlText w:val=""/>
      <w:lvlJc w:val="left"/>
      <w:pPr>
        <w:ind w:left="2160" w:hanging="360"/>
      </w:pPr>
      <w:rPr>
        <w:rFonts w:ascii="Wingdings" w:hAnsi="Wingdings" w:hint="default"/>
      </w:rPr>
    </w:lvl>
    <w:lvl w:ilvl="3" w:tplc="802E027E">
      <w:start w:val="1"/>
      <w:numFmt w:val="bullet"/>
      <w:lvlText w:val=""/>
      <w:lvlJc w:val="left"/>
      <w:pPr>
        <w:ind w:left="2880" w:hanging="360"/>
      </w:pPr>
      <w:rPr>
        <w:rFonts w:ascii="Symbol" w:hAnsi="Symbol" w:hint="default"/>
      </w:rPr>
    </w:lvl>
    <w:lvl w:ilvl="4" w:tplc="E35E390A">
      <w:start w:val="1"/>
      <w:numFmt w:val="bullet"/>
      <w:lvlText w:val="o"/>
      <w:lvlJc w:val="left"/>
      <w:pPr>
        <w:ind w:left="3600" w:hanging="360"/>
      </w:pPr>
      <w:rPr>
        <w:rFonts w:ascii="Courier New" w:hAnsi="Courier New" w:hint="default"/>
      </w:rPr>
    </w:lvl>
    <w:lvl w:ilvl="5" w:tplc="BDEE0C62">
      <w:start w:val="1"/>
      <w:numFmt w:val="bullet"/>
      <w:lvlText w:val=""/>
      <w:lvlJc w:val="left"/>
      <w:pPr>
        <w:ind w:left="4320" w:hanging="360"/>
      </w:pPr>
      <w:rPr>
        <w:rFonts w:ascii="Wingdings" w:hAnsi="Wingdings" w:hint="default"/>
      </w:rPr>
    </w:lvl>
    <w:lvl w:ilvl="6" w:tplc="6B94698C">
      <w:start w:val="1"/>
      <w:numFmt w:val="bullet"/>
      <w:lvlText w:val=""/>
      <w:lvlJc w:val="left"/>
      <w:pPr>
        <w:ind w:left="5040" w:hanging="360"/>
      </w:pPr>
      <w:rPr>
        <w:rFonts w:ascii="Symbol" w:hAnsi="Symbol" w:hint="default"/>
      </w:rPr>
    </w:lvl>
    <w:lvl w:ilvl="7" w:tplc="AEC691C8">
      <w:start w:val="1"/>
      <w:numFmt w:val="bullet"/>
      <w:lvlText w:val="o"/>
      <w:lvlJc w:val="left"/>
      <w:pPr>
        <w:ind w:left="5760" w:hanging="360"/>
      </w:pPr>
      <w:rPr>
        <w:rFonts w:ascii="Courier New" w:hAnsi="Courier New" w:hint="default"/>
      </w:rPr>
    </w:lvl>
    <w:lvl w:ilvl="8" w:tplc="3C5CFDAA">
      <w:start w:val="1"/>
      <w:numFmt w:val="bullet"/>
      <w:lvlText w:val=""/>
      <w:lvlJc w:val="left"/>
      <w:pPr>
        <w:ind w:left="6480" w:hanging="360"/>
      </w:pPr>
      <w:rPr>
        <w:rFonts w:ascii="Wingdings" w:hAnsi="Wingdings" w:hint="default"/>
      </w:rPr>
    </w:lvl>
  </w:abstractNum>
  <w:abstractNum w:abstractNumId="6" w15:restartNumberingAfterBreak="0">
    <w:nsid w:val="7A573E62"/>
    <w:multiLevelType w:val="hybridMultilevel"/>
    <w:tmpl w:val="711228D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343093336">
    <w:abstractNumId w:val="3"/>
  </w:num>
  <w:num w:numId="2" w16cid:durableId="1831022389">
    <w:abstractNumId w:val="3"/>
  </w:num>
  <w:num w:numId="3" w16cid:durableId="1167792327">
    <w:abstractNumId w:val="4"/>
  </w:num>
  <w:num w:numId="4" w16cid:durableId="761950599">
    <w:abstractNumId w:val="3"/>
  </w:num>
  <w:num w:numId="5" w16cid:durableId="475950114">
    <w:abstractNumId w:val="4"/>
  </w:num>
  <w:num w:numId="6" w16cid:durableId="460266441">
    <w:abstractNumId w:val="1"/>
  </w:num>
  <w:num w:numId="7" w16cid:durableId="393702995">
    <w:abstractNumId w:val="5"/>
  </w:num>
  <w:num w:numId="8" w16cid:durableId="900795505">
    <w:abstractNumId w:val="6"/>
  </w:num>
  <w:num w:numId="9" w16cid:durableId="1649893328">
    <w:abstractNumId w:val="0"/>
  </w:num>
  <w:num w:numId="10" w16cid:durableId="1902907348">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4524E"/>
    <w:rsid w:val="00001178"/>
    <w:rsid w:val="00001E4C"/>
    <w:rsid w:val="00013A99"/>
    <w:rsid w:val="0001697E"/>
    <w:rsid w:val="000303A4"/>
    <w:rsid w:val="000359EA"/>
    <w:rsid w:val="00060B07"/>
    <w:rsid w:val="00061A46"/>
    <w:rsid w:val="00080AD4"/>
    <w:rsid w:val="00085690"/>
    <w:rsid w:val="00094068"/>
    <w:rsid w:val="000C004C"/>
    <w:rsid w:val="000C2B0A"/>
    <w:rsid w:val="000C2F15"/>
    <w:rsid w:val="000C40DA"/>
    <w:rsid w:val="000C509D"/>
    <w:rsid w:val="000D13E4"/>
    <w:rsid w:val="000F5B73"/>
    <w:rsid w:val="00104ECB"/>
    <w:rsid w:val="00114750"/>
    <w:rsid w:val="0012344A"/>
    <w:rsid w:val="001258F4"/>
    <w:rsid w:val="00125DC9"/>
    <w:rsid w:val="001260DC"/>
    <w:rsid w:val="00130303"/>
    <w:rsid w:val="00133A38"/>
    <w:rsid w:val="00141260"/>
    <w:rsid w:val="0014170F"/>
    <w:rsid w:val="00142B0D"/>
    <w:rsid w:val="001463F8"/>
    <w:rsid w:val="00156B2A"/>
    <w:rsid w:val="00162227"/>
    <w:rsid w:val="0016758A"/>
    <w:rsid w:val="00174827"/>
    <w:rsid w:val="00182DE1"/>
    <w:rsid w:val="0019612E"/>
    <w:rsid w:val="001A4956"/>
    <w:rsid w:val="001A6335"/>
    <w:rsid w:val="001A6426"/>
    <w:rsid w:val="001A6FF8"/>
    <w:rsid w:val="001B5637"/>
    <w:rsid w:val="001C24E6"/>
    <w:rsid w:val="001C6A80"/>
    <w:rsid w:val="001C7797"/>
    <w:rsid w:val="001C7E64"/>
    <w:rsid w:val="001D4BC7"/>
    <w:rsid w:val="001E4F01"/>
    <w:rsid w:val="001E667A"/>
    <w:rsid w:val="001E78E2"/>
    <w:rsid w:val="001F18F6"/>
    <w:rsid w:val="001F5306"/>
    <w:rsid w:val="001F63D0"/>
    <w:rsid w:val="001F6A70"/>
    <w:rsid w:val="002208BF"/>
    <w:rsid w:val="00221C93"/>
    <w:rsid w:val="00223DBF"/>
    <w:rsid w:val="00227AE7"/>
    <w:rsid w:val="00230AD2"/>
    <w:rsid w:val="00232766"/>
    <w:rsid w:val="002605CC"/>
    <w:rsid w:val="002670DC"/>
    <w:rsid w:val="00267B9F"/>
    <w:rsid w:val="00273B99"/>
    <w:rsid w:val="002758D1"/>
    <w:rsid w:val="00275A7D"/>
    <w:rsid w:val="0028034D"/>
    <w:rsid w:val="0029179E"/>
    <w:rsid w:val="00294F34"/>
    <w:rsid w:val="002B2C1A"/>
    <w:rsid w:val="002B44EA"/>
    <w:rsid w:val="002B7237"/>
    <w:rsid w:val="002C42D5"/>
    <w:rsid w:val="002C7A21"/>
    <w:rsid w:val="002F2E07"/>
    <w:rsid w:val="002F43B4"/>
    <w:rsid w:val="00302A7C"/>
    <w:rsid w:val="00307C8D"/>
    <w:rsid w:val="00312D4B"/>
    <w:rsid w:val="00320356"/>
    <w:rsid w:val="0033009D"/>
    <w:rsid w:val="00333C24"/>
    <w:rsid w:val="00335893"/>
    <w:rsid w:val="0033609D"/>
    <w:rsid w:val="00337D2E"/>
    <w:rsid w:val="00341424"/>
    <w:rsid w:val="00341CC2"/>
    <w:rsid w:val="003428AA"/>
    <w:rsid w:val="00344DB5"/>
    <w:rsid w:val="00351475"/>
    <w:rsid w:val="00351F38"/>
    <w:rsid w:val="00352265"/>
    <w:rsid w:val="003531F6"/>
    <w:rsid w:val="003565FA"/>
    <w:rsid w:val="00360B9A"/>
    <w:rsid w:val="0036351A"/>
    <w:rsid w:val="00363D7E"/>
    <w:rsid w:val="00374601"/>
    <w:rsid w:val="00381863"/>
    <w:rsid w:val="0038618D"/>
    <w:rsid w:val="00386B37"/>
    <w:rsid w:val="003B03FB"/>
    <w:rsid w:val="003C0531"/>
    <w:rsid w:val="003C6D57"/>
    <w:rsid w:val="003D24FB"/>
    <w:rsid w:val="003D5DE0"/>
    <w:rsid w:val="003D7BCC"/>
    <w:rsid w:val="003E06AC"/>
    <w:rsid w:val="003F52A9"/>
    <w:rsid w:val="003F63DA"/>
    <w:rsid w:val="00407B7A"/>
    <w:rsid w:val="00414C46"/>
    <w:rsid w:val="00443D19"/>
    <w:rsid w:val="00451179"/>
    <w:rsid w:val="004511E6"/>
    <w:rsid w:val="004554CC"/>
    <w:rsid w:val="004570DF"/>
    <w:rsid w:val="00487A5B"/>
    <w:rsid w:val="004964E4"/>
    <w:rsid w:val="00496A20"/>
    <w:rsid w:val="004A0312"/>
    <w:rsid w:val="004B2B8C"/>
    <w:rsid w:val="004B2EE8"/>
    <w:rsid w:val="004B4731"/>
    <w:rsid w:val="004D6610"/>
    <w:rsid w:val="004F4E5B"/>
    <w:rsid w:val="005138FB"/>
    <w:rsid w:val="0054402D"/>
    <w:rsid w:val="0056054E"/>
    <w:rsid w:val="0057085C"/>
    <w:rsid w:val="00593583"/>
    <w:rsid w:val="00594CDD"/>
    <w:rsid w:val="00596A2B"/>
    <w:rsid w:val="005A2598"/>
    <w:rsid w:val="005A4D0E"/>
    <w:rsid w:val="005A7F9F"/>
    <w:rsid w:val="005C2F25"/>
    <w:rsid w:val="005E3BA8"/>
    <w:rsid w:val="00606108"/>
    <w:rsid w:val="00606D78"/>
    <w:rsid w:val="0062040D"/>
    <w:rsid w:val="00621A18"/>
    <w:rsid w:val="00624562"/>
    <w:rsid w:val="0065010E"/>
    <w:rsid w:val="00656B70"/>
    <w:rsid w:val="00662F1A"/>
    <w:rsid w:val="0067019C"/>
    <w:rsid w:val="00672EEA"/>
    <w:rsid w:val="006734BB"/>
    <w:rsid w:val="0067763A"/>
    <w:rsid w:val="006827B7"/>
    <w:rsid w:val="00685A67"/>
    <w:rsid w:val="00694AA5"/>
    <w:rsid w:val="00694F43"/>
    <w:rsid w:val="00697598"/>
    <w:rsid w:val="006A71E0"/>
    <w:rsid w:val="006C7CB8"/>
    <w:rsid w:val="006E090B"/>
    <w:rsid w:val="006E1E7E"/>
    <w:rsid w:val="006F0335"/>
    <w:rsid w:val="006F4A87"/>
    <w:rsid w:val="00704513"/>
    <w:rsid w:val="007166A4"/>
    <w:rsid w:val="00723880"/>
    <w:rsid w:val="00731BA1"/>
    <w:rsid w:val="00740A01"/>
    <w:rsid w:val="007458C1"/>
    <w:rsid w:val="00754DCD"/>
    <w:rsid w:val="00764158"/>
    <w:rsid w:val="00781A84"/>
    <w:rsid w:val="00794FBD"/>
    <w:rsid w:val="00797DC4"/>
    <w:rsid w:val="007A288E"/>
    <w:rsid w:val="007B16DF"/>
    <w:rsid w:val="007B31F8"/>
    <w:rsid w:val="007D07B1"/>
    <w:rsid w:val="007F114B"/>
    <w:rsid w:val="007F3476"/>
    <w:rsid w:val="007F74B6"/>
    <w:rsid w:val="00802339"/>
    <w:rsid w:val="00811C61"/>
    <w:rsid w:val="00814285"/>
    <w:rsid w:val="00821DD9"/>
    <w:rsid w:val="008428F4"/>
    <w:rsid w:val="00846456"/>
    <w:rsid w:val="00851DE9"/>
    <w:rsid w:val="00860A0D"/>
    <w:rsid w:val="00874ED5"/>
    <w:rsid w:val="00875161"/>
    <w:rsid w:val="00882B57"/>
    <w:rsid w:val="00884765"/>
    <w:rsid w:val="008A31C2"/>
    <w:rsid w:val="008B2456"/>
    <w:rsid w:val="008D0E85"/>
    <w:rsid w:val="008D730B"/>
    <w:rsid w:val="008E31CB"/>
    <w:rsid w:val="008F058E"/>
    <w:rsid w:val="008F567A"/>
    <w:rsid w:val="009037C8"/>
    <w:rsid w:val="00910147"/>
    <w:rsid w:val="00912CB8"/>
    <w:rsid w:val="00915B2A"/>
    <w:rsid w:val="0094524E"/>
    <w:rsid w:val="00952669"/>
    <w:rsid w:val="00952BB7"/>
    <w:rsid w:val="00952EA8"/>
    <w:rsid w:val="0095478E"/>
    <w:rsid w:val="00964CCA"/>
    <w:rsid w:val="00970ABC"/>
    <w:rsid w:val="00983E9E"/>
    <w:rsid w:val="00991491"/>
    <w:rsid w:val="00994D03"/>
    <w:rsid w:val="009A3EEE"/>
    <w:rsid w:val="009B58A6"/>
    <w:rsid w:val="009C0196"/>
    <w:rsid w:val="009C62DA"/>
    <w:rsid w:val="009D61CB"/>
    <w:rsid w:val="009E1D5A"/>
    <w:rsid w:val="009E6CDA"/>
    <w:rsid w:val="009F2D73"/>
    <w:rsid w:val="009F3BCF"/>
    <w:rsid w:val="00A11CB7"/>
    <w:rsid w:val="00A17E3C"/>
    <w:rsid w:val="00A26D48"/>
    <w:rsid w:val="00A332A7"/>
    <w:rsid w:val="00A356AA"/>
    <w:rsid w:val="00A45320"/>
    <w:rsid w:val="00A5373A"/>
    <w:rsid w:val="00A606E0"/>
    <w:rsid w:val="00A76AF9"/>
    <w:rsid w:val="00A817CE"/>
    <w:rsid w:val="00A81951"/>
    <w:rsid w:val="00A81F95"/>
    <w:rsid w:val="00A91EDA"/>
    <w:rsid w:val="00A9388C"/>
    <w:rsid w:val="00A97C13"/>
    <w:rsid w:val="00AA424B"/>
    <w:rsid w:val="00AB2BB1"/>
    <w:rsid w:val="00AD205B"/>
    <w:rsid w:val="00AD7DAC"/>
    <w:rsid w:val="00AF21BA"/>
    <w:rsid w:val="00B00154"/>
    <w:rsid w:val="00B17596"/>
    <w:rsid w:val="00B20BDF"/>
    <w:rsid w:val="00B26D1A"/>
    <w:rsid w:val="00B31D24"/>
    <w:rsid w:val="00B32E03"/>
    <w:rsid w:val="00B36619"/>
    <w:rsid w:val="00B61D57"/>
    <w:rsid w:val="00B647A0"/>
    <w:rsid w:val="00B75D0F"/>
    <w:rsid w:val="00B75DDE"/>
    <w:rsid w:val="00B77719"/>
    <w:rsid w:val="00B83063"/>
    <w:rsid w:val="00B85FC3"/>
    <w:rsid w:val="00B86E5D"/>
    <w:rsid w:val="00B92388"/>
    <w:rsid w:val="00B93420"/>
    <w:rsid w:val="00BA4DF1"/>
    <w:rsid w:val="00BB0878"/>
    <w:rsid w:val="00BB1D09"/>
    <w:rsid w:val="00BB2743"/>
    <w:rsid w:val="00BB4A02"/>
    <w:rsid w:val="00BC0057"/>
    <w:rsid w:val="00BC0677"/>
    <w:rsid w:val="00BC5815"/>
    <w:rsid w:val="00BE03FA"/>
    <w:rsid w:val="00BE1DD6"/>
    <w:rsid w:val="00BE2250"/>
    <w:rsid w:val="00BE6FFE"/>
    <w:rsid w:val="00BF0313"/>
    <w:rsid w:val="00BF4DBA"/>
    <w:rsid w:val="00C03F82"/>
    <w:rsid w:val="00C137FB"/>
    <w:rsid w:val="00C24CFE"/>
    <w:rsid w:val="00C30B3D"/>
    <w:rsid w:val="00C360B2"/>
    <w:rsid w:val="00C406BF"/>
    <w:rsid w:val="00C4341C"/>
    <w:rsid w:val="00C541B8"/>
    <w:rsid w:val="00C60D59"/>
    <w:rsid w:val="00C66259"/>
    <w:rsid w:val="00C67C99"/>
    <w:rsid w:val="00C86F66"/>
    <w:rsid w:val="00C9317F"/>
    <w:rsid w:val="00CA33B2"/>
    <w:rsid w:val="00CB43A0"/>
    <w:rsid w:val="00CB7643"/>
    <w:rsid w:val="00CC2EBA"/>
    <w:rsid w:val="00CE7281"/>
    <w:rsid w:val="00CE73B3"/>
    <w:rsid w:val="00CF1A03"/>
    <w:rsid w:val="00CF551F"/>
    <w:rsid w:val="00D02F4F"/>
    <w:rsid w:val="00D1700D"/>
    <w:rsid w:val="00D227DD"/>
    <w:rsid w:val="00D27A42"/>
    <w:rsid w:val="00D30A86"/>
    <w:rsid w:val="00D31D03"/>
    <w:rsid w:val="00D31D38"/>
    <w:rsid w:val="00D31D4B"/>
    <w:rsid w:val="00D3286F"/>
    <w:rsid w:val="00D43C5C"/>
    <w:rsid w:val="00D50F17"/>
    <w:rsid w:val="00D56CC4"/>
    <w:rsid w:val="00D75C4F"/>
    <w:rsid w:val="00D8052A"/>
    <w:rsid w:val="00D81CA5"/>
    <w:rsid w:val="00D8551D"/>
    <w:rsid w:val="00D91C6D"/>
    <w:rsid w:val="00DB2FE5"/>
    <w:rsid w:val="00DB552B"/>
    <w:rsid w:val="00DD43ED"/>
    <w:rsid w:val="00DD4A98"/>
    <w:rsid w:val="00DE2A41"/>
    <w:rsid w:val="00DE3C5C"/>
    <w:rsid w:val="00DE543D"/>
    <w:rsid w:val="00DF4275"/>
    <w:rsid w:val="00E120B7"/>
    <w:rsid w:val="00E16FBF"/>
    <w:rsid w:val="00E32155"/>
    <w:rsid w:val="00E514B6"/>
    <w:rsid w:val="00E526AC"/>
    <w:rsid w:val="00E57DD0"/>
    <w:rsid w:val="00E6094A"/>
    <w:rsid w:val="00E95E45"/>
    <w:rsid w:val="00EA1FE2"/>
    <w:rsid w:val="00EB4F43"/>
    <w:rsid w:val="00EC33E7"/>
    <w:rsid w:val="00ED34B1"/>
    <w:rsid w:val="00EE1F3B"/>
    <w:rsid w:val="00EF5F06"/>
    <w:rsid w:val="00F12D02"/>
    <w:rsid w:val="00F5373F"/>
    <w:rsid w:val="00F5572D"/>
    <w:rsid w:val="00F5627E"/>
    <w:rsid w:val="00F965AA"/>
    <w:rsid w:val="00FA64EA"/>
    <w:rsid w:val="00FB00DB"/>
    <w:rsid w:val="00FB29FA"/>
    <w:rsid w:val="00FB423C"/>
    <w:rsid w:val="00FB6710"/>
    <w:rsid w:val="00FB6D22"/>
    <w:rsid w:val="00FB7C1C"/>
    <w:rsid w:val="00FC1173"/>
    <w:rsid w:val="00FC3587"/>
    <w:rsid w:val="00FC46F8"/>
    <w:rsid w:val="00FC5196"/>
    <w:rsid w:val="00FD0C62"/>
    <w:rsid w:val="00FE3847"/>
    <w:rsid w:val="00FF1748"/>
    <w:rsid w:val="01A224BC"/>
    <w:rsid w:val="0CF9F25E"/>
    <w:rsid w:val="17ADAE4B"/>
    <w:rsid w:val="28A5B914"/>
    <w:rsid w:val="41F7B356"/>
    <w:rsid w:val="44F0F454"/>
    <w:rsid w:val="4D82148B"/>
    <w:rsid w:val="5065D5A8"/>
    <w:rsid w:val="68B75CBD"/>
    <w:rsid w:val="7775AC76"/>
    <w:rsid w:val="7C2B470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F719176"/>
  <w14:defaultImageDpi w14:val="330"/>
  <w15:docId w15:val="{4315B1EA-9CD7-4B29-A16D-924CCB960C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MS PGothic"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1"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iPriority="0"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46456"/>
    <w:rPr>
      <w:sz w:val="22"/>
      <w:szCs w:val="24"/>
    </w:rPr>
  </w:style>
  <w:style w:type="paragraph" w:styleId="Heading1">
    <w:name w:val="heading 1"/>
    <w:next w:val="Normal"/>
    <w:link w:val="Heading1Char"/>
    <w:autoRedefine/>
    <w:uiPriority w:val="9"/>
    <w:qFormat/>
    <w:rsid w:val="00846456"/>
    <w:pPr>
      <w:pBdr>
        <w:bottom w:val="single" w:sz="8" w:space="0" w:color="9AA3AC"/>
      </w:pBdr>
      <w:tabs>
        <w:tab w:val="left" w:pos="90"/>
      </w:tabs>
      <w:spacing w:before="120" w:after="120"/>
      <w:outlineLvl w:val="0"/>
    </w:pPr>
    <w:rPr>
      <w:rFonts w:ascii="Museo Slab 500" w:eastAsia="Calibri" w:hAnsi="Museo Slab 500"/>
      <w:bCs/>
      <w:color w:val="5C6670"/>
      <w:sz w:val="30"/>
      <w:szCs w:val="30"/>
    </w:rPr>
  </w:style>
  <w:style w:type="paragraph" w:styleId="Heading2">
    <w:name w:val="heading 2"/>
    <w:basedOn w:val="Normal"/>
    <w:next w:val="Normal"/>
    <w:link w:val="Heading2Char"/>
    <w:uiPriority w:val="9"/>
    <w:unhideWhenUsed/>
    <w:qFormat/>
    <w:rsid w:val="00846456"/>
    <w:pPr>
      <w:keepNext/>
      <w:keepLines/>
      <w:spacing w:before="200"/>
      <w:outlineLvl w:val="1"/>
    </w:pPr>
    <w:rPr>
      <w:rFonts w:ascii="Trebuchet MS" w:hAnsi="Trebuchet MS"/>
      <w:b/>
      <w:bCs/>
      <w:sz w:val="26"/>
      <w:szCs w:val="26"/>
    </w:rPr>
  </w:style>
  <w:style w:type="paragraph" w:styleId="Heading3">
    <w:name w:val="heading 3"/>
    <w:basedOn w:val="Normal"/>
    <w:next w:val="Normal"/>
    <w:link w:val="Heading3Char"/>
    <w:uiPriority w:val="9"/>
    <w:semiHidden/>
    <w:unhideWhenUsed/>
    <w:qFormat/>
    <w:rsid w:val="00846456"/>
    <w:pPr>
      <w:keepNext/>
      <w:keepLines/>
      <w:spacing w:before="200"/>
      <w:outlineLvl w:val="2"/>
    </w:pPr>
    <w:rPr>
      <w:b/>
      <w:b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TableofContentsTitle">
    <w:name w:val="Table of Contents Title"/>
    <w:basedOn w:val="Summary"/>
    <w:next w:val="TOC1"/>
    <w:autoRedefine/>
    <w:qFormat/>
    <w:rsid w:val="00846456"/>
    <w:pPr>
      <w:spacing w:after="240"/>
    </w:pPr>
    <w:rPr>
      <w:rFonts w:ascii="Museo Slab 500" w:hAnsi="Museo Slab 500"/>
      <w:color w:val="5C6670"/>
      <w:sz w:val="36"/>
    </w:rPr>
  </w:style>
  <w:style w:type="paragraph" w:customStyle="1" w:styleId="HeadingMuseo">
    <w:name w:val="Heading Museo"/>
    <w:basedOn w:val="Heading1"/>
    <w:qFormat/>
    <w:rsid w:val="00846456"/>
    <w:pPr>
      <w:pBdr>
        <w:bottom w:val="single" w:sz="8" w:space="1" w:color="9AA3AC"/>
      </w:pBdr>
    </w:pPr>
  </w:style>
  <w:style w:type="paragraph" w:customStyle="1" w:styleId="SubheadTrebuchet">
    <w:name w:val="Subhead Trebuchet"/>
    <w:basedOn w:val="Normal"/>
    <w:next w:val="Normal"/>
    <w:autoRedefine/>
    <w:qFormat/>
    <w:rsid w:val="00846456"/>
    <w:pPr>
      <w:spacing w:before="120" w:after="60"/>
    </w:pPr>
    <w:rPr>
      <w:rFonts w:ascii="Trebuchet MS" w:hAnsi="Trebuchet MS"/>
      <w:b/>
      <w:sz w:val="24"/>
    </w:rPr>
  </w:style>
  <w:style w:type="paragraph" w:styleId="TOC3">
    <w:name w:val="toc 3"/>
    <w:basedOn w:val="TOC2"/>
    <w:next w:val="Normal"/>
    <w:autoRedefine/>
    <w:uiPriority w:val="39"/>
    <w:unhideWhenUsed/>
    <w:rsid w:val="00846456"/>
    <w:pPr>
      <w:spacing w:after="100"/>
      <w:ind w:left="440"/>
    </w:pPr>
  </w:style>
  <w:style w:type="paragraph" w:styleId="TOC5">
    <w:name w:val="toc 5"/>
    <w:basedOn w:val="Normal"/>
    <w:next w:val="Normal"/>
    <w:autoRedefine/>
    <w:uiPriority w:val="39"/>
    <w:semiHidden/>
    <w:unhideWhenUsed/>
    <w:rsid w:val="00846456"/>
    <w:pPr>
      <w:spacing w:after="100"/>
      <w:ind w:left="880"/>
    </w:pPr>
  </w:style>
  <w:style w:type="paragraph" w:styleId="Title">
    <w:name w:val="Title"/>
    <w:basedOn w:val="Normal"/>
    <w:next w:val="Normal"/>
    <w:link w:val="TitleChar"/>
    <w:autoRedefine/>
    <w:qFormat/>
    <w:rsid w:val="00846456"/>
    <w:pPr>
      <w:spacing w:before="1000" w:after="1000"/>
      <w:jc w:val="center"/>
    </w:pPr>
    <w:rPr>
      <w:rFonts w:ascii="Museo Slab 500" w:eastAsia="Calibri" w:hAnsi="Museo Slab 500"/>
      <w:color w:val="5C6670"/>
      <w:spacing w:val="20"/>
      <w:sz w:val="64"/>
      <w:szCs w:val="72"/>
    </w:rPr>
  </w:style>
  <w:style w:type="character" w:customStyle="1" w:styleId="TitleChar">
    <w:name w:val="Title Char"/>
    <w:link w:val="Title"/>
    <w:rsid w:val="00846456"/>
    <w:rPr>
      <w:rFonts w:ascii="Museo Slab 500" w:eastAsia="Calibri" w:hAnsi="Museo Slab 500" w:cs="Times New Roman"/>
      <w:color w:val="5C6670"/>
      <w:spacing w:val="20"/>
      <w:sz w:val="64"/>
      <w:szCs w:val="72"/>
    </w:rPr>
  </w:style>
  <w:style w:type="paragraph" w:customStyle="1" w:styleId="PullQuote">
    <w:name w:val="Pull Quote"/>
    <w:basedOn w:val="Normal"/>
    <w:autoRedefine/>
    <w:qFormat/>
    <w:rsid w:val="00846456"/>
    <w:pPr>
      <w:spacing w:line="300" w:lineRule="auto"/>
      <w:jc w:val="center"/>
    </w:pPr>
    <w:rPr>
      <w:rFonts w:ascii="Museo Slab 500" w:hAnsi="Museo Slab 500"/>
      <w:iCs/>
      <w:color w:val="9AA3AC"/>
      <w:sz w:val="24"/>
    </w:rPr>
  </w:style>
  <w:style w:type="paragraph" w:customStyle="1" w:styleId="Subhead">
    <w:name w:val="Subhead"/>
    <w:basedOn w:val="Normal"/>
    <w:next w:val="Normal"/>
    <w:autoRedefine/>
    <w:qFormat/>
    <w:rsid w:val="00DE3C5C"/>
    <w:pPr>
      <w:spacing w:before="120" w:after="60"/>
    </w:pPr>
    <w:rPr>
      <w:rFonts w:ascii="Trebuchet MS" w:hAnsi="Trebuchet MS"/>
      <w:b/>
      <w:szCs w:val="22"/>
    </w:rPr>
  </w:style>
  <w:style w:type="paragraph" w:customStyle="1" w:styleId="SummaryHeadline">
    <w:name w:val="Summary Headline"/>
    <w:basedOn w:val="Heading1"/>
    <w:autoRedefine/>
    <w:qFormat/>
    <w:rsid w:val="00846456"/>
    <w:pPr>
      <w:pBdr>
        <w:bottom w:val="single" w:sz="8" w:space="1" w:color="9AA3AC"/>
      </w:pBdr>
      <w:spacing w:before="0" w:after="60"/>
    </w:pPr>
    <w:rPr>
      <w:b/>
      <w:sz w:val="36"/>
      <w:szCs w:val="36"/>
    </w:rPr>
  </w:style>
  <w:style w:type="character" w:customStyle="1" w:styleId="Heading1Char">
    <w:name w:val="Heading 1 Char"/>
    <w:link w:val="Heading1"/>
    <w:uiPriority w:val="9"/>
    <w:rsid w:val="00846456"/>
    <w:rPr>
      <w:rFonts w:ascii="Museo Slab 500" w:eastAsia="Calibri" w:hAnsi="Museo Slab 500"/>
      <w:bCs/>
      <w:color w:val="5C6670"/>
      <w:sz w:val="30"/>
      <w:szCs w:val="30"/>
    </w:rPr>
  </w:style>
  <w:style w:type="paragraph" w:styleId="Caption">
    <w:name w:val="caption"/>
    <w:basedOn w:val="Normal"/>
    <w:next w:val="Normal"/>
    <w:autoRedefine/>
    <w:uiPriority w:val="35"/>
    <w:unhideWhenUsed/>
    <w:qFormat/>
    <w:rsid w:val="00846456"/>
    <w:pPr>
      <w:spacing w:after="120"/>
    </w:pPr>
    <w:rPr>
      <w:b/>
      <w:bCs/>
      <w:color w:val="5C6670"/>
      <w:sz w:val="18"/>
      <w:szCs w:val="18"/>
    </w:rPr>
  </w:style>
  <w:style w:type="paragraph" w:styleId="TOC2">
    <w:name w:val="toc 2"/>
    <w:basedOn w:val="SubheadTrebuchet"/>
    <w:next w:val="TOC3"/>
    <w:autoRedefine/>
    <w:uiPriority w:val="39"/>
    <w:unhideWhenUsed/>
    <w:rsid w:val="00846456"/>
    <w:pPr>
      <w:tabs>
        <w:tab w:val="right" w:pos="7200"/>
      </w:tabs>
      <w:spacing w:after="120"/>
    </w:pPr>
    <w:rPr>
      <w:b w:val="0"/>
      <w:sz w:val="20"/>
    </w:rPr>
  </w:style>
  <w:style w:type="character" w:customStyle="1" w:styleId="apple-style-span">
    <w:name w:val="apple-style-span"/>
    <w:basedOn w:val="DefaultParagraphFont"/>
    <w:rsid w:val="00846456"/>
  </w:style>
  <w:style w:type="paragraph" w:styleId="BalloonText">
    <w:name w:val="Balloon Text"/>
    <w:basedOn w:val="Normal"/>
    <w:link w:val="BalloonTextChar"/>
    <w:uiPriority w:val="99"/>
    <w:semiHidden/>
    <w:unhideWhenUsed/>
    <w:rsid w:val="00846456"/>
    <w:rPr>
      <w:rFonts w:ascii="Lucida Grande" w:hAnsi="Lucida Grande" w:cs="Lucida Grande"/>
      <w:sz w:val="18"/>
      <w:szCs w:val="18"/>
    </w:rPr>
  </w:style>
  <w:style w:type="paragraph" w:customStyle="1" w:styleId="BulletedLevel1">
    <w:name w:val="Bulleted Level 1"/>
    <w:basedOn w:val="Normal"/>
    <w:next w:val="Normal"/>
    <w:autoRedefine/>
    <w:qFormat/>
    <w:rsid w:val="00846456"/>
    <w:pPr>
      <w:numPr>
        <w:numId w:val="4"/>
      </w:numPr>
      <w:spacing w:after="120"/>
    </w:pPr>
    <w:rPr>
      <w:szCs w:val="22"/>
    </w:rPr>
  </w:style>
  <w:style w:type="paragraph" w:styleId="BodyText">
    <w:name w:val="Body Text"/>
    <w:aliases w:val="Body Text Calibri"/>
    <w:basedOn w:val="Normal"/>
    <w:link w:val="BodyTextChar"/>
    <w:uiPriority w:val="99"/>
    <w:unhideWhenUsed/>
    <w:rsid w:val="00846456"/>
    <w:pPr>
      <w:spacing w:after="100" w:afterAutospacing="1"/>
    </w:pPr>
  </w:style>
  <w:style w:type="character" w:customStyle="1" w:styleId="BodyTextChar">
    <w:name w:val="Body Text Char"/>
    <w:aliases w:val="Body Text Calibri Char"/>
    <w:link w:val="BodyText"/>
    <w:uiPriority w:val="99"/>
    <w:rsid w:val="00846456"/>
    <w:rPr>
      <w:rFonts w:ascii="Calibri" w:hAnsi="Calibri"/>
      <w:sz w:val="22"/>
    </w:rPr>
  </w:style>
  <w:style w:type="character" w:customStyle="1" w:styleId="BalloonTextChar">
    <w:name w:val="Balloon Text Char"/>
    <w:link w:val="BalloonText"/>
    <w:uiPriority w:val="99"/>
    <w:semiHidden/>
    <w:rsid w:val="00846456"/>
    <w:rPr>
      <w:rFonts w:ascii="Lucida Grande" w:hAnsi="Lucida Grande" w:cs="Lucida Grande"/>
      <w:sz w:val="18"/>
      <w:szCs w:val="18"/>
    </w:rPr>
  </w:style>
  <w:style w:type="numbering" w:customStyle="1" w:styleId="BulletedList2ndLevel">
    <w:name w:val="Bulleted List 2nd Level"/>
    <w:basedOn w:val="NoList"/>
    <w:uiPriority w:val="99"/>
    <w:rsid w:val="00846456"/>
    <w:pPr>
      <w:numPr>
        <w:numId w:val="3"/>
      </w:numPr>
    </w:pPr>
  </w:style>
  <w:style w:type="table" w:styleId="ColorfulShading-Accent1">
    <w:name w:val="Colorful Shading Accent 1"/>
    <w:basedOn w:val="TableNormal"/>
    <w:uiPriority w:val="71"/>
    <w:rsid w:val="00846456"/>
    <w:rPr>
      <w:color w:val="5C6670"/>
    </w:rPr>
    <w:tblPr>
      <w:tblStyleRowBandSize w:val="1"/>
      <w:tblStyleColBandSize w:val="1"/>
      <w:tblBorders>
        <w:top w:val="single" w:sz="24" w:space="0" w:color="FFC846"/>
        <w:left w:val="single" w:sz="4" w:space="0" w:color="488BC9"/>
        <w:bottom w:val="single" w:sz="4" w:space="0" w:color="488BC9"/>
        <w:right w:val="single" w:sz="4" w:space="0" w:color="488BC9"/>
        <w:insideH w:val="single" w:sz="4" w:space="0" w:color="FFFFFF"/>
        <w:insideV w:val="single" w:sz="4" w:space="0" w:color="FFFFFF"/>
      </w:tblBorders>
    </w:tblPr>
    <w:tcPr>
      <w:shd w:val="clear" w:color="auto" w:fill="ECF3F9"/>
    </w:tcPr>
    <w:tblStylePr w:type="firstRow">
      <w:rPr>
        <w:b/>
        <w:bCs/>
      </w:rPr>
      <w:tblPr/>
      <w:tcPr>
        <w:tcBorders>
          <w:top w:val="nil"/>
          <w:left w:val="nil"/>
          <w:bottom w:val="single" w:sz="24" w:space="0" w:color="FFC8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5537E"/>
      </w:tcPr>
    </w:tblStylePr>
    <w:tblStylePr w:type="firstCol">
      <w:rPr>
        <w:color w:val="FFFFFF"/>
      </w:rPr>
      <w:tblPr/>
      <w:tcPr>
        <w:tcBorders>
          <w:top w:val="nil"/>
          <w:left w:val="nil"/>
          <w:bottom w:val="nil"/>
          <w:right w:val="nil"/>
          <w:insideH w:val="single" w:sz="4" w:space="0" w:color="25537E"/>
          <w:insideV w:val="nil"/>
        </w:tcBorders>
        <w:shd w:val="clear" w:color="auto" w:fill="25537E"/>
      </w:tcPr>
    </w:tblStylePr>
    <w:tblStylePr w:type="lastCol">
      <w:rPr>
        <w:color w:val="FFFFFF"/>
      </w:rPr>
      <w:tblPr/>
      <w:tcPr>
        <w:tcBorders>
          <w:top w:val="nil"/>
          <w:left w:val="nil"/>
          <w:bottom w:val="nil"/>
          <w:right w:val="nil"/>
          <w:insideH w:val="nil"/>
          <w:insideV w:val="nil"/>
        </w:tcBorders>
        <w:shd w:val="clear" w:color="auto" w:fill="25537E"/>
      </w:tcPr>
    </w:tblStylePr>
    <w:tblStylePr w:type="band1Vert">
      <w:tblPr/>
      <w:tcPr>
        <w:shd w:val="clear" w:color="auto" w:fill="B5D0E9"/>
      </w:tcPr>
    </w:tblStylePr>
    <w:tblStylePr w:type="band1Horz">
      <w:tblPr/>
      <w:tcPr>
        <w:shd w:val="clear" w:color="auto" w:fill="A3C4E4"/>
      </w:tcPr>
    </w:tblStylePr>
    <w:tblStylePr w:type="neCell">
      <w:rPr>
        <w:color w:val="5C6670"/>
      </w:rPr>
    </w:tblStylePr>
    <w:tblStylePr w:type="nwCell">
      <w:rPr>
        <w:color w:val="5C6670"/>
      </w:rPr>
    </w:tblStylePr>
  </w:style>
  <w:style w:type="character" w:styleId="EndnoteReference">
    <w:name w:val="endnote reference"/>
    <w:semiHidden/>
    <w:rsid w:val="00846456"/>
    <w:rPr>
      <w:vertAlign w:val="superscript"/>
    </w:rPr>
  </w:style>
  <w:style w:type="paragraph" w:styleId="EndnoteText">
    <w:name w:val="endnote text"/>
    <w:basedOn w:val="Normal"/>
    <w:link w:val="EndnoteTextChar"/>
    <w:semiHidden/>
    <w:rsid w:val="00846456"/>
    <w:rPr>
      <w:rFonts w:eastAsia="Times New Roman"/>
      <w:szCs w:val="20"/>
    </w:rPr>
  </w:style>
  <w:style w:type="character" w:customStyle="1" w:styleId="EndnoteTextChar">
    <w:name w:val="Endnote Text Char"/>
    <w:link w:val="EndnoteText"/>
    <w:semiHidden/>
    <w:rsid w:val="00846456"/>
    <w:rPr>
      <w:rFonts w:ascii="Calibri" w:eastAsia="Times New Roman" w:hAnsi="Calibri" w:cs="Times New Roman"/>
      <w:sz w:val="22"/>
      <w:szCs w:val="20"/>
    </w:rPr>
  </w:style>
  <w:style w:type="paragraph" w:customStyle="1" w:styleId="Endnotes">
    <w:name w:val="Endnotes"/>
    <w:basedOn w:val="Normal"/>
    <w:qFormat/>
    <w:rsid w:val="00846456"/>
    <w:rPr>
      <w:sz w:val="18"/>
      <w:szCs w:val="18"/>
    </w:rPr>
  </w:style>
  <w:style w:type="paragraph" w:styleId="Footer">
    <w:name w:val="footer"/>
    <w:basedOn w:val="Normal"/>
    <w:link w:val="FooterChar"/>
    <w:uiPriority w:val="99"/>
    <w:unhideWhenUsed/>
    <w:rsid w:val="00846456"/>
    <w:pPr>
      <w:tabs>
        <w:tab w:val="center" w:pos="4320"/>
        <w:tab w:val="right" w:pos="8640"/>
      </w:tabs>
    </w:pPr>
  </w:style>
  <w:style w:type="character" w:customStyle="1" w:styleId="FooterChar">
    <w:name w:val="Footer Char"/>
    <w:link w:val="Footer"/>
    <w:uiPriority w:val="99"/>
    <w:rsid w:val="00846456"/>
    <w:rPr>
      <w:rFonts w:ascii="Calibri" w:hAnsi="Calibri"/>
      <w:sz w:val="22"/>
    </w:rPr>
  </w:style>
  <w:style w:type="paragraph" w:styleId="Header">
    <w:name w:val="header"/>
    <w:basedOn w:val="Normal"/>
    <w:link w:val="HeaderChar"/>
    <w:uiPriority w:val="99"/>
    <w:unhideWhenUsed/>
    <w:rsid w:val="00846456"/>
    <w:pPr>
      <w:tabs>
        <w:tab w:val="center" w:pos="4320"/>
        <w:tab w:val="right" w:pos="8640"/>
      </w:tabs>
    </w:pPr>
  </w:style>
  <w:style w:type="character" w:customStyle="1" w:styleId="HeaderChar">
    <w:name w:val="Header Char"/>
    <w:link w:val="Header"/>
    <w:uiPriority w:val="99"/>
    <w:rsid w:val="00846456"/>
    <w:rPr>
      <w:rFonts w:ascii="Calibri" w:hAnsi="Calibri"/>
      <w:sz w:val="22"/>
    </w:rPr>
  </w:style>
  <w:style w:type="character" w:customStyle="1" w:styleId="Heading2Char">
    <w:name w:val="Heading 2 Char"/>
    <w:link w:val="Heading2"/>
    <w:uiPriority w:val="9"/>
    <w:rsid w:val="00846456"/>
    <w:rPr>
      <w:rFonts w:ascii="Trebuchet MS" w:eastAsia="MS PGothic" w:hAnsi="Trebuchet MS" w:cs="Times New Roman"/>
      <w:b/>
      <w:bCs/>
      <w:sz w:val="26"/>
      <w:szCs w:val="26"/>
    </w:rPr>
  </w:style>
  <w:style w:type="character" w:customStyle="1" w:styleId="Heading3Char">
    <w:name w:val="Heading 3 Char"/>
    <w:link w:val="Heading3"/>
    <w:uiPriority w:val="9"/>
    <w:semiHidden/>
    <w:rsid w:val="00846456"/>
    <w:rPr>
      <w:rFonts w:ascii="Calibri" w:eastAsia="MS PGothic" w:hAnsi="Calibri" w:cs="Times New Roman"/>
      <w:b/>
      <w:bCs/>
      <w:sz w:val="22"/>
    </w:rPr>
  </w:style>
  <w:style w:type="character" w:styleId="Hyperlink">
    <w:name w:val="Hyperlink"/>
    <w:rsid w:val="00846456"/>
    <w:rPr>
      <w:color w:val="0000FF"/>
      <w:u w:val="single"/>
    </w:rPr>
  </w:style>
  <w:style w:type="character" w:styleId="IntenseEmphasis">
    <w:name w:val="Intense Emphasis"/>
    <w:uiPriority w:val="21"/>
    <w:qFormat/>
    <w:rsid w:val="00846456"/>
    <w:rPr>
      <w:b/>
      <w:bCs/>
      <w:i/>
      <w:iCs/>
      <w:color w:val="auto"/>
    </w:rPr>
  </w:style>
  <w:style w:type="paragraph" w:styleId="IntenseQuote">
    <w:name w:val="Intense Quote"/>
    <w:basedOn w:val="Normal"/>
    <w:next w:val="Normal"/>
    <w:link w:val="IntenseQuoteChar"/>
    <w:uiPriority w:val="30"/>
    <w:qFormat/>
    <w:rsid w:val="00846456"/>
    <w:pPr>
      <w:pBdr>
        <w:bottom w:val="single" w:sz="4" w:space="4" w:color="488BC9"/>
      </w:pBdr>
      <w:spacing w:before="200" w:after="280"/>
      <w:ind w:left="936" w:right="936"/>
    </w:pPr>
    <w:rPr>
      <w:b/>
      <w:bCs/>
      <w:i/>
      <w:iCs/>
    </w:rPr>
  </w:style>
  <w:style w:type="character" w:customStyle="1" w:styleId="IntenseQuoteChar">
    <w:name w:val="Intense Quote Char"/>
    <w:link w:val="IntenseQuote"/>
    <w:uiPriority w:val="30"/>
    <w:rsid w:val="00846456"/>
    <w:rPr>
      <w:rFonts w:ascii="Calibri" w:hAnsi="Calibri"/>
      <w:b/>
      <w:bCs/>
      <w:i/>
      <w:iCs/>
      <w:sz w:val="22"/>
    </w:rPr>
  </w:style>
  <w:style w:type="table" w:styleId="LightList-Accent1">
    <w:name w:val="Light List Accent 1"/>
    <w:basedOn w:val="TableNormal"/>
    <w:uiPriority w:val="61"/>
    <w:rsid w:val="00846456"/>
    <w:tblPr>
      <w:tblStyleRowBandSize w:val="1"/>
      <w:tblStyleColBandSize w:val="1"/>
      <w:tblBorders>
        <w:top w:val="single" w:sz="8" w:space="0" w:color="488BC9"/>
        <w:left w:val="single" w:sz="8" w:space="0" w:color="488BC9"/>
        <w:bottom w:val="single" w:sz="8" w:space="0" w:color="488BC9"/>
        <w:right w:val="single" w:sz="8" w:space="0" w:color="488BC9"/>
      </w:tblBorders>
    </w:tblPr>
    <w:tblStylePr w:type="firstRow">
      <w:pPr>
        <w:spacing w:before="0" w:after="0" w:line="240" w:lineRule="auto"/>
      </w:pPr>
      <w:rPr>
        <w:b/>
        <w:bCs/>
        <w:color w:val="FFFFFF"/>
      </w:rPr>
      <w:tblPr/>
      <w:tcPr>
        <w:shd w:val="clear" w:color="auto" w:fill="488BC9"/>
      </w:tcPr>
    </w:tblStylePr>
    <w:tblStylePr w:type="lastRow">
      <w:pPr>
        <w:spacing w:before="0" w:after="0" w:line="240" w:lineRule="auto"/>
      </w:pPr>
      <w:rPr>
        <w:b/>
        <w:bCs/>
      </w:rPr>
      <w:tblPr/>
      <w:tcPr>
        <w:tcBorders>
          <w:top w:val="double" w:sz="6" w:space="0" w:color="488BC9"/>
          <w:left w:val="single" w:sz="8" w:space="0" w:color="488BC9"/>
          <w:bottom w:val="single" w:sz="8" w:space="0" w:color="488BC9"/>
          <w:right w:val="single" w:sz="8" w:space="0" w:color="488BC9"/>
        </w:tcBorders>
      </w:tcPr>
    </w:tblStylePr>
    <w:tblStylePr w:type="firstCol">
      <w:rPr>
        <w:b/>
        <w:bCs/>
      </w:rPr>
    </w:tblStylePr>
    <w:tblStylePr w:type="lastCol">
      <w:rPr>
        <w:b/>
        <w:bCs/>
      </w:rPr>
    </w:tblStylePr>
    <w:tblStylePr w:type="band1Vert">
      <w:tblPr/>
      <w:tcPr>
        <w:tcBorders>
          <w:top w:val="single" w:sz="8" w:space="0" w:color="488BC9"/>
          <w:left w:val="single" w:sz="8" w:space="0" w:color="488BC9"/>
          <w:bottom w:val="single" w:sz="8" w:space="0" w:color="488BC9"/>
          <w:right w:val="single" w:sz="8" w:space="0" w:color="488BC9"/>
        </w:tcBorders>
      </w:tcPr>
    </w:tblStylePr>
    <w:tblStylePr w:type="band1Horz">
      <w:tblPr/>
      <w:tcPr>
        <w:tcBorders>
          <w:top w:val="single" w:sz="8" w:space="0" w:color="488BC9"/>
          <w:left w:val="single" w:sz="8" w:space="0" w:color="488BC9"/>
          <w:bottom w:val="single" w:sz="8" w:space="0" w:color="488BC9"/>
          <w:right w:val="single" w:sz="8" w:space="0" w:color="488BC9"/>
        </w:tcBorders>
      </w:tcPr>
    </w:tblStylePr>
  </w:style>
  <w:style w:type="table" w:styleId="LightList-Accent2">
    <w:name w:val="Light List Accent 2"/>
    <w:basedOn w:val="TableNormal"/>
    <w:uiPriority w:val="61"/>
    <w:rsid w:val="00846456"/>
    <w:tblPr>
      <w:tblStyleRowBandSize w:val="1"/>
      <w:tblStyleColBandSize w:val="1"/>
      <w:tblBorders>
        <w:top w:val="single" w:sz="8" w:space="0" w:color="FFC846"/>
        <w:left w:val="single" w:sz="8" w:space="0" w:color="FFC846"/>
        <w:bottom w:val="single" w:sz="8" w:space="0" w:color="FFC846"/>
        <w:right w:val="single" w:sz="8" w:space="0" w:color="FFC846"/>
      </w:tblBorders>
    </w:tblPr>
    <w:tblStylePr w:type="firstRow">
      <w:pPr>
        <w:spacing w:before="0" w:after="0" w:line="240" w:lineRule="auto"/>
      </w:pPr>
      <w:rPr>
        <w:b/>
        <w:bCs/>
        <w:color w:val="FFFFFF"/>
      </w:rPr>
      <w:tblPr/>
      <w:tcPr>
        <w:shd w:val="clear" w:color="auto" w:fill="FFC846"/>
      </w:tcPr>
    </w:tblStylePr>
    <w:tblStylePr w:type="lastRow">
      <w:pPr>
        <w:spacing w:before="0" w:after="0" w:line="240" w:lineRule="auto"/>
      </w:pPr>
      <w:rPr>
        <w:b/>
        <w:bCs/>
      </w:rPr>
      <w:tblPr/>
      <w:tcPr>
        <w:tcBorders>
          <w:top w:val="double" w:sz="6" w:space="0" w:color="FFC846"/>
          <w:left w:val="single" w:sz="8" w:space="0" w:color="FFC846"/>
          <w:bottom w:val="single" w:sz="8" w:space="0" w:color="FFC846"/>
          <w:right w:val="single" w:sz="8" w:space="0" w:color="FFC846"/>
        </w:tcBorders>
      </w:tcPr>
    </w:tblStylePr>
    <w:tblStylePr w:type="firstCol">
      <w:rPr>
        <w:b/>
        <w:bCs/>
      </w:rPr>
    </w:tblStylePr>
    <w:tblStylePr w:type="lastCol">
      <w:rPr>
        <w:b/>
        <w:bCs/>
      </w:rPr>
    </w:tblStylePr>
    <w:tblStylePr w:type="band1Vert">
      <w:tblPr/>
      <w:tcPr>
        <w:tcBorders>
          <w:top w:val="single" w:sz="8" w:space="0" w:color="FFC846"/>
          <w:left w:val="single" w:sz="8" w:space="0" w:color="FFC846"/>
          <w:bottom w:val="single" w:sz="8" w:space="0" w:color="FFC846"/>
          <w:right w:val="single" w:sz="8" w:space="0" w:color="FFC846"/>
        </w:tcBorders>
      </w:tcPr>
    </w:tblStylePr>
    <w:tblStylePr w:type="band1Horz">
      <w:tblPr/>
      <w:tcPr>
        <w:tcBorders>
          <w:top w:val="single" w:sz="8" w:space="0" w:color="FFC846"/>
          <w:left w:val="single" w:sz="8" w:space="0" w:color="FFC846"/>
          <w:bottom w:val="single" w:sz="8" w:space="0" w:color="FFC846"/>
          <w:right w:val="single" w:sz="8" w:space="0" w:color="FFC846"/>
        </w:tcBorders>
      </w:tcPr>
    </w:tblStylePr>
  </w:style>
  <w:style w:type="table" w:styleId="LightList-Accent5">
    <w:name w:val="Light List Accent 5"/>
    <w:basedOn w:val="TableNormal"/>
    <w:uiPriority w:val="61"/>
    <w:rsid w:val="00846456"/>
    <w:tblPr>
      <w:tblStyleRowBandSize w:val="1"/>
      <w:tblStyleColBandSize w:val="1"/>
      <w:tblBorders>
        <w:top w:val="single" w:sz="8" w:space="0" w:color="46797A"/>
        <w:left w:val="single" w:sz="8" w:space="0" w:color="46797A"/>
        <w:bottom w:val="single" w:sz="8" w:space="0" w:color="46797A"/>
        <w:right w:val="single" w:sz="8" w:space="0" w:color="46797A"/>
      </w:tblBorders>
    </w:tblPr>
    <w:tblStylePr w:type="firstRow">
      <w:pPr>
        <w:spacing w:before="0" w:after="0" w:line="240" w:lineRule="auto"/>
      </w:pPr>
      <w:rPr>
        <w:b/>
        <w:bCs/>
        <w:color w:val="FFFFFF"/>
      </w:rPr>
      <w:tblPr/>
      <w:tcPr>
        <w:shd w:val="clear" w:color="auto" w:fill="46797A"/>
      </w:tcPr>
    </w:tblStylePr>
    <w:tblStylePr w:type="lastRow">
      <w:pPr>
        <w:spacing w:before="0" w:after="0" w:line="240" w:lineRule="auto"/>
      </w:pPr>
      <w:rPr>
        <w:b/>
        <w:bCs/>
      </w:rPr>
      <w:tblPr/>
      <w:tcPr>
        <w:tcBorders>
          <w:top w:val="double" w:sz="6" w:space="0" w:color="46797A"/>
          <w:left w:val="single" w:sz="8" w:space="0" w:color="46797A"/>
          <w:bottom w:val="single" w:sz="8" w:space="0" w:color="46797A"/>
          <w:right w:val="single" w:sz="8" w:space="0" w:color="46797A"/>
        </w:tcBorders>
      </w:tcPr>
    </w:tblStylePr>
    <w:tblStylePr w:type="firstCol">
      <w:rPr>
        <w:b/>
        <w:bCs/>
      </w:rPr>
    </w:tblStylePr>
    <w:tblStylePr w:type="lastCol">
      <w:rPr>
        <w:b/>
        <w:bCs/>
      </w:rPr>
    </w:tblStylePr>
    <w:tblStylePr w:type="band1Vert">
      <w:tblPr/>
      <w:tcPr>
        <w:tcBorders>
          <w:top w:val="single" w:sz="8" w:space="0" w:color="46797A"/>
          <w:left w:val="single" w:sz="8" w:space="0" w:color="46797A"/>
          <w:bottom w:val="single" w:sz="8" w:space="0" w:color="46797A"/>
          <w:right w:val="single" w:sz="8" w:space="0" w:color="46797A"/>
        </w:tcBorders>
      </w:tcPr>
    </w:tblStylePr>
    <w:tblStylePr w:type="band1Horz">
      <w:tblPr/>
      <w:tcPr>
        <w:tcBorders>
          <w:top w:val="single" w:sz="8" w:space="0" w:color="46797A"/>
          <w:left w:val="single" w:sz="8" w:space="0" w:color="46797A"/>
          <w:bottom w:val="single" w:sz="8" w:space="0" w:color="46797A"/>
          <w:right w:val="single" w:sz="8" w:space="0" w:color="46797A"/>
        </w:tcBorders>
      </w:tcPr>
    </w:tblStylePr>
  </w:style>
  <w:style w:type="table" w:styleId="LightShading">
    <w:name w:val="Light Shading"/>
    <w:basedOn w:val="TableNormal"/>
    <w:uiPriority w:val="60"/>
    <w:rsid w:val="00846456"/>
    <w:rPr>
      <w:color w:val="454C53"/>
    </w:rPr>
    <w:tblPr>
      <w:tblStyleRowBandSize w:val="1"/>
      <w:tblStyleColBandSize w:val="1"/>
      <w:tblBorders>
        <w:top w:val="single" w:sz="8" w:space="0" w:color="5C6670"/>
        <w:bottom w:val="single" w:sz="8" w:space="0" w:color="5C6670"/>
      </w:tblBorders>
    </w:tblPr>
    <w:tblStylePr w:type="firstRow">
      <w:pPr>
        <w:spacing w:before="0" w:after="0" w:line="240" w:lineRule="auto"/>
      </w:pPr>
      <w:rPr>
        <w:b/>
        <w:bCs/>
      </w:rPr>
      <w:tblPr/>
      <w:tcPr>
        <w:tcBorders>
          <w:top w:val="single" w:sz="8" w:space="0" w:color="5C6670"/>
          <w:left w:val="nil"/>
          <w:bottom w:val="single" w:sz="8" w:space="0" w:color="5C6670"/>
          <w:right w:val="nil"/>
          <w:insideH w:val="nil"/>
          <w:insideV w:val="nil"/>
        </w:tcBorders>
      </w:tcPr>
    </w:tblStylePr>
    <w:tblStylePr w:type="lastRow">
      <w:pPr>
        <w:spacing w:before="0" w:after="0" w:line="240" w:lineRule="auto"/>
      </w:pPr>
      <w:rPr>
        <w:b/>
        <w:bCs/>
      </w:rPr>
      <w:tblPr/>
      <w:tcPr>
        <w:tcBorders>
          <w:top w:val="single" w:sz="8" w:space="0" w:color="5C6670"/>
          <w:left w:val="nil"/>
          <w:bottom w:val="single" w:sz="8" w:space="0" w:color="5C667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5D9DD"/>
      </w:tcPr>
    </w:tblStylePr>
    <w:tblStylePr w:type="band1Horz">
      <w:tblPr/>
      <w:tcPr>
        <w:tcBorders>
          <w:left w:val="nil"/>
          <w:right w:val="nil"/>
          <w:insideH w:val="nil"/>
          <w:insideV w:val="nil"/>
        </w:tcBorders>
        <w:shd w:val="clear" w:color="auto" w:fill="D5D9DD"/>
      </w:tcPr>
    </w:tblStylePr>
  </w:style>
  <w:style w:type="table" w:styleId="LightShading-Accent1">
    <w:name w:val="Light Shading Accent 1"/>
    <w:basedOn w:val="TableNormal"/>
    <w:uiPriority w:val="60"/>
    <w:rsid w:val="00846456"/>
    <w:rPr>
      <w:color w:val="2E689D"/>
    </w:rPr>
    <w:tblPr>
      <w:tblStyleRowBandSize w:val="1"/>
      <w:tblStyleColBandSize w:val="1"/>
      <w:tblBorders>
        <w:top w:val="single" w:sz="8" w:space="0" w:color="488BC9"/>
        <w:bottom w:val="single" w:sz="8" w:space="0" w:color="488BC9"/>
      </w:tblBorders>
    </w:tblPr>
    <w:tblStylePr w:type="firstRow">
      <w:pPr>
        <w:spacing w:before="0" w:after="0" w:line="240" w:lineRule="auto"/>
      </w:pPr>
      <w:rPr>
        <w:b/>
        <w:bCs/>
      </w:rPr>
      <w:tblPr/>
      <w:tcPr>
        <w:tcBorders>
          <w:top w:val="single" w:sz="8" w:space="0" w:color="488BC9"/>
          <w:left w:val="nil"/>
          <w:bottom w:val="single" w:sz="8" w:space="0" w:color="488BC9"/>
          <w:right w:val="nil"/>
          <w:insideH w:val="nil"/>
          <w:insideV w:val="nil"/>
        </w:tcBorders>
      </w:tcPr>
    </w:tblStylePr>
    <w:tblStylePr w:type="lastRow">
      <w:pPr>
        <w:spacing w:before="0" w:after="0" w:line="240" w:lineRule="auto"/>
      </w:pPr>
      <w:rPr>
        <w:b/>
        <w:bCs/>
      </w:rPr>
      <w:tblPr/>
      <w:tcPr>
        <w:tcBorders>
          <w:top w:val="single" w:sz="8" w:space="0" w:color="488BC9"/>
          <w:left w:val="nil"/>
          <w:bottom w:val="single" w:sz="8" w:space="0" w:color="488BC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1E2F1"/>
      </w:tcPr>
    </w:tblStylePr>
    <w:tblStylePr w:type="band1Horz">
      <w:tblPr/>
      <w:tcPr>
        <w:tcBorders>
          <w:left w:val="nil"/>
          <w:right w:val="nil"/>
          <w:insideH w:val="nil"/>
          <w:insideV w:val="nil"/>
        </w:tcBorders>
        <w:shd w:val="clear" w:color="auto" w:fill="D1E2F1"/>
      </w:tcPr>
    </w:tblStylePr>
  </w:style>
  <w:style w:type="table" w:styleId="LightShading-Accent3">
    <w:name w:val="Light Shading Accent 3"/>
    <w:basedOn w:val="TableNormal"/>
    <w:uiPriority w:val="60"/>
    <w:rsid w:val="00846456"/>
    <w:rPr>
      <w:color w:val="69962C"/>
    </w:rPr>
    <w:tblPr>
      <w:tblStyleRowBandSize w:val="1"/>
      <w:tblStyleColBandSize w:val="1"/>
      <w:tblBorders>
        <w:top w:val="single" w:sz="8" w:space="0" w:color="8DC63F"/>
        <w:bottom w:val="single" w:sz="8" w:space="0" w:color="8DC63F"/>
      </w:tblBorders>
    </w:tblPr>
    <w:tblStylePr w:type="firstRow">
      <w:pPr>
        <w:spacing w:before="0" w:after="0" w:line="240" w:lineRule="auto"/>
      </w:pPr>
      <w:rPr>
        <w:b/>
        <w:bCs/>
      </w:rPr>
      <w:tblPr/>
      <w:tcPr>
        <w:tcBorders>
          <w:top w:val="single" w:sz="8" w:space="0" w:color="8DC63F"/>
          <w:left w:val="nil"/>
          <w:bottom w:val="single" w:sz="8" w:space="0" w:color="8DC63F"/>
          <w:right w:val="nil"/>
          <w:insideH w:val="nil"/>
          <w:insideV w:val="nil"/>
        </w:tcBorders>
      </w:tcPr>
    </w:tblStylePr>
    <w:tblStylePr w:type="lastRow">
      <w:pPr>
        <w:spacing w:before="0" w:after="0" w:line="240" w:lineRule="auto"/>
      </w:pPr>
      <w:rPr>
        <w:b/>
        <w:bCs/>
      </w:rPr>
      <w:tblPr/>
      <w:tcPr>
        <w:tcBorders>
          <w:top w:val="single" w:sz="8" w:space="0" w:color="8DC63F"/>
          <w:left w:val="nil"/>
          <w:bottom w:val="single" w:sz="8" w:space="0" w:color="8DC63F"/>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cPr>
    </w:tblStylePr>
    <w:tblStylePr w:type="band1Horz">
      <w:tblPr/>
      <w:tcPr>
        <w:tcBorders>
          <w:left w:val="nil"/>
          <w:right w:val="nil"/>
          <w:insideH w:val="nil"/>
          <w:insideV w:val="nil"/>
        </w:tcBorders>
        <w:shd w:val="clear" w:color="auto" w:fill="E2F1CF"/>
      </w:tcPr>
    </w:tblStylePr>
  </w:style>
  <w:style w:type="paragraph" w:styleId="ListParagraph">
    <w:name w:val="List Paragraph"/>
    <w:basedOn w:val="Normal"/>
    <w:uiPriority w:val="34"/>
    <w:qFormat/>
    <w:rsid w:val="00846456"/>
    <w:pPr>
      <w:ind w:left="720"/>
      <w:contextualSpacing/>
    </w:pPr>
  </w:style>
  <w:style w:type="table" w:styleId="MediumGrid3-Accent1">
    <w:name w:val="Medium Grid 3 Accent 1"/>
    <w:basedOn w:val="TableNormal"/>
    <w:uiPriority w:val="69"/>
    <w:rsid w:val="00846456"/>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1E2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88BC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88BC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88BC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88BC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3C4E4"/>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3C4E4"/>
      </w:tcPr>
    </w:tblStylePr>
  </w:style>
  <w:style w:type="table" w:styleId="MediumList1-Accent1">
    <w:name w:val="Medium List 1 Accent 1"/>
    <w:basedOn w:val="TableNormal"/>
    <w:uiPriority w:val="65"/>
    <w:rsid w:val="00846456"/>
    <w:rPr>
      <w:color w:val="5C6670"/>
    </w:rPr>
    <w:tblPr>
      <w:tblStyleRowBandSize w:val="1"/>
      <w:tblStyleColBandSize w:val="1"/>
      <w:tblBorders>
        <w:top w:val="single" w:sz="8" w:space="0" w:color="488BC9"/>
        <w:bottom w:val="single" w:sz="8" w:space="0" w:color="488BC9"/>
      </w:tblBorders>
    </w:tblPr>
    <w:tblStylePr w:type="firstRow">
      <w:rPr>
        <w:rFonts w:ascii="Calibri" w:eastAsia="Verdana" w:hAnsi="Calibri" w:cs="Times New Roman"/>
      </w:rPr>
      <w:tblPr/>
      <w:tcPr>
        <w:tcBorders>
          <w:top w:val="nil"/>
          <w:bottom w:val="single" w:sz="8" w:space="0" w:color="488BC9"/>
        </w:tcBorders>
      </w:tcPr>
    </w:tblStylePr>
    <w:tblStylePr w:type="lastRow">
      <w:rPr>
        <w:b/>
        <w:bCs/>
        <w:color w:val="8FC6E8"/>
      </w:rPr>
      <w:tblPr/>
      <w:tcPr>
        <w:tcBorders>
          <w:top w:val="single" w:sz="8" w:space="0" w:color="488BC9"/>
          <w:bottom w:val="single" w:sz="8" w:space="0" w:color="488BC9"/>
        </w:tcBorders>
      </w:tcPr>
    </w:tblStylePr>
    <w:tblStylePr w:type="firstCol">
      <w:rPr>
        <w:b/>
        <w:bCs/>
      </w:rPr>
    </w:tblStylePr>
    <w:tblStylePr w:type="lastCol">
      <w:rPr>
        <w:b/>
        <w:bCs/>
      </w:rPr>
      <w:tblPr/>
      <w:tcPr>
        <w:tcBorders>
          <w:top w:val="single" w:sz="8" w:space="0" w:color="488BC9"/>
          <w:bottom w:val="single" w:sz="8" w:space="0" w:color="488BC9"/>
        </w:tcBorders>
      </w:tcPr>
    </w:tblStylePr>
    <w:tblStylePr w:type="band1Vert">
      <w:tblPr/>
      <w:tcPr>
        <w:shd w:val="clear" w:color="auto" w:fill="D1E2F1"/>
      </w:tcPr>
    </w:tblStylePr>
    <w:tblStylePr w:type="band1Horz">
      <w:tblPr/>
      <w:tcPr>
        <w:shd w:val="clear" w:color="auto" w:fill="D1E2F1"/>
      </w:tcPr>
    </w:tblStylePr>
  </w:style>
  <w:style w:type="table" w:styleId="MediumList1-Accent6">
    <w:name w:val="Medium List 1 Accent 6"/>
    <w:basedOn w:val="TableNormal"/>
    <w:uiPriority w:val="65"/>
    <w:rsid w:val="00846456"/>
    <w:rPr>
      <w:color w:val="5C6670"/>
    </w:rPr>
    <w:tblPr>
      <w:tblStyleRowBandSize w:val="1"/>
      <w:tblStyleColBandSize w:val="1"/>
      <w:tblBorders>
        <w:top w:val="single" w:sz="8" w:space="0" w:color="EF7521"/>
        <w:bottom w:val="single" w:sz="8" w:space="0" w:color="EF7521"/>
      </w:tblBorders>
    </w:tblPr>
    <w:tblStylePr w:type="firstRow">
      <w:rPr>
        <w:rFonts w:ascii="Calibri" w:eastAsia="Verdana" w:hAnsi="Calibri" w:cs="Times New Roman"/>
      </w:rPr>
      <w:tblPr/>
      <w:tcPr>
        <w:tcBorders>
          <w:top w:val="nil"/>
          <w:bottom w:val="single" w:sz="8" w:space="0" w:color="EF7521"/>
        </w:tcBorders>
      </w:tcPr>
    </w:tblStylePr>
    <w:tblStylePr w:type="lastRow">
      <w:rPr>
        <w:b/>
        <w:bCs/>
        <w:color w:val="8FC6E8"/>
      </w:rPr>
      <w:tblPr/>
      <w:tcPr>
        <w:tcBorders>
          <w:top w:val="single" w:sz="8" w:space="0" w:color="EF7521"/>
          <w:bottom w:val="single" w:sz="8" w:space="0" w:color="EF7521"/>
        </w:tcBorders>
      </w:tcPr>
    </w:tblStylePr>
    <w:tblStylePr w:type="firstCol">
      <w:rPr>
        <w:b/>
        <w:bCs/>
      </w:rPr>
    </w:tblStylePr>
    <w:tblStylePr w:type="lastCol">
      <w:rPr>
        <w:b/>
        <w:bCs/>
      </w:rPr>
      <w:tblPr/>
      <w:tcPr>
        <w:tcBorders>
          <w:top w:val="single" w:sz="8" w:space="0" w:color="EF7521"/>
          <w:bottom w:val="single" w:sz="8" w:space="0" w:color="EF7521"/>
        </w:tcBorders>
      </w:tcPr>
    </w:tblStylePr>
    <w:tblStylePr w:type="band1Vert">
      <w:tblPr/>
      <w:tcPr>
        <w:shd w:val="clear" w:color="auto" w:fill="FBDCC7"/>
      </w:tcPr>
    </w:tblStylePr>
    <w:tblStylePr w:type="band1Horz">
      <w:tblPr/>
      <w:tcPr>
        <w:shd w:val="clear" w:color="auto" w:fill="FBDCC7"/>
      </w:tcPr>
    </w:tblStylePr>
  </w:style>
  <w:style w:type="table" w:styleId="MediumShading1-Accent1">
    <w:name w:val="Medium Shading 1 Accent 1"/>
    <w:basedOn w:val="TableNormal"/>
    <w:uiPriority w:val="63"/>
    <w:rsid w:val="00846456"/>
    <w:tblPr>
      <w:tblStyleRowBandSize w:val="1"/>
      <w:tblStyleColBandSize w:val="1"/>
      <w:tblBorders>
        <w:top w:val="single" w:sz="8" w:space="0" w:color="75A7D6"/>
        <w:left w:val="single" w:sz="8" w:space="0" w:color="75A7D6"/>
        <w:bottom w:val="single" w:sz="8" w:space="0" w:color="75A7D6"/>
        <w:right w:val="single" w:sz="8" w:space="0" w:color="75A7D6"/>
        <w:insideH w:val="single" w:sz="8" w:space="0" w:color="75A7D6"/>
      </w:tblBorders>
    </w:tblPr>
    <w:tblStylePr w:type="firstRow">
      <w:pPr>
        <w:spacing w:before="0" w:after="0" w:line="240" w:lineRule="auto"/>
      </w:pPr>
      <w:rPr>
        <w:b/>
        <w:bCs/>
        <w:color w:val="FFFFFF"/>
      </w:rPr>
      <w:tblPr/>
      <w:tcPr>
        <w:tcBorders>
          <w:top w:val="single" w:sz="8" w:space="0" w:color="75A7D6"/>
          <w:left w:val="single" w:sz="8" w:space="0" w:color="75A7D6"/>
          <w:bottom w:val="single" w:sz="8" w:space="0" w:color="75A7D6"/>
          <w:right w:val="single" w:sz="8" w:space="0" w:color="75A7D6"/>
          <w:insideH w:val="nil"/>
          <w:insideV w:val="nil"/>
        </w:tcBorders>
        <w:shd w:val="clear" w:color="auto" w:fill="488BC9"/>
      </w:tcPr>
    </w:tblStylePr>
    <w:tblStylePr w:type="lastRow">
      <w:pPr>
        <w:spacing w:before="0" w:after="0" w:line="240" w:lineRule="auto"/>
      </w:pPr>
      <w:rPr>
        <w:b/>
        <w:bCs/>
      </w:rPr>
      <w:tblPr/>
      <w:tcPr>
        <w:tcBorders>
          <w:top w:val="double" w:sz="6" w:space="0" w:color="75A7D6"/>
          <w:left w:val="single" w:sz="8" w:space="0" w:color="75A7D6"/>
          <w:bottom w:val="single" w:sz="8" w:space="0" w:color="75A7D6"/>
          <w:right w:val="single" w:sz="8" w:space="0" w:color="75A7D6"/>
          <w:insideH w:val="nil"/>
          <w:insideV w:val="nil"/>
        </w:tcBorders>
      </w:tcPr>
    </w:tblStylePr>
    <w:tblStylePr w:type="firstCol">
      <w:rPr>
        <w:b/>
        <w:bCs/>
      </w:rPr>
    </w:tblStylePr>
    <w:tblStylePr w:type="lastCol">
      <w:rPr>
        <w:b/>
        <w:bCs/>
      </w:rPr>
    </w:tblStylePr>
    <w:tblStylePr w:type="band1Vert">
      <w:tblPr/>
      <w:tcPr>
        <w:shd w:val="clear" w:color="auto" w:fill="D1E2F1"/>
      </w:tcPr>
    </w:tblStylePr>
    <w:tblStylePr w:type="band1Horz">
      <w:tblPr/>
      <w:tcPr>
        <w:tcBorders>
          <w:insideH w:val="nil"/>
          <w:insideV w:val="nil"/>
        </w:tcBorders>
        <w:shd w:val="clear" w:color="auto" w:fill="D1E2F1"/>
      </w:tcPr>
    </w:tblStylePr>
    <w:tblStylePr w:type="band2Horz">
      <w:tblPr/>
      <w:tcPr>
        <w:tcBorders>
          <w:insideH w:val="nil"/>
          <w:insideV w:val="nil"/>
        </w:tcBorders>
      </w:tcPr>
    </w:tblStylePr>
  </w:style>
  <w:style w:type="table" w:styleId="MediumShading1-Accent5">
    <w:name w:val="Medium Shading 1 Accent 5"/>
    <w:basedOn w:val="TableNormal"/>
    <w:uiPriority w:val="63"/>
    <w:rsid w:val="00846456"/>
    <w:tblPr>
      <w:tblStyleRowBandSize w:val="1"/>
      <w:tblStyleColBandSize w:val="1"/>
      <w:tblBorders>
        <w:top w:val="single" w:sz="8" w:space="0" w:color="67A6A8"/>
        <w:left w:val="single" w:sz="8" w:space="0" w:color="67A6A8"/>
        <w:bottom w:val="single" w:sz="8" w:space="0" w:color="67A6A8"/>
        <w:right w:val="single" w:sz="8" w:space="0" w:color="67A6A8"/>
        <w:insideH w:val="single" w:sz="8" w:space="0" w:color="67A6A8"/>
      </w:tblBorders>
    </w:tblPr>
    <w:tblStylePr w:type="firstRow">
      <w:pPr>
        <w:spacing w:before="0" w:after="0" w:line="240" w:lineRule="auto"/>
      </w:pPr>
      <w:rPr>
        <w:b/>
        <w:bCs/>
        <w:color w:val="FFFFFF"/>
      </w:rPr>
      <w:tblPr/>
      <w:tcPr>
        <w:tcBorders>
          <w:top w:val="single" w:sz="8" w:space="0" w:color="67A6A8"/>
          <w:left w:val="single" w:sz="8" w:space="0" w:color="67A6A8"/>
          <w:bottom w:val="single" w:sz="8" w:space="0" w:color="67A6A8"/>
          <w:right w:val="single" w:sz="8" w:space="0" w:color="67A6A8"/>
          <w:insideH w:val="nil"/>
          <w:insideV w:val="nil"/>
        </w:tcBorders>
        <w:shd w:val="clear" w:color="auto" w:fill="46797A"/>
      </w:tcPr>
    </w:tblStylePr>
    <w:tblStylePr w:type="lastRow">
      <w:pPr>
        <w:spacing w:before="0" w:after="0" w:line="240" w:lineRule="auto"/>
      </w:pPr>
      <w:rPr>
        <w:b/>
        <w:bCs/>
      </w:rPr>
      <w:tblPr/>
      <w:tcPr>
        <w:tcBorders>
          <w:top w:val="double" w:sz="6" w:space="0" w:color="67A6A8"/>
          <w:left w:val="single" w:sz="8" w:space="0" w:color="67A6A8"/>
          <w:bottom w:val="single" w:sz="8" w:space="0" w:color="67A6A8"/>
          <w:right w:val="single" w:sz="8" w:space="0" w:color="67A6A8"/>
          <w:insideH w:val="nil"/>
          <w:insideV w:val="nil"/>
        </w:tcBorders>
      </w:tcPr>
    </w:tblStylePr>
    <w:tblStylePr w:type="firstCol">
      <w:rPr>
        <w:b/>
        <w:bCs/>
      </w:rPr>
    </w:tblStylePr>
    <w:tblStylePr w:type="lastCol">
      <w:rPr>
        <w:b/>
        <w:bCs/>
      </w:rPr>
    </w:tblStylePr>
    <w:tblStylePr w:type="band1Vert">
      <w:tblPr/>
      <w:tcPr>
        <w:shd w:val="clear" w:color="auto" w:fill="CDE1E2"/>
      </w:tcPr>
    </w:tblStylePr>
    <w:tblStylePr w:type="band1Horz">
      <w:tblPr/>
      <w:tcPr>
        <w:tcBorders>
          <w:insideH w:val="nil"/>
          <w:insideV w:val="nil"/>
        </w:tcBorders>
        <w:shd w:val="clear" w:color="auto" w:fill="CDE1E2"/>
      </w:tcPr>
    </w:tblStylePr>
    <w:tblStylePr w:type="band2Horz">
      <w:tblPr/>
      <w:tcPr>
        <w:tcBorders>
          <w:insideH w:val="nil"/>
          <w:insideV w:val="nil"/>
        </w:tcBorders>
      </w:tcPr>
    </w:tblStylePr>
  </w:style>
  <w:style w:type="character" w:styleId="PlaceholderText">
    <w:name w:val="Placeholder Text"/>
    <w:uiPriority w:val="99"/>
    <w:semiHidden/>
    <w:rsid w:val="00846456"/>
    <w:rPr>
      <w:color w:val="808080"/>
    </w:rPr>
  </w:style>
  <w:style w:type="paragraph" w:styleId="Quote">
    <w:name w:val="Quote"/>
    <w:basedOn w:val="Normal"/>
    <w:next w:val="Normal"/>
    <w:link w:val="QuoteChar"/>
    <w:uiPriority w:val="29"/>
    <w:qFormat/>
    <w:rsid w:val="00846456"/>
    <w:rPr>
      <w:i/>
      <w:iCs/>
    </w:rPr>
  </w:style>
  <w:style w:type="character" w:customStyle="1" w:styleId="QuoteChar">
    <w:name w:val="Quote Char"/>
    <w:link w:val="Quote"/>
    <w:uiPriority w:val="29"/>
    <w:rsid w:val="00846456"/>
    <w:rPr>
      <w:rFonts w:ascii="Calibri" w:hAnsi="Calibri"/>
      <w:i/>
      <w:iCs/>
      <w:sz w:val="22"/>
    </w:rPr>
  </w:style>
  <w:style w:type="character" w:styleId="Strong">
    <w:name w:val="Strong"/>
    <w:uiPriority w:val="1"/>
    <w:qFormat/>
    <w:rsid w:val="00846456"/>
    <w:rPr>
      <w:b/>
      <w:bCs/>
      <w:color w:val="auto"/>
    </w:rPr>
  </w:style>
  <w:style w:type="paragraph" w:styleId="Subtitle">
    <w:name w:val="Subtitle"/>
    <w:basedOn w:val="Normal"/>
    <w:next w:val="Normal"/>
    <w:link w:val="SubtitleChar"/>
    <w:qFormat/>
    <w:rsid w:val="00846456"/>
    <w:pPr>
      <w:pBdr>
        <w:bottom w:val="dashSmallGap" w:sz="4" w:space="31" w:color="BFBFBF"/>
      </w:pBdr>
      <w:spacing w:before="160" w:after="360"/>
      <w:ind w:left="864" w:right="864"/>
      <w:jc w:val="center"/>
    </w:pPr>
    <w:rPr>
      <w:rFonts w:eastAsia="Calibri"/>
    </w:rPr>
  </w:style>
  <w:style w:type="character" w:customStyle="1" w:styleId="SubtitleChar">
    <w:name w:val="Subtitle Char"/>
    <w:link w:val="Subtitle"/>
    <w:rsid w:val="00846456"/>
    <w:rPr>
      <w:rFonts w:ascii="Calibri" w:eastAsia="Calibri" w:hAnsi="Calibri"/>
      <w:sz w:val="22"/>
    </w:rPr>
  </w:style>
  <w:style w:type="character" w:styleId="SubtleEmphasis">
    <w:name w:val="Subtle Emphasis"/>
    <w:uiPriority w:val="19"/>
    <w:qFormat/>
    <w:rsid w:val="00846456"/>
    <w:rPr>
      <w:i/>
      <w:iCs/>
      <w:color w:val="auto"/>
    </w:rPr>
  </w:style>
  <w:style w:type="character" w:styleId="SubtleReference">
    <w:name w:val="Subtle Reference"/>
    <w:uiPriority w:val="31"/>
    <w:qFormat/>
    <w:rsid w:val="00846456"/>
    <w:rPr>
      <w:smallCaps/>
      <w:color w:val="auto"/>
      <w:u w:val="single"/>
    </w:rPr>
  </w:style>
  <w:style w:type="paragraph" w:customStyle="1" w:styleId="Summary">
    <w:name w:val="Summary"/>
    <w:basedOn w:val="Normal"/>
    <w:next w:val="Normal"/>
    <w:autoRedefine/>
    <w:qFormat/>
    <w:rsid w:val="00846456"/>
    <w:pPr>
      <w:spacing w:line="300" w:lineRule="auto"/>
    </w:pPr>
    <w:rPr>
      <w:szCs w:val="36"/>
    </w:rPr>
  </w:style>
  <w:style w:type="paragraph" w:customStyle="1" w:styleId="Table">
    <w:name w:val="Table"/>
    <w:basedOn w:val="Normal"/>
    <w:qFormat/>
    <w:rsid w:val="00846456"/>
    <w:pPr>
      <w:framePr w:hSpace="180" w:wrap="around" w:vAnchor="page" w:hAnchor="page" w:x="1189" w:y="3909"/>
    </w:pPr>
    <w:rPr>
      <w:b/>
      <w:bCs/>
      <w:color w:val="5C6670"/>
    </w:rPr>
  </w:style>
  <w:style w:type="table" w:styleId="TableGrid">
    <w:name w:val="Table Grid"/>
    <w:basedOn w:val="TableNormal"/>
    <w:uiPriority w:val="59"/>
    <w:rsid w:val="00846456"/>
    <w:rPr>
      <w:sz w:val="22"/>
      <w:szCs w:val="22"/>
      <w:lang w:bidi="en-US"/>
    </w:rPr>
    <w:tblPr>
      <w:tblBorders>
        <w:top w:val="single" w:sz="4" w:space="0" w:color="5C6670"/>
        <w:left w:val="single" w:sz="4" w:space="0" w:color="5C6670"/>
        <w:bottom w:val="single" w:sz="4" w:space="0" w:color="5C6670"/>
        <w:right w:val="single" w:sz="4" w:space="0" w:color="5C6670"/>
        <w:insideH w:val="single" w:sz="4" w:space="0" w:color="5C6670"/>
        <w:insideV w:val="single" w:sz="4" w:space="0" w:color="5C6670"/>
      </w:tblBorders>
    </w:tblPr>
  </w:style>
  <w:style w:type="paragraph" w:styleId="TOC1">
    <w:name w:val="toc 1"/>
    <w:basedOn w:val="Heading1"/>
    <w:next w:val="SubheadTrebuchet"/>
    <w:autoRedefine/>
    <w:uiPriority w:val="39"/>
    <w:unhideWhenUsed/>
    <w:qFormat/>
    <w:rsid w:val="00846456"/>
    <w:pPr>
      <w:tabs>
        <w:tab w:val="right" w:pos="7200"/>
      </w:tabs>
      <w:spacing w:before="240" w:after="60"/>
    </w:pPr>
    <w:rPr>
      <w:sz w:val="24"/>
    </w:rPr>
  </w:style>
  <w:style w:type="character" w:customStyle="1" w:styleId="TableReference">
    <w:name w:val="Table Reference"/>
    <w:uiPriority w:val="1"/>
    <w:qFormat/>
    <w:rsid w:val="00846456"/>
    <w:rPr>
      <w:rFonts w:ascii="Calibri" w:hAnsi="Calibri"/>
      <w:b/>
      <w:sz w:val="20"/>
      <w:szCs w:val="20"/>
    </w:rPr>
  </w:style>
  <w:style w:type="table" w:styleId="TableWeb1">
    <w:name w:val="Table Web 1"/>
    <w:basedOn w:val="TableNormal"/>
    <w:rsid w:val="00846456"/>
    <w:rPr>
      <w:rFonts w:ascii="Times New Roman" w:eastAsia="Times New Roman" w:hAnsi="Times New Roman"/>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4">
    <w:name w:val="toc 4"/>
    <w:basedOn w:val="TOC3"/>
    <w:next w:val="TOC5"/>
    <w:autoRedefine/>
    <w:uiPriority w:val="39"/>
    <w:semiHidden/>
    <w:unhideWhenUsed/>
    <w:qFormat/>
    <w:rsid w:val="00846456"/>
    <w:pPr>
      <w:ind w:left="660"/>
    </w:pPr>
  </w:style>
  <w:style w:type="paragraph" w:styleId="TOCHeading">
    <w:name w:val="TOC Heading"/>
    <w:basedOn w:val="Heading1"/>
    <w:next w:val="Normal"/>
    <w:uiPriority w:val="39"/>
    <w:semiHidden/>
    <w:unhideWhenUsed/>
    <w:qFormat/>
    <w:rsid w:val="00846456"/>
    <w:pPr>
      <w:keepNext/>
      <w:keepLines/>
      <w:pBdr>
        <w:bottom w:val="none" w:sz="0" w:space="0" w:color="auto"/>
      </w:pBdr>
      <w:tabs>
        <w:tab w:val="clear" w:pos="90"/>
      </w:tabs>
      <w:spacing w:before="480" w:after="0"/>
      <w:outlineLvl w:val="9"/>
    </w:pPr>
    <w:rPr>
      <w:rFonts w:ascii="Calibri" w:eastAsia="MS PGothic" w:hAnsi="Calibri"/>
      <w:b/>
      <w:sz w:val="32"/>
      <w:szCs w:val="32"/>
    </w:rPr>
  </w:style>
  <w:style w:type="paragraph" w:customStyle="1" w:styleId="BasicParagraph">
    <w:name w:val="[Basic Paragraph]"/>
    <w:basedOn w:val="Normal"/>
    <w:uiPriority w:val="99"/>
    <w:rsid w:val="00344DB5"/>
    <w:pPr>
      <w:widowControl w:val="0"/>
      <w:autoSpaceDE w:val="0"/>
      <w:autoSpaceDN w:val="0"/>
      <w:adjustRightInd w:val="0"/>
      <w:spacing w:line="288" w:lineRule="auto"/>
      <w:textAlignment w:val="center"/>
    </w:pPr>
    <w:rPr>
      <w:rFonts w:ascii="PalatinoLinotype-Roman" w:hAnsi="PalatinoLinotype-Roman" w:cs="PalatinoLinotype-Roman"/>
      <w:color w:val="000000"/>
      <w:sz w:val="20"/>
      <w:szCs w:val="20"/>
    </w:rPr>
  </w:style>
  <w:style w:type="paragraph" w:styleId="NoSpacing">
    <w:name w:val="No Spacing"/>
    <w:link w:val="NoSpacingChar"/>
    <w:uiPriority w:val="1"/>
    <w:qFormat/>
    <w:rsid w:val="001F18F6"/>
    <w:rPr>
      <w:rFonts w:eastAsia="Times New Roman"/>
      <w:sz w:val="22"/>
      <w:szCs w:val="22"/>
    </w:rPr>
  </w:style>
  <w:style w:type="character" w:customStyle="1" w:styleId="NoSpacingChar">
    <w:name w:val="No Spacing Char"/>
    <w:link w:val="NoSpacing"/>
    <w:uiPriority w:val="1"/>
    <w:rsid w:val="001F18F6"/>
    <w:rPr>
      <w:rFonts w:eastAsia="Times New Roman"/>
      <w:sz w:val="22"/>
      <w:szCs w:val="22"/>
    </w:rPr>
  </w:style>
  <w:style w:type="character" w:styleId="CommentReference">
    <w:name w:val="annotation reference"/>
    <w:uiPriority w:val="99"/>
    <w:semiHidden/>
    <w:unhideWhenUsed/>
    <w:rsid w:val="00952EA8"/>
    <w:rPr>
      <w:sz w:val="16"/>
      <w:szCs w:val="16"/>
    </w:rPr>
  </w:style>
  <w:style w:type="paragraph" w:styleId="CommentText">
    <w:name w:val="annotation text"/>
    <w:basedOn w:val="Normal"/>
    <w:link w:val="CommentTextChar"/>
    <w:uiPriority w:val="99"/>
    <w:unhideWhenUsed/>
    <w:rsid w:val="00952EA8"/>
    <w:rPr>
      <w:sz w:val="20"/>
      <w:szCs w:val="20"/>
    </w:rPr>
  </w:style>
  <w:style w:type="character" w:customStyle="1" w:styleId="CommentTextChar">
    <w:name w:val="Comment Text Char"/>
    <w:basedOn w:val="DefaultParagraphFont"/>
    <w:link w:val="CommentText"/>
    <w:uiPriority w:val="99"/>
    <w:rsid w:val="00952EA8"/>
  </w:style>
  <w:style w:type="paragraph" w:styleId="CommentSubject">
    <w:name w:val="annotation subject"/>
    <w:basedOn w:val="CommentText"/>
    <w:next w:val="CommentText"/>
    <w:link w:val="CommentSubjectChar"/>
    <w:uiPriority w:val="99"/>
    <w:semiHidden/>
    <w:unhideWhenUsed/>
    <w:rsid w:val="00952EA8"/>
    <w:rPr>
      <w:b/>
      <w:bCs/>
    </w:rPr>
  </w:style>
  <w:style w:type="character" w:customStyle="1" w:styleId="CommentSubjectChar">
    <w:name w:val="Comment Subject Char"/>
    <w:link w:val="CommentSubject"/>
    <w:uiPriority w:val="99"/>
    <w:semiHidden/>
    <w:rsid w:val="00952EA8"/>
    <w:rPr>
      <w:b/>
      <w:bCs/>
    </w:rPr>
  </w:style>
  <w:style w:type="character" w:styleId="UnresolvedMention">
    <w:name w:val="Unresolved Mention"/>
    <w:uiPriority w:val="99"/>
    <w:semiHidden/>
    <w:unhideWhenUsed/>
    <w:rsid w:val="00104ECB"/>
    <w:rPr>
      <w:color w:val="605E5C"/>
      <w:shd w:val="clear" w:color="auto" w:fill="E1DFDD"/>
    </w:rPr>
  </w:style>
  <w:style w:type="character" w:styleId="Mention">
    <w:name w:val="Mention"/>
    <w:basedOn w:val="DefaultParagraphFont"/>
    <w:uiPriority w:val="99"/>
    <w:unhideWhenUsed/>
    <w:rsid w:val="002C7A21"/>
    <w:rPr>
      <w:color w:val="2B579A"/>
      <w:shd w:val="clear" w:color="auto" w:fill="E1DFDD"/>
    </w:rPr>
  </w:style>
  <w:style w:type="character" w:styleId="FollowedHyperlink">
    <w:name w:val="FollowedHyperlink"/>
    <w:basedOn w:val="DefaultParagraphFont"/>
    <w:uiPriority w:val="99"/>
    <w:semiHidden/>
    <w:unhideWhenUsed/>
    <w:rsid w:val="00CF1A03"/>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cde.state.co.us/studentsupport/homeless_index" TargetMode="External"/><Relationship Id="rId18" Type="http://schemas.openxmlformats.org/officeDocument/2006/relationships/chart" Target="charts/chart4.xm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mailto:Gumina_P@cde.state.co.us" TargetMode="External"/><Relationship Id="rId7" Type="http://schemas.openxmlformats.org/officeDocument/2006/relationships/styles" Target="styles.xml"/><Relationship Id="rId12" Type="http://schemas.openxmlformats.org/officeDocument/2006/relationships/hyperlink" Target="https://www.cde.state.co.us/studentsupport/homeless_index" TargetMode="External"/><Relationship Id="rId17" Type="http://schemas.openxmlformats.org/officeDocument/2006/relationships/chart" Target="charts/chart3.xm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chart" Target="charts/chart2.xml"/><Relationship Id="rId20" Type="http://schemas.openxmlformats.org/officeDocument/2006/relationships/hyperlink" Target="https://www.cde.state.co.us/studentsupport/homeless_index" TargetMode="External"/><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de.state.co.us/studentsupport"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hart" Target="charts/chart1.xml"/><Relationship Id="rId23" Type="http://schemas.openxmlformats.org/officeDocument/2006/relationships/hyperlink" Target="https://www.cde.state.co.us/studentsupport/homeless_liaisons"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chart" Target="charts/chart5.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1.png"/><Relationship Id="rId22" Type="http://schemas.openxmlformats.org/officeDocument/2006/relationships/hyperlink" Target="https://www.cde.state.co.us/studentsupport/homeless_data" TargetMode="External"/><Relationship Id="rId27" Type="http://schemas.openxmlformats.org/officeDocument/2006/relationships/footer" Target="footer1.xml"/><Relationship Id="rId30" Type="http://schemas.openxmlformats.org/officeDocument/2006/relationships/footer" Target="footer3.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charts/_rels/chart1.xml.rels><?xml version="1.0" encoding="UTF-8" standalone="yes"?>
<Relationships xmlns="http://schemas.openxmlformats.org/package/2006/relationships"><Relationship Id="rId3" Type="http://schemas.openxmlformats.org/officeDocument/2006/relationships/oleObject" Target="https://cdecolorado-my.sharepoint.com/personal/brett_b_cde_state_co_us/Documents/OSS/MKV/StateProfile/StateHomelessData2024.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cdecolorado-my.sharepoint.com/personal/brett_b_cde_state_co_us/Documents/OSS/MKV/StateProfile/StateHomelessData2024.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cdecolorado-my.sharepoint.com/personal/brett_b_cde_state_co_us/Documents/OSS/MKV/StateProfile/StateHomelessData2024.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cdecolorado-my.sharepoint.com/personal/brett_b_cde_state_co_us/Documents/OSS/MKV/StateProfile/StateHomelessData2024.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cdecolorado-my.sharepoint.com/personal/brett_b_cde_state_co_us/Documents/OSS/MKV/StateProfile/StateHomelessData2024.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r>
              <a:rPr lang="en-US" sz="1100" b="1">
                <a:solidFill>
                  <a:schemeClr val="tx1"/>
                </a:solidFill>
              </a:rPr>
              <a:t>Number and Percentage</a:t>
            </a:r>
            <a:r>
              <a:rPr lang="en-US" sz="1100" b="1" baseline="0">
                <a:solidFill>
                  <a:schemeClr val="tx1"/>
                </a:solidFill>
              </a:rPr>
              <a:t> </a:t>
            </a:r>
            <a:r>
              <a:rPr lang="en-US" sz="1100" b="1">
                <a:solidFill>
                  <a:schemeClr val="tx1"/>
                </a:solidFill>
              </a:rPr>
              <a:t>of Students</a:t>
            </a:r>
            <a:r>
              <a:rPr lang="en-US" sz="1100" b="1" baseline="0">
                <a:solidFill>
                  <a:schemeClr val="tx1"/>
                </a:solidFill>
              </a:rPr>
              <a:t> Experiencing Homelessness</a:t>
            </a:r>
            <a:endParaRPr lang="en-US" sz="1100" b="1">
              <a:solidFill>
                <a:schemeClr val="tx1"/>
              </a:solidFill>
            </a:endParaRP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3333333333333333E-2"/>
          <c:y val="0.25546296296296295"/>
          <c:w val="0.93888888888888888"/>
          <c:h val="0.64176727909011377"/>
        </c:manualLayout>
      </c:layout>
      <c:lineChart>
        <c:grouping val="standard"/>
        <c:varyColors val="0"/>
        <c:ser>
          <c:idx val="0"/>
          <c:order val="0"/>
          <c:tx>
            <c:strRef>
              <c:f>NumberandPercent!$B$17</c:f>
              <c:strCache>
                <c:ptCount val="1"/>
                <c:pt idx="0">
                  <c:v>Homeless EOY</c:v>
                </c:pt>
              </c:strCache>
            </c:strRef>
          </c:tx>
          <c:spPr>
            <a:ln w="28575" cap="rnd">
              <a:solidFill>
                <a:schemeClr val="accent1"/>
              </a:solidFill>
              <a:round/>
            </a:ln>
            <a:effectLst/>
          </c:spPr>
          <c:marker>
            <c:symbol val="circle"/>
            <c:size val="6"/>
            <c:spPr>
              <a:solidFill>
                <a:schemeClr val="accent1"/>
              </a:solidFill>
              <a:ln w="9525">
                <a:solidFill>
                  <a:schemeClr val="accent1"/>
                </a:solidFill>
              </a:ln>
              <a:effectLst/>
            </c:spPr>
          </c:marker>
          <c:dLbls>
            <c:dLbl>
              <c:idx val="0"/>
              <c:tx>
                <c:rich>
                  <a:bodyPr/>
                  <a:lstStyle/>
                  <a:p>
                    <a:fld id="{0BCF1761-7493-4E19-B0FA-5EE040F99862}" type="CELLRANGE">
                      <a:rPr lang="en-US"/>
                      <a:pPr/>
                      <a:t>[CELLRANGE]</a:t>
                    </a:fld>
                    <a:r>
                      <a:rPr lang="en-US" baseline="0"/>
                      <a:t>; </a:t>
                    </a:r>
                    <a:fld id="{A2F374A3-EE03-45A4-B6E8-31861EC8312C}" type="VALUE">
                      <a:rPr lang="en-US" baseline="0"/>
                      <a:pPr/>
                      <a:t>[VALUE]</a:t>
                    </a:fld>
                    <a:endParaRPr lang="en-US" baseline="0"/>
                  </a:p>
                </c:rich>
              </c:tx>
              <c:dLblPos val="t"/>
              <c:showLegendKey val="0"/>
              <c:showVal val="1"/>
              <c:showCatName val="0"/>
              <c:showSerName val="0"/>
              <c:showPercent val="0"/>
              <c:showBubbleSize val="0"/>
              <c:separator>; </c:separator>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0-4265-4CC3-AB13-F0B0F8E9B747}"/>
                </c:ext>
              </c:extLst>
            </c:dLbl>
            <c:dLbl>
              <c:idx val="1"/>
              <c:layout>
                <c:manualLayout>
                  <c:x val="-9.0715441819772577E-2"/>
                  <c:y val="-7.8669072615923097E-2"/>
                </c:manualLayout>
              </c:layout>
              <c:tx>
                <c:rich>
                  <a:bodyPr/>
                  <a:lstStyle/>
                  <a:p>
                    <a:fld id="{AC9E18F5-B5EE-4442-B979-5A04B04E9FB3}" type="CELLRANGE">
                      <a:rPr lang="en-US" baseline="0"/>
                      <a:pPr/>
                      <a:t>[CELLRANGE]</a:t>
                    </a:fld>
                    <a:r>
                      <a:rPr lang="en-US" baseline="0"/>
                      <a:t>; </a:t>
                    </a:r>
                    <a:fld id="{561D25B7-8A05-4A38-927B-77BC65C21492}" type="VALUE">
                      <a:rPr lang="en-US" baseline="0"/>
                      <a:pPr/>
                      <a:t>[VALUE]</a:t>
                    </a:fld>
                    <a:endParaRPr lang="en-US" baseline="0"/>
                  </a:p>
                </c:rich>
              </c:tx>
              <c:dLblPos val="r"/>
              <c:showLegendKey val="0"/>
              <c:showVal val="1"/>
              <c:showCatName val="0"/>
              <c:showSerName val="0"/>
              <c:showPercent val="0"/>
              <c:showBubbleSize val="0"/>
              <c:separator>; </c:separator>
              <c:extLst>
                <c:ext xmlns:c15="http://schemas.microsoft.com/office/drawing/2012/chart" uri="{CE6537A1-D6FC-4f65-9D91-7224C49458BB}">
                  <c15:dlblFieldTable/>
                  <c15:showDataLabelsRange val="1"/>
                </c:ext>
                <c:ext xmlns:c16="http://schemas.microsoft.com/office/drawing/2014/chart" uri="{C3380CC4-5D6E-409C-BE32-E72D297353CC}">
                  <c16:uniqueId val="{00000001-4265-4CC3-AB13-F0B0F8E9B747}"/>
                </c:ext>
              </c:extLst>
            </c:dLbl>
            <c:dLbl>
              <c:idx val="2"/>
              <c:tx>
                <c:rich>
                  <a:bodyPr/>
                  <a:lstStyle/>
                  <a:p>
                    <a:fld id="{FEE63FAF-7781-45C7-8657-119389618392}" type="CELLRANGE">
                      <a:rPr lang="en-US"/>
                      <a:pPr/>
                      <a:t>[CELLRANGE]</a:t>
                    </a:fld>
                    <a:r>
                      <a:rPr lang="en-US" baseline="0"/>
                      <a:t>; </a:t>
                    </a:r>
                    <a:fld id="{6876840B-4C4E-423E-BA27-61591B259551}" type="VALUE">
                      <a:rPr lang="en-US" baseline="0"/>
                      <a:pPr/>
                      <a:t>[VALUE]</a:t>
                    </a:fld>
                    <a:endParaRPr lang="en-US" baseline="0"/>
                  </a:p>
                </c:rich>
              </c:tx>
              <c:dLblPos val="t"/>
              <c:showLegendKey val="0"/>
              <c:showVal val="1"/>
              <c:showCatName val="0"/>
              <c:showSerName val="0"/>
              <c:showPercent val="0"/>
              <c:showBubbleSize val="0"/>
              <c:separator>; </c:separator>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2-4265-4CC3-AB13-F0B0F8E9B747}"/>
                </c:ext>
              </c:extLst>
            </c:dLbl>
            <c:dLbl>
              <c:idx val="3"/>
              <c:layout>
                <c:manualLayout>
                  <c:x val="-9.0715441819772633E-2"/>
                  <c:y val="-7.8669072615923055E-2"/>
                </c:manualLayout>
              </c:layout>
              <c:tx>
                <c:rich>
                  <a:bodyPr/>
                  <a:lstStyle/>
                  <a:p>
                    <a:fld id="{8B1064A2-C7AA-4B48-AB1F-F813B4E3B938}" type="CELLRANGE">
                      <a:rPr lang="en-US" baseline="0"/>
                      <a:pPr/>
                      <a:t>[CELLRANGE]</a:t>
                    </a:fld>
                    <a:r>
                      <a:rPr lang="en-US" baseline="0"/>
                      <a:t>; </a:t>
                    </a:r>
                    <a:fld id="{B1D3BBFC-DFC2-4C03-AA13-07038534BF3A}" type="VALUE">
                      <a:rPr lang="en-US" baseline="0"/>
                      <a:pPr/>
                      <a:t>[VALUE]</a:t>
                    </a:fld>
                    <a:endParaRPr lang="en-US" baseline="0"/>
                  </a:p>
                </c:rich>
              </c:tx>
              <c:dLblPos val="r"/>
              <c:showLegendKey val="0"/>
              <c:showVal val="1"/>
              <c:showCatName val="0"/>
              <c:showSerName val="0"/>
              <c:showPercent val="0"/>
              <c:showBubbleSize val="0"/>
              <c:separator>; </c:separator>
              <c:extLst>
                <c:ext xmlns:c15="http://schemas.microsoft.com/office/drawing/2012/chart" uri="{CE6537A1-D6FC-4f65-9D91-7224C49458BB}">
                  <c15:dlblFieldTable/>
                  <c15:showDataLabelsRange val="1"/>
                </c:ext>
                <c:ext xmlns:c16="http://schemas.microsoft.com/office/drawing/2014/chart" uri="{C3380CC4-5D6E-409C-BE32-E72D297353CC}">
                  <c16:uniqueId val="{00000003-4265-4CC3-AB13-F0B0F8E9B747}"/>
                </c:ext>
              </c:extLst>
            </c:dLbl>
            <c:dLbl>
              <c:idx val="4"/>
              <c:tx>
                <c:rich>
                  <a:bodyPr/>
                  <a:lstStyle/>
                  <a:p>
                    <a:fld id="{6368574C-38C2-41F2-A4B3-8353E697B532}" type="CELLRANGE">
                      <a:rPr lang="en-US"/>
                      <a:pPr/>
                      <a:t>[CELLRANGE]</a:t>
                    </a:fld>
                    <a:r>
                      <a:rPr lang="en-US" baseline="0"/>
                      <a:t>; </a:t>
                    </a:r>
                    <a:fld id="{BF83589B-D976-4979-8523-56683DC794C6}" type="VALUE">
                      <a:rPr lang="en-US" baseline="0"/>
                      <a:pPr/>
                      <a:t>[VALUE]</a:t>
                    </a:fld>
                    <a:endParaRPr lang="en-US" baseline="0"/>
                  </a:p>
                </c:rich>
              </c:tx>
              <c:dLblPos val="t"/>
              <c:showLegendKey val="0"/>
              <c:showVal val="1"/>
              <c:showCatName val="0"/>
              <c:showSerName val="0"/>
              <c:showPercent val="0"/>
              <c:showBubbleSize val="0"/>
              <c:separator>; </c:separator>
              <c:extLst>
                <c:ext xmlns:c15="http://schemas.microsoft.com/office/drawing/2012/chart" uri="{CE6537A1-D6FC-4f65-9D91-7224C49458BB}">
                  <c15:dlblFieldTable/>
                  <c15:xForSave val="1"/>
                  <c15:showDataLabelsRange val="1"/>
                </c:ext>
                <c:ext xmlns:c16="http://schemas.microsoft.com/office/drawing/2014/chart" uri="{C3380CC4-5D6E-409C-BE32-E72D297353CC}">
                  <c16:uniqueId val="{00000004-4265-4CC3-AB13-F0B0F8E9B74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eparator>; </c:separator>
            <c:showLeaderLines val="0"/>
            <c:extLst>
              <c:ext xmlns:c15="http://schemas.microsoft.com/office/drawing/2012/chart" uri="{CE6537A1-D6FC-4f65-9D91-7224C49458BB}">
                <c15:showDataLabelsRange val="1"/>
                <c15:showLeaderLines val="1"/>
                <c15:leaderLines>
                  <c:spPr>
                    <a:ln w="9525" cap="flat" cmpd="sng" algn="ctr">
                      <a:solidFill>
                        <a:schemeClr val="tx1">
                          <a:lumMod val="35000"/>
                          <a:lumOff val="65000"/>
                        </a:schemeClr>
                      </a:solidFill>
                      <a:round/>
                    </a:ln>
                    <a:effectLst/>
                  </c:spPr>
                </c15:leaderLines>
              </c:ext>
            </c:extLst>
          </c:dLbls>
          <c:cat>
            <c:strRef>
              <c:f>NumberandPercent!$A$19:$A$23</c:f>
              <c:strCache>
                <c:ptCount val="5"/>
                <c:pt idx="0">
                  <c:v>2019-2020</c:v>
                </c:pt>
                <c:pt idx="1">
                  <c:v>2020-2021</c:v>
                </c:pt>
                <c:pt idx="2">
                  <c:v>2021-2022</c:v>
                </c:pt>
                <c:pt idx="3">
                  <c:v>2022-2023</c:v>
                </c:pt>
                <c:pt idx="4">
                  <c:v>2023-2024</c:v>
                </c:pt>
              </c:strCache>
            </c:strRef>
          </c:cat>
          <c:val>
            <c:numRef>
              <c:f>NumberandPercent!$B$19:$B$23</c:f>
              <c:numCache>
                <c:formatCode>#,##0</c:formatCode>
                <c:ptCount val="5"/>
                <c:pt idx="0">
                  <c:v>19103</c:v>
                </c:pt>
                <c:pt idx="1">
                  <c:v>14391</c:v>
                </c:pt>
                <c:pt idx="2">
                  <c:v>16530</c:v>
                </c:pt>
                <c:pt idx="3">
                  <c:v>17895</c:v>
                </c:pt>
                <c:pt idx="4">
                  <c:v>22896</c:v>
                </c:pt>
              </c:numCache>
            </c:numRef>
          </c:val>
          <c:smooth val="0"/>
          <c:extLst>
            <c:ext xmlns:c15="http://schemas.microsoft.com/office/drawing/2012/chart" uri="{02D57815-91ED-43cb-92C2-25804820EDAC}">
              <c15:datalabelsRange>
                <c15:f>NumberandPercent!$B$26:$B$30</c15:f>
                <c15:dlblRangeCache>
                  <c:ptCount val="5"/>
                  <c:pt idx="0">
                    <c:v>2.0%</c:v>
                  </c:pt>
                  <c:pt idx="1">
                    <c:v>1.5%</c:v>
                  </c:pt>
                  <c:pt idx="2">
                    <c:v>1.8%</c:v>
                  </c:pt>
                  <c:pt idx="3">
                    <c:v>1.9%</c:v>
                  </c:pt>
                  <c:pt idx="4">
                    <c:v>2.5%</c:v>
                  </c:pt>
                </c15:dlblRangeCache>
              </c15:datalabelsRange>
            </c:ext>
            <c:ext xmlns:c16="http://schemas.microsoft.com/office/drawing/2014/chart" uri="{C3380CC4-5D6E-409C-BE32-E72D297353CC}">
              <c16:uniqueId val="{00000005-4265-4CC3-AB13-F0B0F8E9B747}"/>
            </c:ext>
          </c:extLst>
        </c:ser>
        <c:dLbls>
          <c:dLblPos val="t"/>
          <c:showLegendKey val="0"/>
          <c:showVal val="1"/>
          <c:showCatName val="0"/>
          <c:showSerName val="0"/>
          <c:showPercent val="0"/>
          <c:showBubbleSize val="0"/>
        </c:dLbls>
        <c:marker val="1"/>
        <c:smooth val="0"/>
        <c:axId val="1288745775"/>
        <c:axId val="1288745295"/>
      </c:lineChart>
      <c:catAx>
        <c:axId val="1288745775"/>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88745295"/>
        <c:crosses val="autoZero"/>
        <c:auto val="1"/>
        <c:lblAlgn val="ctr"/>
        <c:lblOffset val="100"/>
        <c:noMultiLvlLbl val="0"/>
      </c:catAx>
      <c:valAx>
        <c:axId val="1288745295"/>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88745775"/>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r>
              <a:rPr lang="en-US" sz="1100" b="1">
                <a:solidFill>
                  <a:schemeClr val="tx1"/>
                </a:solidFill>
              </a:rPr>
              <a:t>Percentage of Accompanied and Unaccompanied Students Experiencing Homelessness</a:t>
            </a: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endParaRPr lang="en-US"/>
        </a:p>
      </c:txPr>
    </c:title>
    <c:autoTitleDeleted val="0"/>
    <c:plotArea>
      <c:layout/>
      <c:barChart>
        <c:barDir val="col"/>
        <c:grouping val="stacked"/>
        <c:varyColors val="0"/>
        <c:ser>
          <c:idx val="0"/>
          <c:order val="0"/>
          <c:tx>
            <c:strRef>
              <c:f>'unaccomp v accomp'!$G$11</c:f>
              <c:strCache>
                <c:ptCount val="1"/>
                <c:pt idx="0">
                  <c:v>Accompanied</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'unaccomp v accomp'!$F$13:$F$17</c:f>
              <c:strCache>
                <c:ptCount val="5"/>
                <c:pt idx="0">
                  <c:v>2019-2020</c:v>
                </c:pt>
                <c:pt idx="1">
                  <c:v>2020-2021</c:v>
                </c:pt>
                <c:pt idx="2">
                  <c:v>2021-2022</c:v>
                </c:pt>
                <c:pt idx="3">
                  <c:v>2022-2023</c:v>
                </c:pt>
                <c:pt idx="4">
                  <c:v>2023-2024</c:v>
                </c:pt>
              </c:strCache>
              <c:extLst/>
            </c:strRef>
          </c:cat>
          <c:val>
            <c:numRef>
              <c:f>'unaccomp v accomp'!$G$13:$G$17</c:f>
              <c:numCache>
                <c:formatCode>0.0%</c:formatCode>
                <c:ptCount val="5"/>
                <c:pt idx="0">
                  <c:v>0.88567240747526566</c:v>
                </c:pt>
                <c:pt idx="1">
                  <c:v>0.8895142797581822</c:v>
                </c:pt>
                <c:pt idx="2">
                  <c:v>0.8771324863883847</c:v>
                </c:pt>
                <c:pt idx="3">
                  <c:v>0.8857222687901648</c:v>
                </c:pt>
                <c:pt idx="4">
                  <c:v>0.90426275331935713</c:v>
                </c:pt>
              </c:numCache>
              <c:extLst/>
            </c:numRef>
          </c:val>
          <c:extLst>
            <c:ext xmlns:c16="http://schemas.microsoft.com/office/drawing/2014/chart" uri="{C3380CC4-5D6E-409C-BE32-E72D297353CC}">
              <c16:uniqueId val="{00000000-5A6D-4273-9441-4968F42BF644}"/>
            </c:ext>
          </c:extLst>
        </c:ser>
        <c:ser>
          <c:idx val="1"/>
          <c:order val="1"/>
          <c:tx>
            <c:strRef>
              <c:f>'unaccomp v accomp'!$H$11</c:f>
              <c:strCache>
                <c:ptCount val="1"/>
                <c:pt idx="0">
                  <c:v>Unaccompanied</c:v>
                </c:pt>
              </c:strCache>
            </c:strRef>
          </c:tx>
          <c:spPr>
            <a:solidFill>
              <a:srgbClr val="7030A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'unaccomp v accomp'!$F$13:$F$17</c:f>
              <c:strCache>
                <c:ptCount val="5"/>
                <c:pt idx="0">
                  <c:v>2019-2020</c:v>
                </c:pt>
                <c:pt idx="1">
                  <c:v>2020-2021</c:v>
                </c:pt>
                <c:pt idx="2">
                  <c:v>2021-2022</c:v>
                </c:pt>
                <c:pt idx="3">
                  <c:v>2022-2023</c:v>
                </c:pt>
                <c:pt idx="4">
                  <c:v>2023-2024</c:v>
                </c:pt>
              </c:strCache>
              <c:extLst/>
            </c:strRef>
          </c:cat>
          <c:val>
            <c:numRef>
              <c:f>'unaccomp v accomp'!$H$13:$H$17</c:f>
              <c:numCache>
                <c:formatCode>0.0%</c:formatCode>
                <c:ptCount val="5"/>
                <c:pt idx="0">
                  <c:v>0.11432759252473433</c:v>
                </c:pt>
                <c:pt idx="1">
                  <c:v>0.1104857202418178</c:v>
                </c:pt>
                <c:pt idx="2">
                  <c:v>0.12286751361161524</c:v>
                </c:pt>
                <c:pt idx="3">
                  <c:v>0.11427773120983514</c:v>
                </c:pt>
                <c:pt idx="4">
                  <c:v>9.5737246680642901E-2</c:v>
                </c:pt>
              </c:numCache>
              <c:extLst/>
            </c:numRef>
          </c:val>
          <c:extLst>
            <c:ext xmlns:c16="http://schemas.microsoft.com/office/drawing/2014/chart" uri="{C3380CC4-5D6E-409C-BE32-E72D297353CC}">
              <c16:uniqueId val="{00000001-5A6D-4273-9441-4968F42BF644}"/>
            </c:ext>
          </c:extLst>
        </c:ser>
        <c:dLbls>
          <c:dLblPos val="ctr"/>
          <c:showLegendKey val="0"/>
          <c:showVal val="1"/>
          <c:showCatName val="0"/>
          <c:showSerName val="0"/>
          <c:showPercent val="0"/>
          <c:showBubbleSize val="0"/>
        </c:dLbls>
        <c:gapWidth val="150"/>
        <c:overlap val="100"/>
        <c:axId val="1289842495"/>
        <c:axId val="1289842015"/>
      </c:barChart>
      <c:catAx>
        <c:axId val="1289842495"/>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89842015"/>
        <c:crosses val="autoZero"/>
        <c:auto val="1"/>
        <c:lblAlgn val="ctr"/>
        <c:lblOffset val="100"/>
        <c:noMultiLvlLbl val="0"/>
      </c:catAx>
      <c:valAx>
        <c:axId val="1289842015"/>
        <c:scaling>
          <c:orientation val="minMax"/>
          <c:max val="1"/>
          <c:min val="0"/>
        </c:scaling>
        <c:delete val="0"/>
        <c:axPos val="l"/>
        <c:majorGridlines>
          <c:spPr>
            <a:ln w="9525" cap="flat" cmpd="sng" algn="ctr">
              <a:solidFill>
                <a:schemeClr val="tx1">
                  <a:lumMod val="15000"/>
                  <a:lumOff val="85000"/>
                </a:schemeClr>
              </a:solidFill>
              <a:round/>
            </a:ln>
            <a:effectLst/>
          </c:spPr>
        </c:majorGridlines>
        <c:numFmt formatCode="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8984249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r>
              <a:rPr lang="en-US" sz="1100" b="1">
                <a:solidFill>
                  <a:schemeClr val="tx1"/>
                </a:solidFill>
              </a:rPr>
              <a:t>Percentage</a:t>
            </a:r>
            <a:r>
              <a:rPr lang="en-US" sz="1100" b="1" baseline="0">
                <a:solidFill>
                  <a:schemeClr val="tx1"/>
                </a:solidFill>
              </a:rPr>
              <a:t> of Students Experiencing Homeless by Primary Night-time Residence</a:t>
            </a:r>
            <a:endParaRPr lang="en-US" sz="1100" b="1">
              <a:solidFill>
                <a:schemeClr val="tx1"/>
              </a:solidFill>
            </a:endParaRP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3.0555555555555555E-2"/>
          <c:y val="0.25838535164377863"/>
          <c:w val="0.93888888888888888"/>
          <c:h val="0.54988187338005967"/>
        </c:manualLayout>
      </c:layout>
      <c:barChart>
        <c:barDir val="col"/>
        <c:grouping val="clustered"/>
        <c:varyColors val="0"/>
        <c:ser>
          <c:idx val="0"/>
          <c:order val="0"/>
          <c:tx>
            <c:strRef>
              <c:f>PNR!$I$23</c:f>
              <c:strCache>
                <c:ptCount val="1"/>
                <c:pt idx="0">
                  <c:v>2019-2020</c:v>
                </c:pt>
              </c:strCache>
            </c:strRef>
          </c:tx>
          <c:spPr>
            <a:solidFill>
              <a:schemeClr val="accent6">
                <a:lumMod val="60000"/>
                <a:lumOff val="4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PNR!$J$21:$M$21</c:f>
              <c:strCache>
                <c:ptCount val="4"/>
                <c:pt idx="0">
                  <c:v>Shelters/Transitional</c:v>
                </c:pt>
                <c:pt idx="1">
                  <c:v>Doubled Up</c:v>
                </c:pt>
                <c:pt idx="2">
                  <c:v>Unsheltered</c:v>
                </c:pt>
                <c:pt idx="3">
                  <c:v>Hotels/Motels</c:v>
                </c:pt>
              </c:strCache>
            </c:strRef>
          </c:cat>
          <c:val>
            <c:numRef>
              <c:f>PNR!$J$23:$M$23</c:f>
              <c:numCache>
                <c:formatCode>0.0%</c:formatCode>
                <c:ptCount val="4"/>
                <c:pt idx="0">
                  <c:v>0.12317437051771973</c:v>
                </c:pt>
                <c:pt idx="1">
                  <c:v>0.72841961995498095</c:v>
                </c:pt>
                <c:pt idx="2">
                  <c:v>5.1614929592210645E-2</c:v>
                </c:pt>
                <c:pt idx="3">
                  <c:v>9.6791079935088731E-2</c:v>
                </c:pt>
              </c:numCache>
            </c:numRef>
          </c:val>
          <c:extLst>
            <c:ext xmlns:c16="http://schemas.microsoft.com/office/drawing/2014/chart" uri="{C3380CC4-5D6E-409C-BE32-E72D297353CC}">
              <c16:uniqueId val="{00000000-9930-4657-BAA5-2FF15AFCC9A1}"/>
            </c:ext>
          </c:extLst>
        </c:ser>
        <c:ser>
          <c:idx val="1"/>
          <c:order val="1"/>
          <c:tx>
            <c:strRef>
              <c:f>PNR!$I$24</c:f>
              <c:strCache>
                <c:ptCount val="1"/>
                <c:pt idx="0">
                  <c:v>2020-2021</c:v>
                </c:pt>
              </c:strCache>
            </c:strRef>
          </c:tx>
          <c:spPr>
            <a:solidFill>
              <a:schemeClr val="accent1">
                <a:lumMod val="60000"/>
                <a:lumOff val="4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PNR!$J$21:$M$21</c:f>
              <c:strCache>
                <c:ptCount val="4"/>
                <c:pt idx="0">
                  <c:v>Shelters/Transitional</c:v>
                </c:pt>
                <c:pt idx="1">
                  <c:v>Doubled Up</c:v>
                </c:pt>
                <c:pt idx="2">
                  <c:v>Unsheltered</c:v>
                </c:pt>
                <c:pt idx="3">
                  <c:v>Hotels/Motels</c:v>
                </c:pt>
              </c:strCache>
            </c:strRef>
          </c:cat>
          <c:val>
            <c:numRef>
              <c:f>PNR!$J$24:$M$24</c:f>
              <c:numCache>
                <c:formatCode>0.0%</c:formatCode>
                <c:ptCount val="4"/>
                <c:pt idx="0">
                  <c:v>0.10318949343339587</c:v>
                </c:pt>
                <c:pt idx="1">
                  <c:v>0.74185254673059553</c:v>
                </c:pt>
                <c:pt idx="2">
                  <c:v>5.4200542005420058E-2</c:v>
                </c:pt>
                <c:pt idx="3">
                  <c:v>0.10075741783058856</c:v>
                </c:pt>
              </c:numCache>
            </c:numRef>
          </c:val>
          <c:extLst>
            <c:ext xmlns:c16="http://schemas.microsoft.com/office/drawing/2014/chart" uri="{C3380CC4-5D6E-409C-BE32-E72D297353CC}">
              <c16:uniqueId val="{00000001-9930-4657-BAA5-2FF15AFCC9A1}"/>
            </c:ext>
          </c:extLst>
        </c:ser>
        <c:ser>
          <c:idx val="2"/>
          <c:order val="2"/>
          <c:tx>
            <c:strRef>
              <c:f>PNR!$I$25</c:f>
              <c:strCache>
                <c:ptCount val="1"/>
                <c:pt idx="0">
                  <c:v>2021-2022</c:v>
                </c:pt>
              </c:strCache>
            </c:strRef>
          </c:tx>
          <c:spPr>
            <a:solidFill>
              <a:schemeClr val="accent6">
                <a:lumMod val="75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PNR!$J$21:$M$21</c:f>
              <c:strCache>
                <c:ptCount val="4"/>
                <c:pt idx="0">
                  <c:v>Shelters/Transitional</c:v>
                </c:pt>
                <c:pt idx="1">
                  <c:v>Doubled Up</c:v>
                </c:pt>
                <c:pt idx="2">
                  <c:v>Unsheltered</c:v>
                </c:pt>
                <c:pt idx="3">
                  <c:v>Hotels/Motels</c:v>
                </c:pt>
              </c:strCache>
            </c:strRef>
          </c:cat>
          <c:val>
            <c:numRef>
              <c:f>PNR!$J$25:$M$25</c:f>
              <c:numCache>
                <c:formatCode>0.0%</c:formatCode>
                <c:ptCount val="4"/>
                <c:pt idx="0">
                  <c:v>0.12044767090139141</c:v>
                </c:pt>
                <c:pt idx="1">
                  <c:v>0.72425892316999396</c:v>
                </c:pt>
                <c:pt idx="2">
                  <c:v>5.6684815486993348E-2</c:v>
                </c:pt>
                <c:pt idx="3">
                  <c:v>9.8608590441621291E-2</c:v>
                </c:pt>
              </c:numCache>
            </c:numRef>
          </c:val>
          <c:extLst>
            <c:ext xmlns:c16="http://schemas.microsoft.com/office/drawing/2014/chart" uri="{C3380CC4-5D6E-409C-BE32-E72D297353CC}">
              <c16:uniqueId val="{00000002-9930-4657-BAA5-2FF15AFCC9A1}"/>
            </c:ext>
          </c:extLst>
        </c:ser>
        <c:ser>
          <c:idx val="3"/>
          <c:order val="3"/>
          <c:tx>
            <c:strRef>
              <c:f>PNR!$I$26</c:f>
              <c:strCache>
                <c:ptCount val="1"/>
                <c:pt idx="0">
                  <c:v>2022-2023</c:v>
                </c:pt>
              </c:strCache>
            </c:strRef>
          </c:tx>
          <c:spPr>
            <a:solidFill>
              <a:schemeClr val="accent5">
                <a:lumMod val="50000"/>
              </a:schemeClr>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PNR!$J$21:$M$21</c:f>
              <c:strCache>
                <c:ptCount val="4"/>
                <c:pt idx="0">
                  <c:v>Shelters/Transitional</c:v>
                </c:pt>
                <c:pt idx="1">
                  <c:v>Doubled Up</c:v>
                </c:pt>
                <c:pt idx="2">
                  <c:v>Unsheltered</c:v>
                </c:pt>
                <c:pt idx="3">
                  <c:v>Hotels/Motels</c:v>
                </c:pt>
              </c:strCache>
            </c:strRef>
          </c:cat>
          <c:val>
            <c:numRef>
              <c:f>PNR!$J$26:$M$26</c:f>
              <c:numCache>
                <c:formatCode>0.0%</c:formatCode>
                <c:ptCount val="4"/>
                <c:pt idx="0">
                  <c:v>0.12238055322715842</c:v>
                </c:pt>
                <c:pt idx="1">
                  <c:v>0.70567197541212634</c:v>
                </c:pt>
                <c:pt idx="2">
                  <c:v>5.7893266275495951E-2</c:v>
                </c:pt>
                <c:pt idx="3">
                  <c:v>0.11405420508521934</c:v>
                </c:pt>
              </c:numCache>
            </c:numRef>
          </c:val>
          <c:extLst>
            <c:ext xmlns:c16="http://schemas.microsoft.com/office/drawing/2014/chart" uri="{C3380CC4-5D6E-409C-BE32-E72D297353CC}">
              <c16:uniqueId val="{00000003-9930-4657-BAA5-2FF15AFCC9A1}"/>
            </c:ext>
          </c:extLst>
        </c:ser>
        <c:ser>
          <c:idx val="4"/>
          <c:order val="4"/>
          <c:tx>
            <c:strRef>
              <c:f>PNR!$I$27</c:f>
              <c:strCache>
                <c:ptCount val="1"/>
                <c:pt idx="0">
                  <c:v>2023-2024</c:v>
                </c:pt>
              </c:strCache>
            </c:strRef>
          </c:tx>
          <c:spPr>
            <a:solidFill>
              <a:schemeClr val="accent5"/>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PNR!$J$21:$M$21</c:f>
              <c:strCache>
                <c:ptCount val="4"/>
                <c:pt idx="0">
                  <c:v>Shelters/Transitional</c:v>
                </c:pt>
                <c:pt idx="1">
                  <c:v>Doubled Up</c:v>
                </c:pt>
                <c:pt idx="2">
                  <c:v>Unsheltered</c:v>
                </c:pt>
                <c:pt idx="3">
                  <c:v>Hotels/Motels</c:v>
                </c:pt>
              </c:strCache>
            </c:strRef>
          </c:cat>
          <c:val>
            <c:numRef>
              <c:f>PNR!$J$27:$M$27</c:f>
              <c:numCache>
                <c:formatCode>0.0%</c:formatCode>
                <c:ptCount val="4"/>
                <c:pt idx="0">
                  <c:v>0.16273584905660377</c:v>
                </c:pt>
                <c:pt idx="1">
                  <c:v>0.69763277428371773</c:v>
                </c:pt>
                <c:pt idx="2">
                  <c:v>5.0096086652690427E-2</c:v>
                </c:pt>
                <c:pt idx="3">
                  <c:v>8.9535290006988122E-2</c:v>
                </c:pt>
              </c:numCache>
            </c:numRef>
          </c:val>
          <c:extLst>
            <c:ext xmlns:c16="http://schemas.microsoft.com/office/drawing/2014/chart" uri="{C3380CC4-5D6E-409C-BE32-E72D297353CC}">
              <c16:uniqueId val="{00000004-9930-4657-BAA5-2FF15AFCC9A1}"/>
            </c:ext>
          </c:extLst>
        </c:ser>
        <c:dLbls>
          <c:dLblPos val="outEnd"/>
          <c:showLegendKey val="0"/>
          <c:showVal val="1"/>
          <c:showCatName val="0"/>
          <c:showSerName val="0"/>
          <c:showPercent val="0"/>
          <c:showBubbleSize val="0"/>
        </c:dLbls>
        <c:gapWidth val="219"/>
        <c:overlap val="-27"/>
        <c:axId val="1316599040"/>
        <c:axId val="1316600480"/>
      </c:barChart>
      <c:catAx>
        <c:axId val="13165990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16600480"/>
        <c:crosses val="autoZero"/>
        <c:auto val="1"/>
        <c:lblAlgn val="ctr"/>
        <c:lblOffset val="100"/>
        <c:noMultiLvlLbl val="0"/>
      </c:catAx>
      <c:valAx>
        <c:axId val="1316600480"/>
        <c:scaling>
          <c:orientation val="minMax"/>
        </c:scaling>
        <c:delete val="1"/>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crossAx val="13165990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r>
              <a:rPr lang="en-US" sz="1100" b="1">
                <a:solidFill>
                  <a:schemeClr val="tx1"/>
                </a:solidFill>
              </a:rPr>
              <a:t>Number of Students Experiencing Homelessness</a:t>
            </a:r>
            <a:r>
              <a:rPr lang="en-US" sz="1100" b="1" baseline="0">
                <a:solidFill>
                  <a:schemeClr val="tx1"/>
                </a:solidFill>
              </a:rPr>
              <a:t> by Grade</a:t>
            </a:r>
            <a:endParaRPr lang="en-US" sz="1100" b="1">
              <a:solidFill>
                <a:schemeClr val="tx1"/>
              </a:solidFill>
            </a:endParaRP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ByGrade!$E$1</c:f>
              <c:strCache>
                <c:ptCount val="1"/>
                <c:pt idx="0">
                  <c:v>2022</c:v>
                </c:pt>
              </c:strCache>
            </c:strRef>
          </c:tx>
          <c:spPr>
            <a:solidFill>
              <a:schemeClr val="accent5">
                <a:lumMod val="60000"/>
                <a:lumOff val="40000"/>
              </a:schemeClr>
            </a:solidFill>
            <a:ln>
              <a:noFill/>
            </a:ln>
            <a:effectLst/>
          </c:spPr>
          <c:invertIfNegative val="0"/>
          <c:cat>
            <c:strRef>
              <c:f>ByGrade!$A$2:$A$14</c:f>
              <c:strCache>
                <c:ptCount val="13"/>
                <c:pt idx="0">
                  <c:v>K</c:v>
                </c:pt>
                <c:pt idx="1">
                  <c:v>01</c:v>
                </c:pt>
                <c:pt idx="2">
                  <c:v>02</c:v>
                </c:pt>
                <c:pt idx="3">
                  <c:v>03</c:v>
                </c:pt>
                <c:pt idx="4">
                  <c:v>04</c:v>
                </c:pt>
                <c:pt idx="5">
                  <c:v>05</c:v>
                </c:pt>
                <c:pt idx="6">
                  <c:v>06</c:v>
                </c:pt>
                <c:pt idx="7">
                  <c:v>07</c:v>
                </c:pt>
                <c:pt idx="8">
                  <c:v>08</c:v>
                </c:pt>
                <c:pt idx="9">
                  <c:v>09</c:v>
                </c:pt>
                <c:pt idx="10">
                  <c:v>10</c:v>
                </c:pt>
                <c:pt idx="11">
                  <c:v>11</c:v>
                </c:pt>
                <c:pt idx="12">
                  <c:v>12</c:v>
                </c:pt>
              </c:strCache>
            </c:strRef>
          </c:cat>
          <c:val>
            <c:numRef>
              <c:f>ByGrade!$E$2:$E$14</c:f>
              <c:numCache>
                <c:formatCode>General</c:formatCode>
                <c:ptCount val="13"/>
                <c:pt idx="0">
                  <c:v>1288</c:v>
                </c:pt>
                <c:pt idx="1">
                  <c:v>1130</c:v>
                </c:pt>
                <c:pt idx="2">
                  <c:v>1232</c:v>
                </c:pt>
                <c:pt idx="3">
                  <c:v>1177</c:v>
                </c:pt>
                <c:pt idx="4">
                  <c:v>1165</c:v>
                </c:pt>
                <c:pt idx="5">
                  <c:v>1153</c:v>
                </c:pt>
                <c:pt idx="6">
                  <c:v>1126</c:v>
                </c:pt>
                <c:pt idx="7">
                  <c:v>1204</c:v>
                </c:pt>
                <c:pt idx="8">
                  <c:v>1196</c:v>
                </c:pt>
                <c:pt idx="9">
                  <c:v>1332</c:v>
                </c:pt>
                <c:pt idx="10">
                  <c:v>1157</c:v>
                </c:pt>
                <c:pt idx="11">
                  <c:v>1129</c:v>
                </c:pt>
                <c:pt idx="12">
                  <c:v>1592</c:v>
                </c:pt>
              </c:numCache>
            </c:numRef>
          </c:val>
          <c:extLst>
            <c:ext xmlns:c16="http://schemas.microsoft.com/office/drawing/2014/chart" uri="{C3380CC4-5D6E-409C-BE32-E72D297353CC}">
              <c16:uniqueId val="{00000000-D181-45D4-B125-3D289DA2B32F}"/>
            </c:ext>
          </c:extLst>
        </c:ser>
        <c:ser>
          <c:idx val="1"/>
          <c:order val="1"/>
          <c:tx>
            <c:strRef>
              <c:f>ByGrade!$F$1</c:f>
              <c:strCache>
                <c:ptCount val="1"/>
                <c:pt idx="0">
                  <c:v>2023</c:v>
                </c:pt>
              </c:strCache>
            </c:strRef>
          </c:tx>
          <c:spPr>
            <a:solidFill>
              <a:schemeClr val="accent1">
                <a:lumMod val="50000"/>
              </a:schemeClr>
            </a:solidFill>
            <a:ln>
              <a:noFill/>
            </a:ln>
            <a:effectLst/>
          </c:spPr>
          <c:invertIfNegative val="0"/>
          <c:cat>
            <c:strRef>
              <c:f>ByGrade!$A$2:$A$14</c:f>
              <c:strCache>
                <c:ptCount val="13"/>
                <c:pt idx="0">
                  <c:v>K</c:v>
                </c:pt>
                <c:pt idx="1">
                  <c:v>01</c:v>
                </c:pt>
                <c:pt idx="2">
                  <c:v>02</c:v>
                </c:pt>
                <c:pt idx="3">
                  <c:v>03</c:v>
                </c:pt>
                <c:pt idx="4">
                  <c:v>04</c:v>
                </c:pt>
                <c:pt idx="5">
                  <c:v>05</c:v>
                </c:pt>
                <c:pt idx="6">
                  <c:v>06</c:v>
                </c:pt>
                <c:pt idx="7">
                  <c:v>07</c:v>
                </c:pt>
                <c:pt idx="8">
                  <c:v>08</c:v>
                </c:pt>
                <c:pt idx="9">
                  <c:v>09</c:v>
                </c:pt>
                <c:pt idx="10">
                  <c:v>10</c:v>
                </c:pt>
                <c:pt idx="11">
                  <c:v>11</c:v>
                </c:pt>
                <c:pt idx="12">
                  <c:v>12</c:v>
                </c:pt>
              </c:strCache>
            </c:strRef>
          </c:cat>
          <c:val>
            <c:numRef>
              <c:f>ByGrade!$F$2:$F$14</c:f>
              <c:numCache>
                <c:formatCode>General</c:formatCode>
                <c:ptCount val="13"/>
                <c:pt idx="0">
                  <c:v>1309</c:v>
                </c:pt>
                <c:pt idx="1">
                  <c:v>1428</c:v>
                </c:pt>
                <c:pt idx="2">
                  <c:v>1297</c:v>
                </c:pt>
                <c:pt idx="3">
                  <c:v>1357</c:v>
                </c:pt>
                <c:pt idx="4">
                  <c:v>1268</c:v>
                </c:pt>
                <c:pt idx="5">
                  <c:v>1282</c:v>
                </c:pt>
                <c:pt idx="6">
                  <c:v>1192</c:v>
                </c:pt>
                <c:pt idx="7">
                  <c:v>1148</c:v>
                </c:pt>
                <c:pt idx="8">
                  <c:v>1314</c:v>
                </c:pt>
                <c:pt idx="9">
                  <c:v>1377</c:v>
                </c:pt>
                <c:pt idx="10">
                  <c:v>1308</c:v>
                </c:pt>
                <c:pt idx="11">
                  <c:v>1174</c:v>
                </c:pt>
                <c:pt idx="12">
                  <c:v>1686</c:v>
                </c:pt>
              </c:numCache>
            </c:numRef>
          </c:val>
          <c:extLst>
            <c:ext xmlns:c16="http://schemas.microsoft.com/office/drawing/2014/chart" uri="{C3380CC4-5D6E-409C-BE32-E72D297353CC}">
              <c16:uniqueId val="{00000001-D181-45D4-B125-3D289DA2B32F}"/>
            </c:ext>
          </c:extLst>
        </c:ser>
        <c:ser>
          <c:idx val="2"/>
          <c:order val="2"/>
          <c:tx>
            <c:strRef>
              <c:f>ByGrade!$G$1</c:f>
              <c:strCache>
                <c:ptCount val="1"/>
                <c:pt idx="0">
                  <c:v>2024</c:v>
                </c:pt>
              </c:strCache>
            </c:strRef>
          </c:tx>
          <c:spPr>
            <a:solidFill>
              <a:schemeClr val="accent3"/>
            </a:solidFill>
            <a:ln>
              <a:noFill/>
            </a:ln>
            <a:effectLst/>
          </c:spPr>
          <c:invertIfNegative val="0"/>
          <c:cat>
            <c:strRef>
              <c:f>ByGrade!$A$2:$A$14</c:f>
              <c:strCache>
                <c:ptCount val="13"/>
                <c:pt idx="0">
                  <c:v>K</c:v>
                </c:pt>
                <c:pt idx="1">
                  <c:v>01</c:v>
                </c:pt>
                <c:pt idx="2">
                  <c:v>02</c:v>
                </c:pt>
                <c:pt idx="3">
                  <c:v>03</c:v>
                </c:pt>
                <c:pt idx="4">
                  <c:v>04</c:v>
                </c:pt>
                <c:pt idx="5">
                  <c:v>05</c:v>
                </c:pt>
                <c:pt idx="6">
                  <c:v>06</c:v>
                </c:pt>
                <c:pt idx="7">
                  <c:v>07</c:v>
                </c:pt>
                <c:pt idx="8">
                  <c:v>08</c:v>
                </c:pt>
                <c:pt idx="9">
                  <c:v>09</c:v>
                </c:pt>
                <c:pt idx="10">
                  <c:v>10</c:v>
                </c:pt>
                <c:pt idx="11">
                  <c:v>11</c:v>
                </c:pt>
                <c:pt idx="12">
                  <c:v>12</c:v>
                </c:pt>
              </c:strCache>
            </c:strRef>
          </c:cat>
          <c:val>
            <c:numRef>
              <c:f>ByGrade!$G$2:$G$14</c:f>
              <c:numCache>
                <c:formatCode>General</c:formatCode>
                <c:ptCount val="13"/>
                <c:pt idx="0">
                  <c:v>1744</c:v>
                </c:pt>
                <c:pt idx="1">
                  <c:v>1752</c:v>
                </c:pt>
                <c:pt idx="2">
                  <c:v>1837</c:v>
                </c:pt>
                <c:pt idx="3">
                  <c:v>1768</c:v>
                </c:pt>
                <c:pt idx="4">
                  <c:v>1715</c:v>
                </c:pt>
                <c:pt idx="5">
                  <c:v>1718</c:v>
                </c:pt>
                <c:pt idx="6">
                  <c:v>1613</c:v>
                </c:pt>
                <c:pt idx="7">
                  <c:v>1549</c:v>
                </c:pt>
                <c:pt idx="8">
                  <c:v>1530</c:v>
                </c:pt>
                <c:pt idx="9">
                  <c:v>1837</c:v>
                </c:pt>
                <c:pt idx="10">
                  <c:v>1518</c:v>
                </c:pt>
                <c:pt idx="11">
                  <c:v>1500</c:v>
                </c:pt>
                <c:pt idx="12">
                  <c:v>1926</c:v>
                </c:pt>
              </c:numCache>
            </c:numRef>
          </c:val>
          <c:extLst>
            <c:ext xmlns:c16="http://schemas.microsoft.com/office/drawing/2014/chart" uri="{C3380CC4-5D6E-409C-BE32-E72D297353CC}">
              <c16:uniqueId val="{00000002-D181-45D4-B125-3D289DA2B32F}"/>
            </c:ext>
          </c:extLst>
        </c:ser>
        <c:dLbls>
          <c:showLegendKey val="0"/>
          <c:showVal val="0"/>
          <c:showCatName val="0"/>
          <c:showSerName val="0"/>
          <c:showPercent val="0"/>
          <c:showBubbleSize val="0"/>
        </c:dLbls>
        <c:gapWidth val="219"/>
        <c:overlap val="-27"/>
        <c:axId val="1250715200"/>
        <c:axId val="1250719520"/>
      </c:barChart>
      <c:catAx>
        <c:axId val="12507152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Grade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50719520"/>
        <c:crosses val="autoZero"/>
        <c:auto val="1"/>
        <c:lblAlgn val="ctr"/>
        <c:lblOffset val="100"/>
        <c:noMultiLvlLbl val="0"/>
      </c:catAx>
      <c:valAx>
        <c:axId val="125071952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507152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r>
              <a:rPr lang="en-US" sz="1100" b="1">
                <a:solidFill>
                  <a:schemeClr val="tx1"/>
                </a:solidFill>
              </a:rPr>
              <a:t>Percentage of Students Experiencing</a:t>
            </a:r>
            <a:r>
              <a:rPr lang="en-US" sz="1100" b="1" baseline="0">
                <a:solidFill>
                  <a:schemeClr val="tx1"/>
                </a:solidFill>
              </a:rPr>
              <a:t> Homelessness by Race / Ethnicity</a:t>
            </a:r>
            <a:endParaRPr lang="en-US" sz="1100" b="1">
              <a:solidFill>
                <a:schemeClr val="tx1"/>
              </a:solidFill>
            </a:endParaRPr>
          </a:p>
        </c:rich>
      </c:tx>
      <c:overlay val="0"/>
      <c:spPr>
        <a:noFill/>
        <a:ln>
          <a:noFill/>
        </a:ln>
        <a:effectLst/>
      </c:spPr>
      <c:txPr>
        <a:bodyPr rot="0" spcFirstLastPara="1" vertOverflow="ellipsis" vert="horz" wrap="square" anchor="ctr" anchorCtr="1"/>
        <a:lstStyle/>
        <a:p>
          <a:pPr>
            <a:defRPr sz="1100" b="1"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1"/>
          <c:order val="1"/>
          <c:tx>
            <c:strRef>
              <c:f>'by race ethnicity'!$U$1</c:f>
              <c:strCache>
                <c:ptCount val="1"/>
                <c:pt idx="0">
                  <c:v>2019-2020</c:v>
                </c:pt>
              </c:strCache>
            </c:strRef>
          </c:tx>
          <c:spPr>
            <a:solidFill>
              <a:schemeClr val="accent2"/>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'by race ethnicity'!$S$2:$S$8</c:f>
              <c:strCache>
                <c:ptCount val="7"/>
                <c:pt idx="0">
                  <c:v>American Indian or Alaska Native</c:v>
                </c:pt>
                <c:pt idx="1">
                  <c:v>Asian</c:v>
                </c:pt>
                <c:pt idx="2">
                  <c:v>Black</c:v>
                </c:pt>
                <c:pt idx="3">
                  <c:v>Hispanic</c:v>
                </c:pt>
                <c:pt idx="4">
                  <c:v>White</c:v>
                </c:pt>
                <c:pt idx="5">
                  <c:v>Hawaiian/Pacific Islander</c:v>
                </c:pt>
                <c:pt idx="6">
                  <c:v>Two or More Races</c:v>
                </c:pt>
              </c:strCache>
            </c:strRef>
          </c:cat>
          <c:val>
            <c:numRef>
              <c:f>'by race ethnicity'!$U$2:$U$8</c:f>
              <c:numCache>
                <c:formatCode>0.0%</c:formatCode>
                <c:ptCount val="7"/>
                <c:pt idx="0">
                  <c:v>5.1990013217799974E-2</c:v>
                </c:pt>
                <c:pt idx="1">
                  <c:v>5.6206841175525935E-3</c:v>
                </c:pt>
                <c:pt idx="2">
                  <c:v>3.993528799060346E-2</c:v>
                </c:pt>
                <c:pt idx="3">
                  <c:v>2.9375881599124777E-2</c:v>
                </c:pt>
                <c:pt idx="4">
                  <c:v>1.21281161835229E-2</c:v>
                </c:pt>
                <c:pt idx="5">
                  <c:v>4.6279155868196961E-2</c:v>
                </c:pt>
                <c:pt idx="6">
                  <c:v>2.1581255138394081E-2</c:v>
                </c:pt>
              </c:numCache>
            </c:numRef>
          </c:val>
          <c:extLst>
            <c:ext xmlns:c16="http://schemas.microsoft.com/office/drawing/2014/chart" uri="{C3380CC4-5D6E-409C-BE32-E72D297353CC}">
              <c16:uniqueId val="{00000000-3BAA-4D3D-B5BF-06502BD9FE33}"/>
            </c:ext>
          </c:extLst>
        </c:ser>
        <c:ser>
          <c:idx val="2"/>
          <c:order val="2"/>
          <c:tx>
            <c:strRef>
              <c:f>'by race ethnicity'!$V$1</c:f>
              <c:strCache>
                <c:ptCount val="1"/>
                <c:pt idx="0">
                  <c:v>2020-2021</c:v>
                </c:pt>
              </c:strCache>
            </c:strRef>
          </c:tx>
          <c:spPr>
            <a:solidFill>
              <a:schemeClr val="accent3"/>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'by race ethnicity'!$S$2:$S$8</c:f>
              <c:strCache>
                <c:ptCount val="7"/>
                <c:pt idx="0">
                  <c:v>American Indian or Alaska Native</c:v>
                </c:pt>
                <c:pt idx="1">
                  <c:v>Asian</c:v>
                </c:pt>
                <c:pt idx="2">
                  <c:v>Black</c:v>
                </c:pt>
                <c:pt idx="3">
                  <c:v>Hispanic</c:v>
                </c:pt>
                <c:pt idx="4">
                  <c:v>White</c:v>
                </c:pt>
                <c:pt idx="5">
                  <c:v>Hawaiian/Pacific Islander</c:v>
                </c:pt>
                <c:pt idx="6">
                  <c:v>Two or More Races</c:v>
                </c:pt>
              </c:strCache>
            </c:strRef>
          </c:cat>
          <c:val>
            <c:numRef>
              <c:f>'by race ethnicity'!$V$2:$V$8</c:f>
              <c:numCache>
                <c:formatCode>0.0%</c:formatCode>
                <c:ptCount val="7"/>
                <c:pt idx="0">
                  <c:v>3.4766413161570697E-2</c:v>
                </c:pt>
                <c:pt idx="1">
                  <c:v>5.9612518628912071E-3</c:v>
                </c:pt>
                <c:pt idx="2">
                  <c:v>2.6559912903445303E-2</c:v>
                </c:pt>
                <c:pt idx="3">
                  <c:v>2.3260815359680838E-2</c:v>
                </c:pt>
                <c:pt idx="4">
                  <c:v>9.13095199819953E-3</c:v>
                </c:pt>
                <c:pt idx="5">
                  <c:v>4.1563055062166961E-2</c:v>
                </c:pt>
                <c:pt idx="6">
                  <c:v>1.5318885174772541E-2</c:v>
                </c:pt>
              </c:numCache>
            </c:numRef>
          </c:val>
          <c:extLst>
            <c:ext xmlns:c16="http://schemas.microsoft.com/office/drawing/2014/chart" uri="{C3380CC4-5D6E-409C-BE32-E72D297353CC}">
              <c16:uniqueId val="{00000001-3BAA-4D3D-B5BF-06502BD9FE33}"/>
            </c:ext>
          </c:extLst>
        </c:ser>
        <c:ser>
          <c:idx val="3"/>
          <c:order val="3"/>
          <c:tx>
            <c:strRef>
              <c:f>'by race ethnicity'!$W$1</c:f>
              <c:strCache>
                <c:ptCount val="1"/>
                <c:pt idx="0">
                  <c:v>2021-2022</c:v>
                </c:pt>
              </c:strCache>
            </c:strRef>
          </c:tx>
          <c:spPr>
            <a:solidFill>
              <a:schemeClr val="accent4"/>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'by race ethnicity'!$S$2:$S$8</c:f>
              <c:strCache>
                <c:ptCount val="7"/>
                <c:pt idx="0">
                  <c:v>American Indian or Alaska Native</c:v>
                </c:pt>
                <c:pt idx="1">
                  <c:v>Asian</c:v>
                </c:pt>
                <c:pt idx="2">
                  <c:v>Black</c:v>
                </c:pt>
                <c:pt idx="3">
                  <c:v>Hispanic</c:v>
                </c:pt>
                <c:pt idx="4">
                  <c:v>White</c:v>
                </c:pt>
                <c:pt idx="5">
                  <c:v>Hawaiian/Pacific Islander</c:v>
                </c:pt>
                <c:pt idx="6">
                  <c:v>Two or More Races</c:v>
                </c:pt>
              </c:strCache>
            </c:strRef>
          </c:cat>
          <c:val>
            <c:numRef>
              <c:f>'by race ethnicity'!$W$2:$W$8</c:f>
              <c:numCache>
                <c:formatCode>0.0%</c:formatCode>
                <c:ptCount val="7"/>
                <c:pt idx="0">
                  <c:v>4.3240711832656882E-2</c:v>
                </c:pt>
                <c:pt idx="1">
                  <c:v>1.2431300706621304E-2</c:v>
                </c:pt>
                <c:pt idx="2">
                  <c:v>2.8260967785659421E-2</c:v>
                </c:pt>
                <c:pt idx="3">
                  <c:v>2.5009055690964569E-2</c:v>
                </c:pt>
                <c:pt idx="4">
                  <c:v>1.1291841680294987E-2</c:v>
                </c:pt>
                <c:pt idx="5">
                  <c:v>4.8540393754243044E-2</c:v>
                </c:pt>
                <c:pt idx="6">
                  <c:v>1.7687597345793594E-2</c:v>
                </c:pt>
              </c:numCache>
            </c:numRef>
          </c:val>
          <c:extLst>
            <c:ext xmlns:c16="http://schemas.microsoft.com/office/drawing/2014/chart" uri="{C3380CC4-5D6E-409C-BE32-E72D297353CC}">
              <c16:uniqueId val="{00000002-3BAA-4D3D-B5BF-06502BD9FE33}"/>
            </c:ext>
          </c:extLst>
        </c:ser>
        <c:ser>
          <c:idx val="4"/>
          <c:order val="4"/>
          <c:tx>
            <c:strRef>
              <c:f>'by race ethnicity'!$X$1</c:f>
              <c:strCache>
                <c:ptCount val="1"/>
                <c:pt idx="0">
                  <c:v>2022-2023</c:v>
                </c:pt>
              </c:strCache>
            </c:strRef>
          </c:tx>
          <c:spPr>
            <a:solidFill>
              <a:schemeClr val="accent5"/>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'by race ethnicity'!$S$2:$S$8</c:f>
              <c:strCache>
                <c:ptCount val="7"/>
                <c:pt idx="0">
                  <c:v>American Indian or Alaska Native</c:v>
                </c:pt>
                <c:pt idx="1">
                  <c:v>Asian</c:v>
                </c:pt>
                <c:pt idx="2">
                  <c:v>Black</c:v>
                </c:pt>
                <c:pt idx="3">
                  <c:v>Hispanic</c:v>
                </c:pt>
                <c:pt idx="4">
                  <c:v>White</c:v>
                </c:pt>
                <c:pt idx="5">
                  <c:v>Hawaiian/Pacific Islander</c:v>
                </c:pt>
                <c:pt idx="6">
                  <c:v>Two or More Races</c:v>
                </c:pt>
              </c:strCache>
            </c:strRef>
          </c:cat>
          <c:val>
            <c:numRef>
              <c:f>'by race ethnicity'!$X$2:$X$8</c:f>
              <c:numCache>
                <c:formatCode>0.0%</c:formatCode>
                <c:ptCount val="7"/>
                <c:pt idx="0">
                  <c:v>4.2743538767395624E-2</c:v>
                </c:pt>
                <c:pt idx="1">
                  <c:v>1.3818606461658233E-2</c:v>
                </c:pt>
                <c:pt idx="2">
                  <c:v>3.2966532248877953E-2</c:v>
                </c:pt>
                <c:pt idx="3">
                  <c:v>2.9737182905462026E-2</c:v>
                </c:pt>
                <c:pt idx="4">
                  <c:v>1.0496699263673803E-2</c:v>
                </c:pt>
                <c:pt idx="5">
                  <c:v>5.3236937232993754E-2</c:v>
                </c:pt>
                <c:pt idx="6">
                  <c:v>1.7617605242010261E-2</c:v>
                </c:pt>
              </c:numCache>
            </c:numRef>
          </c:val>
          <c:extLst>
            <c:ext xmlns:c16="http://schemas.microsoft.com/office/drawing/2014/chart" uri="{C3380CC4-5D6E-409C-BE32-E72D297353CC}">
              <c16:uniqueId val="{00000003-3BAA-4D3D-B5BF-06502BD9FE33}"/>
            </c:ext>
          </c:extLst>
        </c:ser>
        <c:ser>
          <c:idx val="5"/>
          <c:order val="5"/>
          <c:tx>
            <c:strRef>
              <c:f>'by race ethnicity'!$Y$1</c:f>
              <c:strCache>
                <c:ptCount val="1"/>
                <c:pt idx="0">
                  <c:v>2023-2024</c:v>
                </c:pt>
              </c:strCache>
            </c:strRef>
          </c:tx>
          <c:spPr>
            <a:solidFill>
              <a:schemeClr val="accent6"/>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'by race ethnicity'!$S$2:$S$8</c:f>
              <c:strCache>
                <c:ptCount val="7"/>
                <c:pt idx="0">
                  <c:v>American Indian or Alaska Native</c:v>
                </c:pt>
                <c:pt idx="1">
                  <c:v>Asian</c:v>
                </c:pt>
                <c:pt idx="2">
                  <c:v>Black</c:v>
                </c:pt>
                <c:pt idx="3">
                  <c:v>Hispanic</c:v>
                </c:pt>
                <c:pt idx="4">
                  <c:v>White</c:v>
                </c:pt>
                <c:pt idx="5">
                  <c:v>Hawaiian/Pacific Islander</c:v>
                </c:pt>
                <c:pt idx="6">
                  <c:v>Two or More Races</c:v>
                </c:pt>
              </c:strCache>
            </c:strRef>
          </c:cat>
          <c:val>
            <c:numRef>
              <c:f>'by race ethnicity'!$Y$2:$Y$8</c:f>
              <c:numCache>
                <c:formatCode>0.0%</c:formatCode>
                <c:ptCount val="7"/>
                <c:pt idx="0">
                  <c:v>4.413274033527198E-2</c:v>
                </c:pt>
                <c:pt idx="1">
                  <c:v>1.9886729308791349E-2</c:v>
                </c:pt>
                <c:pt idx="2">
                  <c:v>3.6337767338919129E-2</c:v>
                </c:pt>
                <c:pt idx="3">
                  <c:v>4.113771587842531E-2</c:v>
                </c:pt>
                <c:pt idx="4">
                  <c:v>1.152173447308096E-2</c:v>
                </c:pt>
                <c:pt idx="5">
                  <c:v>4.4377811094452775E-2</c:v>
                </c:pt>
                <c:pt idx="6">
                  <c:v>1.9470060000805381E-2</c:v>
                </c:pt>
              </c:numCache>
            </c:numRef>
          </c:val>
          <c:extLst>
            <c:ext xmlns:c16="http://schemas.microsoft.com/office/drawing/2014/chart" uri="{C3380CC4-5D6E-409C-BE32-E72D297353CC}">
              <c16:uniqueId val="{00000004-3BAA-4D3D-B5BF-06502BD9FE33}"/>
            </c:ext>
          </c:extLst>
        </c:ser>
        <c:dLbls>
          <c:dLblPos val="outEnd"/>
          <c:showLegendKey val="0"/>
          <c:showVal val="1"/>
          <c:showCatName val="0"/>
          <c:showSerName val="0"/>
          <c:showPercent val="0"/>
          <c:showBubbleSize val="0"/>
        </c:dLbls>
        <c:gapWidth val="219"/>
        <c:overlap val="-27"/>
        <c:axId val="1394196400"/>
        <c:axId val="1394193520"/>
        <c:extLst>
          <c:ext xmlns:c15="http://schemas.microsoft.com/office/drawing/2012/chart" uri="{02D57815-91ED-43cb-92C2-25804820EDAC}">
            <c15:filteredBarSeries>
              <c15:ser>
                <c:idx val="0"/>
                <c:order val="0"/>
                <c:tx>
                  <c:strRef>
                    <c:extLst>
                      <c:ext uri="{02D57815-91ED-43cb-92C2-25804820EDAC}">
                        <c15:formulaRef>
                          <c15:sqref>'by race ethnicity'!$T$1</c15:sqref>
                        </c15:formulaRef>
                      </c:ext>
                    </c:extLst>
                    <c:strCache>
                      <c:ptCount val="1"/>
                      <c:pt idx="0">
                        <c:v>2018-2019</c:v>
                      </c:pt>
                    </c:strCache>
                  </c:strRef>
                </c:tx>
                <c:spPr>
                  <a:solidFill>
                    <a:schemeClr val="accent1"/>
                  </a:solidFill>
                  <a:ln>
                    <a:noFill/>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'by race ethnicity'!$S$2:$S$8</c15:sqref>
                        </c15:formulaRef>
                      </c:ext>
                    </c:extLst>
                    <c:strCache>
                      <c:ptCount val="7"/>
                      <c:pt idx="0">
                        <c:v>American Indian or Alaska Native</c:v>
                      </c:pt>
                      <c:pt idx="1">
                        <c:v>Asian</c:v>
                      </c:pt>
                      <c:pt idx="2">
                        <c:v>Black</c:v>
                      </c:pt>
                      <c:pt idx="3">
                        <c:v>Hispanic</c:v>
                      </c:pt>
                      <c:pt idx="4">
                        <c:v>White</c:v>
                      </c:pt>
                      <c:pt idx="5">
                        <c:v>Hawaiian/Pacific Islander</c:v>
                      </c:pt>
                      <c:pt idx="6">
                        <c:v>Two or More Races</c:v>
                      </c:pt>
                    </c:strCache>
                  </c:strRef>
                </c:cat>
                <c:val>
                  <c:numRef>
                    <c:extLst>
                      <c:ext uri="{02D57815-91ED-43cb-92C2-25804820EDAC}">
                        <c15:formulaRef>
                          <c15:sqref>'by race ethnicity'!$T$2:$T$8</c15:sqref>
                        </c15:formulaRef>
                      </c:ext>
                    </c:extLst>
                    <c:numCache>
                      <c:formatCode>0.0%</c:formatCode>
                      <c:ptCount val="7"/>
                      <c:pt idx="0">
                        <c:v>4.6560996320407583E-2</c:v>
                      </c:pt>
                      <c:pt idx="1">
                        <c:v>6.8671180566697689E-3</c:v>
                      </c:pt>
                      <c:pt idx="2">
                        <c:v>4.0933088868762291E-2</c:v>
                      </c:pt>
                      <c:pt idx="3">
                        <c:v>2.9712931909787393E-2</c:v>
                      </c:pt>
                      <c:pt idx="4">
                        <c:v>1.2599457848607444E-2</c:v>
                      </c:pt>
                      <c:pt idx="5">
                        <c:v>3.2780847145488026E-2</c:v>
                      </c:pt>
                      <c:pt idx="6">
                        <c:v>2.2147147147147148E-2</c:v>
                      </c:pt>
                    </c:numCache>
                  </c:numRef>
                </c:val>
                <c:extLst>
                  <c:ext xmlns:c16="http://schemas.microsoft.com/office/drawing/2014/chart" uri="{C3380CC4-5D6E-409C-BE32-E72D297353CC}">
                    <c16:uniqueId val="{00000005-3BAA-4D3D-B5BF-06502BD9FE33}"/>
                  </c:ext>
                </c:extLst>
              </c15:ser>
            </c15:filteredBarSeries>
          </c:ext>
        </c:extLst>
      </c:barChart>
      <c:catAx>
        <c:axId val="13941964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94193520"/>
        <c:crosses val="autoZero"/>
        <c:auto val="1"/>
        <c:lblAlgn val="ctr"/>
        <c:lblOffset val="100"/>
        <c:noMultiLvlLbl val="0"/>
      </c:catAx>
      <c:valAx>
        <c:axId val="1394193520"/>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3941964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D03E70E823F644499C20005DEA020594" ma:contentTypeVersion="6" ma:contentTypeDescription="Create a new document." ma:contentTypeScope="" ma:versionID="25c697ed718d2887ac392f6c84820d12">
  <xsd:schema xmlns:xsd="http://www.w3.org/2001/XMLSchema" xmlns:xs="http://www.w3.org/2001/XMLSchema" xmlns:p="http://schemas.microsoft.com/office/2006/metadata/properties" xmlns:ns2="d076dea6-ec40-4091-8355-a0cdcfaeae66" xmlns:ns3="d63f448d-ca88-407b-94d9-c48d5a8f291e" targetNamespace="http://schemas.microsoft.com/office/2006/metadata/properties" ma:root="true" ma:fieldsID="490c53934d487662a16aa4bad9ffd73f" ns2:_="" ns3:_="">
    <xsd:import namespace="d076dea6-ec40-4091-8355-a0cdcfaeae66"/>
    <xsd:import namespace="d63f448d-ca88-407b-94d9-c48d5a8f291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6dea6-ec40-4091-8355-a0cdcfaeae6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3f448d-ca88-407b-94d9-c48d5a8f291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SharedWithUsers xmlns="d63f448d-ca88-407b-94d9-c48d5a8f291e">
      <UserInfo>
        <DisplayName>Walz, Tricia</DisplayName>
        <AccountId>42</AccountId>
        <AccountType/>
      </UserInfo>
    </SharedWithUsers>
  </documentManagement>
</p:properties>
</file>

<file path=customXml/itemProps1.xml><?xml version="1.0" encoding="utf-8"?>
<ds:datastoreItem xmlns:ds="http://schemas.openxmlformats.org/officeDocument/2006/customXml" ds:itemID="{1FD274C9-D37E-4B74-9C2A-A15007C62A1D}">
  <ds:schemaRefs>
    <ds:schemaRef ds:uri="http://schemas.openxmlformats.org/officeDocument/2006/bibliography"/>
  </ds:schemaRefs>
</ds:datastoreItem>
</file>

<file path=customXml/itemProps2.xml><?xml version="1.0" encoding="utf-8"?>
<ds:datastoreItem xmlns:ds="http://schemas.openxmlformats.org/officeDocument/2006/customXml" ds:itemID="{3307EDD6-7013-4392-B8B0-C351EA0493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6dea6-ec40-4091-8355-a0cdcfaeae66"/>
    <ds:schemaRef ds:uri="d63f448d-ca88-407b-94d9-c48d5a8f291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B316F0C-F99F-462E-A7D1-E9AA99E2E92A}">
  <ds:schemaRefs>
    <ds:schemaRef ds:uri="http://schemas.microsoft.com/office/2006/metadata/longProperties"/>
  </ds:schemaRefs>
</ds:datastoreItem>
</file>

<file path=customXml/itemProps4.xml><?xml version="1.0" encoding="utf-8"?>
<ds:datastoreItem xmlns:ds="http://schemas.openxmlformats.org/officeDocument/2006/customXml" ds:itemID="{AF859A22-6384-4E3F-B3C6-7D7A5EC977EC}">
  <ds:schemaRefs>
    <ds:schemaRef ds:uri="http://schemas.microsoft.com/sharepoint/v3/contenttype/forms"/>
  </ds:schemaRefs>
</ds:datastoreItem>
</file>

<file path=customXml/itemProps5.xml><?xml version="1.0" encoding="utf-8"?>
<ds:datastoreItem xmlns:ds="http://schemas.openxmlformats.org/officeDocument/2006/customXml" ds:itemID="{A2AC08B5-3C65-4727-9822-A2B32B9E58E9}">
  <ds:schemaRefs>
    <ds:schemaRef ds:uri="http://schemas.microsoft.com/office/2006/metadata/properties"/>
    <ds:schemaRef ds:uri="http://schemas.microsoft.com/office/infopath/2007/PartnerControls"/>
    <ds:schemaRef ds:uri="d63f448d-ca88-407b-94d9-c48d5a8f291e"/>
  </ds:schemaRefs>
</ds:datastoreItem>
</file>

<file path=docProps/app.xml><?xml version="1.0" encoding="utf-8"?>
<Properties xmlns="http://schemas.openxmlformats.org/officeDocument/2006/extended-properties" xmlns:vt="http://schemas.openxmlformats.org/officeDocument/2006/docPropsVTypes">
  <Template>Normal</Template>
  <TotalTime>246</TotalTime>
  <Pages>3</Pages>
  <Words>339</Words>
  <Characters>1936</Characters>
  <Application>Microsoft Office Word</Application>
  <DocSecurity>0</DocSecurity>
  <Lines>16</Lines>
  <Paragraphs>4</Paragraphs>
  <ScaleCrop>false</ScaleCrop>
  <HeadingPairs>
    <vt:vector size="2" baseType="variant">
      <vt:variant>
        <vt:lpstr>Title</vt:lpstr>
      </vt:variant>
      <vt:variant>
        <vt:i4>1</vt:i4>
      </vt:variant>
    </vt:vector>
  </HeadingPairs>
  <TitlesOfParts>
    <vt:vector size="1" baseType="lpstr">
      <vt:lpstr>Document Title</vt:lpstr>
    </vt:vector>
  </TitlesOfParts>
  <Company>Colorado State Education</Company>
  <LinksUpToDate>false</LinksUpToDate>
  <CharactersWithSpaces>2271</CharactersWithSpaces>
  <SharedDoc>false</SharedDoc>
  <HLinks>
    <vt:vector size="18" baseType="variant">
      <vt:variant>
        <vt:i4>6946878</vt:i4>
      </vt:variant>
      <vt:variant>
        <vt:i4>3</vt:i4>
      </vt:variant>
      <vt:variant>
        <vt:i4>0</vt:i4>
      </vt:variant>
      <vt:variant>
        <vt:i4>5</vt:i4>
      </vt:variant>
      <vt:variant>
        <vt:lpwstr>https://www.cde.state.co.us/cdereval/truancystatistics</vt:lpwstr>
      </vt:variant>
      <vt:variant>
        <vt:lpwstr/>
      </vt:variant>
      <vt:variant>
        <vt:i4>5505035</vt:i4>
      </vt:variant>
      <vt:variant>
        <vt:i4>0</vt:i4>
      </vt:variant>
      <vt:variant>
        <vt:i4>0</vt:i4>
      </vt:variant>
      <vt:variant>
        <vt:i4>5</vt:i4>
      </vt:variant>
      <vt:variant>
        <vt:lpwstr>https://www.cde.state.co.us/dropoutprevention/attendance</vt:lpwstr>
      </vt:variant>
      <vt:variant>
        <vt:lpwstr/>
      </vt:variant>
      <vt:variant>
        <vt:i4>5505035</vt:i4>
      </vt:variant>
      <vt:variant>
        <vt:i4>0</vt:i4>
      </vt:variant>
      <vt:variant>
        <vt:i4>0</vt:i4>
      </vt:variant>
      <vt:variant>
        <vt:i4>5</vt:i4>
      </vt:variant>
      <vt:variant>
        <vt:lpwstr>https://www.cde.state.co.us/dropoutprevention/attendance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Document Title</dc:title>
  <dc:subject/>
  <dc:creator>Beth Hunter</dc:creator>
  <cp:keywords/>
  <dc:description/>
  <cp:lastModifiedBy>Spear, Susanna</cp:lastModifiedBy>
  <cp:revision>3</cp:revision>
  <dcterms:created xsi:type="dcterms:W3CDTF">2025-03-13T23:34:00Z</dcterms:created>
  <dcterms:modified xsi:type="dcterms:W3CDTF">2025-04-10T21:59:00Z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SharedWithUsers">
    <vt:lpwstr>Walz, Tricia</vt:lpwstr>
  </property>
  <property fmtid="{D5CDD505-2E9C-101B-9397-08002B2CF9AE}" pid="3" name="SharedWithUsers">
    <vt:lpwstr>42;#Walz, Tricia</vt:lpwstr>
  </property>
  <property fmtid="{D5CDD505-2E9C-101B-9397-08002B2CF9AE}" pid="4" name="ContentTypeId">
    <vt:lpwstr>0x010100D03E70E823F644499C20005DEA020594</vt:lpwstr>
  </property>
</Properties>
</file>