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78" r:id="rId3"/>
    <p:sldId id="282" r:id="rId4"/>
    <p:sldId id="281" r:id="rId5"/>
    <p:sldId id="273" r:id="rId6"/>
    <p:sldId id="274" r:id="rId7"/>
    <p:sldId id="275" r:id="rId8"/>
    <p:sldId id="276" r:id="rId9"/>
    <p:sldId id="279" r:id="rId10"/>
    <p:sldId id="277" r:id="rId11"/>
    <p:sldId id="283" r:id="rId12"/>
    <p:sldId id="284"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p:cViewPr varScale="1">
        <p:scale>
          <a:sx n="98" d="100"/>
          <a:sy n="98" d="100"/>
        </p:scale>
        <p:origin x="390"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t>Coffee Chat</a:t>
            </a:r>
            <a:br>
              <a:rPr lang="en-US" sz="2700" dirty="0"/>
            </a:br>
            <a:r>
              <a:rPr lang="en-US" sz="2700" dirty="0"/>
              <a:t>Student and Family Reengagement Strategies</a:t>
            </a:r>
          </a:p>
        </p:txBody>
      </p:sp>
      <p:sp>
        <p:nvSpPr>
          <p:cNvPr id="3" name="Subtitle 2"/>
          <p:cNvSpPr>
            <a:spLocks noGrp="1"/>
          </p:cNvSpPr>
          <p:nvPr>
            <p:ph type="subTitle" idx="1"/>
          </p:nvPr>
        </p:nvSpPr>
        <p:spPr/>
        <p:txBody>
          <a:bodyPr>
            <a:normAutofit/>
          </a:bodyPr>
          <a:lstStyle/>
          <a:p>
            <a:r>
              <a:rPr lang="en-US" dirty="0"/>
              <a:t>January 15, 2021</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651006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1286-E8CD-4326-8C1B-0D3FA6045432}"/>
              </a:ext>
            </a:extLst>
          </p:cNvPr>
          <p:cNvSpPr>
            <a:spLocks noGrp="1"/>
          </p:cNvSpPr>
          <p:nvPr>
            <p:ph type="title"/>
          </p:nvPr>
        </p:nvSpPr>
        <p:spPr/>
        <p:txBody>
          <a:bodyPr/>
          <a:lstStyle/>
          <a:p>
            <a:r>
              <a:rPr lang="en-US" dirty="0"/>
              <a:t>Review of Academic Data</a:t>
            </a:r>
          </a:p>
        </p:txBody>
      </p:sp>
      <p:sp>
        <p:nvSpPr>
          <p:cNvPr id="3" name="Content Placeholder 2">
            <a:extLst>
              <a:ext uri="{FF2B5EF4-FFF2-40B4-BE49-F238E27FC236}">
                <a16:creationId xmlns:a16="http://schemas.microsoft.com/office/drawing/2014/main" id="{09FB8911-C73C-4204-87B2-D29A795AC3DF}"/>
              </a:ext>
            </a:extLst>
          </p:cNvPr>
          <p:cNvSpPr>
            <a:spLocks noGrp="1"/>
          </p:cNvSpPr>
          <p:nvPr>
            <p:ph idx="1"/>
          </p:nvPr>
        </p:nvSpPr>
        <p:spPr/>
        <p:txBody>
          <a:bodyPr/>
          <a:lstStyle/>
          <a:p>
            <a:pPr marL="0" indent="0">
              <a:buNone/>
            </a:pPr>
            <a:r>
              <a:rPr lang="en-US" sz="1800" b="0" i="0" u="none" strike="noStrike" baseline="0" dirty="0">
                <a:solidFill>
                  <a:srgbClr val="000000"/>
                </a:solidFill>
                <a:latin typeface="Calibri" panose="020F0502020204030204" pitchFamily="34" charset="0"/>
              </a:rPr>
              <a:t>District and campus staff should review academic data to: </a:t>
            </a:r>
          </a:p>
          <a:p>
            <a:r>
              <a:rPr lang="en-US" sz="1800" b="0" i="0" u="none" strike="noStrike" baseline="0" dirty="0">
                <a:solidFill>
                  <a:srgbClr val="000000"/>
                </a:solidFill>
                <a:latin typeface="Calibri" panose="020F0502020204030204" pitchFamily="34" charset="0"/>
              </a:rPr>
              <a:t>Identify trends in level of engagement or prevalence of uncontactable student by grade level, student groups, and special student population. </a:t>
            </a:r>
          </a:p>
          <a:p>
            <a:r>
              <a:rPr lang="en-US" sz="1800" b="0" i="0" u="none" strike="noStrike" baseline="0" dirty="0">
                <a:solidFill>
                  <a:srgbClr val="000000"/>
                </a:solidFill>
                <a:latin typeface="Calibri" panose="020F0502020204030204" pitchFamily="34" charset="0"/>
              </a:rPr>
              <a:t>Identify trends in promotion rates by grade level, subject areas, student groups, or special student populations. </a:t>
            </a:r>
          </a:p>
          <a:p>
            <a:r>
              <a:rPr lang="en-US" sz="1800" b="0" i="0" u="none" strike="noStrike" baseline="0" dirty="0">
                <a:solidFill>
                  <a:srgbClr val="000000"/>
                </a:solidFill>
                <a:latin typeface="Calibri" panose="020F0502020204030204" pitchFamily="34" charset="0"/>
              </a:rPr>
              <a:t>Identify which student groups or special student populations need the most academic support. </a:t>
            </a:r>
          </a:p>
          <a:p>
            <a:endParaRPr lang="en-US" sz="1800" b="0" i="0" u="none" strike="noStrike" baseline="0" dirty="0">
              <a:solidFill>
                <a:srgbClr val="000000"/>
              </a:solidFill>
              <a:latin typeface="Calibri" panose="020F0502020204030204" pitchFamily="34" charset="0"/>
            </a:endParaRPr>
          </a:p>
          <a:p>
            <a:pPr marL="0" indent="0">
              <a:buNone/>
            </a:pPr>
            <a:r>
              <a:rPr lang="en-US" sz="1800" b="0" i="0" u="none" strike="noStrike" baseline="0" dirty="0">
                <a:solidFill>
                  <a:srgbClr val="000000"/>
                </a:solidFill>
                <a:latin typeface="Calibri" panose="020F0502020204030204" pitchFamily="34" charset="0"/>
              </a:rPr>
              <a:t>Data trends may indicate variance in academic knowledge and deficits by grade level, student group, or special student population. District and campus staff will need to determine what targeted interventions, academic supports, and progress monitoring strategies will be needed to support academic achievement for all student groups for the 2020-2021 school year and beyond. </a:t>
            </a:r>
            <a:endParaRPr lang="en-US" dirty="0"/>
          </a:p>
        </p:txBody>
      </p:sp>
      <p:sp>
        <p:nvSpPr>
          <p:cNvPr id="4" name="Slide Number Placeholder 3">
            <a:extLst>
              <a:ext uri="{FF2B5EF4-FFF2-40B4-BE49-F238E27FC236}">
                <a16:creationId xmlns:a16="http://schemas.microsoft.com/office/drawing/2014/main" id="{68B2965A-0BC0-441E-8EB6-298F414A02C3}"/>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751099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476E2-841F-4DE6-A270-2DB8BD213EF8}"/>
              </a:ext>
            </a:extLst>
          </p:cNvPr>
          <p:cNvSpPr>
            <a:spLocks noGrp="1"/>
          </p:cNvSpPr>
          <p:nvPr>
            <p:ph type="title"/>
          </p:nvPr>
        </p:nvSpPr>
        <p:spPr/>
        <p:txBody>
          <a:bodyPr/>
          <a:lstStyle/>
          <a:p>
            <a:r>
              <a:rPr lang="en-US" dirty="0"/>
              <a:t>Innovative Outreach Efforts</a:t>
            </a:r>
          </a:p>
        </p:txBody>
      </p:sp>
      <p:sp>
        <p:nvSpPr>
          <p:cNvPr id="3" name="Content Placeholder 2">
            <a:extLst>
              <a:ext uri="{FF2B5EF4-FFF2-40B4-BE49-F238E27FC236}">
                <a16:creationId xmlns:a16="http://schemas.microsoft.com/office/drawing/2014/main" id="{80B8D23E-58B7-4767-A85D-9FC4E7C7C20E}"/>
              </a:ext>
            </a:extLst>
          </p:cNvPr>
          <p:cNvSpPr>
            <a:spLocks noGrp="1"/>
          </p:cNvSpPr>
          <p:nvPr>
            <p:ph idx="1"/>
          </p:nvPr>
        </p:nvSpPr>
        <p:spPr/>
        <p:txBody>
          <a:bodyPr/>
          <a:lstStyle/>
          <a:p>
            <a:pPr marL="0" indent="0">
              <a:buNone/>
            </a:pPr>
            <a:r>
              <a:rPr lang="en-US" sz="1800" b="0" i="0" u="none" strike="noStrike" baseline="0" dirty="0"/>
              <a:t>Door Hangers or Flyers </a:t>
            </a:r>
          </a:p>
          <a:p>
            <a:pPr lvl="1"/>
            <a:r>
              <a:rPr lang="en-US" sz="1400" b="0" i="0" u="none" strike="noStrike" baseline="0" dirty="0">
                <a:solidFill>
                  <a:srgbClr val="000000"/>
                </a:solidFill>
              </a:rPr>
              <a:t>Campus staff can create door hangers with the following information: </a:t>
            </a:r>
          </a:p>
          <a:p>
            <a:pPr lvl="2"/>
            <a:r>
              <a:rPr lang="en-US" sz="1200" dirty="0">
                <a:solidFill>
                  <a:srgbClr val="000000"/>
                </a:solidFill>
              </a:rPr>
              <a:t>Warm and welcoming message (e.g. “You are missed…”)</a:t>
            </a:r>
          </a:p>
          <a:p>
            <a:pPr lvl="2"/>
            <a:r>
              <a:rPr lang="en-US" sz="1200" b="0" i="0" u="none" strike="noStrike" baseline="0" dirty="0">
                <a:solidFill>
                  <a:srgbClr val="000000"/>
                </a:solidFill>
              </a:rPr>
              <a:t>Campus contact information </a:t>
            </a:r>
            <a:r>
              <a:rPr lang="en-US" sz="1200" dirty="0">
                <a:solidFill>
                  <a:srgbClr val="000000"/>
                </a:solidFill>
              </a:rPr>
              <a:t>to include both phone number and email address</a:t>
            </a:r>
          </a:p>
          <a:p>
            <a:pPr lvl="2"/>
            <a:r>
              <a:rPr lang="en-US" sz="1200" b="0" i="0" u="none" strike="noStrike" baseline="0" dirty="0">
                <a:solidFill>
                  <a:srgbClr val="000000"/>
                </a:solidFill>
              </a:rPr>
              <a:t>Important upcoming dates</a:t>
            </a:r>
          </a:p>
          <a:p>
            <a:pPr lvl="2"/>
            <a:r>
              <a:rPr lang="en-US" sz="1200" dirty="0">
                <a:solidFill>
                  <a:srgbClr val="000000"/>
                </a:solidFill>
              </a:rPr>
              <a:t>All material available in English and Spanish</a:t>
            </a:r>
          </a:p>
          <a:p>
            <a:pPr marL="914400" lvl="2" indent="0">
              <a:buNone/>
            </a:pPr>
            <a:endParaRPr lang="en-US" sz="1200" dirty="0">
              <a:solidFill>
                <a:srgbClr val="000000"/>
              </a:solidFill>
            </a:endParaRPr>
          </a:p>
          <a:p>
            <a:pPr marL="0" indent="0">
              <a:buNone/>
            </a:pPr>
            <a:r>
              <a:rPr lang="en-US" sz="1800" b="0" i="0" u="none" strike="noStrike" baseline="0" dirty="0">
                <a:solidFill>
                  <a:srgbClr val="000000"/>
                </a:solidFill>
              </a:rPr>
              <a:t>Apartment Manager Outreach</a:t>
            </a:r>
          </a:p>
          <a:p>
            <a:pPr lvl="1"/>
            <a:r>
              <a:rPr lang="en-US" sz="1400" b="0" i="0" u="none" strike="noStrike" baseline="0" dirty="0">
                <a:solidFill>
                  <a:srgbClr val="000000"/>
                </a:solidFill>
              </a:rPr>
              <a:t>Identify apartment complexes that feed into campus attendance zones and contact the managers in-person or phone call. </a:t>
            </a:r>
          </a:p>
          <a:p>
            <a:pPr lvl="1"/>
            <a:r>
              <a:rPr lang="en-US" sz="1400" b="0" i="0" u="none" strike="noStrike" baseline="0" dirty="0">
                <a:solidFill>
                  <a:srgbClr val="000000"/>
                </a:solidFill>
              </a:rPr>
              <a:t>Provide the following information to the apartment managers: </a:t>
            </a:r>
          </a:p>
          <a:p>
            <a:pPr lvl="2"/>
            <a:r>
              <a:rPr lang="en-US" sz="1200" dirty="0">
                <a:solidFill>
                  <a:srgbClr val="000000"/>
                </a:solidFill>
              </a:rPr>
              <a:t>Name of campus staff member</a:t>
            </a:r>
          </a:p>
          <a:p>
            <a:pPr lvl="2"/>
            <a:r>
              <a:rPr lang="en-US" sz="1200" b="0" i="0" u="none" strike="noStrike" baseline="0" dirty="0">
                <a:solidFill>
                  <a:srgbClr val="000000"/>
                </a:solidFill>
              </a:rPr>
              <a:t>Name of school/district</a:t>
            </a:r>
          </a:p>
          <a:p>
            <a:pPr lvl="2"/>
            <a:r>
              <a:rPr lang="en-US" sz="1200" dirty="0">
                <a:solidFill>
                  <a:srgbClr val="000000"/>
                </a:solidFill>
              </a:rPr>
              <a:t>Contact information (phone and email) where campus staff can be reached</a:t>
            </a:r>
          </a:p>
          <a:p>
            <a:pPr lvl="2"/>
            <a:r>
              <a:rPr lang="en-US" sz="1200" b="0" i="0" u="none" strike="noStrike" baseline="0" dirty="0">
                <a:solidFill>
                  <a:srgbClr val="000000"/>
                </a:solidFill>
              </a:rPr>
              <a:t>Drop off door hangers, business cards, McKinney-Vento posters</a:t>
            </a:r>
          </a:p>
          <a:p>
            <a:endParaRPr lang="en-US" sz="1800" b="0" i="0" u="none" strike="noStrike" baseline="0" dirty="0">
              <a:solidFill>
                <a:srgbClr val="000000"/>
              </a:solidFill>
              <a:latin typeface="Sylfaen" panose="010A0502050306030303"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7D82BE19-5448-455E-975F-6DE706D95146}"/>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3210955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3AA2F-89CA-464B-B4F4-4E0EED4655DA}"/>
              </a:ext>
            </a:extLst>
          </p:cNvPr>
          <p:cNvSpPr>
            <a:spLocks noGrp="1"/>
          </p:cNvSpPr>
          <p:nvPr>
            <p:ph type="title"/>
          </p:nvPr>
        </p:nvSpPr>
        <p:spPr/>
        <p:txBody>
          <a:bodyPr/>
          <a:lstStyle/>
          <a:p>
            <a:r>
              <a:rPr lang="en-US" dirty="0"/>
              <a:t>Innovative Outreach Efforts continued…</a:t>
            </a:r>
          </a:p>
        </p:txBody>
      </p:sp>
      <p:sp>
        <p:nvSpPr>
          <p:cNvPr id="3" name="Content Placeholder 2">
            <a:extLst>
              <a:ext uri="{FF2B5EF4-FFF2-40B4-BE49-F238E27FC236}">
                <a16:creationId xmlns:a16="http://schemas.microsoft.com/office/drawing/2014/main" id="{A78A835A-406B-498F-BB29-A2541F411A46}"/>
              </a:ext>
            </a:extLst>
          </p:cNvPr>
          <p:cNvSpPr>
            <a:spLocks noGrp="1"/>
          </p:cNvSpPr>
          <p:nvPr>
            <p:ph idx="1"/>
          </p:nvPr>
        </p:nvSpPr>
        <p:spPr/>
        <p:txBody>
          <a:bodyPr>
            <a:normAutofit/>
          </a:bodyPr>
          <a:lstStyle/>
          <a:p>
            <a:pPr marL="0" indent="0">
              <a:buNone/>
            </a:pPr>
            <a:r>
              <a:rPr lang="en-US" sz="1800" b="0" i="0" u="none" strike="noStrike" baseline="0" dirty="0">
                <a:latin typeface="Calibri" panose="020F0502020204030204" pitchFamily="34" charset="0"/>
              </a:rPr>
              <a:t>Supporting Students Living in Hotels or Motels </a:t>
            </a:r>
          </a:p>
          <a:p>
            <a:pPr lvl="1"/>
            <a:r>
              <a:rPr lang="en-US" sz="1400" b="0" i="0" u="none" strike="noStrike" baseline="0" dirty="0">
                <a:solidFill>
                  <a:srgbClr val="000000"/>
                </a:solidFill>
                <a:latin typeface="Calibri" panose="020F0502020204030204" pitchFamily="34" charset="0"/>
              </a:rPr>
              <a:t>District and campus staff should collaborate with their McKinney-Vento Homeless Liaisons to establish strong communication channels with hotel and motel staff to disseminate district, campus, and homeless education program information, resources, and supplies. </a:t>
            </a:r>
          </a:p>
          <a:p>
            <a:pPr lvl="1"/>
            <a:r>
              <a:rPr lang="en-US" sz="1400" b="0" i="0" u="none" strike="noStrike" baseline="0" dirty="0">
                <a:solidFill>
                  <a:srgbClr val="000000"/>
                </a:solidFill>
                <a:latin typeface="Calibri" panose="020F0502020204030204" pitchFamily="34" charset="0"/>
              </a:rPr>
              <a:t>Homeless liaisons should provide McKinney-Vento Posters via email to local hotel and motel staff. </a:t>
            </a:r>
          </a:p>
          <a:p>
            <a:pPr lvl="1"/>
            <a:r>
              <a:rPr lang="en-US" sz="1400" b="0" i="0" u="none" strike="noStrike" baseline="0" dirty="0">
                <a:solidFill>
                  <a:srgbClr val="000000"/>
                </a:solidFill>
                <a:latin typeface="Calibri" panose="020F0502020204030204" pitchFamily="34" charset="0"/>
              </a:rPr>
              <a:t>Homeless Liaisons should work with motel and hotel staff to ensure posters are placed strategically (e.g. laundromat area, community information boards, etc.) so that students and parents can easily access the information. </a:t>
            </a:r>
          </a:p>
          <a:p>
            <a:pPr marL="0" indent="0">
              <a:buNone/>
            </a:pPr>
            <a:r>
              <a:rPr lang="en-US" sz="1800" b="0" i="0" u="none" strike="noStrike" baseline="0" dirty="0">
                <a:latin typeface="Calibri" panose="020F0502020204030204" pitchFamily="34" charset="0"/>
              </a:rPr>
              <a:t>Leveraging Social Media Platforms </a:t>
            </a:r>
          </a:p>
          <a:p>
            <a:pPr lvl="1"/>
            <a:r>
              <a:rPr lang="en-US" sz="1400" b="0" i="0" u="none" strike="noStrike" baseline="0" dirty="0">
                <a:solidFill>
                  <a:srgbClr val="000000"/>
                </a:solidFill>
                <a:latin typeface="Calibri" panose="020F0502020204030204" pitchFamily="34" charset="0"/>
              </a:rPr>
              <a:t>Districts and campuses can utilize their social media platforms such as Facebook and Twitter to craft a message for students encouraging communication. </a:t>
            </a:r>
          </a:p>
          <a:p>
            <a:pPr lvl="1"/>
            <a:r>
              <a:rPr lang="en-US" sz="1400" b="0" i="0" u="none" strike="noStrike" baseline="0" dirty="0">
                <a:solidFill>
                  <a:srgbClr val="000000"/>
                </a:solidFill>
                <a:latin typeface="Calibri" panose="020F0502020204030204" pitchFamily="34" charset="0"/>
              </a:rPr>
              <a:t>Districts and campuses can craft messages encouraging students to reach out to friends who they know might have become disengaged during the school year.</a:t>
            </a:r>
          </a:p>
          <a:p>
            <a:pPr lvl="1"/>
            <a:r>
              <a:rPr lang="en-US" sz="1400" b="0" i="0" u="none" strike="noStrike" baseline="0" dirty="0">
                <a:solidFill>
                  <a:srgbClr val="000000"/>
                </a:solidFill>
              </a:rPr>
              <a:t>Districts and campuses may also consider sending text messages, automated voice messages, and letters sent to the home. </a:t>
            </a:r>
          </a:p>
          <a:p>
            <a:pPr marL="0" indent="0">
              <a:buNone/>
            </a:pPr>
            <a:r>
              <a:rPr lang="en-US" sz="1800" b="0" i="0" u="none" strike="noStrike" baseline="0" dirty="0">
                <a:latin typeface="Calibri" panose="020F0502020204030204" pitchFamily="34" charset="0"/>
              </a:rPr>
              <a:t>Establishing Protocols for Concerns </a:t>
            </a:r>
          </a:p>
          <a:p>
            <a:pPr lvl="1"/>
            <a:r>
              <a:rPr lang="en-US" sz="1400" b="0" i="0" u="none" strike="noStrike" baseline="0" dirty="0">
                <a:solidFill>
                  <a:srgbClr val="000000"/>
                </a:solidFill>
                <a:latin typeface="Calibri" panose="020F0502020204030204" pitchFamily="34" charset="0"/>
              </a:rPr>
              <a:t>District and campus staff must be knowledgeable of policies and protocols in place to respond to certain crisis such as: mandatory reporting of child abuse, neglect, including human trafficking, food insecurities, mental health, and for students experiencing homelessness. </a:t>
            </a:r>
            <a:endParaRPr lang="en-US" sz="1000" b="0" i="0" u="none" strike="noStrike" baseline="0" dirty="0">
              <a:solidFill>
                <a:srgbClr val="000000"/>
              </a:solidFill>
              <a:latin typeface="Calibri" panose="020F0502020204030204" pitchFamily="34" charset="0"/>
            </a:endParaRPr>
          </a:p>
          <a:p>
            <a:pPr marL="457200" lvl="1" indent="0">
              <a:buNone/>
            </a:pPr>
            <a:endParaRPr lang="en-US" sz="1400" b="0" i="0" u="none" strike="noStrike" baseline="0" dirty="0">
              <a:solidFill>
                <a:srgbClr val="000000"/>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14079754-4537-4FD1-B79F-1E55C2E8EE00}"/>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027680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B5D12-5ADB-4BE6-8600-FC2AAC086E5C}"/>
              </a:ext>
            </a:extLst>
          </p:cNvPr>
          <p:cNvSpPr>
            <a:spLocks noGrp="1"/>
          </p:cNvSpPr>
          <p:nvPr>
            <p:ph type="title"/>
          </p:nvPr>
        </p:nvSpPr>
        <p:spPr/>
        <p:txBody>
          <a:bodyPr/>
          <a:lstStyle/>
          <a:p>
            <a:r>
              <a:rPr lang="en-US" dirty="0"/>
              <a:t>Ongoing Engagement Strategies</a:t>
            </a:r>
          </a:p>
        </p:txBody>
      </p:sp>
      <p:sp>
        <p:nvSpPr>
          <p:cNvPr id="3" name="Content Placeholder 2">
            <a:extLst>
              <a:ext uri="{FF2B5EF4-FFF2-40B4-BE49-F238E27FC236}">
                <a16:creationId xmlns:a16="http://schemas.microsoft.com/office/drawing/2014/main" id="{ED6484E9-2B94-44B3-87F6-C8F9E488F7F0}"/>
              </a:ext>
            </a:extLst>
          </p:cNvPr>
          <p:cNvSpPr>
            <a:spLocks noGrp="1"/>
          </p:cNvSpPr>
          <p:nvPr>
            <p:ph idx="1"/>
          </p:nvPr>
        </p:nvSpPr>
        <p:spPr/>
        <p:txBody>
          <a:bodyPr/>
          <a:lstStyle/>
          <a:p>
            <a:pPr>
              <a:buFont typeface="Wingdings" panose="05000000000000000000" pitchFamily="2" charset="2"/>
              <a:buChar char="Ø"/>
            </a:pPr>
            <a:r>
              <a:rPr lang="en-US" dirty="0"/>
              <a:t>Assess Needs (changes to remote needs, basic needs, academic challenges)</a:t>
            </a:r>
          </a:p>
          <a:p>
            <a:pPr lvl="1">
              <a:buFont typeface="Wingdings" panose="05000000000000000000" pitchFamily="2" charset="2"/>
              <a:buChar char="Ø"/>
            </a:pPr>
            <a:r>
              <a:rPr lang="en-US" dirty="0"/>
              <a:t>	Shared Google Doc</a:t>
            </a:r>
          </a:p>
          <a:p>
            <a:pPr>
              <a:buFont typeface="Wingdings" panose="05000000000000000000" pitchFamily="2" charset="2"/>
              <a:buChar char="Ø"/>
            </a:pPr>
            <a:r>
              <a:rPr lang="en-US" dirty="0"/>
              <a:t>Mentors within each building/district</a:t>
            </a:r>
          </a:p>
          <a:p>
            <a:pPr>
              <a:buFont typeface="Wingdings" panose="05000000000000000000" pitchFamily="2" charset="2"/>
              <a:buChar char="Ø"/>
            </a:pPr>
            <a:r>
              <a:rPr lang="en-US" dirty="0"/>
              <a:t>Text “buddies”</a:t>
            </a:r>
          </a:p>
          <a:p>
            <a:pPr>
              <a:buFont typeface="Wingdings" panose="05000000000000000000" pitchFamily="2" charset="2"/>
              <a:buChar char="Ø"/>
            </a:pPr>
            <a:r>
              <a:rPr lang="en-US" dirty="0"/>
              <a:t>Summer Programming</a:t>
            </a:r>
          </a:p>
          <a:p>
            <a:pPr>
              <a:buFont typeface="Wingdings" panose="05000000000000000000" pitchFamily="2" charset="2"/>
              <a:buChar char="Ø"/>
            </a:pPr>
            <a:r>
              <a:rPr lang="en-US"/>
              <a:t>Staff to </a:t>
            </a:r>
            <a:r>
              <a:rPr lang="en-US" dirty="0"/>
              <a:t>be “advocate“ or “advisory” personnel</a:t>
            </a:r>
          </a:p>
          <a:p>
            <a:pPr>
              <a:buFont typeface="Wingdings" panose="05000000000000000000" pitchFamily="2" charset="2"/>
              <a:buChar char="Ø"/>
            </a:pPr>
            <a:r>
              <a:rPr lang="en-US" dirty="0"/>
              <a:t>Online/Virtual events (Parent University, clubs, engagement classes, book club)</a:t>
            </a:r>
          </a:p>
        </p:txBody>
      </p:sp>
      <p:sp>
        <p:nvSpPr>
          <p:cNvPr id="4" name="Slide Number Placeholder 3">
            <a:extLst>
              <a:ext uri="{FF2B5EF4-FFF2-40B4-BE49-F238E27FC236}">
                <a16:creationId xmlns:a16="http://schemas.microsoft.com/office/drawing/2014/main" id="{AB35117D-57E4-4F0C-853C-ECB5FCBFAB8F}"/>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173512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48433-70E6-45F9-8E62-6E97B3406AAE}"/>
              </a:ext>
            </a:extLst>
          </p:cNvPr>
          <p:cNvSpPr>
            <a:spLocks noGrp="1"/>
          </p:cNvSpPr>
          <p:nvPr>
            <p:ph type="title"/>
          </p:nvPr>
        </p:nvSpPr>
        <p:spPr>
          <a:xfrm>
            <a:off x="245193" y="-756418"/>
            <a:ext cx="6081865" cy="756418"/>
          </a:xfrm>
        </p:spPr>
        <p:txBody>
          <a:bodyPr vert="horz" lIns="0" tIns="0" rIns="0" bIns="0" rtlCol="0" anchor="b" anchorCtr="0">
            <a:normAutofit/>
          </a:bodyPr>
          <a:lstStyle/>
          <a:p>
            <a:r>
              <a:rPr lang="en-US" dirty="0"/>
              <a:t>Strong Start 2020-2021 from TEA</a:t>
            </a:r>
          </a:p>
        </p:txBody>
      </p:sp>
      <p:pic>
        <p:nvPicPr>
          <p:cNvPr id="4" name="Picture 3" descr="Strong Start 2020-2021&#10;Engaging Highly Mobile and At-Risk Students&#10;by TEA Texas Education Agency">
            <a:extLst>
              <a:ext uri="{FF2B5EF4-FFF2-40B4-BE49-F238E27FC236}">
                <a16:creationId xmlns:a16="http://schemas.microsoft.com/office/drawing/2014/main" id="{E64C84B2-7A7A-4827-84DC-180BBF7F0673}"/>
              </a:ext>
            </a:extLst>
          </p:cNvPr>
          <p:cNvPicPr>
            <a:picLocks noChangeAspect="1"/>
          </p:cNvPicPr>
          <p:nvPr/>
        </p:nvPicPr>
        <p:blipFill>
          <a:blip r:embed="rId2"/>
          <a:stretch>
            <a:fillRect/>
          </a:stretch>
        </p:blipFill>
        <p:spPr>
          <a:xfrm>
            <a:off x="2004003" y="99152"/>
            <a:ext cx="5135993" cy="6659696"/>
          </a:xfrm>
          <a:prstGeom prst="rect">
            <a:avLst/>
          </a:prstGeom>
        </p:spPr>
      </p:pic>
    </p:spTree>
    <p:extLst>
      <p:ext uri="{BB962C8B-B14F-4D97-AF65-F5344CB8AC3E}">
        <p14:creationId xmlns:p14="http://schemas.microsoft.com/office/powerpoint/2010/main" val="2947462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2">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24">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26"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126698D7-D3CF-4E47-A22B-9B7F3974225E}"/>
              </a:ext>
            </a:extLst>
          </p:cNvPr>
          <p:cNvSpPr>
            <a:spLocks noGrp="1"/>
          </p:cNvSpPr>
          <p:nvPr>
            <p:ph type="title"/>
          </p:nvPr>
        </p:nvSpPr>
        <p:spPr>
          <a:xfrm>
            <a:off x="785460" y="759805"/>
            <a:ext cx="7729890" cy="1325563"/>
          </a:xfrm>
        </p:spPr>
        <p:txBody>
          <a:bodyPr>
            <a:normAutofit/>
          </a:bodyPr>
          <a:lstStyle/>
          <a:p>
            <a:br>
              <a:rPr lang="en-US" sz="3500" dirty="0">
                <a:solidFill>
                  <a:srgbClr val="FFFFFF"/>
                </a:solidFill>
              </a:rPr>
            </a:br>
            <a:r>
              <a:rPr lang="en-US" sz="3500" dirty="0">
                <a:solidFill>
                  <a:srgbClr val="FFFFFF"/>
                </a:solidFill>
              </a:rPr>
              <a:t>Student Support Teams</a:t>
            </a:r>
          </a:p>
        </p:txBody>
      </p:sp>
      <p:sp>
        <p:nvSpPr>
          <p:cNvPr id="3" name="Content Placeholder 2">
            <a:extLst>
              <a:ext uri="{FF2B5EF4-FFF2-40B4-BE49-F238E27FC236}">
                <a16:creationId xmlns:a16="http://schemas.microsoft.com/office/drawing/2014/main" id="{C42F9498-0C4D-4118-82BE-CE000DF49657}"/>
              </a:ext>
            </a:extLst>
          </p:cNvPr>
          <p:cNvSpPr>
            <a:spLocks noGrp="1"/>
          </p:cNvSpPr>
          <p:nvPr>
            <p:ph idx="1"/>
          </p:nvPr>
        </p:nvSpPr>
        <p:spPr>
          <a:xfrm>
            <a:off x="1068678" y="2494450"/>
            <a:ext cx="3040158" cy="3563159"/>
          </a:xfrm>
        </p:spPr>
        <p:txBody>
          <a:bodyPr>
            <a:normAutofit/>
          </a:bodyPr>
          <a:lstStyle/>
          <a:p>
            <a:pPr marL="0" indent="0">
              <a:buNone/>
            </a:pPr>
            <a:r>
              <a:rPr lang="en-US" sz="1600" b="0" i="0" u="none" strike="noStrike" baseline="0">
                <a:latin typeface="Calibri" panose="020F0502020204030204" pitchFamily="34" charset="0"/>
              </a:rPr>
              <a:t>What is a Student Support Team? </a:t>
            </a:r>
          </a:p>
          <a:p>
            <a:pPr marL="0" indent="0">
              <a:buNone/>
            </a:pPr>
            <a:r>
              <a:rPr lang="en-US" sz="1600" b="0" i="0" u="none" strike="noStrike" baseline="0">
                <a:latin typeface="Calibri" panose="020F0502020204030204" pitchFamily="34" charset="0"/>
              </a:rPr>
              <a:t>District and campus leadership are encouraged to create and utilize Student Support Teams comprised of trained staff and community partners that can voluntarily be arranged to conduct home visits or other outreach interventions for the most at-risk and vulnerable student populations. Support Teams will reflect the unique staffing of each campus and may include social workers, behavior specialists or other designated campus or district staff. </a:t>
            </a:r>
          </a:p>
          <a:p>
            <a:pPr marL="0" indent="0">
              <a:buNone/>
            </a:pPr>
            <a:endParaRPr lang="en-US" sz="1600" dirty="0"/>
          </a:p>
        </p:txBody>
      </p:sp>
      <p:pic>
        <p:nvPicPr>
          <p:cNvPr id="8" name="Picture 7" descr="Circular diagram with boxes Counselor, Nurse, Drop-out prevention specialist, Homeless or Foster care liaison, Resource officer, School Liaison officer (military student)">
            <a:extLst>
              <a:ext uri="{FF2B5EF4-FFF2-40B4-BE49-F238E27FC236}">
                <a16:creationId xmlns:a16="http://schemas.microsoft.com/office/drawing/2014/main" id="{2EF6E9E3-6C74-4EA0-9EF4-4685933DEDFB}"/>
              </a:ext>
            </a:extLst>
          </p:cNvPr>
          <p:cNvPicPr>
            <a:picLocks noChangeAspect="1"/>
          </p:cNvPicPr>
          <p:nvPr/>
        </p:nvPicPr>
        <p:blipFill rotWithShape="1">
          <a:blip r:embed="rId2"/>
          <a:srcRect l="9898" r="10500" b="-3"/>
          <a:stretch/>
        </p:blipFill>
        <p:spPr>
          <a:xfrm>
            <a:off x="4574169" y="2492376"/>
            <a:ext cx="3601803" cy="3563372"/>
          </a:xfrm>
          <a:prstGeom prst="rect">
            <a:avLst/>
          </a:prstGeom>
        </p:spPr>
      </p:pic>
      <p:sp>
        <p:nvSpPr>
          <p:cNvPr id="4" name="Slide Number Placeholder 3">
            <a:extLst>
              <a:ext uri="{FF2B5EF4-FFF2-40B4-BE49-F238E27FC236}">
                <a16:creationId xmlns:a16="http://schemas.microsoft.com/office/drawing/2014/main" id="{9AB2991E-5014-44E3-A6F9-C31466916F8A}"/>
              </a:ext>
            </a:extLst>
          </p:cNvPr>
          <p:cNvSpPr>
            <a:spLocks noGrp="1"/>
          </p:cNvSpPr>
          <p:nvPr>
            <p:ph type="sldNum" sz="quarter" idx="12"/>
          </p:nvPr>
        </p:nvSpPr>
        <p:spPr>
          <a:xfrm>
            <a:off x="8030718" y="6382512"/>
            <a:ext cx="514350" cy="320040"/>
          </a:xfrm>
        </p:spPr>
        <p:txBody>
          <a:bodyPr>
            <a:normAutofit/>
          </a:bodyPr>
          <a:lstStyle/>
          <a:p>
            <a:pPr>
              <a:spcAft>
                <a:spcPts val="600"/>
              </a:spcAft>
            </a:pPr>
            <a:fld id="{C479D5F6-EDCB-402A-AC08-4943A1820E8F}" type="slidenum">
              <a:rPr lang="en-US" sz="900" smtClean="0"/>
              <a:pPr>
                <a:spcAft>
                  <a:spcPts val="600"/>
                </a:spcAft>
              </a:pPr>
              <a:t>3</a:t>
            </a:fld>
            <a:endParaRPr lang="en-US" sz="900"/>
          </a:p>
        </p:txBody>
      </p:sp>
    </p:spTree>
    <p:extLst>
      <p:ext uri="{BB962C8B-B14F-4D97-AF65-F5344CB8AC3E}">
        <p14:creationId xmlns:p14="http://schemas.microsoft.com/office/powerpoint/2010/main" val="2822075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D18B0-484D-44A4-8C26-B6C92D063CEA}"/>
              </a:ext>
            </a:extLst>
          </p:cNvPr>
          <p:cNvSpPr>
            <a:spLocks noGrp="1"/>
          </p:cNvSpPr>
          <p:nvPr>
            <p:ph type="title"/>
          </p:nvPr>
        </p:nvSpPr>
        <p:spPr>
          <a:xfrm>
            <a:off x="245193" y="254514"/>
            <a:ext cx="8580025" cy="756418"/>
          </a:xfrm>
        </p:spPr>
        <p:txBody>
          <a:bodyPr>
            <a:normAutofit/>
          </a:bodyPr>
          <a:lstStyle/>
          <a:p>
            <a:pPr algn="ctr"/>
            <a:r>
              <a:rPr lang="en-US" sz="2000" dirty="0"/>
              <a:t>Provide a multi-tiered level of support by collaborating with other student programs such as:</a:t>
            </a:r>
          </a:p>
        </p:txBody>
      </p:sp>
      <p:pic>
        <p:nvPicPr>
          <p:cNvPr id="4" name="Picture 3" descr="graphic showing categories&#10;Special Education, English Learners, Gifted and Talented, 504 Accommodations, Career and Technical Education, Migrant, McKinney-Vento Homeless Education, Foster Care, Title 1 Part A, Military-Connected Students, Pregnancy Related Services">
            <a:extLst>
              <a:ext uri="{FF2B5EF4-FFF2-40B4-BE49-F238E27FC236}">
                <a16:creationId xmlns:a16="http://schemas.microsoft.com/office/drawing/2014/main" id="{26C87EAE-4201-4B9D-AB5F-9867812AF2E6}"/>
              </a:ext>
            </a:extLst>
          </p:cNvPr>
          <p:cNvPicPr>
            <a:picLocks noChangeAspect="1"/>
          </p:cNvPicPr>
          <p:nvPr/>
        </p:nvPicPr>
        <p:blipFill>
          <a:blip r:embed="rId2"/>
          <a:stretch>
            <a:fillRect/>
          </a:stretch>
        </p:blipFill>
        <p:spPr>
          <a:xfrm>
            <a:off x="1150287" y="1711355"/>
            <a:ext cx="6734799" cy="3380762"/>
          </a:xfrm>
          <a:prstGeom prst="rect">
            <a:avLst/>
          </a:prstGeom>
        </p:spPr>
      </p:pic>
    </p:spTree>
    <p:extLst>
      <p:ext uri="{BB962C8B-B14F-4D97-AF65-F5344CB8AC3E}">
        <p14:creationId xmlns:p14="http://schemas.microsoft.com/office/powerpoint/2010/main" val="204605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8E290-C237-449B-AA22-BD3FB29591FA}"/>
              </a:ext>
            </a:extLst>
          </p:cNvPr>
          <p:cNvSpPr>
            <a:spLocks noGrp="1"/>
          </p:cNvSpPr>
          <p:nvPr>
            <p:ph type="title"/>
          </p:nvPr>
        </p:nvSpPr>
        <p:spPr/>
        <p:txBody>
          <a:bodyPr/>
          <a:lstStyle/>
          <a:p>
            <a:r>
              <a:rPr lang="en-US" dirty="0"/>
              <a:t>Categorization</a:t>
            </a:r>
          </a:p>
        </p:txBody>
      </p:sp>
      <p:sp>
        <p:nvSpPr>
          <p:cNvPr id="3" name="Content Placeholder 2">
            <a:extLst>
              <a:ext uri="{FF2B5EF4-FFF2-40B4-BE49-F238E27FC236}">
                <a16:creationId xmlns:a16="http://schemas.microsoft.com/office/drawing/2014/main" id="{960086CA-CB86-47B6-8ADB-65FFEC5FA9EF}"/>
              </a:ext>
            </a:extLst>
          </p:cNvPr>
          <p:cNvSpPr>
            <a:spLocks noGrp="1"/>
          </p:cNvSpPr>
          <p:nvPr>
            <p:ph idx="1"/>
          </p:nvPr>
        </p:nvSpPr>
        <p:spPr/>
        <p:txBody>
          <a:bodyPr>
            <a:normAutofit lnSpcReduction="10000"/>
          </a:bodyPr>
          <a:lstStyle/>
          <a:p>
            <a:pPr marL="0" indent="0">
              <a:buNone/>
            </a:pPr>
            <a:r>
              <a:rPr lang="en-US" sz="1800" b="1" i="0" u="none" strike="noStrike" baseline="0" dirty="0">
                <a:solidFill>
                  <a:srgbClr val="1F3762"/>
                </a:solidFill>
                <a:latin typeface="Calibri" panose="020F0502020204030204" pitchFamily="34" charset="0"/>
              </a:rPr>
              <a:t>Engaged </a:t>
            </a:r>
          </a:p>
          <a:p>
            <a:pPr marL="0" indent="0">
              <a:buNone/>
            </a:pPr>
            <a:r>
              <a:rPr lang="en-US" sz="1800" b="0" i="0" u="none" strike="noStrike" baseline="0" dirty="0">
                <a:solidFill>
                  <a:srgbClr val="000000"/>
                </a:solidFill>
                <a:latin typeface="Calibri" panose="020F0502020204030204" pitchFamily="34" charset="0"/>
              </a:rPr>
              <a:t>Student was responding to requests from administrators and teachers and completing assignments. For secondary students, enrolled in multiple classes, completing assignments in any core content areas would count as engaged. </a:t>
            </a:r>
          </a:p>
          <a:p>
            <a:pPr marL="0" indent="0">
              <a:buNone/>
            </a:pPr>
            <a:r>
              <a:rPr lang="en-US" sz="1800" b="1" i="0" u="none" strike="noStrike" baseline="0" dirty="0">
                <a:solidFill>
                  <a:srgbClr val="1F3762"/>
                </a:solidFill>
                <a:latin typeface="Calibri" panose="020F0502020204030204" pitchFamily="34" charset="0"/>
              </a:rPr>
              <a:t>Unengaged/Disengaged </a:t>
            </a:r>
            <a:endParaRPr lang="en-US" sz="1800" b="1" i="0" u="none" strike="noStrike" baseline="0" dirty="0">
              <a:solidFill>
                <a:srgbClr val="000000"/>
              </a:solidFill>
              <a:latin typeface="Calibri" panose="020F0502020204030204" pitchFamily="34" charset="0"/>
            </a:endParaRPr>
          </a:p>
          <a:p>
            <a:pPr marL="0" indent="0">
              <a:buNone/>
            </a:pPr>
            <a:r>
              <a:rPr lang="en-US" sz="1800" b="0" i="0" u="none" strike="noStrike" baseline="0" dirty="0">
                <a:solidFill>
                  <a:srgbClr val="000000"/>
                </a:solidFill>
                <a:latin typeface="Calibri" panose="020F0502020204030204" pitchFamily="34" charset="0"/>
              </a:rPr>
              <a:t>Student was responding to requests from administrators and teachers; however, the student was not completing assignments. For secondary students, enrolled in multiple classes, not completing assignments in any core content areas would count as unengaged. Students should be classified as unengaged regardless for the underlying reason for not being engaged (whether by choice or uncontrollable circumstance). </a:t>
            </a:r>
          </a:p>
          <a:p>
            <a:pPr marL="0" indent="0">
              <a:buNone/>
            </a:pPr>
            <a:r>
              <a:rPr lang="en-US" sz="1800" b="1" i="0" u="none" strike="noStrike" baseline="0" dirty="0">
                <a:solidFill>
                  <a:srgbClr val="1F3762"/>
                </a:solidFill>
                <a:latin typeface="Calibri" panose="020F0502020204030204" pitchFamily="34" charset="0"/>
              </a:rPr>
              <a:t>Not Contactable/Uncontactable</a:t>
            </a:r>
            <a:endParaRPr lang="en-US" sz="1800" b="1" i="0" u="none" strike="noStrike" baseline="0" dirty="0">
              <a:solidFill>
                <a:srgbClr val="000000"/>
              </a:solidFill>
              <a:latin typeface="Calibri" panose="020F0502020204030204" pitchFamily="34" charset="0"/>
            </a:endParaRPr>
          </a:p>
          <a:p>
            <a:pPr marL="0" indent="0">
              <a:buNone/>
            </a:pPr>
            <a:r>
              <a:rPr lang="en-US" sz="1800" b="0" i="0" u="none" strike="noStrike" baseline="0" dirty="0">
                <a:solidFill>
                  <a:srgbClr val="000000"/>
                </a:solidFill>
                <a:latin typeface="Calibri" panose="020F0502020204030204" pitchFamily="34" charset="0"/>
              </a:rPr>
              <a:t>An uncontactable student is defined as a student that did </a:t>
            </a:r>
            <a:r>
              <a:rPr lang="en-US" sz="1800" b="1" i="1" u="none" strike="noStrike" baseline="0" dirty="0">
                <a:solidFill>
                  <a:srgbClr val="000000"/>
                </a:solidFill>
                <a:latin typeface="Calibri" panose="020F0502020204030204" pitchFamily="34" charset="0"/>
              </a:rPr>
              <a:t>not </a:t>
            </a:r>
            <a:r>
              <a:rPr lang="en-US" sz="1800" b="0" i="0" u="none" strike="noStrike" baseline="0" dirty="0">
                <a:solidFill>
                  <a:srgbClr val="000000"/>
                </a:solidFill>
                <a:latin typeface="Calibri" panose="020F0502020204030204" pitchFamily="34" charset="0"/>
              </a:rPr>
              <a:t>participate in the continuing instruction formats provided by the district </a:t>
            </a:r>
            <a:r>
              <a:rPr lang="en-US" sz="1800" b="1" i="1" u="none" strike="noStrike" baseline="0" dirty="0">
                <a:solidFill>
                  <a:srgbClr val="000000"/>
                </a:solidFill>
                <a:latin typeface="Calibri" panose="020F0502020204030204" pitchFamily="34" charset="0"/>
              </a:rPr>
              <a:t>and </a:t>
            </a:r>
            <a:r>
              <a:rPr lang="en-US" sz="1800" b="0" i="0" u="none" strike="noStrike" baseline="0" dirty="0">
                <a:solidFill>
                  <a:srgbClr val="000000"/>
                </a:solidFill>
                <a:latin typeface="Calibri" panose="020F0502020204030204" pitchFamily="34" charset="0"/>
              </a:rPr>
              <a:t>for whom multiple efforts to contact them or their relatives listed as the student’s contacts failed during the COVID-19 pandemic as campuses transitioned from in-person to virtual learning platforms.</a:t>
            </a:r>
            <a:endParaRPr lang="en-US" dirty="0"/>
          </a:p>
        </p:txBody>
      </p:sp>
      <p:sp>
        <p:nvSpPr>
          <p:cNvPr id="4" name="Slide Number Placeholder 3">
            <a:extLst>
              <a:ext uri="{FF2B5EF4-FFF2-40B4-BE49-F238E27FC236}">
                <a16:creationId xmlns:a16="http://schemas.microsoft.com/office/drawing/2014/main" id="{BA932676-CD9C-4CBE-BD60-EB0A0629AC63}"/>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132876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0849-423A-4B45-856A-1FA9AFB266E7}"/>
              </a:ext>
            </a:extLst>
          </p:cNvPr>
          <p:cNvSpPr>
            <a:spLocks noGrp="1"/>
          </p:cNvSpPr>
          <p:nvPr>
            <p:ph type="title"/>
          </p:nvPr>
        </p:nvSpPr>
        <p:spPr/>
        <p:txBody>
          <a:bodyPr/>
          <a:lstStyle/>
          <a:p>
            <a:r>
              <a:rPr lang="en-US" dirty="0"/>
              <a:t>Key Considerations- Non-Contactable Students</a:t>
            </a:r>
          </a:p>
        </p:txBody>
      </p:sp>
      <p:sp>
        <p:nvSpPr>
          <p:cNvPr id="3" name="Content Placeholder 2">
            <a:extLst>
              <a:ext uri="{FF2B5EF4-FFF2-40B4-BE49-F238E27FC236}">
                <a16:creationId xmlns:a16="http://schemas.microsoft.com/office/drawing/2014/main" id="{EC4B2C62-06B3-467E-B488-1ABBB4CC6720}"/>
              </a:ext>
            </a:extLst>
          </p:cNvPr>
          <p:cNvSpPr>
            <a:spLocks noGrp="1"/>
          </p:cNvSpPr>
          <p:nvPr>
            <p:ph idx="1"/>
          </p:nvPr>
        </p:nvSpPr>
        <p:spPr/>
        <p:txBody>
          <a:bodyPr/>
          <a:lstStyle/>
          <a:p>
            <a:pPr marL="0" indent="0">
              <a:buNone/>
            </a:pPr>
            <a:r>
              <a:rPr lang="en-US" b="1" i="0" u="none" strike="noStrike" baseline="0" dirty="0">
                <a:solidFill>
                  <a:srgbClr val="000000"/>
                </a:solidFill>
                <a:latin typeface="Calibri" panose="020F0502020204030204" pitchFamily="34" charset="0"/>
              </a:rPr>
              <a:t>District and campus staff should consider the following: </a:t>
            </a:r>
          </a:p>
          <a:p>
            <a:pPr>
              <a:buFont typeface="Wingdings" panose="05000000000000000000" pitchFamily="2" charset="2"/>
              <a:buChar char="§"/>
            </a:pPr>
            <a:r>
              <a:rPr lang="en-US" sz="1800" b="0" i="0" u="none" strike="noStrike" baseline="0" dirty="0">
                <a:solidFill>
                  <a:srgbClr val="000000"/>
                </a:solidFill>
                <a:latin typeface="Calibri" panose="020F0502020204030204" pitchFamily="34" charset="0"/>
              </a:rPr>
              <a:t>Create a list of uncontactable students to be located and reengaged. </a:t>
            </a:r>
          </a:p>
          <a:p>
            <a:pPr>
              <a:buFont typeface="Wingdings" panose="05000000000000000000" pitchFamily="2" charset="2"/>
              <a:buChar char="§"/>
            </a:pPr>
            <a:r>
              <a:rPr lang="en-US" sz="1800" b="0" i="0" u="none" strike="noStrike" baseline="0" dirty="0">
                <a:solidFill>
                  <a:srgbClr val="000000"/>
                </a:solidFill>
                <a:latin typeface="Sylfaen" panose="010A0502050306030303" pitchFamily="18" charset="0"/>
              </a:rPr>
              <a:t>R</a:t>
            </a:r>
            <a:r>
              <a:rPr lang="en-US" sz="1800" b="0" i="0" u="none" strike="noStrike" baseline="0" dirty="0">
                <a:solidFill>
                  <a:srgbClr val="000000"/>
                </a:solidFill>
                <a:latin typeface="Calibri" panose="020F0502020204030204" pitchFamily="34" charset="0"/>
              </a:rPr>
              <a:t>eview student attendance and level of engagement to identify any gaps that   occurred before or during COVID-19. </a:t>
            </a:r>
          </a:p>
          <a:p>
            <a:pPr>
              <a:buFont typeface="Wingdings" panose="05000000000000000000" pitchFamily="2" charset="2"/>
              <a:buChar char="§"/>
            </a:pPr>
            <a:r>
              <a:rPr lang="en-US" sz="1800" b="0" i="0" u="none" strike="noStrike" baseline="0" dirty="0">
                <a:solidFill>
                  <a:srgbClr val="000000"/>
                </a:solidFill>
                <a:latin typeface="Calibri" panose="020F0502020204030204" pitchFamily="34" charset="0"/>
              </a:rPr>
              <a:t>Determine what factors may have contributed to a student’s uncontactable status or change in engagement (e.g. loss of housing, moved out of the area, etc.). </a:t>
            </a:r>
          </a:p>
          <a:p>
            <a:pPr>
              <a:buFont typeface="Wingdings" panose="05000000000000000000" pitchFamily="2" charset="2"/>
              <a:buChar char="§"/>
            </a:pPr>
            <a:r>
              <a:rPr lang="en-US" sz="1800" b="0" i="0" u="none" strike="noStrike" baseline="0" dirty="0">
                <a:solidFill>
                  <a:srgbClr val="000000"/>
                </a:solidFill>
                <a:latin typeface="Calibri" panose="020F0502020204030204" pitchFamily="34" charset="0"/>
              </a:rPr>
              <a:t>Meet regularly to discuss the progress of reestablishing communication or locating uncontactable students. </a:t>
            </a:r>
          </a:p>
          <a:p>
            <a:pPr>
              <a:buFont typeface="Wingdings" panose="05000000000000000000" pitchFamily="2" charset="2"/>
              <a:buChar char="§"/>
            </a:pPr>
            <a:r>
              <a:rPr lang="en-US" sz="1800" b="0" i="0" u="none" strike="noStrike" baseline="0" dirty="0">
                <a:solidFill>
                  <a:srgbClr val="000000"/>
                </a:solidFill>
                <a:latin typeface="Calibri" panose="020F0502020204030204" pitchFamily="34" charset="0"/>
              </a:rPr>
              <a:t>Provide any updated student or family contact information to your registrar as soon as possible. </a:t>
            </a:r>
          </a:p>
          <a:p>
            <a:pPr>
              <a:buFont typeface="Wingdings" panose="05000000000000000000" pitchFamily="2" charset="2"/>
              <a:buChar char="§"/>
            </a:pPr>
            <a:r>
              <a:rPr lang="en-US" sz="1800" b="0" i="0" u="none" strike="noStrike" baseline="0" dirty="0">
                <a:solidFill>
                  <a:srgbClr val="000000"/>
                </a:solidFill>
                <a:latin typeface="Calibri" panose="020F0502020204030204" pitchFamily="34" charset="0"/>
              </a:rPr>
              <a:t>Determine what academic interventions or supports are needed to ensure on-time promotion and graduation for the 2020-2021 school year. </a:t>
            </a:r>
          </a:p>
          <a:p>
            <a:endParaRPr lang="en-US" dirty="0"/>
          </a:p>
        </p:txBody>
      </p:sp>
      <p:sp>
        <p:nvSpPr>
          <p:cNvPr id="4" name="Slide Number Placeholder 3">
            <a:extLst>
              <a:ext uri="{FF2B5EF4-FFF2-40B4-BE49-F238E27FC236}">
                <a16:creationId xmlns:a16="http://schemas.microsoft.com/office/drawing/2014/main" id="{126B0F00-9FCA-4573-8D03-A851E2804DAE}"/>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600886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C113B-7CA7-4FA7-B0CF-E3D5F43F393F}"/>
              </a:ext>
            </a:extLst>
          </p:cNvPr>
          <p:cNvSpPr>
            <a:spLocks noGrp="1"/>
          </p:cNvSpPr>
          <p:nvPr>
            <p:ph type="title"/>
          </p:nvPr>
        </p:nvSpPr>
        <p:spPr/>
        <p:txBody>
          <a:bodyPr/>
          <a:lstStyle/>
          <a:p>
            <a:r>
              <a:rPr lang="en-US" dirty="0"/>
              <a:t>Key Considerations- Not Engaged Students</a:t>
            </a:r>
          </a:p>
        </p:txBody>
      </p:sp>
      <p:sp>
        <p:nvSpPr>
          <p:cNvPr id="3" name="Content Placeholder 2">
            <a:extLst>
              <a:ext uri="{FF2B5EF4-FFF2-40B4-BE49-F238E27FC236}">
                <a16:creationId xmlns:a16="http://schemas.microsoft.com/office/drawing/2014/main" id="{4A3110B3-99DA-4F29-96B9-8CD147E46543}"/>
              </a:ext>
            </a:extLst>
          </p:cNvPr>
          <p:cNvSpPr>
            <a:spLocks noGrp="1"/>
          </p:cNvSpPr>
          <p:nvPr>
            <p:ph idx="1"/>
          </p:nvPr>
        </p:nvSpPr>
        <p:spPr/>
        <p:txBody>
          <a:bodyPr/>
          <a:lstStyle/>
          <a:p>
            <a:pPr marL="0" indent="0">
              <a:buNone/>
            </a:pPr>
            <a:r>
              <a:rPr lang="en-US" b="1" i="0" u="none" strike="noStrike" baseline="0" dirty="0">
                <a:solidFill>
                  <a:srgbClr val="000000"/>
                </a:solidFill>
                <a:latin typeface="Calibri" panose="020F0502020204030204" pitchFamily="34" charset="0"/>
              </a:rPr>
              <a:t>District and campus staff should consider the following: </a:t>
            </a:r>
          </a:p>
          <a:p>
            <a:r>
              <a:rPr lang="en-US" sz="1800" b="0" i="0" u="none" strike="noStrike" baseline="0" dirty="0">
                <a:solidFill>
                  <a:srgbClr val="000000"/>
                </a:solidFill>
                <a:latin typeface="Calibri" panose="020F0502020204030204" pitchFamily="34" charset="0"/>
              </a:rPr>
              <a:t>Create a list of students who were coded not engaged at the end of the 2019-2020 school year. </a:t>
            </a:r>
          </a:p>
          <a:p>
            <a:r>
              <a:rPr lang="en-US" sz="1800" b="0" i="0" u="none" strike="noStrike" baseline="0" dirty="0">
                <a:solidFill>
                  <a:srgbClr val="000000"/>
                </a:solidFill>
                <a:latin typeface="Calibri" panose="020F0502020204030204" pitchFamily="34" charset="0"/>
              </a:rPr>
              <a:t>Determine when the student was last engaged to identify interventions and supports. </a:t>
            </a:r>
          </a:p>
          <a:p>
            <a:r>
              <a:rPr lang="en-US" sz="1800" b="0" i="0" u="none" strike="noStrike" baseline="0" dirty="0">
                <a:solidFill>
                  <a:srgbClr val="000000"/>
                </a:solidFill>
                <a:latin typeface="Calibri" panose="020F0502020204030204" pitchFamily="34" charset="0"/>
              </a:rPr>
              <a:t>Determine what factors may have contributed to the student’s level of engagement (e.g. loss of housing, moved out of the area, etc.). </a:t>
            </a:r>
          </a:p>
          <a:p>
            <a:r>
              <a:rPr lang="en-US" sz="1800" b="0" i="0" u="none" strike="noStrike" baseline="0" dirty="0">
                <a:solidFill>
                  <a:srgbClr val="000000"/>
                </a:solidFill>
                <a:latin typeface="Calibri" panose="020F0502020204030204" pitchFamily="34" charset="0"/>
              </a:rPr>
              <a:t>Meet regularly to discuss the progress of reestablishing communication or locating uncontactable students. </a:t>
            </a:r>
          </a:p>
          <a:p>
            <a:r>
              <a:rPr lang="en-US" sz="1800" b="0" i="0" u="none" strike="noStrike" baseline="0" dirty="0">
                <a:solidFill>
                  <a:srgbClr val="000000"/>
                </a:solidFill>
                <a:latin typeface="Sylfaen" panose="010A0502050306030303" pitchFamily="18" charset="0"/>
              </a:rPr>
              <a:t>Develop a plan to reestablish engagement to support academic continuity. </a:t>
            </a:r>
          </a:p>
          <a:p>
            <a:r>
              <a:rPr lang="en-US" sz="1800" b="0" i="0" u="none" strike="noStrike" baseline="0" dirty="0">
                <a:solidFill>
                  <a:srgbClr val="000000"/>
                </a:solidFill>
                <a:latin typeface="Calibri" panose="020F0502020204030204" pitchFamily="34" charset="0"/>
              </a:rPr>
              <a:t>Review student attendance and level of engagement to identify any gaps that occurred before or during COVID-19. </a:t>
            </a:r>
          </a:p>
          <a:p>
            <a:r>
              <a:rPr lang="en-US" sz="1800" b="0" i="0" u="none" strike="noStrike" baseline="0" dirty="0">
                <a:solidFill>
                  <a:srgbClr val="000000"/>
                </a:solidFill>
                <a:latin typeface="Calibri" panose="020F0502020204030204" pitchFamily="34" charset="0"/>
              </a:rPr>
              <a:t>Determine what academic intervention or supports are needed to ensure on-time promotion and graduation for the 2020-2021 school year. </a:t>
            </a:r>
          </a:p>
          <a:p>
            <a:pPr marL="0" indent="0">
              <a:buNone/>
            </a:pPr>
            <a:endParaRPr lang="en-US" dirty="0"/>
          </a:p>
        </p:txBody>
      </p:sp>
      <p:sp>
        <p:nvSpPr>
          <p:cNvPr id="4" name="Slide Number Placeholder 3">
            <a:extLst>
              <a:ext uri="{FF2B5EF4-FFF2-40B4-BE49-F238E27FC236}">
                <a16:creationId xmlns:a16="http://schemas.microsoft.com/office/drawing/2014/main" id="{B14138A2-548E-4872-8EBC-8C7DAE5B3C5F}"/>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295161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B3844-690B-4C2B-B4D8-72AEAA991704}"/>
              </a:ext>
            </a:extLst>
          </p:cNvPr>
          <p:cNvSpPr>
            <a:spLocks noGrp="1"/>
          </p:cNvSpPr>
          <p:nvPr>
            <p:ph type="title"/>
          </p:nvPr>
        </p:nvSpPr>
        <p:spPr/>
        <p:txBody>
          <a:bodyPr/>
          <a:lstStyle/>
          <a:p>
            <a:r>
              <a:rPr lang="en-US" dirty="0"/>
              <a:t>Key Considerations- Engaged Students</a:t>
            </a:r>
          </a:p>
        </p:txBody>
      </p:sp>
      <p:sp>
        <p:nvSpPr>
          <p:cNvPr id="3" name="Content Placeholder 2">
            <a:extLst>
              <a:ext uri="{FF2B5EF4-FFF2-40B4-BE49-F238E27FC236}">
                <a16:creationId xmlns:a16="http://schemas.microsoft.com/office/drawing/2014/main" id="{217A5F0A-2265-4C43-9C47-8352B8C66019}"/>
              </a:ext>
            </a:extLst>
          </p:cNvPr>
          <p:cNvSpPr>
            <a:spLocks noGrp="1"/>
          </p:cNvSpPr>
          <p:nvPr>
            <p:ph idx="1"/>
          </p:nvPr>
        </p:nvSpPr>
        <p:spPr/>
        <p:txBody>
          <a:bodyPr/>
          <a:lstStyle/>
          <a:p>
            <a:pPr marL="0" indent="0">
              <a:buNone/>
            </a:pPr>
            <a:r>
              <a:rPr lang="en-US" b="1" i="0" u="none" strike="noStrike" baseline="0" dirty="0">
                <a:solidFill>
                  <a:srgbClr val="000000"/>
                </a:solidFill>
                <a:latin typeface="Calibri" panose="020F0502020204030204" pitchFamily="34" charset="0"/>
              </a:rPr>
              <a:t>District and campus staff must consider the following: </a:t>
            </a:r>
          </a:p>
          <a:p>
            <a:r>
              <a:rPr lang="en-US" sz="1800" dirty="0">
                <a:solidFill>
                  <a:srgbClr val="000000"/>
                </a:solidFill>
                <a:latin typeface="Sylfaen" panose="010A0502050306030303" pitchFamily="18" charset="0"/>
              </a:rPr>
              <a:t>I</a:t>
            </a:r>
            <a:r>
              <a:rPr lang="en-US" sz="1800" b="0" i="0" u="none" strike="noStrike" baseline="0" dirty="0">
                <a:solidFill>
                  <a:srgbClr val="000000"/>
                </a:solidFill>
                <a:latin typeface="Calibri" panose="020F0502020204030204" pitchFamily="34" charset="0"/>
              </a:rPr>
              <a:t>dentify if these students were able to complete their coursework and were promoted or graduated. </a:t>
            </a:r>
          </a:p>
          <a:p>
            <a:r>
              <a:rPr lang="en-US" sz="1800" b="0" i="0" u="none" strike="noStrike" baseline="0" dirty="0">
                <a:solidFill>
                  <a:srgbClr val="000000"/>
                </a:solidFill>
                <a:latin typeface="Calibri" panose="020F0502020204030204" pitchFamily="34" charset="0"/>
              </a:rPr>
              <a:t>Assess what interventions or additional academic progress monitoring were utilized to ensure on-time promotion and graduation for the 2019-2020 school year. </a:t>
            </a:r>
          </a:p>
          <a:p>
            <a:r>
              <a:rPr lang="en-US" sz="1800" b="0" i="0" u="none" strike="noStrike" baseline="0" dirty="0">
                <a:solidFill>
                  <a:srgbClr val="000000"/>
                </a:solidFill>
                <a:latin typeface="Calibri" panose="020F0502020204030204" pitchFamily="34" charset="0"/>
              </a:rPr>
              <a:t>Review grades and credits to ensure all engaged students are on track for on-time promotion and graduation for the 2020-2021 school year. </a:t>
            </a:r>
          </a:p>
          <a:p>
            <a:pPr marL="0" indent="0">
              <a:buNone/>
            </a:pPr>
            <a:endParaRPr lang="en-US" dirty="0"/>
          </a:p>
        </p:txBody>
      </p:sp>
      <p:sp>
        <p:nvSpPr>
          <p:cNvPr id="4" name="Slide Number Placeholder 3">
            <a:extLst>
              <a:ext uri="{FF2B5EF4-FFF2-40B4-BE49-F238E27FC236}">
                <a16:creationId xmlns:a16="http://schemas.microsoft.com/office/drawing/2014/main" id="{B7E1DF0E-56A2-4058-BA6F-180F244FF348}"/>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614787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1E955-D503-4E8B-9E68-4A45D29EFD35}"/>
              </a:ext>
            </a:extLst>
          </p:cNvPr>
          <p:cNvSpPr>
            <a:spLocks noGrp="1"/>
          </p:cNvSpPr>
          <p:nvPr>
            <p:ph type="title"/>
          </p:nvPr>
        </p:nvSpPr>
        <p:spPr/>
        <p:txBody>
          <a:bodyPr/>
          <a:lstStyle/>
          <a:p>
            <a:r>
              <a:rPr lang="en-US" dirty="0"/>
              <a:t>Academic Reports</a:t>
            </a:r>
          </a:p>
        </p:txBody>
      </p:sp>
      <p:sp>
        <p:nvSpPr>
          <p:cNvPr id="3" name="Content Placeholder 2">
            <a:extLst>
              <a:ext uri="{FF2B5EF4-FFF2-40B4-BE49-F238E27FC236}">
                <a16:creationId xmlns:a16="http://schemas.microsoft.com/office/drawing/2014/main" id="{5D37ADF3-55E5-404D-810B-0237578F5784}"/>
              </a:ext>
            </a:extLst>
          </p:cNvPr>
          <p:cNvSpPr>
            <a:spLocks noGrp="1"/>
          </p:cNvSpPr>
          <p:nvPr>
            <p:ph idx="1"/>
          </p:nvPr>
        </p:nvSpPr>
        <p:spPr/>
        <p:txBody>
          <a:bodyPr/>
          <a:lstStyle/>
          <a:p>
            <a:pPr marL="0" indent="0">
              <a:buNone/>
            </a:pPr>
            <a:r>
              <a:rPr lang="en-US" sz="1800" b="0" i="0" u="none" strike="noStrike" baseline="0" dirty="0">
                <a:solidFill>
                  <a:srgbClr val="000000"/>
                </a:solidFill>
                <a:latin typeface="Calibri" panose="020F0502020204030204" pitchFamily="34" charset="0"/>
              </a:rPr>
              <a:t>District and campus staff should collaborate with their data coordinator or school registrar to run the following academic reports: </a:t>
            </a:r>
          </a:p>
          <a:p>
            <a:r>
              <a:rPr lang="en-US" sz="1800" b="0" i="0" u="none" strike="noStrike" baseline="0" dirty="0">
                <a:solidFill>
                  <a:srgbClr val="000000"/>
                </a:solidFill>
                <a:latin typeface="Calibri" panose="020F0502020204030204" pitchFamily="34" charset="0"/>
              </a:rPr>
              <a:t>Attendance (prior to and during COVID-19) </a:t>
            </a:r>
          </a:p>
          <a:p>
            <a:r>
              <a:rPr lang="en-US" sz="1800" b="0" i="0" u="none" strike="noStrike" baseline="0" dirty="0">
                <a:solidFill>
                  <a:srgbClr val="000000"/>
                </a:solidFill>
                <a:latin typeface="Sylfaen" panose="010A0502050306030303" pitchFamily="18" charset="0"/>
              </a:rPr>
              <a:t>Grades </a:t>
            </a:r>
          </a:p>
          <a:p>
            <a:r>
              <a:rPr lang="en-US" sz="1800" b="0" i="0" u="none" strike="noStrike" baseline="0" dirty="0">
                <a:solidFill>
                  <a:srgbClr val="000000"/>
                </a:solidFill>
                <a:latin typeface="Calibri" panose="020F0502020204030204" pitchFamily="34" charset="0"/>
              </a:rPr>
              <a:t>Credits Earned vs Credits Attempted </a:t>
            </a:r>
          </a:p>
          <a:p>
            <a:r>
              <a:rPr lang="en-US" sz="1800" b="0" i="0" u="none" strike="noStrike" baseline="0" dirty="0">
                <a:solidFill>
                  <a:srgbClr val="000000"/>
                </a:solidFill>
                <a:latin typeface="Calibri" panose="020F0502020204030204" pitchFamily="34" charset="0"/>
              </a:rPr>
              <a:t>Assessment scores (prior to COVID-19) </a:t>
            </a:r>
          </a:p>
          <a:p>
            <a:r>
              <a:rPr lang="en-US" sz="1800" b="0" i="0" u="none" strike="noStrike" baseline="0" dirty="0">
                <a:solidFill>
                  <a:srgbClr val="000000"/>
                </a:solidFill>
                <a:latin typeface="Sylfaen" panose="010A0502050306030303" pitchFamily="18" charset="0"/>
              </a:rPr>
              <a:t>At-Risk Indicators </a:t>
            </a:r>
          </a:p>
          <a:p>
            <a:pPr marL="0" indent="0">
              <a:buNone/>
            </a:pPr>
            <a:endParaRPr lang="en-US" dirty="0"/>
          </a:p>
        </p:txBody>
      </p:sp>
      <p:sp>
        <p:nvSpPr>
          <p:cNvPr id="4" name="Slide Number Placeholder 3">
            <a:extLst>
              <a:ext uri="{FF2B5EF4-FFF2-40B4-BE49-F238E27FC236}">
                <a16:creationId xmlns:a16="http://schemas.microsoft.com/office/drawing/2014/main" id="{35300813-BD10-4F13-862F-A7577D08FEE0}"/>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4510311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1197</Words>
  <Application>Microsoft Office PowerPoint</Application>
  <PresentationFormat>On-screen Show (4:3)</PresentationFormat>
  <Paragraphs>95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Museo Slab 500</vt:lpstr>
      <vt:lpstr>Sylfaen</vt:lpstr>
      <vt:lpstr>Wingdings</vt:lpstr>
      <vt:lpstr>Office Theme</vt:lpstr>
      <vt:lpstr>Coffee Chat Student and Family Reengagement Strategies</vt:lpstr>
      <vt:lpstr>Strong Start 2020-2021 from TEA</vt:lpstr>
      <vt:lpstr> Student Support Teams</vt:lpstr>
      <vt:lpstr>Provide a multi-tiered level of support by collaborating with other student programs such as:</vt:lpstr>
      <vt:lpstr>Categorization</vt:lpstr>
      <vt:lpstr>Key Considerations- Non-Contactable Students</vt:lpstr>
      <vt:lpstr>Key Considerations- Not Engaged Students</vt:lpstr>
      <vt:lpstr>Key Considerations- Engaged Students</vt:lpstr>
      <vt:lpstr>Academic Reports</vt:lpstr>
      <vt:lpstr>Review of Academic Data</vt:lpstr>
      <vt:lpstr>Innovative Outreach Efforts</vt:lpstr>
      <vt:lpstr>Innovative Outreach Efforts continued…</vt:lpstr>
      <vt:lpstr>Ongoing Engagement Strategies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Coffee Chat Student and Family Reengagement Strategies</dc:title>
  <dc:creator>Wrenick, Kerry</dc:creator>
  <cp:lastModifiedBy>Barczak, Alena</cp:lastModifiedBy>
  <cp:revision>7</cp:revision>
  <dcterms:created xsi:type="dcterms:W3CDTF">2021-01-14T15:42:10Z</dcterms:created>
  <dcterms:modified xsi:type="dcterms:W3CDTF">2021-05-17T20:07:33Z</dcterms:modified>
</cp:coreProperties>
</file>