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45"/>
  </p:notesMasterIdLst>
  <p:sldIdLst>
    <p:sldId id="257" r:id="rId2"/>
    <p:sldId id="260" r:id="rId3"/>
    <p:sldId id="274" r:id="rId4"/>
    <p:sldId id="353" r:id="rId5"/>
    <p:sldId id="428" r:id="rId6"/>
    <p:sldId id="433" r:id="rId7"/>
    <p:sldId id="442" r:id="rId8"/>
    <p:sldId id="261" r:id="rId9"/>
    <p:sldId id="436" r:id="rId10"/>
    <p:sldId id="329" r:id="rId11"/>
    <p:sldId id="292" r:id="rId12"/>
    <p:sldId id="294" r:id="rId13"/>
    <p:sldId id="439" r:id="rId14"/>
    <p:sldId id="295" r:id="rId15"/>
    <p:sldId id="296" r:id="rId16"/>
    <p:sldId id="297" r:id="rId17"/>
    <p:sldId id="298" r:id="rId18"/>
    <p:sldId id="440" r:id="rId19"/>
    <p:sldId id="441" r:id="rId20"/>
    <p:sldId id="443" r:id="rId21"/>
    <p:sldId id="288" r:id="rId22"/>
    <p:sldId id="289" r:id="rId23"/>
    <p:sldId id="438" r:id="rId24"/>
    <p:sldId id="258" r:id="rId25"/>
    <p:sldId id="259" r:id="rId26"/>
    <p:sldId id="299" r:id="rId27"/>
    <p:sldId id="300"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330"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C83312-FE0B-448B-A907-A1E2C434B0E3}" name="Nichols, Julie" initials="NJ" userId="S::nichols_j@cde.state.co.us::c7f6c207-0ac2-4ced-80eb-67059bed7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43140-012E-4FF3-9503-7DB38D339331}" v="16" dt="2025-04-09T19:46:56.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14" autoAdjust="0"/>
  </p:normalViewPr>
  <p:slideViewPr>
    <p:cSldViewPr snapToGrid="0">
      <p:cViewPr varScale="1">
        <p:scale>
          <a:sx n="79" d="100"/>
          <a:sy n="79" d="100"/>
        </p:scale>
        <p:origin x="108" y="3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8539799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78539799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380CB0A6-8760-3E8D-8FA8-D228B2D69BD1}"/>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0F8DF7EB-032F-1221-FB5C-4FE8A6BFE2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DB508688-2307-6E52-8F7F-D868144493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64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marR="0" lvl="1" indent="-285750">
              <a:buFont typeface="Courier New" panose="02070309020205020404" pitchFamily="49" charset="0"/>
              <a:buChar char="o"/>
            </a:pPr>
            <a:r>
              <a:rPr lang="en-US" sz="11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Number and percentages of students experiencing homelessness and those receiving services</a:t>
            </a:r>
            <a:endParaRPr lang="en-US" sz="11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buFont typeface="Courier New" panose="02070309020205020404" pitchFamily="49" charset="0"/>
              <a:buChar char="o"/>
            </a:pPr>
            <a:r>
              <a:rPr lang="en-US" sz="11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Articulated gaps in services and opportunities for growth</a:t>
            </a:r>
          </a:p>
          <a:p>
            <a:pPr marL="742950" marR="0" lvl="1" indent="-285750">
              <a:buFont typeface="Courier New" panose="02070309020205020404" pitchFamily="49" charset="0"/>
              <a:buChar char="o"/>
            </a:pPr>
            <a:r>
              <a:rPr lang="en-US" sz="11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Title IA set-aside amounts and drawdowns of available set-asides. Confirmed at the state level in partnership with the federal programs team.  </a:t>
            </a:r>
            <a:endParaRPr lang="en-US" sz="11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buFont typeface="Courier New" panose="02070309020205020404" pitchFamily="49" charset="0"/>
              <a:buChar char="o"/>
            </a:pPr>
            <a:r>
              <a:rPr lang="en-US" sz="11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least a 50% match for funds used on basic need items as articulated through the budget workbook and Attachment D: Funding Chart.</a:t>
            </a:r>
            <a:endParaRPr lang="en-US" sz="11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buFont typeface="Courier New" panose="02070309020205020404" pitchFamily="49" charset="0"/>
              <a:buChar char="o"/>
            </a:pPr>
            <a:r>
              <a:rPr lang="en-US" sz="11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Internal and external collaboration in alignment with strategies and performance measures   </a:t>
            </a:r>
            <a:endParaRPr lang="en-US" sz="11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buFont typeface="Courier New" panose="02070309020205020404" pitchFamily="49" charset="0"/>
              <a:buChar char="o"/>
            </a:pPr>
            <a:endParaRPr lang="en-US" sz="11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61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FC3A1578-7394-E4D4-C297-F7BEEF991473}"/>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A115D558-5E7D-439D-1062-E01581F467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9FFF3EC3-14F7-F9A3-292F-48DE156A8A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29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6409E34E-E59C-4DEA-9A2A-B1AF71B065FE}"/>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736AB193-5B66-FC28-E6FB-52DBE36A58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B97C97D3-3377-5D6F-7A5E-0A251440A3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07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E60E52B1-99B6-1EAB-1548-9B7333743A37}"/>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6E33DB88-36C0-6493-5DD8-03DCA62435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1539774F-03CF-7608-BA57-2AB6A15467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89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6AC133FA-E5D0-7DD0-5D55-BAD16DC4EFC8}"/>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56B940C7-528E-8972-07F7-52DE5E8A6D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AA5F9875-D98C-05BA-82CD-03487D4618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endParaRPr lang="en-US" kern="800" dirty="0">
              <a:solidFill>
                <a:srgbClr val="262626"/>
              </a:solidFill>
              <a:latin typeface="Calibri" panose="020F0502020204030204" pitchFamily="34" charset="0"/>
              <a:ea typeface="Calibri" panose="020F0502020204030204" pitchFamily="34" charset="0"/>
              <a:cs typeface="Arial" panose="020B0604020202020204" pitchFamily="34" charset="0"/>
            </a:endParaRPr>
          </a:p>
          <a:p>
            <a:pPr marL="0" marR="0">
              <a:buNone/>
            </a:pPr>
            <a:r>
              <a:rPr lang="en-US" sz="11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Participation in the required CDE Learning Cohorts will offer support in marking progress on your end-of-year reporting requirements.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589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B60087EA-32F3-39C2-910C-BE034C2D59CB}"/>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B6D76248-7D22-DACF-568D-1CCF592F83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467979D3-1FA7-C3EC-49F9-109854213F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3881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8D84714F-B0D4-8CE9-CC08-519A14AAD8B0}"/>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294FC75C-19B3-641B-995D-984AF743A9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0ADBA297-121E-1762-AF02-27AE09678D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5990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df0bf0ce6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df0bf0ce6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A learning cohort is a learning community of school and district leaders (individuals and teams) that meet monthly during the school year to intentionally focus on a common educational challenge to lead systems change. For this pilot cohort for grantees, all activities will be driven by grantee-determined performance measures, feedback from grantees, and strategy implementation to meet goals.</a:t>
            </a:r>
            <a:endParaRPr sz="1000">
              <a:solidFill>
                <a:schemeClr val="dk1"/>
              </a:solidFill>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r>
              <a:rPr lang="en" sz="1000">
                <a:solidFill>
                  <a:schemeClr val="dk1"/>
                </a:solidFill>
                <a:latin typeface="Roboto"/>
                <a:ea typeface="Roboto"/>
                <a:cs typeface="Roboto"/>
                <a:sym typeface="Roboto"/>
              </a:rPr>
              <a:t>The DISO Team facilitates group discussion and problem solving, leads site visits to highlight bright spots, and supports goal setting and progress monitoring of goals. The team partners with CDE experts to enhance participant understanding of content and the state context.</a:t>
            </a:r>
            <a:endParaRPr sz="500"/>
          </a:p>
        </p:txBody>
      </p:sp>
    </p:spTree>
    <p:extLst>
      <p:ext uri="{BB962C8B-B14F-4D97-AF65-F5344CB8AC3E}">
        <p14:creationId xmlns:p14="http://schemas.microsoft.com/office/powerpoint/2010/main" val="22221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388c7e794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388c7e794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Learning community of school and district leaders → Teams, all subgrantees of EHCY and ESG</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Meet monthly during the school year → mix of virtual and in-person</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Intentionally focus on a common educational challenge → aligned to the performance measure from your grant application</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Lead systems change</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Protocols to enhance problem solving and apply solutions</a:t>
            </a:r>
            <a:endParaRPr sz="200"/>
          </a:p>
        </p:txBody>
      </p:sp>
    </p:spTree>
    <p:extLst>
      <p:ext uri="{BB962C8B-B14F-4D97-AF65-F5344CB8AC3E}">
        <p14:creationId xmlns:p14="http://schemas.microsoft.com/office/powerpoint/2010/main" val="293603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78539799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78539799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388c7e794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388c7e794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**Also embedding and aligning the cohort experience to grant reporting, progress monitoring, and other grant requirements as much as possible. We want this cohort to provide you with a community working on similar challenges and know this network, as well as specified cohort meeting times with embedded work time, enhances the work. </a:t>
            </a:r>
            <a:endParaRPr/>
          </a:p>
        </p:txBody>
      </p:sp>
    </p:spTree>
    <p:extLst>
      <p:ext uri="{BB962C8B-B14F-4D97-AF65-F5344CB8AC3E}">
        <p14:creationId xmlns:p14="http://schemas.microsoft.com/office/powerpoint/2010/main" val="3828486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FEC01908-82D0-044C-C256-297AFE062000}"/>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C702FC8B-A93C-5528-638D-986CA6E74F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E4338519-D83C-ADB5-1761-2EBC9D0821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Applications that score below </a:t>
            </a:r>
            <a:r>
              <a:rPr lang="en-US" sz="1100" kern="800" dirty="0">
                <a:solidFill>
                  <a:srgbClr val="262626"/>
                </a:solidFill>
                <a:latin typeface="Roboto" panose="02000000000000000000" pitchFamily="2" charset="0"/>
                <a:ea typeface="Roboto" panose="02000000000000000000" pitchFamily="2" charset="0"/>
                <a:cs typeface="Roboto" panose="02000000000000000000" pitchFamily="2" charset="0"/>
              </a:rPr>
              <a:t>122</a:t>
            </a:r>
            <a:r>
              <a:rPr lang="en-US" sz="11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 points may be asked to submit revisions that would bring the application up to a fundable level. </a:t>
            </a:r>
          </a:p>
          <a:p>
            <a:pPr marL="0" lvl="0" indent="0" algn="l" rtl="0">
              <a:spcBef>
                <a:spcPts val="0"/>
              </a:spcBef>
              <a:spcAft>
                <a:spcPts val="0"/>
              </a:spcAft>
              <a:buNone/>
            </a:pPr>
            <a:endParaRPr lang="en-US" sz="11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Applicants that do not meet the qualifications may reapply for future grant opportunities.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7888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7C5D3ED5-575E-8DFD-ED3D-78C1710A33D2}"/>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8D2D123E-3B84-A71F-9690-F728440F88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9B246455-D506-FB39-ABD1-7731CB4269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20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4BD36-B3F0-4538-AF40-2D33F4D48CDC}" type="slidenum">
              <a:rPr lang="en-US" smtClean="0"/>
              <a:t>39</a:t>
            </a:fld>
            <a:endParaRPr lang="en-US"/>
          </a:p>
        </p:txBody>
      </p:sp>
    </p:spTree>
    <p:extLst>
      <p:ext uri="{BB962C8B-B14F-4D97-AF65-F5344CB8AC3E}">
        <p14:creationId xmlns:p14="http://schemas.microsoft.com/office/powerpoint/2010/main" val="1144728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20D7FFA6-5561-D237-7B19-67825810D2F9}"/>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CEB2D87E-4676-CC11-3C9E-42CF677D34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E0B31A5B-5CFE-B50F-C654-0E65BCDCD6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65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mbria" panose="02040503050406030204" pitchFamily="18" charset="0"/>
                <a:ea typeface="Calibri" panose="020F0502020204030204" pitchFamily="34" charset="0"/>
                <a:cs typeface="Times New Roman" panose="02020603050405020304" pitchFamily="18" charset="0"/>
              </a:rPr>
              <a:t>Local educational agencies (LEAs) or school districts are instrumental in ensuring that the rights and services guaranteed in the McKinney-Vento Act are implemented throughout the school district. All LEAs must follow the requirements of the McKinney-Vento Act, </a:t>
            </a:r>
          </a:p>
          <a:p>
            <a:endParaRPr lang="en-US" sz="1200" dirty="0">
              <a:effectLst/>
              <a:latin typeface="Cambria" panose="020405030504060302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88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25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8539799a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the why?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Successful applicants will explain how they plan to …. Using strategies related to attendance, stability, engagement and academic advancement </a:t>
            </a:r>
          </a:p>
        </p:txBody>
      </p:sp>
    </p:spTree>
    <p:extLst>
      <p:ext uri="{BB962C8B-B14F-4D97-AF65-F5344CB8AC3E}">
        <p14:creationId xmlns:p14="http://schemas.microsoft.com/office/powerpoint/2010/main" val="185964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906CE873-2800-2F83-805E-93C7E67DE86C}"/>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B06F8599-88B9-84BD-0D00-93968B41AC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2E2497BE-8485-CCC1-E424-A899753F8D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38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D4569ABF-D504-AA65-1036-1B1ED3C2628D}"/>
            </a:ext>
          </a:extLst>
        </p:cNvPr>
        <p:cNvGrpSpPr/>
        <p:nvPr/>
      </p:nvGrpSpPr>
      <p:grpSpPr>
        <a:xfrm>
          <a:off x="0" y="0"/>
          <a:ext cx="0" cy="0"/>
          <a:chOff x="0" y="0"/>
          <a:chExt cx="0" cy="0"/>
        </a:xfrm>
      </p:grpSpPr>
      <p:sp>
        <p:nvSpPr>
          <p:cNvPr id="309" name="Google Shape;309;g278539799a0_0_12:notes">
            <a:extLst>
              <a:ext uri="{FF2B5EF4-FFF2-40B4-BE49-F238E27FC236}">
                <a16:creationId xmlns:a16="http://schemas.microsoft.com/office/drawing/2014/main" id="{8A883970-1FEB-7EBE-0B30-4ED424B862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539799a0_0_12:notes">
            <a:extLst>
              <a:ext uri="{FF2B5EF4-FFF2-40B4-BE49-F238E27FC236}">
                <a16:creationId xmlns:a16="http://schemas.microsoft.com/office/drawing/2014/main" id="{4BA89EA5-27DE-B7DF-DE55-5F54A2C5B3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393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without image - Orange">
  <p:cSld name="SECTION_HEADER_1">
    <p:spTree>
      <p:nvGrpSpPr>
        <p:cNvPr id="1" name="Shape 9"/>
        <p:cNvGrpSpPr/>
        <p:nvPr/>
      </p:nvGrpSpPr>
      <p:grpSpPr>
        <a:xfrm>
          <a:off x="0" y="0"/>
          <a:ext cx="0" cy="0"/>
          <a:chOff x="0" y="0"/>
          <a:chExt cx="0" cy="0"/>
        </a:xfrm>
      </p:grpSpPr>
      <p:sp>
        <p:nvSpPr>
          <p:cNvPr id="10" name="Google Shape;10;p2"/>
          <p:cNvSpPr txBox="1"/>
          <p:nvPr/>
        </p:nvSpPr>
        <p:spPr>
          <a:xfrm>
            <a:off x="123875" y="4164100"/>
            <a:ext cx="4863600" cy="15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999999"/>
              </a:solidFill>
              <a:latin typeface="Roboto"/>
              <a:ea typeface="Roboto"/>
              <a:cs typeface="Roboto"/>
              <a:sym typeface="Roboto"/>
            </a:endParaRPr>
          </a:p>
        </p:txBody>
      </p:sp>
      <p:cxnSp>
        <p:nvCxnSpPr>
          <p:cNvPr id="11" name="Google Shape;11;p2" descr="&quot;&quot;"/>
          <p:cNvCxnSpPr/>
          <p:nvPr/>
        </p:nvCxnSpPr>
        <p:spPr>
          <a:xfrm>
            <a:off x="0" y="918350"/>
            <a:ext cx="7479600" cy="0"/>
          </a:xfrm>
          <a:prstGeom prst="straightConnector1">
            <a:avLst/>
          </a:prstGeom>
          <a:noFill/>
          <a:ln w="19050" cap="flat" cmpd="sng">
            <a:solidFill>
              <a:srgbClr val="EF7521"/>
            </a:solidFill>
            <a:prstDash val="solid"/>
            <a:round/>
            <a:headEnd type="none" w="sm" len="sm"/>
            <a:tailEnd type="none" w="sm" len="sm"/>
          </a:ln>
        </p:spPr>
      </p:cxnSp>
      <p:sp>
        <p:nvSpPr>
          <p:cNvPr id="12" name="Google Shape;12;p2"/>
          <p:cNvSpPr txBox="1">
            <a:spLocks noGrp="1"/>
          </p:cNvSpPr>
          <p:nvPr>
            <p:ph type="title"/>
          </p:nvPr>
        </p:nvSpPr>
        <p:spPr>
          <a:xfrm>
            <a:off x="311700" y="105100"/>
            <a:ext cx="7167900" cy="741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13" name="Google Shape;13;p2"/>
          <p:cNvSpPr txBox="1">
            <a:spLocks noGrp="1"/>
          </p:cNvSpPr>
          <p:nvPr>
            <p:ph type="body" idx="1"/>
          </p:nvPr>
        </p:nvSpPr>
        <p:spPr>
          <a:xfrm>
            <a:off x="311700" y="1152475"/>
            <a:ext cx="5277900" cy="30348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14" name="Google Shape;14;p2"/>
          <p:cNvSpPr txBox="1">
            <a:spLocks noGrp="1"/>
          </p:cNvSpPr>
          <p:nvPr>
            <p:ph type="title" idx="2"/>
          </p:nvPr>
        </p:nvSpPr>
        <p:spPr>
          <a:xfrm>
            <a:off x="123875" y="4347400"/>
            <a:ext cx="7267200" cy="156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9pPr>
          </a:lstStyle>
          <a:p>
            <a:endParaRPr/>
          </a:p>
        </p:txBody>
      </p:sp>
      <p:sp>
        <p:nvSpPr>
          <p:cNvPr id="15" name="Google Shape;15;p2"/>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16" name="Google Shape;16;p2"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pic>
        <p:nvPicPr>
          <p:cNvPr id="17" name="Google Shape;17;p2"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
        <p:nvSpPr>
          <p:cNvPr id="18" name="Google Shape;18;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with image - Orange 1">
  <p:cSld name="Slide with image - Orange 1">
    <p:spTree>
      <p:nvGrpSpPr>
        <p:cNvPr id="1" name="Shape 41"/>
        <p:cNvGrpSpPr/>
        <p:nvPr/>
      </p:nvGrpSpPr>
      <p:grpSpPr>
        <a:xfrm>
          <a:off x="0" y="0"/>
          <a:ext cx="0" cy="0"/>
          <a:chOff x="0" y="0"/>
          <a:chExt cx="0" cy="0"/>
        </a:xfrm>
      </p:grpSpPr>
      <p:sp>
        <p:nvSpPr>
          <p:cNvPr id="42" name="Google Shape;4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5"/>
          <p:cNvPicPr preferRelativeResize="0"/>
          <p:nvPr/>
        </p:nvPicPr>
        <p:blipFill rotWithShape="1">
          <a:blip r:embed="rId2">
            <a:alphaModFix/>
          </a:blip>
          <a:srcRect/>
          <a:stretch/>
        </p:blipFill>
        <p:spPr>
          <a:xfrm>
            <a:off x="0" y="4320695"/>
            <a:ext cx="9144003" cy="830461"/>
          </a:xfrm>
          <a:prstGeom prst="rect">
            <a:avLst/>
          </a:prstGeom>
          <a:noFill/>
          <a:ln>
            <a:noFill/>
          </a:ln>
        </p:spPr>
      </p:pic>
      <p:sp>
        <p:nvSpPr>
          <p:cNvPr id="44" name="Google Shape;44;p5"/>
          <p:cNvSpPr txBox="1"/>
          <p:nvPr/>
        </p:nvSpPr>
        <p:spPr>
          <a:xfrm>
            <a:off x="123875" y="4568875"/>
            <a:ext cx="517500" cy="487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a:solidFill>
                  <a:srgbClr val="FFFFFF"/>
                </a:solidFill>
              </a:rPr>
              <a:t> </a:t>
            </a:r>
            <a:fld id="{00000000-1234-1234-1234-123412341234}" type="slidenum">
              <a:rPr lang="en" sz="1300">
                <a:solidFill>
                  <a:srgbClr val="FFFFFF"/>
                </a:solidFill>
              </a:rPr>
              <a:t>‹#›</a:t>
            </a:fld>
            <a:endParaRPr sz="1300">
              <a:solidFill>
                <a:srgbClr val="FFFFFF"/>
              </a:solidFill>
            </a:endParaRPr>
          </a:p>
        </p:txBody>
      </p:sp>
      <p:sp>
        <p:nvSpPr>
          <p:cNvPr id="45" name="Google Shape;45;p5"/>
          <p:cNvSpPr txBox="1"/>
          <p:nvPr/>
        </p:nvSpPr>
        <p:spPr>
          <a:xfrm>
            <a:off x="123875" y="4164100"/>
            <a:ext cx="4863600" cy="15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800">
              <a:solidFill>
                <a:srgbClr val="999999"/>
              </a:solidFill>
              <a:latin typeface="Roboto"/>
              <a:ea typeface="Roboto"/>
              <a:cs typeface="Roboto"/>
              <a:sym typeface="Roboto"/>
            </a:endParaRPr>
          </a:p>
        </p:txBody>
      </p:sp>
      <p:pic>
        <p:nvPicPr>
          <p:cNvPr id="46" name="Google Shape;46;p5"/>
          <p:cNvPicPr preferRelativeResize="0"/>
          <p:nvPr/>
        </p:nvPicPr>
        <p:blipFill>
          <a:blip r:embed="rId3">
            <a:alphaModFix/>
          </a:blip>
          <a:stretch>
            <a:fillRect/>
          </a:stretch>
        </p:blipFill>
        <p:spPr>
          <a:xfrm>
            <a:off x="8002150" y="4594525"/>
            <a:ext cx="924425" cy="403399"/>
          </a:xfrm>
          <a:prstGeom prst="rect">
            <a:avLst/>
          </a:prstGeom>
          <a:noFill/>
          <a:ln>
            <a:noFill/>
          </a:ln>
        </p:spPr>
      </p:pic>
      <p:cxnSp>
        <p:nvCxnSpPr>
          <p:cNvPr id="47" name="Google Shape;47;p5"/>
          <p:cNvCxnSpPr/>
          <p:nvPr/>
        </p:nvCxnSpPr>
        <p:spPr>
          <a:xfrm>
            <a:off x="0" y="918350"/>
            <a:ext cx="7479600" cy="0"/>
          </a:xfrm>
          <a:prstGeom prst="straightConnector1">
            <a:avLst/>
          </a:prstGeom>
          <a:noFill/>
          <a:ln w="19050" cap="flat" cmpd="sng">
            <a:solidFill>
              <a:srgbClr val="EF7521"/>
            </a:solidFill>
            <a:prstDash val="solid"/>
            <a:round/>
            <a:headEnd type="none" w="med" len="med"/>
            <a:tailEnd type="none" w="med" len="med"/>
          </a:ln>
        </p:spPr>
      </p:cxnSp>
      <p:sp>
        <p:nvSpPr>
          <p:cNvPr id="48" name="Google Shape;48;p5"/>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49" name="Google Shape;49;p5"/>
          <p:cNvSpPr txBox="1">
            <a:spLocks noGrp="1"/>
          </p:cNvSpPr>
          <p:nvPr>
            <p:ph type="body" idx="1"/>
          </p:nvPr>
        </p:nvSpPr>
        <p:spPr>
          <a:xfrm>
            <a:off x="3465400" y="1102125"/>
            <a:ext cx="5277900" cy="30348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50" name="Google Shape;50;p5"/>
          <p:cNvSpPr txBox="1">
            <a:spLocks noGrp="1"/>
          </p:cNvSpPr>
          <p:nvPr>
            <p:ph type="title" idx="2"/>
          </p:nvPr>
        </p:nvSpPr>
        <p:spPr>
          <a:xfrm>
            <a:off x="123875" y="4347400"/>
            <a:ext cx="7267200" cy="1566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1pPr>
            <a:lvl2pPr lvl="1">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2pPr>
            <a:lvl3pPr lvl="2">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3pPr>
            <a:lvl4pPr lvl="3">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4pPr>
            <a:lvl5pPr lvl="4">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5pPr>
            <a:lvl6pPr lvl="5">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6pPr>
            <a:lvl7pPr lvl="6">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7pPr>
            <a:lvl8pPr lvl="7">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8pPr>
            <a:lvl9pPr lvl="8">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9pPr>
          </a:lstStyle>
          <a:p>
            <a:endParaRPr/>
          </a:p>
        </p:txBody>
      </p:sp>
      <p:pic>
        <p:nvPicPr>
          <p:cNvPr id="51" name="Google Shape;51;p5"/>
          <p:cNvPicPr preferRelativeResize="0"/>
          <p:nvPr/>
        </p:nvPicPr>
        <p:blipFill rotWithShape="1">
          <a:blip r:embed="rId4">
            <a:alphaModFix/>
          </a:blip>
          <a:srcRect l="19061" r="24444" b="1806"/>
          <a:stretch/>
        </p:blipFill>
        <p:spPr>
          <a:xfrm>
            <a:off x="123875" y="992538"/>
            <a:ext cx="2786883" cy="3253976"/>
          </a:xfrm>
          <a:prstGeom prst="rect">
            <a:avLst/>
          </a:prstGeom>
          <a:noFill/>
          <a:ln>
            <a:noFill/>
          </a:ln>
        </p:spPr>
      </p:pic>
    </p:spTree>
    <p:extLst>
      <p:ext uri="{BB962C8B-B14F-4D97-AF65-F5344CB8AC3E}">
        <p14:creationId xmlns:p14="http://schemas.microsoft.com/office/powerpoint/2010/main" val="48362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with image - Orange 2">
  <p:cSld name="Slide with image - Orange 2">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4"/>
          <p:cNvPicPr preferRelativeResize="0"/>
          <p:nvPr/>
        </p:nvPicPr>
        <p:blipFill rotWithShape="1">
          <a:blip r:embed="rId2">
            <a:alphaModFix/>
          </a:blip>
          <a:srcRect/>
          <a:stretch/>
        </p:blipFill>
        <p:spPr>
          <a:xfrm>
            <a:off x="0" y="4320695"/>
            <a:ext cx="9144003" cy="830461"/>
          </a:xfrm>
          <a:prstGeom prst="rect">
            <a:avLst/>
          </a:prstGeom>
          <a:noFill/>
          <a:ln>
            <a:noFill/>
          </a:ln>
        </p:spPr>
      </p:pic>
      <p:sp>
        <p:nvSpPr>
          <p:cNvPr id="33" name="Google Shape;33;p4"/>
          <p:cNvSpPr txBox="1"/>
          <p:nvPr/>
        </p:nvSpPr>
        <p:spPr>
          <a:xfrm>
            <a:off x="123875" y="4568875"/>
            <a:ext cx="517500" cy="487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a:solidFill>
                  <a:srgbClr val="FFFFFF"/>
                </a:solidFill>
              </a:rPr>
              <a:t> </a:t>
            </a:r>
            <a:fld id="{00000000-1234-1234-1234-123412341234}" type="slidenum">
              <a:rPr lang="en" sz="1300">
                <a:solidFill>
                  <a:srgbClr val="FFFFFF"/>
                </a:solidFill>
              </a:rPr>
              <a:t>‹#›</a:t>
            </a:fld>
            <a:endParaRPr sz="1300">
              <a:solidFill>
                <a:srgbClr val="FFFFFF"/>
              </a:solidFill>
            </a:endParaRPr>
          </a:p>
        </p:txBody>
      </p:sp>
      <p:sp>
        <p:nvSpPr>
          <p:cNvPr id="34" name="Google Shape;34;p4"/>
          <p:cNvSpPr txBox="1"/>
          <p:nvPr/>
        </p:nvSpPr>
        <p:spPr>
          <a:xfrm>
            <a:off x="123875" y="4164100"/>
            <a:ext cx="4863600" cy="15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800">
              <a:solidFill>
                <a:srgbClr val="999999"/>
              </a:solidFill>
              <a:latin typeface="Roboto"/>
              <a:ea typeface="Roboto"/>
              <a:cs typeface="Roboto"/>
              <a:sym typeface="Roboto"/>
            </a:endParaRPr>
          </a:p>
        </p:txBody>
      </p:sp>
      <p:pic>
        <p:nvPicPr>
          <p:cNvPr id="35" name="Google Shape;35;p4"/>
          <p:cNvPicPr preferRelativeResize="0"/>
          <p:nvPr/>
        </p:nvPicPr>
        <p:blipFill>
          <a:blip r:embed="rId3">
            <a:alphaModFix/>
          </a:blip>
          <a:stretch>
            <a:fillRect/>
          </a:stretch>
        </p:blipFill>
        <p:spPr>
          <a:xfrm>
            <a:off x="8002150" y="4594525"/>
            <a:ext cx="924425" cy="403399"/>
          </a:xfrm>
          <a:prstGeom prst="rect">
            <a:avLst/>
          </a:prstGeom>
          <a:noFill/>
          <a:ln>
            <a:noFill/>
          </a:ln>
        </p:spPr>
      </p:pic>
      <p:cxnSp>
        <p:nvCxnSpPr>
          <p:cNvPr id="36" name="Google Shape;36;p4"/>
          <p:cNvCxnSpPr/>
          <p:nvPr/>
        </p:nvCxnSpPr>
        <p:spPr>
          <a:xfrm>
            <a:off x="0" y="918350"/>
            <a:ext cx="7479600" cy="0"/>
          </a:xfrm>
          <a:prstGeom prst="straightConnector1">
            <a:avLst/>
          </a:prstGeom>
          <a:noFill/>
          <a:ln w="19050" cap="flat" cmpd="sng">
            <a:solidFill>
              <a:srgbClr val="EF7521"/>
            </a:solidFill>
            <a:prstDash val="solid"/>
            <a:round/>
            <a:headEnd type="none" w="med" len="med"/>
            <a:tailEnd type="none" w="med" len="med"/>
          </a:ln>
        </p:spPr>
      </p:cxnSp>
      <p:sp>
        <p:nvSpPr>
          <p:cNvPr id="37" name="Google Shape;37;p4"/>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38" name="Google Shape;38;p4"/>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39" name="Google Shape;39;p4"/>
          <p:cNvSpPr txBox="1">
            <a:spLocks noGrp="1"/>
          </p:cNvSpPr>
          <p:nvPr>
            <p:ph type="title" idx="2"/>
          </p:nvPr>
        </p:nvSpPr>
        <p:spPr>
          <a:xfrm>
            <a:off x="123875" y="4347400"/>
            <a:ext cx="7267200" cy="1566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1pPr>
            <a:lvl2pPr lvl="1">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2pPr>
            <a:lvl3pPr lvl="2">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3pPr>
            <a:lvl4pPr lvl="3">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4pPr>
            <a:lvl5pPr lvl="4">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5pPr>
            <a:lvl6pPr lvl="5">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6pPr>
            <a:lvl7pPr lvl="6">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7pPr>
            <a:lvl8pPr lvl="7">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8pPr>
            <a:lvl9pPr lvl="8">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9pPr>
          </a:lstStyle>
          <a:p>
            <a:endParaRPr/>
          </a:p>
        </p:txBody>
      </p:sp>
      <p:pic>
        <p:nvPicPr>
          <p:cNvPr id="40" name="Google Shape;40;p4"/>
          <p:cNvPicPr preferRelativeResize="0"/>
          <p:nvPr/>
        </p:nvPicPr>
        <p:blipFill rotWithShape="1">
          <a:blip r:embed="rId4">
            <a:alphaModFix/>
          </a:blip>
          <a:srcRect l="41961" t="6308" r="8155" b="6308"/>
          <a:stretch/>
        </p:blipFill>
        <p:spPr>
          <a:xfrm>
            <a:off x="6270200" y="1026850"/>
            <a:ext cx="2750950" cy="3212050"/>
          </a:xfrm>
          <a:prstGeom prst="rect">
            <a:avLst/>
          </a:prstGeom>
          <a:noFill/>
          <a:ln>
            <a:noFill/>
          </a:ln>
        </p:spPr>
      </p:pic>
    </p:spTree>
    <p:extLst>
      <p:ext uri="{BB962C8B-B14F-4D97-AF65-F5344CB8AC3E}">
        <p14:creationId xmlns:p14="http://schemas.microsoft.com/office/powerpoint/2010/main" val="40892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 Orange" type="title">
  <p:cSld name="TITLE">
    <p:spTree>
      <p:nvGrpSpPr>
        <p:cNvPr id="1" name="Shape 19"/>
        <p:cNvGrpSpPr/>
        <p:nvPr/>
      </p:nvGrpSpPr>
      <p:grpSpPr>
        <a:xfrm>
          <a:off x="0" y="0"/>
          <a:ext cx="0" cy="0"/>
          <a:chOff x="0" y="0"/>
          <a:chExt cx="0" cy="0"/>
        </a:xfrm>
      </p:grpSpPr>
      <p:sp>
        <p:nvSpPr>
          <p:cNvPr id="20" name="Google Shape;20;p3"/>
          <p:cNvSpPr/>
          <p:nvPr/>
        </p:nvSpPr>
        <p:spPr>
          <a:xfrm>
            <a:off x="0" y="4311400"/>
            <a:ext cx="9144000" cy="839400"/>
          </a:xfrm>
          <a:prstGeom prst="rect">
            <a:avLst/>
          </a:prstGeom>
          <a:solidFill>
            <a:srgbClr val="EF75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descr="&quot;&quot;"/>
          <p:cNvSpPr/>
          <p:nvPr/>
        </p:nvSpPr>
        <p:spPr>
          <a:xfrm>
            <a:off x="1125" y="0"/>
            <a:ext cx="9144000" cy="2743200"/>
          </a:xfrm>
          <a:prstGeom prst="rect">
            <a:avLst/>
          </a:prstGeom>
          <a:solidFill>
            <a:srgbClr val="EF75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3" descr="CDE logo"/>
          <p:cNvPicPr preferRelativeResize="0"/>
          <p:nvPr/>
        </p:nvPicPr>
        <p:blipFill rotWithShape="1">
          <a:blip r:embed="rId2">
            <a:alphaModFix/>
          </a:blip>
          <a:srcRect/>
          <a:stretch/>
        </p:blipFill>
        <p:spPr>
          <a:xfrm>
            <a:off x="2299325" y="703400"/>
            <a:ext cx="1456100" cy="919150"/>
          </a:xfrm>
          <a:prstGeom prst="rect">
            <a:avLst/>
          </a:prstGeom>
          <a:noFill/>
          <a:ln>
            <a:noFill/>
          </a:ln>
        </p:spPr>
      </p:pic>
      <p:sp>
        <p:nvSpPr>
          <p:cNvPr id="23" name="Google Shape;23;p3"/>
          <p:cNvSpPr txBox="1"/>
          <p:nvPr/>
        </p:nvSpPr>
        <p:spPr>
          <a:xfrm>
            <a:off x="205525" y="4884550"/>
            <a:ext cx="7256400" cy="17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pic>
        <p:nvPicPr>
          <p:cNvPr id="24" name="Google Shape;24;p3" descr="Photo of two elementary students"/>
          <p:cNvPicPr preferRelativeResize="0"/>
          <p:nvPr/>
        </p:nvPicPr>
        <p:blipFill rotWithShape="1">
          <a:blip r:embed="rId3">
            <a:alphaModFix/>
          </a:blip>
          <a:srcRect/>
          <a:stretch/>
        </p:blipFill>
        <p:spPr>
          <a:xfrm>
            <a:off x="6124275" y="0"/>
            <a:ext cx="3019725" cy="4483625"/>
          </a:xfrm>
          <a:prstGeom prst="rect">
            <a:avLst/>
          </a:prstGeom>
          <a:noFill/>
          <a:ln>
            <a:noFill/>
          </a:ln>
        </p:spPr>
      </p:pic>
      <p:sp>
        <p:nvSpPr>
          <p:cNvPr id="25" name="Google Shape;25;p3"/>
          <p:cNvSpPr txBox="1">
            <a:spLocks noGrp="1"/>
          </p:cNvSpPr>
          <p:nvPr>
            <p:ph type="title"/>
          </p:nvPr>
        </p:nvSpPr>
        <p:spPr>
          <a:xfrm>
            <a:off x="205525" y="2070900"/>
            <a:ext cx="5778300" cy="536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2200"/>
              <a:buFont typeface="Roboto"/>
              <a:buNone/>
              <a:defRPr sz="2200">
                <a:solidFill>
                  <a:schemeClr val="lt1"/>
                </a:solidFill>
                <a:latin typeface="Roboto"/>
                <a:ea typeface="Roboto"/>
                <a:cs typeface="Roboto"/>
                <a:sym typeface="Roboto"/>
              </a:defRPr>
            </a:lvl1pPr>
            <a:lvl2pPr lvl="1"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26" name="Google Shape;26;p3"/>
          <p:cNvSpPr txBox="1">
            <a:spLocks noGrp="1"/>
          </p:cNvSpPr>
          <p:nvPr>
            <p:ph type="title" idx="2"/>
          </p:nvPr>
        </p:nvSpPr>
        <p:spPr>
          <a:xfrm>
            <a:off x="205525" y="2960750"/>
            <a:ext cx="5778300" cy="1040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200"/>
              <a:buFont typeface="Roboto"/>
              <a:buNone/>
              <a:defRPr sz="2200">
                <a:latin typeface="Roboto"/>
                <a:ea typeface="Roboto"/>
                <a:cs typeface="Roboto"/>
                <a:sym typeface="Roboto"/>
              </a:defRPr>
            </a:lvl1pPr>
            <a:lvl2pPr lvl="1"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algn="ctr">
              <a:lnSpc>
                <a:spcPct val="100000"/>
              </a:lnSpc>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27" name="Google Shape;27;p3"/>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sp>
        <p:nvSpPr>
          <p:cNvPr id="28" name="Google Shape;28;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Orange - 01" type="tx">
  <p:cSld name="TITLE_AND_BODY">
    <p:spTree>
      <p:nvGrpSpPr>
        <p:cNvPr id="1" name="Shape 74"/>
        <p:cNvGrpSpPr/>
        <p:nvPr/>
      </p:nvGrpSpPr>
      <p:grpSpPr>
        <a:xfrm>
          <a:off x="0" y="0"/>
          <a:ext cx="0" cy="0"/>
          <a:chOff x="0" y="0"/>
          <a:chExt cx="0" cy="0"/>
        </a:xfrm>
      </p:grpSpPr>
      <p:pic>
        <p:nvPicPr>
          <p:cNvPr id="75" name="Google Shape;75;p7" descr="Photo of elementary students and teacher"/>
          <p:cNvPicPr preferRelativeResize="0"/>
          <p:nvPr/>
        </p:nvPicPr>
        <p:blipFill rotWithShape="1">
          <a:blip r:embed="rId2">
            <a:alphaModFix/>
          </a:blip>
          <a:srcRect/>
          <a:stretch/>
        </p:blipFill>
        <p:spPr>
          <a:xfrm>
            <a:off x="0" y="0"/>
            <a:ext cx="9144008" cy="5143501"/>
          </a:xfrm>
          <a:prstGeom prst="rect">
            <a:avLst/>
          </a:prstGeom>
          <a:noFill/>
          <a:ln>
            <a:noFill/>
          </a:ln>
        </p:spPr>
      </p:pic>
      <p:sp>
        <p:nvSpPr>
          <p:cNvPr id="76" name="Google Shape;76;p7"/>
          <p:cNvSpPr txBox="1">
            <a:spLocks noGrp="1"/>
          </p:cNvSpPr>
          <p:nvPr>
            <p:ph type="title"/>
          </p:nvPr>
        </p:nvSpPr>
        <p:spPr>
          <a:xfrm>
            <a:off x="0" y="3361600"/>
            <a:ext cx="9144000" cy="666600"/>
          </a:xfrm>
          <a:prstGeom prst="rect">
            <a:avLst/>
          </a:prstGeom>
          <a:solidFill>
            <a:srgbClr val="EF7521"/>
          </a:solid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Roboto Medium"/>
              <a:buNone/>
              <a:defRPr>
                <a:solidFill>
                  <a:schemeClr val="lt1"/>
                </a:solidFill>
                <a:latin typeface="Roboto Medium"/>
                <a:ea typeface="Roboto Medium"/>
                <a:cs typeface="Roboto Medium"/>
                <a:sym typeface="Roboto Medium"/>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77" name="Google Shape;7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7"/>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79" name="Google Shape;79;p7"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eory of Change - Orange">
  <p:cSld name="SECTION_HEADER_1_1_1">
    <p:spTree>
      <p:nvGrpSpPr>
        <p:cNvPr id="1" name="Shape 216"/>
        <p:cNvGrpSpPr/>
        <p:nvPr/>
      </p:nvGrpSpPr>
      <p:grpSpPr>
        <a:xfrm>
          <a:off x="0" y="0"/>
          <a:ext cx="0" cy="0"/>
          <a:chOff x="0" y="0"/>
          <a:chExt cx="0" cy="0"/>
        </a:xfrm>
      </p:grpSpPr>
      <p:sp>
        <p:nvSpPr>
          <p:cNvPr id="217" name="Google Shape;21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8" name="Google Shape;218;p27"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sp>
        <p:nvSpPr>
          <p:cNvPr id="219" name="Google Shape;219;p27"/>
          <p:cNvSpPr txBox="1"/>
          <p:nvPr/>
        </p:nvSpPr>
        <p:spPr>
          <a:xfrm>
            <a:off x="311700" y="708075"/>
            <a:ext cx="5556600" cy="48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1" i="0" u="none" strike="noStrike" cap="none">
                <a:solidFill>
                  <a:srgbClr val="EF7521"/>
                </a:solidFill>
                <a:latin typeface="Roboto"/>
                <a:ea typeface="Roboto"/>
                <a:cs typeface="Roboto"/>
                <a:sym typeface="Roboto"/>
              </a:rPr>
              <a:t>Our Vision test test</a:t>
            </a:r>
            <a:endParaRPr sz="1200" b="0" i="0" u="none" strike="noStrike" cap="none">
              <a:solidFill>
                <a:srgbClr val="EF7521"/>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000"/>
              <a:buFont typeface="Arial"/>
              <a:buNone/>
            </a:pPr>
            <a:r>
              <a:rPr lang="en" sz="1000" b="0" i="0" u="none" strike="noStrike" cap="none">
                <a:solidFill>
                  <a:schemeClr val="dk1"/>
                </a:solidFill>
                <a:latin typeface="Roboto"/>
                <a:ea typeface="Roboto"/>
                <a:cs typeface="Roboto"/>
                <a:sym typeface="Roboto"/>
              </a:rPr>
              <a:t>To create an equitable educational environment where </a:t>
            </a:r>
            <a:r>
              <a:rPr lang="en" sz="1000" b="0" i="1" u="none" strike="noStrike" cap="none">
                <a:solidFill>
                  <a:schemeClr val="dk1"/>
                </a:solidFill>
                <a:latin typeface="Roboto"/>
                <a:ea typeface="Roboto"/>
                <a:cs typeface="Roboto"/>
                <a:sym typeface="Roboto"/>
              </a:rPr>
              <a:t>all</a:t>
            </a:r>
            <a:r>
              <a:rPr lang="en" sz="1000" b="0" i="0" u="none" strike="noStrike" cap="none">
                <a:solidFill>
                  <a:schemeClr val="dk1"/>
                </a:solidFill>
                <a:latin typeface="Roboto"/>
                <a:ea typeface="Roboto"/>
                <a:cs typeface="Roboto"/>
                <a:sym typeface="Roboto"/>
              </a:rPr>
              <a:t> students and staff in Colorado thrive</a:t>
            </a:r>
            <a:endParaRPr sz="2000" b="0" i="0" u="none" strike="noStrike" cap="none">
              <a:solidFill>
                <a:srgbClr val="000000"/>
              </a:solidFill>
              <a:latin typeface="Rockwell"/>
              <a:ea typeface="Rockwell"/>
              <a:cs typeface="Rockwell"/>
              <a:sym typeface="Rockwell"/>
            </a:endParaRPr>
          </a:p>
        </p:txBody>
      </p:sp>
      <p:cxnSp>
        <p:nvCxnSpPr>
          <p:cNvPr id="220" name="Google Shape;220;p27" descr="&quot;&quot;"/>
          <p:cNvCxnSpPr/>
          <p:nvPr/>
        </p:nvCxnSpPr>
        <p:spPr>
          <a:xfrm>
            <a:off x="-160100" y="1282346"/>
            <a:ext cx="8989500" cy="0"/>
          </a:xfrm>
          <a:prstGeom prst="straightConnector1">
            <a:avLst/>
          </a:prstGeom>
          <a:noFill/>
          <a:ln w="9525" cap="flat" cmpd="sng">
            <a:solidFill>
              <a:srgbClr val="EF7521"/>
            </a:solidFill>
            <a:prstDash val="dot"/>
            <a:round/>
            <a:headEnd type="none" w="sm" len="sm"/>
            <a:tailEnd type="none" w="sm" len="sm"/>
          </a:ln>
        </p:spPr>
      </p:cxnSp>
      <p:sp>
        <p:nvSpPr>
          <p:cNvPr id="221" name="Google Shape;221;p27"/>
          <p:cNvSpPr txBox="1"/>
          <p:nvPr/>
        </p:nvSpPr>
        <p:spPr>
          <a:xfrm>
            <a:off x="3249133" y="1630850"/>
            <a:ext cx="1600200" cy="643800"/>
          </a:xfrm>
          <a:prstGeom prst="rect">
            <a:avLst/>
          </a:prstGeom>
          <a:noFill/>
          <a:ln>
            <a:noFill/>
          </a:ln>
        </p:spPr>
        <p:txBody>
          <a:bodyPr spcFirstLastPara="1" wrap="square" lIns="0" tIns="0" rIns="0" bIns="0" anchor="t" anchorCtr="0">
            <a:noAutofit/>
          </a:bodyPr>
          <a:lstStyle/>
          <a:p>
            <a:pPr marL="114300" marR="0" lvl="0" indent="-114300" algn="l" rtl="0">
              <a:lnSpc>
                <a:spcPct val="100000"/>
              </a:lnSpc>
              <a:spcBef>
                <a:spcPts val="0"/>
              </a:spcBef>
              <a:spcAft>
                <a:spcPts val="0"/>
              </a:spcAft>
              <a:buClr>
                <a:srgbClr val="000000"/>
              </a:buClr>
              <a:buSzPts val="1100"/>
              <a:buFont typeface="Arial"/>
              <a:buNone/>
            </a:pPr>
            <a:r>
              <a:rPr lang="en" sz="1100" b="0" i="0" u="none" strike="noStrike" cap="none">
                <a:solidFill>
                  <a:srgbClr val="EF7521"/>
                </a:solidFill>
                <a:latin typeface="Roboto Medium"/>
                <a:ea typeface="Roboto Medium"/>
                <a:cs typeface="Roboto Medium"/>
                <a:sym typeface="Roboto Medium"/>
              </a:rPr>
              <a:t>&gt; SERVE</a:t>
            </a:r>
            <a:endParaRPr sz="1100" b="0" i="0" u="none" strike="noStrike" cap="none">
              <a:solidFill>
                <a:srgbClr val="EF7521"/>
              </a:solidFill>
              <a:latin typeface="Arial"/>
              <a:ea typeface="Arial"/>
              <a:cs typeface="Arial"/>
              <a:sym typeface="Arial"/>
            </a:endParaRPr>
          </a:p>
          <a:p>
            <a:pPr marL="137160" marR="0" lvl="0" indent="0" algn="l" rtl="0">
              <a:lnSpc>
                <a:spcPct val="100000"/>
              </a:lnSpc>
              <a:spcBef>
                <a:spcPts val="100"/>
              </a:spcBef>
              <a:spcAft>
                <a:spcPts val="50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Provide actionable support to local educational agencies</a:t>
            </a:r>
            <a:endParaRPr sz="1000" b="0" i="0" u="none" strike="noStrike" cap="none">
              <a:solidFill>
                <a:srgbClr val="000000"/>
              </a:solidFill>
              <a:latin typeface="Roboto"/>
              <a:ea typeface="Roboto"/>
              <a:cs typeface="Roboto"/>
              <a:sym typeface="Roboto"/>
            </a:endParaRPr>
          </a:p>
        </p:txBody>
      </p:sp>
      <p:sp>
        <p:nvSpPr>
          <p:cNvPr id="222" name="Google Shape;222;p27"/>
          <p:cNvSpPr txBox="1"/>
          <p:nvPr/>
        </p:nvSpPr>
        <p:spPr>
          <a:xfrm>
            <a:off x="5239167" y="1630850"/>
            <a:ext cx="1600200" cy="674700"/>
          </a:xfrm>
          <a:prstGeom prst="rect">
            <a:avLst/>
          </a:prstGeom>
          <a:noFill/>
          <a:ln>
            <a:noFill/>
          </a:ln>
        </p:spPr>
        <p:txBody>
          <a:bodyPr spcFirstLastPara="1" wrap="square" lIns="0" tIns="0" rIns="0" bIns="0" anchor="t" anchorCtr="0">
            <a:spAutoFit/>
          </a:bodyPr>
          <a:lstStyle/>
          <a:p>
            <a:pPr marL="114300" marR="0" lvl="0" indent="-114300" algn="l" rtl="0">
              <a:lnSpc>
                <a:spcPct val="100000"/>
              </a:lnSpc>
              <a:spcBef>
                <a:spcPts val="0"/>
              </a:spcBef>
              <a:spcAft>
                <a:spcPts val="0"/>
              </a:spcAft>
              <a:buClr>
                <a:srgbClr val="000000"/>
              </a:buClr>
              <a:buSzPts val="1300"/>
              <a:buFont typeface="Arial"/>
              <a:buNone/>
            </a:pPr>
            <a:r>
              <a:rPr lang="en" sz="1300" b="0" i="0" u="none" strike="noStrike" cap="none">
                <a:solidFill>
                  <a:srgbClr val="EF7521"/>
                </a:solidFill>
                <a:latin typeface="Roboto Medium"/>
                <a:ea typeface="Roboto Medium"/>
                <a:cs typeface="Roboto Medium"/>
                <a:sym typeface="Roboto Medium"/>
              </a:rPr>
              <a:t>&gt; </a:t>
            </a:r>
            <a:r>
              <a:rPr lang="en" sz="1100" b="0" i="0" u="none" strike="noStrike" cap="none">
                <a:solidFill>
                  <a:srgbClr val="EF7521"/>
                </a:solidFill>
                <a:latin typeface="Roboto Medium"/>
                <a:ea typeface="Roboto Medium"/>
                <a:cs typeface="Roboto Medium"/>
                <a:sym typeface="Roboto Medium"/>
              </a:rPr>
              <a:t>GUIDE</a:t>
            </a:r>
            <a:endParaRPr sz="1400" b="1" i="0" u="none" strike="noStrike" cap="none">
              <a:solidFill>
                <a:srgbClr val="EF7521"/>
              </a:solidFill>
              <a:latin typeface="Arial"/>
              <a:ea typeface="Arial"/>
              <a:cs typeface="Arial"/>
              <a:sym typeface="Arial"/>
            </a:endParaRPr>
          </a:p>
          <a:p>
            <a:pPr marL="137160" marR="0" lvl="0" indent="0" algn="l" rtl="0">
              <a:lnSpc>
                <a:spcPct val="100000"/>
              </a:lnSpc>
              <a:spcBef>
                <a:spcPts val="100"/>
              </a:spcBef>
              <a:spcAft>
                <a:spcPts val="30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Implement policy and legislation in an effective way </a:t>
            </a:r>
            <a:endParaRPr sz="1000" b="0" i="0" u="none" strike="noStrike" cap="none">
              <a:solidFill>
                <a:srgbClr val="000000"/>
              </a:solidFill>
              <a:latin typeface="Roboto"/>
              <a:ea typeface="Roboto"/>
              <a:cs typeface="Roboto"/>
              <a:sym typeface="Roboto"/>
            </a:endParaRPr>
          </a:p>
        </p:txBody>
      </p:sp>
      <p:sp>
        <p:nvSpPr>
          <p:cNvPr id="223" name="Google Shape;223;p27"/>
          <p:cNvSpPr txBox="1"/>
          <p:nvPr/>
        </p:nvSpPr>
        <p:spPr>
          <a:xfrm>
            <a:off x="7229200" y="1630850"/>
            <a:ext cx="1600200" cy="643800"/>
          </a:xfrm>
          <a:prstGeom prst="rect">
            <a:avLst/>
          </a:prstGeom>
          <a:noFill/>
          <a:ln>
            <a:noFill/>
          </a:ln>
        </p:spPr>
        <p:txBody>
          <a:bodyPr spcFirstLastPara="1" wrap="square" lIns="0" tIns="0" rIns="0" bIns="0" anchor="t" anchorCtr="0">
            <a:spAutoFit/>
          </a:bodyPr>
          <a:lstStyle/>
          <a:p>
            <a:pPr marL="114300" marR="0" lvl="0" indent="-114300" algn="l" rtl="0">
              <a:lnSpc>
                <a:spcPct val="100000"/>
              </a:lnSpc>
              <a:spcBef>
                <a:spcPts val="0"/>
              </a:spcBef>
              <a:spcAft>
                <a:spcPts val="0"/>
              </a:spcAft>
              <a:buClr>
                <a:srgbClr val="000000"/>
              </a:buClr>
              <a:buSzPts val="1100"/>
              <a:buFont typeface="Arial"/>
              <a:buNone/>
            </a:pPr>
            <a:r>
              <a:rPr lang="en" sz="1100" b="0" i="0" u="none" strike="noStrike" cap="none">
                <a:solidFill>
                  <a:srgbClr val="EF7521"/>
                </a:solidFill>
                <a:latin typeface="Roboto Medium"/>
                <a:ea typeface="Roboto Medium"/>
                <a:cs typeface="Roboto Medium"/>
                <a:sym typeface="Roboto Medium"/>
              </a:rPr>
              <a:t>&gt; ELEVATE</a:t>
            </a:r>
            <a:endParaRPr sz="1400" b="1" i="0" u="none" strike="noStrike" cap="none">
              <a:solidFill>
                <a:srgbClr val="EF7521"/>
              </a:solidFill>
              <a:latin typeface="Arial"/>
              <a:ea typeface="Arial"/>
              <a:cs typeface="Arial"/>
              <a:sym typeface="Arial"/>
            </a:endParaRPr>
          </a:p>
          <a:p>
            <a:pPr marL="137160" marR="0" lvl="0" indent="0" algn="l" rtl="0">
              <a:lnSpc>
                <a:spcPct val="100000"/>
              </a:lnSpc>
              <a:spcBef>
                <a:spcPts val="100"/>
              </a:spcBef>
              <a:spcAft>
                <a:spcPts val="30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Share the experiences of local educational agencies and students</a:t>
            </a:r>
            <a:endParaRPr sz="1000" b="0" i="0" u="none" strike="noStrike" cap="none">
              <a:solidFill>
                <a:srgbClr val="000000"/>
              </a:solidFill>
              <a:latin typeface="Roboto"/>
              <a:ea typeface="Roboto"/>
              <a:cs typeface="Roboto"/>
              <a:sym typeface="Roboto"/>
            </a:endParaRPr>
          </a:p>
        </p:txBody>
      </p:sp>
      <p:sp>
        <p:nvSpPr>
          <p:cNvPr id="224" name="Google Shape;224;p27"/>
          <p:cNvSpPr txBox="1"/>
          <p:nvPr/>
        </p:nvSpPr>
        <p:spPr>
          <a:xfrm>
            <a:off x="311700" y="1368825"/>
            <a:ext cx="2547600" cy="73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600" b="1" i="0" u="none" strike="noStrike" cap="none">
                <a:solidFill>
                  <a:srgbClr val="EF7521"/>
                </a:solidFill>
                <a:latin typeface="Roboto"/>
                <a:ea typeface="Roboto"/>
                <a:cs typeface="Roboto"/>
                <a:sym typeface="Roboto"/>
              </a:rPr>
              <a:t>Our Role</a:t>
            </a:r>
            <a:endParaRPr sz="1600" b="1" i="0" u="none" strike="noStrike" cap="none">
              <a:solidFill>
                <a:srgbClr val="EF7521"/>
              </a:solidFill>
              <a:latin typeface="Roboto"/>
              <a:ea typeface="Roboto"/>
              <a:cs typeface="Roboto"/>
              <a:sym typeface="Roboto"/>
            </a:endParaRPr>
          </a:p>
          <a:p>
            <a:pPr marL="0" marR="0" lvl="0" indent="0" algn="l" rtl="0">
              <a:lnSpc>
                <a:spcPct val="100000"/>
              </a:lnSpc>
              <a:spcBef>
                <a:spcPts val="200"/>
              </a:spcBef>
              <a:spcAft>
                <a:spcPts val="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To improve student outcomes and ensure students and families across Colorado have access to high-quality schools, we will: </a:t>
            </a:r>
            <a:endParaRPr sz="1000" b="0" i="0" u="none" strike="noStrike" cap="none">
              <a:solidFill>
                <a:srgbClr val="000000"/>
              </a:solidFill>
              <a:latin typeface="Roboto"/>
              <a:ea typeface="Roboto"/>
              <a:cs typeface="Roboto"/>
              <a:sym typeface="Roboto"/>
            </a:endParaRPr>
          </a:p>
        </p:txBody>
      </p:sp>
      <p:sp>
        <p:nvSpPr>
          <p:cNvPr id="225" name="Google Shape;225;p27"/>
          <p:cNvSpPr txBox="1"/>
          <p:nvPr/>
        </p:nvSpPr>
        <p:spPr>
          <a:xfrm>
            <a:off x="311700" y="2586100"/>
            <a:ext cx="8427300" cy="299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800"/>
              </a:spcAft>
              <a:buClr>
                <a:srgbClr val="000000"/>
              </a:buClr>
              <a:buSzPts val="1600"/>
              <a:buFont typeface="Arial"/>
              <a:buNone/>
            </a:pPr>
            <a:r>
              <a:rPr lang="en" sz="1600" b="1" i="0" u="none" strike="noStrike" cap="none">
                <a:solidFill>
                  <a:srgbClr val="EF7521"/>
                </a:solidFill>
                <a:latin typeface="Roboto"/>
                <a:ea typeface="Roboto"/>
                <a:cs typeface="Roboto"/>
                <a:sym typeface="Roboto"/>
              </a:rPr>
              <a:t>Our Core Values:    </a:t>
            </a:r>
            <a:r>
              <a:rPr lang="en" sz="1300" b="0" i="0" u="none" strike="noStrike" cap="none">
                <a:solidFill>
                  <a:schemeClr val="dk1"/>
                </a:solidFill>
                <a:latin typeface="Arial"/>
                <a:ea typeface="Arial"/>
                <a:cs typeface="Arial"/>
                <a:sym typeface="Arial"/>
              </a:rPr>
              <a:t>INTEGRITY  |  EQUITY  |  ACCOUNTABILITY  |  TRUST  |  SERVICE</a:t>
            </a:r>
            <a:endParaRPr sz="1300" b="0" i="0" u="none" strike="noStrike" cap="none">
              <a:solidFill>
                <a:schemeClr val="dk1"/>
              </a:solidFill>
              <a:latin typeface="Arial"/>
              <a:ea typeface="Arial"/>
              <a:cs typeface="Arial"/>
              <a:sym typeface="Arial"/>
            </a:endParaRPr>
          </a:p>
        </p:txBody>
      </p:sp>
      <p:cxnSp>
        <p:nvCxnSpPr>
          <p:cNvPr id="226" name="Google Shape;226;p27" descr="&quot;&quot;"/>
          <p:cNvCxnSpPr/>
          <p:nvPr/>
        </p:nvCxnSpPr>
        <p:spPr>
          <a:xfrm>
            <a:off x="3130417" y="1632525"/>
            <a:ext cx="0" cy="674700"/>
          </a:xfrm>
          <a:prstGeom prst="straightConnector1">
            <a:avLst/>
          </a:prstGeom>
          <a:noFill/>
          <a:ln w="9525" cap="flat" cmpd="sng">
            <a:solidFill>
              <a:srgbClr val="EF7521"/>
            </a:solidFill>
            <a:prstDash val="dot"/>
            <a:round/>
            <a:headEnd type="none" w="sm" len="sm"/>
            <a:tailEnd type="none" w="sm" len="sm"/>
          </a:ln>
        </p:spPr>
      </p:cxnSp>
      <p:grpSp>
        <p:nvGrpSpPr>
          <p:cNvPr id="227" name="Google Shape;227;p27"/>
          <p:cNvGrpSpPr/>
          <p:nvPr/>
        </p:nvGrpSpPr>
        <p:grpSpPr>
          <a:xfrm>
            <a:off x="311700" y="3548650"/>
            <a:ext cx="8363900" cy="646200"/>
            <a:chOff x="375100" y="3396250"/>
            <a:chExt cx="8363900" cy="646200"/>
          </a:xfrm>
        </p:grpSpPr>
        <p:sp>
          <p:nvSpPr>
            <p:cNvPr id="228" name="Google Shape;228;p27"/>
            <p:cNvSpPr/>
            <p:nvPr/>
          </p:nvSpPr>
          <p:spPr>
            <a:xfrm rot="5400000">
              <a:off x="7124400" y="2427850"/>
              <a:ext cx="646200" cy="2583000"/>
            </a:xfrm>
            <a:prstGeom prst="round2SameRect">
              <a:avLst>
                <a:gd name="adj1" fmla="val 50000"/>
                <a:gd name="adj2" fmla="val 0"/>
              </a:avLst>
            </a:prstGeom>
            <a:gradFill>
              <a:gsLst>
                <a:gs pos="0">
                  <a:srgbClr val="FFAB40"/>
                </a:gs>
                <a:gs pos="33000">
                  <a:srgbClr val="F79031"/>
                </a:gs>
                <a:gs pos="100000">
                  <a:srgbClr val="EF7521"/>
                </a:gs>
              </a:gsLst>
              <a:lin ang="10800025" scaled="0"/>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7"/>
            <p:cNvSpPr/>
            <p:nvPr/>
          </p:nvSpPr>
          <p:spPr>
            <a:xfrm rot="5400000">
              <a:off x="5197433" y="2427850"/>
              <a:ext cx="646200" cy="2583000"/>
            </a:xfrm>
            <a:prstGeom prst="round2SameRect">
              <a:avLst>
                <a:gd name="adj1" fmla="val 50000"/>
                <a:gd name="adj2" fmla="val 0"/>
              </a:avLst>
            </a:prstGeom>
            <a:gradFill>
              <a:gsLst>
                <a:gs pos="0">
                  <a:srgbClr val="FFAB40"/>
                </a:gs>
                <a:gs pos="33000">
                  <a:srgbClr val="F79031"/>
                </a:gs>
                <a:gs pos="100000">
                  <a:srgbClr val="EF7521"/>
                </a:gs>
              </a:gsLst>
              <a:lin ang="10800025" scaled="0"/>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7"/>
            <p:cNvSpPr/>
            <p:nvPr/>
          </p:nvSpPr>
          <p:spPr>
            <a:xfrm rot="5400000">
              <a:off x="3270467" y="2427850"/>
              <a:ext cx="646200" cy="2583000"/>
            </a:xfrm>
            <a:prstGeom prst="round2SameRect">
              <a:avLst>
                <a:gd name="adj1" fmla="val 50000"/>
                <a:gd name="adj2" fmla="val 0"/>
              </a:avLst>
            </a:prstGeom>
            <a:gradFill>
              <a:gsLst>
                <a:gs pos="0">
                  <a:srgbClr val="FFAB40"/>
                </a:gs>
                <a:gs pos="33000">
                  <a:srgbClr val="F79031"/>
                </a:gs>
                <a:gs pos="100000">
                  <a:srgbClr val="EF7521"/>
                </a:gs>
              </a:gsLst>
              <a:lin ang="10800025" scaled="0"/>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7"/>
            <p:cNvSpPr/>
            <p:nvPr/>
          </p:nvSpPr>
          <p:spPr>
            <a:xfrm rot="5400000">
              <a:off x="1343500" y="2427850"/>
              <a:ext cx="646200" cy="2583000"/>
            </a:xfrm>
            <a:prstGeom prst="round2SameRect">
              <a:avLst>
                <a:gd name="adj1" fmla="val 50000"/>
                <a:gd name="adj2" fmla="val 0"/>
              </a:avLst>
            </a:prstGeom>
            <a:gradFill>
              <a:gsLst>
                <a:gs pos="0">
                  <a:srgbClr val="FFAB40"/>
                </a:gs>
                <a:gs pos="33000">
                  <a:srgbClr val="F79031"/>
                </a:gs>
                <a:gs pos="100000">
                  <a:srgbClr val="EF7521"/>
                </a:gs>
              </a:gsLst>
              <a:lin ang="10800025" scaled="0"/>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7"/>
            <p:cNvSpPr txBox="1"/>
            <p:nvPr/>
          </p:nvSpPr>
          <p:spPr>
            <a:xfrm>
              <a:off x="959725" y="3534700"/>
              <a:ext cx="18015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Roboto"/>
                  <a:ea typeface="Roboto"/>
                  <a:cs typeface="Roboto"/>
                  <a:sym typeface="Roboto"/>
                </a:rPr>
                <a:t>Increase Student</a:t>
              </a:r>
              <a:br>
                <a:rPr lang="en" sz="1200" b="1" i="0" u="none" strike="noStrike" cap="none">
                  <a:solidFill>
                    <a:srgbClr val="FFFFFF"/>
                  </a:solidFill>
                  <a:latin typeface="Roboto"/>
                  <a:ea typeface="Roboto"/>
                  <a:cs typeface="Roboto"/>
                  <a:sym typeface="Roboto"/>
                </a:rPr>
              </a:br>
              <a:r>
                <a:rPr lang="en" sz="1200" b="1" i="0" u="none" strike="noStrike" cap="none">
                  <a:solidFill>
                    <a:srgbClr val="FFFFFF"/>
                  </a:solidFill>
                  <a:latin typeface="Roboto"/>
                  <a:ea typeface="Roboto"/>
                  <a:cs typeface="Roboto"/>
                  <a:sym typeface="Roboto"/>
                </a:rPr>
                <a:t>Engagement</a:t>
              </a:r>
              <a:endParaRPr sz="1200" b="1" i="0" u="none" strike="noStrike" cap="none">
                <a:solidFill>
                  <a:srgbClr val="FFFFFF"/>
                </a:solidFill>
                <a:latin typeface="Roboto"/>
                <a:ea typeface="Roboto"/>
                <a:cs typeface="Roboto"/>
                <a:sym typeface="Roboto"/>
              </a:endParaRPr>
            </a:p>
          </p:txBody>
        </p:sp>
        <p:sp>
          <p:nvSpPr>
            <p:cNvPr id="233" name="Google Shape;233;p27"/>
            <p:cNvSpPr txBox="1"/>
            <p:nvPr/>
          </p:nvSpPr>
          <p:spPr>
            <a:xfrm>
              <a:off x="3118651" y="3529988"/>
              <a:ext cx="14046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i="0" u="none" strike="noStrike" cap="none">
                  <a:solidFill>
                    <a:schemeClr val="lt1"/>
                  </a:solidFill>
                  <a:latin typeface="Roboto"/>
                  <a:ea typeface="Roboto"/>
                  <a:cs typeface="Roboto"/>
                  <a:sym typeface="Roboto"/>
                </a:rPr>
                <a:t>Accelerate Student Outcomes</a:t>
              </a:r>
              <a:endParaRPr sz="1200" b="1" i="0" u="none" strike="noStrike" cap="none">
                <a:solidFill>
                  <a:srgbClr val="FFFFFF"/>
                </a:solidFill>
                <a:latin typeface="Roboto"/>
                <a:ea typeface="Roboto"/>
                <a:cs typeface="Roboto"/>
                <a:sym typeface="Roboto"/>
              </a:endParaRPr>
            </a:p>
          </p:txBody>
        </p:sp>
        <p:sp>
          <p:nvSpPr>
            <p:cNvPr id="234" name="Google Shape;234;p27"/>
            <p:cNvSpPr txBox="1"/>
            <p:nvPr/>
          </p:nvSpPr>
          <p:spPr>
            <a:xfrm>
              <a:off x="7024201" y="3534688"/>
              <a:ext cx="14046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Roboto"/>
                  <a:ea typeface="Roboto"/>
                  <a:cs typeface="Roboto"/>
                  <a:sym typeface="Roboto"/>
                </a:rPr>
                <a:t>Provide Operational Excellence</a:t>
              </a:r>
              <a:endParaRPr sz="1200" b="1" i="0" u="none" strike="noStrike" cap="none">
                <a:solidFill>
                  <a:srgbClr val="FFFFFF"/>
                </a:solidFill>
                <a:latin typeface="Roboto"/>
                <a:ea typeface="Roboto"/>
                <a:cs typeface="Roboto"/>
                <a:sym typeface="Roboto"/>
              </a:endParaRPr>
            </a:p>
          </p:txBody>
        </p:sp>
        <p:sp>
          <p:nvSpPr>
            <p:cNvPr id="235" name="Google Shape;235;p27"/>
            <p:cNvSpPr txBox="1"/>
            <p:nvPr/>
          </p:nvSpPr>
          <p:spPr>
            <a:xfrm>
              <a:off x="5071413" y="3534688"/>
              <a:ext cx="14046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Roboto"/>
                  <a:ea typeface="Roboto"/>
                  <a:cs typeface="Roboto"/>
                  <a:sym typeface="Roboto"/>
                </a:rPr>
                <a:t>Strengthen the Educator Workforce</a:t>
              </a:r>
              <a:endParaRPr sz="1200" b="1" i="0" u="none" strike="noStrike" cap="none">
                <a:solidFill>
                  <a:srgbClr val="FFFFFF"/>
                </a:solidFill>
                <a:latin typeface="Roboto"/>
                <a:ea typeface="Roboto"/>
                <a:cs typeface="Roboto"/>
                <a:sym typeface="Roboto"/>
              </a:endParaRPr>
            </a:p>
          </p:txBody>
        </p:sp>
      </p:grpSp>
      <p:cxnSp>
        <p:nvCxnSpPr>
          <p:cNvPr id="236" name="Google Shape;236;p27" descr="&quot;&quot;"/>
          <p:cNvCxnSpPr/>
          <p:nvPr/>
        </p:nvCxnSpPr>
        <p:spPr>
          <a:xfrm>
            <a:off x="5120450" y="1632525"/>
            <a:ext cx="0" cy="674700"/>
          </a:xfrm>
          <a:prstGeom prst="straightConnector1">
            <a:avLst/>
          </a:prstGeom>
          <a:noFill/>
          <a:ln w="9525" cap="flat" cmpd="sng">
            <a:solidFill>
              <a:srgbClr val="EF7521"/>
            </a:solidFill>
            <a:prstDash val="dot"/>
            <a:round/>
            <a:headEnd type="none" w="sm" len="sm"/>
            <a:tailEnd type="none" w="sm" len="sm"/>
          </a:ln>
        </p:spPr>
      </p:cxnSp>
      <p:cxnSp>
        <p:nvCxnSpPr>
          <p:cNvPr id="237" name="Google Shape;237;p27" descr="&quot;&quot;"/>
          <p:cNvCxnSpPr/>
          <p:nvPr/>
        </p:nvCxnSpPr>
        <p:spPr>
          <a:xfrm>
            <a:off x="7110483" y="1632525"/>
            <a:ext cx="0" cy="674700"/>
          </a:xfrm>
          <a:prstGeom prst="straightConnector1">
            <a:avLst/>
          </a:prstGeom>
          <a:noFill/>
          <a:ln w="9525" cap="flat" cmpd="sng">
            <a:solidFill>
              <a:srgbClr val="EF7521"/>
            </a:solidFill>
            <a:prstDash val="dot"/>
            <a:round/>
            <a:headEnd type="none" w="sm" len="sm"/>
            <a:tailEnd type="none" w="sm" len="sm"/>
          </a:ln>
        </p:spPr>
      </p:cxnSp>
      <p:cxnSp>
        <p:nvCxnSpPr>
          <p:cNvPr id="238" name="Google Shape;238;p27"/>
          <p:cNvCxnSpPr/>
          <p:nvPr/>
        </p:nvCxnSpPr>
        <p:spPr>
          <a:xfrm>
            <a:off x="-160100" y="2409466"/>
            <a:ext cx="9030600" cy="0"/>
          </a:xfrm>
          <a:prstGeom prst="straightConnector1">
            <a:avLst/>
          </a:prstGeom>
          <a:noFill/>
          <a:ln w="9525" cap="flat" cmpd="sng">
            <a:solidFill>
              <a:srgbClr val="EF7521"/>
            </a:solidFill>
            <a:prstDash val="dot"/>
            <a:round/>
            <a:headEnd type="none" w="sm" len="sm"/>
            <a:tailEnd type="none" w="sm" len="sm"/>
          </a:ln>
        </p:spPr>
      </p:cxnSp>
      <p:cxnSp>
        <p:nvCxnSpPr>
          <p:cNvPr id="239" name="Google Shape;239;p27"/>
          <p:cNvCxnSpPr/>
          <p:nvPr/>
        </p:nvCxnSpPr>
        <p:spPr>
          <a:xfrm>
            <a:off x="-160100" y="3016625"/>
            <a:ext cx="9030600" cy="0"/>
          </a:xfrm>
          <a:prstGeom prst="straightConnector1">
            <a:avLst/>
          </a:prstGeom>
          <a:noFill/>
          <a:ln w="9525" cap="flat" cmpd="sng">
            <a:solidFill>
              <a:srgbClr val="EF7521"/>
            </a:solidFill>
            <a:prstDash val="dot"/>
            <a:round/>
            <a:headEnd type="none" w="sm" len="sm"/>
            <a:tailEnd type="none" w="sm" len="sm"/>
          </a:ln>
        </p:spPr>
      </p:cxnSp>
      <p:sp>
        <p:nvSpPr>
          <p:cNvPr id="240" name="Google Shape;240;p27"/>
          <p:cNvSpPr txBox="1"/>
          <p:nvPr/>
        </p:nvSpPr>
        <p:spPr>
          <a:xfrm>
            <a:off x="311700" y="3219775"/>
            <a:ext cx="1600200" cy="299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800"/>
              </a:spcAft>
              <a:buClr>
                <a:srgbClr val="000000"/>
              </a:buClr>
              <a:buSzPts val="1600"/>
              <a:buFont typeface="Arial"/>
              <a:buNone/>
            </a:pPr>
            <a:r>
              <a:rPr lang="en" sz="1600" b="1" i="0" u="none" strike="noStrike" cap="none">
                <a:solidFill>
                  <a:srgbClr val="EF7521"/>
                </a:solidFill>
                <a:latin typeface="Roboto"/>
                <a:ea typeface="Roboto"/>
                <a:cs typeface="Roboto"/>
                <a:sym typeface="Roboto"/>
              </a:rPr>
              <a:t>Our Priorities:</a:t>
            </a:r>
            <a:endParaRPr sz="1300" b="0" i="0" u="none" strike="noStrike" cap="none">
              <a:solidFill>
                <a:schemeClr val="dk1"/>
              </a:solidFill>
              <a:latin typeface="Arial"/>
              <a:ea typeface="Arial"/>
              <a:cs typeface="Arial"/>
              <a:sym typeface="Arial"/>
            </a:endParaRPr>
          </a:p>
        </p:txBody>
      </p:sp>
      <p:sp>
        <p:nvSpPr>
          <p:cNvPr id="241" name="Google Shape;241;p27"/>
          <p:cNvSpPr txBox="1"/>
          <p:nvPr/>
        </p:nvSpPr>
        <p:spPr>
          <a:xfrm>
            <a:off x="311700" y="171000"/>
            <a:ext cx="5556600" cy="26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200"/>
              </a:spcAft>
              <a:buClr>
                <a:srgbClr val="000000"/>
              </a:buClr>
              <a:buSzPts val="2000"/>
              <a:buFont typeface="Arial"/>
              <a:buNone/>
            </a:pPr>
            <a:r>
              <a:rPr lang="en" sz="2000" b="1" i="0" u="none" strike="noStrike" cap="none">
                <a:solidFill>
                  <a:schemeClr val="dk1"/>
                </a:solidFill>
                <a:latin typeface="Roboto"/>
                <a:ea typeface="Roboto"/>
                <a:cs typeface="Roboto"/>
                <a:sym typeface="Roboto"/>
              </a:rPr>
              <a:t>Theory of Change</a:t>
            </a:r>
            <a:endParaRPr sz="2000" b="1" i="0" u="none" strike="noStrike" cap="none">
              <a:solidFill>
                <a:schemeClr val="dk1"/>
              </a:solidFill>
              <a:latin typeface="Roboto"/>
              <a:ea typeface="Roboto"/>
              <a:cs typeface="Roboto"/>
              <a:sym typeface="Roboto"/>
            </a:endParaRPr>
          </a:p>
        </p:txBody>
      </p:sp>
      <p:cxnSp>
        <p:nvCxnSpPr>
          <p:cNvPr id="242" name="Google Shape;242;p27" descr="&quot;&quot;"/>
          <p:cNvCxnSpPr/>
          <p:nvPr/>
        </p:nvCxnSpPr>
        <p:spPr>
          <a:xfrm>
            <a:off x="-160100" y="588900"/>
            <a:ext cx="8989500" cy="0"/>
          </a:xfrm>
          <a:prstGeom prst="straightConnector1">
            <a:avLst/>
          </a:prstGeom>
          <a:noFill/>
          <a:ln w="9525" cap="flat" cmpd="sng">
            <a:solidFill>
              <a:srgbClr val="EF7521"/>
            </a:solidFill>
            <a:prstDash val="dot"/>
            <a:round/>
            <a:headEnd type="none" w="sm" len="sm"/>
            <a:tailEnd type="none" w="sm" len="sm"/>
          </a:ln>
        </p:spPr>
      </p:cxnSp>
      <p:sp>
        <p:nvSpPr>
          <p:cNvPr id="243" name="Google Shape;243;p27"/>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244" name="Google Shape;244;p27"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blank - blue">
  <p:cSld name="TITLE_AND_BODY_1_1_1_1_1_1_1_1_1_1_2">
    <p:spTree>
      <p:nvGrpSpPr>
        <p:cNvPr id="1" name="Shape 245"/>
        <p:cNvGrpSpPr/>
        <p:nvPr/>
      </p:nvGrpSpPr>
      <p:grpSpPr>
        <a:xfrm>
          <a:off x="0" y="0"/>
          <a:ext cx="0" cy="0"/>
          <a:chOff x="0" y="0"/>
          <a:chExt cx="0" cy="0"/>
        </a:xfrm>
      </p:grpSpPr>
      <p:pic>
        <p:nvPicPr>
          <p:cNvPr id="246" name="Google Shape;246;p28" descr="&quot;&quot;"/>
          <p:cNvPicPr preferRelativeResize="0"/>
          <p:nvPr/>
        </p:nvPicPr>
        <p:blipFill rotWithShape="1">
          <a:blip r:embed="rId2">
            <a:alphaModFix/>
          </a:blip>
          <a:srcRect/>
          <a:stretch/>
        </p:blipFill>
        <p:spPr>
          <a:xfrm>
            <a:off x="0" y="4320695"/>
            <a:ext cx="9144003" cy="830461"/>
          </a:xfrm>
          <a:prstGeom prst="rect">
            <a:avLst/>
          </a:prstGeom>
          <a:noFill/>
          <a:ln>
            <a:noFill/>
          </a:ln>
        </p:spPr>
      </p:pic>
      <p:sp>
        <p:nvSpPr>
          <p:cNvPr id="247" name="Google Shape;247;p28"/>
          <p:cNvSpPr txBox="1"/>
          <p:nvPr/>
        </p:nvSpPr>
        <p:spPr>
          <a:xfrm>
            <a:off x="123875" y="463542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 </a:t>
            </a:r>
            <a:fld id="{00000000-1234-1234-1234-123412341234}" type="slidenum">
              <a:rPr lang="en"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248" name="Google Shape;248;p28" descr="CDE logo"/>
          <p:cNvPicPr preferRelativeResize="0"/>
          <p:nvPr/>
        </p:nvPicPr>
        <p:blipFill rotWithShape="1">
          <a:blip r:embed="rId3">
            <a:alphaModFix/>
          </a:blip>
          <a:srcRect/>
          <a:stretch/>
        </p:blipFill>
        <p:spPr>
          <a:xfrm>
            <a:off x="8002150" y="4518325"/>
            <a:ext cx="924425" cy="4033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914399"/>
          </a:xfrm>
          <a:prstGeom prst="rect">
            <a:avLst/>
          </a:prstGeom>
        </p:spPr>
      </p:pic>
      <p:sp>
        <p:nvSpPr>
          <p:cNvPr id="2" name="Title 1"/>
          <p:cNvSpPr>
            <a:spLocks noGrp="1"/>
          </p:cNvSpPr>
          <p:nvPr>
            <p:ph type="title"/>
          </p:nvPr>
        </p:nvSpPr>
        <p:spPr>
          <a:xfrm>
            <a:off x="332674" y="153882"/>
            <a:ext cx="6048876" cy="673893"/>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165860"/>
            <a:ext cx="7886700" cy="3263504"/>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4629151"/>
            <a:ext cx="857291" cy="364739"/>
          </a:xfrm>
          <a:prstGeom prst="rect">
            <a:avLst/>
          </a:prstGeom>
        </p:spPr>
      </p:pic>
      <p:sp>
        <p:nvSpPr>
          <p:cNvPr id="9" name="Slide Number Placeholder 5"/>
          <p:cNvSpPr>
            <a:spLocks noGrp="1"/>
          </p:cNvSpPr>
          <p:nvPr>
            <p:ph type="sldNum" sz="quarter" idx="12"/>
          </p:nvPr>
        </p:nvSpPr>
        <p:spPr>
          <a:xfrm>
            <a:off x="249655" y="4767263"/>
            <a:ext cx="2057400" cy="273844"/>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2482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5143499"/>
          </a:xfrm>
          <a:prstGeom prst="rect">
            <a:avLst/>
          </a:prstGeom>
        </p:spPr>
      </p:pic>
      <p:sp>
        <p:nvSpPr>
          <p:cNvPr id="3" name="Title 1"/>
          <p:cNvSpPr>
            <a:spLocks noGrp="1"/>
          </p:cNvSpPr>
          <p:nvPr>
            <p:ph type="ctrTitle"/>
          </p:nvPr>
        </p:nvSpPr>
        <p:spPr>
          <a:xfrm>
            <a:off x="0" y="1946787"/>
            <a:ext cx="9144000" cy="1753215"/>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170937" y="4820266"/>
            <a:ext cx="2057400" cy="273844"/>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95708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97281"/>
            <a:ext cx="3886200" cy="3437849"/>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097281"/>
            <a:ext cx="3886200" cy="3437849"/>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914400"/>
          </a:xfrm>
          <a:prstGeom prst="rect">
            <a:avLst/>
          </a:prstGeom>
        </p:spPr>
      </p:pic>
      <p:sp>
        <p:nvSpPr>
          <p:cNvPr id="9" name="Title 1"/>
          <p:cNvSpPr>
            <a:spLocks noGrp="1"/>
          </p:cNvSpPr>
          <p:nvPr>
            <p:ph type="title"/>
          </p:nvPr>
        </p:nvSpPr>
        <p:spPr>
          <a:xfrm>
            <a:off x="245194" y="190885"/>
            <a:ext cx="6081865" cy="567314"/>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4629151"/>
            <a:ext cx="1143000" cy="364439"/>
          </a:xfrm>
          <a:prstGeom prst="rect">
            <a:avLst/>
          </a:prstGeom>
        </p:spPr>
      </p:pic>
      <p:sp>
        <p:nvSpPr>
          <p:cNvPr id="12" name="Slide Number Placeholder 5"/>
          <p:cNvSpPr>
            <a:spLocks noGrp="1"/>
          </p:cNvSpPr>
          <p:nvPr>
            <p:ph type="sldNum" sz="quarter" idx="12"/>
          </p:nvPr>
        </p:nvSpPr>
        <p:spPr>
          <a:xfrm>
            <a:off x="223071" y="4820264"/>
            <a:ext cx="2057400" cy="273844"/>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088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with image - Orange" type="secHead">
  <p:cSld name="Slide with image - Orange">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3"/>
          <p:cNvPicPr preferRelativeResize="0"/>
          <p:nvPr/>
        </p:nvPicPr>
        <p:blipFill rotWithShape="1">
          <a:blip r:embed="rId2">
            <a:alphaModFix/>
          </a:blip>
          <a:srcRect/>
          <a:stretch/>
        </p:blipFill>
        <p:spPr>
          <a:xfrm>
            <a:off x="0" y="4320695"/>
            <a:ext cx="9144003" cy="830461"/>
          </a:xfrm>
          <a:prstGeom prst="rect">
            <a:avLst/>
          </a:prstGeom>
          <a:noFill/>
          <a:ln>
            <a:noFill/>
          </a:ln>
        </p:spPr>
      </p:pic>
      <p:sp>
        <p:nvSpPr>
          <p:cNvPr id="22" name="Google Shape;22;p3"/>
          <p:cNvSpPr txBox="1"/>
          <p:nvPr/>
        </p:nvSpPr>
        <p:spPr>
          <a:xfrm>
            <a:off x="123875" y="4568875"/>
            <a:ext cx="517500" cy="487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a:solidFill>
                  <a:srgbClr val="FFFFFF"/>
                </a:solidFill>
              </a:rPr>
              <a:t> </a:t>
            </a:r>
            <a:fld id="{00000000-1234-1234-1234-123412341234}" type="slidenum">
              <a:rPr lang="en" sz="1300">
                <a:solidFill>
                  <a:srgbClr val="FFFFFF"/>
                </a:solidFill>
              </a:rPr>
              <a:t>‹#›</a:t>
            </a:fld>
            <a:endParaRPr sz="1300">
              <a:solidFill>
                <a:srgbClr val="FFFFFF"/>
              </a:solidFill>
            </a:endParaRPr>
          </a:p>
        </p:txBody>
      </p:sp>
      <p:sp>
        <p:nvSpPr>
          <p:cNvPr id="23" name="Google Shape;23;p3"/>
          <p:cNvSpPr txBox="1"/>
          <p:nvPr/>
        </p:nvSpPr>
        <p:spPr>
          <a:xfrm>
            <a:off x="123875" y="4164100"/>
            <a:ext cx="4863600" cy="15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800">
              <a:solidFill>
                <a:srgbClr val="999999"/>
              </a:solidFill>
              <a:latin typeface="Roboto"/>
              <a:ea typeface="Roboto"/>
              <a:cs typeface="Roboto"/>
              <a:sym typeface="Roboto"/>
            </a:endParaRPr>
          </a:p>
        </p:txBody>
      </p:sp>
      <p:pic>
        <p:nvPicPr>
          <p:cNvPr id="24" name="Google Shape;24;p3"/>
          <p:cNvPicPr preferRelativeResize="0"/>
          <p:nvPr/>
        </p:nvPicPr>
        <p:blipFill>
          <a:blip r:embed="rId3">
            <a:alphaModFix/>
          </a:blip>
          <a:stretch>
            <a:fillRect/>
          </a:stretch>
        </p:blipFill>
        <p:spPr>
          <a:xfrm>
            <a:off x="8002150" y="4594525"/>
            <a:ext cx="924425" cy="403399"/>
          </a:xfrm>
          <a:prstGeom prst="rect">
            <a:avLst/>
          </a:prstGeom>
          <a:noFill/>
          <a:ln>
            <a:noFill/>
          </a:ln>
        </p:spPr>
      </p:pic>
      <p:cxnSp>
        <p:nvCxnSpPr>
          <p:cNvPr id="25" name="Google Shape;25;p3"/>
          <p:cNvCxnSpPr/>
          <p:nvPr/>
        </p:nvCxnSpPr>
        <p:spPr>
          <a:xfrm>
            <a:off x="0" y="918350"/>
            <a:ext cx="7479600" cy="0"/>
          </a:xfrm>
          <a:prstGeom prst="straightConnector1">
            <a:avLst/>
          </a:prstGeom>
          <a:noFill/>
          <a:ln w="19050" cap="flat" cmpd="sng">
            <a:solidFill>
              <a:srgbClr val="EF7521"/>
            </a:solidFill>
            <a:prstDash val="solid"/>
            <a:round/>
            <a:headEnd type="none" w="med" len="med"/>
            <a:tailEnd type="none" w="med" len="med"/>
          </a:ln>
        </p:spPr>
      </p:cxnSp>
      <p:sp>
        <p:nvSpPr>
          <p:cNvPr id="26" name="Google Shape;26;p3"/>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2000"/>
              <a:buFont typeface="Roboto"/>
              <a:buNone/>
              <a:defRPr sz="2000">
                <a:solidFill>
                  <a:schemeClr val="dk1"/>
                </a:solidFill>
                <a:latin typeface="Roboto"/>
                <a:ea typeface="Roboto"/>
                <a:cs typeface="Roboto"/>
                <a:sym typeface="Roboto"/>
              </a:defRPr>
            </a:lvl1pPr>
            <a:lvl2pPr lvl="1"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lvl="2"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lvl="3"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lvl="4"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lvl="5"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lvl="6"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lvl="7"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lvl="8"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a:endParaRPr/>
          </a:p>
        </p:txBody>
      </p:sp>
      <p:sp>
        <p:nvSpPr>
          <p:cNvPr id="27" name="Google Shape;27;p3"/>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8" name="Google Shape;28;p3"/>
          <p:cNvSpPr txBox="1">
            <a:spLocks noGrp="1"/>
          </p:cNvSpPr>
          <p:nvPr>
            <p:ph type="title" idx="2"/>
          </p:nvPr>
        </p:nvSpPr>
        <p:spPr>
          <a:xfrm>
            <a:off x="123875" y="4347400"/>
            <a:ext cx="7267200" cy="1566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1pPr>
            <a:lvl2pPr lvl="1"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2pPr>
            <a:lvl3pPr lvl="2"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3pPr>
            <a:lvl4pPr lvl="3"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4pPr>
            <a:lvl5pPr lvl="4"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5pPr>
            <a:lvl6pPr lvl="5"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6pPr>
            <a:lvl7pPr lvl="6"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7pPr>
            <a:lvl8pPr lvl="7"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8pPr>
            <a:lvl9pPr lvl="8" rtl="0">
              <a:spcBef>
                <a:spcPts val="0"/>
              </a:spcBef>
              <a:spcAft>
                <a:spcPts val="0"/>
              </a:spcAft>
              <a:buClr>
                <a:schemeClr val="dk1"/>
              </a:buClr>
              <a:buSzPts val="800"/>
              <a:buFont typeface="Roboto"/>
              <a:buNone/>
              <a:defRPr sz="800">
                <a:solidFill>
                  <a:schemeClr val="dk1"/>
                </a:solidFill>
                <a:latin typeface="Roboto"/>
                <a:ea typeface="Roboto"/>
                <a:cs typeface="Roboto"/>
                <a:sym typeface="Roboto"/>
              </a:defRPr>
            </a:lvl9pPr>
          </a:lstStyle>
          <a:p>
            <a:endParaRPr/>
          </a:p>
        </p:txBody>
      </p:sp>
      <p:pic>
        <p:nvPicPr>
          <p:cNvPr id="29" name="Google Shape;29;p3"/>
          <p:cNvPicPr preferRelativeResize="0"/>
          <p:nvPr/>
        </p:nvPicPr>
        <p:blipFill>
          <a:blip r:embed="rId4">
            <a:alphaModFix/>
          </a:blip>
          <a:stretch>
            <a:fillRect/>
          </a:stretch>
        </p:blipFill>
        <p:spPr>
          <a:xfrm>
            <a:off x="5781575" y="1275900"/>
            <a:ext cx="3311900" cy="2483925"/>
          </a:xfrm>
          <a:prstGeom prst="rect">
            <a:avLst/>
          </a:prstGeom>
          <a:noFill/>
          <a:ln>
            <a:noFill/>
          </a:ln>
        </p:spPr>
      </p:pic>
    </p:spTree>
    <p:extLst>
      <p:ext uri="{BB962C8B-B14F-4D97-AF65-F5344CB8AC3E}">
        <p14:creationId xmlns:p14="http://schemas.microsoft.com/office/powerpoint/2010/main" val="123559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73" r:id="rId4"/>
    <p:sldLayoutId id="2147483674" r:id="rId5"/>
    <p:sldLayoutId id="2147483676" r:id="rId6"/>
    <p:sldLayoutId id="2147483678"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che.ed.gov/mv-auth-activiti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studentsupport/mkvmonitoringcomplianc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olorado.egrantsmanagement.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cde.state.co.us/studentsupport/homeless_inde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lorado.egrantsmanagement.com/"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hyperlink" Target="https://app.smartsheet.com/b/form/95abca2bd3ca41bebd9a43a6edd8e423" TargetMode="External"/><Relationship Id="rId4" Type="http://schemas.openxmlformats.org/officeDocument/2006/relationships/hyperlink" Target="https://edx.cde.state.co.us/passwordmanagement/CDEPasswordApplication.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pp.smartsheet.com/b/form/6cb9159d35894e76b6875bebc7232d56"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zh/%E9%9D%92%E5%B9%B4-%E5%8D%95-%E4%BC%A4%E5%BF%83-%E6%8A%91%E9%83%81-%E5%AD%A4%E7%8B%AC-2274669/"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gains/gainstrainings" TargetMode="External"/><Relationship Id="rId2" Type="http://schemas.openxmlformats.org/officeDocument/2006/relationships/hyperlink" Target="https://us02web.zoom.us/meeting/register/tZEufu2trzwpGdW5sfJG3vgC5NrJJ0iIDsUi#/registration"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app.smartsheet.com/b/form/95abca2bd3ca41bebd9a43a6edd8e423"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houseconnection.org/wp-content/uploads/2024/04/liaisoncapacityassessmentFINAL.pdf" TargetMode="External"/><Relationship Id="rId2" Type="http://schemas.openxmlformats.org/officeDocument/2006/relationships/hyperlink" Target="https://nche.ed.gov/needs-assessment/?highlight=needs%20assessment"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205525" y="2070900"/>
            <a:ext cx="5778300" cy="536100"/>
          </a:xfrm>
          <a:prstGeom prst="rect">
            <a:avLst/>
          </a:prstGeom>
        </p:spPr>
        <p:txBody>
          <a:bodyPr spcFirstLastPara="1" wrap="square" lIns="0" tIns="0" rIns="0" bIns="0" anchor="t" anchorCtr="0">
            <a:noAutofit/>
          </a:bodyPr>
          <a:lstStyle/>
          <a:p>
            <a:pPr marL="0" marR="0" algn="ctr">
              <a:buNone/>
            </a:pPr>
            <a:r>
              <a:rPr lang="en-US" dirty="0"/>
              <a:t>Education of Homeless Children and Youth</a:t>
            </a:r>
            <a:br>
              <a:rPr lang="en-US" dirty="0"/>
            </a:br>
            <a:r>
              <a:rPr lang="en-US" sz="1000" dirty="0"/>
              <a:t>PURSUANT TO: McKinney-Vento Homeless Assistance Act of 2001</a:t>
            </a:r>
            <a:br>
              <a:rPr lang="en-US" sz="1000" dirty="0"/>
            </a:br>
            <a:r>
              <a:rPr lang="en-US" sz="1000" dirty="0"/>
              <a:t>Title IX, Part A of Every Student Succeeds Act (ESSA)</a:t>
            </a:r>
            <a:br>
              <a:rPr lang="en-US" sz="1000" dirty="0"/>
            </a:br>
            <a:r>
              <a:rPr lang="en-US" sz="1000" dirty="0"/>
              <a:t> </a:t>
            </a:r>
            <a:br>
              <a:rPr lang="en-US" sz="1000" dirty="0"/>
            </a:br>
            <a:r>
              <a:rPr lang="en-US" sz="1000" dirty="0"/>
              <a:t>FUNDED BY: U.S. DEPARTMENT OF EDUCATION, OFFICE OF ELEMENTARY AND SECONDARY EDUCATION </a:t>
            </a:r>
            <a:endParaRPr sz="1000" dirty="0"/>
          </a:p>
        </p:txBody>
      </p:sp>
      <p:sp>
        <p:nvSpPr>
          <p:cNvPr id="263" name="Google Shape;263;p30"/>
          <p:cNvSpPr txBox="1">
            <a:spLocks noGrp="1"/>
          </p:cNvSpPr>
          <p:nvPr>
            <p:ph type="title" idx="2"/>
          </p:nvPr>
        </p:nvSpPr>
        <p:spPr>
          <a:xfrm>
            <a:off x="205525" y="2960750"/>
            <a:ext cx="5778300" cy="104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Application Information Webinar </a:t>
            </a:r>
            <a:br>
              <a:rPr lang="en-US" dirty="0"/>
            </a:br>
            <a:r>
              <a:rPr lang="en-US" dirty="0"/>
              <a:t>April 8,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A9E7E8D4-F86D-F748-F560-4640835FFC35}"/>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26371BBF-E5EA-BB06-0C45-78F84A292DD7}"/>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sz="2400" dirty="0"/>
            </a:br>
            <a:r>
              <a:rPr lang="en-US" sz="2400" dirty="0"/>
              <a:t>Eligible Applicants – Who? </a:t>
            </a:r>
            <a:endParaRPr sz="2400" dirty="0"/>
          </a:p>
        </p:txBody>
      </p:sp>
      <p:sp>
        <p:nvSpPr>
          <p:cNvPr id="313" name="Google Shape;313;p34">
            <a:extLst>
              <a:ext uri="{FF2B5EF4-FFF2-40B4-BE49-F238E27FC236}">
                <a16:creationId xmlns:a16="http://schemas.microsoft.com/office/drawing/2014/main" id="{7A58BC80-B9FC-4D20-757F-F1BAD66F225D}"/>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92500" lnSpcReduction="20000"/>
          </a:bodyPr>
          <a:lstStyle/>
          <a:p>
            <a:pPr marL="0" marR="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LEAs are eligible to apply for this opportunity. An eligible LEA is:</a:t>
            </a:r>
            <a:endPar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Symbol" panose="05050102010706020507" pitchFamily="18" charset="2"/>
              <a:buChar char=""/>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 School District;</a:t>
            </a:r>
            <a:endPar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Symbol" panose="05050102010706020507" pitchFamily="18" charset="2"/>
              <a:buChar char=""/>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Consortia of school districts including but not limited to a Board of Cooperative Services (BOCES);</a:t>
            </a:r>
            <a:endPar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Symbol" panose="05050102010706020507" pitchFamily="18" charset="2"/>
              <a:buChar char=""/>
            </a:pPr>
            <a:r>
              <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The Charter School Institute or consortia of Charter Schools</a:t>
            </a:r>
          </a:p>
          <a:p>
            <a:pPr marL="342900" marR="0" lvl="0" indent="-342900">
              <a:buFont typeface="Symbol" panose="05050102010706020507" pitchFamily="18" charset="2"/>
              <a:buChar char=""/>
            </a:pPr>
            <a:r>
              <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A Charter school authorized by the Charter School Institute or a public school district, pursuant to part 5 of article 30.5 of title 22, C.R.S;</a:t>
            </a:r>
          </a:p>
          <a:p>
            <a:pPr marL="0" marR="0" indent="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243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7EE03BA6-6537-5AE4-5643-F0DA9EA5F760}"/>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62C111E9-941D-2108-B38C-E50CC18596C7}"/>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sz="2400" dirty="0"/>
            </a:br>
            <a:r>
              <a:rPr lang="en-US" sz="2400" dirty="0"/>
              <a:t>Priority Considerations</a:t>
            </a:r>
            <a:endParaRPr sz="2400" dirty="0"/>
          </a:p>
        </p:txBody>
      </p:sp>
      <p:sp>
        <p:nvSpPr>
          <p:cNvPr id="313" name="Google Shape;313;p34">
            <a:extLst>
              <a:ext uri="{FF2B5EF4-FFF2-40B4-BE49-F238E27FC236}">
                <a16:creationId xmlns:a16="http://schemas.microsoft.com/office/drawing/2014/main" id="{9FB79612-7F5D-2F55-F96F-8CB152CD72C6}"/>
              </a:ext>
            </a:extLst>
          </p:cNvPr>
          <p:cNvSpPr txBox="1">
            <a:spLocks noGrp="1"/>
          </p:cNvSpPr>
          <p:nvPr>
            <p:ph type="body" idx="1"/>
          </p:nvPr>
        </p:nvSpPr>
        <p:spPr>
          <a:xfrm>
            <a:off x="311700" y="1152475"/>
            <a:ext cx="7686252" cy="3034800"/>
          </a:xfrm>
          <a:prstGeom prst="rect">
            <a:avLst/>
          </a:prstGeom>
        </p:spPr>
        <p:txBody>
          <a:bodyPr spcFirstLastPara="1" wrap="square" lIns="91425" tIns="91425" rIns="91425" bIns="91425" anchor="t" anchorCtr="0">
            <a:noAutofit/>
          </a:bodyPr>
          <a:lstStyle/>
          <a:p>
            <a:pPr marL="0" marR="0">
              <a:buNone/>
            </a:pPr>
            <a:r>
              <a:rPr lang="en-US" sz="1400" dirty="0">
                <a:latin typeface="Calibri" panose="020F0502020204030204" pitchFamily="34" charset="0"/>
                <a:ea typeface="Calibri" panose="020F0502020204030204" pitchFamily="34" charset="0"/>
                <a:cs typeface="Calibri" panose="020F0502020204030204" pitchFamily="34" charset="0"/>
              </a:rPr>
              <a:t>New applicants that have not been funded in the last three years qualify for four (4) additional points.  </a:t>
            </a:r>
          </a:p>
          <a:p>
            <a:pPr marL="0" marR="0">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400" dirty="0">
                <a:latin typeface="Calibri" panose="020F0502020204030204" pitchFamily="34" charset="0"/>
                <a:ea typeface="Calibri" panose="020F0502020204030204" pitchFamily="34" charset="0"/>
                <a:cs typeface="Calibri" panose="020F0502020204030204" pitchFamily="34" charset="0"/>
              </a:rPr>
              <a:t>The state-level team will consider the following and award up to four (4) additional points for past performance.  One point for each past performance consideration.</a:t>
            </a:r>
          </a:p>
          <a:p>
            <a:pPr marL="0" marR="0">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171450" indent="-171450"/>
            <a:r>
              <a:rPr lang="en-US" sz="1400" dirty="0">
                <a:latin typeface="Calibri" panose="020F0502020204030204" pitchFamily="34" charset="0"/>
                <a:ea typeface="Calibri" panose="020F0502020204030204" pitchFamily="34" charset="0"/>
                <a:cs typeface="Calibri" panose="020F0502020204030204" pitchFamily="34" charset="0"/>
              </a:rPr>
              <a:t>Completion of EHCY program monitoring and findings have been resolved (1  point)</a:t>
            </a:r>
          </a:p>
          <a:p>
            <a:pPr marL="171450" indent="-171450"/>
            <a:r>
              <a:rPr lang="en-US" sz="1400" dirty="0">
                <a:latin typeface="Calibri" panose="020F0502020204030204" pitchFamily="34" charset="0"/>
                <a:ea typeface="Calibri" panose="020F0502020204030204" pitchFamily="34" charset="0"/>
                <a:cs typeface="Calibri" panose="020F0502020204030204" pitchFamily="34" charset="0"/>
              </a:rPr>
              <a:t>Ongoing formally communicated program or fiscal concerns were resolved (1 point)</a:t>
            </a:r>
          </a:p>
          <a:p>
            <a:pPr marL="171450" indent="-171450"/>
            <a:r>
              <a:rPr lang="en-US" sz="1400" dirty="0">
                <a:latin typeface="Calibri" panose="020F0502020204030204" pitchFamily="34" charset="0"/>
                <a:ea typeface="Calibri" panose="020F0502020204030204" pitchFamily="34" charset="0"/>
                <a:cs typeface="Calibri" panose="020F0502020204030204" pitchFamily="34" charset="0"/>
              </a:rPr>
              <a:t>Appropriate expenditure of grant funding on a timely basis (1 point)</a:t>
            </a:r>
          </a:p>
          <a:p>
            <a:pPr marL="171450" indent="-171450"/>
            <a:r>
              <a:rPr lang="en-US" sz="1400" dirty="0">
                <a:latin typeface="Calibri" panose="020F0502020204030204" pitchFamily="34" charset="0"/>
                <a:ea typeface="Calibri" panose="020F0502020204030204" pitchFamily="34" charset="0"/>
                <a:cs typeface="Calibri" panose="020F0502020204030204" pitchFamily="34" charset="0"/>
              </a:rPr>
              <a:t>Attended and participated in all mandatory in person professional development and training (1 point)</a:t>
            </a:r>
          </a:p>
          <a:p>
            <a:pPr marL="0" indent="0">
              <a:buNone/>
            </a:pPr>
            <a:r>
              <a:rPr lang="en-US" sz="1400" dirty="0">
                <a:latin typeface="Calibri" panose="020F0502020204030204" pitchFamily="34" charset="0"/>
                <a:ea typeface="Calibri" panose="020F0502020204030204" pitchFamily="34" charset="0"/>
                <a:cs typeface="Calibri" panose="020F0502020204030204" pitchFamily="34" charset="0"/>
              </a:rPr>
              <a:t> </a:t>
            </a:r>
          </a:p>
          <a:p>
            <a:pPr marL="0" marR="0" indent="0">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11157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85448706-304D-0099-D310-0F97E601A3F2}"/>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E5710431-A615-0B0A-42A3-D50BC2A90C28}"/>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sz="2400" dirty="0"/>
            </a:br>
            <a:r>
              <a:rPr lang="en-US" sz="2400" dirty="0"/>
              <a:t>Priority Considerations</a:t>
            </a:r>
            <a:endParaRPr sz="2400" dirty="0"/>
          </a:p>
        </p:txBody>
      </p:sp>
      <p:sp>
        <p:nvSpPr>
          <p:cNvPr id="313" name="Google Shape;313;p34">
            <a:extLst>
              <a:ext uri="{FF2B5EF4-FFF2-40B4-BE49-F238E27FC236}">
                <a16:creationId xmlns:a16="http://schemas.microsoft.com/office/drawing/2014/main" id="{01EAE7CD-5CE9-C960-EA9B-E9216BBC5A62}"/>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92500" lnSpcReduction="20000"/>
          </a:bodyPr>
          <a:lstStyle/>
          <a:p>
            <a:pPr marL="0" marR="0">
              <a:buNone/>
            </a:pPr>
            <a:r>
              <a:rPr lang="en-US" dirty="0">
                <a:latin typeface="Calibri" panose="020F0502020204030204" pitchFamily="34" charset="0"/>
                <a:ea typeface="Calibri" panose="020F0502020204030204" pitchFamily="34" charset="0"/>
                <a:cs typeface="Calibri" panose="020F0502020204030204" pitchFamily="34" charset="0"/>
              </a:rPr>
              <a:t>Up to ten (10) additional points may be awarded to applicants who describe deliberate partnership with Title I, including:</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Documentation of the determination of set-asides</a:t>
            </a: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A clear plan for the use of Title IA set-asides in alignment with demonstrated needs and gaps</a:t>
            </a: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A documented history of expenditure of Title IA set-asides on services and support for homeless students.  </a:t>
            </a:r>
          </a:p>
          <a:p>
            <a:pPr marL="0" marR="0">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dirty="0">
                <a:latin typeface="Calibri" panose="020F0502020204030204" pitchFamily="34" charset="0"/>
                <a:ea typeface="Calibri" panose="020F0502020204030204" pitchFamily="34" charset="0"/>
                <a:cs typeface="Calibri" panose="020F0502020204030204" pitchFamily="34" charset="0"/>
              </a:rPr>
              <a:t>These points will be awarded in the rubric and confirmation of set-asides and expenditure of set-asides will be confirmed at the state level.  </a:t>
            </a:r>
          </a:p>
          <a:p>
            <a:pPr marL="457200" lvl="1" indent="0">
              <a:buNone/>
            </a:pPr>
            <a:endParaRPr lang="en-US" sz="900" dirty="0"/>
          </a:p>
          <a:p>
            <a:pPr marL="457200" lvl="1" indent="0">
              <a:buNone/>
            </a:pPr>
            <a:endParaRPr lang="en-US" sz="9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7412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0C2A4-8746-5D58-B4A9-CE389BD459DB}"/>
              </a:ext>
            </a:extLst>
          </p:cNvPr>
          <p:cNvSpPr>
            <a:spLocks noGrp="1"/>
          </p:cNvSpPr>
          <p:nvPr>
            <p:ph type="title"/>
          </p:nvPr>
        </p:nvSpPr>
        <p:spPr/>
        <p:txBody>
          <a:bodyPr/>
          <a:lstStyle/>
          <a:p>
            <a:r>
              <a:rPr lang="en-US" sz="2400" dirty="0"/>
              <a:t>Distribution of funds is based on… </a:t>
            </a:r>
          </a:p>
        </p:txBody>
      </p:sp>
      <p:sp>
        <p:nvSpPr>
          <p:cNvPr id="5" name="Text Placeholder 4">
            <a:extLst>
              <a:ext uri="{FF2B5EF4-FFF2-40B4-BE49-F238E27FC236}">
                <a16:creationId xmlns:a16="http://schemas.microsoft.com/office/drawing/2014/main" id="{4B247CDD-1B99-4096-7E24-5CA2A9A3BC8F}"/>
              </a:ext>
            </a:extLst>
          </p:cNvPr>
          <p:cNvSpPr>
            <a:spLocks noGrp="1"/>
          </p:cNvSpPr>
          <p:nvPr>
            <p:ph type="body" idx="1"/>
          </p:nvPr>
        </p:nvSpPr>
        <p:spPr>
          <a:xfrm>
            <a:off x="311700" y="1152475"/>
            <a:ext cx="6954732" cy="3034800"/>
          </a:xfrm>
        </p:spPr>
        <p:txBody>
          <a:bodyPr>
            <a:normAutofit/>
          </a:bodyPr>
          <a:lstStyle/>
          <a:p>
            <a:pPr marL="342900" marR="0" lvl="0" indent="-342900">
              <a:buFont typeface="Symbol" panose="05050102010706020507" pitchFamily="18" charset="2"/>
              <a:buChar char=""/>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Demonstrated need</a:t>
            </a:r>
            <a:endParaRPr lang="en-US"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Symbol" panose="05050102010706020507" pitchFamily="18" charset="2"/>
              <a:buChar char=""/>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Assessment of current EHCY programming at the LEA level through Attachment A: Needs Assessment Worksheet and alignment of strengths and challenges with performance measures and activities of the grant</a:t>
            </a:r>
            <a:endParaRPr lang="en-US"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Symbol" panose="05050102010706020507" pitchFamily="18" charset="2"/>
              <a:buChar char=""/>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Internal and external collaboration, partnerships and leveraging of resources as determined through:</a:t>
            </a:r>
            <a:endParaRPr lang="en-US"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Symbol" panose="05050102010706020507" pitchFamily="18" charset="2"/>
              <a:buChar char=""/>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Clarity of strategy alignment with performance measures and budget expenditures</a:t>
            </a:r>
            <a:endParaRPr lang="en-US"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127000" indent="0">
              <a:buNone/>
            </a:pPr>
            <a:endParaRPr lang="en-US" dirty="0"/>
          </a:p>
        </p:txBody>
      </p:sp>
      <p:sp>
        <p:nvSpPr>
          <p:cNvPr id="6" name="Title 5">
            <a:extLst>
              <a:ext uri="{FF2B5EF4-FFF2-40B4-BE49-F238E27FC236}">
                <a16:creationId xmlns:a16="http://schemas.microsoft.com/office/drawing/2014/main" id="{C0E9C537-62C3-F21A-86BB-B618BE631B63}"/>
              </a:ext>
            </a:extLst>
          </p:cNvPr>
          <p:cNvSpPr>
            <a:spLocks noGrp="1"/>
          </p:cNvSpPr>
          <p:nvPr>
            <p:ph type="title" idx="2"/>
          </p:nvPr>
        </p:nvSpPr>
        <p:spPr/>
        <p:txBody>
          <a:bodyPr/>
          <a:lstStyle/>
          <a:p>
            <a:endParaRPr lang="en-US"/>
          </a:p>
        </p:txBody>
      </p:sp>
    </p:spTree>
    <p:extLst>
      <p:ext uri="{BB962C8B-B14F-4D97-AF65-F5344CB8AC3E}">
        <p14:creationId xmlns:p14="http://schemas.microsoft.com/office/powerpoint/2010/main" val="274114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D8CCC5A0-1EE4-7ABA-6722-7301A3A33156}"/>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60A998D5-87AD-F3EB-C869-F6A4BE2BA9F3}"/>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sz="2400" dirty="0"/>
            </a:br>
            <a:r>
              <a:rPr lang="en-US" sz="2400" dirty="0"/>
              <a:t>Available Funds and Duration of the Grant</a:t>
            </a:r>
            <a:endParaRPr sz="2400" dirty="0"/>
          </a:p>
        </p:txBody>
      </p:sp>
      <p:sp>
        <p:nvSpPr>
          <p:cNvPr id="313" name="Google Shape;313;p34">
            <a:extLst>
              <a:ext uri="{FF2B5EF4-FFF2-40B4-BE49-F238E27FC236}">
                <a16:creationId xmlns:a16="http://schemas.microsoft.com/office/drawing/2014/main" id="{E6D95959-34D9-F152-DB0C-DA3250C37FFC}"/>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77500" lnSpcReduction="20000"/>
          </a:bodyPr>
          <a:lstStyle/>
          <a:p>
            <a:pPr marL="0" marR="0" indent="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Approximately </a:t>
            </a:r>
            <a:r>
              <a:rPr lang="en-US" sz="1800"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$950,000 </a:t>
            </a: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is available for the 2025-2026 school year, with funding contingent on approval of appropriations from the U.S. Department of Education. </a:t>
            </a:r>
            <a:r>
              <a:rPr lang="en-US" sz="1800"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CDE anticipates awarding 12 - 15 grants each year for a three-year period</a:t>
            </a:r>
            <a:br>
              <a:rPr lang="en-US" sz="1800"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br>
            <a:endParaRPr lang="en-US" sz="1800"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funding per year per subgrantee is $60,000 - $80,000. </a:t>
            </a:r>
          </a:p>
          <a:p>
            <a:pPr marL="285750" indent="-285750"/>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Funding in subsequent years is contingent upon continued appropriations </a:t>
            </a:r>
          </a:p>
          <a:p>
            <a:pPr marL="285750" indent="-285750"/>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meeting all program, fiscal, reporting and participation requirements.</a:t>
            </a:r>
            <a:endPar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0" marR="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0" marR="0" indent="0">
              <a:buNone/>
            </a:pPr>
            <a:r>
              <a:rPr lang="en-US" sz="1800"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For the 2025-2028 cohort, applicants will be required to demonstrate at least a 50% match for basic need items purchased with these funds.  </a:t>
            </a:r>
            <a:endPar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457200" lvl="1" indent="0">
              <a:buNone/>
            </a:pPr>
            <a:endParaRPr lang="en-US" sz="900" dirty="0"/>
          </a:p>
          <a:p>
            <a:pPr marL="457200" lvl="1" indent="0">
              <a:buNone/>
            </a:pPr>
            <a:endParaRPr lang="en-US" sz="9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6550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FC755593-5167-5614-D181-52D020A9E9D4}"/>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2E2B9D90-1601-38AD-92E7-80A83F9CE5CF}"/>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sz="2400" dirty="0"/>
            </a:br>
            <a:r>
              <a:rPr lang="en-US" sz="2400" dirty="0"/>
              <a:t>Allowable Use of Funds</a:t>
            </a:r>
            <a:endParaRPr sz="2400" dirty="0"/>
          </a:p>
        </p:txBody>
      </p:sp>
      <p:sp>
        <p:nvSpPr>
          <p:cNvPr id="313" name="Google Shape;313;p34">
            <a:extLst>
              <a:ext uri="{FF2B5EF4-FFF2-40B4-BE49-F238E27FC236}">
                <a16:creationId xmlns:a16="http://schemas.microsoft.com/office/drawing/2014/main" id="{0888FCA8-4C07-9C11-5680-AC255C978DF0}"/>
              </a:ext>
            </a:extLst>
          </p:cNvPr>
          <p:cNvSpPr txBox="1">
            <a:spLocks noGrp="1"/>
          </p:cNvSpPr>
          <p:nvPr>
            <p:ph type="body" idx="1"/>
          </p:nvPr>
        </p:nvSpPr>
        <p:spPr>
          <a:xfrm>
            <a:off x="311700" y="1054350"/>
            <a:ext cx="7576524" cy="3034800"/>
          </a:xfrm>
          <a:prstGeom prst="rect">
            <a:avLst/>
          </a:prstGeom>
        </p:spPr>
        <p:txBody>
          <a:bodyPr spcFirstLastPara="1" wrap="square" lIns="91425" tIns="91425" rIns="91425" bIns="91425" anchor="t" anchorCtr="0">
            <a:normAutofit fontScale="77500" lnSpcReduction="20000"/>
          </a:bodyPr>
          <a:lstStyle/>
          <a:p>
            <a:pPr marL="457200" lvl="1" indent="0">
              <a:buNone/>
            </a:pPr>
            <a:r>
              <a:rPr lang="en-US" sz="1700" dirty="0">
                <a:latin typeface="Calibri" panose="020F0502020204030204" pitchFamily="34" charset="0"/>
                <a:ea typeface="Calibri" panose="020F0502020204030204" pitchFamily="34" charset="0"/>
                <a:cs typeface="Calibri" panose="020F0502020204030204" pitchFamily="34" charset="0"/>
                <a:hlinkClick r:id="rId3"/>
              </a:rPr>
              <a:t>McKinney-Vento Subgrant Authorized Activities</a:t>
            </a:r>
            <a:endParaRPr lang="en-US" sz="17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sz="1700" dirty="0">
                <a:latin typeface="Calibri" panose="020F0502020204030204" pitchFamily="34" charset="0"/>
                <a:ea typeface="Calibri" panose="020F0502020204030204" pitchFamily="34" charset="0"/>
                <a:cs typeface="Calibri" panose="020F0502020204030204" pitchFamily="34" charset="0"/>
              </a:rPr>
              <a:t>Examples: </a:t>
            </a:r>
            <a:br>
              <a:rPr lang="en-US" sz="1700" dirty="0">
                <a:latin typeface="Calibri" panose="020F0502020204030204" pitchFamily="34" charset="0"/>
                <a:ea typeface="Calibri" panose="020F0502020204030204" pitchFamily="34" charset="0"/>
                <a:cs typeface="Calibri" panose="020F0502020204030204" pitchFamily="34" charset="0"/>
              </a:rPr>
            </a:br>
            <a:endParaRPr lang="en-US" sz="17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sz="1700" dirty="0">
                <a:latin typeface="Calibri" panose="020F0502020204030204" pitchFamily="34" charset="0"/>
                <a:ea typeface="Calibri" panose="020F0502020204030204" pitchFamily="34" charset="0"/>
                <a:cs typeface="Calibri" panose="020F0502020204030204" pitchFamily="34" charset="0"/>
              </a:rPr>
              <a:t>Expand or improve services provided through a school’s general academic program.  Funds cannot replace existing programs but rather extend or augment to integrate activities and services for homeless and non-homeless students.</a:t>
            </a:r>
            <a:br>
              <a:rPr lang="en-US" sz="1700" dirty="0">
                <a:latin typeface="Calibri" panose="020F0502020204030204" pitchFamily="34" charset="0"/>
                <a:ea typeface="Calibri" panose="020F0502020204030204" pitchFamily="34" charset="0"/>
                <a:cs typeface="Calibri" panose="020F0502020204030204" pitchFamily="34" charset="0"/>
              </a:rPr>
            </a:br>
            <a:endParaRPr lang="en-US" sz="17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sz="1700" dirty="0">
                <a:latin typeface="Calibri" panose="020F0502020204030204" pitchFamily="34" charset="0"/>
                <a:ea typeface="Calibri" panose="020F0502020204030204" pitchFamily="34" charset="0"/>
                <a:cs typeface="Calibri" panose="020F0502020204030204" pitchFamily="34" charset="0"/>
              </a:rPr>
              <a:t>Include both direct academic educational services and interventions such as tutoring, as well as services to support social emotional well-being, mental and physical health, family and community partnerships and other services related to a student’s ability to engage and be successful in school.  </a:t>
            </a:r>
            <a:br>
              <a:rPr lang="en-US" sz="1700" dirty="0">
                <a:latin typeface="Calibri" panose="020F0502020204030204" pitchFamily="34" charset="0"/>
                <a:ea typeface="Calibri" panose="020F0502020204030204" pitchFamily="34" charset="0"/>
                <a:cs typeface="Calibri" panose="020F0502020204030204" pitchFamily="34" charset="0"/>
              </a:rPr>
            </a:br>
            <a:endParaRPr lang="en-US" sz="17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sz="1700" dirty="0">
                <a:latin typeface="Calibri" panose="020F0502020204030204" pitchFamily="34" charset="0"/>
                <a:ea typeface="Calibri" panose="020F0502020204030204" pitchFamily="34" charset="0"/>
                <a:cs typeface="Calibri" panose="020F0502020204030204" pitchFamily="34" charset="0"/>
              </a:rPr>
              <a:t>Establish service delivery processes, procedures and implementation models that support referral and connection to services for students and families experiencing homelessness.  Including but not limited to, family resource centers and hiring navigators or points of contact for McKinney-Vento students.  </a:t>
            </a:r>
          </a:p>
          <a:p>
            <a:pPr marL="457200" lvl="1" indent="0">
              <a:buNone/>
            </a:pPr>
            <a:endParaRPr dirty="0"/>
          </a:p>
        </p:txBody>
      </p:sp>
    </p:spTree>
    <p:extLst>
      <p:ext uri="{BB962C8B-B14F-4D97-AF65-F5344CB8AC3E}">
        <p14:creationId xmlns:p14="http://schemas.microsoft.com/office/powerpoint/2010/main" val="127697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F26A6687-765F-B376-9EFB-063169671D9A}"/>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B18077C4-A618-E280-1256-B2F56D92FF4F}"/>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t>Evaluation and Reporting</a:t>
            </a:r>
            <a:endParaRPr sz="2400" dirty="0"/>
          </a:p>
        </p:txBody>
      </p:sp>
      <p:sp>
        <p:nvSpPr>
          <p:cNvPr id="313" name="Google Shape;313;p34">
            <a:extLst>
              <a:ext uri="{FF2B5EF4-FFF2-40B4-BE49-F238E27FC236}">
                <a16:creationId xmlns:a16="http://schemas.microsoft.com/office/drawing/2014/main" id="{DC949F84-70F3-5276-4D65-0DB2B8DE3188}"/>
              </a:ext>
            </a:extLst>
          </p:cNvPr>
          <p:cNvSpPr txBox="1">
            <a:spLocks noGrp="1"/>
          </p:cNvSpPr>
          <p:nvPr>
            <p:ph type="body" idx="1"/>
          </p:nvPr>
        </p:nvSpPr>
        <p:spPr>
          <a:xfrm>
            <a:off x="311700" y="1152475"/>
            <a:ext cx="7003500" cy="3034800"/>
          </a:xfrm>
          <a:prstGeom prst="rect">
            <a:avLst/>
          </a:prstGeom>
        </p:spPr>
        <p:txBody>
          <a:bodyPr spcFirstLastPara="1" wrap="square" lIns="91425" tIns="91425" rIns="91425" bIns="91425" anchor="t" anchorCtr="0">
            <a:noAutofit/>
          </a:bodyPr>
          <a:lstStyle/>
          <a:p>
            <a:pPr marL="0" marR="0">
              <a:buNone/>
            </a:pPr>
            <a:r>
              <a:rPr lang="en-US" sz="1800" b="1" u="sng"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1) Monitoring Requirement</a:t>
            </a:r>
            <a:endPar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Subgrantees will participate in a minimum of one on-site monitoring visit by CDE staff within the three-year grant cycle. Subgrantees may also be subject to a visit by the U.S. Department of Education.</a:t>
            </a:r>
          </a:p>
          <a:p>
            <a:pPr marL="0" marR="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See </a:t>
            </a:r>
            <a:r>
              <a:rPr lang="en-US" sz="1800"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Appendix B: Monitoring </a:t>
            </a: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for a copy of the monitoring tool used by the CDE.  The monitoring tool can also be found on the </a:t>
            </a:r>
            <a:r>
              <a:rPr lang="en-US" sz="1800" u="sng"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hlinkClick r:id="rId3"/>
              </a:rPr>
              <a:t>Monitoring and Compliance CDE webpage</a:t>
            </a: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Please note additional interview questions may be included as part of the monitoring visit. </a:t>
            </a:r>
          </a:p>
          <a:p>
            <a:pPr marL="0" marR="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1800" b="1" u="none" strike="noStrike"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buNone/>
            </a:pPr>
            <a:endPar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Aft>
                <a:spcPts val="500"/>
              </a:spcAft>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p>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54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50D86524-E1DE-3423-5509-59790712763D}"/>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90FCE0A5-8225-5A00-471B-350E90AC1D98}"/>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t>Evaluation and Reporting</a:t>
            </a:r>
            <a:endParaRPr sz="2400" dirty="0"/>
          </a:p>
        </p:txBody>
      </p:sp>
      <p:sp>
        <p:nvSpPr>
          <p:cNvPr id="313" name="Google Shape;313;p34">
            <a:extLst>
              <a:ext uri="{FF2B5EF4-FFF2-40B4-BE49-F238E27FC236}">
                <a16:creationId xmlns:a16="http://schemas.microsoft.com/office/drawing/2014/main" id="{45BE4649-182A-61E7-E447-ACE8CF5251A6}"/>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pPr marL="0" marR="0" indent="0">
              <a:spcAft>
                <a:spcPts val="500"/>
              </a:spcAft>
              <a:buNone/>
            </a:pP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5D9B389B-325F-9BD7-2752-CCB4F19AC351}"/>
              </a:ext>
            </a:extLst>
          </p:cNvPr>
          <p:cNvSpPr txBox="1"/>
          <p:nvPr/>
        </p:nvSpPr>
        <p:spPr>
          <a:xfrm>
            <a:off x="311700" y="956225"/>
            <a:ext cx="7808172" cy="3293209"/>
          </a:xfrm>
          <a:prstGeom prst="rect">
            <a:avLst/>
          </a:prstGeom>
          <a:noFill/>
        </p:spPr>
        <p:txBody>
          <a:bodyPr wrap="square">
            <a:spAutoFit/>
          </a:bodyPr>
          <a:lstStyle/>
          <a:p>
            <a:pPr marL="0" marR="0">
              <a:buNone/>
            </a:pPr>
            <a:r>
              <a:rPr lang="en-US" sz="1600" b="1" u="sng"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2) End-of-Year Reporting</a:t>
            </a:r>
            <a:endParaRPr lang="en-US" sz="16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0" marR="0">
              <a:buNone/>
            </a:pPr>
            <a:r>
              <a:rPr lang="en-US" sz="16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Subgrantees are required to submit an annual end-of-year report to CDE. The first report will be due in July 2026. The purpose is to evaluate annual progress on performance measures and to share program successes and challenges. Continued funding for the second and third year is assessed based upon marked progress on performance measures via the annual end-of-year report, and future budget appropriation. </a:t>
            </a:r>
          </a:p>
          <a:p>
            <a:pPr marL="0" marR="0">
              <a:buNone/>
            </a:pPr>
            <a:r>
              <a:rPr lang="en-US" sz="16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 </a:t>
            </a:r>
          </a:p>
          <a:p>
            <a:pPr marL="0" marR="0">
              <a:buNone/>
            </a:pPr>
            <a:r>
              <a:rPr lang="en-US" sz="16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The information reported to CDE in relation to grant activities is not confidential and is subject to public requests. subgrantees should ensure reported information does not contain Personally Identifiable Information (PII) or confidential information.</a:t>
            </a:r>
            <a:endParaRPr lang="en-US" sz="16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0" marR="0">
              <a:buNone/>
            </a:pPr>
            <a:r>
              <a:rPr lang="en-US" sz="16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 </a:t>
            </a:r>
          </a:p>
          <a:p>
            <a:pPr marL="0" marR="0">
              <a:buNone/>
            </a:pPr>
            <a:r>
              <a:rPr lang="en-US" sz="16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A template for the </a:t>
            </a:r>
            <a:r>
              <a:rPr lang="en-US" sz="1600" i="1"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EHCY Subgrantee End-of-Year Report</a:t>
            </a:r>
            <a:r>
              <a:rPr lang="en-US" sz="16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 will be sent to awarded subgrantees with their Grant Award Letters.</a:t>
            </a:r>
            <a:endParaRPr lang="en-US" sz="1600" dirty="0"/>
          </a:p>
        </p:txBody>
      </p:sp>
    </p:spTree>
    <p:extLst>
      <p:ext uri="{BB962C8B-B14F-4D97-AF65-F5344CB8AC3E}">
        <p14:creationId xmlns:p14="http://schemas.microsoft.com/office/powerpoint/2010/main" val="136969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481D60-E85D-7F7A-D2A8-8928E53F740D}"/>
              </a:ext>
            </a:extLst>
          </p:cNvPr>
          <p:cNvSpPr>
            <a:spLocks noGrp="1"/>
          </p:cNvSpPr>
          <p:nvPr>
            <p:ph type="title"/>
          </p:nvPr>
        </p:nvSpPr>
        <p:spPr/>
        <p:txBody>
          <a:bodyPr/>
          <a:lstStyle/>
          <a:p>
            <a:r>
              <a:rPr lang="en-US" sz="2400" dirty="0"/>
              <a:t>Evaluation and Reporting</a:t>
            </a:r>
          </a:p>
        </p:txBody>
      </p:sp>
      <p:sp>
        <p:nvSpPr>
          <p:cNvPr id="5" name="Text Placeholder 4">
            <a:extLst>
              <a:ext uri="{FF2B5EF4-FFF2-40B4-BE49-F238E27FC236}">
                <a16:creationId xmlns:a16="http://schemas.microsoft.com/office/drawing/2014/main" id="{F6AA0731-18BB-5A34-71FD-B6AF8F0F2C1F}"/>
              </a:ext>
            </a:extLst>
          </p:cNvPr>
          <p:cNvSpPr>
            <a:spLocks noGrp="1"/>
          </p:cNvSpPr>
          <p:nvPr>
            <p:ph type="body" idx="1"/>
          </p:nvPr>
        </p:nvSpPr>
        <p:spPr>
          <a:xfrm>
            <a:off x="311700" y="1054350"/>
            <a:ext cx="7722828" cy="3034800"/>
          </a:xfrm>
        </p:spPr>
        <p:txBody>
          <a:bodyPr>
            <a:noAutofit/>
          </a:bodyPr>
          <a:lstStyle/>
          <a:p>
            <a:pPr marL="0" marR="0">
              <a:buNone/>
            </a:pPr>
            <a:r>
              <a:rPr lang="en-US" b="1" u="sng"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3) Financial Reporting</a:t>
            </a:r>
            <a:endParaRPr lang="en-US"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0" marR="0">
              <a:buNone/>
            </a:pPr>
            <a:r>
              <a:rPr lang="en-US"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Subgrantees will complete an annual financial report (AFR) for each year of the grant cycle. The first AFR will be due September 30, 2026.  A detailed general ledger must be submitted with the AFR to check budget to actuals.  </a:t>
            </a:r>
          </a:p>
          <a:p>
            <a:pPr marL="0" marR="0">
              <a:buNone/>
            </a:pPr>
            <a:endParaRPr lang="en-US" kern="800" dirty="0">
              <a:solidFill>
                <a:srgbClr val="262626"/>
              </a:solidFill>
              <a:latin typeface="Calibri" panose="020F0502020204030204" pitchFamily="34" charset="0"/>
              <a:ea typeface="Calibri" panose="020F0502020204030204" pitchFamily="34" charset="0"/>
              <a:cs typeface="Arial" panose="020B0604020202020204" pitchFamily="34" charset="0"/>
            </a:endParaRPr>
          </a:p>
          <a:p>
            <a:pPr marL="0" marR="0">
              <a:buNone/>
            </a:pPr>
            <a:r>
              <a:rPr lang="en-US"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In addition, CDE reserves the right to request a fiscal meeting with the subgrantee based on regularly monitored spenddown reports.  </a:t>
            </a:r>
          </a:p>
          <a:p>
            <a:pPr marL="0" marR="0">
              <a:buNone/>
            </a:pPr>
            <a:endParaRPr lang="en-US" kern="800" dirty="0">
              <a:solidFill>
                <a:srgbClr val="262626"/>
              </a:solidFill>
              <a:latin typeface="Calibri" panose="020F0502020204030204" pitchFamily="34" charset="0"/>
              <a:ea typeface="Calibri" panose="020F0502020204030204" pitchFamily="34" charset="0"/>
              <a:cs typeface="Arial" panose="020B0604020202020204" pitchFamily="34" charset="0"/>
            </a:endParaRPr>
          </a:p>
          <a:p>
            <a:pPr marL="0" marR="0">
              <a:buNone/>
            </a:pPr>
            <a:r>
              <a:rPr lang="en-US"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If the subgrantee does not meet the requirement of at least quarterly draw downs, CDE may ask for a detailed spend down plan with authorized signatures and could terminate the grant based on failure to spend funds.  </a:t>
            </a:r>
          </a:p>
          <a:p>
            <a:pPr marL="127000" indent="0">
              <a:buNone/>
            </a:pPr>
            <a:endParaRPr lang="en-US" dirty="0"/>
          </a:p>
        </p:txBody>
      </p:sp>
      <p:sp>
        <p:nvSpPr>
          <p:cNvPr id="6" name="Title 5">
            <a:extLst>
              <a:ext uri="{FF2B5EF4-FFF2-40B4-BE49-F238E27FC236}">
                <a16:creationId xmlns:a16="http://schemas.microsoft.com/office/drawing/2014/main" id="{FB14ADF3-F891-331A-8370-2EFDBF55AA4D}"/>
              </a:ext>
            </a:extLst>
          </p:cNvPr>
          <p:cNvSpPr>
            <a:spLocks noGrp="1"/>
          </p:cNvSpPr>
          <p:nvPr>
            <p:ph type="title" idx="2"/>
          </p:nvPr>
        </p:nvSpPr>
        <p:spPr/>
        <p:txBody>
          <a:bodyPr/>
          <a:lstStyle/>
          <a:p>
            <a:endParaRPr lang="en-US"/>
          </a:p>
        </p:txBody>
      </p:sp>
    </p:spTree>
    <p:extLst>
      <p:ext uri="{BB962C8B-B14F-4D97-AF65-F5344CB8AC3E}">
        <p14:creationId xmlns:p14="http://schemas.microsoft.com/office/powerpoint/2010/main" val="384985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414B8F-1503-6170-2D8B-945A742C771A}"/>
              </a:ext>
            </a:extLst>
          </p:cNvPr>
          <p:cNvSpPr>
            <a:spLocks noGrp="1"/>
          </p:cNvSpPr>
          <p:nvPr>
            <p:ph sz="half" idx="1"/>
          </p:nvPr>
        </p:nvSpPr>
        <p:spPr/>
        <p:txBody>
          <a:bodyPr>
            <a:normAutofit/>
          </a:bodyPr>
          <a:lstStyle/>
          <a:p>
            <a:pPr marL="0" marR="0">
              <a:buNone/>
            </a:pPr>
            <a:r>
              <a:rPr lang="en-US" b="1" dirty="0">
                <a:latin typeface="Calibri" panose="020F0502020204030204" pitchFamily="34" charset="0"/>
                <a:ea typeface="Calibri" panose="020F0502020204030204" pitchFamily="34" charset="0"/>
                <a:cs typeface="Calibri" panose="020F0502020204030204" pitchFamily="34" charset="0"/>
              </a:rPr>
              <a:t>Part I: Applicant Information</a:t>
            </a:r>
          </a:p>
          <a:p>
            <a:pPr marL="342900" marR="0" lvl="0" indent="-342900">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Application Contacts</a:t>
            </a:r>
          </a:p>
          <a:p>
            <a:pPr marL="342900" marR="0" lvl="0" indent="-342900">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Executive Summary</a:t>
            </a:r>
          </a:p>
          <a:p>
            <a:pPr marL="0" marR="0">
              <a:buNone/>
            </a:pPr>
            <a:r>
              <a:rPr lang="en-US" b="1" dirty="0">
                <a:latin typeface="Calibri" panose="020F0502020204030204" pitchFamily="34" charset="0"/>
                <a:ea typeface="Calibri" panose="020F0502020204030204" pitchFamily="34" charset="0"/>
                <a:cs typeface="Calibri" panose="020F0502020204030204" pitchFamily="34" charset="0"/>
              </a:rPr>
              <a:t>Part II: Demonstration of Support, Program Assurances and CDE Learning Cohort Assurances (Required Document Upload)</a:t>
            </a:r>
          </a:p>
          <a:p>
            <a:pPr marL="342900" marR="0" lvl="0" indent="-342900">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IIA: Demonstration of Support </a:t>
            </a:r>
          </a:p>
          <a:p>
            <a:pPr marL="342900" marR="0" lvl="0" indent="-342900">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IIB Program Assurances Form </a:t>
            </a:r>
          </a:p>
          <a:p>
            <a:pPr marL="342900" marR="0" lvl="0" indent="-342900">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IIC: Learning Cohort Assurances </a:t>
            </a:r>
          </a:p>
          <a:p>
            <a:pPr marL="127000" indent="0">
              <a:buNone/>
            </a:pPr>
            <a:endParaRPr lang="en-US" dirty="0"/>
          </a:p>
        </p:txBody>
      </p:sp>
      <p:sp>
        <p:nvSpPr>
          <p:cNvPr id="7" name="Content Placeholder 6">
            <a:extLst>
              <a:ext uri="{FF2B5EF4-FFF2-40B4-BE49-F238E27FC236}">
                <a16:creationId xmlns:a16="http://schemas.microsoft.com/office/drawing/2014/main" id="{4618068B-3ECD-4D6F-F487-0509605EF0BD}"/>
              </a:ext>
            </a:extLst>
          </p:cNvPr>
          <p:cNvSpPr>
            <a:spLocks noGrp="1"/>
          </p:cNvSpPr>
          <p:nvPr>
            <p:ph sz="half" idx="2"/>
          </p:nvPr>
        </p:nvSpPr>
        <p:spPr/>
        <p:txBody>
          <a:bodyPr>
            <a:noAutofit/>
          </a:bodyPr>
          <a:lstStyle/>
          <a:p>
            <a:pPr marL="0" marR="0">
              <a:buNone/>
            </a:pPr>
            <a:r>
              <a:rPr lang="en-US" sz="1600" b="1" dirty="0">
                <a:latin typeface="Calibri" panose="020F0502020204030204" pitchFamily="34" charset="0"/>
                <a:ea typeface="Calibri" panose="020F0502020204030204" pitchFamily="34" charset="0"/>
                <a:cs typeface="Calibri" panose="020F0502020204030204" pitchFamily="34" charset="0"/>
              </a:rPr>
              <a:t>Part III: Application Narrative</a:t>
            </a:r>
          </a:p>
          <a:p>
            <a:pPr marL="342900" marR="0" lvl="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Section A: Demographics and Need</a:t>
            </a:r>
          </a:p>
          <a:p>
            <a:pPr marL="342900" marR="0" lvl="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Section B: Stakeholders, Collaborations &amp; Capacity</a:t>
            </a:r>
          </a:p>
          <a:p>
            <a:pPr marL="342900" marR="0" lvl="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Section C: Performance Measures and Evaluation</a:t>
            </a:r>
          </a:p>
          <a:p>
            <a:pPr marL="342900" marR="0" lvl="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Section D: Program Design and Implementation</a:t>
            </a:r>
          </a:p>
          <a:p>
            <a:pPr marL="342900" marR="0" lvl="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Section E: Budget and Budget Narrative</a:t>
            </a:r>
          </a:p>
          <a:p>
            <a:pPr marL="342900" marR="0" lvl="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Attachment D: Funding Chart </a:t>
            </a:r>
          </a:p>
          <a:p>
            <a:pPr marL="114300" indent="0">
              <a:buNone/>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136A711B-DE9E-DB18-ABE7-041D8ABD3DA6}"/>
              </a:ext>
            </a:extLst>
          </p:cNvPr>
          <p:cNvSpPr>
            <a:spLocks noGrp="1"/>
          </p:cNvSpPr>
          <p:nvPr>
            <p:ph type="title"/>
          </p:nvPr>
        </p:nvSpPr>
        <p:spPr/>
        <p:txBody>
          <a:bodyPr>
            <a:normAutofit/>
          </a:bodyPr>
          <a:lstStyle/>
          <a:p>
            <a:r>
              <a:rPr lang="en-US" sz="2400" dirty="0">
                <a:latin typeface="Roboto" panose="02000000000000000000" pitchFamily="2" charset="0"/>
                <a:ea typeface="Roboto" panose="02000000000000000000" pitchFamily="2" charset="0"/>
                <a:cs typeface="Roboto" panose="02000000000000000000" pitchFamily="2" charset="0"/>
              </a:rPr>
              <a:t>Required Elements </a:t>
            </a:r>
          </a:p>
        </p:txBody>
      </p:sp>
    </p:spTree>
    <p:extLst>
      <p:ext uri="{BB962C8B-B14F-4D97-AF65-F5344CB8AC3E}">
        <p14:creationId xmlns:p14="http://schemas.microsoft.com/office/powerpoint/2010/main" val="354353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t>History, Legislation and Current Events – What?</a:t>
            </a:r>
            <a:endParaRPr sz="2400" dirty="0"/>
          </a:p>
        </p:txBody>
      </p:sp>
      <p:sp>
        <p:nvSpPr>
          <p:cNvPr id="305" name="Google Shape;305;p33"/>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fontScale="92500" lnSpcReduction="20000"/>
          </a:bodyPr>
          <a:lstStyle/>
          <a:p>
            <a:pPr marL="127000" indent="0" rtl="0" fontAlgn="base">
              <a:buNone/>
            </a:pPr>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McKinney-Vento Homeless Assistance Act is the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rimary piece of federal legislation related to the education of students experiencing homelessness</a:t>
            </a:r>
            <a:b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Subtitle VI Part B authorizes the Education of Homeless Children and Youth Program </a:t>
            </a:r>
            <a:b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Reauthorized December 2015 with Every Student Succeeds Act, Title IX, Part B.</a:t>
            </a:r>
          </a:p>
          <a:p>
            <a:pPr marL="127000" indent="0" rtl="0" fontAlgn="base">
              <a:buNone/>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27000" indent="0" rtl="0" fontAlgn="base">
              <a:buNone/>
            </a:pPr>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Requires an act of congress to change </a:t>
            </a:r>
          </a:p>
          <a:p>
            <a:pPr marL="127000" indent="0" rtl="0" fontAlgn="base">
              <a:buNone/>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27000" indent="0" rtl="0" fontAlgn="base">
              <a:buNone/>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27000" indent="0" rtl="0" fontAlgn="base">
              <a:buNone/>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27000" indent="0" rtl="0" fontAlgn="base">
              <a:buNone/>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27000" indent="0" rtl="0" fontAlgn="base">
              <a:buNone/>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27000" indent="0" rtl="0" fontAlgn="base">
              <a:buNone/>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307" name="Google Shape;307;p33" descr="Photo of elementary student"/>
          <p:cNvPicPr preferRelativeResize="0"/>
          <p:nvPr/>
        </p:nvPicPr>
        <p:blipFill rotWithShape="1">
          <a:blip r:embed="rId3">
            <a:alphaModFix/>
          </a:blip>
          <a:srcRect/>
          <a:stretch/>
        </p:blipFill>
        <p:spPr>
          <a:xfrm>
            <a:off x="6235350" y="1370363"/>
            <a:ext cx="2402774" cy="24027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8414E4-547F-43F1-897B-F3810D016EAA}"/>
              </a:ext>
            </a:extLst>
          </p:cNvPr>
          <p:cNvSpPr>
            <a:spLocks noGrp="1"/>
          </p:cNvSpPr>
          <p:nvPr>
            <p:ph type="title"/>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Other Uploads:</a:t>
            </a:r>
            <a:br>
              <a:rPr lang="en-US" sz="2400" dirty="0">
                <a:latin typeface="Roboto" panose="02000000000000000000" pitchFamily="2" charset="0"/>
                <a:ea typeface="Roboto" panose="02000000000000000000" pitchFamily="2" charset="0"/>
                <a:cs typeface="Roboto" panose="02000000000000000000" pitchFamily="2" charset="0"/>
              </a:rPr>
            </a:b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6" name="Text Placeholder 5">
            <a:extLst>
              <a:ext uri="{FF2B5EF4-FFF2-40B4-BE49-F238E27FC236}">
                <a16:creationId xmlns:a16="http://schemas.microsoft.com/office/drawing/2014/main" id="{5513C54E-7ACE-A1D8-C2EC-3B825F102D8D}"/>
              </a:ext>
            </a:extLst>
          </p:cNvPr>
          <p:cNvSpPr>
            <a:spLocks noGrp="1"/>
          </p:cNvSpPr>
          <p:nvPr>
            <p:ph type="body" idx="1"/>
          </p:nvPr>
        </p:nvSpPr>
        <p:spPr/>
        <p:txBody>
          <a:bodyPr>
            <a:normAutofit/>
          </a:bodyPr>
          <a:lstStyle/>
          <a:p>
            <a:pPr marL="342900" marR="0" lvl="0" indent="-342900">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Attachment A: Needs Assessment Worksheet and Summary</a:t>
            </a:r>
          </a:p>
          <a:p>
            <a:pPr marL="342900" marR="0" lvl="0" indent="-342900">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Attachment B: Liaison Capacity Assessment (Recommended, not required)</a:t>
            </a:r>
          </a:p>
          <a:p>
            <a:pPr marL="342900" marR="0" lvl="0" indent="-342900">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Attachment C: Performance Measure Worksheet</a:t>
            </a:r>
          </a:p>
          <a:p>
            <a:endParaRPr lang="en-US" sz="2000" dirty="0"/>
          </a:p>
        </p:txBody>
      </p:sp>
      <p:sp>
        <p:nvSpPr>
          <p:cNvPr id="7" name="Title 6">
            <a:extLst>
              <a:ext uri="{FF2B5EF4-FFF2-40B4-BE49-F238E27FC236}">
                <a16:creationId xmlns:a16="http://schemas.microsoft.com/office/drawing/2014/main" id="{907892CB-7469-B205-925F-0D947C5E8966}"/>
              </a:ext>
            </a:extLst>
          </p:cNvPr>
          <p:cNvSpPr>
            <a:spLocks noGrp="1"/>
          </p:cNvSpPr>
          <p:nvPr>
            <p:ph type="title" idx="2"/>
          </p:nvPr>
        </p:nvSpPr>
        <p:spPr/>
        <p:txBody>
          <a:bodyPr/>
          <a:lstStyle/>
          <a:p>
            <a:endParaRPr lang="en-US"/>
          </a:p>
        </p:txBody>
      </p:sp>
    </p:spTree>
    <p:extLst>
      <p:ext uri="{BB962C8B-B14F-4D97-AF65-F5344CB8AC3E}">
        <p14:creationId xmlns:p14="http://schemas.microsoft.com/office/powerpoint/2010/main" val="1371501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ACDF90C7-9244-F07E-896F-C649C829B758}"/>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6BB9F63D-3F80-DB57-A8FC-44C473716970}"/>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sz="2400" dirty="0"/>
            </a:br>
            <a:r>
              <a:rPr lang="en-US" sz="2400" dirty="0"/>
              <a:t>Required Professional Development</a:t>
            </a:r>
            <a:endParaRPr sz="2400" dirty="0"/>
          </a:p>
        </p:txBody>
      </p:sp>
      <p:sp>
        <p:nvSpPr>
          <p:cNvPr id="313" name="Google Shape;313;p34">
            <a:extLst>
              <a:ext uri="{FF2B5EF4-FFF2-40B4-BE49-F238E27FC236}">
                <a16:creationId xmlns:a16="http://schemas.microsoft.com/office/drawing/2014/main" id="{664F3284-CA3E-ECC0-DB53-4F86B724AD42}"/>
              </a:ext>
            </a:extLst>
          </p:cNvPr>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pPr marL="285750" lvl="0" indent="-285750" algn="l" rtl="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 support successful implementation and marked progress towards performance measures, awarded grantees will be required to participate in one Colorado Département of Education (CDE) Learning cohorts each year of the grant.</a:t>
            </a:r>
          </a:p>
          <a:p>
            <a:pPr marL="285750" lvl="0" indent="-285750" algn="l" rtl="0">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These CDE learning cohorts will be designed specifically for grantees of the Education of Homeless Children and Youth grant and the Educational Stability Grant. </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lvl="0" indent="-285750" algn="l" rtl="0">
              <a:spcBef>
                <a:spcPts val="0"/>
              </a:spcBef>
              <a:spcAft>
                <a:spcPts val="0"/>
              </a:spcAft>
              <a:buFont typeface="Arial" panose="020B0604020202020204" pitchFamily="34" charset="0"/>
              <a:buChar char="•"/>
            </a:pPr>
            <a:endParaRPr sz="1100" dirty="0"/>
          </a:p>
        </p:txBody>
      </p:sp>
    </p:spTree>
    <p:extLst>
      <p:ext uri="{BB962C8B-B14F-4D97-AF65-F5344CB8AC3E}">
        <p14:creationId xmlns:p14="http://schemas.microsoft.com/office/powerpoint/2010/main" val="51003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74DB3E2D-64F2-6690-B9A0-BF761DD08F62}"/>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B4BA569D-AEF9-8E85-F707-1D764D30B928}"/>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br>
              <a:rPr lang="en-US" sz="2400" dirty="0"/>
            </a:br>
            <a:r>
              <a:rPr lang="en-US" sz="2400" dirty="0"/>
              <a:t>Required Professional Development</a:t>
            </a:r>
            <a:endParaRPr sz="2400" dirty="0"/>
          </a:p>
        </p:txBody>
      </p:sp>
      <p:sp>
        <p:nvSpPr>
          <p:cNvPr id="313" name="Google Shape;313;p34">
            <a:extLst>
              <a:ext uri="{FF2B5EF4-FFF2-40B4-BE49-F238E27FC236}">
                <a16:creationId xmlns:a16="http://schemas.microsoft.com/office/drawing/2014/main" id="{E104E57D-A658-AB72-953E-75ED7C8C4856}"/>
              </a:ext>
            </a:extLst>
          </p:cNvPr>
          <p:cNvSpPr txBox="1">
            <a:spLocks noGrp="1"/>
          </p:cNvSpPr>
          <p:nvPr>
            <p:ph type="body" idx="1"/>
          </p:nvPr>
        </p:nvSpPr>
        <p:spPr>
          <a:xfrm>
            <a:off x="311700" y="1152475"/>
            <a:ext cx="7271724" cy="3034800"/>
          </a:xfrm>
          <a:prstGeom prst="rect">
            <a:avLst/>
          </a:prstGeom>
        </p:spPr>
        <p:txBody>
          <a:bodyPr spcFirstLastPara="1" wrap="square" lIns="91425" tIns="91425" rIns="91425" bIns="91425" anchor="t" anchorCtr="0">
            <a:normAutofit fontScale="92500" lnSpcReduction="10000"/>
          </a:bodyPr>
          <a:lstStyle/>
          <a:p>
            <a:pPr marL="285750" indent="-285750">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Selected topics of the CDE Learning Cohorts will focus on increasing student engagement and accelerated student outcomes.  </a:t>
            </a:r>
          </a:p>
          <a:p>
            <a:pPr marL="285750" indent="-285750">
              <a:buFont typeface="Arial" panose="020B0604020202020204" pitchFamily="34" charset="0"/>
              <a:buChar char="•"/>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Topics may include but are not limited to Chronic Absenteeism, Evidenced Based Social Emotional Learning Strategies, Credit Accrual Strategies and supporting transitions of highly mobile youth, Policy and Practices review, and additional strategies for dropout prevention and student re-engagement.  </a:t>
            </a:r>
          </a:p>
          <a:p>
            <a:pPr marL="285750" indent="-285750">
              <a:buFont typeface="Arial" panose="020B0604020202020204" pitchFamily="34" charset="0"/>
              <a:buChar char="•"/>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A required component of the application includes a signed assurance form articulating commitment to participation in these cohorts as a condition of funding. Completion of this assurance form will be scored as part of the rubric.</a:t>
            </a:r>
          </a:p>
          <a:p>
            <a:pPr marL="0" lvl="0" indent="0" algn="l" rtl="0">
              <a:spcBef>
                <a:spcPts val="0"/>
              </a:spcBef>
              <a:spcAft>
                <a:spcPts val="0"/>
              </a:spcAft>
              <a:buNone/>
            </a:pPr>
            <a:endParaRPr sz="1100" dirty="0"/>
          </a:p>
        </p:txBody>
      </p:sp>
      <p:sp>
        <p:nvSpPr>
          <p:cNvPr id="3" name="TextBox 2">
            <a:extLst>
              <a:ext uri="{FF2B5EF4-FFF2-40B4-BE49-F238E27FC236}">
                <a16:creationId xmlns:a16="http://schemas.microsoft.com/office/drawing/2014/main" id="{7AA9BD9C-7B15-351B-B730-60B3A507988E}"/>
              </a:ext>
            </a:extLst>
          </p:cNvPr>
          <p:cNvSpPr txBox="1"/>
          <p:nvPr/>
        </p:nvSpPr>
        <p:spPr>
          <a:xfrm>
            <a:off x="2286000" y="2424720"/>
            <a:ext cx="4572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15940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a:latin typeface="Roboto" panose="02000000000000000000" pitchFamily="2" charset="0"/>
                <a:ea typeface="Roboto" panose="02000000000000000000" pitchFamily="2" charset="0"/>
                <a:cs typeface="Roboto" panose="02000000000000000000" pitchFamily="2" charset="0"/>
                <a:sym typeface="Rockwell"/>
              </a:rPr>
              <a:t>Why Learning Cohorts?</a:t>
            </a:r>
            <a:endParaRPr sz="2400" dirty="0">
              <a:latin typeface="Roboto" panose="02000000000000000000" pitchFamily="2" charset="0"/>
              <a:ea typeface="Roboto" panose="02000000000000000000" pitchFamily="2" charset="0"/>
              <a:cs typeface="Roboto" panose="02000000000000000000" pitchFamily="2" charset="0"/>
              <a:sym typeface="Rockwell"/>
            </a:endParaRPr>
          </a:p>
        </p:txBody>
      </p:sp>
      <p:sp>
        <p:nvSpPr>
          <p:cNvPr id="351" name="Google Shape;351;p44"/>
          <p:cNvSpPr txBox="1">
            <a:spLocks noGrp="1"/>
          </p:cNvSpPr>
          <p:nvPr>
            <p:ph type="body" idx="1"/>
          </p:nvPr>
        </p:nvSpPr>
        <p:spPr>
          <a:xfrm>
            <a:off x="311700" y="1491150"/>
            <a:ext cx="5277900" cy="2161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latin typeface="Calibri" panose="020F0502020204030204" pitchFamily="34" charset="0"/>
                <a:ea typeface="Calibri" panose="020F0502020204030204" pitchFamily="34" charset="0"/>
                <a:cs typeface="Calibri" panose="020F0502020204030204" pitchFamily="34" charset="0"/>
              </a:rPr>
              <a:t>The purpose of a Learning Cohort is to </a:t>
            </a:r>
            <a:r>
              <a:rPr lang="en" sz="2000" b="1" dirty="0">
                <a:latin typeface="Calibri" panose="020F0502020204030204" pitchFamily="34" charset="0"/>
                <a:ea typeface="Calibri" panose="020F0502020204030204" pitchFamily="34" charset="0"/>
                <a:cs typeface="Calibri" panose="020F0502020204030204" pitchFamily="34" charset="0"/>
              </a:rPr>
              <a:t>drive systems change</a:t>
            </a:r>
            <a:r>
              <a:rPr lang="en" sz="2000" dirty="0">
                <a:latin typeface="Calibri" panose="020F0502020204030204" pitchFamily="34" charset="0"/>
                <a:ea typeface="Calibri" panose="020F0502020204030204" pitchFamily="34" charset="0"/>
                <a:cs typeface="Calibri" panose="020F0502020204030204" pitchFamily="34" charset="0"/>
              </a:rPr>
              <a:t> and </a:t>
            </a:r>
            <a:r>
              <a:rPr lang="en" sz="2000" b="1" dirty="0">
                <a:latin typeface="Calibri" panose="020F0502020204030204" pitchFamily="34" charset="0"/>
                <a:ea typeface="Calibri" panose="020F0502020204030204" pitchFamily="34" charset="0"/>
                <a:cs typeface="Calibri" panose="020F0502020204030204" pitchFamily="34" charset="0"/>
              </a:rPr>
              <a:t>shift adult behavior</a:t>
            </a:r>
            <a:r>
              <a:rPr lang="en" sz="2000" dirty="0">
                <a:latin typeface="Calibri" panose="020F0502020204030204" pitchFamily="34" charset="0"/>
                <a:ea typeface="Calibri" panose="020F0502020204030204" pitchFamily="34" charset="0"/>
                <a:cs typeface="Calibri" panose="020F0502020204030204" pitchFamily="34" charset="0"/>
              </a:rPr>
              <a:t> in order to </a:t>
            </a:r>
            <a:r>
              <a:rPr lang="en" sz="2000" u="sng" dirty="0">
                <a:latin typeface="Calibri" panose="020F0502020204030204" pitchFamily="34" charset="0"/>
                <a:ea typeface="Calibri" panose="020F0502020204030204" pitchFamily="34" charset="0"/>
                <a:cs typeface="Calibri" panose="020F0502020204030204" pitchFamily="34" charset="0"/>
              </a:rPr>
              <a:t>positively impact student outcomes</a:t>
            </a:r>
            <a:r>
              <a:rPr lang="en" sz="2000" dirty="0">
                <a:latin typeface="Calibri" panose="020F0502020204030204" pitchFamily="34" charset="0"/>
                <a:ea typeface="Calibri" panose="020F0502020204030204" pitchFamily="34" charset="0"/>
                <a:cs typeface="Calibri" panose="020F0502020204030204" pitchFamily="34" charset="0"/>
              </a:rPr>
              <a:t>.</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17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txBox="1">
            <a:spLocks noGrp="1"/>
          </p:cNvSpPr>
          <p:nvPr>
            <p:ph type="title"/>
          </p:nvPr>
        </p:nvSpPr>
        <p:spPr>
          <a:xfrm>
            <a:off x="311700" y="229925"/>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dirty="0">
                <a:latin typeface="Roboto" panose="02000000000000000000" pitchFamily="2" charset="0"/>
                <a:ea typeface="Roboto" panose="02000000000000000000" pitchFamily="2" charset="0"/>
                <a:cs typeface="Roboto" panose="02000000000000000000" pitchFamily="2" charset="0"/>
                <a:sym typeface="Rockwell"/>
              </a:rPr>
              <a:t>What can participants expect?</a:t>
            </a:r>
            <a:endParaRPr sz="2400" dirty="0">
              <a:latin typeface="Roboto" panose="02000000000000000000" pitchFamily="2" charset="0"/>
              <a:ea typeface="Roboto" panose="02000000000000000000" pitchFamily="2" charset="0"/>
              <a:cs typeface="Roboto" panose="02000000000000000000" pitchFamily="2" charset="0"/>
              <a:sym typeface="Rockwell"/>
            </a:endParaRPr>
          </a:p>
          <a:p>
            <a:pPr marL="0" lvl="0" indent="0" algn="l" rtl="0">
              <a:spcBef>
                <a:spcPts val="0"/>
              </a:spcBef>
              <a:spcAft>
                <a:spcPts val="0"/>
              </a:spcAft>
              <a:buNone/>
            </a:pPr>
            <a:endParaRPr dirty="0"/>
          </a:p>
        </p:txBody>
      </p:sp>
      <p:sp>
        <p:nvSpPr>
          <p:cNvPr id="357" name="Google Shape;357;p45"/>
          <p:cNvSpPr txBox="1">
            <a:spLocks noGrp="1"/>
          </p:cNvSpPr>
          <p:nvPr>
            <p:ph type="body" idx="1"/>
          </p:nvPr>
        </p:nvSpPr>
        <p:spPr>
          <a:xfrm>
            <a:off x="3378725" y="1054350"/>
            <a:ext cx="5435700" cy="3034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Learning community of school and district leaders</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Meet monthly during the school year</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Intentionally focus on a common educational challenge</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Lead systems change</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Protocols to enhance problem solving and apply solutions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58" name="Google Shape;358;p45"/>
          <p:cNvSpPr txBox="1">
            <a:spLocks noGrp="1"/>
          </p:cNvSpPr>
          <p:nvPr>
            <p:ph type="title" idx="2"/>
          </p:nvPr>
        </p:nvSpPr>
        <p:spPr>
          <a:xfrm>
            <a:off x="123875" y="4347400"/>
            <a:ext cx="7267200" cy="15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67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txBox="1">
            <a:spLocks noGrp="1"/>
          </p:cNvSpPr>
          <p:nvPr>
            <p:ph type="title"/>
          </p:nvPr>
        </p:nvSpPr>
        <p:spPr>
          <a:xfrm>
            <a:off x="311700" y="25105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dirty="0">
                <a:latin typeface="Roboto" panose="02000000000000000000" pitchFamily="2" charset="0"/>
                <a:ea typeface="Roboto" panose="02000000000000000000" pitchFamily="2" charset="0"/>
                <a:cs typeface="Roboto" panose="02000000000000000000" pitchFamily="2" charset="0"/>
                <a:sym typeface="Rockwell"/>
              </a:rPr>
              <a:t>What does DISO provide?</a:t>
            </a:r>
            <a:endParaRPr sz="2400" dirty="0">
              <a:latin typeface="Roboto" panose="02000000000000000000" pitchFamily="2" charset="0"/>
              <a:ea typeface="Roboto" panose="02000000000000000000" pitchFamily="2" charset="0"/>
              <a:cs typeface="Roboto" panose="02000000000000000000" pitchFamily="2" charset="0"/>
              <a:sym typeface="Rockwell"/>
            </a:endParaRPr>
          </a:p>
          <a:p>
            <a:pPr marL="0" lvl="0" indent="0" algn="l" rtl="0">
              <a:spcBef>
                <a:spcPts val="0"/>
              </a:spcBef>
              <a:spcAft>
                <a:spcPts val="0"/>
              </a:spcAft>
              <a:buNone/>
            </a:pPr>
            <a:endParaRPr dirty="0"/>
          </a:p>
        </p:txBody>
      </p:sp>
      <p:sp>
        <p:nvSpPr>
          <p:cNvPr id="364" name="Google Shape;364;p46"/>
          <p:cNvSpPr txBox="1">
            <a:spLocks noGrp="1"/>
          </p:cNvSpPr>
          <p:nvPr>
            <p:ph type="body" idx="1"/>
          </p:nvPr>
        </p:nvSpPr>
        <p:spPr>
          <a:xfrm>
            <a:off x="311700" y="1152475"/>
            <a:ext cx="5277900" cy="3034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Facilitate group discussion and problem solving, networking within the cohort</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Lead site visits to highlight bright spots</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Support goal setting and progress monitoring of goals</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Char char="●"/>
            </a:pPr>
            <a:r>
              <a:rPr lang="en" sz="2000" dirty="0">
                <a:latin typeface="Calibri" panose="020F0502020204030204" pitchFamily="34" charset="0"/>
                <a:ea typeface="Calibri" panose="020F0502020204030204" pitchFamily="34" charset="0"/>
                <a:cs typeface="Calibri" panose="020F0502020204030204" pitchFamily="34" charset="0"/>
              </a:rPr>
              <a:t>Partner with CDE experts to enhance participant understanding of content and the state context</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65" name="Google Shape;365;p46"/>
          <p:cNvSpPr txBox="1">
            <a:spLocks noGrp="1"/>
          </p:cNvSpPr>
          <p:nvPr>
            <p:ph type="title" idx="2"/>
          </p:nvPr>
        </p:nvSpPr>
        <p:spPr>
          <a:xfrm>
            <a:off x="123875" y="4347400"/>
            <a:ext cx="7267200" cy="15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66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383AE1B2-FBE2-FFED-B381-D3A1571370C3}"/>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381F5BD8-1C49-3112-4C3C-2146576AA3AB}"/>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t>Review Process and Timeline</a:t>
            </a:r>
            <a:endParaRPr sz="2400" dirty="0"/>
          </a:p>
        </p:txBody>
      </p:sp>
      <p:sp>
        <p:nvSpPr>
          <p:cNvPr id="313" name="Google Shape;313;p34">
            <a:extLst>
              <a:ext uri="{FF2B5EF4-FFF2-40B4-BE49-F238E27FC236}">
                <a16:creationId xmlns:a16="http://schemas.microsoft.com/office/drawing/2014/main" id="{69448E92-63B2-295D-01F0-ECF4E6B5BD9E}"/>
              </a:ext>
            </a:extLst>
          </p:cNvPr>
          <p:cNvSpPr txBox="1">
            <a:spLocks noGrp="1"/>
          </p:cNvSpPr>
          <p:nvPr>
            <p:ph type="body" idx="1"/>
          </p:nvPr>
        </p:nvSpPr>
        <p:spPr>
          <a:xfrm>
            <a:off x="311700" y="1152475"/>
            <a:ext cx="7588716" cy="3034800"/>
          </a:xfrm>
          <a:prstGeom prst="rect">
            <a:avLst/>
          </a:prstGeom>
        </p:spPr>
        <p:txBody>
          <a:bodyPr spcFirstLastPara="1" wrap="square" lIns="91425" tIns="91425" rIns="91425" bIns="91425" anchor="t" anchorCtr="0">
            <a:normAutofit fontScale="92500" lnSpcReduction="20000"/>
          </a:bodyPr>
          <a:lstStyle/>
          <a:p>
            <a:pPr marL="0" marR="0">
              <a:buNone/>
            </a:pPr>
            <a:r>
              <a:rPr lang="en-US" sz="1700" dirty="0">
                <a:latin typeface="Calibri" panose="020F0502020204030204" pitchFamily="34" charset="0"/>
                <a:ea typeface="Calibri" panose="020F0502020204030204" pitchFamily="34" charset="0"/>
                <a:cs typeface="Calibri" panose="020F0502020204030204" pitchFamily="34" charset="0"/>
              </a:rPr>
              <a:t>Applications will be reviewed by CDE staff and peer reviewers to ensure they contain all required components. </a:t>
            </a:r>
          </a:p>
          <a:p>
            <a:pPr marL="0" marR="0">
              <a:buNone/>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700" dirty="0">
                <a:latin typeface="Calibri" panose="020F0502020204030204" pitchFamily="34" charset="0"/>
                <a:ea typeface="Calibri" panose="020F0502020204030204" pitchFamily="34" charset="0"/>
                <a:cs typeface="Calibri" panose="020F0502020204030204" pitchFamily="34" charset="0"/>
              </a:rPr>
              <a:t>Applicants will be notified of final award status no later than Friday, June 20, 2025.</a:t>
            </a:r>
          </a:p>
          <a:p>
            <a:pPr marL="0" marR="0">
              <a:buNone/>
            </a:pPr>
            <a:r>
              <a:rPr lang="en-US" sz="1700" dirty="0">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1700" dirty="0">
                <a:latin typeface="Calibri" panose="020F0502020204030204" pitchFamily="34" charset="0"/>
                <a:ea typeface="Calibri" panose="020F0502020204030204" pitchFamily="34" charset="0"/>
                <a:cs typeface="Calibri" panose="020F0502020204030204" pitchFamily="34" charset="0"/>
              </a:rPr>
              <a:t>Applicants must score at least 122 points out of the 184 possible points in the scored narrative to be approved for funding.</a:t>
            </a:r>
          </a:p>
          <a:p>
            <a:pPr marL="0" marR="0">
              <a:buNone/>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700" dirty="0">
                <a:latin typeface="Calibri" panose="020F0502020204030204" pitchFamily="34" charset="0"/>
                <a:ea typeface="Calibri" panose="020F0502020204030204" pitchFamily="34" charset="0"/>
                <a:cs typeface="Calibri" panose="020F0502020204030204" pitchFamily="34" charset="0"/>
              </a:rPr>
              <a:t>There is no guarantee that submitting an application will result in funding or funding at the requested level. </a:t>
            </a:r>
          </a:p>
          <a:p>
            <a:pPr marL="0" marR="0">
              <a:buNone/>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700" dirty="0">
                <a:latin typeface="Calibri" panose="020F0502020204030204" pitchFamily="34" charset="0"/>
                <a:ea typeface="Calibri" panose="020F0502020204030204" pitchFamily="34" charset="0"/>
                <a:cs typeface="Calibri" panose="020F0502020204030204" pitchFamily="34" charset="0"/>
              </a:rPr>
              <a:t>All award decisions are final. </a:t>
            </a:r>
          </a:p>
          <a:p>
            <a:pPr marL="0" marR="0" indent="0">
              <a:spcAft>
                <a:spcPts val="500"/>
              </a:spcAft>
              <a:buNone/>
            </a:pPr>
            <a:endPar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36904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E7FFF78F-74E9-FF9A-5435-15CD848512E4}"/>
            </a:ext>
          </a:extLst>
        </p:cNvPr>
        <p:cNvGrpSpPr/>
        <p:nvPr/>
      </p:nvGrpSpPr>
      <p:grpSpPr>
        <a:xfrm>
          <a:off x="0" y="0"/>
          <a:ext cx="0" cy="0"/>
          <a:chOff x="0" y="0"/>
          <a:chExt cx="0" cy="0"/>
        </a:xfrm>
      </p:grpSpPr>
      <p:sp>
        <p:nvSpPr>
          <p:cNvPr id="312" name="Google Shape;312;p34">
            <a:extLst>
              <a:ext uri="{FF2B5EF4-FFF2-40B4-BE49-F238E27FC236}">
                <a16:creationId xmlns:a16="http://schemas.microsoft.com/office/drawing/2014/main" id="{197410EB-1599-28D3-C56D-B9E80F65B54C}"/>
              </a:ext>
            </a:extLst>
          </p:cNvPr>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t>Submission Process and Deadline</a:t>
            </a:r>
            <a:endParaRPr sz="2400" dirty="0"/>
          </a:p>
        </p:txBody>
      </p:sp>
      <p:sp>
        <p:nvSpPr>
          <p:cNvPr id="313" name="Google Shape;313;p34">
            <a:extLst>
              <a:ext uri="{FF2B5EF4-FFF2-40B4-BE49-F238E27FC236}">
                <a16:creationId xmlns:a16="http://schemas.microsoft.com/office/drawing/2014/main" id="{0CC24C92-F923-1BDB-FF16-6C8F499CEDCE}"/>
              </a:ext>
            </a:extLst>
          </p:cNvPr>
          <p:cNvSpPr txBox="1">
            <a:spLocks noGrp="1"/>
          </p:cNvSpPr>
          <p:nvPr>
            <p:ph type="body" idx="1"/>
          </p:nvPr>
        </p:nvSpPr>
        <p:spPr>
          <a:xfrm>
            <a:off x="311699" y="1152475"/>
            <a:ext cx="7627277" cy="3034800"/>
          </a:xfrm>
          <a:prstGeom prst="rect">
            <a:avLst/>
          </a:prstGeom>
        </p:spPr>
        <p:txBody>
          <a:bodyPr spcFirstLastPara="1" wrap="square" lIns="91425" tIns="91425" rIns="91425" bIns="91425" anchor="t" anchorCtr="0">
            <a:normAutofit/>
          </a:bodyPr>
          <a:lstStyle/>
          <a:p>
            <a:pPr marL="45720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171450" indent="-171450">
              <a:spcAft>
                <a:spcPts val="5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Completed applications must be submitted through the </a:t>
            </a:r>
            <a:r>
              <a:rPr lang="en-US" sz="2000" dirty="0">
                <a:latin typeface="Calibri" panose="020F0502020204030204" pitchFamily="34" charset="0"/>
                <a:ea typeface="Calibri" panose="020F0502020204030204" pitchFamily="34" charset="0"/>
                <a:cs typeface="Calibri" panose="020F0502020204030204" pitchFamily="34" charset="0"/>
                <a:hlinkClick r:id="rId3"/>
              </a:rPr>
              <a:t>GAINS</a:t>
            </a:r>
            <a:r>
              <a:rPr lang="en-US" sz="2000" dirty="0">
                <a:latin typeface="Calibri" panose="020F0502020204030204" pitchFamily="34" charset="0"/>
                <a:ea typeface="Calibri" panose="020F0502020204030204" pitchFamily="34" charset="0"/>
                <a:cs typeface="Calibri" panose="020F0502020204030204" pitchFamily="34" charset="0"/>
              </a:rPr>
              <a:t> by Wednesday, April 23, 2025, by 4:00pm.</a:t>
            </a:r>
          </a:p>
          <a:p>
            <a:pPr marL="0" marR="0" indent="0">
              <a:spcAft>
                <a:spcPts val="500"/>
              </a:spcAft>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171450" marR="0" indent="-171450">
              <a:spcAft>
                <a:spcPts val="5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Application materials and resources are available on </a:t>
            </a:r>
            <a:r>
              <a:rPr lang="en-US" sz="2000" dirty="0">
                <a:latin typeface="Calibri" panose="020F0502020204030204" pitchFamily="34" charset="0"/>
                <a:ea typeface="Calibri" panose="020F0502020204030204" pitchFamily="34" charset="0"/>
                <a:cs typeface="Calibri" panose="020F0502020204030204" pitchFamily="34" charset="0"/>
                <a:hlinkClick r:id="rId4"/>
              </a:rPr>
              <a:t>CDE’s McKinney-Vento Website</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60904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6AA9F0-2529-B207-8856-6D292EDC9FA4}"/>
              </a:ext>
            </a:extLst>
          </p:cNvPr>
          <p:cNvSpPr>
            <a:spLocks noGrp="1"/>
          </p:cNvSpPr>
          <p:nvPr>
            <p:ph type="title"/>
          </p:nvPr>
        </p:nvSpPr>
        <p:spPr/>
        <p:txBody>
          <a:bodyPr/>
          <a:lstStyle/>
          <a:p>
            <a:r>
              <a:rPr lang="en-US" dirty="0"/>
              <a:t>GAINS System Training</a:t>
            </a:r>
          </a:p>
        </p:txBody>
      </p:sp>
    </p:spTree>
    <p:extLst>
      <p:ext uri="{BB962C8B-B14F-4D97-AF65-F5344CB8AC3E}">
        <p14:creationId xmlns:p14="http://schemas.microsoft.com/office/powerpoint/2010/main" val="862253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0D226B-2F42-D90F-700F-3F095A132C33}"/>
              </a:ext>
            </a:extLst>
          </p:cNvPr>
          <p:cNvSpPr>
            <a:spLocks noGrp="1"/>
          </p:cNvSpPr>
          <p:nvPr>
            <p:ph type="title"/>
          </p:nvPr>
        </p:nvSpPr>
        <p:spPr/>
        <p:txBody>
          <a:bodyPr/>
          <a:lstStyle/>
          <a:p>
            <a:r>
              <a:rPr lang="en-US" dirty="0"/>
              <a:t>Covered in this Section…</a:t>
            </a:r>
          </a:p>
        </p:txBody>
      </p:sp>
      <p:sp>
        <p:nvSpPr>
          <p:cNvPr id="4" name="Text Placeholder 3">
            <a:extLst>
              <a:ext uri="{FF2B5EF4-FFF2-40B4-BE49-F238E27FC236}">
                <a16:creationId xmlns:a16="http://schemas.microsoft.com/office/drawing/2014/main" id="{1722E2F1-6CD8-28A7-80F0-CD5CF1C8EEFB}"/>
              </a:ext>
            </a:extLst>
          </p:cNvPr>
          <p:cNvSpPr>
            <a:spLocks noGrp="1"/>
          </p:cNvSpPr>
          <p:nvPr>
            <p:ph type="body" idx="1"/>
          </p:nvPr>
        </p:nvSpPr>
        <p:spPr>
          <a:xfrm>
            <a:off x="311699" y="1152475"/>
            <a:ext cx="7563481" cy="3034800"/>
          </a:xfrm>
        </p:spPr>
        <p:txBody>
          <a:bodyPr/>
          <a:lstStyle/>
          <a:p>
            <a:r>
              <a:rPr lang="en-US" dirty="0"/>
              <a:t>How to Login to GAINS</a:t>
            </a:r>
          </a:p>
          <a:p>
            <a:r>
              <a:rPr lang="en-US" dirty="0"/>
              <a:t>How to Locate and Navigate through the Education of Homeless Children and Youth Application (EHCY) in GAINS</a:t>
            </a:r>
          </a:p>
          <a:p>
            <a:r>
              <a:rPr lang="en-US" dirty="0"/>
              <a:t>Live Application Walkthrough</a:t>
            </a:r>
          </a:p>
        </p:txBody>
      </p:sp>
      <p:pic>
        <p:nvPicPr>
          <p:cNvPr id="1028" name="Picture 4">
            <a:extLst>
              <a:ext uri="{FF2B5EF4-FFF2-40B4-BE49-F238E27FC236}">
                <a16:creationId xmlns:a16="http://schemas.microsoft.com/office/drawing/2014/main" id="{642B422E-19DB-17F9-8ADC-631CE706E3B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750" y="49619"/>
            <a:ext cx="908550" cy="86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2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 name="Title 3">
            <a:extLst>
              <a:ext uri="{FF2B5EF4-FFF2-40B4-BE49-F238E27FC236}">
                <a16:creationId xmlns:a16="http://schemas.microsoft.com/office/drawing/2014/main" id="{E38A090D-79AE-F6AB-CE57-8A031BE97A5E}"/>
              </a:ext>
            </a:extLst>
          </p:cNvPr>
          <p:cNvSpPr>
            <a:spLocks noGrp="1"/>
          </p:cNvSpPr>
          <p:nvPr>
            <p:ph type="title"/>
          </p:nvPr>
        </p:nvSpPr>
        <p:spPr/>
        <p:txBody>
          <a:bodyPr>
            <a:normAutofit/>
          </a:bodyPr>
          <a:lstStyle/>
          <a:p>
            <a:r>
              <a:rPr lang="en-US" sz="2400" dirty="0">
                <a:latin typeface="Roboto" panose="02000000000000000000" pitchFamily="2" charset="0"/>
                <a:ea typeface="Roboto" panose="02000000000000000000" pitchFamily="2" charset="0"/>
                <a:cs typeface="Roboto" panose="02000000000000000000" pitchFamily="2" charset="0"/>
              </a:rPr>
              <a:t>Definition of Homelessness</a:t>
            </a:r>
          </a:p>
        </p:txBody>
      </p:sp>
      <p:pic>
        <p:nvPicPr>
          <p:cNvPr id="3" name="Content Placeholder 2" descr="A group of kids in a store&#10;&#10;AI-generated content may be incorrect.">
            <a:extLst>
              <a:ext uri="{FF2B5EF4-FFF2-40B4-BE49-F238E27FC236}">
                <a16:creationId xmlns:a16="http://schemas.microsoft.com/office/drawing/2014/main" id="{CFEC22CB-7527-F160-028B-550F4E2A8041}"/>
              </a:ext>
            </a:extLst>
          </p:cNvPr>
          <p:cNvPicPr>
            <a:picLocks noGrp="1" noChangeAspect="1"/>
          </p:cNvPicPr>
          <p:nvPr>
            <p:ph idx="1"/>
          </p:nvPr>
        </p:nvPicPr>
        <p:blipFill>
          <a:blip r:embed="rId3"/>
          <a:stretch>
            <a:fillRect/>
          </a:stretch>
        </p:blipFill>
        <p:spPr>
          <a:xfrm>
            <a:off x="5206178" y="1675567"/>
            <a:ext cx="3633577" cy="2424277"/>
          </a:xfrm>
        </p:spPr>
      </p:pic>
      <p:sp>
        <p:nvSpPr>
          <p:cNvPr id="6" name="Slide Number">
            <a:extLst>
              <a:ext uri="{FF2B5EF4-FFF2-40B4-BE49-F238E27FC236}">
                <a16:creationId xmlns:a16="http://schemas.microsoft.com/office/drawing/2014/main" id="{1F6A6761-58FE-DB52-47F2-9605CD9F3B20}"/>
              </a:ext>
            </a:extLst>
          </p:cNvPr>
          <p:cNvSpPr txBox="1"/>
          <p:nvPr/>
        </p:nvSpPr>
        <p:spPr>
          <a:xfrm>
            <a:off x="125523" y="4628526"/>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200" b="0" i="0" u="none" strike="noStrike" cap="none">
                <a:solidFill>
                  <a:schemeClr val="tx1"/>
                </a:solidFill>
                <a:latin typeface="Arial"/>
                <a:ea typeface="Arial"/>
                <a:cs typeface="Arial"/>
                <a:sym typeface="Arial"/>
              </a:rPr>
              <a:t> </a:t>
            </a:r>
            <a:fld id="{00000000-1234-1234-1234-123412341234}" type="slidenum">
              <a:rPr lang="en" sz="1200" b="0" i="0" u="none" strike="noStrike" cap="none" smtClean="0">
                <a:solidFill>
                  <a:schemeClr val="tx1"/>
                </a:solidFill>
                <a:latin typeface="Arial"/>
                <a:ea typeface="Arial"/>
                <a:cs typeface="Arial"/>
                <a:sym typeface="Arial"/>
              </a:rPr>
              <a:t>3</a:t>
            </a:fld>
            <a:endParaRPr sz="1200" b="0" i="0" u="none" strike="noStrike" cap="none">
              <a:solidFill>
                <a:schemeClr val="tx1"/>
              </a:solidFill>
              <a:latin typeface="Arial"/>
              <a:ea typeface="Arial"/>
              <a:cs typeface="Arial"/>
              <a:sym typeface="Arial"/>
            </a:endParaRPr>
          </a:p>
        </p:txBody>
      </p:sp>
      <p:sp>
        <p:nvSpPr>
          <p:cNvPr id="843" name="Google Shape;843;p142"/>
          <p:cNvSpPr txBox="1"/>
          <p:nvPr/>
        </p:nvSpPr>
        <p:spPr>
          <a:xfrm>
            <a:off x="487319" y="1280160"/>
            <a:ext cx="3633577" cy="3035807"/>
          </a:xfrm>
          <a:prstGeom prst="rect">
            <a:avLst/>
          </a:prstGeom>
          <a:noFill/>
          <a:ln>
            <a:noFill/>
          </a:ln>
        </p:spPr>
        <p:txBody>
          <a:bodyPr spcFirstLastPara="1" wrap="square" lIns="68569" tIns="34275" rIns="68569" bIns="34275" anchor="ctr" anchorCtr="0">
            <a:normAutofit/>
          </a:bodyPr>
          <a:lstStyle/>
          <a:p>
            <a:pPr algn="ctr">
              <a:lnSpc>
                <a:spcPct val="90000"/>
              </a:lnSpc>
            </a:pPr>
            <a:r>
              <a:rPr lang="en" sz="2000" dirty="0">
                <a:solidFill>
                  <a:schemeClr val="dk1"/>
                </a:solidFill>
                <a:latin typeface="Calibri"/>
                <a:ea typeface="Calibri"/>
                <a:cs typeface="Calibri"/>
                <a:sym typeface="Calibri"/>
              </a:rPr>
              <a:t>Under McKinney-Vento, the term “homeless” children and youth means: </a:t>
            </a:r>
            <a:endParaRPr sz="2000" dirty="0">
              <a:solidFill>
                <a:schemeClr val="dk1"/>
              </a:solidFill>
              <a:latin typeface="Calibri"/>
              <a:ea typeface="Calibri"/>
              <a:cs typeface="Calibri"/>
              <a:sym typeface="Calibri"/>
            </a:endParaRPr>
          </a:p>
          <a:p>
            <a:pPr algn="ctr">
              <a:lnSpc>
                <a:spcPct val="90000"/>
              </a:lnSpc>
              <a:spcBef>
                <a:spcPts val="900"/>
              </a:spcBef>
            </a:pPr>
            <a:r>
              <a:rPr lang="en" sz="2000" b="1" dirty="0">
                <a:solidFill>
                  <a:schemeClr val="dk1"/>
                </a:solidFill>
                <a:latin typeface="Calibri"/>
                <a:ea typeface="Calibri"/>
                <a:cs typeface="Calibri"/>
                <a:sym typeface="Calibri"/>
              </a:rPr>
              <a:t>Children who lack a fixed, regular, and adequate nighttime residence.</a:t>
            </a:r>
            <a:endParaRPr sz="2000" b="1" dirty="0">
              <a:solidFill>
                <a:schemeClr val="dk1"/>
              </a:solidFill>
              <a:latin typeface="Calibri"/>
              <a:ea typeface="Calibri"/>
              <a:cs typeface="Calibri"/>
              <a:sym typeface="Calibri"/>
            </a:endParaRPr>
          </a:p>
          <a:p>
            <a:pPr algn="ctr">
              <a:lnSpc>
                <a:spcPct val="90000"/>
              </a:lnSpc>
              <a:spcBef>
                <a:spcPts val="900"/>
              </a:spcBef>
            </a:pPr>
            <a:br>
              <a:rPr lang="en" sz="2000" dirty="0">
                <a:solidFill>
                  <a:schemeClr val="dk1"/>
                </a:solidFill>
                <a:latin typeface="Calibri"/>
                <a:ea typeface="Calibri"/>
                <a:cs typeface="Calibri"/>
                <a:sym typeface="Calibri"/>
              </a:rPr>
            </a:br>
            <a:br>
              <a:rPr lang="en"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4255-E2FD-6BC4-FCDF-92F5EBA2A96D}"/>
              </a:ext>
            </a:extLst>
          </p:cNvPr>
          <p:cNvSpPr>
            <a:spLocks noGrp="1"/>
          </p:cNvSpPr>
          <p:nvPr>
            <p:ph type="title"/>
          </p:nvPr>
        </p:nvSpPr>
        <p:spPr/>
        <p:txBody>
          <a:bodyPr/>
          <a:lstStyle/>
          <a:p>
            <a:r>
              <a:rPr lang="en-US"/>
              <a:t>Access GAINS- </a:t>
            </a:r>
            <a:r>
              <a:rPr lang="en-US" err="1"/>
              <a:t>IdM</a:t>
            </a:r>
            <a:r>
              <a:rPr lang="en-US"/>
              <a:t> Users</a:t>
            </a:r>
          </a:p>
        </p:txBody>
      </p:sp>
      <p:sp>
        <p:nvSpPr>
          <p:cNvPr id="3" name="Content Placeholder 2">
            <a:extLst>
              <a:ext uri="{FF2B5EF4-FFF2-40B4-BE49-F238E27FC236}">
                <a16:creationId xmlns:a16="http://schemas.microsoft.com/office/drawing/2014/main" id="{D44A937B-7BB0-9157-9189-CEF95BC868B1}"/>
              </a:ext>
            </a:extLst>
          </p:cNvPr>
          <p:cNvSpPr>
            <a:spLocks noGrp="1"/>
          </p:cNvSpPr>
          <p:nvPr>
            <p:ph type="body" idx="1"/>
          </p:nvPr>
        </p:nvSpPr>
        <p:spPr>
          <a:xfrm>
            <a:off x="311700" y="1152475"/>
            <a:ext cx="7954036" cy="3034800"/>
          </a:xfrm>
        </p:spPr>
        <p:txBody>
          <a:bodyPr spcFirstLastPara="1" vert="horz" wrap="square" lIns="0" tIns="0" rIns="0" bIns="0" rtlCol="0" anchor="t" anchorCtr="0">
            <a:normAutofit/>
          </a:bodyPr>
          <a:lstStyle/>
          <a:p>
            <a:r>
              <a:rPr lang="en-US" b="1" dirty="0">
                <a:latin typeface="Calibri"/>
                <a:cs typeface="Calibri"/>
              </a:rPr>
              <a:t>Step 1 (</a:t>
            </a:r>
            <a:r>
              <a:rPr lang="en-US" b="1" dirty="0" err="1">
                <a:latin typeface="Calibri"/>
                <a:cs typeface="Calibri"/>
              </a:rPr>
              <a:t>IdM</a:t>
            </a:r>
            <a:r>
              <a:rPr lang="en-US" b="1" dirty="0">
                <a:latin typeface="Calibri"/>
                <a:cs typeface="Calibri"/>
              </a:rPr>
              <a:t> users): </a:t>
            </a:r>
            <a:r>
              <a:rPr lang="en-US" dirty="0">
                <a:latin typeface="Calibri"/>
                <a:cs typeface="Calibri"/>
              </a:rPr>
              <a:t>Find the </a:t>
            </a:r>
            <a:r>
              <a:rPr lang="en-US" dirty="0">
                <a:latin typeface="Calibri"/>
                <a:cs typeface="Calibri"/>
                <a:hlinkClick r:id="rId2">
                  <a:extLst>
                    <a:ext uri="{A12FA001-AC4F-418D-AE19-62706E023703}">
                      <ahyp:hlinkClr xmlns:ahyp="http://schemas.microsoft.com/office/drawing/2018/hyperlinkcolor" val="tx"/>
                    </a:ext>
                  </a:extLst>
                </a:hlinkClick>
              </a:rPr>
              <a:t>login button</a:t>
            </a:r>
            <a:r>
              <a:rPr lang="en-US" dirty="0">
                <a:latin typeface="Calibri"/>
                <a:cs typeface="Calibri"/>
              </a:rPr>
              <a:t> on the top right of your screen. Login to the GAINS through the Identity Management System:</a:t>
            </a:r>
            <a:endParaRPr lang="en-US" dirty="0"/>
          </a:p>
          <a:p>
            <a:endParaRPr lang="en-US" dirty="0"/>
          </a:p>
        </p:txBody>
      </p:sp>
      <p:sp>
        <p:nvSpPr>
          <p:cNvPr id="4" name="Slide Number Placeholder 3">
            <a:extLst>
              <a:ext uri="{FF2B5EF4-FFF2-40B4-BE49-F238E27FC236}">
                <a16:creationId xmlns:a16="http://schemas.microsoft.com/office/drawing/2014/main" id="{7125973B-8926-D469-BB11-FDA052CAB582}"/>
              </a:ext>
            </a:extLst>
          </p:cNvPr>
          <p:cNvSpPr>
            <a:spLocks noGrp="1"/>
          </p:cNvSpPr>
          <p:nvPr>
            <p:ph type="sldNum" idx="12"/>
          </p:nvPr>
        </p:nvSpPr>
        <p:spPr/>
        <p:txBody>
          <a:bodyPr>
            <a:normAutofit/>
          </a:bodyPr>
          <a:lstStyle/>
          <a:p>
            <a:fld id="{C479D5F6-EDCB-402A-AC08-4943A1820E8F}" type="slidenum">
              <a:rPr lang="en-US" smtClean="0"/>
              <a:pPr/>
              <a:t>30</a:t>
            </a:fld>
            <a:endParaRPr lang="en-US"/>
          </a:p>
        </p:txBody>
      </p:sp>
      <p:pic>
        <p:nvPicPr>
          <p:cNvPr id="5" name="Content Placeholder 5">
            <a:extLst>
              <a:ext uri="{FF2B5EF4-FFF2-40B4-BE49-F238E27FC236}">
                <a16:creationId xmlns:a16="http://schemas.microsoft.com/office/drawing/2014/main" id="{2440FD17-124B-2BC7-ED2D-6EC420CBF2D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084" y="55822"/>
            <a:ext cx="878264" cy="839856"/>
          </a:xfrm>
          <a:prstGeom prst="rect">
            <a:avLst/>
          </a:prstGeom>
        </p:spPr>
      </p:pic>
      <p:grpSp>
        <p:nvGrpSpPr>
          <p:cNvPr id="6" name="Group 5" descr="GAINS login screen with emphasis on using the IdM below.">
            <a:extLst>
              <a:ext uri="{FF2B5EF4-FFF2-40B4-BE49-F238E27FC236}">
                <a16:creationId xmlns:a16="http://schemas.microsoft.com/office/drawing/2014/main" id="{45E11085-2A6E-8CE3-0086-DCA762F91460}"/>
              </a:ext>
            </a:extLst>
          </p:cNvPr>
          <p:cNvGrpSpPr/>
          <p:nvPr/>
        </p:nvGrpSpPr>
        <p:grpSpPr>
          <a:xfrm>
            <a:off x="3811492" y="1729690"/>
            <a:ext cx="3668108" cy="2457450"/>
            <a:chOff x="2166937" y="2827114"/>
            <a:chExt cx="4890810" cy="3276600"/>
          </a:xfrm>
        </p:grpSpPr>
        <p:pic>
          <p:nvPicPr>
            <p:cNvPr id="7" name="Picture 6" descr="GAINs Login In Screen&#10;&#10;Login page of GAINS that show the user's login options. A user can sign in through the native way or the IdM way. The image shows the native sign in with the email address and password. The other is the option to sign in through the Identity Management System, which would take you to an another screen.">
              <a:extLst>
                <a:ext uri="{FF2B5EF4-FFF2-40B4-BE49-F238E27FC236}">
                  <a16:creationId xmlns:a16="http://schemas.microsoft.com/office/drawing/2014/main" id="{0C42BBE4-4370-5810-C322-6BC6D29E3F5A}"/>
                </a:ext>
              </a:extLst>
            </p:cNvPr>
            <p:cNvPicPr>
              <a:picLocks noChangeAspect="1"/>
            </p:cNvPicPr>
            <p:nvPr/>
          </p:nvPicPr>
          <p:blipFill>
            <a:blip r:embed="rId4"/>
            <a:stretch>
              <a:fillRect/>
            </a:stretch>
          </p:blipFill>
          <p:spPr>
            <a:xfrm>
              <a:off x="2166937" y="2827114"/>
              <a:ext cx="4810125" cy="3276600"/>
            </a:xfrm>
            <a:prstGeom prst="rect">
              <a:avLst/>
            </a:prstGeom>
          </p:spPr>
        </p:pic>
        <p:sp>
          <p:nvSpPr>
            <p:cNvPr id="8" name="Arrow: Right 7">
              <a:extLst>
                <a:ext uri="{FF2B5EF4-FFF2-40B4-BE49-F238E27FC236}">
                  <a16:creationId xmlns:a16="http://schemas.microsoft.com/office/drawing/2014/main" id="{F337B6A3-BC97-2A5A-C6E1-BEA539A97335}"/>
                </a:ext>
              </a:extLst>
            </p:cNvPr>
            <p:cNvSpPr/>
            <p:nvPr/>
          </p:nvSpPr>
          <p:spPr>
            <a:xfrm flipH="1">
              <a:off x="6054570" y="5317724"/>
              <a:ext cx="1003177" cy="523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grpSp>
      <p:sp>
        <p:nvSpPr>
          <p:cNvPr id="9" name="TextBox 8">
            <a:extLst>
              <a:ext uri="{FF2B5EF4-FFF2-40B4-BE49-F238E27FC236}">
                <a16:creationId xmlns:a16="http://schemas.microsoft.com/office/drawing/2014/main" id="{CC90246A-8940-9582-A729-99A63B353CB8}"/>
              </a:ext>
            </a:extLst>
          </p:cNvPr>
          <p:cNvSpPr txBox="1"/>
          <p:nvPr/>
        </p:nvSpPr>
        <p:spPr>
          <a:xfrm>
            <a:off x="587640" y="2669875"/>
            <a:ext cx="2708453" cy="415498"/>
          </a:xfrm>
          <a:prstGeom prst="rect">
            <a:avLst/>
          </a:prstGeom>
          <a:noFill/>
          <a:ln w="57150">
            <a:solidFill>
              <a:schemeClr val="accent4"/>
            </a:solidFill>
          </a:ln>
        </p:spPr>
        <p:txBody>
          <a:bodyPr wrap="square" lIns="91440" tIns="45720" rIns="91440" bIns="45720" rtlCol="0" anchor="t">
            <a:spAutoFit/>
          </a:bodyPr>
          <a:lstStyle/>
          <a:p>
            <a:pPr algn="ctr"/>
            <a:r>
              <a:rPr lang="en-US" sz="1050" dirty="0"/>
              <a:t>Please Note: Charter Schools  WILL NOT log in through </a:t>
            </a:r>
            <a:r>
              <a:rPr lang="en-US" sz="1050" dirty="0" err="1"/>
              <a:t>IdM</a:t>
            </a:r>
            <a:endParaRPr lang="en-US" sz="1050" dirty="0"/>
          </a:p>
        </p:txBody>
      </p:sp>
    </p:spTree>
    <p:extLst>
      <p:ext uri="{BB962C8B-B14F-4D97-AF65-F5344CB8AC3E}">
        <p14:creationId xmlns:p14="http://schemas.microsoft.com/office/powerpoint/2010/main" val="1243831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679E-5439-6BA3-4172-2C808D223CE7}"/>
              </a:ext>
            </a:extLst>
          </p:cNvPr>
          <p:cNvSpPr>
            <a:spLocks noGrp="1"/>
          </p:cNvSpPr>
          <p:nvPr>
            <p:ph type="title"/>
          </p:nvPr>
        </p:nvSpPr>
        <p:spPr/>
        <p:txBody>
          <a:bodyPr/>
          <a:lstStyle/>
          <a:p>
            <a:r>
              <a:rPr lang="en-US"/>
              <a:t>Logging In- </a:t>
            </a:r>
            <a:r>
              <a:rPr lang="en-US" err="1"/>
              <a:t>IdM</a:t>
            </a:r>
            <a:endParaRPr lang="en-US"/>
          </a:p>
        </p:txBody>
      </p:sp>
      <p:sp>
        <p:nvSpPr>
          <p:cNvPr id="3" name="Content Placeholder 2">
            <a:extLst>
              <a:ext uri="{FF2B5EF4-FFF2-40B4-BE49-F238E27FC236}">
                <a16:creationId xmlns:a16="http://schemas.microsoft.com/office/drawing/2014/main" id="{A7CA8407-E2CC-DD3C-4653-A71A8D809DCD}"/>
              </a:ext>
            </a:extLst>
          </p:cNvPr>
          <p:cNvSpPr>
            <a:spLocks noGrp="1"/>
          </p:cNvSpPr>
          <p:nvPr>
            <p:ph type="body" idx="1"/>
          </p:nvPr>
        </p:nvSpPr>
        <p:spPr>
          <a:xfrm>
            <a:off x="311699" y="1152475"/>
            <a:ext cx="8314849" cy="3034800"/>
          </a:xfrm>
        </p:spPr>
        <p:txBody>
          <a:bodyPr spcFirstLastPara="1" vert="horz" wrap="square" lIns="0" tIns="0" rIns="0" bIns="0" rtlCol="0" anchor="t" anchorCtr="0">
            <a:normAutofit/>
          </a:bodyPr>
          <a:lstStyle/>
          <a:p>
            <a:r>
              <a:rPr lang="en-US" b="1" dirty="0"/>
              <a:t>Step 1a: </a:t>
            </a:r>
            <a:r>
              <a:rPr lang="en-US" dirty="0"/>
              <a:t>The next page you will see is where you enter your Single Sign-on credentials. The username will be your full email, and the password will align to other CDE logins (i.e. Data Pipeline, the UIP System, etc.) </a:t>
            </a:r>
          </a:p>
          <a:p>
            <a:endParaRPr lang="en-US" dirty="0"/>
          </a:p>
        </p:txBody>
      </p:sp>
      <p:sp>
        <p:nvSpPr>
          <p:cNvPr id="4" name="Slide Number Placeholder 3">
            <a:extLst>
              <a:ext uri="{FF2B5EF4-FFF2-40B4-BE49-F238E27FC236}">
                <a16:creationId xmlns:a16="http://schemas.microsoft.com/office/drawing/2014/main" id="{E9018112-6876-D3B4-B7CB-F70598679406}"/>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31</a:t>
            </a:fld>
            <a:endParaRPr lang="en-US"/>
          </a:p>
        </p:txBody>
      </p:sp>
      <p:pic>
        <p:nvPicPr>
          <p:cNvPr id="5" name="Content Placeholder 5">
            <a:extLst>
              <a:ext uri="{FF2B5EF4-FFF2-40B4-BE49-F238E27FC236}">
                <a16:creationId xmlns:a16="http://schemas.microsoft.com/office/drawing/2014/main" id="{262425D9-79C2-98F4-6134-1B32CF1E676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pic>
        <p:nvPicPr>
          <p:cNvPr id="7" name="Picture 6" descr="Welcome to the Identity Management Login&#10;&#10;The login for the Identity Management System where users will enter their entire email and password. ">
            <a:extLst>
              <a:ext uri="{FF2B5EF4-FFF2-40B4-BE49-F238E27FC236}">
                <a16:creationId xmlns:a16="http://schemas.microsoft.com/office/drawing/2014/main" id="{E3B93B08-6199-09EA-AEAB-E0A8E2CBC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90" y="2442515"/>
            <a:ext cx="7315663" cy="1592307"/>
          </a:xfrm>
          <a:prstGeom prst="rect">
            <a:avLst/>
          </a:prstGeom>
          <a:noFill/>
          <a:extLst>
            <a:ext uri="{909E8E84-426E-40DD-AFC4-6F175D3DCCD1}">
              <a14:hiddenFill xmlns:a14="http://schemas.microsoft.com/office/drawing/2010/main">
                <a:solidFill>
                  <a:srgbClr val="FFFFFF"/>
                </a:solidFill>
              </a14:hiddenFill>
            </a:ext>
          </a:extLst>
        </p:spPr>
      </p:pic>
      <p:sp>
        <p:nvSpPr>
          <p:cNvPr id="8" name="Hexagon 7">
            <a:extLst>
              <a:ext uri="{FF2B5EF4-FFF2-40B4-BE49-F238E27FC236}">
                <a16:creationId xmlns:a16="http://schemas.microsoft.com/office/drawing/2014/main" id="{6911A806-E63B-CB26-C610-A89BE7A1EDD1}"/>
              </a:ext>
            </a:extLst>
          </p:cNvPr>
          <p:cNvSpPr/>
          <p:nvPr/>
        </p:nvSpPr>
        <p:spPr>
          <a:xfrm>
            <a:off x="2980563" y="3750569"/>
            <a:ext cx="2977116" cy="1392882"/>
          </a:xfrm>
          <a:prstGeom prst="hexagon">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200" b="1" dirty="0">
                <a:solidFill>
                  <a:schemeClr val="tx1"/>
                </a:solidFill>
                <a:latin typeface="Calibri"/>
                <a:cs typeface="Arial"/>
              </a:rPr>
              <a:t>If your </a:t>
            </a:r>
            <a:r>
              <a:rPr lang="en-US" sz="1200" b="1" dirty="0" err="1">
                <a:solidFill>
                  <a:schemeClr val="tx1"/>
                </a:solidFill>
                <a:latin typeface="Calibri"/>
                <a:cs typeface="Arial"/>
              </a:rPr>
              <a:t>IdM</a:t>
            </a:r>
            <a:r>
              <a:rPr lang="en-US" sz="1200" b="1" dirty="0">
                <a:solidFill>
                  <a:schemeClr val="tx1"/>
                </a:solidFill>
                <a:latin typeface="Calibri"/>
                <a:cs typeface="Arial"/>
              </a:rPr>
              <a:t> login doesn't work </a:t>
            </a:r>
            <a:endParaRPr lang="en-US" sz="1200" b="1" dirty="0">
              <a:solidFill>
                <a:schemeClr val="tx1"/>
              </a:solidFill>
              <a:latin typeface="Calibri"/>
              <a:ea typeface="Calibri"/>
              <a:cs typeface="Calibri"/>
            </a:endParaRPr>
          </a:p>
          <a:p>
            <a:pPr marL="128588" indent="-128588">
              <a:buChar char="•"/>
            </a:pPr>
            <a:r>
              <a:rPr lang="en-US" sz="1050" dirty="0">
                <a:solidFill>
                  <a:schemeClr val="tx1"/>
                </a:solidFill>
                <a:latin typeface="Calibri"/>
                <a:cs typeface="Arial"/>
              </a:rPr>
              <a:t>Contact your district Local Access Manager (LAM) to make sure you have access to the Identity Management System (</a:t>
            </a:r>
            <a:r>
              <a:rPr lang="en-US" sz="1050" dirty="0" err="1">
                <a:solidFill>
                  <a:schemeClr val="tx1"/>
                </a:solidFill>
                <a:latin typeface="Calibri"/>
                <a:cs typeface="Arial"/>
              </a:rPr>
              <a:t>IdM</a:t>
            </a:r>
            <a:r>
              <a:rPr lang="en-US" sz="1050" dirty="0">
                <a:solidFill>
                  <a:schemeClr val="tx1"/>
                </a:solidFill>
                <a:latin typeface="Calibri"/>
                <a:cs typeface="Arial"/>
              </a:rPr>
              <a:t>)</a:t>
            </a:r>
            <a:endParaRPr lang="en-US" sz="1050" dirty="0">
              <a:solidFill>
                <a:schemeClr val="tx1"/>
              </a:solidFill>
              <a:latin typeface="Calibri"/>
              <a:ea typeface="Calibri"/>
              <a:cs typeface="Arial"/>
            </a:endParaRPr>
          </a:p>
          <a:p>
            <a:pPr marL="128588" indent="-128588">
              <a:buChar char="•"/>
            </a:pPr>
            <a:r>
              <a:rPr lang="en-US" sz="1050" dirty="0">
                <a:solidFill>
                  <a:schemeClr val="tx1"/>
                </a:solidFill>
                <a:latin typeface="Calibri"/>
                <a:ea typeface="Calibri"/>
                <a:cs typeface="Calibri"/>
              </a:rPr>
              <a:t>Try the </a:t>
            </a:r>
            <a:r>
              <a:rPr lang="en-US" sz="1050" dirty="0">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CDE </a:t>
            </a:r>
            <a:r>
              <a:rPr lang="en-US" sz="1050" dirty="0" err="1">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IdM</a:t>
            </a:r>
            <a:r>
              <a:rPr lang="en-US" sz="1050" dirty="0">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 Password Reset</a:t>
            </a:r>
          </a:p>
          <a:p>
            <a:pPr marL="128588" indent="-128588">
              <a:buChar char="•"/>
            </a:pPr>
            <a:r>
              <a:rPr lang="en-US" sz="1050" dirty="0">
                <a:solidFill>
                  <a:schemeClr val="tx1"/>
                </a:solidFill>
                <a:latin typeface="Calibri"/>
                <a:ea typeface="Calibri"/>
                <a:cs typeface="Calibri"/>
              </a:rPr>
              <a:t>Submit a </a:t>
            </a:r>
            <a:r>
              <a:rPr lang="en-US" sz="1050" dirty="0">
                <a:solidFill>
                  <a:schemeClr val="tx1"/>
                </a:solidFill>
                <a:latin typeface="Calibri"/>
                <a:ea typeface="Calibri"/>
                <a:cs typeface="Calibri"/>
                <a:hlinkClick r:id="rId5">
                  <a:extLst>
                    <a:ext uri="{A12FA001-AC4F-418D-AE19-62706E023703}">
                      <ahyp:hlinkClr xmlns:ahyp="http://schemas.microsoft.com/office/drawing/2018/hyperlinkcolor" val="tx"/>
                    </a:ext>
                  </a:extLst>
                </a:hlinkClick>
              </a:rPr>
              <a:t>GAINS Help Desk Ticket</a:t>
            </a:r>
          </a:p>
        </p:txBody>
      </p:sp>
    </p:spTree>
    <p:extLst>
      <p:ext uri="{BB962C8B-B14F-4D97-AF65-F5344CB8AC3E}">
        <p14:creationId xmlns:p14="http://schemas.microsoft.com/office/powerpoint/2010/main" val="1328363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2A0B-A82B-2811-AC4D-1F68414CE4E7}"/>
              </a:ext>
            </a:extLst>
          </p:cNvPr>
          <p:cNvSpPr>
            <a:spLocks noGrp="1"/>
          </p:cNvSpPr>
          <p:nvPr>
            <p:ph type="title"/>
          </p:nvPr>
        </p:nvSpPr>
        <p:spPr/>
        <p:txBody>
          <a:bodyPr/>
          <a:lstStyle/>
          <a:p>
            <a:r>
              <a:rPr lang="en-US" dirty="0"/>
              <a:t>Logging In – Non-</a:t>
            </a:r>
            <a:r>
              <a:rPr lang="en-US" dirty="0" err="1"/>
              <a:t>IdM</a:t>
            </a:r>
            <a:r>
              <a:rPr lang="en-US" dirty="0"/>
              <a:t> Users </a:t>
            </a:r>
          </a:p>
        </p:txBody>
      </p:sp>
      <p:sp>
        <p:nvSpPr>
          <p:cNvPr id="3" name="Content Placeholder 2">
            <a:extLst>
              <a:ext uri="{FF2B5EF4-FFF2-40B4-BE49-F238E27FC236}">
                <a16:creationId xmlns:a16="http://schemas.microsoft.com/office/drawing/2014/main" id="{3AD54487-C274-A527-4EEE-80B38DB0B7D7}"/>
              </a:ext>
            </a:extLst>
          </p:cNvPr>
          <p:cNvSpPr>
            <a:spLocks noGrp="1"/>
          </p:cNvSpPr>
          <p:nvPr>
            <p:ph type="body" idx="1"/>
          </p:nvPr>
        </p:nvSpPr>
        <p:spPr>
          <a:xfrm>
            <a:off x="311700" y="1152475"/>
            <a:ext cx="8371556" cy="3034800"/>
          </a:xfrm>
        </p:spPr>
        <p:txBody>
          <a:bodyPr spcFirstLastPara="1" vert="horz" wrap="square" lIns="0" tIns="0" rIns="0" bIns="0" rtlCol="0" anchor="t" anchorCtr="0">
            <a:normAutofit/>
          </a:bodyPr>
          <a:lstStyle/>
          <a:p>
            <a:pPr marL="314325" indent="-257175"/>
            <a:r>
              <a:rPr lang="en-US" b="1" dirty="0"/>
              <a:t>Step </a:t>
            </a:r>
            <a:r>
              <a:rPr lang="en-US" b="1" dirty="0">
                <a:cs typeface="Arial"/>
              </a:rPr>
              <a:t>1</a:t>
            </a:r>
            <a:r>
              <a:rPr lang="en-US" b="1" dirty="0"/>
              <a:t> (Charter Schools/Charter Consortium): </a:t>
            </a:r>
            <a:r>
              <a:rPr lang="en-US" dirty="0"/>
              <a:t>Once CDE creates the user in GAINS, the applicant will be notified via email to create a password. Once the password is setup, charter school</a:t>
            </a:r>
            <a:r>
              <a:rPr lang="en-US" dirty="0">
                <a:cs typeface="Arial"/>
              </a:rPr>
              <a:t> applicants</a:t>
            </a:r>
            <a:r>
              <a:rPr lang="en-US" dirty="0"/>
              <a:t> will access GAINS through the </a:t>
            </a:r>
            <a:r>
              <a:rPr lang="en-US" b="1" dirty="0"/>
              <a:t>native login.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7AEB15-6632-34EF-E72E-CC1D3E2F27FB}"/>
              </a:ext>
            </a:extLst>
          </p:cNvPr>
          <p:cNvSpPr>
            <a:spLocks noGrp="1"/>
          </p:cNvSpPr>
          <p:nvPr>
            <p:ph type="sldNum" idx="12"/>
          </p:nvPr>
        </p:nvSpPr>
        <p:spPr/>
        <p:txBody>
          <a:bodyPr>
            <a:normAutofit/>
          </a:bodyPr>
          <a:lstStyle/>
          <a:p>
            <a:fld id="{C479D5F6-EDCB-402A-AC08-4943A1820E8F}" type="slidenum">
              <a:rPr lang="en-US" smtClean="0"/>
              <a:pPr/>
              <a:t>32</a:t>
            </a:fld>
            <a:endParaRPr lang="en-US"/>
          </a:p>
        </p:txBody>
      </p:sp>
      <p:pic>
        <p:nvPicPr>
          <p:cNvPr id="5" name="Content Placeholder 5">
            <a:extLst>
              <a:ext uri="{FF2B5EF4-FFF2-40B4-BE49-F238E27FC236}">
                <a16:creationId xmlns:a16="http://schemas.microsoft.com/office/drawing/2014/main" id="{D960E9FB-58C0-C05A-E020-0F78130A195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0173" y="55822"/>
            <a:ext cx="878264" cy="839856"/>
          </a:xfrm>
          <a:prstGeom prst="rect">
            <a:avLst/>
          </a:prstGeom>
        </p:spPr>
      </p:pic>
      <p:grpSp>
        <p:nvGrpSpPr>
          <p:cNvPr id="6" name="Group 5" descr="GAINS Sign-In Section of the application&#10;Sign-In  with email address and password&#10;or Sign in with CDE Identity Management (IdM)">
            <a:extLst>
              <a:ext uri="{FF2B5EF4-FFF2-40B4-BE49-F238E27FC236}">
                <a16:creationId xmlns:a16="http://schemas.microsoft.com/office/drawing/2014/main" id="{74BFBBDE-3408-8392-7026-E6EF17E76F46}"/>
              </a:ext>
              <a:ext uri="{C183D7F6-B498-43B3-948B-1728B52AA6E4}">
                <adec:decorative xmlns:adec="http://schemas.microsoft.com/office/drawing/2017/decorative" val="0"/>
              </a:ext>
            </a:extLst>
          </p:cNvPr>
          <p:cNvGrpSpPr/>
          <p:nvPr/>
        </p:nvGrpSpPr>
        <p:grpSpPr>
          <a:xfrm>
            <a:off x="2678856" y="2157697"/>
            <a:ext cx="3786287" cy="2029578"/>
            <a:chOff x="2353141" y="3055092"/>
            <a:chExt cx="5048382" cy="2706104"/>
          </a:xfrm>
        </p:grpSpPr>
        <p:pic>
          <p:nvPicPr>
            <p:cNvPr id="7" name="Picture 6" descr="GAINs Login In Screen&#10;&#10;Login page of GAINS that show the user's login options. A user can sign in through the native way or the IdM way. The image shows the native sign in with the email address and password. The other is the option to sign in through the Identity Management System, which would take you to an another screen.">
              <a:extLst>
                <a:ext uri="{FF2B5EF4-FFF2-40B4-BE49-F238E27FC236}">
                  <a16:creationId xmlns:a16="http://schemas.microsoft.com/office/drawing/2014/main" id="{A885D0C2-25FF-A64A-C1C9-A5BACA107671}"/>
                </a:ext>
              </a:extLst>
            </p:cNvPr>
            <p:cNvPicPr>
              <a:picLocks noChangeAspect="1"/>
            </p:cNvPicPr>
            <p:nvPr/>
          </p:nvPicPr>
          <p:blipFill>
            <a:blip r:embed="rId3"/>
            <a:stretch>
              <a:fillRect/>
            </a:stretch>
          </p:blipFill>
          <p:spPr>
            <a:xfrm>
              <a:off x="2353141" y="3055092"/>
              <a:ext cx="4429724" cy="2706104"/>
            </a:xfrm>
            <a:prstGeom prst="rect">
              <a:avLst/>
            </a:prstGeom>
          </p:spPr>
        </p:pic>
        <p:sp>
          <p:nvSpPr>
            <p:cNvPr id="8" name="Arrow: Left 7">
              <a:extLst>
                <a:ext uri="{FF2B5EF4-FFF2-40B4-BE49-F238E27FC236}">
                  <a16:creationId xmlns:a16="http://schemas.microsoft.com/office/drawing/2014/main" id="{B3A40076-9C13-1F45-9B01-90997AF53C2D}"/>
                </a:ext>
              </a:extLst>
            </p:cNvPr>
            <p:cNvSpPr/>
            <p:nvPr/>
          </p:nvSpPr>
          <p:spPr>
            <a:xfrm>
              <a:off x="6354440" y="3756713"/>
              <a:ext cx="1047083" cy="43961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grpSp>
    </p:spTree>
    <p:extLst>
      <p:ext uri="{BB962C8B-B14F-4D97-AF65-F5344CB8AC3E}">
        <p14:creationId xmlns:p14="http://schemas.microsoft.com/office/powerpoint/2010/main" val="1834563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84FD-F24B-E46A-874B-0948C9FD5B81}"/>
              </a:ext>
            </a:extLst>
          </p:cNvPr>
          <p:cNvSpPr>
            <a:spLocks noGrp="1"/>
          </p:cNvSpPr>
          <p:nvPr>
            <p:ph type="title"/>
          </p:nvPr>
        </p:nvSpPr>
        <p:spPr/>
        <p:txBody>
          <a:bodyPr/>
          <a:lstStyle/>
          <a:p>
            <a:r>
              <a:rPr lang="en-US" dirty="0"/>
              <a:t>Access – Non-</a:t>
            </a:r>
            <a:r>
              <a:rPr lang="en-US" dirty="0" err="1"/>
              <a:t>IdM</a:t>
            </a:r>
            <a:r>
              <a:rPr lang="en-US" dirty="0"/>
              <a:t> Users </a:t>
            </a:r>
          </a:p>
        </p:txBody>
      </p:sp>
      <p:sp>
        <p:nvSpPr>
          <p:cNvPr id="3" name="Text Placeholder 2">
            <a:extLst>
              <a:ext uri="{FF2B5EF4-FFF2-40B4-BE49-F238E27FC236}">
                <a16:creationId xmlns:a16="http://schemas.microsoft.com/office/drawing/2014/main" id="{5383E85A-95C2-47DE-3DE9-034DF07E093A}"/>
              </a:ext>
            </a:extLst>
          </p:cNvPr>
          <p:cNvSpPr>
            <a:spLocks noGrp="1"/>
          </p:cNvSpPr>
          <p:nvPr>
            <p:ph type="body" idx="1"/>
          </p:nvPr>
        </p:nvSpPr>
        <p:spPr>
          <a:xfrm>
            <a:off x="311700" y="1054350"/>
            <a:ext cx="8245084" cy="3034800"/>
          </a:xfrm>
        </p:spPr>
        <p:txBody>
          <a:bodyPr>
            <a:normAutofit/>
          </a:bodyPr>
          <a:lstStyle/>
          <a:p>
            <a:pPr marL="342900" indent="-285750"/>
            <a:r>
              <a:rPr lang="en-US" b="1" dirty="0"/>
              <a:t>Charter School/Charter Consortium Applicants</a:t>
            </a:r>
            <a:r>
              <a:rPr lang="en-US" dirty="0"/>
              <a:t>, if you haven’t accessed GAINS before, please fill out the </a:t>
            </a:r>
            <a:r>
              <a:rPr lang="en-US" dirty="0">
                <a:solidFill>
                  <a:srgbClr val="0563C1"/>
                </a:solidFill>
                <a:hlinkClick r:id="rId2"/>
              </a:rPr>
              <a:t>Charter School GAINS Application Access Request Form</a:t>
            </a:r>
            <a:r>
              <a:rPr lang="en-US" dirty="0">
                <a:solidFill>
                  <a:srgbClr val="0563C1"/>
                </a:solidFill>
              </a:rPr>
              <a:t>.</a:t>
            </a:r>
          </a:p>
          <a:p>
            <a:pPr marL="800100" lvl="1" indent="-285750"/>
            <a:r>
              <a:rPr lang="en-US" dirty="0"/>
              <a:t>If you have the ALL Funding Applications Director role, you will be able to access the application and complete it, but will not receive application specific notifications.</a:t>
            </a:r>
          </a:p>
          <a:p>
            <a:pPr marL="127000" indent="0">
              <a:buNone/>
            </a:pPr>
            <a:endParaRPr lang="en-US" dirty="0"/>
          </a:p>
          <a:p>
            <a:r>
              <a:rPr lang="en-US" sz="1400" dirty="0"/>
              <a:t>If you are unsure of your access, you can go to GAINS (without logging in) and search for your organization. Once you click on your organization’s name, the </a:t>
            </a:r>
            <a:r>
              <a:rPr lang="en-US" sz="1400" b="1" dirty="0"/>
              <a:t>Address Book </a:t>
            </a:r>
            <a:r>
              <a:rPr lang="en-US" sz="1400" dirty="0"/>
              <a:t>will appear in the left navigation menu. Click on the Address Book to see who in your organization has access. </a:t>
            </a:r>
          </a:p>
        </p:txBody>
      </p:sp>
      <p:sp>
        <p:nvSpPr>
          <p:cNvPr id="4" name="Slide Number Placeholder 3">
            <a:extLst>
              <a:ext uri="{FF2B5EF4-FFF2-40B4-BE49-F238E27FC236}">
                <a16:creationId xmlns:a16="http://schemas.microsoft.com/office/drawing/2014/main" id="{9C40B294-9379-7DB9-D293-54D8089B69EB}"/>
              </a:ext>
            </a:extLst>
          </p:cNvPr>
          <p:cNvSpPr>
            <a:spLocks noGrp="1"/>
          </p:cNvSpPr>
          <p:nvPr>
            <p:ph type="sldNum" idx="12"/>
          </p:nvPr>
        </p:nvSpPr>
        <p:spPr/>
        <p:txBody>
          <a:bodyPr>
            <a:normAutofit/>
          </a:bodyPr>
          <a:lstStyle/>
          <a:p>
            <a:fld id="{00000000-1234-1234-1234-123412341234}" type="slidenum">
              <a:rPr lang="en-US"/>
              <a:pPr/>
              <a:t>33</a:t>
            </a:fld>
            <a:endParaRPr lang="en-US"/>
          </a:p>
        </p:txBody>
      </p:sp>
      <p:pic>
        <p:nvPicPr>
          <p:cNvPr id="6" name="Picture 5">
            <a:extLst>
              <a:ext uri="{FF2B5EF4-FFF2-40B4-BE49-F238E27FC236}">
                <a16:creationId xmlns:a16="http://schemas.microsoft.com/office/drawing/2014/main" id="{AD59DEB1-084F-0BF5-9F28-1F7E595A5D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68851" y="105100"/>
            <a:ext cx="775865" cy="740815"/>
          </a:xfrm>
          <a:prstGeom prst="rect">
            <a:avLst/>
          </a:prstGeom>
        </p:spPr>
      </p:pic>
    </p:spTree>
    <p:extLst>
      <p:ext uri="{BB962C8B-B14F-4D97-AF65-F5344CB8AC3E}">
        <p14:creationId xmlns:p14="http://schemas.microsoft.com/office/powerpoint/2010/main" val="4178883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B760-8903-F8D3-766F-F9D1F46AFDE1}"/>
              </a:ext>
            </a:extLst>
          </p:cNvPr>
          <p:cNvSpPr>
            <a:spLocks noGrp="1"/>
          </p:cNvSpPr>
          <p:nvPr>
            <p:ph type="title"/>
          </p:nvPr>
        </p:nvSpPr>
        <p:spPr/>
        <p:txBody>
          <a:bodyPr/>
          <a:lstStyle/>
          <a:p>
            <a:r>
              <a:rPr lang="en-US"/>
              <a:t>Navigate to Funding Applications </a:t>
            </a:r>
          </a:p>
        </p:txBody>
      </p:sp>
      <p:sp>
        <p:nvSpPr>
          <p:cNvPr id="3" name="Content Placeholder 2">
            <a:extLst>
              <a:ext uri="{FF2B5EF4-FFF2-40B4-BE49-F238E27FC236}">
                <a16:creationId xmlns:a16="http://schemas.microsoft.com/office/drawing/2014/main" id="{315AFCDE-E8BE-24C0-7782-F619DB981D30}"/>
              </a:ext>
            </a:extLst>
          </p:cNvPr>
          <p:cNvSpPr>
            <a:spLocks noGrp="1"/>
          </p:cNvSpPr>
          <p:nvPr>
            <p:ph type="body" idx="1"/>
          </p:nvPr>
        </p:nvSpPr>
        <p:spPr>
          <a:xfrm>
            <a:off x="311699" y="1152475"/>
            <a:ext cx="7861193" cy="3034800"/>
          </a:xfrm>
        </p:spPr>
        <p:txBody>
          <a:bodyPr spcFirstLastPara="1" vert="horz" wrap="square" lIns="0" tIns="0" rIns="0" bIns="0" rtlCol="0" anchor="t" anchorCtr="0">
            <a:normAutofit/>
          </a:bodyPr>
          <a:lstStyle/>
          <a:p>
            <a:r>
              <a:rPr lang="en-US" sz="2100" b="1" dirty="0"/>
              <a:t>Step 2: </a:t>
            </a:r>
            <a:r>
              <a:rPr lang="en-US" sz="2100" dirty="0"/>
              <a:t>Select your Organization's name on the Home page. </a:t>
            </a:r>
            <a:endParaRPr lang="en-US" sz="2100" dirty="0">
              <a:cs typeface="Calibri"/>
            </a:endParaRPr>
          </a:p>
        </p:txBody>
      </p:sp>
      <p:sp>
        <p:nvSpPr>
          <p:cNvPr id="4" name="Slide Number Placeholder 3">
            <a:extLst>
              <a:ext uri="{FF2B5EF4-FFF2-40B4-BE49-F238E27FC236}">
                <a16:creationId xmlns:a16="http://schemas.microsoft.com/office/drawing/2014/main" id="{54F63F7F-4A28-91B3-90CD-B04AC9D7F0CF}"/>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34</a:t>
            </a:fld>
            <a:endParaRPr lang="en-US"/>
          </a:p>
        </p:txBody>
      </p:sp>
      <p:pic>
        <p:nvPicPr>
          <p:cNvPr id="10" name="Picture 9" descr="Once logged in, users will be able to see the associated organizations on the home screen. Under the Associated Organizations title, users will find the organization number and the organization name. In our example, we will select, &quot;Adams 12 Five Star Schools.&quot;">
            <a:extLst>
              <a:ext uri="{FF2B5EF4-FFF2-40B4-BE49-F238E27FC236}">
                <a16:creationId xmlns:a16="http://schemas.microsoft.com/office/drawing/2014/main" id="{ADD3E2DE-69CD-178B-E87C-02ABD8449F75}"/>
              </a:ext>
            </a:extLst>
          </p:cNvPr>
          <p:cNvPicPr>
            <a:picLocks noChangeAspect="1"/>
          </p:cNvPicPr>
          <p:nvPr/>
        </p:nvPicPr>
        <p:blipFill>
          <a:blip r:embed="rId2"/>
          <a:stretch>
            <a:fillRect/>
          </a:stretch>
        </p:blipFill>
        <p:spPr>
          <a:xfrm>
            <a:off x="790627" y="2086187"/>
            <a:ext cx="7562746" cy="1325321"/>
          </a:xfrm>
          <a:prstGeom prst="rect">
            <a:avLst/>
          </a:prstGeom>
        </p:spPr>
      </p:pic>
      <p:pic>
        <p:nvPicPr>
          <p:cNvPr id="5" name="Content Placeholder 5">
            <a:extLst>
              <a:ext uri="{FF2B5EF4-FFF2-40B4-BE49-F238E27FC236}">
                <a16:creationId xmlns:a16="http://schemas.microsoft.com/office/drawing/2014/main" id="{3848BB4F-8DBD-3E44-3FDE-76F592C86C3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610" y="105100"/>
            <a:ext cx="878264" cy="839856"/>
          </a:xfrm>
          <a:prstGeom prst="rect">
            <a:avLst/>
          </a:prstGeom>
        </p:spPr>
      </p:pic>
    </p:spTree>
    <p:extLst>
      <p:ext uri="{BB962C8B-B14F-4D97-AF65-F5344CB8AC3E}">
        <p14:creationId xmlns:p14="http://schemas.microsoft.com/office/powerpoint/2010/main" val="4063198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B760-8903-F8D3-766F-F9D1F46AFDE1}"/>
              </a:ext>
            </a:extLst>
          </p:cNvPr>
          <p:cNvSpPr>
            <a:spLocks noGrp="1"/>
          </p:cNvSpPr>
          <p:nvPr>
            <p:ph type="title"/>
          </p:nvPr>
        </p:nvSpPr>
        <p:spPr/>
        <p:txBody>
          <a:bodyPr/>
          <a:lstStyle/>
          <a:p>
            <a:r>
              <a:rPr lang="en-US" dirty="0">
                <a:latin typeface="Museo Slab 500"/>
              </a:rPr>
              <a:t>Find the Education of Homeless Children and Youth Application</a:t>
            </a:r>
            <a:endParaRPr lang="en-US" dirty="0"/>
          </a:p>
        </p:txBody>
      </p:sp>
      <p:sp>
        <p:nvSpPr>
          <p:cNvPr id="3" name="Content Placeholder 2">
            <a:extLst>
              <a:ext uri="{FF2B5EF4-FFF2-40B4-BE49-F238E27FC236}">
                <a16:creationId xmlns:a16="http://schemas.microsoft.com/office/drawing/2014/main" id="{315AFCDE-E8BE-24C0-7782-F619DB981D30}"/>
              </a:ext>
            </a:extLst>
          </p:cNvPr>
          <p:cNvSpPr>
            <a:spLocks noGrp="1"/>
          </p:cNvSpPr>
          <p:nvPr>
            <p:ph type="body" idx="1"/>
          </p:nvPr>
        </p:nvSpPr>
        <p:spPr>
          <a:xfrm>
            <a:off x="311700" y="2151936"/>
            <a:ext cx="5224319" cy="1647432"/>
          </a:xfrm>
        </p:spPr>
        <p:txBody>
          <a:bodyPr spcFirstLastPara="1" vert="horz" wrap="square" lIns="0" tIns="0" rIns="0" bIns="0" rtlCol="0" anchor="t" anchorCtr="0">
            <a:normAutofit/>
          </a:bodyPr>
          <a:lstStyle/>
          <a:p>
            <a:pPr marL="57150" indent="0">
              <a:buNone/>
            </a:pPr>
            <a:r>
              <a:rPr lang="en-US" sz="2100" b="1" dirty="0">
                <a:solidFill>
                  <a:schemeClr val="tx1"/>
                </a:solidFill>
              </a:rPr>
              <a:t>Step 3a: </a:t>
            </a:r>
            <a:r>
              <a:rPr lang="en-US" sz="2100" dirty="0">
                <a:solidFill>
                  <a:schemeClr val="tx1"/>
                </a:solidFill>
              </a:rPr>
              <a:t>Select 2026</a:t>
            </a:r>
            <a:endParaRPr lang="en-US" sz="2100" dirty="0">
              <a:solidFill>
                <a:schemeClr val="tx1"/>
              </a:solidFill>
              <a:cs typeface="Calibri"/>
            </a:endParaRPr>
          </a:p>
          <a:p>
            <a:pPr marL="57150" indent="0">
              <a:buNone/>
            </a:pPr>
            <a:r>
              <a:rPr lang="en-US" sz="2100" b="1" dirty="0">
                <a:solidFill>
                  <a:schemeClr val="tx1"/>
                </a:solidFill>
              </a:rPr>
              <a:t>Step 3b:</a:t>
            </a:r>
            <a:r>
              <a:rPr lang="en-US" sz="2100" dirty="0">
                <a:solidFill>
                  <a:schemeClr val="tx1"/>
                </a:solidFill>
              </a:rPr>
              <a:t> Select "</a:t>
            </a:r>
            <a:r>
              <a:rPr lang="en-US" sz="2000" dirty="0">
                <a:solidFill>
                  <a:schemeClr val="tx1"/>
                </a:solidFill>
              </a:rPr>
              <a:t>Education of Homeless Children and Youth </a:t>
            </a:r>
            <a:r>
              <a:rPr lang="en-US" sz="2100" dirty="0">
                <a:solidFill>
                  <a:schemeClr val="tx1"/>
                </a:solidFill>
              </a:rPr>
              <a:t>”</a:t>
            </a:r>
            <a:endParaRPr lang="en-US" sz="2100" b="1" dirty="0">
              <a:solidFill>
                <a:schemeClr val="tx1"/>
              </a:solidFill>
            </a:endParaRPr>
          </a:p>
        </p:txBody>
      </p:sp>
      <p:sp>
        <p:nvSpPr>
          <p:cNvPr id="4" name="Slide Number Placeholder 3">
            <a:extLst>
              <a:ext uri="{FF2B5EF4-FFF2-40B4-BE49-F238E27FC236}">
                <a16:creationId xmlns:a16="http://schemas.microsoft.com/office/drawing/2014/main" id="{54F63F7F-4A28-91B3-90CD-B04AC9D7F0CF}"/>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35</a:t>
            </a:fld>
            <a:endParaRPr lang="en-US"/>
          </a:p>
        </p:txBody>
      </p:sp>
      <p:pic>
        <p:nvPicPr>
          <p:cNvPr id="5" name="Content Placeholder 5">
            <a:extLst>
              <a:ext uri="{FF2B5EF4-FFF2-40B4-BE49-F238E27FC236}">
                <a16:creationId xmlns:a16="http://schemas.microsoft.com/office/drawing/2014/main" id="{3848BB4F-8DBD-3E44-3FDE-76F592C86C3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pic>
        <p:nvPicPr>
          <p:cNvPr id="8" name="Picture 7" descr="By selecting the organization name, the user is taken to the Funding Applications page that lists all eligible applications. Users should select from the dropdown, the 2026 year so that the Education Stability grant appears. Users will then select Education Stability Grant to open the application.">
            <a:extLst>
              <a:ext uri="{FF2B5EF4-FFF2-40B4-BE49-F238E27FC236}">
                <a16:creationId xmlns:a16="http://schemas.microsoft.com/office/drawing/2014/main" id="{36B31927-2C0F-4E28-8311-89696365BF1F}"/>
              </a:ext>
            </a:extLst>
          </p:cNvPr>
          <p:cNvPicPr>
            <a:picLocks noChangeAspect="1"/>
          </p:cNvPicPr>
          <p:nvPr/>
        </p:nvPicPr>
        <p:blipFill>
          <a:blip r:embed="rId3"/>
          <a:srcRect r="-38" b="9489"/>
          <a:stretch/>
        </p:blipFill>
        <p:spPr>
          <a:xfrm>
            <a:off x="5591175" y="1036590"/>
            <a:ext cx="3554189" cy="3715725"/>
          </a:xfrm>
          <a:prstGeom prst="rect">
            <a:avLst/>
          </a:prstGeom>
        </p:spPr>
      </p:pic>
      <p:sp>
        <p:nvSpPr>
          <p:cNvPr id="6" name="Rectangle 5">
            <a:extLst>
              <a:ext uri="{FF2B5EF4-FFF2-40B4-BE49-F238E27FC236}">
                <a16:creationId xmlns:a16="http://schemas.microsoft.com/office/drawing/2014/main" id="{5041DE1C-CC9C-0BE7-BDFE-59D8699C5CB5}"/>
              </a:ext>
            </a:extLst>
          </p:cNvPr>
          <p:cNvSpPr/>
          <p:nvPr/>
        </p:nvSpPr>
        <p:spPr>
          <a:xfrm>
            <a:off x="5680981" y="4490357"/>
            <a:ext cx="3245303" cy="31296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292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6304-FF5B-903A-9D8F-2CCCF3C53518}"/>
              </a:ext>
            </a:extLst>
          </p:cNvPr>
          <p:cNvSpPr>
            <a:spLocks noGrp="1"/>
          </p:cNvSpPr>
          <p:nvPr>
            <p:ph type="title"/>
          </p:nvPr>
        </p:nvSpPr>
        <p:spPr/>
        <p:txBody>
          <a:bodyPr/>
          <a:lstStyle/>
          <a:p>
            <a:r>
              <a:rPr lang="en-US"/>
              <a:t>Draft Started</a:t>
            </a:r>
          </a:p>
        </p:txBody>
      </p:sp>
      <p:sp>
        <p:nvSpPr>
          <p:cNvPr id="3" name="Content Placeholder 2">
            <a:extLst>
              <a:ext uri="{FF2B5EF4-FFF2-40B4-BE49-F238E27FC236}">
                <a16:creationId xmlns:a16="http://schemas.microsoft.com/office/drawing/2014/main" id="{A0CEE147-59AC-73E6-0E98-CB37471FAC7A}"/>
              </a:ext>
            </a:extLst>
          </p:cNvPr>
          <p:cNvSpPr>
            <a:spLocks noGrp="1"/>
          </p:cNvSpPr>
          <p:nvPr>
            <p:ph type="body" idx="1"/>
          </p:nvPr>
        </p:nvSpPr>
        <p:spPr>
          <a:xfrm>
            <a:off x="123875" y="1152475"/>
            <a:ext cx="5465725" cy="3034800"/>
          </a:xfrm>
        </p:spPr>
        <p:txBody>
          <a:bodyPr spcFirstLastPara="1" vert="horz" wrap="square" lIns="0" tIns="0" rIns="0" bIns="0" rtlCol="0" anchor="t" anchorCtr="0">
            <a:normAutofit/>
          </a:bodyPr>
          <a:lstStyle/>
          <a:p>
            <a:r>
              <a:rPr lang="en-US" b="1" dirty="0"/>
              <a:t>Step 4: </a:t>
            </a:r>
            <a:r>
              <a:rPr lang="en-US" dirty="0"/>
              <a:t>Once on the Sections page of the application, be sure to change the application status to </a:t>
            </a:r>
            <a:r>
              <a:rPr lang="en-US" b="1" dirty="0"/>
              <a:t>“DRAFT STARTED”</a:t>
            </a:r>
            <a:endParaRPr lang="en-US" dirty="0"/>
          </a:p>
          <a:p>
            <a:pPr lvl="1">
              <a:buFont typeface="Courier New" panose="020B0604020202020204" pitchFamily="34" charset="0"/>
              <a:buChar char="o"/>
            </a:pPr>
            <a:r>
              <a:rPr lang="en-US" sz="1350" i="1" dirty="0">
                <a:cs typeface="Calibri"/>
              </a:rPr>
              <a:t>Note: Only certain roles can change the application status. You can hover over the "Draft Started" link to see the individuals and roles in your organization with these permissions.</a:t>
            </a:r>
          </a:p>
          <a:p>
            <a:pPr marL="0" indent="0">
              <a:buNone/>
            </a:pPr>
            <a:endParaRPr lang="en-US" dirty="0">
              <a:cs typeface="Calibri" panose="020F0502020204030204"/>
            </a:endParaRPr>
          </a:p>
        </p:txBody>
      </p:sp>
      <p:sp>
        <p:nvSpPr>
          <p:cNvPr id="4" name="Slide Number Placeholder 3">
            <a:extLst>
              <a:ext uri="{FF2B5EF4-FFF2-40B4-BE49-F238E27FC236}">
                <a16:creationId xmlns:a16="http://schemas.microsoft.com/office/drawing/2014/main" id="{EF20C198-6B98-7079-1A75-060BC45BDA25}"/>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36</a:t>
            </a:fld>
            <a:endParaRPr lang="en-US"/>
          </a:p>
        </p:txBody>
      </p:sp>
      <p:pic>
        <p:nvPicPr>
          <p:cNvPr id="9" name="Content Placeholder 5">
            <a:extLst>
              <a:ext uri="{FF2B5EF4-FFF2-40B4-BE49-F238E27FC236}">
                <a16:creationId xmlns:a16="http://schemas.microsoft.com/office/drawing/2014/main" id="{C846F818-BD8B-F2E5-8DE7-5A5CC765895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sp>
        <p:nvSpPr>
          <p:cNvPr id="8" name="TextBox 7">
            <a:extLst>
              <a:ext uri="{FF2B5EF4-FFF2-40B4-BE49-F238E27FC236}">
                <a16:creationId xmlns:a16="http://schemas.microsoft.com/office/drawing/2014/main" id="{0CF3672D-D56D-A76D-B8B1-E091B64C784E}"/>
              </a:ext>
            </a:extLst>
          </p:cNvPr>
          <p:cNvSpPr txBox="1"/>
          <p:nvPr/>
        </p:nvSpPr>
        <p:spPr>
          <a:xfrm>
            <a:off x="1855895" y="3020608"/>
            <a:ext cx="2336491" cy="992579"/>
          </a:xfrm>
          <a:prstGeom prst="rect">
            <a:avLst/>
          </a:prstGeom>
          <a:noFill/>
          <a:ln w="38100">
            <a:solidFill>
              <a:schemeClr val="accent4"/>
            </a:solidFill>
          </a:ln>
        </p:spPr>
        <p:txBody>
          <a:bodyPr wrap="square" lIns="68580" tIns="34290" rIns="68580" bIns="34290" rtlCol="0" anchor="t">
            <a:spAutoFit/>
          </a:bodyPr>
          <a:lstStyle/>
          <a:p>
            <a:pPr algn="ctr"/>
            <a:r>
              <a:rPr lang="en-US" sz="1500" b="1" dirty="0"/>
              <a:t>Please note: </a:t>
            </a:r>
            <a:r>
              <a:rPr lang="en-US" sz="1500" dirty="0"/>
              <a:t>The pages won't be editable until the status changes to Draft Started!</a:t>
            </a:r>
            <a:endParaRPr lang="en-US" sz="1500" dirty="0">
              <a:cs typeface="Calibri"/>
            </a:endParaRPr>
          </a:p>
        </p:txBody>
      </p:sp>
      <p:pic>
        <p:nvPicPr>
          <p:cNvPr id="5" name="Picture 4" descr="A screenshot of a computer&#10;&#10;AI-generated content may be incorrect.">
            <a:extLst>
              <a:ext uri="{FF2B5EF4-FFF2-40B4-BE49-F238E27FC236}">
                <a16:creationId xmlns:a16="http://schemas.microsoft.com/office/drawing/2014/main" id="{6485CD2B-A276-2952-860C-3EA0C4BF60C1}"/>
              </a:ext>
            </a:extLst>
          </p:cNvPr>
          <p:cNvPicPr>
            <a:picLocks noChangeAspect="1"/>
          </p:cNvPicPr>
          <p:nvPr/>
        </p:nvPicPr>
        <p:blipFill>
          <a:blip r:embed="rId3"/>
          <a:stretch>
            <a:fillRect/>
          </a:stretch>
        </p:blipFill>
        <p:spPr>
          <a:xfrm>
            <a:off x="5762086" y="86966"/>
            <a:ext cx="2949687" cy="4975778"/>
          </a:xfrm>
          <a:prstGeom prst="rect">
            <a:avLst/>
          </a:prstGeom>
        </p:spPr>
      </p:pic>
      <p:sp>
        <p:nvSpPr>
          <p:cNvPr id="6" name="Rectangle 5">
            <a:extLst>
              <a:ext uri="{FF2B5EF4-FFF2-40B4-BE49-F238E27FC236}">
                <a16:creationId xmlns:a16="http://schemas.microsoft.com/office/drawing/2014/main" id="{F14C9D16-BE08-CF20-1DD5-365CBE024289}"/>
              </a:ext>
            </a:extLst>
          </p:cNvPr>
          <p:cNvSpPr/>
          <p:nvPr/>
        </p:nvSpPr>
        <p:spPr>
          <a:xfrm>
            <a:off x="6817178" y="1061357"/>
            <a:ext cx="741589" cy="31976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034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1307-ACBA-0052-7C84-323FB96271E4}"/>
              </a:ext>
            </a:extLst>
          </p:cNvPr>
          <p:cNvSpPr>
            <a:spLocks noGrp="1"/>
          </p:cNvSpPr>
          <p:nvPr>
            <p:ph type="title"/>
          </p:nvPr>
        </p:nvSpPr>
        <p:spPr/>
        <p:txBody>
          <a:bodyPr/>
          <a:lstStyle/>
          <a:p>
            <a:r>
              <a:rPr lang="en-US" dirty="0"/>
              <a:t>Navigating Basics - Sections Overview</a:t>
            </a:r>
          </a:p>
        </p:txBody>
      </p:sp>
      <p:sp>
        <p:nvSpPr>
          <p:cNvPr id="3" name="Content Placeholder 2">
            <a:extLst>
              <a:ext uri="{FF2B5EF4-FFF2-40B4-BE49-F238E27FC236}">
                <a16:creationId xmlns:a16="http://schemas.microsoft.com/office/drawing/2014/main" id="{EC2B5C0E-AAAA-4C5F-82CD-262BFCCFB03E}"/>
              </a:ext>
            </a:extLst>
          </p:cNvPr>
          <p:cNvSpPr>
            <a:spLocks noGrp="1"/>
          </p:cNvSpPr>
          <p:nvPr>
            <p:ph type="body" idx="1"/>
          </p:nvPr>
        </p:nvSpPr>
        <p:spPr>
          <a:xfrm>
            <a:off x="311699" y="1152475"/>
            <a:ext cx="8389671" cy="3034800"/>
          </a:xfrm>
        </p:spPr>
        <p:txBody>
          <a:bodyPr spcFirstLastPara="1" vert="horz" wrap="square" lIns="0" tIns="0" rIns="0" bIns="0" rtlCol="0" anchor="t" anchorCtr="0">
            <a:normAutofit fontScale="92500" lnSpcReduction="10000"/>
          </a:bodyPr>
          <a:lstStyle/>
          <a:p>
            <a:pPr marL="57150" indent="0">
              <a:buNone/>
            </a:pPr>
            <a:r>
              <a:rPr lang="en-US" dirty="0"/>
              <a:t>The Sections page is your EHCY home page and main navigation center. </a:t>
            </a:r>
          </a:p>
          <a:p>
            <a:pPr marL="57150" indent="0">
              <a:buNone/>
            </a:pPr>
            <a:r>
              <a:rPr lang="en-US" dirty="0"/>
              <a:t>From here you can access a number of features related to your application. The following sections are required for submission: </a:t>
            </a:r>
          </a:p>
          <a:p>
            <a:pPr marL="314325" indent="-257175"/>
            <a:r>
              <a:rPr lang="en-US" dirty="0"/>
              <a:t>Part I: Applicant Information </a:t>
            </a:r>
          </a:p>
          <a:p>
            <a:pPr marL="314325" indent="-257175">
              <a:lnSpc>
                <a:spcPct val="114999"/>
              </a:lnSpc>
            </a:pPr>
            <a:r>
              <a:rPr lang="en-US" dirty="0"/>
              <a:t>Part II: Demonstration of Support, Program Assurances and CDE Learning Cohort Assurances</a:t>
            </a:r>
          </a:p>
          <a:p>
            <a:pPr marL="314325" indent="-257175"/>
            <a:r>
              <a:rPr lang="en-US" dirty="0">
                <a:cs typeface="Calibri"/>
              </a:rPr>
              <a:t>Section A: Demographics and Need</a:t>
            </a:r>
          </a:p>
          <a:p>
            <a:pPr marL="314325" indent="-257175"/>
            <a:r>
              <a:rPr lang="en-US" dirty="0">
                <a:cs typeface="Calibri"/>
              </a:rPr>
              <a:t>Section B: Stakeholders, Collaborations, &amp; Capacity </a:t>
            </a:r>
          </a:p>
          <a:p>
            <a:pPr marL="314325" indent="-257175"/>
            <a:r>
              <a:rPr lang="en-US" dirty="0"/>
              <a:t>Section C: Performance Measures and Evaluation </a:t>
            </a:r>
            <a:endParaRPr lang="en-US" dirty="0">
              <a:cs typeface="Calibri"/>
            </a:endParaRPr>
          </a:p>
          <a:p>
            <a:pPr marL="314325" indent="-257175">
              <a:lnSpc>
                <a:spcPct val="114999"/>
              </a:lnSpc>
            </a:pPr>
            <a:r>
              <a:rPr lang="en-US" dirty="0">
                <a:cs typeface="Calibri"/>
              </a:rPr>
              <a:t>Section D: Program Design and Implementation </a:t>
            </a:r>
            <a:endParaRPr lang="en-US" dirty="0"/>
          </a:p>
          <a:p>
            <a:pPr marL="314325" indent="-257175"/>
            <a:r>
              <a:rPr lang="en-US" dirty="0">
                <a:cs typeface="Calibri"/>
              </a:rPr>
              <a:t>Section E: Budget Narrative</a:t>
            </a:r>
          </a:p>
          <a:p>
            <a:pPr marL="314325" indent="-257175"/>
            <a:r>
              <a:rPr lang="en-US" dirty="0">
                <a:cs typeface="Calibri"/>
              </a:rPr>
              <a:t>Budget</a:t>
            </a:r>
          </a:p>
          <a:p>
            <a:pPr marL="314325" indent="-257175">
              <a:lnSpc>
                <a:spcPct val="114999"/>
              </a:lnSpc>
            </a:pPr>
            <a:r>
              <a:rPr lang="en-US" dirty="0">
                <a:cs typeface="Calibri"/>
              </a:rPr>
              <a:t>Attachment D: Homeless Education Funding Chart</a:t>
            </a:r>
          </a:p>
          <a:p>
            <a:pPr marL="57150" indent="0">
              <a:buNone/>
            </a:pPr>
            <a:endParaRPr lang="en-US" dirty="0">
              <a:cs typeface="Calibri"/>
            </a:endParaRPr>
          </a:p>
          <a:p>
            <a:pPr marL="57150" indent="0">
              <a:buNone/>
            </a:pPr>
            <a:endParaRPr lang="en-US" dirty="0">
              <a:cs typeface="Calibri"/>
            </a:endParaRPr>
          </a:p>
        </p:txBody>
      </p:sp>
      <p:sp>
        <p:nvSpPr>
          <p:cNvPr id="4" name="Slide Number Placeholder 3">
            <a:extLst>
              <a:ext uri="{FF2B5EF4-FFF2-40B4-BE49-F238E27FC236}">
                <a16:creationId xmlns:a16="http://schemas.microsoft.com/office/drawing/2014/main" id="{45755838-EF48-5CA4-E781-3097DD346E62}"/>
              </a:ext>
              <a:ext uri="{C183D7F6-B498-43B3-948B-1728B52AA6E4}">
                <adec:decorative xmlns:adec="http://schemas.microsoft.com/office/drawing/2017/decorative" val="1"/>
              </a:ext>
            </a:extLst>
          </p:cNvPr>
          <p:cNvSpPr>
            <a:spLocks noGrp="1"/>
          </p:cNvSpPr>
          <p:nvPr>
            <p:ph type="sldNum" idx="12"/>
          </p:nvPr>
        </p:nvSpPr>
        <p:spPr/>
        <p:txBody>
          <a:bodyPr>
            <a:normAutofit/>
          </a:bodyPr>
          <a:lstStyle/>
          <a:p>
            <a:fld id="{C479D5F6-EDCB-402A-AC08-4943A1820E8F}" type="slidenum">
              <a:rPr lang="en-US" smtClean="0"/>
              <a:pPr/>
              <a:t>37</a:t>
            </a:fld>
            <a:endParaRPr lang="en-US"/>
          </a:p>
        </p:txBody>
      </p:sp>
      <p:pic>
        <p:nvPicPr>
          <p:cNvPr id="8" name="Content Placeholder 5">
            <a:extLst>
              <a:ext uri="{FF2B5EF4-FFF2-40B4-BE49-F238E27FC236}">
                <a16:creationId xmlns:a16="http://schemas.microsoft.com/office/drawing/2014/main" id="{0E60C79C-9175-B0DA-27B1-135944E0690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spTree>
    <p:extLst>
      <p:ext uri="{BB962C8B-B14F-4D97-AF65-F5344CB8AC3E}">
        <p14:creationId xmlns:p14="http://schemas.microsoft.com/office/powerpoint/2010/main" val="4017879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3B96-A4CF-8AFB-BA54-78D9F2CFC6B2}"/>
              </a:ext>
            </a:extLst>
          </p:cNvPr>
          <p:cNvSpPr>
            <a:spLocks noGrp="1"/>
          </p:cNvSpPr>
          <p:nvPr>
            <p:ph type="title"/>
          </p:nvPr>
        </p:nvSpPr>
        <p:spPr/>
        <p:txBody>
          <a:bodyPr/>
          <a:lstStyle/>
          <a:p>
            <a:r>
              <a:rPr lang="en-US" dirty="0"/>
              <a:t>Navigating Basics – Validations </a:t>
            </a:r>
          </a:p>
        </p:txBody>
      </p:sp>
      <p:sp>
        <p:nvSpPr>
          <p:cNvPr id="3" name="Content Placeholder 2">
            <a:extLst>
              <a:ext uri="{FF2B5EF4-FFF2-40B4-BE49-F238E27FC236}">
                <a16:creationId xmlns:a16="http://schemas.microsoft.com/office/drawing/2014/main" id="{B9B9F2CE-7101-584B-52F8-03D34F6DCFA3}"/>
              </a:ext>
            </a:extLst>
          </p:cNvPr>
          <p:cNvSpPr>
            <a:spLocks noGrp="1"/>
          </p:cNvSpPr>
          <p:nvPr>
            <p:ph type="body" idx="1"/>
          </p:nvPr>
        </p:nvSpPr>
        <p:spPr>
          <a:xfrm>
            <a:off x="311700" y="1152475"/>
            <a:ext cx="6741230" cy="3034800"/>
          </a:xfrm>
        </p:spPr>
        <p:txBody>
          <a:bodyPr spcFirstLastPara="1" vert="horz" wrap="square" lIns="0" tIns="0" rIns="0" bIns="0" rtlCol="0" anchor="t" anchorCtr="0">
            <a:normAutofit/>
          </a:bodyPr>
          <a:lstStyle/>
          <a:p>
            <a:pPr marL="57150" indent="0">
              <a:buNone/>
            </a:pPr>
            <a:r>
              <a:rPr lang="en-US" dirty="0"/>
              <a:t>On the Sections page, you will have a Validation column which will let you know when a section has errors that would prevent you from submitting and/or warnings to check before submitting.</a:t>
            </a:r>
          </a:p>
        </p:txBody>
      </p:sp>
      <p:sp>
        <p:nvSpPr>
          <p:cNvPr id="7" name="Title 6">
            <a:extLst>
              <a:ext uri="{FF2B5EF4-FFF2-40B4-BE49-F238E27FC236}">
                <a16:creationId xmlns:a16="http://schemas.microsoft.com/office/drawing/2014/main" id="{4A19A15D-EC0C-71FE-4FEB-E854FB3A7888}"/>
              </a:ext>
            </a:extLst>
          </p:cNvPr>
          <p:cNvSpPr>
            <a:spLocks noGrp="1"/>
          </p:cNvSpPr>
          <p:nvPr>
            <p:ph type="title" idx="2"/>
          </p:nvPr>
        </p:nvSpPr>
        <p:spPr/>
        <p:txBody>
          <a:bodyPr/>
          <a:lstStyle/>
          <a:p>
            <a:endParaRPr lang="en-US"/>
          </a:p>
        </p:txBody>
      </p:sp>
      <p:sp>
        <p:nvSpPr>
          <p:cNvPr id="4" name="Slide Number Placeholder 3">
            <a:extLst>
              <a:ext uri="{FF2B5EF4-FFF2-40B4-BE49-F238E27FC236}">
                <a16:creationId xmlns:a16="http://schemas.microsoft.com/office/drawing/2014/main" id="{03BC6061-9485-56CE-474F-E4C2D1531C6F}"/>
              </a:ext>
            </a:extLst>
          </p:cNvPr>
          <p:cNvSpPr>
            <a:spLocks noGrp="1"/>
          </p:cNvSpPr>
          <p:nvPr>
            <p:ph type="sldNum" idx="12"/>
          </p:nvPr>
        </p:nvSpPr>
        <p:spPr/>
        <p:txBody>
          <a:bodyPr>
            <a:normAutofit/>
          </a:bodyPr>
          <a:lstStyle/>
          <a:p>
            <a:fld id="{C479D5F6-EDCB-402A-AC08-4943A1820E8F}" type="slidenum">
              <a:rPr lang="en-US" smtClean="0"/>
              <a:pPr/>
              <a:t>38</a:t>
            </a:fld>
            <a:endParaRPr lang="en-US"/>
          </a:p>
        </p:txBody>
      </p:sp>
      <p:pic>
        <p:nvPicPr>
          <p:cNvPr id="5" name="Content Placeholder 5">
            <a:extLst>
              <a:ext uri="{FF2B5EF4-FFF2-40B4-BE49-F238E27FC236}">
                <a16:creationId xmlns:a16="http://schemas.microsoft.com/office/drawing/2014/main" id="{0E75EE7C-A1BD-FEC4-D43C-1C9CBCD8849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736" y="1635"/>
            <a:ext cx="878264" cy="839856"/>
          </a:xfrm>
          <a:prstGeom prst="rect">
            <a:avLst/>
          </a:prstGeom>
        </p:spPr>
      </p:pic>
      <p:sp>
        <p:nvSpPr>
          <p:cNvPr id="13" name="Arrow: Down 12" descr="The blue arrow is pointing to the validation column as a way to highlight that all validation messages should be viewed (if a warning) and addressed (if an error).">
            <a:extLst>
              <a:ext uri="{FF2B5EF4-FFF2-40B4-BE49-F238E27FC236}">
                <a16:creationId xmlns:a16="http://schemas.microsoft.com/office/drawing/2014/main" id="{3AE43A7D-C338-A632-B2D4-884587FAFAF7}"/>
              </a:ext>
              <a:ext uri="{C183D7F6-B498-43B3-948B-1728B52AA6E4}">
                <adec:decorative xmlns:adec="http://schemas.microsoft.com/office/drawing/2017/decorative" val="0"/>
              </a:ext>
            </a:extLst>
          </p:cNvPr>
          <p:cNvSpPr/>
          <p:nvPr/>
        </p:nvSpPr>
        <p:spPr>
          <a:xfrm>
            <a:off x="7391075" y="1535124"/>
            <a:ext cx="440871" cy="842555"/>
          </a:xfrm>
          <a:prstGeom prst="down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050"/>
          </a:p>
        </p:txBody>
      </p:sp>
      <p:pic>
        <p:nvPicPr>
          <p:cNvPr id="9" name="Picture 8" descr="The sections page will contain the description of the pages, the validation column and the print column. Users will want to ensure that the validation column is clear of all errors. Users can select &quot;Messages&quot; in order to see the errors and warnings. ">
            <a:extLst>
              <a:ext uri="{FF2B5EF4-FFF2-40B4-BE49-F238E27FC236}">
                <a16:creationId xmlns:a16="http://schemas.microsoft.com/office/drawing/2014/main" id="{803A1156-F068-E00F-0E09-076E4D7BF8C5}"/>
              </a:ext>
            </a:extLst>
          </p:cNvPr>
          <p:cNvPicPr>
            <a:picLocks noChangeAspect="1"/>
          </p:cNvPicPr>
          <p:nvPr/>
        </p:nvPicPr>
        <p:blipFill>
          <a:blip r:embed="rId3"/>
          <a:stretch>
            <a:fillRect/>
          </a:stretch>
        </p:blipFill>
        <p:spPr>
          <a:xfrm>
            <a:off x="0" y="2482588"/>
            <a:ext cx="9144000" cy="2564449"/>
          </a:xfrm>
          <a:prstGeom prst="rect">
            <a:avLst/>
          </a:prstGeom>
        </p:spPr>
      </p:pic>
    </p:spTree>
    <p:extLst>
      <p:ext uri="{BB962C8B-B14F-4D97-AF65-F5344CB8AC3E}">
        <p14:creationId xmlns:p14="http://schemas.microsoft.com/office/powerpoint/2010/main" val="157325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4425-EBB5-E984-7E07-797D73A38C91}"/>
              </a:ext>
            </a:extLst>
          </p:cNvPr>
          <p:cNvSpPr>
            <a:spLocks noGrp="1"/>
          </p:cNvSpPr>
          <p:nvPr>
            <p:ph type="title"/>
          </p:nvPr>
        </p:nvSpPr>
        <p:spPr/>
        <p:txBody>
          <a:bodyPr/>
          <a:lstStyle/>
          <a:p>
            <a:r>
              <a:rPr lang="en-US" dirty="0"/>
              <a:t>Navigating Basics – Saving your Work</a:t>
            </a:r>
          </a:p>
        </p:txBody>
      </p:sp>
      <p:sp>
        <p:nvSpPr>
          <p:cNvPr id="3" name="Content Placeholder 2">
            <a:extLst>
              <a:ext uri="{FF2B5EF4-FFF2-40B4-BE49-F238E27FC236}">
                <a16:creationId xmlns:a16="http://schemas.microsoft.com/office/drawing/2014/main" id="{E1C2AC1F-B284-8523-8812-4BC862E90785}"/>
              </a:ext>
            </a:extLst>
          </p:cNvPr>
          <p:cNvSpPr>
            <a:spLocks noGrp="1"/>
          </p:cNvSpPr>
          <p:nvPr>
            <p:ph type="body" idx="1"/>
          </p:nvPr>
        </p:nvSpPr>
        <p:spPr/>
        <p:txBody>
          <a:bodyPr spcFirstLastPara="1" vert="horz" wrap="square" lIns="0" tIns="0" rIns="0" bIns="0" rtlCol="0" anchor="t" anchorCtr="0">
            <a:normAutofit fontScale="92500" lnSpcReduction="20000"/>
          </a:bodyPr>
          <a:lstStyle/>
          <a:p>
            <a:pPr marL="114300" indent="0" algn="ctr">
              <a:lnSpc>
                <a:spcPct val="100000"/>
              </a:lnSpc>
              <a:buNone/>
            </a:pPr>
            <a:r>
              <a:rPr lang="en-US" b="1" u="sng" dirty="0">
                <a:solidFill>
                  <a:schemeClr val="tx1"/>
                </a:solidFill>
              </a:rPr>
              <a:t>DO NOT USE </a:t>
            </a:r>
            <a:r>
              <a:rPr lang="en-US" dirty="0">
                <a:solidFill>
                  <a:schemeClr val="tx1"/>
                </a:solidFill>
              </a:rPr>
              <a:t>your browser’s back/forward buttons!</a:t>
            </a:r>
          </a:p>
          <a:p>
            <a:endParaRPr lang="en-US" dirty="0">
              <a:solidFill>
                <a:schemeClr val="tx1"/>
              </a:solidFill>
            </a:endParaRPr>
          </a:p>
          <a:p>
            <a:pPr marL="160020" indent="-160020">
              <a:spcBef>
                <a:spcPts val="338"/>
              </a:spcBef>
              <a:spcAft>
                <a:spcPts val="338"/>
              </a:spcAft>
            </a:pPr>
            <a:r>
              <a:rPr lang="en-US" dirty="0">
                <a:solidFill>
                  <a:schemeClr val="tx1"/>
                </a:solidFill>
              </a:rPr>
              <a:t>Use the "Save and Go To" feature to move throughout the application. </a:t>
            </a:r>
          </a:p>
          <a:p>
            <a:pPr marL="417195" lvl="1" indent="-160020">
              <a:spcBef>
                <a:spcPts val="338"/>
              </a:spcBef>
              <a:spcAft>
                <a:spcPts val="338"/>
              </a:spcAft>
            </a:pPr>
            <a:r>
              <a:rPr lang="en-US" dirty="0">
                <a:solidFill>
                  <a:schemeClr val="tx1"/>
                </a:solidFill>
              </a:rPr>
              <a:t>"Save and Go To" will save the data entered on the current page. You can select to remain on the current page (to save your data) or you can move to the selected page. This will also result in the current page saving.  </a:t>
            </a:r>
            <a:endParaRPr lang="en-US" dirty="0">
              <a:solidFill>
                <a:schemeClr val="tx1"/>
              </a:solidFill>
              <a:ea typeface="Calibri"/>
              <a:cs typeface="Calibri"/>
            </a:endParaRPr>
          </a:p>
          <a:p>
            <a:pPr marL="417195" lvl="1" indent="-160020">
              <a:spcBef>
                <a:spcPts val="338"/>
              </a:spcBef>
              <a:spcAft>
                <a:spcPts val="338"/>
              </a:spcAft>
              <a:buFont typeface="Arial" panose="020B0604020202020204" pitchFamily="34" charset="0"/>
            </a:pPr>
            <a:r>
              <a:rPr lang="en-US" dirty="0">
                <a:solidFill>
                  <a:schemeClr val="tx1"/>
                </a:solidFill>
              </a:rPr>
              <a:t>Clicking on "Sections" here will take back to the Home Sections Page</a:t>
            </a:r>
            <a:endParaRPr lang="en-US" dirty="0">
              <a:solidFill>
                <a:schemeClr val="tx1"/>
              </a:solidFill>
              <a:cs typeface="Calibri"/>
            </a:endParaRPr>
          </a:p>
          <a:p>
            <a:pPr marL="417195" lvl="1" indent="-160020">
              <a:spcBef>
                <a:spcPts val="338"/>
              </a:spcBef>
              <a:spcAft>
                <a:spcPts val="338"/>
              </a:spcAft>
            </a:pPr>
            <a:r>
              <a:rPr lang="en-US" dirty="0">
                <a:solidFill>
                  <a:schemeClr val="tx1"/>
                </a:solidFill>
                <a:cs typeface="Calibri"/>
              </a:rPr>
              <a:t>Be mindful of the timer in the top right-hand corner. If your time is getting low, use the </a:t>
            </a:r>
            <a:r>
              <a:rPr lang="en-US" i="1" dirty="0">
                <a:solidFill>
                  <a:schemeClr val="tx1"/>
                </a:solidFill>
                <a:cs typeface="Calibri"/>
              </a:rPr>
              <a:t>Save and Go To</a:t>
            </a:r>
            <a:r>
              <a:rPr lang="en-US" dirty="0">
                <a:solidFill>
                  <a:schemeClr val="tx1"/>
                </a:solidFill>
                <a:cs typeface="Calibri"/>
              </a:rPr>
              <a:t> function to save your progress. This will also reset the timer. </a:t>
            </a:r>
          </a:p>
          <a:p>
            <a:pPr marL="0" indent="0">
              <a:buNone/>
            </a:pPr>
            <a:endParaRPr lang="en-US" sz="2100" dirty="0">
              <a:cs typeface="Calibri" panose="020F0502020204030204"/>
            </a:endParaRPr>
          </a:p>
        </p:txBody>
      </p:sp>
      <p:sp>
        <p:nvSpPr>
          <p:cNvPr id="4" name="Slide Number Placeholder 3">
            <a:extLst>
              <a:ext uri="{FF2B5EF4-FFF2-40B4-BE49-F238E27FC236}">
                <a16:creationId xmlns:a16="http://schemas.microsoft.com/office/drawing/2014/main" id="{751F30C9-6402-3E05-30B8-F541AE87A2A8}"/>
              </a:ext>
            </a:extLst>
          </p:cNvPr>
          <p:cNvSpPr>
            <a:spLocks noGrp="1"/>
          </p:cNvSpPr>
          <p:nvPr>
            <p:ph type="sldNum" idx="12"/>
          </p:nvPr>
        </p:nvSpPr>
        <p:spPr/>
        <p:txBody>
          <a:bodyPr>
            <a:normAutofit/>
          </a:bodyPr>
          <a:lstStyle/>
          <a:p>
            <a:fld id="{C479D5F6-EDCB-402A-AC08-4943A1820E8F}" type="slidenum">
              <a:rPr lang="en-US" smtClean="0"/>
              <a:pPr/>
              <a:t>39</a:t>
            </a:fld>
            <a:endParaRPr lang="en-US"/>
          </a:p>
        </p:txBody>
      </p:sp>
      <p:pic>
        <p:nvPicPr>
          <p:cNvPr id="9" name="Picture 8" descr="The users will want to use the Go To function within the platform. Once users hover over Go To, an additional menu will appear to the side that includes the following: &#10;Current Page, Next Page, Previous Page, History Log, Allocations, Education Stability Grant (which contains the budget), and the new applicant summary.  ">
            <a:extLst>
              <a:ext uri="{FF2B5EF4-FFF2-40B4-BE49-F238E27FC236}">
                <a16:creationId xmlns:a16="http://schemas.microsoft.com/office/drawing/2014/main" id="{84C9D7EA-05D1-75FF-2FD1-6121DBA64574}"/>
              </a:ext>
            </a:extLst>
          </p:cNvPr>
          <p:cNvPicPr>
            <a:picLocks noChangeAspect="1"/>
          </p:cNvPicPr>
          <p:nvPr/>
        </p:nvPicPr>
        <p:blipFill>
          <a:blip r:embed="rId3"/>
          <a:stretch>
            <a:fillRect/>
          </a:stretch>
        </p:blipFill>
        <p:spPr>
          <a:xfrm>
            <a:off x="5743575" y="1072227"/>
            <a:ext cx="3143250" cy="2828925"/>
          </a:xfrm>
          <a:prstGeom prst="rect">
            <a:avLst/>
          </a:prstGeom>
        </p:spPr>
      </p:pic>
    </p:spTree>
    <p:extLst>
      <p:ext uri="{BB962C8B-B14F-4D97-AF65-F5344CB8AC3E}">
        <p14:creationId xmlns:p14="http://schemas.microsoft.com/office/powerpoint/2010/main" val="244333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24105016-77E8-4361-8892-2FCCB2DECB5B}"/>
              </a:ext>
            </a:extLst>
          </p:cNvPr>
          <p:cNvSpPr>
            <a:spLocks noGrp="1" noChangeArrowheads="1"/>
          </p:cNvSpPr>
          <p:nvPr>
            <p:ph type="title"/>
          </p:nvPr>
        </p:nvSpPr>
        <p:spPr>
          <a:xfrm>
            <a:off x="438913" y="160870"/>
            <a:ext cx="6197918" cy="664643"/>
          </a:xfrm>
        </p:spPr>
        <p:txBody>
          <a:bodyPr anchor="b">
            <a:normAutofit/>
          </a:bodyPr>
          <a:lstStyle/>
          <a:p>
            <a:pPr eaLnBrk="1" hangingPunct="1">
              <a:defRPr/>
            </a:pPr>
            <a:r>
              <a:rPr lang="en-US" sz="2400" dirty="0">
                <a:latin typeface="Roboto" panose="02000000000000000000" pitchFamily="2" charset="0"/>
                <a:ea typeface="Roboto" panose="02000000000000000000" pitchFamily="2" charset="0"/>
                <a:cs typeface="Roboto" panose="02000000000000000000" pitchFamily="2" charset="0"/>
              </a:rPr>
              <a:t>Unaccompanied Homeless Youth </a:t>
            </a:r>
          </a:p>
        </p:txBody>
      </p:sp>
      <p:sp>
        <p:nvSpPr>
          <p:cNvPr id="229379" name="Rectangle 3">
            <a:extLst>
              <a:ext uri="{FF2B5EF4-FFF2-40B4-BE49-F238E27FC236}">
                <a16:creationId xmlns:a16="http://schemas.microsoft.com/office/drawing/2014/main" id="{7304B1D1-FBBE-43EA-8246-0977B25499C3}"/>
              </a:ext>
            </a:extLst>
          </p:cNvPr>
          <p:cNvSpPr>
            <a:spLocks noGrp="1" noChangeArrowheads="1"/>
          </p:cNvSpPr>
          <p:nvPr>
            <p:ph idx="1"/>
          </p:nvPr>
        </p:nvSpPr>
        <p:spPr>
          <a:xfrm>
            <a:off x="438913" y="1553487"/>
            <a:ext cx="4802488" cy="3089379"/>
          </a:xfrm>
        </p:spPr>
        <p:txBody>
          <a:bodyPr anchor="t">
            <a:noAutofit/>
          </a:bodyPr>
          <a:lstStyle/>
          <a:p>
            <a:pPr marL="114300" indent="0" eaLnBrk="1" hangingPunct="1">
              <a:buNone/>
              <a:defRPr/>
            </a:pPr>
            <a:r>
              <a:rPr lang="en-US" dirty="0">
                <a:latin typeface="Calibri" panose="020F0502020204030204" pitchFamily="34" charset="0"/>
                <a:ea typeface="Calibri" panose="020F0502020204030204" pitchFamily="34" charset="0"/>
                <a:cs typeface="Calibri" panose="020F0502020204030204" pitchFamily="34" charset="0"/>
              </a:rPr>
              <a:t>Unaccompanied homeless youth are young people who lack safe, stable housing and who are not in the care of a parent or guardian </a:t>
            </a:r>
          </a:p>
          <a:p>
            <a:pPr marL="114300" indent="0" eaLnBrk="1" hangingPunct="1">
              <a:buNone/>
              <a:defRPr/>
            </a:pPr>
            <a:endParaRPr lang="en-US" dirty="0">
              <a:latin typeface="Calibri" panose="020F0502020204030204" pitchFamily="34" charset="0"/>
              <a:ea typeface="Calibri" panose="020F0502020204030204" pitchFamily="34" charset="0"/>
              <a:cs typeface="Calibri" panose="020F0502020204030204" pitchFamily="34" charset="0"/>
            </a:endParaRPr>
          </a:p>
          <a:p>
            <a:pPr marL="114300" indent="0" eaLnBrk="1" hangingPunct="1">
              <a:buNone/>
              <a:defRPr/>
            </a:pPr>
            <a:r>
              <a:rPr lang="en-US" dirty="0">
                <a:latin typeface="Calibri" panose="020F0502020204030204" pitchFamily="34" charset="0"/>
                <a:ea typeface="Calibri" panose="020F0502020204030204" pitchFamily="34" charset="0"/>
                <a:cs typeface="Calibri" panose="020F0502020204030204" pitchFamily="34" charset="0"/>
              </a:rPr>
              <a:t>They live in a variety of temporary situations, including shelters, the homes of friends or relatives, cars, campgrounds, public parks, abandoned buildings, motels, and bus or train stations	</a:t>
            </a:r>
          </a:p>
          <a:p>
            <a:pPr eaLnBrk="1" hangingPunct="1">
              <a:buFont typeface="Wingdings" panose="05000000000000000000" pitchFamily="2" charset="2"/>
              <a:buNone/>
              <a:defRPr/>
            </a:pPr>
            <a:r>
              <a:rPr lang="en-US"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descr="A person leaning against a wall&#10;&#10;Description automatically generated with medium confidence">
            <a:extLst>
              <a:ext uri="{FF2B5EF4-FFF2-40B4-BE49-F238E27FC236}">
                <a16:creationId xmlns:a16="http://schemas.microsoft.com/office/drawing/2014/main" id="{9F32CF4D-58D6-687E-6FE8-8E4E2E59738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194" r="28397" b="2"/>
          <a:stretch/>
        </p:blipFill>
        <p:spPr>
          <a:xfrm>
            <a:off x="5908344" y="1553487"/>
            <a:ext cx="2216849" cy="3072384"/>
          </a:xfrm>
          <a:prstGeom prst="rect">
            <a:avLst/>
          </a:prstGeom>
        </p:spPr>
      </p:pic>
      <p:sp>
        <p:nvSpPr>
          <p:cNvPr id="5" name="Slide Number Placeholder 5">
            <a:extLst>
              <a:ext uri="{FF2B5EF4-FFF2-40B4-BE49-F238E27FC236}">
                <a16:creationId xmlns:a16="http://schemas.microsoft.com/office/drawing/2014/main" id="{837A6F31-9089-4825-A922-FE03D9157E39}"/>
              </a:ext>
            </a:extLst>
          </p:cNvPr>
          <p:cNvSpPr>
            <a:spLocks noGrp="1"/>
          </p:cNvSpPr>
          <p:nvPr>
            <p:ph type="sldNum" sz="quarter" idx="12"/>
          </p:nvPr>
        </p:nvSpPr>
        <p:spPr>
          <a:xfrm>
            <a:off x="5986463" y="4767263"/>
            <a:ext cx="1543050" cy="273844"/>
          </a:xfrm>
        </p:spPr>
        <p:txBody>
          <a:bodyPr>
            <a:normAutofit fontScale="25000" lnSpcReduction="20000"/>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defTabSz="685800">
              <a:spcAft>
                <a:spcPts val="450"/>
              </a:spcAft>
              <a:buClrTx/>
              <a:buSzTx/>
              <a:defRPr/>
            </a:pPr>
            <a:fld id="{E3741993-34CE-4E38-8022-06E05CEEAADC}" type="slidenum">
              <a:rPr lang="en-US" altLang="en-US" kern="1200">
                <a:latin typeface="Times New Roman" panose="02020603050405020304" pitchFamily="18" charset="0"/>
                <a:ea typeface="+mn-ea"/>
                <a:cs typeface="+mn-cs"/>
              </a:rPr>
              <a:pPr defTabSz="685800">
                <a:spcAft>
                  <a:spcPts val="450"/>
                </a:spcAft>
                <a:buClrTx/>
                <a:buSzTx/>
                <a:defRPr/>
              </a:pPr>
              <a:t>4</a:t>
            </a:fld>
            <a:endParaRPr lang="en-US" altLang="en-US" kern="1200">
              <a:latin typeface="Times New Roman" panose="02020603050405020304" pitchFamily="18"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6155-0EDE-0AFD-9800-17D4EAEEB42B}"/>
              </a:ext>
            </a:extLst>
          </p:cNvPr>
          <p:cNvSpPr>
            <a:spLocks noGrp="1"/>
          </p:cNvSpPr>
          <p:nvPr>
            <p:ph type="title"/>
          </p:nvPr>
        </p:nvSpPr>
        <p:spPr/>
        <p:txBody>
          <a:bodyPr/>
          <a:lstStyle/>
          <a:p>
            <a:r>
              <a:rPr lang="en-US"/>
              <a:t>Application Submission</a:t>
            </a:r>
          </a:p>
        </p:txBody>
      </p:sp>
      <p:sp>
        <p:nvSpPr>
          <p:cNvPr id="3" name="Content Placeholder 2">
            <a:extLst>
              <a:ext uri="{FF2B5EF4-FFF2-40B4-BE49-F238E27FC236}">
                <a16:creationId xmlns:a16="http://schemas.microsoft.com/office/drawing/2014/main" id="{680979A5-E2D3-12D0-10C2-3B8567B3B053}"/>
              </a:ext>
            </a:extLst>
          </p:cNvPr>
          <p:cNvSpPr>
            <a:spLocks noGrp="1"/>
          </p:cNvSpPr>
          <p:nvPr>
            <p:ph type="body" idx="1"/>
          </p:nvPr>
        </p:nvSpPr>
        <p:spPr>
          <a:xfrm>
            <a:off x="173042" y="1079500"/>
            <a:ext cx="5119037" cy="2449693"/>
          </a:xfrm>
        </p:spPr>
        <p:txBody>
          <a:bodyPr spcFirstLastPara="1" vert="horz" wrap="square" lIns="0" tIns="0" rIns="0" bIns="0" rtlCol="0" anchor="t" anchorCtr="0">
            <a:normAutofit/>
          </a:bodyPr>
          <a:lstStyle/>
          <a:p>
            <a:r>
              <a:rPr lang="en-US" dirty="0"/>
              <a:t>Application are due on April 23, 2025</a:t>
            </a:r>
          </a:p>
          <a:p>
            <a:pPr lvl="1"/>
            <a:r>
              <a:rPr lang="en-US" dirty="0"/>
              <a:t>Application status must be changed to at least “</a:t>
            </a:r>
            <a:r>
              <a:rPr lang="en-US" i="1" dirty="0"/>
              <a:t>Draft Completed</a:t>
            </a:r>
            <a:r>
              <a:rPr lang="en-US" dirty="0"/>
              <a:t>” on April 23 to be considered for review. </a:t>
            </a:r>
          </a:p>
          <a:p>
            <a:pPr lvl="1">
              <a:lnSpc>
                <a:spcPct val="114999"/>
              </a:lnSpc>
            </a:pPr>
            <a:r>
              <a:rPr lang="en-US" dirty="0"/>
              <a:t>Applications are considered fully submitted to CDE, and can be considered for final funding determinations, when the status is at "</a:t>
            </a:r>
            <a:r>
              <a:rPr lang="en-US" i="1" dirty="0"/>
              <a:t>LEA Authorized Representative Approved</a:t>
            </a:r>
            <a:r>
              <a:rPr lang="en-US" dirty="0"/>
              <a:t>." </a:t>
            </a:r>
            <a:endParaRPr lang="en-US"/>
          </a:p>
          <a:p>
            <a:pPr lvl="1">
              <a:lnSpc>
                <a:spcPct val="114999"/>
              </a:lnSpc>
            </a:pPr>
            <a:endParaRPr lang="en-US" dirty="0"/>
          </a:p>
          <a:p>
            <a:pPr lvl="1"/>
            <a:endParaRPr lang="en-US" dirty="0">
              <a:ea typeface="Calibri"/>
              <a:cs typeface="Calibri"/>
            </a:endParaRPr>
          </a:p>
        </p:txBody>
      </p:sp>
      <p:sp>
        <p:nvSpPr>
          <p:cNvPr id="4" name="Slide Number Placeholder 3">
            <a:extLst>
              <a:ext uri="{FF2B5EF4-FFF2-40B4-BE49-F238E27FC236}">
                <a16:creationId xmlns:a16="http://schemas.microsoft.com/office/drawing/2014/main" id="{8C1EF1C2-AB03-3010-3FF3-2E83F40D24E2}"/>
              </a:ext>
            </a:extLst>
          </p:cNvPr>
          <p:cNvSpPr>
            <a:spLocks noGrp="1"/>
          </p:cNvSpPr>
          <p:nvPr>
            <p:ph type="sldNum" idx="12"/>
          </p:nvPr>
        </p:nvSpPr>
        <p:spPr/>
        <p:txBody>
          <a:bodyPr>
            <a:normAutofit/>
          </a:bodyPr>
          <a:lstStyle/>
          <a:p>
            <a:fld id="{C479D5F6-EDCB-402A-AC08-4943A1820E8F}" type="slidenum">
              <a:rPr lang="en-US" smtClean="0"/>
              <a:pPr/>
              <a:t>40</a:t>
            </a:fld>
            <a:endParaRPr lang="en-US"/>
          </a:p>
        </p:txBody>
      </p:sp>
      <p:sp>
        <p:nvSpPr>
          <p:cNvPr id="9" name="Arrow: Down 8">
            <a:extLst>
              <a:ext uri="{FF2B5EF4-FFF2-40B4-BE49-F238E27FC236}">
                <a16:creationId xmlns:a16="http://schemas.microsoft.com/office/drawing/2014/main" id="{D00C28A0-0074-9B1E-B6AB-9B56FC57F12A}"/>
              </a:ext>
              <a:ext uri="{C183D7F6-B498-43B3-948B-1728B52AA6E4}">
                <adec:decorative xmlns:adec="http://schemas.microsoft.com/office/drawing/2017/decorative" val="1"/>
              </a:ext>
            </a:extLst>
          </p:cNvPr>
          <p:cNvSpPr/>
          <p:nvPr/>
        </p:nvSpPr>
        <p:spPr>
          <a:xfrm>
            <a:off x="7308064" y="1368473"/>
            <a:ext cx="337038" cy="388327"/>
          </a:xfrm>
          <a:prstGeom prst="down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Arrow: Down 12">
            <a:extLst>
              <a:ext uri="{FF2B5EF4-FFF2-40B4-BE49-F238E27FC236}">
                <a16:creationId xmlns:a16="http://schemas.microsoft.com/office/drawing/2014/main" id="{4C0A0DCD-EA6C-9111-0905-3F2ECE91AA54}"/>
              </a:ext>
              <a:ext uri="{C183D7F6-B498-43B3-948B-1728B52AA6E4}">
                <adec:decorative xmlns:adec="http://schemas.microsoft.com/office/drawing/2017/decorative" val="1"/>
              </a:ext>
            </a:extLst>
          </p:cNvPr>
          <p:cNvSpPr/>
          <p:nvPr/>
        </p:nvSpPr>
        <p:spPr>
          <a:xfrm>
            <a:off x="7285733" y="3331994"/>
            <a:ext cx="337038" cy="388327"/>
          </a:xfrm>
          <a:prstGeom prst="down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Users will need to change the application status from Draft Started to Draft Completed. ">
            <a:extLst>
              <a:ext uri="{FF2B5EF4-FFF2-40B4-BE49-F238E27FC236}">
                <a16:creationId xmlns:a16="http://schemas.microsoft.com/office/drawing/2014/main" id="{5CC8FB2D-53B7-BCBC-6E35-FCD8BBF8CBA7}"/>
              </a:ext>
            </a:extLst>
          </p:cNvPr>
          <p:cNvPicPr>
            <a:picLocks noChangeAspect="1"/>
          </p:cNvPicPr>
          <p:nvPr/>
        </p:nvPicPr>
        <p:blipFill>
          <a:blip r:embed="rId2"/>
          <a:stretch>
            <a:fillRect/>
          </a:stretch>
        </p:blipFill>
        <p:spPr>
          <a:xfrm>
            <a:off x="6064226" y="508"/>
            <a:ext cx="2653697" cy="1277984"/>
          </a:xfrm>
          <a:prstGeom prst="rect">
            <a:avLst/>
          </a:prstGeom>
        </p:spPr>
      </p:pic>
      <p:pic>
        <p:nvPicPr>
          <p:cNvPr id="15" name="Picture 14" descr="Once draft completed, users will need to either select LEA Fiscal Representative Approved or LEA Fiscal Representative Returned Not Approved. ">
            <a:extLst>
              <a:ext uri="{FF2B5EF4-FFF2-40B4-BE49-F238E27FC236}">
                <a16:creationId xmlns:a16="http://schemas.microsoft.com/office/drawing/2014/main" id="{9CFEB4E7-DC14-D803-EB96-E8F3E529017C}"/>
              </a:ext>
            </a:extLst>
          </p:cNvPr>
          <p:cNvPicPr>
            <a:picLocks noChangeAspect="1"/>
          </p:cNvPicPr>
          <p:nvPr/>
        </p:nvPicPr>
        <p:blipFill>
          <a:blip r:embed="rId3"/>
          <a:stretch>
            <a:fillRect/>
          </a:stretch>
        </p:blipFill>
        <p:spPr>
          <a:xfrm>
            <a:off x="5811191" y="1846781"/>
            <a:ext cx="3159766" cy="1357313"/>
          </a:xfrm>
          <a:prstGeom prst="rect">
            <a:avLst/>
          </a:prstGeom>
        </p:spPr>
      </p:pic>
      <p:pic>
        <p:nvPicPr>
          <p:cNvPr id="17" name="Picture 16" descr="Once LEA Fiscal Representative Approved, users will need to select either LEA Authorized Representative Approved or LEA Authorized Representative Returned Not Approved.">
            <a:extLst>
              <a:ext uri="{FF2B5EF4-FFF2-40B4-BE49-F238E27FC236}">
                <a16:creationId xmlns:a16="http://schemas.microsoft.com/office/drawing/2014/main" id="{7F048C66-8E5C-DF07-466E-9CE1EFABCFAD}"/>
              </a:ext>
            </a:extLst>
          </p:cNvPr>
          <p:cNvPicPr>
            <a:picLocks noChangeAspect="1"/>
          </p:cNvPicPr>
          <p:nvPr/>
        </p:nvPicPr>
        <p:blipFill>
          <a:blip r:embed="rId4"/>
          <a:stretch>
            <a:fillRect/>
          </a:stretch>
        </p:blipFill>
        <p:spPr>
          <a:xfrm>
            <a:off x="5767424" y="3786235"/>
            <a:ext cx="3247300" cy="1342032"/>
          </a:xfrm>
          <a:prstGeom prst="rect">
            <a:avLst/>
          </a:prstGeom>
        </p:spPr>
      </p:pic>
    </p:spTree>
    <p:extLst>
      <p:ext uri="{BB962C8B-B14F-4D97-AF65-F5344CB8AC3E}">
        <p14:creationId xmlns:p14="http://schemas.microsoft.com/office/powerpoint/2010/main" val="852117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B99B-DCDC-71C2-4A13-2EF67DE01BE5}"/>
              </a:ext>
            </a:extLst>
          </p:cNvPr>
          <p:cNvSpPr>
            <a:spLocks noGrp="1"/>
          </p:cNvSpPr>
          <p:nvPr>
            <p:ph type="title"/>
          </p:nvPr>
        </p:nvSpPr>
        <p:spPr>
          <a:xfrm>
            <a:off x="0" y="3361600"/>
            <a:ext cx="9144000" cy="666600"/>
          </a:xfrm>
        </p:spPr>
        <p:txBody>
          <a:bodyPr wrap="square" anchor="t">
            <a:normAutofit/>
          </a:bodyPr>
          <a:lstStyle/>
          <a:p>
            <a:r>
              <a:rPr lang="en-US"/>
              <a:t>GAINS Demonstration </a:t>
            </a:r>
          </a:p>
        </p:txBody>
      </p:sp>
      <p:sp>
        <p:nvSpPr>
          <p:cNvPr id="4" name="Slide Number Placeholder 3" hidden="1">
            <a:extLst>
              <a:ext uri="{FF2B5EF4-FFF2-40B4-BE49-F238E27FC236}">
                <a16:creationId xmlns:a16="http://schemas.microsoft.com/office/drawing/2014/main" id="{0AA98AAB-85B8-CDF8-5B75-593C7CEF6F85}"/>
              </a:ext>
            </a:extLst>
          </p:cNvPr>
          <p:cNvSpPr>
            <a:spLocks noGrp="1"/>
          </p:cNvSpPr>
          <p:nvPr>
            <p:ph type="sldNum" idx="12"/>
          </p:nvPr>
        </p:nvSpPr>
        <p:spPr/>
        <p:txBody>
          <a:bodyPr>
            <a:normAutofit/>
          </a:bodyPr>
          <a:lstStyle/>
          <a:p>
            <a:pPr>
              <a:lnSpc>
                <a:spcPct val="90000"/>
              </a:lnSpc>
              <a:spcAft>
                <a:spcPts val="600"/>
              </a:spcAft>
            </a:pPr>
            <a:fld id="{C479D5F6-EDCB-402A-AC08-4943A1820E8F}" type="slidenum">
              <a:rPr lang="en-US" sz="900" smtClean="0"/>
              <a:pPr>
                <a:lnSpc>
                  <a:spcPct val="90000"/>
                </a:lnSpc>
                <a:spcAft>
                  <a:spcPts val="600"/>
                </a:spcAft>
              </a:pPr>
              <a:t>41</a:t>
            </a:fld>
            <a:endParaRPr lang="en-US" sz="900"/>
          </a:p>
        </p:txBody>
      </p:sp>
    </p:spTree>
    <p:extLst>
      <p:ext uri="{BB962C8B-B14F-4D97-AF65-F5344CB8AC3E}">
        <p14:creationId xmlns:p14="http://schemas.microsoft.com/office/powerpoint/2010/main" val="1016355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3DF8-B677-F52C-4A8D-2081741F50C6}"/>
              </a:ext>
            </a:extLst>
          </p:cNvPr>
          <p:cNvSpPr>
            <a:spLocks noGrp="1"/>
          </p:cNvSpPr>
          <p:nvPr>
            <p:ph type="title"/>
          </p:nvPr>
        </p:nvSpPr>
        <p:spPr/>
        <p:txBody>
          <a:bodyPr/>
          <a:lstStyle/>
          <a:p>
            <a:r>
              <a:rPr lang="en-US"/>
              <a:t>Additional Support</a:t>
            </a:r>
          </a:p>
        </p:txBody>
      </p:sp>
      <p:sp>
        <p:nvSpPr>
          <p:cNvPr id="3" name="Content Placeholder 2">
            <a:extLst>
              <a:ext uri="{FF2B5EF4-FFF2-40B4-BE49-F238E27FC236}">
                <a16:creationId xmlns:a16="http://schemas.microsoft.com/office/drawing/2014/main" id="{59F1C56F-0E05-D1D0-53E3-F609D9628FBC}"/>
              </a:ext>
            </a:extLst>
          </p:cNvPr>
          <p:cNvSpPr>
            <a:spLocks noGrp="1"/>
          </p:cNvSpPr>
          <p:nvPr>
            <p:ph type="body" idx="1"/>
          </p:nvPr>
        </p:nvSpPr>
        <p:spPr>
          <a:xfrm>
            <a:off x="311700" y="1152475"/>
            <a:ext cx="8108400" cy="3034800"/>
          </a:xfrm>
        </p:spPr>
        <p:txBody>
          <a:bodyPr spcFirstLastPara="1" vert="horz" wrap="square" lIns="0" tIns="0" rIns="0" bIns="0" rtlCol="0" anchor="t" anchorCtr="0">
            <a:normAutofit fontScale="85000" lnSpcReduction="10000"/>
          </a:bodyPr>
          <a:lstStyle/>
          <a:p>
            <a:pPr marL="57150" indent="0">
              <a:buNone/>
            </a:pPr>
            <a:r>
              <a:rPr lang="en-US" b="1" dirty="0"/>
              <a:t>Office Hours for the System</a:t>
            </a:r>
          </a:p>
          <a:p>
            <a:pPr lvl="1"/>
            <a:r>
              <a:rPr lang="en-US" dirty="0"/>
              <a:t>Every other Tuesday from 12:30pm to 1:00 pm, hosted by CDE's GAINS Team - </a:t>
            </a:r>
            <a:r>
              <a:rPr lang="en-US" kern="100" dirty="0">
                <a:solidFill>
                  <a:srgbClr val="FF0000"/>
                </a:solidFill>
                <a:hlinkClick r:id="rId2"/>
              </a:rPr>
              <a:t>Register for Office Hours!</a:t>
            </a:r>
            <a:endParaRPr lang="en-US" kern="100" dirty="0">
              <a:solidFill>
                <a:srgbClr val="FF0000"/>
              </a:solidFill>
              <a:effectLst/>
              <a:cs typeface="Calibri" panose="020F0502020204030204" pitchFamily="34" charset="0"/>
              <a:hlinkClick r:id="rId2"/>
            </a:endParaRPr>
          </a:p>
          <a:p>
            <a:pPr marL="975995" lvl="3" indent="-213995"/>
            <a:endParaRPr lang="en-US" kern="100" dirty="0">
              <a:solidFill>
                <a:srgbClr val="000000"/>
              </a:solidFill>
              <a:effectLst/>
              <a:ea typeface="Calibri" panose="020F0502020204030204" pitchFamily="34" charset="0"/>
              <a:cs typeface="Calibri" panose="020F0502020204030204" pitchFamily="34" charset="0"/>
            </a:endParaRPr>
          </a:p>
          <a:p>
            <a:pPr marL="975995" lvl="3" indent="-213995"/>
            <a:endParaRPr lang="en-US" kern="100" dirty="0">
              <a:solidFill>
                <a:srgbClr val="252424"/>
              </a:solidFill>
              <a:latin typeface="Times New Roman"/>
              <a:ea typeface="Calibri" panose="020F0502020204030204" pitchFamily="34" charset="0"/>
              <a:cs typeface="Calibri" panose="020F0502020204030204" pitchFamily="34" charset="0"/>
            </a:endParaRPr>
          </a:p>
          <a:p>
            <a:pPr marL="57150" indent="0">
              <a:buNone/>
            </a:pPr>
            <a:r>
              <a:rPr lang="en-US" b="1" dirty="0">
                <a:cs typeface="Calibri"/>
              </a:rPr>
              <a:t>GAINS Small Bites</a:t>
            </a:r>
            <a:endParaRPr lang="en-US" b="1" dirty="0"/>
          </a:p>
          <a:p>
            <a:pPr marL="800100" lvl="1" indent="-285750"/>
            <a:r>
              <a:rPr lang="en-US" sz="1375" dirty="0"/>
              <a:t>The Grants Program Administration (GPA) Office has been working on short recordings for various aspects of GAINS called </a:t>
            </a:r>
            <a:r>
              <a:rPr lang="en-US" sz="1375" dirty="0">
                <a:hlinkClick r:id="rId3"/>
              </a:rPr>
              <a:t>GAINS Small Bites</a:t>
            </a:r>
            <a:r>
              <a:rPr lang="en-US" sz="1375" dirty="0"/>
              <a:t>! Feel free to check out the recordings. </a:t>
            </a:r>
          </a:p>
          <a:p>
            <a:pPr marL="57150" indent="0">
              <a:buNone/>
            </a:pPr>
            <a:endParaRPr lang="en-US" dirty="0">
              <a:cs typeface="Calibri" panose="020F0502020204030204"/>
            </a:endParaRPr>
          </a:p>
          <a:p>
            <a:pPr marL="57150" indent="0">
              <a:buNone/>
            </a:pPr>
            <a:r>
              <a:rPr lang="en-US" b="1" dirty="0"/>
              <a:t>One on One Support</a:t>
            </a:r>
            <a:endParaRPr lang="en-US" b="1" dirty="0">
              <a:cs typeface="Calibri"/>
            </a:endParaRPr>
          </a:p>
          <a:p>
            <a:pPr lvl="1"/>
            <a:r>
              <a:rPr lang="en-US" dirty="0"/>
              <a:t>Please fill out the </a:t>
            </a:r>
            <a:r>
              <a:rPr lang="en-US" dirty="0">
                <a:hlinkClick r:id="rId4"/>
              </a:rPr>
              <a:t>Help Desk Ticket </a:t>
            </a:r>
            <a:r>
              <a:rPr lang="en-US" dirty="0"/>
              <a:t>for assistance!</a:t>
            </a:r>
            <a:endParaRPr lang="en-US" dirty="0">
              <a:cs typeface="Calibri"/>
            </a:endParaRPr>
          </a:p>
          <a:p>
            <a:pPr lvl="1"/>
            <a:r>
              <a:rPr lang="en-US" dirty="0"/>
              <a:t>In addition, you can always reach out to Jess Hollingshead at Hollingshead_J@cde.state.co.us</a:t>
            </a:r>
            <a:endParaRPr lang="en-US" dirty="0">
              <a:cs typeface="Calibri"/>
            </a:endParaRPr>
          </a:p>
          <a:p>
            <a:pPr lvl="1"/>
            <a:endParaRPr lang="en-US" dirty="0"/>
          </a:p>
          <a:p>
            <a:pPr lvl="1"/>
            <a:endParaRPr lang="en-US" dirty="0"/>
          </a:p>
          <a:p>
            <a:pPr marL="342900" lvl="1" indent="0">
              <a:buNone/>
            </a:pPr>
            <a:r>
              <a:rPr lang="en-US" dirty="0"/>
              <a:t>Please note: These support opportunities are </a:t>
            </a:r>
            <a:r>
              <a:rPr lang="en-US" u="sng" dirty="0"/>
              <a:t>specific to the system itself</a:t>
            </a:r>
            <a:r>
              <a:rPr lang="en-US" dirty="0"/>
              <a:t> and not the programming. The GPA team will be unable to answer programmatic questions. </a:t>
            </a:r>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BFB8C207-62A0-66D0-FFC5-120C0FBC100F}"/>
              </a:ext>
            </a:extLst>
          </p:cNvPr>
          <p:cNvSpPr>
            <a:spLocks noGrp="1"/>
          </p:cNvSpPr>
          <p:nvPr>
            <p:ph type="sldNum" idx="12"/>
          </p:nvPr>
        </p:nvSpPr>
        <p:spPr/>
        <p:txBody>
          <a:bodyPr>
            <a:normAutofit/>
          </a:bodyPr>
          <a:lstStyle/>
          <a:p>
            <a:fld id="{C479D5F6-EDCB-402A-AC08-4943A1820E8F}" type="slidenum">
              <a:rPr lang="en-US" smtClean="0"/>
              <a:pPr/>
              <a:t>42</a:t>
            </a:fld>
            <a:endParaRPr lang="en-US"/>
          </a:p>
        </p:txBody>
      </p:sp>
      <p:pic>
        <p:nvPicPr>
          <p:cNvPr id="5" name="Picture 4">
            <a:extLst>
              <a:ext uri="{FF2B5EF4-FFF2-40B4-BE49-F238E27FC236}">
                <a16:creationId xmlns:a16="http://schemas.microsoft.com/office/drawing/2014/main" id="{20EC86EE-F1C4-5880-2BF5-32B887176FE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345" y="1"/>
            <a:ext cx="958656" cy="916733"/>
          </a:xfrm>
          <a:prstGeom prst="rect">
            <a:avLst/>
          </a:prstGeom>
        </p:spPr>
      </p:pic>
    </p:spTree>
    <p:extLst>
      <p:ext uri="{BB962C8B-B14F-4D97-AF65-F5344CB8AC3E}">
        <p14:creationId xmlns:p14="http://schemas.microsoft.com/office/powerpoint/2010/main" val="4248793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2AA57250-A59E-E6C2-6429-560F63E25652}"/>
            </a:ext>
          </a:extLst>
        </p:cNvPr>
        <p:cNvGrpSpPr/>
        <p:nvPr/>
      </p:nvGrpSpPr>
      <p:grpSpPr>
        <a:xfrm>
          <a:off x="0" y="0"/>
          <a:ext cx="0" cy="0"/>
          <a:chOff x="0" y="0"/>
          <a:chExt cx="0" cy="0"/>
        </a:xfrm>
      </p:grpSpPr>
      <p:sp>
        <p:nvSpPr>
          <p:cNvPr id="313" name="Google Shape;313;p34">
            <a:extLst>
              <a:ext uri="{FF2B5EF4-FFF2-40B4-BE49-F238E27FC236}">
                <a16:creationId xmlns:a16="http://schemas.microsoft.com/office/drawing/2014/main" id="{E13C9D03-8B66-1979-E4A4-877498C7F7C1}"/>
              </a:ext>
            </a:extLst>
          </p:cNvPr>
          <p:cNvSpPr txBox="1">
            <a:spLocks noGrp="1"/>
          </p:cNvSpPr>
          <p:nvPr>
            <p:ph type="body" idx="1"/>
          </p:nvPr>
        </p:nvSpPr>
        <p:spPr>
          <a:xfrm>
            <a:off x="311699" y="1152475"/>
            <a:ext cx="7627277" cy="3034800"/>
          </a:xfrm>
          <a:prstGeom prst="rect">
            <a:avLst/>
          </a:prstGeom>
        </p:spPr>
        <p:txBody>
          <a:bodyPr spcFirstLastPara="1" wrap="square" lIns="91425" tIns="91425" rIns="91425" bIns="91425" anchor="t" anchorCtr="0">
            <a:normAutofit/>
          </a:bodyPr>
          <a:lstStyle/>
          <a:p>
            <a:pPr marL="457200" lvl="1" indent="0" algn="ctr">
              <a:buNone/>
            </a:pPr>
            <a:endParaRPr lang="en-US" sz="1800" kern="800" dirty="0">
              <a:solidFill>
                <a:srgbClr val="262626"/>
              </a:solidFill>
              <a:latin typeface="Roboto" panose="02000000000000000000" pitchFamily="2" charset="0"/>
              <a:ea typeface="Roboto" panose="02000000000000000000" pitchFamily="2" charset="0"/>
              <a:cs typeface="Roboto" panose="02000000000000000000" pitchFamily="2" charset="0"/>
            </a:endParaRPr>
          </a:p>
          <a:p>
            <a:pPr marL="457200" lvl="1" indent="0" algn="ctr">
              <a:buNone/>
            </a:pPr>
            <a:endParaRPr lang="en-US" sz="1800" kern="800" dirty="0">
              <a:solidFill>
                <a:srgbClr val="262626"/>
              </a:solidFill>
              <a:latin typeface="Roboto" panose="02000000000000000000" pitchFamily="2" charset="0"/>
              <a:ea typeface="Roboto" panose="02000000000000000000" pitchFamily="2" charset="0"/>
              <a:cs typeface="Roboto" panose="02000000000000000000" pitchFamily="2" charset="0"/>
            </a:endParaRPr>
          </a:p>
          <a:p>
            <a:pPr marL="457200" lvl="1" indent="0" algn="ctr">
              <a:buNone/>
            </a:pPr>
            <a:r>
              <a:rPr lang="en-US" sz="1800" kern="800" dirty="0">
                <a:solidFill>
                  <a:srgbClr val="262626"/>
                </a:solidFill>
                <a:latin typeface="Roboto" panose="02000000000000000000" pitchFamily="2" charset="0"/>
                <a:ea typeface="Roboto" panose="02000000000000000000" pitchFamily="2" charset="0"/>
                <a:cs typeface="Roboto" panose="02000000000000000000" pitchFamily="2" charset="0"/>
              </a:rPr>
              <a:t>Paula Gumina</a:t>
            </a:r>
          </a:p>
          <a:p>
            <a:pPr marL="457200" lvl="1" indent="0" algn="ctr">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State Coordinator, Education of Homeless Children &amp; Youth</a:t>
            </a:r>
            <a:b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b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Highly Mobile Student Programs Manager</a:t>
            </a:r>
          </a:p>
          <a:p>
            <a:pPr marL="457200" lvl="1" indent="0" algn="ctr">
              <a:buNone/>
            </a:pPr>
            <a:r>
              <a:rPr lang="en-US" sz="1800" kern="800" dirty="0">
                <a:solidFill>
                  <a:srgbClr val="262626"/>
                </a:solidFill>
                <a:latin typeface="Roboto" panose="02000000000000000000" pitchFamily="2" charset="0"/>
                <a:ea typeface="Roboto" panose="02000000000000000000" pitchFamily="2" charset="0"/>
                <a:cs typeface="Roboto" panose="02000000000000000000" pitchFamily="2" charset="0"/>
              </a:rPr>
              <a:t>Gumina_p@cde.state.co.us</a:t>
            </a:r>
          </a:p>
          <a:p>
            <a:pPr marL="457200" lvl="1" indent="0" algn="ctr">
              <a:buNone/>
            </a:pPr>
            <a:r>
              <a:rPr lang="en-US" sz="1800" kern="800" dirty="0">
                <a:solidFill>
                  <a:srgbClr val="262626"/>
                </a:solidFill>
                <a:effectLst/>
                <a:latin typeface="Roboto" panose="02000000000000000000" pitchFamily="2" charset="0"/>
                <a:ea typeface="Roboto" panose="02000000000000000000" pitchFamily="2" charset="0"/>
                <a:cs typeface="Roboto" panose="02000000000000000000" pitchFamily="2" charset="0"/>
              </a:rPr>
              <a:t>303.551.3851</a:t>
            </a:r>
          </a:p>
        </p:txBody>
      </p:sp>
    </p:spTree>
    <p:extLst>
      <p:ext uri="{BB962C8B-B14F-4D97-AF65-F5344CB8AC3E}">
        <p14:creationId xmlns:p14="http://schemas.microsoft.com/office/powerpoint/2010/main" val="374785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7BCE6-08F5-48A2-AB03-FFB5E7A42638}"/>
              </a:ext>
            </a:extLst>
          </p:cNvPr>
          <p:cNvSpPr>
            <a:spLocks noGrp="1"/>
          </p:cNvSpPr>
          <p:nvPr>
            <p:ph type="title"/>
          </p:nvPr>
        </p:nvSpPr>
        <p:spPr>
          <a:xfrm>
            <a:off x="1529344" y="865180"/>
            <a:ext cx="1800225" cy="3345872"/>
          </a:xfrm>
        </p:spPr>
        <p:txBody>
          <a:bodyPr>
            <a:normAutofit/>
          </a:bodyPr>
          <a:lstStyle/>
          <a:p>
            <a:r>
              <a:rPr lang="en-US" b="1" i="0" dirty="0">
                <a:solidFill>
                  <a:srgbClr val="FFFFFF"/>
                </a:solidFill>
                <a:effectLst/>
                <a:latin typeface="+mn-lt"/>
              </a:rPr>
              <a:t>Educational Rights of McKinney-Vento Students</a:t>
            </a:r>
            <a:br>
              <a:rPr lang="en-US" b="1" i="0" dirty="0">
                <a:solidFill>
                  <a:srgbClr val="FFFFFF"/>
                </a:solidFill>
                <a:effectLst/>
                <a:latin typeface="MuseoSlabRegular"/>
              </a:rPr>
            </a:br>
            <a:endParaRPr lang="en-US" dirty="0">
              <a:solidFill>
                <a:srgbClr val="FFFFFF"/>
              </a:solidFill>
            </a:endParaRPr>
          </a:p>
        </p:txBody>
      </p:sp>
      <p:sp>
        <p:nvSpPr>
          <p:cNvPr id="7" name="Content Placeholder 6">
            <a:extLst>
              <a:ext uri="{FF2B5EF4-FFF2-40B4-BE49-F238E27FC236}">
                <a16:creationId xmlns:a16="http://schemas.microsoft.com/office/drawing/2014/main" id="{A8B8C695-BCE5-4861-911E-D7B04941137D}"/>
              </a:ext>
            </a:extLst>
          </p:cNvPr>
          <p:cNvSpPr>
            <a:spLocks noGrp="1"/>
          </p:cNvSpPr>
          <p:nvPr>
            <p:ph idx="1"/>
          </p:nvPr>
        </p:nvSpPr>
        <p:spPr>
          <a:xfrm>
            <a:off x="347472" y="714971"/>
            <a:ext cx="8449056" cy="4189214"/>
          </a:xfrm>
        </p:spPr>
        <p:txBody>
          <a:bodyPr anchor="ctr">
            <a:normAutofit/>
          </a:bodyPr>
          <a:lstStyle/>
          <a:p>
            <a:pPr>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Access </a:t>
            </a:r>
            <a:r>
              <a:rPr lang="en-US" sz="1600" dirty="0">
                <a:latin typeface="Calibri" panose="020F0502020204030204" pitchFamily="34" charset="0"/>
                <a:ea typeface="Calibri" panose="020F0502020204030204" pitchFamily="34" charset="0"/>
                <a:cs typeface="Calibri" panose="020F0502020204030204" pitchFamily="34" charset="0"/>
              </a:rPr>
              <a:t>to a McKinney-Vento Homeless Educational Liaison in their school district</a:t>
            </a:r>
          </a:p>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Identification through </a:t>
            </a:r>
            <a:r>
              <a:rPr lang="en-US" sz="1600" b="1" dirty="0">
                <a:latin typeface="Calibri" panose="020F0502020204030204" pitchFamily="34" charset="0"/>
                <a:ea typeface="Calibri" panose="020F0502020204030204" pitchFamily="34" charset="0"/>
                <a:cs typeface="Calibri" panose="020F0502020204030204" pitchFamily="34" charset="0"/>
              </a:rPr>
              <a:t>outreach and coordination </a:t>
            </a:r>
            <a:r>
              <a:rPr lang="en-US" sz="1600" dirty="0">
                <a:latin typeface="Calibri" panose="020F0502020204030204" pitchFamily="34" charset="0"/>
                <a:ea typeface="Calibri" panose="020F0502020204030204" pitchFamily="34" charset="0"/>
                <a:cs typeface="Calibri" panose="020F0502020204030204" pitchFamily="34" charset="0"/>
              </a:rPr>
              <a:t>activities</a:t>
            </a:r>
          </a:p>
          <a:p>
            <a:pPr>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Immediate enrollment </a:t>
            </a:r>
            <a:r>
              <a:rPr lang="en-US" sz="1600" dirty="0">
                <a:latin typeface="Calibri" panose="020F0502020204030204" pitchFamily="34" charset="0"/>
                <a:ea typeface="Calibri" panose="020F0502020204030204" pitchFamily="34" charset="0"/>
                <a:cs typeface="Calibri" panose="020F0502020204030204" pitchFamily="34" charset="0"/>
              </a:rPr>
              <a:t>with full and equal opportunity to succeed in school</a:t>
            </a:r>
          </a:p>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Choice between the neighborhood school or the school of origin (school last enrolled in or attended)</a:t>
            </a:r>
          </a:p>
          <a:p>
            <a:pPr>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Transportation </a:t>
            </a:r>
            <a:r>
              <a:rPr lang="en-US" sz="1600" dirty="0">
                <a:latin typeface="Calibri" panose="020F0502020204030204" pitchFamily="34" charset="0"/>
                <a:ea typeface="Calibri" panose="020F0502020204030204" pitchFamily="34" charset="0"/>
                <a:cs typeface="Calibri" panose="020F0502020204030204" pitchFamily="34" charset="0"/>
              </a:rPr>
              <a:t>to the school of origin (including preschool)</a:t>
            </a:r>
          </a:p>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Immediate access to free school meals and </a:t>
            </a:r>
            <a:r>
              <a:rPr lang="en-US" sz="1600" b="1" dirty="0">
                <a:latin typeface="Calibri" panose="020F0502020204030204" pitchFamily="34" charset="0"/>
                <a:ea typeface="Calibri" panose="020F0502020204030204" pitchFamily="34" charset="0"/>
                <a:cs typeface="Calibri" panose="020F0502020204030204" pitchFamily="34" charset="0"/>
              </a:rPr>
              <a:t>educational services for which they are eligible</a:t>
            </a:r>
          </a:p>
          <a:p>
            <a:pPr>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Automatic eligibility for Title I, Part A of the Every Student Succeeds Act of 2015</a:t>
            </a:r>
          </a:p>
          <a:p>
            <a:pPr>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Referrals </a:t>
            </a:r>
            <a:r>
              <a:rPr lang="en-US" sz="1600" dirty="0">
                <a:latin typeface="Calibri" panose="020F0502020204030204" pitchFamily="34" charset="0"/>
                <a:ea typeface="Calibri" panose="020F0502020204030204" pitchFamily="34" charset="0"/>
                <a:cs typeface="Calibri" panose="020F0502020204030204" pitchFamily="34" charset="0"/>
              </a:rPr>
              <a:t>to health care, dental, mental health and substance abuse, housing, and other appropriate services</a:t>
            </a:r>
          </a:p>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Unaccompanied youth are informed of their </a:t>
            </a:r>
            <a:r>
              <a:rPr lang="en-US" sz="1600" b="1" dirty="0">
                <a:latin typeface="Calibri" panose="020F0502020204030204" pitchFamily="34" charset="0"/>
                <a:ea typeface="Calibri" panose="020F0502020204030204" pitchFamily="34" charset="0"/>
                <a:cs typeface="Calibri" panose="020F0502020204030204" pitchFamily="34" charset="0"/>
              </a:rPr>
              <a:t>status as independent students </a:t>
            </a:r>
            <a:r>
              <a:rPr lang="en-US" sz="1600" dirty="0">
                <a:latin typeface="Calibri" panose="020F0502020204030204" pitchFamily="34" charset="0"/>
                <a:ea typeface="Calibri" panose="020F0502020204030204" pitchFamily="34" charset="0"/>
                <a:cs typeface="Calibri" panose="020F0502020204030204" pitchFamily="34" charset="0"/>
              </a:rPr>
              <a:t>on the Free Application for Federal Student Aid (FAFSA)</a:t>
            </a:r>
          </a:p>
          <a:p>
            <a:endParaRPr lang="en-US" sz="1200" dirty="0"/>
          </a:p>
        </p:txBody>
      </p:sp>
      <p:sp>
        <p:nvSpPr>
          <p:cNvPr id="5" name="Slide Number Placeholder 4">
            <a:extLst>
              <a:ext uri="{FF2B5EF4-FFF2-40B4-BE49-F238E27FC236}">
                <a16:creationId xmlns:a16="http://schemas.microsoft.com/office/drawing/2014/main" id="{8010D84E-F413-4A88-8C77-336ADD151B5C}"/>
              </a:ext>
            </a:extLst>
          </p:cNvPr>
          <p:cNvSpPr>
            <a:spLocks noGrp="1"/>
          </p:cNvSpPr>
          <p:nvPr>
            <p:ph type="sldNum" sz="quarter" idx="12"/>
          </p:nvPr>
        </p:nvSpPr>
        <p:spPr>
          <a:xfrm>
            <a:off x="6510130" y="4767263"/>
            <a:ext cx="1019382" cy="273844"/>
          </a:xfrm>
        </p:spPr>
        <p:txBody>
          <a:bodyPr>
            <a:normAutofit fontScale="32500" lnSpcReduction="20000"/>
          </a:bodyPr>
          <a:lstStyle/>
          <a:p>
            <a:pPr algn="r" defTabSz="685800">
              <a:spcAft>
                <a:spcPts val="450"/>
              </a:spcAft>
              <a:buClrTx/>
              <a:buSzTx/>
              <a:defRPr/>
            </a:pPr>
            <a:fld id="{C479D5F6-EDCB-402A-AC08-4943A1820E8F}" type="slidenum">
              <a:rPr lang="en-US" sz="675" kern="1200">
                <a:solidFill>
                  <a:prstClr val="black">
                    <a:tint val="75000"/>
                  </a:prstClr>
                </a:solidFill>
                <a:latin typeface="Calibri" panose="020F0502020204030204"/>
                <a:ea typeface="+mn-ea"/>
                <a:cs typeface="+mn-cs"/>
              </a:rPr>
              <a:pPr algn="r" defTabSz="685800">
                <a:spcAft>
                  <a:spcPts val="450"/>
                </a:spcAft>
                <a:buClrTx/>
                <a:buSzTx/>
                <a:defRPr/>
              </a:pPr>
              <a:t>5</a:t>
            </a:fld>
            <a:endParaRPr lang="en-US" sz="675" kern="1200">
              <a:solidFill>
                <a:prstClr val="black">
                  <a:tint val="75000"/>
                </a:prstClr>
              </a:solidFill>
              <a:latin typeface="Calibri" panose="020F0502020204030204"/>
              <a:ea typeface="+mn-ea"/>
              <a:cs typeface="+mn-cs"/>
            </a:endParaRPr>
          </a:p>
        </p:txBody>
      </p:sp>
      <p:sp>
        <p:nvSpPr>
          <p:cNvPr id="2" name="TextBox 1">
            <a:extLst>
              <a:ext uri="{FF2B5EF4-FFF2-40B4-BE49-F238E27FC236}">
                <a16:creationId xmlns:a16="http://schemas.microsoft.com/office/drawing/2014/main" id="{A00964AA-8280-5D5D-252D-597BAEDB1F3D}"/>
              </a:ext>
            </a:extLst>
          </p:cNvPr>
          <p:cNvSpPr txBox="1"/>
          <p:nvPr/>
        </p:nvSpPr>
        <p:spPr>
          <a:xfrm>
            <a:off x="347472" y="58482"/>
            <a:ext cx="7455408" cy="830997"/>
          </a:xfrm>
          <a:prstGeom prst="rect">
            <a:avLst/>
          </a:prstGeom>
          <a:noFill/>
        </p:spPr>
        <p:txBody>
          <a:bodyPr wrap="square" rtlCol="0">
            <a:spAutoFit/>
          </a:bodyPr>
          <a:lstStyle/>
          <a:p>
            <a:r>
              <a:rPr lang="en-US" sz="2400" dirty="0">
                <a:solidFill>
                  <a:schemeClr val="bg1"/>
                </a:solidFill>
                <a:latin typeface="Museo Slab 500"/>
              </a:rPr>
              <a:t>Educational Rights of Students Experiencing Homelessness Birth – 12</a:t>
            </a:r>
            <a:r>
              <a:rPr lang="en-US" sz="2400" baseline="30000" dirty="0">
                <a:solidFill>
                  <a:schemeClr val="bg1"/>
                </a:solidFill>
                <a:latin typeface="Museo Slab 500"/>
              </a:rPr>
              <a:t>th</a:t>
            </a:r>
            <a:r>
              <a:rPr lang="en-US" sz="2400" dirty="0">
                <a:solidFill>
                  <a:schemeClr val="bg1"/>
                </a:solidFill>
                <a:latin typeface="Museo Slab 500"/>
              </a:rPr>
              <a:t> Grade </a:t>
            </a:r>
          </a:p>
        </p:txBody>
      </p:sp>
    </p:spTree>
    <p:extLst>
      <p:ext uri="{BB962C8B-B14F-4D97-AF65-F5344CB8AC3E}">
        <p14:creationId xmlns:p14="http://schemas.microsoft.com/office/powerpoint/2010/main" val="250831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B6E-8B3B-4F6C-BEC5-10E3A0702EE1}"/>
              </a:ext>
            </a:extLst>
          </p:cNvPr>
          <p:cNvSpPr>
            <a:spLocks noGrp="1"/>
          </p:cNvSpPr>
          <p:nvPr>
            <p:ph type="title"/>
          </p:nvPr>
        </p:nvSpPr>
        <p:spPr/>
        <p:txBody>
          <a:bodyPr spcFirstLastPara="1" vert="horz" wrap="square" lIns="68580" tIns="34290" rIns="68580" bIns="34290" rtlCol="0" anchor="b" anchorCtr="0">
            <a:normAutofit/>
          </a:bodyPr>
          <a:lstStyle/>
          <a:p>
            <a:r>
              <a:rPr lang="en-US" sz="2400" dirty="0">
                <a:latin typeface="Roboto" panose="02000000000000000000" pitchFamily="2" charset="0"/>
                <a:ea typeface="Roboto" panose="02000000000000000000" pitchFamily="2" charset="0"/>
                <a:cs typeface="Roboto" panose="02000000000000000000" pitchFamily="2" charset="0"/>
              </a:rPr>
              <a:t>Local Liaison Responsibilities</a:t>
            </a:r>
          </a:p>
        </p:txBody>
      </p:sp>
      <p:sp>
        <p:nvSpPr>
          <p:cNvPr id="3" name="Content Placeholder 2">
            <a:extLst>
              <a:ext uri="{FF2B5EF4-FFF2-40B4-BE49-F238E27FC236}">
                <a16:creationId xmlns:a16="http://schemas.microsoft.com/office/drawing/2014/main" id="{B74EAD6D-0EDC-4C6C-A06F-773548375CCF}"/>
              </a:ext>
            </a:extLst>
          </p:cNvPr>
          <p:cNvSpPr>
            <a:spLocks noGrp="1"/>
          </p:cNvSpPr>
          <p:nvPr>
            <p:ph type="body" idx="1"/>
          </p:nvPr>
        </p:nvSpPr>
        <p:spPr/>
        <p:txBody>
          <a:bodyPr spcFirstLastPara="1" vert="horz" wrap="square" lIns="68580" tIns="34290" rIns="68580" bIns="34290" rtlCol="0" anchor="t" anchorCtr="0">
            <a:normAutofit/>
          </a:bodyPr>
          <a:lstStyle/>
          <a:p>
            <a:pPr lvl="1"/>
            <a:r>
              <a:rPr lang="en-US" sz="2000" dirty="0">
                <a:latin typeface="Calibri" panose="020F0502020204030204" pitchFamily="34" charset="0"/>
                <a:ea typeface="Calibri" panose="020F0502020204030204" pitchFamily="34" charset="0"/>
                <a:cs typeface="Calibri" panose="020F0502020204030204" pitchFamily="34" charset="0"/>
              </a:rPr>
              <a:t>identifying eligible students</a:t>
            </a:r>
          </a:p>
          <a:p>
            <a:pPr lvl="1"/>
            <a:r>
              <a:rPr lang="en-US" sz="2000" dirty="0">
                <a:latin typeface="Calibri" panose="020F0502020204030204" pitchFamily="34" charset="0"/>
                <a:ea typeface="Calibri" panose="020F0502020204030204" pitchFamily="34" charset="0"/>
                <a:cs typeface="Calibri" panose="020F0502020204030204" pitchFamily="34" charset="0"/>
              </a:rPr>
              <a:t>expedite enrollment</a:t>
            </a:r>
          </a:p>
          <a:p>
            <a:pPr lvl="1"/>
            <a:r>
              <a:rPr lang="en-US" sz="2000" dirty="0">
                <a:latin typeface="Calibri" panose="020F0502020204030204" pitchFamily="34" charset="0"/>
                <a:ea typeface="Calibri" panose="020F0502020204030204" pitchFamily="34" charset="0"/>
                <a:cs typeface="Calibri" panose="020F0502020204030204" pitchFamily="34" charset="0"/>
              </a:rPr>
              <a:t>access to free school meals</a:t>
            </a:r>
          </a:p>
          <a:p>
            <a:pPr lvl="1"/>
            <a:r>
              <a:rPr lang="en-US" sz="2000" dirty="0">
                <a:latin typeface="Calibri" panose="020F0502020204030204" pitchFamily="34" charset="0"/>
                <a:ea typeface="Calibri" panose="020F0502020204030204" pitchFamily="34" charset="0"/>
                <a:cs typeface="Calibri" panose="020F0502020204030204" pitchFamily="34" charset="0"/>
              </a:rPr>
              <a:t>make referrals to other school and community resources</a:t>
            </a:r>
          </a:p>
          <a:p>
            <a:pPr lvl="1"/>
            <a:r>
              <a:rPr lang="en-US" sz="2000" dirty="0">
                <a:latin typeface="Calibri" panose="020F0502020204030204" pitchFamily="34" charset="0"/>
                <a:ea typeface="Calibri" panose="020F0502020204030204" pitchFamily="34" charset="0"/>
                <a:cs typeface="Calibri" panose="020F0502020204030204" pitchFamily="34" charset="0"/>
              </a:rPr>
              <a:t>inform families and students of their rights under the law</a:t>
            </a: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7945A315-81B0-4D0E-40E9-DB2245ACFDCF}"/>
              </a:ext>
            </a:extLst>
          </p:cNvPr>
          <p:cNvSpPr>
            <a:spLocks noGrp="1"/>
          </p:cNvSpPr>
          <p:nvPr>
            <p:ph type="title" idx="2"/>
          </p:nvPr>
        </p:nvSpPr>
        <p:spPr/>
        <p:txBody>
          <a:bodyPr/>
          <a:lstStyle/>
          <a:p>
            <a:endParaRPr lang="en-US"/>
          </a:p>
        </p:txBody>
      </p:sp>
      <p:sp>
        <p:nvSpPr>
          <p:cNvPr id="4" name="Slide Number Placeholder 3">
            <a:extLst>
              <a:ext uri="{FF2B5EF4-FFF2-40B4-BE49-F238E27FC236}">
                <a16:creationId xmlns:a16="http://schemas.microsoft.com/office/drawing/2014/main" id="{6517B9D4-39F3-4022-A0F5-AECA9F5A0483}"/>
              </a:ext>
            </a:extLst>
          </p:cNvPr>
          <p:cNvSpPr>
            <a:spLocks noGrp="1"/>
          </p:cNvSpPr>
          <p:nvPr>
            <p:ph type="sldNum" idx="12"/>
          </p:nvPr>
        </p:nvSpPr>
        <p:spPr/>
        <p:txBody>
          <a:bodyPr spcFirstLastPara="1" vert="horz" wrap="square" lIns="68580" tIns="34290" rIns="68580" bIns="34290" rtlCol="0" anchor="ctr" anchorCtr="0">
            <a:normAutofit/>
          </a:bodyPr>
          <a:lstStyle/>
          <a:p>
            <a:pPr algn="r">
              <a:spcAft>
                <a:spcPts val="450"/>
              </a:spcAft>
              <a:defRPr/>
            </a:pPr>
            <a:fld id="{C479D5F6-EDCB-402A-AC08-4943A1820E8F}" type="slidenum">
              <a:rPr lang="en-US" sz="900">
                <a:solidFill>
                  <a:prstClr val="black">
                    <a:tint val="75000"/>
                  </a:prstClr>
                </a:solidFill>
                <a:latin typeface="Calibri" panose="020F0502020204030204"/>
              </a:rPr>
              <a:pPr algn="r">
                <a:spcAft>
                  <a:spcPts val="450"/>
                </a:spcAft>
                <a:defRPr/>
              </a:pPr>
              <a:t>6</a:t>
            </a:fld>
            <a:endParaRPr lang="en-US" sz="900">
              <a:solidFill>
                <a:prstClr val="black">
                  <a:tint val="75000"/>
                </a:prstClr>
              </a:solidFill>
              <a:latin typeface="Calibri" panose="020F0502020204030204"/>
            </a:endParaRPr>
          </a:p>
        </p:txBody>
      </p:sp>
      <p:pic>
        <p:nvPicPr>
          <p:cNvPr id="35" name="Picture 34" descr="Person holding a puzzle piece">
            <a:extLst>
              <a:ext uri="{FF2B5EF4-FFF2-40B4-BE49-F238E27FC236}">
                <a16:creationId xmlns:a16="http://schemas.microsoft.com/office/drawing/2014/main" id="{3A4174B4-5AD6-41FA-8F47-AC7A56FEF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29" r="35345" b="-1"/>
          <a:stretch/>
        </p:blipFill>
        <p:spPr>
          <a:xfrm>
            <a:off x="5797105" y="1006525"/>
            <a:ext cx="1682495" cy="3026072"/>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153474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92F47-2498-2333-C5C9-6793C8FAD507}"/>
              </a:ext>
            </a:extLst>
          </p:cNvPr>
          <p:cNvSpPr>
            <a:spLocks noGrp="1"/>
          </p:cNvSpPr>
          <p:nvPr>
            <p:ph type="title"/>
          </p:nvPr>
        </p:nvSpPr>
        <p:spPr/>
        <p:txBody>
          <a:bodyPr/>
          <a:lstStyle/>
          <a:p>
            <a:r>
              <a:rPr lang="en-US" sz="2400" dirty="0"/>
              <a:t>Start Here</a:t>
            </a:r>
          </a:p>
        </p:txBody>
      </p:sp>
      <p:sp>
        <p:nvSpPr>
          <p:cNvPr id="5" name="Text Placeholder 4">
            <a:extLst>
              <a:ext uri="{FF2B5EF4-FFF2-40B4-BE49-F238E27FC236}">
                <a16:creationId xmlns:a16="http://schemas.microsoft.com/office/drawing/2014/main" id="{253E054E-171B-307F-90A4-14251A1E4864}"/>
              </a:ext>
            </a:extLst>
          </p:cNvPr>
          <p:cNvSpPr>
            <a:spLocks noGrp="1"/>
          </p:cNvSpPr>
          <p:nvPr>
            <p:ph type="body" idx="1"/>
          </p:nvPr>
        </p:nvSpPr>
        <p:spPr/>
        <p:txBody>
          <a:bodyPr>
            <a:normAutofit/>
          </a:bodyPr>
          <a:lstStyle/>
          <a:p>
            <a:pPr marL="127000" indent="0">
              <a:spcAft>
                <a:spcPts val="375"/>
              </a:spcAft>
              <a:buNone/>
            </a:pPr>
            <a:r>
              <a:rPr lang="en-US" sz="2000" b="0" i="0" dirty="0">
                <a:solidFill>
                  <a:srgbClr val="403F3B"/>
                </a:solidFill>
                <a:effectLst/>
                <a:latin typeface="Calibri" panose="020F0502020204030204" pitchFamily="34" charset="0"/>
                <a:ea typeface="Calibri" panose="020F0502020204030204" pitchFamily="34" charset="0"/>
                <a:cs typeface="Calibri" panose="020F0502020204030204" pitchFamily="34" charset="0"/>
              </a:rPr>
              <a:t>Identification of Strengths and Gaps</a:t>
            </a:r>
            <a:endParaRPr lang="en-US" sz="2000" b="0" i="0" u="sng" dirty="0">
              <a:solidFill>
                <a:srgbClr val="403F3B"/>
              </a:solidFill>
              <a:effectLst/>
              <a:latin typeface="Calibri" panose="020F0502020204030204" pitchFamily="34" charset="0"/>
              <a:ea typeface="Calibri" panose="020F0502020204030204" pitchFamily="34" charset="0"/>
              <a:cs typeface="Calibri" panose="020F0502020204030204" pitchFamily="34" charset="0"/>
            </a:endParaRPr>
          </a:p>
          <a:p>
            <a:pPr>
              <a:spcAft>
                <a:spcPts val="375"/>
              </a:spcAft>
            </a:pPr>
            <a:r>
              <a:rPr lang="en-US" sz="2000" b="0" i="0" u="sng" dirty="0">
                <a:solidFill>
                  <a:srgbClr val="403F3B"/>
                </a:solidFill>
                <a:effectLst/>
                <a:latin typeface="Calibri" panose="020F0502020204030204" pitchFamily="34" charset="0"/>
                <a:ea typeface="Calibri" panose="020F0502020204030204" pitchFamily="34" charset="0"/>
                <a:cs typeface="Calibri" panose="020F0502020204030204" pitchFamily="34" charset="0"/>
                <a:hlinkClick r:id="rId2"/>
              </a:rPr>
              <a:t>Attachment A: Needs Assessment Worksheet and Summary</a:t>
            </a:r>
            <a:endParaRPr lang="en-US" sz="2000" b="0" i="0" u="sng" dirty="0">
              <a:solidFill>
                <a:srgbClr val="403F3B"/>
              </a:solidFill>
              <a:effectLst/>
              <a:latin typeface="Calibri" panose="020F0502020204030204" pitchFamily="34" charset="0"/>
              <a:ea typeface="Calibri" panose="020F0502020204030204" pitchFamily="34" charset="0"/>
              <a:cs typeface="Calibri" panose="020F0502020204030204" pitchFamily="34" charset="0"/>
              <a:hlinkClick r:id="rId3"/>
            </a:endParaRPr>
          </a:p>
          <a:p>
            <a:pPr>
              <a:spcAft>
                <a:spcPts val="375"/>
              </a:spcAft>
            </a:pPr>
            <a:r>
              <a:rPr lang="en-US" sz="2000" b="0" i="0" u="sng" dirty="0">
                <a:solidFill>
                  <a:srgbClr val="403F3B"/>
                </a:solidFill>
                <a:effectLst/>
                <a:latin typeface="Calibri" panose="020F0502020204030204" pitchFamily="34" charset="0"/>
                <a:ea typeface="Calibri" panose="020F0502020204030204" pitchFamily="34" charset="0"/>
                <a:cs typeface="Calibri" panose="020F0502020204030204" pitchFamily="34" charset="0"/>
                <a:hlinkClick r:id="rId3"/>
              </a:rPr>
              <a:t>Attachment B: Liaison Capacity Assessment </a:t>
            </a:r>
            <a:r>
              <a:rPr lang="en-US" sz="2000" b="0" i="1" u="sng" dirty="0">
                <a:solidFill>
                  <a:srgbClr val="403F3B"/>
                </a:solidFill>
                <a:effectLst/>
                <a:latin typeface="Calibri" panose="020F0502020204030204" pitchFamily="34" charset="0"/>
                <a:ea typeface="Calibri" panose="020F0502020204030204" pitchFamily="34" charset="0"/>
                <a:cs typeface="Calibri" panose="020F0502020204030204" pitchFamily="34" charset="0"/>
                <a:hlinkClick r:id="rId3"/>
              </a:rPr>
              <a:t>(Recommended, not required)</a:t>
            </a:r>
            <a:endParaRPr lang="en-US" sz="2000" b="0" i="0" dirty="0">
              <a:solidFill>
                <a:srgbClr val="31708F"/>
              </a:solidFill>
              <a:effectLst/>
              <a:latin typeface="Calibri" panose="020F0502020204030204" pitchFamily="34" charset="0"/>
              <a:ea typeface="Calibri" panose="020F0502020204030204" pitchFamily="34" charset="0"/>
              <a:cs typeface="Calibri" panose="020F0502020204030204" pitchFamily="34" charset="0"/>
            </a:endParaRPr>
          </a:p>
          <a:p>
            <a:endParaRPr lang="en-US" sz="2000" dirty="0"/>
          </a:p>
        </p:txBody>
      </p:sp>
      <p:sp>
        <p:nvSpPr>
          <p:cNvPr id="6" name="Title 5">
            <a:extLst>
              <a:ext uri="{FF2B5EF4-FFF2-40B4-BE49-F238E27FC236}">
                <a16:creationId xmlns:a16="http://schemas.microsoft.com/office/drawing/2014/main" id="{A7D27ACC-5792-6DEB-8033-669C36E083BC}"/>
              </a:ext>
            </a:extLst>
          </p:cNvPr>
          <p:cNvSpPr>
            <a:spLocks noGrp="1"/>
          </p:cNvSpPr>
          <p:nvPr>
            <p:ph type="title" idx="2"/>
          </p:nvPr>
        </p:nvSpPr>
        <p:spPr/>
        <p:txBody>
          <a:bodyPr/>
          <a:lstStyle/>
          <a:p>
            <a:endParaRPr lang="en-US"/>
          </a:p>
        </p:txBody>
      </p:sp>
    </p:spTree>
    <p:extLst>
      <p:ext uri="{BB962C8B-B14F-4D97-AF65-F5344CB8AC3E}">
        <p14:creationId xmlns:p14="http://schemas.microsoft.com/office/powerpoint/2010/main" val="198252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311700" y="105100"/>
            <a:ext cx="7167900" cy="74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latin typeface="Roboto" panose="02000000000000000000" pitchFamily="2" charset="0"/>
                <a:ea typeface="Roboto" panose="02000000000000000000" pitchFamily="2" charset="0"/>
                <a:cs typeface="Roboto" panose="02000000000000000000" pitchFamily="2" charset="0"/>
              </a:rPr>
              <a:t>Purpose of EHCY Grant Program – Why? </a:t>
            </a: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313" name="Google Shape;313;p34"/>
          <p:cNvSpPr txBox="1">
            <a:spLocks noGrp="1"/>
          </p:cNvSpPr>
          <p:nvPr>
            <p:ph type="body" idx="1"/>
          </p:nvPr>
        </p:nvSpPr>
        <p:spPr>
          <a:xfrm>
            <a:off x="311700" y="1152475"/>
            <a:ext cx="7759404" cy="3034800"/>
          </a:xfrm>
          <a:prstGeom prst="rect">
            <a:avLst/>
          </a:prstGeom>
        </p:spPr>
        <p:txBody>
          <a:bodyPr spcFirstLastPara="1" wrap="square" lIns="91425" tIns="91425" rIns="91425" bIns="91425" anchor="t" anchorCtr="0">
            <a:normAutofit/>
          </a:bodyPr>
          <a:lstStyle/>
          <a:p>
            <a:pPr marL="285750" indent="-285750"/>
            <a:r>
              <a:rPr lang="en-US" dirty="0">
                <a:latin typeface="Calibri" panose="020F0502020204030204" pitchFamily="34" charset="0"/>
                <a:ea typeface="Calibri" panose="020F0502020204030204" pitchFamily="34" charset="0"/>
                <a:cs typeface="Calibri" panose="020F0502020204030204" pitchFamily="34" charset="0"/>
              </a:rPr>
              <a:t>Improve identification, enrollment and success in school</a:t>
            </a: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Review and revise regulations, practices or polices that may act as barriers to enrollment, attendance, or success of homeless children and youth including preschool</a:t>
            </a: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Provide school stability </a:t>
            </a: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Engagement of parents, family and caregivers in understanding the rights of their children</a:t>
            </a: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Connect to services without stigmatization </a:t>
            </a: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Promote graduation, completion and postsecondary options</a:t>
            </a:r>
          </a:p>
          <a:p>
            <a:pPr marL="285750" indent="-285750"/>
            <a:r>
              <a:rPr lang="en-US" dirty="0">
                <a:latin typeface="Calibri" panose="020F0502020204030204" pitchFamily="34" charset="0"/>
                <a:ea typeface="Calibri" panose="020F0502020204030204" pitchFamily="34" charset="0"/>
                <a:cs typeface="Calibri" panose="020F0502020204030204" pitchFamily="34" charset="0"/>
              </a:rPr>
              <a:t>Collaborate and coordinate with community and government agencies to serve students experiencing homelessness</a:t>
            </a:r>
          </a:p>
        </p:txBody>
      </p:sp>
      <p:sp>
        <p:nvSpPr>
          <p:cNvPr id="314" name="Google Shape;314;p34"/>
          <p:cNvSpPr txBox="1">
            <a:spLocks noGrp="1"/>
          </p:cNvSpPr>
          <p:nvPr>
            <p:ph type="title" idx="2"/>
          </p:nvPr>
        </p:nvSpPr>
        <p:spPr>
          <a:xfrm>
            <a:off x="123875" y="4347400"/>
            <a:ext cx="7267200" cy="15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3EF5D-6E39-F88C-DE4C-41FC887C7FE4}"/>
              </a:ext>
            </a:extLst>
          </p:cNvPr>
          <p:cNvSpPr>
            <a:spLocks noGrp="1"/>
          </p:cNvSpPr>
          <p:nvPr>
            <p:ph type="title"/>
          </p:nvPr>
        </p:nvSpPr>
        <p:spPr/>
        <p:txBody>
          <a:bodyPr/>
          <a:lstStyle/>
          <a:p>
            <a:r>
              <a:rPr lang="en-US" sz="2400" dirty="0"/>
              <a:t>Intent of the 2025-2028 EHCY Grant Program – How?  </a:t>
            </a:r>
          </a:p>
        </p:txBody>
      </p:sp>
      <p:sp>
        <p:nvSpPr>
          <p:cNvPr id="5" name="Text Placeholder 4">
            <a:extLst>
              <a:ext uri="{FF2B5EF4-FFF2-40B4-BE49-F238E27FC236}">
                <a16:creationId xmlns:a16="http://schemas.microsoft.com/office/drawing/2014/main" id="{A7B740DD-9E57-158D-CB01-11164342BD83}"/>
              </a:ext>
            </a:extLst>
          </p:cNvPr>
          <p:cNvSpPr>
            <a:spLocks noGrp="1"/>
          </p:cNvSpPr>
          <p:nvPr>
            <p:ph type="body" idx="1"/>
          </p:nvPr>
        </p:nvSpPr>
        <p:spPr>
          <a:xfrm>
            <a:off x="311700" y="1152475"/>
            <a:ext cx="7869132" cy="3034800"/>
          </a:xfrm>
        </p:spPr>
        <p:txBody>
          <a:bodyPr>
            <a:normAutofit fontScale="92500" lnSpcReduction="20000"/>
          </a:bodyPr>
          <a:lstStyle/>
          <a:p>
            <a:pPr marL="127000" indent="0">
              <a:buNone/>
            </a:pPr>
            <a:r>
              <a:rPr lang="en-US" sz="1900" kern="800" dirty="0">
                <a:solidFill>
                  <a:srgbClr val="262626"/>
                </a:solidFill>
                <a:latin typeface="Calibri" panose="020F0502020204030204" pitchFamily="34" charset="0"/>
                <a:ea typeface="Calibri" panose="020F0502020204030204" pitchFamily="34" charset="0"/>
                <a:cs typeface="Arial" panose="020B0604020202020204" pitchFamily="34" charset="0"/>
              </a:rPr>
              <a:t>I</a:t>
            </a:r>
            <a:r>
              <a:rPr lang="en-US" sz="1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ncrease access to school and school activities, offer the opportunity for greater stability and engagement in school, and provide wraparound services to offset the barriers created by housing instability and homelessness. </a:t>
            </a:r>
          </a:p>
          <a:p>
            <a:pPr marL="127000" indent="0">
              <a:buNone/>
            </a:pPr>
            <a:endParaRPr lang="en-US" sz="1900" kern="800" dirty="0">
              <a:solidFill>
                <a:srgbClr val="262626"/>
              </a:solidFill>
              <a:latin typeface="Calibri" panose="020F0502020204030204" pitchFamily="34" charset="0"/>
              <a:ea typeface="Calibri" panose="020F0502020204030204" pitchFamily="34" charset="0"/>
              <a:cs typeface="Arial" panose="020B0604020202020204" pitchFamily="34" charset="0"/>
            </a:endParaRPr>
          </a:p>
          <a:p>
            <a:pPr marL="0" marR="0">
              <a:buNone/>
            </a:pPr>
            <a:r>
              <a:rPr lang="en-US" sz="1900" kern="800" dirty="0">
                <a:solidFill>
                  <a:srgbClr val="262626"/>
                </a:solidFill>
                <a:latin typeface="Calibri" panose="020F0502020204030204" pitchFamily="34" charset="0"/>
                <a:ea typeface="Calibri" panose="020F0502020204030204" pitchFamily="34" charset="0"/>
                <a:cs typeface="Arial" panose="020B0604020202020204" pitchFamily="34" charset="0"/>
              </a:rPr>
              <a:t>S</a:t>
            </a:r>
            <a:r>
              <a:rPr lang="en-US" sz="1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trategies, activities and performance measures will be framed around the following focus areas: </a:t>
            </a:r>
          </a:p>
          <a:p>
            <a:pPr marL="342900" marR="0" lvl="0" indent="-342900">
              <a:buFont typeface="+mj-lt"/>
              <a:buAutoNum type="arabicPeriod"/>
            </a:pPr>
            <a:r>
              <a:rPr lang="en-US" sz="19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Attendance</a:t>
            </a:r>
            <a:endParaRPr lang="en-US" sz="1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mj-lt"/>
              <a:buAutoNum type="arabicPeriod"/>
            </a:pPr>
            <a:r>
              <a:rPr lang="en-US" sz="19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School Stability</a:t>
            </a:r>
            <a:endParaRPr lang="en-US" sz="1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mj-lt"/>
              <a:buAutoNum type="arabicPeriod"/>
            </a:pPr>
            <a:r>
              <a:rPr lang="en-US" sz="19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School Day Engagement </a:t>
            </a:r>
            <a:endParaRPr lang="en-US" sz="1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buFont typeface="+mj-lt"/>
              <a:buAutoNum type="arabicPeriod"/>
            </a:pPr>
            <a:r>
              <a:rPr lang="en-US" sz="19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Academic Progress</a:t>
            </a:r>
            <a:endParaRPr lang="en-US" sz="19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pPr marL="127000" indent="0">
              <a:buNone/>
            </a:pPr>
            <a:endParaRPr lang="en-US" sz="1800" kern="800" dirty="0">
              <a:solidFill>
                <a:srgbClr val="262626"/>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Title 5">
            <a:extLst>
              <a:ext uri="{FF2B5EF4-FFF2-40B4-BE49-F238E27FC236}">
                <a16:creationId xmlns:a16="http://schemas.microsoft.com/office/drawing/2014/main" id="{89812EF1-A559-F2A4-211A-778BF744D5BF}"/>
              </a:ext>
            </a:extLst>
          </p:cNvPr>
          <p:cNvSpPr>
            <a:spLocks noGrp="1"/>
          </p:cNvSpPr>
          <p:nvPr>
            <p:ph type="title" idx="2"/>
          </p:nvPr>
        </p:nvSpPr>
        <p:spPr/>
        <p:txBody>
          <a:bodyPr/>
          <a:lstStyle/>
          <a:p>
            <a:endParaRPr lang="en-US"/>
          </a:p>
        </p:txBody>
      </p:sp>
    </p:spTree>
    <p:extLst>
      <p:ext uri="{BB962C8B-B14F-4D97-AF65-F5344CB8AC3E}">
        <p14:creationId xmlns:p14="http://schemas.microsoft.com/office/powerpoint/2010/main" val="16872680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6649</TotalTime>
  <Words>3425</Words>
  <Application>Microsoft Office PowerPoint</Application>
  <PresentationFormat>On-screen Show (16:9)</PresentationFormat>
  <Paragraphs>300</Paragraphs>
  <Slides>43</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Arial</vt:lpstr>
      <vt:lpstr>Calibri</vt:lpstr>
      <vt:lpstr>Cambria</vt:lpstr>
      <vt:lpstr>Courier New</vt:lpstr>
      <vt:lpstr>Museo Slab 500</vt:lpstr>
      <vt:lpstr>MuseoSlabRegular</vt:lpstr>
      <vt:lpstr>Roboto</vt:lpstr>
      <vt:lpstr>Roboto Medium</vt:lpstr>
      <vt:lpstr>Rockwell</vt:lpstr>
      <vt:lpstr>Symbol</vt:lpstr>
      <vt:lpstr>Times New Roman</vt:lpstr>
      <vt:lpstr>Wingdings</vt:lpstr>
      <vt:lpstr>Simple Light</vt:lpstr>
      <vt:lpstr>Education of Homeless Children and Youth PURSUANT TO: McKinney-Vento Homeless Assistance Act of 2001 Title IX, Part A of Every Student Succeeds Act (ESSA)   FUNDED BY: U.S. DEPARTMENT OF EDUCATION, OFFICE OF ELEMENTARY AND SECONDARY EDUCATION </vt:lpstr>
      <vt:lpstr>History, Legislation and Current Events – What?</vt:lpstr>
      <vt:lpstr>Definition of Homelessness</vt:lpstr>
      <vt:lpstr>Unaccompanied Homeless Youth </vt:lpstr>
      <vt:lpstr>Educational Rights of McKinney-Vento Students </vt:lpstr>
      <vt:lpstr>Local Liaison Responsibilities</vt:lpstr>
      <vt:lpstr>Start Here</vt:lpstr>
      <vt:lpstr>Purpose of EHCY Grant Program – Why? </vt:lpstr>
      <vt:lpstr>Intent of the 2025-2028 EHCY Grant Program – How?  </vt:lpstr>
      <vt:lpstr> Eligible Applicants – Who? </vt:lpstr>
      <vt:lpstr> Priority Considerations</vt:lpstr>
      <vt:lpstr> Priority Considerations</vt:lpstr>
      <vt:lpstr>Distribution of funds is based on… </vt:lpstr>
      <vt:lpstr> Available Funds and Duration of the Grant</vt:lpstr>
      <vt:lpstr> Allowable Use of Funds</vt:lpstr>
      <vt:lpstr>Evaluation and Reporting</vt:lpstr>
      <vt:lpstr>Evaluation and Reporting</vt:lpstr>
      <vt:lpstr>Evaluation and Reporting</vt:lpstr>
      <vt:lpstr>Required Elements </vt:lpstr>
      <vt:lpstr>Other Uploads: </vt:lpstr>
      <vt:lpstr> Required Professional Development</vt:lpstr>
      <vt:lpstr> Required Professional Development</vt:lpstr>
      <vt:lpstr>Why Learning Cohorts?</vt:lpstr>
      <vt:lpstr>What can participants expect? </vt:lpstr>
      <vt:lpstr>What does DISO provide? </vt:lpstr>
      <vt:lpstr>Review Process and Timeline</vt:lpstr>
      <vt:lpstr>Submission Process and Deadline</vt:lpstr>
      <vt:lpstr>GAINS System Training</vt:lpstr>
      <vt:lpstr>Covered in this Section…</vt:lpstr>
      <vt:lpstr>Access GAINS- IdM Users</vt:lpstr>
      <vt:lpstr>Logging In- IdM</vt:lpstr>
      <vt:lpstr>Logging In – Non-IdM Users </vt:lpstr>
      <vt:lpstr>Access – Non-IdM Users </vt:lpstr>
      <vt:lpstr>Navigate to Funding Applications </vt:lpstr>
      <vt:lpstr>Find the Education of Homeless Children and Youth Application</vt:lpstr>
      <vt:lpstr>Draft Started</vt:lpstr>
      <vt:lpstr>Navigating Basics - Sections Overview</vt:lpstr>
      <vt:lpstr>Navigating Basics – Validations </vt:lpstr>
      <vt:lpstr>Navigating Basics – Saving your Work</vt:lpstr>
      <vt:lpstr>Application Submission</vt:lpstr>
      <vt:lpstr>GAINS Demonstration </vt:lpstr>
      <vt:lpstr>Additional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Burciaga, Jamie</dc:creator>
  <cp:lastModifiedBy>Gumina, Paula</cp:lastModifiedBy>
  <cp:revision>4</cp:revision>
  <dcterms:modified xsi:type="dcterms:W3CDTF">2025-04-09T19:48:07Z</dcterms:modified>
</cp:coreProperties>
</file>