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2" r:id="rId2"/>
    <p:sldId id="285" r:id="rId3"/>
    <p:sldId id="286" r:id="rId4"/>
    <p:sldId id="273" r:id="rId5"/>
    <p:sldId id="274" r:id="rId6"/>
    <p:sldId id="281" r:id="rId7"/>
    <p:sldId id="284" r:id="rId8"/>
    <p:sldId id="283" r:id="rId9"/>
    <p:sldId id="287" r:id="rId10"/>
    <p:sldId id="290" r:id="rId11"/>
    <p:sldId id="291" r:id="rId12"/>
    <p:sldId id="293" r:id="rId13"/>
    <p:sldId id="292" r:id="rId14"/>
    <p:sldId id="294" r:id="rId15"/>
    <p:sldId id="289" r:id="rId16"/>
    <p:sldId id="276" r:id="rId17"/>
    <p:sldId id="277" r:id="rId18"/>
    <p:sldId id="278" r:id="rId19"/>
    <p:sldId id="279" r:id="rId20"/>
    <p:sldId id="280"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1" autoAdjust="0"/>
    <p:restoredTop sz="94660" autoAdjust="0"/>
  </p:normalViewPr>
  <p:slideViewPr>
    <p:cSldViewPr snapToGrid="0">
      <p:cViewPr varScale="1">
        <p:scale>
          <a:sx n="114" d="100"/>
          <a:sy n="114" d="100"/>
        </p:scale>
        <p:origin x="762"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Patricia Popp</a:t>
            </a:r>
            <a:r>
              <a:rPr lang="en-US" dirty="0"/>
              <a:t>:</a:t>
            </a:r>
          </a:p>
          <a:p>
            <a:endParaRPr lang="en-US" dirty="0"/>
          </a:p>
          <a:p>
            <a:r>
              <a:rPr lang="en-US" dirty="0"/>
              <a:t>I don’t know what you’re seeing, but few of my LEAs are planning for full in-person classes as school begins this year. However, for those districts that are in-person and knowing that, eventually, we will have face-to-face instruction, here are the main considerations our team identified. I don’t think we have easy answers for any of them, but we tried to come up with some thoughts to get the conversations started today and hope you’ll share additional ideas in the chat box.</a:t>
            </a:r>
          </a:p>
          <a:p>
            <a:endParaRPr lang="en-US" dirty="0"/>
          </a:p>
          <a:p>
            <a:r>
              <a:rPr lang="en-US" dirty="0"/>
              <a:t>While there are overarching concerns for all of these that would apply to any student, we’ll try to focus on the EXTRA considerations for our students experiencing homelessness and conversation we probably need to be having with our liaisons</a:t>
            </a:r>
          </a:p>
          <a:p>
            <a:endParaRPr lang="en-US" dirty="0"/>
          </a:p>
          <a:p>
            <a:r>
              <a:rPr lang="en-US" dirty="0"/>
              <a:t>PPE – I think the MV language regarding the removal of barriers gives us the mandate to address this as SC and local liaisons. </a:t>
            </a:r>
          </a:p>
          <a:p>
            <a:endParaRPr lang="en-US" dirty="0"/>
          </a:p>
          <a:p>
            <a:pPr lvl="1"/>
            <a:r>
              <a:rPr lang="en-US" dirty="0"/>
              <a:t>Local funds (is the school district providing for everyone??), Title I, MV, community donations, ESSER funds are options. I had a liaison send me a photo of a room filled with hand-made face coverings in a variety of colors for students coming back to school. – Have available at the door, extras in nurses’ offices or in each classroom, mailing (if time) to families in advance. The same could apply to hygiene products. I know many of my liaisons are including PPE and hygiene items in their back-to-school supplies they’re preparing. I’ve heard thermometers are becoming a hot topic as families are being asked to screen for symptom at home prior to coming to school each day. (CDC change from supporting temp checks at school)</a:t>
            </a:r>
          </a:p>
          <a:p>
            <a:endParaRPr lang="en-US" dirty="0"/>
          </a:p>
          <a:p>
            <a:pPr lvl="1"/>
            <a:r>
              <a:rPr lang="en-US" dirty="0"/>
              <a:t>Local policies are likely to shape what happens if a student/family refuses to use PPE – from the soft “encourage” to consequences if not used of not being able to enter a classroom (I recognize this is a higher ed example,  but this is policy at W&amp;M – faculty can refuse entry to a student.) I believe the best compromise I’ve seen for families who either do not wish to comply or feel unsafe about sending their children back to school is providing a fully virtual option for any family that wishes. Some LEAs can do this in-house; in Virginia, we have a statewide system called Virtual Virginia that also can be accessed for our students enrolled in public schools.</a:t>
            </a:r>
          </a:p>
          <a:p>
            <a:endParaRPr lang="en-US" dirty="0"/>
          </a:p>
          <a:p>
            <a:r>
              <a:rPr lang="en-US" dirty="0"/>
              <a:t>The next several bullets all have the potential to affect best interest determinations for school of origin.</a:t>
            </a:r>
          </a:p>
          <a:p>
            <a:endParaRPr lang="en-US" dirty="0"/>
          </a:p>
          <a:p>
            <a:pPr lvl="1"/>
            <a:r>
              <a:rPr lang="en-US" dirty="0"/>
              <a:t>In addition to processes that will be used to quarantine/isolate if there is exposure to the virus, BID conversations will likely need to include a discussion about how a students can be picked up in the middle of the day if the student is sick. (I’m hearing many contractors will not transport a sick child.) Having reliable emergency contacts if the parent cannot be reached will be even more critical. I know some of my liaisons use a history of not being to contact anyone when there’s been an emergency in the past, but this is likely to have a heightened concern now. The need for isolation should be part of an initial needs assessment – what will some of our families do if they need to quarantine – definitely an area that will need some creative problem solving.</a:t>
            </a:r>
          </a:p>
          <a:p>
            <a:endParaRPr lang="en-US" dirty="0"/>
          </a:p>
          <a:p>
            <a:pPr lvl="1"/>
            <a:r>
              <a:rPr lang="en-US" dirty="0"/>
              <a:t>I can’t imagine how transportation directors are handling this right now. Social distancing on buses is going to limit a system that in many places is already over-taxed.  Liaisons tell me many of the contract services they’ve used for school of origin transportation in the past will NOT transport students this coming year. Again, strong justification from a BID may help when advocating that a student to remain in the same school, even if it’s not easy to transport. I fear some liaisons may fall back on saying, we don’t have a way to transport. We need to make sure they realize the decision should be within the context of the best interest determination – discussing the ability to transport SAFELY is reasonable as part of that process.</a:t>
            </a:r>
          </a:p>
          <a:p>
            <a:endParaRPr lang="en-US" dirty="0"/>
          </a:p>
          <a:p>
            <a:pPr lvl="1"/>
            <a:r>
              <a:rPr lang="en-US" dirty="0"/>
              <a:t>Extracurricular activities and before/after school care will need to have added lens of the pandemic in SOO determinations and probably need to be part of any needs assessment, even for attending the SOR to problem-solve added barriers that might arise.</a:t>
            </a:r>
          </a:p>
          <a:p>
            <a:endParaRPr lang="en-US" dirty="0"/>
          </a:p>
        </p:txBody>
      </p:sp>
      <p:sp>
        <p:nvSpPr>
          <p:cNvPr id="4" name="Slide Number Placeholder 3"/>
          <p:cNvSpPr>
            <a:spLocks noGrp="1"/>
          </p:cNvSpPr>
          <p:nvPr>
            <p:ph type="sldNum" sz="quarter" idx="5"/>
          </p:nvPr>
        </p:nvSpPr>
        <p:spPr/>
        <p:txBody>
          <a:bodyPr/>
          <a:lstStyle/>
          <a:p>
            <a:fld id="{A3F167F0-0840-1348-BFE4-C6298BBC0698}" type="slidenum">
              <a:rPr lang="en-US" smtClean="0"/>
              <a:t>16</a:t>
            </a:fld>
            <a:endParaRPr lang="en-US" dirty="0"/>
          </a:p>
        </p:txBody>
      </p:sp>
    </p:spTree>
    <p:extLst>
      <p:ext uri="{BB962C8B-B14F-4D97-AF65-F5344CB8AC3E}">
        <p14:creationId xmlns:p14="http://schemas.microsoft.com/office/powerpoint/2010/main" val="1932501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Karen Rice:</a:t>
            </a:r>
          </a:p>
          <a:p>
            <a:pPr rtl="0">
              <a:spcBef>
                <a:spcPts val="0"/>
              </a:spcBef>
              <a:spcAft>
                <a:spcPts val="0"/>
              </a:spcAft>
            </a:pPr>
            <a:r>
              <a:rPr lang="en-US" sz="1200" b="0" i="0" u="none" strike="noStrike" dirty="0">
                <a:solidFill>
                  <a:srgbClr val="404040"/>
                </a:solidFill>
                <a:effectLst/>
                <a:latin typeface="Arial" panose="020B0604020202020204" pitchFamily="34" charset="0"/>
              </a:rPr>
              <a:t>In Wisconsin we really have really mixed plans for returning to school, including many who will be virtual only. </a:t>
            </a:r>
            <a:endParaRPr lang="en-US" b="0" dirty="0">
              <a:effectLst/>
            </a:endParaRPr>
          </a:p>
          <a:p>
            <a:pPr rtl="0">
              <a:spcBef>
                <a:spcPts val="0"/>
              </a:spcBef>
              <a:spcAft>
                <a:spcPts val="0"/>
              </a:spcAft>
            </a:pPr>
            <a:br>
              <a:rPr lang="en-US" b="0" dirty="0">
                <a:effectLst/>
              </a:rPr>
            </a:br>
            <a:r>
              <a:rPr lang="en-US" sz="1200" b="0" i="0" u="none" strike="noStrike" dirty="0">
                <a:solidFill>
                  <a:srgbClr val="404040"/>
                </a:solidFill>
                <a:effectLst/>
                <a:latin typeface="Calibri" panose="020F0502020204030204" pitchFamily="34" charset="0"/>
              </a:rPr>
              <a:t>Barriers must be removed for virtual or distance learning. Consider what barriers may exist and how to support LEAs in removing those, including providing strategies that will be addressed with this slide.</a:t>
            </a:r>
            <a:endParaRPr lang="en-US" b="0" dirty="0">
              <a:effectLst/>
            </a:endParaRPr>
          </a:p>
          <a:p>
            <a:pPr rtl="0" fontAlgn="base">
              <a:spcBef>
                <a:spcPts val="0"/>
              </a:spcBef>
              <a:spcAft>
                <a:spcPts val="0"/>
              </a:spcAft>
              <a:buFont typeface="+mj-lt"/>
              <a:buAutoNum type="arabicPeriod"/>
            </a:pPr>
            <a:br>
              <a:rPr lang="en-US" b="0" dirty="0">
                <a:effectLst/>
              </a:rPr>
            </a:br>
            <a:r>
              <a:rPr lang="en-US" sz="1200" b="0" i="0" u="none" strike="noStrike" dirty="0">
                <a:solidFill>
                  <a:srgbClr val="404040"/>
                </a:solidFill>
                <a:effectLst/>
                <a:latin typeface="Calibri" panose="020F0502020204030204" pitchFamily="34" charset="0"/>
              </a:rPr>
              <a:t>Acknowledging challenges/difficulties of distance learning that LEAs will face, such as :</a:t>
            </a:r>
            <a:r>
              <a:rPr lang="en-US" sz="1200" b="0" i="0" u="none" strike="noStrike" dirty="0">
                <a:solidFill>
                  <a:srgbClr val="404040"/>
                </a:solidFill>
                <a:effectLst/>
                <a:latin typeface="Arial" panose="020B0604020202020204" pitchFamily="34" charset="0"/>
              </a:rPr>
              <a:t> </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Lack of internet</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Lack of devices</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Lack of electricity</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Lack of safe, stable environment conducive to learning</a:t>
            </a:r>
          </a:p>
          <a:p>
            <a:pPr marL="457200" rtl="0" fontAlgn="base">
              <a:spcBef>
                <a:spcPts val="0"/>
              </a:spcBef>
              <a:spcAft>
                <a:spcPts val="140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Lack of transportation to reach internet spots or pick up devices</a:t>
            </a:r>
          </a:p>
          <a:p>
            <a:pPr rtl="0" fontAlgn="base">
              <a:spcBef>
                <a:spcPts val="0"/>
              </a:spcBef>
              <a:spcAft>
                <a:spcPts val="0"/>
              </a:spcAft>
              <a:buFont typeface="+mj-lt"/>
              <a:buAutoNum type="arabicPeriod" startAt="2"/>
            </a:pPr>
            <a:br>
              <a:rPr lang="en-US" b="0" dirty="0">
                <a:effectLst/>
              </a:rPr>
            </a:br>
            <a:r>
              <a:rPr lang="en-US" sz="1200" b="0" i="0" u="none" strike="noStrike" dirty="0">
                <a:solidFill>
                  <a:srgbClr val="404040"/>
                </a:solidFill>
                <a:effectLst/>
                <a:latin typeface="Arial" panose="020B0604020202020204" pitchFamily="34" charset="0"/>
              </a:rPr>
              <a:t>Strategies we’ve shared and heard from others, based on the considerations on this slide. These are strategies that can be shared with LEAs to help think through removing barriers for students experiencing homelessness:</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Funding: </a:t>
            </a:r>
          </a:p>
          <a:p>
            <a:pPr marL="742950" lvl="1" indent="-28575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Use district funds, Title I, Part A, or ESSER funds to pay for devices (</a:t>
            </a:r>
            <a:r>
              <a:rPr lang="en-US" sz="1200" b="0" i="0" u="none" strike="noStrike" dirty="0" err="1">
                <a:solidFill>
                  <a:srgbClr val="404040"/>
                </a:solidFill>
                <a:effectLst/>
                <a:latin typeface="Arial" panose="020B0604020202020204" pitchFamily="34" charset="0"/>
              </a:rPr>
              <a:t>chromebooks</a:t>
            </a:r>
            <a:r>
              <a:rPr lang="en-US" sz="1200" b="0" i="0" u="none" strike="noStrike" dirty="0">
                <a:solidFill>
                  <a:srgbClr val="404040"/>
                </a:solidFill>
                <a:effectLst/>
                <a:latin typeface="Arial" panose="020B0604020202020204" pitchFamily="34" charset="0"/>
              </a:rPr>
              <a:t>, hotspots, etc.)</a:t>
            </a:r>
          </a:p>
          <a:p>
            <a:pPr marL="742950" lvl="1" indent="-28575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Increase the amount of the Title I homeless reservation or use ESSER funds to support students or the work of the homeless liaison </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Get creative about providing internet access (examples: mobile internet access, expanding district </a:t>
            </a:r>
            <a:r>
              <a:rPr lang="en-US" sz="1200" b="0" i="0" u="none" strike="noStrike" dirty="0" err="1">
                <a:solidFill>
                  <a:srgbClr val="404040"/>
                </a:solidFill>
                <a:effectLst/>
                <a:latin typeface="Arial" panose="020B0604020202020204" pitchFamily="34" charset="0"/>
              </a:rPr>
              <a:t>wifi</a:t>
            </a:r>
            <a:r>
              <a:rPr lang="en-US" sz="1200" b="0" i="0" u="none" strike="noStrike" dirty="0">
                <a:solidFill>
                  <a:srgbClr val="404040"/>
                </a:solidFill>
                <a:effectLst/>
                <a:latin typeface="Arial" panose="020B0604020202020204" pitchFamily="34" charset="0"/>
              </a:rPr>
              <a:t>, etc.)</a:t>
            </a:r>
          </a:p>
          <a:p>
            <a:pPr marL="742950" lvl="1" indent="-28575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Provide students with unlimited high-speed data, including through hotspots and cellphone data and minutes, to ensure students can complete all assignments and stay connected with liaisons, teachers, mentors, and peers.</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Plan to meet learning challenges beyond basic connectivity and devices, such as providing portable chargers for students without access to electricity; offering in-person or virtual supplemental academic support; and maintaining mentorship relationships with youth experiencing homelessness without a parent or guardian, in particular.</a:t>
            </a:r>
          </a:p>
          <a:p>
            <a:pPr marL="742950" lvl="1" indent="-28575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Consistency in platforms used so parents aren’t having to learn different platforms for students in different grades </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Reach out to shelters to help arrange spaces and technology for students to learn</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Share learning models that respond to housing realities - shorter chunks of assignments and credits</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Think about awarding partial credits for work completed virtually, </a:t>
            </a:r>
            <a:r>
              <a:rPr lang="en-US" sz="1200" b="0" i="0" u="none" strike="noStrike" dirty="0" err="1">
                <a:solidFill>
                  <a:srgbClr val="404040"/>
                </a:solidFill>
                <a:effectLst/>
                <a:latin typeface="Arial" panose="020B0604020202020204" pitchFamily="34" charset="0"/>
              </a:rPr>
              <a:t>esp</a:t>
            </a:r>
            <a:r>
              <a:rPr lang="en-US" sz="1200" b="0" i="0" u="none" strike="noStrike" dirty="0">
                <a:solidFill>
                  <a:srgbClr val="404040"/>
                </a:solidFill>
                <a:effectLst/>
                <a:latin typeface="Arial" panose="020B0604020202020204" pitchFamily="34" charset="0"/>
              </a:rPr>
              <a:t> for those who struggle with internet access, safe and sufficient places for work. Consider how district policies and procedures may need to be changed or implemented to ensure partial credits are awarded</a:t>
            </a:r>
          </a:p>
          <a:p>
            <a:pPr marL="742950" lvl="1" indent="-28575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Think about projects - ways that partial credit can be earned (not all work should be projects, however, to prevent burnout)</a:t>
            </a:r>
          </a:p>
          <a:p>
            <a:pPr marL="45720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Schedule regular check ins, think of ways to maintain communication (prepaid cell phones, </a:t>
            </a:r>
            <a:r>
              <a:rPr lang="en-US" sz="1200" b="0" i="0" u="none" strike="noStrike" dirty="0" err="1">
                <a:solidFill>
                  <a:srgbClr val="404040"/>
                </a:solidFill>
                <a:effectLst/>
                <a:latin typeface="Arial" panose="020B0604020202020204" pitchFamily="34" charset="0"/>
              </a:rPr>
              <a:t>etc</a:t>
            </a:r>
            <a:r>
              <a:rPr lang="en-US" sz="1200" b="0" i="0" u="none" strike="noStrike" dirty="0">
                <a:solidFill>
                  <a:srgbClr val="404040"/>
                </a:solidFill>
                <a:effectLst/>
                <a:latin typeface="Arial" panose="020B0604020202020204" pitchFamily="34" charset="0"/>
              </a:rPr>
              <a:t>)</a:t>
            </a:r>
          </a:p>
          <a:p>
            <a:pPr marL="742950" lvl="1" indent="-285750" rtl="0" fontAlgn="base">
              <a:spcBef>
                <a:spcPts val="0"/>
              </a:spcBef>
              <a:spcAft>
                <a:spcPts val="0"/>
              </a:spcAft>
              <a:buFont typeface="Arial" panose="020B0604020202020204" pitchFamily="34" charset="0"/>
              <a:buChar char="•"/>
            </a:pPr>
            <a:r>
              <a:rPr lang="en-US" sz="1200" b="0" i="0" u="none" strike="noStrike" dirty="0">
                <a:solidFill>
                  <a:srgbClr val="404040"/>
                </a:solidFill>
                <a:effectLst/>
                <a:latin typeface="Arial" panose="020B0604020202020204" pitchFamily="34" charset="0"/>
              </a:rPr>
              <a:t>Think of who else in the district has relationships with the students to check in and maintain contact (doesn’t just have to be the liaison)</a:t>
            </a:r>
          </a:p>
          <a:p>
            <a:pPr rtl="0">
              <a:spcBef>
                <a:spcPts val="0"/>
              </a:spcBef>
              <a:spcAft>
                <a:spcPts val="0"/>
              </a:spcAft>
            </a:pPr>
            <a:br>
              <a:rPr lang="en-US" b="0" dirty="0">
                <a:effectLst/>
              </a:rPr>
            </a:br>
            <a:r>
              <a:rPr lang="en-US" sz="1200" b="0" i="0" u="none" strike="noStrike" dirty="0">
                <a:solidFill>
                  <a:srgbClr val="404040"/>
                </a:solidFill>
                <a:effectLst/>
                <a:latin typeface="Arial" panose="020B0604020202020204" pitchFamily="34" charset="0"/>
              </a:rPr>
              <a:t>At a state level, think about how you can be involved in conversations about reopening and providing guidance and strategies to LEAs. We know many states are putting out guidance and resources for districts. It’s important to keep homelessness in that conversation. The strategies shared above may be some of the ones that you will be able to include from your state.</a:t>
            </a:r>
            <a:endParaRPr lang="en-US" b="0" dirty="0">
              <a:effectLst/>
            </a:endParaRPr>
          </a:p>
          <a:p>
            <a:br>
              <a:rPr lang="en-US" dirty="0"/>
            </a:br>
            <a:endParaRPr lang="en-US" b="1" dirty="0"/>
          </a:p>
        </p:txBody>
      </p:sp>
      <p:sp>
        <p:nvSpPr>
          <p:cNvPr id="4" name="Slide Number Placeholder 3"/>
          <p:cNvSpPr>
            <a:spLocks noGrp="1"/>
          </p:cNvSpPr>
          <p:nvPr>
            <p:ph type="sldNum" sz="quarter" idx="5"/>
          </p:nvPr>
        </p:nvSpPr>
        <p:spPr/>
        <p:txBody>
          <a:bodyPr/>
          <a:lstStyle/>
          <a:p>
            <a:fld id="{A3F167F0-0840-1348-BFE4-C6298BBC0698}" type="slidenum">
              <a:rPr lang="en-US" smtClean="0"/>
              <a:t>17</a:t>
            </a:fld>
            <a:endParaRPr lang="en-US" dirty="0"/>
          </a:p>
        </p:txBody>
      </p:sp>
    </p:spTree>
    <p:extLst>
      <p:ext uri="{BB962C8B-B14F-4D97-AF65-F5344CB8AC3E}">
        <p14:creationId xmlns:p14="http://schemas.microsoft.com/office/powerpoint/2010/main" val="112980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Kristen Dial</a:t>
            </a:r>
            <a:r>
              <a:rPr lang="en-US" dirty="0"/>
              <a:t>:</a:t>
            </a:r>
          </a:p>
          <a:p>
            <a:pPr marL="174708" indent="-174708" defTabSz="931774">
              <a:buFont typeface="Arial" panose="020B0604020202020204" pitchFamily="34" charset="0"/>
              <a:buChar char="•"/>
              <a:defRPr/>
            </a:pPr>
            <a:r>
              <a:rPr lang="en-US" dirty="0"/>
              <a:t>There are many hybrid models being discussed around the country. </a:t>
            </a:r>
          </a:p>
          <a:p>
            <a:pPr marL="174708" indent="-174708" defTabSz="931774">
              <a:buFont typeface="Arial" panose="020B0604020202020204" pitchFamily="34" charset="0"/>
              <a:buChar char="•"/>
              <a:defRPr/>
            </a:pPr>
            <a:r>
              <a:rPr lang="en-US" dirty="0"/>
              <a:t>Some LEAs will split in-person and virtual learning by grade span.</a:t>
            </a:r>
          </a:p>
          <a:p>
            <a:pPr marL="174708" indent="-174708" defTabSz="931774">
              <a:buFont typeface="Arial" panose="020B0604020202020204" pitchFamily="34" charset="0"/>
              <a:buChar char="•"/>
              <a:defRPr/>
            </a:pPr>
            <a:r>
              <a:rPr lang="en-US" dirty="0"/>
              <a:t>Some will split the student body into AM and PM shifts or every other day or week in person classes.</a:t>
            </a:r>
          </a:p>
          <a:p>
            <a:pPr marL="174708" indent="-174708" defTabSz="931774">
              <a:buFont typeface="Arial" panose="020B0604020202020204" pitchFamily="34" charset="0"/>
              <a:buChar char="•"/>
              <a:defRPr/>
            </a:pPr>
            <a:r>
              <a:rPr lang="en-US" dirty="0"/>
              <a:t>Still others will split in person and virtual classes based on content area, with science labs in person and English classes via computer.</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3F167F0-0840-1348-BFE4-C6298BBC0698}" type="slidenum">
              <a:rPr lang="en-US" smtClean="0"/>
              <a:t>18</a:t>
            </a:fld>
            <a:endParaRPr lang="en-US" dirty="0"/>
          </a:p>
        </p:txBody>
      </p:sp>
    </p:spTree>
    <p:extLst>
      <p:ext uri="{BB962C8B-B14F-4D97-AF65-F5344CB8AC3E}">
        <p14:creationId xmlns:p14="http://schemas.microsoft.com/office/powerpoint/2010/main" val="3307795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F167F0-0840-1348-BFE4-C6298BBC0698}" type="slidenum">
              <a:rPr lang="en-US" smtClean="0"/>
              <a:t>19</a:t>
            </a:fld>
            <a:endParaRPr lang="en-US" dirty="0"/>
          </a:p>
        </p:txBody>
      </p:sp>
    </p:spTree>
    <p:extLst>
      <p:ext uri="{BB962C8B-B14F-4D97-AF65-F5344CB8AC3E}">
        <p14:creationId xmlns:p14="http://schemas.microsoft.com/office/powerpoint/2010/main" val="578685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F167F0-0840-1348-BFE4-C6298BBC0698}" type="slidenum">
              <a:rPr lang="en-US" smtClean="0"/>
              <a:t>20</a:t>
            </a:fld>
            <a:endParaRPr lang="en-US" dirty="0"/>
          </a:p>
        </p:txBody>
      </p:sp>
    </p:spTree>
    <p:extLst>
      <p:ext uri="{BB962C8B-B14F-4D97-AF65-F5344CB8AC3E}">
        <p14:creationId xmlns:p14="http://schemas.microsoft.com/office/powerpoint/2010/main" val="272447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extras.denverpost.com/homelessstudents/" TargetMode="Externa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nche.ed.gov/" TargetMode="External"/><Relationship Id="rId7" Type="http://schemas.openxmlformats.org/officeDocument/2006/relationships/hyperlink" Target="https://naehcy.org/" TargetMode="External"/><Relationship Id="rId2" Type="http://schemas.openxmlformats.org/officeDocument/2006/relationships/hyperlink" Target="https://www.cde.state.co.us/dropoutprevention/homeless_index" TargetMode="External"/><Relationship Id="rId1" Type="http://schemas.openxmlformats.org/officeDocument/2006/relationships/slideLayout" Target="../slideLayouts/slideLayout2.xml"/><Relationship Id="rId6" Type="http://schemas.openxmlformats.org/officeDocument/2006/relationships/hyperlink" Target="https://nche.ed.gov/wp-content/uploads/2018/10/app-2c.docx" TargetMode="External"/><Relationship Id="rId5" Type="http://schemas.openxmlformats.org/officeDocument/2006/relationships/hyperlink" Target="https://nche.ed.gov/wp-content/uploads/2018/10/app-2b.docx" TargetMode="External"/><Relationship Id="rId4" Type="http://schemas.openxmlformats.org/officeDocument/2006/relationships/hyperlink" Target="https://nche.ed.gov/homeless-liaison-toolk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chehelplin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nche.ed.gov/title-1-part-a/" TargetMode="External"/><Relationship Id="rId2" Type="http://schemas.openxmlformats.org/officeDocument/2006/relationships/hyperlink" Target="https://nche.ed.gov/wp-content/uploads/2018/12/ehcy_profil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e.state.co.us/dropoutprevention/homeless_inde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SY20-21 MKV Back to School</a:t>
            </a:r>
            <a:endParaRPr lang="en-US" sz="2700" dirty="0"/>
          </a:p>
        </p:txBody>
      </p:sp>
      <p:sp>
        <p:nvSpPr>
          <p:cNvPr id="3" name="Subtitle 2"/>
          <p:cNvSpPr>
            <a:spLocks noGrp="1"/>
          </p:cNvSpPr>
          <p:nvPr>
            <p:ph type="subTitle" idx="1"/>
          </p:nvPr>
        </p:nvSpPr>
        <p:spPr/>
        <p:txBody>
          <a:bodyPr>
            <a:normAutofit/>
          </a:bodyPr>
          <a:lstStyle/>
          <a:p>
            <a:r>
              <a:rPr lang="en-US" dirty="0"/>
              <a:t>August 27,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651006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1DCA-8865-47D4-9891-4E35EB754699}"/>
              </a:ext>
            </a:extLst>
          </p:cNvPr>
          <p:cNvSpPr>
            <a:spLocks noGrp="1"/>
          </p:cNvSpPr>
          <p:nvPr>
            <p:ph type="ctrTitle"/>
          </p:nvPr>
        </p:nvSpPr>
        <p:spPr/>
        <p:txBody>
          <a:bodyPr>
            <a:normAutofit/>
          </a:bodyPr>
          <a:lstStyle/>
          <a:p>
            <a:r>
              <a:rPr lang="en-US" sz="5400" dirty="0"/>
              <a:t>Improving Engagement and Attendance</a:t>
            </a:r>
          </a:p>
        </p:txBody>
      </p:sp>
      <p:sp>
        <p:nvSpPr>
          <p:cNvPr id="3" name="Slide Number Placeholder 2">
            <a:extLst>
              <a:ext uri="{FF2B5EF4-FFF2-40B4-BE49-F238E27FC236}">
                <a16:creationId xmlns:a16="http://schemas.microsoft.com/office/drawing/2014/main" id="{606300FE-C59C-4E9D-BE70-0C6255056361}"/>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127471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09BB-469B-4C72-B36B-316B238EB83A}"/>
              </a:ext>
            </a:extLst>
          </p:cNvPr>
          <p:cNvSpPr>
            <a:spLocks noGrp="1"/>
          </p:cNvSpPr>
          <p:nvPr>
            <p:ph type="title"/>
          </p:nvPr>
        </p:nvSpPr>
        <p:spPr/>
        <p:txBody>
          <a:bodyPr/>
          <a:lstStyle/>
          <a:p>
            <a:r>
              <a:rPr lang="en-US" dirty="0"/>
              <a:t>Engagement Strategies</a:t>
            </a:r>
          </a:p>
        </p:txBody>
      </p:sp>
      <p:sp>
        <p:nvSpPr>
          <p:cNvPr id="3" name="Content Placeholder 2">
            <a:extLst>
              <a:ext uri="{FF2B5EF4-FFF2-40B4-BE49-F238E27FC236}">
                <a16:creationId xmlns:a16="http://schemas.microsoft.com/office/drawing/2014/main" id="{F4B35BE2-9BBA-4F61-B2EA-98230AF49843}"/>
              </a:ext>
            </a:extLst>
          </p:cNvPr>
          <p:cNvSpPr>
            <a:spLocks noGrp="1"/>
          </p:cNvSpPr>
          <p:nvPr>
            <p:ph idx="1"/>
          </p:nvPr>
        </p:nvSpPr>
        <p:spPr/>
        <p:txBody>
          <a:bodyPr>
            <a:normAutofit lnSpcReduction="10000"/>
          </a:bodyPr>
          <a:lstStyle/>
          <a:p>
            <a:r>
              <a:rPr lang="en-US" dirty="0"/>
              <a:t>Embed questions and information about homelessness in all school or district outreach efforts, including: enrollment materials, food pick-up or delivery; mailing of learning packets; emails or other communications to all parents/students; school/district automated calling systems; and the school/district website, Facebook page, and other social media.</a:t>
            </a:r>
          </a:p>
          <a:p>
            <a:r>
              <a:rPr lang="en-US" dirty="0"/>
              <a:t>Post flyers, brochures, and posters in the community where students and parents might see them, even if those locations are different due to COVID-19. For example, while campgrounds, motels, libraries and laundromats may continue to be important places to post information, grocery stores and pharmacies might be even more essential locations for such information at this time </a:t>
            </a:r>
          </a:p>
        </p:txBody>
      </p:sp>
      <p:sp>
        <p:nvSpPr>
          <p:cNvPr id="4" name="Slide Number Placeholder 3">
            <a:extLst>
              <a:ext uri="{FF2B5EF4-FFF2-40B4-BE49-F238E27FC236}">
                <a16:creationId xmlns:a16="http://schemas.microsoft.com/office/drawing/2014/main" id="{F1A2B4EA-5A11-4DD6-A1B9-2F15C42F9DF8}"/>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4143752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B4BE5-26C1-4A76-A39A-F4A6FE19F084}"/>
              </a:ext>
            </a:extLst>
          </p:cNvPr>
          <p:cNvSpPr>
            <a:spLocks noGrp="1"/>
          </p:cNvSpPr>
          <p:nvPr>
            <p:ph type="title"/>
          </p:nvPr>
        </p:nvSpPr>
        <p:spPr/>
        <p:txBody>
          <a:bodyPr/>
          <a:lstStyle/>
          <a:p>
            <a:r>
              <a:rPr lang="en-US" dirty="0"/>
              <a:t>Engagement Strategies</a:t>
            </a:r>
          </a:p>
        </p:txBody>
      </p:sp>
      <p:sp>
        <p:nvSpPr>
          <p:cNvPr id="3" name="Content Placeholder 2">
            <a:extLst>
              <a:ext uri="{FF2B5EF4-FFF2-40B4-BE49-F238E27FC236}">
                <a16:creationId xmlns:a16="http://schemas.microsoft.com/office/drawing/2014/main" id="{0E804501-5042-4338-9863-55CF9B6A24D0}"/>
              </a:ext>
            </a:extLst>
          </p:cNvPr>
          <p:cNvSpPr>
            <a:spLocks noGrp="1"/>
          </p:cNvSpPr>
          <p:nvPr>
            <p:ph idx="1"/>
          </p:nvPr>
        </p:nvSpPr>
        <p:spPr/>
        <p:txBody>
          <a:bodyPr/>
          <a:lstStyle/>
          <a:p>
            <a:r>
              <a:rPr lang="en-US" dirty="0"/>
              <a:t>Ask community partners to use an online referral form, that can be completed and submitted via a Google Doc or email, to connect families and youth to McKinney-Vento liaisons and early childhood programs for education-related needs </a:t>
            </a:r>
          </a:p>
          <a:p>
            <a:r>
              <a:rPr lang="en-US" dirty="0"/>
              <a:t>If your school is doing meals, post flyers in an area where families picking up meals can see them and include a flyer or brochure in to-go meals. </a:t>
            </a:r>
          </a:p>
          <a:p>
            <a:r>
              <a:rPr lang="en-US" dirty="0"/>
              <a:t>Create user-friendly websites and Facebook pages with clear information about community resources, food distribution, and distance learning, including how to obtain devices and internet connectivity. </a:t>
            </a:r>
          </a:p>
        </p:txBody>
      </p:sp>
      <p:sp>
        <p:nvSpPr>
          <p:cNvPr id="4" name="Slide Number Placeholder 3">
            <a:extLst>
              <a:ext uri="{FF2B5EF4-FFF2-40B4-BE49-F238E27FC236}">
                <a16:creationId xmlns:a16="http://schemas.microsoft.com/office/drawing/2014/main" id="{AAD327E0-7D00-4A5E-A995-1CA3FA93B438}"/>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690451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D2340-C261-4986-9033-B42764939534}"/>
              </a:ext>
            </a:extLst>
          </p:cNvPr>
          <p:cNvSpPr>
            <a:spLocks noGrp="1"/>
          </p:cNvSpPr>
          <p:nvPr>
            <p:ph type="title"/>
          </p:nvPr>
        </p:nvSpPr>
        <p:spPr/>
        <p:txBody>
          <a:bodyPr/>
          <a:lstStyle/>
          <a:p>
            <a:r>
              <a:rPr lang="en-US" dirty="0"/>
              <a:t>Engagement Strategies</a:t>
            </a:r>
          </a:p>
        </p:txBody>
      </p:sp>
      <p:sp>
        <p:nvSpPr>
          <p:cNvPr id="3" name="Content Placeholder 2">
            <a:extLst>
              <a:ext uri="{FF2B5EF4-FFF2-40B4-BE49-F238E27FC236}">
                <a16:creationId xmlns:a16="http://schemas.microsoft.com/office/drawing/2014/main" id="{F3911676-29B6-4F27-929E-93EC18E49452}"/>
              </a:ext>
            </a:extLst>
          </p:cNvPr>
          <p:cNvSpPr>
            <a:spLocks noGrp="1"/>
          </p:cNvSpPr>
          <p:nvPr>
            <p:ph idx="1"/>
          </p:nvPr>
        </p:nvSpPr>
        <p:spPr/>
        <p:txBody>
          <a:bodyPr>
            <a:normAutofit fontScale="85000" lnSpcReduction="10000"/>
          </a:bodyPr>
          <a:lstStyle/>
          <a:p>
            <a:r>
              <a:rPr lang="en-US" dirty="0"/>
              <a:t>Many families may not self-identify as homeless or understand that living doubled-up may qualify them for services. Be creative with the questions that can help identify students and families experiencing homelessness in the COVID-19 context. Questions may include: </a:t>
            </a:r>
          </a:p>
          <a:p>
            <a:pPr>
              <a:buFont typeface="Wingdings" panose="05000000000000000000" pitchFamily="2" charset="2"/>
              <a:buChar char="Ø"/>
            </a:pPr>
            <a:r>
              <a:rPr lang="en-US" dirty="0"/>
              <a:t>Have you had an eviction deferred, and if so, when will the eviction moratorium end? </a:t>
            </a:r>
          </a:p>
          <a:p>
            <a:pPr>
              <a:buFont typeface="Wingdings" panose="05000000000000000000" pitchFamily="2" charset="2"/>
              <a:buChar char="Ø"/>
            </a:pPr>
            <a:r>
              <a:rPr lang="en-US" dirty="0"/>
              <a:t>Have you had rent, or utility payments deferred, and if so, when will those payments resume? </a:t>
            </a:r>
          </a:p>
          <a:p>
            <a:pPr>
              <a:buFont typeface="Wingdings" panose="05000000000000000000" pitchFamily="2" charset="2"/>
              <a:buChar char="Ø"/>
            </a:pPr>
            <a:r>
              <a:rPr lang="en-US" dirty="0"/>
              <a:t>Do you have a steady income? Has your work schedule been reduced? </a:t>
            </a:r>
          </a:p>
          <a:p>
            <a:pPr>
              <a:buFont typeface="Wingdings" panose="05000000000000000000" pitchFamily="2" charset="2"/>
              <a:buChar char="Ø"/>
            </a:pPr>
            <a:r>
              <a:rPr lang="en-US" dirty="0"/>
              <a:t>Do you have a working stove and refrigerator? </a:t>
            </a:r>
          </a:p>
          <a:p>
            <a:pPr>
              <a:buFont typeface="Wingdings" panose="05000000000000000000" pitchFamily="2" charset="2"/>
              <a:buChar char="Ø"/>
            </a:pPr>
            <a:r>
              <a:rPr lang="en-US" dirty="0"/>
              <a:t>Have you had utilities shut-off? </a:t>
            </a:r>
          </a:p>
          <a:p>
            <a:pPr>
              <a:buFont typeface="Wingdings" panose="05000000000000000000" pitchFamily="2" charset="2"/>
              <a:buChar char="Ø"/>
            </a:pPr>
            <a:r>
              <a:rPr lang="en-US" dirty="0"/>
              <a:t>How long have you been where you are staying currently, and how long do you think you will be able to stay there? </a:t>
            </a:r>
          </a:p>
          <a:p>
            <a:pPr>
              <a:buFont typeface="Wingdings" panose="05000000000000000000" pitchFamily="2" charset="2"/>
              <a:buChar char="Ø"/>
            </a:pPr>
            <a:r>
              <a:rPr lang="en-US" dirty="0"/>
              <a:t>Have you recently had to move in with family or friends because of financial circumstances?</a:t>
            </a:r>
          </a:p>
        </p:txBody>
      </p:sp>
      <p:sp>
        <p:nvSpPr>
          <p:cNvPr id="4" name="Slide Number Placeholder 3">
            <a:extLst>
              <a:ext uri="{FF2B5EF4-FFF2-40B4-BE49-F238E27FC236}">
                <a16:creationId xmlns:a16="http://schemas.microsoft.com/office/drawing/2014/main" id="{0A842358-7C88-4E45-A971-72A0D03089C7}"/>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506694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61EC6-2190-42BA-B9DD-6635E7B89F61}"/>
              </a:ext>
            </a:extLst>
          </p:cNvPr>
          <p:cNvSpPr>
            <a:spLocks noGrp="1"/>
          </p:cNvSpPr>
          <p:nvPr>
            <p:ph type="ctrTitle"/>
          </p:nvPr>
        </p:nvSpPr>
        <p:spPr/>
        <p:txBody>
          <a:bodyPr>
            <a:normAutofit fontScale="90000"/>
          </a:bodyPr>
          <a:lstStyle/>
          <a:p>
            <a:pPr marR="0" lvl="0" algn="l">
              <a:spcBef>
                <a:spcPts val="0"/>
              </a:spcBef>
              <a:spcAft>
                <a:spcPts val="0"/>
              </a:spcAft>
            </a:pPr>
            <a:r>
              <a:rPr lang="en-US" sz="5400" dirty="0"/>
              <a:t>From the Field…</a:t>
            </a:r>
            <a:br>
              <a:rPr lang="en-US" sz="5400" dirty="0"/>
            </a:br>
            <a:br>
              <a:rPr lang="en-US" sz="5400" dirty="0"/>
            </a:br>
            <a:r>
              <a:rPr lang="en-US" sz="1800" i="1" dirty="0">
                <a:solidFill>
                  <a:srgbClr val="000000"/>
                </a:solidFill>
                <a:effectLst/>
                <a:latin typeface="Calibri" panose="020F0502020204030204" pitchFamily="34" charset="0"/>
                <a:ea typeface="Calibri" panose="020F0502020204030204" pitchFamily="34" charset="0"/>
              </a:rPr>
              <a:t>What is the field hearing as far as returning to school and the engagement of students?</a:t>
            </a:r>
            <a:r>
              <a:rPr lang="en-US" sz="1800" dirty="0">
                <a:solidFill>
                  <a:srgbClr val="1F497D"/>
                </a:solidFill>
                <a:effectLst/>
                <a:latin typeface="Calibri" panose="020F0502020204030204" pitchFamily="34" charset="0"/>
                <a:ea typeface="Calibri" panose="020F0502020204030204" pitchFamily="34" charset="0"/>
              </a:rPr>
              <a:t> </a:t>
            </a:r>
            <a:br>
              <a:rPr lang="en-US" sz="1800" dirty="0">
                <a:solidFill>
                  <a:srgbClr val="000000"/>
                </a:solidFill>
                <a:effectLst/>
                <a:latin typeface="Calibri" panose="020F0502020204030204" pitchFamily="34" charset="0"/>
                <a:ea typeface="Calibri" panose="020F0502020204030204" pitchFamily="34" charset="0"/>
              </a:rPr>
            </a:br>
            <a:r>
              <a:rPr lang="en-US" sz="1800" i="1" dirty="0">
                <a:solidFill>
                  <a:srgbClr val="000000"/>
                </a:solidFill>
                <a:effectLst/>
                <a:latin typeface="Calibri" panose="020F0502020204030204" pitchFamily="34" charset="0"/>
                <a:ea typeface="Calibri" panose="020F0502020204030204" pitchFamily="34" charset="0"/>
              </a:rPr>
              <a:t>Are you hearing that some students are not enrolling or engaging? </a:t>
            </a:r>
            <a:br>
              <a:rPr lang="en-US" sz="1800" dirty="0">
                <a:solidFill>
                  <a:srgbClr val="000000"/>
                </a:solidFill>
                <a:effectLst/>
                <a:latin typeface="Calibri" panose="020F0502020204030204" pitchFamily="34" charset="0"/>
                <a:ea typeface="Calibri" panose="020F0502020204030204" pitchFamily="34" charset="0"/>
              </a:rPr>
            </a:br>
            <a:r>
              <a:rPr lang="en-US" sz="1800" i="1" dirty="0">
                <a:solidFill>
                  <a:srgbClr val="000000"/>
                </a:solidFill>
                <a:effectLst/>
                <a:latin typeface="Calibri" panose="020F0502020204030204" pitchFamily="34" charset="0"/>
                <a:ea typeface="Calibri" panose="020F0502020204030204" pitchFamily="34" charset="0"/>
              </a:rPr>
              <a:t>What does this look like?</a:t>
            </a:r>
            <a:br>
              <a:rPr lang="en-US" sz="1800" dirty="0">
                <a:solidFill>
                  <a:srgbClr val="000000"/>
                </a:solidFill>
                <a:effectLst/>
                <a:latin typeface="Calibri" panose="020F0502020204030204" pitchFamily="34" charset="0"/>
                <a:ea typeface="Calibri" panose="020F0502020204030204" pitchFamily="34" charset="0"/>
              </a:rPr>
            </a:br>
            <a:endParaRPr lang="en-US" sz="5400" dirty="0"/>
          </a:p>
        </p:txBody>
      </p:sp>
      <p:sp>
        <p:nvSpPr>
          <p:cNvPr id="3" name="Slide Number Placeholder 2">
            <a:extLst>
              <a:ext uri="{FF2B5EF4-FFF2-40B4-BE49-F238E27FC236}">
                <a16:creationId xmlns:a16="http://schemas.microsoft.com/office/drawing/2014/main" id="{3645986D-AC51-4931-9342-04329EA7B428}"/>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322669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4BA1CD-FA89-4C94-9F07-96F83F2423EE}"/>
              </a:ext>
            </a:extLst>
          </p:cNvPr>
          <p:cNvSpPr>
            <a:spLocks noGrp="1"/>
          </p:cNvSpPr>
          <p:nvPr>
            <p:ph type="ctrTitle"/>
          </p:nvPr>
        </p:nvSpPr>
        <p:spPr/>
        <p:txBody>
          <a:bodyPr/>
          <a:lstStyle/>
          <a:p>
            <a:br>
              <a:rPr lang="en-US" dirty="0"/>
            </a:br>
            <a:r>
              <a:rPr lang="en-US" sz="6000" dirty="0"/>
              <a:t>Re-Entry Models</a:t>
            </a:r>
          </a:p>
        </p:txBody>
      </p:sp>
      <p:sp>
        <p:nvSpPr>
          <p:cNvPr id="4" name="Slide Number Placeholder 3">
            <a:extLst>
              <a:ext uri="{FF2B5EF4-FFF2-40B4-BE49-F238E27FC236}">
                <a16:creationId xmlns:a16="http://schemas.microsoft.com/office/drawing/2014/main" id="{E5480754-EEC0-402A-AF69-7821FE8A7FCC}"/>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122812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A103-6800-4555-955B-EE0BB2E1D746}"/>
              </a:ext>
            </a:extLst>
          </p:cNvPr>
          <p:cNvSpPr>
            <a:spLocks noGrp="1"/>
          </p:cNvSpPr>
          <p:nvPr>
            <p:ph type="title"/>
          </p:nvPr>
        </p:nvSpPr>
        <p:spPr/>
        <p:txBody>
          <a:bodyPr/>
          <a:lstStyle/>
          <a:p>
            <a:r>
              <a:rPr lang="en-US" dirty="0"/>
              <a:t>In Person Classes</a:t>
            </a:r>
          </a:p>
        </p:txBody>
      </p:sp>
      <p:sp>
        <p:nvSpPr>
          <p:cNvPr id="3" name="Content Placeholder 2">
            <a:extLst>
              <a:ext uri="{FF2B5EF4-FFF2-40B4-BE49-F238E27FC236}">
                <a16:creationId xmlns:a16="http://schemas.microsoft.com/office/drawing/2014/main" id="{4B26AE11-7AC9-4A3B-A04F-BD62C45596CF}"/>
              </a:ext>
            </a:extLst>
          </p:cNvPr>
          <p:cNvSpPr>
            <a:spLocks noGrp="1"/>
          </p:cNvSpPr>
          <p:nvPr>
            <p:ph idx="1"/>
          </p:nvPr>
        </p:nvSpPr>
        <p:spPr/>
        <p:txBody>
          <a:bodyPr>
            <a:normAutofit/>
          </a:bodyPr>
          <a:lstStyle/>
          <a:p>
            <a:pPr lvl="0"/>
            <a:r>
              <a:rPr lang="en-US" dirty="0"/>
              <a:t>Is there sufficient PPE?</a:t>
            </a:r>
          </a:p>
          <a:p>
            <a:pPr lvl="1"/>
            <a:r>
              <a:rPr lang="en-US" dirty="0"/>
              <a:t>Who provides PPE? How will it be provided to those who need it?</a:t>
            </a:r>
          </a:p>
          <a:p>
            <a:pPr lvl="1"/>
            <a:r>
              <a:rPr lang="en-US" dirty="0"/>
              <a:t>What will happen for families who refuse to use PPE? Parents uncomfortable returning to school?</a:t>
            </a:r>
          </a:p>
          <a:p>
            <a:r>
              <a:rPr lang="en-US" dirty="0"/>
              <a:t>How will hygiene supplies for students be provided?</a:t>
            </a:r>
          </a:p>
          <a:p>
            <a:pPr lvl="0"/>
            <a:r>
              <a:rPr lang="en-US" dirty="0"/>
              <a:t>How will quarantine/isolation be addressed?</a:t>
            </a:r>
          </a:p>
          <a:p>
            <a:r>
              <a:rPr lang="en-US" dirty="0"/>
              <a:t>How will students be prioritized for transportation?</a:t>
            </a:r>
          </a:p>
          <a:p>
            <a:r>
              <a:rPr lang="en-US" dirty="0"/>
              <a:t>What considerations will be made for out-of-school time? (extracurriculars, before and after school care)</a:t>
            </a:r>
          </a:p>
          <a:p>
            <a:pPr marL="0" indent="0">
              <a:buNone/>
            </a:pPr>
            <a:endParaRPr lang="en-US" dirty="0"/>
          </a:p>
          <a:p>
            <a:pPr marL="0" indent="0">
              <a:buNone/>
            </a:pPr>
            <a:r>
              <a:rPr lang="en-US" b="1" i="1" dirty="0"/>
              <a:t> Other considerations? Local strategies? Type in the chat!</a:t>
            </a:r>
          </a:p>
          <a:p>
            <a:endParaRPr lang="en-US" dirty="0"/>
          </a:p>
        </p:txBody>
      </p:sp>
      <p:pic>
        <p:nvPicPr>
          <p:cNvPr id="5" name="Picture 4" descr="decorative image">
            <a:extLst>
              <a:ext uri="{FF2B5EF4-FFF2-40B4-BE49-F238E27FC236}">
                <a16:creationId xmlns:a16="http://schemas.microsoft.com/office/drawing/2014/main" id="{FA98E6F6-CA13-44F6-A942-AC58103FCD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590" y="5394960"/>
            <a:ext cx="480060" cy="480060"/>
          </a:xfrm>
          <a:prstGeom prst="rect">
            <a:avLst/>
          </a:prstGeom>
        </p:spPr>
      </p:pic>
      <p:sp>
        <p:nvSpPr>
          <p:cNvPr id="4" name="Slide Number Placeholder 3">
            <a:extLst>
              <a:ext uri="{FF2B5EF4-FFF2-40B4-BE49-F238E27FC236}">
                <a16:creationId xmlns:a16="http://schemas.microsoft.com/office/drawing/2014/main" id="{B6B4175F-F7B7-441B-86E9-FCCCCFAB011C}"/>
              </a:ext>
            </a:extLst>
          </p:cNvPr>
          <p:cNvSpPr>
            <a:spLocks noGrp="1"/>
          </p:cNvSpPr>
          <p:nvPr>
            <p:ph type="sldNum" sz="quarter" idx="12"/>
          </p:nvPr>
        </p:nvSpPr>
        <p:spPr/>
        <p:txBody>
          <a:bodyPr/>
          <a:lstStyle/>
          <a:p>
            <a:fld id="{9FF96B15-8338-45D5-A943-561235072D66}" type="slidenum">
              <a:rPr lang="en-US" noProof="0" smtClean="0"/>
              <a:t>16</a:t>
            </a:fld>
            <a:endParaRPr lang="en-US" noProof="0" dirty="0"/>
          </a:p>
        </p:txBody>
      </p:sp>
    </p:spTree>
    <p:extLst>
      <p:ext uri="{BB962C8B-B14F-4D97-AF65-F5344CB8AC3E}">
        <p14:creationId xmlns:p14="http://schemas.microsoft.com/office/powerpoint/2010/main" val="3972206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6073-CE4B-43EA-A224-7C1F59C39CBA}"/>
              </a:ext>
            </a:extLst>
          </p:cNvPr>
          <p:cNvSpPr>
            <a:spLocks noGrp="1"/>
          </p:cNvSpPr>
          <p:nvPr>
            <p:ph type="title"/>
          </p:nvPr>
        </p:nvSpPr>
        <p:spPr/>
        <p:txBody>
          <a:bodyPr/>
          <a:lstStyle/>
          <a:p>
            <a:r>
              <a:rPr lang="en-US" dirty="0"/>
              <a:t>Virtual Classes</a:t>
            </a:r>
          </a:p>
        </p:txBody>
      </p:sp>
      <p:sp>
        <p:nvSpPr>
          <p:cNvPr id="3" name="Content Placeholder 2">
            <a:extLst>
              <a:ext uri="{FF2B5EF4-FFF2-40B4-BE49-F238E27FC236}">
                <a16:creationId xmlns:a16="http://schemas.microsoft.com/office/drawing/2014/main" id="{8171DB99-C2FE-4E0E-A1B7-545029E9A36C}"/>
              </a:ext>
            </a:extLst>
          </p:cNvPr>
          <p:cNvSpPr>
            <a:spLocks noGrp="1"/>
          </p:cNvSpPr>
          <p:nvPr>
            <p:ph idx="1"/>
          </p:nvPr>
        </p:nvSpPr>
        <p:spPr/>
        <p:txBody>
          <a:bodyPr>
            <a:normAutofit lnSpcReduction="10000"/>
          </a:bodyPr>
          <a:lstStyle/>
          <a:p>
            <a:pPr lvl="0"/>
            <a:r>
              <a:rPr lang="en-US" dirty="0"/>
              <a:t>What online platform is being used? Is it consistent across grade spans? </a:t>
            </a:r>
          </a:p>
          <a:p>
            <a:pPr lvl="0"/>
            <a:r>
              <a:rPr lang="en-US" dirty="0"/>
              <a:t>Will there be support to assist parents?</a:t>
            </a:r>
          </a:p>
          <a:p>
            <a:pPr lvl="0"/>
            <a:r>
              <a:rPr lang="en-US" dirty="0"/>
              <a:t>What does internet access look like?</a:t>
            </a:r>
          </a:p>
          <a:p>
            <a:pPr lvl="0"/>
            <a:r>
              <a:rPr lang="en-US" dirty="0"/>
              <a:t>How do students get homework help?</a:t>
            </a:r>
          </a:p>
          <a:p>
            <a:pPr lvl="0"/>
            <a:r>
              <a:rPr lang="en-US" dirty="0"/>
              <a:t>Is there a checklist for online education? What is needed?</a:t>
            </a:r>
          </a:p>
          <a:p>
            <a:r>
              <a:rPr lang="en-US" dirty="0"/>
              <a:t>How will basic needs be met? (Food, etc.)</a:t>
            </a:r>
          </a:p>
          <a:p>
            <a:r>
              <a:rPr lang="en-US" dirty="0"/>
              <a:t>Consider the use of home visits? What might guidance for MV families look like?</a:t>
            </a:r>
          </a:p>
          <a:p>
            <a:pPr marL="0" indent="0">
              <a:buNone/>
            </a:pPr>
            <a:endParaRPr lang="en-US" b="1" i="1" dirty="0"/>
          </a:p>
          <a:p>
            <a:pPr marL="0" indent="0">
              <a:buNone/>
            </a:pPr>
            <a:r>
              <a:rPr lang="en-US" b="1" i="1" dirty="0"/>
              <a:t>   Other considerations? Local strategies? Type in the chat!</a:t>
            </a:r>
          </a:p>
          <a:p>
            <a:endParaRPr lang="en-US" dirty="0"/>
          </a:p>
        </p:txBody>
      </p:sp>
      <p:pic>
        <p:nvPicPr>
          <p:cNvPr id="5" name="Picture 4">
            <a:extLst>
              <a:ext uri="{FF2B5EF4-FFF2-40B4-BE49-F238E27FC236}">
                <a16:creationId xmlns:a16="http://schemas.microsoft.com/office/drawing/2014/main" id="{3C8440B9-D466-4BA2-9403-22F464A69293}"/>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193" y="5295264"/>
            <a:ext cx="480060" cy="480060"/>
          </a:xfrm>
          <a:prstGeom prst="rect">
            <a:avLst/>
          </a:prstGeom>
        </p:spPr>
      </p:pic>
      <p:sp>
        <p:nvSpPr>
          <p:cNvPr id="4" name="Slide Number Placeholder 3">
            <a:extLst>
              <a:ext uri="{FF2B5EF4-FFF2-40B4-BE49-F238E27FC236}">
                <a16:creationId xmlns:a16="http://schemas.microsoft.com/office/drawing/2014/main" id="{A18A733F-1121-4CCA-8733-ACFBF4CBBF52}"/>
              </a:ext>
            </a:extLst>
          </p:cNvPr>
          <p:cNvSpPr>
            <a:spLocks noGrp="1"/>
          </p:cNvSpPr>
          <p:nvPr>
            <p:ph type="sldNum" sz="quarter" idx="12"/>
          </p:nvPr>
        </p:nvSpPr>
        <p:spPr/>
        <p:txBody>
          <a:bodyPr/>
          <a:lstStyle/>
          <a:p>
            <a:fld id="{9FF96B15-8338-45D5-A943-561235072D66}" type="slidenum">
              <a:rPr lang="en-US" noProof="0" smtClean="0"/>
              <a:t>17</a:t>
            </a:fld>
            <a:endParaRPr lang="en-US" noProof="0" dirty="0"/>
          </a:p>
        </p:txBody>
      </p:sp>
    </p:spTree>
    <p:extLst>
      <p:ext uri="{BB962C8B-B14F-4D97-AF65-F5344CB8AC3E}">
        <p14:creationId xmlns:p14="http://schemas.microsoft.com/office/powerpoint/2010/main" val="3132452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C1FAF-3CAC-4153-B340-88231FEE22DF}"/>
              </a:ext>
            </a:extLst>
          </p:cNvPr>
          <p:cNvSpPr>
            <a:spLocks noGrp="1"/>
          </p:cNvSpPr>
          <p:nvPr>
            <p:ph type="title"/>
          </p:nvPr>
        </p:nvSpPr>
        <p:spPr/>
        <p:txBody>
          <a:bodyPr/>
          <a:lstStyle/>
          <a:p>
            <a:r>
              <a:rPr lang="en-US" dirty="0"/>
              <a:t>Hybrid Models</a:t>
            </a:r>
          </a:p>
        </p:txBody>
      </p:sp>
      <p:sp>
        <p:nvSpPr>
          <p:cNvPr id="3" name="Content Placeholder 2">
            <a:extLst>
              <a:ext uri="{FF2B5EF4-FFF2-40B4-BE49-F238E27FC236}">
                <a16:creationId xmlns:a16="http://schemas.microsoft.com/office/drawing/2014/main" id="{5FF3863E-8C9C-4E65-9C43-CBBEADE273AE}"/>
              </a:ext>
            </a:extLst>
          </p:cNvPr>
          <p:cNvSpPr>
            <a:spLocks noGrp="1"/>
          </p:cNvSpPr>
          <p:nvPr>
            <p:ph idx="1"/>
          </p:nvPr>
        </p:nvSpPr>
        <p:spPr>
          <a:xfrm>
            <a:off x="866216" y="1447800"/>
            <a:ext cx="7792009" cy="4791075"/>
          </a:xfrm>
        </p:spPr>
        <p:txBody>
          <a:bodyPr>
            <a:normAutofit fontScale="62500" lnSpcReduction="20000"/>
          </a:bodyPr>
          <a:lstStyle/>
          <a:p>
            <a:r>
              <a:rPr lang="en-US" sz="3800" dirty="0"/>
              <a:t>How will you ensure that students continue to access the curriculum on days when they aren’t physically present?</a:t>
            </a:r>
          </a:p>
          <a:p>
            <a:r>
              <a:rPr lang="en-US" sz="3800" dirty="0"/>
              <a:t>What support will be provided to UHY?</a:t>
            </a:r>
          </a:p>
          <a:p>
            <a:r>
              <a:rPr lang="en-US" sz="3800" dirty="0"/>
              <a:t>How will meals be provided to students on their “off” days?</a:t>
            </a:r>
          </a:p>
          <a:p>
            <a:r>
              <a:rPr lang="en-US" sz="3800" dirty="0"/>
              <a:t>If students are in an early shift for school will they still have access to the extra-curricular activities and after-school programming?</a:t>
            </a:r>
          </a:p>
          <a:p>
            <a:r>
              <a:rPr lang="en-US" sz="3800" dirty="0"/>
              <a:t>If students are arriving and leaving at different times, will all students have access to the same classes?</a:t>
            </a:r>
          </a:p>
          <a:p>
            <a:r>
              <a:rPr lang="en-US" sz="3800" dirty="0"/>
              <a:t>It will be important to maintain consistency of the model throughout the school year for the benefit of students, parents, and staff.</a:t>
            </a:r>
          </a:p>
          <a:p>
            <a:pPr marL="0" indent="0">
              <a:buNone/>
            </a:pPr>
            <a:endParaRPr lang="en-US" b="1" i="1" dirty="0"/>
          </a:p>
          <a:p>
            <a:pPr marL="0" indent="0">
              <a:buNone/>
            </a:pPr>
            <a:r>
              <a:rPr lang="en-US" b="1" i="1" dirty="0"/>
              <a:t>  </a:t>
            </a:r>
            <a:r>
              <a:rPr lang="en-US" sz="3800" b="1" i="1" dirty="0"/>
              <a:t>Other considerations? Local strategies? Type in the chat!</a:t>
            </a:r>
          </a:p>
          <a:p>
            <a:endParaRPr lang="en-US" dirty="0"/>
          </a:p>
        </p:txBody>
      </p:sp>
      <p:pic>
        <p:nvPicPr>
          <p:cNvPr id="5" name="Picture 4">
            <a:extLst>
              <a:ext uri="{FF2B5EF4-FFF2-40B4-BE49-F238E27FC236}">
                <a16:creationId xmlns:a16="http://schemas.microsoft.com/office/drawing/2014/main" id="{97408DB2-A7B2-487E-BA57-A03F1FFB4F8B}"/>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156" y="5410200"/>
            <a:ext cx="480060" cy="480060"/>
          </a:xfrm>
          <a:prstGeom prst="rect">
            <a:avLst/>
          </a:prstGeom>
        </p:spPr>
      </p:pic>
      <p:sp>
        <p:nvSpPr>
          <p:cNvPr id="4" name="Slide Number Placeholder 3">
            <a:extLst>
              <a:ext uri="{FF2B5EF4-FFF2-40B4-BE49-F238E27FC236}">
                <a16:creationId xmlns:a16="http://schemas.microsoft.com/office/drawing/2014/main" id="{9FA9A469-9ACC-409A-B97C-CAE185E0DE88}"/>
              </a:ext>
            </a:extLst>
          </p:cNvPr>
          <p:cNvSpPr>
            <a:spLocks noGrp="1"/>
          </p:cNvSpPr>
          <p:nvPr>
            <p:ph type="sldNum" sz="quarter" idx="12"/>
          </p:nvPr>
        </p:nvSpPr>
        <p:spPr/>
        <p:txBody>
          <a:bodyPr/>
          <a:lstStyle/>
          <a:p>
            <a:fld id="{9FF96B15-8338-45D5-A943-561235072D66}" type="slidenum">
              <a:rPr lang="en-US" noProof="0" smtClean="0"/>
              <a:t>18</a:t>
            </a:fld>
            <a:endParaRPr lang="en-US" noProof="0" dirty="0"/>
          </a:p>
        </p:txBody>
      </p:sp>
    </p:spTree>
    <p:extLst>
      <p:ext uri="{BB962C8B-B14F-4D97-AF65-F5344CB8AC3E}">
        <p14:creationId xmlns:p14="http://schemas.microsoft.com/office/powerpoint/2010/main" val="2315413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5EC47-B48C-498B-82B3-73F0DB6B7F46}"/>
              </a:ext>
            </a:extLst>
          </p:cNvPr>
          <p:cNvSpPr>
            <a:spLocks noGrp="1"/>
          </p:cNvSpPr>
          <p:nvPr>
            <p:ph type="title"/>
          </p:nvPr>
        </p:nvSpPr>
        <p:spPr/>
        <p:txBody>
          <a:bodyPr/>
          <a:lstStyle/>
          <a:p>
            <a:r>
              <a:rPr lang="en-US" dirty="0"/>
              <a:t>Overarching Considerations</a:t>
            </a:r>
          </a:p>
        </p:txBody>
      </p:sp>
      <p:sp>
        <p:nvSpPr>
          <p:cNvPr id="3" name="Content Placeholder 2">
            <a:extLst>
              <a:ext uri="{FF2B5EF4-FFF2-40B4-BE49-F238E27FC236}">
                <a16:creationId xmlns:a16="http://schemas.microsoft.com/office/drawing/2014/main" id="{FBE61601-02BA-4D07-A04A-CDDBC08233E2}"/>
              </a:ext>
            </a:extLst>
          </p:cNvPr>
          <p:cNvSpPr>
            <a:spLocks noGrp="1"/>
          </p:cNvSpPr>
          <p:nvPr>
            <p:ph idx="1"/>
          </p:nvPr>
        </p:nvSpPr>
        <p:spPr/>
        <p:txBody>
          <a:bodyPr>
            <a:normAutofit/>
          </a:bodyPr>
          <a:lstStyle/>
          <a:p>
            <a:r>
              <a:rPr lang="en-US" dirty="0"/>
              <a:t>How will McKinney-Vento students be prioritized for restricted resources, such as limited seats on buses?</a:t>
            </a:r>
          </a:p>
          <a:p>
            <a:r>
              <a:rPr lang="en-US" dirty="0"/>
              <a:t>How will local policies be reviewed to ensure that they do not create new barriers for McKinney-Vento students?</a:t>
            </a:r>
          </a:p>
          <a:p>
            <a:r>
              <a:rPr lang="en-US" dirty="0"/>
              <a:t>What outreach will be in place to re-engage students and families who have fallen away from the school? </a:t>
            </a:r>
          </a:p>
          <a:p>
            <a:r>
              <a:rPr lang="en-US" dirty="0"/>
              <a:t>How will you reach families eligible for McKinney-Vento services for the first time?</a:t>
            </a:r>
          </a:p>
        </p:txBody>
      </p:sp>
      <p:sp>
        <p:nvSpPr>
          <p:cNvPr id="4" name="Slide Number Placeholder 3">
            <a:extLst>
              <a:ext uri="{FF2B5EF4-FFF2-40B4-BE49-F238E27FC236}">
                <a16:creationId xmlns:a16="http://schemas.microsoft.com/office/drawing/2014/main" id="{E366EAAB-6B49-4C40-A886-C1303CD8304F}"/>
              </a:ext>
            </a:extLst>
          </p:cNvPr>
          <p:cNvSpPr>
            <a:spLocks noGrp="1"/>
          </p:cNvSpPr>
          <p:nvPr>
            <p:ph type="sldNum" sz="quarter" idx="12"/>
          </p:nvPr>
        </p:nvSpPr>
        <p:spPr/>
        <p:txBody>
          <a:bodyPr/>
          <a:lstStyle/>
          <a:p>
            <a:fld id="{9FF96B15-8338-45D5-A943-561235072D66}" type="slidenum">
              <a:rPr lang="en-US" noProof="0" smtClean="0"/>
              <a:t>19</a:t>
            </a:fld>
            <a:endParaRPr lang="en-US" noProof="0" dirty="0"/>
          </a:p>
        </p:txBody>
      </p:sp>
    </p:spTree>
    <p:extLst>
      <p:ext uri="{BB962C8B-B14F-4D97-AF65-F5344CB8AC3E}">
        <p14:creationId xmlns:p14="http://schemas.microsoft.com/office/powerpoint/2010/main" val="238554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32D596-CDB1-4B60-8682-1C28F0FE6B14}"/>
              </a:ext>
            </a:extLst>
          </p:cNvPr>
          <p:cNvSpPr>
            <a:spLocks noGrp="1"/>
          </p:cNvSpPr>
          <p:nvPr>
            <p:ph type="title"/>
          </p:nvPr>
        </p:nvSpPr>
        <p:spPr>
          <a:xfrm>
            <a:off x="628650" y="5534025"/>
            <a:ext cx="7886700" cy="822326"/>
          </a:xfrm>
        </p:spPr>
        <p:txBody>
          <a:bodyPr vert="horz" lIns="91440" tIns="45720" rIns="91440" bIns="45720" rtlCol="0" anchor="ctr">
            <a:normAutofit fontScale="90000"/>
          </a:bodyPr>
          <a:lstStyle/>
          <a:p>
            <a:pPr algn="ctr"/>
            <a:r>
              <a:rPr lang="en-US" sz="4400" b="1" dirty="0">
                <a:latin typeface="+mj-lt"/>
              </a:rPr>
              <a:t>The “Why”</a:t>
            </a:r>
            <a:br>
              <a:rPr lang="en-US" sz="4400" b="1" dirty="0">
                <a:latin typeface="+mj-lt"/>
              </a:rPr>
            </a:br>
            <a:r>
              <a:rPr lang="en-US" sz="2200" dirty="0">
                <a:hlinkClick r:id="rId2"/>
              </a:rPr>
              <a:t>https://extras.denverpost.com/homelessstudents/</a:t>
            </a:r>
            <a:endParaRPr lang="en-US" sz="2200" dirty="0">
              <a:latin typeface="+mj-lt"/>
            </a:endParaRPr>
          </a:p>
        </p:txBody>
      </p:sp>
      <p:pic>
        <p:nvPicPr>
          <p:cNvPr id="3074" name="Picture 2" descr="Image of kids laying on floor in home">
            <a:extLst>
              <a:ext uri="{FF2B5EF4-FFF2-40B4-BE49-F238E27FC236}">
                <a16:creationId xmlns:a16="http://schemas.microsoft.com/office/drawing/2014/main" id="{22322176-F0D9-4C13-8BB1-F4F3D5DDE59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1263"/>
          <a:stretch/>
        </p:blipFill>
        <p:spPr bwMode="auto">
          <a:xfrm>
            <a:off x="20" y="10"/>
            <a:ext cx="9143980" cy="539590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7E3246A7-8BBE-4106-88BD-1D724BBD73B5}"/>
              </a:ext>
            </a:extLst>
          </p:cNvPr>
          <p:cNvSpPr>
            <a:spLocks noGrp="1"/>
          </p:cNvSpPr>
          <p:nvPr>
            <p:ph type="sldNum" sz="quarter" idx="4294967295"/>
          </p:nvPr>
        </p:nvSpPr>
        <p:spPr>
          <a:xfrm>
            <a:off x="6457950" y="6356350"/>
            <a:ext cx="2057400" cy="365125"/>
          </a:xfrm>
        </p:spPr>
        <p:txBody>
          <a:bodyPr vert="horz" lIns="91440" tIns="45720" rIns="91440" bIns="45720" rtlCol="0" anchor="ctr">
            <a:normAutofit/>
          </a:bodyPr>
          <a:lstStyle/>
          <a:p>
            <a:pPr algn="r" defTabSz="457200">
              <a:spcAft>
                <a:spcPts val="600"/>
              </a:spcAft>
              <a:defRPr/>
            </a:pPr>
            <a:fld id="{C479D5F6-EDCB-402A-AC08-4943A1820E8F}" type="slidenum">
              <a:rPr lang="en-US" sz="1200">
                <a:solidFill>
                  <a:schemeClr val="tx1">
                    <a:tint val="75000"/>
                  </a:schemeClr>
                </a:solidFill>
              </a:rPr>
              <a:pPr algn="r" defTabSz="457200">
                <a:spcAft>
                  <a:spcPts val="600"/>
                </a:spcAft>
                <a:defRPr/>
              </a:pPr>
              <a:t>2</a:t>
            </a:fld>
            <a:endParaRPr lang="en-US" sz="1200">
              <a:solidFill>
                <a:schemeClr val="tx1">
                  <a:tint val="75000"/>
                </a:schemeClr>
              </a:solidFill>
            </a:endParaRPr>
          </a:p>
        </p:txBody>
      </p:sp>
    </p:spTree>
    <p:extLst>
      <p:ext uri="{BB962C8B-B14F-4D97-AF65-F5344CB8AC3E}">
        <p14:creationId xmlns:p14="http://schemas.microsoft.com/office/powerpoint/2010/main" val="3434492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29EEF-18F8-4C6F-A102-0527611023E0}"/>
              </a:ext>
            </a:extLst>
          </p:cNvPr>
          <p:cNvSpPr>
            <a:spLocks noGrp="1"/>
          </p:cNvSpPr>
          <p:nvPr>
            <p:ph type="title"/>
          </p:nvPr>
        </p:nvSpPr>
        <p:spPr/>
        <p:txBody>
          <a:bodyPr/>
          <a:lstStyle/>
          <a:p>
            <a:r>
              <a:rPr lang="en-US" dirty="0"/>
              <a:t>Overarching Considerations </a:t>
            </a:r>
            <a:r>
              <a:rPr lang="en-US" sz="2100" dirty="0"/>
              <a:t>(cont.)</a:t>
            </a:r>
          </a:p>
        </p:txBody>
      </p:sp>
      <p:sp>
        <p:nvSpPr>
          <p:cNvPr id="3" name="Content Placeholder 2">
            <a:extLst>
              <a:ext uri="{FF2B5EF4-FFF2-40B4-BE49-F238E27FC236}">
                <a16:creationId xmlns:a16="http://schemas.microsoft.com/office/drawing/2014/main" id="{262A7B69-C763-449B-B6E4-0E6F6F22CA90}"/>
              </a:ext>
            </a:extLst>
          </p:cNvPr>
          <p:cNvSpPr>
            <a:spLocks noGrp="1"/>
          </p:cNvSpPr>
          <p:nvPr>
            <p:ph idx="1"/>
          </p:nvPr>
        </p:nvSpPr>
        <p:spPr/>
        <p:txBody>
          <a:bodyPr/>
          <a:lstStyle/>
          <a:p>
            <a:r>
              <a:rPr lang="en-US" dirty="0"/>
              <a:t>How will different models impact credit accrual?</a:t>
            </a:r>
          </a:p>
          <a:p>
            <a:r>
              <a:rPr lang="en-US" dirty="0"/>
              <a:t>What conflicts might arise for students in School of Origin situations when LEAs are using different models?</a:t>
            </a:r>
          </a:p>
          <a:p>
            <a:r>
              <a:rPr lang="en-US" dirty="0"/>
              <a:t>How might varying models impact childcare in and out of shelters?</a:t>
            </a:r>
          </a:p>
          <a:p>
            <a:r>
              <a:rPr lang="en-US" dirty="0"/>
              <a:t>How will schools address trauma, social-emotional learning and equity?</a:t>
            </a:r>
          </a:p>
          <a:p>
            <a:r>
              <a:rPr lang="en-US" dirty="0"/>
              <a:t>It will be important to maintain consistency of the model throughout the school year for the benefit of students, parents, and staff.</a:t>
            </a:r>
          </a:p>
          <a:p>
            <a:pPr marL="0" indent="0">
              <a:buNone/>
            </a:pPr>
            <a:r>
              <a:rPr lang="en-US" b="1" i="1" dirty="0"/>
              <a:t>  Other considerations? Local strategies? Type in the chat!</a:t>
            </a:r>
          </a:p>
          <a:p>
            <a:endParaRPr lang="en-US" dirty="0"/>
          </a:p>
          <a:p>
            <a:endParaRPr lang="en-US" dirty="0"/>
          </a:p>
        </p:txBody>
      </p:sp>
      <p:pic>
        <p:nvPicPr>
          <p:cNvPr id="5" name="Picture 4">
            <a:extLst>
              <a:ext uri="{FF2B5EF4-FFF2-40B4-BE49-F238E27FC236}">
                <a16:creationId xmlns:a16="http://schemas.microsoft.com/office/drawing/2014/main" id="{E9B5378C-1138-4CE1-AE5D-A040DE09FEC5}"/>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590" y="5259101"/>
            <a:ext cx="480060" cy="480060"/>
          </a:xfrm>
          <a:prstGeom prst="rect">
            <a:avLst/>
          </a:prstGeom>
        </p:spPr>
      </p:pic>
      <p:sp>
        <p:nvSpPr>
          <p:cNvPr id="4" name="Slide Number Placeholder 3">
            <a:extLst>
              <a:ext uri="{FF2B5EF4-FFF2-40B4-BE49-F238E27FC236}">
                <a16:creationId xmlns:a16="http://schemas.microsoft.com/office/drawing/2014/main" id="{20188661-B612-4048-A752-CD4F54EE5B5C}"/>
              </a:ext>
            </a:extLst>
          </p:cNvPr>
          <p:cNvSpPr>
            <a:spLocks noGrp="1"/>
          </p:cNvSpPr>
          <p:nvPr>
            <p:ph type="sldNum" sz="quarter" idx="12"/>
          </p:nvPr>
        </p:nvSpPr>
        <p:spPr/>
        <p:txBody>
          <a:bodyPr/>
          <a:lstStyle/>
          <a:p>
            <a:fld id="{9FF96B15-8338-45D5-A943-561235072D66}" type="slidenum">
              <a:rPr lang="en-US" noProof="0" smtClean="0"/>
              <a:t>20</a:t>
            </a:fld>
            <a:endParaRPr lang="en-US" noProof="0" dirty="0"/>
          </a:p>
        </p:txBody>
      </p:sp>
    </p:spTree>
    <p:extLst>
      <p:ext uri="{BB962C8B-B14F-4D97-AF65-F5344CB8AC3E}">
        <p14:creationId xmlns:p14="http://schemas.microsoft.com/office/powerpoint/2010/main" val="2627885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E0E5A-EB2B-4001-82D3-BDE6185821B9}"/>
              </a:ext>
            </a:extLst>
          </p:cNvPr>
          <p:cNvSpPr>
            <a:spLocks noGrp="1"/>
          </p:cNvSpPr>
          <p:nvPr>
            <p:ph type="title"/>
          </p:nvPr>
        </p:nvSpPr>
        <p:spPr/>
        <p:txBody>
          <a:bodyPr/>
          <a:lstStyle/>
          <a:p>
            <a:r>
              <a:rPr lang="en-US" dirty="0"/>
              <a:t>Where to go for help</a:t>
            </a:r>
          </a:p>
        </p:txBody>
      </p:sp>
      <p:sp>
        <p:nvSpPr>
          <p:cNvPr id="3" name="Content Placeholder 2">
            <a:extLst>
              <a:ext uri="{FF2B5EF4-FFF2-40B4-BE49-F238E27FC236}">
                <a16:creationId xmlns:a16="http://schemas.microsoft.com/office/drawing/2014/main" id="{E1B1E24F-ED3C-47E5-8201-CCCFDD042282}"/>
              </a:ext>
            </a:extLst>
          </p:cNvPr>
          <p:cNvSpPr>
            <a:spLocks noGrp="1"/>
          </p:cNvSpPr>
          <p:nvPr>
            <p:ph idx="1"/>
          </p:nvPr>
        </p:nvSpPr>
        <p:spPr/>
        <p:txBody>
          <a:bodyPr/>
          <a:lstStyle/>
          <a:p>
            <a:r>
              <a:rPr lang="en-US" dirty="0">
                <a:hlinkClick r:id="rId2"/>
              </a:rPr>
              <a:t>CDE McKinney-Vento Webpage</a:t>
            </a:r>
            <a:endParaRPr lang="en-US" dirty="0"/>
          </a:p>
          <a:p>
            <a:pPr lvl="1"/>
            <a:r>
              <a:rPr lang="en-US" dirty="0"/>
              <a:t>Natural Disasters</a:t>
            </a:r>
          </a:p>
          <a:p>
            <a:pPr marL="0" indent="0">
              <a:buNone/>
            </a:pPr>
            <a:endParaRPr lang="en-US" dirty="0"/>
          </a:p>
          <a:p>
            <a:r>
              <a:rPr lang="en-US" dirty="0">
                <a:hlinkClick r:id="rId3"/>
              </a:rPr>
              <a:t>National Center for Homeless Education </a:t>
            </a:r>
            <a:r>
              <a:rPr lang="en-US" dirty="0"/>
              <a:t>(NCHE)</a:t>
            </a:r>
          </a:p>
          <a:p>
            <a:pPr lvl="1"/>
            <a:r>
              <a:rPr lang="en-US" dirty="0">
                <a:hlinkClick r:id="rId4"/>
              </a:rPr>
              <a:t>Liaison Toolkit</a:t>
            </a:r>
            <a:endParaRPr lang="en-US" dirty="0"/>
          </a:p>
          <a:p>
            <a:pPr lvl="1"/>
            <a:r>
              <a:rPr lang="en-US" dirty="0">
                <a:hlinkClick r:id="rId5"/>
              </a:rPr>
              <a:t>Quick Guide to Important Sections of McKinney-Vento Act</a:t>
            </a:r>
            <a:endParaRPr lang="en-US" dirty="0"/>
          </a:p>
          <a:p>
            <a:pPr lvl="1"/>
            <a:r>
              <a:rPr lang="en-US" dirty="0">
                <a:hlinkClick r:id="rId6"/>
              </a:rPr>
              <a:t>Understanding My LEA's Homeless Education Program</a:t>
            </a:r>
            <a:endParaRPr lang="en-US" dirty="0"/>
          </a:p>
          <a:p>
            <a:pPr marL="457200" lvl="1" indent="0">
              <a:buNone/>
            </a:pPr>
            <a:endParaRPr lang="en-US" dirty="0"/>
          </a:p>
          <a:p>
            <a:r>
              <a:rPr lang="en-US" dirty="0">
                <a:hlinkClick r:id="rId7"/>
              </a:rPr>
              <a:t>National Association for the Education of Homeless Children and Youth </a:t>
            </a:r>
            <a:r>
              <a:rPr lang="en-US" dirty="0"/>
              <a:t>(NAEHCY)</a:t>
            </a:r>
          </a:p>
        </p:txBody>
      </p:sp>
      <p:sp>
        <p:nvSpPr>
          <p:cNvPr id="4" name="Slide Number Placeholder 3">
            <a:extLst>
              <a:ext uri="{FF2B5EF4-FFF2-40B4-BE49-F238E27FC236}">
                <a16:creationId xmlns:a16="http://schemas.microsoft.com/office/drawing/2014/main" id="{8262A7FF-F96C-414D-8F93-9050A15B0252}"/>
              </a:ext>
            </a:extLst>
          </p:cNvPr>
          <p:cNvSpPr>
            <a:spLocks noGrp="1"/>
          </p:cNvSpPr>
          <p:nvPr>
            <p:ph type="sldNum" sz="quarter" idx="12"/>
          </p:nvPr>
        </p:nvSpPr>
        <p:spPr/>
        <p:txBody>
          <a:bodyPr/>
          <a:lstStyle/>
          <a:p>
            <a:fld id="{C479D5F6-EDCB-402A-AC08-4943A1820E8F}" type="slidenum">
              <a:rPr lang="en-US" smtClean="0"/>
              <a:pPr/>
              <a:t>21</a:t>
            </a:fld>
            <a:endParaRPr lang="en-US" dirty="0"/>
          </a:p>
        </p:txBody>
      </p:sp>
      <p:pic>
        <p:nvPicPr>
          <p:cNvPr id="1026" name="Picture 2">
            <a:extLst>
              <a:ext uri="{FF2B5EF4-FFF2-40B4-BE49-F238E27FC236}">
                <a16:creationId xmlns:a16="http://schemas.microsoft.com/office/drawing/2014/main" id="{60DD9CB8-E8BF-4978-B632-5169463867E6}"/>
              </a:ext>
              <a:ext uri="{C183D7F6-B498-43B3-948B-1728B52AA6E4}">
                <adec:decorative xmlns:adec="http://schemas.microsoft.com/office/drawing/2017/decorative" val="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19500" y="4975054"/>
            <a:ext cx="2895600" cy="170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4107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822741-CA0E-4C30-906E-F807900D50AC}"/>
              </a:ext>
            </a:extLst>
          </p:cNvPr>
          <p:cNvSpPr>
            <a:spLocks noGrp="1"/>
          </p:cNvSpPr>
          <p:nvPr>
            <p:ph type="title"/>
          </p:nvPr>
        </p:nvSpPr>
        <p:spPr/>
        <p:txBody>
          <a:bodyPr/>
          <a:lstStyle/>
          <a:p>
            <a:r>
              <a:rPr lang="en-US" dirty="0"/>
              <a:t>Overview</a:t>
            </a:r>
          </a:p>
        </p:txBody>
      </p:sp>
      <p:sp>
        <p:nvSpPr>
          <p:cNvPr id="4" name="Content Placeholder 3">
            <a:extLst>
              <a:ext uri="{FF2B5EF4-FFF2-40B4-BE49-F238E27FC236}">
                <a16:creationId xmlns:a16="http://schemas.microsoft.com/office/drawing/2014/main" id="{338EC805-6256-4856-9B40-DED8174515EB}"/>
              </a:ext>
            </a:extLst>
          </p:cNvPr>
          <p:cNvSpPr>
            <a:spLocks noGrp="1"/>
          </p:cNvSpPr>
          <p:nvPr>
            <p:ph idx="1"/>
          </p:nvPr>
        </p:nvSpPr>
        <p:spPr/>
        <p:txBody>
          <a:bodyPr>
            <a:normAutofit/>
          </a:bodyPr>
          <a:lstStyle/>
          <a:p>
            <a:pPr marL="514350" marR="0" lvl="0" indent="-514350">
              <a:lnSpc>
                <a:spcPct val="150000"/>
              </a:lnSpc>
              <a:spcBef>
                <a:spcPts val="0"/>
              </a:spcBef>
              <a:spcAft>
                <a:spcPts val="0"/>
              </a:spcAft>
              <a:buFont typeface="+mj-lt"/>
              <a:buAutoNum type="romanUcPeriod"/>
            </a:pPr>
            <a:r>
              <a:rPr lang="en-US" dirty="0">
                <a:effectLst/>
                <a:latin typeface="Calibri" panose="020F0502020204030204" pitchFamily="34" charset="0"/>
                <a:ea typeface="Times New Roman" panose="02020603050405020304" pitchFamily="18" charset="0"/>
              </a:rPr>
              <a:t>Back to School Tips and Reminders</a:t>
            </a:r>
            <a:endParaRPr lang="en-US" dirty="0">
              <a:effectLst/>
              <a:latin typeface="Calibri" panose="020F0502020204030204" pitchFamily="34" charset="0"/>
              <a:ea typeface="Calibri" panose="020F0502020204030204" pitchFamily="34" charset="0"/>
            </a:endParaRPr>
          </a:p>
          <a:p>
            <a:pPr marL="514350" marR="0" lvl="0" indent="-514350">
              <a:lnSpc>
                <a:spcPct val="150000"/>
              </a:lnSpc>
              <a:spcBef>
                <a:spcPts val="0"/>
              </a:spcBef>
              <a:spcAft>
                <a:spcPts val="0"/>
              </a:spcAft>
              <a:buFont typeface="+mj-lt"/>
              <a:buAutoNum type="romanUcPeriod"/>
            </a:pPr>
            <a:r>
              <a:rPr lang="en-US" dirty="0">
                <a:effectLst/>
                <a:latin typeface="Calibri" panose="020F0502020204030204" pitchFamily="34" charset="0"/>
                <a:ea typeface="Times New Roman" panose="02020603050405020304" pitchFamily="18" charset="0"/>
              </a:rPr>
              <a:t>New Data Elements for Homeless Students</a:t>
            </a:r>
          </a:p>
          <a:p>
            <a:pPr marL="514350" marR="0" lvl="0" indent="-514350">
              <a:lnSpc>
                <a:spcPct val="150000"/>
              </a:lnSpc>
              <a:spcBef>
                <a:spcPts val="0"/>
              </a:spcBef>
              <a:spcAft>
                <a:spcPts val="0"/>
              </a:spcAft>
              <a:buFont typeface="+mj-lt"/>
              <a:buAutoNum type="romanUcPeriod"/>
            </a:pPr>
            <a:r>
              <a:rPr lang="en-US" dirty="0">
                <a:effectLst/>
                <a:latin typeface="Calibri" panose="020F0502020204030204" pitchFamily="34" charset="0"/>
                <a:ea typeface="Times New Roman" panose="02020603050405020304" pitchFamily="18" charset="0"/>
              </a:rPr>
              <a:t>Improving Engagement and Attendance</a:t>
            </a:r>
            <a:endParaRPr lang="en-US" dirty="0">
              <a:effectLst/>
              <a:latin typeface="Calibri" panose="020F0502020204030204" pitchFamily="34" charset="0"/>
              <a:ea typeface="Calibri" panose="020F0502020204030204" pitchFamily="34" charset="0"/>
            </a:endParaRPr>
          </a:p>
          <a:p>
            <a:pPr marR="0" lvl="1">
              <a:lnSpc>
                <a:spcPct val="150000"/>
              </a:lnSpc>
              <a:spcBef>
                <a:spcPts val="0"/>
              </a:spcBef>
              <a:spcAft>
                <a:spcPts val="0"/>
              </a:spcAft>
              <a:buFont typeface="Wingdings" panose="05000000000000000000" pitchFamily="2" charset="2"/>
              <a:buChar char="Ø"/>
            </a:pPr>
            <a:r>
              <a:rPr lang="en-US" sz="2400" dirty="0">
                <a:effectLst/>
                <a:latin typeface="Calibri" panose="020F0502020204030204" pitchFamily="34" charset="0"/>
                <a:ea typeface="Times New Roman" panose="02020603050405020304" pitchFamily="18" charset="0"/>
              </a:rPr>
              <a:t>From the Field- Cherry Creek School District</a:t>
            </a:r>
            <a:endParaRPr lang="en-US" dirty="0">
              <a:effectLst/>
              <a:latin typeface="Calibri" panose="020F0502020204030204" pitchFamily="34" charset="0"/>
              <a:ea typeface="Calibri" panose="020F0502020204030204" pitchFamily="34" charset="0"/>
            </a:endParaRPr>
          </a:p>
          <a:p>
            <a:pPr marL="514350" marR="0" lvl="0" indent="-514350">
              <a:lnSpc>
                <a:spcPct val="150000"/>
              </a:lnSpc>
              <a:spcBef>
                <a:spcPts val="0"/>
              </a:spcBef>
              <a:spcAft>
                <a:spcPts val="0"/>
              </a:spcAft>
              <a:buFont typeface="+mj-lt"/>
              <a:buAutoNum type="romanUcPeriod"/>
            </a:pPr>
            <a:r>
              <a:rPr lang="en-US" dirty="0">
                <a:effectLst/>
                <a:latin typeface="Calibri" panose="020F0502020204030204" pitchFamily="34" charset="0"/>
                <a:ea typeface="Times New Roman" panose="02020603050405020304" pitchFamily="18" charset="0"/>
              </a:rPr>
              <a:t>Considerations for Homeless Students- School Re-entry </a:t>
            </a:r>
            <a:endParaRPr lang="en-US" dirty="0">
              <a:effectLst/>
              <a:latin typeface="Calibri" panose="020F0502020204030204" pitchFamily="34" charset="0"/>
              <a:ea typeface="Calibri" panose="020F0502020204030204" pitchFamily="34" charset="0"/>
            </a:endParaRPr>
          </a:p>
          <a:p>
            <a:pPr marL="514350" marR="0" lvl="0" indent="-514350">
              <a:lnSpc>
                <a:spcPct val="150000"/>
              </a:lnSpc>
              <a:spcBef>
                <a:spcPts val="0"/>
              </a:spcBef>
              <a:spcAft>
                <a:spcPts val="0"/>
              </a:spcAft>
              <a:buFont typeface="+mj-lt"/>
              <a:buAutoNum type="romanUcPeriod"/>
            </a:pPr>
            <a:r>
              <a:rPr lang="en-US" dirty="0">
                <a:effectLst/>
                <a:latin typeface="Calibri" panose="020F0502020204030204" pitchFamily="34" charset="0"/>
                <a:ea typeface="Times New Roman" panose="02020603050405020304" pitchFamily="18" charset="0"/>
              </a:rPr>
              <a:t>Additional Support and Trainings</a:t>
            </a:r>
          </a:p>
          <a:p>
            <a:pPr lvl="1">
              <a:lnSpc>
                <a:spcPct val="150000"/>
              </a:lnSpc>
              <a:spcBef>
                <a:spcPts val="0"/>
              </a:spcBef>
              <a:buFont typeface="Wingdings" panose="05000000000000000000" pitchFamily="2" charset="2"/>
              <a:buChar char="Ø"/>
            </a:pPr>
            <a:r>
              <a:rPr lang="en-US" sz="2400" dirty="0">
                <a:latin typeface="Calibri" panose="020F0502020204030204" pitchFamily="34" charset="0"/>
                <a:ea typeface="Calibri" panose="020F0502020204030204" pitchFamily="34" charset="0"/>
              </a:rPr>
              <a:t>Natural Disasters</a:t>
            </a:r>
            <a:endParaRPr lang="en-US" sz="24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65977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1042C-BF88-4061-BC2D-49ED24B11D85}"/>
              </a:ext>
            </a:extLst>
          </p:cNvPr>
          <p:cNvSpPr>
            <a:spLocks noGrp="1"/>
          </p:cNvSpPr>
          <p:nvPr>
            <p:ph type="title"/>
          </p:nvPr>
        </p:nvSpPr>
        <p:spPr/>
        <p:txBody>
          <a:bodyPr/>
          <a:lstStyle/>
          <a:p>
            <a:r>
              <a:rPr lang="en-US" dirty="0"/>
              <a:t>Preparing for the Year Ahead </a:t>
            </a:r>
          </a:p>
        </p:txBody>
      </p:sp>
      <p:sp>
        <p:nvSpPr>
          <p:cNvPr id="4" name="Content Placeholder 3">
            <a:extLst>
              <a:ext uri="{FF2B5EF4-FFF2-40B4-BE49-F238E27FC236}">
                <a16:creationId xmlns:a16="http://schemas.microsoft.com/office/drawing/2014/main" id="{FDD94EF8-E4D1-4694-A7D2-E58D30672885}"/>
              </a:ext>
            </a:extLst>
          </p:cNvPr>
          <p:cNvSpPr>
            <a:spLocks noGrp="1"/>
          </p:cNvSpPr>
          <p:nvPr>
            <p:ph idx="1"/>
          </p:nvPr>
        </p:nvSpPr>
        <p:spPr/>
        <p:txBody>
          <a:bodyPr>
            <a:normAutofit lnSpcReduction="10000"/>
          </a:bodyPr>
          <a:lstStyle/>
          <a:p>
            <a:r>
              <a:rPr lang="en-US" dirty="0"/>
              <a:t>Revisit your roles and responsibilities</a:t>
            </a:r>
          </a:p>
          <a:p>
            <a:r>
              <a:rPr lang="en-US" dirty="0"/>
              <a:t>Introduce yourself or reconnect with school staff </a:t>
            </a:r>
          </a:p>
          <a:p>
            <a:pPr lvl="1"/>
            <a:r>
              <a:rPr lang="en-US" dirty="0"/>
              <a:t>Counselors/Social Workers</a:t>
            </a:r>
          </a:p>
          <a:p>
            <a:pPr lvl="1"/>
            <a:r>
              <a:rPr lang="en-US" dirty="0"/>
              <a:t>Registrars</a:t>
            </a:r>
          </a:p>
          <a:p>
            <a:pPr lvl="1"/>
            <a:r>
              <a:rPr lang="en-US" dirty="0"/>
              <a:t>Enrollment Staff</a:t>
            </a:r>
          </a:p>
          <a:p>
            <a:r>
              <a:rPr lang="en-US" dirty="0"/>
              <a:t>Set-meetings with district level partners</a:t>
            </a:r>
          </a:p>
          <a:p>
            <a:pPr lvl="1"/>
            <a:r>
              <a:rPr lang="en-US" dirty="0"/>
              <a:t>Title I</a:t>
            </a:r>
          </a:p>
          <a:p>
            <a:pPr lvl="1"/>
            <a:r>
              <a:rPr lang="en-US" dirty="0"/>
              <a:t>Transportation</a:t>
            </a:r>
          </a:p>
          <a:p>
            <a:pPr lvl="1"/>
            <a:r>
              <a:rPr lang="en-US" dirty="0"/>
              <a:t>Data– End of Year Data</a:t>
            </a:r>
          </a:p>
          <a:p>
            <a:r>
              <a:rPr lang="en-US" dirty="0"/>
              <a:t>Hang posters (</a:t>
            </a:r>
            <a:r>
              <a:rPr lang="en-US" sz="1800" dirty="0">
                <a:hlinkClick r:id="rId2"/>
              </a:rPr>
              <a:t>https://nchehelpline.org/</a:t>
            </a:r>
            <a:r>
              <a:rPr lang="en-US" sz="1800" dirty="0"/>
              <a:t>)</a:t>
            </a:r>
          </a:p>
          <a:p>
            <a:r>
              <a:rPr lang="en-US" dirty="0"/>
              <a:t>Connect with community partners</a:t>
            </a:r>
          </a:p>
          <a:p>
            <a:r>
              <a:rPr lang="en-US" dirty="0"/>
              <a:t>Stock up</a:t>
            </a:r>
            <a:r>
              <a:rPr lang="en-US" sz="3200" dirty="0"/>
              <a:t> </a:t>
            </a:r>
            <a:r>
              <a:rPr lang="en-US" dirty="0"/>
              <a:t>on supplies</a:t>
            </a:r>
          </a:p>
        </p:txBody>
      </p:sp>
      <p:sp>
        <p:nvSpPr>
          <p:cNvPr id="3" name="Slide Number Placeholder 2">
            <a:extLst>
              <a:ext uri="{FF2B5EF4-FFF2-40B4-BE49-F238E27FC236}">
                <a16:creationId xmlns:a16="http://schemas.microsoft.com/office/drawing/2014/main" id="{7D3A2240-94D6-4B6C-A669-5CB1EFBC69DC}"/>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1364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2C16-EF43-4C3E-9FE4-A8821130002B}"/>
              </a:ext>
            </a:extLst>
          </p:cNvPr>
          <p:cNvSpPr>
            <a:spLocks noGrp="1"/>
          </p:cNvSpPr>
          <p:nvPr>
            <p:ph type="title"/>
          </p:nvPr>
        </p:nvSpPr>
        <p:spPr/>
        <p:txBody>
          <a:bodyPr/>
          <a:lstStyle/>
          <a:p>
            <a:r>
              <a:rPr lang="en-US" dirty="0"/>
              <a:t>Where to begin…</a:t>
            </a:r>
          </a:p>
        </p:txBody>
      </p:sp>
      <p:sp>
        <p:nvSpPr>
          <p:cNvPr id="3" name="Content Placeholder 2">
            <a:extLst>
              <a:ext uri="{FF2B5EF4-FFF2-40B4-BE49-F238E27FC236}">
                <a16:creationId xmlns:a16="http://schemas.microsoft.com/office/drawing/2014/main" id="{303DD0D0-03D5-4B49-80BA-B899521D1AF6}"/>
              </a:ext>
            </a:extLst>
          </p:cNvPr>
          <p:cNvSpPr>
            <a:spLocks noGrp="1"/>
          </p:cNvSpPr>
          <p:nvPr>
            <p:ph idx="1"/>
          </p:nvPr>
        </p:nvSpPr>
        <p:spPr/>
        <p:txBody>
          <a:bodyPr>
            <a:normAutofit/>
          </a:bodyPr>
          <a:lstStyle/>
          <a:p>
            <a:pPr marL="152400" indent="0" algn="l">
              <a:buNone/>
            </a:pPr>
            <a:r>
              <a:rPr lang="en-US" b="1" i="0" dirty="0">
                <a:solidFill>
                  <a:srgbClr val="333333"/>
                </a:solidFill>
                <a:effectLst/>
                <a:latin typeface="SourceSansProRegular"/>
              </a:rPr>
              <a:t>What is the McKinney-Vento Homeless Assistance Act?</a:t>
            </a:r>
            <a:endParaRPr lang="en-US" b="0" i="0" dirty="0">
              <a:solidFill>
                <a:srgbClr val="333333"/>
              </a:solidFill>
              <a:effectLst/>
              <a:latin typeface="SourceSansProRegular"/>
            </a:endParaRPr>
          </a:p>
          <a:p>
            <a:pPr marL="533400" indent="0" algn="l">
              <a:buNone/>
            </a:pPr>
            <a:r>
              <a:rPr lang="en-US" b="0" i="0" dirty="0">
                <a:solidFill>
                  <a:srgbClr val="333333"/>
                </a:solidFill>
                <a:effectLst/>
                <a:latin typeface="SourceSansProRegular"/>
              </a:rPr>
              <a:t>Subtitle VII-B of The McKinney-Vento Homeless Assistance Act authorizes the federal </a:t>
            </a:r>
            <a:r>
              <a:rPr lang="en-US" b="0" i="0" u="sng" dirty="0">
                <a:solidFill>
                  <a:srgbClr val="403F3B"/>
                </a:solidFill>
                <a:effectLst/>
                <a:latin typeface="SourceSansProRegular"/>
                <a:hlinkClick r:id="rId2"/>
              </a:rPr>
              <a:t>Education for Homeless Children and Youth (EHCY) Program</a:t>
            </a:r>
            <a:r>
              <a:rPr lang="en-US" b="0" i="0" dirty="0">
                <a:solidFill>
                  <a:srgbClr val="333333"/>
                </a:solidFill>
                <a:effectLst/>
                <a:latin typeface="SourceSansProRegular"/>
              </a:rPr>
              <a:t> and is the primary piece of federal legislation related to the education of children and youth experiencing homelessness. It was reauthorized in December 2015 by Title IX, Part A, of the </a:t>
            </a:r>
            <a:r>
              <a:rPr lang="en-US" b="0" i="0" u="sng" dirty="0">
                <a:solidFill>
                  <a:srgbClr val="403F3B"/>
                </a:solidFill>
                <a:effectLst/>
                <a:latin typeface="SourceSansProRegular"/>
                <a:hlinkClick r:id="rId3"/>
              </a:rPr>
              <a:t>Every Student Succeeds Act (ESSA)</a:t>
            </a:r>
            <a:r>
              <a:rPr lang="en-US" b="0" i="0" dirty="0">
                <a:solidFill>
                  <a:srgbClr val="333333"/>
                </a:solidFill>
                <a:effectLst/>
                <a:latin typeface="SourceSansProRegular"/>
              </a:rPr>
              <a:t>.</a:t>
            </a:r>
          </a:p>
          <a:p>
            <a:pPr marL="533400" indent="0" algn="l">
              <a:buNone/>
            </a:pPr>
            <a:endParaRPr lang="en-US" b="0" i="0" dirty="0">
              <a:solidFill>
                <a:srgbClr val="333333"/>
              </a:solidFill>
              <a:effectLst/>
              <a:latin typeface="SourceSansProRegular"/>
            </a:endParaRPr>
          </a:p>
          <a:p>
            <a:pPr marL="457200" lvl="1" indent="0">
              <a:buNone/>
            </a:pPr>
            <a:endParaRPr lang="en-US" dirty="0"/>
          </a:p>
        </p:txBody>
      </p:sp>
      <p:sp>
        <p:nvSpPr>
          <p:cNvPr id="4" name="Slide Number Placeholder 3">
            <a:extLst>
              <a:ext uri="{FF2B5EF4-FFF2-40B4-BE49-F238E27FC236}">
                <a16:creationId xmlns:a16="http://schemas.microsoft.com/office/drawing/2014/main" id="{2C5093DC-D690-4284-A85A-5D8C9CB78AF6}"/>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31233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6AB6E-8B3B-4F6C-BEC5-10E3A0702EE1}"/>
              </a:ext>
            </a:extLst>
          </p:cNvPr>
          <p:cNvSpPr>
            <a:spLocks noGrp="1"/>
          </p:cNvSpPr>
          <p:nvPr>
            <p:ph type="title"/>
          </p:nvPr>
        </p:nvSpPr>
        <p:spPr/>
        <p:txBody>
          <a:bodyPr/>
          <a:lstStyle/>
          <a:p>
            <a:r>
              <a:rPr lang="en-US" dirty="0"/>
              <a:t>Local Liaison Responsibilities</a:t>
            </a:r>
          </a:p>
        </p:txBody>
      </p:sp>
      <p:sp>
        <p:nvSpPr>
          <p:cNvPr id="3" name="Content Placeholder 2">
            <a:extLst>
              <a:ext uri="{FF2B5EF4-FFF2-40B4-BE49-F238E27FC236}">
                <a16:creationId xmlns:a16="http://schemas.microsoft.com/office/drawing/2014/main" id="{B74EAD6D-0EDC-4C6C-A06F-773548375CCF}"/>
              </a:ext>
            </a:extLst>
          </p:cNvPr>
          <p:cNvSpPr>
            <a:spLocks noGrp="1"/>
          </p:cNvSpPr>
          <p:nvPr>
            <p:ph idx="1"/>
          </p:nvPr>
        </p:nvSpPr>
        <p:spPr/>
        <p:txBody>
          <a:bodyPr>
            <a:normAutofit fontScale="92500" lnSpcReduction="10000"/>
          </a:bodyPr>
          <a:lstStyle/>
          <a:p>
            <a:pPr marL="0" indent="0">
              <a:buNone/>
            </a:pPr>
            <a:r>
              <a:rPr lang="en-US" sz="2600" b="0" i="0" dirty="0">
                <a:solidFill>
                  <a:srgbClr val="333333"/>
                </a:solidFill>
                <a:effectLst/>
                <a:latin typeface="SourceSansProRegular"/>
              </a:rPr>
              <a:t>The McKinney-Vento Act requires every local educational agency to “designate an appropriate staff person” to serve as a McKinney-Vento Homeless Education Liaison.</a:t>
            </a:r>
            <a:endParaRPr lang="en-US" sz="2600" dirty="0">
              <a:hlinkClick r:id="rId2"/>
            </a:endParaRPr>
          </a:p>
          <a:p>
            <a:pPr lvl="1">
              <a:lnSpc>
                <a:spcPct val="110000"/>
              </a:lnSpc>
            </a:pPr>
            <a:r>
              <a:rPr lang="en-US" b="0" i="0" dirty="0">
                <a:solidFill>
                  <a:srgbClr val="333333"/>
                </a:solidFill>
                <a:effectLst/>
                <a:latin typeface="SourceSansProRegular"/>
              </a:rPr>
              <a:t>specialize in legally qualifying students for McKinney-Vento and are responsible for identifying eligible students</a:t>
            </a:r>
          </a:p>
          <a:p>
            <a:pPr lvl="1">
              <a:lnSpc>
                <a:spcPct val="110000"/>
              </a:lnSpc>
            </a:pPr>
            <a:r>
              <a:rPr lang="en-US" b="0" i="0" dirty="0">
                <a:solidFill>
                  <a:srgbClr val="333333"/>
                </a:solidFill>
                <a:effectLst/>
                <a:latin typeface="SourceSansProRegular"/>
              </a:rPr>
              <a:t>expedite enrollment into public school for McKinney-Vento students</a:t>
            </a:r>
          </a:p>
          <a:p>
            <a:pPr lvl="1">
              <a:lnSpc>
                <a:spcPct val="110000"/>
              </a:lnSpc>
            </a:pPr>
            <a:r>
              <a:rPr lang="en-US" b="0" i="0" dirty="0">
                <a:solidFill>
                  <a:srgbClr val="333333"/>
                </a:solidFill>
                <a:effectLst/>
                <a:latin typeface="SourceSansProRegular"/>
              </a:rPr>
              <a:t>provide access to free school meals</a:t>
            </a:r>
          </a:p>
          <a:p>
            <a:pPr lvl="1">
              <a:lnSpc>
                <a:spcPct val="110000"/>
              </a:lnSpc>
            </a:pPr>
            <a:r>
              <a:rPr lang="en-US" b="0" i="0" dirty="0">
                <a:solidFill>
                  <a:srgbClr val="333333"/>
                </a:solidFill>
                <a:effectLst/>
                <a:latin typeface="SourceSansProRegular"/>
              </a:rPr>
              <a:t>make referrals to other school and community resources</a:t>
            </a:r>
          </a:p>
          <a:p>
            <a:pPr lvl="1">
              <a:lnSpc>
                <a:spcPct val="110000"/>
              </a:lnSpc>
            </a:pPr>
            <a:r>
              <a:rPr lang="en-US" b="0" i="0" dirty="0">
                <a:solidFill>
                  <a:srgbClr val="333333"/>
                </a:solidFill>
                <a:effectLst/>
                <a:latin typeface="SourceSansProRegular"/>
              </a:rPr>
              <a:t>inform families and students about transportation services, determining school of origin and mediating disputes.</a:t>
            </a:r>
          </a:p>
          <a:p>
            <a:pPr marL="0" indent="0" algn="l">
              <a:buNone/>
            </a:pPr>
            <a:endParaRPr lang="en-US" b="0" i="0" dirty="0">
              <a:solidFill>
                <a:srgbClr val="333333"/>
              </a:solidFill>
              <a:effectLst/>
              <a:latin typeface="SourceSansProRegular"/>
            </a:endParaRPr>
          </a:p>
          <a:p>
            <a:pPr marL="0" indent="0" algn="l">
              <a:buNone/>
            </a:pPr>
            <a:r>
              <a:rPr lang="en-US" b="0" i="0" dirty="0">
                <a:solidFill>
                  <a:srgbClr val="333333"/>
                </a:solidFill>
                <a:effectLst/>
                <a:latin typeface="SourceSansProRegular"/>
              </a:rPr>
              <a:t>Liaisons can also serve as one of the primary contacts between McKinney-Vento eligible families and school staff, district personnel, shelter workers, and other service providers. </a:t>
            </a:r>
          </a:p>
          <a:p>
            <a:endParaRPr lang="en-US" dirty="0"/>
          </a:p>
        </p:txBody>
      </p:sp>
      <p:sp>
        <p:nvSpPr>
          <p:cNvPr id="4" name="Slide Number Placeholder 3">
            <a:extLst>
              <a:ext uri="{FF2B5EF4-FFF2-40B4-BE49-F238E27FC236}">
                <a16:creationId xmlns:a16="http://schemas.microsoft.com/office/drawing/2014/main" id="{6517B9D4-39F3-4022-A0F5-AECA9F5A0483}"/>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53474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“Homeless” Definition </a:t>
            </a:r>
          </a:p>
        </p:txBody>
      </p:sp>
      <p:sp>
        <p:nvSpPr>
          <p:cNvPr id="3" name="Content Placeholder 2"/>
          <p:cNvSpPr>
            <a:spLocks noGrp="1"/>
          </p:cNvSpPr>
          <p:nvPr>
            <p:ph idx="1"/>
          </p:nvPr>
        </p:nvSpPr>
        <p:spPr/>
        <p:txBody>
          <a:bodyPr>
            <a:normAutofit fontScale="85000" lnSpcReduction="10000"/>
          </a:bodyPr>
          <a:lstStyle/>
          <a:p>
            <a:pPr marL="0" indent="0">
              <a:buNone/>
            </a:pPr>
            <a:r>
              <a:rPr lang="en-US" b="1" dirty="0"/>
              <a:t>What is the definition of “homeless” under the McKinney-Vento Act?</a:t>
            </a:r>
            <a:endParaRPr lang="en-US" dirty="0"/>
          </a:p>
          <a:p>
            <a:pPr marL="0" indent="0">
              <a:buNone/>
            </a:pPr>
            <a:r>
              <a:rPr lang="en-US" dirty="0"/>
              <a:t>Section 725(2) of the McKinney-Vento Act defines “homeless children and youths” as individuals who lack a fixed, regular, and adequate nighttime residence. The term includes—</a:t>
            </a:r>
          </a:p>
          <a:p>
            <a:pPr marL="0" lvl="0" indent="0">
              <a:buNone/>
            </a:pPr>
            <a:r>
              <a:rPr lang="en-US" dirty="0"/>
              <a:t>Children and youths who are:</a:t>
            </a:r>
          </a:p>
          <a:p>
            <a:pPr lvl="1"/>
            <a:r>
              <a:rPr lang="en-US" dirty="0"/>
              <a:t>sharing the housing of other persons due to loss of housing, economic hardship, or a similar reason (sometimes referred to as “doubled-up”); </a:t>
            </a:r>
          </a:p>
          <a:p>
            <a:pPr lvl="1"/>
            <a:r>
              <a:rPr lang="en-US" dirty="0"/>
              <a:t>living in motels, hotels, trailer parks, or camping grounds due to lack of alternative adequate accommodations; </a:t>
            </a:r>
          </a:p>
          <a:p>
            <a:pPr lvl="1"/>
            <a:r>
              <a:rPr lang="en-US" dirty="0"/>
              <a:t>living in emergency or transitional shelters; or abandoned in hospitals; </a:t>
            </a:r>
          </a:p>
          <a:p>
            <a:pPr lvl="1"/>
            <a:r>
              <a:rPr lang="en-US" dirty="0"/>
              <a:t>Children and youths who have a primary nighttime residence that is a public or private place not designed for, or ordinarily used as, a regular sleeping accommodation for human beings;</a:t>
            </a:r>
          </a:p>
          <a:p>
            <a:pPr lvl="1"/>
            <a:r>
              <a:rPr lang="en-US" dirty="0"/>
              <a:t>Children and youths who are living in cars, parks, public spaces, abandoned buildings, substandard housing, bus or train stations, or similar settings; and</a:t>
            </a:r>
          </a:p>
          <a:p>
            <a:pPr lvl="1"/>
            <a:r>
              <a:rPr lang="en-US" dirty="0"/>
              <a:t>Migratory children who qualify as homeless because they are living in circumstances described above.</a:t>
            </a:r>
          </a:p>
          <a:p>
            <a:pPr marL="0" indent="0">
              <a:buNone/>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418035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5162-B30E-430A-A4BB-50BACDC8CDFE}"/>
              </a:ext>
            </a:extLst>
          </p:cNvPr>
          <p:cNvSpPr>
            <a:spLocks noGrp="1"/>
          </p:cNvSpPr>
          <p:nvPr>
            <p:ph type="title"/>
          </p:nvPr>
        </p:nvSpPr>
        <p:spPr/>
        <p:txBody>
          <a:bodyPr>
            <a:normAutofit fontScale="90000"/>
          </a:bodyPr>
          <a:lstStyle/>
          <a:p>
            <a:r>
              <a:rPr lang="en-US" i="0" dirty="0">
                <a:effectLst/>
                <a:latin typeface="SourceSansProRegular"/>
              </a:rPr>
              <a:t>What are the educational rights of McKinney-Vento eligible students?</a:t>
            </a:r>
            <a:br>
              <a:rPr lang="en-US" dirty="0">
                <a:solidFill>
                  <a:srgbClr val="333333"/>
                </a:solidFill>
                <a:latin typeface="SourceSansProRegular"/>
              </a:rPr>
            </a:br>
            <a:endParaRPr lang="en-US" dirty="0"/>
          </a:p>
        </p:txBody>
      </p:sp>
      <p:sp>
        <p:nvSpPr>
          <p:cNvPr id="3" name="Content Placeholder 2">
            <a:extLst>
              <a:ext uri="{FF2B5EF4-FFF2-40B4-BE49-F238E27FC236}">
                <a16:creationId xmlns:a16="http://schemas.microsoft.com/office/drawing/2014/main" id="{D75DD8D9-DABE-4C0B-A2CB-562DAFB6B43C}"/>
              </a:ext>
            </a:extLst>
          </p:cNvPr>
          <p:cNvSpPr>
            <a:spLocks noGrp="1"/>
          </p:cNvSpPr>
          <p:nvPr>
            <p:ph idx="1"/>
          </p:nvPr>
        </p:nvSpPr>
        <p:spPr/>
        <p:txBody>
          <a:bodyPr>
            <a:normAutofit fontScale="92500" lnSpcReduction="20000"/>
          </a:bodyPr>
          <a:lstStyle/>
          <a:p>
            <a:pPr marL="152400" indent="0" algn="l">
              <a:buNone/>
            </a:pPr>
            <a:r>
              <a:rPr lang="en-US" sz="2800" b="1" i="0" dirty="0">
                <a:solidFill>
                  <a:srgbClr val="333333"/>
                </a:solidFill>
                <a:effectLst/>
                <a:latin typeface="SourceSansProRegular"/>
              </a:rPr>
              <a:t>McKinney-Vento eligible students have the right to:</a:t>
            </a:r>
          </a:p>
          <a:p>
            <a:pPr lvl="1">
              <a:lnSpc>
                <a:spcPct val="110000"/>
              </a:lnSpc>
            </a:pPr>
            <a:r>
              <a:rPr lang="en-US" b="0" i="0" dirty="0">
                <a:solidFill>
                  <a:srgbClr val="333333"/>
                </a:solidFill>
                <a:effectLst/>
                <a:latin typeface="SourceSansProRegular"/>
              </a:rPr>
              <a:t>receive a free, appropriate public education; </a:t>
            </a:r>
          </a:p>
          <a:p>
            <a:pPr lvl="1">
              <a:lnSpc>
                <a:spcPct val="110000"/>
              </a:lnSpc>
            </a:pPr>
            <a:r>
              <a:rPr lang="en-US" b="0" i="0" dirty="0">
                <a:solidFill>
                  <a:srgbClr val="333333"/>
                </a:solidFill>
                <a:effectLst/>
                <a:latin typeface="SourceSansProRegular"/>
              </a:rPr>
              <a:t>enroll in school immediately, even if lacking normally required for enrollment, or having missed application or enrollment deadlines during any period of homelessness; </a:t>
            </a:r>
          </a:p>
          <a:p>
            <a:pPr lvl="1">
              <a:lnSpc>
                <a:spcPct val="110000"/>
              </a:lnSpc>
            </a:pPr>
            <a:r>
              <a:rPr lang="en-US" b="0" i="0" dirty="0">
                <a:solidFill>
                  <a:srgbClr val="333333"/>
                </a:solidFill>
                <a:effectLst/>
                <a:latin typeface="SourceSansProRegular"/>
              </a:rPr>
              <a:t>enroll in school and attend classes while the school gathers needed documents; </a:t>
            </a:r>
          </a:p>
          <a:p>
            <a:pPr lvl="1">
              <a:lnSpc>
                <a:spcPct val="110000"/>
              </a:lnSpc>
            </a:pPr>
            <a:r>
              <a:rPr lang="en-US" b="0" i="0" dirty="0">
                <a:solidFill>
                  <a:srgbClr val="333333"/>
                </a:solidFill>
                <a:effectLst/>
                <a:latin typeface="SourceSansProRegular"/>
              </a:rPr>
              <a:t>continue attending the school of origin, or enroll in the local attendance area school if attending the school of origin is not in the best interest of the student or is contrary to the request of the parent, guardian, or unaccompanied youth; </a:t>
            </a:r>
          </a:p>
          <a:p>
            <a:pPr lvl="1">
              <a:lnSpc>
                <a:spcPct val="110000"/>
              </a:lnSpc>
            </a:pPr>
            <a:r>
              <a:rPr lang="en-US" b="0" i="0" dirty="0">
                <a:solidFill>
                  <a:srgbClr val="333333"/>
                </a:solidFill>
                <a:effectLst/>
                <a:latin typeface="SourceSansProRegular"/>
              </a:rPr>
              <a:t>receive transportation to and from the school of origin, if requested by the parent or guardian, or by the local liaison on behalf of an unaccompanied youth; and </a:t>
            </a:r>
          </a:p>
          <a:p>
            <a:pPr lvl="1">
              <a:lnSpc>
                <a:spcPct val="110000"/>
              </a:lnSpc>
            </a:pPr>
            <a:r>
              <a:rPr lang="en-US" b="0" i="0" dirty="0">
                <a:solidFill>
                  <a:srgbClr val="333333"/>
                </a:solidFill>
                <a:effectLst/>
                <a:latin typeface="SourceSansProRegular"/>
              </a:rPr>
              <a:t>receive educational services comparable to those provided to other students, according to each student’s need.</a:t>
            </a:r>
          </a:p>
          <a:p>
            <a:endParaRPr lang="en-US" dirty="0"/>
          </a:p>
        </p:txBody>
      </p:sp>
      <p:sp>
        <p:nvSpPr>
          <p:cNvPr id="4" name="Slide Number Placeholder 3">
            <a:extLst>
              <a:ext uri="{FF2B5EF4-FFF2-40B4-BE49-F238E27FC236}">
                <a16:creationId xmlns:a16="http://schemas.microsoft.com/office/drawing/2014/main" id="{D1C13900-FC6A-4AA9-9D04-233AA29B75CD}"/>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246453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BEF57-1843-4085-BEE7-E083D30E04CC}"/>
              </a:ext>
            </a:extLst>
          </p:cNvPr>
          <p:cNvSpPr>
            <a:spLocks noGrp="1"/>
          </p:cNvSpPr>
          <p:nvPr>
            <p:ph type="title"/>
          </p:nvPr>
        </p:nvSpPr>
        <p:spPr/>
        <p:txBody>
          <a:bodyPr/>
          <a:lstStyle/>
          <a:p>
            <a:r>
              <a:rPr lang="en-US" dirty="0"/>
              <a:t>New Data Elements for Homeless Students</a:t>
            </a:r>
          </a:p>
        </p:txBody>
      </p:sp>
      <p:sp>
        <p:nvSpPr>
          <p:cNvPr id="3" name="Content Placeholder 2">
            <a:extLst>
              <a:ext uri="{FF2B5EF4-FFF2-40B4-BE49-F238E27FC236}">
                <a16:creationId xmlns:a16="http://schemas.microsoft.com/office/drawing/2014/main" id="{317CF6D6-066E-4A64-B4AC-01AC045070B8}"/>
              </a:ext>
            </a:extLst>
          </p:cNvPr>
          <p:cNvSpPr>
            <a:spLocks noGrp="1"/>
          </p:cNvSpPr>
          <p:nvPr>
            <p:ph idx="1"/>
          </p:nvPr>
        </p:nvSpPr>
        <p:spPr/>
        <p:txBody>
          <a:bodyPr>
            <a:normAutofit fontScale="85000" lnSpcReduction="20000"/>
          </a:bodyPr>
          <a:lstStyle/>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Question #1         </a:t>
            </a:r>
          </a:p>
          <a:p>
            <a:pPr marL="0" marR="0" indent="0">
              <a:spcBef>
                <a:spcPts val="0"/>
              </a:spcBef>
              <a:spcAft>
                <a:spcPts val="0"/>
              </a:spcAft>
              <a:buNone/>
            </a:pPr>
            <a:r>
              <a:rPr lang="en-US" sz="1800" dirty="0">
                <a:latin typeface="Calibri" panose="020F0502020204030204" pitchFamily="34" charset="0"/>
                <a:ea typeface="Times New Roman" panose="02020603050405020304" pitchFamily="18" charset="0"/>
              </a:rPr>
              <a:t>01- </a:t>
            </a:r>
            <a:r>
              <a:rPr lang="en-US" sz="1800" dirty="0">
                <a:effectLst/>
                <a:latin typeface="Calibri" panose="020F0502020204030204" pitchFamily="34" charset="0"/>
                <a:ea typeface="Times New Roman" panose="02020603050405020304" pitchFamily="18" charset="0"/>
              </a:rPr>
              <a:t>No, not in housing crisis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03- Yes, in a housing crisis and with a parent/guardian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04- Yes, in a housing crisis and not with a parent/guardian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Question #2 - Primary Nighttime Residence (four options that determine eligibility)</a:t>
            </a:r>
          </a:p>
          <a:p>
            <a:pPr marL="0" marR="0" indent="0">
              <a:spcBef>
                <a:spcPts val="0"/>
              </a:spcBef>
              <a:spcAft>
                <a:spcPts val="0"/>
              </a:spcAft>
              <a:buNone/>
            </a:pPr>
            <a:r>
              <a:rPr lang="en-US" sz="1800" dirty="0">
                <a:latin typeface="Calibri" panose="020F0502020204030204" pitchFamily="34" charset="0"/>
                <a:ea typeface="Times New Roman" panose="02020603050405020304" pitchFamily="18" charset="0"/>
              </a:rPr>
              <a:t>01- </a:t>
            </a:r>
            <a:r>
              <a:rPr lang="en-US" sz="1800" dirty="0">
                <a:effectLst/>
                <a:latin typeface="Calibri" panose="020F0502020204030204" pitchFamily="34" charset="0"/>
                <a:ea typeface="Times New Roman" panose="02020603050405020304" pitchFamily="18" charset="0"/>
              </a:rPr>
              <a:t>Shelter/Transitional Living</a:t>
            </a:r>
            <a:endParaRPr lang="en-US" sz="18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800" dirty="0">
                <a:effectLst/>
                <a:latin typeface="Calibri" panose="020F0502020204030204" pitchFamily="34" charset="0"/>
                <a:ea typeface="Times New Roman" panose="02020603050405020304" pitchFamily="18" charset="0"/>
              </a:rPr>
              <a:t>02- Doubled-up</a:t>
            </a:r>
            <a:endParaRPr lang="en-US" sz="18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800" dirty="0">
                <a:effectLst/>
                <a:latin typeface="Calibri" panose="020F0502020204030204" pitchFamily="34" charset="0"/>
                <a:ea typeface="Times New Roman" panose="02020603050405020304" pitchFamily="18" charset="0"/>
              </a:rPr>
              <a:t>03- Unsheltered</a:t>
            </a:r>
            <a:endParaRPr lang="en-US" sz="18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800" dirty="0">
                <a:effectLst/>
                <a:latin typeface="Calibri" panose="020F0502020204030204" pitchFamily="34" charset="0"/>
                <a:ea typeface="Times New Roman" panose="02020603050405020304" pitchFamily="18" charset="0"/>
              </a:rPr>
              <a:t>04- Hotel/Motel</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B050"/>
                </a:solidFill>
                <a:effectLst/>
                <a:latin typeface="Calibri" panose="020F0502020204030204" pitchFamily="34" charset="0"/>
                <a:ea typeface="Calibri" panose="020F0502020204030204" pitchFamily="34" charset="0"/>
              </a:rPr>
              <a:t>Question #3 – Cause of Housing Crisis</a:t>
            </a:r>
            <a:endParaRPr lang="en-US" sz="18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01- Eviction/Foreclosure/Cannot afford housing </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02- Household/Domestic Factors </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03- Loss or decrease in income/Loss of job</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04- Natural Disaster</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05- Pandemic</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rPr>
              <a:t>99- None of the above</a:t>
            </a:r>
            <a:endParaRPr lang="en-US" sz="1800" dirty="0">
              <a:solidFill>
                <a:srgbClr val="00B050"/>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1F497D"/>
                </a:solidFill>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B050"/>
                </a:solidFill>
                <a:effectLst/>
                <a:latin typeface="Calibri" panose="020F0502020204030204" pitchFamily="34" charset="0"/>
                <a:ea typeface="Calibri" panose="020F0502020204030204" pitchFamily="34" charset="0"/>
              </a:rPr>
              <a:t>Question #4 – Additional Cause of Housing Crisis </a:t>
            </a:r>
            <a:endParaRPr lang="en-US" sz="18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00- Not applicable/No additional cause</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01- Eviction/Foreclosure/Cannot afford housing </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02- Household/Domestic Factors </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03- Loss or decrease in income/Loss of job</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04- Natural Disaster</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05- Pandemic</a:t>
            </a:r>
            <a:endPar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dirty="0">
                <a:solidFill>
                  <a:srgbClr val="00B050"/>
                </a:solidFill>
                <a:effectLst/>
                <a:latin typeface="Calibri" panose="020F0502020204030204" pitchFamily="34" charset="0"/>
                <a:ea typeface="Times New Roman" panose="02020603050405020304" pitchFamily="18" charset="0"/>
              </a:rPr>
              <a:t>99- None of the above     </a:t>
            </a:r>
            <a:endParaRPr lang="en-US" sz="1800" dirty="0">
              <a:solidFill>
                <a:srgbClr val="00B050"/>
              </a:solidFill>
              <a:effectLst/>
              <a:latin typeface="Calibri" panose="020F0502020204030204" pitchFamily="34" charset="0"/>
              <a:ea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5AEBEC87-1ABE-4BC2-81E5-E87C74478746}"/>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5506241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3161</Words>
  <Application>Microsoft Office PowerPoint</Application>
  <PresentationFormat>On-screen Show (4:3)</PresentationFormat>
  <Paragraphs>226</Paragraphs>
  <Slides>21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Museo Slab 500</vt:lpstr>
      <vt:lpstr>SourceSansProRegular</vt:lpstr>
      <vt:lpstr>Wingdings</vt:lpstr>
      <vt:lpstr>Office Theme</vt:lpstr>
      <vt:lpstr>SY20-21 MKV Back to School</vt:lpstr>
      <vt:lpstr>The “Why” https://extras.denverpost.com/homelessstudents/</vt:lpstr>
      <vt:lpstr>Overview</vt:lpstr>
      <vt:lpstr>Preparing for the Year Ahead </vt:lpstr>
      <vt:lpstr>Where to begin…</vt:lpstr>
      <vt:lpstr>Local Liaison Responsibilities</vt:lpstr>
      <vt:lpstr>“Homeless” Definition </vt:lpstr>
      <vt:lpstr>What are the educational rights of McKinney-Vento eligible students? </vt:lpstr>
      <vt:lpstr>New Data Elements for Homeless Students</vt:lpstr>
      <vt:lpstr>Improving Engagement and Attendance</vt:lpstr>
      <vt:lpstr>Engagement Strategies</vt:lpstr>
      <vt:lpstr>Engagement Strategies</vt:lpstr>
      <vt:lpstr>Engagement Strategies</vt:lpstr>
      <vt:lpstr>From the Field…  What is the field hearing as far as returning to school and the engagement of students?  Are you hearing that some students are not enrolling or engaging?  What does this look like? </vt:lpstr>
      <vt:lpstr> Re-Entry Models</vt:lpstr>
      <vt:lpstr>In Person Classes</vt:lpstr>
      <vt:lpstr>Virtual Classes</vt:lpstr>
      <vt:lpstr>Hybrid Models</vt:lpstr>
      <vt:lpstr>Overarching Considerations</vt:lpstr>
      <vt:lpstr>Overarching Considerations (cont.)</vt:lpstr>
      <vt:lpstr>Where to go for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MKV Liaison Orientation</dc:title>
  <dc:creator>Wrenick, Kerry</dc:creator>
  <cp:lastModifiedBy>Barczak, Alena</cp:lastModifiedBy>
  <cp:revision>21</cp:revision>
  <dcterms:created xsi:type="dcterms:W3CDTF">2020-08-20T14:12:02Z</dcterms:created>
  <dcterms:modified xsi:type="dcterms:W3CDTF">2021-05-17T21:11:49Z</dcterms:modified>
</cp:coreProperties>
</file>