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handoutMasterIdLst>
    <p:handoutMasterId r:id="rId21"/>
  </p:handoutMasterIdLst>
  <p:sldIdLst>
    <p:sldId id="258" r:id="rId2"/>
    <p:sldId id="298" r:id="rId3"/>
    <p:sldId id="263" r:id="rId4"/>
    <p:sldId id="265" r:id="rId5"/>
    <p:sldId id="267" r:id="rId6"/>
    <p:sldId id="299" r:id="rId7"/>
    <p:sldId id="260" r:id="rId8"/>
    <p:sldId id="286" r:id="rId9"/>
    <p:sldId id="268" r:id="rId10"/>
    <p:sldId id="269" r:id="rId11"/>
    <p:sldId id="275" r:id="rId12"/>
    <p:sldId id="276" r:id="rId13"/>
    <p:sldId id="277" r:id="rId14"/>
    <p:sldId id="280" r:id="rId15"/>
    <p:sldId id="281" r:id="rId16"/>
    <p:sldId id="282" r:id="rId17"/>
    <p:sldId id="271" r:id="rId18"/>
    <p:sldId id="30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A32DB3-A45F-4BB3-81EF-57355992C4C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3031CD1-CD18-4FA6-A268-40D84B29F82C}">
      <dgm:prSet phldrT="[Text]"/>
      <dgm:spPr/>
      <dgm:t>
        <a:bodyPr/>
        <a:lstStyle/>
        <a:p>
          <a:r>
            <a:rPr lang="en-US" b="1" dirty="0" smtClean="0"/>
            <a:t>OPR</a:t>
          </a:r>
          <a:endParaRPr lang="en-US" b="1" dirty="0"/>
        </a:p>
      </dgm:t>
    </dgm:pt>
    <dgm:pt modelId="{1071B396-30CB-4130-A91A-338FF62E03E7}" type="parTrans" cxnId="{02E347B3-B747-44A2-AE94-08E85F1B4E1A}">
      <dgm:prSet/>
      <dgm:spPr/>
      <dgm:t>
        <a:bodyPr/>
        <a:lstStyle/>
        <a:p>
          <a:endParaRPr lang="en-US"/>
        </a:p>
      </dgm:t>
    </dgm:pt>
    <dgm:pt modelId="{AF6C773D-3F20-47F4-8997-1BD8F0AE5ED3}" type="sibTrans" cxnId="{02E347B3-B747-44A2-AE94-08E85F1B4E1A}">
      <dgm:prSet/>
      <dgm:spPr/>
      <dgm:t>
        <a:bodyPr/>
        <a:lstStyle/>
        <a:p>
          <a:endParaRPr lang="en-US"/>
        </a:p>
      </dgm:t>
    </dgm:pt>
    <dgm:pt modelId="{08875B27-106E-4095-865B-8662AB593D2B}">
      <dgm:prSet phldrT="[Text]"/>
      <dgm:spPr/>
      <dgm:t>
        <a:bodyPr/>
        <a:lstStyle/>
        <a:p>
          <a:r>
            <a:rPr lang="en-US"/>
            <a:t>CE</a:t>
          </a:r>
        </a:p>
      </dgm:t>
    </dgm:pt>
    <dgm:pt modelId="{BE8E9470-1CD1-431C-8F93-8854AE9D9B6B}" type="parTrans" cxnId="{C209F93E-2A3D-44AD-B7CA-FB98F5152EE7}">
      <dgm:prSet/>
      <dgm:spPr/>
      <dgm:t>
        <a:bodyPr/>
        <a:lstStyle/>
        <a:p>
          <a:endParaRPr lang="en-US"/>
        </a:p>
      </dgm:t>
    </dgm:pt>
    <dgm:pt modelId="{10CE2696-6D46-4752-97C3-E91405B297C8}" type="sibTrans" cxnId="{C209F93E-2A3D-44AD-B7CA-FB98F5152EE7}">
      <dgm:prSet/>
      <dgm:spPr/>
      <dgm:t>
        <a:bodyPr/>
        <a:lstStyle/>
        <a:p>
          <a:endParaRPr lang="en-US"/>
        </a:p>
      </dgm:t>
    </dgm:pt>
    <dgm:pt modelId="{C49E582B-D3D6-4F69-A699-8536286A5D48}">
      <dgm:prSet phldrT="[Text]"/>
      <dgm:spPr/>
      <dgm:t>
        <a:bodyPr/>
        <a:lstStyle/>
        <a:p>
          <a:r>
            <a:rPr lang="en-US"/>
            <a:t>ASCENT</a:t>
          </a:r>
        </a:p>
      </dgm:t>
    </dgm:pt>
    <dgm:pt modelId="{9FFAE20B-4145-4B19-A48C-B7E78E2A5904}" type="parTrans" cxnId="{891DCB0E-7961-4905-A2E0-7FDB094611BD}">
      <dgm:prSet/>
      <dgm:spPr/>
      <dgm:t>
        <a:bodyPr/>
        <a:lstStyle/>
        <a:p>
          <a:endParaRPr lang="en-US"/>
        </a:p>
      </dgm:t>
    </dgm:pt>
    <dgm:pt modelId="{7DBB43AD-B6B1-4032-A140-6F93ECE14F65}" type="sibTrans" cxnId="{891DCB0E-7961-4905-A2E0-7FDB094611BD}">
      <dgm:prSet/>
      <dgm:spPr/>
      <dgm:t>
        <a:bodyPr/>
        <a:lstStyle/>
        <a:p>
          <a:endParaRPr lang="en-US"/>
        </a:p>
      </dgm:t>
    </dgm:pt>
    <dgm:pt modelId="{6BEBA681-B909-40E4-AF6D-C11A160C3BE1}">
      <dgm:prSet phldrT="[Text]"/>
      <dgm:spPr>
        <a:solidFill>
          <a:srgbClr val="00B050"/>
        </a:solidFill>
      </dgm:spPr>
      <dgm:t>
        <a:bodyPr/>
        <a:lstStyle/>
        <a:p>
          <a:r>
            <a:rPr lang="en-US" dirty="0"/>
            <a:t>Counselor Corps</a:t>
          </a:r>
        </a:p>
      </dgm:t>
    </dgm:pt>
    <dgm:pt modelId="{8C5E3159-33BB-492B-927D-6C0543C63EC4}" type="parTrans" cxnId="{B7DE43DA-3AB6-459E-828E-35BEDCD709F9}">
      <dgm:prSet/>
      <dgm:spPr/>
      <dgm:t>
        <a:bodyPr/>
        <a:lstStyle/>
        <a:p>
          <a:endParaRPr lang="en-US"/>
        </a:p>
      </dgm:t>
    </dgm:pt>
    <dgm:pt modelId="{051FE7DC-0630-4856-8957-DCCC343D3968}" type="sibTrans" cxnId="{B7DE43DA-3AB6-459E-828E-35BEDCD709F9}">
      <dgm:prSet/>
      <dgm:spPr/>
      <dgm:t>
        <a:bodyPr/>
        <a:lstStyle/>
        <a:p>
          <a:endParaRPr lang="en-US"/>
        </a:p>
      </dgm:t>
    </dgm:pt>
    <dgm:pt modelId="{8EC91A86-83FF-4833-94DE-4AEC875650F2}">
      <dgm:prSet phldrT="[Text]"/>
      <dgm:spPr/>
      <dgm:t>
        <a:bodyPr/>
        <a:lstStyle/>
        <a:p>
          <a:r>
            <a:rPr lang="en-US"/>
            <a:t>GED</a:t>
          </a:r>
        </a:p>
      </dgm:t>
    </dgm:pt>
    <dgm:pt modelId="{DCCB2E3D-83DA-4D29-8580-D6270E66025B}" type="parTrans" cxnId="{86675CAE-A53B-40B0-ACC7-D71AC0A28A9D}">
      <dgm:prSet/>
      <dgm:spPr/>
      <dgm:t>
        <a:bodyPr/>
        <a:lstStyle/>
        <a:p>
          <a:endParaRPr lang="en-US"/>
        </a:p>
      </dgm:t>
    </dgm:pt>
    <dgm:pt modelId="{E606FB1D-312D-4E15-A24F-8413222493C3}" type="sibTrans" cxnId="{86675CAE-A53B-40B0-ACC7-D71AC0A28A9D}">
      <dgm:prSet/>
      <dgm:spPr/>
      <dgm:t>
        <a:bodyPr/>
        <a:lstStyle/>
        <a:p>
          <a:endParaRPr lang="en-US"/>
        </a:p>
      </dgm:t>
    </dgm:pt>
    <dgm:pt modelId="{69580B9D-FB95-4A75-843C-4DFBED91E813}">
      <dgm:prSet phldrT="[Text]"/>
      <dgm:spPr/>
      <dgm:t>
        <a:bodyPr/>
        <a:lstStyle/>
        <a:p>
          <a:r>
            <a:rPr lang="en-US"/>
            <a:t>ICAP</a:t>
          </a:r>
        </a:p>
      </dgm:t>
    </dgm:pt>
    <dgm:pt modelId="{A7A63697-8B7B-4866-BD3D-9FAB4665FE89}" type="parTrans" cxnId="{1756FE5C-422B-4AEF-BD0C-9A9D572405BC}">
      <dgm:prSet/>
      <dgm:spPr/>
      <dgm:t>
        <a:bodyPr/>
        <a:lstStyle/>
        <a:p>
          <a:endParaRPr lang="en-US"/>
        </a:p>
      </dgm:t>
    </dgm:pt>
    <dgm:pt modelId="{77E9BF91-54AE-4AD4-BCA2-5CF54F2AC72F}" type="sibTrans" cxnId="{1756FE5C-422B-4AEF-BD0C-9A9D572405BC}">
      <dgm:prSet/>
      <dgm:spPr/>
      <dgm:t>
        <a:bodyPr/>
        <a:lstStyle/>
        <a:p>
          <a:endParaRPr lang="en-US"/>
        </a:p>
      </dgm:t>
    </dgm:pt>
    <dgm:pt modelId="{1354F248-FE4D-4FDB-9AC8-7322246A4943}">
      <dgm:prSet phldrT="[Text]"/>
      <dgm:spPr/>
      <dgm:t>
        <a:bodyPr/>
        <a:lstStyle/>
        <a:p>
          <a:r>
            <a:rPr lang="en-US"/>
            <a:t>21st Cent Skills</a:t>
          </a:r>
        </a:p>
      </dgm:t>
    </dgm:pt>
    <dgm:pt modelId="{8ECD5A7D-6B5A-44BF-B557-5C86819E466C}" type="parTrans" cxnId="{8AB7FBFB-2B12-404A-B5F8-D83BB97D159C}">
      <dgm:prSet/>
      <dgm:spPr/>
      <dgm:t>
        <a:bodyPr/>
        <a:lstStyle/>
        <a:p>
          <a:endParaRPr lang="en-US"/>
        </a:p>
      </dgm:t>
    </dgm:pt>
    <dgm:pt modelId="{F8CB235B-D9C5-4D10-9C60-8184BD4CCB98}" type="sibTrans" cxnId="{8AB7FBFB-2B12-404A-B5F8-D83BB97D159C}">
      <dgm:prSet/>
      <dgm:spPr/>
      <dgm:t>
        <a:bodyPr/>
        <a:lstStyle/>
        <a:p>
          <a:endParaRPr lang="en-US"/>
        </a:p>
      </dgm:t>
    </dgm:pt>
    <dgm:pt modelId="{F5AD6EF6-3ABD-43E0-B77E-CDBA443CC1E7}">
      <dgm:prSet phldrT="[Text]"/>
      <dgm:spPr/>
      <dgm:t>
        <a:bodyPr/>
        <a:lstStyle/>
        <a:p>
          <a:r>
            <a:rPr lang="en-US"/>
            <a:t>CTE</a:t>
          </a:r>
        </a:p>
      </dgm:t>
    </dgm:pt>
    <dgm:pt modelId="{91544DC3-B148-4649-BD05-059A31456919}" type="parTrans" cxnId="{A6761CC6-94BE-4704-8D73-F4575B441C9C}">
      <dgm:prSet/>
      <dgm:spPr/>
      <dgm:t>
        <a:bodyPr/>
        <a:lstStyle/>
        <a:p>
          <a:endParaRPr lang="en-US"/>
        </a:p>
      </dgm:t>
    </dgm:pt>
    <dgm:pt modelId="{5C56CA60-CB4C-482C-9C66-93247B7B9BED}" type="sibTrans" cxnId="{A6761CC6-94BE-4704-8D73-F4575B441C9C}">
      <dgm:prSet/>
      <dgm:spPr/>
      <dgm:t>
        <a:bodyPr/>
        <a:lstStyle/>
        <a:p>
          <a:endParaRPr lang="en-US"/>
        </a:p>
      </dgm:t>
    </dgm:pt>
    <dgm:pt modelId="{9BA2EB9E-E12B-40CA-A99D-458039A4F195}">
      <dgm:prSet phldrT="[Text]"/>
      <dgm:spPr/>
      <dgm:t>
        <a:bodyPr/>
        <a:lstStyle/>
        <a:p>
          <a:r>
            <a:rPr lang="en-US" dirty="0"/>
            <a:t>AP</a:t>
          </a:r>
        </a:p>
      </dgm:t>
    </dgm:pt>
    <dgm:pt modelId="{116CC2C3-B373-48F6-9B03-A5B7B7850C60}" type="parTrans" cxnId="{7C1A77AF-8B72-4EB7-BCE1-BD3FC9FE46EE}">
      <dgm:prSet/>
      <dgm:spPr/>
      <dgm:t>
        <a:bodyPr/>
        <a:lstStyle/>
        <a:p>
          <a:endParaRPr lang="en-US"/>
        </a:p>
      </dgm:t>
    </dgm:pt>
    <dgm:pt modelId="{AC9C898A-B0E2-40C4-A9C8-4083A91FAC71}" type="sibTrans" cxnId="{7C1A77AF-8B72-4EB7-BCE1-BD3FC9FE46EE}">
      <dgm:prSet/>
      <dgm:spPr/>
      <dgm:t>
        <a:bodyPr/>
        <a:lstStyle/>
        <a:p>
          <a:endParaRPr lang="en-US"/>
        </a:p>
      </dgm:t>
    </dgm:pt>
    <dgm:pt modelId="{DCAA561D-21A1-4B54-8375-6B6033F4101B}">
      <dgm:prSet phldrT="[Text]"/>
      <dgm:spPr/>
      <dgm:t>
        <a:bodyPr/>
        <a:lstStyle/>
        <a:p>
          <a:r>
            <a:rPr lang="en-US" dirty="0" smtClean="0"/>
            <a:t>FAFSA Project</a:t>
          </a:r>
          <a:endParaRPr lang="en-US" dirty="0"/>
        </a:p>
      </dgm:t>
    </dgm:pt>
    <dgm:pt modelId="{EA6E8336-86F8-47BF-9DB1-51925ACD0DAB}" type="parTrans" cxnId="{43DD4B0D-A1EB-49CC-804E-A27E86EBB3D3}">
      <dgm:prSet/>
      <dgm:spPr/>
      <dgm:t>
        <a:bodyPr/>
        <a:lstStyle/>
        <a:p>
          <a:endParaRPr lang="en-US"/>
        </a:p>
      </dgm:t>
    </dgm:pt>
    <dgm:pt modelId="{38BE6715-83BA-4AAB-B7E2-4E2B61A1FEAE}" type="sibTrans" cxnId="{43DD4B0D-A1EB-49CC-804E-A27E86EBB3D3}">
      <dgm:prSet/>
      <dgm:spPr/>
      <dgm:t>
        <a:bodyPr/>
        <a:lstStyle/>
        <a:p>
          <a:endParaRPr lang="en-US"/>
        </a:p>
      </dgm:t>
    </dgm:pt>
    <dgm:pt modelId="{550CF2EF-8A9D-4AAA-8238-357767A56C76}" type="pres">
      <dgm:prSet presAssocID="{4CA32DB3-A45F-4BB3-81EF-57355992C4C0}" presName="Name0" presStyleCnt="0">
        <dgm:presLayoutVars>
          <dgm:chMax val="1"/>
          <dgm:dir/>
          <dgm:animLvl val="ctr"/>
          <dgm:resizeHandles val="exact"/>
        </dgm:presLayoutVars>
      </dgm:prSet>
      <dgm:spPr/>
      <dgm:t>
        <a:bodyPr/>
        <a:lstStyle/>
        <a:p>
          <a:endParaRPr lang="en-US"/>
        </a:p>
      </dgm:t>
    </dgm:pt>
    <dgm:pt modelId="{34952208-3741-4553-923D-6572FE2A39C1}" type="pres">
      <dgm:prSet presAssocID="{A3031CD1-CD18-4FA6-A268-40D84B29F82C}" presName="centerShape" presStyleLbl="node0" presStyleIdx="0" presStyleCnt="1"/>
      <dgm:spPr/>
      <dgm:t>
        <a:bodyPr/>
        <a:lstStyle/>
        <a:p>
          <a:endParaRPr lang="en-US"/>
        </a:p>
      </dgm:t>
    </dgm:pt>
    <dgm:pt modelId="{83E98F3C-5664-495A-B161-5A2FAEADC93B}" type="pres">
      <dgm:prSet presAssocID="{08875B27-106E-4095-865B-8662AB593D2B}" presName="node" presStyleLbl="node1" presStyleIdx="0" presStyleCnt="9">
        <dgm:presLayoutVars>
          <dgm:bulletEnabled val="1"/>
        </dgm:presLayoutVars>
      </dgm:prSet>
      <dgm:spPr/>
      <dgm:t>
        <a:bodyPr/>
        <a:lstStyle/>
        <a:p>
          <a:endParaRPr lang="en-US"/>
        </a:p>
      </dgm:t>
    </dgm:pt>
    <dgm:pt modelId="{B892B194-F4C6-417E-82EF-54214956F470}" type="pres">
      <dgm:prSet presAssocID="{08875B27-106E-4095-865B-8662AB593D2B}" presName="dummy" presStyleCnt="0"/>
      <dgm:spPr/>
    </dgm:pt>
    <dgm:pt modelId="{F4FFE519-8318-4520-896B-978B3043DCD8}" type="pres">
      <dgm:prSet presAssocID="{10CE2696-6D46-4752-97C3-E91405B297C8}" presName="sibTrans" presStyleLbl="sibTrans2D1" presStyleIdx="0" presStyleCnt="9"/>
      <dgm:spPr/>
      <dgm:t>
        <a:bodyPr/>
        <a:lstStyle/>
        <a:p>
          <a:endParaRPr lang="en-US"/>
        </a:p>
      </dgm:t>
    </dgm:pt>
    <dgm:pt modelId="{E76CF8FA-F31A-496E-BC0E-4FC2E970048D}" type="pres">
      <dgm:prSet presAssocID="{C49E582B-D3D6-4F69-A699-8536286A5D48}" presName="node" presStyleLbl="node1" presStyleIdx="1" presStyleCnt="9">
        <dgm:presLayoutVars>
          <dgm:bulletEnabled val="1"/>
        </dgm:presLayoutVars>
      </dgm:prSet>
      <dgm:spPr/>
      <dgm:t>
        <a:bodyPr/>
        <a:lstStyle/>
        <a:p>
          <a:endParaRPr lang="en-US"/>
        </a:p>
      </dgm:t>
    </dgm:pt>
    <dgm:pt modelId="{7B1618E6-CA80-4BFB-B76D-06C576A6A9F9}" type="pres">
      <dgm:prSet presAssocID="{C49E582B-D3D6-4F69-A699-8536286A5D48}" presName="dummy" presStyleCnt="0"/>
      <dgm:spPr/>
    </dgm:pt>
    <dgm:pt modelId="{2B6BB67F-14C1-4EE6-8CE1-3F91FC2FCAE6}" type="pres">
      <dgm:prSet presAssocID="{7DBB43AD-B6B1-4032-A140-6F93ECE14F65}" presName="sibTrans" presStyleLbl="sibTrans2D1" presStyleIdx="1" presStyleCnt="9"/>
      <dgm:spPr/>
      <dgm:t>
        <a:bodyPr/>
        <a:lstStyle/>
        <a:p>
          <a:endParaRPr lang="en-US"/>
        </a:p>
      </dgm:t>
    </dgm:pt>
    <dgm:pt modelId="{8635B2D8-C8B4-4747-9865-CB376970C8AA}" type="pres">
      <dgm:prSet presAssocID="{1354F248-FE4D-4FDB-9AC8-7322246A4943}" presName="node" presStyleLbl="node1" presStyleIdx="2" presStyleCnt="9">
        <dgm:presLayoutVars>
          <dgm:bulletEnabled val="1"/>
        </dgm:presLayoutVars>
      </dgm:prSet>
      <dgm:spPr/>
      <dgm:t>
        <a:bodyPr/>
        <a:lstStyle/>
        <a:p>
          <a:endParaRPr lang="en-US"/>
        </a:p>
      </dgm:t>
    </dgm:pt>
    <dgm:pt modelId="{1072349E-4235-47C7-96ED-F8BC83697E19}" type="pres">
      <dgm:prSet presAssocID="{1354F248-FE4D-4FDB-9AC8-7322246A4943}" presName="dummy" presStyleCnt="0"/>
      <dgm:spPr/>
    </dgm:pt>
    <dgm:pt modelId="{6C8B4D3C-3A17-4675-972F-E09FD409DC1C}" type="pres">
      <dgm:prSet presAssocID="{F8CB235B-D9C5-4D10-9C60-8184BD4CCB98}" presName="sibTrans" presStyleLbl="sibTrans2D1" presStyleIdx="2" presStyleCnt="9"/>
      <dgm:spPr/>
      <dgm:t>
        <a:bodyPr/>
        <a:lstStyle/>
        <a:p>
          <a:endParaRPr lang="en-US"/>
        </a:p>
      </dgm:t>
    </dgm:pt>
    <dgm:pt modelId="{F77646A0-EBA8-4CCA-8B61-9103638AB5AA}" type="pres">
      <dgm:prSet presAssocID="{69580B9D-FB95-4A75-843C-4DFBED91E813}" presName="node" presStyleLbl="node1" presStyleIdx="3" presStyleCnt="9">
        <dgm:presLayoutVars>
          <dgm:bulletEnabled val="1"/>
        </dgm:presLayoutVars>
      </dgm:prSet>
      <dgm:spPr/>
      <dgm:t>
        <a:bodyPr/>
        <a:lstStyle/>
        <a:p>
          <a:endParaRPr lang="en-US"/>
        </a:p>
      </dgm:t>
    </dgm:pt>
    <dgm:pt modelId="{76556E2C-57FB-49F2-9C3F-7DD4EE65E5CB}" type="pres">
      <dgm:prSet presAssocID="{69580B9D-FB95-4A75-843C-4DFBED91E813}" presName="dummy" presStyleCnt="0"/>
      <dgm:spPr/>
    </dgm:pt>
    <dgm:pt modelId="{907E1E52-3AE4-4AC5-B03F-A44BAF1D8C67}" type="pres">
      <dgm:prSet presAssocID="{77E9BF91-54AE-4AD4-BCA2-5CF54F2AC72F}" presName="sibTrans" presStyleLbl="sibTrans2D1" presStyleIdx="3" presStyleCnt="9"/>
      <dgm:spPr/>
      <dgm:t>
        <a:bodyPr/>
        <a:lstStyle/>
        <a:p>
          <a:endParaRPr lang="en-US"/>
        </a:p>
      </dgm:t>
    </dgm:pt>
    <dgm:pt modelId="{0A4D53D5-B008-47A1-BD13-87BF7DEDE9ED}" type="pres">
      <dgm:prSet presAssocID="{6BEBA681-B909-40E4-AF6D-C11A160C3BE1}" presName="node" presStyleLbl="node1" presStyleIdx="4" presStyleCnt="9">
        <dgm:presLayoutVars>
          <dgm:bulletEnabled val="1"/>
        </dgm:presLayoutVars>
      </dgm:prSet>
      <dgm:spPr/>
      <dgm:t>
        <a:bodyPr/>
        <a:lstStyle/>
        <a:p>
          <a:endParaRPr lang="en-US"/>
        </a:p>
      </dgm:t>
    </dgm:pt>
    <dgm:pt modelId="{01884888-027C-4670-AA4D-2B765B18B4C3}" type="pres">
      <dgm:prSet presAssocID="{6BEBA681-B909-40E4-AF6D-C11A160C3BE1}" presName="dummy" presStyleCnt="0"/>
      <dgm:spPr/>
    </dgm:pt>
    <dgm:pt modelId="{3E23F10F-1C5F-4725-9477-415A8803D88E}" type="pres">
      <dgm:prSet presAssocID="{051FE7DC-0630-4856-8957-DCCC343D3968}" presName="sibTrans" presStyleLbl="sibTrans2D1" presStyleIdx="4" presStyleCnt="9"/>
      <dgm:spPr/>
      <dgm:t>
        <a:bodyPr/>
        <a:lstStyle/>
        <a:p>
          <a:endParaRPr lang="en-US"/>
        </a:p>
      </dgm:t>
    </dgm:pt>
    <dgm:pt modelId="{A0E4DA56-09E1-4256-A5F8-2EF77A04F5A6}" type="pres">
      <dgm:prSet presAssocID="{DCAA561D-21A1-4B54-8375-6B6033F4101B}" presName="node" presStyleLbl="node1" presStyleIdx="5" presStyleCnt="9">
        <dgm:presLayoutVars>
          <dgm:bulletEnabled val="1"/>
        </dgm:presLayoutVars>
      </dgm:prSet>
      <dgm:spPr/>
      <dgm:t>
        <a:bodyPr/>
        <a:lstStyle/>
        <a:p>
          <a:endParaRPr lang="en-US"/>
        </a:p>
      </dgm:t>
    </dgm:pt>
    <dgm:pt modelId="{4A0CB0E8-98E8-4DB0-8B0A-E43BEE47623D}" type="pres">
      <dgm:prSet presAssocID="{DCAA561D-21A1-4B54-8375-6B6033F4101B}" presName="dummy" presStyleCnt="0"/>
      <dgm:spPr/>
    </dgm:pt>
    <dgm:pt modelId="{A057D4C3-5A44-4C0E-A14D-9C5DB4D8B20D}" type="pres">
      <dgm:prSet presAssocID="{38BE6715-83BA-4AAB-B7E2-4E2B61A1FEAE}" presName="sibTrans" presStyleLbl="sibTrans2D1" presStyleIdx="5" presStyleCnt="9"/>
      <dgm:spPr/>
      <dgm:t>
        <a:bodyPr/>
        <a:lstStyle/>
        <a:p>
          <a:endParaRPr lang="en-US"/>
        </a:p>
      </dgm:t>
    </dgm:pt>
    <dgm:pt modelId="{9442FE31-231F-4952-9FCD-9F68C58C08AD}" type="pres">
      <dgm:prSet presAssocID="{8EC91A86-83FF-4833-94DE-4AEC875650F2}" presName="node" presStyleLbl="node1" presStyleIdx="6" presStyleCnt="9">
        <dgm:presLayoutVars>
          <dgm:bulletEnabled val="1"/>
        </dgm:presLayoutVars>
      </dgm:prSet>
      <dgm:spPr/>
      <dgm:t>
        <a:bodyPr/>
        <a:lstStyle/>
        <a:p>
          <a:endParaRPr lang="en-US"/>
        </a:p>
      </dgm:t>
    </dgm:pt>
    <dgm:pt modelId="{7B6F313E-84F6-449A-82B8-DF6DB46E8FCC}" type="pres">
      <dgm:prSet presAssocID="{8EC91A86-83FF-4833-94DE-4AEC875650F2}" presName="dummy" presStyleCnt="0"/>
      <dgm:spPr/>
    </dgm:pt>
    <dgm:pt modelId="{080AC86F-70DF-4DB6-8339-AFFED0ABCC40}" type="pres">
      <dgm:prSet presAssocID="{E606FB1D-312D-4E15-A24F-8413222493C3}" presName="sibTrans" presStyleLbl="sibTrans2D1" presStyleIdx="6" presStyleCnt="9"/>
      <dgm:spPr/>
      <dgm:t>
        <a:bodyPr/>
        <a:lstStyle/>
        <a:p>
          <a:endParaRPr lang="en-US"/>
        </a:p>
      </dgm:t>
    </dgm:pt>
    <dgm:pt modelId="{2C4F19B5-DA43-4CBD-8E64-AB119140C3B6}" type="pres">
      <dgm:prSet presAssocID="{F5AD6EF6-3ABD-43E0-B77E-CDBA443CC1E7}" presName="node" presStyleLbl="node1" presStyleIdx="7" presStyleCnt="9">
        <dgm:presLayoutVars>
          <dgm:bulletEnabled val="1"/>
        </dgm:presLayoutVars>
      </dgm:prSet>
      <dgm:spPr/>
      <dgm:t>
        <a:bodyPr/>
        <a:lstStyle/>
        <a:p>
          <a:endParaRPr lang="en-US"/>
        </a:p>
      </dgm:t>
    </dgm:pt>
    <dgm:pt modelId="{A429B7BD-EF7D-41DC-84F8-834B8D1DE5A8}" type="pres">
      <dgm:prSet presAssocID="{F5AD6EF6-3ABD-43E0-B77E-CDBA443CC1E7}" presName="dummy" presStyleCnt="0"/>
      <dgm:spPr/>
    </dgm:pt>
    <dgm:pt modelId="{D13B1D38-CC8B-411B-A28E-7AF2424047E2}" type="pres">
      <dgm:prSet presAssocID="{5C56CA60-CB4C-482C-9C66-93247B7B9BED}" presName="sibTrans" presStyleLbl="sibTrans2D1" presStyleIdx="7" presStyleCnt="9"/>
      <dgm:spPr/>
      <dgm:t>
        <a:bodyPr/>
        <a:lstStyle/>
        <a:p>
          <a:endParaRPr lang="en-US"/>
        </a:p>
      </dgm:t>
    </dgm:pt>
    <dgm:pt modelId="{5ABA4265-F0C3-40EB-A70F-B412798935AF}" type="pres">
      <dgm:prSet presAssocID="{9BA2EB9E-E12B-40CA-A99D-458039A4F195}" presName="node" presStyleLbl="node1" presStyleIdx="8" presStyleCnt="9">
        <dgm:presLayoutVars>
          <dgm:bulletEnabled val="1"/>
        </dgm:presLayoutVars>
      </dgm:prSet>
      <dgm:spPr/>
      <dgm:t>
        <a:bodyPr/>
        <a:lstStyle/>
        <a:p>
          <a:endParaRPr lang="en-US"/>
        </a:p>
      </dgm:t>
    </dgm:pt>
    <dgm:pt modelId="{BA3883DA-7D8F-4CBA-A638-1A5EBB33F1D2}" type="pres">
      <dgm:prSet presAssocID="{9BA2EB9E-E12B-40CA-A99D-458039A4F195}" presName="dummy" presStyleCnt="0"/>
      <dgm:spPr/>
    </dgm:pt>
    <dgm:pt modelId="{5D256906-6B03-4F4B-9838-5D31AFEFC947}" type="pres">
      <dgm:prSet presAssocID="{AC9C898A-B0E2-40C4-A9C8-4083A91FAC71}" presName="sibTrans" presStyleLbl="sibTrans2D1" presStyleIdx="8" presStyleCnt="9"/>
      <dgm:spPr/>
      <dgm:t>
        <a:bodyPr/>
        <a:lstStyle/>
        <a:p>
          <a:endParaRPr lang="en-US"/>
        </a:p>
      </dgm:t>
    </dgm:pt>
  </dgm:ptLst>
  <dgm:cxnLst>
    <dgm:cxn modelId="{21442461-1B40-428F-B263-29FB1EAE0070}" type="presOf" srcId="{10CE2696-6D46-4752-97C3-E91405B297C8}" destId="{F4FFE519-8318-4520-896B-978B3043DCD8}" srcOrd="0" destOrd="0" presId="urn:microsoft.com/office/officeart/2005/8/layout/radial6"/>
    <dgm:cxn modelId="{8AB7FBFB-2B12-404A-B5F8-D83BB97D159C}" srcId="{A3031CD1-CD18-4FA6-A268-40D84B29F82C}" destId="{1354F248-FE4D-4FDB-9AC8-7322246A4943}" srcOrd="2" destOrd="0" parTransId="{8ECD5A7D-6B5A-44BF-B557-5C86819E466C}" sibTransId="{F8CB235B-D9C5-4D10-9C60-8184BD4CCB98}"/>
    <dgm:cxn modelId="{A7877C3F-BD63-4191-90AF-33E2E4FBC348}" type="presOf" srcId="{7DBB43AD-B6B1-4032-A140-6F93ECE14F65}" destId="{2B6BB67F-14C1-4EE6-8CE1-3F91FC2FCAE6}" srcOrd="0" destOrd="0" presId="urn:microsoft.com/office/officeart/2005/8/layout/radial6"/>
    <dgm:cxn modelId="{F476AD04-7A71-4E35-8BD0-5CDE761245CD}" type="presOf" srcId="{6BEBA681-B909-40E4-AF6D-C11A160C3BE1}" destId="{0A4D53D5-B008-47A1-BD13-87BF7DEDE9ED}" srcOrd="0" destOrd="0" presId="urn:microsoft.com/office/officeart/2005/8/layout/radial6"/>
    <dgm:cxn modelId="{9712E48B-CFA7-4BCE-983C-E092D0282FE5}" type="presOf" srcId="{F5AD6EF6-3ABD-43E0-B77E-CDBA443CC1E7}" destId="{2C4F19B5-DA43-4CBD-8E64-AB119140C3B6}" srcOrd="0" destOrd="0" presId="urn:microsoft.com/office/officeart/2005/8/layout/radial6"/>
    <dgm:cxn modelId="{F68CE573-B952-4A50-A3B4-BCFBE883FCAB}" type="presOf" srcId="{F8CB235B-D9C5-4D10-9C60-8184BD4CCB98}" destId="{6C8B4D3C-3A17-4675-972F-E09FD409DC1C}" srcOrd="0" destOrd="0" presId="urn:microsoft.com/office/officeart/2005/8/layout/radial6"/>
    <dgm:cxn modelId="{1CF30B63-9015-4E83-BDCD-5182D28714DC}" type="presOf" srcId="{C49E582B-D3D6-4F69-A699-8536286A5D48}" destId="{E76CF8FA-F31A-496E-BC0E-4FC2E970048D}" srcOrd="0" destOrd="0" presId="urn:microsoft.com/office/officeart/2005/8/layout/radial6"/>
    <dgm:cxn modelId="{E675BC25-B36D-4850-82EF-54BB230BD111}" type="presOf" srcId="{5C56CA60-CB4C-482C-9C66-93247B7B9BED}" destId="{D13B1D38-CC8B-411B-A28E-7AF2424047E2}" srcOrd="0" destOrd="0" presId="urn:microsoft.com/office/officeart/2005/8/layout/radial6"/>
    <dgm:cxn modelId="{AD02C409-BA6C-4082-969D-35C3C000AA7F}" type="presOf" srcId="{8EC91A86-83FF-4833-94DE-4AEC875650F2}" destId="{9442FE31-231F-4952-9FCD-9F68C58C08AD}" srcOrd="0" destOrd="0" presId="urn:microsoft.com/office/officeart/2005/8/layout/radial6"/>
    <dgm:cxn modelId="{F07A330A-CF06-43A8-BBE0-39BAC53E3DE1}" type="presOf" srcId="{69580B9D-FB95-4A75-843C-4DFBED91E813}" destId="{F77646A0-EBA8-4CCA-8B61-9103638AB5AA}" srcOrd="0" destOrd="0" presId="urn:microsoft.com/office/officeart/2005/8/layout/radial6"/>
    <dgm:cxn modelId="{122F172D-D892-4508-BD03-82F50C35BAFC}" type="presOf" srcId="{DCAA561D-21A1-4B54-8375-6B6033F4101B}" destId="{A0E4DA56-09E1-4256-A5F8-2EF77A04F5A6}" srcOrd="0" destOrd="0" presId="urn:microsoft.com/office/officeart/2005/8/layout/radial6"/>
    <dgm:cxn modelId="{891DCB0E-7961-4905-A2E0-7FDB094611BD}" srcId="{A3031CD1-CD18-4FA6-A268-40D84B29F82C}" destId="{C49E582B-D3D6-4F69-A699-8536286A5D48}" srcOrd="1" destOrd="0" parTransId="{9FFAE20B-4145-4B19-A48C-B7E78E2A5904}" sibTransId="{7DBB43AD-B6B1-4032-A140-6F93ECE14F65}"/>
    <dgm:cxn modelId="{887B7436-6262-4CB6-9648-19C317E69FC7}" type="presOf" srcId="{AC9C898A-B0E2-40C4-A9C8-4083A91FAC71}" destId="{5D256906-6B03-4F4B-9838-5D31AFEFC947}" srcOrd="0" destOrd="0" presId="urn:microsoft.com/office/officeart/2005/8/layout/radial6"/>
    <dgm:cxn modelId="{A6761CC6-94BE-4704-8D73-F4575B441C9C}" srcId="{A3031CD1-CD18-4FA6-A268-40D84B29F82C}" destId="{F5AD6EF6-3ABD-43E0-B77E-CDBA443CC1E7}" srcOrd="7" destOrd="0" parTransId="{91544DC3-B148-4649-BD05-059A31456919}" sibTransId="{5C56CA60-CB4C-482C-9C66-93247B7B9BED}"/>
    <dgm:cxn modelId="{08AE811E-97DF-49E0-B093-04B61E207A44}" type="presOf" srcId="{E606FB1D-312D-4E15-A24F-8413222493C3}" destId="{080AC86F-70DF-4DB6-8339-AFFED0ABCC40}" srcOrd="0" destOrd="0" presId="urn:microsoft.com/office/officeart/2005/8/layout/radial6"/>
    <dgm:cxn modelId="{DE33F4E3-A828-4F3B-AC59-87C4BA2AFB47}" type="presOf" srcId="{A3031CD1-CD18-4FA6-A268-40D84B29F82C}" destId="{34952208-3741-4553-923D-6572FE2A39C1}" srcOrd="0" destOrd="0" presId="urn:microsoft.com/office/officeart/2005/8/layout/radial6"/>
    <dgm:cxn modelId="{8DEA5047-A272-4876-9E0A-798D903BEB59}" type="presOf" srcId="{9BA2EB9E-E12B-40CA-A99D-458039A4F195}" destId="{5ABA4265-F0C3-40EB-A70F-B412798935AF}" srcOrd="0" destOrd="0" presId="urn:microsoft.com/office/officeart/2005/8/layout/radial6"/>
    <dgm:cxn modelId="{B7DE43DA-3AB6-459E-828E-35BEDCD709F9}" srcId="{A3031CD1-CD18-4FA6-A268-40D84B29F82C}" destId="{6BEBA681-B909-40E4-AF6D-C11A160C3BE1}" srcOrd="4" destOrd="0" parTransId="{8C5E3159-33BB-492B-927D-6C0543C63EC4}" sibTransId="{051FE7DC-0630-4856-8957-DCCC343D3968}"/>
    <dgm:cxn modelId="{C209F93E-2A3D-44AD-B7CA-FB98F5152EE7}" srcId="{A3031CD1-CD18-4FA6-A268-40D84B29F82C}" destId="{08875B27-106E-4095-865B-8662AB593D2B}" srcOrd="0" destOrd="0" parTransId="{BE8E9470-1CD1-431C-8F93-8854AE9D9B6B}" sibTransId="{10CE2696-6D46-4752-97C3-E91405B297C8}"/>
    <dgm:cxn modelId="{1756FE5C-422B-4AEF-BD0C-9A9D572405BC}" srcId="{A3031CD1-CD18-4FA6-A268-40D84B29F82C}" destId="{69580B9D-FB95-4A75-843C-4DFBED91E813}" srcOrd="3" destOrd="0" parTransId="{A7A63697-8B7B-4866-BD3D-9FAB4665FE89}" sibTransId="{77E9BF91-54AE-4AD4-BCA2-5CF54F2AC72F}"/>
    <dgm:cxn modelId="{D6BD5634-75FB-4E58-B0BF-8C612B3EFEC6}" type="presOf" srcId="{051FE7DC-0630-4856-8957-DCCC343D3968}" destId="{3E23F10F-1C5F-4725-9477-415A8803D88E}" srcOrd="0" destOrd="0" presId="urn:microsoft.com/office/officeart/2005/8/layout/radial6"/>
    <dgm:cxn modelId="{43DD4B0D-A1EB-49CC-804E-A27E86EBB3D3}" srcId="{A3031CD1-CD18-4FA6-A268-40D84B29F82C}" destId="{DCAA561D-21A1-4B54-8375-6B6033F4101B}" srcOrd="5" destOrd="0" parTransId="{EA6E8336-86F8-47BF-9DB1-51925ACD0DAB}" sibTransId="{38BE6715-83BA-4AAB-B7E2-4E2B61A1FEAE}"/>
    <dgm:cxn modelId="{9DD279A4-9588-4554-B161-283B3E66AC68}" type="presOf" srcId="{1354F248-FE4D-4FDB-9AC8-7322246A4943}" destId="{8635B2D8-C8B4-4747-9865-CB376970C8AA}" srcOrd="0" destOrd="0" presId="urn:microsoft.com/office/officeart/2005/8/layout/radial6"/>
    <dgm:cxn modelId="{02E347B3-B747-44A2-AE94-08E85F1B4E1A}" srcId="{4CA32DB3-A45F-4BB3-81EF-57355992C4C0}" destId="{A3031CD1-CD18-4FA6-A268-40D84B29F82C}" srcOrd="0" destOrd="0" parTransId="{1071B396-30CB-4130-A91A-338FF62E03E7}" sibTransId="{AF6C773D-3F20-47F4-8997-1BD8F0AE5ED3}"/>
    <dgm:cxn modelId="{602B2671-0147-475E-B676-00E61E9FD480}" type="presOf" srcId="{77E9BF91-54AE-4AD4-BCA2-5CF54F2AC72F}" destId="{907E1E52-3AE4-4AC5-B03F-A44BAF1D8C67}" srcOrd="0" destOrd="0" presId="urn:microsoft.com/office/officeart/2005/8/layout/radial6"/>
    <dgm:cxn modelId="{BC27C8B6-FC08-43FF-BC65-58EBB4F6B805}" type="presOf" srcId="{08875B27-106E-4095-865B-8662AB593D2B}" destId="{83E98F3C-5664-495A-B161-5A2FAEADC93B}" srcOrd="0" destOrd="0" presId="urn:microsoft.com/office/officeart/2005/8/layout/radial6"/>
    <dgm:cxn modelId="{7C1A77AF-8B72-4EB7-BCE1-BD3FC9FE46EE}" srcId="{A3031CD1-CD18-4FA6-A268-40D84B29F82C}" destId="{9BA2EB9E-E12B-40CA-A99D-458039A4F195}" srcOrd="8" destOrd="0" parTransId="{116CC2C3-B373-48F6-9B03-A5B7B7850C60}" sibTransId="{AC9C898A-B0E2-40C4-A9C8-4083A91FAC71}"/>
    <dgm:cxn modelId="{B6790F95-BF0A-4229-BB93-8006FBA0831E}" type="presOf" srcId="{38BE6715-83BA-4AAB-B7E2-4E2B61A1FEAE}" destId="{A057D4C3-5A44-4C0E-A14D-9C5DB4D8B20D}" srcOrd="0" destOrd="0" presId="urn:microsoft.com/office/officeart/2005/8/layout/radial6"/>
    <dgm:cxn modelId="{86675CAE-A53B-40B0-ACC7-D71AC0A28A9D}" srcId="{A3031CD1-CD18-4FA6-A268-40D84B29F82C}" destId="{8EC91A86-83FF-4833-94DE-4AEC875650F2}" srcOrd="6" destOrd="0" parTransId="{DCCB2E3D-83DA-4D29-8580-D6270E66025B}" sibTransId="{E606FB1D-312D-4E15-A24F-8413222493C3}"/>
    <dgm:cxn modelId="{C5D94F03-D3AA-4EA8-8D03-859743DDBA44}" type="presOf" srcId="{4CA32DB3-A45F-4BB3-81EF-57355992C4C0}" destId="{550CF2EF-8A9D-4AAA-8238-357767A56C76}" srcOrd="0" destOrd="0" presId="urn:microsoft.com/office/officeart/2005/8/layout/radial6"/>
    <dgm:cxn modelId="{AE0E77F8-C8EB-44DC-A981-B499C30DF44B}" type="presParOf" srcId="{550CF2EF-8A9D-4AAA-8238-357767A56C76}" destId="{34952208-3741-4553-923D-6572FE2A39C1}" srcOrd="0" destOrd="0" presId="urn:microsoft.com/office/officeart/2005/8/layout/radial6"/>
    <dgm:cxn modelId="{903DEFE6-AE3C-4DBF-80A4-8A40B885AA1F}" type="presParOf" srcId="{550CF2EF-8A9D-4AAA-8238-357767A56C76}" destId="{83E98F3C-5664-495A-B161-5A2FAEADC93B}" srcOrd="1" destOrd="0" presId="urn:microsoft.com/office/officeart/2005/8/layout/radial6"/>
    <dgm:cxn modelId="{4CEC203E-7FE2-4CC1-BCD2-2C25DA8E3C06}" type="presParOf" srcId="{550CF2EF-8A9D-4AAA-8238-357767A56C76}" destId="{B892B194-F4C6-417E-82EF-54214956F470}" srcOrd="2" destOrd="0" presId="urn:microsoft.com/office/officeart/2005/8/layout/radial6"/>
    <dgm:cxn modelId="{CDE8FCC6-B1C6-494C-BFF4-27CC55F875A1}" type="presParOf" srcId="{550CF2EF-8A9D-4AAA-8238-357767A56C76}" destId="{F4FFE519-8318-4520-896B-978B3043DCD8}" srcOrd="3" destOrd="0" presId="urn:microsoft.com/office/officeart/2005/8/layout/radial6"/>
    <dgm:cxn modelId="{F52368CC-0FA4-481A-BF4A-D8424B8943C9}" type="presParOf" srcId="{550CF2EF-8A9D-4AAA-8238-357767A56C76}" destId="{E76CF8FA-F31A-496E-BC0E-4FC2E970048D}" srcOrd="4" destOrd="0" presId="urn:microsoft.com/office/officeart/2005/8/layout/radial6"/>
    <dgm:cxn modelId="{69E90FF3-76BA-47CF-AD8D-48901EB3E936}" type="presParOf" srcId="{550CF2EF-8A9D-4AAA-8238-357767A56C76}" destId="{7B1618E6-CA80-4BFB-B76D-06C576A6A9F9}" srcOrd="5" destOrd="0" presId="urn:microsoft.com/office/officeart/2005/8/layout/radial6"/>
    <dgm:cxn modelId="{6CE06C8A-67F6-4B9E-9C8E-A801BB8F6EB7}" type="presParOf" srcId="{550CF2EF-8A9D-4AAA-8238-357767A56C76}" destId="{2B6BB67F-14C1-4EE6-8CE1-3F91FC2FCAE6}" srcOrd="6" destOrd="0" presId="urn:microsoft.com/office/officeart/2005/8/layout/radial6"/>
    <dgm:cxn modelId="{B9A638E7-2A27-4A8B-A054-ABEB3734A308}" type="presParOf" srcId="{550CF2EF-8A9D-4AAA-8238-357767A56C76}" destId="{8635B2D8-C8B4-4747-9865-CB376970C8AA}" srcOrd="7" destOrd="0" presId="urn:microsoft.com/office/officeart/2005/8/layout/radial6"/>
    <dgm:cxn modelId="{07EE6BD0-0893-4424-9848-94677B71B0EB}" type="presParOf" srcId="{550CF2EF-8A9D-4AAA-8238-357767A56C76}" destId="{1072349E-4235-47C7-96ED-F8BC83697E19}" srcOrd="8" destOrd="0" presId="urn:microsoft.com/office/officeart/2005/8/layout/radial6"/>
    <dgm:cxn modelId="{881DBBBF-E3C2-4220-B078-E8C8BC0334AD}" type="presParOf" srcId="{550CF2EF-8A9D-4AAA-8238-357767A56C76}" destId="{6C8B4D3C-3A17-4675-972F-E09FD409DC1C}" srcOrd="9" destOrd="0" presId="urn:microsoft.com/office/officeart/2005/8/layout/radial6"/>
    <dgm:cxn modelId="{06B68397-17A4-4CE0-9480-BC4CB54B0F17}" type="presParOf" srcId="{550CF2EF-8A9D-4AAA-8238-357767A56C76}" destId="{F77646A0-EBA8-4CCA-8B61-9103638AB5AA}" srcOrd="10" destOrd="0" presId="urn:microsoft.com/office/officeart/2005/8/layout/radial6"/>
    <dgm:cxn modelId="{28942857-62B8-46FD-A3B8-BAAF1DBB3F16}" type="presParOf" srcId="{550CF2EF-8A9D-4AAA-8238-357767A56C76}" destId="{76556E2C-57FB-49F2-9C3F-7DD4EE65E5CB}" srcOrd="11" destOrd="0" presId="urn:microsoft.com/office/officeart/2005/8/layout/radial6"/>
    <dgm:cxn modelId="{482C22DE-289A-40CF-A347-7ABF004AB24D}" type="presParOf" srcId="{550CF2EF-8A9D-4AAA-8238-357767A56C76}" destId="{907E1E52-3AE4-4AC5-B03F-A44BAF1D8C67}" srcOrd="12" destOrd="0" presId="urn:microsoft.com/office/officeart/2005/8/layout/radial6"/>
    <dgm:cxn modelId="{1B0ED698-6692-4F15-9AD6-5344F37C3C5E}" type="presParOf" srcId="{550CF2EF-8A9D-4AAA-8238-357767A56C76}" destId="{0A4D53D5-B008-47A1-BD13-87BF7DEDE9ED}" srcOrd="13" destOrd="0" presId="urn:microsoft.com/office/officeart/2005/8/layout/radial6"/>
    <dgm:cxn modelId="{18B454E4-305C-476B-ACBB-1BA8FD63F940}" type="presParOf" srcId="{550CF2EF-8A9D-4AAA-8238-357767A56C76}" destId="{01884888-027C-4670-AA4D-2B765B18B4C3}" srcOrd="14" destOrd="0" presId="urn:microsoft.com/office/officeart/2005/8/layout/radial6"/>
    <dgm:cxn modelId="{50AC6A0F-7E3E-4DDF-858B-EEE6B04D523B}" type="presParOf" srcId="{550CF2EF-8A9D-4AAA-8238-357767A56C76}" destId="{3E23F10F-1C5F-4725-9477-415A8803D88E}" srcOrd="15" destOrd="0" presId="urn:microsoft.com/office/officeart/2005/8/layout/radial6"/>
    <dgm:cxn modelId="{4784200A-E839-4BA2-848C-57E664963CEB}" type="presParOf" srcId="{550CF2EF-8A9D-4AAA-8238-357767A56C76}" destId="{A0E4DA56-09E1-4256-A5F8-2EF77A04F5A6}" srcOrd="16" destOrd="0" presId="urn:microsoft.com/office/officeart/2005/8/layout/radial6"/>
    <dgm:cxn modelId="{3CF35A59-DA29-4282-86FA-81D0A6A05248}" type="presParOf" srcId="{550CF2EF-8A9D-4AAA-8238-357767A56C76}" destId="{4A0CB0E8-98E8-4DB0-8B0A-E43BEE47623D}" srcOrd="17" destOrd="0" presId="urn:microsoft.com/office/officeart/2005/8/layout/radial6"/>
    <dgm:cxn modelId="{53A9CC06-A28A-450F-8F11-795A0942DD18}" type="presParOf" srcId="{550CF2EF-8A9D-4AAA-8238-357767A56C76}" destId="{A057D4C3-5A44-4C0E-A14D-9C5DB4D8B20D}" srcOrd="18" destOrd="0" presId="urn:microsoft.com/office/officeart/2005/8/layout/radial6"/>
    <dgm:cxn modelId="{3CCAAA0F-1ABD-4C1E-9383-CCB3661DFE84}" type="presParOf" srcId="{550CF2EF-8A9D-4AAA-8238-357767A56C76}" destId="{9442FE31-231F-4952-9FCD-9F68C58C08AD}" srcOrd="19" destOrd="0" presId="urn:microsoft.com/office/officeart/2005/8/layout/radial6"/>
    <dgm:cxn modelId="{DADC01E9-A541-409A-8033-906A14DA8A11}" type="presParOf" srcId="{550CF2EF-8A9D-4AAA-8238-357767A56C76}" destId="{7B6F313E-84F6-449A-82B8-DF6DB46E8FCC}" srcOrd="20" destOrd="0" presId="urn:microsoft.com/office/officeart/2005/8/layout/radial6"/>
    <dgm:cxn modelId="{644E6DDA-445D-4BC0-AEB2-24B0AED81BF5}" type="presParOf" srcId="{550CF2EF-8A9D-4AAA-8238-357767A56C76}" destId="{080AC86F-70DF-4DB6-8339-AFFED0ABCC40}" srcOrd="21" destOrd="0" presId="urn:microsoft.com/office/officeart/2005/8/layout/radial6"/>
    <dgm:cxn modelId="{F3814C03-7748-43BE-9EFD-0F43E617F815}" type="presParOf" srcId="{550CF2EF-8A9D-4AAA-8238-357767A56C76}" destId="{2C4F19B5-DA43-4CBD-8E64-AB119140C3B6}" srcOrd="22" destOrd="0" presId="urn:microsoft.com/office/officeart/2005/8/layout/radial6"/>
    <dgm:cxn modelId="{97DB5F94-54BE-4D10-8ACC-E5C0BC82469D}" type="presParOf" srcId="{550CF2EF-8A9D-4AAA-8238-357767A56C76}" destId="{A429B7BD-EF7D-41DC-84F8-834B8D1DE5A8}" srcOrd="23" destOrd="0" presId="urn:microsoft.com/office/officeart/2005/8/layout/radial6"/>
    <dgm:cxn modelId="{E63A1E0B-CB8E-4EA3-932E-3E22F654ECC1}" type="presParOf" srcId="{550CF2EF-8A9D-4AAA-8238-357767A56C76}" destId="{D13B1D38-CC8B-411B-A28E-7AF2424047E2}" srcOrd="24" destOrd="0" presId="urn:microsoft.com/office/officeart/2005/8/layout/radial6"/>
    <dgm:cxn modelId="{2101812A-F8B4-4F00-AFEA-A72E9BA5C4A5}" type="presParOf" srcId="{550CF2EF-8A9D-4AAA-8238-357767A56C76}" destId="{5ABA4265-F0C3-40EB-A70F-B412798935AF}" srcOrd="25" destOrd="0" presId="urn:microsoft.com/office/officeart/2005/8/layout/radial6"/>
    <dgm:cxn modelId="{4C49D3C0-AF32-42A6-8E2A-CADA1F2FB843}" type="presParOf" srcId="{550CF2EF-8A9D-4AAA-8238-357767A56C76}" destId="{BA3883DA-7D8F-4CBA-A638-1A5EBB33F1D2}" srcOrd="26" destOrd="0" presId="urn:microsoft.com/office/officeart/2005/8/layout/radial6"/>
    <dgm:cxn modelId="{0B7C00DE-0487-45EF-81F3-5B12D834368E}" type="presParOf" srcId="{550CF2EF-8A9D-4AAA-8238-357767A56C76}" destId="{5D256906-6B03-4F4B-9838-5D31AFEFC947}"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CD6797-830A-4E24-A8E9-1595D1B017C1}" type="doc">
      <dgm:prSet loTypeId="urn:microsoft.com/office/officeart/2005/8/layout/venn1" loCatId="relationship" qsTypeId="urn:microsoft.com/office/officeart/2005/8/quickstyle/simple1" qsCatId="simple" csTypeId="urn:microsoft.com/office/officeart/2005/8/colors/accent1_2" csCatId="accent1" phldr="1"/>
      <dgm:spPr/>
    </dgm:pt>
    <dgm:pt modelId="{9A644F37-1BB8-4E85-AE23-641C836EE127}">
      <dgm:prSet phldrT="[Text]"/>
      <dgm:spPr/>
      <dgm:t>
        <a:bodyPr/>
        <a:lstStyle/>
        <a:p>
          <a:pPr algn="ctr"/>
          <a:r>
            <a:rPr lang="en-US" b="1" dirty="0" smtClean="0"/>
            <a:t>CDE Data</a:t>
          </a:r>
        </a:p>
        <a:p>
          <a:pPr algn="l"/>
          <a:r>
            <a:rPr lang="en-US" dirty="0" smtClean="0"/>
            <a:t>- Graduation/Matriculation Rate</a:t>
          </a:r>
        </a:p>
        <a:p>
          <a:pPr algn="l"/>
          <a:r>
            <a:rPr lang="en-US" dirty="0" smtClean="0"/>
            <a:t>- Grades</a:t>
          </a:r>
        </a:p>
        <a:p>
          <a:pPr algn="l"/>
          <a:r>
            <a:rPr lang="en-US" dirty="0" smtClean="0"/>
            <a:t>- Dropout Rate</a:t>
          </a:r>
        </a:p>
        <a:p>
          <a:pPr algn="l"/>
          <a:r>
            <a:rPr lang="en-US" dirty="0" smtClean="0"/>
            <a:t>- ACT &amp; TCAP</a:t>
          </a:r>
        </a:p>
        <a:p>
          <a:pPr algn="l"/>
          <a:r>
            <a:rPr lang="en-US" dirty="0" smtClean="0"/>
            <a:t>- Credential Attainment</a:t>
          </a:r>
        </a:p>
        <a:p>
          <a:pPr algn="l"/>
          <a:r>
            <a:rPr lang="en-US" dirty="0" smtClean="0"/>
            <a:t>- Postsecondary Enrollment</a:t>
          </a:r>
        </a:p>
        <a:p>
          <a:pPr algn="l"/>
          <a:r>
            <a:rPr lang="en-US" dirty="0" smtClean="0"/>
            <a:t>- Career</a:t>
          </a:r>
        </a:p>
        <a:p>
          <a:pPr algn="l"/>
          <a:r>
            <a:rPr lang="en-US" dirty="0" smtClean="0"/>
            <a:t>- Remedial Needs</a:t>
          </a:r>
        </a:p>
        <a:p>
          <a:pPr algn="l"/>
          <a:r>
            <a:rPr lang="en-US" dirty="0" smtClean="0"/>
            <a:t>- Concurrent Enrollment &amp; CTE   	Participation </a:t>
          </a:r>
        </a:p>
        <a:p>
          <a:pPr algn="l"/>
          <a:r>
            <a:rPr lang="en-US" dirty="0" smtClean="0"/>
            <a:t>- FAFSA Completion</a:t>
          </a:r>
        </a:p>
        <a:p>
          <a:pPr algn="l"/>
          <a:r>
            <a:rPr lang="en-US" dirty="0" smtClean="0"/>
            <a:t>- 9</a:t>
          </a:r>
          <a:r>
            <a:rPr lang="en-US" baseline="30000" dirty="0" smtClean="0"/>
            <a:t>th</a:t>
          </a:r>
          <a:r>
            <a:rPr lang="en-US" dirty="0" smtClean="0"/>
            <a:t> Grade matriculation</a:t>
          </a:r>
        </a:p>
        <a:p>
          <a:pPr algn="l"/>
          <a:endParaRPr lang="en-US" dirty="0"/>
        </a:p>
      </dgm:t>
    </dgm:pt>
    <dgm:pt modelId="{CD5BC303-6EA7-489B-8325-9E748DF4A7EE}" type="parTrans" cxnId="{E8126505-11B6-4AE9-B2B0-868D3ED7EE27}">
      <dgm:prSet/>
      <dgm:spPr/>
      <dgm:t>
        <a:bodyPr/>
        <a:lstStyle/>
        <a:p>
          <a:endParaRPr lang="en-US"/>
        </a:p>
      </dgm:t>
    </dgm:pt>
    <dgm:pt modelId="{E75DEF0B-380A-4864-9012-1FB6B8691BA4}" type="sibTrans" cxnId="{E8126505-11B6-4AE9-B2B0-868D3ED7EE27}">
      <dgm:prSet/>
      <dgm:spPr/>
      <dgm:t>
        <a:bodyPr/>
        <a:lstStyle/>
        <a:p>
          <a:endParaRPr lang="en-US"/>
        </a:p>
      </dgm:t>
    </dgm:pt>
    <dgm:pt modelId="{C61B99E6-0965-4037-900E-1BE7B92BA500}">
      <dgm:prSet phldrT="[Text]"/>
      <dgm:spPr/>
      <dgm:t>
        <a:bodyPr/>
        <a:lstStyle/>
        <a:p>
          <a:pPr algn="ctr"/>
          <a:r>
            <a:rPr lang="en-US" b="1" dirty="0" smtClean="0"/>
            <a:t>District &amp; School Data</a:t>
          </a:r>
        </a:p>
        <a:p>
          <a:pPr algn="l"/>
          <a:r>
            <a:rPr lang="en-US" dirty="0" smtClean="0"/>
            <a:t>- Disaggregated Grad/Matriculation 	/Dropout</a:t>
          </a:r>
        </a:p>
        <a:p>
          <a:pPr algn="l"/>
          <a:r>
            <a:rPr lang="en-US" dirty="0" smtClean="0"/>
            <a:t>- Admissions Applications</a:t>
          </a:r>
        </a:p>
        <a:p>
          <a:pPr algn="l"/>
          <a:r>
            <a:rPr lang="en-US" dirty="0" smtClean="0"/>
            <a:t>- Scholarship $$</a:t>
          </a:r>
        </a:p>
        <a:p>
          <a:pPr algn="l"/>
          <a:r>
            <a:rPr lang="en-US" dirty="0" smtClean="0"/>
            <a:t>- Attendance</a:t>
          </a:r>
        </a:p>
        <a:p>
          <a:pPr algn="l"/>
          <a:r>
            <a:rPr lang="en-US" dirty="0" smtClean="0"/>
            <a:t>- Counselor/Student Ratio</a:t>
          </a:r>
        </a:p>
        <a:p>
          <a:pPr algn="l"/>
          <a:r>
            <a:rPr lang="en-US" dirty="0" smtClean="0"/>
            <a:t>- College Visits</a:t>
          </a:r>
        </a:p>
        <a:p>
          <a:pPr algn="l"/>
          <a:r>
            <a:rPr lang="en-US" dirty="0" smtClean="0"/>
            <a:t>- Postsecondary Goal</a:t>
          </a:r>
        </a:p>
        <a:p>
          <a:pPr algn="l"/>
          <a:r>
            <a:rPr lang="en-US" dirty="0" smtClean="0"/>
            <a:t>- Parent Engagement</a:t>
          </a:r>
        </a:p>
        <a:p>
          <a:pPr algn="l"/>
          <a:r>
            <a:rPr lang="en-US" dirty="0" smtClean="0"/>
            <a:t>- EXPLORE/Plan</a:t>
          </a:r>
        </a:p>
        <a:p>
          <a:pPr algn="l"/>
          <a:r>
            <a:rPr lang="en-US" dirty="0" smtClean="0"/>
            <a:t>- ASCA Standards Adoption</a:t>
          </a:r>
        </a:p>
        <a:p>
          <a:pPr algn="l"/>
          <a:r>
            <a:rPr lang="en-US" dirty="0" smtClean="0"/>
            <a:t>- ICAP Development/Implementation</a:t>
          </a:r>
        </a:p>
      </dgm:t>
    </dgm:pt>
    <dgm:pt modelId="{B1EABD75-6B92-4450-A869-16E45475715F}" type="parTrans" cxnId="{BD50B7E1-208D-4A81-ABAE-DF4B963F1122}">
      <dgm:prSet/>
      <dgm:spPr/>
      <dgm:t>
        <a:bodyPr/>
        <a:lstStyle/>
        <a:p>
          <a:endParaRPr lang="en-US"/>
        </a:p>
      </dgm:t>
    </dgm:pt>
    <dgm:pt modelId="{CBB870E8-A629-44AE-82AD-FB130E98785F}" type="sibTrans" cxnId="{BD50B7E1-208D-4A81-ABAE-DF4B963F1122}">
      <dgm:prSet/>
      <dgm:spPr/>
      <dgm:t>
        <a:bodyPr/>
        <a:lstStyle/>
        <a:p>
          <a:endParaRPr lang="en-US"/>
        </a:p>
      </dgm:t>
    </dgm:pt>
    <dgm:pt modelId="{26FC7E25-C0B9-4962-8B35-A7D5880FB19F}" type="pres">
      <dgm:prSet presAssocID="{F1CD6797-830A-4E24-A8E9-1595D1B017C1}" presName="compositeShape" presStyleCnt="0">
        <dgm:presLayoutVars>
          <dgm:chMax val="7"/>
          <dgm:dir/>
          <dgm:resizeHandles val="exact"/>
        </dgm:presLayoutVars>
      </dgm:prSet>
      <dgm:spPr/>
    </dgm:pt>
    <dgm:pt modelId="{A9083752-8ABD-412D-9BDC-187C4E92160E}" type="pres">
      <dgm:prSet presAssocID="{9A644F37-1BB8-4E85-AE23-641C836EE127}" presName="circ1" presStyleLbl="vennNode1" presStyleIdx="0" presStyleCnt="2" custScaleX="100620"/>
      <dgm:spPr/>
      <dgm:t>
        <a:bodyPr/>
        <a:lstStyle/>
        <a:p>
          <a:endParaRPr lang="en-US"/>
        </a:p>
      </dgm:t>
    </dgm:pt>
    <dgm:pt modelId="{15F8F0E9-D28B-4028-ADC7-7261E4CD5DF3}" type="pres">
      <dgm:prSet presAssocID="{9A644F37-1BB8-4E85-AE23-641C836EE127}" presName="circ1Tx" presStyleLbl="revTx" presStyleIdx="0" presStyleCnt="0">
        <dgm:presLayoutVars>
          <dgm:chMax val="0"/>
          <dgm:chPref val="0"/>
          <dgm:bulletEnabled val="1"/>
        </dgm:presLayoutVars>
      </dgm:prSet>
      <dgm:spPr/>
      <dgm:t>
        <a:bodyPr/>
        <a:lstStyle/>
        <a:p>
          <a:endParaRPr lang="en-US"/>
        </a:p>
      </dgm:t>
    </dgm:pt>
    <dgm:pt modelId="{5474519D-F6DB-4CF9-BCB7-F9E16F70268E}" type="pres">
      <dgm:prSet presAssocID="{C61B99E6-0965-4037-900E-1BE7B92BA500}" presName="circ2" presStyleLbl="vennNode1" presStyleIdx="1" presStyleCnt="2" custScaleX="100179" custLinFactNeighborX="1869" custLinFactNeighborY="776"/>
      <dgm:spPr/>
      <dgm:t>
        <a:bodyPr/>
        <a:lstStyle/>
        <a:p>
          <a:endParaRPr lang="en-US"/>
        </a:p>
      </dgm:t>
    </dgm:pt>
    <dgm:pt modelId="{C0A5A661-ED34-4A58-B794-BD31959A5955}" type="pres">
      <dgm:prSet presAssocID="{C61B99E6-0965-4037-900E-1BE7B92BA500}" presName="circ2Tx" presStyleLbl="revTx" presStyleIdx="0" presStyleCnt="0">
        <dgm:presLayoutVars>
          <dgm:chMax val="0"/>
          <dgm:chPref val="0"/>
          <dgm:bulletEnabled val="1"/>
        </dgm:presLayoutVars>
      </dgm:prSet>
      <dgm:spPr/>
      <dgm:t>
        <a:bodyPr/>
        <a:lstStyle/>
        <a:p>
          <a:endParaRPr lang="en-US"/>
        </a:p>
      </dgm:t>
    </dgm:pt>
  </dgm:ptLst>
  <dgm:cxnLst>
    <dgm:cxn modelId="{FAFEDC77-EC65-4DE2-978E-D66E69FC140E}" type="presOf" srcId="{F1CD6797-830A-4E24-A8E9-1595D1B017C1}" destId="{26FC7E25-C0B9-4962-8B35-A7D5880FB19F}" srcOrd="0" destOrd="0" presId="urn:microsoft.com/office/officeart/2005/8/layout/venn1"/>
    <dgm:cxn modelId="{BD50B7E1-208D-4A81-ABAE-DF4B963F1122}" srcId="{F1CD6797-830A-4E24-A8E9-1595D1B017C1}" destId="{C61B99E6-0965-4037-900E-1BE7B92BA500}" srcOrd="1" destOrd="0" parTransId="{B1EABD75-6B92-4450-A869-16E45475715F}" sibTransId="{CBB870E8-A629-44AE-82AD-FB130E98785F}"/>
    <dgm:cxn modelId="{48C53162-358A-4973-88CD-BB2D45244EDF}" type="presOf" srcId="{C61B99E6-0965-4037-900E-1BE7B92BA500}" destId="{C0A5A661-ED34-4A58-B794-BD31959A5955}" srcOrd="1" destOrd="0" presId="urn:microsoft.com/office/officeart/2005/8/layout/venn1"/>
    <dgm:cxn modelId="{61EB13DE-207E-4837-B829-953C5C669E7C}" type="presOf" srcId="{9A644F37-1BB8-4E85-AE23-641C836EE127}" destId="{15F8F0E9-D28B-4028-ADC7-7261E4CD5DF3}" srcOrd="1" destOrd="0" presId="urn:microsoft.com/office/officeart/2005/8/layout/venn1"/>
    <dgm:cxn modelId="{E8126505-11B6-4AE9-B2B0-868D3ED7EE27}" srcId="{F1CD6797-830A-4E24-A8E9-1595D1B017C1}" destId="{9A644F37-1BB8-4E85-AE23-641C836EE127}" srcOrd="0" destOrd="0" parTransId="{CD5BC303-6EA7-489B-8325-9E748DF4A7EE}" sibTransId="{E75DEF0B-380A-4864-9012-1FB6B8691BA4}"/>
    <dgm:cxn modelId="{12DBAB61-0A56-4D15-9132-1BF2B3D99322}" type="presOf" srcId="{9A644F37-1BB8-4E85-AE23-641C836EE127}" destId="{A9083752-8ABD-412D-9BDC-187C4E92160E}" srcOrd="0" destOrd="0" presId="urn:microsoft.com/office/officeart/2005/8/layout/venn1"/>
    <dgm:cxn modelId="{3A37FFFD-31FD-4F37-A1C9-B4FBDBFC79D5}" type="presOf" srcId="{C61B99E6-0965-4037-900E-1BE7B92BA500}" destId="{5474519D-F6DB-4CF9-BCB7-F9E16F70268E}" srcOrd="0" destOrd="0" presId="urn:microsoft.com/office/officeart/2005/8/layout/venn1"/>
    <dgm:cxn modelId="{F49731C3-F896-418A-8DAB-E13CACBC7385}" type="presParOf" srcId="{26FC7E25-C0B9-4962-8B35-A7D5880FB19F}" destId="{A9083752-8ABD-412D-9BDC-187C4E92160E}" srcOrd="0" destOrd="0" presId="urn:microsoft.com/office/officeart/2005/8/layout/venn1"/>
    <dgm:cxn modelId="{C19AEEE9-A6A3-488C-83E3-EDDD1A24EB16}" type="presParOf" srcId="{26FC7E25-C0B9-4962-8B35-A7D5880FB19F}" destId="{15F8F0E9-D28B-4028-ADC7-7261E4CD5DF3}" srcOrd="1" destOrd="0" presId="urn:microsoft.com/office/officeart/2005/8/layout/venn1"/>
    <dgm:cxn modelId="{264913A1-C58C-4160-B7F5-CF71E77FFCC2}" type="presParOf" srcId="{26FC7E25-C0B9-4962-8B35-A7D5880FB19F}" destId="{5474519D-F6DB-4CF9-BCB7-F9E16F70268E}" srcOrd="2" destOrd="0" presId="urn:microsoft.com/office/officeart/2005/8/layout/venn1"/>
    <dgm:cxn modelId="{2317C700-8599-4558-967A-248F9407A063}" type="presParOf" srcId="{26FC7E25-C0B9-4962-8B35-A7D5880FB19F}" destId="{C0A5A661-ED34-4A58-B794-BD31959A5955}" srcOrd="3" destOrd="0" presId="urn:microsoft.com/office/officeart/2005/8/layout/ven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56906-6B03-4F4B-9838-5D31AFEFC947}">
      <dsp:nvSpPr>
        <dsp:cNvPr id="0" name=""/>
        <dsp:cNvSpPr/>
      </dsp:nvSpPr>
      <dsp:spPr>
        <a:xfrm>
          <a:off x="1565017" y="379060"/>
          <a:ext cx="3840887" cy="3840887"/>
        </a:xfrm>
        <a:prstGeom prst="blockArc">
          <a:avLst>
            <a:gd name="adj1" fmla="val 13800000"/>
            <a:gd name="adj2" fmla="val 162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3B1D38-CC8B-411B-A28E-7AF2424047E2}">
      <dsp:nvSpPr>
        <dsp:cNvPr id="0" name=""/>
        <dsp:cNvSpPr/>
      </dsp:nvSpPr>
      <dsp:spPr>
        <a:xfrm>
          <a:off x="1565017" y="379060"/>
          <a:ext cx="3840887" cy="3840887"/>
        </a:xfrm>
        <a:prstGeom prst="blockArc">
          <a:avLst>
            <a:gd name="adj1" fmla="val 11400000"/>
            <a:gd name="adj2" fmla="val 138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0AC86F-70DF-4DB6-8339-AFFED0ABCC40}">
      <dsp:nvSpPr>
        <dsp:cNvPr id="0" name=""/>
        <dsp:cNvSpPr/>
      </dsp:nvSpPr>
      <dsp:spPr>
        <a:xfrm>
          <a:off x="1565017" y="379060"/>
          <a:ext cx="3840887" cy="3840887"/>
        </a:xfrm>
        <a:prstGeom prst="blockArc">
          <a:avLst>
            <a:gd name="adj1" fmla="val 9000000"/>
            <a:gd name="adj2" fmla="val 114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57D4C3-5A44-4C0E-A14D-9C5DB4D8B20D}">
      <dsp:nvSpPr>
        <dsp:cNvPr id="0" name=""/>
        <dsp:cNvSpPr/>
      </dsp:nvSpPr>
      <dsp:spPr>
        <a:xfrm>
          <a:off x="1565017" y="379060"/>
          <a:ext cx="3840887" cy="3840887"/>
        </a:xfrm>
        <a:prstGeom prst="blockArc">
          <a:avLst>
            <a:gd name="adj1" fmla="val 6600000"/>
            <a:gd name="adj2" fmla="val 90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3F10F-1C5F-4725-9477-415A8803D88E}">
      <dsp:nvSpPr>
        <dsp:cNvPr id="0" name=""/>
        <dsp:cNvSpPr/>
      </dsp:nvSpPr>
      <dsp:spPr>
        <a:xfrm>
          <a:off x="1565017" y="379060"/>
          <a:ext cx="3840887" cy="3840887"/>
        </a:xfrm>
        <a:prstGeom prst="blockArc">
          <a:avLst>
            <a:gd name="adj1" fmla="val 4200000"/>
            <a:gd name="adj2" fmla="val 66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7E1E52-3AE4-4AC5-B03F-A44BAF1D8C67}">
      <dsp:nvSpPr>
        <dsp:cNvPr id="0" name=""/>
        <dsp:cNvSpPr/>
      </dsp:nvSpPr>
      <dsp:spPr>
        <a:xfrm>
          <a:off x="1565017" y="379060"/>
          <a:ext cx="3840887" cy="3840887"/>
        </a:xfrm>
        <a:prstGeom prst="blockArc">
          <a:avLst>
            <a:gd name="adj1" fmla="val 1800000"/>
            <a:gd name="adj2" fmla="val 42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8B4D3C-3A17-4675-972F-E09FD409DC1C}">
      <dsp:nvSpPr>
        <dsp:cNvPr id="0" name=""/>
        <dsp:cNvSpPr/>
      </dsp:nvSpPr>
      <dsp:spPr>
        <a:xfrm>
          <a:off x="1565017" y="379060"/>
          <a:ext cx="3840887" cy="3840887"/>
        </a:xfrm>
        <a:prstGeom prst="blockArc">
          <a:avLst>
            <a:gd name="adj1" fmla="val 21000000"/>
            <a:gd name="adj2" fmla="val 18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6BB67F-14C1-4EE6-8CE1-3F91FC2FCAE6}">
      <dsp:nvSpPr>
        <dsp:cNvPr id="0" name=""/>
        <dsp:cNvSpPr/>
      </dsp:nvSpPr>
      <dsp:spPr>
        <a:xfrm>
          <a:off x="1565017" y="379060"/>
          <a:ext cx="3840887" cy="3840887"/>
        </a:xfrm>
        <a:prstGeom prst="blockArc">
          <a:avLst>
            <a:gd name="adj1" fmla="val 18600000"/>
            <a:gd name="adj2" fmla="val 210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FFE519-8318-4520-896B-978B3043DCD8}">
      <dsp:nvSpPr>
        <dsp:cNvPr id="0" name=""/>
        <dsp:cNvSpPr/>
      </dsp:nvSpPr>
      <dsp:spPr>
        <a:xfrm>
          <a:off x="1565017" y="379060"/>
          <a:ext cx="3840887" cy="3840887"/>
        </a:xfrm>
        <a:prstGeom prst="blockArc">
          <a:avLst>
            <a:gd name="adj1" fmla="val 16200000"/>
            <a:gd name="adj2" fmla="val 18600000"/>
            <a:gd name="adj3" fmla="val 305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52208-3741-4553-923D-6572FE2A39C1}">
      <dsp:nvSpPr>
        <dsp:cNvPr id="0" name=""/>
        <dsp:cNvSpPr/>
      </dsp:nvSpPr>
      <dsp:spPr>
        <a:xfrm>
          <a:off x="2903416" y="1717459"/>
          <a:ext cx="1164089" cy="116408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OPR</a:t>
          </a:r>
          <a:endParaRPr lang="en-US" sz="3200" b="1" kern="1200" dirty="0"/>
        </a:p>
      </dsp:txBody>
      <dsp:txXfrm>
        <a:off x="3073893" y="1887936"/>
        <a:ext cx="823135" cy="823135"/>
      </dsp:txXfrm>
    </dsp:sp>
    <dsp:sp modelId="{83E98F3C-5664-495A-B161-5A2FAEADC93B}">
      <dsp:nvSpPr>
        <dsp:cNvPr id="0" name=""/>
        <dsp:cNvSpPr/>
      </dsp:nvSpPr>
      <dsp:spPr>
        <a:xfrm>
          <a:off x="3078030" y="963"/>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CE</a:t>
          </a:r>
        </a:p>
      </dsp:txBody>
      <dsp:txXfrm>
        <a:off x="3197364" y="120297"/>
        <a:ext cx="576194" cy="576194"/>
      </dsp:txXfrm>
    </dsp:sp>
    <dsp:sp modelId="{E76CF8FA-F31A-496E-BC0E-4FC2E970048D}">
      <dsp:nvSpPr>
        <dsp:cNvPr id="0" name=""/>
        <dsp:cNvSpPr/>
      </dsp:nvSpPr>
      <dsp:spPr>
        <a:xfrm>
          <a:off x="4293611" y="443399"/>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ASCENT</a:t>
          </a:r>
        </a:p>
      </dsp:txBody>
      <dsp:txXfrm>
        <a:off x="4412945" y="562733"/>
        <a:ext cx="576194" cy="576194"/>
      </dsp:txXfrm>
    </dsp:sp>
    <dsp:sp modelId="{8635B2D8-C8B4-4747-9865-CB376970C8AA}">
      <dsp:nvSpPr>
        <dsp:cNvPr id="0" name=""/>
        <dsp:cNvSpPr/>
      </dsp:nvSpPr>
      <dsp:spPr>
        <a:xfrm>
          <a:off x="4940408" y="1563684"/>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21st Cent Skills</a:t>
          </a:r>
        </a:p>
      </dsp:txBody>
      <dsp:txXfrm>
        <a:off x="5059742" y="1683018"/>
        <a:ext cx="576194" cy="576194"/>
      </dsp:txXfrm>
    </dsp:sp>
    <dsp:sp modelId="{F77646A0-EBA8-4CCA-8B61-9103638AB5AA}">
      <dsp:nvSpPr>
        <dsp:cNvPr id="0" name=""/>
        <dsp:cNvSpPr/>
      </dsp:nvSpPr>
      <dsp:spPr>
        <a:xfrm>
          <a:off x="4715778" y="2837626"/>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ICAP</a:t>
          </a:r>
        </a:p>
      </dsp:txBody>
      <dsp:txXfrm>
        <a:off x="4835112" y="2956960"/>
        <a:ext cx="576194" cy="576194"/>
      </dsp:txXfrm>
    </dsp:sp>
    <dsp:sp modelId="{0A4D53D5-B008-47A1-BD13-87BF7DEDE9ED}">
      <dsp:nvSpPr>
        <dsp:cNvPr id="0" name=""/>
        <dsp:cNvSpPr/>
      </dsp:nvSpPr>
      <dsp:spPr>
        <a:xfrm>
          <a:off x="3724827" y="3669133"/>
          <a:ext cx="814862" cy="814862"/>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Counselor Corps</a:t>
          </a:r>
        </a:p>
      </dsp:txBody>
      <dsp:txXfrm>
        <a:off x="3844161" y="3788467"/>
        <a:ext cx="576194" cy="576194"/>
      </dsp:txXfrm>
    </dsp:sp>
    <dsp:sp modelId="{A0E4DA56-09E1-4256-A5F8-2EF77A04F5A6}">
      <dsp:nvSpPr>
        <dsp:cNvPr id="0" name=""/>
        <dsp:cNvSpPr/>
      </dsp:nvSpPr>
      <dsp:spPr>
        <a:xfrm>
          <a:off x="2431232" y="3669133"/>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FAFSA Project</a:t>
          </a:r>
          <a:endParaRPr lang="en-US" sz="1000" kern="1200" dirty="0"/>
        </a:p>
      </dsp:txBody>
      <dsp:txXfrm>
        <a:off x="2550566" y="3788467"/>
        <a:ext cx="576194" cy="576194"/>
      </dsp:txXfrm>
    </dsp:sp>
    <dsp:sp modelId="{9442FE31-231F-4952-9FCD-9F68C58C08AD}">
      <dsp:nvSpPr>
        <dsp:cNvPr id="0" name=""/>
        <dsp:cNvSpPr/>
      </dsp:nvSpPr>
      <dsp:spPr>
        <a:xfrm>
          <a:off x="1440281" y="2837626"/>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GED</a:t>
          </a:r>
        </a:p>
      </dsp:txBody>
      <dsp:txXfrm>
        <a:off x="1559615" y="2956960"/>
        <a:ext cx="576194" cy="576194"/>
      </dsp:txXfrm>
    </dsp:sp>
    <dsp:sp modelId="{2C4F19B5-DA43-4CBD-8E64-AB119140C3B6}">
      <dsp:nvSpPr>
        <dsp:cNvPr id="0" name=""/>
        <dsp:cNvSpPr/>
      </dsp:nvSpPr>
      <dsp:spPr>
        <a:xfrm>
          <a:off x="1215651" y="1563684"/>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CTE</a:t>
          </a:r>
        </a:p>
      </dsp:txBody>
      <dsp:txXfrm>
        <a:off x="1334985" y="1683018"/>
        <a:ext cx="576194" cy="576194"/>
      </dsp:txXfrm>
    </dsp:sp>
    <dsp:sp modelId="{5ABA4265-F0C3-40EB-A70F-B412798935AF}">
      <dsp:nvSpPr>
        <dsp:cNvPr id="0" name=""/>
        <dsp:cNvSpPr/>
      </dsp:nvSpPr>
      <dsp:spPr>
        <a:xfrm>
          <a:off x="1862448" y="443399"/>
          <a:ext cx="814862" cy="8148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AP</a:t>
          </a:r>
        </a:p>
      </dsp:txBody>
      <dsp:txXfrm>
        <a:off x="1981782" y="562733"/>
        <a:ext cx="576194" cy="57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83752-8ABD-412D-9BDC-187C4E92160E}">
      <dsp:nvSpPr>
        <dsp:cNvPr id="0" name=""/>
        <dsp:cNvSpPr/>
      </dsp:nvSpPr>
      <dsp:spPr>
        <a:xfrm>
          <a:off x="158112" y="272986"/>
          <a:ext cx="4127660" cy="410222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CDE Data</a:t>
          </a:r>
        </a:p>
        <a:p>
          <a:pPr lvl="0" algn="l" defTabSz="533400">
            <a:lnSpc>
              <a:spcPct val="90000"/>
            </a:lnSpc>
            <a:spcBef>
              <a:spcPct val="0"/>
            </a:spcBef>
            <a:spcAft>
              <a:spcPct val="35000"/>
            </a:spcAft>
          </a:pPr>
          <a:r>
            <a:rPr lang="en-US" sz="1200" kern="1200" dirty="0" smtClean="0"/>
            <a:t>- Graduation/Matriculation Rate</a:t>
          </a:r>
        </a:p>
        <a:p>
          <a:pPr lvl="0" algn="l" defTabSz="533400">
            <a:lnSpc>
              <a:spcPct val="90000"/>
            </a:lnSpc>
            <a:spcBef>
              <a:spcPct val="0"/>
            </a:spcBef>
            <a:spcAft>
              <a:spcPct val="35000"/>
            </a:spcAft>
          </a:pPr>
          <a:r>
            <a:rPr lang="en-US" sz="1200" kern="1200" dirty="0" smtClean="0"/>
            <a:t>- Grades</a:t>
          </a:r>
        </a:p>
        <a:p>
          <a:pPr lvl="0" algn="l" defTabSz="533400">
            <a:lnSpc>
              <a:spcPct val="90000"/>
            </a:lnSpc>
            <a:spcBef>
              <a:spcPct val="0"/>
            </a:spcBef>
            <a:spcAft>
              <a:spcPct val="35000"/>
            </a:spcAft>
          </a:pPr>
          <a:r>
            <a:rPr lang="en-US" sz="1200" kern="1200" dirty="0" smtClean="0"/>
            <a:t>- Dropout Rate</a:t>
          </a:r>
        </a:p>
        <a:p>
          <a:pPr lvl="0" algn="l" defTabSz="533400">
            <a:lnSpc>
              <a:spcPct val="90000"/>
            </a:lnSpc>
            <a:spcBef>
              <a:spcPct val="0"/>
            </a:spcBef>
            <a:spcAft>
              <a:spcPct val="35000"/>
            </a:spcAft>
          </a:pPr>
          <a:r>
            <a:rPr lang="en-US" sz="1200" kern="1200" dirty="0" smtClean="0"/>
            <a:t>- ACT &amp; TCAP</a:t>
          </a:r>
        </a:p>
        <a:p>
          <a:pPr lvl="0" algn="l" defTabSz="533400">
            <a:lnSpc>
              <a:spcPct val="90000"/>
            </a:lnSpc>
            <a:spcBef>
              <a:spcPct val="0"/>
            </a:spcBef>
            <a:spcAft>
              <a:spcPct val="35000"/>
            </a:spcAft>
          </a:pPr>
          <a:r>
            <a:rPr lang="en-US" sz="1200" kern="1200" dirty="0" smtClean="0"/>
            <a:t>- Credential Attainment</a:t>
          </a:r>
        </a:p>
        <a:p>
          <a:pPr lvl="0" algn="l" defTabSz="533400">
            <a:lnSpc>
              <a:spcPct val="90000"/>
            </a:lnSpc>
            <a:spcBef>
              <a:spcPct val="0"/>
            </a:spcBef>
            <a:spcAft>
              <a:spcPct val="35000"/>
            </a:spcAft>
          </a:pPr>
          <a:r>
            <a:rPr lang="en-US" sz="1200" kern="1200" dirty="0" smtClean="0"/>
            <a:t>- Postsecondary Enrollment</a:t>
          </a:r>
        </a:p>
        <a:p>
          <a:pPr lvl="0" algn="l" defTabSz="533400">
            <a:lnSpc>
              <a:spcPct val="90000"/>
            </a:lnSpc>
            <a:spcBef>
              <a:spcPct val="0"/>
            </a:spcBef>
            <a:spcAft>
              <a:spcPct val="35000"/>
            </a:spcAft>
          </a:pPr>
          <a:r>
            <a:rPr lang="en-US" sz="1200" kern="1200" dirty="0" smtClean="0"/>
            <a:t>- Career</a:t>
          </a:r>
        </a:p>
        <a:p>
          <a:pPr lvl="0" algn="l" defTabSz="533400">
            <a:lnSpc>
              <a:spcPct val="90000"/>
            </a:lnSpc>
            <a:spcBef>
              <a:spcPct val="0"/>
            </a:spcBef>
            <a:spcAft>
              <a:spcPct val="35000"/>
            </a:spcAft>
          </a:pPr>
          <a:r>
            <a:rPr lang="en-US" sz="1200" kern="1200" dirty="0" smtClean="0"/>
            <a:t>- Remedial Needs</a:t>
          </a:r>
        </a:p>
        <a:p>
          <a:pPr lvl="0" algn="l" defTabSz="533400">
            <a:lnSpc>
              <a:spcPct val="90000"/>
            </a:lnSpc>
            <a:spcBef>
              <a:spcPct val="0"/>
            </a:spcBef>
            <a:spcAft>
              <a:spcPct val="35000"/>
            </a:spcAft>
          </a:pPr>
          <a:r>
            <a:rPr lang="en-US" sz="1200" kern="1200" dirty="0" smtClean="0"/>
            <a:t>- Concurrent Enrollment &amp; CTE   	Participation </a:t>
          </a:r>
        </a:p>
        <a:p>
          <a:pPr lvl="0" algn="l" defTabSz="533400">
            <a:lnSpc>
              <a:spcPct val="90000"/>
            </a:lnSpc>
            <a:spcBef>
              <a:spcPct val="0"/>
            </a:spcBef>
            <a:spcAft>
              <a:spcPct val="35000"/>
            </a:spcAft>
          </a:pPr>
          <a:r>
            <a:rPr lang="en-US" sz="1200" kern="1200" dirty="0" smtClean="0"/>
            <a:t>- FAFSA Completion</a:t>
          </a:r>
        </a:p>
        <a:p>
          <a:pPr lvl="0" algn="l" defTabSz="533400">
            <a:lnSpc>
              <a:spcPct val="90000"/>
            </a:lnSpc>
            <a:spcBef>
              <a:spcPct val="0"/>
            </a:spcBef>
            <a:spcAft>
              <a:spcPct val="35000"/>
            </a:spcAft>
          </a:pPr>
          <a:r>
            <a:rPr lang="en-US" sz="1200" kern="1200" dirty="0" smtClean="0"/>
            <a:t>- 9</a:t>
          </a:r>
          <a:r>
            <a:rPr lang="en-US" sz="1200" kern="1200" baseline="30000" dirty="0" smtClean="0"/>
            <a:t>th</a:t>
          </a:r>
          <a:r>
            <a:rPr lang="en-US" sz="1200" kern="1200" dirty="0" smtClean="0"/>
            <a:t> Grade matriculation</a:t>
          </a:r>
        </a:p>
        <a:p>
          <a:pPr lvl="0" algn="l" defTabSz="533400">
            <a:lnSpc>
              <a:spcPct val="90000"/>
            </a:lnSpc>
            <a:spcBef>
              <a:spcPct val="0"/>
            </a:spcBef>
            <a:spcAft>
              <a:spcPct val="35000"/>
            </a:spcAft>
          </a:pPr>
          <a:endParaRPr lang="en-US" sz="1200" kern="1200" dirty="0"/>
        </a:p>
      </dsp:txBody>
      <dsp:txXfrm>
        <a:off x="734497" y="756727"/>
        <a:ext cx="2379912" cy="3134745"/>
      </dsp:txXfrm>
    </dsp:sp>
    <dsp:sp modelId="{5474519D-F6DB-4CF9-BCB7-F9E16F70268E}">
      <dsp:nvSpPr>
        <dsp:cNvPr id="0" name=""/>
        <dsp:cNvSpPr/>
      </dsp:nvSpPr>
      <dsp:spPr>
        <a:xfrm>
          <a:off x="3200388" y="304819"/>
          <a:ext cx="4109569" cy="410222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District &amp; School Data</a:t>
          </a:r>
        </a:p>
        <a:p>
          <a:pPr lvl="0" algn="l" defTabSz="533400">
            <a:lnSpc>
              <a:spcPct val="90000"/>
            </a:lnSpc>
            <a:spcBef>
              <a:spcPct val="0"/>
            </a:spcBef>
            <a:spcAft>
              <a:spcPct val="35000"/>
            </a:spcAft>
          </a:pPr>
          <a:r>
            <a:rPr lang="en-US" sz="1200" kern="1200" dirty="0" smtClean="0"/>
            <a:t>- Disaggregated Grad/Matriculation 	/Dropout</a:t>
          </a:r>
        </a:p>
        <a:p>
          <a:pPr lvl="0" algn="l" defTabSz="533400">
            <a:lnSpc>
              <a:spcPct val="90000"/>
            </a:lnSpc>
            <a:spcBef>
              <a:spcPct val="0"/>
            </a:spcBef>
            <a:spcAft>
              <a:spcPct val="35000"/>
            </a:spcAft>
          </a:pPr>
          <a:r>
            <a:rPr lang="en-US" sz="1200" kern="1200" dirty="0" smtClean="0"/>
            <a:t>- Admissions Applications</a:t>
          </a:r>
        </a:p>
        <a:p>
          <a:pPr lvl="0" algn="l" defTabSz="533400">
            <a:lnSpc>
              <a:spcPct val="90000"/>
            </a:lnSpc>
            <a:spcBef>
              <a:spcPct val="0"/>
            </a:spcBef>
            <a:spcAft>
              <a:spcPct val="35000"/>
            </a:spcAft>
          </a:pPr>
          <a:r>
            <a:rPr lang="en-US" sz="1200" kern="1200" dirty="0" smtClean="0"/>
            <a:t>- Scholarship $$</a:t>
          </a:r>
        </a:p>
        <a:p>
          <a:pPr lvl="0" algn="l" defTabSz="533400">
            <a:lnSpc>
              <a:spcPct val="90000"/>
            </a:lnSpc>
            <a:spcBef>
              <a:spcPct val="0"/>
            </a:spcBef>
            <a:spcAft>
              <a:spcPct val="35000"/>
            </a:spcAft>
          </a:pPr>
          <a:r>
            <a:rPr lang="en-US" sz="1200" kern="1200" dirty="0" smtClean="0"/>
            <a:t>- Attendance</a:t>
          </a:r>
        </a:p>
        <a:p>
          <a:pPr lvl="0" algn="l" defTabSz="533400">
            <a:lnSpc>
              <a:spcPct val="90000"/>
            </a:lnSpc>
            <a:spcBef>
              <a:spcPct val="0"/>
            </a:spcBef>
            <a:spcAft>
              <a:spcPct val="35000"/>
            </a:spcAft>
          </a:pPr>
          <a:r>
            <a:rPr lang="en-US" sz="1200" kern="1200" dirty="0" smtClean="0"/>
            <a:t>- Counselor/Student Ratio</a:t>
          </a:r>
        </a:p>
        <a:p>
          <a:pPr lvl="0" algn="l" defTabSz="533400">
            <a:lnSpc>
              <a:spcPct val="90000"/>
            </a:lnSpc>
            <a:spcBef>
              <a:spcPct val="0"/>
            </a:spcBef>
            <a:spcAft>
              <a:spcPct val="35000"/>
            </a:spcAft>
          </a:pPr>
          <a:r>
            <a:rPr lang="en-US" sz="1200" kern="1200" dirty="0" smtClean="0"/>
            <a:t>- College Visits</a:t>
          </a:r>
        </a:p>
        <a:p>
          <a:pPr lvl="0" algn="l" defTabSz="533400">
            <a:lnSpc>
              <a:spcPct val="90000"/>
            </a:lnSpc>
            <a:spcBef>
              <a:spcPct val="0"/>
            </a:spcBef>
            <a:spcAft>
              <a:spcPct val="35000"/>
            </a:spcAft>
          </a:pPr>
          <a:r>
            <a:rPr lang="en-US" sz="1200" kern="1200" dirty="0" smtClean="0"/>
            <a:t>- Postsecondary Goal</a:t>
          </a:r>
        </a:p>
        <a:p>
          <a:pPr lvl="0" algn="l" defTabSz="533400">
            <a:lnSpc>
              <a:spcPct val="90000"/>
            </a:lnSpc>
            <a:spcBef>
              <a:spcPct val="0"/>
            </a:spcBef>
            <a:spcAft>
              <a:spcPct val="35000"/>
            </a:spcAft>
          </a:pPr>
          <a:r>
            <a:rPr lang="en-US" sz="1200" kern="1200" dirty="0" smtClean="0"/>
            <a:t>- Parent Engagement</a:t>
          </a:r>
        </a:p>
        <a:p>
          <a:pPr lvl="0" algn="l" defTabSz="533400">
            <a:lnSpc>
              <a:spcPct val="90000"/>
            </a:lnSpc>
            <a:spcBef>
              <a:spcPct val="0"/>
            </a:spcBef>
            <a:spcAft>
              <a:spcPct val="35000"/>
            </a:spcAft>
          </a:pPr>
          <a:r>
            <a:rPr lang="en-US" sz="1200" kern="1200" dirty="0" smtClean="0"/>
            <a:t>- EXPLORE/Plan</a:t>
          </a:r>
        </a:p>
        <a:p>
          <a:pPr lvl="0" algn="l" defTabSz="533400">
            <a:lnSpc>
              <a:spcPct val="90000"/>
            </a:lnSpc>
            <a:spcBef>
              <a:spcPct val="0"/>
            </a:spcBef>
            <a:spcAft>
              <a:spcPct val="35000"/>
            </a:spcAft>
          </a:pPr>
          <a:r>
            <a:rPr lang="en-US" sz="1200" kern="1200" dirty="0" smtClean="0"/>
            <a:t>- ASCA Standards Adoption</a:t>
          </a:r>
        </a:p>
        <a:p>
          <a:pPr lvl="0" algn="l" defTabSz="533400">
            <a:lnSpc>
              <a:spcPct val="90000"/>
            </a:lnSpc>
            <a:spcBef>
              <a:spcPct val="0"/>
            </a:spcBef>
            <a:spcAft>
              <a:spcPct val="35000"/>
            </a:spcAft>
          </a:pPr>
          <a:r>
            <a:rPr lang="en-US" sz="1200" kern="1200" dirty="0" smtClean="0"/>
            <a:t>- ICAP Development/Implementation</a:t>
          </a:r>
        </a:p>
      </dsp:txBody>
      <dsp:txXfrm>
        <a:off x="4366617" y="788560"/>
        <a:ext cx="2369481" cy="313474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A17C67EE-3BE8-46C6-B1B9-9372B3D495E5}" type="datetimeFigureOut">
              <a:rPr lang="en-US" smtClean="0"/>
              <a:t>1/29/2015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E2A24E3-7A38-46CC-8222-2429B27781BE}" type="slidenum">
              <a:rPr lang="en-US" smtClean="0"/>
              <a:t>‹#›</a:t>
            </a:fld>
            <a:endParaRPr lang="en-US"/>
          </a:p>
        </p:txBody>
      </p:sp>
    </p:spTree>
    <p:extLst>
      <p:ext uri="{BB962C8B-B14F-4D97-AF65-F5344CB8AC3E}">
        <p14:creationId xmlns:p14="http://schemas.microsoft.com/office/powerpoint/2010/main" val="401563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1DB87581-1C20-4331-999F-1D63B317DCC5}" type="datetimeFigureOut">
              <a:rPr lang="en-US" smtClean="0"/>
              <a:t>1/29/2015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7AED0AD-4BCF-43C8-9E08-3F21CEC06F20}" type="slidenum">
              <a:rPr lang="en-US" smtClean="0"/>
              <a:t>‹#›</a:t>
            </a:fld>
            <a:endParaRPr lang="en-US"/>
          </a:p>
        </p:txBody>
      </p:sp>
    </p:spTree>
    <p:extLst>
      <p:ext uri="{BB962C8B-B14F-4D97-AF65-F5344CB8AC3E}">
        <p14:creationId xmlns:p14="http://schemas.microsoft.com/office/powerpoint/2010/main" val="382345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7242FB-F25E-544B-B72F-E0B5A499AB48}"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4588599F-8FCE-FF45-AF86-3751BC8E3ECA}"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Header Placeholder 6"/>
          <p:cNvSpPr>
            <a:spLocks noGrp="1"/>
          </p:cNvSpPr>
          <p:nvPr>
            <p:ph type="hdr" sz="quarter" idx="13"/>
          </p:nvPr>
        </p:nvSpPr>
        <p:spPr/>
        <p:txBody>
          <a:bodyPr/>
          <a:lstStyle/>
          <a:p>
            <a:endParaRPr lang="en-US">
              <a:solidFill>
                <a:prstClr val="black"/>
              </a:solidFill>
            </a:endParaRPr>
          </a:p>
        </p:txBody>
      </p:sp>
    </p:spTree>
    <p:extLst>
      <p:ext uri="{BB962C8B-B14F-4D97-AF65-F5344CB8AC3E}">
        <p14:creationId xmlns:p14="http://schemas.microsoft.com/office/powerpoint/2010/main" val="418730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what does this mean for Colorado. Revisiting our</a:t>
            </a:r>
            <a:r>
              <a:rPr lang="en-US" baseline="0" dirty="0" smtClean="0"/>
              <a:t> shared values that students are not defined by a single test and that students have the option to go into the military, career, college or other pathway and have the skills to earn a living wage. We have decreased the dropout rate to just under three percent and increased the graduation rate to 75% over the past few years. However, we still have a distance to go. </a:t>
            </a:r>
          </a:p>
          <a:p>
            <a:endParaRPr lang="en-US" baseline="0" dirty="0" smtClean="0"/>
          </a:p>
          <a:p>
            <a:r>
              <a:rPr lang="en-US" baseline="0" dirty="0" smtClean="0"/>
              <a:t>Time is the variable and as time is flexible students have the option to help ensure they have the necessary skills and abilities to succeed beyond high school. We can do more. More than 30% of Colorado students that enter a Colorado postsecondary institution are not prepared for college-level work. Additionally, we know that programs such as concurrent enrollment are making a difference.</a:t>
            </a:r>
          </a:p>
          <a:p>
            <a:endParaRPr lang="en-US" baseline="0" dirty="0" smtClean="0"/>
          </a:p>
          <a:p>
            <a:r>
              <a:rPr lang="en-US" baseline="0" dirty="0" smtClean="0"/>
              <a:t>&lt;John/Mary: discuss experiences with benefits of concurrent enrollment revolutionizing learning in Aurora and hope for all students&gt;</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1/29/2015</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87814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38318" y="6018062"/>
            <a:ext cx="2584532" cy="408405"/>
          </a:xfrm>
          <a:prstGeom prst="rect">
            <a:avLst/>
          </a:prstGeom>
        </p:spPr>
      </p:pic>
      <p:sp>
        <p:nvSpPr>
          <p:cNvPr id="3" name="Text Placeholder 2"/>
          <p:cNvSpPr>
            <a:spLocks noGrp="1"/>
          </p:cNvSpPr>
          <p:nvPr>
            <p:ph type="body" sz="quarter" idx="10" hasCustomPrompt="1"/>
          </p:nvPr>
        </p:nvSpPr>
        <p:spPr>
          <a:xfrm>
            <a:off x="381000" y="6018213"/>
            <a:ext cx="4110038" cy="407987"/>
          </a:xfrm>
        </p:spPr>
        <p:txBody>
          <a:bodyPr/>
          <a:lstStyle>
            <a:lvl1pPr marL="45720" indent="0">
              <a:buFontTx/>
              <a:buNone/>
              <a:defRPr sz="1600" b="0" spc="0">
                <a:solidFill>
                  <a:schemeClr val="accent6">
                    <a:lumMod val="50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236776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7533852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1" spc="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13202294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45176862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chemeClr val="accent6">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171012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2038BA-36D7-4122-A0F8-ED46CE0D89E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282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7403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lumMod val="7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5" name="Picture 4" descr="CDE LOGO TES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val="333857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3692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19453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04133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8701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10944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121560" y="6222265"/>
            <a:ext cx="2584532" cy="408405"/>
          </a:xfrm>
          <a:prstGeom prst="rect">
            <a:avLst/>
          </a:prstGeom>
        </p:spPr>
      </p:pic>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8C8C96">
                    <a:lumMod val="50000"/>
                  </a:srgbClr>
                </a:solidFill>
              </a:rPr>
              <a:pPr/>
              <a:t>‹#›</a:t>
            </a:fld>
            <a:endParaRPr lang="en-US" dirty="0" smtClean="0">
              <a:solidFill>
                <a:srgbClr val="8C8C9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1" spc="0">
                <a:solidFill>
                  <a:srgbClr val="45454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03327655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7956670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sldNum="0" hdr="0" dt="0"/>
  <p:txStyles>
    <p:titleStyle>
      <a:lvl1pPr algn="ctr" defTabSz="914400" rtl="0" eaLnBrk="1" latinLnBrk="0" hangingPunct="1">
        <a:spcBef>
          <a:spcPct val="0"/>
        </a:spcBef>
        <a:buNone/>
        <a:defRPr sz="3600" kern="1200" cap="none" spc="200" baseline="0">
          <a:ln>
            <a:noFill/>
          </a:ln>
          <a:solidFill>
            <a:schemeClr val="bg1"/>
          </a:solidFill>
          <a:effectLst/>
          <a:latin typeface="Palatino Linotype"/>
          <a:ea typeface="+mj-ea"/>
          <a:cs typeface="Palatino Linotype"/>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chemeClr val="accent6">
              <a:lumMod val="50000"/>
            </a:schemeClr>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chemeClr val="accent6">
              <a:lumMod val="50000"/>
            </a:schemeClr>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chemeClr val="accent6">
              <a:lumMod val="50000"/>
            </a:schemeClr>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chemeClr val="accent6">
              <a:lumMod val="50000"/>
            </a:schemeClr>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chemeClr val="accent6">
              <a:lumMod val="50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ruthven_m@cde.state.co.us" TargetMode="External"/><Relationship Id="rId2" Type="http://schemas.openxmlformats.org/officeDocument/2006/relationships/hyperlink" Target="mailto:pugh_e@cde.state.co.us"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www.cde.state.co.us/postsecondar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polleverywhere.com/multiple_choice_polls/YSiqjaPONKy6u6Z" TargetMode="External"/><Relationship Id="rId2" Type="http://schemas.openxmlformats.org/officeDocument/2006/relationships/hyperlink" Target="https://www.polleverywhere.com/multiple_choice_polls/cjP011XG8716ekY" TargetMode="External"/><Relationship Id="rId1" Type="http://schemas.openxmlformats.org/officeDocument/2006/relationships/slideLayout" Target="../slideLayouts/slideLayout7.xml"/><Relationship Id="rId4" Type="http://schemas.openxmlformats.org/officeDocument/2006/relationships/hyperlink" Target="https://www.polleverywhere.com/multiple_choice_polls/jGBwzSpK15ys9LP"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a:xfrm>
            <a:off x="381000" y="355847"/>
            <a:ext cx="8381260" cy="1396753"/>
          </a:xfrm>
        </p:spPr>
        <p:txBody>
          <a:bodyPr/>
          <a:lstStyle/>
          <a:p>
            <a:r>
              <a:rPr lang="en-US" dirty="0" smtClean="0"/>
              <a:t>Colorado School Counselor Corps Grant Program</a:t>
            </a:r>
            <a:endParaRPr lang="en-US" dirty="0"/>
          </a:p>
        </p:txBody>
      </p:sp>
      <p:sp>
        <p:nvSpPr>
          <p:cNvPr id="5" name="Text Placeholder 42"/>
          <p:cNvSpPr txBox="1">
            <a:spLocks/>
          </p:cNvSpPr>
          <p:nvPr/>
        </p:nvSpPr>
        <p:spPr>
          <a:xfrm>
            <a:off x="380999" y="3733801"/>
            <a:ext cx="8341851" cy="105375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Clr>
                <a:schemeClr val="accent1"/>
              </a:buClr>
              <a:buSzPct val="110000"/>
              <a:buFont typeface="Wingdings" charset="2"/>
              <a:buNone/>
              <a:defRPr sz="2000" kern="1200" spc="15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800" kern="1200" spc="100" baseline="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600" kern="1200" spc="100" baseline="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1400" kern="1200" spc="1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1400" kern="1200">
                <a:solidFill>
                  <a:schemeClr val="tx1">
                    <a:tint val="75000"/>
                  </a:schemeClr>
                </a:solidFill>
                <a:latin typeface="+mn-lt"/>
                <a:ea typeface="+mn-ea"/>
                <a:cs typeface="+mn-cs"/>
              </a:defRPr>
            </a:lvl9pPr>
          </a:lstStyle>
          <a:p>
            <a:r>
              <a:rPr lang="en-US" sz="4400" b="1" dirty="0" smtClean="0"/>
              <a:t>WHO ARE WE?</a:t>
            </a:r>
            <a:endParaRPr lang="en-US" sz="4400" i="1" dirty="0" smtClean="0"/>
          </a:p>
          <a:p>
            <a:endParaRPr lang="en-US" i="1" dirty="0" smtClean="0"/>
          </a:p>
          <a:p>
            <a:endParaRPr lang="en-US" i="1" dirty="0"/>
          </a:p>
        </p:txBody>
      </p:sp>
      <p:sp>
        <p:nvSpPr>
          <p:cNvPr id="3" name="Footer Placeholder 2"/>
          <p:cNvSpPr>
            <a:spLocks noGrp="1"/>
          </p:cNvSpPr>
          <p:nvPr>
            <p:ph type="ftr" sz="quarter" idx="3"/>
          </p:nvPr>
        </p:nvSpPr>
        <p:spPr/>
        <p:txBody>
          <a:bodyPr/>
          <a:lstStyle/>
          <a:p>
            <a:r>
              <a:rPr lang="en-US" smtClean="0"/>
              <a:t>‹#›</a:t>
            </a:r>
            <a:endParaRPr lang="en-US" dirty="0" smtClean="0"/>
          </a:p>
        </p:txBody>
      </p:sp>
      <p:pic>
        <p:nvPicPr>
          <p:cNvPr id="1026"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955" y="1571625"/>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ugh_e\AppData\Local\Microsoft\Windows\Temporary Internet Files\Content.Outlook\LGMQL69U\photo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1077" y="1295400"/>
            <a:ext cx="258516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ugh_e\AppData\Local\Microsoft\Windows\Temporary Internet Files\Content.Outlook\LGMQL69U\photo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218350"/>
            <a:ext cx="3276599" cy="2484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ugh_e\AppData\Local\Microsoft\Windows\Temporary Internet Files\Content.Outlook\LGMQL69U\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3733800"/>
            <a:ext cx="18859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892" y="1295400"/>
            <a:ext cx="2093450" cy="264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7873" y="4254156"/>
            <a:ext cx="1411133" cy="232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23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 Year</a:t>
            </a:r>
            <a:endParaRPr lang="en-US" dirty="0"/>
          </a:p>
        </p:txBody>
      </p:sp>
      <p:sp>
        <p:nvSpPr>
          <p:cNvPr id="2" name="Footer Placeholder 1"/>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5"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800" dirty="0" smtClean="0">
                <a:solidFill>
                  <a:srgbClr val="785F55"/>
                </a:solidFill>
              </a:rPr>
              <a:t>Environmental Scan &amp; Needs Assessment</a:t>
            </a:r>
          </a:p>
          <a:p>
            <a:pPr lvl="1">
              <a:buClr>
                <a:srgbClr val="FAAB67"/>
              </a:buClr>
            </a:pPr>
            <a:r>
              <a:rPr lang="en-US" sz="2400" dirty="0" smtClean="0">
                <a:solidFill>
                  <a:srgbClr val="785F55"/>
                </a:solidFill>
              </a:rPr>
              <a:t>Monthly Training</a:t>
            </a:r>
          </a:p>
          <a:p>
            <a:pPr lvl="1">
              <a:buClr>
                <a:srgbClr val="FAAB67"/>
              </a:buClr>
            </a:pPr>
            <a:r>
              <a:rPr lang="en-US" sz="2400" dirty="0" smtClean="0">
                <a:solidFill>
                  <a:srgbClr val="785F55"/>
                </a:solidFill>
              </a:rPr>
              <a:t>Internal Expertise</a:t>
            </a:r>
          </a:p>
          <a:p>
            <a:pPr lvl="1">
              <a:buClr>
                <a:srgbClr val="FAAB67"/>
              </a:buClr>
            </a:pPr>
            <a:r>
              <a:rPr lang="en-US" sz="2400" dirty="0" smtClean="0">
                <a:solidFill>
                  <a:srgbClr val="785F55"/>
                </a:solidFill>
              </a:rPr>
              <a:t>Consultants</a:t>
            </a:r>
          </a:p>
          <a:p>
            <a:pPr lvl="2">
              <a:buClr>
                <a:srgbClr val="ABC178"/>
              </a:buClr>
            </a:pPr>
            <a:r>
              <a:rPr lang="en-US" sz="2000" dirty="0" smtClean="0">
                <a:solidFill>
                  <a:srgbClr val="785F55"/>
                </a:solidFill>
              </a:rPr>
              <a:t>Laurie Carlson</a:t>
            </a:r>
          </a:p>
          <a:p>
            <a:pPr lvl="2">
              <a:buClr>
                <a:srgbClr val="ABC178"/>
              </a:buClr>
            </a:pPr>
            <a:r>
              <a:rPr lang="en-US" sz="2000" dirty="0">
                <a:solidFill>
                  <a:srgbClr val="785F55"/>
                </a:solidFill>
              </a:rPr>
              <a:t>Pam Decker </a:t>
            </a:r>
            <a:endParaRPr lang="en-US" sz="2000" dirty="0" smtClean="0">
              <a:solidFill>
                <a:srgbClr val="785F55"/>
              </a:solidFill>
            </a:endParaRPr>
          </a:p>
          <a:p>
            <a:pPr lvl="2">
              <a:buClr>
                <a:srgbClr val="ABC178"/>
              </a:buClr>
            </a:pPr>
            <a:r>
              <a:rPr lang="en-US" sz="2000" dirty="0" smtClean="0">
                <a:solidFill>
                  <a:srgbClr val="785F55"/>
                </a:solidFill>
              </a:rPr>
              <a:t>John </a:t>
            </a:r>
            <a:r>
              <a:rPr lang="en-US" sz="2000" dirty="0" err="1" smtClean="0">
                <a:solidFill>
                  <a:srgbClr val="785F55"/>
                </a:solidFill>
              </a:rPr>
              <a:t>Happs</a:t>
            </a:r>
            <a:endParaRPr lang="en-US" sz="2000" dirty="0" smtClean="0">
              <a:solidFill>
                <a:srgbClr val="785F55"/>
              </a:solidFill>
            </a:endParaRPr>
          </a:p>
          <a:p>
            <a:pPr lvl="2">
              <a:buClr>
                <a:srgbClr val="ABC178"/>
              </a:buClr>
            </a:pPr>
            <a:r>
              <a:rPr lang="en-US" sz="2000" dirty="0" smtClean="0">
                <a:solidFill>
                  <a:srgbClr val="785F55"/>
                </a:solidFill>
              </a:rPr>
              <a:t>Rhonda Williams</a:t>
            </a:r>
          </a:p>
          <a:p>
            <a:pPr>
              <a:buClr>
                <a:srgbClr val="95B6D2"/>
              </a:buClr>
            </a:pPr>
            <a:r>
              <a:rPr lang="en-US" sz="2400" dirty="0" smtClean="0">
                <a:solidFill>
                  <a:srgbClr val="785F55"/>
                </a:solidFill>
              </a:rPr>
              <a:t>Identifying Gaps</a:t>
            </a:r>
          </a:p>
          <a:p>
            <a:pPr>
              <a:buClr>
                <a:srgbClr val="95B6D2"/>
              </a:buClr>
            </a:pPr>
            <a:r>
              <a:rPr lang="en-US" sz="2400" dirty="0" smtClean="0">
                <a:solidFill>
                  <a:srgbClr val="785F55"/>
                </a:solidFill>
              </a:rPr>
              <a:t>Aligning Interventions (align w/ UIP)</a:t>
            </a:r>
          </a:p>
          <a:p>
            <a:pPr marL="365760" lvl="1" indent="0">
              <a:buClr>
                <a:srgbClr val="FAAB67"/>
              </a:buClr>
              <a:buFont typeface="Wingdings" charset="2"/>
              <a:buNone/>
            </a:pPr>
            <a:r>
              <a:rPr lang="en-US" dirty="0" smtClean="0">
                <a:solidFill>
                  <a:srgbClr val="785F55"/>
                </a:solidFill>
              </a:rPr>
              <a:t/>
            </a:r>
            <a:br>
              <a:rPr lang="en-US" dirty="0" smtClean="0">
                <a:solidFill>
                  <a:srgbClr val="785F55"/>
                </a:solidFill>
              </a:rPr>
            </a:br>
            <a:r>
              <a:rPr lang="en-US" sz="600" dirty="0" smtClean="0">
                <a:solidFill>
                  <a:srgbClr val="785F55"/>
                </a:solidFill>
              </a:rPr>
              <a:t>  </a:t>
            </a:r>
            <a:endParaRPr lang="en-US" sz="600" dirty="0">
              <a:solidFill>
                <a:srgbClr val="785F55"/>
              </a:solidFill>
            </a:endParaRPr>
          </a:p>
          <a:p>
            <a:pPr marL="45720" indent="0">
              <a:buClr>
                <a:srgbClr val="95B6D2"/>
              </a:buClr>
              <a:buFont typeface="Wingdings" charset="2"/>
              <a:buNone/>
            </a:pPr>
            <a:r>
              <a:rPr lang="en-US" dirty="0" smtClean="0">
                <a:solidFill>
                  <a:srgbClr val="785F55"/>
                </a:solidFill>
              </a:rPr>
              <a:t> </a:t>
            </a:r>
            <a:endParaRPr lang="en-US" dirty="0">
              <a:solidFill>
                <a:srgbClr val="785F55"/>
              </a:solidFill>
            </a:endParaRPr>
          </a:p>
        </p:txBody>
      </p:sp>
      <p:pic>
        <p:nvPicPr>
          <p:cNvPr id="12290"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2705"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796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Grant Administration</a:t>
            </a:r>
            <a:endParaRPr lang="en-US" dirty="0"/>
          </a:p>
        </p:txBody>
      </p:sp>
      <p:sp>
        <p:nvSpPr>
          <p:cNvPr id="6" name="Text Placeholder 5"/>
          <p:cNvSpPr>
            <a:spLocks noGrp="1"/>
          </p:cNvSpPr>
          <p:nvPr>
            <p:ph type="body" idx="4294967295"/>
          </p:nvPr>
        </p:nvSpPr>
        <p:spPr>
          <a:xfrm>
            <a:off x="381000" y="2590800"/>
            <a:ext cx="8342313" cy="2406650"/>
          </a:xfrm>
        </p:spPr>
        <p:txBody>
          <a:bodyPr>
            <a:normAutofit/>
          </a:bodyPr>
          <a:lstStyle/>
          <a:p>
            <a:r>
              <a:rPr lang="en-US" sz="4800" dirty="0" smtClean="0"/>
              <a:t>The Players instrumental to the SCCG Success at the District and school level:</a:t>
            </a:r>
            <a:endParaRPr lang="en-US" sz="4800" dirty="0"/>
          </a:p>
        </p:txBody>
      </p:sp>
      <p:pic>
        <p:nvPicPr>
          <p:cNvPr id="13314"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9436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0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Roles</a:t>
            </a:r>
            <a:endParaRPr lang="en-US" dirty="0"/>
          </a:p>
        </p:txBody>
      </p:sp>
      <p:sp>
        <p:nvSpPr>
          <p:cNvPr id="5" name="Footer Placeholder 4"/>
          <p:cNvSpPr>
            <a:spLocks noGrp="1"/>
          </p:cNvSpPr>
          <p:nvPr>
            <p:ph type="ftr" sz="quarter" idx="3"/>
          </p:nvPr>
        </p:nvSpPr>
        <p:spPr/>
        <p:txBody>
          <a:bodyPr/>
          <a:lstStyle/>
          <a:p>
            <a:r>
              <a:rPr lang="en-US" smtClean="0"/>
              <a:t>‹#›</a:t>
            </a:r>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4400" dirty="0" smtClean="0"/>
              <a:t>Principal/Leadership</a:t>
            </a:r>
          </a:p>
          <a:p>
            <a:r>
              <a:rPr lang="en-US" sz="4400" dirty="0" smtClean="0"/>
              <a:t>Counselors</a:t>
            </a:r>
          </a:p>
          <a:p>
            <a:r>
              <a:rPr lang="en-US" sz="4400" dirty="0" smtClean="0"/>
              <a:t>Program Manager</a:t>
            </a:r>
          </a:p>
          <a:p>
            <a:r>
              <a:rPr lang="en-US" sz="4400" dirty="0" smtClean="0"/>
              <a:t>Fiscal Manager</a:t>
            </a:r>
          </a:p>
          <a:p>
            <a:pPr marL="45720" indent="0">
              <a:buNone/>
            </a:pPr>
            <a:endParaRPr lang="en-US" dirty="0"/>
          </a:p>
        </p:txBody>
      </p:sp>
      <p:pic>
        <p:nvPicPr>
          <p:cNvPr id="14338"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9436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753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Reporting Timeline</a:t>
            </a:r>
            <a:endParaRPr lang="en-US" dirty="0"/>
          </a:p>
        </p:txBody>
      </p:sp>
      <p:sp>
        <p:nvSpPr>
          <p:cNvPr id="5" name="Footer Placeholder 4"/>
          <p:cNvSpPr>
            <a:spLocks noGrp="1"/>
          </p:cNvSpPr>
          <p:nvPr>
            <p:ph type="ftr" sz="quarter" idx="3"/>
          </p:nvPr>
        </p:nvSpPr>
        <p:spPr/>
        <p:txBody>
          <a:bodyPr/>
          <a:lstStyle/>
          <a:p>
            <a:r>
              <a:rPr lang="en-US" smtClean="0"/>
              <a:t>‹#›</a:t>
            </a:r>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sz="2800" dirty="0" smtClean="0"/>
              <a:t>Annual Report – Due May 1</a:t>
            </a:r>
            <a:r>
              <a:rPr lang="en-US" sz="2800" baseline="30000" dirty="0" smtClean="0"/>
              <a:t>st</a:t>
            </a:r>
          </a:p>
          <a:p>
            <a:r>
              <a:rPr lang="en-US" sz="2800" dirty="0" smtClean="0"/>
              <a:t>Annual Financial Report – Due September 30</a:t>
            </a:r>
            <a:r>
              <a:rPr lang="en-US" sz="2800" baseline="30000" dirty="0" smtClean="0"/>
              <a:t>th</a:t>
            </a:r>
            <a:endParaRPr lang="en-US" sz="2800" dirty="0" smtClean="0"/>
          </a:p>
          <a:p>
            <a:r>
              <a:rPr lang="en-US" sz="2800" dirty="0" smtClean="0"/>
              <a:t>Interim Financial Reports</a:t>
            </a:r>
          </a:p>
          <a:p>
            <a:pPr lvl="1"/>
            <a:r>
              <a:rPr lang="en-US" sz="2800" dirty="0" smtClean="0"/>
              <a:t>Screen Shot of from financial system</a:t>
            </a:r>
          </a:p>
          <a:p>
            <a:pPr lvl="1"/>
            <a:r>
              <a:rPr lang="en-US" sz="2800" dirty="0" smtClean="0"/>
              <a:t>First working day of the month</a:t>
            </a:r>
          </a:p>
          <a:p>
            <a:pPr lvl="2"/>
            <a:r>
              <a:rPr lang="en-US" sz="2400" dirty="0" smtClean="0"/>
              <a:t>October</a:t>
            </a:r>
            <a:endParaRPr lang="en-US" sz="2400" b="1" dirty="0" smtClean="0"/>
          </a:p>
          <a:p>
            <a:pPr lvl="2"/>
            <a:r>
              <a:rPr lang="en-US" sz="2400" dirty="0" smtClean="0"/>
              <a:t>January</a:t>
            </a:r>
          </a:p>
          <a:p>
            <a:pPr lvl="2"/>
            <a:r>
              <a:rPr lang="en-US" sz="2400" dirty="0" smtClean="0"/>
              <a:t>April</a:t>
            </a:r>
            <a:endParaRPr lang="en-US" sz="2400" dirty="0"/>
          </a:p>
        </p:txBody>
      </p:sp>
      <p:pic>
        <p:nvPicPr>
          <p:cNvPr id="15362"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8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Budget Expenditures</a:t>
            </a:r>
            <a:endParaRPr lang="en-US" dirty="0"/>
          </a:p>
        </p:txBody>
      </p:sp>
      <p:sp>
        <p:nvSpPr>
          <p:cNvPr id="5" name="Footer Placeholder 4"/>
          <p:cNvSpPr>
            <a:spLocks noGrp="1"/>
          </p:cNvSpPr>
          <p:nvPr>
            <p:ph type="ftr" sz="quarter" idx="3"/>
          </p:nvPr>
        </p:nvSpPr>
        <p:spPr/>
        <p:txBody>
          <a:bodyPr/>
          <a:lstStyle/>
          <a:p>
            <a:r>
              <a:rPr lang="en-US" smtClean="0"/>
              <a:t>‹#›</a:t>
            </a:r>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smtClean="0"/>
              <a:t>Professional Development</a:t>
            </a:r>
          </a:p>
          <a:p>
            <a:r>
              <a:rPr lang="en-US" dirty="0" smtClean="0"/>
              <a:t>Academic Counseling for Career &amp; College </a:t>
            </a:r>
          </a:p>
          <a:p>
            <a:pPr lvl="1"/>
            <a:r>
              <a:rPr lang="en-US" dirty="0" smtClean="0"/>
              <a:t>Tools &amp; Resources</a:t>
            </a:r>
          </a:p>
          <a:p>
            <a:pPr lvl="1"/>
            <a:r>
              <a:rPr lang="en-US" dirty="0" smtClean="0"/>
              <a:t>Curriculum</a:t>
            </a:r>
          </a:p>
          <a:p>
            <a:pPr lvl="1"/>
            <a:r>
              <a:rPr lang="en-US" dirty="0" smtClean="0"/>
              <a:t>Materials</a:t>
            </a:r>
          </a:p>
          <a:p>
            <a:r>
              <a:rPr lang="en-US" dirty="0" smtClean="0"/>
              <a:t>Counselor Salary &amp; Benefits</a:t>
            </a:r>
          </a:p>
          <a:p>
            <a:r>
              <a:rPr lang="en-US" dirty="0" smtClean="0"/>
              <a:t>Transition Programs</a:t>
            </a:r>
          </a:p>
          <a:p>
            <a:r>
              <a:rPr lang="en-US" dirty="0" smtClean="0"/>
              <a:t>College &amp; Career Exploration</a:t>
            </a:r>
          </a:p>
          <a:p>
            <a:r>
              <a:rPr lang="en-US" dirty="0" smtClean="0"/>
              <a:t>Consultants &amp; Professional Services</a:t>
            </a:r>
          </a:p>
          <a:p>
            <a:pPr lvl="1"/>
            <a:r>
              <a:rPr lang="en-US" dirty="0" smtClean="0"/>
              <a:t>Trainers</a:t>
            </a:r>
          </a:p>
          <a:p>
            <a:pPr lvl="1"/>
            <a:r>
              <a:rPr lang="en-US" dirty="0" smtClean="0"/>
              <a:t>Change Experts</a:t>
            </a:r>
          </a:p>
          <a:p>
            <a:endParaRPr lang="en-US" dirty="0" smtClean="0"/>
          </a:p>
          <a:p>
            <a:endParaRPr lang="en-US" dirty="0"/>
          </a:p>
        </p:txBody>
      </p:sp>
      <p:pic>
        <p:nvPicPr>
          <p:cNvPr id="16386"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2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Budget Adjustments</a:t>
            </a:r>
            <a:endParaRPr lang="en-US" dirty="0"/>
          </a:p>
        </p:txBody>
      </p:sp>
      <p:sp>
        <p:nvSpPr>
          <p:cNvPr id="5" name="Footer Placeholder 4"/>
          <p:cNvSpPr>
            <a:spLocks noGrp="1"/>
          </p:cNvSpPr>
          <p:nvPr>
            <p:ph type="ftr" sz="quarter" idx="3"/>
          </p:nvPr>
        </p:nvSpPr>
        <p:spPr/>
        <p:txBody>
          <a:bodyPr/>
          <a:lstStyle/>
          <a:p>
            <a:r>
              <a:rPr lang="en-US" smtClean="0"/>
              <a:t>‹#›</a:t>
            </a:r>
            <a:endParaRPr lang="en-US" dirty="0" smtClean="0"/>
          </a:p>
        </p:txBody>
      </p:sp>
      <p:sp>
        <p:nvSpPr>
          <p:cNvPr id="2" name="Content Placeholder 1"/>
          <p:cNvSpPr>
            <a:spLocks noGrp="1"/>
          </p:cNvSpPr>
          <p:nvPr>
            <p:ph idx="4294967295"/>
          </p:nvPr>
        </p:nvSpPr>
        <p:spPr>
          <a:xfrm>
            <a:off x="736600" y="1719263"/>
            <a:ext cx="8407400" cy="4406900"/>
          </a:xfrm>
        </p:spPr>
        <p:txBody>
          <a:bodyPr/>
          <a:lstStyle/>
          <a:p>
            <a:r>
              <a:rPr lang="en-US" dirty="0" smtClean="0"/>
              <a:t>Approvals:</a:t>
            </a:r>
          </a:p>
          <a:p>
            <a:pPr lvl="1"/>
            <a:r>
              <a:rPr lang="en-US" dirty="0" smtClean="0"/>
              <a:t>Out-of-state Travel</a:t>
            </a:r>
          </a:p>
          <a:p>
            <a:pPr lvl="1"/>
            <a:r>
              <a:rPr lang="en-US" dirty="0" smtClean="0"/>
              <a:t>Personnel</a:t>
            </a:r>
          </a:p>
          <a:p>
            <a:pPr lvl="1"/>
            <a:r>
              <a:rPr lang="en-US" dirty="0" smtClean="0"/>
              <a:t>Technology</a:t>
            </a:r>
          </a:p>
          <a:p>
            <a:pPr lvl="1"/>
            <a:r>
              <a:rPr lang="en-US" dirty="0" smtClean="0"/>
              <a:t>&gt;10% of Budget</a:t>
            </a:r>
          </a:p>
          <a:p>
            <a:pPr lvl="1"/>
            <a:endParaRPr lang="en-US" dirty="0"/>
          </a:p>
          <a:p>
            <a:r>
              <a:rPr lang="en-US" dirty="0" smtClean="0"/>
              <a:t>Counselors</a:t>
            </a:r>
          </a:p>
          <a:p>
            <a:pPr lvl="1"/>
            <a:r>
              <a:rPr lang="en-US" dirty="0" smtClean="0"/>
              <a:t>Laptop or IPAD</a:t>
            </a:r>
          </a:p>
          <a:p>
            <a:pPr lvl="1"/>
            <a:r>
              <a:rPr lang="en-US" dirty="0" smtClean="0"/>
              <a:t>Basic Materials</a:t>
            </a:r>
            <a:endParaRPr lang="en-US" dirty="0"/>
          </a:p>
        </p:txBody>
      </p:sp>
      <p:pic>
        <p:nvPicPr>
          <p:cNvPr id="17410"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9436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99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and Questions </a:t>
            </a:r>
            <a:endParaRPr lang="en-US" dirty="0"/>
          </a:p>
        </p:txBody>
      </p:sp>
      <p:sp>
        <p:nvSpPr>
          <p:cNvPr id="4" name="Footer Placeholder 3"/>
          <p:cNvSpPr>
            <a:spLocks noGrp="1"/>
          </p:cNvSpPr>
          <p:nvPr>
            <p:ph type="ftr" sz="quarter" idx="3"/>
          </p:nvPr>
        </p:nvSpPr>
        <p:spPr/>
        <p:txBody>
          <a:bodyPr/>
          <a:lstStyle/>
          <a:p>
            <a:r>
              <a:rPr lang="en-US" smtClean="0"/>
              <a:t>‹#›</a:t>
            </a:r>
            <a:endParaRPr lang="en-US" dirty="0" smtClean="0"/>
          </a:p>
        </p:txBody>
      </p:sp>
      <p:sp>
        <p:nvSpPr>
          <p:cNvPr id="3" name="Content Placeholder 2"/>
          <p:cNvSpPr>
            <a:spLocks noGrp="1"/>
          </p:cNvSpPr>
          <p:nvPr>
            <p:ph idx="4294967295"/>
          </p:nvPr>
        </p:nvSpPr>
        <p:spPr>
          <a:xfrm>
            <a:off x="736600" y="1719263"/>
            <a:ext cx="8407400" cy="4406900"/>
          </a:xfrm>
        </p:spPr>
        <p:txBody>
          <a:bodyPr/>
          <a:lstStyle/>
          <a:p>
            <a:r>
              <a:rPr lang="en-US" sz="4000" dirty="0" smtClean="0"/>
              <a:t>Budget Information </a:t>
            </a:r>
          </a:p>
          <a:p>
            <a:endParaRPr lang="en-US" dirty="0"/>
          </a:p>
          <a:p>
            <a:r>
              <a:rPr lang="en-US" sz="4000" dirty="0" smtClean="0"/>
              <a:t>CDE Annual Report for Counselor Corps</a:t>
            </a:r>
          </a:p>
          <a:p>
            <a:pPr lvl="1"/>
            <a:r>
              <a:rPr lang="en-US" sz="2800" dirty="0" smtClean="0"/>
              <a:t>8 Questions </a:t>
            </a:r>
          </a:p>
          <a:p>
            <a:pPr lvl="3"/>
            <a:r>
              <a:rPr lang="en-US" sz="2400" dirty="0" smtClean="0"/>
              <a:t>Found on our website</a:t>
            </a:r>
          </a:p>
          <a:p>
            <a:pPr lvl="1"/>
            <a:r>
              <a:rPr lang="en-US" sz="2800" dirty="0" smtClean="0"/>
              <a:t>Includes Budget information </a:t>
            </a:r>
            <a:endParaRPr lang="en-US" sz="2800" dirty="0"/>
          </a:p>
        </p:txBody>
      </p:sp>
      <p:pic>
        <p:nvPicPr>
          <p:cNvPr id="18434"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37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Footer Placeholder 4"/>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4" name="Content Placeholder 1"/>
          <p:cNvSpPr txBox="1">
            <a:spLocks/>
          </p:cNvSpPr>
          <p:nvPr/>
        </p:nvSpPr>
        <p:spPr>
          <a:xfrm>
            <a:off x="457200" y="1524000"/>
            <a:ext cx="8407893" cy="462865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800" dirty="0" smtClean="0">
                <a:solidFill>
                  <a:srgbClr val="785F55"/>
                </a:solidFill>
              </a:rPr>
              <a:t>Eve Pugh</a:t>
            </a:r>
            <a:endParaRPr lang="en-US" sz="2800" dirty="0">
              <a:solidFill>
                <a:srgbClr val="785F55"/>
              </a:solidFill>
            </a:endParaRPr>
          </a:p>
          <a:p>
            <a:pPr lvl="1">
              <a:buClr>
                <a:srgbClr val="FAAB67"/>
              </a:buClr>
            </a:pPr>
            <a:r>
              <a:rPr lang="en-US" sz="2600" dirty="0" smtClean="0">
                <a:solidFill>
                  <a:srgbClr val="785F55"/>
                </a:solidFill>
                <a:hlinkClick r:id="rId2"/>
              </a:rPr>
              <a:t>pugh_e@cde.state.co.us</a:t>
            </a:r>
            <a:r>
              <a:rPr lang="en-US" sz="2600" dirty="0" smtClean="0">
                <a:solidFill>
                  <a:srgbClr val="785F55"/>
                </a:solidFill>
              </a:rPr>
              <a:t> </a:t>
            </a:r>
            <a:endParaRPr lang="en-US" sz="2600" dirty="0">
              <a:solidFill>
                <a:srgbClr val="785F55"/>
              </a:solidFill>
            </a:endParaRPr>
          </a:p>
          <a:p>
            <a:pPr lvl="1">
              <a:buClr>
                <a:srgbClr val="FAAB67"/>
              </a:buClr>
            </a:pPr>
            <a:r>
              <a:rPr lang="en-US" sz="2600" dirty="0" smtClean="0">
                <a:solidFill>
                  <a:srgbClr val="785F55"/>
                </a:solidFill>
              </a:rPr>
              <a:t>303-866-4123</a:t>
            </a:r>
          </a:p>
          <a:p>
            <a:pPr marL="45720" indent="0">
              <a:buClr>
                <a:srgbClr val="95B6D2"/>
              </a:buClr>
              <a:buNone/>
            </a:pPr>
            <a:endParaRPr lang="en-US" sz="2600" dirty="0">
              <a:solidFill>
                <a:srgbClr val="785F55"/>
              </a:solidFill>
            </a:endParaRPr>
          </a:p>
          <a:p>
            <a:pPr>
              <a:buClr>
                <a:srgbClr val="0070C0"/>
              </a:buClr>
            </a:pPr>
            <a:r>
              <a:rPr lang="en-US" sz="3000" dirty="0" smtClean="0">
                <a:solidFill>
                  <a:srgbClr val="785F55"/>
                </a:solidFill>
              </a:rPr>
              <a:t>Misti Ruthven</a:t>
            </a:r>
          </a:p>
          <a:p>
            <a:pPr lvl="1">
              <a:buClr>
                <a:srgbClr val="FAAB67"/>
              </a:buClr>
            </a:pPr>
            <a:r>
              <a:rPr lang="en-US" sz="2600" dirty="0" smtClean="0">
                <a:solidFill>
                  <a:srgbClr val="785F55"/>
                </a:solidFill>
                <a:hlinkClick r:id="rId3"/>
              </a:rPr>
              <a:t>ruthven_m@cde.state.co.us</a:t>
            </a:r>
            <a:endParaRPr lang="en-US" sz="2600" dirty="0">
              <a:solidFill>
                <a:srgbClr val="785F55"/>
              </a:solidFill>
            </a:endParaRPr>
          </a:p>
          <a:p>
            <a:pPr lvl="1">
              <a:buClr>
                <a:srgbClr val="FAAB67"/>
              </a:buClr>
            </a:pPr>
            <a:r>
              <a:rPr lang="en-US" sz="2600" dirty="0">
                <a:solidFill>
                  <a:srgbClr val="785F55"/>
                </a:solidFill>
              </a:rPr>
              <a:t>303-866-6206</a:t>
            </a:r>
          </a:p>
          <a:p>
            <a:pPr>
              <a:buClr>
                <a:srgbClr val="95B6D2"/>
              </a:buClr>
            </a:pPr>
            <a:endParaRPr lang="en-US" sz="2800" dirty="0" smtClean="0">
              <a:solidFill>
                <a:srgbClr val="785F55"/>
              </a:solidFill>
            </a:endParaRPr>
          </a:p>
          <a:p>
            <a:pPr>
              <a:buClr>
                <a:srgbClr val="95B6D2"/>
              </a:buClr>
            </a:pPr>
            <a:r>
              <a:rPr lang="en-US" sz="2800" dirty="0">
                <a:solidFill>
                  <a:srgbClr val="785F55"/>
                </a:solidFill>
                <a:hlinkClick r:id="rId4"/>
              </a:rPr>
              <a:t>www.cde.state.co.us/postsecondary</a:t>
            </a:r>
            <a:endParaRPr lang="en-US" sz="2800" dirty="0" smtClean="0">
              <a:solidFill>
                <a:srgbClr val="785F55"/>
              </a:solidFill>
            </a:endParaRPr>
          </a:p>
          <a:p>
            <a:pPr marL="45720" indent="0">
              <a:buClr>
                <a:srgbClr val="FAAB67"/>
              </a:buClr>
              <a:buNone/>
            </a:pPr>
            <a:endParaRPr lang="en-US" sz="2800" dirty="0" smtClean="0">
              <a:solidFill>
                <a:srgbClr val="785F55"/>
              </a:solidFill>
            </a:endParaRPr>
          </a:p>
          <a:p>
            <a:pPr marL="45720" indent="0">
              <a:buClr>
                <a:srgbClr val="95B6D2"/>
              </a:buClr>
              <a:buFont typeface="Wingdings" charset="2"/>
              <a:buNone/>
            </a:pPr>
            <a:endParaRPr lang="en-US" sz="2800" dirty="0" smtClean="0">
              <a:solidFill>
                <a:srgbClr val="785F55"/>
              </a:solidFill>
            </a:endParaRPr>
          </a:p>
          <a:p>
            <a:pPr>
              <a:buClr>
                <a:srgbClr val="95B6D2"/>
              </a:buClr>
            </a:pPr>
            <a:endParaRPr lang="en-US" sz="2800" dirty="0" smtClean="0">
              <a:solidFill>
                <a:srgbClr val="785F55"/>
              </a:solidFill>
            </a:endParaRPr>
          </a:p>
          <a:p>
            <a:pPr marL="365760" lvl="1" indent="0">
              <a:buClr>
                <a:srgbClr val="FAAB67"/>
              </a:buClr>
              <a:buFont typeface="Wingdings" charset="2"/>
              <a:buNone/>
            </a:pPr>
            <a:r>
              <a:rPr lang="en-US" dirty="0" smtClean="0">
                <a:solidFill>
                  <a:srgbClr val="785F55"/>
                </a:solidFill>
              </a:rPr>
              <a:t/>
            </a:r>
            <a:br>
              <a:rPr lang="en-US" dirty="0" smtClean="0">
                <a:solidFill>
                  <a:srgbClr val="785F55"/>
                </a:solidFill>
              </a:rPr>
            </a:br>
            <a:r>
              <a:rPr lang="en-US" sz="600" dirty="0" smtClean="0">
                <a:solidFill>
                  <a:srgbClr val="785F55"/>
                </a:solidFill>
              </a:rPr>
              <a:t>  </a:t>
            </a:r>
            <a:endParaRPr lang="en-US" sz="600" dirty="0">
              <a:solidFill>
                <a:srgbClr val="785F55"/>
              </a:solidFill>
            </a:endParaRPr>
          </a:p>
          <a:p>
            <a:pPr marL="45720" indent="0">
              <a:buClr>
                <a:srgbClr val="95B6D2"/>
              </a:buClr>
              <a:buFont typeface="Wingdings" charset="2"/>
              <a:buNone/>
            </a:pPr>
            <a:r>
              <a:rPr lang="en-US" dirty="0" smtClean="0">
                <a:solidFill>
                  <a:srgbClr val="785F55"/>
                </a:solidFill>
              </a:rPr>
              <a:t> </a:t>
            </a:r>
            <a:endParaRPr lang="en-US" dirty="0">
              <a:solidFill>
                <a:srgbClr val="785F55"/>
              </a:solidFill>
            </a:endParaRPr>
          </a:p>
        </p:txBody>
      </p:sp>
      <p:pic>
        <p:nvPicPr>
          <p:cNvPr id="19458" name="Picture 2" descr="C:\Users\pugh_e\Desktop\CDE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9" y="6133423"/>
            <a:ext cx="2692893" cy="60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26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6" name="Rectangle 5"/>
          <p:cNvSpPr/>
          <p:nvPr/>
        </p:nvSpPr>
        <p:spPr>
          <a:xfrm>
            <a:off x="533400" y="2396836"/>
            <a:ext cx="7696200" cy="2308324"/>
          </a:xfrm>
          <a:prstGeom prst="rect">
            <a:avLst/>
          </a:prstGeom>
        </p:spPr>
        <p:txBody>
          <a:bodyPr wrap="square">
            <a:spAutoFit/>
          </a:bodyPr>
          <a:lstStyle/>
          <a:p>
            <a:r>
              <a:rPr lang="en-US" dirty="0">
                <a:hlinkClick r:id="rId2"/>
              </a:rPr>
              <a:t>https://</a:t>
            </a:r>
            <a:r>
              <a:rPr lang="en-US" dirty="0" smtClean="0">
                <a:hlinkClick r:id="rId2"/>
              </a:rPr>
              <a:t>www.polleverywhere.com/multiple_choice_polls/cjP011XG8716ekY</a:t>
            </a:r>
            <a:endParaRPr lang="en-US" dirty="0" smtClean="0"/>
          </a:p>
          <a:p>
            <a:endParaRPr lang="en-US" dirty="0" smtClean="0"/>
          </a:p>
          <a:p>
            <a:endParaRPr lang="en-US" dirty="0"/>
          </a:p>
          <a:p>
            <a:r>
              <a:rPr lang="en-US" u="sng" dirty="0">
                <a:hlinkClick r:id="rId3"/>
              </a:rPr>
              <a:t>https://</a:t>
            </a:r>
            <a:r>
              <a:rPr lang="en-US" u="sng" dirty="0" smtClean="0">
                <a:hlinkClick r:id="rId3"/>
              </a:rPr>
              <a:t>www.polleverywhere.com/multiple_choice_polls/YSiqjaPONKy6u6Z</a:t>
            </a:r>
            <a:endParaRPr lang="en-US" u="sng" dirty="0" smtClean="0"/>
          </a:p>
          <a:p>
            <a:endParaRPr lang="en-US" u="sng" dirty="0" smtClean="0"/>
          </a:p>
          <a:p>
            <a:endParaRPr lang="en-US" u="sng" dirty="0"/>
          </a:p>
          <a:p>
            <a:r>
              <a:rPr lang="en-US" u="sng" dirty="0">
                <a:hlinkClick r:id="rId4"/>
              </a:rPr>
              <a:t>https://www.polleverywhere.com/multiple_choice_polls/jGBwzSpK15ys9LP</a:t>
            </a:r>
            <a:endParaRPr lang="en-US" dirty="0" smtClean="0"/>
          </a:p>
          <a:p>
            <a:endParaRPr lang="en-US" dirty="0"/>
          </a:p>
        </p:txBody>
      </p:sp>
    </p:spTree>
    <p:extLst>
      <p:ext uri="{BB962C8B-B14F-4D97-AF65-F5344CB8AC3E}">
        <p14:creationId xmlns:p14="http://schemas.microsoft.com/office/powerpoint/2010/main" val="171587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39170468"/>
              </p:ext>
            </p:extLst>
          </p:nvPr>
        </p:nvGraphicFramePr>
        <p:xfrm>
          <a:off x="838200" y="1711444"/>
          <a:ext cx="6970923" cy="448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flipH="1">
            <a:off x="2438400" y="2143837"/>
            <a:ext cx="1038225" cy="1266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3238500"/>
            <a:ext cx="228600"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itle 5"/>
          <p:cNvSpPr>
            <a:spLocks noGrp="1"/>
          </p:cNvSpPr>
          <p:nvPr>
            <p:ph type="title"/>
          </p:nvPr>
        </p:nvSpPr>
        <p:spPr>
          <a:xfrm>
            <a:off x="381000" y="152400"/>
            <a:ext cx="8381260" cy="1219200"/>
          </a:xfrm>
        </p:spPr>
        <p:txBody>
          <a:bodyPr/>
          <a:lstStyle/>
          <a:p>
            <a:r>
              <a:rPr lang="en-US" sz="3200" dirty="0" smtClean="0"/>
              <a:t>We Live in the Office of Postsecondary</a:t>
            </a:r>
            <a:endParaRPr lang="en-US" sz="3200" dirty="0"/>
          </a:p>
        </p:txBody>
      </p:sp>
      <p:sp>
        <p:nvSpPr>
          <p:cNvPr id="3" name="Footer Placeholder 2"/>
          <p:cNvSpPr>
            <a:spLocks noGrp="1"/>
          </p:cNvSpPr>
          <p:nvPr>
            <p:ph type="ftr" sz="quarter" idx="3"/>
          </p:nvPr>
        </p:nvSpPr>
        <p:spPr/>
        <p:txBody>
          <a:bodyPr/>
          <a:lstStyle/>
          <a:p>
            <a:r>
              <a:rPr lang="en-US" smtClean="0"/>
              <a:t>‹#›</a:t>
            </a:r>
            <a:endParaRPr lang="en-US" dirty="0" smtClean="0"/>
          </a:p>
        </p:txBody>
      </p:sp>
      <p:pic>
        <p:nvPicPr>
          <p:cNvPr id="2050" name="Picture 2" descr="C:\Users\pugh_e\Desktop\CD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art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3557" y="5943600"/>
            <a:ext cx="381000" cy="35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46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Colorado by the Numbers</a:t>
            </a:r>
            <a:endParaRPr lang="en-US" dirty="0"/>
          </a:p>
        </p:txBody>
      </p:sp>
      <p:sp>
        <p:nvSpPr>
          <p:cNvPr id="6" name="Footer Placeholder 5"/>
          <p:cNvSpPr>
            <a:spLocks noGrp="1"/>
          </p:cNvSpPr>
          <p:nvPr>
            <p:ph type="ftr" sz="quarter" idx="3"/>
          </p:nvPr>
        </p:nvSpPr>
        <p:spPr/>
        <p:txBody>
          <a:bodyPr/>
          <a:lstStyle/>
          <a:p>
            <a:r>
              <a:rPr lang="en-US" smtClean="0">
                <a:solidFill>
                  <a:srgbClr val="000000">
                    <a:tint val="75000"/>
                  </a:srgbClr>
                </a:solidFill>
              </a:rPr>
              <a:t>‹#›</a:t>
            </a:r>
            <a:endParaRPr lang="en-US" dirty="0" smtClean="0">
              <a:solidFill>
                <a:srgbClr val="000000">
                  <a:tint val="75000"/>
                </a:srgbClr>
              </a:solidFill>
            </a:endParaRPr>
          </a:p>
        </p:txBody>
      </p:sp>
      <p:sp>
        <p:nvSpPr>
          <p:cNvPr id="2" name="Content Placeholder 1"/>
          <p:cNvSpPr>
            <a:spLocks noGrp="1"/>
          </p:cNvSpPr>
          <p:nvPr>
            <p:ph idx="4294967295"/>
          </p:nvPr>
        </p:nvSpPr>
        <p:spPr>
          <a:xfrm>
            <a:off x="736600" y="1719263"/>
            <a:ext cx="8407400" cy="4406900"/>
          </a:xfrm>
        </p:spPr>
        <p:txBody>
          <a:bodyPr/>
          <a:lstStyle/>
          <a:p>
            <a:r>
              <a:rPr lang="en-US" dirty="0" smtClean="0"/>
              <a:t>75.4% </a:t>
            </a:r>
            <a:r>
              <a:rPr lang="en-US" dirty="0"/>
              <a:t>graduation </a:t>
            </a:r>
            <a:r>
              <a:rPr lang="en-US" dirty="0" smtClean="0"/>
              <a:t>rate</a:t>
            </a:r>
          </a:p>
          <a:p>
            <a:r>
              <a:rPr lang="en-US" dirty="0"/>
              <a:t> </a:t>
            </a:r>
            <a:r>
              <a:rPr lang="en-US" dirty="0" smtClean="0"/>
              <a:t> 2.9% dropout rate (12,256 students) </a:t>
            </a:r>
          </a:p>
          <a:p>
            <a:pPr lvl="1"/>
            <a:r>
              <a:rPr lang="en-US" dirty="0" smtClean="0"/>
              <a:t>$3.2 Billion lost lifetime earnings**</a:t>
            </a:r>
          </a:p>
          <a:p>
            <a:r>
              <a:rPr lang="en-US" dirty="0" smtClean="0"/>
              <a:t>31.8% remediation rate </a:t>
            </a:r>
            <a:endParaRPr lang="en-US" dirty="0"/>
          </a:p>
          <a:p>
            <a:pPr lvl="0"/>
            <a:r>
              <a:rPr lang="en-US" dirty="0" smtClean="0"/>
              <a:t>36.1</a:t>
            </a:r>
            <a:r>
              <a:rPr lang="en-US" dirty="0"/>
              <a:t>% of high school seniors took an AP exam and 22.3% received a 3 or </a:t>
            </a:r>
            <a:r>
              <a:rPr lang="en-US" dirty="0" smtClean="0"/>
              <a:t>higher </a:t>
            </a:r>
            <a:endParaRPr lang="en-US" dirty="0"/>
          </a:p>
          <a:p>
            <a:pPr lvl="0"/>
            <a:r>
              <a:rPr lang="en-US" dirty="0" smtClean="0"/>
              <a:t>65% </a:t>
            </a:r>
            <a:r>
              <a:rPr lang="en-US" dirty="0"/>
              <a:t>college enrollment rate of high school graduates</a:t>
            </a:r>
          </a:p>
          <a:p>
            <a:pPr lvl="0"/>
            <a:r>
              <a:rPr lang="en-US" dirty="0" smtClean="0"/>
              <a:t>19% </a:t>
            </a:r>
            <a:r>
              <a:rPr lang="en-US" dirty="0"/>
              <a:t>of Colorado 11</a:t>
            </a:r>
            <a:r>
              <a:rPr lang="en-US" baseline="30000" dirty="0"/>
              <a:t>th</a:t>
            </a:r>
            <a:r>
              <a:rPr lang="en-US" dirty="0"/>
              <a:t> and 12</a:t>
            </a:r>
            <a:r>
              <a:rPr lang="en-US" baseline="30000" dirty="0"/>
              <a:t>th</a:t>
            </a:r>
            <a:r>
              <a:rPr lang="en-US" dirty="0"/>
              <a:t> grade students in a public high school are participating in a dual enrollment program</a:t>
            </a:r>
            <a:r>
              <a:rPr lang="en-US" dirty="0" smtClean="0"/>
              <a:t>.</a:t>
            </a:r>
          </a:p>
          <a:p>
            <a:pPr lvl="0"/>
            <a:r>
              <a:rPr lang="en-US" dirty="0"/>
              <a:t> </a:t>
            </a:r>
            <a:r>
              <a:rPr lang="en-US" dirty="0" smtClean="0"/>
              <a:t>37% CTE participation</a:t>
            </a:r>
            <a:endParaRPr lang="en-US" dirty="0"/>
          </a:p>
          <a:p>
            <a:endParaRPr lang="en-US" dirty="0"/>
          </a:p>
        </p:txBody>
      </p:sp>
      <p:sp>
        <p:nvSpPr>
          <p:cNvPr id="5" name="TextBox 4"/>
          <p:cNvSpPr txBox="1"/>
          <p:nvPr/>
        </p:nvSpPr>
        <p:spPr>
          <a:xfrm>
            <a:off x="5105400" y="5486400"/>
            <a:ext cx="2705893" cy="646331"/>
          </a:xfrm>
          <a:prstGeom prst="rect">
            <a:avLst/>
          </a:prstGeom>
          <a:noFill/>
        </p:spPr>
        <p:txBody>
          <a:bodyPr wrap="square" rtlCol="0">
            <a:spAutoFit/>
          </a:bodyPr>
          <a:lstStyle/>
          <a:p>
            <a:r>
              <a:rPr lang="en-US" sz="1200" dirty="0">
                <a:solidFill>
                  <a:srgbClr val="000000"/>
                </a:solidFill>
              </a:rPr>
              <a:t>* Data from 2011-12  academic year</a:t>
            </a:r>
          </a:p>
          <a:p>
            <a:r>
              <a:rPr lang="en-US" sz="1200" dirty="0">
                <a:solidFill>
                  <a:srgbClr val="000000"/>
                </a:solidFill>
              </a:rPr>
              <a:t>**Alliance for Education Excellence </a:t>
            </a:r>
          </a:p>
          <a:p>
            <a:endParaRPr lang="en-US" sz="1200" dirty="0">
              <a:solidFill>
                <a:srgbClr val="000000"/>
              </a:solidFill>
            </a:endParaRPr>
          </a:p>
        </p:txBody>
      </p:sp>
      <p:pic>
        <p:nvPicPr>
          <p:cNvPr id="4098"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0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Counselor Corps Goals</a:t>
            </a:r>
            <a:endParaRPr lang="en-US" dirty="0"/>
          </a:p>
        </p:txBody>
      </p:sp>
      <p:sp>
        <p:nvSpPr>
          <p:cNvPr id="4" name="Footer Placeholder 3"/>
          <p:cNvSpPr>
            <a:spLocks noGrp="1"/>
          </p:cNvSpPr>
          <p:nvPr>
            <p:ph type="ftr" sz="quarter" idx="3"/>
          </p:nvPr>
        </p:nvSpPr>
        <p:spPr/>
        <p:txBody>
          <a:bodyPr/>
          <a:lstStyle/>
          <a:p>
            <a:r>
              <a:rPr lang="en-US" smtClean="0">
                <a:solidFill>
                  <a:srgbClr val="000000">
                    <a:tint val="75000"/>
                  </a:srgbClr>
                </a:solidFill>
              </a:rPr>
              <a:t>‹#›</a:t>
            </a:r>
            <a:endParaRPr lang="en-US" dirty="0" smtClean="0">
              <a:solidFill>
                <a:srgbClr val="000000">
                  <a:tint val="75000"/>
                </a:srgbClr>
              </a:solidFill>
            </a:endParaRPr>
          </a:p>
        </p:txBody>
      </p:sp>
      <p:sp>
        <p:nvSpPr>
          <p:cNvPr id="2" name="Content Placeholder 1"/>
          <p:cNvSpPr>
            <a:spLocks noGrp="1"/>
          </p:cNvSpPr>
          <p:nvPr>
            <p:ph idx="4294967295"/>
          </p:nvPr>
        </p:nvSpPr>
        <p:spPr>
          <a:xfrm>
            <a:off x="1319213" y="1703388"/>
            <a:ext cx="7824787" cy="4103687"/>
          </a:xfrm>
        </p:spPr>
        <p:txBody>
          <a:bodyPr/>
          <a:lstStyle/>
          <a:p>
            <a:r>
              <a:rPr lang="en-US" sz="2800" dirty="0" smtClean="0"/>
              <a:t>Decrease </a:t>
            </a:r>
            <a:r>
              <a:rPr lang="en-US" sz="2800" dirty="0"/>
              <a:t>student/counselor ratio</a:t>
            </a:r>
          </a:p>
          <a:p>
            <a:r>
              <a:rPr lang="en-US" sz="2800" dirty="0" smtClean="0"/>
              <a:t>Increase </a:t>
            </a:r>
            <a:r>
              <a:rPr lang="en-US" sz="2800" dirty="0"/>
              <a:t>graduation rate</a:t>
            </a:r>
          </a:p>
          <a:p>
            <a:r>
              <a:rPr lang="en-US" sz="2800" dirty="0"/>
              <a:t>Decrease dropout rate</a:t>
            </a:r>
          </a:p>
          <a:p>
            <a:r>
              <a:rPr lang="en-US" sz="2800" dirty="0"/>
              <a:t>Decrease remediation rate</a:t>
            </a:r>
          </a:p>
          <a:p>
            <a:r>
              <a:rPr lang="en-US" sz="2800" dirty="0"/>
              <a:t>Increase </a:t>
            </a:r>
            <a:r>
              <a:rPr lang="en-US" sz="2800" dirty="0" smtClean="0"/>
              <a:t>postsecondary </a:t>
            </a:r>
            <a:r>
              <a:rPr lang="en-US" sz="2800" dirty="0"/>
              <a:t>matriculation rate</a:t>
            </a:r>
          </a:p>
          <a:p>
            <a:r>
              <a:rPr lang="en-US" sz="2800" dirty="0"/>
              <a:t>Student connections w/ supportive adult</a:t>
            </a:r>
          </a:p>
          <a:p>
            <a:r>
              <a:rPr lang="en-US" sz="2800" dirty="0" smtClean="0"/>
              <a:t>Licensed </a:t>
            </a:r>
            <a:r>
              <a:rPr lang="en-US" sz="2800" dirty="0"/>
              <a:t>school </a:t>
            </a:r>
            <a:r>
              <a:rPr lang="en-US" sz="2800" dirty="0" smtClean="0"/>
              <a:t>counselors</a:t>
            </a:r>
          </a:p>
          <a:p>
            <a:r>
              <a:rPr lang="en-US" sz="2800" dirty="0" smtClean="0"/>
              <a:t>Implement ASCA Model    </a:t>
            </a:r>
            <a:r>
              <a:rPr lang="en-US" sz="1400" dirty="0" smtClean="0"/>
              <a:t>Source</a:t>
            </a:r>
            <a:r>
              <a:rPr lang="en-US" sz="1400" dirty="0"/>
              <a:t>: 22-91, C.R.S.</a:t>
            </a:r>
          </a:p>
          <a:p>
            <a:endParaRPr lang="en-US" sz="2800" dirty="0"/>
          </a:p>
          <a:p>
            <a:pPr marL="45720" indent="0" algn="r">
              <a:buNone/>
            </a:pPr>
            <a:r>
              <a:rPr lang="en-US" sz="2800" dirty="0" smtClean="0"/>
              <a:t>			</a:t>
            </a:r>
            <a:endParaRPr lang="en-US" sz="1600" dirty="0"/>
          </a:p>
        </p:txBody>
      </p:sp>
      <p:pic>
        <p:nvPicPr>
          <p:cNvPr id="5122"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09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66152457"/>
              </p:ext>
            </p:extLst>
          </p:nvPr>
        </p:nvGraphicFramePr>
        <p:xfrm>
          <a:off x="914400" y="1066800"/>
          <a:ext cx="7391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r>
              <a:rPr lang="en-US" dirty="0" smtClean="0"/>
              <a:t>2014-2015 SCCGP Reporting</a:t>
            </a:r>
            <a:endParaRPr lang="en-US" dirty="0"/>
          </a:p>
        </p:txBody>
      </p:sp>
      <p:sp>
        <p:nvSpPr>
          <p:cNvPr id="4" name="Footer Placeholder 3"/>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pic>
        <p:nvPicPr>
          <p:cNvPr id="7170" name="Picture 2" descr="C:\Users\pugh_e\Desktop\CD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6019800"/>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1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SCCGP</a:t>
            </a:r>
            <a:endParaRPr lang="en-US" sz="5400" dirty="0"/>
          </a:p>
        </p:txBody>
      </p:sp>
      <p:sp>
        <p:nvSpPr>
          <p:cNvPr id="3" name="Footer Placeholder 2"/>
          <p:cNvSpPr>
            <a:spLocks noGrp="1"/>
          </p:cNvSpPr>
          <p:nvPr>
            <p:ph type="ftr" sz="quarter" idx="3"/>
          </p:nvPr>
        </p:nvSpPr>
        <p:spPr/>
        <p:txBody>
          <a:bodyPr/>
          <a:lstStyle/>
          <a:p>
            <a:fld id="{757A2F4E-5D54-B04B-91BD-7E78EE1FE9FD}" type="slidenum">
              <a:rPr lang="en-US" smtClean="0"/>
              <a:pPr/>
              <a:t>6</a:t>
            </a:fld>
            <a:endParaRPr lang="en-US" dirty="0" smtClean="0"/>
          </a:p>
        </p:txBody>
      </p:sp>
      <p:sp>
        <p:nvSpPr>
          <p:cNvPr id="4" name="TextBox 3"/>
          <p:cNvSpPr txBox="1"/>
          <p:nvPr/>
        </p:nvSpPr>
        <p:spPr>
          <a:xfrm>
            <a:off x="228600" y="1657711"/>
            <a:ext cx="8382000" cy="4431983"/>
          </a:xfrm>
          <a:prstGeom prst="rect">
            <a:avLst/>
          </a:prstGeom>
          <a:noFill/>
        </p:spPr>
        <p:txBody>
          <a:bodyPr wrap="square" rtlCol="0">
            <a:spAutoFit/>
          </a:bodyPr>
          <a:lstStyle/>
          <a:p>
            <a:pPr algn="ctr"/>
            <a:r>
              <a:rPr lang="en-US" sz="3600" dirty="0" smtClean="0"/>
              <a:t>Over the six-year history of the </a:t>
            </a:r>
          </a:p>
          <a:p>
            <a:pPr algn="ctr"/>
            <a:r>
              <a:rPr lang="en-US" sz="3600" dirty="0" smtClean="0">
                <a:latin typeface="Cooper Black" panose="0208090404030B020404" pitchFamily="18" charset="0"/>
              </a:rPr>
              <a:t>Counselor Corps Grant</a:t>
            </a:r>
          </a:p>
          <a:p>
            <a:pPr algn="ctr"/>
            <a:r>
              <a:rPr lang="en-US" sz="2800" dirty="0"/>
              <a:t>	</a:t>
            </a:r>
            <a:r>
              <a:rPr lang="en-US" sz="2800" dirty="0" smtClean="0">
                <a:latin typeface="Algerian" panose="04020705040A02060702" pitchFamily="82" charset="0"/>
              </a:rPr>
              <a:t>153 Secondary Schools</a:t>
            </a:r>
          </a:p>
          <a:p>
            <a:pPr algn="ctr"/>
            <a:r>
              <a:rPr lang="en-US" sz="2800" dirty="0"/>
              <a:t>	</a:t>
            </a:r>
            <a:r>
              <a:rPr lang="en-US" sz="2800" dirty="0" smtClean="0">
                <a:latin typeface="Broadway" panose="04040905080B02020502" pitchFamily="82" charset="0"/>
              </a:rPr>
              <a:t>64 Districts</a:t>
            </a:r>
          </a:p>
          <a:p>
            <a:pPr algn="ctr"/>
            <a:r>
              <a:rPr lang="en-US" sz="2800" dirty="0"/>
              <a:t>		</a:t>
            </a:r>
            <a:r>
              <a:rPr lang="en-US" sz="2800" dirty="0" smtClean="0">
                <a:latin typeface="Cooper Black" panose="0208090404030B020404" pitchFamily="18" charset="0"/>
              </a:rPr>
              <a:t>Represents all regions of the state</a:t>
            </a:r>
          </a:p>
          <a:p>
            <a:pPr algn="ctr"/>
            <a:r>
              <a:rPr lang="en-US" sz="3600" dirty="0" smtClean="0">
                <a:latin typeface="Freestyle Script" panose="030804020302050B0404" pitchFamily="66" charset="0"/>
              </a:rPr>
              <a:t>200+ Licensed Professional School Counselors </a:t>
            </a:r>
          </a:p>
          <a:p>
            <a:pPr algn="ctr"/>
            <a:r>
              <a:rPr lang="en-US" sz="2800" dirty="0" smtClean="0"/>
              <a:t>have </a:t>
            </a:r>
            <a:r>
              <a:rPr lang="en-US" sz="3600" dirty="0" smtClean="0"/>
              <a:t>served </a:t>
            </a:r>
          </a:p>
          <a:p>
            <a:pPr algn="ctr"/>
            <a:r>
              <a:rPr lang="en-US" sz="3600" dirty="0" smtClean="0">
                <a:latin typeface="Juice ITC" panose="04040403040A02020202" pitchFamily="82" charset="0"/>
              </a:rPr>
              <a:t>Colorado schools, </a:t>
            </a:r>
            <a:r>
              <a:rPr lang="en-US" sz="3600" dirty="0" smtClean="0">
                <a:latin typeface="Harlow Solid Italic" panose="04030604020F02020D02" pitchFamily="82" charset="0"/>
              </a:rPr>
              <a:t>districts</a:t>
            </a:r>
            <a:r>
              <a:rPr lang="en-US" sz="3600" dirty="0" smtClean="0">
                <a:latin typeface="Juice ITC" panose="04040403040A02020202" pitchFamily="82" charset="0"/>
              </a:rPr>
              <a:t>, BOCES and </a:t>
            </a:r>
            <a:r>
              <a:rPr lang="en-US" sz="3600" dirty="0" smtClean="0">
                <a:latin typeface="Jokerman" panose="04090605060D06020702" pitchFamily="82" charset="0"/>
              </a:rPr>
              <a:t>students</a:t>
            </a:r>
            <a:r>
              <a:rPr lang="en-US" sz="3600" dirty="0" smtClean="0"/>
              <a:t>.</a:t>
            </a:r>
          </a:p>
          <a:p>
            <a:endParaRPr lang="en-US" dirty="0"/>
          </a:p>
        </p:txBody>
      </p:sp>
    </p:spTree>
    <p:extLst>
      <p:ext uri="{BB962C8B-B14F-4D97-AF65-F5344CB8AC3E}">
        <p14:creationId xmlns:p14="http://schemas.microsoft.com/office/powerpoint/2010/main" val="135372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2014-15 Counselor Corps Districts</a:t>
            </a:r>
            <a:endParaRPr lang="en-US" dirty="0"/>
          </a:p>
        </p:txBody>
      </p:sp>
      <p:sp>
        <p:nvSpPr>
          <p:cNvPr id="2" name="Footer Placeholder 1"/>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1" y="1392382"/>
            <a:ext cx="6096000" cy="4710545"/>
          </a:xfrm>
          <a:prstGeom prst="rect">
            <a:avLst/>
          </a:prstGeom>
        </p:spPr>
      </p:pic>
      <p:pic>
        <p:nvPicPr>
          <p:cNvPr id="3074" name="Picture 2" descr="C:\Users\pugh_e\Desktop\CD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78002"/>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1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Cohort Two Outcomes, Year Two</a:t>
            </a:r>
            <a:endParaRPr lang="en-US" dirty="0"/>
          </a:p>
        </p:txBody>
      </p:sp>
      <p:sp>
        <p:nvSpPr>
          <p:cNvPr id="2" name="Footer Placeholder 1"/>
          <p:cNvSpPr>
            <a:spLocks noGrp="1"/>
          </p:cNvSpPr>
          <p:nvPr>
            <p:ph type="ftr" sz="quarter" idx="3"/>
          </p:nvPr>
        </p:nvSpPr>
        <p:spPr/>
        <p:txBody>
          <a:bodyPr/>
          <a:lstStyle/>
          <a:p>
            <a:r>
              <a:rPr lang="en-US" smtClean="0">
                <a:solidFill>
                  <a:srgbClr val="000000">
                    <a:tint val="75000"/>
                  </a:srgbClr>
                </a:solidFill>
              </a:rPr>
              <a:t>‹#›</a:t>
            </a:r>
            <a:endParaRPr lang="en-US" dirty="0" smtClean="0">
              <a:solidFill>
                <a:srgbClr val="000000">
                  <a:tint val="75000"/>
                </a:srgbClr>
              </a:solidFill>
            </a:endParaRPr>
          </a:p>
        </p:txBody>
      </p:sp>
      <p:sp>
        <p:nvSpPr>
          <p:cNvPr id="5"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dirty="0" smtClean="0">
                <a:solidFill>
                  <a:srgbClr val="785F55"/>
                </a:solidFill>
              </a:rPr>
              <a:t>23 </a:t>
            </a:r>
            <a:r>
              <a:rPr lang="en-US" dirty="0">
                <a:solidFill>
                  <a:srgbClr val="785F55"/>
                </a:solidFill>
              </a:rPr>
              <a:t>grantees funding a total of 76 secondary </a:t>
            </a:r>
            <a:r>
              <a:rPr lang="en-US" dirty="0" smtClean="0">
                <a:solidFill>
                  <a:srgbClr val="785F55"/>
                </a:solidFill>
              </a:rPr>
              <a:t>schools </a:t>
            </a:r>
          </a:p>
          <a:p>
            <a:pPr lvl="1">
              <a:buClr>
                <a:srgbClr val="FAAB67"/>
              </a:buClr>
            </a:pPr>
            <a:r>
              <a:rPr lang="en-US" dirty="0" smtClean="0">
                <a:solidFill>
                  <a:srgbClr val="785F55"/>
                </a:solidFill>
              </a:rPr>
              <a:t>18 </a:t>
            </a:r>
            <a:r>
              <a:rPr lang="en-US" dirty="0">
                <a:solidFill>
                  <a:srgbClr val="785F55"/>
                </a:solidFill>
              </a:rPr>
              <a:t>grantees were districts and 5</a:t>
            </a:r>
            <a:r>
              <a:rPr lang="en-US" dirty="0" smtClean="0">
                <a:solidFill>
                  <a:srgbClr val="785F55"/>
                </a:solidFill>
              </a:rPr>
              <a:t> </a:t>
            </a:r>
            <a:r>
              <a:rPr lang="en-US" dirty="0">
                <a:solidFill>
                  <a:srgbClr val="785F55"/>
                </a:solidFill>
              </a:rPr>
              <a:t>were charter schools </a:t>
            </a:r>
            <a:endParaRPr lang="en-US" dirty="0" smtClean="0">
              <a:solidFill>
                <a:srgbClr val="785F55"/>
              </a:solidFill>
            </a:endParaRPr>
          </a:p>
          <a:p>
            <a:pPr lvl="1">
              <a:buClr>
                <a:srgbClr val="FAAB67"/>
              </a:buClr>
            </a:pPr>
            <a:r>
              <a:rPr lang="en-US" dirty="0" smtClean="0">
                <a:solidFill>
                  <a:srgbClr val="785F55"/>
                </a:solidFill>
              </a:rPr>
              <a:t>56,794 </a:t>
            </a:r>
            <a:r>
              <a:rPr lang="en-US" dirty="0">
                <a:solidFill>
                  <a:srgbClr val="785F55"/>
                </a:solidFill>
              </a:rPr>
              <a:t>students, </a:t>
            </a:r>
            <a:r>
              <a:rPr lang="en-US" dirty="0" smtClean="0">
                <a:solidFill>
                  <a:srgbClr val="785F55"/>
                </a:solidFill>
              </a:rPr>
              <a:t>59 % free </a:t>
            </a:r>
            <a:r>
              <a:rPr lang="en-US" dirty="0">
                <a:solidFill>
                  <a:srgbClr val="785F55"/>
                </a:solidFill>
              </a:rPr>
              <a:t>or reduced lunch, in </a:t>
            </a:r>
            <a:r>
              <a:rPr lang="en-US" dirty="0" smtClean="0">
                <a:solidFill>
                  <a:srgbClr val="785F55"/>
                </a:solidFill>
              </a:rPr>
              <a:t>2012-13</a:t>
            </a:r>
            <a:br>
              <a:rPr lang="en-US" dirty="0" smtClean="0">
                <a:solidFill>
                  <a:srgbClr val="785F55"/>
                </a:solidFill>
              </a:rPr>
            </a:br>
            <a:r>
              <a:rPr lang="en-US" sz="1000" dirty="0" smtClean="0">
                <a:solidFill>
                  <a:srgbClr val="785F55"/>
                </a:solidFill>
              </a:rPr>
              <a:t>  </a:t>
            </a:r>
            <a:endParaRPr lang="en-US" sz="1000" dirty="0">
              <a:solidFill>
                <a:srgbClr val="785F55"/>
              </a:solidFill>
            </a:endParaRPr>
          </a:p>
          <a:p>
            <a:pPr>
              <a:buClr>
                <a:srgbClr val="95B6D2"/>
              </a:buClr>
            </a:pPr>
            <a:r>
              <a:rPr lang="en-US" dirty="0" smtClean="0">
                <a:solidFill>
                  <a:srgbClr val="785F55"/>
                </a:solidFill>
              </a:rPr>
              <a:t>Graduation </a:t>
            </a:r>
            <a:r>
              <a:rPr lang="en-US" dirty="0">
                <a:solidFill>
                  <a:srgbClr val="785F55"/>
                </a:solidFill>
              </a:rPr>
              <a:t>rates </a:t>
            </a:r>
            <a:r>
              <a:rPr lang="en-US" dirty="0" smtClean="0">
                <a:solidFill>
                  <a:srgbClr val="785F55"/>
                </a:solidFill>
              </a:rPr>
              <a:t>increased by </a:t>
            </a:r>
            <a:r>
              <a:rPr lang="en-US" dirty="0">
                <a:solidFill>
                  <a:srgbClr val="785F55"/>
                </a:solidFill>
              </a:rPr>
              <a:t>5</a:t>
            </a:r>
            <a:r>
              <a:rPr lang="en-US" dirty="0" smtClean="0">
                <a:solidFill>
                  <a:srgbClr val="785F55"/>
                </a:solidFill>
              </a:rPr>
              <a:t> </a:t>
            </a:r>
            <a:r>
              <a:rPr lang="en-US" dirty="0">
                <a:solidFill>
                  <a:srgbClr val="785F55"/>
                </a:solidFill>
              </a:rPr>
              <a:t>percentage </a:t>
            </a:r>
            <a:r>
              <a:rPr lang="en-US" dirty="0" smtClean="0">
                <a:solidFill>
                  <a:srgbClr val="785F55"/>
                </a:solidFill>
              </a:rPr>
              <a:t>points</a:t>
            </a:r>
            <a:br>
              <a:rPr lang="en-US" dirty="0" smtClean="0">
                <a:solidFill>
                  <a:srgbClr val="785F55"/>
                </a:solidFill>
              </a:rPr>
            </a:br>
            <a:r>
              <a:rPr lang="en-US" sz="1000" dirty="0" smtClean="0">
                <a:solidFill>
                  <a:srgbClr val="785F55"/>
                </a:solidFill>
              </a:rPr>
              <a:t>    </a:t>
            </a:r>
            <a:endParaRPr lang="en-US" sz="1000" dirty="0">
              <a:solidFill>
                <a:srgbClr val="785F55"/>
              </a:solidFill>
            </a:endParaRPr>
          </a:p>
          <a:p>
            <a:pPr>
              <a:buClr>
                <a:srgbClr val="95B6D2"/>
              </a:buClr>
            </a:pPr>
            <a:r>
              <a:rPr lang="en-US" dirty="0" smtClean="0">
                <a:solidFill>
                  <a:srgbClr val="785F55"/>
                </a:solidFill>
              </a:rPr>
              <a:t>Dropout rates </a:t>
            </a:r>
            <a:r>
              <a:rPr lang="en-US" dirty="0">
                <a:solidFill>
                  <a:srgbClr val="785F55"/>
                </a:solidFill>
              </a:rPr>
              <a:t>decreased by </a:t>
            </a:r>
            <a:r>
              <a:rPr lang="en-US" dirty="0" smtClean="0">
                <a:solidFill>
                  <a:srgbClr val="785F55"/>
                </a:solidFill>
              </a:rPr>
              <a:t>3.7 </a:t>
            </a:r>
            <a:r>
              <a:rPr lang="en-US" dirty="0">
                <a:solidFill>
                  <a:srgbClr val="785F55"/>
                </a:solidFill>
              </a:rPr>
              <a:t>percentage </a:t>
            </a:r>
            <a:r>
              <a:rPr lang="en-US" dirty="0" smtClean="0">
                <a:solidFill>
                  <a:srgbClr val="785F55"/>
                </a:solidFill>
              </a:rPr>
              <a:t>points </a:t>
            </a:r>
            <a:br>
              <a:rPr lang="en-US" dirty="0" smtClean="0">
                <a:solidFill>
                  <a:srgbClr val="785F55"/>
                </a:solidFill>
              </a:rPr>
            </a:br>
            <a:r>
              <a:rPr lang="en-US" sz="1000" dirty="0" smtClean="0">
                <a:solidFill>
                  <a:srgbClr val="785F55"/>
                </a:solidFill>
              </a:rPr>
              <a:t>    </a:t>
            </a:r>
            <a:endParaRPr lang="en-US" sz="1000" dirty="0">
              <a:solidFill>
                <a:srgbClr val="785F55"/>
              </a:solidFill>
            </a:endParaRPr>
          </a:p>
          <a:p>
            <a:pPr>
              <a:buClr>
                <a:srgbClr val="95B6D2"/>
              </a:buClr>
            </a:pPr>
            <a:r>
              <a:rPr lang="en-US" dirty="0" smtClean="0">
                <a:solidFill>
                  <a:srgbClr val="785F55"/>
                </a:solidFill>
              </a:rPr>
              <a:t>13 percent increase in student enrolling in postsecondary within one year. </a:t>
            </a:r>
          </a:p>
          <a:p>
            <a:pPr>
              <a:buClr>
                <a:srgbClr val="95B6D2"/>
              </a:buClr>
            </a:pPr>
            <a:endParaRPr lang="en-US" dirty="0" smtClean="0">
              <a:solidFill>
                <a:srgbClr val="785F55"/>
              </a:solidFill>
            </a:endParaRPr>
          </a:p>
          <a:p>
            <a:pPr>
              <a:buClr>
                <a:srgbClr val="95B6D2"/>
              </a:buClr>
            </a:pPr>
            <a:r>
              <a:rPr lang="en-US" dirty="0" smtClean="0">
                <a:solidFill>
                  <a:srgbClr val="785F55"/>
                </a:solidFill>
              </a:rPr>
              <a:t>Nearly 70 school counselors were hired lowering student-to-counselor </a:t>
            </a:r>
            <a:r>
              <a:rPr lang="en-US" dirty="0">
                <a:solidFill>
                  <a:srgbClr val="785F55"/>
                </a:solidFill>
              </a:rPr>
              <a:t>ratios </a:t>
            </a:r>
            <a:r>
              <a:rPr lang="en-US" dirty="0" smtClean="0">
                <a:solidFill>
                  <a:srgbClr val="785F55"/>
                </a:solidFill>
              </a:rPr>
              <a:t>from </a:t>
            </a:r>
            <a:r>
              <a:rPr lang="en-US" dirty="0">
                <a:solidFill>
                  <a:srgbClr val="785F55"/>
                </a:solidFill>
              </a:rPr>
              <a:t>363:1 in 2010-11 to </a:t>
            </a:r>
            <a:r>
              <a:rPr lang="en-US" dirty="0" smtClean="0">
                <a:solidFill>
                  <a:srgbClr val="785F55"/>
                </a:solidFill>
              </a:rPr>
              <a:t>237:1 </a:t>
            </a:r>
            <a:r>
              <a:rPr lang="en-US" dirty="0">
                <a:solidFill>
                  <a:srgbClr val="785F55"/>
                </a:solidFill>
              </a:rPr>
              <a:t>in </a:t>
            </a:r>
            <a:r>
              <a:rPr lang="en-US" dirty="0" smtClean="0">
                <a:solidFill>
                  <a:srgbClr val="785F55"/>
                </a:solidFill>
              </a:rPr>
              <a:t>2012-13. </a:t>
            </a:r>
            <a:br>
              <a:rPr lang="en-US" dirty="0" smtClean="0">
                <a:solidFill>
                  <a:srgbClr val="785F55"/>
                </a:solidFill>
              </a:rPr>
            </a:br>
            <a:r>
              <a:rPr lang="en-US" sz="1000" dirty="0" smtClean="0">
                <a:solidFill>
                  <a:srgbClr val="785F55"/>
                </a:solidFill>
              </a:rPr>
              <a:t>   </a:t>
            </a:r>
            <a:endParaRPr lang="en-US" sz="1000" dirty="0">
              <a:solidFill>
                <a:srgbClr val="785F55"/>
              </a:solidFill>
            </a:endParaRPr>
          </a:p>
        </p:txBody>
      </p:sp>
      <p:pic>
        <p:nvPicPr>
          <p:cNvPr id="9218"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921691"/>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05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Timeline for Grantees</a:t>
            </a:r>
            <a:endParaRPr lang="en-US" dirty="0"/>
          </a:p>
        </p:txBody>
      </p:sp>
      <p:sp>
        <p:nvSpPr>
          <p:cNvPr id="2" name="Footer Placeholder 1"/>
          <p:cNvSpPr>
            <a:spLocks noGrp="1"/>
          </p:cNvSpPr>
          <p:nvPr>
            <p:ph type="ftr" sz="quarter" idx="3"/>
          </p:nvPr>
        </p:nvSpPr>
        <p:spPr/>
        <p:txBody>
          <a:bodyPr/>
          <a:lstStyle/>
          <a:p>
            <a:r>
              <a:rPr lang="en-US" smtClean="0">
                <a:solidFill>
                  <a:srgbClr val="785F55"/>
                </a:solidFill>
              </a:rPr>
              <a:t>‹#›</a:t>
            </a:r>
            <a:endParaRPr lang="en-US" dirty="0" smtClean="0">
              <a:solidFill>
                <a:srgbClr val="785F55"/>
              </a:solidFill>
            </a:endParaRPr>
          </a:p>
        </p:txBody>
      </p:sp>
      <p:sp>
        <p:nvSpPr>
          <p:cNvPr id="5" name="Content Placeholder 1"/>
          <p:cNvSpPr txBox="1">
            <a:spLocks/>
          </p:cNvSpPr>
          <p:nvPr/>
        </p:nvSpPr>
        <p:spPr>
          <a:xfrm>
            <a:off x="533399" y="18714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95B6D2"/>
              </a:buClr>
            </a:pPr>
            <a:r>
              <a:rPr lang="en-US" sz="2400" dirty="0" smtClean="0">
                <a:solidFill>
                  <a:srgbClr val="785F55"/>
                </a:solidFill>
              </a:rPr>
              <a:t>Monthly Webinars (Sept – April, no March webinar)</a:t>
            </a:r>
          </a:p>
          <a:p>
            <a:pPr>
              <a:buClr>
                <a:srgbClr val="95B6D2"/>
              </a:buClr>
            </a:pPr>
            <a:r>
              <a:rPr lang="en-US" sz="2400" dirty="0" smtClean="0">
                <a:solidFill>
                  <a:srgbClr val="785F55"/>
                </a:solidFill>
              </a:rPr>
              <a:t>November Training</a:t>
            </a:r>
          </a:p>
          <a:p>
            <a:pPr lvl="1">
              <a:buClr>
                <a:srgbClr val="95B6D2"/>
              </a:buClr>
            </a:pPr>
            <a:r>
              <a:rPr lang="en-US" sz="2200" dirty="0" smtClean="0">
                <a:solidFill>
                  <a:srgbClr val="785F55"/>
                </a:solidFill>
              </a:rPr>
              <a:t>November 5</a:t>
            </a:r>
            <a:r>
              <a:rPr lang="en-US" sz="2200" baseline="30000" dirty="0" smtClean="0">
                <a:solidFill>
                  <a:srgbClr val="785F55"/>
                </a:solidFill>
              </a:rPr>
              <a:t>th</a:t>
            </a:r>
            <a:r>
              <a:rPr lang="en-US" sz="2200" dirty="0" smtClean="0">
                <a:solidFill>
                  <a:srgbClr val="785F55"/>
                </a:solidFill>
              </a:rPr>
              <a:t>, 2014 </a:t>
            </a:r>
          </a:p>
          <a:p>
            <a:pPr lvl="1">
              <a:buClr>
                <a:srgbClr val="95B6D2"/>
              </a:buClr>
            </a:pPr>
            <a:r>
              <a:rPr lang="en-US" sz="2200" dirty="0" smtClean="0">
                <a:solidFill>
                  <a:srgbClr val="785F55"/>
                </a:solidFill>
              </a:rPr>
              <a:t>University of Northern Colorado – Greeley</a:t>
            </a:r>
          </a:p>
          <a:p>
            <a:pPr>
              <a:buClr>
                <a:srgbClr val="95B6D2"/>
              </a:buClr>
            </a:pPr>
            <a:r>
              <a:rPr lang="en-US" sz="2400" dirty="0" smtClean="0">
                <a:solidFill>
                  <a:srgbClr val="785F55"/>
                </a:solidFill>
              </a:rPr>
              <a:t>February Training (only attend one)</a:t>
            </a:r>
          </a:p>
          <a:p>
            <a:pPr lvl="1">
              <a:buClr>
                <a:srgbClr val="95B6D2"/>
              </a:buClr>
            </a:pPr>
            <a:r>
              <a:rPr lang="en-US" sz="2000" dirty="0" smtClean="0">
                <a:solidFill>
                  <a:srgbClr val="785F55"/>
                </a:solidFill>
              </a:rPr>
              <a:t>Grand Junction</a:t>
            </a:r>
          </a:p>
          <a:p>
            <a:pPr lvl="1">
              <a:buClr>
                <a:srgbClr val="95B6D2"/>
              </a:buClr>
            </a:pPr>
            <a:r>
              <a:rPr lang="en-US" sz="2000" dirty="0" smtClean="0">
                <a:solidFill>
                  <a:srgbClr val="785F55"/>
                </a:solidFill>
              </a:rPr>
              <a:t>Denver</a:t>
            </a:r>
          </a:p>
          <a:p>
            <a:pPr>
              <a:buClr>
                <a:srgbClr val="95B6D2"/>
              </a:buClr>
            </a:pPr>
            <a:r>
              <a:rPr lang="en-US" sz="2400" dirty="0" smtClean="0">
                <a:solidFill>
                  <a:srgbClr val="785F55"/>
                </a:solidFill>
              </a:rPr>
              <a:t>May 1</a:t>
            </a:r>
            <a:r>
              <a:rPr lang="en-US" sz="2400" baseline="30000" dirty="0" smtClean="0">
                <a:solidFill>
                  <a:srgbClr val="785F55"/>
                </a:solidFill>
              </a:rPr>
              <a:t>st</a:t>
            </a:r>
            <a:r>
              <a:rPr lang="en-US" sz="2400" dirty="0" smtClean="0">
                <a:solidFill>
                  <a:srgbClr val="785F55"/>
                </a:solidFill>
              </a:rPr>
              <a:t> end of year report</a:t>
            </a:r>
          </a:p>
          <a:p>
            <a:pPr>
              <a:buClr>
                <a:srgbClr val="95B6D2"/>
              </a:buClr>
            </a:pPr>
            <a:r>
              <a:rPr lang="en-US" sz="2400" dirty="0" smtClean="0">
                <a:solidFill>
                  <a:srgbClr val="785F55"/>
                </a:solidFill>
              </a:rPr>
              <a:t>Fiscal Deadlines</a:t>
            </a:r>
          </a:p>
          <a:p>
            <a:pPr lvl="1">
              <a:buClr>
                <a:srgbClr val="95B6D2"/>
              </a:buClr>
            </a:pPr>
            <a:r>
              <a:rPr lang="en-US" sz="2000" dirty="0" smtClean="0">
                <a:solidFill>
                  <a:srgbClr val="785F55"/>
                </a:solidFill>
              </a:rPr>
              <a:t>Quarterly Reports</a:t>
            </a:r>
          </a:p>
          <a:p>
            <a:pPr lvl="1">
              <a:buClr>
                <a:srgbClr val="95B6D2"/>
              </a:buClr>
            </a:pPr>
            <a:endParaRPr lang="en-US" dirty="0" smtClean="0">
              <a:solidFill>
                <a:srgbClr val="785F55"/>
              </a:solidFill>
            </a:endParaRPr>
          </a:p>
          <a:p>
            <a:pPr marL="45720" indent="0">
              <a:buClr>
                <a:srgbClr val="95B6D2"/>
              </a:buClr>
              <a:buFont typeface="Wingdings" charset="2"/>
              <a:buNone/>
            </a:pPr>
            <a:r>
              <a:rPr lang="en-US" dirty="0" smtClean="0">
                <a:solidFill>
                  <a:srgbClr val="785F55"/>
                </a:solidFill>
              </a:rPr>
              <a:t/>
            </a:r>
            <a:br>
              <a:rPr lang="en-US" dirty="0" smtClean="0">
                <a:solidFill>
                  <a:srgbClr val="785F55"/>
                </a:solidFill>
              </a:rPr>
            </a:br>
            <a:r>
              <a:rPr lang="en-US" sz="800" dirty="0" smtClean="0">
                <a:solidFill>
                  <a:srgbClr val="785F55"/>
                </a:solidFill>
              </a:rPr>
              <a:t>  </a:t>
            </a:r>
            <a:endParaRPr lang="en-US" sz="800" dirty="0">
              <a:solidFill>
                <a:srgbClr val="785F55"/>
              </a:solidFill>
            </a:endParaRPr>
          </a:p>
          <a:p>
            <a:pPr marL="45720" indent="0">
              <a:buClr>
                <a:srgbClr val="95B6D2"/>
              </a:buClr>
              <a:buFont typeface="Wingdings" charset="2"/>
              <a:buNone/>
            </a:pPr>
            <a:r>
              <a:rPr lang="en-US" dirty="0" smtClean="0">
                <a:solidFill>
                  <a:srgbClr val="785F55"/>
                </a:solidFill>
              </a:rPr>
              <a:t> </a:t>
            </a:r>
            <a:endParaRPr lang="en-US" dirty="0">
              <a:solidFill>
                <a:srgbClr val="785F55"/>
              </a:solidFill>
            </a:endParaRPr>
          </a:p>
        </p:txBody>
      </p:sp>
      <p:pic>
        <p:nvPicPr>
          <p:cNvPr id="11266" name="Picture 2" descr="C:\Users\pugh_e\Desktop\CDE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921691"/>
            <a:ext cx="266858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20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DE THEME">
  <a:themeElements>
    <a:clrScheme name="CDE Color Scheme FINAL">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1894</TotalTime>
  <Words>670</Words>
  <Application>Microsoft Office PowerPoint</Application>
  <PresentationFormat>On-screen Show (4:3)</PresentationFormat>
  <Paragraphs>203</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1_CDE THEME</vt:lpstr>
      <vt:lpstr>Colorado School Counselor Corps Grant Program</vt:lpstr>
      <vt:lpstr>We Live in the Office of Postsecondary</vt:lpstr>
      <vt:lpstr>Colorado by the Numbers</vt:lpstr>
      <vt:lpstr>Counselor Corps Goals</vt:lpstr>
      <vt:lpstr>2014-2015 SCCGP Reporting</vt:lpstr>
      <vt:lpstr>SCCGP</vt:lpstr>
      <vt:lpstr>2014-15 Counselor Corps Districts</vt:lpstr>
      <vt:lpstr>Cohort Two Outcomes, Year Two</vt:lpstr>
      <vt:lpstr>Timeline for Grantees</vt:lpstr>
      <vt:lpstr>Development Year</vt:lpstr>
      <vt:lpstr>Grant Administration</vt:lpstr>
      <vt:lpstr>Roles</vt:lpstr>
      <vt:lpstr>Reporting Timeline</vt:lpstr>
      <vt:lpstr>Budget Expenditures</vt:lpstr>
      <vt:lpstr>Budget Adjustments</vt:lpstr>
      <vt:lpstr>Review and Questions </vt:lpstr>
      <vt:lpstr>Contact Information</vt:lpstr>
      <vt:lpstr>TEST</vt:lpstr>
    </vt:vector>
  </TitlesOfParts>
  <Company>CDE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Counselor Corps!</dc:title>
  <dc:creator>Ruthven, Misti</dc:creator>
  <cp:lastModifiedBy>Community College of Denver</cp:lastModifiedBy>
  <cp:revision>35</cp:revision>
  <cp:lastPrinted>2014-10-30T20:09:09Z</cp:lastPrinted>
  <dcterms:created xsi:type="dcterms:W3CDTF">2013-09-03T12:55:18Z</dcterms:created>
  <dcterms:modified xsi:type="dcterms:W3CDTF">2015-01-29T17:40:37Z</dcterms:modified>
</cp:coreProperties>
</file>