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64" r:id="rId3"/>
    <p:sldId id="275" r:id="rId4"/>
    <p:sldId id="270" r:id="rId5"/>
    <p:sldId id="261" r:id="rId6"/>
    <p:sldId id="272" r:id="rId7"/>
    <p:sldId id="276" r:id="rId8"/>
    <p:sldId id="269"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88" autoAdjust="0"/>
    <p:restoredTop sz="94660"/>
  </p:normalViewPr>
  <p:slideViewPr>
    <p:cSldViewPr snapToGrid="0">
      <p:cViewPr varScale="1">
        <p:scale>
          <a:sx n="60" d="100"/>
          <a:sy n="60" d="100"/>
        </p:scale>
        <p:origin x="652" y="52"/>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50501B-E04F-4B7A-B04C-583C9DACDD62}" type="datetimeFigureOut">
              <a:rPr lang="en-US" smtClean="0"/>
              <a:pPr/>
              <a:t>10/10/2019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4F5F41-3772-46D4-82AF-F8B171E15580}" type="slidenum">
              <a:rPr lang="en-US" smtClean="0"/>
              <a:pPr/>
              <a:t>‹#›</a:t>
            </a:fld>
            <a:endParaRPr lang="en-US"/>
          </a:p>
        </p:txBody>
      </p:sp>
    </p:spTree>
    <p:extLst>
      <p:ext uri="{BB962C8B-B14F-4D97-AF65-F5344CB8AC3E}">
        <p14:creationId xmlns:p14="http://schemas.microsoft.com/office/powerpoint/2010/main" val="3840230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10/10/2019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10/10/2019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10/10/2019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b="1" i="1" dirty="0" smtClean="0"/>
              <a:t>Sustainability... </a:t>
            </a:r>
            <a:r>
              <a:rPr lang="en-US" sz="3600" b="1" i="1" dirty="0"/>
              <a:t>Current grants and </a:t>
            </a:r>
            <a:r>
              <a:rPr lang="en-US" sz="3600" b="1" i="1" dirty="0" smtClean="0"/>
              <a:t>beyond…</a:t>
            </a:r>
            <a:endParaRPr lang="en-US" sz="3600" dirty="0"/>
          </a:p>
        </p:txBody>
      </p:sp>
      <p:sp>
        <p:nvSpPr>
          <p:cNvPr id="3" name="Subtitle 2"/>
          <p:cNvSpPr>
            <a:spLocks noGrp="1"/>
          </p:cNvSpPr>
          <p:nvPr>
            <p:ph type="subTitle" idx="1"/>
          </p:nvPr>
        </p:nvSpPr>
        <p:spPr/>
        <p:txBody>
          <a:bodyPr>
            <a:normAutofit/>
          </a:bodyPr>
          <a:lstStyle/>
          <a:p>
            <a:r>
              <a:rPr lang="en-US" sz="3200" b="1" i="1" dirty="0" smtClean="0"/>
              <a:t>Tammy Lawrence &amp; Amanda Burgess</a:t>
            </a:r>
          </a:p>
          <a:p>
            <a:r>
              <a:rPr lang="en-US" sz="3200" b="1" i="1" dirty="0" smtClean="0"/>
              <a:t>School Counseling Corps – Fall 2019</a:t>
            </a:r>
          </a:p>
        </p:txBody>
      </p:sp>
    </p:spTree>
    <p:extLst>
      <p:ext uri="{BB962C8B-B14F-4D97-AF65-F5344CB8AC3E}">
        <p14:creationId xmlns:p14="http://schemas.microsoft.com/office/powerpoint/2010/main" val="2523525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Each District is Different</a:t>
            </a:r>
            <a:endParaRPr lang="en-US" dirty="0"/>
          </a:p>
        </p:txBody>
      </p:sp>
      <p:sp>
        <p:nvSpPr>
          <p:cNvPr id="3" name="Content Placeholder 2"/>
          <p:cNvSpPr>
            <a:spLocks noGrp="1"/>
          </p:cNvSpPr>
          <p:nvPr>
            <p:ph idx="1"/>
          </p:nvPr>
        </p:nvSpPr>
        <p:spPr/>
        <p:txBody>
          <a:bodyPr>
            <a:normAutofit/>
          </a:bodyPr>
          <a:lstStyle/>
          <a:p>
            <a:r>
              <a:rPr lang="en-US" dirty="0" smtClean="0"/>
              <a:t>Large, medium, small</a:t>
            </a:r>
          </a:p>
          <a:p>
            <a:endParaRPr lang="en-US" dirty="0" smtClean="0"/>
          </a:p>
          <a:p>
            <a:r>
              <a:rPr lang="en-US" dirty="0" smtClean="0"/>
              <a:t>Organizational Structure</a:t>
            </a:r>
          </a:p>
          <a:p>
            <a:endParaRPr lang="en-US" dirty="0" smtClean="0"/>
          </a:p>
          <a:p>
            <a:r>
              <a:rPr lang="en-US" dirty="0" smtClean="0"/>
              <a:t>Knowing and leveraging your school counselor champions</a:t>
            </a:r>
          </a:p>
        </p:txBody>
      </p:sp>
    </p:spTree>
    <p:extLst>
      <p:ext uri="{BB962C8B-B14F-4D97-AF65-F5344CB8AC3E}">
        <p14:creationId xmlns:p14="http://schemas.microsoft.com/office/powerpoint/2010/main" val="3509016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Components to Include</a:t>
            </a:r>
            <a:endParaRPr lang="en-US" dirty="0"/>
          </a:p>
        </p:txBody>
      </p:sp>
      <p:sp>
        <p:nvSpPr>
          <p:cNvPr id="3" name="Content Placeholder 2"/>
          <p:cNvSpPr>
            <a:spLocks noGrp="1"/>
          </p:cNvSpPr>
          <p:nvPr>
            <p:ph idx="1"/>
          </p:nvPr>
        </p:nvSpPr>
        <p:spPr/>
        <p:txBody>
          <a:bodyPr/>
          <a:lstStyle/>
          <a:p>
            <a:r>
              <a:rPr lang="en-US" dirty="0" smtClean="0"/>
              <a:t>Sharing Acronyms</a:t>
            </a:r>
          </a:p>
          <a:p>
            <a:r>
              <a:rPr lang="en-US" dirty="0" smtClean="0"/>
              <a:t>Providing Background Information</a:t>
            </a:r>
          </a:p>
          <a:p>
            <a:r>
              <a:rPr lang="en-US" dirty="0" smtClean="0"/>
              <a:t>Sharing the Pre-grant Landscape &amp; Current State</a:t>
            </a:r>
          </a:p>
          <a:p>
            <a:r>
              <a:rPr lang="en-US" dirty="0" smtClean="0"/>
              <a:t>Impact of the Grant - DATA</a:t>
            </a:r>
          </a:p>
          <a:p>
            <a:r>
              <a:rPr lang="en-US" dirty="0" smtClean="0"/>
              <a:t>Detailing the Overall Request</a:t>
            </a:r>
          </a:p>
          <a:p>
            <a:r>
              <a:rPr lang="en-US" dirty="0" smtClean="0"/>
              <a:t>Funding Request – Big Picture &amp; Details</a:t>
            </a:r>
          </a:p>
          <a:p>
            <a:endParaRPr lang="en-US" dirty="0" smtClean="0"/>
          </a:p>
          <a:p>
            <a:endParaRPr lang="en-US" dirty="0"/>
          </a:p>
        </p:txBody>
      </p:sp>
    </p:spTree>
    <p:extLst>
      <p:ext uri="{BB962C8B-B14F-4D97-AF65-F5344CB8AC3E}">
        <p14:creationId xmlns:p14="http://schemas.microsoft.com/office/powerpoint/2010/main" val="3985016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Over Time and Prioritizing - Example</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These grants gave schools the funding opportunity to test action steps and strategies so they could determine over time what worked best and then prioritize what should be sustained…</a:t>
            </a:r>
          </a:p>
          <a:p>
            <a:r>
              <a:rPr lang="en-US" dirty="0" smtClean="0"/>
              <a:t>Some things that will not be sustained due to results, lack of need or lack of funding etc.:</a:t>
            </a:r>
          </a:p>
          <a:p>
            <a:pPr lvl="1"/>
            <a:r>
              <a:rPr lang="en-US" dirty="0" smtClean="0"/>
              <a:t>School office support</a:t>
            </a:r>
          </a:p>
          <a:p>
            <a:pPr lvl="1"/>
            <a:r>
              <a:rPr lang="en-US" dirty="0" smtClean="0"/>
              <a:t>Curriculum writing</a:t>
            </a:r>
          </a:p>
          <a:p>
            <a:pPr lvl="1"/>
            <a:r>
              <a:rPr lang="en-US" dirty="0" smtClean="0"/>
              <a:t>Computer purchases for credit recovery labs</a:t>
            </a:r>
          </a:p>
          <a:p>
            <a:pPr lvl="1"/>
            <a:r>
              <a:rPr lang="en-US" dirty="0" smtClean="0"/>
              <a:t>Online Licenses</a:t>
            </a:r>
          </a:p>
          <a:p>
            <a:pPr lvl="1"/>
            <a:r>
              <a:rPr lang="en-US" dirty="0" smtClean="0"/>
              <a:t>Book studies</a:t>
            </a:r>
          </a:p>
          <a:p>
            <a:pPr lvl="1"/>
            <a:r>
              <a:rPr lang="en-US" dirty="0" smtClean="0"/>
              <a:t>Evening credit recovery at schools other than Pathways</a:t>
            </a:r>
          </a:p>
          <a:p>
            <a:pPr lvl="1"/>
            <a:r>
              <a:rPr lang="en-US" dirty="0" smtClean="0"/>
              <a:t>Materials and Supplies for credit recovery labs </a:t>
            </a:r>
          </a:p>
          <a:p>
            <a:pPr lvl="1"/>
            <a:r>
              <a:rPr lang="en-US" dirty="0" smtClean="0"/>
              <a:t>Extra hours for core team collaboration</a:t>
            </a:r>
          </a:p>
          <a:p>
            <a:pPr lvl="1"/>
            <a:r>
              <a:rPr lang="en-US" dirty="0" smtClean="0"/>
              <a:t>Accounting support</a:t>
            </a:r>
          </a:p>
          <a:p>
            <a:endParaRPr lang="en-US" dirty="0"/>
          </a:p>
        </p:txBody>
      </p:sp>
    </p:spTree>
    <p:extLst>
      <p:ext uri="{BB962C8B-B14F-4D97-AF65-F5344CB8AC3E}">
        <p14:creationId xmlns:p14="http://schemas.microsoft.com/office/powerpoint/2010/main" val="3814268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Heart, Strategy and Results - Example</a:t>
            </a:r>
            <a:endParaRPr lang="en-US" dirty="0"/>
          </a:p>
        </p:txBody>
      </p:sp>
      <p:sp>
        <p:nvSpPr>
          <p:cNvPr id="3" name="Content Placeholder 2"/>
          <p:cNvSpPr>
            <a:spLocks noGrp="1"/>
          </p:cNvSpPr>
          <p:nvPr>
            <p:ph idx="1"/>
          </p:nvPr>
        </p:nvSpPr>
        <p:spPr/>
        <p:txBody>
          <a:bodyPr>
            <a:normAutofit fontScale="85000" lnSpcReduction="20000"/>
          </a:bodyPr>
          <a:lstStyle/>
          <a:p>
            <a:r>
              <a:rPr lang="en-US" b="1" u="sng" dirty="0"/>
              <a:t>The Heart</a:t>
            </a:r>
          </a:p>
          <a:p>
            <a:pPr lvl="1"/>
            <a:r>
              <a:rPr lang="en-US" dirty="0"/>
              <a:t>CC and </a:t>
            </a:r>
            <a:r>
              <a:rPr lang="en-US" dirty="0" smtClean="0"/>
              <a:t>Grant X (combine grants for sustainability conversations) </a:t>
            </a:r>
            <a:r>
              <a:rPr lang="en-US" dirty="0"/>
              <a:t>have added to the </a:t>
            </a:r>
            <a:r>
              <a:rPr lang="en-US" u="sng" dirty="0"/>
              <a:t>“Hope”</a:t>
            </a:r>
            <a:r>
              <a:rPr lang="en-US" dirty="0"/>
              <a:t> factor that allows students to believe they can graduate and are </a:t>
            </a:r>
            <a:r>
              <a:rPr lang="en-US" u="sng" dirty="0"/>
              <a:t>worthy</a:t>
            </a:r>
            <a:r>
              <a:rPr lang="en-US" dirty="0"/>
              <a:t> to attend a post-secondary opportunity.</a:t>
            </a:r>
          </a:p>
          <a:p>
            <a:pPr lvl="1"/>
            <a:r>
              <a:rPr lang="en-US" dirty="0"/>
              <a:t>95% of students enter VP behind in credits for graduation. A large percentage are more than a year behind and CGP has given them the opportunity to graduate closer to their on-time rate</a:t>
            </a:r>
            <a:r>
              <a:rPr lang="en-US" dirty="0" smtClean="0"/>
              <a:t>.</a:t>
            </a:r>
          </a:p>
          <a:p>
            <a:r>
              <a:rPr lang="en-US" b="1" u="sng" dirty="0"/>
              <a:t>The Strategy</a:t>
            </a:r>
          </a:p>
          <a:p>
            <a:pPr lvl="1"/>
            <a:r>
              <a:rPr lang="en-US" dirty="0"/>
              <a:t>Continue to build a culture where students understand that they must take control of their education through summer school and other credit recovery opportunities.</a:t>
            </a:r>
          </a:p>
          <a:p>
            <a:pPr lvl="1"/>
            <a:r>
              <a:rPr lang="en-US" dirty="0"/>
              <a:t>Continue the CC work that has saturated the VP community by offering FAFSA workshops, developing relationships with younger students that cause them to look forward, and continuing the relationship between CC and ACE that allows students to be reflective about their future.</a:t>
            </a:r>
          </a:p>
          <a:p>
            <a:endParaRPr lang="en-US" dirty="0"/>
          </a:p>
          <a:p>
            <a:endParaRPr lang="en-US" dirty="0"/>
          </a:p>
        </p:txBody>
      </p:sp>
    </p:spTree>
    <p:extLst>
      <p:ext uri="{BB962C8B-B14F-4D97-AF65-F5344CB8AC3E}">
        <p14:creationId xmlns:p14="http://schemas.microsoft.com/office/powerpoint/2010/main" val="3494675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Heart, Strategy and Results </a:t>
            </a:r>
            <a:r>
              <a:rPr lang="en-US" dirty="0" smtClean="0"/>
              <a:t>- Example</a:t>
            </a:r>
            <a:endParaRPr lang="en-US" dirty="0"/>
          </a:p>
        </p:txBody>
      </p:sp>
      <p:sp>
        <p:nvSpPr>
          <p:cNvPr id="3" name="Content Placeholder 2"/>
          <p:cNvSpPr>
            <a:spLocks noGrp="1"/>
          </p:cNvSpPr>
          <p:nvPr>
            <p:ph idx="1"/>
          </p:nvPr>
        </p:nvSpPr>
        <p:spPr/>
        <p:txBody>
          <a:bodyPr>
            <a:normAutofit fontScale="85000" lnSpcReduction="20000"/>
          </a:bodyPr>
          <a:lstStyle/>
          <a:p>
            <a:r>
              <a:rPr lang="en-US" b="1" u="sng" dirty="0"/>
              <a:t>The Results</a:t>
            </a:r>
          </a:p>
          <a:p>
            <a:pPr lvl="1"/>
            <a:r>
              <a:rPr lang="en-US" u="sng" dirty="0"/>
              <a:t>College Bound</a:t>
            </a:r>
            <a:endParaRPr lang="en-US" dirty="0"/>
          </a:p>
          <a:p>
            <a:pPr lvl="2"/>
            <a:r>
              <a:rPr lang="en-US" dirty="0"/>
              <a:t>Students who attended a 2 or four year institution  (Not including Trade Schools)</a:t>
            </a:r>
          </a:p>
          <a:p>
            <a:pPr lvl="2"/>
            <a:r>
              <a:rPr lang="en-US" dirty="0" smtClean="0"/>
              <a:t>20015- </a:t>
            </a:r>
            <a:r>
              <a:rPr lang="en-US" b="1" dirty="0"/>
              <a:t>6</a:t>
            </a:r>
            <a:r>
              <a:rPr lang="en-US" dirty="0"/>
              <a:t>                </a:t>
            </a:r>
            <a:r>
              <a:rPr lang="en-US" dirty="0" smtClean="0"/>
              <a:t>2016- </a:t>
            </a:r>
            <a:r>
              <a:rPr lang="en-US" b="1" dirty="0"/>
              <a:t>19</a:t>
            </a:r>
            <a:r>
              <a:rPr lang="en-US" dirty="0"/>
              <a:t>              </a:t>
            </a:r>
            <a:r>
              <a:rPr lang="en-US" dirty="0" smtClean="0"/>
              <a:t>2017- </a:t>
            </a:r>
            <a:r>
              <a:rPr lang="en-US" b="1" dirty="0"/>
              <a:t>39</a:t>
            </a:r>
            <a:endParaRPr lang="en-US" dirty="0"/>
          </a:p>
          <a:p>
            <a:pPr lvl="1"/>
            <a:r>
              <a:rPr lang="en-US" u="sng" dirty="0" smtClean="0"/>
              <a:t>Graduates</a:t>
            </a:r>
            <a:endParaRPr lang="en-US" dirty="0"/>
          </a:p>
          <a:p>
            <a:pPr lvl="2"/>
            <a:r>
              <a:rPr lang="en-US" dirty="0" smtClean="0"/>
              <a:t>“</a:t>
            </a:r>
            <a:r>
              <a:rPr lang="en-US" dirty="0"/>
              <a:t>Because </a:t>
            </a:r>
            <a:r>
              <a:rPr lang="en-US" dirty="0" smtClean="0"/>
              <a:t>we are </a:t>
            </a:r>
            <a:r>
              <a:rPr lang="en-US" dirty="0"/>
              <a:t>an alternative school, VP has low college enrollment rates, even so, college-going rates have increased from 6.5% to 17.9% since 2009. The school also saw the number of graduates double in that time period</a:t>
            </a:r>
            <a:r>
              <a:rPr lang="en-US" dirty="0" smtClean="0"/>
              <a:t>.”  Colorado </a:t>
            </a:r>
            <a:r>
              <a:rPr lang="en-US" dirty="0"/>
              <a:t>Department of Higher Education </a:t>
            </a:r>
            <a:r>
              <a:rPr lang="en-US" dirty="0" smtClean="0"/>
              <a:t>– site your source</a:t>
            </a:r>
            <a:endParaRPr lang="en-US" dirty="0"/>
          </a:p>
          <a:p>
            <a:pPr lvl="1"/>
            <a:r>
              <a:rPr lang="en-US" u="sng" dirty="0" smtClean="0"/>
              <a:t>Dropouts</a:t>
            </a:r>
            <a:endParaRPr lang="en-US" dirty="0"/>
          </a:p>
          <a:p>
            <a:pPr lvl="2"/>
            <a:r>
              <a:rPr lang="en-US" dirty="0" smtClean="0"/>
              <a:t>These </a:t>
            </a:r>
            <a:r>
              <a:rPr lang="en-US" dirty="0"/>
              <a:t>numbers reflect the VPHS program </a:t>
            </a:r>
            <a:r>
              <a:rPr lang="en-US" dirty="0" smtClean="0"/>
              <a:t>only</a:t>
            </a:r>
            <a:endParaRPr lang="en-US" dirty="0"/>
          </a:p>
          <a:p>
            <a:pPr lvl="2"/>
            <a:r>
              <a:rPr lang="en-US" dirty="0"/>
              <a:t> </a:t>
            </a:r>
            <a:r>
              <a:rPr lang="en-US" dirty="0" smtClean="0"/>
              <a:t>2015- </a:t>
            </a:r>
            <a:r>
              <a:rPr lang="en-US" b="1" dirty="0"/>
              <a:t>112  </a:t>
            </a:r>
            <a:r>
              <a:rPr lang="en-US" dirty="0"/>
              <a:t> 	   </a:t>
            </a:r>
            <a:r>
              <a:rPr lang="en-US" dirty="0" smtClean="0"/>
              <a:t> 2016- </a:t>
            </a:r>
            <a:r>
              <a:rPr lang="en-US" b="1" dirty="0"/>
              <a:t>73</a:t>
            </a:r>
            <a:r>
              <a:rPr lang="en-US" dirty="0"/>
              <a:t>  	   </a:t>
            </a:r>
            <a:r>
              <a:rPr lang="en-US" dirty="0" smtClean="0"/>
              <a:t>2017- </a:t>
            </a:r>
            <a:r>
              <a:rPr lang="en-US" b="1" dirty="0"/>
              <a:t>45</a:t>
            </a:r>
            <a:r>
              <a:rPr lang="en-US" dirty="0"/>
              <a:t>   	  </a:t>
            </a:r>
            <a:r>
              <a:rPr lang="en-US" dirty="0" smtClean="0"/>
              <a:t>2018- </a:t>
            </a:r>
            <a:r>
              <a:rPr lang="en-US" b="1" dirty="0"/>
              <a:t>35</a:t>
            </a:r>
            <a:endParaRPr lang="en-US" dirty="0"/>
          </a:p>
          <a:p>
            <a:endParaRPr lang="en-US" dirty="0"/>
          </a:p>
        </p:txBody>
      </p:sp>
    </p:spTree>
    <p:extLst>
      <p:ext uri="{BB962C8B-B14F-4D97-AF65-F5344CB8AC3E}">
        <p14:creationId xmlns:p14="http://schemas.microsoft.com/office/powerpoint/2010/main" val="905590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Sustainable Programming</a:t>
            </a:r>
          </a:p>
        </p:txBody>
      </p:sp>
      <p:sp>
        <p:nvSpPr>
          <p:cNvPr id="3" name="Content Placeholder 2"/>
          <p:cNvSpPr>
            <a:spLocks noGrp="1"/>
          </p:cNvSpPr>
          <p:nvPr>
            <p:ph idx="1"/>
          </p:nvPr>
        </p:nvSpPr>
        <p:spPr/>
        <p:txBody>
          <a:bodyPr/>
          <a:lstStyle/>
          <a:p>
            <a:r>
              <a:rPr lang="en-US" dirty="0"/>
              <a:t>Reality Store</a:t>
            </a:r>
          </a:p>
          <a:p>
            <a:r>
              <a:rPr lang="en-US" dirty="0"/>
              <a:t>Peer Mediation </a:t>
            </a:r>
          </a:p>
          <a:p>
            <a:r>
              <a:rPr lang="en-US" dirty="0"/>
              <a:t>Career Cab</a:t>
            </a:r>
          </a:p>
          <a:p>
            <a:r>
              <a:rPr lang="en-US" dirty="0" err="1"/>
              <a:t>Adulting</a:t>
            </a:r>
            <a:r>
              <a:rPr lang="en-US" dirty="0"/>
              <a:t> Day</a:t>
            </a:r>
          </a:p>
          <a:p>
            <a:r>
              <a:rPr lang="en-US" dirty="0"/>
              <a:t>Second Step</a:t>
            </a:r>
          </a:p>
          <a:p>
            <a:endParaRPr lang="en-US" dirty="0"/>
          </a:p>
        </p:txBody>
      </p:sp>
    </p:spTree>
    <p:extLst>
      <p:ext uri="{BB962C8B-B14F-4D97-AF65-F5344CB8AC3E}">
        <p14:creationId xmlns:p14="http://schemas.microsoft.com/office/powerpoint/2010/main" val="3430262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Box 2"/>
          <p:cNvSpPr txBox="1"/>
          <p:nvPr/>
        </p:nvSpPr>
        <p:spPr>
          <a:xfrm flipH="1">
            <a:off x="1869140" y="3052481"/>
            <a:ext cx="7207624" cy="1963271"/>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2022264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1730</TotalTime>
  <Words>431</Words>
  <Application>Microsoft Office PowerPoint</Application>
  <PresentationFormat>Widescreen</PresentationFormat>
  <Paragraphs>52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Garamond</vt:lpstr>
      <vt:lpstr>Organic</vt:lpstr>
      <vt:lpstr>Sustainability... Current grants and beyond…</vt:lpstr>
      <vt:lpstr>Each District is Different</vt:lpstr>
      <vt:lpstr>Important Components to Include</vt:lpstr>
      <vt:lpstr>Learning Over Time and Prioritizing - Example</vt:lpstr>
      <vt:lpstr>The Heart, Strategy and Results - Example</vt:lpstr>
      <vt:lpstr>The Heart, Strategy and Results - Example</vt:lpstr>
      <vt:lpstr>Sustainable Programming</vt:lpstr>
      <vt:lpstr>Questions???</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Colorado Graduation Pathways and Counselor Corps Grants</dc:title>
  <dc:creator>Amy Bruce</dc:creator>
  <cp:lastModifiedBy>Pugh, Eva</cp:lastModifiedBy>
  <cp:revision>215</cp:revision>
  <dcterms:created xsi:type="dcterms:W3CDTF">2013-10-31T15:52:07Z</dcterms:created>
  <dcterms:modified xsi:type="dcterms:W3CDTF">2019-10-10T13:31:52Z</dcterms:modified>
</cp:coreProperties>
</file>