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7" r:id="rId3"/>
    <p:sldId id="257" r:id="rId4"/>
    <p:sldId id="288" r:id="rId5"/>
    <p:sldId id="278" r:id="rId6"/>
    <p:sldId id="279" r:id="rId7"/>
    <p:sldId id="292" r:id="rId8"/>
    <p:sldId id="280" r:id="rId9"/>
    <p:sldId id="281" r:id="rId10"/>
    <p:sldId id="282" r:id="rId11"/>
    <p:sldId id="283" r:id="rId12"/>
    <p:sldId id="284" r:id="rId13"/>
    <p:sldId id="264" r:id="rId14"/>
    <p:sldId id="273" r:id="rId15"/>
    <p:sldId id="265" r:id="rId16"/>
    <p:sldId id="290" r:id="rId17"/>
    <p:sldId id="291" r:id="rId18"/>
    <p:sldId id="285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E0CA-08C9-49A2-9F2A-73C0810E4E2E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8601-5BD6-4710-899F-A4E32175B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8601-5BD6-4710-899F-A4E32175B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43DEB1-3DEC-4C26-8E0F-C9202AFB50F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D85072-E781-4E70-AD7B-E9B40BD31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 Counseling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Samantha Haviland, Ph. D. </a:t>
            </a:r>
          </a:p>
          <a:p>
            <a:r>
              <a:rPr lang="en-US" dirty="0" smtClean="0"/>
              <a:t>Director of Counseling, Denver Public Schools</a:t>
            </a:r>
          </a:p>
          <a:p>
            <a:r>
              <a:rPr lang="en-US" dirty="0" smtClean="0"/>
              <a:t>President, Colorado School Counselor Association 2013-14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Political leadership</a:t>
            </a:r>
            <a:r>
              <a:rPr lang="en-US" i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Leadership </a:t>
            </a:r>
            <a:r>
              <a:rPr lang="en-US" dirty="0"/>
              <a:t>in the use of </a:t>
            </a:r>
            <a:r>
              <a:rPr lang="en-US" dirty="0" smtClean="0"/>
              <a:t>interpersonal and organizational power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Understand the distribution of power within the building and district.</a:t>
            </a:r>
          </a:p>
          <a:p>
            <a:r>
              <a:rPr lang="en-US" dirty="0" smtClean="0"/>
              <a:t>2</a:t>
            </a:r>
            <a:r>
              <a:rPr lang="en-US" dirty="0"/>
              <a:t>. Build linkages with important stakeholders (e.g., parents, </a:t>
            </a:r>
            <a:r>
              <a:rPr lang="en-US" dirty="0" smtClean="0"/>
              <a:t>administrators</a:t>
            </a:r>
            <a:r>
              <a:rPr lang="en-US" dirty="0"/>
              <a:t>, teachers, board members).</a:t>
            </a:r>
          </a:p>
          <a:p>
            <a:r>
              <a:rPr lang="en-US" dirty="0"/>
              <a:t>3. Use persuasion and negotiation.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dirty="0" smtClean="0"/>
              <a:t>ASCA 2003; </a:t>
            </a:r>
          </a:p>
          <a:p>
            <a:r>
              <a:rPr lang="en-US" dirty="0" smtClean="0"/>
              <a:t>Professional School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Symbolic leadership</a:t>
            </a:r>
            <a:r>
              <a:rPr lang="en-US" i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Leadership </a:t>
            </a:r>
            <a:r>
              <a:rPr lang="en-US" dirty="0"/>
              <a:t>via the </a:t>
            </a:r>
            <a:r>
              <a:rPr lang="en-US" dirty="0" smtClean="0"/>
              <a:t>interpretation and re-interpretation of the meaning of change.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Use symbols and metaphors to gain attention of followers.</a:t>
            </a:r>
          </a:p>
          <a:p>
            <a:r>
              <a:rPr lang="en-US" dirty="0" smtClean="0"/>
              <a:t>2</a:t>
            </a:r>
            <a:r>
              <a:rPr lang="en-US" dirty="0"/>
              <a:t>. Frame experience in meaningful ways for followers.</a:t>
            </a:r>
          </a:p>
          <a:p>
            <a:r>
              <a:rPr lang="en-US" dirty="0" smtClean="0"/>
              <a:t>3</a:t>
            </a:r>
            <a:r>
              <a:rPr lang="en-US" dirty="0"/>
              <a:t>. Discover and communicate a </a:t>
            </a:r>
            <a:r>
              <a:rPr lang="en-US" dirty="0" smtClean="0"/>
              <a:t>vision.</a:t>
            </a:r>
          </a:p>
          <a:p>
            <a:r>
              <a:rPr lang="en-US" dirty="0" smtClean="0"/>
              <a:t>4</a:t>
            </a:r>
            <a:r>
              <a:rPr lang="en-US" dirty="0"/>
              <a:t>. Maintain a relationship with the community you </a:t>
            </a:r>
            <a:r>
              <a:rPr lang="en-US" dirty="0" smtClean="0"/>
              <a:t>represent (e.g</a:t>
            </a:r>
            <a:r>
              <a:rPr lang="en-US" dirty="0"/>
              <a:t>., students, parents, school colleagues).</a:t>
            </a:r>
          </a:p>
          <a:p>
            <a:r>
              <a:rPr lang="en-US" dirty="0"/>
              <a:t>5. Model health on all levels to inspire others.</a:t>
            </a:r>
          </a:p>
          <a:p>
            <a:r>
              <a:rPr lang="en-US" dirty="0"/>
              <a:t>6. Lead by example.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dirty="0" smtClean="0"/>
              <a:t>ASCA 2003; </a:t>
            </a:r>
          </a:p>
          <a:p>
            <a:r>
              <a:rPr lang="en-US" dirty="0" smtClean="0"/>
              <a:t>Professional School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why aren’t Counselors seen more as leaders?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41" y="1894608"/>
            <a:ext cx="4041775" cy="609600"/>
          </a:xfrm>
        </p:spPr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609" y="0"/>
            <a:ext cx="4917672" cy="1600200"/>
          </a:xfrm>
        </p:spPr>
        <p:txBody>
          <a:bodyPr/>
          <a:lstStyle/>
          <a:p>
            <a:r>
              <a:rPr lang="en-US" dirty="0" smtClean="0"/>
              <a:t>Reporting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Administrators</a:t>
            </a:r>
          </a:p>
          <a:p>
            <a:r>
              <a:rPr lang="en-US" sz="2000" dirty="0" smtClean="0"/>
              <a:t>Teachers</a:t>
            </a:r>
          </a:p>
          <a:p>
            <a:r>
              <a:rPr lang="en-US" sz="2000" dirty="0" smtClean="0"/>
              <a:t>Parents</a:t>
            </a:r>
          </a:p>
          <a:p>
            <a:r>
              <a:rPr lang="en-US" sz="2000" dirty="0" smtClean="0"/>
              <a:t>Students</a:t>
            </a:r>
          </a:p>
          <a:p>
            <a:r>
              <a:rPr lang="en-US" sz="2000" dirty="0" smtClean="0"/>
              <a:t>District level staff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2212848"/>
            <a:ext cx="4041648" cy="3913632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Newsletters</a:t>
            </a:r>
          </a:p>
          <a:p>
            <a:pPr lvl="1"/>
            <a:r>
              <a:rPr lang="en-US" dirty="0" smtClean="0"/>
              <a:t>Paper OR email!</a:t>
            </a:r>
          </a:p>
          <a:p>
            <a:r>
              <a:rPr lang="en-US" sz="2000" dirty="0" smtClean="0"/>
              <a:t>Presentations</a:t>
            </a:r>
          </a:p>
          <a:p>
            <a:r>
              <a:rPr lang="en-US" sz="2000" dirty="0" smtClean="0"/>
              <a:t>Bulletin Boards</a:t>
            </a:r>
          </a:p>
          <a:p>
            <a:r>
              <a:rPr lang="en-US" sz="2000" dirty="0" smtClean="0"/>
              <a:t>Accountability Reports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94609" cy="18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81000" y="1828800"/>
            <a:ext cx="4041775" cy="6096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11116" r="61258" b="19426"/>
          <a:stretch/>
        </p:blipFill>
        <p:spPr bwMode="auto">
          <a:xfrm>
            <a:off x="6812280" y="6927"/>
            <a:ext cx="2331720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6" b="18015"/>
          <a:stretch/>
        </p:blipFill>
        <p:spPr bwMode="auto">
          <a:xfrm>
            <a:off x="4953000" y="4770718"/>
            <a:ext cx="3717916" cy="201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2" b="25150"/>
          <a:stretch/>
        </p:blipFill>
        <p:spPr bwMode="auto">
          <a:xfrm>
            <a:off x="304800" y="4803862"/>
            <a:ext cx="4004660" cy="19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Reports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3522"/>
            <a:ext cx="6553200" cy="492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60020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“I read a thing that actually said that speaking in front of a crowd is considered the number one fear of the average person. I found that amazing- number two was death! </a:t>
            </a:r>
            <a:r>
              <a:rPr lang="en-US" sz="2800" b="1" dirty="0" smtClean="0"/>
              <a:t>That means to the average person if you have to be at a funeral, you would rather be in the casket than doing the eulogy.” 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– Jerry </a:t>
            </a:r>
            <a:r>
              <a:rPr lang="en-US" sz="2800" b="1" dirty="0" err="1" smtClean="0"/>
              <a:t>Springfeld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89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the language to increase awareness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6418" y="1752600"/>
            <a:ext cx="834359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the language to increase awareness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00" y="1958092"/>
            <a:ext cx="8938997" cy="45189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Lone Nut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endParaRPr lang="en-US" altLang="en-US" sz="2000" b="1" dirty="0" smtClean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b="1" dirty="0" smtClean="0"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I </a:t>
            </a:r>
            <a:r>
              <a:rPr lang="en-US" altLang="en-US" sz="2000" b="1" dirty="0">
                <a:latin typeface="Arial" panose="020B0604020202020204" pitchFamily="34" charset="0"/>
              </a:rPr>
              <a:t>can't change the direction of the wind, but I can adjust my sails to always reach my destination. </a:t>
            </a:r>
            <a:br>
              <a:rPr lang="en-US" altLang="en-US" sz="2000" b="1" dirty="0">
                <a:latin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</a:rPr>
              <a:t>      </a:t>
            </a:r>
            <a:r>
              <a:rPr lang="en-US" altLang="en-US" sz="1600" b="1" dirty="0">
                <a:latin typeface="Arial" panose="020B0604020202020204" pitchFamily="34" charset="0"/>
              </a:rPr>
              <a:t>Jimmy Dean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07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PROUD to be a CSU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Write a few sentences on why you are a counselor. What impact are you most proud of?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It is the set of the sails, not the direction of the wind that determines which way we will go.                         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--Jim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Rohn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Counseling a </a:t>
            </a:r>
            <a:r>
              <a:rPr lang="en-US" dirty="0"/>
              <a:t>l</a:t>
            </a:r>
            <a:r>
              <a:rPr lang="en-US" dirty="0" smtClean="0"/>
              <a:t>eadership role?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School counselors are responsible for each and every student in the building and, unlike others on campus, they are in a position to focus on the educational journey of each student.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Education </a:t>
            </a:r>
            <a:r>
              <a:rPr lang="en-US" sz="1400" dirty="0"/>
              <a:t>Trust| Poised to Lead: How </a:t>
            </a:r>
            <a:r>
              <a:rPr lang="en-US" sz="1400" dirty="0" smtClean="0"/>
              <a:t>School Counselors </a:t>
            </a:r>
            <a:r>
              <a:rPr lang="en-US" sz="1400" dirty="0"/>
              <a:t>Can Drive College and Career Readiness | </a:t>
            </a:r>
            <a:r>
              <a:rPr lang="en-US" sz="1400" dirty="0" smtClean="0"/>
              <a:t>DECEMBER2011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60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lead?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algn="l"/>
            <a:r>
              <a:rPr lang="en-US" i="1" dirty="0"/>
              <a:t>Structural leadership</a:t>
            </a:r>
            <a:r>
              <a:rPr lang="en-US" i="1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Leadership in the building of viable organizations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Build the foundation of an effective school counseling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2</a:t>
            </a:r>
            <a:r>
              <a:rPr lang="en-US" dirty="0"/>
              <a:t>. Attain technical mastery of counseling and </a:t>
            </a:r>
            <a:r>
              <a:rPr lang="en-US" dirty="0" smtClean="0"/>
              <a:t>education.</a:t>
            </a:r>
          </a:p>
          <a:p>
            <a:r>
              <a:rPr lang="en-US" dirty="0" smtClean="0"/>
              <a:t>3</a:t>
            </a:r>
            <a:r>
              <a:rPr lang="en-US" dirty="0"/>
              <a:t>. Design strategies for growth of the school counseling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4</a:t>
            </a:r>
            <a:r>
              <a:rPr lang="en-US" dirty="0"/>
              <a:t>. Implement an effective school counseling program.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ASCA 2003; </a:t>
            </a:r>
          </a:p>
          <a:p>
            <a:r>
              <a:rPr lang="en-US" dirty="0" smtClean="0"/>
              <a:t>Professional School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Human resource leadership</a:t>
            </a:r>
            <a:r>
              <a:rPr lang="en-US" i="1" dirty="0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Leadership </a:t>
            </a:r>
            <a:r>
              <a:rPr lang="en-US" dirty="0"/>
              <a:t>via empowerment </a:t>
            </a:r>
            <a:r>
              <a:rPr lang="en-US" dirty="0" smtClean="0"/>
              <a:t>and </a:t>
            </a:r>
            <a:r>
              <a:rPr lang="en-US" dirty="0"/>
              <a:t>inspiration of followers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. Believe in people.</a:t>
            </a:r>
          </a:p>
          <a:p>
            <a:r>
              <a:rPr lang="en-US" dirty="0" smtClean="0"/>
              <a:t>2</a:t>
            </a:r>
            <a:r>
              <a:rPr lang="en-US" dirty="0"/>
              <a:t>. Communicate that belief.</a:t>
            </a:r>
          </a:p>
          <a:p>
            <a:r>
              <a:rPr lang="en-US" dirty="0"/>
              <a:t>3. Be visible and accessible.</a:t>
            </a:r>
          </a:p>
          <a:p>
            <a:r>
              <a:rPr lang="en-US" dirty="0"/>
              <a:t>4. Empower others.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dirty="0" smtClean="0"/>
              <a:t>ASCA 2003; </a:t>
            </a:r>
          </a:p>
          <a:p>
            <a:r>
              <a:rPr lang="en-US" dirty="0" smtClean="0"/>
              <a:t>Professional School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1427</TotalTime>
  <Words>522</Words>
  <Application>Microsoft Office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Palatino Linotype</vt:lpstr>
      <vt:lpstr>Executive</vt:lpstr>
      <vt:lpstr>School Counseling Leadership</vt:lpstr>
      <vt:lpstr>And PROUD to be a CSU Ram</vt:lpstr>
      <vt:lpstr>Activity</vt:lpstr>
      <vt:lpstr>PowerPoint Presentation</vt:lpstr>
      <vt:lpstr>Why is Counseling a leadership role?</vt:lpstr>
      <vt:lpstr>School counselors are responsible for each and every student in the building and, unlike others on campus, they are in a position to focus on the educational journey of each student.</vt:lpstr>
      <vt:lpstr>How do you lead?</vt:lpstr>
      <vt:lpstr>Structural leadership:</vt:lpstr>
      <vt:lpstr>Human resource leadership:</vt:lpstr>
      <vt:lpstr>Political leadership:</vt:lpstr>
      <vt:lpstr>Symbolic leadership:</vt:lpstr>
      <vt:lpstr>Then why aren’t Counselors seen more as leaders?</vt:lpstr>
      <vt:lpstr>Reporting data</vt:lpstr>
      <vt:lpstr>Accountability Reports</vt:lpstr>
      <vt:lpstr>Representing</vt:lpstr>
      <vt:lpstr>Talking the language to increase awareness</vt:lpstr>
      <vt:lpstr>Talking the language to increase awareness</vt:lpstr>
      <vt:lpstr>Ted Talk</vt:lpstr>
      <vt:lpstr>PowerPoint Presentation</vt:lpstr>
    </vt:vector>
  </TitlesOfParts>
  <Company>Denver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Leadership, Advocacy, and Presenting</dc:title>
  <dc:creator>DoTS</dc:creator>
  <cp:lastModifiedBy>Pugh, Eva</cp:lastModifiedBy>
  <cp:revision>31</cp:revision>
  <dcterms:created xsi:type="dcterms:W3CDTF">2013-04-25T18:41:42Z</dcterms:created>
  <dcterms:modified xsi:type="dcterms:W3CDTF">2019-10-09T22:51:09Z</dcterms:modified>
</cp:coreProperties>
</file>