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Tcnuc/6L3IpWjfT6wZH6Psxr6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62069B-8C6C-4545-B7DC-1287D597FDF1}">
  <a:tblStyle styleId="{9D62069B-8C6C-4545-B7DC-1287D597FDF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70" autoAdjust="0"/>
  </p:normalViewPr>
  <p:slideViewPr>
    <p:cSldViewPr snapToGrid="0">
      <p:cViewPr varScale="1">
        <p:scale>
          <a:sx n="69" d="100"/>
          <a:sy n="69" d="100"/>
        </p:scale>
        <p:origin x="28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1093c285f_4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63" name="Google Shape;163;g2b1093c285f_4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1093c285f_4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800" dirty="0"/>
          </a:p>
        </p:txBody>
      </p:sp>
      <p:sp>
        <p:nvSpPr>
          <p:cNvPr id="170" name="Google Shape;170;g2b1093c285f_4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177" name="Google Shape;17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91" name="Google Shape;19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1093c285f_4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98" name="Google Shape;198;g2b1093c285f_4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1093c285f_4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07" name="Google Shape;207;g2b1093c285f_4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1093c285f_4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21" name="Google Shape;221;g2b1093c285f_4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28" name="Google Shape;22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43" name="Google Shape;2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1093c285f_4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b1093c285f_4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g2b1093c285f_4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1093c285f_4_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1093c285f_4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g2b1093c285f_4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1093c285f_4_1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b1093c285f_4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g2b1093c285f_4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1093c285f_4_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b1093c285f_4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1" name="Google Shape;301;g2b1093c285f_4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1093c285f_4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b1093c285f_4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311" name="Google Shape;311;g2b1093c285f_4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b1093c285f_4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g2b1093c285f_4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b1093c285f_4_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b1093c285f_4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9" name="Google Shape;319;g2b1093c285f_4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1093c285f_4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b1093c285f_4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327" name="Google Shape;327;g2b1093c285f_4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b1093c285f_4_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b1093c285f_4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5" name="Google Shape;345;g2b1093c285f_4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b1093c285f_4_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b1093c285f_4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3" name="Google Shape;353;g2b1093c285f_4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5" name="Google Shape;37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2" name="Google Shape;38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9" name="Google Shape;38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6" name="Google Shape;39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1093c285f_4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42" name="Google Shape;142;g2b1093c285f_4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49" name="Google Shape;14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1093c285f_4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56" name="Google Shape;156;g2b1093c285f_4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0"/>
          <p:cNvSpPr/>
          <p:nvPr/>
        </p:nvSpPr>
        <p:spPr>
          <a:xfrm>
            <a:off x="0" y="4675238"/>
            <a:ext cx="9144000" cy="2182761"/>
          </a:xfrm>
          <a:prstGeom prst="rect">
            <a:avLst/>
          </a:prstGeom>
          <a:gradFill>
            <a:gsLst>
              <a:gs pos="0">
                <a:schemeClr val="lt1"/>
              </a:gs>
              <a:gs pos="100000">
                <a:srgbClr val="00953A">
                  <a:alpha val="4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40"/>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0"/>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40"/>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40"/>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4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4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4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4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5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5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0" name="Google Shape;80;p5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2" name="Google Shape;82;p5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3"/>
        <p:cNvGrpSpPr/>
        <p:nvPr/>
      </p:nvGrpSpPr>
      <p:grpSpPr>
        <a:xfrm>
          <a:off x="0" y="0"/>
          <a:ext cx="0" cy="0"/>
          <a:chOff x="0" y="0"/>
          <a:chExt cx="0" cy="0"/>
        </a:xfrm>
      </p:grpSpPr>
      <p:sp>
        <p:nvSpPr>
          <p:cNvPr id="84" name="Google Shape;84;p5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5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
        <p:cNvGrpSpPr/>
        <p:nvPr/>
      </p:nvGrpSpPr>
      <p:grpSpPr>
        <a:xfrm>
          <a:off x="0" y="0"/>
          <a:ext cx="0" cy="0"/>
          <a:chOff x="0" y="0"/>
          <a:chExt cx="0" cy="0"/>
        </a:xfrm>
      </p:grpSpPr>
      <p:pic>
        <p:nvPicPr>
          <p:cNvPr id="21" name="Google Shape;21;p41"/>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2" name="Google Shape;22;p41"/>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6" name="Google Shape;26;p4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9" name="Google Shape;29;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4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4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4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6" name="Google Shape;36;p4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4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4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4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4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3" name="Google Shape;43;p4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4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4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4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4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4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4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4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4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4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4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4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4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4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4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4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4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4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4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dvance.lexis.com/documentpage/?pdmfid=1000516&amp;crid=f793ddcd-a668-40c2-88c9-13152b4e624f&amp;nodeid=AAWAAEAACAACAAE&amp;nodepath=%2FROOT%2FAAW%2FAAWAAE%2FAAWAAEAAC%2FAAWAAEAACAAC%2FAAWAAEAACAACAAE&amp;level=5&amp;haschildren=&amp;populated=false&amp;title=22-30.5-104.+Charter+school+-+requirements+-+authority+-+rules+-+definitions.&amp;config=014FJAAyNGJkY2Y4Zi1mNjgyLTRkN2YtYmE4OS03NTYzNzYzOTg0OGEKAFBvZENhdGFsb2d592qv2Kywlf8caKqYROP5&amp;pddocfullpath=%2Fshared%2Fdocument%2Fstatutes-legislation%2Furn%3AcontentItem%3A65MT-X293-CGX8-0095-00008-00&amp;ecomp=8gf59kk&amp;prid=b437b07b-e138-4d15-acfc-74ff860597f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cde.state.co.us/cdeedserv/cderuraldesignationlist" TargetMode="External"/><Relationship Id="rId3" Type="http://schemas.openxmlformats.org/officeDocument/2006/relationships/hyperlink" Target="https://www.cde.state.co.us/cdereval/dropoutcurrent" TargetMode="External"/><Relationship Id="rId7" Type="http://schemas.openxmlformats.org/officeDocument/2006/relationships/hyperlink" Target="https://www.cde.state.co.us/district-school-dashboar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cdhe.colorado.gov/pathways-to-prosperity-postsecondary-access-and-success-for-colorados-high-school-graduates" TargetMode="External"/><Relationship Id="rId5" Type="http://schemas.openxmlformats.org/officeDocument/2006/relationships/hyperlink" Target="http://www.cde.state.co.us/cdereval/pupilcurrent" TargetMode="External"/><Relationship Id="rId4" Type="http://schemas.openxmlformats.org/officeDocument/2006/relationships/hyperlink" Target="https://www.cde.state.co.us/code/readactdashboar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form/050a7bb2367f4de58be5435fd2a6a683"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olorado.egrantsmanagement.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mailto:CompetitiveGrants@cde.state.co.us" TargetMode="External"/><Relationship Id="rId4" Type="http://schemas.openxmlformats.org/officeDocument/2006/relationships/hyperlink" Target="https://www.cde.state.co.us/postsecondary/schoolcounselorcorp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postsecondary/2023schoolcounselorcorpsgrantprogra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postsecondary/2023schoolcounselorcorpsgrantprogra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postsecondary/sccg-rfa-2024-2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mailto:Morgan_B@cde.state.co.u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mailto:Christensen_A@cde.state.co.us" TargetMode="External"/><Relationship Id="rId4" Type="http://schemas.openxmlformats.org/officeDocument/2006/relationships/hyperlink" Target="mailto:Mabe_J@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a:extLst>
              <a:ext uri="{C183D7F6-B498-43B3-948B-1728B52AA6E4}">
                <adec:decorative xmlns:adec="http://schemas.microsoft.com/office/drawing/2017/decorative" val="0"/>
              </a:ext>
            </a:extLst>
          </p:cNvPr>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
        <p:nvSpPr>
          <p:cNvPr id="93" name="Google Shape;93;p2">
            <a:extLst>
              <a:ext uri="{C183D7F6-B498-43B3-948B-1728B52AA6E4}">
                <adec:decorative xmlns:adec="http://schemas.microsoft.com/office/drawing/2017/decorative" val="1"/>
              </a:ext>
            </a:extLst>
          </p:cNvPr>
          <p:cNvSpPr txBox="1"/>
          <p:nvPr/>
        </p:nvSpPr>
        <p:spPr>
          <a:xfrm>
            <a:off x="0" y="401825"/>
            <a:ext cx="8800200" cy="12039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4" name="Google Shape;94;p2"/>
          <p:cNvSpPr txBox="1">
            <a:spLocks noGrp="1"/>
          </p:cNvSpPr>
          <p:nvPr>
            <p:ph type="ctrTitle"/>
          </p:nvPr>
        </p:nvSpPr>
        <p:spPr>
          <a:xfrm>
            <a:off x="334375" y="618475"/>
            <a:ext cx="5943600" cy="91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5000" b="1">
                <a:solidFill>
                  <a:schemeClr val="dk1"/>
                </a:solidFill>
                <a:latin typeface="Rockwell"/>
                <a:ea typeface="Rockwell"/>
                <a:cs typeface="Rockwell"/>
                <a:sym typeface="Rockwell"/>
              </a:rPr>
              <a:t>Before We Begin</a:t>
            </a:r>
            <a:endParaRPr sz="5000" b="1">
              <a:solidFill>
                <a:schemeClr val="dk1"/>
              </a:solidFill>
              <a:latin typeface="Rockwell"/>
              <a:ea typeface="Rockwell"/>
              <a:cs typeface="Rockwell"/>
              <a:sym typeface="Rockwell"/>
            </a:endParaRPr>
          </a:p>
        </p:txBody>
      </p:sp>
      <p:sp>
        <p:nvSpPr>
          <p:cNvPr id="95" name="Google Shape;95;p2"/>
          <p:cNvSpPr txBox="1"/>
          <p:nvPr/>
        </p:nvSpPr>
        <p:spPr>
          <a:xfrm>
            <a:off x="1305300" y="3485475"/>
            <a:ext cx="7313700" cy="18009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Clr>
                <a:schemeClr val="dk1"/>
              </a:buClr>
              <a:buSzPts val="3500"/>
              <a:buFont typeface="Calibri"/>
              <a:buChar char="●"/>
            </a:pPr>
            <a:r>
              <a:rPr lang="en-US" sz="3500" b="1">
                <a:solidFill>
                  <a:schemeClr val="dk1"/>
                </a:solidFill>
                <a:latin typeface="Calibri"/>
                <a:ea typeface="Calibri"/>
                <a:cs typeface="Calibri"/>
                <a:sym typeface="Calibri"/>
              </a:rPr>
              <a:t>Closed-captioning: click the Live Transcript option on your bottom Zoom toolbar, under more.</a:t>
            </a:r>
            <a:endParaRPr sz="3500" b="1"/>
          </a:p>
        </p:txBody>
      </p:sp>
      <p:sp>
        <p:nvSpPr>
          <p:cNvPr id="96" name="Google Shape;96;p2"/>
          <p:cNvSpPr txBox="1"/>
          <p:nvPr/>
        </p:nvSpPr>
        <p:spPr>
          <a:xfrm>
            <a:off x="1305300" y="2216950"/>
            <a:ext cx="5164800" cy="7389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chemeClr val="dk1"/>
              </a:buClr>
              <a:buSzPts val="3600"/>
              <a:buFont typeface="Calibri"/>
              <a:buChar char="●"/>
            </a:pPr>
            <a:r>
              <a:rPr lang="en-US" sz="3600" b="1">
                <a:solidFill>
                  <a:schemeClr val="dk1"/>
                </a:solidFill>
                <a:latin typeface="Calibri"/>
                <a:ea typeface="Calibri"/>
                <a:cs typeface="Calibri"/>
                <a:sym typeface="Calibri"/>
              </a:rPr>
              <a:t>Recording in Process</a:t>
            </a:r>
            <a:endParaRPr sz="36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g2b1093c285f_4_4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
        <p:nvSpPr>
          <p:cNvPr id="165" name="Google Shape;165;g2b1093c285f_4_44"/>
          <p:cNvSpPr txBox="1">
            <a:spLocks noGrp="1"/>
          </p:cNvSpPr>
          <p:nvPr>
            <p:ph type="title"/>
          </p:nvPr>
        </p:nvSpPr>
        <p:spPr>
          <a:xfrm>
            <a:off x="169003" y="254525"/>
            <a:ext cx="876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Eligible Applicants-</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Charter Schools </a:t>
            </a:r>
            <a:endParaRPr sz="2600" b="1">
              <a:latin typeface="Rockwell"/>
              <a:ea typeface="Rockwell"/>
              <a:cs typeface="Rockwell"/>
              <a:sym typeface="Rockwell"/>
            </a:endParaRPr>
          </a:p>
        </p:txBody>
      </p:sp>
      <p:sp>
        <p:nvSpPr>
          <p:cNvPr id="166" name="Google Shape;166;g2b1093c285f_4_44"/>
          <p:cNvSpPr txBox="1">
            <a:spLocks noGrp="1"/>
          </p:cNvSpPr>
          <p:nvPr>
            <p:ph type="body" idx="1"/>
          </p:nvPr>
        </p:nvSpPr>
        <p:spPr>
          <a:xfrm>
            <a:off x="82875" y="1296625"/>
            <a:ext cx="8850600" cy="464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None/>
            </a:pPr>
            <a:endParaRPr sz="100"/>
          </a:p>
          <a:p>
            <a:pPr marL="457200" lvl="0" indent="-355600" algn="l" rtl="0">
              <a:spcBef>
                <a:spcPts val="1000"/>
              </a:spcBef>
              <a:spcAft>
                <a:spcPts val="0"/>
              </a:spcAft>
              <a:buSzPts val="2000"/>
              <a:buChar char="•"/>
            </a:pPr>
            <a:r>
              <a:rPr lang="en-US" sz="2000" b="1"/>
              <a:t>Pursuant to</a:t>
            </a:r>
            <a:r>
              <a:rPr lang="en-US" sz="2000" b="1" u="sng">
                <a:solidFill>
                  <a:schemeClr val="hlink"/>
                </a:solidFill>
                <a:hlinkClick r:id="rId3"/>
              </a:rPr>
              <a:t> C.R.S. 22-30.5-104 (11)</a:t>
            </a:r>
            <a:r>
              <a:rPr lang="en-US" sz="2000" b="1"/>
              <a:t>, a charter school may choose to apply apart from their authorizer for a competitive grant program created by a federal or state statute or program. The charter school is considered the LEP only for the purposes of applying and determining eligibility. A charter school’s authorizer will be the fiscal agent, if funded.</a:t>
            </a:r>
            <a:endParaRPr sz="2000" b="1"/>
          </a:p>
          <a:p>
            <a:pPr marL="457200" lvl="0" indent="-355600" algn="l" rtl="0">
              <a:spcBef>
                <a:spcPts val="1000"/>
              </a:spcBef>
              <a:spcAft>
                <a:spcPts val="0"/>
              </a:spcAft>
              <a:buSzPts val="2000"/>
              <a:buChar char="•"/>
            </a:pPr>
            <a:r>
              <a:rPr lang="en-US" sz="2000"/>
              <a:t>A charter school that applies for a grant shall provide to its authorizing district:</a:t>
            </a:r>
            <a:endParaRPr sz="2000"/>
          </a:p>
          <a:p>
            <a:pPr marL="914400" lvl="1" indent="-342900" algn="l" rtl="0">
              <a:spcBef>
                <a:spcPts val="500"/>
              </a:spcBef>
              <a:spcAft>
                <a:spcPts val="0"/>
              </a:spcAft>
              <a:buSzPts val="1800"/>
              <a:buChar char="•"/>
            </a:pPr>
            <a:r>
              <a:rPr lang="en-US" sz="1800"/>
              <a:t>A copy of the grant application at the time the application is submitted to CDE; and</a:t>
            </a:r>
            <a:endParaRPr sz="1800"/>
          </a:p>
          <a:p>
            <a:pPr marL="914400" lvl="1" indent="-342900" algn="l" rtl="0">
              <a:spcBef>
                <a:spcPts val="500"/>
              </a:spcBef>
              <a:spcAft>
                <a:spcPts val="0"/>
              </a:spcAft>
              <a:buSzPts val="1800"/>
              <a:buChar char="•"/>
            </a:pPr>
            <a:r>
              <a:rPr lang="en-US" sz="1800"/>
              <a:t>If the charter school receives the grant moneys, a summary of the grant requirements, a summary of how the charter school is using the grant moneys, and periodic reports on the charter school’s progress in meeting the goals of the grant as stated in its application.</a:t>
            </a:r>
            <a:endParaRPr sz="1800"/>
          </a:p>
          <a:p>
            <a:pPr marL="457200" lvl="0" indent="-355600" algn="l" rtl="0">
              <a:spcBef>
                <a:spcPts val="1000"/>
              </a:spcBef>
              <a:spcAft>
                <a:spcPts val="0"/>
              </a:spcAft>
              <a:buSzPts val="2000"/>
              <a:buChar char="•"/>
            </a:pPr>
            <a:r>
              <a:rPr lang="en-US" sz="2000"/>
              <a:t>If a charter school intends to apply for a grant that the school’s authorizing school district is also intending to apply for, the charter school shall seek to collaborate with the school district in the application and to submit the application jointly. If the charter school and the school district are unable to agree to collaborate in applying for the grant, the charter school may apply for the grant independently or in collaboration with other charter schools.</a:t>
            </a:r>
            <a:endParaRPr sz="2000" b="1">
              <a:latin typeface="Arial"/>
              <a:ea typeface="Arial"/>
              <a:cs typeface="Arial"/>
              <a:sym typeface="Arial"/>
            </a:endParaRPr>
          </a:p>
          <a:p>
            <a:pPr marL="0" lvl="0" indent="0" algn="l" rtl="0">
              <a:spcBef>
                <a:spcPts val="1000"/>
              </a:spcBef>
              <a:spcAft>
                <a:spcPts val="0"/>
              </a:spcAft>
              <a:buNone/>
            </a:pPr>
            <a:endParaRPr sz="1800"/>
          </a:p>
          <a:p>
            <a:pPr marL="0" lvl="0" indent="0" algn="l" rtl="0">
              <a:lnSpc>
                <a:spcPct val="100000"/>
              </a:lnSpc>
              <a:spcBef>
                <a:spcPts val="1000"/>
              </a:spcBef>
              <a:spcAft>
                <a:spcPts val="0"/>
              </a:spcAft>
              <a:buNone/>
            </a:pPr>
            <a:endParaRPr sz="1800"/>
          </a:p>
          <a:p>
            <a:pPr marL="0" lvl="0" indent="0" algn="l" rtl="0">
              <a:lnSpc>
                <a:spcPct val="90000"/>
              </a:lnSpc>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g2b1093c285f_4_5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
        <p:nvSpPr>
          <p:cNvPr id="172" name="Google Shape;172;g2b1093c285f_4_51"/>
          <p:cNvSpPr txBox="1">
            <a:spLocks noGrp="1"/>
          </p:cNvSpPr>
          <p:nvPr>
            <p:ph type="title"/>
          </p:nvPr>
        </p:nvSpPr>
        <p:spPr>
          <a:xfrm>
            <a:off x="223078" y="263675"/>
            <a:ext cx="876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Eligible Applicants-</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Previously Funded</a:t>
            </a:r>
            <a:endParaRPr sz="2600" b="1">
              <a:latin typeface="Rockwell"/>
              <a:ea typeface="Rockwell"/>
              <a:cs typeface="Rockwell"/>
              <a:sym typeface="Rockwell"/>
            </a:endParaRPr>
          </a:p>
        </p:txBody>
      </p:sp>
      <p:sp>
        <p:nvSpPr>
          <p:cNvPr id="173" name="Google Shape;173;g2b1093c285f_4_51"/>
          <p:cNvSpPr txBox="1">
            <a:spLocks noGrp="1"/>
          </p:cNvSpPr>
          <p:nvPr>
            <p:ph type="body" idx="1"/>
          </p:nvPr>
        </p:nvSpPr>
        <p:spPr>
          <a:xfrm>
            <a:off x="144525" y="1296625"/>
            <a:ext cx="8868300" cy="43164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None/>
            </a:pPr>
            <a:endParaRPr sz="100"/>
          </a:p>
          <a:p>
            <a:pPr marL="457200" lvl="0" indent="-381000" algn="l" rtl="0">
              <a:spcBef>
                <a:spcPts val="1000"/>
              </a:spcBef>
              <a:spcAft>
                <a:spcPts val="0"/>
              </a:spcAft>
              <a:buSzPts val="2400"/>
              <a:buChar char="•"/>
            </a:pPr>
            <a:r>
              <a:rPr lang="en-US" b="1"/>
              <a:t>Those who have been previously funded with SCCGP funds may apply, however:</a:t>
            </a:r>
            <a:endParaRPr b="1"/>
          </a:p>
          <a:p>
            <a:pPr marL="914400" lvl="1" indent="-355600" algn="l" rtl="0">
              <a:spcBef>
                <a:spcPts val="500"/>
              </a:spcBef>
              <a:spcAft>
                <a:spcPts val="0"/>
              </a:spcAft>
              <a:buSzPts val="2000"/>
              <a:buChar char="•"/>
            </a:pPr>
            <a:r>
              <a:rPr lang="en-US"/>
              <a:t>Applicants that have previously received funds from SCCGP may apply for this current funding opportunity for </a:t>
            </a:r>
            <a:r>
              <a:rPr lang="en-US" b="1"/>
              <a:t>sites</a:t>
            </a:r>
            <a:r>
              <a:rPr lang="en-US"/>
              <a:t> that were not awarded in the last five years. </a:t>
            </a:r>
            <a:endParaRPr/>
          </a:p>
          <a:p>
            <a:pPr marL="914400" lvl="1" indent="-355600" algn="l" rtl="0">
              <a:spcBef>
                <a:spcPts val="500"/>
              </a:spcBef>
              <a:spcAft>
                <a:spcPts val="0"/>
              </a:spcAft>
              <a:buSzPts val="2000"/>
              <a:buChar char="•"/>
            </a:pPr>
            <a:r>
              <a:rPr lang="en-US"/>
              <a:t>Previously awarded school sites must wait one year from completion of the SCCGP to re-apply in another application round of SCCGP.</a:t>
            </a:r>
            <a:endParaRPr/>
          </a:p>
          <a:p>
            <a:pPr marL="0" lvl="0" indent="0" algn="l" rtl="0">
              <a:spcBef>
                <a:spcPts val="1000"/>
              </a:spcBef>
              <a:spcAft>
                <a:spcPts val="0"/>
              </a:spcAft>
              <a:buNone/>
            </a:pPr>
            <a:endParaRPr sz="800"/>
          </a:p>
          <a:p>
            <a:pPr marL="457200" lvl="0" indent="-368300" algn="l" rtl="0">
              <a:spcBef>
                <a:spcPts val="1000"/>
              </a:spcBef>
              <a:spcAft>
                <a:spcPts val="0"/>
              </a:spcAft>
              <a:buSzPts val="2200"/>
              <a:buChar char="•"/>
            </a:pPr>
            <a:r>
              <a:rPr lang="en-US" sz="2200"/>
              <a:t>No more than 25% of previously participating school sites will be awarded in this competition. </a:t>
            </a:r>
            <a:endParaRPr sz="2200"/>
          </a:p>
          <a:p>
            <a:pPr marL="457200" lvl="0" indent="0" algn="l" rtl="0">
              <a:spcBef>
                <a:spcPts val="1000"/>
              </a:spcBef>
              <a:spcAft>
                <a:spcPts val="0"/>
              </a:spcAft>
              <a:buNone/>
            </a:pPr>
            <a:endParaRPr sz="800"/>
          </a:p>
          <a:p>
            <a:pPr marL="457200" lvl="0" indent="-361950" algn="l" rtl="0">
              <a:spcBef>
                <a:spcPts val="500"/>
              </a:spcBef>
              <a:spcAft>
                <a:spcPts val="0"/>
              </a:spcAft>
              <a:buSzPts val="2100"/>
              <a:buChar char="•"/>
            </a:pPr>
            <a:r>
              <a:rPr lang="en-US" sz="2100"/>
              <a:t>Previously funded must describe current grant activities and services and demonstrate how, if awarded, capacity to provide activities and services will be expanded, augmented, or sustained. Sustainability, past expenditure of funds and quality of program implementation will also be considered.</a:t>
            </a:r>
            <a:endParaRPr sz="2100"/>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lnSpc>
                <a:spcPct val="100000"/>
              </a:lnSpc>
              <a:spcBef>
                <a:spcPts val="1000"/>
              </a:spcBef>
              <a:spcAft>
                <a:spcPts val="0"/>
              </a:spcAft>
              <a:buNone/>
            </a:pPr>
            <a:endParaRPr sz="1800"/>
          </a:p>
          <a:p>
            <a:pPr marL="0" lvl="0" indent="0" algn="l" rtl="0">
              <a:lnSpc>
                <a:spcPct val="90000"/>
              </a:lnSpc>
              <a:spcBef>
                <a:spcPts val="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
        <p:nvSpPr>
          <p:cNvPr id="179" name="Google Shape;179;p8"/>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Priority Considerations</a:t>
            </a:r>
            <a:endParaRPr sz="3400" b="1">
              <a:latin typeface="Rockwell"/>
              <a:ea typeface="Rockwell"/>
              <a:cs typeface="Rockwell"/>
              <a:sym typeface="Rockwell"/>
            </a:endParaRPr>
          </a:p>
        </p:txBody>
      </p:sp>
      <p:sp>
        <p:nvSpPr>
          <p:cNvPr id="180" name="Google Shape;180;p8"/>
          <p:cNvSpPr txBox="1">
            <a:spLocks noGrp="1"/>
          </p:cNvSpPr>
          <p:nvPr>
            <p:ph type="body" idx="1"/>
          </p:nvPr>
        </p:nvSpPr>
        <p:spPr>
          <a:xfrm>
            <a:off x="344875" y="1463050"/>
            <a:ext cx="84642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Clr>
                <a:schemeClr val="dk1"/>
              </a:buClr>
              <a:buSzPts val="1100"/>
              <a:buFont typeface="Arial"/>
              <a:buNone/>
            </a:pPr>
            <a:r>
              <a:rPr lang="en-US" b="1"/>
              <a:t>Available grant funding will be distributed to Education Providers with school(s) demonstrating high need based on Priority Criteria:</a:t>
            </a:r>
            <a:endParaRPr b="1"/>
          </a:p>
          <a:p>
            <a:pPr marL="457200" lvl="0" indent="-355600" algn="l" rtl="0">
              <a:lnSpc>
                <a:spcPct val="100000"/>
              </a:lnSpc>
              <a:spcBef>
                <a:spcPts val="1000"/>
              </a:spcBef>
              <a:spcAft>
                <a:spcPts val="0"/>
              </a:spcAft>
              <a:buSzPts val="2000"/>
              <a:buChar char="•"/>
            </a:pPr>
            <a:r>
              <a:rPr lang="en-US" sz="2000" u="sng">
                <a:solidFill>
                  <a:schemeClr val="hlink"/>
                </a:solidFill>
                <a:hlinkClick r:id="rId3"/>
              </a:rPr>
              <a:t>Dropout rate</a:t>
            </a:r>
            <a:r>
              <a:rPr lang="en-US" sz="2000"/>
              <a:t> or identified with</a:t>
            </a:r>
            <a:r>
              <a:rPr lang="en-US" sz="2000" u="sng">
                <a:solidFill>
                  <a:schemeClr val="hlink"/>
                </a:solidFill>
                <a:hlinkClick r:id="rId4"/>
              </a:rPr>
              <a:t> significant reading deficiency</a:t>
            </a:r>
            <a:r>
              <a:rPr lang="en-US" sz="2000"/>
              <a:t> at that exceed the statewide average.</a:t>
            </a:r>
            <a:endParaRPr sz="2000"/>
          </a:p>
          <a:p>
            <a:pPr marL="914400" lvl="1" indent="-234950" algn="l" rtl="0">
              <a:lnSpc>
                <a:spcPct val="100000"/>
              </a:lnSpc>
              <a:spcBef>
                <a:spcPts val="0"/>
              </a:spcBef>
              <a:spcAft>
                <a:spcPts val="0"/>
              </a:spcAft>
              <a:buSzPts val="100"/>
              <a:buChar char="•"/>
            </a:pPr>
            <a:endParaRPr sz="100"/>
          </a:p>
          <a:p>
            <a:pPr marL="457200" lvl="0" indent="-355600" algn="l" rtl="0">
              <a:lnSpc>
                <a:spcPct val="100000"/>
              </a:lnSpc>
              <a:spcBef>
                <a:spcPts val="0"/>
              </a:spcBef>
              <a:spcAft>
                <a:spcPts val="0"/>
              </a:spcAft>
              <a:buSzPts val="2000"/>
              <a:buChar char="•"/>
            </a:pPr>
            <a:r>
              <a:rPr lang="en-US" sz="2000"/>
              <a:t>Schools with a high percentage of students who are eligible for</a:t>
            </a:r>
            <a:r>
              <a:rPr lang="en-US" sz="2000" u="sng">
                <a:solidFill>
                  <a:schemeClr val="hlink"/>
                </a:solidFill>
                <a:hlinkClick r:id="rId5"/>
              </a:rPr>
              <a:t> Free and Reduced Lunch</a:t>
            </a:r>
            <a:r>
              <a:rPr lang="en-US" sz="2000"/>
              <a:t> exceeding the statewide K-12 rate.</a:t>
            </a:r>
            <a:endParaRPr sz="2000"/>
          </a:p>
          <a:p>
            <a:pPr marL="914400" lvl="1" indent="-234950" algn="l" rtl="0">
              <a:lnSpc>
                <a:spcPct val="100000"/>
              </a:lnSpc>
              <a:spcBef>
                <a:spcPts val="0"/>
              </a:spcBef>
              <a:spcAft>
                <a:spcPts val="0"/>
              </a:spcAft>
              <a:buSzPts val="100"/>
              <a:buChar char="•"/>
            </a:pPr>
            <a:endParaRPr sz="100"/>
          </a:p>
          <a:p>
            <a:pPr marL="457200" lvl="0" indent="-355600" algn="l" rtl="0">
              <a:lnSpc>
                <a:spcPct val="100000"/>
              </a:lnSpc>
              <a:spcBef>
                <a:spcPts val="0"/>
              </a:spcBef>
              <a:spcAft>
                <a:spcPts val="0"/>
              </a:spcAft>
              <a:buSzPts val="2000"/>
              <a:buChar char="•"/>
            </a:pPr>
            <a:r>
              <a:rPr lang="en-US" sz="2000" u="sng">
                <a:solidFill>
                  <a:schemeClr val="hlink"/>
                </a:solidFill>
                <a:hlinkClick r:id="rId6"/>
              </a:rPr>
              <a:t>Postsecondary remediation</a:t>
            </a:r>
            <a:r>
              <a:rPr lang="en-US" sz="2000"/>
              <a:t> (Developmental Education) rates at secondary schools that exceed the statewide average.</a:t>
            </a:r>
            <a:endParaRPr sz="2000"/>
          </a:p>
          <a:p>
            <a:pPr marL="914400" lvl="1" indent="-234950" algn="l" rtl="0">
              <a:lnSpc>
                <a:spcPct val="100000"/>
              </a:lnSpc>
              <a:spcBef>
                <a:spcPts val="0"/>
              </a:spcBef>
              <a:spcAft>
                <a:spcPts val="0"/>
              </a:spcAft>
              <a:buSzPts val="100"/>
              <a:buChar char="•"/>
            </a:pPr>
            <a:endParaRPr sz="100"/>
          </a:p>
          <a:p>
            <a:pPr marL="457200" lvl="0" indent="-355600" algn="l" rtl="0">
              <a:lnSpc>
                <a:spcPct val="100000"/>
              </a:lnSpc>
              <a:spcBef>
                <a:spcPts val="0"/>
              </a:spcBef>
              <a:spcAft>
                <a:spcPts val="0"/>
              </a:spcAft>
              <a:buSzPts val="2000"/>
              <a:buChar char="•"/>
            </a:pPr>
            <a:r>
              <a:rPr lang="en-US" sz="2000" u="sng">
                <a:solidFill>
                  <a:schemeClr val="hlink"/>
                </a:solidFill>
                <a:hlinkClick r:id="rId7"/>
              </a:rPr>
              <a:t>Postsecondary matriculation</a:t>
            </a:r>
            <a:r>
              <a:rPr lang="en-US" sz="2000"/>
              <a:t> (Postsecondary Enrollment) rates that are below the statewide average.</a:t>
            </a:r>
            <a:endParaRPr sz="2000"/>
          </a:p>
          <a:p>
            <a:pPr marL="914400" lvl="1" indent="-254000" algn="l" rtl="0">
              <a:lnSpc>
                <a:spcPct val="100000"/>
              </a:lnSpc>
              <a:spcBef>
                <a:spcPts val="0"/>
              </a:spcBef>
              <a:spcAft>
                <a:spcPts val="0"/>
              </a:spcAft>
              <a:buSzPts val="400"/>
              <a:buChar char="•"/>
            </a:pPr>
            <a:endParaRPr sz="400"/>
          </a:p>
          <a:p>
            <a:pPr marL="457200" lvl="0" indent="-355600" algn="l" rtl="0">
              <a:lnSpc>
                <a:spcPct val="100000"/>
              </a:lnSpc>
              <a:spcBef>
                <a:spcPts val="0"/>
              </a:spcBef>
              <a:spcAft>
                <a:spcPts val="0"/>
              </a:spcAft>
              <a:buSzPts val="2000"/>
              <a:buChar char="•"/>
            </a:pPr>
            <a:r>
              <a:rPr lang="en-US" sz="2000"/>
              <a:t>LEPs (Districts/BOCES/Charter Schools) that have never received the grant.</a:t>
            </a:r>
            <a:endParaRPr sz="2000"/>
          </a:p>
          <a:p>
            <a:pPr marL="457200" lvl="0" indent="-355600" algn="l" rtl="0">
              <a:lnSpc>
                <a:spcPct val="100000"/>
              </a:lnSpc>
              <a:spcBef>
                <a:spcPts val="0"/>
              </a:spcBef>
              <a:spcAft>
                <a:spcPts val="0"/>
              </a:spcAft>
              <a:buSzPts val="2000"/>
              <a:buChar char="•"/>
            </a:pPr>
            <a:r>
              <a:rPr lang="en-US" sz="2000"/>
              <a:t>Education providers in</a:t>
            </a:r>
            <a:r>
              <a:rPr lang="en-US" sz="2000" u="sng">
                <a:solidFill>
                  <a:schemeClr val="hlink"/>
                </a:solidFill>
                <a:hlinkClick r:id="rId8"/>
              </a:rPr>
              <a:t> geographic locations of</a:t>
            </a:r>
            <a:r>
              <a:rPr lang="en-US" sz="2000"/>
              <a:t> underserved areas of the state.</a:t>
            </a:r>
            <a:endParaRPr sz="2000"/>
          </a:p>
          <a:p>
            <a:pPr marL="457200" lvl="0" indent="-355600" algn="l" rtl="0">
              <a:lnSpc>
                <a:spcPct val="100000"/>
              </a:lnSpc>
              <a:spcBef>
                <a:spcPts val="0"/>
              </a:spcBef>
              <a:spcAft>
                <a:spcPts val="0"/>
              </a:spcAft>
              <a:buSzPts val="2000"/>
              <a:buChar char="•"/>
            </a:pPr>
            <a:r>
              <a:rPr lang="en-US" sz="2000"/>
              <a:t>Education providers with current student-to-counselor ratio at the school higher than 250 students per school counselor.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
        <p:nvSpPr>
          <p:cNvPr id="186" name="Google Shape;186;p9"/>
          <p:cNvSpPr txBox="1">
            <a:spLocks noGrp="1"/>
          </p:cNvSpPr>
          <p:nvPr>
            <p:ph type="title"/>
          </p:nvPr>
        </p:nvSpPr>
        <p:spPr>
          <a:xfrm>
            <a:off x="245203" y="406925"/>
            <a:ext cx="8270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Available Funds and Duration of Grant</a:t>
            </a:r>
            <a:endParaRPr sz="3400" b="1">
              <a:latin typeface="Rockwell"/>
              <a:ea typeface="Rockwell"/>
              <a:cs typeface="Rockwell"/>
              <a:sym typeface="Rockwell"/>
            </a:endParaRPr>
          </a:p>
        </p:txBody>
      </p:sp>
      <p:sp>
        <p:nvSpPr>
          <p:cNvPr id="187" name="Google Shape;187;p9"/>
          <p:cNvSpPr txBox="1">
            <a:spLocks noGrp="1"/>
          </p:cNvSpPr>
          <p:nvPr>
            <p:ph type="body" idx="1"/>
          </p:nvPr>
        </p:nvSpPr>
        <p:spPr>
          <a:xfrm>
            <a:off x="284800" y="1415300"/>
            <a:ext cx="8502600" cy="4640700"/>
          </a:xfrm>
          <a:prstGeom prst="rect">
            <a:avLst/>
          </a:prstGeom>
          <a:noFill/>
          <a:ln>
            <a:noFill/>
          </a:ln>
        </p:spPr>
        <p:txBody>
          <a:bodyPr spcFirstLastPara="1" wrap="square" lIns="0" tIns="0" rIns="0" bIns="45700" anchor="t" anchorCtr="0">
            <a:noAutofit/>
          </a:bodyPr>
          <a:lstStyle/>
          <a:p>
            <a:pPr marL="457200" lvl="0" indent="-355600" algn="l" rtl="0">
              <a:spcBef>
                <a:spcPts val="1000"/>
              </a:spcBef>
              <a:spcAft>
                <a:spcPts val="0"/>
              </a:spcAft>
              <a:buSzPts val="2000"/>
              <a:buChar char="•"/>
            </a:pPr>
            <a:r>
              <a:rPr lang="en-US" sz="2000" b="1"/>
              <a:t>This application is being released but is contingent upon enacting pending appropriations to the School Counselor Corps Grant Program for the 2024-2025 school year. </a:t>
            </a:r>
            <a:endParaRPr sz="2000" b="1"/>
          </a:p>
          <a:p>
            <a:pPr marL="457200" lvl="0" indent="0" algn="l" rtl="0">
              <a:spcBef>
                <a:spcPts val="1000"/>
              </a:spcBef>
              <a:spcAft>
                <a:spcPts val="0"/>
              </a:spcAft>
              <a:buNone/>
            </a:pPr>
            <a:endParaRPr sz="800" b="1"/>
          </a:p>
          <a:p>
            <a:pPr marL="457200" lvl="0" indent="-355600" algn="l" rtl="0">
              <a:spcBef>
                <a:spcPts val="1000"/>
              </a:spcBef>
              <a:spcAft>
                <a:spcPts val="0"/>
              </a:spcAft>
              <a:buSzPts val="2000"/>
              <a:buChar char="•"/>
            </a:pPr>
            <a:r>
              <a:rPr lang="en-US" sz="2000"/>
              <a:t>Anticipated level of funding available for 2024-2025: approximately $600,000 for grant awards</a:t>
            </a:r>
            <a:endParaRPr sz="2000"/>
          </a:p>
          <a:p>
            <a:pPr marL="457200" lvl="0" indent="0" algn="l" rtl="0">
              <a:spcBef>
                <a:spcPts val="1000"/>
              </a:spcBef>
              <a:spcAft>
                <a:spcPts val="0"/>
              </a:spcAft>
              <a:buNone/>
            </a:pPr>
            <a:endParaRPr sz="800"/>
          </a:p>
          <a:p>
            <a:pPr marL="457200" lvl="0" indent="-355600" algn="l" rtl="0">
              <a:spcBef>
                <a:spcPts val="1000"/>
              </a:spcBef>
              <a:spcAft>
                <a:spcPts val="0"/>
              </a:spcAft>
              <a:buSzPts val="2000"/>
              <a:buChar char="•"/>
            </a:pPr>
            <a:r>
              <a:rPr lang="en-US" sz="2000" b="1"/>
              <a:t>Year One (development):</a:t>
            </a:r>
            <a:r>
              <a:rPr lang="en-US" sz="2000"/>
              <a:t> awards will range between $30,000 and $50,000</a:t>
            </a:r>
            <a:endParaRPr sz="2000"/>
          </a:p>
          <a:p>
            <a:pPr marL="914400" lvl="1" indent="-355600" algn="l" rtl="0">
              <a:spcBef>
                <a:spcPts val="500"/>
              </a:spcBef>
              <a:spcAft>
                <a:spcPts val="0"/>
              </a:spcAft>
              <a:buSzPts val="2000"/>
              <a:buChar char="•"/>
            </a:pPr>
            <a:r>
              <a:rPr lang="en-US"/>
              <a:t>Focus on an intentional data review, creation of SMART goals, program development, and direct services.</a:t>
            </a:r>
            <a:endParaRPr/>
          </a:p>
          <a:p>
            <a:pPr marL="457200" lvl="0" indent="-355600" algn="l" rtl="0">
              <a:spcBef>
                <a:spcPts val="0"/>
              </a:spcBef>
              <a:spcAft>
                <a:spcPts val="0"/>
              </a:spcAft>
              <a:buSzPts val="2000"/>
              <a:buChar char="•"/>
            </a:pPr>
            <a:r>
              <a:rPr lang="en-US" sz="2000" b="1"/>
              <a:t>Year Two- Four: </a:t>
            </a:r>
            <a:r>
              <a:rPr lang="en-US" sz="2000"/>
              <a:t>awards up to $90,000 per funded school site</a:t>
            </a:r>
            <a:endParaRPr sz="2000"/>
          </a:p>
          <a:p>
            <a:pPr marL="914400" lvl="1" indent="-355600" algn="l" rtl="0">
              <a:spcBef>
                <a:spcPts val="0"/>
              </a:spcBef>
              <a:spcAft>
                <a:spcPts val="0"/>
              </a:spcAft>
              <a:buSzPts val="2000"/>
              <a:buChar char="•"/>
            </a:pPr>
            <a:r>
              <a:rPr lang="en-US"/>
              <a:t>Focus on implementation and increase of school counseling services. </a:t>
            </a:r>
            <a:endParaRPr/>
          </a:p>
          <a:p>
            <a:pPr marL="0" lvl="0" indent="0" algn="l" rtl="0">
              <a:spcBef>
                <a:spcPts val="1000"/>
              </a:spcBef>
              <a:spcAft>
                <a:spcPts val="0"/>
              </a:spcAft>
              <a:buNone/>
            </a:pPr>
            <a:endParaRPr sz="800">
              <a:latin typeface="Arial"/>
              <a:ea typeface="Arial"/>
              <a:cs typeface="Arial"/>
              <a:sym typeface="Arial"/>
            </a:endParaRPr>
          </a:p>
          <a:p>
            <a:pPr marL="457200" lvl="0" indent="-355600" algn="l" rtl="0">
              <a:spcBef>
                <a:spcPts val="500"/>
              </a:spcBef>
              <a:spcAft>
                <a:spcPts val="0"/>
              </a:spcAft>
              <a:buSzPts val="2000"/>
              <a:buChar char="•"/>
            </a:pPr>
            <a:r>
              <a:rPr lang="en-US" sz="2000"/>
              <a:t>There is a limit of six funded sites per application based on state allocations. The final funding amount will be based on identified need as determined by the development year report.</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
        <p:nvSpPr>
          <p:cNvPr id="193" name="Google Shape;193;p10"/>
          <p:cNvSpPr txBox="1">
            <a:spLocks noGrp="1"/>
          </p:cNvSpPr>
          <p:nvPr>
            <p:ph type="title"/>
          </p:nvPr>
        </p:nvSpPr>
        <p:spPr>
          <a:xfrm>
            <a:off x="245203" y="330725"/>
            <a:ext cx="8405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dirty="0">
                <a:latin typeface="Rockwell"/>
                <a:ea typeface="Rockwell"/>
                <a:cs typeface="Rockwell"/>
                <a:sym typeface="Rockwell"/>
              </a:rPr>
              <a:t>Available Funds and Duration of Grant</a:t>
            </a:r>
            <a:br>
              <a:rPr lang="en-US" sz="3400" b="1" dirty="0">
                <a:latin typeface="Rockwell"/>
                <a:ea typeface="Rockwell"/>
                <a:cs typeface="Rockwell"/>
                <a:sym typeface="Rockwell"/>
              </a:rPr>
            </a:br>
            <a:r>
              <a:rPr lang="en-US" sz="2550" b="1" dirty="0">
                <a:latin typeface="Rockwell"/>
                <a:ea typeface="Rockwell"/>
                <a:cs typeface="Rockwell"/>
                <a:sym typeface="Rockwell"/>
              </a:rPr>
              <a:t>Continued</a:t>
            </a:r>
            <a:endParaRPr sz="2550" b="1" dirty="0">
              <a:latin typeface="Rockwell"/>
              <a:ea typeface="Rockwell"/>
              <a:cs typeface="Rockwell"/>
              <a:sym typeface="Rockwell"/>
            </a:endParaRPr>
          </a:p>
        </p:txBody>
      </p:sp>
      <p:sp>
        <p:nvSpPr>
          <p:cNvPr id="194" name="Google Shape;194;p10"/>
          <p:cNvSpPr txBox="1">
            <a:spLocks noGrp="1"/>
          </p:cNvSpPr>
          <p:nvPr>
            <p:ph type="body" idx="1"/>
          </p:nvPr>
        </p:nvSpPr>
        <p:spPr>
          <a:xfrm>
            <a:off x="223075" y="1436675"/>
            <a:ext cx="8588400" cy="4640700"/>
          </a:xfrm>
          <a:prstGeom prst="rect">
            <a:avLst/>
          </a:prstGeom>
          <a:noFill/>
          <a:ln>
            <a:noFill/>
          </a:ln>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b="1" dirty="0"/>
              <a:t>Grants will be awarded for a four-year term beginning in the 2024-2025 school year. </a:t>
            </a:r>
            <a:endParaRPr b="1" dirty="0"/>
          </a:p>
          <a:p>
            <a:pPr marL="457200" lvl="0" indent="0" algn="l" rtl="0">
              <a:spcBef>
                <a:spcPts val="1000"/>
              </a:spcBef>
              <a:spcAft>
                <a:spcPts val="0"/>
              </a:spcAft>
              <a:buNone/>
            </a:pPr>
            <a:endParaRPr sz="800" dirty="0"/>
          </a:p>
          <a:p>
            <a:pPr marL="457200" lvl="0" indent="-374650" algn="l" rtl="0">
              <a:spcBef>
                <a:spcPts val="1000"/>
              </a:spcBef>
              <a:spcAft>
                <a:spcPts val="0"/>
              </a:spcAft>
              <a:buSzPts val="2300"/>
              <a:buChar char="•"/>
            </a:pPr>
            <a:r>
              <a:rPr lang="en-US" sz="2300" dirty="0"/>
              <a:t>Each year of grant funding is contingent upon annual appropriations by the State Legislature. </a:t>
            </a:r>
            <a:endParaRPr sz="2300" dirty="0"/>
          </a:p>
          <a:p>
            <a:pPr marL="457200" lvl="0" indent="0" algn="l" rtl="0">
              <a:spcBef>
                <a:spcPts val="1000"/>
              </a:spcBef>
              <a:spcAft>
                <a:spcPts val="0"/>
              </a:spcAft>
              <a:buNone/>
            </a:pPr>
            <a:endParaRPr sz="800" dirty="0"/>
          </a:p>
          <a:p>
            <a:pPr marL="457200" lvl="0" indent="-368300" algn="l" rtl="0">
              <a:spcBef>
                <a:spcPts val="1000"/>
              </a:spcBef>
              <a:spcAft>
                <a:spcPts val="0"/>
              </a:spcAft>
              <a:buSzPts val="2200"/>
              <a:buChar char="•"/>
            </a:pPr>
            <a:r>
              <a:rPr lang="en-US" sz="2200" dirty="0"/>
              <a:t>Funded applicants will be eligible for continued funding in the second, third, and fourth years of the grant cycle after successfully demonstrating the following:</a:t>
            </a:r>
            <a:endParaRPr sz="2200" dirty="0"/>
          </a:p>
          <a:p>
            <a:pPr marL="914400" lvl="1" indent="-342900" algn="l" rtl="0">
              <a:spcBef>
                <a:spcPts val="0"/>
              </a:spcBef>
              <a:spcAft>
                <a:spcPts val="0"/>
              </a:spcAft>
              <a:buSzPts val="1800"/>
              <a:buChar char="•"/>
            </a:pPr>
            <a:r>
              <a:rPr lang="en-US" sz="1800" dirty="0"/>
              <a:t>Submission of all required evaluation materials;</a:t>
            </a:r>
            <a:endParaRPr sz="1800" dirty="0"/>
          </a:p>
          <a:p>
            <a:pPr marL="914400" lvl="1" indent="-342900" algn="l" rtl="0">
              <a:spcBef>
                <a:spcPts val="0"/>
              </a:spcBef>
              <a:spcAft>
                <a:spcPts val="0"/>
              </a:spcAft>
              <a:buSzPts val="1800"/>
              <a:buChar char="•"/>
            </a:pPr>
            <a:r>
              <a:rPr lang="en-US" sz="1800" dirty="0"/>
              <a:t>Adequate progress toward successfully meeting annual objectives;</a:t>
            </a:r>
            <a:endParaRPr sz="1800" dirty="0"/>
          </a:p>
          <a:p>
            <a:pPr marL="914400" lvl="1" indent="-342900" algn="l" rtl="0">
              <a:spcBef>
                <a:spcPts val="0"/>
              </a:spcBef>
              <a:spcAft>
                <a:spcPts val="0"/>
              </a:spcAft>
              <a:buSzPts val="1800"/>
              <a:buChar char="•"/>
            </a:pPr>
            <a:r>
              <a:rPr lang="en-US" sz="1800" dirty="0"/>
              <a:t>Thorough needs assessment/environmental scan of district, along with postsecondary and workforce readiness;</a:t>
            </a:r>
            <a:endParaRPr sz="1800" dirty="0"/>
          </a:p>
          <a:p>
            <a:pPr marL="914400" lvl="1" indent="-342900" algn="l" rtl="0">
              <a:spcBef>
                <a:spcPts val="0"/>
              </a:spcBef>
              <a:spcAft>
                <a:spcPts val="0"/>
              </a:spcAft>
              <a:buSzPts val="1800"/>
              <a:buChar char="•"/>
            </a:pPr>
            <a:r>
              <a:rPr lang="en-US" sz="1800" dirty="0"/>
              <a:t>Completed program development report after the first year to demonstrate fidelity to proceed with years two, three, and four; and</a:t>
            </a:r>
            <a:endParaRPr sz="1800" dirty="0"/>
          </a:p>
          <a:p>
            <a:pPr marL="914400" lvl="1" indent="-342900" algn="l" rtl="0">
              <a:spcBef>
                <a:spcPts val="0"/>
              </a:spcBef>
              <a:spcAft>
                <a:spcPts val="0"/>
              </a:spcAft>
              <a:buSzPts val="1800"/>
              <a:buChar char="•"/>
            </a:pPr>
            <a:r>
              <a:rPr lang="en-US" sz="1800" dirty="0"/>
              <a:t>Completed budgets and finalized funding amounts for years two, three, and four following the first year.</a:t>
            </a:r>
            <a:endParaRPr sz="900" dirty="0">
              <a:latin typeface="Arial"/>
              <a:ea typeface="Arial"/>
              <a:cs typeface="Arial"/>
              <a:sym typeface="Arial"/>
            </a:endParaRPr>
          </a:p>
          <a:p>
            <a:pPr marL="228600" lvl="0" indent="-99060" algn="l" rtl="0">
              <a:lnSpc>
                <a:spcPct val="90000"/>
              </a:lnSpc>
              <a:spcBef>
                <a:spcPts val="1000"/>
              </a:spcBef>
              <a:spcAft>
                <a:spcPts val="0"/>
              </a:spcAft>
              <a:buClr>
                <a:schemeClr val="dk1"/>
              </a:buClr>
              <a:buSzPts val="2400"/>
              <a:buNone/>
            </a:pP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g2b1093c285f_4_77"/>
          <p:cNvSpPr txBox="1">
            <a:spLocks noGrp="1"/>
          </p:cNvSpPr>
          <p:nvPr>
            <p:ph type="sldNum" idx="12"/>
          </p:nvPr>
        </p:nvSpPr>
        <p:spPr>
          <a:xfrm>
            <a:off x="133071" y="637826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
        <p:nvSpPr>
          <p:cNvPr id="200" name="Google Shape;200;g2b1093c285f_4_77"/>
          <p:cNvSpPr txBox="1">
            <a:spLocks noGrp="1"/>
          </p:cNvSpPr>
          <p:nvPr>
            <p:ph type="title"/>
          </p:nvPr>
        </p:nvSpPr>
        <p:spPr>
          <a:xfrm>
            <a:off x="245193" y="415792"/>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Allowable Uses of Funds</a:t>
            </a:r>
            <a:endParaRPr sz="3400" b="1">
              <a:latin typeface="Rockwell"/>
              <a:ea typeface="Rockwell"/>
              <a:cs typeface="Rockwell"/>
              <a:sym typeface="Rockwell"/>
            </a:endParaRPr>
          </a:p>
        </p:txBody>
      </p:sp>
      <p:sp>
        <p:nvSpPr>
          <p:cNvPr id="201" name="Google Shape;201;g2b1093c285f_4_77"/>
          <p:cNvSpPr txBox="1">
            <a:spLocks noGrp="1"/>
          </p:cNvSpPr>
          <p:nvPr>
            <p:ph type="body" idx="1"/>
          </p:nvPr>
        </p:nvSpPr>
        <p:spPr>
          <a:xfrm>
            <a:off x="178325" y="1329325"/>
            <a:ext cx="8704500" cy="1163700"/>
          </a:xfrm>
          <a:prstGeom prst="rect">
            <a:avLst/>
          </a:prstGeom>
          <a:noFill/>
          <a:ln>
            <a:noFill/>
          </a:ln>
        </p:spPr>
        <p:txBody>
          <a:bodyPr spcFirstLastPara="1" wrap="square" lIns="0" tIns="0" rIns="0" bIns="45700" anchor="t" anchorCtr="0">
            <a:noAutofit/>
          </a:bodyPr>
          <a:lstStyle/>
          <a:p>
            <a:pPr marL="457200" lvl="0" indent="-368300" algn="l" rtl="0">
              <a:spcBef>
                <a:spcPts val="1000"/>
              </a:spcBef>
              <a:spcAft>
                <a:spcPts val="0"/>
              </a:spcAft>
              <a:buSzPts val="2200"/>
              <a:buChar char="•"/>
            </a:pPr>
            <a:r>
              <a:rPr lang="en-US" sz="2200" b="1"/>
              <a:t>Funds may be used to supplement and not supplant any monies currently being used to provide school counseling positions and/or activities.</a:t>
            </a:r>
            <a:endParaRPr sz="2200" b="1"/>
          </a:p>
          <a:p>
            <a:pPr marL="0" lvl="0" indent="0" algn="l" rtl="0">
              <a:spcBef>
                <a:spcPts val="1000"/>
              </a:spcBef>
              <a:spcAft>
                <a:spcPts val="0"/>
              </a:spcAft>
              <a:buNone/>
            </a:pPr>
            <a:r>
              <a:rPr lang="en-US" sz="2200"/>
              <a:t> </a:t>
            </a:r>
            <a:endParaRPr sz="800"/>
          </a:p>
          <a:p>
            <a:pPr marL="0" lvl="0" indent="0" algn="l" rtl="0">
              <a:spcBef>
                <a:spcPts val="1000"/>
              </a:spcBef>
              <a:spcAft>
                <a:spcPts val="0"/>
              </a:spcAft>
              <a:buNone/>
            </a:pPr>
            <a:endParaRPr>
              <a:highlight>
                <a:srgbClr val="C0C0C0"/>
              </a:highlight>
            </a:endParaRPr>
          </a:p>
        </p:txBody>
      </p:sp>
      <p:sp>
        <p:nvSpPr>
          <p:cNvPr id="203" name="Google Shape;203;g2b1093c285f_4_77"/>
          <p:cNvSpPr txBox="1"/>
          <p:nvPr/>
        </p:nvSpPr>
        <p:spPr>
          <a:xfrm>
            <a:off x="343850" y="2416825"/>
            <a:ext cx="4050000" cy="36774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000" b="1" dirty="0">
                <a:solidFill>
                  <a:schemeClr val="dk1"/>
                </a:solidFill>
                <a:latin typeface="Calibri"/>
                <a:ea typeface="Calibri"/>
                <a:cs typeface="Calibri"/>
                <a:sym typeface="Calibri"/>
              </a:rPr>
              <a:t>Allowable activities include:</a:t>
            </a:r>
            <a:endParaRPr sz="2000" b="1" dirty="0">
              <a:solidFill>
                <a:schemeClr val="dk1"/>
              </a:solidFill>
              <a:latin typeface="Calibri"/>
              <a:ea typeface="Calibri"/>
              <a:cs typeface="Calibri"/>
              <a:sym typeface="Calibri"/>
            </a:endParaRPr>
          </a:p>
          <a:p>
            <a:pPr marL="457200" lvl="0" indent="-336550" algn="l" rtl="0">
              <a:lnSpc>
                <a:spcPct val="90000"/>
              </a:lnSpc>
              <a:spcBef>
                <a:spcPts val="50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Licensed school counselor salaries and benefits for site-base, districtwide, or BOCES-wide positions;</a:t>
            </a:r>
            <a:endParaRPr sz="1700" dirty="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Grant related travel to in-person required trainings and professional development;</a:t>
            </a:r>
            <a:endParaRPr sz="1700" dirty="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Career awareness and postsecondary preparatory services;</a:t>
            </a:r>
            <a:endParaRPr sz="1700" dirty="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Professional development;</a:t>
            </a:r>
            <a:endParaRPr sz="1700" dirty="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School counseling program development and implementation; and</a:t>
            </a:r>
            <a:endParaRPr sz="1700" dirty="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Consulting services.</a:t>
            </a:r>
            <a:endParaRPr sz="2300" dirty="0">
              <a:solidFill>
                <a:schemeClr val="dk1"/>
              </a:solidFill>
              <a:latin typeface="Calibri"/>
              <a:ea typeface="Calibri"/>
              <a:cs typeface="Calibri"/>
              <a:sym typeface="Calibri"/>
            </a:endParaRPr>
          </a:p>
        </p:txBody>
      </p:sp>
      <p:sp>
        <p:nvSpPr>
          <p:cNvPr id="204" name="Google Shape;204;g2b1093c285f_4_77"/>
          <p:cNvSpPr txBox="1"/>
          <p:nvPr/>
        </p:nvSpPr>
        <p:spPr>
          <a:xfrm>
            <a:off x="4803800" y="2416825"/>
            <a:ext cx="4050000" cy="36774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Funds may not be used for the following </a:t>
            </a:r>
            <a:r>
              <a:rPr lang="en-US" b="1">
                <a:solidFill>
                  <a:schemeClr val="dk1"/>
                </a:solidFill>
                <a:latin typeface="Calibri"/>
                <a:ea typeface="Calibri"/>
                <a:cs typeface="Calibri"/>
                <a:sym typeface="Calibri"/>
              </a:rPr>
              <a:t>(including, but not limited to)</a:t>
            </a:r>
            <a:r>
              <a:rPr lang="en-US" sz="2000" b="1">
                <a:solidFill>
                  <a:schemeClr val="dk1"/>
                </a:solidFill>
                <a:latin typeface="Calibri"/>
                <a:ea typeface="Calibri"/>
                <a:cs typeface="Calibri"/>
                <a:sym typeface="Calibri"/>
              </a:rPr>
              <a:t>:</a:t>
            </a:r>
            <a:endParaRPr sz="2000" b="1">
              <a:solidFill>
                <a:schemeClr val="dk1"/>
              </a:solidFill>
              <a:latin typeface="Calibri"/>
              <a:ea typeface="Calibri"/>
              <a:cs typeface="Calibri"/>
              <a:sym typeface="Calibri"/>
            </a:endParaRPr>
          </a:p>
          <a:p>
            <a:pPr marL="457200" lvl="0" indent="-336550" algn="l" rtl="0">
              <a:lnSpc>
                <a:spcPct val="90000"/>
              </a:lnSpc>
              <a:spcBef>
                <a:spcPts val="1000"/>
              </a:spcBef>
              <a:spcAft>
                <a:spcPts val="0"/>
              </a:spcAft>
              <a:buClr>
                <a:schemeClr val="dk1"/>
              </a:buClr>
              <a:buSzPts val="1700"/>
              <a:buChar char="•"/>
            </a:pPr>
            <a:r>
              <a:rPr lang="en-US" sz="1700">
                <a:solidFill>
                  <a:schemeClr val="dk1"/>
                </a:solidFill>
                <a:latin typeface="Calibri"/>
                <a:ea typeface="Calibri"/>
                <a:cs typeface="Calibri"/>
                <a:sym typeface="Calibri"/>
              </a:rPr>
              <a:t>Capital equipment;</a:t>
            </a:r>
            <a:endParaRPr sz="170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Char char="•"/>
            </a:pPr>
            <a:r>
              <a:rPr lang="en-US" sz="1700">
                <a:solidFill>
                  <a:schemeClr val="dk1"/>
                </a:solidFill>
                <a:latin typeface="Calibri"/>
                <a:ea typeface="Calibri"/>
                <a:cs typeface="Calibri"/>
                <a:sym typeface="Calibri"/>
              </a:rPr>
              <a:t>Building improvements, construction, or maintenance;</a:t>
            </a:r>
            <a:endParaRPr sz="170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Char char="•"/>
            </a:pPr>
            <a:r>
              <a:rPr lang="en-US" sz="1700">
                <a:solidFill>
                  <a:schemeClr val="dk1"/>
                </a:solidFill>
                <a:latin typeface="Calibri"/>
                <a:ea typeface="Calibri"/>
                <a:cs typeface="Calibri"/>
                <a:sym typeface="Calibri"/>
              </a:rPr>
              <a:t>Indirect costs, or incentives for students and or staff; or</a:t>
            </a:r>
            <a:endParaRPr sz="1700">
              <a:solidFill>
                <a:schemeClr val="dk1"/>
              </a:solidFill>
              <a:latin typeface="Calibri"/>
              <a:ea typeface="Calibri"/>
              <a:cs typeface="Calibri"/>
              <a:sym typeface="Calibri"/>
            </a:endParaRPr>
          </a:p>
          <a:p>
            <a:pPr marL="457200" lvl="0" indent="-336550" algn="l" rtl="0">
              <a:lnSpc>
                <a:spcPct val="90000"/>
              </a:lnSpc>
              <a:spcBef>
                <a:spcPts val="0"/>
              </a:spcBef>
              <a:spcAft>
                <a:spcPts val="0"/>
              </a:spcAft>
              <a:buClr>
                <a:schemeClr val="dk1"/>
              </a:buClr>
              <a:buSzPts val="1700"/>
              <a:buChar char="•"/>
            </a:pPr>
            <a:r>
              <a:rPr lang="en-US" sz="1700">
                <a:solidFill>
                  <a:schemeClr val="dk1"/>
                </a:solidFill>
                <a:latin typeface="Calibri"/>
                <a:ea typeface="Calibri"/>
                <a:cs typeface="Calibri"/>
                <a:sym typeface="Calibri"/>
              </a:rPr>
              <a:t>FTE related to non-school counseling positions (i.e., school psychologists, social workers, clinical counselors).</a:t>
            </a:r>
            <a:endParaRPr sz="20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b1093c285f_4_87"/>
          <p:cNvSpPr txBox="1">
            <a:spLocks noGrp="1"/>
          </p:cNvSpPr>
          <p:nvPr>
            <p:ph type="title"/>
          </p:nvPr>
        </p:nvSpPr>
        <p:spPr>
          <a:xfrm>
            <a:off x="245203" y="254525"/>
            <a:ext cx="86568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Allowable Uses of Funds- </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Professional Development &amp; Trainings</a:t>
            </a:r>
            <a:endParaRPr sz="2600" b="1">
              <a:latin typeface="Rockwell"/>
              <a:ea typeface="Rockwell"/>
              <a:cs typeface="Rockwell"/>
              <a:sym typeface="Rockwell"/>
            </a:endParaRPr>
          </a:p>
        </p:txBody>
      </p:sp>
      <p:sp>
        <p:nvSpPr>
          <p:cNvPr id="210" name="Google Shape;210;g2b1093c285f_4_87"/>
          <p:cNvSpPr txBox="1">
            <a:spLocks noGrp="1"/>
          </p:cNvSpPr>
          <p:nvPr>
            <p:ph type="body" idx="1"/>
          </p:nvPr>
        </p:nvSpPr>
        <p:spPr>
          <a:xfrm>
            <a:off x="245200" y="1463050"/>
            <a:ext cx="8656800" cy="4640700"/>
          </a:xfrm>
          <a:prstGeom prst="rect">
            <a:avLst/>
          </a:prstGeom>
          <a:noFill/>
          <a:ln>
            <a:noFill/>
          </a:ln>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b="1"/>
              <a:t>Applicants must budget for a team to attend three, one-day grant trainings during each year of the grant cycle.</a:t>
            </a:r>
            <a:r>
              <a:rPr lang="en-US"/>
              <a:t> </a:t>
            </a:r>
            <a:endParaRPr/>
          </a:p>
          <a:p>
            <a:pPr marL="457200" lvl="0" indent="-381000" algn="l" rtl="0">
              <a:spcBef>
                <a:spcPts val="1000"/>
              </a:spcBef>
              <a:spcAft>
                <a:spcPts val="0"/>
              </a:spcAft>
              <a:buSzPts val="2400"/>
              <a:buChar char="•"/>
            </a:pPr>
            <a:r>
              <a:rPr lang="en-US" b="1"/>
              <a:t>Year one must budget for a team member to attend monthly webinars.</a:t>
            </a:r>
            <a:r>
              <a:rPr lang="en-US"/>
              <a:t> </a:t>
            </a:r>
            <a:endParaRPr/>
          </a:p>
          <a:p>
            <a:pPr marL="457200" lvl="0" indent="-381000" algn="l" rtl="0">
              <a:spcBef>
                <a:spcPts val="1000"/>
              </a:spcBef>
              <a:spcAft>
                <a:spcPts val="0"/>
              </a:spcAft>
              <a:buSzPts val="2400"/>
              <a:buChar char="•"/>
            </a:pPr>
            <a:r>
              <a:rPr lang="en-US"/>
              <a:t>Required trainings will provide professional development consistent with grant expectations for postsecondary preparation counseling. </a:t>
            </a:r>
            <a:endParaRPr/>
          </a:p>
          <a:p>
            <a:pPr marL="914400" lvl="1" indent="-355600" algn="l" rtl="0">
              <a:spcBef>
                <a:spcPts val="500"/>
              </a:spcBef>
              <a:spcAft>
                <a:spcPts val="0"/>
              </a:spcAft>
              <a:buSzPts val="2000"/>
              <a:buChar char="•"/>
            </a:pPr>
            <a:r>
              <a:rPr lang="en-US"/>
              <a:t>Key staff most closely related to the success of the grant (e.g., school counselors, teachers, administrators) must attend. </a:t>
            </a:r>
            <a:endParaRPr/>
          </a:p>
          <a:p>
            <a:pPr marL="914400" lvl="1" indent="-355600" algn="l" rtl="0">
              <a:spcBef>
                <a:spcPts val="500"/>
              </a:spcBef>
              <a:spcAft>
                <a:spcPts val="0"/>
              </a:spcAft>
              <a:buSzPts val="2000"/>
              <a:buChar char="•"/>
            </a:pPr>
            <a:r>
              <a:rPr lang="en-US"/>
              <a:t>It is an expectation in each year of funding, that at least one school leadership member (principal or assistant principal and school counseling team, if applicable) must attend the trainings in addition to counselors funded with Counselor Corps grant dollars.</a:t>
            </a:r>
            <a:endParaRPr/>
          </a:p>
          <a:p>
            <a:pPr marL="0" lvl="0" indent="0" algn="l" rtl="0">
              <a:lnSpc>
                <a:spcPct val="90000"/>
              </a:lnSpc>
              <a:spcBef>
                <a:spcPts val="1000"/>
              </a:spcBef>
              <a:spcAft>
                <a:spcPts val="0"/>
              </a:spcAft>
              <a:buClr>
                <a:schemeClr val="dk1"/>
              </a:buClr>
              <a:buSzPts val="2400"/>
              <a:buNone/>
            </a:pPr>
            <a:endParaRPr/>
          </a:p>
        </p:txBody>
      </p:sp>
      <p:sp>
        <p:nvSpPr>
          <p:cNvPr id="211" name="Google Shape;211;g2b1093c285f_4_8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
        <p:nvSpPr>
          <p:cNvPr id="218" name="Google Shape;218;p13"/>
          <p:cNvSpPr txBox="1">
            <a:spLocks noGrp="1"/>
          </p:cNvSpPr>
          <p:nvPr>
            <p:ph type="title"/>
          </p:nvPr>
        </p:nvSpPr>
        <p:spPr>
          <a:xfrm>
            <a:off x="223068" y="23496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Evaluation and Reporting</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Grant Year One (Development Year)</a:t>
            </a:r>
            <a:endParaRPr sz="2850" b="1">
              <a:latin typeface="Rockwell"/>
              <a:ea typeface="Rockwell"/>
              <a:cs typeface="Rockwell"/>
              <a:sym typeface="Rockwell"/>
            </a:endParaRPr>
          </a:p>
        </p:txBody>
      </p:sp>
      <p:sp>
        <p:nvSpPr>
          <p:cNvPr id="216" name="Google Shape;216;p13"/>
          <p:cNvSpPr txBox="1">
            <a:spLocks noGrp="1"/>
          </p:cNvSpPr>
          <p:nvPr>
            <p:ph type="body" idx="1"/>
          </p:nvPr>
        </p:nvSpPr>
        <p:spPr>
          <a:xfrm>
            <a:off x="194250" y="1388800"/>
            <a:ext cx="8755500" cy="4640700"/>
          </a:xfrm>
          <a:prstGeom prst="rect">
            <a:avLst/>
          </a:prstGeom>
          <a:noFill/>
          <a:ln>
            <a:noFill/>
          </a:ln>
        </p:spPr>
        <p:txBody>
          <a:bodyPr spcFirstLastPara="1" wrap="square" lIns="0" tIns="0" rIns="0" bIns="45700" anchor="t" anchorCtr="0">
            <a:noAutofit/>
          </a:bodyPr>
          <a:lstStyle/>
          <a:p>
            <a:pPr marL="457200" lvl="0" indent="-368300" algn="l" rtl="0">
              <a:spcBef>
                <a:spcPts val="1000"/>
              </a:spcBef>
              <a:spcAft>
                <a:spcPts val="0"/>
              </a:spcAft>
              <a:buSzPts val="2200"/>
              <a:buChar char="•"/>
            </a:pPr>
            <a:r>
              <a:rPr lang="en-US" sz="2200" b="1"/>
              <a:t>Each Education Provider that receives funds through SCCG is required to report, at a minimum, the following information to the Department in year one </a:t>
            </a:r>
            <a:r>
              <a:rPr lang="en-US" sz="2200"/>
              <a:t>(</a:t>
            </a:r>
            <a:r>
              <a:rPr lang="en-US" sz="2000"/>
              <a:t>to include but not limited to)</a:t>
            </a:r>
            <a:r>
              <a:rPr lang="en-US" sz="2200" b="1"/>
              <a:t>:</a:t>
            </a:r>
            <a:endParaRPr sz="2200" b="1"/>
          </a:p>
          <a:p>
            <a:pPr marL="457200" lvl="0" indent="0" algn="l" rtl="0">
              <a:spcBef>
                <a:spcPts val="1000"/>
              </a:spcBef>
              <a:spcAft>
                <a:spcPts val="0"/>
              </a:spcAft>
              <a:buNone/>
            </a:pPr>
            <a:endParaRPr sz="800" b="1"/>
          </a:p>
          <a:p>
            <a:pPr marL="1371600" lvl="2" indent="-336550" algn="l" rtl="0">
              <a:spcBef>
                <a:spcPts val="500"/>
              </a:spcBef>
              <a:spcAft>
                <a:spcPts val="0"/>
              </a:spcAft>
              <a:buSzPts val="1700"/>
              <a:buChar char="•"/>
            </a:pPr>
            <a:r>
              <a:rPr lang="en-US" sz="1700"/>
              <a:t>The number of school counselors hired using grant moneys;</a:t>
            </a:r>
            <a:endParaRPr sz="1700"/>
          </a:p>
          <a:p>
            <a:pPr marL="1371600" lvl="2" indent="-336550" algn="l" rtl="0">
              <a:spcBef>
                <a:spcPts val="500"/>
              </a:spcBef>
              <a:spcAft>
                <a:spcPts val="0"/>
              </a:spcAft>
              <a:buSzPts val="1700"/>
              <a:buChar char="•"/>
            </a:pPr>
            <a:r>
              <a:rPr lang="en-US" sz="1700"/>
              <a:t>Any professional development programs provided using grant moneys;</a:t>
            </a:r>
            <a:endParaRPr sz="1700"/>
          </a:p>
          <a:p>
            <a:pPr marL="1371600" lvl="2" indent="-336550" algn="l" rtl="0">
              <a:spcBef>
                <a:spcPts val="500"/>
              </a:spcBef>
              <a:spcAft>
                <a:spcPts val="0"/>
              </a:spcAft>
              <a:buSzPts val="1700"/>
              <a:buChar char="•"/>
            </a:pPr>
            <a:r>
              <a:rPr lang="en-US" sz="1700"/>
              <a:t>Any other services provided using grant moneys;</a:t>
            </a:r>
            <a:endParaRPr sz="1700"/>
          </a:p>
          <a:p>
            <a:pPr marL="1371600" lvl="2" indent="-336550" algn="l" rtl="0">
              <a:spcBef>
                <a:spcPts val="500"/>
              </a:spcBef>
              <a:spcAft>
                <a:spcPts val="0"/>
              </a:spcAft>
              <a:buSzPts val="1700"/>
              <a:buChar char="•"/>
            </a:pPr>
            <a:r>
              <a:rPr lang="en-US" sz="1700"/>
              <a:t>Original application goals;</a:t>
            </a:r>
            <a:endParaRPr sz="1700"/>
          </a:p>
          <a:p>
            <a:pPr marL="1371600" lvl="2" indent="-336550" algn="l" rtl="0">
              <a:spcBef>
                <a:spcPts val="500"/>
              </a:spcBef>
              <a:spcAft>
                <a:spcPts val="0"/>
              </a:spcAft>
              <a:buSzPts val="1700"/>
              <a:buChar char="•"/>
            </a:pPr>
            <a:r>
              <a:rPr lang="en-US" sz="1700"/>
              <a:t>School Counseling Program Vision and Mission Statements</a:t>
            </a:r>
            <a:endParaRPr sz="1700"/>
          </a:p>
          <a:p>
            <a:pPr marL="1371600" lvl="2" indent="-336550" algn="l" rtl="0">
              <a:spcBef>
                <a:spcPts val="500"/>
              </a:spcBef>
              <a:spcAft>
                <a:spcPts val="0"/>
              </a:spcAft>
              <a:buSzPts val="1700"/>
              <a:buChar char="•"/>
            </a:pPr>
            <a:r>
              <a:rPr lang="en-US" sz="1700"/>
              <a:t>Intentional data review process and findings;</a:t>
            </a:r>
            <a:endParaRPr sz="1700"/>
          </a:p>
          <a:p>
            <a:pPr marL="1371600" lvl="2" indent="-336550" algn="l" rtl="0">
              <a:spcBef>
                <a:spcPts val="500"/>
              </a:spcBef>
              <a:spcAft>
                <a:spcPts val="0"/>
              </a:spcAft>
              <a:buSzPts val="1700"/>
              <a:buChar char="•"/>
            </a:pPr>
            <a:r>
              <a:rPr lang="en-US" sz="1700"/>
              <a:t> Determined areas of focus;</a:t>
            </a:r>
            <a:endParaRPr sz="1700"/>
          </a:p>
          <a:p>
            <a:pPr marL="1371600" lvl="2" indent="-336550" algn="l" rtl="0">
              <a:spcBef>
                <a:spcPts val="500"/>
              </a:spcBef>
              <a:spcAft>
                <a:spcPts val="0"/>
              </a:spcAft>
              <a:buSzPts val="1700"/>
              <a:buChar char="•"/>
            </a:pPr>
            <a:r>
              <a:rPr lang="en-US" sz="1700"/>
              <a:t>Needs assessment process and findings;</a:t>
            </a:r>
            <a:endParaRPr sz="1700"/>
          </a:p>
          <a:p>
            <a:pPr marL="1371600" lvl="2" indent="-336550" algn="l" rtl="0">
              <a:spcBef>
                <a:spcPts val="500"/>
              </a:spcBef>
              <a:spcAft>
                <a:spcPts val="0"/>
              </a:spcAft>
              <a:buSzPts val="1700"/>
              <a:buChar char="•"/>
            </a:pPr>
            <a:r>
              <a:rPr lang="en-US" sz="1700"/>
              <a:t>Site-based SMART goals;</a:t>
            </a:r>
            <a:endParaRPr sz="1700"/>
          </a:p>
          <a:p>
            <a:pPr marL="1371600" lvl="2" indent="-336550" algn="l" rtl="0">
              <a:spcBef>
                <a:spcPts val="500"/>
              </a:spcBef>
              <a:spcAft>
                <a:spcPts val="0"/>
              </a:spcAft>
              <a:buSzPts val="1700"/>
              <a:buChar char="•"/>
            </a:pPr>
            <a:r>
              <a:rPr lang="en-US" sz="1700"/>
              <a:t>Interventions planned;</a:t>
            </a:r>
            <a:endParaRPr sz="1700"/>
          </a:p>
          <a:p>
            <a:pPr marL="1371600" lvl="2" indent="-336550" algn="l" rtl="0">
              <a:spcBef>
                <a:spcPts val="500"/>
              </a:spcBef>
              <a:spcAft>
                <a:spcPts val="0"/>
              </a:spcAft>
              <a:buSzPts val="1700"/>
              <a:buChar char="•"/>
            </a:pPr>
            <a:r>
              <a:rPr lang="en-US" sz="1700"/>
              <a:t>Changes in goals during the development year process;</a:t>
            </a:r>
            <a:endParaRPr sz="1700"/>
          </a:p>
          <a:p>
            <a:pPr marL="1371600" lvl="2" indent="-336550" algn="l" rtl="0">
              <a:spcBef>
                <a:spcPts val="500"/>
              </a:spcBef>
              <a:spcAft>
                <a:spcPts val="0"/>
              </a:spcAft>
              <a:buSzPts val="1700"/>
              <a:buChar char="•"/>
            </a:pPr>
            <a:r>
              <a:rPr lang="en-US" sz="1700"/>
              <a:t>Feedback on the development year process; and</a:t>
            </a:r>
            <a:endParaRPr sz="1700"/>
          </a:p>
          <a:p>
            <a:pPr marL="1371600" lvl="2" indent="-336550" algn="l" rtl="0">
              <a:spcBef>
                <a:spcPts val="500"/>
              </a:spcBef>
              <a:spcAft>
                <a:spcPts val="0"/>
              </a:spcAft>
              <a:buSzPts val="1700"/>
              <a:buChar char="•"/>
            </a:pPr>
            <a:r>
              <a:rPr lang="en-US" sz="1700"/>
              <a:t>District and school level contact information.</a:t>
            </a:r>
            <a:endParaRPr sz="1700"/>
          </a:p>
          <a:p>
            <a:pPr marL="0" lvl="0" indent="0" algn="l" rtl="0">
              <a:spcBef>
                <a:spcPts val="1000"/>
              </a:spcBef>
              <a:spcAft>
                <a:spcPts val="0"/>
              </a:spcAft>
              <a:buNone/>
            </a:pPr>
            <a:endParaRPr/>
          </a:p>
          <a:p>
            <a:pPr marL="0" lvl="0" indent="0" algn="l" rtl="0">
              <a:spcBef>
                <a:spcPts val="100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g2b1093c285f_4_1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
        <p:nvSpPr>
          <p:cNvPr id="225" name="Google Shape;225;g2b1093c285f_4_102"/>
          <p:cNvSpPr txBox="1">
            <a:spLocks noGrp="1"/>
          </p:cNvSpPr>
          <p:nvPr>
            <p:ph type="title"/>
          </p:nvPr>
        </p:nvSpPr>
        <p:spPr>
          <a:xfrm>
            <a:off x="223078" y="234975"/>
            <a:ext cx="8363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Evaluation and Reporting</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Years Two, Three, Four  Implementation Years)</a:t>
            </a:r>
            <a:endParaRPr sz="2850" b="1">
              <a:latin typeface="Rockwell"/>
              <a:ea typeface="Rockwell"/>
              <a:cs typeface="Rockwell"/>
              <a:sym typeface="Rockwell"/>
            </a:endParaRPr>
          </a:p>
        </p:txBody>
      </p:sp>
      <p:sp>
        <p:nvSpPr>
          <p:cNvPr id="223" name="Google Shape;223;g2b1093c285f_4_102"/>
          <p:cNvSpPr txBox="1">
            <a:spLocks noGrp="1"/>
          </p:cNvSpPr>
          <p:nvPr>
            <p:ph type="body" idx="1"/>
          </p:nvPr>
        </p:nvSpPr>
        <p:spPr>
          <a:xfrm>
            <a:off x="194250" y="1388800"/>
            <a:ext cx="8755500" cy="4640700"/>
          </a:xfrm>
          <a:prstGeom prst="rect">
            <a:avLst/>
          </a:prstGeom>
          <a:noFill/>
          <a:ln>
            <a:noFill/>
          </a:ln>
        </p:spPr>
        <p:txBody>
          <a:bodyPr spcFirstLastPara="1" wrap="square" lIns="0" tIns="0" rIns="0" bIns="45700" anchor="t" anchorCtr="0">
            <a:noAutofit/>
          </a:bodyPr>
          <a:lstStyle/>
          <a:p>
            <a:pPr marL="457200" lvl="0" indent="-368300" algn="l" rtl="0">
              <a:spcBef>
                <a:spcPts val="1000"/>
              </a:spcBef>
              <a:spcAft>
                <a:spcPts val="0"/>
              </a:spcAft>
              <a:buSzPts val="2200"/>
              <a:buChar char="•"/>
            </a:pPr>
            <a:r>
              <a:rPr lang="en-US" sz="2200" b="1"/>
              <a:t>Each Education Provider that receives funds through SCCG is required to report, at a minimum, the following information to the Department each year </a:t>
            </a:r>
            <a:r>
              <a:rPr lang="en-US" sz="2200"/>
              <a:t>(</a:t>
            </a:r>
            <a:r>
              <a:rPr lang="en-US" sz="2000"/>
              <a:t>to include but not limited to)</a:t>
            </a:r>
            <a:r>
              <a:rPr lang="en-US" sz="2200" b="1"/>
              <a:t>:</a:t>
            </a:r>
            <a:endParaRPr sz="2200" b="1"/>
          </a:p>
          <a:p>
            <a:pPr marL="914400" lvl="1" indent="-317500" algn="l" rtl="0">
              <a:spcBef>
                <a:spcPts val="500"/>
              </a:spcBef>
              <a:spcAft>
                <a:spcPts val="0"/>
              </a:spcAft>
              <a:buSzPts val="1400"/>
              <a:buChar char="•"/>
            </a:pPr>
            <a:r>
              <a:rPr lang="en-US" sz="1400"/>
              <a:t>The number of school counselors hired using grant moneys;</a:t>
            </a:r>
            <a:endParaRPr sz="1400"/>
          </a:p>
          <a:p>
            <a:pPr marL="914400" lvl="1" indent="-317500" algn="l" rtl="0">
              <a:spcBef>
                <a:spcPts val="500"/>
              </a:spcBef>
              <a:spcAft>
                <a:spcPts val="0"/>
              </a:spcAft>
              <a:buSzPts val="1400"/>
              <a:buChar char="•"/>
            </a:pPr>
            <a:r>
              <a:rPr lang="en-US" sz="1400"/>
              <a:t>Any professional development programs provided using grant moneys;</a:t>
            </a:r>
            <a:endParaRPr sz="1400"/>
          </a:p>
          <a:p>
            <a:pPr marL="914400" lvl="1" indent="-317500" algn="l" rtl="0">
              <a:spcBef>
                <a:spcPts val="500"/>
              </a:spcBef>
              <a:spcAft>
                <a:spcPts val="0"/>
              </a:spcAft>
              <a:buSzPts val="1400"/>
              <a:buChar char="•"/>
            </a:pPr>
            <a:r>
              <a:rPr lang="en-US" sz="1400"/>
              <a:t>Any other services provided using grant moneys;</a:t>
            </a:r>
            <a:endParaRPr sz="1400"/>
          </a:p>
          <a:p>
            <a:pPr marL="914400" lvl="1" indent="-317500" algn="l" rtl="0">
              <a:spcBef>
                <a:spcPts val="500"/>
              </a:spcBef>
              <a:spcAft>
                <a:spcPts val="0"/>
              </a:spcAft>
              <a:buSzPts val="1400"/>
              <a:buChar char="•"/>
            </a:pPr>
            <a:r>
              <a:rPr lang="en-US" sz="1400"/>
              <a:t>A comparison of the dropout rates, and the college matriculation and remediation rates, if applicable, at the recipient schools for the years prior to receipt of the grant and the years for which the education provider receives the grant;</a:t>
            </a:r>
            <a:endParaRPr sz="1400"/>
          </a:p>
          <a:p>
            <a:pPr marL="914400" lvl="1" indent="-317500" algn="l" rtl="0">
              <a:spcBef>
                <a:spcPts val="500"/>
              </a:spcBef>
              <a:spcAft>
                <a:spcPts val="0"/>
              </a:spcAft>
              <a:buSzPts val="1400"/>
              <a:buChar char="•"/>
            </a:pPr>
            <a:r>
              <a:rPr lang="en-US" sz="1400"/>
              <a:t>Information indicating an increase in the level of postsecondary preparation services provided to students at recipient schools, such as the use of individual career and academic plans or enrollment in pre-collegiate preparation programs or post secondary or vocational preparation programs;</a:t>
            </a:r>
            <a:endParaRPr sz="1400"/>
          </a:p>
          <a:p>
            <a:pPr marL="914400" lvl="1" indent="-317500" algn="l" rtl="0">
              <a:spcBef>
                <a:spcPts val="500"/>
              </a:spcBef>
              <a:spcAft>
                <a:spcPts val="0"/>
              </a:spcAft>
              <a:buSzPts val="1400"/>
              <a:buChar char="•"/>
            </a:pPr>
            <a:r>
              <a:rPr lang="en-US" sz="1400"/>
              <a:t>Any additional information that the state board, by rule, may require;</a:t>
            </a:r>
            <a:endParaRPr sz="1400"/>
          </a:p>
          <a:p>
            <a:pPr marL="914400" lvl="1" indent="-317500" algn="l" rtl="0">
              <a:spcBef>
                <a:spcPts val="500"/>
              </a:spcBef>
              <a:spcAft>
                <a:spcPts val="0"/>
              </a:spcAft>
              <a:buSzPts val="1400"/>
              <a:buChar char="•"/>
            </a:pPr>
            <a:r>
              <a:rPr lang="en-US" sz="1400"/>
              <a:t>School counselor to student ratio;</a:t>
            </a:r>
            <a:endParaRPr sz="1400"/>
          </a:p>
          <a:p>
            <a:pPr marL="914400" lvl="1" indent="-317500" algn="l" rtl="0">
              <a:spcBef>
                <a:spcPts val="500"/>
              </a:spcBef>
              <a:spcAft>
                <a:spcPts val="0"/>
              </a:spcAft>
              <a:buSzPts val="1400"/>
              <a:buChar char="•"/>
            </a:pPr>
            <a:r>
              <a:rPr lang="en-US" sz="1400"/>
              <a:t>Evaluation of impact of Grant Program;</a:t>
            </a:r>
            <a:endParaRPr sz="1400"/>
          </a:p>
          <a:p>
            <a:pPr marL="914400" lvl="1" indent="-317500" algn="l" rtl="0">
              <a:spcBef>
                <a:spcPts val="500"/>
              </a:spcBef>
              <a:spcAft>
                <a:spcPts val="0"/>
              </a:spcAft>
              <a:buSzPts val="1400"/>
              <a:buChar char="•"/>
            </a:pPr>
            <a:r>
              <a:rPr lang="en-US" sz="1400"/>
              <a:t>Adoption of American School Counseling Association (ASCA) model and standards;</a:t>
            </a:r>
            <a:endParaRPr sz="1400"/>
          </a:p>
          <a:p>
            <a:pPr marL="914400" lvl="1" indent="-317500" algn="l" rtl="0">
              <a:spcBef>
                <a:spcPts val="500"/>
              </a:spcBef>
              <a:spcAft>
                <a:spcPts val="0"/>
              </a:spcAft>
              <a:buSzPts val="1400"/>
              <a:buChar char="•"/>
            </a:pPr>
            <a:r>
              <a:rPr lang="en-US" sz="1400"/>
              <a:t>A comparison of the attendance and reading proficiencies prior to the receipt of the grant and the years for which the education provider receives a grant at the recipient elementary schools;</a:t>
            </a:r>
            <a:endParaRPr sz="1400"/>
          </a:p>
          <a:p>
            <a:pPr marL="914400" lvl="1" indent="-317500" algn="l" rtl="0">
              <a:spcBef>
                <a:spcPts val="500"/>
              </a:spcBef>
              <a:spcAft>
                <a:spcPts val="0"/>
              </a:spcAft>
              <a:buSzPts val="1400"/>
              <a:buChar char="•"/>
            </a:pPr>
            <a:r>
              <a:rPr lang="en-US" sz="1400"/>
              <a:t>Successful matriculation through elementary and between middle and high school (if applicable); and</a:t>
            </a:r>
            <a:endParaRPr sz="1400"/>
          </a:p>
          <a:p>
            <a:pPr marL="914400" lvl="1" indent="-317500" algn="l" rtl="0">
              <a:spcBef>
                <a:spcPts val="500"/>
              </a:spcBef>
              <a:spcAft>
                <a:spcPts val="0"/>
              </a:spcAft>
              <a:buSzPts val="1400"/>
              <a:buChar char="•"/>
            </a:pPr>
            <a:r>
              <a:rPr lang="en-US" sz="1400"/>
              <a:t>An annual performance report by May 30 of each year of the grant.</a:t>
            </a:r>
            <a:endParaRPr sz="1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
        <p:nvSpPr>
          <p:cNvPr id="230" name="Google Shape;230;p14"/>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Data Privacy</a:t>
            </a:r>
            <a:endParaRPr sz="3400" b="1">
              <a:latin typeface="Rockwell"/>
              <a:ea typeface="Rockwell"/>
              <a:cs typeface="Rockwell"/>
              <a:sym typeface="Rockwell"/>
            </a:endParaRPr>
          </a:p>
        </p:txBody>
      </p:sp>
      <p:sp>
        <p:nvSpPr>
          <p:cNvPr id="231" name="Google Shape;231;p14"/>
          <p:cNvSpPr txBox="1">
            <a:spLocks noGrp="1"/>
          </p:cNvSpPr>
          <p:nvPr>
            <p:ph type="body" idx="1"/>
          </p:nvPr>
        </p:nvSpPr>
        <p:spPr>
          <a:xfrm>
            <a:off x="296100" y="1463050"/>
            <a:ext cx="8596500" cy="4640700"/>
          </a:xfrm>
          <a:prstGeom prst="rect">
            <a:avLst/>
          </a:prstGeom>
          <a:noFill/>
          <a:ln>
            <a:noFill/>
          </a:ln>
        </p:spPr>
        <p:txBody>
          <a:bodyPr spcFirstLastPara="1" wrap="square" lIns="0" tIns="0" rIns="0" bIns="45700" anchor="t" anchorCtr="0">
            <a:noAutofit/>
          </a:bodyPr>
          <a:lstStyle/>
          <a:p>
            <a:pPr marL="457200" lvl="0" indent="-349250" algn="l" rtl="0">
              <a:spcBef>
                <a:spcPts val="1000"/>
              </a:spcBef>
              <a:spcAft>
                <a:spcPts val="0"/>
              </a:spcAft>
              <a:buSzPts val="1900"/>
              <a:buChar char="•"/>
            </a:pPr>
            <a:r>
              <a:rPr lang="en-US" sz="1900"/>
              <a:t>CDE takes seriously its obligation to protect the privacy of student and educator Personally Identifiable Information (PII) collected, used, shared, and stored. PII will not be collected through the School Counselor Corps Grant Program. All program evaluation data will be collected in the aggregate and will be used, shared, and stored in compliance with CDE’s privacy and security policies and procedures.</a:t>
            </a:r>
            <a:endParaRPr sz="1900"/>
          </a:p>
          <a:p>
            <a:pPr marL="0" lvl="0" indent="0" algn="l" rtl="0">
              <a:spcBef>
                <a:spcPts val="1000"/>
              </a:spcBef>
              <a:spcAft>
                <a:spcPts val="0"/>
              </a:spcAft>
              <a:buNone/>
            </a:pPr>
            <a:endParaRPr sz="800"/>
          </a:p>
          <a:p>
            <a:pPr marL="457200" lvl="0" indent="-349250" algn="l" rtl="0">
              <a:spcBef>
                <a:spcPts val="1000"/>
              </a:spcBef>
              <a:spcAft>
                <a:spcPts val="0"/>
              </a:spcAft>
              <a:buSzPts val="1900"/>
              <a:buChar char="•"/>
            </a:pPr>
            <a:r>
              <a:rPr lang="en-US" sz="1900"/>
              <a:t>Note: Documents submitted as part of the application must not contain any personally identifiable student or educator information including names, identification numbers, or anything that could identify an individual. All data should be referenced/included in the aggregate and the aggregate counts should be redacted to remove small numbers under n=16 for students or n=5 for educators.</a:t>
            </a:r>
            <a:endParaRPr sz="1900"/>
          </a:p>
          <a:p>
            <a:pPr marL="0" lvl="0" indent="0" algn="l" rtl="0">
              <a:spcBef>
                <a:spcPts val="1000"/>
              </a:spcBef>
              <a:spcAft>
                <a:spcPts val="0"/>
              </a:spcAft>
              <a:buNone/>
            </a:pPr>
            <a:r>
              <a:rPr lang="en-US" sz="1900"/>
              <a:t> </a:t>
            </a:r>
            <a:endParaRPr sz="800"/>
          </a:p>
          <a:p>
            <a:pPr marL="457200" lvl="0" indent="-349250" algn="l" rtl="0">
              <a:spcBef>
                <a:spcPts val="1000"/>
              </a:spcBef>
              <a:spcAft>
                <a:spcPts val="0"/>
              </a:spcAft>
              <a:buSzPts val="1900"/>
              <a:buChar char="•"/>
            </a:pPr>
            <a:r>
              <a:rPr lang="en-US" sz="1900"/>
              <a:t>Information reported to CDE in relation to grant activities is not confidential and is subject to public request. Awarded grantees should ensure reported information does not contain Personally Identifiable Information (PII) or confidential information.</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101" name="Google Shape;101;p1"/>
          <p:cNvSpPr txBox="1">
            <a:spLocks noGrp="1"/>
          </p:cNvSpPr>
          <p:nvPr>
            <p:ph type="ctrTitle"/>
          </p:nvPr>
        </p:nvSpPr>
        <p:spPr>
          <a:xfrm>
            <a:off x="685800" y="2997964"/>
            <a:ext cx="7772400" cy="1216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291308"/>
              <a:buFont typeface="Arial"/>
              <a:buNone/>
            </a:pPr>
            <a:r>
              <a:rPr lang="en-US" sz="4044" b="1">
                <a:latin typeface="Rockwell"/>
                <a:ea typeface="Rockwell"/>
                <a:cs typeface="Rockwell"/>
                <a:sym typeface="Rockwell"/>
              </a:rPr>
              <a:t>School Counselor Corps Grant (SCCG) Program</a:t>
            </a:r>
            <a:br>
              <a:rPr lang="en-US">
                <a:latin typeface="Rockwell"/>
                <a:ea typeface="Rockwell"/>
                <a:cs typeface="Rockwell"/>
                <a:sym typeface="Rockwell"/>
              </a:rPr>
            </a:br>
            <a:br>
              <a:rPr lang="en-US" sz="1655">
                <a:latin typeface="Rockwell"/>
                <a:ea typeface="Rockwell"/>
                <a:cs typeface="Rockwell"/>
                <a:sym typeface="Rockwell"/>
              </a:rPr>
            </a:br>
            <a:r>
              <a:rPr lang="en-US" sz="1655">
                <a:solidFill>
                  <a:srgbClr val="262626"/>
                </a:solidFill>
                <a:latin typeface="Rockwell"/>
                <a:ea typeface="Rockwell"/>
                <a:cs typeface="Rockwell"/>
                <a:sym typeface="Rockwell"/>
              </a:rPr>
              <a:t>Pursuant to C.R.S. 22-91-101 through 22-91-105</a:t>
            </a:r>
            <a:endParaRPr sz="1655">
              <a:latin typeface="Rockwell"/>
              <a:ea typeface="Rockwell"/>
              <a:cs typeface="Rockwell"/>
              <a:sym typeface="Rockwell"/>
            </a:endParaRPr>
          </a:p>
        </p:txBody>
      </p:sp>
      <p:sp>
        <p:nvSpPr>
          <p:cNvPr id="102" name="Google Shape;102;p1"/>
          <p:cNvSpPr txBox="1">
            <a:spLocks noGrp="1"/>
          </p:cNvSpPr>
          <p:nvPr>
            <p:ph type="subTitle" idx="1"/>
          </p:nvPr>
        </p:nvSpPr>
        <p:spPr>
          <a:xfrm>
            <a:off x="1351200" y="5029650"/>
            <a:ext cx="6441600" cy="1065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b="1">
                <a:latin typeface="Rockwell"/>
                <a:ea typeface="Rockwell"/>
                <a:cs typeface="Rockwell"/>
                <a:sym typeface="Rockwell"/>
              </a:rPr>
              <a:t>Application Information Webinar</a:t>
            </a:r>
            <a:endParaRPr b="1">
              <a:latin typeface="Rockwell"/>
              <a:ea typeface="Rockwell"/>
              <a:cs typeface="Rockwell"/>
              <a:sym typeface="Rockwell"/>
            </a:endParaRPr>
          </a:p>
          <a:p>
            <a:pPr marL="0" lvl="0" indent="0" algn="ctr" rtl="0">
              <a:lnSpc>
                <a:spcPct val="90000"/>
              </a:lnSpc>
              <a:spcBef>
                <a:spcPts val="1000"/>
              </a:spcBef>
              <a:spcAft>
                <a:spcPts val="0"/>
              </a:spcAft>
              <a:buClr>
                <a:schemeClr val="dk1"/>
              </a:buClr>
              <a:buSzPts val="2000"/>
              <a:buNone/>
            </a:pPr>
            <a:r>
              <a:rPr lang="en-US">
                <a:latin typeface="Rockwell"/>
                <a:ea typeface="Rockwell"/>
                <a:cs typeface="Rockwell"/>
                <a:sym typeface="Rockwell"/>
              </a:rPr>
              <a:t>February 2024</a:t>
            </a:r>
            <a:endParaRPr>
              <a:latin typeface="Rockwell"/>
              <a:ea typeface="Rockwell"/>
              <a:cs typeface="Rockwell"/>
              <a:sym typeface="Rockwell"/>
            </a:endParaRPr>
          </a:p>
        </p:txBody>
      </p:sp>
      <p:pic>
        <p:nvPicPr>
          <p:cNvPr id="105" name="Google Shape;105;p1" descr="RFA Opening Page Screenshot"/>
          <p:cNvPicPr preferRelativeResize="0"/>
          <p:nvPr/>
        </p:nvPicPr>
        <p:blipFill>
          <a:blip r:embed="rId3">
            <a:alphaModFix/>
          </a:blip>
          <a:stretch>
            <a:fillRect/>
          </a:stretch>
        </p:blipFill>
        <p:spPr>
          <a:xfrm rot="-404058">
            <a:off x="718122" y="4391357"/>
            <a:ext cx="1381912" cy="1627630"/>
          </a:xfrm>
          <a:prstGeom prst="rect">
            <a:avLst/>
          </a:prstGeom>
          <a:noFill/>
          <a:ln w="152400" cap="flat" cmpd="sng">
            <a:solidFill>
              <a:schemeClr val="accent4"/>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
        <p:nvSpPr>
          <p:cNvPr id="238" name="Google Shape;238;p1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66666"/>
              <a:buFont typeface="Arial"/>
              <a:buNone/>
            </a:pPr>
            <a:r>
              <a:rPr lang="en-US" sz="6000" b="1">
                <a:latin typeface="Rockwell"/>
                <a:ea typeface="Rockwell"/>
                <a:cs typeface="Rockwell"/>
                <a:sym typeface="Rockwell"/>
              </a:rPr>
              <a:t>Application Elements and Timeline</a:t>
            </a:r>
            <a:endParaRPr sz="6000" b="1">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
        <p:nvSpPr>
          <p:cNvPr id="245" name="Google Shape;245;p16"/>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Timeline</a:t>
            </a:r>
            <a:endParaRPr sz="3400" b="1">
              <a:latin typeface="Rockwell"/>
              <a:ea typeface="Rockwell"/>
              <a:cs typeface="Rockwell"/>
              <a:sym typeface="Rockwell"/>
            </a:endParaRPr>
          </a:p>
        </p:txBody>
      </p:sp>
      <p:graphicFrame>
        <p:nvGraphicFramePr>
          <p:cNvPr id="248" name="Google Shape;248;p16" descr="RFA Process Timeline&#10;"/>
          <p:cNvGraphicFramePr/>
          <p:nvPr>
            <p:extLst>
              <p:ext uri="{D42A27DB-BD31-4B8C-83A1-F6EECF244321}">
                <p14:modId xmlns:p14="http://schemas.microsoft.com/office/powerpoint/2010/main" val="2759248168"/>
              </p:ext>
            </p:extLst>
          </p:nvPr>
        </p:nvGraphicFramePr>
        <p:xfrm>
          <a:off x="628650" y="1386840"/>
          <a:ext cx="7886700" cy="2225100"/>
        </p:xfrm>
        <a:graphic>
          <a:graphicData uri="http://schemas.openxmlformats.org/drawingml/2006/table">
            <a:tbl>
              <a:tblPr firstRow="1" bandRow="1">
                <a:noFill/>
                <a:tableStyleId>{9D62069B-8C6C-4545-B7DC-1287D597FDF1}</a:tableStyleId>
              </a:tblPr>
              <a:tblGrid>
                <a:gridCol w="2511700">
                  <a:extLst>
                    <a:ext uri="{9D8B030D-6E8A-4147-A177-3AD203B41FA5}">
                      <a16:colId xmlns:a16="http://schemas.microsoft.com/office/drawing/2014/main" val="20000"/>
                    </a:ext>
                  </a:extLst>
                </a:gridCol>
                <a:gridCol w="5375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Activity </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Date </a:t>
                      </a:r>
                      <a:endParaRPr sz="14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Intent to Apply Due</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a:solidFill>
                            <a:srgbClr val="262626"/>
                          </a:solidFill>
                          <a:latin typeface="Rockwell"/>
                          <a:ea typeface="Rockwell"/>
                          <a:cs typeface="Rockwell"/>
                          <a:sym typeface="Rockwell"/>
                        </a:rPr>
                        <a:t>Thursday, February 29, 2024</a:t>
                      </a:r>
                      <a:endParaRPr sz="20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Application Due</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a:solidFill>
                            <a:srgbClr val="262626"/>
                          </a:solidFill>
                          <a:latin typeface="Rockwell"/>
                          <a:ea typeface="Rockwell"/>
                          <a:cs typeface="Rockwell"/>
                          <a:sym typeface="Rockwell"/>
                        </a:rPr>
                        <a:t>Thursday, March 7, 2024, by 4 pm</a:t>
                      </a:r>
                      <a:endParaRPr sz="17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Application Review</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u="none" strike="noStrike" cap="none" dirty="0">
                          <a:latin typeface="Rockwell"/>
                          <a:ea typeface="Rockwell"/>
                          <a:cs typeface="Rockwell"/>
                          <a:sym typeface="Rockwell"/>
                        </a:rPr>
                        <a:t>March </a:t>
                      </a:r>
                      <a:r>
                        <a:rPr lang="en-US" sz="1700" b="1" dirty="0">
                          <a:latin typeface="Rockwell"/>
                          <a:ea typeface="Rockwell"/>
                          <a:cs typeface="Rockwell"/>
                          <a:sym typeface="Rockwell"/>
                        </a:rPr>
                        <a:t>8</a:t>
                      </a:r>
                      <a:r>
                        <a:rPr lang="en-US" sz="1700" b="1" u="none" strike="noStrike" cap="none" dirty="0">
                          <a:latin typeface="Rockwell"/>
                          <a:ea typeface="Rockwell"/>
                          <a:cs typeface="Rockwell"/>
                          <a:sym typeface="Rockwell"/>
                        </a:rPr>
                        <a:t>, 2023 – April </a:t>
                      </a:r>
                      <a:r>
                        <a:rPr lang="en-US" sz="1700" b="1" dirty="0">
                          <a:latin typeface="Rockwell"/>
                          <a:ea typeface="Rockwell"/>
                          <a:cs typeface="Rockwell"/>
                          <a:sym typeface="Rockwell"/>
                        </a:rPr>
                        <a:t>12</a:t>
                      </a:r>
                      <a:r>
                        <a:rPr lang="en-US" sz="1700" b="1" u="none" strike="noStrike" cap="none" dirty="0">
                          <a:latin typeface="Rockwell"/>
                          <a:ea typeface="Rockwell"/>
                          <a:cs typeface="Rockwell"/>
                          <a:sym typeface="Rockwell"/>
                        </a:rPr>
                        <a:t>, 2023</a:t>
                      </a:r>
                      <a:endParaRPr sz="1300" b="1" u="none" strike="noStrike" cap="none" dirty="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Initial Notifications</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dirty="0">
                          <a:latin typeface="Rockwell"/>
                          <a:ea typeface="Rockwell"/>
                          <a:cs typeface="Rockwell"/>
                          <a:sym typeface="Rockwell"/>
                        </a:rPr>
                        <a:t>No later than </a:t>
                      </a:r>
                      <a:r>
                        <a:rPr lang="en-US" sz="1700" b="1" dirty="0">
                          <a:latin typeface="Rockwell"/>
                          <a:ea typeface="Rockwell"/>
                          <a:cs typeface="Rockwell"/>
                          <a:sym typeface="Rockwell"/>
                        </a:rPr>
                        <a:t>Friday, June 14, 2024</a:t>
                      </a:r>
                      <a:endParaRPr sz="1700" u="none" strike="noStrike" cap="none" dirty="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State Board Meeting</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latin typeface="Rockwell"/>
                          <a:ea typeface="Rockwell"/>
                          <a:cs typeface="Rockwell"/>
                          <a:sym typeface="Rockwell"/>
                        </a:rPr>
                        <a:t>May </a:t>
                      </a:r>
                      <a:r>
                        <a:rPr lang="en-US" sz="1800" b="1" dirty="0">
                          <a:latin typeface="Rockwell"/>
                          <a:ea typeface="Rockwell"/>
                          <a:cs typeface="Rockwell"/>
                          <a:sym typeface="Rockwell"/>
                        </a:rPr>
                        <a:t>8</a:t>
                      </a:r>
                      <a:r>
                        <a:rPr lang="en-US" sz="1800" b="1" u="none" strike="noStrike" cap="none" dirty="0">
                          <a:latin typeface="Rockwell"/>
                          <a:ea typeface="Rockwell"/>
                          <a:cs typeface="Rockwell"/>
                          <a:sym typeface="Rockwell"/>
                        </a:rPr>
                        <a:t>, 202</a:t>
                      </a:r>
                      <a:r>
                        <a:rPr lang="en-US" sz="1800" b="1" dirty="0">
                          <a:latin typeface="Rockwell"/>
                          <a:ea typeface="Rockwell"/>
                          <a:cs typeface="Rockwell"/>
                          <a:sym typeface="Rockwell"/>
                        </a:rPr>
                        <a:t>4</a:t>
                      </a:r>
                      <a:r>
                        <a:rPr lang="en-US" sz="1800" b="1" u="none" strike="noStrike" cap="none" dirty="0">
                          <a:latin typeface="Rockwell"/>
                          <a:ea typeface="Rockwell"/>
                          <a:cs typeface="Rockwell"/>
                          <a:sym typeface="Rockwell"/>
                        </a:rPr>
                        <a:t> – May </a:t>
                      </a:r>
                      <a:r>
                        <a:rPr lang="en-US" sz="1800" b="1" dirty="0">
                          <a:latin typeface="Rockwell"/>
                          <a:ea typeface="Rockwell"/>
                          <a:cs typeface="Rockwell"/>
                          <a:sym typeface="Rockwell"/>
                        </a:rPr>
                        <a:t>9</a:t>
                      </a:r>
                      <a:r>
                        <a:rPr lang="en-US" sz="1800" b="1" u="none" strike="noStrike" cap="none" dirty="0">
                          <a:latin typeface="Rockwell"/>
                          <a:ea typeface="Rockwell"/>
                          <a:cs typeface="Rockwell"/>
                          <a:sym typeface="Rockwell"/>
                        </a:rPr>
                        <a:t>, 202</a:t>
                      </a:r>
                      <a:r>
                        <a:rPr lang="en-US" sz="1800" b="1" dirty="0">
                          <a:latin typeface="Rockwell"/>
                          <a:ea typeface="Rockwell"/>
                          <a:cs typeface="Rockwell"/>
                          <a:sym typeface="Rockwell"/>
                        </a:rPr>
                        <a:t>4</a:t>
                      </a:r>
                      <a:endParaRPr sz="1400" b="1" u="none" strike="noStrike" cap="none" dirty="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5"/>
                  </a:ext>
                </a:extLst>
              </a:tr>
            </a:tbl>
          </a:graphicData>
        </a:graphic>
      </p:graphicFrame>
      <p:sp>
        <p:nvSpPr>
          <p:cNvPr id="247" name="Google Shape;247;p16"/>
          <p:cNvSpPr txBox="1">
            <a:spLocks noGrp="1"/>
          </p:cNvSpPr>
          <p:nvPr>
            <p:ph type="body" idx="1"/>
          </p:nvPr>
        </p:nvSpPr>
        <p:spPr>
          <a:xfrm>
            <a:off x="324750" y="1322774"/>
            <a:ext cx="8644200" cy="4628576"/>
          </a:xfrm>
          <a:prstGeom prst="rect">
            <a:avLst/>
          </a:prstGeom>
          <a:noFill/>
          <a:ln>
            <a:noFill/>
          </a:ln>
        </p:spPr>
        <p:txBody>
          <a:bodyPr spcFirstLastPara="1" wrap="square" lIns="0" tIns="0" rIns="0" bIns="45700" anchor="t" anchorCtr="0">
            <a:noAutofit/>
          </a:bodyPr>
          <a:lstStyle/>
          <a:p>
            <a:pPr marL="228600" lvl="0" indent="-76200" algn="l" rtl="0">
              <a:lnSpc>
                <a:spcPct val="90000"/>
              </a:lnSpc>
              <a:spcBef>
                <a:spcPts val="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114300" algn="l" rtl="0">
              <a:lnSpc>
                <a:spcPct val="90000"/>
              </a:lnSpc>
              <a:spcBef>
                <a:spcPts val="0"/>
              </a:spcBef>
              <a:spcAft>
                <a:spcPts val="0"/>
              </a:spcAft>
              <a:buClr>
                <a:schemeClr val="dk1"/>
              </a:buClr>
              <a:buSzPts val="1800"/>
              <a:buNone/>
            </a:pPr>
            <a:endParaRPr sz="1800" dirty="0">
              <a:solidFill>
                <a:srgbClr val="262626"/>
              </a:solidFill>
              <a:latin typeface="Calibri"/>
              <a:ea typeface="Calibri"/>
              <a:cs typeface="Calibri"/>
              <a:sym typeface="Calibri"/>
            </a:endParaRPr>
          </a:p>
          <a:p>
            <a:pPr marL="0" lvl="0" indent="0" algn="l" rtl="0">
              <a:spcBef>
                <a:spcPts val="1000"/>
              </a:spcBef>
              <a:spcAft>
                <a:spcPts val="0"/>
              </a:spcAft>
              <a:buNone/>
            </a:pPr>
            <a:r>
              <a:rPr lang="en-US" sz="2000" b="1" dirty="0"/>
              <a:t>If interested in applying for this funding opportunity, submit the</a:t>
            </a:r>
            <a:r>
              <a:rPr lang="en-US" sz="2000" b="1" u="sng" dirty="0">
                <a:solidFill>
                  <a:schemeClr val="hlink"/>
                </a:solidFill>
                <a:hlinkClick r:id="rId3"/>
              </a:rPr>
              <a:t> Intent to Apply</a:t>
            </a:r>
            <a:r>
              <a:rPr lang="en-US" sz="2000" b="1" dirty="0"/>
              <a:t> by Thursday, February 29, 2024.</a:t>
            </a:r>
            <a:endParaRPr sz="2000" b="1" dirty="0"/>
          </a:p>
          <a:p>
            <a:pPr marL="457200" lvl="0" indent="-355600" algn="l" rtl="0">
              <a:spcBef>
                <a:spcPts val="1000"/>
              </a:spcBef>
              <a:spcAft>
                <a:spcPts val="0"/>
              </a:spcAft>
              <a:buSzPts val="2000"/>
              <a:buChar char="•"/>
            </a:pPr>
            <a:r>
              <a:rPr lang="en-US" sz="2000" dirty="0"/>
              <a:t>Although strongly encouraged, completion of the Intent to Apply is not a required component of the application process.</a:t>
            </a:r>
            <a:endParaRPr sz="2000" dirty="0"/>
          </a:p>
          <a:p>
            <a:pPr marL="457200" lvl="0" indent="-355600" algn="l" rtl="0">
              <a:spcBef>
                <a:spcPts val="0"/>
              </a:spcBef>
              <a:spcAft>
                <a:spcPts val="0"/>
              </a:spcAft>
              <a:buSzPts val="2000"/>
              <a:buChar char="•"/>
            </a:pPr>
            <a:r>
              <a:rPr lang="en-US" sz="2000" dirty="0"/>
              <a:t> Completing the Intent to Apply assists CDE in knowing who needs access to the application in GAINS and providing access guidance, securing a sufficient number of peer reviewers, and provides an avenue to communicate important updates with potential applicants.</a:t>
            </a:r>
            <a:endParaRPr sz="700" dirty="0">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262626"/>
              </a:solidFill>
            </a:endParaRPr>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
        <p:nvSpPr>
          <p:cNvPr id="254" name="Google Shape;254;p17"/>
          <p:cNvSpPr txBox="1">
            <a:spLocks noGrp="1"/>
          </p:cNvSpPr>
          <p:nvPr>
            <p:ph type="title"/>
          </p:nvPr>
        </p:nvSpPr>
        <p:spPr>
          <a:xfrm>
            <a:off x="245202" y="406925"/>
            <a:ext cx="78354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Submission Process and Deadline</a:t>
            </a:r>
            <a:endParaRPr sz="3400" b="1">
              <a:latin typeface="Rockwell"/>
              <a:ea typeface="Rockwell"/>
              <a:cs typeface="Rockwell"/>
              <a:sym typeface="Rockwell"/>
            </a:endParaRPr>
          </a:p>
        </p:txBody>
      </p:sp>
      <p:sp>
        <p:nvSpPr>
          <p:cNvPr id="255" name="Google Shape;255;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b="1"/>
              <a:t>Applications must be completed and submitted through</a:t>
            </a:r>
            <a:r>
              <a:rPr lang="en-US" b="1" u="sng">
                <a:solidFill>
                  <a:schemeClr val="hlink"/>
                </a:solidFill>
                <a:hlinkClick r:id="rId3"/>
              </a:rPr>
              <a:t> GAINS</a:t>
            </a:r>
            <a:r>
              <a:rPr lang="en-US" b="1"/>
              <a:t> by Thursday, March 7, 2024, by 4 pm.</a:t>
            </a:r>
            <a:endParaRPr b="1"/>
          </a:p>
          <a:p>
            <a:pPr marL="457200" lvl="0" indent="0" algn="l" rtl="0">
              <a:spcBef>
                <a:spcPts val="1000"/>
              </a:spcBef>
              <a:spcAft>
                <a:spcPts val="0"/>
              </a:spcAft>
              <a:buNone/>
            </a:pPr>
            <a:endParaRPr sz="800" b="1"/>
          </a:p>
          <a:p>
            <a:pPr marL="457200" lvl="0" indent="-381000" algn="l" rtl="0">
              <a:spcBef>
                <a:spcPts val="1000"/>
              </a:spcBef>
              <a:spcAft>
                <a:spcPts val="0"/>
              </a:spcAft>
              <a:buSzPts val="2400"/>
              <a:buChar char="•"/>
            </a:pPr>
            <a:r>
              <a:rPr lang="en-US"/>
              <a:t>Application materials and resources for review only are available on</a:t>
            </a:r>
            <a:r>
              <a:rPr lang="en-US" u="sng">
                <a:solidFill>
                  <a:schemeClr val="hlink"/>
                </a:solidFill>
                <a:hlinkClick r:id="rId4"/>
              </a:rPr>
              <a:t> CDE’s School Counselor Corps Grant Program webpage</a:t>
            </a:r>
            <a:r>
              <a:rPr lang="en-US"/>
              <a:t>.</a:t>
            </a:r>
            <a:endParaRPr/>
          </a:p>
          <a:p>
            <a:pPr marL="0" lvl="0" indent="0" algn="l" rtl="0">
              <a:spcBef>
                <a:spcPts val="1000"/>
              </a:spcBef>
              <a:spcAft>
                <a:spcPts val="0"/>
              </a:spcAft>
              <a:buNone/>
            </a:pPr>
            <a:endParaRPr sz="800"/>
          </a:p>
          <a:p>
            <a:pPr marL="457200" lvl="0" indent="-381000" algn="l" rtl="0">
              <a:spcBef>
                <a:spcPts val="1000"/>
              </a:spcBef>
              <a:spcAft>
                <a:spcPts val="0"/>
              </a:spcAft>
              <a:buSzPts val="2400"/>
              <a:buChar char="•"/>
            </a:pPr>
            <a:r>
              <a:rPr lang="en-US"/>
              <a:t>Incomplete or late applications will not be considered. If you have questions about your submitted application email </a:t>
            </a:r>
            <a:r>
              <a:rPr lang="en-US" u="sng">
                <a:solidFill>
                  <a:schemeClr val="hlink"/>
                </a:solidFill>
                <a:hlinkClick r:id="rId5"/>
              </a:rPr>
              <a:t>CompetitiveGrants@cde.state.co.us</a:t>
            </a:r>
            <a:r>
              <a:rPr lang="en-US"/>
              <a:t>.</a:t>
            </a:r>
            <a:endParaRPr/>
          </a:p>
          <a:p>
            <a:pPr marL="457200" lvl="0" indent="0" algn="l" rtl="0">
              <a:spcBef>
                <a:spcPts val="1000"/>
              </a:spcBef>
              <a:spcAft>
                <a:spcPts val="0"/>
              </a:spcAft>
              <a:buNone/>
            </a:pPr>
            <a:endParaRPr sz="800"/>
          </a:p>
          <a:p>
            <a:pPr marL="457200" lvl="0" indent="-381000" algn="l" rtl="0">
              <a:spcBef>
                <a:spcPts val="1000"/>
              </a:spcBef>
              <a:spcAft>
                <a:spcPts val="0"/>
              </a:spcAft>
              <a:buSzPts val="2400"/>
              <a:buChar char="•"/>
            </a:pPr>
            <a:r>
              <a:rPr lang="en-US" b="1"/>
              <a:t>GAINS Training: </a:t>
            </a:r>
            <a:r>
              <a:rPr lang="en-US"/>
              <a:t>https://www.cde.state.co.us/gains/gainstrainings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
        <p:nvSpPr>
          <p:cNvPr id="262" name="Google Shape;262;p20"/>
          <p:cNvSpPr txBox="1">
            <a:spLocks noGrp="1"/>
          </p:cNvSpPr>
          <p:nvPr>
            <p:ph type="title"/>
          </p:nvPr>
        </p:nvSpPr>
        <p:spPr>
          <a:xfrm>
            <a:off x="245203" y="406925"/>
            <a:ext cx="8498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Review Process and Notifications</a:t>
            </a:r>
            <a:endParaRPr sz="3400" b="1">
              <a:latin typeface="Rockwell"/>
              <a:ea typeface="Rockwell"/>
              <a:cs typeface="Rockwell"/>
              <a:sym typeface="Rockwell"/>
            </a:endParaRPr>
          </a:p>
        </p:txBody>
      </p:sp>
      <p:sp>
        <p:nvSpPr>
          <p:cNvPr id="263" name="Google Shape;263;p20"/>
          <p:cNvSpPr txBox="1">
            <a:spLocks noGrp="1"/>
          </p:cNvSpPr>
          <p:nvPr>
            <p:ph type="body" idx="1"/>
          </p:nvPr>
        </p:nvSpPr>
        <p:spPr>
          <a:xfrm>
            <a:off x="245200" y="1463050"/>
            <a:ext cx="8551800" cy="4640700"/>
          </a:xfrm>
          <a:prstGeom prst="rect">
            <a:avLst/>
          </a:prstGeom>
          <a:noFill/>
          <a:ln>
            <a:noFill/>
          </a:ln>
        </p:spPr>
        <p:txBody>
          <a:bodyPr spcFirstLastPara="1" wrap="square" lIns="0" tIns="0" rIns="0" bIns="45700" anchor="t" anchorCtr="0">
            <a:noAutofit/>
          </a:bodyPr>
          <a:lstStyle/>
          <a:p>
            <a:pPr marL="457200" lvl="0" indent="-355600" algn="l" rtl="0">
              <a:spcBef>
                <a:spcPts val="1000"/>
              </a:spcBef>
              <a:spcAft>
                <a:spcPts val="0"/>
              </a:spcAft>
              <a:buSzPts val="2000"/>
              <a:buChar char="•"/>
            </a:pPr>
            <a:r>
              <a:rPr lang="en-US" sz="2000" b="1"/>
              <a:t>Applications will be reviewed by the School Counselor Corps Grant Program Advisory Board members and peer reviewers. </a:t>
            </a:r>
            <a:endParaRPr sz="2000" b="1"/>
          </a:p>
          <a:p>
            <a:pPr marL="914400" lvl="1" indent="-342900" algn="l" rtl="0">
              <a:spcBef>
                <a:spcPts val="0"/>
              </a:spcBef>
              <a:spcAft>
                <a:spcPts val="0"/>
              </a:spcAft>
              <a:buSzPts val="1800"/>
              <a:buChar char="•"/>
            </a:pPr>
            <a:r>
              <a:rPr lang="en-US" sz="1800"/>
              <a:t>This process may be discontinued at any point as funding is contingent upon pending appropriations to the School Counselor Corps Grant Program for 2024-2025 school year. </a:t>
            </a:r>
            <a:endParaRPr sz="1800"/>
          </a:p>
          <a:p>
            <a:pPr marL="914400" lvl="1" indent="-342900" algn="l" rtl="0">
              <a:spcBef>
                <a:spcPts val="0"/>
              </a:spcBef>
              <a:spcAft>
                <a:spcPts val="0"/>
              </a:spcAft>
              <a:buSzPts val="1800"/>
              <a:buChar char="•"/>
            </a:pPr>
            <a:r>
              <a:rPr lang="en-US" sz="1800" b="1"/>
              <a:t>If the state budget is passed and appropriations are available, applicants will be notified of final award status no later than Friday, June 14, 2024.</a:t>
            </a:r>
            <a:endParaRPr sz="1800" b="1"/>
          </a:p>
          <a:p>
            <a:pPr marL="914400" lvl="0" indent="0" algn="l" rtl="0">
              <a:spcBef>
                <a:spcPts val="1000"/>
              </a:spcBef>
              <a:spcAft>
                <a:spcPts val="0"/>
              </a:spcAft>
              <a:buNone/>
            </a:pPr>
            <a:endParaRPr sz="800" b="1"/>
          </a:p>
          <a:p>
            <a:pPr marL="457200" lvl="0" indent="-355600" algn="l" rtl="0">
              <a:spcBef>
                <a:spcPts val="1000"/>
              </a:spcBef>
              <a:spcAft>
                <a:spcPts val="0"/>
              </a:spcAft>
              <a:buSzPts val="2000"/>
              <a:buChar char="•"/>
            </a:pPr>
            <a:r>
              <a:rPr lang="en-US" sz="2000" b="1"/>
              <a:t>This is a competitive process – applicants must score at least 42 points out of the 61 possible narrative points to be approved for funding.</a:t>
            </a:r>
            <a:endParaRPr sz="2000" b="1"/>
          </a:p>
          <a:p>
            <a:pPr marL="914400" lvl="1" indent="-323850" algn="l" rtl="0">
              <a:spcBef>
                <a:spcPts val="0"/>
              </a:spcBef>
              <a:spcAft>
                <a:spcPts val="0"/>
              </a:spcAft>
              <a:buSzPts val="1500"/>
              <a:buChar char="•"/>
            </a:pPr>
            <a:r>
              <a:rPr lang="en-US" sz="1500"/>
              <a:t>Award funding is contingent upon pending appropriations to the School Counselor Corps Grant Program, and CDE will award applications until the level of available funding has been met.</a:t>
            </a:r>
            <a:endParaRPr sz="1500"/>
          </a:p>
          <a:p>
            <a:pPr marL="914400" lvl="1" indent="-323850" algn="l" rtl="0">
              <a:spcBef>
                <a:spcPts val="0"/>
              </a:spcBef>
              <a:spcAft>
                <a:spcPts val="0"/>
              </a:spcAft>
              <a:buSzPts val="1500"/>
              <a:buChar char="•"/>
            </a:pPr>
            <a:r>
              <a:rPr lang="en-US" sz="1500"/>
              <a:t>Applications that score below 42 points may be asked to submit revisions that would bring the application up to a fundable level. </a:t>
            </a:r>
            <a:endParaRPr sz="1500"/>
          </a:p>
          <a:p>
            <a:pPr marL="914400" lvl="1" indent="-323850" algn="l" rtl="0">
              <a:spcBef>
                <a:spcPts val="0"/>
              </a:spcBef>
              <a:spcAft>
                <a:spcPts val="0"/>
              </a:spcAft>
              <a:buSzPts val="1500"/>
              <a:buChar char="•"/>
            </a:pPr>
            <a:r>
              <a:rPr lang="en-US" sz="1500"/>
              <a:t>There is no guarantee that applying will result in funding or funding at the requested level. </a:t>
            </a:r>
            <a:endParaRPr sz="1500"/>
          </a:p>
          <a:p>
            <a:pPr marL="914400" lvl="1" indent="-323850" algn="l" rtl="0">
              <a:spcBef>
                <a:spcPts val="0"/>
              </a:spcBef>
              <a:spcAft>
                <a:spcPts val="0"/>
              </a:spcAft>
              <a:buSzPts val="1500"/>
              <a:buChar char="•"/>
            </a:pPr>
            <a:r>
              <a:rPr lang="en-US" sz="1500"/>
              <a:t>All award decisions are final. Applicants that do not meet the qualifications may reapply for future grant opportunities.</a:t>
            </a:r>
            <a:endParaRPr sz="200">
              <a:latin typeface="Arial"/>
              <a:ea typeface="Arial"/>
              <a:cs typeface="Arial"/>
              <a:sym typeface="Arial"/>
            </a:endParaRPr>
          </a:p>
          <a:p>
            <a:pPr marL="0" lvl="0" indent="0" algn="l" rtl="0">
              <a:lnSpc>
                <a:spcPct val="115000"/>
              </a:lnSpc>
              <a:spcBef>
                <a:spcPts val="1200"/>
              </a:spcBef>
              <a:spcAft>
                <a:spcPts val="1200"/>
              </a:spcAft>
              <a:buNone/>
            </a:pPr>
            <a:r>
              <a:rPr lang="en-US" sz="1100">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2" name="Google Shape;272;p18" descr="pages 11-14 of the RFA"/>
          <p:cNvSpPr txBox="1">
            <a:spLocks noGrp="1"/>
          </p:cNvSpPr>
          <p:nvPr>
            <p:ph type="body" idx="1"/>
          </p:nvPr>
        </p:nvSpPr>
        <p:spPr>
          <a:xfrm>
            <a:off x="353400" y="1463050"/>
            <a:ext cx="8558100" cy="4640700"/>
          </a:xfrm>
          <a:prstGeom prst="rect">
            <a:avLst/>
          </a:prstGeom>
          <a:noFill/>
          <a:ln>
            <a:noFill/>
          </a:ln>
        </p:spPr>
        <p:txBody>
          <a:bodyPr spcFirstLastPara="1" wrap="square" lIns="0" tIns="0" rIns="0" bIns="45700" anchor="t" anchorCtr="0">
            <a:noAutofit/>
          </a:bodyPr>
          <a:lstStyle/>
          <a:p>
            <a:pPr marL="0" lvl="0" indent="0" algn="l" rtl="0">
              <a:lnSpc>
                <a:spcPct val="115000"/>
              </a:lnSpc>
              <a:spcBef>
                <a:spcPts val="1200"/>
              </a:spcBef>
              <a:spcAft>
                <a:spcPts val="0"/>
              </a:spcAft>
              <a:buNone/>
            </a:pPr>
            <a:r>
              <a:rPr lang="en-US" sz="1600"/>
              <a:t>The format outlined in the RFA document, must be followed to assure consistent application of the evaluation criteria. See Evaluation Rubric for specific selection criteria (RFA doc. pages 14-17).</a:t>
            </a:r>
            <a:endParaRPr sz="1600"/>
          </a:p>
          <a:p>
            <a:pPr marL="457200" lvl="0" indent="-381000" algn="l" rtl="0">
              <a:lnSpc>
                <a:spcPct val="115000"/>
              </a:lnSpc>
              <a:spcBef>
                <a:spcPts val="1200"/>
              </a:spcBef>
              <a:spcAft>
                <a:spcPts val="0"/>
              </a:spcAft>
              <a:buSzPts val="2400"/>
              <a:buChar char="•"/>
            </a:pPr>
            <a:r>
              <a:rPr lang="en-US" b="1"/>
              <a:t>Part I:</a:t>
            </a:r>
            <a:r>
              <a:rPr lang="en-US"/>
              <a:t> Application Information, School Information, and Program Assurance</a:t>
            </a:r>
            <a:endParaRPr sz="800"/>
          </a:p>
          <a:p>
            <a:pPr marL="457200" lvl="0" indent="-381000" algn="l" rtl="0">
              <a:lnSpc>
                <a:spcPct val="115000"/>
              </a:lnSpc>
              <a:spcBef>
                <a:spcPts val="0"/>
              </a:spcBef>
              <a:spcAft>
                <a:spcPts val="0"/>
              </a:spcAft>
              <a:buSzPts val="2400"/>
              <a:buChar char="•"/>
            </a:pPr>
            <a:r>
              <a:rPr lang="en-US" b="1"/>
              <a:t>Part II:</a:t>
            </a:r>
            <a:r>
              <a:rPr lang="en-US"/>
              <a:t> Narrative and Budget</a:t>
            </a:r>
            <a:endParaRPr sz="800"/>
          </a:p>
          <a:p>
            <a:pPr marL="457200" lvl="0" indent="-381000" algn="l" rtl="0">
              <a:lnSpc>
                <a:spcPct val="115000"/>
              </a:lnSpc>
              <a:spcBef>
                <a:spcPts val="0"/>
              </a:spcBef>
              <a:spcAft>
                <a:spcPts val="0"/>
              </a:spcAft>
              <a:buSzPts val="2400"/>
              <a:buChar char="•"/>
            </a:pPr>
            <a:r>
              <a:rPr lang="en-US" b="1"/>
              <a:t>Uploads: </a:t>
            </a:r>
            <a:r>
              <a:rPr lang="en-US"/>
              <a:t>Site-Based Administrator Agreement</a:t>
            </a:r>
            <a:endParaRPr/>
          </a:p>
          <a:p>
            <a:pPr marL="0" lvl="0" indent="0" algn="l" rtl="0">
              <a:lnSpc>
                <a:spcPct val="115000"/>
              </a:lnSpc>
              <a:spcBef>
                <a:spcPts val="1200"/>
              </a:spcBef>
              <a:spcAft>
                <a:spcPts val="0"/>
              </a:spcAft>
              <a:buNone/>
            </a:pPr>
            <a:endParaRPr sz="800"/>
          </a:p>
          <a:p>
            <a:pPr marL="0" lvl="0" indent="0" algn="l" rtl="0">
              <a:spcBef>
                <a:spcPts val="1200"/>
              </a:spcBef>
              <a:spcAft>
                <a:spcPts val="0"/>
              </a:spcAft>
              <a:buNone/>
            </a:pPr>
            <a:r>
              <a:rPr lang="en-US" sz="2100" b="1"/>
              <a:t>Note:</a:t>
            </a:r>
            <a:r>
              <a:rPr lang="en-US" sz="2100"/>
              <a:t> Apart from the items noted above, attachments or addendums cannot be utilized to address the required elements or be factored into the scoring and are therefore discouraged.</a:t>
            </a:r>
            <a:endParaRPr sz="2100"/>
          </a:p>
          <a:p>
            <a:pPr marL="457200" lvl="0" indent="0" algn="l" rtl="0">
              <a:lnSpc>
                <a:spcPct val="115000"/>
              </a:lnSpc>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lnSpc>
                <a:spcPct val="90000"/>
              </a:lnSpc>
              <a:spcBef>
                <a:spcPts val="1000"/>
              </a:spcBef>
              <a:spcAft>
                <a:spcPts val="0"/>
              </a:spcAft>
              <a:buClr>
                <a:schemeClr val="dk1"/>
              </a:buClr>
              <a:buSzPts val="1800"/>
              <a:buNone/>
            </a:pPr>
            <a:endParaRPr sz="1800">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p:txBody>
      </p:sp>
      <p:sp>
        <p:nvSpPr>
          <p:cNvPr id="270" name="Google Shape;270;p18"/>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Required Elements</a:t>
            </a:r>
            <a:endParaRPr sz="3400" b="1">
              <a:latin typeface="Rockwell"/>
              <a:ea typeface="Rockwell"/>
              <a:cs typeface="Rockwell"/>
              <a:sym typeface="Rockwell"/>
            </a:endParaRPr>
          </a:p>
        </p:txBody>
      </p:sp>
      <p:sp>
        <p:nvSpPr>
          <p:cNvPr id="271" name="Google Shape;271;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g2b1093c285f_4_14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
        <p:nvSpPr>
          <p:cNvPr id="278" name="Google Shape;278;g2b1093c285f_4_148"/>
          <p:cNvSpPr txBox="1">
            <a:spLocks noGrp="1"/>
          </p:cNvSpPr>
          <p:nvPr>
            <p:ph type="title"/>
          </p:nvPr>
        </p:nvSpPr>
        <p:spPr>
          <a:xfrm>
            <a:off x="223068" y="234989"/>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Part I: Applicant Information</a:t>
            </a:r>
            <a:endParaRPr sz="2850" b="1">
              <a:latin typeface="Rockwell"/>
              <a:ea typeface="Rockwell"/>
              <a:cs typeface="Rockwell"/>
              <a:sym typeface="Rockwell"/>
            </a:endParaRPr>
          </a:p>
        </p:txBody>
      </p:sp>
      <p:pic>
        <p:nvPicPr>
          <p:cNvPr id="280" name="Google Shape;280;g2b1093c285f_4_148" descr="Applicant information screenshot"/>
          <p:cNvPicPr preferRelativeResize="0"/>
          <p:nvPr/>
        </p:nvPicPr>
        <p:blipFill>
          <a:blip r:embed="rId3">
            <a:alphaModFix/>
          </a:blip>
          <a:stretch>
            <a:fillRect/>
          </a:stretch>
        </p:blipFill>
        <p:spPr>
          <a:xfrm>
            <a:off x="706175" y="1325400"/>
            <a:ext cx="8033275" cy="4829175"/>
          </a:xfrm>
          <a:prstGeom prst="rect">
            <a:avLst/>
          </a:prstGeom>
          <a:noFill/>
          <a:ln>
            <a:noFill/>
          </a:ln>
          <a:effectLst>
            <a:outerShdw blurRad="50800" dist="38100" dir="10800000" algn="r"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8" name="Google Shape;288;g2b1093c285f_4_15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
        <p:nvSpPr>
          <p:cNvPr id="287" name="Google Shape;287;g2b1093c285f_4_156"/>
          <p:cNvSpPr txBox="1">
            <a:spLocks noGrp="1"/>
          </p:cNvSpPr>
          <p:nvPr>
            <p:ph type="title"/>
          </p:nvPr>
        </p:nvSpPr>
        <p:spPr>
          <a:xfrm>
            <a:off x="223068" y="234989"/>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Part I: School Information</a:t>
            </a:r>
            <a:endParaRPr sz="2850" b="1">
              <a:latin typeface="Rockwell"/>
              <a:ea typeface="Rockwell"/>
              <a:cs typeface="Rockwell"/>
              <a:sym typeface="Rockwell"/>
            </a:endParaRPr>
          </a:p>
        </p:txBody>
      </p:sp>
      <p:pic>
        <p:nvPicPr>
          <p:cNvPr id="286" name="Google Shape;286;g2b1093c285f_4_156" descr="Recipient School Information screenshot"/>
          <p:cNvPicPr preferRelativeResize="0"/>
          <p:nvPr/>
        </p:nvPicPr>
        <p:blipFill>
          <a:blip r:embed="rId3">
            <a:alphaModFix/>
          </a:blip>
          <a:stretch>
            <a:fillRect/>
          </a:stretch>
        </p:blipFill>
        <p:spPr>
          <a:xfrm>
            <a:off x="954725" y="1235975"/>
            <a:ext cx="7097226" cy="4968050"/>
          </a:xfrm>
          <a:prstGeom prst="rect">
            <a:avLst/>
          </a:prstGeom>
          <a:noFill/>
          <a:ln>
            <a:noFill/>
          </a:ln>
          <a:effectLst>
            <a:outerShdw blurRad="50800" dist="38100" dir="10800000" algn="r"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2b1093c285f_4_16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27</a:t>
            </a:fld>
            <a:endParaRPr/>
          </a:p>
        </p:txBody>
      </p:sp>
      <p:sp>
        <p:nvSpPr>
          <p:cNvPr id="294" name="Google Shape;294;g2b1093c285f_4_164"/>
          <p:cNvSpPr txBox="1">
            <a:spLocks noGrp="1"/>
          </p:cNvSpPr>
          <p:nvPr>
            <p:ph type="title"/>
          </p:nvPr>
        </p:nvSpPr>
        <p:spPr>
          <a:xfrm>
            <a:off x="223068" y="234989"/>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Part I: Program Assurances</a:t>
            </a:r>
            <a:endParaRPr sz="2850" b="1">
              <a:latin typeface="Rockwell"/>
              <a:ea typeface="Rockwell"/>
              <a:cs typeface="Rockwell"/>
              <a:sym typeface="Rockwell"/>
            </a:endParaRPr>
          </a:p>
        </p:txBody>
      </p:sp>
      <p:sp>
        <p:nvSpPr>
          <p:cNvPr id="296" name="Google Shape;296;g2b1093c285f_4_164"/>
          <p:cNvSpPr txBox="1"/>
          <p:nvPr/>
        </p:nvSpPr>
        <p:spPr>
          <a:xfrm>
            <a:off x="361500" y="1432725"/>
            <a:ext cx="8421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latin typeface="Calibri"/>
                <a:ea typeface="Calibri"/>
                <a:cs typeface="Calibri"/>
                <a:sym typeface="Calibri"/>
              </a:rPr>
              <a:t>Applicants will agree to the Assurances below within the School Counselor Corps Grant application in GAINS.</a:t>
            </a:r>
            <a:endParaRPr sz="2400" b="1">
              <a:latin typeface="Calibri"/>
              <a:ea typeface="Calibri"/>
              <a:cs typeface="Calibri"/>
              <a:sym typeface="Calibri"/>
            </a:endParaRPr>
          </a:p>
        </p:txBody>
      </p:sp>
      <p:pic>
        <p:nvPicPr>
          <p:cNvPr id="297" name="Google Shape;297;g2b1093c285f_4_164" descr="Program Assurances screenshot"/>
          <p:cNvPicPr preferRelativeResize="0"/>
          <p:nvPr/>
        </p:nvPicPr>
        <p:blipFill>
          <a:blip r:embed="rId3">
            <a:alphaModFix/>
          </a:blip>
          <a:stretch>
            <a:fillRect/>
          </a:stretch>
        </p:blipFill>
        <p:spPr>
          <a:xfrm>
            <a:off x="2110009" y="2356125"/>
            <a:ext cx="4923977" cy="4197074"/>
          </a:xfrm>
          <a:prstGeom prst="rect">
            <a:avLst/>
          </a:prstGeom>
          <a:noFill/>
          <a:ln>
            <a:noFill/>
          </a:ln>
          <a:effectLst>
            <a:outerShdw blurRad="57150" dist="114300" dir="786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g2b1093c285f_4_17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
        <p:nvSpPr>
          <p:cNvPr id="303" name="Google Shape;303;g2b1093c285f_4_175"/>
          <p:cNvSpPr txBox="1">
            <a:spLocks noGrp="1"/>
          </p:cNvSpPr>
          <p:nvPr>
            <p:ph type="title"/>
          </p:nvPr>
        </p:nvSpPr>
        <p:spPr>
          <a:xfrm>
            <a:off x="223078" y="23500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Part I: Program Assurances Continued</a:t>
            </a:r>
            <a:endParaRPr sz="2850" b="1">
              <a:latin typeface="Rockwell"/>
              <a:ea typeface="Rockwell"/>
              <a:cs typeface="Rockwell"/>
              <a:sym typeface="Rockwell"/>
            </a:endParaRPr>
          </a:p>
        </p:txBody>
      </p:sp>
      <p:sp>
        <p:nvSpPr>
          <p:cNvPr id="305" name="Google Shape;305;g2b1093c285f_4_175"/>
          <p:cNvSpPr txBox="1"/>
          <p:nvPr/>
        </p:nvSpPr>
        <p:spPr>
          <a:xfrm>
            <a:off x="361500" y="1356525"/>
            <a:ext cx="8421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latin typeface="Calibri"/>
                <a:ea typeface="Calibri"/>
                <a:cs typeface="Calibri"/>
                <a:sym typeface="Calibri"/>
              </a:rPr>
              <a:t>Applicants will agree to the Assurances below within the School Counselor Corps Grant application in GAINS.</a:t>
            </a:r>
            <a:endParaRPr sz="2400" b="1">
              <a:latin typeface="Calibri"/>
              <a:ea typeface="Calibri"/>
              <a:cs typeface="Calibri"/>
              <a:sym typeface="Calibri"/>
            </a:endParaRPr>
          </a:p>
        </p:txBody>
      </p:sp>
      <p:pic>
        <p:nvPicPr>
          <p:cNvPr id="306" name="Google Shape;306;g2b1093c285f_4_175" descr="Assurance Agreements 1 screenshot"/>
          <p:cNvPicPr preferRelativeResize="0"/>
          <p:nvPr/>
        </p:nvPicPr>
        <p:blipFill>
          <a:blip r:embed="rId3">
            <a:alphaModFix/>
          </a:blip>
          <a:stretch>
            <a:fillRect/>
          </a:stretch>
        </p:blipFill>
        <p:spPr>
          <a:xfrm>
            <a:off x="361496" y="2315200"/>
            <a:ext cx="3985874" cy="4197076"/>
          </a:xfrm>
          <a:prstGeom prst="rect">
            <a:avLst/>
          </a:prstGeom>
          <a:noFill/>
          <a:ln>
            <a:noFill/>
          </a:ln>
          <a:effectLst>
            <a:outerShdw blurRad="57150" dist="133350" dir="10860000" algn="bl" rotWithShape="0">
              <a:srgbClr val="000000">
                <a:alpha val="50000"/>
              </a:srgbClr>
            </a:outerShdw>
          </a:effectLst>
        </p:spPr>
      </p:pic>
      <p:pic>
        <p:nvPicPr>
          <p:cNvPr id="307" name="Google Shape;307;g2b1093c285f_4_175" descr="Assurance Agreements 2 screenshot"/>
          <p:cNvPicPr preferRelativeResize="0"/>
          <p:nvPr/>
        </p:nvPicPr>
        <p:blipFill>
          <a:blip r:embed="rId4">
            <a:alphaModFix/>
          </a:blip>
          <a:stretch>
            <a:fillRect/>
          </a:stretch>
        </p:blipFill>
        <p:spPr>
          <a:xfrm>
            <a:off x="4496145" y="2475800"/>
            <a:ext cx="4286356" cy="3427143"/>
          </a:xfrm>
          <a:prstGeom prst="rect">
            <a:avLst/>
          </a:prstGeom>
          <a:noFill/>
          <a:ln>
            <a:noFill/>
          </a:ln>
          <a:effectLst>
            <a:outerShdw blurRad="57150" dist="133350" dir="93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g2b1093c285f_4_18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
        <p:nvSpPr>
          <p:cNvPr id="313" name="Google Shape;313;g2b1093c285f_4_187"/>
          <p:cNvSpPr txBox="1">
            <a:spLocks noGrp="1"/>
          </p:cNvSpPr>
          <p:nvPr>
            <p:ph type="title"/>
          </p:nvPr>
        </p:nvSpPr>
        <p:spPr>
          <a:xfrm>
            <a:off x="223078" y="23500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Part II:</a:t>
            </a:r>
            <a:r>
              <a:rPr lang="en-US" sz="2850">
                <a:latin typeface="Rockwell"/>
                <a:ea typeface="Rockwell"/>
                <a:cs typeface="Rockwell"/>
                <a:sym typeface="Rockwell"/>
              </a:rPr>
              <a:t> Narrative </a:t>
            </a:r>
            <a:endParaRPr sz="2850" b="1">
              <a:latin typeface="Rockwell"/>
              <a:ea typeface="Rockwell"/>
              <a:cs typeface="Rockwell"/>
              <a:sym typeface="Rockwell"/>
            </a:endParaRPr>
          </a:p>
        </p:txBody>
      </p:sp>
      <p:sp>
        <p:nvSpPr>
          <p:cNvPr id="315" name="Google Shape;315;g2b1093c285f_4_187"/>
          <p:cNvSpPr txBox="1"/>
          <p:nvPr/>
        </p:nvSpPr>
        <p:spPr>
          <a:xfrm>
            <a:off x="162375" y="1356525"/>
            <a:ext cx="8720700" cy="5156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US" sz="2100" b="1">
                <a:latin typeface="Calibri"/>
                <a:ea typeface="Calibri"/>
                <a:cs typeface="Calibri"/>
                <a:sym typeface="Calibri"/>
              </a:rPr>
              <a:t>Responses should be completed in the online application form. </a:t>
            </a:r>
            <a:r>
              <a:rPr lang="en-US" sz="2100">
                <a:latin typeface="Calibri"/>
                <a:ea typeface="Calibri"/>
                <a:cs typeface="Calibri"/>
                <a:sym typeface="Calibri"/>
              </a:rPr>
              <a:t>Although the system will save your work in progress, applicants may find it useful to compose answers in a separate document and copy them into the form.</a:t>
            </a:r>
            <a:endParaRPr sz="2100">
              <a:latin typeface="Calibri"/>
              <a:ea typeface="Calibri"/>
              <a:cs typeface="Calibri"/>
              <a:sym typeface="Calibri"/>
            </a:endParaRPr>
          </a:p>
          <a:p>
            <a:pPr marL="45720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endParaRPr sz="500">
              <a:latin typeface="Calibri"/>
              <a:ea typeface="Calibri"/>
              <a:cs typeface="Calibri"/>
              <a:sym typeface="Calibri"/>
            </a:endParaRPr>
          </a:p>
          <a:p>
            <a:pPr marL="457200" lvl="0" indent="-361950" algn="l" rtl="0">
              <a:spcBef>
                <a:spcPts val="0"/>
              </a:spcBef>
              <a:spcAft>
                <a:spcPts val="0"/>
              </a:spcAft>
              <a:buSzPts val="2100"/>
              <a:buChar char="●"/>
            </a:pPr>
            <a:r>
              <a:rPr lang="en-US" sz="2100">
                <a:latin typeface="Calibri"/>
                <a:ea typeface="Calibri"/>
                <a:cs typeface="Calibri"/>
                <a:sym typeface="Calibri"/>
              </a:rPr>
              <a:t>For those applicants that have previously received funding from the School Counselor Corps Grant Program the expectation is that the narrative responses will include references to that award, where applicable. For example, discuss how the funds contributed to the program and what still needs to be accomplished. </a:t>
            </a:r>
            <a:r>
              <a:rPr lang="en-US" sz="2100" b="1">
                <a:latin typeface="Calibri"/>
                <a:ea typeface="Calibri"/>
                <a:cs typeface="Calibri"/>
                <a:sym typeface="Calibri"/>
              </a:rPr>
              <a:t>Applicants should demonstrate ongoing and improved capacity in the program and a well-developed plan for sustainability.</a:t>
            </a:r>
            <a:endParaRPr sz="2100" b="1">
              <a:latin typeface="Calibri"/>
              <a:ea typeface="Calibri"/>
              <a:cs typeface="Calibri"/>
              <a:sym typeface="Calibri"/>
            </a:endParaRPr>
          </a:p>
          <a:p>
            <a:pPr marL="457200" lvl="0" indent="0" algn="l" rtl="0">
              <a:spcBef>
                <a:spcPts val="0"/>
              </a:spcBef>
              <a:spcAft>
                <a:spcPts val="0"/>
              </a:spcAft>
              <a:buNone/>
            </a:pPr>
            <a:endParaRPr sz="2100" b="1">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b="1">
                <a:latin typeface="Calibri"/>
                <a:ea typeface="Calibri"/>
                <a:cs typeface="Calibri"/>
                <a:sym typeface="Calibri"/>
              </a:rPr>
              <a:t>See narrative questions in RFA document on the SCCG website or in GAINS.</a:t>
            </a:r>
            <a:endParaRPr sz="2100" b="1">
              <a:latin typeface="Calibri"/>
              <a:ea typeface="Calibri"/>
              <a:cs typeface="Calibri"/>
              <a:sym typeface="Calibri"/>
            </a:endParaRPr>
          </a:p>
          <a:p>
            <a:pPr marL="0" lvl="0" indent="0" algn="ctr" rtl="0">
              <a:spcBef>
                <a:spcPts val="0"/>
              </a:spcBef>
              <a:spcAft>
                <a:spcPts val="0"/>
              </a:spcAft>
              <a:buNone/>
            </a:pPr>
            <a:endParaRPr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b1093c285f_4_7"/>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113" name="Google Shape;113;g2b1093c285f_4_7">
            <a:extLst>
              <a:ext uri="{C183D7F6-B498-43B3-948B-1728B52AA6E4}">
                <adec:decorative xmlns:adec="http://schemas.microsoft.com/office/drawing/2017/decorative" val="1"/>
              </a:ext>
            </a:extLst>
          </p:cNvPr>
          <p:cNvSpPr txBox="1"/>
          <p:nvPr/>
        </p:nvSpPr>
        <p:spPr>
          <a:xfrm>
            <a:off x="-4925" y="402250"/>
            <a:ext cx="8800200" cy="14919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16" name="Google Shape;116;g2b1093c285f_4_7"/>
          <p:cNvSpPr txBox="1">
            <a:spLocks noGrp="1"/>
          </p:cNvSpPr>
          <p:nvPr>
            <p:ph type="ctrTitle"/>
          </p:nvPr>
        </p:nvSpPr>
        <p:spPr>
          <a:xfrm>
            <a:off x="215700" y="648550"/>
            <a:ext cx="8537400" cy="1151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400" b="1" dirty="0">
                <a:solidFill>
                  <a:schemeClr val="dk1"/>
                </a:solidFill>
                <a:latin typeface="Rockwell"/>
                <a:ea typeface="Rockwell"/>
                <a:cs typeface="Rockwell"/>
                <a:sym typeface="Rockwell"/>
              </a:rPr>
              <a:t>SCCG and the Office of </a:t>
            </a:r>
            <a:endParaRPr sz="3400" b="1" dirty="0">
              <a:solidFill>
                <a:schemeClr val="dk1"/>
              </a:solidFill>
              <a:latin typeface="Rockwell"/>
              <a:ea typeface="Rockwell"/>
              <a:cs typeface="Rockwell"/>
              <a:sym typeface="Rockwell"/>
            </a:endParaRPr>
          </a:p>
          <a:p>
            <a:pPr marL="0" lvl="0" indent="0" algn="ctr" rtl="0">
              <a:lnSpc>
                <a:spcPct val="90000"/>
              </a:lnSpc>
              <a:spcBef>
                <a:spcPts val="0"/>
              </a:spcBef>
              <a:spcAft>
                <a:spcPts val="0"/>
              </a:spcAft>
              <a:buClr>
                <a:schemeClr val="lt1"/>
              </a:buClr>
              <a:buSzPts val="3600"/>
              <a:buFont typeface="Arial"/>
              <a:buNone/>
            </a:pPr>
            <a:r>
              <a:rPr lang="en-US" sz="3400" b="1" dirty="0">
                <a:solidFill>
                  <a:schemeClr val="dk1"/>
                </a:solidFill>
                <a:latin typeface="Rockwell"/>
                <a:ea typeface="Rockwell"/>
                <a:cs typeface="Rockwell"/>
                <a:sym typeface="Rockwell"/>
              </a:rPr>
              <a:t>Postsecondary &amp; Workforce Readiness</a:t>
            </a:r>
            <a:endParaRPr sz="3400" b="1" dirty="0">
              <a:solidFill>
                <a:schemeClr val="dk1"/>
              </a:solidFill>
              <a:latin typeface="Rockwell"/>
              <a:ea typeface="Rockwell"/>
              <a:cs typeface="Rockwell"/>
              <a:sym typeface="Rockwell"/>
            </a:endParaRPr>
          </a:p>
        </p:txBody>
      </p:sp>
      <p:sp>
        <p:nvSpPr>
          <p:cNvPr id="112" name="Google Shape;112;g2b1093c285f_4_7"/>
          <p:cNvSpPr txBox="1"/>
          <p:nvPr/>
        </p:nvSpPr>
        <p:spPr>
          <a:xfrm>
            <a:off x="439962" y="2656850"/>
            <a:ext cx="36996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ckwell"/>
                <a:ea typeface="Rockwell"/>
                <a:cs typeface="Rockwell"/>
                <a:sym typeface="Rockwell"/>
              </a:rPr>
              <a:t>Jennica Mabe</a:t>
            </a:r>
            <a:endParaRPr sz="1400" b="1"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chemeClr val="dk1"/>
                </a:solidFill>
                <a:latin typeface="Rockwell"/>
                <a:ea typeface="Rockwell"/>
                <a:cs typeface="Rockwell"/>
                <a:sym typeface="Rockwell"/>
              </a:rPr>
              <a:t>School Counseling Specialist </a:t>
            </a:r>
            <a:endParaRPr sz="2000">
              <a:solidFill>
                <a:schemeClr val="dk1"/>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1900">
                <a:solidFill>
                  <a:schemeClr val="accent4"/>
                </a:solidFill>
                <a:latin typeface="Rockwell"/>
                <a:ea typeface="Rockwell"/>
                <a:cs typeface="Rockwell"/>
                <a:sym typeface="Rockwell"/>
              </a:rPr>
              <a:t>Mabe_j@cde.state.co.us</a:t>
            </a:r>
            <a:endParaRPr sz="2800">
              <a:solidFill>
                <a:schemeClr val="accent4"/>
              </a:solidFill>
              <a:latin typeface="Rockwell"/>
              <a:ea typeface="Rockwell"/>
              <a:cs typeface="Rockwell"/>
              <a:sym typeface="Rockwell"/>
            </a:endParaRPr>
          </a:p>
        </p:txBody>
      </p:sp>
      <p:pic>
        <p:nvPicPr>
          <p:cNvPr id="111" name="Google Shape;111;g2b1093c285f_4_7" descr="Jennicca Mabe headshot"/>
          <p:cNvPicPr preferRelativeResize="0"/>
          <p:nvPr/>
        </p:nvPicPr>
        <p:blipFill rotWithShape="1">
          <a:blip r:embed="rId3">
            <a:alphaModFix/>
          </a:blip>
          <a:srcRect l="15017" t="2139" r="8792" b="38094"/>
          <a:stretch/>
        </p:blipFill>
        <p:spPr>
          <a:xfrm>
            <a:off x="1378375" y="3922800"/>
            <a:ext cx="1594800" cy="2021500"/>
          </a:xfrm>
          <a:prstGeom prst="rect">
            <a:avLst/>
          </a:prstGeom>
          <a:noFill/>
          <a:ln w="114300" cap="flat" cmpd="sng">
            <a:solidFill>
              <a:srgbClr val="000000"/>
            </a:solidFill>
            <a:prstDash val="solid"/>
            <a:round/>
            <a:headEnd type="none" w="sm" len="sm"/>
            <a:tailEnd type="none" w="sm" len="sm"/>
          </a:ln>
        </p:spPr>
      </p:pic>
      <p:sp>
        <p:nvSpPr>
          <p:cNvPr id="114" name="Google Shape;114;g2b1093c285f_4_7"/>
          <p:cNvSpPr txBox="1"/>
          <p:nvPr/>
        </p:nvSpPr>
        <p:spPr>
          <a:xfrm>
            <a:off x="4916312" y="4703325"/>
            <a:ext cx="3646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ckwell"/>
                <a:ea typeface="Rockwell"/>
                <a:cs typeface="Rockwell"/>
                <a:sym typeface="Rockwell"/>
              </a:rPr>
              <a:t>Brooke Morgan</a:t>
            </a:r>
            <a:endParaRPr sz="1400" b="1"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chemeClr val="dk1"/>
                </a:solidFill>
                <a:latin typeface="Rockwell"/>
                <a:ea typeface="Rockwell"/>
                <a:cs typeface="Rockwell"/>
                <a:sym typeface="Rockwell"/>
              </a:rPr>
              <a:t>School Counseling Specialist</a:t>
            </a:r>
            <a:endParaRPr sz="2000">
              <a:solidFill>
                <a:schemeClr val="dk1"/>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1900">
                <a:solidFill>
                  <a:schemeClr val="accent4"/>
                </a:solidFill>
                <a:latin typeface="Rockwell"/>
                <a:ea typeface="Rockwell"/>
                <a:cs typeface="Rockwell"/>
                <a:sym typeface="Rockwell"/>
              </a:rPr>
              <a:t>Morgan_b@cde.state.co.us</a:t>
            </a:r>
            <a:r>
              <a:rPr lang="en-US" sz="1900" i="0" u="none" strike="noStrike" cap="none">
                <a:solidFill>
                  <a:schemeClr val="accent4"/>
                </a:solidFill>
                <a:latin typeface="Rockwell"/>
                <a:ea typeface="Rockwell"/>
                <a:cs typeface="Rockwell"/>
                <a:sym typeface="Rockwell"/>
              </a:rPr>
              <a:t> </a:t>
            </a:r>
            <a:endParaRPr sz="1900" i="0" u="none" strike="noStrike" cap="none">
              <a:solidFill>
                <a:schemeClr val="accent4"/>
              </a:solidFill>
              <a:latin typeface="Rockwell"/>
              <a:ea typeface="Rockwell"/>
              <a:cs typeface="Rockwell"/>
              <a:sym typeface="Rockwell"/>
            </a:endParaRPr>
          </a:p>
        </p:txBody>
      </p:sp>
      <p:pic>
        <p:nvPicPr>
          <p:cNvPr id="115" name="Google Shape;115;g2b1093c285f_4_7" descr="Brooke  Morgan headshot"/>
          <p:cNvPicPr preferRelativeResize="0"/>
          <p:nvPr/>
        </p:nvPicPr>
        <p:blipFill rotWithShape="1">
          <a:blip r:embed="rId4">
            <a:alphaModFix/>
          </a:blip>
          <a:srcRect/>
          <a:stretch/>
        </p:blipFill>
        <p:spPr>
          <a:xfrm>
            <a:off x="6072463" y="2504438"/>
            <a:ext cx="1486575" cy="1982100"/>
          </a:xfrm>
          <a:prstGeom prst="rect">
            <a:avLst/>
          </a:prstGeom>
          <a:noFill/>
          <a:ln w="114300" cap="flat" cmpd="sng">
            <a:solidFill>
              <a:srgbClr val="000000"/>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g2b1093c285f_4_19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30</a:t>
            </a:fld>
            <a:endParaRPr/>
          </a:p>
        </p:txBody>
      </p:sp>
      <p:sp>
        <p:nvSpPr>
          <p:cNvPr id="321" name="Google Shape;321;g2b1093c285f_4_197"/>
          <p:cNvSpPr txBox="1">
            <a:spLocks noGrp="1"/>
          </p:cNvSpPr>
          <p:nvPr>
            <p:ph type="title"/>
          </p:nvPr>
        </p:nvSpPr>
        <p:spPr>
          <a:xfrm>
            <a:off x="223078" y="19355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5714"/>
              <a:buFont typeface="Arial"/>
              <a:buNone/>
            </a:pPr>
            <a:r>
              <a:rPr lang="en-US" sz="2800" b="1">
                <a:latin typeface="Rockwell"/>
                <a:ea typeface="Rockwell"/>
                <a:cs typeface="Rockwell"/>
                <a:sym typeface="Rockwell"/>
              </a:rPr>
              <a:t>Part II: Narrative and Budget </a:t>
            </a:r>
            <a:endParaRPr sz="2800" b="1">
              <a:latin typeface="Rockwell"/>
              <a:ea typeface="Rockwell"/>
              <a:cs typeface="Rockwell"/>
              <a:sym typeface="Rockwell"/>
            </a:endParaRPr>
          </a:p>
        </p:txBody>
      </p:sp>
      <p:sp>
        <p:nvSpPr>
          <p:cNvPr id="323" name="Google Shape;323;g2b1093c285f_4_197"/>
          <p:cNvSpPr txBox="1"/>
          <p:nvPr/>
        </p:nvSpPr>
        <p:spPr>
          <a:xfrm>
            <a:off x="211650" y="1480700"/>
            <a:ext cx="8720700" cy="5356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US" sz="2400" b="1">
                <a:latin typeface="Calibri"/>
                <a:ea typeface="Calibri"/>
                <a:cs typeface="Calibri"/>
                <a:sym typeface="Calibri"/>
              </a:rPr>
              <a:t>Complete your proposed program budget in GAINS. </a:t>
            </a:r>
            <a:endParaRPr sz="2400" b="1">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Budget guidance and examples can be found on the</a:t>
            </a:r>
            <a:r>
              <a:rPr lang="en-US" sz="2400" u="sng">
                <a:solidFill>
                  <a:schemeClr val="hlink"/>
                </a:solidFill>
                <a:latin typeface="Calibri"/>
                <a:ea typeface="Calibri"/>
                <a:cs typeface="Calibri"/>
                <a:sym typeface="Calibri"/>
                <a:hlinkClick r:id="rId3"/>
              </a:rPr>
              <a:t> SCCG application webpage</a:t>
            </a:r>
            <a:r>
              <a:rPr lang="en-US" sz="2400">
                <a:latin typeface="Calibri"/>
                <a:ea typeface="Calibri"/>
                <a:cs typeface="Calibri"/>
                <a:sym typeface="Calibri"/>
              </a:rPr>
              <a: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This RFA requires grantees to write a proposed budget for year one: </a:t>
            </a:r>
            <a:endParaRPr sz="240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Year one: budget request of $30,000 and maximum $50,000</a:t>
            </a:r>
            <a:endParaRPr sz="240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Year two: budget request of maximum $90,000 per funded school </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Budgets for years two, three and four will be written during the course of the grant program.</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g2b1093c285f_4_25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31</a:t>
            </a:fld>
            <a:endParaRPr/>
          </a:p>
        </p:txBody>
      </p:sp>
      <p:sp>
        <p:nvSpPr>
          <p:cNvPr id="329" name="Google Shape;329;g2b1093c285f_4_258"/>
          <p:cNvSpPr txBox="1">
            <a:spLocks noGrp="1"/>
          </p:cNvSpPr>
          <p:nvPr>
            <p:ph type="title"/>
          </p:nvPr>
        </p:nvSpPr>
        <p:spPr>
          <a:xfrm>
            <a:off x="223075" y="235000"/>
            <a:ext cx="83133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latin typeface="Rockwell"/>
                <a:ea typeface="Rockwell"/>
                <a:cs typeface="Rockwell"/>
                <a:sym typeface="Rockwell"/>
              </a:rPr>
              <a:t>Required Elements- </a:t>
            </a:r>
            <a:endParaRPr sz="3750" b="1">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latin typeface="Rockwell"/>
                <a:ea typeface="Rockwell"/>
                <a:cs typeface="Rockwell"/>
                <a:sym typeface="Rockwell"/>
              </a:rPr>
              <a:t>Uploads</a:t>
            </a:r>
            <a:endParaRPr sz="2850" b="1">
              <a:latin typeface="Rockwell"/>
              <a:ea typeface="Rockwell"/>
              <a:cs typeface="Rockwell"/>
              <a:sym typeface="Rockwell"/>
            </a:endParaRPr>
          </a:p>
        </p:txBody>
      </p:sp>
      <p:sp>
        <p:nvSpPr>
          <p:cNvPr id="331" name="Google Shape;331;g2b1093c285f_4_258"/>
          <p:cNvSpPr txBox="1"/>
          <p:nvPr/>
        </p:nvSpPr>
        <p:spPr>
          <a:xfrm>
            <a:off x="211650" y="1399075"/>
            <a:ext cx="8720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Participating site-based administrators must sign and upload to GAINS to indicate their understanding and agreement to the requirements of the School Counselor Corps Program.</a:t>
            </a: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2400">
              <a:solidFill>
                <a:srgbClr val="C00000"/>
              </a:solidFill>
              <a:latin typeface="Calibri"/>
              <a:ea typeface="Calibri"/>
              <a:cs typeface="Calibri"/>
              <a:sym typeface="Calibri"/>
            </a:endParaRPr>
          </a:p>
          <a:p>
            <a:pPr marL="0" lvl="0" indent="0" algn="l" rtl="0">
              <a:spcBef>
                <a:spcPts val="0"/>
              </a:spcBef>
              <a:spcAft>
                <a:spcPts val="0"/>
              </a:spcAft>
              <a:buNone/>
            </a:pPr>
            <a:endParaRPr sz="2400" b="1"/>
          </a:p>
        </p:txBody>
      </p:sp>
      <p:pic>
        <p:nvPicPr>
          <p:cNvPr id="332" name="Google Shape;332;g2b1093c285f_4_258" descr="Site-based administrator agreement screenshot"/>
          <p:cNvPicPr preferRelativeResize="0"/>
          <p:nvPr/>
        </p:nvPicPr>
        <p:blipFill rotWithShape="1">
          <a:blip r:embed="rId3">
            <a:alphaModFix/>
          </a:blip>
          <a:srcRect b="41138"/>
          <a:stretch/>
        </p:blipFill>
        <p:spPr>
          <a:xfrm>
            <a:off x="1237250" y="2665400"/>
            <a:ext cx="6333750" cy="3856025"/>
          </a:xfrm>
          <a:prstGeom prst="rect">
            <a:avLst/>
          </a:prstGeom>
          <a:noFill/>
          <a:ln>
            <a:noFill/>
          </a:ln>
          <a:effectLst>
            <a:outerShdw blurRad="57150" dist="161925" dir="792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0" name="Google Shape;340;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32</a:t>
            </a:fld>
            <a:endParaRPr/>
          </a:p>
        </p:txBody>
      </p:sp>
      <p:sp>
        <p:nvSpPr>
          <p:cNvPr id="338" name="Google Shape;338;p21"/>
          <p:cNvSpPr txBox="1">
            <a:spLocks noGrp="1"/>
          </p:cNvSpPr>
          <p:nvPr>
            <p:ph type="title"/>
          </p:nvPr>
        </p:nvSpPr>
        <p:spPr>
          <a:xfrm>
            <a:off x="245202" y="4069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Evaluation Rubric and Scoring </a:t>
            </a:r>
            <a:endParaRPr sz="3400" b="1">
              <a:latin typeface="Rockwell"/>
              <a:ea typeface="Rockwell"/>
              <a:cs typeface="Rockwell"/>
              <a:sym typeface="Rockwell"/>
            </a:endParaRPr>
          </a:p>
        </p:txBody>
      </p:sp>
      <p:sp>
        <p:nvSpPr>
          <p:cNvPr id="339" name="Google Shape;339;p21"/>
          <p:cNvSpPr txBox="1">
            <a:spLocks noGrp="1"/>
          </p:cNvSpPr>
          <p:nvPr>
            <p:ph type="body" idx="1"/>
          </p:nvPr>
        </p:nvSpPr>
        <p:spPr>
          <a:xfrm>
            <a:off x="334300" y="1463050"/>
            <a:ext cx="8491200" cy="4640700"/>
          </a:xfrm>
          <a:prstGeom prst="rect">
            <a:avLst/>
          </a:prstGeom>
          <a:noFill/>
          <a:ln>
            <a:noFill/>
          </a:ln>
        </p:spPr>
        <p:txBody>
          <a:bodyPr spcFirstLastPara="1" wrap="square" lIns="0" tIns="0" rIns="0" bIns="45700" anchor="t" anchorCtr="0">
            <a:normAutofit/>
          </a:bodyPr>
          <a:lstStyle/>
          <a:p>
            <a:pPr marL="457200" lvl="0" indent="-355600" algn="l" rtl="0">
              <a:spcBef>
                <a:spcPts val="1000"/>
              </a:spcBef>
              <a:spcAft>
                <a:spcPts val="0"/>
              </a:spcAft>
              <a:buSzPts val="2000"/>
              <a:buChar char="•"/>
            </a:pPr>
            <a:r>
              <a:rPr lang="en-US" sz="2000"/>
              <a:t>The following criteria will be used by reviewers to evaluate the application. </a:t>
            </a:r>
            <a:endParaRPr sz="2000"/>
          </a:p>
          <a:p>
            <a:pPr marL="457200" lvl="0" indent="0" algn="l" rtl="0">
              <a:spcBef>
                <a:spcPts val="1000"/>
              </a:spcBef>
              <a:spcAft>
                <a:spcPts val="0"/>
              </a:spcAft>
              <a:buNone/>
            </a:pPr>
            <a:endParaRPr sz="400"/>
          </a:p>
          <a:p>
            <a:pPr marL="457200" lvl="0" indent="-355600" algn="l" rtl="0">
              <a:spcBef>
                <a:spcPts val="1000"/>
              </a:spcBef>
              <a:spcAft>
                <a:spcPts val="0"/>
              </a:spcAft>
              <a:buSzPts val="2000"/>
              <a:buChar char="•"/>
            </a:pPr>
            <a:r>
              <a:rPr lang="en-US" sz="2000"/>
              <a:t>For the application to be recommended for funding, it must receive at least 42 points out of the 61 possible narrative points and all required elements must be addressed. </a:t>
            </a:r>
            <a:endParaRPr sz="2000"/>
          </a:p>
          <a:p>
            <a:pPr marL="457200" lvl="0" indent="0" algn="l" rtl="0">
              <a:spcBef>
                <a:spcPts val="1000"/>
              </a:spcBef>
              <a:spcAft>
                <a:spcPts val="0"/>
              </a:spcAft>
              <a:buNone/>
            </a:pPr>
            <a:endParaRPr sz="400"/>
          </a:p>
          <a:p>
            <a:pPr marL="457200" lvl="0" indent="-355600" algn="l" rtl="0">
              <a:spcBef>
                <a:spcPts val="1000"/>
              </a:spcBef>
              <a:spcAft>
                <a:spcPts val="0"/>
              </a:spcAft>
              <a:buSzPts val="2000"/>
              <a:buChar char="•"/>
            </a:pPr>
            <a:r>
              <a:rPr lang="en-US" sz="2000"/>
              <a:t>An application that scores below 42 points may be asked to submit revisions that would bring the application up to a fundable level. An application that receives a score of zero on any required elements will not be funded without revisions.</a:t>
            </a:r>
            <a:endParaRPr sz="1400">
              <a:solidFill>
                <a:srgbClr val="262626"/>
              </a:solidFill>
            </a:endParaRPr>
          </a:p>
          <a:p>
            <a:pPr marL="0" lvl="0" indent="0" algn="l" rtl="0">
              <a:lnSpc>
                <a:spcPct val="90000"/>
              </a:lnSpc>
              <a:spcBef>
                <a:spcPts val="0"/>
              </a:spcBef>
              <a:spcAft>
                <a:spcPts val="0"/>
              </a:spcAft>
              <a:buClr>
                <a:schemeClr val="dk1"/>
              </a:buClr>
              <a:buSzPts val="1800"/>
              <a:buNone/>
            </a:pPr>
            <a:endParaRPr sz="1800">
              <a:solidFill>
                <a:srgbClr val="262626"/>
              </a:solidFill>
            </a:endParaRPr>
          </a:p>
          <a:p>
            <a:pPr marL="0" lvl="0" indent="0" algn="l" rtl="0">
              <a:lnSpc>
                <a:spcPct val="90000"/>
              </a:lnSpc>
              <a:spcBef>
                <a:spcPts val="1000"/>
              </a:spcBef>
              <a:spcAft>
                <a:spcPts val="0"/>
              </a:spcAft>
              <a:buClr>
                <a:schemeClr val="dk1"/>
              </a:buClr>
              <a:buSzPts val="1800"/>
              <a:buNone/>
            </a:pPr>
            <a:endParaRPr sz="1800">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p:txBody>
      </p:sp>
      <p:pic>
        <p:nvPicPr>
          <p:cNvPr id="341" name="Google Shape;341;p21" descr="Evaluation and rubric scoring "/>
          <p:cNvPicPr preferRelativeResize="0"/>
          <p:nvPr/>
        </p:nvPicPr>
        <p:blipFill>
          <a:blip r:embed="rId3">
            <a:alphaModFix/>
          </a:blip>
          <a:stretch>
            <a:fillRect/>
          </a:stretch>
        </p:blipFill>
        <p:spPr>
          <a:xfrm>
            <a:off x="1414450" y="4521775"/>
            <a:ext cx="6315075" cy="1524000"/>
          </a:xfrm>
          <a:prstGeom prst="rect">
            <a:avLst/>
          </a:prstGeom>
          <a:noFill/>
          <a:ln>
            <a:noFill/>
          </a:ln>
          <a:effectLst>
            <a:outerShdw blurRad="57150" dist="95250" dir="7260000" algn="bl"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g2b1093c285f_4_21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33</a:t>
            </a:fld>
            <a:endParaRPr/>
          </a:p>
        </p:txBody>
      </p:sp>
      <p:sp>
        <p:nvSpPr>
          <p:cNvPr id="347" name="Google Shape;347;g2b1093c285f_4_211"/>
          <p:cNvSpPr txBox="1">
            <a:spLocks noGrp="1"/>
          </p:cNvSpPr>
          <p:nvPr>
            <p:ph type="title"/>
          </p:nvPr>
        </p:nvSpPr>
        <p:spPr>
          <a:xfrm>
            <a:off x="245202" y="2545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Evaluation Rubric and Scoring </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Priority Considerations</a:t>
            </a:r>
            <a:endParaRPr sz="2600" b="1">
              <a:latin typeface="Rockwell"/>
              <a:ea typeface="Rockwell"/>
              <a:cs typeface="Rockwell"/>
              <a:sym typeface="Rockwell"/>
            </a:endParaRPr>
          </a:p>
        </p:txBody>
      </p:sp>
      <p:pic>
        <p:nvPicPr>
          <p:cNvPr id="349" name="Google Shape;349;g2b1093c285f_4_211" descr="Priority considerations screenshot"/>
          <p:cNvPicPr preferRelativeResize="0"/>
          <p:nvPr/>
        </p:nvPicPr>
        <p:blipFill>
          <a:blip r:embed="rId3">
            <a:alphaModFix/>
          </a:blip>
          <a:stretch>
            <a:fillRect/>
          </a:stretch>
        </p:blipFill>
        <p:spPr>
          <a:xfrm>
            <a:off x="324325" y="1564400"/>
            <a:ext cx="8260949" cy="3911800"/>
          </a:xfrm>
          <a:prstGeom prst="rect">
            <a:avLst/>
          </a:prstGeom>
          <a:noFill/>
          <a:ln>
            <a:noFill/>
          </a:ln>
          <a:effectLst>
            <a:outerShdw blurRad="57150" dist="114300" dir="948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2b1093c285f_4_22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sp>
        <p:nvSpPr>
          <p:cNvPr id="355" name="Google Shape;355;g2b1093c285f_4_220"/>
          <p:cNvSpPr txBox="1">
            <a:spLocks noGrp="1"/>
          </p:cNvSpPr>
          <p:nvPr>
            <p:ph type="title"/>
          </p:nvPr>
        </p:nvSpPr>
        <p:spPr>
          <a:xfrm>
            <a:off x="245202" y="2545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Evaluation Rubric and Scoring </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Section A: Comprehensive School Counseling </a:t>
            </a:r>
            <a:endParaRPr sz="2600" b="1">
              <a:latin typeface="Rockwell"/>
              <a:ea typeface="Rockwell"/>
              <a:cs typeface="Rockwell"/>
              <a:sym typeface="Rockwell"/>
            </a:endParaRPr>
          </a:p>
        </p:txBody>
      </p:sp>
      <p:pic>
        <p:nvPicPr>
          <p:cNvPr id="357" name="Google Shape;357;g2b1093c285f_4_220" descr="Evaluation Rubric screenshot"/>
          <p:cNvPicPr preferRelativeResize="0"/>
          <p:nvPr/>
        </p:nvPicPr>
        <p:blipFill>
          <a:blip r:embed="rId3">
            <a:alphaModFix/>
          </a:blip>
          <a:stretch>
            <a:fillRect/>
          </a:stretch>
        </p:blipFill>
        <p:spPr>
          <a:xfrm>
            <a:off x="2668712" y="1392450"/>
            <a:ext cx="3806575" cy="4943399"/>
          </a:xfrm>
          <a:prstGeom prst="rect">
            <a:avLst/>
          </a:prstGeom>
          <a:noFill/>
          <a:ln>
            <a:noFill/>
          </a:ln>
          <a:effectLst>
            <a:outerShdw blurRad="57150" dist="123825" dir="984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35</a:t>
            </a:fld>
            <a:endParaRPr/>
          </a:p>
        </p:txBody>
      </p:sp>
      <p:sp>
        <p:nvSpPr>
          <p:cNvPr id="362" name="Google Shape;362;p27"/>
          <p:cNvSpPr txBox="1">
            <a:spLocks noGrp="1"/>
          </p:cNvSpPr>
          <p:nvPr>
            <p:ph type="title"/>
          </p:nvPr>
        </p:nvSpPr>
        <p:spPr>
          <a:xfrm>
            <a:off x="224403" y="375150"/>
            <a:ext cx="8695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Budget Workbook – In GAINS</a:t>
            </a:r>
            <a:endParaRPr sz="3400" b="1">
              <a:latin typeface="Rockwell"/>
              <a:ea typeface="Rockwell"/>
              <a:cs typeface="Rockwell"/>
              <a:sym typeface="Rockwell"/>
            </a:endParaRPr>
          </a:p>
        </p:txBody>
      </p:sp>
      <p:sp>
        <p:nvSpPr>
          <p:cNvPr id="364" name="Google Shape;364;p27"/>
          <p:cNvSpPr txBox="1"/>
          <p:nvPr/>
        </p:nvSpPr>
        <p:spPr>
          <a:xfrm>
            <a:off x="224400" y="1388025"/>
            <a:ext cx="8747100" cy="45870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US" sz="2200" b="1" dirty="0">
                <a:solidFill>
                  <a:schemeClr val="dk1"/>
                </a:solidFill>
                <a:latin typeface="Calibri"/>
                <a:ea typeface="Calibri"/>
                <a:cs typeface="Calibri"/>
                <a:sym typeface="Calibri"/>
              </a:rPr>
              <a:t>Complete your proposed program budget in GAINS. </a:t>
            </a:r>
            <a:endParaRPr sz="2200" b="1" dirty="0">
              <a:solidFill>
                <a:schemeClr val="dk1"/>
              </a:solidFill>
              <a:latin typeface="Calibri"/>
              <a:ea typeface="Calibri"/>
              <a:cs typeface="Calibri"/>
              <a:sym typeface="Calibri"/>
            </a:endParaRPr>
          </a:p>
          <a:p>
            <a:pPr marL="457200" lvl="0" indent="0" algn="l" rtl="0">
              <a:spcBef>
                <a:spcPts val="0"/>
              </a:spcBef>
              <a:spcAft>
                <a:spcPts val="0"/>
              </a:spcAft>
              <a:buNone/>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Budget guidance and examples can be found on the</a:t>
            </a:r>
            <a:r>
              <a:rPr lang="en-US" sz="2200" u="sng" dirty="0">
                <a:solidFill>
                  <a:schemeClr val="hlink"/>
                </a:solidFill>
                <a:latin typeface="Calibri"/>
                <a:ea typeface="Calibri"/>
                <a:cs typeface="Calibri"/>
                <a:sym typeface="Calibri"/>
                <a:hlinkClick r:id="rId3"/>
              </a:rPr>
              <a:t> SCCG application webpage</a:t>
            </a:r>
            <a:r>
              <a:rPr lang="en-US" sz="2200" dirty="0">
                <a:solidFill>
                  <a:schemeClr val="dk1"/>
                </a:solidFill>
                <a:latin typeface="Calibri"/>
                <a:ea typeface="Calibri"/>
                <a:cs typeface="Calibri"/>
                <a:sym typeface="Calibri"/>
              </a:rPr>
              <a:t>- Budget Reminders (DOC).</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This RFA requires grantees to write a proposed budget for year one only. </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Year one: budget request of $30,000 and maximum $50,000</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Year two: budget request of maximum $90,000 per funded school site (how many sites do you plan to fund?)</a:t>
            </a:r>
            <a:br>
              <a:rPr lang="en-US" sz="2200" dirty="0">
                <a:solidFill>
                  <a:schemeClr val="dk1"/>
                </a:solidFill>
                <a:latin typeface="Calibri"/>
                <a:ea typeface="Calibri"/>
                <a:cs typeface="Calibri"/>
                <a:sym typeface="Calibri"/>
              </a:rPr>
            </a:b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b="1" dirty="0">
                <a:solidFill>
                  <a:schemeClr val="dk1"/>
                </a:solidFill>
                <a:latin typeface="Calibri"/>
                <a:ea typeface="Calibri"/>
                <a:cs typeface="Calibri"/>
                <a:sym typeface="Calibri"/>
              </a:rPr>
              <a:t>Budgets for years two, three and four will be written during the course of the grant program.</a:t>
            </a:r>
            <a:endParaRPr sz="12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36</a:t>
            </a:fld>
            <a:endParaRPr/>
          </a:p>
        </p:txBody>
      </p:sp>
      <p:sp>
        <p:nvSpPr>
          <p:cNvPr id="369" name="Google Shape;369;p33"/>
          <p:cNvSpPr txBox="1">
            <a:spLocks noGrp="1"/>
          </p:cNvSpPr>
          <p:nvPr>
            <p:ph type="title"/>
          </p:nvPr>
        </p:nvSpPr>
        <p:spPr>
          <a:xfrm>
            <a:off x="223076" y="276471"/>
            <a:ext cx="82548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Budget Workbook – Budget Details</a:t>
            </a:r>
            <a:br>
              <a:rPr lang="en-US" sz="3400" b="1">
                <a:latin typeface="Rockwell"/>
                <a:ea typeface="Rockwell"/>
                <a:cs typeface="Rockwell"/>
                <a:sym typeface="Rockwell"/>
              </a:rPr>
            </a:br>
            <a:r>
              <a:rPr lang="en-US" sz="2550" b="1">
                <a:latin typeface="Rockwell"/>
                <a:ea typeface="Rockwell"/>
                <a:cs typeface="Rockwell"/>
                <a:sym typeface="Rockwell"/>
              </a:rPr>
              <a:t>Personnel Costs &amp; Budget Codes</a:t>
            </a:r>
            <a:endParaRPr sz="2550" b="1">
              <a:latin typeface="Rockwell"/>
              <a:ea typeface="Rockwell"/>
              <a:cs typeface="Rockwell"/>
              <a:sym typeface="Rockwell"/>
            </a:endParaRPr>
          </a:p>
        </p:txBody>
      </p:sp>
      <p:sp>
        <p:nvSpPr>
          <p:cNvPr id="371" name="Google Shape;371;p33"/>
          <p:cNvSpPr txBox="1"/>
          <p:nvPr/>
        </p:nvSpPr>
        <p:spPr>
          <a:xfrm>
            <a:off x="333139" y="1675058"/>
            <a:ext cx="8477700" cy="4109700"/>
          </a:xfrm>
          <a:prstGeom prst="rect">
            <a:avLst/>
          </a:prstGeom>
          <a:noFill/>
          <a:ln>
            <a:noFill/>
          </a:ln>
        </p:spPr>
        <p:txBody>
          <a:bodyPr spcFirstLastPara="1" wrap="square" lIns="91425" tIns="45700" rIns="91425" bIns="45700" anchor="t" anchorCtr="0">
            <a:spAutoFit/>
          </a:bodyPr>
          <a:lstStyle/>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Salaries (0100):</a:t>
            </a:r>
            <a:r>
              <a:rPr lang="en-US" sz="2900" b="0" i="0" u="none" strike="noStrike" cap="none">
                <a:solidFill>
                  <a:schemeClr val="dk1"/>
                </a:solidFill>
                <a:latin typeface="Calibri"/>
                <a:ea typeface="Calibri"/>
                <a:cs typeface="Calibri"/>
                <a:sym typeface="Calibri"/>
              </a:rPr>
              <a:t> staff regular salaries &amp; stipends</a:t>
            </a:r>
            <a:endParaRPr sz="2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90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Employee Benefits (0200): </a:t>
            </a:r>
            <a:r>
              <a:rPr lang="en-US" sz="2900" b="0" i="0" u="none" strike="noStrike" cap="none">
                <a:solidFill>
                  <a:schemeClr val="dk1"/>
                </a:solidFill>
                <a:latin typeface="Calibri"/>
                <a:ea typeface="Calibri"/>
                <a:cs typeface="Calibri"/>
                <a:sym typeface="Calibri"/>
              </a:rPr>
              <a:t>staff regular benefits</a:t>
            </a:r>
            <a:endParaRPr sz="2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90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Purchased Professional &amp; Technical Services (0300):</a:t>
            </a:r>
            <a:r>
              <a:rPr lang="en-US" sz="2900" b="0" i="0" u="none" strike="noStrike" cap="none">
                <a:solidFill>
                  <a:schemeClr val="dk1"/>
                </a:solidFill>
                <a:latin typeface="Calibri"/>
                <a:ea typeface="Calibri"/>
                <a:cs typeface="Calibri"/>
                <a:sym typeface="Calibri"/>
              </a:rPr>
              <a:t> consultants for direct service</a:t>
            </a:r>
            <a:endParaRPr sz="2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900">
              <a:solidFill>
                <a:schemeClr val="dk1"/>
              </a:solidFill>
              <a:latin typeface="Calibri"/>
              <a:ea typeface="Calibri"/>
              <a:cs typeface="Calibri"/>
              <a:sym typeface="Calibri"/>
            </a:endParaRPr>
          </a:p>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Other Purchased Services (0500): </a:t>
            </a:r>
            <a:r>
              <a:rPr lang="en-US" sz="2900" b="0" i="0" u="none" strike="noStrike" cap="none">
                <a:solidFill>
                  <a:schemeClr val="dk1"/>
                </a:solidFill>
                <a:latin typeface="Calibri"/>
                <a:ea typeface="Calibri"/>
                <a:cs typeface="Calibri"/>
                <a:sym typeface="Calibri"/>
              </a:rPr>
              <a:t>professional development contracts </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37</a:t>
            </a:fld>
            <a:endParaRPr/>
          </a:p>
        </p:txBody>
      </p:sp>
      <p:sp>
        <p:nvSpPr>
          <p:cNvPr id="377" name="Google Shape;377;p35"/>
          <p:cNvSpPr txBox="1">
            <a:spLocks noGrp="1"/>
          </p:cNvSpPr>
          <p:nvPr>
            <p:ph type="title"/>
          </p:nvPr>
        </p:nvSpPr>
        <p:spPr>
          <a:xfrm>
            <a:off x="223075" y="255750"/>
            <a:ext cx="8595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Budget Workbook – Budget Details</a:t>
            </a:r>
            <a:br>
              <a:rPr lang="en-US" sz="3400" b="1">
                <a:latin typeface="Rockwell"/>
                <a:ea typeface="Rockwell"/>
                <a:cs typeface="Rockwell"/>
                <a:sym typeface="Rockwell"/>
              </a:rPr>
            </a:br>
            <a:r>
              <a:rPr lang="en-US" sz="2550" b="1">
                <a:latin typeface="Rockwell"/>
                <a:ea typeface="Rockwell"/>
                <a:cs typeface="Rockwell"/>
                <a:sym typeface="Rockwell"/>
              </a:rPr>
              <a:t>Supplies &amp; Operating Costs Budget Codes</a:t>
            </a:r>
            <a:endParaRPr sz="2550" b="1">
              <a:latin typeface="Rockwell"/>
              <a:ea typeface="Rockwell"/>
              <a:cs typeface="Rockwell"/>
              <a:sym typeface="Rockwell"/>
            </a:endParaRPr>
          </a:p>
        </p:txBody>
      </p:sp>
      <p:sp>
        <p:nvSpPr>
          <p:cNvPr id="379" name="Google Shape;379;p35"/>
          <p:cNvSpPr txBox="1"/>
          <p:nvPr/>
        </p:nvSpPr>
        <p:spPr>
          <a:xfrm>
            <a:off x="223074" y="1729325"/>
            <a:ext cx="8422200" cy="2601300"/>
          </a:xfrm>
          <a:prstGeom prst="rect">
            <a:avLst/>
          </a:prstGeom>
          <a:noFill/>
          <a:ln>
            <a:noFill/>
          </a:ln>
        </p:spPr>
        <p:txBody>
          <a:bodyPr spcFirstLastPara="1" wrap="square" lIns="91425" tIns="45700" rIns="91425" bIns="45700" anchor="t" anchorCtr="0">
            <a:spAutoFit/>
          </a:bodyPr>
          <a:lstStyle/>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Travel, Registration and Entrance (0580):</a:t>
            </a:r>
            <a:r>
              <a:rPr lang="en-US" sz="2900" b="0" i="0" u="none" strike="noStrike" cap="none">
                <a:solidFill>
                  <a:schemeClr val="dk1"/>
                </a:solidFill>
                <a:latin typeface="Calibri"/>
                <a:ea typeface="Calibri"/>
                <a:cs typeface="Calibri"/>
                <a:sym typeface="Calibri"/>
              </a:rPr>
              <a:t> approved conferences/training, per diem</a:t>
            </a:r>
            <a:endParaRPr sz="2900" b="0" i="0" u="none" strike="noStrike" cap="none">
              <a:solidFill>
                <a:srgbClr val="000000"/>
              </a:solidFill>
              <a:latin typeface="Arial"/>
              <a:ea typeface="Arial"/>
              <a:cs typeface="Arial"/>
              <a:sym typeface="Arial"/>
            </a:endParaRPr>
          </a:p>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Supplies (0600): </a:t>
            </a:r>
            <a:r>
              <a:rPr lang="en-US" sz="2900" b="0" i="0" u="none" strike="noStrike" cap="none">
                <a:solidFill>
                  <a:schemeClr val="dk1"/>
                </a:solidFill>
                <a:latin typeface="Calibri"/>
                <a:ea typeface="Calibri"/>
                <a:cs typeface="Calibri"/>
                <a:sym typeface="Calibri"/>
              </a:rPr>
              <a:t>subscriptions, membership fees, counseling supplies, books, food, furniture</a:t>
            </a:r>
            <a:endParaRPr sz="2900" b="0" i="0" u="none" strike="noStrike" cap="none">
              <a:solidFill>
                <a:srgbClr val="000000"/>
              </a:solidFill>
              <a:latin typeface="Arial"/>
              <a:ea typeface="Arial"/>
              <a:cs typeface="Arial"/>
              <a:sym typeface="Arial"/>
            </a:endParaRPr>
          </a:p>
          <a:p>
            <a:pPr marL="457200" marR="0" lvl="0" indent="-412750" algn="l" rtl="0">
              <a:lnSpc>
                <a:spcPct val="100000"/>
              </a:lnSpc>
              <a:spcBef>
                <a:spcPts val="0"/>
              </a:spcBef>
              <a:spcAft>
                <a:spcPts val="0"/>
              </a:spcAft>
              <a:buClr>
                <a:schemeClr val="dk1"/>
              </a:buClr>
              <a:buSzPts val="2900"/>
              <a:buFont typeface="Calibri"/>
              <a:buChar char="●"/>
            </a:pPr>
            <a:r>
              <a:rPr lang="en-US" sz="2900" b="1" i="0" u="none" strike="noStrike" cap="none">
                <a:solidFill>
                  <a:schemeClr val="dk1"/>
                </a:solidFill>
                <a:latin typeface="Calibri"/>
                <a:ea typeface="Calibri"/>
                <a:cs typeface="Calibri"/>
                <a:sym typeface="Calibri"/>
              </a:rPr>
              <a:t>Non-Capitalized Equipment (0735): </a:t>
            </a:r>
            <a:r>
              <a:rPr lang="en-US" sz="2900" b="0" i="0" u="none" strike="noStrike" cap="none">
                <a:solidFill>
                  <a:schemeClr val="dk1"/>
                </a:solidFill>
                <a:latin typeface="Calibri"/>
                <a:ea typeface="Calibri"/>
                <a:cs typeface="Calibri"/>
                <a:sym typeface="Calibri"/>
              </a:rPr>
              <a:t>technology </a:t>
            </a:r>
            <a:endParaRPr sz="2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3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38</a:t>
            </a:fld>
            <a:endParaRPr/>
          </a:p>
        </p:txBody>
      </p:sp>
      <p:sp>
        <p:nvSpPr>
          <p:cNvPr id="384" name="Google Shape;384;p36"/>
          <p:cNvSpPr txBox="1">
            <a:spLocks noGrp="1"/>
          </p:cNvSpPr>
          <p:nvPr>
            <p:ph type="ctrTitle"/>
          </p:nvPr>
        </p:nvSpPr>
        <p:spPr>
          <a:xfrm>
            <a:off x="651050" y="23915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5400" b="1">
                <a:latin typeface="Rockwell"/>
                <a:ea typeface="Rockwell"/>
                <a:cs typeface="Rockwell"/>
                <a:sym typeface="Rockwell"/>
              </a:rPr>
              <a:t>Tips</a:t>
            </a:r>
            <a:endParaRPr sz="5400" b="1">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5400" b="1">
                <a:latin typeface="Rockwell"/>
                <a:ea typeface="Rockwell"/>
                <a:cs typeface="Rockwell"/>
                <a:sym typeface="Rockwell"/>
              </a:rPr>
              <a:t>and</a:t>
            </a:r>
            <a:endParaRPr sz="5400" b="1">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5400" b="1">
                <a:latin typeface="Rockwell"/>
                <a:ea typeface="Rockwell"/>
                <a:cs typeface="Rockwell"/>
                <a:sym typeface="Rockwell"/>
              </a:rPr>
              <a:t>Resources</a:t>
            </a:r>
            <a:endParaRPr sz="5400" b="1">
              <a:latin typeface="Rockwell"/>
              <a:ea typeface="Rockwell"/>
              <a:cs typeface="Rockwell"/>
              <a:sym typeface="Rockwe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3" name="Google Shape;393;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39</a:t>
            </a:fld>
            <a:endParaRPr/>
          </a:p>
        </p:txBody>
      </p:sp>
      <p:sp>
        <p:nvSpPr>
          <p:cNvPr id="391" name="Google Shape;391;p37"/>
          <p:cNvSpPr txBox="1">
            <a:spLocks noGrp="1"/>
          </p:cNvSpPr>
          <p:nvPr>
            <p:ph type="title"/>
          </p:nvPr>
        </p:nvSpPr>
        <p:spPr>
          <a:xfrm>
            <a:off x="245202" y="406925"/>
            <a:ext cx="76797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General Application Guidance</a:t>
            </a:r>
            <a:endParaRPr sz="3400" b="1">
              <a:latin typeface="Rockwell"/>
              <a:ea typeface="Rockwell"/>
              <a:cs typeface="Rockwell"/>
              <a:sym typeface="Rockwell"/>
            </a:endParaRPr>
          </a:p>
        </p:txBody>
      </p:sp>
      <p:sp>
        <p:nvSpPr>
          <p:cNvPr id="392" name="Google Shape;392;p37"/>
          <p:cNvSpPr txBox="1">
            <a:spLocks noGrp="1"/>
          </p:cNvSpPr>
          <p:nvPr>
            <p:ph type="body" idx="1"/>
          </p:nvPr>
        </p:nvSpPr>
        <p:spPr>
          <a:xfrm>
            <a:off x="367025" y="1463050"/>
            <a:ext cx="8546400" cy="4640700"/>
          </a:xfrm>
          <a:prstGeom prst="rect">
            <a:avLst/>
          </a:prstGeom>
          <a:noFill/>
          <a:ln>
            <a:noFill/>
          </a:ln>
        </p:spPr>
        <p:txBody>
          <a:bodyPr spcFirstLastPara="1" wrap="square" lIns="0" tIns="0" rIns="0" bIns="45700" anchor="t" anchorCtr="0">
            <a:noAutofit/>
          </a:bodyPr>
          <a:lstStyle/>
          <a:p>
            <a:pPr marL="228600" lvl="0" indent="-222250" algn="l" rtl="0">
              <a:lnSpc>
                <a:spcPct val="100000"/>
              </a:lnSpc>
              <a:spcBef>
                <a:spcPts val="0"/>
              </a:spcBef>
              <a:spcAft>
                <a:spcPts val="0"/>
              </a:spcAft>
              <a:buClr>
                <a:schemeClr val="dk1"/>
              </a:buClr>
              <a:buSzPts val="2120"/>
              <a:buChar char="•"/>
            </a:pPr>
            <a:r>
              <a:rPr lang="en-US" sz="2120"/>
              <a:t>Read the RFA thoroughly. </a:t>
            </a:r>
            <a:endParaRPr sz="2120"/>
          </a:p>
          <a:p>
            <a:pPr marL="914400" lvl="1" indent="-363219" algn="l" rtl="0">
              <a:lnSpc>
                <a:spcPct val="100000"/>
              </a:lnSpc>
              <a:spcBef>
                <a:spcPts val="0"/>
              </a:spcBef>
              <a:spcAft>
                <a:spcPts val="0"/>
              </a:spcAft>
              <a:buClr>
                <a:schemeClr val="dk1"/>
              </a:buClr>
              <a:buSzPts val="2120"/>
              <a:buChar char="•"/>
            </a:pPr>
            <a:r>
              <a:rPr lang="en-US" sz="2120"/>
              <a:t>Confirm eligibility and that grant requirements can be met (i.e. trainings with admin &amp; counselors). </a:t>
            </a:r>
            <a:endParaRPr sz="2120"/>
          </a:p>
          <a:p>
            <a:pPr marL="228600" lvl="0" indent="-222250" algn="l" rtl="0">
              <a:lnSpc>
                <a:spcPct val="100000"/>
              </a:lnSpc>
              <a:spcBef>
                <a:spcPts val="1000"/>
              </a:spcBef>
              <a:spcAft>
                <a:spcPts val="0"/>
              </a:spcAft>
              <a:buClr>
                <a:schemeClr val="dk1"/>
              </a:buClr>
              <a:buSzPts val="2120"/>
              <a:buChar char="•"/>
            </a:pPr>
            <a:r>
              <a:rPr lang="en-US" sz="2120"/>
              <a:t>Know dates, set a timeline, create a work plan </a:t>
            </a:r>
            <a:endParaRPr sz="2120"/>
          </a:p>
          <a:p>
            <a:pPr marL="228600" lvl="0" indent="-222250" algn="l" rtl="0">
              <a:lnSpc>
                <a:spcPct val="100000"/>
              </a:lnSpc>
              <a:spcBef>
                <a:spcPts val="1000"/>
              </a:spcBef>
              <a:spcAft>
                <a:spcPts val="0"/>
              </a:spcAft>
              <a:buClr>
                <a:schemeClr val="dk1"/>
              </a:buClr>
              <a:buSzPts val="2120"/>
              <a:buChar char="•"/>
            </a:pPr>
            <a:r>
              <a:rPr lang="en-US" sz="2120"/>
              <a:t>Get approval from school administration before you start the application process.</a:t>
            </a:r>
            <a:endParaRPr sz="2120"/>
          </a:p>
          <a:p>
            <a:pPr marL="228600" lvl="0" indent="-222250" algn="l" rtl="0">
              <a:lnSpc>
                <a:spcPct val="100000"/>
              </a:lnSpc>
              <a:spcBef>
                <a:spcPts val="1000"/>
              </a:spcBef>
              <a:spcAft>
                <a:spcPts val="0"/>
              </a:spcAft>
              <a:buClr>
                <a:schemeClr val="dk1"/>
              </a:buClr>
              <a:buSzPts val="2120"/>
              <a:buChar char="•"/>
            </a:pPr>
            <a:r>
              <a:rPr lang="en-US" sz="2120"/>
              <a:t>Know how much you can apply for</a:t>
            </a:r>
            <a:endParaRPr sz="2120"/>
          </a:p>
          <a:p>
            <a:pPr marL="228600" lvl="0" indent="-222250" algn="l" rtl="0">
              <a:lnSpc>
                <a:spcPct val="100000"/>
              </a:lnSpc>
              <a:spcBef>
                <a:spcPts val="1000"/>
              </a:spcBef>
              <a:spcAft>
                <a:spcPts val="0"/>
              </a:spcAft>
              <a:buClr>
                <a:schemeClr val="dk1"/>
              </a:buClr>
              <a:buSzPts val="2120"/>
              <a:buChar char="•"/>
            </a:pPr>
            <a:r>
              <a:rPr lang="en-US" sz="2120"/>
              <a:t>Make sure to do the Intent to Apply</a:t>
            </a:r>
            <a:endParaRPr sz="2120"/>
          </a:p>
          <a:p>
            <a:pPr marL="228600" lvl="0" indent="-222250" algn="l" rtl="0">
              <a:lnSpc>
                <a:spcPct val="100000"/>
              </a:lnSpc>
              <a:spcBef>
                <a:spcPts val="1000"/>
              </a:spcBef>
              <a:spcAft>
                <a:spcPts val="0"/>
              </a:spcAft>
              <a:buClr>
                <a:schemeClr val="dk1"/>
              </a:buClr>
              <a:buSzPts val="2120"/>
              <a:buChar char="•"/>
            </a:pPr>
            <a:r>
              <a:rPr lang="en-US" sz="2120"/>
              <a:t>Create a team to help (make sure you have the right people in the room)</a:t>
            </a:r>
            <a:endParaRPr sz="2120"/>
          </a:p>
          <a:p>
            <a:pPr marL="228600" lvl="0" indent="-222250" algn="l" rtl="0">
              <a:lnSpc>
                <a:spcPct val="100000"/>
              </a:lnSpc>
              <a:spcBef>
                <a:spcPts val="1000"/>
              </a:spcBef>
              <a:spcAft>
                <a:spcPts val="0"/>
              </a:spcAft>
              <a:buClr>
                <a:schemeClr val="dk1"/>
              </a:buClr>
              <a:buSzPts val="2120"/>
              <a:buChar char="•"/>
            </a:pPr>
            <a:r>
              <a:rPr lang="en-US" sz="2120"/>
              <a:t>Know your numbers and how to create/run a budget</a:t>
            </a:r>
            <a:endParaRPr sz="2120"/>
          </a:p>
          <a:p>
            <a:pPr marL="228600" lvl="0" indent="-222250" algn="l" rtl="0">
              <a:lnSpc>
                <a:spcPct val="100000"/>
              </a:lnSpc>
              <a:spcBef>
                <a:spcPts val="1000"/>
              </a:spcBef>
              <a:spcAft>
                <a:spcPts val="0"/>
              </a:spcAft>
              <a:buClr>
                <a:schemeClr val="dk1"/>
              </a:buClr>
              <a:buSzPts val="2120"/>
              <a:buChar char="•"/>
            </a:pPr>
            <a:r>
              <a:rPr lang="en-US" sz="2120"/>
              <a:t>Write a good narrative</a:t>
            </a:r>
            <a:endParaRPr sz="2120"/>
          </a:p>
          <a:p>
            <a:pPr marL="228600" lvl="0" indent="-222250" algn="l" rtl="0">
              <a:lnSpc>
                <a:spcPct val="100000"/>
              </a:lnSpc>
              <a:spcBef>
                <a:spcPts val="1000"/>
              </a:spcBef>
              <a:spcAft>
                <a:spcPts val="0"/>
              </a:spcAft>
              <a:buClr>
                <a:schemeClr val="dk1"/>
              </a:buClr>
              <a:buSzPts val="2120"/>
              <a:buChar char="•"/>
            </a:pPr>
            <a:r>
              <a:rPr lang="en-US" sz="2120"/>
              <a:t>Look at the scoring rubric, it's your best friend!</a:t>
            </a:r>
            <a:endParaRPr sz="21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
        <p:nvSpPr>
          <p:cNvPr id="121" name="Google Shape;121;p3"/>
          <p:cNvSpPr txBox="1">
            <a:spLocks noGrp="1"/>
          </p:cNvSpPr>
          <p:nvPr>
            <p:ph type="title"/>
          </p:nvPr>
        </p:nvSpPr>
        <p:spPr>
          <a:xfrm>
            <a:off x="223075" y="347775"/>
            <a:ext cx="8487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Request for Application (RFA) 2024</a:t>
            </a:r>
            <a:endParaRPr sz="3400" b="1">
              <a:latin typeface="Rockwell"/>
              <a:ea typeface="Rockwell"/>
              <a:cs typeface="Rockwell"/>
              <a:sym typeface="Rockwell"/>
            </a:endParaRPr>
          </a:p>
        </p:txBody>
      </p:sp>
      <p:sp>
        <p:nvSpPr>
          <p:cNvPr id="125" name="Google Shape;125;p3"/>
          <p:cNvSpPr txBox="1"/>
          <p:nvPr/>
        </p:nvSpPr>
        <p:spPr>
          <a:xfrm>
            <a:off x="946875" y="6277450"/>
            <a:ext cx="6723600" cy="39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50" b="1" u="sng">
                <a:solidFill>
                  <a:srgbClr val="1155CC"/>
                </a:solidFill>
                <a:latin typeface="Rockwell"/>
                <a:ea typeface="Rockwell"/>
                <a:cs typeface="Rockwell"/>
                <a:sym typeface="Rockwell"/>
                <a:hlinkClick r:id="rId3">
                  <a:extLst>
                    <a:ext uri="{A12FA001-AC4F-418D-AE19-62706E023703}">
                      <ahyp:hlinkClr xmlns:ahyp="http://schemas.microsoft.com/office/drawing/2018/hyperlinkcolor" val="tx"/>
                    </a:ext>
                  </a:extLst>
                </a:hlinkClick>
              </a:rPr>
              <a:t>View the Word document version for reference only (DOC)</a:t>
            </a:r>
            <a:endParaRPr sz="1750" b="1" u="sng">
              <a:solidFill>
                <a:srgbClr val="1155CC"/>
              </a:solidFill>
              <a:latin typeface="Rockwell"/>
              <a:ea typeface="Rockwell"/>
              <a:cs typeface="Rockwell"/>
              <a:sym typeface="Rockwell"/>
            </a:endParaRPr>
          </a:p>
          <a:p>
            <a:pPr marL="0" lvl="0" indent="0" algn="l" rtl="0">
              <a:spcBef>
                <a:spcPts val="400"/>
              </a:spcBef>
              <a:spcAft>
                <a:spcPts val="0"/>
              </a:spcAft>
              <a:buNone/>
            </a:pPr>
            <a:endParaRPr sz="2800">
              <a:solidFill>
                <a:srgbClr val="1155CC"/>
              </a:solidFill>
              <a:latin typeface="Calibri"/>
              <a:ea typeface="Calibri"/>
              <a:cs typeface="Calibri"/>
              <a:sym typeface="Calibri"/>
            </a:endParaRPr>
          </a:p>
        </p:txBody>
      </p:sp>
      <p:pic>
        <p:nvPicPr>
          <p:cNvPr id="123" name="Google Shape;123;p3" descr="RFA screenshot"/>
          <p:cNvPicPr preferRelativeResize="0"/>
          <p:nvPr/>
        </p:nvPicPr>
        <p:blipFill>
          <a:blip r:embed="rId4">
            <a:alphaModFix/>
          </a:blip>
          <a:stretch>
            <a:fillRect/>
          </a:stretch>
        </p:blipFill>
        <p:spPr>
          <a:xfrm>
            <a:off x="316300" y="1379775"/>
            <a:ext cx="4081869" cy="4771549"/>
          </a:xfrm>
          <a:prstGeom prst="rect">
            <a:avLst/>
          </a:prstGeom>
          <a:noFill/>
          <a:ln>
            <a:noFill/>
          </a:ln>
          <a:effectLst>
            <a:outerShdw blurRad="57150" dist="19050" dir="5400000" algn="bl" rotWithShape="0">
              <a:schemeClr val="dk1"/>
            </a:outerShdw>
          </a:effectLst>
        </p:spPr>
      </p:pic>
      <p:pic>
        <p:nvPicPr>
          <p:cNvPr id="124" name="Google Shape;124;p3" descr="RFA Table of Contents screenshot"/>
          <p:cNvPicPr preferRelativeResize="0"/>
          <p:nvPr/>
        </p:nvPicPr>
        <p:blipFill>
          <a:blip r:embed="rId5">
            <a:alphaModFix/>
          </a:blip>
          <a:stretch>
            <a:fillRect/>
          </a:stretch>
        </p:blipFill>
        <p:spPr>
          <a:xfrm>
            <a:off x="4540750" y="1379775"/>
            <a:ext cx="3994100" cy="4771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sp>
        <p:nvSpPr>
          <p:cNvPr id="398" name="Google Shape;398;p38"/>
          <p:cNvSpPr txBox="1">
            <a:spLocks noGrp="1"/>
          </p:cNvSpPr>
          <p:nvPr>
            <p:ph type="title"/>
          </p:nvPr>
        </p:nvSpPr>
        <p:spPr>
          <a:xfrm>
            <a:off x="245193" y="4831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Contact Us</a:t>
            </a:r>
            <a:endParaRPr sz="3400" b="1">
              <a:latin typeface="Rockwell"/>
              <a:ea typeface="Rockwell"/>
              <a:cs typeface="Rockwell"/>
              <a:sym typeface="Rockwell"/>
            </a:endParaRPr>
          </a:p>
        </p:txBody>
      </p:sp>
      <p:sp>
        <p:nvSpPr>
          <p:cNvPr id="399" name="Google Shape;399;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0" marR="0" lvl="0" indent="0" algn="l" rtl="0">
              <a:lnSpc>
                <a:spcPct val="90000"/>
              </a:lnSpc>
              <a:spcBef>
                <a:spcPts val="0"/>
              </a:spcBef>
              <a:spcAft>
                <a:spcPts val="0"/>
              </a:spcAft>
              <a:buClr>
                <a:srgbClr val="262626"/>
              </a:buClr>
              <a:buSzPts val="1800"/>
              <a:buNone/>
            </a:pPr>
            <a:r>
              <a:rPr lang="en-US" sz="2200" b="1">
                <a:solidFill>
                  <a:srgbClr val="262626"/>
                </a:solidFill>
              </a:rPr>
              <a:t>Program Questions:</a:t>
            </a:r>
            <a:endParaRPr sz="2200">
              <a:solidFill>
                <a:srgbClr val="262626"/>
              </a:solidFill>
            </a:endParaRPr>
          </a:p>
          <a:p>
            <a:pPr marL="0" marR="0" lvl="0" indent="0" algn="l" rtl="0">
              <a:lnSpc>
                <a:spcPct val="90000"/>
              </a:lnSpc>
              <a:spcBef>
                <a:spcPts val="0"/>
              </a:spcBef>
              <a:spcAft>
                <a:spcPts val="0"/>
              </a:spcAft>
              <a:buClr>
                <a:srgbClr val="262626"/>
              </a:buClr>
              <a:buSzPts val="1800"/>
              <a:buNone/>
            </a:pPr>
            <a:r>
              <a:rPr lang="en-US" sz="2200">
                <a:solidFill>
                  <a:srgbClr val="262626"/>
                </a:solidFill>
              </a:rPr>
              <a:t>Brooke Morgan, School Counseling Specialist</a:t>
            </a:r>
            <a:endParaRPr sz="2200">
              <a:solidFill>
                <a:srgbClr val="262626"/>
              </a:solidFill>
            </a:endParaRPr>
          </a:p>
          <a:p>
            <a:pPr marL="0" marR="0" lvl="0" indent="0" algn="l" rtl="0">
              <a:lnSpc>
                <a:spcPct val="90000"/>
              </a:lnSpc>
              <a:spcBef>
                <a:spcPts val="0"/>
              </a:spcBef>
              <a:spcAft>
                <a:spcPts val="0"/>
              </a:spcAft>
              <a:buClr>
                <a:srgbClr val="262626"/>
              </a:buClr>
              <a:buSzPts val="1800"/>
              <a:buNone/>
            </a:pPr>
            <a:r>
              <a:rPr lang="en-US" sz="2200">
                <a:solidFill>
                  <a:srgbClr val="262626"/>
                </a:solidFill>
              </a:rPr>
              <a:t>(303) 923-0966 | </a:t>
            </a:r>
            <a:r>
              <a:rPr lang="en-US" sz="2200" u="sng">
                <a:solidFill>
                  <a:srgbClr val="262626"/>
                </a:solidFill>
                <a:hlinkClick r:id="rId3">
                  <a:extLst>
                    <a:ext uri="{A12FA001-AC4F-418D-AE19-62706E023703}">
                      <ahyp:hlinkClr xmlns:ahyp="http://schemas.microsoft.com/office/drawing/2018/hyperlinkcolor" val="tx"/>
                    </a:ext>
                  </a:extLst>
                </a:hlinkClick>
              </a:rPr>
              <a:t>Morgan_B@cde.state.co.us</a:t>
            </a:r>
            <a:endParaRPr sz="2200">
              <a:solidFill>
                <a:srgbClr val="262626"/>
              </a:solidFill>
            </a:endParaRPr>
          </a:p>
          <a:p>
            <a:pPr marL="0" marR="0" lvl="0" indent="0" algn="l" rtl="0">
              <a:lnSpc>
                <a:spcPct val="90000"/>
              </a:lnSpc>
              <a:spcBef>
                <a:spcPts val="0"/>
              </a:spcBef>
              <a:spcAft>
                <a:spcPts val="0"/>
              </a:spcAft>
              <a:buClr>
                <a:schemeClr val="dk1"/>
              </a:buClr>
              <a:buSzPts val="1800"/>
              <a:buNone/>
            </a:pPr>
            <a:endParaRPr sz="2200">
              <a:solidFill>
                <a:srgbClr val="262626"/>
              </a:solidFill>
            </a:endParaRPr>
          </a:p>
          <a:p>
            <a:pPr marL="0" marR="0" lvl="0" indent="0" algn="l" rtl="0">
              <a:lnSpc>
                <a:spcPct val="90000"/>
              </a:lnSpc>
              <a:spcBef>
                <a:spcPts val="0"/>
              </a:spcBef>
              <a:spcAft>
                <a:spcPts val="0"/>
              </a:spcAft>
              <a:buClr>
                <a:srgbClr val="262626"/>
              </a:buClr>
              <a:buSzPts val="1800"/>
              <a:buNone/>
            </a:pPr>
            <a:r>
              <a:rPr lang="en-US" sz="2200">
                <a:solidFill>
                  <a:srgbClr val="262626"/>
                </a:solidFill>
              </a:rPr>
              <a:t>Jennicca Mabe, School Counseling Specialist</a:t>
            </a:r>
            <a:endParaRPr sz="2200">
              <a:solidFill>
                <a:srgbClr val="262626"/>
              </a:solidFill>
            </a:endParaRPr>
          </a:p>
          <a:p>
            <a:pPr marL="0" marR="0" lvl="0" indent="0" algn="l" rtl="0">
              <a:lnSpc>
                <a:spcPct val="90000"/>
              </a:lnSpc>
              <a:spcBef>
                <a:spcPts val="0"/>
              </a:spcBef>
              <a:spcAft>
                <a:spcPts val="0"/>
              </a:spcAft>
              <a:buClr>
                <a:srgbClr val="262626"/>
              </a:buClr>
              <a:buSzPts val="1800"/>
              <a:buNone/>
            </a:pPr>
            <a:r>
              <a:rPr lang="en-US" sz="2200">
                <a:solidFill>
                  <a:srgbClr val="262626"/>
                </a:solidFill>
              </a:rPr>
              <a:t>(303) 923-0974 | </a:t>
            </a:r>
            <a:r>
              <a:rPr lang="en-US" sz="2200" u="sng">
                <a:solidFill>
                  <a:srgbClr val="262626"/>
                </a:solidFill>
                <a:hlinkClick r:id="rId4">
                  <a:extLst>
                    <a:ext uri="{A12FA001-AC4F-418D-AE19-62706E023703}">
                      <ahyp:hlinkClr xmlns:ahyp="http://schemas.microsoft.com/office/drawing/2018/hyperlinkcolor" val="tx"/>
                    </a:ext>
                  </a:extLst>
                </a:hlinkClick>
              </a:rPr>
              <a:t>Mabe_J@cde.state.co.us</a:t>
            </a:r>
            <a:endParaRPr sz="2200">
              <a:solidFill>
                <a:srgbClr val="262626"/>
              </a:solidFill>
            </a:endParaRPr>
          </a:p>
          <a:p>
            <a:pPr marL="0" marR="0" lvl="0" indent="0" algn="l" rtl="0">
              <a:lnSpc>
                <a:spcPct val="90000"/>
              </a:lnSpc>
              <a:spcBef>
                <a:spcPts val="0"/>
              </a:spcBef>
              <a:spcAft>
                <a:spcPts val="0"/>
              </a:spcAft>
              <a:buClr>
                <a:schemeClr val="dk1"/>
              </a:buClr>
              <a:buSzPts val="1800"/>
              <a:buNone/>
            </a:pPr>
            <a:endParaRPr sz="2200">
              <a:solidFill>
                <a:srgbClr val="262626"/>
              </a:solidFill>
            </a:endParaRPr>
          </a:p>
          <a:p>
            <a:pPr marL="0" marR="0" lvl="0" indent="0" algn="l" rtl="0">
              <a:lnSpc>
                <a:spcPct val="90000"/>
              </a:lnSpc>
              <a:spcBef>
                <a:spcPts val="0"/>
              </a:spcBef>
              <a:spcAft>
                <a:spcPts val="0"/>
              </a:spcAft>
              <a:buClr>
                <a:schemeClr val="dk1"/>
              </a:buClr>
              <a:buSzPts val="1800"/>
              <a:buNone/>
            </a:pPr>
            <a:endParaRPr sz="800">
              <a:solidFill>
                <a:srgbClr val="262626"/>
              </a:solidFill>
            </a:endParaRPr>
          </a:p>
          <a:p>
            <a:pPr marL="0" marR="0" lvl="0" indent="0" algn="l" rtl="0">
              <a:lnSpc>
                <a:spcPct val="107000"/>
              </a:lnSpc>
              <a:spcBef>
                <a:spcPts val="0"/>
              </a:spcBef>
              <a:spcAft>
                <a:spcPts val="0"/>
              </a:spcAft>
              <a:buClr>
                <a:srgbClr val="262626"/>
              </a:buClr>
              <a:buSzPts val="1800"/>
              <a:buNone/>
            </a:pPr>
            <a:r>
              <a:rPr lang="en-US" sz="2200" b="1">
                <a:solidFill>
                  <a:srgbClr val="262626"/>
                </a:solidFill>
              </a:rPr>
              <a:t>Budget/Fiscal Questions:</a:t>
            </a:r>
            <a:endParaRPr sz="2200" b="1">
              <a:solidFill>
                <a:srgbClr val="262626"/>
              </a:solidFill>
            </a:endParaRPr>
          </a:p>
          <a:p>
            <a:pPr marL="0" lvl="0" indent="0" algn="l" rtl="0">
              <a:spcBef>
                <a:spcPts val="1000"/>
              </a:spcBef>
              <a:spcAft>
                <a:spcPts val="0"/>
              </a:spcAft>
              <a:buClr>
                <a:schemeClr val="dk1"/>
              </a:buClr>
              <a:buSzPts val="1100"/>
              <a:buFont typeface="Arial"/>
              <a:buNone/>
            </a:pPr>
            <a:r>
              <a:rPr lang="en-US" sz="2200"/>
              <a:t>Tricia Miller, Grants Fiscal Management</a:t>
            </a:r>
            <a:endParaRPr sz="2200"/>
          </a:p>
          <a:p>
            <a:pPr marL="0" lvl="0" indent="0" algn="l" rtl="0">
              <a:spcBef>
                <a:spcPts val="1000"/>
              </a:spcBef>
              <a:spcAft>
                <a:spcPts val="0"/>
              </a:spcAft>
              <a:buClr>
                <a:schemeClr val="dk1"/>
              </a:buClr>
              <a:buSzPts val="1100"/>
              <a:buFont typeface="Arial"/>
              <a:buNone/>
            </a:pPr>
            <a:r>
              <a:rPr lang="en-US" sz="2200"/>
              <a:t>(303) 877-2154 | Miller_T@cde.state.co.us</a:t>
            </a:r>
            <a:endParaRPr sz="2200">
              <a:solidFill>
                <a:srgbClr val="262626"/>
              </a:solidFill>
            </a:endParaRPr>
          </a:p>
          <a:p>
            <a:pPr marL="0" marR="0" lvl="0" indent="0" algn="l" rtl="0">
              <a:lnSpc>
                <a:spcPct val="90000"/>
              </a:lnSpc>
              <a:spcBef>
                <a:spcPts val="0"/>
              </a:spcBef>
              <a:spcAft>
                <a:spcPts val="0"/>
              </a:spcAft>
              <a:buClr>
                <a:schemeClr val="dk1"/>
              </a:buClr>
              <a:buSzPts val="1800"/>
              <a:buNone/>
            </a:pPr>
            <a:endParaRPr sz="2200">
              <a:solidFill>
                <a:srgbClr val="262626"/>
              </a:solidFill>
            </a:endParaRPr>
          </a:p>
          <a:p>
            <a:pPr marL="0" marR="0" lvl="0" indent="0" algn="l" rtl="0">
              <a:lnSpc>
                <a:spcPct val="107000"/>
              </a:lnSpc>
              <a:spcBef>
                <a:spcPts val="0"/>
              </a:spcBef>
              <a:spcAft>
                <a:spcPts val="0"/>
              </a:spcAft>
              <a:buClr>
                <a:srgbClr val="262626"/>
              </a:buClr>
              <a:buSzPts val="1800"/>
              <a:buNone/>
            </a:pPr>
            <a:r>
              <a:rPr lang="en-US" sz="2200" b="1">
                <a:solidFill>
                  <a:srgbClr val="262626"/>
                </a:solidFill>
              </a:rPr>
              <a:t>Application Process Questions:</a:t>
            </a:r>
            <a:endParaRPr sz="2200" b="1">
              <a:solidFill>
                <a:srgbClr val="262626"/>
              </a:solidFill>
            </a:endParaRPr>
          </a:p>
          <a:p>
            <a:pPr marL="0" marR="0" lvl="0" indent="0" algn="l" rtl="0">
              <a:lnSpc>
                <a:spcPct val="90000"/>
              </a:lnSpc>
              <a:spcBef>
                <a:spcPts val="0"/>
              </a:spcBef>
              <a:spcAft>
                <a:spcPts val="0"/>
              </a:spcAft>
              <a:buClr>
                <a:srgbClr val="262626"/>
              </a:buClr>
              <a:buSzPts val="1800"/>
              <a:buNone/>
            </a:pPr>
            <a:r>
              <a:rPr lang="en-US" sz="2200">
                <a:solidFill>
                  <a:srgbClr val="262626"/>
                </a:solidFill>
              </a:rPr>
              <a:t>Mandy Christensen, Grants Program Administration</a:t>
            </a:r>
            <a:br>
              <a:rPr lang="en-US" sz="2200">
                <a:solidFill>
                  <a:srgbClr val="262626"/>
                </a:solidFill>
              </a:rPr>
            </a:br>
            <a:r>
              <a:rPr lang="en-US" sz="2200">
                <a:solidFill>
                  <a:srgbClr val="262626"/>
                </a:solidFill>
              </a:rPr>
              <a:t>(303) 957-6217 | </a:t>
            </a:r>
            <a:r>
              <a:rPr lang="en-US" sz="2200" u="sng">
                <a:solidFill>
                  <a:srgbClr val="262626"/>
                </a:solidFill>
                <a:hlinkClick r:id="rId5">
                  <a:extLst>
                    <a:ext uri="{A12FA001-AC4F-418D-AE19-62706E023703}">
                      <ahyp:hlinkClr xmlns:ahyp="http://schemas.microsoft.com/office/drawing/2018/hyperlinkcolor" val="tx"/>
                    </a:ext>
                  </a:extLst>
                </a:hlinkClick>
              </a:rPr>
              <a:t>Christensen_A@cde.state.co.us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5</a:t>
            </a:fld>
            <a:endParaRPr/>
          </a:p>
        </p:txBody>
      </p:sp>
      <p:sp>
        <p:nvSpPr>
          <p:cNvPr id="130" name="Google Shape;130;p4"/>
          <p:cNvSpPr txBox="1">
            <a:spLocks noGrp="1"/>
          </p:cNvSpPr>
          <p:nvPr>
            <p:ph type="ctrTitle"/>
          </p:nvPr>
        </p:nvSpPr>
        <p:spPr>
          <a:xfrm>
            <a:off x="613275" y="2380470"/>
            <a:ext cx="7772400" cy="1123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6000" b="1">
                <a:latin typeface="Rockwell"/>
                <a:ea typeface="Rockwell"/>
                <a:cs typeface="Rockwell"/>
                <a:sym typeface="Rockwell"/>
              </a:rPr>
              <a:t>Program </a:t>
            </a:r>
            <a:endParaRPr sz="6000" b="1">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6000" b="1">
                <a:latin typeface="Rockwell"/>
                <a:ea typeface="Rockwell"/>
                <a:cs typeface="Rockwell"/>
                <a:sym typeface="Rockwell"/>
              </a:rPr>
              <a:t>Key Elements</a:t>
            </a:r>
            <a:endParaRPr sz="6000" b="1">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5"/>
          <p:cNvSpPr txBox="1">
            <a:spLocks noGrp="1"/>
          </p:cNvSpPr>
          <p:nvPr>
            <p:ph type="sldNum" idx="12"/>
          </p:nvPr>
        </p:nvSpPr>
        <p:spPr>
          <a:xfrm>
            <a:off x="127296"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136" name="Google Shape;136;p5"/>
          <p:cNvSpPr txBox="1">
            <a:spLocks noGrp="1"/>
          </p:cNvSpPr>
          <p:nvPr>
            <p:ph type="title"/>
          </p:nvPr>
        </p:nvSpPr>
        <p:spPr>
          <a:xfrm>
            <a:off x="223068" y="4135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dirty="0">
                <a:latin typeface="Rockwell"/>
                <a:ea typeface="Rockwell"/>
                <a:cs typeface="Rockwell"/>
                <a:sym typeface="Rockwell"/>
              </a:rPr>
              <a:t>Introduction and Purpose</a:t>
            </a:r>
            <a:endParaRPr sz="3400" b="1" dirty="0">
              <a:latin typeface="Rockwell"/>
              <a:ea typeface="Rockwell"/>
              <a:cs typeface="Rockwell"/>
              <a:sym typeface="Rockwell"/>
            </a:endParaRPr>
          </a:p>
        </p:txBody>
      </p:sp>
      <p:sp>
        <p:nvSpPr>
          <p:cNvPr id="139" name="Google Shape;139;p5"/>
          <p:cNvSpPr txBox="1">
            <a:spLocks noGrp="1"/>
          </p:cNvSpPr>
          <p:nvPr>
            <p:ph type="body" idx="1"/>
          </p:nvPr>
        </p:nvSpPr>
        <p:spPr>
          <a:xfrm>
            <a:off x="279700" y="1497675"/>
            <a:ext cx="8722800" cy="4068900"/>
          </a:xfrm>
          <a:prstGeom prst="rect">
            <a:avLst/>
          </a:prstGeom>
          <a:noFill/>
          <a:ln>
            <a:noFill/>
          </a:ln>
        </p:spPr>
        <p:txBody>
          <a:bodyPr spcFirstLastPara="1" wrap="square" lIns="0" tIns="0" rIns="0" bIns="45700" anchor="t" anchorCtr="0">
            <a:noAutofit/>
          </a:bodyPr>
          <a:lstStyle/>
          <a:p>
            <a:pPr marL="457200" lvl="0" indent="-368300" algn="l" rtl="0">
              <a:lnSpc>
                <a:spcPct val="115000"/>
              </a:lnSpc>
              <a:spcBef>
                <a:spcPts val="1200"/>
              </a:spcBef>
              <a:spcAft>
                <a:spcPts val="0"/>
              </a:spcAft>
              <a:buSzPts val="2200"/>
              <a:buFont typeface="Calibri"/>
              <a:buChar char="•"/>
            </a:pPr>
            <a:r>
              <a:rPr lang="en-US" sz="2200"/>
              <a:t>This Request for Applications (RFA) is designed to distribute funds to eligible education providers pursuant to the requirements of the School Counselor Corps Grant Program (SCCGP), C.R.S. 22-91-101 through 22-91-105. </a:t>
            </a:r>
            <a:endParaRPr sz="2200"/>
          </a:p>
          <a:p>
            <a:pPr marL="457200" lvl="0" indent="0" algn="l" rtl="0">
              <a:lnSpc>
                <a:spcPct val="115000"/>
              </a:lnSpc>
              <a:spcBef>
                <a:spcPts val="1200"/>
              </a:spcBef>
              <a:spcAft>
                <a:spcPts val="0"/>
              </a:spcAft>
              <a:buNone/>
            </a:pPr>
            <a:endParaRPr sz="1100"/>
          </a:p>
          <a:p>
            <a:pPr marL="457200" lvl="0" indent="-368300" algn="l" rtl="0">
              <a:lnSpc>
                <a:spcPct val="115000"/>
              </a:lnSpc>
              <a:spcBef>
                <a:spcPts val="1200"/>
              </a:spcBef>
              <a:spcAft>
                <a:spcPts val="0"/>
              </a:spcAft>
              <a:buSzPts val="2200"/>
              <a:buFont typeface="Arial"/>
              <a:buChar char="•"/>
            </a:pPr>
            <a:r>
              <a:rPr lang="en-US" sz="2200"/>
              <a:t>The purpose of SCCGP is to </a:t>
            </a:r>
            <a:r>
              <a:rPr lang="en-US" sz="2200" b="1"/>
              <a:t>increase the availability and implementation of effective school-based counseling</a:t>
            </a:r>
            <a:r>
              <a:rPr lang="en-US" sz="2200"/>
              <a:t> to:</a:t>
            </a:r>
            <a:endParaRPr sz="2200"/>
          </a:p>
          <a:p>
            <a:pPr marL="914400" lvl="1" indent="-368300" algn="l" rtl="0">
              <a:lnSpc>
                <a:spcPct val="115000"/>
              </a:lnSpc>
              <a:spcBef>
                <a:spcPts val="0"/>
              </a:spcBef>
              <a:spcAft>
                <a:spcPts val="0"/>
              </a:spcAft>
              <a:buSzPts val="2200"/>
              <a:buFont typeface="Calibri"/>
              <a:buChar char="•"/>
            </a:pPr>
            <a:r>
              <a:rPr lang="en-US" sz="2100"/>
              <a:t>Increase the state graduation rate </a:t>
            </a:r>
            <a:endParaRPr sz="2100"/>
          </a:p>
          <a:p>
            <a:pPr marL="914400" lvl="1" indent="-368300" algn="l" rtl="0">
              <a:lnSpc>
                <a:spcPct val="115000"/>
              </a:lnSpc>
              <a:spcBef>
                <a:spcPts val="0"/>
              </a:spcBef>
              <a:spcAft>
                <a:spcPts val="0"/>
              </a:spcAft>
              <a:buSzPts val="2200"/>
              <a:buFont typeface="Calibri"/>
              <a:buChar char="•"/>
            </a:pPr>
            <a:r>
              <a:rPr lang="en-US" sz="2100"/>
              <a:t>Increase the percentage of students who appropriately prepare for, apply to, and continue into postsecondary education</a:t>
            </a:r>
            <a:endParaRPr sz="2100"/>
          </a:p>
          <a:p>
            <a:pPr marL="914400" lvl="1" indent="-368300" algn="l" rtl="0">
              <a:lnSpc>
                <a:spcPct val="115000"/>
              </a:lnSpc>
              <a:spcBef>
                <a:spcPts val="0"/>
              </a:spcBef>
              <a:spcAft>
                <a:spcPts val="0"/>
              </a:spcAft>
              <a:buSzPts val="2200"/>
              <a:buFont typeface="Calibri"/>
              <a:buChar char="•"/>
            </a:pPr>
            <a:r>
              <a:rPr lang="en-US" sz="2100"/>
              <a:t>Support work-based learning awareness, education, and opportunities</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g2b1093c285f_4_60"/>
          <p:cNvSpPr txBox="1">
            <a:spLocks noGrp="1"/>
          </p:cNvSpPr>
          <p:nvPr>
            <p:ph type="sldNum" idx="12"/>
          </p:nvPr>
        </p:nvSpPr>
        <p:spPr>
          <a:xfrm>
            <a:off x="127296"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
        <p:nvSpPr>
          <p:cNvPr id="144" name="Google Shape;144;g2b1093c285f_4_60"/>
          <p:cNvSpPr txBox="1">
            <a:spLocks noGrp="1"/>
          </p:cNvSpPr>
          <p:nvPr>
            <p:ph type="title"/>
          </p:nvPr>
        </p:nvSpPr>
        <p:spPr>
          <a:xfrm>
            <a:off x="223068" y="4135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dirty="0">
                <a:solidFill>
                  <a:schemeClr val="bg1"/>
                </a:solidFill>
                <a:latin typeface="Rockwell"/>
                <a:ea typeface="Rockwell"/>
                <a:cs typeface="Rockwell"/>
                <a:sym typeface="Rockwell"/>
              </a:rPr>
              <a:t>Types of Applications </a:t>
            </a:r>
            <a:endParaRPr sz="3400" b="1" dirty="0">
              <a:solidFill>
                <a:schemeClr val="bg1"/>
              </a:solidFill>
              <a:latin typeface="Rockwell"/>
              <a:ea typeface="Rockwell"/>
              <a:cs typeface="Rockwell"/>
              <a:sym typeface="Rockwell"/>
            </a:endParaRPr>
          </a:p>
        </p:txBody>
      </p:sp>
      <p:sp>
        <p:nvSpPr>
          <p:cNvPr id="146" name="Google Shape;146;g2b1093c285f_4_60"/>
          <p:cNvSpPr txBox="1">
            <a:spLocks noGrp="1"/>
          </p:cNvSpPr>
          <p:nvPr>
            <p:ph type="body" idx="1"/>
          </p:nvPr>
        </p:nvSpPr>
        <p:spPr>
          <a:xfrm>
            <a:off x="223068" y="1684517"/>
            <a:ext cx="8722800" cy="4068900"/>
          </a:xfrm>
          <a:prstGeom prst="rect">
            <a:avLst/>
          </a:prstGeom>
          <a:noFill/>
          <a:ln>
            <a:noFill/>
          </a:ln>
        </p:spPr>
        <p:txBody>
          <a:bodyPr spcFirstLastPara="1" wrap="square" lIns="0" tIns="0" rIns="0" bIns="45700" anchor="t" anchorCtr="0">
            <a:noAutofit/>
          </a:bodyPr>
          <a:lstStyle/>
          <a:p>
            <a:pPr marL="457200" lvl="0" indent="-495300" algn="l" rtl="0">
              <a:spcBef>
                <a:spcPts val="1000"/>
              </a:spcBef>
              <a:spcAft>
                <a:spcPts val="0"/>
              </a:spcAft>
              <a:buSzPts val="4200"/>
              <a:buChar char="•"/>
            </a:pPr>
            <a:r>
              <a:rPr lang="en-US" sz="4000" b="1" dirty="0"/>
              <a:t>School Site Application</a:t>
            </a:r>
            <a:endParaRPr sz="4000" b="1" dirty="0"/>
          </a:p>
          <a:p>
            <a:pPr marL="914400" lvl="1" indent="-400050" algn="l" rtl="0">
              <a:spcBef>
                <a:spcPts val="500"/>
              </a:spcBef>
              <a:spcAft>
                <a:spcPts val="0"/>
              </a:spcAft>
              <a:buSzPts val="2700"/>
              <a:buChar char="•"/>
            </a:pPr>
            <a:r>
              <a:rPr lang="en-US" sz="2400" dirty="0"/>
              <a:t>Intent is to fund individual school counselors at school sites.</a:t>
            </a:r>
            <a:endParaRPr sz="2400" dirty="0"/>
          </a:p>
          <a:p>
            <a:pPr marL="457200" lvl="0" indent="0" algn="l" rtl="0">
              <a:spcBef>
                <a:spcPts val="1000"/>
              </a:spcBef>
              <a:spcAft>
                <a:spcPts val="0"/>
              </a:spcAft>
              <a:buNone/>
            </a:pPr>
            <a:endParaRPr sz="700" dirty="0"/>
          </a:p>
          <a:p>
            <a:pPr marL="457200" lvl="0" indent="-495300" algn="l" rtl="0">
              <a:spcBef>
                <a:spcPts val="1000"/>
              </a:spcBef>
              <a:spcAft>
                <a:spcPts val="0"/>
              </a:spcAft>
              <a:buSzPts val="4200"/>
              <a:buChar char="•"/>
            </a:pPr>
            <a:r>
              <a:rPr lang="en-US" sz="4000" b="1" dirty="0"/>
              <a:t>District-wide Application</a:t>
            </a:r>
            <a:endParaRPr sz="4000" b="1" dirty="0"/>
          </a:p>
          <a:p>
            <a:pPr marL="914400" lvl="1" indent="-400050" algn="l" rtl="0">
              <a:spcBef>
                <a:spcPts val="500"/>
              </a:spcBef>
              <a:spcAft>
                <a:spcPts val="0"/>
              </a:spcAft>
              <a:buSzPts val="2700"/>
              <a:buChar char="•"/>
            </a:pPr>
            <a:r>
              <a:rPr lang="en-US" sz="2400" dirty="0"/>
              <a:t>Intent is to fund a school counselor at the district level or coordinate alignment and school counseling system support.</a:t>
            </a:r>
            <a:endParaRPr sz="2400" dirty="0"/>
          </a:p>
          <a:p>
            <a:pPr marL="914400" lvl="1" indent="-400050" algn="l" rtl="0">
              <a:spcBef>
                <a:spcPts val="500"/>
              </a:spcBef>
              <a:spcAft>
                <a:spcPts val="0"/>
              </a:spcAft>
              <a:buSzPts val="2700"/>
              <a:buChar char="•"/>
            </a:pPr>
            <a:r>
              <a:rPr lang="en-US" sz="2400" dirty="0"/>
              <a:t>No more than 25% of the applications submitted for specific districtwide positions will be approved in this competition.</a:t>
            </a:r>
            <a:endParaRPr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
        <p:nvSpPr>
          <p:cNvPr id="151" name="Google Shape;151;p6"/>
          <p:cNvSpPr txBox="1">
            <a:spLocks noGrp="1"/>
          </p:cNvSpPr>
          <p:nvPr>
            <p:ph type="title"/>
          </p:nvPr>
        </p:nvSpPr>
        <p:spPr>
          <a:xfrm>
            <a:off x="92800" y="254525"/>
            <a:ext cx="8853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latin typeface="Rockwell"/>
                <a:ea typeface="Rockwell"/>
                <a:cs typeface="Rockwell"/>
                <a:sym typeface="Rockwell"/>
              </a:rPr>
              <a:t>Eligible Applicants- </a:t>
            </a:r>
            <a:endParaRPr sz="3400" b="1">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latin typeface="Rockwell"/>
                <a:ea typeface="Rockwell"/>
                <a:cs typeface="Rockwell"/>
                <a:sym typeface="Rockwell"/>
              </a:rPr>
              <a:t>General Information</a:t>
            </a:r>
            <a:endParaRPr sz="2600" b="1">
              <a:latin typeface="Rockwell"/>
              <a:ea typeface="Rockwell"/>
              <a:cs typeface="Rockwell"/>
              <a:sym typeface="Rockwell"/>
            </a:endParaRPr>
          </a:p>
        </p:txBody>
      </p:sp>
      <p:sp>
        <p:nvSpPr>
          <p:cNvPr id="152" name="Google Shape;152;p6"/>
          <p:cNvSpPr txBox="1">
            <a:spLocks noGrp="1"/>
          </p:cNvSpPr>
          <p:nvPr>
            <p:ph type="body" idx="1"/>
          </p:nvPr>
        </p:nvSpPr>
        <p:spPr>
          <a:xfrm>
            <a:off x="165750" y="1619150"/>
            <a:ext cx="8722800" cy="3198600"/>
          </a:xfrm>
          <a:prstGeom prst="rect">
            <a:avLst/>
          </a:prstGeom>
          <a:noFill/>
          <a:ln>
            <a:noFill/>
          </a:ln>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a:t>Education providers are eligible to apply for this opportunity to </a:t>
            </a:r>
            <a:r>
              <a:rPr lang="en-US" b="1"/>
              <a:t>increase the number of school counselors for secondary and elementary students</a:t>
            </a:r>
            <a:r>
              <a:rPr lang="en-US"/>
              <a:t> and the</a:t>
            </a:r>
            <a:r>
              <a:rPr lang="en-US" b="1"/>
              <a:t> level of school counseling services provided. </a:t>
            </a:r>
            <a:endParaRPr b="1"/>
          </a:p>
          <a:p>
            <a:pPr marL="457200" lvl="0" indent="0" algn="l" rtl="0">
              <a:spcBef>
                <a:spcPts val="1000"/>
              </a:spcBef>
              <a:spcAft>
                <a:spcPts val="0"/>
              </a:spcAft>
              <a:buNone/>
            </a:pPr>
            <a:endParaRPr sz="800"/>
          </a:p>
          <a:p>
            <a:pPr marL="457200" lvl="0" indent="-381000" algn="l" rtl="0">
              <a:spcBef>
                <a:spcPts val="1000"/>
              </a:spcBef>
              <a:spcAft>
                <a:spcPts val="0"/>
              </a:spcAft>
              <a:buSzPts val="2400"/>
              <a:buChar char="•"/>
            </a:pPr>
            <a:r>
              <a:rPr lang="en-US"/>
              <a:t>Elementary applicants must apply with the secondary school(s) (middle and/or high schools) for which they are a feeder school.</a:t>
            </a:r>
            <a:endParaRPr/>
          </a:p>
          <a:p>
            <a:pPr marL="457200" lvl="0" indent="0" algn="l" rtl="0">
              <a:spcBef>
                <a:spcPts val="1000"/>
              </a:spcBef>
              <a:spcAft>
                <a:spcPts val="0"/>
              </a:spcAft>
              <a:buNone/>
            </a:pPr>
            <a:endParaRPr sz="800"/>
          </a:p>
          <a:p>
            <a:pPr marL="457200" lvl="0" indent="-381000" algn="l" rtl="0">
              <a:spcBef>
                <a:spcPts val="1000"/>
              </a:spcBef>
              <a:spcAft>
                <a:spcPts val="0"/>
              </a:spcAft>
              <a:buSzPts val="2400"/>
              <a:buChar char="•"/>
            </a:pPr>
            <a:r>
              <a:rPr lang="en-US"/>
              <a:t>The secondary school(s) must either be included as part of this grant application or be a current SCCGP grantee. </a:t>
            </a:r>
            <a:endParaRPr/>
          </a:p>
          <a:p>
            <a:pPr marL="457200" lvl="0" indent="0" algn="l" rtl="0">
              <a:spcBef>
                <a:spcPts val="1000"/>
              </a:spcBef>
              <a:spcAft>
                <a:spcPts val="0"/>
              </a:spcAft>
              <a:buNone/>
            </a:pPr>
            <a:endParaRPr sz="800"/>
          </a:p>
          <a:p>
            <a:pPr marL="457200" lvl="0" indent="-381000" algn="l" rtl="0">
              <a:spcBef>
                <a:spcPts val="1000"/>
              </a:spcBef>
              <a:spcAft>
                <a:spcPts val="0"/>
              </a:spcAft>
              <a:buSzPts val="2400"/>
              <a:buChar char="•"/>
            </a:pPr>
            <a:r>
              <a:rPr lang="en-US" b="1"/>
              <a:t>Elementary applications must address how early exposure to comprehensive school counseling programs prepares young students for postsecondary and workforce readiness.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g2b1093c285f_4_3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158" name="Google Shape;158;g2b1093c285f_4_37"/>
          <p:cNvSpPr txBox="1">
            <a:spLocks noGrp="1"/>
          </p:cNvSpPr>
          <p:nvPr>
            <p:ph type="title"/>
          </p:nvPr>
        </p:nvSpPr>
        <p:spPr>
          <a:xfrm>
            <a:off x="93300" y="235000"/>
            <a:ext cx="8840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dirty="0">
                <a:latin typeface="Rockwell"/>
                <a:ea typeface="Rockwell"/>
                <a:cs typeface="Rockwell"/>
                <a:sym typeface="Rockwell"/>
              </a:rPr>
              <a:t>Eligible Applicants- </a:t>
            </a:r>
            <a:endParaRPr sz="3400" b="1" dirty="0">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dirty="0">
                <a:latin typeface="Rockwell"/>
                <a:ea typeface="Rockwell"/>
                <a:cs typeface="Rockwell"/>
                <a:sym typeface="Rockwell"/>
              </a:rPr>
              <a:t>General Information Continued</a:t>
            </a:r>
            <a:endParaRPr sz="2600" b="1" dirty="0">
              <a:latin typeface="Rockwell"/>
              <a:ea typeface="Rockwell"/>
              <a:cs typeface="Rockwell"/>
              <a:sym typeface="Rockwell"/>
            </a:endParaRPr>
          </a:p>
        </p:txBody>
      </p:sp>
      <p:sp>
        <p:nvSpPr>
          <p:cNvPr id="159" name="Google Shape;159;g2b1093c285f_4_37"/>
          <p:cNvSpPr txBox="1">
            <a:spLocks noGrp="1"/>
          </p:cNvSpPr>
          <p:nvPr>
            <p:ph type="body" idx="1"/>
          </p:nvPr>
        </p:nvSpPr>
        <p:spPr>
          <a:xfrm>
            <a:off x="210600" y="1296625"/>
            <a:ext cx="8722800" cy="464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None/>
            </a:pPr>
            <a:endParaRPr sz="100"/>
          </a:p>
          <a:p>
            <a:pPr marL="457200" lvl="0" indent="-368300" algn="l" rtl="0">
              <a:spcBef>
                <a:spcPts val="1000"/>
              </a:spcBef>
              <a:spcAft>
                <a:spcPts val="0"/>
              </a:spcAft>
              <a:buSzPts val="2200"/>
              <a:buChar char="•"/>
            </a:pPr>
            <a:r>
              <a:rPr lang="en-US" sz="2200" b="1"/>
              <a:t>Local Education Providers (LEPs) are eligible to apply for this opportunity. An eligible LEP is:</a:t>
            </a:r>
            <a:endParaRPr sz="2200" b="1"/>
          </a:p>
          <a:p>
            <a:pPr marL="914400" lvl="1" indent="-349250" algn="l" rtl="0">
              <a:spcBef>
                <a:spcPts val="500"/>
              </a:spcBef>
              <a:spcAft>
                <a:spcPts val="0"/>
              </a:spcAft>
              <a:buSzPts val="1900"/>
              <a:buChar char="•"/>
            </a:pPr>
            <a:r>
              <a:rPr lang="en-US" sz="1900"/>
              <a:t>A School District;</a:t>
            </a:r>
            <a:endParaRPr sz="1900"/>
          </a:p>
          <a:p>
            <a:pPr marL="914400" lvl="1" indent="-349250" algn="l" rtl="0">
              <a:spcBef>
                <a:spcPts val="500"/>
              </a:spcBef>
              <a:spcAft>
                <a:spcPts val="0"/>
              </a:spcAft>
              <a:buSzPts val="1900"/>
              <a:buChar char="•"/>
            </a:pPr>
            <a:r>
              <a:rPr lang="en-US" sz="1900"/>
              <a:t>A Board of Cooperative Educational Services (BOCES);</a:t>
            </a:r>
            <a:endParaRPr sz="1900"/>
          </a:p>
          <a:p>
            <a:pPr marL="914400" lvl="1" indent="-349250" algn="l" rtl="0">
              <a:spcBef>
                <a:spcPts val="500"/>
              </a:spcBef>
              <a:spcAft>
                <a:spcPts val="0"/>
              </a:spcAft>
              <a:buSzPts val="1900"/>
              <a:buChar char="•"/>
            </a:pPr>
            <a:r>
              <a:rPr lang="en-US" sz="1900"/>
              <a:t>A Charter School authorized by a School District; or</a:t>
            </a:r>
            <a:endParaRPr sz="1900"/>
          </a:p>
          <a:p>
            <a:pPr marL="914400" lvl="1" indent="-349250" algn="l" rtl="0">
              <a:spcBef>
                <a:spcPts val="500"/>
              </a:spcBef>
              <a:spcAft>
                <a:spcPts val="0"/>
              </a:spcAft>
              <a:buSzPts val="1900"/>
              <a:buChar char="•"/>
            </a:pPr>
            <a:r>
              <a:rPr lang="en-US" sz="1900"/>
              <a:t>A Charter School authorized by the Charter School Institute.</a:t>
            </a:r>
            <a:endParaRPr sz="1900"/>
          </a:p>
          <a:p>
            <a:pPr marL="0" lvl="0" indent="0" algn="l" rtl="0">
              <a:spcBef>
                <a:spcPts val="1000"/>
              </a:spcBef>
              <a:spcAft>
                <a:spcPts val="0"/>
              </a:spcAft>
              <a:buNone/>
            </a:pPr>
            <a:endParaRPr sz="800"/>
          </a:p>
          <a:p>
            <a:pPr marL="457200" lvl="0" indent="-368300" algn="l" rtl="0">
              <a:spcBef>
                <a:spcPts val="1000"/>
              </a:spcBef>
              <a:spcAft>
                <a:spcPts val="0"/>
              </a:spcAft>
              <a:buSzPts val="2200"/>
              <a:buChar char="•"/>
            </a:pPr>
            <a:r>
              <a:rPr lang="en-US" sz="2200" b="1"/>
              <a:t>Note: </a:t>
            </a:r>
            <a:r>
              <a:rPr lang="en-US" sz="2200"/>
              <a:t>Applications will not be accepted from individual non-charter schools and must be authorized and submitted through the LEP. Only one application will be considered per LEP.</a:t>
            </a:r>
            <a:endParaRPr sz="2200"/>
          </a:p>
          <a:p>
            <a:pPr marL="0" lvl="0" indent="0" algn="l" rtl="0">
              <a:spcBef>
                <a:spcPts val="1000"/>
              </a:spcBef>
              <a:spcAft>
                <a:spcPts val="0"/>
              </a:spcAft>
              <a:buNone/>
            </a:pPr>
            <a:endParaRPr sz="800"/>
          </a:p>
          <a:p>
            <a:pPr marL="457200" lvl="0" indent="-368300" algn="l" rtl="0">
              <a:spcBef>
                <a:spcPts val="1000"/>
              </a:spcBef>
              <a:spcAft>
                <a:spcPts val="0"/>
              </a:spcAft>
              <a:buSzPts val="2200"/>
              <a:buChar char="•"/>
            </a:pPr>
            <a:r>
              <a:rPr lang="en-US" sz="2200" b="1"/>
              <a:t>Each grant application must address needs specific to the individual district and schools.</a:t>
            </a:r>
            <a:r>
              <a:rPr lang="en-US" sz="2200"/>
              <a:t> </a:t>
            </a:r>
            <a:r>
              <a:rPr lang="en-US" sz="2200" b="1"/>
              <a:t>The submission of applications that are identical or similar to previously submitted RFAs, except for names, data and descriptions of the eligible schools or district, will not be accepted. </a:t>
            </a:r>
            <a:endParaRPr sz="2200" b="1">
              <a:latin typeface="Arial"/>
              <a:ea typeface="Arial"/>
              <a:cs typeface="Arial"/>
              <a:sym typeface="Arial"/>
            </a:endParaRPr>
          </a:p>
          <a:p>
            <a:pPr marL="0" lvl="0" indent="0" algn="l" rtl="0">
              <a:spcBef>
                <a:spcPts val="1000"/>
              </a:spcBef>
              <a:spcAft>
                <a:spcPts val="0"/>
              </a:spcAft>
              <a:buNone/>
            </a:pPr>
            <a:endParaRPr/>
          </a:p>
          <a:p>
            <a:pPr marL="0" lvl="0" indent="0" algn="l" rtl="0">
              <a:lnSpc>
                <a:spcPct val="100000"/>
              </a:lnSpc>
              <a:spcBef>
                <a:spcPts val="1000"/>
              </a:spcBef>
              <a:spcAft>
                <a:spcPts val="0"/>
              </a:spcAft>
              <a:buNone/>
            </a:pPr>
            <a:endParaRPr sz="1800"/>
          </a:p>
          <a:p>
            <a:pPr marL="0" lvl="0" indent="0" algn="l" rtl="0">
              <a:lnSpc>
                <a:spcPct val="9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3511</Words>
  <Application>Microsoft Office PowerPoint</Application>
  <PresentationFormat>On-screen Show (4:3)</PresentationFormat>
  <Paragraphs>379</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Rockwell</vt:lpstr>
      <vt:lpstr>Office Theme</vt:lpstr>
      <vt:lpstr>Before We Begin</vt:lpstr>
      <vt:lpstr>School Counselor Corps Grant (SCCG) Program  Pursuant to C.R.S. 22-91-101 through 22-91-105</vt:lpstr>
      <vt:lpstr>SCCG and the Office of  Postsecondary &amp; Workforce Readiness</vt:lpstr>
      <vt:lpstr>Request for Application (RFA) 2024</vt:lpstr>
      <vt:lpstr>Program  Key Elements</vt:lpstr>
      <vt:lpstr>Introduction and Purpose</vt:lpstr>
      <vt:lpstr>Types of Applications </vt:lpstr>
      <vt:lpstr>Eligible Applicants-  General Information</vt:lpstr>
      <vt:lpstr>Eligible Applicants-  General Information Continued</vt:lpstr>
      <vt:lpstr>Eligible Applicants- Charter Schools </vt:lpstr>
      <vt:lpstr>Eligible Applicants- Previously Funded</vt:lpstr>
      <vt:lpstr>Priority Considerations</vt:lpstr>
      <vt:lpstr>Available Funds and Duration of Grant</vt:lpstr>
      <vt:lpstr>Available Funds and Duration of Grant Continued</vt:lpstr>
      <vt:lpstr>Allowable Uses of Funds</vt:lpstr>
      <vt:lpstr>Allowable Uses of Funds-  Professional Development &amp; Trainings</vt:lpstr>
      <vt:lpstr>Evaluation and Reporting Grant Year One (Development Year)</vt:lpstr>
      <vt:lpstr>Evaluation and Reporting Years Two, Three, Four  Implementation Years)</vt:lpstr>
      <vt:lpstr>Data Privacy</vt:lpstr>
      <vt:lpstr>Application Elements and Timeline</vt:lpstr>
      <vt:lpstr>Timeline</vt:lpstr>
      <vt:lpstr>Submission Process and Deadline</vt:lpstr>
      <vt:lpstr>Review Process and Notifications</vt:lpstr>
      <vt:lpstr>Required Elements</vt:lpstr>
      <vt:lpstr>Required Elements-  Part I: Applicant Information</vt:lpstr>
      <vt:lpstr>Required Elements-  Part I: School Information</vt:lpstr>
      <vt:lpstr>Required Elements-  Part I: Program Assurances</vt:lpstr>
      <vt:lpstr>Required Elements-  Part I: Program Assurances Continued</vt:lpstr>
      <vt:lpstr>Required Elements-  Part II: Narrative </vt:lpstr>
      <vt:lpstr>Required Elements- Part II: Narrative and Budget </vt:lpstr>
      <vt:lpstr>Required Elements-  Uploads</vt:lpstr>
      <vt:lpstr>Evaluation Rubric and Scoring </vt:lpstr>
      <vt:lpstr>Evaluation Rubric and Scoring  Priority Considerations</vt:lpstr>
      <vt:lpstr>Evaluation Rubric and Scoring  Section A: Comprehensive School Counseling </vt:lpstr>
      <vt:lpstr>Budget Workbook – In GAINS</vt:lpstr>
      <vt:lpstr>Budget Workbook – Budget Details Personnel Costs &amp; Budget Codes</vt:lpstr>
      <vt:lpstr>Budget Workbook – Budget Details Supplies &amp; Operating Costs Budget Codes</vt:lpstr>
      <vt:lpstr>Tips and Resources</vt:lpstr>
      <vt:lpstr>General Application Guidance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We Begin</dc:title>
  <dc:creator>Madorin, Acacia</dc:creator>
  <cp:lastModifiedBy>Morgan, Brooke</cp:lastModifiedBy>
  <cp:revision>4</cp:revision>
  <dcterms:created xsi:type="dcterms:W3CDTF">2019-06-25T17:30:52Z</dcterms:created>
  <dcterms:modified xsi:type="dcterms:W3CDTF">2024-01-31T00:46:36Z</dcterms:modified>
</cp:coreProperties>
</file>