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I7Psek/iO9jgX4D3flRLFMETn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377A70-467E-4468-8892-EAB728BF6E73}">
  <a:tblStyle styleId="{F4377A70-467E-4468-8892-EAB728BF6E7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20000"/>
            </a:schemeClr>
          </a:solidFill>
        </a:fill>
      </a:tcStyle>
    </a:band1H>
    <a:band2H>
      <a:tcTxStyle b="off" i="off"/>
      <a:tcStyle>
        <a:tcBdr/>
      </a:tcStyle>
    </a:band2H>
    <a:band1V>
      <a:tcTxStyle b="off" i="off"/>
      <a:tcStyle>
        <a:tcBdr/>
        <a:fill>
          <a:solidFill>
            <a:schemeClr val="accent6">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cde.state.co.us/postsecondary/scc_fundedsites" TargetMode="External"/><Relationship Id="rId3" Type="http://schemas.openxmlformats.org/officeDocument/2006/relationships/hyperlink" Target="http://www.cde.state.co.us/cdereval/dropoutcurrent" TargetMode="External"/><Relationship Id="rId7" Type="http://schemas.openxmlformats.org/officeDocument/2006/relationships/hyperlink" Target="https://www.cde.state.co.us/district-school-dashboard"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dhe.colorado.gov/pathways-to-prosperity-postsecondary-access-and-success-for-colorados-high-school-graduates" TargetMode="External"/><Relationship Id="rId5" Type="http://schemas.openxmlformats.org/officeDocument/2006/relationships/hyperlink" Target="http://www.cde.state.co.us/cdereval/pupilcurrent" TargetMode="External"/><Relationship Id="rId4" Type="http://schemas.openxmlformats.org/officeDocument/2006/relationships/hyperlink" Target="https://www.cde.state.co.us/code/readactdashboard" TargetMode="External"/><Relationship Id="rId9" Type="http://schemas.openxmlformats.org/officeDocument/2006/relationships/hyperlink" Target="https://www.cde.state.co.us/cdeedserv/cderuraldesignationlist"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cde.state.co.us/postsecondary/scc_fundedsites" TargetMode="External"/><Relationship Id="rId3" Type="http://schemas.openxmlformats.org/officeDocument/2006/relationships/hyperlink" Target="http://www.cde.state.co.us/cdereval/dropoutcurrent" TargetMode="External"/><Relationship Id="rId7" Type="http://schemas.openxmlformats.org/officeDocument/2006/relationships/hyperlink" Target="https://www.cde.state.co.us/district-school-dashboar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dhe.colorado.gov/pathways-to-prosperity-postsecondary-access-and-success-for-colorados-high-school-graduates" TargetMode="External"/><Relationship Id="rId5" Type="http://schemas.openxmlformats.org/officeDocument/2006/relationships/hyperlink" Target="http://www.cde.state.co.us/cdereval/pupilcurrent" TargetMode="External"/><Relationship Id="rId4" Type="http://schemas.openxmlformats.org/officeDocument/2006/relationships/hyperlink" Target="https://www.cde.state.co.us/code/readactdashboard" TargetMode="External"/><Relationship Id="rId9" Type="http://schemas.openxmlformats.org/officeDocument/2006/relationships/hyperlink" Target="https://www.cde.state.co.us/cdeedserv/cderuraldesignationlis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1093c285f_4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161" name="Google Shape;161;g2b1093c285f_4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2384139aad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168" name="Google Shape;168;g32384139aad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1093c285f_4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sz="1800"/>
          </a:p>
        </p:txBody>
      </p:sp>
      <p:sp>
        <p:nvSpPr>
          <p:cNvPr id="175" name="Google Shape;175;g2b1093c285f_4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2384139aad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Brooke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Available grant funding will be distributed to Education Providers with school(s) demonstrating high need based on Priority Criteria. Priority will be given to applicants that demonstrate: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Schools at which the</a:t>
            </a:r>
            <a:r>
              <a:rPr lang="en-US" sz="1100">
                <a:solidFill>
                  <a:schemeClr val="hlink"/>
                </a:solidFill>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dropout rate</a:t>
            </a:r>
            <a:r>
              <a:rPr lang="en-US" sz="1100">
                <a:latin typeface="Arial"/>
                <a:ea typeface="Arial"/>
                <a:cs typeface="Arial"/>
                <a:sym typeface="Arial"/>
              </a:rPr>
              <a:t> exceeds the statewide average. 2022-23 annual dropout rate for the State of Colorado is 2.1% OR percentage of K-3 students identified with</a:t>
            </a:r>
            <a:r>
              <a:rPr lang="en-US" sz="1100">
                <a:solidFill>
                  <a:schemeClr val="hlink"/>
                </a:solidFill>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significant reading deficiency</a:t>
            </a:r>
            <a:r>
              <a:rPr lang="en-US" sz="1100">
                <a:latin typeface="Arial"/>
                <a:ea typeface="Arial"/>
                <a:cs typeface="Arial"/>
                <a:sym typeface="Arial"/>
              </a:rPr>
              <a:t> at elementary schools that exceed the statewide average of 21.3% in 2021-2022; and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Schools with a high percentage of students who are eligible for</a:t>
            </a:r>
            <a:r>
              <a:rPr lang="en-US" sz="1100">
                <a:solidFill>
                  <a:schemeClr val="hlink"/>
                </a:solidFill>
                <a:uFill>
                  <a:noFill/>
                </a:uFill>
                <a:latin typeface="Arial"/>
                <a:ea typeface="Arial"/>
                <a:cs typeface="Arial"/>
                <a:sym typeface="Arial"/>
                <a:hlinkClick r:id="rId5"/>
              </a:rPr>
              <a:t> </a:t>
            </a:r>
            <a:r>
              <a:rPr lang="en-US" sz="1100" u="sng">
                <a:solidFill>
                  <a:schemeClr val="hlink"/>
                </a:solidFill>
                <a:latin typeface="Arial"/>
                <a:ea typeface="Arial"/>
                <a:cs typeface="Arial"/>
                <a:sym typeface="Arial"/>
                <a:hlinkClick r:id="rId5"/>
              </a:rPr>
              <a:t>Free and Reduced Lunch</a:t>
            </a:r>
            <a:r>
              <a:rPr lang="en-US" sz="1100">
                <a:latin typeface="Arial"/>
                <a:ea typeface="Arial"/>
                <a:cs typeface="Arial"/>
                <a:sym typeface="Arial"/>
              </a:rPr>
              <a:t> exceeding the statewide K-12 rate of 40.2% from 2022-2023.</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700">
                <a:solidFill>
                  <a:schemeClr val="hlink"/>
                </a:solidFill>
                <a:uFill>
                  <a:noFill/>
                </a:uFill>
                <a:latin typeface="Times New Roman"/>
                <a:ea typeface="Times New Roman"/>
                <a:cs typeface="Times New Roman"/>
                <a:sym typeface="Times New Roman"/>
                <a:hlinkClick r:id="rId6"/>
              </a:rPr>
              <a:t> </a:t>
            </a:r>
            <a:r>
              <a:rPr lang="en-US" sz="1100" u="sng">
                <a:solidFill>
                  <a:schemeClr val="hlink"/>
                </a:solidFill>
                <a:latin typeface="Arial"/>
                <a:ea typeface="Arial"/>
                <a:cs typeface="Arial"/>
                <a:sym typeface="Arial"/>
                <a:hlinkClick r:id="rId6"/>
              </a:rPr>
              <a:t>Postsecondary remediation</a:t>
            </a:r>
            <a:r>
              <a:rPr lang="en-US" sz="1100">
                <a:latin typeface="Arial"/>
                <a:ea typeface="Arial"/>
                <a:cs typeface="Arial"/>
                <a:sym typeface="Arial"/>
              </a:rPr>
              <a:t> (Developmental Education) rates at secondary schools that exceed the statewide average of 16.9% for the class of 2021;</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700">
                <a:solidFill>
                  <a:schemeClr val="hlink"/>
                </a:solidFill>
                <a:uFill>
                  <a:noFill/>
                </a:uFill>
                <a:latin typeface="Times New Roman"/>
                <a:ea typeface="Times New Roman"/>
                <a:cs typeface="Times New Roman"/>
                <a:sym typeface="Times New Roman"/>
                <a:hlinkClick r:id="rId7"/>
              </a:rPr>
              <a:t> </a:t>
            </a:r>
            <a:r>
              <a:rPr lang="en-US" sz="1100" u="sng">
                <a:solidFill>
                  <a:schemeClr val="hlink"/>
                </a:solidFill>
                <a:latin typeface="Arial"/>
                <a:ea typeface="Arial"/>
                <a:cs typeface="Arial"/>
                <a:sym typeface="Arial"/>
                <a:hlinkClick r:id="rId7"/>
              </a:rPr>
              <a:t>Postsecondary matriculation</a:t>
            </a:r>
            <a:r>
              <a:rPr lang="en-US" sz="1100">
                <a:latin typeface="Arial"/>
                <a:ea typeface="Arial"/>
                <a:cs typeface="Arial"/>
                <a:sym typeface="Arial"/>
              </a:rPr>
              <a:t> (Postsecondary Enrollment) rates that are below the statewide average of 49.9% for the class of 2021.</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LEPs (Districts/BOCES/Charter Schools) that have never received the grant.</a:t>
            </a:r>
            <a:r>
              <a:rPr lang="en-US" sz="1100">
                <a:solidFill>
                  <a:schemeClr val="hlink"/>
                </a:solidFill>
                <a:uFill>
                  <a:noFill/>
                </a:uFill>
                <a:latin typeface="Arial"/>
                <a:ea typeface="Arial"/>
                <a:cs typeface="Arial"/>
                <a:sym typeface="Arial"/>
                <a:hlinkClick r:id="rId8"/>
              </a:rPr>
              <a:t> </a:t>
            </a:r>
            <a:r>
              <a:rPr lang="en-US" sz="1100" u="sng">
                <a:solidFill>
                  <a:schemeClr val="hlink"/>
                </a:solidFill>
                <a:latin typeface="Arial"/>
                <a:ea typeface="Arial"/>
                <a:cs typeface="Arial"/>
                <a:sym typeface="Arial"/>
                <a:hlinkClick r:id="rId8"/>
              </a:rPr>
              <a:t>View previously funded sites</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Education providers in</a:t>
            </a:r>
            <a:r>
              <a:rPr lang="en-US" sz="1100">
                <a:solidFill>
                  <a:schemeClr val="hlink"/>
                </a:solidFill>
                <a:uFill>
                  <a:noFill/>
                </a:uFill>
                <a:latin typeface="Arial"/>
                <a:ea typeface="Arial"/>
                <a:cs typeface="Arial"/>
                <a:sym typeface="Arial"/>
                <a:hlinkClick r:id="rId9"/>
              </a:rPr>
              <a:t> </a:t>
            </a:r>
            <a:r>
              <a:rPr lang="en-US" sz="1100" u="sng">
                <a:solidFill>
                  <a:schemeClr val="hlink"/>
                </a:solidFill>
                <a:latin typeface="Arial"/>
                <a:ea typeface="Arial"/>
                <a:cs typeface="Arial"/>
                <a:sym typeface="Arial"/>
                <a:hlinkClick r:id="rId9"/>
              </a:rPr>
              <a:t>geographic locations of</a:t>
            </a:r>
            <a:r>
              <a:rPr lang="en-US" sz="1100" u="sng">
                <a:solidFill>
                  <a:schemeClr val="hlink"/>
                </a:solidFill>
                <a:latin typeface="Arial"/>
                <a:ea typeface="Arial"/>
                <a:cs typeface="Arial"/>
                <a:sym typeface="Arial"/>
              </a:rPr>
              <a:t> </a:t>
            </a:r>
            <a:r>
              <a:rPr lang="en-US" sz="1100">
                <a:latin typeface="Arial"/>
                <a:ea typeface="Arial"/>
                <a:cs typeface="Arial"/>
                <a:sym typeface="Arial"/>
              </a:rPr>
              <a:t>underserved areas of the state.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Education providers with current student-to-counselor ratio at the school higher than 250 students per school counselor.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82" name="Google Shape;182;g32384139aad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2384139aad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Brooke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Available grant funding will be distributed to Education Providers with school(s) demonstrating high need based on Priority Criteria. Priority will be given to applicants that demonstrate: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Schools at which the</a:t>
            </a:r>
            <a:r>
              <a:rPr lang="en-US" sz="1100">
                <a:solidFill>
                  <a:schemeClr val="hlink"/>
                </a:solidFill>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dropout rate</a:t>
            </a:r>
            <a:r>
              <a:rPr lang="en-US" sz="1100">
                <a:latin typeface="Arial"/>
                <a:ea typeface="Arial"/>
                <a:cs typeface="Arial"/>
                <a:sym typeface="Arial"/>
              </a:rPr>
              <a:t> exceeds the statewide average. 2022-23 annual dropout rate for the State of Colorado is 2.1% OR percentage of K-3 students identified with</a:t>
            </a:r>
            <a:r>
              <a:rPr lang="en-US" sz="1100">
                <a:solidFill>
                  <a:schemeClr val="hlink"/>
                </a:solidFill>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significant reading deficiency</a:t>
            </a:r>
            <a:r>
              <a:rPr lang="en-US" sz="1100">
                <a:latin typeface="Arial"/>
                <a:ea typeface="Arial"/>
                <a:cs typeface="Arial"/>
                <a:sym typeface="Arial"/>
              </a:rPr>
              <a:t> at elementary schools that exceed the statewide average of 21.3% in 2021-2022; and</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Schools with a high percentage of students who are eligible for</a:t>
            </a:r>
            <a:r>
              <a:rPr lang="en-US" sz="1100">
                <a:solidFill>
                  <a:schemeClr val="hlink"/>
                </a:solidFill>
                <a:uFill>
                  <a:noFill/>
                </a:uFill>
                <a:latin typeface="Arial"/>
                <a:ea typeface="Arial"/>
                <a:cs typeface="Arial"/>
                <a:sym typeface="Arial"/>
                <a:hlinkClick r:id="rId5"/>
              </a:rPr>
              <a:t> </a:t>
            </a:r>
            <a:r>
              <a:rPr lang="en-US" sz="1100" u="sng">
                <a:solidFill>
                  <a:schemeClr val="hlink"/>
                </a:solidFill>
                <a:latin typeface="Arial"/>
                <a:ea typeface="Arial"/>
                <a:cs typeface="Arial"/>
                <a:sym typeface="Arial"/>
                <a:hlinkClick r:id="rId5"/>
              </a:rPr>
              <a:t>Free and Reduced Lunch</a:t>
            </a:r>
            <a:r>
              <a:rPr lang="en-US" sz="1100">
                <a:latin typeface="Arial"/>
                <a:ea typeface="Arial"/>
                <a:cs typeface="Arial"/>
                <a:sym typeface="Arial"/>
              </a:rPr>
              <a:t> exceeding the statewide K-12 rate of 40.2% from 2022-2023.</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700">
                <a:solidFill>
                  <a:schemeClr val="hlink"/>
                </a:solidFill>
                <a:uFill>
                  <a:noFill/>
                </a:uFill>
                <a:latin typeface="Times New Roman"/>
                <a:ea typeface="Times New Roman"/>
                <a:cs typeface="Times New Roman"/>
                <a:sym typeface="Times New Roman"/>
                <a:hlinkClick r:id="rId6"/>
              </a:rPr>
              <a:t> </a:t>
            </a:r>
            <a:r>
              <a:rPr lang="en-US" sz="1100" u="sng">
                <a:solidFill>
                  <a:schemeClr val="hlink"/>
                </a:solidFill>
                <a:latin typeface="Arial"/>
                <a:ea typeface="Arial"/>
                <a:cs typeface="Arial"/>
                <a:sym typeface="Arial"/>
                <a:hlinkClick r:id="rId6"/>
              </a:rPr>
              <a:t>Postsecondary remediation</a:t>
            </a:r>
            <a:r>
              <a:rPr lang="en-US" sz="1100">
                <a:latin typeface="Arial"/>
                <a:ea typeface="Arial"/>
                <a:cs typeface="Arial"/>
                <a:sym typeface="Arial"/>
              </a:rPr>
              <a:t> (Developmental Education) rates at secondary schools that exceed the statewide average of 16.9% for the class of 2021;</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700">
                <a:solidFill>
                  <a:schemeClr val="hlink"/>
                </a:solidFill>
                <a:uFill>
                  <a:noFill/>
                </a:uFill>
                <a:latin typeface="Times New Roman"/>
                <a:ea typeface="Times New Roman"/>
                <a:cs typeface="Times New Roman"/>
                <a:sym typeface="Times New Roman"/>
                <a:hlinkClick r:id="rId7"/>
              </a:rPr>
              <a:t> </a:t>
            </a:r>
            <a:r>
              <a:rPr lang="en-US" sz="1100" u="sng">
                <a:solidFill>
                  <a:schemeClr val="hlink"/>
                </a:solidFill>
                <a:latin typeface="Arial"/>
                <a:ea typeface="Arial"/>
                <a:cs typeface="Arial"/>
                <a:sym typeface="Arial"/>
                <a:hlinkClick r:id="rId7"/>
              </a:rPr>
              <a:t>Postsecondary matriculation</a:t>
            </a:r>
            <a:r>
              <a:rPr lang="en-US" sz="1100">
                <a:latin typeface="Arial"/>
                <a:ea typeface="Arial"/>
                <a:cs typeface="Arial"/>
                <a:sym typeface="Arial"/>
              </a:rPr>
              <a:t> (Postsecondary Enrollment) rates that are below the statewide average of 49.9% for the class of 2021.</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LEPs (Districts/BOCES/Charter Schools) that have never received the grant.</a:t>
            </a:r>
            <a:r>
              <a:rPr lang="en-US" sz="1100">
                <a:solidFill>
                  <a:schemeClr val="hlink"/>
                </a:solidFill>
                <a:uFill>
                  <a:noFill/>
                </a:uFill>
                <a:latin typeface="Arial"/>
                <a:ea typeface="Arial"/>
                <a:cs typeface="Arial"/>
                <a:sym typeface="Arial"/>
                <a:hlinkClick r:id="rId8"/>
              </a:rPr>
              <a:t> </a:t>
            </a:r>
            <a:r>
              <a:rPr lang="en-US" sz="1100" u="sng">
                <a:solidFill>
                  <a:schemeClr val="hlink"/>
                </a:solidFill>
                <a:latin typeface="Arial"/>
                <a:ea typeface="Arial"/>
                <a:cs typeface="Arial"/>
                <a:sym typeface="Arial"/>
                <a:hlinkClick r:id="rId8"/>
              </a:rPr>
              <a:t>View previously funded sites</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Education providers in</a:t>
            </a:r>
            <a:r>
              <a:rPr lang="en-US" sz="1100">
                <a:solidFill>
                  <a:schemeClr val="hlink"/>
                </a:solidFill>
                <a:uFill>
                  <a:noFill/>
                </a:uFill>
                <a:latin typeface="Arial"/>
                <a:ea typeface="Arial"/>
                <a:cs typeface="Arial"/>
                <a:sym typeface="Arial"/>
                <a:hlinkClick r:id="rId9"/>
              </a:rPr>
              <a:t> </a:t>
            </a:r>
            <a:r>
              <a:rPr lang="en-US" sz="1100" u="sng">
                <a:solidFill>
                  <a:schemeClr val="hlink"/>
                </a:solidFill>
                <a:latin typeface="Arial"/>
                <a:ea typeface="Arial"/>
                <a:cs typeface="Arial"/>
                <a:sym typeface="Arial"/>
                <a:hlinkClick r:id="rId9"/>
              </a:rPr>
              <a:t>geographic locations of</a:t>
            </a:r>
            <a:r>
              <a:rPr lang="en-US" sz="1100" u="sng">
                <a:solidFill>
                  <a:schemeClr val="hlink"/>
                </a:solidFill>
                <a:latin typeface="Arial"/>
                <a:ea typeface="Arial"/>
                <a:cs typeface="Arial"/>
                <a:sym typeface="Arial"/>
              </a:rPr>
              <a:t> </a:t>
            </a:r>
            <a:r>
              <a:rPr lang="en-US" sz="1100">
                <a:latin typeface="Arial"/>
                <a:ea typeface="Arial"/>
                <a:cs typeface="Arial"/>
                <a:sym typeface="Arial"/>
              </a:rPr>
              <a:t>underserved areas of the state.</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a:r>
            <a:r>
              <a:rPr lang="en-US" sz="700">
                <a:latin typeface="Times New Roman"/>
                <a:ea typeface="Times New Roman"/>
                <a:cs typeface="Times New Roman"/>
                <a:sym typeface="Times New Roman"/>
              </a:rPr>
              <a:t>         </a:t>
            </a:r>
            <a:r>
              <a:rPr lang="en-US" sz="1100">
                <a:latin typeface="Arial"/>
                <a:ea typeface="Arial"/>
                <a:cs typeface="Arial"/>
                <a:sym typeface="Arial"/>
              </a:rPr>
              <a:t>Education providers with current student-to-counselor ratio at the school higher than 250 students per school counselor.</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89" name="Google Shape;189;g32384139aad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196" name="Google Shape;19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Brooke </a:t>
            </a:r>
            <a:endParaRPr/>
          </a:p>
        </p:txBody>
      </p:sp>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2384139aad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Brooke </a:t>
            </a:r>
            <a:endParaRPr/>
          </a:p>
        </p:txBody>
      </p:sp>
      <p:sp>
        <p:nvSpPr>
          <p:cNvPr id="210" name="Google Shape;210;g32384139aad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2384139aad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Brooke </a:t>
            </a:r>
            <a:endParaRPr/>
          </a:p>
        </p:txBody>
      </p:sp>
      <p:sp>
        <p:nvSpPr>
          <p:cNvPr id="217" name="Google Shape;217;g32384139aad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b1093c285f_4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Brooke </a:t>
            </a:r>
            <a:endParaRPr/>
          </a:p>
        </p:txBody>
      </p:sp>
      <p:sp>
        <p:nvSpPr>
          <p:cNvPr id="224" name="Google Shape;224;g2b1093c285f_4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231" name="Google Shape;23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1093c285f_4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238" name="Google Shape;238;g2b1093c285f_4_1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245" name="Google Shape;24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253" name="Google Shape;2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260" name="Google Shape;2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269" name="Google Shape;2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2384139aad_0_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32384139aad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277" name="Google Shape;277;g32384139aad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285" name="Google Shape;28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293" name="Google Shape;29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b1093c285f_4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b1093c285f_4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301" name="Google Shape;301;g2b1093c285f_4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1093c285f_4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105" name="Google Shape;105;g2b1093c285f_4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b1093c285f_4_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b1093c285f_4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309" name="Google Shape;309;g2b1093c285f_4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b1093c285f_4_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b1093c285f_4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317" name="Google Shape;317;g2b1093c285f_4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b1093c285f_4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b1093c285f_4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Jennicca</a:t>
            </a:r>
            <a:endParaRPr sz="1100">
              <a:latin typeface="Arial"/>
              <a:ea typeface="Arial"/>
              <a:cs typeface="Arial"/>
              <a:sym typeface="Arial"/>
            </a:endParaRPr>
          </a:p>
          <a:p>
            <a:pPr marL="228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1)</a:t>
            </a:r>
            <a:r>
              <a:rPr lang="en-US" sz="700">
                <a:latin typeface="Arial"/>
                <a:ea typeface="Arial"/>
                <a:cs typeface="Arial"/>
                <a:sym typeface="Arial"/>
              </a:rPr>
              <a:t>      </a:t>
            </a:r>
            <a:r>
              <a:rPr lang="en-US" sz="1100">
                <a:latin typeface="Arial"/>
                <a:ea typeface="Arial"/>
                <a:cs typeface="Arial"/>
                <a:sym typeface="Arial"/>
              </a:rPr>
              <a:t>Site-based administrators will participate in providing the Colorado Department of Education with the evaluation information required in the Evaluation and Reporting section of the Request for Applications.</a:t>
            </a:r>
            <a:endParaRPr sz="1100">
              <a:latin typeface="Arial"/>
              <a:ea typeface="Arial"/>
              <a:cs typeface="Arial"/>
              <a:sym typeface="Arial"/>
            </a:endParaRPr>
          </a:p>
          <a:p>
            <a:pPr marL="228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2)</a:t>
            </a:r>
            <a:r>
              <a:rPr lang="en-US" sz="700">
                <a:latin typeface="Arial"/>
                <a:ea typeface="Arial"/>
                <a:cs typeface="Arial"/>
                <a:sym typeface="Arial"/>
              </a:rPr>
              <a:t>      </a:t>
            </a:r>
            <a:r>
              <a:rPr lang="en-US" sz="1100">
                <a:latin typeface="Arial"/>
                <a:ea typeface="Arial"/>
                <a:cs typeface="Arial"/>
                <a:sym typeface="Arial"/>
              </a:rPr>
              <a:t>Site-based administrators will work with and provide requested data to CDE for the School Counselor Corps Grant Program within the timeframes specified.</a:t>
            </a:r>
            <a:endParaRPr sz="1100">
              <a:latin typeface="Arial"/>
              <a:ea typeface="Arial"/>
              <a:cs typeface="Arial"/>
              <a:sym typeface="Arial"/>
            </a:endParaRPr>
          </a:p>
          <a:p>
            <a:pPr marL="2286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3)</a:t>
            </a:r>
            <a:r>
              <a:rPr lang="en-US" sz="700">
                <a:latin typeface="Arial"/>
                <a:ea typeface="Arial"/>
                <a:cs typeface="Arial"/>
                <a:sym typeface="Arial"/>
              </a:rPr>
              <a:t>  	</a:t>
            </a:r>
            <a:r>
              <a:rPr lang="en-US" sz="1100">
                <a:latin typeface="Arial"/>
                <a:ea typeface="Arial"/>
                <a:cs typeface="Arial"/>
                <a:sym typeface="Arial"/>
              </a:rPr>
              <a:t>It is a mandatory grant requirement for SCCG team members to attend trainings described in the table below:</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326" name="Google Shape;326;g2b1093c285f_4_2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b1093c285f_4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2b1093c285f_4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335" name="Google Shape;335;g2b1093c285f_4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1093c285f_4_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b1093c285f_4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343" name="Google Shape;343;g2b1093c285f_4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350" name="Google Shape;35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b1093c285f_4_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2b1093c285f_4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367" name="Google Shape;367;g2b1093c285f_4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1093c285f_4_2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2b1093c285f_4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376" name="Google Shape;376;g2b1093c285f_4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a:t>
            </a:r>
            <a:endParaRPr/>
          </a:p>
        </p:txBody>
      </p:sp>
      <p:sp>
        <p:nvSpPr>
          <p:cNvPr id="383" name="Google Shape;383;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 </a:t>
            </a:r>
            <a:endParaRPr/>
          </a:p>
        </p:txBody>
      </p:sp>
      <p:sp>
        <p:nvSpPr>
          <p:cNvPr id="116" name="Google Shape;11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2384139aad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32384139aa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a:t>
            </a:r>
            <a:endParaRPr/>
          </a:p>
        </p:txBody>
      </p:sp>
      <p:sp>
        <p:nvSpPr>
          <p:cNvPr id="390" name="Google Shape;390;g32384139aa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a:t>
            </a:r>
            <a:endParaRPr/>
          </a:p>
        </p:txBody>
      </p:sp>
      <p:sp>
        <p:nvSpPr>
          <p:cNvPr id="398" name="Google Shape;39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2384139aad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32384139aad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a:t>
            </a:r>
            <a:endParaRPr/>
          </a:p>
        </p:txBody>
      </p:sp>
      <p:sp>
        <p:nvSpPr>
          <p:cNvPr id="408" name="Google Shape;408;g32384139aad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Brooke</a:t>
            </a:r>
            <a:endParaRPr/>
          </a:p>
        </p:txBody>
      </p:sp>
      <p:sp>
        <p:nvSpPr>
          <p:cNvPr id="415" name="Google Shape;415;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126" name="Google Shape;12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Jennicca</a:t>
            </a:r>
            <a:endParaRPr/>
          </a:p>
        </p:txBody>
      </p:sp>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b1093c285f_4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140" name="Google Shape;140;g2b1093c285f_4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147" name="Google Shape;14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1093c285f_4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Jennicca</a:t>
            </a:r>
            <a:endParaRPr/>
          </a:p>
        </p:txBody>
      </p:sp>
      <p:sp>
        <p:nvSpPr>
          <p:cNvPr id="154" name="Google Shape;154;g2b1093c285f_4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pic>
        <p:nvPicPr>
          <p:cNvPr id="14" name="Google Shape;14;p41"/>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5" name="Google Shape;15;p41"/>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1"/>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4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1" name="Google Shape;71;p4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4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4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4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5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5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0" name="Google Shape;80;p5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5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2" name="Google Shape;82;p5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3"/>
        <p:cNvGrpSpPr/>
        <p:nvPr/>
      </p:nvGrpSpPr>
      <p:grpSpPr>
        <a:xfrm>
          <a:off x="0" y="0"/>
          <a:ext cx="0" cy="0"/>
          <a:chOff x="0" y="0"/>
          <a:chExt cx="0" cy="0"/>
        </a:xfrm>
      </p:grpSpPr>
      <p:sp>
        <p:nvSpPr>
          <p:cNvPr id="84" name="Google Shape;84;p5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5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0"/>
          <p:cNvSpPr/>
          <p:nvPr/>
        </p:nvSpPr>
        <p:spPr>
          <a:xfrm>
            <a:off x="0" y="4675238"/>
            <a:ext cx="9144000" cy="2182761"/>
          </a:xfrm>
          <a:prstGeom prst="rect">
            <a:avLst/>
          </a:prstGeom>
          <a:gradFill>
            <a:gsLst>
              <a:gs pos="0">
                <a:schemeClr val="lt1"/>
              </a:gs>
              <a:gs pos="100000">
                <a:srgbClr val="00953A">
                  <a:alpha val="4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40"/>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0"/>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40"/>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22" name="Google Shape;22;p40"/>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3" name="Google Shape;23;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6" name="Google Shape;26;p4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9" name="Google Shape;29;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4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2" name="Google Shape;32;p4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4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6" name="Google Shape;36;p4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4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9" name="Google Shape;39;p4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0" name="Google Shape;40;p4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4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3" name="Google Shape;43;p4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4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4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4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4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4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4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4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4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4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4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4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4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4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4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4" name="Google Shape;64;p4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4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7" name="Google Shape;67;p4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4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cdereval/dropoutcurren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cde.state.co.us/code/readactdashboar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cdereval/pupilcurre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cde.state.co.us/cdeedserv/cderuraldesignationlist" TargetMode="External"/><Relationship Id="rId5" Type="http://schemas.openxmlformats.org/officeDocument/2006/relationships/hyperlink" Target="https://www.cde.state.co.us/district-school-dashboard" TargetMode="External"/><Relationship Id="rId4" Type="http://schemas.openxmlformats.org/officeDocument/2006/relationships/hyperlink" Target="https://cdhe.colorado.gov/pathways-to-prosperity-postsecondary-access-and-success-for-colorados-high-school-graduat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pp.smartsheet.com/b/form/1925e424528f4e9ea5b3fad81b0b4e0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colorado.egrantsmanagement.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cde.state.co.us/gains/gainstrainings" TargetMode="External"/><Relationship Id="rId5" Type="http://schemas.openxmlformats.org/officeDocument/2006/relationships/hyperlink" Target="mailto:CompetitiveGrants@cde.state.co.us" TargetMode="External"/><Relationship Id="rId4" Type="http://schemas.openxmlformats.org/officeDocument/2006/relationships/hyperlink" Target="https://www.cde.state.co.us/postsecondary/2023schoolcounselorcorpsgrantprogra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postsecondary/2023schoolcounselorcorpsgrantprogra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postsecondary/2023schoolcounselorcorpsgrantprogra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gain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postsecondary/schoolcounselorcorp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Morgan_B@cde.state.co.u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mailto:Christensen_A@cde.state.co.us" TargetMode="External"/><Relationship Id="rId4" Type="http://schemas.openxmlformats.org/officeDocument/2006/relationships/hyperlink" Target="mailto:Mabe_J@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2">
            <a:extLst>
              <a:ext uri="{C183D7F6-B498-43B3-948B-1728B52AA6E4}">
                <adec:decorative xmlns:adec="http://schemas.microsoft.com/office/drawing/2017/decorative" val="1"/>
              </a:ext>
            </a:extLst>
          </p:cNvPr>
          <p:cNvSpPr txBox="1"/>
          <p:nvPr/>
        </p:nvSpPr>
        <p:spPr>
          <a:xfrm>
            <a:off x="0" y="401825"/>
            <a:ext cx="8800200" cy="12039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94" name="Google Shape;94;p2"/>
          <p:cNvSpPr txBox="1">
            <a:spLocks noGrp="1"/>
          </p:cNvSpPr>
          <p:nvPr>
            <p:ph type="ctrTitle"/>
          </p:nvPr>
        </p:nvSpPr>
        <p:spPr>
          <a:xfrm>
            <a:off x="334375" y="618475"/>
            <a:ext cx="5943600" cy="91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sz="5000" b="1">
                <a:solidFill>
                  <a:schemeClr val="dk1"/>
                </a:solidFill>
                <a:latin typeface="Rockwell"/>
                <a:ea typeface="Rockwell"/>
                <a:cs typeface="Rockwell"/>
                <a:sym typeface="Rockwell"/>
              </a:rPr>
              <a:t>Before We Begin</a:t>
            </a:r>
            <a:endParaRPr sz="5000" b="1">
              <a:solidFill>
                <a:schemeClr val="dk1"/>
              </a:solidFill>
              <a:latin typeface="Rockwell"/>
              <a:ea typeface="Rockwell"/>
              <a:cs typeface="Rockwell"/>
              <a:sym typeface="Rockwell"/>
            </a:endParaRPr>
          </a:p>
        </p:txBody>
      </p:sp>
      <p:sp>
        <p:nvSpPr>
          <p:cNvPr id="95" name="Google Shape;95;p2"/>
          <p:cNvSpPr txBox="1"/>
          <p:nvPr/>
        </p:nvSpPr>
        <p:spPr>
          <a:xfrm>
            <a:off x="415050" y="2216950"/>
            <a:ext cx="8099700" cy="29244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dk1"/>
              </a:buClr>
              <a:buSzPts val="3600"/>
              <a:buFont typeface="Trebuchet MS"/>
              <a:buChar char="●"/>
            </a:pPr>
            <a:r>
              <a:rPr lang="en-US" sz="3600" b="1" i="0" u="none" strike="noStrike" cap="none">
                <a:solidFill>
                  <a:schemeClr val="dk1"/>
                </a:solidFill>
                <a:latin typeface="Trebuchet MS"/>
                <a:ea typeface="Trebuchet MS"/>
                <a:cs typeface="Trebuchet MS"/>
                <a:sym typeface="Trebuchet MS"/>
              </a:rPr>
              <a:t>Recording in Process</a:t>
            </a:r>
            <a:endParaRPr sz="3600" b="1" i="0" u="none" strike="noStrike" cap="none">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3600" b="1">
              <a:solidFill>
                <a:schemeClr val="dk1"/>
              </a:solidFill>
              <a:latin typeface="Trebuchet MS"/>
              <a:ea typeface="Trebuchet MS"/>
              <a:cs typeface="Trebuchet MS"/>
              <a:sym typeface="Trebuchet MS"/>
            </a:endParaRPr>
          </a:p>
          <a:p>
            <a:pPr marL="457200" lvl="0" indent="-457200" algn="l" rtl="0">
              <a:spcBef>
                <a:spcPts val="0"/>
              </a:spcBef>
              <a:spcAft>
                <a:spcPts val="0"/>
              </a:spcAft>
              <a:buClr>
                <a:schemeClr val="dk1"/>
              </a:buClr>
              <a:buSzPts val="3600"/>
              <a:buFont typeface="Trebuchet MS"/>
              <a:buChar char="●"/>
            </a:pPr>
            <a:r>
              <a:rPr lang="en-US" sz="3500" b="1">
                <a:solidFill>
                  <a:schemeClr val="dk1"/>
                </a:solidFill>
                <a:latin typeface="Trebuchet MS"/>
                <a:ea typeface="Trebuchet MS"/>
                <a:cs typeface="Trebuchet MS"/>
                <a:sym typeface="Trebuchet MS"/>
              </a:rPr>
              <a:t>Closed-captioning: click the Live Transcript option on your bottom Zoom toolbar, under more.</a:t>
            </a:r>
            <a:endParaRPr sz="3600" b="1">
              <a:solidFill>
                <a:schemeClr val="dk1"/>
              </a:solidFill>
              <a:latin typeface="Trebuchet MS"/>
              <a:ea typeface="Trebuchet MS"/>
              <a:cs typeface="Trebuchet MS"/>
              <a:sym typeface="Trebuchet MS"/>
            </a:endParaRPr>
          </a:p>
        </p:txBody>
      </p:sp>
      <p:sp>
        <p:nvSpPr>
          <p:cNvPr id="92" name="Google Shape;92;p2"/>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b1093c285f_4_44"/>
          <p:cNvSpPr txBox="1">
            <a:spLocks noGrp="1"/>
          </p:cNvSpPr>
          <p:nvPr>
            <p:ph type="title"/>
          </p:nvPr>
        </p:nvSpPr>
        <p:spPr>
          <a:xfrm>
            <a:off x="169003" y="254525"/>
            <a:ext cx="87675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Eligible Applicants</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Charter Schools </a:t>
            </a:r>
            <a:endParaRPr sz="2600" b="1">
              <a:solidFill>
                <a:schemeClr val="dk1"/>
              </a:solidFill>
              <a:latin typeface="Rockwell"/>
              <a:ea typeface="Rockwell"/>
              <a:cs typeface="Rockwell"/>
              <a:sym typeface="Rockwell"/>
            </a:endParaRPr>
          </a:p>
        </p:txBody>
      </p:sp>
      <p:sp>
        <p:nvSpPr>
          <p:cNvPr id="164" name="Google Shape;164;g2b1093c285f_4_44"/>
          <p:cNvSpPr txBox="1">
            <a:spLocks noGrp="1"/>
          </p:cNvSpPr>
          <p:nvPr>
            <p:ph type="body" idx="1"/>
          </p:nvPr>
        </p:nvSpPr>
        <p:spPr>
          <a:xfrm>
            <a:off x="127450" y="1462175"/>
            <a:ext cx="8682900" cy="46407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SzPts val="2400"/>
              <a:buNone/>
            </a:pPr>
            <a:endParaRPr sz="100" dirty="0"/>
          </a:p>
          <a:p>
            <a:pPr marL="457200" lvl="0" indent="-387350" algn="l" rtl="0">
              <a:lnSpc>
                <a:spcPct val="90000"/>
              </a:lnSpc>
              <a:spcBef>
                <a:spcPts val="1000"/>
              </a:spcBef>
              <a:spcAft>
                <a:spcPts val="0"/>
              </a:spcAft>
              <a:buSzPts val="2500"/>
              <a:buFont typeface="Trebuchet MS"/>
              <a:buChar char="•"/>
            </a:pPr>
            <a:r>
              <a:rPr lang="en-US" sz="2500" dirty="0">
                <a:latin typeface="Trebuchet MS"/>
                <a:ea typeface="Trebuchet MS"/>
                <a:cs typeface="Trebuchet MS"/>
                <a:sym typeface="Trebuchet MS"/>
              </a:rPr>
              <a:t>Pursuant to</a:t>
            </a:r>
            <a:r>
              <a:rPr lang="en-US" sz="2500" u="sng" dirty="0">
                <a:solidFill>
                  <a:schemeClr val="hlink"/>
                </a:solidFill>
                <a:latin typeface="Trebuchet MS"/>
                <a:ea typeface="Trebuchet MS"/>
                <a:cs typeface="Trebuchet MS"/>
                <a:sym typeface="Trebuchet MS"/>
              </a:rPr>
              <a:t> C.R.S. 22-30.5-104 </a:t>
            </a:r>
            <a:r>
              <a:rPr lang="en-US" sz="2500" dirty="0">
                <a:latin typeface="Trebuchet MS"/>
                <a:ea typeface="Trebuchet MS"/>
                <a:cs typeface="Trebuchet MS"/>
                <a:sym typeface="Trebuchet MS"/>
              </a:rPr>
              <a:t>a charter school may choose to apply apart from their authorizer for a competitive grant program created by a federal or state statute or program. </a:t>
            </a:r>
            <a:endParaRPr sz="2500" dirty="0">
              <a:latin typeface="Trebuchet MS"/>
              <a:ea typeface="Trebuchet MS"/>
              <a:cs typeface="Trebuchet MS"/>
              <a:sym typeface="Trebuchet MS"/>
            </a:endParaRPr>
          </a:p>
          <a:p>
            <a:pPr marL="457200" lvl="0" indent="0" algn="l" rtl="0">
              <a:lnSpc>
                <a:spcPct val="90000"/>
              </a:lnSpc>
              <a:spcBef>
                <a:spcPts val="1000"/>
              </a:spcBef>
              <a:spcAft>
                <a:spcPts val="0"/>
              </a:spcAft>
              <a:buNone/>
            </a:pPr>
            <a:endParaRPr sz="2500" dirty="0">
              <a:latin typeface="Trebuchet MS"/>
              <a:ea typeface="Trebuchet MS"/>
              <a:cs typeface="Trebuchet MS"/>
              <a:sym typeface="Trebuchet MS"/>
            </a:endParaRPr>
          </a:p>
          <a:p>
            <a:pPr marL="457200" lvl="0" indent="-387350" algn="l" rtl="0">
              <a:lnSpc>
                <a:spcPct val="90000"/>
              </a:lnSpc>
              <a:spcBef>
                <a:spcPts val="1000"/>
              </a:spcBef>
              <a:spcAft>
                <a:spcPts val="0"/>
              </a:spcAft>
              <a:buSzPts val="2500"/>
              <a:buFont typeface="Trebuchet MS"/>
              <a:buChar char="•"/>
            </a:pPr>
            <a:r>
              <a:rPr lang="en-US" sz="2500" dirty="0">
                <a:latin typeface="Trebuchet MS"/>
                <a:ea typeface="Trebuchet MS"/>
                <a:cs typeface="Trebuchet MS"/>
                <a:sym typeface="Trebuchet MS"/>
              </a:rPr>
              <a:t>The charter school is considered the LEP only for the purposes of applying and determining eligibility. A charter school’s authorizer will be the fiscal agent, if funded.</a:t>
            </a:r>
            <a:endParaRPr sz="2500" dirty="0">
              <a:latin typeface="Trebuchet MS"/>
              <a:ea typeface="Trebuchet MS"/>
              <a:cs typeface="Trebuchet MS"/>
              <a:sym typeface="Trebuchet MS"/>
            </a:endParaRPr>
          </a:p>
          <a:p>
            <a:pPr marL="0" lvl="0" indent="0" algn="l" rtl="0">
              <a:lnSpc>
                <a:spcPct val="90000"/>
              </a:lnSpc>
              <a:spcBef>
                <a:spcPts val="0"/>
              </a:spcBef>
              <a:spcAft>
                <a:spcPts val="0"/>
              </a:spcAft>
              <a:buSzPts val="2400"/>
              <a:buNone/>
            </a:pPr>
            <a:endParaRPr sz="2000" dirty="0"/>
          </a:p>
        </p:txBody>
      </p:sp>
      <p:sp>
        <p:nvSpPr>
          <p:cNvPr id="165" name="Google Shape;165;g2b1093c285f_4_4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2384139aad_0_2"/>
          <p:cNvSpPr txBox="1">
            <a:spLocks noGrp="1"/>
          </p:cNvSpPr>
          <p:nvPr>
            <p:ph type="title"/>
          </p:nvPr>
        </p:nvSpPr>
        <p:spPr>
          <a:xfrm>
            <a:off x="169003" y="254525"/>
            <a:ext cx="87675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Eligible Applicants</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Charter Schools Part II</a:t>
            </a:r>
            <a:endParaRPr sz="2600" b="1">
              <a:solidFill>
                <a:schemeClr val="dk1"/>
              </a:solidFill>
              <a:latin typeface="Rockwell"/>
              <a:ea typeface="Rockwell"/>
              <a:cs typeface="Rockwell"/>
              <a:sym typeface="Rockwell"/>
            </a:endParaRPr>
          </a:p>
        </p:txBody>
      </p:sp>
      <p:sp>
        <p:nvSpPr>
          <p:cNvPr id="171" name="Google Shape;171;g32384139aad_0_2"/>
          <p:cNvSpPr txBox="1">
            <a:spLocks noGrp="1"/>
          </p:cNvSpPr>
          <p:nvPr>
            <p:ph type="body" idx="1"/>
          </p:nvPr>
        </p:nvSpPr>
        <p:spPr>
          <a:xfrm>
            <a:off x="127450" y="1398575"/>
            <a:ext cx="8850600" cy="4640700"/>
          </a:xfrm>
          <a:prstGeom prst="rect">
            <a:avLst/>
          </a:prstGeom>
          <a:noFill/>
          <a:ln>
            <a:noFill/>
          </a:ln>
        </p:spPr>
        <p:txBody>
          <a:bodyPr spcFirstLastPara="1" wrap="square" lIns="0" tIns="0" rIns="0" bIns="45700" anchor="t" anchorCtr="0">
            <a:noAutofit/>
          </a:bodyPr>
          <a:lstStyle/>
          <a:p>
            <a:pPr marL="457200" lvl="0" indent="-355600" algn="l" rtl="0">
              <a:lnSpc>
                <a:spcPct val="90000"/>
              </a:lnSpc>
              <a:spcBef>
                <a:spcPts val="1000"/>
              </a:spcBef>
              <a:spcAft>
                <a:spcPts val="0"/>
              </a:spcAft>
              <a:buSzPts val="2000"/>
              <a:buFont typeface="Trebuchet MS"/>
              <a:buChar char="•"/>
            </a:pPr>
            <a:r>
              <a:rPr lang="en-US" sz="2000">
                <a:latin typeface="Trebuchet MS"/>
                <a:ea typeface="Trebuchet MS"/>
                <a:cs typeface="Trebuchet MS"/>
                <a:sym typeface="Trebuchet MS"/>
              </a:rPr>
              <a:t>A charter school that applies for a grant shall provide to its authorizing district:</a:t>
            </a:r>
            <a:endParaRPr sz="2000">
              <a:latin typeface="Trebuchet MS"/>
              <a:ea typeface="Trebuchet MS"/>
              <a:cs typeface="Trebuchet MS"/>
              <a:sym typeface="Trebuchet MS"/>
            </a:endParaRPr>
          </a:p>
          <a:p>
            <a:pPr marL="914400" lvl="1" indent="-355600" algn="l" rtl="0">
              <a:lnSpc>
                <a:spcPct val="90000"/>
              </a:lnSpc>
              <a:spcBef>
                <a:spcPts val="500"/>
              </a:spcBef>
              <a:spcAft>
                <a:spcPts val="0"/>
              </a:spcAft>
              <a:buSzPts val="2000"/>
              <a:buFont typeface="Trebuchet MS"/>
              <a:buChar char="•"/>
            </a:pPr>
            <a:r>
              <a:rPr lang="en-US">
                <a:latin typeface="Trebuchet MS"/>
                <a:ea typeface="Trebuchet MS"/>
                <a:cs typeface="Trebuchet MS"/>
                <a:sym typeface="Trebuchet MS"/>
              </a:rPr>
              <a:t>A copy of the grant application at the time the application is submitted to CDE; and</a:t>
            </a:r>
            <a:endParaRPr>
              <a:latin typeface="Trebuchet MS"/>
              <a:ea typeface="Trebuchet MS"/>
              <a:cs typeface="Trebuchet MS"/>
              <a:sym typeface="Trebuchet MS"/>
            </a:endParaRPr>
          </a:p>
          <a:p>
            <a:pPr marL="914400" lvl="1" indent="-355600" algn="l" rtl="0">
              <a:lnSpc>
                <a:spcPct val="90000"/>
              </a:lnSpc>
              <a:spcBef>
                <a:spcPts val="500"/>
              </a:spcBef>
              <a:spcAft>
                <a:spcPts val="0"/>
              </a:spcAft>
              <a:buSzPts val="2000"/>
              <a:buFont typeface="Trebuchet MS"/>
              <a:buChar char="•"/>
            </a:pPr>
            <a:r>
              <a:rPr lang="en-US">
                <a:latin typeface="Trebuchet MS"/>
                <a:ea typeface="Trebuchet MS"/>
                <a:cs typeface="Trebuchet MS"/>
                <a:sym typeface="Trebuchet MS"/>
              </a:rPr>
              <a:t>If the charter school receives the grant moneys, a summary of the grant requirements, a summary of how the charter school is using the grant moneys, and periodic reports on the charter school’s progress in meeting the goals of the grant as stated in its application.</a:t>
            </a:r>
            <a:endParaRPr>
              <a:latin typeface="Trebuchet MS"/>
              <a:ea typeface="Trebuchet MS"/>
              <a:cs typeface="Trebuchet MS"/>
              <a:sym typeface="Trebuchet MS"/>
            </a:endParaRPr>
          </a:p>
          <a:p>
            <a:pPr marL="0" lvl="0" indent="0" algn="l" rtl="0">
              <a:lnSpc>
                <a:spcPct val="90000"/>
              </a:lnSpc>
              <a:spcBef>
                <a:spcPts val="500"/>
              </a:spcBef>
              <a:spcAft>
                <a:spcPts val="0"/>
              </a:spcAft>
              <a:buNone/>
            </a:pPr>
            <a:endParaRPr sz="1000">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en-US" sz="2000">
                <a:latin typeface="Trebuchet MS"/>
                <a:ea typeface="Trebuchet MS"/>
                <a:cs typeface="Trebuchet MS"/>
                <a:sym typeface="Trebuchet MS"/>
              </a:rPr>
              <a:t>If a charter school intends to apply for a grant that the school’s authorizing school district is also intending to apply for, the charter school shall seek to collaborate with the school district in the application and to submit the application jointly. If the charter school and the school district are unable to agree to collaborate in applying for the grant, the charter school may apply for the grant independently or in collaboration with other charter schools.</a:t>
            </a:r>
            <a:endParaRPr sz="2000" b="1">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2000"/>
          </a:p>
          <a:p>
            <a:pPr marL="0" lvl="0" indent="0" algn="l" rtl="0">
              <a:lnSpc>
                <a:spcPct val="100000"/>
              </a:lnSpc>
              <a:spcBef>
                <a:spcPts val="1000"/>
              </a:spcBef>
              <a:spcAft>
                <a:spcPts val="0"/>
              </a:spcAft>
              <a:buSzPts val="2400"/>
              <a:buNone/>
            </a:pPr>
            <a:endParaRPr sz="2000"/>
          </a:p>
          <a:p>
            <a:pPr marL="0" lvl="0" indent="0" algn="l" rtl="0">
              <a:lnSpc>
                <a:spcPct val="90000"/>
              </a:lnSpc>
              <a:spcBef>
                <a:spcPts val="0"/>
              </a:spcBef>
              <a:spcAft>
                <a:spcPts val="0"/>
              </a:spcAft>
              <a:buSzPts val="2400"/>
              <a:buNone/>
            </a:pPr>
            <a:endParaRPr sz="2000"/>
          </a:p>
        </p:txBody>
      </p:sp>
      <p:sp>
        <p:nvSpPr>
          <p:cNvPr id="172" name="Google Shape;172;g32384139aad_0_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b1093c285f_4_51"/>
          <p:cNvSpPr txBox="1">
            <a:spLocks noGrp="1"/>
          </p:cNvSpPr>
          <p:nvPr>
            <p:ph type="title"/>
          </p:nvPr>
        </p:nvSpPr>
        <p:spPr>
          <a:xfrm>
            <a:off x="223078" y="263675"/>
            <a:ext cx="87675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Eligible Applicants</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Previously Funded</a:t>
            </a:r>
            <a:endParaRPr sz="2600" b="1">
              <a:solidFill>
                <a:schemeClr val="dk1"/>
              </a:solidFill>
              <a:latin typeface="Rockwell"/>
              <a:ea typeface="Rockwell"/>
              <a:cs typeface="Rockwell"/>
              <a:sym typeface="Rockwell"/>
            </a:endParaRPr>
          </a:p>
        </p:txBody>
      </p:sp>
      <p:sp>
        <p:nvSpPr>
          <p:cNvPr id="178" name="Google Shape;178;g2b1093c285f_4_51"/>
          <p:cNvSpPr txBox="1">
            <a:spLocks noGrp="1"/>
          </p:cNvSpPr>
          <p:nvPr>
            <p:ph type="body" idx="1"/>
          </p:nvPr>
        </p:nvSpPr>
        <p:spPr>
          <a:xfrm>
            <a:off x="223075" y="1400875"/>
            <a:ext cx="8578500" cy="43164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SzPts val="2400"/>
              <a:buNone/>
            </a:pPr>
            <a:endParaRPr sz="100"/>
          </a:p>
          <a:p>
            <a:pPr marL="457200" lvl="0" indent="-355600" algn="l" rtl="0">
              <a:lnSpc>
                <a:spcPct val="90000"/>
              </a:lnSpc>
              <a:spcBef>
                <a:spcPts val="1000"/>
              </a:spcBef>
              <a:spcAft>
                <a:spcPts val="0"/>
              </a:spcAft>
              <a:buSzPts val="2000"/>
              <a:buFont typeface="Trebuchet MS"/>
              <a:buChar char="•"/>
            </a:pPr>
            <a:r>
              <a:rPr lang="en-US" sz="2000" b="1">
                <a:latin typeface="Trebuchet MS"/>
                <a:ea typeface="Trebuchet MS"/>
                <a:cs typeface="Trebuchet MS"/>
                <a:sym typeface="Trebuchet MS"/>
              </a:rPr>
              <a:t>Those who have been previously funded with SCCGP funds may apply, however:</a:t>
            </a:r>
            <a:endParaRPr sz="2000" b="1">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Applicants that have previously received funds from SCCGP may apply for this current funding opportunity for sites that were not awarded in the last five years (2019-2024). </a:t>
            </a:r>
            <a:endParaRPr>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Previously awarded school sites must wait one year from completion of the SCCGP to re-apply in another application round of SCCGP.</a:t>
            </a:r>
            <a:endParaRPr>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Previous grant recipients must demonstrate how previously funded school counseling positions and successful programs have been sustained. Past expenditure of funds and quality of program implementation will also be considered, including the return of any unused funds to CDE.</a:t>
            </a:r>
            <a:endParaRPr>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100">
              <a:latin typeface="Trebuchet MS"/>
              <a:ea typeface="Trebuchet MS"/>
              <a:cs typeface="Trebuchet MS"/>
              <a:sym typeface="Trebuchet MS"/>
            </a:endParaRPr>
          </a:p>
          <a:p>
            <a:pPr marL="457200" lvl="0" indent="-355600" algn="l" rtl="0">
              <a:lnSpc>
                <a:spcPct val="115000"/>
              </a:lnSpc>
              <a:spcBef>
                <a:spcPts val="1200"/>
              </a:spcBef>
              <a:spcAft>
                <a:spcPts val="0"/>
              </a:spcAft>
              <a:buSzPts val="2000"/>
              <a:buFont typeface="Trebuchet MS"/>
              <a:buChar char="•"/>
            </a:pPr>
            <a:r>
              <a:rPr lang="en-US" sz="2000" b="1">
                <a:latin typeface="Trebuchet MS"/>
                <a:ea typeface="Trebuchet MS"/>
                <a:cs typeface="Trebuchet MS"/>
                <a:sym typeface="Trebuchet MS"/>
              </a:rPr>
              <a:t>No more than 25% of applications </a:t>
            </a:r>
            <a:r>
              <a:rPr lang="en-US" sz="2000" b="1" u="sng">
                <a:latin typeface="Trebuchet MS"/>
                <a:ea typeface="Trebuchet MS"/>
                <a:cs typeface="Trebuchet MS"/>
                <a:sym typeface="Trebuchet MS"/>
              </a:rPr>
              <a:t>that include previously funded sites</a:t>
            </a:r>
            <a:r>
              <a:rPr lang="en-US" sz="2000" b="1">
                <a:latin typeface="Trebuchet MS"/>
                <a:ea typeface="Trebuchet MS"/>
                <a:cs typeface="Trebuchet MS"/>
                <a:sym typeface="Trebuchet MS"/>
              </a:rPr>
              <a:t> will be awarded in this competition. </a:t>
            </a:r>
            <a:endParaRPr sz="2000" b="1">
              <a:latin typeface="Trebuchet MS"/>
              <a:ea typeface="Trebuchet MS"/>
              <a:cs typeface="Trebuchet MS"/>
              <a:sym typeface="Trebuchet MS"/>
            </a:endParaRPr>
          </a:p>
          <a:p>
            <a:pPr marL="457200" lvl="0" indent="0" algn="l" rtl="0">
              <a:lnSpc>
                <a:spcPct val="90000"/>
              </a:lnSpc>
              <a:spcBef>
                <a:spcPts val="1200"/>
              </a:spcBef>
              <a:spcAft>
                <a:spcPts val="0"/>
              </a:spcAft>
              <a:buSzPts val="2400"/>
              <a:buNone/>
            </a:pPr>
            <a:endParaRPr sz="2000">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sz="1800"/>
          </a:p>
          <a:p>
            <a:pPr marL="0" lvl="0" indent="0" algn="l" rtl="0">
              <a:lnSpc>
                <a:spcPct val="90000"/>
              </a:lnSpc>
              <a:spcBef>
                <a:spcPts val="0"/>
              </a:spcBef>
              <a:spcAft>
                <a:spcPts val="0"/>
              </a:spcAft>
              <a:buSzPts val="2400"/>
              <a:buNone/>
            </a:pPr>
            <a:endParaRPr sz="1800"/>
          </a:p>
        </p:txBody>
      </p:sp>
      <p:sp>
        <p:nvSpPr>
          <p:cNvPr id="179" name="Google Shape;179;g2b1093c285f_4_5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2384139aad_0_17"/>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Priority Considerations</a:t>
            </a:r>
            <a:endParaRPr sz="3400" b="1">
              <a:solidFill>
                <a:schemeClr val="dk1"/>
              </a:solidFill>
              <a:latin typeface="Rockwell"/>
              <a:ea typeface="Rockwell"/>
              <a:cs typeface="Rockwell"/>
              <a:sym typeface="Rockwell"/>
            </a:endParaRPr>
          </a:p>
        </p:txBody>
      </p:sp>
      <p:sp>
        <p:nvSpPr>
          <p:cNvPr id="185" name="Google Shape;185;g32384139aad_0_17"/>
          <p:cNvSpPr txBox="1">
            <a:spLocks noGrp="1"/>
          </p:cNvSpPr>
          <p:nvPr>
            <p:ph type="body" idx="1"/>
          </p:nvPr>
        </p:nvSpPr>
        <p:spPr>
          <a:xfrm>
            <a:off x="245200" y="1463050"/>
            <a:ext cx="8757300" cy="46407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Clr>
                <a:schemeClr val="dk1"/>
              </a:buClr>
              <a:buSzPts val="1100"/>
              <a:buFont typeface="Arial"/>
              <a:buNone/>
            </a:pPr>
            <a:r>
              <a:rPr lang="en-US" sz="2000" b="1" dirty="0">
                <a:latin typeface="Trebuchet MS"/>
                <a:ea typeface="Trebuchet MS"/>
                <a:cs typeface="Trebuchet MS"/>
                <a:sym typeface="Trebuchet MS"/>
              </a:rPr>
              <a:t>*Each funded site on the application must meet priority considerations to receive the points.</a:t>
            </a:r>
            <a:endParaRPr sz="2000" b="1" dirty="0">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endParaRPr sz="1000" b="1" dirty="0">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sz="2000" dirty="0">
                <a:latin typeface="Trebuchet MS"/>
                <a:ea typeface="Trebuchet MS"/>
                <a:cs typeface="Trebuchet MS"/>
                <a:sym typeface="Trebuchet MS"/>
              </a:rPr>
              <a:t>Available grant funding will be distributed to Education Providers with school(s) demonstrating high need based on Priority Criteria:</a:t>
            </a:r>
            <a:endParaRPr sz="2000" b="1" dirty="0">
              <a:latin typeface="Trebuchet MS"/>
              <a:ea typeface="Trebuchet MS"/>
              <a:cs typeface="Trebuchet MS"/>
              <a:sym typeface="Trebuchet MS"/>
            </a:endParaRPr>
          </a:p>
          <a:p>
            <a:pPr marL="457200" lvl="0" indent="-355600" algn="l" rtl="0">
              <a:lnSpc>
                <a:spcPct val="115000"/>
              </a:lnSpc>
              <a:spcBef>
                <a:spcPts val="1000"/>
              </a:spcBef>
              <a:spcAft>
                <a:spcPts val="0"/>
              </a:spcAft>
              <a:buSzPts val="2000"/>
              <a:buFont typeface="Trebuchet MS"/>
              <a:buChar char="•"/>
            </a:pPr>
            <a:r>
              <a:rPr lang="en-US" sz="2000" dirty="0">
                <a:latin typeface="Trebuchet MS"/>
                <a:ea typeface="Trebuchet MS"/>
                <a:cs typeface="Trebuchet MS"/>
                <a:sym typeface="Trebuchet MS"/>
              </a:rPr>
              <a:t>LEPs that have not employed a licensed school counselor in the last 3 years.</a:t>
            </a:r>
            <a:endParaRPr sz="2000" dirty="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dirty="0">
                <a:latin typeface="Trebuchet MS"/>
                <a:ea typeface="Trebuchet MS"/>
                <a:cs typeface="Trebuchet MS"/>
                <a:sym typeface="Trebuchet MS"/>
              </a:rPr>
              <a:t>LEPs with current student-to-counselor ratio higher than 250 students per school counselor.</a:t>
            </a:r>
            <a:endParaRPr sz="2000" dirty="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dirty="0">
                <a:latin typeface="Trebuchet MS"/>
                <a:ea typeface="Trebuchet MS"/>
                <a:cs typeface="Trebuchet MS"/>
                <a:sym typeface="Trebuchet MS"/>
              </a:rPr>
              <a:t>Schools at which the</a:t>
            </a:r>
            <a:r>
              <a:rPr lang="en-US" sz="2000" u="sng" dirty="0">
                <a:solidFill>
                  <a:schemeClr val="hlink"/>
                </a:solidFill>
                <a:latin typeface="Trebuchet MS"/>
                <a:ea typeface="Trebuchet MS"/>
                <a:cs typeface="Trebuchet MS"/>
                <a:sym typeface="Trebuchet MS"/>
                <a:hlinkClick r:id="rId3"/>
              </a:rPr>
              <a:t> dropout rate</a:t>
            </a:r>
            <a:r>
              <a:rPr lang="en-US" sz="2000" dirty="0">
                <a:latin typeface="Trebuchet MS"/>
                <a:ea typeface="Trebuchet MS"/>
                <a:cs typeface="Trebuchet MS"/>
                <a:sym typeface="Trebuchet MS"/>
              </a:rPr>
              <a:t> exceeds the statewide average. 2022-23 annual dropout rate for the State of Colorado is 2.1% OR percentage of K-3 students identified with</a:t>
            </a:r>
            <a:r>
              <a:rPr lang="en-US" sz="2000" u="sng" dirty="0">
                <a:solidFill>
                  <a:schemeClr val="hlink"/>
                </a:solidFill>
                <a:latin typeface="Trebuchet MS"/>
                <a:ea typeface="Trebuchet MS"/>
                <a:cs typeface="Trebuchet MS"/>
                <a:sym typeface="Trebuchet MS"/>
                <a:hlinkClick r:id="rId4"/>
              </a:rPr>
              <a:t> significant reading deficiency</a:t>
            </a:r>
            <a:r>
              <a:rPr lang="en-US" sz="2000" dirty="0">
                <a:latin typeface="Trebuchet MS"/>
                <a:ea typeface="Trebuchet MS"/>
                <a:cs typeface="Trebuchet MS"/>
                <a:sym typeface="Trebuchet MS"/>
              </a:rPr>
              <a:t> at elementary schools that exceed the statewide average of 21.3% in 2021-2022; and</a:t>
            </a:r>
            <a:endParaRPr sz="2000" dirty="0">
              <a:latin typeface="Trebuchet MS"/>
              <a:ea typeface="Trebuchet MS"/>
              <a:cs typeface="Trebuchet MS"/>
              <a:sym typeface="Trebuchet MS"/>
            </a:endParaRPr>
          </a:p>
        </p:txBody>
      </p:sp>
      <p:sp>
        <p:nvSpPr>
          <p:cNvPr id="186" name="Google Shape;186;g32384139aad_0_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2384139aad_0_23"/>
          <p:cNvSpPr txBox="1">
            <a:spLocks noGrp="1"/>
          </p:cNvSpPr>
          <p:nvPr>
            <p:ph type="title"/>
          </p:nvPr>
        </p:nvSpPr>
        <p:spPr>
          <a:xfrm>
            <a:off x="245203" y="406925"/>
            <a:ext cx="8624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Priority Considerations Continued</a:t>
            </a:r>
            <a:endParaRPr sz="3400" b="1">
              <a:solidFill>
                <a:schemeClr val="dk1"/>
              </a:solidFill>
              <a:latin typeface="Rockwell"/>
              <a:ea typeface="Rockwell"/>
              <a:cs typeface="Rockwell"/>
              <a:sym typeface="Rockwell"/>
            </a:endParaRPr>
          </a:p>
        </p:txBody>
      </p:sp>
      <p:sp>
        <p:nvSpPr>
          <p:cNvPr id="192" name="Google Shape;192;g32384139aad_0_23"/>
          <p:cNvSpPr txBox="1">
            <a:spLocks noGrp="1"/>
          </p:cNvSpPr>
          <p:nvPr>
            <p:ph type="body" idx="1"/>
          </p:nvPr>
        </p:nvSpPr>
        <p:spPr>
          <a:xfrm>
            <a:off x="245200" y="1463050"/>
            <a:ext cx="8757300" cy="4640700"/>
          </a:xfrm>
          <a:prstGeom prst="rect">
            <a:avLst/>
          </a:prstGeom>
          <a:noFill/>
          <a:ln>
            <a:noFill/>
          </a:ln>
        </p:spPr>
        <p:txBody>
          <a:bodyPr spcFirstLastPara="1" wrap="square" lIns="0" tIns="0" rIns="0" bIns="45700" anchor="t" anchorCtr="0">
            <a:noAutofit/>
          </a:bodyPr>
          <a:lstStyle/>
          <a:p>
            <a:pPr marL="457200" lvl="0" indent="-355600" algn="l" rtl="0">
              <a:lnSpc>
                <a:spcPct val="115000"/>
              </a:lnSpc>
              <a:spcBef>
                <a:spcPts val="1000"/>
              </a:spcBef>
              <a:spcAft>
                <a:spcPts val="0"/>
              </a:spcAft>
              <a:buSzPts val="2000"/>
              <a:buFont typeface="Trebuchet MS"/>
              <a:buChar char="•"/>
            </a:pPr>
            <a:r>
              <a:rPr lang="en-US" sz="2000" dirty="0">
                <a:latin typeface="Trebuchet MS"/>
                <a:ea typeface="Trebuchet MS"/>
                <a:cs typeface="Trebuchet MS"/>
                <a:sym typeface="Trebuchet MS"/>
              </a:rPr>
              <a:t>Schools with a high percentage of students who are eligible for</a:t>
            </a:r>
            <a:r>
              <a:rPr lang="en-US" sz="2000" u="sng" dirty="0">
                <a:solidFill>
                  <a:schemeClr val="hlink"/>
                </a:solidFill>
                <a:latin typeface="Trebuchet MS"/>
                <a:ea typeface="Trebuchet MS"/>
                <a:cs typeface="Trebuchet MS"/>
                <a:sym typeface="Trebuchet MS"/>
                <a:hlinkClick r:id="rId3"/>
              </a:rPr>
              <a:t> Free and Reduced Lunch</a:t>
            </a:r>
            <a:r>
              <a:rPr lang="en-US" sz="2000" dirty="0">
                <a:latin typeface="Trebuchet MS"/>
                <a:ea typeface="Trebuchet MS"/>
                <a:cs typeface="Trebuchet MS"/>
                <a:sym typeface="Trebuchet MS"/>
              </a:rPr>
              <a:t> exceeding the statewide K-12 rate of 40.2% from 2022-2023.</a:t>
            </a:r>
            <a:endParaRPr sz="2000" dirty="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u="sng" dirty="0">
                <a:solidFill>
                  <a:schemeClr val="hlink"/>
                </a:solidFill>
                <a:latin typeface="Trebuchet MS"/>
                <a:ea typeface="Trebuchet MS"/>
                <a:cs typeface="Trebuchet MS"/>
                <a:sym typeface="Trebuchet MS"/>
                <a:hlinkClick r:id="rId4"/>
              </a:rPr>
              <a:t> Postsecondary remediation</a:t>
            </a:r>
            <a:r>
              <a:rPr lang="en-US" sz="2000" dirty="0">
                <a:latin typeface="Trebuchet MS"/>
                <a:ea typeface="Trebuchet MS"/>
                <a:cs typeface="Trebuchet MS"/>
                <a:sym typeface="Trebuchet MS"/>
              </a:rPr>
              <a:t> (Developmental Education) rates at secondary schools that exceed the statewide average of 16.9% for the class of 2021;</a:t>
            </a:r>
            <a:endParaRPr sz="2000" dirty="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u="sng" dirty="0">
                <a:solidFill>
                  <a:schemeClr val="hlink"/>
                </a:solidFill>
                <a:latin typeface="Trebuchet MS"/>
                <a:ea typeface="Trebuchet MS"/>
                <a:cs typeface="Trebuchet MS"/>
                <a:sym typeface="Trebuchet MS"/>
                <a:hlinkClick r:id="rId5"/>
              </a:rPr>
              <a:t>Postsecondary matriculation</a:t>
            </a:r>
            <a:r>
              <a:rPr lang="en-US" sz="2000" dirty="0">
                <a:latin typeface="Trebuchet MS"/>
                <a:ea typeface="Trebuchet MS"/>
                <a:cs typeface="Trebuchet MS"/>
                <a:sym typeface="Trebuchet MS"/>
              </a:rPr>
              <a:t> (Postsecondary Enrollment) rates that are below the statewide average of 49.9% for the class of 2021.</a:t>
            </a:r>
            <a:endParaRPr sz="2000" dirty="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dirty="0">
                <a:latin typeface="Trebuchet MS"/>
                <a:ea typeface="Trebuchet MS"/>
                <a:cs typeface="Trebuchet MS"/>
                <a:sym typeface="Trebuchet MS"/>
              </a:rPr>
              <a:t>LEPs (Districts/BOCES/Charter Schools) that have never received the grant.</a:t>
            </a:r>
            <a:endParaRPr sz="2000" dirty="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dirty="0">
                <a:latin typeface="Trebuchet MS"/>
                <a:ea typeface="Trebuchet MS"/>
                <a:cs typeface="Trebuchet MS"/>
                <a:sym typeface="Trebuchet MS"/>
              </a:rPr>
              <a:t>LEPs in</a:t>
            </a:r>
            <a:r>
              <a:rPr lang="en-US" sz="2000" u="sng" dirty="0">
                <a:solidFill>
                  <a:schemeClr val="hlink"/>
                </a:solidFill>
                <a:latin typeface="Trebuchet MS"/>
                <a:ea typeface="Trebuchet MS"/>
                <a:cs typeface="Trebuchet MS"/>
                <a:sym typeface="Trebuchet MS"/>
                <a:hlinkClick r:id="rId6"/>
              </a:rPr>
              <a:t> geographic locations of</a:t>
            </a:r>
            <a:r>
              <a:rPr lang="en-US" sz="2000" dirty="0">
                <a:latin typeface="Trebuchet MS"/>
                <a:ea typeface="Trebuchet MS"/>
                <a:cs typeface="Trebuchet MS"/>
                <a:sym typeface="Trebuchet MS"/>
              </a:rPr>
              <a:t> underserved areas of the state.</a:t>
            </a:r>
            <a:endParaRPr sz="2000" dirty="0">
              <a:latin typeface="Trebuchet MS"/>
              <a:ea typeface="Trebuchet MS"/>
              <a:cs typeface="Trebuchet MS"/>
              <a:sym typeface="Trebuchet MS"/>
            </a:endParaRPr>
          </a:p>
          <a:p>
            <a:pPr marL="0" lvl="0" indent="0" algn="l" rtl="0">
              <a:spcBef>
                <a:spcPts val="1000"/>
              </a:spcBef>
              <a:spcAft>
                <a:spcPts val="0"/>
              </a:spcAft>
              <a:buNone/>
            </a:pPr>
            <a:endParaRPr sz="2000" dirty="0">
              <a:latin typeface="Trebuchet MS"/>
              <a:ea typeface="Trebuchet MS"/>
              <a:cs typeface="Trebuchet MS"/>
              <a:sym typeface="Trebuchet MS"/>
            </a:endParaRPr>
          </a:p>
        </p:txBody>
      </p:sp>
      <p:sp>
        <p:nvSpPr>
          <p:cNvPr id="193" name="Google Shape;193;g32384139aad_0_2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245203" y="406925"/>
            <a:ext cx="8270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Available Funds and Duration of Grant</a:t>
            </a:r>
            <a:endParaRPr sz="3400" b="1">
              <a:solidFill>
                <a:schemeClr val="dk1"/>
              </a:solidFill>
              <a:latin typeface="Rockwell"/>
              <a:ea typeface="Rockwell"/>
              <a:cs typeface="Rockwell"/>
              <a:sym typeface="Rockwell"/>
            </a:endParaRPr>
          </a:p>
        </p:txBody>
      </p:sp>
      <p:sp>
        <p:nvSpPr>
          <p:cNvPr id="199" name="Google Shape;199;p9"/>
          <p:cNvSpPr txBox="1">
            <a:spLocks noGrp="1"/>
          </p:cNvSpPr>
          <p:nvPr>
            <p:ph type="body" idx="1"/>
          </p:nvPr>
        </p:nvSpPr>
        <p:spPr>
          <a:xfrm>
            <a:off x="114300" y="1332525"/>
            <a:ext cx="8915400" cy="4640700"/>
          </a:xfrm>
          <a:prstGeom prst="rect">
            <a:avLst/>
          </a:prstGeom>
          <a:noFill/>
          <a:ln>
            <a:noFill/>
          </a:ln>
        </p:spPr>
        <p:txBody>
          <a:bodyPr spcFirstLastPara="1" wrap="square" lIns="0" tIns="0" rIns="0" bIns="45700" anchor="t" anchorCtr="0">
            <a:noAutofit/>
          </a:bodyPr>
          <a:lstStyle/>
          <a:p>
            <a:pPr marL="457200" lvl="0" indent="-355600" algn="l" rtl="0">
              <a:spcBef>
                <a:spcPts val="1000"/>
              </a:spcBef>
              <a:spcAft>
                <a:spcPts val="0"/>
              </a:spcAft>
              <a:buSzPts val="2000"/>
              <a:buFont typeface="Trebuchet MS"/>
              <a:buChar char="•"/>
            </a:pPr>
            <a:r>
              <a:rPr lang="en-US" sz="2000" b="1">
                <a:latin typeface="Trebuchet MS"/>
                <a:ea typeface="Trebuchet MS"/>
                <a:cs typeface="Trebuchet MS"/>
                <a:sym typeface="Trebuchet MS"/>
              </a:rPr>
              <a:t>This application is being released but is contingent upon enacting pending appropriations to the School Counselor Corps Grant Program for the 2025-2026 school year. </a:t>
            </a:r>
            <a:endParaRPr sz="2000" b="1">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sz="2000">
                <a:solidFill>
                  <a:srgbClr val="262626"/>
                </a:solidFill>
                <a:latin typeface="Trebuchet MS"/>
                <a:ea typeface="Trebuchet MS"/>
                <a:cs typeface="Trebuchet MS"/>
                <a:sym typeface="Trebuchet MS"/>
              </a:rPr>
              <a:t>The anticipated level of funding available for the 2024-2025 school year is approximately $600,000. </a:t>
            </a:r>
            <a:endParaRPr sz="2000">
              <a:solidFill>
                <a:srgbClr val="262626"/>
              </a:solidFill>
              <a:latin typeface="Trebuchet MS"/>
              <a:ea typeface="Trebuchet MS"/>
              <a:cs typeface="Trebuchet MS"/>
              <a:sym typeface="Trebuchet MS"/>
            </a:endParaRPr>
          </a:p>
          <a:p>
            <a:pPr marL="0" lvl="0" indent="0" algn="l" rtl="0">
              <a:spcBef>
                <a:spcPts val="1000"/>
              </a:spcBef>
              <a:spcAft>
                <a:spcPts val="0"/>
              </a:spcAft>
              <a:buNone/>
            </a:pPr>
            <a:endParaRPr sz="500">
              <a:solidFill>
                <a:srgbClr val="262626"/>
              </a:solidFill>
              <a:latin typeface="Trebuchet MS"/>
              <a:ea typeface="Trebuchet MS"/>
              <a:cs typeface="Trebuchet MS"/>
              <a:sym typeface="Trebuchet MS"/>
            </a:endParaRPr>
          </a:p>
          <a:p>
            <a:pPr marL="457200" lvl="0" indent="-355600" algn="l" rtl="0">
              <a:spcBef>
                <a:spcPts val="1000"/>
              </a:spcBef>
              <a:spcAft>
                <a:spcPts val="0"/>
              </a:spcAft>
              <a:buSzPts val="2000"/>
              <a:buFont typeface="Trebuchet MS"/>
              <a:buChar char="•"/>
            </a:pPr>
            <a:r>
              <a:rPr lang="en-US" sz="2000" b="1">
                <a:latin typeface="Trebuchet MS"/>
                <a:ea typeface="Trebuchet MS"/>
                <a:cs typeface="Trebuchet MS"/>
                <a:sym typeface="Trebuchet MS"/>
              </a:rPr>
              <a:t>Funding Process:</a:t>
            </a:r>
            <a:endParaRPr sz="2000" b="1">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sz="2000">
                <a:latin typeface="Trebuchet MS"/>
                <a:ea typeface="Trebuchet MS"/>
                <a:cs typeface="Trebuchet MS"/>
                <a:sym typeface="Trebuchet MS"/>
              </a:rPr>
              <a:t>Year One (development): awards will range between $30,000 and $50,000 to focus on an intentional data review, creation of SMART goals, program development, and direct services.</a:t>
            </a:r>
            <a:endParaRPr sz="2000">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sz="2000">
                <a:latin typeface="Trebuchet MS"/>
                <a:ea typeface="Trebuchet MS"/>
                <a:cs typeface="Trebuchet MS"/>
                <a:sym typeface="Trebuchet MS"/>
              </a:rPr>
              <a:t>Years Two</a:t>
            </a:r>
            <a:r>
              <a:rPr lang="en-US">
                <a:latin typeface="Trebuchet MS"/>
                <a:ea typeface="Trebuchet MS"/>
                <a:cs typeface="Trebuchet MS"/>
                <a:sym typeface="Trebuchet MS"/>
              </a:rPr>
              <a:t> through</a:t>
            </a:r>
            <a:r>
              <a:rPr lang="en-US" sz="2000">
                <a:latin typeface="Trebuchet MS"/>
                <a:ea typeface="Trebuchet MS"/>
                <a:cs typeface="Trebuchet MS"/>
                <a:sym typeface="Trebuchet MS"/>
              </a:rPr>
              <a:t> Four: awards up to $90,000 per funded school site to focus on implementation and increase of school counseling services. </a:t>
            </a:r>
            <a:endParaRPr sz="2000">
              <a:latin typeface="Trebuchet MS"/>
              <a:ea typeface="Trebuchet MS"/>
              <a:cs typeface="Trebuchet MS"/>
              <a:sym typeface="Trebuchet MS"/>
            </a:endParaRPr>
          </a:p>
          <a:p>
            <a:pPr marL="0" lvl="0" indent="0" algn="l" rtl="0">
              <a:spcBef>
                <a:spcPts val="1000"/>
              </a:spcBef>
              <a:spcAft>
                <a:spcPts val="0"/>
              </a:spcAft>
              <a:buSzPts val="2400"/>
              <a:buNone/>
            </a:pPr>
            <a:endParaRPr sz="500">
              <a:latin typeface="Trebuchet MS"/>
              <a:ea typeface="Trebuchet MS"/>
              <a:cs typeface="Trebuchet MS"/>
              <a:sym typeface="Trebuchet MS"/>
            </a:endParaRPr>
          </a:p>
          <a:p>
            <a:pPr marL="457200" lvl="0" indent="-355600" algn="l" rtl="0">
              <a:spcBef>
                <a:spcPts val="1000"/>
              </a:spcBef>
              <a:spcAft>
                <a:spcPts val="0"/>
              </a:spcAft>
              <a:buSzPts val="2000"/>
              <a:buFont typeface="Trebuchet MS"/>
              <a:buChar char="•"/>
            </a:pPr>
            <a:r>
              <a:rPr lang="en-US" sz="2000">
                <a:latin typeface="Trebuchet MS"/>
                <a:ea typeface="Trebuchet MS"/>
                <a:cs typeface="Trebuchet MS"/>
                <a:sym typeface="Trebuchet MS"/>
              </a:rPr>
              <a:t>There is a </a:t>
            </a:r>
            <a:r>
              <a:rPr lang="en-US" sz="2000" b="1" u="sng">
                <a:latin typeface="Trebuchet MS"/>
                <a:ea typeface="Trebuchet MS"/>
                <a:cs typeface="Trebuchet MS"/>
                <a:sym typeface="Trebuchet MS"/>
              </a:rPr>
              <a:t>limit of six funded sites</a:t>
            </a:r>
            <a:r>
              <a:rPr lang="en-US" sz="2000">
                <a:latin typeface="Trebuchet MS"/>
                <a:ea typeface="Trebuchet MS"/>
                <a:cs typeface="Trebuchet MS"/>
                <a:sym typeface="Trebuchet MS"/>
              </a:rPr>
              <a:t> per application based on state allocations. The final funding amount will be based on identified need as determined by the development year report.</a:t>
            </a:r>
            <a:endParaRPr sz="2000">
              <a:latin typeface="Trebuchet MS"/>
              <a:ea typeface="Trebuchet MS"/>
              <a:cs typeface="Trebuchet MS"/>
              <a:sym typeface="Trebuchet MS"/>
            </a:endParaRPr>
          </a:p>
        </p:txBody>
      </p:sp>
      <p:sp>
        <p:nvSpPr>
          <p:cNvPr id="200" name="Google Shape;200;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223078" y="212500"/>
            <a:ext cx="8405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Available Funds and Duration of Grant</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3000" b="1">
                <a:solidFill>
                  <a:schemeClr val="dk1"/>
                </a:solidFill>
                <a:latin typeface="Rockwell"/>
                <a:ea typeface="Rockwell"/>
                <a:cs typeface="Rockwell"/>
                <a:sym typeface="Rockwell"/>
              </a:rPr>
              <a:t>Continued</a:t>
            </a:r>
            <a:endParaRPr sz="3000" b="1">
              <a:solidFill>
                <a:schemeClr val="dk1"/>
              </a:solidFill>
              <a:latin typeface="Rockwell"/>
              <a:ea typeface="Rockwell"/>
              <a:cs typeface="Rockwell"/>
              <a:sym typeface="Rockwell"/>
            </a:endParaRPr>
          </a:p>
        </p:txBody>
      </p:sp>
      <p:sp>
        <p:nvSpPr>
          <p:cNvPr id="206" name="Google Shape;206;p10"/>
          <p:cNvSpPr txBox="1">
            <a:spLocks noGrp="1"/>
          </p:cNvSpPr>
          <p:nvPr>
            <p:ph type="body" idx="1"/>
          </p:nvPr>
        </p:nvSpPr>
        <p:spPr>
          <a:xfrm>
            <a:off x="0" y="1529963"/>
            <a:ext cx="9144000" cy="4640700"/>
          </a:xfrm>
          <a:prstGeom prst="rect">
            <a:avLst/>
          </a:prstGeom>
          <a:noFill/>
          <a:ln>
            <a:noFill/>
          </a:ln>
        </p:spPr>
        <p:txBody>
          <a:bodyPr spcFirstLastPara="1" wrap="square" lIns="0" tIns="0" rIns="0" bIns="45700" anchor="t" anchorCtr="0">
            <a:noAutofit/>
          </a:bodyPr>
          <a:lstStyle/>
          <a:p>
            <a:pPr marL="457200" lvl="0" indent="-355600" algn="l" rtl="0">
              <a:spcBef>
                <a:spcPts val="1000"/>
              </a:spcBef>
              <a:spcAft>
                <a:spcPts val="0"/>
              </a:spcAft>
              <a:buSzPts val="2000"/>
              <a:buFont typeface="Trebuchet MS"/>
              <a:buChar char="•"/>
            </a:pPr>
            <a:r>
              <a:rPr lang="en-US" sz="2000">
                <a:latin typeface="Trebuchet MS"/>
                <a:ea typeface="Trebuchet MS"/>
                <a:cs typeface="Trebuchet MS"/>
                <a:sym typeface="Trebuchet MS"/>
              </a:rPr>
              <a:t>Grants will be awarded for a four-year term beginning in the 2025-2026 school year. </a:t>
            </a:r>
            <a:endParaRPr sz="2000">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sz="2000" b="1">
                <a:latin typeface="Trebuchet MS"/>
                <a:ea typeface="Trebuchet MS"/>
                <a:cs typeface="Trebuchet MS"/>
                <a:sym typeface="Trebuchet MS"/>
              </a:rPr>
              <a:t>Each year of grant funding is contingent upon annual appropriations by the State Legislature. </a:t>
            </a:r>
            <a:endParaRPr sz="2000" b="1">
              <a:latin typeface="Trebuchet MS"/>
              <a:ea typeface="Trebuchet MS"/>
              <a:cs typeface="Trebuchet MS"/>
              <a:sym typeface="Trebuchet MS"/>
            </a:endParaRPr>
          </a:p>
          <a:p>
            <a:pPr marL="0" lvl="0" indent="0" algn="l" rtl="0">
              <a:spcBef>
                <a:spcPts val="1000"/>
              </a:spcBef>
              <a:spcAft>
                <a:spcPts val="0"/>
              </a:spcAft>
              <a:buSzPts val="2400"/>
              <a:buNone/>
            </a:pPr>
            <a:endParaRPr sz="2000">
              <a:latin typeface="Trebuchet MS"/>
              <a:ea typeface="Trebuchet MS"/>
              <a:cs typeface="Trebuchet MS"/>
              <a:sym typeface="Trebuchet MS"/>
            </a:endParaRPr>
          </a:p>
          <a:p>
            <a:pPr marL="457200" lvl="0" indent="-355600" algn="l" rtl="0">
              <a:spcBef>
                <a:spcPts val="1000"/>
              </a:spcBef>
              <a:spcAft>
                <a:spcPts val="0"/>
              </a:spcAft>
              <a:buSzPts val="2000"/>
              <a:buFont typeface="Trebuchet MS"/>
              <a:buChar char="•"/>
            </a:pPr>
            <a:r>
              <a:rPr lang="en-US" sz="2000">
                <a:latin typeface="Trebuchet MS"/>
                <a:ea typeface="Trebuchet MS"/>
                <a:cs typeface="Trebuchet MS"/>
                <a:sym typeface="Trebuchet MS"/>
              </a:rPr>
              <a:t>Funded applicants will be eligible for continued funding in the second, third, and fourth years of the grant cycle after successfully demonstrating:</a:t>
            </a:r>
            <a:endParaRPr sz="2000">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Submission of all required evaluation materials;</a:t>
            </a:r>
            <a:endParaRPr>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Adequate progress toward successfully meeting annual objectives;</a:t>
            </a:r>
            <a:endParaRPr>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Thorough needs assessment, along with postsecondary and workforce readiness;</a:t>
            </a:r>
            <a:endParaRPr>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Completed program development report after the first year to demonstrate fidelity to proceed with years two, three, and four; and</a:t>
            </a:r>
            <a:endParaRPr>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Completed budgets and finalized funding amounts for years two, three, and four following the first year.</a:t>
            </a:r>
            <a:endParaRPr>
              <a:latin typeface="Trebuchet MS"/>
              <a:ea typeface="Trebuchet MS"/>
              <a:cs typeface="Trebuchet MS"/>
              <a:sym typeface="Trebuchet MS"/>
            </a:endParaRPr>
          </a:p>
          <a:p>
            <a:pPr marL="228600" lvl="0" indent="-99060" algn="l" rtl="0">
              <a:lnSpc>
                <a:spcPct val="90000"/>
              </a:lnSpc>
              <a:spcBef>
                <a:spcPts val="1000"/>
              </a:spcBef>
              <a:spcAft>
                <a:spcPts val="0"/>
              </a:spcAft>
              <a:buClr>
                <a:schemeClr val="dk1"/>
              </a:buClr>
              <a:buSzPts val="2400"/>
              <a:buNone/>
            </a:pPr>
            <a:endParaRPr sz="2200"/>
          </a:p>
        </p:txBody>
      </p:sp>
      <p:sp>
        <p:nvSpPr>
          <p:cNvPr id="207" name="Google Shape;207;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2384139aad_0_32"/>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Allowable Uses of Funds</a:t>
            </a:r>
            <a:endParaRPr sz="3400" b="1">
              <a:solidFill>
                <a:schemeClr val="dk1"/>
              </a:solidFill>
              <a:latin typeface="Rockwell"/>
              <a:ea typeface="Rockwell"/>
              <a:cs typeface="Rockwell"/>
              <a:sym typeface="Rockwell"/>
            </a:endParaRPr>
          </a:p>
        </p:txBody>
      </p:sp>
      <p:sp>
        <p:nvSpPr>
          <p:cNvPr id="213" name="Google Shape;213;g32384139aad_0_32"/>
          <p:cNvSpPr txBox="1">
            <a:spLocks noGrp="1"/>
          </p:cNvSpPr>
          <p:nvPr>
            <p:ph type="body" idx="1"/>
          </p:nvPr>
        </p:nvSpPr>
        <p:spPr>
          <a:xfrm>
            <a:off x="234300" y="1341150"/>
            <a:ext cx="8675400" cy="1163700"/>
          </a:xfrm>
          <a:prstGeom prst="rect">
            <a:avLst/>
          </a:prstGeom>
          <a:noFill/>
          <a:ln>
            <a:noFill/>
          </a:ln>
        </p:spPr>
        <p:txBody>
          <a:bodyPr spcFirstLastPara="1" wrap="square" lIns="0" tIns="0" rIns="0" bIns="45700" anchor="t" anchorCtr="0">
            <a:noAutofit/>
          </a:bodyPr>
          <a:lstStyle/>
          <a:p>
            <a:pPr marL="0" lvl="0" indent="0" algn="ctr" rtl="0">
              <a:spcBef>
                <a:spcPts val="1000"/>
              </a:spcBef>
              <a:spcAft>
                <a:spcPts val="0"/>
              </a:spcAft>
              <a:buNone/>
            </a:pPr>
            <a:r>
              <a:rPr lang="en-US" sz="2000" b="1">
                <a:latin typeface="Trebuchet MS"/>
                <a:ea typeface="Trebuchet MS"/>
                <a:cs typeface="Trebuchet MS"/>
                <a:sym typeface="Trebuchet MS"/>
              </a:rPr>
              <a:t>Funds may be used to supplement and not supplant or replace any monies currently being used to provide school counseling positions or activities.</a:t>
            </a:r>
            <a:endParaRPr sz="2000" b="1">
              <a:latin typeface="Trebuchet MS"/>
              <a:ea typeface="Trebuchet MS"/>
              <a:cs typeface="Trebuchet MS"/>
              <a:sym typeface="Trebuchet MS"/>
            </a:endParaRPr>
          </a:p>
          <a:p>
            <a:pPr marL="0" lvl="0" indent="0" algn="ctr" rtl="0">
              <a:spcBef>
                <a:spcPts val="1000"/>
              </a:spcBef>
              <a:spcAft>
                <a:spcPts val="0"/>
              </a:spcAft>
              <a:buNone/>
            </a:pPr>
            <a:endParaRPr sz="500" b="1">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2000"/>
              <a:buFont typeface="Arial"/>
              <a:buNone/>
            </a:pPr>
            <a:r>
              <a:rPr lang="en-US" sz="2000" b="1">
                <a:latin typeface="Trebuchet MS"/>
                <a:ea typeface="Trebuchet MS"/>
                <a:cs typeface="Trebuchet MS"/>
                <a:sym typeface="Trebuchet MS"/>
              </a:rPr>
              <a:t>Allowable activities include:</a:t>
            </a:r>
            <a:endParaRPr sz="2000" b="1">
              <a:latin typeface="Trebuchet MS"/>
              <a:ea typeface="Trebuchet MS"/>
              <a:cs typeface="Trebuchet MS"/>
              <a:sym typeface="Trebuchet MS"/>
            </a:endParaRPr>
          </a:p>
          <a:p>
            <a:pPr marL="457200" lvl="0"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Licensed school counselor salaries and benefits for site-base, districtwide, or BOCES-wide positions.</a:t>
            </a:r>
            <a:endParaRPr sz="1800">
              <a:latin typeface="Trebuchet MS"/>
              <a:ea typeface="Trebuchet MS"/>
              <a:cs typeface="Trebuchet MS"/>
              <a:sym typeface="Trebuchet MS"/>
            </a:endParaRPr>
          </a:p>
          <a:p>
            <a:pPr marL="914400" lvl="1"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Grant Year One: School counselor salaries and benefits are an optional use of funds to support grant work in year one only.</a:t>
            </a:r>
            <a:endParaRPr sz="1800">
              <a:latin typeface="Trebuchet MS"/>
              <a:ea typeface="Trebuchet MS"/>
              <a:cs typeface="Trebuchet MS"/>
              <a:sym typeface="Trebuchet MS"/>
            </a:endParaRPr>
          </a:p>
          <a:p>
            <a:pPr marL="914400" lvl="1"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Grant Years Two-Four: 1.0 School counselor FTE salaries and benefits are required per funded site.</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Grant related travel to in-person required training and professional development.</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Career awareness and postsecondary preparatory services.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Professional development.</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Events, supplies, and technology related to comprehensive school counseling program development and implementation; and school counseling program development and implementation.</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SzPts val="1800"/>
              <a:buFont typeface="Trebuchet MS"/>
              <a:buChar char="●"/>
            </a:pPr>
            <a:r>
              <a:rPr lang="en-US" sz="1800">
                <a:latin typeface="Trebuchet MS"/>
                <a:ea typeface="Trebuchet MS"/>
                <a:cs typeface="Trebuchet MS"/>
                <a:sym typeface="Trebuchet MS"/>
              </a:rPr>
              <a:t>Consulting services.</a:t>
            </a:r>
            <a:endParaRPr sz="1800" b="1">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r>
              <a:rPr lang="en-US" sz="2200"/>
              <a:t> </a:t>
            </a:r>
            <a:endParaRPr sz="800"/>
          </a:p>
          <a:p>
            <a:pPr marL="0" lvl="0" indent="0" algn="l" rtl="0">
              <a:lnSpc>
                <a:spcPct val="90000"/>
              </a:lnSpc>
              <a:spcBef>
                <a:spcPts val="1000"/>
              </a:spcBef>
              <a:spcAft>
                <a:spcPts val="0"/>
              </a:spcAft>
              <a:buSzPts val="2400"/>
              <a:buNone/>
            </a:pPr>
            <a:endParaRPr>
              <a:highlight>
                <a:srgbClr val="C0C0C0"/>
              </a:highlight>
            </a:endParaRPr>
          </a:p>
        </p:txBody>
      </p:sp>
      <p:sp>
        <p:nvSpPr>
          <p:cNvPr id="214" name="Google Shape;214;g32384139aad_0_32"/>
          <p:cNvSpPr txBox="1">
            <a:spLocks noGrp="1"/>
          </p:cNvSpPr>
          <p:nvPr>
            <p:ph type="sldNum" idx="12"/>
          </p:nvPr>
        </p:nvSpPr>
        <p:spPr>
          <a:xfrm>
            <a:off x="133071" y="637826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2384139aad_0_40"/>
          <p:cNvSpPr txBox="1">
            <a:spLocks noGrp="1"/>
          </p:cNvSpPr>
          <p:nvPr>
            <p:ph type="title"/>
          </p:nvPr>
        </p:nvSpPr>
        <p:spPr>
          <a:xfrm>
            <a:off x="245202" y="406925"/>
            <a:ext cx="76665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Unallowable Uses of Grant  Funds</a:t>
            </a:r>
            <a:endParaRPr sz="3400" b="1">
              <a:solidFill>
                <a:schemeClr val="dk1"/>
              </a:solidFill>
              <a:latin typeface="Rockwell"/>
              <a:ea typeface="Rockwell"/>
              <a:cs typeface="Rockwell"/>
              <a:sym typeface="Rockwell"/>
            </a:endParaRPr>
          </a:p>
        </p:txBody>
      </p:sp>
      <p:sp>
        <p:nvSpPr>
          <p:cNvPr id="220" name="Google Shape;220;g32384139aad_0_40"/>
          <p:cNvSpPr txBox="1">
            <a:spLocks noGrp="1"/>
          </p:cNvSpPr>
          <p:nvPr>
            <p:ph type="body" idx="1"/>
          </p:nvPr>
        </p:nvSpPr>
        <p:spPr>
          <a:xfrm>
            <a:off x="234300" y="1483050"/>
            <a:ext cx="8675400" cy="1163700"/>
          </a:xfrm>
          <a:prstGeom prst="rect">
            <a:avLst/>
          </a:prstGeom>
          <a:noFill/>
          <a:ln>
            <a:noFill/>
          </a:ln>
        </p:spPr>
        <p:txBody>
          <a:bodyPr spcFirstLastPara="1" wrap="square" lIns="0" tIns="0" rIns="0" bIns="45700" anchor="t" anchorCtr="0">
            <a:noAutofit/>
          </a:bodyPr>
          <a:lstStyle/>
          <a:p>
            <a:pPr marL="0" lvl="0" indent="0" algn="ctr" rtl="0">
              <a:spcBef>
                <a:spcPts val="1000"/>
              </a:spcBef>
              <a:spcAft>
                <a:spcPts val="0"/>
              </a:spcAft>
              <a:buNone/>
            </a:pPr>
            <a:r>
              <a:rPr lang="en-US" b="1">
                <a:latin typeface="Trebuchet MS"/>
                <a:ea typeface="Trebuchet MS"/>
                <a:cs typeface="Trebuchet MS"/>
                <a:sym typeface="Trebuchet MS"/>
              </a:rPr>
              <a:t>Funds may be used to supplement and not supplant or replace any monies currently being used to provide school counseling positions or activities.</a:t>
            </a:r>
            <a:endParaRPr b="1">
              <a:latin typeface="Trebuchet MS"/>
              <a:ea typeface="Trebuchet MS"/>
              <a:cs typeface="Trebuchet MS"/>
              <a:sym typeface="Trebuchet MS"/>
            </a:endParaRPr>
          </a:p>
          <a:p>
            <a:pPr marL="0" lvl="0" indent="0" algn="ctr" rtl="0">
              <a:spcBef>
                <a:spcPts val="1000"/>
              </a:spcBef>
              <a:spcAft>
                <a:spcPts val="0"/>
              </a:spcAft>
              <a:buNone/>
            </a:pPr>
            <a:endParaRPr sz="500" b="1">
              <a:latin typeface="Trebuchet MS"/>
              <a:ea typeface="Trebuchet MS"/>
              <a:cs typeface="Trebuchet MS"/>
              <a:sym typeface="Trebuchet MS"/>
            </a:endParaRPr>
          </a:p>
          <a:p>
            <a:pPr marL="457200" lvl="0" indent="-393700" algn="l" rtl="0">
              <a:spcBef>
                <a:spcPts val="1000"/>
              </a:spcBef>
              <a:spcAft>
                <a:spcPts val="0"/>
              </a:spcAft>
              <a:buSzPts val="2600"/>
              <a:buFont typeface="Trebuchet MS"/>
              <a:buChar char="•"/>
            </a:pPr>
            <a:r>
              <a:rPr lang="en-US" sz="2600" b="1">
                <a:latin typeface="Trebuchet MS"/>
                <a:ea typeface="Trebuchet MS"/>
                <a:cs typeface="Trebuchet MS"/>
                <a:sym typeface="Trebuchet MS"/>
              </a:rPr>
              <a:t>Funds may not be used for the following (including, but not limited to):</a:t>
            </a:r>
            <a:endParaRPr sz="2600" b="1">
              <a:latin typeface="Trebuchet MS"/>
              <a:ea typeface="Trebuchet MS"/>
              <a:cs typeface="Trebuchet MS"/>
              <a:sym typeface="Trebuchet MS"/>
            </a:endParaRPr>
          </a:p>
          <a:p>
            <a:pPr marL="914400" lvl="1" indent="-368300" algn="l" rtl="0">
              <a:spcBef>
                <a:spcPts val="0"/>
              </a:spcBef>
              <a:spcAft>
                <a:spcPts val="0"/>
              </a:spcAft>
              <a:buSzPts val="2200"/>
              <a:buFont typeface="Trebuchet MS"/>
              <a:buChar char="•"/>
            </a:pPr>
            <a:r>
              <a:rPr lang="en-US" sz="2200">
                <a:latin typeface="Trebuchet MS"/>
                <a:ea typeface="Trebuchet MS"/>
                <a:cs typeface="Trebuchet MS"/>
                <a:sym typeface="Trebuchet MS"/>
              </a:rPr>
              <a:t>Capital equipment.</a:t>
            </a:r>
            <a:endParaRPr sz="2200">
              <a:latin typeface="Trebuchet MS"/>
              <a:ea typeface="Trebuchet MS"/>
              <a:cs typeface="Trebuchet MS"/>
              <a:sym typeface="Trebuchet MS"/>
            </a:endParaRPr>
          </a:p>
          <a:p>
            <a:pPr marL="914400" lvl="1" indent="-368300" algn="l" rtl="0">
              <a:spcBef>
                <a:spcPts val="0"/>
              </a:spcBef>
              <a:spcAft>
                <a:spcPts val="0"/>
              </a:spcAft>
              <a:buSzPts val="2200"/>
              <a:buFont typeface="Trebuchet MS"/>
              <a:buChar char="•"/>
            </a:pPr>
            <a:r>
              <a:rPr lang="en-US" sz="2200">
                <a:latin typeface="Trebuchet MS"/>
                <a:ea typeface="Trebuchet MS"/>
                <a:cs typeface="Trebuchet MS"/>
                <a:sym typeface="Trebuchet MS"/>
              </a:rPr>
              <a:t>Building improvements, construction, or maintenance.</a:t>
            </a:r>
            <a:endParaRPr sz="2200">
              <a:latin typeface="Trebuchet MS"/>
              <a:ea typeface="Trebuchet MS"/>
              <a:cs typeface="Trebuchet MS"/>
              <a:sym typeface="Trebuchet MS"/>
            </a:endParaRPr>
          </a:p>
          <a:p>
            <a:pPr marL="914400" lvl="1" indent="-368300" algn="l" rtl="0">
              <a:spcBef>
                <a:spcPts val="0"/>
              </a:spcBef>
              <a:spcAft>
                <a:spcPts val="0"/>
              </a:spcAft>
              <a:buSzPts val="2200"/>
              <a:buFont typeface="Trebuchet MS"/>
              <a:buChar char="•"/>
            </a:pPr>
            <a:r>
              <a:rPr lang="en-US" sz="2200">
                <a:latin typeface="Trebuchet MS"/>
                <a:ea typeface="Trebuchet MS"/>
                <a:cs typeface="Trebuchet MS"/>
                <a:sym typeface="Trebuchet MS"/>
              </a:rPr>
              <a:t>Indirect costs, or incentives for students and or staff.</a:t>
            </a:r>
            <a:endParaRPr sz="2200">
              <a:latin typeface="Trebuchet MS"/>
              <a:ea typeface="Trebuchet MS"/>
              <a:cs typeface="Trebuchet MS"/>
              <a:sym typeface="Trebuchet MS"/>
            </a:endParaRPr>
          </a:p>
          <a:p>
            <a:pPr marL="914400" lvl="1" indent="-368300" algn="l" rtl="0">
              <a:spcBef>
                <a:spcPts val="0"/>
              </a:spcBef>
              <a:spcAft>
                <a:spcPts val="0"/>
              </a:spcAft>
              <a:buSzPts val="2200"/>
              <a:buFont typeface="Trebuchet MS"/>
              <a:buChar char="•"/>
            </a:pPr>
            <a:r>
              <a:rPr lang="en-US" sz="2200">
                <a:latin typeface="Trebuchet MS"/>
                <a:ea typeface="Trebuchet MS"/>
                <a:cs typeface="Trebuchet MS"/>
                <a:sym typeface="Trebuchet MS"/>
              </a:rPr>
              <a:t>FTE related to non-school counseling positions (i.e., school psychologists, social workers, clinical counselors).</a:t>
            </a:r>
            <a:endParaRPr sz="1300">
              <a:latin typeface="Trebuchet MS"/>
              <a:ea typeface="Trebuchet MS"/>
              <a:cs typeface="Trebuchet MS"/>
              <a:sym typeface="Trebuchet MS"/>
            </a:endParaRPr>
          </a:p>
          <a:p>
            <a:pPr marL="0" lvl="0" indent="0" algn="l" rtl="0">
              <a:lnSpc>
                <a:spcPct val="100000"/>
              </a:lnSpc>
              <a:spcBef>
                <a:spcPts val="0"/>
              </a:spcBef>
              <a:spcAft>
                <a:spcPts val="0"/>
              </a:spcAft>
              <a:buNone/>
            </a:pPr>
            <a:endParaRPr sz="2000" b="1">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r>
              <a:rPr lang="en-US" sz="2200"/>
              <a:t> </a:t>
            </a:r>
            <a:endParaRPr sz="800"/>
          </a:p>
          <a:p>
            <a:pPr marL="0" lvl="0" indent="0" algn="l" rtl="0">
              <a:lnSpc>
                <a:spcPct val="90000"/>
              </a:lnSpc>
              <a:spcBef>
                <a:spcPts val="1000"/>
              </a:spcBef>
              <a:spcAft>
                <a:spcPts val="0"/>
              </a:spcAft>
              <a:buSzPts val="2400"/>
              <a:buNone/>
            </a:pPr>
            <a:endParaRPr>
              <a:highlight>
                <a:srgbClr val="C0C0C0"/>
              </a:highlight>
            </a:endParaRPr>
          </a:p>
        </p:txBody>
      </p:sp>
      <p:sp>
        <p:nvSpPr>
          <p:cNvPr id="221" name="Google Shape;221;g32384139aad_0_40"/>
          <p:cNvSpPr txBox="1">
            <a:spLocks noGrp="1"/>
          </p:cNvSpPr>
          <p:nvPr>
            <p:ph type="sldNum" idx="12"/>
          </p:nvPr>
        </p:nvSpPr>
        <p:spPr>
          <a:xfrm>
            <a:off x="133071" y="637826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b1093c285f_4_87"/>
          <p:cNvSpPr txBox="1">
            <a:spLocks noGrp="1"/>
          </p:cNvSpPr>
          <p:nvPr>
            <p:ph type="title"/>
          </p:nvPr>
        </p:nvSpPr>
        <p:spPr>
          <a:xfrm>
            <a:off x="245203" y="254525"/>
            <a:ext cx="86568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Allowable Uses of Funds- </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Professional Development &amp; Trainings</a:t>
            </a:r>
            <a:endParaRPr sz="2600" b="1">
              <a:solidFill>
                <a:schemeClr val="dk1"/>
              </a:solidFill>
              <a:latin typeface="Rockwell"/>
              <a:ea typeface="Rockwell"/>
              <a:cs typeface="Rockwell"/>
              <a:sym typeface="Rockwell"/>
            </a:endParaRPr>
          </a:p>
        </p:txBody>
      </p:sp>
      <p:sp>
        <p:nvSpPr>
          <p:cNvPr id="227" name="Google Shape;227;g2b1093c285f_4_87"/>
          <p:cNvSpPr txBox="1">
            <a:spLocks noGrp="1"/>
          </p:cNvSpPr>
          <p:nvPr>
            <p:ph type="body" idx="1"/>
          </p:nvPr>
        </p:nvSpPr>
        <p:spPr>
          <a:xfrm>
            <a:off x="245200" y="1652225"/>
            <a:ext cx="8656800" cy="4640700"/>
          </a:xfrm>
          <a:prstGeom prst="rect">
            <a:avLst/>
          </a:prstGeom>
          <a:noFill/>
          <a:ln>
            <a:noFill/>
          </a:ln>
        </p:spPr>
        <p:txBody>
          <a:bodyPr spcFirstLastPara="1" wrap="square" lIns="0" tIns="0" rIns="0" bIns="45700" anchor="t" anchorCtr="0">
            <a:noAutofit/>
          </a:bodyPr>
          <a:lstStyle/>
          <a:p>
            <a:pPr marL="457200" lvl="0" indent="-355600" algn="l" rtl="0">
              <a:lnSpc>
                <a:spcPct val="115000"/>
              </a:lnSpc>
              <a:spcBef>
                <a:spcPts val="1000"/>
              </a:spcBef>
              <a:spcAft>
                <a:spcPts val="0"/>
              </a:spcAft>
              <a:buSzPts val="2000"/>
              <a:buFont typeface="Trebuchet MS"/>
              <a:buChar char="•"/>
            </a:pPr>
            <a:r>
              <a:rPr lang="en-US" sz="2000">
                <a:latin typeface="Trebuchet MS"/>
                <a:ea typeface="Trebuchet MS"/>
                <a:cs typeface="Trebuchet MS"/>
                <a:sym typeface="Trebuchet MS"/>
              </a:rPr>
              <a:t>Applicants must budget for a team to attend three, one-day grant trainings during each year of the grant cycle. </a:t>
            </a:r>
            <a:endParaRPr sz="2000">
              <a:latin typeface="Trebuchet MS"/>
              <a:ea typeface="Trebuchet MS"/>
              <a:cs typeface="Trebuchet MS"/>
              <a:sym typeface="Trebuchet MS"/>
            </a:endParaRPr>
          </a:p>
          <a:p>
            <a:pPr marL="457200" lvl="0" indent="-355600" algn="l" rtl="0">
              <a:lnSpc>
                <a:spcPct val="115000"/>
              </a:lnSpc>
              <a:spcBef>
                <a:spcPts val="1000"/>
              </a:spcBef>
              <a:spcAft>
                <a:spcPts val="0"/>
              </a:spcAft>
              <a:buSzPts val="2000"/>
              <a:buFont typeface="Trebuchet MS"/>
              <a:buChar char="•"/>
            </a:pPr>
            <a:r>
              <a:rPr lang="en-US" sz="2000">
                <a:latin typeface="Trebuchet MS"/>
                <a:ea typeface="Trebuchet MS"/>
                <a:cs typeface="Trebuchet MS"/>
                <a:sym typeface="Trebuchet MS"/>
              </a:rPr>
              <a:t>Year one must budget for a team member to attend monthly webinars. </a:t>
            </a:r>
            <a:endParaRPr sz="2000">
              <a:latin typeface="Trebuchet MS"/>
              <a:ea typeface="Trebuchet MS"/>
              <a:cs typeface="Trebuchet MS"/>
              <a:sym typeface="Trebuchet MS"/>
            </a:endParaRPr>
          </a:p>
          <a:p>
            <a:pPr marL="457200" lvl="0" indent="-355600" algn="l" rtl="0">
              <a:lnSpc>
                <a:spcPct val="115000"/>
              </a:lnSpc>
              <a:spcBef>
                <a:spcPts val="1000"/>
              </a:spcBef>
              <a:spcAft>
                <a:spcPts val="0"/>
              </a:spcAft>
              <a:buSzPts val="2000"/>
              <a:buFont typeface="Trebuchet MS"/>
              <a:buChar char="•"/>
            </a:pPr>
            <a:r>
              <a:rPr lang="en-US" sz="2000">
                <a:latin typeface="Trebuchet MS"/>
                <a:ea typeface="Trebuchet MS"/>
                <a:cs typeface="Trebuchet MS"/>
                <a:sym typeface="Trebuchet MS"/>
              </a:rPr>
              <a:t>Required trainings will provide professional development consistent with grant expectations for postsecondary preparation counseling. </a:t>
            </a:r>
            <a:endParaRPr sz="2000">
              <a:latin typeface="Trebuchet MS"/>
              <a:ea typeface="Trebuchet MS"/>
              <a:cs typeface="Trebuchet MS"/>
              <a:sym typeface="Trebuchet MS"/>
            </a:endParaRPr>
          </a:p>
          <a:p>
            <a:pPr marL="914400" lvl="1" indent="-381000" algn="l" rtl="0">
              <a:lnSpc>
                <a:spcPct val="115000"/>
              </a:lnSpc>
              <a:spcBef>
                <a:spcPts val="500"/>
              </a:spcBef>
              <a:spcAft>
                <a:spcPts val="0"/>
              </a:spcAft>
              <a:buSzPts val="2400"/>
              <a:buFont typeface="Trebuchet MS"/>
              <a:buChar char="•"/>
            </a:pPr>
            <a:r>
              <a:rPr lang="en-US" sz="2400">
                <a:latin typeface="Trebuchet MS"/>
                <a:ea typeface="Trebuchet MS"/>
                <a:cs typeface="Trebuchet MS"/>
                <a:sym typeface="Trebuchet MS"/>
              </a:rPr>
              <a:t>In each year of funding, </a:t>
            </a:r>
            <a:r>
              <a:rPr lang="en-US" sz="2400" b="1">
                <a:latin typeface="Trebuchet MS"/>
                <a:ea typeface="Trebuchet MS"/>
                <a:cs typeface="Trebuchet MS"/>
                <a:sym typeface="Trebuchet MS"/>
              </a:rPr>
              <a:t>counselors funded with Counselor Corps grant dollars</a:t>
            </a:r>
            <a:r>
              <a:rPr lang="en-US" sz="2400">
                <a:latin typeface="Trebuchet MS"/>
                <a:ea typeface="Trebuchet MS"/>
                <a:cs typeface="Trebuchet MS"/>
                <a:sym typeface="Trebuchet MS"/>
              </a:rPr>
              <a:t> and at least </a:t>
            </a:r>
            <a:r>
              <a:rPr lang="en-US" sz="2400" b="1">
                <a:latin typeface="Trebuchet MS"/>
                <a:ea typeface="Trebuchet MS"/>
                <a:cs typeface="Trebuchet MS"/>
                <a:sym typeface="Trebuchet MS"/>
              </a:rPr>
              <a:t>one school leadership member (principal or assistant principal)</a:t>
            </a:r>
            <a:r>
              <a:rPr lang="en-US" sz="2400">
                <a:latin typeface="Trebuchet MS"/>
                <a:ea typeface="Trebuchet MS"/>
                <a:cs typeface="Trebuchet MS"/>
                <a:sym typeface="Trebuchet MS"/>
              </a:rPr>
              <a:t> must attend the trainings.</a:t>
            </a:r>
            <a:endParaRPr sz="2400">
              <a:latin typeface="Trebuchet MS"/>
              <a:ea typeface="Trebuchet MS"/>
              <a:cs typeface="Trebuchet MS"/>
              <a:sym typeface="Trebuchet MS"/>
            </a:endParaRPr>
          </a:p>
          <a:p>
            <a:pPr marL="0" lvl="0" indent="0" algn="l" rtl="0">
              <a:lnSpc>
                <a:spcPct val="118181"/>
              </a:lnSpc>
              <a:spcBef>
                <a:spcPts val="1200"/>
              </a:spcBef>
              <a:spcAft>
                <a:spcPts val="0"/>
              </a:spcAft>
              <a:buNone/>
            </a:pPr>
            <a:endParaRPr/>
          </a:p>
          <a:p>
            <a:pPr marL="0" lvl="0" indent="0" algn="l" rtl="0">
              <a:lnSpc>
                <a:spcPct val="90000"/>
              </a:lnSpc>
              <a:spcBef>
                <a:spcPts val="1200"/>
              </a:spcBef>
              <a:spcAft>
                <a:spcPts val="0"/>
              </a:spcAft>
              <a:buClr>
                <a:schemeClr val="dk1"/>
              </a:buClr>
              <a:buSzPts val="2400"/>
              <a:buNone/>
            </a:pPr>
            <a:endParaRPr/>
          </a:p>
        </p:txBody>
      </p:sp>
      <p:sp>
        <p:nvSpPr>
          <p:cNvPr id="228" name="Google Shape;228;g2b1093c285f_4_8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685800" y="2997964"/>
            <a:ext cx="7772400" cy="12165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291236"/>
              <a:buFont typeface="Arial"/>
              <a:buNone/>
            </a:pPr>
            <a:r>
              <a:rPr lang="en-US" sz="4043" b="1">
                <a:latin typeface="Rockwell"/>
                <a:ea typeface="Rockwell"/>
                <a:cs typeface="Rockwell"/>
                <a:sym typeface="Rockwell"/>
              </a:rPr>
              <a:t>School Counselor Corps Grant Program (SCCGP)</a:t>
            </a:r>
            <a:br>
              <a:rPr lang="en-US">
                <a:latin typeface="Rockwell"/>
                <a:ea typeface="Rockwell"/>
                <a:cs typeface="Rockwell"/>
                <a:sym typeface="Rockwell"/>
              </a:rPr>
            </a:br>
            <a:br>
              <a:rPr lang="en-US" sz="1654">
                <a:latin typeface="Rockwell"/>
                <a:ea typeface="Rockwell"/>
                <a:cs typeface="Rockwell"/>
                <a:sym typeface="Rockwell"/>
              </a:rPr>
            </a:br>
            <a:r>
              <a:rPr lang="en-US" sz="1654">
                <a:solidFill>
                  <a:srgbClr val="262626"/>
                </a:solidFill>
                <a:latin typeface="Rockwell"/>
                <a:ea typeface="Rockwell"/>
                <a:cs typeface="Rockwell"/>
                <a:sym typeface="Rockwell"/>
              </a:rPr>
              <a:t>Pursuant to C.R.S. 22-91-101 through 22-91-105</a:t>
            </a:r>
            <a:endParaRPr sz="1654">
              <a:latin typeface="Rockwell"/>
              <a:ea typeface="Rockwell"/>
              <a:cs typeface="Rockwell"/>
              <a:sym typeface="Rockwell"/>
            </a:endParaRPr>
          </a:p>
        </p:txBody>
      </p:sp>
      <p:sp>
        <p:nvSpPr>
          <p:cNvPr id="101" name="Google Shape;101;p1"/>
          <p:cNvSpPr txBox="1">
            <a:spLocks noGrp="1"/>
          </p:cNvSpPr>
          <p:nvPr>
            <p:ph type="subTitle" idx="1"/>
          </p:nvPr>
        </p:nvSpPr>
        <p:spPr>
          <a:xfrm>
            <a:off x="1351200" y="5029650"/>
            <a:ext cx="6441600" cy="1065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b="1">
                <a:latin typeface="Rockwell"/>
                <a:ea typeface="Rockwell"/>
                <a:cs typeface="Rockwell"/>
                <a:sym typeface="Rockwell"/>
              </a:rPr>
              <a:t>Application Information Webinar</a:t>
            </a:r>
            <a:endParaRPr b="1">
              <a:latin typeface="Rockwell"/>
              <a:ea typeface="Rockwell"/>
              <a:cs typeface="Rockwell"/>
              <a:sym typeface="Rockwell"/>
            </a:endParaRPr>
          </a:p>
          <a:p>
            <a:pPr marL="0" lvl="0" indent="0" algn="ctr" rtl="0">
              <a:lnSpc>
                <a:spcPct val="90000"/>
              </a:lnSpc>
              <a:spcBef>
                <a:spcPts val="1000"/>
              </a:spcBef>
              <a:spcAft>
                <a:spcPts val="0"/>
              </a:spcAft>
              <a:buClr>
                <a:schemeClr val="dk1"/>
              </a:buClr>
              <a:buSzPts val="2000"/>
              <a:buNone/>
            </a:pPr>
            <a:r>
              <a:rPr lang="en-US">
                <a:latin typeface="Rockwell"/>
                <a:ea typeface="Rockwell"/>
                <a:cs typeface="Rockwell"/>
                <a:sym typeface="Rockwell"/>
              </a:rPr>
              <a:t>January 15, 2025</a:t>
            </a:r>
            <a:endParaRPr>
              <a:latin typeface="Rockwell"/>
              <a:ea typeface="Rockwell"/>
              <a:cs typeface="Rockwell"/>
              <a:sym typeface="Rockwell"/>
            </a:endParaRPr>
          </a:p>
        </p:txBody>
      </p:sp>
      <p:sp>
        <p:nvSpPr>
          <p:cNvPr id="102" name="Google Shape;102;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13"/>
          <p:cNvSpPr txBox="1">
            <a:spLocks noGrp="1"/>
          </p:cNvSpPr>
          <p:nvPr>
            <p:ph type="title"/>
          </p:nvPr>
        </p:nvSpPr>
        <p:spPr>
          <a:xfrm>
            <a:off x="223068" y="234964"/>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Evaluation and Reporting</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solidFill>
                  <a:schemeClr val="dk1"/>
                </a:solidFill>
                <a:latin typeface="Rockwell"/>
                <a:ea typeface="Rockwell"/>
                <a:cs typeface="Rockwell"/>
                <a:sym typeface="Rockwell"/>
              </a:rPr>
              <a:t>Grant Year One (Development Year)</a:t>
            </a:r>
            <a:endParaRPr sz="2850" b="1">
              <a:solidFill>
                <a:schemeClr val="dk1"/>
              </a:solidFill>
              <a:latin typeface="Rockwell"/>
              <a:ea typeface="Rockwell"/>
              <a:cs typeface="Rockwell"/>
              <a:sym typeface="Rockwell"/>
            </a:endParaRPr>
          </a:p>
        </p:txBody>
      </p:sp>
      <p:sp>
        <p:nvSpPr>
          <p:cNvPr id="233" name="Google Shape;233;p13"/>
          <p:cNvSpPr txBox="1">
            <a:spLocks noGrp="1"/>
          </p:cNvSpPr>
          <p:nvPr>
            <p:ph type="body" idx="1"/>
          </p:nvPr>
        </p:nvSpPr>
        <p:spPr>
          <a:xfrm>
            <a:off x="194250" y="1329675"/>
            <a:ext cx="87555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None/>
            </a:pPr>
            <a:r>
              <a:rPr lang="en-US" sz="2000" b="1">
                <a:latin typeface="Trebuchet MS"/>
                <a:ea typeface="Trebuchet MS"/>
                <a:cs typeface="Trebuchet MS"/>
                <a:sym typeface="Trebuchet MS"/>
              </a:rPr>
              <a:t>Each Education Provider that receives funds through SCCG is required to report, at a minimum, the following information to the Department in year one </a:t>
            </a:r>
            <a:r>
              <a:rPr lang="en-US" sz="2000">
                <a:latin typeface="Trebuchet MS"/>
                <a:ea typeface="Trebuchet MS"/>
                <a:cs typeface="Trebuchet MS"/>
                <a:sym typeface="Trebuchet MS"/>
              </a:rPr>
              <a:t>(</a:t>
            </a:r>
            <a:r>
              <a:rPr lang="en-US" sz="1800">
                <a:latin typeface="Trebuchet MS"/>
                <a:ea typeface="Trebuchet MS"/>
                <a:cs typeface="Trebuchet MS"/>
                <a:sym typeface="Trebuchet MS"/>
              </a:rPr>
              <a:t>to include but not limited to)</a:t>
            </a:r>
            <a:r>
              <a:rPr lang="en-US" sz="2000" b="1">
                <a:latin typeface="Trebuchet MS"/>
                <a:ea typeface="Trebuchet MS"/>
                <a:cs typeface="Trebuchet MS"/>
                <a:sym typeface="Trebuchet MS"/>
              </a:rPr>
              <a:t>:</a:t>
            </a:r>
            <a:endParaRPr sz="2000" b="1">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100" b="1">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The number of school counselors hired using grant moneys;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Any professional development programs provided using grant moneys;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Any other services provided using grant moneys;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Original application goals;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School Counseling Program Vision and Mission Statements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Intentional data review process and findings;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Determined areas of focus;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Needs assessment process and findings;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Site-based SMART goals;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Interventions planned;</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Changes in goals during the development year process;</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Feedback on the development year process; and</a:t>
            </a:r>
            <a:endParaRPr sz="2000">
              <a:latin typeface="Trebuchet MS"/>
              <a:ea typeface="Trebuchet MS"/>
              <a:cs typeface="Trebuchet MS"/>
              <a:sym typeface="Trebuchet MS"/>
            </a:endParaRPr>
          </a:p>
          <a:p>
            <a:pPr marL="457200" lvl="0" indent="-355600" algn="l" rtl="0">
              <a:lnSpc>
                <a:spcPct val="90000"/>
              </a:lnSpc>
              <a:spcBef>
                <a:spcPts val="500"/>
              </a:spcBef>
              <a:spcAft>
                <a:spcPts val="0"/>
              </a:spcAft>
              <a:buSzPts val="2000"/>
              <a:buFont typeface="Trebuchet MS"/>
              <a:buChar char="•"/>
            </a:pPr>
            <a:r>
              <a:rPr lang="en-US" sz="2000">
                <a:latin typeface="Trebuchet MS"/>
                <a:ea typeface="Trebuchet MS"/>
                <a:cs typeface="Trebuchet MS"/>
                <a:sym typeface="Trebuchet MS"/>
              </a:rPr>
              <a:t>District and school level contact information.</a:t>
            </a:r>
            <a:endParaRPr sz="2000">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Clr>
                <a:schemeClr val="dk1"/>
              </a:buClr>
              <a:buSzPts val="2400"/>
              <a:buNone/>
            </a:pPr>
            <a:endParaRPr/>
          </a:p>
        </p:txBody>
      </p:sp>
      <p:sp>
        <p:nvSpPr>
          <p:cNvPr id="234" name="Google Shape;234;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g2b1093c285f_4_102"/>
          <p:cNvSpPr txBox="1">
            <a:spLocks noGrp="1"/>
          </p:cNvSpPr>
          <p:nvPr>
            <p:ph type="title"/>
          </p:nvPr>
        </p:nvSpPr>
        <p:spPr>
          <a:xfrm>
            <a:off x="223078" y="234975"/>
            <a:ext cx="83637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Evaluation and Reporting</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solidFill>
                  <a:schemeClr val="dk1"/>
                </a:solidFill>
                <a:latin typeface="Rockwell"/>
                <a:ea typeface="Rockwell"/>
                <a:cs typeface="Rockwell"/>
                <a:sym typeface="Rockwell"/>
              </a:rPr>
              <a:t>Years Two, Three, Four  (Implementation Years)</a:t>
            </a:r>
            <a:endParaRPr sz="2850" b="1">
              <a:solidFill>
                <a:schemeClr val="dk1"/>
              </a:solidFill>
              <a:latin typeface="Rockwell"/>
              <a:ea typeface="Rockwell"/>
              <a:cs typeface="Rockwell"/>
              <a:sym typeface="Rockwell"/>
            </a:endParaRPr>
          </a:p>
        </p:txBody>
      </p:sp>
      <p:sp>
        <p:nvSpPr>
          <p:cNvPr id="240" name="Google Shape;240;g2b1093c285f_4_102"/>
          <p:cNvSpPr txBox="1">
            <a:spLocks noGrp="1"/>
          </p:cNvSpPr>
          <p:nvPr>
            <p:ph type="body" idx="1"/>
          </p:nvPr>
        </p:nvSpPr>
        <p:spPr>
          <a:xfrm>
            <a:off x="194250" y="1388800"/>
            <a:ext cx="8755500" cy="46407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None/>
            </a:pPr>
            <a:r>
              <a:rPr lang="en-US" sz="2000" b="1">
                <a:latin typeface="Trebuchet MS"/>
                <a:ea typeface="Trebuchet MS"/>
                <a:cs typeface="Trebuchet MS"/>
                <a:sym typeface="Trebuchet MS"/>
              </a:rPr>
              <a:t>Each Education Provider that receives funds through SCCG is required to report, at a minimum, the following information to the Department each year (to include but not limited to):</a:t>
            </a:r>
            <a:endParaRPr sz="2000" b="1">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The number of school counselors hired using grant moneys;</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Any professional development programs provided using grant moneys;</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Any other services provided using grant moneys;</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 comparison of the dropout rates, and the college matriculation and remediation rates, if applicable, at the recipient schools for the years prior to receipt of the grant and the years for which the education provider receives the grant;</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Information indicating an increase in the level of postsecondary preparation services provided to students at recipient schools, such as the use of individual career and academic plans or enrollment in pre-collegiate preparation programs or post secondary or vocational preparation programs;</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Any additional information that the state board, by rule, may require;</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School counselor to student ratio;</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Evaluation of impact of Grant Program;</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Adoption of American School Counseling Association (ASCA) model and standards;</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 comparison of the attendance and reading proficiencies prior to the receipt of the grant and the years for which the education provider receives a grant at the recipient elementary schools;</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Successful matriculation through elementary and between middle and high school (if applicable); and</a:t>
            </a:r>
            <a:endParaRPr sz="1600">
              <a:latin typeface="Trebuchet MS"/>
              <a:ea typeface="Trebuchet MS"/>
              <a:cs typeface="Trebuchet MS"/>
              <a:sym typeface="Trebuchet MS"/>
            </a:endParaRPr>
          </a:p>
          <a:p>
            <a:pPr marL="457200" lvl="0" indent="-330200" algn="l" rtl="0">
              <a:spcBef>
                <a:spcPts val="0"/>
              </a:spcBef>
              <a:spcAft>
                <a:spcPts val="0"/>
              </a:spcAft>
              <a:buSzPts val="1600"/>
              <a:buFont typeface="Trebuchet MS"/>
              <a:buChar char="•"/>
            </a:pPr>
            <a:r>
              <a:rPr lang="en-US" sz="1600">
                <a:latin typeface="Trebuchet MS"/>
                <a:ea typeface="Trebuchet MS"/>
                <a:cs typeface="Trebuchet MS"/>
                <a:sym typeface="Trebuchet MS"/>
              </a:rPr>
              <a:t>An annual performance report by May 30 of each year of the grant.</a:t>
            </a:r>
            <a:endParaRPr sz="1600">
              <a:latin typeface="Trebuchet MS"/>
              <a:ea typeface="Trebuchet MS"/>
              <a:cs typeface="Trebuchet MS"/>
              <a:sym typeface="Trebuchet MS"/>
            </a:endParaRPr>
          </a:p>
        </p:txBody>
      </p:sp>
      <p:sp>
        <p:nvSpPr>
          <p:cNvPr id="241" name="Google Shape;241;g2b1093c285f_4_1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Data Privacy</a:t>
            </a:r>
            <a:endParaRPr sz="3400" b="1">
              <a:solidFill>
                <a:schemeClr val="dk1"/>
              </a:solidFill>
              <a:latin typeface="Rockwell"/>
              <a:ea typeface="Rockwell"/>
              <a:cs typeface="Rockwell"/>
              <a:sym typeface="Rockwell"/>
            </a:endParaRPr>
          </a:p>
        </p:txBody>
      </p:sp>
      <p:sp>
        <p:nvSpPr>
          <p:cNvPr id="248" name="Google Shape;248;p14"/>
          <p:cNvSpPr txBox="1">
            <a:spLocks noGrp="1"/>
          </p:cNvSpPr>
          <p:nvPr>
            <p:ph type="body" idx="1"/>
          </p:nvPr>
        </p:nvSpPr>
        <p:spPr>
          <a:xfrm>
            <a:off x="107625" y="1463050"/>
            <a:ext cx="8784900" cy="4640700"/>
          </a:xfrm>
          <a:prstGeom prst="rect">
            <a:avLst/>
          </a:prstGeom>
          <a:noFill/>
          <a:ln>
            <a:noFill/>
          </a:ln>
        </p:spPr>
        <p:txBody>
          <a:bodyPr spcFirstLastPara="1" wrap="square" lIns="0" tIns="0" rIns="0" bIns="45700" anchor="t" anchorCtr="0">
            <a:noAutofit/>
          </a:bodyPr>
          <a:lstStyle/>
          <a:p>
            <a:pPr marL="457200" lvl="0" indent="-355600" algn="l" rtl="0">
              <a:lnSpc>
                <a:spcPct val="90000"/>
              </a:lnSpc>
              <a:spcBef>
                <a:spcPts val="1000"/>
              </a:spcBef>
              <a:spcAft>
                <a:spcPts val="0"/>
              </a:spcAft>
              <a:buSzPts val="2000"/>
              <a:buFont typeface="Trebuchet MS"/>
              <a:buChar char="•"/>
            </a:pPr>
            <a:r>
              <a:rPr lang="en-US" sz="2000">
                <a:latin typeface="Trebuchet MS"/>
                <a:ea typeface="Trebuchet MS"/>
                <a:cs typeface="Trebuchet MS"/>
                <a:sym typeface="Trebuchet MS"/>
              </a:rPr>
              <a:t>CDE takes seriously its obligation to protect the privacy of student and educator Personally Identifiable Information (PII) collected, used, shared, and stored. PII will not be collected through the SCCG. All program evaluation data will be collected in the aggregate and will be used, shared, and stored in compliance with CDE’s privacy and security policies and procedures.</a:t>
            </a:r>
            <a:endParaRPr sz="2000">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200">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en-US" sz="2000">
                <a:latin typeface="Trebuchet MS"/>
                <a:ea typeface="Trebuchet MS"/>
                <a:cs typeface="Trebuchet MS"/>
                <a:sym typeface="Trebuchet MS"/>
              </a:rPr>
              <a:t>Note: Documents submitted as part of the application must not contain any personally identifiable student or educator information including names, identification numbers, or anything that could identify an individual. All data should be referenced/included in the aggregate and the aggregate counts should be redacted to remove small numbers under n=16 for students or n=5 for educators.</a:t>
            </a:r>
            <a:endParaRPr sz="2000">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200">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en-US" sz="2000">
                <a:latin typeface="Trebuchet MS"/>
                <a:ea typeface="Trebuchet MS"/>
                <a:cs typeface="Trebuchet MS"/>
                <a:sym typeface="Trebuchet MS"/>
              </a:rPr>
              <a:t>Information reported to CDE in relation to grant activities is not confidential and is subject to public request. Awarded grantees should ensure reported information does not contain Personally Identifiable Information (PII) or confidential information.</a:t>
            </a:r>
            <a:endParaRPr sz="2000">
              <a:latin typeface="Trebuchet MS"/>
              <a:ea typeface="Trebuchet MS"/>
              <a:cs typeface="Trebuchet MS"/>
              <a:sym typeface="Trebuchet MS"/>
            </a:endParaRPr>
          </a:p>
        </p:txBody>
      </p:sp>
      <p:sp>
        <p:nvSpPr>
          <p:cNvPr id="249" name="Google Shape;249;p1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66666"/>
              <a:buFont typeface="Arial"/>
              <a:buNone/>
            </a:pPr>
            <a:r>
              <a:rPr lang="en-US" sz="6000" b="1">
                <a:solidFill>
                  <a:schemeClr val="dk1"/>
                </a:solidFill>
                <a:latin typeface="Rockwell"/>
                <a:ea typeface="Rockwell"/>
                <a:cs typeface="Rockwell"/>
                <a:sym typeface="Rockwell"/>
              </a:rPr>
              <a:t>Application Elements and Timeline</a:t>
            </a:r>
            <a:endParaRPr sz="6000" b="1">
              <a:solidFill>
                <a:schemeClr val="dk1"/>
              </a:solidFill>
              <a:latin typeface="Rockwell"/>
              <a:ea typeface="Rockwell"/>
              <a:cs typeface="Rockwell"/>
              <a:sym typeface="Rockwell"/>
            </a:endParaRPr>
          </a:p>
        </p:txBody>
      </p:sp>
      <p:sp>
        <p:nvSpPr>
          <p:cNvPr id="256" name="Google Shape;256;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Timeline</a:t>
            </a:r>
            <a:endParaRPr sz="3400" b="1">
              <a:solidFill>
                <a:schemeClr val="dk1"/>
              </a:solidFill>
              <a:latin typeface="Rockwell"/>
              <a:ea typeface="Rockwell"/>
              <a:cs typeface="Rockwell"/>
              <a:sym typeface="Rockwell"/>
            </a:endParaRPr>
          </a:p>
        </p:txBody>
      </p:sp>
      <p:graphicFrame>
        <p:nvGraphicFramePr>
          <p:cNvPr id="265" name="Google Shape;265;p16" descr="RFA Process Timeline&#10;"/>
          <p:cNvGraphicFramePr/>
          <p:nvPr/>
        </p:nvGraphicFramePr>
        <p:xfrm>
          <a:off x="628650" y="1386840"/>
          <a:ext cx="7886700" cy="2225100"/>
        </p:xfrm>
        <a:graphic>
          <a:graphicData uri="http://schemas.openxmlformats.org/drawingml/2006/table">
            <a:tbl>
              <a:tblPr firstRow="1" bandRow="1">
                <a:noFill/>
                <a:tableStyleId>{F4377A70-467E-4468-8892-EAB728BF6E73}</a:tableStyleId>
              </a:tblPr>
              <a:tblGrid>
                <a:gridCol w="2511700">
                  <a:extLst>
                    <a:ext uri="{9D8B030D-6E8A-4147-A177-3AD203B41FA5}">
                      <a16:colId xmlns:a16="http://schemas.microsoft.com/office/drawing/2014/main" val="20000"/>
                    </a:ext>
                  </a:extLst>
                </a:gridCol>
                <a:gridCol w="5375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Activity </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Date </a:t>
                      </a:r>
                      <a:endParaRPr sz="140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Intent to Apply Due</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u="none" strike="noStrike" cap="none">
                          <a:solidFill>
                            <a:srgbClr val="262626"/>
                          </a:solidFill>
                          <a:latin typeface="Rockwell"/>
                          <a:ea typeface="Rockwell"/>
                          <a:cs typeface="Rockwell"/>
                          <a:sym typeface="Rockwell"/>
                        </a:rPr>
                        <a:t>Thursday, February </a:t>
                      </a:r>
                      <a:r>
                        <a:rPr lang="en-US" sz="1700" b="1">
                          <a:solidFill>
                            <a:srgbClr val="262626"/>
                          </a:solidFill>
                          <a:latin typeface="Rockwell"/>
                          <a:ea typeface="Rockwell"/>
                          <a:cs typeface="Rockwell"/>
                          <a:sym typeface="Rockwell"/>
                        </a:rPr>
                        <a:t>6</a:t>
                      </a:r>
                      <a:r>
                        <a:rPr lang="en-US" sz="1700" b="1" u="none" strike="noStrike" cap="none">
                          <a:solidFill>
                            <a:srgbClr val="262626"/>
                          </a:solidFill>
                          <a:latin typeface="Rockwell"/>
                          <a:ea typeface="Rockwell"/>
                          <a:cs typeface="Rockwell"/>
                          <a:sym typeface="Rockwell"/>
                        </a:rPr>
                        <a:t>, 202</a:t>
                      </a:r>
                      <a:r>
                        <a:rPr lang="en-US" sz="1700" b="1">
                          <a:solidFill>
                            <a:srgbClr val="262626"/>
                          </a:solidFill>
                          <a:latin typeface="Rockwell"/>
                          <a:ea typeface="Rockwell"/>
                          <a:cs typeface="Rockwell"/>
                          <a:sym typeface="Rockwell"/>
                        </a:rPr>
                        <a:t>5</a:t>
                      </a:r>
                      <a:endParaRPr sz="200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Application Due</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u="none" strike="noStrike" cap="none">
                          <a:solidFill>
                            <a:srgbClr val="262626"/>
                          </a:solidFill>
                          <a:latin typeface="Rockwell"/>
                          <a:ea typeface="Rockwell"/>
                          <a:cs typeface="Rockwell"/>
                          <a:sym typeface="Rockwell"/>
                        </a:rPr>
                        <a:t>Thursday, </a:t>
                      </a:r>
                      <a:r>
                        <a:rPr lang="en-US" sz="1700" b="1">
                          <a:solidFill>
                            <a:srgbClr val="262626"/>
                          </a:solidFill>
                          <a:latin typeface="Rockwell"/>
                          <a:ea typeface="Rockwell"/>
                          <a:cs typeface="Rockwell"/>
                          <a:sym typeface="Rockwell"/>
                        </a:rPr>
                        <a:t>February 27</a:t>
                      </a:r>
                      <a:r>
                        <a:rPr lang="en-US" sz="1700" b="1" u="none" strike="noStrike" cap="none">
                          <a:solidFill>
                            <a:srgbClr val="262626"/>
                          </a:solidFill>
                          <a:latin typeface="Rockwell"/>
                          <a:ea typeface="Rockwell"/>
                          <a:cs typeface="Rockwell"/>
                          <a:sym typeface="Rockwell"/>
                        </a:rPr>
                        <a:t>, 202</a:t>
                      </a:r>
                      <a:r>
                        <a:rPr lang="en-US" sz="1700" b="1">
                          <a:solidFill>
                            <a:srgbClr val="262626"/>
                          </a:solidFill>
                          <a:latin typeface="Rockwell"/>
                          <a:ea typeface="Rockwell"/>
                          <a:cs typeface="Rockwell"/>
                          <a:sym typeface="Rockwell"/>
                        </a:rPr>
                        <a:t>5</a:t>
                      </a:r>
                      <a:r>
                        <a:rPr lang="en-US" sz="1700" b="1" u="none" strike="noStrike" cap="none">
                          <a:solidFill>
                            <a:srgbClr val="262626"/>
                          </a:solidFill>
                          <a:latin typeface="Rockwell"/>
                          <a:ea typeface="Rockwell"/>
                          <a:cs typeface="Rockwell"/>
                          <a:sym typeface="Rockwell"/>
                        </a:rPr>
                        <a:t>, </a:t>
                      </a:r>
                      <a:r>
                        <a:rPr lang="en-US" sz="1700" b="1" u="sng" strike="noStrike" cap="none">
                          <a:solidFill>
                            <a:srgbClr val="262626"/>
                          </a:solidFill>
                          <a:latin typeface="Rockwell"/>
                          <a:ea typeface="Rockwell"/>
                          <a:cs typeface="Rockwell"/>
                          <a:sym typeface="Rockwell"/>
                        </a:rPr>
                        <a:t>by 4:00 pm</a:t>
                      </a:r>
                      <a:endParaRPr sz="1700" u="sng"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Application Review</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u="none" strike="noStrike" cap="none">
                          <a:latin typeface="Rockwell"/>
                          <a:ea typeface="Rockwell"/>
                          <a:cs typeface="Rockwell"/>
                          <a:sym typeface="Rockwell"/>
                        </a:rPr>
                        <a:t>March </a:t>
                      </a:r>
                      <a:r>
                        <a:rPr lang="en-US" sz="1700" b="1">
                          <a:latin typeface="Rockwell"/>
                          <a:ea typeface="Rockwell"/>
                          <a:cs typeface="Rockwell"/>
                          <a:sym typeface="Rockwell"/>
                        </a:rPr>
                        <a:t>10</a:t>
                      </a:r>
                      <a:r>
                        <a:rPr lang="en-US" sz="1700" b="1" u="none" strike="noStrike" cap="none">
                          <a:latin typeface="Rockwell"/>
                          <a:ea typeface="Rockwell"/>
                          <a:cs typeface="Rockwell"/>
                          <a:sym typeface="Rockwell"/>
                        </a:rPr>
                        <a:t>, 202</a:t>
                      </a:r>
                      <a:r>
                        <a:rPr lang="en-US" sz="1700" b="1">
                          <a:latin typeface="Rockwell"/>
                          <a:ea typeface="Rockwell"/>
                          <a:cs typeface="Rockwell"/>
                          <a:sym typeface="Rockwell"/>
                        </a:rPr>
                        <a:t>5</a:t>
                      </a:r>
                      <a:r>
                        <a:rPr lang="en-US" sz="1700" b="1" u="none" strike="noStrike" cap="none">
                          <a:latin typeface="Rockwell"/>
                          <a:ea typeface="Rockwell"/>
                          <a:cs typeface="Rockwell"/>
                          <a:sym typeface="Rockwell"/>
                        </a:rPr>
                        <a:t> – </a:t>
                      </a:r>
                      <a:r>
                        <a:rPr lang="en-US" sz="1700" b="1">
                          <a:latin typeface="Rockwell"/>
                          <a:ea typeface="Rockwell"/>
                          <a:cs typeface="Rockwell"/>
                          <a:sym typeface="Rockwell"/>
                        </a:rPr>
                        <a:t>May 1</a:t>
                      </a:r>
                      <a:r>
                        <a:rPr lang="en-US" sz="1700" b="1" u="none" strike="noStrike" cap="none">
                          <a:latin typeface="Rockwell"/>
                          <a:ea typeface="Rockwell"/>
                          <a:cs typeface="Rockwell"/>
                          <a:sym typeface="Rockwell"/>
                        </a:rPr>
                        <a:t>, 202</a:t>
                      </a:r>
                      <a:r>
                        <a:rPr lang="en-US" sz="1700" b="1">
                          <a:latin typeface="Rockwell"/>
                          <a:ea typeface="Rockwell"/>
                          <a:cs typeface="Rockwell"/>
                          <a:sym typeface="Rockwell"/>
                        </a:rPr>
                        <a:t>5</a:t>
                      </a:r>
                      <a:endParaRPr sz="1300" b="1"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Initial Notifications</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latin typeface="Rockwell"/>
                          <a:ea typeface="Rockwell"/>
                          <a:cs typeface="Rockwell"/>
                          <a:sym typeface="Rockwell"/>
                        </a:rPr>
                        <a:t>No later than </a:t>
                      </a:r>
                      <a:r>
                        <a:rPr lang="en-US" sz="1700" b="1">
                          <a:latin typeface="Rockwell"/>
                          <a:ea typeface="Rockwell"/>
                          <a:cs typeface="Rockwell"/>
                          <a:sym typeface="Rockwell"/>
                        </a:rPr>
                        <a:t>Monday, June 30, 2025</a:t>
                      </a:r>
                      <a:endParaRPr sz="1700" u="none" strike="noStrike" cap="none">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Rockwell"/>
                          <a:ea typeface="Rockwell"/>
                          <a:cs typeface="Rockwell"/>
                          <a:sym typeface="Rockwell"/>
                        </a:rPr>
                        <a:t>State Board Meeting</a:t>
                      </a:r>
                      <a:endParaRPr sz="1400" u="none" strike="noStrike" cap="none">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700" dirty="0">
                          <a:latin typeface="Rockwell"/>
                          <a:ea typeface="Rockwell"/>
                          <a:cs typeface="Rockwell"/>
                          <a:sym typeface="Rockwell"/>
                        </a:rPr>
                        <a:t>June 11-12, 2025</a:t>
                      </a:r>
                      <a:endParaRPr sz="1300" u="none" strike="noStrike" cap="none" dirty="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5"/>
                  </a:ext>
                </a:extLst>
              </a:tr>
            </a:tbl>
          </a:graphicData>
        </a:graphic>
      </p:graphicFrame>
      <p:sp>
        <p:nvSpPr>
          <p:cNvPr id="264" name="Google Shape;264;p16"/>
          <p:cNvSpPr txBox="1">
            <a:spLocks noGrp="1"/>
          </p:cNvSpPr>
          <p:nvPr>
            <p:ph type="body" idx="1"/>
          </p:nvPr>
        </p:nvSpPr>
        <p:spPr>
          <a:xfrm>
            <a:off x="223075" y="1310650"/>
            <a:ext cx="8644200" cy="4640700"/>
          </a:xfrm>
          <a:prstGeom prst="rect">
            <a:avLst/>
          </a:prstGeom>
          <a:noFill/>
          <a:ln>
            <a:noFill/>
          </a:ln>
        </p:spPr>
        <p:txBody>
          <a:bodyPr spcFirstLastPara="1" wrap="square" lIns="0" tIns="0" rIns="0" bIns="45700" anchor="t" anchorCtr="0">
            <a:noAutofit/>
          </a:bodyPr>
          <a:lstStyle/>
          <a:p>
            <a:pPr marL="228600" lvl="0" indent="-76200" algn="l" rtl="0">
              <a:lnSpc>
                <a:spcPct val="90000"/>
              </a:lnSpc>
              <a:spcBef>
                <a:spcPts val="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114300" algn="l" rtl="0">
              <a:lnSpc>
                <a:spcPct val="90000"/>
              </a:lnSpc>
              <a:spcBef>
                <a:spcPts val="0"/>
              </a:spcBef>
              <a:spcAft>
                <a:spcPts val="0"/>
              </a:spcAft>
              <a:buClr>
                <a:schemeClr val="dk1"/>
              </a:buClr>
              <a:buSzPts val="1800"/>
              <a:buNone/>
            </a:pPr>
            <a:endParaRPr sz="1800" dirty="0">
              <a:solidFill>
                <a:srgbClr val="262626"/>
              </a:solidFill>
              <a:latin typeface="Calibri"/>
              <a:ea typeface="Calibri"/>
              <a:cs typeface="Calibri"/>
              <a:sym typeface="Calibri"/>
            </a:endParaRPr>
          </a:p>
          <a:p>
            <a:pPr marL="0" lvl="0" indent="0" algn="l" rtl="0">
              <a:lnSpc>
                <a:spcPct val="90000"/>
              </a:lnSpc>
              <a:spcBef>
                <a:spcPts val="1000"/>
              </a:spcBef>
              <a:spcAft>
                <a:spcPts val="0"/>
              </a:spcAft>
              <a:buSzPts val="2400"/>
              <a:buNone/>
            </a:pPr>
            <a:r>
              <a:rPr lang="en-US" sz="2000" b="1" dirty="0">
                <a:latin typeface="Trebuchet MS"/>
                <a:ea typeface="Trebuchet MS"/>
                <a:cs typeface="Trebuchet MS"/>
                <a:sym typeface="Trebuchet MS"/>
              </a:rPr>
              <a:t>If interested in applying for this funding opportunity, submit the </a:t>
            </a:r>
            <a:r>
              <a:rPr lang="en-US" sz="2000" b="1" u="sng" dirty="0">
                <a:solidFill>
                  <a:schemeClr val="hlink"/>
                </a:solidFill>
                <a:latin typeface="Trebuchet MS"/>
                <a:ea typeface="Trebuchet MS"/>
                <a:cs typeface="Trebuchet MS"/>
                <a:sym typeface="Trebuchet MS"/>
                <a:hlinkClick r:id="rId3"/>
              </a:rPr>
              <a:t>Intent to Apply</a:t>
            </a:r>
            <a:r>
              <a:rPr lang="en-US" sz="2000" b="1" dirty="0">
                <a:latin typeface="Trebuchet MS"/>
                <a:ea typeface="Trebuchet MS"/>
                <a:cs typeface="Trebuchet MS"/>
                <a:sym typeface="Trebuchet MS"/>
              </a:rPr>
              <a:t> by Thursday, February 6, 2025.</a:t>
            </a:r>
            <a:endParaRPr sz="2000" b="1" dirty="0">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Font typeface="Trebuchet MS"/>
              <a:buChar char="•"/>
            </a:pPr>
            <a:r>
              <a:rPr lang="en-US" sz="2000" dirty="0">
                <a:latin typeface="Trebuchet MS"/>
                <a:ea typeface="Trebuchet MS"/>
                <a:cs typeface="Trebuchet MS"/>
                <a:sym typeface="Trebuchet MS"/>
              </a:rPr>
              <a:t>Although strongly encouraged, completion of the Intent to Apply is not a required component of the application process.</a:t>
            </a:r>
            <a:endParaRPr sz="2000" dirty="0">
              <a:latin typeface="Trebuchet MS"/>
              <a:ea typeface="Trebuchet MS"/>
              <a:cs typeface="Trebuchet MS"/>
              <a:sym typeface="Trebuchet MS"/>
            </a:endParaRPr>
          </a:p>
          <a:p>
            <a:pPr marL="457200" lvl="0" indent="-355600" algn="l" rtl="0">
              <a:lnSpc>
                <a:spcPct val="90000"/>
              </a:lnSpc>
              <a:spcBef>
                <a:spcPts val="0"/>
              </a:spcBef>
              <a:spcAft>
                <a:spcPts val="0"/>
              </a:spcAft>
              <a:buSzPts val="2000"/>
              <a:buFont typeface="Trebuchet MS"/>
              <a:buChar char="•"/>
            </a:pPr>
            <a:r>
              <a:rPr lang="en-US" sz="2000" dirty="0">
                <a:latin typeface="Trebuchet MS"/>
                <a:ea typeface="Trebuchet MS"/>
                <a:cs typeface="Trebuchet MS"/>
                <a:sym typeface="Trebuchet MS"/>
              </a:rPr>
              <a:t>Completing the Intent to Apply assists CDE in knowing who needs access to the application in GAINS and providing access guidance, securing a sufficient number of peer reviewers, and provides an avenue to communicate important updates with potential applicants.</a:t>
            </a:r>
            <a:endParaRPr sz="700" dirty="0">
              <a:latin typeface="Trebuchet MS"/>
              <a:ea typeface="Trebuchet MS"/>
              <a:cs typeface="Trebuchet MS"/>
              <a:sym typeface="Trebuchet MS"/>
            </a:endParaRPr>
          </a:p>
          <a:p>
            <a:pPr marL="0" lvl="0" indent="0" algn="l" rtl="0">
              <a:lnSpc>
                <a:spcPct val="90000"/>
              </a:lnSpc>
              <a:spcBef>
                <a:spcPts val="0"/>
              </a:spcBef>
              <a:spcAft>
                <a:spcPts val="0"/>
              </a:spcAft>
              <a:buSzPts val="2400"/>
              <a:buNone/>
            </a:pPr>
            <a:endParaRPr sz="1800" dirty="0">
              <a:solidFill>
                <a:srgbClr val="262626"/>
              </a:solidFill>
            </a:endParaRPr>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63" name="Google Shape;263;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245202" y="406925"/>
            <a:ext cx="78354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Submission Process and Deadline</a:t>
            </a:r>
            <a:endParaRPr sz="3400" b="1">
              <a:solidFill>
                <a:schemeClr val="dk1"/>
              </a:solidFill>
              <a:latin typeface="Rockwell"/>
              <a:ea typeface="Rockwell"/>
              <a:cs typeface="Rockwell"/>
              <a:sym typeface="Rockwell"/>
            </a:endParaRPr>
          </a:p>
        </p:txBody>
      </p:sp>
      <p:sp>
        <p:nvSpPr>
          <p:cNvPr id="272" name="Google Shape;272;p17"/>
          <p:cNvSpPr txBox="1">
            <a:spLocks noGrp="1"/>
          </p:cNvSpPr>
          <p:nvPr>
            <p:ph type="body" idx="1"/>
          </p:nvPr>
        </p:nvSpPr>
        <p:spPr>
          <a:xfrm>
            <a:off x="245200" y="1463050"/>
            <a:ext cx="8647800" cy="4640700"/>
          </a:xfrm>
          <a:prstGeom prst="rect">
            <a:avLst/>
          </a:prstGeom>
          <a:noFill/>
          <a:ln>
            <a:noFill/>
          </a:ln>
        </p:spPr>
        <p:txBody>
          <a:bodyPr spcFirstLastPara="1" wrap="square" lIns="0" tIns="0" rIns="0" bIns="45700" anchor="t" anchorCtr="0">
            <a:noAutofit/>
          </a:bodyPr>
          <a:lstStyle/>
          <a:p>
            <a:pPr marL="457200" lvl="0" indent="-381000" algn="l" rtl="0">
              <a:lnSpc>
                <a:spcPct val="90000"/>
              </a:lnSpc>
              <a:spcBef>
                <a:spcPts val="1000"/>
              </a:spcBef>
              <a:spcAft>
                <a:spcPts val="0"/>
              </a:spcAft>
              <a:buSzPts val="2400"/>
              <a:buFont typeface="Trebuchet MS"/>
              <a:buChar char="•"/>
            </a:pPr>
            <a:r>
              <a:rPr lang="en-US" b="1" dirty="0">
                <a:latin typeface="Trebuchet MS"/>
                <a:ea typeface="Trebuchet MS"/>
                <a:cs typeface="Trebuchet MS"/>
                <a:sym typeface="Trebuchet MS"/>
              </a:rPr>
              <a:t>Applications must be completed and submitted through</a:t>
            </a:r>
            <a:r>
              <a:rPr lang="en-US" b="1" u="sng" dirty="0">
                <a:solidFill>
                  <a:schemeClr val="hlink"/>
                </a:solidFill>
                <a:latin typeface="Trebuchet MS"/>
                <a:ea typeface="Trebuchet MS"/>
                <a:cs typeface="Trebuchet MS"/>
                <a:sym typeface="Trebuchet MS"/>
                <a:hlinkClick r:id="rId3"/>
              </a:rPr>
              <a:t> GAINS</a:t>
            </a:r>
            <a:r>
              <a:rPr lang="en-US" b="1" dirty="0">
                <a:latin typeface="Trebuchet MS"/>
                <a:ea typeface="Trebuchet MS"/>
                <a:cs typeface="Trebuchet MS"/>
                <a:sym typeface="Trebuchet MS"/>
              </a:rPr>
              <a:t> by Thursday, February 27, 2025, by </a:t>
            </a:r>
            <a:r>
              <a:rPr lang="en-US" b="1" u="sng" dirty="0">
                <a:latin typeface="Trebuchet MS"/>
                <a:ea typeface="Trebuchet MS"/>
                <a:cs typeface="Trebuchet MS"/>
                <a:sym typeface="Trebuchet MS"/>
              </a:rPr>
              <a:t>4:00 pm.</a:t>
            </a:r>
            <a:endParaRPr b="1" u="sng" dirty="0">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800" b="1" dirty="0">
              <a:latin typeface="Trebuchet MS"/>
              <a:ea typeface="Trebuchet MS"/>
              <a:cs typeface="Trebuchet MS"/>
              <a:sym typeface="Trebuchet MS"/>
            </a:endParaRPr>
          </a:p>
          <a:p>
            <a:pPr marL="457200" lvl="0" indent="-381000" algn="l" rtl="0">
              <a:lnSpc>
                <a:spcPct val="90000"/>
              </a:lnSpc>
              <a:spcBef>
                <a:spcPts val="1000"/>
              </a:spcBef>
              <a:spcAft>
                <a:spcPts val="0"/>
              </a:spcAft>
              <a:buSzPts val="2400"/>
              <a:buFont typeface="Trebuchet MS"/>
              <a:buChar char="•"/>
            </a:pPr>
            <a:r>
              <a:rPr lang="en-US" dirty="0">
                <a:latin typeface="Trebuchet MS"/>
                <a:ea typeface="Trebuchet MS"/>
                <a:cs typeface="Trebuchet MS"/>
                <a:sym typeface="Trebuchet MS"/>
              </a:rPr>
              <a:t>Application materials and resources for review only are available on </a:t>
            </a:r>
            <a:r>
              <a:rPr lang="en-US" u="sng" dirty="0">
                <a:solidFill>
                  <a:schemeClr val="hlink"/>
                </a:solidFill>
                <a:latin typeface="Trebuchet MS"/>
                <a:ea typeface="Trebuchet MS"/>
                <a:cs typeface="Trebuchet MS"/>
                <a:sym typeface="Trebuchet MS"/>
                <a:hlinkClick r:id="rId4"/>
              </a:rPr>
              <a:t>CDE’s School Counselor Corps Grant Program webpage</a:t>
            </a:r>
            <a:r>
              <a:rPr lang="en-US" dirty="0">
                <a:latin typeface="Trebuchet MS"/>
                <a:ea typeface="Trebuchet MS"/>
                <a:cs typeface="Trebuchet MS"/>
                <a:sym typeface="Trebuchet MS"/>
              </a:rPr>
              <a:t>.</a:t>
            </a:r>
            <a:endParaRPr dirty="0">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800" dirty="0">
              <a:latin typeface="Trebuchet MS"/>
              <a:ea typeface="Trebuchet MS"/>
              <a:cs typeface="Trebuchet MS"/>
              <a:sym typeface="Trebuchet MS"/>
            </a:endParaRPr>
          </a:p>
          <a:p>
            <a:pPr marL="457200" lvl="0" indent="-381000" algn="l" rtl="0">
              <a:lnSpc>
                <a:spcPct val="90000"/>
              </a:lnSpc>
              <a:spcBef>
                <a:spcPts val="1000"/>
              </a:spcBef>
              <a:spcAft>
                <a:spcPts val="0"/>
              </a:spcAft>
              <a:buSzPts val="2400"/>
              <a:buChar char="•"/>
            </a:pPr>
            <a:r>
              <a:rPr lang="en-US" b="1" dirty="0">
                <a:latin typeface="Trebuchet MS"/>
                <a:ea typeface="Trebuchet MS"/>
                <a:cs typeface="Trebuchet MS"/>
                <a:sym typeface="Trebuchet MS"/>
              </a:rPr>
              <a:t>Incomplete or late applications will not be considered.</a:t>
            </a:r>
            <a:r>
              <a:rPr lang="en-US" dirty="0">
                <a:latin typeface="Trebuchet MS"/>
                <a:ea typeface="Trebuchet MS"/>
                <a:cs typeface="Trebuchet MS"/>
                <a:sym typeface="Trebuchet MS"/>
              </a:rPr>
              <a:t> If you have questions about your submitted application email </a:t>
            </a:r>
            <a:r>
              <a:rPr lang="en-US" u="sng" dirty="0">
                <a:solidFill>
                  <a:schemeClr val="hlink"/>
                </a:solidFill>
                <a:latin typeface="Trebuchet MS"/>
                <a:ea typeface="Trebuchet MS"/>
                <a:cs typeface="Trebuchet MS"/>
                <a:sym typeface="Trebuchet MS"/>
                <a:hlinkClick r:id="rId5"/>
              </a:rPr>
              <a:t>CompetitiveGrants@cde.state.co.us</a:t>
            </a:r>
            <a:r>
              <a:rPr lang="en-US" dirty="0">
                <a:latin typeface="Trebuchet MS"/>
                <a:ea typeface="Trebuchet MS"/>
                <a:cs typeface="Trebuchet MS"/>
                <a:sym typeface="Trebuchet MS"/>
              </a:rPr>
              <a:t>.</a:t>
            </a:r>
            <a:endParaRPr dirty="0">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800" dirty="0">
              <a:latin typeface="Trebuchet MS"/>
              <a:ea typeface="Trebuchet MS"/>
              <a:cs typeface="Trebuchet MS"/>
              <a:sym typeface="Trebuchet MS"/>
            </a:endParaRPr>
          </a:p>
          <a:p>
            <a:pPr marL="457200" lvl="0" indent="-381000" algn="l" rtl="0">
              <a:lnSpc>
                <a:spcPct val="90000"/>
              </a:lnSpc>
              <a:spcBef>
                <a:spcPts val="1000"/>
              </a:spcBef>
              <a:spcAft>
                <a:spcPts val="0"/>
              </a:spcAft>
              <a:buSzPts val="2400"/>
              <a:buChar char="•"/>
            </a:pPr>
            <a:r>
              <a:rPr lang="en-US" b="1" dirty="0">
                <a:latin typeface="Trebuchet MS"/>
                <a:ea typeface="Trebuchet MS"/>
                <a:cs typeface="Trebuchet MS"/>
                <a:sym typeface="Trebuchet MS"/>
              </a:rPr>
              <a:t>GAINS Training: </a:t>
            </a:r>
            <a:r>
              <a:rPr lang="en-US" u="sng" dirty="0">
                <a:solidFill>
                  <a:schemeClr val="hlink"/>
                </a:solidFill>
                <a:latin typeface="Trebuchet MS"/>
                <a:ea typeface="Trebuchet MS"/>
                <a:cs typeface="Trebuchet MS"/>
                <a:sym typeface="Trebuchet MS"/>
                <a:hlinkClick r:id="rId6"/>
              </a:rPr>
              <a:t>https://www.cde.state.co.us/gains/gainstrainings</a:t>
            </a:r>
            <a:r>
              <a:rPr lang="en-US" dirty="0">
                <a:latin typeface="Trebuchet MS"/>
                <a:ea typeface="Trebuchet MS"/>
                <a:cs typeface="Trebuchet MS"/>
                <a:sym typeface="Trebuchet MS"/>
              </a:rPr>
              <a:t> </a:t>
            </a:r>
            <a:endParaRPr dirty="0">
              <a:latin typeface="Trebuchet MS"/>
              <a:ea typeface="Trebuchet MS"/>
              <a:cs typeface="Trebuchet MS"/>
              <a:sym typeface="Trebuchet MS"/>
            </a:endParaRPr>
          </a:p>
        </p:txBody>
      </p:sp>
      <p:sp>
        <p:nvSpPr>
          <p:cNvPr id="273" name="Google Shape;273;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2384139aad_0_48"/>
          <p:cNvSpPr txBox="1">
            <a:spLocks noGrp="1"/>
          </p:cNvSpPr>
          <p:nvPr>
            <p:ph type="title"/>
          </p:nvPr>
        </p:nvSpPr>
        <p:spPr>
          <a:xfrm>
            <a:off x="245203" y="406925"/>
            <a:ext cx="8498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Review Process and Notifications</a:t>
            </a:r>
            <a:endParaRPr sz="3400" b="1">
              <a:solidFill>
                <a:schemeClr val="dk1"/>
              </a:solidFill>
              <a:latin typeface="Rockwell"/>
              <a:ea typeface="Rockwell"/>
              <a:cs typeface="Rockwell"/>
              <a:sym typeface="Rockwell"/>
            </a:endParaRPr>
          </a:p>
        </p:txBody>
      </p:sp>
      <p:sp>
        <p:nvSpPr>
          <p:cNvPr id="280" name="Google Shape;280;g32384139aad_0_48"/>
          <p:cNvSpPr txBox="1">
            <a:spLocks noGrp="1"/>
          </p:cNvSpPr>
          <p:nvPr>
            <p:ph type="body" idx="1"/>
          </p:nvPr>
        </p:nvSpPr>
        <p:spPr>
          <a:xfrm>
            <a:off x="143850" y="1995125"/>
            <a:ext cx="8856300" cy="2751000"/>
          </a:xfrm>
          <a:prstGeom prst="rect">
            <a:avLst/>
          </a:prstGeom>
          <a:noFill/>
          <a:ln>
            <a:noFill/>
          </a:ln>
        </p:spPr>
        <p:txBody>
          <a:bodyPr spcFirstLastPara="1" wrap="square" lIns="0" tIns="0" rIns="0" bIns="45700" anchor="t" anchorCtr="0">
            <a:noAutofit/>
          </a:bodyPr>
          <a:lstStyle/>
          <a:p>
            <a:pPr marL="457200" lvl="0" indent="-387350" algn="l" rtl="0">
              <a:spcBef>
                <a:spcPts val="1000"/>
              </a:spcBef>
              <a:spcAft>
                <a:spcPts val="0"/>
              </a:spcAft>
              <a:buSzPts val="2500"/>
              <a:buFont typeface="Trebuchet MS"/>
              <a:buChar char="•"/>
            </a:pPr>
            <a:r>
              <a:rPr lang="en-US" sz="2500" b="1">
                <a:latin typeface="Trebuchet MS"/>
                <a:ea typeface="Trebuchet MS"/>
                <a:cs typeface="Trebuchet MS"/>
                <a:sym typeface="Trebuchet MS"/>
              </a:rPr>
              <a:t>Applications will be reviewed by the SCCGP Advisory Board members and peer reviewers. </a:t>
            </a:r>
            <a:endParaRPr sz="2500" b="1">
              <a:latin typeface="Trebuchet MS"/>
              <a:ea typeface="Trebuchet MS"/>
              <a:cs typeface="Trebuchet MS"/>
              <a:sym typeface="Trebuchet MS"/>
            </a:endParaRPr>
          </a:p>
          <a:p>
            <a:pPr marL="914400" lvl="1" indent="-368300" algn="l" rtl="0">
              <a:spcBef>
                <a:spcPts val="500"/>
              </a:spcBef>
              <a:spcAft>
                <a:spcPts val="0"/>
              </a:spcAft>
              <a:buSzPts val="2200"/>
              <a:buFont typeface="Trebuchet MS"/>
              <a:buChar char="•"/>
            </a:pPr>
            <a:r>
              <a:rPr lang="en-US" sz="2200">
                <a:latin typeface="Trebuchet MS"/>
                <a:ea typeface="Trebuchet MS"/>
                <a:cs typeface="Trebuchet MS"/>
                <a:sym typeface="Trebuchet MS"/>
              </a:rPr>
              <a:t>This process </a:t>
            </a:r>
            <a:r>
              <a:rPr lang="en-US" sz="2200" u="sng">
                <a:latin typeface="Trebuchet MS"/>
                <a:ea typeface="Trebuchet MS"/>
                <a:cs typeface="Trebuchet MS"/>
                <a:sym typeface="Trebuchet MS"/>
              </a:rPr>
              <a:t>may be discontinued at any point as funding is contingent upon pending appropriations</a:t>
            </a:r>
            <a:r>
              <a:rPr lang="en-US" sz="2200">
                <a:latin typeface="Trebuchet MS"/>
                <a:ea typeface="Trebuchet MS"/>
                <a:cs typeface="Trebuchet MS"/>
                <a:sym typeface="Trebuchet MS"/>
              </a:rPr>
              <a:t> to the SCCGP for 2025-2026 school year. </a:t>
            </a:r>
            <a:endParaRPr sz="2200">
              <a:latin typeface="Trebuchet MS"/>
              <a:ea typeface="Trebuchet MS"/>
              <a:cs typeface="Trebuchet MS"/>
              <a:sym typeface="Trebuchet MS"/>
            </a:endParaRPr>
          </a:p>
          <a:p>
            <a:pPr marL="914400" lvl="1" indent="-368300" algn="l" rtl="0">
              <a:spcBef>
                <a:spcPts val="500"/>
              </a:spcBef>
              <a:spcAft>
                <a:spcPts val="0"/>
              </a:spcAft>
              <a:buSzPts val="2200"/>
              <a:buFont typeface="Trebuchet MS"/>
              <a:buChar char="•"/>
            </a:pPr>
            <a:r>
              <a:rPr lang="en-US" sz="2200">
                <a:latin typeface="Trebuchet MS"/>
                <a:ea typeface="Trebuchet MS"/>
                <a:cs typeface="Trebuchet MS"/>
                <a:sym typeface="Trebuchet MS"/>
              </a:rPr>
              <a:t>If the state budget is passed and appropriations are available, applicants will be notified of final award status no later than Monday, June 30, 2025.</a:t>
            </a:r>
            <a:endParaRPr sz="2200">
              <a:latin typeface="Trebuchet MS"/>
              <a:ea typeface="Trebuchet MS"/>
              <a:cs typeface="Trebuchet MS"/>
              <a:sym typeface="Trebuchet MS"/>
            </a:endParaRPr>
          </a:p>
        </p:txBody>
      </p:sp>
      <p:sp>
        <p:nvSpPr>
          <p:cNvPr id="281" name="Google Shape;281;g32384139aad_0_4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0"/>
          <p:cNvSpPr txBox="1">
            <a:spLocks noGrp="1"/>
          </p:cNvSpPr>
          <p:nvPr>
            <p:ph type="title"/>
          </p:nvPr>
        </p:nvSpPr>
        <p:spPr>
          <a:xfrm>
            <a:off x="223078" y="241375"/>
            <a:ext cx="8498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Review Process and Notifications Continued</a:t>
            </a:r>
            <a:endParaRPr sz="3400" b="1">
              <a:solidFill>
                <a:schemeClr val="dk1"/>
              </a:solidFill>
              <a:latin typeface="Rockwell"/>
              <a:ea typeface="Rockwell"/>
              <a:cs typeface="Rockwell"/>
              <a:sym typeface="Rockwell"/>
            </a:endParaRPr>
          </a:p>
        </p:txBody>
      </p:sp>
      <p:sp>
        <p:nvSpPr>
          <p:cNvPr id="288" name="Google Shape;288;p20"/>
          <p:cNvSpPr txBox="1">
            <a:spLocks noGrp="1"/>
          </p:cNvSpPr>
          <p:nvPr>
            <p:ph type="body" idx="1"/>
          </p:nvPr>
        </p:nvSpPr>
        <p:spPr>
          <a:xfrm>
            <a:off x="143850" y="1344800"/>
            <a:ext cx="8856300" cy="4640700"/>
          </a:xfrm>
          <a:prstGeom prst="rect">
            <a:avLst/>
          </a:prstGeom>
          <a:noFill/>
          <a:ln>
            <a:noFill/>
          </a:ln>
        </p:spPr>
        <p:txBody>
          <a:bodyPr spcFirstLastPara="1" wrap="square" lIns="0" tIns="0" rIns="0" bIns="45700" anchor="t" anchorCtr="0">
            <a:noAutofit/>
          </a:bodyPr>
          <a:lstStyle/>
          <a:p>
            <a:pPr marL="457200" lvl="0" indent="-374650" algn="l" rtl="0">
              <a:spcBef>
                <a:spcPts val="1000"/>
              </a:spcBef>
              <a:spcAft>
                <a:spcPts val="0"/>
              </a:spcAft>
              <a:buSzPts val="2300"/>
              <a:buFont typeface="Trebuchet MS"/>
              <a:buChar char="•"/>
            </a:pPr>
            <a:r>
              <a:rPr lang="en-US" sz="2300">
                <a:latin typeface="Trebuchet MS"/>
                <a:ea typeface="Trebuchet MS"/>
                <a:cs typeface="Trebuchet MS"/>
                <a:sym typeface="Trebuchet MS"/>
              </a:rPr>
              <a:t>This is a competitive process – For the application to be recommended for funding, it must address all required elements and </a:t>
            </a:r>
            <a:r>
              <a:rPr lang="en-US" sz="2300" b="1">
                <a:latin typeface="Trebuchet MS"/>
                <a:ea typeface="Trebuchet MS"/>
                <a:cs typeface="Trebuchet MS"/>
                <a:sym typeface="Trebuchet MS"/>
              </a:rPr>
              <a:t>receive at least 51 points out of the 72 possible narrative points.</a:t>
            </a:r>
            <a:endParaRPr sz="2300" b="1">
              <a:latin typeface="Trebuchet MS"/>
              <a:ea typeface="Trebuchet MS"/>
              <a:cs typeface="Trebuchet MS"/>
              <a:sym typeface="Trebuchet MS"/>
            </a:endParaRPr>
          </a:p>
          <a:p>
            <a:pPr marL="914400" lvl="1" indent="-374650" algn="l" rtl="0">
              <a:spcBef>
                <a:spcPts val="500"/>
              </a:spcBef>
              <a:spcAft>
                <a:spcPts val="0"/>
              </a:spcAft>
              <a:buSzPts val="2300"/>
              <a:buFont typeface="Trebuchet MS"/>
              <a:buChar char="•"/>
            </a:pPr>
            <a:r>
              <a:rPr lang="en-US" sz="2300">
                <a:latin typeface="Trebuchet MS"/>
                <a:ea typeface="Trebuchet MS"/>
                <a:cs typeface="Trebuchet MS"/>
                <a:sym typeface="Trebuchet MS"/>
              </a:rPr>
              <a:t>Award funding is </a:t>
            </a:r>
            <a:r>
              <a:rPr lang="en-US" sz="2300" b="1" u="sng">
                <a:latin typeface="Trebuchet MS"/>
                <a:ea typeface="Trebuchet MS"/>
                <a:cs typeface="Trebuchet MS"/>
                <a:sym typeface="Trebuchet MS"/>
              </a:rPr>
              <a:t>contingent upon pending appropriations</a:t>
            </a:r>
            <a:r>
              <a:rPr lang="en-US" sz="2300">
                <a:latin typeface="Trebuchet MS"/>
                <a:ea typeface="Trebuchet MS"/>
                <a:cs typeface="Trebuchet MS"/>
                <a:sym typeface="Trebuchet MS"/>
              </a:rPr>
              <a:t> to the School Counselor Corps Grant Program, and CDE will award applications until the level of available funding has been met.</a:t>
            </a:r>
            <a:endParaRPr sz="2300">
              <a:latin typeface="Trebuchet MS"/>
              <a:ea typeface="Trebuchet MS"/>
              <a:cs typeface="Trebuchet MS"/>
              <a:sym typeface="Trebuchet MS"/>
            </a:endParaRPr>
          </a:p>
          <a:p>
            <a:pPr marL="914400" lvl="1" indent="-374650" algn="l" rtl="0">
              <a:spcBef>
                <a:spcPts val="500"/>
              </a:spcBef>
              <a:spcAft>
                <a:spcPts val="0"/>
              </a:spcAft>
              <a:buSzPts val="2300"/>
              <a:buFont typeface="Trebuchet MS"/>
              <a:buChar char="•"/>
            </a:pPr>
            <a:r>
              <a:rPr lang="en-US" sz="2300">
                <a:latin typeface="Trebuchet MS"/>
                <a:ea typeface="Trebuchet MS"/>
                <a:cs typeface="Trebuchet MS"/>
                <a:sym typeface="Trebuchet MS"/>
              </a:rPr>
              <a:t>There is no guarantee that applying will result in funding or funding at the requested level. </a:t>
            </a:r>
            <a:endParaRPr sz="2300">
              <a:latin typeface="Trebuchet MS"/>
              <a:ea typeface="Trebuchet MS"/>
              <a:cs typeface="Trebuchet MS"/>
              <a:sym typeface="Trebuchet MS"/>
            </a:endParaRPr>
          </a:p>
          <a:p>
            <a:pPr marL="914400" lvl="1" indent="-374650" algn="l" rtl="0">
              <a:spcBef>
                <a:spcPts val="500"/>
              </a:spcBef>
              <a:spcAft>
                <a:spcPts val="0"/>
              </a:spcAft>
              <a:buSzPts val="2300"/>
              <a:buFont typeface="Trebuchet MS"/>
              <a:buChar char="•"/>
            </a:pPr>
            <a:r>
              <a:rPr lang="en-US" sz="2300">
                <a:latin typeface="Trebuchet MS"/>
                <a:ea typeface="Trebuchet MS"/>
                <a:cs typeface="Trebuchet MS"/>
                <a:sym typeface="Trebuchet MS"/>
              </a:rPr>
              <a:t>All award decisions are final. Applicants that do not meet the qualifications may reapply for future grant opportunities.</a:t>
            </a:r>
            <a:endParaRPr sz="2300">
              <a:latin typeface="Trebuchet MS"/>
              <a:ea typeface="Trebuchet MS"/>
              <a:cs typeface="Trebuchet MS"/>
              <a:sym typeface="Trebuchet MS"/>
            </a:endParaRPr>
          </a:p>
          <a:p>
            <a:pPr marL="0" lvl="0" indent="0" algn="l" rtl="0">
              <a:spcBef>
                <a:spcPts val="1000"/>
              </a:spcBef>
              <a:spcAft>
                <a:spcPts val="0"/>
              </a:spcAft>
              <a:buSzPts val="2400"/>
              <a:buNone/>
            </a:pPr>
            <a:r>
              <a:rPr lang="en-US" sz="2000">
                <a:latin typeface="Trebuchet MS"/>
                <a:ea typeface="Trebuchet MS"/>
                <a:cs typeface="Trebuchet MS"/>
                <a:sym typeface="Trebuchet MS"/>
              </a:rPr>
              <a:t> </a:t>
            </a:r>
            <a:endParaRPr sz="2000">
              <a:latin typeface="Trebuchet MS"/>
              <a:ea typeface="Trebuchet MS"/>
              <a:cs typeface="Trebuchet MS"/>
              <a:sym typeface="Trebuchet MS"/>
            </a:endParaRPr>
          </a:p>
        </p:txBody>
      </p:sp>
      <p:sp>
        <p:nvSpPr>
          <p:cNvPr id="289" name="Google Shape;289;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245193" y="4069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Required Elements</a:t>
            </a:r>
            <a:endParaRPr sz="3400" b="1">
              <a:solidFill>
                <a:schemeClr val="dk1"/>
              </a:solidFill>
              <a:latin typeface="Rockwell"/>
              <a:ea typeface="Rockwell"/>
              <a:cs typeface="Rockwell"/>
              <a:sym typeface="Rockwell"/>
            </a:endParaRPr>
          </a:p>
        </p:txBody>
      </p:sp>
      <p:sp>
        <p:nvSpPr>
          <p:cNvPr id="297" name="Google Shape;297;p18" descr="pages 11-14 of the RFA"/>
          <p:cNvSpPr txBox="1">
            <a:spLocks noGrp="1"/>
          </p:cNvSpPr>
          <p:nvPr>
            <p:ph type="body" idx="1"/>
          </p:nvPr>
        </p:nvSpPr>
        <p:spPr>
          <a:xfrm>
            <a:off x="353400" y="1463050"/>
            <a:ext cx="8558100" cy="4640700"/>
          </a:xfrm>
          <a:prstGeom prst="rect">
            <a:avLst/>
          </a:prstGeom>
          <a:noFill/>
          <a:ln>
            <a:noFill/>
          </a:ln>
        </p:spPr>
        <p:txBody>
          <a:bodyPr spcFirstLastPara="1" wrap="square" lIns="0" tIns="0" rIns="0" bIns="45700" anchor="t" anchorCtr="0">
            <a:noAutofit/>
          </a:bodyPr>
          <a:lstStyle/>
          <a:p>
            <a:pPr marL="0" lvl="0" indent="0" algn="l" rtl="0">
              <a:spcBef>
                <a:spcPts val="1000"/>
              </a:spcBef>
              <a:spcAft>
                <a:spcPts val="0"/>
              </a:spcAft>
              <a:buSzPts val="2400"/>
              <a:buNone/>
            </a:pPr>
            <a:r>
              <a:rPr lang="en-US" sz="2000">
                <a:latin typeface="Trebuchet MS"/>
                <a:ea typeface="Trebuchet MS"/>
                <a:cs typeface="Trebuchet MS"/>
                <a:sym typeface="Trebuchet MS"/>
              </a:rPr>
              <a:t>The format outlined in the RFA document, must be followed to assure consistent application of the evaluation criteria. See Evaluation Rubric for specific selection criteria (RFA doc. pages 14-17).</a:t>
            </a:r>
            <a:endParaRPr sz="2000">
              <a:latin typeface="Trebuchet MS"/>
              <a:ea typeface="Trebuchet MS"/>
              <a:cs typeface="Trebuchet MS"/>
              <a:sym typeface="Trebuchet MS"/>
            </a:endParaRPr>
          </a:p>
          <a:p>
            <a:pPr marL="457200" lvl="0" indent="-381000" algn="l" rtl="0">
              <a:spcBef>
                <a:spcPts val="1000"/>
              </a:spcBef>
              <a:spcAft>
                <a:spcPts val="0"/>
              </a:spcAft>
              <a:buSzPts val="2400"/>
              <a:buFont typeface="Trebuchet MS"/>
              <a:buChar char="•"/>
            </a:pPr>
            <a:r>
              <a:rPr lang="en-US" b="1">
                <a:latin typeface="Trebuchet MS"/>
                <a:ea typeface="Trebuchet MS"/>
                <a:cs typeface="Trebuchet MS"/>
                <a:sym typeface="Trebuchet MS"/>
              </a:rPr>
              <a:t>Part I: Application Information, School Information, and Program Assurance</a:t>
            </a:r>
            <a:endParaRPr b="1">
              <a:latin typeface="Trebuchet MS"/>
              <a:ea typeface="Trebuchet MS"/>
              <a:cs typeface="Trebuchet MS"/>
              <a:sym typeface="Trebuchet MS"/>
            </a:endParaRPr>
          </a:p>
          <a:p>
            <a:pPr marL="457200" lvl="0" indent="-381000" algn="l" rtl="0">
              <a:spcBef>
                <a:spcPts val="1000"/>
              </a:spcBef>
              <a:spcAft>
                <a:spcPts val="0"/>
              </a:spcAft>
              <a:buSzPts val="2400"/>
              <a:buFont typeface="Trebuchet MS"/>
              <a:buChar char="•"/>
            </a:pPr>
            <a:r>
              <a:rPr lang="en-US" b="1">
                <a:latin typeface="Trebuchet MS"/>
                <a:ea typeface="Trebuchet MS"/>
                <a:cs typeface="Trebuchet MS"/>
                <a:sym typeface="Trebuchet MS"/>
              </a:rPr>
              <a:t>Part II: Narrative and Budget</a:t>
            </a:r>
            <a:endParaRPr b="1">
              <a:latin typeface="Trebuchet MS"/>
              <a:ea typeface="Trebuchet MS"/>
              <a:cs typeface="Trebuchet MS"/>
              <a:sym typeface="Trebuchet MS"/>
            </a:endParaRPr>
          </a:p>
          <a:p>
            <a:pPr marL="457200" lvl="0" indent="-381000" algn="l" rtl="0">
              <a:spcBef>
                <a:spcPts val="1000"/>
              </a:spcBef>
              <a:spcAft>
                <a:spcPts val="0"/>
              </a:spcAft>
              <a:buSzPts val="2400"/>
              <a:buFont typeface="Trebuchet MS"/>
              <a:buChar char="•"/>
            </a:pPr>
            <a:r>
              <a:rPr lang="en-US" b="1">
                <a:latin typeface="Trebuchet MS"/>
                <a:ea typeface="Trebuchet MS"/>
                <a:cs typeface="Trebuchet MS"/>
                <a:sym typeface="Trebuchet MS"/>
              </a:rPr>
              <a:t>Uploads: Site-Based Administrator Agreement</a:t>
            </a:r>
            <a:endParaRPr b="1">
              <a:latin typeface="Trebuchet MS"/>
              <a:ea typeface="Trebuchet MS"/>
              <a:cs typeface="Trebuchet MS"/>
              <a:sym typeface="Trebuchet MS"/>
            </a:endParaRPr>
          </a:p>
          <a:p>
            <a:pPr marL="0" lvl="0" indent="0" algn="l" rtl="0">
              <a:spcBef>
                <a:spcPts val="1000"/>
              </a:spcBef>
              <a:spcAft>
                <a:spcPts val="0"/>
              </a:spcAft>
              <a:buSzPts val="2400"/>
              <a:buNone/>
            </a:pPr>
            <a:endParaRPr>
              <a:latin typeface="Trebuchet MS"/>
              <a:ea typeface="Trebuchet MS"/>
              <a:cs typeface="Trebuchet MS"/>
              <a:sym typeface="Trebuchet MS"/>
            </a:endParaRPr>
          </a:p>
          <a:p>
            <a:pPr marL="0" lvl="0" indent="0" algn="l" rtl="0">
              <a:spcBef>
                <a:spcPts val="1000"/>
              </a:spcBef>
              <a:spcAft>
                <a:spcPts val="0"/>
              </a:spcAft>
              <a:buSzPts val="2400"/>
              <a:buNone/>
            </a:pPr>
            <a:r>
              <a:rPr lang="en-US" sz="2000">
                <a:latin typeface="Trebuchet MS"/>
                <a:ea typeface="Trebuchet MS"/>
                <a:cs typeface="Trebuchet MS"/>
                <a:sym typeface="Trebuchet MS"/>
              </a:rPr>
              <a:t>Note: Apart from the items noted above, attachments or addendums </a:t>
            </a:r>
            <a:r>
              <a:rPr lang="en-US" sz="2000" b="1" u="sng">
                <a:latin typeface="Trebuchet MS"/>
                <a:ea typeface="Trebuchet MS"/>
                <a:cs typeface="Trebuchet MS"/>
                <a:sym typeface="Trebuchet MS"/>
              </a:rPr>
              <a:t>cannot</a:t>
            </a:r>
            <a:r>
              <a:rPr lang="en-US" sz="2000">
                <a:latin typeface="Trebuchet MS"/>
                <a:ea typeface="Trebuchet MS"/>
                <a:cs typeface="Trebuchet MS"/>
                <a:sym typeface="Trebuchet MS"/>
              </a:rPr>
              <a:t> be utilized to address the required elements or be factored into the scoring and are therefore discouraged.</a:t>
            </a:r>
            <a:endParaRPr sz="1700">
              <a:latin typeface="Trebuchet MS"/>
              <a:ea typeface="Trebuchet MS"/>
              <a:cs typeface="Trebuchet MS"/>
              <a:sym typeface="Trebuchet MS"/>
            </a:endParaRPr>
          </a:p>
          <a:p>
            <a:pPr marL="457200" lvl="0" indent="0" algn="l" rtl="0">
              <a:lnSpc>
                <a:spcPct val="115000"/>
              </a:lnSpc>
              <a:spcBef>
                <a:spcPts val="1200"/>
              </a:spcBef>
              <a:spcAft>
                <a:spcPts val="0"/>
              </a:spcAft>
              <a:buSzPts val="2400"/>
              <a:buNone/>
            </a:pPr>
            <a:endParaRPr/>
          </a:p>
          <a:p>
            <a:pPr marL="457200" lvl="0" indent="0" algn="l" rtl="0">
              <a:lnSpc>
                <a:spcPct val="90000"/>
              </a:lnSpc>
              <a:spcBef>
                <a:spcPts val="1200"/>
              </a:spcBef>
              <a:spcAft>
                <a:spcPts val="0"/>
              </a:spcAft>
              <a:buSzPts val="2400"/>
              <a:buNone/>
            </a:pP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Clr>
                <a:schemeClr val="dk1"/>
              </a:buClr>
              <a:buSzPts val="1800"/>
              <a:buNone/>
            </a:pPr>
            <a:endParaRPr sz="1800">
              <a:solidFill>
                <a:srgbClr val="262626"/>
              </a:solidFill>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a:p>
        </p:txBody>
      </p:sp>
      <p:sp>
        <p:nvSpPr>
          <p:cNvPr id="296" name="Google Shape;296;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b1093c285f_4_148"/>
          <p:cNvSpPr txBox="1">
            <a:spLocks noGrp="1"/>
          </p:cNvSpPr>
          <p:nvPr>
            <p:ph type="title"/>
          </p:nvPr>
        </p:nvSpPr>
        <p:spPr>
          <a:xfrm>
            <a:off x="223068" y="234989"/>
            <a:ext cx="60819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Required Elements </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solidFill>
                  <a:schemeClr val="dk1"/>
                </a:solidFill>
                <a:latin typeface="Rockwell"/>
                <a:ea typeface="Rockwell"/>
                <a:cs typeface="Rockwell"/>
                <a:sym typeface="Rockwell"/>
              </a:rPr>
              <a:t>Part I: Applicant Information</a:t>
            </a:r>
            <a:endParaRPr sz="2850" b="1">
              <a:solidFill>
                <a:schemeClr val="dk1"/>
              </a:solidFill>
              <a:latin typeface="Rockwell"/>
              <a:ea typeface="Rockwell"/>
              <a:cs typeface="Rockwell"/>
              <a:sym typeface="Rockwell"/>
            </a:endParaRPr>
          </a:p>
        </p:txBody>
      </p:sp>
      <p:pic>
        <p:nvPicPr>
          <p:cNvPr id="305" name="Google Shape;305;g2b1093c285f_4_148" descr="Screenshot of applicant information in GAINS"/>
          <p:cNvPicPr preferRelativeResize="0"/>
          <p:nvPr/>
        </p:nvPicPr>
        <p:blipFill>
          <a:blip r:embed="rId3">
            <a:alphaModFix/>
          </a:blip>
          <a:stretch>
            <a:fillRect/>
          </a:stretch>
        </p:blipFill>
        <p:spPr>
          <a:xfrm>
            <a:off x="298325" y="1314114"/>
            <a:ext cx="7484951" cy="5112901"/>
          </a:xfrm>
          <a:prstGeom prst="rect">
            <a:avLst/>
          </a:prstGeom>
          <a:noFill/>
          <a:ln>
            <a:noFill/>
          </a:ln>
        </p:spPr>
      </p:pic>
      <p:sp>
        <p:nvSpPr>
          <p:cNvPr id="304" name="Google Shape;304;g2b1093c285f_4_14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b1093c285f_4_7"/>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
        <p:nvSpPr>
          <p:cNvPr id="110" name="Google Shape;110;g2b1093c285f_4_7">
            <a:extLst>
              <a:ext uri="{C183D7F6-B498-43B3-948B-1728B52AA6E4}">
                <adec:decorative xmlns:adec="http://schemas.microsoft.com/office/drawing/2017/decorative" val="1"/>
              </a:ext>
            </a:extLst>
          </p:cNvPr>
          <p:cNvSpPr txBox="1"/>
          <p:nvPr/>
        </p:nvSpPr>
        <p:spPr>
          <a:xfrm>
            <a:off x="-4925" y="402250"/>
            <a:ext cx="8800200" cy="14919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13" name="Google Shape;113;g2b1093c285f_4_7"/>
          <p:cNvSpPr txBox="1">
            <a:spLocks noGrp="1"/>
          </p:cNvSpPr>
          <p:nvPr>
            <p:ph type="ctrTitle"/>
          </p:nvPr>
        </p:nvSpPr>
        <p:spPr>
          <a:xfrm>
            <a:off x="215700" y="648550"/>
            <a:ext cx="8537400" cy="1151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400" b="1">
                <a:solidFill>
                  <a:schemeClr val="dk1"/>
                </a:solidFill>
                <a:latin typeface="Rockwell"/>
                <a:ea typeface="Rockwell"/>
                <a:cs typeface="Rockwell"/>
                <a:sym typeface="Rockwell"/>
              </a:rPr>
              <a:t>SCCG and the Office of </a:t>
            </a:r>
            <a:endParaRPr sz="3400" b="1">
              <a:solidFill>
                <a:schemeClr val="dk1"/>
              </a:solidFill>
              <a:latin typeface="Rockwell"/>
              <a:ea typeface="Rockwell"/>
              <a:cs typeface="Rockwell"/>
              <a:sym typeface="Rockwell"/>
            </a:endParaRPr>
          </a:p>
          <a:p>
            <a:pPr marL="0" lvl="0" indent="0" algn="ctr" rtl="0">
              <a:lnSpc>
                <a:spcPct val="90000"/>
              </a:lnSpc>
              <a:spcBef>
                <a:spcPts val="0"/>
              </a:spcBef>
              <a:spcAft>
                <a:spcPts val="0"/>
              </a:spcAft>
              <a:buClr>
                <a:schemeClr val="lt1"/>
              </a:buClr>
              <a:buSzPts val="3600"/>
              <a:buFont typeface="Arial"/>
              <a:buNone/>
            </a:pPr>
            <a:r>
              <a:rPr lang="en-US" sz="3400" b="1">
                <a:solidFill>
                  <a:schemeClr val="dk1"/>
                </a:solidFill>
                <a:latin typeface="Rockwell"/>
                <a:ea typeface="Rockwell"/>
                <a:cs typeface="Rockwell"/>
                <a:sym typeface="Rockwell"/>
              </a:rPr>
              <a:t>Postsecondary &amp; Workforce Readiness</a:t>
            </a:r>
            <a:endParaRPr sz="3400" b="1">
              <a:solidFill>
                <a:schemeClr val="dk1"/>
              </a:solidFill>
              <a:latin typeface="Rockwell"/>
              <a:ea typeface="Rockwell"/>
              <a:cs typeface="Rockwell"/>
              <a:sym typeface="Rockwell"/>
            </a:endParaRPr>
          </a:p>
        </p:txBody>
      </p:sp>
      <p:sp>
        <p:nvSpPr>
          <p:cNvPr id="109" name="Google Shape;109;g2b1093c285f_4_7"/>
          <p:cNvSpPr txBox="1"/>
          <p:nvPr/>
        </p:nvSpPr>
        <p:spPr>
          <a:xfrm>
            <a:off x="510907" y="2995809"/>
            <a:ext cx="36996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ckwell"/>
                <a:ea typeface="Rockwell"/>
                <a:cs typeface="Rockwell"/>
                <a:sym typeface="Rockwell"/>
              </a:rPr>
              <a:t>Jennicca Mabe</a:t>
            </a:r>
            <a:endParaRPr sz="1400" b="1" i="0" u="none" strike="noStrike" cap="none" dirty="0">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Rockwell"/>
                <a:ea typeface="Rockwell"/>
                <a:cs typeface="Rockwell"/>
                <a:sym typeface="Rockwell"/>
              </a:rPr>
              <a:t>School Counseling Specialist </a:t>
            </a:r>
            <a:endParaRPr sz="2000" b="0" i="0" u="none" strike="noStrike" cap="none" dirty="0">
              <a:solidFill>
                <a:schemeClr val="dk1"/>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1900" b="0" i="0" u="none" strike="noStrike" cap="none" dirty="0">
                <a:solidFill>
                  <a:schemeClr val="dk1"/>
                </a:solidFill>
                <a:latin typeface="Rockwell"/>
                <a:ea typeface="Rockwell"/>
                <a:cs typeface="Rockwell"/>
                <a:sym typeface="Rockwell"/>
              </a:rPr>
              <a:t>Mabe_j@cde.state.co.us</a:t>
            </a:r>
            <a:endParaRPr sz="2800" b="0" i="0" u="none" strike="noStrike" cap="none" dirty="0">
              <a:solidFill>
                <a:schemeClr val="dk1"/>
              </a:solidFill>
              <a:latin typeface="Rockwell"/>
              <a:ea typeface="Rockwell"/>
              <a:cs typeface="Rockwell"/>
              <a:sym typeface="Rockwell"/>
            </a:endParaRPr>
          </a:p>
        </p:txBody>
      </p:sp>
      <p:sp>
        <p:nvSpPr>
          <p:cNvPr id="111" name="Google Shape;111;g2b1093c285f_4_7"/>
          <p:cNvSpPr txBox="1"/>
          <p:nvPr/>
        </p:nvSpPr>
        <p:spPr>
          <a:xfrm>
            <a:off x="4671947" y="4269774"/>
            <a:ext cx="36465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ckwell"/>
                <a:ea typeface="Rockwell"/>
                <a:cs typeface="Rockwell"/>
                <a:sym typeface="Rockwell"/>
              </a:rPr>
              <a:t>Brooke Morgan</a:t>
            </a:r>
            <a:endParaRPr sz="1400" b="1" i="0" u="none" strike="noStrike" cap="none" dirty="0">
              <a:solidFill>
                <a:srgbClr val="000000"/>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Rockwell"/>
                <a:ea typeface="Rockwell"/>
                <a:cs typeface="Rockwell"/>
                <a:sym typeface="Rockwell"/>
              </a:rPr>
              <a:t>School Counseling Specialist</a:t>
            </a:r>
            <a:endParaRPr sz="2000" b="0" i="0" u="none" strike="noStrike" cap="none" dirty="0">
              <a:solidFill>
                <a:schemeClr val="dk1"/>
              </a:solidFill>
              <a:latin typeface="Rockwell"/>
              <a:ea typeface="Rockwell"/>
              <a:cs typeface="Rockwell"/>
              <a:sym typeface="Rockwell"/>
            </a:endParaRPr>
          </a:p>
          <a:p>
            <a:pPr marL="0" marR="0" lvl="0" indent="0" algn="ctr" rtl="0">
              <a:lnSpc>
                <a:spcPct val="100000"/>
              </a:lnSpc>
              <a:spcBef>
                <a:spcPts val="0"/>
              </a:spcBef>
              <a:spcAft>
                <a:spcPts val="0"/>
              </a:spcAft>
              <a:buClr>
                <a:srgbClr val="000000"/>
              </a:buClr>
              <a:buSzPts val="2000"/>
              <a:buFont typeface="Arial"/>
              <a:buNone/>
            </a:pPr>
            <a:r>
              <a:rPr lang="en-US" sz="1900" b="0" i="0" u="none" strike="noStrike" cap="none" dirty="0">
                <a:solidFill>
                  <a:schemeClr val="dk1"/>
                </a:solidFill>
                <a:latin typeface="Rockwell"/>
                <a:ea typeface="Rockwell"/>
                <a:cs typeface="Rockwell"/>
                <a:sym typeface="Rockwell"/>
              </a:rPr>
              <a:t>Morgan_b@cde.state.co.us </a:t>
            </a:r>
            <a:endParaRPr sz="1900" b="0" i="0" u="none" strike="noStrike" cap="none" dirty="0">
              <a:solidFill>
                <a:schemeClr val="dk1"/>
              </a:solidFill>
              <a:latin typeface="Rockwell"/>
              <a:ea typeface="Rockwell"/>
              <a:cs typeface="Rockwell"/>
              <a:sym typeface="Rockwe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b1093c285f_4_156"/>
          <p:cNvSpPr txBox="1">
            <a:spLocks noGrp="1"/>
          </p:cNvSpPr>
          <p:nvPr>
            <p:ph type="title"/>
          </p:nvPr>
        </p:nvSpPr>
        <p:spPr>
          <a:xfrm>
            <a:off x="223075" y="235000"/>
            <a:ext cx="88710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Required Elements </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solidFill>
                  <a:schemeClr val="dk1"/>
                </a:solidFill>
                <a:latin typeface="Rockwell"/>
                <a:ea typeface="Rockwell"/>
                <a:cs typeface="Rockwell"/>
                <a:sym typeface="Rockwell"/>
              </a:rPr>
              <a:t>Part I: School Information and Priority Considerations</a:t>
            </a:r>
            <a:endParaRPr sz="2850" b="1">
              <a:solidFill>
                <a:schemeClr val="dk1"/>
              </a:solidFill>
              <a:latin typeface="Rockwell"/>
              <a:ea typeface="Rockwell"/>
              <a:cs typeface="Rockwell"/>
              <a:sym typeface="Rockwell"/>
            </a:endParaRPr>
          </a:p>
        </p:txBody>
      </p:sp>
      <p:pic>
        <p:nvPicPr>
          <p:cNvPr id="313" name="Google Shape;313;g2b1093c285f_4_156" descr="Screenshot of the recipient schools information and priority point considerations in GAINS"/>
          <p:cNvPicPr preferRelativeResize="0"/>
          <p:nvPr/>
        </p:nvPicPr>
        <p:blipFill>
          <a:blip r:embed="rId3">
            <a:alphaModFix/>
          </a:blip>
          <a:stretch>
            <a:fillRect/>
          </a:stretch>
        </p:blipFill>
        <p:spPr>
          <a:xfrm>
            <a:off x="1930525" y="1390725"/>
            <a:ext cx="5403524" cy="5107250"/>
          </a:xfrm>
          <a:prstGeom prst="rect">
            <a:avLst/>
          </a:prstGeom>
          <a:noFill/>
          <a:ln>
            <a:noFill/>
          </a:ln>
        </p:spPr>
      </p:pic>
      <p:sp>
        <p:nvSpPr>
          <p:cNvPr id="312" name="Google Shape;312;g2b1093c285f_4_15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b1093c285f_4_175"/>
          <p:cNvSpPr txBox="1">
            <a:spLocks noGrp="1"/>
          </p:cNvSpPr>
          <p:nvPr>
            <p:ph type="title"/>
          </p:nvPr>
        </p:nvSpPr>
        <p:spPr>
          <a:xfrm>
            <a:off x="223078" y="235000"/>
            <a:ext cx="8271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Required Elements </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solidFill>
                  <a:schemeClr val="dk1"/>
                </a:solidFill>
                <a:latin typeface="Rockwell"/>
                <a:ea typeface="Rockwell"/>
                <a:cs typeface="Rockwell"/>
                <a:sym typeface="Rockwell"/>
              </a:rPr>
              <a:t>Part I: Program Assurances Continued</a:t>
            </a:r>
            <a:endParaRPr sz="2850" b="1">
              <a:solidFill>
                <a:schemeClr val="dk1"/>
              </a:solidFill>
              <a:latin typeface="Rockwell"/>
              <a:ea typeface="Rockwell"/>
              <a:cs typeface="Rockwell"/>
              <a:sym typeface="Rockwell"/>
            </a:endParaRPr>
          </a:p>
        </p:txBody>
      </p:sp>
      <p:sp>
        <p:nvSpPr>
          <p:cNvPr id="321" name="Google Shape;321;g2b1093c285f_4_175"/>
          <p:cNvSpPr txBox="1"/>
          <p:nvPr/>
        </p:nvSpPr>
        <p:spPr>
          <a:xfrm>
            <a:off x="361500" y="1297400"/>
            <a:ext cx="84210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rebuchet MS"/>
                <a:ea typeface="Trebuchet MS"/>
                <a:cs typeface="Trebuchet MS"/>
                <a:sym typeface="Trebuchet MS"/>
              </a:rPr>
              <a:t>Applicants will agree to the Assurances below within the School Counselor Corps Grant application in GAINS.</a:t>
            </a:r>
            <a:endParaRPr sz="2400" b="1" i="0" u="none" strike="noStrike" cap="none">
              <a:solidFill>
                <a:srgbClr val="000000"/>
              </a:solidFill>
              <a:latin typeface="Trebuchet MS"/>
              <a:ea typeface="Trebuchet MS"/>
              <a:cs typeface="Trebuchet MS"/>
              <a:sym typeface="Trebuchet MS"/>
            </a:endParaRPr>
          </a:p>
        </p:txBody>
      </p:sp>
      <p:pic>
        <p:nvPicPr>
          <p:cNvPr id="322" name="Google Shape;322;g2b1093c285f_4_175" descr="Screenshot of Program Assurances in GAINS"/>
          <p:cNvPicPr preferRelativeResize="0"/>
          <p:nvPr/>
        </p:nvPicPr>
        <p:blipFill>
          <a:blip r:embed="rId3">
            <a:alphaModFix/>
          </a:blip>
          <a:stretch>
            <a:fillRect/>
          </a:stretch>
        </p:blipFill>
        <p:spPr>
          <a:xfrm>
            <a:off x="505413" y="2220800"/>
            <a:ext cx="8133173" cy="3886221"/>
          </a:xfrm>
          <a:prstGeom prst="rect">
            <a:avLst/>
          </a:prstGeom>
          <a:noFill/>
          <a:ln>
            <a:noFill/>
          </a:ln>
        </p:spPr>
      </p:pic>
      <p:sp>
        <p:nvSpPr>
          <p:cNvPr id="320" name="Google Shape;320;g2b1093c285f_4_17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b1093c285f_4_258"/>
          <p:cNvSpPr txBox="1">
            <a:spLocks noGrp="1"/>
          </p:cNvSpPr>
          <p:nvPr>
            <p:ph type="title"/>
          </p:nvPr>
        </p:nvSpPr>
        <p:spPr>
          <a:xfrm>
            <a:off x="223075" y="235000"/>
            <a:ext cx="83133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dirty="0">
                <a:solidFill>
                  <a:schemeClr val="tx1"/>
                </a:solidFill>
                <a:latin typeface="Rockwell"/>
                <a:ea typeface="Rockwell"/>
                <a:cs typeface="Rockwell"/>
                <a:sym typeface="Rockwell"/>
              </a:rPr>
              <a:t>Required Elements</a:t>
            </a:r>
            <a:endParaRPr sz="3750" b="1" dirty="0">
              <a:solidFill>
                <a:schemeClr val="tx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dirty="0">
                <a:solidFill>
                  <a:schemeClr val="tx1"/>
                </a:solidFill>
                <a:latin typeface="Rockwell"/>
                <a:ea typeface="Rockwell"/>
                <a:cs typeface="Rockwell"/>
                <a:sym typeface="Rockwell"/>
              </a:rPr>
              <a:t>Uploads</a:t>
            </a:r>
            <a:endParaRPr sz="2850" b="1" dirty="0">
              <a:solidFill>
                <a:schemeClr val="tx1"/>
              </a:solidFill>
              <a:latin typeface="Rockwell"/>
              <a:ea typeface="Rockwell"/>
              <a:cs typeface="Rockwell"/>
              <a:sym typeface="Rockwell"/>
            </a:endParaRPr>
          </a:p>
        </p:txBody>
      </p:sp>
      <p:sp>
        <p:nvSpPr>
          <p:cNvPr id="330" name="Google Shape;330;g2b1093c285f_4_258"/>
          <p:cNvSpPr txBox="1"/>
          <p:nvPr/>
        </p:nvSpPr>
        <p:spPr>
          <a:xfrm>
            <a:off x="211650" y="1339950"/>
            <a:ext cx="87207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Participating site-based administrators must sign and upload to GAINS to indicate their understanding and agreement to the requirements of the School Counselor Corps Program.</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pic>
        <p:nvPicPr>
          <p:cNvPr id="331" name="Google Shape;331;g2b1093c285f_4_258" descr="Screenshot of site-based administrator signature assurance page of RFA"/>
          <p:cNvPicPr preferRelativeResize="0"/>
          <p:nvPr/>
        </p:nvPicPr>
        <p:blipFill rotWithShape="1">
          <a:blip r:embed="rId3">
            <a:alphaModFix/>
          </a:blip>
          <a:srcRect b="41138"/>
          <a:stretch/>
        </p:blipFill>
        <p:spPr>
          <a:xfrm>
            <a:off x="1212850" y="2617350"/>
            <a:ext cx="6333750" cy="3856025"/>
          </a:xfrm>
          <a:prstGeom prst="rect">
            <a:avLst/>
          </a:prstGeom>
          <a:noFill/>
          <a:ln>
            <a:noFill/>
          </a:ln>
          <a:effectLst>
            <a:outerShdw blurRad="57150" dist="161925" dir="7920000" algn="bl" rotWithShape="0">
              <a:srgbClr val="000000">
                <a:alpha val="49803"/>
              </a:srgbClr>
            </a:outerShdw>
          </a:effectLst>
        </p:spPr>
      </p:pic>
      <p:sp>
        <p:nvSpPr>
          <p:cNvPr id="329" name="Google Shape;329;g2b1093c285f_4_25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b1093c285f_4_187"/>
          <p:cNvSpPr txBox="1">
            <a:spLocks noGrp="1"/>
          </p:cNvSpPr>
          <p:nvPr>
            <p:ph type="title"/>
          </p:nvPr>
        </p:nvSpPr>
        <p:spPr>
          <a:xfrm>
            <a:off x="223078" y="235000"/>
            <a:ext cx="8271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Required Elements</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4210"/>
              <a:buFont typeface="Arial"/>
              <a:buNone/>
            </a:pPr>
            <a:r>
              <a:rPr lang="en-US" sz="2850" b="1">
                <a:solidFill>
                  <a:schemeClr val="dk1"/>
                </a:solidFill>
                <a:latin typeface="Rockwell"/>
                <a:ea typeface="Rockwell"/>
                <a:cs typeface="Rockwell"/>
                <a:sym typeface="Rockwell"/>
              </a:rPr>
              <a:t>Part II:</a:t>
            </a:r>
            <a:r>
              <a:rPr lang="en-US" sz="2850">
                <a:solidFill>
                  <a:schemeClr val="dk1"/>
                </a:solidFill>
                <a:latin typeface="Rockwell"/>
                <a:ea typeface="Rockwell"/>
                <a:cs typeface="Rockwell"/>
                <a:sym typeface="Rockwell"/>
              </a:rPr>
              <a:t> </a:t>
            </a:r>
            <a:r>
              <a:rPr lang="en-US" sz="2850" b="1">
                <a:solidFill>
                  <a:schemeClr val="dk1"/>
                </a:solidFill>
                <a:latin typeface="Rockwell"/>
                <a:ea typeface="Rockwell"/>
                <a:cs typeface="Rockwell"/>
                <a:sym typeface="Rockwell"/>
              </a:rPr>
              <a:t>Narrative </a:t>
            </a:r>
            <a:endParaRPr sz="2850" b="1">
              <a:solidFill>
                <a:schemeClr val="dk1"/>
              </a:solidFill>
              <a:latin typeface="Rockwell"/>
              <a:ea typeface="Rockwell"/>
              <a:cs typeface="Rockwell"/>
              <a:sym typeface="Rockwell"/>
            </a:endParaRPr>
          </a:p>
        </p:txBody>
      </p:sp>
      <p:sp>
        <p:nvSpPr>
          <p:cNvPr id="339" name="Google Shape;339;g2b1093c285f_4_187"/>
          <p:cNvSpPr txBox="1"/>
          <p:nvPr/>
        </p:nvSpPr>
        <p:spPr>
          <a:xfrm>
            <a:off x="162375" y="1356525"/>
            <a:ext cx="8720700" cy="47871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Responses should be completed in the online application form. Although the system will save your work in progress, applicants may find it useful to compose answers in a separate document and copy them into the form.</a:t>
            </a:r>
            <a:endParaRPr sz="2000">
              <a:latin typeface="Trebuchet MS"/>
              <a:ea typeface="Trebuchet MS"/>
              <a:cs typeface="Trebuchet MS"/>
              <a:sym typeface="Trebuchet MS"/>
            </a:endParaRPr>
          </a:p>
          <a:p>
            <a:pPr marL="0" lvl="0" indent="0" algn="l" rtl="0">
              <a:spcBef>
                <a:spcPts val="0"/>
              </a:spcBef>
              <a:spcAft>
                <a:spcPts val="0"/>
              </a:spcAft>
              <a:buClr>
                <a:srgbClr val="000000"/>
              </a:buClr>
              <a:buSzPts val="2100"/>
              <a:buFont typeface="Arial"/>
              <a:buNone/>
            </a:pPr>
            <a:endParaRPr sz="500">
              <a:latin typeface="Trebuchet MS"/>
              <a:ea typeface="Trebuchet MS"/>
              <a:cs typeface="Trebuchet MS"/>
              <a:sym typeface="Trebuchet MS"/>
            </a:endParaRPr>
          </a:p>
          <a:p>
            <a:pPr marL="0" lvl="0" indent="0" algn="l" rtl="0">
              <a:spcBef>
                <a:spcPts val="0"/>
              </a:spcBef>
              <a:spcAft>
                <a:spcPts val="0"/>
              </a:spcAft>
              <a:buClr>
                <a:srgbClr val="000000"/>
              </a:buClr>
              <a:buSzPts val="500"/>
              <a:buFont typeface="Arial"/>
              <a:buNone/>
            </a:pPr>
            <a:endParaRPr sz="500">
              <a:latin typeface="Trebuchet MS"/>
              <a:ea typeface="Trebuchet MS"/>
              <a:cs typeface="Trebuchet MS"/>
              <a:sym typeface="Trebuchet MS"/>
            </a:endParaRPr>
          </a:p>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For those applicants that have previously received funding from the School Counselor Corps Grant Program the expectation is that the narrative responses will include references to that award, where applicable. For example, discuss how the funds contributed to the program and what still needs to be accomplished. Applicants should demonstrate ongoing and improved capacity in the program and a well-developed plan for sustainability.</a:t>
            </a:r>
            <a:endParaRPr sz="2000">
              <a:latin typeface="Trebuchet MS"/>
              <a:ea typeface="Trebuchet MS"/>
              <a:cs typeface="Trebuchet MS"/>
              <a:sym typeface="Trebuchet MS"/>
            </a:endParaRPr>
          </a:p>
          <a:p>
            <a:pPr marL="0" lvl="0" indent="0" algn="l" rtl="0">
              <a:spcBef>
                <a:spcPts val="0"/>
              </a:spcBef>
              <a:spcAft>
                <a:spcPts val="0"/>
              </a:spcAft>
              <a:buClr>
                <a:srgbClr val="000000"/>
              </a:buClr>
              <a:buSzPts val="2100"/>
              <a:buFont typeface="Arial"/>
              <a:buNone/>
            </a:pPr>
            <a:endParaRPr sz="500">
              <a:latin typeface="Trebuchet MS"/>
              <a:ea typeface="Trebuchet MS"/>
              <a:cs typeface="Trebuchet MS"/>
              <a:sym typeface="Trebuchet MS"/>
            </a:endParaRPr>
          </a:p>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See narrative questions in RFA document on the SCCG website or in GAINS.</a:t>
            </a:r>
            <a:endParaRPr sz="2000">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Arial"/>
              <a:ea typeface="Arial"/>
              <a:cs typeface="Arial"/>
              <a:sym typeface="Arial"/>
            </a:endParaRPr>
          </a:p>
        </p:txBody>
      </p:sp>
      <p:sp>
        <p:nvSpPr>
          <p:cNvPr id="338" name="Google Shape;338;g2b1093c285f_4_18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b1093c285f_4_197"/>
          <p:cNvSpPr txBox="1">
            <a:spLocks noGrp="1"/>
          </p:cNvSpPr>
          <p:nvPr>
            <p:ph type="title"/>
          </p:nvPr>
        </p:nvSpPr>
        <p:spPr>
          <a:xfrm>
            <a:off x="223078" y="193550"/>
            <a:ext cx="8271600" cy="7563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64000"/>
              <a:buFont typeface="Arial"/>
              <a:buNone/>
            </a:pPr>
            <a:r>
              <a:rPr lang="en-US" sz="3750" b="1">
                <a:solidFill>
                  <a:schemeClr val="dk1"/>
                </a:solidFill>
                <a:latin typeface="Rockwell"/>
                <a:ea typeface="Rockwell"/>
                <a:cs typeface="Rockwell"/>
                <a:sym typeface="Rockwell"/>
              </a:rPr>
              <a:t>Required Elements</a:t>
            </a:r>
            <a:endParaRPr sz="375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ct val="85714"/>
              <a:buFont typeface="Arial"/>
              <a:buNone/>
            </a:pPr>
            <a:r>
              <a:rPr lang="en-US" sz="2800" b="1">
                <a:solidFill>
                  <a:schemeClr val="dk1"/>
                </a:solidFill>
                <a:latin typeface="Rockwell"/>
                <a:ea typeface="Rockwell"/>
                <a:cs typeface="Rockwell"/>
                <a:sym typeface="Rockwell"/>
              </a:rPr>
              <a:t>Part II: </a:t>
            </a:r>
            <a:r>
              <a:rPr lang="en-US" sz="2800">
                <a:solidFill>
                  <a:schemeClr val="dk1"/>
                </a:solidFill>
                <a:latin typeface="Rockwell"/>
                <a:ea typeface="Rockwell"/>
                <a:cs typeface="Rockwell"/>
                <a:sym typeface="Rockwell"/>
              </a:rPr>
              <a:t>Narrative and </a:t>
            </a:r>
            <a:r>
              <a:rPr lang="en-US" sz="2800" b="1">
                <a:solidFill>
                  <a:schemeClr val="dk1"/>
                </a:solidFill>
                <a:latin typeface="Rockwell"/>
                <a:ea typeface="Rockwell"/>
                <a:cs typeface="Rockwell"/>
                <a:sym typeface="Rockwell"/>
              </a:rPr>
              <a:t>Budget </a:t>
            </a:r>
            <a:endParaRPr sz="2800" b="1">
              <a:solidFill>
                <a:schemeClr val="dk1"/>
              </a:solidFill>
              <a:latin typeface="Rockwell"/>
              <a:ea typeface="Rockwell"/>
              <a:cs typeface="Rockwell"/>
              <a:sym typeface="Rockwell"/>
            </a:endParaRPr>
          </a:p>
        </p:txBody>
      </p:sp>
      <p:sp>
        <p:nvSpPr>
          <p:cNvPr id="347" name="Google Shape;347;g2b1093c285f_4_197"/>
          <p:cNvSpPr txBox="1"/>
          <p:nvPr/>
        </p:nvSpPr>
        <p:spPr>
          <a:xfrm>
            <a:off x="211650" y="1480700"/>
            <a:ext cx="8720700" cy="46947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Trebuchet MS"/>
              <a:buChar char="●"/>
            </a:pPr>
            <a:r>
              <a:rPr lang="en-US" sz="2100" b="1" dirty="0">
                <a:latin typeface="Trebuchet MS"/>
                <a:ea typeface="Trebuchet MS"/>
                <a:cs typeface="Trebuchet MS"/>
                <a:sym typeface="Trebuchet MS"/>
              </a:rPr>
              <a:t>Complete your proposed program budget for year one in GAINS. </a:t>
            </a:r>
            <a:endParaRPr sz="2100" dirty="0">
              <a:latin typeface="Trebuchet MS"/>
              <a:ea typeface="Trebuchet MS"/>
              <a:cs typeface="Trebuchet MS"/>
              <a:sym typeface="Trebuchet MS"/>
            </a:endParaRPr>
          </a:p>
          <a:p>
            <a:pPr marL="0" lvl="0" indent="0" algn="l" rtl="0">
              <a:spcBef>
                <a:spcPts val="0"/>
              </a:spcBef>
              <a:spcAft>
                <a:spcPts val="0"/>
              </a:spcAft>
              <a:buClr>
                <a:srgbClr val="000000"/>
              </a:buClr>
              <a:buSzPts val="2400"/>
              <a:buFont typeface="Arial"/>
              <a:buNone/>
            </a:pPr>
            <a:endParaRPr sz="2100" dirty="0">
              <a:latin typeface="Trebuchet MS"/>
              <a:ea typeface="Trebuchet MS"/>
              <a:cs typeface="Trebuchet MS"/>
              <a:sym typeface="Trebuchet MS"/>
            </a:endParaRPr>
          </a:p>
          <a:p>
            <a:pPr marL="457200" lvl="0" indent="-361950" algn="l" rtl="0">
              <a:spcBef>
                <a:spcPts val="0"/>
              </a:spcBef>
              <a:spcAft>
                <a:spcPts val="0"/>
              </a:spcAft>
              <a:buSzPts val="2100"/>
              <a:buFont typeface="Trebuchet MS"/>
              <a:buChar char="●"/>
            </a:pPr>
            <a:r>
              <a:rPr lang="en-US" sz="2300" dirty="0">
                <a:solidFill>
                  <a:schemeClr val="dk1"/>
                </a:solidFill>
                <a:latin typeface="Trebuchet MS"/>
                <a:ea typeface="Trebuchet MS"/>
                <a:cs typeface="Trebuchet MS"/>
                <a:sym typeface="Trebuchet MS"/>
              </a:rPr>
              <a:t>Budget guidance and examples can be found on the</a:t>
            </a:r>
            <a:r>
              <a:rPr lang="en-US" sz="2300" u="sng" dirty="0">
                <a:solidFill>
                  <a:schemeClr val="hlink"/>
                </a:solidFill>
                <a:latin typeface="Trebuchet MS"/>
                <a:ea typeface="Trebuchet MS"/>
                <a:cs typeface="Trebuchet MS"/>
                <a:sym typeface="Trebuchet MS"/>
                <a:hlinkClick r:id="rId3"/>
              </a:rPr>
              <a:t> SCCG funding webpage</a:t>
            </a:r>
            <a:r>
              <a:rPr lang="en-US" sz="2300" dirty="0">
                <a:solidFill>
                  <a:schemeClr val="dk1"/>
                </a:solidFill>
                <a:latin typeface="Trebuchet MS"/>
                <a:ea typeface="Trebuchet MS"/>
                <a:cs typeface="Trebuchet MS"/>
                <a:sym typeface="Trebuchet MS"/>
              </a:rPr>
              <a:t>- Budget Reminders (DOC).</a:t>
            </a:r>
            <a:endParaRPr sz="2100" dirty="0">
              <a:latin typeface="Trebuchet MS"/>
              <a:ea typeface="Trebuchet MS"/>
              <a:cs typeface="Trebuchet MS"/>
              <a:sym typeface="Trebuchet MS"/>
            </a:endParaRPr>
          </a:p>
          <a:p>
            <a:pPr marL="0" lvl="0" indent="0" algn="l" rtl="0">
              <a:spcBef>
                <a:spcPts val="0"/>
              </a:spcBef>
              <a:spcAft>
                <a:spcPts val="0"/>
              </a:spcAft>
              <a:buClr>
                <a:srgbClr val="000000"/>
              </a:buClr>
              <a:buSzPts val="2400"/>
              <a:buFont typeface="Arial"/>
              <a:buNone/>
            </a:pPr>
            <a:endParaRPr sz="2100" dirty="0">
              <a:latin typeface="Trebuchet MS"/>
              <a:ea typeface="Trebuchet MS"/>
              <a:cs typeface="Trebuchet MS"/>
              <a:sym typeface="Trebuchet MS"/>
            </a:endParaRPr>
          </a:p>
          <a:p>
            <a:pPr marL="457200" lvl="0" indent="-361950" algn="l" rtl="0">
              <a:spcBef>
                <a:spcPts val="0"/>
              </a:spcBef>
              <a:spcAft>
                <a:spcPts val="0"/>
              </a:spcAft>
              <a:buSzPts val="2100"/>
              <a:buFont typeface="Trebuchet MS"/>
              <a:buChar char="●"/>
            </a:pPr>
            <a:r>
              <a:rPr lang="en-US" sz="2100" b="1" dirty="0">
                <a:latin typeface="Trebuchet MS"/>
                <a:ea typeface="Trebuchet MS"/>
                <a:cs typeface="Trebuchet MS"/>
                <a:sym typeface="Trebuchet MS"/>
              </a:rPr>
              <a:t>This RFA requires grantees to write a proposed budget in GAINS for year one: </a:t>
            </a:r>
            <a:endParaRPr sz="2100" b="1" dirty="0">
              <a:latin typeface="Trebuchet MS"/>
              <a:ea typeface="Trebuchet MS"/>
              <a:cs typeface="Trebuchet MS"/>
              <a:sym typeface="Trebuchet MS"/>
            </a:endParaRPr>
          </a:p>
          <a:p>
            <a:pPr marL="914400" lvl="1" indent="-355600" algn="l" rtl="0">
              <a:spcBef>
                <a:spcPts val="0"/>
              </a:spcBef>
              <a:spcAft>
                <a:spcPts val="0"/>
              </a:spcAft>
              <a:buSzPts val="2000"/>
              <a:buFont typeface="Trebuchet MS"/>
              <a:buChar char="○"/>
            </a:pPr>
            <a:r>
              <a:rPr lang="en-US" sz="2000" b="1" dirty="0">
                <a:latin typeface="Trebuchet MS"/>
                <a:ea typeface="Trebuchet MS"/>
                <a:cs typeface="Trebuchet MS"/>
                <a:sym typeface="Trebuchet MS"/>
              </a:rPr>
              <a:t>Budget request of $30,000 and maximum $50,000</a:t>
            </a:r>
            <a:endParaRPr sz="2000" dirty="0">
              <a:latin typeface="Trebuchet MS"/>
              <a:ea typeface="Trebuchet MS"/>
              <a:cs typeface="Trebuchet MS"/>
              <a:sym typeface="Trebuchet MS"/>
            </a:endParaRPr>
          </a:p>
          <a:p>
            <a:pPr marL="0" lvl="0" indent="0" algn="l" rtl="0">
              <a:spcBef>
                <a:spcPts val="0"/>
              </a:spcBef>
              <a:spcAft>
                <a:spcPts val="0"/>
              </a:spcAft>
              <a:buNone/>
            </a:pPr>
            <a:endParaRPr sz="2000" dirty="0">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US" sz="2100" dirty="0">
                <a:solidFill>
                  <a:schemeClr val="dk1"/>
                </a:solidFill>
                <a:latin typeface="Trebuchet MS"/>
                <a:ea typeface="Trebuchet MS"/>
                <a:cs typeface="Trebuchet MS"/>
                <a:sym typeface="Trebuchet MS"/>
              </a:rPr>
              <a:t>Budgets for years two, three and four will be written during the course of the grant program.</a:t>
            </a:r>
            <a:r>
              <a:rPr lang="en-US" sz="2000" dirty="0">
                <a:latin typeface="Trebuchet MS"/>
                <a:ea typeface="Trebuchet MS"/>
                <a:cs typeface="Trebuchet MS"/>
                <a:sym typeface="Trebuchet MS"/>
              </a:rPr>
              <a:t> </a:t>
            </a:r>
            <a:endParaRPr sz="2000" dirty="0">
              <a:latin typeface="Trebuchet MS"/>
              <a:ea typeface="Trebuchet MS"/>
              <a:cs typeface="Trebuchet MS"/>
              <a:sym typeface="Trebuchet MS"/>
            </a:endParaRPr>
          </a:p>
          <a:p>
            <a:pPr marL="914400" lvl="1" indent="-355600" algn="l" rtl="0">
              <a:spcBef>
                <a:spcPts val="0"/>
              </a:spcBef>
              <a:spcAft>
                <a:spcPts val="0"/>
              </a:spcAft>
              <a:buSzPts val="2000"/>
              <a:buFont typeface="Trebuchet MS"/>
              <a:buChar char="○"/>
            </a:pPr>
            <a:r>
              <a:rPr lang="en-US" sz="2000" dirty="0">
                <a:solidFill>
                  <a:schemeClr val="dk1"/>
                </a:solidFill>
                <a:latin typeface="Trebuchet MS"/>
                <a:ea typeface="Trebuchet MS"/>
                <a:cs typeface="Trebuchet MS"/>
                <a:sym typeface="Trebuchet MS"/>
              </a:rPr>
              <a:t>Year two: budget request of maximum $90,000 per funded school (narrative should illustrate the number of sites you plan to fund).</a:t>
            </a:r>
            <a:endParaRPr sz="2000" dirty="0">
              <a:latin typeface="Trebuchet MS"/>
              <a:ea typeface="Trebuchet MS"/>
              <a:cs typeface="Trebuchet MS"/>
              <a:sym typeface="Trebuchet MS"/>
            </a:endParaRPr>
          </a:p>
          <a:p>
            <a:pPr marL="0" lvl="0" indent="0" algn="l" rtl="0">
              <a:spcBef>
                <a:spcPts val="0"/>
              </a:spcBef>
              <a:spcAft>
                <a:spcPts val="0"/>
              </a:spcAft>
              <a:buNone/>
            </a:pPr>
            <a:r>
              <a:rPr lang="en-US" sz="2000" dirty="0">
                <a:latin typeface="Trebuchet MS"/>
                <a:ea typeface="Trebuchet MS"/>
                <a:cs typeface="Trebuchet MS"/>
                <a:sym typeface="Trebuchet MS"/>
              </a:rPr>
              <a:t>	</a:t>
            </a:r>
            <a:endParaRPr sz="2000" dirty="0">
              <a:latin typeface="Trebuchet MS"/>
              <a:ea typeface="Trebuchet MS"/>
              <a:cs typeface="Trebuchet MS"/>
              <a:sym typeface="Trebuchet MS"/>
            </a:endParaRPr>
          </a:p>
        </p:txBody>
      </p:sp>
      <p:sp>
        <p:nvSpPr>
          <p:cNvPr id="346" name="Google Shape;346;g2b1093c285f_4_19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223076" y="276471"/>
            <a:ext cx="82548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Budget Workbook – Budget Details</a:t>
            </a:r>
            <a:br>
              <a:rPr lang="en-US" sz="3400" b="1">
                <a:solidFill>
                  <a:schemeClr val="dk1"/>
                </a:solidFill>
                <a:latin typeface="Rockwell"/>
                <a:ea typeface="Rockwell"/>
                <a:cs typeface="Rockwell"/>
                <a:sym typeface="Rockwell"/>
              </a:rPr>
            </a:br>
            <a:r>
              <a:rPr lang="en-US" sz="2550" b="1">
                <a:solidFill>
                  <a:schemeClr val="dk1"/>
                </a:solidFill>
                <a:latin typeface="Rockwell"/>
                <a:ea typeface="Rockwell"/>
                <a:cs typeface="Rockwell"/>
                <a:sym typeface="Rockwell"/>
              </a:rPr>
              <a:t>Personnel Costs &amp; Budget Codes</a:t>
            </a:r>
            <a:endParaRPr sz="2550" b="1">
              <a:solidFill>
                <a:schemeClr val="dk1"/>
              </a:solidFill>
              <a:latin typeface="Rockwell"/>
              <a:ea typeface="Rockwell"/>
              <a:cs typeface="Rockwell"/>
              <a:sym typeface="Rockwell"/>
            </a:endParaRPr>
          </a:p>
        </p:txBody>
      </p:sp>
      <p:sp>
        <p:nvSpPr>
          <p:cNvPr id="354" name="Google Shape;354;p33"/>
          <p:cNvSpPr txBox="1"/>
          <p:nvPr/>
        </p:nvSpPr>
        <p:spPr>
          <a:xfrm>
            <a:off x="278575" y="1578225"/>
            <a:ext cx="8720700" cy="3940500"/>
          </a:xfrm>
          <a:prstGeom prst="rect">
            <a:avLst/>
          </a:prstGeom>
          <a:noFill/>
          <a:ln>
            <a:noFill/>
          </a:ln>
        </p:spPr>
        <p:txBody>
          <a:bodyPr spcFirstLastPara="1" wrap="square" lIns="91425" tIns="45700" rIns="91425" bIns="45700" anchor="t" anchorCtr="0">
            <a:spAutoFit/>
          </a:bodyPr>
          <a:lstStyle/>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Salaries (0100):</a:t>
            </a:r>
            <a:r>
              <a:rPr lang="en-US" sz="2000">
                <a:latin typeface="Trebuchet MS"/>
                <a:ea typeface="Trebuchet MS"/>
                <a:cs typeface="Trebuchet MS"/>
                <a:sym typeface="Trebuchet MS"/>
              </a:rPr>
              <a:t> staff regular salaries &amp; stipends</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Employee Benefits (0200):</a:t>
            </a:r>
            <a:r>
              <a:rPr lang="en-US" sz="2000">
                <a:latin typeface="Trebuchet MS"/>
                <a:ea typeface="Trebuchet MS"/>
                <a:cs typeface="Trebuchet MS"/>
                <a:sym typeface="Trebuchet MS"/>
              </a:rPr>
              <a:t> staff regular benefits</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Purchased Professional and Technical Services (0300):</a:t>
            </a:r>
            <a:r>
              <a:rPr lang="en-US" sz="2000">
                <a:latin typeface="Trebuchet MS"/>
                <a:ea typeface="Trebuchet MS"/>
                <a:cs typeface="Trebuchet MS"/>
                <a:sym typeface="Trebuchet MS"/>
              </a:rPr>
              <a:t> consultants for direct service</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Other Purchased Services (0400):</a:t>
            </a:r>
            <a:r>
              <a:rPr lang="en-US" sz="2000">
                <a:latin typeface="Trebuchet MS"/>
                <a:ea typeface="Trebuchet MS"/>
                <a:cs typeface="Trebuchet MS"/>
                <a:sym typeface="Trebuchet MS"/>
              </a:rPr>
              <a:t> professional development contracts </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Travel, Registration and Entrance (0580):</a:t>
            </a:r>
            <a:r>
              <a:rPr lang="en-US" sz="2000">
                <a:latin typeface="Trebuchet MS"/>
                <a:ea typeface="Trebuchet MS"/>
                <a:cs typeface="Trebuchet MS"/>
                <a:sym typeface="Trebuchet MS"/>
              </a:rPr>
              <a:t> approved conferences/training, per diem</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Supplies (0600):</a:t>
            </a:r>
            <a:r>
              <a:rPr lang="en-US" sz="2000">
                <a:latin typeface="Trebuchet MS"/>
                <a:ea typeface="Trebuchet MS"/>
                <a:cs typeface="Trebuchet MS"/>
                <a:sym typeface="Trebuchet MS"/>
              </a:rPr>
              <a:t> subscriptions, membership fees, counseling supplies, books, food, furniture</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Char char="●"/>
            </a:pPr>
            <a:r>
              <a:rPr lang="en-US" sz="2000" b="1">
                <a:latin typeface="Trebuchet MS"/>
                <a:ea typeface="Trebuchet MS"/>
                <a:cs typeface="Trebuchet MS"/>
                <a:sym typeface="Trebuchet MS"/>
              </a:rPr>
              <a:t>Non-Capitalized Equipment (0735):</a:t>
            </a:r>
            <a:r>
              <a:rPr lang="en-US" sz="2000">
                <a:latin typeface="Trebuchet MS"/>
                <a:ea typeface="Trebuchet MS"/>
                <a:cs typeface="Trebuchet MS"/>
                <a:sym typeface="Trebuchet MS"/>
              </a:rPr>
              <a:t> technology </a:t>
            </a:r>
            <a:endParaRPr sz="2000">
              <a:latin typeface="Trebuchet MS"/>
              <a:ea typeface="Trebuchet MS"/>
              <a:cs typeface="Trebuchet MS"/>
              <a:sym typeface="Trebuchet MS"/>
            </a:endParaRPr>
          </a:p>
        </p:txBody>
      </p:sp>
      <p:sp>
        <p:nvSpPr>
          <p:cNvPr id="353" name="Google Shape;353;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title"/>
          </p:nvPr>
        </p:nvSpPr>
        <p:spPr>
          <a:xfrm>
            <a:off x="245202" y="406925"/>
            <a:ext cx="7501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Evaluation Rubric and Scoring </a:t>
            </a:r>
            <a:endParaRPr sz="3400" b="1">
              <a:solidFill>
                <a:schemeClr val="dk1"/>
              </a:solidFill>
              <a:latin typeface="Rockwell"/>
              <a:ea typeface="Rockwell"/>
              <a:cs typeface="Rockwell"/>
              <a:sym typeface="Rockwell"/>
            </a:endParaRPr>
          </a:p>
        </p:txBody>
      </p:sp>
      <p:sp>
        <p:nvSpPr>
          <p:cNvPr id="361" name="Google Shape;361;p21"/>
          <p:cNvSpPr txBox="1">
            <a:spLocks noGrp="1"/>
          </p:cNvSpPr>
          <p:nvPr>
            <p:ph type="body" idx="1"/>
          </p:nvPr>
        </p:nvSpPr>
        <p:spPr>
          <a:xfrm>
            <a:off x="38875" y="1463050"/>
            <a:ext cx="9011400" cy="4640700"/>
          </a:xfrm>
          <a:prstGeom prst="rect">
            <a:avLst/>
          </a:prstGeom>
          <a:noFill/>
          <a:ln>
            <a:noFill/>
          </a:ln>
        </p:spPr>
        <p:txBody>
          <a:bodyPr spcFirstLastPara="1" wrap="square" lIns="0" tIns="0" rIns="0" bIns="45700" anchor="t" anchorCtr="0">
            <a:normAutofit/>
          </a:bodyPr>
          <a:lstStyle/>
          <a:p>
            <a:pPr marL="457200" lvl="0" indent="-355600" algn="l" rtl="0">
              <a:spcBef>
                <a:spcPts val="1000"/>
              </a:spcBef>
              <a:spcAft>
                <a:spcPts val="0"/>
              </a:spcAft>
              <a:buSzPts val="2000"/>
              <a:buFont typeface="Trebuchet MS"/>
              <a:buChar char="•"/>
            </a:pPr>
            <a:r>
              <a:rPr lang="en-US" sz="2000">
                <a:latin typeface="Trebuchet MS"/>
                <a:ea typeface="Trebuchet MS"/>
                <a:cs typeface="Trebuchet MS"/>
                <a:sym typeface="Trebuchet MS"/>
              </a:rPr>
              <a:t>The following criteria will be used by reviewers to evaluate the application. </a:t>
            </a:r>
            <a:endParaRPr sz="2000">
              <a:latin typeface="Trebuchet MS"/>
              <a:ea typeface="Trebuchet MS"/>
              <a:cs typeface="Trebuchet MS"/>
              <a:sym typeface="Trebuchet MS"/>
            </a:endParaRPr>
          </a:p>
          <a:p>
            <a:pPr marL="0" lvl="0" indent="0" algn="l" rtl="0">
              <a:spcBef>
                <a:spcPts val="1000"/>
              </a:spcBef>
              <a:spcAft>
                <a:spcPts val="0"/>
              </a:spcAft>
              <a:buSzPts val="2400"/>
              <a:buNone/>
            </a:pPr>
            <a:endParaRPr sz="500">
              <a:latin typeface="Trebuchet MS"/>
              <a:ea typeface="Trebuchet MS"/>
              <a:cs typeface="Trebuchet MS"/>
              <a:sym typeface="Trebuchet MS"/>
            </a:endParaRPr>
          </a:p>
          <a:p>
            <a:pPr marL="457200" lvl="0" indent="-355600" algn="l" rtl="0">
              <a:spcBef>
                <a:spcPts val="1000"/>
              </a:spcBef>
              <a:spcAft>
                <a:spcPts val="0"/>
              </a:spcAft>
              <a:buSzPts val="2000"/>
              <a:buFont typeface="Trebuchet MS"/>
              <a:buChar char="•"/>
            </a:pPr>
            <a:r>
              <a:rPr lang="en-US" sz="2000">
                <a:latin typeface="Trebuchet MS"/>
                <a:ea typeface="Trebuchet MS"/>
                <a:cs typeface="Trebuchet MS"/>
                <a:sym typeface="Trebuchet MS"/>
              </a:rPr>
              <a:t>For the application to be recommended for funding, it must receive at least</a:t>
            </a:r>
            <a:r>
              <a:rPr lang="en-US" sz="2000" b="1">
                <a:latin typeface="Trebuchet MS"/>
                <a:ea typeface="Trebuchet MS"/>
                <a:cs typeface="Trebuchet MS"/>
                <a:sym typeface="Trebuchet MS"/>
              </a:rPr>
              <a:t> 51 points out of the 72 possible narrative points</a:t>
            </a:r>
            <a:r>
              <a:rPr lang="en-US" sz="2000">
                <a:latin typeface="Trebuchet MS"/>
                <a:ea typeface="Trebuchet MS"/>
                <a:cs typeface="Trebuchet MS"/>
                <a:sym typeface="Trebuchet MS"/>
              </a:rPr>
              <a:t> and all required elements </a:t>
            </a:r>
            <a:r>
              <a:rPr lang="en-US" sz="2000" b="1">
                <a:latin typeface="Trebuchet MS"/>
                <a:ea typeface="Trebuchet MS"/>
                <a:cs typeface="Trebuchet MS"/>
                <a:sym typeface="Trebuchet MS"/>
              </a:rPr>
              <a:t>must be addressed</a:t>
            </a:r>
            <a:r>
              <a:rPr lang="en-US" sz="2000">
                <a:latin typeface="Trebuchet MS"/>
                <a:ea typeface="Trebuchet MS"/>
                <a:cs typeface="Trebuchet MS"/>
                <a:sym typeface="Trebuchet MS"/>
              </a:rPr>
              <a:t>. </a:t>
            </a:r>
            <a:endParaRPr sz="2000">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400">
              <a:solidFill>
                <a:srgbClr val="FF0000"/>
              </a:solidFill>
            </a:endParaRPr>
          </a:p>
          <a:p>
            <a:pPr marL="0" lvl="0" indent="0" algn="l" rtl="0">
              <a:lnSpc>
                <a:spcPct val="90000"/>
              </a:lnSpc>
              <a:spcBef>
                <a:spcPts val="1000"/>
              </a:spcBef>
              <a:spcAft>
                <a:spcPts val="0"/>
              </a:spcAft>
              <a:buNone/>
            </a:pPr>
            <a:endParaRPr sz="1400">
              <a:solidFill>
                <a:srgbClr val="FF0000"/>
              </a:solidFill>
            </a:endParaRPr>
          </a:p>
          <a:p>
            <a:pPr marL="0" lvl="0" indent="0" algn="l" rtl="0">
              <a:lnSpc>
                <a:spcPct val="90000"/>
              </a:lnSpc>
              <a:spcBef>
                <a:spcPts val="0"/>
              </a:spcBef>
              <a:spcAft>
                <a:spcPts val="0"/>
              </a:spcAft>
              <a:buClr>
                <a:schemeClr val="dk1"/>
              </a:buClr>
              <a:buSzPts val="1800"/>
              <a:buNone/>
            </a:pPr>
            <a:endParaRPr sz="1800">
              <a:solidFill>
                <a:srgbClr val="262626"/>
              </a:solidFill>
            </a:endParaRPr>
          </a:p>
          <a:p>
            <a:pPr marL="0" lvl="0" indent="0" algn="l" rtl="0">
              <a:lnSpc>
                <a:spcPct val="90000"/>
              </a:lnSpc>
              <a:spcBef>
                <a:spcPts val="1000"/>
              </a:spcBef>
              <a:spcAft>
                <a:spcPts val="0"/>
              </a:spcAft>
              <a:buClr>
                <a:schemeClr val="dk1"/>
              </a:buClr>
              <a:buSzPts val="1800"/>
              <a:buNone/>
            </a:pPr>
            <a:endParaRPr sz="1800">
              <a:solidFill>
                <a:srgbClr val="262626"/>
              </a:solidFill>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a:p>
        </p:txBody>
      </p:sp>
      <p:pic>
        <p:nvPicPr>
          <p:cNvPr id="363" name="Google Shape;363;p21" descr="Screenshot of evaluation rubric and application scoring"/>
          <p:cNvPicPr preferRelativeResize="0"/>
          <p:nvPr/>
        </p:nvPicPr>
        <p:blipFill>
          <a:blip r:embed="rId3">
            <a:alphaModFix/>
          </a:blip>
          <a:stretch>
            <a:fillRect/>
          </a:stretch>
        </p:blipFill>
        <p:spPr>
          <a:xfrm>
            <a:off x="991750" y="3308275"/>
            <a:ext cx="7105650" cy="2511675"/>
          </a:xfrm>
          <a:prstGeom prst="rect">
            <a:avLst/>
          </a:prstGeom>
          <a:noFill/>
          <a:ln>
            <a:noFill/>
          </a:ln>
        </p:spPr>
      </p:pic>
      <p:sp>
        <p:nvSpPr>
          <p:cNvPr id="362" name="Google Shape;362;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b1093c285f_4_211"/>
          <p:cNvSpPr txBox="1">
            <a:spLocks noGrp="1"/>
          </p:cNvSpPr>
          <p:nvPr>
            <p:ph type="title"/>
          </p:nvPr>
        </p:nvSpPr>
        <p:spPr>
          <a:xfrm>
            <a:off x="245202" y="254525"/>
            <a:ext cx="7501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Evaluation Rubric and Scoring </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Priority Considerations</a:t>
            </a:r>
            <a:endParaRPr sz="2600" b="1">
              <a:solidFill>
                <a:schemeClr val="dk1"/>
              </a:solidFill>
              <a:latin typeface="Rockwell"/>
              <a:ea typeface="Rockwell"/>
              <a:cs typeface="Rockwell"/>
              <a:sym typeface="Rockwell"/>
            </a:endParaRPr>
          </a:p>
        </p:txBody>
      </p:sp>
      <p:pic>
        <p:nvPicPr>
          <p:cNvPr id="371" name="Google Shape;371;g2b1093c285f_4_211" descr="Screenshot of Priority considerations"/>
          <p:cNvPicPr preferRelativeResize="0"/>
          <p:nvPr/>
        </p:nvPicPr>
        <p:blipFill>
          <a:blip r:embed="rId3">
            <a:alphaModFix/>
          </a:blip>
          <a:stretch>
            <a:fillRect/>
          </a:stretch>
        </p:blipFill>
        <p:spPr>
          <a:xfrm>
            <a:off x="440450" y="1384350"/>
            <a:ext cx="8452238" cy="4669175"/>
          </a:xfrm>
          <a:prstGeom prst="rect">
            <a:avLst/>
          </a:prstGeom>
          <a:noFill/>
          <a:ln>
            <a:noFill/>
          </a:ln>
        </p:spPr>
      </p:pic>
      <p:sp>
        <p:nvSpPr>
          <p:cNvPr id="372" name="Google Shape;372;g2b1093c285f_4_211" descr="Arrow pointing to each funded site on the application must meet priority considerations to receive the points."/>
          <p:cNvSpPr/>
          <p:nvPr/>
        </p:nvSpPr>
        <p:spPr>
          <a:xfrm rot="1442437">
            <a:off x="39241" y="1718395"/>
            <a:ext cx="603116" cy="321509"/>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0" name="Google Shape;370;g2b1093c285f_4_21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b1093c285f_4_220"/>
          <p:cNvSpPr txBox="1">
            <a:spLocks noGrp="1"/>
          </p:cNvSpPr>
          <p:nvPr>
            <p:ph type="title"/>
          </p:nvPr>
        </p:nvSpPr>
        <p:spPr>
          <a:xfrm>
            <a:off x="245202" y="254525"/>
            <a:ext cx="75012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Evaluation Rubric and Scoring </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Section A: Comprehensive School Counseling</a:t>
            </a:r>
            <a:r>
              <a:rPr lang="en-US" sz="2600" b="1">
                <a:latin typeface="Rockwell"/>
                <a:ea typeface="Rockwell"/>
                <a:cs typeface="Rockwell"/>
                <a:sym typeface="Rockwell"/>
              </a:rPr>
              <a:t> </a:t>
            </a:r>
            <a:endParaRPr sz="2600" b="1">
              <a:latin typeface="Rockwell"/>
              <a:ea typeface="Rockwell"/>
              <a:cs typeface="Rockwell"/>
              <a:sym typeface="Rockwell"/>
            </a:endParaRPr>
          </a:p>
        </p:txBody>
      </p:sp>
      <p:sp>
        <p:nvSpPr>
          <p:cNvPr id="379" name="Google Shape;379;g2b1093c285f_4_22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38</a:t>
            </a:fld>
            <a:endParaRPr/>
          </a:p>
        </p:txBody>
      </p:sp>
      <p:pic>
        <p:nvPicPr>
          <p:cNvPr id="380" name="Google Shape;380;g2b1093c285f_4_220" descr="Screenshot of scoring rubrics"/>
          <p:cNvPicPr preferRelativeResize="0"/>
          <p:nvPr/>
        </p:nvPicPr>
        <p:blipFill rotWithShape="1">
          <a:blip r:embed="rId3">
            <a:alphaModFix/>
          </a:blip>
          <a:srcRect b="37382"/>
          <a:stretch/>
        </p:blipFill>
        <p:spPr>
          <a:xfrm>
            <a:off x="1401737" y="1363125"/>
            <a:ext cx="6340525" cy="5063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ctrTitle"/>
          </p:nvPr>
        </p:nvSpPr>
        <p:spPr>
          <a:xfrm>
            <a:off x="685800" y="2131391"/>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5400" b="1">
                <a:solidFill>
                  <a:schemeClr val="dk1"/>
                </a:solidFill>
                <a:latin typeface="Rockwell"/>
                <a:ea typeface="Rockwell"/>
                <a:cs typeface="Rockwell"/>
                <a:sym typeface="Rockwell"/>
              </a:rPr>
              <a:t>Tips and</a:t>
            </a:r>
            <a:endParaRPr sz="5400" b="1">
              <a:solidFill>
                <a:schemeClr val="dk1"/>
              </a:solidFill>
              <a:latin typeface="Rockwell"/>
              <a:ea typeface="Rockwell"/>
              <a:cs typeface="Rockwell"/>
              <a:sym typeface="Rockwell"/>
            </a:endParaRPr>
          </a:p>
          <a:p>
            <a:pPr marL="0" lvl="0" indent="0" algn="ctr" rtl="0">
              <a:lnSpc>
                <a:spcPct val="90000"/>
              </a:lnSpc>
              <a:spcBef>
                <a:spcPts val="0"/>
              </a:spcBef>
              <a:spcAft>
                <a:spcPts val="0"/>
              </a:spcAft>
              <a:buClr>
                <a:schemeClr val="lt1"/>
              </a:buClr>
              <a:buSzPts val="4000"/>
              <a:buFont typeface="Arial"/>
              <a:buNone/>
            </a:pPr>
            <a:r>
              <a:rPr lang="en-US" sz="5400" b="1">
                <a:solidFill>
                  <a:schemeClr val="dk1"/>
                </a:solidFill>
                <a:latin typeface="Rockwell"/>
                <a:ea typeface="Rockwell"/>
                <a:cs typeface="Rockwell"/>
                <a:sym typeface="Rockwell"/>
              </a:rPr>
              <a:t>Frequently Asked Questions</a:t>
            </a:r>
            <a:endParaRPr sz="5400" b="1">
              <a:solidFill>
                <a:schemeClr val="dk1"/>
              </a:solidFill>
              <a:latin typeface="Rockwell"/>
              <a:ea typeface="Rockwell"/>
              <a:cs typeface="Rockwell"/>
              <a:sym typeface="Rockwell"/>
            </a:endParaRPr>
          </a:p>
        </p:txBody>
      </p:sp>
      <p:sp>
        <p:nvSpPr>
          <p:cNvPr id="386" name="Google Shape;386;p3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223075" y="347775"/>
            <a:ext cx="8487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Request for Application (RFA) 2025</a:t>
            </a:r>
            <a:endParaRPr sz="3400" b="1">
              <a:solidFill>
                <a:schemeClr val="dk1"/>
              </a:solidFill>
              <a:latin typeface="Rockwell"/>
              <a:ea typeface="Rockwell"/>
              <a:cs typeface="Rockwell"/>
              <a:sym typeface="Rockwell"/>
            </a:endParaRPr>
          </a:p>
        </p:txBody>
      </p:sp>
      <p:sp>
        <p:nvSpPr>
          <p:cNvPr id="120" name="Google Shape;120;p3" descr="red arrow pointing to downloadable RFA word document on website"/>
          <p:cNvSpPr txBox="1"/>
          <p:nvPr/>
        </p:nvSpPr>
        <p:spPr>
          <a:xfrm>
            <a:off x="946875" y="6201250"/>
            <a:ext cx="6723600" cy="397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750"/>
              <a:buFont typeface="Arial"/>
              <a:buNone/>
            </a:pPr>
            <a:r>
              <a:rPr lang="en-US" sz="1750" b="1" i="0" u="sng" strike="noStrike" cap="none" dirty="0">
                <a:solidFill>
                  <a:schemeClr val="hlink"/>
                </a:solidFill>
                <a:latin typeface="Rockwell"/>
                <a:ea typeface="Rockwell"/>
                <a:cs typeface="Rockwell"/>
                <a:sym typeface="Rockwell"/>
                <a:hlinkClick r:id="rId3"/>
              </a:rPr>
              <a:t>View the Word document version</a:t>
            </a:r>
            <a:r>
              <a:rPr lang="en-US" sz="1750" b="1" u="sng" dirty="0">
                <a:solidFill>
                  <a:schemeClr val="hlink"/>
                </a:solidFill>
                <a:latin typeface="Rockwell"/>
                <a:ea typeface="Rockwell"/>
                <a:cs typeface="Rockwell"/>
                <a:sym typeface="Rockwell"/>
                <a:hlinkClick r:id="rId3"/>
              </a:rPr>
              <a:t> </a:t>
            </a:r>
            <a:r>
              <a:rPr lang="en-US" sz="1750" b="1" i="0" u="sng" strike="noStrike" cap="none" dirty="0">
                <a:solidFill>
                  <a:schemeClr val="hlink"/>
                </a:solidFill>
                <a:latin typeface="Rockwell"/>
                <a:ea typeface="Rockwell"/>
                <a:cs typeface="Rockwell"/>
                <a:sym typeface="Rockwell"/>
                <a:hlinkClick r:id="rId3"/>
              </a:rPr>
              <a:t>for reference only (DOC)</a:t>
            </a:r>
            <a:endParaRPr sz="1750" b="1" i="0" u="sng" strike="noStrike" cap="none" dirty="0">
              <a:solidFill>
                <a:srgbClr val="FF0000"/>
              </a:solidFill>
              <a:latin typeface="Rockwell"/>
              <a:ea typeface="Rockwell"/>
              <a:cs typeface="Rockwell"/>
              <a:sym typeface="Rockwell"/>
            </a:endParaRPr>
          </a:p>
          <a:p>
            <a:pPr marL="0" marR="0" lvl="0" indent="0" algn="l" rtl="0">
              <a:lnSpc>
                <a:spcPct val="100000"/>
              </a:lnSpc>
              <a:spcBef>
                <a:spcPts val="400"/>
              </a:spcBef>
              <a:spcAft>
                <a:spcPts val="0"/>
              </a:spcAft>
              <a:buClr>
                <a:srgbClr val="000000"/>
              </a:buClr>
              <a:buSzPts val="2800"/>
              <a:buFont typeface="Arial"/>
              <a:buNone/>
            </a:pPr>
            <a:endParaRPr sz="2800" b="0" i="0" u="none" strike="noStrike" cap="none" dirty="0">
              <a:solidFill>
                <a:srgbClr val="1155CC"/>
              </a:solidFill>
              <a:latin typeface="Calibri"/>
              <a:ea typeface="Calibri"/>
              <a:cs typeface="Calibri"/>
              <a:sym typeface="Calibri"/>
            </a:endParaRPr>
          </a:p>
        </p:txBody>
      </p:sp>
      <p:pic>
        <p:nvPicPr>
          <p:cNvPr id="121" name="Google Shape;121;p3" descr="RFA 2025 screenshot"/>
          <p:cNvPicPr preferRelativeResize="0"/>
          <p:nvPr/>
        </p:nvPicPr>
        <p:blipFill rotWithShape="1">
          <a:blip r:embed="rId4">
            <a:alphaModFix/>
          </a:blip>
          <a:srcRect t="3920" r="51786"/>
          <a:stretch/>
        </p:blipFill>
        <p:spPr>
          <a:xfrm>
            <a:off x="5122525" y="1314925"/>
            <a:ext cx="3699499" cy="4618499"/>
          </a:xfrm>
          <a:prstGeom prst="rect">
            <a:avLst/>
          </a:prstGeom>
          <a:noFill/>
          <a:ln>
            <a:noFill/>
          </a:ln>
          <a:effectLst>
            <a:outerShdw blurRad="585788" dist="19050" dir="21540000" algn="bl" rotWithShape="0">
              <a:srgbClr val="000000">
                <a:alpha val="68000"/>
              </a:srgbClr>
            </a:outerShdw>
          </a:effectLst>
        </p:spPr>
      </p:pic>
      <p:pic>
        <p:nvPicPr>
          <p:cNvPr id="122" name="Google Shape;122;p3" descr="SCCG Funding website with an arrow on the downloadable RFA  Word doc."/>
          <p:cNvPicPr preferRelativeResize="0"/>
          <p:nvPr/>
        </p:nvPicPr>
        <p:blipFill>
          <a:blip r:embed="rId5">
            <a:alphaModFix/>
          </a:blip>
          <a:stretch>
            <a:fillRect/>
          </a:stretch>
        </p:blipFill>
        <p:spPr>
          <a:xfrm>
            <a:off x="365250" y="1448112"/>
            <a:ext cx="4350151" cy="4485300"/>
          </a:xfrm>
          <a:prstGeom prst="rect">
            <a:avLst/>
          </a:prstGeom>
          <a:noFill/>
          <a:ln>
            <a:noFill/>
          </a:ln>
        </p:spPr>
      </p:pic>
      <p:sp>
        <p:nvSpPr>
          <p:cNvPr id="123" name="Google Shape;123;p3" descr="red arrow pointing to downloadable RFA word document on website."/>
          <p:cNvSpPr/>
          <p:nvPr/>
        </p:nvSpPr>
        <p:spPr>
          <a:xfrm>
            <a:off x="131275" y="4171000"/>
            <a:ext cx="513900" cy="3651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9" name="Google Shape;119;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32384139aad_0_57"/>
          <p:cNvSpPr txBox="1">
            <a:spLocks noGrp="1"/>
          </p:cNvSpPr>
          <p:nvPr>
            <p:ph type="title"/>
          </p:nvPr>
        </p:nvSpPr>
        <p:spPr>
          <a:xfrm>
            <a:off x="245202" y="406925"/>
            <a:ext cx="76797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General Application Tips</a:t>
            </a:r>
            <a:endParaRPr sz="3400" b="1">
              <a:solidFill>
                <a:schemeClr val="dk1"/>
              </a:solidFill>
              <a:latin typeface="Rockwell"/>
              <a:ea typeface="Rockwell"/>
              <a:cs typeface="Rockwell"/>
              <a:sym typeface="Rockwell"/>
            </a:endParaRPr>
          </a:p>
        </p:txBody>
      </p:sp>
      <p:sp>
        <p:nvSpPr>
          <p:cNvPr id="393" name="Google Shape;393;g32384139aad_0_57"/>
          <p:cNvSpPr txBox="1">
            <a:spLocks noGrp="1"/>
          </p:cNvSpPr>
          <p:nvPr>
            <p:ph type="body" idx="1"/>
          </p:nvPr>
        </p:nvSpPr>
        <p:spPr>
          <a:xfrm>
            <a:off x="189000" y="1380175"/>
            <a:ext cx="8766000" cy="4640700"/>
          </a:xfrm>
          <a:prstGeom prst="rect">
            <a:avLst/>
          </a:prstGeom>
          <a:noFill/>
          <a:ln>
            <a:noFill/>
          </a:ln>
        </p:spPr>
        <p:txBody>
          <a:bodyPr spcFirstLastPara="1" wrap="square" lIns="0" tIns="0" rIns="0" bIns="45700" anchor="t" anchorCtr="0">
            <a:noAutofit/>
          </a:bodyPr>
          <a:lstStyle/>
          <a:p>
            <a:pPr marL="457200" lvl="0" indent="-35560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Start early! Log into GAINS and confirm access.</a:t>
            </a:r>
            <a:endParaRPr sz="2000">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Read the RFA word document thoroughly. </a:t>
            </a:r>
            <a:endParaRPr sz="2000">
              <a:latin typeface="Trebuchet MS"/>
              <a:ea typeface="Trebuchet MS"/>
              <a:cs typeface="Trebuchet MS"/>
              <a:sym typeface="Trebuchet MS"/>
            </a:endParaRPr>
          </a:p>
          <a:p>
            <a:pPr marL="914400" lvl="1" indent="-355600" algn="l" rtl="0">
              <a:lnSpc>
                <a:spcPct val="100000"/>
              </a:lnSpc>
              <a:spcBef>
                <a:spcPts val="500"/>
              </a:spcBef>
              <a:spcAft>
                <a:spcPts val="0"/>
              </a:spcAft>
              <a:buSzPts val="2000"/>
              <a:buFont typeface="Trebuchet MS"/>
              <a:buChar char="•"/>
            </a:pPr>
            <a:r>
              <a:rPr lang="en-US">
                <a:latin typeface="Trebuchet MS"/>
                <a:ea typeface="Trebuchet MS"/>
                <a:cs typeface="Trebuchet MS"/>
                <a:sym typeface="Trebuchet MS"/>
              </a:rPr>
              <a:t>Confirm eligibility and that grant requirements can be met.</a:t>
            </a:r>
            <a:endParaRPr>
              <a:latin typeface="Trebuchet MS"/>
              <a:ea typeface="Trebuchet MS"/>
              <a:cs typeface="Trebuchet MS"/>
              <a:sym typeface="Trebuchet MS"/>
            </a:endParaRPr>
          </a:p>
          <a:p>
            <a:pPr marL="914400" lvl="1" indent="-355600" algn="l" rtl="0">
              <a:lnSpc>
                <a:spcPct val="100000"/>
              </a:lnSpc>
              <a:spcBef>
                <a:spcPts val="500"/>
              </a:spcBef>
              <a:spcAft>
                <a:spcPts val="0"/>
              </a:spcAft>
              <a:buSzPts val="2000"/>
              <a:buFont typeface="Trebuchet MS"/>
              <a:buChar char="•"/>
            </a:pPr>
            <a:r>
              <a:rPr lang="en-US">
                <a:latin typeface="Trebuchet MS"/>
                <a:ea typeface="Trebuchet MS"/>
                <a:cs typeface="Trebuchet MS"/>
                <a:sym typeface="Trebuchet MS"/>
              </a:rPr>
              <a:t>Confirm that building administrators and grant team can attend required trainings, participate in webinars, etc. </a:t>
            </a:r>
            <a:endParaRPr sz="2000">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Create a team to help complete the application- are the stakeholders involved? </a:t>
            </a:r>
            <a:r>
              <a:rPr lang="en-US" sz="2000" b="1" u="sng">
                <a:latin typeface="Trebuchet MS"/>
                <a:ea typeface="Trebuchet MS"/>
                <a:cs typeface="Trebuchet MS"/>
                <a:sym typeface="Trebuchet MS"/>
              </a:rPr>
              <a:t>Get approval from school administration before you start</a:t>
            </a:r>
            <a:r>
              <a:rPr lang="en-US" sz="2000">
                <a:latin typeface="Trebuchet MS"/>
                <a:ea typeface="Trebuchet MS"/>
                <a:cs typeface="Trebuchet MS"/>
                <a:sym typeface="Trebuchet MS"/>
              </a:rPr>
              <a:t>.</a:t>
            </a:r>
            <a:endParaRPr sz="2000">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Schedule dates, set a timeline, and create a work plan.</a:t>
            </a:r>
            <a:endParaRPr sz="2000">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Write a good narrative- show your need and fully answer the questions.</a:t>
            </a:r>
            <a:endParaRPr sz="2000">
              <a:latin typeface="Trebuchet MS"/>
              <a:ea typeface="Trebuchet MS"/>
              <a:cs typeface="Trebuchet MS"/>
              <a:sym typeface="Trebuchet MS"/>
            </a:endParaRPr>
          </a:p>
          <a:p>
            <a:pPr marL="914400" lvl="1" indent="-355600" algn="l" rtl="0">
              <a:lnSpc>
                <a:spcPct val="100000"/>
              </a:lnSpc>
              <a:spcBef>
                <a:spcPts val="500"/>
              </a:spcBef>
              <a:spcAft>
                <a:spcPts val="0"/>
              </a:spcAft>
              <a:buSzPts val="2000"/>
              <a:buFont typeface="Trebuchet MS"/>
              <a:buChar char="•"/>
            </a:pPr>
            <a:r>
              <a:rPr lang="en-US" sz="2000">
                <a:latin typeface="Trebuchet MS"/>
                <a:ea typeface="Trebuchet MS"/>
                <a:cs typeface="Trebuchet MS"/>
                <a:sym typeface="Trebuchet MS"/>
              </a:rPr>
              <a:t>Look at the scoring rubric, it's your best friend!</a:t>
            </a:r>
            <a:endParaRPr sz="2000">
              <a:latin typeface="Trebuchet MS"/>
              <a:ea typeface="Trebuchet MS"/>
              <a:cs typeface="Trebuchet MS"/>
              <a:sym typeface="Trebuchet MS"/>
            </a:endParaRPr>
          </a:p>
          <a:p>
            <a:pPr marL="457200" lvl="0" indent="-381000" algn="l" rtl="0">
              <a:lnSpc>
                <a:spcPct val="100000"/>
              </a:lnSpc>
              <a:spcBef>
                <a:spcPts val="1000"/>
              </a:spcBef>
              <a:spcAft>
                <a:spcPts val="0"/>
              </a:spcAft>
              <a:buSzPts val="2400"/>
              <a:buFont typeface="Trebuchet MS"/>
              <a:buChar char="•"/>
            </a:pPr>
            <a:r>
              <a:rPr lang="en-US" sz="2000">
                <a:latin typeface="Trebuchet MS"/>
                <a:ea typeface="Trebuchet MS"/>
                <a:cs typeface="Trebuchet MS"/>
                <a:sym typeface="Trebuchet MS"/>
              </a:rPr>
              <a:t>Know how much you can apply for, how to create a budget, and how to manage the budget.</a:t>
            </a:r>
            <a:endParaRPr>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Make sure to do the Intent to Apply</a:t>
            </a:r>
            <a:endParaRPr sz="2000">
              <a:latin typeface="Trebuchet MS"/>
              <a:ea typeface="Trebuchet MS"/>
              <a:cs typeface="Trebuchet MS"/>
              <a:sym typeface="Trebuchet MS"/>
            </a:endParaRPr>
          </a:p>
        </p:txBody>
      </p:sp>
      <p:sp>
        <p:nvSpPr>
          <p:cNvPr id="394" name="Google Shape;394;g32384139aad_0_5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p:cNvSpPr txBox="1">
            <a:spLocks noGrp="1"/>
          </p:cNvSpPr>
          <p:nvPr>
            <p:ph type="title"/>
          </p:nvPr>
        </p:nvSpPr>
        <p:spPr>
          <a:xfrm>
            <a:off x="245202" y="406925"/>
            <a:ext cx="76797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Frequently Asked Questions</a:t>
            </a:r>
            <a:endParaRPr sz="3400" b="1">
              <a:solidFill>
                <a:schemeClr val="dk1"/>
              </a:solidFill>
              <a:latin typeface="Rockwell"/>
              <a:ea typeface="Rockwell"/>
              <a:cs typeface="Rockwell"/>
              <a:sym typeface="Rockwell"/>
            </a:endParaRPr>
          </a:p>
        </p:txBody>
      </p:sp>
      <p:sp>
        <p:nvSpPr>
          <p:cNvPr id="401" name="Google Shape;401;p37"/>
          <p:cNvSpPr txBox="1">
            <a:spLocks noGrp="1"/>
          </p:cNvSpPr>
          <p:nvPr>
            <p:ph type="body" idx="1"/>
          </p:nvPr>
        </p:nvSpPr>
        <p:spPr>
          <a:xfrm>
            <a:off x="95800" y="1380175"/>
            <a:ext cx="8891700" cy="4640700"/>
          </a:xfrm>
          <a:prstGeom prst="rect">
            <a:avLst/>
          </a:prstGeom>
          <a:noFill/>
          <a:ln>
            <a:noFill/>
          </a:ln>
        </p:spPr>
        <p:txBody>
          <a:bodyPr spcFirstLastPara="1" wrap="square" lIns="0" tIns="0" rIns="0" bIns="45700" anchor="t" anchorCtr="0">
            <a:noAutofit/>
          </a:bodyPr>
          <a:lstStyle/>
          <a:p>
            <a:pPr marL="457200" lvl="0" indent="-355600" algn="l" rtl="0">
              <a:lnSpc>
                <a:spcPct val="100000"/>
              </a:lnSpc>
              <a:spcBef>
                <a:spcPts val="1000"/>
              </a:spcBef>
              <a:spcAft>
                <a:spcPts val="0"/>
              </a:spcAft>
              <a:buSzPts val="2000"/>
              <a:buFont typeface="Trebuchet MS"/>
              <a:buChar char="•"/>
            </a:pPr>
            <a:r>
              <a:rPr lang="en-US" sz="2000" b="1">
                <a:latin typeface="Trebuchet MS"/>
                <a:ea typeface="Trebuchet MS"/>
                <a:cs typeface="Trebuchet MS"/>
                <a:sym typeface="Trebuchet MS"/>
              </a:rPr>
              <a:t>What year do I select for the grant application in GAINS?</a:t>
            </a:r>
            <a:endParaRPr sz="2000" b="1">
              <a:latin typeface="Trebuchet MS"/>
              <a:ea typeface="Trebuchet MS"/>
              <a:cs typeface="Trebuchet MS"/>
              <a:sym typeface="Trebuchet MS"/>
            </a:endParaRPr>
          </a:p>
          <a:p>
            <a:pPr marL="914400" lvl="1" indent="-355600" algn="l" rtl="0">
              <a:lnSpc>
                <a:spcPct val="100000"/>
              </a:lnSpc>
              <a:spcBef>
                <a:spcPts val="500"/>
              </a:spcBef>
              <a:spcAft>
                <a:spcPts val="0"/>
              </a:spcAft>
              <a:buSzPts val="2000"/>
              <a:buFont typeface="Trebuchet MS"/>
              <a:buChar char="•"/>
            </a:pPr>
            <a:r>
              <a:rPr lang="en-US">
                <a:latin typeface="Trebuchet MS"/>
                <a:ea typeface="Trebuchet MS"/>
                <a:cs typeface="Trebuchet MS"/>
                <a:sym typeface="Trebuchet MS"/>
              </a:rPr>
              <a:t>Make sure to use the dropdown to </a:t>
            </a:r>
            <a:r>
              <a:rPr lang="en-US" b="1" u="sng">
                <a:latin typeface="Trebuchet MS"/>
                <a:ea typeface="Trebuchet MS"/>
                <a:cs typeface="Trebuchet MS"/>
                <a:sym typeface="Trebuchet MS"/>
              </a:rPr>
              <a:t>select year 2026.</a:t>
            </a:r>
            <a:endParaRPr b="1" u="sng">
              <a:latin typeface="Trebuchet MS"/>
              <a:ea typeface="Trebuchet MS"/>
              <a:cs typeface="Trebuchet MS"/>
              <a:sym typeface="Trebuchet MS"/>
            </a:endParaRPr>
          </a:p>
          <a:p>
            <a:pPr marL="0" lvl="0" indent="0" algn="l" rtl="0">
              <a:lnSpc>
                <a:spcPct val="100000"/>
              </a:lnSpc>
              <a:spcBef>
                <a:spcPts val="1000"/>
              </a:spcBef>
              <a:spcAft>
                <a:spcPts val="0"/>
              </a:spcAft>
              <a:buNone/>
            </a:pPr>
            <a:endParaRPr b="1" u="sng">
              <a:latin typeface="Trebuchet MS"/>
              <a:ea typeface="Trebuchet MS"/>
              <a:cs typeface="Trebuchet MS"/>
              <a:sym typeface="Trebuchet MS"/>
            </a:endParaRPr>
          </a:p>
          <a:p>
            <a:pPr marL="0" lvl="0" indent="0" algn="l" rtl="0">
              <a:lnSpc>
                <a:spcPct val="100000"/>
              </a:lnSpc>
              <a:spcBef>
                <a:spcPts val="1000"/>
              </a:spcBef>
              <a:spcAft>
                <a:spcPts val="0"/>
              </a:spcAft>
              <a:buNone/>
            </a:pPr>
            <a:endParaRPr b="1" u="sng">
              <a:latin typeface="Trebuchet MS"/>
              <a:ea typeface="Trebuchet MS"/>
              <a:cs typeface="Trebuchet MS"/>
              <a:sym typeface="Trebuchet MS"/>
            </a:endParaRPr>
          </a:p>
          <a:p>
            <a:pPr marL="0" lvl="0" indent="0" algn="l" rtl="0">
              <a:lnSpc>
                <a:spcPct val="100000"/>
              </a:lnSpc>
              <a:spcBef>
                <a:spcPts val="1000"/>
              </a:spcBef>
              <a:spcAft>
                <a:spcPts val="0"/>
              </a:spcAft>
              <a:buNone/>
            </a:pPr>
            <a:endParaRPr b="1" u="sng">
              <a:latin typeface="Trebuchet MS"/>
              <a:ea typeface="Trebuchet MS"/>
              <a:cs typeface="Trebuchet MS"/>
              <a:sym typeface="Trebuchet MS"/>
            </a:endParaRPr>
          </a:p>
          <a:p>
            <a:pPr marL="0" lvl="0" indent="0" algn="l" rtl="0">
              <a:lnSpc>
                <a:spcPct val="100000"/>
              </a:lnSpc>
              <a:spcBef>
                <a:spcPts val="1000"/>
              </a:spcBef>
              <a:spcAft>
                <a:spcPts val="0"/>
              </a:spcAft>
              <a:buNone/>
            </a:pPr>
            <a:endParaRPr b="1" u="sng">
              <a:latin typeface="Trebuchet MS"/>
              <a:ea typeface="Trebuchet MS"/>
              <a:cs typeface="Trebuchet MS"/>
              <a:sym typeface="Trebuchet MS"/>
            </a:endParaRPr>
          </a:p>
          <a:p>
            <a:pPr marL="0" lvl="0" indent="0" algn="l" rtl="0">
              <a:lnSpc>
                <a:spcPct val="100000"/>
              </a:lnSpc>
              <a:spcBef>
                <a:spcPts val="1000"/>
              </a:spcBef>
              <a:spcAft>
                <a:spcPts val="0"/>
              </a:spcAft>
              <a:buNone/>
            </a:pPr>
            <a:endParaRPr b="1" u="sng">
              <a:latin typeface="Trebuchet MS"/>
              <a:ea typeface="Trebuchet MS"/>
              <a:cs typeface="Trebuchet MS"/>
              <a:sym typeface="Trebuchet MS"/>
            </a:endParaRPr>
          </a:p>
          <a:p>
            <a:pPr marL="0" lvl="0" indent="0" algn="l" rtl="0">
              <a:lnSpc>
                <a:spcPct val="100000"/>
              </a:lnSpc>
              <a:spcBef>
                <a:spcPts val="1000"/>
              </a:spcBef>
              <a:spcAft>
                <a:spcPts val="0"/>
              </a:spcAft>
              <a:buNone/>
            </a:pPr>
            <a:endParaRPr sz="100" b="1" u="sng">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b="1">
                <a:latin typeface="Trebuchet MS"/>
                <a:ea typeface="Trebuchet MS"/>
                <a:cs typeface="Trebuchet MS"/>
                <a:sym typeface="Trebuchet MS"/>
              </a:rPr>
              <a:t>“All my boxes are grayed out” in GAINS. What do I do?</a:t>
            </a:r>
            <a:endParaRPr sz="2000" b="1">
              <a:latin typeface="Trebuchet MS"/>
              <a:ea typeface="Trebuchet MS"/>
              <a:cs typeface="Trebuchet MS"/>
              <a:sym typeface="Trebuchet MS"/>
            </a:endParaRPr>
          </a:p>
          <a:p>
            <a:pPr marL="914400" lvl="1" indent="-355600" algn="l" rtl="0">
              <a:lnSpc>
                <a:spcPct val="100000"/>
              </a:lnSpc>
              <a:spcBef>
                <a:spcPts val="0"/>
              </a:spcBef>
              <a:spcAft>
                <a:spcPts val="0"/>
              </a:spcAft>
              <a:buSzPts val="2000"/>
              <a:buFont typeface="Trebuchet MS"/>
              <a:buChar char="•"/>
            </a:pPr>
            <a:r>
              <a:rPr lang="en-US">
                <a:latin typeface="Trebuchet MS"/>
                <a:ea typeface="Trebuchet MS"/>
                <a:cs typeface="Trebuchet MS"/>
                <a:sym typeface="Trebuchet MS"/>
              </a:rPr>
              <a:t>99% of the time you need to select “draft started” in the application.</a:t>
            </a:r>
            <a:endParaRPr>
              <a:latin typeface="Trebuchet MS"/>
              <a:ea typeface="Trebuchet MS"/>
              <a:cs typeface="Trebuchet MS"/>
              <a:sym typeface="Trebuchet MS"/>
            </a:endParaRPr>
          </a:p>
          <a:p>
            <a:pPr marL="457200" lvl="0" indent="-355600" algn="l" rtl="0">
              <a:lnSpc>
                <a:spcPct val="100000"/>
              </a:lnSpc>
              <a:spcBef>
                <a:spcPts val="1000"/>
              </a:spcBef>
              <a:spcAft>
                <a:spcPts val="0"/>
              </a:spcAft>
              <a:buSzPts val="2000"/>
              <a:buFont typeface="Trebuchet MS"/>
              <a:buChar char="•"/>
            </a:pPr>
            <a:r>
              <a:rPr lang="en-US" sz="2000" b="1">
                <a:latin typeface="Trebuchet MS"/>
                <a:ea typeface="Trebuchet MS"/>
                <a:cs typeface="Trebuchet MS"/>
                <a:sym typeface="Trebuchet MS"/>
              </a:rPr>
              <a:t>I don’t have access in GAINS to work on the application?</a:t>
            </a:r>
            <a:endParaRPr sz="2000" b="1">
              <a:latin typeface="Trebuchet MS"/>
              <a:ea typeface="Trebuchet MS"/>
              <a:cs typeface="Trebuchet MS"/>
              <a:sym typeface="Trebuchet MS"/>
            </a:endParaRPr>
          </a:p>
          <a:p>
            <a:pPr marL="914400" lvl="1" indent="-355600" algn="l" rtl="0">
              <a:lnSpc>
                <a:spcPct val="100000"/>
              </a:lnSpc>
              <a:spcBef>
                <a:spcPts val="500"/>
              </a:spcBef>
              <a:spcAft>
                <a:spcPts val="0"/>
              </a:spcAft>
              <a:buSzPts val="2000"/>
              <a:buFont typeface="Trebuchet MS"/>
              <a:buChar char="•"/>
            </a:pPr>
            <a:r>
              <a:rPr lang="en-US">
                <a:latin typeface="Trebuchet MS"/>
                <a:ea typeface="Trebuchet MS"/>
                <a:cs typeface="Trebuchet MS"/>
                <a:sym typeface="Trebuchet MS"/>
              </a:rPr>
              <a:t>See details on </a:t>
            </a:r>
            <a:r>
              <a:rPr lang="en-US" u="sng">
                <a:solidFill>
                  <a:schemeClr val="hlink"/>
                </a:solidFill>
                <a:latin typeface="Trebuchet MS"/>
                <a:ea typeface="Trebuchet MS"/>
                <a:cs typeface="Trebuchet MS"/>
                <a:sym typeface="Trebuchet MS"/>
                <a:hlinkClick r:id="rId3"/>
              </a:rPr>
              <a:t>GAINS Access online</a:t>
            </a:r>
            <a:r>
              <a:rPr lang="en-US">
                <a:latin typeface="Trebuchet MS"/>
                <a:ea typeface="Trebuchet MS"/>
                <a:cs typeface="Trebuchet MS"/>
                <a:sym typeface="Trebuchet MS"/>
              </a:rPr>
              <a:t> oremail Mandy Christensen for help.</a:t>
            </a:r>
            <a:endParaRPr>
              <a:latin typeface="Trebuchet MS"/>
              <a:ea typeface="Trebuchet MS"/>
              <a:cs typeface="Trebuchet MS"/>
              <a:sym typeface="Trebuchet MS"/>
            </a:endParaRPr>
          </a:p>
        </p:txBody>
      </p:sp>
      <p:pic>
        <p:nvPicPr>
          <p:cNvPr id="403" name="Google Shape;403;p37" descr="Screenshot of dropdown menu in GAINS to select grant year 2026"/>
          <p:cNvPicPr preferRelativeResize="0"/>
          <p:nvPr/>
        </p:nvPicPr>
        <p:blipFill>
          <a:blip r:embed="rId4">
            <a:alphaModFix/>
          </a:blip>
          <a:stretch>
            <a:fillRect/>
          </a:stretch>
        </p:blipFill>
        <p:spPr>
          <a:xfrm>
            <a:off x="2911300" y="2205038"/>
            <a:ext cx="3048000" cy="2447925"/>
          </a:xfrm>
          <a:prstGeom prst="rect">
            <a:avLst/>
          </a:prstGeom>
          <a:noFill/>
          <a:ln>
            <a:noFill/>
          </a:ln>
        </p:spPr>
      </p:pic>
      <p:sp>
        <p:nvSpPr>
          <p:cNvPr id="404" name="Google Shape;404;p37" descr="Arrow pointing to drop down menu in GAINS to select year 2026"/>
          <p:cNvSpPr/>
          <p:nvPr/>
        </p:nvSpPr>
        <p:spPr>
          <a:xfrm rot="1160">
            <a:off x="2022103" y="2500052"/>
            <a:ext cx="889200" cy="424500"/>
          </a:xfrm>
          <a:prstGeom prst="righ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2" name="Google Shape;402;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32384139aad_0_69"/>
          <p:cNvSpPr txBox="1">
            <a:spLocks noGrp="1"/>
          </p:cNvSpPr>
          <p:nvPr>
            <p:ph type="title"/>
          </p:nvPr>
        </p:nvSpPr>
        <p:spPr>
          <a:xfrm>
            <a:off x="245200" y="406925"/>
            <a:ext cx="8624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Frequently Asked Questions Continued</a:t>
            </a:r>
            <a:endParaRPr sz="3400" b="1">
              <a:solidFill>
                <a:schemeClr val="dk1"/>
              </a:solidFill>
              <a:latin typeface="Rockwell"/>
              <a:ea typeface="Rockwell"/>
              <a:cs typeface="Rockwell"/>
              <a:sym typeface="Rockwell"/>
            </a:endParaRPr>
          </a:p>
        </p:txBody>
      </p:sp>
      <p:sp>
        <p:nvSpPr>
          <p:cNvPr id="412" name="Google Shape;412;g32384139aad_0_69"/>
          <p:cNvSpPr txBox="1">
            <a:spLocks noGrp="1"/>
          </p:cNvSpPr>
          <p:nvPr>
            <p:ph type="body" idx="1"/>
          </p:nvPr>
        </p:nvSpPr>
        <p:spPr>
          <a:xfrm>
            <a:off x="107625" y="1509550"/>
            <a:ext cx="8816100" cy="1768200"/>
          </a:xfrm>
          <a:prstGeom prst="rect">
            <a:avLst/>
          </a:prstGeom>
          <a:noFill/>
          <a:ln>
            <a:noFill/>
          </a:ln>
        </p:spPr>
        <p:txBody>
          <a:bodyPr spcFirstLastPara="1" wrap="square" lIns="0" tIns="0" rIns="0" bIns="45700" anchor="t" anchorCtr="0">
            <a:noAutofit/>
          </a:bodyPr>
          <a:lstStyle/>
          <a:p>
            <a:pPr marL="457200" lvl="0" indent="-381000" algn="l" rtl="0">
              <a:spcBef>
                <a:spcPts val="1000"/>
              </a:spcBef>
              <a:spcAft>
                <a:spcPts val="0"/>
              </a:spcAft>
              <a:buSzPts val="2400"/>
              <a:buFont typeface="Trebuchet MS"/>
              <a:buChar char="•"/>
            </a:pPr>
            <a:r>
              <a:rPr lang="en-US" b="1">
                <a:latin typeface="Trebuchet MS"/>
                <a:ea typeface="Trebuchet MS"/>
                <a:cs typeface="Trebuchet MS"/>
                <a:sym typeface="Trebuchet MS"/>
              </a:rPr>
              <a:t>I am applying with one school that was previously funded and one school that has never been funded.  Will that impact us being funded?</a:t>
            </a:r>
            <a:endParaRPr b="1">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Potentially- no more than 25% of applications that include previously funded sites will be awarded in this competition. That 25% will be determined based on the ranked scores of the applications in which they are included, beginning with the highest scoring applications.</a:t>
            </a:r>
            <a:endParaRPr>
              <a:latin typeface="Trebuchet MS"/>
              <a:ea typeface="Trebuchet MS"/>
              <a:cs typeface="Trebuchet MS"/>
              <a:sym typeface="Trebuchet MS"/>
            </a:endParaRPr>
          </a:p>
          <a:p>
            <a:pPr marL="914400" lvl="0" indent="0" algn="l" rtl="0">
              <a:spcBef>
                <a:spcPts val="1000"/>
              </a:spcBef>
              <a:spcAft>
                <a:spcPts val="0"/>
              </a:spcAft>
              <a:buNone/>
            </a:pPr>
            <a:endParaRPr sz="500">
              <a:latin typeface="Trebuchet MS"/>
              <a:ea typeface="Trebuchet MS"/>
              <a:cs typeface="Trebuchet MS"/>
              <a:sym typeface="Trebuchet MS"/>
            </a:endParaRPr>
          </a:p>
          <a:p>
            <a:pPr marL="457200" lvl="0" indent="-381000" algn="l" rtl="0">
              <a:spcBef>
                <a:spcPts val="1000"/>
              </a:spcBef>
              <a:spcAft>
                <a:spcPts val="0"/>
              </a:spcAft>
              <a:buSzPts val="2400"/>
              <a:buFont typeface="Trebuchet MS"/>
              <a:buChar char="•"/>
            </a:pPr>
            <a:r>
              <a:rPr lang="en-US" b="1">
                <a:latin typeface="Trebuchet MS"/>
                <a:ea typeface="Trebuchet MS"/>
                <a:cs typeface="Trebuchet MS"/>
                <a:sym typeface="Trebuchet MS"/>
              </a:rPr>
              <a:t>Can I get priority points if 3 out of 4 sites meet them?</a:t>
            </a:r>
            <a:endParaRPr b="1">
              <a:latin typeface="Trebuchet MS"/>
              <a:ea typeface="Trebuchet MS"/>
              <a:cs typeface="Trebuchet MS"/>
              <a:sym typeface="Trebuchet MS"/>
            </a:endParaRPr>
          </a:p>
          <a:p>
            <a:pPr marL="914400" lvl="1" indent="-355600" algn="l" rtl="0">
              <a:spcBef>
                <a:spcPts val="500"/>
              </a:spcBef>
              <a:spcAft>
                <a:spcPts val="0"/>
              </a:spcAft>
              <a:buSzPts val="2000"/>
              <a:buFont typeface="Trebuchet MS"/>
              <a:buChar char="•"/>
            </a:pPr>
            <a:r>
              <a:rPr lang="en-US">
                <a:latin typeface="Trebuchet MS"/>
                <a:ea typeface="Trebuchet MS"/>
                <a:cs typeface="Trebuchet MS"/>
                <a:sym typeface="Trebuchet MS"/>
              </a:rPr>
              <a:t>No, each funded site on the application must meet priority considerations to receive the points.</a:t>
            </a:r>
            <a:r>
              <a:rPr lang="en-US" u="sng">
                <a:solidFill>
                  <a:schemeClr val="hlink"/>
                </a:solidFill>
                <a:latin typeface="Trebuchet MS"/>
                <a:ea typeface="Trebuchet MS"/>
                <a:cs typeface="Trebuchet MS"/>
                <a:sym typeface="Trebuchet MS"/>
                <a:hlinkClick r:id="rId3"/>
              </a:rPr>
              <a:t> </a:t>
            </a:r>
            <a:endParaRPr u="sng">
              <a:solidFill>
                <a:schemeClr val="hlink"/>
              </a:solidFill>
              <a:latin typeface="Trebuchet MS"/>
              <a:ea typeface="Trebuchet MS"/>
              <a:cs typeface="Trebuchet MS"/>
              <a:sym typeface="Trebuchet MS"/>
            </a:endParaRPr>
          </a:p>
          <a:p>
            <a:pPr marL="0" lvl="0" indent="0" algn="l" rtl="0">
              <a:lnSpc>
                <a:spcPct val="100000"/>
              </a:lnSpc>
              <a:spcBef>
                <a:spcPts val="1000"/>
              </a:spcBef>
              <a:spcAft>
                <a:spcPts val="0"/>
              </a:spcAft>
              <a:buNone/>
            </a:pPr>
            <a:endParaRPr b="1">
              <a:latin typeface="Trebuchet MS"/>
              <a:ea typeface="Trebuchet MS"/>
              <a:cs typeface="Trebuchet MS"/>
              <a:sym typeface="Trebuchet MS"/>
            </a:endParaRPr>
          </a:p>
          <a:p>
            <a:pPr marL="0" lvl="0" indent="0" algn="l" rtl="0">
              <a:lnSpc>
                <a:spcPct val="100000"/>
              </a:lnSpc>
              <a:spcBef>
                <a:spcPts val="1000"/>
              </a:spcBef>
              <a:spcAft>
                <a:spcPts val="0"/>
              </a:spcAft>
              <a:buNone/>
            </a:pPr>
            <a:endParaRPr>
              <a:latin typeface="Trebuchet MS"/>
              <a:ea typeface="Trebuchet MS"/>
              <a:cs typeface="Trebuchet MS"/>
              <a:sym typeface="Trebuchet MS"/>
            </a:endParaRPr>
          </a:p>
        </p:txBody>
      </p:sp>
      <p:sp>
        <p:nvSpPr>
          <p:cNvPr id="411" name="Google Shape;411;g32384139aad_0_6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title"/>
          </p:nvPr>
        </p:nvSpPr>
        <p:spPr>
          <a:xfrm>
            <a:off x="245193" y="4831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Contact Us</a:t>
            </a:r>
            <a:endParaRPr sz="3400" b="1">
              <a:solidFill>
                <a:schemeClr val="dk1"/>
              </a:solidFill>
              <a:latin typeface="Rockwell"/>
              <a:ea typeface="Rockwell"/>
              <a:cs typeface="Rockwell"/>
              <a:sym typeface="Rockwell"/>
            </a:endParaRPr>
          </a:p>
        </p:txBody>
      </p:sp>
      <p:sp>
        <p:nvSpPr>
          <p:cNvPr id="418" name="Google Shape;418;p3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0" marR="0" lvl="0" indent="0" algn="l" rtl="0">
              <a:lnSpc>
                <a:spcPct val="90000"/>
              </a:lnSpc>
              <a:spcBef>
                <a:spcPts val="0"/>
              </a:spcBef>
              <a:spcAft>
                <a:spcPts val="0"/>
              </a:spcAft>
              <a:buClr>
                <a:srgbClr val="262626"/>
              </a:buClr>
              <a:buSzPts val="1800"/>
              <a:buNone/>
            </a:pPr>
            <a:r>
              <a:rPr lang="en-US" sz="2200" b="1">
                <a:solidFill>
                  <a:srgbClr val="262626"/>
                </a:solidFill>
                <a:latin typeface="Trebuchet MS"/>
                <a:ea typeface="Trebuchet MS"/>
                <a:cs typeface="Trebuchet MS"/>
                <a:sym typeface="Trebuchet MS"/>
              </a:rPr>
              <a:t>Program Questions:</a:t>
            </a: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262626"/>
              </a:buClr>
              <a:buSzPts val="1800"/>
              <a:buNone/>
            </a:pPr>
            <a:r>
              <a:rPr lang="en-US" sz="2200">
                <a:solidFill>
                  <a:srgbClr val="262626"/>
                </a:solidFill>
                <a:latin typeface="Trebuchet MS"/>
                <a:ea typeface="Trebuchet MS"/>
                <a:cs typeface="Trebuchet MS"/>
                <a:sym typeface="Trebuchet MS"/>
              </a:rPr>
              <a:t>Brooke Morgan, School Counseling Specialist</a:t>
            </a: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262626"/>
              </a:buClr>
              <a:buSzPts val="1800"/>
              <a:buNone/>
            </a:pPr>
            <a:r>
              <a:rPr lang="en-US" sz="2200">
                <a:solidFill>
                  <a:srgbClr val="262626"/>
                </a:solidFill>
                <a:latin typeface="Trebuchet MS"/>
                <a:ea typeface="Trebuchet MS"/>
                <a:cs typeface="Trebuchet MS"/>
                <a:sym typeface="Trebuchet MS"/>
              </a:rPr>
              <a:t>(303) 923-0966 | </a:t>
            </a:r>
            <a:r>
              <a:rPr lang="en-US" sz="2200" u="sng">
                <a:solidFill>
                  <a:srgbClr val="262626"/>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Morgan_B@cde.state.co.us</a:t>
            </a: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chemeClr val="dk1"/>
              </a:buClr>
              <a:buSzPts val="1800"/>
              <a:buNone/>
            </a:pP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262626"/>
              </a:buClr>
              <a:buSzPts val="1800"/>
              <a:buNone/>
            </a:pPr>
            <a:r>
              <a:rPr lang="en-US" sz="2200">
                <a:solidFill>
                  <a:srgbClr val="262626"/>
                </a:solidFill>
                <a:latin typeface="Trebuchet MS"/>
                <a:ea typeface="Trebuchet MS"/>
                <a:cs typeface="Trebuchet MS"/>
                <a:sym typeface="Trebuchet MS"/>
              </a:rPr>
              <a:t>Jennicca Mabe, School Counseling Specialist</a:t>
            </a: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262626"/>
              </a:buClr>
              <a:buSzPts val="1800"/>
              <a:buNone/>
            </a:pPr>
            <a:r>
              <a:rPr lang="en-US" sz="2200">
                <a:solidFill>
                  <a:srgbClr val="262626"/>
                </a:solidFill>
                <a:latin typeface="Trebuchet MS"/>
                <a:ea typeface="Trebuchet MS"/>
                <a:cs typeface="Trebuchet MS"/>
                <a:sym typeface="Trebuchet MS"/>
              </a:rPr>
              <a:t>(303) 923-0974 | </a:t>
            </a:r>
            <a:r>
              <a:rPr lang="en-US" sz="2200" u="sng">
                <a:solidFill>
                  <a:srgbClr val="262626"/>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Mabe_J@cde.state.co.us</a:t>
            </a: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chemeClr val="dk1"/>
              </a:buClr>
              <a:buSzPts val="1800"/>
              <a:buNone/>
            </a:pP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chemeClr val="dk1"/>
              </a:buClr>
              <a:buSzPts val="1800"/>
              <a:buNone/>
            </a:pPr>
            <a:endParaRPr sz="800">
              <a:solidFill>
                <a:srgbClr val="262626"/>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262626"/>
              </a:buClr>
              <a:buSzPts val="1800"/>
              <a:buNone/>
            </a:pPr>
            <a:r>
              <a:rPr lang="en-US" sz="2200" b="1">
                <a:solidFill>
                  <a:srgbClr val="262626"/>
                </a:solidFill>
                <a:latin typeface="Trebuchet MS"/>
                <a:ea typeface="Trebuchet MS"/>
                <a:cs typeface="Trebuchet MS"/>
                <a:sym typeface="Trebuchet MS"/>
              </a:rPr>
              <a:t>Budget/Fiscal Questions:</a:t>
            </a:r>
            <a:endParaRPr sz="2200" b="1">
              <a:solidFill>
                <a:srgbClr val="262626"/>
              </a:solidFill>
              <a:latin typeface="Trebuchet MS"/>
              <a:ea typeface="Trebuchet MS"/>
              <a:cs typeface="Trebuchet MS"/>
              <a:sym typeface="Trebuchet MS"/>
            </a:endParaRPr>
          </a:p>
          <a:p>
            <a:pPr marL="0" lvl="0" indent="0" algn="l" rtl="0">
              <a:lnSpc>
                <a:spcPct val="90000"/>
              </a:lnSpc>
              <a:spcBef>
                <a:spcPts val="1000"/>
              </a:spcBef>
              <a:spcAft>
                <a:spcPts val="0"/>
              </a:spcAft>
              <a:buClr>
                <a:schemeClr val="dk1"/>
              </a:buClr>
              <a:buSzPts val="1100"/>
              <a:buFont typeface="Arial"/>
              <a:buNone/>
            </a:pPr>
            <a:r>
              <a:rPr lang="en-US" sz="2200">
                <a:latin typeface="Trebuchet MS"/>
                <a:ea typeface="Trebuchet MS"/>
                <a:cs typeface="Trebuchet MS"/>
                <a:sym typeface="Trebuchet MS"/>
              </a:rPr>
              <a:t>Gloria Kochan Grants Fiscal Management</a:t>
            </a:r>
            <a:endParaRPr sz="2200">
              <a:latin typeface="Trebuchet MS"/>
              <a:ea typeface="Trebuchet MS"/>
              <a:cs typeface="Trebuchet MS"/>
              <a:sym typeface="Trebuchet MS"/>
            </a:endParaRPr>
          </a:p>
          <a:p>
            <a:pPr marL="0" lvl="0" indent="0" algn="l" rtl="0">
              <a:lnSpc>
                <a:spcPct val="90000"/>
              </a:lnSpc>
              <a:spcBef>
                <a:spcPts val="1000"/>
              </a:spcBef>
              <a:spcAft>
                <a:spcPts val="0"/>
              </a:spcAft>
              <a:buClr>
                <a:schemeClr val="dk1"/>
              </a:buClr>
              <a:buSzPts val="1100"/>
              <a:buFont typeface="Arial"/>
              <a:buNone/>
            </a:pPr>
            <a:r>
              <a:rPr lang="en-US" sz="2200">
                <a:latin typeface="Trebuchet MS"/>
                <a:ea typeface="Trebuchet MS"/>
                <a:cs typeface="Trebuchet MS"/>
                <a:sym typeface="Trebuchet MS"/>
              </a:rPr>
              <a:t>(720) 916-6488 | Kochan_g@cde.state.co.us</a:t>
            </a:r>
            <a:endParaRPr sz="2200">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chemeClr val="dk1"/>
              </a:buClr>
              <a:buSzPts val="1800"/>
              <a:buNone/>
            </a:pPr>
            <a:endParaRPr sz="2200">
              <a:solidFill>
                <a:srgbClr val="262626"/>
              </a:solidFill>
              <a:latin typeface="Trebuchet MS"/>
              <a:ea typeface="Trebuchet MS"/>
              <a:cs typeface="Trebuchet MS"/>
              <a:sym typeface="Trebuchet MS"/>
            </a:endParaRPr>
          </a:p>
          <a:p>
            <a:pPr marL="0" marR="0" lvl="0" indent="0" algn="l" rtl="0">
              <a:lnSpc>
                <a:spcPct val="107000"/>
              </a:lnSpc>
              <a:spcBef>
                <a:spcPts val="0"/>
              </a:spcBef>
              <a:spcAft>
                <a:spcPts val="0"/>
              </a:spcAft>
              <a:buClr>
                <a:srgbClr val="262626"/>
              </a:buClr>
              <a:buSzPts val="1800"/>
              <a:buNone/>
            </a:pPr>
            <a:r>
              <a:rPr lang="en-US" sz="2200" b="1">
                <a:solidFill>
                  <a:srgbClr val="262626"/>
                </a:solidFill>
                <a:latin typeface="Trebuchet MS"/>
                <a:ea typeface="Trebuchet MS"/>
                <a:cs typeface="Trebuchet MS"/>
                <a:sym typeface="Trebuchet MS"/>
              </a:rPr>
              <a:t>Application Process Questions:</a:t>
            </a:r>
            <a:endParaRPr sz="2200" b="1">
              <a:solidFill>
                <a:srgbClr val="262626"/>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262626"/>
              </a:buClr>
              <a:buSzPts val="1800"/>
              <a:buNone/>
            </a:pPr>
            <a:r>
              <a:rPr lang="en-US" sz="2200">
                <a:solidFill>
                  <a:srgbClr val="262626"/>
                </a:solidFill>
                <a:latin typeface="Trebuchet MS"/>
                <a:ea typeface="Trebuchet MS"/>
                <a:cs typeface="Trebuchet MS"/>
                <a:sym typeface="Trebuchet MS"/>
              </a:rPr>
              <a:t>Mandy Christensen, Grants Program Administration</a:t>
            </a:r>
            <a:br>
              <a:rPr lang="en-US" sz="2200">
                <a:solidFill>
                  <a:srgbClr val="262626"/>
                </a:solidFill>
                <a:latin typeface="Trebuchet MS"/>
                <a:ea typeface="Trebuchet MS"/>
                <a:cs typeface="Trebuchet MS"/>
                <a:sym typeface="Trebuchet MS"/>
              </a:rPr>
            </a:br>
            <a:r>
              <a:rPr lang="en-US" sz="2200">
                <a:solidFill>
                  <a:srgbClr val="262626"/>
                </a:solidFill>
                <a:latin typeface="Trebuchet MS"/>
                <a:ea typeface="Trebuchet MS"/>
                <a:cs typeface="Trebuchet MS"/>
                <a:sym typeface="Trebuchet MS"/>
              </a:rPr>
              <a:t>(303) 957-6217 | </a:t>
            </a:r>
            <a:r>
              <a:rPr lang="en-US" sz="2200" u="sng">
                <a:solidFill>
                  <a:srgbClr val="262626"/>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Christensen_A@cde.state.co.us</a:t>
            </a:r>
            <a:endParaRPr sz="2200">
              <a:latin typeface="Trebuchet MS"/>
              <a:ea typeface="Trebuchet MS"/>
              <a:cs typeface="Trebuchet MS"/>
              <a:sym typeface="Trebuchet MS"/>
            </a:endParaRPr>
          </a:p>
        </p:txBody>
      </p:sp>
      <p:sp>
        <p:nvSpPr>
          <p:cNvPr id="419" name="Google Shape;419;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43</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5</a:t>
            </a:fld>
            <a:endParaRPr/>
          </a:p>
        </p:txBody>
      </p:sp>
      <p:sp>
        <p:nvSpPr>
          <p:cNvPr id="128" name="Google Shape;128;p4"/>
          <p:cNvSpPr txBox="1">
            <a:spLocks noGrp="1"/>
          </p:cNvSpPr>
          <p:nvPr>
            <p:ph type="ctrTitle"/>
          </p:nvPr>
        </p:nvSpPr>
        <p:spPr>
          <a:xfrm>
            <a:off x="613275" y="2380470"/>
            <a:ext cx="7772400" cy="1123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sz="6000" b="1">
                <a:solidFill>
                  <a:schemeClr val="dk1"/>
                </a:solidFill>
                <a:latin typeface="Rockwell"/>
                <a:ea typeface="Rockwell"/>
                <a:cs typeface="Rockwell"/>
                <a:sym typeface="Rockwell"/>
              </a:rPr>
              <a:t>Program </a:t>
            </a:r>
            <a:endParaRPr sz="6000" b="1">
              <a:solidFill>
                <a:schemeClr val="dk1"/>
              </a:solidFill>
              <a:latin typeface="Rockwell"/>
              <a:ea typeface="Rockwell"/>
              <a:cs typeface="Rockwell"/>
              <a:sym typeface="Rockwell"/>
            </a:endParaRPr>
          </a:p>
          <a:p>
            <a:pPr marL="0" lvl="0" indent="0" algn="ctr" rtl="0">
              <a:lnSpc>
                <a:spcPct val="90000"/>
              </a:lnSpc>
              <a:spcBef>
                <a:spcPts val="0"/>
              </a:spcBef>
              <a:spcAft>
                <a:spcPts val="0"/>
              </a:spcAft>
              <a:buClr>
                <a:schemeClr val="lt1"/>
              </a:buClr>
              <a:buSzPts val="4000"/>
              <a:buFont typeface="Arial"/>
              <a:buNone/>
            </a:pPr>
            <a:r>
              <a:rPr lang="en-US" sz="6000" b="1">
                <a:solidFill>
                  <a:schemeClr val="dk1"/>
                </a:solidFill>
                <a:latin typeface="Rockwell"/>
                <a:ea typeface="Rockwell"/>
                <a:cs typeface="Rockwell"/>
                <a:sym typeface="Rockwell"/>
              </a:rPr>
              <a:t>Key Elements</a:t>
            </a:r>
            <a:endParaRPr sz="6000" b="1">
              <a:solidFill>
                <a:schemeClr val="dk1"/>
              </a:solidFill>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223068" y="4135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Introduction and Purpose</a:t>
            </a:r>
            <a:endParaRPr sz="3400" b="1">
              <a:solidFill>
                <a:schemeClr val="dk1"/>
              </a:solidFill>
              <a:latin typeface="Rockwell"/>
              <a:ea typeface="Rockwell"/>
              <a:cs typeface="Rockwell"/>
              <a:sym typeface="Rockwell"/>
            </a:endParaRPr>
          </a:p>
        </p:txBody>
      </p:sp>
      <p:sp>
        <p:nvSpPr>
          <p:cNvPr id="137" name="Google Shape;137;p5"/>
          <p:cNvSpPr txBox="1">
            <a:spLocks noGrp="1"/>
          </p:cNvSpPr>
          <p:nvPr>
            <p:ph type="body" idx="1"/>
          </p:nvPr>
        </p:nvSpPr>
        <p:spPr>
          <a:xfrm>
            <a:off x="279700" y="1497675"/>
            <a:ext cx="8722800" cy="4068900"/>
          </a:xfrm>
          <a:prstGeom prst="rect">
            <a:avLst/>
          </a:prstGeom>
          <a:noFill/>
          <a:ln>
            <a:noFill/>
          </a:ln>
        </p:spPr>
        <p:txBody>
          <a:bodyPr spcFirstLastPara="1" wrap="square" lIns="0" tIns="0" rIns="0" bIns="45700" anchor="t" anchorCtr="0">
            <a:noAutofit/>
          </a:bodyPr>
          <a:lstStyle/>
          <a:p>
            <a:pPr marL="457200" lvl="0" indent="-355600" algn="l" rtl="0">
              <a:lnSpc>
                <a:spcPct val="115000"/>
              </a:lnSpc>
              <a:spcBef>
                <a:spcPts val="1200"/>
              </a:spcBef>
              <a:spcAft>
                <a:spcPts val="0"/>
              </a:spcAft>
              <a:buSzPts val="2000"/>
              <a:buFont typeface="Trebuchet MS"/>
              <a:buChar char="•"/>
            </a:pPr>
            <a:r>
              <a:rPr lang="en-US" sz="2000">
                <a:latin typeface="Trebuchet MS"/>
                <a:ea typeface="Trebuchet MS"/>
                <a:cs typeface="Trebuchet MS"/>
                <a:sym typeface="Trebuchet MS"/>
              </a:rPr>
              <a:t>This Request for Applications (RFA) is designed to distribute funds to eligible education providers pursuant to the requirements of the School Counselor Corps Grant Program (SCCGP), C.R.S. 22-91-101 through 22-91-105. </a:t>
            </a:r>
            <a:endParaRPr sz="2000">
              <a:latin typeface="Trebuchet MS"/>
              <a:ea typeface="Trebuchet MS"/>
              <a:cs typeface="Trebuchet MS"/>
              <a:sym typeface="Trebuchet MS"/>
            </a:endParaRPr>
          </a:p>
          <a:p>
            <a:pPr marL="457200" lvl="0" indent="0" algn="l" rtl="0">
              <a:lnSpc>
                <a:spcPct val="115000"/>
              </a:lnSpc>
              <a:spcBef>
                <a:spcPts val="1200"/>
              </a:spcBef>
              <a:spcAft>
                <a:spcPts val="0"/>
              </a:spcAft>
              <a:buSzPts val="2400"/>
              <a:buNone/>
            </a:pPr>
            <a:endParaRPr sz="500">
              <a:latin typeface="Trebuchet MS"/>
              <a:ea typeface="Trebuchet MS"/>
              <a:cs typeface="Trebuchet MS"/>
              <a:sym typeface="Trebuchet MS"/>
            </a:endParaRPr>
          </a:p>
          <a:p>
            <a:pPr marL="457200" lvl="0" indent="-355600" algn="l" rtl="0">
              <a:lnSpc>
                <a:spcPct val="115000"/>
              </a:lnSpc>
              <a:spcBef>
                <a:spcPts val="1200"/>
              </a:spcBef>
              <a:spcAft>
                <a:spcPts val="0"/>
              </a:spcAft>
              <a:buSzPts val="2000"/>
              <a:buFont typeface="Arial"/>
              <a:buChar char="•"/>
            </a:pPr>
            <a:r>
              <a:rPr lang="en-US" sz="2000">
                <a:latin typeface="Trebuchet MS"/>
                <a:ea typeface="Trebuchet MS"/>
                <a:cs typeface="Trebuchet MS"/>
                <a:sym typeface="Trebuchet MS"/>
              </a:rPr>
              <a:t>The purpose of SCCGP is to </a:t>
            </a:r>
            <a:r>
              <a:rPr lang="en-US" sz="2000" b="1">
                <a:latin typeface="Trebuchet MS"/>
                <a:ea typeface="Trebuchet MS"/>
                <a:cs typeface="Trebuchet MS"/>
                <a:sym typeface="Trebuchet MS"/>
              </a:rPr>
              <a:t>increase the availability and implementation of effective school-based counseling</a:t>
            </a:r>
            <a:r>
              <a:rPr lang="en-US" sz="2000">
                <a:latin typeface="Trebuchet MS"/>
                <a:ea typeface="Trebuchet MS"/>
                <a:cs typeface="Trebuchet MS"/>
                <a:sym typeface="Trebuchet MS"/>
              </a:rPr>
              <a:t> to:</a:t>
            </a:r>
            <a:endParaRPr sz="2000">
              <a:latin typeface="Trebuchet MS"/>
              <a:ea typeface="Trebuchet MS"/>
              <a:cs typeface="Trebuchet MS"/>
              <a:sym typeface="Trebuchet MS"/>
            </a:endParaRPr>
          </a:p>
          <a:p>
            <a:pPr marL="914400" lvl="1" indent="-355600" algn="l" rtl="0">
              <a:lnSpc>
                <a:spcPct val="115000"/>
              </a:lnSpc>
              <a:spcBef>
                <a:spcPts val="0"/>
              </a:spcBef>
              <a:spcAft>
                <a:spcPts val="0"/>
              </a:spcAft>
              <a:buSzPts val="2000"/>
              <a:buFont typeface="Trebuchet MS"/>
              <a:buChar char="•"/>
            </a:pPr>
            <a:r>
              <a:rPr lang="en-US">
                <a:latin typeface="Trebuchet MS"/>
                <a:ea typeface="Trebuchet MS"/>
                <a:cs typeface="Trebuchet MS"/>
                <a:sym typeface="Trebuchet MS"/>
              </a:rPr>
              <a:t>Increase the state graduation rate </a:t>
            </a:r>
            <a:endParaRPr>
              <a:latin typeface="Trebuchet MS"/>
              <a:ea typeface="Trebuchet MS"/>
              <a:cs typeface="Trebuchet MS"/>
              <a:sym typeface="Trebuchet MS"/>
            </a:endParaRPr>
          </a:p>
          <a:p>
            <a:pPr marL="914400" lvl="1" indent="-355600" algn="l" rtl="0">
              <a:lnSpc>
                <a:spcPct val="115000"/>
              </a:lnSpc>
              <a:spcBef>
                <a:spcPts val="0"/>
              </a:spcBef>
              <a:spcAft>
                <a:spcPts val="0"/>
              </a:spcAft>
              <a:buSzPts val="2000"/>
              <a:buFont typeface="Trebuchet MS"/>
              <a:buChar char="•"/>
            </a:pPr>
            <a:r>
              <a:rPr lang="en-US">
                <a:latin typeface="Trebuchet MS"/>
                <a:ea typeface="Trebuchet MS"/>
                <a:cs typeface="Trebuchet MS"/>
                <a:sym typeface="Trebuchet MS"/>
              </a:rPr>
              <a:t>Increase the percentage of students who appropriately prepare for, apply to, and continue into postsecondary education</a:t>
            </a:r>
            <a:endParaRPr>
              <a:latin typeface="Trebuchet MS"/>
              <a:ea typeface="Trebuchet MS"/>
              <a:cs typeface="Trebuchet MS"/>
              <a:sym typeface="Trebuchet MS"/>
            </a:endParaRPr>
          </a:p>
          <a:p>
            <a:pPr marL="914400" lvl="1" indent="-355600" algn="l" rtl="0">
              <a:lnSpc>
                <a:spcPct val="115000"/>
              </a:lnSpc>
              <a:spcBef>
                <a:spcPts val="0"/>
              </a:spcBef>
              <a:spcAft>
                <a:spcPts val="0"/>
              </a:spcAft>
              <a:buSzPts val="2000"/>
              <a:buFont typeface="Trebuchet MS"/>
              <a:buChar char="•"/>
            </a:pPr>
            <a:r>
              <a:rPr lang="en-US">
                <a:latin typeface="Trebuchet MS"/>
                <a:ea typeface="Trebuchet MS"/>
                <a:cs typeface="Trebuchet MS"/>
                <a:sym typeface="Trebuchet MS"/>
              </a:rPr>
              <a:t>Support work-based learning awareness, education, and opportunities</a:t>
            </a:r>
            <a:endParaRPr>
              <a:latin typeface="Trebuchet MS"/>
              <a:ea typeface="Trebuchet MS"/>
              <a:cs typeface="Trebuchet MS"/>
              <a:sym typeface="Trebuchet MS"/>
            </a:endParaRPr>
          </a:p>
        </p:txBody>
      </p:sp>
      <p:sp>
        <p:nvSpPr>
          <p:cNvPr id="136" name="Google Shape;136;p5"/>
          <p:cNvSpPr txBox="1">
            <a:spLocks noGrp="1"/>
          </p:cNvSpPr>
          <p:nvPr>
            <p:ph type="sldNum" idx="12"/>
          </p:nvPr>
        </p:nvSpPr>
        <p:spPr>
          <a:xfrm>
            <a:off x="127296"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b1093c285f_4_60"/>
          <p:cNvSpPr txBox="1">
            <a:spLocks noGrp="1"/>
          </p:cNvSpPr>
          <p:nvPr>
            <p:ph type="title"/>
          </p:nvPr>
        </p:nvSpPr>
        <p:spPr>
          <a:xfrm>
            <a:off x="223068" y="413589"/>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Types of Applications</a:t>
            </a:r>
            <a:r>
              <a:rPr lang="en-US" sz="3400" b="1">
                <a:solidFill>
                  <a:srgbClr val="FF0000"/>
                </a:solidFill>
                <a:latin typeface="Rockwell"/>
                <a:ea typeface="Rockwell"/>
                <a:cs typeface="Rockwell"/>
                <a:sym typeface="Rockwell"/>
              </a:rPr>
              <a:t> </a:t>
            </a:r>
            <a:endParaRPr sz="3400" b="1">
              <a:solidFill>
                <a:srgbClr val="FF0000"/>
              </a:solidFill>
              <a:latin typeface="Rockwell"/>
              <a:ea typeface="Rockwell"/>
              <a:cs typeface="Rockwell"/>
              <a:sym typeface="Rockwell"/>
            </a:endParaRPr>
          </a:p>
        </p:txBody>
      </p:sp>
      <p:sp>
        <p:nvSpPr>
          <p:cNvPr id="144" name="Google Shape;144;g2b1093c285f_4_60"/>
          <p:cNvSpPr txBox="1">
            <a:spLocks noGrp="1"/>
          </p:cNvSpPr>
          <p:nvPr>
            <p:ph type="body" idx="1"/>
          </p:nvPr>
        </p:nvSpPr>
        <p:spPr>
          <a:xfrm>
            <a:off x="210600" y="1592050"/>
            <a:ext cx="8722800" cy="4068900"/>
          </a:xfrm>
          <a:prstGeom prst="rect">
            <a:avLst/>
          </a:prstGeom>
          <a:noFill/>
          <a:ln>
            <a:noFill/>
          </a:ln>
        </p:spPr>
        <p:txBody>
          <a:bodyPr spcFirstLastPara="1" wrap="square" lIns="0" tIns="0" rIns="0" bIns="45700" anchor="t" anchorCtr="0">
            <a:noAutofit/>
          </a:bodyPr>
          <a:lstStyle/>
          <a:p>
            <a:pPr marL="457200" lvl="0" indent="-412750" algn="l" rtl="0">
              <a:lnSpc>
                <a:spcPct val="90000"/>
              </a:lnSpc>
              <a:spcBef>
                <a:spcPts val="1000"/>
              </a:spcBef>
              <a:spcAft>
                <a:spcPts val="0"/>
              </a:spcAft>
              <a:buSzPts val="3500"/>
              <a:buFont typeface="Trebuchet MS"/>
              <a:buChar char="•"/>
            </a:pPr>
            <a:r>
              <a:rPr lang="en-US" sz="3500" b="1">
                <a:latin typeface="Trebuchet MS"/>
                <a:ea typeface="Trebuchet MS"/>
                <a:cs typeface="Trebuchet MS"/>
                <a:sym typeface="Trebuchet MS"/>
              </a:rPr>
              <a:t>School Site Application</a:t>
            </a:r>
            <a:endParaRPr sz="3500" b="1">
              <a:latin typeface="Trebuchet MS"/>
              <a:ea typeface="Trebuchet MS"/>
              <a:cs typeface="Trebuchet MS"/>
              <a:sym typeface="Trebuchet MS"/>
            </a:endParaRPr>
          </a:p>
          <a:p>
            <a:pPr marL="914400" lvl="1" indent="-387350" algn="l" rtl="0">
              <a:lnSpc>
                <a:spcPct val="90000"/>
              </a:lnSpc>
              <a:spcBef>
                <a:spcPts val="500"/>
              </a:spcBef>
              <a:spcAft>
                <a:spcPts val="0"/>
              </a:spcAft>
              <a:buSzPts val="2500"/>
              <a:buFont typeface="Trebuchet MS"/>
              <a:buChar char="•"/>
            </a:pPr>
            <a:r>
              <a:rPr lang="en-US" sz="2500">
                <a:latin typeface="Trebuchet MS"/>
                <a:ea typeface="Trebuchet MS"/>
                <a:cs typeface="Trebuchet MS"/>
                <a:sym typeface="Trebuchet MS"/>
              </a:rPr>
              <a:t>Intent is to fund individual school counselors at school sites.</a:t>
            </a:r>
            <a:endParaRPr sz="2500">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1000">
              <a:latin typeface="Trebuchet MS"/>
              <a:ea typeface="Trebuchet MS"/>
              <a:cs typeface="Trebuchet MS"/>
              <a:sym typeface="Trebuchet MS"/>
            </a:endParaRPr>
          </a:p>
          <a:p>
            <a:pPr marL="457200" lvl="0" indent="-412750" algn="l" rtl="0">
              <a:lnSpc>
                <a:spcPct val="90000"/>
              </a:lnSpc>
              <a:spcBef>
                <a:spcPts val="1000"/>
              </a:spcBef>
              <a:spcAft>
                <a:spcPts val="0"/>
              </a:spcAft>
              <a:buSzPts val="3500"/>
              <a:buFont typeface="Trebuchet MS"/>
              <a:buChar char="•"/>
            </a:pPr>
            <a:r>
              <a:rPr lang="en-US" sz="3500" b="1">
                <a:latin typeface="Trebuchet MS"/>
                <a:ea typeface="Trebuchet MS"/>
                <a:cs typeface="Trebuchet MS"/>
                <a:sym typeface="Trebuchet MS"/>
              </a:rPr>
              <a:t>District-wide Application</a:t>
            </a:r>
            <a:endParaRPr sz="3500" b="1">
              <a:latin typeface="Trebuchet MS"/>
              <a:ea typeface="Trebuchet MS"/>
              <a:cs typeface="Trebuchet MS"/>
              <a:sym typeface="Trebuchet MS"/>
            </a:endParaRPr>
          </a:p>
          <a:p>
            <a:pPr marL="914400" lvl="1" indent="-387350" algn="l" rtl="0">
              <a:lnSpc>
                <a:spcPct val="90000"/>
              </a:lnSpc>
              <a:spcBef>
                <a:spcPts val="500"/>
              </a:spcBef>
              <a:spcAft>
                <a:spcPts val="0"/>
              </a:spcAft>
              <a:buSzPts val="2500"/>
              <a:buFont typeface="Trebuchet MS"/>
              <a:buChar char="•"/>
            </a:pPr>
            <a:r>
              <a:rPr lang="en-US" sz="2500">
                <a:latin typeface="Trebuchet MS"/>
                <a:ea typeface="Trebuchet MS"/>
                <a:cs typeface="Trebuchet MS"/>
                <a:sym typeface="Trebuchet MS"/>
              </a:rPr>
              <a:t>Intent is to fund a school counselor at the district level or coordinate alignment and school counseling system support.</a:t>
            </a:r>
            <a:endParaRPr sz="2500">
              <a:latin typeface="Trebuchet MS"/>
              <a:ea typeface="Trebuchet MS"/>
              <a:cs typeface="Trebuchet MS"/>
              <a:sym typeface="Trebuchet MS"/>
            </a:endParaRPr>
          </a:p>
          <a:p>
            <a:pPr marL="914400" lvl="1" indent="-387350" algn="l" rtl="0">
              <a:lnSpc>
                <a:spcPct val="90000"/>
              </a:lnSpc>
              <a:spcBef>
                <a:spcPts val="500"/>
              </a:spcBef>
              <a:spcAft>
                <a:spcPts val="0"/>
              </a:spcAft>
              <a:buSzPts val="2500"/>
              <a:buFont typeface="Trebuchet MS"/>
              <a:buChar char="•"/>
            </a:pPr>
            <a:r>
              <a:rPr lang="en-US" sz="2500">
                <a:latin typeface="Trebuchet MS"/>
                <a:ea typeface="Trebuchet MS"/>
                <a:cs typeface="Trebuchet MS"/>
                <a:sym typeface="Trebuchet MS"/>
              </a:rPr>
              <a:t>No more than 25% of the applications submitted for specific districtwide positions will be approved in this competition.</a:t>
            </a:r>
            <a:endParaRPr sz="2500">
              <a:latin typeface="Trebuchet MS"/>
              <a:ea typeface="Trebuchet MS"/>
              <a:cs typeface="Trebuchet MS"/>
              <a:sym typeface="Trebuchet MS"/>
            </a:endParaRPr>
          </a:p>
        </p:txBody>
      </p:sp>
      <p:sp>
        <p:nvSpPr>
          <p:cNvPr id="143" name="Google Shape;143;g2b1093c285f_4_60"/>
          <p:cNvSpPr txBox="1">
            <a:spLocks noGrp="1"/>
          </p:cNvSpPr>
          <p:nvPr>
            <p:ph type="sldNum" idx="12"/>
          </p:nvPr>
        </p:nvSpPr>
        <p:spPr>
          <a:xfrm>
            <a:off x="127296"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92800" y="254525"/>
            <a:ext cx="88539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Eligible Applicants </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General Information</a:t>
            </a:r>
            <a:endParaRPr sz="2600" b="1">
              <a:solidFill>
                <a:schemeClr val="dk1"/>
              </a:solidFill>
              <a:latin typeface="Rockwell"/>
              <a:ea typeface="Rockwell"/>
              <a:cs typeface="Rockwell"/>
              <a:sym typeface="Rockwell"/>
            </a:endParaRPr>
          </a:p>
        </p:txBody>
      </p:sp>
      <p:sp>
        <p:nvSpPr>
          <p:cNvPr id="150" name="Google Shape;150;p6"/>
          <p:cNvSpPr txBox="1">
            <a:spLocks noGrp="1"/>
          </p:cNvSpPr>
          <p:nvPr>
            <p:ph type="body" idx="1"/>
          </p:nvPr>
        </p:nvSpPr>
        <p:spPr>
          <a:xfrm>
            <a:off x="223075" y="1347200"/>
            <a:ext cx="8788200" cy="3198600"/>
          </a:xfrm>
          <a:prstGeom prst="rect">
            <a:avLst/>
          </a:prstGeom>
          <a:noFill/>
          <a:ln>
            <a:noFill/>
          </a:ln>
        </p:spPr>
        <p:txBody>
          <a:bodyPr spcFirstLastPara="1" wrap="square" lIns="0" tIns="0" rIns="0" bIns="45700" anchor="t" anchorCtr="0">
            <a:noAutofit/>
          </a:bodyPr>
          <a:lstStyle/>
          <a:p>
            <a:pPr marL="457200" lvl="0" indent="-374650" algn="l" rtl="0">
              <a:lnSpc>
                <a:spcPct val="90000"/>
              </a:lnSpc>
              <a:spcBef>
                <a:spcPts val="1000"/>
              </a:spcBef>
              <a:spcAft>
                <a:spcPts val="0"/>
              </a:spcAft>
              <a:buSzPts val="2300"/>
              <a:buChar char="•"/>
            </a:pPr>
            <a:r>
              <a:rPr lang="en-US" sz="2300">
                <a:latin typeface="Trebuchet MS"/>
                <a:ea typeface="Trebuchet MS"/>
                <a:cs typeface="Trebuchet MS"/>
                <a:sym typeface="Trebuchet MS"/>
              </a:rPr>
              <a:t>Education providers are eligible to apply for this opportunity to </a:t>
            </a:r>
            <a:endParaRPr sz="2300">
              <a:latin typeface="Trebuchet MS"/>
              <a:ea typeface="Trebuchet MS"/>
              <a:cs typeface="Trebuchet MS"/>
              <a:sym typeface="Trebuchet MS"/>
            </a:endParaRPr>
          </a:p>
          <a:p>
            <a:pPr marL="914400" lvl="1" indent="-374650" algn="l" rtl="0">
              <a:lnSpc>
                <a:spcPct val="90000"/>
              </a:lnSpc>
              <a:spcBef>
                <a:spcPts val="1000"/>
              </a:spcBef>
              <a:spcAft>
                <a:spcPts val="0"/>
              </a:spcAft>
              <a:buSzPts val="2300"/>
              <a:buChar char="•"/>
            </a:pPr>
            <a:r>
              <a:rPr lang="en-US" sz="2300" b="1">
                <a:latin typeface="Trebuchet MS"/>
                <a:ea typeface="Trebuchet MS"/>
                <a:cs typeface="Trebuchet MS"/>
                <a:sym typeface="Trebuchet MS"/>
              </a:rPr>
              <a:t>Increase the number of school counselors </a:t>
            </a:r>
            <a:r>
              <a:rPr lang="en-US" sz="2300">
                <a:latin typeface="Trebuchet MS"/>
                <a:ea typeface="Trebuchet MS"/>
                <a:cs typeface="Trebuchet MS"/>
                <a:sym typeface="Trebuchet MS"/>
              </a:rPr>
              <a:t>for secondary and elementary students </a:t>
            </a:r>
            <a:endParaRPr sz="2300">
              <a:latin typeface="Trebuchet MS"/>
              <a:ea typeface="Trebuchet MS"/>
              <a:cs typeface="Trebuchet MS"/>
              <a:sym typeface="Trebuchet MS"/>
            </a:endParaRPr>
          </a:p>
          <a:p>
            <a:pPr marL="914400" lvl="1" indent="-374650" algn="l" rtl="0">
              <a:lnSpc>
                <a:spcPct val="90000"/>
              </a:lnSpc>
              <a:spcBef>
                <a:spcPts val="1000"/>
              </a:spcBef>
              <a:spcAft>
                <a:spcPts val="0"/>
              </a:spcAft>
              <a:buSzPts val="2300"/>
              <a:buChar char="•"/>
            </a:pPr>
            <a:r>
              <a:rPr lang="en-US" sz="2300">
                <a:latin typeface="Trebuchet MS"/>
                <a:ea typeface="Trebuchet MS"/>
                <a:cs typeface="Trebuchet MS"/>
                <a:sym typeface="Trebuchet MS"/>
              </a:rPr>
              <a:t>Increase the </a:t>
            </a:r>
            <a:r>
              <a:rPr lang="en-US" sz="2300" b="1">
                <a:latin typeface="Trebuchet MS"/>
                <a:ea typeface="Trebuchet MS"/>
                <a:cs typeface="Trebuchet MS"/>
                <a:sym typeface="Trebuchet MS"/>
              </a:rPr>
              <a:t>level of school counseling services provided </a:t>
            </a:r>
            <a:endParaRPr sz="2300" b="1">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800">
              <a:latin typeface="Trebuchet MS"/>
              <a:ea typeface="Trebuchet MS"/>
              <a:cs typeface="Trebuchet MS"/>
              <a:sym typeface="Trebuchet MS"/>
            </a:endParaRPr>
          </a:p>
          <a:p>
            <a:pPr marL="457200" lvl="0" indent="-374650" algn="l" rtl="0">
              <a:lnSpc>
                <a:spcPct val="90000"/>
              </a:lnSpc>
              <a:spcBef>
                <a:spcPts val="1000"/>
              </a:spcBef>
              <a:spcAft>
                <a:spcPts val="0"/>
              </a:spcAft>
              <a:buSzPts val="2300"/>
              <a:buFont typeface="Trebuchet MS"/>
              <a:buChar char="•"/>
            </a:pPr>
            <a:r>
              <a:rPr lang="en-US" sz="2300">
                <a:latin typeface="Trebuchet MS"/>
                <a:ea typeface="Trebuchet MS"/>
                <a:cs typeface="Trebuchet MS"/>
                <a:sym typeface="Trebuchet MS"/>
              </a:rPr>
              <a:t>Elementary applicants must apply with the secondary school(s) (middle and/or high schools) for which they are a feeder school.</a:t>
            </a:r>
            <a:endParaRPr sz="2300">
              <a:latin typeface="Trebuchet MS"/>
              <a:ea typeface="Trebuchet MS"/>
              <a:cs typeface="Trebuchet MS"/>
              <a:sym typeface="Trebuchet MS"/>
            </a:endParaRPr>
          </a:p>
          <a:p>
            <a:pPr marL="914400" lvl="1" indent="-374650" algn="l" rtl="0">
              <a:lnSpc>
                <a:spcPct val="90000"/>
              </a:lnSpc>
              <a:spcBef>
                <a:spcPts val="1000"/>
              </a:spcBef>
              <a:spcAft>
                <a:spcPts val="0"/>
              </a:spcAft>
              <a:buSzPts val="2300"/>
              <a:buFont typeface="Trebuchet MS"/>
              <a:buChar char="•"/>
            </a:pPr>
            <a:r>
              <a:rPr lang="en-US" sz="2300">
                <a:latin typeface="Trebuchet MS"/>
                <a:ea typeface="Trebuchet MS"/>
                <a:cs typeface="Trebuchet MS"/>
                <a:sym typeface="Trebuchet MS"/>
              </a:rPr>
              <a:t>The secondary school(s) must either be included as part of this grant application or be a current SCCGP grantee. </a:t>
            </a:r>
            <a:endParaRPr sz="2300">
              <a:latin typeface="Trebuchet MS"/>
              <a:ea typeface="Trebuchet MS"/>
              <a:cs typeface="Trebuchet MS"/>
              <a:sym typeface="Trebuchet MS"/>
            </a:endParaRPr>
          </a:p>
          <a:p>
            <a:pPr marL="457200" lvl="0" indent="0" algn="l" rtl="0">
              <a:lnSpc>
                <a:spcPct val="90000"/>
              </a:lnSpc>
              <a:spcBef>
                <a:spcPts val="1000"/>
              </a:spcBef>
              <a:spcAft>
                <a:spcPts val="0"/>
              </a:spcAft>
              <a:buSzPts val="2400"/>
              <a:buNone/>
            </a:pPr>
            <a:endParaRPr sz="800">
              <a:latin typeface="Trebuchet MS"/>
              <a:ea typeface="Trebuchet MS"/>
              <a:cs typeface="Trebuchet MS"/>
              <a:sym typeface="Trebuchet MS"/>
            </a:endParaRPr>
          </a:p>
          <a:p>
            <a:pPr marL="457200" lvl="0" indent="-374650" algn="l" rtl="0">
              <a:lnSpc>
                <a:spcPct val="90000"/>
              </a:lnSpc>
              <a:spcBef>
                <a:spcPts val="1000"/>
              </a:spcBef>
              <a:spcAft>
                <a:spcPts val="0"/>
              </a:spcAft>
              <a:buSzPts val="2300"/>
              <a:buFont typeface="Trebuchet MS"/>
              <a:buChar char="•"/>
            </a:pPr>
            <a:r>
              <a:rPr lang="en-US" sz="2300" b="1">
                <a:latin typeface="Trebuchet MS"/>
                <a:ea typeface="Trebuchet MS"/>
                <a:cs typeface="Trebuchet MS"/>
                <a:sym typeface="Trebuchet MS"/>
              </a:rPr>
              <a:t>Elementary applications must address how early exposure to comprehensive school counseling programs prepares young students for postsecondary and workforce readiness.</a:t>
            </a:r>
            <a:endParaRPr sz="2300" b="1">
              <a:latin typeface="Trebuchet MS"/>
              <a:ea typeface="Trebuchet MS"/>
              <a:cs typeface="Trebuchet MS"/>
              <a:sym typeface="Trebuchet MS"/>
            </a:endParaRPr>
          </a:p>
        </p:txBody>
      </p:sp>
      <p:sp>
        <p:nvSpPr>
          <p:cNvPr id="151" name="Google Shape;151;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b1093c285f_4_37"/>
          <p:cNvSpPr txBox="1">
            <a:spLocks noGrp="1"/>
          </p:cNvSpPr>
          <p:nvPr>
            <p:ph type="title"/>
          </p:nvPr>
        </p:nvSpPr>
        <p:spPr>
          <a:xfrm>
            <a:off x="169500" y="235000"/>
            <a:ext cx="88401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400" b="1">
                <a:solidFill>
                  <a:schemeClr val="dk1"/>
                </a:solidFill>
                <a:latin typeface="Rockwell"/>
                <a:ea typeface="Rockwell"/>
                <a:cs typeface="Rockwell"/>
                <a:sym typeface="Rockwell"/>
              </a:rPr>
              <a:t>Eligible Applicants </a:t>
            </a:r>
            <a:endParaRPr sz="3400" b="1">
              <a:solidFill>
                <a:schemeClr val="dk1"/>
              </a:solidFill>
              <a:latin typeface="Rockwell"/>
              <a:ea typeface="Rockwell"/>
              <a:cs typeface="Rockwell"/>
              <a:sym typeface="Rockwell"/>
            </a:endParaRPr>
          </a:p>
          <a:p>
            <a:pPr marL="0" lvl="0" indent="0" algn="l" rtl="0">
              <a:lnSpc>
                <a:spcPct val="90000"/>
              </a:lnSpc>
              <a:spcBef>
                <a:spcPts val="0"/>
              </a:spcBef>
              <a:spcAft>
                <a:spcPts val="0"/>
              </a:spcAft>
              <a:buClr>
                <a:schemeClr val="lt1"/>
              </a:buClr>
              <a:buSzPts val="2400"/>
              <a:buFont typeface="Arial"/>
              <a:buNone/>
            </a:pPr>
            <a:r>
              <a:rPr lang="en-US" sz="2600" b="1">
                <a:solidFill>
                  <a:schemeClr val="dk1"/>
                </a:solidFill>
                <a:latin typeface="Rockwell"/>
                <a:ea typeface="Rockwell"/>
                <a:cs typeface="Rockwell"/>
                <a:sym typeface="Rockwell"/>
              </a:rPr>
              <a:t>General Information Continued</a:t>
            </a:r>
            <a:endParaRPr sz="2600" b="1">
              <a:solidFill>
                <a:schemeClr val="dk1"/>
              </a:solidFill>
              <a:latin typeface="Rockwell"/>
              <a:ea typeface="Rockwell"/>
              <a:cs typeface="Rockwell"/>
              <a:sym typeface="Rockwell"/>
            </a:endParaRPr>
          </a:p>
        </p:txBody>
      </p:sp>
      <p:sp>
        <p:nvSpPr>
          <p:cNvPr id="157" name="Google Shape;157;g2b1093c285f_4_37"/>
          <p:cNvSpPr txBox="1">
            <a:spLocks noGrp="1"/>
          </p:cNvSpPr>
          <p:nvPr>
            <p:ph type="body" idx="1"/>
          </p:nvPr>
        </p:nvSpPr>
        <p:spPr>
          <a:xfrm>
            <a:off x="134400" y="1296625"/>
            <a:ext cx="8875200" cy="4640700"/>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1000"/>
              </a:spcBef>
              <a:spcAft>
                <a:spcPts val="0"/>
              </a:spcAft>
              <a:buSzPts val="2400"/>
              <a:buNone/>
            </a:pPr>
            <a:endParaRPr sz="100"/>
          </a:p>
          <a:p>
            <a:pPr marL="457200" lvl="0" indent="-368300" algn="l" rtl="0">
              <a:lnSpc>
                <a:spcPct val="90000"/>
              </a:lnSpc>
              <a:spcBef>
                <a:spcPts val="1000"/>
              </a:spcBef>
              <a:spcAft>
                <a:spcPts val="0"/>
              </a:spcAft>
              <a:buSzPts val="2200"/>
              <a:buFont typeface="Trebuchet MS"/>
              <a:buChar char="•"/>
            </a:pPr>
            <a:r>
              <a:rPr lang="en-US" sz="2200" b="1">
                <a:latin typeface="Trebuchet MS"/>
                <a:ea typeface="Trebuchet MS"/>
                <a:cs typeface="Trebuchet MS"/>
                <a:sym typeface="Trebuchet MS"/>
              </a:rPr>
              <a:t>Local Education Providers (LEPs) are eligible to apply for this opportunity. An eligible LEP is:</a:t>
            </a:r>
            <a:endParaRPr sz="2200" b="1">
              <a:latin typeface="Trebuchet MS"/>
              <a:ea typeface="Trebuchet MS"/>
              <a:cs typeface="Trebuchet MS"/>
              <a:sym typeface="Trebuchet MS"/>
            </a:endParaRPr>
          </a:p>
          <a:p>
            <a:pPr marL="914400" lvl="1" indent="-355600" algn="l" rtl="0">
              <a:lnSpc>
                <a:spcPct val="90000"/>
              </a:lnSpc>
              <a:spcBef>
                <a:spcPts val="500"/>
              </a:spcBef>
              <a:spcAft>
                <a:spcPts val="0"/>
              </a:spcAft>
              <a:buSzPts val="2000"/>
              <a:buFont typeface="Trebuchet MS"/>
              <a:buChar char="•"/>
            </a:pPr>
            <a:r>
              <a:rPr lang="en-US">
                <a:latin typeface="Trebuchet MS"/>
                <a:ea typeface="Trebuchet MS"/>
                <a:cs typeface="Trebuchet MS"/>
                <a:sym typeface="Trebuchet MS"/>
              </a:rPr>
              <a:t>A School District;</a:t>
            </a:r>
            <a:endParaRPr>
              <a:latin typeface="Trebuchet MS"/>
              <a:ea typeface="Trebuchet MS"/>
              <a:cs typeface="Trebuchet MS"/>
              <a:sym typeface="Trebuchet MS"/>
            </a:endParaRPr>
          </a:p>
          <a:p>
            <a:pPr marL="914400" lvl="1" indent="-355600" algn="l" rtl="0">
              <a:lnSpc>
                <a:spcPct val="90000"/>
              </a:lnSpc>
              <a:spcBef>
                <a:spcPts val="500"/>
              </a:spcBef>
              <a:spcAft>
                <a:spcPts val="0"/>
              </a:spcAft>
              <a:buSzPts val="2000"/>
              <a:buFont typeface="Trebuchet MS"/>
              <a:buChar char="•"/>
            </a:pPr>
            <a:r>
              <a:rPr lang="en-US">
                <a:latin typeface="Trebuchet MS"/>
                <a:ea typeface="Trebuchet MS"/>
                <a:cs typeface="Trebuchet MS"/>
                <a:sym typeface="Trebuchet MS"/>
              </a:rPr>
              <a:t>A Board of Cooperative Educational Services (BOCES);</a:t>
            </a:r>
            <a:endParaRPr>
              <a:latin typeface="Trebuchet MS"/>
              <a:ea typeface="Trebuchet MS"/>
              <a:cs typeface="Trebuchet MS"/>
              <a:sym typeface="Trebuchet MS"/>
            </a:endParaRPr>
          </a:p>
          <a:p>
            <a:pPr marL="914400" lvl="1" indent="-355600" algn="l" rtl="0">
              <a:lnSpc>
                <a:spcPct val="90000"/>
              </a:lnSpc>
              <a:spcBef>
                <a:spcPts val="500"/>
              </a:spcBef>
              <a:spcAft>
                <a:spcPts val="0"/>
              </a:spcAft>
              <a:buSzPts val="2000"/>
              <a:buFont typeface="Trebuchet MS"/>
              <a:buChar char="•"/>
            </a:pPr>
            <a:r>
              <a:rPr lang="en-US">
                <a:latin typeface="Trebuchet MS"/>
                <a:ea typeface="Trebuchet MS"/>
                <a:cs typeface="Trebuchet MS"/>
                <a:sym typeface="Trebuchet MS"/>
              </a:rPr>
              <a:t>A Charter School authorized by a School District; or</a:t>
            </a:r>
            <a:endParaRPr>
              <a:latin typeface="Trebuchet MS"/>
              <a:ea typeface="Trebuchet MS"/>
              <a:cs typeface="Trebuchet MS"/>
              <a:sym typeface="Trebuchet MS"/>
            </a:endParaRPr>
          </a:p>
          <a:p>
            <a:pPr marL="914400" lvl="1" indent="-355600" algn="l" rtl="0">
              <a:lnSpc>
                <a:spcPct val="90000"/>
              </a:lnSpc>
              <a:spcBef>
                <a:spcPts val="500"/>
              </a:spcBef>
              <a:spcAft>
                <a:spcPts val="0"/>
              </a:spcAft>
              <a:buSzPts val="2000"/>
              <a:buFont typeface="Trebuchet MS"/>
              <a:buChar char="•"/>
            </a:pPr>
            <a:r>
              <a:rPr lang="en-US">
                <a:latin typeface="Trebuchet MS"/>
                <a:ea typeface="Trebuchet MS"/>
                <a:cs typeface="Trebuchet MS"/>
                <a:sym typeface="Trebuchet MS"/>
              </a:rPr>
              <a:t>A Charter School authorized by the Charter School Institute.</a:t>
            </a:r>
            <a:endParaRPr>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800">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Char char="•"/>
            </a:pPr>
            <a:r>
              <a:rPr lang="en-US" sz="2000" b="1">
                <a:latin typeface="Trebuchet MS"/>
                <a:ea typeface="Trebuchet MS"/>
                <a:cs typeface="Trebuchet MS"/>
                <a:sym typeface="Trebuchet MS"/>
              </a:rPr>
              <a:t>Note: </a:t>
            </a:r>
            <a:r>
              <a:rPr lang="en-US" sz="2000">
                <a:latin typeface="Trebuchet MS"/>
                <a:ea typeface="Trebuchet MS"/>
                <a:cs typeface="Trebuchet MS"/>
                <a:sym typeface="Trebuchet MS"/>
              </a:rPr>
              <a:t>Applications will not be accepted from individual non-charter schools and must be authorized and submitted through the LEP. Only one application will be considered per LEP.</a:t>
            </a:r>
            <a:endParaRPr sz="2000">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sz="800">
              <a:latin typeface="Trebuchet MS"/>
              <a:ea typeface="Trebuchet MS"/>
              <a:cs typeface="Trebuchet MS"/>
              <a:sym typeface="Trebuchet MS"/>
            </a:endParaRPr>
          </a:p>
          <a:p>
            <a:pPr marL="457200" lvl="0" indent="-355600" algn="l" rtl="0">
              <a:lnSpc>
                <a:spcPct val="90000"/>
              </a:lnSpc>
              <a:spcBef>
                <a:spcPts val="1000"/>
              </a:spcBef>
              <a:spcAft>
                <a:spcPts val="0"/>
              </a:spcAft>
              <a:buSzPts val="2000"/>
              <a:buChar char="•"/>
            </a:pPr>
            <a:r>
              <a:rPr lang="en-US" sz="2000" b="1">
                <a:latin typeface="Trebuchet MS"/>
                <a:ea typeface="Trebuchet MS"/>
                <a:cs typeface="Trebuchet MS"/>
                <a:sym typeface="Trebuchet MS"/>
              </a:rPr>
              <a:t>Each grant application must address needs specific to the individual district and schools.</a:t>
            </a:r>
            <a:r>
              <a:rPr lang="en-US" sz="2000">
                <a:latin typeface="Trebuchet MS"/>
                <a:ea typeface="Trebuchet MS"/>
                <a:cs typeface="Trebuchet MS"/>
                <a:sym typeface="Trebuchet MS"/>
              </a:rPr>
              <a:t> </a:t>
            </a:r>
            <a:r>
              <a:rPr lang="en-US" sz="2000" b="1">
                <a:latin typeface="Trebuchet MS"/>
                <a:ea typeface="Trebuchet MS"/>
                <a:cs typeface="Trebuchet MS"/>
                <a:sym typeface="Trebuchet MS"/>
              </a:rPr>
              <a:t>The submission of applications that are identical or similar to previously submitted RFAs, except for names, data and descriptions of the eligible schools or district, will not be accepted. </a:t>
            </a:r>
            <a:endParaRPr sz="2000" b="1">
              <a:latin typeface="Trebuchet MS"/>
              <a:ea typeface="Trebuchet MS"/>
              <a:cs typeface="Trebuchet MS"/>
              <a:sym typeface="Trebuchet MS"/>
            </a:endParaRPr>
          </a:p>
          <a:p>
            <a:pPr marL="0" lvl="0" indent="0" algn="l" rtl="0">
              <a:lnSpc>
                <a:spcPct val="90000"/>
              </a:lnSpc>
              <a:spcBef>
                <a:spcPts val="1000"/>
              </a:spcBef>
              <a:spcAft>
                <a:spcPts val="0"/>
              </a:spcAft>
              <a:buSzPts val="2400"/>
              <a:buNone/>
            </a:pPr>
            <a:endParaRPr/>
          </a:p>
          <a:p>
            <a:pPr marL="0" lvl="0" indent="0" algn="l" rtl="0">
              <a:lnSpc>
                <a:spcPct val="100000"/>
              </a:lnSpc>
              <a:spcBef>
                <a:spcPts val="1000"/>
              </a:spcBef>
              <a:spcAft>
                <a:spcPts val="0"/>
              </a:spcAft>
              <a:buSzPts val="2400"/>
              <a:buNone/>
            </a:pPr>
            <a:endParaRPr sz="1800"/>
          </a:p>
          <a:p>
            <a:pPr marL="0" lvl="0" indent="0" algn="l" rtl="0">
              <a:lnSpc>
                <a:spcPct val="90000"/>
              </a:lnSpc>
              <a:spcBef>
                <a:spcPts val="0"/>
              </a:spcBef>
              <a:spcAft>
                <a:spcPts val="0"/>
              </a:spcAft>
              <a:buSzPts val="2400"/>
              <a:buNone/>
            </a:pPr>
            <a:endParaRPr/>
          </a:p>
        </p:txBody>
      </p:sp>
      <p:sp>
        <p:nvSpPr>
          <p:cNvPr id="158" name="Google Shape;158;g2b1093c285f_4_3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4221</Words>
  <Application>Microsoft Office PowerPoint</Application>
  <PresentationFormat>On-screen Show (4:3)</PresentationFormat>
  <Paragraphs>461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Rockwell</vt:lpstr>
      <vt:lpstr>Times New Roman</vt:lpstr>
      <vt:lpstr>Trebuchet MS</vt:lpstr>
      <vt:lpstr>Office Theme</vt:lpstr>
      <vt:lpstr>Before We Begin</vt:lpstr>
      <vt:lpstr>School Counselor Corps Grant Program (SCCGP)  Pursuant to C.R.S. 22-91-101 through 22-91-105</vt:lpstr>
      <vt:lpstr>SCCG and the Office of  Postsecondary &amp; Workforce Readiness</vt:lpstr>
      <vt:lpstr>Request for Application (RFA) 2025</vt:lpstr>
      <vt:lpstr>Program  Key Elements</vt:lpstr>
      <vt:lpstr>Introduction and Purpose</vt:lpstr>
      <vt:lpstr>Types of Applications </vt:lpstr>
      <vt:lpstr>Eligible Applicants  General Information</vt:lpstr>
      <vt:lpstr>Eligible Applicants  General Information Continued</vt:lpstr>
      <vt:lpstr>Eligible Applicants Charter Schools </vt:lpstr>
      <vt:lpstr>Eligible Applicants Charter Schools Part II</vt:lpstr>
      <vt:lpstr>Eligible Applicants Previously Funded</vt:lpstr>
      <vt:lpstr>Priority Considerations</vt:lpstr>
      <vt:lpstr>Priority Considerations Continued</vt:lpstr>
      <vt:lpstr>Available Funds and Duration of Grant</vt:lpstr>
      <vt:lpstr>Available Funds and Duration of Grant Continued</vt:lpstr>
      <vt:lpstr>Allowable Uses of Funds</vt:lpstr>
      <vt:lpstr>Unallowable Uses of Grant  Funds</vt:lpstr>
      <vt:lpstr>Allowable Uses of Funds-  Professional Development &amp; Trainings</vt:lpstr>
      <vt:lpstr>Evaluation and Reporting Grant Year One (Development Year)</vt:lpstr>
      <vt:lpstr>Evaluation and Reporting Years Two, Three, Four  (Implementation Years)</vt:lpstr>
      <vt:lpstr>Data Privacy</vt:lpstr>
      <vt:lpstr>Application Elements and Timeline</vt:lpstr>
      <vt:lpstr>Timeline</vt:lpstr>
      <vt:lpstr>Submission Process and Deadline</vt:lpstr>
      <vt:lpstr>Review Process and Notifications</vt:lpstr>
      <vt:lpstr>Review Process and Notifications Continued</vt:lpstr>
      <vt:lpstr>Required Elements</vt:lpstr>
      <vt:lpstr>Required Elements  Part I: Applicant Information</vt:lpstr>
      <vt:lpstr>Required Elements  Part I: School Information and Priority Considerations</vt:lpstr>
      <vt:lpstr>Required Elements  Part I: Program Assurances Continued</vt:lpstr>
      <vt:lpstr>Required Elements Uploads</vt:lpstr>
      <vt:lpstr>Required Elements Part II: Narrative </vt:lpstr>
      <vt:lpstr>Required Elements Part II: Narrative and Budget </vt:lpstr>
      <vt:lpstr>Budget Workbook – Budget Details Personnel Costs &amp; Budget Codes</vt:lpstr>
      <vt:lpstr>Evaluation Rubric and Scoring </vt:lpstr>
      <vt:lpstr>Evaluation Rubric and Scoring  Priority Considerations</vt:lpstr>
      <vt:lpstr>Evaluation Rubric and Scoring  Section A: Comprehensive School Counseling </vt:lpstr>
      <vt:lpstr>Tips and Frequently Asked Questions</vt:lpstr>
      <vt:lpstr>General Application Tips</vt:lpstr>
      <vt:lpstr>Frequently Asked Questions</vt:lpstr>
      <vt:lpstr>Frequently Asked Questions Continued</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Madorin, Acacia</dc:creator>
  <cp:lastModifiedBy>Morgan, Brooke</cp:lastModifiedBy>
  <cp:revision>2</cp:revision>
  <dcterms:created xsi:type="dcterms:W3CDTF">2019-06-25T17:30:52Z</dcterms:created>
  <dcterms:modified xsi:type="dcterms:W3CDTF">2025-01-17T22:31:23Z</dcterms:modified>
</cp:coreProperties>
</file>