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3" r:id="rId6"/>
    <p:sldId id="304" r:id="rId7"/>
    <p:sldId id="307" r:id="rId8"/>
    <p:sldId id="289" r:id="rId9"/>
    <p:sldId id="290" r:id="rId10"/>
    <p:sldId id="308" r:id="rId11"/>
    <p:sldId id="275" r:id="rId12"/>
    <p:sldId id="309" r:id="rId13"/>
    <p:sldId id="301" r:id="rId14"/>
    <p:sldId id="310" r:id="rId15"/>
    <p:sldId id="282" r:id="rId16"/>
    <p:sldId id="285" r:id="rId17"/>
    <p:sldId id="287" r:id="rId18"/>
    <p:sldId id="300" r:id="rId19"/>
    <p:sldId id="298" r:id="rId20"/>
    <p:sldId id="297" r:id="rId21"/>
    <p:sldId id="311" r:id="rId22"/>
  </p:sldIdLst>
  <p:sldSz cx="12192000" cy="6858000"/>
  <p:notesSz cx="6858000" cy="2514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724C6-86A9-4B73-A59F-798734978F05}" v="70" dt="2019-07-22T00:02:32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7" autoAdjust="0"/>
  </p:normalViewPr>
  <p:slideViewPr>
    <p:cSldViewPr snapToGrid="0">
      <p:cViewPr varScale="1">
        <p:scale>
          <a:sx n="81" d="100"/>
          <a:sy n="81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A9-45B2-A7F6-C2B802E70E8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A9-45B2-A7F6-C2B802E70E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CF-4594-AB72-093487C83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2E-4AEE-A036-A9C07B4BC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2E-4AEE-A036-A9C07B4BC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2E-4AEE-A036-A9C07B4BC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2E-4AEE-A036-A9C07B4BC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2E-4AEE-A036-A9C07B4BC13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  <c:pt idx="4">
                  <c:v>Hispanic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0.04</c:v>
                </c:pt>
                <c:pt idx="2">
                  <c:v>0.01</c:v>
                </c:pt>
                <c:pt idx="3">
                  <c:v>0.16</c:v>
                </c:pt>
                <c:pt idx="4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62-4286-A63F-3EE4B394A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07094574381742"/>
          <c:y val="0.69606962418909568"/>
          <c:w val="0.83892905425618258"/>
          <c:h val="0.22123048790269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1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9025" y="423863"/>
            <a:ext cx="5080000" cy="2857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Melisa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04D2-A753-4DDA-8E12-2378D53EC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Melisa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6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460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18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xmlns="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xmlns="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xmlns="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xmlns="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xmlns="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xmlns="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xmlns="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xmlns="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7/22/2019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  <p:sldLayoutId id="2147483867" r:id="rId17"/>
    <p:sldLayoutId id="2147483868" r:id="rId18"/>
    <p:sldLayoutId id="214748386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guide.casel.org/what-is-sel/what-is-se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asca/media/asca/home/CloserLook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steiner@westminsterpublicschools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msandoval@westminster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administrators/role-of-the-school-counsel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TaTCtXwjPQlfDHRp0YCY6praWLVZmPTWFimHvOGxwe794dw/viewfor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Principal / Counselor Relationship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Sandy Steiner, </a:t>
            </a:r>
            <a:r>
              <a:rPr lang="en-US" i="1" dirty="0">
                <a:solidFill>
                  <a:schemeClr val="bg1"/>
                </a:solidFill>
              </a:rPr>
              <a:t>Director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postsecondary &amp; Workforce Readiness</a:t>
            </a:r>
          </a:p>
          <a:p>
            <a:r>
              <a:rPr lang="en-US" dirty="0">
                <a:solidFill>
                  <a:schemeClr val="bg1"/>
                </a:solidFill>
              </a:rPr>
              <a:t>Melisa </a:t>
            </a:r>
            <a:r>
              <a:rPr lang="en-US" dirty="0" smtClean="0">
                <a:solidFill>
                  <a:schemeClr val="bg1"/>
                </a:solidFill>
              </a:rPr>
              <a:t>Sandoval, </a:t>
            </a:r>
            <a:r>
              <a:rPr lang="en-US" i="1" dirty="0" smtClean="0">
                <a:solidFill>
                  <a:schemeClr val="bg1"/>
                </a:solidFill>
              </a:rPr>
              <a:t>support </a:t>
            </a:r>
            <a:r>
              <a:rPr lang="en-US" i="1" dirty="0">
                <a:solidFill>
                  <a:schemeClr val="bg1"/>
                </a:solidFill>
              </a:rPr>
              <a:t>director, SEL &amp; Student agency</a:t>
            </a:r>
          </a:p>
          <a:p>
            <a:r>
              <a:rPr lang="en-US" dirty="0"/>
              <a:t>Westminster public schools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 dirty="0" smtClean="0"/>
              <a:t>Embedding SEL into Academics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4982829" y="718944"/>
            <a:ext cx="6434549" cy="3632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What is SEL?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r>
              <a:rPr lang="en-US" dirty="0"/>
              <a:t>What supports to Counselors need to </a:t>
            </a:r>
            <a:r>
              <a:rPr lang="en-US" b="1" dirty="0"/>
              <a:t>support teachers </a:t>
            </a:r>
            <a:r>
              <a:rPr lang="en-US" dirty="0"/>
              <a:t>with implementation and application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systems</a:t>
            </a:r>
            <a:r>
              <a:rPr lang="en-US" dirty="0" smtClean="0"/>
              <a:t> are in place to support SEL?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390" y="2203932"/>
            <a:ext cx="5726455" cy="38153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1377" y="584998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Collaborative for Academic, Social, and Emotional Learning. (2013). </a:t>
            </a:r>
            <a:r>
              <a:rPr lang="en-US" sz="800" i="1" dirty="0"/>
              <a:t>Implementing systemic district and school social and emotional learning</a:t>
            </a:r>
            <a:r>
              <a:rPr lang="en-US" sz="800" dirty="0"/>
              <a:t>. Chicago, IL</a:t>
            </a:r>
          </a:p>
        </p:txBody>
      </p:sp>
    </p:spTree>
    <p:extLst>
      <p:ext uri="{BB962C8B-B14F-4D97-AF65-F5344CB8AC3E}">
        <p14:creationId xmlns:p14="http://schemas.microsoft.com/office/powerpoint/2010/main" val="37696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371" y="2123978"/>
            <a:ext cx="5752641" cy="1323890"/>
          </a:xfrm>
          <a:prstGeom prst="roundRect">
            <a:avLst>
              <a:gd name="adj" fmla="val 15411"/>
            </a:avLst>
          </a:prstGeo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Establishing Goals of Principal/Counselor Relationship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Defining joint work at the onset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Gather baseline information (example tool)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6123" y="3683495"/>
            <a:ext cx="5752641" cy="12782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Considerations for SEL</a:t>
            </a:r>
            <a:endParaRPr lang="en-US" sz="2000" b="1" dirty="0"/>
          </a:p>
          <a:p>
            <a:pPr marL="457200" indent="-457200">
              <a:buFontTx/>
              <a:buChar char="-"/>
            </a:pPr>
            <a:r>
              <a:rPr lang="en-US" sz="1600" dirty="0" smtClean="0"/>
              <a:t>Embedding</a:t>
            </a:r>
            <a:r>
              <a:rPr lang="en-US" sz="2000" dirty="0" smtClean="0"/>
              <a:t> </a:t>
            </a:r>
            <a:r>
              <a:rPr lang="en-US" sz="1600" dirty="0" smtClean="0"/>
              <a:t>SEL into Academics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371" y="423882"/>
            <a:ext cx="5752641" cy="1551709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Counselor Leadership &amp; Empowerment</a:t>
            </a:r>
          </a:p>
          <a:p>
            <a:pPr marL="457200" indent="-457200">
              <a:buFontTx/>
              <a:buChar char="-"/>
            </a:pPr>
            <a:r>
              <a:rPr lang="en-US" sz="4300" dirty="0"/>
              <a:t>Roles </a:t>
            </a:r>
          </a:p>
          <a:p>
            <a:pPr marL="457200" indent="-457200">
              <a:buFontTx/>
              <a:buChar char="-"/>
            </a:pPr>
            <a:r>
              <a:rPr lang="en-US" sz="4300" dirty="0" smtClean="0"/>
              <a:t>Motivation</a:t>
            </a:r>
            <a:endParaRPr lang="en-US" sz="4300" dirty="0"/>
          </a:p>
          <a:p>
            <a:pPr marL="457200" indent="-457200">
              <a:buFontTx/>
              <a:buChar char="-"/>
            </a:pPr>
            <a:r>
              <a:rPr lang="en-US" sz="4300" dirty="0" smtClean="0"/>
              <a:t>Teaming</a:t>
            </a:r>
            <a:endParaRPr lang="en-US" sz="43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6123" y="5258548"/>
            <a:ext cx="5752641" cy="1326979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2200" b="1" dirty="0"/>
              <a:t>10 Characteristics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Next Steps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14" name="Picture 13" descr="Sköldkörtelsidan: Armour Thyroid åter i Sveri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" y="2785923"/>
            <a:ext cx="3705415" cy="2472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422" y="2167174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Today’s Topics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10767016" y="5651873"/>
            <a:ext cx="1122218" cy="5403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/>
              <a:t>Resource: </a:t>
            </a:r>
            <a:br>
              <a:rPr lang="en-US" b="1"/>
            </a:br>
            <a:r>
              <a:rPr lang="en-US" b="1"/>
              <a:t>10 Characteristics of Effective Relationships</a:t>
            </a:r>
          </a:p>
        </p:txBody>
      </p:sp>
      <p:sp>
        <p:nvSpPr>
          <p:cNvPr id="5" name="Text Placeholder 14"/>
          <p:cNvSpPr txBox="1">
            <a:spLocks/>
          </p:cNvSpPr>
          <p:nvPr/>
        </p:nvSpPr>
        <p:spPr>
          <a:xfrm>
            <a:off x="5722939" y="1025525"/>
            <a:ext cx="4132262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701" y="1039091"/>
            <a:ext cx="4792967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/>
              <a:t>Resource: </a:t>
            </a:r>
            <a:br>
              <a:rPr lang="en-US" b="1"/>
            </a:br>
            <a:r>
              <a:rPr lang="en-US" b="1"/>
              <a:t>10 Characteristics of Effective Relationships</a:t>
            </a:r>
          </a:p>
        </p:txBody>
      </p:sp>
      <p:sp>
        <p:nvSpPr>
          <p:cNvPr id="5" name="Text Placeholder 14"/>
          <p:cNvSpPr txBox="1">
            <a:spLocks/>
          </p:cNvSpPr>
          <p:nvPr/>
        </p:nvSpPr>
        <p:spPr>
          <a:xfrm>
            <a:off x="5722939" y="1025525"/>
            <a:ext cx="4132262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09" y="535708"/>
            <a:ext cx="4851722" cy="57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 dirty="0"/>
              <a:t>Resource </a:t>
            </a:r>
            <a:br>
              <a:rPr lang="en-US" b="1" dirty="0"/>
            </a:br>
            <a:r>
              <a:rPr lang="en-US" b="1" i="1" dirty="0"/>
              <a:t>Taking One Step Forward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>
                <a:hlinkClick r:id="rId3"/>
              </a:rPr>
              <a:t>A Self Assessment Tool</a:t>
            </a:r>
            <a:endParaRPr lang="en-US" b="1" dirty="0"/>
          </a:p>
        </p:txBody>
      </p:sp>
      <p:sp>
        <p:nvSpPr>
          <p:cNvPr id="5" name="Text Placeholder 14"/>
          <p:cNvSpPr txBox="1">
            <a:spLocks/>
          </p:cNvSpPr>
          <p:nvPr/>
        </p:nvSpPr>
        <p:spPr>
          <a:xfrm>
            <a:off x="5722939" y="1025525"/>
            <a:ext cx="4132262" cy="240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832" y="392617"/>
            <a:ext cx="6196519" cy="6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dirty="0"/>
              <a:t>Setting Counselors Up for Success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5658572" y="1412154"/>
            <a:ext cx="5679988" cy="3152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Voice</a:t>
            </a:r>
          </a:p>
          <a:p>
            <a:r>
              <a:rPr lang="en-US" dirty="0" smtClean="0"/>
              <a:t>Teaming</a:t>
            </a:r>
          </a:p>
          <a:p>
            <a:r>
              <a:rPr lang="en-US" dirty="0" smtClean="0"/>
              <a:t>Belonging</a:t>
            </a:r>
          </a:p>
          <a:p>
            <a:r>
              <a:rPr lang="en-US" dirty="0" smtClean="0"/>
              <a:t>Building from strengths &amp; unique background</a:t>
            </a:r>
          </a:p>
          <a:p>
            <a:r>
              <a:rPr lang="en-US" dirty="0" smtClean="0"/>
              <a:t>Empowerment</a:t>
            </a:r>
          </a:p>
          <a:p>
            <a:r>
              <a:rPr lang="en-US" dirty="0" smtClean="0"/>
              <a:t>Trust</a:t>
            </a:r>
          </a:p>
          <a:p>
            <a:endParaRPr lang="en-US" dirty="0">
              <a:solidFill>
                <a:schemeClr val="accent4">
                  <a:lumMod val="75000"/>
                  <a:alpha val="9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B644E-56EF-4BAB-9F7F-B3ABEC2E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9" y="915980"/>
            <a:ext cx="11360800" cy="7636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Building Community and Sense of Belonging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2ADC23-F3B3-427A-9ADA-954241FF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582" y="2664789"/>
            <a:ext cx="11360800" cy="4555200"/>
          </a:xfrm>
        </p:spPr>
        <p:txBody>
          <a:bodyPr/>
          <a:lstStyle/>
          <a:p>
            <a:pPr marL="608965" indent="-456565"/>
            <a:r>
              <a:rPr lang="en-US" dirty="0" smtClean="0">
                <a:cs typeface="Calibri"/>
              </a:rPr>
              <a:t>Closing Activity</a:t>
            </a:r>
            <a:endParaRPr lang="en-US" dirty="0"/>
          </a:p>
          <a:p>
            <a:pPr marL="1218565" lvl="1" indent="-422910"/>
            <a:r>
              <a:rPr lang="en-US" sz="1800" dirty="0">
                <a:cs typeface="Calibri"/>
              </a:rPr>
              <a:t>Think of a time when you truly felt connected to something, like you belonged?  How did you feel?  How did you act? (WRITE YOUR ANSWERS DOWN)</a:t>
            </a:r>
          </a:p>
          <a:p>
            <a:pPr marL="1218565" lvl="1" indent="-422910"/>
            <a:r>
              <a:rPr lang="en-US" sz="1800" dirty="0">
                <a:cs typeface="Calibri"/>
              </a:rPr>
              <a:t>Think of a time when you felt disconnected or left out?  How did you feel?  How did you act? (WRITE YOUR ANSWERS ON YELLOW STICKY NOTES)</a:t>
            </a:r>
          </a:p>
          <a:p>
            <a:pPr marL="1218565" lvl="1" indent="-422910"/>
            <a:endParaRPr lang="en-US" dirty="0">
              <a:cs typeface="Calibri"/>
            </a:endParaRPr>
          </a:p>
          <a:p>
            <a:pPr marL="795655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8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6BD82-E08F-44BD-AB75-230CA4F4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38" y="791998"/>
            <a:ext cx="11726954" cy="76360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 A sense of belonging is connected to...</a:t>
            </a: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78B8D3BB-E263-4924-ADD1-1EBDAACE76EB}"/>
              </a:ext>
            </a:extLst>
          </p:cNvPr>
          <p:cNvSpPr/>
          <p:nvPr/>
        </p:nvSpPr>
        <p:spPr>
          <a:xfrm>
            <a:off x="492265" y="2193088"/>
            <a:ext cx="2598714" cy="153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Confidence</a:t>
            </a:r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82DA6868-31D2-4217-BAC2-03269326442B}"/>
              </a:ext>
            </a:extLst>
          </p:cNvPr>
          <p:cNvSpPr/>
          <p:nvPr/>
        </p:nvSpPr>
        <p:spPr>
          <a:xfrm>
            <a:off x="2325584" y="3598223"/>
            <a:ext cx="2551212" cy="1514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 Performance</a:t>
            </a: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3205DE98-474E-49FA-8AD0-27C5B062B2E3}"/>
              </a:ext>
            </a:extLst>
          </p:cNvPr>
          <p:cNvSpPr/>
          <p:nvPr/>
        </p:nvSpPr>
        <p:spPr>
          <a:xfrm>
            <a:off x="4728358" y="2377043"/>
            <a:ext cx="2561108" cy="1656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Friendships</a:t>
            </a: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70CCD9C0-952D-4155-BDB7-FA9EA4C7E263}"/>
              </a:ext>
            </a:extLst>
          </p:cNvPr>
          <p:cNvSpPr/>
          <p:nvPr/>
        </p:nvSpPr>
        <p:spPr>
          <a:xfrm>
            <a:off x="4579916" y="4752110"/>
            <a:ext cx="2857991" cy="155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Motivation</a:t>
            </a: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A4B256BF-C7F5-40F2-AEBD-B25153DA74A7}"/>
              </a:ext>
            </a:extLst>
          </p:cNvPr>
          <p:cNvSpPr/>
          <p:nvPr/>
        </p:nvSpPr>
        <p:spPr>
          <a:xfrm>
            <a:off x="8587838" y="2252351"/>
            <a:ext cx="2567047" cy="1587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Attitude</a:t>
            </a: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441C131E-2C39-4414-8EE1-13A8140BCA4D}"/>
              </a:ext>
            </a:extLst>
          </p:cNvPr>
          <p:cNvSpPr/>
          <p:nvPr/>
        </p:nvSpPr>
        <p:spPr>
          <a:xfrm>
            <a:off x="492265" y="4960108"/>
            <a:ext cx="2699654" cy="1615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Behavior</a:t>
            </a: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178BE602-61AB-4954-90DC-AF92DCD1DC57}"/>
              </a:ext>
            </a:extLst>
          </p:cNvPr>
          <p:cNvSpPr/>
          <p:nvPr/>
        </p:nvSpPr>
        <p:spPr>
          <a:xfrm>
            <a:off x="8508669" y="5050964"/>
            <a:ext cx="2725384" cy="1587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Engagement</a:t>
            </a: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6C30389-CA3B-4C18-8484-1A57421C558B}"/>
              </a:ext>
            </a:extLst>
          </p:cNvPr>
          <p:cNvSpPr/>
          <p:nvPr/>
        </p:nvSpPr>
        <p:spPr>
          <a:xfrm>
            <a:off x="6840183" y="3683325"/>
            <a:ext cx="2854035" cy="152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Communication Skills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dirty="0" smtClean="0"/>
              <a:t>Contact Us!</a:t>
            </a:r>
            <a:endParaRPr lang="en-US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4940348" y="1433926"/>
            <a:ext cx="7598162" cy="4680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Sandy Steiner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Postsecondary </a:t>
            </a:r>
            <a:r>
              <a:rPr lang="en-US" i="1" dirty="0">
                <a:solidFill>
                  <a:schemeClr val="tx1"/>
                </a:solidFill>
              </a:rPr>
              <a:t>&amp; Workforce </a:t>
            </a:r>
            <a:r>
              <a:rPr lang="en-US" i="1" dirty="0" smtClean="0">
                <a:solidFill>
                  <a:schemeClr val="tx1"/>
                </a:solidFill>
              </a:rPr>
              <a:t>Readiness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hlinkClick r:id="rId3"/>
              </a:rPr>
              <a:t>ssteiner@westminsterpublicschools.org</a:t>
            </a: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Melisa </a:t>
            </a:r>
            <a:r>
              <a:rPr lang="en-US" b="1" dirty="0">
                <a:solidFill>
                  <a:schemeClr val="tx1"/>
                </a:solidFill>
              </a:rPr>
              <a:t>Sandoval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LPC, NBCT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Support Director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SEL &amp; Student </a:t>
            </a:r>
            <a:r>
              <a:rPr lang="en-US" i="1" dirty="0" smtClean="0">
                <a:solidFill>
                  <a:schemeClr val="tx1"/>
                </a:solidFill>
              </a:rPr>
              <a:t>Agency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hlinkClick r:id="rId4"/>
              </a:rPr>
              <a:t>msandoval@westminsterpublicschools.org</a:t>
            </a: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6933 Raleigh St., Westminster, CO 80030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303-428-3511</a:t>
            </a:r>
            <a:endParaRPr lang="en-US" sz="1400" i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Westminster Public School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29" y="4457638"/>
            <a:ext cx="381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06259" y="3658193"/>
            <a:ext cx="4748946" cy="329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83098" y="4713713"/>
            <a:ext cx="4748946" cy="329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charset="0"/>
            </a:endParaRPr>
          </a:p>
        </p:txBody>
      </p:sp>
      <p:sp>
        <p:nvSpPr>
          <p:cNvPr id="65" name="Rectangle 64"/>
          <p:cNvSpPr>
            <a:spLocks/>
          </p:cNvSpPr>
          <p:nvPr/>
        </p:nvSpPr>
        <p:spPr bwMode="auto">
          <a:xfrm>
            <a:off x="6261757" y="2524206"/>
            <a:ext cx="28976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en-US" sz="1400" b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SPECIAL EDUCATION STUDENTS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306259" y="2770618"/>
            <a:ext cx="4748946" cy="329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06259" y="2765765"/>
            <a:ext cx="565417" cy="339316"/>
            <a:chOff x="12468975" y="5389780"/>
            <a:chExt cx="4162998" cy="659219"/>
          </a:xfrm>
        </p:grpSpPr>
        <p:sp>
          <p:nvSpPr>
            <p:cNvPr id="68" name="Rectangle 67"/>
            <p:cNvSpPr/>
            <p:nvPr/>
          </p:nvSpPr>
          <p:spPr>
            <a:xfrm>
              <a:off x="12468975" y="5389780"/>
              <a:ext cx="4162998" cy="659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Lato Heavy" charset="0"/>
                <a:ea typeface="Lato Heavy" charset="0"/>
                <a:cs typeface="Lato Heavy" charset="0"/>
              </a:endParaRP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13449871" y="5494475"/>
              <a:ext cx="3009623" cy="4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>
              <a:spAutoFit/>
            </a:bodyPr>
            <a:lstStyle/>
            <a:p>
              <a:pPr algn="r" defTabSz="2286000"/>
              <a:r>
                <a:rPr lang="en-US" sz="1400" b="1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  <a:sym typeface="Bebas Neue" charset="0"/>
                </a:rPr>
                <a:t>12 %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83099" y="4718566"/>
            <a:ext cx="2994573" cy="329610"/>
            <a:chOff x="12468976" y="11272122"/>
            <a:chExt cx="5989146" cy="659219"/>
          </a:xfrm>
          <a:solidFill>
            <a:schemeClr val="accent1"/>
          </a:solidFill>
        </p:grpSpPr>
        <p:sp>
          <p:nvSpPr>
            <p:cNvPr id="64" name="Rectangle 63"/>
            <p:cNvSpPr/>
            <p:nvPr/>
          </p:nvSpPr>
          <p:spPr>
            <a:xfrm>
              <a:off x="12468976" y="11272122"/>
              <a:ext cx="5989146" cy="659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Lato Heavy" charset="0"/>
                <a:ea typeface="Lato Heavy" charset="0"/>
                <a:cs typeface="Lato Heavy" charset="0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17506176" y="11386286"/>
              <a:ext cx="817532" cy="43088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>
              <a:spAutoFit/>
            </a:bodyPr>
            <a:lstStyle/>
            <a:p>
              <a:pPr algn="r" defTabSz="2286000"/>
              <a:r>
                <a:rPr lang="en-US" sz="1400" b="1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  <a:sym typeface="Bebas Neue" charset="0"/>
                </a:rPr>
                <a:t>62 %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6258" y="3663046"/>
            <a:ext cx="2038845" cy="324757"/>
            <a:chOff x="12468973" y="8324366"/>
            <a:chExt cx="7968807" cy="659219"/>
          </a:xfrm>
        </p:grpSpPr>
        <p:sp>
          <p:nvSpPr>
            <p:cNvPr id="60" name="Rectangle 59"/>
            <p:cNvSpPr/>
            <p:nvPr/>
          </p:nvSpPr>
          <p:spPr>
            <a:xfrm>
              <a:off x="12468973" y="8324366"/>
              <a:ext cx="7968807" cy="659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Lato Heavy" charset="0"/>
                <a:ea typeface="Lato Heavy" charset="0"/>
                <a:cs typeface="Lato Heavy" charset="0"/>
              </a:endParaRP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18560817" y="8421723"/>
              <a:ext cx="1597658" cy="43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>
              <a:spAutoFit/>
            </a:bodyPr>
            <a:lstStyle/>
            <a:p>
              <a:pPr algn="r" defTabSz="2286000"/>
              <a:r>
                <a:rPr lang="en-US" sz="1400" b="1" dirty="0" smtClean="0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  <a:sym typeface="Bebas Neue" charset="0"/>
                </a:rPr>
                <a:t>38 </a:t>
              </a:r>
              <a:r>
                <a:rPr lang="en-US" sz="1400" b="1" dirty="0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  <a:sym typeface="Bebas Neue" charset="0"/>
                </a:rPr>
                <a:t>%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78313" y="497241"/>
            <a:ext cx="5455964" cy="723267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WPS Demographics</a:t>
            </a:r>
            <a:endParaRPr lang="id-ID" sz="4400" b="1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18037" y="1235334"/>
            <a:ext cx="776519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5218231" y="1258747"/>
            <a:ext cx="1776129" cy="369751"/>
          </a:xfrm>
          <a:prstGeom prst="rect">
            <a:avLst/>
          </a:prstGeom>
        </p:spPr>
        <p:txBody>
          <a:bodyPr vert="horz" wrap="non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>
                <a:solidFill>
                  <a:schemeClr val="bg1"/>
                </a:solidFill>
                <a:latin typeface="Lato Light"/>
                <a:cs typeface="Lato Light"/>
              </a:rPr>
              <a:t>Enrollment: 9,282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6283097" y="3390518"/>
            <a:ext cx="3766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en-US" sz="1400" b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CULTURALLY AND LINGUISTALLY DIVERSE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6283097" y="4372756"/>
            <a:ext cx="3572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en-US" sz="1400" b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FREE / REDUCED LUNCH - ELEMENTARY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83098" y="5647659"/>
            <a:ext cx="4748946" cy="329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Light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83099" y="5647659"/>
            <a:ext cx="3239310" cy="334463"/>
            <a:chOff x="12468976" y="11272122"/>
            <a:chExt cx="5989146" cy="65921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ectangle 47"/>
            <p:cNvSpPr/>
            <p:nvPr/>
          </p:nvSpPr>
          <p:spPr>
            <a:xfrm>
              <a:off x="12468976" y="11272122"/>
              <a:ext cx="5989146" cy="659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Lato Heavy" charset="0"/>
                <a:ea typeface="Lato Heavy" charset="0"/>
                <a:cs typeface="Lato Heavy" charset="0"/>
              </a:endParaRPr>
            </a:p>
          </p:txBody>
        </p:sp>
        <p:sp>
          <p:nvSpPr>
            <p:cNvPr id="49" name="Rectangle 48"/>
            <p:cNvSpPr>
              <a:spLocks/>
            </p:cNvSpPr>
            <p:nvPr/>
          </p:nvSpPr>
          <p:spPr bwMode="auto">
            <a:xfrm>
              <a:off x="17567942" y="11389413"/>
              <a:ext cx="755766" cy="42463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>
              <a:spAutoFit/>
            </a:bodyPr>
            <a:lstStyle/>
            <a:p>
              <a:pPr algn="r" defTabSz="2286000"/>
              <a:r>
                <a:rPr lang="en-US" sz="1400" b="1">
                  <a:solidFill>
                    <a:schemeClr val="bg1"/>
                  </a:solidFill>
                  <a:latin typeface="Lato Heavy" charset="0"/>
                  <a:ea typeface="Lato Heavy" charset="0"/>
                  <a:cs typeface="Lato Heavy" charset="0"/>
                  <a:sym typeface="Bebas Neue" charset="0"/>
                </a:rPr>
                <a:t>69 %</a:t>
              </a:r>
            </a:p>
          </p:txBody>
        </p:sp>
      </p:grpSp>
      <p:sp>
        <p:nvSpPr>
          <p:cNvPr id="50" name="Rectangle 49"/>
          <p:cNvSpPr>
            <a:spLocks/>
          </p:cNvSpPr>
          <p:nvPr/>
        </p:nvSpPr>
        <p:spPr bwMode="auto">
          <a:xfrm>
            <a:off x="6283097" y="5306702"/>
            <a:ext cx="3042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en-US" sz="1400" b="1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FREE / REDUCED LUNCH - MIDDLE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5074730"/>
              </p:ext>
            </p:extLst>
          </p:nvPr>
        </p:nvGraphicFramePr>
        <p:xfrm>
          <a:off x="144376" y="2347002"/>
          <a:ext cx="2925954" cy="276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43448038"/>
              </p:ext>
            </p:extLst>
          </p:nvPr>
        </p:nvGraphicFramePr>
        <p:xfrm>
          <a:off x="2508154" y="2371014"/>
          <a:ext cx="3209883" cy="327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44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371" y="2123978"/>
            <a:ext cx="5752641" cy="1323890"/>
          </a:xfrm>
          <a:prstGeom prst="roundRect">
            <a:avLst>
              <a:gd name="adj" fmla="val 15411"/>
            </a:avLst>
          </a:prstGeo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Establishing Goals of Principal/Counselor Relationship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Defining joint work at the onset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Gather baseline information (example tool)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6123" y="3683495"/>
            <a:ext cx="5752641" cy="12782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Considerations for SEL</a:t>
            </a:r>
            <a:endParaRPr lang="en-US" sz="2000" b="1" dirty="0"/>
          </a:p>
          <a:p>
            <a:pPr marL="457200" indent="-457200">
              <a:buFontTx/>
              <a:buChar char="-"/>
            </a:pPr>
            <a:r>
              <a:rPr lang="en-US" sz="1600" dirty="0" smtClean="0"/>
              <a:t>Embedding</a:t>
            </a:r>
            <a:r>
              <a:rPr lang="en-US" sz="2000" dirty="0" smtClean="0"/>
              <a:t> </a:t>
            </a:r>
            <a:r>
              <a:rPr lang="en-US" sz="1600" dirty="0" smtClean="0"/>
              <a:t>SEL into Academics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371" y="423882"/>
            <a:ext cx="5752641" cy="1551709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Counselor Leadership &amp; Empowerment</a:t>
            </a:r>
          </a:p>
          <a:p>
            <a:pPr marL="457200" indent="-457200">
              <a:buFontTx/>
              <a:buChar char="-"/>
            </a:pPr>
            <a:r>
              <a:rPr lang="en-US" sz="4300" dirty="0"/>
              <a:t>Roles </a:t>
            </a:r>
          </a:p>
          <a:p>
            <a:pPr marL="457200" indent="-457200">
              <a:buFontTx/>
              <a:buChar char="-"/>
            </a:pPr>
            <a:r>
              <a:rPr lang="en-US" sz="4300" dirty="0" smtClean="0"/>
              <a:t>Motivation</a:t>
            </a:r>
            <a:endParaRPr lang="en-US" sz="4300" dirty="0"/>
          </a:p>
          <a:p>
            <a:pPr marL="457200" indent="-457200">
              <a:buFontTx/>
              <a:buChar char="-"/>
            </a:pPr>
            <a:r>
              <a:rPr lang="en-US" sz="4300" dirty="0" smtClean="0"/>
              <a:t>Teaming</a:t>
            </a:r>
            <a:endParaRPr lang="en-US" sz="43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6123" y="5258548"/>
            <a:ext cx="5752641" cy="1326979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2200" b="1" dirty="0"/>
              <a:t>10 Characteristics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Next Steps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14" name="Picture 13" descr="Sköldkörtelsidan: Armour Thyroid åter i Sveri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" y="2785923"/>
            <a:ext cx="3705415" cy="2472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422" y="2167174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37674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371" y="2123978"/>
            <a:ext cx="5752641" cy="1323890"/>
          </a:xfrm>
          <a:prstGeom prst="roundRect">
            <a:avLst>
              <a:gd name="adj" fmla="val 15411"/>
            </a:avLst>
          </a:prstGeo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Establishing Goals of Principal/Counselor Relationship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Defining joint work at the onset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Gather baseline information (example tool)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6123" y="3683495"/>
            <a:ext cx="5752641" cy="12782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Considerations for SEL</a:t>
            </a:r>
            <a:endParaRPr lang="en-US" sz="2000" b="1" dirty="0"/>
          </a:p>
          <a:p>
            <a:pPr marL="457200" indent="-457200">
              <a:buFontTx/>
              <a:buChar char="-"/>
            </a:pPr>
            <a:r>
              <a:rPr lang="en-US" sz="1600" dirty="0" smtClean="0"/>
              <a:t>Embedding</a:t>
            </a:r>
            <a:r>
              <a:rPr lang="en-US" sz="2000" dirty="0" smtClean="0"/>
              <a:t> </a:t>
            </a:r>
            <a:r>
              <a:rPr lang="en-US" sz="1600" dirty="0" smtClean="0"/>
              <a:t>SEL into Academics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371" y="423882"/>
            <a:ext cx="5752641" cy="1551709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Counselor Leadership &amp; Empowerment</a:t>
            </a:r>
          </a:p>
          <a:p>
            <a:pPr marL="457200" indent="-457200">
              <a:buFontTx/>
              <a:buChar char="-"/>
            </a:pPr>
            <a:r>
              <a:rPr lang="en-US" sz="4300" dirty="0"/>
              <a:t>Roles </a:t>
            </a:r>
          </a:p>
          <a:p>
            <a:pPr marL="457200" indent="-457200">
              <a:buFontTx/>
              <a:buChar char="-"/>
            </a:pPr>
            <a:r>
              <a:rPr lang="en-US" sz="4300" dirty="0" smtClean="0"/>
              <a:t>Motivation</a:t>
            </a:r>
            <a:endParaRPr lang="en-US" sz="4300" dirty="0"/>
          </a:p>
          <a:p>
            <a:pPr marL="457200" indent="-457200">
              <a:buFontTx/>
              <a:buChar char="-"/>
            </a:pPr>
            <a:r>
              <a:rPr lang="en-US" sz="4300" dirty="0" smtClean="0"/>
              <a:t>Teaming</a:t>
            </a:r>
            <a:endParaRPr lang="en-US" sz="43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6123" y="5258548"/>
            <a:ext cx="5752641" cy="1326979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2200" b="1" dirty="0"/>
              <a:t>10 Characteristics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Next Steps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14" name="Picture 13" descr="Sköldkörtelsidan: Armour Thyroid åter i Sveri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" y="2785923"/>
            <a:ext cx="3705415" cy="2472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422" y="2167174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Today’s Topics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10613012" y="1165101"/>
            <a:ext cx="1122218" cy="5403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/>
              <a:t>Counselor Leadership &amp; Empowerment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5248355" y="1357163"/>
            <a:ext cx="7598163" cy="44564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900" dirty="0" smtClean="0"/>
              <a:t>Understand &amp; Establish </a:t>
            </a:r>
            <a:r>
              <a:rPr lang="en-US" sz="1900" b="1" dirty="0" smtClean="0"/>
              <a:t>Roles </a:t>
            </a:r>
            <a:r>
              <a:rPr lang="en-US" sz="1900" b="1" dirty="0"/>
              <a:t>&amp; </a:t>
            </a:r>
            <a:r>
              <a:rPr lang="en-US" sz="1900" b="1" dirty="0" smtClean="0"/>
              <a:t>Responsibilities</a:t>
            </a:r>
          </a:p>
          <a:p>
            <a:pPr lvl="1"/>
            <a:r>
              <a:rPr lang="en-US" dirty="0" smtClean="0"/>
              <a:t>School Counselors Work with All Students (Direct/Indirect)</a:t>
            </a:r>
          </a:p>
          <a:p>
            <a:pPr lvl="2"/>
            <a:r>
              <a:rPr lang="en-US" u="sng" dirty="0" smtClean="0"/>
              <a:t>Academic </a:t>
            </a:r>
            <a:r>
              <a:rPr lang="en-US" dirty="0" smtClean="0"/>
              <a:t>Achievement Strategies</a:t>
            </a:r>
          </a:p>
          <a:p>
            <a:pPr lvl="2"/>
            <a:r>
              <a:rPr lang="en-US" u="sng" dirty="0" smtClean="0"/>
              <a:t>Career</a:t>
            </a:r>
            <a:r>
              <a:rPr lang="en-US" dirty="0" smtClean="0"/>
              <a:t> Development</a:t>
            </a:r>
          </a:p>
          <a:p>
            <a:pPr lvl="2"/>
            <a:r>
              <a:rPr lang="en-US" u="sng" dirty="0" smtClean="0"/>
              <a:t>Social/Emotional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Importance of Tiered Systems</a:t>
            </a:r>
          </a:p>
          <a:p>
            <a:pPr lvl="1"/>
            <a:r>
              <a:rPr lang="en-US" dirty="0" smtClean="0"/>
              <a:t>Connections to District Systems</a:t>
            </a:r>
          </a:p>
          <a:p>
            <a:pPr lvl="1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900" b="1" dirty="0" smtClean="0"/>
              <a:t>Motivation</a:t>
            </a:r>
            <a:r>
              <a:rPr lang="en-US" sz="1900" dirty="0" smtClean="0"/>
              <a:t> </a:t>
            </a:r>
            <a:r>
              <a:rPr lang="en-US" sz="1900" dirty="0"/>
              <a:t>&amp; </a:t>
            </a:r>
            <a:r>
              <a:rPr lang="en-US" sz="1900" dirty="0" smtClean="0"/>
              <a:t>Empowerment</a:t>
            </a:r>
          </a:p>
          <a:p>
            <a:pPr lvl="1"/>
            <a:r>
              <a:rPr lang="en-US" dirty="0" smtClean="0"/>
              <a:t>Balance – Leader </a:t>
            </a:r>
            <a:r>
              <a:rPr lang="en-US" i="1" dirty="0" smtClean="0"/>
              <a:t>and </a:t>
            </a:r>
            <a:r>
              <a:rPr lang="en-US" dirty="0" smtClean="0"/>
              <a:t>Teammate</a:t>
            </a:r>
          </a:p>
          <a:p>
            <a:pPr lvl="1"/>
            <a:r>
              <a:rPr lang="en-US" dirty="0" smtClean="0"/>
              <a:t>Voice</a:t>
            </a:r>
          </a:p>
          <a:p>
            <a:pPr lvl="1"/>
            <a:r>
              <a:rPr lang="en-US" dirty="0"/>
              <a:t>Understand strengths &amp; preferences of your counselor</a:t>
            </a:r>
          </a:p>
          <a:p>
            <a:pPr lvl="2"/>
            <a:r>
              <a:rPr lang="en-US" dirty="0"/>
              <a:t>CACREP</a:t>
            </a:r>
          </a:p>
          <a:p>
            <a:pPr lvl="2"/>
            <a:r>
              <a:rPr lang="en-US" dirty="0"/>
              <a:t>Link: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Role of the School Counselor</a:t>
            </a:r>
            <a:endParaRPr lang="en-US" dirty="0"/>
          </a:p>
          <a:p>
            <a:r>
              <a:rPr lang="en-US" sz="1900" dirty="0" smtClean="0"/>
              <a:t>Belonging, Trust, </a:t>
            </a:r>
            <a:r>
              <a:rPr lang="en-US" sz="1900" b="1" dirty="0" smtClean="0"/>
              <a:t>Teaming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 dirty="0"/>
              <a:t>Counselor Leadership &amp; Empowerment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5119279" y="1261684"/>
            <a:ext cx="6834909" cy="453514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Questions to Consider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is on your Counselor’s team?  Do they feel connected to school community?</a:t>
            </a:r>
          </a:p>
          <a:p>
            <a:endParaRPr lang="en-US" dirty="0"/>
          </a:p>
          <a:p>
            <a:r>
              <a:rPr lang="en-US" dirty="0"/>
              <a:t>What is the role of the Counselor in working with Admin?  Teachers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PD is needed to support Counselor growth? Teacher growth?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specific boundaries need to be in place</a:t>
            </a:r>
            <a:r>
              <a:rPr lang="en-US" dirty="0" smtClean="0"/>
              <a:t>? Examples:</a:t>
            </a:r>
            <a:endParaRPr lang="en-US" dirty="0"/>
          </a:p>
          <a:p>
            <a:pPr lvl="1"/>
            <a:r>
              <a:rPr lang="en-US" dirty="0"/>
              <a:t>When to involve (or not involve) counselor in behavioral conversations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Actions from principals that are helpful / not helpful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371" y="2123978"/>
            <a:ext cx="5752641" cy="1323890"/>
          </a:xfrm>
          <a:prstGeom prst="roundRect">
            <a:avLst>
              <a:gd name="adj" fmla="val 15411"/>
            </a:avLst>
          </a:prstGeo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Establishing Goals of Principal/Counselor Relationship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Defining joint work at the onset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Gather baseline information (example tool)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6123" y="3683495"/>
            <a:ext cx="5752641" cy="12782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Considerations for SEL</a:t>
            </a:r>
            <a:endParaRPr lang="en-US" sz="2000" b="1" dirty="0"/>
          </a:p>
          <a:p>
            <a:pPr marL="457200" indent="-457200">
              <a:buFontTx/>
              <a:buChar char="-"/>
            </a:pPr>
            <a:r>
              <a:rPr lang="en-US" sz="1600" dirty="0" smtClean="0"/>
              <a:t>Embedding</a:t>
            </a:r>
            <a:r>
              <a:rPr lang="en-US" sz="2000" dirty="0" smtClean="0"/>
              <a:t> </a:t>
            </a:r>
            <a:r>
              <a:rPr lang="en-US" sz="1600" dirty="0" smtClean="0"/>
              <a:t>SEL into Academics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371" y="423882"/>
            <a:ext cx="5752641" cy="1551709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Counselor Leadership &amp; Empowerment</a:t>
            </a:r>
          </a:p>
          <a:p>
            <a:pPr marL="457200" indent="-457200">
              <a:buFontTx/>
              <a:buChar char="-"/>
            </a:pPr>
            <a:r>
              <a:rPr lang="en-US" sz="4300" dirty="0"/>
              <a:t>Roles </a:t>
            </a:r>
          </a:p>
          <a:p>
            <a:pPr marL="457200" indent="-457200">
              <a:buFontTx/>
              <a:buChar char="-"/>
            </a:pPr>
            <a:r>
              <a:rPr lang="en-US" sz="4300" dirty="0" smtClean="0"/>
              <a:t>Motivation</a:t>
            </a:r>
            <a:endParaRPr lang="en-US" sz="4300" dirty="0"/>
          </a:p>
          <a:p>
            <a:pPr marL="457200" indent="-457200">
              <a:buFontTx/>
              <a:buChar char="-"/>
            </a:pPr>
            <a:r>
              <a:rPr lang="en-US" sz="4300" dirty="0" smtClean="0"/>
              <a:t>Teaming</a:t>
            </a:r>
            <a:endParaRPr lang="en-US" sz="43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6123" y="5258548"/>
            <a:ext cx="5752641" cy="1326979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2200" b="1" dirty="0"/>
              <a:t>10 Characteristics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Next Steps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14" name="Picture 13" descr="Sköldkörtelsidan: Armour Thyroid åter i Sveri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" y="2785923"/>
            <a:ext cx="3705415" cy="2472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422" y="2167174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Today’s Topics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10658764" y="2559380"/>
            <a:ext cx="1122218" cy="5403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5411"/>
            </a:avLst>
          </a:prstGeom>
        </p:spPr>
        <p:txBody>
          <a:bodyPr>
            <a:normAutofit/>
          </a:bodyPr>
          <a:lstStyle/>
          <a:p>
            <a:r>
              <a:rPr lang="en-US" b="1"/>
              <a:t>Establishing Goals of Counselor / Principal Relationship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4294967295"/>
          </p:nvPr>
        </p:nvSpPr>
        <p:spPr>
          <a:xfrm>
            <a:off x="5658572" y="1412154"/>
            <a:ext cx="4927070" cy="31522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Define work in the beginning</a:t>
            </a:r>
          </a:p>
          <a:p>
            <a:r>
              <a:rPr lang="en-US" dirty="0"/>
              <a:t>Gather baseline information</a:t>
            </a:r>
          </a:p>
          <a:p>
            <a:r>
              <a:rPr lang="en-US" dirty="0"/>
              <a:t>Identify Needs</a:t>
            </a:r>
          </a:p>
          <a:p>
            <a:r>
              <a:rPr lang="en-US" dirty="0"/>
              <a:t>Alignment with Vision &amp; UIP</a:t>
            </a:r>
          </a:p>
          <a:p>
            <a:r>
              <a:rPr lang="en-US" dirty="0"/>
              <a:t>Assume a Presentation to the School Board </a:t>
            </a:r>
          </a:p>
          <a:p>
            <a:r>
              <a:rPr lang="en-US" dirty="0"/>
              <a:t>Engage External Reviewers </a:t>
            </a:r>
          </a:p>
          <a:p>
            <a:r>
              <a:rPr lang="en-US" dirty="0"/>
              <a:t>Always track your work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4">
                    <a:lumMod val="75000"/>
                    <a:alpha val="98000"/>
                  </a:schemeClr>
                </a:solidFill>
                <a:hlinkClick r:id="rId3"/>
              </a:rPr>
              <a:t>example tool</a:t>
            </a:r>
            <a:endParaRPr lang="en-US" dirty="0">
              <a:solidFill>
                <a:schemeClr val="accent4">
                  <a:lumMod val="75000"/>
                  <a:alpha val="9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371" y="2123978"/>
            <a:ext cx="5752641" cy="1323890"/>
          </a:xfrm>
          <a:prstGeom prst="roundRect">
            <a:avLst>
              <a:gd name="adj" fmla="val 15411"/>
            </a:avLst>
          </a:prstGeo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Establishing Goals of Principal/Counselor Relationship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Defining joint work at the onset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Gather baseline information (example tool)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6123" y="3683495"/>
            <a:ext cx="5752641" cy="12782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Considerations for SEL</a:t>
            </a:r>
            <a:endParaRPr lang="en-US" sz="2000" b="1" dirty="0"/>
          </a:p>
          <a:p>
            <a:pPr marL="457200" indent="-457200">
              <a:buFontTx/>
              <a:buChar char="-"/>
            </a:pPr>
            <a:r>
              <a:rPr lang="en-US" sz="1600" dirty="0" smtClean="0"/>
              <a:t>Embedding</a:t>
            </a:r>
            <a:r>
              <a:rPr lang="en-US" sz="2000" dirty="0" smtClean="0"/>
              <a:t> </a:t>
            </a:r>
            <a:r>
              <a:rPr lang="en-US" sz="1600" dirty="0" smtClean="0"/>
              <a:t>SEL into Academics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0371" y="423882"/>
            <a:ext cx="5752641" cy="1551709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/>
              <a:t>Counselor Leadership &amp; Empowerment</a:t>
            </a:r>
          </a:p>
          <a:p>
            <a:pPr marL="457200" indent="-457200">
              <a:buFontTx/>
              <a:buChar char="-"/>
            </a:pPr>
            <a:r>
              <a:rPr lang="en-US" sz="4300" dirty="0"/>
              <a:t>Roles </a:t>
            </a:r>
          </a:p>
          <a:p>
            <a:pPr marL="457200" indent="-457200">
              <a:buFontTx/>
              <a:buChar char="-"/>
            </a:pPr>
            <a:r>
              <a:rPr lang="en-US" sz="4300" dirty="0" smtClean="0"/>
              <a:t>Motivation</a:t>
            </a:r>
            <a:endParaRPr lang="en-US" sz="4300" dirty="0"/>
          </a:p>
          <a:p>
            <a:pPr marL="457200" indent="-457200">
              <a:buFontTx/>
              <a:buChar char="-"/>
            </a:pPr>
            <a:r>
              <a:rPr lang="en-US" sz="4300" dirty="0" smtClean="0"/>
              <a:t>Teaming</a:t>
            </a:r>
            <a:endParaRPr lang="en-US" sz="43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6123" y="5258548"/>
            <a:ext cx="5752641" cy="1326979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2200" b="1" dirty="0"/>
              <a:t>10 Characteristics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Next Steps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bg1"/>
                </a:solidFill>
              </a:rPr>
              <a:t>Please bring to class each day</a:t>
            </a:r>
          </a:p>
        </p:txBody>
      </p:sp>
      <p:pic>
        <p:nvPicPr>
          <p:cNvPr id="14" name="Picture 13" descr="Sköldkörtelsidan: Armour Thyroid åter i Sveri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2" y="2785923"/>
            <a:ext cx="3705415" cy="24726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422" y="2167174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Today’s Topics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10747766" y="4052471"/>
            <a:ext cx="1122218" cy="5403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616</Words>
  <Application>Microsoft Office PowerPoint</Application>
  <PresentationFormat>Widescreen</PresentationFormat>
  <Paragraphs>197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Bebas Neue</vt:lpstr>
      <vt:lpstr>Calibri</vt:lpstr>
      <vt:lpstr>Calibri Light</vt:lpstr>
      <vt:lpstr>Century Gothic</vt:lpstr>
      <vt:lpstr>Lato</vt:lpstr>
      <vt:lpstr>Lato Black</vt:lpstr>
      <vt:lpstr>Lato Heavy</vt:lpstr>
      <vt:lpstr>Lato Light</vt:lpstr>
      <vt:lpstr>Wingdings 3</vt:lpstr>
      <vt:lpstr>Ion Boardroom</vt:lpstr>
      <vt:lpstr>Principal / Counselor Relationship</vt:lpstr>
      <vt:lpstr>PowerPoint Presentation</vt:lpstr>
      <vt:lpstr>Please bring to class each day</vt:lpstr>
      <vt:lpstr>Please bring to class each day</vt:lpstr>
      <vt:lpstr>Counselor Leadership &amp; Empowerment</vt:lpstr>
      <vt:lpstr>Counselor Leadership &amp; Empowerment</vt:lpstr>
      <vt:lpstr>Please bring to class each day</vt:lpstr>
      <vt:lpstr>Establishing Goals of Counselor / Principal Relationship</vt:lpstr>
      <vt:lpstr>Please bring to class each day</vt:lpstr>
      <vt:lpstr>Embedding SEL into Academics</vt:lpstr>
      <vt:lpstr>Please bring to class each day</vt:lpstr>
      <vt:lpstr>Resource:  10 Characteristics of Effective Relationships</vt:lpstr>
      <vt:lpstr>Resource:  10 Characteristics of Effective Relationships</vt:lpstr>
      <vt:lpstr>Resource  Taking One Step Forward:  A Self Assessment Tool</vt:lpstr>
      <vt:lpstr>Setting Counselors Up for Success</vt:lpstr>
      <vt:lpstr>Building Community and Sense of Belonging</vt:lpstr>
      <vt:lpstr> A sense of belonging is connected to...</vt:lpstr>
      <vt:lpstr>Contact Us!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/ Counselor Relationship</dc:title>
  <dc:creator/>
  <cp:lastModifiedBy/>
  <cp:revision>11</cp:revision>
  <dcterms:created xsi:type="dcterms:W3CDTF">2019-07-17T13:22:00Z</dcterms:created>
  <dcterms:modified xsi:type="dcterms:W3CDTF">2019-07-22T18:18:31Z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