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371" r:id="rId3"/>
    <p:sldId id="312" r:id="rId4"/>
    <p:sldId id="366" r:id="rId5"/>
    <p:sldId id="381" r:id="rId6"/>
    <p:sldId id="325" r:id="rId7"/>
    <p:sldId id="382" r:id="rId8"/>
    <p:sldId id="390" r:id="rId9"/>
    <p:sldId id="383" r:id="rId10"/>
    <p:sldId id="387" r:id="rId11"/>
    <p:sldId id="392" r:id="rId12"/>
    <p:sldId id="273" r:id="rId13"/>
    <p:sldId id="384" r:id="rId14"/>
    <p:sldId id="363" r:id="rId15"/>
    <p:sldId id="389" r:id="rId16"/>
    <p:sldId id="388" r:id="rId17"/>
    <p:sldId id="391" r:id="rId18"/>
    <p:sldId id="386" r:id="rId19"/>
    <p:sldId id="353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6" autoAdjust="0"/>
    <p:restoredTop sz="65897" autoAdjust="0"/>
  </p:normalViewPr>
  <p:slideViewPr>
    <p:cSldViewPr>
      <p:cViewPr>
        <p:scale>
          <a:sx n="48" d="100"/>
          <a:sy n="48" d="100"/>
        </p:scale>
        <p:origin x="-1710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5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DC9267-ACFF-4121-8FEC-3465F89F61D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14712D-F457-4A27-8138-ADE999336FB3}">
      <dgm:prSet phldrT="[Text]" custT="1"/>
      <dgm:spPr>
        <a:xfrm>
          <a:off x="0" y="2717"/>
          <a:ext cx="3020949" cy="130694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 - Task </a:t>
          </a:r>
          <a:r>
            <a:rPr lang="en-US" sz="24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Force Work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r>
            <a:rPr lang="en-US" sz="20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2011-2013</a:t>
          </a:r>
          <a:endParaRPr lang="en-US" sz="20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190F8198-9C65-4218-B6C4-5FA86C971454}" type="parTrans" cxnId="{4C1F6250-F674-423D-ADB4-B496BEBFF343}">
      <dgm:prSet/>
      <dgm:spPr/>
      <dgm:t>
        <a:bodyPr/>
        <a:lstStyle/>
        <a:p>
          <a:endParaRPr lang="en-US"/>
        </a:p>
      </dgm:t>
    </dgm:pt>
    <dgm:pt modelId="{79704B2E-EDB0-49A8-86AE-D42B0FA46041}" type="sibTrans" cxnId="{4C1F6250-F674-423D-ADB4-B496BEBFF343}">
      <dgm:prSet/>
      <dgm:spPr/>
      <dgm:t>
        <a:bodyPr/>
        <a:lstStyle/>
        <a:p>
          <a:endParaRPr lang="en-US"/>
        </a:p>
      </dgm:t>
    </dgm:pt>
    <dgm:pt modelId="{175521BE-126E-43CE-A96B-EA1F838D8F30}">
      <dgm:prSet phldrT="[Text]" custT="1"/>
      <dgm:spPr>
        <a:xfrm rot="5400000">
          <a:off x="5183459" y="-2038101"/>
          <a:ext cx="1045554" cy="5370576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Task </a:t>
          </a:r>
          <a:r>
            <a:rPr 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force development </a:t>
          </a:r>
          <a:r>
            <a:rPr lang="en-US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and meetings</a:t>
          </a:r>
        </a:p>
      </dgm:t>
    </dgm:pt>
    <dgm:pt modelId="{995A291C-EC5D-4293-8672-7FDAC3944FF6}" type="parTrans" cxnId="{90B0B06E-5E62-46F4-8D7E-31419D23C562}">
      <dgm:prSet/>
      <dgm:spPr/>
      <dgm:t>
        <a:bodyPr/>
        <a:lstStyle/>
        <a:p>
          <a:endParaRPr lang="en-US"/>
        </a:p>
      </dgm:t>
    </dgm:pt>
    <dgm:pt modelId="{31A61AED-5471-4438-AE67-389330BA38E8}" type="sibTrans" cxnId="{90B0B06E-5E62-46F4-8D7E-31419D23C562}">
      <dgm:prSet/>
      <dgm:spPr/>
      <dgm:t>
        <a:bodyPr/>
        <a:lstStyle/>
        <a:p>
          <a:endParaRPr lang="en-US"/>
        </a:p>
      </dgm:t>
    </dgm:pt>
    <dgm:pt modelId="{DD469148-CA2E-49D8-BB99-0BF08EDBC281}">
      <dgm:prSet phldrT="[Text]" custT="1"/>
      <dgm:spPr>
        <a:xfrm rot="5400000">
          <a:off x="5183459" y="-2038101"/>
          <a:ext cx="1045554" cy="5370576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Develop </a:t>
          </a:r>
          <a:r>
            <a:rPr 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recommendations</a:t>
          </a:r>
          <a:endParaRPr 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3F787E3-4EA0-46A5-A30D-D20D65B846C2}" type="parTrans" cxnId="{4F4A39B1-CCE0-4460-A6FB-46BDE3025725}">
      <dgm:prSet/>
      <dgm:spPr/>
      <dgm:t>
        <a:bodyPr/>
        <a:lstStyle/>
        <a:p>
          <a:endParaRPr lang="en-US"/>
        </a:p>
      </dgm:t>
    </dgm:pt>
    <dgm:pt modelId="{5FBCC512-367B-4A8F-9ECD-834ED7E406A6}" type="sibTrans" cxnId="{4F4A39B1-CCE0-4460-A6FB-46BDE3025725}">
      <dgm:prSet/>
      <dgm:spPr/>
      <dgm:t>
        <a:bodyPr/>
        <a:lstStyle/>
        <a:p>
          <a:endParaRPr lang="en-US"/>
        </a:p>
      </dgm:t>
    </dgm:pt>
    <dgm:pt modelId="{D4EC7013-3D3B-4D5F-87AF-4A1DF9E94595}">
      <dgm:prSet phldrT="[Text]" custT="1"/>
      <dgm:spPr>
        <a:xfrm>
          <a:off x="0" y="1375007"/>
          <a:ext cx="3020949" cy="130694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II - Vetting</a:t>
          </a:r>
        </a:p>
        <a:p>
          <a:r>
            <a:rPr lang="en-US" sz="20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2013</a:t>
          </a:r>
        </a:p>
      </dgm:t>
    </dgm:pt>
    <dgm:pt modelId="{691B9E34-ABF2-40E3-8B16-E36B128C495A}" type="parTrans" cxnId="{6008965D-B12B-4FD9-BC96-D465FA45B4C0}">
      <dgm:prSet/>
      <dgm:spPr/>
      <dgm:t>
        <a:bodyPr/>
        <a:lstStyle/>
        <a:p>
          <a:endParaRPr lang="en-US"/>
        </a:p>
      </dgm:t>
    </dgm:pt>
    <dgm:pt modelId="{E1C592ED-DD8B-4022-B110-E094B400E97A}" type="sibTrans" cxnId="{6008965D-B12B-4FD9-BC96-D465FA45B4C0}">
      <dgm:prSet/>
      <dgm:spPr/>
      <dgm:t>
        <a:bodyPr/>
        <a:lstStyle/>
        <a:p>
          <a:endParaRPr lang="en-US"/>
        </a:p>
      </dgm:t>
    </dgm:pt>
    <dgm:pt modelId="{AE5E0307-8993-4710-9D30-2D1B82394F6F}">
      <dgm:prSet phldrT="[Text]" custT="1"/>
      <dgm:spPr>
        <a:xfrm rot="5400000">
          <a:off x="5183459" y="-656808"/>
          <a:ext cx="1045554" cy="5370576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Vetting with various constituents across Colorado</a:t>
          </a:r>
        </a:p>
      </dgm:t>
    </dgm:pt>
    <dgm:pt modelId="{59A7D2F1-F1AC-4495-AE57-EC46F03678BC}" type="parTrans" cxnId="{67BD6050-138F-41F0-9707-AF2D3B3252F4}">
      <dgm:prSet/>
      <dgm:spPr/>
      <dgm:t>
        <a:bodyPr/>
        <a:lstStyle/>
        <a:p>
          <a:endParaRPr lang="en-US"/>
        </a:p>
      </dgm:t>
    </dgm:pt>
    <dgm:pt modelId="{E0CED36E-9749-464B-9603-04A29E73C876}" type="sibTrans" cxnId="{67BD6050-138F-41F0-9707-AF2D3B3252F4}">
      <dgm:prSet/>
      <dgm:spPr/>
      <dgm:t>
        <a:bodyPr/>
        <a:lstStyle/>
        <a:p>
          <a:endParaRPr lang="en-US"/>
        </a:p>
      </dgm:t>
    </dgm:pt>
    <dgm:pt modelId="{EC7622A0-A6EB-44FD-995B-F296A41EEAB2}">
      <dgm:prSet phldrT="[Text]" custT="1"/>
      <dgm:spPr>
        <a:xfrm>
          <a:off x="0" y="2747298"/>
          <a:ext cx="3020949" cy="130694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III – Revision</a:t>
          </a:r>
          <a:endParaRPr lang="en-US" sz="24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r>
            <a:rPr lang="en-US" sz="20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2013</a:t>
          </a:r>
        </a:p>
      </dgm:t>
    </dgm:pt>
    <dgm:pt modelId="{A58DCFFC-1F18-4480-8DBD-13C7AB15B1C1}" type="parTrans" cxnId="{3AB596E3-3D5F-4BB3-BA32-4471126096A3}">
      <dgm:prSet/>
      <dgm:spPr/>
      <dgm:t>
        <a:bodyPr/>
        <a:lstStyle/>
        <a:p>
          <a:endParaRPr lang="en-US"/>
        </a:p>
      </dgm:t>
    </dgm:pt>
    <dgm:pt modelId="{F0436F7E-5389-4309-854B-39363F4CE4C0}" type="sibTrans" cxnId="{3AB596E3-3D5F-4BB3-BA32-4471126096A3}">
      <dgm:prSet/>
      <dgm:spPr/>
      <dgm:t>
        <a:bodyPr/>
        <a:lstStyle/>
        <a:p>
          <a:endParaRPr lang="en-US"/>
        </a:p>
      </dgm:t>
    </dgm:pt>
    <dgm:pt modelId="{23726D15-842E-407F-8DEB-040AD56ECBD3}">
      <dgm:prSet phldrT="[Text]" custT="1"/>
      <dgm:spPr>
        <a:xfrm rot="5400000">
          <a:off x="5183459" y="715482"/>
          <a:ext cx="1045554" cy="5370576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Task Force makes final </a:t>
          </a:r>
          <a:r>
            <a:rPr 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policy recommendations</a:t>
          </a:r>
          <a:endParaRPr 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4511325-3E96-4934-98F1-89366FA1B546}" type="parTrans" cxnId="{7EB3E778-70A2-4691-AEA9-066BCA641EAB}">
      <dgm:prSet/>
      <dgm:spPr/>
      <dgm:t>
        <a:bodyPr/>
        <a:lstStyle/>
        <a:p>
          <a:endParaRPr lang="en-US"/>
        </a:p>
      </dgm:t>
    </dgm:pt>
    <dgm:pt modelId="{7ABF9C4E-A1B8-4641-B174-43F7F2EB663C}" type="sibTrans" cxnId="{7EB3E778-70A2-4691-AEA9-066BCA641EAB}">
      <dgm:prSet/>
      <dgm:spPr/>
      <dgm:t>
        <a:bodyPr/>
        <a:lstStyle/>
        <a:p>
          <a:endParaRPr lang="en-US"/>
        </a:p>
      </dgm:t>
    </dgm:pt>
    <dgm:pt modelId="{DFEDAE2D-CECE-40AC-8C38-97147720BE79}">
      <dgm:prSet phldrT="[Text]" custT="1"/>
      <dgm:spPr>
        <a:xfrm rot="5400000">
          <a:off x="5183459" y="715482"/>
          <a:ext cx="1045554" cy="5370576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CCHE approves policy revisions</a:t>
          </a:r>
        </a:p>
      </dgm:t>
    </dgm:pt>
    <dgm:pt modelId="{C1323977-F41F-4A05-97D6-4C61992C0B66}" type="parTrans" cxnId="{852241F5-A814-463A-A716-50BE0A4896E4}">
      <dgm:prSet/>
      <dgm:spPr/>
      <dgm:t>
        <a:bodyPr/>
        <a:lstStyle/>
        <a:p>
          <a:endParaRPr lang="en-US"/>
        </a:p>
      </dgm:t>
    </dgm:pt>
    <dgm:pt modelId="{EBBF0245-9C79-4FD1-AF20-EDF587FEEE0C}" type="sibTrans" cxnId="{852241F5-A814-463A-A716-50BE0A4896E4}">
      <dgm:prSet/>
      <dgm:spPr/>
      <dgm:t>
        <a:bodyPr/>
        <a:lstStyle/>
        <a:p>
          <a:endParaRPr lang="en-US"/>
        </a:p>
      </dgm:t>
    </dgm:pt>
    <dgm:pt modelId="{559477BE-55B5-49EF-89CE-96815E57241D}">
      <dgm:prSet custT="1"/>
      <dgm:spPr>
        <a:xfrm>
          <a:off x="0" y="4119589"/>
          <a:ext cx="3020949" cy="130694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24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IV - Communication</a:t>
          </a:r>
        </a:p>
        <a:p>
          <a:r>
            <a:rPr lang="en-US" sz="20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2013 - 2014</a:t>
          </a:r>
        </a:p>
      </dgm:t>
    </dgm:pt>
    <dgm:pt modelId="{2D79302A-942D-4974-9903-9EE008A79C0D}" type="parTrans" cxnId="{2062C156-67AA-4A32-8E16-9B0C2742DA1F}">
      <dgm:prSet/>
      <dgm:spPr/>
      <dgm:t>
        <a:bodyPr/>
        <a:lstStyle/>
        <a:p>
          <a:endParaRPr lang="en-US"/>
        </a:p>
      </dgm:t>
    </dgm:pt>
    <dgm:pt modelId="{F4F5D59C-9CF2-4544-9447-DD79DBD6A698}" type="sibTrans" cxnId="{2062C156-67AA-4A32-8E16-9B0C2742DA1F}">
      <dgm:prSet/>
      <dgm:spPr/>
      <dgm:t>
        <a:bodyPr/>
        <a:lstStyle/>
        <a:p>
          <a:endParaRPr lang="en-US"/>
        </a:p>
      </dgm:t>
    </dgm:pt>
    <dgm:pt modelId="{BD420AD4-1747-44D2-AA75-39771A917B7E}">
      <dgm:prSet custT="1"/>
      <dgm:spPr>
        <a:xfrm rot="5400000">
          <a:off x="5183459" y="2087772"/>
          <a:ext cx="1045554" cy="5370576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Communication with K-12 and </a:t>
          </a:r>
          <a:r>
            <a:rPr 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higher education</a:t>
          </a:r>
          <a:endParaRPr 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EB1817B4-762A-401D-8494-4B310E663D48}" type="parTrans" cxnId="{0D437E67-CA67-4C5F-A127-5A2BB6E27C20}">
      <dgm:prSet/>
      <dgm:spPr/>
      <dgm:t>
        <a:bodyPr/>
        <a:lstStyle/>
        <a:p>
          <a:endParaRPr lang="en-US"/>
        </a:p>
      </dgm:t>
    </dgm:pt>
    <dgm:pt modelId="{C9D85831-60B5-454A-A8AC-82704509E8ED}" type="sibTrans" cxnId="{0D437E67-CA67-4C5F-A127-5A2BB6E27C20}">
      <dgm:prSet/>
      <dgm:spPr/>
      <dgm:t>
        <a:bodyPr/>
        <a:lstStyle/>
        <a:p>
          <a:endParaRPr lang="en-US"/>
        </a:p>
      </dgm:t>
    </dgm:pt>
    <dgm:pt modelId="{77C5A61B-7292-44D5-A0AF-60C40213C172}">
      <dgm:prSet custT="1"/>
      <dgm:spPr>
        <a:xfrm rot="5400000">
          <a:off x="5183459" y="2087772"/>
          <a:ext cx="1045554" cy="5370576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8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Assist with implementation </a:t>
          </a:r>
          <a:endParaRPr lang="en-US" sz="18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A41A4DBC-0EE6-497E-AFBA-EBE760695FDD}" type="parTrans" cxnId="{5DB37C46-124C-424F-9302-F76903D69F30}">
      <dgm:prSet/>
      <dgm:spPr/>
      <dgm:t>
        <a:bodyPr/>
        <a:lstStyle/>
        <a:p>
          <a:endParaRPr lang="en-US"/>
        </a:p>
      </dgm:t>
    </dgm:pt>
    <dgm:pt modelId="{DEDBD8B2-6B63-4A84-852D-19D89688C0DB}" type="sibTrans" cxnId="{5DB37C46-124C-424F-9302-F76903D69F30}">
      <dgm:prSet/>
      <dgm:spPr/>
      <dgm:t>
        <a:bodyPr/>
        <a:lstStyle/>
        <a:p>
          <a:endParaRPr lang="en-US"/>
        </a:p>
      </dgm:t>
    </dgm:pt>
    <dgm:pt modelId="{62CFCD14-1A7F-41BD-99A6-CF8D081B5593}" type="pres">
      <dgm:prSet presAssocID="{2FDC9267-ACFF-4121-8FEC-3465F89F61D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CBE940-88C0-4BE7-9238-E6942B595DDD}" type="pres">
      <dgm:prSet presAssocID="{AA14712D-F457-4A27-8138-ADE999336FB3}" presName="linNode" presStyleCnt="0"/>
      <dgm:spPr/>
    </dgm:pt>
    <dgm:pt modelId="{894C0F14-A39C-4081-86AF-877B2F455B5E}" type="pres">
      <dgm:prSet presAssocID="{AA14712D-F457-4A27-8138-ADE999336FB3}" presName="parentText" presStyleLbl="node1" presStyleIdx="0" presStyleCnt="4" custScaleX="183909" custLinFactNeighborY="-208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D459247F-ACF5-424C-A7B4-AB90DA2D39DC}" type="pres">
      <dgm:prSet presAssocID="{AA14712D-F457-4A27-8138-ADE999336FB3}" presName="descendantText" presStyleLbl="alignAccFollowNode1" presStyleIdx="0" presStyleCnt="4" custScaleY="105033" custLinFactNeighborX="0" custLinFactNeighborY="-861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A1963A20-764C-4589-BBEE-07D5A1740E9E}" type="pres">
      <dgm:prSet presAssocID="{79704B2E-EDB0-49A8-86AE-D42B0FA46041}" presName="sp" presStyleCnt="0"/>
      <dgm:spPr/>
    </dgm:pt>
    <dgm:pt modelId="{70746A62-FA2E-49D2-86B5-9413B2151EB5}" type="pres">
      <dgm:prSet presAssocID="{D4EC7013-3D3B-4D5F-87AF-4A1DF9E94595}" presName="linNode" presStyleCnt="0"/>
      <dgm:spPr/>
    </dgm:pt>
    <dgm:pt modelId="{65661CF5-AA38-44E6-8460-A84B46F29F18}" type="pres">
      <dgm:prSet presAssocID="{D4EC7013-3D3B-4D5F-87AF-4A1DF9E94595}" presName="parentText" presStyleLbl="node1" presStyleIdx="1" presStyleCnt="4" custScaleX="17902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7FCFC47C-37F6-4AD5-9287-0AC58727C458}" type="pres">
      <dgm:prSet presAssocID="{D4EC7013-3D3B-4D5F-87AF-4A1DF9E94595}" presName="descendantText" presStyleLbl="alignAccFollowNode1" presStyleIdx="1" presStyleCnt="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F30A19D8-CCF3-4CE5-BE36-BE6208B97D9B}" type="pres">
      <dgm:prSet presAssocID="{E1C592ED-DD8B-4022-B110-E094B400E97A}" presName="sp" presStyleCnt="0"/>
      <dgm:spPr/>
    </dgm:pt>
    <dgm:pt modelId="{5D6EF9C6-7CA0-40D6-8F6D-7A449160E73E}" type="pres">
      <dgm:prSet presAssocID="{EC7622A0-A6EB-44FD-995B-F296A41EEAB2}" presName="linNode" presStyleCnt="0"/>
      <dgm:spPr/>
    </dgm:pt>
    <dgm:pt modelId="{7E91C71F-52E1-495B-BFAB-CB68E82774D6}" type="pres">
      <dgm:prSet presAssocID="{EC7622A0-A6EB-44FD-995B-F296A41EEAB2}" presName="parentText" presStyleLbl="node1" presStyleIdx="2" presStyleCnt="4" custScaleX="178979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50EC07C-9830-41AD-AECD-1371FC177C64}" type="pres">
      <dgm:prSet presAssocID="{EC7622A0-A6EB-44FD-995B-F296A41EEAB2}" presName="descendantText" presStyleLbl="alignAccFollowNode1" presStyleIdx="2" presStyleCnt="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  <dgm:pt modelId="{FE9B1CBE-7CCD-437F-89EC-0DBE1B128E88}" type="pres">
      <dgm:prSet presAssocID="{F0436F7E-5389-4309-854B-39363F4CE4C0}" presName="sp" presStyleCnt="0"/>
      <dgm:spPr/>
    </dgm:pt>
    <dgm:pt modelId="{F0D88E0B-E00A-4D27-B16C-B1E5DCA0B4C0}" type="pres">
      <dgm:prSet presAssocID="{559477BE-55B5-49EF-89CE-96815E57241D}" presName="linNode" presStyleCnt="0"/>
      <dgm:spPr/>
    </dgm:pt>
    <dgm:pt modelId="{828CC94F-5A41-4FFB-AF70-D2A72AA397D9}" type="pres">
      <dgm:prSet presAssocID="{559477BE-55B5-49EF-89CE-96815E57241D}" presName="parentText" presStyleLbl="node1" presStyleIdx="3" presStyleCnt="4" custScaleX="178961">
        <dgm:presLayoutVars>
          <dgm:chMax val="1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CB286695-6182-4479-A2E4-679AD14C8412}" type="pres">
      <dgm:prSet presAssocID="{559477BE-55B5-49EF-89CE-96815E57241D}" presName="descendantText" presStyleLbl="alignAccFollowNode1" presStyleIdx="3" presStyleCnt="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US"/>
        </a:p>
      </dgm:t>
    </dgm:pt>
  </dgm:ptLst>
  <dgm:cxnLst>
    <dgm:cxn modelId="{05A5AB8C-3350-47E7-8698-B4A907DD870A}" type="presOf" srcId="{DFEDAE2D-CECE-40AC-8C38-97147720BE79}" destId="{150EC07C-9830-41AD-AECD-1371FC177C64}" srcOrd="0" destOrd="1" presId="urn:microsoft.com/office/officeart/2005/8/layout/vList5"/>
    <dgm:cxn modelId="{6008965D-B12B-4FD9-BC96-D465FA45B4C0}" srcId="{2FDC9267-ACFF-4121-8FEC-3465F89F61D0}" destId="{D4EC7013-3D3B-4D5F-87AF-4A1DF9E94595}" srcOrd="1" destOrd="0" parTransId="{691B9E34-ABF2-40E3-8B16-E36B128C495A}" sibTransId="{E1C592ED-DD8B-4022-B110-E094B400E97A}"/>
    <dgm:cxn modelId="{84F1AAAE-EAA8-47F6-85D0-C8F4AFA50983}" type="presOf" srcId="{2FDC9267-ACFF-4121-8FEC-3465F89F61D0}" destId="{62CFCD14-1A7F-41BD-99A6-CF8D081B5593}" srcOrd="0" destOrd="0" presId="urn:microsoft.com/office/officeart/2005/8/layout/vList5"/>
    <dgm:cxn modelId="{0D437E67-CA67-4C5F-A127-5A2BB6E27C20}" srcId="{559477BE-55B5-49EF-89CE-96815E57241D}" destId="{BD420AD4-1747-44D2-AA75-39771A917B7E}" srcOrd="0" destOrd="0" parTransId="{EB1817B4-762A-401D-8494-4B310E663D48}" sibTransId="{C9D85831-60B5-454A-A8AC-82704509E8ED}"/>
    <dgm:cxn modelId="{4F4A39B1-CCE0-4460-A6FB-46BDE3025725}" srcId="{AA14712D-F457-4A27-8138-ADE999336FB3}" destId="{DD469148-CA2E-49D8-BB99-0BF08EDBC281}" srcOrd="1" destOrd="0" parTransId="{D3F787E3-4EA0-46A5-A30D-D20D65B846C2}" sibTransId="{5FBCC512-367B-4A8F-9ECD-834ED7E406A6}"/>
    <dgm:cxn modelId="{852241F5-A814-463A-A716-50BE0A4896E4}" srcId="{EC7622A0-A6EB-44FD-995B-F296A41EEAB2}" destId="{DFEDAE2D-CECE-40AC-8C38-97147720BE79}" srcOrd="1" destOrd="0" parTransId="{C1323977-F41F-4A05-97D6-4C61992C0B66}" sibTransId="{EBBF0245-9C79-4FD1-AF20-EDF587FEEE0C}"/>
    <dgm:cxn modelId="{684941DF-630D-4AFF-A4C1-B475A738EBDE}" type="presOf" srcId="{EC7622A0-A6EB-44FD-995B-F296A41EEAB2}" destId="{7E91C71F-52E1-495B-BFAB-CB68E82774D6}" srcOrd="0" destOrd="0" presId="urn:microsoft.com/office/officeart/2005/8/layout/vList5"/>
    <dgm:cxn modelId="{67BD6050-138F-41F0-9707-AF2D3B3252F4}" srcId="{D4EC7013-3D3B-4D5F-87AF-4A1DF9E94595}" destId="{AE5E0307-8993-4710-9D30-2D1B82394F6F}" srcOrd="0" destOrd="0" parTransId="{59A7D2F1-F1AC-4495-AE57-EC46F03678BC}" sibTransId="{E0CED36E-9749-464B-9603-04A29E73C876}"/>
    <dgm:cxn modelId="{44BB189C-119F-4151-B37D-EDD2E8387E46}" type="presOf" srcId="{175521BE-126E-43CE-A96B-EA1F838D8F30}" destId="{D459247F-ACF5-424C-A7B4-AB90DA2D39DC}" srcOrd="0" destOrd="0" presId="urn:microsoft.com/office/officeart/2005/8/layout/vList5"/>
    <dgm:cxn modelId="{D969B6F3-3DD5-41BF-9801-2B39B3AA45B8}" type="presOf" srcId="{AA14712D-F457-4A27-8138-ADE999336FB3}" destId="{894C0F14-A39C-4081-86AF-877B2F455B5E}" srcOrd="0" destOrd="0" presId="urn:microsoft.com/office/officeart/2005/8/layout/vList5"/>
    <dgm:cxn modelId="{95D524B5-60FD-4FAC-9134-BE6C24719F2E}" type="presOf" srcId="{23726D15-842E-407F-8DEB-040AD56ECBD3}" destId="{150EC07C-9830-41AD-AECD-1371FC177C64}" srcOrd="0" destOrd="0" presId="urn:microsoft.com/office/officeart/2005/8/layout/vList5"/>
    <dgm:cxn modelId="{736348A5-01EB-48F2-8E6A-B8C601475D6D}" type="presOf" srcId="{AE5E0307-8993-4710-9D30-2D1B82394F6F}" destId="{7FCFC47C-37F6-4AD5-9287-0AC58727C458}" srcOrd="0" destOrd="0" presId="urn:microsoft.com/office/officeart/2005/8/layout/vList5"/>
    <dgm:cxn modelId="{5F0084F1-122B-43A6-995E-7AFD3768BB5C}" type="presOf" srcId="{DD469148-CA2E-49D8-BB99-0BF08EDBC281}" destId="{D459247F-ACF5-424C-A7B4-AB90DA2D39DC}" srcOrd="0" destOrd="1" presId="urn:microsoft.com/office/officeart/2005/8/layout/vList5"/>
    <dgm:cxn modelId="{2062C156-67AA-4A32-8E16-9B0C2742DA1F}" srcId="{2FDC9267-ACFF-4121-8FEC-3465F89F61D0}" destId="{559477BE-55B5-49EF-89CE-96815E57241D}" srcOrd="3" destOrd="0" parTransId="{2D79302A-942D-4974-9903-9EE008A79C0D}" sibTransId="{F4F5D59C-9CF2-4544-9447-DD79DBD6A698}"/>
    <dgm:cxn modelId="{90B0B06E-5E62-46F4-8D7E-31419D23C562}" srcId="{AA14712D-F457-4A27-8138-ADE999336FB3}" destId="{175521BE-126E-43CE-A96B-EA1F838D8F30}" srcOrd="0" destOrd="0" parTransId="{995A291C-EC5D-4293-8672-7FDAC3944FF6}" sibTransId="{31A61AED-5471-4438-AE67-389330BA38E8}"/>
    <dgm:cxn modelId="{7EB3E778-70A2-4691-AEA9-066BCA641EAB}" srcId="{EC7622A0-A6EB-44FD-995B-F296A41EEAB2}" destId="{23726D15-842E-407F-8DEB-040AD56ECBD3}" srcOrd="0" destOrd="0" parTransId="{44511325-3E96-4934-98F1-89366FA1B546}" sibTransId="{7ABF9C4E-A1B8-4641-B174-43F7F2EB663C}"/>
    <dgm:cxn modelId="{08E6D04D-354B-4EAB-B513-B0A081F98261}" type="presOf" srcId="{D4EC7013-3D3B-4D5F-87AF-4A1DF9E94595}" destId="{65661CF5-AA38-44E6-8460-A84B46F29F18}" srcOrd="0" destOrd="0" presId="urn:microsoft.com/office/officeart/2005/8/layout/vList5"/>
    <dgm:cxn modelId="{5DB37C46-124C-424F-9302-F76903D69F30}" srcId="{559477BE-55B5-49EF-89CE-96815E57241D}" destId="{77C5A61B-7292-44D5-A0AF-60C40213C172}" srcOrd="1" destOrd="0" parTransId="{A41A4DBC-0EE6-497E-AFBA-EBE760695FDD}" sibTransId="{DEDBD8B2-6B63-4A84-852D-19D89688C0DB}"/>
    <dgm:cxn modelId="{3AB596E3-3D5F-4BB3-BA32-4471126096A3}" srcId="{2FDC9267-ACFF-4121-8FEC-3465F89F61D0}" destId="{EC7622A0-A6EB-44FD-995B-F296A41EEAB2}" srcOrd="2" destOrd="0" parTransId="{A58DCFFC-1F18-4480-8DBD-13C7AB15B1C1}" sibTransId="{F0436F7E-5389-4309-854B-39363F4CE4C0}"/>
    <dgm:cxn modelId="{6BD12B47-DB96-45CF-A935-BD1C2EC3B8F4}" type="presOf" srcId="{559477BE-55B5-49EF-89CE-96815E57241D}" destId="{828CC94F-5A41-4FFB-AF70-D2A72AA397D9}" srcOrd="0" destOrd="0" presId="urn:microsoft.com/office/officeart/2005/8/layout/vList5"/>
    <dgm:cxn modelId="{5387A648-4B64-446A-9D2B-05D1F280C267}" type="presOf" srcId="{77C5A61B-7292-44D5-A0AF-60C40213C172}" destId="{CB286695-6182-4479-A2E4-679AD14C8412}" srcOrd="0" destOrd="1" presId="urn:microsoft.com/office/officeart/2005/8/layout/vList5"/>
    <dgm:cxn modelId="{4C1F6250-F674-423D-ADB4-B496BEBFF343}" srcId="{2FDC9267-ACFF-4121-8FEC-3465F89F61D0}" destId="{AA14712D-F457-4A27-8138-ADE999336FB3}" srcOrd="0" destOrd="0" parTransId="{190F8198-9C65-4218-B6C4-5FA86C971454}" sibTransId="{79704B2E-EDB0-49A8-86AE-D42B0FA46041}"/>
    <dgm:cxn modelId="{401EF0DA-8330-480A-956A-9BC5CA4607B8}" type="presOf" srcId="{BD420AD4-1747-44D2-AA75-39771A917B7E}" destId="{CB286695-6182-4479-A2E4-679AD14C8412}" srcOrd="0" destOrd="0" presId="urn:microsoft.com/office/officeart/2005/8/layout/vList5"/>
    <dgm:cxn modelId="{21B5447C-65EF-467A-8A23-69F78BC81F27}" type="presParOf" srcId="{62CFCD14-1A7F-41BD-99A6-CF8D081B5593}" destId="{DBCBE940-88C0-4BE7-9238-E6942B595DDD}" srcOrd="0" destOrd="0" presId="urn:microsoft.com/office/officeart/2005/8/layout/vList5"/>
    <dgm:cxn modelId="{B82EA490-5C59-4AAB-9519-EB62EC10B534}" type="presParOf" srcId="{DBCBE940-88C0-4BE7-9238-E6942B595DDD}" destId="{894C0F14-A39C-4081-86AF-877B2F455B5E}" srcOrd="0" destOrd="0" presId="urn:microsoft.com/office/officeart/2005/8/layout/vList5"/>
    <dgm:cxn modelId="{6784D40B-F8AC-4D97-9457-E61FBCA1E47A}" type="presParOf" srcId="{DBCBE940-88C0-4BE7-9238-E6942B595DDD}" destId="{D459247F-ACF5-424C-A7B4-AB90DA2D39DC}" srcOrd="1" destOrd="0" presId="urn:microsoft.com/office/officeart/2005/8/layout/vList5"/>
    <dgm:cxn modelId="{C94A8117-C05C-4858-B916-E7F7C792B511}" type="presParOf" srcId="{62CFCD14-1A7F-41BD-99A6-CF8D081B5593}" destId="{A1963A20-764C-4589-BBEE-07D5A1740E9E}" srcOrd="1" destOrd="0" presId="urn:microsoft.com/office/officeart/2005/8/layout/vList5"/>
    <dgm:cxn modelId="{E7339137-05E6-40A9-A94B-99D831FDA1AF}" type="presParOf" srcId="{62CFCD14-1A7F-41BD-99A6-CF8D081B5593}" destId="{70746A62-FA2E-49D2-86B5-9413B2151EB5}" srcOrd="2" destOrd="0" presId="urn:microsoft.com/office/officeart/2005/8/layout/vList5"/>
    <dgm:cxn modelId="{0A47EEEE-2AE1-419C-ABCF-73FA7324B0A5}" type="presParOf" srcId="{70746A62-FA2E-49D2-86B5-9413B2151EB5}" destId="{65661CF5-AA38-44E6-8460-A84B46F29F18}" srcOrd="0" destOrd="0" presId="urn:microsoft.com/office/officeart/2005/8/layout/vList5"/>
    <dgm:cxn modelId="{09BBF12B-0F32-42B9-9F0A-A9C2421BB658}" type="presParOf" srcId="{70746A62-FA2E-49D2-86B5-9413B2151EB5}" destId="{7FCFC47C-37F6-4AD5-9287-0AC58727C458}" srcOrd="1" destOrd="0" presId="urn:microsoft.com/office/officeart/2005/8/layout/vList5"/>
    <dgm:cxn modelId="{E0C6506F-C372-43FC-941E-3AE06914AE97}" type="presParOf" srcId="{62CFCD14-1A7F-41BD-99A6-CF8D081B5593}" destId="{F30A19D8-CCF3-4CE5-BE36-BE6208B97D9B}" srcOrd="3" destOrd="0" presId="urn:microsoft.com/office/officeart/2005/8/layout/vList5"/>
    <dgm:cxn modelId="{CD0D939A-94E7-4D47-9C4E-7F310A7436A8}" type="presParOf" srcId="{62CFCD14-1A7F-41BD-99A6-CF8D081B5593}" destId="{5D6EF9C6-7CA0-40D6-8F6D-7A449160E73E}" srcOrd="4" destOrd="0" presId="urn:microsoft.com/office/officeart/2005/8/layout/vList5"/>
    <dgm:cxn modelId="{CF6B0D2D-D464-4E60-B52A-F14F4D004C54}" type="presParOf" srcId="{5D6EF9C6-7CA0-40D6-8F6D-7A449160E73E}" destId="{7E91C71F-52E1-495B-BFAB-CB68E82774D6}" srcOrd="0" destOrd="0" presId="urn:microsoft.com/office/officeart/2005/8/layout/vList5"/>
    <dgm:cxn modelId="{C6C74F5A-A65A-4975-9333-C84C18726384}" type="presParOf" srcId="{5D6EF9C6-7CA0-40D6-8F6D-7A449160E73E}" destId="{150EC07C-9830-41AD-AECD-1371FC177C64}" srcOrd="1" destOrd="0" presId="urn:microsoft.com/office/officeart/2005/8/layout/vList5"/>
    <dgm:cxn modelId="{C9D11657-A425-4214-99A0-D1726E982A87}" type="presParOf" srcId="{62CFCD14-1A7F-41BD-99A6-CF8D081B5593}" destId="{FE9B1CBE-7CCD-437F-89EC-0DBE1B128E88}" srcOrd="5" destOrd="0" presId="urn:microsoft.com/office/officeart/2005/8/layout/vList5"/>
    <dgm:cxn modelId="{5999DE39-F301-44EF-BAD6-ECD465C03B6D}" type="presParOf" srcId="{62CFCD14-1A7F-41BD-99A6-CF8D081B5593}" destId="{F0D88E0B-E00A-4D27-B16C-B1E5DCA0B4C0}" srcOrd="6" destOrd="0" presId="urn:microsoft.com/office/officeart/2005/8/layout/vList5"/>
    <dgm:cxn modelId="{1CB5A79D-D86D-4F79-B03F-3EEB53043A15}" type="presParOf" srcId="{F0D88E0B-E00A-4D27-B16C-B1E5DCA0B4C0}" destId="{828CC94F-5A41-4FFB-AF70-D2A72AA397D9}" srcOrd="0" destOrd="0" presId="urn:microsoft.com/office/officeart/2005/8/layout/vList5"/>
    <dgm:cxn modelId="{B3A9EA77-28E5-4150-A03D-1FE9D1490672}" type="presParOf" srcId="{F0D88E0B-E00A-4D27-B16C-B1E5DCA0B4C0}" destId="{CB286695-6182-4479-A2E4-679AD14C84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9247F-ACF5-424C-A7B4-AB90DA2D39DC}">
      <dsp:nvSpPr>
        <dsp:cNvPr id="0" name=""/>
        <dsp:cNvSpPr/>
      </dsp:nvSpPr>
      <dsp:spPr>
        <a:xfrm rot="5400000">
          <a:off x="5347869" y="-1354462"/>
          <a:ext cx="909368" cy="3780757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Task </a:t>
          </a:r>
          <a:r>
            <a:rPr 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force development </a:t>
          </a: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and meetings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Develop </a:t>
          </a:r>
          <a:r>
            <a:rPr 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recommendations</a:t>
          </a:r>
          <a:endParaRPr 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 rot="-5400000">
        <a:off x="3912175" y="125624"/>
        <a:ext cx="3736365" cy="820584"/>
      </dsp:txXfrm>
    </dsp:sp>
    <dsp:sp modelId="{894C0F14-A39C-4081-86AF-877B2F455B5E}">
      <dsp:nvSpPr>
        <dsp:cNvPr id="0" name=""/>
        <dsp:cNvSpPr/>
      </dsp:nvSpPr>
      <dsp:spPr>
        <a:xfrm>
          <a:off x="1025" y="0"/>
          <a:ext cx="3911149" cy="1082240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 - Task </a:t>
          </a:r>
          <a:r>
            <a:rPr lang="en-US" sz="2400" kern="12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Force Work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2011-2013</a:t>
          </a:r>
          <a:endParaRPr lang="en-US" sz="20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53856" y="52831"/>
        <a:ext cx="3805487" cy="976578"/>
      </dsp:txXfrm>
    </dsp:sp>
    <dsp:sp modelId="{7FCFC47C-37F6-4AD5-9287-0AC58727C458}">
      <dsp:nvSpPr>
        <dsp:cNvPr id="0" name=""/>
        <dsp:cNvSpPr/>
      </dsp:nvSpPr>
      <dsp:spPr>
        <a:xfrm rot="5400000">
          <a:off x="5345442" y="-237111"/>
          <a:ext cx="865792" cy="383366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Vetting with various constituents across Colorado</a:t>
          </a:r>
        </a:p>
      </dsp:txBody>
      <dsp:txXfrm rot="-5400000">
        <a:off x="3861504" y="1289091"/>
        <a:ext cx="3791405" cy="781264"/>
      </dsp:txXfrm>
    </dsp:sp>
    <dsp:sp modelId="{65661CF5-AA38-44E6-8460-A84B46F29F18}">
      <dsp:nvSpPr>
        <dsp:cNvPr id="0" name=""/>
        <dsp:cNvSpPr/>
      </dsp:nvSpPr>
      <dsp:spPr>
        <a:xfrm>
          <a:off x="1025" y="1138603"/>
          <a:ext cx="3860478" cy="1082240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II - Vetting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2013</a:t>
          </a:r>
        </a:p>
      </dsp:txBody>
      <dsp:txXfrm>
        <a:off x="53856" y="1191434"/>
        <a:ext cx="3754816" cy="976578"/>
      </dsp:txXfrm>
    </dsp:sp>
    <dsp:sp modelId="{150EC07C-9830-41AD-AECD-1371FC177C64}">
      <dsp:nvSpPr>
        <dsp:cNvPr id="0" name=""/>
        <dsp:cNvSpPr/>
      </dsp:nvSpPr>
      <dsp:spPr>
        <a:xfrm rot="5400000">
          <a:off x="5344536" y="899241"/>
          <a:ext cx="865792" cy="383366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Task Force makes final </a:t>
          </a:r>
          <a:r>
            <a:rPr 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policy recommendations</a:t>
          </a:r>
          <a:endParaRPr 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CCHE approves policy revisions</a:t>
          </a:r>
        </a:p>
      </dsp:txBody>
      <dsp:txXfrm rot="-5400000">
        <a:off x="3860598" y="2425443"/>
        <a:ext cx="3791405" cy="781264"/>
      </dsp:txXfrm>
    </dsp:sp>
    <dsp:sp modelId="{7E91C71F-52E1-495B-BFAB-CB68E82774D6}">
      <dsp:nvSpPr>
        <dsp:cNvPr id="0" name=""/>
        <dsp:cNvSpPr/>
      </dsp:nvSpPr>
      <dsp:spPr>
        <a:xfrm>
          <a:off x="1025" y="2274956"/>
          <a:ext cx="3859572" cy="1082240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III – Revision</a:t>
          </a:r>
          <a:endParaRPr lang="en-US" sz="2400" kern="1200" dirty="0">
            <a:solidFill>
              <a:sysClr val="window" lastClr="FFFFFF"/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2013</a:t>
          </a:r>
        </a:p>
      </dsp:txBody>
      <dsp:txXfrm>
        <a:off x="53856" y="2327787"/>
        <a:ext cx="3753910" cy="976578"/>
      </dsp:txXfrm>
    </dsp:sp>
    <dsp:sp modelId="{CB286695-6182-4479-A2E4-679AD14C8412}">
      <dsp:nvSpPr>
        <dsp:cNvPr id="0" name=""/>
        <dsp:cNvSpPr/>
      </dsp:nvSpPr>
      <dsp:spPr>
        <a:xfrm rot="5400000">
          <a:off x="5344148" y="2035594"/>
          <a:ext cx="865792" cy="3833669"/>
        </a:xfrm>
        <a:prstGeom prst="round2SameRect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Communication with K-12 and </a:t>
          </a:r>
          <a:r>
            <a:rPr 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higher education</a:t>
          </a:r>
          <a:endParaRPr 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itchFamily="18" charset="0"/>
              <a:ea typeface="+mn-ea"/>
              <a:cs typeface="Times New Roman" pitchFamily="18" charset="0"/>
            </a:rPr>
            <a:t>Assist with implementation </a:t>
          </a:r>
          <a:endParaRPr lang="en-US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 rot="-5400000">
        <a:off x="3860210" y="3561796"/>
        <a:ext cx="3791405" cy="781264"/>
      </dsp:txXfrm>
    </dsp:sp>
    <dsp:sp modelId="{828CC94F-5A41-4FFB-AF70-D2A72AA397D9}">
      <dsp:nvSpPr>
        <dsp:cNvPr id="0" name=""/>
        <dsp:cNvSpPr/>
      </dsp:nvSpPr>
      <dsp:spPr>
        <a:xfrm>
          <a:off x="1025" y="3411308"/>
          <a:ext cx="3859184" cy="1082240"/>
        </a:xfrm>
        <a:prstGeom prst="roundRect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Phase IV - Communication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>
              <a:solidFill>
                <a:sysClr val="window" lastClr="FFFFFF"/>
              </a:solidFill>
              <a:latin typeface="Times New Roman" pitchFamily="18" charset="0"/>
              <a:ea typeface="+mn-ea"/>
              <a:cs typeface="Times New Roman" pitchFamily="18" charset="0"/>
            </a:rPr>
            <a:t>2013 - 2014</a:t>
          </a:r>
        </a:p>
      </dsp:txBody>
      <dsp:txXfrm>
        <a:off x="53856" y="3464139"/>
        <a:ext cx="3753522" cy="976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B1891F4-592B-4AC4-BE1A-BB3D9EC5C1E8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FFE1B90-7018-4202-A33D-B470A33DE6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036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06E2B8-393B-4814-8137-3F2D31F323C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454146E-336A-498B-82CF-AD0AF85F3C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8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74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78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789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F25ABA-0423-4B50-BDA4-5F5131D1013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166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679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37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374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374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4374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3579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201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80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45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088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58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78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78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789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54146E-336A-498B-82CF-AD0AF85F3C4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7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52EFF5-FE8E-4D62-A626-2C7588B8A94A}" type="datetimeFigureOut">
              <a:rPr lang="en-US" smtClean="0"/>
              <a:t>12/20/2013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F4262E-052F-4D0E-B535-F60D67A239EE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highered.colorado.gov/Academics/Groups/AdmissionTransferReview/default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highered.colorado.gov/Academics/Groups/RemedialReview/defau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8229600" cy="4267200"/>
          </a:xfrm>
        </p:spPr>
        <p:txBody>
          <a:bodyPr>
            <a:normAutofit fontScale="90000"/>
          </a:bodyPr>
          <a:lstStyle/>
          <a:p>
            <a:r>
              <a:rPr lang="en-US" sz="4100" dirty="0" smtClean="0"/>
              <a:t/>
            </a:r>
            <a:br>
              <a:rPr lang="en-US" sz="4100" dirty="0" smtClean="0"/>
            </a:br>
            <a:r>
              <a:rPr lang="en-US" sz="4100" dirty="0"/>
              <a:t/>
            </a:r>
            <a:br>
              <a:rPr lang="en-US" sz="4100" dirty="0"/>
            </a:br>
            <a:r>
              <a:rPr lang="en-US" sz="4100" dirty="0" smtClean="0"/>
              <a:t/>
            </a:r>
            <a:br>
              <a:rPr lang="en-US" sz="4100" dirty="0" smtClean="0"/>
            </a:br>
            <a:r>
              <a:rPr lang="en-US" sz="4100" dirty="0"/>
              <a:t/>
            </a:r>
            <a:br>
              <a:rPr lang="en-US" sz="4100" dirty="0"/>
            </a:br>
            <a:r>
              <a:rPr lang="en-US" sz="4900" dirty="0" smtClean="0">
                <a:solidFill>
                  <a:schemeClr val="tx1"/>
                </a:solidFill>
              </a:rPr>
              <a:t>Colorado Department of Higher Education</a:t>
            </a:r>
            <a:r>
              <a:rPr lang="en-US" sz="4100" dirty="0" smtClean="0"/>
              <a:t/>
            </a:r>
            <a:br>
              <a:rPr lang="en-US" sz="4100" dirty="0" smtClean="0"/>
            </a:br>
            <a:r>
              <a:rPr lang="en-US" sz="4100" dirty="0" smtClean="0"/>
              <a:t/>
            </a:r>
            <a:br>
              <a:rPr lang="en-US" sz="4100" dirty="0" smtClean="0"/>
            </a:br>
            <a:r>
              <a:rPr lang="en-US" sz="4100" dirty="0" smtClean="0"/>
              <a:t>Policy Review</a:t>
            </a:r>
            <a:br>
              <a:rPr lang="en-US" sz="4100" dirty="0" smtClean="0"/>
            </a:br>
            <a:r>
              <a:rPr lang="en-US" sz="4100" dirty="0" smtClean="0"/>
              <a:t>Recommendations</a:t>
            </a:r>
            <a:br>
              <a:rPr lang="en-US" sz="4100" dirty="0" smtClean="0"/>
            </a:br>
            <a:r>
              <a:rPr lang="en-US" sz="4100" dirty="0" smtClean="0"/>
              <a:t>November 2013</a:t>
            </a:r>
            <a:endParaRPr lang="en-US" sz="49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715000"/>
            <a:ext cx="197167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08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Admissions Recommendations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Guarantee admissions for AA and AS graduates with minimum GPA</a:t>
            </a:r>
          </a:p>
          <a:p>
            <a:r>
              <a:rPr lang="en-US" sz="3600" dirty="0" smtClean="0"/>
              <a:t>The </a:t>
            </a:r>
            <a:r>
              <a:rPr lang="en-US" sz="3600" dirty="0"/>
              <a:t>transfer student admission standard applies to all degree-seeking undergraduate transfer applicants with 24 or more </a:t>
            </a:r>
            <a:r>
              <a:rPr lang="en-US" sz="3600" dirty="0" smtClean="0"/>
              <a:t>college-level semester credit </a:t>
            </a:r>
            <a:r>
              <a:rPr lang="en-US" sz="3600" dirty="0"/>
              <a:t>hours </a:t>
            </a:r>
            <a:r>
              <a:rPr lang="en-US" sz="3600" dirty="0" smtClean="0"/>
              <a:t>completed </a:t>
            </a:r>
            <a:r>
              <a:rPr lang="en-US" sz="3600" dirty="0"/>
              <a:t>at the point of application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58622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Admissions Recommendations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Concurrent Enrollment and transfer admissions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8839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Current Remedial Education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304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dirty="0" smtClean="0"/>
              <a:t>Determining if ready to enter a college course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3716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2600"/>
            <a:ext cx="86868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56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Remedial Policy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013960"/>
          </a:xfrm>
        </p:spPr>
        <p:txBody>
          <a:bodyPr>
            <a:normAutofit/>
          </a:bodyPr>
          <a:lstStyle/>
          <a:p>
            <a:pPr marL="880110" indent="-742950">
              <a:buFont typeface="+mj-lt"/>
              <a:buAutoNum type="arabicPeriod"/>
            </a:pPr>
            <a:r>
              <a:rPr lang="en-US" sz="3600" dirty="0" smtClean="0"/>
              <a:t>To </a:t>
            </a:r>
            <a:r>
              <a:rPr lang="en-US" sz="3600" dirty="0"/>
              <a:t>provide clear </a:t>
            </a:r>
            <a:r>
              <a:rPr lang="en-US" sz="3600" dirty="0" smtClean="0"/>
              <a:t>guidelines on English and mathematics college readiness</a:t>
            </a:r>
            <a:endParaRPr lang="en-US" sz="3600" dirty="0"/>
          </a:p>
          <a:p>
            <a:pPr marL="880110" indent="-742950">
              <a:buFont typeface="+mj-lt"/>
              <a:buAutoNum type="arabicPeriod"/>
            </a:pPr>
            <a:r>
              <a:rPr lang="en-US" sz="3600" dirty="0" smtClean="0"/>
              <a:t>To </a:t>
            </a:r>
            <a:r>
              <a:rPr lang="en-US" sz="3600" dirty="0"/>
              <a:t>provide accurate and timely information </a:t>
            </a:r>
            <a:r>
              <a:rPr lang="en-US" sz="3600" dirty="0" smtClean="0"/>
              <a:t>on college-level remediation needs</a:t>
            </a:r>
            <a:endParaRPr lang="en-US" sz="3600" dirty="0"/>
          </a:p>
          <a:p>
            <a:pPr marL="880110" indent="-742950">
              <a:buFont typeface="+mj-lt"/>
              <a:buAutoNum type="arabicPeriod"/>
            </a:pPr>
            <a:r>
              <a:rPr lang="en-US" sz="3600" dirty="0" smtClean="0"/>
              <a:t>To </a:t>
            </a:r>
            <a:r>
              <a:rPr lang="en-US" sz="3600" dirty="0"/>
              <a:t>provide </a:t>
            </a:r>
            <a:r>
              <a:rPr lang="en-US" sz="3600" dirty="0" smtClean="0"/>
              <a:t>transparency on college-level remediation needs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2672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52400"/>
            <a:ext cx="8296275" cy="10668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Remedial</a:t>
            </a:r>
            <a:r>
              <a:rPr lang="en-US" dirty="0"/>
              <a:t>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en-US" sz="3600" dirty="0" smtClean="0"/>
              <a:t>State-approved Assessments</a:t>
            </a:r>
          </a:p>
          <a:p>
            <a:pPr marL="137160" indent="0">
              <a:buNone/>
            </a:pPr>
            <a:r>
              <a:rPr lang="en-US" sz="3000" dirty="0" smtClean="0"/>
              <a:t>	</a:t>
            </a:r>
            <a:r>
              <a:rPr lang="en-US" dirty="0" smtClean="0"/>
              <a:t>ACT Assessment Test</a:t>
            </a:r>
          </a:p>
          <a:p>
            <a:pPr marL="722376" lvl="2" indent="0">
              <a:buNone/>
            </a:pPr>
            <a:r>
              <a:rPr lang="en-US" sz="3000" dirty="0" smtClean="0"/>
              <a:t>	SAT </a:t>
            </a:r>
            <a:r>
              <a:rPr lang="en-US" sz="3000" dirty="0"/>
              <a:t>Assessment </a:t>
            </a:r>
            <a:r>
              <a:rPr lang="en-US" sz="3000" dirty="0" smtClean="0"/>
              <a:t>Test</a:t>
            </a:r>
          </a:p>
          <a:p>
            <a:pPr marL="722376" lvl="2" indent="0">
              <a:buNone/>
            </a:pPr>
            <a:r>
              <a:rPr lang="en-US" sz="3000" dirty="0" smtClean="0"/>
              <a:t>	Accuplacer </a:t>
            </a:r>
            <a:r>
              <a:rPr lang="en-US" sz="3000" dirty="0"/>
              <a:t>Assessment </a:t>
            </a:r>
            <a:r>
              <a:rPr lang="en-US" sz="3000" dirty="0" smtClean="0"/>
              <a:t>Test </a:t>
            </a:r>
            <a:endParaRPr lang="en-US" sz="3000" dirty="0"/>
          </a:p>
          <a:p>
            <a:pPr marL="722376" lvl="2" indent="0">
              <a:buNone/>
            </a:pPr>
            <a:r>
              <a:rPr lang="en-US" sz="3000" dirty="0" smtClean="0"/>
              <a:t>	Compass </a:t>
            </a:r>
            <a:r>
              <a:rPr lang="en-US" sz="3000" dirty="0"/>
              <a:t>Assessment </a:t>
            </a:r>
            <a:r>
              <a:rPr lang="en-US" sz="3000" dirty="0" smtClean="0"/>
              <a:t>Test</a:t>
            </a:r>
            <a:endParaRPr lang="en-US" sz="3000" dirty="0"/>
          </a:p>
          <a:p>
            <a:pPr marL="722376" lvl="2" indent="0">
              <a:buNone/>
            </a:pPr>
            <a:r>
              <a:rPr lang="en-US" sz="3000" dirty="0" smtClean="0"/>
              <a:t>	Partnership </a:t>
            </a:r>
            <a:r>
              <a:rPr lang="en-US" sz="3000" dirty="0"/>
              <a:t>for Assessing Readiness for </a:t>
            </a:r>
            <a:r>
              <a:rPr lang="en-US" sz="3000" dirty="0" smtClean="0"/>
              <a:t>	College </a:t>
            </a:r>
            <a:r>
              <a:rPr lang="en-US" sz="3000" dirty="0"/>
              <a:t>and Career (PARCC*) Assessment </a:t>
            </a:r>
          </a:p>
          <a:p>
            <a:pPr marL="722376" lvl="2" indent="0">
              <a:buNone/>
            </a:pPr>
            <a:r>
              <a:rPr lang="en-US" sz="3000" dirty="0" smtClean="0"/>
              <a:t>	Smarter </a:t>
            </a:r>
            <a:r>
              <a:rPr lang="en-US" sz="3000" dirty="0"/>
              <a:t>Balanced* Assessment</a:t>
            </a:r>
          </a:p>
          <a:p>
            <a:pPr marL="722376" lvl="2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508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52400"/>
            <a:ext cx="8296275" cy="10668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Remedial</a:t>
            </a:r>
            <a:r>
              <a:rPr lang="en-US" dirty="0"/>
              <a:t>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105400"/>
          </a:xfrm>
        </p:spPr>
        <p:txBody>
          <a:bodyPr>
            <a:noAutofit/>
          </a:bodyPr>
          <a:lstStyle/>
          <a:p>
            <a:r>
              <a:rPr lang="en-US" sz="4000" dirty="0"/>
              <a:t>Review cut scores </a:t>
            </a:r>
            <a:r>
              <a:rPr lang="en-US" sz="4000" dirty="0" smtClean="0"/>
              <a:t>data</a:t>
            </a:r>
          </a:p>
          <a:p>
            <a:pPr lvl="1"/>
            <a:r>
              <a:rPr lang="en-US" sz="3200" dirty="0" smtClean="0"/>
              <a:t>ACT </a:t>
            </a:r>
            <a:r>
              <a:rPr lang="en-US" sz="3200" dirty="0"/>
              <a:t>English subscore </a:t>
            </a:r>
            <a:r>
              <a:rPr lang="en-US" sz="3200" dirty="0" smtClean="0"/>
              <a:t>18</a:t>
            </a:r>
          </a:p>
          <a:p>
            <a:pPr lvl="1"/>
            <a:r>
              <a:rPr lang="en-US" sz="3200" dirty="0" smtClean="0"/>
              <a:t>ACT </a:t>
            </a:r>
            <a:r>
              <a:rPr lang="en-US" sz="3200" dirty="0"/>
              <a:t>Mathematics </a:t>
            </a:r>
            <a:r>
              <a:rPr lang="en-US" sz="3200" dirty="0" err="1"/>
              <a:t>subscore</a:t>
            </a:r>
            <a:r>
              <a:rPr lang="en-US" sz="3200" dirty="0"/>
              <a:t> </a:t>
            </a:r>
            <a:r>
              <a:rPr lang="en-US" sz="3200" dirty="0" smtClean="0"/>
              <a:t>19</a:t>
            </a:r>
          </a:p>
          <a:p>
            <a:r>
              <a:rPr lang="en-US" sz="4000" dirty="0" smtClean="0"/>
              <a:t>Crosswalk to other assessment scores</a:t>
            </a:r>
          </a:p>
          <a:p>
            <a:r>
              <a:rPr lang="en-US" sz="4000" dirty="0" smtClean="0"/>
              <a:t>Increased Institution flexibility in placement</a:t>
            </a:r>
          </a:p>
          <a:p>
            <a:pPr marL="722376" lvl="2" indent="0">
              <a:buNone/>
            </a:pPr>
            <a:r>
              <a:rPr lang="en-US" sz="3000" dirty="0" smtClean="0"/>
              <a:t>	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2292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52400"/>
            <a:ext cx="8296275" cy="10668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Remedial</a:t>
            </a:r>
            <a:r>
              <a:rPr lang="en-US" dirty="0"/>
              <a:t>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86400"/>
          </a:xfrm>
        </p:spPr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sz="3000" dirty="0"/>
              <a:t>Students scoring at or above the cut </a:t>
            </a:r>
            <a:r>
              <a:rPr lang="en-US" sz="3000" dirty="0" smtClean="0"/>
              <a:t>score </a:t>
            </a:r>
            <a:r>
              <a:rPr lang="en-US" sz="3000" dirty="0"/>
              <a:t>are ready for a college-level course.  Colleges may determine that the student may need co-requisite Supplemental Academic Instruction to ensure success.  Students may not be required to take remedial coursework if they have been deemed college ready.  </a:t>
            </a:r>
          </a:p>
          <a:p>
            <a:r>
              <a:rPr lang="en-US" sz="3000" dirty="0"/>
              <a:t>Students scoring below the cut score </a:t>
            </a:r>
            <a:r>
              <a:rPr lang="en-US" sz="3000" dirty="0" smtClean="0"/>
              <a:t>may </a:t>
            </a:r>
            <a:r>
              <a:rPr lang="en-US" sz="3000" dirty="0"/>
              <a:t>be allowed to enter college-level courses based on </a:t>
            </a:r>
            <a:r>
              <a:rPr lang="en-US" sz="3000" dirty="0" smtClean="0"/>
              <a:t>an institution’s </a:t>
            </a:r>
            <a:r>
              <a:rPr lang="en-US" sz="3000" dirty="0"/>
              <a:t>secondary evaluation process</a:t>
            </a:r>
            <a:r>
              <a:rPr lang="en-US" dirty="0"/>
              <a:t>.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225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152400"/>
            <a:ext cx="8296275" cy="10668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Remedial</a:t>
            </a:r>
            <a:r>
              <a:rPr lang="en-US" dirty="0"/>
              <a:t> </a:t>
            </a:r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486400"/>
          </a:xfrm>
        </p:spPr>
        <p:txBody>
          <a:bodyPr>
            <a:noAutofit/>
          </a:bodyPr>
          <a:lstStyle/>
          <a:p>
            <a:r>
              <a:rPr lang="en-US" dirty="0"/>
              <a:t> </a:t>
            </a:r>
            <a:r>
              <a:rPr lang="en-US" sz="3000" dirty="0" smtClean="0"/>
              <a:t>Concurrent Enrollment and Remedial Education</a:t>
            </a:r>
          </a:p>
          <a:p>
            <a:pPr lvl="1"/>
            <a:r>
              <a:rPr lang="en-US" dirty="0" smtClean="0">
                <a:effectLst/>
              </a:rPr>
              <a:t>Considered first-time students</a:t>
            </a:r>
          </a:p>
          <a:p>
            <a:pPr lvl="1"/>
            <a:r>
              <a:rPr lang="en-US" dirty="0" smtClean="0"/>
              <a:t>Exempt from assessment if </a:t>
            </a:r>
            <a:r>
              <a:rPr lang="en-US" dirty="0"/>
              <a:t>their determined program of study </a:t>
            </a:r>
            <a:r>
              <a:rPr lang="en-US" dirty="0" smtClean="0"/>
              <a:t>would </a:t>
            </a:r>
            <a:r>
              <a:rPr lang="en-US" dirty="0"/>
              <a:t>otherwise not require assessment for </a:t>
            </a:r>
            <a:r>
              <a:rPr lang="en-US" dirty="0" smtClean="0"/>
              <a:t>placement</a:t>
            </a:r>
            <a:endParaRPr lang="en-US" dirty="0"/>
          </a:p>
          <a:p>
            <a:pPr lvl="1"/>
            <a:r>
              <a:rPr lang="en-US" dirty="0"/>
              <a:t>two-year statutory role and mission may include basic skills credit hours generated by concurrently enrolled students in the 12</a:t>
            </a:r>
            <a:r>
              <a:rPr lang="en-US" baseline="30000" dirty="0"/>
              <a:t>th</a:t>
            </a:r>
            <a:r>
              <a:rPr lang="en-US" dirty="0"/>
              <a:t> grade in the number claimed for state general fund support.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489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Nov. 7, 2013 CCHE meeting to discuss policy recommendations</a:t>
            </a:r>
          </a:p>
          <a:p>
            <a:pPr lvl="0"/>
            <a:r>
              <a:rPr lang="en-US" sz="3600" dirty="0" smtClean="0"/>
              <a:t>Dec. 5, 2013 CCHE meeting to vote on policy</a:t>
            </a:r>
          </a:p>
          <a:p>
            <a:pPr lvl="0"/>
            <a:r>
              <a:rPr lang="en-US" sz="3600" dirty="0" smtClean="0"/>
              <a:t>2014 Implementation</a:t>
            </a:r>
          </a:p>
          <a:p>
            <a:pPr lvl="0"/>
            <a:r>
              <a:rPr lang="en-US" sz="3600" dirty="0" smtClean="0"/>
              <a:t>December 2014 minimum admission standards due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637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Learn more and stay informed:</a:t>
            </a:r>
          </a:p>
          <a:p>
            <a:pPr lvl="1"/>
            <a:r>
              <a:rPr lang="en-US" sz="3200" dirty="0" smtClean="0"/>
              <a:t>Admissions </a:t>
            </a:r>
            <a:r>
              <a:rPr lang="en-US" sz="3200" dirty="0"/>
              <a:t>Policy Review </a:t>
            </a:r>
            <a:r>
              <a:rPr lang="en-US" sz="3200" dirty="0">
                <a:hlinkClick r:id="rId3"/>
              </a:rPr>
              <a:t>http://</a:t>
            </a:r>
            <a:r>
              <a:rPr lang="en-US" sz="3200" dirty="0" smtClean="0">
                <a:hlinkClick r:id="rId3"/>
              </a:rPr>
              <a:t>highered.colorado.gov/Academics/Groups/AdmissionTransferReview/default.html</a:t>
            </a:r>
            <a:endParaRPr lang="en-US" sz="3200" dirty="0" smtClean="0"/>
          </a:p>
          <a:p>
            <a:pPr lvl="1"/>
            <a:r>
              <a:rPr lang="en-US" sz="3200" dirty="0" smtClean="0"/>
              <a:t>Remedial Policy Review</a:t>
            </a:r>
          </a:p>
          <a:p>
            <a:pPr lvl="1"/>
            <a:r>
              <a:rPr lang="en-US" sz="3200" dirty="0">
                <a:hlinkClick r:id="rId4"/>
              </a:rPr>
              <a:t>http://</a:t>
            </a:r>
            <a:r>
              <a:rPr lang="en-US" sz="3200" dirty="0" smtClean="0">
                <a:hlinkClick r:id="rId4"/>
              </a:rPr>
              <a:t>highered.colorado.gov/Academics/Groups/RemedialReview/default.html</a:t>
            </a:r>
            <a:endParaRPr lang="en-US" sz="3200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861560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Objective</a:t>
            </a:r>
          </a:p>
          <a:p>
            <a:pPr lvl="0"/>
            <a:r>
              <a:rPr lang="en-US" sz="3600" dirty="0" smtClean="0"/>
              <a:t>Policy review timeline</a:t>
            </a:r>
          </a:p>
          <a:p>
            <a:pPr lvl="0"/>
            <a:r>
              <a:rPr lang="en-US" sz="3600" dirty="0" smtClean="0"/>
              <a:t>Overview </a:t>
            </a:r>
            <a:r>
              <a:rPr lang="en-US" sz="3600" dirty="0"/>
              <a:t>of </a:t>
            </a:r>
            <a:r>
              <a:rPr lang="en-US" sz="3600" dirty="0" smtClean="0"/>
              <a:t>current admissions policy and recommendations</a:t>
            </a:r>
          </a:p>
          <a:p>
            <a:pPr lvl="0"/>
            <a:r>
              <a:rPr lang="en-US" sz="3600" dirty="0" smtClean="0"/>
              <a:t>Overview of current remedial policy and recommendations</a:t>
            </a:r>
          </a:p>
          <a:p>
            <a:pPr lvl="0"/>
            <a:r>
              <a:rPr lang="en-US" sz="3600" dirty="0" smtClean="0"/>
              <a:t>Next steps</a:t>
            </a:r>
          </a:p>
          <a:p>
            <a:pPr marL="137160" indent="0">
              <a:lnSpc>
                <a:spcPct val="150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Policy Review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68912"/>
          </a:xfrm>
        </p:spPr>
        <p:txBody>
          <a:bodyPr>
            <a:normAutofit/>
          </a:bodyPr>
          <a:lstStyle/>
          <a:p>
            <a:r>
              <a:rPr lang="en-US" dirty="0" smtClean="0"/>
              <a:t>Statutorily required to review both policies</a:t>
            </a:r>
          </a:p>
          <a:p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29358633"/>
              </p:ext>
            </p:extLst>
          </p:nvPr>
        </p:nvGraphicFramePr>
        <p:xfrm>
          <a:off x="609600" y="1981200"/>
          <a:ext cx="7696199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796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College Admissions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Autofit/>
          </a:bodyPr>
          <a:lstStyle/>
          <a:p>
            <a:r>
              <a:rPr lang="en-US" sz="3600" dirty="0" smtClean="0"/>
              <a:t>HEAR = Higher Education Admission Requirements</a:t>
            </a:r>
          </a:p>
          <a:p>
            <a:endParaRPr lang="en-US" sz="3600" dirty="0" smtClean="0"/>
          </a:p>
          <a:p>
            <a:r>
              <a:rPr lang="en-US" sz="3600" dirty="0" smtClean="0"/>
              <a:t>Admissions Index =</a:t>
            </a:r>
          </a:p>
          <a:p>
            <a:pPr lvl="1"/>
            <a:r>
              <a:rPr lang="en-US" sz="3600" dirty="0" smtClean="0"/>
              <a:t>Assessment score (ACT/SAT) AND</a:t>
            </a:r>
          </a:p>
          <a:p>
            <a:pPr lvl="1"/>
            <a:r>
              <a:rPr lang="en-US" sz="3600" dirty="0" smtClean="0"/>
              <a:t>Grade Point Average or class rank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0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 smtClean="0"/>
              <a:t>Goals of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Inform prospective </a:t>
            </a:r>
            <a:r>
              <a:rPr lang="en-US" sz="3200" dirty="0"/>
              <a:t>students </a:t>
            </a:r>
            <a:endParaRPr lang="en-US" sz="3200" dirty="0" smtClean="0"/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Establishing and clearly communicating performance-based admission standards, which align to statewide policies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Encourage diversity 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3200" dirty="0" smtClean="0"/>
              <a:t>Allow </a:t>
            </a:r>
            <a:r>
              <a:rPr lang="en-US" sz="3200" dirty="0"/>
              <a:t>institutional </a:t>
            </a:r>
            <a:r>
              <a:rPr lang="en-US" sz="3200" dirty="0" smtClean="0"/>
              <a:t>flexibility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35274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Admissions Recommendations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5562600"/>
          </a:xfrm>
        </p:spPr>
        <p:txBody>
          <a:bodyPr>
            <a:normAutofit fontScale="92500"/>
          </a:bodyPr>
          <a:lstStyle/>
          <a:p>
            <a:pPr marL="137160" lvl="0" indent="0">
              <a:buNone/>
            </a:pPr>
            <a:r>
              <a:rPr lang="en-US" sz="2400" dirty="0" smtClean="0"/>
              <a:t>				</a:t>
            </a:r>
          </a:p>
          <a:p>
            <a:r>
              <a:rPr lang="en-US" sz="3600" dirty="0" smtClean="0"/>
              <a:t>Academic performance indicators will include assessment scores, GPA </a:t>
            </a:r>
            <a:r>
              <a:rPr lang="en-US" sz="3600" dirty="0"/>
              <a:t>and </a:t>
            </a:r>
            <a:r>
              <a:rPr lang="en-US" sz="3600" dirty="0" smtClean="0"/>
              <a:t>rigor.</a:t>
            </a:r>
          </a:p>
          <a:p>
            <a:r>
              <a:rPr lang="en-US" sz="3600" dirty="0"/>
              <a:t>Minimum admission standards</a:t>
            </a:r>
          </a:p>
          <a:p>
            <a:r>
              <a:rPr lang="en-US" sz="3600" dirty="0" smtClean="0"/>
              <a:t>Assessment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/>
              <a:t>ACT</a:t>
            </a:r>
            <a:endParaRPr lang="en-US" sz="3200" dirty="0"/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/>
              <a:t>SAT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/>
              <a:t>PARCC </a:t>
            </a:r>
            <a:r>
              <a:rPr lang="en-US" sz="3200" dirty="0"/>
              <a:t>* – Partnership for Assessing Readiness for College and Career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 smtClean="0"/>
              <a:t>Smarter </a:t>
            </a:r>
            <a:r>
              <a:rPr lang="en-US" sz="3200" dirty="0"/>
              <a:t>Balanced </a:t>
            </a:r>
            <a:r>
              <a:rPr lang="en-US" sz="3200" dirty="0" smtClean="0"/>
              <a:t>*</a:t>
            </a:r>
          </a:p>
          <a:p>
            <a:pPr marL="971550" lvl="1" indent="-514350">
              <a:buFont typeface="+mj-lt"/>
              <a:buAutoNum type="alphaLcParenR"/>
            </a:pPr>
            <a:endParaRPr lang="en-US" sz="3200" dirty="0" smtClean="0"/>
          </a:p>
          <a:p>
            <a:pPr marL="13716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35073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Admissions Recommendations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Rigor </a:t>
            </a:r>
            <a:r>
              <a:rPr lang="en-US" sz="3200" dirty="0" smtClean="0"/>
              <a:t>could </a:t>
            </a:r>
            <a:r>
              <a:rPr lang="en-US" sz="3200" dirty="0"/>
              <a:t>include:</a:t>
            </a:r>
          </a:p>
          <a:p>
            <a:pPr marL="722376" lvl="2" indent="0">
              <a:buNone/>
            </a:pPr>
            <a:r>
              <a:rPr lang="en-US" sz="3000" dirty="0" smtClean="0"/>
              <a:t>A. Completed </a:t>
            </a:r>
            <a:r>
              <a:rPr lang="en-US" sz="3000" dirty="0"/>
              <a:t>high school core content </a:t>
            </a:r>
            <a:r>
              <a:rPr lang="en-US" sz="3000" dirty="0" smtClean="0"/>
              <a:t>courses;</a:t>
            </a:r>
            <a:endParaRPr lang="en-US" sz="3000" dirty="0"/>
          </a:p>
          <a:p>
            <a:pPr marL="722376" lvl="2" indent="0">
              <a:buNone/>
            </a:pPr>
            <a:r>
              <a:rPr lang="en-US" sz="3000" dirty="0" smtClean="0"/>
              <a:t>B. Quantity </a:t>
            </a:r>
            <a:r>
              <a:rPr lang="en-US" sz="3000" dirty="0"/>
              <a:t>and quality of high school </a:t>
            </a:r>
            <a:r>
              <a:rPr lang="en-US" sz="3000" dirty="0" smtClean="0"/>
              <a:t>core content courses completed;</a:t>
            </a:r>
            <a:endParaRPr lang="en-US" sz="3000" dirty="0"/>
          </a:p>
          <a:p>
            <a:pPr marL="722376" lvl="2" indent="0">
              <a:buNone/>
            </a:pPr>
            <a:r>
              <a:rPr lang="en-US" sz="3000" dirty="0" smtClean="0"/>
              <a:t>C. Advanced Placement exams, International Baccalaureate </a:t>
            </a:r>
            <a:r>
              <a:rPr lang="en-US" sz="3000" dirty="0"/>
              <a:t>exams or gtPathway concurrent enrollment courses (grade of “C-” or better</a:t>
            </a:r>
            <a:r>
              <a:rPr lang="en-US" sz="3000" dirty="0" smtClean="0"/>
              <a:t>);</a:t>
            </a:r>
            <a:endParaRPr lang="en-US" sz="3000" dirty="0"/>
          </a:p>
          <a:p>
            <a:pPr marL="722376" lvl="2" indent="0">
              <a:buNone/>
            </a:pPr>
            <a:r>
              <a:rPr lang="en-US" sz="3000" dirty="0" smtClean="0"/>
              <a:t>D . High </a:t>
            </a:r>
            <a:r>
              <a:rPr lang="en-US" sz="3000" dirty="0"/>
              <a:t>school senior year </a:t>
            </a:r>
            <a:r>
              <a:rPr lang="en-US" sz="3000" dirty="0" smtClean="0"/>
              <a:t>coursework ;</a:t>
            </a:r>
            <a:endParaRPr lang="en-US" sz="3000" dirty="0"/>
          </a:p>
          <a:p>
            <a:pPr marL="722376" lvl="2" indent="0">
              <a:buNone/>
            </a:pPr>
            <a:r>
              <a:rPr lang="en-US" sz="3000" dirty="0" smtClean="0"/>
              <a:t>E. High </a:t>
            </a:r>
            <a:r>
              <a:rPr lang="en-US" sz="3000" dirty="0"/>
              <a:t>school courses relevant to </a:t>
            </a:r>
            <a:r>
              <a:rPr lang="en-US" sz="3000" dirty="0" smtClean="0"/>
              <a:t>career </a:t>
            </a:r>
            <a:r>
              <a:rPr lang="en-US" sz="3000" dirty="0"/>
              <a:t>path. </a:t>
            </a:r>
          </a:p>
        </p:txBody>
      </p:sp>
    </p:spTree>
    <p:extLst>
      <p:ext uri="{BB962C8B-B14F-4D97-AF65-F5344CB8AC3E}">
        <p14:creationId xmlns:p14="http://schemas.microsoft.com/office/powerpoint/2010/main" val="94484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Admissions Recommendations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Concurrent Enrollment and first-time admissions</a:t>
            </a:r>
            <a:r>
              <a:rPr lang="en-US" sz="3000" dirty="0" smtClean="0"/>
              <a:t>  are also rigorous.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6115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Admissions Recommendations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181600"/>
          </a:xfrm>
        </p:spPr>
        <p:txBody>
          <a:bodyPr>
            <a:normAutofit/>
          </a:bodyPr>
          <a:lstStyle/>
          <a:p>
            <a:r>
              <a:rPr lang="en-US" sz="4300" dirty="0" smtClean="0"/>
              <a:t>A </a:t>
            </a:r>
            <a:r>
              <a:rPr lang="en-US" sz="4000" dirty="0"/>
              <a:t>transfer student is defined as an applicant who has successfully completed college-level </a:t>
            </a:r>
            <a:r>
              <a:rPr lang="en-US" sz="4000" dirty="0" smtClean="0"/>
              <a:t>coursework </a:t>
            </a:r>
            <a:r>
              <a:rPr lang="en-US" sz="4000" dirty="0"/>
              <a:t>at another regionally accredited institution after completion of high school or after earning a high school equivalency degree</a:t>
            </a:r>
            <a:r>
              <a:rPr lang="en-US" sz="4300" dirty="0" smtClean="0"/>
              <a:t>.</a:t>
            </a:r>
            <a:r>
              <a:rPr lang="en-US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578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3435</TotalTime>
  <Words>566</Words>
  <Application>Microsoft Office PowerPoint</Application>
  <PresentationFormat>On-screen Show (4:3)</PresentationFormat>
  <Paragraphs>123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    Colorado Department of Higher Education  Policy Review Recommendations November 2013</vt:lpstr>
      <vt:lpstr>Agenda</vt:lpstr>
      <vt:lpstr>Policy Review Process</vt:lpstr>
      <vt:lpstr>Current College Admissions</vt:lpstr>
      <vt:lpstr>Goals of Policy</vt:lpstr>
      <vt:lpstr>Admissions Recommendations</vt:lpstr>
      <vt:lpstr>Admissions Recommendations</vt:lpstr>
      <vt:lpstr>Admissions Recommendations</vt:lpstr>
      <vt:lpstr>Admissions Recommendations</vt:lpstr>
      <vt:lpstr>Admissions Recommendations</vt:lpstr>
      <vt:lpstr>Admissions Recommendations</vt:lpstr>
      <vt:lpstr>Current Remedial Education Policy</vt:lpstr>
      <vt:lpstr>Remedial Policy Goals</vt:lpstr>
      <vt:lpstr>Remedial Recommendations</vt:lpstr>
      <vt:lpstr>Remedial Recommendations</vt:lpstr>
      <vt:lpstr>Remedial Recommendations</vt:lpstr>
      <vt:lpstr>Remedial Recommendations</vt:lpstr>
      <vt:lpstr>Timeline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Tamara</dc:creator>
  <cp:lastModifiedBy>White, Tamara</cp:lastModifiedBy>
  <cp:revision>265</cp:revision>
  <cp:lastPrinted>2013-10-07T17:41:54Z</cp:lastPrinted>
  <dcterms:created xsi:type="dcterms:W3CDTF">2012-10-25T04:20:50Z</dcterms:created>
  <dcterms:modified xsi:type="dcterms:W3CDTF">2013-12-20T17:49:01Z</dcterms:modified>
</cp:coreProperties>
</file>