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comments/comment1.xml" ContentType="application/vnd.openxmlformats-officedocument.presentationml.comments+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70" r:id="rId2"/>
    <p:sldId id="440" r:id="rId3"/>
    <p:sldId id="384" r:id="rId4"/>
    <p:sldId id="378" r:id="rId5"/>
    <p:sldId id="377" r:id="rId6"/>
    <p:sldId id="379" r:id="rId7"/>
    <p:sldId id="423" r:id="rId8"/>
    <p:sldId id="414" r:id="rId9"/>
    <p:sldId id="257" r:id="rId10"/>
    <p:sldId id="424" r:id="rId11"/>
    <p:sldId id="259" r:id="rId12"/>
    <p:sldId id="415" r:id="rId13"/>
    <p:sldId id="428" r:id="rId14"/>
    <p:sldId id="416" r:id="rId15"/>
    <p:sldId id="426" r:id="rId16"/>
    <p:sldId id="409" r:id="rId17"/>
    <p:sldId id="418" r:id="rId18"/>
    <p:sldId id="435" r:id="rId19"/>
    <p:sldId id="434" r:id="rId20"/>
    <p:sldId id="433" r:id="rId21"/>
    <p:sldId id="436" r:id="rId22"/>
    <p:sldId id="437" r:id="rId23"/>
    <p:sldId id="419" r:id="rId24"/>
    <p:sldId id="420" r:id="rId25"/>
    <p:sldId id="427" r:id="rId26"/>
    <p:sldId id="407" r:id="rId27"/>
    <p:sldId id="408" r:id="rId28"/>
    <p:sldId id="410" r:id="rId29"/>
    <p:sldId id="411" r:id="rId30"/>
    <p:sldId id="425" r:id="rId31"/>
    <p:sldId id="412" r:id="rId32"/>
    <p:sldId id="413" r:id="rId33"/>
    <p:sldId id="422" r:id="rId34"/>
    <p:sldId id="429" r:id="rId35"/>
    <p:sldId id="431" r:id="rId36"/>
    <p:sldId id="438" r:id="rId37"/>
    <p:sldId id="432" r:id="rId38"/>
    <p:sldId id="439" r:id="rId39"/>
    <p:sldId id="430" r:id="rId40"/>
    <p:sldId id="380" r:id="rId41"/>
    <p:sldId id="406" r:id="rId42"/>
  </p:sldIdLst>
  <p:sldSz cx="9144000" cy="6858000" type="screen4x3"/>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k, Kerri" initials="LK" lastIdx="10" clrIdx="0">
    <p:extLst>
      <p:ext uri="{19B8F6BF-5375-455C-9EA6-DF929625EA0E}">
        <p15:presenceInfo xmlns:p15="http://schemas.microsoft.com/office/powerpoint/2012/main" userId="S::Link_K@cde.state.co.us::0254c9b1-ebc0-49a1-8f72-8cea78bdbf7b" providerId="AD"/>
      </p:ext>
    </p:extLst>
  </p:cmAuthor>
  <p:cmAuthor id="2" name="Moen, Ashley" initials="MA" lastIdx="24" clrIdx="1">
    <p:extLst>
      <p:ext uri="{19B8F6BF-5375-455C-9EA6-DF929625EA0E}">
        <p15:presenceInfo xmlns:p15="http://schemas.microsoft.com/office/powerpoint/2012/main" userId="S::Moen_A@cde.state.co.us::7fd8379d-e3fb-41d8-8a2d-e4efbd25cbe1" providerId="AD"/>
      </p:ext>
    </p:extLst>
  </p:cmAuthor>
  <p:cmAuthor id="3" name="Opgenorth, Erin" initials="OE" lastIdx="3" clrIdx="2">
    <p:extLst>
      <p:ext uri="{19B8F6BF-5375-455C-9EA6-DF929625EA0E}">
        <p15:presenceInfo xmlns:p15="http://schemas.microsoft.com/office/powerpoint/2012/main" userId="S::Opgenorth_e@cde.state.co.us::086303ec-9c56-4c39-bbac-e2a0638afd24" providerId="AD"/>
      </p:ext>
    </p:extLst>
  </p:cmAuthor>
  <p:cmAuthor id="4" name="Boyd, Erica" initials="BE" lastIdx="3" clrIdx="3">
    <p:extLst>
      <p:ext uri="{19B8F6BF-5375-455C-9EA6-DF929625EA0E}">
        <p15:presenceInfo xmlns:p15="http://schemas.microsoft.com/office/powerpoint/2012/main" userId="S::BOYD_E@CDE.STATE.CO.US::882e84c2-d526-4ea8-8992-27e8aa777a6c" providerId="AD"/>
      </p:ext>
    </p:extLst>
  </p:cmAuthor>
  <p:cmAuthor id="5" name="Murray, Sharon" initials="MS" lastIdx="5" clrIdx="4">
    <p:extLst>
      <p:ext uri="{19B8F6BF-5375-455C-9EA6-DF929625EA0E}">
        <p15:presenceInfo xmlns:p15="http://schemas.microsoft.com/office/powerpoint/2012/main" userId="S::Murray_s@cde.state.co.us::cafaa0dc-7982-477e-a233-c7caef7d73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D3B5D"/>
    <a:srgbClr val="2C3384"/>
    <a:srgbClr val="009530"/>
    <a:srgbClr val="488BC9"/>
    <a:srgbClr val="FFC846"/>
    <a:srgbClr val="00953A"/>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964" autoAdjust="0"/>
    <p:restoredTop sz="63807" autoAdjust="0"/>
  </p:normalViewPr>
  <p:slideViewPr>
    <p:cSldViewPr snapToGrid="0">
      <p:cViewPr varScale="1">
        <p:scale>
          <a:sx n="42" d="100"/>
          <a:sy n="42" d="100"/>
        </p:scale>
        <p:origin x="1276"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21-05-26T15:19:36.337" idx="1">
    <p:pos x="10" y="10"/>
    <p:text>I'm personally not a fan of "Arrive on time." Meeting norms set the stage for what's to come. This has already passed. If they're at this point in the presentation, they've already arrived on time. If someone is late, they won't even see this anyway. So, I think it should be deleted.</p:text>
    <p:extLst>
      <p:ext uri="{C676402C-5697-4E1C-873F-D02D1690AC5C}">
        <p15:threadingInfo xmlns:p15="http://schemas.microsoft.com/office/powerpoint/2012/main" timeZoneBias="36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19922F-56C3-47DB-A7BC-3C5C6194160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7CC08907-217C-4EE7-AF73-4E3B99C2CB0D}">
      <dgm:prSet custT="1"/>
      <dgm:spPr/>
      <dgm:t>
        <a:bodyPr/>
        <a:lstStyle/>
        <a:p>
          <a:r>
            <a:rPr lang="en-US" sz="2800" b="1" dirty="0"/>
            <a:t>CDE Vision </a:t>
          </a:r>
        </a:p>
      </dgm:t>
    </dgm:pt>
    <dgm:pt modelId="{4ED35414-5F75-468C-8395-341139E859E0}" type="parTrans" cxnId="{467FC676-0D8C-4BC9-902C-5C3633E24853}">
      <dgm:prSet/>
      <dgm:spPr/>
      <dgm:t>
        <a:bodyPr/>
        <a:lstStyle/>
        <a:p>
          <a:endParaRPr lang="en-US"/>
        </a:p>
      </dgm:t>
    </dgm:pt>
    <dgm:pt modelId="{0C9870EF-5F62-45EA-AB3E-DDAC20B582C6}" type="sibTrans" cxnId="{467FC676-0D8C-4BC9-902C-5C3633E24853}">
      <dgm:prSet/>
      <dgm:spPr/>
      <dgm:t>
        <a:bodyPr/>
        <a:lstStyle/>
        <a:p>
          <a:endParaRPr lang="en-US"/>
        </a:p>
      </dgm:t>
    </dgm:pt>
    <dgm:pt modelId="{013335A3-9EB8-4CF3-A3DD-ACDE40BAA31C}">
      <dgm:prSet custT="1"/>
      <dgm:spPr/>
      <dgm:t>
        <a:bodyPr/>
        <a:lstStyle/>
        <a:p>
          <a:r>
            <a:rPr lang="en-US" sz="2400" dirty="0"/>
            <a:t>All students graduate ready for college and careers and are prepared to be productive citizens of Colorado.</a:t>
          </a:r>
        </a:p>
      </dgm:t>
    </dgm:pt>
    <dgm:pt modelId="{176D6F47-F897-4BAD-BCCD-19D10DD7043B}" type="parTrans" cxnId="{980ED4CA-CE09-4FBC-8135-771005B0CD35}">
      <dgm:prSet/>
      <dgm:spPr/>
      <dgm:t>
        <a:bodyPr/>
        <a:lstStyle/>
        <a:p>
          <a:endParaRPr lang="en-US"/>
        </a:p>
      </dgm:t>
    </dgm:pt>
    <dgm:pt modelId="{655E1B6A-9A61-41C9-9EB8-2D73BCC9F065}" type="sibTrans" cxnId="{980ED4CA-CE09-4FBC-8135-771005B0CD35}">
      <dgm:prSet/>
      <dgm:spPr/>
      <dgm:t>
        <a:bodyPr/>
        <a:lstStyle/>
        <a:p>
          <a:endParaRPr lang="en-US"/>
        </a:p>
      </dgm:t>
    </dgm:pt>
    <dgm:pt modelId="{324CEDC4-E866-412F-9453-2C13FDE6B73B}">
      <dgm:prSet custT="1"/>
      <dgm:spPr>
        <a:solidFill>
          <a:srgbClr val="92D050"/>
        </a:solidFill>
      </dgm:spPr>
      <dgm:t>
        <a:bodyPr/>
        <a:lstStyle/>
        <a:p>
          <a:r>
            <a:rPr lang="en-US" sz="2800" b="1" dirty="0"/>
            <a:t>CDE School Nutrition Unit Mission</a:t>
          </a:r>
        </a:p>
      </dgm:t>
    </dgm:pt>
    <dgm:pt modelId="{91944486-6673-4895-8EF5-2165F7A8C124}" type="parTrans" cxnId="{9FF8897A-EC0A-4C8A-9FAC-7A00F60C15DF}">
      <dgm:prSet/>
      <dgm:spPr/>
      <dgm:t>
        <a:bodyPr/>
        <a:lstStyle/>
        <a:p>
          <a:endParaRPr lang="en-US"/>
        </a:p>
      </dgm:t>
    </dgm:pt>
    <dgm:pt modelId="{43FBBDE2-56B6-47D6-AFDD-AFB91C82381C}" type="sibTrans" cxnId="{9FF8897A-EC0A-4C8A-9FAC-7A00F60C15DF}">
      <dgm:prSet/>
      <dgm:spPr/>
      <dgm:t>
        <a:bodyPr/>
        <a:lstStyle/>
        <a:p>
          <a:endParaRPr lang="en-US"/>
        </a:p>
      </dgm:t>
    </dgm:pt>
    <dgm:pt modelId="{BB647D1A-5163-464A-9110-7A456D59C881}">
      <dgm:prSet custT="1"/>
      <dgm:spPr/>
      <dgm:t>
        <a:bodyPr/>
        <a:lstStyle/>
        <a:p>
          <a:r>
            <a:rPr lang="en-US" sz="2400" dirty="0"/>
            <a:t>The School Nutrition Unit is committed to ensuring all school-aged children have equal access to healthy meals by supporting, training, and connecting Colorado’s child nutrition community.</a:t>
          </a:r>
        </a:p>
      </dgm:t>
    </dgm:pt>
    <dgm:pt modelId="{809E2021-0059-44AC-8FA3-5823A3E3C21A}" type="parTrans" cxnId="{DE520D5E-6719-46E3-97A9-0D4AC4D51DAE}">
      <dgm:prSet/>
      <dgm:spPr/>
      <dgm:t>
        <a:bodyPr/>
        <a:lstStyle/>
        <a:p>
          <a:endParaRPr lang="en-US"/>
        </a:p>
      </dgm:t>
    </dgm:pt>
    <dgm:pt modelId="{2E374727-9D08-4ABE-97FE-7ABBA1CEE423}" type="sibTrans" cxnId="{DE520D5E-6719-46E3-97A9-0D4AC4D51DAE}">
      <dgm:prSet/>
      <dgm:spPr/>
      <dgm:t>
        <a:bodyPr/>
        <a:lstStyle/>
        <a:p>
          <a:endParaRPr lang="en-US"/>
        </a:p>
      </dgm:t>
    </dgm:pt>
    <dgm:pt modelId="{B441570C-EB81-4325-9B86-6CEE9F51DC5C}" type="pres">
      <dgm:prSet presAssocID="{1919922F-56C3-47DB-A7BC-3C5C6194160D}" presName="linear" presStyleCnt="0">
        <dgm:presLayoutVars>
          <dgm:dir/>
          <dgm:animLvl val="lvl"/>
          <dgm:resizeHandles val="exact"/>
        </dgm:presLayoutVars>
      </dgm:prSet>
      <dgm:spPr/>
    </dgm:pt>
    <dgm:pt modelId="{32384590-5057-42D8-ABD9-38E6BFC8387D}" type="pres">
      <dgm:prSet presAssocID="{7CC08907-217C-4EE7-AF73-4E3B99C2CB0D}" presName="parentLin" presStyleCnt="0"/>
      <dgm:spPr/>
    </dgm:pt>
    <dgm:pt modelId="{06BFC0BC-2DE1-469E-B93D-F52425494882}" type="pres">
      <dgm:prSet presAssocID="{7CC08907-217C-4EE7-AF73-4E3B99C2CB0D}" presName="parentLeftMargin" presStyleLbl="node1" presStyleIdx="0" presStyleCnt="2"/>
      <dgm:spPr/>
    </dgm:pt>
    <dgm:pt modelId="{5EDEC507-F1DB-47B7-BA05-1D4985E23761}" type="pres">
      <dgm:prSet presAssocID="{7CC08907-217C-4EE7-AF73-4E3B99C2CB0D}" presName="parentText" presStyleLbl="node1" presStyleIdx="0" presStyleCnt="2" custScaleY="51101" custLinFactNeighborX="-43477" custLinFactNeighborY="12624">
        <dgm:presLayoutVars>
          <dgm:chMax val="0"/>
          <dgm:bulletEnabled val="1"/>
        </dgm:presLayoutVars>
      </dgm:prSet>
      <dgm:spPr/>
    </dgm:pt>
    <dgm:pt modelId="{8D1E3F72-9F1A-41E0-A52E-5805AC435BB6}" type="pres">
      <dgm:prSet presAssocID="{7CC08907-217C-4EE7-AF73-4E3B99C2CB0D}" presName="negativeSpace" presStyleCnt="0"/>
      <dgm:spPr/>
    </dgm:pt>
    <dgm:pt modelId="{E478A8B6-03C9-4CD0-94CB-011908297CA9}" type="pres">
      <dgm:prSet presAssocID="{7CC08907-217C-4EE7-AF73-4E3B99C2CB0D}" presName="childText" presStyleLbl="conFgAcc1" presStyleIdx="0" presStyleCnt="2" custLinFactNeighborX="60313" custLinFactNeighborY="83007">
        <dgm:presLayoutVars>
          <dgm:bulletEnabled val="1"/>
        </dgm:presLayoutVars>
      </dgm:prSet>
      <dgm:spPr/>
    </dgm:pt>
    <dgm:pt modelId="{7E7BF747-C3E5-4DF5-83DB-F8AF47C5B38B}" type="pres">
      <dgm:prSet presAssocID="{0C9870EF-5F62-45EA-AB3E-DDAC20B582C6}" presName="spaceBetweenRectangles" presStyleCnt="0"/>
      <dgm:spPr/>
    </dgm:pt>
    <dgm:pt modelId="{23AA231F-BB90-4C70-ABC3-2480CE1AF88E}" type="pres">
      <dgm:prSet presAssocID="{324CEDC4-E866-412F-9453-2C13FDE6B73B}" presName="parentLin" presStyleCnt="0"/>
      <dgm:spPr/>
    </dgm:pt>
    <dgm:pt modelId="{2C5008C4-6DEE-4B5E-8BA0-9D5E74DFFDCC}" type="pres">
      <dgm:prSet presAssocID="{324CEDC4-E866-412F-9453-2C13FDE6B73B}" presName="parentLeftMargin" presStyleLbl="node1" presStyleIdx="0" presStyleCnt="2"/>
      <dgm:spPr/>
    </dgm:pt>
    <dgm:pt modelId="{E0D11013-1B9B-4070-95B6-1ACC4D8450D5}" type="pres">
      <dgm:prSet presAssocID="{324CEDC4-E866-412F-9453-2C13FDE6B73B}" presName="parentText" presStyleLbl="node1" presStyleIdx="1" presStyleCnt="2" custScaleX="128507" custScaleY="62476">
        <dgm:presLayoutVars>
          <dgm:chMax val="0"/>
          <dgm:bulletEnabled val="1"/>
        </dgm:presLayoutVars>
      </dgm:prSet>
      <dgm:spPr/>
    </dgm:pt>
    <dgm:pt modelId="{5AF2C68E-F7AF-4255-A834-E60476581252}" type="pres">
      <dgm:prSet presAssocID="{324CEDC4-E866-412F-9453-2C13FDE6B73B}" presName="negativeSpace" presStyleCnt="0"/>
      <dgm:spPr/>
    </dgm:pt>
    <dgm:pt modelId="{49E03E5F-9976-4B9A-A85C-C209340D3FEB}" type="pres">
      <dgm:prSet presAssocID="{324CEDC4-E866-412F-9453-2C13FDE6B73B}" presName="childText" presStyleLbl="conFgAcc1" presStyleIdx="1" presStyleCnt="2" custScaleY="101820">
        <dgm:presLayoutVars>
          <dgm:bulletEnabled val="1"/>
        </dgm:presLayoutVars>
      </dgm:prSet>
      <dgm:spPr/>
    </dgm:pt>
  </dgm:ptLst>
  <dgm:cxnLst>
    <dgm:cxn modelId="{DE520D5E-6719-46E3-97A9-0D4AC4D51DAE}" srcId="{324CEDC4-E866-412F-9453-2C13FDE6B73B}" destId="{BB647D1A-5163-464A-9110-7A456D59C881}" srcOrd="0" destOrd="0" parTransId="{809E2021-0059-44AC-8FA3-5823A3E3C21A}" sibTransId="{2E374727-9D08-4ABE-97FE-7ABBA1CEE423}"/>
    <dgm:cxn modelId="{E3CCB05F-CE87-4F65-ACE4-2339833AC004}" type="presOf" srcId="{BB647D1A-5163-464A-9110-7A456D59C881}" destId="{49E03E5F-9976-4B9A-A85C-C209340D3FEB}" srcOrd="0" destOrd="0" presId="urn:microsoft.com/office/officeart/2005/8/layout/list1"/>
    <dgm:cxn modelId="{324C4B64-3D02-45FD-A177-F780DB402367}" type="presOf" srcId="{1919922F-56C3-47DB-A7BC-3C5C6194160D}" destId="{B441570C-EB81-4325-9B86-6CEE9F51DC5C}" srcOrd="0" destOrd="0" presId="urn:microsoft.com/office/officeart/2005/8/layout/list1"/>
    <dgm:cxn modelId="{36E24248-FEA3-44D2-AE36-B9F02FFE1D40}" type="presOf" srcId="{7CC08907-217C-4EE7-AF73-4E3B99C2CB0D}" destId="{5EDEC507-F1DB-47B7-BA05-1D4985E23761}" srcOrd="1" destOrd="0" presId="urn:microsoft.com/office/officeart/2005/8/layout/list1"/>
    <dgm:cxn modelId="{81F32F4C-96DB-47A9-82A6-B5940B217B81}" type="presOf" srcId="{324CEDC4-E866-412F-9453-2C13FDE6B73B}" destId="{2C5008C4-6DEE-4B5E-8BA0-9D5E74DFFDCC}" srcOrd="0" destOrd="0" presId="urn:microsoft.com/office/officeart/2005/8/layout/list1"/>
    <dgm:cxn modelId="{467FC676-0D8C-4BC9-902C-5C3633E24853}" srcId="{1919922F-56C3-47DB-A7BC-3C5C6194160D}" destId="{7CC08907-217C-4EE7-AF73-4E3B99C2CB0D}" srcOrd="0" destOrd="0" parTransId="{4ED35414-5F75-468C-8395-341139E859E0}" sibTransId="{0C9870EF-5F62-45EA-AB3E-DDAC20B582C6}"/>
    <dgm:cxn modelId="{9FF8897A-EC0A-4C8A-9FAC-7A00F60C15DF}" srcId="{1919922F-56C3-47DB-A7BC-3C5C6194160D}" destId="{324CEDC4-E866-412F-9453-2C13FDE6B73B}" srcOrd="1" destOrd="0" parTransId="{91944486-6673-4895-8EF5-2165F7A8C124}" sibTransId="{43FBBDE2-56B6-47D6-AFDD-AFB91C82381C}"/>
    <dgm:cxn modelId="{D9C51180-780A-4FE5-847F-887A73E10277}" type="presOf" srcId="{7CC08907-217C-4EE7-AF73-4E3B99C2CB0D}" destId="{06BFC0BC-2DE1-469E-B93D-F52425494882}" srcOrd="0" destOrd="0" presId="urn:microsoft.com/office/officeart/2005/8/layout/list1"/>
    <dgm:cxn modelId="{03153AA3-2785-430C-87A2-53FDE85B735F}" type="presOf" srcId="{324CEDC4-E866-412F-9453-2C13FDE6B73B}" destId="{E0D11013-1B9B-4070-95B6-1ACC4D8450D5}" srcOrd="1" destOrd="0" presId="urn:microsoft.com/office/officeart/2005/8/layout/list1"/>
    <dgm:cxn modelId="{980ED4CA-CE09-4FBC-8135-771005B0CD35}" srcId="{7CC08907-217C-4EE7-AF73-4E3B99C2CB0D}" destId="{013335A3-9EB8-4CF3-A3DD-ACDE40BAA31C}" srcOrd="0" destOrd="0" parTransId="{176D6F47-F897-4BAD-BCCD-19D10DD7043B}" sibTransId="{655E1B6A-9A61-41C9-9EB8-2D73BCC9F065}"/>
    <dgm:cxn modelId="{7A152CFB-28D5-4500-87B2-37BB9BA34366}" type="presOf" srcId="{013335A3-9EB8-4CF3-A3DD-ACDE40BAA31C}" destId="{E478A8B6-03C9-4CD0-94CB-011908297CA9}" srcOrd="0" destOrd="0" presId="urn:microsoft.com/office/officeart/2005/8/layout/list1"/>
    <dgm:cxn modelId="{98FD3193-76A8-4404-94A1-EA7A13713E5B}" type="presParOf" srcId="{B441570C-EB81-4325-9B86-6CEE9F51DC5C}" destId="{32384590-5057-42D8-ABD9-38E6BFC8387D}" srcOrd="0" destOrd="0" presId="urn:microsoft.com/office/officeart/2005/8/layout/list1"/>
    <dgm:cxn modelId="{3A21A6F3-904E-4CF0-BC45-64E63B935D8B}" type="presParOf" srcId="{32384590-5057-42D8-ABD9-38E6BFC8387D}" destId="{06BFC0BC-2DE1-469E-B93D-F52425494882}" srcOrd="0" destOrd="0" presId="urn:microsoft.com/office/officeart/2005/8/layout/list1"/>
    <dgm:cxn modelId="{F5F9F0E0-8601-44BD-B1FE-4BD0931DCE22}" type="presParOf" srcId="{32384590-5057-42D8-ABD9-38E6BFC8387D}" destId="{5EDEC507-F1DB-47B7-BA05-1D4985E23761}" srcOrd="1" destOrd="0" presId="urn:microsoft.com/office/officeart/2005/8/layout/list1"/>
    <dgm:cxn modelId="{6C36BAB5-C3C7-483C-8A93-EBC6805F52C7}" type="presParOf" srcId="{B441570C-EB81-4325-9B86-6CEE9F51DC5C}" destId="{8D1E3F72-9F1A-41E0-A52E-5805AC435BB6}" srcOrd="1" destOrd="0" presId="urn:microsoft.com/office/officeart/2005/8/layout/list1"/>
    <dgm:cxn modelId="{70252996-A38A-4299-BA28-8D3476C36375}" type="presParOf" srcId="{B441570C-EB81-4325-9B86-6CEE9F51DC5C}" destId="{E478A8B6-03C9-4CD0-94CB-011908297CA9}" srcOrd="2" destOrd="0" presId="urn:microsoft.com/office/officeart/2005/8/layout/list1"/>
    <dgm:cxn modelId="{4F6A0922-5356-4EFF-BD52-36A657039883}" type="presParOf" srcId="{B441570C-EB81-4325-9B86-6CEE9F51DC5C}" destId="{7E7BF747-C3E5-4DF5-83DB-F8AF47C5B38B}" srcOrd="3" destOrd="0" presId="urn:microsoft.com/office/officeart/2005/8/layout/list1"/>
    <dgm:cxn modelId="{41B18C98-5C8A-438A-B34B-5C1A527F68ED}" type="presParOf" srcId="{B441570C-EB81-4325-9B86-6CEE9F51DC5C}" destId="{23AA231F-BB90-4C70-ABC3-2480CE1AF88E}" srcOrd="4" destOrd="0" presId="urn:microsoft.com/office/officeart/2005/8/layout/list1"/>
    <dgm:cxn modelId="{2F82A714-3219-455D-BAE1-20DEE17FBC80}" type="presParOf" srcId="{23AA231F-BB90-4C70-ABC3-2480CE1AF88E}" destId="{2C5008C4-6DEE-4B5E-8BA0-9D5E74DFFDCC}" srcOrd="0" destOrd="0" presId="urn:microsoft.com/office/officeart/2005/8/layout/list1"/>
    <dgm:cxn modelId="{F6F6F2B7-763D-453D-AC64-2B662D75D532}" type="presParOf" srcId="{23AA231F-BB90-4C70-ABC3-2480CE1AF88E}" destId="{E0D11013-1B9B-4070-95B6-1ACC4D8450D5}" srcOrd="1" destOrd="0" presId="urn:microsoft.com/office/officeart/2005/8/layout/list1"/>
    <dgm:cxn modelId="{297E2B33-17CD-4B1D-AF8D-CB3D15263B79}" type="presParOf" srcId="{B441570C-EB81-4325-9B86-6CEE9F51DC5C}" destId="{5AF2C68E-F7AF-4255-A834-E60476581252}" srcOrd="5" destOrd="0" presId="urn:microsoft.com/office/officeart/2005/8/layout/list1"/>
    <dgm:cxn modelId="{8C404FBC-151A-4815-A26E-9D7BAA61D2B5}" type="presParOf" srcId="{B441570C-EB81-4325-9B86-6CEE9F51DC5C}" destId="{49E03E5F-9976-4B9A-A85C-C209340D3FEB}"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C39917-97DB-4FA9-B994-F5B3320F5C4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8D6C6B1-FE43-4819-B5D8-C743D4FA52A3}">
      <dgm:prSet custT="1"/>
      <dgm:spPr/>
      <dgm:t>
        <a:bodyPr/>
        <a:lstStyle/>
        <a:p>
          <a:r>
            <a:rPr lang="en-US" sz="2200" dirty="0"/>
            <a:t>Sponsors may serve up to two meals a day at sites. </a:t>
          </a:r>
        </a:p>
      </dgm:t>
    </dgm:pt>
    <dgm:pt modelId="{22162095-6EED-4FD8-B24C-88F5EA3DCF7E}" type="parTrans" cxnId="{883111A0-51F9-487C-BD19-884FD5B951B3}">
      <dgm:prSet/>
      <dgm:spPr/>
      <dgm:t>
        <a:bodyPr/>
        <a:lstStyle/>
        <a:p>
          <a:endParaRPr lang="en-US"/>
        </a:p>
      </dgm:t>
    </dgm:pt>
    <dgm:pt modelId="{3CA15727-C744-41D2-8E9A-A72AC77F346E}" type="sibTrans" cxnId="{883111A0-51F9-487C-BD19-884FD5B951B3}">
      <dgm:prSet/>
      <dgm:spPr/>
      <dgm:t>
        <a:bodyPr/>
        <a:lstStyle/>
        <a:p>
          <a:endParaRPr lang="en-US"/>
        </a:p>
      </dgm:t>
    </dgm:pt>
    <dgm:pt modelId="{1C980C71-9D42-4BAB-B5C2-BB0B9D2796EA}">
      <dgm:prSet custT="1"/>
      <dgm:spPr/>
      <dgm:t>
        <a:bodyPr/>
        <a:lstStyle/>
        <a:p>
          <a:r>
            <a:rPr lang="en-US" sz="2200" dirty="0"/>
            <a:t>Allowable meal types : breakfast, AM snack,  lunch, PM snack,  and   supper (this does not include snacks served under ASP). For example, a sponsor may serve breakfast and lunch under SSO and a snack under ASP. </a:t>
          </a:r>
        </a:p>
        <a:p>
          <a:endParaRPr lang="en-US" sz="2200" dirty="0"/>
        </a:p>
        <a:p>
          <a:endParaRPr lang="en-US" sz="2200" dirty="0"/>
        </a:p>
        <a:p>
          <a:endParaRPr lang="en-US" sz="2000" dirty="0"/>
        </a:p>
      </dgm:t>
    </dgm:pt>
    <dgm:pt modelId="{87427F11-668B-4BC6-BC0E-DC171D3FB69B}" type="parTrans" cxnId="{78A916F8-C3E6-4505-9B9A-BAE17525405F}">
      <dgm:prSet/>
      <dgm:spPr/>
      <dgm:t>
        <a:bodyPr/>
        <a:lstStyle/>
        <a:p>
          <a:endParaRPr lang="en-US"/>
        </a:p>
      </dgm:t>
    </dgm:pt>
    <dgm:pt modelId="{02C55944-DFD5-47B1-B282-9B1220A05A97}" type="sibTrans" cxnId="{78A916F8-C3E6-4505-9B9A-BAE17525405F}">
      <dgm:prSet/>
      <dgm:spPr/>
      <dgm:t>
        <a:bodyPr/>
        <a:lstStyle/>
        <a:p>
          <a:endParaRPr lang="en-US"/>
        </a:p>
      </dgm:t>
    </dgm:pt>
    <dgm:pt modelId="{E8F6A2C4-6A38-422D-A147-829E31F18596}">
      <dgm:prSet custT="1"/>
      <dgm:spPr/>
      <dgm:t>
        <a:bodyPr/>
        <a:lstStyle/>
        <a:p>
          <a:r>
            <a:rPr lang="en-US" sz="2200" dirty="0"/>
            <a:t>Sponsors may choose which combination of meals they would like to serve; however, serving lunch and supper to the same children on the same day is not allowed</a:t>
          </a:r>
        </a:p>
      </dgm:t>
    </dgm:pt>
    <dgm:pt modelId="{CF679908-D900-40EB-BD19-0952D9C0DD08}" type="parTrans" cxnId="{39F26524-CF6C-401E-B529-29A0836A2F40}">
      <dgm:prSet/>
      <dgm:spPr/>
      <dgm:t>
        <a:bodyPr/>
        <a:lstStyle/>
        <a:p>
          <a:endParaRPr lang="en-US"/>
        </a:p>
      </dgm:t>
    </dgm:pt>
    <dgm:pt modelId="{A5EAE0A4-FDE5-4D94-98A6-DB68F2491A4C}" type="sibTrans" cxnId="{39F26524-CF6C-401E-B529-29A0836A2F40}">
      <dgm:prSet/>
      <dgm:spPr/>
      <dgm:t>
        <a:bodyPr/>
        <a:lstStyle/>
        <a:p>
          <a:endParaRPr lang="en-US"/>
        </a:p>
      </dgm:t>
    </dgm:pt>
    <dgm:pt modelId="{5FDA699E-9732-4368-9E9D-B9ECF03CAECF}" type="pres">
      <dgm:prSet presAssocID="{2BC39917-97DB-4FA9-B994-F5B3320F5C40}" presName="vert0" presStyleCnt="0">
        <dgm:presLayoutVars>
          <dgm:dir/>
          <dgm:animOne val="branch"/>
          <dgm:animLvl val="lvl"/>
        </dgm:presLayoutVars>
      </dgm:prSet>
      <dgm:spPr/>
    </dgm:pt>
    <dgm:pt modelId="{DC975C95-BDD1-4C9B-9F90-250982E628D6}" type="pres">
      <dgm:prSet presAssocID="{F8D6C6B1-FE43-4819-B5D8-C743D4FA52A3}" presName="thickLine" presStyleLbl="alignNode1" presStyleIdx="0" presStyleCnt="3"/>
      <dgm:spPr/>
    </dgm:pt>
    <dgm:pt modelId="{EA40FEA0-234A-453B-8647-71D0203004A6}" type="pres">
      <dgm:prSet presAssocID="{F8D6C6B1-FE43-4819-B5D8-C743D4FA52A3}" presName="horz1" presStyleCnt="0"/>
      <dgm:spPr/>
    </dgm:pt>
    <dgm:pt modelId="{74FF7115-D356-4429-8016-0EA95DE607C5}" type="pres">
      <dgm:prSet presAssocID="{F8D6C6B1-FE43-4819-B5D8-C743D4FA52A3}" presName="tx1" presStyleLbl="revTx" presStyleIdx="0" presStyleCnt="3"/>
      <dgm:spPr/>
    </dgm:pt>
    <dgm:pt modelId="{9B845882-5D4C-4DBA-8621-4FF27713778A}" type="pres">
      <dgm:prSet presAssocID="{F8D6C6B1-FE43-4819-B5D8-C743D4FA52A3}" presName="vert1" presStyleCnt="0"/>
      <dgm:spPr/>
    </dgm:pt>
    <dgm:pt modelId="{CCA44626-255E-4078-8981-A5265F42558D}" type="pres">
      <dgm:prSet presAssocID="{1C980C71-9D42-4BAB-B5C2-BB0B9D2796EA}" presName="thickLine" presStyleLbl="alignNode1" presStyleIdx="1" presStyleCnt="3"/>
      <dgm:spPr/>
    </dgm:pt>
    <dgm:pt modelId="{04071036-0CC9-4C4D-AFCE-BE33CFEE287F}" type="pres">
      <dgm:prSet presAssocID="{1C980C71-9D42-4BAB-B5C2-BB0B9D2796EA}" presName="horz1" presStyleCnt="0"/>
      <dgm:spPr/>
    </dgm:pt>
    <dgm:pt modelId="{D9AC15E4-029F-4B81-AD37-596444C840E7}" type="pres">
      <dgm:prSet presAssocID="{1C980C71-9D42-4BAB-B5C2-BB0B9D2796EA}" presName="tx1" presStyleLbl="revTx" presStyleIdx="1" presStyleCnt="3"/>
      <dgm:spPr/>
    </dgm:pt>
    <dgm:pt modelId="{98518D73-BEA8-4CD8-B64F-D574A87A3DED}" type="pres">
      <dgm:prSet presAssocID="{1C980C71-9D42-4BAB-B5C2-BB0B9D2796EA}" presName="vert1" presStyleCnt="0"/>
      <dgm:spPr/>
    </dgm:pt>
    <dgm:pt modelId="{53E65E04-9B65-4A31-A876-27A12DF28721}" type="pres">
      <dgm:prSet presAssocID="{E8F6A2C4-6A38-422D-A147-829E31F18596}" presName="thickLine" presStyleLbl="alignNode1" presStyleIdx="2" presStyleCnt="3"/>
      <dgm:spPr/>
    </dgm:pt>
    <dgm:pt modelId="{C2A6B8CD-D09D-4566-B0A3-4E4C0A8F85D4}" type="pres">
      <dgm:prSet presAssocID="{E8F6A2C4-6A38-422D-A147-829E31F18596}" presName="horz1" presStyleCnt="0"/>
      <dgm:spPr/>
    </dgm:pt>
    <dgm:pt modelId="{9252236A-CAAA-4933-865B-78B04C72BBE6}" type="pres">
      <dgm:prSet presAssocID="{E8F6A2C4-6A38-422D-A147-829E31F18596}" presName="tx1" presStyleLbl="revTx" presStyleIdx="2" presStyleCnt="3"/>
      <dgm:spPr/>
    </dgm:pt>
    <dgm:pt modelId="{B5D27319-F76E-4EA1-8A10-DA91E5053DEE}" type="pres">
      <dgm:prSet presAssocID="{E8F6A2C4-6A38-422D-A147-829E31F18596}" presName="vert1" presStyleCnt="0"/>
      <dgm:spPr/>
    </dgm:pt>
  </dgm:ptLst>
  <dgm:cxnLst>
    <dgm:cxn modelId="{39F26524-CF6C-401E-B529-29A0836A2F40}" srcId="{2BC39917-97DB-4FA9-B994-F5B3320F5C40}" destId="{E8F6A2C4-6A38-422D-A147-829E31F18596}" srcOrd="2" destOrd="0" parTransId="{CF679908-D900-40EB-BD19-0952D9C0DD08}" sibTransId="{A5EAE0A4-FDE5-4D94-98A6-DB68F2491A4C}"/>
    <dgm:cxn modelId="{48D35C69-121E-4237-93D1-294A95445346}" type="presOf" srcId="{1C980C71-9D42-4BAB-B5C2-BB0B9D2796EA}" destId="{D9AC15E4-029F-4B81-AD37-596444C840E7}" srcOrd="0" destOrd="0" presId="urn:microsoft.com/office/officeart/2008/layout/LinedList"/>
    <dgm:cxn modelId="{45BA195A-6F06-4462-B58D-CCF505070621}" type="presOf" srcId="{F8D6C6B1-FE43-4819-B5D8-C743D4FA52A3}" destId="{74FF7115-D356-4429-8016-0EA95DE607C5}" srcOrd="0" destOrd="0" presId="urn:microsoft.com/office/officeart/2008/layout/LinedList"/>
    <dgm:cxn modelId="{32E6828D-E689-49CA-8F2F-5F60771C7354}" type="presOf" srcId="{E8F6A2C4-6A38-422D-A147-829E31F18596}" destId="{9252236A-CAAA-4933-865B-78B04C72BBE6}" srcOrd="0" destOrd="0" presId="urn:microsoft.com/office/officeart/2008/layout/LinedList"/>
    <dgm:cxn modelId="{883111A0-51F9-487C-BD19-884FD5B951B3}" srcId="{2BC39917-97DB-4FA9-B994-F5B3320F5C40}" destId="{F8D6C6B1-FE43-4819-B5D8-C743D4FA52A3}" srcOrd="0" destOrd="0" parTransId="{22162095-6EED-4FD8-B24C-88F5EA3DCF7E}" sibTransId="{3CA15727-C744-41D2-8E9A-A72AC77F346E}"/>
    <dgm:cxn modelId="{78A916F8-C3E6-4505-9B9A-BAE17525405F}" srcId="{2BC39917-97DB-4FA9-B994-F5B3320F5C40}" destId="{1C980C71-9D42-4BAB-B5C2-BB0B9D2796EA}" srcOrd="1" destOrd="0" parTransId="{87427F11-668B-4BC6-BC0E-DC171D3FB69B}" sibTransId="{02C55944-DFD5-47B1-B282-9B1220A05A97}"/>
    <dgm:cxn modelId="{A0E0AAF8-9124-458C-B9F6-EC911B7DA53D}" type="presOf" srcId="{2BC39917-97DB-4FA9-B994-F5B3320F5C40}" destId="{5FDA699E-9732-4368-9E9D-B9ECF03CAECF}" srcOrd="0" destOrd="0" presId="urn:microsoft.com/office/officeart/2008/layout/LinedList"/>
    <dgm:cxn modelId="{7290C4F6-8E57-4FEF-959E-5E9FB7511FD9}" type="presParOf" srcId="{5FDA699E-9732-4368-9E9D-B9ECF03CAECF}" destId="{DC975C95-BDD1-4C9B-9F90-250982E628D6}" srcOrd="0" destOrd="0" presId="urn:microsoft.com/office/officeart/2008/layout/LinedList"/>
    <dgm:cxn modelId="{745CA8EF-E2BC-4B21-A761-AE18666E4DF8}" type="presParOf" srcId="{5FDA699E-9732-4368-9E9D-B9ECF03CAECF}" destId="{EA40FEA0-234A-453B-8647-71D0203004A6}" srcOrd="1" destOrd="0" presId="urn:microsoft.com/office/officeart/2008/layout/LinedList"/>
    <dgm:cxn modelId="{27FDEAB0-9A36-4109-B2C8-DCDD74AAC9B2}" type="presParOf" srcId="{EA40FEA0-234A-453B-8647-71D0203004A6}" destId="{74FF7115-D356-4429-8016-0EA95DE607C5}" srcOrd="0" destOrd="0" presId="urn:microsoft.com/office/officeart/2008/layout/LinedList"/>
    <dgm:cxn modelId="{5A70095B-636A-4B60-9A6C-FBE06103A2E2}" type="presParOf" srcId="{EA40FEA0-234A-453B-8647-71D0203004A6}" destId="{9B845882-5D4C-4DBA-8621-4FF27713778A}" srcOrd="1" destOrd="0" presId="urn:microsoft.com/office/officeart/2008/layout/LinedList"/>
    <dgm:cxn modelId="{9DC57F47-E61E-4F55-82C3-230E363F8F23}" type="presParOf" srcId="{5FDA699E-9732-4368-9E9D-B9ECF03CAECF}" destId="{CCA44626-255E-4078-8981-A5265F42558D}" srcOrd="2" destOrd="0" presId="urn:microsoft.com/office/officeart/2008/layout/LinedList"/>
    <dgm:cxn modelId="{4DD18C4E-558C-4BA4-B4A6-2F5B78806567}" type="presParOf" srcId="{5FDA699E-9732-4368-9E9D-B9ECF03CAECF}" destId="{04071036-0CC9-4C4D-AFCE-BE33CFEE287F}" srcOrd="3" destOrd="0" presId="urn:microsoft.com/office/officeart/2008/layout/LinedList"/>
    <dgm:cxn modelId="{E2172931-FEE3-498C-964C-8F468D71D810}" type="presParOf" srcId="{04071036-0CC9-4C4D-AFCE-BE33CFEE287F}" destId="{D9AC15E4-029F-4B81-AD37-596444C840E7}" srcOrd="0" destOrd="0" presId="urn:microsoft.com/office/officeart/2008/layout/LinedList"/>
    <dgm:cxn modelId="{7BBC1227-7994-428C-9153-5CBBF3454B86}" type="presParOf" srcId="{04071036-0CC9-4C4D-AFCE-BE33CFEE287F}" destId="{98518D73-BEA8-4CD8-B64F-D574A87A3DED}" srcOrd="1" destOrd="0" presId="urn:microsoft.com/office/officeart/2008/layout/LinedList"/>
    <dgm:cxn modelId="{C23FA6D2-E15F-4776-9D5E-52FE12497BB5}" type="presParOf" srcId="{5FDA699E-9732-4368-9E9D-B9ECF03CAECF}" destId="{53E65E04-9B65-4A31-A876-27A12DF28721}" srcOrd="4" destOrd="0" presId="urn:microsoft.com/office/officeart/2008/layout/LinedList"/>
    <dgm:cxn modelId="{80E95C2F-2591-4963-A71A-0A7EFBE7CC4C}" type="presParOf" srcId="{5FDA699E-9732-4368-9E9D-B9ECF03CAECF}" destId="{C2A6B8CD-D09D-4566-B0A3-4E4C0A8F85D4}" srcOrd="5" destOrd="0" presId="urn:microsoft.com/office/officeart/2008/layout/LinedList"/>
    <dgm:cxn modelId="{19A524C6-4E0B-4A7F-BFA1-EEEC51EA6D02}" type="presParOf" srcId="{C2A6B8CD-D09D-4566-B0A3-4E4C0A8F85D4}" destId="{9252236A-CAAA-4933-865B-78B04C72BBE6}" srcOrd="0" destOrd="0" presId="urn:microsoft.com/office/officeart/2008/layout/LinedList"/>
    <dgm:cxn modelId="{3624B350-39DB-47F3-8933-19DDDFC10DE3}" type="presParOf" srcId="{C2A6B8CD-D09D-4566-B0A3-4E4C0A8F85D4}" destId="{B5D27319-F76E-4EA1-8A10-DA91E5053DE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DB54E1-B96C-4A75-8DAE-18A6F06ECEA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890904C-C687-4263-B3F8-C6061086645F}">
      <dgm:prSet/>
      <dgm:spPr>
        <a:solidFill>
          <a:srgbClr val="2C3384"/>
        </a:solidFill>
      </dgm:spPr>
      <dgm:t>
        <a:bodyPr/>
        <a:lstStyle/>
        <a:p>
          <a:r>
            <a:rPr lang="en-US" dirty="0"/>
            <a:t>Request age/grade group waiver for grab and go meals.</a:t>
          </a:r>
        </a:p>
      </dgm:t>
    </dgm:pt>
    <dgm:pt modelId="{5D59B658-471E-4188-A3B8-76D97A26CCBA}" type="parTrans" cxnId="{D6DC9F4D-A4DB-45C2-B590-CD0AB6305A5A}">
      <dgm:prSet/>
      <dgm:spPr/>
      <dgm:t>
        <a:bodyPr/>
        <a:lstStyle/>
        <a:p>
          <a:endParaRPr lang="en-US"/>
        </a:p>
      </dgm:t>
    </dgm:pt>
    <dgm:pt modelId="{8C707FEA-D1FB-4A24-9F7B-F6542F514CB8}" type="sibTrans" cxnId="{D6DC9F4D-A4DB-45C2-B590-CD0AB6305A5A}">
      <dgm:prSet/>
      <dgm:spPr/>
      <dgm:t>
        <a:bodyPr/>
        <a:lstStyle/>
        <a:p>
          <a:endParaRPr lang="en-US"/>
        </a:p>
      </dgm:t>
    </dgm:pt>
    <dgm:pt modelId="{DF87CE96-6476-4F84-952A-0AA8E956B0F7}">
      <dgm:prSet/>
      <dgm:spPr>
        <a:solidFill>
          <a:srgbClr val="2C3384"/>
        </a:solidFill>
      </dgm:spPr>
      <dgm:t>
        <a:bodyPr/>
        <a:lstStyle/>
        <a:p>
          <a:r>
            <a:rPr lang="en-US" dirty="0"/>
            <a:t>Request age/grade group waiver for grab and go meals. Meals will be planned to meet the K-8 meal pattern requirements, as the majority of students picking up meals will be from that grade group. </a:t>
          </a:r>
        </a:p>
      </dgm:t>
    </dgm:pt>
    <dgm:pt modelId="{521AE545-494B-440A-BFA2-39C75131BCFF}" type="parTrans" cxnId="{A5BA94B2-1580-4AFE-80B3-1EDC8DE51C0A}">
      <dgm:prSet/>
      <dgm:spPr/>
      <dgm:t>
        <a:bodyPr/>
        <a:lstStyle/>
        <a:p>
          <a:endParaRPr lang="en-US"/>
        </a:p>
      </dgm:t>
    </dgm:pt>
    <dgm:pt modelId="{B313022E-EE61-4AEC-BF08-827795FDA898}" type="sibTrans" cxnId="{A5BA94B2-1580-4AFE-80B3-1EDC8DE51C0A}">
      <dgm:prSet/>
      <dgm:spPr/>
      <dgm:t>
        <a:bodyPr/>
        <a:lstStyle/>
        <a:p>
          <a:endParaRPr lang="en-US"/>
        </a:p>
      </dgm:t>
    </dgm:pt>
    <dgm:pt modelId="{E203CEB7-B4BC-48B8-8A97-7EDA27709049}" type="pres">
      <dgm:prSet presAssocID="{C9DB54E1-B96C-4A75-8DAE-18A6F06ECEAE}" presName="Name0" presStyleCnt="0">
        <dgm:presLayoutVars>
          <dgm:dir/>
          <dgm:resizeHandles val="exact"/>
        </dgm:presLayoutVars>
      </dgm:prSet>
      <dgm:spPr/>
    </dgm:pt>
    <dgm:pt modelId="{DCC970EC-4555-4956-B499-DE013E58D191}" type="pres">
      <dgm:prSet presAssocID="{3890904C-C687-4263-B3F8-C6061086645F}" presName="node" presStyleLbl="node1" presStyleIdx="0" presStyleCnt="2">
        <dgm:presLayoutVars>
          <dgm:bulletEnabled val="1"/>
        </dgm:presLayoutVars>
      </dgm:prSet>
      <dgm:spPr/>
    </dgm:pt>
    <dgm:pt modelId="{A5AD208E-D432-4053-8414-81195E4D676B}" type="pres">
      <dgm:prSet presAssocID="{8C707FEA-D1FB-4A24-9F7B-F6542F514CB8}" presName="sibTrans" presStyleLbl="sibTrans2D1" presStyleIdx="0" presStyleCnt="1"/>
      <dgm:spPr/>
    </dgm:pt>
    <dgm:pt modelId="{7E0FB21B-315A-47CA-B037-A139FE206A6C}" type="pres">
      <dgm:prSet presAssocID="{8C707FEA-D1FB-4A24-9F7B-F6542F514CB8}" presName="connectorText" presStyleLbl="sibTrans2D1" presStyleIdx="0" presStyleCnt="1"/>
      <dgm:spPr/>
    </dgm:pt>
    <dgm:pt modelId="{9650F352-BAAB-4FE6-8DFE-5C506C199D8B}" type="pres">
      <dgm:prSet presAssocID="{DF87CE96-6476-4F84-952A-0AA8E956B0F7}" presName="node" presStyleLbl="node1" presStyleIdx="1" presStyleCnt="2" custScaleX="125839" custScaleY="118030">
        <dgm:presLayoutVars>
          <dgm:bulletEnabled val="1"/>
        </dgm:presLayoutVars>
      </dgm:prSet>
      <dgm:spPr/>
    </dgm:pt>
  </dgm:ptLst>
  <dgm:cxnLst>
    <dgm:cxn modelId="{C01C056B-659D-4BB7-AA3B-406021A3C14F}" type="presOf" srcId="{8C707FEA-D1FB-4A24-9F7B-F6542F514CB8}" destId="{7E0FB21B-315A-47CA-B037-A139FE206A6C}" srcOrd="1" destOrd="0" presId="urn:microsoft.com/office/officeart/2005/8/layout/process1"/>
    <dgm:cxn modelId="{D6DC9F4D-A4DB-45C2-B590-CD0AB6305A5A}" srcId="{C9DB54E1-B96C-4A75-8DAE-18A6F06ECEAE}" destId="{3890904C-C687-4263-B3F8-C6061086645F}" srcOrd="0" destOrd="0" parTransId="{5D59B658-471E-4188-A3B8-76D97A26CCBA}" sibTransId="{8C707FEA-D1FB-4A24-9F7B-F6542F514CB8}"/>
    <dgm:cxn modelId="{1E4A6550-8735-49F5-86D3-16DAFA7D7150}" type="presOf" srcId="{8C707FEA-D1FB-4A24-9F7B-F6542F514CB8}" destId="{A5AD208E-D432-4053-8414-81195E4D676B}" srcOrd="0" destOrd="0" presId="urn:microsoft.com/office/officeart/2005/8/layout/process1"/>
    <dgm:cxn modelId="{E45DC587-62A2-44C9-B2A9-D6E72A3C128A}" type="presOf" srcId="{DF87CE96-6476-4F84-952A-0AA8E956B0F7}" destId="{9650F352-BAAB-4FE6-8DFE-5C506C199D8B}" srcOrd="0" destOrd="0" presId="urn:microsoft.com/office/officeart/2005/8/layout/process1"/>
    <dgm:cxn modelId="{D1230DA6-719A-4092-BB1C-ABF617FE88AC}" type="presOf" srcId="{3890904C-C687-4263-B3F8-C6061086645F}" destId="{DCC970EC-4555-4956-B499-DE013E58D191}" srcOrd="0" destOrd="0" presId="urn:microsoft.com/office/officeart/2005/8/layout/process1"/>
    <dgm:cxn modelId="{A5BA94B2-1580-4AFE-80B3-1EDC8DE51C0A}" srcId="{C9DB54E1-B96C-4A75-8DAE-18A6F06ECEAE}" destId="{DF87CE96-6476-4F84-952A-0AA8E956B0F7}" srcOrd="1" destOrd="0" parTransId="{521AE545-494B-440A-BFA2-39C75131BCFF}" sibTransId="{B313022E-EE61-4AEC-BF08-827795FDA898}"/>
    <dgm:cxn modelId="{4D2A35B9-C4CB-4822-859A-110CB3B48A75}" type="presOf" srcId="{C9DB54E1-B96C-4A75-8DAE-18A6F06ECEAE}" destId="{E203CEB7-B4BC-48B8-8A97-7EDA27709049}" srcOrd="0" destOrd="0" presId="urn:microsoft.com/office/officeart/2005/8/layout/process1"/>
    <dgm:cxn modelId="{935FDF9A-E2EE-4CF1-B36E-41D44F431929}" type="presParOf" srcId="{E203CEB7-B4BC-48B8-8A97-7EDA27709049}" destId="{DCC970EC-4555-4956-B499-DE013E58D191}" srcOrd="0" destOrd="0" presId="urn:microsoft.com/office/officeart/2005/8/layout/process1"/>
    <dgm:cxn modelId="{8879C36F-68F7-4442-BEC7-5170534DCC9A}" type="presParOf" srcId="{E203CEB7-B4BC-48B8-8A97-7EDA27709049}" destId="{A5AD208E-D432-4053-8414-81195E4D676B}" srcOrd="1" destOrd="0" presId="urn:microsoft.com/office/officeart/2005/8/layout/process1"/>
    <dgm:cxn modelId="{0EE4F07D-A8B1-42D9-8495-B769A5EFE9C0}" type="presParOf" srcId="{A5AD208E-D432-4053-8414-81195E4D676B}" destId="{7E0FB21B-315A-47CA-B037-A139FE206A6C}" srcOrd="0" destOrd="0" presId="urn:microsoft.com/office/officeart/2005/8/layout/process1"/>
    <dgm:cxn modelId="{E4744969-4216-40D0-A65C-E81A5F1454F6}" type="presParOf" srcId="{E203CEB7-B4BC-48B8-8A97-7EDA27709049}" destId="{9650F352-BAAB-4FE6-8DFE-5C506C199D8B}"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DB54E1-B96C-4A75-8DAE-18A6F06ECEA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890904C-C687-4263-B3F8-C6061086645F}">
      <dgm:prSet custT="1"/>
      <dgm:spPr>
        <a:solidFill>
          <a:srgbClr val="6D3B5D"/>
        </a:solidFill>
      </dgm:spPr>
      <dgm:t>
        <a:bodyPr/>
        <a:lstStyle/>
        <a:p>
          <a:r>
            <a:rPr lang="en-US" sz="1900" dirty="0"/>
            <a:t>Request age/grade group waiver for vegetable subgroups.</a:t>
          </a:r>
        </a:p>
      </dgm:t>
    </dgm:pt>
    <dgm:pt modelId="{5D59B658-471E-4188-A3B8-76D97A26CCBA}" type="parTrans" cxnId="{D6DC9F4D-A4DB-45C2-B590-CD0AB6305A5A}">
      <dgm:prSet/>
      <dgm:spPr/>
      <dgm:t>
        <a:bodyPr/>
        <a:lstStyle/>
        <a:p>
          <a:endParaRPr lang="en-US"/>
        </a:p>
      </dgm:t>
    </dgm:pt>
    <dgm:pt modelId="{8C707FEA-D1FB-4A24-9F7B-F6542F514CB8}" type="sibTrans" cxnId="{D6DC9F4D-A4DB-45C2-B590-CD0AB6305A5A}">
      <dgm:prSet/>
      <dgm:spPr/>
      <dgm:t>
        <a:bodyPr/>
        <a:lstStyle/>
        <a:p>
          <a:endParaRPr lang="en-US"/>
        </a:p>
      </dgm:t>
    </dgm:pt>
    <dgm:pt modelId="{DF87CE96-6476-4F84-952A-0AA8E956B0F7}">
      <dgm:prSet/>
      <dgm:spPr>
        <a:solidFill>
          <a:srgbClr val="6D3B5D"/>
        </a:solidFill>
      </dgm:spPr>
      <dgm:t>
        <a:bodyPr/>
        <a:lstStyle/>
        <a:p>
          <a:r>
            <a:rPr lang="en-US" dirty="0"/>
            <a:t>Requesting flexibility in meeting the beans/peas (legumes) and starchy vegetable subgroup weekly requirements. Sponsor is serving cold meals in the classroom and is finding it challenging to plan menus that incorporate vegetables from these two subgroups to meet requirements. Sponsor is currently planning to serve hummus, bean and corn salad, and frozen peas and will continue to incorporate vegetables as new ideas are found and accepted by students. </a:t>
          </a:r>
        </a:p>
      </dgm:t>
    </dgm:pt>
    <dgm:pt modelId="{521AE545-494B-440A-BFA2-39C75131BCFF}" type="parTrans" cxnId="{A5BA94B2-1580-4AFE-80B3-1EDC8DE51C0A}">
      <dgm:prSet/>
      <dgm:spPr/>
      <dgm:t>
        <a:bodyPr/>
        <a:lstStyle/>
        <a:p>
          <a:endParaRPr lang="en-US"/>
        </a:p>
      </dgm:t>
    </dgm:pt>
    <dgm:pt modelId="{B313022E-EE61-4AEC-BF08-827795FDA898}" type="sibTrans" cxnId="{A5BA94B2-1580-4AFE-80B3-1EDC8DE51C0A}">
      <dgm:prSet/>
      <dgm:spPr/>
      <dgm:t>
        <a:bodyPr/>
        <a:lstStyle/>
        <a:p>
          <a:endParaRPr lang="en-US"/>
        </a:p>
      </dgm:t>
    </dgm:pt>
    <dgm:pt modelId="{E203CEB7-B4BC-48B8-8A97-7EDA27709049}" type="pres">
      <dgm:prSet presAssocID="{C9DB54E1-B96C-4A75-8DAE-18A6F06ECEAE}" presName="Name0" presStyleCnt="0">
        <dgm:presLayoutVars>
          <dgm:dir/>
          <dgm:resizeHandles val="exact"/>
        </dgm:presLayoutVars>
      </dgm:prSet>
      <dgm:spPr/>
    </dgm:pt>
    <dgm:pt modelId="{DCC970EC-4555-4956-B499-DE013E58D191}" type="pres">
      <dgm:prSet presAssocID="{3890904C-C687-4263-B3F8-C6061086645F}" presName="node" presStyleLbl="node1" presStyleIdx="0" presStyleCnt="2">
        <dgm:presLayoutVars>
          <dgm:bulletEnabled val="1"/>
        </dgm:presLayoutVars>
      </dgm:prSet>
      <dgm:spPr/>
    </dgm:pt>
    <dgm:pt modelId="{A5AD208E-D432-4053-8414-81195E4D676B}" type="pres">
      <dgm:prSet presAssocID="{8C707FEA-D1FB-4A24-9F7B-F6542F514CB8}" presName="sibTrans" presStyleLbl="sibTrans2D1" presStyleIdx="0" presStyleCnt="1"/>
      <dgm:spPr/>
    </dgm:pt>
    <dgm:pt modelId="{7E0FB21B-315A-47CA-B037-A139FE206A6C}" type="pres">
      <dgm:prSet presAssocID="{8C707FEA-D1FB-4A24-9F7B-F6542F514CB8}" presName="connectorText" presStyleLbl="sibTrans2D1" presStyleIdx="0" presStyleCnt="1"/>
      <dgm:spPr/>
    </dgm:pt>
    <dgm:pt modelId="{9650F352-BAAB-4FE6-8DFE-5C506C199D8B}" type="pres">
      <dgm:prSet presAssocID="{DF87CE96-6476-4F84-952A-0AA8E956B0F7}" presName="node" presStyleLbl="node1" presStyleIdx="1" presStyleCnt="2" custScaleX="125839" custScaleY="118030">
        <dgm:presLayoutVars>
          <dgm:bulletEnabled val="1"/>
        </dgm:presLayoutVars>
      </dgm:prSet>
      <dgm:spPr/>
    </dgm:pt>
  </dgm:ptLst>
  <dgm:cxnLst>
    <dgm:cxn modelId="{C01C056B-659D-4BB7-AA3B-406021A3C14F}" type="presOf" srcId="{8C707FEA-D1FB-4A24-9F7B-F6542F514CB8}" destId="{7E0FB21B-315A-47CA-B037-A139FE206A6C}" srcOrd="1" destOrd="0" presId="urn:microsoft.com/office/officeart/2005/8/layout/process1"/>
    <dgm:cxn modelId="{D6DC9F4D-A4DB-45C2-B590-CD0AB6305A5A}" srcId="{C9DB54E1-B96C-4A75-8DAE-18A6F06ECEAE}" destId="{3890904C-C687-4263-B3F8-C6061086645F}" srcOrd="0" destOrd="0" parTransId="{5D59B658-471E-4188-A3B8-76D97A26CCBA}" sibTransId="{8C707FEA-D1FB-4A24-9F7B-F6542F514CB8}"/>
    <dgm:cxn modelId="{1E4A6550-8735-49F5-86D3-16DAFA7D7150}" type="presOf" srcId="{8C707FEA-D1FB-4A24-9F7B-F6542F514CB8}" destId="{A5AD208E-D432-4053-8414-81195E4D676B}" srcOrd="0" destOrd="0" presId="urn:microsoft.com/office/officeart/2005/8/layout/process1"/>
    <dgm:cxn modelId="{E45DC587-62A2-44C9-B2A9-D6E72A3C128A}" type="presOf" srcId="{DF87CE96-6476-4F84-952A-0AA8E956B0F7}" destId="{9650F352-BAAB-4FE6-8DFE-5C506C199D8B}" srcOrd="0" destOrd="0" presId="urn:microsoft.com/office/officeart/2005/8/layout/process1"/>
    <dgm:cxn modelId="{D1230DA6-719A-4092-BB1C-ABF617FE88AC}" type="presOf" srcId="{3890904C-C687-4263-B3F8-C6061086645F}" destId="{DCC970EC-4555-4956-B499-DE013E58D191}" srcOrd="0" destOrd="0" presId="urn:microsoft.com/office/officeart/2005/8/layout/process1"/>
    <dgm:cxn modelId="{A5BA94B2-1580-4AFE-80B3-1EDC8DE51C0A}" srcId="{C9DB54E1-B96C-4A75-8DAE-18A6F06ECEAE}" destId="{DF87CE96-6476-4F84-952A-0AA8E956B0F7}" srcOrd="1" destOrd="0" parTransId="{521AE545-494B-440A-BFA2-39C75131BCFF}" sibTransId="{B313022E-EE61-4AEC-BF08-827795FDA898}"/>
    <dgm:cxn modelId="{4D2A35B9-C4CB-4822-859A-110CB3B48A75}" type="presOf" srcId="{C9DB54E1-B96C-4A75-8DAE-18A6F06ECEAE}" destId="{E203CEB7-B4BC-48B8-8A97-7EDA27709049}" srcOrd="0" destOrd="0" presId="urn:microsoft.com/office/officeart/2005/8/layout/process1"/>
    <dgm:cxn modelId="{935FDF9A-E2EE-4CF1-B36E-41D44F431929}" type="presParOf" srcId="{E203CEB7-B4BC-48B8-8A97-7EDA27709049}" destId="{DCC970EC-4555-4956-B499-DE013E58D191}" srcOrd="0" destOrd="0" presId="urn:microsoft.com/office/officeart/2005/8/layout/process1"/>
    <dgm:cxn modelId="{8879C36F-68F7-4442-BEC7-5170534DCC9A}" type="presParOf" srcId="{E203CEB7-B4BC-48B8-8A97-7EDA27709049}" destId="{A5AD208E-D432-4053-8414-81195E4D676B}" srcOrd="1" destOrd="0" presId="urn:microsoft.com/office/officeart/2005/8/layout/process1"/>
    <dgm:cxn modelId="{0EE4F07D-A8B1-42D9-8495-B769A5EFE9C0}" type="presParOf" srcId="{A5AD208E-D432-4053-8414-81195E4D676B}" destId="{7E0FB21B-315A-47CA-B037-A139FE206A6C}" srcOrd="0" destOrd="0" presId="urn:microsoft.com/office/officeart/2005/8/layout/process1"/>
    <dgm:cxn modelId="{E4744969-4216-40D0-A65C-E81A5F1454F6}" type="presParOf" srcId="{E203CEB7-B4BC-48B8-8A97-7EDA27709049}" destId="{9650F352-BAAB-4FE6-8DFE-5C506C199D8B}" srcOrd="2"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8A8B6-03C9-4CD0-94CB-011908297CA9}">
      <dsp:nvSpPr>
        <dsp:cNvPr id="0" name=""/>
        <dsp:cNvSpPr/>
      </dsp:nvSpPr>
      <dsp:spPr>
        <a:xfrm>
          <a:off x="0" y="313508"/>
          <a:ext cx="7282543" cy="23388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5206" tIns="1145540" rIns="56520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All students graduate ready for college and careers and are prepared to be productive citizens of Colorado.</a:t>
          </a:r>
        </a:p>
      </dsp:txBody>
      <dsp:txXfrm>
        <a:off x="0" y="313508"/>
        <a:ext cx="7282543" cy="2338875"/>
      </dsp:txXfrm>
    </dsp:sp>
    <dsp:sp modelId="{5EDEC507-F1DB-47B7-BA05-1D4985E23761}">
      <dsp:nvSpPr>
        <dsp:cNvPr id="0" name=""/>
        <dsp:cNvSpPr/>
      </dsp:nvSpPr>
      <dsp:spPr>
        <a:xfrm>
          <a:off x="205815" y="254065"/>
          <a:ext cx="5097780" cy="8296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684" tIns="0" rIns="192684" bIns="0" numCol="1" spcCol="1270" anchor="ctr" anchorCtr="0">
          <a:noAutofit/>
        </a:bodyPr>
        <a:lstStyle/>
        <a:p>
          <a:pPr marL="0" lvl="0" indent="0" algn="l" defTabSz="1244600">
            <a:lnSpc>
              <a:spcPct val="90000"/>
            </a:lnSpc>
            <a:spcBef>
              <a:spcPct val="0"/>
            </a:spcBef>
            <a:spcAft>
              <a:spcPct val="35000"/>
            </a:spcAft>
            <a:buNone/>
          </a:pPr>
          <a:r>
            <a:rPr lang="en-US" sz="2800" b="1" kern="1200" dirty="0"/>
            <a:t>CDE Vision </a:t>
          </a:r>
        </a:p>
      </dsp:txBody>
      <dsp:txXfrm>
        <a:off x="246316" y="294566"/>
        <a:ext cx="5016778" cy="748673"/>
      </dsp:txXfrm>
    </dsp:sp>
    <dsp:sp modelId="{49E03E5F-9976-4B9A-A85C-C209340D3FEB}">
      <dsp:nvSpPr>
        <dsp:cNvPr id="0" name=""/>
        <dsp:cNvSpPr/>
      </dsp:nvSpPr>
      <dsp:spPr>
        <a:xfrm>
          <a:off x="0" y="2905413"/>
          <a:ext cx="7282543" cy="308705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5206" tIns="1145540" rIns="56520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The School Nutrition Unit is committed to ensuring all school-aged children have equal access to healthy meals by supporting, training, and connecting Colorado’s child nutrition community.</a:t>
          </a:r>
        </a:p>
      </dsp:txBody>
      <dsp:txXfrm>
        <a:off x="0" y="2905413"/>
        <a:ext cx="7282543" cy="3087055"/>
      </dsp:txXfrm>
    </dsp:sp>
    <dsp:sp modelId="{E0D11013-1B9B-4070-95B6-1ACC4D8450D5}">
      <dsp:nvSpPr>
        <dsp:cNvPr id="0" name=""/>
        <dsp:cNvSpPr/>
      </dsp:nvSpPr>
      <dsp:spPr>
        <a:xfrm>
          <a:off x="364127" y="2702853"/>
          <a:ext cx="6551004" cy="101436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684" tIns="0" rIns="192684" bIns="0" numCol="1" spcCol="1270" anchor="ctr" anchorCtr="0">
          <a:noAutofit/>
        </a:bodyPr>
        <a:lstStyle/>
        <a:p>
          <a:pPr marL="0" lvl="0" indent="0" algn="l" defTabSz="1244600">
            <a:lnSpc>
              <a:spcPct val="90000"/>
            </a:lnSpc>
            <a:spcBef>
              <a:spcPct val="0"/>
            </a:spcBef>
            <a:spcAft>
              <a:spcPct val="35000"/>
            </a:spcAft>
            <a:buNone/>
          </a:pPr>
          <a:r>
            <a:rPr lang="en-US" sz="2800" b="1" kern="1200" dirty="0"/>
            <a:t>CDE School Nutrition Unit Mission</a:t>
          </a:r>
        </a:p>
      </dsp:txBody>
      <dsp:txXfrm>
        <a:off x="413644" y="2752370"/>
        <a:ext cx="6451970" cy="915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75C95-BDD1-4C9B-9F90-250982E628D6}">
      <dsp:nvSpPr>
        <dsp:cNvPr id="0" name=""/>
        <dsp:cNvSpPr/>
      </dsp:nvSpPr>
      <dsp:spPr>
        <a:xfrm>
          <a:off x="0" y="2265"/>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FF7115-D356-4429-8016-0EA95DE607C5}">
      <dsp:nvSpPr>
        <dsp:cNvPr id="0" name=""/>
        <dsp:cNvSpPr/>
      </dsp:nvSpPr>
      <dsp:spPr>
        <a:xfrm>
          <a:off x="0" y="2265"/>
          <a:ext cx="7886700" cy="1545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Sponsors may serve up to two meals a day at sites. </a:t>
          </a:r>
        </a:p>
      </dsp:txBody>
      <dsp:txXfrm>
        <a:off x="0" y="2265"/>
        <a:ext cx="7886700" cy="1545380"/>
      </dsp:txXfrm>
    </dsp:sp>
    <dsp:sp modelId="{CCA44626-255E-4078-8981-A5265F42558D}">
      <dsp:nvSpPr>
        <dsp:cNvPr id="0" name=""/>
        <dsp:cNvSpPr/>
      </dsp:nvSpPr>
      <dsp:spPr>
        <a:xfrm>
          <a:off x="0" y="1547646"/>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AC15E4-029F-4B81-AD37-596444C840E7}">
      <dsp:nvSpPr>
        <dsp:cNvPr id="0" name=""/>
        <dsp:cNvSpPr/>
      </dsp:nvSpPr>
      <dsp:spPr>
        <a:xfrm>
          <a:off x="0" y="1547646"/>
          <a:ext cx="7886700" cy="1545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Allowable meal types : breakfast, AM snack,  lunch, PM snack,  and   supper (this does not include snacks served under ASP). For example, a sponsor may serve breakfast and lunch under SSO and a snack under ASP. </a:t>
          </a:r>
        </a:p>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endParaRPr lang="en-US" sz="2000" kern="1200" dirty="0"/>
        </a:p>
      </dsp:txBody>
      <dsp:txXfrm>
        <a:off x="0" y="1547646"/>
        <a:ext cx="7886700" cy="1545380"/>
      </dsp:txXfrm>
    </dsp:sp>
    <dsp:sp modelId="{53E65E04-9B65-4A31-A876-27A12DF28721}">
      <dsp:nvSpPr>
        <dsp:cNvPr id="0" name=""/>
        <dsp:cNvSpPr/>
      </dsp:nvSpPr>
      <dsp:spPr>
        <a:xfrm>
          <a:off x="0" y="3093027"/>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52236A-CAAA-4933-865B-78B04C72BBE6}">
      <dsp:nvSpPr>
        <dsp:cNvPr id="0" name=""/>
        <dsp:cNvSpPr/>
      </dsp:nvSpPr>
      <dsp:spPr>
        <a:xfrm>
          <a:off x="0" y="3093027"/>
          <a:ext cx="7886700" cy="1545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Sponsors may choose which combination of meals they would like to serve; however, serving lunch and supper to the same children on the same day is not allowed</a:t>
          </a:r>
        </a:p>
      </dsp:txBody>
      <dsp:txXfrm>
        <a:off x="0" y="3093027"/>
        <a:ext cx="7886700" cy="1545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970EC-4555-4956-B499-DE013E58D191}">
      <dsp:nvSpPr>
        <dsp:cNvPr id="0" name=""/>
        <dsp:cNvSpPr/>
      </dsp:nvSpPr>
      <dsp:spPr>
        <a:xfrm>
          <a:off x="2189" y="410910"/>
          <a:ext cx="3242522" cy="1945513"/>
        </a:xfrm>
        <a:prstGeom prst="roundRect">
          <a:avLst>
            <a:gd name="adj" fmla="val 10000"/>
          </a:avLst>
        </a:prstGeom>
        <a:solidFill>
          <a:srgbClr val="2C33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Request age/grade group waiver for grab and go meals.</a:t>
          </a:r>
        </a:p>
      </dsp:txBody>
      <dsp:txXfrm>
        <a:off x="59171" y="467892"/>
        <a:ext cx="3128558" cy="1831549"/>
      </dsp:txXfrm>
    </dsp:sp>
    <dsp:sp modelId="{A5AD208E-D432-4053-8414-81195E4D676B}">
      <dsp:nvSpPr>
        <dsp:cNvPr id="0" name=""/>
        <dsp:cNvSpPr/>
      </dsp:nvSpPr>
      <dsp:spPr>
        <a:xfrm>
          <a:off x="3568963" y="981594"/>
          <a:ext cx="687414" cy="804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568963" y="1142423"/>
        <a:ext cx="481190" cy="482487"/>
      </dsp:txXfrm>
    </dsp:sp>
    <dsp:sp modelId="{9650F352-BAAB-4FE6-8DFE-5C506C199D8B}">
      <dsp:nvSpPr>
        <dsp:cNvPr id="0" name=""/>
        <dsp:cNvSpPr/>
      </dsp:nvSpPr>
      <dsp:spPr>
        <a:xfrm>
          <a:off x="4541720" y="235522"/>
          <a:ext cx="4080357" cy="2296289"/>
        </a:xfrm>
        <a:prstGeom prst="roundRect">
          <a:avLst>
            <a:gd name="adj" fmla="val 10000"/>
          </a:avLst>
        </a:prstGeom>
        <a:solidFill>
          <a:srgbClr val="2C33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Request age/grade group waiver for grab and go meals. Meals will be planned to meet the K-8 meal pattern requirements, as the majority of students picking up meals will be from that grade group. </a:t>
          </a:r>
        </a:p>
      </dsp:txBody>
      <dsp:txXfrm>
        <a:off x="4608976" y="302778"/>
        <a:ext cx="3945845" cy="21617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970EC-4555-4956-B499-DE013E58D191}">
      <dsp:nvSpPr>
        <dsp:cNvPr id="0" name=""/>
        <dsp:cNvSpPr/>
      </dsp:nvSpPr>
      <dsp:spPr>
        <a:xfrm>
          <a:off x="6398" y="211365"/>
          <a:ext cx="3239355" cy="2344603"/>
        </a:xfrm>
        <a:prstGeom prst="roundRect">
          <a:avLst>
            <a:gd name="adj" fmla="val 10000"/>
          </a:avLst>
        </a:prstGeom>
        <a:solidFill>
          <a:srgbClr val="6D3B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Request age/grade group waiver for vegetable subgroups.</a:t>
          </a:r>
        </a:p>
      </dsp:txBody>
      <dsp:txXfrm>
        <a:off x="75069" y="280036"/>
        <a:ext cx="3102013" cy="2207261"/>
      </dsp:txXfrm>
    </dsp:sp>
    <dsp:sp modelId="{A5AD208E-D432-4053-8414-81195E4D676B}">
      <dsp:nvSpPr>
        <dsp:cNvPr id="0" name=""/>
        <dsp:cNvSpPr/>
      </dsp:nvSpPr>
      <dsp:spPr>
        <a:xfrm>
          <a:off x="3569689" y="981987"/>
          <a:ext cx="686743" cy="8033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569689" y="1142659"/>
        <a:ext cx="480720" cy="482016"/>
      </dsp:txXfrm>
    </dsp:sp>
    <dsp:sp modelId="{9650F352-BAAB-4FE6-8DFE-5C506C199D8B}">
      <dsp:nvSpPr>
        <dsp:cNvPr id="0" name=""/>
        <dsp:cNvSpPr/>
      </dsp:nvSpPr>
      <dsp:spPr>
        <a:xfrm>
          <a:off x="4541496" y="0"/>
          <a:ext cx="4076372" cy="2767335"/>
        </a:xfrm>
        <a:prstGeom prst="roundRect">
          <a:avLst>
            <a:gd name="adj" fmla="val 10000"/>
          </a:avLst>
        </a:prstGeom>
        <a:solidFill>
          <a:srgbClr val="6D3B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Requesting flexibility in meeting the beans/peas (legumes) and starchy vegetable subgroup weekly requirements. Sponsor is serving cold meals in the classroom and is finding it challenging to plan menus that incorporate vegetables from these two subgroups to meet requirements. Sponsor is currently planning to serve hummus, bean and corn salad, and frozen peas and will continue to incorporate vegetables as new ideas are found and accepted by students. </a:t>
          </a:r>
        </a:p>
      </dsp:txBody>
      <dsp:txXfrm>
        <a:off x="4622548" y="81052"/>
        <a:ext cx="3914268" cy="260523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5/27/2021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fns-prod.azureedge.net/sites/default/files/resource-files/Parent_Pickup.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cde.state.co.us/node/23572"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Spotlight"/><Relationship Id="rId7" Type="http://schemas.openxmlformats.org/officeDocument/2006/relationships/hyperlink" Target="https://state.us5.list-manage.com/track/click?u=bee6c43ae6102530cf98cadf9&amp;id=ed84903b4f&amp;e=234a867c40"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mailto:boyd_e@cde.state.co.us" TargetMode="External"/><Relationship Id="rId5" Type="http://schemas.openxmlformats.org/officeDocument/2006/relationships/hyperlink" Target="https://state.us5.list-manage.com/track/click?u=bee6c43ae6102530cf98cadf9&amp;id=e7da227435&amp;e=234a867c40" TargetMode="External"/><Relationship Id="rId4" Type="http://schemas.openxmlformats.org/officeDocument/2006/relationships/hyperlink" Target="https://state.us5.list-manage.com/track/click?u=bee6c43ae6102530cf98cadf9&amp;id=c98643d52d&amp;e=234a867c40"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cde.state.co.us./nutrition/nutrionlineclaimsandservice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Hi Everyone my name is Kerri Link and I am a supervisor with the School Nutrition Unit. Welcome to our monthly statewide sharing call for Child Nutrition Program operators. These calls are scheduled for the last Thursday of each month and are a great opportunity to hear about what is happening around Colorado. </a:t>
            </a:r>
          </a:p>
          <a:p>
            <a:endParaRPr lang="en-US" dirty="0">
              <a:highlight>
                <a:srgbClr val="FFFF00"/>
              </a:highlight>
            </a:endParaRPr>
          </a:p>
          <a:p>
            <a:r>
              <a:rPr lang="en-US" dirty="0">
                <a:highlight>
                  <a:srgbClr val="FFFF00"/>
                </a:highlight>
              </a:rPr>
              <a:t>Just a reminder that you can register for these calls through the Dish each month or via the CDE- School Nutrition website. Today’s call will focus on reviewing the Child Nutrition Program options for SY 2021-22 and how to implement the USDA waivers.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AB72E5-BA5F-45BC-8917-444717CEAD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5411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Sponsors have the option to serve meals to students under the National School Lunch/School Breakfast programs or Seamless Summer Option for school year 21-22. </a:t>
            </a:r>
          </a:p>
          <a:p>
            <a:endParaRPr lang="en-US" dirty="0"/>
          </a:p>
          <a:p>
            <a:r>
              <a:rPr lang="en-US" dirty="0">
                <a:effectLst/>
                <a:latin typeface="Arial" panose="020B0604020202020204" pitchFamily="34" charset="0"/>
              </a:rPr>
              <a:t>The Seamless Summer Option (SSO) is a component of the National School Lunch Program (NSLP) and combines features of the NSLP, School Breakfast Program and the Summer Food Service Program. Under the SSO, sponsors will follow the NSLP and SBP meal pattern requirements and are able to provide free meals to all students and claim the meals at the free rate. </a:t>
            </a:r>
          </a:p>
          <a:p>
            <a:endParaRPr lang="en-US" dirty="0">
              <a:effectLst/>
              <a:latin typeface="Arial" panose="020B0604020202020204" pitchFamily="34" charset="0"/>
            </a:endParaRPr>
          </a:p>
          <a:p>
            <a:r>
              <a:rPr lang="en-US" dirty="0">
                <a:effectLst/>
                <a:latin typeface="Arial" panose="020B0604020202020204" pitchFamily="34" charset="0"/>
              </a:rPr>
              <a:t>For school year 2021-22, all meals served under the SSO will be reimbursed at the SFSP rate.</a:t>
            </a:r>
          </a:p>
          <a:p>
            <a:endParaRPr lang="en-US" dirty="0"/>
          </a:p>
          <a:p>
            <a:r>
              <a:rPr lang="en-US" dirty="0"/>
              <a:t>We will go through the considerations/differences of these programs in the next slide to inform your decision… </a:t>
            </a:r>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4208143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high level, some of the main differences in program operations. We will go into more detail for each section throughout the presentation. </a:t>
            </a:r>
          </a:p>
          <a:p>
            <a:endParaRPr lang="en-US" b="1" dirty="0"/>
          </a:p>
          <a:p>
            <a:r>
              <a:rPr lang="en-US" b="1" dirty="0"/>
              <a:t>Allowable meals: </a:t>
            </a:r>
            <a:r>
              <a:rPr lang="en-US" dirty="0">
                <a:effectLst/>
                <a:latin typeface="Arial" panose="020B0604020202020204" pitchFamily="34" charset="0"/>
              </a:rPr>
              <a:t>Sponsors may serve up to two meals a day. Allowable meal types under the SSO include: breakfast, AM snack, lunch, PM snack, and supper (this does not include snacks served under ASP). We will go in to more detail in the next slide. </a:t>
            </a:r>
          </a:p>
          <a:p>
            <a:endParaRPr lang="en-US" dirty="0"/>
          </a:p>
          <a:p>
            <a:pPr rtl="0">
              <a:spcBef>
                <a:spcPts val="1000"/>
              </a:spcBef>
              <a:spcAft>
                <a:spcPts val="0"/>
              </a:spcAft>
            </a:pPr>
            <a:r>
              <a:rPr lang="en-US" sz="1800" b="1" i="0" u="none" strike="noStrike" dirty="0">
                <a:solidFill>
                  <a:srgbClr val="000000"/>
                </a:solidFill>
                <a:effectLst/>
                <a:latin typeface="Calibri" panose="020F0502020204030204" pitchFamily="34" charset="0"/>
              </a:rPr>
              <a:t>Reimbursement rate:</a:t>
            </a:r>
          </a:p>
          <a:p>
            <a:pPr rtl="0">
              <a:spcBef>
                <a:spcPts val="1000"/>
              </a:spcBef>
              <a:spcAft>
                <a:spcPts val="0"/>
              </a:spcAft>
            </a:pPr>
            <a:endParaRPr lang="en-US" sz="1800" b="0" i="0" u="none" strike="noStrike" dirty="0">
              <a:solidFill>
                <a:srgbClr val="000000"/>
              </a:solidFill>
              <a:effectLst/>
              <a:latin typeface="Calibri" panose="020F0502020204030204" pitchFamily="34" charset="0"/>
            </a:endParaRPr>
          </a:p>
          <a:p>
            <a:pPr rtl="0">
              <a:spcBef>
                <a:spcPts val="1000"/>
              </a:spcBef>
              <a:spcAft>
                <a:spcPts val="0"/>
              </a:spcAft>
            </a:pPr>
            <a:r>
              <a:rPr lang="en-US" sz="1800" b="1" i="0" u="none" strike="noStrike" dirty="0">
                <a:solidFill>
                  <a:srgbClr val="000000"/>
                </a:solidFill>
                <a:effectLst/>
                <a:latin typeface="Calibri" panose="020F0502020204030204" pitchFamily="34" charset="0"/>
              </a:rPr>
              <a:t>Meal claiming: </a:t>
            </a:r>
            <a:r>
              <a:rPr lang="en-US" sz="1800" b="0" i="0" u="none" strike="noStrike" dirty="0">
                <a:solidFill>
                  <a:srgbClr val="000000"/>
                </a:solidFill>
                <a:effectLst/>
                <a:latin typeface="Calibri" panose="020F0502020204030204" pitchFamily="34" charset="0"/>
              </a:rPr>
              <a:t>All children 18 years of age or younger are eligible to receive free meals during the 2021-22 school year, The Nationwide Waiver to Allow the SSO through School Year 2021-22 ensures that all schools may provide meals to all children at no cost.</a:t>
            </a:r>
            <a:endParaRPr lang="en-US" dirty="0">
              <a:effectLst/>
            </a:endParaRPr>
          </a:p>
          <a:p>
            <a:endParaRPr lang="en-US" dirty="0"/>
          </a:p>
          <a:p>
            <a:r>
              <a:rPr lang="en-US" b="1" dirty="0"/>
              <a:t>Meal pattern: </a:t>
            </a:r>
            <a:r>
              <a:rPr lang="en-US" b="0" dirty="0"/>
              <a:t>same for both </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Applications: </a:t>
            </a:r>
            <a:r>
              <a:rPr lang="en-US" b="0" dirty="0"/>
              <a:t>SSO application will be within the SNP packet and will likely open in July. </a:t>
            </a:r>
          </a:p>
          <a:p>
            <a:r>
              <a:rPr lang="en-US" b="0" dirty="0"/>
              <a:t>Application timelines and further guidance coming soon as we are continuing to work with our software vendor to make the process as streamlined as possible for you. </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All other applicable waivers apply to both programs (despite area eligibility for SSO) – we will go into more details on each these later as well. </a:t>
            </a:r>
            <a:endParaRPr lang="en-US" b="1" dirty="0"/>
          </a:p>
          <a:p>
            <a:endParaRPr lang="en-US" sz="1800" dirty="0">
              <a:effectLst/>
              <a:latin typeface="Segoe UI" panose="020B0502040204020203" pitchFamily="34" charset="0"/>
            </a:endParaRPr>
          </a:p>
          <a:p>
            <a:r>
              <a:rPr lang="en-US" sz="1800" dirty="0">
                <a:effectLst/>
                <a:latin typeface="Segoe UI" panose="020B0502040204020203" pitchFamily="34" charset="0"/>
              </a:rPr>
              <a:t>The benefits of operating the SSO include being able to provide all meals to children for free, and receiving a higher reimbursement rate for meals served. </a:t>
            </a: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126027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Up to two meals, per child, per day, in any combination except lunch and supper, may be reimbursed through the SSO. </a:t>
            </a:r>
          </a:p>
          <a:p>
            <a:endParaRPr lang="en-US" sz="1800" b="0" i="0" u="none" strike="noStrike" dirty="0">
              <a:solidFill>
                <a:srgbClr val="000000"/>
              </a:solidFill>
              <a:effectLst/>
              <a:latin typeface="Calibri" panose="020F0502020204030204" pitchFamily="34" charset="0"/>
            </a:endParaRPr>
          </a:p>
          <a:p>
            <a:r>
              <a:rPr lang="en-US" sz="1800" b="1" i="0" u="none" strike="noStrike" dirty="0">
                <a:solidFill>
                  <a:srgbClr val="000000"/>
                </a:solidFill>
                <a:effectLst/>
                <a:latin typeface="Calibri" panose="020F0502020204030204" pitchFamily="34" charset="0"/>
              </a:rPr>
              <a:t>We are still awaiting guidance from USDA on if meals for weekend/non-school days will be allowable for SY 2021-22. </a:t>
            </a:r>
          </a:p>
          <a:p>
            <a:endParaRPr lang="en-US" sz="1800" b="1" i="0" u="none" strike="noStrike"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2585037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Regardless of the meal operation type (SSO or NSLP), and use of waivers such as the meal time, non-congregate feeding and parent meal pick up, sponsors must ensure that meals are accurately counted and claimed, and the integrity of the program is upheld. </a:t>
            </a:r>
          </a:p>
          <a:p>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As mentioned when we reviewed the comparison chart, under the Seamless Summer Option (SSO), all reimbursable meals served are free. Sponsors do not need to track meals based on the student’s eligibility status. </a:t>
            </a:r>
            <a:r>
              <a:rPr lang="en-US" sz="1800" dirty="0">
                <a:effectLst/>
                <a:latin typeface="Calibri" panose="020F0502020204030204" pitchFamily="34" charset="0"/>
                <a:ea typeface="Calibri" panose="020F0502020204030204" pitchFamily="34" charset="0"/>
                <a:cs typeface="Calibri" panose="020F0502020204030204" pitchFamily="34" charset="0"/>
              </a:rPr>
              <a:t>Sponsors can count meals on the day they are distributed for each meal type served. Sponsors are not required to have separate meal count forms for the days meals are intended to be eaten. For example, if 3 days’ worth of meals are served, a sponsor will have one breakfast meal count form and one lunch meal count form that shows 3 days’ worth of meals distributed at that site.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latin typeface="Arial" panose="020B0604020202020204" pitchFamily="34" charset="0"/>
            </a:endParaRPr>
          </a:p>
          <a:p>
            <a:endParaRPr lang="en-US" dirty="0">
              <a:effectLst/>
              <a:latin typeface="Arial" panose="020B0604020202020204" pitchFamily="34" charset="0"/>
            </a:endParaRPr>
          </a:p>
          <a:p>
            <a:r>
              <a:rPr lang="en-US" dirty="0">
                <a:effectLst/>
                <a:latin typeface="Arial" panose="020B0604020202020204" pitchFamily="34" charset="0"/>
              </a:rPr>
              <a:t>Under the National School Lunch (NSLP) and School Breakfast Programs (SBP), meals must be claimed by the student’s eligibility status (free, reduced, or paid), unless the school participates in a provisional program, such as the Community Eligibility Provision (CEP). Sponsors may also use money from the general fund to cover the cost for paid student meals if they wish to provide free meals for all students. Meals served at no cost will need to be tracked and claimed according to eligibility status</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2791769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gn="l">
              <a:lnSpc>
                <a:spcPct val="107000"/>
              </a:lnSpc>
              <a:spcBef>
                <a:spcPts val="0"/>
              </a:spcBef>
              <a:spcAft>
                <a:spcPts val="0"/>
              </a:spcAft>
            </a:pPr>
            <a:r>
              <a:rPr lang="en-US"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Sponsors operating the Seamless Summer Option may continue to collect and process free and reduced-price meal applications to maintain POS systems and also to establish eligibility for other benefits, specifically Pandemic-EBT (P-EBT). Sponsors must provide new students, such as kindergarteners, and newly eligible children an opportunity to establish their eligibility, specifically for P-EBT.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endParaRPr lang="en-US" dirty="0"/>
          </a:p>
          <a:p>
            <a:r>
              <a:rPr lang="en-US" dirty="0"/>
              <a:t>- Additionally, sponsors must continue to complete direct cert uploads. </a:t>
            </a:r>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1136229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Poll question (just 1</a:t>
            </a:r>
            <a:r>
              <a:rPr lang="en-US" baseline="30000" dirty="0"/>
              <a:t>st</a:t>
            </a:r>
            <a:r>
              <a:rPr lang="en-US" dirty="0"/>
              <a:t> question)</a:t>
            </a:r>
          </a:p>
          <a:p>
            <a:endParaRPr lang="en-US" dirty="0"/>
          </a:p>
          <a:p>
            <a:r>
              <a:rPr lang="en-US" dirty="0"/>
              <a:t>2</a:t>
            </a:r>
            <a:r>
              <a:rPr lang="en-US" baseline="30000" dirty="0"/>
              <a:t>nd</a:t>
            </a:r>
            <a:r>
              <a:rPr lang="en-US" dirty="0"/>
              <a:t> question – chat blast</a:t>
            </a:r>
          </a:p>
          <a:p>
            <a:endParaRPr lang="en-US" dirty="0"/>
          </a:p>
          <a:p>
            <a:endParaRPr lang="en-US" dirty="0"/>
          </a:p>
          <a:p>
            <a:r>
              <a:rPr lang="en-US" dirty="0"/>
              <a:t>I am now going to turn it over to Erin Opgenorth, to go in over the meal pattern requirements and considerations for next school year.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2749767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a:p>
            <a:endParaRPr lang="en-US" dirty="0"/>
          </a:p>
          <a:p>
            <a:r>
              <a:rPr lang="en-US" dirty="0"/>
              <a:t>Poll Question: How are you feeling about returning to the NLSP/SBP meal patterns?</a:t>
            </a:r>
          </a:p>
          <a:p>
            <a:pPr marL="228600" indent="-228600">
              <a:buAutoNum type="alphaUcPeriod"/>
            </a:pPr>
            <a:r>
              <a:rPr lang="en-US" dirty="0"/>
              <a:t>Great – I love the vegetable subgroups!</a:t>
            </a:r>
          </a:p>
          <a:p>
            <a:pPr marL="228600" indent="-228600">
              <a:buAutoNum type="alphaUcPeriod"/>
            </a:pPr>
            <a:r>
              <a:rPr lang="en-US" dirty="0"/>
              <a:t>The first few weeks may be challenging, but then we’ll get the hang of it.</a:t>
            </a:r>
          </a:p>
          <a:p>
            <a:pPr marL="228600" indent="-228600">
              <a:buAutoNum type="alphaUcPeriod"/>
            </a:pPr>
            <a:r>
              <a:rPr lang="en-US" dirty="0"/>
              <a:t>Help! SSO? More like SOS!</a:t>
            </a:r>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191158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a:p>
            <a:endParaRPr lang="en-US" dirty="0"/>
          </a:p>
          <a:p>
            <a:r>
              <a:rPr lang="en-US" dirty="0"/>
              <a:t>All meals offered next school year must meet the NSLP and SBP meal pattern requirements. As we know, these meal patterns emphasize fruits and vegetables, whole grains, and age-appropriate nutrition through the quantity requirements and dietary specifications. Receiving high-quality, nutritious meals will help our students succeed in the classroom. </a:t>
            </a:r>
          </a:p>
          <a:p>
            <a:endParaRPr lang="en-US" dirty="0"/>
          </a:p>
          <a:p>
            <a:r>
              <a:rPr lang="en-US" dirty="0"/>
              <a:t>With that being said, USDA also recognized that there will be challenges in returning to these more complex meal patterns and is allowing flexibilities through the meal pattern waivers. </a:t>
            </a:r>
          </a:p>
          <a:p>
            <a:endParaRPr lang="en-US" dirty="0"/>
          </a:p>
          <a:p>
            <a:r>
              <a:rPr lang="en-US" dirty="0"/>
              <a:t>We will cover a brief overview of these meal patterns, Offer vs Serve, and the meal pattern waivers.</a:t>
            </a:r>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3267342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a:p>
            <a:endParaRPr lang="en-US" dirty="0"/>
          </a:p>
          <a:p>
            <a:r>
              <a:rPr lang="en-US" dirty="0"/>
              <a:t>Here is a look at the basics of the SBP meal pattern. The main differences from SFSP meal pattern are that you will need to offer 1 cup of fruit (or vegetables) as opposed to ½ cup in the SFSP and you will need to keep the weekly requirements in mind for the grains. All grains must be whole grain-rich next school year, unless you are approved for a meal pattern waiver. As a reminder, you can credit a meat/meat alternate as a grain once the daily 1 oz eq grain requirement has been met. </a:t>
            </a:r>
          </a:p>
          <a:p>
            <a:endParaRPr lang="en-US" dirty="0"/>
          </a:p>
          <a:p>
            <a:r>
              <a:rPr lang="en-US" dirty="0"/>
              <a:t>There are also K-8 and K-12 breakfast meal pattern options to help streamline menu planning and service. Visit the link in the title of the slide for the complete meal pattern, including dietary specifications. Please note that we are waiting on guidance from USDA on whether pre-K students that are not comingled with older students can be included in the age/grade group waiver.</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4283661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a:p>
            <a:endParaRPr lang="en-US" dirty="0"/>
          </a:p>
          <a:p>
            <a:r>
              <a:rPr lang="en-US" dirty="0"/>
              <a:t>As we begin to see more students return to in-person learning, more sponsors may be interested or able to implement Offer versus Serve. As a reminder, under OVS at breakfast, sponsors must offer at least four food items from the three required components and must plan the offered menu to meet all daily and weekly requirements (K-12 shown here). Food items at breakfast are considered 1 oz eq grain (or m/ma counting as a grain), ½ cup fruit (or vegetable), and 1 cup fluid milk. Students must select at least three food items, with one being at least ½ cup fruit, vegetable, or combination. This is different than OVS in the SFSP, which has no ½ cup fruit/vegetable requirement.</a:t>
            </a:r>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386554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First, I will cover some quick housekeeping items before we jump into the content.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If you are experiencing any technical difficulties, please reach out to Alicia Grove. Her information is available on this slide and in the chat. </a:t>
            </a:r>
          </a:p>
          <a:p>
            <a:endParaRPr lang="en-US" dirty="0">
              <a:highlight>
                <a:srgbClr val="FFFF00"/>
              </a:highlight>
            </a:endParaRPr>
          </a:p>
          <a:p>
            <a:pPr marR="0">
              <a:spcBef>
                <a:spcPts val="0"/>
              </a:spcBef>
              <a:spcAft>
                <a:spcPts val="0"/>
              </a:spcAft>
            </a:pPr>
            <a:r>
              <a:rPr lang="en-US" i="0" dirty="0">
                <a:effectLst/>
                <a:ea typeface="Calibri" panose="020F0502020204030204" pitchFamily="34" charset="0"/>
              </a:rPr>
              <a:t>All attendees who join via computer audio will enter muted to reduce background noise. If you have joined via the conference line, please mute your line to reduce background noise. </a:t>
            </a:r>
          </a:p>
          <a:p>
            <a:pPr marL="0" marR="0" indent="0">
              <a:spcBef>
                <a:spcPts val="0"/>
              </a:spcBef>
              <a:spcAft>
                <a:spcPts val="0"/>
              </a:spcAft>
              <a:buNone/>
            </a:pPr>
            <a:endParaRPr lang="en-US" i="0" dirty="0">
              <a:effectLst/>
              <a:ea typeface="Calibri" panose="020F0502020204030204" pitchFamily="34" charset="0"/>
            </a:endParaRPr>
          </a:p>
          <a:p>
            <a:pPr>
              <a:spcBef>
                <a:spcPts val="0"/>
              </a:spcBef>
            </a:pPr>
            <a:r>
              <a:rPr lang="en-US" i="0" dirty="0">
                <a:effectLst/>
                <a:ea typeface="Calibri" panose="020F0502020204030204" pitchFamily="34" charset="0"/>
              </a:rPr>
              <a:t>Just below the presentation are the files and weblinks pod. The files pod is where you will find </a:t>
            </a:r>
            <a:r>
              <a:rPr lang="en-US" dirty="0">
                <a:ea typeface="Calibri" panose="020F0502020204030204" pitchFamily="34" charset="0"/>
              </a:rPr>
              <a:t>the PowerPoint file for today with </a:t>
            </a:r>
            <a:r>
              <a:rPr lang="en-US" i="0" dirty="0">
                <a:effectLst/>
                <a:ea typeface="Calibri" panose="020F0502020204030204" pitchFamily="34" charset="0"/>
              </a:rPr>
              <a:t>speaker notes. We will refer to these resources during the 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highlight>
                <a:srgbClr val="FFFF00"/>
              </a:highlight>
            </a:endParaRPr>
          </a:p>
          <a:p>
            <a:pPr marL="0" marR="0">
              <a:spcBef>
                <a:spcPts val="0"/>
              </a:spcBef>
              <a:spcAft>
                <a:spcPts val="0"/>
              </a:spcAft>
            </a:pPr>
            <a:r>
              <a:rPr lang="en-US" sz="1200" i="0" dirty="0">
                <a:effectLst/>
                <a:latin typeface="Calibri" panose="020F0502020204030204" pitchFamily="34" charset="0"/>
                <a:ea typeface="Calibri" panose="020F0502020204030204" pitchFamily="34" charset="0"/>
              </a:rPr>
              <a:t>Lastly, if you have any questions, please put them in the chat pod—we will monitor the chat and compile a list of questions to address at the end of the webinar.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08E5F3-66E8-484D-9DED-AEF33F8FC2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0759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a:p>
            <a:endParaRPr lang="en-US" dirty="0"/>
          </a:p>
          <a:p>
            <a:r>
              <a:rPr lang="en-US" dirty="0"/>
              <a:t>Here are the basics of the National School Lunch Program meal pattern. As compared to the SFSP meal pattern, fruits and vegetables are now two separate components and you must offer both daily. In addition, you must offer vegetables from all subgroups in the respective quantities over the course of the week. All components have both daily and weekly quantity requirements.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you can visit the link in the title of the slide for the complete meal pattern, including dietary specifications.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20</a:t>
            </a:fld>
            <a:endParaRPr lang="en-US"/>
          </a:p>
        </p:txBody>
      </p:sp>
    </p:spTree>
    <p:extLst>
      <p:ext uri="{BB962C8B-B14F-4D97-AF65-F5344CB8AC3E}">
        <p14:creationId xmlns:p14="http://schemas.microsoft.com/office/powerpoint/2010/main" val="3424495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refresh ourselves on the lunch OVS requirements. Your planned menu must offer all five food components to meet daily and weekly amounts (K-8 and 9-12 shown here). Students must select at least three different food components, with one being at least ½ cup fruit, vegetable, or combination.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OVS not required for senior high schools next school year under a waiver from USDA. There is no need for sponsors to apply for this – we have opted in for the state.</a:t>
            </a:r>
          </a:p>
          <a:p>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21</a:t>
            </a:fld>
            <a:endParaRPr lang="en-US"/>
          </a:p>
        </p:txBody>
      </p:sp>
    </p:spTree>
    <p:extLst>
      <p:ext uri="{BB962C8B-B14F-4D97-AF65-F5344CB8AC3E}">
        <p14:creationId xmlns:p14="http://schemas.microsoft.com/office/powerpoint/2010/main" val="1960185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a:p>
            <a:endParaRPr lang="en-US" dirty="0"/>
          </a:p>
          <a:p>
            <a:r>
              <a:rPr lang="en-US" dirty="0"/>
              <a:t>New resource to help you and your staff remember the details of the various meal patterns. </a:t>
            </a:r>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1274631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a:p>
            <a:endParaRPr lang="en-US" dirty="0"/>
          </a:p>
          <a:p>
            <a:r>
              <a:rPr lang="en-US" dirty="0"/>
              <a:t>As I mentioned, USDA is allowing sponsors to request specific meal pattern flexibilities for next school year to help ensure a safe meal service, listed here. </a:t>
            </a:r>
          </a:p>
          <a:p>
            <a:endParaRPr lang="en-US" dirty="0"/>
          </a:p>
          <a:p>
            <a:r>
              <a:rPr lang="en-US" dirty="0"/>
              <a:t>All sponsors who apply for the sodium waiver will be approved to remain at sodium Target 1 levels for the 2021-22 school year. The other waiver requests will be approved based on specific situations and justification. As I mentioned, we are waiting on guidance from USDA on whether pre-K students that are not comingled with older students can be included in the age/grade group waiver.</a:t>
            </a:r>
          </a:p>
          <a:p>
            <a:endParaRPr lang="en-US" dirty="0"/>
          </a:p>
          <a:p>
            <a:r>
              <a:rPr lang="en-US" dirty="0"/>
              <a:t>I will review all waiver requests and may contact you for additional information if needed.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1780521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a:p>
            <a:endParaRPr lang="en-US" dirty="0"/>
          </a:p>
          <a:p>
            <a:r>
              <a:rPr lang="en-US" dirty="0"/>
              <a:t>When completing the meal pattern waiver requests it is important to provide as much information and detail as needed to support your request. USDA has emphasized that waivers are in place to support sponsors in providing safe meals while we may still be experiencing the need for alternate meal service styles, increased social distancing, or other safety measures due to the pandemic.</a:t>
            </a:r>
          </a:p>
          <a:p>
            <a:endParaRPr lang="en-US" dirty="0"/>
          </a:p>
          <a:p>
            <a:r>
              <a:rPr lang="en-US" dirty="0"/>
              <a:t>There are two examples on this slide. The left side has waiver requests without much detail. The right side has enough detail to explain exactly why the waiver is needed.</a:t>
            </a:r>
          </a:p>
          <a:p>
            <a:r>
              <a:rPr lang="en-US" dirty="0"/>
              <a:t>When completing your waiver request, consider including if the waiver will only be for grab and go meals, which specific grade group requirements you will plan for, which specific grain items will be enriched and not whole grain-rich, or which vegetable subgroups requirements you may not consistently meet and why.</a:t>
            </a:r>
          </a:p>
          <a:p>
            <a:endParaRPr lang="en-US" dirty="0"/>
          </a:p>
          <a:p>
            <a:r>
              <a:rPr lang="en-US" dirty="0"/>
              <a:t>USDA did not provide minimum requirements to meet, such the percent of whole grain-rich foods you must serve over the week, so requests will be approved based on justification. </a:t>
            </a:r>
          </a:p>
          <a:p>
            <a:endParaRPr lang="en-US" dirty="0"/>
          </a:p>
          <a:p>
            <a:r>
              <a:rPr lang="en-US" dirty="0"/>
              <a:t>One additional reminder: if you feel that your sites may safely implement salad bars or self-serve stations next year, check in with your local health department. They are the ones who can help you decide if that is appropriate.</a:t>
            </a:r>
          </a:p>
          <a:p>
            <a:endParaRPr lang="en-US" dirty="0"/>
          </a:p>
          <a:p>
            <a:r>
              <a:rPr lang="en-US" dirty="0"/>
              <a:t>I will be providing additional meal pattern and menu planning training this summer at CSNA and through our unit, so please let me know what to include to best prepare you for next school year. </a:t>
            </a:r>
          </a:p>
        </p:txBody>
      </p:sp>
      <p:sp>
        <p:nvSpPr>
          <p:cNvPr id="4" name="Slide Number Placeholder 3"/>
          <p:cNvSpPr>
            <a:spLocks noGrp="1"/>
          </p:cNvSpPr>
          <p:nvPr>
            <p:ph type="sldNum" sz="quarter" idx="5"/>
          </p:nvPr>
        </p:nvSpPr>
        <p:spPr/>
        <p:txBody>
          <a:bodyPr/>
          <a:lstStyle/>
          <a:p>
            <a:fld id="{D8C3E97E-4890-4915-A7C2-F3D207C521C5}" type="slidenum">
              <a:rPr lang="en-US" smtClean="0"/>
              <a:t>24</a:t>
            </a:fld>
            <a:endParaRPr lang="en-US"/>
          </a:p>
        </p:txBody>
      </p:sp>
    </p:spTree>
    <p:extLst>
      <p:ext uri="{BB962C8B-B14F-4D97-AF65-F5344CB8AC3E}">
        <p14:creationId xmlns:p14="http://schemas.microsoft.com/office/powerpoint/2010/main" val="1142390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 &amp; Kerri</a:t>
            </a:r>
          </a:p>
          <a:p>
            <a:endParaRPr lang="en-US" dirty="0"/>
          </a:p>
          <a:p>
            <a:r>
              <a:rPr lang="en-US" dirty="0"/>
              <a:t>https://jamboard.google.com/d/1Xh6ii5QUTiaKRN4m1VCtg51usghx-hZHPEqmvnEHr_M/edit?usp=sharing </a:t>
            </a:r>
          </a:p>
          <a:p>
            <a:r>
              <a:rPr lang="en-US" dirty="0"/>
              <a:t>Q&amp;A here – about half way. Questions specific to meal operation type or meal patterns. </a:t>
            </a:r>
          </a:p>
        </p:txBody>
      </p:sp>
      <p:sp>
        <p:nvSpPr>
          <p:cNvPr id="4" name="Slide Number Placeholder 3"/>
          <p:cNvSpPr>
            <a:spLocks noGrp="1"/>
          </p:cNvSpPr>
          <p:nvPr>
            <p:ph type="sldNum" sz="quarter" idx="5"/>
          </p:nvPr>
        </p:nvSpPr>
        <p:spPr/>
        <p:txBody>
          <a:bodyPr/>
          <a:lstStyle/>
          <a:p>
            <a:fld id="{D8C3E97E-4890-4915-A7C2-F3D207C521C5}" type="slidenum">
              <a:rPr lang="en-US" smtClean="0"/>
              <a:t>25</a:t>
            </a:fld>
            <a:endParaRPr lang="en-US"/>
          </a:p>
        </p:txBody>
      </p:sp>
    </p:spTree>
    <p:extLst>
      <p:ext uri="{BB962C8B-B14F-4D97-AF65-F5344CB8AC3E}">
        <p14:creationId xmlns:p14="http://schemas.microsoft.com/office/powerpoint/2010/main" val="971722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Calibri" panose="020F0502020204030204" pitchFamily="34" charset="0"/>
              </a:rPr>
              <a:t>Kerri</a:t>
            </a:r>
          </a:p>
          <a:p>
            <a:endParaRPr lang="en-US" sz="1800" dirty="0">
              <a:solidFill>
                <a:srgbClr val="000000"/>
              </a:solidFill>
              <a:effectLst/>
              <a:latin typeface="Calibri" panose="020F0502020204030204" pitchFamily="34" charset="0"/>
              <a:ea typeface="Calibri" panose="020F0502020204030204" pitchFamily="34" charset="0"/>
            </a:endParaRPr>
          </a:p>
          <a:p>
            <a:r>
              <a:rPr lang="en-US" sz="1800" dirty="0">
                <a:solidFill>
                  <a:srgbClr val="000000"/>
                </a:solidFill>
                <a:effectLst/>
                <a:latin typeface="Calibri" panose="020F0502020204030204" pitchFamily="34" charset="0"/>
                <a:ea typeface="Calibri" panose="020F0502020204030204" pitchFamily="34" charset="0"/>
              </a:rPr>
              <a:t>We are now going to go through the additional waivers for SY 2021-22. </a:t>
            </a:r>
          </a:p>
          <a:p>
            <a:endParaRPr lang="en-US" sz="1800" dirty="0">
              <a:solidFill>
                <a:srgbClr val="000000"/>
              </a:solidFill>
              <a:effectLst/>
              <a:latin typeface="Calibri" panose="020F0502020204030204" pitchFamily="34" charset="0"/>
              <a:ea typeface="Calibri" panose="020F0502020204030204" pitchFamily="34" charset="0"/>
            </a:endParaRPr>
          </a:p>
          <a:p>
            <a:r>
              <a:rPr lang="en-US" sz="1800" dirty="0">
                <a:solidFill>
                  <a:srgbClr val="000000"/>
                </a:solidFill>
                <a:effectLst/>
                <a:latin typeface="Calibri" panose="020F0502020204030204" pitchFamily="34" charset="0"/>
                <a:ea typeface="Calibri" panose="020F0502020204030204" pitchFamily="34" charset="0"/>
              </a:rPr>
              <a:t>Apply to NSLP and SSO.  </a:t>
            </a:r>
          </a:p>
          <a:p>
            <a:endParaRPr lang="en-US" sz="1800" dirty="0">
              <a:solidFill>
                <a:srgbClr val="000000"/>
              </a:solidFill>
              <a:effectLst/>
              <a:latin typeface="Calibri" panose="020F0502020204030204" pitchFamily="34" charset="0"/>
              <a:ea typeface="Calibri" panose="020F0502020204030204" pitchFamily="34" charset="0"/>
            </a:endParaRPr>
          </a:p>
          <a:p>
            <a:r>
              <a:rPr lang="en-US" sz="1800" dirty="0">
                <a:solidFill>
                  <a:srgbClr val="000000"/>
                </a:solidFill>
                <a:effectLst/>
                <a:latin typeface="Calibri" panose="020F0502020204030204" pitchFamily="34" charset="0"/>
                <a:ea typeface="Calibri" panose="020F0502020204030204" pitchFamily="34" charset="0"/>
              </a:rPr>
              <a:t>The meal service time restrictions waiver allows sponsors to set meal service times that work best for their school and community needs. There are no restrictions on time between meals or length of service; however, you should keep these in mind to best meet the needs of your students. </a:t>
            </a:r>
            <a:endParaRPr lang="en-US" sz="1800" b="1"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In conjunction with the non-congregate feeding waiver (which we will go in to next), this also allows sponsors to distribute up to 5 days’ worth of meals at one time. </a:t>
            </a:r>
            <a:endParaRPr lang="en-US" b="0" dirty="0"/>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2810445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To ensure appropriate safety measures and support social distancing, meals and snacks may be taken and consumed off-site. This allows schools the opportunity to provide meal pick-up options for students learning virtually and facilitates grab-and-go meals for students in school.</a:t>
            </a:r>
          </a:p>
          <a:p>
            <a:endParaRPr lang="en-US" sz="1800" b="0" i="0" u="none" strike="noStrike"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27</a:t>
            </a:fld>
            <a:endParaRPr lang="en-US"/>
          </a:p>
        </p:txBody>
      </p:sp>
    </p:spTree>
    <p:extLst>
      <p:ext uri="{BB962C8B-B14F-4D97-AF65-F5344CB8AC3E}">
        <p14:creationId xmlns:p14="http://schemas.microsoft.com/office/powerpoint/2010/main" val="527955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Per the Nationwide USDA Waiver, children are not required to be present while their parents/guardians pick up the meals; however, program accountability must be maintained in order to prevent duplicate meals or meals being served to adults without eligible children. The “</a:t>
            </a:r>
            <a:r>
              <a:rPr lang="en-US" sz="1800" b="0" i="0" u="sng" strike="noStrike" dirty="0">
                <a:solidFill>
                  <a:srgbClr val="1155CC"/>
                </a:solidFill>
                <a:effectLst/>
                <a:latin typeface="Calibri" panose="020F0502020204030204" pitchFamily="34" charset="0"/>
                <a:hlinkClick r:id="rId3"/>
              </a:rPr>
              <a:t>USDA Best Practices for Parent Pick-Up of Meals and Snacks</a:t>
            </a:r>
            <a:r>
              <a:rPr lang="en-US" sz="1800" b="0" i="0" u="none" strike="noStrike" dirty="0">
                <a:solidFill>
                  <a:srgbClr val="000000"/>
                </a:solidFill>
                <a:effectLst/>
                <a:latin typeface="Calibri" panose="020F0502020204030204" pitchFamily="34" charset="0"/>
              </a:rPr>
              <a:t>” provides helpful information for understanding Parent Meal Pick Up. </a:t>
            </a:r>
          </a:p>
          <a:p>
            <a:endParaRPr lang="en-US" sz="18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The non-congregate, meal service times, and parent pick-up waivers allow schools to utilize meal distribution methods that work best for their students such as, home delivery, grab and go, curbside pick-up, multiple meal distribution, bulk meals, and parent-pick 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Again, Sponsors are encouraged to have a procedure in place ensuring the students are in attendance of the school by either requesting a student ID or student name. </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28</a:t>
            </a:fld>
            <a:endParaRPr lang="en-US"/>
          </a:p>
        </p:txBody>
      </p:sp>
    </p:spTree>
    <p:extLst>
      <p:ext uri="{BB962C8B-B14F-4D97-AF65-F5344CB8AC3E}">
        <p14:creationId xmlns:p14="http://schemas.microsoft.com/office/powerpoint/2010/main" val="2176520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Sponsors may complete monitoring requirements through an off-site desk audit. Sponsors must review each meal site at least once during each site’s operation and can use this</a:t>
            </a:r>
            <a:r>
              <a:rPr lang="en-US" sz="1800" b="0" i="0" u="sng" strike="noStrike" dirty="0">
                <a:solidFill>
                  <a:srgbClr val="1155CC"/>
                </a:solidFill>
                <a:effectLst/>
                <a:latin typeface="Calibri" panose="020F0502020204030204" pitchFamily="34" charset="0"/>
                <a:hlinkClick r:id="rId3"/>
              </a:rPr>
              <a:t> SSO review form</a:t>
            </a:r>
            <a:r>
              <a:rPr lang="en-US" sz="1800" b="0" i="0" u="none" strike="noStrike" dirty="0">
                <a:solidFill>
                  <a:srgbClr val="000000"/>
                </a:solidFill>
                <a:effectLst/>
                <a:latin typeface="Calibri" panose="020F0502020204030204" pitchFamily="34" charset="0"/>
              </a:rPr>
              <a:t>.</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This is the same for NSLP reviews. </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29</a:t>
            </a:fld>
            <a:endParaRPr lang="en-US"/>
          </a:p>
        </p:txBody>
      </p:sp>
    </p:spTree>
    <p:extLst>
      <p:ext uri="{BB962C8B-B14F-4D97-AF65-F5344CB8AC3E}">
        <p14:creationId xmlns:p14="http://schemas.microsoft.com/office/powerpoint/2010/main" val="377154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likely familiar with the CDE vision and School Nutrition Unit’s Mission statements. If not, please take a moment to read though them. </a:t>
            </a:r>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dirty="0"/>
          </a:p>
        </p:txBody>
      </p:sp>
    </p:spTree>
    <p:extLst>
      <p:ext uri="{BB962C8B-B14F-4D97-AF65-F5344CB8AC3E}">
        <p14:creationId xmlns:p14="http://schemas.microsoft.com/office/powerpoint/2010/main" val="2477221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30</a:t>
            </a:fld>
            <a:endParaRPr lang="en-US"/>
          </a:p>
        </p:txBody>
      </p:sp>
    </p:spTree>
    <p:extLst>
      <p:ext uri="{BB962C8B-B14F-4D97-AF65-F5344CB8AC3E}">
        <p14:creationId xmlns:p14="http://schemas.microsoft.com/office/powerpoint/2010/main" val="15132999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N/A for NSLP. </a:t>
            </a:r>
          </a:p>
          <a:p>
            <a:r>
              <a:rPr lang="en-US" sz="1800" b="0" i="0" u="none" strike="noStrike" dirty="0">
                <a:solidFill>
                  <a:srgbClr val="000000"/>
                </a:solidFill>
                <a:effectLst/>
                <a:latin typeface="Calibri" panose="020F0502020204030204" pitchFamily="34" charset="0"/>
              </a:rPr>
              <a:t>Allows sponsors to operate the SSO at any school site, regardless of its location. This ensures all children in all areas across the state can receive free meals during the school year.  </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31</a:t>
            </a:fld>
            <a:endParaRPr lang="en-US"/>
          </a:p>
        </p:txBody>
      </p:sp>
    </p:spTree>
    <p:extLst>
      <p:ext uri="{BB962C8B-B14F-4D97-AF65-F5344CB8AC3E}">
        <p14:creationId xmlns:p14="http://schemas.microsoft.com/office/powerpoint/2010/main" val="2174980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reimbursement rates coming soon; however, SFSP reimbursement rates are higher than NSLP. </a:t>
            </a:r>
          </a:p>
          <a:p>
            <a:endParaRPr lang="en-US" dirty="0"/>
          </a:p>
          <a:p>
            <a:r>
              <a:rPr lang="en-US" dirty="0"/>
              <a:t>Waiting on USDA guidance on how to code SSO meals. </a:t>
            </a:r>
          </a:p>
        </p:txBody>
      </p:sp>
      <p:sp>
        <p:nvSpPr>
          <p:cNvPr id="4" name="Slide Number Placeholder 3"/>
          <p:cNvSpPr>
            <a:spLocks noGrp="1"/>
          </p:cNvSpPr>
          <p:nvPr>
            <p:ph type="sldNum" sz="quarter" idx="5"/>
          </p:nvPr>
        </p:nvSpPr>
        <p:spPr/>
        <p:txBody>
          <a:bodyPr/>
          <a:lstStyle/>
          <a:p>
            <a:fld id="{D8C3E97E-4890-4915-A7C2-F3D207C521C5}" type="slidenum">
              <a:rPr lang="en-US" smtClean="0"/>
              <a:t>32</a:t>
            </a:fld>
            <a:endParaRPr lang="en-US"/>
          </a:p>
        </p:txBody>
      </p:sp>
    </p:spTree>
    <p:extLst>
      <p:ext uri="{BB962C8B-B14F-4D97-AF65-F5344CB8AC3E}">
        <p14:creationId xmlns:p14="http://schemas.microsoft.com/office/powerpoint/2010/main" val="32083358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33</a:t>
            </a:fld>
            <a:endParaRPr lang="en-US"/>
          </a:p>
        </p:txBody>
      </p:sp>
    </p:spTree>
    <p:extLst>
      <p:ext uri="{BB962C8B-B14F-4D97-AF65-F5344CB8AC3E}">
        <p14:creationId xmlns:p14="http://schemas.microsoft.com/office/powerpoint/2010/main" val="23424394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50000"/>
              </a:lnSpc>
              <a:spcBef>
                <a:spcPts val="750"/>
              </a:spcBef>
              <a:spcAft>
                <a:spcPts val="750"/>
              </a:spcAft>
            </a:pPr>
            <a:r>
              <a:rPr lang="en-US" sz="1800" b="1" u="sng" dirty="0">
                <a:solidFill>
                  <a:srgbClr val="656565"/>
                </a:solidFill>
                <a:effectLst/>
                <a:latin typeface="Helvetica" panose="020B0604020202020204" pitchFamily="34" charset="0"/>
                <a:ea typeface="Calibri" panose="020F0502020204030204" pitchFamily="34" charset="0"/>
                <a:cs typeface="Calibri" panose="020F0502020204030204" pitchFamily="34" charset="0"/>
                <a:hlinkClick r:id="rId3" action="ppaction://hlinkfile"/>
              </a:rPr>
              <a:t>School Year 2021-22 Fresh Fruit and Vegetable application is open</a:t>
            </a:r>
            <a:endParaRPr lang="en-US" sz="1800" b="1" u="sng" dirty="0">
              <a:solidFill>
                <a:srgbClr val="656565"/>
              </a:solidFill>
              <a:effectLst/>
              <a:latin typeface="Helvetica" panose="020B0604020202020204" pitchFamily="34" charset="0"/>
              <a:ea typeface="Calibri" panose="020F0502020204030204" pitchFamily="34" charset="0"/>
              <a:cs typeface="Calibri" panose="020F0502020204030204" pitchFamily="34" charset="0"/>
            </a:endParaRPr>
          </a:p>
          <a:p>
            <a:pPr marL="0" marR="0" algn="l">
              <a:lnSpc>
                <a:spcPct val="150000"/>
              </a:lnSpc>
              <a:spcBef>
                <a:spcPts val="750"/>
              </a:spcBef>
              <a:spcAft>
                <a:spcPts val="750"/>
              </a:spcAft>
            </a:pPr>
            <a:endParaRPr lang="en-US" sz="1800" b="1" u="sng" dirty="0">
              <a:solidFill>
                <a:srgbClr val="656565"/>
              </a:solidFill>
              <a:effectLst/>
              <a:latin typeface="Helvetica" panose="020B0604020202020204" pitchFamily="34" charset="0"/>
              <a:ea typeface="Calibri" panose="020F0502020204030204" pitchFamily="34" charset="0"/>
              <a:cs typeface="Calibri" panose="020F0502020204030204" pitchFamily="34" charset="0"/>
            </a:endParaRPr>
          </a:p>
          <a:p>
            <a:pPr marL="0" marR="0" algn="l">
              <a:lnSpc>
                <a:spcPct val="150000"/>
              </a:lnSpc>
              <a:spcBef>
                <a:spcPts val="750"/>
              </a:spcBef>
              <a:spcAft>
                <a:spcPts val="750"/>
              </a:spcAft>
            </a:pPr>
            <a:endParaRPr lang="en-US" sz="1800" b="1" u="sng" dirty="0">
              <a:solidFill>
                <a:srgbClr val="656565"/>
              </a:solidFill>
              <a:effectLst/>
              <a:latin typeface="Helvetica" panose="020B0604020202020204" pitchFamily="34" charset="0"/>
              <a:ea typeface="Calibri" panose="020F0502020204030204" pitchFamily="34" charset="0"/>
              <a:cs typeface="Calibri" panose="020F0502020204030204" pitchFamily="34" charset="0"/>
            </a:endParaRPr>
          </a:p>
          <a:p>
            <a:pPr marL="0" marR="0" algn="l">
              <a:lnSpc>
                <a:spcPct val="150000"/>
              </a:lnSpc>
              <a:spcBef>
                <a:spcPts val="750"/>
              </a:spcBef>
              <a:spcAft>
                <a:spcPts val="750"/>
              </a:spcAft>
            </a:pPr>
            <a:r>
              <a:rPr lang="en-US" sz="1800" b="0" u="sng" dirty="0">
                <a:solidFill>
                  <a:srgbClr val="656565"/>
                </a:solidFill>
                <a:effectLst/>
                <a:latin typeface="Helvetica" panose="020B0604020202020204" pitchFamily="34" charset="0"/>
                <a:ea typeface="Calibri" panose="020F0502020204030204" pitchFamily="34" charset="0"/>
                <a:cs typeface="Calibri" panose="020F0502020204030204" pitchFamily="34" charset="0"/>
              </a:rPr>
              <a:t>- Operate the same as last school year hopefully with these waivers</a:t>
            </a:r>
          </a:p>
          <a:p>
            <a:pPr marL="0" marR="0" algn="l">
              <a:lnSpc>
                <a:spcPct val="150000"/>
              </a:lnSpc>
              <a:spcBef>
                <a:spcPts val="750"/>
              </a:spcBef>
              <a:spcAft>
                <a:spcPts val="750"/>
              </a:spcAft>
            </a:pPr>
            <a:endParaRPr lang="en-US" sz="18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gn="l">
              <a:lnSpc>
                <a:spcPct val="150000"/>
              </a:lnSpc>
              <a:spcBef>
                <a:spcPts val="750"/>
              </a:spcBef>
              <a:spcAft>
                <a:spcPts val="750"/>
              </a:spcAft>
              <a:buFontTx/>
              <a:buChar char="-"/>
            </a:pPr>
            <a:r>
              <a:rPr lang="en-US" sz="1800" dirty="0">
                <a:solidFill>
                  <a:srgbClr val="656565"/>
                </a:solidFill>
                <a:effectLst/>
                <a:latin typeface="Helvetica" panose="020B0604020202020204" pitchFamily="34" charset="0"/>
                <a:ea typeface="Calibri" panose="020F0502020204030204" pitchFamily="34" charset="0"/>
              </a:rPr>
              <a:t>sponsors must complete the FFVP application packet in the </a:t>
            </a:r>
            <a:r>
              <a:rPr lang="en-US" sz="1800" u="sng" dirty="0">
                <a:solidFill>
                  <a:srgbClr val="656565"/>
                </a:solidFill>
                <a:effectLst/>
                <a:latin typeface="Helvetica" panose="020B0604020202020204" pitchFamily="34" charset="0"/>
                <a:ea typeface="Calibri" panose="020F0502020204030204" pitchFamily="34" charset="0"/>
                <a:hlinkClick r:id="rId4"/>
              </a:rPr>
              <a:t>Colorado Nutrition Portal </a:t>
            </a:r>
            <a:r>
              <a:rPr lang="en-US" sz="1800" dirty="0">
                <a:solidFill>
                  <a:srgbClr val="656565"/>
                </a:solidFill>
                <a:effectLst/>
                <a:latin typeface="Helvetica" panose="020B0604020202020204" pitchFamily="34" charset="0"/>
                <a:ea typeface="Calibri" panose="020F0502020204030204" pitchFamily="34" charset="0"/>
              </a:rPr>
              <a:t>by Saturday, July 31; you can reference the </a:t>
            </a:r>
            <a:r>
              <a:rPr lang="en-US" sz="1800" u="sng" dirty="0">
                <a:solidFill>
                  <a:srgbClr val="656565"/>
                </a:solidFill>
                <a:effectLst/>
                <a:latin typeface="Helvetica" panose="020B0604020202020204" pitchFamily="34" charset="0"/>
                <a:ea typeface="Calibri" panose="020F0502020204030204" pitchFamily="34" charset="0"/>
                <a:hlinkClick r:id="rId5"/>
              </a:rPr>
              <a:t>application instructions</a:t>
            </a:r>
            <a:r>
              <a:rPr lang="en-US" sz="1800" dirty="0">
                <a:solidFill>
                  <a:srgbClr val="656565"/>
                </a:solidFill>
                <a:effectLst/>
                <a:latin typeface="Helvetica" panose="020B0604020202020204" pitchFamily="34" charset="0"/>
                <a:ea typeface="Calibri" panose="020F0502020204030204" pitchFamily="34" charset="0"/>
              </a:rPr>
              <a:t> for more information</a:t>
            </a:r>
          </a:p>
          <a:p>
            <a:pPr marL="285750" marR="0" indent="-285750" algn="l">
              <a:lnSpc>
                <a:spcPct val="150000"/>
              </a:lnSpc>
              <a:spcBef>
                <a:spcPts val="750"/>
              </a:spcBef>
              <a:spcAft>
                <a:spcPts val="750"/>
              </a:spcAft>
              <a:buFontTx/>
              <a:buChar char="-"/>
            </a:pPr>
            <a:r>
              <a:rPr lang="en-US" sz="1800" dirty="0">
                <a:solidFill>
                  <a:srgbClr val="656565"/>
                </a:solidFill>
                <a:effectLst/>
                <a:latin typeface="Helvetica" panose="020B0604020202020204" pitchFamily="34" charset="0"/>
                <a:ea typeface="Calibri" panose="020F0502020204030204" pitchFamily="34" charset="0"/>
              </a:rPr>
              <a:t>At this time, sponsors should not make any updates to the National School Lunch Program or Seamless Summer Option applications. Ensure you are in the correct school year by selecting ‘Year’ in the top right hand corner of the portal upon logging in. </a:t>
            </a:r>
            <a:endParaRPr lang="en-US" sz="1800" dirty="0">
              <a:effectLst/>
              <a:latin typeface="Calibri" panose="020F0502020204030204" pitchFamily="34" charset="0"/>
              <a:ea typeface="Calibri" panose="020F0502020204030204" pitchFamily="34" charset="0"/>
            </a:endParaRPr>
          </a:p>
          <a:p>
            <a:pPr marL="0" marR="0" algn="l">
              <a:lnSpc>
                <a:spcPct val="150000"/>
              </a:lnSpc>
              <a:spcBef>
                <a:spcPts val="750"/>
              </a:spcBef>
              <a:spcAft>
                <a:spcPts val="750"/>
              </a:spcAft>
            </a:pPr>
            <a:endParaRPr lang="en-US" sz="1800" dirty="0">
              <a:solidFill>
                <a:srgbClr val="656565"/>
              </a:solidFill>
              <a:effectLst/>
              <a:latin typeface="Helvetica" panose="020B0604020202020204" pitchFamily="34" charset="0"/>
              <a:ea typeface="Calibri" panose="020F0502020204030204" pitchFamily="34" charset="0"/>
            </a:endParaRPr>
          </a:p>
          <a:p>
            <a:pPr marL="0" marR="0" algn="l">
              <a:lnSpc>
                <a:spcPct val="150000"/>
              </a:lnSpc>
              <a:spcBef>
                <a:spcPts val="750"/>
              </a:spcBef>
              <a:spcAft>
                <a:spcPts val="750"/>
              </a:spcAft>
            </a:pPr>
            <a:r>
              <a:rPr lang="en-US" sz="1800" dirty="0">
                <a:solidFill>
                  <a:srgbClr val="656565"/>
                </a:solidFill>
                <a:effectLst/>
                <a:latin typeface="Helvetica" panose="020B0604020202020204" pitchFamily="34" charset="0"/>
                <a:ea typeface="Calibri" panose="020F0502020204030204" pitchFamily="34" charset="0"/>
              </a:rPr>
              <a:t>For questions, contact Erica Boyd at </a:t>
            </a:r>
            <a:r>
              <a:rPr lang="en-US" sz="1800" u="sng" dirty="0">
                <a:solidFill>
                  <a:srgbClr val="656565"/>
                </a:solidFill>
                <a:effectLst/>
                <a:latin typeface="Helvetica" panose="020B0604020202020204" pitchFamily="34" charset="0"/>
                <a:ea typeface="Calibri" panose="020F0502020204030204" pitchFamily="34" charset="0"/>
                <a:hlinkClick r:id="rId6"/>
              </a:rPr>
              <a:t>boyd_e@cde.state.co.us</a:t>
            </a:r>
            <a:r>
              <a:rPr lang="en-US" sz="1800" dirty="0">
                <a:solidFill>
                  <a:srgbClr val="656565"/>
                </a:solidFill>
                <a:effectLst/>
                <a:latin typeface="Helvetica" panose="020B0604020202020204" pitchFamily="34" charset="0"/>
                <a:ea typeface="Calibri" panose="020F0502020204030204" pitchFamily="34" charset="0"/>
              </a:rPr>
              <a:t> or 720-693-3232. </a:t>
            </a:r>
            <a:br>
              <a:rPr lang="en-US" sz="1800" dirty="0">
                <a:solidFill>
                  <a:srgbClr val="656565"/>
                </a:solidFill>
                <a:effectLst/>
                <a:latin typeface="Helvetica" panose="020B0604020202020204" pitchFamily="34" charset="0"/>
                <a:ea typeface="Calibri" panose="020F0502020204030204" pitchFamily="34" charset="0"/>
              </a:rPr>
            </a:br>
            <a:br>
              <a:rPr lang="en-US" sz="1800" dirty="0">
                <a:solidFill>
                  <a:srgbClr val="656565"/>
                </a:solidFill>
                <a:effectLst/>
                <a:latin typeface="Helvetica" panose="020B0604020202020204" pitchFamily="34" charset="0"/>
                <a:ea typeface="Calibri" panose="020F0502020204030204" pitchFamily="34" charset="0"/>
              </a:rPr>
            </a:br>
            <a:endParaRPr lang="en-US" sz="1800" dirty="0">
              <a:solidFill>
                <a:srgbClr val="656565"/>
              </a:solidFill>
              <a:effectLst/>
              <a:latin typeface="Helvetica" panose="020B0604020202020204" pitchFamily="34" charset="0"/>
              <a:ea typeface="Calibri" panose="020F0502020204030204" pitchFamily="34" charset="0"/>
            </a:endParaRPr>
          </a:p>
          <a:p>
            <a:pPr marL="0" marR="0" algn="l">
              <a:lnSpc>
                <a:spcPct val="150000"/>
              </a:lnSpc>
              <a:spcBef>
                <a:spcPts val="750"/>
              </a:spcBef>
              <a:spcAft>
                <a:spcPts val="750"/>
              </a:spcAft>
            </a:pPr>
            <a:endParaRPr lang="en-US" sz="1800" dirty="0">
              <a:solidFill>
                <a:srgbClr val="656565"/>
              </a:solidFill>
              <a:effectLst/>
              <a:latin typeface="Helvetica" panose="020B0604020202020204" pitchFamily="34" charset="0"/>
              <a:ea typeface="Calibri" panose="020F0502020204030204" pitchFamily="34" charset="0"/>
            </a:endParaRPr>
          </a:p>
          <a:p>
            <a:pPr marL="0" marR="0" algn="l">
              <a:lnSpc>
                <a:spcPct val="150000"/>
              </a:lnSpc>
              <a:spcBef>
                <a:spcPts val="750"/>
              </a:spcBef>
              <a:spcAft>
                <a:spcPts val="750"/>
              </a:spcAft>
            </a:pPr>
            <a:r>
              <a:rPr lang="en-US" sz="1800" dirty="0">
                <a:solidFill>
                  <a:srgbClr val="656565"/>
                </a:solidFill>
                <a:effectLst/>
                <a:latin typeface="Helvetica" panose="020B0604020202020204" pitchFamily="34" charset="0"/>
                <a:ea typeface="Calibri" panose="020F0502020204030204" pitchFamily="34" charset="0"/>
              </a:rPr>
              <a:t>Qualified schools may be awarded FFVP funds based on the following criteria:</a:t>
            </a:r>
            <a:endParaRPr lang="en-US" sz="1800" dirty="0">
              <a:effectLst/>
              <a:latin typeface="Calibri" panose="020F0502020204030204" pitchFamily="34" charset="0"/>
              <a:ea typeface="Calibri" panose="020F0502020204030204" pitchFamily="34" charset="0"/>
            </a:endParaRPr>
          </a:p>
          <a:p>
            <a:pPr marL="342900" marR="0" lvl="0" indent="-342900" algn="l">
              <a:lnSpc>
                <a:spcPct val="150000"/>
              </a:lnSpc>
              <a:spcBef>
                <a:spcPts val="750"/>
              </a:spcBef>
              <a:spcAft>
                <a:spcPts val="750"/>
              </a:spcAft>
              <a:buSzPts val="1000"/>
              <a:buFont typeface="Symbol" panose="05050102010706020507" pitchFamily="18" charset="2"/>
              <a:buChar char=""/>
              <a:tabLst>
                <a:tab pos="457200" algn="l"/>
              </a:tabLst>
            </a:pPr>
            <a:r>
              <a:rPr lang="en-US" sz="1800" dirty="0">
                <a:solidFill>
                  <a:srgbClr val="656565"/>
                </a:solidFill>
                <a:effectLst/>
                <a:latin typeface="Helvetica" panose="020B0604020202020204" pitchFamily="34" charset="0"/>
                <a:ea typeface="Times New Roman" panose="02020603050405020304" pitchFamily="18" charset="0"/>
              </a:rPr>
              <a:t>Be an elementary school</a:t>
            </a:r>
            <a:endParaRPr lang="en-US" sz="1800" dirty="0">
              <a:solidFill>
                <a:srgbClr val="656565"/>
              </a:solidFill>
              <a:effectLst/>
              <a:latin typeface="Calibri" panose="020F0502020204030204" pitchFamily="34" charset="0"/>
              <a:ea typeface="Calibri" panose="020F0502020204030204" pitchFamily="34" charset="0"/>
            </a:endParaRPr>
          </a:p>
          <a:p>
            <a:pPr marL="342900" marR="0" lvl="0" indent="-342900" algn="l">
              <a:lnSpc>
                <a:spcPct val="150000"/>
              </a:lnSpc>
              <a:spcBef>
                <a:spcPts val="750"/>
              </a:spcBef>
              <a:spcAft>
                <a:spcPts val="750"/>
              </a:spcAft>
              <a:buSzPts val="1000"/>
              <a:buFont typeface="Symbol" panose="05050102010706020507" pitchFamily="18" charset="2"/>
              <a:buChar char=""/>
              <a:tabLst>
                <a:tab pos="457200" algn="l"/>
              </a:tabLst>
            </a:pPr>
            <a:r>
              <a:rPr lang="en-US" sz="1800" dirty="0">
                <a:solidFill>
                  <a:srgbClr val="656565"/>
                </a:solidFill>
                <a:effectLst/>
                <a:latin typeface="Helvetica" panose="020B0604020202020204" pitchFamily="34" charset="0"/>
                <a:ea typeface="Times New Roman" panose="02020603050405020304" pitchFamily="18" charset="0"/>
              </a:rPr>
              <a:t>Begin FFVP operations at the start of the school year</a:t>
            </a:r>
            <a:endParaRPr lang="en-US" sz="1800" dirty="0">
              <a:solidFill>
                <a:srgbClr val="656565"/>
              </a:solidFill>
              <a:effectLst/>
              <a:latin typeface="Calibri" panose="020F0502020204030204" pitchFamily="34" charset="0"/>
              <a:ea typeface="Calibri" panose="020F0502020204030204" pitchFamily="34" charset="0"/>
            </a:endParaRPr>
          </a:p>
          <a:p>
            <a:pPr marL="342900" marR="0" lvl="0" indent="-342900" algn="l">
              <a:lnSpc>
                <a:spcPct val="150000"/>
              </a:lnSpc>
              <a:spcBef>
                <a:spcPts val="750"/>
              </a:spcBef>
              <a:spcAft>
                <a:spcPts val="750"/>
              </a:spcAft>
              <a:buSzPts val="1000"/>
              <a:buFont typeface="Symbol" panose="05050102010706020507" pitchFamily="18" charset="2"/>
              <a:buChar char=""/>
              <a:tabLst>
                <a:tab pos="457200" algn="l"/>
              </a:tabLst>
            </a:pPr>
            <a:r>
              <a:rPr lang="en-US" sz="1800" dirty="0">
                <a:solidFill>
                  <a:srgbClr val="656565"/>
                </a:solidFill>
                <a:effectLst/>
                <a:latin typeface="Helvetica" panose="020B0604020202020204" pitchFamily="34" charset="0"/>
                <a:ea typeface="Times New Roman" panose="02020603050405020304" pitchFamily="18" charset="0"/>
              </a:rPr>
              <a:t>Have at least 50% of its students eligible for free or reduced price school meals based on the </a:t>
            </a:r>
            <a:r>
              <a:rPr lang="en-US" sz="1800" u="sng" dirty="0">
                <a:solidFill>
                  <a:srgbClr val="656565"/>
                </a:solidFill>
                <a:effectLst/>
                <a:latin typeface="Helvetica" panose="020B0604020202020204" pitchFamily="34" charset="0"/>
                <a:ea typeface="Times New Roman" panose="02020603050405020304" pitchFamily="18" charset="0"/>
                <a:hlinkClick r:id="rId7"/>
              </a:rPr>
              <a:t>2020-2021 PK-12 free and reduced-price data</a:t>
            </a:r>
            <a:r>
              <a:rPr lang="en-US" sz="1800" dirty="0">
                <a:solidFill>
                  <a:srgbClr val="656565"/>
                </a:solidFill>
                <a:effectLst/>
                <a:latin typeface="Helvetica" panose="020B0604020202020204" pitchFamily="34" charset="0"/>
                <a:ea typeface="Times New Roman" panose="02020603050405020304" pitchFamily="18" charset="0"/>
              </a:rPr>
              <a:t>. Preference will be given to schools with the highest eligibility percentage</a:t>
            </a:r>
            <a:endParaRPr lang="en-US" sz="1800" dirty="0">
              <a:solidFill>
                <a:srgbClr val="656565"/>
              </a:solidFill>
              <a:effectLst/>
              <a:latin typeface="Calibri" panose="020F0502020204030204" pitchFamily="34" charset="0"/>
              <a:ea typeface="Calibri" panose="020F0502020204030204" pitchFamily="34" charset="0"/>
            </a:endParaRPr>
          </a:p>
          <a:p>
            <a:pPr marL="0" marR="0" algn="l">
              <a:lnSpc>
                <a:spcPct val="150000"/>
              </a:lnSpc>
              <a:spcBef>
                <a:spcPts val="750"/>
              </a:spcBef>
              <a:spcAft>
                <a:spcPts val="750"/>
              </a:spcAft>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34</a:t>
            </a:fld>
            <a:endParaRPr lang="en-US"/>
          </a:p>
        </p:txBody>
      </p:sp>
    </p:spTree>
    <p:extLst>
      <p:ext uri="{BB962C8B-B14F-4D97-AF65-F5344CB8AC3E}">
        <p14:creationId xmlns:p14="http://schemas.microsoft.com/office/powerpoint/2010/main" val="41942332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wasn’t enough time to get through everything today, but you must also keep these other program requirements in mind in your planning and program implementation. Additional training and information can be found in our FAQ document, on the training page on our website and will be covered in the “Back to School” session at CSNA. </a:t>
            </a:r>
          </a:p>
        </p:txBody>
      </p:sp>
      <p:sp>
        <p:nvSpPr>
          <p:cNvPr id="4" name="Slide Number Placeholder 3"/>
          <p:cNvSpPr>
            <a:spLocks noGrp="1"/>
          </p:cNvSpPr>
          <p:nvPr>
            <p:ph type="sldNum" sz="quarter" idx="5"/>
          </p:nvPr>
        </p:nvSpPr>
        <p:spPr/>
        <p:txBody>
          <a:bodyPr/>
          <a:lstStyle/>
          <a:p>
            <a:fld id="{D8C3E97E-4890-4915-A7C2-F3D207C521C5}" type="slidenum">
              <a:rPr lang="en-US" smtClean="0"/>
              <a:t>35</a:t>
            </a:fld>
            <a:endParaRPr lang="en-US"/>
          </a:p>
        </p:txBody>
      </p:sp>
    </p:spTree>
    <p:extLst>
      <p:ext uri="{BB962C8B-B14F-4D97-AF65-F5344CB8AC3E}">
        <p14:creationId xmlns:p14="http://schemas.microsoft.com/office/powerpoint/2010/main" val="32430380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resources that we used throughout the presentation for your reference. </a:t>
            </a:r>
          </a:p>
          <a:p>
            <a:endParaRPr lang="en-US" dirty="0"/>
          </a:p>
          <a:p>
            <a:r>
              <a:rPr lang="en-US" dirty="0"/>
              <a:t>Other trainings coming up include: </a:t>
            </a:r>
          </a:p>
          <a:p>
            <a:r>
              <a:rPr lang="en-US" dirty="0"/>
              <a:t>- Back to School Session at CSNA on June 15 – it will be a more in depth version of todays training </a:t>
            </a:r>
          </a:p>
        </p:txBody>
      </p:sp>
      <p:sp>
        <p:nvSpPr>
          <p:cNvPr id="4" name="Slide Number Placeholder 3"/>
          <p:cNvSpPr>
            <a:spLocks noGrp="1"/>
          </p:cNvSpPr>
          <p:nvPr>
            <p:ph type="sldNum" sz="quarter" idx="5"/>
          </p:nvPr>
        </p:nvSpPr>
        <p:spPr/>
        <p:txBody>
          <a:bodyPr/>
          <a:lstStyle/>
          <a:p>
            <a:fld id="{D8C3E97E-4890-4915-A7C2-F3D207C521C5}" type="slidenum">
              <a:rPr lang="en-US" smtClean="0"/>
              <a:t>36</a:t>
            </a:fld>
            <a:endParaRPr lang="en-US"/>
          </a:p>
        </p:txBody>
      </p:sp>
    </p:spTree>
    <p:extLst>
      <p:ext uri="{BB962C8B-B14F-4D97-AF65-F5344CB8AC3E}">
        <p14:creationId xmlns:p14="http://schemas.microsoft.com/office/powerpoint/2010/main" val="13945536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 light of all the changes and unique operations over the last year, our unit as continued to work on ways to improve and support you, our customers, to best serve Colorado children.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After a lot of work, use of data, and resources such as contractors and you all, we are excited to implement some of these improvements.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37</a:t>
            </a:fld>
            <a:endParaRPr lang="en-US"/>
          </a:p>
        </p:txBody>
      </p:sp>
    </p:spTree>
    <p:extLst>
      <p:ext uri="{BB962C8B-B14F-4D97-AF65-F5344CB8AC3E}">
        <p14:creationId xmlns:p14="http://schemas.microsoft.com/office/powerpoint/2010/main" val="34559570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over the past year we have taken steps to focus on our unit strategic plan. To meet our goals and improve our strategy, changes to our structure will take place over the next year to accommodate our growing team.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Examples of some of the changes include:</a:t>
            </a: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rPr>
              <a:t>Positions and unit teams with more defined and dedicated areas of work such as policy, grants, training, and communications.</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rPr>
              <a:t>Revisioning small teams that provide support for specific program areas such as school meal eligibility, meal quality, procurement, and financial management.  </a:t>
            </a:r>
          </a:p>
          <a:p>
            <a:pPr marL="342900" marR="0" lvl="0" indent="-342900">
              <a:spcBef>
                <a:spcPts val="0"/>
              </a:spcBef>
              <a:spcAft>
                <a:spcPts val="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800" dirty="0">
                <a:effectLst/>
                <a:latin typeface="Calibri" panose="020F0502020204030204" pitchFamily="34" charset="0"/>
                <a:ea typeface="Times New Roman" panose="02020603050405020304" pitchFamily="18" charset="0"/>
              </a:rPr>
              <a:t>Additionally, starting this summer, School Nutrition will move to a point person model to provide more individualized customer service. Sponsors can contact the person assigned to their application in the </a:t>
            </a:r>
            <a:r>
              <a:rPr lang="en-US" sz="1800" u="sng" dirty="0">
                <a:solidFill>
                  <a:srgbClr val="0563C1"/>
                </a:solidFill>
                <a:effectLst/>
                <a:latin typeface="Calibri" panose="020F0502020204030204" pitchFamily="34" charset="0"/>
                <a:ea typeface="Times New Roman" panose="02020603050405020304" pitchFamily="18" charset="0"/>
                <a:hlinkClick r:id="rId3"/>
              </a:rPr>
              <a:t>Colorado Nutrition Portal</a:t>
            </a:r>
            <a:r>
              <a:rPr lang="en-US" sz="1800" dirty="0">
                <a:effectLst/>
                <a:latin typeface="Calibri" panose="020F0502020204030204" pitchFamily="34" charset="0"/>
                <a:ea typeface="Times New Roman" panose="02020603050405020304" pitchFamily="18" charset="0"/>
              </a:rPr>
              <a:t> for program related questions and support with applications, reviews, and training and technical assistance needs. </a:t>
            </a:r>
            <a:r>
              <a:rPr lang="en-US" dirty="0"/>
              <a:t>Sponsors operating SFSP can continue to contact the person assigned to their SFSP application. Once sponsors transition to planning for next school year, you can contact the person assigned to your SNP (SSO) application. This person will be your point of contact moving forward for program related questions and support with applications, reviews, and training and technical assistance needs. </a:t>
            </a:r>
          </a:p>
          <a:p>
            <a:pPr marL="342900" marR="0" lvl="0" indent="-342900">
              <a:spcBef>
                <a:spcPts val="0"/>
              </a:spcBef>
              <a:spcAft>
                <a:spcPts val="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38</a:t>
            </a:fld>
            <a:endParaRPr lang="en-US"/>
          </a:p>
        </p:txBody>
      </p:sp>
    </p:spTree>
    <p:extLst>
      <p:ext uri="{BB962C8B-B14F-4D97-AF65-F5344CB8AC3E}">
        <p14:creationId xmlns:p14="http://schemas.microsoft.com/office/powerpoint/2010/main" val="26102535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39</a:t>
            </a:fld>
            <a:endParaRPr lang="en-US"/>
          </a:p>
        </p:txBody>
      </p:sp>
    </p:spTree>
    <p:extLst>
      <p:ext uri="{BB962C8B-B14F-4D97-AF65-F5344CB8AC3E}">
        <p14:creationId xmlns:p14="http://schemas.microsoft.com/office/powerpoint/2010/main" val="3211343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features the non-discrimination statement again something you are likely all familiar with.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359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link will be emailed out to all training attendees. This information is included for those watching this training at a later date as a recording. </a:t>
            </a:r>
          </a:p>
          <a:p>
            <a:r>
              <a:rPr lang="en-US" dirty="0"/>
              <a:t>Thank you so much for your feedback- we are always looking for ways to improve our trainings to better support you. </a:t>
            </a:r>
          </a:p>
          <a:p>
            <a:endParaRPr lang="en-US" dirty="0"/>
          </a:p>
        </p:txBody>
      </p:sp>
      <p:sp>
        <p:nvSpPr>
          <p:cNvPr id="4" name="Slide Number Placeholder 3"/>
          <p:cNvSpPr>
            <a:spLocks noGrp="1"/>
          </p:cNvSpPr>
          <p:nvPr>
            <p:ph type="sldNum" sz="quarter" idx="5"/>
          </p:nvPr>
        </p:nvSpPr>
        <p:spPr/>
        <p:txBody>
          <a:bodyPr/>
          <a:lstStyle/>
          <a:p>
            <a:fld id="{D908E5F3-66E8-484D-9DED-AEF33F8FC268}" type="slidenum">
              <a:rPr lang="en-US" smtClean="0"/>
              <a:t>40</a:t>
            </a:fld>
            <a:endParaRPr lang="en-US"/>
          </a:p>
        </p:txBody>
      </p:sp>
    </p:spTree>
    <p:extLst>
      <p:ext uri="{BB962C8B-B14F-4D97-AF65-F5344CB8AC3E}">
        <p14:creationId xmlns:p14="http://schemas.microsoft.com/office/powerpoint/2010/main" val="35434851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all so much for joining todays on the Menu Call.  Please join us on, February 25</a:t>
            </a:r>
            <a:r>
              <a:rPr lang="en-US" baseline="30000" dirty="0"/>
              <a:t>th</a:t>
            </a:r>
            <a:r>
              <a:rPr lang="en-US" dirty="0"/>
              <a:t> from 2-3 pm where we will discuss community engagement and outreach in the SFSP. </a:t>
            </a:r>
          </a:p>
        </p:txBody>
      </p:sp>
      <p:sp>
        <p:nvSpPr>
          <p:cNvPr id="4" name="Slide Number Placeholder 3"/>
          <p:cNvSpPr>
            <a:spLocks noGrp="1"/>
          </p:cNvSpPr>
          <p:nvPr>
            <p:ph type="sldNum" sz="quarter" idx="5"/>
          </p:nvPr>
        </p:nvSpPr>
        <p:spPr/>
        <p:txBody>
          <a:bodyPr/>
          <a:lstStyle/>
          <a:p>
            <a:fld id="{02AB72E5-BA5F-45BC-8917-444717CEADFD}" type="slidenum">
              <a:rPr lang="en-US" smtClean="0"/>
              <a:t>41</a:t>
            </a:fld>
            <a:endParaRPr lang="en-US" dirty="0"/>
          </a:p>
        </p:txBody>
      </p:sp>
    </p:spTree>
    <p:extLst>
      <p:ext uri="{BB962C8B-B14F-4D97-AF65-F5344CB8AC3E}">
        <p14:creationId xmlns:p14="http://schemas.microsoft.com/office/powerpoint/2010/main" val="1351943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call is meant to be an open space to ask questions, brainstorm, and share your ideas with your peers. </a:t>
            </a:r>
          </a:p>
          <a:p>
            <a:r>
              <a:rPr lang="en-US" dirty="0"/>
              <a:t>Please share. In addition, some other conditions for success to make our time together today as meaningful as possible include: (go through slide)</a:t>
            </a:r>
          </a:p>
          <a:p>
            <a:endParaRPr lang="en-US" dirty="0"/>
          </a:p>
          <a:p>
            <a:r>
              <a:rPr lang="en-US" dirty="0"/>
              <a:t>Please take just a second to enter into the chat your name, as well as your district or school. </a:t>
            </a:r>
          </a:p>
          <a:p>
            <a:r>
              <a:rPr lang="en-US" dirty="0"/>
              <a:t>We will not be doing a big introduction round robin, so before you speak, please introduce yourself with your name and district before speaking.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09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By the end of this training you will be able to:</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dirty="0"/>
              <a:t>You will receive 1 hour of training today in Menu Planning, Free and Reduced-Price Meal Benefits, Program Management, and Communications and Marketing</a:t>
            </a:r>
            <a:r>
              <a:rPr lang="en-US" dirty="0"/>
              <a:t>. The training certificate is accessible after you complete the evaluation survey that will be sent to you via email within the next couple of days. </a:t>
            </a:r>
          </a:p>
          <a:p>
            <a:pPr marL="0" marR="0" lvl="0" indent="0" algn="l" rtl="0">
              <a:lnSpc>
                <a:spcPct val="100000"/>
              </a:lnSpc>
              <a:spcBef>
                <a:spcPts val="0"/>
              </a:spcBef>
              <a:spcAft>
                <a:spcPts val="0"/>
              </a:spcAft>
              <a:buClr>
                <a:schemeClr val="dk1"/>
              </a:buClr>
              <a:buSzPts val="1200"/>
              <a:buFont typeface="Calibri"/>
              <a:buNone/>
            </a:pPr>
            <a:endParaRPr lang="en-US" dirty="0"/>
          </a:p>
        </p:txBody>
      </p:sp>
      <p:sp>
        <p:nvSpPr>
          <p:cNvPr id="4" name="Slide Number Placeholder 3"/>
          <p:cNvSpPr>
            <a:spLocks noGrp="1"/>
          </p:cNvSpPr>
          <p:nvPr>
            <p:ph type="sldNum" sz="quarter" idx="5"/>
          </p:nvPr>
        </p:nvSpPr>
        <p:spPr/>
        <p:txBody>
          <a:bodyPr/>
          <a:lstStyle/>
          <a:p>
            <a:fld id="{D908E5F3-66E8-484D-9DED-AEF33F8FC268}" type="slidenum">
              <a:rPr lang="en-US" smtClean="0"/>
              <a:t>6</a:t>
            </a:fld>
            <a:endParaRPr lang="en-US"/>
          </a:p>
        </p:txBody>
      </p:sp>
    </p:spTree>
    <p:extLst>
      <p:ext uri="{BB962C8B-B14F-4D97-AF65-F5344CB8AC3E}">
        <p14:creationId xmlns:p14="http://schemas.microsoft.com/office/powerpoint/2010/main" val="2123649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question – </a:t>
            </a:r>
            <a:r>
              <a:rPr lang="en-US" dirty="0" err="1"/>
              <a:t>menti</a:t>
            </a:r>
            <a:r>
              <a:rPr lang="en-US" dirty="0"/>
              <a:t> meter</a:t>
            </a:r>
          </a:p>
          <a:p>
            <a:endParaRPr lang="en-US" dirty="0"/>
          </a:p>
          <a:p>
            <a:r>
              <a:rPr lang="en-US" dirty="0"/>
              <a:t>Second question – chat blast </a:t>
            </a:r>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755294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Today’s training will follow directly along with content in the SSO toolkit and our FAQ document. </a:t>
            </a:r>
          </a:p>
          <a:p>
            <a:r>
              <a:rPr lang="en-US" dirty="0"/>
              <a:t>The SSO toolkit is still being finalized and will be published to our website soon; but is very similar to the SFSP toolkit from this past year. Keep an eye out in the DISH and on our website for this. </a:t>
            </a:r>
          </a:p>
          <a:p>
            <a:endParaRPr lang="en-US" dirty="0"/>
          </a:p>
          <a:p>
            <a:r>
              <a:rPr lang="en-US" dirty="0"/>
              <a:t>The FAQ is linked in the presentation and is on our website. The information has been included in the content and we will also cover specific questions submitted– the page numbers may change in the future as we add/update the document weekly. When updates are made, they are highlighted in yellow to make it easier for you to read and locate new information. You can also “control f” in both of these documents to search specific words you are looking for in the resource.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506429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000"/>
              </a:spcBef>
              <a:spcAft>
                <a:spcPts val="0"/>
              </a:spcAft>
            </a:pPr>
            <a:r>
              <a:rPr lang="en-US" sz="1800" b="0" i="0" u="none" strike="noStrike" dirty="0">
                <a:solidFill>
                  <a:srgbClr val="000000"/>
                </a:solidFill>
                <a:effectLst/>
                <a:latin typeface="Calibri" panose="020F0502020204030204" pitchFamily="34" charset="0"/>
              </a:rPr>
              <a:t>The United States Department of Agriculture (USDA) released a series of nationwide waivers that allow flexibility to school meal programs for the 2021-22 school year. The CDE School Nutrition Unit has opted into all waivers for the state of Colorado. The only waiver that a sponsor has to apply for is related to meal patterns, which we will go in to later. </a:t>
            </a:r>
          </a:p>
          <a:p>
            <a:pPr rtl="0">
              <a:spcBef>
                <a:spcPts val="1000"/>
              </a:spcBef>
              <a:spcAft>
                <a:spcPts val="0"/>
              </a:spcAft>
            </a:pPr>
            <a:endParaRPr lang="en-US" sz="1800" b="0" i="0" u="none" strike="noStrike" dirty="0">
              <a:solidFill>
                <a:srgbClr val="000000"/>
              </a:solidFill>
              <a:effectLst/>
              <a:latin typeface="Calibri" panose="020F0502020204030204" pitchFamily="34" charset="0"/>
            </a:endParaRPr>
          </a:p>
          <a:p>
            <a:pPr rtl="0">
              <a:spcBef>
                <a:spcPts val="1000"/>
              </a:spcBef>
              <a:spcAft>
                <a:spcPts val="0"/>
              </a:spcAft>
            </a:pPr>
            <a:r>
              <a:rPr lang="en-US" sz="1800" b="0" i="0" u="none" strike="noStrike" dirty="0">
                <a:solidFill>
                  <a:srgbClr val="000000"/>
                </a:solidFill>
                <a:effectLst/>
                <a:latin typeface="Calibri" panose="020F0502020204030204" pitchFamily="34" charset="0"/>
              </a:rPr>
              <a:t>The waivers apply to the National School Lunch Program (NSLP), School Breakfast Program (SBP), Seamless Summer Option (SSO), and the Child and Adult Care Food Program (CACFP). Waiver authority does not apply to the Special Milk Program.</a:t>
            </a:r>
          </a:p>
          <a:p>
            <a:pPr rtl="0">
              <a:spcBef>
                <a:spcPts val="1000"/>
              </a:spcBef>
              <a:spcAft>
                <a:spcPts val="0"/>
              </a:spcAft>
            </a:pPr>
            <a:endParaRPr lang="en-US" sz="1800" b="0" i="0" u="none" strike="noStrike" dirty="0">
              <a:solidFill>
                <a:srgbClr val="000000"/>
              </a:solidFill>
              <a:effectLst/>
              <a:latin typeface="Calibri" panose="020F0502020204030204" pitchFamily="34" charset="0"/>
            </a:endParaRPr>
          </a:p>
          <a:p>
            <a:pPr rtl="0">
              <a:spcBef>
                <a:spcPts val="1000"/>
              </a:spcBef>
              <a:spcAft>
                <a:spcPts val="0"/>
              </a:spcAft>
            </a:pPr>
            <a:r>
              <a:rPr lang="en-US" sz="1800" b="0" i="0" u="none" strike="noStrike" dirty="0">
                <a:solidFill>
                  <a:srgbClr val="000000"/>
                </a:solidFill>
                <a:effectLst/>
                <a:latin typeface="Calibri" panose="020F0502020204030204" pitchFamily="34" charset="0"/>
              </a:rPr>
              <a:t>The link in this slide takes you to a summary of all of the waivers – past, present, CO specific and pending – with links to the FNS full memo of each. This is a great reference if you need a deeper dive into any of the content; however, the tool kit and FAQ are meant to be a summary for you.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1031976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2.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hyperlink" Target="http://www.cde.state.co.us/nutrition/sfspdailymealcountform-1"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hyperlink" Target="http://www.flickr.com/photos/usdagov/6276704367/" TargetMode="External"/><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hyperlink" Target="School%20Breakfast%20Program%20Meal%20Pattern"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hyperlink" Target="https://www.cde.state.co.us/nutrition/osnoffervsservefactsheet"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mailto:grove_a@cde.state.co.us" TargetMode="External"/><Relationship Id="rId3" Type="http://schemas.openxmlformats.org/officeDocument/2006/relationships/notesSlide" Target="../notesSlides/notesSlide2.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hyperlink" Target="https://techboomers.com/t/how-to-use-facetime-ios" TargetMode="Externa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hyperlink" Target="https://www.cde.state.co.us/nutrition/osnnslpmealpattern"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37.png"/><Relationship Id="rId4" Type="http://schemas.openxmlformats.org/officeDocument/2006/relationships/hyperlink" Target="https://www.cde.state.co.us/nutrition/mealpatterncomparisonchart"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hyperlink" Target="mailto:Opgenorth_e@cde.state.co.us" TargetMode="External"/><Relationship Id="rId4" Type="http://schemas.openxmlformats.org/officeDocument/2006/relationships/hyperlink" Target="https://app.smartsheet.com/b/form/d890d4c6e2dc4e91afb319cb426e615a" TargetMode="External"/></Relationships>
</file>

<file path=ppt/slides/_rels/slide24.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notesSlide" Target="../notesSlides/notesSlide24.xml"/><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1.xml"/><Relationship Id="rId1" Type="http://schemas.openxmlformats.org/officeDocument/2006/relationships/tags" Target="../tags/tag26.xml"/><Relationship Id="rId5" Type="http://schemas.openxmlformats.org/officeDocument/2006/relationships/image" Target="../media/image38.png"/><Relationship Id="rId4" Type="http://schemas.openxmlformats.org/officeDocument/2006/relationships/hyperlink" Target="https://jamboard.google.com/d/1Xh6ii5QUTiaKRN4m1VCtg51usghx-hZHPEqmvnEHr_M/edit?usp=sharing"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1.xml"/><Relationship Id="rId1" Type="http://schemas.openxmlformats.org/officeDocument/2006/relationships/tags" Target="../tags/tag29.xml"/><Relationship Id="rId5" Type="http://schemas.openxmlformats.org/officeDocument/2006/relationships/hyperlink" Target="https://fns-prod.azureedge.net/sites/default/files/resource-files/Parent_Pickup.pdf" TargetMode="Externa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hyperlink" Target="http://www.cde.state.co.us/node/23572" TargetMode="Externa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hyperlink" Target="https://www.cde.state.co.us/nutrition/adminreviewandtechnicalassistancecycle"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hyperlink" Target="https://www.cde.state.co.us/nutrition/reimbursementrates" TargetMode="External"/><Relationship Id="rId5" Type="http://schemas.openxmlformats.org/officeDocument/2006/relationships/hyperlink" Target="http://www.cde.state.co.us/node/55492" TargetMode="Externa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45.png"/><Relationship Id="rId4" Type="http://schemas.openxmlformats.org/officeDocument/2006/relationships/hyperlink" Target="https://state.us5.list-manage.com/track/click?u=bee6c43ae6102530cf98cadf9&amp;id=c98643d52d&amp;e=234a867c40"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hyperlink" Target="http://www.cde.state.co.us/nutrition/backtoschoolfaqs" TargetMode="External"/><Relationship Id="rId5" Type="http://schemas.openxmlformats.org/officeDocument/2006/relationships/hyperlink" Target="https://app.smartsheet.com/b/publish?EQBCT=2fbcc0b15a604b2fb461289e54d80f71" TargetMode="External"/><Relationship Id="rId4" Type="http://schemas.openxmlformats.org/officeDocument/2006/relationships/hyperlink" Target="http://www.cde.state.co.us/node/52637"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9.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47.png"/><Relationship Id="rId4" Type="http://schemas.openxmlformats.org/officeDocument/2006/relationships/hyperlink" Target="https://app.smartsheet.com/b/form/0614096b88c046cbbb6ddda19d96ceb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hyperlink" Target="mailto:program.intake@usda.gov" TargetMode="External"/><Relationship Id="rId5" Type="http://schemas.openxmlformats.org/officeDocument/2006/relationships/hyperlink" Target="https://www.usda.gov/oascr/how-to-file-a-program-discrimination-complaint" TargetMode="External"/><Relationship Id="rId4" Type="http://schemas.openxmlformats.org/officeDocument/2006/relationships/hyperlink" Target="https://www.usda.gov/sites/default/files/documents/USDA-OASCR%20P-Complaint-Form-0508-0002-508-11-28-17Fax2Mail.pdf"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hyperlink" Target="https://www.surveymonkey.com/r/MGFHPPQ"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notesSlide" Target="../notesSlides/notesSlide5.xml"/><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slideLayout" Target="../slideLayouts/slideLayout2.xml"/><Relationship Id="rId16" Type="http://schemas.openxmlformats.org/officeDocument/2006/relationships/image" Target="../media/image28.png"/><Relationship Id="rId20" Type="http://schemas.openxmlformats.org/officeDocument/2006/relationships/comments" Target="../comments/comment1.xml"/><Relationship Id="rId1" Type="http://schemas.openxmlformats.org/officeDocument/2006/relationships/tags" Target="../tags/tag6.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hyperlink" Target="https://www.menti.com/vh3geqye6j"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hyperlink" Target="https://app.smartsheet.com/b/publish?EQBCT=2fbcc0b15a604b2fb461289e54d80f7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A2282464-E1E1-45DA-AAF5-CEB216A13FF7}"/>
              </a:ext>
            </a:extLst>
          </p:cNvPr>
          <p:cNvPicPr>
            <a:picLocks noChangeAspect="1"/>
          </p:cNvPicPr>
          <p:nvPr/>
        </p:nvPicPr>
        <p:blipFill rotWithShape="1">
          <a:blip r:embed="rId4"/>
          <a:srcRect r="1931"/>
          <a:stretch/>
        </p:blipFill>
        <p:spPr>
          <a:xfrm>
            <a:off x="0" y="-1"/>
            <a:ext cx="9144000" cy="4590473"/>
          </a:xfrm>
          <a:prstGeom prst="rect">
            <a:avLst/>
          </a:prstGeom>
        </p:spPr>
      </p:pic>
      <p:sp>
        <p:nvSpPr>
          <p:cNvPr id="7" name="TextBox 6">
            <a:extLst>
              <a:ext uri="{FF2B5EF4-FFF2-40B4-BE49-F238E27FC236}">
                <a16:creationId xmlns:a16="http://schemas.microsoft.com/office/drawing/2014/main" id="{CA3207F5-98E7-4FD3-AEA5-439163E3110A}"/>
              </a:ext>
            </a:extLst>
          </p:cNvPr>
          <p:cNvSpPr txBox="1"/>
          <p:nvPr/>
        </p:nvSpPr>
        <p:spPr>
          <a:xfrm>
            <a:off x="4953000" y="2524316"/>
            <a:ext cx="3410887" cy="1061829"/>
          </a:xfrm>
          <a:prstGeom prst="rect">
            <a:avLst/>
          </a:prstGeom>
          <a:noFill/>
        </p:spPr>
        <p:txBody>
          <a:bodyPr wrap="square" rtlCol="0">
            <a:spAutoFit/>
          </a:bodyPr>
          <a:lstStyle/>
          <a:p>
            <a:pPr algn="ctr" defTabSz="685800"/>
            <a:r>
              <a:rPr lang="en-US" sz="2100" dirty="0">
                <a:solidFill>
                  <a:srgbClr val="70AD47">
                    <a:lumMod val="40000"/>
                    <a:lumOff val="60000"/>
                  </a:srgbClr>
                </a:solidFill>
                <a:latin typeface="Calibri" panose="020F0502020204030204"/>
              </a:rPr>
              <a:t>Child Nutrition Program Implementation</a:t>
            </a:r>
          </a:p>
          <a:p>
            <a:pPr algn="ctr" defTabSz="685800"/>
            <a:r>
              <a:rPr lang="en-US" sz="2100" dirty="0">
                <a:solidFill>
                  <a:srgbClr val="70AD47">
                    <a:lumMod val="40000"/>
                    <a:lumOff val="60000"/>
                  </a:srgbClr>
                </a:solidFill>
                <a:latin typeface="Calibri" panose="020F0502020204030204"/>
              </a:rPr>
              <a:t>School Year 2021-22</a:t>
            </a:r>
            <a:endParaRPr lang="en-US" sz="1350" dirty="0">
              <a:solidFill>
                <a:srgbClr val="70AD47">
                  <a:lumMod val="40000"/>
                  <a:lumOff val="60000"/>
                </a:srgbClr>
              </a:solidFill>
              <a:latin typeface="Calibri" panose="020F0502020204030204"/>
            </a:endParaRPr>
          </a:p>
        </p:txBody>
      </p:sp>
      <p:sp>
        <p:nvSpPr>
          <p:cNvPr id="4" name="TextBox 3">
            <a:extLst>
              <a:ext uri="{FF2B5EF4-FFF2-40B4-BE49-F238E27FC236}">
                <a16:creationId xmlns:a16="http://schemas.microsoft.com/office/drawing/2014/main" id="{3187C60D-6750-49AB-AB77-B7267D5ADB47}"/>
              </a:ext>
            </a:extLst>
          </p:cNvPr>
          <p:cNvSpPr txBox="1"/>
          <p:nvPr/>
        </p:nvSpPr>
        <p:spPr>
          <a:xfrm>
            <a:off x="11252" y="4820594"/>
            <a:ext cx="4953000" cy="954107"/>
          </a:xfrm>
          <a:prstGeom prst="rect">
            <a:avLst/>
          </a:prstGeom>
          <a:noFill/>
        </p:spPr>
        <p:txBody>
          <a:bodyPr wrap="square" rtlCol="0">
            <a:spAutoFit/>
          </a:bodyPr>
          <a:lstStyle/>
          <a:p>
            <a:pPr defTabSz="685800">
              <a:defRPr/>
            </a:pPr>
            <a:r>
              <a:rPr lang="en-US" sz="2800" dirty="0">
                <a:solidFill>
                  <a:srgbClr val="70AD47">
                    <a:lumMod val="60000"/>
                    <a:lumOff val="40000"/>
                  </a:srgbClr>
                </a:solidFill>
                <a:latin typeface="Calibri" panose="020F0502020204030204"/>
              </a:rPr>
              <a:t>Colorado Child Nutrition Programs Statewide Sharing Call</a:t>
            </a:r>
          </a:p>
        </p:txBody>
      </p:sp>
      <p:cxnSp>
        <p:nvCxnSpPr>
          <p:cNvPr id="3" name="Straight Connector 2">
            <a:extLst>
              <a:ext uri="{FF2B5EF4-FFF2-40B4-BE49-F238E27FC236}">
                <a16:creationId xmlns:a16="http://schemas.microsoft.com/office/drawing/2014/main" id="{2C327F7E-2AFE-438B-9103-49A9CE697EDE}"/>
              </a:ext>
            </a:extLst>
          </p:cNvPr>
          <p:cNvCxnSpPr/>
          <p:nvPr/>
        </p:nvCxnSpPr>
        <p:spPr>
          <a:xfrm>
            <a:off x="4845570" y="4938322"/>
            <a:ext cx="0" cy="836379"/>
          </a:xfrm>
          <a:prstGeom prst="line">
            <a:avLst/>
          </a:prstGeom>
          <a:ln w="38100"/>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300EA6F3-A2FA-4CC1-B1D4-90E1E99BE2A7}"/>
              </a:ext>
            </a:extLst>
          </p:cNvPr>
          <p:cNvSpPr txBox="1"/>
          <p:nvPr/>
        </p:nvSpPr>
        <p:spPr>
          <a:xfrm>
            <a:off x="5762782" y="5094901"/>
            <a:ext cx="2155763" cy="523220"/>
          </a:xfrm>
          <a:prstGeom prst="rect">
            <a:avLst/>
          </a:prstGeom>
          <a:noFill/>
        </p:spPr>
        <p:txBody>
          <a:bodyPr wrap="square">
            <a:spAutoFit/>
          </a:bodyPr>
          <a:lstStyle/>
          <a:p>
            <a:pPr defTabSz="685800">
              <a:defRPr/>
            </a:pPr>
            <a:r>
              <a:rPr lang="en-US" sz="2800" dirty="0">
                <a:solidFill>
                  <a:srgbClr val="70AD47">
                    <a:lumMod val="60000"/>
                    <a:lumOff val="40000"/>
                  </a:srgbClr>
                </a:solidFill>
                <a:latin typeface="Calibri" panose="020F0502020204030204"/>
              </a:rPr>
              <a:t>May 27, 2021</a:t>
            </a:r>
          </a:p>
        </p:txBody>
      </p:sp>
    </p:spTree>
    <p:custDataLst>
      <p:tags r:id="rId1"/>
    </p:custDataLst>
    <p:extLst>
      <p:ext uri="{BB962C8B-B14F-4D97-AF65-F5344CB8AC3E}">
        <p14:creationId xmlns:p14="http://schemas.microsoft.com/office/powerpoint/2010/main" val="1196316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209EE6-922E-445F-BDA3-269C6608BF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3664" y="4716089"/>
            <a:ext cx="8323012"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D81E39-F697-44C5-B8BE-ED866A500B95}"/>
              </a:ext>
            </a:extLst>
          </p:cNvPr>
          <p:cNvSpPr>
            <a:spLocks noGrp="1"/>
          </p:cNvSpPr>
          <p:nvPr>
            <p:ph type="title"/>
          </p:nvPr>
        </p:nvSpPr>
        <p:spPr>
          <a:xfrm>
            <a:off x="676267" y="4816862"/>
            <a:ext cx="5664572" cy="1371600"/>
          </a:xfrm>
        </p:spPr>
        <p:txBody>
          <a:bodyPr vert="horz" lIns="91440" tIns="45720" rIns="91440" bIns="45720" rtlCol="0" anchor="ctr">
            <a:normAutofit/>
          </a:bodyPr>
          <a:lstStyle/>
          <a:p>
            <a:r>
              <a:rPr lang="en-US" sz="3500" kern="1200" dirty="0">
                <a:solidFill>
                  <a:schemeClr val="tx1"/>
                </a:solidFill>
                <a:latin typeface="Museo Slab 500" panose="02000000000000000000"/>
              </a:rPr>
              <a:t>Operations for SY 2021-22</a:t>
            </a:r>
          </a:p>
        </p:txBody>
      </p:sp>
      <p:pic>
        <p:nvPicPr>
          <p:cNvPr id="5" name="Content Placeholder 4">
            <a:extLst>
              <a:ext uri="{FF2B5EF4-FFF2-40B4-BE49-F238E27FC236}">
                <a16:creationId xmlns:a16="http://schemas.microsoft.com/office/drawing/2014/main" id="{0791ADFB-6ACE-4FDD-A9D7-2A6AB8F15B80}"/>
              </a:ext>
            </a:extLst>
          </p:cNvPr>
          <p:cNvPicPr>
            <a:picLocks noGrp="1" noChangeAspect="1"/>
          </p:cNvPicPr>
          <p:nvPr>
            <p:ph idx="1"/>
          </p:nvPr>
        </p:nvPicPr>
        <p:blipFill>
          <a:blip r:embed="rId4"/>
          <a:stretch>
            <a:fillRect/>
          </a:stretch>
        </p:blipFill>
        <p:spPr>
          <a:xfrm>
            <a:off x="410493" y="448578"/>
            <a:ext cx="8323013" cy="3911816"/>
          </a:xfrm>
          <a:prstGeom prst="rect">
            <a:avLst/>
          </a:prstGeom>
        </p:spPr>
      </p:pic>
      <p:sp>
        <p:nvSpPr>
          <p:cNvPr id="14" name="Rectangle 13">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088" y="5175711"/>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16842" y="5480837"/>
            <a:ext cx="1021458"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90C90692-7BFA-4DBC-B6B8-605D3E0124E7}"/>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pPr>
            <a:fld id="{C479D5F6-EDCB-402A-AC08-4943A1820E8F}" type="slidenum">
              <a:rPr lang="en-US" sz="1000">
                <a:solidFill>
                  <a:schemeClr val="tx1">
                    <a:lumMod val="50000"/>
                    <a:lumOff val="50000"/>
                  </a:schemeClr>
                </a:solidFill>
              </a:rPr>
              <a:pPr algn="r">
                <a:spcAft>
                  <a:spcPts val="600"/>
                </a:spcAft>
              </a:pPr>
              <a:t>10</a:t>
            </a:fld>
            <a:endParaRPr lang="en-US" sz="1000">
              <a:solidFill>
                <a:schemeClr val="tx1">
                  <a:lumMod val="50000"/>
                  <a:lumOff val="50000"/>
                </a:schemeClr>
              </a:solidFill>
            </a:endParaRPr>
          </a:p>
        </p:txBody>
      </p:sp>
      <p:sp>
        <p:nvSpPr>
          <p:cNvPr id="9" name="Oval 8">
            <a:extLst>
              <a:ext uri="{FF2B5EF4-FFF2-40B4-BE49-F238E27FC236}">
                <a16:creationId xmlns:a16="http://schemas.microsoft.com/office/drawing/2014/main" id="{7F6E7C92-B8F4-447B-B45A-8FF46FA9C5FB}"/>
              </a:ext>
            </a:extLst>
          </p:cNvPr>
          <p:cNvSpPr/>
          <p:nvPr/>
        </p:nvSpPr>
        <p:spPr>
          <a:xfrm>
            <a:off x="7433551" y="5023949"/>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76200"/>
                <a:solidFill>
                  <a:schemeClr val="tx1"/>
                </a:solidFill>
                <a:effectLst>
                  <a:outerShdw blurRad="38100" dist="19050" dir="2700000" algn="tl" rotWithShape="0">
                    <a:schemeClr val="dk1">
                      <a:alpha val="40000"/>
                    </a:schemeClr>
                  </a:outerShdw>
                </a:effectLst>
              </a:rPr>
              <a:t>FAQ</a:t>
            </a:r>
          </a:p>
          <a:p>
            <a:pPr algn="ctr"/>
            <a:r>
              <a:rPr lang="en-US" dirty="0">
                <a:ln w="76200"/>
                <a:solidFill>
                  <a:schemeClr val="tx1"/>
                </a:solidFill>
                <a:effectLst>
                  <a:outerShdw blurRad="38100" dist="19050" dir="2700000" algn="tl" rotWithShape="0">
                    <a:schemeClr val="dk1">
                      <a:alpha val="40000"/>
                    </a:schemeClr>
                  </a:outerShdw>
                </a:effectLst>
              </a:rPr>
              <a:t>Pg. 2-3</a:t>
            </a:r>
            <a:endParaRPr lang="en-US" dirty="0">
              <a:ln w="76200">
                <a:solidFill>
                  <a:schemeClr val="accent6"/>
                </a:solidFill>
              </a:ln>
              <a:noFill/>
            </a:endParaRPr>
          </a:p>
        </p:txBody>
      </p:sp>
      <p:sp>
        <p:nvSpPr>
          <p:cNvPr id="11" name="Cloud 10">
            <a:extLst>
              <a:ext uri="{FF2B5EF4-FFF2-40B4-BE49-F238E27FC236}">
                <a16:creationId xmlns:a16="http://schemas.microsoft.com/office/drawing/2014/main" id="{1A1494B9-7BAC-421C-AA6E-6F0E879CCFC1}"/>
              </a:ext>
            </a:extLst>
          </p:cNvPr>
          <p:cNvSpPr/>
          <p:nvPr/>
        </p:nvSpPr>
        <p:spPr>
          <a:xfrm>
            <a:off x="6008747" y="5061244"/>
            <a:ext cx="1296785" cy="1043360"/>
          </a:xfrm>
          <a:prstGeom prst="cloud">
            <a:avLst/>
          </a:prstGeom>
          <a:solidFill>
            <a:schemeClr val="accent1">
              <a:lumMod val="40000"/>
              <a:lumOff val="60000"/>
            </a:schemeClr>
          </a:solidFill>
          <a:ln w="76200">
            <a:solidFill>
              <a:srgbClr val="488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Toolkit</a:t>
            </a:r>
          </a:p>
          <a:p>
            <a:pPr algn="ctr"/>
            <a:r>
              <a:rPr lang="en-US" dirty="0">
                <a:ln w="0"/>
                <a:solidFill>
                  <a:schemeClr val="tx1"/>
                </a:solidFill>
                <a:effectLst>
                  <a:outerShdw blurRad="38100" dist="19050" dir="2700000" algn="tl" rotWithShape="0">
                    <a:schemeClr val="dk1">
                      <a:alpha val="40000"/>
                    </a:schemeClr>
                  </a:outerShdw>
                </a:effectLst>
              </a:rPr>
              <a:t>Pg. 7</a:t>
            </a:r>
          </a:p>
        </p:txBody>
      </p:sp>
    </p:spTree>
    <p:custDataLst>
      <p:tags r:id="rId1"/>
    </p:custDataLst>
    <p:extLst>
      <p:ext uri="{BB962C8B-B14F-4D97-AF65-F5344CB8AC3E}">
        <p14:creationId xmlns:p14="http://schemas.microsoft.com/office/powerpoint/2010/main" val="3916976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27506" y="228549"/>
            <a:ext cx="7886700" cy="1133499"/>
          </a:xfrm>
        </p:spPr>
        <p:txBody>
          <a:bodyPr vert="horz" lIns="91440" tIns="45720" rIns="91440" bIns="45720" rtlCol="0" anchor="ctr">
            <a:normAutofit fontScale="90000"/>
          </a:bodyPr>
          <a:lstStyle/>
          <a:p>
            <a:pPr algn="ctr"/>
            <a:r>
              <a:rPr lang="en-US" sz="3500" kern="1200" dirty="0">
                <a:solidFill>
                  <a:schemeClr val="tx1"/>
                </a:solidFill>
                <a:latin typeface="Museo Slab 500" panose="02000000000000000000"/>
              </a:rPr>
              <a:t>Seamless Summer Option (SSO) OR National School Lunch Program (NSLP)</a:t>
            </a:r>
          </a:p>
        </p:txBody>
      </p:sp>
      <p:sp>
        <p:nvSpPr>
          <p:cNvPr id="5" name="Slide Number Placeholder 4"/>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pPr>
            <a:fld id="{C479D5F6-EDCB-402A-AC08-4943A1820E8F}" type="slidenum">
              <a:rPr lang="en-US" sz="1200" smtClean="0">
                <a:solidFill>
                  <a:schemeClr val="tx1">
                    <a:tint val="75000"/>
                  </a:schemeClr>
                </a:solidFill>
              </a:rPr>
              <a:pPr algn="r">
                <a:spcAft>
                  <a:spcPts val="600"/>
                </a:spcAft>
              </a:pPr>
              <a:t>11</a:t>
            </a:fld>
            <a:endParaRPr lang="en-US" sz="1200">
              <a:solidFill>
                <a:schemeClr val="tx1">
                  <a:tint val="75000"/>
                </a:schemeClr>
              </a:solidFill>
            </a:endParaRPr>
          </a:p>
        </p:txBody>
      </p:sp>
      <p:graphicFrame>
        <p:nvGraphicFramePr>
          <p:cNvPr id="6" name="Table 6">
            <a:extLst>
              <a:ext uri="{FF2B5EF4-FFF2-40B4-BE49-F238E27FC236}">
                <a16:creationId xmlns:a16="http://schemas.microsoft.com/office/drawing/2014/main" id="{300728C8-837A-4E06-A70C-DCDCB8E34147}"/>
              </a:ext>
            </a:extLst>
          </p:cNvPr>
          <p:cNvGraphicFramePr>
            <a:graphicFrameLocks noGrp="1"/>
          </p:cNvGraphicFramePr>
          <p:nvPr>
            <p:ph sz="half" idx="1"/>
            <p:extLst>
              <p:ext uri="{D42A27DB-BD31-4B8C-83A1-F6EECF244321}">
                <p14:modId xmlns:p14="http://schemas.microsoft.com/office/powerpoint/2010/main" val="3069353792"/>
              </p:ext>
            </p:extLst>
          </p:nvPr>
        </p:nvGraphicFramePr>
        <p:xfrm>
          <a:off x="627505" y="1261640"/>
          <a:ext cx="7886701" cy="5495952"/>
        </p:xfrm>
        <a:graphic>
          <a:graphicData uri="http://schemas.openxmlformats.org/drawingml/2006/table">
            <a:tbl>
              <a:tblPr firstRow="1" bandRow="1">
                <a:tableStyleId>{5C22544A-7EE6-4342-B048-85BDC9FD1C3A}</a:tableStyleId>
              </a:tblPr>
              <a:tblGrid>
                <a:gridCol w="2005779">
                  <a:extLst>
                    <a:ext uri="{9D8B030D-6E8A-4147-A177-3AD203B41FA5}">
                      <a16:colId xmlns:a16="http://schemas.microsoft.com/office/drawing/2014/main" val="1499274761"/>
                    </a:ext>
                  </a:extLst>
                </a:gridCol>
                <a:gridCol w="3016246">
                  <a:extLst>
                    <a:ext uri="{9D8B030D-6E8A-4147-A177-3AD203B41FA5}">
                      <a16:colId xmlns:a16="http://schemas.microsoft.com/office/drawing/2014/main" val="3637773509"/>
                    </a:ext>
                  </a:extLst>
                </a:gridCol>
                <a:gridCol w="2864676">
                  <a:extLst>
                    <a:ext uri="{9D8B030D-6E8A-4147-A177-3AD203B41FA5}">
                      <a16:colId xmlns:a16="http://schemas.microsoft.com/office/drawing/2014/main" val="2596351277"/>
                    </a:ext>
                  </a:extLst>
                </a:gridCol>
              </a:tblGrid>
              <a:tr h="456582">
                <a:tc>
                  <a:txBody>
                    <a:bodyPr/>
                    <a:lstStyle/>
                    <a:p>
                      <a:endParaRPr lang="en-US" sz="1800"/>
                    </a:p>
                  </a:txBody>
                  <a:tcPr marL="90942" marR="90942" marT="45471" marB="45471"/>
                </a:tc>
                <a:tc>
                  <a:txBody>
                    <a:bodyPr/>
                    <a:lstStyle/>
                    <a:p>
                      <a:pPr algn="ctr"/>
                      <a:r>
                        <a:rPr lang="en-US" sz="2400" dirty="0"/>
                        <a:t>SSO</a:t>
                      </a:r>
                    </a:p>
                  </a:txBody>
                  <a:tcPr marL="90942" marR="90942" marT="45471" marB="45471"/>
                </a:tc>
                <a:tc>
                  <a:txBody>
                    <a:bodyPr/>
                    <a:lstStyle/>
                    <a:p>
                      <a:pPr algn="ctr"/>
                      <a:r>
                        <a:rPr lang="en-US" sz="2400" dirty="0"/>
                        <a:t>NSLP/SBP</a:t>
                      </a:r>
                    </a:p>
                  </a:txBody>
                  <a:tcPr marL="90942" marR="90942" marT="45471" marB="45471"/>
                </a:tc>
                <a:extLst>
                  <a:ext uri="{0D108BD9-81ED-4DB2-BD59-A6C34878D82A}">
                    <a16:rowId xmlns:a16="http://schemas.microsoft.com/office/drawing/2014/main" val="3213838277"/>
                  </a:ext>
                </a:extLst>
              </a:tr>
              <a:tr h="879342">
                <a:tc>
                  <a:txBody>
                    <a:bodyPr/>
                    <a:lstStyle/>
                    <a:p>
                      <a:r>
                        <a:rPr lang="en-US" sz="1800" dirty="0"/>
                        <a:t>Allowable Meals</a:t>
                      </a:r>
                    </a:p>
                  </a:txBody>
                  <a:tcPr marL="90942" marR="90942" marT="45471" marB="45471"/>
                </a:tc>
                <a:tc>
                  <a:txBody>
                    <a:bodyPr/>
                    <a:lstStyle/>
                    <a:p>
                      <a:r>
                        <a:rPr lang="en-US" sz="1800" dirty="0"/>
                        <a:t>Up to 2 meals each day: Breakfast, Lunch, Snack (AM or PM), and/or Supper</a:t>
                      </a:r>
                    </a:p>
                  </a:txBody>
                  <a:tcPr marL="90942" marR="90942" marT="45471" marB="45471"/>
                </a:tc>
                <a:tc>
                  <a:txBody>
                    <a:bodyPr/>
                    <a:lstStyle/>
                    <a:p>
                      <a:r>
                        <a:rPr lang="en-US" sz="1800" dirty="0"/>
                        <a:t>Breakfast, Lunch, Afterschool snacks </a:t>
                      </a:r>
                    </a:p>
                  </a:txBody>
                  <a:tcPr marL="90942" marR="90942" marT="45471" marB="45471"/>
                </a:tc>
                <a:extLst>
                  <a:ext uri="{0D108BD9-81ED-4DB2-BD59-A6C34878D82A}">
                    <a16:rowId xmlns:a16="http://schemas.microsoft.com/office/drawing/2014/main" val="686158242"/>
                  </a:ext>
                </a:extLst>
              </a:tr>
              <a:tr h="625686">
                <a:tc>
                  <a:txBody>
                    <a:bodyPr/>
                    <a:lstStyle/>
                    <a:p>
                      <a:r>
                        <a:rPr lang="en-US" sz="1800"/>
                        <a:t>Reimbursement Rates</a:t>
                      </a:r>
                    </a:p>
                  </a:txBody>
                  <a:tcPr marL="90942" marR="90942" marT="45471" marB="45471"/>
                </a:tc>
                <a:tc>
                  <a:txBody>
                    <a:bodyPr/>
                    <a:lstStyle/>
                    <a:p>
                      <a:r>
                        <a:rPr lang="en-US" sz="1800"/>
                        <a:t>SFSP reimbursement rate</a:t>
                      </a:r>
                    </a:p>
                  </a:txBody>
                  <a:tcPr marL="90942" marR="90942" marT="45471" marB="45471"/>
                </a:tc>
                <a:tc>
                  <a:txBody>
                    <a:bodyPr/>
                    <a:lstStyle/>
                    <a:p>
                      <a:r>
                        <a:rPr lang="en-US" sz="1800"/>
                        <a:t>NSLP/SBP reimbursement rates</a:t>
                      </a:r>
                    </a:p>
                  </a:txBody>
                  <a:tcPr marL="90942" marR="90942" marT="45471" marB="45471"/>
                </a:tc>
                <a:extLst>
                  <a:ext uri="{0D108BD9-81ED-4DB2-BD59-A6C34878D82A}">
                    <a16:rowId xmlns:a16="http://schemas.microsoft.com/office/drawing/2014/main" val="2462757276"/>
                  </a:ext>
                </a:extLst>
              </a:tr>
              <a:tr h="849687">
                <a:tc>
                  <a:txBody>
                    <a:bodyPr/>
                    <a:lstStyle/>
                    <a:p>
                      <a:r>
                        <a:rPr lang="en-US" sz="1800" dirty="0"/>
                        <a:t>Meal Claiming</a:t>
                      </a:r>
                    </a:p>
                  </a:txBody>
                  <a:tcPr marL="90942" marR="90942" marT="45471" marB="45471"/>
                </a:tc>
                <a:tc>
                  <a:txBody>
                    <a:bodyPr/>
                    <a:lstStyle/>
                    <a:p>
                      <a:r>
                        <a:rPr lang="en-US" sz="1800" dirty="0"/>
                        <a:t>All meals are free</a:t>
                      </a:r>
                    </a:p>
                  </a:txBody>
                  <a:tcPr marL="90942" marR="90942" marT="45471" marB="45471"/>
                </a:tc>
                <a:tc>
                  <a:txBody>
                    <a:bodyPr/>
                    <a:lstStyle/>
                    <a:p>
                      <a:r>
                        <a:rPr lang="en-US" sz="1800" dirty="0"/>
                        <a:t>Claim meals by student income eligibility (free/reduced/paid)</a:t>
                      </a:r>
                    </a:p>
                  </a:txBody>
                  <a:tcPr marL="90942" marR="90942" marT="45471" marB="45471"/>
                </a:tc>
                <a:extLst>
                  <a:ext uri="{0D108BD9-81ED-4DB2-BD59-A6C34878D82A}">
                    <a16:rowId xmlns:a16="http://schemas.microsoft.com/office/drawing/2014/main" val="1573247356"/>
                  </a:ext>
                </a:extLst>
              </a:tr>
              <a:tr h="372030">
                <a:tc>
                  <a:txBody>
                    <a:bodyPr/>
                    <a:lstStyle/>
                    <a:p>
                      <a:r>
                        <a:rPr lang="en-US" sz="1800"/>
                        <a:t>Meal Pattern</a:t>
                      </a:r>
                    </a:p>
                  </a:txBody>
                  <a:tcPr marL="90942" marR="90942" marT="45471" marB="45471"/>
                </a:tc>
                <a:tc>
                  <a:txBody>
                    <a:bodyPr/>
                    <a:lstStyle/>
                    <a:p>
                      <a:r>
                        <a:rPr lang="en-US" sz="1800"/>
                        <a:t>NSLP/SBP meal pattern</a:t>
                      </a:r>
                    </a:p>
                  </a:txBody>
                  <a:tcPr marL="90942" marR="90942" marT="45471" marB="45471"/>
                </a:tc>
                <a:tc>
                  <a:txBody>
                    <a:bodyPr/>
                    <a:lstStyle/>
                    <a:p>
                      <a:r>
                        <a:rPr lang="en-US" sz="1800"/>
                        <a:t>NSLP/SBP meal patterns</a:t>
                      </a:r>
                    </a:p>
                  </a:txBody>
                  <a:tcPr marL="90942" marR="90942" marT="45471" marB="45471"/>
                </a:tc>
                <a:extLst>
                  <a:ext uri="{0D108BD9-81ED-4DB2-BD59-A6C34878D82A}">
                    <a16:rowId xmlns:a16="http://schemas.microsoft.com/office/drawing/2014/main" val="1648280207"/>
                  </a:ext>
                </a:extLst>
              </a:tr>
              <a:tr h="372030">
                <a:tc>
                  <a:txBody>
                    <a:bodyPr/>
                    <a:lstStyle/>
                    <a:p>
                      <a:r>
                        <a:rPr lang="en-US" sz="1800"/>
                        <a:t>Applications</a:t>
                      </a:r>
                    </a:p>
                  </a:txBody>
                  <a:tcPr marL="90942" marR="90942" marT="45471" marB="45471"/>
                </a:tc>
                <a:tc>
                  <a:txBody>
                    <a:bodyPr/>
                    <a:lstStyle/>
                    <a:p>
                      <a:r>
                        <a:rPr lang="en-US" sz="1800" dirty="0"/>
                        <a:t>Child Nutrition Portal</a:t>
                      </a:r>
                    </a:p>
                  </a:txBody>
                  <a:tcPr marL="90942" marR="90942" marT="45471" marB="45471"/>
                </a:tc>
                <a:tc>
                  <a:txBody>
                    <a:bodyPr/>
                    <a:lstStyle/>
                    <a:p>
                      <a:r>
                        <a:rPr lang="en-US" sz="1800"/>
                        <a:t>Child Nutrition Portal</a:t>
                      </a:r>
                    </a:p>
                  </a:txBody>
                  <a:tcPr marL="90942" marR="90942" marT="45471" marB="45471"/>
                </a:tc>
                <a:extLst>
                  <a:ext uri="{0D108BD9-81ED-4DB2-BD59-A6C34878D82A}">
                    <a16:rowId xmlns:a16="http://schemas.microsoft.com/office/drawing/2014/main" val="886721664"/>
                  </a:ext>
                </a:extLst>
              </a:tr>
              <a:tr h="625686">
                <a:tc>
                  <a:txBody>
                    <a:bodyPr/>
                    <a:lstStyle/>
                    <a:p>
                      <a:r>
                        <a:rPr lang="en-US" sz="1800"/>
                        <a:t>FFVP</a:t>
                      </a:r>
                    </a:p>
                  </a:txBody>
                  <a:tcPr marL="90942" marR="90942" marT="45471" marB="45471"/>
                </a:tc>
                <a:tc>
                  <a:txBody>
                    <a:bodyPr/>
                    <a:lstStyle/>
                    <a:p>
                      <a:r>
                        <a:rPr lang="en-US" sz="1800" dirty="0"/>
                        <a:t>May apply and serve if awarded</a:t>
                      </a:r>
                    </a:p>
                  </a:txBody>
                  <a:tcPr marL="90942" marR="90942" marT="45471" marB="4547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May apply and serve if awarded</a:t>
                      </a:r>
                    </a:p>
                  </a:txBody>
                  <a:tcPr marL="90942" marR="90942" marT="45471" marB="45471"/>
                </a:tc>
                <a:extLst>
                  <a:ext uri="{0D108BD9-81ED-4DB2-BD59-A6C34878D82A}">
                    <a16:rowId xmlns:a16="http://schemas.microsoft.com/office/drawing/2014/main" val="467721851"/>
                  </a:ext>
                </a:extLst>
              </a:tr>
              <a:tr h="1104732">
                <a:tc>
                  <a:txBody>
                    <a:bodyPr/>
                    <a:lstStyle/>
                    <a:p>
                      <a:r>
                        <a:rPr lang="en-US" sz="1800" dirty="0"/>
                        <a:t>ASP</a:t>
                      </a:r>
                    </a:p>
                  </a:txBody>
                  <a:tcPr marL="90942" marR="90942" marT="45471" marB="45471"/>
                </a:tc>
                <a:tc>
                  <a:txBody>
                    <a:bodyPr/>
                    <a:lstStyle/>
                    <a:p>
                      <a:r>
                        <a:rPr lang="en-US" sz="1800" dirty="0"/>
                        <a:t>May apply and serve – waiver for area eligibility applicable</a:t>
                      </a:r>
                    </a:p>
                  </a:txBody>
                  <a:tcPr marL="90942" marR="90942" marT="45471" marB="4547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May apply and serve – waiver for area eligibility applicable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marL="90942" marR="90942" marT="45471" marB="45471"/>
                </a:tc>
                <a:extLst>
                  <a:ext uri="{0D108BD9-81ED-4DB2-BD59-A6C34878D82A}">
                    <a16:rowId xmlns:a16="http://schemas.microsoft.com/office/drawing/2014/main" val="2599097200"/>
                  </a:ext>
                </a:extLst>
              </a:tr>
            </a:tbl>
          </a:graphicData>
        </a:graphic>
      </p:graphicFrame>
    </p:spTree>
    <p:custDataLst>
      <p:tags r:id="rId1"/>
    </p:custDataLst>
    <p:extLst>
      <p:ext uri="{BB962C8B-B14F-4D97-AF65-F5344CB8AC3E}">
        <p14:creationId xmlns:p14="http://schemas.microsoft.com/office/powerpoint/2010/main" val="1540298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BBC3E0-CAA8-4924-AA31-92B9AA14B330}"/>
              </a:ext>
            </a:extLst>
          </p:cNvPr>
          <p:cNvSpPr>
            <a:spLocks noGrp="1"/>
          </p:cNvSpPr>
          <p:nvPr>
            <p:ph type="title"/>
          </p:nvPr>
        </p:nvSpPr>
        <p:spPr/>
        <p:txBody>
          <a:bodyPr/>
          <a:lstStyle/>
          <a:p>
            <a:r>
              <a:rPr lang="en-US" dirty="0"/>
              <a:t>Allowable Meals - SSO</a:t>
            </a:r>
          </a:p>
        </p:txBody>
      </p:sp>
      <p:graphicFrame>
        <p:nvGraphicFramePr>
          <p:cNvPr id="11" name="Content Placeholder 6">
            <a:extLst>
              <a:ext uri="{FF2B5EF4-FFF2-40B4-BE49-F238E27FC236}">
                <a16:creationId xmlns:a16="http://schemas.microsoft.com/office/drawing/2014/main" id="{6D3D9F2C-26D1-4D7C-ACC1-32CACA705F84}"/>
              </a:ext>
            </a:extLst>
          </p:cNvPr>
          <p:cNvGraphicFramePr>
            <a:graphicFrameLocks noGrp="1"/>
          </p:cNvGraphicFramePr>
          <p:nvPr>
            <p:ph idx="1"/>
            <p:extLst>
              <p:ext uri="{D42A27DB-BD31-4B8C-83A1-F6EECF244321}">
                <p14:modId xmlns:p14="http://schemas.microsoft.com/office/powerpoint/2010/main" val="1107330628"/>
              </p:ext>
            </p:extLst>
          </p:nvPr>
        </p:nvGraphicFramePr>
        <p:xfrm>
          <a:off x="628650" y="1463040"/>
          <a:ext cx="7886700" cy="4640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a:extLst>
              <a:ext uri="{FF2B5EF4-FFF2-40B4-BE49-F238E27FC236}">
                <a16:creationId xmlns:a16="http://schemas.microsoft.com/office/drawing/2014/main" id="{97F8FBFE-E00F-4559-81CA-0FEFF174B39D}"/>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
        <p:nvSpPr>
          <p:cNvPr id="8" name="Oval 7">
            <a:extLst>
              <a:ext uri="{FF2B5EF4-FFF2-40B4-BE49-F238E27FC236}">
                <a16:creationId xmlns:a16="http://schemas.microsoft.com/office/drawing/2014/main" id="{087398B7-BADC-4274-8A4E-C26F8CDB2CAF}"/>
              </a:ext>
            </a:extLst>
          </p:cNvPr>
          <p:cNvSpPr/>
          <p:nvPr/>
        </p:nvSpPr>
        <p:spPr>
          <a:xfrm>
            <a:off x="6327058" y="5711488"/>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76200"/>
                <a:solidFill>
                  <a:schemeClr val="tx1"/>
                </a:solidFill>
                <a:effectLst>
                  <a:outerShdw blurRad="38100" dist="19050" dir="2700000" algn="tl" rotWithShape="0">
                    <a:schemeClr val="dk1">
                      <a:alpha val="40000"/>
                    </a:schemeClr>
                  </a:outerShdw>
                </a:effectLst>
              </a:rPr>
              <a:t>FAQ</a:t>
            </a:r>
          </a:p>
          <a:p>
            <a:pPr algn="ctr"/>
            <a:r>
              <a:rPr lang="en-US" dirty="0">
                <a:ln w="76200"/>
                <a:solidFill>
                  <a:schemeClr val="tx1"/>
                </a:solidFill>
                <a:effectLst>
                  <a:outerShdw blurRad="38100" dist="19050" dir="2700000" algn="tl" rotWithShape="0">
                    <a:schemeClr val="dk1">
                      <a:alpha val="40000"/>
                    </a:schemeClr>
                  </a:outerShdw>
                </a:effectLst>
              </a:rPr>
              <a:t>Pg. 7-9</a:t>
            </a:r>
            <a:endParaRPr lang="en-US" dirty="0">
              <a:ln w="76200">
                <a:solidFill>
                  <a:schemeClr val="accent6"/>
                </a:solidFill>
              </a:ln>
              <a:noFill/>
            </a:endParaRPr>
          </a:p>
        </p:txBody>
      </p:sp>
      <p:sp>
        <p:nvSpPr>
          <p:cNvPr id="7" name="Cloud 6">
            <a:extLst>
              <a:ext uri="{FF2B5EF4-FFF2-40B4-BE49-F238E27FC236}">
                <a16:creationId xmlns:a16="http://schemas.microsoft.com/office/drawing/2014/main" id="{51D2BB59-27D6-4673-AB1E-C852C7587134}"/>
              </a:ext>
            </a:extLst>
          </p:cNvPr>
          <p:cNvSpPr/>
          <p:nvPr/>
        </p:nvSpPr>
        <p:spPr>
          <a:xfrm>
            <a:off x="4787158" y="5711488"/>
            <a:ext cx="1296785" cy="1043360"/>
          </a:xfrm>
          <a:prstGeom prst="cloud">
            <a:avLst/>
          </a:prstGeom>
          <a:solidFill>
            <a:schemeClr val="accent1">
              <a:lumMod val="40000"/>
              <a:lumOff val="60000"/>
            </a:schemeClr>
          </a:solidFill>
          <a:ln w="76200">
            <a:solidFill>
              <a:srgbClr val="488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Toolkit</a:t>
            </a:r>
          </a:p>
          <a:p>
            <a:pPr algn="ctr"/>
            <a:r>
              <a:rPr lang="en-US" dirty="0">
                <a:ln w="0"/>
                <a:solidFill>
                  <a:schemeClr val="tx1"/>
                </a:solidFill>
                <a:effectLst>
                  <a:outerShdw blurRad="38100" dist="19050" dir="2700000" algn="tl" rotWithShape="0">
                    <a:schemeClr val="dk1">
                      <a:alpha val="40000"/>
                    </a:schemeClr>
                  </a:outerShdw>
                </a:effectLst>
              </a:rPr>
              <a:t>Pg. 7</a:t>
            </a:r>
          </a:p>
        </p:txBody>
      </p:sp>
    </p:spTree>
    <p:custDataLst>
      <p:tags r:id="rId1"/>
    </p:custDataLst>
    <p:extLst>
      <p:ext uri="{BB962C8B-B14F-4D97-AF65-F5344CB8AC3E}">
        <p14:creationId xmlns:p14="http://schemas.microsoft.com/office/powerpoint/2010/main" val="1569943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682F6-8BD9-4E09-9F05-0BEA86728383}"/>
              </a:ext>
            </a:extLst>
          </p:cNvPr>
          <p:cNvSpPr>
            <a:spLocks noGrp="1"/>
          </p:cNvSpPr>
          <p:nvPr>
            <p:ph type="title"/>
          </p:nvPr>
        </p:nvSpPr>
        <p:spPr/>
        <p:txBody>
          <a:bodyPr/>
          <a:lstStyle/>
          <a:p>
            <a:r>
              <a:rPr lang="en-US" dirty="0"/>
              <a:t>Meal Counting and Claiming</a:t>
            </a:r>
          </a:p>
        </p:txBody>
      </p:sp>
      <p:sp>
        <p:nvSpPr>
          <p:cNvPr id="3" name="Content Placeholder 2">
            <a:extLst>
              <a:ext uri="{FF2B5EF4-FFF2-40B4-BE49-F238E27FC236}">
                <a16:creationId xmlns:a16="http://schemas.microsoft.com/office/drawing/2014/main" id="{10CEAE38-A0C7-41DB-AEF6-134FAEF75692}"/>
              </a:ext>
            </a:extLst>
          </p:cNvPr>
          <p:cNvSpPr>
            <a:spLocks noGrp="1"/>
          </p:cNvSpPr>
          <p:nvPr>
            <p:ph idx="1"/>
          </p:nvPr>
        </p:nvSpPr>
        <p:spPr/>
        <p:txBody>
          <a:bodyPr/>
          <a:lstStyle/>
          <a:p>
            <a:r>
              <a:rPr lang="en-US" dirty="0"/>
              <a:t>Under SSO, all </a:t>
            </a:r>
            <a:r>
              <a:rPr lang="en-US" dirty="0">
                <a:effectLst/>
              </a:rPr>
              <a:t>reimbursable meals served are free. Sponsors do not need to track meals based on the student’s eligibility status. </a:t>
            </a:r>
          </a:p>
          <a:p>
            <a:pPr lvl="1"/>
            <a:r>
              <a:rPr lang="en-US" dirty="0">
                <a:effectLst/>
              </a:rPr>
              <a:t>Must establish a point of service and record meals as they are served.</a:t>
            </a:r>
          </a:p>
          <a:p>
            <a:pPr lvl="1"/>
            <a:r>
              <a:rPr lang="en-US" dirty="0">
                <a:effectLst/>
              </a:rPr>
              <a:t>May use a </a:t>
            </a:r>
            <a:r>
              <a:rPr lang="en-US" dirty="0">
                <a:effectLst/>
                <a:hlinkClick r:id="rId4"/>
              </a:rPr>
              <a:t>paper form </a:t>
            </a:r>
            <a:r>
              <a:rPr lang="en-US" dirty="0">
                <a:effectLst/>
              </a:rPr>
              <a:t>or electronic point of service system to record meals by meal type each serving day</a:t>
            </a:r>
          </a:p>
          <a:p>
            <a:pPr lvl="1"/>
            <a:endParaRPr lang="en-US" dirty="0"/>
          </a:p>
          <a:p>
            <a:r>
              <a:rPr lang="en-US" dirty="0">
                <a:effectLst/>
              </a:rPr>
              <a:t>Under NSLP and SBP, meals must be claimed by the student’s eligibility status (free, reduced, or paid), unless the school participates in a provisional program, such as the Community Eligibility Provision (CEP). </a:t>
            </a:r>
            <a:endParaRPr lang="en-US" dirty="0"/>
          </a:p>
        </p:txBody>
      </p:sp>
      <p:sp>
        <p:nvSpPr>
          <p:cNvPr id="4" name="Slide Number Placeholder 3">
            <a:extLst>
              <a:ext uri="{FF2B5EF4-FFF2-40B4-BE49-F238E27FC236}">
                <a16:creationId xmlns:a16="http://schemas.microsoft.com/office/drawing/2014/main" id="{68F96B24-D798-4CFC-B3F0-C2642599BA0D}"/>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
        <p:nvSpPr>
          <p:cNvPr id="5" name="Oval 4">
            <a:extLst>
              <a:ext uri="{FF2B5EF4-FFF2-40B4-BE49-F238E27FC236}">
                <a16:creationId xmlns:a16="http://schemas.microsoft.com/office/drawing/2014/main" id="{4BC2E6F9-4D32-4219-988E-417C19DC7516}"/>
              </a:ext>
            </a:extLst>
          </p:cNvPr>
          <p:cNvSpPr/>
          <p:nvPr/>
        </p:nvSpPr>
        <p:spPr>
          <a:xfrm>
            <a:off x="6327058" y="5563386"/>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76200"/>
                <a:solidFill>
                  <a:schemeClr val="tx1"/>
                </a:solidFill>
                <a:effectLst>
                  <a:outerShdw blurRad="38100" dist="19050" dir="2700000" algn="tl" rotWithShape="0">
                    <a:schemeClr val="dk1">
                      <a:alpha val="40000"/>
                    </a:schemeClr>
                  </a:outerShdw>
                </a:effectLst>
              </a:rPr>
              <a:t>FAQ</a:t>
            </a:r>
          </a:p>
          <a:p>
            <a:pPr algn="ctr"/>
            <a:r>
              <a:rPr lang="en-US" dirty="0">
                <a:ln w="76200"/>
                <a:solidFill>
                  <a:schemeClr val="tx1"/>
                </a:solidFill>
                <a:effectLst>
                  <a:outerShdw blurRad="38100" dist="19050" dir="2700000" algn="tl" rotWithShape="0">
                    <a:schemeClr val="dk1">
                      <a:alpha val="40000"/>
                    </a:schemeClr>
                  </a:outerShdw>
                </a:effectLst>
              </a:rPr>
              <a:t>Pg. 6-7</a:t>
            </a:r>
            <a:endParaRPr lang="en-US" dirty="0">
              <a:ln w="76200">
                <a:solidFill>
                  <a:schemeClr val="accent6"/>
                </a:solidFill>
              </a:ln>
              <a:noFill/>
            </a:endParaRPr>
          </a:p>
        </p:txBody>
      </p:sp>
      <p:sp>
        <p:nvSpPr>
          <p:cNvPr id="6" name="Cloud 5">
            <a:extLst>
              <a:ext uri="{FF2B5EF4-FFF2-40B4-BE49-F238E27FC236}">
                <a16:creationId xmlns:a16="http://schemas.microsoft.com/office/drawing/2014/main" id="{71D647BC-C7B8-48DE-AD58-58E545069AAF}"/>
              </a:ext>
            </a:extLst>
          </p:cNvPr>
          <p:cNvSpPr/>
          <p:nvPr/>
        </p:nvSpPr>
        <p:spPr>
          <a:xfrm>
            <a:off x="4787158" y="5600681"/>
            <a:ext cx="1296785" cy="1043360"/>
          </a:xfrm>
          <a:prstGeom prst="cloud">
            <a:avLst/>
          </a:prstGeom>
          <a:solidFill>
            <a:schemeClr val="accent1">
              <a:lumMod val="40000"/>
              <a:lumOff val="60000"/>
            </a:schemeClr>
          </a:solidFill>
          <a:ln w="76200">
            <a:solidFill>
              <a:srgbClr val="488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Toolkit</a:t>
            </a:r>
          </a:p>
          <a:p>
            <a:pPr algn="ctr"/>
            <a:r>
              <a:rPr lang="en-US" dirty="0">
                <a:ln w="0"/>
                <a:solidFill>
                  <a:schemeClr val="tx1"/>
                </a:solidFill>
                <a:effectLst>
                  <a:outerShdw blurRad="38100" dist="19050" dir="2700000" algn="tl" rotWithShape="0">
                    <a:schemeClr val="dk1">
                      <a:alpha val="40000"/>
                    </a:schemeClr>
                  </a:outerShdw>
                </a:effectLst>
              </a:rPr>
              <a:t>Pg. 8</a:t>
            </a:r>
          </a:p>
        </p:txBody>
      </p:sp>
    </p:spTree>
    <p:custDataLst>
      <p:tags r:id="rId1"/>
    </p:custDataLst>
    <p:extLst>
      <p:ext uri="{BB962C8B-B14F-4D97-AF65-F5344CB8AC3E}">
        <p14:creationId xmlns:p14="http://schemas.microsoft.com/office/powerpoint/2010/main" val="804948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3D70D-CAA3-4143-9517-38FC2019CCC5}"/>
              </a:ext>
            </a:extLst>
          </p:cNvPr>
          <p:cNvSpPr>
            <a:spLocks noGrp="1"/>
          </p:cNvSpPr>
          <p:nvPr>
            <p:ph type="title"/>
          </p:nvPr>
        </p:nvSpPr>
        <p:spPr/>
        <p:txBody>
          <a:bodyPr/>
          <a:lstStyle/>
          <a:p>
            <a:r>
              <a:rPr lang="en-US" dirty="0"/>
              <a:t>Free &amp; Reduced-Price Meal Applications</a:t>
            </a:r>
          </a:p>
        </p:txBody>
      </p:sp>
      <p:sp>
        <p:nvSpPr>
          <p:cNvPr id="3" name="Content Placeholder 2">
            <a:extLst>
              <a:ext uri="{FF2B5EF4-FFF2-40B4-BE49-F238E27FC236}">
                <a16:creationId xmlns:a16="http://schemas.microsoft.com/office/drawing/2014/main" id="{F51C7012-D02E-487B-AF44-72919EA25337}"/>
              </a:ext>
            </a:extLst>
          </p:cNvPr>
          <p:cNvSpPr>
            <a:spLocks noGrp="1"/>
          </p:cNvSpPr>
          <p:nvPr>
            <p:ph idx="1"/>
          </p:nvPr>
        </p:nvSpPr>
        <p:spPr/>
        <p:txBody>
          <a:bodyPr/>
          <a:lstStyle/>
          <a:p>
            <a:r>
              <a:rPr lang="en-US" sz="2400" dirty="0">
                <a:effectLst/>
                <a:latin typeface="Calibri" panose="020F0502020204030204" pitchFamily="34" charset="0"/>
                <a:ea typeface="Times New Roman" panose="02020603050405020304" pitchFamily="18" charset="0"/>
                <a:cs typeface="Times New Roman" panose="02020603050405020304" pitchFamily="18" charset="0"/>
              </a:rPr>
              <a:t>Sponsors operating the Seamless Summer Option may continue to collect and process free and reduced-price meal applications to establish eligibility for other benefits, specifically Pandemic-EBT (P-EBT).</a:t>
            </a:r>
          </a:p>
          <a:p>
            <a:endParaRPr lang="en-US" dirty="0">
              <a:latin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Times New Roman" panose="02020603050405020304" pitchFamily="18" charset="0"/>
                <a:cs typeface="Times New Roman" panose="02020603050405020304" pitchFamily="18" charset="0"/>
              </a:rPr>
              <a:t>Sponsors must provide new students, such as kindergarteners, and newly eligible children an opportunity to establish their eligibility, specifically for P-EBT.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Outreach materials coming soon! </a:t>
            </a:r>
          </a:p>
        </p:txBody>
      </p:sp>
      <p:sp>
        <p:nvSpPr>
          <p:cNvPr id="4" name="Slide Number Placeholder 3">
            <a:extLst>
              <a:ext uri="{FF2B5EF4-FFF2-40B4-BE49-F238E27FC236}">
                <a16:creationId xmlns:a16="http://schemas.microsoft.com/office/drawing/2014/main" id="{DF34142B-5C36-4D26-83BC-7A1DE97B4FF8}"/>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
        <p:nvSpPr>
          <p:cNvPr id="5" name="Oval 4">
            <a:extLst>
              <a:ext uri="{FF2B5EF4-FFF2-40B4-BE49-F238E27FC236}">
                <a16:creationId xmlns:a16="http://schemas.microsoft.com/office/drawing/2014/main" id="{32426217-2571-463F-B5BD-34B1D5A37B0D}"/>
              </a:ext>
            </a:extLst>
          </p:cNvPr>
          <p:cNvSpPr/>
          <p:nvPr/>
        </p:nvSpPr>
        <p:spPr>
          <a:xfrm>
            <a:off x="6327058" y="5563386"/>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76200"/>
                <a:solidFill>
                  <a:schemeClr val="tx1"/>
                </a:solidFill>
                <a:effectLst>
                  <a:outerShdw blurRad="38100" dist="19050" dir="2700000" algn="tl" rotWithShape="0">
                    <a:schemeClr val="dk1">
                      <a:alpha val="40000"/>
                    </a:schemeClr>
                  </a:outerShdw>
                </a:effectLst>
              </a:rPr>
              <a:t>FAQ</a:t>
            </a:r>
          </a:p>
          <a:p>
            <a:pPr algn="ctr"/>
            <a:r>
              <a:rPr lang="en-US" dirty="0">
                <a:ln w="76200"/>
                <a:solidFill>
                  <a:schemeClr val="tx1"/>
                </a:solidFill>
                <a:effectLst>
                  <a:outerShdw blurRad="38100" dist="19050" dir="2700000" algn="tl" rotWithShape="0">
                    <a:schemeClr val="dk1">
                      <a:alpha val="40000"/>
                    </a:schemeClr>
                  </a:outerShdw>
                </a:effectLst>
              </a:rPr>
              <a:t>Pg. 12</a:t>
            </a:r>
            <a:endParaRPr lang="en-US" dirty="0">
              <a:ln w="76200">
                <a:solidFill>
                  <a:schemeClr val="accent6"/>
                </a:solidFill>
              </a:ln>
              <a:noFill/>
            </a:endParaRPr>
          </a:p>
        </p:txBody>
      </p:sp>
      <p:sp>
        <p:nvSpPr>
          <p:cNvPr id="6" name="Cloud 5">
            <a:extLst>
              <a:ext uri="{FF2B5EF4-FFF2-40B4-BE49-F238E27FC236}">
                <a16:creationId xmlns:a16="http://schemas.microsoft.com/office/drawing/2014/main" id="{7A7C3BD2-E48D-48D4-BF13-7E899D87BA34}"/>
              </a:ext>
            </a:extLst>
          </p:cNvPr>
          <p:cNvSpPr/>
          <p:nvPr/>
        </p:nvSpPr>
        <p:spPr>
          <a:xfrm>
            <a:off x="4787158" y="5563386"/>
            <a:ext cx="1296785" cy="1043360"/>
          </a:xfrm>
          <a:prstGeom prst="cloud">
            <a:avLst/>
          </a:prstGeom>
          <a:solidFill>
            <a:schemeClr val="accent1">
              <a:lumMod val="40000"/>
              <a:lumOff val="60000"/>
            </a:schemeClr>
          </a:solidFill>
          <a:ln w="76200">
            <a:solidFill>
              <a:srgbClr val="488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Toolkit</a:t>
            </a:r>
          </a:p>
          <a:p>
            <a:pPr algn="ctr"/>
            <a:r>
              <a:rPr lang="en-US" dirty="0">
                <a:ln w="0"/>
                <a:solidFill>
                  <a:schemeClr val="tx1"/>
                </a:solidFill>
                <a:effectLst>
                  <a:outerShdw blurRad="38100" dist="19050" dir="2700000" algn="tl" rotWithShape="0">
                    <a:schemeClr val="dk1">
                      <a:alpha val="40000"/>
                    </a:schemeClr>
                  </a:outerShdw>
                </a:effectLst>
              </a:rPr>
              <a:t>Pg. 7</a:t>
            </a:r>
          </a:p>
        </p:txBody>
      </p:sp>
    </p:spTree>
    <p:custDataLst>
      <p:tags r:id="rId1"/>
    </p:custDataLst>
    <p:extLst>
      <p:ext uri="{BB962C8B-B14F-4D97-AF65-F5344CB8AC3E}">
        <p14:creationId xmlns:p14="http://schemas.microsoft.com/office/powerpoint/2010/main" val="3708778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5A06-EBBB-4319-99C2-E180A324EF70}"/>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id="{0D625CB8-406D-4664-830F-0AE2C9D29A48}"/>
              </a:ext>
            </a:extLst>
          </p:cNvPr>
          <p:cNvSpPr>
            <a:spLocks noGrp="1"/>
          </p:cNvSpPr>
          <p:nvPr>
            <p:ph idx="1"/>
          </p:nvPr>
        </p:nvSpPr>
        <p:spPr/>
        <p:txBody>
          <a:bodyPr/>
          <a:lstStyle/>
          <a:p>
            <a:r>
              <a:rPr lang="en-US" dirty="0"/>
              <a:t>Which meal program do you plan to serve under? </a:t>
            </a:r>
          </a:p>
          <a:p>
            <a:pPr lvl="1"/>
            <a:r>
              <a:rPr lang="en-US" dirty="0"/>
              <a:t>SSO</a:t>
            </a:r>
          </a:p>
          <a:p>
            <a:pPr lvl="1"/>
            <a:r>
              <a:rPr lang="en-US" dirty="0"/>
              <a:t>NSLP/SBP</a:t>
            </a:r>
          </a:p>
          <a:p>
            <a:pPr lvl="1"/>
            <a:r>
              <a:rPr lang="en-US" dirty="0"/>
              <a:t>Still deciding</a:t>
            </a:r>
          </a:p>
          <a:p>
            <a:pPr lvl="1"/>
            <a:endParaRPr lang="en-US" dirty="0"/>
          </a:p>
          <a:p>
            <a:r>
              <a:rPr lang="en-US" dirty="0"/>
              <a:t>For those of you still deciding, is there any additional information you need from us to inform your decision?</a:t>
            </a:r>
          </a:p>
        </p:txBody>
      </p:sp>
      <p:sp>
        <p:nvSpPr>
          <p:cNvPr id="4" name="Slide Number Placeholder 3">
            <a:extLst>
              <a:ext uri="{FF2B5EF4-FFF2-40B4-BE49-F238E27FC236}">
                <a16:creationId xmlns:a16="http://schemas.microsoft.com/office/drawing/2014/main" id="{7DB447F0-C6D4-41BF-9E55-75119291DBF7}"/>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custDataLst>
      <p:tags r:id="rId1"/>
    </p:custDataLst>
    <p:extLst>
      <p:ext uri="{BB962C8B-B14F-4D97-AF65-F5344CB8AC3E}">
        <p14:creationId xmlns:p14="http://schemas.microsoft.com/office/powerpoint/2010/main" val="386700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E2ED6F9-63C3-4A8D-9BB4-1EA6253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4218905"/>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7086A9-ADCF-49F2-89F6-3FA5FDC541BC}"/>
              </a:ext>
            </a:extLst>
          </p:cNvPr>
          <p:cNvSpPr>
            <a:spLocks noGrp="1"/>
          </p:cNvSpPr>
          <p:nvPr>
            <p:ph type="title"/>
          </p:nvPr>
        </p:nvSpPr>
        <p:spPr>
          <a:xfrm>
            <a:off x="781813" y="4674951"/>
            <a:ext cx="2708910" cy="1536192"/>
          </a:xfrm>
        </p:spPr>
        <p:txBody>
          <a:bodyPr>
            <a:normAutofit/>
          </a:bodyPr>
          <a:lstStyle/>
          <a:p>
            <a:r>
              <a:rPr lang="en-US" sz="2800" dirty="0"/>
              <a:t>Meal Pattern</a:t>
            </a:r>
          </a:p>
        </p:txBody>
      </p:sp>
      <p:pic>
        <p:nvPicPr>
          <p:cNvPr id="3074" name="Picture 2">
            <a:extLst>
              <a:ext uri="{FF2B5EF4-FFF2-40B4-BE49-F238E27FC236}">
                <a16:creationId xmlns:a16="http://schemas.microsoft.com/office/drawing/2014/main" id="{52285B0D-B228-4768-934F-9D7B71D2C3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414" b="30740"/>
          <a:stretch/>
        </p:blipFill>
        <p:spPr bwMode="auto">
          <a:xfrm>
            <a:off x="20" y="10"/>
            <a:ext cx="9143980" cy="3994473"/>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491151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79" name="Rectangle 78">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525670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8" name="Content Placeholder 3077">
            <a:extLst>
              <a:ext uri="{FF2B5EF4-FFF2-40B4-BE49-F238E27FC236}">
                <a16:creationId xmlns:a16="http://schemas.microsoft.com/office/drawing/2014/main" id="{83EA3B96-552A-425C-B8BB-A1BEA376194F}"/>
              </a:ext>
            </a:extLst>
          </p:cNvPr>
          <p:cNvSpPr>
            <a:spLocks noGrp="1"/>
          </p:cNvSpPr>
          <p:nvPr>
            <p:ph idx="1"/>
          </p:nvPr>
        </p:nvSpPr>
        <p:spPr>
          <a:xfrm>
            <a:off x="3971869" y="4495465"/>
            <a:ext cx="4715171" cy="1724359"/>
          </a:xfrm>
        </p:spPr>
        <p:txBody>
          <a:bodyPr anchor="ctr">
            <a:normAutofit/>
          </a:bodyPr>
          <a:lstStyle/>
          <a:p>
            <a:pPr marL="0" indent="0">
              <a:buNone/>
            </a:pPr>
            <a:r>
              <a:rPr lang="en-US" sz="2000" dirty="0"/>
              <a:t>All meals served must follow the NSLP/SBP meal pattern requirements. Sponsors that are unable to meet the meal pattern may request a waiver. </a:t>
            </a:r>
          </a:p>
        </p:txBody>
      </p:sp>
      <p:sp>
        <p:nvSpPr>
          <p:cNvPr id="4" name="Slide Number Placeholder 3">
            <a:extLst>
              <a:ext uri="{FF2B5EF4-FFF2-40B4-BE49-F238E27FC236}">
                <a16:creationId xmlns:a16="http://schemas.microsoft.com/office/drawing/2014/main" id="{7C1B405A-C6CA-4663-A691-36A60EA158E6}"/>
              </a:ext>
            </a:extLst>
          </p:cNvPr>
          <p:cNvSpPr>
            <a:spLocks noGrp="1"/>
          </p:cNvSpPr>
          <p:nvPr>
            <p:ph type="sldNum" sz="quarter" idx="12"/>
          </p:nvPr>
        </p:nvSpPr>
        <p:spPr>
          <a:xfrm>
            <a:off x="6457950" y="6356350"/>
            <a:ext cx="2059686" cy="365125"/>
          </a:xfrm>
        </p:spPr>
        <p:txBody>
          <a:bodyPr>
            <a:normAutofit/>
          </a:bodyPr>
          <a:lstStyle/>
          <a:p>
            <a:pPr>
              <a:spcAft>
                <a:spcPts val="600"/>
              </a:spcAft>
            </a:pPr>
            <a:fld id="{C479D5F6-EDCB-402A-AC08-4943A1820E8F}" type="slidenum">
              <a:rPr lang="en-US">
                <a:solidFill>
                  <a:schemeClr val="tx1">
                    <a:lumMod val="50000"/>
                    <a:lumOff val="50000"/>
                  </a:schemeClr>
                </a:solidFill>
              </a:rPr>
              <a:pPr>
                <a:spcAft>
                  <a:spcPts val="600"/>
                </a:spcAft>
              </a:pPr>
              <a:t>16</a:t>
            </a:fld>
            <a:endParaRPr lang="en-US">
              <a:solidFill>
                <a:schemeClr val="tx1">
                  <a:lumMod val="50000"/>
                  <a:lumOff val="50000"/>
                </a:schemeClr>
              </a:solidFill>
            </a:endParaRPr>
          </a:p>
        </p:txBody>
      </p:sp>
      <p:sp>
        <p:nvSpPr>
          <p:cNvPr id="10" name="Cloud 9">
            <a:extLst>
              <a:ext uri="{FF2B5EF4-FFF2-40B4-BE49-F238E27FC236}">
                <a16:creationId xmlns:a16="http://schemas.microsoft.com/office/drawing/2014/main" id="{BE739103-D0A6-4E7E-995E-A69927D91B78}"/>
              </a:ext>
            </a:extLst>
          </p:cNvPr>
          <p:cNvSpPr/>
          <p:nvPr/>
        </p:nvSpPr>
        <p:spPr>
          <a:xfrm>
            <a:off x="415813" y="5403143"/>
            <a:ext cx="1512510" cy="1080655"/>
          </a:xfrm>
          <a:prstGeom prst="cloud">
            <a:avLst/>
          </a:prstGeom>
          <a:solidFill>
            <a:schemeClr val="accent1">
              <a:lumMod val="40000"/>
              <a:lumOff val="60000"/>
            </a:schemeClr>
          </a:solidFill>
          <a:ln w="76200">
            <a:solidFill>
              <a:srgbClr val="488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Toolkit</a:t>
            </a:r>
          </a:p>
          <a:p>
            <a:pPr algn="ctr"/>
            <a:r>
              <a:rPr lang="en-US" dirty="0">
                <a:ln w="0"/>
                <a:solidFill>
                  <a:schemeClr val="tx1"/>
                </a:solidFill>
                <a:effectLst>
                  <a:outerShdw blurRad="38100" dist="19050" dir="2700000" algn="tl" rotWithShape="0">
                    <a:schemeClr val="dk1">
                      <a:alpha val="40000"/>
                    </a:schemeClr>
                  </a:outerShdw>
                </a:effectLst>
              </a:rPr>
              <a:t>Pg. 11-14</a:t>
            </a:r>
          </a:p>
        </p:txBody>
      </p:sp>
      <p:sp>
        <p:nvSpPr>
          <p:cNvPr id="11" name="Oval 10">
            <a:extLst>
              <a:ext uri="{FF2B5EF4-FFF2-40B4-BE49-F238E27FC236}">
                <a16:creationId xmlns:a16="http://schemas.microsoft.com/office/drawing/2014/main" id="{85490A31-FB51-47B2-8B13-C06798E12CAD}"/>
              </a:ext>
            </a:extLst>
          </p:cNvPr>
          <p:cNvSpPr/>
          <p:nvPr/>
        </p:nvSpPr>
        <p:spPr>
          <a:xfrm>
            <a:off x="2032680" y="5451989"/>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76200"/>
                <a:solidFill>
                  <a:schemeClr val="tx1"/>
                </a:solidFill>
                <a:effectLst>
                  <a:outerShdw blurRad="38100" dist="19050" dir="2700000" algn="tl" rotWithShape="0">
                    <a:schemeClr val="dk1">
                      <a:alpha val="40000"/>
                    </a:schemeClr>
                  </a:outerShdw>
                </a:effectLst>
              </a:rPr>
              <a:t>FAQ</a:t>
            </a:r>
          </a:p>
          <a:p>
            <a:pPr algn="ctr"/>
            <a:r>
              <a:rPr lang="en-US" dirty="0">
                <a:ln w="76200"/>
                <a:solidFill>
                  <a:schemeClr val="tx1"/>
                </a:solidFill>
                <a:effectLst>
                  <a:outerShdw blurRad="38100" dist="19050" dir="2700000" algn="tl" rotWithShape="0">
                    <a:schemeClr val="dk1">
                      <a:alpha val="40000"/>
                    </a:schemeClr>
                  </a:outerShdw>
                </a:effectLst>
              </a:rPr>
              <a:t>Pg. 4-5</a:t>
            </a:r>
            <a:endParaRPr lang="en-US" dirty="0">
              <a:ln w="76200">
                <a:solidFill>
                  <a:schemeClr val="accent6"/>
                </a:solidFill>
              </a:ln>
              <a:noFill/>
            </a:endParaRPr>
          </a:p>
        </p:txBody>
      </p:sp>
    </p:spTree>
    <p:custDataLst>
      <p:tags r:id="rId1"/>
    </p:custDataLst>
    <p:extLst>
      <p:ext uri="{BB962C8B-B14F-4D97-AF65-F5344CB8AC3E}">
        <p14:creationId xmlns:p14="http://schemas.microsoft.com/office/powerpoint/2010/main" val="2638942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27624-1E5A-4498-9585-6FC0A649951A}"/>
              </a:ext>
            </a:extLst>
          </p:cNvPr>
          <p:cNvSpPr>
            <a:spLocks noGrp="1"/>
          </p:cNvSpPr>
          <p:nvPr>
            <p:ph type="title"/>
          </p:nvPr>
        </p:nvSpPr>
        <p:spPr>
          <a:xfrm>
            <a:off x="3724072" y="629268"/>
            <a:ext cx="4939868" cy="1286160"/>
          </a:xfrm>
        </p:spPr>
        <p:txBody>
          <a:bodyPr anchor="b">
            <a:normAutofit/>
          </a:bodyPr>
          <a:lstStyle/>
          <a:p>
            <a:r>
              <a:rPr lang="en-US" dirty="0"/>
              <a:t>Meal Pattern Overview</a:t>
            </a:r>
          </a:p>
        </p:txBody>
      </p:sp>
      <p:sp>
        <p:nvSpPr>
          <p:cNvPr id="3" name="Content Placeholder 2">
            <a:extLst>
              <a:ext uri="{FF2B5EF4-FFF2-40B4-BE49-F238E27FC236}">
                <a16:creationId xmlns:a16="http://schemas.microsoft.com/office/drawing/2014/main" id="{91AF3E6E-A75C-4E0B-A8A9-E8801D142A6D}"/>
              </a:ext>
            </a:extLst>
          </p:cNvPr>
          <p:cNvSpPr>
            <a:spLocks noGrp="1"/>
          </p:cNvSpPr>
          <p:nvPr>
            <p:ph idx="1"/>
          </p:nvPr>
        </p:nvSpPr>
        <p:spPr>
          <a:xfrm>
            <a:off x="3724073" y="2438400"/>
            <a:ext cx="4939867" cy="3785419"/>
          </a:xfrm>
        </p:spPr>
        <p:txBody>
          <a:bodyPr>
            <a:normAutofit/>
          </a:bodyPr>
          <a:lstStyle/>
          <a:p>
            <a:r>
              <a:rPr lang="en-US" sz="2000" dirty="0"/>
              <a:t>All meals offered must meet the NSLP/SBP meal pattern component and quantity requirements and dietary specifications</a:t>
            </a:r>
          </a:p>
          <a:p>
            <a:r>
              <a:rPr lang="en-US" sz="2000" dirty="0"/>
              <a:t>Meal patterns emphasize fruits and vegetables, whole grains, and age-appropriate nutrition</a:t>
            </a:r>
          </a:p>
          <a:p>
            <a:r>
              <a:rPr lang="en-US" sz="2000" dirty="0"/>
              <a:t>USDA recognized the potential challenges of returning to NSLP/SBP meal patterns and is allowing flexibilities</a:t>
            </a:r>
          </a:p>
          <a:p>
            <a:endParaRPr lang="en-US" sz="1700" dirty="0"/>
          </a:p>
        </p:txBody>
      </p:sp>
      <p:pic>
        <p:nvPicPr>
          <p:cNvPr id="6" name="Picture 5" descr="A picture containing food, vegetable, different, container&#10;&#10;Description automatically generated">
            <a:extLst>
              <a:ext uri="{FF2B5EF4-FFF2-40B4-BE49-F238E27FC236}">
                <a16:creationId xmlns:a16="http://schemas.microsoft.com/office/drawing/2014/main" id="{A1B6096D-6800-42B1-A57E-49FB9A317AD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2119" r="31634"/>
          <a:stretch/>
        </p:blipFill>
        <p:spPr>
          <a:xfrm>
            <a:off x="20" y="10"/>
            <a:ext cx="3476673"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E69717"/>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E6751BBD-3E45-41ED-B724-FE8145312C38}"/>
              </a:ext>
            </a:extLst>
          </p:cNvPr>
          <p:cNvSpPr>
            <a:spLocks noGrp="1"/>
          </p:cNvSpPr>
          <p:nvPr>
            <p:ph type="sldNum" sz="quarter" idx="12"/>
          </p:nvPr>
        </p:nvSpPr>
        <p:spPr>
          <a:xfrm>
            <a:off x="7625281" y="6356350"/>
            <a:ext cx="890069" cy="365125"/>
          </a:xfrm>
        </p:spPr>
        <p:txBody>
          <a:bodyPr>
            <a:normAutofit/>
          </a:bodyPr>
          <a:lstStyle/>
          <a:p>
            <a:pPr>
              <a:spcAft>
                <a:spcPts val="600"/>
              </a:spcAft>
            </a:pPr>
            <a:fld id="{C479D5F6-EDCB-402A-AC08-4943A1820E8F}" type="slidenum">
              <a:rPr lang="en-US" smtClean="0"/>
              <a:pPr>
                <a:spcAft>
                  <a:spcPts val="600"/>
                </a:spcAft>
              </a:pPr>
              <a:t>17</a:t>
            </a:fld>
            <a:endParaRPr lang="en-US"/>
          </a:p>
        </p:txBody>
      </p:sp>
    </p:spTree>
    <p:custDataLst>
      <p:tags r:id="rId1"/>
    </p:custDataLst>
    <p:extLst>
      <p:ext uri="{BB962C8B-B14F-4D97-AF65-F5344CB8AC3E}">
        <p14:creationId xmlns:p14="http://schemas.microsoft.com/office/powerpoint/2010/main" val="3862868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27624-1E5A-4498-9585-6FC0A649951A}"/>
              </a:ext>
            </a:extLst>
          </p:cNvPr>
          <p:cNvSpPr>
            <a:spLocks noGrp="1"/>
          </p:cNvSpPr>
          <p:nvPr>
            <p:ph type="title"/>
          </p:nvPr>
        </p:nvSpPr>
        <p:spPr>
          <a:xfrm>
            <a:off x="337959" y="383702"/>
            <a:ext cx="6081865" cy="756418"/>
          </a:xfrm>
        </p:spPr>
        <p:txBody>
          <a:bodyPr/>
          <a:lstStyle/>
          <a:p>
            <a:r>
              <a:rPr lang="en-US" dirty="0">
                <a:hlinkClick r:id="rId4" action="ppaction://hlinkfile"/>
              </a:rPr>
              <a:t>School Breakfast Program Meal Pattern</a:t>
            </a:r>
            <a:endParaRPr lang="en-US" dirty="0"/>
          </a:p>
        </p:txBody>
      </p:sp>
      <p:sp>
        <p:nvSpPr>
          <p:cNvPr id="4" name="Slide Number Placeholder 3">
            <a:extLst>
              <a:ext uri="{FF2B5EF4-FFF2-40B4-BE49-F238E27FC236}">
                <a16:creationId xmlns:a16="http://schemas.microsoft.com/office/drawing/2014/main" id="{E6751BBD-3E45-41ED-B724-FE8145312C38}"/>
              </a:ext>
            </a:extLst>
          </p:cNvPr>
          <p:cNvSpPr>
            <a:spLocks noGrp="1"/>
          </p:cNvSpPr>
          <p:nvPr>
            <p:ph type="sldNum" sz="quarter" idx="12"/>
          </p:nvPr>
        </p:nvSpPr>
        <p:spPr/>
        <p:txBody>
          <a:bodyPr/>
          <a:lstStyle/>
          <a:p>
            <a:fld id="{C479D5F6-EDCB-402A-AC08-4943A1820E8F}" type="slidenum">
              <a:rPr lang="en-US" smtClean="0"/>
              <a:pPr/>
              <a:t>18</a:t>
            </a:fld>
            <a:endParaRPr lang="en-US" dirty="0"/>
          </a:p>
        </p:txBody>
      </p:sp>
      <p:graphicFrame>
        <p:nvGraphicFramePr>
          <p:cNvPr id="5" name="Table 4">
            <a:extLst>
              <a:ext uri="{FF2B5EF4-FFF2-40B4-BE49-F238E27FC236}">
                <a16:creationId xmlns:a16="http://schemas.microsoft.com/office/drawing/2014/main" id="{BC0584FE-A9B5-4A04-B4D7-67449F569129}"/>
              </a:ext>
            </a:extLst>
          </p:cNvPr>
          <p:cNvGraphicFramePr>
            <a:graphicFrameLocks noGrp="1"/>
          </p:cNvGraphicFramePr>
          <p:nvPr>
            <p:extLst>
              <p:ext uri="{D42A27DB-BD31-4B8C-83A1-F6EECF244321}">
                <p14:modId xmlns:p14="http://schemas.microsoft.com/office/powerpoint/2010/main" val="385355675"/>
              </p:ext>
            </p:extLst>
          </p:nvPr>
        </p:nvGraphicFramePr>
        <p:xfrm>
          <a:off x="556587" y="1955752"/>
          <a:ext cx="8030817" cy="3352801"/>
        </p:xfrm>
        <a:graphic>
          <a:graphicData uri="http://schemas.openxmlformats.org/drawingml/2006/table">
            <a:tbl>
              <a:tblPr firstRow="1" firstCol="1" bandRow="1">
                <a:tableStyleId>{5C22544A-7EE6-4342-B048-85BDC9FD1C3A}</a:tableStyleId>
              </a:tblPr>
              <a:tblGrid>
                <a:gridCol w="1961924">
                  <a:extLst>
                    <a:ext uri="{9D8B030D-6E8A-4147-A177-3AD203B41FA5}">
                      <a16:colId xmlns:a16="http://schemas.microsoft.com/office/drawing/2014/main" val="3336123053"/>
                    </a:ext>
                  </a:extLst>
                </a:gridCol>
                <a:gridCol w="2022387">
                  <a:extLst>
                    <a:ext uri="{9D8B030D-6E8A-4147-A177-3AD203B41FA5}">
                      <a16:colId xmlns:a16="http://schemas.microsoft.com/office/drawing/2014/main" val="2297254369"/>
                    </a:ext>
                  </a:extLst>
                </a:gridCol>
                <a:gridCol w="2023253">
                  <a:extLst>
                    <a:ext uri="{9D8B030D-6E8A-4147-A177-3AD203B41FA5}">
                      <a16:colId xmlns:a16="http://schemas.microsoft.com/office/drawing/2014/main" val="1644904665"/>
                    </a:ext>
                  </a:extLst>
                </a:gridCol>
                <a:gridCol w="2023253">
                  <a:extLst>
                    <a:ext uri="{9D8B030D-6E8A-4147-A177-3AD203B41FA5}">
                      <a16:colId xmlns:a16="http://schemas.microsoft.com/office/drawing/2014/main" val="1843377682"/>
                    </a:ext>
                  </a:extLst>
                </a:gridCol>
              </a:tblGrid>
              <a:tr h="664408">
                <a:tc>
                  <a:txBody>
                    <a:bodyPr/>
                    <a:lstStyle/>
                    <a:p>
                      <a:pPr marL="0" marR="0">
                        <a:lnSpc>
                          <a:spcPct val="107000"/>
                        </a:lnSpc>
                        <a:spcBef>
                          <a:spcPts val="0"/>
                        </a:spcBef>
                        <a:spcAft>
                          <a:spcPts val="0"/>
                        </a:spcAft>
                      </a:pPr>
                      <a:r>
                        <a:rPr lang="en-US" sz="1100" dirty="0">
                          <a:solidFill>
                            <a:srgbClr val="2C3384"/>
                          </a:solidFill>
                          <a:effectLst/>
                        </a:rPr>
                        <a:t> </a:t>
                      </a:r>
                      <a:endParaRPr lang="en-US" sz="1100" dirty="0">
                        <a:solidFill>
                          <a:srgbClr val="2C33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rgbClr val="2C3384"/>
                          </a:solidFill>
                          <a:effectLst/>
                        </a:rPr>
                        <a:t>Grades K-5</a:t>
                      </a:r>
                      <a:endParaRPr lang="en-US" sz="2000" dirty="0">
                        <a:solidFill>
                          <a:srgbClr val="2C33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a:solidFill>
                            <a:srgbClr val="2C3384"/>
                          </a:solidFill>
                          <a:effectLst/>
                        </a:rPr>
                        <a:t>Grades 6-8</a:t>
                      </a:r>
                      <a:endParaRPr lang="en-US" sz="2000" dirty="0">
                        <a:solidFill>
                          <a:srgbClr val="2C33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a:solidFill>
                            <a:srgbClr val="2C3384"/>
                          </a:solidFill>
                          <a:effectLst/>
                        </a:rPr>
                        <a:t>Grades 9-12</a:t>
                      </a:r>
                      <a:endParaRPr lang="en-US" sz="2000" dirty="0">
                        <a:solidFill>
                          <a:srgbClr val="2C33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extLst>
                  <a:ext uri="{0D108BD9-81ED-4DB2-BD59-A6C34878D82A}">
                    <a16:rowId xmlns:a16="http://schemas.microsoft.com/office/drawing/2014/main" val="3351891632"/>
                  </a:ext>
                </a:extLst>
              </a:tr>
              <a:tr h="664408">
                <a:tc>
                  <a:txBody>
                    <a:bodyPr/>
                    <a:lstStyle/>
                    <a:p>
                      <a:pPr marL="0" marR="0" algn="ctr">
                        <a:lnSpc>
                          <a:spcPct val="107000"/>
                        </a:lnSpc>
                        <a:spcBef>
                          <a:spcPts val="0"/>
                        </a:spcBef>
                        <a:spcAft>
                          <a:spcPts val="0"/>
                        </a:spcAft>
                      </a:pPr>
                      <a:r>
                        <a:rPr lang="en-US" sz="2000" dirty="0">
                          <a:solidFill>
                            <a:srgbClr val="2C3384"/>
                          </a:solidFill>
                          <a:effectLst/>
                        </a:rPr>
                        <a:t>Fruit (or vegetables)*</a:t>
                      </a:r>
                      <a:endParaRPr lang="en-US" sz="2000" dirty="0">
                        <a:solidFill>
                          <a:srgbClr val="2C33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2000" dirty="0">
                          <a:solidFill>
                            <a:schemeClr val="tx1"/>
                          </a:solidFill>
                          <a:effectLst/>
                        </a:rPr>
                        <a:t>1 cup daily and 5 cups weekly</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6920644"/>
                  </a:ext>
                </a:extLst>
              </a:tr>
              <a:tr h="1359577">
                <a:tc>
                  <a:txBody>
                    <a:bodyPr/>
                    <a:lstStyle/>
                    <a:p>
                      <a:pPr marL="0" marR="0" algn="ctr">
                        <a:lnSpc>
                          <a:spcPct val="107000"/>
                        </a:lnSpc>
                        <a:spcBef>
                          <a:spcPts val="0"/>
                        </a:spcBef>
                        <a:spcAft>
                          <a:spcPts val="0"/>
                        </a:spcAft>
                      </a:pPr>
                      <a:r>
                        <a:rPr lang="en-US" sz="2000" dirty="0">
                          <a:solidFill>
                            <a:srgbClr val="2C3384"/>
                          </a:solidFill>
                          <a:effectLst/>
                        </a:rPr>
                        <a:t>Grain</a:t>
                      </a:r>
                      <a:endParaRPr lang="en-US" sz="2000" dirty="0">
                        <a:solidFill>
                          <a:srgbClr val="2C33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tx1"/>
                          </a:solidFill>
                          <a:effectLst/>
                        </a:rPr>
                        <a:t>1 oz eq daily</a:t>
                      </a:r>
                    </a:p>
                    <a:p>
                      <a:pPr marL="0" marR="0" algn="ctr">
                        <a:lnSpc>
                          <a:spcPct val="107000"/>
                        </a:lnSpc>
                        <a:spcBef>
                          <a:spcPts val="0"/>
                        </a:spcBef>
                        <a:spcAft>
                          <a:spcPts val="0"/>
                        </a:spcAft>
                      </a:pPr>
                      <a:r>
                        <a:rPr lang="en-US" sz="2000" dirty="0">
                          <a:solidFill>
                            <a:schemeClr val="tx1"/>
                          </a:solidFill>
                          <a:effectLst/>
                        </a:rPr>
                        <a:t>7 oz eq weekly</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tx1"/>
                          </a:solidFill>
                          <a:effectLst/>
                        </a:rPr>
                        <a:t>1 oz eq daily</a:t>
                      </a:r>
                    </a:p>
                    <a:p>
                      <a:pPr marL="0" marR="0" algn="ctr">
                        <a:lnSpc>
                          <a:spcPct val="107000"/>
                        </a:lnSpc>
                        <a:spcBef>
                          <a:spcPts val="0"/>
                        </a:spcBef>
                        <a:spcAft>
                          <a:spcPts val="0"/>
                        </a:spcAft>
                      </a:pPr>
                      <a:r>
                        <a:rPr lang="en-US" sz="2000" dirty="0">
                          <a:solidFill>
                            <a:schemeClr val="tx1"/>
                          </a:solidFill>
                          <a:effectLst/>
                        </a:rPr>
                        <a:t>8 oz eq weekly</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tx1"/>
                          </a:solidFill>
                          <a:effectLst/>
                        </a:rPr>
                        <a:t>1 oz eq daily</a:t>
                      </a:r>
                    </a:p>
                    <a:p>
                      <a:pPr marL="0" marR="0" algn="ctr">
                        <a:lnSpc>
                          <a:spcPct val="107000"/>
                        </a:lnSpc>
                        <a:spcBef>
                          <a:spcPts val="0"/>
                        </a:spcBef>
                        <a:spcAft>
                          <a:spcPts val="0"/>
                        </a:spcAft>
                      </a:pPr>
                      <a:r>
                        <a:rPr lang="en-US" sz="2000" dirty="0">
                          <a:solidFill>
                            <a:schemeClr val="tx1"/>
                          </a:solidFill>
                          <a:effectLst/>
                        </a:rPr>
                        <a:t>9 oz eq weekly</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noFill/>
                  </a:tcPr>
                </a:tc>
                <a:extLst>
                  <a:ext uri="{0D108BD9-81ED-4DB2-BD59-A6C34878D82A}">
                    <a16:rowId xmlns:a16="http://schemas.microsoft.com/office/drawing/2014/main" val="1971389227"/>
                  </a:ext>
                </a:extLst>
              </a:tr>
              <a:tr h="664408">
                <a:tc>
                  <a:txBody>
                    <a:bodyPr/>
                    <a:lstStyle/>
                    <a:p>
                      <a:pPr marL="0" marR="0" algn="ctr">
                        <a:lnSpc>
                          <a:spcPct val="107000"/>
                        </a:lnSpc>
                        <a:spcBef>
                          <a:spcPts val="0"/>
                        </a:spcBef>
                        <a:spcAft>
                          <a:spcPts val="0"/>
                        </a:spcAft>
                      </a:pPr>
                      <a:r>
                        <a:rPr lang="en-US" sz="2000" dirty="0">
                          <a:solidFill>
                            <a:srgbClr val="2C3384"/>
                          </a:solidFill>
                          <a:effectLst/>
                        </a:rPr>
                        <a:t>Milk</a:t>
                      </a:r>
                      <a:endParaRPr lang="en-US" sz="2000" dirty="0">
                        <a:solidFill>
                          <a:srgbClr val="2C33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2000" dirty="0">
                          <a:solidFill>
                            <a:schemeClr val="tx1"/>
                          </a:solidFill>
                          <a:effectLst/>
                        </a:rPr>
                        <a:t>1 cup daily and 5 cups weekly</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38720341"/>
                  </a:ext>
                </a:extLst>
              </a:tr>
            </a:tbl>
          </a:graphicData>
        </a:graphic>
      </p:graphicFrame>
      <p:sp>
        <p:nvSpPr>
          <p:cNvPr id="6" name="TextBox 5">
            <a:extLst>
              <a:ext uri="{FF2B5EF4-FFF2-40B4-BE49-F238E27FC236}">
                <a16:creationId xmlns:a16="http://schemas.microsoft.com/office/drawing/2014/main" id="{1A618287-7ACF-434A-A253-FC8C23FA9865}"/>
              </a:ext>
            </a:extLst>
          </p:cNvPr>
          <p:cNvSpPr txBox="1"/>
          <p:nvPr/>
        </p:nvSpPr>
        <p:spPr>
          <a:xfrm>
            <a:off x="556588" y="5495883"/>
            <a:ext cx="8030817" cy="338554"/>
          </a:xfrm>
          <a:prstGeom prst="rect">
            <a:avLst/>
          </a:prstGeom>
          <a:noFill/>
        </p:spPr>
        <p:txBody>
          <a:bodyPr wrap="square" rtlCol="0">
            <a:spAutoFit/>
          </a:bodyPr>
          <a:lstStyle/>
          <a:p>
            <a:r>
              <a:rPr lang="en-US" sz="1600" dirty="0"/>
              <a:t>*Vegetables from any subgroup can be substitutes for fruit for the 2021-22 school year</a:t>
            </a:r>
          </a:p>
        </p:txBody>
      </p:sp>
    </p:spTree>
    <p:custDataLst>
      <p:tags r:id="rId1"/>
    </p:custDataLst>
    <p:extLst>
      <p:ext uri="{BB962C8B-B14F-4D97-AF65-F5344CB8AC3E}">
        <p14:creationId xmlns:p14="http://schemas.microsoft.com/office/powerpoint/2010/main" val="2914341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27624-1E5A-4498-9585-6FC0A649951A}"/>
              </a:ext>
            </a:extLst>
          </p:cNvPr>
          <p:cNvSpPr>
            <a:spLocks noGrp="1"/>
          </p:cNvSpPr>
          <p:nvPr>
            <p:ph type="title"/>
          </p:nvPr>
        </p:nvSpPr>
        <p:spPr/>
        <p:txBody>
          <a:bodyPr/>
          <a:lstStyle/>
          <a:p>
            <a:r>
              <a:rPr lang="en-US" dirty="0"/>
              <a:t>Breakfast </a:t>
            </a:r>
            <a:r>
              <a:rPr lang="en-US" dirty="0">
                <a:hlinkClick r:id="rId4"/>
              </a:rPr>
              <a:t>Offer versus Serve</a:t>
            </a:r>
            <a:endParaRPr lang="en-US" dirty="0"/>
          </a:p>
        </p:txBody>
      </p:sp>
      <p:graphicFrame>
        <p:nvGraphicFramePr>
          <p:cNvPr id="6" name="Table 6">
            <a:extLst>
              <a:ext uri="{FF2B5EF4-FFF2-40B4-BE49-F238E27FC236}">
                <a16:creationId xmlns:a16="http://schemas.microsoft.com/office/drawing/2014/main" id="{30E6608E-EB44-40BE-8A9D-07D4C49D3E4D}"/>
              </a:ext>
            </a:extLst>
          </p:cNvPr>
          <p:cNvGraphicFramePr>
            <a:graphicFrameLocks noGrp="1"/>
          </p:cNvGraphicFramePr>
          <p:nvPr>
            <p:ph idx="1"/>
            <p:extLst>
              <p:ext uri="{D42A27DB-BD31-4B8C-83A1-F6EECF244321}">
                <p14:modId xmlns:p14="http://schemas.microsoft.com/office/powerpoint/2010/main" val="2588163780"/>
              </p:ext>
            </p:extLst>
          </p:nvPr>
        </p:nvGraphicFramePr>
        <p:xfrm>
          <a:off x="223071" y="1296799"/>
          <a:ext cx="8697858" cy="4804119"/>
        </p:xfrm>
        <a:graphic>
          <a:graphicData uri="http://schemas.openxmlformats.org/drawingml/2006/table">
            <a:tbl>
              <a:tblPr firstRow="1" bandRow="1">
                <a:tableStyleId>{5C22544A-7EE6-4342-B048-85BDC9FD1C3A}</a:tableStyleId>
              </a:tblPr>
              <a:tblGrid>
                <a:gridCol w="3267406">
                  <a:extLst>
                    <a:ext uri="{9D8B030D-6E8A-4147-A177-3AD203B41FA5}">
                      <a16:colId xmlns:a16="http://schemas.microsoft.com/office/drawing/2014/main" val="1597484385"/>
                    </a:ext>
                  </a:extLst>
                </a:gridCol>
                <a:gridCol w="5430452">
                  <a:extLst>
                    <a:ext uri="{9D8B030D-6E8A-4147-A177-3AD203B41FA5}">
                      <a16:colId xmlns:a16="http://schemas.microsoft.com/office/drawing/2014/main" val="1384105260"/>
                    </a:ext>
                  </a:extLst>
                </a:gridCol>
              </a:tblGrid>
              <a:tr h="799733">
                <a:tc>
                  <a:txBody>
                    <a:bodyPr/>
                    <a:lstStyle/>
                    <a:p>
                      <a:r>
                        <a:rPr lang="en-US" sz="2000" b="1" dirty="0">
                          <a:solidFill>
                            <a:srgbClr val="2C3384"/>
                          </a:solidFill>
                        </a:rPr>
                        <a:t>What sponsors must </a:t>
                      </a:r>
                      <a:r>
                        <a:rPr lang="en-US" sz="2000" b="1" i="1" dirty="0">
                          <a:solidFill>
                            <a:srgbClr val="2C3384"/>
                          </a:solidFill>
                        </a:rPr>
                        <a:t>offer</a:t>
                      </a:r>
                    </a:p>
                  </a:txBody>
                  <a:tcP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a:txBody>
                    <a:bodyPr/>
                    <a:lstStyle/>
                    <a:p>
                      <a:r>
                        <a:rPr lang="en-US" sz="2000" b="0" dirty="0">
                          <a:solidFill>
                            <a:srgbClr val="2C3384"/>
                          </a:solidFill>
                        </a:rPr>
                        <a:t>At least four food items from three food components (grain, fruit or vegetable, fluid milk)</a:t>
                      </a:r>
                    </a:p>
                  </a:txBody>
                  <a:tcP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extLst>
                  <a:ext uri="{0D108BD9-81ED-4DB2-BD59-A6C34878D82A}">
                    <a16:rowId xmlns:a16="http://schemas.microsoft.com/office/drawing/2014/main" val="1035234353"/>
                  </a:ext>
                </a:extLst>
              </a:tr>
              <a:tr h="3068262">
                <a:tc>
                  <a:txBody>
                    <a:bodyPr/>
                    <a:lstStyle/>
                    <a:p>
                      <a:r>
                        <a:rPr lang="en-US" sz="2000" b="1" dirty="0">
                          <a:solidFill>
                            <a:srgbClr val="2C3384"/>
                          </a:solidFill>
                        </a:rPr>
                        <a:t>Daily minimums to </a:t>
                      </a:r>
                      <a:r>
                        <a:rPr lang="en-US" sz="2000" b="1" i="1" dirty="0">
                          <a:solidFill>
                            <a:srgbClr val="2C3384"/>
                          </a:solidFill>
                        </a:rPr>
                        <a:t>offer</a:t>
                      </a:r>
                    </a:p>
                  </a:txBody>
                  <a:tcP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a:txBody>
                    <a:bodyPr/>
                    <a:lstStyle/>
                    <a:p>
                      <a:r>
                        <a:rPr lang="en-US" sz="2000" b="0" dirty="0">
                          <a:solidFill>
                            <a:srgbClr val="2C3384"/>
                          </a:solidFill>
                        </a:rPr>
                        <a:t>K-12</a:t>
                      </a:r>
                    </a:p>
                    <a:p>
                      <a:pPr marL="285750" indent="-285750">
                        <a:buFont typeface="Arial" panose="020B0604020202020204" pitchFamily="34" charset="0"/>
                        <a:buChar char="•"/>
                      </a:pPr>
                      <a:r>
                        <a:rPr lang="en-US" sz="2000" b="0" dirty="0">
                          <a:solidFill>
                            <a:srgbClr val="2C3384"/>
                          </a:solidFill>
                        </a:rPr>
                        <a:t>1 oz eq grain*</a:t>
                      </a:r>
                    </a:p>
                    <a:p>
                      <a:pPr marL="285750" indent="-285750">
                        <a:buFont typeface="Arial" panose="020B0604020202020204" pitchFamily="34" charset="0"/>
                        <a:buChar char="•"/>
                      </a:pPr>
                      <a:r>
                        <a:rPr lang="en-US" sz="2000" b="0" dirty="0">
                          <a:solidFill>
                            <a:srgbClr val="2C3384"/>
                          </a:solidFill>
                        </a:rPr>
                        <a:t>1 cup fruit or vegetable</a:t>
                      </a:r>
                    </a:p>
                    <a:p>
                      <a:pPr marL="285750" indent="-285750">
                        <a:buFont typeface="Arial" panose="020B0604020202020204" pitchFamily="34" charset="0"/>
                        <a:buChar char="•"/>
                      </a:pPr>
                      <a:r>
                        <a:rPr lang="en-US" sz="2000" b="0" dirty="0">
                          <a:solidFill>
                            <a:srgbClr val="2C3384"/>
                          </a:solidFill>
                        </a:rPr>
                        <a:t>1 cup milk</a:t>
                      </a:r>
                    </a:p>
                    <a:p>
                      <a:pPr marL="285750" indent="-285750">
                        <a:buFont typeface="Arial" panose="020B0604020202020204" pitchFamily="34" charset="0"/>
                        <a:buChar char="•"/>
                      </a:pPr>
                      <a:endParaRPr lang="en-US" sz="2000" b="0" dirty="0">
                        <a:solidFill>
                          <a:srgbClr val="2C3384"/>
                        </a:solidFill>
                      </a:endParaRPr>
                    </a:p>
                    <a:p>
                      <a:pPr marL="0" indent="0">
                        <a:buFont typeface="Arial" panose="020B0604020202020204" pitchFamily="34" charset="0"/>
                        <a:buNone/>
                      </a:pPr>
                      <a:r>
                        <a:rPr lang="en-US" sz="2000" b="0" dirty="0">
                          <a:solidFill>
                            <a:srgbClr val="2C3384"/>
                          </a:solidFill>
                        </a:rPr>
                        <a:t>Food items are:</a:t>
                      </a:r>
                    </a:p>
                    <a:p>
                      <a:pPr marL="285750" indent="-285750">
                        <a:buFont typeface="Arial" panose="020B0604020202020204" pitchFamily="34" charset="0"/>
                        <a:buChar char="•"/>
                      </a:pPr>
                      <a:r>
                        <a:rPr lang="en-US" sz="2000" b="0" dirty="0">
                          <a:solidFill>
                            <a:srgbClr val="2C3384"/>
                          </a:solidFill>
                        </a:rPr>
                        <a:t>1 oz eq grain (or m/ma counting as a grain)</a:t>
                      </a:r>
                    </a:p>
                    <a:p>
                      <a:pPr marL="285750" indent="-285750">
                        <a:buFont typeface="Arial" panose="020B0604020202020204" pitchFamily="34" charset="0"/>
                        <a:buChar char="•"/>
                      </a:pPr>
                      <a:r>
                        <a:rPr lang="en-US" sz="2000" b="0" dirty="0">
                          <a:solidFill>
                            <a:srgbClr val="2C3384"/>
                          </a:solidFill>
                        </a:rPr>
                        <a:t>½ cup fruit or vegetable</a:t>
                      </a:r>
                    </a:p>
                    <a:p>
                      <a:pPr marL="285750" indent="-285750">
                        <a:buFont typeface="Arial" panose="020B0604020202020204" pitchFamily="34" charset="0"/>
                        <a:buChar char="•"/>
                      </a:pPr>
                      <a:r>
                        <a:rPr lang="en-US" sz="2000" b="0" dirty="0">
                          <a:solidFill>
                            <a:srgbClr val="2C3384"/>
                          </a:solidFill>
                        </a:rPr>
                        <a:t>1 cup milk</a:t>
                      </a:r>
                    </a:p>
                    <a:p>
                      <a:pPr marL="0" indent="0">
                        <a:buFont typeface="Arial" panose="020B0604020202020204" pitchFamily="34" charset="0"/>
                        <a:buNone/>
                      </a:pPr>
                      <a:endParaRPr lang="en-US" sz="2000" b="0" dirty="0">
                        <a:solidFill>
                          <a:srgbClr val="2C3384"/>
                        </a:solidFill>
                      </a:endParaRPr>
                    </a:p>
                  </a:txBody>
                  <a:tcP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extLst>
                  <a:ext uri="{0D108BD9-81ED-4DB2-BD59-A6C34878D82A}">
                    <a16:rowId xmlns:a16="http://schemas.microsoft.com/office/drawing/2014/main" val="389647228"/>
                  </a:ext>
                </a:extLst>
              </a:tr>
              <a:tr h="864946">
                <a:tc>
                  <a:txBody>
                    <a:bodyPr/>
                    <a:lstStyle/>
                    <a:p>
                      <a:r>
                        <a:rPr lang="en-US" sz="2000" b="1" dirty="0">
                          <a:solidFill>
                            <a:srgbClr val="2C3384"/>
                          </a:solidFill>
                        </a:rPr>
                        <a:t>What students must </a:t>
                      </a:r>
                      <a:r>
                        <a:rPr lang="en-US" sz="2000" b="1" i="1" dirty="0">
                          <a:solidFill>
                            <a:srgbClr val="2C3384"/>
                          </a:solidFill>
                        </a:rPr>
                        <a:t>select</a:t>
                      </a:r>
                    </a:p>
                  </a:txBody>
                  <a:tcP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a:txBody>
                    <a:bodyPr/>
                    <a:lstStyle/>
                    <a:p>
                      <a:r>
                        <a:rPr lang="en-US" sz="2000" b="0" dirty="0">
                          <a:solidFill>
                            <a:srgbClr val="2C3384"/>
                          </a:solidFill>
                        </a:rPr>
                        <a:t>At least three food items, one of which is ½ cup fruit, vegetable, or a combination.</a:t>
                      </a:r>
                    </a:p>
                  </a:txBody>
                  <a:tcP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extLst>
                  <a:ext uri="{0D108BD9-81ED-4DB2-BD59-A6C34878D82A}">
                    <a16:rowId xmlns:a16="http://schemas.microsoft.com/office/drawing/2014/main" val="3779168618"/>
                  </a:ext>
                </a:extLst>
              </a:tr>
            </a:tbl>
          </a:graphicData>
        </a:graphic>
      </p:graphicFrame>
      <p:sp>
        <p:nvSpPr>
          <p:cNvPr id="4" name="Slide Number Placeholder 3">
            <a:extLst>
              <a:ext uri="{FF2B5EF4-FFF2-40B4-BE49-F238E27FC236}">
                <a16:creationId xmlns:a16="http://schemas.microsoft.com/office/drawing/2014/main" id="{E6751BBD-3E45-41ED-B724-FE8145312C38}"/>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
        <p:nvSpPr>
          <p:cNvPr id="7" name="TextBox 6">
            <a:extLst>
              <a:ext uri="{FF2B5EF4-FFF2-40B4-BE49-F238E27FC236}">
                <a16:creationId xmlns:a16="http://schemas.microsoft.com/office/drawing/2014/main" id="{286DAC69-F77F-44C1-BC47-0962358E0414}"/>
              </a:ext>
            </a:extLst>
          </p:cNvPr>
          <p:cNvSpPr txBox="1"/>
          <p:nvPr/>
        </p:nvSpPr>
        <p:spPr>
          <a:xfrm>
            <a:off x="99419" y="6088464"/>
            <a:ext cx="7374807" cy="338554"/>
          </a:xfrm>
          <a:prstGeom prst="rect">
            <a:avLst/>
          </a:prstGeom>
          <a:noFill/>
        </p:spPr>
        <p:txBody>
          <a:bodyPr wrap="square" rtlCol="0">
            <a:spAutoFit/>
          </a:bodyPr>
          <a:lstStyle/>
          <a:p>
            <a:r>
              <a:rPr lang="en-US" sz="1600" dirty="0"/>
              <a:t>*May need to offer additional grains to satisfy weekly requirements</a:t>
            </a:r>
          </a:p>
        </p:txBody>
      </p:sp>
    </p:spTree>
    <p:custDataLst>
      <p:tags r:id="rId1"/>
    </p:custDataLst>
    <p:extLst>
      <p:ext uri="{BB962C8B-B14F-4D97-AF65-F5344CB8AC3E}">
        <p14:creationId xmlns:p14="http://schemas.microsoft.com/office/powerpoint/2010/main" val="2312176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6264BF-DF1F-4305-87BC-F27F83C89BC8}"/>
              </a:ext>
            </a:extLst>
          </p:cNvPr>
          <p:cNvSpPr>
            <a:spLocks noGrp="1"/>
          </p:cNvSpPr>
          <p:nvPr>
            <p:ph type="title"/>
          </p:nvPr>
        </p:nvSpPr>
        <p:spPr/>
        <p:txBody>
          <a:bodyPr>
            <a:normAutofit/>
          </a:bodyPr>
          <a:lstStyle/>
          <a:p>
            <a:r>
              <a:rPr lang="en-US" sz="3200" dirty="0"/>
              <a:t>Call Details</a:t>
            </a:r>
          </a:p>
        </p:txBody>
      </p:sp>
      <p:sp>
        <p:nvSpPr>
          <p:cNvPr id="3" name="Content Placeholder 2">
            <a:extLst>
              <a:ext uri="{FF2B5EF4-FFF2-40B4-BE49-F238E27FC236}">
                <a16:creationId xmlns:a16="http://schemas.microsoft.com/office/drawing/2014/main" id="{11CA933D-0C06-4557-87E0-6B1C39C24A16}"/>
              </a:ext>
            </a:extLst>
          </p:cNvPr>
          <p:cNvSpPr>
            <a:spLocks noGrp="1"/>
          </p:cNvSpPr>
          <p:nvPr>
            <p:ph idx="1"/>
          </p:nvPr>
        </p:nvSpPr>
        <p:spPr/>
        <p:txBody>
          <a:bodyPr>
            <a:normAutofit/>
          </a:bodyPr>
          <a:lstStyle/>
          <a:p>
            <a:pPr marL="0" marR="0" indent="0">
              <a:spcBef>
                <a:spcPts val="0"/>
              </a:spcBef>
              <a:spcAft>
                <a:spcPts val="0"/>
              </a:spcAft>
              <a:buNone/>
            </a:pPr>
            <a:endParaRPr lang="en-US" i="0" dirty="0">
              <a:effectLst/>
              <a:ea typeface="Calibri" panose="020F0502020204030204" pitchFamily="34" charset="0"/>
            </a:endParaRPr>
          </a:p>
          <a:p>
            <a:pPr marR="0">
              <a:spcBef>
                <a:spcPts val="0"/>
              </a:spcBef>
              <a:spcAft>
                <a:spcPts val="0"/>
              </a:spcAft>
            </a:pPr>
            <a:endParaRPr lang="en-US" dirty="0">
              <a:ea typeface="Calibri" panose="020F0502020204030204" pitchFamily="34" charset="0"/>
            </a:endParaRPr>
          </a:p>
          <a:p>
            <a:pPr marL="0" marR="0" indent="0">
              <a:spcBef>
                <a:spcPts val="0"/>
              </a:spcBef>
              <a:spcAft>
                <a:spcPts val="0"/>
              </a:spcAft>
              <a:buNone/>
            </a:pPr>
            <a:endParaRPr lang="en-US" i="0" dirty="0">
              <a:effectLst/>
              <a:ea typeface="Calibri" panose="020F0502020204030204" pitchFamily="34" charset="0"/>
            </a:endParaRPr>
          </a:p>
          <a:p>
            <a:pPr marL="0" marR="0" indent="0">
              <a:spcBef>
                <a:spcPts val="0"/>
              </a:spcBef>
              <a:spcAft>
                <a:spcPts val="0"/>
              </a:spcAft>
              <a:buNone/>
            </a:pPr>
            <a:endParaRPr lang="en-US" dirty="0"/>
          </a:p>
          <a:p>
            <a:pPr>
              <a:spcBef>
                <a:spcPts val="0"/>
              </a:spcBef>
            </a:pPr>
            <a:endParaRPr lang="en-US" i="0" dirty="0">
              <a:effectLst/>
              <a:ea typeface="Calibri" panose="020F0502020204030204" pitchFamily="34" charset="0"/>
            </a:endParaRPr>
          </a:p>
          <a:p>
            <a:pPr>
              <a:spcBef>
                <a:spcPts val="0"/>
              </a:spcBef>
            </a:pPr>
            <a:endParaRPr lang="en-US" i="0" dirty="0">
              <a:effectLst/>
              <a:ea typeface="Calibri" panose="020F0502020204030204" pitchFamily="34" charset="0"/>
            </a:endParaRPr>
          </a:p>
          <a:p>
            <a:pPr>
              <a:spcBef>
                <a:spcPts val="0"/>
              </a:spcBef>
            </a:pPr>
            <a:endParaRPr lang="en-US" dirty="0">
              <a:ea typeface="Calibri" panose="020F0502020204030204" pitchFamily="34" charset="0"/>
            </a:endParaRPr>
          </a:p>
          <a:p>
            <a:pPr>
              <a:spcBef>
                <a:spcPts val="0"/>
              </a:spcBef>
            </a:pPr>
            <a:endParaRPr lang="en-US" i="0" dirty="0">
              <a:effectLst/>
              <a:ea typeface="Calibri" panose="020F0502020204030204" pitchFamily="34" charset="0"/>
            </a:endParaRPr>
          </a:p>
          <a:p>
            <a:pPr>
              <a:spcBef>
                <a:spcPts val="0"/>
              </a:spcBef>
            </a:pPr>
            <a:endParaRPr lang="en-US" dirty="0">
              <a:ea typeface="Calibri" panose="020F0502020204030204" pitchFamily="34" charset="0"/>
            </a:endParaRPr>
          </a:p>
          <a:p>
            <a:pPr marL="0" marR="0" indent="0">
              <a:spcBef>
                <a:spcPts val="0"/>
              </a:spcBef>
              <a:spcAft>
                <a:spcPts val="0"/>
              </a:spcAft>
              <a:buNone/>
            </a:pPr>
            <a:endParaRPr lang="en-US" dirty="0"/>
          </a:p>
          <a:p>
            <a:endParaRPr lang="en-US" dirty="0"/>
          </a:p>
        </p:txBody>
      </p:sp>
      <p:pic>
        <p:nvPicPr>
          <p:cNvPr id="5" name="Picture 4" descr="Graphical user interface&#10;&#10;Description automatically generated">
            <a:extLst>
              <a:ext uri="{FF2B5EF4-FFF2-40B4-BE49-F238E27FC236}">
                <a16:creationId xmlns:a16="http://schemas.microsoft.com/office/drawing/2014/main" id="{1ED5C9F2-629B-4D9C-B94C-4D30D3CF5CD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7051" y="3049507"/>
            <a:ext cx="1970569" cy="857197"/>
          </a:xfrm>
          <a:prstGeom prst="rect">
            <a:avLst/>
          </a:prstGeom>
        </p:spPr>
      </p:pic>
      <p:pic>
        <p:nvPicPr>
          <p:cNvPr id="2" name="Picture 1">
            <a:extLst>
              <a:ext uri="{FF2B5EF4-FFF2-40B4-BE49-F238E27FC236}">
                <a16:creationId xmlns:a16="http://schemas.microsoft.com/office/drawing/2014/main" id="{44DC1983-76C6-41ED-9B86-DC76A1F3D424}"/>
              </a:ext>
            </a:extLst>
          </p:cNvPr>
          <p:cNvPicPr>
            <a:picLocks noChangeAspect="1"/>
          </p:cNvPicPr>
          <p:nvPr/>
        </p:nvPicPr>
        <p:blipFill>
          <a:blip r:embed="rId6"/>
          <a:stretch>
            <a:fillRect/>
          </a:stretch>
        </p:blipFill>
        <p:spPr>
          <a:xfrm>
            <a:off x="-19155" y="1762223"/>
            <a:ext cx="4338084" cy="964592"/>
          </a:xfrm>
          <a:prstGeom prst="rect">
            <a:avLst/>
          </a:prstGeom>
        </p:spPr>
      </p:pic>
      <p:sp>
        <p:nvSpPr>
          <p:cNvPr id="7" name="Speech Bubble: Rectangle with Corners Rounded 6">
            <a:extLst>
              <a:ext uri="{FF2B5EF4-FFF2-40B4-BE49-F238E27FC236}">
                <a16:creationId xmlns:a16="http://schemas.microsoft.com/office/drawing/2014/main" id="{A8E66E70-EA7C-4B64-885A-DDF70ACC8182}"/>
              </a:ext>
            </a:extLst>
          </p:cNvPr>
          <p:cNvSpPr/>
          <p:nvPr/>
        </p:nvSpPr>
        <p:spPr>
          <a:xfrm>
            <a:off x="4768261" y="1631122"/>
            <a:ext cx="1397809" cy="964592"/>
          </a:xfrm>
          <a:prstGeom prst="wedgeRoundRectCallout">
            <a:avLst>
              <a:gd name="adj1" fmla="val -94591"/>
              <a:gd name="adj2" fmla="val 26418"/>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Computer audio- already muted</a:t>
            </a:r>
          </a:p>
        </p:txBody>
      </p:sp>
      <p:sp>
        <p:nvSpPr>
          <p:cNvPr id="9" name="Speech Bubble: Rectangle with Corners Rounded 8">
            <a:extLst>
              <a:ext uri="{FF2B5EF4-FFF2-40B4-BE49-F238E27FC236}">
                <a16:creationId xmlns:a16="http://schemas.microsoft.com/office/drawing/2014/main" id="{6C3FB4F5-422C-4286-99DC-A89D3686040A}"/>
              </a:ext>
            </a:extLst>
          </p:cNvPr>
          <p:cNvSpPr/>
          <p:nvPr/>
        </p:nvSpPr>
        <p:spPr>
          <a:xfrm>
            <a:off x="2836426" y="2818785"/>
            <a:ext cx="1240326" cy="964592"/>
          </a:xfrm>
          <a:prstGeom prst="wedgeRoundRectCallout">
            <a:avLst>
              <a:gd name="adj1" fmla="val -108541"/>
              <a:gd name="adj2" fmla="val 22888"/>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Conference line- please mute </a:t>
            </a:r>
          </a:p>
        </p:txBody>
      </p:sp>
      <p:pic>
        <p:nvPicPr>
          <p:cNvPr id="15" name="Picture 14">
            <a:extLst>
              <a:ext uri="{FF2B5EF4-FFF2-40B4-BE49-F238E27FC236}">
                <a16:creationId xmlns:a16="http://schemas.microsoft.com/office/drawing/2014/main" id="{59FE689F-21AD-4476-A978-6CFE7BD12970}"/>
              </a:ext>
            </a:extLst>
          </p:cNvPr>
          <p:cNvPicPr>
            <a:picLocks noChangeAspect="1"/>
          </p:cNvPicPr>
          <p:nvPr/>
        </p:nvPicPr>
        <p:blipFill>
          <a:blip r:embed="rId7"/>
          <a:stretch>
            <a:fillRect/>
          </a:stretch>
        </p:blipFill>
        <p:spPr>
          <a:xfrm>
            <a:off x="6389524" y="2538329"/>
            <a:ext cx="2709135" cy="4245243"/>
          </a:xfrm>
          <a:prstGeom prst="rect">
            <a:avLst/>
          </a:prstGeom>
        </p:spPr>
      </p:pic>
      <p:sp>
        <p:nvSpPr>
          <p:cNvPr id="17" name="Arrow: Right 16">
            <a:extLst>
              <a:ext uri="{FF2B5EF4-FFF2-40B4-BE49-F238E27FC236}">
                <a16:creationId xmlns:a16="http://schemas.microsoft.com/office/drawing/2014/main" id="{E92234D5-5170-47EB-BAB1-644CE1D3E1A2}"/>
              </a:ext>
            </a:extLst>
          </p:cNvPr>
          <p:cNvSpPr/>
          <p:nvPr/>
        </p:nvSpPr>
        <p:spPr>
          <a:xfrm>
            <a:off x="5390707" y="5029200"/>
            <a:ext cx="925032" cy="223284"/>
          </a:xfrm>
          <a:prstGeom prst="rightArrow">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CE5F673-368B-4F75-B971-8E43AE1B424A}"/>
              </a:ext>
            </a:extLst>
          </p:cNvPr>
          <p:cNvSpPr txBox="1"/>
          <p:nvPr/>
        </p:nvSpPr>
        <p:spPr>
          <a:xfrm>
            <a:off x="187051" y="5252484"/>
            <a:ext cx="4538133" cy="1569660"/>
          </a:xfrm>
          <a:prstGeom prst="rect">
            <a:avLst/>
          </a:prstGeom>
          <a:noFill/>
        </p:spPr>
        <p:txBody>
          <a:bodyPr wrap="square" rtlCol="0">
            <a:spAutoFit/>
          </a:bodyPr>
          <a:lstStyle/>
          <a:p>
            <a:r>
              <a:rPr lang="en-US" sz="2400" dirty="0"/>
              <a:t>For technical support- contact </a:t>
            </a:r>
          </a:p>
          <a:p>
            <a:r>
              <a:rPr lang="en-US" sz="2400" dirty="0"/>
              <a:t>Alicia Grove at </a:t>
            </a:r>
            <a:r>
              <a:rPr lang="en-US" sz="2400" dirty="0">
                <a:hlinkClick r:id="rId8"/>
              </a:rPr>
              <a:t>grove_a@cde.state.co.us</a:t>
            </a:r>
            <a:r>
              <a:rPr lang="en-US" sz="2400" dirty="0"/>
              <a:t> or </a:t>
            </a:r>
          </a:p>
          <a:p>
            <a:r>
              <a:rPr lang="en-US" sz="2400" dirty="0"/>
              <a:t>20-795-2038</a:t>
            </a:r>
          </a:p>
        </p:txBody>
      </p:sp>
    </p:spTree>
    <p:custDataLst>
      <p:tags r:id="rId1"/>
    </p:custDataLst>
    <p:extLst>
      <p:ext uri="{BB962C8B-B14F-4D97-AF65-F5344CB8AC3E}">
        <p14:creationId xmlns:p14="http://schemas.microsoft.com/office/powerpoint/2010/main" val="2721250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27624-1E5A-4498-9585-6FC0A649951A}"/>
              </a:ext>
            </a:extLst>
          </p:cNvPr>
          <p:cNvSpPr>
            <a:spLocks noGrp="1"/>
          </p:cNvSpPr>
          <p:nvPr>
            <p:ph type="title"/>
          </p:nvPr>
        </p:nvSpPr>
        <p:spPr>
          <a:xfrm>
            <a:off x="223071" y="458595"/>
            <a:ext cx="6081865" cy="756418"/>
          </a:xfrm>
        </p:spPr>
        <p:txBody>
          <a:bodyPr/>
          <a:lstStyle/>
          <a:p>
            <a:r>
              <a:rPr lang="en-US" dirty="0">
                <a:hlinkClick r:id="rId4"/>
              </a:rPr>
              <a:t>National School Lunch Program Meal Pattern</a:t>
            </a:r>
            <a:endParaRPr lang="en-US" dirty="0"/>
          </a:p>
        </p:txBody>
      </p:sp>
      <p:sp>
        <p:nvSpPr>
          <p:cNvPr id="4" name="Slide Number Placeholder 3">
            <a:extLst>
              <a:ext uri="{FF2B5EF4-FFF2-40B4-BE49-F238E27FC236}">
                <a16:creationId xmlns:a16="http://schemas.microsoft.com/office/drawing/2014/main" id="{E6751BBD-3E45-41ED-B724-FE8145312C38}"/>
              </a:ext>
            </a:extLst>
          </p:cNvPr>
          <p:cNvSpPr>
            <a:spLocks noGrp="1"/>
          </p:cNvSpPr>
          <p:nvPr>
            <p:ph type="sldNum" sz="quarter" idx="12"/>
          </p:nvPr>
        </p:nvSpPr>
        <p:spPr/>
        <p:txBody>
          <a:bodyPr/>
          <a:lstStyle/>
          <a:p>
            <a:fld id="{C479D5F6-EDCB-402A-AC08-4943A1820E8F}" type="slidenum">
              <a:rPr lang="en-US" smtClean="0"/>
              <a:pPr/>
              <a:t>20</a:t>
            </a:fld>
            <a:endParaRPr lang="en-US" dirty="0"/>
          </a:p>
        </p:txBody>
      </p:sp>
      <p:graphicFrame>
        <p:nvGraphicFramePr>
          <p:cNvPr id="5" name="Table 4">
            <a:extLst>
              <a:ext uri="{FF2B5EF4-FFF2-40B4-BE49-F238E27FC236}">
                <a16:creationId xmlns:a16="http://schemas.microsoft.com/office/drawing/2014/main" id="{E6814802-02F0-46E1-9E3D-14F0781DDA98}"/>
              </a:ext>
            </a:extLst>
          </p:cNvPr>
          <p:cNvGraphicFramePr>
            <a:graphicFrameLocks noGrp="1"/>
          </p:cNvGraphicFramePr>
          <p:nvPr>
            <p:extLst>
              <p:ext uri="{D42A27DB-BD31-4B8C-83A1-F6EECF244321}">
                <p14:modId xmlns:p14="http://schemas.microsoft.com/office/powerpoint/2010/main" val="4283319092"/>
              </p:ext>
            </p:extLst>
          </p:nvPr>
        </p:nvGraphicFramePr>
        <p:xfrm>
          <a:off x="209611" y="1325215"/>
          <a:ext cx="8724777" cy="5327376"/>
        </p:xfrm>
        <a:graphic>
          <a:graphicData uri="http://schemas.openxmlformats.org/drawingml/2006/table">
            <a:tbl>
              <a:tblPr firstRow="1" firstCol="1" bandRow="1">
                <a:tableStyleId>{5C22544A-7EE6-4342-B048-85BDC9FD1C3A}</a:tableStyleId>
              </a:tblPr>
              <a:tblGrid>
                <a:gridCol w="2361518">
                  <a:extLst>
                    <a:ext uri="{9D8B030D-6E8A-4147-A177-3AD203B41FA5}">
                      <a16:colId xmlns:a16="http://schemas.microsoft.com/office/drawing/2014/main" val="2964146"/>
                    </a:ext>
                  </a:extLst>
                </a:gridCol>
                <a:gridCol w="1999937">
                  <a:extLst>
                    <a:ext uri="{9D8B030D-6E8A-4147-A177-3AD203B41FA5}">
                      <a16:colId xmlns:a16="http://schemas.microsoft.com/office/drawing/2014/main" val="1820850672"/>
                    </a:ext>
                  </a:extLst>
                </a:gridCol>
                <a:gridCol w="2181661">
                  <a:extLst>
                    <a:ext uri="{9D8B030D-6E8A-4147-A177-3AD203B41FA5}">
                      <a16:colId xmlns:a16="http://schemas.microsoft.com/office/drawing/2014/main" val="2903374259"/>
                    </a:ext>
                  </a:extLst>
                </a:gridCol>
                <a:gridCol w="2181661">
                  <a:extLst>
                    <a:ext uri="{9D8B030D-6E8A-4147-A177-3AD203B41FA5}">
                      <a16:colId xmlns:a16="http://schemas.microsoft.com/office/drawing/2014/main" val="1628812512"/>
                    </a:ext>
                  </a:extLst>
                </a:gridCol>
              </a:tblGrid>
              <a:tr h="309332">
                <a:tc>
                  <a:txBody>
                    <a:bodyPr/>
                    <a:lstStyle/>
                    <a:p>
                      <a:pPr marL="0" marR="0">
                        <a:lnSpc>
                          <a:spcPct val="107000"/>
                        </a:lnSpc>
                        <a:spcBef>
                          <a:spcPts val="0"/>
                        </a:spcBef>
                        <a:spcAft>
                          <a:spcPts val="0"/>
                        </a:spcAft>
                      </a:pPr>
                      <a:r>
                        <a:rPr lang="en-US" sz="1800" dirty="0">
                          <a:solidFill>
                            <a:srgbClr val="2C3384"/>
                          </a:solidFill>
                          <a:effectLst/>
                        </a:rPr>
                        <a:t> </a:t>
                      </a:r>
                      <a:endParaRPr lang="en-US" sz="1800" dirty="0">
                        <a:solidFill>
                          <a:srgbClr val="2C33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rgbClr val="2C3384"/>
                          </a:solidFill>
                          <a:effectLst/>
                        </a:rPr>
                        <a:t>Grades K-5</a:t>
                      </a:r>
                      <a:endParaRPr lang="en-US" sz="1800" dirty="0">
                        <a:solidFill>
                          <a:srgbClr val="2C33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rgbClr val="2C3384"/>
                          </a:solidFill>
                          <a:effectLst/>
                        </a:rPr>
                        <a:t>Grades 6-8</a:t>
                      </a:r>
                      <a:endParaRPr lang="en-US" sz="1800" dirty="0">
                        <a:solidFill>
                          <a:srgbClr val="2C33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a:solidFill>
                            <a:srgbClr val="2C3384"/>
                          </a:solidFill>
                          <a:effectLst/>
                        </a:rPr>
                        <a:t>Grades 9-12</a:t>
                      </a:r>
                      <a:endParaRPr lang="en-US" sz="1800">
                        <a:solidFill>
                          <a:srgbClr val="2C33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extLst>
                  <a:ext uri="{0D108BD9-81ED-4DB2-BD59-A6C34878D82A}">
                    <a16:rowId xmlns:a16="http://schemas.microsoft.com/office/drawing/2014/main" val="2338966438"/>
                  </a:ext>
                </a:extLst>
              </a:tr>
              <a:tr h="633021">
                <a:tc>
                  <a:txBody>
                    <a:bodyPr/>
                    <a:lstStyle/>
                    <a:p>
                      <a:pPr marL="0" marR="0">
                        <a:lnSpc>
                          <a:spcPct val="107000"/>
                        </a:lnSpc>
                        <a:spcBef>
                          <a:spcPts val="0"/>
                        </a:spcBef>
                        <a:spcAft>
                          <a:spcPts val="0"/>
                        </a:spcAft>
                      </a:pPr>
                      <a:r>
                        <a:rPr lang="en-US" sz="1800" dirty="0">
                          <a:solidFill>
                            <a:srgbClr val="2C3384"/>
                          </a:solidFill>
                          <a:effectLst/>
                        </a:rPr>
                        <a:t>Fruit </a:t>
                      </a:r>
                      <a:endParaRPr lang="en-US" sz="1800" dirty="0">
                        <a:solidFill>
                          <a:srgbClr val="2C33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gridSpan="2">
                  <a:txBody>
                    <a:bodyPr/>
                    <a:lstStyle/>
                    <a:p>
                      <a:pPr marL="0" marR="0" algn="ctr">
                        <a:lnSpc>
                          <a:spcPct val="107000"/>
                        </a:lnSpc>
                        <a:spcBef>
                          <a:spcPts val="0"/>
                        </a:spcBef>
                        <a:spcAft>
                          <a:spcPts val="0"/>
                        </a:spcAft>
                      </a:pPr>
                      <a:r>
                        <a:rPr lang="en-US" sz="1800" dirty="0">
                          <a:solidFill>
                            <a:schemeClr val="tx1"/>
                          </a:solidFill>
                          <a:effectLst/>
                        </a:rPr>
                        <a:t>½ cup daily </a:t>
                      </a:r>
                    </a:p>
                    <a:p>
                      <a:pPr marL="0" marR="0" algn="ctr">
                        <a:lnSpc>
                          <a:spcPct val="107000"/>
                        </a:lnSpc>
                        <a:spcBef>
                          <a:spcPts val="0"/>
                        </a:spcBef>
                        <a:spcAft>
                          <a:spcPts val="0"/>
                        </a:spcAft>
                      </a:pPr>
                      <a:r>
                        <a:rPr lang="en-US" sz="1800" dirty="0">
                          <a:solidFill>
                            <a:schemeClr val="tx1"/>
                          </a:solidFill>
                          <a:effectLst/>
                        </a:rPr>
                        <a:t>2 ½ cups weekly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07000"/>
                        </a:lnSpc>
                        <a:spcBef>
                          <a:spcPts val="0"/>
                        </a:spcBef>
                        <a:spcAft>
                          <a:spcPts val="0"/>
                        </a:spcAft>
                      </a:pPr>
                      <a:r>
                        <a:rPr lang="en-US" sz="1800" dirty="0">
                          <a:solidFill>
                            <a:schemeClr val="tx1"/>
                          </a:solidFill>
                          <a:effectLst/>
                        </a:rPr>
                        <a:t>1 cup daily</a:t>
                      </a:r>
                    </a:p>
                    <a:p>
                      <a:pPr marL="0" marR="0" algn="ctr">
                        <a:lnSpc>
                          <a:spcPct val="107000"/>
                        </a:lnSpc>
                        <a:spcBef>
                          <a:spcPts val="0"/>
                        </a:spcBef>
                        <a:spcAft>
                          <a:spcPts val="0"/>
                        </a:spcAft>
                      </a:pPr>
                      <a:r>
                        <a:rPr lang="en-US" sz="1800" dirty="0">
                          <a:solidFill>
                            <a:schemeClr val="tx1"/>
                          </a:solidFill>
                          <a:effectLst/>
                        </a:rPr>
                        <a:t>5 cups weekly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extLst>
                  <a:ext uri="{0D108BD9-81ED-4DB2-BD59-A6C34878D82A}">
                    <a16:rowId xmlns:a16="http://schemas.microsoft.com/office/drawing/2014/main" val="3670753146"/>
                  </a:ext>
                </a:extLst>
              </a:tr>
              <a:tr h="633021">
                <a:tc>
                  <a:txBody>
                    <a:bodyPr/>
                    <a:lstStyle/>
                    <a:p>
                      <a:pPr marL="0" marR="0">
                        <a:lnSpc>
                          <a:spcPct val="107000"/>
                        </a:lnSpc>
                        <a:spcBef>
                          <a:spcPts val="0"/>
                        </a:spcBef>
                        <a:spcAft>
                          <a:spcPts val="0"/>
                        </a:spcAft>
                      </a:pPr>
                      <a:r>
                        <a:rPr lang="en-US" sz="1800">
                          <a:solidFill>
                            <a:srgbClr val="2C3384"/>
                          </a:solidFill>
                          <a:effectLst/>
                        </a:rPr>
                        <a:t>Vegetables</a:t>
                      </a:r>
                      <a:endParaRPr lang="en-US" sz="1800">
                        <a:solidFill>
                          <a:srgbClr val="2C33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gridSpan="2">
                  <a:txBody>
                    <a:bodyPr/>
                    <a:lstStyle/>
                    <a:p>
                      <a:pPr marL="0" marR="0" algn="ctr">
                        <a:lnSpc>
                          <a:spcPct val="107000"/>
                        </a:lnSpc>
                        <a:spcBef>
                          <a:spcPts val="0"/>
                        </a:spcBef>
                        <a:spcAft>
                          <a:spcPts val="0"/>
                        </a:spcAft>
                      </a:pPr>
                      <a:r>
                        <a:rPr lang="en-US" sz="1800" dirty="0">
                          <a:solidFill>
                            <a:schemeClr val="tx1"/>
                          </a:solidFill>
                          <a:effectLst/>
                        </a:rPr>
                        <a:t>¾ cup daily</a:t>
                      </a:r>
                    </a:p>
                    <a:p>
                      <a:pPr marL="0" marR="0" algn="ctr">
                        <a:lnSpc>
                          <a:spcPct val="107000"/>
                        </a:lnSpc>
                        <a:spcBef>
                          <a:spcPts val="0"/>
                        </a:spcBef>
                        <a:spcAft>
                          <a:spcPts val="0"/>
                        </a:spcAft>
                      </a:pPr>
                      <a:r>
                        <a:rPr lang="en-US" sz="1800" dirty="0">
                          <a:solidFill>
                            <a:schemeClr val="tx1"/>
                          </a:solidFill>
                          <a:effectLst/>
                        </a:rPr>
                        <a:t>3 ¾ cup weekly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07000"/>
                        </a:lnSpc>
                        <a:spcBef>
                          <a:spcPts val="0"/>
                        </a:spcBef>
                        <a:spcAft>
                          <a:spcPts val="0"/>
                        </a:spcAft>
                      </a:pPr>
                      <a:r>
                        <a:rPr lang="en-US" sz="1800" dirty="0">
                          <a:solidFill>
                            <a:schemeClr val="tx1"/>
                          </a:solidFill>
                          <a:effectLst/>
                        </a:rPr>
                        <a:t>1 cup daily</a:t>
                      </a:r>
                    </a:p>
                    <a:p>
                      <a:pPr marL="0" marR="0" algn="ctr">
                        <a:lnSpc>
                          <a:spcPct val="107000"/>
                        </a:lnSpc>
                        <a:spcBef>
                          <a:spcPts val="0"/>
                        </a:spcBef>
                        <a:spcAft>
                          <a:spcPts val="0"/>
                        </a:spcAft>
                      </a:pPr>
                      <a:r>
                        <a:rPr lang="en-US" sz="1800" dirty="0">
                          <a:solidFill>
                            <a:schemeClr val="tx1"/>
                          </a:solidFill>
                          <a:effectLst/>
                        </a:rPr>
                        <a:t>5 cups weekly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extLst>
                  <a:ext uri="{0D108BD9-81ED-4DB2-BD59-A6C34878D82A}">
                    <a16:rowId xmlns:a16="http://schemas.microsoft.com/office/drawing/2014/main" val="571119781"/>
                  </a:ext>
                </a:extLst>
              </a:tr>
              <a:tr h="309332">
                <a:tc>
                  <a:txBody>
                    <a:bodyPr/>
                    <a:lstStyle/>
                    <a:p>
                      <a:pPr marL="457200" marR="0" algn="r">
                        <a:lnSpc>
                          <a:spcPct val="107000"/>
                        </a:lnSpc>
                        <a:spcBef>
                          <a:spcPts val="0"/>
                        </a:spcBef>
                        <a:spcAft>
                          <a:spcPts val="0"/>
                        </a:spcAft>
                      </a:pPr>
                      <a:r>
                        <a:rPr lang="en-US" sz="1800">
                          <a:solidFill>
                            <a:srgbClr val="2C3384"/>
                          </a:solidFill>
                          <a:effectLst/>
                        </a:rPr>
                        <a:t>Dark Green</a:t>
                      </a:r>
                      <a:endParaRPr lang="en-US" sz="1800">
                        <a:solidFill>
                          <a:srgbClr val="2C33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gridSpan="2">
                  <a:txBody>
                    <a:bodyPr/>
                    <a:lstStyle/>
                    <a:p>
                      <a:pPr marL="0" marR="0" algn="ctr">
                        <a:lnSpc>
                          <a:spcPct val="107000"/>
                        </a:lnSpc>
                        <a:spcBef>
                          <a:spcPts val="0"/>
                        </a:spcBef>
                        <a:spcAft>
                          <a:spcPts val="0"/>
                        </a:spcAft>
                      </a:pPr>
                      <a:r>
                        <a:rPr lang="en-US" sz="1800" dirty="0">
                          <a:solidFill>
                            <a:schemeClr val="tx1"/>
                          </a:solidFill>
                          <a:effectLst/>
                        </a:rPr>
                        <a:t>½ cup weekly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07000"/>
                        </a:lnSpc>
                        <a:spcBef>
                          <a:spcPts val="0"/>
                        </a:spcBef>
                        <a:spcAft>
                          <a:spcPts val="0"/>
                        </a:spcAft>
                      </a:pPr>
                      <a:r>
                        <a:rPr lang="en-US" sz="1800" dirty="0">
                          <a:solidFill>
                            <a:schemeClr val="tx1"/>
                          </a:solidFill>
                          <a:effectLst/>
                        </a:rPr>
                        <a:t>½ cup weekly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extLst>
                  <a:ext uri="{0D108BD9-81ED-4DB2-BD59-A6C34878D82A}">
                    <a16:rowId xmlns:a16="http://schemas.microsoft.com/office/drawing/2014/main" val="4071966458"/>
                  </a:ext>
                </a:extLst>
              </a:tr>
              <a:tr h="309332">
                <a:tc>
                  <a:txBody>
                    <a:bodyPr/>
                    <a:lstStyle/>
                    <a:p>
                      <a:pPr marL="0" marR="0" algn="r">
                        <a:lnSpc>
                          <a:spcPct val="107000"/>
                        </a:lnSpc>
                        <a:spcBef>
                          <a:spcPts val="0"/>
                        </a:spcBef>
                        <a:spcAft>
                          <a:spcPts val="0"/>
                        </a:spcAft>
                      </a:pPr>
                      <a:r>
                        <a:rPr lang="en-US" sz="1800">
                          <a:solidFill>
                            <a:srgbClr val="2C3384"/>
                          </a:solidFill>
                          <a:effectLst/>
                        </a:rPr>
                        <a:t>Red/Orange</a:t>
                      </a:r>
                      <a:endParaRPr lang="en-US" sz="1800">
                        <a:solidFill>
                          <a:srgbClr val="2C33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gridSpan="2">
                  <a:txBody>
                    <a:bodyPr/>
                    <a:lstStyle/>
                    <a:p>
                      <a:pPr marL="0" marR="0" algn="ctr">
                        <a:lnSpc>
                          <a:spcPct val="107000"/>
                        </a:lnSpc>
                        <a:spcBef>
                          <a:spcPts val="0"/>
                        </a:spcBef>
                        <a:spcAft>
                          <a:spcPts val="0"/>
                        </a:spcAft>
                      </a:pPr>
                      <a:r>
                        <a:rPr lang="en-US" sz="1800" dirty="0">
                          <a:solidFill>
                            <a:schemeClr val="tx1"/>
                          </a:solidFill>
                          <a:effectLst/>
                        </a:rPr>
                        <a:t>¾ cup weekly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07000"/>
                        </a:lnSpc>
                        <a:spcBef>
                          <a:spcPts val="0"/>
                        </a:spcBef>
                        <a:spcAft>
                          <a:spcPts val="0"/>
                        </a:spcAft>
                      </a:pPr>
                      <a:r>
                        <a:rPr lang="en-US" sz="1800" dirty="0">
                          <a:solidFill>
                            <a:schemeClr val="tx1"/>
                          </a:solidFill>
                          <a:effectLst/>
                        </a:rPr>
                        <a:t>1 ¼ cup weekly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extLst>
                  <a:ext uri="{0D108BD9-81ED-4DB2-BD59-A6C34878D82A}">
                    <a16:rowId xmlns:a16="http://schemas.microsoft.com/office/drawing/2014/main" val="4033723606"/>
                  </a:ext>
                </a:extLst>
              </a:tr>
              <a:tr h="306279">
                <a:tc>
                  <a:txBody>
                    <a:bodyPr/>
                    <a:lstStyle/>
                    <a:p>
                      <a:pPr marL="0" marR="0" algn="r">
                        <a:lnSpc>
                          <a:spcPct val="107000"/>
                        </a:lnSpc>
                        <a:spcBef>
                          <a:spcPts val="0"/>
                        </a:spcBef>
                        <a:spcAft>
                          <a:spcPts val="0"/>
                        </a:spcAft>
                      </a:pPr>
                      <a:r>
                        <a:rPr lang="en-US" sz="1800" dirty="0">
                          <a:solidFill>
                            <a:srgbClr val="2C3384"/>
                          </a:solidFill>
                          <a:effectLst/>
                        </a:rPr>
                        <a:t>Beans/Peas (Legumes)</a:t>
                      </a:r>
                      <a:endParaRPr lang="en-US" sz="1800" dirty="0">
                        <a:solidFill>
                          <a:srgbClr val="2C33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gridSpan="2">
                  <a:txBody>
                    <a:bodyPr/>
                    <a:lstStyle/>
                    <a:p>
                      <a:pPr marL="0" marR="0" algn="ctr">
                        <a:lnSpc>
                          <a:spcPct val="107000"/>
                        </a:lnSpc>
                        <a:spcBef>
                          <a:spcPts val="0"/>
                        </a:spcBef>
                        <a:spcAft>
                          <a:spcPts val="0"/>
                        </a:spcAft>
                      </a:pPr>
                      <a:r>
                        <a:rPr lang="en-US" sz="1800" dirty="0">
                          <a:solidFill>
                            <a:schemeClr val="tx1"/>
                          </a:solidFill>
                          <a:effectLst/>
                        </a:rPr>
                        <a:t>½ cup weekly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07000"/>
                        </a:lnSpc>
                        <a:spcBef>
                          <a:spcPts val="0"/>
                        </a:spcBef>
                        <a:spcAft>
                          <a:spcPts val="0"/>
                        </a:spcAft>
                      </a:pPr>
                      <a:r>
                        <a:rPr lang="en-US" sz="1800" dirty="0">
                          <a:solidFill>
                            <a:schemeClr val="tx1"/>
                          </a:solidFill>
                          <a:effectLst/>
                        </a:rPr>
                        <a:t>½ cup weekly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extLst>
                  <a:ext uri="{0D108BD9-81ED-4DB2-BD59-A6C34878D82A}">
                    <a16:rowId xmlns:a16="http://schemas.microsoft.com/office/drawing/2014/main" val="505545682"/>
                  </a:ext>
                </a:extLst>
              </a:tr>
              <a:tr h="309332">
                <a:tc>
                  <a:txBody>
                    <a:bodyPr/>
                    <a:lstStyle/>
                    <a:p>
                      <a:pPr marL="0" marR="0" algn="r">
                        <a:lnSpc>
                          <a:spcPct val="107000"/>
                        </a:lnSpc>
                        <a:spcBef>
                          <a:spcPts val="0"/>
                        </a:spcBef>
                        <a:spcAft>
                          <a:spcPts val="0"/>
                        </a:spcAft>
                      </a:pPr>
                      <a:r>
                        <a:rPr lang="en-US" sz="1800">
                          <a:solidFill>
                            <a:srgbClr val="2C3384"/>
                          </a:solidFill>
                          <a:effectLst/>
                        </a:rPr>
                        <a:t>Starchy</a:t>
                      </a:r>
                      <a:endParaRPr lang="en-US" sz="1800">
                        <a:solidFill>
                          <a:srgbClr val="2C33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gridSpan="2">
                  <a:txBody>
                    <a:bodyPr/>
                    <a:lstStyle/>
                    <a:p>
                      <a:pPr marL="0" marR="0" algn="ctr">
                        <a:lnSpc>
                          <a:spcPct val="107000"/>
                        </a:lnSpc>
                        <a:spcBef>
                          <a:spcPts val="0"/>
                        </a:spcBef>
                        <a:spcAft>
                          <a:spcPts val="0"/>
                        </a:spcAft>
                      </a:pPr>
                      <a:r>
                        <a:rPr lang="en-US" sz="1800" dirty="0">
                          <a:solidFill>
                            <a:schemeClr val="tx1"/>
                          </a:solidFill>
                          <a:effectLst/>
                        </a:rPr>
                        <a:t>½ cup weekly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07000"/>
                        </a:lnSpc>
                        <a:spcBef>
                          <a:spcPts val="0"/>
                        </a:spcBef>
                        <a:spcAft>
                          <a:spcPts val="0"/>
                        </a:spcAft>
                      </a:pPr>
                      <a:r>
                        <a:rPr lang="en-US" sz="1800" dirty="0">
                          <a:solidFill>
                            <a:schemeClr val="tx1"/>
                          </a:solidFill>
                          <a:effectLst/>
                        </a:rPr>
                        <a:t>½ cup weekly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extLst>
                  <a:ext uri="{0D108BD9-81ED-4DB2-BD59-A6C34878D82A}">
                    <a16:rowId xmlns:a16="http://schemas.microsoft.com/office/drawing/2014/main" val="2732963018"/>
                  </a:ext>
                </a:extLst>
              </a:tr>
              <a:tr h="309332">
                <a:tc>
                  <a:txBody>
                    <a:bodyPr/>
                    <a:lstStyle/>
                    <a:p>
                      <a:pPr marL="0" marR="0" algn="r">
                        <a:lnSpc>
                          <a:spcPct val="107000"/>
                        </a:lnSpc>
                        <a:spcBef>
                          <a:spcPts val="0"/>
                        </a:spcBef>
                        <a:spcAft>
                          <a:spcPts val="0"/>
                        </a:spcAft>
                      </a:pPr>
                      <a:r>
                        <a:rPr lang="en-US" sz="1800">
                          <a:solidFill>
                            <a:srgbClr val="2C3384"/>
                          </a:solidFill>
                          <a:effectLst/>
                        </a:rPr>
                        <a:t>Other</a:t>
                      </a:r>
                      <a:endParaRPr lang="en-US" sz="1800">
                        <a:solidFill>
                          <a:srgbClr val="2C33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gridSpan="2">
                  <a:txBody>
                    <a:bodyPr/>
                    <a:lstStyle/>
                    <a:p>
                      <a:pPr marL="0" marR="0" algn="ctr">
                        <a:lnSpc>
                          <a:spcPct val="107000"/>
                        </a:lnSpc>
                        <a:spcBef>
                          <a:spcPts val="0"/>
                        </a:spcBef>
                        <a:spcAft>
                          <a:spcPts val="0"/>
                        </a:spcAft>
                      </a:pPr>
                      <a:r>
                        <a:rPr lang="en-US" sz="1800">
                          <a:solidFill>
                            <a:schemeClr val="tx1"/>
                          </a:solidFill>
                          <a:effectLst/>
                        </a:rPr>
                        <a:t>½ cup weekly</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07000"/>
                        </a:lnSpc>
                        <a:spcBef>
                          <a:spcPts val="0"/>
                        </a:spcBef>
                        <a:spcAft>
                          <a:spcPts val="0"/>
                        </a:spcAft>
                      </a:pPr>
                      <a:r>
                        <a:rPr lang="en-US" sz="1800" dirty="0">
                          <a:solidFill>
                            <a:schemeClr val="tx1"/>
                          </a:solidFill>
                          <a:effectLst/>
                        </a:rPr>
                        <a:t>¾ cup weekly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extLst>
                  <a:ext uri="{0D108BD9-81ED-4DB2-BD59-A6C34878D82A}">
                    <a16:rowId xmlns:a16="http://schemas.microsoft.com/office/drawing/2014/main" val="2003381996"/>
                  </a:ext>
                </a:extLst>
              </a:tr>
              <a:tr h="633021">
                <a:tc>
                  <a:txBody>
                    <a:bodyPr/>
                    <a:lstStyle/>
                    <a:p>
                      <a:pPr marL="0" marR="0" algn="r">
                        <a:lnSpc>
                          <a:spcPct val="107000"/>
                        </a:lnSpc>
                        <a:spcBef>
                          <a:spcPts val="0"/>
                        </a:spcBef>
                        <a:spcAft>
                          <a:spcPts val="0"/>
                        </a:spcAft>
                      </a:pPr>
                      <a:r>
                        <a:rPr lang="en-US" sz="1800" dirty="0">
                          <a:solidFill>
                            <a:srgbClr val="2C3384"/>
                          </a:solidFill>
                          <a:effectLst/>
                        </a:rPr>
                        <a:t>Additional to reach total</a:t>
                      </a:r>
                      <a:endParaRPr lang="en-US" sz="1800" dirty="0">
                        <a:solidFill>
                          <a:srgbClr val="2C33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gridSpan="2">
                  <a:txBody>
                    <a:bodyPr/>
                    <a:lstStyle/>
                    <a:p>
                      <a:pPr marL="0" marR="0" algn="ctr">
                        <a:lnSpc>
                          <a:spcPct val="107000"/>
                        </a:lnSpc>
                        <a:spcBef>
                          <a:spcPts val="0"/>
                        </a:spcBef>
                        <a:spcAft>
                          <a:spcPts val="0"/>
                        </a:spcAft>
                      </a:pPr>
                      <a:r>
                        <a:rPr lang="en-US" sz="1800">
                          <a:solidFill>
                            <a:schemeClr val="tx1"/>
                          </a:solidFill>
                          <a:effectLst/>
                        </a:rPr>
                        <a:t>1 cup weekly</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07000"/>
                        </a:lnSpc>
                        <a:spcBef>
                          <a:spcPts val="0"/>
                        </a:spcBef>
                        <a:spcAft>
                          <a:spcPts val="0"/>
                        </a:spcAft>
                      </a:pPr>
                      <a:r>
                        <a:rPr lang="en-US" sz="1800" dirty="0">
                          <a:solidFill>
                            <a:schemeClr val="tx1"/>
                          </a:solidFill>
                          <a:effectLst/>
                        </a:rPr>
                        <a:t>1 ½ cup weekly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extLst>
                  <a:ext uri="{0D108BD9-81ED-4DB2-BD59-A6C34878D82A}">
                    <a16:rowId xmlns:a16="http://schemas.microsoft.com/office/drawing/2014/main" val="4185771139"/>
                  </a:ext>
                </a:extLst>
              </a:tr>
              <a:tr h="633021">
                <a:tc>
                  <a:txBody>
                    <a:bodyPr/>
                    <a:lstStyle/>
                    <a:p>
                      <a:pPr marL="0" marR="0">
                        <a:lnSpc>
                          <a:spcPct val="107000"/>
                        </a:lnSpc>
                        <a:spcBef>
                          <a:spcPts val="0"/>
                        </a:spcBef>
                        <a:spcAft>
                          <a:spcPts val="0"/>
                        </a:spcAft>
                      </a:pPr>
                      <a:r>
                        <a:rPr lang="en-US" sz="1800">
                          <a:solidFill>
                            <a:srgbClr val="2C3384"/>
                          </a:solidFill>
                          <a:effectLst/>
                        </a:rPr>
                        <a:t>Grain</a:t>
                      </a:r>
                      <a:endParaRPr lang="en-US" sz="1800">
                        <a:solidFill>
                          <a:srgbClr val="2C33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gridSpan="2">
                  <a:txBody>
                    <a:bodyPr/>
                    <a:lstStyle/>
                    <a:p>
                      <a:pPr marL="0" marR="0" algn="ctr">
                        <a:lnSpc>
                          <a:spcPct val="107000"/>
                        </a:lnSpc>
                        <a:spcBef>
                          <a:spcPts val="0"/>
                        </a:spcBef>
                        <a:spcAft>
                          <a:spcPts val="0"/>
                        </a:spcAft>
                      </a:pPr>
                      <a:r>
                        <a:rPr lang="en-US" sz="1800">
                          <a:solidFill>
                            <a:schemeClr val="tx1"/>
                          </a:solidFill>
                          <a:effectLst/>
                        </a:rPr>
                        <a:t>1 oz eq daily</a:t>
                      </a:r>
                    </a:p>
                    <a:p>
                      <a:pPr marL="0" marR="0" algn="ctr">
                        <a:lnSpc>
                          <a:spcPct val="107000"/>
                        </a:lnSpc>
                        <a:spcBef>
                          <a:spcPts val="0"/>
                        </a:spcBef>
                        <a:spcAft>
                          <a:spcPts val="0"/>
                        </a:spcAft>
                      </a:pPr>
                      <a:r>
                        <a:rPr lang="en-US" sz="1800">
                          <a:solidFill>
                            <a:schemeClr val="tx1"/>
                          </a:solidFill>
                          <a:effectLst/>
                        </a:rPr>
                        <a:t>8 oz eq weekly</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07000"/>
                        </a:lnSpc>
                        <a:spcBef>
                          <a:spcPts val="0"/>
                        </a:spcBef>
                        <a:spcAft>
                          <a:spcPts val="0"/>
                        </a:spcAft>
                      </a:pPr>
                      <a:r>
                        <a:rPr lang="en-US" sz="1800" dirty="0">
                          <a:solidFill>
                            <a:schemeClr val="tx1"/>
                          </a:solidFill>
                          <a:effectLst/>
                        </a:rPr>
                        <a:t>2 oz eq daily</a:t>
                      </a:r>
                    </a:p>
                    <a:p>
                      <a:pPr marL="0" marR="0" algn="ctr">
                        <a:lnSpc>
                          <a:spcPct val="107000"/>
                        </a:lnSpc>
                        <a:spcBef>
                          <a:spcPts val="0"/>
                        </a:spcBef>
                        <a:spcAft>
                          <a:spcPts val="0"/>
                        </a:spcAft>
                      </a:pPr>
                      <a:r>
                        <a:rPr lang="en-US" sz="1800" dirty="0">
                          <a:solidFill>
                            <a:schemeClr val="tx1"/>
                          </a:solidFill>
                          <a:effectLst/>
                        </a:rPr>
                        <a:t>10 oz eq weekly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extLst>
                  <a:ext uri="{0D108BD9-81ED-4DB2-BD59-A6C34878D82A}">
                    <a16:rowId xmlns:a16="http://schemas.microsoft.com/office/drawing/2014/main" val="3484683864"/>
                  </a:ext>
                </a:extLst>
              </a:tr>
              <a:tr h="633021">
                <a:tc>
                  <a:txBody>
                    <a:bodyPr/>
                    <a:lstStyle/>
                    <a:p>
                      <a:pPr marL="0" marR="0">
                        <a:lnSpc>
                          <a:spcPct val="107000"/>
                        </a:lnSpc>
                        <a:spcBef>
                          <a:spcPts val="0"/>
                        </a:spcBef>
                        <a:spcAft>
                          <a:spcPts val="0"/>
                        </a:spcAft>
                      </a:pPr>
                      <a:r>
                        <a:rPr lang="en-US" sz="1800">
                          <a:solidFill>
                            <a:srgbClr val="2C3384"/>
                          </a:solidFill>
                          <a:effectLst/>
                        </a:rPr>
                        <a:t>Meat/Meat Alternate</a:t>
                      </a:r>
                      <a:endParaRPr lang="en-US" sz="1800">
                        <a:solidFill>
                          <a:srgbClr val="2C33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rPr>
                        <a:t>1 oz eq daily </a:t>
                      </a:r>
                    </a:p>
                    <a:p>
                      <a:pPr marL="0" marR="0" algn="ctr">
                        <a:lnSpc>
                          <a:spcPct val="107000"/>
                        </a:lnSpc>
                        <a:spcBef>
                          <a:spcPts val="0"/>
                        </a:spcBef>
                        <a:spcAft>
                          <a:spcPts val="0"/>
                        </a:spcAft>
                      </a:pPr>
                      <a:r>
                        <a:rPr lang="en-US" sz="1800" dirty="0">
                          <a:solidFill>
                            <a:schemeClr val="tx1"/>
                          </a:solidFill>
                          <a:effectLst/>
                        </a:rPr>
                        <a:t>8 oz eq weekly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1 oz eq daily</a:t>
                      </a:r>
                    </a:p>
                    <a:p>
                      <a:pPr marL="0" marR="0" algn="ctr">
                        <a:lnSpc>
                          <a:spcPct val="107000"/>
                        </a:lnSpc>
                        <a:spcBef>
                          <a:spcPts val="0"/>
                        </a:spcBef>
                        <a:spcAft>
                          <a:spcPts val="0"/>
                        </a:spcAft>
                      </a:pPr>
                      <a:r>
                        <a:rPr lang="en-US" sz="1800">
                          <a:solidFill>
                            <a:schemeClr val="tx1"/>
                          </a:solidFill>
                          <a:effectLst/>
                        </a:rPr>
                        <a:t>9 oz eq weekly</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rPr>
                        <a:t>2 oz eq daily</a:t>
                      </a:r>
                    </a:p>
                    <a:p>
                      <a:pPr marL="0" marR="0" algn="ctr">
                        <a:lnSpc>
                          <a:spcPct val="107000"/>
                        </a:lnSpc>
                        <a:spcBef>
                          <a:spcPts val="0"/>
                        </a:spcBef>
                        <a:spcAft>
                          <a:spcPts val="0"/>
                        </a:spcAft>
                      </a:pPr>
                      <a:r>
                        <a:rPr lang="en-US" sz="1800" dirty="0">
                          <a:solidFill>
                            <a:schemeClr val="tx1"/>
                          </a:solidFill>
                          <a:effectLst/>
                        </a:rPr>
                        <a:t>10 oz eq weekly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extLst>
                  <a:ext uri="{0D108BD9-81ED-4DB2-BD59-A6C34878D82A}">
                    <a16:rowId xmlns:a16="http://schemas.microsoft.com/office/drawing/2014/main" val="3540385154"/>
                  </a:ext>
                </a:extLst>
              </a:tr>
              <a:tr h="309332">
                <a:tc>
                  <a:txBody>
                    <a:bodyPr/>
                    <a:lstStyle/>
                    <a:p>
                      <a:pPr marL="0" marR="0">
                        <a:lnSpc>
                          <a:spcPct val="107000"/>
                        </a:lnSpc>
                        <a:spcBef>
                          <a:spcPts val="0"/>
                        </a:spcBef>
                        <a:spcAft>
                          <a:spcPts val="0"/>
                        </a:spcAft>
                      </a:pPr>
                      <a:r>
                        <a:rPr lang="en-US" sz="1800">
                          <a:solidFill>
                            <a:srgbClr val="2C3384"/>
                          </a:solidFill>
                          <a:effectLst/>
                        </a:rPr>
                        <a:t>Milk</a:t>
                      </a:r>
                      <a:endParaRPr lang="en-US" sz="1800">
                        <a:solidFill>
                          <a:srgbClr val="2C33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gridSpan="3">
                  <a:txBody>
                    <a:bodyPr/>
                    <a:lstStyle/>
                    <a:p>
                      <a:pPr marL="0" marR="0" algn="ctr">
                        <a:lnSpc>
                          <a:spcPct val="107000"/>
                        </a:lnSpc>
                        <a:spcBef>
                          <a:spcPts val="0"/>
                        </a:spcBef>
                        <a:spcAft>
                          <a:spcPts val="0"/>
                        </a:spcAft>
                      </a:pPr>
                      <a:r>
                        <a:rPr lang="en-US" sz="1800" dirty="0">
                          <a:solidFill>
                            <a:schemeClr val="tx1"/>
                          </a:solidFill>
                          <a:effectLst/>
                        </a:rPr>
                        <a:t>1 cup daily and 5 cups weekly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565081"/>
                  </a:ext>
                </a:extLst>
              </a:tr>
            </a:tbl>
          </a:graphicData>
        </a:graphic>
      </p:graphicFrame>
    </p:spTree>
    <p:custDataLst>
      <p:tags r:id="rId1"/>
    </p:custDataLst>
    <p:extLst>
      <p:ext uri="{BB962C8B-B14F-4D97-AF65-F5344CB8AC3E}">
        <p14:creationId xmlns:p14="http://schemas.microsoft.com/office/powerpoint/2010/main" val="2757019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27624-1E5A-4498-9585-6FC0A649951A}"/>
              </a:ext>
            </a:extLst>
          </p:cNvPr>
          <p:cNvSpPr>
            <a:spLocks noGrp="1"/>
          </p:cNvSpPr>
          <p:nvPr>
            <p:ph type="title"/>
          </p:nvPr>
        </p:nvSpPr>
        <p:spPr/>
        <p:txBody>
          <a:bodyPr/>
          <a:lstStyle/>
          <a:p>
            <a:r>
              <a:rPr lang="en-US" dirty="0"/>
              <a:t>Lunch Offer versus Serve</a:t>
            </a:r>
          </a:p>
        </p:txBody>
      </p:sp>
      <p:sp>
        <p:nvSpPr>
          <p:cNvPr id="4" name="Slide Number Placeholder 3">
            <a:extLst>
              <a:ext uri="{FF2B5EF4-FFF2-40B4-BE49-F238E27FC236}">
                <a16:creationId xmlns:a16="http://schemas.microsoft.com/office/drawing/2014/main" id="{E6751BBD-3E45-41ED-B724-FE8145312C38}"/>
              </a:ext>
            </a:extLst>
          </p:cNvPr>
          <p:cNvSpPr>
            <a:spLocks noGrp="1"/>
          </p:cNvSpPr>
          <p:nvPr>
            <p:ph type="sldNum" sz="quarter" idx="12"/>
          </p:nvPr>
        </p:nvSpPr>
        <p:spPr/>
        <p:txBody>
          <a:bodyPr/>
          <a:lstStyle/>
          <a:p>
            <a:fld id="{C479D5F6-EDCB-402A-AC08-4943A1820E8F}" type="slidenum">
              <a:rPr lang="en-US" smtClean="0"/>
              <a:pPr/>
              <a:t>21</a:t>
            </a:fld>
            <a:endParaRPr lang="en-US" dirty="0"/>
          </a:p>
        </p:txBody>
      </p:sp>
      <p:graphicFrame>
        <p:nvGraphicFramePr>
          <p:cNvPr id="8" name="Table 6">
            <a:extLst>
              <a:ext uri="{FF2B5EF4-FFF2-40B4-BE49-F238E27FC236}">
                <a16:creationId xmlns:a16="http://schemas.microsoft.com/office/drawing/2014/main" id="{53714597-1A4A-408B-BB6A-164AE67A2B8E}"/>
              </a:ext>
            </a:extLst>
          </p:cNvPr>
          <p:cNvGraphicFramePr>
            <a:graphicFrameLocks noGrp="1"/>
          </p:cNvGraphicFramePr>
          <p:nvPr>
            <p:ph idx="1"/>
            <p:extLst>
              <p:ext uri="{D42A27DB-BD31-4B8C-83A1-F6EECF244321}">
                <p14:modId xmlns:p14="http://schemas.microsoft.com/office/powerpoint/2010/main" val="1091462418"/>
              </p:ext>
            </p:extLst>
          </p:nvPr>
        </p:nvGraphicFramePr>
        <p:xfrm>
          <a:off x="223071" y="1296799"/>
          <a:ext cx="8697858" cy="5212783"/>
        </p:xfrm>
        <a:graphic>
          <a:graphicData uri="http://schemas.openxmlformats.org/drawingml/2006/table">
            <a:tbl>
              <a:tblPr firstRow="1" bandRow="1">
                <a:tableStyleId>{5C22544A-7EE6-4342-B048-85BDC9FD1C3A}</a:tableStyleId>
              </a:tblPr>
              <a:tblGrid>
                <a:gridCol w="3267406">
                  <a:extLst>
                    <a:ext uri="{9D8B030D-6E8A-4147-A177-3AD203B41FA5}">
                      <a16:colId xmlns:a16="http://schemas.microsoft.com/office/drawing/2014/main" val="1597484385"/>
                    </a:ext>
                  </a:extLst>
                </a:gridCol>
                <a:gridCol w="5430452">
                  <a:extLst>
                    <a:ext uri="{9D8B030D-6E8A-4147-A177-3AD203B41FA5}">
                      <a16:colId xmlns:a16="http://schemas.microsoft.com/office/drawing/2014/main" val="1384105260"/>
                    </a:ext>
                  </a:extLst>
                </a:gridCol>
              </a:tblGrid>
              <a:tr h="683136">
                <a:tc>
                  <a:txBody>
                    <a:bodyPr/>
                    <a:lstStyle/>
                    <a:p>
                      <a:r>
                        <a:rPr lang="en-US" sz="2000" b="1" dirty="0">
                          <a:solidFill>
                            <a:srgbClr val="2C3384"/>
                          </a:solidFill>
                        </a:rPr>
                        <a:t>What sponsors must </a:t>
                      </a:r>
                      <a:r>
                        <a:rPr lang="en-US" sz="2000" b="1" i="1" dirty="0">
                          <a:solidFill>
                            <a:srgbClr val="2C3384"/>
                          </a:solidFill>
                        </a:rPr>
                        <a:t>offer</a:t>
                      </a:r>
                    </a:p>
                  </a:txBody>
                  <a:tcP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a:txBody>
                    <a:bodyPr/>
                    <a:lstStyle/>
                    <a:p>
                      <a:r>
                        <a:rPr lang="en-US" sz="1800" b="0" dirty="0">
                          <a:solidFill>
                            <a:srgbClr val="2C3384"/>
                          </a:solidFill>
                        </a:rPr>
                        <a:t>All five food components (grain, meat/meat alternate, fruit, vegetable, fluid milk) </a:t>
                      </a:r>
                    </a:p>
                  </a:txBody>
                  <a:tcP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extLst>
                  <a:ext uri="{0D108BD9-81ED-4DB2-BD59-A6C34878D82A}">
                    <a16:rowId xmlns:a16="http://schemas.microsoft.com/office/drawing/2014/main" val="1035234353"/>
                  </a:ext>
                </a:extLst>
              </a:tr>
              <a:tr h="3690667">
                <a:tc>
                  <a:txBody>
                    <a:bodyPr/>
                    <a:lstStyle/>
                    <a:p>
                      <a:r>
                        <a:rPr lang="en-US" sz="2000" b="1" dirty="0">
                          <a:solidFill>
                            <a:srgbClr val="2C3384"/>
                          </a:solidFill>
                        </a:rPr>
                        <a:t>Daily minimums to </a:t>
                      </a:r>
                      <a:r>
                        <a:rPr lang="en-US" sz="2000" b="1" i="1" dirty="0">
                          <a:solidFill>
                            <a:srgbClr val="2C3384"/>
                          </a:solidFill>
                        </a:rPr>
                        <a:t>offer</a:t>
                      </a:r>
                    </a:p>
                  </a:txBody>
                  <a:tcP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a:txBody>
                    <a:bodyPr/>
                    <a:lstStyle/>
                    <a:p>
                      <a:r>
                        <a:rPr lang="en-US" sz="1800" b="0" dirty="0">
                          <a:solidFill>
                            <a:srgbClr val="2C3384"/>
                          </a:solidFill>
                        </a:rPr>
                        <a:t>K-8</a:t>
                      </a:r>
                    </a:p>
                    <a:p>
                      <a:pPr marL="285750" indent="-285750">
                        <a:buFont typeface="Arial" panose="020B0604020202020204" pitchFamily="34" charset="0"/>
                        <a:buChar char="•"/>
                      </a:pPr>
                      <a:r>
                        <a:rPr lang="en-US" sz="1800" b="0" dirty="0">
                          <a:solidFill>
                            <a:srgbClr val="2C3384"/>
                          </a:solidFill>
                        </a:rPr>
                        <a:t>1 oz eq grain*</a:t>
                      </a:r>
                    </a:p>
                    <a:p>
                      <a:pPr marL="285750" indent="-285750">
                        <a:buFont typeface="Arial" panose="020B0604020202020204" pitchFamily="34" charset="0"/>
                        <a:buChar char="•"/>
                      </a:pPr>
                      <a:r>
                        <a:rPr lang="en-US" sz="1800" b="0" dirty="0">
                          <a:solidFill>
                            <a:srgbClr val="2C3384"/>
                          </a:solidFill>
                        </a:rPr>
                        <a:t>1 oz eq meat/meat alternate</a:t>
                      </a:r>
                    </a:p>
                    <a:p>
                      <a:pPr marL="285750" indent="-285750">
                        <a:buFont typeface="Arial" panose="020B0604020202020204" pitchFamily="34" charset="0"/>
                        <a:buChar char="•"/>
                      </a:pPr>
                      <a:r>
                        <a:rPr lang="en-US" sz="1800" b="0" dirty="0">
                          <a:solidFill>
                            <a:srgbClr val="2C3384"/>
                          </a:solidFill>
                        </a:rPr>
                        <a:t>½ cup fruit</a:t>
                      </a:r>
                    </a:p>
                    <a:p>
                      <a:pPr marL="285750" indent="-285750">
                        <a:buFont typeface="Arial" panose="020B0604020202020204" pitchFamily="34" charset="0"/>
                        <a:buChar char="•"/>
                      </a:pPr>
                      <a:r>
                        <a:rPr lang="en-US" sz="1800" b="0" dirty="0">
                          <a:solidFill>
                            <a:srgbClr val="2C3384"/>
                          </a:solidFill>
                        </a:rPr>
                        <a:t>¾ cup vegetable</a:t>
                      </a:r>
                    </a:p>
                    <a:p>
                      <a:pPr marL="285750" indent="-285750">
                        <a:buFont typeface="Arial" panose="020B0604020202020204" pitchFamily="34" charset="0"/>
                        <a:buChar char="•"/>
                      </a:pPr>
                      <a:r>
                        <a:rPr lang="en-US" sz="1800" b="0" dirty="0">
                          <a:solidFill>
                            <a:srgbClr val="2C3384"/>
                          </a:solidFill>
                        </a:rPr>
                        <a:t>1 cup milk</a:t>
                      </a:r>
                    </a:p>
                    <a:p>
                      <a:pPr marL="0" indent="0">
                        <a:buFont typeface="Arial" panose="020B0604020202020204" pitchFamily="34" charset="0"/>
                        <a:buNone/>
                      </a:pPr>
                      <a:endParaRPr lang="en-US" sz="1800" b="0" dirty="0">
                        <a:solidFill>
                          <a:srgbClr val="2C3384"/>
                        </a:solidFill>
                      </a:endParaRPr>
                    </a:p>
                    <a:p>
                      <a:r>
                        <a:rPr lang="en-US" sz="1800" b="0" dirty="0">
                          <a:solidFill>
                            <a:srgbClr val="2C3384"/>
                          </a:solidFill>
                        </a:rPr>
                        <a:t>9-12</a:t>
                      </a:r>
                    </a:p>
                    <a:p>
                      <a:pPr marL="285750" indent="-285750">
                        <a:buFont typeface="Arial" panose="020B0604020202020204" pitchFamily="34" charset="0"/>
                        <a:buChar char="•"/>
                      </a:pPr>
                      <a:r>
                        <a:rPr lang="en-US" sz="1800" b="0" dirty="0">
                          <a:solidFill>
                            <a:srgbClr val="2C3384"/>
                          </a:solidFill>
                        </a:rPr>
                        <a:t>2 oz eq grain</a:t>
                      </a:r>
                    </a:p>
                    <a:p>
                      <a:pPr marL="285750" indent="-285750">
                        <a:buFont typeface="Arial" panose="020B0604020202020204" pitchFamily="34" charset="0"/>
                        <a:buChar char="•"/>
                      </a:pPr>
                      <a:r>
                        <a:rPr lang="en-US" sz="1800" b="0" dirty="0">
                          <a:solidFill>
                            <a:srgbClr val="2C3384"/>
                          </a:solidFill>
                        </a:rPr>
                        <a:t>2 oz eq meat/meat alternate</a:t>
                      </a:r>
                    </a:p>
                    <a:p>
                      <a:pPr marL="285750" indent="-285750">
                        <a:buFont typeface="Arial" panose="020B0604020202020204" pitchFamily="34" charset="0"/>
                        <a:buChar char="•"/>
                      </a:pPr>
                      <a:r>
                        <a:rPr lang="en-US" sz="1800" b="0" dirty="0">
                          <a:solidFill>
                            <a:srgbClr val="2C3384"/>
                          </a:solidFill>
                        </a:rPr>
                        <a:t>1 cup fruit</a:t>
                      </a:r>
                    </a:p>
                    <a:p>
                      <a:pPr marL="285750" indent="-285750">
                        <a:buFont typeface="Arial" panose="020B0604020202020204" pitchFamily="34" charset="0"/>
                        <a:buChar char="•"/>
                      </a:pPr>
                      <a:r>
                        <a:rPr lang="en-US" sz="1800" b="0" dirty="0">
                          <a:solidFill>
                            <a:srgbClr val="2C3384"/>
                          </a:solidFill>
                        </a:rPr>
                        <a:t>1 cup vegetable</a:t>
                      </a:r>
                    </a:p>
                    <a:p>
                      <a:pPr marL="285750" indent="-285750">
                        <a:buFont typeface="Arial" panose="020B0604020202020204" pitchFamily="34" charset="0"/>
                        <a:buChar char="•"/>
                      </a:pPr>
                      <a:r>
                        <a:rPr lang="en-US" sz="1800" b="0" dirty="0">
                          <a:solidFill>
                            <a:srgbClr val="2C3384"/>
                          </a:solidFill>
                        </a:rPr>
                        <a:t>1 cup milk</a:t>
                      </a:r>
                    </a:p>
                  </a:txBody>
                  <a:tcP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extLst>
                  <a:ext uri="{0D108BD9-81ED-4DB2-BD59-A6C34878D82A}">
                    <a16:rowId xmlns:a16="http://schemas.microsoft.com/office/drawing/2014/main" val="389647228"/>
                  </a:ext>
                </a:extLst>
              </a:tr>
              <a:tr h="838980">
                <a:tc>
                  <a:txBody>
                    <a:bodyPr/>
                    <a:lstStyle/>
                    <a:p>
                      <a:r>
                        <a:rPr lang="en-US" sz="2000" b="1" dirty="0">
                          <a:solidFill>
                            <a:srgbClr val="2C3384"/>
                          </a:solidFill>
                        </a:rPr>
                        <a:t>What students must </a:t>
                      </a:r>
                      <a:r>
                        <a:rPr lang="en-US" sz="2000" b="1" i="1" dirty="0">
                          <a:solidFill>
                            <a:srgbClr val="2C3384"/>
                          </a:solidFill>
                        </a:rPr>
                        <a:t>select</a:t>
                      </a:r>
                    </a:p>
                  </a:txBody>
                  <a:tcP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tc>
                  <a:txBody>
                    <a:bodyPr/>
                    <a:lstStyle/>
                    <a:p>
                      <a:r>
                        <a:rPr lang="en-US" sz="1800" b="0" dirty="0">
                          <a:solidFill>
                            <a:srgbClr val="2C3384"/>
                          </a:solidFill>
                        </a:rPr>
                        <a:t>At least three different food components, one of which is ½ cup fruit, vegetable, or a combination.</a:t>
                      </a:r>
                    </a:p>
                  </a:txBody>
                  <a:tcPr>
                    <a:lnL w="12700" cap="flat" cmpd="sng" algn="ctr">
                      <a:solidFill>
                        <a:srgbClr val="2C3384"/>
                      </a:solidFill>
                      <a:prstDash val="solid"/>
                      <a:round/>
                      <a:headEnd type="none" w="med" len="med"/>
                      <a:tailEnd type="none" w="med" len="med"/>
                    </a:lnL>
                    <a:lnR w="12700" cap="flat" cmpd="sng" algn="ctr">
                      <a:solidFill>
                        <a:srgbClr val="2C3384"/>
                      </a:solidFill>
                      <a:prstDash val="solid"/>
                      <a:round/>
                      <a:headEnd type="none" w="med" len="med"/>
                      <a:tailEnd type="none" w="med" len="med"/>
                    </a:lnR>
                    <a:lnT w="12700" cap="flat" cmpd="sng" algn="ctr">
                      <a:solidFill>
                        <a:srgbClr val="2C3384"/>
                      </a:solidFill>
                      <a:prstDash val="solid"/>
                      <a:round/>
                      <a:headEnd type="none" w="med" len="med"/>
                      <a:tailEnd type="none" w="med" len="med"/>
                    </a:lnT>
                    <a:lnB w="12700" cap="flat" cmpd="sng" algn="ctr">
                      <a:solidFill>
                        <a:srgbClr val="2C3384"/>
                      </a:solidFill>
                      <a:prstDash val="solid"/>
                      <a:round/>
                      <a:headEnd type="none" w="med" len="med"/>
                      <a:tailEnd type="none" w="med" len="med"/>
                    </a:lnB>
                    <a:solidFill>
                      <a:schemeClr val="bg1"/>
                    </a:solidFill>
                  </a:tcPr>
                </a:tc>
                <a:extLst>
                  <a:ext uri="{0D108BD9-81ED-4DB2-BD59-A6C34878D82A}">
                    <a16:rowId xmlns:a16="http://schemas.microsoft.com/office/drawing/2014/main" val="3779168618"/>
                  </a:ext>
                </a:extLst>
              </a:tr>
            </a:tbl>
          </a:graphicData>
        </a:graphic>
      </p:graphicFrame>
      <p:sp>
        <p:nvSpPr>
          <p:cNvPr id="10" name="TextBox 9">
            <a:extLst>
              <a:ext uri="{FF2B5EF4-FFF2-40B4-BE49-F238E27FC236}">
                <a16:creationId xmlns:a16="http://schemas.microsoft.com/office/drawing/2014/main" id="{0D485147-7B95-4966-AB7B-70A42B0C03C3}"/>
              </a:ext>
            </a:extLst>
          </p:cNvPr>
          <p:cNvSpPr txBox="1"/>
          <p:nvPr/>
        </p:nvSpPr>
        <p:spPr>
          <a:xfrm>
            <a:off x="112671" y="6509583"/>
            <a:ext cx="8808258" cy="338554"/>
          </a:xfrm>
          <a:prstGeom prst="rect">
            <a:avLst/>
          </a:prstGeom>
          <a:solidFill>
            <a:schemeClr val="bg1"/>
          </a:solidFill>
        </p:spPr>
        <p:txBody>
          <a:bodyPr wrap="square" rtlCol="0">
            <a:spAutoFit/>
          </a:bodyPr>
          <a:lstStyle/>
          <a:p>
            <a:r>
              <a:rPr lang="en-US" sz="1600" dirty="0"/>
              <a:t>*May need to offer additional grains to satisfy weekly requirements</a:t>
            </a:r>
          </a:p>
        </p:txBody>
      </p:sp>
    </p:spTree>
    <p:custDataLst>
      <p:tags r:id="rId1"/>
    </p:custDataLst>
    <p:extLst>
      <p:ext uri="{BB962C8B-B14F-4D97-AF65-F5344CB8AC3E}">
        <p14:creationId xmlns:p14="http://schemas.microsoft.com/office/powerpoint/2010/main" val="4219496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AA498-19F4-4890-A5EF-82D03D836723}"/>
              </a:ext>
            </a:extLst>
          </p:cNvPr>
          <p:cNvSpPr>
            <a:spLocks noGrp="1"/>
          </p:cNvSpPr>
          <p:nvPr>
            <p:ph type="title"/>
          </p:nvPr>
        </p:nvSpPr>
        <p:spPr/>
        <p:txBody>
          <a:bodyPr/>
          <a:lstStyle/>
          <a:p>
            <a:r>
              <a:rPr lang="en-US" dirty="0">
                <a:hlinkClick r:id="rId4"/>
              </a:rPr>
              <a:t>Meal Pattern Comparison Chart</a:t>
            </a:r>
            <a:endParaRPr lang="en-US" dirty="0"/>
          </a:p>
        </p:txBody>
      </p:sp>
      <p:sp>
        <p:nvSpPr>
          <p:cNvPr id="4" name="Slide Number Placeholder 3">
            <a:extLst>
              <a:ext uri="{FF2B5EF4-FFF2-40B4-BE49-F238E27FC236}">
                <a16:creationId xmlns:a16="http://schemas.microsoft.com/office/drawing/2014/main" id="{1C8226C7-B0ED-4C5D-963E-A2EA8CC86FBB}"/>
              </a:ext>
            </a:extLst>
          </p:cNvPr>
          <p:cNvSpPr>
            <a:spLocks noGrp="1"/>
          </p:cNvSpPr>
          <p:nvPr>
            <p:ph type="sldNum" sz="quarter" idx="12"/>
          </p:nvPr>
        </p:nvSpPr>
        <p:spPr/>
        <p:txBody>
          <a:bodyPr/>
          <a:lstStyle/>
          <a:p>
            <a:fld id="{C479D5F6-EDCB-402A-AC08-4943A1820E8F}" type="slidenum">
              <a:rPr lang="en-US" smtClean="0"/>
              <a:pPr/>
              <a:t>22</a:t>
            </a:fld>
            <a:endParaRPr lang="en-US" dirty="0"/>
          </a:p>
        </p:txBody>
      </p:sp>
      <p:pic>
        <p:nvPicPr>
          <p:cNvPr id="6" name="Picture 5">
            <a:extLst>
              <a:ext uri="{FF2B5EF4-FFF2-40B4-BE49-F238E27FC236}">
                <a16:creationId xmlns:a16="http://schemas.microsoft.com/office/drawing/2014/main" id="{9F174A6C-7E96-4248-9D45-6E4B734DA120}"/>
              </a:ext>
            </a:extLst>
          </p:cNvPr>
          <p:cNvPicPr>
            <a:picLocks noChangeAspect="1"/>
          </p:cNvPicPr>
          <p:nvPr/>
        </p:nvPicPr>
        <p:blipFill>
          <a:blip r:embed="rId5"/>
          <a:stretch>
            <a:fillRect/>
          </a:stretch>
        </p:blipFill>
        <p:spPr>
          <a:xfrm>
            <a:off x="1164777" y="1417740"/>
            <a:ext cx="6571733" cy="5009278"/>
          </a:xfrm>
          <a:prstGeom prst="rect">
            <a:avLst/>
          </a:prstGeom>
          <a:ln>
            <a:solidFill>
              <a:schemeClr val="tx1"/>
            </a:solidFill>
          </a:ln>
        </p:spPr>
      </p:pic>
    </p:spTree>
    <p:custDataLst>
      <p:tags r:id="rId1"/>
    </p:custDataLst>
    <p:extLst>
      <p:ext uri="{BB962C8B-B14F-4D97-AF65-F5344CB8AC3E}">
        <p14:creationId xmlns:p14="http://schemas.microsoft.com/office/powerpoint/2010/main" val="3682911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690FA-79C3-4389-B2D8-A4ADD93D1595}"/>
              </a:ext>
            </a:extLst>
          </p:cNvPr>
          <p:cNvSpPr>
            <a:spLocks noGrp="1"/>
          </p:cNvSpPr>
          <p:nvPr>
            <p:ph type="title"/>
          </p:nvPr>
        </p:nvSpPr>
        <p:spPr/>
        <p:txBody>
          <a:bodyPr/>
          <a:lstStyle/>
          <a:p>
            <a:r>
              <a:rPr lang="en-US" dirty="0"/>
              <a:t>Meal Pattern Waivers</a:t>
            </a:r>
          </a:p>
        </p:txBody>
      </p:sp>
      <p:sp>
        <p:nvSpPr>
          <p:cNvPr id="3" name="Content Placeholder 2">
            <a:extLst>
              <a:ext uri="{FF2B5EF4-FFF2-40B4-BE49-F238E27FC236}">
                <a16:creationId xmlns:a16="http://schemas.microsoft.com/office/drawing/2014/main" id="{22C7C6FE-772B-475B-88F7-403BBCB88EA5}"/>
              </a:ext>
            </a:extLst>
          </p:cNvPr>
          <p:cNvSpPr>
            <a:spLocks noGrp="1"/>
          </p:cNvSpPr>
          <p:nvPr>
            <p:ph idx="1"/>
          </p:nvPr>
        </p:nvSpPr>
        <p:spPr>
          <a:xfrm>
            <a:off x="458649" y="1676933"/>
            <a:ext cx="8226702" cy="4640674"/>
          </a:xfrm>
        </p:spPr>
        <p:txBody>
          <a:bodyPr>
            <a:normAutofit lnSpcReduction="10000"/>
          </a:bodyPr>
          <a:lstStyle/>
          <a:p>
            <a:pPr>
              <a:spcAft>
                <a:spcPts val="600"/>
              </a:spcAft>
            </a:pPr>
            <a:r>
              <a:rPr lang="en-US" dirty="0"/>
              <a:t>USDA is allowing meal pattern waiver requests for the following: </a:t>
            </a:r>
          </a:p>
          <a:p>
            <a:pPr lvl="2">
              <a:buFont typeface="Courier New" panose="02070309020205020404" pitchFamily="49" charset="0"/>
              <a:buChar char="o"/>
            </a:pPr>
            <a:r>
              <a:rPr lang="en-US" sz="2200" dirty="0"/>
              <a:t>Sodium requirements</a:t>
            </a:r>
          </a:p>
          <a:p>
            <a:pPr lvl="2">
              <a:buFont typeface="Courier New" panose="02070309020205020404" pitchFamily="49" charset="0"/>
              <a:buChar char="o"/>
            </a:pPr>
            <a:r>
              <a:rPr lang="en-US" sz="2200" dirty="0"/>
              <a:t>Whole grain-rich requirements</a:t>
            </a:r>
          </a:p>
          <a:p>
            <a:pPr lvl="2">
              <a:buFont typeface="Courier New" panose="02070309020205020404" pitchFamily="49" charset="0"/>
              <a:buChar char="o"/>
            </a:pPr>
            <a:r>
              <a:rPr lang="en-US" sz="2200" dirty="0"/>
              <a:t>Vegetable subgroup requirements</a:t>
            </a:r>
          </a:p>
          <a:p>
            <a:pPr lvl="2">
              <a:buFont typeface="Courier New" panose="02070309020205020404" pitchFamily="49" charset="0"/>
              <a:buChar char="o"/>
            </a:pPr>
            <a:r>
              <a:rPr lang="en-US" sz="2200" dirty="0"/>
              <a:t>Milk variety requirements</a:t>
            </a:r>
          </a:p>
          <a:p>
            <a:pPr lvl="2">
              <a:buFont typeface="Courier New" panose="02070309020205020404" pitchFamily="49" charset="0"/>
              <a:buChar char="o"/>
            </a:pPr>
            <a:r>
              <a:rPr lang="en-US" sz="2200" dirty="0"/>
              <a:t>Low-fat flavored milk</a:t>
            </a:r>
          </a:p>
          <a:p>
            <a:pPr lvl="2">
              <a:buFont typeface="Courier New" panose="02070309020205020404" pitchFamily="49" charset="0"/>
              <a:buChar char="o"/>
            </a:pPr>
            <a:r>
              <a:rPr lang="en-US" sz="2200" dirty="0"/>
              <a:t>Age/grade group (K-12)</a:t>
            </a:r>
          </a:p>
          <a:p>
            <a:pPr marL="0" indent="0">
              <a:buNone/>
            </a:pPr>
            <a:endParaRPr lang="en-US" dirty="0"/>
          </a:p>
          <a:p>
            <a:pPr>
              <a:spcAft>
                <a:spcPts val="6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Sponsors may apply for these flexibilities using the </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Meal Pattern Waiver Request form</a:t>
            </a:r>
            <a:endPar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For questions, contact Erin Opgenorth at </a:t>
            </a:r>
            <a:r>
              <a:rPr lang="en-US" dirty="0">
                <a:solidFill>
                  <a:srgbClr val="0563C1"/>
                </a:solidFill>
                <a:latin typeface="Calibri" panose="020F0502020204030204" pitchFamily="34" charset="0"/>
                <a:cs typeface="Times New Roman" panose="02020603050405020304" pitchFamily="18" charset="0"/>
                <a:hlinkClick r:id="rId5"/>
              </a:rPr>
              <a:t>Opgenorth_e@cde.state.co.us</a:t>
            </a:r>
            <a:r>
              <a:rPr lang="en-US" dirty="0">
                <a:solidFill>
                  <a:srgbClr val="0563C1"/>
                </a:solidFill>
                <a:latin typeface="Calibri" panose="020F0502020204030204" pitchFamily="34" charset="0"/>
                <a:cs typeface="Times New Roman" panose="02020603050405020304" pitchFamily="18" charset="0"/>
              </a:rPr>
              <a:t> </a:t>
            </a:r>
            <a:r>
              <a:rPr lang="en-US" dirty="0">
                <a:latin typeface="Calibri" panose="020F0502020204030204" pitchFamily="34" charset="0"/>
                <a:cs typeface="Times New Roman" panose="02020603050405020304" pitchFamily="18" charset="0"/>
              </a:rPr>
              <a:t>or 720-822-1883.</a:t>
            </a:r>
            <a:endParaRPr lang="en-US" dirty="0"/>
          </a:p>
        </p:txBody>
      </p:sp>
      <p:sp>
        <p:nvSpPr>
          <p:cNvPr id="4" name="Slide Number Placeholder 3">
            <a:extLst>
              <a:ext uri="{FF2B5EF4-FFF2-40B4-BE49-F238E27FC236}">
                <a16:creationId xmlns:a16="http://schemas.microsoft.com/office/drawing/2014/main" id="{05C4C554-61FB-4DB3-B6B9-9181E4D32F1A}"/>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custDataLst>
      <p:tags r:id="rId1"/>
    </p:custDataLst>
    <p:extLst>
      <p:ext uri="{BB962C8B-B14F-4D97-AF65-F5344CB8AC3E}">
        <p14:creationId xmlns:p14="http://schemas.microsoft.com/office/powerpoint/2010/main" val="3980978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AA498-19F4-4890-A5EF-82D03D836723}"/>
              </a:ext>
            </a:extLst>
          </p:cNvPr>
          <p:cNvSpPr>
            <a:spLocks noGrp="1"/>
          </p:cNvSpPr>
          <p:nvPr>
            <p:ph type="title"/>
          </p:nvPr>
        </p:nvSpPr>
        <p:spPr/>
        <p:txBody>
          <a:bodyPr/>
          <a:lstStyle/>
          <a:p>
            <a:r>
              <a:rPr lang="en-US" dirty="0"/>
              <a:t>Meal Pattern Waiver Implementation</a:t>
            </a:r>
          </a:p>
        </p:txBody>
      </p:sp>
      <p:graphicFrame>
        <p:nvGraphicFramePr>
          <p:cNvPr id="6" name="Content Placeholder 5">
            <a:extLst>
              <a:ext uri="{FF2B5EF4-FFF2-40B4-BE49-F238E27FC236}">
                <a16:creationId xmlns:a16="http://schemas.microsoft.com/office/drawing/2014/main" id="{51CFC960-D0F5-4730-8794-961DE157AAA5}"/>
              </a:ext>
            </a:extLst>
          </p:cNvPr>
          <p:cNvGraphicFramePr>
            <a:graphicFrameLocks noGrp="1"/>
          </p:cNvGraphicFramePr>
          <p:nvPr>
            <p:ph idx="1"/>
            <p:extLst>
              <p:ext uri="{D42A27DB-BD31-4B8C-83A1-F6EECF244321}">
                <p14:modId xmlns:p14="http://schemas.microsoft.com/office/powerpoint/2010/main" val="168565956"/>
              </p:ext>
            </p:extLst>
          </p:nvPr>
        </p:nvGraphicFramePr>
        <p:xfrm>
          <a:off x="320950" y="1083462"/>
          <a:ext cx="8624267" cy="27673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1C8226C7-B0ED-4C5D-963E-A2EA8CC86FBB}"/>
              </a:ext>
            </a:extLst>
          </p:cNvPr>
          <p:cNvSpPr>
            <a:spLocks noGrp="1"/>
          </p:cNvSpPr>
          <p:nvPr>
            <p:ph type="sldNum" sz="quarter" idx="12"/>
          </p:nvPr>
        </p:nvSpPr>
        <p:spPr/>
        <p:txBody>
          <a:bodyPr/>
          <a:lstStyle/>
          <a:p>
            <a:fld id="{C479D5F6-EDCB-402A-AC08-4943A1820E8F}" type="slidenum">
              <a:rPr lang="en-US" smtClean="0"/>
              <a:pPr/>
              <a:t>24</a:t>
            </a:fld>
            <a:endParaRPr lang="en-US" dirty="0"/>
          </a:p>
        </p:txBody>
      </p:sp>
      <p:graphicFrame>
        <p:nvGraphicFramePr>
          <p:cNvPr id="7" name="Content Placeholder 5">
            <a:extLst>
              <a:ext uri="{FF2B5EF4-FFF2-40B4-BE49-F238E27FC236}">
                <a16:creationId xmlns:a16="http://schemas.microsoft.com/office/drawing/2014/main" id="{50FA981B-A06D-41BE-8531-C604CC833710}"/>
              </a:ext>
            </a:extLst>
          </p:cNvPr>
          <p:cNvGraphicFramePr>
            <a:graphicFrameLocks/>
          </p:cNvGraphicFramePr>
          <p:nvPr>
            <p:extLst>
              <p:ext uri="{D42A27DB-BD31-4B8C-83A1-F6EECF244321}">
                <p14:modId xmlns:p14="http://schemas.microsoft.com/office/powerpoint/2010/main" val="1646294439"/>
              </p:ext>
            </p:extLst>
          </p:nvPr>
        </p:nvGraphicFramePr>
        <p:xfrm>
          <a:off x="320950" y="3850797"/>
          <a:ext cx="8624267" cy="276733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4254956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31DE728-8710-4D0D-ABEA-461458917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D39CE4-DD82-4907-879E-A326C7AA5083}"/>
              </a:ext>
            </a:extLst>
          </p:cNvPr>
          <p:cNvSpPr>
            <a:spLocks noGrp="1"/>
          </p:cNvSpPr>
          <p:nvPr>
            <p:ph type="title"/>
          </p:nvPr>
        </p:nvSpPr>
        <p:spPr>
          <a:xfrm>
            <a:off x="486696" y="4675886"/>
            <a:ext cx="8168100" cy="1608328"/>
          </a:xfrm>
        </p:spPr>
        <p:txBody>
          <a:bodyPr vert="horz" lIns="91440" tIns="45720" rIns="91440" bIns="45720" rtlCol="0" anchor="ctr">
            <a:normAutofit/>
          </a:bodyPr>
          <a:lstStyle/>
          <a:p>
            <a:r>
              <a:rPr lang="en-US" b="1" dirty="0">
                <a:latin typeface="+mn-lt"/>
                <a:hlinkClick r:id="rId4"/>
              </a:rPr>
              <a:t>https://jamboard.google.com/d/1Xh6ii5QUTiaKRN4m1VCtg51usghx-hZHPEqmvnEHr_M/edit?usp=sharing</a:t>
            </a:r>
            <a:r>
              <a:rPr lang="en-US" b="1" dirty="0">
                <a:latin typeface="+mn-lt"/>
              </a:rPr>
              <a:t>   </a:t>
            </a:r>
            <a:br>
              <a:rPr lang="en-US" b="1" dirty="0">
                <a:latin typeface="+mn-lt"/>
              </a:rPr>
            </a:br>
            <a:endParaRPr lang="en-US" dirty="0">
              <a:latin typeface="+mn-lt"/>
            </a:endParaRPr>
          </a:p>
        </p:txBody>
      </p:sp>
      <p:sp>
        <p:nvSpPr>
          <p:cNvPr id="29" name="Rectangle 28">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9144001"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4667" y="640091"/>
            <a:ext cx="6054666"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91232466-21F1-460E-BFA7-B78B7562DB94}"/>
              </a:ext>
            </a:extLst>
          </p:cNvPr>
          <p:cNvPicPr>
            <a:picLocks noGrp="1" noChangeAspect="1"/>
          </p:cNvPicPr>
          <p:nvPr>
            <p:ph idx="4294967295"/>
          </p:nvPr>
        </p:nvPicPr>
        <p:blipFill rotWithShape="1">
          <a:blip r:embed="rId5"/>
          <a:srcRect t="13782" b="14997"/>
          <a:stretch/>
        </p:blipFill>
        <p:spPr>
          <a:xfrm>
            <a:off x="1638300" y="749300"/>
            <a:ext cx="5867400" cy="3343043"/>
          </a:xfrm>
          <a:prstGeom prst="rect">
            <a:avLst/>
          </a:prstGeom>
        </p:spPr>
      </p:pic>
      <p:sp>
        <p:nvSpPr>
          <p:cNvPr id="4" name="Slide Number Placeholder 3">
            <a:extLst>
              <a:ext uri="{FF2B5EF4-FFF2-40B4-BE49-F238E27FC236}">
                <a16:creationId xmlns:a16="http://schemas.microsoft.com/office/drawing/2014/main" id="{DAC16D7C-8D2D-4A20-9923-DB63615B4675}"/>
              </a:ext>
            </a:extLst>
          </p:cNvPr>
          <p:cNvSpPr>
            <a:spLocks noGrp="1"/>
          </p:cNvSpPr>
          <p:nvPr>
            <p:ph type="sldNum" sz="quarter" idx="4294967295"/>
          </p:nvPr>
        </p:nvSpPr>
        <p:spPr>
          <a:xfrm>
            <a:off x="8140446" y="6356350"/>
            <a:ext cx="514350" cy="365125"/>
          </a:xfrm>
        </p:spPr>
        <p:txBody>
          <a:bodyPr vert="horz" lIns="91440" tIns="45720" rIns="91440" bIns="45720" rtlCol="0" anchor="ctr">
            <a:normAutofit/>
          </a:bodyPr>
          <a:lstStyle/>
          <a:p>
            <a:pPr>
              <a:spcAft>
                <a:spcPts val="600"/>
              </a:spcAft>
              <a:defRPr/>
            </a:pPr>
            <a:fld id="{C479D5F6-EDCB-402A-AC08-4943A1820E8F}" type="slidenum">
              <a:rPr lang="en-US" sz="1200">
                <a:solidFill>
                  <a:srgbClr val="898989"/>
                </a:solidFill>
                <a:latin typeface="Calibri" panose="020F0502020204030204"/>
              </a:rPr>
              <a:pPr>
                <a:spcAft>
                  <a:spcPts val="600"/>
                </a:spcAft>
                <a:defRPr/>
              </a:pPr>
              <a:t>25</a:t>
            </a:fld>
            <a:endParaRPr lang="en-US" sz="1200">
              <a:solidFill>
                <a:srgbClr val="898989"/>
              </a:solidFill>
              <a:latin typeface="Calibri" panose="020F0502020204030204"/>
            </a:endParaRPr>
          </a:p>
        </p:txBody>
      </p:sp>
    </p:spTree>
    <p:custDataLst>
      <p:tags r:id="rId1"/>
    </p:custDataLst>
    <p:extLst>
      <p:ext uri="{BB962C8B-B14F-4D97-AF65-F5344CB8AC3E}">
        <p14:creationId xmlns:p14="http://schemas.microsoft.com/office/powerpoint/2010/main" val="2841885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7D8BEB0B-7918-46FB-9FDC-A97FD982AF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30" r="9089" b="12723"/>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80B66D-F000-48E1-A551-E1B3EEF19206}"/>
              </a:ext>
            </a:extLst>
          </p:cNvPr>
          <p:cNvSpPr>
            <a:spLocks noGrp="1"/>
          </p:cNvSpPr>
          <p:nvPr>
            <p:ph type="title"/>
          </p:nvPr>
        </p:nvSpPr>
        <p:spPr>
          <a:xfrm>
            <a:off x="317789" y="812184"/>
            <a:ext cx="3017520" cy="1561861"/>
          </a:xfrm>
        </p:spPr>
        <p:txBody>
          <a:bodyPr vert="horz" lIns="91440" tIns="45720" rIns="91440" bIns="45720" rtlCol="0" anchor="b">
            <a:normAutofit fontScale="90000"/>
          </a:bodyPr>
          <a:lstStyle/>
          <a:p>
            <a:br>
              <a:rPr lang="en-US" sz="4200" dirty="0">
                <a:latin typeface="Museo Slab 500" panose="02000000000000000000"/>
              </a:rPr>
            </a:br>
            <a:r>
              <a:rPr lang="en-US" sz="4200" dirty="0">
                <a:latin typeface="Museo Slab 500" panose="02000000000000000000"/>
              </a:rPr>
              <a:t>Meal Times</a:t>
            </a:r>
          </a:p>
        </p:txBody>
      </p:sp>
      <p:sp>
        <p:nvSpPr>
          <p:cNvPr id="3" name="Content Placeholder 2">
            <a:extLst>
              <a:ext uri="{FF2B5EF4-FFF2-40B4-BE49-F238E27FC236}">
                <a16:creationId xmlns:a16="http://schemas.microsoft.com/office/drawing/2014/main" id="{AFAA2F18-C10D-4060-A4B1-6BE6DBC39516}"/>
              </a:ext>
            </a:extLst>
          </p:cNvPr>
          <p:cNvSpPr>
            <a:spLocks noGrp="1"/>
          </p:cNvSpPr>
          <p:nvPr>
            <p:ph idx="1"/>
          </p:nvPr>
        </p:nvSpPr>
        <p:spPr>
          <a:xfrm>
            <a:off x="317790" y="2702512"/>
            <a:ext cx="3017519" cy="2016073"/>
          </a:xfrm>
        </p:spPr>
        <p:txBody>
          <a:bodyPr vert="horz" lIns="91440" tIns="45720" rIns="91440" bIns="45720" rtlCol="0">
            <a:normAutofit/>
          </a:bodyPr>
          <a:lstStyle/>
          <a:p>
            <a:pPr marL="0" indent="0">
              <a:buNone/>
            </a:pPr>
            <a:r>
              <a:rPr lang="en-US" dirty="0">
                <a:effectLst/>
              </a:rPr>
              <a:t>Allows sponsors to set meal service times that work best for their school and community needs. </a:t>
            </a:r>
            <a:endParaRPr lang="en-US" dirty="0"/>
          </a:p>
        </p:txBody>
      </p:sp>
      <p:sp>
        <p:nvSpPr>
          <p:cNvPr id="194" name="Rectangle 19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5" name="Rectangle 19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683D5B1-E84F-4BF1-A55C-40C0BEF7E270}"/>
              </a:ext>
            </a:extLst>
          </p:cNvPr>
          <p:cNvSpPr>
            <a:spLocks noGrp="1"/>
          </p:cNvSpPr>
          <p:nvPr>
            <p:ph type="sldNum" sz="quarter" idx="12"/>
          </p:nvPr>
        </p:nvSpPr>
        <p:spPr>
          <a:xfrm>
            <a:off x="6728114" y="6356350"/>
            <a:ext cx="2057400" cy="365125"/>
          </a:xfrm>
        </p:spPr>
        <p:txBody>
          <a:bodyPr vert="horz" lIns="91440" tIns="45720" rIns="91440" bIns="45720" rtlCol="0" anchor="ctr">
            <a:normAutofit/>
          </a:bodyPr>
          <a:lstStyle/>
          <a:p>
            <a:pPr algn="r">
              <a:spcAft>
                <a:spcPts val="600"/>
              </a:spcAft>
              <a:defRPr/>
            </a:pPr>
            <a:fld id="{C479D5F6-EDCB-402A-AC08-4943A1820E8F}" type="slidenum">
              <a:rPr lang="en-US" sz="1000">
                <a:solidFill>
                  <a:schemeClr val="bg1"/>
                </a:solidFill>
                <a:latin typeface="Calibri" panose="020F0502020204030204"/>
              </a:rPr>
              <a:pPr algn="r">
                <a:spcAft>
                  <a:spcPts val="600"/>
                </a:spcAft>
                <a:defRPr/>
              </a:pPr>
              <a:t>26</a:t>
            </a:fld>
            <a:endParaRPr lang="en-US" sz="1000">
              <a:solidFill>
                <a:schemeClr val="bg1"/>
              </a:solidFill>
              <a:latin typeface="Calibri" panose="020F0502020204030204"/>
            </a:endParaRPr>
          </a:p>
        </p:txBody>
      </p:sp>
      <p:sp>
        <p:nvSpPr>
          <p:cNvPr id="10" name="Cloud 9">
            <a:extLst>
              <a:ext uri="{FF2B5EF4-FFF2-40B4-BE49-F238E27FC236}">
                <a16:creationId xmlns:a16="http://schemas.microsoft.com/office/drawing/2014/main" id="{3FD4669B-D33B-49D6-9CE9-538F086564DD}"/>
              </a:ext>
            </a:extLst>
          </p:cNvPr>
          <p:cNvSpPr/>
          <p:nvPr/>
        </p:nvSpPr>
        <p:spPr>
          <a:xfrm>
            <a:off x="240445" y="5047052"/>
            <a:ext cx="1296785" cy="1043360"/>
          </a:xfrm>
          <a:prstGeom prst="cloud">
            <a:avLst/>
          </a:prstGeom>
          <a:solidFill>
            <a:schemeClr val="accent1">
              <a:lumMod val="40000"/>
              <a:lumOff val="60000"/>
            </a:schemeClr>
          </a:solidFill>
          <a:ln w="76200">
            <a:solidFill>
              <a:srgbClr val="488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ln w="0"/>
                <a:solidFill>
                  <a:schemeClr val="tx1"/>
                </a:solidFill>
                <a:effectLst>
                  <a:outerShdw blurRad="38100" dist="19050" dir="2700000" algn="tl" rotWithShape="0">
                    <a:schemeClr val="dk1">
                      <a:alpha val="40000"/>
                    </a:schemeClr>
                  </a:outerShdw>
                </a:effectLst>
              </a:rPr>
              <a:t>Toolkit</a:t>
            </a:r>
          </a:p>
          <a:p>
            <a:pPr algn="ctr">
              <a:spcAft>
                <a:spcPts val="600"/>
              </a:spcAft>
            </a:pPr>
            <a:r>
              <a:rPr lang="en-US" dirty="0">
                <a:ln w="0"/>
                <a:solidFill>
                  <a:schemeClr val="tx1"/>
                </a:solidFill>
                <a:effectLst>
                  <a:outerShdw blurRad="38100" dist="19050" dir="2700000" algn="tl" rotWithShape="0">
                    <a:schemeClr val="dk1">
                      <a:alpha val="40000"/>
                    </a:schemeClr>
                  </a:outerShdw>
                </a:effectLst>
              </a:rPr>
              <a:t>Pg. 4</a:t>
            </a:r>
          </a:p>
        </p:txBody>
      </p:sp>
      <p:sp>
        <p:nvSpPr>
          <p:cNvPr id="11" name="Oval 10">
            <a:extLst>
              <a:ext uri="{FF2B5EF4-FFF2-40B4-BE49-F238E27FC236}">
                <a16:creationId xmlns:a16="http://schemas.microsoft.com/office/drawing/2014/main" id="{B9CB4A4F-9B29-4FAB-A883-A9466DA5D2CD}"/>
              </a:ext>
            </a:extLst>
          </p:cNvPr>
          <p:cNvSpPr/>
          <p:nvPr/>
        </p:nvSpPr>
        <p:spPr>
          <a:xfrm>
            <a:off x="1826549" y="5401251"/>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spcAft>
                <a:spcPts val="600"/>
              </a:spcAft>
            </a:pPr>
            <a:r>
              <a:rPr lang="en-US" dirty="0">
                <a:ln w="76200"/>
                <a:solidFill>
                  <a:schemeClr val="tx1"/>
                </a:solidFill>
                <a:effectLst>
                  <a:outerShdw blurRad="38100" dist="19050" dir="2700000" algn="tl" rotWithShape="0">
                    <a:schemeClr val="dk1">
                      <a:alpha val="40000"/>
                    </a:schemeClr>
                  </a:outerShdw>
                </a:effectLst>
              </a:rPr>
              <a:t>FAQ</a:t>
            </a:r>
          </a:p>
          <a:p>
            <a:pPr algn="ctr">
              <a:spcAft>
                <a:spcPts val="600"/>
              </a:spcAft>
            </a:pPr>
            <a:r>
              <a:rPr lang="en-US" dirty="0">
                <a:ln w="76200"/>
                <a:solidFill>
                  <a:schemeClr val="tx1"/>
                </a:solidFill>
                <a:effectLst>
                  <a:outerShdw blurRad="38100" dist="19050" dir="2700000" algn="tl" rotWithShape="0">
                    <a:schemeClr val="dk1">
                      <a:alpha val="40000"/>
                    </a:schemeClr>
                  </a:outerShdw>
                </a:effectLst>
              </a:rPr>
              <a:t>Pg. 2,</a:t>
            </a:r>
          </a:p>
          <a:p>
            <a:pPr algn="ctr">
              <a:spcAft>
                <a:spcPts val="600"/>
              </a:spcAft>
            </a:pPr>
            <a:r>
              <a:rPr lang="en-US" dirty="0">
                <a:ln w="76200"/>
                <a:solidFill>
                  <a:schemeClr val="tx1"/>
                </a:solidFill>
                <a:effectLst>
                  <a:outerShdw blurRad="38100" dist="19050" dir="2700000" algn="tl" rotWithShape="0">
                    <a:schemeClr val="dk1">
                      <a:alpha val="40000"/>
                    </a:schemeClr>
                  </a:outerShdw>
                </a:effectLst>
              </a:rPr>
              <a:t>8-9</a:t>
            </a:r>
            <a:endParaRPr lang="en-US" dirty="0">
              <a:ln w="76200">
                <a:solidFill>
                  <a:schemeClr val="accent6"/>
                </a:solidFill>
              </a:ln>
              <a:noFill/>
            </a:endParaRPr>
          </a:p>
        </p:txBody>
      </p:sp>
    </p:spTree>
    <p:custDataLst>
      <p:tags r:id="rId1"/>
    </p:custDataLst>
    <p:extLst>
      <p:ext uri="{BB962C8B-B14F-4D97-AF65-F5344CB8AC3E}">
        <p14:creationId xmlns:p14="http://schemas.microsoft.com/office/powerpoint/2010/main" val="1363029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con&#10;&#10;Description automatically generated">
            <a:extLst>
              <a:ext uri="{FF2B5EF4-FFF2-40B4-BE49-F238E27FC236}">
                <a16:creationId xmlns:a16="http://schemas.microsoft.com/office/drawing/2014/main" id="{3DE2ADAD-17D3-4DC6-9B6A-DF78F08D5B3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5438"/>
          <a:stretch/>
        </p:blipFill>
        <p:spPr bwMode="auto">
          <a:xfrm>
            <a:off x="1205034" y="209948"/>
            <a:ext cx="7024566" cy="6233798"/>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FF1EB1-900C-4E3A-BEC9-846F4CBD870B}"/>
              </a:ext>
            </a:extLst>
          </p:cNvPr>
          <p:cNvSpPr>
            <a:spLocks noGrp="1"/>
          </p:cNvSpPr>
          <p:nvPr>
            <p:ph type="title"/>
          </p:nvPr>
        </p:nvSpPr>
        <p:spPr>
          <a:xfrm>
            <a:off x="1542518" y="4186956"/>
            <a:ext cx="7515429" cy="1128395"/>
          </a:xfrm>
          <a:noFill/>
        </p:spPr>
        <p:txBody>
          <a:bodyPr vert="horz" lIns="91440" tIns="45720" rIns="91440" bIns="45720" rtlCol="0" anchor="b">
            <a:normAutofit/>
          </a:bodyPr>
          <a:lstStyle/>
          <a:p>
            <a:r>
              <a:rPr lang="en-US" sz="4500" dirty="0">
                <a:latin typeface="Museo Slab 500" panose="02000000000000000000"/>
              </a:rPr>
              <a:t>Non-Congregate Feeding</a:t>
            </a:r>
          </a:p>
        </p:txBody>
      </p:sp>
      <p:sp>
        <p:nvSpPr>
          <p:cNvPr id="2054" name="Content Placeholder 2053">
            <a:extLst>
              <a:ext uri="{FF2B5EF4-FFF2-40B4-BE49-F238E27FC236}">
                <a16:creationId xmlns:a16="http://schemas.microsoft.com/office/drawing/2014/main" id="{B86DE56E-2514-4615-9900-BFD67A91346F}"/>
              </a:ext>
            </a:extLst>
          </p:cNvPr>
          <p:cNvSpPr>
            <a:spLocks noGrp="1"/>
          </p:cNvSpPr>
          <p:nvPr>
            <p:ph idx="1"/>
          </p:nvPr>
        </p:nvSpPr>
        <p:spPr>
          <a:xfrm>
            <a:off x="1803829" y="5399606"/>
            <a:ext cx="5826976" cy="1128395"/>
          </a:xfrm>
          <a:noFill/>
        </p:spPr>
        <p:txBody>
          <a:bodyPr vert="horz" lIns="91440" tIns="45720" rIns="91440" bIns="45720" rtlCol="0">
            <a:normAutofit/>
          </a:bodyPr>
          <a:lstStyle/>
          <a:p>
            <a:pPr marL="0" indent="0" algn="ctr">
              <a:buNone/>
            </a:pPr>
            <a:r>
              <a:rPr lang="en-US" dirty="0"/>
              <a:t>M</a:t>
            </a:r>
            <a:r>
              <a:rPr lang="en-US" b="0" i="0" u="none" strike="noStrike" dirty="0">
                <a:effectLst/>
              </a:rPr>
              <a:t>eals and snacks may be taken and consumed off-site.</a:t>
            </a:r>
            <a:endParaRPr lang="en-US" dirty="0"/>
          </a:p>
        </p:txBody>
      </p:sp>
      <p:sp>
        <p:nvSpPr>
          <p:cNvPr id="7" name="Cloud 6">
            <a:extLst>
              <a:ext uri="{FF2B5EF4-FFF2-40B4-BE49-F238E27FC236}">
                <a16:creationId xmlns:a16="http://schemas.microsoft.com/office/drawing/2014/main" id="{AD312D7C-250A-46FA-967D-5F07660BA0D4}"/>
              </a:ext>
            </a:extLst>
          </p:cNvPr>
          <p:cNvSpPr/>
          <p:nvPr/>
        </p:nvSpPr>
        <p:spPr>
          <a:xfrm>
            <a:off x="7495933" y="5650030"/>
            <a:ext cx="1296785" cy="1043360"/>
          </a:xfrm>
          <a:prstGeom prst="cloud">
            <a:avLst/>
          </a:prstGeom>
          <a:solidFill>
            <a:schemeClr val="accent1">
              <a:lumMod val="40000"/>
              <a:lumOff val="60000"/>
            </a:schemeClr>
          </a:solidFill>
          <a:ln w="76200">
            <a:solidFill>
              <a:srgbClr val="488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Toolkit</a:t>
            </a:r>
          </a:p>
          <a:p>
            <a:pPr algn="ctr"/>
            <a:r>
              <a:rPr lang="en-US" dirty="0">
                <a:ln w="0"/>
                <a:solidFill>
                  <a:schemeClr val="tx1"/>
                </a:solidFill>
                <a:effectLst>
                  <a:outerShdw blurRad="38100" dist="19050" dir="2700000" algn="tl" rotWithShape="0">
                    <a:schemeClr val="dk1">
                      <a:alpha val="40000"/>
                    </a:schemeClr>
                  </a:outerShdw>
                </a:effectLst>
              </a:rPr>
              <a:t>Pg. 4</a:t>
            </a:r>
          </a:p>
        </p:txBody>
      </p:sp>
      <p:sp>
        <p:nvSpPr>
          <p:cNvPr id="8" name="Oval 7">
            <a:extLst>
              <a:ext uri="{FF2B5EF4-FFF2-40B4-BE49-F238E27FC236}">
                <a16:creationId xmlns:a16="http://schemas.microsoft.com/office/drawing/2014/main" id="{CE63B478-AB19-4492-9315-8561C01110D1}"/>
              </a:ext>
            </a:extLst>
          </p:cNvPr>
          <p:cNvSpPr/>
          <p:nvPr/>
        </p:nvSpPr>
        <p:spPr>
          <a:xfrm>
            <a:off x="6043386" y="5777345"/>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76200"/>
                <a:solidFill>
                  <a:schemeClr val="tx1"/>
                </a:solidFill>
                <a:effectLst>
                  <a:outerShdw blurRad="38100" dist="19050" dir="2700000" algn="tl" rotWithShape="0">
                    <a:schemeClr val="dk1">
                      <a:alpha val="40000"/>
                    </a:schemeClr>
                  </a:outerShdw>
                </a:effectLst>
              </a:rPr>
              <a:t>FAQ</a:t>
            </a:r>
          </a:p>
          <a:p>
            <a:pPr algn="ctr"/>
            <a:r>
              <a:rPr lang="en-US" dirty="0">
                <a:ln w="76200"/>
                <a:solidFill>
                  <a:schemeClr val="tx1"/>
                </a:solidFill>
                <a:effectLst>
                  <a:outerShdw blurRad="38100" dist="19050" dir="2700000" algn="tl" rotWithShape="0">
                    <a:schemeClr val="dk1">
                      <a:alpha val="40000"/>
                    </a:schemeClr>
                  </a:outerShdw>
                </a:effectLst>
              </a:rPr>
              <a:t>Pg. 2,8</a:t>
            </a:r>
            <a:endParaRPr lang="en-US" dirty="0">
              <a:ln w="76200">
                <a:solidFill>
                  <a:schemeClr val="accent6"/>
                </a:solidFill>
              </a:ln>
              <a:noFill/>
            </a:endParaRPr>
          </a:p>
        </p:txBody>
      </p:sp>
    </p:spTree>
    <p:custDataLst>
      <p:tags r:id="rId1"/>
    </p:custDataLst>
    <p:extLst>
      <p:ext uri="{BB962C8B-B14F-4D97-AF65-F5344CB8AC3E}">
        <p14:creationId xmlns:p14="http://schemas.microsoft.com/office/powerpoint/2010/main" val="4154693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D8CE5D-BF4F-4B68-8E17-8DBB595E1522}"/>
              </a:ext>
            </a:extLst>
          </p:cNvPr>
          <p:cNvSpPr>
            <a:spLocks noGrp="1"/>
          </p:cNvSpPr>
          <p:nvPr>
            <p:ph type="title"/>
          </p:nvPr>
        </p:nvSpPr>
        <p:spPr>
          <a:xfrm>
            <a:off x="480060" y="4777739"/>
            <a:ext cx="2564242" cy="1412119"/>
          </a:xfrm>
        </p:spPr>
        <p:txBody>
          <a:bodyPr vert="horz" lIns="91440" tIns="45720" rIns="91440" bIns="45720" rtlCol="0" anchor="ctr">
            <a:normAutofit fontScale="90000"/>
          </a:bodyPr>
          <a:lstStyle/>
          <a:p>
            <a:r>
              <a:rPr lang="en-US" sz="3600" dirty="0">
                <a:latin typeface="Museo Slab 500" panose="02000000000000000000"/>
              </a:rPr>
              <a:t>Parent Meal Pick Up</a:t>
            </a:r>
          </a:p>
        </p:txBody>
      </p:sp>
      <p:pic>
        <p:nvPicPr>
          <p:cNvPr id="4098" name="Picture 2">
            <a:extLst>
              <a:ext uri="{FF2B5EF4-FFF2-40B4-BE49-F238E27FC236}">
                <a16:creationId xmlns:a16="http://schemas.microsoft.com/office/drawing/2014/main" id="{AC9AE61D-9CC9-4CED-80BE-6EAD44F62143}"/>
              </a:ext>
            </a:extLst>
          </p:cNvPr>
          <p:cNvPicPr>
            <a:picLocks noGrp="1" noChangeAspect="1" noChangeArrowheads="1"/>
          </p:cNvPicPr>
          <p:nvPr>
            <p:ph idx="4294967295"/>
          </p:nvPr>
        </p:nvPicPr>
        <p:blipFill rotWithShape="1">
          <a:blip r:embed="rId4">
            <a:extLst>
              <a:ext uri="{28A0092B-C50C-407E-A947-70E740481C1C}">
                <a14:useLocalDpi xmlns:a14="http://schemas.microsoft.com/office/drawing/2010/main" val="0"/>
              </a:ext>
            </a:extLst>
          </a:blip>
          <a:srcRect t="19774" b="22260"/>
          <a:stretch/>
        </p:blipFill>
        <p:spPr bwMode="auto">
          <a:xfrm>
            <a:off x="20" y="10"/>
            <a:ext cx="9143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7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74529" y="5470492"/>
            <a:ext cx="1371600" cy="13716"/>
          </a:xfrm>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 name="connsiteX0" fmla="*/ 0 w 1371600"/>
              <a:gd name="connsiteY0" fmla="*/ 0 h 13716"/>
              <a:gd name="connsiteX1" fmla="*/ 644652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0249" y="32963"/>
                  <a:pt x="409296" y="-18450"/>
                  <a:pt x="685800" y="0"/>
                </a:cubicBezTo>
                <a:cubicBezTo>
                  <a:pt x="954142" y="211"/>
                  <a:pt x="1166785" y="22353"/>
                  <a:pt x="1371600" y="0"/>
                </a:cubicBezTo>
                <a:cubicBezTo>
                  <a:pt x="1370996" y="3142"/>
                  <a:pt x="1371820" y="8880"/>
                  <a:pt x="1371600" y="13716"/>
                </a:cubicBezTo>
                <a:cubicBezTo>
                  <a:pt x="1106837" y="28424"/>
                  <a:pt x="1032834" y="20364"/>
                  <a:pt x="713232" y="13716"/>
                </a:cubicBezTo>
                <a:cubicBezTo>
                  <a:pt x="399250" y="-7822"/>
                  <a:pt x="277176" y="48782"/>
                  <a:pt x="0" y="13716"/>
                </a:cubicBezTo>
                <a:cubicBezTo>
                  <a:pt x="310" y="7052"/>
                  <a:pt x="119" y="6101"/>
                  <a:pt x="0" y="0"/>
                </a:cubicBezTo>
                <a:close/>
              </a:path>
              <a:path w="1371600" h="13716" stroke="0" extrusionOk="0">
                <a:moveTo>
                  <a:pt x="0" y="0"/>
                </a:moveTo>
                <a:cubicBezTo>
                  <a:pt x="168171" y="-27104"/>
                  <a:pt x="522270" y="7661"/>
                  <a:pt x="644652" y="0"/>
                </a:cubicBezTo>
                <a:cubicBezTo>
                  <a:pt x="812772" y="-55512"/>
                  <a:pt x="1098507" y="70876"/>
                  <a:pt x="1371600" y="0"/>
                </a:cubicBezTo>
                <a:cubicBezTo>
                  <a:pt x="1372276" y="6444"/>
                  <a:pt x="1371882" y="10524"/>
                  <a:pt x="1371600" y="13716"/>
                </a:cubicBezTo>
                <a:cubicBezTo>
                  <a:pt x="1195700" y="-500"/>
                  <a:pt x="896159" y="12360"/>
                  <a:pt x="713232" y="13716"/>
                </a:cubicBezTo>
                <a:cubicBezTo>
                  <a:pt x="556279" y="-18909"/>
                  <a:pt x="248593" y="33389"/>
                  <a:pt x="0" y="13716"/>
                </a:cubicBezTo>
                <a:cubicBezTo>
                  <a:pt x="708" y="8775"/>
                  <a:pt x="205" y="3193"/>
                  <a:pt x="0" y="0"/>
                </a:cubicBezTo>
                <a:close/>
              </a:path>
              <a:path w="1371600" h="13716" fill="none" stroke="0" extrusionOk="0">
                <a:moveTo>
                  <a:pt x="0" y="0"/>
                </a:moveTo>
                <a:cubicBezTo>
                  <a:pt x="244262" y="19623"/>
                  <a:pt x="384306" y="-36563"/>
                  <a:pt x="685800" y="0"/>
                </a:cubicBezTo>
                <a:cubicBezTo>
                  <a:pt x="948860" y="14963"/>
                  <a:pt x="1224146" y="-8100"/>
                  <a:pt x="1371600" y="0"/>
                </a:cubicBezTo>
                <a:cubicBezTo>
                  <a:pt x="1371106" y="3035"/>
                  <a:pt x="1371590" y="7528"/>
                  <a:pt x="1371600" y="13716"/>
                </a:cubicBezTo>
                <a:cubicBezTo>
                  <a:pt x="1096935" y="20595"/>
                  <a:pt x="1028598" y="23761"/>
                  <a:pt x="713232" y="13716"/>
                </a:cubicBezTo>
                <a:cubicBezTo>
                  <a:pt x="397901" y="-1585"/>
                  <a:pt x="274098" y="18066"/>
                  <a:pt x="0" y="13716"/>
                </a:cubicBezTo>
                <a:cubicBezTo>
                  <a:pt x="190" y="7214"/>
                  <a:pt x="-13" y="597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7303" y="31625"/>
                          <a:pt x="422310" y="-25629"/>
                          <a:pt x="685800" y="0"/>
                        </a:cubicBezTo>
                        <a:cubicBezTo>
                          <a:pt x="949290" y="25629"/>
                          <a:pt x="1192357" y="6696"/>
                          <a:pt x="1371600" y="0"/>
                        </a:cubicBezTo>
                        <a:cubicBezTo>
                          <a:pt x="1371127" y="2892"/>
                          <a:pt x="1371229" y="8681"/>
                          <a:pt x="1371600" y="13716"/>
                        </a:cubicBezTo>
                        <a:cubicBezTo>
                          <a:pt x="1107995" y="21892"/>
                          <a:pt x="1033361" y="28370"/>
                          <a:pt x="713232" y="13716"/>
                        </a:cubicBezTo>
                        <a:cubicBezTo>
                          <a:pt x="393103" y="-938"/>
                          <a:pt x="289343" y="38649"/>
                          <a:pt x="0" y="13716"/>
                        </a:cubicBezTo>
                        <a:cubicBezTo>
                          <a:pt x="227" y="7219"/>
                          <a:pt x="197" y="5990"/>
                          <a:pt x="0" y="0"/>
                        </a:cubicBezTo>
                        <a:close/>
                      </a:path>
                      <a:path w="1371600" h="13716" stroke="0" extrusionOk="0">
                        <a:moveTo>
                          <a:pt x="0" y="0"/>
                        </a:moveTo>
                        <a:cubicBezTo>
                          <a:pt x="170249" y="-24099"/>
                          <a:pt x="504634" y="14338"/>
                          <a:pt x="644652" y="0"/>
                        </a:cubicBezTo>
                        <a:cubicBezTo>
                          <a:pt x="784670" y="-14338"/>
                          <a:pt x="1087773" y="8679"/>
                          <a:pt x="1371600" y="0"/>
                        </a:cubicBezTo>
                        <a:cubicBezTo>
                          <a:pt x="1372228" y="6235"/>
                          <a:pt x="1371259" y="10206"/>
                          <a:pt x="1371600" y="13716"/>
                        </a:cubicBezTo>
                        <a:cubicBezTo>
                          <a:pt x="1176823" y="-5981"/>
                          <a:pt x="900830" y="5417"/>
                          <a:pt x="713232" y="13716"/>
                        </a:cubicBezTo>
                        <a:cubicBezTo>
                          <a:pt x="525634" y="22015"/>
                          <a:pt x="282837" y="1152"/>
                          <a:pt x="0" y="13716"/>
                        </a:cubicBezTo>
                        <a:cubicBezTo>
                          <a:pt x="596" y="8712"/>
                          <a:pt x="320" y="342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6B69B79-8661-47FF-9AF0-8EC092E9EC8D}"/>
              </a:ext>
            </a:extLst>
          </p:cNvPr>
          <p:cNvSpPr>
            <a:spLocks noGrp="1"/>
          </p:cNvSpPr>
          <p:nvPr>
            <p:ph type="sldNum" sz="quarter" idx="4294967295"/>
          </p:nvPr>
        </p:nvSpPr>
        <p:spPr>
          <a:xfrm>
            <a:off x="6457950" y="6356350"/>
            <a:ext cx="2057400" cy="365125"/>
          </a:xfrm>
        </p:spPr>
        <p:txBody>
          <a:bodyPr vert="horz" lIns="91440" tIns="45720" rIns="91440" bIns="45720" rtlCol="0" anchor="ctr">
            <a:normAutofit/>
          </a:bodyPr>
          <a:lstStyle/>
          <a:p>
            <a:pPr algn="r">
              <a:spcAft>
                <a:spcPts val="600"/>
              </a:spcAft>
              <a:defRPr/>
            </a:pPr>
            <a:fld id="{C479D5F6-EDCB-402A-AC08-4943A1820E8F}" type="slidenum">
              <a:rPr lang="en-US" sz="1200" smtClean="0">
                <a:solidFill>
                  <a:prstClr val="black">
                    <a:tint val="75000"/>
                  </a:prstClr>
                </a:solidFill>
                <a:latin typeface="Calibri" panose="020F0502020204030204"/>
              </a:rPr>
              <a:pPr algn="r">
                <a:spcAft>
                  <a:spcPts val="600"/>
                </a:spcAft>
                <a:defRPr/>
              </a:pPr>
              <a:t>28</a:t>
            </a:fld>
            <a:endParaRPr lang="en-US" sz="120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1AAB724B-0708-4154-8781-5F177FD57020}"/>
              </a:ext>
            </a:extLst>
          </p:cNvPr>
          <p:cNvSpPr txBox="1"/>
          <p:nvPr/>
        </p:nvSpPr>
        <p:spPr>
          <a:xfrm>
            <a:off x="3620158" y="4857225"/>
            <a:ext cx="4513313" cy="1323439"/>
          </a:xfrm>
          <a:prstGeom prst="rect">
            <a:avLst/>
          </a:prstGeom>
          <a:noFill/>
        </p:spPr>
        <p:txBody>
          <a:bodyPr wrap="square" rtlCol="0">
            <a:spAutoFit/>
          </a:bodyPr>
          <a:lstStyle/>
          <a:p>
            <a:r>
              <a:rPr lang="en-US" sz="2000" b="0" i="0" u="none" strike="noStrike" dirty="0">
                <a:solidFill>
                  <a:srgbClr val="000000"/>
                </a:solidFill>
                <a:effectLst/>
              </a:rPr>
              <a:t>The “</a:t>
            </a:r>
            <a:r>
              <a:rPr lang="en-US" sz="2000" b="0" i="0" u="sng" strike="noStrike" dirty="0">
                <a:solidFill>
                  <a:srgbClr val="1155CC"/>
                </a:solidFill>
                <a:effectLst/>
                <a:hlinkClick r:id="rId5"/>
              </a:rPr>
              <a:t>USDA Best Practices for Parent Pick-Up of Meals and Snacks</a:t>
            </a:r>
            <a:r>
              <a:rPr lang="en-US" sz="2000" b="0" i="0" u="none" strike="noStrike" dirty="0">
                <a:solidFill>
                  <a:srgbClr val="000000"/>
                </a:solidFill>
                <a:effectLst/>
              </a:rPr>
              <a:t>” provides helpful information for understanding Parent Meal Pick Up. </a:t>
            </a:r>
            <a:endParaRPr lang="en-US" sz="2000" dirty="0"/>
          </a:p>
        </p:txBody>
      </p:sp>
      <p:sp>
        <p:nvSpPr>
          <p:cNvPr id="8" name="Cloud 7">
            <a:extLst>
              <a:ext uri="{FF2B5EF4-FFF2-40B4-BE49-F238E27FC236}">
                <a16:creationId xmlns:a16="http://schemas.microsoft.com/office/drawing/2014/main" id="{7CB97B8F-7B55-403E-9754-3F0D3D71331E}"/>
              </a:ext>
            </a:extLst>
          </p:cNvPr>
          <p:cNvSpPr/>
          <p:nvPr/>
        </p:nvSpPr>
        <p:spPr>
          <a:xfrm>
            <a:off x="6488708" y="5766821"/>
            <a:ext cx="1296785" cy="1043360"/>
          </a:xfrm>
          <a:prstGeom prst="cloud">
            <a:avLst/>
          </a:prstGeom>
          <a:solidFill>
            <a:schemeClr val="accent1">
              <a:lumMod val="40000"/>
              <a:lumOff val="60000"/>
            </a:schemeClr>
          </a:solidFill>
          <a:ln w="76200">
            <a:solidFill>
              <a:srgbClr val="488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Toolkit</a:t>
            </a:r>
          </a:p>
          <a:p>
            <a:pPr algn="ctr"/>
            <a:r>
              <a:rPr lang="en-US" dirty="0">
                <a:ln w="0"/>
                <a:solidFill>
                  <a:schemeClr val="tx1"/>
                </a:solidFill>
                <a:effectLst>
                  <a:outerShdw blurRad="38100" dist="19050" dir="2700000" algn="tl" rotWithShape="0">
                    <a:schemeClr val="dk1">
                      <a:alpha val="40000"/>
                    </a:schemeClr>
                  </a:outerShdw>
                </a:effectLst>
              </a:rPr>
              <a:t>Pg. 4, 7-8</a:t>
            </a:r>
          </a:p>
        </p:txBody>
      </p:sp>
      <p:sp>
        <p:nvSpPr>
          <p:cNvPr id="9" name="Oval 8">
            <a:extLst>
              <a:ext uri="{FF2B5EF4-FFF2-40B4-BE49-F238E27FC236}">
                <a16:creationId xmlns:a16="http://schemas.microsoft.com/office/drawing/2014/main" id="{1C5D8232-9C21-4A4A-94D3-D5CE3EEB41EA}"/>
              </a:ext>
            </a:extLst>
          </p:cNvPr>
          <p:cNvSpPr/>
          <p:nvPr/>
        </p:nvSpPr>
        <p:spPr>
          <a:xfrm>
            <a:off x="7787779" y="5681706"/>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76200"/>
                <a:solidFill>
                  <a:schemeClr val="tx1"/>
                </a:solidFill>
                <a:effectLst>
                  <a:outerShdw blurRad="38100" dist="19050" dir="2700000" algn="tl" rotWithShape="0">
                    <a:schemeClr val="dk1">
                      <a:alpha val="40000"/>
                    </a:schemeClr>
                  </a:outerShdw>
                </a:effectLst>
              </a:rPr>
              <a:t>FAQ</a:t>
            </a:r>
          </a:p>
          <a:p>
            <a:pPr algn="ctr"/>
            <a:r>
              <a:rPr lang="en-US" dirty="0">
                <a:ln w="76200"/>
                <a:solidFill>
                  <a:schemeClr val="tx1"/>
                </a:solidFill>
                <a:effectLst>
                  <a:outerShdw blurRad="38100" dist="19050" dir="2700000" algn="tl" rotWithShape="0">
                    <a:schemeClr val="dk1">
                      <a:alpha val="40000"/>
                    </a:schemeClr>
                  </a:outerShdw>
                </a:effectLst>
              </a:rPr>
              <a:t>Pg. 2,5</a:t>
            </a:r>
            <a:endParaRPr lang="en-US" dirty="0">
              <a:ln w="76200">
                <a:solidFill>
                  <a:schemeClr val="accent6"/>
                </a:solidFill>
              </a:ln>
              <a:noFill/>
            </a:endParaRPr>
          </a:p>
        </p:txBody>
      </p:sp>
    </p:spTree>
    <p:custDataLst>
      <p:tags r:id="rId1"/>
    </p:custDataLst>
    <p:extLst>
      <p:ext uri="{BB962C8B-B14F-4D97-AF65-F5344CB8AC3E}">
        <p14:creationId xmlns:p14="http://schemas.microsoft.com/office/powerpoint/2010/main" val="992421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03C4FFA-FA3B-4CBC-9F24-4DDAE0C5DC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16" r="-2" b="13082"/>
          <a:stretch/>
        </p:blipFill>
        <p:spPr bwMode="auto">
          <a:xfrm>
            <a:off x="20" y="10"/>
            <a:ext cx="9143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4512879"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FB4FFE16-3DDB-4CAC-B77A-72D45DBBCB7D}"/>
              </a:ext>
            </a:extLst>
          </p:cNvPr>
          <p:cNvSpPr>
            <a:spLocks noGrp="1"/>
          </p:cNvSpPr>
          <p:nvPr>
            <p:ph type="title"/>
          </p:nvPr>
        </p:nvSpPr>
        <p:spPr>
          <a:xfrm>
            <a:off x="532086" y="1913950"/>
            <a:ext cx="3153102" cy="1342754"/>
          </a:xfrm>
        </p:spPr>
        <p:txBody>
          <a:bodyPr>
            <a:normAutofit/>
          </a:bodyPr>
          <a:lstStyle/>
          <a:p>
            <a:pPr algn="ctr"/>
            <a:r>
              <a:rPr lang="en-US" sz="3100" dirty="0"/>
              <a:t>Monitoring &amp; Audits</a:t>
            </a:r>
          </a:p>
        </p:txBody>
      </p:sp>
      <p:cxnSp>
        <p:nvCxnSpPr>
          <p:cNvPr id="75" name="Straight Connector 7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15288" y="3337139"/>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126" name="Content Placeholder 5125">
            <a:extLst>
              <a:ext uri="{FF2B5EF4-FFF2-40B4-BE49-F238E27FC236}">
                <a16:creationId xmlns:a16="http://schemas.microsoft.com/office/drawing/2014/main" id="{E3415D58-D648-495C-81BA-C5F7AC5CA027}"/>
              </a:ext>
            </a:extLst>
          </p:cNvPr>
          <p:cNvSpPr>
            <a:spLocks noGrp="1"/>
          </p:cNvSpPr>
          <p:nvPr>
            <p:ph idx="1"/>
          </p:nvPr>
        </p:nvSpPr>
        <p:spPr>
          <a:xfrm>
            <a:off x="394137" y="3417573"/>
            <a:ext cx="3444765" cy="2619839"/>
          </a:xfrm>
        </p:spPr>
        <p:txBody>
          <a:bodyPr anchor="ctr">
            <a:normAutofit lnSpcReduction="10000"/>
          </a:bodyPr>
          <a:lstStyle/>
          <a:p>
            <a:r>
              <a:rPr lang="en-US" b="0" i="0" u="none" strike="noStrike" dirty="0">
                <a:solidFill>
                  <a:srgbClr val="000000"/>
                </a:solidFill>
                <a:effectLst/>
              </a:rPr>
              <a:t>Sponsors may complete monitoring requirements through an off-site desk audit. Sponsors must review each meal site at least once during each site’s operation and can use this</a:t>
            </a:r>
            <a:r>
              <a:rPr lang="en-US" b="0" i="0" u="sng" strike="noStrike" dirty="0">
                <a:solidFill>
                  <a:srgbClr val="1155CC"/>
                </a:solidFill>
                <a:effectLst/>
                <a:hlinkClick r:id="rId5"/>
              </a:rPr>
              <a:t> SSO review form</a:t>
            </a:r>
            <a:endParaRPr lang="en-US" dirty="0"/>
          </a:p>
        </p:txBody>
      </p:sp>
      <p:sp>
        <p:nvSpPr>
          <p:cNvPr id="7" name="Cloud 6">
            <a:extLst>
              <a:ext uri="{FF2B5EF4-FFF2-40B4-BE49-F238E27FC236}">
                <a16:creationId xmlns:a16="http://schemas.microsoft.com/office/drawing/2014/main" id="{CDA20BCE-4D12-4387-BD56-EEA57E3132B2}"/>
              </a:ext>
            </a:extLst>
          </p:cNvPr>
          <p:cNvSpPr/>
          <p:nvPr/>
        </p:nvSpPr>
        <p:spPr>
          <a:xfrm>
            <a:off x="6064443" y="5553027"/>
            <a:ext cx="1296785" cy="1043360"/>
          </a:xfrm>
          <a:prstGeom prst="cloud">
            <a:avLst/>
          </a:prstGeom>
          <a:solidFill>
            <a:schemeClr val="accent1">
              <a:lumMod val="40000"/>
              <a:lumOff val="60000"/>
            </a:schemeClr>
          </a:solidFill>
          <a:ln w="76200">
            <a:solidFill>
              <a:srgbClr val="488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n w="0"/>
                <a:solidFill>
                  <a:schemeClr val="tx1"/>
                </a:solidFill>
                <a:effectLst>
                  <a:outerShdw blurRad="38100" dist="19050" dir="2700000" algn="tl" rotWithShape="0">
                    <a:schemeClr val="dk1">
                      <a:alpha val="40000"/>
                    </a:schemeClr>
                  </a:outerShdw>
                </a:effectLst>
              </a:rPr>
              <a:t>Toolkit</a:t>
            </a:r>
          </a:p>
          <a:p>
            <a:pPr algn="ctr"/>
            <a:r>
              <a:rPr lang="en-US">
                <a:ln w="0"/>
                <a:solidFill>
                  <a:schemeClr val="tx1"/>
                </a:solidFill>
                <a:effectLst>
                  <a:outerShdw blurRad="38100" dist="19050" dir="2700000" algn="tl" rotWithShape="0">
                    <a:schemeClr val="dk1">
                      <a:alpha val="40000"/>
                    </a:schemeClr>
                  </a:outerShdw>
                </a:effectLst>
              </a:rPr>
              <a:t>Pg. 4,9</a:t>
            </a:r>
            <a:endParaRPr lang="en-US" dirty="0">
              <a:ln w="0"/>
              <a:solidFill>
                <a:schemeClr val="tx1"/>
              </a:solidFill>
              <a:effectLst>
                <a:outerShdw blurRad="38100" dist="19050" dir="2700000" algn="tl" rotWithShape="0">
                  <a:schemeClr val="dk1">
                    <a:alpha val="40000"/>
                  </a:schemeClr>
                </a:outerShdw>
              </a:effectLst>
            </a:endParaRPr>
          </a:p>
        </p:txBody>
      </p:sp>
      <p:sp>
        <p:nvSpPr>
          <p:cNvPr id="8" name="Oval 7">
            <a:extLst>
              <a:ext uri="{FF2B5EF4-FFF2-40B4-BE49-F238E27FC236}">
                <a16:creationId xmlns:a16="http://schemas.microsoft.com/office/drawing/2014/main" id="{4CC67184-217B-4D2F-BFBD-2EC5B215CC8B}"/>
              </a:ext>
            </a:extLst>
          </p:cNvPr>
          <p:cNvSpPr/>
          <p:nvPr/>
        </p:nvSpPr>
        <p:spPr>
          <a:xfrm>
            <a:off x="7535810" y="5515732"/>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a:ln w="76200"/>
                <a:solidFill>
                  <a:schemeClr val="tx1"/>
                </a:solidFill>
                <a:effectLst>
                  <a:outerShdw blurRad="38100" dist="19050" dir="2700000" algn="tl" rotWithShape="0">
                    <a:schemeClr val="dk1">
                      <a:alpha val="40000"/>
                    </a:schemeClr>
                  </a:outerShdw>
                </a:effectLst>
              </a:rPr>
              <a:t>FAQ</a:t>
            </a:r>
          </a:p>
          <a:p>
            <a:pPr algn="ctr"/>
            <a:r>
              <a:rPr lang="en-US">
                <a:ln w="76200"/>
                <a:solidFill>
                  <a:schemeClr val="tx1"/>
                </a:solidFill>
                <a:effectLst>
                  <a:outerShdw blurRad="38100" dist="19050" dir="2700000" algn="tl" rotWithShape="0">
                    <a:schemeClr val="dk1">
                      <a:alpha val="40000"/>
                    </a:schemeClr>
                  </a:outerShdw>
                </a:effectLst>
              </a:rPr>
              <a:t>Pg. 10-11</a:t>
            </a:r>
            <a:endParaRPr lang="en-US" dirty="0">
              <a:ln w="76200">
                <a:solidFill>
                  <a:schemeClr val="accent6"/>
                </a:solidFill>
              </a:ln>
              <a:noFill/>
            </a:endParaRPr>
          </a:p>
        </p:txBody>
      </p:sp>
    </p:spTree>
    <p:custDataLst>
      <p:tags r:id="rId1"/>
    </p:custDataLst>
    <p:extLst>
      <p:ext uri="{BB962C8B-B14F-4D97-AF65-F5344CB8AC3E}">
        <p14:creationId xmlns:p14="http://schemas.microsoft.com/office/powerpoint/2010/main" val="732271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830AF79D-465A-4681-98B4-A5C340C51447}"/>
              </a:ext>
            </a:extLst>
          </p:cNvPr>
          <p:cNvGraphicFramePr>
            <a:graphicFrameLocks noGrp="1"/>
          </p:cNvGraphicFramePr>
          <p:nvPr>
            <p:ph idx="4294967295"/>
          </p:nvPr>
        </p:nvGraphicFramePr>
        <p:xfrm>
          <a:off x="930728" y="130629"/>
          <a:ext cx="7282543" cy="60415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4F313E7B-790C-42AB-866C-4AC2401D1DEC}"/>
              </a:ext>
            </a:extLst>
          </p:cNvPr>
          <p:cNvSpPr txBox="1"/>
          <p:nvPr/>
        </p:nvSpPr>
        <p:spPr>
          <a:xfrm>
            <a:off x="4179454" y="5721989"/>
            <a:ext cx="300182" cy="923330"/>
          </a:xfrm>
          <a:prstGeom prst="rect">
            <a:avLst/>
          </a:prstGeom>
          <a:noFill/>
        </p:spPr>
        <p:txBody>
          <a:bodyPr wrap="square">
            <a:spAutoFit/>
          </a:bodyPr>
          <a:lstStyle/>
          <a:p>
            <a:endParaRPr lang="en-US" dirty="0">
              <a:latin typeface="Calibri" panose="020F0502020204030204"/>
            </a:endParaRPr>
          </a:p>
          <a:p>
            <a:endParaRPr lang="en-US" dirty="0">
              <a:latin typeface="Calibri" panose="020F0502020204030204"/>
            </a:endParaRPr>
          </a:p>
          <a:p>
            <a:fld id="{C479D5F6-EDCB-402A-AC08-4943A1820E8F}" type="slidenum">
              <a:rPr lang="en-US" smtClean="0">
                <a:latin typeface="Calibri" panose="020F0502020204030204"/>
              </a:rPr>
              <a:pPr/>
              <a:t>3</a:t>
            </a:fld>
            <a:endParaRPr lang="en-US" dirty="0">
              <a:latin typeface="Calibri" panose="020F0502020204030204"/>
            </a:endParaRPr>
          </a:p>
        </p:txBody>
      </p:sp>
    </p:spTree>
    <p:custDataLst>
      <p:tags r:id="rId1"/>
    </p:custDataLst>
    <p:extLst>
      <p:ext uri="{BB962C8B-B14F-4D97-AF65-F5344CB8AC3E}">
        <p14:creationId xmlns:p14="http://schemas.microsoft.com/office/powerpoint/2010/main" val="4159728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B68C-CF3A-488E-A2A0-A464F0854896}"/>
              </a:ext>
            </a:extLst>
          </p:cNvPr>
          <p:cNvSpPr>
            <a:spLocks noGrp="1"/>
          </p:cNvSpPr>
          <p:nvPr>
            <p:ph type="title"/>
          </p:nvPr>
        </p:nvSpPr>
        <p:spPr/>
        <p:txBody>
          <a:bodyPr/>
          <a:lstStyle/>
          <a:p>
            <a:r>
              <a:rPr lang="en-US" dirty="0"/>
              <a:t>SY 2021-22 Administrative Reviews</a:t>
            </a:r>
          </a:p>
        </p:txBody>
      </p:sp>
      <p:sp>
        <p:nvSpPr>
          <p:cNvPr id="3" name="Content Placeholder 2">
            <a:extLst>
              <a:ext uri="{FF2B5EF4-FFF2-40B4-BE49-F238E27FC236}">
                <a16:creationId xmlns:a16="http://schemas.microsoft.com/office/drawing/2014/main" id="{69BAE1D2-3463-48DB-AA5E-6C85FA1EB307}"/>
              </a:ext>
            </a:extLst>
          </p:cNvPr>
          <p:cNvSpPr>
            <a:spLocks noGrp="1"/>
          </p:cNvSpPr>
          <p:nvPr>
            <p:ph idx="1"/>
          </p:nvPr>
        </p:nvSpPr>
        <p:spPr/>
        <p:txBody>
          <a:bodyPr/>
          <a:lstStyle/>
          <a:p>
            <a:r>
              <a:rPr lang="en-US" b="0" i="0" dirty="0">
                <a:effectLst/>
              </a:rPr>
              <a:t>CDE School Nutrition will maintain it's planned review schedule. </a:t>
            </a:r>
          </a:p>
          <a:p>
            <a:endParaRPr lang="en-US" dirty="0"/>
          </a:p>
          <a:p>
            <a:r>
              <a:rPr lang="en-US" b="0" i="0" dirty="0">
                <a:effectLst/>
              </a:rPr>
              <a:t>Review and technical assistance schedule can be found here: </a:t>
            </a:r>
            <a:r>
              <a:rPr lang="en-US" b="0" i="0" dirty="0">
                <a:effectLst/>
                <a:hlinkClick r:id="rId4"/>
              </a:rPr>
              <a:t>https://www.cde.state.co.us/nutrition/adminreviewandtechnicalassistancecycle</a:t>
            </a:r>
            <a:r>
              <a:rPr lang="en-US" b="0" i="0" dirty="0">
                <a:effectLst/>
              </a:rPr>
              <a:t> </a:t>
            </a:r>
          </a:p>
          <a:p>
            <a:endParaRPr lang="en-US" b="0" i="0" dirty="0">
              <a:effectLst/>
            </a:endParaRPr>
          </a:p>
          <a:p>
            <a:r>
              <a:rPr lang="en-US" dirty="0"/>
              <a:t>A</a:t>
            </a:r>
            <a:r>
              <a:rPr lang="en-US" b="0" i="0" dirty="0">
                <a:effectLst/>
              </a:rPr>
              <a:t>dditional information on how to prepare, time frame, reviewer and if the review will be on or off-site is forthcoming.</a:t>
            </a:r>
          </a:p>
          <a:p>
            <a:endParaRPr lang="en-US" dirty="0"/>
          </a:p>
        </p:txBody>
      </p:sp>
      <p:sp>
        <p:nvSpPr>
          <p:cNvPr id="4" name="Slide Number Placeholder 3">
            <a:extLst>
              <a:ext uri="{FF2B5EF4-FFF2-40B4-BE49-F238E27FC236}">
                <a16:creationId xmlns:a16="http://schemas.microsoft.com/office/drawing/2014/main" id="{F0A68767-6EF4-4B67-8D91-A9F500BCAF4F}"/>
              </a:ext>
            </a:extLst>
          </p:cNvPr>
          <p:cNvSpPr>
            <a:spLocks noGrp="1"/>
          </p:cNvSpPr>
          <p:nvPr>
            <p:ph type="sldNum" sz="quarter" idx="12"/>
          </p:nvPr>
        </p:nvSpPr>
        <p:spPr/>
        <p:txBody>
          <a:bodyPr/>
          <a:lstStyle/>
          <a:p>
            <a:fld id="{C479D5F6-EDCB-402A-AC08-4943A1820E8F}" type="slidenum">
              <a:rPr lang="en-US" smtClean="0"/>
              <a:pPr/>
              <a:t>30</a:t>
            </a:fld>
            <a:endParaRPr lang="en-US" dirty="0"/>
          </a:p>
        </p:txBody>
      </p:sp>
    </p:spTree>
    <p:custDataLst>
      <p:tags r:id="rId1"/>
    </p:custDataLst>
    <p:extLst>
      <p:ext uri="{BB962C8B-B14F-4D97-AF65-F5344CB8AC3E}">
        <p14:creationId xmlns:p14="http://schemas.microsoft.com/office/powerpoint/2010/main" val="3338939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627F374F-36C2-42C2-B0BF-E66D77ABE6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67" t="4911" r="816"/>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Shape 74">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62605" y="-2"/>
            <a:ext cx="4081395"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8CC814-78BE-4D11-8489-E3E034EF7C4C}"/>
              </a:ext>
            </a:extLst>
          </p:cNvPr>
          <p:cNvSpPr>
            <a:spLocks noGrp="1"/>
          </p:cNvSpPr>
          <p:nvPr>
            <p:ph type="title"/>
          </p:nvPr>
        </p:nvSpPr>
        <p:spPr>
          <a:xfrm>
            <a:off x="5517051" y="693225"/>
            <a:ext cx="3046982" cy="1043409"/>
          </a:xfrm>
        </p:spPr>
        <p:txBody>
          <a:bodyPr>
            <a:normAutofit/>
          </a:bodyPr>
          <a:lstStyle/>
          <a:p>
            <a:r>
              <a:rPr lang="en-US" sz="3600" dirty="0"/>
              <a:t>Area Eligibility</a:t>
            </a:r>
          </a:p>
        </p:txBody>
      </p:sp>
      <p:sp>
        <p:nvSpPr>
          <p:cNvPr id="6150" name="Content Placeholder 6149">
            <a:extLst>
              <a:ext uri="{FF2B5EF4-FFF2-40B4-BE49-F238E27FC236}">
                <a16:creationId xmlns:a16="http://schemas.microsoft.com/office/drawing/2014/main" id="{F3254117-9DA9-4EFB-BBAE-58C1B25BD3BD}"/>
              </a:ext>
            </a:extLst>
          </p:cNvPr>
          <p:cNvSpPr>
            <a:spLocks noGrp="1"/>
          </p:cNvSpPr>
          <p:nvPr>
            <p:ph idx="1"/>
          </p:nvPr>
        </p:nvSpPr>
        <p:spPr>
          <a:xfrm>
            <a:off x="5888274" y="2025179"/>
            <a:ext cx="3046981" cy="2754086"/>
          </a:xfrm>
        </p:spPr>
        <p:txBody>
          <a:bodyPr anchor="t">
            <a:normAutofit/>
          </a:bodyPr>
          <a:lstStyle/>
          <a:p>
            <a:pPr marL="0" indent="0">
              <a:buNone/>
            </a:pPr>
            <a:r>
              <a:rPr lang="en-US" sz="2800" b="0" i="0" u="none" strike="noStrike" dirty="0">
                <a:solidFill>
                  <a:srgbClr val="000000"/>
                </a:solidFill>
                <a:effectLst/>
              </a:rPr>
              <a:t>Allows sponsors to operate the SSO at any school site, regardless of its location. </a:t>
            </a:r>
            <a:endParaRPr lang="en-US" sz="2000" dirty="0"/>
          </a:p>
        </p:txBody>
      </p:sp>
      <p:sp>
        <p:nvSpPr>
          <p:cNvPr id="4" name="Slide Number Placeholder 3">
            <a:extLst>
              <a:ext uri="{FF2B5EF4-FFF2-40B4-BE49-F238E27FC236}">
                <a16:creationId xmlns:a16="http://schemas.microsoft.com/office/drawing/2014/main" id="{1436F67A-BD6B-4396-9DCF-136D59D56CCF}"/>
              </a:ext>
            </a:extLst>
          </p:cNvPr>
          <p:cNvSpPr>
            <a:spLocks noGrp="1"/>
          </p:cNvSpPr>
          <p:nvPr>
            <p:ph type="sldNum" sz="quarter" idx="12"/>
          </p:nvPr>
        </p:nvSpPr>
        <p:spPr>
          <a:xfrm>
            <a:off x="502998" y="6108192"/>
            <a:ext cx="411480" cy="548640"/>
          </a:xfrm>
          <a:prstGeom prst="ellipse">
            <a:avLst/>
          </a:prstGeom>
          <a:solidFill>
            <a:srgbClr val="7F7F7F"/>
          </a:solidFill>
        </p:spPr>
        <p:txBody>
          <a:bodyPr anchor="ctr">
            <a:normAutofit fontScale="92500" lnSpcReduction="20000"/>
          </a:bodyPr>
          <a:lstStyle/>
          <a:p>
            <a:pPr algn="ctr">
              <a:spcAft>
                <a:spcPts val="600"/>
              </a:spcAft>
            </a:pPr>
            <a:fld id="{C479D5F6-EDCB-402A-AC08-4943A1820E8F}" type="slidenum">
              <a:rPr lang="en-US" sz="1300">
                <a:solidFill>
                  <a:srgbClr val="FFFFFF"/>
                </a:solidFill>
              </a:rPr>
              <a:pPr algn="ctr">
                <a:spcAft>
                  <a:spcPts val="600"/>
                </a:spcAft>
              </a:pPr>
              <a:t>31</a:t>
            </a:fld>
            <a:endParaRPr lang="en-US" sz="1300">
              <a:solidFill>
                <a:srgbClr val="FFFFFF"/>
              </a:solidFill>
            </a:endParaRPr>
          </a:p>
        </p:txBody>
      </p:sp>
      <p:sp>
        <p:nvSpPr>
          <p:cNvPr id="8" name="Cloud 7">
            <a:extLst>
              <a:ext uri="{FF2B5EF4-FFF2-40B4-BE49-F238E27FC236}">
                <a16:creationId xmlns:a16="http://schemas.microsoft.com/office/drawing/2014/main" id="{066389D1-67A9-4697-98FA-EA2DC61FB684}"/>
              </a:ext>
            </a:extLst>
          </p:cNvPr>
          <p:cNvSpPr/>
          <p:nvPr/>
        </p:nvSpPr>
        <p:spPr>
          <a:xfrm>
            <a:off x="6114979" y="5547043"/>
            <a:ext cx="1296785" cy="1043360"/>
          </a:xfrm>
          <a:prstGeom prst="cloud">
            <a:avLst/>
          </a:prstGeom>
          <a:solidFill>
            <a:schemeClr val="accent1">
              <a:lumMod val="40000"/>
              <a:lumOff val="60000"/>
            </a:schemeClr>
          </a:solidFill>
          <a:ln w="76200">
            <a:solidFill>
              <a:srgbClr val="488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Toolkit</a:t>
            </a:r>
          </a:p>
          <a:p>
            <a:pPr algn="ctr"/>
            <a:r>
              <a:rPr lang="en-US" dirty="0">
                <a:ln w="0"/>
                <a:solidFill>
                  <a:schemeClr val="tx1"/>
                </a:solidFill>
                <a:effectLst>
                  <a:outerShdw blurRad="38100" dist="19050" dir="2700000" algn="tl" rotWithShape="0">
                    <a:schemeClr val="dk1">
                      <a:alpha val="40000"/>
                    </a:schemeClr>
                  </a:outerShdw>
                </a:effectLst>
              </a:rPr>
              <a:t>Pg. 5</a:t>
            </a:r>
          </a:p>
        </p:txBody>
      </p:sp>
      <p:sp>
        <p:nvSpPr>
          <p:cNvPr id="9" name="Oval 8">
            <a:extLst>
              <a:ext uri="{FF2B5EF4-FFF2-40B4-BE49-F238E27FC236}">
                <a16:creationId xmlns:a16="http://schemas.microsoft.com/office/drawing/2014/main" id="{E4872D0F-D526-48AC-9957-D52041EF53A7}"/>
              </a:ext>
            </a:extLst>
          </p:cNvPr>
          <p:cNvSpPr/>
          <p:nvPr/>
        </p:nvSpPr>
        <p:spPr>
          <a:xfrm>
            <a:off x="7616975" y="5567864"/>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76200"/>
                <a:solidFill>
                  <a:schemeClr val="tx1"/>
                </a:solidFill>
                <a:effectLst>
                  <a:outerShdw blurRad="38100" dist="19050" dir="2700000" algn="tl" rotWithShape="0">
                    <a:schemeClr val="dk1">
                      <a:alpha val="40000"/>
                    </a:schemeClr>
                  </a:outerShdw>
                </a:effectLst>
              </a:rPr>
              <a:t>FAQ</a:t>
            </a:r>
          </a:p>
          <a:p>
            <a:pPr algn="ctr"/>
            <a:r>
              <a:rPr lang="en-US" dirty="0">
                <a:ln w="76200"/>
                <a:solidFill>
                  <a:schemeClr val="tx1"/>
                </a:solidFill>
                <a:effectLst>
                  <a:outerShdw blurRad="38100" dist="19050" dir="2700000" algn="tl" rotWithShape="0">
                    <a:schemeClr val="dk1">
                      <a:alpha val="40000"/>
                    </a:schemeClr>
                  </a:outerShdw>
                </a:effectLst>
              </a:rPr>
              <a:t>Pg. 2-3</a:t>
            </a:r>
            <a:endParaRPr lang="en-US" dirty="0">
              <a:ln w="76200">
                <a:solidFill>
                  <a:schemeClr val="accent6"/>
                </a:solidFill>
              </a:ln>
              <a:noFill/>
            </a:endParaRPr>
          </a:p>
        </p:txBody>
      </p:sp>
    </p:spTree>
    <p:custDataLst>
      <p:tags r:id="rId1"/>
    </p:custDataLst>
    <p:extLst>
      <p:ext uri="{BB962C8B-B14F-4D97-AF65-F5344CB8AC3E}">
        <p14:creationId xmlns:p14="http://schemas.microsoft.com/office/powerpoint/2010/main" val="3212322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5AC1F-1FC6-4803-AA87-4A4C0BADAE15}"/>
              </a:ext>
            </a:extLst>
          </p:cNvPr>
          <p:cNvSpPr>
            <a:spLocks noGrp="1"/>
          </p:cNvSpPr>
          <p:nvPr>
            <p:ph type="title"/>
          </p:nvPr>
        </p:nvSpPr>
        <p:spPr>
          <a:xfrm>
            <a:off x="-90931" y="3967003"/>
            <a:ext cx="3244385" cy="2441258"/>
          </a:xfrm>
        </p:spPr>
        <p:txBody>
          <a:bodyPr vert="horz" lIns="91440" tIns="45720" rIns="91440" bIns="45720" rtlCol="0" anchor="ctr">
            <a:normAutofit/>
          </a:bodyPr>
          <a:lstStyle/>
          <a:p>
            <a:r>
              <a:rPr lang="en-US" sz="2600" kern="1200" dirty="0">
                <a:latin typeface="Museo Slab 500" panose="02000000000000000000"/>
              </a:rPr>
              <a:t>Reimbursement Rates</a:t>
            </a:r>
          </a:p>
        </p:txBody>
      </p:sp>
      <p:pic>
        <p:nvPicPr>
          <p:cNvPr id="7170" name="Picture 2" descr="Icon&#10;&#10;Description automatically generated">
            <a:extLst>
              <a:ext uri="{FF2B5EF4-FFF2-40B4-BE49-F238E27FC236}">
                <a16:creationId xmlns:a16="http://schemas.microsoft.com/office/drawing/2014/main" id="{692FD0CC-7322-444C-B7EA-3F8CB8B4C39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929" b="13929"/>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7174" name="Content Placeholder 7173">
            <a:extLst>
              <a:ext uri="{FF2B5EF4-FFF2-40B4-BE49-F238E27FC236}">
                <a16:creationId xmlns:a16="http://schemas.microsoft.com/office/drawing/2014/main" id="{7600CA45-A543-47A7-B77A-5D8F3D0A7E44}"/>
              </a:ext>
            </a:extLst>
          </p:cNvPr>
          <p:cNvSpPr>
            <a:spLocks noGrp="1"/>
          </p:cNvSpPr>
          <p:nvPr>
            <p:ph idx="1"/>
          </p:nvPr>
        </p:nvSpPr>
        <p:spPr>
          <a:xfrm>
            <a:off x="2468035" y="4177716"/>
            <a:ext cx="5954316" cy="2452687"/>
          </a:xfrm>
        </p:spPr>
        <p:txBody>
          <a:bodyPr anchor="ctr">
            <a:normAutofit fontScale="92500" lnSpcReduction="10000"/>
          </a:bodyPr>
          <a:lstStyle/>
          <a:p>
            <a:r>
              <a:rPr lang="en-US" b="1" dirty="0"/>
              <a:t>SSO = SFSP reimbursement rates: </a:t>
            </a:r>
            <a:r>
              <a:rPr lang="en-US" dirty="0">
                <a:hlinkClick r:id="rId5"/>
              </a:rPr>
              <a:t>http://www.cde.state.co.us/node/55492</a:t>
            </a:r>
            <a:r>
              <a:rPr lang="en-US" dirty="0"/>
              <a:t> </a:t>
            </a:r>
          </a:p>
          <a:p>
            <a:pPr marL="0" indent="0">
              <a:buNone/>
            </a:pPr>
            <a:r>
              <a:rPr lang="en-US" dirty="0"/>
              <a:t>    Updates from USDA coming soon! </a:t>
            </a:r>
          </a:p>
          <a:p>
            <a:pPr marL="0" indent="0">
              <a:buNone/>
            </a:pPr>
            <a:endParaRPr lang="en-US" dirty="0"/>
          </a:p>
          <a:p>
            <a:r>
              <a:rPr lang="en-US" b="1" dirty="0"/>
              <a:t>NSLP/SBP = NSLP reimbursement rates: </a:t>
            </a:r>
            <a:r>
              <a:rPr lang="en-US" dirty="0">
                <a:hlinkClick r:id="rId6"/>
              </a:rPr>
              <a:t>https://www.cde.state.co.us/nutrition/reimbursementrates</a:t>
            </a:r>
            <a:r>
              <a:rPr lang="en-US" dirty="0"/>
              <a:t> </a:t>
            </a:r>
          </a:p>
        </p:txBody>
      </p:sp>
      <p:sp>
        <p:nvSpPr>
          <p:cNvPr id="4" name="Slide Number Placeholder 3">
            <a:extLst>
              <a:ext uri="{FF2B5EF4-FFF2-40B4-BE49-F238E27FC236}">
                <a16:creationId xmlns:a16="http://schemas.microsoft.com/office/drawing/2014/main" id="{4EBCF57C-9C92-4153-B0B7-276E5758608F}"/>
              </a:ext>
            </a:extLst>
          </p:cNvPr>
          <p:cNvSpPr>
            <a:spLocks noGrp="1"/>
          </p:cNvSpPr>
          <p:nvPr>
            <p:ph type="sldNum" sz="quarter" idx="12"/>
          </p:nvPr>
        </p:nvSpPr>
        <p:spPr>
          <a:xfrm>
            <a:off x="6648450" y="6356350"/>
            <a:ext cx="2057400" cy="365125"/>
          </a:xfrm>
          <a:prstGeom prst="ellipse">
            <a:avLst/>
          </a:prstGeom>
        </p:spPr>
        <p:txBody>
          <a:bodyPr vert="horz" lIns="91440" tIns="45720" rIns="91440" bIns="45720" rtlCol="0">
            <a:normAutofit/>
          </a:bodyPr>
          <a:lstStyle/>
          <a:p>
            <a:pPr algn="r">
              <a:spcAft>
                <a:spcPts val="600"/>
              </a:spcAft>
            </a:pPr>
            <a:endParaRPr lang="en-US" sz="1000">
              <a:solidFill>
                <a:schemeClr val="tx1">
                  <a:lumMod val="75000"/>
                  <a:lumOff val="25000"/>
                </a:schemeClr>
              </a:solidFill>
            </a:endParaRPr>
          </a:p>
        </p:txBody>
      </p:sp>
      <p:sp>
        <p:nvSpPr>
          <p:cNvPr id="10" name="Cloud 9">
            <a:extLst>
              <a:ext uri="{FF2B5EF4-FFF2-40B4-BE49-F238E27FC236}">
                <a16:creationId xmlns:a16="http://schemas.microsoft.com/office/drawing/2014/main" id="{96DEEA94-4EA8-47B8-9BD4-027CC71965F4}"/>
              </a:ext>
            </a:extLst>
          </p:cNvPr>
          <p:cNvSpPr/>
          <p:nvPr/>
        </p:nvSpPr>
        <p:spPr>
          <a:xfrm>
            <a:off x="7442366" y="3960903"/>
            <a:ext cx="1296785" cy="1043360"/>
          </a:xfrm>
          <a:prstGeom prst="cloud">
            <a:avLst/>
          </a:prstGeom>
          <a:solidFill>
            <a:schemeClr val="accent1">
              <a:lumMod val="40000"/>
              <a:lumOff val="60000"/>
            </a:schemeClr>
          </a:solidFill>
          <a:ln w="76200">
            <a:solidFill>
              <a:srgbClr val="488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ln w="0"/>
                <a:solidFill>
                  <a:schemeClr val="tx1"/>
                </a:solidFill>
                <a:effectLst>
                  <a:outerShdw blurRad="38100" dist="19050" dir="2700000" algn="tl" rotWithShape="0">
                    <a:schemeClr val="dk1">
                      <a:alpha val="40000"/>
                    </a:schemeClr>
                  </a:outerShdw>
                </a:effectLst>
              </a:rPr>
              <a:t>Toolkit</a:t>
            </a:r>
          </a:p>
          <a:p>
            <a:pPr algn="ctr">
              <a:spcAft>
                <a:spcPts val="600"/>
              </a:spcAft>
            </a:pPr>
            <a:r>
              <a:rPr lang="en-US" dirty="0">
                <a:ln w="0"/>
                <a:solidFill>
                  <a:schemeClr val="tx1"/>
                </a:solidFill>
                <a:effectLst>
                  <a:outerShdw blurRad="38100" dist="19050" dir="2700000" algn="tl" rotWithShape="0">
                    <a:schemeClr val="dk1">
                      <a:alpha val="40000"/>
                    </a:schemeClr>
                  </a:outerShdw>
                </a:effectLst>
              </a:rPr>
              <a:t>Pg. 5</a:t>
            </a:r>
          </a:p>
        </p:txBody>
      </p:sp>
      <p:sp>
        <p:nvSpPr>
          <p:cNvPr id="11" name="Oval 10">
            <a:extLst>
              <a:ext uri="{FF2B5EF4-FFF2-40B4-BE49-F238E27FC236}">
                <a16:creationId xmlns:a16="http://schemas.microsoft.com/office/drawing/2014/main" id="{E2BA2343-AD81-4652-9561-82F9661FD28B}"/>
              </a:ext>
            </a:extLst>
          </p:cNvPr>
          <p:cNvSpPr/>
          <p:nvPr/>
        </p:nvSpPr>
        <p:spPr>
          <a:xfrm>
            <a:off x="7801474" y="4854921"/>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spcAft>
                <a:spcPts val="600"/>
              </a:spcAft>
            </a:pPr>
            <a:r>
              <a:rPr lang="en-US" dirty="0">
                <a:ln w="76200"/>
                <a:solidFill>
                  <a:schemeClr val="tx1"/>
                </a:solidFill>
                <a:effectLst>
                  <a:outerShdw blurRad="38100" dist="19050" dir="2700000" algn="tl" rotWithShape="0">
                    <a:schemeClr val="dk1">
                      <a:alpha val="40000"/>
                    </a:schemeClr>
                  </a:outerShdw>
                </a:effectLst>
              </a:rPr>
              <a:t>FAQ</a:t>
            </a:r>
            <a:endParaRPr lang="en-US">
              <a:ln w="76200"/>
              <a:solidFill>
                <a:schemeClr val="tx1"/>
              </a:solidFill>
              <a:effectLst>
                <a:outerShdw blurRad="38100" dist="19050" dir="2700000" algn="tl" rotWithShape="0">
                  <a:schemeClr val="dk1">
                    <a:alpha val="40000"/>
                  </a:schemeClr>
                </a:outerShdw>
              </a:effectLst>
            </a:endParaRPr>
          </a:p>
          <a:p>
            <a:pPr algn="ctr">
              <a:spcAft>
                <a:spcPts val="600"/>
              </a:spcAft>
            </a:pPr>
            <a:r>
              <a:rPr lang="en-US" dirty="0">
                <a:ln w="76200"/>
                <a:solidFill>
                  <a:schemeClr val="tx1"/>
                </a:solidFill>
                <a:effectLst>
                  <a:outerShdw blurRad="38100" dist="19050" dir="2700000" algn="tl" rotWithShape="0">
                    <a:schemeClr val="dk1">
                      <a:alpha val="40000"/>
                    </a:schemeClr>
                  </a:outerShdw>
                </a:effectLst>
              </a:rPr>
              <a:t>Pg. 2-3,7</a:t>
            </a:r>
            <a:endParaRPr lang="en-US">
              <a:ln w="76200">
                <a:solidFill>
                  <a:schemeClr val="accent6"/>
                </a:solidFill>
              </a:ln>
              <a:noFill/>
            </a:endParaRPr>
          </a:p>
        </p:txBody>
      </p:sp>
    </p:spTree>
    <p:custDataLst>
      <p:tags r:id="rId1"/>
    </p:custDataLst>
    <p:extLst>
      <p:ext uri="{BB962C8B-B14F-4D97-AF65-F5344CB8AC3E}">
        <p14:creationId xmlns:p14="http://schemas.microsoft.com/office/powerpoint/2010/main" val="2585836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6A776-7C10-4A39-BBFE-0D7EAF39AE54}"/>
              </a:ext>
            </a:extLst>
          </p:cNvPr>
          <p:cNvSpPr>
            <a:spLocks noGrp="1"/>
          </p:cNvSpPr>
          <p:nvPr>
            <p:ph type="title"/>
          </p:nvPr>
        </p:nvSpPr>
        <p:spPr/>
        <p:txBody>
          <a:bodyPr/>
          <a:lstStyle/>
          <a:p>
            <a:r>
              <a:rPr lang="en-US" dirty="0"/>
              <a:t>Afterschool Snack Program (ASP)</a:t>
            </a:r>
          </a:p>
        </p:txBody>
      </p:sp>
      <p:sp>
        <p:nvSpPr>
          <p:cNvPr id="3" name="Content Placeholder 2">
            <a:extLst>
              <a:ext uri="{FF2B5EF4-FFF2-40B4-BE49-F238E27FC236}">
                <a16:creationId xmlns:a16="http://schemas.microsoft.com/office/drawing/2014/main" id="{B9FBD9C4-E8F6-42D4-A682-4FAE740B37CB}"/>
              </a:ext>
            </a:extLst>
          </p:cNvPr>
          <p:cNvSpPr>
            <a:spLocks noGrp="1"/>
          </p:cNvSpPr>
          <p:nvPr>
            <p:ph idx="1"/>
          </p:nvPr>
        </p:nvSpPr>
        <p:spPr/>
        <p:txBody>
          <a:bodyPr/>
          <a:lstStyle/>
          <a:p>
            <a:r>
              <a:rPr lang="en-US" dirty="0">
                <a:effectLst/>
                <a:latin typeface="Arial" panose="020B0604020202020204" pitchFamily="34" charset="0"/>
              </a:rPr>
              <a:t>Based on the Area Eligibility for Afterschool Programs nationwide waiver, all schools, regardless of their  location, can provide and claim all afterschool snacks at the free rate.</a:t>
            </a:r>
          </a:p>
          <a:p>
            <a:endParaRPr lang="en-US" dirty="0">
              <a:latin typeface="Arial" panose="020B0604020202020204" pitchFamily="34" charset="0"/>
            </a:endParaRPr>
          </a:p>
          <a:p>
            <a:r>
              <a:rPr lang="en-US" dirty="0">
                <a:latin typeface="Arial" panose="020B0604020202020204" pitchFamily="34" charset="0"/>
              </a:rPr>
              <a:t>ASP can operate at sites providing breakfast and lunch under SSO </a:t>
            </a:r>
            <a:endParaRPr lang="en-US" dirty="0"/>
          </a:p>
        </p:txBody>
      </p:sp>
      <p:sp>
        <p:nvSpPr>
          <p:cNvPr id="4" name="Slide Number Placeholder 3">
            <a:extLst>
              <a:ext uri="{FF2B5EF4-FFF2-40B4-BE49-F238E27FC236}">
                <a16:creationId xmlns:a16="http://schemas.microsoft.com/office/drawing/2014/main" id="{4574F2B6-D435-4F1B-934B-9640E6CAE2DE}"/>
              </a:ext>
            </a:extLst>
          </p:cNvPr>
          <p:cNvSpPr>
            <a:spLocks noGrp="1"/>
          </p:cNvSpPr>
          <p:nvPr>
            <p:ph type="sldNum" sz="quarter" idx="12"/>
          </p:nvPr>
        </p:nvSpPr>
        <p:spPr/>
        <p:txBody>
          <a:bodyPr/>
          <a:lstStyle/>
          <a:p>
            <a:fld id="{C479D5F6-EDCB-402A-AC08-4943A1820E8F}" type="slidenum">
              <a:rPr lang="en-US" smtClean="0"/>
              <a:pPr/>
              <a:t>33</a:t>
            </a:fld>
            <a:endParaRPr lang="en-US" dirty="0"/>
          </a:p>
        </p:txBody>
      </p:sp>
      <p:sp>
        <p:nvSpPr>
          <p:cNvPr id="5" name="Oval 4">
            <a:extLst>
              <a:ext uri="{FF2B5EF4-FFF2-40B4-BE49-F238E27FC236}">
                <a16:creationId xmlns:a16="http://schemas.microsoft.com/office/drawing/2014/main" id="{E29B4B24-2A0B-45AF-A123-02F9E280C0D1}"/>
              </a:ext>
            </a:extLst>
          </p:cNvPr>
          <p:cNvSpPr/>
          <p:nvPr/>
        </p:nvSpPr>
        <p:spPr>
          <a:xfrm>
            <a:off x="6327058" y="5563386"/>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76200"/>
                <a:solidFill>
                  <a:schemeClr val="tx1"/>
                </a:solidFill>
                <a:effectLst>
                  <a:outerShdw blurRad="38100" dist="19050" dir="2700000" algn="tl" rotWithShape="0">
                    <a:schemeClr val="dk1">
                      <a:alpha val="40000"/>
                    </a:schemeClr>
                  </a:outerShdw>
                </a:effectLst>
              </a:rPr>
              <a:t>FAQ</a:t>
            </a:r>
          </a:p>
          <a:p>
            <a:pPr algn="ctr"/>
            <a:r>
              <a:rPr lang="en-US" dirty="0">
                <a:ln w="76200"/>
                <a:solidFill>
                  <a:schemeClr val="tx1"/>
                </a:solidFill>
                <a:effectLst>
                  <a:outerShdw blurRad="38100" dist="19050" dir="2700000" algn="tl" rotWithShape="0">
                    <a:schemeClr val="dk1">
                      <a:alpha val="40000"/>
                    </a:schemeClr>
                  </a:outerShdw>
                </a:effectLst>
              </a:rPr>
              <a:t>Pg. 3,8</a:t>
            </a:r>
            <a:endParaRPr lang="en-US" dirty="0">
              <a:ln w="76200">
                <a:solidFill>
                  <a:schemeClr val="accent6"/>
                </a:solidFill>
              </a:ln>
              <a:noFill/>
            </a:endParaRPr>
          </a:p>
        </p:txBody>
      </p:sp>
      <p:sp>
        <p:nvSpPr>
          <p:cNvPr id="6" name="Cloud 5">
            <a:extLst>
              <a:ext uri="{FF2B5EF4-FFF2-40B4-BE49-F238E27FC236}">
                <a16:creationId xmlns:a16="http://schemas.microsoft.com/office/drawing/2014/main" id="{503B55C7-4753-48FD-A8E7-7366DA2703F9}"/>
              </a:ext>
            </a:extLst>
          </p:cNvPr>
          <p:cNvSpPr/>
          <p:nvPr/>
        </p:nvSpPr>
        <p:spPr>
          <a:xfrm>
            <a:off x="4787158" y="5582033"/>
            <a:ext cx="1296785" cy="1043360"/>
          </a:xfrm>
          <a:prstGeom prst="cloud">
            <a:avLst/>
          </a:prstGeom>
          <a:solidFill>
            <a:schemeClr val="accent1">
              <a:lumMod val="40000"/>
              <a:lumOff val="60000"/>
            </a:schemeClr>
          </a:solidFill>
          <a:ln w="76200">
            <a:solidFill>
              <a:srgbClr val="488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Toolkit</a:t>
            </a:r>
          </a:p>
          <a:p>
            <a:pPr algn="ctr"/>
            <a:r>
              <a:rPr lang="en-US" dirty="0">
                <a:ln w="0"/>
                <a:solidFill>
                  <a:schemeClr val="tx1"/>
                </a:solidFill>
                <a:effectLst>
                  <a:outerShdw blurRad="38100" dist="19050" dir="2700000" algn="tl" rotWithShape="0">
                    <a:schemeClr val="dk1">
                      <a:alpha val="40000"/>
                    </a:schemeClr>
                  </a:outerShdw>
                </a:effectLst>
              </a:rPr>
              <a:t>Pg. 5</a:t>
            </a:r>
          </a:p>
        </p:txBody>
      </p:sp>
    </p:spTree>
    <p:custDataLst>
      <p:tags r:id="rId1"/>
    </p:custDataLst>
    <p:extLst>
      <p:ext uri="{BB962C8B-B14F-4D97-AF65-F5344CB8AC3E}">
        <p14:creationId xmlns:p14="http://schemas.microsoft.com/office/powerpoint/2010/main" val="1435048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C4EFF1-FD7F-41D6-A5F9-D9C92020E090}"/>
              </a:ext>
            </a:extLst>
          </p:cNvPr>
          <p:cNvSpPr>
            <a:spLocks noGrp="1"/>
          </p:cNvSpPr>
          <p:nvPr>
            <p:ph type="title"/>
          </p:nvPr>
        </p:nvSpPr>
        <p:spPr>
          <a:xfrm>
            <a:off x="442170" y="856180"/>
            <a:ext cx="3420438" cy="1128068"/>
          </a:xfrm>
        </p:spPr>
        <p:txBody>
          <a:bodyPr anchor="ctr">
            <a:normAutofit/>
          </a:bodyPr>
          <a:lstStyle/>
          <a:p>
            <a:r>
              <a:rPr lang="en-US" sz="2700"/>
              <a:t>Fresh Fruit and Vegetable Program (FFVP)</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7BA26D9-7A61-4127-975D-F16E543E275D}"/>
              </a:ext>
            </a:extLst>
          </p:cNvPr>
          <p:cNvSpPr>
            <a:spLocks noGrp="1"/>
          </p:cNvSpPr>
          <p:nvPr>
            <p:ph idx="1"/>
          </p:nvPr>
        </p:nvSpPr>
        <p:spPr>
          <a:xfrm>
            <a:off x="443039" y="2330505"/>
            <a:ext cx="3419569" cy="3979585"/>
          </a:xfrm>
        </p:spPr>
        <p:txBody>
          <a:bodyPr anchor="ctr">
            <a:normAutofit/>
          </a:bodyPr>
          <a:lstStyle/>
          <a:p>
            <a:r>
              <a:rPr lang="en-US" sz="1600" dirty="0">
                <a:effectLst/>
                <a:latin typeface="Arial" panose="020B0604020202020204" pitchFamily="34" charset="0"/>
              </a:rPr>
              <a:t>The FFVP can operate at sites providing meals under the SSO during school year 2021-22.</a:t>
            </a:r>
          </a:p>
          <a:p>
            <a:pPr marL="0" indent="0">
              <a:buNone/>
            </a:pPr>
            <a:endParaRPr lang="en-US" sz="1600" dirty="0">
              <a:latin typeface="Arial" panose="020B0604020202020204" pitchFamily="34" charset="0"/>
            </a:endParaRPr>
          </a:p>
          <a:p>
            <a:r>
              <a:rPr lang="en-US" sz="1600" dirty="0">
                <a:latin typeface="Arial" panose="020B0604020202020204" pitchFamily="34" charset="0"/>
              </a:rPr>
              <a:t>CDE School Nutrition will be going for additional waivers to allow for parent pick up and alternate site pick up – stay tuned! </a:t>
            </a:r>
          </a:p>
          <a:p>
            <a:endParaRPr lang="en-US" sz="1600" dirty="0">
              <a:latin typeface="Arial" panose="020B0604020202020204" pitchFamily="34" charset="0"/>
            </a:endParaRPr>
          </a:p>
          <a:p>
            <a:r>
              <a:rPr lang="en-US" sz="1600" dirty="0">
                <a:latin typeface="Arial" panose="020B0604020202020204" pitchFamily="34" charset="0"/>
              </a:rPr>
              <a:t>Apply </a:t>
            </a:r>
            <a:r>
              <a:rPr lang="en-US" sz="1600" dirty="0">
                <a:effectLst/>
                <a:latin typeface="Helvetica" panose="020B0604020202020204" pitchFamily="34" charset="0"/>
                <a:ea typeface="Calibri" panose="020F0502020204030204" pitchFamily="34" charset="0"/>
                <a:cs typeface="Calibri" panose="020F0502020204030204" pitchFamily="34" charset="0"/>
              </a:rPr>
              <a:t>for FFVP in the </a:t>
            </a:r>
            <a:r>
              <a:rPr lang="en-US" sz="1600" u="sng" dirty="0">
                <a:effectLst/>
                <a:latin typeface="Helvetica" panose="020B0604020202020204" pitchFamily="34" charset="0"/>
                <a:ea typeface="Calibri" panose="020F0502020204030204" pitchFamily="34" charset="0"/>
                <a:cs typeface="Calibri" panose="020F0502020204030204" pitchFamily="34" charset="0"/>
                <a:hlinkClick r:id="rId4"/>
              </a:rPr>
              <a:t>Colorado Nutrition Portal </a:t>
            </a:r>
            <a:r>
              <a:rPr lang="en-US" sz="1600" dirty="0">
                <a:effectLst/>
                <a:latin typeface="Helvetica" panose="020B0604020202020204" pitchFamily="34" charset="0"/>
                <a:ea typeface="Calibri" panose="020F0502020204030204" pitchFamily="34" charset="0"/>
                <a:cs typeface="Calibri" panose="020F0502020204030204" pitchFamily="34" charset="0"/>
              </a:rPr>
              <a:t>by Saturday, July 31. </a:t>
            </a:r>
            <a:endParaRPr lang="en-US" sz="1600" dirty="0"/>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578CDC4-32DA-4158-B41B-E0FDF5FF5BF5}"/>
              </a:ext>
            </a:extLst>
          </p:cNvPr>
          <p:cNvPicPr>
            <a:picLocks noChangeAspect="1"/>
          </p:cNvPicPr>
          <p:nvPr/>
        </p:nvPicPr>
        <p:blipFill rotWithShape="1">
          <a:blip r:embed="rId5"/>
          <a:srcRect l="6758" r="13950" b="2"/>
          <a:stretch/>
        </p:blipFill>
        <p:spPr>
          <a:xfrm>
            <a:off x="4483341" y="799352"/>
            <a:ext cx="4069057" cy="5259296"/>
          </a:xfrm>
          <a:prstGeom prst="rect">
            <a:avLst/>
          </a:prstGeom>
        </p:spPr>
      </p:pic>
      <p:sp>
        <p:nvSpPr>
          <p:cNvPr id="4" name="Slide Number Placeholder 3">
            <a:extLst>
              <a:ext uri="{FF2B5EF4-FFF2-40B4-BE49-F238E27FC236}">
                <a16:creationId xmlns:a16="http://schemas.microsoft.com/office/drawing/2014/main" id="{546F1245-DDA5-4CEF-BE57-507230CF119F}"/>
              </a:ext>
            </a:extLst>
          </p:cNvPr>
          <p:cNvSpPr>
            <a:spLocks noGrp="1"/>
          </p:cNvSpPr>
          <p:nvPr>
            <p:ph type="sldNum" sz="quarter" idx="12"/>
          </p:nvPr>
        </p:nvSpPr>
        <p:spPr>
          <a:xfrm>
            <a:off x="7038802" y="6492240"/>
            <a:ext cx="791787" cy="365125"/>
          </a:xfrm>
        </p:spPr>
        <p:txBody>
          <a:bodyPr>
            <a:normAutofit/>
          </a:bodyPr>
          <a:lstStyle/>
          <a:p>
            <a:pPr>
              <a:spcAft>
                <a:spcPts val="600"/>
              </a:spcAft>
            </a:pPr>
            <a:fld id="{C479D5F6-EDCB-402A-AC08-4943A1820E8F}" type="slidenum">
              <a:rPr lang="en-US" smtClean="0"/>
              <a:pPr>
                <a:spcAft>
                  <a:spcPts val="600"/>
                </a:spcAft>
              </a:pPr>
              <a:t>34</a:t>
            </a:fld>
            <a:endParaRPr lang="en-US"/>
          </a:p>
        </p:txBody>
      </p:sp>
      <p:sp>
        <p:nvSpPr>
          <p:cNvPr id="5" name="Oval 4">
            <a:extLst>
              <a:ext uri="{FF2B5EF4-FFF2-40B4-BE49-F238E27FC236}">
                <a16:creationId xmlns:a16="http://schemas.microsoft.com/office/drawing/2014/main" id="{FC7E11A0-381C-498E-84C6-03CFE9E50804}"/>
              </a:ext>
            </a:extLst>
          </p:cNvPr>
          <p:cNvSpPr/>
          <p:nvPr/>
        </p:nvSpPr>
        <p:spPr>
          <a:xfrm>
            <a:off x="7621503" y="5660209"/>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spcAft>
                <a:spcPts val="600"/>
              </a:spcAft>
            </a:pPr>
            <a:r>
              <a:rPr lang="en-US" dirty="0">
                <a:ln w="76200"/>
                <a:solidFill>
                  <a:schemeClr val="tx1"/>
                </a:solidFill>
                <a:effectLst>
                  <a:outerShdw blurRad="38100" dist="19050" dir="2700000" algn="tl" rotWithShape="0">
                    <a:schemeClr val="dk1">
                      <a:alpha val="40000"/>
                    </a:schemeClr>
                  </a:outerShdw>
                </a:effectLst>
              </a:rPr>
              <a:t>FAQ</a:t>
            </a:r>
          </a:p>
          <a:p>
            <a:pPr algn="ctr">
              <a:spcAft>
                <a:spcPts val="600"/>
              </a:spcAft>
            </a:pPr>
            <a:r>
              <a:rPr lang="en-US" dirty="0">
                <a:ln w="76200"/>
                <a:solidFill>
                  <a:schemeClr val="tx1"/>
                </a:solidFill>
                <a:effectLst>
                  <a:outerShdw blurRad="38100" dist="19050" dir="2700000" algn="tl" rotWithShape="0">
                    <a:schemeClr val="dk1">
                      <a:alpha val="40000"/>
                    </a:schemeClr>
                  </a:outerShdw>
                </a:effectLst>
              </a:rPr>
              <a:t>Pg. 3</a:t>
            </a:r>
            <a:endParaRPr lang="en-US" dirty="0">
              <a:ln w="76200">
                <a:solidFill>
                  <a:schemeClr val="accent6"/>
                </a:solidFill>
              </a:ln>
              <a:noFill/>
            </a:endParaRPr>
          </a:p>
        </p:txBody>
      </p:sp>
    </p:spTree>
    <p:custDataLst>
      <p:tags r:id="rId1"/>
    </p:custDataLst>
    <p:extLst>
      <p:ext uri="{BB962C8B-B14F-4D97-AF65-F5344CB8AC3E}">
        <p14:creationId xmlns:p14="http://schemas.microsoft.com/office/powerpoint/2010/main" val="900790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9ED2A-4EAF-4EB6-9E21-988F2B2ED25B}"/>
              </a:ext>
            </a:extLst>
          </p:cNvPr>
          <p:cNvSpPr>
            <a:spLocks noGrp="1"/>
          </p:cNvSpPr>
          <p:nvPr>
            <p:ph type="title"/>
          </p:nvPr>
        </p:nvSpPr>
        <p:spPr/>
        <p:txBody>
          <a:bodyPr/>
          <a:lstStyle/>
          <a:p>
            <a:r>
              <a:rPr lang="en-US" dirty="0"/>
              <a:t>Other Program Considerations</a:t>
            </a:r>
          </a:p>
        </p:txBody>
      </p:sp>
      <p:sp>
        <p:nvSpPr>
          <p:cNvPr id="3" name="Content Placeholder 2">
            <a:extLst>
              <a:ext uri="{FF2B5EF4-FFF2-40B4-BE49-F238E27FC236}">
                <a16:creationId xmlns:a16="http://schemas.microsoft.com/office/drawing/2014/main" id="{06835E95-B378-4152-9B53-9B131ACE6629}"/>
              </a:ext>
            </a:extLst>
          </p:cNvPr>
          <p:cNvSpPr>
            <a:spLocks noGrp="1"/>
          </p:cNvSpPr>
          <p:nvPr>
            <p:ph idx="1"/>
          </p:nvPr>
        </p:nvSpPr>
        <p:spPr/>
        <p:txBody>
          <a:bodyPr/>
          <a:lstStyle/>
          <a:p>
            <a:r>
              <a:rPr lang="en-US" dirty="0"/>
              <a:t>Food Safety</a:t>
            </a:r>
          </a:p>
          <a:p>
            <a:r>
              <a:rPr lang="en-US" dirty="0"/>
              <a:t>Civil Rights and Special Dietary Needs </a:t>
            </a:r>
          </a:p>
          <a:p>
            <a:r>
              <a:rPr lang="en-US" dirty="0"/>
              <a:t>Professional Standards</a:t>
            </a:r>
          </a:p>
          <a:p>
            <a:r>
              <a:rPr lang="en-US" dirty="0"/>
              <a:t>Smart Snacks and Competitive Foods</a:t>
            </a:r>
          </a:p>
          <a:p>
            <a:r>
              <a:rPr lang="en-US" dirty="0"/>
              <a:t>Financial Management</a:t>
            </a:r>
          </a:p>
          <a:p>
            <a:endParaRPr lang="en-US" dirty="0"/>
          </a:p>
        </p:txBody>
      </p:sp>
      <p:sp>
        <p:nvSpPr>
          <p:cNvPr id="4" name="Slide Number Placeholder 3">
            <a:extLst>
              <a:ext uri="{FF2B5EF4-FFF2-40B4-BE49-F238E27FC236}">
                <a16:creationId xmlns:a16="http://schemas.microsoft.com/office/drawing/2014/main" id="{1AE8873F-A266-4C67-938D-AFC663F58BB2}"/>
              </a:ext>
            </a:extLst>
          </p:cNvPr>
          <p:cNvSpPr>
            <a:spLocks noGrp="1"/>
          </p:cNvSpPr>
          <p:nvPr>
            <p:ph type="sldNum" sz="quarter" idx="12"/>
          </p:nvPr>
        </p:nvSpPr>
        <p:spPr/>
        <p:txBody>
          <a:bodyPr/>
          <a:lstStyle/>
          <a:p>
            <a:fld id="{C479D5F6-EDCB-402A-AC08-4943A1820E8F}" type="slidenum">
              <a:rPr lang="en-US" smtClean="0"/>
              <a:pPr/>
              <a:t>35</a:t>
            </a:fld>
            <a:endParaRPr lang="en-US" dirty="0"/>
          </a:p>
        </p:txBody>
      </p:sp>
      <p:sp>
        <p:nvSpPr>
          <p:cNvPr id="5" name="Oval 4">
            <a:extLst>
              <a:ext uri="{FF2B5EF4-FFF2-40B4-BE49-F238E27FC236}">
                <a16:creationId xmlns:a16="http://schemas.microsoft.com/office/drawing/2014/main" id="{A56C924E-629C-487E-9B6B-614D1565F3AD}"/>
              </a:ext>
            </a:extLst>
          </p:cNvPr>
          <p:cNvSpPr/>
          <p:nvPr/>
        </p:nvSpPr>
        <p:spPr>
          <a:xfrm>
            <a:off x="6327058" y="5563386"/>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spcAft>
                <a:spcPts val="600"/>
              </a:spcAft>
            </a:pPr>
            <a:r>
              <a:rPr lang="en-US" dirty="0">
                <a:ln w="76200"/>
                <a:solidFill>
                  <a:schemeClr val="tx1"/>
                </a:solidFill>
                <a:effectLst>
                  <a:outerShdw blurRad="38100" dist="19050" dir="2700000" algn="tl" rotWithShape="0">
                    <a:schemeClr val="dk1">
                      <a:alpha val="40000"/>
                    </a:schemeClr>
                  </a:outerShdw>
                </a:effectLst>
              </a:rPr>
              <a:t>FAQ</a:t>
            </a:r>
          </a:p>
        </p:txBody>
      </p:sp>
      <p:sp>
        <p:nvSpPr>
          <p:cNvPr id="6" name="Cloud 5">
            <a:extLst>
              <a:ext uri="{FF2B5EF4-FFF2-40B4-BE49-F238E27FC236}">
                <a16:creationId xmlns:a16="http://schemas.microsoft.com/office/drawing/2014/main" id="{A7F19C78-0E31-41CF-88AF-A79ACB10BD8F}"/>
              </a:ext>
            </a:extLst>
          </p:cNvPr>
          <p:cNvSpPr/>
          <p:nvPr/>
        </p:nvSpPr>
        <p:spPr>
          <a:xfrm>
            <a:off x="4787158" y="5512461"/>
            <a:ext cx="1296785" cy="1131579"/>
          </a:xfrm>
          <a:prstGeom prst="cloud">
            <a:avLst/>
          </a:prstGeom>
          <a:solidFill>
            <a:schemeClr val="accent1">
              <a:lumMod val="40000"/>
              <a:lumOff val="60000"/>
            </a:schemeClr>
          </a:solidFill>
          <a:ln w="76200">
            <a:solidFill>
              <a:srgbClr val="488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Toolkit</a:t>
            </a:r>
          </a:p>
        </p:txBody>
      </p:sp>
    </p:spTree>
    <p:custDataLst>
      <p:tags r:id="rId1"/>
    </p:custDataLst>
    <p:extLst>
      <p:ext uri="{BB962C8B-B14F-4D97-AF65-F5344CB8AC3E}">
        <p14:creationId xmlns:p14="http://schemas.microsoft.com/office/powerpoint/2010/main" val="3226282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41516-7957-4862-82FA-2D186833E4B0}"/>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4B80569A-B57D-4C5E-8946-7A14E2E931BF}"/>
              </a:ext>
            </a:extLst>
          </p:cNvPr>
          <p:cNvSpPr>
            <a:spLocks noGrp="1"/>
          </p:cNvSpPr>
          <p:nvPr>
            <p:ph idx="1"/>
          </p:nvPr>
        </p:nvSpPr>
        <p:spPr/>
        <p:txBody>
          <a:bodyPr/>
          <a:lstStyle/>
          <a:p>
            <a:r>
              <a:rPr lang="en-US" dirty="0"/>
              <a:t>Colorado Department of Education Back to School Guidance: </a:t>
            </a:r>
            <a:r>
              <a:rPr lang="en-US" dirty="0">
                <a:hlinkClick r:id="rId4"/>
              </a:rPr>
              <a:t>http://www.cde.state.co.us/node/52637</a:t>
            </a:r>
            <a:r>
              <a:rPr lang="en-US" dirty="0"/>
              <a:t> </a:t>
            </a:r>
          </a:p>
          <a:p>
            <a:r>
              <a:rPr lang="en-US" dirty="0"/>
              <a:t>USDA Waivers and Guidance (Colorado): </a:t>
            </a:r>
            <a:r>
              <a:rPr lang="en-US" dirty="0">
                <a:hlinkClick r:id="rId5"/>
              </a:rPr>
              <a:t>https://app.smartsheet.com/b/publish?EQBCT=2fbcc0b15a604b2fb461289e54d80f71</a:t>
            </a:r>
            <a:r>
              <a:rPr lang="en-US" dirty="0"/>
              <a:t> </a:t>
            </a:r>
          </a:p>
          <a:p>
            <a:r>
              <a:rPr lang="en-US" dirty="0"/>
              <a:t>School year 2021-22 FAQs:                                 </a:t>
            </a:r>
            <a:r>
              <a:rPr lang="en-US" dirty="0">
                <a:hlinkClick r:id="rId6"/>
              </a:rPr>
              <a:t>http://www.cde.state.co.us/nutrition/backtoschoolfaqs</a:t>
            </a:r>
            <a:r>
              <a:rPr lang="en-US" dirty="0"/>
              <a:t> </a:t>
            </a:r>
          </a:p>
        </p:txBody>
      </p:sp>
      <p:sp>
        <p:nvSpPr>
          <p:cNvPr id="4" name="Slide Number Placeholder 3">
            <a:extLst>
              <a:ext uri="{FF2B5EF4-FFF2-40B4-BE49-F238E27FC236}">
                <a16:creationId xmlns:a16="http://schemas.microsoft.com/office/drawing/2014/main" id="{98920E7B-A1CB-46D9-8F85-A62E0D02159E}"/>
              </a:ext>
            </a:extLst>
          </p:cNvPr>
          <p:cNvSpPr>
            <a:spLocks noGrp="1"/>
          </p:cNvSpPr>
          <p:nvPr>
            <p:ph type="sldNum" sz="quarter" idx="12"/>
          </p:nvPr>
        </p:nvSpPr>
        <p:spPr/>
        <p:txBody>
          <a:bodyPr/>
          <a:lstStyle/>
          <a:p>
            <a:fld id="{C479D5F6-EDCB-402A-AC08-4943A1820E8F}" type="slidenum">
              <a:rPr lang="en-US" smtClean="0"/>
              <a:pPr/>
              <a:t>36</a:t>
            </a:fld>
            <a:endParaRPr lang="en-US" dirty="0"/>
          </a:p>
        </p:txBody>
      </p:sp>
    </p:spTree>
    <p:custDataLst>
      <p:tags r:id="rId1"/>
    </p:custDataLst>
    <p:extLst>
      <p:ext uri="{BB962C8B-B14F-4D97-AF65-F5344CB8AC3E}">
        <p14:creationId xmlns:p14="http://schemas.microsoft.com/office/powerpoint/2010/main" val="2245371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Diagram&#10;&#10;Description automatically generated">
            <a:extLst>
              <a:ext uri="{FF2B5EF4-FFF2-40B4-BE49-F238E27FC236}">
                <a16:creationId xmlns:a16="http://schemas.microsoft.com/office/drawing/2014/main" id="{39429B66-F41B-44B4-97C1-03AC56EB2967}"/>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1772" r="14895"/>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6B4EC4DE-20EB-42EC-A10C-0B047809E59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defTabSz="457200">
              <a:spcAft>
                <a:spcPts val="600"/>
              </a:spcAft>
            </a:pPr>
            <a:fld id="{C479D5F6-EDCB-402A-AC08-4943A1820E8F}" type="slidenum">
              <a:rPr lang="en-US" sz="1200">
                <a:solidFill>
                  <a:srgbClr val="FFFFFF"/>
                </a:solidFill>
              </a:rPr>
              <a:pPr algn="r" defTabSz="457200">
                <a:spcAft>
                  <a:spcPts val="600"/>
                </a:spcAft>
              </a:pPr>
              <a:t>37</a:t>
            </a:fld>
            <a:endParaRPr lang="en-US" sz="1200">
              <a:solidFill>
                <a:srgbClr val="FFFFFF"/>
              </a:solidFill>
            </a:endParaRPr>
          </a:p>
        </p:txBody>
      </p:sp>
    </p:spTree>
    <p:custDataLst>
      <p:tags r:id="rId1"/>
    </p:custDataLst>
    <p:extLst>
      <p:ext uri="{BB962C8B-B14F-4D97-AF65-F5344CB8AC3E}">
        <p14:creationId xmlns:p14="http://schemas.microsoft.com/office/powerpoint/2010/main" val="2637417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47FB13-7BD0-4A0B-B74F-2EFF75DEC4B9}"/>
              </a:ext>
            </a:extLst>
          </p:cNvPr>
          <p:cNvSpPr>
            <a:spLocks noGrp="1"/>
          </p:cNvSpPr>
          <p:nvPr>
            <p:ph sz="half" idx="1"/>
          </p:nvPr>
        </p:nvSpPr>
        <p:spPr/>
        <p:txBody>
          <a:bodyPr/>
          <a:lstStyle/>
          <a:p>
            <a:r>
              <a:rPr lang="en-US" dirty="0"/>
              <a:t>Strategic Plan</a:t>
            </a:r>
          </a:p>
          <a:p>
            <a:pPr lvl="1"/>
            <a:r>
              <a:rPr lang="en-US" sz="2000" dirty="0">
                <a:effectLst/>
                <a:latin typeface="Calibri" panose="020F0502020204030204" pitchFamily="34" charset="0"/>
                <a:ea typeface="Times New Roman" panose="02020603050405020304" pitchFamily="18" charset="0"/>
              </a:rPr>
              <a:t>Positions and unit teams with more defined and dedicated areas of work.</a:t>
            </a:r>
          </a:p>
          <a:p>
            <a:pPr lvl="1"/>
            <a:r>
              <a:rPr lang="en-US" sz="2000" dirty="0">
                <a:effectLst/>
                <a:latin typeface="Calibri" panose="020F0502020204030204" pitchFamily="34" charset="0"/>
                <a:ea typeface="Times New Roman" panose="02020603050405020304" pitchFamily="18" charset="0"/>
              </a:rPr>
              <a:t>Revisioning small teams that provide support for specific program areas. </a:t>
            </a:r>
            <a:endParaRPr lang="en-US" dirty="0"/>
          </a:p>
        </p:txBody>
      </p:sp>
      <p:sp>
        <p:nvSpPr>
          <p:cNvPr id="3" name="Content Placeholder 2">
            <a:extLst>
              <a:ext uri="{FF2B5EF4-FFF2-40B4-BE49-F238E27FC236}">
                <a16:creationId xmlns:a16="http://schemas.microsoft.com/office/drawing/2014/main" id="{6F45A55E-F391-4EF6-AC1A-37C63B2184E3}"/>
              </a:ext>
            </a:extLst>
          </p:cNvPr>
          <p:cNvSpPr>
            <a:spLocks noGrp="1"/>
          </p:cNvSpPr>
          <p:nvPr>
            <p:ph sz="half" idx="2"/>
          </p:nvPr>
        </p:nvSpPr>
        <p:spPr/>
        <p:txBody>
          <a:bodyPr/>
          <a:lstStyle/>
          <a:p>
            <a:r>
              <a:rPr lang="en-US" dirty="0"/>
              <a:t>Caseload Model</a:t>
            </a:r>
          </a:p>
          <a:p>
            <a:pPr lvl="1"/>
            <a:r>
              <a:rPr lang="en-US" sz="2000" dirty="0">
                <a:effectLst/>
                <a:latin typeface="Calibri" panose="020F0502020204030204" pitchFamily="34" charset="0"/>
                <a:ea typeface="Times New Roman" panose="02020603050405020304" pitchFamily="18" charset="0"/>
              </a:rPr>
              <a:t>Model to provide more individualized customer service. </a:t>
            </a:r>
          </a:p>
          <a:p>
            <a:pPr lvl="1"/>
            <a:r>
              <a:rPr lang="en-US" dirty="0">
                <a:latin typeface="Calibri" panose="020F0502020204030204" pitchFamily="34" charset="0"/>
                <a:ea typeface="Times New Roman" panose="02020603050405020304" pitchFamily="18" charset="0"/>
              </a:rPr>
              <a:t>P</a:t>
            </a:r>
            <a:r>
              <a:rPr lang="en-US" sz="2000" dirty="0">
                <a:effectLst/>
                <a:latin typeface="Calibri" panose="020F0502020204030204" pitchFamily="34" charset="0"/>
                <a:ea typeface="Times New Roman" panose="02020603050405020304" pitchFamily="18" charset="0"/>
              </a:rPr>
              <a:t>rogram related questions and support with applications, reviews, and training and technical assistance needs.</a:t>
            </a:r>
            <a:endParaRPr lang="en-US" dirty="0"/>
          </a:p>
        </p:txBody>
      </p:sp>
      <p:sp>
        <p:nvSpPr>
          <p:cNvPr id="4" name="Title 3">
            <a:extLst>
              <a:ext uri="{FF2B5EF4-FFF2-40B4-BE49-F238E27FC236}">
                <a16:creationId xmlns:a16="http://schemas.microsoft.com/office/drawing/2014/main" id="{3B41C606-708A-49B6-9DE1-1E3EAA3FB8D0}"/>
              </a:ext>
            </a:extLst>
          </p:cNvPr>
          <p:cNvSpPr>
            <a:spLocks noGrp="1"/>
          </p:cNvSpPr>
          <p:nvPr>
            <p:ph type="title"/>
          </p:nvPr>
        </p:nvSpPr>
        <p:spPr/>
        <p:txBody>
          <a:bodyPr/>
          <a:lstStyle/>
          <a:p>
            <a:r>
              <a:rPr lang="en-US" dirty="0"/>
              <a:t>CDE Updates</a:t>
            </a:r>
          </a:p>
        </p:txBody>
      </p:sp>
      <p:sp>
        <p:nvSpPr>
          <p:cNvPr id="5" name="Slide Number Placeholder 4">
            <a:extLst>
              <a:ext uri="{FF2B5EF4-FFF2-40B4-BE49-F238E27FC236}">
                <a16:creationId xmlns:a16="http://schemas.microsoft.com/office/drawing/2014/main" id="{CDB392A3-4A9E-4632-9651-5ABCAA106948}"/>
              </a:ext>
            </a:extLst>
          </p:cNvPr>
          <p:cNvSpPr>
            <a:spLocks noGrp="1"/>
          </p:cNvSpPr>
          <p:nvPr>
            <p:ph type="sldNum" sz="quarter" idx="12"/>
          </p:nvPr>
        </p:nvSpPr>
        <p:spPr/>
        <p:txBody>
          <a:bodyPr/>
          <a:lstStyle/>
          <a:p>
            <a:fld id="{C479D5F6-EDCB-402A-AC08-4943A1820E8F}" type="slidenum">
              <a:rPr lang="en-US" smtClean="0"/>
              <a:pPr/>
              <a:t>38</a:t>
            </a:fld>
            <a:endParaRPr lang="en-US" dirty="0"/>
          </a:p>
        </p:txBody>
      </p:sp>
    </p:spTree>
    <p:custDataLst>
      <p:tags r:id="rId1"/>
    </p:custDataLst>
    <p:extLst>
      <p:ext uri="{BB962C8B-B14F-4D97-AF65-F5344CB8AC3E}">
        <p14:creationId xmlns:p14="http://schemas.microsoft.com/office/powerpoint/2010/main" val="103712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F7D7B8D-EF99-4CA1-AB1E-4C0C04740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917370"/>
            <a:ext cx="9143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5E744C-904D-4469-9675-E82D815C9158}"/>
              </a:ext>
            </a:extLst>
          </p:cNvPr>
          <p:cNvSpPr>
            <a:spLocks noGrp="1"/>
          </p:cNvSpPr>
          <p:nvPr>
            <p:ph type="title"/>
          </p:nvPr>
        </p:nvSpPr>
        <p:spPr>
          <a:xfrm>
            <a:off x="487836" y="4559522"/>
            <a:ext cx="8176104" cy="1955577"/>
          </a:xfrm>
          <a:noFill/>
        </p:spPr>
        <p:txBody>
          <a:bodyPr vert="horz" lIns="91440" tIns="45720" rIns="91440" bIns="45720" rtlCol="0" anchor="b">
            <a:noAutofit/>
          </a:bodyPr>
          <a:lstStyle/>
          <a:p>
            <a:pPr algn="ctr"/>
            <a:r>
              <a:rPr lang="en-US" sz="3200" dirty="0">
                <a:solidFill>
                  <a:schemeClr val="bg1"/>
                </a:solidFill>
                <a:latin typeface="+mn-lt"/>
              </a:rPr>
              <a:t>Questions?</a:t>
            </a:r>
            <a:br>
              <a:rPr lang="en-US" sz="3200" dirty="0">
                <a:solidFill>
                  <a:schemeClr val="bg1"/>
                </a:solidFill>
                <a:latin typeface="+mn-lt"/>
              </a:rPr>
            </a:br>
            <a:r>
              <a:rPr lang="en-US" sz="3200" dirty="0">
                <a:solidFill>
                  <a:schemeClr val="bg1"/>
                </a:solidFill>
                <a:latin typeface="+mn-lt"/>
              </a:rPr>
              <a:t>Submit via form at any time: </a:t>
            </a:r>
            <a:r>
              <a:rPr lang="en-US" sz="3200" dirty="0">
                <a:solidFill>
                  <a:schemeClr val="bg1"/>
                </a:solidFill>
                <a:latin typeface="+mn-lt"/>
                <a:hlinkClick r:id="rId4"/>
              </a:rPr>
              <a:t>https://app.smartsheet.com/b/form/0614096b88c046cbbb6ddda19d96ceb8 </a:t>
            </a:r>
            <a:endParaRPr lang="en-US" sz="3200" dirty="0">
              <a:solidFill>
                <a:schemeClr val="bg1"/>
              </a:solidFill>
              <a:latin typeface="+mn-lt"/>
            </a:endParaRPr>
          </a:p>
        </p:txBody>
      </p:sp>
      <p:pic>
        <p:nvPicPr>
          <p:cNvPr id="5" name="Picture 4">
            <a:extLst>
              <a:ext uri="{FF2B5EF4-FFF2-40B4-BE49-F238E27FC236}">
                <a16:creationId xmlns:a16="http://schemas.microsoft.com/office/drawing/2014/main" id="{07006A6A-5306-4A6F-9F5B-35E21E716CFA}"/>
              </a:ext>
            </a:extLst>
          </p:cNvPr>
          <p:cNvPicPr>
            <a:picLocks noChangeAspect="1"/>
          </p:cNvPicPr>
          <p:nvPr/>
        </p:nvPicPr>
        <p:blipFill rotWithShape="1">
          <a:blip r:embed="rId5"/>
          <a:srcRect b="7273"/>
          <a:stretch/>
        </p:blipFill>
        <p:spPr>
          <a:xfrm>
            <a:off x="20" y="1"/>
            <a:ext cx="9143979" cy="4239482"/>
          </a:xfrm>
          <a:prstGeom prst="rect">
            <a:avLst/>
          </a:prstGeom>
        </p:spPr>
      </p:pic>
      <p:sp>
        <p:nvSpPr>
          <p:cNvPr id="4" name="Slide Number Placeholder 3">
            <a:extLst>
              <a:ext uri="{FF2B5EF4-FFF2-40B4-BE49-F238E27FC236}">
                <a16:creationId xmlns:a16="http://schemas.microsoft.com/office/drawing/2014/main" id="{DD9FC094-6020-4A40-8A9E-6B8B94F68616}"/>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chemeClr val="bg1">
                    <a:alpha val="80000"/>
                  </a:schemeClr>
                </a:solidFill>
                <a:latin typeface="Calibri" panose="020F0502020204030204"/>
              </a:rPr>
              <a:pPr algn="r">
                <a:spcAft>
                  <a:spcPts val="600"/>
                </a:spcAft>
                <a:defRPr/>
              </a:pPr>
              <a:t>39</a:t>
            </a:fld>
            <a:endParaRPr lang="en-US" sz="1200">
              <a:solidFill>
                <a:schemeClr val="bg1">
                  <a:alpha val="80000"/>
                </a:schemeClr>
              </a:solidFill>
              <a:latin typeface="Calibri" panose="020F0502020204030204"/>
            </a:endParaRPr>
          </a:p>
        </p:txBody>
      </p:sp>
    </p:spTree>
    <p:custDataLst>
      <p:tags r:id="rId1"/>
    </p:custDataLst>
    <p:extLst>
      <p:ext uri="{BB962C8B-B14F-4D97-AF65-F5344CB8AC3E}">
        <p14:creationId xmlns:p14="http://schemas.microsoft.com/office/powerpoint/2010/main" val="160618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CB3A96-9CB5-49A0-A11E-0663C7ABA3C6}"/>
              </a:ext>
            </a:extLst>
          </p:cNvPr>
          <p:cNvSpPr>
            <a:spLocks noGrp="1"/>
          </p:cNvSpPr>
          <p:nvPr>
            <p:ph idx="1"/>
          </p:nvPr>
        </p:nvSpPr>
        <p:spPr>
          <a:xfrm>
            <a:off x="223072" y="1551214"/>
            <a:ext cx="8150366" cy="3976283"/>
          </a:xfrm>
        </p:spPr>
        <p:txBody>
          <a:bodyPr>
            <a:normAutofit fontScale="85000" lnSpcReduction="10000"/>
          </a:bodyPr>
          <a:lstStyle/>
          <a:p>
            <a:pPr marL="0" indent="0">
              <a:spcBef>
                <a:spcPts val="0"/>
              </a:spcBef>
              <a:buNone/>
            </a:pPr>
            <a:r>
              <a:rPr lang="en-US" sz="1800" dirty="0">
                <a:ea typeface="Calibri" panose="020F050202020403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342900" lvl="1">
              <a:spcBef>
                <a:spcPts val="0"/>
              </a:spcBef>
            </a:pPr>
            <a:r>
              <a:rPr lang="en-US" sz="1800" dirty="0">
                <a:ea typeface="Calibri" panose="020F0502020204030204" pitchFamily="34" charset="0"/>
              </a:rPr>
              <a:t>To file a program complaint of discrimination, complete the </a:t>
            </a:r>
            <a:r>
              <a:rPr lang="en-US" sz="1800" u="sng" dirty="0">
                <a:solidFill>
                  <a:srgbClr val="0563C1"/>
                </a:solidFill>
                <a:ea typeface="Calibri" panose="020F0502020204030204" pitchFamily="34" charset="0"/>
                <a:hlinkClick r:id="rId4"/>
              </a:rPr>
              <a:t>USDA Program Discrimination Complaint Form</a:t>
            </a:r>
            <a:r>
              <a:rPr lang="en-US" sz="1800" dirty="0">
                <a:ea typeface="Calibri" panose="020F0502020204030204" pitchFamily="34" charset="0"/>
              </a:rPr>
              <a:t>, (AD-3027) found online at: </a:t>
            </a:r>
            <a:r>
              <a:rPr lang="en-US" sz="1800" u="sng" dirty="0">
                <a:solidFill>
                  <a:srgbClr val="0563C1"/>
                </a:solidFill>
                <a:ea typeface="Calibri" panose="020F0502020204030204" pitchFamily="34" charset="0"/>
                <a:hlinkClick r:id="rId5"/>
              </a:rPr>
              <a:t>https://www.usda.gov/oascr/how-to-file-a-program-discrimination-complaint</a:t>
            </a:r>
            <a:r>
              <a:rPr lang="en-US" sz="1800" dirty="0">
                <a:ea typeface="Calibri" panose="020F0502020204030204" pitchFamily="34" charset="0"/>
              </a:rPr>
              <a:t>, and at any USDA office, or write a letter addressed to USDA and provide in the letter all of the information requested in the form. </a:t>
            </a:r>
          </a:p>
          <a:p>
            <a:pPr marL="342900" lvl="1">
              <a:spcBef>
                <a:spcPts val="0"/>
              </a:spcBef>
            </a:pPr>
            <a:r>
              <a:rPr lang="en-US" sz="1800" dirty="0">
                <a:ea typeface="Calibri" panose="020F0502020204030204" pitchFamily="34" charset="0"/>
              </a:rPr>
              <a:t>To request a copy of the complaint form, call (866) 632-9992. Submit your completed form or letter to USDA by: (1) mail: U.S. Department of Agriculture Office of the Assistant Secretary for Civil Rights; 1400 Independence Avenue, SW Washington, D.C. 20250-9410; </a:t>
            </a:r>
          </a:p>
          <a:p>
            <a:pPr marL="342900" lvl="1">
              <a:spcBef>
                <a:spcPts val="0"/>
              </a:spcBef>
            </a:pPr>
            <a:r>
              <a:rPr lang="en-US" sz="1800" dirty="0">
                <a:ea typeface="Calibri" panose="020F0502020204030204" pitchFamily="34" charset="0"/>
              </a:rPr>
              <a:t>(2) fax: (202) 690-7442; or (3) email: </a:t>
            </a:r>
            <a:r>
              <a:rPr lang="en-US" sz="1800" u="sng" dirty="0">
                <a:solidFill>
                  <a:srgbClr val="0563C1"/>
                </a:solidFill>
                <a:ea typeface="Calibri" panose="020F0502020204030204" pitchFamily="34" charset="0"/>
                <a:hlinkClick r:id="rId6"/>
              </a:rPr>
              <a:t>program.intake@usda.gov</a:t>
            </a:r>
            <a:r>
              <a:rPr lang="en-US" sz="1800" dirty="0">
                <a:ea typeface="Calibri" panose="020F0502020204030204" pitchFamily="34" charset="0"/>
              </a:rPr>
              <a:t>. </a:t>
            </a:r>
          </a:p>
          <a:p>
            <a:pPr marL="0" indent="0">
              <a:spcBef>
                <a:spcPts val="0"/>
              </a:spcBef>
              <a:buNone/>
            </a:pPr>
            <a:endParaRPr lang="en-US" sz="1800" dirty="0">
              <a:ea typeface="Calibri" panose="020F0502020204030204" pitchFamily="34" charset="0"/>
            </a:endParaRPr>
          </a:p>
          <a:p>
            <a:pPr marL="0" indent="0">
              <a:spcBef>
                <a:spcPts val="0"/>
              </a:spcBef>
              <a:buNone/>
            </a:pPr>
            <a:r>
              <a:rPr lang="en-US" sz="1800" dirty="0">
                <a:ea typeface="Calibri" panose="020F0502020204030204" pitchFamily="34" charset="0"/>
              </a:rPr>
              <a:t>This institution is an equal opportunity provider</a:t>
            </a:r>
            <a:r>
              <a:rPr lang="en-US" sz="1350" dirty="0">
                <a:ea typeface="Calibri" panose="020F0502020204030204" pitchFamily="34" charset="0"/>
              </a:rPr>
              <a:t>.</a:t>
            </a:r>
          </a:p>
          <a:p>
            <a:pPr marL="0" indent="0">
              <a:buNone/>
            </a:pPr>
            <a:endParaRPr lang="en-US" dirty="0"/>
          </a:p>
        </p:txBody>
      </p:sp>
      <p:sp>
        <p:nvSpPr>
          <p:cNvPr id="4" name="Slide Number Placeholder 3">
            <a:extLst>
              <a:ext uri="{FF2B5EF4-FFF2-40B4-BE49-F238E27FC236}">
                <a16:creationId xmlns:a16="http://schemas.microsoft.com/office/drawing/2014/main" id="{E1CAF3CF-BD83-40A1-B580-868E9FDE33B5}"/>
              </a:ext>
            </a:extLst>
          </p:cNvPr>
          <p:cNvSpPr>
            <a:spLocks noGrp="1"/>
          </p:cNvSpPr>
          <p:nvPr>
            <p:ph type="sldNum" sz="quarter" idx="12"/>
          </p:nvPr>
        </p:nvSpPr>
        <p:spPr>
          <a:xfrm>
            <a:off x="4342489" y="6435878"/>
            <a:ext cx="229511" cy="260109"/>
          </a:xfrm>
        </p:spPr>
        <p:txBody>
          <a:bodyPr/>
          <a:lstStyle/>
          <a:p>
            <a:pPr algn="l">
              <a:defRPr/>
            </a:pPr>
            <a:fld id="{C479D5F6-EDCB-402A-AC08-4943A1820E8F}" type="slidenum">
              <a:rPr lang="en-US" sz="1200">
                <a:solidFill>
                  <a:prstClr val="white">
                    <a:lumMod val="50000"/>
                  </a:prstClr>
                </a:solidFill>
                <a:latin typeface="Calibri" panose="020F0502020204030204"/>
              </a:rPr>
              <a:pPr algn="l">
                <a:defRPr/>
              </a:pPr>
              <a:t>4</a:t>
            </a:fld>
            <a:endParaRPr lang="en-US" sz="1200" dirty="0">
              <a:solidFill>
                <a:prstClr val="white">
                  <a:lumMod val="50000"/>
                </a:prstClr>
              </a:solidFill>
              <a:latin typeface="Calibri" panose="020F0502020204030204"/>
            </a:endParaRPr>
          </a:p>
        </p:txBody>
      </p:sp>
      <p:sp>
        <p:nvSpPr>
          <p:cNvPr id="6" name="Title 5">
            <a:extLst>
              <a:ext uri="{FF2B5EF4-FFF2-40B4-BE49-F238E27FC236}">
                <a16:creationId xmlns:a16="http://schemas.microsoft.com/office/drawing/2014/main" id="{0CCC3EFB-247A-426E-AECE-37313ACAE1B5}"/>
              </a:ext>
            </a:extLst>
          </p:cNvPr>
          <p:cNvSpPr>
            <a:spLocks noGrp="1"/>
          </p:cNvSpPr>
          <p:nvPr>
            <p:ph type="title"/>
          </p:nvPr>
        </p:nvSpPr>
        <p:spPr>
          <a:xfrm>
            <a:off x="128805" y="162013"/>
            <a:ext cx="6691589" cy="994172"/>
          </a:xfrm>
        </p:spPr>
        <p:txBody>
          <a:bodyPr>
            <a:noAutofit/>
          </a:bodyPr>
          <a:lstStyle/>
          <a:p>
            <a:r>
              <a:rPr lang="en-US" sz="2800" b="1" dirty="0">
                <a:solidFill>
                  <a:prstClr val="white"/>
                </a:solidFill>
              </a:rPr>
              <a:t>Non-Discrimination Statement</a:t>
            </a:r>
            <a:endParaRPr lang="en-US" sz="2800" b="1" dirty="0"/>
          </a:p>
        </p:txBody>
      </p:sp>
    </p:spTree>
    <p:custDataLst>
      <p:tags r:id="rId1"/>
    </p:custDataLst>
    <p:extLst>
      <p:ext uri="{BB962C8B-B14F-4D97-AF65-F5344CB8AC3E}">
        <p14:creationId xmlns:p14="http://schemas.microsoft.com/office/powerpoint/2010/main" val="299727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06ED1-9168-44EE-9385-1F7678B85F35}"/>
              </a:ext>
            </a:extLst>
          </p:cNvPr>
          <p:cNvSpPr>
            <a:spLocks noGrp="1"/>
          </p:cNvSpPr>
          <p:nvPr>
            <p:ph type="title"/>
          </p:nvPr>
        </p:nvSpPr>
        <p:spPr/>
        <p:txBody>
          <a:bodyPr/>
          <a:lstStyle/>
          <a:p>
            <a:r>
              <a:rPr lang="en-US" dirty="0"/>
              <a:t>Training Evaluation and Certificate </a:t>
            </a:r>
          </a:p>
        </p:txBody>
      </p:sp>
      <p:sp>
        <p:nvSpPr>
          <p:cNvPr id="3" name="Content Placeholder 2">
            <a:extLst>
              <a:ext uri="{FF2B5EF4-FFF2-40B4-BE49-F238E27FC236}">
                <a16:creationId xmlns:a16="http://schemas.microsoft.com/office/drawing/2014/main" id="{5745E0C3-6A9A-439B-8581-54EED444C25F}"/>
              </a:ext>
            </a:extLst>
          </p:cNvPr>
          <p:cNvSpPr>
            <a:spLocks noGrp="1"/>
          </p:cNvSpPr>
          <p:nvPr>
            <p:ph idx="1"/>
          </p:nvPr>
        </p:nvSpPr>
        <p:spPr/>
        <p:txBody>
          <a:bodyPr/>
          <a:lstStyle/>
          <a:p>
            <a:r>
              <a:rPr lang="en-US" dirty="0"/>
              <a:t>Click this link to complete a quick training evaluation</a:t>
            </a:r>
          </a:p>
          <a:p>
            <a:pPr lvl="1"/>
            <a:r>
              <a:rPr lang="en-US" dirty="0">
                <a:hlinkClick r:id="rId4"/>
              </a:rPr>
              <a:t>https://www.surveymonkey.com/r/MGFHPPQ</a:t>
            </a:r>
            <a:endParaRPr lang="en-US" dirty="0"/>
          </a:p>
          <a:p>
            <a:pPr lvl="1"/>
            <a:r>
              <a:rPr lang="en-US" dirty="0"/>
              <a:t>When you submit the evaluation click “DONE” on the survey thank you page to download your certificate </a:t>
            </a:r>
          </a:p>
        </p:txBody>
      </p:sp>
      <p:sp>
        <p:nvSpPr>
          <p:cNvPr id="4" name="Slide Number Placeholder 3">
            <a:extLst>
              <a:ext uri="{FF2B5EF4-FFF2-40B4-BE49-F238E27FC236}">
                <a16:creationId xmlns:a16="http://schemas.microsoft.com/office/drawing/2014/main" id="{E49BAC07-B043-4ADC-BD81-259C30F3A193}"/>
              </a:ext>
            </a:extLst>
          </p:cNvPr>
          <p:cNvSpPr>
            <a:spLocks noGrp="1"/>
          </p:cNvSpPr>
          <p:nvPr>
            <p:ph type="sldNum" sz="quarter" idx="12"/>
          </p:nvPr>
        </p:nvSpPr>
        <p:spPr/>
        <p:txBody>
          <a:bodyPr/>
          <a:lstStyle/>
          <a:p>
            <a:fld id="{C479D5F6-EDCB-402A-AC08-4943A1820E8F}" type="slidenum">
              <a:rPr lang="en-US" smtClean="0"/>
              <a:pPr/>
              <a:t>40</a:t>
            </a:fld>
            <a:endParaRPr lang="en-US" dirty="0"/>
          </a:p>
        </p:txBody>
      </p:sp>
      <p:pic>
        <p:nvPicPr>
          <p:cNvPr id="5" name="Picture 4">
            <a:extLst>
              <a:ext uri="{FF2B5EF4-FFF2-40B4-BE49-F238E27FC236}">
                <a16:creationId xmlns:a16="http://schemas.microsoft.com/office/drawing/2014/main" id="{B204EAFA-55D3-429E-8871-AAD5D461E983}"/>
              </a:ext>
            </a:extLst>
          </p:cNvPr>
          <p:cNvPicPr>
            <a:picLocks noChangeAspect="1"/>
          </p:cNvPicPr>
          <p:nvPr/>
        </p:nvPicPr>
        <p:blipFill>
          <a:blip r:embed="rId5"/>
          <a:stretch>
            <a:fillRect/>
          </a:stretch>
        </p:blipFill>
        <p:spPr>
          <a:xfrm>
            <a:off x="1138927" y="2775197"/>
            <a:ext cx="7291448" cy="3651821"/>
          </a:xfrm>
          <a:prstGeom prst="rect">
            <a:avLst/>
          </a:prstGeom>
        </p:spPr>
      </p:pic>
      <p:sp>
        <p:nvSpPr>
          <p:cNvPr id="6" name="Rectangle 5">
            <a:extLst>
              <a:ext uri="{FF2B5EF4-FFF2-40B4-BE49-F238E27FC236}">
                <a16:creationId xmlns:a16="http://schemas.microsoft.com/office/drawing/2014/main" id="{17E82BDD-2E71-4CDC-BB46-AE20782C122B}"/>
              </a:ext>
            </a:extLst>
          </p:cNvPr>
          <p:cNvSpPr/>
          <p:nvPr/>
        </p:nvSpPr>
        <p:spPr>
          <a:xfrm>
            <a:off x="1427679" y="3997842"/>
            <a:ext cx="4753439" cy="914400"/>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FC0987F6-C50D-4304-9F8B-BF1FCF87C117}"/>
              </a:ext>
            </a:extLst>
          </p:cNvPr>
          <p:cNvPicPr>
            <a:picLocks noChangeAspect="1"/>
          </p:cNvPicPr>
          <p:nvPr/>
        </p:nvPicPr>
        <p:blipFill>
          <a:blip r:embed="rId6"/>
          <a:stretch>
            <a:fillRect/>
          </a:stretch>
        </p:blipFill>
        <p:spPr>
          <a:xfrm>
            <a:off x="1349997" y="5442807"/>
            <a:ext cx="2871465" cy="512108"/>
          </a:xfrm>
          <a:prstGeom prst="rect">
            <a:avLst/>
          </a:prstGeom>
        </p:spPr>
      </p:pic>
    </p:spTree>
    <p:custDataLst>
      <p:tags r:id="rId1"/>
    </p:custDataLst>
    <p:extLst>
      <p:ext uri="{BB962C8B-B14F-4D97-AF65-F5344CB8AC3E}">
        <p14:creationId xmlns:p14="http://schemas.microsoft.com/office/powerpoint/2010/main" val="2937303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E6F4-4A7F-4968-9B15-1BC685F124C6}"/>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F7293161-716D-4D0D-9060-285B54E69D7B}"/>
              </a:ext>
            </a:extLst>
          </p:cNvPr>
          <p:cNvSpPr>
            <a:spLocks noGrp="1"/>
          </p:cNvSpPr>
          <p:nvPr>
            <p:ph type="sldNum" sz="quarter" idx="12"/>
          </p:nvPr>
        </p:nvSpPr>
        <p:spPr>
          <a:xfrm>
            <a:off x="4572000" y="6420923"/>
            <a:ext cx="2057400" cy="365125"/>
          </a:xfrm>
        </p:spPr>
        <p:txBody>
          <a:bodyPr/>
          <a:lstStyle/>
          <a:p>
            <a:fld id="{C479D5F6-EDCB-402A-AC08-4943A1820E8F}" type="slidenum">
              <a:rPr lang="en-US" smtClean="0"/>
              <a:pPr/>
              <a:t>41</a:t>
            </a:fld>
            <a:endParaRPr lang="en-US" dirty="0"/>
          </a:p>
        </p:txBody>
      </p:sp>
      <p:pic>
        <p:nvPicPr>
          <p:cNvPr id="5" name="Content Placeholder 4">
            <a:extLst>
              <a:ext uri="{FF2B5EF4-FFF2-40B4-BE49-F238E27FC236}">
                <a16:creationId xmlns:a16="http://schemas.microsoft.com/office/drawing/2014/main" id="{796D969B-CACF-4AEB-954F-609C0E624317}"/>
              </a:ext>
            </a:extLst>
          </p:cNvPr>
          <p:cNvPicPr>
            <a:picLocks noChangeAspect="1"/>
          </p:cNvPicPr>
          <p:nvPr/>
        </p:nvPicPr>
        <p:blipFill rotWithShape="1">
          <a:blip r:embed="rId4"/>
          <a:srcRect r="1931"/>
          <a:stretch/>
        </p:blipFill>
        <p:spPr>
          <a:xfrm>
            <a:off x="0" y="-182880"/>
            <a:ext cx="9144000" cy="5266944"/>
          </a:xfrm>
          <a:prstGeom prst="rect">
            <a:avLst/>
          </a:prstGeom>
        </p:spPr>
      </p:pic>
      <p:sp>
        <p:nvSpPr>
          <p:cNvPr id="6" name="TextBox 5">
            <a:extLst>
              <a:ext uri="{FF2B5EF4-FFF2-40B4-BE49-F238E27FC236}">
                <a16:creationId xmlns:a16="http://schemas.microsoft.com/office/drawing/2014/main" id="{6F78C5DE-DC91-4B3E-AB90-4D65D4FCC219}"/>
              </a:ext>
            </a:extLst>
          </p:cNvPr>
          <p:cNvSpPr txBox="1"/>
          <p:nvPr/>
        </p:nvSpPr>
        <p:spPr>
          <a:xfrm>
            <a:off x="1349883" y="3289825"/>
            <a:ext cx="3086100" cy="738664"/>
          </a:xfrm>
          <a:prstGeom prst="rect">
            <a:avLst/>
          </a:prstGeom>
          <a:noFill/>
        </p:spPr>
        <p:txBody>
          <a:bodyPr wrap="square" rtlCol="0">
            <a:spAutoFit/>
          </a:bodyPr>
          <a:lstStyle/>
          <a:p>
            <a:r>
              <a:rPr lang="en-US" sz="2100" dirty="0">
                <a:solidFill>
                  <a:schemeClr val="accent6">
                    <a:lumMod val="60000"/>
                    <a:lumOff val="40000"/>
                  </a:schemeClr>
                </a:solidFill>
              </a:rPr>
              <a:t>Next on the Menu Call: </a:t>
            </a:r>
          </a:p>
          <a:p>
            <a:r>
              <a:rPr lang="en-US" sz="2100" dirty="0">
                <a:solidFill>
                  <a:schemeClr val="accent6">
                    <a:lumMod val="60000"/>
                    <a:lumOff val="40000"/>
                  </a:schemeClr>
                </a:solidFill>
              </a:rPr>
              <a:t>June 24, 2021, 2-3pm</a:t>
            </a:r>
          </a:p>
        </p:txBody>
      </p:sp>
    </p:spTree>
    <p:custDataLst>
      <p:tags r:id="rId1"/>
    </p:custDataLst>
    <p:extLst>
      <p:ext uri="{BB962C8B-B14F-4D97-AF65-F5344CB8AC3E}">
        <p14:creationId xmlns:p14="http://schemas.microsoft.com/office/powerpoint/2010/main" val="3452197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C5E4-97D7-458D-B096-4B6F45DA7C98}"/>
              </a:ext>
            </a:extLst>
          </p:cNvPr>
          <p:cNvSpPr>
            <a:spLocks noGrp="1"/>
          </p:cNvSpPr>
          <p:nvPr>
            <p:ph type="title"/>
          </p:nvPr>
        </p:nvSpPr>
        <p:spPr>
          <a:xfrm>
            <a:off x="223071" y="191284"/>
            <a:ext cx="5524585" cy="756418"/>
          </a:xfrm>
        </p:spPr>
        <p:txBody>
          <a:bodyPr>
            <a:normAutofit/>
          </a:bodyPr>
          <a:lstStyle/>
          <a:p>
            <a:r>
              <a:rPr lang="en-US" sz="3600" dirty="0">
                <a:solidFill>
                  <a:schemeClr val="bg1"/>
                </a:solidFill>
                <a:latin typeface="Museo Slab 500" panose="02000000000000000000"/>
              </a:rPr>
              <a:t>Conditions for Success</a:t>
            </a:r>
          </a:p>
        </p:txBody>
      </p:sp>
      <p:sp>
        <p:nvSpPr>
          <p:cNvPr id="4" name="Slide Number Placeholder 3">
            <a:extLst>
              <a:ext uri="{FF2B5EF4-FFF2-40B4-BE49-F238E27FC236}">
                <a16:creationId xmlns:a16="http://schemas.microsoft.com/office/drawing/2014/main" id="{7A47CD37-05C7-4DA8-A880-15D15A65F84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BFA58277-9992-4B78-B1B5-6CD2A05734DE}"/>
              </a:ext>
            </a:extLst>
          </p:cNvPr>
          <p:cNvSpPr txBox="1"/>
          <p:nvPr/>
        </p:nvSpPr>
        <p:spPr>
          <a:xfrm>
            <a:off x="1567542" y="1414937"/>
            <a:ext cx="2743201"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Arrive on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Be present and engaged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Put your cell phone out of arms reach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Close out email or other tabs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Avoid multi-tasking or doing other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Participate in discussion</a:t>
            </a:r>
          </a:p>
        </p:txBody>
      </p:sp>
      <p:sp>
        <p:nvSpPr>
          <p:cNvPr id="29" name="TextBox 28">
            <a:extLst>
              <a:ext uri="{FF2B5EF4-FFF2-40B4-BE49-F238E27FC236}">
                <a16:creationId xmlns:a16="http://schemas.microsoft.com/office/drawing/2014/main" id="{5DA5A125-283F-4893-B396-70C7F27D4EB0}"/>
              </a:ext>
            </a:extLst>
          </p:cNvPr>
          <p:cNvSpPr txBox="1"/>
          <p:nvPr/>
        </p:nvSpPr>
        <p:spPr>
          <a:xfrm>
            <a:off x="5539335" y="1414937"/>
            <a:ext cx="3381594" cy="44781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Mute your microphone when you’re not talking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Bring a positive attitude and be ready to share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Actively listen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Be respectful, inclusive, and open minded</a:t>
            </a:r>
          </a:p>
        </p:txBody>
      </p:sp>
      <p:sp>
        <p:nvSpPr>
          <p:cNvPr id="13" name="Oval 12">
            <a:extLst>
              <a:ext uri="{FF2B5EF4-FFF2-40B4-BE49-F238E27FC236}">
                <a16:creationId xmlns:a16="http://schemas.microsoft.com/office/drawing/2014/main" id="{33BAE739-31BB-4657-BBC5-D09942B85511}"/>
              </a:ext>
            </a:extLst>
          </p:cNvPr>
          <p:cNvSpPr/>
          <p:nvPr/>
        </p:nvSpPr>
        <p:spPr>
          <a:xfrm>
            <a:off x="4754681" y="1447597"/>
            <a:ext cx="654908" cy="654908"/>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14" name="Rectangle 13" descr="Mute Speaker">
            <a:extLst>
              <a:ext uri="{FF2B5EF4-FFF2-40B4-BE49-F238E27FC236}">
                <a16:creationId xmlns:a16="http://schemas.microsoft.com/office/drawing/2014/main" id="{9AFC1BD8-B8B9-450F-814D-6531E7D9009C}"/>
              </a:ext>
            </a:extLst>
          </p:cNvPr>
          <p:cNvSpPr/>
          <p:nvPr/>
        </p:nvSpPr>
        <p:spPr>
          <a:xfrm>
            <a:off x="4910610" y="1586902"/>
            <a:ext cx="379847" cy="379847"/>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7" name="Oval 16">
            <a:extLst>
              <a:ext uri="{FF2B5EF4-FFF2-40B4-BE49-F238E27FC236}">
                <a16:creationId xmlns:a16="http://schemas.microsoft.com/office/drawing/2014/main" id="{BCB2F98F-C12C-49E8-B293-25A9A4DF4A2E}"/>
              </a:ext>
            </a:extLst>
          </p:cNvPr>
          <p:cNvSpPr/>
          <p:nvPr/>
        </p:nvSpPr>
        <p:spPr>
          <a:xfrm>
            <a:off x="700889" y="1311841"/>
            <a:ext cx="654908" cy="654908"/>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15" name="Rectangle 14" descr="Clock">
            <a:extLst>
              <a:ext uri="{FF2B5EF4-FFF2-40B4-BE49-F238E27FC236}">
                <a16:creationId xmlns:a16="http://schemas.microsoft.com/office/drawing/2014/main" id="{821A218A-B628-4BD4-9281-03B1B9477EEF}"/>
              </a:ext>
            </a:extLst>
          </p:cNvPr>
          <p:cNvSpPr/>
          <p:nvPr/>
        </p:nvSpPr>
        <p:spPr>
          <a:xfrm>
            <a:off x="845593" y="1414937"/>
            <a:ext cx="379847" cy="379847"/>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8" name="Rectangle 17" descr="Head with gears">
            <a:extLst>
              <a:ext uri="{FF2B5EF4-FFF2-40B4-BE49-F238E27FC236}">
                <a16:creationId xmlns:a16="http://schemas.microsoft.com/office/drawing/2014/main" id="{27B483FE-8268-4C83-93B2-391092D232E1}"/>
              </a:ext>
            </a:extLst>
          </p:cNvPr>
          <p:cNvSpPr/>
          <p:nvPr/>
        </p:nvSpPr>
        <p:spPr>
          <a:xfrm>
            <a:off x="4962662" y="-533589"/>
            <a:ext cx="379847" cy="379847"/>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0" name="Oval 19">
            <a:extLst>
              <a:ext uri="{FF2B5EF4-FFF2-40B4-BE49-F238E27FC236}">
                <a16:creationId xmlns:a16="http://schemas.microsoft.com/office/drawing/2014/main" id="{79DFC00E-02CF-43C0-B16C-7CE5FE1F54F7}"/>
              </a:ext>
            </a:extLst>
          </p:cNvPr>
          <p:cNvSpPr/>
          <p:nvPr/>
        </p:nvSpPr>
        <p:spPr>
          <a:xfrm>
            <a:off x="4754681" y="2512821"/>
            <a:ext cx="654908" cy="654908"/>
          </a:xfrm>
          <a:prstGeom prst="ellipse">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22" name="Oval 21">
            <a:extLst>
              <a:ext uri="{FF2B5EF4-FFF2-40B4-BE49-F238E27FC236}">
                <a16:creationId xmlns:a16="http://schemas.microsoft.com/office/drawing/2014/main" id="{A6CFFA86-E7DC-456E-8783-BAE99A2FFF59}"/>
              </a:ext>
            </a:extLst>
          </p:cNvPr>
          <p:cNvSpPr/>
          <p:nvPr/>
        </p:nvSpPr>
        <p:spPr>
          <a:xfrm>
            <a:off x="4773079" y="3760258"/>
            <a:ext cx="654908" cy="654908"/>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24" name="Oval 23">
            <a:extLst>
              <a:ext uri="{FF2B5EF4-FFF2-40B4-BE49-F238E27FC236}">
                <a16:creationId xmlns:a16="http://schemas.microsoft.com/office/drawing/2014/main" id="{35B7C87D-D2F0-4F9C-809F-F657FD42CF98}"/>
              </a:ext>
            </a:extLst>
          </p:cNvPr>
          <p:cNvSpPr/>
          <p:nvPr/>
        </p:nvSpPr>
        <p:spPr>
          <a:xfrm>
            <a:off x="815187" y="4976568"/>
            <a:ext cx="654908" cy="654908"/>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5" name="Oval 24">
            <a:extLst>
              <a:ext uri="{FF2B5EF4-FFF2-40B4-BE49-F238E27FC236}">
                <a16:creationId xmlns:a16="http://schemas.microsoft.com/office/drawing/2014/main" id="{3CF0DB18-61F3-4C3B-9155-BB244DC3665B}"/>
              </a:ext>
            </a:extLst>
          </p:cNvPr>
          <p:cNvSpPr/>
          <p:nvPr/>
        </p:nvSpPr>
        <p:spPr>
          <a:xfrm>
            <a:off x="4787338" y="4976568"/>
            <a:ext cx="654908" cy="654908"/>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26" name="Oval 25">
            <a:extLst>
              <a:ext uri="{FF2B5EF4-FFF2-40B4-BE49-F238E27FC236}">
                <a16:creationId xmlns:a16="http://schemas.microsoft.com/office/drawing/2014/main" id="{3E695A60-FFEF-43D7-8E86-FABB5CDE3516}"/>
              </a:ext>
            </a:extLst>
          </p:cNvPr>
          <p:cNvSpPr/>
          <p:nvPr/>
        </p:nvSpPr>
        <p:spPr>
          <a:xfrm>
            <a:off x="733189" y="2512821"/>
            <a:ext cx="654908" cy="654908"/>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28" name="Rectangle 27" descr="Headphones">
            <a:extLst>
              <a:ext uri="{FF2B5EF4-FFF2-40B4-BE49-F238E27FC236}">
                <a16:creationId xmlns:a16="http://schemas.microsoft.com/office/drawing/2014/main" id="{521B48A5-337A-490B-83D8-95E5D4463CD2}"/>
              </a:ext>
            </a:extLst>
          </p:cNvPr>
          <p:cNvSpPr/>
          <p:nvPr/>
        </p:nvSpPr>
        <p:spPr>
          <a:xfrm>
            <a:off x="4904692" y="3897788"/>
            <a:ext cx="379847" cy="379847"/>
          </a:xfrm>
          <a:prstGeom prst="rect">
            <a:avLst/>
          </a:prstGeom>
          <a: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1" name="Rectangle 30" descr="Thumbs Up Sign">
            <a:extLst>
              <a:ext uri="{FF2B5EF4-FFF2-40B4-BE49-F238E27FC236}">
                <a16:creationId xmlns:a16="http://schemas.microsoft.com/office/drawing/2014/main" id="{3EB76991-3CC4-483C-869A-5FC8B0327BB5}"/>
              </a:ext>
            </a:extLst>
          </p:cNvPr>
          <p:cNvSpPr/>
          <p:nvPr/>
        </p:nvSpPr>
        <p:spPr>
          <a:xfrm>
            <a:off x="4892211" y="2617694"/>
            <a:ext cx="379847" cy="379847"/>
          </a:xfrm>
          <a:prstGeom prst="rect">
            <a:avLst/>
          </a:prstGeom>
          <a: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2" name="Rectangle 31" descr="Users">
            <a:extLst>
              <a:ext uri="{FF2B5EF4-FFF2-40B4-BE49-F238E27FC236}">
                <a16:creationId xmlns:a16="http://schemas.microsoft.com/office/drawing/2014/main" id="{4B4F47CA-FE2C-4413-AF80-97027D980F41}"/>
              </a:ext>
            </a:extLst>
          </p:cNvPr>
          <p:cNvSpPr/>
          <p:nvPr/>
        </p:nvSpPr>
        <p:spPr>
          <a:xfrm>
            <a:off x="949397" y="5107002"/>
            <a:ext cx="379847" cy="379847"/>
          </a:xfrm>
          <a:prstGeom prst="rect">
            <a:avLst/>
          </a:prstGeom>
          <a: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3" name="Rectangle 32" descr="Head with gears">
            <a:extLst>
              <a:ext uri="{FF2B5EF4-FFF2-40B4-BE49-F238E27FC236}">
                <a16:creationId xmlns:a16="http://schemas.microsoft.com/office/drawing/2014/main" id="{905DA2CD-C3A4-4B56-A5F6-41B8AB95310D}"/>
              </a:ext>
            </a:extLst>
          </p:cNvPr>
          <p:cNvSpPr/>
          <p:nvPr/>
        </p:nvSpPr>
        <p:spPr>
          <a:xfrm>
            <a:off x="891899" y="2638153"/>
            <a:ext cx="379847" cy="379847"/>
          </a:xfrm>
          <a:prstGeom prst="rect">
            <a:avLst/>
          </a:prstGeom>
          <a:blipFill>
            <a:blip r:embed="rId16">
              <a:extLst>
                <a:ext uri="{96DAC541-7B7A-43D3-8B79-37D633B846F1}">
                  <asvg:svgBlip xmlns:asvg="http://schemas.microsoft.com/office/drawing/2016/SVG/main" r:embed="rId17"/>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4" name="Rectangle 33" descr="Smiling Face with No Fill">
            <a:extLst>
              <a:ext uri="{FF2B5EF4-FFF2-40B4-BE49-F238E27FC236}">
                <a16:creationId xmlns:a16="http://schemas.microsoft.com/office/drawing/2014/main" id="{1675FC4B-DE74-4EFB-A767-0716630B40AD}"/>
              </a:ext>
            </a:extLst>
          </p:cNvPr>
          <p:cNvSpPr/>
          <p:nvPr/>
        </p:nvSpPr>
        <p:spPr>
          <a:xfrm>
            <a:off x="4921020" y="5107001"/>
            <a:ext cx="379847" cy="379847"/>
          </a:xfrm>
          <a:prstGeom prst="rect">
            <a:avLst/>
          </a:prstGeom>
          <a: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custDataLst>
      <p:tags r:id="rId1"/>
    </p:custDataLst>
    <p:extLst>
      <p:ext uri="{BB962C8B-B14F-4D97-AF65-F5344CB8AC3E}">
        <p14:creationId xmlns:p14="http://schemas.microsoft.com/office/powerpoint/2010/main" val="3879850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0153C-A80C-4CAD-B52B-9D38BC843AD1}"/>
              </a:ext>
            </a:extLst>
          </p:cNvPr>
          <p:cNvSpPr>
            <a:spLocks noGrp="1"/>
          </p:cNvSpPr>
          <p:nvPr>
            <p:ph type="title"/>
          </p:nvPr>
        </p:nvSpPr>
        <p:spPr/>
        <p:txBody>
          <a:bodyPr/>
          <a:lstStyle/>
          <a:p>
            <a:r>
              <a:rPr lang="en-US" dirty="0"/>
              <a:t>Learning Objectives </a:t>
            </a:r>
          </a:p>
        </p:txBody>
      </p:sp>
      <p:sp>
        <p:nvSpPr>
          <p:cNvPr id="3" name="Content Placeholder 2">
            <a:extLst>
              <a:ext uri="{FF2B5EF4-FFF2-40B4-BE49-F238E27FC236}">
                <a16:creationId xmlns:a16="http://schemas.microsoft.com/office/drawing/2014/main" id="{474947B8-1731-46C4-AEC4-0C093FCCBD8E}"/>
              </a:ext>
            </a:extLst>
          </p:cNvPr>
          <p:cNvSpPr>
            <a:spLocks noGrp="1"/>
          </p:cNvSpPr>
          <p:nvPr>
            <p:ph idx="1"/>
          </p:nvPr>
        </p:nvSpPr>
        <p:spPr/>
        <p:txBody>
          <a:bodyPr>
            <a:normAutofit lnSpcReduction="10000"/>
          </a:bodyPr>
          <a:lstStyle/>
          <a:p>
            <a:pPr marL="0" indent="0">
              <a:buNone/>
            </a:pPr>
            <a:r>
              <a:rPr lang="en-US" dirty="0"/>
              <a:t>By the end of this training, sponsors will be able to:</a:t>
            </a:r>
          </a:p>
          <a:p>
            <a:r>
              <a:rPr lang="en-US" dirty="0"/>
              <a:t>Demonstrate understanding of USDA waivers and Child Nutrition Program options for school year 2021-22. </a:t>
            </a:r>
          </a:p>
          <a:p>
            <a:r>
              <a:rPr lang="en-US" dirty="0"/>
              <a:t>Utilize resources and appropriate CDE School Nutrition staff </a:t>
            </a:r>
          </a:p>
          <a:p>
            <a:pPr marL="457200" lvl="1" indent="0">
              <a:buNone/>
            </a:pPr>
            <a:endParaRPr lang="en-US" dirty="0"/>
          </a:p>
          <a:p>
            <a:pPr marL="457200" lvl="1" indent="0">
              <a:buNone/>
            </a:pPr>
            <a:endParaRPr lang="en-US" dirty="0"/>
          </a:p>
          <a:p>
            <a:pPr marL="0" indent="0">
              <a:buNone/>
            </a:pPr>
            <a:r>
              <a:rPr lang="en-US" dirty="0"/>
              <a:t>Professional Standards</a:t>
            </a:r>
          </a:p>
          <a:p>
            <a:r>
              <a:rPr lang="en-US" dirty="0"/>
              <a:t>1 hour of training</a:t>
            </a:r>
          </a:p>
          <a:p>
            <a:r>
              <a:rPr lang="en-US" dirty="0"/>
              <a:t>Key Area/s and Learning Codes:</a:t>
            </a:r>
          </a:p>
          <a:p>
            <a:pPr lvl="1"/>
            <a:r>
              <a:rPr lang="en-US" dirty="0"/>
              <a:t>1100</a:t>
            </a:r>
          </a:p>
          <a:p>
            <a:pPr lvl="1"/>
            <a:r>
              <a:rPr lang="en-US" dirty="0"/>
              <a:t>3100</a:t>
            </a:r>
          </a:p>
          <a:p>
            <a:pPr lvl="1"/>
            <a:r>
              <a:rPr lang="en-US" dirty="0"/>
              <a:t>3200</a:t>
            </a:r>
          </a:p>
          <a:p>
            <a:pPr lvl="1"/>
            <a:r>
              <a:rPr lang="en-US" dirty="0"/>
              <a:t>4000</a:t>
            </a:r>
          </a:p>
          <a:p>
            <a:endParaRPr lang="en-US" dirty="0"/>
          </a:p>
        </p:txBody>
      </p:sp>
      <p:sp>
        <p:nvSpPr>
          <p:cNvPr id="4" name="Slide Number Placeholder 3">
            <a:extLst>
              <a:ext uri="{FF2B5EF4-FFF2-40B4-BE49-F238E27FC236}">
                <a16:creationId xmlns:a16="http://schemas.microsoft.com/office/drawing/2014/main" id="{D51D5624-6631-42DF-B638-D2A32CFD7D3A}"/>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custDataLst>
      <p:tags r:id="rId1"/>
    </p:custDataLst>
    <p:extLst>
      <p:ext uri="{BB962C8B-B14F-4D97-AF65-F5344CB8AC3E}">
        <p14:creationId xmlns:p14="http://schemas.microsoft.com/office/powerpoint/2010/main" val="166161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08467-5CBF-401A-B867-A0CEDAE63782}"/>
              </a:ext>
            </a:extLst>
          </p:cNvPr>
          <p:cNvSpPr>
            <a:spLocks noGrp="1"/>
          </p:cNvSpPr>
          <p:nvPr>
            <p:ph type="title"/>
          </p:nvPr>
        </p:nvSpPr>
        <p:spPr/>
        <p:txBody>
          <a:bodyPr/>
          <a:lstStyle/>
          <a:p>
            <a:r>
              <a:rPr lang="en-US" dirty="0"/>
              <a:t>Icebreaker</a:t>
            </a:r>
          </a:p>
        </p:txBody>
      </p:sp>
      <p:sp>
        <p:nvSpPr>
          <p:cNvPr id="3" name="Content Placeholder 2">
            <a:extLst>
              <a:ext uri="{FF2B5EF4-FFF2-40B4-BE49-F238E27FC236}">
                <a16:creationId xmlns:a16="http://schemas.microsoft.com/office/drawing/2014/main" id="{7781C3B4-7B9C-46B1-943A-319628F0EF67}"/>
              </a:ext>
            </a:extLst>
          </p:cNvPr>
          <p:cNvSpPr>
            <a:spLocks noGrp="1"/>
          </p:cNvSpPr>
          <p:nvPr>
            <p:ph idx="1"/>
          </p:nvPr>
        </p:nvSpPr>
        <p:spPr/>
        <p:txBody>
          <a:bodyPr/>
          <a:lstStyle/>
          <a:p>
            <a:r>
              <a:rPr lang="en-US" dirty="0"/>
              <a:t>In three words or less, what are you hoping to take away from todays training? </a:t>
            </a:r>
          </a:p>
          <a:p>
            <a:pPr lvl="1"/>
            <a:r>
              <a:rPr lang="en-US" dirty="0">
                <a:hlinkClick r:id="rId4"/>
              </a:rPr>
              <a:t>https://www.menti.com/vh3geqye6j</a:t>
            </a:r>
            <a:endParaRPr lang="en-US" dirty="0"/>
          </a:p>
          <a:p>
            <a:pPr lvl="1"/>
            <a:r>
              <a:rPr lang="en-US" dirty="0"/>
              <a:t>5494 0518</a:t>
            </a:r>
          </a:p>
          <a:p>
            <a:endParaRPr lang="en-US" dirty="0"/>
          </a:p>
          <a:p>
            <a:r>
              <a:rPr lang="en-US" dirty="0"/>
              <a:t>In three words or less, what are you MOST looking forward to for next school year (personally or professionally)?</a:t>
            </a:r>
          </a:p>
        </p:txBody>
      </p:sp>
      <p:sp>
        <p:nvSpPr>
          <p:cNvPr id="4" name="Slide Number Placeholder 3">
            <a:extLst>
              <a:ext uri="{FF2B5EF4-FFF2-40B4-BE49-F238E27FC236}">
                <a16:creationId xmlns:a16="http://schemas.microsoft.com/office/drawing/2014/main" id="{44B8A936-AEFD-4958-A5B6-EC1845E2A283}"/>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custDataLst>
      <p:tags r:id="rId1"/>
    </p:custDataLst>
    <p:extLst>
      <p:ext uri="{BB962C8B-B14F-4D97-AF65-F5344CB8AC3E}">
        <p14:creationId xmlns:p14="http://schemas.microsoft.com/office/powerpoint/2010/main" val="110076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78FE-0BCC-455D-9651-2A865152BC9A}"/>
              </a:ext>
            </a:extLst>
          </p:cNvPr>
          <p:cNvSpPr>
            <a:spLocks noGrp="1"/>
          </p:cNvSpPr>
          <p:nvPr>
            <p:ph type="title"/>
          </p:nvPr>
        </p:nvSpPr>
        <p:spPr/>
        <p:txBody>
          <a:bodyPr/>
          <a:lstStyle/>
          <a:p>
            <a:r>
              <a:rPr lang="en-US" dirty="0"/>
              <a:t>Training Guides</a:t>
            </a:r>
          </a:p>
        </p:txBody>
      </p:sp>
      <p:pic>
        <p:nvPicPr>
          <p:cNvPr id="7" name="Content Placeholder 6">
            <a:extLst>
              <a:ext uri="{FF2B5EF4-FFF2-40B4-BE49-F238E27FC236}">
                <a16:creationId xmlns:a16="http://schemas.microsoft.com/office/drawing/2014/main" id="{8E7B5E66-588E-4C85-AB5A-B6ABC664D62D}"/>
              </a:ext>
            </a:extLst>
          </p:cNvPr>
          <p:cNvPicPr>
            <a:picLocks noGrp="1" noChangeAspect="1"/>
          </p:cNvPicPr>
          <p:nvPr>
            <p:ph idx="1"/>
          </p:nvPr>
        </p:nvPicPr>
        <p:blipFill>
          <a:blip r:embed="rId4"/>
          <a:stretch>
            <a:fillRect/>
          </a:stretch>
        </p:blipFill>
        <p:spPr>
          <a:xfrm>
            <a:off x="4827164" y="1321906"/>
            <a:ext cx="4085975" cy="4787948"/>
          </a:xfrm>
          <a:ln w="28575">
            <a:solidFill>
              <a:srgbClr val="92D050"/>
            </a:solidFill>
          </a:ln>
        </p:spPr>
      </p:pic>
      <p:sp>
        <p:nvSpPr>
          <p:cNvPr id="4" name="Slide Number Placeholder 3">
            <a:extLst>
              <a:ext uri="{FF2B5EF4-FFF2-40B4-BE49-F238E27FC236}">
                <a16:creationId xmlns:a16="http://schemas.microsoft.com/office/drawing/2014/main" id="{B96812AF-1BD4-490D-847E-1F12B285A5F2}"/>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
        <p:nvSpPr>
          <p:cNvPr id="5" name="Oval 4">
            <a:extLst>
              <a:ext uri="{FF2B5EF4-FFF2-40B4-BE49-F238E27FC236}">
                <a16:creationId xmlns:a16="http://schemas.microsoft.com/office/drawing/2014/main" id="{005F8A48-823E-476C-8BD0-1EE90D912B8F}"/>
              </a:ext>
            </a:extLst>
          </p:cNvPr>
          <p:cNvSpPr/>
          <p:nvPr/>
        </p:nvSpPr>
        <p:spPr>
          <a:xfrm>
            <a:off x="6458611" y="5522831"/>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76200"/>
                <a:solidFill>
                  <a:schemeClr val="tx1"/>
                </a:solidFill>
                <a:effectLst>
                  <a:outerShdw blurRad="38100" dist="19050" dir="2700000" algn="tl" rotWithShape="0">
                    <a:schemeClr val="dk1">
                      <a:alpha val="40000"/>
                    </a:schemeClr>
                  </a:outerShdw>
                </a:effectLst>
              </a:rPr>
              <a:t>FAQ</a:t>
            </a:r>
          </a:p>
          <a:p>
            <a:pPr algn="ctr"/>
            <a:r>
              <a:rPr lang="en-US" dirty="0">
                <a:ln w="76200"/>
                <a:solidFill>
                  <a:schemeClr val="tx1"/>
                </a:solidFill>
                <a:effectLst>
                  <a:outerShdw blurRad="38100" dist="19050" dir="2700000" algn="tl" rotWithShape="0">
                    <a:schemeClr val="dk1">
                      <a:alpha val="40000"/>
                    </a:schemeClr>
                  </a:outerShdw>
                </a:effectLst>
              </a:rPr>
              <a:t>Pg. 1</a:t>
            </a:r>
            <a:endParaRPr lang="en-US" dirty="0">
              <a:ln w="76200">
                <a:solidFill>
                  <a:schemeClr val="accent6"/>
                </a:solidFill>
              </a:ln>
              <a:noFill/>
            </a:endParaRPr>
          </a:p>
        </p:txBody>
      </p:sp>
      <p:pic>
        <p:nvPicPr>
          <p:cNvPr id="6" name="Picture 5">
            <a:extLst>
              <a:ext uri="{FF2B5EF4-FFF2-40B4-BE49-F238E27FC236}">
                <a16:creationId xmlns:a16="http://schemas.microsoft.com/office/drawing/2014/main" id="{260F60B2-69EE-40EE-BCAE-FB31528CBEF8}"/>
              </a:ext>
            </a:extLst>
          </p:cNvPr>
          <p:cNvPicPr>
            <a:picLocks noChangeAspect="1"/>
          </p:cNvPicPr>
          <p:nvPr/>
        </p:nvPicPr>
        <p:blipFill>
          <a:blip r:embed="rId5"/>
          <a:stretch>
            <a:fillRect/>
          </a:stretch>
        </p:blipFill>
        <p:spPr>
          <a:xfrm>
            <a:off x="357612" y="1431765"/>
            <a:ext cx="4011929" cy="4787948"/>
          </a:xfrm>
          <a:prstGeom prst="rect">
            <a:avLst/>
          </a:prstGeom>
          <a:ln w="38100" cap="sq" cmpd="thickThin">
            <a:solidFill>
              <a:schemeClr val="accent1"/>
            </a:solidFill>
            <a:prstDash val="solid"/>
            <a:miter lim="800000"/>
          </a:ln>
          <a:effectLst>
            <a:innerShdw blurRad="76200">
              <a:srgbClr val="000000"/>
            </a:innerShdw>
          </a:effectLst>
        </p:spPr>
      </p:pic>
      <p:sp>
        <p:nvSpPr>
          <p:cNvPr id="10" name="Cloud 9">
            <a:extLst>
              <a:ext uri="{FF2B5EF4-FFF2-40B4-BE49-F238E27FC236}">
                <a16:creationId xmlns:a16="http://schemas.microsoft.com/office/drawing/2014/main" id="{AB5FD866-49DC-41E1-8912-071B9366A2EC}"/>
              </a:ext>
            </a:extLst>
          </p:cNvPr>
          <p:cNvSpPr/>
          <p:nvPr/>
        </p:nvSpPr>
        <p:spPr>
          <a:xfrm>
            <a:off x="1562557" y="5597186"/>
            <a:ext cx="1296785" cy="1043360"/>
          </a:xfrm>
          <a:prstGeom prst="cloud">
            <a:avLst/>
          </a:prstGeom>
          <a:solidFill>
            <a:schemeClr val="accent1">
              <a:lumMod val="40000"/>
              <a:lumOff val="60000"/>
            </a:schemeClr>
          </a:solidFill>
          <a:ln w="76200">
            <a:solidFill>
              <a:srgbClr val="488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Toolkit</a:t>
            </a:r>
          </a:p>
          <a:p>
            <a:pPr algn="ctr"/>
            <a:r>
              <a:rPr lang="en-US" dirty="0">
                <a:ln w="0"/>
                <a:solidFill>
                  <a:schemeClr val="tx1"/>
                </a:solidFill>
                <a:effectLst>
                  <a:outerShdw blurRad="38100" dist="19050" dir="2700000" algn="tl" rotWithShape="0">
                    <a:schemeClr val="dk1">
                      <a:alpha val="40000"/>
                    </a:schemeClr>
                  </a:outerShdw>
                </a:effectLst>
              </a:rPr>
              <a:t>Pg. 1</a:t>
            </a:r>
          </a:p>
        </p:txBody>
      </p:sp>
    </p:spTree>
    <p:custDataLst>
      <p:tags r:id="rId1"/>
    </p:custDataLst>
    <p:extLst>
      <p:ext uri="{BB962C8B-B14F-4D97-AF65-F5344CB8AC3E}">
        <p14:creationId xmlns:p14="http://schemas.microsoft.com/office/powerpoint/2010/main" val="1871066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42ED5D-EF26-46B3-A14B-342AFEB2BE81}"/>
              </a:ext>
            </a:extLst>
          </p:cNvPr>
          <p:cNvSpPr>
            <a:spLocks noGrp="1"/>
          </p:cNvSpPr>
          <p:nvPr>
            <p:ph type="ctrTitle"/>
          </p:nvPr>
        </p:nvSpPr>
        <p:spPr>
          <a:xfrm>
            <a:off x="685800" y="1486107"/>
            <a:ext cx="7772400" cy="3595534"/>
          </a:xfrm>
        </p:spPr>
        <p:txBody>
          <a:bodyPr>
            <a:normAutofit fontScale="90000"/>
          </a:bodyPr>
          <a:lstStyle/>
          <a:p>
            <a:r>
              <a:rPr lang="en-US" sz="4800" dirty="0"/>
              <a:t>Nationwide Waiver Overview</a:t>
            </a:r>
            <a:br>
              <a:rPr lang="en-US" dirty="0"/>
            </a:br>
            <a:br>
              <a:rPr lang="en-US" dirty="0"/>
            </a:br>
            <a:r>
              <a:rPr lang="en-US" sz="3200" dirty="0">
                <a:latin typeface="+mn-lt"/>
              </a:rPr>
              <a:t>Effective July 1, 2021 through June 30, 2022, unless otherwise noted</a:t>
            </a:r>
            <a:br>
              <a:rPr lang="en-US" sz="3200" dirty="0">
                <a:latin typeface="+mn-lt"/>
              </a:rPr>
            </a:br>
            <a:br>
              <a:rPr lang="en-US" sz="3200" dirty="0">
                <a:latin typeface="+mn-lt"/>
              </a:rPr>
            </a:br>
            <a:r>
              <a:rPr lang="en-US" sz="3200" dirty="0">
                <a:latin typeface="+mn-lt"/>
                <a:hlinkClick r:id="rId4"/>
              </a:rPr>
              <a:t>https://app.smartsheet.com/b/publish?EQBCT=2fbcc0b15a604b2fb461289e54d80f71</a:t>
            </a:r>
            <a:r>
              <a:rPr lang="en-US" sz="3200" dirty="0">
                <a:latin typeface="+mn-lt"/>
              </a:rPr>
              <a:t> </a:t>
            </a:r>
            <a:endParaRPr lang="en-US" dirty="0">
              <a:latin typeface="+mn-lt"/>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9</a:t>
            </a:fld>
            <a:endParaRPr lang="en-US" dirty="0"/>
          </a:p>
        </p:txBody>
      </p:sp>
    </p:spTree>
    <p:custDataLst>
      <p:tags r:id="rId1"/>
    </p:custDataLst>
    <p:extLst>
      <p:ext uri="{BB962C8B-B14F-4D97-AF65-F5344CB8AC3E}">
        <p14:creationId xmlns:p14="http://schemas.microsoft.com/office/powerpoint/2010/main" val="6382767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SLIDE_COUNT" val="41"/>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70&quot;/&gt;&lt;/object&gt;&lt;object type=&quot;3&quot; unique_id=&quot;10005&quot;&gt;&lt;property id=&quot;20148&quot; value=&quot;5&quot;/&gt;&lt;property id=&quot;20300&quot; value=&quot;Slide 3&quot;/&gt;&lt;property id=&quot;20307&quot; value=&quot;384&quot;/&gt;&lt;/object&gt;&lt;object type=&quot;3&quot; unique_id=&quot;10006&quot;&gt;&lt;property id=&quot;20148&quot; value=&quot;5&quot;/&gt;&lt;property id=&quot;20300&quot; value=&quot;Slide 4 - &amp;quot;Non-Discrimination Statement&amp;quot;&quot;/&gt;&lt;property id=&quot;20307&quot; value=&quot;378&quot;/&gt;&lt;/object&gt;&lt;object type=&quot;3&quot; unique_id=&quot;10007&quot;&gt;&lt;property id=&quot;20148&quot; value=&quot;5&quot;/&gt;&lt;property id=&quot;20300&quot; value=&quot;Slide 5 - &amp;quot;Conditions for Success&amp;quot;&quot;/&gt;&lt;property id=&quot;20307&quot; value=&quot;377&quot;/&gt;&lt;/object&gt;&lt;object type=&quot;3&quot; unique_id=&quot;10008&quot;&gt;&lt;property id=&quot;20148&quot; value=&quot;5&quot;/&gt;&lt;property id=&quot;20300&quot; value=&quot;Slide 6 - &amp;quot;Learning Objectives &amp;quot;&quot;/&gt;&lt;property id=&quot;20307&quot; value=&quot;379&quot;/&gt;&lt;/object&gt;&lt;object type=&quot;3&quot; unique_id=&quot;10009&quot;&gt;&lt;property id=&quot;20148&quot; value=&quot;5&quot;/&gt;&lt;property id=&quot;20300&quot; value=&quot;Slide 7 - &amp;quot;Icebreaker&amp;quot;&quot;/&gt;&lt;property id=&quot;20307&quot; value=&quot;423&quot;/&gt;&lt;/object&gt;&lt;object type=&quot;3&quot; unique_id=&quot;10010&quot;&gt;&lt;property id=&quot;20148&quot; value=&quot;5&quot;/&gt;&lt;property id=&quot;20300&quot; value=&quot;Slide 8 - &amp;quot;Training Guides&amp;quot;&quot;/&gt;&lt;property id=&quot;20307&quot; value=&quot;414&quot;/&gt;&lt;/object&gt;&lt;object type=&quot;3&quot; unique_id=&quot;10011&quot;&gt;&lt;property id=&quot;20148&quot; value=&quot;5&quot;/&gt;&lt;property id=&quot;20300&quot; value=&quot;Slide 9 - &amp;quot;Nationwide Waiver Overview  Effective July 1, 2021 through June 30, 2022, unless otherwise noted  https://app.smart&quot;/&gt;&lt;property id=&quot;20307&quot; value=&quot;257&quot;/&gt;&lt;/object&gt;&lt;object type=&quot;3&quot; unique_id=&quot;10012&quot;&gt;&lt;property id=&quot;20148&quot; value=&quot;5&quot;/&gt;&lt;property id=&quot;20300&quot; value=&quot;Slide 10 - &amp;quot;Operations for SY 2021-22&amp;quot;&quot;/&gt;&lt;property id=&quot;20307&quot; value=&quot;424&quot;/&gt;&lt;/object&gt;&lt;object type=&quot;3&quot; unique_id=&quot;10013&quot;&gt;&lt;property id=&quot;20148&quot; value=&quot;5&quot;/&gt;&lt;property id=&quot;20300&quot; value=&quot;Slide 11 - &amp;quot;Seamless Summer Option (SSO) OR National School Lunch Program (NSLP)&amp;quot;&quot;/&gt;&lt;property id=&quot;20307&quot; value=&quot;259&quot;/&gt;&lt;/object&gt;&lt;object type=&quot;3&quot; unique_id=&quot;10014&quot;&gt;&lt;property id=&quot;20148&quot; value=&quot;5&quot;/&gt;&lt;property id=&quot;20300&quot; value=&quot;Slide 12 - &amp;quot;Allowable Meals - SSO&amp;quot;&quot;/&gt;&lt;property id=&quot;20307&quot; value=&quot;415&quot;/&gt;&lt;/object&gt;&lt;object type=&quot;3&quot; unique_id=&quot;10015&quot;&gt;&lt;property id=&quot;20148&quot; value=&quot;5&quot;/&gt;&lt;property id=&quot;20300&quot; value=&quot;Slide 13 - &amp;quot;Meal Counting and Claiming&amp;quot;&quot;/&gt;&lt;property id=&quot;20307&quot; value=&quot;428&quot;/&gt;&lt;/object&gt;&lt;object type=&quot;3&quot; unique_id=&quot;10016&quot;&gt;&lt;property id=&quot;20148&quot; value=&quot;5&quot;/&gt;&lt;property id=&quot;20300&quot; value=&quot;Slide 14 - &amp;quot;Free &amp;amp; Reduced-Price Meal Applications&amp;quot;&quot;/&gt;&lt;property id=&quot;20307&quot; value=&quot;416&quot;/&gt;&lt;/object&gt;&lt;object type=&quot;3&quot; unique_id=&quot;10017&quot;&gt;&lt;property id=&quot;20148&quot; value=&quot;5&quot;/&gt;&lt;property id=&quot;20300&quot; value=&quot;Slide 15 - &amp;quot;Poll Question&amp;quot;&quot;/&gt;&lt;property id=&quot;20307&quot; value=&quot;426&quot;/&gt;&lt;/object&gt;&lt;object type=&quot;3&quot; unique_id=&quot;10018&quot;&gt;&lt;property id=&quot;20148&quot; value=&quot;5&quot;/&gt;&lt;property id=&quot;20300&quot; value=&quot;Slide 16 - &amp;quot;Meal Pattern&amp;quot;&quot;/&gt;&lt;property id=&quot;20307&quot; value=&quot;409&quot;/&gt;&lt;/object&gt;&lt;object type=&quot;3&quot; unique_id=&quot;10019&quot;&gt;&lt;property id=&quot;20148&quot; value=&quot;5&quot;/&gt;&lt;property id=&quot;20300&quot; value=&quot;Slide 17 - &amp;quot;Meal Pattern Overview&amp;quot;&quot;/&gt;&lt;property id=&quot;20307&quot; value=&quot;418&quot;/&gt;&lt;/object&gt;&lt;object type=&quot;3&quot; unique_id=&quot;10020&quot;&gt;&lt;property id=&quot;20148&quot; value=&quot;5&quot;/&gt;&lt;property id=&quot;20300&quot; value=&quot;Slide 18 - &amp;quot;School Breakfast Program Meal Pattern&amp;quot;&quot;/&gt;&lt;property id=&quot;20307&quot; value=&quot;435&quot;/&gt;&lt;/object&gt;&lt;object type=&quot;3&quot; unique_id=&quot;10021&quot;&gt;&lt;property id=&quot;20148&quot; value=&quot;5&quot;/&gt;&lt;property id=&quot;20300&quot; value=&quot;Slide 19 - &amp;quot;Breakfast Offer versus Serve&amp;quot;&quot;/&gt;&lt;property id=&quot;20307&quot; value=&quot;434&quot;/&gt;&lt;/object&gt;&lt;object type=&quot;3&quot; unique_id=&quot;10022&quot;&gt;&lt;property id=&quot;20148&quot; value=&quot;5&quot;/&gt;&lt;property id=&quot;20300&quot; value=&quot;Slide 20 - &amp;quot;National School Lunch Program Meal Pattern&amp;quot;&quot;/&gt;&lt;property id=&quot;20307&quot; value=&quot;433&quot;/&gt;&lt;/object&gt;&lt;object type=&quot;3&quot; unique_id=&quot;10023&quot;&gt;&lt;property id=&quot;20148&quot; value=&quot;5&quot;/&gt;&lt;property id=&quot;20300&quot; value=&quot;Slide 21 - &amp;quot;Lunch Offer versus Serve&amp;quot;&quot;/&gt;&lt;property id=&quot;20307&quot; value=&quot;436&quot;/&gt;&lt;/object&gt;&lt;object type=&quot;3&quot; unique_id=&quot;10024&quot;&gt;&lt;property id=&quot;20148&quot; value=&quot;5&quot;/&gt;&lt;property id=&quot;20300&quot; value=&quot;Slide 22 - &amp;quot;Meal Pattern Comparison Chart&amp;quot;&quot;/&gt;&lt;property id=&quot;20307&quot; value=&quot;437&quot;/&gt;&lt;/object&gt;&lt;object type=&quot;3&quot; unique_id=&quot;10025&quot;&gt;&lt;property id=&quot;20148&quot; value=&quot;5&quot;/&gt;&lt;property id=&quot;20300&quot; value=&quot;Slide 23 - &amp;quot;Meal Pattern Waivers&amp;quot;&quot;/&gt;&lt;property id=&quot;20307&quot; value=&quot;419&quot;/&gt;&lt;/object&gt;&lt;object type=&quot;3&quot; unique_id=&quot;10026&quot;&gt;&lt;property id=&quot;20148&quot; value=&quot;5&quot;/&gt;&lt;property id=&quot;20300&quot; value=&quot;Slide 24 - &amp;quot;Meal Pattern Waiver Implementation&amp;quot;&quot;/&gt;&lt;property id=&quot;20307&quot; value=&quot;420&quot;/&gt;&lt;/object&gt;&lt;object type=&quot;3&quot; unique_id=&quot;10027&quot;&gt;&lt;property id=&quot;20148&quot; value=&quot;5&quot;/&gt;&lt;property id=&quot;20300&quot; value=&quot;Slide 25 - &amp;quot;https://jamboard.google.com/d/1Xh6ii5QUTiaKRN4m1VCtg51usghx-hZHPEqmvnEHr_M/edit?usp=sharing    &amp;quot;&quot;/&gt;&lt;property id=&quot;20307&quot; value=&quot;427&quot;/&gt;&lt;/object&gt;&lt;object type=&quot;3&quot; unique_id=&quot;10028&quot;&gt;&lt;property id=&quot;20148&quot; value=&quot;5&quot;/&gt;&lt;property id=&quot;20300&quot; value=&quot;Slide 26 - &amp;quot; Meal Times&amp;quot;&quot;/&gt;&lt;property id=&quot;20307&quot; value=&quot;407&quot;/&gt;&lt;/object&gt;&lt;object type=&quot;3&quot; unique_id=&quot;10029&quot;&gt;&lt;property id=&quot;20148&quot; value=&quot;5&quot;/&gt;&lt;property id=&quot;20300&quot; value=&quot;Slide 27 - &amp;quot;Non-Congregate Feeding&amp;quot;&quot;/&gt;&lt;property id=&quot;20307&quot; value=&quot;408&quot;/&gt;&lt;/object&gt;&lt;object type=&quot;3&quot; unique_id=&quot;10030&quot;&gt;&lt;property id=&quot;20148&quot; value=&quot;5&quot;/&gt;&lt;property id=&quot;20300&quot; value=&quot;Slide 28 - &amp;quot;Parent Meal Pick Up&amp;quot;&quot;/&gt;&lt;property id=&quot;20307&quot; value=&quot;410&quot;/&gt;&lt;/object&gt;&lt;object type=&quot;3&quot; unique_id=&quot;10031&quot;&gt;&lt;property id=&quot;20148&quot; value=&quot;5&quot;/&gt;&lt;property id=&quot;20300&quot; value=&quot;Slide 29 - &amp;quot;Monitoring &amp;amp; Audits&amp;quot;&quot;/&gt;&lt;property id=&quot;20307&quot; value=&quot;411&quot;/&gt;&lt;/object&gt;&lt;object type=&quot;3&quot; unique_id=&quot;10032&quot;&gt;&lt;property id=&quot;20148&quot; value=&quot;5&quot;/&gt;&lt;property id=&quot;20300&quot; value=&quot;Slide 30 - &amp;quot;SY 2021-22 Administrative Reviews&amp;quot;&quot;/&gt;&lt;property id=&quot;20307&quot; value=&quot;425&quot;/&gt;&lt;/object&gt;&lt;object type=&quot;3&quot; unique_id=&quot;10033&quot;&gt;&lt;property id=&quot;20148&quot; value=&quot;5&quot;/&gt;&lt;property id=&quot;20300&quot; value=&quot;Slide 31 - &amp;quot;Area Eligibility&amp;quot;&quot;/&gt;&lt;property id=&quot;20307&quot; value=&quot;412&quot;/&gt;&lt;/object&gt;&lt;object type=&quot;3&quot; unique_id=&quot;10034&quot;&gt;&lt;property id=&quot;20148&quot; value=&quot;5&quot;/&gt;&lt;property id=&quot;20300&quot; value=&quot;Slide 32 - &amp;quot;Reimbursement Rates&amp;quot;&quot;/&gt;&lt;property id=&quot;20307&quot; value=&quot;413&quot;/&gt;&lt;/object&gt;&lt;object type=&quot;3&quot; unique_id=&quot;10035&quot;&gt;&lt;property id=&quot;20148&quot; value=&quot;5&quot;/&gt;&lt;property id=&quot;20300&quot; value=&quot;Slide 33 - &amp;quot;Afterschool Snack Program (ASP)&amp;quot;&quot;/&gt;&lt;property id=&quot;20307&quot; value=&quot;422&quot;/&gt;&lt;/object&gt;&lt;object type=&quot;3&quot; unique_id=&quot;10036&quot;&gt;&lt;property id=&quot;20148&quot; value=&quot;5&quot;/&gt;&lt;property id=&quot;20300&quot; value=&quot;Slide 34 - &amp;quot;Fresh Fruit and Vegetable Program (FFVP)&amp;quot;&quot;/&gt;&lt;property id=&quot;20307&quot; value=&quot;429&quot;/&gt;&lt;/object&gt;&lt;object type=&quot;3&quot; unique_id=&quot;10037&quot;&gt;&lt;property id=&quot;20148&quot; value=&quot;5&quot;/&gt;&lt;property id=&quot;20300&quot; value=&quot;Slide 35 - &amp;quot;Other Program Considerations&amp;quot;&quot;/&gt;&lt;property id=&quot;20307&quot; value=&quot;431&quot;/&gt;&lt;/object&gt;&lt;object type=&quot;3&quot; unique_id=&quot;10038&quot;&gt;&lt;property id=&quot;20148&quot; value=&quot;5&quot;/&gt;&lt;property id=&quot;20300&quot; value=&quot;Slide 36 - &amp;quot;Resources&amp;quot;&quot;/&gt;&lt;property id=&quot;20307&quot; value=&quot;438&quot;/&gt;&lt;/object&gt;&lt;object type=&quot;3&quot; unique_id=&quot;10039&quot;&gt;&lt;property id=&quot;20148&quot; value=&quot;5&quot;/&gt;&lt;property id=&quot;20300&quot; value=&quot;Slide 37&quot;/&gt;&lt;property id=&quot;20307&quot; value=&quot;432&quot;/&gt;&lt;/object&gt;&lt;object type=&quot;3&quot; unique_id=&quot;10040&quot;&gt;&lt;property id=&quot;20148&quot; value=&quot;5&quot;/&gt;&lt;property id=&quot;20300&quot; value=&quot;Slide 38 - &amp;quot;CDE Updates&amp;quot;&quot;/&gt;&lt;property id=&quot;20307&quot; value=&quot;439&quot;/&gt;&lt;/object&gt;&lt;object type=&quot;3&quot; unique_id=&quot;10041&quot;&gt;&lt;property id=&quot;20148&quot; value=&quot;5&quot;/&gt;&lt;property id=&quot;20300&quot; value=&quot;Slide 39 - &amp;quot;Questions? Submit via form at any time: https://app.smartsheet.com/b/form/0614096b88c046cbbb6ddda19d96ceb8 &amp;quot;&quot;/&gt;&lt;property id=&quot;20307&quot; value=&quot;430&quot;/&gt;&lt;/object&gt;&lt;object type=&quot;3&quot; unique_id=&quot;10042&quot;&gt;&lt;property id=&quot;20148&quot; value=&quot;5&quot;/&gt;&lt;property id=&quot;20300&quot; value=&quot;Slide 40 - &amp;quot;Training Evaluation and Certificate &amp;quot;&quot;/&gt;&lt;property id=&quot;20307&quot; value=&quot;380&quot;/&gt;&lt;/object&gt;&lt;object type=&quot;3&quot; unique_id=&quot;10043&quot;&gt;&lt;property id=&quot;20148&quot; value=&quot;5&quot;/&gt;&lt;property id=&quot;20300&quot; value=&quot;Slide 41&quot;/&gt;&lt;property id=&quot;20307&quot; value=&quot;406&quot;/&gt;&lt;/object&gt;&lt;object type=&quot;3&quot; unique_id=&quot;10405&quot;&gt;&lt;property id=&quot;20148&quot; value=&quot;5&quot;/&gt;&lt;property id=&quot;20300&quot; value=&quot;Slide 2 - &amp;quot;Call Details&amp;quot;&quot;/&gt;&lt;property id=&quot;20307&quot; value=&quot;440&quot;/&gt;&lt;/object&gt;&lt;/object&gt;&lt;object type=&quot;8&quot; unique_id=&quot;10086&quot;&gt;&lt;/object&gt;&lt;/object&gt;&lt;/database&gt;"/>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2093</TotalTime>
  <Words>6317</Words>
  <Application>Microsoft Office PowerPoint</Application>
  <PresentationFormat>On-screen Show (4:3)</PresentationFormat>
  <Paragraphs>632</Paragraphs>
  <Slides>41</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Calibri</vt:lpstr>
      <vt:lpstr>Calibri Light</vt:lpstr>
      <vt:lpstr>Courier New</vt:lpstr>
      <vt:lpstr>Helvetica</vt:lpstr>
      <vt:lpstr>Museo Slab 500</vt:lpstr>
      <vt:lpstr>Segoe UI</vt:lpstr>
      <vt:lpstr>Symbol</vt:lpstr>
      <vt:lpstr>Office Theme</vt:lpstr>
      <vt:lpstr>PowerPoint Presentation</vt:lpstr>
      <vt:lpstr>Call Details</vt:lpstr>
      <vt:lpstr>PowerPoint Presentation</vt:lpstr>
      <vt:lpstr>Non-Discrimination Statement</vt:lpstr>
      <vt:lpstr>Conditions for Success</vt:lpstr>
      <vt:lpstr>Learning Objectives </vt:lpstr>
      <vt:lpstr>Icebreaker</vt:lpstr>
      <vt:lpstr>Training Guides</vt:lpstr>
      <vt:lpstr>Nationwide Waiver Overview  Effective July 1, 2021 through June 30, 2022, unless otherwise noted  https://app.smartsheet.com/b/publish?EQBCT=2fbcc0b15a604b2fb461289e54d80f71 </vt:lpstr>
      <vt:lpstr>Operations for SY 2021-22</vt:lpstr>
      <vt:lpstr>Seamless Summer Option (SSO) OR National School Lunch Program (NSLP)</vt:lpstr>
      <vt:lpstr>Allowable Meals - SSO</vt:lpstr>
      <vt:lpstr>Meal Counting and Claiming</vt:lpstr>
      <vt:lpstr>Free &amp; Reduced-Price Meal Applications</vt:lpstr>
      <vt:lpstr>Poll Question</vt:lpstr>
      <vt:lpstr>Meal Pattern</vt:lpstr>
      <vt:lpstr>Meal Pattern Overview</vt:lpstr>
      <vt:lpstr>School Breakfast Program Meal Pattern</vt:lpstr>
      <vt:lpstr>Breakfast Offer versus Serve</vt:lpstr>
      <vt:lpstr>National School Lunch Program Meal Pattern</vt:lpstr>
      <vt:lpstr>Lunch Offer versus Serve</vt:lpstr>
      <vt:lpstr>Meal Pattern Comparison Chart</vt:lpstr>
      <vt:lpstr>Meal Pattern Waivers</vt:lpstr>
      <vt:lpstr>Meal Pattern Waiver Implementation</vt:lpstr>
      <vt:lpstr>https://jamboard.google.com/d/1Xh6ii5QUTiaKRN4m1VCtg51usghx-hZHPEqmvnEHr_M/edit?usp=sharing    </vt:lpstr>
      <vt:lpstr> Meal Times</vt:lpstr>
      <vt:lpstr>Non-Congregate Feeding</vt:lpstr>
      <vt:lpstr>Parent Meal Pick Up</vt:lpstr>
      <vt:lpstr>Monitoring &amp; Audits</vt:lpstr>
      <vt:lpstr>SY 2021-22 Administrative Reviews</vt:lpstr>
      <vt:lpstr>Area Eligibility</vt:lpstr>
      <vt:lpstr>Reimbursement Rates</vt:lpstr>
      <vt:lpstr>Afterschool Snack Program (ASP)</vt:lpstr>
      <vt:lpstr>Fresh Fruit and Vegetable Program (FFVP)</vt:lpstr>
      <vt:lpstr>Other Program Considerations</vt:lpstr>
      <vt:lpstr>Resources</vt:lpstr>
      <vt:lpstr>PowerPoint Presentation</vt:lpstr>
      <vt:lpstr>CDE Updates</vt:lpstr>
      <vt:lpstr>Questions? Submit via form at any time: https://app.smartsheet.com/b/form/0614096b88c046cbbb6ddda19d96ceb8 </vt:lpstr>
      <vt:lpstr>Training Evaluation and Certificate </vt:lpstr>
      <vt:lpstr>PowerPoint Presentation</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Grove, Alicia</cp:lastModifiedBy>
  <cp:revision>165</cp:revision>
  <dcterms:created xsi:type="dcterms:W3CDTF">2019-06-25T17:30:52Z</dcterms:created>
  <dcterms:modified xsi:type="dcterms:W3CDTF">2021-05-27T19:08:03Z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35390DD1-DDE0-4234-B6E8-F47444A391DA</vt:lpwstr>
  </property>
  <property fmtid="{D5CDD505-2E9C-101B-9397-08002B2CF9AE}" pid="3" name="ArticulatePath">
    <vt:lpwstr>On the Menu_May 2021</vt:lpwstr>
  </property>
</Properties>
</file>