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1" r:id="rId2"/>
    <p:sldMasterId id="2147483716" r:id="rId3"/>
    <p:sldMasterId id="2147483732" r:id="rId4"/>
    <p:sldMasterId id="2147483745" r:id="rId5"/>
  </p:sldMasterIdLst>
  <p:notesMasterIdLst>
    <p:notesMasterId r:id="rId61"/>
  </p:notesMasterIdLst>
  <p:handoutMasterIdLst>
    <p:handoutMasterId r:id="rId62"/>
  </p:handoutMasterIdLst>
  <p:sldIdLst>
    <p:sldId id="589" r:id="rId6"/>
    <p:sldId id="607" r:id="rId7"/>
    <p:sldId id="726" r:id="rId8"/>
    <p:sldId id="717" r:id="rId9"/>
    <p:sldId id="723" r:id="rId10"/>
    <p:sldId id="724" r:id="rId11"/>
    <p:sldId id="721" r:id="rId12"/>
    <p:sldId id="722" r:id="rId13"/>
    <p:sldId id="720" r:id="rId14"/>
    <p:sldId id="736" r:id="rId15"/>
    <p:sldId id="719" r:id="rId16"/>
    <p:sldId id="740" r:id="rId17"/>
    <p:sldId id="693" r:id="rId18"/>
    <p:sldId id="725" r:id="rId19"/>
    <p:sldId id="729" r:id="rId20"/>
    <p:sldId id="730" r:id="rId21"/>
    <p:sldId id="741" r:id="rId22"/>
    <p:sldId id="734" r:id="rId23"/>
    <p:sldId id="735" r:id="rId24"/>
    <p:sldId id="695" r:id="rId25"/>
    <p:sldId id="696" r:id="rId26"/>
    <p:sldId id="697" r:id="rId27"/>
    <p:sldId id="698" r:id="rId28"/>
    <p:sldId id="708" r:id="rId29"/>
    <p:sldId id="709" r:id="rId30"/>
    <p:sldId id="710" r:id="rId31"/>
    <p:sldId id="711" r:id="rId32"/>
    <p:sldId id="712" r:id="rId33"/>
    <p:sldId id="713" r:id="rId34"/>
    <p:sldId id="714" r:id="rId35"/>
    <p:sldId id="715" r:id="rId36"/>
    <p:sldId id="716" r:id="rId37"/>
    <p:sldId id="686" r:id="rId38"/>
    <p:sldId id="718" r:id="rId39"/>
    <p:sldId id="745" r:id="rId40"/>
    <p:sldId id="747" r:id="rId41"/>
    <p:sldId id="746" r:id="rId42"/>
    <p:sldId id="757" r:id="rId43"/>
    <p:sldId id="744" r:id="rId44"/>
    <p:sldId id="753" r:id="rId45"/>
    <p:sldId id="752" r:id="rId46"/>
    <p:sldId id="751" r:id="rId47"/>
    <p:sldId id="756" r:id="rId48"/>
    <p:sldId id="754" r:id="rId49"/>
    <p:sldId id="684" r:id="rId50"/>
    <p:sldId id="755" r:id="rId51"/>
    <p:sldId id="652" r:id="rId52"/>
    <p:sldId id="749" r:id="rId53"/>
    <p:sldId id="748" r:id="rId54"/>
    <p:sldId id="750" r:id="rId55"/>
    <p:sldId id="742" r:id="rId56"/>
    <p:sldId id="739" r:id="rId57"/>
    <p:sldId id="743" r:id="rId58"/>
    <p:sldId id="280" r:id="rId59"/>
    <p:sldId id="651" r:id="rId6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FFC846"/>
    <a:srgbClr val="9D9D9D"/>
    <a:srgbClr val="9DC3E6"/>
    <a:srgbClr val="3333CC"/>
    <a:srgbClr val="009999"/>
    <a:srgbClr val="86BE40"/>
    <a:srgbClr val="993366"/>
    <a:srgbClr val="101E8E"/>
    <a:srgbClr val="46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4" autoAdjust="0"/>
    <p:restoredTop sz="76732" autoAdjust="0"/>
  </p:normalViewPr>
  <p:slideViewPr>
    <p:cSldViewPr snapToGrid="0" showGuides="1">
      <p:cViewPr>
        <p:scale>
          <a:sx n="50" d="100"/>
          <a:sy n="50" d="100"/>
        </p:scale>
        <p:origin x="-1626"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10788"/>
    </p:cViewPr>
  </p:sorterViewPr>
  <p:notesViewPr>
    <p:cSldViewPr snapToGrid="0">
      <p:cViewPr varScale="1">
        <p:scale>
          <a:sx n="52" d="100"/>
          <a:sy n="52" d="100"/>
        </p:scale>
        <p:origin x="-286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0DA37-947C-4FD6-A4B6-DFAA219E6D3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A3D3B3C-F15E-4E3E-A2F7-ADA158FC7655}">
      <dgm:prSet phldrT="[Text]" custT="1"/>
      <dgm:spPr>
        <a:solidFill>
          <a:schemeClr val="accent2">
            <a:lumMod val="75000"/>
          </a:schemeClr>
        </a:solidFill>
      </dgm:spPr>
      <dgm:t>
        <a:bodyPr/>
        <a:lstStyle/>
        <a:p>
          <a:r>
            <a:rPr lang="en-US" sz="2000" dirty="0"/>
            <a:t>Adult Learning Principles</a:t>
          </a:r>
        </a:p>
      </dgm:t>
    </dgm:pt>
    <dgm:pt modelId="{51D40CC8-9170-4DE4-B178-62A89B198E4E}" type="parTrans" cxnId="{D119FDE3-3454-4B59-9A66-C2667C50C600}">
      <dgm:prSet/>
      <dgm:spPr/>
      <dgm:t>
        <a:bodyPr/>
        <a:lstStyle/>
        <a:p>
          <a:endParaRPr lang="en-US"/>
        </a:p>
      </dgm:t>
    </dgm:pt>
    <dgm:pt modelId="{4DE5946D-F299-478E-AD7D-945C00CD65AF}" type="sibTrans" cxnId="{D119FDE3-3454-4B59-9A66-C2667C50C600}">
      <dgm:prSet/>
      <dgm:spPr/>
      <dgm:t>
        <a:bodyPr/>
        <a:lstStyle/>
        <a:p>
          <a:endParaRPr lang="en-US"/>
        </a:p>
      </dgm:t>
    </dgm:pt>
    <dgm:pt modelId="{190778D9-1332-4CA2-A985-CDA5A758B19F}">
      <dgm:prSet phldrT="[Text]" custT="1"/>
      <dgm:spPr>
        <a:solidFill>
          <a:schemeClr val="accent3">
            <a:lumMod val="60000"/>
            <a:lumOff val="40000"/>
          </a:schemeClr>
        </a:solidFill>
      </dgm:spPr>
      <dgm:t>
        <a:bodyPr/>
        <a:lstStyle/>
        <a:p>
          <a:r>
            <a:rPr lang="en-US" sz="2000" dirty="0" smtClean="0"/>
            <a:t>Introduction</a:t>
          </a:r>
          <a:endParaRPr lang="en-US" sz="2000" dirty="0"/>
        </a:p>
      </dgm:t>
    </dgm:pt>
    <dgm:pt modelId="{7A6ACD23-D15C-4C99-9A1B-C615B9F6DC27}" type="parTrans" cxnId="{D5255889-0AA5-4B80-869F-CA76228CA657}">
      <dgm:prSet custT="1"/>
      <dgm:spPr/>
      <dgm:t>
        <a:bodyPr/>
        <a:lstStyle/>
        <a:p>
          <a:endParaRPr lang="en-US" sz="2000"/>
        </a:p>
      </dgm:t>
    </dgm:pt>
    <dgm:pt modelId="{37444AC1-2CA3-4095-9948-D2696ECCEB79}" type="sibTrans" cxnId="{D5255889-0AA5-4B80-869F-CA76228CA657}">
      <dgm:prSet/>
      <dgm:spPr/>
      <dgm:t>
        <a:bodyPr/>
        <a:lstStyle/>
        <a:p>
          <a:endParaRPr lang="en-US"/>
        </a:p>
      </dgm:t>
    </dgm:pt>
    <dgm:pt modelId="{080E9F5B-FD1E-4E56-BADE-A32B782C867A}">
      <dgm:prSet phldrT="[Text]" custT="1"/>
      <dgm:spPr/>
      <dgm:t>
        <a:bodyPr/>
        <a:lstStyle/>
        <a:p>
          <a:r>
            <a:rPr lang="en-US" sz="2000" dirty="0"/>
            <a:t>Illustration</a:t>
          </a:r>
        </a:p>
      </dgm:t>
    </dgm:pt>
    <dgm:pt modelId="{01C31A71-3A30-4A8C-8171-32654A304076}" type="parTrans" cxnId="{0738152C-BA16-4928-8163-41CE44019034}">
      <dgm:prSet custT="1"/>
      <dgm:spPr/>
      <dgm:t>
        <a:bodyPr/>
        <a:lstStyle/>
        <a:p>
          <a:endParaRPr lang="en-US" sz="2000"/>
        </a:p>
      </dgm:t>
    </dgm:pt>
    <dgm:pt modelId="{FC3C678D-1CB4-44EA-A1EB-1E1BD55A6275}" type="sibTrans" cxnId="{0738152C-BA16-4928-8163-41CE44019034}">
      <dgm:prSet/>
      <dgm:spPr/>
      <dgm:t>
        <a:bodyPr/>
        <a:lstStyle/>
        <a:p>
          <a:endParaRPr lang="en-US"/>
        </a:p>
      </dgm:t>
    </dgm:pt>
    <dgm:pt modelId="{B2EB8EF3-2E33-4F6E-A712-B7D461231BA3}">
      <dgm:prSet phldrT="[Text]" custT="1"/>
      <dgm:spPr/>
      <dgm:t>
        <a:bodyPr/>
        <a:lstStyle/>
        <a:p>
          <a:r>
            <a:rPr lang="en-US" sz="2000"/>
            <a:t>Mastery</a:t>
          </a:r>
        </a:p>
      </dgm:t>
    </dgm:pt>
    <dgm:pt modelId="{80B4F5F2-A571-4DFB-88AC-2A54E343BA27}" type="parTrans" cxnId="{A6FE77E3-55A9-46E2-BB3D-808385CC0B2D}">
      <dgm:prSet custT="1"/>
      <dgm:spPr/>
      <dgm:t>
        <a:bodyPr/>
        <a:lstStyle/>
        <a:p>
          <a:endParaRPr lang="en-US" sz="2000"/>
        </a:p>
      </dgm:t>
    </dgm:pt>
    <dgm:pt modelId="{FB828FED-91D5-476E-B291-FA57776725EC}" type="sibTrans" cxnId="{A6FE77E3-55A9-46E2-BB3D-808385CC0B2D}">
      <dgm:prSet/>
      <dgm:spPr/>
      <dgm:t>
        <a:bodyPr/>
        <a:lstStyle/>
        <a:p>
          <a:endParaRPr lang="en-US"/>
        </a:p>
      </dgm:t>
    </dgm:pt>
    <dgm:pt modelId="{22E9DEA3-EDC6-4F3D-8A3D-CA4EAB5D3354}">
      <dgm:prSet phldrT="[Text]" custT="1"/>
      <dgm:spPr/>
      <dgm:t>
        <a:bodyPr/>
        <a:lstStyle/>
        <a:p>
          <a:r>
            <a:rPr lang="en-US" sz="2000" dirty="0" smtClean="0"/>
            <a:t>Practicing</a:t>
          </a:r>
          <a:endParaRPr lang="en-US" sz="2000" dirty="0"/>
        </a:p>
      </dgm:t>
    </dgm:pt>
    <dgm:pt modelId="{FC21C05F-5101-4EFB-8311-70B9F6D6419E}" type="parTrans" cxnId="{3F3A7AB2-113B-4F90-BC5C-C377DB54150C}">
      <dgm:prSet custT="1"/>
      <dgm:spPr/>
      <dgm:t>
        <a:bodyPr/>
        <a:lstStyle/>
        <a:p>
          <a:endParaRPr lang="en-US" sz="2000"/>
        </a:p>
      </dgm:t>
    </dgm:pt>
    <dgm:pt modelId="{E1074D75-9895-47DA-81FD-C6B0A7FB6E42}" type="sibTrans" cxnId="{3F3A7AB2-113B-4F90-BC5C-C377DB54150C}">
      <dgm:prSet/>
      <dgm:spPr/>
      <dgm:t>
        <a:bodyPr/>
        <a:lstStyle/>
        <a:p>
          <a:endParaRPr lang="en-US"/>
        </a:p>
      </dgm:t>
    </dgm:pt>
    <dgm:pt modelId="{9CAB2DAA-8CA1-4A66-8EA0-C34787ADD9C9}">
      <dgm:prSet phldrT="[Text]" custT="1"/>
      <dgm:spPr/>
      <dgm:t>
        <a:bodyPr/>
        <a:lstStyle/>
        <a:p>
          <a:r>
            <a:rPr lang="en-US" sz="2000"/>
            <a:t>Reflection</a:t>
          </a:r>
        </a:p>
      </dgm:t>
    </dgm:pt>
    <dgm:pt modelId="{76C38F2A-FAC8-41CB-9EFF-7C5472405C3A}" type="parTrans" cxnId="{1D9C1195-BF23-48DB-8B0F-7F8F9D888BE4}">
      <dgm:prSet custT="1"/>
      <dgm:spPr/>
      <dgm:t>
        <a:bodyPr/>
        <a:lstStyle/>
        <a:p>
          <a:endParaRPr lang="en-US" sz="2000"/>
        </a:p>
      </dgm:t>
    </dgm:pt>
    <dgm:pt modelId="{1CBA5AF5-200D-4B97-8633-423835CA4F04}" type="sibTrans" cxnId="{1D9C1195-BF23-48DB-8B0F-7F8F9D888BE4}">
      <dgm:prSet/>
      <dgm:spPr/>
      <dgm:t>
        <a:bodyPr/>
        <a:lstStyle/>
        <a:p>
          <a:endParaRPr lang="en-US"/>
        </a:p>
      </dgm:t>
    </dgm:pt>
    <dgm:pt modelId="{234523BC-3F76-41AF-B32D-FBB631C0845A}">
      <dgm:prSet phldrT="[Text]" custT="1"/>
      <dgm:spPr/>
      <dgm:t>
        <a:bodyPr/>
        <a:lstStyle/>
        <a:p>
          <a:r>
            <a:rPr lang="en-US" sz="2000" dirty="0" smtClean="0"/>
            <a:t>Evaluation</a:t>
          </a:r>
          <a:endParaRPr lang="en-US" sz="2000" dirty="0"/>
        </a:p>
      </dgm:t>
    </dgm:pt>
    <dgm:pt modelId="{D39B23E4-AB9C-43EE-8D82-091D29E3539D}" type="parTrans" cxnId="{B085A014-0C90-4576-A350-A87CB2E882EB}">
      <dgm:prSet custT="1"/>
      <dgm:spPr/>
      <dgm:t>
        <a:bodyPr/>
        <a:lstStyle/>
        <a:p>
          <a:endParaRPr lang="en-US" sz="2000"/>
        </a:p>
      </dgm:t>
    </dgm:pt>
    <dgm:pt modelId="{66131F4C-A0D4-46F2-9DC1-CD69E94C9324}" type="sibTrans" cxnId="{B085A014-0C90-4576-A350-A87CB2E882EB}">
      <dgm:prSet/>
      <dgm:spPr/>
      <dgm:t>
        <a:bodyPr/>
        <a:lstStyle/>
        <a:p>
          <a:endParaRPr lang="en-US"/>
        </a:p>
      </dgm:t>
    </dgm:pt>
    <dgm:pt modelId="{41DBB90B-FA7E-49AA-AB44-38A89541E87C}" type="pres">
      <dgm:prSet presAssocID="{9280DA37-947C-4FD6-A4B6-DFAA219E6D38}" presName="cycle" presStyleCnt="0">
        <dgm:presLayoutVars>
          <dgm:chMax val="1"/>
          <dgm:dir/>
          <dgm:animLvl val="ctr"/>
          <dgm:resizeHandles val="exact"/>
        </dgm:presLayoutVars>
      </dgm:prSet>
      <dgm:spPr/>
      <dgm:t>
        <a:bodyPr/>
        <a:lstStyle/>
        <a:p>
          <a:endParaRPr lang="en-US"/>
        </a:p>
      </dgm:t>
    </dgm:pt>
    <dgm:pt modelId="{7CBCEEB6-5056-455A-AED2-EF60424601D5}" type="pres">
      <dgm:prSet presAssocID="{2A3D3B3C-F15E-4E3E-A2F7-ADA158FC7655}" presName="centerShape" presStyleLbl="node0" presStyleIdx="0" presStyleCnt="1"/>
      <dgm:spPr/>
      <dgm:t>
        <a:bodyPr/>
        <a:lstStyle/>
        <a:p>
          <a:endParaRPr lang="en-US"/>
        </a:p>
      </dgm:t>
    </dgm:pt>
    <dgm:pt modelId="{A5A8EC38-0FD4-40E3-AC3D-31ACFDC11895}" type="pres">
      <dgm:prSet presAssocID="{7A6ACD23-D15C-4C99-9A1B-C615B9F6DC27}" presName="Name9" presStyleLbl="parChTrans1D2" presStyleIdx="0" presStyleCnt="6"/>
      <dgm:spPr/>
      <dgm:t>
        <a:bodyPr/>
        <a:lstStyle/>
        <a:p>
          <a:endParaRPr lang="en-US"/>
        </a:p>
      </dgm:t>
    </dgm:pt>
    <dgm:pt modelId="{2464CB12-2F06-4ECD-AE8E-F4C6BCC679BA}" type="pres">
      <dgm:prSet presAssocID="{7A6ACD23-D15C-4C99-9A1B-C615B9F6DC27}" presName="connTx" presStyleLbl="parChTrans1D2" presStyleIdx="0" presStyleCnt="6"/>
      <dgm:spPr/>
      <dgm:t>
        <a:bodyPr/>
        <a:lstStyle/>
        <a:p>
          <a:endParaRPr lang="en-US"/>
        </a:p>
      </dgm:t>
    </dgm:pt>
    <dgm:pt modelId="{64FC6155-E57E-456A-8C44-B1A8D09D17B4}" type="pres">
      <dgm:prSet presAssocID="{190778D9-1332-4CA2-A985-CDA5A758B19F}" presName="node" presStyleLbl="node1" presStyleIdx="0" presStyleCnt="6">
        <dgm:presLayoutVars>
          <dgm:bulletEnabled val="1"/>
        </dgm:presLayoutVars>
      </dgm:prSet>
      <dgm:spPr/>
      <dgm:t>
        <a:bodyPr/>
        <a:lstStyle/>
        <a:p>
          <a:endParaRPr lang="en-US"/>
        </a:p>
      </dgm:t>
    </dgm:pt>
    <dgm:pt modelId="{B9A45D5A-02B7-4207-87E6-BBB75EEBB857}" type="pres">
      <dgm:prSet presAssocID="{01C31A71-3A30-4A8C-8171-32654A304076}" presName="Name9" presStyleLbl="parChTrans1D2" presStyleIdx="1" presStyleCnt="6"/>
      <dgm:spPr/>
      <dgm:t>
        <a:bodyPr/>
        <a:lstStyle/>
        <a:p>
          <a:endParaRPr lang="en-US"/>
        </a:p>
      </dgm:t>
    </dgm:pt>
    <dgm:pt modelId="{B5EDCB81-CDA8-475E-BDBF-9FBCD48B0A94}" type="pres">
      <dgm:prSet presAssocID="{01C31A71-3A30-4A8C-8171-32654A304076}" presName="connTx" presStyleLbl="parChTrans1D2" presStyleIdx="1" presStyleCnt="6"/>
      <dgm:spPr/>
      <dgm:t>
        <a:bodyPr/>
        <a:lstStyle/>
        <a:p>
          <a:endParaRPr lang="en-US"/>
        </a:p>
      </dgm:t>
    </dgm:pt>
    <dgm:pt modelId="{EDC9ECAB-9158-4510-BD96-45401DDAB10A}" type="pres">
      <dgm:prSet presAssocID="{080E9F5B-FD1E-4E56-BADE-A32B782C867A}" presName="node" presStyleLbl="node1" presStyleIdx="1" presStyleCnt="6">
        <dgm:presLayoutVars>
          <dgm:bulletEnabled val="1"/>
        </dgm:presLayoutVars>
      </dgm:prSet>
      <dgm:spPr/>
      <dgm:t>
        <a:bodyPr/>
        <a:lstStyle/>
        <a:p>
          <a:endParaRPr lang="en-US"/>
        </a:p>
      </dgm:t>
    </dgm:pt>
    <dgm:pt modelId="{BBCBAC6B-BA8B-4AC6-BE14-17C6BF77D550}" type="pres">
      <dgm:prSet presAssocID="{FC21C05F-5101-4EFB-8311-70B9F6D6419E}" presName="Name9" presStyleLbl="parChTrans1D2" presStyleIdx="2" presStyleCnt="6"/>
      <dgm:spPr/>
      <dgm:t>
        <a:bodyPr/>
        <a:lstStyle/>
        <a:p>
          <a:endParaRPr lang="en-US"/>
        </a:p>
      </dgm:t>
    </dgm:pt>
    <dgm:pt modelId="{84BF4879-695B-4441-8A1E-52E2C4CA783E}" type="pres">
      <dgm:prSet presAssocID="{FC21C05F-5101-4EFB-8311-70B9F6D6419E}" presName="connTx" presStyleLbl="parChTrans1D2" presStyleIdx="2" presStyleCnt="6"/>
      <dgm:spPr/>
      <dgm:t>
        <a:bodyPr/>
        <a:lstStyle/>
        <a:p>
          <a:endParaRPr lang="en-US"/>
        </a:p>
      </dgm:t>
    </dgm:pt>
    <dgm:pt modelId="{93212C53-B95A-4100-BD3B-1777CE3BA402}" type="pres">
      <dgm:prSet presAssocID="{22E9DEA3-EDC6-4F3D-8A3D-CA4EAB5D3354}" presName="node" presStyleLbl="node1" presStyleIdx="2" presStyleCnt="6">
        <dgm:presLayoutVars>
          <dgm:bulletEnabled val="1"/>
        </dgm:presLayoutVars>
      </dgm:prSet>
      <dgm:spPr/>
      <dgm:t>
        <a:bodyPr/>
        <a:lstStyle/>
        <a:p>
          <a:endParaRPr lang="en-US"/>
        </a:p>
      </dgm:t>
    </dgm:pt>
    <dgm:pt modelId="{07738210-4450-4741-85F6-906FDFAB7221}" type="pres">
      <dgm:prSet presAssocID="{D39B23E4-AB9C-43EE-8D82-091D29E3539D}" presName="Name9" presStyleLbl="parChTrans1D2" presStyleIdx="3" presStyleCnt="6"/>
      <dgm:spPr/>
      <dgm:t>
        <a:bodyPr/>
        <a:lstStyle/>
        <a:p>
          <a:endParaRPr lang="en-US"/>
        </a:p>
      </dgm:t>
    </dgm:pt>
    <dgm:pt modelId="{1FC81007-7978-4C98-B19B-A1D28479FECF}" type="pres">
      <dgm:prSet presAssocID="{D39B23E4-AB9C-43EE-8D82-091D29E3539D}" presName="connTx" presStyleLbl="parChTrans1D2" presStyleIdx="3" presStyleCnt="6"/>
      <dgm:spPr/>
      <dgm:t>
        <a:bodyPr/>
        <a:lstStyle/>
        <a:p>
          <a:endParaRPr lang="en-US"/>
        </a:p>
      </dgm:t>
    </dgm:pt>
    <dgm:pt modelId="{A33DB391-C1E0-40B4-B42A-5E3E87D899B1}" type="pres">
      <dgm:prSet presAssocID="{234523BC-3F76-41AF-B32D-FBB631C0845A}" presName="node" presStyleLbl="node1" presStyleIdx="3" presStyleCnt="6">
        <dgm:presLayoutVars>
          <dgm:bulletEnabled val="1"/>
        </dgm:presLayoutVars>
      </dgm:prSet>
      <dgm:spPr/>
      <dgm:t>
        <a:bodyPr/>
        <a:lstStyle/>
        <a:p>
          <a:endParaRPr lang="en-US"/>
        </a:p>
      </dgm:t>
    </dgm:pt>
    <dgm:pt modelId="{0E26E62F-6248-4F33-9B17-BAA9B4D688C2}" type="pres">
      <dgm:prSet presAssocID="{76C38F2A-FAC8-41CB-9EFF-7C5472405C3A}" presName="Name9" presStyleLbl="parChTrans1D2" presStyleIdx="4" presStyleCnt="6"/>
      <dgm:spPr/>
      <dgm:t>
        <a:bodyPr/>
        <a:lstStyle/>
        <a:p>
          <a:endParaRPr lang="en-US"/>
        </a:p>
      </dgm:t>
    </dgm:pt>
    <dgm:pt modelId="{BE256006-E005-4DCA-8C38-FAC6E86E7288}" type="pres">
      <dgm:prSet presAssocID="{76C38F2A-FAC8-41CB-9EFF-7C5472405C3A}" presName="connTx" presStyleLbl="parChTrans1D2" presStyleIdx="4" presStyleCnt="6"/>
      <dgm:spPr/>
      <dgm:t>
        <a:bodyPr/>
        <a:lstStyle/>
        <a:p>
          <a:endParaRPr lang="en-US"/>
        </a:p>
      </dgm:t>
    </dgm:pt>
    <dgm:pt modelId="{0EF26E24-5506-4E71-AE1B-028E0B07B1CD}" type="pres">
      <dgm:prSet presAssocID="{9CAB2DAA-8CA1-4A66-8EA0-C34787ADD9C9}" presName="node" presStyleLbl="node1" presStyleIdx="4" presStyleCnt="6">
        <dgm:presLayoutVars>
          <dgm:bulletEnabled val="1"/>
        </dgm:presLayoutVars>
      </dgm:prSet>
      <dgm:spPr/>
      <dgm:t>
        <a:bodyPr/>
        <a:lstStyle/>
        <a:p>
          <a:endParaRPr lang="en-US"/>
        </a:p>
      </dgm:t>
    </dgm:pt>
    <dgm:pt modelId="{BE30F72B-74C9-4E71-8E88-87F0A05721C4}" type="pres">
      <dgm:prSet presAssocID="{80B4F5F2-A571-4DFB-88AC-2A54E343BA27}" presName="Name9" presStyleLbl="parChTrans1D2" presStyleIdx="5" presStyleCnt="6"/>
      <dgm:spPr/>
      <dgm:t>
        <a:bodyPr/>
        <a:lstStyle/>
        <a:p>
          <a:endParaRPr lang="en-US"/>
        </a:p>
      </dgm:t>
    </dgm:pt>
    <dgm:pt modelId="{734B7F4E-D27F-4DBC-BAFE-2A60BA4C309A}" type="pres">
      <dgm:prSet presAssocID="{80B4F5F2-A571-4DFB-88AC-2A54E343BA27}" presName="connTx" presStyleLbl="parChTrans1D2" presStyleIdx="5" presStyleCnt="6"/>
      <dgm:spPr/>
      <dgm:t>
        <a:bodyPr/>
        <a:lstStyle/>
        <a:p>
          <a:endParaRPr lang="en-US"/>
        </a:p>
      </dgm:t>
    </dgm:pt>
    <dgm:pt modelId="{09E4E3E2-B1CB-4C74-9114-E7F9AFB47580}" type="pres">
      <dgm:prSet presAssocID="{B2EB8EF3-2E33-4F6E-A712-B7D461231BA3}" presName="node" presStyleLbl="node1" presStyleIdx="5" presStyleCnt="6">
        <dgm:presLayoutVars>
          <dgm:bulletEnabled val="1"/>
        </dgm:presLayoutVars>
      </dgm:prSet>
      <dgm:spPr/>
      <dgm:t>
        <a:bodyPr/>
        <a:lstStyle/>
        <a:p>
          <a:endParaRPr lang="en-US"/>
        </a:p>
      </dgm:t>
    </dgm:pt>
  </dgm:ptLst>
  <dgm:cxnLst>
    <dgm:cxn modelId="{B364D4E4-24C0-4CF7-8116-9D607CE979A9}" type="presOf" srcId="{80B4F5F2-A571-4DFB-88AC-2A54E343BA27}" destId="{734B7F4E-D27F-4DBC-BAFE-2A60BA4C309A}" srcOrd="1" destOrd="0" presId="urn:microsoft.com/office/officeart/2005/8/layout/radial1"/>
    <dgm:cxn modelId="{3D8D9EB9-4432-4D9D-9758-0C47C85815D9}" type="presOf" srcId="{01C31A71-3A30-4A8C-8171-32654A304076}" destId="{B9A45D5A-02B7-4207-87E6-BBB75EEBB857}" srcOrd="0" destOrd="0" presId="urn:microsoft.com/office/officeart/2005/8/layout/radial1"/>
    <dgm:cxn modelId="{D119FDE3-3454-4B59-9A66-C2667C50C600}" srcId="{9280DA37-947C-4FD6-A4B6-DFAA219E6D38}" destId="{2A3D3B3C-F15E-4E3E-A2F7-ADA158FC7655}" srcOrd="0" destOrd="0" parTransId="{51D40CC8-9170-4DE4-B178-62A89B198E4E}" sibTransId="{4DE5946D-F299-478E-AD7D-945C00CD65AF}"/>
    <dgm:cxn modelId="{3F3A7AB2-113B-4F90-BC5C-C377DB54150C}" srcId="{2A3D3B3C-F15E-4E3E-A2F7-ADA158FC7655}" destId="{22E9DEA3-EDC6-4F3D-8A3D-CA4EAB5D3354}" srcOrd="2" destOrd="0" parTransId="{FC21C05F-5101-4EFB-8311-70B9F6D6419E}" sibTransId="{E1074D75-9895-47DA-81FD-C6B0A7FB6E42}"/>
    <dgm:cxn modelId="{75C1FC46-1E92-4609-BDC4-A19EB44E6978}" type="presOf" srcId="{B2EB8EF3-2E33-4F6E-A712-B7D461231BA3}" destId="{09E4E3E2-B1CB-4C74-9114-E7F9AFB47580}" srcOrd="0" destOrd="0" presId="urn:microsoft.com/office/officeart/2005/8/layout/radial1"/>
    <dgm:cxn modelId="{4793FD41-84FC-4943-AB5E-5EEABCFEFA9D}" type="presOf" srcId="{22E9DEA3-EDC6-4F3D-8A3D-CA4EAB5D3354}" destId="{93212C53-B95A-4100-BD3B-1777CE3BA402}" srcOrd="0" destOrd="0" presId="urn:microsoft.com/office/officeart/2005/8/layout/radial1"/>
    <dgm:cxn modelId="{0738152C-BA16-4928-8163-41CE44019034}" srcId="{2A3D3B3C-F15E-4E3E-A2F7-ADA158FC7655}" destId="{080E9F5B-FD1E-4E56-BADE-A32B782C867A}" srcOrd="1" destOrd="0" parTransId="{01C31A71-3A30-4A8C-8171-32654A304076}" sibTransId="{FC3C678D-1CB4-44EA-A1EB-1E1BD55A6275}"/>
    <dgm:cxn modelId="{8B58FFC1-C7A2-431F-BE97-66578576E042}" type="presOf" srcId="{D39B23E4-AB9C-43EE-8D82-091D29E3539D}" destId="{1FC81007-7978-4C98-B19B-A1D28479FECF}" srcOrd="1" destOrd="0" presId="urn:microsoft.com/office/officeart/2005/8/layout/radial1"/>
    <dgm:cxn modelId="{F4D779C3-AE31-452E-98C7-B4D21F28A37E}" type="presOf" srcId="{234523BC-3F76-41AF-B32D-FBB631C0845A}" destId="{A33DB391-C1E0-40B4-B42A-5E3E87D899B1}" srcOrd="0" destOrd="0" presId="urn:microsoft.com/office/officeart/2005/8/layout/radial1"/>
    <dgm:cxn modelId="{EB378266-724F-45B6-834D-647DFC1934E0}" type="presOf" srcId="{FC21C05F-5101-4EFB-8311-70B9F6D6419E}" destId="{84BF4879-695B-4441-8A1E-52E2C4CA783E}" srcOrd="1" destOrd="0" presId="urn:microsoft.com/office/officeart/2005/8/layout/radial1"/>
    <dgm:cxn modelId="{6AA85E41-2C25-499A-85EF-C83DC25536D5}" type="presOf" srcId="{9280DA37-947C-4FD6-A4B6-DFAA219E6D38}" destId="{41DBB90B-FA7E-49AA-AB44-38A89541E87C}" srcOrd="0" destOrd="0" presId="urn:microsoft.com/office/officeart/2005/8/layout/radial1"/>
    <dgm:cxn modelId="{2DC1472E-8C1C-4130-B61C-EFDCCB8306B3}" type="presOf" srcId="{7A6ACD23-D15C-4C99-9A1B-C615B9F6DC27}" destId="{2464CB12-2F06-4ECD-AE8E-F4C6BCC679BA}" srcOrd="1" destOrd="0" presId="urn:microsoft.com/office/officeart/2005/8/layout/radial1"/>
    <dgm:cxn modelId="{B085A014-0C90-4576-A350-A87CB2E882EB}" srcId="{2A3D3B3C-F15E-4E3E-A2F7-ADA158FC7655}" destId="{234523BC-3F76-41AF-B32D-FBB631C0845A}" srcOrd="3" destOrd="0" parTransId="{D39B23E4-AB9C-43EE-8D82-091D29E3539D}" sibTransId="{66131F4C-A0D4-46F2-9DC1-CD69E94C9324}"/>
    <dgm:cxn modelId="{9D4EFBD8-74A5-4D31-8935-5DACAF77E068}" type="presOf" srcId="{D39B23E4-AB9C-43EE-8D82-091D29E3539D}" destId="{07738210-4450-4741-85F6-906FDFAB7221}" srcOrd="0" destOrd="0" presId="urn:microsoft.com/office/officeart/2005/8/layout/radial1"/>
    <dgm:cxn modelId="{A6FE77E3-55A9-46E2-BB3D-808385CC0B2D}" srcId="{2A3D3B3C-F15E-4E3E-A2F7-ADA158FC7655}" destId="{B2EB8EF3-2E33-4F6E-A712-B7D461231BA3}" srcOrd="5" destOrd="0" parTransId="{80B4F5F2-A571-4DFB-88AC-2A54E343BA27}" sibTransId="{FB828FED-91D5-476E-B291-FA57776725EC}"/>
    <dgm:cxn modelId="{F89C33FF-332C-43FA-9CF5-F93BEBEAA305}" type="presOf" srcId="{9CAB2DAA-8CA1-4A66-8EA0-C34787ADD9C9}" destId="{0EF26E24-5506-4E71-AE1B-028E0B07B1CD}" srcOrd="0" destOrd="0" presId="urn:microsoft.com/office/officeart/2005/8/layout/radial1"/>
    <dgm:cxn modelId="{1D9C1195-BF23-48DB-8B0F-7F8F9D888BE4}" srcId="{2A3D3B3C-F15E-4E3E-A2F7-ADA158FC7655}" destId="{9CAB2DAA-8CA1-4A66-8EA0-C34787ADD9C9}" srcOrd="4" destOrd="0" parTransId="{76C38F2A-FAC8-41CB-9EFF-7C5472405C3A}" sibTransId="{1CBA5AF5-200D-4B97-8633-423835CA4F04}"/>
    <dgm:cxn modelId="{A829574A-E051-46CC-90F2-FCA4B15E2B61}" type="presOf" srcId="{76C38F2A-FAC8-41CB-9EFF-7C5472405C3A}" destId="{BE256006-E005-4DCA-8C38-FAC6E86E7288}" srcOrd="1" destOrd="0" presId="urn:microsoft.com/office/officeart/2005/8/layout/radial1"/>
    <dgm:cxn modelId="{D5255889-0AA5-4B80-869F-CA76228CA657}" srcId="{2A3D3B3C-F15E-4E3E-A2F7-ADA158FC7655}" destId="{190778D9-1332-4CA2-A985-CDA5A758B19F}" srcOrd="0" destOrd="0" parTransId="{7A6ACD23-D15C-4C99-9A1B-C615B9F6DC27}" sibTransId="{37444AC1-2CA3-4095-9948-D2696ECCEB79}"/>
    <dgm:cxn modelId="{A2C34D2B-17C8-434F-A695-CCECC76E28F4}" type="presOf" srcId="{190778D9-1332-4CA2-A985-CDA5A758B19F}" destId="{64FC6155-E57E-456A-8C44-B1A8D09D17B4}" srcOrd="0" destOrd="0" presId="urn:microsoft.com/office/officeart/2005/8/layout/radial1"/>
    <dgm:cxn modelId="{F689D242-8443-438D-A27C-01689F728A3E}" type="presOf" srcId="{01C31A71-3A30-4A8C-8171-32654A304076}" destId="{B5EDCB81-CDA8-475E-BDBF-9FBCD48B0A94}" srcOrd="1" destOrd="0" presId="urn:microsoft.com/office/officeart/2005/8/layout/radial1"/>
    <dgm:cxn modelId="{3CA0D54E-6816-4ECD-B773-97936A2F96CC}" type="presOf" srcId="{2A3D3B3C-F15E-4E3E-A2F7-ADA158FC7655}" destId="{7CBCEEB6-5056-455A-AED2-EF60424601D5}" srcOrd="0" destOrd="0" presId="urn:microsoft.com/office/officeart/2005/8/layout/radial1"/>
    <dgm:cxn modelId="{4508A62E-C8C6-4E5D-8437-2A9FA15D59CF}" type="presOf" srcId="{80B4F5F2-A571-4DFB-88AC-2A54E343BA27}" destId="{BE30F72B-74C9-4E71-8E88-87F0A05721C4}" srcOrd="0" destOrd="0" presId="urn:microsoft.com/office/officeart/2005/8/layout/radial1"/>
    <dgm:cxn modelId="{640B5C48-A196-4462-803B-2190AE452897}" type="presOf" srcId="{080E9F5B-FD1E-4E56-BADE-A32B782C867A}" destId="{EDC9ECAB-9158-4510-BD96-45401DDAB10A}" srcOrd="0" destOrd="0" presId="urn:microsoft.com/office/officeart/2005/8/layout/radial1"/>
    <dgm:cxn modelId="{46765DAC-CC93-4702-878E-F46DB9A874C3}" type="presOf" srcId="{76C38F2A-FAC8-41CB-9EFF-7C5472405C3A}" destId="{0E26E62F-6248-4F33-9B17-BAA9B4D688C2}" srcOrd="0" destOrd="0" presId="urn:microsoft.com/office/officeart/2005/8/layout/radial1"/>
    <dgm:cxn modelId="{AC52EB2D-59EB-4210-B447-FDB1DB0321DE}" type="presOf" srcId="{FC21C05F-5101-4EFB-8311-70B9F6D6419E}" destId="{BBCBAC6B-BA8B-4AC6-BE14-17C6BF77D550}" srcOrd="0" destOrd="0" presId="urn:microsoft.com/office/officeart/2005/8/layout/radial1"/>
    <dgm:cxn modelId="{062BFF82-9CEA-43D0-BDED-DCC8048EB5EE}" type="presOf" srcId="{7A6ACD23-D15C-4C99-9A1B-C615B9F6DC27}" destId="{A5A8EC38-0FD4-40E3-AC3D-31ACFDC11895}" srcOrd="0" destOrd="0" presId="urn:microsoft.com/office/officeart/2005/8/layout/radial1"/>
    <dgm:cxn modelId="{DF1DBBD2-B74D-40E0-85D5-4BECFF771CB8}" type="presParOf" srcId="{41DBB90B-FA7E-49AA-AB44-38A89541E87C}" destId="{7CBCEEB6-5056-455A-AED2-EF60424601D5}" srcOrd="0" destOrd="0" presId="urn:microsoft.com/office/officeart/2005/8/layout/radial1"/>
    <dgm:cxn modelId="{A06C4F9F-F7F3-4DAF-8699-78C403CF2E6E}" type="presParOf" srcId="{41DBB90B-FA7E-49AA-AB44-38A89541E87C}" destId="{A5A8EC38-0FD4-40E3-AC3D-31ACFDC11895}" srcOrd="1" destOrd="0" presId="urn:microsoft.com/office/officeart/2005/8/layout/radial1"/>
    <dgm:cxn modelId="{FA81571A-681C-4713-A191-F0FC572BDE87}" type="presParOf" srcId="{A5A8EC38-0FD4-40E3-AC3D-31ACFDC11895}" destId="{2464CB12-2F06-4ECD-AE8E-F4C6BCC679BA}" srcOrd="0" destOrd="0" presId="urn:microsoft.com/office/officeart/2005/8/layout/radial1"/>
    <dgm:cxn modelId="{20616F7D-AA96-4BA3-9149-DD3E937DBB72}" type="presParOf" srcId="{41DBB90B-FA7E-49AA-AB44-38A89541E87C}" destId="{64FC6155-E57E-456A-8C44-B1A8D09D17B4}" srcOrd="2" destOrd="0" presId="urn:microsoft.com/office/officeart/2005/8/layout/radial1"/>
    <dgm:cxn modelId="{A6FE6F00-6223-484D-8A79-E970E067E8E4}" type="presParOf" srcId="{41DBB90B-FA7E-49AA-AB44-38A89541E87C}" destId="{B9A45D5A-02B7-4207-87E6-BBB75EEBB857}" srcOrd="3" destOrd="0" presId="urn:microsoft.com/office/officeart/2005/8/layout/radial1"/>
    <dgm:cxn modelId="{5749D65E-3815-4EAB-B6CA-BA9D0F393445}" type="presParOf" srcId="{B9A45D5A-02B7-4207-87E6-BBB75EEBB857}" destId="{B5EDCB81-CDA8-475E-BDBF-9FBCD48B0A94}" srcOrd="0" destOrd="0" presId="urn:microsoft.com/office/officeart/2005/8/layout/radial1"/>
    <dgm:cxn modelId="{5EF1404F-F385-4C22-9E16-C5EF2ADF4BAB}" type="presParOf" srcId="{41DBB90B-FA7E-49AA-AB44-38A89541E87C}" destId="{EDC9ECAB-9158-4510-BD96-45401DDAB10A}" srcOrd="4" destOrd="0" presId="urn:microsoft.com/office/officeart/2005/8/layout/radial1"/>
    <dgm:cxn modelId="{D4B7ED6B-8FFA-4C8E-8E6A-AB1394390CF1}" type="presParOf" srcId="{41DBB90B-FA7E-49AA-AB44-38A89541E87C}" destId="{BBCBAC6B-BA8B-4AC6-BE14-17C6BF77D550}" srcOrd="5" destOrd="0" presId="urn:microsoft.com/office/officeart/2005/8/layout/radial1"/>
    <dgm:cxn modelId="{273B4550-3A38-4E27-9E3C-6325B4A02FC5}" type="presParOf" srcId="{BBCBAC6B-BA8B-4AC6-BE14-17C6BF77D550}" destId="{84BF4879-695B-4441-8A1E-52E2C4CA783E}" srcOrd="0" destOrd="0" presId="urn:microsoft.com/office/officeart/2005/8/layout/radial1"/>
    <dgm:cxn modelId="{4C2DFA67-C2C8-4AF2-A01F-12A383C3B854}" type="presParOf" srcId="{41DBB90B-FA7E-49AA-AB44-38A89541E87C}" destId="{93212C53-B95A-4100-BD3B-1777CE3BA402}" srcOrd="6" destOrd="0" presId="urn:microsoft.com/office/officeart/2005/8/layout/radial1"/>
    <dgm:cxn modelId="{82744258-2CA8-4CBB-A96B-BB74A5496DF4}" type="presParOf" srcId="{41DBB90B-FA7E-49AA-AB44-38A89541E87C}" destId="{07738210-4450-4741-85F6-906FDFAB7221}" srcOrd="7" destOrd="0" presId="urn:microsoft.com/office/officeart/2005/8/layout/radial1"/>
    <dgm:cxn modelId="{E0B84024-0D3B-4A65-BE18-FD98738C5B72}" type="presParOf" srcId="{07738210-4450-4741-85F6-906FDFAB7221}" destId="{1FC81007-7978-4C98-B19B-A1D28479FECF}" srcOrd="0" destOrd="0" presId="urn:microsoft.com/office/officeart/2005/8/layout/radial1"/>
    <dgm:cxn modelId="{8212B7A5-9671-4EB7-BA36-66D576450D41}" type="presParOf" srcId="{41DBB90B-FA7E-49AA-AB44-38A89541E87C}" destId="{A33DB391-C1E0-40B4-B42A-5E3E87D899B1}" srcOrd="8" destOrd="0" presId="urn:microsoft.com/office/officeart/2005/8/layout/radial1"/>
    <dgm:cxn modelId="{3ABD57A4-4265-4885-BA0B-78A602275205}" type="presParOf" srcId="{41DBB90B-FA7E-49AA-AB44-38A89541E87C}" destId="{0E26E62F-6248-4F33-9B17-BAA9B4D688C2}" srcOrd="9" destOrd="0" presId="urn:microsoft.com/office/officeart/2005/8/layout/radial1"/>
    <dgm:cxn modelId="{2C696A6C-4D61-44B9-8540-E46C6F352C1A}" type="presParOf" srcId="{0E26E62F-6248-4F33-9B17-BAA9B4D688C2}" destId="{BE256006-E005-4DCA-8C38-FAC6E86E7288}" srcOrd="0" destOrd="0" presId="urn:microsoft.com/office/officeart/2005/8/layout/radial1"/>
    <dgm:cxn modelId="{8809C2D1-118C-4A8C-84A6-BCEDD5B4143B}" type="presParOf" srcId="{41DBB90B-FA7E-49AA-AB44-38A89541E87C}" destId="{0EF26E24-5506-4E71-AE1B-028E0B07B1CD}" srcOrd="10" destOrd="0" presId="urn:microsoft.com/office/officeart/2005/8/layout/radial1"/>
    <dgm:cxn modelId="{6CD2BFA3-AADF-49C3-A6CE-FD8079F27F2E}" type="presParOf" srcId="{41DBB90B-FA7E-49AA-AB44-38A89541E87C}" destId="{BE30F72B-74C9-4E71-8E88-87F0A05721C4}" srcOrd="11" destOrd="0" presId="urn:microsoft.com/office/officeart/2005/8/layout/radial1"/>
    <dgm:cxn modelId="{98200695-69BB-495A-B90C-FEB3E369FB41}" type="presParOf" srcId="{BE30F72B-74C9-4E71-8E88-87F0A05721C4}" destId="{734B7F4E-D27F-4DBC-BAFE-2A60BA4C309A}" srcOrd="0" destOrd="0" presId="urn:microsoft.com/office/officeart/2005/8/layout/radial1"/>
    <dgm:cxn modelId="{D38EED78-7FBB-4B50-B209-02FD8907029C}" type="presParOf" srcId="{41DBB90B-FA7E-49AA-AB44-38A89541E87C}" destId="{09E4E3E2-B1CB-4C74-9114-E7F9AFB47580}"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CEEB6-5056-455A-AED2-EF60424601D5}">
      <dsp:nvSpPr>
        <dsp:cNvPr id="0" name=""/>
        <dsp:cNvSpPr/>
      </dsp:nvSpPr>
      <dsp:spPr>
        <a:xfrm>
          <a:off x="5532788" y="2426981"/>
          <a:ext cx="1862147" cy="186214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Adult Learning Principles</a:t>
          </a:r>
        </a:p>
      </dsp:txBody>
      <dsp:txXfrm>
        <a:off x="5805493" y="2699686"/>
        <a:ext cx="1316737" cy="1316737"/>
      </dsp:txXfrm>
    </dsp:sp>
    <dsp:sp modelId="{A5A8EC38-0FD4-40E3-AC3D-31ACFDC11895}">
      <dsp:nvSpPr>
        <dsp:cNvPr id="0" name=""/>
        <dsp:cNvSpPr/>
      </dsp:nvSpPr>
      <dsp:spPr>
        <a:xfrm rot="16200000">
          <a:off x="6183781" y="2133937"/>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6449857" y="2132896"/>
        <a:ext cx="28008" cy="28008"/>
      </dsp:txXfrm>
    </dsp:sp>
    <dsp:sp modelId="{64FC6155-E57E-456A-8C44-B1A8D09D17B4}">
      <dsp:nvSpPr>
        <dsp:cNvPr id="0" name=""/>
        <dsp:cNvSpPr/>
      </dsp:nvSpPr>
      <dsp:spPr>
        <a:xfrm>
          <a:off x="5532788" y="4673"/>
          <a:ext cx="1862147" cy="1862147"/>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Introduction</a:t>
          </a:r>
          <a:endParaRPr lang="en-US" sz="2000" kern="1200" dirty="0"/>
        </a:p>
      </dsp:txBody>
      <dsp:txXfrm>
        <a:off x="5805493" y="277378"/>
        <a:ext cx="1316737" cy="1316737"/>
      </dsp:txXfrm>
    </dsp:sp>
    <dsp:sp modelId="{B9A45D5A-02B7-4207-87E6-BBB75EEBB857}">
      <dsp:nvSpPr>
        <dsp:cNvPr id="0" name=""/>
        <dsp:cNvSpPr/>
      </dsp:nvSpPr>
      <dsp:spPr>
        <a:xfrm rot="19800000">
          <a:off x="7232671" y="2739514"/>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7498748" y="2738473"/>
        <a:ext cx="28008" cy="28008"/>
      </dsp:txXfrm>
    </dsp:sp>
    <dsp:sp modelId="{EDC9ECAB-9158-4510-BD96-45401DDAB10A}">
      <dsp:nvSpPr>
        <dsp:cNvPr id="0" name=""/>
        <dsp:cNvSpPr/>
      </dsp:nvSpPr>
      <dsp:spPr>
        <a:xfrm>
          <a:off x="7630568" y="1215827"/>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Illustration</a:t>
          </a:r>
        </a:p>
      </dsp:txBody>
      <dsp:txXfrm>
        <a:off x="7903273" y="1488532"/>
        <a:ext cx="1316737" cy="1316737"/>
      </dsp:txXfrm>
    </dsp:sp>
    <dsp:sp modelId="{BBCBAC6B-BA8B-4AC6-BE14-17C6BF77D550}">
      <dsp:nvSpPr>
        <dsp:cNvPr id="0" name=""/>
        <dsp:cNvSpPr/>
      </dsp:nvSpPr>
      <dsp:spPr>
        <a:xfrm rot="1800000">
          <a:off x="7232671" y="3950668"/>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7498748" y="3949628"/>
        <a:ext cx="28008" cy="28008"/>
      </dsp:txXfrm>
    </dsp:sp>
    <dsp:sp modelId="{93212C53-B95A-4100-BD3B-1777CE3BA402}">
      <dsp:nvSpPr>
        <dsp:cNvPr id="0" name=""/>
        <dsp:cNvSpPr/>
      </dsp:nvSpPr>
      <dsp:spPr>
        <a:xfrm>
          <a:off x="7630568" y="3638135"/>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Practicing</a:t>
          </a:r>
          <a:endParaRPr lang="en-US" sz="2000" kern="1200" dirty="0"/>
        </a:p>
      </dsp:txBody>
      <dsp:txXfrm>
        <a:off x="7903273" y="3910840"/>
        <a:ext cx="1316737" cy="1316737"/>
      </dsp:txXfrm>
    </dsp:sp>
    <dsp:sp modelId="{07738210-4450-4741-85F6-906FDFAB7221}">
      <dsp:nvSpPr>
        <dsp:cNvPr id="0" name=""/>
        <dsp:cNvSpPr/>
      </dsp:nvSpPr>
      <dsp:spPr>
        <a:xfrm rot="5400000">
          <a:off x="6183781" y="4556245"/>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6449857" y="4555205"/>
        <a:ext cx="28008" cy="28008"/>
      </dsp:txXfrm>
    </dsp:sp>
    <dsp:sp modelId="{A33DB391-C1E0-40B4-B42A-5E3E87D899B1}">
      <dsp:nvSpPr>
        <dsp:cNvPr id="0" name=""/>
        <dsp:cNvSpPr/>
      </dsp:nvSpPr>
      <dsp:spPr>
        <a:xfrm>
          <a:off x="5532788" y="4849289"/>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Evaluation</a:t>
          </a:r>
          <a:endParaRPr lang="en-US" sz="2000" kern="1200" dirty="0"/>
        </a:p>
      </dsp:txBody>
      <dsp:txXfrm>
        <a:off x="5805493" y="5121994"/>
        <a:ext cx="1316737" cy="1316737"/>
      </dsp:txXfrm>
    </dsp:sp>
    <dsp:sp modelId="{0E26E62F-6248-4F33-9B17-BAA9B4D688C2}">
      <dsp:nvSpPr>
        <dsp:cNvPr id="0" name=""/>
        <dsp:cNvSpPr/>
      </dsp:nvSpPr>
      <dsp:spPr>
        <a:xfrm rot="9000000">
          <a:off x="5134891" y="3950668"/>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400967" y="3949628"/>
        <a:ext cx="28008" cy="28008"/>
      </dsp:txXfrm>
    </dsp:sp>
    <dsp:sp modelId="{0EF26E24-5506-4E71-AE1B-028E0B07B1CD}">
      <dsp:nvSpPr>
        <dsp:cNvPr id="0" name=""/>
        <dsp:cNvSpPr/>
      </dsp:nvSpPr>
      <dsp:spPr>
        <a:xfrm>
          <a:off x="3435007" y="3638135"/>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t>Reflection</a:t>
          </a:r>
        </a:p>
      </dsp:txBody>
      <dsp:txXfrm>
        <a:off x="3707712" y="3910840"/>
        <a:ext cx="1316737" cy="1316737"/>
      </dsp:txXfrm>
    </dsp:sp>
    <dsp:sp modelId="{BE30F72B-74C9-4E71-8E88-87F0A05721C4}">
      <dsp:nvSpPr>
        <dsp:cNvPr id="0" name=""/>
        <dsp:cNvSpPr/>
      </dsp:nvSpPr>
      <dsp:spPr>
        <a:xfrm rot="12600000">
          <a:off x="5134891" y="2739514"/>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400967" y="2738473"/>
        <a:ext cx="28008" cy="28008"/>
      </dsp:txXfrm>
    </dsp:sp>
    <dsp:sp modelId="{09E4E3E2-B1CB-4C74-9114-E7F9AFB47580}">
      <dsp:nvSpPr>
        <dsp:cNvPr id="0" name=""/>
        <dsp:cNvSpPr/>
      </dsp:nvSpPr>
      <dsp:spPr>
        <a:xfrm>
          <a:off x="3435007" y="1215827"/>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t>Mastery</a:t>
          </a:r>
        </a:p>
      </dsp:txBody>
      <dsp:txXfrm>
        <a:off x="3707712" y="1488532"/>
        <a:ext cx="1316737" cy="131673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4" y="2"/>
            <a:ext cx="3043343" cy="465455"/>
          </a:xfrm>
          <a:prstGeom prst="rect">
            <a:avLst/>
          </a:prstGeom>
        </p:spPr>
        <p:txBody>
          <a:bodyPr vert="horz" lIns="92446" tIns="46223" rIns="92446" bIns="46223" rtlCol="0"/>
          <a:lstStyle>
            <a:lvl1pPr algn="r">
              <a:defRPr sz="1200"/>
            </a:lvl1pPr>
          </a:lstStyle>
          <a:p>
            <a:fld id="{F13C7712-8FC7-4A68-B57E-F15352F07DD2}" type="datetimeFigureOut">
              <a:rPr lang="en-US" smtClean="0"/>
              <a:t>9/18/2017</a:t>
            </a:fld>
            <a:endParaRPr lang="en-US"/>
          </a:p>
        </p:txBody>
      </p:sp>
      <p:sp>
        <p:nvSpPr>
          <p:cNvPr id="4" name="Footer Placeholder 3"/>
          <p:cNvSpPr>
            <a:spLocks noGrp="1"/>
          </p:cNvSpPr>
          <p:nvPr>
            <p:ph type="ftr" sz="quarter" idx="2"/>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2446" tIns="46223" rIns="92446" bIns="46223" rtlCol="0" anchor="b"/>
          <a:lstStyle>
            <a:lvl1pPr algn="r">
              <a:defRPr sz="1200"/>
            </a:lvl1pPr>
          </a:lstStyle>
          <a:p>
            <a:fld id="{42C0E175-55A0-403D-A208-431EB039E7EC}" type="slidenum">
              <a:rPr lang="en-US" smtClean="0"/>
              <a:t>‹#›</a:t>
            </a:fld>
            <a:endParaRPr lang="en-US"/>
          </a:p>
        </p:txBody>
      </p:sp>
    </p:spTree>
    <p:extLst>
      <p:ext uri="{BB962C8B-B14F-4D97-AF65-F5344CB8AC3E}">
        <p14:creationId xmlns:p14="http://schemas.microsoft.com/office/powerpoint/2010/main" val="19999970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4" y="2"/>
            <a:ext cx="3043343" cy="465455"/>
          </a:xfrm>
          <a:prstGeom prst="rect">
            <a:avLst/>
          </a:prstGeom>
        </p:spPr>
        <p:txBody>
          <a:bodyPr vert="horz" lIns="92446" tIns="46223" rIns="92446" bIns="46223" rtlCol="0"/>
          <a:lstStyle>
            <a:lvl1pPr algn="r">
              <a:defRPr sz="1200"/>
            </a:lvl1pPr>
          </a:lstStyle>
          <a:p>
            <a:fld id="{1E68FDDF-4F05-43AA-A352-D3BC014618CA}" type="datetimeFigureOut">
              <a:rPr lang="en-US" smtClean="0"/>
              <a:t>9/18/2017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lIns="92446" tIns="46223" rIns="92446" bIns="46223"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28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418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125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03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Have you ever wondered</a:t>
            </a:r>
            <a:r>
              <a:rPr lang="en-US" baseline="0" dirty="0" smtClean="0"/>
              <a:t> why this commonly used implementation science image is depicted as it is?  Have you wondered why it’s not simply linear, but there is an implied hierarchy?  On one hand, it has to do with the functionality.  That is, it has to do with teams focusing on leadership tasks, and implementation tasks.  </a:t>
            </a:r>
          </a:p>
          <a:p>
            <a:endParaRPr lang="en-US" dirty="0" smtClean="0"/>
          </a:p>
          <a:p>
            <a:r>
              <a:rPr lang="en-US" dirty="0" smtClean="0"/>
              <a:t>It is a great image</a:t>
            </a:r>
            <a:r>
              <a:rPr lang="en-US" baseline="0" dirty="0" smtClean="0"/>
              <a:t> because it focuses on one of the key components of CO-MTSS, team driven shared leadership.  And it gains depth by highlighting the balance of leadership and implementation as part of team functioning.  </a:t>
            </a:r>
            <a:r>
              <a:rPr lang="en-US" dirty="0" smtClean="0"/>
              <a:t>At the upper</a:t>
            </a:r>
            <a:r>
              <a:rPr lang="en-US" baseline="0" dirty="0" smtClean="0"/>
              <a:t> levels of the cascade teams focus more explicitly on the leadership drivers (adaptive and technical) to align initiatives, secure funding.  But even at this level, state teams focus on implementation tasks.  </a:t>
            </a:r>
          </a:p>
          <a:p>
            <a:endParaRPr lang="en-US" baseline="0" dirty="0" smtClean="0"/>
          </a:p>
          <a:p>
            <a:r>
              <a:rPr lang="en-US" baseline="0" dirty="0" smtClean="0"/>
              <a:t>In our case (i.e., in the case of the SPDG), the state implementation team focuses on developing and implementation of training and technical assistance that is delivered directly to district teams.  In this sense, this is our team’s output.  </a:t>
            </a:r>
          </a:p>
          <a:p>
            <a:endParaRPr lang="en-US" baseline="0" dirty="0" smtClean="0"/>
          </a:p>
          <a:p>
            <a:r>
              <a:rPr lang="en-US" baseline="0" dirty="0" smtClean="0"/>
              <a:t>Similarly, district teams focus on both leadership oriented tasks such as obtaining funding, including completing RFPs from the state.  Further, they engage in the training and technical assistance delivered by the SIT.  Finally, they plan their own initiatives based on strategic action planning, and guides the implementation of initiatives and evidence based programs.</a:t>
            </a:r>
          </a:p>
          <a:p>
            <a:endParaRPr lang="en-US" baseline="0" dirty="0" smtClean="0"/>
          </a:p>
          <a:p>
            <a:pPr defTabSz="933237">
              <a:defRPr/>
            </a:pPr>
            <a:r>
              <a:rPr lang="en-US" baseline="0" dirty="0" smtClean="0"/>
              <a:t>This model also focuses on the underlying logic model of the implementation plan.  At each level of the organization, teams have different responsibilities to facilitate effective implementation.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78D6381-EAFD-4F8C-B1FC-453574F62FCC}" type="slidenum">
              <a:rPr lang="en-US" smtClean="0"/>
              <a:t>40</a:t>
            </a:fld>
            <a:endParaRPr lang="en-US"/>
          </a:p>
        </p:txBody>
      </p:sp>
    </p:spTree>
    <p:extLst>
      <p:ext uri="{BB962C8B-B14F-4D97-AF65-F5344CB8AC3E}">
        <p14:creationId xmlns:p14="http://schemas.microsoft.com/office/powerpoint/2010/main" val="1014366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Possible prompts?</a:t>
            </a:r>
          </a:p>
          <a:p>
            <a:endParaRPr lang="en-US" baseline="0" dirty="0" smtClean="0"/>
          </a:p>
          <a:p>
            <a:r>
              <a:rPr lang="en-US" baseline="0" dirty="0" smtClean="0"/>
              <a:t> How would you describe effective teaming? What does it look like/sound like? What are the operations? What procedures reflect authentic collaboration?</a:t>
            </a:r>
          </a:p>
          <a:p>
            <a:r>
              <a:rPr lang="en-US" dirty="0" smtClean="0"/>
              <a:t>Consider the collaboration within your system = are teams functioning as “real teams”? What</a:t>
            </a:r>
            <a:r>
              <a:rPr lang="en-US" baseline="0" dirty="0" smtClean="0"/>
              <a:t> teaming structures are in place?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CDE OLS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8/13/2015</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665813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baseline="0" dirty="0" smtClean="0"/>
              <a:t>Representative team- everyone in the learning community (all stakeholders, families &amp; students considered, as well) has an equal and representative voice.  </a:t>
            </a:r>
          </a:p>
          <a:p>
            <a:endParaRPr lang="en-US" dirty="0" smtClean="0"/>
          </a:p>
          <a:p>
            <a:pPr defTabSz="462229">
              <a:defRPr/>
            </a:pPr>
            <a:r>
              <a:rPr lang="en-US" dirty="0"/>
              <a:t>A representative team is formed to define the vision, clearly communicate it and carry it out.</a:t>
            </a:r>
            <a:r>
              <a:rPr lang="en-US" dirty="0" smtClean="0"/>
              <a:t>   </a:t>
            </a:r>
          </a:p>
          <a:p>
            <a:pPr defTabSz="462229">
              <a:defRPr/>
            </a:pPr>
            <a:endParaRPr lang="en-US" dirty="0" smtClean="0"/>
          </a:p>
          <a:p>
            <a:pPr defTabSz="462229">
              <a:defRPr/>
            </a:pPr>
            <a:r>
              <a:rPr lang="en-US" dirty="0" smtClean="0"/>
              <a:t>Roles</a:t>
            </a:r>
            <a:r>
              <a:rPr lang="en-US" baseline="0" dirty="0" smtClean="0"/>
              <a:t> and responsibilities are clearly defined and understood by all.  </a:t>
            </a:r>
          </a:p>
          <a:p>
            <a:pPr defTabSz="462229">
              <a:defRPr/>
            </a:pPr>
            <a:r>
              <a:rPr lang="en-US" baseline="0" dirty="0" smtClean="0"/>
              <a:t>Teams exist to serve various purposes (i.e. </a:t>
            </a:r>
            <a:r>
              <a:rPr lang="en-US" baseline="0" dirty="0" err="1" smtClean="0"/>
              <a:t>schoolwide</a:t>
            </a:r>
            <a:r>
              <a:rPr lang="en-US" baseline="0" dirty="0" smtClean="0"/>
              <a:t> MTSS, PLCs, SSTs, Individual student PS teams, etc.).  They look at different data, meet at different intervals and include personnel from a variety of grades and groups. </a:t>
            </a:r>
            <a:endParaRPr lang="en-US" dirty="0" smtClean="0"/>
          </a:p>
          <a:p>
            <a:endParaRPr lang="en-US" dirty="0" smtClean="0"/>
          </a:p>
          <a:p>
            <a:r>
              <a:rPr lang="en-US" dirty="0"/>
              <a:t>School is a safe place and reflects the healthy, cultural characteristics of the students’ community.</a:t>
            </a:r>
          </a:p>
          <a:p>
            <a:r>
              <a:rPr lang="en-US" dirty="0"/>
              <a:t>Family and community members are valued as equal partners.  </a:t>
            </a:r>
          </a:p>
          <a:p>
            <a:endParaRPr lang="en-US" dirty="0"/>
          </a:p>
          <a:p>
            <a:r>
              <a:rPr lang="en-US" dirty="0"/>
              <a:t>Protocols ensure efficiency and predictability.</a:t>
            </a:r>
          </a:p>
          <a:p>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9/18/2017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375284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Intentionally creating the stage to conduct problem solving can lead to effective decision making which in turn can facilitate positive student outcomes.</a:t>
            </a:r>
          </a:p>
          <a:p>
            <a:pPr eaLnBrk="1" hangingPunct="1">
              <a:spcBef>
                <a:spcPct val="0"/>
              </a:spcBef>
            </a:pPr>
            <a:r>
              <a:rPr lang="en-US" altLang="en-US" dirty="0" smtClean="0"/>
              <a:t>So, paying attention to team membership or ‘having the right people at the table’ to discuss the issue, people understanding their role and function in the specific setting for effective problem solving to occur, having formalized processes to conduct the work and framing the business of the work within acceptable norms (or how we treat each other when we work together are all critical to the success of effective problem solving.</a:t>
            </a:r>
          </a:p>
          <a:p>
            <a:pPr eaLnBrk="1" hangingPunct="1">
              <a:spcBef>
                <a:spcPct val="0"/>
              </a:spcBef>
            </a:pPr>
            <a:endParaRPr lang="en-US" altLang="en-US" dirty="0" smtClean="0"/>
          </a:p>
          <a:p>
            <a:r>
              <a:rPr lang="en-US" baseline="0" dirty="0" smtClean="0"/>
              <a:t>Can you recognize these practices within your setting? If not, why not? </a:t>
            </a:r>
          </a:p>
          <a:p>
            <a:r>
              <a:rPr lang="en-US" baseline="0" dirty="0" smtClean="0"/>
              <a:t>Remember that these effective practices, implemented well, lead to EFFICIENCY…and time is always a commodity to preserve.</a:t>
            </a:r>
          </a:p>
          <a:p>
            <a:endParaRPr lang="en-US" baseline="0" dirty="0" smtClean="0"/>
          </a:p>
          <a:p>
            <a:pPr eaLnBrk="1" hangingPunct="1"/>
            <a:r>
              <a:rPr lang="en-US" altLang="en-US" sz="2800" dirty="0"/>
              <a:t>Examples of decisions based on data:</a:t>
            </a:r>
          </a:p>
          <a:p>
            <a:pPr lvl="1"/>
            <a:r>
              <a:rPr lang="en-US" altLang="en-US" sz="2400" dirty="0"/>
              <a:t>Use data from universal screening to prevent problems from starting or getting worse</a:t>
            </a:r>
          </a:p>
          <a:p>
            <a:pPr lvl="1"/>
            <a:r>
              <a:rPr lang="en-US" altLang="en-US" sz="2400" dirty="0"/>
              <a:t>Use data from progress monitoring to guide daily instruction</a:t>
            </a:r>
          </a:p>
          <a:p>
            <a:pPr eaLnBrk="1" hangingPunct="1">
              <a:spcBef>
                <a:spcPct val="0"/>
              </a:spcBef>
            </a:pPr>
            <a:endParaRPr lang="en-US" altLang="en-US" dirty="0" smtClean="0"/>
          </a:p>
        </p:txBody>
      </p:sp>
      <p:sp>
        <p:nvSpPr>
          <p:cNvPr id="84996"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964" indent="-291526">
              <a:defRPr>
                <a:solidFill>
                  <a:schemeClr val="tx1"/>
                </a:solidFill>
                <a:latin typeface="Calibri" pitchFamily="34" charset="0"/>
              </a:defRPr>
            </a:lvl2pPr>
            <a:lvl3pPr marL="1166102" indent="-233221">
              <a:defRPr>
                <a:solidFill>
                  <a:schemeClr val="tx1"/>
                </a:solidFill>
                <a:latin typeface="Calibri" pitchFamily="34" charset="0"/>
              </a:defRPr>
            </a:lvl3pPr>
            <a:lvl4pPr marL="1632542" indent="-233221">
              <a:defRPr>
                <a:solidFill>
                  <a:schemeClr val="tx1"/>
                </a:solidFill>
                <a:latin typeface="Calibri" pitchFamily="34" charset="0"/>
              </a:defRPr>
            </a:lvl4pPr>
            <a:lvl5pPr marL="2098982" indent="-233221">
              <a:defRPr>
                <a:solidFill>
                  <a:schemeClr val="tx1"/>
                </a:solidFill>
                <a:latin typeface="Calibri" pitchFamily="34" charset="0"/>
              </a:defRPr>
            </a:lvl5pPr>
            <a:lvl6pPr marL="2565422" indent="-233221" fontAlgn="base">
              <a:spcBef>
                <a:spcPct val="0"/>
              </a:spcBef>
              <a:spcAft>
                <a:spcPct val="0"/>
              </a:spcAft>
              <a:defRPr>
                <a:solidFill>
                  <a:schemeClr val="tx1"/>
                </a:solidFill>
                <a:latin typeface="Calibri" pitchFamily="34" charset="0"/>
              </a:defRPr>
            </a:lvl6pPr>
            <a:lvl7pPr marL="3031863" indent="-233221" fontAlgn="base">
              <a:spcBef>
                <a:spcPct val="0"/>
              </a:spcBef>
              <a:spcAft>
                <a:spcPct val="0"/>
              </a:spcAft>
              <a:defRPr>
                <a:solidFill>
                  <a:schemeClr val="tx1"/>
                </a:solidFill>
                <a:latin typeface="Calibri" pitchFamily="34" charset="0"/>
              </a:defRPr>
            </a:lvl7pPr>
            <a:lvl8pPr marL="3498302" indent="-233221" fontAlgn="base">
              <a:spcBef>
                <a:spcPct val="0"/>
              </a:spcBef>
              <a:spcAft>
                <a:spcPct val="0"/>
              </a:spcAft>
              <a:defRPr>
                <a:solidFill>
                  <a:schemeClr val="tx1"/>
                </a:solidFill>
                <a:latin typeface="Calibri" pitchFamily="34" charset="0"/>
              </a:defRPr>
            </a:lvl8pPr>
            <a:lvl9pPr marL="3964743" indent="-23322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prstClr val="black"/>
                </a:solidFill>
              </a:rPr>
              <a:t>CDE Office of Learning Supports</a:t>
            </a:r>
          </a:p>
        </p:txBody>
      </p:sp>
      <p:sp>
        <p:nvSpPr>
          <p:cNvPr id="8499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964" indent="-291526">
              <a:defRPr>
                <a:solidFill>
                  <a:schemeClr val="tx1"/>
                </a:solidFill>
                <a:latin typeface="Calibri" pitchFamily="34" charset="0"/>
              </a:defRPr>
            </a:lvl2pPr>
            <a:lvl3pPr marL="1166102" indent="-233221">
              <a:defRPr>
                <a:solidFill>
                  <a:schemeClr val="tx1"/>
                </a:solidFill>
                <a:latin typeface="Calibri" pitchFamily="34" charset="0"/>
              </a:defRPr>
            </a:lvl3pPr>
            <a:lvl4pPr marL="1632542" indent="-233221">
              <a:defRPr>
                <a:solidFill>
                  <a:schemeClr val="tx1"/>
                </a:solidFill>
                <a:latin typeface="Calibri" pitchFamily="34" charset="0"/>
              </a:defRPr>
            </a:lvl4pPr>
            <a:lvl5pPr marL="2098982" indent="-233221">
              <a:defRPr>
                <a:solidFill>
                  <a:schemeClr val="tx1"/>
                </a:solidFill>
                <a:latin typeface="Calibri" pitchFamily="34" charset="0"/>
              </a:defRPr>
            </a:lvl5pPr>
            <a:lvl6pPr marL="2565422" indent="-233221" fontAlgn="base">
              <a:spcBef>
                <a:spcPct val="0"/>
              </a:spcBef>
              <a:spcAft>
                <a:spcPct val="0"/>
              </a:spcAft>
              <a:defRPr>
                <a:solidFill>
                  <a:schemeClr val="tx1"/>
                </a:solidFill>
                <a:latin typeface="Calibri" pitchFamily="34" charset="0"/>
              </a:defRPr>
            </a:lvl6pPr>
            <a:lvl7pPr marL="3031863" indent="-233221" fontAlgn="base">
              <a:spcBef>
                <a:spcPct val="0"/>
              </a:spcBef>
              <a:spcAft>
                <a:spcPct val="0"/>
              </a:spcAft>
              <a:defRPr>
                <a:solidFill>
                  <a:schemeClr val="tx1"/>
                </a:solidFill>
                <a:latin typeface="Calibri" pitchFamily="34" charset="0"/>
              </a:defRPr>
            </a:lvl7pPr>
            <a:lvl8pPr marL="3498302" indent="-233221" fontAlgn="base">
              <a:spcBef>
                <a:spcPct val="0"/>
              </a:spcBef>
              <a:spcAft>
                <a:spcPct val="0"/>
              </a:spcAft>
              <a:defRPr>
                <a:solidFill>
                  <a:schemeClr val="tx1"/>
                </a:solidFill>
                <a:latin typeface="Calibri" pitchFamily="34" charset="0"/>
              </a:defRPr>
            </a:lvl8pPr>
            <a:lvl9pPr marL="3964743" indent="-23322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prstClr val="black"/>
                </a:solidFill>
              </a:rPr>
              <a:t>Sept. 2015</a:t>
            </a:r>
          </a:p>
        </p:txBody>
      </p:sp>
      <p:sp>
        <p:nvSpPr>
          <p:cNvPr id="84998"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964" indent="-291526">
              <a:defRPr>
                <a:solidFill>
                  <a:schemeClr val="tx1"/>
                </a:solidFill>
                <a:latin typeface="Calibri" pitchFamily="34" charset="0"/>
              </a:defRPr>
            </a:lvl2pPr>
            <a:lvl3pPr marL="1166102" indent="-233221">
              <a:defRPr>
                <a:solidFill>
                  <a:schemeClr val="tx1"/>
                </a:solidFill>
                <a:latin typeface="Calibri" pitchFamily="34" charset="0"/>
              </a:defRPr>
            </a:lvl3pPr>
            <a:lvl4pPr marL="1632542" indent="-233221">
              <a:defRPr>
                <a:solidFill>
                  <a:schemeClr val="tx1"/>
                </a:solidFill>
                <a:latin typeface="Calibri" pitchFamily="34" charset="0"/>
              </a:defRPr>
            </a:lvl4pPr>
            <a:lvl5pPr marL="2098982" indent="-233221">
              <a:defRPr>
                <a:solidFill>
                  <a:schemeClr val="tx1"/>
                </a:solidFill>
                <a:latin typeface="Calibri" pitchFamily="34" charset="0"/>
              </a:defRPr>
            </a:lvl5pPr>
            <a:lvl6pPr marL="2565422" indent="-233221" fontAlgn="base">
              <a:spcBef>
                <a:spcPct val="0"/>
              </a:spcBef>
              <a:spcAft>
                <a:spcPct val="0"/>
              </a:spcAft>
              <a:defRPr>
                <a:solidFill>
                  <a:schemeClr val="tx1"/>
                </a:solidFill>
                <a:latin typeface="Calibri" pitchFamily="34" charset="0"/>
              </a:defRPr>
            </a:lvl6pPr>
            <a:lvl7pPr marL="3031863" indent="-233221" fontAlgn="base">
              <a:spcBef>
                <a:spcPct val="0"/>
              </a:spcBef>
              <a:spcAft>
                <a:spcPct val="0"/>
              </a:spcAft>
              <a:defRPr>
                <a:solidFill>
                  <a:schemeClr val="tx1"/>
                </a:solidFill>
                <a:latin typeface="Calibri" pitchFamily="34" charset="0"/>
              </a:defRPr>
            </a:lvl7pPr>
            <a:lvl8pPr marL="3498302" indent="-233221" fontAlgn="base">
              <a:spcBef>
                <a:spcPct val="0"/>
              </a:spcBef>
              <a:spcAft>
                <a:spcPct val="0"/>
              </a:spcAft>
              <a:defRPr>
                <a:solidFill>
                  <a:schemeClr val="tx1"/>
                </a:solidFill>
                <a:latin typeface="Calibri" pitchFamily="34" charset="0"/>
              </a:defRPr>
            </a:lvl8pPr>
            <a:lvl9pPr marL="3964743" indent="-23322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solidFill>
                <a:prstClr val="black"/>
              </a:solidFill>
            </a:endParaRPr>
          </a:p>
        </p:txBody>
      </p:sp>
      <p:sp>
        <p:nvSpPr>
          <p:cNvPr id="84999"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964" indent="-291526">
              <a:defRPr>
                <a:solidFill>
                  <a:schemeClr val="tx1"/>
                </a:solidFill>
                <a:latin typeface="Calibri" pitchFamily="34" charset="0"/>
              </a:defRPr>
            </a:lvl2pPr>
            <a:lvl3pPr marL="1166102" indent="-233221">
              <a:defRPr>
                <a:solidFill>
                  <a:schemeClr val="tx1"/>
                </a:solidFill>
                <a:latin typeface="Calibri" pitchFamily="34" charset="0"/>
              </a:defRPr>
            </a:lvl3pPr>
            <a:lvl4pPr marL="1632542" indent="-233221">
              <a:defRPr>
                <a:solidFill>
                  <a:schemeClr val="tx1"/>
                </a:solidFill>
                <a:latin typeface="Calibri" pitchFamily="34" charset="0"/>
              </a:defRPr>
            </a:lvl4pPr>
            <a:lvl5pPr marL="2098982" indent="-233221">
              <a:defRPr>
                <a:solidFill>
                  <a:schemeClr val="tx1"/>
                </a:solidFill>
                <a:latin typeface="Calibri" pitchFamily="34" charset="0"/>
              </a:defRPr>
            </a:lvl5pPr>
            <a:lvl6pPr marL="2565422" indent="-233221" fontAlgn="base">
              <a:spcBef>
                <a:spcPct val="0"/>
              </a:spcBef>
              <a:spcAft>
                <a:spcPct val="0"/>
              </a:spcAft>
              <a:defRPr>
                <a:solidFill>
                  <a:schemeClr val="tx1"/>
                </a:solidFill>
                <a:latin typeface="Calibri" pitchFamily="34" charset="0"/>
              </a:defRPr>
            </a:lvl6pPr>
            <a:lvl7pPr marL="3031863" indent="-233221" fontAlgn="base">
              <a:spcBef>
                <a:spcPct val="0"/>
              </a:spcBef>
              <a:spcAft>
                <a:spcPct val="0"/>
              </a:spcAft>
              <a:defRPr>
                <a:solidFill>
                  <a:schemeClr val="tx1"/>
                </a:solidFill>
                <a:latin typeface="Calibri" pitchFamily="34" charset="0"/>
              </a:defRPr>
            </a:lvl7pPr>
            <a:lvl8pPr marL="3498302" indent="-233221" fontAlgn="base">
              <a:spcBef>
                <a:spcPct val="0"/>
              </a:spcBef>
              <a:spcAft>
                <a:spcPct val="0"/>
              </a:spcAft>
              <a:defRPr>
                <a:solidFill>
                  <a:schemeClr val="tx1"/>
                </a:solidFill>
                <a:latin typeface="Calibri" pitchFamily="34" charset="0"/>
              </a:defRPr>
            </a:lvl8pPr>
            <a:lvl9pPr marL="3964743" indent="-23322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99274B-2018-4052-9D2D-A261D7570ABA}" type="slidenum">
              <a:rPr lang="en-US" altLang="en-US" smtClean="0">
                <a:solidFill>
                  <a:prstClr val="black"/>
                </a:solidFill>
              </a:rPr>
              <a:pPr fontAlgn="base">
                <a:spcBef>
                  <a:spcPct val="0"/>
                </a:spcBef>
                <a:spcAft>
                  <a:spcPct val="0"/>
                </a:spcAft>
                <a:defRPr/>
              </a:pPr>
              <a:t>46</a:t>
            </a:fld>
            <a:endParaRPr lang="en-US" alt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This comes</a:t>
            </a:r>
            <a:r>
              <a:rPr lang="en-US" baseline="0" dirty="0" smtClean="0"/>
              <a:t> from Implementation Science literature. (but you’ll see it in other places; as MTSS is about “Educational Reform”, the literature on change in other educational areas, prioritizes these same things; this is “what works” for establishing strong collaborative leadership and sets the stage for transformation)</a:t>
            </a:r>
          </a:p>
          <a:p>
            <a:endParaRPr lang="en-US" baseline="0" dirty="0" smtClean="0"/>
          </a:p>
          <a:p>
            <a:r>
              <a:rPr lang="en-US" baseline="0" dirty="0" smtClean="0"/>
              <a:t>As you can see, these are the IMPORTANT INITIAL TASKS. This is where to start!!</a:t>
            </a:r>
          </a:p>
          <a:p>
            <a:endParaRPr lang="en-US" baseline="0" dirty="0" smtClean="0"/>
          </a:p>
          <a:p>
            <a:r>
              <a:rPr lang="en-US" baseline="0" dirty="0" smtClean="0"/>
              <a:t>Reminder that “operationalizing definitions” is so important. We often think that “we are all on the same page,” but we may need to be explicit to ensure that. (e.g., ‘what does rigor/robust mean to you’?)</a:t>
            </a:r>
            <a:endParaRPr lang="en-US" dirty="0"/>
          </a:p>
        </p:txBody>
      </p:sp>
    </p:spTree>
    <p:extLst>
      <p:ext uri="{BB962C8B-B14F-4D97-AF65-F5344CB8AC3E}">
        <p14:creationId xmlns:p14="http://schemas.microsoft.com/office/powerpoint/2010/main" val="293991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Key Points: </a:t>
            </a:r>
          </a:p>
          <a:p>
            <a:pPr marL="173284" indent="-173284">
              <a:buFont typeface="Arial"/>
              <a:buChar char="•"/>
            </a:pPr>
            <a:r>
              <a:rPr lang="en-US" dirty="0" smtClean="0"/>
              <a:t>This slide notes the funding source for this work. </a:t>
            </a:r>
          </a:p>
        </p:txBody>
      </p:sp>
    </p:spTree>
    <p:extLst>
      <p:ext uri="{BB962C8B-B14F-4D97-AF65-F5344CB8AC3E}">
        <p14:creationId xmlns:p14="http://schemas.microsoft.com/office/powerpoint/2010/main" val="254518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Click each to animate: These are some</a:t>
            </a:r>
            <a:r>
              <a:rPr lang="en-US" baseline="0" dirty="0" smtClean="0"/>
              <a:t> expectations for our day (some examples for others, perhaps)…we can agree each category could be adapted somewhat, but hopefully, these feel reasonable for major actions of the day. </a:t>
            </a:r>
          </a:p>
          <a:p>
            <a:endParaRPr lang="en-US" baseline="0" dirty="0" smtClean="0"/>
          </a:p>
          <a:p>
            <a:r>
              <a:rPr lang="en-US" baseline="0" dirty="0" smtClean="0"/>
              <a:t>When in your MLTs, you have defined norms/agreements that have been guiding you (outside of these). But basically (overall), we are seeking: Communication, Collaboration, and Respect.</a:t>
            </a:r>
            <a:endParaRPr lang="en-US" dirty="0"/>
          </a:p>
        </p:txBody>
      </p:sp>
    </p:spTree>
    <p:extLst>
      <p:ext uri="{BB962C8B-B14F-4D97-AF65-F5344CB8AC3E}">
        <p14:creationId xmlns:p14="http://schemas.microsoft.com/office/powerpoint/2010/main" val="409251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564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Highlighted</a:t>
            </a:r>
            <a:r>
              <a:rPr lang="en-US" baseline="0" dirty="0" smtClean="0"/>
              <a:t> districts are here today! When your team is called out, please self-identify (shout out…or stand up…or wave).</a:t>
            </a:r>
            <a:endParaRPr lang="en-US" dirty="0"/>
          </a:p>
        </p:txBody>
      </p:sp>
    </p:spTree>
    <p:extLst>
      <p:ext uri="{BB962C8B-B14F-4D97-AF65-F5344CB8AC3E}">
        <p14:creationId xmlns:p14="http://schemas.microsoft.com/office/powerpoint/2010/main" val="307132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Slide projected…find yourself</a:t>
            </a:r>
            <a:r>
              <a:rPr lang="en-US" baseline="0" dirty="0" smtClean="0"/>
              <a:t> represented. When we call out the roles, please stand or raise your hand as self-identification.</a:t>
            </a:r>
            <a:endParaRPr lang="en-US" dirty="0"/>
          </a:p>
        </p:txBody>
      </p:sp>
    </p:spTree>
    <p:extLst>
      <p:ext uri="{BB962C8B-B14F-4D97-AF65-F5344CB8AC3E}">
        <p14:creationId xmlns:p14="http://schemas.microsoft.com/office/powerpoint/2010/main" val="419759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28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a:t>
            </a:r>
            <a:r>
              <a:rPr lang="en-US" dirty="0" err="1" smtClean="0"/>
              <a:t>noticings</a:t>
            </a:r>
            <a:r>
              <a:rPr lang="en-US" dirty="0" smtClean="0"/>
              <a:t>?</a:t>
            </a:r>
            <a:r>
              <a:rPr lang="en-US" baseline="0" dirty="0" smtClean="0"/>
              <a:t> Thoughts? Takeaways? Things to investigate further? Questions?</a:t>
            </a:r>
            <a:endParaRPr lang="en-US" dirty="0"/>
          </a:p>
        </p:txBody>
      </p:sp>
    </p:spTree>
    <p:extLst>
      <p:ext uri="{BB962C8B-B14F-4D97-AF65-F5344CB8AC3E}">
        <p14:creationId xmlns:p14="http://schemas.microsoft.com/office/powerpoint/2010/main" val="280631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These authors</a:t>
            </a:r>
            <a:r>
              <a:rPr lang="en-US" baseline="0" dirty="0" smtClean="0"/>
              <a:t> were able to study and come out with these areas that we cite as “Adult Learning Principles” that would be applied with any adult learning opportunity.</a:t>
            </a:r>
            <a:endParaRPr lang="en-US" dirty="0"/>
          </a:p>
        </p:txBody>
      </p:sp>
    </p:spTree>
    <p:extLst>
      <p:ext uri="{BB962C8B-B14F-4D97-AF65-F5344CB8AC3E}">
        <p14:creationId xmlns:p14="http://schemas.microsoft.com/office/powerpoint/2010/main" val="257161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2433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3933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4B168-403D-48F5-A62F-0179530DFF5B}"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E7CDC-4855-4DC2-8565-E3EB9BA6F236}" type="slidenum">
              <a:rPr lang="en-US" smtClean="0"/>
              <a:t>‹#›</a:t>
            </a:fld>
            <a:endParaRPr lang="en-US"/>
          </a:p>
        </p:txBody>
      </p:sp>
    </p:spTree>
    <p:extLst>
      <p:ext uri="{BB962C8B-B14F-4D97-AF65-F5344CB8AC3E}">
        <p14:creationId xmlns:p14="http://schemas.microsoft.com/office/powerpoint/2010/main" val="277063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1123783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02405"/>
            <a:ext cx="7886700" cy="5037025"/>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3028951" y="6508800"/>
            <a:ext cx="3086100" cy="212676"/>
          </a:xfrm>
        </p:spPr>
        <p:txBody>
          <a:bodyPr/>
          <a:lstStyle/>
          <a:p>
            <a:endParaRPr lang="en-US">
              <a:solidFill>
                <a:prstClr val="black">
                  <a:tint val="75000"/>
                </a:prstClr>
              </a:solidFill>
            </a:endParaRPr>
          </a:p>
        </p:txBody>
      </p:sp>
      <p:sp>
        <p:nvSpPr>
          <p:cNvPr id="15" name="Rectangle 14"/>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18" name="Slide Number Placeholder 5"/>
          <p:cNvSpPr txBox="1">
            <a:spLocks/>
          </p:cNvSpPr>
          <p:nvPr/>
        </p:nvSpPr>
        <p:spPr>
          <a:xfrm>
            <a:off x="6457951" y="6508800"/>
            <a:ext cx="1257675"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7" name="Rectangle 16"/>
          <p:cNvSpPr/>
          <p:nvPr/>
        </p:nvSpPr>
        <p:spPr>
          <a:xfrm>
            <a:off x="0" y="1"/>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prstClr val="white"/>
              </a:solidFill>
            </a:endParaRPr>
          </a:p>
        </p:txBody>
      </p:sp>
      <p:sp>
        <p:nvSpPr>
          <p:cNvPr id="19" name="Rectangle 18"/>
          <p:cNvSpPr/>
          <p:nvPr/>
        </p:nvSpPr>
        <p:spPr>
          <a:xfrm>
            <a:off x="0" y="90665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20"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706933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1" y="6508800"/>
            <a:ext cx="3086100" cy="212676"/>
          </a:xfrm>
        </p:spPr>
        <p:txBody>
          <a:bodyPr/>
          <a:lstStyle/>
          <a:p>
            <a:endParaRPr lang="en-US">
              <a:solidFill>
                <a:prstClr val="black">
                  <a:tint val="75000"/>
                </a:prstClr>
              </a:solidFill>
            </a:endParaRPr>
          </a:p>
        </p:txBody>
      </p:sp>
      <p:sp>
        <p:nvSpPr>
          <p:cNvPr id="22" name="Rectangle 21"/>
          <p:cNvSpPr/>
          <p:nvPr/>
        </p:nvSpPr>
        <p:spPr>
          <a:xfrm>
            <a:off x="0" y="1"/>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prstClr val="white"/>
              </a:solidFill>
            </a:endParaRPr>
          </a:p>
        </p:txBody>
      </p:sp>
      <p:sp>
        <p:nvSpPr>
          <p:cNvPr id="23" name="Rectangle 22"/>
          <p:cNvSpPr/>
          <p:nvPr/>
        </p:nvSpPr>
        <p:spPr>
          <a:xfrm>
            <a:off x="0" y="90665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24" name="Rectangle 23"/>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10" name="Content Placeholder 2"/>
          <p:cNvSpPr>
            <a:spLocks noGrp="1"/>
          </p:cNvSpPr>
          <p:nvPr>
            <p:ph idx="1"/>
          </p:nvPr>
        </p:nvSpPr>
        <p:spPr>
          <a:xfrm>
            <a:off x="628654"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644842"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003273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Rectangle 5"/>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7" name="Rectangle 6"/>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Rectangle 7"/>
          <p:cNvSpPr/>
          <p:nvPr/>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9" name="Rectangle 8"/>
          <p:cNvSpPr/>
          <p:nvPr/>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3"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5CA9BA4-E659-4FE9-9720-D7E2D5D076A9}" type="datetimeFigureOut">
              <a:rPr lang="en-US" smtClean="0">
                <a:solidFill>
                  <a:prstClr val="white">
                    <a:lumMod val="85000"/>
                  </a:prstClr>
                </a:solidFill>
              </a:rPr>
              <a:pPr/>
              <a:t>9/18/2017</a:t>
            </a:fld>
            <a:endParaRPr lang="en-US">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64616FF1-0FC7-4E9D-AC36-2425C5AC7487}"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30691577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Rectangle 9"/>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Rectangle 7"/>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6" name="Rectangle 5"/>
          <p:cNvSpPr/>
          <p:nvPr/>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7" name="Rectangle 6"/>
          <p:cNvSpPr/>
          <p:nvPr/>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3" y="6369865"/>
            <a:ext cx="742988" cy="415946"/>
          </a:xfrm>
          <a:prstGeom prst="rect">
            <a:avLst/>
          </a:prstGeom>
        </p:spPr>
      </p:pic>
      <p:sp>
        <p:nvSpPr>
          <p:cNvPr id="13" name="Date Placeholder 2"/>
          <p:cNvSpPr>
            <a:spLocks noGrp="1"/>
          </p:cNvSpPr>
          <p:nvPr>
            <p:ph type="dt" sz="half" idx="10"/>
          </p:nvPr>
        </p:nvSpPr>
        <p:spPr>
          <a:xfrm>
            <a:off x="628651" y="6537600"/>
            <a:ext cx="2057400" cy="183876"/>
          </a:xfrm>
        </p:spPr>
        <p:txBody>
          <a:bodyPr/>
          <a:lstStyle>
            <a:lvl1pPr>
              <a:defRPr>
                <a:solidFill>
                  <a:schemeClr val="bg1">
                    <a:lumMod val="85000"/>
                  </a:schemeClr>
                </a:solidFill>
              </a:defRPr>
            </a:lvl1pPr>
          </a:lstStyle>
          <a:p>
            <a:fld id="{45CA9BA4-E659-4FE9-9720-D7E2D5D076A9}" type="datetimeFigureOut">
              <a:rPr lang="en-US" smtClean="0">
                <a:solidFill>
                  <a:prstClr val="white">
                    <a:lumMod val="85000"/>
                  </a:prstClr>
                </a:solidFill>
              </a:rPr>
              <a:pPr/>
              <a:t>9/18/2017</a:t>
            </a:fld>
            <a:endParaRPr lang="en-US">
              <a:solidFill>
                <a:prstClr val="white">
                  <a:lumMod val="85000"/>
                </a:prstClr>
              </a:solidFill>
            </a:endParaRPr>
          </a:p>
        </p:txBody>
      </p:sp>
      <p:sp>
        <p:nvSpPr>
          <p:cNvPr id="14" name="Footer Placeholder 3"/>
          <p:cNvSpPr>
            <a:spLocks noGrp="1"/>
          </p:cNvSpPr>
          <p:nvPr>
            <p:ph type="ftr" sz="quarter" idx="11"/>
          </p:nvPr>
        </p:nvSpPr>
        <p:spPr>
          <a:xfrm>
            <a:off x="3028951" y="6537600"/>
            <a:ext cx="3086100" cy="183876"/>
          </a:xfrm>
        </p:spPr>
        <p:txBody>
          <a:bodyPr/>
          <a:lstStyle>
            <a:lvl1pPr>
              <a:defRPr>
                <a:solidFill>
                  <a:schemeClr val="bg1">
                    <a:lumMod val="85000"/>
                  </a:schemeClr>
                </a:solidFill>
              </a:defRPr>
            </a:lvl1pPr>
          </a:lstStyle>
          <a:p>
            <a:endParaRPr lang="en-US">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5" cy="183876"/>
          </a:xfrm>
        </p:spPr>
        <p:txBody>
          <a:bodyPr/>
          <a:lstStyle>
            <a:lvl1pPr>
              <a:defRPr>
                <a:solidFill>
                  <a:schemeClr val="bg1">
                    <a:lumMod val="85000"/>
                  </a:schemeClr>
                </a:solidFill>
              </a:defRPr>
            </a:lvl1pPr>
          </a:lstStyle>
          <a:p>
            <a:fld id="{64616FF1-0FC7-4E9D-AC36-2425C5AC7487}" type="slidenum">
              <a:rPr lang="en-US" smtClean="0">
                <a:solidFill>
                  <a:prstClr val="white">
                    <a:lumMod val="85000"/>
                  </a:prstClr>
                </a:solidFill>
              </a:rPr>
              <a:pPr/>
              <a:t>‹#›</a:t>
            </a:fld>
            <a:endParaRPr lang="en-US">
              <a:solidFill>
                <a:prstClr val="white">
                  <a:lumMod val="85000"/>
                </a:prstClr>
              </a:solidFill>
            </a:endParaRPr>
          </a:p>
        </p:txBody>
      </p:sp>
      <p:sp>
        <p:nvSpPr>
          <p:cNvPr id="11" name="Text Placeholder 2"/>
          <p:cNvSpPr>
            <a:spLocks noGrp="1"/>
          </p:cNvSpPr>
          <p:nvPr>
            <p:ph idx="1" hasCustomPrompt="1"/>
          </p:nvPr>
        </p:nvSpPr>
        <p:spPr>
          <a:xfrm>
            <a:off x="628651" y="2282400"/>
            <a:ext cx="7886700" cy="2080800"/>
          </a:xfrm>
          <a:prstGeom prst="rect">
            <a:avLst/>
          </a:prstGeom>
        </p:spPr>
        <p:txBody>
          <a:bodyPr vert="horz" lIns="91440" tIns="45720" rIns="91440" bIns="45720" rtlCol="0">
            <a:normAutofit/>
          </a:bodyPr>
          <a:lstStyle>
            <a:lvl1pPr marL="0" indent="0" algn="ctr">
              <a:buNone/>
              <a:defRPr sz="18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1433884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CA9BA4-E659-4FE9-9720-D7E2D5D076A9}"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Tree>
    <p:extLst>
      <p:ext uri="{BB962C8B-B14F-4D97-AF65-F5344CB8AC3E}">
        <p14:creationId xmlns:p14="http://schemas.microsoft.com/office/powerpoint/2010/main" val="14470502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Custom Layout">
    <p:bg>
      <p:bgPr>
        <a:gradFill>
          <a:gsLst>
            <a:gs pos="0">
              <a:schemeClr val="accent1">
                <a:lumMod val="40000"/>
                <a:lumOff val="60000"/>
              </a:schemeClr>
            </a:gs>
            <a:gs pos="15000">
              <a:schemeClr val="accent1">
                <a:lumMod val="40000"/>
                <a:lumOff val="60000"/>
              </a:schemeClr>
            </a:gs>
            <a:gs pos="4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CA9BA4-E659-4FE9-9720-D7E2D5D076A9}"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Tree>
    <p:extLst>
      <p:ext uri="{BB962C8B-B14F-4D97-AF65-F5344CB8AC3E}">
        <p14:creationId xmlns:p14="http://schemas.microsoft.com/office/powerpoint/2010/main" val="18356472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ctivity Slide">
    <p:spTree>
      <p:nvGrpSpPr>
        <p:cNvPr id="1" name=""/>
        <p:cNvGrpSpPr/>
        <p:nvPr/>
      </p:nvGrpSpPr>
      <p:grpSpPr>
        <a:xfrm>
          <a:off x="0" y="0"/>
          <a:ext cx="0" cy="0"/>
          <a:chOff x="0" y="0"/>
          <a:chExt cx="0" cy="0"/>
        </a:xfrm>
      </p:grpSpPr>
      <p:sp>
        <p:nvSpPr>
          <p:cNvPr id="6" name="Rectangle 5"/>
          <p:cNvSpPr/>
          <p:nvPr/>
        </p:nvSpPr>
        <p:spPr>
          <a:xfrm>
            <a:off x="2" y="0"/>
            <a:ext cx="122843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2" name="Title 1"/>
          <p:cNvSpPr>
            <a:spLocks noGrp="1"/>
          </p:cNvSpPr>
          <p:nvPr>
            <p:ph type="title"/>
          </p:nvPr>
        </p:nvSpPr>
        <p:spPr>
          <a:xfrm>
            <a:off x="1228434" y="275954"/>
            <a:ext cx="7241796" cy="521208"/>
          </a:xfrm>
        </p:spPr>
        <p:txBody>
          <a:bodyPr>
            <a:noAutofit/>
          </a:bodyPr>
          <a:lstStyle>
            <a:lvl1pPr>
              <a:defRPr sz="27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CA9BA4-E659-4FE9-9720-D7E2D5D076A9}"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pic>
        <p:nvPicPr>
          <p:cNvPr id="1032"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61" y="192029"/>
            <a:ext cx="910515" cy="91051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1228437" y="1102541"/>
            <a:ext cx="7286915" cy="5136886"/>
          </a:xfrm>
        </p:spPr>
        <p:txBody>
          <a:bodyPr/>
          <a:lstStyle>
            <a:lvl1pPr>
              <a:buClr>
                <a:srgbClr val="0D1E8E"/>
              </a:buClr>
              <a:defRPr sz="2100">
                <a:latin typeface="Trebuchet MS" panose="020B0603020202020204" pitchFamily="34" charset="0"/>
              </a:defRPr>
            </a:lvl1pPr>
            <a:lvl2pPr>
              <a:buClr>
                <a:srgbClr val="00953A"/>
              </a:buClr>
              <a:defRPr sz="1650">
                <a:latin typeface="Trebuchet MS" panose="020B0603020202020204" pitchFamily="34" charset="0"/>
              </a:defRPr>
            </a:lvl2pPr>
            <a:lvl3pPr>
              <a:buClr>
                <a:srgbClr val="EF7521"/>
              </a:buClr>
              <a:defRPr sz="150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2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0206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02403"/>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1"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8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3423293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4802304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A9BA4-E659-4FE9-9720-D7E2D5D076A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54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CE5D883-706E-4886-A4EA-FCDEBC42AF48}"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245125"/>
            <a:ext cx="8229600" cy="1143000"/>
          </a:xfrm>
        </p:spPr>
        <p:txBody>
          <a:bodyPr>
            <a:normAutofit/>
          </a:bodyPr>
          <a:lstStyle>
            <a:lvl1pPr>
              <a:defRPr sz="4400" b="0" i="0">
                <a:solidFill>
                  <a:srgbClr val="000000"/>
                </a:solidFill>
                <a:effectLst/>
                <a:latin typeface="Calibri"/>
                <a:cs typeface="Calibri"/>
              </a:defRPr>
            </a:lvl1pPr>
          </a:lstStyle>
          <a:p>
            <a:r>
              <a:rPr lang="en-US" dirty="0" smtClean="0"/>
              <a:t>Click to edit Master title style</a:t>
            </a:r>
            <a:endParaRPr lang="en-US" dirty="0"/>
          </a:p>
        </p:txBody>
      </p:sp>
      <p:sp>
        <p:nvSpPr>
          <p:cNvPr id="8" name="Rectangle 7"/>
          <p:cNvSpPr/>
          <p:nvPr userDrawn="1"/>
        </p:nvSpPr>
        <p:spPr>
          <a:xfrm>
            <a:off x="457200" y="1417641"/>
            <a:ext cx="8686800" cy="45719"/>
          </a:xfrm>
          <a:prstGeom prst="rect">
            <a:avLst/>
          </a:prstGeom>
          <a:solidFill>
            <a:srgbClr val="FF0000"/>
          </a:solidFill>
          <a:ln>
            <a:solidFill>
              <a:srgbClr val="FF0000"/>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userDrawn="1"/>
        </p:nvSpPr>
        <p:spPr>
          <a:xfrm>
            <a:off x="0" y="1483691"/>
            <a:ext cx="8686800" cy="45719"/>
          </a:xfrm>
          <a:prstGeom prst="rect">
            <a:avLst/>
          </a:prstGeom>
          <a:solidFill>
            <a:srgbClr val="000090"/>
          </a:solidFill>
          <a:ln>
            <a:solidFill>
              <a:srgbClr val="0000FF"/>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1358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CE5D883-706E-4886-A4EA-FCDEBC42AF48}"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245125"/>
            <a:ext cx="8229600" cy="1143000"/>
          </a:xfrm>
        </p:spPr>
        <p:txBody>
          <a:bodyPr>
            <a:normAutofit/>
          </a:bodyPr>
          <a:lstStyle>
            <a:lvl1pPr>
              <a:defRPr sz="4400" b="0" i="0">
                <a:solidFill>
                  <a:srgbClr val="000000"/>
                </a:solidFill>
                <a:effectLst/>
                <a:latin typeface="Calibri"/>
                <a:cs typeface="Calibri"/>
              </a:defRPr>
            </a:lvl1pPr>
          </a:lstStyle>
          <a:p>
            <a:r>
              <a:rPr lang="en-US" dirty="0" smtClean="0"/>
              <a:t>Click to edit Master title style</a:t>
            </a:r>
            <a:endParaRPr lang="en-US" dirty="0"/>
          </a:p>
        </p:txBody>
      </p:sp>
      <p:sp>
        <p:nvSpPr>
          <p:cNvPr id="8" name="Rectangle 7"/>
          <p:cNvSpPr/>
          <p:nvPr userDrawn="1"/>
        </p:nvSpPr>
        <p:spPr>
          <a:xfrm>
            <a:off x="457200" y="1417641"/>
            <a:ext cx="8686800" cy="45719"/>
          </a:xfrm>
          <a:prstGeom prst="rect">
            <a:avLst/>
          </a:prstGeom>
          <a:solidFill>
            <a:srgbClr val="FF0000"/>
          </a:solidFill>
          <a:ln>
            <a:solidFill>
              <a:srgbClr val="FF0000"/>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userDrawn="1"/>
        </p:nvSpPr>
        <p:spPr>
          <a:xfrm>
            <a:off x="0" y="1483691"/>
            <a:ext cx="8686800" cy="45719"/>
          </a:xfrm>
          <a:prstGeom prst="rect">
            <a:avLst/>
          </a:prstGeom>
          <a:solidFill>
            <a:srgbClr val="000090"/>
          </a:solidFill>
          <a:ln>
            <a:solidFill>
              <a:srgbClr val="0000FF"/>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610798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1000"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1000"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1000" y="5995127"/>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8"/>
            <a:ext cx="5825528" cy="1261751"/>
          </a:xfrm>
          <a:prstGeom prst="rect">
            <a:avLst/>
          </a:prstGeom>
        </p:spPr>
      </p:pic>
    </p:spTree>
    <p:extLst>
      <p:ext uri="{BB962C8B-B14F-4D97-AF65-F5344CB8AC3E}">
        <p14:creationId xmlns:p14="http://schemas.microsoft.com/office/powerpoint/2010/main" val="56959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8"/>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89497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1000"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2691071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110553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0683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8" y="2669752"/>
            <a:ext cx="2700533" cy="3681991"/>
          </a:xfrm>
          <a:prstGeom prst="rect">
            <a:avLst/>
          </a:prstGeom>
        </p:spPr>
      </p:pic>
      <p:sp>
        <p:nvSpPr>
          <p:cNvPr id="9" name="Content Placeholder 2"/>
          <p:cNvSpPr>
            <a:spLocks noGrp="1"/>
          </p:cNvSpPr>
          <p:nvPr>
            <p:ph idx="1"/>
          </p:nvPr>
        </p:nvSpPr>
        <p:spPr>
          <a:xfrm>
            <a:off x="628651" y="1202403"/>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3"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1" y="355850"/>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31112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1" y="355850"/>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111005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904665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188721"/>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1"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3"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1001"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49837203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460248"/>
            <a:ext cx="6172203"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1"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3"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33687054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21"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2" y="1036323"/>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1"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3"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350091163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21"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1"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3"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40960605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5" y="304800"/>
            <a:ext cx="6625915"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9"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123419662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1" name="Rectangle 40"/>
          <p:cNvSpPr/>
          <p:nvPr userDrawn="1"/>
        </p:nvSpPr>
        <p:spPr>
          <a:xfrm>
            <a:off x="0" y="-1"/>
            <a:ext cx="9144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latin typeface="Lucida Sans" panose="020B0602030504020204" pitchFamily="34" charset="0"/>
            </a:endParaRPr>
          </a:p>
        </p:txBody>
      </p:sp>
      <p:sp>
        <p:nvSpPr>
          <p:cNvPr id="39" name="Text Placeholder 32"/>
          <p:cNvSpPr>
            <a:spLocks noGrp="1"/>
          </p:cNvSpPr>
          <p:nvPr>
            <p:ph type="body" sz="quarter" idx="14" hasCustomPrompt="1"/>
          </p:nvPr>
        </p:nvSpPr>
        <p:spPr>
          <a:xfrm>
            <a:off x="122637" y="192036"/>
            <a:ext cx="8920627" cy="576820"/>
          </a:xfrm>
          <a:prstGeom prst="rect">
            <a:avLst/>
          </a:prstGeom>
        </p:spPr>
        <p:txBody>
          <a:bodyPr/>
          <a:lstStyle>
            <a:lvl1pPr marL="0" indent="0">
              <a:buNone/>
              <a:defRPr sz="27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342900" indent="0">
              <a:buNone/>
              <a:defRPr sz="1350" b="0" i="0">
                <a:latin typeface="Segoe UI" charset="0"/>
                <a:ea typeface="Segoe UI" charset="0"/>
                <a:cs typeface="Segoe UI" charset="0"/>
              </a:defRPr>
            </a:lvl2pPr>
            <a:lvl3pPr marL="685800" indent="0">
              <a:buNone/>
              <a:defRPr sz="1200" b="0" i="0">
                <a:latin typeface="Segoe UI" charset="0"/>
                <a:ea typeface="Segoe UI" charset="0"/>
                <a:cs typeface="Segoe UI" charset="0"/>
              </a:defRPr>
            </a:lvl3pPr>
            <a:lvl4pPr marL="1028700" indent="0">
              <a:buNone/>
              <a:defRPr sz="1050" b="0" i="0">
                <a:latin typeface="Segoe UI" charset="0"/>
                <a:ea typeface="Segoe UI" charset="0"/>
                <a:cs typeface="Segoe UI" charset="0"/>
              </a:defRPr>
            </a:lvl4pPr>
            <a:lvl5pPr marL="1371600" indent="0">
              <a:buNone/>
              <a:defRPr sz="1050" b="0" i="0">
                <a:latin typeface="Segoe UI" charset="0"/>
                <a:ea typeface="Segoe UI" charset="0"/>
                <a:cs typeface="Segoe UI" charset="0"/>
              </a:defRPr>
            </a:lvl5pPr>
          </a:lstStyle>
          <a:p>
            <a:pPr lvl="0"/>
            <a:r>
              <a:rPr lang="en-US" dirty="0" smtClean="0"/>
              <a:t>This is a slide Title</a:t>
            </a:r>
            <a:endParaRPr lang="en-US" dirty="0"/>
          </a:p>
        </p:txBody>
      </p:sp>
      <p:sp>
        <p:nvSpPr>
          <p:cNvPr id="44" name="Rectangle 43"/>
          <p:cNvSpPr/>
          <p:nvPr userDrawn="1"/>
        </p:nvSpPr>
        <p:spPr>
          <a:xfrm>
            <a:off x="1" y="6219825"/>
            <a:ext cx="914400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srgbClr val="FFFFFF"/>
              </a:solidFill>
            </a:endParaRPr>
          </a:p>
        </p:txBody>
      </p:sp>
      <p:sp>
        <p:nvSpPr>
          <p:cNvPr id="3" name="Text Placeholder 2"/>
          <p:cNvSpPr>
            <a:spLocks noGrp="1"/>
          </p:cNvSpPr>
          <p:nvPr>
            <p:ph type="body" sz="quarter" idx="15"/>
          </p:nvPr>
        </p:nvSpPr>
        <p:spPr>
          <a:xfrm>
            <a:off x="122637" y="1247779"/>
            <a:ext cx="8920163" cy="515302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r="36053"/>
          <a:stretch/>
        </p:blipFill>
        <p:spPr>
          <a:xfrm>
            <a:off x="8070281" y="6311265"/>
            <a:ext cx="972519" cy="457200"/>
          </a:xfrm>
          <a:prstGeom prst="rect">
            <a:avLst/>
          </a:prstGeom>
        </p:spPr>
      </p:pic>
      <p:pic>
        <p:nvPicPr>
          <p:cNvPr id="7" name="Picture 17" descr="logo-sisep.png"/>
          <p:cNvPicPr>
            <a:picLocks noChangeAspect="1"/>
          </p:cNvPicPr>
          <p:nvPr userDrawn="1"/>
        </p:nvPicPr>
        <p:blipFill>
          <a:blip r:embed="rId3">
            <a:alphaModFix amt="51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 y="6219829"/>
            <a:ext cx="1638300" cy="638175"/>
          </a:xfrm>
          <a:prstGeom prst="rect">
            <a:avLst/>
          </a:prstGeom>
          <a:noFill/>
          <a:ln w="9525">
            <a:noFill/>
            <a:miter lim="800000"/>
            <a:headEnd/>
            <a:tailEnd/>
          </a:ln>
        </p:spPr>
      </p:pic>
    </p:spTree>
    <p:extLst>
      <p:ext uri="{BB962C8B-B14F-4D97-AF65-F5344CB8AC3E}">
        <p14:creationId xmlns:p14="http://schemas.microsoft.com/office/powerpoint/2010/main" val="1038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5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1" y="1202403"/>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910844"/>
            <a:ext cx="6108204" cy="3965456"/>
          </a:xfrm>
          <a:prstGeom prst="rect">
            <a:avLst/>
          </a:prstGeom>
        </p:spPr>
      </p:pic>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97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208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89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437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105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18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958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7"/>
            <a:ext cx="462915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251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825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28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1" y="6508800"/>
            <a:ext cx="3086100" cy="212676"/>
          </a:xfr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0" name="Content Placeholder 2"/>
          <p:cNvSpPr>
            <a:spLocks noGrp="1"/>
          </p:cNvSpPr>
          <p:nvPr>
            <p:ph idx="1"/>
          </p:nvPr>
        </p:nvSpPr>
        <p:spPr>
          <a:xfrm>
            <a:off x="628653"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41"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89212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1695781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02405"/>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3028951" y="6508800"/>
            <a:ext cx="3086100" cy="212676"/>
          </a:xfrm>
        </p:spPr>
        <p:txBody>
          <a:bodyPr/>
          <a:lstStyle/>
          <a:p>
            <a:endParaRPr lang="en-US">
              <a:solidFill>
                <a:prstClr val="black">
                  <a:tint val="75000"/>
                </a:prstClr>
              </a:solidFill>
            </a:endParaRPr>
          </a:p>
        </p:txBody>
      </p:sp>
      <p:sp>
        <p:nvSpPr>
          <p:cNvPr id="12"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9/18/2017</a:t>
            </a:fld>
            <a:endParaRPr lang="en-US">
              <a:solidFill>
                <a:prstClr val="black">
                  <a:tint val="75000"/>
                </a:prstClr>
              </a:solidFill>
            </a:endParaRPr>
          </a:p>
        </p:txBody>
      </p:sp>
      <p:sp>
        <p:nvSpPr>
          <p:cNvPr id="13" name="Rectangle 12"/>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Rectangle 13"/>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Rectangle 14"/>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18"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1"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79563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9" y="2669754"/>
            <a:ext cx="2700533" cy="3681991"/>
          </a:xfrm>
          <a:prstGeom prst="rect">
            <a:avLst/>
          </a:prstGeom>
        </p:spPr>
      </p:pic>
      <p:sp>
        <p:nvSpPr>
          <p:cNvPr id="9" name="Content Placeholder 2"/>
          <p:cNvSpPr>
            <a:spLocks noGrp="1"/>
          </p:cNvSpPr>
          <p:nvPr>
            <p:ph idx="1"/>
          </p:nvPr>
        </p:nvSpPr>
        <p:spPr>
          <a:xfrm>
            <a:off x="628651" y="1202405"/>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3028951" y="6508800"/>
            <a:ext cx="3086100" cy="212676"/>
          </a:xfrm>
        </p:spPr>
        <p:txBody>
          <a:bodyPr/>
          <a:lstStyle/>
          <a:p>
            <a:endParaRPr lang="en-US">
              <a:solidFill>
                <a:prstClr val="black">
                  <a:tint val="75000"/>
                </a:prstClr>
              </a:solidFill>
            </a:endParaRPr>
          </a:p>
        </p:txBody>
      </p:sp>
      <p:sp>
        <p:nvSpPr>
          <p:cNvPr id="11"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9/18/2017</a:t>
            </a:fld>
            <a:endParaRPr lang="en-US">
              <a:solidFill>
                <a:prstClr val="black">
                  <a:tint val="75000"/>
                </a:prstClr>
              </a:solidFill>
            </a:endParaRPr>
          </a:p>
        </p:txBody>
      </p:sp>
      <p:sp>
        <p:nvSpPr>
          <p:cNvPr id="12" name="Rectangle 11"/>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Rectangle 13"/>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Rectangle 17"/>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21"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27391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1" y="1202405"/>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10844"/>
            <a:ext cx="6108204" cy="3965456"/>
          </a:xfrm>
          <a:prstGeom prst="rect">
            <a:avLst/>
          </a:prstGeom>
        </p:spPr>
      </p:pic>
      <p:sp>
        <p:nvSpPr>
          <p:cNvPr id="15" name="Footer Placeholder 4"/>
          <p:cNvSpPr>
            <a:spLocks noGrp="1"/>
          </p:cNvSpPr>
          <p:nvPr>
            <p:ph type="ftr" sz="quarter" idx="11"/>
          </p:nvPr>
        </p:nvSpPr>
        <p:spPr>
          <a:xfrm>
            <a:off x="3028951" y="6508800"/>
            <a:ext cx="3086100" cy="212676"/>
          </a:xfrm>
        </p:spPr>
        <p:txBody>
          <a:bodyPr/>
          <a:lstStyle/>
          <a:p>
            <a:endParaRPr lang="en-US">
              <a:solidFill>
                <a:prstClr val="black">
                  <a:tint val="75000"/>
                </a:prstClr>
              </a:solidFill>
            </a:endParaRPr>
          </a:p>
        </p:txBody>
      </p:sp>
      <p:sp>
        <p:nvSpPr>
          <p:cNvPr id="16"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9/18/2017</a:t>
            </a:fld>
            <a:endParaRPr lang="en-US">
              <a:solidFill>
                <a:prstClr val="black">
                  <a:tint val="75000"/>
                </a:prstClr>
              </a:solidFill>
            </a:endParaRPr>
          </a:p>
        </p:txBody>
      </p:sp>
      <p:sp>
        <p:nvSpPr>
          <p:cNvPr id="17" name="Rectangle 16"/>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Rectangle 17"/>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9" name="Rectangle 18"/>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22"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08870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1" y="6508800"/>
            <a:ext cx="3086100" cy="212676"/>
          </a:xfrm>
        </p:spPr>
        <p:txBody>
          <a:bodyPr/>
          <a:lstStyle/>
          <a:p>
            <a:endParaRPr lang="en-US">
              <a:solidFill>
                <a:prstClr val="black">
                  <a:tint val="75000"/>
                </a:prstClr>
              </a:solidFill>
            </a:endParaRPr>
          </a:p>
        </p:txBody>
      </p:sp>
      <p:sp>
        <p:nvSpPr>
          <p:cNvPr id="21"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9/18/2017</a:t>
            </a:fld>
            <a:endParaRPr lang="en-US">
              <a:solidFill>
                <a:prstClr val="black">
                  <a:tint val="75000"/>
                </a:prstClr>
              </a:solidFill>
            </a:endParaRPr>
          </a:p>
        </p:txBody>
      </p:sp>
      <p:sp>
        <p:nvSpPr>
          <p:cNvPr id="22" name="Rectangle 21"/>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3" name="Rectangle 22"/>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4" name="Rectangle 23"/>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27"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628654"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644842"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96551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Rectangle 5"/>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3"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9A3A3E60-6E35-4995-8646-94D8F831745A}" type="datetimeFigureOut">
              <a:rPr lang="en-US" smtClean="0">
                <a:solidFill>
                  <a:prstClr val="white">
                    <a:lumMod val="85000"/>
                  </a:prstClr>
                </a:solidFill>
              </a:rPr>
              <a:pPr/>
              <a:t>9/18/2017</a:t>
            </a:fld>
            <a:endParaRPr lang="en-US">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6F15E2E7-FE99-4DE6-9948-18DC02755A04}"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454305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Rectangle 9"/>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Rectangle 5"/>
          <p:cNvSpPr/>
          <p:nvPr/>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3" y="6369865"/>
            <a:ext cx="742988" cy="415946"/>
          </a:xfrm>
          <a:prstGeom prst="rect">
            <a:avLst/>
          </a:prstGeom>
        </p:spPr>
      </p:pic>
      <p:sp>
        <p:nvSpPr>
          <p:cNvPr id="13" name="Date Placeholder 2"/>
          <p:cNvSpPr>
            <a:spLocks noGrp="1"/>
          </p:cNvSpPr>
          <p:nvPr>
            <p:ph type="dt" sz="half" idx="10"/>
          </p:nvPr>
        </p:nvSpPr>
        <p:spPr>
          <a:xfrm>
            <a:off x="628651" y="6537600"/>
            <a:ext cx="2057400" cy="183876"/>
          </a:xfrm>
        </p:spPr>
        <p:txBody>
          <a:bodyPr/>
          <a:lstStyle>
            <a:lvl1pPr>
              <a:defRPr>
                <a:solidFill>
                  <a:schemeClr val="bg1">
                    <a:lumMod val="85000"/>
                  </a:schemeClr>
                </a:solidFill>
              </a:defRPr>
            </a:lvl1pPr>
          </a:lstStyle>
          <a:p>
            <a:fld id="{9A3A3E60-6E35-4995-8646-94D8F831745A}" type="datetimeFigureOut">
              <a:rPr lang="en-US" smtClean="0">
                <a:solidFill>
                  <a:prstClr val="white">
                    <a:lumMod val="85000"/>
                  </a:prstClr>
                </a:solidFill>
              </a:rPr>
              <a:pPr/>
              <a:t>9/18/2017</a:t>
            </a:fld>
            <a:endParaRPr lang="en-US">
              <a:solidFill>
                <a:prstClr val="white">
                  <a:lumMod val="85000"/>
                </a:prstClr>
              </a:solidFill>
            </a:endParaRPr>
          </a:p>
        </p:txBody>
      </p:sp>
      <p:sp>
        <p:nvSpPr>
          <p:cNvPr id="14" name="Footer Placeholder 3"/>
          <p:cNvSpPr>
            <a:spLocks noGrp="1"/>
          </p:cNvSpPr>
          <p:nvPr>
            <p:ph type="ftr" sz="quarter" idx="11"/>
          </p:nvPr>
        </p:nvSpPr>
        <p:spPr>
          <a:xfrm>
            <a:off x="3028951" y="6537600"/>
            <a:ext cx="3086100" cy="183876"/>
          </a:xfrm>
        </p:spPr>
        <p:txBody>
          <a:bodyPr/>
          <a:lstStyle>
            <a:lvl1pPr>
              <a:defRPr>
                <a:solidFill>
                  <a:schemeClr val="bg1">
                    <a:lumMod val="85000"/>
                  </a:schemeClr>
                </a:solidFill>
              </a:defRPr>
            </a:lvl1pPr>
          </a:lstStyle>
          <a:p>
            <a:endParaRPr lang="en-US">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5" cy="183876"/>
          </a:xfrm>
        </p:spPr>
        <p:txBody>
          <a:bodyPr/>
          <a:lstStyle>
            <a:lvl1pPr>
              <a:defRPr>
                <a:solidFill>
                  <a:schemeClr val="bg1">
                    <a:lumMod val="85000"/>
                  </a:schemeClr>
                </a:solidFill>
              </a:defRPr>
            </a:lvl1pPr>
          </a:lstStyle>
          <a:p>
            <a:fld id="{6F15E2E7-FE99-4DE6-9948-18DC02755A04}" type="slidenum">
              <a:rPr lang="en-US" smtClean="0">
                <a:solidFill>
                  <a:prstClr val="white">
                    <a:lumMod val="85000"/>
                  </a:prstClr>
                </a:solidFill>
              </a:rPr>
              <a:pPr/>
              <a:t>‹#›</a:t>
            </a:fld>
            <a:endParaRPr lang="en-US">
              <a:solidFill>
                <a:prstClr val="white">
                  <a:lumMod val="85000"/>
                </a:prstClr>
              </a:solidFill>
            </a:endParaRPr>
          </a:p>
        </p:txBody>
      </p:sp>
      <p:sp>
        <p:nvSpPr>
          <p:cNvPr id="11" name="Text Placeholder 2"/>
          <p:cNvSpPr>
            <a:spLocks noGrp="1"/>
          </p:cNvSpPr>
          <p:nvPr>
            <p:ph idx="1" hasCustomPrompt="1"/>
          </p:nvPr>
        </p:nvSpPr>
        <p:spPr>
          <a:xfrm>
            <a:off x="628651"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2218861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3A3E60-6E35-4995-8646-94D8F831745A}"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15E2E7-FE99-4DE6-9948-18DC02755A04}"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Tree>
    <p:extLst>
      <p:ext uri="{BB962C8B-B14F-4D97-AF65-F5344CB8AC3E}">
        <p14:creationId xmlns:p14="http://schemas.microsoft.com/office/powerpoint/2010/main" val="3797037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8866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8"/>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9/18/2017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A3E60-6E35-4995-8646-94D8F831745A}"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15E2E7-FE99-4DE6-9948-18DC02755A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09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8"/>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13" name="Date Placeholder 2"/>
          <p:cNvSpPr>
            <a:spLocks noGrp="1"/>
          </p:cNvSpPr>
          <p:nvPr>
            <p:ph type="dt" sz="half" idx="10"/>
          </p:nvPr>
        </p:nvSpPr>
        <p:spPr>
          <a:xfrm>
            <a:off x="628651"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9/18/2017</a:t>
            </a:fld>
            <a:endParaRPr lang="en-US" dirty="0"/>
          </a:p>
        </p:txBody>
      </p:sp>
      <p:sp>
        <p:nvSpPr>
          <p:cNvPr id="14" name="Footer Placeholder 3"/>
          <p:cNvSpPr>
            <a:spLocks noGrp="1"/>
          </p:cNvSpPr>
          <p:nvPr>
            <p:ph type="ftr" sz="quarter" idx="11"/>
          </p:nvPr>
        </p:nvSpPr>
        <p:spPr>
          <a:xfrm>
            <a:off x="3028951"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5"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1"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22487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7.emf"/><Relationship Id="rId2" Type="http://schemas.openxmlformats.org/officeDocument/2006/relationships/slideLayout" Target="../slideLayouts/slideLayout26.xml"/><Relationship Id="rId16"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5.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1"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9/18/2017</a:t>
            </a:fld>
            <a:endParaRPr lang="en-US" dirty="0"/>
          </a:p>
        </p:txBody>
      </p:sp>
      <p:sp>
        <p:nvSpPr>
          <p:cNvPr id="5" name="Footer Placeholder 4"/>
          <p:cNvSpPr>
            <a:spLocks noGrp="1"/>
          </p:cNvSpPr>
          <p:nvPr>
            <p:ph type="ftr" sz="quarter" idx="3"/>
          </p:nvPr>
        </p:nvSpPr>
        <p:spPr>
          <a:xfrm>
            <a:off x="3028951"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5"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86" r:id="rId9"/>
    <p:sldLayoutId id="2147483687" r:id="rId10"/>
    <p:sldLayoutId id="2147483756" r:id="rId11"/>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537600"/>
            <a:ext cx="2057400" cy="183876"/>
          </a:xfrm>
          <a:prstGeom prst="rect">
            <a:avLst/>
          </a:prstGeom>
        </p:spPr>
        <p:txBody>
          <a:bodyPr vert="horz" lIns="91440" tIns="45720" rIns="91440" bIns="45720" rtlCol="0" anchor="ctr"/>
          <a:lstStyle>
            <a:lvl1pPr algn="l">
              <a:defRPr sz="750">
                <a:solidFill>
                  <a:schemeClr val="tx1">
                    <a:tint val="75000"/>
                  </a:schemeClr>
                </a:solidFill>
              </a:defRPr>
            </a:lvl1pPr>
          </a:lstStyle>
          <a:p>
            <a:pPr defTabSz="914400"/>
            <a:fld id="{45CA9BA4-E659-4FE9-9720-D7E2D5D076A9}" type="datetimeFigureOut">
              <a:rPr lang="en-US" smtClean="0">
                <a:solidFill>
                  <a:prstClr val="black">
                    <a:tint val="75000"/>
                  </a:prstClr>
                </a:solidFill>
              </a:rPr>
              <a:pPr defTabSz="914400"/>
              <a:t>9/18/2017</a:t>
            </a:fld>
            <a:endParaRPr lang="en-US">
              <a:solidFill>
                <a:prstClr val="black">
                  <a:tint val="75000"/>
                </a:prstClr>
              </a:solidFill>
            </a:endParaRPr>
          </a:p>
        </p:txBody>
      </p:sp>
      <p:sp>
        <p:nvSpPr>
          <p:cNvPr id="5" name="Footer Placeholder 4"/>
          <p:cNvSpPr>
            <a:spLocks noGrp="1"/>
          </p:cNvSpPr>
          <p:nvPr>
            <p:ph type="ftr" sz="quarter" idx="3"/>
          </p:nvPr>
        </p:nvSpPr>
        <p:spPr>
          <a:xfrm>
            <a:off x="3028951" y="6537600"/>
            <a:ext cx="3086100" cy="183876"/>
          </a:xfrm>
          <a:prstGeom prst="rect">
            <a:avLst/>
          </a:prstGeom>
        </p:spPr>
        <p:txBody>
          <a:bodyPr vert="horz" lIns="91440" tIns="45720" rIns="91440" bIns="45720" rtlCol="0" anchor="ctr"/>
          <a:lstStyle>
            <a:lvl1pPr algn="ctr">
              <a:defRPr sz="75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537600"/>
            <a:ext cx="1620775" cy="18387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64616FF1-0FC7-4E9D-AC36-2425C5AC748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30073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3" r:id="rId11"/>
    <p:sldLayoutId id="2147483714" r:id="rId12"/>
    <p:sldLayoutId id="2147483715" r:id="rId13"/>
  </p:sldLayoutIdLst>
  <p:txStyles>
    <p:titleStyle>
      <a:lvl1pPr algn="l" defTabSz="685800" rtl="0" eaLnBrk="1" latinLnBrk="0" hangingPunct="1">
        <a:lnSpc>
          <a:spcPct val="90000"/>
        </a:lnSpc>
        <a:spcBef>
          <a:spcPct val="0"/>
        </a:spcBef>
        <a:buNone/>
        <a:defRPr sz="2100" kern="1200">
          <a:solidFill>
            <a:schemeClr val="tx1"/>
          </a:solidFill>
          <a:latin typeface="Museo Slab 500"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355848"/>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8"/>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232958246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8E5AF14-DC5B-4EF1-9A48-931938B6AF03}" type="datetimeFigureOut">
              <a:rPr lang="en-US" smtClean="0">
                <a:solidFill>
                  <a:prstClr val="black">
                    <a:tint val="75000"/>
                  </a:prstClr>
                </a:solidFill>
              </a:rPr>
              <a:pPr defTabSz="914400"/>
              <a:t>9/18/2017</a:t>
            </a:fld>
            <a:endParaRPr lang="en-US">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BB82A02-0F5D-4934-AE4A-E46C1F10E86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709491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a:fld id="{9A3A3E60-6E35-4995-8646-94D8F831745A}" type="datetimeFigureOut">
              <a:rPr lang="en-US" smtClean="0">
                <a:solidFill>
                  <a:prstClr val="black">
                    <a:tint val="75000"/>
                  </a:prstClr>
                </a:solidFill>
              </a:rPr>
              <a:pPr defTabSz="914400"/>
              <a:t>9/18/2017</a:t>
            </a:fld>
            <a:endParaRPr lang="en-US">
              <a:solidFill>
                <a:prstClr val="black">
                  <a:tint val="75000"/>
                </a:prstClr>
              </a:solidFill>
            </a:endParaRPr>
          </a:p>
        </p:txBody>
      </p:sp>
      <p:sp>
        <p:nvSpPr>
          <p:cNvPr id="5" name="Footer Placeholder 4"/>
          <p:cNvSpPr>
            <a:spLocks noGrp="1"/>
          </p:cNvSpPr>
          <p:nvPr>
            <p:ph type="ftr" sz="quarter" idx="3"/>
          </p:nvPr>
        </p:nvSpPr>
        <p:spPr>
          <a:xfrm>
            <a:off x="3028951"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537600"/>
            <a:ext cx="1620775" cy="18387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15E2E7-FE99-4DE6-9948-18DC02755A0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196708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5D11e424M_Q"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signetwork.org/file_attachments/123/downloa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files.eric.ed.gov/fulltext/ED565253.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cde.state.co.us/mtss/co-spdg-cohort1y2-fall2017kickof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4.gif"/></Relationships>
</file>

<file path=ppt/slides/_rels/slide4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time_continue=13&amp;v=4Rd9zQborxI"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mtss/co-mtss-spdg-grantees" TargetMode="External"/><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m5yCOSHeYn4"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mtss/co-mtss-spdg-grante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yA5Qpt1JRE4"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4000" b="1" dirty="0" smtClean="0"/>
              <a:t>Cohort 1 - Year 2 Kickoff</a:t>
            </a:r>
          </a:p>
          <a:p>
            <a:r>
              <a:rPr lang="en-US" dirty="0" smtClean="0"/>
              <a:t>Office of Learning Supports</a:t>
            </a:r>
          </a:p>
          <a:p>
            <a:r>
              <a:rPr lang="en-US" sz="3200" dirty="0" smtClean="0"/>
              <a:t>September 2017</a:t>
            </a:r>
            <a:endParaRPr lang="en-US" sz="3200" dirty="0"/>
          </a:p>
        </p:txBody>
      </p:sp>
    </p:spTree>
    <p:extLst>
      <p:ext uri="{BB962C8B-B14F-4D97-AF65-F5344CB8AC3E}">
        <p14:creationId xmlns:p14="http://schemas.microsoft.com/office/powerpoint/2010/main" val="360079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485901"/>
            <a:ext cx="7886700" cy="3935186"/>
          </a:xfrm>
        </p:spPr>
        <p:txBody>
          <a:bodyPr/>
          <a:lstStyle/>
          <a:p>
            <a:pPr marL="0" indent="0" algn="ctr">
              <a:buNone/>
            </a:pPr>
            <a:r>
              <a:rPr lang="en-US" dirty="0" smtClean="0"/>
              <a:t>Be Like Mike</a:t>
            </a:r>
            <a:endParaRPr lang="en-US" dirty="0"/>
          </a:p>
          <a:p>
            <a:pPr marL="0" indent="0" algn="ctr">
              <a:buNone/>
            </a:pPr>
            <a:r>
              <a:rPr lang="en-US" u="sng" dirty="0">
                <a:hlinkClick r:id="rId2"/>
              </a:rPr>
              <a:t>https://www.youtube.com/watch?v=5D11e424M_Q</a:t>
            </a:r>
            <a:r>
              <a:rPr lang="en-US" dirty="0"/>
              <a:t> </a:t>
            </a:r>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Video (transition)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762" y="2481944"/>
            <a:ext cx="2324100" cy="2743200"/>
          </a:xfrm>
          <a:prstGeom prst="rect">
            <a:avLst/>
          </a:prstGeom>
        </p:spPr>
      </p:pic>
      <p:sp>
        <p:nvSpPr>
          <p:cNvPr id="5" name="Content Placeholder 1"/>
          <p:cNvSpPr txBox="1">
            <a:spLocks/>
          </p:cNvSpPr>
          <p:nvPr/>
        </p:nvSpPr>
        <p:spPr>
          <a:xfrm>
            <a:off x="1466849" y="5429251"/>
            <a:ext cx="6419851" cy="118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Monday morning…here we go…</a:t>
            </a:r>
          </a:p>
        </p:txBody>
      </p:sp>
    </p:spTree>
    <p:extLst>
      <p:ext uri="{BB962C8B-B14F-4D97-AF65-F5344CB8AC3E}">
        <p14:creationId xmlns:p14="http://schemas.microsoft.com/office/powerpoint/2010/main" val="162620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31077" y="961698"/>
            <a:ext cx="8592207" cy="5277730"/>
          </a:xfrm>
        </p:spPr>
        <p:txBody>
          <a:bodyPr>
            <a:noAutofit/>
          </a:bodyPr>
          <a:lstStyle/>
          <a:p>
            <a:pPr marL="914400" lvl="1" indent="-457200">
              <a:lnSpc>
                <a:spcPct val="200000"/>
              </a:lnSpc>
              <a:buFont typeface="+mj-lt"/>
              <a:buAutoNum type="arabicPeriod"/>
            </a:pPr>
            <a:r>
              <a:rPr lang="en-US" sz="2600" dirty="0" smtClean="0">
                <a:solidFill>
                  <a:srgbClr val="EF7521"/>
                </a:solidFill>
              </a:rPr>
              <a:t>Narrated </a:t>
            </a:r>
            <a:r>
              <a:rPr lang="en-US" sz="2600" dirty="0">
                <a:solidFill>
                  <a:srgbClr val="EF7521"/>
                </a:solidFill>
              </a:rPr>
              <a:t>recording: </a:t>
            </a:r>
            <a:r>
              <a:rPr lang="en-US" sz="2600" dirty="0" smtClean="0"/>
              <a:t>Focus on capacity development (including Implementation Science)</a:t>
            </a:r>
            <a:endParaRPr lang="en-US" sz="2600" dirty="0"/>
          </a:p>
          <a:p>
            <a:pPr marL="914400" lvl="1" indent="-457200">
              <a:lnSpc>
                <a:spcPct val="200000"/>
              </a:lnSpc>
              <a:buFont typeface="+mj-lt"/>
              <a:buAutoNum type="arabicPeriod"/>
            </a:pPr>
            <a:r>
              <a:rPr lang="en-US" sz="2600" dirty="0" smtClean="0">
                <a:solidFill>
                  <a:srgbClr val="EF7521"/>
                </a:solidFill>
              </a:rPr>
              <a:t>Tool: </a:t>
            </a:r>
            <a:r>
              <a:rPr lang="en-US" sz="2600" dirty="0" smtClean="0"/>
              <a:t>Colorado </a:t>
            </a:r>
            <a:r>
              <a:rPr lang="en-US" sz="2600" dirty="0"/>
              <a:t>Evidence-Based Personnel Development </a:t>
            </a:r>
            <a:r>
              <a:rPr lang="en-US" sz="2600" dirty="0" smtClean="0"/>
              <a:t>Rubric</a:t>
            </a:r>
            <a:endParaRPr lang="en-US" sz="2600" dirty="0"/>
          </a:p>
          <a:p>
            <a:pPr marL="914400" lvl="1" indent="-457200">
              <a:lnSpc>
                <a:spcPct val="200000"/>
              </a:lnSpc>
              <a:buFont typeface="+mj-lt"/>
              <a:buAutoNum type="arabicPeriod"/>
            </a:pPr>
            <a:r>
              <a:rPr lang="en-US" sz="2600" dirty="0" smtClean="0"/>
              <a:t>Self-Analysis </a:t>
            </a:r>
            <a:r>
              <a:rPr lang="en-US" sz="2600" dirty="0"/>
              <a:t>of LEA status on MLT </a:t>
            </a:r>
            <a:r>
              <a:rPr lang="en-US" sz="2600" dirty="0" smtClean="0"/>
              <a:t>Self-Assessment…</a:t>
            </a:r>
            <a:r>
              <a:rPr lang="en-US" sz="2600" b="1" i="1" dirty="0" smtClean="0">
                <a:solidFill>
                  <a:srgbClr val="EF7521"/>
                </a:solidFill>
              </a:rPr>
              <a:t>THANKS</a:t>
            </a:r>
            <a:r>
              <a:rPr lang="en-US" sz="2600" dirty="0" smtClean="0"/>
              <a:t> to all completed!</a:t>
            </a:r>
          </a:p>
        </p:txBody>
      </p:sp>
      <p:sp>
        <p:nvSpPr>
          <p:cNvPr id="3" name="Title 2"/>
          <p:cNvSpPr>
            <a:spLocks noGrp="1"/>
          </p:cNvSpPr>
          <p:nvPr>
            <p:ph type="title"/>
          </p:nvPr>
        </p:nvSpPr>
        <p:spPr/>
        <p:txBody>
          <a:bodyPr/>
          <a:lstStyle/>
          <a:p>
            <a:r>
              <a:rPr lang="en-US" dirty="0" smtClean="0"/>
              <a:t>Pre-Learning </a:t>
            </a:r>
            <a:endParaRPr lang="en-US" dirty="0"/>
          </a:p>
        </p:txBody>
      </p:sp>
    </p:spTree>
    <p:extLst>
      <p:ext uri="{BB962C8B-B14F-4D97-AF65-F5344CB8AC3E}">
        <p14:creationId xmlns:p14="http://schemas.microsoft.com/office/powerpoint/2010/main" val="1929857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202403"/>
            <a:ext cx="7886700" cy="5293647"/>
          </a:xfrm>
        </p:spPr>
        <p:txBody>
          <a:bodyPr>
            <a:normAutofit/>
          </a:bodyPr>
          <a:lstStyle/>
          <a:p>
            <a:r>
              <a:rPr lang="en-US" sz="2800" dirty="0" smtClean="0"/>
              <a:t>Taking Stock</a:t>
            </a:r>
          </a:p>
          <a:p>
            <a:r>
              <a:rPr lang="en-US" sz="2800" dirty="0" smtClean="0"/>
              <a:t>Leadership Team Identity</a:t>
            </a:r>
          </a:p>
          <a:p>
            <a:r>
              <a:rPr lang="en-US" sz="2800" dirty="0" smtClean="0"/>
              <a:t>Implementation Practices</a:t>
            </a:r>
          </a:p>
          <a:p>
            <a:r>
              <a:rPr lang="en-US" sz="2800" dirty="0" smtClean="0"/>
              <a:t>Implementation Drivers</a:t>
            </a:r>
          </a:p>
          <a:p>
            <a:r>
              <a:rPr lang="en-US" sz="2800" dirty="0" smtClean="0"/>
              <a:t>Implementation Stages</a:t>
            </a:r>
          </a:p>
          <a:p>
            <a:r>
              <a:rPr lang="en-US" sz="2800" dirty="0" smtClean="0"/>
              <a:t>Readiness</a:t>
            </a:r>
          </a:p>
          <a:p>
            <a:r>
              <a:rPr lang="en-US" sz="2800" dirty="0" smtClean="0"/>
              <a:t>Selection</a:t>
            </a:r>
          </a:p>
          <a:p>
            <a:r>
              <a:rPr lang="en-US" sz="2800" dirty="0" smtClean="0"/>
              <a:t>Managing Complex Change</a:t>
            </a:r>
          </a:p>
          <a:p>
            <a:r>
              <a:rPr lang="en-US" sz="2800" dirty="0" smtClean="0"/>
              <a:t>Enabling Change (Formula for Success)</a:t>
            </a:r>
          </a:p>
          <a:p>
            <a:r>
              <a:rPr lang="en-US" sz="2800" dirty="0" smtClean="0"/>
              <a:t>Adult Learning (including coaching)</a:t>
            </a:r>
          </a:p>
          <a:p>
            <a:endParaRPr lang="en-US" sz="2800" dirty="0"/>
          </a:p>
        </p:txBody>
      </p:sp>
      <p:sp>
        <p:nvSpPr>
          <p:cNvPr id="3" name="Title 2"/>
          <p:cNvSpPr>
            <a:spLocks noGrp="1"/>
          </p:cNvSpPr>
          <p:nvPr>
            <p:ph type="title"/>
          </p:nvPr>
        </p:nvSpPr>
        <p:spPr/>
        <p:txBody>
          <a:bodyPr/>
          <a:lstStyle/>
          <a:p>
            <a:r>
              <a:rPr lang="en-US" dirty="0" smtClean="0"/>
              <a:t>Concepts from Pre-Learning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2724150"/>
            <a:ext cx="3098800" cy="2324100"/>
          </a:xfrm>
          <a:prstGeom prst="rect">
            <a:avLst/>
          </a:prstGeom>
        </p:spPr>
      </p:pic>
    </p:spTree>
    <p:extLst>
      <p:ext uri="{BB962C8B-B14F-4D97-AF65-F5344CB8AC3E}">
        <p14:creationId xmlns:p14="http://schemas.microsoft.com/office/powerpoint/2010/main" val="562610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58235505"/>
              </p:ext>
            </p:extLst>
          </p:nvPr>
        </p:nvGraphicFramePr>
        <p:xfrm>
          <a:off x="-1841938" y="110358"/>
          <a:ext cx="12927724" cy="671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0361" y="5817479"/>
            <a:ext cx="3026980" cy="984885"/>
          </a:xfrm>
          <a:prstGeom prst="rect">
            <a:avLst/>
          </a:prstGeom>
          <a:noFill/>
        </p:spPr>
        <p:txBody>
          <a:bodyPr wrap="square" rtlCol="0">
            <a:spAutoFit/>
          </a:bodyPr>
          <a:lstStyle/>
          <a:p>
            <a:r>
              <a:rPr lang="en-US" sz="1400" dirty="0" smtClean="0">
                <a:solidFill>
                  <a:prstClr val="black"/>
                </a:solidFill>
              </a:rPr>
              <a:t>Adapted from:</a:t>
            </a:r>
          </a:p>
          <a:p>
            <a:r>
              <a:rPr lang="en-US" sz="1400" dirty="0" err="1" smtClean="0">
                <a:solidFill>
                  <a:prstClr val="black"/>
                </a:solidFill>
              </a:rPr>
              <a:t>Trivette</a:t>
            </a:r>
            <a:r>
              <a:rPr lang="en-US" sz="1400" dirty="0" smtClean="0">
                <a:solidFill>
                  <a:prstClr val="black"/>
                </a:solidFill>
              </a:rPr>
              <a:t>, 2012 (</a:t>
            </a:r>
            <a:r>
              <a:rPr lang="en-US" sz="1400" u="sng" dirty="0">
                <a:solidFill>
                  <a:prstClr val="black"/>
                </a:solidFill>
                <a:hlinkClick r:id="rId8"/>
              </a:rPr>
              <a:t>http://</a:t>
            </a:r>
            <a:r>
              <a:rPr lang="en-US" sz="1400" u="sng" dirty="0" smtClean="0">
                <a:solidFill>
                  <a:prstClr val="black"/>
                </a:solidFill>
                <a:hlinkClick r:id="rId8"/>
              </a:rPr>
              <a:t>www.signetwork.org/file_attachments/123/download</a:t>
            </a:r>
            <a:r>
              <a:rPr lang="en-US" sz="1600" u="sng"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val="3184403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145253"/>
            <a:ext cx="7886700" cy="5037025"/>
          </a:xfrm>
        </p:spPr>
        <p:txBody>
          <a:bodyPr/>
          <a:lstStyle/>
          <a:p>
            <a:r>
              <a:rPr lang="en-US" dirty="0" smtClean="0"/>
              <a:t>Pre-Learning &amp; Introductions: Introduction</a:t>
            </a:r>
          </a:p>
          <a:p>
            <a:r>
              <a:rPr lang="en-US" dirty="0" smtClean="0"/>
              <a:t>Celebrations: Reflection </a:t>
            </a:r>
          </a:p>
          <a:p>
            <a:r>
              <a:rPr lang="en-US" dirty="0" smtClean="0"/>
              <a:t>Activities &amp; slides: Introduction &amp; Illustration</a:t>
            </a:r>
          </a:p>
          <a:p>
            <a:r>
              <a:rPr lang="en-US" dirty="0" smtClean="0"/>
              <a:t>Self-Assessment: Reflection, Evaluation, Mastery</a:t>
            </a:r>
          </a:p>
          <a:p>
            <a:r>
              <a:rPr lang="en-US" dirty="0" smtClean="0"/>
              <a:t>Integrated Learning/Networking: Practicing &amp; Reflection</a:t>
            </a:r>
          </a:p>
          <a:p>
            <a:r>
              <a:rPr lang="en-US" dirty="0" smtClean="0"/>
              <a:t>Debriefs: Reflection</a:t>
            </a:r>
          </a:p>
          <a:p>
            <a:r>
              <a:rPr lang="en-US" dirty="0" smtClean="0"/>
              <a:t>Breakouts: Introduction &amp; Illustration</a:t>
            </a:r>
          </a:p>
          <a:p>
            <a:r>
              <a:rPr lang="en-US" dirty="0" smtClean="0"/>
              <a:t>MLT &gt; BLT: Mastery</a:t>
            </a:r>
          </a:p>
          <a:p>
            <a:r>
              <a:rPr lang="en-US" dirty="0" smtClean="0"/>
              <a:t>Action Planning: Reflection, Action Planning </a:t>
            </a:r>
          </a:p>
          <a:p>
            <a:r>
              <a:rPr lang="en-US" dirty="0" smtClean="0"/>
              <a:t>Closure: Reflection, Evaluation</a:t>
            </a:r>
            <a:endParaRPr lang="en-US" dirty="0"/>
          </a:p>
        </p:txBody>
      </p:sp>
      <p:sp>
        <p:nvSpPr>
          <p:cNvPr id="3" name="Title 2"/>
          <p:cNvSpPr>
            <a:spLocks noGrp="1"/>
          </p:cNvSpPr>
          <p:nvPr>
            <p:ph type="title"/>
          </p:nvPr>
        </p:nvSpPr>
        <p:spPr/>
        <p:txBody>
          <a:bodyPr>
            <a:normAutofit/>
          </a:bodyPr>
          <a:lstStyle/>
          <a:p>
            <a:r>
              <a:rPr lang="en-US" dirty="0" smtClean="0"/>
              <a:t>Bridging Pre-Learning and Today’s Work</a:t>
            </a:r>
            <a:endParaRPr lang="en-US" dirty="0"/>
          </a:p>
        </p:txBody>
      </p:sp>
      <p:sp>
        <p:nvSpPr>
          <p:cNvPr id="4" name="Rectangle 3"/>
          <p:cNvSpPr/>
          <p:nvPr/>
        </p:nvSpPr>
        <p:spPr>
          <a:xfrm>
            <a:off x="1883836" y="6101834"/>
            <a:ext cx="5945795" cy="461665"/>
          </a:xfrm>
          <a:prstGeom prst="rect">
            <a:avLst/>
          </a:prstGeom>
        </p:spPr>
        <p:txBody>
          <a:bodyPr wrap="none">
            <a:spAutoFit/>
          </a:bodyPr>
          <a:lstStyle/>
          <a:p>
            <a:r>
              <a:rPr lang="en-US" sz="2400" dirty="0">
                <a:hlinkClick r:id="rId2"/>
              </a:rPr>
              <a:t>http://</a:t>
            </a:r>
            <a:r>
              <a:rPr lang="en-US" sz="2400" dirty="0" smtClean="0">
                <a:hlinkClick r:id="rId2"/>
              </a:rPr>
              <a:t>files.eric.ed.gov/fulltext/ED565253.pdf</a:t>
            </a:r>
            <a:r>
              <a:rPr lang="en-US" sz="2400" dirty="0" smtClean="0"/>
              <a:t> </a:t>
            </a:r>
            <a:endParaRPr lang="en-US" sz="2400" dirty="0"/>
          </a:p>
        </p:txBody>
      </p:sp>
    </p:spTree>
    <p:extLst>
      <p:ext uri="{BB962C8B-B14F-4D97-AF65-F5344CB8AC3E}">
        <p14:creationId xmlns:p14="http://schemas.microsoft.com/office/powerpoint/2010/main" val="3988020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800" dirty="0" smtClean="0"/>
              <a:t>Colorado Evidence-Based Personnel Development</a:t>
            </a:r>
            <a:endParaRPr lang="en-US" sz="4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669" y="4444467"/>
            <a:ext cx="3476531" cy="1828800"/>
          </a:xfrm>
          <a:prstGeom prst="rect">
            <a:avLst/>
          </a:prstGeom>
        </p:spPr>
      </p:pic>
    </p:spTree>
    <p:extLst>
      <p:ext uri="{BB962C8B-B14F-4D97-AF65-F5344CB8AC3E}">
        <p14:creationId xmlns:p14="http://schemas.microsoft.com/office/powerpoint/2010/main" val="29908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3324"/>
          <a:stretch/>
        </p:blipFill>
        <p:spPr>
          <a:xfrm>
            <a:off x="209550" y="163089"/>
            <a:ext cx="8210551" cy="6133052"/>
          </a:xfrm>
        </p:spPr>
      </p:pic>
    </p:spTree>
    <p:extLst>
      <p:ext uri="{BB962C8B-B14F-4D97-AF65-F5344CB8AC3E}">
        <p14:creationId xmlns:p14="http://schemas.microsoft.com/office/powerpoint/2010/main" val="422700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000" dirty="0" smtClean="0"/>
              <a:t>Disposition &amp; Mindset…Readiness</a:t>
            </a:r>
          </a:p>
          <a:p>
            <a:r>
              <a:rPr lang="en-US" sz="3000" dirty="0" smtClean="0">
                <a:solidFill>
                  <a:srgbClr val="EF7521"/>
                </a:solidFill>
              </a:rPr>
              <a:t>Who</a:t>
            </a:r>
            <a:r>
              <a:rPr lang="en-US" sz="3000" dirty="0" smtClean="0"/>
              <a:t> needs</a:t>
            </a:r>
            <a:br>
              <a:rPr lang="en-US" sz="3000" dirty="0" smtClean="0"/>
            </a:br>
            <a:r>
              <a:rPr lang="en-US" sz="3000" dirty="0" smtClean="0"/>
              <a:t>to know</a:t>
            </a:r>
            <a:br>
              <a:rPr lang="en-US" sz="3000" dirty="0" smtClean="0"/>
            </a:br>
            <a:r>
              <a:rPr lang="en-US" sz="3000" dirty="0" smtClean="0">
                <a:solidFill>
                  <a:srgbClr val="EF7521"/>
                </a:solidFill>
              </a:rPr>
              <a:t>what</a:t>
            </a:r>
            <a:r>
              <a:rPr lang="en-US" sz="3000" dirty="0" smtClean="0"/>
              <a:t> by</a:t>
            </a:r>
            <a:br>
              <a:rPr lang="en-US" sz="3000" dirty="0" smtClean="0"/>
            </a:br>
            <a:r>
              <a:rPr lang="en-US" sz="3000" dirty="0" smtClean="0">
                <a:solidFill>
                  <a:srgbClr val="EF7521"/>
                </a:solidFill>
              </a:rPr>
              <a:t>when</a:t>
            </a:r>
            <a:r>
              <a:rPr lang="en-US" sz="3000" dirty="0" smtClean="0"/>
              <a:t>?</a:t>
            </a:r>
          </a:p>
          <a:p>
            <a:r>
              <a:rPr lang="en-US" sz="3000" dirty="0" smtClean="0"/>
              <a:t>How are you applying “Tiered Logic” (MTSS logic) to adults? (Individuals &amp; schools)</a:t>
            </a:r>
          </a:p>
          <a:p>
            <a:endParaRPr lang="en-US" sz="3000" dirty="0"/>
          </a:p>
        </p:txBody>
      </p:sp>
      <p:sp>
        <p:nvSpPr>
          <p:cNvPr id="3" name="Content Placeholder 2"/>
          <p:cNvSpPr>
            <a:spLocks noGrp="1"/>
          </p:cNvSpPr>
          <p:nvPr>
            <p:ph idx="13"/>
          </p:nvPr>
        </p:nvSpPr>
        <p:spPr>
          <a:xfrm>
            <a:off x="4644842" y="1207008"/>
            <a:ext cx="3859679" cy="5327142"/>
          </a:xfrm>
        </p:spPr>
        <p:txBody>
          <a:bodyPr>
            <a:normAutofit/>
          </a:bodyPr>
          <a:lstStyle/>
          <a:p>
            <a:r>
              <a:rPr lang="en-US" sz="2800" dirty="0" smtClean="0"/>
              <a:t>Review the PD Rubric with teammates</a:t>
            </a:r>
          </a:p>
          <a:p>
            <a:r>
              <a:rPr lang="en-US" sz="2800" dirty="0" smtClean="0"/>
              <a:t>Consider your current state for both sections: </a:t>
            </a:r>
            <a:r>
              <a:rPr lang="en-US" sz="2800" i="1" dirty="0" smtClean="0">
                <a:solidFill>
                  <a:srgbClr val="EF7521"/>
                </a:solidFill>
              </a:rPr>
              <a:t>Infrastructure &amp; Delivery</a:t>
            </a:r>
          </a:p>
          <a:p>
            <a:r>
              <a:rPr lang="en-US" sz="2800" dirty="0" smtClean="0"/>
              <a:t>Consider the questions to the left. Who needs MTSS training/TA? What should they know? When?</a:t>
            </a:r>
            <a:endParaRPr lang="en-US" sz="2800" dirty="0"/>
          </a:p>
        </p:txBody>
      </p:sp>
      <p:sp>
        <p:nvSpPr>
          <p:cNvPr id="4" name="Title 3"/>
          <p:cNvSpPr>
            <a:spLocks noGrp="1"/>
          </p:cNvSpPr>
          <p:nvPr>
            <p:ph type="title"/>
          </p:nvPr>
        </p:nvSpPr>
        <p:spPr/>
        <p:txBody>
          <a:bodyPr/>
          <a:lstStyle/>
          <a:p>
            <a:r>
              <a:rPr lang="en-US" dirty="0" smtClean="0"/>
              <a:t>Competency Development</a:t>
            </a:r>
            <a:endParaRPr lang="en-US" dirty="0"/>
          </a:p>
        </p:txBody>
      </p:sp>
    </p:spTree>
    <p:extLst>
      <p:ext uri="{BB962C8B-B14F-4D97-AF65-F5344CB8AC3E}">
        <p14:creationId xmlns:p14="http://schemas.microsoft.com/office/powerpoint/2010/main" val="359021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&amp; Why…</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6843" y="1171577"/>
            <a:ext cx="928704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 y="6332563"/>
            <a:ext cx="6632812" cy="307777"/>
          </a:xfrm>
          <a:prstGeom prst="rect">
            <a:avLst/>
          </a:prstGeom>
        </p:spPr>
        <p:txBody>
          <a:bodyPr wrap="square">
            <a:spAutoFit/>
          </a:bodyPr>
          <a:lstStyle/>
          <a:p>
            <a:r>
              <a:rPr lang="en-US" sz="1400" dirty="0" smtClean="0">
                <a:solidFill>
                  <a:srgbClr val="5C6670"/>
                </a:solidFill>
              </a:rPr>
              <a:t>“Just Do It…” (</a:t>
            </a:r>
            <a:r>
              <a:rPr lang="en-US" sz="1400" dirty="0" err="1" smtClean="0">
                <a:solidFill>
                  <a:srgbClr val="5C6670"/>
                </a:solidFill>
              </a:rPr>
              <a:t>FrameWorks</a:t>
            </a:r>
            <a:r>
              <a:rPr lang="en-US" sz="1400" dirty="0" smtClean="0">
                <a:solidFill>
                  <a:srgbClr val="5C6670"/>
                </a:solidFill>
              </a:rPr>
              <a:t> Institute, 2015)</a:t>
            </a:r>
            <a:endParaRPr lang="en-US" sz="1400" dirty="0">
              <a:solidFill>
                <a:srgbClr val="5C6670"/>
              </a:solidFill>
            </a:endParaRPr>
          </a:p>
        </p:txBody>
      </p:sp>
      <p:cxnSp>
        <p:nvCxnSpPr>
          <p:cNvPr id="8" name="Straight Connector 7"/>
          <p:cNvCxnSpPr/>
          <p:nvPr/>
        </p:nvCxnSpPr>
        <p:spPr>
          <a:xfrm>
            <a:off x="465672" y="2099733"/>
            <a:ext cx="13208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3" y="4487333"/>
            <a:ext cx="187959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3336" y="2861733"/>
            <a:ext cx="6604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2" y="3471334"/>
            <a:ext cx="20489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44536" y="2099733"/>
            <a:ext cx="13208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59871" y="4385733"/>
            <a:ext cx="11514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44536" y="2895599"/>
            <a:ext cx="350519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59871" y="5401733"/>
            <a:ext cx="11514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93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Predictions &amp; Implications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781"/>
          <a:stretch/>
        </p:blipFill>
        <p:spPr bwMode="auto">
          <a:xfrm>
            <a:off x="0" y="990603"/>
            <a:ext cx="9144000" cy="52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 y="6332563"/>
            <a:ext cx="6632812" cy="307777"/>
          </a:xfrm>
          <a:prstGeom prst="rect">
            <a:avLst/>
          </a:prstGeom>
        </p:spPr>
        <p:txBody>
          <a:bodyPr wrap="square">
            <a:spAutoFit/>
          </a:bodyPr>
          <a:lstStyle/>
          <a:p>
            <a:r>
              <a:rPr lang="en-US" sz="1400" dirty="0" smtClean="0">
                <a:solidFill>
                  <a:srgbClr val="5C6670"/>
                </a:solidFill>
              </a:rPr>
              <a:t>“Just Do It…” (</a:t>
            </a:r>
            <a:r>
              <a:rPr lang="en-US" sz="1400" dirty="0" err="1" smtClean="0">
                <a:solidFill>
                  <a:srgbClr val="5C6670"/>
                </a:solidFill>
              </a:rPr>
              <a:t>FrameWorks</a:t>
            </a:r>
            <a:r>
              <a:rPr lang="en-US" sz="1400" dirty="0" smtClean="0">
                <a:solidFill>
                  <a:srgbClr val="5C6670"/>
                </a:solidFill>
              </a:rPr>
              <a:t> Institute, 2015)</a:t>
            </a:r>
            <a:endParaRPr lang="en-US" sz="1400" dirty="0">
              <a:solidFill>
                <a:srgbClr val="5C6670"/>
              </a:solidFill>
            </a:endParaRPr>
          </a:p>
        </p:txBody>
      </p:sp>
      <p:cxnSp>
        <p:nvCxnSpPr>
          <p:cNvPr id="6" name="Straight Connector 5"/>
          <p:cNvCxnSpPr/>
          <p:nvPr/>
        </p:nvCxnSpPr>
        <p:spPr>
          <a:xfrm>
            <a:off x="423337" y="1896533"/>
            <a:ext cx="14901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0271" y="4775199"/>
            <a:ext cx="36745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9469" y="2523066"/>
            <a:ext cx="19134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9473" y="3645958"/>
            <a:ext cx="14562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44537" y="1913466"/>
            <a:ext cx="27093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78405" y="3911600"/>
            <a:ext cx="18118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44537" y="3014130"/>
            <a:ext cx="13546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1741" y="5644091"/>
            <a:ext cx="14562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4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842" y="1040525"/>
            <a:ext cx="8435209" cy="5198903"/>
          </a:xfrm>
        </p:spPr>
        <p:txBody>
          <a:bodyPr>
            <a:normAutofit/>
          </a:bodyPr>
          <a:lstStyle/>
          <a:p>
            <a:pPr marL="342900" lvl="1">
              <a:lnSpc>
                <a:spcPct val="150000"/>
              </a:lnSpc>
              <a:spcBef>
                <a:spcPts val="0"/>
              </a:spcBef>
              <a:buFont typeface="+mj-lt"/>
              <a:buAutoNum type="arabicPeriod"/>
            </a:pPr>
            <a:r>
              <a:rPr lang="en-US" sz="2800" dirty="0" smtClean="0"/>
              <a:t>Cultivate </a:t>
            </a:r>
            <a:r>
              <a:rPr lang="en-US" sz="2800" dirty="0"/>
              <a:t>common language from CDE regarding MTSS implementation.</a:t>
            </a:r>
          </a:p>
          <a:p>
            <a:pPr marL="342900" lvl="1">
              <a:lnSpc>
                <a:spcPct val="150000"/>
              </a:lnSpc>
              <a:spcBef>
                <a:spcPts val="0"/>
              </a:spcBef>
              <a:buFont typeface="+mj-lt"/>
              <a:buAutoNum type="arabicPeriod"/>
            </a:pPr>
            <a:r>
              <a:rPr lang="en-US" sz="2800" dirty="0" smtClean="0"/>
              <a:t>Contribute </a:t>
            </a:r>
            <a:r>
              <a:rPr lang="en-US" sz="2800" dirty="0"/>
              <a:t>to collegial conversations &amp;</a:t>
            </a:r>
            <a:r>
              <a:rPr lang="en-US" sz="2800" dirty="0" smtClean="0"/>
              <a:t> </a:t>
            </a:r>
            <a:r>
              <a:rPr lang="en-US" sz="2800" dirty="0"/>
              <a:t>build individual </a:t>
            </a:r>
            <a:r>
              <a:rPr lang="en-US" sz="2800" dirty="0" smtClean="0"/>
              <a:t>&amp; </a:t>
            </a:r>
            <a:r>
              <a:rPr lang="en-US" sz="2800" dirty="0"/>
              <a:t>collective capacity.</a:t>
            </a:r>
          </a:p>
          <a:p>
            <a:pPr marL="342900" lvl="1">
              <a:lnSpc>
                <a:spcPct val="150000"/>
              </a:lnSpc>
              <a:spcBef>
                <a:spcPts val="0"/>
              </a:spcBef>
              <a:buFont typeface="+mj-lt"/>
              <a:buAutoNum type="arabicPeriod"/>
            </a:pPr>
            <a:r>
              <a:rPr lang="en-US" sz="2800" dirty="0" smtClean="0"/>
              <a:t>Identify </a:t>
            </a:r>
            <a:r>
              <a:rPr lang="en-US" sz="2800" dirty="0"/>
              <a:t>opportunities </a:t>
            </a:r>
            <a:r>
              <a:rPr lang="en-US" sz="2800" dirty="0" smtClean="0"/>
              <a:t>and action planning </a:t>
            </a:r>
            <a:r>
              <a:rPr lang="en-US" sz="2800" dirty="0"/>
              <a:t>for 2017-2018</a:t>
            </a:r>
            <a:r>
              <a:rPr lang="en-US" sz="2800" dirty="0" smtClean="0"/>
              <a:t>.</a:t>
            </a:r>
            <a:endParaRPr lang="en-US" sz="2800" dirty="0" smtClean="0">
              <a:solidFill>
                <a:srgbClr val="EF7521"/>
              </a:solidFill>
            </a:endParaRPr>
          </a:p>
        </p:txBody>
      </p:sp>
      <p:sp>
        <p:nvSpPr>
          <p:cNvPr id="3" name="Title 2"/>
          <p:cNvSpPr>
            <a:spLocks noGrp="1"/>
          </p:cNvSpPr>
          <p:nvPr>
            <p:ph type="title"/>
          </p:nvPr>
        </p:nvSpPr>
        <p:spPr/>
        <p:txBody>
          <a:bodyPr/>
          <a:lstStyle/>
          <a:p>
            <a:r>
              <a:rPr lang="en-US" dirty="0" smtClean="0"/>
              <a:t>Outcomes (on agenda)</a:t>
            </a:r>
            <a:endParaRPr lang="en-US" dirty="0"/>
          </a:p>
        </p:txBody>
      </p:sp>
      <p:sp>
        <p:nvSpPr>
          <p:cNvPr id="4" name="Rectangle 3"/>
          <p:cNvSpPr/>
          <p:nvPr/>
        </p:nvSpPr>
        <p:spPr>
          <a:xfrm>
            <a:off x="1" y="5195897"/>
            <a:ext cx="9144000" cy="1015663"/>
          </a:xfrm>
          <a:prstGeom prst="rect">
            <a:avLst/>
          </a:prstGeom>
          <a:solidFill>
            <a:srgbClr val="FFFF00"/>
          </a:solidFill>
        </p:spPr>
        <p:txBody>
          <a:bodyPr wrap="square">
            <a:spAutoFit/>
          </a:bodyPr>
          <a:lstStyle/>
          <a:p>
            <a:pPr algn="ctr"/>
            <a:r>
              <a:rPr lang="en-US" sz="3000" dirty="0" smtClean="0">
                <a:hlinkClick r:id="rId3"/>
              </a:rPr>
              <a:t>http</a:t>
            </a:r>
            <a:r>
              <a:rPr lang="en-US" sz="3000" dirty="0">
                <a:hlinkClick r:id="rId3"/>
              </a:rPr>
              <a:t>://</a:t>
            </a:r>
            <a:r>
              <a:rPr lang="en-US" sz="3000" dirty="0" smtClean="0">
                <a:hlinkClick r:id="rId3"/>
              </a:rPr>
              <a:t>www.cde.state.co.us/mtss/</a:t>
            </a:r>
            <a:br>
              <a:rPr lang="en-US" sz="3000" dirty="0" smtClean="0">
                <a:hlinkClick r:id="rId3"/>
              </a:rPr>
            </a:br>
            <a:r>
              <a:rPr lang="en-US" sz="3000" dirty="0" smtClean="0">
                <a:hlinkClick r:id="rId3"/>
              </a:rPr>
              <a:t>co-spdg-cohort1y2-fall2017kickoff</a:t>
            </a:r>
            <a:r>
              <a:rPr lang="en-US" sz="3000" dirty="0" smtClean="0"/>
              <a:t> </a:t>
            </a:r>
            <a:endParaRPr lang="en-US" sz="3000" dirty="0"/>
          </a:p>
        </p:txBody>
      </p:sp>
    </p:spTree>
    <p:extLst>
      <p:ext uri="{BB962C8B-B14F-4D97-AF65-F5344CB8AC3E}">
        <p14:creationId xmlns:p14="http://schemas.microsoft.com/office/powerpoint/2010/main" val="945499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57728"/>
            <a:ext cx="8381260" cy="1054394"/>
          </a:xfrm>
          <a:effectLst>
            <a:outerShdw blurRad="50800" dist="38100" dir="2700000" algn="tl" rotWithShape="0">
              <a:prstClr val="black">
                <a:alpha val="40000"/>
              </a:prstClr>
            </a:outerShdw>
          </a:effectLst>
        </p:spPr>
        <p:txBody>
          <a:bodyPr/>
          <a:lstStyle/>
          <a:p>
            <a:r>
              <a:rPr lang="en-US" sz="2800" dirty="0" smtClean="0"/>
              <a:t>CO-MTSS State Personnel </a:t>
            </a:r>
            <a:br>
              <a:rPr lang="en-US" sz="2800" dirty="0" smtClean="0"/>
            </a:br>
            <a:r>
              <a:rPr lang="en-US" sz="2800" dirty="0" smtClean="0"/>
              <a:t>Development Grant (SPDG)</a:t>
            </a:r>
            <a:endParaRPr lang="en-US" sz="2800"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
        <p:nvSpPr>
          <p:cNvPr id="5" name="Text Box 2"/>
          <p:cNvSpPr txBox="1">
            <a:spLocks noChangeArrowheads="1"/>
          </p:cNvSpPr>
          <p:nvPr/>
        </p:nvSpPr>
        <p:spPr bwMode="auto">
          <a:xfrm>
            <a:off x="102977" y="1212122"/>
            <a:ext cx="8892321" cy="1228750"/>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smtClean="0">
                <a:solidFill>
                  <a:srgbClr val="B35E25"/>
                </a:solidFill>
                <a:latin typeface="Cambria" panose="02040503050406030204" pitchFamily="18" charset="0"/>
              </a:rPr>
              <a:t>Goal 1</a:t>
            </a:r>
          </a:p>
          <a:p>
            <a:pPr defTabSz="914400" eaLnBrk="0" fontAlgn="base" hangingPunct="0">
              <a:spcBef>
                <a:spcPct val="0"/>
              </a:spcBef>
              <a:spcAft>
                <a:spcPct val="0"/>
              </a:spcAft>
            </a:pPr>
            <a:r>
              <a:rPr lang="en-US" altLang="en-US" dirty="0" smtClean="0">
                <a:solidFill>
                  <a:srgbClr val="000000"/>
                </a:solidFill>
              </a:rPr>
              <a:t>Increase state leadership capacity for CO-MTSS by improving the professional learning, technical assistance, data-based problem solving, initiative alignment, capacity building, funding, visibility, political support, and policy  of CDE.</a:t>
            </a:r>
          </a:p>
          <a:p>
            <a:pPr defTabSz="914400" eaLnBrk="0" fontAlgn="base" hangingPunct="0">
              <a:spcBef>
                <a:spcPct val="0"/>
              </a:spcBef>
              <a:spcAft>
                <a:spcPct val="0"/>
              </a:spcAft>
            </a:pPr>
            <a:r>
              <a:rPr lang="en-US" altLang="en-US" sz="2000" b="1" dirty="0" smtClean="0">
                <a:solidFill>
                  <a:srgbClr val="000000"/>
                </a:solidFill>
                <a:latin typeface="Cambria" panose="02040503050406030204" pitchFamily="18" charset="0"/>
              </a:rPr>
              <a:t> </a:t>
            </a:r>
            <a:endParaRPr lang="en-US" altLang="en-US" sz="2000" dirty="0" smtClean="0">
              <a:solidFill>
                <a:srgbClr val="5C6670"/>
              </a:solidFill>
              <a:latin typeface="Arial" panose="020B0604020202020204" pitchFamily="34" charset="0"/>
            </a:endParaRPr>
          </a:p>
        </p:txBody>
      </p:sp>
      <p:sp>
        <p:nvSpPr>
          <p:cNvPr id="6" name="Text Box 3"/>
          <p:cNvSpPr txBox="1">
            <a:spLocks noChangeArrowheads="1"/>
          </p:cNvSpPr>
          <p:nvPr/>
        </p:nvSpPr>
        <p:spPr bwMode="auto">
          <a:xfrm>
            <a:off x="102976" y="2523421"/>
            <a:ext cx="8892321" cy="941364"/>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smtClean="0">
                <a:solidFill>
                  <a:srgbClr val="B35E25"/>
                </a:solidFill>
                <a:latin typeface="Cambria" panose="02040503050406030204" pitchFamily="18" charset="0"/>
              </a:rPr>
              <a:t>Goal 2</a:t>
            </a:r>
          </a:p>
          <a:p>
            <a:pPr defTabSz="914400" eaLnBrk="0" fontAlgn="base" hangingPunct="0">
              <a:spcBef>
                <a:spcPct val="0"/>
              </a:spcBef>
              <a:spcAft>
                <a:spcPct val="0"/>
              </a:spcAft>
            </a:pPr>
            <a:r>
              <a:rPr lang="en-US" altLang="en-US" dirty="0" smtClean="0">
                <a:solidFill>
                  <a:srgbClr val="000000"/>
                </a:solidFill>
              </a:rPr>
              <a:t>Increase regional and district capacity for CO-MTSS through effective leadership, planning, and the provision of professional development and technical assistance.</a:t>
            </a:r>
          </a:p>
          <a:p>
            <a:pPr defTabSz="914400" eaLnBrk="0" fontAlgn="base" hangingPunct="0">
              <a:spcBef>
                <a:spcPct val="0"/>
              </a:spcBef>
              <a:spcAft>
                <a:spcPct val="0"/>
              </a:spcAft>
            </a:pPr>
            <a:r>
              <a:rPr lang="en-US" altLang="en-US" sz="1200" b="1" dirty="0" smtClean="0">
                <a:solidFill>
                  <a:srgbClr val="000000"/>
                </a:solidFill>
                <a:latin typeface="Cambria" panose="02040503050406030204" pitchFamily="18" charset="0"/>
              </a:rPr>
              <a:t> </a:t>
            </a:r>
            <a:endParaRPr lang="en-US" altLang="en-US" dirty="0" smtClean="0">
              <a:solidFill>
                <a:srgbClr val="5C6670"/>
              </a:solidFill>
              <a:latin typeface="Arial" panose="020B0604020202020204" pitchFamily="34" charset="0"/>
            </a:endParaRPr>
          </a:p>
        </p:txBody>
      </p:sp>
      <p:sp>
        <p:nvSpPr>
          <p:cNvPr id="7" name="Text Box 4"/>
          <p:cNvSpPr txBox="1">
            <a:spLocks noChangeArrowheads="1"/>
          </p:cNvSpPr>
          <p:nvPr/>
        </p:nvSpPr>
        <p:spPr bwMode="auto">
          <a:xfrm>
            <a:off x="114521" y="3562578"/>
            <a:ext cx="8892321" cy="1160947"/>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smtClean="0">
                <a:solidFill>
                  <a:srgbClr val="B35E25"/>
                </a:solidFill>
                <a:latin typeface="Cambria" panose="02040503050406030204" pitchFamily="18" charset="0"/>
              </a:rPr>
              <a:t>Goal 3</a:t>
            </a:r>
          </a:p>
          <a:p>
            <a:pPr defTabSz="914400" eaLnBrk="0" fontAlgn="base" hangingPunct="0">
              <a:spcBef>
                <a:spcPct val="0"/>
              </a:spcBef>
              <a:spcAft>
                <a:spcPct val="0"/>
              </a:spcAft>
            </a:pPr>
            <a:r>
              <a:rPr lang="en-US" altLang="en-US" dirty="0" smtClean="0">
                <a:solidFill>
                  <a:srgbClr val="000000"/>
                </a:solidFill>
              </a:rPr>
              <a:t>Increase preschool-12, school-level capacity for CO-MTSS through team-driven shared leadership, data-based problem solving, family school, and community partnering, and a layered continuum of evidence-based practices. </a:t>
            </a:r>
          </a:p>
          <a:p>
            <a:pPr defTabSz="914400" eaLnBrk="0" fontAlgn="base" hangingPunct="0">
              <a:spcBef>
                <a:spcPct val="0"/>
              </a:spcBef>
              <a:spcAft>
                <a:spcPct val="0"/>
              </a:spcAft>
            </a:pPr>
            <a:r>
              <a:rPr lang="en-US" altLang="en-US" sz="1200" b="1" dirty="0" smtClean="0">
                <a:solidFill>
                  <a:srgbClr val="000000"/>
                </a:solidFill>
                <a:latin typeface="Cambria" panose="02040503050406030204" pitchFamily="18" charset="0"/>
              </a:rPr>
              <a:t> </a:t>
            </a:r>
            <a:endParaRPr lang="en-US" altLang="en-US" dirty="0" smtClean="0">
              <a:solidFill>
                <a:srgbClr val="5C6670"/>
              </a:solidFill>
              <a:latin typeface="Arial" panose="020B0604020202020204" pitchFamily="34" charset="0"/>
            </a:endParaRPr>
          </a:p>
        </p:txBody>
      </p:sp>
      <p:sp>
        <p:nvSpPr>
          <p:cNvPr id="8" name="Text Box 5"/>
          <p:cNvSpPr txBox="1">
            <a:spLocks noChangeArrowheads="1"/>
          </p:cNvSpPr>
          <p:nvPr/>
        </p:nvSpPr>
        <p:spPr bwMode="auto">
          <a:xfrm>
            <a:off x="114520" y="4831911"/>
            <a:ext cx="8880776" cy="940024"/>
          </a:xfrm>
          <a:prstGeom prst="rect">
            <a:avLst/>
          </a:prstGeom>
          <a:solidFill>
            <a:schemeClr val="bg1"/>
          </a:solidFill>
          <a:ln w="12700" algn="ctr">
            <a:solidFill>
              <a:schemeClr val="accent1"/>
            </a:solidFill>
            <a:miter lim="800000"/>
            <a:headEnd/>
            <a:tailEnd/>
          </a:ln>
          <a:effectLst>
            <a:outerShdw blurRad="50800" dist="35921" dir="2700000" algn="ctr" rotWithShape="0">
              <a:srgbClr val="000000">
                <a:alpha val="40000"/>
              </a:srgb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smtClean="0">
                <a:solidFill>
                  <a:srgbClr val="B35E25"/>
                </a:solidFill>
                <a:latin typeface="Cambria" panose="02040503050406030204" pitchFamily="18" charset="0"/>
              </a:rPr>
              <a:t>Goal 4</a:t>
            </a:r>
          </a:p>
          <a:p>
            <a:pPr defTabSz="914400" eaLnBrk="0" fontAlgn="base" hangingPunct="0">
              <a:spcBef>
                <a:spcPct val="0"/>
              </a:spcBef>
              <a:spcAft>
                <a:spcPct val="0"/>
              </a:spcAft>
            </a:pPr>
            <a:r>
              <a:rPr lang="en-US" altLang="en-US" dirty="0" smtClean="0">
                <a:solidFill>
                  <a:srgbClr val="000000"/>
                </a:solidFill>
              </a:rPr>
              <a:t>Support teacher effectiveness through district and regional systems of professional development and technical assistance.</a:t>
            </a:r>
          </a:p>
          <a:p>
            <a:pPr defTabSz="914400" eaLnBrk="0" fontAlgn="base" hangingPunct="0">
              <a:spcBef>
                <a:spcPct val="0"/>
              </a:spcBef>
              <a:spcAft>
                <a:spcPct val="0"/>
              </a:spcAft>
            </a:pPr>
            <a:r>
              <a:rPr lang="en-US" altLang="en-US" sz="1200" b="1" dirty="0" smtClean="0">
                <a:solidFill>
                  <a:srgbClr val="000000"/>
                </a:solidFill>
                <a:latin typeface="Cambria" panose="02040503050406030204" pitchFamily="18" charset="0"/>
              </a:rPr>
              <a:t> </a:t>
            </a:r>
            <a:endParaRPr lang="en-US" altLang="en-US" dirty="0" smtClean="0">
              <a:solidFill>
                <a:srgbClr val="5C6670"/>
              </a:solidFill>
              <a:latin typeface="Arial" panose="020B0604020202020204" pitchFamily="34" charset="0"/>
            </a:endParaRPr>
          </a:p>
        </p:txBody>
      </p:sp>
      <p:sp>
        <p:nvSpPr>
          <p:cNvPr id="9" name="Text Box 6"/>
          <p:cNvSpPr txBox="1">
            <a:spLocks noChangeArrowheads="1"/>
          </p:cNvSpPr>
          <p:nvPr/>
        </p:nvSpPr>
        <p:spPr bwMode="auto">
          <a:xfrm>
            <a:off x="115888" y="5867928"/>
            <a:ext cx="8879409" cy="913874"/>
          </a:xfrm>
          <a:prstGeom prst="rect">
            <a:avLst/>
          </a:prstGeom>
          <a:solidFill>
            <a:schemeClr val="bg1"/>
          </a:solidFill>
          <a:ln w="12700">
            <a:solidFill>
              <a:schemeClr val="accent1"/>
            </a:solidFill>
          </a:ln>
          <a:effectLst>
            <a:outerShdw blurRad="50800" dist="35921" dir="2700000" algn="ctr" rotWithShape="0">
              <a:srgbClr val="000000">
                <a:alpha val="40000"/>
              </a:srgb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smtClean="0">
                <a:solidFill>
                  <a:srgbClr val="B35E25"/>
                </a:solidFill>
                <a:latin typeface="Cambria" panose="02040503050406030204" pitchFamily="18" charset="0"/>
              </a:rPr>
              <a:t>Goal 5</a:t>
            </a:r>
          </a:p>
          <a:p>
            <a:pPr defTabSz="914400" eaLnBrk="0" fontAlgn="base" hangingPunct="0">
              <a:spcBef>
                <a:spcPct val="0"/>
              </a:spcBef>
              <a:spcAft>
                <a:spcPct val="0"/>
              </a:spcAft>
            </a:pPr>
            <a:r>
              <a:rPr lang="en-US" altLang="en-US" dirty="0" smtClean="0">
                <a:solidFill>
                  <a:srgbClr val="000000"/>
                </a:solidFill>
              </a:rPr>
              <a:t>Increase family, school, and community partnering around CO-MTSS through specific </a:t>
            </a:r>
          </a:p>
          <a:p>
            <a:pPr defTabSz="914400" eaLnBrk="0" fontAlgn="base" hangingPunct="0">
              <a:spcBef>
                <a:spcPct val="0"/>
              </a:spcBef>
              <a:spcAft>
                <a:spcPct val="0"/>
              </a:spcAft>
            </a:pPr>
            <a:r>
              <a:rPr lang="en-US" altLang="en-US" dirty="0" smtClean="0">
                <a:solidFill>
                  <a:srgbClr val="000000"/>
                </a:solidFill>
              </a:rPr>
              <a:t>activities and engagement.</a:t>
            </a:r>
            <a:r>
              <a:rPr lang="en-US" altLang="en-US" b="1" dirty="0" smtClean="0">
                <a:solidFill>
                  <a:srgbClr val="000000"/>
                </a:solidFill>
                <a:latin typeface="Cambria" panose="02040503050406030204" pitchFamily="18" charset="0"/>
              </a:rPr>
              <a:t> </a:t>
            </a:r>
            <a:endParaRPr lang="en-US" altLang="en-US" dirty="0" smtClean="0">
              <a:solidFill>
                <a:srgbClr val="5C6670"/>
              </a:solidFill>
              <a:latin typeface="Arial" panose="020B0604020202020204" pitchFamily="34" charset="0"/>
            </a:endParaRPr>
          </a:p>
        </p:txBody>
      </p:sp>
    </p:spTree>
    <p:extLst>
      <p:ext uri="{BB962C8B-B14F-4D97-AF65-F5344CB8AC3E}">
        <p14:creationId xmlns:p14="http://schemas.microsoft.com/office/powerpoint/2010/main" val="5934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CO-MTSS</a:t>
            </a:r>
            <a:br>
              <a:rPr lang="en-US" dirty="0" smtClean="0"/>
            </a:br>
            <a:r>
              <a:rPr lang="en-US" dirty="0" smtClean="0"/>
              <a:t>Project Activities &amp; Timeline</a:t>
            </a:r>
            <a:endParaRPr lang="en-US" dirty="0"/>
          </a:p>
        </p:txBody>
      </p:sp>
      <p:cxnSp>
        <p:nvCxnSpPr>
          <p:cNvPr id="6" name="Straight Arrow Connector 5"/>
          <p:cNvCxnSpPr/>
          <p:nvPr/>
        </p:nvCxnSpPr>
        <p:spPr>
          <a:xfrm>
            <a:off x="1" y="6006870"/>
            <a:ext cx="9465276" cy="0"/>
          </a:xfrm>
          <a:prstGeom prst="straightConnector1">
            <a:avLst/>
          </a:prstGeom>
          <a:ln w="698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5684109"/>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799" y="5684109"/>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31676" y="5684109"/>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90519" y="5679417"/>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371" y="1050323"/>
            <a:ext cx="9144000" cy="2622690"/>
          </a:xfrm>
          <a:prstGeom prst="rightArrow">
            <a:avLst>
              <a:gd name="adj1" fmla="val 50000"/>
              <a:gd name="adj2" fmla="val 26605"/>
            </a:avLst>
          </a:prstGeom>
          <a:solidFill>
            <a:schemeClr val="tx2">
              <a:lumMod val="20000"/>
              <a:lumOff val="80000"/>
            </a:schemeClr>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en-US" b="1" dirty="0" smtClean="0">
                <a:solidFill>
                  <a:srgbClr val="000000"/>
                </a:solidFill>
              </a:rPr>
              <a:t>Goal 2:  Regional and District Capacity, Implementation Science</a:t>
            </a:r>
          </a:p>
          <a:p>
            <a:pPr algn="ctr" defTabSz="914400"/>
            <a:r>
              <a:rPr lang="en-US" dirty="0" smtClean="0">
                <a:solidFill>
                  <a:srgbClr val="000000"/>
                </a:solidFill>
              </a:rPr>
              <a:t>MLT Self Assessment, Initiative Inventory, PD Planning, Communication Planning, Action Planning, P-3 within CO-MTSS, FSCP, content based PD and TA</a:t>
            </a:r>
          </a:p>
          <a:p>
            <a:pPr algn="ctr" defTabSz="914400"/>
            <a:endParaRPr lang="en-US" dirty="0" smtClean="0">
              <a:solidFill>
                <a:srgbClr val="000000"/>
              </a:solidFill>
            </a:endParaRPr>
          </a:p>
        </p:txBody>
      </p:sp>
      <p:sp>
        <p:nvSpPr>
          <p:cNvPr id="15" name="Right Arrow 14"/>
          <p:cNvSpPr/>
          <p:nvPr/>
        </p:nvSpPr>
        <p:spPr>
          <a:xfrm>
            <a:off x="1828801" y="3828449"/>
            <a:ext cx="7314831" cy="2330799"/>
          </a:xfrm>
          <a:prstGeom prst="rightArrow">
            <a:avLst>
              <a:gd name="adj1" fmla="val 50000"/>
              <a:gd name="adj2" fmla="val 30316"/>
            </a:avLst>
          </a:prstGeom>
          <a:solidFill>
            <a:schemeClr val="accent3">
              <a:lumMod val="20000"/>
              <a:lumOff val="80000"/>
            </a:schemeClr>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en-US" b="1" dirty="0" smtClean="0">
                <a:solidFill>
                  <a:srgbClr val="000000"/>
                </a:solidFill>
              </a:rPr>
              <a:t>Goal 3:  School Capacity and High Quality Personnel Development</a:t>
            </a:r>
          </a:p>
          <a:p>
            <a:pPr algn="ctr" defTabSz="914400"/>
            <a:r>
              <a:rPr lang="en-US" dirty="0" smtClean="0">
                <a:solidFill>
                  <a:srgbClr val="000000"/>
                </a:solidFill>
              </a:rPr>
              <a:t>BLT Self Assessment, Short Cycle Action Planning, content based PD </a:t>
            </a:r>
            <a:r>
              <a:rPr lang="en-US" dirty="0">
                <a:solidFill>
                  <a:srgbClr val="000000"/>
                </a:solidFill>
              </a:rPr>
              <a:t>&amp;</a:t>
            </a:r>
            <a:r>
              <a:rPr lang="en-US" dirty="0" smtClean="0">
                <a:solidFill>
                  <a:srgbClr val="000000"/>
                </a:solidFill>
              </a:rPr>
              <a:t> TA</a:t>
            </a:r>
          </a:p>
          <a:p>
            <a:pPr algn="ctr" defTabSz="914400"/>
            <a:endParaRPr lang="en-US" dirty="0" smtClean="0">
              <a:solidFill>
                <a:srgbClr val="000000"/>
              </a:solidFill>
            </a:endParaRPr>
          </a:p>
        </p:txBody>
      </p:sp>
      <p:sp>
        <p:nvSpPr>
          <p:cNvPr id="17" name="TextBox 16"/>
          <p:cNvSpPr txBox="1"/>
          <p:nvPr/>
        </p:nvSpPr>
        <p:spPr>
          <a:xfrm>
            <a:off x="541510" y="6075684"/>
            <a:ext cx="832600" cy="400110"/>
          </a:xfrm>
          <a:prstGeom prst="rect">
            <a:avLst/>
          </a:prstGeom>
          <a:noFill/>
        </p:spPr>
        <p:txBody>
          <a:bodyPr wrap="none" rtlCol="0">
            <a:spAutoFit/>
          </a:bodyPr>
          <a:lstStyle/>
          <a:p>
            <a:pPr defTabSz="914400"/>
            <a:r>
              <a:rPr lang="en-US" sz="2000" b="1" dirty="0" smtClean="0">
                <a:solidFill>
                  <a:srgbClr val="000000"/>
                </a:solidFill>
              </a:rPr>
              <a:t>Year 1</a:t>
            </a:r>
            <a:endParaRPr lang="en-US" sz="2000" b="1" dirty="0">
              <a:solidFill>
                <a:srgbClr val="000000"/>
              </a:solidFill>
            </a:endParaRPr>
          </a:p>
        </p:txBody>
      </p:sp>
      <p:sp>
        <p:nvSpPr>
          <p:cNvPr id="18" name="TextBox 17"/>
          <p:cNvSpPr txBox="1"/>
          <p:nvPr/>
        </p:nvSpPr>
        <p:spPr>
          <a:xfrm>
            <a:off x="2404583" y="6065490"/>
            <a:ext cx="832600" cy="400110"/>
          </a:xfrm>
          <a:prstGeom prst="rect">
            <a:avLst/>
          </a:prstGeom>
          <a:noFill/>
        </p:spPr>
        <p:txBody>
          <a:bodyPr wrap="none" rtlCol="0">
            <a:spAutoFit/>
          </a:bodyPr>
          <a:lstStyle/>
          <a:p>
            <a:pPr defTabSz="914400"/>
            <a:r>
              <a:rPr lang="en-US" sz="2000" b="1" dirty="0" smtClean="0">
                <a:solidFill>
                  <a:srgbClr val="000000"/>
                </a:solidFill>
              </a:rPr>
              <a:t>Year 2</a:t>
            </a:r>
            <a:endParaRPr lang="en-US" sz="2000" b="1" dirty="0">
              <a:solidFill>
                <a:srgbClr val="000000"/>
              </a:solidFill>
            </a:endParaRPr>
          </a:p>
        </p:txBody>
      </p:sp>
      <p:sp>
        <p:nvSpPr>
          <p:cNvPr id="19" name="TextBox 18"/>
          <p:cNvSpPr txBox="1"/>
          <p:nvPr/>
        </p:nvSpPr>
        <p:spPr>
          <a:xfrm>
            <a:off x="4215584" y="6055132"/>
            <a:ext cx="832600" cy="400110"/>
          </a:xfrm>
          <a:prstGeom prst="rect">
            <a:avLst/>
          </a:prstGeom>
          <a:noFill/>
        </p:spPr>
        <p:txBody>
          <a:bodyPr wrap="none" rtlCol="0">
            <a:spAutoFit/>
          </a:bodyPr>
          <a:lstStyle/>
          <a:p>
            <a:pPr defTabSz="914400"/>
            <a:r>
              <a:rPr lang="en-US" sz="2000" b="1" dirty="0" smtClean="0">
                <a:solidFill>
                  <a:srgbClr val="000000"/>
                </a:solidFill>
              </a:rPr>
              <a:t>Year 3</a:t>
            </a:r>
            <a:endParaRPr lang="en-US" sz="2000" b="1" dirty="0">
              <a:solidFill>
                <a:srgbClr val="000000"/>
              </a:solidFill>
            </a:endParaRPr>
          </a:p>
        </p:txBody>
      </p:sp>
      <p:sp>
        <p:nvSpPr>
          <p:cNvPr id="20" name="TextBox 19"/>
          <p:cNvSpPr txBox="1"/>
          <p:nvPr/>
        </p:nvSpPr>
        <p:spPr>
          <a:xfrm>
            <a:off x="6048503" y="6072938"/>
            <a:ext cx="832600" cy="400110"/>
          </a:xfrm>
          <a:prstGeom prst="rect">
            <a:avLst/>
          </a:prstGeom>
          <a:noFill/>
        </p:spPr>
        <p:txBody>
          <a:bodyPr wrap="none" rtlCol="0">
            <a:spAutoFit/>
          </a:bodyPr>
          <a:lstStyle/>
          <a:p>
            <a:pPr defTabSz="914400"/>
            <a:r>
              <a:rPr lang="en-US" sz="2000" b="1" dirty="0" smtClean="0">
                <a:solidFill>
                  <a:srgbClr val="000000"/>
                </a:solidFill>
              </a:rPr>
              <a:t>Year 4</a:t>
            </a:r>
            <a:endParaRPr lang="en-US" sz="2000" b="1" dirty="0">
              <a:solidFill>
                <a:srgbClr val="000000"/>
              </a:solidFill>
            </a:endParaRPr>
          </a:p>
        </p:txBody>
      </p:sp>
    </p:spTree>
    <p:extLst>
      <p:ext uri="{BB962C8B-B14F-4D97-AF65-F5344CB8AC3E}">
        <p14:creationId xmlns:p14="http://schemas.microsoft.com/office/powerpoint/2010/main" val="13743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7673"/>
            <a:ext cx="9144000" cy="1054394"/>
          </a:xfrm>
          <a:effectLst>
            <a:outerShdw blurRad="50800" dist="38100" dir="2700000" algn="tl" rotWithShape="0">
              <a:prstClr val="black">
                <a:alpha val="40000"/>
              </a:prstClr>
            </a:outerShdw>
          </a:effectLst>
        </p:spPr>
        <p:txBody>
          <a:bodyPr/>
          <a:lstStyle/>
          <a:p>
            <a:r>
              <a:rPr lang="en-US" dirty="0" smtClean="0">
                <a:solidFill>
                  <a:schemeClr val="accent1">
                    <a:lumMod val="50000"/>
                  </a:schemeClr>
                </a:solidFill>
              </a:rPr>
              <a:t>MLT Implementation</a:t>
            </a:r>
            <a:endParaRPr lang="en-US" dirty="0">
              <a:solidFill>
                <a:schemeClr val="accent1">
                  <a:lumMod val="50000"/>
                </a:schemeClr>
              </a:solidFill>
            </a:endParaRPr>
          </a:p>
        </p:txBody>
      </p:sp>
      <p:sp>
        <p:nvSpPr>
          <p:cNvPr id="6" name="TextBox 5"/>
          <p:cNvSpPr txBox="1"/>
          <p:nvPr/>
        </p:nvSpPr>
        <p:spPr>
          <a:xfrm>
            <a:off x="4481272" y="4139524"/>
            <a:ext cx="2239973" cy="1200329"/>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Family, School, </a:t>
            </a:r>
          </a:p>
          <a:p>
            <a:pPr algn="ctr" defTabSz="914400"/>
            <a:r>
              <a:rPr lang="en-US" sz="2400" dirty="0" smtClean="0">
                <a:solidFill>
                  <a:srgbClr val="488BC9">
                    <a:lumMod val="50000"/>
                  </a:srgbClr>
                </a:solidFill>
              </a:rPr>
              <a:t>and Community Partnering</a:t>
            </a:r>
          </a:p>
        </p:txBody>
      </p:sp>
      <p:sp>
        <p:nvSpPr>
          <p:cNvPr id="7" name="TextBox 6"/>
          <p:cNvSpPr txBox="1"/>
          <p:nvPr/>
        </p:nvSpPr>
        <p:spPr>
          <a:xfrm>
            <a:off x="2682667" y="1388813"/>
            <a:ext cx="1533447"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Initiative </a:t>
            </a:r>
          </a:p>
          <a:p>
            <a:pPr algn="ctr" defTabSz="914400"/>
            <a:r>
              <a:rPr lang="en-US" sz="2400" dirty="0" smtClean="0">
                <a:solidFill>
                  <a:srgbClr val="488BC9">
                    <a:lumMod val="50000"/>
                  </a:srgbClr>
                </a:solidFill>
              </a:rPr>
              <a:t>Inventory</a:t>
            </a:r>
            <a:endParaRPr lang="en-US" sz="2400" dirty="0">
              <a:solidFill>
                <a:srgbClr val="488BC9">
                  <a:lumMod val="50000"/>
                </a:srgbClr>
              </a:solidFill>
            </a:endParaRPr>
          </a:p>
        </p:txBody>
      </p:sp>
      <p:sp>
        <p:nvSpPr>
          <p:cNvPr id="8" name="TextBox 7"/>
          <p:cNvSpPr txBox="1"/>
          <p:nvPr/>
        </p:nvSpPr>
        <p:spPr>
          <a:xfrm>
            <a:off x="6721244" y="1719062"/>
            <a:ext cx="2362949"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Communication Planning</a:t>
            </a:r>
          </a:p>
        </p:txBody>
      </p:sp>
      <p:sp>
        <p:nvSpPr>
          <p:cNvPr id="9" name="TextBox 8"/>
          <p:cNvSpPr txBox="1"/>
          <p:nvPr/>
        </p:nvSpPr>
        <p:spPr>
          <a:xfrm>
            <a:off x="47035" y="1621244"/>
            <a:ext cx="1750224"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MLT Self </a:t>
            </a:r>
          </a:p>
          <a:p>
            <a:pPr algn="ctr" defTabSz="914400"/>
            <a:r>
              <a:rPr lang="en-US" sz="2400" dirty="0" smtClean="0">
                <a:solidFill>
                  <a:srgbClr val="488BC9">
                    <a:lumMod val="50000"/>
                  </a:srgbClr>
                </a:solidFill>
              </a:rPr>
              <a:t>Assessment</a:t>
            </a:r>
            <a:endParaRPr lang="en-US" sz="2400" dirty="0">
              <a:solidFill>
                <a:srgbClr val="488BC9">
                  <a:lumMod val="50000"/>
                </a:srgbClr>
              </a:solidFill>
            </a:endParaRPr>
          </a:p>
        </p:txBody>
      </p:sp>
      <p:sp>
        <p:nvSpPr>
          <p:cNvPr id="10" name="TextBox 9"/>
          <p:cNvSpPr txBox="1"/>
          <p:nvPr/>
        </p:nvSpPr>
        <p:spPr>
          <a:xfrm>
            <a:off x="5101522" y="1028077"/>
            <a:ext cx="1434173"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Action Planning</a:t>
            </a:r>
            <a:endParaRPr lang="en-US" sz="2400" dirty="0">
              <a:solidFill>
                <a:srgbClr val="488BC9">
                  <a:lumMod val="50000"/>
                </a:srgbClr>
              </a:solidFill>
            </a:endParaRPr>
          </a:p>
        </p:txBody>
      </p:sp>
      <p:sp>
        <p:nvSpPr>
          <p:cNvPr id="11" name="TextBox 10"/>
          <p:cNvSpPr txBox="1"/>
          <p:nvPr/>
        </p:nvSpPr>
        <p:spPr>
          <a:xfrm>
            <a:off x="7479807" y="4638452"/>
            <a:ext cx="1537851"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P-3 within CO-MTSS</a:t>
            </a:r>
            <a:endParaRPr lang="en-US" sz="2400" dirty="0">
              <a:solidFill>
                <a:srgbClr val="488BC9">
                  <a:lumMod val="50000"/>
                </a:srgbClr>
              </a:solidFill>
            </a:endParaRPr>
          </a:p>
        </p:txBody>
      </p:sp>
      <p:sp>
        <p:nvSpPr>
          <p:cNvPr id="12" name="TextBox 11"/>
          <p:cNvSpPr txBox="1"/>
          <p:nvPr/>
        </p:nvSpPr>
        <p:spPr>
          <a:xfrm>
            <a:off x="2226771" y="4829223"/>
            <a:ext cx="2046816" cy="1200329"/>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Personnel Development </a:t>
            </a:r>
          </a:p>
          <a:p>
            <a:pPr algn="ctr" defTabSz="914400"/>
            <a:r>
              <a:rPr lang="en-US" sz="2400" dirty="0" smtClean="0">
                <a:solidFill>
                  <a:srgbClr val="488BC9">
                    <a:lumMod val="50000"/>
                  </a:srgbClr>
                </a:solidFill>
              </a:rPr>
              <a:t>Planning</a:t>
            </a:r>
          </a:p>
        </p:txBody>
      </p:sp>
      <p:sp>
        <p:nvSpPr>
          <p:cNvPr id="13" name="TextBox 12"/>
          <p:cNvSpPr txBox="1"/>
          <p:nvPr/>
        </p:nvSpPr>
        <p:spPr>
          <a:xfrm>
            <a:off x="153221" y="4008450"/>
            <a:ext cx="1537851" cy="461665"/>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smtClean="0">
                <a:solidFill>
                  <a:srgbClr val="488BC9">
                    <a:lumMod val="50000"/>
                  </a:srgbClr>
                </a:solidFill>
              </a:rPr>
              <a:t>Selection</a:t>
            </a:r>
            <a:endParaRPr lang="en-US" sz="2400" dirty="0">
              <a:solidFill>
                <a:srgbClr val="488BC9">
                  <a:lumMod val="50000"/>
                </a:srgbClr>
              </a:solidFill>
            </a:endParaRPr>
          </a:p>
        </p:txBody>
      </p:sp>
    </p:spTree>
    <p:extLst>
      <p:ext uri="{BB962C8B-B14F-4D97-AF65-F5344CB8AC3E}">
        <p14:creationId xmlns:p14="http://schemas.microsoft.com/office/powerpoint/2010/main" val="16288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a:xfrm>
            <a:off x="294087" y="2000251"/>
            <a:ext cx="8621315" cy="2483150"/>
          </a:xfrm>
          <a:prstGeom prst="bentConnector3">
            <a:avLst/>
          </a:prstGeom>
          <a:ln w="889000">
            <a:solidFill>
              <a:schemeClr val="accent6">
                <a:lumMod val="60000"/>
                <a:lumOff val="40000"/>
                <a:alpha val="93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4"/>
          </p:nvPr>
        </p:nvSpPr>
        <p:spPr/>
        <p:txBody>
          <a:bodyPr>
            <a:normAutofit/>
          </a:bodyPr>
          <a:lstStyle/>
          <a:p>
            <a:r>
              <a:rPr lang="en-US" dirty="0" smtClean="0"/>
              <a:t>Active Implementation Stages  </a:t>
            </a:r>
            <a:endParaRPr lang="en-US" dirty="0"/>
          </a:p>
        </p:txBody>
      </p:sp>
      <p:sp>
        <p:nvSpPr>
          <p:cNvPr id="5" name="TextBox 4"/>
          <p:cNvSpPr txBox="1"/>
          <p:nvPr/>
        </p:nvSpPr>
        <p:spPr>
          <a:xfrm>
            <a:off x="1251124" y="3860155"/>
            <a:ext cx="1434929" cy="646331"/>
          </a:xfrm>
          <a:prstGeom prst="rect">
            <a:avLst/>
          </a:prstGeom>
          <a:noFill/>
        </p:spPr>
        <p:txBody>
          <a:bodyPr wrap="square" rtlCol="0">
            <a:spAutoFit/>
          </a:bodyPr>
          <a:lstStyle/>
          <a:p>
            <a:pPr algn="ctr" defTabSz="914400"/>
            <a:r>
              <a:rPr lang="en-US" sz="1200" b="1" dirty="0">
                <a:solidFill>
                  <a:srgbClr val="242C3C"/>
                </a:solidFill>
                <a:latin typeface="Arial"/>
              </a:rPr>
              <a:t>Assess need;</a:t>
            </a:r>
          </a:p>
          <a:p>
            <a:pPr algn="ctr" defTabSz="914400"/>
            <a:r>
              <a:rPr lang="en-US" sz="1200" b="1" dirty="0">
                <a:solidFill>
                  <a:srgbClr val="242C3C"/>
                </a:solidFill>
                <a:latin typeface="Arial"/>
              </a:rPr>
              <a:t>Examine fit and feasibility</a:t>
            </a:r>
          </a:p>
        </p:txBody>
      </p:sp>
      <p:sp>
        <p:nvSpPr>
          <p:cNvPr id="6" name="Oval 5"/>
          <p:cNvSpPr>
            <a:spLocks noChangeAspect="1"/>
          </p:cNvSpPr>
          <p:nvPr/>
        </p:nvSpPr>
        <p:spPr>
          <a:xfrm>
            <a:off x="1091742" y="2130571"/>
            <a:ext cx="1877775" cy="1680159"/>
          </a:xfrm>
          <a:prstGeom prst="ellipse">
            <a:avLst/>
          </a:prstGeom>
          <a:solidFill>
            <a:srgbClr val="A6CDE2"/>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Exploration</a:t>
            </a:r>
          </a:p>
          <a:p>
            <a:pPr algn="ctr" defTabSz="914400"/>
            <a:endParaRPr lang="en-US" sz="1200" b="1" dirty="0">
              <a:solidFill>
                <a:srgbClr val="242C3C">
                  <a:lumMod val="75000"/>
                  <a:lumOff val="25000"/>
                </a:srgbClr>
              </a:solidFill>
            </a:endParaRPr>
          </a:p>
        </p:txBody>
      </p:sp>
      <p:sp>
        <p:nvSpPr>
          <p:cNvPr id="7" name="Oval 6"/>
          <p:cNvSpPr>
            <a:spLocks noChangeAspect="1"/>
          </p:cNvSpPr>
          <p:nvPr/>
        </p:nvSpPr>
        <p:spPr>
          <a:xfrm>
            <a:off x="2686052" y="2143843"/>
            <a:ext cx="1781763" cy="1680159"/>
          </a:xfrm>
          <a:prstGeom prst="ellipse">
            <a:avLst/>
          </a:prstGeom>
          <a:solidFill>
            <a:srgbClr val="FFFDE2"/>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Installation</a:t>
            </a:r>
          </a:p>
          <a:p>
            <a:pPr algn="ctr" defTabSz="914400"/>
            <a:endParaRPr lang="en-US" sz="1200" b="1" dirty="0">
              <a:solidFill>
                <a:srgbClr val="242C3C">
                  <a:lumMod val="75000"/>
                  <a:lumOff val="25000"/>
                </a:srgbClr>
              </a:solidFill>
            </a:endParaRPr>
          </a:p>
        </p:txBody>
      </p:sp>
      <p:sp>
        <p:nvSpPr>
          <p:cNvPr id="8" name="Oval 7"/>
          <p:cNvSpPr>
            <a:spLocks noChangeAspect="1"/>
          </p:cNvSpPr>
          <p:nvPr/>
        </p:nvSpPr>
        <p:spPr>
          <a:xfrm>
            <a:off x="4351576" y="2115704"/>
            <a:ext cx="1845771" cy="1680159"/>
          </a:xfrm>
          <a:prstGeom prst="ellipse">
            <a:avLst/>
          </a:prstGeom>
          <a:solidFill>
            <a:srgbClr val="EDFDDD"/>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Initial Implementation</a:t>
            </a:r>
          </a:p>
          <a:p>
            <a:pPr algn="ctr" defTabSz="914400"/>
            <a:endParaRPr lang="en-US" sz="1200" b="1" dirty="0">
              <a:solidFill>
                <a:srgbClr val="242C3C">
                  <a:lumMod val="75000"/>
                  <a:lumOff val="25000"/>
                </a:srgbClr>
              </a:solidFill>
            </a:endParaRPr>
          </a:p>
        </p:txBody>
      </p:sp>
      <p:sp>
        <p:nvSpPr>
          <p:cNvPr id="9" name="Oval 8"/>
          <p:cNvSpPr>
            <a:spLocks noChangeAspect="1"/>
          </p:cNvSpPr>
          <p:nvPr/>
        </p:nvSpPr>
        <p:spPr>
          <a:xfrm>
            <a:off x="5979209" y="2114554"/>
            <a:ext cx="1891491" cy="1680159"/>
          </a:xfrm>
          <a:prstGeom prst="ellipse">
            <a:avLst/>
          </a:prstGeom>
          <a:solidFill>
            <a:srgbClr val="E4D5EE"/>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Full Implementation</a:t>
            </a:r>
          </a:p>
          <a:p>
            <a:pPr algn="ctr" defTabSz="914400"/>
            <a:endParaRPr lang="en-US" sz="1200" b="1" dirty="0">
              <a:solidFill>
                <a:srgbClr val="242C3C">
                  <a:lumMod val="75000"/>
                  <a:lumOff val="25000"/>
                </a:srgbClr>
              </a:solidFill>
            </a:endParaRPr>
          </a:p>
        </p:txBody>
      </p:sp>
      <p:sp>
        <p:nvSpPr>
          <p:cNvPr id="10" name="TextBox 9"/>
          <p:cNvSpPr txBox="1"/>
          <p:nvPr/>
        </p:nvSpPr>
        <p:spPr>
          <a:xfrm>
            <a:off x="2974987" y="3848565"/>
            <a:ext cx="1531188" cy="461665"/>
          </a:xfrm>
          <a:prstGeom prst="rect">
            <a:avLst/>
          </a:prstGeom>
          <a:noFill/>
        </p:spPr>
        <p:txBody>
          <a:bodyPr wrap="none" rtlCol="0">
            <a:spAutoFit/>
          </a:bodyPr>
          <a:lstStyle/>
          <a:p>
            <a:pPr algn="ctr" defTabSz="914400"/>
            <a:r>
              <a:rPr lang="en-US" sz="1200" b="1" dirty="0">
                <a:solidFill>
                  <a:srgbClr val="242C3C"/>
                </a:solidFill>
                <a:latin typeface="Arial"/>
              </a:rPr>
              <a:t>Assure resources;</a:t>
            </a:r>
          </a:p>
          <a:p>
            <a:pPr algn="ctr" defTabSz="914400"/>
            <a:r>
              <a:rPr lang="en-US" sz="1200" b="1" dirty="0">
                <a:solidFill>
                  <a:srgbClr val="242C3C"/>
                </a:solidFill>
                <a:latin typeface="Arial"/>
              </a:rPr>
              <a:t>Develop supports</a:t>
            </a:r>
          </a:p>
        </p:txBody>
      </p:sp>
      <p:sp>
        <p:nvSpPr>
          <p:cNvPr id="11" name="TextBox 10"/>
          <p:cNvSpPr txBox="1"/>
          <p:nvPr/>
        </p:nvSpPr>
        <p:spPr>
          <a:xfrm>
            <a:off x="4636297" y="3848565"/>
            <a:ext cx="1342913" cy="830997"/>
          </a:xfrm>
          <a:prstGeom prst="rect">
            <a:avLst/>
          </a:prstGeom>
          <a:noFill/>
        </p:spPr>
        <p:txBody>
          <a:bodyPr wrap="square" rtlCol="0">
            <a:spAutoFit/>
          </a:bodyPr>
          <a:lstStyle/>
          <a:p>
            <a:pPr algn="ctr" defTabSz="914400"/>
            <a:r>
              <a:rPr lang="en-US" sz="1200" b="1" dirty="0">
                <a:solidFill>
                  <a:srgbClr val="242C3C"/>
                </a:solidFill>
                <a:latin typeface="Arial"/>
              </a:rPr>
              <a:t>Initiate practice; use data to improve supports</a:t>
            </a:r>
          </a:p>
        </p:txBody>
      </p:sp>
      <p:sp>
        <p:nvSpPr>
          <p:cNvPr id="12" name="TextBox 11"/>
          <p:cNvSpPr txBox="1"/>
          <p:nvPr/>
        </p:nvSpPr>
        <p:spPr>
          <a:xfrm>
            <a:off x="6357940" y="3860155"/>
            <a:ext cx="1512761" cy="830997"/>
          </a:xfrm>
          <a:prstGeom prst="rect">
            <a:avLst/>
          </a:prstGeom>
          <a:noFill/>
        </p:spPr>
        <p:txBody>
          <a:bodyPr wrap="square" rtlCol="0">
            <a:spAutoFit/>
          </a:bodyPr>
          <a:lstStyle/>
          <a:p>
            <a:pPr algn="ctr" defTabSz="914400"/>
            <a:r>
              <a:rPr lang="en-US" sz="1200" b="1" dirty="0">
                <a:solidFill>
                  <a:srgbClr val="242C3C"/>
                </a:solidFill>
                <a:latin typeface="Arial"/>
              </a:rPr>
              <a:t>Practice is consistent; positive outcomes</a:t>
            </a:r>
          </a:p>
        </p:txBody>
      </p:sp>
      <p:sp>
        <p:nvSpPr>
          <p:cNvPr id="3" name="Left-Right Arrow 2"/>
          <p:cNvSpPr/>
          <p:nvPr/>
        </p:nvSpPr>
        <p:spPr>
          <a:xfrm>
            <a:off x="2401853" y="2539175"/>
            <a:ext cx="912115" cy="363474"/>
          </a:xfrm>
          <a:prstGeom prst="left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srgbClr val="FFFFFF"/>
              </a:solidFill>
            </a:endParaRPr>
          </a:p>
        </p:txBody>
      </p:sp>
      <p:sp>
        <p:nvSpPr>
          <p:cNvPr id="13" name="Left-Right Arrow 12"/>
          <p:cNvSpPr/>
          <p:nvPr/>
        </p:nvSpPr>
        <p:spPr>
          <a:xfrm>
            <a:off x="4095369" y="2539175"/>
            <a:ext cx="912115" cy="363474"/>
          </a:xfrm>
          <a:prstGeom prst="left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srgbClr val="FFFFFF"/>
              </a:solidFill>
            </a:endParaRPr>
          </a:p>
        </p:txBody>
      </p:sp>
      <p:pic>
        <p:nvPicPr>
          <p:cNvPr id="2050" name="Picture 2" descr="C:\Users\Leah Bartley\Dropbox\NCDTL\Products\Images\Illustrations\Icons\Analzying1-200x2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7234" y="3237209"/>
            <a:ext cx="586791" cy="5867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ah Bartley\Dropbox\NCDTL\Products\Images\Illustrations\Icons\Teaming1-200x200.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3771" y="3217677"/>
            <a:ext cx="606323" cy="6063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eah Bartley\Dropbox\NCDTL\Products\Images\Illustrations\Icons\Data1-200x200.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17864" y="3224951"/>
            <a:ext cx="579777" cy="57977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eah Bartley\Dropbox\NCDTL\Products\Images\Illustrations\Icons\Yes1-200x200.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86202" y="3236951"/>
            <a:ext cx="567777" cy="567777"/>
          </a:xfrm>
          <a:prstGeom prst="rect">
            <a:avLst/>
          </a:prstGeom>
          <a:noFill/>
          <a:extLst>
            <a:ext uri="{909E8E84-426E-40DD-AFC4-6F175D3DCCD1}">
              <a14:hiddenFill xmlns:a14="http://schemas.microsoft.com/office/drawing/2010/main">
                <a:solidFill>
                  <a:srgbClr val="FFFFFF"/>
                </a:solidFill>
              </a14:hiddenFill>
            </a:ext>
          </a:extLst>
        </p:spPr>
      </p:pic>
      <p:sp>
        <p:nvSpPr>
          <p:cNvPr id="18" name="Left-Right Arrow 17"/>
          <p:cNvSpPr/>
          <p:nvPr/>
        </p:nvSpPr>
        <p:spPr>
          <a:xfrm>
            <a:off x="5741289" y="2523487"/>
            <a:ext cx="912115" cy="363474"/>
          </a:xfrm>
          <a:prstGeom prst="left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srgbClr val="FFFFFF"/>
              </a:solidFill>
            </a:endParaRPr>
          </a:p>
        </p:txBody>
      </p:sp>
      <p:sp>
        <p:nvSpPr>
          <p:cNvPr id="20" name="Rounded Rectangle 19"/>
          <p:cNvSpPr/>
          <p:nvPr/>
        </p:nvSpPr>
        <p:spPr>
          <a:xfrm>
            <a:off x="1174657" y="1850612"/>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a:solidFill>
                  <a:srgbClr val="FFFFFF"/>
                </a:solidFill>
              </a:rPr>
              <a:t>Identify</a:t>
            </a:r>
          </a:p>
        </p:txBody>
      </p:sp>
      <p:sp>
        <p:nvSpPr>
          <p:cNvPr id="21" name="Rounded Rectangle 20"/>
          <p:cNvSpPr/>
          <p:nvPr/>
        </p:nvSpPr>
        <p:spPr>
          <a:xfrm>
            <a:off x="2815481" y="1844560"/>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dirty="0">
                <a:solidFill>
                  <a:srgbClr val="FFFFFF"/>
                </a:solidFill>
              </a:rPr>
              <a:t>Plan</a:t>
            </a:r>
          </a:p>
        </p:txBody>
      </p:sp>
      <p:sp>
        <p:nvSpPr>
          <p:cNvPr id="22" name="Rounded Rectangle 21"/>
          <p:cNvSpPr/>
          <p:nvPr/>
        </p:nvSpPr>
        <p:spPr>
          <a:xfrm>
            <a:off x="4490177" y="1849568"/>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a:solidFill>
                  <a:srgbClr val="FFFFFF"/>
                </a:solidFill>
              </a:rPr>
              <a:t>Get Started</a:t>
            </a:r>
            <a:endParaRPr lang="en-US" sz="1350" dirty="0">
              <a:solidFill>
                <a:srgbClr val="FFFFFF"/>
              </a:solidFill>
            </a:endParaRPr>
          </a:p>
        </p:txBody>
      </p:sp>
      <p:sp>
        <p:nvSpPr>
          <p:cNvPr id="23" name="Rounded Rectangle 22"/>
          <p:cNvSpPr/>
          <p:nvPr/>
        </p:nvSpPr>
        <p:spPr>
          <a:xfrm>
            <a:off x="6169616" y="1864982"/>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dirty="0">
                <a:solidFill>
                  <a:srgbClr val="FFFFFF"/>
                </a:solidFill>
              </a:rPr>
              <a:t>Get Better</a:t>
            </a:r>
          </a:p>
        </p:txBody>
      </p:sp>
    </p:spTree>
    <p:extLst>
      <p:ext uri="{BB962C8B-B14F-4D97-AF65-F5344CB8AC3E}">
        <p14:creationId xmlns:p14="http://schemas.microsoft.com/office/powerpoint/2010/main" val="2511309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dissolve">
                                      <p:cBhvr>
                                        <p:cTn id="28" dur="500"/>
                                        <p:tgtEl>
                                          <p:spTgt spid="20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dissolve">
                                      <p:cBhvr>
                                        <p:cTn id="42" dur="500"/>
                                        <p:tgtEl>
                                          <p:spTgt spid="205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dissolve">
                                      <p:cBhvr>
                                        <p:cTn id="53" dur="500"/>
                                        <p:tgtEl>
                                          <p:spTgt spid="23"/>
                                        </p:tgtEl>
                                      </p:cBhvr>
                                    </p:animEffect>
                                  </p:childTnLst>
                                </p:cTn>
                              </p:par>
                              <p:par>
                                <p:cTn id="54" presetID="9" presetClass="entr" presetSubtype="0" fill="hold" nodeType="withEffect">
                                  <p:stCondLst>
                                    <p:cond delay="0"/>
                                  </p:stCondLst>
                                  <p:childTnLst>
                                    <p:set>
                                      <p:cBhvr>
                                        <p:cTn id="55" dur="1" fill="hold">
                                          <p:stCondLst>
                                            <p:cond delay="0"/>
                                          </p:stCondLst>
                                        </p:cTn>
                                        <p:tgtEl>
                                          <p:spTgt spid="2053"/>
                                        </p:tgtEl>
                                        <p:attrNameLst>
                                          <p:attrName>style.visibility</p:attrName>
                                        </p:attrNameLst>
                                      </p:cBhvr>
                                      <p:to>
                                        <p:strVal val="visible"/>
                                      </p:to>
                                    </p:set>
                                    <p:animEffect transition="in" filter="dissolve">
                                      <p:cBhvr>
                                        <p:cTn id="56" dur="500"/>
                                        <p:tgtEl>
                                          <p:spTgt spid="205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ssolv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circle(out)">
                                      <p:cBhvr>
                                        <p:cTn id="64" dur="750"/>
                                        <p:tgtEl>
                                          <p:spTgt spid="3"/>
                                        </p:tgtEl>
                                      </p:cBhvr>
                                    </p:animEffect>
                                  </p:childTnLst>
                                </p:cTn>
                              </p:par>
                              <p:par>
                                <p:cTn id="65" presetID="6" presetClass="entr" presetSubtype="32"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out)">
                                      <p:cBhvr>
                                        <p:cTn id="67" dur="750"/>
                                        <p:tgtEl>
                                          <p:spTgt spid="13"/>
                                        </p:tgtEl>
                                      </p:cBhvr>
                                    </p:animEffect>
                                  </p:childTnLst>
                                </p:cTn>
                              </p:par>
                              <p:par>
                                <p:cTn id="68" presetID="6" presetClass="entr" presetSubtype="32"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circle(out)">
                                      <p:cBhvr>
                                        <p:cTn id="7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2" grpId="0"/>
      <p:bldP spid="3" grpId="0" animBg="1"/>
      <p:bldP spid="13" grpId="0" animBg="1"/>
      <p:bldP spid="18" grpId="0" animBg="1"/>
      <p:bldP spid="2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Using MLT Dashboards</a:t>
            </a:r>
          </a:p>
          <a:p>
            <a:r>
              <a:rPr lang="en-US" dirty="0" smtClean="0"/>
              <a:t>Andrew Schaper</a:t>
            </a:r>
          </a:p>
        </p:txBody>
      </p:sp>
    </p:spTree>
    <p:extLst>
      <p:ext uri="{BB962C8B-B14F-4D97-AF65-F5344CB8AC3E}">
        <p14:creationId xmlns:p14="http://schemas.microsoft.com/office/powerpoint/2010/main" val="250409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b="1" i="1" dirty="0" smtClean="0"/>
              <a:t>Learning Objective: </a:t>
            </a:r>
            <a:r>
              <a:rPr lang="en-US" sz="2800" dirty="0" smtClean="0"/>
              <a:t>Learn how to access and navigate dashboard, as well as where to enter data</a:t>
            </a:r>
          </a:p>
          <a:p>
            <a:endParaRPr lang="en-US" sz="2800" dirty="0"/>
          </a:p>
          <a:p>
            <a:r>
              <a:rPr lang="en-US" sz="2800" b="1" i="1" dirty="0"/>
              <a:t>Overview:</a:t>
            </a:r>
          </a:p>
          <a:p>
            <a:pPr lvl="1"/>
            <a:r>
              <a:rPr lang="en-US" sz="2800" dirty="0"/>
              <a:t>The dashboard &amp; </a:t>
            </a:r>
            <a:r>
              <a:rPr lang="en-US" sz="2800" dirty="0" smtClean="0"/>
              <a:t>its </a:t>
            </a:r>
            <a:r>
              <a:rPr lang="en-US" sz="2800" dirty="0"/>
              <a:t>fit within an implementation framework</a:t>
            </a:r>
          </a:p>
          <a:p>
            <a:pPr lvl="1"/>
            <a:r>
              <a:rPr lang="en-US" sz="2800" dirty="0" smtClean="0"/>
              <a:t>Access</a:t>
            </a:r>
          </a:p>
          <a:p>
            <a:pPr lvl="1"/>
            <a:r>
              <a:rPr lang="en-US" sz="2800" dirty="0" smtClean="0"/>
              <a:t>Navigation</a:t>
            </a:r>
            <a:endParaRPr lang="en-US" sz="2800" dirty="0"/>
          </a:p>
          <a:p>
            <a:pPr lvl="1"/>
            <a:r>
              <a:rPr lang="en-US" sz="2800" dirty="0"/>
              <a:t>Basic layout of dashboard worksheet</a:t>
            </a:r>
          </a:p>
          <a:p>
            <a:pPr lvl="1"/>
            <a:r>
              <a:rPr lang="en-US" sz="2800" dirty="0"/>
              <a:t>Basic layout of measure worksheets</a:t>
            </a:r>
          </a:p>
          <a:p>
            <a:pPr lvl="1"/>
            <a:r>
              <a:rPr lang="en-US" sz="2800" dirty="0"/>
              <a:t>That annoying feature about hyperlinks…</a:t>
            </a:r>
          </a:p>
          <a:p>
            <a:pPr lvl="1"/>
            <a:r>
              <a:rPr lang="en-US" sz="2800" dirty="0"/>
              <a:t>Where to enter MLT Self-Assessment data</a:t>
            </a:r>
          </a:p>
          <a:p>
            <a:endParaRPr lang="en-US" sz="2800" dirty="0" smtClean="0"/>
          </a:p>
          <a:p>
            <a:pPr lvl="1"/>
            <a:endParaRPr lang="en-US" sz="2800" dirty="0"/>
          </a:p>
        </p:txBody>
      </p:sp>
      <p:sp>
        <p:nvSpPr>
          <p:cNvPr id="3" name="Title 2"/>
          <p:cNvSpPr>
            <a:spLocks noGrp="1"/>
          </p:cNvSpPr>
          <p:nvPr>
            <p:ph type="title"/>
          </p:nvPr>
        </p:nvSpPr>
        <p:spPr/>
        <p:txBody>
          <a:bodyPr/>
          <a:lstStyle/>
          <a:p>
            <a:r>
              <a:rPr lang="en-US" dirty="0" smtClean="0"/>
              <a:t>Section Overview &amp; Objection</a:t>
            </a:r>
            <a:endParaRPr lang="en-US" dirty="0"/>
          </a:p>
        </p:txBody>
      </p:sp>
    </p:spTree>
    <p:extLst>
      <p:ext uri="{BB962C8B-B14F-4D97-AF65-F5344CB8AC3E}">
        <p14:creationId xmlns:p14="http://schemas.microsoft.com/office/powerpoint/2010/main" val="818839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Practice</a:t>
            </a:r>
            <a:endParaRPr lang="en-US" dirty="0"/>
          </a:p>
        </p:txBody>
      </p:sp>
      <p:pic>
        <p:nvPicPr>
          <p:cNvPr id="4" name="Picture 3"/>
          <p:cNvPicPr>
            <a:picLocks noChangeAspect="1"/>
          </p:cNvPicPr>
          <p:nvPr/>
        </p:nvPicPr>
        <p:blipFill>
          <a:blip r:embed="rId2"/>
          <a:stretch>
            <a:fillRect/>
          </a:stretch>
        </p:blipFill>
        <p:spPr>
          <a:xfrm>
            <a:off x="1443023" y="874469"/>
            <a:ext cx="5794613" cy="5766027"/>
          </a:xfrm>
          <a:prstGeom prst="rect">
            <a:avLst/>
          </a:prstGeom>
        </p:spPr>
      </p:pic>
      <p:sp>
        <p:nvSpPr>
          <p:cNvPr id="5" name="Oval 4"/>
          <p:cNvSpPr/>
          <p:nvPr/>
        </p:nvSpPr>
        <p:spPr>
          <a:xfrm>
            <a:off x="5472261" y="4628561"/>
            <a:ext cx="1456443" cy="1046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05876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smtClean="0"/>
              <a:t>In the main folder of your MLT Google Folder (named </a:t>
            </a:r>
            <a:r>
              <a:rPr lang="en-US" sz="3600" dirty="0" err="1" smtClean="0"/>
              <a:t>Dashboard_LEANAME</a:t>
            </a:r>
            <a:r>
              <a:rPr lang="en-US" sz="3600" dirty="0" smtClean="0"/>
              <a:t>)</a:t>
            </a:r>
          </a:p>
          <a:p>
            <a:endParaRPr lang="en-US" sz="3600" dirty="0" smtClean="0"/>
          </a:p>
          <a:p>
            <a:r>
              <a:rPr lang="en-US" sz="3600" dirty="0" smtClean="0"/>
              <a:t>Only MLT Lead(s) and TA Providers have access at this point</a:t>
            </a:r>
          </a:p>
          <a:p>
            <a:pPr lvl="1"/>
            <a:r>
              <a:rPr lang="en-US" sz="3600" dirty="0" smtClean="0"/>
              <a:t>Others can gain access – work with TA providers and email Andrew Schaper (schaper_a@cde.state.co.us)</a:t>
            </a:r>
            <a:endParaRPr lang="en-US" sz="3600" dirty="0"/>
          </a:p>
        </p:txBody>
      </p:sp>
      <p:sp>
        <p:nvSpPr>
          <p:cNvPr id="3" name="Title 2"/>
          <p:cNvSpPr>
            <a:spLocks noGrp="1"/>
          </p:cNvSpPr>
          <p:nvPr>
            <p:ph type="title"/>
          </p:nvPr>
        </p:nvSpPr>
        <p:spPr/>
        <p:txBody>
          <a:bodyPr/>
          <a:lstStyle/>
          <a:p>
            <a:r>
              <a:rPr lang="en-US" dirty="0" smtClean="0"/>
              <a:t>Dashboard Access</a:t>
            </a:r>
            <a:endParaRPr lang="en-US" dirty="0"/>
          </a:p>
        </p:txBody>
      </p:sp>
    </p:spTree>
    <p:extLst>
      <p:ext uri="{BB962C8B-B14F-4D97-AF65-F5344CB8AC3E}">
        <p14:creationId xmlns:p14="http://schemas.microsoft.com/office/powerpoint/2010/main" val="2878276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Dashboard Navigation</a:t>
            </a:r>
            <a:endParaRPr lang="en-US" dirty="0"/>
          </a:p>
        </p:txBody>
      </p:sp>
      <p:pic>
        <p:nvPicPr>
          <p:cNvPr id="4" name="Picture 3"/>
          <p:cNvPicPr>
            <a:picLocks noChangeAspect="1"/>
          </p:cNvPicPr>
          <p:nvPr/>
        </p:nvPicPr>
        <p:blipFill>
          <a:blip r:embed="rId2"/>
          <a:stretch>
            <a:fillRect/>
          </a:stretch>
        </p:blipFill>
        <p:spPr>
          <a:xfrm>
            <a:off x="247456" y="2643665"/>
            <a:ext cx="8721197" cy="1143117"/>
          </a:xfrm>
          <a:prstGeom prst="rect">
            <a:avLst/>
          </a:prstGeom>
        </p:spPr>
      </p:pic>
    </p:spTree>
    <p:extLst>
      <p:ext uri="{BB962C8B-B14F-4D97-AF65-F5344CB8AC3E}">
        <p14:creationId xmlns:p14="http://schemas.microsoft.com/office/powerpoint/2010/main" val="4174338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Basic Layout of the Dashboard Worksheet</a:t>
            </a:r>
            <a:endParaRPr lang="en-US" dirty="0"/>
          </a:p>
        </p:txBody>
      </p:sp>
      <p:pic>
        <p:nvPicPr>
          <p:cNvPr id="4" name="Picture 3"/>
          <p:cNvPicPr>
            <a:picLocks noChangeAspect="1"/>
          </p:cNvPicPr>
          <p:nvPr/>
        </p:nvPicPr>
        <p:blipFill>
          <a:blip r:embed="rId2"/>
          <a:stretch>
            <a:fillRect/>
          </a:stretch>
        </p:blipFill>
        <p:spPr>
          <a:xfrm>
            <a:off x="127041" y="1118681"/>
            <a:ext cx="8912539" cy="5159611"/>
          </a:xfrm>
          <a:prstGeom prst="rect">
            <a:avLst/>
          </a:prstGeom>
        </p:spPr>
      </p:pic>
    </p:spTree>
    <p:extLst>
      <p:ext uri="{BB962C8B-B14F-4D97-AF65-F5344CB8AC3E}">
        <p14:creationId xmlns:p14="http://schemas.microsoft.com/office/powerpoint/2010/main" val="312927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4294967295"/>
          </p:nvPr>
        </p:nvPicPr>
        <p:blipFill rotWithShape="1">
          <a:blip r:embed="rId3" cstate="print">
            <a:extLst>
              <a:ext uri="{28A0092B-C50C-407E-A947-70E740481C1C}">
                <a14:useLocalDpi xmlns:a14="http://schemas.microsoft.com/office/drawing/2010/main" val="0"/>
              </a:ext>
            </a:extLst>
          </a:blip>
          <a:srcRect l="-1" r="-1221" b="60116"/>
          <a:stretch/>
        </p:blipFill>
        <p:spPr>
          <a:xfrm>
            <a:off x="1976622" y="552451"/>
            <a:ext cx="5402263" cy="2659063"/>
          </a:xfrm>
          <a:prstGeom prst="rect">
            <a:avLst/>
          </a:prstGeom>
          <a:ln>
            <a:solidFill>
              <a:schemeClr val="tx1"/>
            </a:solidFill>
          </a:ln>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3518" t="2502" r="5402" b="59187"/>
          <a:stretch/>
        </p:blipFill>
        <p:spPr>
          <a:xfrm>
            <a:off x="114301" y="3409951"/>
            <a:ext cx="4439303" cy="2334129"/>
          </a:xfrm>
          <a:prstGeom prst="rect">
            <a:avLst/>
          </a:prstGeom>
          <a:ln>
            <a:solidFill>
              <a:schemeClr val="tx1"/>
            </a:solidFill>
          </a:ln>
        </p:spPr>
      </p:pic>
      <p:pic>
        <p:nvPicPr>
          <p:cNvPr id="10" name="Picture 9"/>
          <p:cNvPicPr/>
          <p:nvPr/>
        </p:nvPicPr>
        <p:blipFill rotWithShape="1">
          <a:blip r:embed="rId5" cstate="print">
            <a:extLst>
              <a:ext uri="{28A0092B-C50C-407E-A947-70E740481C1C}">
                <a14:useLocalDpi xmlns:a14="http://schemas.microsoft.com/office/drawing/2010/main" val="0"/>
              </a:ext>
            </a:extLst>
          </a:blip>
          <a:srcRect l="6497" t="2708" r="3537" b="57367"/>
          <a:stretch/>
        </p:blipFill>
        <p:spPr>
          <a:xfrm>
            <a:off x="4677754" y="3867150"/>
            <a:ext cx="4361799" cy="2419351"/>
          </a:xfrm>
          <a:prstGeom prst="rect">
            <a:avLst/>
          </a:prstGeom>
          <a:ln>
            <a:solidFill>
              <a:schemeClr val="tx1"/>
            </a:solidFill>
          </a:ln>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3014663" y="1672908"/>
            <a:ext cx="2809875" cy="3512185"/>
          </a:xfrm>
          <a:prstGeom prst="rect">
            <a:avLst/>
          </a:prstGeom>
          <a:ln>
            <a:solidFill>
              <a:schemeClr val="tx1"/>
            </a:solidFill>
          </a:ln>
        </p:spPr>
      </p:pic>
      <p:sp>
        <p:nvSpPr>
          <p:cNvPr id="12" name="Title 3"/>
          <p:cNvSpPr txBox="1">
            <a:spLocks/>
          </p:cNvSpPr>
          <p:nvPr/>
        </p:nvSpPr>
        <p:spPr>
          <a:xfrm>
            <a:off x="58675" y="77724"/>
            <a:ext cx="7886700" cy="521208"/>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a:lstStyle>
          <a:p>
            <a:r>
              <a:rPr lang="en-US" dirty="0" smtClean="0"/>
              <a:t>Expectations</a:t>
            </a:r>
            <a:endParaRPr lang="en-US" dirty="0"/>
          </a:p>
        </p:txBody>
      </p:sp>
    </p:spTree>
    <p:extLst>
      <p:ext uri="{BB962C8B-B14F-4D97-AF65-F5344CB8AC3E}">
        <p14:creationId xmlns:p14="http://schemas.microsoft.com/office/powerpoint/2010/main" val="18803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Measure Worksheet Layout</a:t>
            </a:r>
            <a:endParaRPr lang="en-US" dirty="0"/>
          </a:p>
        </p:txBody>
      </p:sp>
      <p:grpSp>
        <p:nvGrpSpPr>
          <p:cNvPr id="7" name="Group 6"/>
          <p:cNvGrpSpPr/>
          <p:nvPr/>
        </p:nvGrpSpPr>
        <p:grpSpPr>
          <a:xfrm>
            <a:off x="254527" y="993976"/>
            <a:ext cx="8721197" cy="1143117"/>
            <a:chOff x="339364" y="993970"/>
            <a:chExt cx="11628263" cy="1143117"/>
          </a:xfrm>
        </p:grpSpPr>
        <p:pic>
          <p:nvPicPr>
            <p:cNvPr id="4" name="Picture 3"/>
            <p:cNvPicPr>
              <a:picLocks noChangeAspect="1"/>
            </p:cNvPicPr>
            <p:nvPr/>
          </p:nvPicPr>
          <p:blipFill>
            <a:blip r:embed="rId3"/>
            <a:stretch>
              <a:fillRect/>
            </a:stretch>
          </p:blipFill>
          <p:spPr>
            <a:xfrm>
              <a:off x="339364" y="993970"/>
              <a:ext cx="11628263" cy="1143117"/>
            </a:xfrm>
            <a:prstGeom prst="rect">
              <a:avLst/>
            </a:prstGeom>
          </p:spPr>
        </p:pic>
        <p:sp>
          <p:nvSpPr>
            <p:cNvPr id="5" name="Oval 4"/>
            <p:cNvSpPr/>
            <p:nvPr/>
          </p:nvSpPr>
          <p:spPr>
            <a:xfrm>
              <a:off x="2535810" y="1090711"/>
              <a:ext cx="9431817" cy="1046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pic>
        <p:nvPicPr>
          <p:cNvPr id="6" name="Picture 5"/>
          <p:cNvPicPr>
            <a:picLocks noChangeAspect="1"/>
          </p:cNvPicPr>
          <p:nvPr/>
        </p:nvPicPr>
        <p:blipFill>
          <a:blip r:embed="rId4"/>
          <a:stretch>
            <a:fillRect/>
          </a:stretch>
        </p:blipFill>
        <p:spPr>
          <a:xfrm>
            <a:off x="1543501" y="886121"/>
            <a:ext cx="5739999" cy="5849332"/>
          </a:xfrm>
          <a:prstGeom prst="rect">
            <a:avLst/>
          </a:prstGeom>
        </p:spPr>
      </p:pic>
    </p:spTree>
    <p:extLst>
      <p:ext uri="{BB962C8B-B14F-4D97-AF65-F5344CB8AC3E}">
        <p14:creationId xmlns:p14="http://schemas.microsoft.com/office/powerpoint/2010/main" val="11605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That annoying thing about hyperlinks…</a:t>
            </a:r>
            <a:endParaRPr lang="en-US" dirty="0"/>
          </a:p>
        </p:txBody>
      </p:sp>
      <p:pic>
        <p:nvPicPr>
          <p:cNvPr id="6" name="Picture 5"/>
          <p:cNvPicPr>
            <a:picLocks noChangeAspect="1"/>
          </p:cNvPicPr>
          <p:nvPr/>
        </p:nvPicPr>
        <p:blipFill>
          <a:blip r:embed="rId2"/>
          <a:stretch>
            <a:fillRect/>
          </a:stretch>
        </p:blipFill>
        <p:spPr>
          <a:xfrm>
            <a:off x="974827" y="1018896"/>
            <a:ext cx="7268492" cy="5209086"/>
          </a:xfrm>
          <a:prstGeom prst="rect">
            <a:avLst/>
          </a:prstGeom>
        </p:spPr>
      </p:pic>
    </p:spTree>
    <p:extLst>
      <p:ext uri="{BB962C8B-B14F-4D97-AF65-F5344CB8AC3E}">
        <p14:creationId xmlns:p14="http://schemas.microsoft.com/office/powerpoint/2010/main" val="1786348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Where to enter MLT Self-Assessment Data</a:t>
            </a:r>
            <a:endParaRPr lang="en-US" dirty="0"/>
          </a:p>
        </p:txBody>
      </p:sp>
      <p:grpSp>
        <p:nvGrpSpPr>
          <p:cNvPr id="4" name="Group 3"/>
          <p:cNvGrpSpPr/>
          <p:nvPr/>
        </p:nvGrpSpPr>
        <p:grpSpPr>
          <a:xfrm>
            <a:off x="282807" y="2568251"/>
            <a:ext cx="8721197" cy="1143117"/>
            <a:chOff x="339364" y="993970"/>
            <a:chExt cx="11628263" cy="1143117"/>
          </a:xfrm>
        </p:grpSpPr>
        <p:pic>
          <p:nvPicPr>
            <p:cNvPr id="5" name="Picture 4"/>
            <p:cNvPicPr>
              <a:picLocks noChangeAspect="1"/>
            </p:cNvPicPr>
            <p:nvPr/>
          </p:nvPicPr>
          <p:blipFill>
            <a:blip r:embed="rId2"/>
            <a:stretch>
              <a:fillRect/>
            </a:stretch>
          </p:blipFill>
          <p:spPr>
            <a:xfrm>
              <a:off x="339364" y="993970"/>
              <a:ext cx="11628263" cy="1143117"/>
            </a:xfrm>
            <a:prstGeom prst="rect">
              <a:avLst/>
            </a:prstGeom>
          </p:spPr>
        </p:pic>
        <p:sp>
          <p:nvSpPr>
            <p:cNvPr id="6" name="Oval 5"/>
            <p:cNvSpPr/>
            <p:nvPr/>
          </p:nvSpPr>
          <p:spPr>
            <a:xfrm>
              <a:off x="7086575" y="1090711"/>
              <a:ext cx="2954216" cy="1046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grpSp>
        <p:nvGrpSpPr>
          <p:cNvPr id="9" name="Group 8"/>
          <p:cNvGrpSpPr/>
          <p:nvPr/>
        </p:nvGrpSpPr>
        <p:grpSpPr>
          <a:xfrm>
            <a:off x="572757" y="856547"/>
            <a:ext cx="7966936" cy="5709637"/>
            <a:chOff x="763674" y="856544"/>
            <a:chExt cx="10622581" cy="5709637"/>
          </a:xfrm>
        </p:grpSpPr>
        <p:pic>
          <p:nvPicPr>
            <p:cNvPr id="7" name="Picture 6"/>
            <p:cNvPicPr>
              <a:picLocks noChangeAspect="1"/>
            </p:cNvPicPr>
            <p:nvPr/>
          </p:nvPicPr>
          <p:blipFill>
            <a:blip r:embed="rId3"/>
            <a:stretch>
              <a:fillRect/>
            </a:stretch>
          </p:blipFill>
          <p:spPr>
            <a:xfrm>
              <a:off x="763674" y="856544"/>
              <a:ext cx="10622581" cy="5709637"/>
            </a:xfrm>
            <a:prstGeom prst="rect">
              <a:avLst/>
            </a:prstGeom>
          </p:spPr>
        </p:pic>
        <p:sp>
          <p:nvSpPr>
            <p:cNvPr id="8" name="Oval 7"/>
            <p:cNvSpPr/>
            <p:nvPr/>
          </p:nvSpPr>
          <p:spPr>
            <a:xfrm>
              <a:off x="1507253" y="3938954"/>
              <a:ext cx="1386672" cy="602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Tree>
    <p:extLst>
      <p:ext uri="{BB962C8B-B14F-4D97-AF65-F5344CB8AC3E}">
        <p14:creationId xmlns:p14="http://schemas.microsoft.com/office/powerpoint/2010/main" val="11175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Team Completion of the Tool</a:t>
            </a:r>
            <a:endParaRPr lang="en-US" sz="4000" dirty="0"/>
          </a:p>
        </p:txBody>
      </p:sp>
    </p:spTree>
    <p:extLst>
      <p:ext uri="{BB962C8B-B14F-4D97-AF65-F5344CB8AC3E}">
        <p14:creationId xmlns:p14="http://schemas.microsoft.com/office/powerpoint/2010/main" val="231012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058" y="1047126"/>
            <a:ext cx="8540151" cy="5457190"/>
          </a:xfrm>
        </p:spPr>
        <p:txBody>
          <a:bodyPr>
            <a:normAutofit/>
          </a:bodyPr>
          <a:lstStyle/>
          <a:p>
            <a:pPr marL="465138" indent="-465138">
              <a:buFont typeface="+mj-lt"/>
              <a:buAutoNum type="arabicPeriod"/>
            </a:pPr>
            <a:r>
              <a:rPr lang="en-US" sz="2600" dirty="0" smtClean="0"/>
              <a:t>Ensure roles are secured (e.g., Facilitator, </a:t>
            </a:r>
            <a:br>
              <a:rPr lang="en-US" sz="2600" dirty="0" smtClean="0"/>
            </a:br>
            <a:r>
              <a:rPr lang="en-US" sz="2600" dirty="0" smtClean="0"/>
              <a:t>Note-Taker) and Norms are clarified (e.g., set-aside rule if significant deliberation on a single item).</a:t>
            </a:r>
          </a:p>
          <a:p>
            <a:pPr marL="465138" indent="-465138">
              <a:buFont typeface="+mj-lt"/>
              <a:buAutoNum type="arabicPeriod"/>
            </a:pPr>
            <a:r>
              <a:rPr lang="en-US" sz="2600" dirty="0" smtClean="0"/>
              <a:t>Consider your personal scores across all items.</a:t>
            </a:r>
          </a:p>
          <a:p>
            <a:pPr marL="465138" indent="-465138">
              <a:buFont typeface="+mj-lt"/>
              <a:buAutoNum type="arabicPeriod"/>
            </a:pPr>
            <a:r>
              <a:rPr lang="en-US" sz="2600" dirty="0" smtClean="0"/>
              <a:t>As an MLT, proceed through 5 Components to come to Consensus as a team for each of the 35 items.</a:t>
            </a:r>
          </a:p>
          <a:p>
            <a:pPr lvl="1"/>
            <a:r>
              <a:rPr lang="en-US" sz="2500" i="1" dirty="0" smtClean="0"/>
              <a:t>Use MLT-initiated decision rules; if dissension exists, discuss to resolve for score entry.</a:t>
            </a:r>
          </a:p>
          <a:p>
            <a:pPr lvl="1"/>
            <a:r>
              <a:rPr lang="en-US" sz="2500" i="1" dirty="0" smtClean="0"/>
              <a:t>Capture evidence &amp; supports (documentation) and comments or notes – as available and as needed.</a:t>
            </a:r>
          </a:p>
          <a:p>
            <a:pPr marL="465138" indent="-465138">
              <a:buFont typeface="+mj-lt"/>
              <a:buAutoNum type="arabicPeriod"/>
            </a:pPr>
            <a:r>
              <a:rPr lang="en-US" sz="2600" dirty="0" smtClean="0"/>
              <a:t>Enter agreed upon scores within the Dashboard.</a:t>
            </a:r>
          </a:p>
          <a:p>
            <a:pPr marL="465138" indent="-465138">
              <a:buFont typeface="+mj-lt"/>
              <a:buAutoNum type="arabicPeriod"/>
            </a:pPr>
            <a:r>
              <a:rPr lang="en-US" sz="2600" dirty="0" smtClean="0"/>
              <a:t>Time-Permitting: Compare/analyze against initial score (winter 2017). Consider possible priorities.</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MLT Self-Assessment Completion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3695" y="578070"/>
            <a:ext cx="605837" cy="605837"/>
          </a:xfrm>
          <a:prstGeom prst="rect">
            <a:avLst/>
          </a:prstGeom>
        </p:spPr>
      </p:pic>
    </p:spTree>
    <p:extLst>
      <p:ext uri="{BB962C8B-B14F-4D97-AF65-F5344CB8AC3E}">
        <p14:creationId xmlns:p14="http://schemas.microsoft.com/office/powerpoint/2010/main" val="2265112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Integrated Learning and Networking (round tables)</a:t>
            </a:r>
            <a:endParaRPr lang="en-US" sz="4000" dirty="0"/>
          </a:p>
        </p:txBody>
      </p:sp>
    </p:spTree>
    <p:extLst>
      <p:ext uri="{BB962C8B-B14F-4D97-AF65-F5344CB8AC3E}">
        <p14:creationId xmlns:p14="http://schemas.microsoft.com/office/powerpoint/2010/main" val="2700861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04900"/>
            <a:ext cx="8496300" cy="5372099"/>
          </a:xfrm>
        </p:spPr>
        <p:txBody>
          <a:bodyPr>
            <a:normAutofit fontScale="92500" lnSpcReduction="20000"/>
          </a:bodyPr>
          <a:lstStyle/>
          <a:p>
            <a:pPr marL="0" indent="0">
              <a:buNone/>
            </a:pPr>
            <a:r>
              <a:rPr lang="en-US" sz="2600" dirty="0" smtClean="0">
                <a:solidFill>
                  <a:srgbClr val="EF7521"/>
                </a:solidFill>
              </a:rPr>
              <a:t>Handout 1: (small slip of paper, 1 per person)</a:t>
            </a:r>
          </a:p>
          <a:p>
            <a:pPr marL="0" indent="0">
              <a:buNone/>
            </a:pPr>
            <a:r>
              <a:rPr lang="en-US" sz="2600" dirty="0" smtClean="0"/>
              <a:t>Guiding </a:t>
            </a:r>
            <a:r>
              <a:rPr lang="en-US" sz="2600" dirty="0"/>
              <a:t>questions and sentence starters are included below. If helpful, chart paper will be available. Also, a CDE staffer will be nearby, for support, and will give a 5-minute remaining time check, at which time, he/she will </a:t>
            </a:r>
            <a:r>
              <a:rPr lang="en-US" sz="2600" dirty="0">
                <a:solidFill>
                  <a:schemeClr val="accent2">
                    <a:lumMod val="75000"/>
                  </a:schemeClr>
                </a:solidFill>
              </a:rPr>
              <a:t>collect</a:t>
            </a:r>
            <a:r>
              <a:rPr lang="en-US" sz="2600" dirty="0"/>
              <a:t> major takeaways and questions for CDE.</a:t>
            </a:r>
          </a:p>
          <a:p>
            <a:pPr lvl="1"/>
            <a:r>
              <a:rPr lang="en-US" sz="2600" dirty="0"/>
              <a:t>Why is this an area of interest for you? </a:t>
            </a:r>
            <a:r>
              <a:rPr lang="en-US" sz="2600" dirty="0" smtClean="0"/>
              <a:t/>
            </a:r>
            <a:br>
              <a:rPr lang="en-US" sz="2600" dirty="0" smtClean="0"/>
            </a:br>
            <a:r>
              <a:rPr lang="en-US" sz="2600" dirty="0" smtClean="0"/>
              <a:t>What </a:t>
            </a:r>
            <a:r>
              <a:rPr lang="en-US" sz="2600" dirty="0"/>
              <a:t>do you hope to learn from others?</a:t>
            </a:r>
          </a:p>
          <a:p>
            <a:pPr lvl="1"/>
            <a:r>
              <a:rPr lang="en-US" sz="2600" dirty="0"/>
              <a:t>How could your MLT </a:t>
            </a:r>
            <a:r>
              <a:rPr lang="en-US" sz="2600" i="1" dirty="0"/>
              <a:t>explore/investigate</a:t>
            </a:r>
            <a:r>
              <a:rPr lang="en-US" sz="2600" i="1" dirty="0" smtClean="0"/>
              <a:t>/</a:t>
            </a:r>
            <a:br>
              <a:rPr lang="en-US" sz="2600" i="1" dirty="0" smtClean="0"/>
            </a:br>
            <a:r>
              <a:rPr lang="en-US" sz="2600" i="1" dirty="0" smtClean="0"/>
              <a:t>implement</a:t>
            </a:r>
            <a:r>
              <a:rPr lang="en-US" sz="2600" dirty="0" smtClean="0"/>
              <a:t> </a:t>
            </a:r>
            <a:r>
              <a:rPr lang="en-US" sz="2600" dirty="0"/>
              <a:t>this area?</a:t>
            </a:r>
          </a:p>
          <a:p>
            <a:pPr lvl="1"/>
            <a:r>
              <a:rPr lang="en-US" sz="2600" dirty="0"/>
              <a:t>What are your primary </a:t>
            </a:r>
            <a:r>
              <a:rPr lang="en-US" sz="2600" i="1" dirty="0"/>
              <a:t>celebrations/considerations/concerns</a:t>
            </a:r>
            <a:r>
              <a:rPr lang="en-US" sz="2600" dirty="0"/>
              <a:t> related to this area?</a:t>
            </a:r>
          </a:p>
          <a:p>
            <a:pPr lvl="1"/>
            <a:r>
              <a:rPr lang="en-US" sz="2600" dirty="0"/>
              <a:t>What support(s) do you think you need?</a:t>
            </a:r>
          </a:p>
          <a:p>
            <a:pPr lvl="1"/>
            <a:r>
              <a:rPr lang="en-US" sz="2600" dirty="0"/>
              <a:t>What questions do you have?</a:t>
            </a:r>
          </a:p>
          <a:p>
            <a:pPr lvl="1"/>
            <a:r>
              <a:rPr lang="en-US" sz="2600" dirty="0"/>
              <a:t>Other inquiries</a:t>
            </a:r>
            <a:r>
              <a:rPr lang="en-US" sz="2600" dirty="0" smtClean="0"/>
              <a:t>?</a:t>
            </a:r>
          </a:p>
          <a:p>
            <a:pPr marL="0" indent="0">
              <a:buNone/>
            </a:pPr>
            <a:r>
              <a:rPr lang="en-US" sz="2600" dirty="0">
                <a:solidFill>
                  <a:srgbClr val="EF7521"/>
                </a:solidFill>
              </a:rPr>
              <a:t>Handout: </a:t>
            </a:r>
            <a:r>
              <a:rPr lang="en-US" sz="2600" dirty="0" smtClean="0">
                <a:solidFill>
                  <a:srgbClr val="EF7521"/>
                </a:solidFill>
              </a:rPr>
              <a:t>3-2-1 Personal Reflection (1 per person)</a:t>
            </a:r>
            <a:endParaRPr lang="en-US" sz="2600" dirty="0"/>
          </a:p>
          <a:p>
            <a:endParaRPr lang="en-US" dirty="0"/>
          </a:p>
        </p:txBody>
      </p:sp>
      <p:sp>
        <p:nvSpPr>
          <p:cNvPr id="3" name="Title 2"/>
          <p:cNvSpPr>
            <a:spLocks noGrp="1"/>
          </p:cNvSpPr>
          <p:nvPr>
            <p:ph type="title"/>
          </p:nvPr>
        </p:nvSpPr>
        <p:spPr/>
        <p:txBody>
          <a:bodyPr>
            <a:normAutofit fontScale="90000"/>
          </a:bodyPr>
          <a:lstStyle/>
          <a:p>
            <a:r>
              <a:rPr lang="en-US" b="1" dirty="0"/>
              <a:t>Integrated Learning and Networking: Special Topics (round table conversations</a:t>
            </a:r>
            <a:r>
              <a:rPr lang="en-US" b="1" dirty="0" smtClean="0"/>
              <a:t>)</a:t>
            </a:r>
            <a:endParaRPr lang="en-US" dirty="0"/>
          </a:p>
        </p:txBody>
      </p:sp>
      <p:sp>
        <p:nvSpPr>
          <p:cNvPr id="4" name="TextBox 3"/>
          <p:cNvSpPr txBox="1"/>
          <p:nvPr/>
        </p:nvSpPr>
        <p:spPr>
          <a:xfrm rot="19307288">
            <a:off x="7464468" y="3135868"/>
            <a:ext cx="1681101" cy="461665"/>
          </a:xfrm>
          <a:prstGeom prst="rect">
            <a:avLst/>
          </a:prstGeom>
          <a:solidFill>
            <a:schemeClr val="accent4">
              <a:lumMod val="60000"/>
              <a:lumOff val="40000"/>
            </a:schemeClr>
          </a:solidFill>
        </p:spPr>
        <p:txBody>
          <a:bodyPr wrap="none" rtlCol="0">
            <a:spAutoFit/>
          </a:bodyPr>
          <a:lstStyle/>
          <a:p>
            <a:r>
              <a:rPr lang="en-US" sz="2400" dirty="0" smtClean="0"/>
              <a:t>Write Down</a:t>
            </a:r>
            <a:endParaRPr lang="en-US" sz="2400" dirty="0"/>
          </a:p>
        </p:txBody>
      </p:sp>
      <p:cxnSp>
        <p:nvCxnSpPr>
          <p:cNvPr id="6" name="Straight Arrow Connector 5"/>
          <p:cNvCxnSpPr/>
          <p:nvPr/>
        </p:nvCxnSpPr>
        <p:spPr>
          <a:xfrm flipV="1">
            <a:off x="8020050" y="2533650"/>
            <a:ext cx="0" cy="694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4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solidFill>
                  <a:srgbClr val="EF7521"/>
                </a:solidFill>
              </a:rPr>
              <a:t>Science &amp; Tools</a:t>
            </a:r>
          </a:p>
          <a:p>
            <a:pPr marL="0" indent="0">
              <a:buNone/>
            </a:pPr>
            <a:r>
              <a:rPr lang="en-US" b="1" dirty="0" smtClean="0">
                <a:solidFill>
                  <a:srgbClr val="EF7521"/>
                </a:solidFill>
              </a:rPr>
              <a:t>(main room)</a:t>
            </a:r>
          </a:p>
          <a:p>
            <a:pPr marL="457200" indent="-457200">
              <a:buFont typeface="+mj-lt"/>
              <a:buAutoNum type="arabicPeriod"/>
            </a:pPr>
            <a:r>
              <a:rPr lang="en-US" dirty="0" smtClean="0"/>
              <a:t>Implementation </a:t>
            </a:r>
            <a:r>
              <a:rPr lang="en-US" dirty="0"/>
              <a:t>science and </a:t>
            </a:r>
            <a:r>
              <a:rPr lang="en-US" dirty="0" smtClean="0"/>
              <a:t>practices</a:t>
            </a:r>
            <a:endParaRPr lang="en-US" dirty="0"/>
          </a:p>
          <a:p>
            <a:pPr marL="457200" indent="-457200">
              <a:buFont typeface="+mj-lt"/>
              <a:buAutoNum type="arabicPeriod"/>
            </a:pPr>
            <a:r>
              <a:rPr lang="en-US" dirty="0"/>
              <a:t>A</a:t>
            </a:r>
            <a:r>
              <a:rPr lang="en-US" dirty="0" smtClean="0"/>
              <a:t>ction Planning</a:t>
            </a:r>
            <a:endParaRPr lang="en-US" dirty="0"/>
          </a:p>
          <a:p>
            <a:pPr marL="457200" indent="-457200">
              <a:buFont typeface="+mj-lt"/>
              <a:buAutoNum type="arabicPeriod"/>
            </a:pPr>
            <a:r>
              <a:rPr lang="en-US" dirty="0"/>
              <a:t>I</a:t>
            </a:r>
            <a:r>
              <a:rPr lang="en-US" dirty="0" smtClean="0"/>
              <a:t>nitiative Inventory</a:t>
            </a:r>
            <a:endParaRPr lang="en-US" dirty="0"/>
          </a:p>
          <a:p>
            <a:pPr marL="457200" indent="-457200">
              <a:buFont typeface="+mj-lt"/>
              <a:buAutoNum type="arabicPeriod"/>
            </a:pPr>
            <a:r>
              <a:rPr lang="en-US" dirty="0"/>
              <a:t>Adult learning/PD </a:t>
            </a:r>
            <a:r>
              <a:rPr lang="en-US" dirty="0" smtClean="0"/>
              <a:t>planning</a:t>
            </a:r>
            <a:endParaRPr lang="en-US" dirty="0"/>
          </a:p>
          <a:p>
            <a:pPr marL="457200" indent="-457200">
              <a:buFont typeface="+mj-lt"/>
              <a:buAutoNum type="arabicPeriod"/>
            </a:pPr>
            <a:r>
              <a:rPr lang="en-US" dirty="0" smtClean="0"/>
              <a:t>Communication Planning</a:t>
            </a:r>
            <a:endParaRPr lang="en-US" dirty="0"/>
          </a:p>
          <a:p>
            <a:pPr marL="457200" indent="-457200">
              <a:buFont typeface="+mj-lt"/>
              <a:buAutoNum type="arabicPeriod"/>
            </a:pPr>
            <a:r>
              <a:rPr lang="en-US" dirty="0" smtClean="0"/>
              <a:t>Selection </a:t>
            </a:r>
            <a:r>
              <a:rPr lang="en-US" dirty="0"/>
              <a:t>of demonstration sites </a:t>
            </a:r>
          </a:p>
        </p:txBody>
      </p:sp>
      <p:sp>
        <p:nvSpPr>
          <p:cNvPr id="4" name="Content Placeholder 3"/>
          <p:cNvSpPr>
            <a:spLocks noGrp="1"/>
          </p:cNvSpPr>
          <p:nvPr>
            <p:ph idx="13"/>
          </p:nvPr>
        </p:nvSpPr>
        <p:spPr/>
        <p:txBody>
          <a:bodyPr>
            <a:normAutofit fontScale="92500"/>
          </a:bodyPr>
          <a:lstStyle/>
          <a:p>
            <a:pPr marL="0" indent="0">
              <a:buNone/>
            </a:pPr>
            <a:r>
              <a:rPr lang="en-US" b="1" dirty="0" smtClean="0">
                <a:solidFill>
                  <a:srgbClr val="EF7521"/>
                </a:solidFill>
              </a:rPr>
              <a:t>Components &amp; Content</a:t>
            </a:r>
          </a:p>
          <a:p>
            <a:pPr marL="0" indent="0">
              <a:buNone/>
            </a:pPr>
            <a:r>
              <a:rPr lang="en-US" b="1" dirty="0" smtClean="0">
                <a:solidFill>
                  <a:srgbClr val="EF7521"/>
                </a:solidFill>
              </a:rPr>
              <a:t>(next door)</a:t>
            </a:r>
          </a:p>
          <a:p>
            <a:pPr marL="457200" indent="-457200">
              <a:buFont typeface="+mj-lt"/>
              <a:buAutoNum type="arabicPeriod" startAt="7"/>
            </a:pPr>
            <a:r>
              <a:rPr lang="en-US" dirty="0" smtClean="0"/>
              <a:t>Team-Driven Shared Leadership</a:t>
            </a:r>
          </a:p>
          <a:p>
            <a:pPr marL="457200" indent="-457200">
              <a:buFont typeface="+mj-lt"/>
              <a:buAutoNum type="arabicPeriod" startAt="7"/>
            </a:pPr>
            <a:r>
              <a:rPr lang="en-US" dirty="0" smtClean="0"/>
              <a:t>Data-Based Problem-Solving &amp; Decision-Making</a:t>
            </a:r>
          </a:p>
          <a:p>
            <a:pPr marL="457200" indent="-457200">
              <a:buFont typeface="+mj-lt"/>
              <a:buAutoNum type="arabicPeriod" startAt="7"/>
            </a:pPr>
            <a:r>
              <a:rPr lang="en-US" dirty="0" smtClean="0"/>
              <a:t>Family, School, and Community Partnering</a:t>
            </a:r>
          </a:p>
          <a:p>
            <a:pPr marL="457200" indent="-457200">
              <a:buFont typeface="+mj-lt"/>
              <a:buAutoNum type="arabicPeriod" startAt="7"/>
            </a:pPr>
            <a:r>
              <a:rPr lang="en-US" dirty="0" smtClean="0"/>
              <a:t>Layered Continuum of Supports</a:t>
            </a:r>
          </a:p>
          <a:p>
            <a:pPr marL="457200" indent="-457200">
              <a:buFont typeface="+mj-lt"/>
              <a:buAutoNum type="arabicPeriod" startAt="7"/>
            </a:pPr>
            <a:r>
              <a:rPr lang="en-US" dirty="0" smtClean="0"/>
              <a:t>Evidence-Based Practices</a:t>
            </a:r>
          </a:p>
          <a:p>
            <a:pPr marL="457200" indent="-457200">
              <a:buFont typeface="+mj-lt"/>
              <a:buAutoNum type="arabicPeriod" startAt="7"/>
            </a:pPr>
            <a:r>
              <a:rPr lang="en-US" dirty="0" smtClean="0"/>
              <a:t>Preschool – Third (P3)</a:t>
            </a:r>
            <a:endParaRPr lang="en-US" dirty="0"/>
          </a:p>
          <a:p>
            <a:endParaRPr lang="en-US" dirty="0"/>
          </a:p>
        </p:txBody>
      </p:sp>
      <p:sp>
        <p:nvSpPr>
          <p:cNvPr id="3" name="Title 2"/>
          <p:cNvSpPr>
            <a:spLocks noGrp="1"/>
          </p:cNvSpPr>
          <p:nvPr>
            <p:ph type="title"/>
          </p:nvPr>
        </p:nvSpPr>
        <p:spPr/>
        <p:txBody>
          <a:bodyPr/>
          <a:lstStyle/>
          <a:p>
            <a:r>
              <a:rPr lang="en-US" dirty="0" smtClean="0"/>
              <a:t>Integrated Learning &amp; Networking: Topics</a:t>
            </a:r>
            <a:endParaRPr lang="en-US" dirty="0"/>
          </a:p>
        </p:txBody>
      </p:sp>
    </p:spTree>
    <p:extLst>
      <p:ext uri="{BB962C8B-B14F-4D97-AF65-F5344CB8AC3E}">
        <p14:creationId xmlns:p14="http://schemas.microsoft.com/office/powerpoint/2010/main" val="3845689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Return for Breakouts</a:t>
            </a:r>
          </a:p>
          <a:p>
            <a:pPr marL="0" indent="0">
              <a:buNone/>
            </a:pPr>
            <a:r>
              <a:rPr lang="en-US" dirty="0" smtClean="0"/>
              <a:t>(see descriptions on table)</a:t>
            </a:r>
          </a:p>
          <a:p>
            <a:pPr marL="0" indent="0">
              <a:buNone/>
            </a:pPr>
            <a:endParaRPr lang="en-US" dirty="0"/>
          </a:p>
        </p:txBody>
      </p:sp>
      <p:sp>
        <p:nvSpPr>
          <p:cNvPr id="3" name="Title 2"/>
          <p:cNvSpPr>
            <a:spLocks noGrp="1"/>
          </p:cNvSpPr>
          <p:nvPr>
            <p:ph type="title"/>
          </p:nvPr>
        </p:nvSpPr>
        <p:spPr/>
        <p:txBody>
          <a:bodyPr/>
          <a:lstStyle/>
          <a:p>
            <a:r>
              <a:rPr lang="en-US" dirty="0" smtClean="0"/>
              <a:t>Lunch Break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550" y="2571750"/>
            <a:ext cx="4216400" cy="3162300"/>
          </a:xfrm>
          <a:prstGeom prst="rect">
            <a:avLst/>
          </a:prstGeom>
        </p:spPr>
      </p:pic>
    </p:spTree>
    <p:extLst>
      <p:ext uri="{BB962C8B-B14F-4D97-AF65-F5344CB8AC3E}">
        <p14:creationId xmlns:p14="http://schemas.microsoft.com/office/powerpoint/2010/main" val="1741768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MLT &gt; BLT</a:t>
            </a:r>
            <a:endParaRPr lang="en-US" sz="4000" dirty="0"/>
          </a:p>
        </p:txBody>
      </p:sp>
    </p:spTree>
    <p:extLst>
      <p:ext uri="{BB962C8B-B14F-4D97-AF65-F5344CB8AC3E}">
        <p14:creationId xmlns:p14="http://schemas.microsoft.com/office/powerpoint/2010/main" val="200096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271" y="1338944"/>
            <a:ext cx="4342476" cy="5551713"/>
          </a:xfrm>
        </p:spPr>
        <p:txBody>
          <a:bodyPr>
            <a:normAutofit/>
          </a:bodyPr>
          <a:lstStyle/>
          <a:p>
            <a:pPr marL="0" indent="0" algn="ctr">
              <a:buNone/>
            </a:pPr>
            <a:r>
              <a:rPr lang="en-US" b="1" dirty="0" smtClean="0">
                <a:solidFill>
                  <a:srgbClr val="EF7521"/>
                </a:solidFill>
              </a:rPr>
              <a:t>Specialists</a:t>
            </a:r>
          </a:p>
          <a:p>
            <a:pPr marL="0" indent="0" algn="ctr">
              <a:buNone/>
            </a:pPr>
            <a:r>
              <a:rPr lang="en-US" dirty="0" smtClean="0"/>
              <a:t>Lynne DeSousa</a:t>
            </a:r>
          </a:p>
          <a:p>
            <a:pPr marL="0" indent="0" algn="ctr">
              <a:buNone/>
            </a:pPr>
            <a:r>
              <a:rPr lang="en-US" dirty="0" smtClean="0"/>
              <a:t>Jason Harlacher</a:t>
            </a:r>
          </a:p>
          <a:p>
            <a:pPr marL="0" indent="0" algn="ctr">
              <a:buNone/>
            </a:pPr>
            <a:r>
              <a:rPr lang="en-US" dirty="0" smtClean="0"/>
              <a:t>Andrew Schaper</a:t>
            </a:r>
          </a:p>
          <a:p>
            <a:pPr marL="0" indent="0" algn="ctr">
              <a:buNone/>
            </a:pPr>
            <a:r>
              <a:rPr lang="en-US" dirty="0" smtClean="0"/>
              <a:t>Sam Swauger</a:t>
            </a:r>
          </a:p>
          <a:p>
            <a:pPr marL="0" indent="0" algn="ctr">
              <a:buNone/>
            </a:pPr>
            <a:r>
              <a:rPr lang="en-US" dirty="0" smtClean="0"/>
              <a:t>Adam Collins</a:t>
            </a:r>
          </a:p>
          <a:p>
            <a:pPr marL="0" indent="0" algn="ctr">
              <a:buNone/>
            </a:pPr>
            <a:r>
              <a:rPr lang="en-US" dirty="0" smtClean="0"/>
              <a:t>Carole </a:t>
            </a:r>
            <a:r>
              <a:rPr lang="en-US" dirty="0" err="1" smtClean="0"/>
              <a:t>Pandorf</a:t>
            </a:r>
            <a:endParaRPr lang="en-US" dirty="0" smtClean="0"/>
          </a:p>
          <a:p>
            <a:pPr marL="0" indent="0" algn="ctr">
              <a:buNone/>
            </a:pPr>
            <a:r>
              <a:rPr lang="en-US" dirty="0" smtClean="0"/>
              <a:t>Sean Taylor</a:t>
            </a:r>
          </a:p>
          <a:p>
            <a:pPr marL="0" indent="0" algn="ctr">
              <a:buNone/>
            </a:pPr>
            <a:r>
              <a:rPr lang="en-US" dirty="0" smtClean="0"/>
              <a:t>Kim Watchorn</a:t>
            </a:r>
          </a:p>
          <a:p>
            <a:pPr marL="0" indent="0" algn="ctr">
              <a:buNone/>
            </a:pPr>
            <a:endParaRPr lang="en-US" sz="600" dirty="0" smtClean="0"/>
          </a:p>
          <a:p>
            <a:pPr marL="0" indent="0" algn="ctr">
              <a:buNone/>
            </a:pPr>
            <a:r>
              <a:rPr lang="en-US" dirty="0" smtClean="0"/>
              <a:t>Diane Barranco, </a:t>
            </a:r>
            <a:br>
              <a:rPr lang="en-US" dirty="0" smtClean="0"/>
            </a:br>
            <a:r>
              <a:rPr lang="en-US" i="1" dirty="0" smtClean="0">
                <a:solidFill>
                  <a:srgbClr val="EF7521"/>
                </a:solidFill>
              </a:rPr>
              <a:t>Program Assistant</a:t>
            </a:r>
            <a:endParaRPr lang="en-US" i="1" dirty="0">
              <a:solidFill>
                <a:srgbClr val="EF7521"/>
              </a:solidFill>
            </a:endParaRPr>
          </a:p>
        </p:txBody>
      </p:sp>
      <p:sp>
        <p:nvSpPr>
          <p:cNvPr id="3" name="Content Placeholder 2"/>
          <p:cNvSpPr>
            <a:spLocks noGrp="1"/>
          </p:cNvSpPr>
          <p:nvPr>
            <p:ph idx="13"/>
          </p:nvPr>
        </p:nvSpPr>
        <p:spPr>
          <a:xfrm>
            <a:off x="4506686" y="1355274"/>
            <a:ext cx="4500217" cy="5337902"/>
          </a:xfrm>
        </p:spPr>
        <p:txBody>
          <a:bodyPr>
            <a:normAutofit fontScale="92500" lnSpcReduction="10000"/>
          </a:bodyPr>
          <a:lstStyle/>
          <a:p>
            <a:pPr marL="0" indent="0" algn="ctr">
              <a:buNone/>
            </a:pPr>
            <a:r>
              <a:rPr lang="en-US" b="1" dirty="0" smtClean="0">
                <a:solidFill>
                  <a:srgbClr val="EF7521"/>
                </a:solidFill>
              </a:rPr>
              <a:t>Implementation Consultants</a:t>
            </a:r>
          </a:p>
          <a:p>
            <a:pPr marL="0" indent="0" algn="ctr">
              <a:buNone/>
            </a:pPr>
            <a:r>
              <a:rPr lang="en-US" dirty="0"/>
              <a:t>Katy Goebel</a:t>
            </a:r>
          </a:p>
          <a:p>
            <a:pPr marL="0" indent="0" algn="ctr">
              <a:buNone/>
            </a:pPr>
            <a:r>
              <a:rPr lang="en-US" dirty="0" smtClean="0"/>
              <a:t>Rebecca Knighton</a:t>
            </a:r>
          </a:p>
          <a:p>
            <a:pPr marL="0" indent="0" algn="ctr">
              <a:buNone/>
            </a:pPr>
            <a:r>
              <a:rPr lang="en-US" dirty="0" smtClean="0"/>
              <a:t>Sheree Wheeler</a:t>
            </a:r>
          </a:p>
          <a:p>
            <a:pPr marL="0" indent="0" algn="ctr">
              <a:buNone/>
            </a:pPr>
            <a:r>
              <a:rPr lang="en-US" dirty="0" smtClean="0"/>
              <a:t>Megan Rogers</a:t>
            </a:r>
          </a:p>
          <a:p>
            <a:pPr marL="0" indent="0" algn="ctr">
              <a:buNone/>
            </a:pPr>
            <a:r>
              <a:rPr lang="en-US" dirty="0" smtClean="0"/>
              <a:t>Sara Widiger</a:t>
            </a:r>
          </a:p>
          <a:p>
            <a:pPr marL="0" indent="0" algn="ctr">
              <a:buNone/>
            </a:pPr>
            <a:r>
              <a:rPr lang="en-US" dirty="0" smtClean="0"/>
              <a:t>Jill Youngren</a:t>
            </a:r>
          </a:p>
          <a:p>
            <a:pPr marL="0" indent="0" algn="ctr">
              <a:buNone/>
            </a:pPr>
            <a:r>
              <a:rPr lang="en-US" dirty="0" smtClean="0"/>
              <a:t>Milcah Hawk</a:t>
            </a:r>
          </a:p>
          <a:p>
            <a:pPr marL="0" indent="0" algn="ctr">
              <a:buNone/>
            </a:pPr>
            <a:r>
              <a:rPr lang="en-US" dirty="0" smtClean="0"/>
              <a:t>Matt </a:t>
            </a:r>
            <a:r>
              <a:rPr lang="en-US" dirty="0" err="1" smtClean="0"/>
              <a:t>Klausmeier</a:t>
            </a:r>
            <a:endParaRPr lang="en-US" dirty="0" smtClean="0"/>
          </a:p>
          <a:p>
            <a:pPr marL="0" indent="0" algn="ctr">
              <a:buNone/>
            </a:pPr>
            <a:r>
              <a:rPr lang="en-US" dirty="0" smtClean="0"/>
              <a:t>Kelly Ratliff</a:t>
            </a:r>
          </a:p>
          <a:p>
            <a:pPr marL="0" indent="0" algn="ctr">
              <a:buNone/>
            </a:pPr>
            <a:r>
              <a:rPr lang="en-US" dirty="0" smtClean="0"/>
              <a:t>Robyn Shank</a:t>
            </a:r>
          </a:p>
          <a:p>
            <a:pPr marL="0" indent="0" algn="ctr">
              <a:buNone/>
            </a:pPr>
            <a:r>
              <a:rPr lang="en-US" dirty="0" smtClean="0"/>
              <a:t>Emily Kielmeyer</a:t>
            </a:r>
          </a:p>
          <a:p>
            <a:pPr marL="0" indent="0" algn="ctr">
              <a:buNone/>
            </a:pPr>
            <a:r>
              <a:rPr lang="en-US" dirty="0" smtClean="0"/>
              <a:t>Erin Ax</a:t>
            </a:r>
            <a:endParaRPr lang="en-US" dirty="0"/>
          </a:p>
        </p:txBody>
      </p:sp>
      <p:sp>
        <p:nvSpPr>
          <p:cNvPr id="4" name="Title 3"/>
          <p:cNvSpPr>
            <a:spLocks noGrp="1"/>
          </p:cNvSpPr>
          <p:nvPr>
            <p:ph type="title"/>
          </p:nvPr>
        </p:nvSpPr>
        <p:spPr/>
        <p:txBody>
          <a:bodyPr/>
          <a:lstStyle/>
          <a:p>
            <a:r>
              <a:rPr lang="en-US" dirty="0" smtClean="0"/>
              <a:t>CDE OLS Staff</a:t>
            </a:r>
            <a:endParaRPr lang="en-US" dirty="0"/>
          </a:p>
        </p:txBody>
      </p:sp>
      <p:sp>
        <p:nvSpPr>
          <p:cNvPr id="6" name="Rectangle 5"/>
          <p:cNvSpPr/>
          <p:nvPr/>
        </p:nvSpPr>
        <p:spPr>
          <a:xfrm>
            <a:off x="3026106" y="682620"/>
            <a:ext cx="3047501" cy="461665"/>
          </a:xfrm>
          <a:prstGeom prst="rect">
            <a:avLst/>
          </a:prstGeom>
          <a:solidFill>
            <a:schemeClr val="accent4">
              <a:lumMod val="60000"/>
              <a:lumOff val="40000"/>
            </a:schemeClr>
          </a:solidFill>
        </p:spPr>
        <p:txBody>
          <a:bodyPr wrap="none">
            <a:spAutoFit/>
          </a:bodyPr>
          <a:lstStyle/>
          <a:p>
            <a:pPr algn="ctr"/>
            <a:r>
              <a:rPr lang="en-US" sz="2400" dirty="0">
                <a:latin typeface="Museo Slab 500" pitchFamily="50" charset="0"/>
              </a:rPr>
              <a:t>Director Scott Ross</a:t>
            </a:r>
          </a:p>
        </p:txBody>
      </p:sp>
    </p:spTree>
    <p:extLst>
      <p:ext uri="{BB962C8B-B14F-4D97-AF65-F5344CB8AC3E}">
        <p14:creationId xmlns:p14="http://schemas.microsoft.com/office/powerpoint/2010/main" val="94974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idx="4294967295"/>
          </p:nvPr>
        </p:nvSpPr>
        <p:spPr>
          <a:xfrm>
            <a:off x="342900" y="1075430"/>
            <a:ext cx="2217738" cy="3425825"/>
          </a:xfrm>
        </p:spPr>
        <p:txBody>
          <a:bodyPr/>
          <a:lstStyle/>
          <a:p>
            <a:r>
              <a:rPr lang="en-US" dirty="0" smtClean="0"/>
              <a:t>Teaming Structures Form a Natural Cascade</a:t>
            </a:r>
            <a:endParaRPr lang="en-US" dirty="0"/>
          </a:p>
        </p:txBody>
      </p:sp>
      <p:grpSp>
        <p:nvGrpSpPr>
          <p:cNvPr id="4" name="Group 3"/>
          <p:cNvGrpSpPr>
            <a:grpSpLocks/>
          </p:cNvGrpSpPr>
          <p:nvPr/>
        </p:nvGrpSpPr>
        <p:grpSpPr bwMode="auto">
          <a:xfrm>
            <a:off x="3424435" y="457200"/>
            <a:ext cx="5167424" cy="5752214"/>
            <a:chOff x="1507688" y="1018935"/>
            <a:chExt cx="1845112" cy="2345893"/>
          </a:xfrm>
        </p:grpSpPr>
        <p:grpSp>
          <p:nvGrpSpPr>
            <p:cNvPr id="5" name="Group 4"/>
            <p:cNvGrpSpPr>
              <a:grpSpLocks/>
            </p:cNvGrpSpPr>
            <p:nvPr/>
          </p:nvGrpSpPr>
          <p:grpSpPr bwMode="auto">
            <a:xfrm>
              <a:off x="1523704" y="1018935"/>
              <a:ext cx="1829096" cy="1607337"/>
              <a:chOff x="2209504" y="755648"/>
              <a:chExt cx="1829096" cy="1607337"/>
            </a:xfrm>
          </p:grpSpPr>
          <p:grpSp>
            <p:nvGrpSpPr>
              <p:cNvPr id="7" name="Group 6"/>
              <p:cNvGrpSpPr>
                <a:grpSpLocks noChangeAspect="1"/>
              </p:cNvGrpSpPr>
              <p:nvPr/>
            </p:nvGrpSpPr>
            <p:grpSpPr bwMode="auto">
              <a:xfrm>
                <a:off x="2438541" y="1470020"/>
                <a:ext cx="1371021" cy="892965"/>
                <a:chOff x="838914" y="1204531"/>
                <a:chExt cx="6931272" cy="4514433"/>
              </a:xfrm>
            </p:grpSpPr>
            <p:sp>
              <p:nvSpPr>
                <p:cNvPr id="9" name="Rectangle 8"/>
                <p:cNvSpPr>
                  <a:spLocks noChangeArrowheads="1"/>
                </p:cNvSpPr>
                <p:nvPr/>
              </p:nvSpPr>
              <p:spPr bwMode="auto">
                <a:xfrm>
                  <a:off x="838914" y="4345824"/>
                  <a:ext cx="2283433" cy="137314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ln w="3175">
                  <a:solidFill>
                    <a:schemeClr val="accent6">
                      <a:lumMod val="75000"/>
                    </a:schemeClr>
                  </a:solidFill>
                  <a:miter lim="800000"/>
                  <a:headEnd/>
                  <a:tailEnd/>
                </a:ln>
                <a:effectLst>
                  <a:outerShdw dist="23000" dir="5400000" rotWithShape="0">
                    <a:srgbClr val="80808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b="1" dirty="0" smtClean="0">
                      <a:solidFill>
                        <a:schemeClr val="accent6">
                          <a:lumMod val="50000"/>
                        </a:schemeClr>
                      </a:solidFill>
                      <a:ea typeface="ＭＳ Ｐゴシック" charset="-128"/>
                      <a:cs typeface="Arial" charset="0"/>
                    </a:rPr>
                    <a:t>Classroom</a:t>
                  </a:r>
                  <a:endParaRPr lang="en-US" b="1" dirty="0">
                    <a:solidFill>
                      <a:schemeClr val="accent6">
                        <a:lumMod val="50000"/>
                      </a:schemeClr>
                    </a:solidFill>
                    <a:ea typeface="ＭＳ Ｐゴシック" charset="-128"/>
                    <a:cs typeface="Arial" charset="0"/>
                  </a:endParaRPr>
                </a:p>
              </p:txBody>
            </p:sp>
            <p:sp>
              <p:nvSpPr>
                <p:cNvPr id="10" name="Rectangle 9"/>
                <p:cNvSpPr>
                  <a:spLocks noChangeArrowheads="1"/>
                </p:cNvSpPr>
                <p:nvPr/>
              </p:nvSpPr>
              <p:spPr bwMode="auto">
                <a:xfrm>
                  <a:off x="2442176" y="3283054"/>
                  <a:ext cx="2283433" cy="137314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ln w="3175">
                  <a:solidFill>
                    <a:schemeClr val="accent6">
                      <a:lumMod val="75000"/>
                    </a:schemeClr>
                  </a:solidFill>
                  <a:miter lim="800000"/>
                  <a:headEnd/>
                  <a:tailEnd/>
                </a:ln>
                <a:effectLst>
                  <a:outerShdw dist="23000" dir="5400000" rotWithShape="0">
                    <a:srgbClr val="80808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b="1" dirty="0" smtClean="0">
                      <a:solidFill>
                        <a:schemeClr val="accent6">
                          <a:lumMod val="50000"/>
                        </a:schemeClr>
                      </a:solidFill>
                      <a:ea typeface="ＭＳ Ｐゴシック" charset="-128"/>
                      <a:cs typeface="Arial" charset="0"/>
                    </a:rPr>
                    <a:t>School</a:t>
                  </a:r>
                  <a:endParaRPr lang="en-US" b="1" dirty="0">
                    <a:solidFill>
                      <a:schemeClr val="accent6">
                        <a:lumMod val="50000"/>
                      </a:schemeClr>
                    </a:solidFill>
                    <a:ea typeface="ＭＳ Ｐゴシック" charset="-128"/>
                    <a:cs typeface="Arial" charset="0"/>
                  </a:endParaRPr>
                </a:p>
              </p:txBody>
            </p:sp>
            <p:sp>
              <p:nvSpPr>
                <p:cNvPr id="11" name="Rectangle 10"/>
                <p:cNvSpPr>
                  <a:spLocks noChangeArrowheads="1"/>
                </p:cNvSpPr>
                <p:nvPr/>
              </p:nvSpPr>
              <p:spPr bwMode="auto">
                <a:xfrm>
                  <a:off x="3964464" y="2192066"/>
                  <a:ext cx="2283433" cy="1316709"/>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ln w="3175">
                  <a:solidFill>
                    <a:schemeClr val="accent6">
                      <a:lumMod val="75000"/>
                    </a:schemeClr>
                  </a:solid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b="1" dirty="0" smtClean="0">
                      <a:solidFill>
                        <a:schemeClr val="accent6">
                          <a:lumMod val="50000"/>
                        </a:schemeClr>
                      </a:solidFill>
                      <a:ea typeface="ＭＳ Ｐゴシック" charset="-128"/>
                      <a:cs typeface="Arial" charset="0"/>
                    </a:rPr>
                    <a:t>District</a:t>
                  </a:r>
                  <a:endParaRPr lang="en-US" b="1" dirty="0">
                    <a:solidFill>
                      <a:schemeClr val="accent6">
                        <a:lumMod val="50000"/>
                      </a:schemeClr>
                    </a:solidFill>
                    <a:ea typeface="ＭＳ Ｐゴシック" charset="-128"/>
                    <a:cs typeface="Arial" charset="0"/>
                  </a:endParaRPr>
                </a:p>
              </p:txBody>
            </p:sp>
            <p:sp>
              <p:nvSpPr>
                <p:cNvPr id="12" name="Rectangle 11"/>
                <p:cNvSpPr>
                  <a:spLocks noChangeArrowheads="1"/>
                </p:cNvSpPr>
                <p:nvPr/>
              </p:nvSpPr>
              <p:spPr bwMode="auto">
                <a:xfrm>
                  <a:off x="5486753" y="1204531"/>
                  <a:ext cx="2283433" cy="137314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ln w="3175">
                  <a:solidFill>
                    <a:schemeClr val="accent6">
                      <a:lumMod val="75000"/>
                    </a:schemeClr>
                  </a:solidFill>
                  <a:miter lim="800000"/>
                  <a:headEnd/>
                  <a:tailEnd/>
                </a:ln>
                <a:effectLst>
                  <a:outerShdw dist="23000" dir="5400000" rotWithShape="0">
                    <a:srgbClr val="80808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b="1" dirty="0" smtClean="0">
                      <a:solidFill>
                        <a:schemeClr val="accent6">
                          <a:lumMod val="50000"/>
                        </a:schemeClr>
                      </a:solidFill>
                      <a:ea typeface="ＭＳ Ｐゴシック" charset="-128"/>
                      <a:cs typeface="Arial" charset="0"/>
                    </a:rPr>
                    <a:t>State</a:t>
                  </a:r>
                  <a:endParaRPr lang="en-US" b="1" dirty="0">
                    <a:solidFill>
                      <a:schemeClr val="accent6">
                        <a:lumMod val="50000"/>
                      </a:schemeClr>
                    </a:solidFill>
                    <a:ea typeface="ＭＳ Ｐゴシック" charset="-128"/>
                    <a:cs typeface="Arial" charset="0"/>
                  </a:endParaRPr>
                </a:p>
              </p:txBody>
            </p:sp>
            <p:sp>
              <p:nvSpPr>
                <p:cNvPr id="13" name="Bent-Up Arrow 48"/>
                <p:cNvSpPr>
                  <a:spLocks noChangeArrowheads="1"/>
                </p:cNvSpPr>
                <p:nvPr/>
              </p:nvSpPr>
              <p:spPr bwMode="auto">
                <a:xfrm rot="10800000">
                  <a:off x="5025211" y="1815864"/>
                  <a:ext cx="388669" cy="310364"/>
                </a:xfrm>
                <a:custGeom>
                  <a:avLst/>
                  <a:gdLst>
                    <a:gd name="T0" fmla="*/ 228871 w 382612"/>
                    <a:gd name="T1" fmla="*/ 0 h 307453"/>
                    <a:gd name="T2" fmla="*/ 75154 w 382612"/>
                    <a:gd name="T3" fmla="*/ 96242 h 307453"/>
                    <a:gd name="T4" fmla="*/ 0 w 382612"/>
                    <a:gd name="T5" fmla="*/ 230981 h 307453"/>
                    <a:gd name="T6" fmla="*/ 152864 w 382612"/>
                    <a:gd name="T7" fmla="*/ 307975 h 307453"/>
                    <a:gd name="T8" fmla="*/ 305729 w 382612"/>
                    <a:gd name="T9" fmla="*/ 202109 h 307453"/>
                    <a:gd name="T10" fmla="*/ 382587 w 382612"/>
                    <a:gd name="T11" fmla="*/ 9624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lumMod val="75000"/>
                  </a:schemeClr>
                </a:solidFill>
                <a:ln w="9525">
                  <a:noFill/>
                  <a:miter lim="800000"/>
                  <a:headEnd/>
                  <a:tailEnd/>
                </a:ln>
                <a:effectLst>
                  <a:outerShdw blurRad="635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dirty="0"/>
                </a:p>
              </p:txBody>
            </p:sp>
            <p:sp>
              <p:nvSpPr>
                <p:cNvPr id="14" name="Bent-Up Arrow 48"/>
                <p:cNvSpPr>
                  <a:spLocks noChangeArrowheads="1"/>
                </p:cNvSpPr>
                <p:nvPr/>
              </p:nvSpPr>
              <p:spPr bwMode="auto">
                <a:xfrm rot="10800000">
                  <a:off x="3502922" y="2897443"/>
                  <a:ext cx="380570" cy="310370"/>
                </a:xfrm>
                <a:custGeom>
                  <a:avLst/>
                  <a:gdLst>
                    <a:gd name="T0" fmla="*/ 228872 w 382612"/>
                    <a:gd name="T1" fmla="*/ 0 h 307453"/>
                    <a:gd name="T2" fmla="*/ 75154 w 382612"/>
                    <a:gd name="T3" fmla="*/ 96242 h 307453"/>
                    <a:gd name="T4" fmla="*/ 0 w 382612"/>
                    <a:gd name="T5" fmla="*/ 230981 h 307453"/>
                    <a:gd name="T6" fmla="*/ 152864 w 382612"/>
                    <a:gd name="T7" fmla="*/ 307975 h 307453"/>
                    <a:gd name="T8" fmla="*/ 305730 w 382612"/>
                    <a:gd name="T9" fmla="*/ 202109 h 307453"/>
                    <a:gd name="T10" fmla="*/ 382588 w 382612"/>
                    <a:gd name="T11" fmla="*/ 9624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lumMod val="75000"/>
                  </a:schemeClr>
                </a:solidFill>
                <a:ln w="9525">
                  <a:noFill/>
                  <a:miter lim="800000"/>
                  <a:headEnd/>
                  <a:tailEnd/>
                </a:ln>
                <a:effectLst>
                  <a:outerShdw blurRad="635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dirty="0"/>
                </a:p>
              </p:txBody>
            </p:sp>
            <p:sp>
              <p:nvSpPr>
                <p:cNvPr id="15" name="Bent-Up Arrow 48"/>
                <p:cNvSpPr>
                  <a:spLocks noChangeArrowheads="1"/>
                </p:cNvSpPr>
                <p:nvPr/>
              </p:nvSpPr>
              <p:spPr bwMode="auto">
                <a:xfrm rot="10800000">
                  <a:off x="1980633" y="3969621"/>
                  <a:ext cx="380570" cy="300962"/>
                </a:xfrm>
                <a:custGeom>
                  <a:avLst/>
                  <a:gdLst>
                    <a:gd name="T0" fmla="*/ 228871 w 382612"/>
                    <a:gd name="T1" fmla="*/ 0 h 307453"/>
                    <a:gd name="T2" fmla="*/ 75154 w 382612"/>
                    <a:gd name="T3" fmla="*/ 96242 h 307453"/>
                    <a:gd name="T4" fmla="*/ 0 w 382612"/>
                    <a:gd name="T5" fmla="*/ 230981 h 307453"/>
                    <a:gd name="T6" fmla="*/ 152864 w 382612"/>
                    <a:gd name="T7" fmla="*/ 307975 h 307453"/>
                    <a:gd name="T8" fmla="*/ 305729 w 382612"/>
                    <a:gd name="T9" fmla="*/ 202109 h 307453"/>
                    <a:gd name="T10" fmla="*/ 382587 w 382612"/>
                    <a:gd name="T11" fmla="*/ 9624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lumMod val="75000"/>
                  </a:schemeClr>
                </a:solidFill>
                <a:ln w="9525">
                  <a:noFill/>
                  <a:miter lim="800000"/>
                  <a:headEnd/>
                  <a:tailEnd/>
                </a:ln>
                <a:effectLst>
                  <a:outerShdw blurRad="635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dirty="0"/>
                </a:p>
              </p:txBody>
            </p:sp>
            <p:sp>
              <p:nvSpPr>
                <p:cNvPr id="16" name="Bent-Up Arrow 48"/>
                <p:cNvSpPr>
                  <a:spLocks noChangeArrowheads="1"/>
                </p:cNvSpPr>
                <p:nvPr/>
              </p:nvSpPr>
              <p:spPr bwMode="auto">
                <a:xfrm>
                  <a:off x="6320776" y="2652912"/>
                  <a:ext cx="388669" cy="244532"/>
                </a:xfrm>
                <a:custGeom>
                  <a:avLst/>
                  <a:gdLst>
                    <a:gd name="T0" fmla="*/ 228871 w 382612"/>
                    <a:gd name="T1" fmla="*/ 0 h 307453"/>
                    <a:gd name="T2" fmla="*/ 75154 w 382612"/>
                    <a:gd name="T3" fmla="*/ 96242 h 307453"/>
                    <a:gd name="T4" fmla="*/ 0 w 382612"/>
                    <a:gd name="T5" fmla="*/ 230981 h 307453"/>
                    <a:gd name="T6" fmla="*/ 152864 w 382612"/>
                    <a:gd name="T7" fmla="*/ 307975 h 307453"/>
                    <a:gd name="T8" fmla="*/ 305729 w 382612"/>
                    <a:gd name="T9" fmla="*/ 202109 h 307453"/>
                    <a:gd name="T10" fmla="*/ 382587 w 382612"/>
                    <a:gd name="T11" fmla="*/ 9624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lumMod val="75000"/>
                  </a:schemeClr>
                </a:solidFill>
                <a:ln w="9525">
                  <a:noFill/>
                  <a:miter lim="800000"/>
                  <a:headEnd/>
                  <a:tailEnd/>
                </a:ln>
                <a:effectLst>
                  <a:outerShdw blurRad="635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dirty="0"/>
                </a:p>
              </p:txBody>
            </p:sp>
            <p:sp>
              <p:nvSpPr>
                <p:cNvPr id="17" name="Bent-Up Arrow 48"/>
                <p:cNvSpPr>
                  <a:spLocks noChangeArrowheads="1"/>
                </p:cNvSpPr>
                <p:nvPr/>
              </p:nvSpPr>
              <p:spPr bwMode="auto">
                <a:xfrm>
                  <a:off x="4798487" y="3584016"/>
                  <a:ext cx="380570" cy="310364"/>
                </a:xfrm>
                <a:custGeom>
                  <a:avLst/>
                  <a:gdLst>
                    <a:gd name="T0" fmla="*/ 228871 w 382612"/>
                    <a:gd name="T1" fmla="*/ 0 h 307453"/>
                    <a:gd name="T2" fmla="*/ 75154 w 382612"/>
                    <a:gd name="T3" fmla="*/ 96242 h 307453"/>
                    <a:gd name="T4" fmla="*/ 0 w 382612"/>
                    <a:gd name="T5" fmla="*/ 230981 h 307453"/>
                    <a:gd name="T6" fmla="*/ 152864 w 382612"/>
                    <a:gd name="T7" fmla="*/ 307975 h 307453"/>
                    <a:gd name="T8" fmla="*/ 305729 w 382612"/>
                    <a:gd name="T9" fmla="*/ 202109 h 307453"/>
                    <a:gd name="T10" fmla="*/ 382587 w 382612"/>
                    <a:gd name="T11" fmla="*/ 9624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lumMod val="75000"/>
                  </a:schemeClr>
                </a:solidFill>
                <a:ln w="9525">
                  <a:noFill/>
                  <a:miter lim="800000"/>
                  <a:headEnd/>
                  <a:tailEnd/>
                </a:ln>
                <a:effectLst>
                  <a:outerShdw blurRad="635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dirty="0"/>
                </a:p>
              </p:txBody>
            </p:sp>
            <p:sp>
              <p:nvSpPr>
                <p:cNvPr id="18" name="Bent-Up Arrow 48"/>
                <p:cNvSpPr>
                  <a:spLocks noChangeArrowheads="1"/>
                </p:cNvSpPr>
                <p:nvPr/>
              </p:nvSpPr>
              <p:spPr bwMode="auto">
                <a:xfrm>
                  <a:off x="3203320" y="4722026"/>
                  <a:ext cx="380575" cy="310370"/>
                </a:xfrm>
                <a:custGeom>
                  <a:avLst/>
                  <a:gdLst>
                    <a:gd name="T0" fmla="*/ 228871 w 382612"/>
                    <a:gd name="T1" fmla="*/ 0 h 307453"/>
                    <a:gd name="T2" fmla="*/ 75154 w 382612"/>
                    <a:gd name="T3" fmla="*/ 96242 h 307453"/>
                    <a:gd name="T4" fmla="*/ 0 w 382612"/>
                    <a:gd name="T5" fmla="*/ 230981 h 307453"/>
                    <a:gd name="T6" fmla="*/ 152864 w 382612"/>
                    <a:gd name="T7" fmla="*/ 307975 h 307453"/>
                    <a:gd name="T8" fmla="*/ 305729 w 382612"/>
                    <a:gd name="T9" fmla="*/ 202109 h 307453"/>
                    <a:gd name="T10" fmla="*/ 382587 w 382612"/>
                    <a:gd name="T11" fmla="*/ 9624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close/>
                    </a:path>
                  </a:pathLst>
                </a:custGeom>
                <a:solidFill>
                  <a:schemeClr val="accent6">
                    <a:lumMod val="75000"/>
                  </a:schemeClr>
                </a:solidFill>
                <a:ln w="9525">
                  <a:noFill/>
                  <a:miter lim="800000"/>
                  <a:headEnd/>
                  <a:tailEnd/>
                </a:ln>
                <a:effectLst>
                  <a:outerShdw blurRad="635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dirty="0"/>
                </a:p>
              </p:txBody>
            </p:sp>
          </p:grpSp>
          <p:sp>
            <p:nvSpPr>
              <p:cNvPr id="8" name="Rounded Rectangle 7"/>
              <p:cNvSpPr/>
              <p:nvPr/>
            </p:nvSpPr>
            <p:spPr>
              <a:xfrm>
                <a:off x="2209504" y="755648"/>
                <a:ext cx="1829096" cy="45764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800" dirty="0" smtClean="0">
                    <a:solidFill>
                      <a:schemeClr val="bg1"/>
                    </a:solidFill>
                  </a:rPr>
                  <a:t>Leadership Teams </a:t>
                </a:r>
                <a:endParaRPr lang="en-US" sz="2800" dirty="0">
                  <a:solidFill>
                    <a:schemeClr val="bg1"/>
                  </a:solidFill>
                </a:endParaRPr>
              </a:p>
            </p:txBody>
          </p:sp>
        </p:grpSp>
        <p:sp>
          <p:nvSpPr>
            <p:cNvPr id="6" name="Rounded Rectangle 5"/>
            <p:cNvSpPr/>
            <p:nvPr/>
          </p:nvSpPr>
          <p:spPr>
            <a:xfrm>
              <a:off x="1507688" y="2816026"/>
              <a:ext cx="1829095" cy="54880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800" dirty="0"/>
                <a:t>Implementation Teams</a:t>
              </a:r>
            </a:p>
          </p:txBody>
        </p:sp>
      </p:grpSp>
    </p:spTree>
    <p:extLst>
      <p:ext uri="{BB962C8B-B14F-4D97-AF65-F5344CB8AC3E}">
        <p14:creationId xmlns:p14="http://schemas.microsoft.com/office/powerpoint/2010/main" val="379756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000" dirty="0" smtClean="0"/>
              <a:t>Six Criteria for Assessing “Real Teams” (Richardson, 2010)</a:t>
            </a:r>
          </a:p>
          <a:p>
            <a:pPr marL="502920" indent="-457200">
              <a:buFont typeface="+mj-lt"/>
              <a:buAutoNum type="arabicPeriod"/>
            </a:pPr>
            <a:r>
              <a:rPr lang="en-US" dirty="0" smtClean="0">
                <a:solidFill>
                  <a:schemeClr val="accent2">
                    <a:lumMod val="50000"/>
                  </a:schemeClr>
                </a:solidFill>
              </a:rPr>
              <a:t>Interdependence</a:t>
            </a:r>
            <a:r>
              <a:rPr lang="en-US" dirty="0" smtClean="0"/>
              <a:t> (collective tasks require working together)</a:t>
            </a:r>
          </a:p>
          <a:p>
            <a:pPr marL="502920" indent="-457200">
              <a:buFont typeface="+mj-lt"/>
              <a:buAutoNum type="arabicPeriod"/>
            </a:pPr>
            <a:r>
              <a:rPr lang="en-US" dirty="0" smtClean="0">
                <a:solidFill>
                  <a:schemeClr val="accent2">
                    <a:lumMod val="50000"/>
                  </a:schemeClr>
                </a:solidFill>
              </a:rPr>
              <a:t>Shared objectives</a:t>
            </a:r>
            <a:r>
              <a:rPr lang="en-US" dirty="0" smtClean="0"/>
              <a:t> (agreed collectively)</a:t>
            </a:r>
          </a:p>
          <a:p>
            <a:pPr marL="502920" indent="-457200">
              <a:buFont typeface="+mj-lt"/>
              <a:buAutoNum type="arabicPeriod"/>
            </a:pPr>
            <a:r>
              <a:rPr lang="en-US" dirty="0" smtClean="0">
                <a:solidFill>
                  <a:schemeClr val="accent2">
                    <a:lumMod val="50000"/>
                  </a:schemeClr>
                </a:solidFill>
              </a:rPr>
              <a:t>Autonomy</a:t>
            </a:r>
            <a:r>
              <a:rPr lang="en-US" dirty="0" smtClean="0"/>
              <a:t> (defined areas where they collectively decide)</a:t>
            </a:r>
          </a:p>
          <a:p>
            <a:pPr marL="502920" indent="-457200">
              <a:buFont typeface="+mj-lt"/>
              <a:buAutoNum type="arabicPeriod"/>
            </a:pPr>
            <a:r>
              <a:rPr lang="en-US" dirty="0" smtClean="0">
                <a:solidFill>
                  <a:schemeClr val="accent2">
                    <a:lumMod val="50000"/>
                  </a:schemeClr>
                </a:solidFill>
              </a:rPr>
              <a:t>Reflexivity</a:t>
            </a:r>
            <a:r>
              <a:rPr lang="en-US" dirty="0" smtClean="0"/>
              <a:t> (meets and reflects on performance and improvement)</a:t>
            </a:r>
          </a:p>
          <a:p>
            <a:pPr marL="502920" indent="-457200">
              <a:buFont typeface="+mj-lt"/>
              <a:buAutoNum type="arabicPeriod"/>
            </a:pPr>
            <a:r>
              <a:rPr lang="en-US" dirty="0" smtClean="0">
                <a:solidFill>
                  <a:schemeClr val="accent2">
                    <a:lumMod val="50000"/>
                  </a:schemeClr>
                </a:solidFill>
              </a:rPr>
              <a:t>Boundedness</a:t>
            </a:r>
            <a:r>
              <a:rPr lang="en-US" dirty="0" smtClean="0"/>
              <a:t> (clarity about boundaries)</a:t>
            </a:r>
          </a:p>
          <a:p>
            <a:pPr marL="502920" indent="-457200">
              <a:buFont typeface="+mj-lt"/>
              <a:buAutoNum type="arabicPeriod"/>
            </a:pPr>
            <a:r>
              <a:rPr lang="en-US" dirty="0" smtClean="0">
                <a:solidFill>
                  <a:schemeClr val="accent2">
                    <a:lumMod val="50000"/>
                  </a:schemeClr>
                </a:solidFill>
              </a:rPr>
              <a:t>Specified Roles</a:t>
            </a:r>
            <a:r>
              <a:rPr lang="en-US" dirty="0" smtClean="0"/>
              <a:t> (different roles contributing to collective performance)</a:t>
            </a:r>
            <a:endParaRPr lang="en-US" dirty="0"/>
          </a:p>
        </p:txBody>
      </p:sp>
      <p:sp>
        <p:nvSpPr>
          <p:cNvPr id="2" name="Title 1"/>
          <p:cNvSpPr>
            <a:spLocks noGrp="1"/>
          </p:cNvSpPr>
          <p:nvPr>
            <p:ph type="title"/>
          </p:nvPr>
        </p:nvSpPr>
        <p:spPr/>
        <p:txBody>
          <a:bodyPr>
            <a:normAutofit fontScale="90000"/>
          </a:bodyPr>
          <a:lstStyle/>
          <a:p>
            <a:r>
              <a:rPr lang="en-US" i="1" dirty="0" smtClean="0"/>
              <a:t>Leadership Team Coaching in Practice </a:t>
            </a:r>
            <a:r>
              <a:rPr lang="en-US" sz="2800" dirty="0" smtClean="0"/>
              <a:t>(Hawkins)</a:t>
            </a:r>
            <a:endParaRPr lang="en-US" sz="2800" dirty="0"/>
          </a:p>
        </p:txBody>
      </p:sp>
    </p:spTree>
    <p:extLst>
      <p:ext uri="{BB962C8B-B14F-4D97-AF65-F5344CB8AC3E}">
        <p14:creationId xmlns:p14="http://schemas.microsoft.com/office/powerpoint/2010/main" val="374947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3" y="1115208"/>
            <a:ext cx="3859679" cy="5056992"/>
          </a:xfrm>
        </p:spPr>
        <p:txBody>
          <a:bodyPr>
            <a:normAutofit/>
          </a:bodyPr>
          <a:lstStyle/>
          <a:p>
            <a:pPr marL="0" indent="0">
              <a:buNone/>
            </a:pPr>
            <a:r>
              <a:rPr lang="en-US" sz="3000" dirty="0" smtClean="0">
                <a:solidFill>
                  <a:srgbClr val="FFC000"/>
                </a:solidFill>
              </a:rPr>
              <a:t>Brainstorm</a:t>
            </a:r>
          </a:p>
          <a:p>
            <a:r>
              <a:rPr lang="en-US" sz="3000" dirty="0" smtClean="0"/>
              <a:t>What is a high-functioning team?</a:t>
            </a:r>
          </a:p>
          <a:p>
            <a:r>
              <a:rPr lang="en-US" sz="3000" dirty="0"/>
              <a:t>What does it mean to be a “real” team</a:t>
            </a:r>
            <a:r>
              <a:rPr lang="en-US" sz="3000" dirty="0" smtClean="0"/>
              <a:t>?</a:t>
            </a:r>
          </a:p>
          <a:p>
            <a:r>
              <a:rPr lang="en-US" sz="3000" dirty="0" smtClean="0"/>
              <a:t>What are the attributes?</a:t>
            </a:r>
          </a:p>
          <a:p>
            <a:endParaRPr lang="en-US" dirty="0"/>
          </a:p>
        </p:txBody>
      </p:sp>
      <p:sp>
        <p:nvSpPr>
          <p:cNvPr id="5" name="Content Placeholder 4"/>
          <p:cNvSpPr>
            <a:spLocks noGrp="1"/>
          </p:cNvSpPr>
          <p:nvPr>
            <p:ph idx="13"/>
          </p:nvPr>
        </p:nvSpPr>
        <p:spPr>
          <a:xfrm>
            <a:off x="339541" y="1111758"/>
            <a:ext cx="3859679" cy="5056992"/>
          </a:xfrm>
        </p:spPr>
        <p:txBody>
          <a:bodyPr/>
          <a:lstStyle/>
          <a:p>
            <a:r>
              <a:rPr lang="en-US" dirty="0" smtClean="0"/>
              <a:t>You need to do the team </a:t>
            </a:r>
            <a:r>
              <a:rPr lang="en-US" dirty="0"/>
              <a:t>b</a:t>
            </a:r>
            <a:r>
              <a:rPr lang="en-US" dirty="0" smtClean="0"/>
              <a:t>uilding in the context of doing the work itself..</a:t>
            </a:r>
            <a:br>
              <a:rPr lang="en-US" dirty="0" smtClean="0"/>
            </a:br>
            <a:r>
              <a:rPr lang="en-US" dirty="0" smtClean="0"/>
              <a:t>both working on tasks and working on team-building… </a:t>
            </a:r>
            <a:br>
              <a:rPr lang="en-US" dirty="0" smtClean="0"/>
            </a:br>
            <a:r>
              <a:rPr lang="en-US" dirty="0" smtClean="0"/>
              <a:t>	(Amy Richardson)</a:t>
            </a:r>
            <a:endParaRPr lang="en-US" dirty="0"/>
          </a:p>
        </p:txBody>
      </p:sp>
      <p:sp>
        <p:nvSpPr>
          <p:cNvPr id="4" name="Title 3"/>
          <p:cNvSpPr>
            <a:spLocks noGrp="1"/>
          </p:cNvSpPr>
          <p:nvPr>
            <p:ph type="title"/>
          </p:nvPr>
        </p:nvSpPr>
        <p:spPr/>
        <p:txBody>
          <a:bodyPr/>
          <a:lstStyle/>
          <a:p>
            <a:r>
              <a:rPr lang="en-US" dirty="0" smtClean="0"/>
              <a:t>Effective Teams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24" y="3754374"/>
            <a:ext cx="2532126" cy="2532126"/>
          </a:xfrm>
          <a:prstGeom prst="rect">
            <a:avLst/>
          </a:prstGeom>
        </p:spPr>
      </p:pic>
    </p:spTree>
    <p:extLst>
      <p:ext uri="{BB962C8B-B14F-4D97-AF65-F5344CB8AC3E}">
        <p14:creationId xmlns:p14="http://schemas.microsoft.com/office/powerpoint/2010/main" val="2956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3350"/>
            <a:ext cx="7848600" cy="5886450"/>
          </a:xfrm>
          <a:prstGeom prst="rect">
            <a:avLst/>
          </a:prstGeom>
          <a:ln w="38100">
            <a:solidFill>
              <a:schemeClr val="tx1"/>
            </a:solidFill>
          </a:ln>
        </p:spPr>
      </p:pic>
    </p:spTree>
    <p:extLst>
      <p:ext uri="{BB962C8B-B14F-4D97-AF65-F5344CB8AC3E}">
        <p14:creationId xmlns:p14="http://schemas.microsoft.com/office/powerpoint/2010/main" val="3368510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3130" y="1395221"/>
            <a:ext cx="4952013" cy="4407408"/>
          </a:xfrm>
        </p:spPr>
        <p:txBody>
          <a:bodyPr>
            <a:noAutofit/>
          </a:bodyPr>
          <a:lstStyle/>
          <a:p>
            <a:r>
              <a:rPr lang="en-US" b="0" dirty="0"/>
              <a:t>Teaming </a:t>
            </a:r>
            <a:r>
              <a:rPr lang="en-US" b="0" dirty="0" smtClean="0"/>
              <a:t>Structures (alignment; </a:t>
            </a:r>
            <a:br>
              <a:rPr lang="en-US" b="0" dirty="0" smtClean="0"/>
            </a:br>
            <a:r>
              <a:rPr lang="en-US" b="0" dirty="0" smtClean="0"/>
              <a:t>high-functioning; efficient; </a:t>
            </a:r>
            <a:br>
              <a:rPr lang="en-US" b="0" dirty="0" smtClean="0"/>
            </a:br>
            <a:r>
              <a:rPr lang="en-US" b="0" dirty="0" smtClean="0"/>
              <a:t>integrated domains)</a:t>
            </a:r>
            <a:endParaRPr lang="en-US" b="0" dirty="0"/>
          </a:p>
          <a:p>
            <a:r>
              <a:rPr lang="en-US" b="0" dirty="0" smtClean="0"/>
              <a:t>Collaboration is purposeful.</a:t>
            </a:r>
          </a:p>
          <a:p>
            <a:r>
              <a:rPr lang="en-US" b="0" dirty="0" smtClean="0"/>
              <a:t>Communication plans (with feedback loops) exist.</a:t>
            </a:r>
          </a:p>
          <a:p>
            <a:r>
              <a:rPr lang="en-US" b="0" dirty="0" smtClean="0"/>
              <a:t>Roles/responsibilities are defined.</a:t>
            </a:r>
          </a:p>
          <a:p>
            <a:r>
              <a:rPr lang="en-US" b="0" dirty="0" smtClean="0"/>
              <a:t>Meeting protocols and norms are used consistently.</a:t>
            </a:r>
          </a:p>
          <a:p>
            <a:r>
              <a:rPr lang="en-US" b="0" i="1" dirty="0" smtClean="0"/>
              <a:t>Implementation Team: Has knowledge, skill, and decision-making authority</a:t>
            </a:r>
            <a:r>
              <a:rPr lang="en-US" b="0" dirty="0" smtClean="0"/>
              <a:t>.</a:t>
            </a:r>
            <a:endParaRPr lang="en-US" dirty="0"/>
          </a:p>
        </p:txBody>
      </p:sp>
      <p:sp>
        <p:nvSpPr>
          <p:cNvPr id="2" name="Title 1"/>
          <p:cNvSpPr>
            <a:spLocks noGrp="1"/>
          </p:cNvSpPr>
          <p:nvPr>
            <p:ph type="title"/>
          </p:nvPr>
        </p:nvSpPr>
        <p:spPr/>
        <p:txBody>
          <a:bodyPr/>
          <a:lstStyle/>
          <a:p>
            <a:r>
              <a:rPr lang="en-US" dirty="0" smtClean="0"/>
              <a:t>Team-Driven</a:t>
            </a:r>
            <a:endParaRPr lang="en-US" dirty="0"/>
          </a:p>
        </p:txBody>
      </p:sp>
      <p:pic>
        <p:nvPicPr>
          <p:cNvPr id="5" name="Picture 2" descr="C:\Users\ramirez_m\AppData\Local\Microsoft\Windows\Temporary Internet Files\Content.IE5\DKHTP1RX\9551-3d-bar-graph-meeting-pv[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14728" y="2173185"/>
            <a:ext cx="3160226" cy="3160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21221" y="292797"/>
            <a:ext cx="914400" cy="9144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9909952">
            <a:off x="2244716" y="433834"/>
            <a:ext cx="4509613" cy="6012817"/>
          </a:xfrm>
          <a:prstGeom prst="rect">
            <a:avLst/>
          </a:prstGeom>
        </p:spPr>
      </p:pic>
    </p:spTree>
    <p:extLst>
      <p:ext uri="{BB962C8B-B14F-4D97-AF65-F5344CB8AC3E}">
        <p14:creationId xmlns:p14="http://schemas.microsoft.com/office/powerpoint/2010/main" val="160785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solidFill>
                  <a:schemeClr val="accent2">
                    <a:lumMod val="75000"/>
                  </a:schemeClr>
                </a:solidFill>
              </a:rPr>
              <a:t>Composition</a:t>
            </a:r>
            <a:r>
              <a:rPr lang="en-US" sz="2600" dirty="0">
                <a:solidFill>
                  <a:schemeClr val="accent2">
                    <a:lumMod val="75000"/>
                  </a:schemeClr>
                </a:solidFill>
              </a:rPr>
              <a:t>: </a:t>
            </a:r>
            <a:r>
              <a:rPr lang="en-US" sz="2600" dirty="0"/>
              <a:t>R</a:t>
            </a:r>
            <a:r>
              <a:rPr lang="en-US" sz="2600" dirty="0" smtClean="0"/>
              <a:t>oles </a:t>
            </a:r>
            <a:r>
              <a:rPr lang="en-US" sz="2600" dirty="0"/>
              <a:t>and responsibilities, </a:t>
            </a:r>
            <a:r>
              <a:rPr lang="en-US" sz="2600" dirty="0" smtClean="0"/>
              <a:t/>
            </a:r>
            <a:br>
              <a:rPr lang="en-US" sz="2600" dirty="0" smtClean="0"/>
            </a:br>
            <a:r>
              <a:rPr lang="en-US" sz="2600" dirty="0" smtClean="0"/>
              <a:t>whose </a:t>
            </a:r>
            <a:r>
              <a:rPr lang="en-US" sz="2600" dirty="0"/>
              <a:t>voice do you need in the room</a:t>
            </a:r>
            <a:r>
              <a:rPr lang="en-US" sz="2600" dirty="0" smtClean="0"/>
              <a:t>?</a:t>
            </a:r>
            <a:br>
              <a:rPr lang="en-US" sz="2600" dirty="0" smtClean="0"/>
            </a:br>
            <a:endParaRPr lang="en-US" sz="2600" dirty="0"/>
          </a:p>
          <a:p>
            <a:r>
              <a:rPr lang="en-US" sz="2600" dirty="0">
                <a:solidFill>
                  <a:schemeClr val="accent2">
                    <a:lumMod val="75000"/>
                  </a:schemeClr>
                </a:solidFill>
              </a:rPr>
              <a:t>Vision: </a:t>
            </a:r>
            <a:r>
              <a:rPr lang="en-US" sz="2600" dirty="0"/>
              <a:t>C</a:t>
            </a:r>
            <a:r>
              <a:rPr lang="en-US" sz="2600" dirty="0" smtClean="0"/>
              <a:t>raft </a:t>
            </a:r>
            <a:r>
              <a:rPr lang="en-US" sz="2600" dirty="0"/>
              <a:t>your vision/mission </a:t>
            </a:r>
            <a:r>
              <a:rPr lang="en-US" sz="2600" dirty="0" smtClean="0"/>
              <a:t/>
            </a:r>
            <a:br>
              <a:rPr lang="en-US" sz="2600" dirty="0" smtClean="0"/>
            </a:br>
            <a:endParaRPr lang="en-US" sz="2600" dirty="0" smtClean="0"/>
          </a:p>
          <a:p>
            <a:r>
              <a:rPr lang="en-US" sz="2600" dirty="0" smtClean="0">
                <a:solidFill>
                  <a:schemeClr val="accent2">
                    <a:lumMod val="75000"/>
                  </a:schemeClr>
                </a:solidFill>
              </a:rPr>
              <a:t>Expectations</a:t>
            </a:r>
            <a:r>
              <a:rPr lang="en-US" sz="2600" dirty="0"/>
              <a:t>: Logistics (when will you meet? where? how often?), who will wear what hat</a:t>
            </a:r>
            <a:r>
              <a:rPr lang="en-US" sz="2600" dirty="0" smtClean="0"/>
              <a:t>?</a:t>
            </a:r>
            <a:br>
              <a:rPr lang="en-US" sz="2600" dirty="0" smtClean="0"/>
            </a:br>
            <a:endParaRPr lang="en-US" sz="2600" dirty="0"/>
          </a:p>
          <a:p>
            <a:r>
              <a:rPr lang="en-US" sz="2600" dirty="0" smtClean="0">
                <a:solidFill>
                  <a:schemeClr val="accent2">
                    <a:lumMod val="75000"/>
                  </a:schemeClr>
                </a:solidFill>
              </a:rPr>
              <a:t>Norms </a:t>
            </a:r>
            <a:r>
              <a:rPr lang="en-US" sz="2600" dirty="0">
                <a:solidFill>
                  <a:schemeClr val="accent2">
                    <a:lumMod val="75000"/>
                  </a:schemeClr>
                </a:solidFill>
              </a:rPr>
              <a:t>and agreements: </a:t>
            </a:r>
            <a:r>
              <a:rPr lang="en-US" sz="2600" dirty="0"/>
              <a:t>How will you make decisions? How will you evaluate your meetings? </a:t>
            </a:r>
          </a:p>
          <a:p>
            <a:endParaRPr lang="en-US" dirty="0"/>
          </a:p>
        </p:txBody>
      </p:sp>
      <p:sp>
        <p:nvSpPr>
          <p:cNvPr id="3" name="Title 2"/>
          <p:cNvSpPr>
            <a:spLocks noGrp="1"/>
          </p:cNvSpPr>
          <p:nvPr>
            <p:ph type="title"/>
          </p:nvPr>
        </p:nvSpPr>
        <p:spPr/>
        <p:txBody>
          <a:bodyPr/>
          <a:lstStyle/>
          <a:p>
            <a:r>
              <a:rPr lang="en-US" dirty="0" smtClean="0"/>
              <a:t>Team Identity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9970" y="880989"/>
            <a:ext cx="605837" cy="605837"/>
          </a:xfrm>
          <a:prstGeom prst="rect">
            <a:avLst/>
          </a:prstGeom>
        </p:spPr>
      </p:pic>
    </p:spTree>
    <p:extLst>
      <p:ext uri="{BB962C8B-B14F-4D97-AF65-F5344CB8AC3E}">
        <p14:creationId xmlns:p14="http://schemas.microsoft.com/office/powerpoint/2010/main" val="614548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4114800" cy="1142999"/>
          </a:xfrm>
        </p:spPr>
        <p:txBody>
          <a:bodyPr>
            <a:normAutofit/>
          </a:bodyPr>
          <a:lstStyle/>
          <a:p>
            <a:pPr eaLnBrk="1" fontAlgn="auto" hangingPunct="1">
              <a:spcAft>
                <a:spcPts val="0"/>
              </a:spcAft>
              <a:defRPr/>
            </a:pPr>
            <a:r>
              <a:rPr lang="en-US" dirty="0" smtClean="0">
                <a:ea typeface="+mj-ea"/>
              </a:rPr>
              <a:t>Practices for Teams</a:t>
            </a:r>
            <a:endParaRPr lang="en-US" dirty="0">
              <a:ea typeface="+mj-ea"/>
            </a:endParaRPr>
          </a:p>
        </p:txBody>
      </p:sp>
      <p:sp>
        <p:nvSpPr>
          <p:cNvPr id="40963" name="Content Placeholder 3"/>
          <p:cNvSpPr>
            <a:spLocks noGrp="1"/>
          </p:cNvSpPr>
          <p:nvPr>
            <p:ph sz="quarter" idx="1"/>
          </p:nvPr>
        </p:nvSpPr>
        <p:spPr bwMode="auto">
          <a:xfrm>
            <a:off x="152400" y="1701800"/>
            <a:ext cx="8504238" cy="4318000"/>
          </a:xfrm>
        </p:spPr>
        <p:txBody>
          <a:bodyPr wrap="square" numCol="1" anchor="t" anchorCtr="0" compatLnSpc="1">
            <a:prstTxWarp prst="textNoShape">
              <a:avLst/>
            </a:prstTxWarp>
            <a:normAutofit fontScale="92500"/>
          </a:bodyPr>
          <a:lstStyle/>
          <a:p>
            <a:pPr marL="273050">
              <a:spcBef>
                <a:spcPts val="0"/>
              </a:spcBef>
              <a:spcAft>
                <a:spcPts val="600"/>
              </a:spcAft>
              <a:buFont typeface="Wingdings" pitchFamily="2" charset="2"/>
              <a:buChar char="§"/>
            </a:pPr>
            <a:r>
              <a:rPr lang="en-US" altLang="en-US" b="0" dirty="0" smtClean="0"/>
              <a:t>Schedules, Agendas, &amp; Norms</a:t>
            </a:r>
            <a:endParaRPr lang="en-US" altLang="en-US" b="0" dirty="0"/>
          </a:p>
          <a:p>
            <a:pPr marL="273050">
              <a:spcBef>
                <a:spcPts val="0"/>
              </a:spcBef>
              <a:spcAft>
                <a:spcPts val="600"/>
              </a:spcAft>
              <a:buFont typeface="Wingdings" pitchFamily="2" charset="2"/>
              <a:buChar char="§"/>
            </a:pPr>
            <a:r>
              <a:rPr lang="en-US" altLang="en-US" b="0" dirty="0"/>
              <a:t>Function/Purpose</a:t>
            </a:r>
          </a:p>
          <a:p>
            <a:pPr marL="273050">
              <a:spcBef>
                <a:spcPts val="0"/>
              </a:spcBef>
              <a:spcAft>
                <a:spcPts val="600"/>
              </a:spcAft>
              <a:buFont typeface="Wingdings" pitchFamily="2" charset="2"/>
              <a:buChar char="§"/>
            </a:pPr>
            <a:r>
              <a:rPr lang="en-US" altLang="en-US" b="0" dirty="0"/>
              <a:t>Roles/Responsibilities </a:t>
            </a:r>
          </a:p>
          <a:p>
            <a:pPr marL="273050">
              <a:spcBef>
                <a:spcPts val="0"/>
              </a:spcBef>
              <a:spcAft>
                <a:spcPts val="600"/>
              </a:spcAft>
              <a:buFont typeface="Wingdings" pitchFamily="2" charset="2"/>
              <a:buChar char="§"/>
            </a:pPr>
            <a:r>
              <a:rPr lang="en-US" altLang="en-US" b="0" dirty="0" smtClean="0"/>
              <a:t>Membership: Invest </a:t>
            </a:r>
            <a:r>
              <a:rPr lang="en-US" altLang="en-US" b="0" dirty="0"/>
              <a:t>in Shared </a:t>
            </a:r>
            <a:r>
              <a:rPr lang="en-US" altLang="en-US" b="0" dirty="0" smtClean="0"/>
              <a:t>Leadership </a:t>
            </a:r>
          </a:p>
          <a:p>
            <a:pPr marL="273050" eaLnBrk="1" hangingPunct="1">
              <a:spcBef>
                <a:spcPts val="0"/>
              </a:spcBef>
              <a:spcAft>
                <a:spcPts val="600"/>
              </a:spcAft>
              <a:buFont typeface="Wingdings" pitchFamily="2" charset="2"/>
              <a:buChar char="§"/>
            </a:pPr>
            <a:r>
              <a:rPr lang="en-US" altLang="en-US" b="0" dirty="0" smtClean="0"/>
              <a:t>Meeting Protocols (e.g., Meeting Minutes; </a:t>
            </a:r>
            <a:br>
              <a:rPr lang="en-US" altLang="en-US" b="0" dirty="0" smtClean="0"/>
            </a:br>
            <a:r>
              <a:rPr lang="en-US" altLang="en-US" b="0" dirty="0" smtClean="0"/>
              <a:t>Consensus and Dissension; Evaluation)</a:t>
            </a:r>
          </a:p>
          <a:p>
            <a:pPr marL="273050">
              <a:spcBef>
                <a:spcPts val="0"/>
              </a:spcBef>
              <a:spcAft>
                <a:spcPts val="600"/>
              </a:spcAft>
              <a:buFont typeface="Wingdings" pitchFamily="2" charset="2"/>
              <a:buChar char="§"/>
            </a:pPr>
            <a:r>
              <a:rPr lang="en-US" altLang="en-US" b="0" dirty="0"/>
              <a:t>Use a systematic, problem solving process</a:t>
            </a:r>
          </a:p>
          <a:p>
            <a:pPr marL="273050">
              <a:spcBef>
                <a:spcPts val="0"/>
              </a:spcBef>
              <a:spcAft>
                <a:spcPts val="600"/>
              </a:spcAft>
              <a:buFont typeface="Wingdings" pitchFamily="2" charset="2"/>
              <a:buChar char="§"/>
            </a:pPr>
            <a:r>
              <a:rPr lang="en-US" altLang="en-US" b="0" dirty="0"/>
              <a:t>Identify gaps in </a:t>
            </a:r>
            <a:r>
              <a:rPr lang="en-US" altLang="en-US" b="0" dirty="0" smtClean="0"/>
              <a:t>system-wide processes </a:t>
            </a:r>
            <a:r>
              <a:rPr lang="en-US" altLang="en-US" b="0" dirty="0"/>
              <a:t>in need of improvement</a:t>
            </a:r>
          </a:p>
          <a:p>
            <a:pPr marL="273050">
              <a:spcBef>
                <a:spcPts val="0"/>
              </a:spcBef>
              <a:spcAft>
                <a:spcPts val="600"/>
              </a:spcAft>
              <a:buFont typeface="Wingdings" pitchFamily="2" charset="2"/>
              <a:buChar char="§"/>
            </a:pPr>
            <a:r>
              <a:rPr lang="en-US" altLang="en-US" b="0" dirty="0"/>
              <a:t>Use data-based decision making</a:t>
            </a:r>
          </a:p>
          <a:p>
            <a:pPr marL="273050">
              <a:spcBef>
                <a:spcPts val="0"/>
              </a:spcBef>
              <a:spcAft>
                <a:spcPts val="600"/>
              </a:spcAft>
              <a:buFont typeface="Wingdings" pitchFamily="2" charset="2"/>
              <a:buChar char="§"/>
            </a:pPr>
            <a:r>
              <a:rPr lang="en-US" altLang="en-US" b="0" dirty="0"/>
              <a:t>Monitor progress toward </a:t>
            </a:r>
            <a:r>
              <a:rPr lang="en-US" altLang="en-US" b="0" dirty="0" smtClean="0"/>
              <a:t>system-wide goals</a:t>
            </a:r>
            <a:endParaRPr lang="en-US" altLang="en-US" b="0" dirty="0"/>
          </a:p>
          <a:p>
            <a:pPr marL="273050">
              <a:spcBef>
                <a:spcPts val="0"/>
              </a:spcBef>
              <a:spcAft>
                <a:spcPts val="600"/>
              </a:spcAft>
              <a:buFont typeface="Wingdings" pitchFamily="2" charset="2"/>
              <a:buChar char="§"/>
            </a:pPr>
            <a:r>
              <a:rPr lang="en-US" altLang="en-US" b="0" dirty="0"/>
              <a:t>Implement </a:t>
            </a:r>
            <a:r>
              <a:rPr lang="en-US" altLang="en-US" b="0" dirty="0" smtClean="0"/>
              <a:t>evidence-based </a:t>
            </a:r>
            <a:r>
              <a:rPr lang="en-US" altLang="en-US" b="0" dirty="0"/>
              <a:t>instruction and intervention</a:t>
            </a:r>
          </a:p>
          <a:p>
            <a:pPr marL="273050" eaLnBrk="1" hangingPunct="1">
              <a:spcBef>
                <a:spcPts val="0"/>
              </a:spcBef>
              <a:spcAft>
                <a:spcPts val="600"/>
              </a:spcAft>
              <a:buFont typeface="Wingdings" pitchFamily="2" charset="2"/>
              <a:buChar char="§"/>
            </a:pPr>
            <a:endParaRPr lang="en-US" altLang="en-US" b="0" dirty="0" smtClean="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304800"/>
            <a:ext cx="4563389" cy="238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V="1">
            <a:off x="3733800" y="1143000"/>
            <a:ext cx="609600" cy="609600"/>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4" name="Picture 4" descr="http://publicdomainvectors.org/photos/thumb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5307" y="3084383"/>
            <a:ext cx="1920240" cy="138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22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2" y="1171576"/>
            <a:ext cx="4783853" cy="4954904"/>
          </a:xfrm>
        </p:spPr>
        <p:txBody>
          <a:bodyPr>
            <a:normAutofit/>
          </a:bodyPr>
          <a:lstStyle/>
          <a:p>
            <a:pPr marL="45720" indent="0">
              <a:buNone/>
            </a:pPr>
            <a:r>
              <a:rPr lang="en-US" sz="3200" dirty="0" smtClean="0">
                <a:solidFill>
                  <a:schemeClr val="accent5">
                    <a:lumMod val="75000"/>
                  </a:schemeClr>
                </a:solidFill>
              </a:rPr>
              <a:t>Important Initial </a:t>
            </a:r>
            <a:r>
              <a:rPr lang="en-US" sz="3200" dirty="0">
                <a:solidFill>
                  <a:schemeClr val="accent5">
                    <a:lumMod val="75000"/>
                  </a:schemeClr>
                </a:solidFill>
              </a:rPr>
              <a:t>Tasks </a:t>
            </a:r>
          </a:p>
          <a:p>
            <a:r>
              <a:rPr lang="en-US" b="0" dirty="0" smtClean="0"/>
              <a:t>Develop </a:t>
            </a:r>
            <a:r>
              <a:rPr lang="en-US" b="0" dirty="0"/>
              <a:t>the Capacity to Implement Well</a:t>
            </a:r>
          </a:p>
          <a:p>
            <a:r>
              <a:rPr lang="en-US" b="0" dirty="0"/>
              <a:t>Create alignment </a:t>
            </a:r>
            <a:r>
              <a:rPr lang="en-US" b="0" dirty="0" smtClean="0"/>
              <a:t>and</a:t>
            </a:r>
            <a:br>
              <a:rPr lang="en-US" b="0" dirty="0" smtClean="0"/>
            </a:br>
            <a:r>
              <a:rPr lang="en-US" b="0" dirty="0" smtClean="0"/>
              <a:t>Common </a:t>
            </a:r>
            <a:r>
              <a:rPr lang="en-US" b="0" dirty="0"/>
              <a:t>language </a:t>
            </a:r>
          </a:p>
          <a:p>
            <a:r>
              <a:rPr lang="en-US" b="0" dirty="0"/>
              <a:t>Define initiative</a:t>
            </a:r>
          </a:p>
          <a:p>
            <a:r>
              <a:rPr lang="en-US" b="0" dirty="0"/>
              <a:t>Create process to </a:t>
            </a:r>
            <a:r>
              <a:rPr lang="en-US" b="0" dirty="0" smtClean="0"/>
              <a:t>support</a:t>
            </a:r>
            <a:br>
              <a:rPr lang="en-US" b="0" dirty="0" smtClean="0"/>
            </a:br>
            <a:r>
              <a:rPr lang="en-US" b="0" dirty="0" smtClean="0"/>
              <a:t>and </a:t>
            </a:r>
            <a:r>
              <a:rPr lang="en-US" b="0" dirty="0"/>
              <a:t>problem-solve</a:t>
            </a:r>
          </a:p>
          <a:p>
            <a:r>
              <a:rPr lang="en-US" b="0" dirty="0"/>
              <a:t>Create common goal to implement effectively</a:t>
            </a:r>
          </a:p>
          <a:p>
            <a:r>
              <a:rPr lang="en-US" b="0" dirty="0"/>
              <a:t>Operationalize definitions</a:t>
            </a:r>
          </a:p>
        </p:txBody>
      </p:sp>
      <p:sp>
        <p:nvSpPr>
          <p:cNvPr id="2" name="Title 1"/>
          <p:cNvSpPr>
            <a:spLocks noGrp="1"/>
          </p:cNvSpPr>
          <p:nvPr>
            <p:ph type="title"/>
          </p:nvPr>
        </p:nvSpPr>
        <p:spPr/>
        <p:txBody>
          <a:bodyPr>
            <a:normAutofit/>
          </a:bodyPr>
          <a:lstStyle/>
          <a:p>
            <a:r>
              <a:rPr lang="en-US" dirty="0" smtClean="0"/>
              <a:t>Leadership Teams </a:t>
            </a:r>
            <a:r>
              <a:rPr lang="en-US" sz="2600" dirty="0" smtClean="0"/>
              <a:t>(</a:t>
            </a:r>
            <a:r>
              <a:rPr lang="en-US" sz="2600" dirty="0" err="1" smtClean="0">
                <a:solidFill>
                  <a:srgbClr val="FFFFFF"/>
                </a:solidFill>
              </a:rPr>
              <a:t>Fixsen</a:t>
            </a:r>
            <a:r>
              <a:rPr lang="en-US" sz="2600" dirty="0">
                <a:solidFill>
                  <a:srgbClr val="FFFFFF"/>
                </a:solidFill>
              </a:rPr>
              <a:t>, </a:t>
            </a:r>
            <a:r>
              <a:rPr lang="en-US" sz="2600" dirty="0" err="1">
                <a:solidFill>
                  <a:srgbClr val="FFFFFF"/>
                </a:solidFill>
              </a:rPr>
              <a:t>Blase</a:t>
            </a:r>
            <a:r>
              <a:rPr lang="en-US" sz="2600" dirty="0">
                <a:solidFill>
                  <a:srgbClr val="FFFFFF"/>
                </a:solidFill>
              </a:rPr>
              <a:t>, </a:t>
            </a:r>
            <a:r>
              <a:rPr lang="en-US" sz="2600" dirty="0" smtClean="0">
                <a:solidFill>
                  <a:srgbClr val="FFFFFF"/>
                </a:solidFill>
              </a:rPr>
              <a:t>2012)</a:t>
            </a:r>
            <a:endParaRPr lang="en-US" sz="2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0130" y="2157416"/>
            <a:ext cx="3716165" cy="24774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221" y="292797"/>
            <a:ext cx="914400" cy="914400"/>
          </a:xfrm>
          <a:prstGeom prst="rect">
            <a:avLst/>
          </a:prstGeom>
        </p:spPr>
      </p:pic>
    </p:spTree>
    <p:extLst>
      <p:ext uri="{BB962C8B-B14F-4D97-AF65-F5344CB8AC3E}">
        <p14:creationId xmlns:p14="http://schemas.microsoft.com/office/powerpoint/2010/main" val="7840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485901"/>
            <a:ext cx="7886700" cy="3935186"/>
          </a:xfrm>
        </p:spPr>
        <p:txBody>
          <a:bodyPr/>
          <a:lstStyle/>
          <a:p>
            <a:pPr marL="0" indent="0" algn="ctr">
              <a:buNone/>
            </a:pPr>
            <a:r>
              <a:rPr lang="en-US" dirty="0" smtClean="0"/>
              <a:t>Teaming</a:t>
            </a:r>
            <a:endParaRPr lang="en-US" dirty="0"/>
          </a:p>
          <a:p>
            <a:pPr marL="0" indent="0" algn="ctr">
              <a:buNone/>
            </a:pPr>
            <a:r>
              <a:rPr lang="en-US" u="sng" dirty="0">
                <a:hlinkClick r:id="rId2"/>
              </a:rPr>
              <a:t>https://</a:t>
            </a:r>
            <a:r>
              <a:rPr lang="en-US" u="sng" dirty="0" smtClean="0">
                <a:hlinkClick r:id="rId2"/>
              </a:rPr>
              <a:t>www.youtube.com/watch?time_continue=13&amp;v=4Rd9zQborxI</a:t>
            </a:r>
            <a:r>
              <a:rPr lang="en-US" dirty="0" smtClean="0"/>
              <a:t> </a:t>
            </a:r>
            <a:endParaRPr lang="en-US" dirty="0"/>
          </a:p>
        </p:txBody>
      </p:sp>
      <p:sp>
        <p:nvSpPr>
          <p:cNvPr id="3" name="Title 2"/>
          <p:cNvSpPr>
            <a:spLocks noGrp="1"/>
          </p:cNvSpPr>
          <p:nvPr>
            <p:ph type="title"/>
          </p:nvPr>
        </p:nvSpPr>
        <p:spPr/>
        <p:txBody>
          <a:bodyPr/>
          <a:lstStyle/>
          <a:p>
            <a:r>
              <a:rPr lang="en-US" dirty="0" smtClean="0"/>
              <a:t>Video (transition)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762" y="3148694"/>
            <a:ext cx="2324100" cy="2743200"/>
          </a:xfrm>
          <a:prstGeom prst="rect">
            <a:avLst/>
          </a:prstGeom>
        </p:spPr>
      </p:pic>
    </p:spTree>
    <p:extLst>
      <p:ext uri="{BB962C8B-B14F-4D97-AF65-F5344CB8AC3E}">
        <p14:creationId xmlns:p14="http://schemas.microsoft.com/office/powerpoint/2010/main" val="4011270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solidFill>
                  <a:schemeClr val="bg2">
                    <a:lumMod val="50000"/>
                  </a:schemeClr>
                </a:solidFill>
              </a:rPr>
              <a:t>What will you replicate from MLT &gt; BLT?</a:t>
            </a:r>
          </a:p>
          <a:p>
            <a:pPr lvl="1"/>
            <a:r>
              <a:rPr lang="en-US" sz="2200" dirty="0" smtClean="0">
                <a:solidFill>
                  <a:schemeClr val="accent2">
                    <a:lumMod val="75000"/>
                  </a:schemeClr>
                </a:solidFill>
              </a:rPr>
              <a:t>Coherence Making: </a:t>
            </a:r>
            <a:br>
              <a:rPr lang="en-US" sz="2200" dirty="0" smtClean="0">
                <a:solidFill>
                  <a:schemeClr val="accent2">
                    <a:lumMod val="75000"/>
                  </a:schemeClr>
                </a:solidFill>
              </a:rPr>
            </a:br>
            <a:r>
              <a:rPr lang="en-US" sz="2200" dirty="0" smtClean="0">
                <a:solidFill>
                  <a:schemeClr val="accent2">
                    <a:lumMod val="75000"/>
                  </a:schemeClr>
                </a:solidFill>
              </a:rPr>
              <a:t>Alignment &amp; Mindset (DuFour, </a:t>
            </a:r>
            <a:r>
              <a:rPr lang="en-US" sz="2200" dirty="0" err="1" smtClean="0">
                <a:solidFill>
                  <a:schemeClr val="accent2">
                    <a:lumMod val="75000"/>
                  </a:schemeClr>
                </a:solidFill>
              </a:rPr>
              <a:t>Fullan</a:t>
            </a:r>
            <a:r>
              <a:rPr lang="en-US" sz="2200" dirty="0" smtClean="0">
                <a:solidFill>
                  <a:schemeClr val="accent2">
                    <a:lumMod val="75000"/>
                  </a:schemeClr>
                </a:solidFill>
              </a:rPr>
              <a:t>, 2013)</a:t>
            </a:r>
          </a:p>
          <a:p>
            <a:endParaRPr lang="en-US" sz="2600" dirty="0">
              <a:solidFill>
                <a:schemeClr val="accent2">
                  <a:lumMod val="75000"/>
                </a:schemeClr>
              </a:solidFill>
            </a:endParaRPr>
          </a:p>
          <a:p>
            <a:r>
              <a:rPr lang="en-US" sz="2600" dirty="0" smtClean="0">
                <a:solidFill>
                  <a:schemeClr val="bg2">
                    <a:lumMod val="50000"/>
                  </a:schemeClr>
                </a:solidFill>
              </a:rPr>
              <a:t>Consider PD: Who needs to know what &amp; when?</a:t>
            </a:r>
            <a:r>
              <a:rPr lang="en-US" sz="2600" dirty="0" smtClean="0"/>
              <a:t/>
            </a:r>
            <a:br>
              <a:rPr lang="en-US" sz="2600" dirty="0" smtClean="0"/>
            </a:br>
            <a:endParaRPr lang="en-US" sz="2600" dirty="0"/>
          </a:p>
          <a:p>
            <a:r>
              <a:rPr lang="en-US" sz="2600" dirty="0" smtClean="0">
                <a:solidFill>
                  <a:schemeClr val="bg2">
                    <a:lumMod val="50000"/>
                  </a:schemeClr>
                </a:solidFill>
              </a:rPr>
              <a:t>Enabling Context includes…</a:t>
            </a:r>
            <a:br>
              <a:rPr lang="en-US" sz="2600" dirty="0" smtClean="0">
                <a:solidFill>
                  <a:schemeClr val="bg2">
                    <a:lumMod val="50000"/>
                  </a:schemeClr>
                </a:solidFill>
              </a:rPr>
            </a:br>
            <a:r>
              <a:rPr lang="en-US" sz="2600" dirty="0" smtClean="0">
                <a:solidFill>
                  <a:schemeClr val="bg2">
                    <a:lumMod val="50000"/>
                  </a:schemeClr>
                </a:solidFill>
              </a:rPr>
              <a:t>Trust: How to establish and maintain…</a:t>
            </a:r>
          </a:p>
          <a:p>
            <a:pPr lvl="1"/>
            <a:r>
              <a:rPr lang="en-US" sz="2400" dirty="0" smtClean="0">
                <a:solidFill>
                  <a:schemeClr val="accent2">
                    <a:lumMod val="75000"/>
                  </a:schemeClr>
                </a:solidFill>
              </a:rPr>
              <a:t>Self-disclosure and inquiry</a:t>
            </a:r>
          </a:p>
          <a:p>
            <a:pPr lvl="1"/>
            <a:r>
              <a:rPr lang="en-US" sz="2400" dirty="0" smtClean="0">
                <a:solidFill>
                  <a:schemeClr val="accent2">
                    <a:lumMod val="75000"/>
                  </a:schemeClr>
                </a:solidFill>
              </a:rPr>
              <a:t>Vulnerability</a:t>
            </a:r>
          </a:p>
          <a:p>
            <a:pPr lvl="1"/>
            <a:r>
              <a:rPr lang="en-US" sz="2400" dirty="0" smtClean="0">
                <a:solidFill>
                  <a:schemeClr val="accent2">
                    <a:lumMod val="75000"/>
                  </a:schemeClr>
                </a:solidFill>
              </a:rPr>
              <a:t>Presume Positive Intent</a:t>
            </a:r>
          </a:p>
          <a:p>
            <a:pPr lvl="1"/>
            <a:r>
              <a:rPr lang="en-US" sz="2400" dirty="0" smtClean="0">
                <a:solidFill>
                  <a:schemeClr val="accent2">
                    <a:lumMod val="75000"/>
                  </a:schemeClr>
                </a:solidFill>
              </a:rPr>
              <a:t>Should feel “easy”…how can that be assured?</a:t>
            </a:r>
            <a:endParaRPr lang="en-US" sz="2400" dirty="0"/>
          </a:p>
          <a:p>
            <a:endParaRPr lang="en-US" dirty="0"/>
          </a:p>
        </p:txBody>
      </p:sp>
      <p:sp>
        <p:nvSpPr>
          <p:cNvPr id="3" name="Title 2"/>
          <p:cNvSpPr>
            <a:spLocks noGrp="1"/>
          </p:cNvSpPr>
          <p:nvPr>
            <p:ph type="title"/>
          </p:nvPr>
        </p:nvSpPr>
        <p:spPr/>
        <p:txBody>
          <a:bodyPr/>
          <a:lstStyle/>
          <a:p>
            <a:r>
              <a:rPr lang="en-US" dirty="0" smtClean="0"/>
              <a:t>BLTs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9970" y="880989"/>
            <a:ext cx="605837" cy="605837"/>
          </a:xfrm>
          <a:prstGeom prst="rect">
            <a:avLst/>
          </a:prstGeom>
        </p:spPr>
      </p:pic>
    </p:spTree>
    <p:extLst>
      <p:ext uri="{BB962C8B-B14F-4D97-AF65-F5344CB8AC3E}">
        <p14:creationId xmlns:p14="http://schemas.microsoft.com/office/powerpoint/2010/main" val="11092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28" t="3061" r="2273" b="2040"/>
          <a:stretch/>
        </p:blipFill>
        <p:spPr>
          <a:xfrm>
            <a:off x="1" y="1"/>
            <a:ext cx="8229601" cy="6641135"/>
          </a:xfrm>
          <a:prstGeom prst="rect">
            <a:avLst/>
          </a:prstGeom>
        </p:spPr>
      </p:pic>
      <p:sp>
        <p:nvSpPr>
          <p:cNvPr id="3" name="Rectangle 2"/>
          <p:cNvSpPr/>
          <p:nvPr/>
        </p:nvSpPr>
        <p:spPr>
          <a:xfrm>
            <a:off x="1680721" y="6499357"/>
            <a:ext cx="5675587" cy="307777"/>
          </a:xfrm>
          <a:prstGeom prst="rect">
            <a:avLst/>
          </a:prstGeom>
        </p:spPr>
        <p:txBody>
          <a:bodyPr wrap="square">
            <a:spAutoFit/>
          </a:bodyPr>
          <a:lstStyle/>
          <a:p>
            <a:pPr algn="ctr"/>
            <a:r>
              <a:rPr lang="en-US" sz="1400" dirty="0">
                <a:hlinkClick r:id="rId3"/>
              </a:rPr>
              <a:t>http://</a:t>
            </a:r>
            <a:r>
              <a:rPr lang="en-US" sz="1400" dirty="0" smtClean="0">
                <a:hlinkClick r:id="rId3"/>
              </a:rPr>
              <a:t>www.cde.state.co.us/mtss/co-mtss-spdg-grantees</a:t>
            </a:r>
            <a:r>
              <a:rPr lang="en-US" sz="1400" dirty="0" smtClean="0"/>
              <a:t> </a:t>
            </a:r>
            <a:endParaRPr lang="en-US" sz="1400" dirty="0"/>
          </a:p>
        </p:txBody>
      </p:sp>
    </p:spTree>
    <p:extLst>
      <p:ext uri="{BB962C8B-B14F-4D97-AF65-F5344CB8AC3E}">
        <p14:creationId xmlns:p14="http://schemas.microsoft.com/office/powerpoint/2010/main" val="3163053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485901"/>
            <a:ext cx="7886700" cy="3935186"/>
          </a:xfrm>
        </p:spPr>
        <p:txBody>
          <a:bodyPr/>
          <a:lstStyle/>
          <a:p>
            <a:pPr marL="0" indent="0" algn="ctr">
              <a:buNone/>
            </a:pPr>
            <a:r>
              <a:rPr lang="en-US" dirty="0" smtClean="0"/>
              <a:t>20 Things you should Say More Often</a:t>
            </a:r>
            <a:endParaRPr lang="en-US" dirty="0"/>
          </a:p>
          <a:p>
            <a:pPr marL="0" indent="0" algn="ctr">
              <a:buNone/>
            </a:pPr>
            <a:r>
              <a:rPr lang="en-US" u="sng" dirty="0">
                <a:hlinkClick r:id="rId2"/>
              </a:rPr>
              <a:t>https://www.youtube.com/watch?v=m5yCOSHeYn4</a:t>
            </a:r>
            <a:endParaRPr lang="en-US" dirty="0"/>
          </a:p>
        </p:txBody>
      </p:sp>
      <p:sp>
        <p:nvSpPr>
          <p:cNvPr id="3" name="Title 2"/>
          <p:cNvSpPr>
            <a:spLocks noGrp="1"/>
          </p:cNvSpPr>
          <p:nvPr>
            <p:ph type="title"/>
          </p:nvPr>
        </p:nvSpPr>
        <p:spPr/>
        <p:txBody>
          <a:bodyPr/>
          <a:lstStyle/>
          <a:p>
            <a:r>
              <a:rPr lang="en-US" dirty="0" smtClean="0"/>
              <a:t>Video (transition)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762" y="2596244"/>
            <a:ext cx="2324100" cy="2743200"/>
          </a:xfrm>
          <a:prstGeom prst="rect">
            <a:avLst/>
          </a:prstGeom>
        </p:spPr>
      </p:pic>
    </p:spTree>
    <p:extLst>
      <p:ext uri="{BB962C8B-B14F-4D97-AF65-F5344CB8AC3E}">
        <p14:creationId xmlns:p14="http://schemas.microsoft.com/office/powerpoint/2010/main" val="4044289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Action Planning</a:t>
            </a:r>
            <a:endParaRPr lang="en-US" sz="4000" dirty="0"/>
          </a:p>
        </p:txBody>
      </p:sp>
    </p:spTree>
    <p:extLst>
      <p:ext uri="{BB962C8B-B14F-4D97-AF65-F5344CB8AC3E}">
        <p14:creationId xmlns:p14="http://schemas.microsoft.com/office/powerpoint/2010/main" val="3628931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889"/>
          <a:stretch/>
        </p:blipFill>
        <p:spPr bwMode="auto">
          <a:xfrm>
            <a:off x="0" y="400050"/>
            <a:ext cx="859155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0034"/>
          <a:stretch/>
        </p:blipFill>
        <p:spPr bwMode="auto">
          <a:xfrm>
            <a:off x="876300" y="1790700"/>
            <a:ext cx="447675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966"/>
          <a:stretch/>
        </p:blipFill>
        <p:spPr bwMode="auto">
          <a:xfrm>
            <a:off x="876300" y="4400550"/>
            <a:ext cx="672465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1"/>
          <p:cNvSpPr txBox="1">
            <a:spLocks/>
          </p:cNvSpPr>
          <p:nvPr/>
        </p:nvSpPr>
        <p:spPr>
          <a:xfrm>
            <a:off x="0" y="2253"/>
            <a:ext cx="9296400" cy="503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solidFill>
                  <a:schemeClr val="accent2">
                    <a:lumMod val="75000"/>
                  </a:schemeClr>
                </a:solidFill>
              </a:rPr>
              <a:t>Action Planning Tool</a:t>
            </a:r>
            <a:endParaRPr lang="en-US" sz="2600" dirty="0"/>
          </a:p>
        </p:txBody>
      </p:sp>
    </p:spTree>
    <p:extLst>
      <p:ext uri="{BB962C8B-B14F-4D97-AF65-F5344CB8AC3E}">
        <p14:creationId xmlns:p14="http://schemas.microsoft.com/office/powerpoint/2010/main" val="42102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arn(inVertical)">
                                      <p:cBhvr>
                                        <p:cTn id="11" dur="5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2282400"/>
            <a:ext cx="7886700" cy="2708700"/>
          </a:xfrm>
        </p:spPr>
        <p:txBody>
          <a:bodyPr>
            <a:normAutofit/>
          </a:bodyPr>
          <a:lstStyle/>
          <a:p>
            <a:r>
              <a:rPr lang="en-US" sz="4000" b="1" dirty="0" smtClean="0"/>
              <a:t>Closure</a:t>
            </a:r>
          </a:p>
          <a:p>
            <a:r>
              <a:rPr lang="en-US" sz="4000" dirty="0" smtClean="0"/>
              <a:t>Next Steps,</a:t>
            </a:r>
            <a:endParaRPr lang="en-US" sz="4000" dirty="0"/>
          </a:p>
          <a:p>
            <a:r>
              <a:rPr lang="en-US" sz="4000" dirty="0" smtClean="0"/>
              <a:t>Evaluation, and</a:t>
            </a:r>
          </a:p>
          <a:p>
            <a:r>
              <a:rPr lang="en-US" sz="4000" dirty="0" smtClean="0"/>
              <a:t>Final Thoughts</a:t>
            </a:r>
            <a:endParaRPr lang="en-US" sz="4000" dirty="0"/>
          </a:p>
        </p:txBody>
      </p:sp>
    </p:spTree>
    <p:extLst>
      <p:ext uri="{BB962C8B-B14F-4D97-AF65-F5344CB8AC3E}">
        <p14:creationId xmlns:p14="http://schemas.microsoft.com/office/powerpoint/2010/main" val="641944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 y="2100264"/>
            <a:ext cx="8342313" cy="1987550"/>
          </a:xfrm>
        </p:spPr>
        <p:txBody>
          <a:bodyPr/>
          <a:lstStyle/>
          <a:p>
            <a:r>
              <a:rPr lang="en-US" sz="3200" dirty="0" smtClean="0"/>
              <a:t> </a:t>
            </a:r>
            <a:endParaRPr lang="en-US" sz="3200" dirty="0"/>
          </a:p>
        </p:txBody>
      </p:sp>
      <p:sp>
        <p:nvSpPr>
          <p:cNvPr id="2" name="Rectangle 1"/>
          <p:cNvSpPr/>
          <p:nvPr/>
        </p:nvSpPr>
        <p:spPr>
          <a:xfrm>
            <a:off x="214313" y="146325"/>
            <a:ext cx="8601075" cy="5724644"/>
          </a:xfrm>
          <a:prstGeom prst="rect">
            <a:avLst/>
          </a:prstGeom>
        </p:spPr>
        <p:txBody>
          <a:bodyPr wrap="square">
            <a:spAutoFit/>
          </a:bodyPr>
          <a:lstStyle/>
          <a:p>
            <a:r>
              <a:rPr lang="en-US" sz="2400" dirty="0"/>
              <a:t>This CDE guidance document is meant for clarification, is not legally binding, and is not to be confused with legal advice. This guidance reflects CDE’s recommendations, but </a:t>
            </a:r>
            <a:r>
              <a:rPr lang="en-US" sz="2400" dirty="0" smtClean="0"/>
              <a:t>Local Education Agencies (LEAs) and Administrative </a:t>
            </a:r>
            <a:r>
              <a:rPr lang="en-US" sz="2400" dirty="0"/>
              <a:t>Units (AUs) may have developed their own policies or procedures that differ from those described herein. Be sure to refer to your local AU’s policies and procedures through </a:t>
            </a:r>
            <a:r>
              <a:rPr lang="en-US" sz="2400" dirty="0" smtClean="0"/>
              <a:t>local leadership (e.g., Directors of Special Education, Title I Coordinators, superintendents). </a:t>
            </a:r>
            <a:r>
              <a:rPr lang="en-US" sz="2400" dirty="0"/>
              <a:t>If you are seeking legal advice, please contact your legal counsel.</a:t>
            </a:r>
          </a:p>
          <a:p>
            <a:r>
              <a:rPr lang="en-US" sz="1200" dirty="0"/>
              <a:t> </a:t>
            </a:r>
          </a:p>
          <a:p>
            <a:r>
              <a:rPr lang="en-US" sz="2400" dirty="0" smtClean="0"/>
              <a:t>Note that the </a:t>
            </a:r>
            <a:r>
              <a:rPr lang="en-US" sz="2400" dirty="0"/>
              <a:t>contents of this </a:t>
            </a:r>
            <a:r>
              <a:rPr lang="en-US" sz="2400" dirty="0" smtClean="0"/>
              <a:t>presentation and corresponding handouts </a:t>
            </a:r>
            <a:r>
              <a:rPr lang="en-US" sz="2400" dirty="0"/>
              <a:t>were developed under a grant from the U.S. Department of Education. However, the content does not necessarily represent the policy of the U.S. Department of Education, and you should not assume endorsement by the federal government. </a:t>
            </a:r>
          </a:p>
          <a:p>
            <a:r>
              <a:rPr lang="en-US" dirty="0"/>
              <a:t> </a:t>
            </a:r>
          </a:p>
        </p:txBody>
      </p:sp>
      <p:pic>
        <p:nvPicPr>
          <p:cNvPr id="7" name="Picture 2" descr="Ideas_logofinalJ"/>
          <p:cNvPicPr>
            <a:picLocks noChangeAspect="1" noChangeArrowheads="1"/>
          </p:cNvPicPr>
          <p:nvPr/>
        </p:nvPicPr>
        <p:blipFill>
          <a:blip r:embed="rId3" cstate="print"/>
          <a:srcRect/>
          <a:stretch>
            <a:fillRect/>
          </a:stretch>
        </p:blipFill>
        <p:spPr bwMode="auto">
          <a:xfrm>
            <a:off x="3467597" y="5623493"/>
            <a:ext cx="1554480" cy="1038793"/>
          </a:xfrm>
          <a:prstGeom prst="rect">
            <a:avLst/>
          </a:prstGeom>
          <a:noFill/>
          <a:ln w="9525">
            <a:noFill/>
            <a:miter lim="800000"/>
            <a:headEnd/>
            <a:tailEnd/>
          </a:ln>
        </p:spPr>
      </p:pic>
    </p:spTree>
    <p:extLst>
      <p:ext uri="{BB962C8B-B14F-4D97-AF65-F5344CB8AC3E}">
        <p14:creationId xmlns:p14="http://schemas.microsoft.com/office/powerpoint/2010/main" val="3100702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975"/>
            <a:ext cx="9144000" cy="3822192"/>
          </a:xfrm>
          <a:prstGeom prst="rect">
            <a:avLst/>
          </a:prstGeom>
        </p:spPr>
      </p:pic>
    </p:spTree>
    <p:extLst>
      <p:ext uri="{BB962C8B-B14F-4D97-AF65-F5344CB8AC3E}">
        <p14:creationId xmlns:p14="http://schemas.microsoft.com/office/powerpoint/2010/main" val="50536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38573590"/>
              </p:ext>
            </p:extLst>
          </p:nvPr>
        </p:nvGraphicFramePr>
        <p:xfrm>
          <a:off x="408213" y="1201740"/>
          <a:ext cx="8299179" cy="5051868"/>
        </p:xfrm>
        <a:graphic>
          <a:graphicData uri="http://schemas.openxmlformats.org/drawingml/2006/table">
            <a:tbl>
              <a:tblPr/>
              <a:tblGrid>
                <a:gridCol w="2766393"/>
                <a:gridCol w="2766393"/>
                <a:gridCol w="2766393"/>
              </a:tblGrid>
              <a:tr h="1069512">
                <a:tc>
                  <a:txBody>
                    <a:bodyPr/>
                    <a:lstStyle/>
                    <a:p>
                      <a:pPr algn="ctr"/>
                      <a:r>
                        <a:rPr lang="en-US" sz="1700" dirty="0" smtClean="0">
                          <a:effectLst/>
                        </a:rPr>
                        <a:t>Adams </a:t>
                      </a:r>
                      <a:r>
                        <a:rPr lang="en-US" sz="1700" dirty="0">
                          <a:effectLst/>
                        </a:rPr>
                        <a:t>14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700" dirty="0">
                          <a:effectLst/>
                        </a:rPr>
                        <a:t>Adams Arapahoe 27J</a:t>
                      </a:r>
                      <a:br>
                        <a:rPr lang="en-US" sz="1700" dirty="0">
                          <a:effectLst/>
                        </a:rPr>
                      </a:br>
                      <a:r>
                        <a:rPr lang="en-US" sz="1700" dirty="0">
                          <a:effectLst/>
                        </a:rPr>
                        <a:t>School District (APS)</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700">
                          <a:effectLst/>
                        </a:rPr>
                        <a:t>Bayfield 10 JT-R</a:t>
                      </a:r>
                      <a:br>
                        <a:rPr lang="en-US" sz="1700">
                          <a:effectLst/>
                        </a:rPr>
                      </a:br>
                      <a:r>
                        <a:rPr lang="en-US" sz="170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6670">
                <a:tc>
                  <a:txBody>
                    <a:bodyPr/>
                    <a:lstStyle/>
                    <a:p>
                      <a:pPr algn="ctr"/>
                      <a:r>
                        <a:rPr lang="en-US" sz="1700" dirty="0">
                          <a:effectLst/>
                        </a:rPr>
                        <a:t>Charter School Institute (CSI)</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a:effectLst/>
                        </a:rPr>
                        <a:t>Colorado Springs District 11</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a:effectLst/>
                        </a:rPr>
                        <a:t>Delta County</a:t>
                      </a:r>
                      <a:br>
                        <a:rPr lang="en-US" sz="1700">
                          <a:effectLst/>
                        </a:rPr>
                      </a:br>
                      <a:r>
                        <a:rPr lang="en-US" sz="170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251">
                <a:tc>
                  <a:txBody>
                    <a:bodyPr/>
                    <a:lstStyle/>
                    <a:p>
                      <a:pPr algn="ctr"/>
                      <a:r>
                        <a:rPr lang="en-US" sz="1700" dirty="0">
                          <a:effectLst/>
                        </a:rPr>
                        <a:t>Douglas County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700" dirty="0">
                          <a:effectLst/>
                        </a:rPr>
                        <a:t>Durango School District 9-R</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effectLst/>
                        </a:rPr>
                        <a:t>Englewood Schools</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806622">
                <a:tc>
                  <a:txBody>
                    <a:bodyPr/>
                    <a:lstStyle/>
                    <a:p>
                      <a:pPr algn="ctr"/>
                      <a:r>
                        <a:rPr lang="en-US" sz="1700">
                          <a:effectLst/>
                        </a:rPr>
                        <a:t>Gunnison Watershed</a:t>
                      </a:r>
                      <a:br>
                        <a:rPr lang="en-US" sz="1700">
                          <a:effectLst/>
                        </a:rPr>
                      </a:br>
                      <a:r>
                        <a:rPr lang="en-US" sz="170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effectLst/>
                        </a:rPr>
                        <a:t>Hinsdale County School</a:t>
                      </a:r>
                      <a:br>
                        <a:rPr lang="en-US" sz="1700" dirty="0">
                          <a:effectLst/>
                        </a:rPr>
                      </a:br>
                      <a:r>
                        <a:rPr lang="en-US" sz="1700" dirty="0">
                          <a:effectLst/>
                        </a:rPr>
                        <a:t>District RE-1</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a:effectLst/>
                        </a:rPr>
                        <a:t>Mesa 51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251">
                <a:tc>
                  <a:txBody>
                    <a:bodyPr/>
                    <a:lstStyle/>
                    <a:p>
                      <a:pPr algn="ctr"/>
                      <a:r>
                        <a:rPr lang="en-US" sz="1700">
                          <a:effectLst/>
                        </a:rPr>
                        <a:t>Norwood R2-J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effectLst/>
                        </a:rPr>
                        <a:t>Ouray School District R-1</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a:effectLst/>
                        </a:rPr>
                        <a:t>Ridgway R-1</a:t>
                      </a:r>
                      <a:br>
                        <a:rPr lang="en-US" sz="1700">
                          <a:effectLst/>
                        </a:rPr>
                      </a:br>
                      <a:r>
                        <a:rPr lang="en-US" sz="170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8311">
                <a:tc>
                  <a:txBody>
                    <a:bodyPr/>
                    <a:lstStyle/>
                    <a:p>
                      <a:pPr algn="ctr"/>
                      <a:r>
                        <a:rPr lang="en-US" sz="1700">
                          <a:effectLst/>
                        </a:rPr>
                        <a:t>San Juan BOCES</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effectLst/>
                        </a:rPr>
                        <a:t>South Routt RE-3</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700" dirty="0">
                          <a:effectLst/>
                        </a:rPr>
                        <a:t>Thompson R2-J</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60251">
                <a:tc>
                  <a:txBody>
                    <a:bodyPr/>
                    <a:lstStyle/>
                    <a:p>
                      <a:pPr algn="ctr"/>
                      <a:r>
                        <a:rPr lang="en-US" sz="1700" dirty="0">
                          <a:effectLst/>
                        </a:rPr>
                        <a:t>Weld RE-3J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700" dirty="0" err="1">
                          <a:effectLst/>
                        </a:rPr>
                        <a:t>Widefield</a:t>
                      </a:r>
                      <a:r>
                        <a:rPr lang="en-US" sz="1700" dirty="0">
                          <a:effectLst/>
                        </a:rPr>
                        <a:t> School District 3</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700" dirty="0">
                          <a:effectLst/>
                        </a:rPr>
                        <a:t>Wray RD-2</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
        <p:nvSpPr>
          <p:cNvPr id="3" name="Title 2"/>
          <p:cNvSpPr>
            <a:spLocks noGrp="1"/>
          </p:cNvSpPr>
          <p:nvPr>
            <p:ph type="title"/>
          </p:nvPr>
        </p:nvSpPr>
        <p:spPr/>
        <p:txBody>
          <a:bodyPr/>
          <a:lstStyle/>
          <a:p>
            <a:r>
              <a:rPr lang="en-US" dirty="0" smtClean="0"/>
              <a:t>Self-Identify by Team</a:t>
            </a:r>
            <a:endParaRPr lang="en-US" dirty="0"/>
          </a:p>
        </p:txBody>
      </p:sp>
      <p:sp>
        <p:nvSpPr>
          <p:cNvPr id="6" name="Rectangle 5"/>
          <p:cNvSpPr/>
          <p:nvPr/>
        </p:nvSpPr>
        <p:spPr>
          <a:xfrm>
            <a:off x="1680721" y="6385054"/>
            <a:ext cx="5675587" cy="307777"/>
          </a:xfrm>
          <a:prstGeom prst="rect">
            <a:avLst/>
          </a:prstGeom>
        </p:spPr>
        <p:txBody>
          <a:bodyPr wrap="square">
            <a:spAutoFit/>
          </a:bodyPr>
          <a:lstStyle/>
          <a:p>
            <a:pPr algn="ctr"/>
            <a:r>
              <a:rPr lang="en-US" sz="1400" dirty="0">
                <a:hlinkClick r:id="rId3"/>
              </a:rPr>
              <a:t>http://</a:t>
            </a:r>
            <a:r>
              <a:rPr lang="en-US" sz="1400" dirty="0" smtClean="0">
                <a:hlinkClick r:id="rId3"/>
              </a:rPr>
              <a:t>www.cde.state.co.us/mtss/co-mtss-spdg-grantees</a:t>
            </a:r>
            <a:r>
              <a:rPr lang="en-US" sz="1400" dirty="0" smtClean="0"/>
              <a:t> </a:t>
            </a:r>
            <a:endParaRPr lang="en-US" sz="1400" dirty="0"/>
          </a:p>
        </p:txBody>
      </p:sp>
    </p:spTree>
    <p:extLst>
      <p:ext uri="{BB962C8B-B14F-4D97-AF65-F5344CB8AC3E}">
        <p14:creationId xmlns:p14="http://schemas.microsoft.com/office/powerpoint/2010/main" val="230609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793" y="966158"/>
            <a:ext cx="4295955" cy="5822830"/>
          </a:xfrm>
        </p:spPr>
        <p:txBody>
          <a:bodyPr>
            <a:normAutofit/>
          </a:bodyPr>
          <a:lstStyle/>
          <a:p>
            <a:r>
              <a:rPr lang="en-US" dirty="0"/>
              <a:t>CLD/ELD Specialist/Dir.</a:t>
            </a:r>
          </a:p>
          <a:p>
            <a:r>
              <a:rPr lang="en-US" dirty="0" smtClean="0"/>
              <a:t>Data/Assessment Specialist</a:t>
            </a:r>
            <a:endParaRPr lang="en-US" dirty="0"/>
          </a:p>
          <a:p>
            <a:r>
              <a:rPr lang="en-US" sz="2300" dirty="0" smtClean="0"/>
              <a:t>Director of Support Programs</a:t>
            </a:r>
          </a:p>
          <a:p>
            <a:r>
              <a:rPr lang="en-US" dirty="0" smtClean="0"/>
              <a:t>Director of Culture/Climate</a:t>
            </a:r>
            <a:endParaRPr lang="en-US" dirty="0"/>
          </a:p>
          <a:p>
            <a:r>
              <a:rPr lang="en-US" dirty="0" smtClean="0"/>
              <a:t>Director </a:t>
            </a:r>
            <a:r>
              <a:rPr lang="en-US" dirty="0"/>
              <a:t>of </a:t>
            </a:r>
            <a:r>
              <a:rPr lang="en-US" dirty="0" err="1" smtClean="0"/>
              <a:t>Curr</a:t>
            </a:r>
            <a:r>
              <a:rPr lang="en-US" dirty="0" smtClean="0"/>
              <a:t>./Instruction</a:t>
            </a:r>
            <a:endParaRPr lang="en-US" dirty="0"/>
          </a:p>
          <a:p>
            <a:r>
              <a:rPr lang="en-US" dirty="0"/>
              <a:t>Director of Elem./Sec. Ed.</a:t>
            </a:r>
          </a:p>
          <a:p>
            <a:r>
              <a:rPr lang="en-US" dirty="0"/>
              <a:t>ECE </a:t>
            </a:r>
            <a:r>
              <a:rPr lang="en-US" dirty="0" err="1" smtClean="0"/>
              <a:t>Coord</a:t>
            </a:r>
            <a:r>
              <a:rPr lang="en-US" dirty="0" smtClean="0"/>
              <a:t>./Director</a:t>
            </a:r>
            <a:endParaRPr lang="en-US" dirty="0"/>
          </a:p>
          <a:p>
            <a:r>
              <a:rPr lang="en-US" dirty="0"/>
              <a:t>Family/Comm. </a:t>
            </a:r>
            <a:r>
              <a:rPr lang="en-US" dirty="0" smtClean="0"/>
              <a:t>Coordinator</a:t>
            </a:r>
            <a:endParaRPr lang="en-US" dirty="0"/>
          </a:p>
          <a:p>
            <a:r>
              <a:rPr lang="en-US" dirty="0"/>
              <a:t>Gifted Education </a:t>
            </a:r>
            <a:r>
              <a:rPr lang="en-US" dirty="0" smtClean="0"/>
              <a:t>Specialist</a:t>
            </a:r>
          </a:p>
          <a:p>
            <a:r>
              <a:rPr lang="en-US" dirty="0" smtClean="0"/>
              <a:t>Grade-Level/Content </a:t>
            </a:r>
            <a:r>
              <a:rPr lang="en-US" dirty="0"/>
              <a:t>Teacher (generalist)</a:t>
            </a:r>
          </a:p>
          <a:p>
            <a:r>
              <a:rPr lang="en-US" dirty="0"/>
              <a:t>Grant </a:t>
            </a:r>
            <a:r>
              <a:rPr lang="en-US" dirty="0" err="1"/>
              <a:t>Coord</a:t>
            </a:r>
            <a:r>
              <a:rPr lang="en-US" dirty="0"/>
              <a:t>./</a:t>
            </a:r>
            <a:r>
              <a:rPr lang="en-US" dirty="0" smtClean="0"/>
              <a:t>Specialist</a:t>
            </a:r>
            <a:endParaRPr lang="en-US" dirty="0"/>
          </a:p>
        </p:txBody>
      </p:sp>
      <p:sp>
        <p:nvSpPr>
          <p:cNvPr id="3" name="Content Placeholder 2"/>
          <p:cNvSpPr>
            <a:spLocks noGrp="1"/>
          </p:cNvSpPr>
          <p:nvPr>
            <p:ph idx="13"/>
          </p:nvPr>
        </p:nvSpPr>
        <p:spPr>
          <a:xfrm>
            <a:off x="4713851" y="966159"/>
            <a:ext cx="4309380" cy="5710686"/>
          </a:xfrm>
        </p:spPr>
        <p:txBody>
          <a:bodyPr>
            <a:normAutofit lnSpcReduction="10000"/>
          </a:bodyPr>
          <a:lstStyle/>
          <a:p>
            <a:r>
              <a:rPr lang="en-US" dirty="0"/>
              <a:t>Interventionist</a:t>
            </a:r>
          </a:p>
          <a:p>
            <a:r>
              <a:rPr lang="en-US" dirty="0"/>
              <a:t>MTSS </a:t>
            </a:r>
            <a:r>
              <a:rPr lang="en-US" dirty="0" smtClean="0"/>
              <a:t>Coach/Coordinator or PBIS Coordinator</a:t>
            </a:r>
            <a:endParaRPr lang="en-US" dirty="0"/>
          </a:p>
          <a:p>
            <a:r>
              <a:rPr lang="en-US" dirty="0"/>
              <a:t>Parent/Family Member</a:t>
            </a:r>
          </a:p>
          <a:p>
            <a:r>
              <a:rPr lang="en-US" dirty="0"/>
              <a:t>PD Specialist/</a:t>
            </a:r>
            <a:r>
              <a:rPr lang="en-US" dirty="0" err="1"/>
              <a:t>Coord</a:t>
            </a:r>
            <a:r>
              <a:rPr lang="en-US" dirty="0"/>
              <a:t>./Dir.</a:t>
            </a:r>
          </a:p>
          <a:p>
            <a:r>
              <a:rPr lang="en-US" dirty="0" smtClean="0"/>
              <a:t>Principal/Asst. Principal/ Dean</a:t>
            </a:r>
            <a:endParaRPr lang="en-US" dirty="0"/>
          </a:p>
          <a:p>
            <a:r>
              <a:rPr lang="en-US" dirty="0"/>
              <a:t>Social Worker </a:t>
            </a:r>
            <a:r>
              <a:rPr lang="en-US" dirty="0" smtClean="0"/>
              <a:t>or Counselor</a:t>
            </a:r>
            <a:endParaRPr lang="en-US" dirty="0"/>
          </a:p>
          <a:p>
            <a:r>
              <a:rPr lang="en-US" dirty="0"/>
              <a:t>Special </a:t>
            </a:r>
            <a:r>
              <a:rPr lang="en-US" dirty="0" smtClean="0"/>
              <a:t>Education </a:t>
            </a:r>
            <a:r>
              <a:rPr lang="en-US" dirty="0" err="1" smtClean="0"/>
              <a:t>Coord</a:t>
            </a:r>
            <a:r>
              <a:rPr lang="en-US" dirty="0"/>
              <a:t>./Dir./</a:t>
            </a:r>
            <a:r>
              <a:rPr lang="en-US" dirty="0" smtClean="0"/>
              <a:t>Ex. Director</a:t>
            </a:r>
            <a:endParaRPr lang="en-US" dirty="0"/>
          </a:p>
          <a:p>
            <a:r>
              <a:rPr lang="en-US" dirty="0"/>
              <a:t>Special Education Teacher</a:t>
            </a:r>
          </a:p>
          <a:p>
            <a:r>
              <a:rPr lang="en-US" dirty="0"/>
              <a:t>Superintendent/Asst. Super./Chief Officer</a:t>
            </a:r>
          </a:p>
          <a:p>
            <a:r>
              <a:rPr lang="en-US" dirty="0"/>
              <a:t>Title </a:t>
            </a:r>
            <a:r>
              <a:rPr lang="en-US" dirty="0" smtClean="0"/>
              <a:t>I Programs </a:t>
            </a:r>
            <a:r>
              <a:rPr lang="en-US" dirty="0" err="1"/>
              <a:t>Coord</a:t>
            </a:r>
            <a:r>
              <a:rPr lang="en-US" dirty="0"/>
              <a:t>./Dir.</a:t>
            </a:r>
          </a:p>
          <a:p>
            <a:endParaRPr lang="en-US" dirty="0"/>
          </a:p>
        </p:txBody>
      </p:sp>
      <p:sp>
        <p:nvSpPr>
          <p:cNvPr id="4" name="Title 3"/>
          <p:cNvSpPr>
            <a:spLocks noGrp="1"/>
          </p:cNvSpPr>
          <p:nvPr>
            <p:ph type="title"/>
          </p:nvPr>
        </p:nvSpPr>
        <p:spPr/>
        <p:txBody>
          <a:bodyPr>
            <a:normAutofit/>
          </a:bodyPr>
          <a:lstStyle/>
          <a:p>
            <a:r>
              <a:rPr lang="en-US" dirty="0" smtClean="0"/>
              <a:t>Roles in the Room (paraphrased titles)</a:t>
            </a:r>
            <a:endParaRPr lang="en-US" dirty="0"/>
          </a:p>
        </p:txBody>
      </p:sp>
    </p:spTree>
    <p:extLst>
      <p:ext uri="{BB962C8B-B14F-4D97-AF65-F5344CB8AC3E}">
        <p14:creationId xmlns:p14="http://schemas.microsoft.com/office/powerpoint/2010/main" val="449853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485901"/>
            <a:ext cx="7886700" cy="3935186"/>
          </a:xfrm>
        </p:spPr>
        <p:txBody>
          <a:bodyPr/>
          <a:lstStyle/>
          <a:p>
            <a:pPr marL="0" indent="0" algn="ctr">
              <a:buNone/>
            </a:pPr>
            <a:r>
              <a:rPr lang="en-US" dirty="0"/>
              <a:t>25 Reasons to be Thankful</a:t>
            </a:r>
          </a:p>
          <a:p>
            <a:pPr marL="0" indent="0" algn="ctr">
              <a:buNone/>
            </a:pPr>
            <a:r>
              <a:rPr lang="en-US" u="sng" dirty="0">
                <a:hlinkClick r:id="rId2"/>
              </a:rPr>
              <a:t>https://www.youtube.com/watch?v=yA5Qpt1JRE4</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Video (welcome)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762" y="2481944"/>
            <a:ext cx="2324100" cy="2743200"/>
          </a:xfrm>
          <a:prstGeom prst="rect">
            <a:avLst/>
          </a:prstGeom>
        </p:spPr>
      </p:pic>
      <p:sp>
        <p:nvSpPr>
          <p:cNvPr id="5" name="Content Placeholder 1"/>
          <p:cNvSpPr txBox="1">
            <a:spLocks/>
          </p:cNvSpPr>
          <p:nvPr/>
        </p:nvSpPr>
        <p:spPr>
          <a:xfrm>
            <a:off x="1466849" y="5429251"/>
            <a:ext cx="6419851" cy="118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And we are thankful for all of you…</a:t>
            </a:r>
          </a:p>
          <a:p>
            <a:pPr marL="0" indent="0" algn="ctr">
              <a:buFont typeface="Arial" panose="020B0604020202020204" pitchFamily="34" charset="0"/>
              <a:buNone/>
            </a:pPr>
            <a:r>
              <a:rPr lang="en-US" dirty="0" smtClean="0"/>
              <a:t>What are you thankful for today?</a:t>
            </a:r>
          </a:p>
        </p:txBody>
      </p:sp>
    </p:spTree>
    <p:extLst>
      <p:ext uri="{BB962C8B-B14F-4D97-AF65-F5344CB8AC3E}">
        <p14:creationId xmlns:p14="http://schemas.microsoft.com/office/powerpoint/2010/main" val="1447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202403"/>
            <a:ext cx="8286751" cy="5442238"/>
          </a:xfrm>
        </p:spPr>
        <p:txBody>
          <a:bodyPr>
            <a:normAutofit/>
          </a:bodyPr>
          <a:lstStyle/>
          <a:p>
            <a:r>
              <a:rPr lang="en-US" sz="2600" dirty="0" smtClean="0"/>
              <a:t>Consider the successes within your district…</a:t>
            </a:r>
          </a:p>
          <a:p>
            <a:r>
              <a:rPr lang="en-US" sz="2600" dirty="0" smtClean="0">
                <a:solidFill>
                  <a:srgbClr val="EF7521"/>
                </a:solidFill>
              </a:rPr>
              <a:t>What are you proud of? What has worked or is working? What would you like to share? </a:t>
            </a:r>
          </a:p>
          <a:p>
            <a:r>
              <a:rPr lang="en-US" sz="2600" dirty="0" smtClean="0"/>
              <a:t>Dialogue as a team, and identify at least 1-3 shareable “Celebrations” related to you &amp; MTSS.</a:t>
            </a:r>
          </a:p>
          <a:p>
            <a:r>
              <a:rPr lang="en-US" sz="2600" dirty="0" smtClean="0"/>
              <a:t>Create a </a:t>
            </a:r>
            <a:r>
              <a:rPr lang="en-US" sz="2600" dirty="0" smtClean="0">
                <a:solidFill>
                  <a:srgbClr val="EF7521"/>
                </a:solidFill>
              </a:rPr>
              <a:t>poster</a:t>
            </a:r>
            <a:r>
              <a:rPr lang="en-US" sz="2600" dirty="0" smtClean="0"/>
              <a:t> by capturing ideas on chart paper </a:t>
            </a:r>
            <a:r>
              <a:rPr lang="en-US" dirty="0" smtClean="0"/>
              <a:t>(text, images, timelines, flow charts, metaphors, etc.)</a:t>
            </a:r>
          </a:p>
          <a:p>
            <a:r>
              <a:rPr lang="en-US" sz="2600" dirty="0" smtClean="0"/>
              <a:t>CDE staff will take pictures of teams in practice and of products (for public posting)</a:t>
            </a:r>
          </a:p>
          <a:p>
            <a:r>
              <a:rPr lang="en-US" sz="2600" dirty="0" smtClean="0"/>
              <a:t>Digital “gallery walk” will be on a Twitter stream</a:t>
            </a:r>
          </a:p>
          <a:p>
            <a:r>
              <a:rPr lang="en-US" sz="2600" dirty="0" smtClean="0"/>
              <a:t>Twitter Hashtag(s): </a:t>
            </a:r>
            <a:r>
              <a:rPr lang="en-US" sz="2600" dirty="0" smtClean="0">
                <a:solidFill>
                  <a:srgbClr val="EF7521"/>
                </a:solidFill>
              </a:rPr>
              <a:t>#</a:t>
            </a:r>
            <a:r>
              <a:rPr lang="en-US" sz="2600" dirty="0" err="1" smtClean="0">
                <a:solidFill>
                  <a:srgbClr val="EF7521"/>
                </a:solidFill>
              </a:rPr>
              <a:t>COSPDGwins</a:t>
            </a:r>
            <a:r>
              <a:rPr lang="en-US" sz="2600" dirty="0" smtClean="0">
                <a:solidFill>
                  <a:srgbClr val="EF7521"/>
                </a:solidFill>
              </a:rPr>
              <a:t> </a:t>
            </a:r>
            <a:r>
              <a:rPr lang="en-US" sz="2600" dirty="0" smtClean="0"/>
              <a:t>(feel free to tweet yourself, as well!)…</a:t>
            </a:r>
            <a:r>
              <a:rPr lang="en-US" dirty="0" smtClean="0"/>
              <a:t>and </a:t>
            </a:r>
            <a:r>
              <a:rPr lang="en-US" dirty="0" smtClean="0">
                <a:solidFill>
                  <a:srgbClr val="EF7521"/>
                </a:solidFill>
              </a:rPr>
              <a:t>#MTSS</a:t>
            </a:r>
            <a:endParaRPr lang="en-US" dirty="0">
              <a:solidFill>
                <a:srgbClr val="EF7521"/>
              </a:solidFill>
            </a:endParaRPr>
          </a:p>
          <a:p>
            <a:endParaRPr lang="en-US" dirty="0"/>
          </a:p>
        </p:txBody>
      </p:sp>
      <p:sp>
        <p:nvSpPr>
          <p:cNvPr id="4" name="Title 3"/>
          <p:cNvSpPr>
            <a:spLocks noGrp="1"/>
          </p:cNvSpPr>
          <p:nvPr>
            <p:ph type="title"/>
          </p:nvPr>
        </p:nvSpPr>
        <p:spPr/>
        <p:txBody>
          <a:bodyPr/>
          <a:lstStyle/>
          <a:p>
            <a:r>
              <a:rPr lang="en-US" dirty="0" smtClean="0"/>
              <a:t>Celebrations</a:t>
            </a:r>
            <a:endParaRPr lang="en-US" dirty="0"/>
          </a:p>
        </p:txBody>
      </p:sp>
    </p:spTree>
    <p:extLst>
      <p:ext uri="{BB962C8B-B14F-4D97-AF65-F5344CB8AC3E}">
        <p14:creationId xmlns:p14="http://schemas.microsoft.com/office/powerpoint/2010/main" val="410876800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DE 2017 officia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DE 2017 official" id="{BF1ECF67-3656-4D8F-BC9F-7B5CEEE1EEA4}" vid="{3EE778BA-0436-406A-B920-0DE6C6FB282D}"/>
    </a:ext>
  </a:extLst>
</a:theme>
</file>

<file path=ppt/theme/theme3.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017 CDE PowerPoint Templat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7 CDE PowerPoint Template (1).pptx" id="{DE588F59-2CC7-4E90-8B49-4FCA10234BFA}" vid="{AADF9AB5-388D-4394-8FF5-BE68B3F93CE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2205</TotalTime>
  <Words>2540</Words>
  <Application>Microsoft Office PowerPoint</Application>
  <PresentationFormat>On-screen Show (4:3)</PresentationFormat>
  <Paragraphs>403</Paragraphs>
  <Slides>55</Slides>
  <Notes>18</Notes>
  <HiddenSlides>0</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Office Theme</vt:lpstr>
      <vt:lpstr>CDE 2017 official</vt:lpstr>
      <vt:lpstr>CDE THEME</vt:lpstr>
      <vt:lpstr>1_Office Theme</vt:lpstr>
      <vt:lpstr>2017 CDE PowerPoint Template (1)</vt:lpstr>
      <vt:lpstr>PowerPoint Presentation</vt:lpstr>
      <vt:lpstr>Outcomes (on agenda)</vt:lpstr>
      <vt:lpstr>PowerPoint Presentation</vt:lpstr>
      <vt:lpstr>CDE OLS Staff</vt:lpstr>
      <vt:lpstr>PowerPoint Presentation</vt:lpstr>
      <vt:lpstr>Self-Identify by Team</vt:lpstr>
      <vt:lpstr>Roles in the Room (paraphrased titles)</vt:lpstr>
      <vt:lpstr>Video (welcome)</vt:lpstr>
      <vt:lpstr>Celebrations</vt:lpstr>
      <vt:lpstr>Video (transition)</vt:lpstr>
      <vt:lpstr>Pre-Learning </vt:lpstr>
      <vt:lpstr>Concepts from Pre-Learning</vt:lpstr>
      <vt:lpstr>PowerPoint Presentation</vt:lpstr>
      <vt:lpstr>Bridging Pre-Learning and Today’s Work</vt:lpstr>
      <vt:lpstr>PowerPoint Presentation</vt:lpstr>
      <vt:lpstr>PowerPoint Presentation</vt:lpstr>
      <vt:lpstr>Competency Development</vt:lpstr>
      <vt:lpstr>What &amp; Why…</vt:lpstr>
      <vt:lpstr>Predictions &amp; Implications</vt:lpstr>
      <vt:lpstr>CO-MTSS State Personnel  Development Grant (SPDG)</vt:lpstr>
      <vt:lpstr>CO-MTSS Project Activities &amp; Timeline</vt:lpstr>
      <vt:lpstr>MLT Implementation</vt:lpstr>
      <vt:lpstr>PowerPoint Presentation</vt:lpstr>
      <vt:lpstr>PowerPoint Presentation</vt:lpstr>
      <vt:lpstr>Section Overview &amp; Objection</vt:lpstr>
      <vt:lpstr>Implementation Practice</vt:lpstr>
      <vt:lpstr>Dashboard Access</vt:lpstr>
      <vt:lpstr>Dashboard Navigation</vt:lpstr>
      <vt:lpstr>Basic Layout of the Dashboard Worksheet</vt:lpstr>
      <vt:lpstr>Measure Worksheet Layout</vt:lpstr>
      <vt:lpstr>That annoying thing about hyperlinks…</vt:lpstr>
      <vt:lpstr>Where to enter MLT Self-Assessment Data</vt:lpstr>
      <vt:lpstr>PowerPoint Presentation</vt:lpstr>
      <vt:lpstr>MLT Self-Assessment Completion</vt:lpstr>
      <vt:lpstr>PowerPoint Presentation</vt:lpstr>
      <vt:lpstr>Integrated Learning and Networking: Special Topics (round table conversations)</vt:lpstr>
      <vt:lpstr>Integrated Learning &amp; Networking: Topics</vt:lpstr>
      <vt:lpstr>Lunch Break</vt:lpstr>
      <vt:lpstr>PowerPoint Presentation</vt:lpstr>
      <vt:lpstr>Teaming Structures Form a Natural Cascade</vt:lpstr>
      <vt:lpstr>Leadership Team Coaching in Practice (Hawkins)</vt:lpstr>
      <vt:lpstr>Effective Teams</vt:lpstr>
      <vt:lpstr>PowerPoint Presentation</vt:lpstr>
      <vt:lpstr>Team-Driven</vt:lpstr>
      <vt:lpstr>Team Identity</vt:lpstr>
      <vt:lpstr>Practices for Teams</vt:lpstr>
      <vt:lpstr>Leadership Teams (Fixsen, Blase, 2012)</vt:lpstr>
      <vt:lpstr>Video (transition)</vt:lpstr>
      <vt:lpstr>BLTs</vt:lpstr>
      <vt:lpstr>Video (transition)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Watchorn, Kim</cp:lastModifiedBy>
  <cp:revision>190</cp:revision>
  <cp:lastPrinted>2017-08-17T13:12:45Z</cp:lastPrinted>
  <dcterms:created xsi:type="dcterms:W3CDTF">2016-08-31T23:11:11Z</dcterms:created>
  <dcterms:modified xsi:type="dcterms:W3CDTF">2017-09-18T14:26:00Z</dcterms:modified>
</cp:coreProperties>
</file>