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9"/>
  </p:notesMasterIdLst>
  <p:sldIdLst>
    <p:sldId id="264" r:id="rId2"/>
    <p:sldId id="286" r:id="rId3"/>
    <p:sldId id="287" r:id="rId4"/>
    <p:sldId id="288" r:id="rId5"/>
    <p:sldId id="289" r:id="rId6"/>
    <p:sldId id="290" r:id="rId7"/>
    <p:sldId id="291" r:id="rId8"/>
    <p:sldId id="296" r:id="rId9"/>
    <p:sldId id="297" r:id="rId10"/>
    <p:sldId id="299" r:id="rId11"/>
    <p:sldId id="293" r:id="rId12"/>
    <p:sldId id="307" r:id="rId13"/>
    <p:sldId id="292" r:id="rId14"/>
    <p:sldId id="305" r:id="rId15"/>
    <p:sldId id="294" r:id="rId16"/>
    <p:sldId id="308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C4E7"/>
    <a:srgbClr val="33CCFF"/>
    <a:srgbClr val="EF7521"/>
    <a:srgbClr val="000000"/>
    <a:srgbClr val="0066CC"/>
    <a:srgbClr val="5C6670"/>
    <a:srgbClr val="FFC846"/>
    <a:srgbClr val="101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664" autoAdjust="0"/>
  </p:normalViewPr>
  <p:slideViewPr>
    <p:cSldViewPr snapToGrid="0">
      <p:cViewPr varScale="1">
        <p:scale>
          <a:sx n="117" d="100"/>
          <a:sy n="117" d="100"/>
        </p:scale>
        <p:origin x="2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ns_a\Documents\Camtasia%20Studio\Bullying%20Prevention%20Trainings\What%20is%20Bullying\2017%20HKCS%20-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ns_a\Documents\Camtasia%20Studio\Bullying%20Prevention%20Trainings\What%20is%20Bullying\2017%20HKCS%20-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ns_a\Syncplicity%20Folders\OLS%20Current%20Projects%20(Scott%20Ross)\Bullying%20Prevention%20and%20Education%20Grant%20Program\Presentations\National%20Crime%20Victimization%20Study%20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ns_a\Syncplicity%20Folders\OLS%20Current%20Projects%20(Scott%20Ross)\Bullying%20Prevention%20and%20Education%20Grant%20Program\Presentations\National%20Crime%20Victimization%20Study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ns_a\Syncplicity%20Folders\OLS%20Current%20Projects%20(Scott%20Ross)\Bullying%20Prevention%20and%20Education%20Grant%20Program\Presentations\National%20Crime%20Victimization%20Study%20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ns_a\Syncplicity%20Folders\OLS%20Current%20Projects%20(Scott%20Ross)\Bullying%20Prevention%20and%20Education%20Grant%20Program\Presentations\National%20Crime%20Victimization%20Study%20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ns_a\Syncplicity%20Folders\OLS%20Current%20Projects%20(Scott%20Ross)\Bullying%20Prevention%20and%20Education%20Grant%20Program\Presentations\National%20Crime%20Victimization%20Study%20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ns_a\Syncplicity%20Folders\OLS%20Current%20Projects%20(Scott%20Ross)\Bullying%20Prevention%20and%20Education%20Grant%20Program\Presentations\National%20Crime%20Victimization%20Study%20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llins_a\Syncplicity%20Folders\OLS%20Current%20Projects%20(Scott%20Ross)\Bullying%20Prevention%20and%20Education%20Grant%20Program\Presentations\National%20Crime%20Victimization%20Study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Middle School Students</a:t>
            </a:r>
            <a:r>
              <a:rPr lang="en-US" sz="1200" baseline="0" dirty="0"/>
              <a:t> </a:t>
            </a:r>
            <a:r>
              <a:rPr lang="en-US" sz="1200" baseline="0" dirty="0" smtClean="0"/>
              <a:t>Reporting Having Ever Been Bullied </a:t>
            </a:r>
            <a:r>
              <a:rPr lang="en-US" sz="1200" baseline="0" dirty="0"/>
              <a:t>in Colorado </a:t>
            </a:r>
            <a:endParaRPr lang="en-US" sz="1200" dirty="0"/>
          </a:p>
        </c:rich>
      </c:tx>
      <c:layout>
        <c:manualLayout>
          <c:xMode val="edge"/>
          <c:yMode val="edge"/>
          <c:x val="0.13185651768901138"/>
          <c:y val="1.28181651237177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32092274408191"/>
          <c:y val="0.22955221506402609"/>
          <c:w val="0.80660746480172407"/>
          <c:h val="0.66128029536946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6EC4E8"/>
            </a:solidFill>
          </c:spPr>
          <c:invertIfNegative val="0"/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Average</c:v>
                </c:pt>
                <c:pt idx="1">
                  <c:v>Females</c:v>
                </c:pt>
                <c:pt idx="2">
                  <c:v>Males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0.441</c:v>
                </c:pt>
                <c:pt idx="1">
                  <c:v>0.47799999999999998</c:v>
                </c:pt>
                <c:pt idx="2">
                  <c:v>0.40600000000000003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86520"/>
        <c:axId val="86386128"/>
      </c:barChart>
      <c:catAx>
        <c:axId val="86386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386128"/>
        <c:crosses val="autoZero"/>
        <c:auto val="1"/>
        <c:lblAlgn val="ctr"/>
        <c:lblOffset val="100"/>
        <c:noMultiLvlLbl val="0"/>
      </c:catAx>
      <c:valAx>
        <c:axId val="8638612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8638652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High School Students Bullied in Past 12 Months in Colorado</a:t>
            </a:r>
          </a:p>
        </c:rich>
      </c:tx>
      <c:layout>
        <c:manualLayout>
          <c:xMode val="edge"/>
          <c:yMode val="edge"/>
          <c:x val="0.1720334229693681"/>
          <c:y val="1.882537402228912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323136563451041"/>
          <c:y val="0.2238080930882233"/>
          <c:w val="0.81380761615324404"/>
          <c:h val="0.66925227378093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EC4E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F7521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Sheet1!$A$7:$A$10</c:f>
              <c:strCache>
                <c:ptCount val="4"/>
                <c:pt idx="0">
                  <c:v>National</c:v>
                </c:pt>
                <c:pt idx="1">
                  <c:v>Colorado</c:v>
                </c:pt>
                <c:pt idx="2">
                  <c:v>Females</c:v>
                </c:pt>
                <c:pt idx="3">
                  <c:v>Males</c:v>
                </c:pt>
              </c:strCache>
            </c:strRef>
          </c:cat>
          <c:val>
            <c:numRef>
              <c:f>Sheet1!$B$7:$B$10</c:f>
              <c:numCache>
                <c:formatCode>0.0%</c:formatCode>
                <c:ptCount val="4"/>
                <c:pt idx="0">
                  <c:v>0.19</c:v>
                </c:pt>
                <c:pt idx="1">
                  <c:v>0.18</c:v>
                </c:pt>
                <c:pt idx="2">
                  <c:v>0.21099999999999999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88872"/>
        <c:axId val="86388088"/>
      </c:barChart>
      <c:catAx>
        <c:axId val="86388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388088"/>
        <c:crosses val="autoZero"/>
        <c:auto val="1"/>
        <c:lblAlgn val="ctr"/>
        <c:lblOffset val="100"/>
        <c:noMultiLvlLbl val="0"/>
      </c:catAx>
      <c:valAx>
        <c:axId val="8638808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8638887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National Bullying </a:t>
            </a:r>
            <a:r>
              <a:rPr lang="en-US" sz="1200" baseline="0"/>
              <a:t> Rates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6EC4E8"/>
              </a:solidFill>
            </c:spPr>
          </c:dPt>
          <c:dPt>
            <c:idx val="1"/>
            <c:bubble3D val="0"/>
            <c:spPr>
              <a:solidFill>
                <a:srgbClr val="EF7521"/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23372802199653608"/>
                  <c:y val="-0.18189943247955764"/>
                </c:manualLayout>
              </c:layout>
              <c:tx>
                <c:rich>
                  <a:bodyPr/>
                  <a:lstStyle/>
                  <a:p>
                    <a:fld id="{12CADABE-B312-4199-B79F-1C04D4570379}" type="CATEGORYNAME">
                      <a:rPr lang="en-US" sz="2400"/>
                      <a:pPr/>
                      <a:t>[CATEGORY NAME]</a:t>
                    </a:fld>
                    <a:r>
                      <a:rPr lang="en-US" sz="2400" baseline="0" dirty="0"/>
                      <a:t>
</a:t>
                    </a:r>
                    <a:fld id="{D945BDC0-9BFA-497E-ABF5-4437B103004C}" type="PERCENTAGE">
                      <a:rPr lang="en-US" sz="2400" baseline="0"/>
                      <a:pPr/>
                      <a:t>[PERCENTAGE]</a:t>
                    </a:fld>
                    <a:endParaRPr lang="en-US" sz="2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92703249899637"/>
                      <c:h val="0.2638052415932991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807186613382574"/>
                  <c:y val="0.22376820683332918"/>
                </c:manualLayout>
              </c:layout>
              <c:tx>
                <c:rich>
                  <a:bodyPr/>
                  <a:lstStyle/>
                  <a:p>
                    <a:fld id="{4041B95A-2BDC-43EE-8BC8-E10FFB15F29B}" type="CATEGORYNAME">
                      <a:rPr lang="en-US" sz="24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A28CC2E2-FB95-4966-9FEA-4583B2625646}" type="PERCENTAGE">
                      <a:rPr lang="en-US" sz="24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Data!$A$18:$A$19</c:f>
              <c:strCache>
                <c:ptCount val="2"/>
                <c:pt idx="0">
                  <c:v>Not Bullied</c:v>
                </c:pt>
                <c:pt idx="1">
                  <c:v>Bullied</c:v>
                </c:pt>
              </c:strCache>
            </c:strRef>
          </c:cat>
          <c:val>
            <c:numRef>
              <c:f>Data!$B$18:$B$19</c:f>
              <c:numCache>
                <c:formatCode>0.0%</c:formatCode>
                <c:ptCount val="2"/>
                <c:pt idx="0">
                  <c:v>0.79200000000000004</c:v>
                </c:pt>
                <c:pt idx="1">
                  <c:v>0.20800000000000002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National Bullying Rates by Gender</a:t>
            </a:r>
          </a:p>
        </c:rich>
      </c:tx>
      <c:layout>
        <c:manualLayout>
          <c:xMode val="edge"/>
          <c:yMode val="edge"/>
          <c:x val="0.28173818272484608"/>
          <c:y val="3.90254555319692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113591471169196"/>
          <c:y val="0.17931240989242542"/>
          <c:w val="0.80660746480172407"/>
          <c:h val="0.661280295369460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EC4E8"/>
            </a:solidFill>
          </c:spPr>
          <c:invertIfNegative val="0"/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Data!$A$20:$A$21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Data!$B$20:$B$21</c:f>
              <c:numCache>
                <c:formatCode>0.0%</c:formatCode>
                <c:ptCount val="2"/>
                <c:pt idx="0">
                  <c:v>0.22800000000000001</c:v>
                </c:pt>
                <c:pt idx="1">
                  <c:v>0.188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057944"/>
        <c:axId val="86058336"/>
      </c:barChart>
      <c:catAx>
        <c:axId val="86057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6058336"/>
        <c:crosses val="autoZero"/>
        <c:auto val="1"/>
        <c:lblAlgn val="ctr"/>
        <c:lblOffset val="100"/>
        <c:noMultiLvlLbl val="0"/>
      </c:catAx>
      <c:valAx>
        <c:axId val="86058336"/>
        <c:scaling>
          <c:orientation val="minMax"/>
          <c:max val="0.35000000000000003"/>
        </c:scaling>
        <c:delete val="0"/>
        <c:axPos val="l"/>
        <c:numFmt formatCode="0.0%" sourceLinked="1"/>
        <c:majorTickMark val="out"/>
        <c:minorTickMark val="none"/>
        <c:tickLblPos val="nextTo"/>
        <c:crossAx val="860579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/>
              <a:t>National Bullying Rates by Type</a:t>
            </a:r>
          </a:p>
        </c:rich>
      </c:tx>
      <c:layout>
        <c:manualLayout>
          <c:xMode val="edge"/>
          <c:yMode val="edge"/>
          <c:x val="0.32528532370953633"/>
          <c:y val="2.775984251968504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3649278215223092E-2"/>
          <c:y val="0.13102070574511521"/>
          <c:w val="0.88741874453193337"/>
          <c:h val="0.730363371245260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EC4E8"/>
            </a:solidFill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Data!$A$10:$A$16</c:f>
              <c:strCache>
                <c:ptCount val="7"/>
                <c:pt idx="0">
                  <c:v>Made fun of, called names, or insulted</c:v>
                </c:pt>
                <c:pt idx="1">
                  <c:v>Subject of rumors</c:v>
                </c:pt>
                <c:pt idx="2">
                  <c:v>Pushed, shoved, tripped, or spit on</c:v>
                </c:pt>
                <c:pt idx="3">
                  <c:v>Excluded from activities on purpose</c:v>
                </c:pt>
                <c:pt idx="4">
                  <c:v>Threatened with harm</c:v>
                </c:pt>
                <c:pt idx="5">
                  <c:v>Tried to make do things they did not want to do</c:v>
                </c:pt>
                <c:pt idx="6">
                  <c:v>Property destroyed on purpose</c:v>
                </c:pt>
              </c:strCache>
            </c:strRef>
          </c:cat>
          <c:val>
            <c:numRef>
              <c:f>Data!$B$10:$B$16</c:f>
              <c:numCache>
                <c:formatCode>0.0%</c:formatCode>
                <c:ptCount val="7"/>
                <c:pt idx="0">
                  <c:v>0.13300000000000001</c:v>
                </c:pt>
                <c:pt idx="1">
                  <c:v>0.122</c:v>
                </c:pt>
                <c:pt idx="2">
                  <c:v>5.0999999999999997E-2</c:v>
                </c:pt>
                <c:pt idx="3">
                  <c:v>0.05</c:v>
                </c:pt>
                <c:pt idx="4">
                  <c:v>3.9E-2</c:v>
                </c:pt>
                <c:pt idx="5">
                  <c:v>2.5000000000000001E-2</c:v>
                </c:pt>
                <c:pt idx="6">
                  <c:v>1.8000000000000002E-2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778472"/>
        <c:axId val="306499592"/>
      </c:barChart>
      <c:catAx>
        <c:axId val="85778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6499592"/>
        <c:crosses val="autoZero"/>
        <c:auto val="1"/>
        <c:lblAlgn val="ctr"/>
        <c:lblOffset val="100"/>
        <c:noMultiLvlLbl val="0"/>
      </c:catAx>
      <c:valAx>
        <c:axId val="306499592"/>
        <c:scaling>
          <c:orientation val="minMax"/>
          <c:max val="0.14000000000000001"/>
        </c:scaling>
        <c:delete val="0"/>
        <c:axPos val="l"/>
        <c:numFmt formatCode="0.0%" sourceLinked="1"/>
        <c:majorTickMark val="out"/>
        <c:minorTickMark val="none"/>
        <c:tickLblPos val="nextTo"/>
        <c:crossAx val="85778472"/>
        <c:crosses val="autoZero"/>
        <c:crossBetween val="between"/>
        <c:majorUnit val="2.0000000000000004E-2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lang="en-US" sz="1000" kern="1200" spc="0" baseline="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3200" dirty="0"/>
              <a:t>National Bullying Rates by Location</a:t>
            </a:r>
          </a:p>
        </c:rich>
      </c:tx>
      <c:layout>
        <c:manualLayout>
          <c:xMode val="edge"/>
          <c:yMode val="edge"/>
          <c:x val="0.23966469816272967"/>
          <c:y val="3.913123359580052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837147692986975"/>
          <c:y val="9.3983673440068138E-2"/>
          <c:w val="0.81380761615324404"/>
          <c:h val="0.66925227378093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EC4E8"/>
            </a:solidFill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Data!$A$23:$A$29</c:f>
              <c:strCache>
                <c:ptCount val="7"/>
                <c:pt idx="0">
                  <c:v>In a hallway or stairwell</c:v>
                </c:pt>
                <c:pt idx="1">
                  <c:v>In a classroom</c:v>
                </c:pt>
                <c:pt idx="2">
                  <c:v>Cafeteria at school</c:v>
                </c:pt>
                <c:pt idx="3">
                  <c:v>Outside on school grounds</c:v>
                </c:pt>
                <c:pt idx="4">
                  <c:v>Online or by text</c:v>
                </c:pt>
                <c:pt idx="5">
                  <c:v>School bus</c:v>
                </c:pt>
                <c:pt idx="6">
                  <c:v>In a bathroom/locker room</c:v>
                </c:pt>
              </c:strCache>
            </c:strRef>
          </c:cat>
          <c:val>
            <c:numRef>
              <c:f>Data!$B$23:$B$29</c:f>
              <c:numCache>
                <c:formatCode>0.0%</c:formatCode>
                <c:ptCount val="7"/>
                <c:pt idx="0">
                  <c:v>0.41700000000000004</c:v>
                </c:pt>
                <c:pt idx="1">
                  <c:v>0.33600000000000002</c:v>
                </c:pt>
                <c:pt idx="2">
                  <c:v>0.222</c:v>
                </c:pt>
                <c:pt idx="3">
                  <c:v>0.193</c:v>
                </c:pt>
                <c:pt idx="4">
                  <c:v>0.115</c:v>
                </c:pt>
                <c:pt idx="5">
                  <c:v>0.1</c:v>
                </c:pt>
                <c:pt idx="6">
                  <c:v>9.4E-2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6500376"/>
        <c:axId val="306500768"/>
      </c:barChart>
      <c:catAx>
        <c:axId val="306500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400000"/>
          <a:lstStyle/>
          <a:p>
            <a:pPr>
              <a:defRPr/>
            </a:pPr>
            <a:endParaRPr lang="en-US"/>
          </a:p>
        </c:txPr>
        <c:crossAx val="306500768"/>
        <c:crosses val="autoZero"/>
        <c:auto val="1"/>
        <c:lblAlgn val="ctr"/>
        <c:lblOffset val="100"/>
        <c:noMultiLvlLbl val="0"/>
      </c:catAx>
      <c:valAx>
        <c:axId val="306500768"/>
        <c:scaling>
          <c:orientation val="minMax"/>
          <c:max val="0.5"/>
        </c:scaling>
        <c:delete val="0"/>
        <c:axPos val="l"/>
        <c:numFmt formatCode="0.0%" sourceLinked="1"/>
        <c:majorTickMark val="out"/>
        <c:minorTickMark val="none"/>
        <c:tickLblPos val="nextTo"/>
        <c:crossAx val="306500376"/>
        <c:crosses val="autoZero"/>
        <c:crossBetween val="between"/>
        <c:majorUnit val="0.1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National Bullying Rates by Grade</a:t>
            </a:r>
          </a:p>
        </c:rich>
      </c:tx>
      <c:layout>
        <c:manualLayout>
          <c:xMode val="edge"/>
          <c:yMode val="edge"/>
          <c:x val="0.22350699912510938"/>
          <c:y val="5.84149897929425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898801309630109E-2"/>
          <c:y val="0.16097010600947609"/>
          <c:w val="0.88908172560904108"/>
          <c:h val="0.72918444471534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rgbClr val="6EC4E7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6EC4E7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Data!$A$2:$A$8</c:f>
              <c:strCache>
                <c:ptCount val="7"/>
                <c:pt idx="0">
                  <c:v>6th</c:v>
                </c:pt>
                <c:pt idx="1">
                  <c:v>7th</c:v>
                </c:pt>
                <c:pt idx="2">
                  <c:v>8th</c:v>
                </c:pt>
                <c:pt idx="3">
                  <c:v>9th</c:v>
                </c:pt>
                <c:pt idx="4">
                  <c:v>10th</c:v>
                </c:pt>
                <c:pt idx="5">
                  <c:v>11th</c:v>
                </c:pt>
                <c:pt idx="6">
                  <c:v>12th</c:v>
                </c:pt>
              </c:strCache>
            </c:strRef>
          </c:cat>
          <c:val>
            <c:numRef>
              <c:f>Data!$B$2:$B$8</c:f>
              <c:numCache>
                <c:formatCode>0.0%</c:formatCode>
                <c:ptCount val="7"/>
                <c:pt idx="0">
                  <c:v>0.31</c:v>
                </c:pt>
                <c:pt idx="1">
                  <c:v>0.251</c:v>
                </c:pt>
                <c:pt idx="2">
                  <c:v>0.222</c:v>
                </c:pt>
                <c:pt idx="3">
                  <c:v>0.19</c:v>
                </c:pt>
                <c:pt idx="4">
                  <c:v>0.21199999999999999</c:v>
                </c:pt>
                <c:pt idx="5">
                  <c:v>0.158</c:v>
                </c:pt>
                <c:pt idx="6">
                  <c:v>0.14899999999999999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263304"/>
        <c:axId val="462263696"/>
      </c:barChart>
      <c:catAx>
        <c:axId val="462263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2263696"/>
        <c:crosses val="autoZero"/>
        <c:auto val="1"/>
        <c:lblAlgn val="ctr"/>
        <c:lblOffset val="100"/>
        <c:noMultiLvlLbl val="0"/>
      </c:catAx>
      <c:valAx>
        <c:axId val="462263696"/>
        <c:scaling>
          <c:orientation val="minMax"/>
          <c:max val="0.35000000000000003"/>
        </c:scaling>
        <c:delete val="0"/>
        <c:axPos val="l"/>
        <c:numFmt formatCode="0.0%" sourceLinked="1"/>
        <c:majorTickMark val="out"/>
        <c:minorTickMark val="none"/>
        <c:tickLblPos val="nextTo"/>
        <c:crossAx val="4622633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National Bullying Rates by Locale</a:t>
            </a:r>
          </a:p>
        </c:rich>
      </c:tx>
      <c:layout>
        <c:manualLayout>
          <c:xMode val="edge"/>
          <c:yMode val="edge"/>
          <c:x val="0.22218794815596504"/>
          <c:y val="3.16560570773723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64450577698407"/>
          <c:y val="0.159637129865809"/>
          <c:w val="0.85929936592977429"/>
          <c:h val="0.7047389594307603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EC4E7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6EC4E7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Data!$A$49:$A$52</c:f>
              <c:strCache>
                <c:ptCount val="4"/>
                <c:pt idx="0">
                  <c:v>City</c:v>
                </c:pt>
                <c:pt idx="1">
                  <c:v>Suburb</c:v>
                </c:pt>
                <c:pt idx="2">
                  <c:v>Town</c:v>
                </c:pt>
                <c:pt idx="3">
                  <c:v>Rural</c:v>
                </c:pt>
              </c:strCache>
            </c:strRef>
          </c:cat>
          <c:val>
            <c:numRef>
              <c:f>Data!$B$49:$B$52</c:f>
              <c:numCache>
                <c:formatCode>0.0%</c:formatCode>
                <c:ptCount val="4"/>
                <c:pt idx="0">
                  <c:v>0.21299999999999999</c:v>
                </c:pt>
                <c:pt idx="1">
                  <c:v>0.21299999999999999</c:v>
                </c:pt>
                <c:pt idx="2">
                  <c:v>0.20300000000000001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269968"/>
        <c:axId val="462270360"/>
      </c:barChart>
      <c:catAx>
        <c:axId val="46226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2270360"/>
        <c:crosses val="autoZero"/>
        <c:auto val="1"/>
        <c:lblAlgn val="ctr"/>
        <c:lblOffset val="100"/>
        <c:noMultiLvlLbl val="0"/>
      </c:catAx>
      <c:valAx>
        <c:axId val="462270360"/>
        <c:scaling>
          <c:orientation val="minMax"/>
          <c:max val="0.25"/>
        </c:scaling>
        <c:delete val="0"/>
        <c:axPos val="l"/>
        <c:numFmt formatCode="0.0%" sourceLinked="1"/>
        <c:majorTickMark val="out"/>
        <c:minorTickMark val="none"/>
        <c:tickLblPos val="nextTo"/>
        <c:crossAx val="462269968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National Bullying by Race</a:t>
            </a:r>
          </a:p>
        </c:rich>
      </c:tx>
      <c:layout>
        <c:manualLayout>
          <c:xMode val="edge"/>
          <c:yMode val="edge"/>
          <c:x val="0.32694647667024207"/>
          <c:y val="4.079617524689715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837147692986975"/>
          <c:y val="9.3983673440068138E-2"/>
          <c:w val="0.81380761615324404"/>
          <c:h val="0.66925227378093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EC4E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EC4E7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Data!$A$31:$A$35</c:f>
              <c:strCache>
                <c:ptCount val="5"/>
                <c:pt idx="0">
                  <c:v>All other races</c:v>
                </c:pt>
                <c:pt idx="1">
                  <c:v>Black</c:v>
                </c:pt>
                <c:pt idx="2">
                  <c:v>White</c:v>
                </c:pt>
                <c:pt idx="3">
                  <c:v>Latino</c:v>
                </c:pt>
                <c:pt idx="4">
                  <c:v>Asian</c:v>
                </c:pt>
              </c:strCache>
            </c:strRef>
          </c:cat>
          <c:val>
            <c:numRef>
              <c:f>Data!$B$31:$B$35</c:f>
              <c:numCache>
                <c:formatCode>0.0%</c:formatCode>
                <c:ptCount val="5"/>
                <c:pt idx="0">
                  <c:v>0.25900000000000001</c:v>
                </c:pt>
                <c:pt idx="1">
                  <c:v>0.247</c:v>
                </c:pt>
                <c:pt idx="2">
                  <c:v>0.21600000000000003</c:v>
                </c:pt>
                <c:pt idx="3">
                  <c:v>0.17199999999999999</c:v>
                </c:pt>
                <c:pt idx="4">
                  <c:v>0.156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209072"/>
        <c:axId val="401197704"/>
      </c:barChart>
      <c:catAx>
        <c:axId val="40120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1197704"/>
        <c:crosses val="autoZero"/>
        <c:auto val="1"/>
        <c:lblAlgn val="ctr"/>
        <c:lblOffset val="100"/>
        <c:noMultiLvlLbl val="0"/>
      </c:catAx>
      <c:valAx>
        <c:axId val="401197704"/>
        <c:scaling>
          <c:orientation val="minMax"/>
          <c:max val="0.5"/>
        </c:scaling>
        <c:delete val="0"/>
        <c:axPos val="l"/>
        <c:numFmt formatCode="0.0%" sourceLinked="1"/>
        <c:majorTickMark val="out"/>
        <c:minorTickMark val="none"/>
        <c:tickLblPos val="nextTo"/>
        <c:crossAx val="401209072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C41A5-5806-4D8C-9101-87111F98DC1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5EF9D-2794-47AA-B87D-5B4564565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4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Four roles in bullying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38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37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55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4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1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11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7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8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4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4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68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8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06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7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190875"/>
            <a:ext cx="9144000" cy="1814513"/>
          </a:xfrm>
        </p:spPr>
        <p:txBody>
          <a:bodyPr lIns="0" tIns="0" rIns="0" bIns="0" anchor="t" anchorCtr="0">
            <a:noAutofit/>
          </a:bodyPr>
          <a:lstStyle>
            <a:lvl1pPr algn="ctr">
              <a:defRPr sz="6000"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37713"/>
            <a:ext cx="9144000" cy="59636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 title="Colorado Department of Educati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07" y="1823179"/>
            <a:ext cx="4491235" cy="8190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7" cy="12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7" cy="1257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1"/>
            <a:ext cx="5821680" cy="713232"/>
          </a:xfrm>
        </p:spPr>
        <p:txBody>
          <a:bodyPr lIns="0" tIns="0" rIns="0" bIns="0" anchor="t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3513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title="CDE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23" y="6138863"/>
            <a:ext cx="1028753" cy="5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3040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63040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23" y="6138863"/>
            <a:ext cx="1028753" cy="558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7" cy="125736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4320" y="274321"/>
            <a:ext cx="5831205" cy="713232"/>
          </a:xfrm>
        </p:spPr>
        <p:txBody>
          <a:bodyPr lIns="0" tIns="0" rIns="0" bIns="0" anchor="t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Blue file folder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" y="-352"/>
            <a:ext cx="12192627" cy="68583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62163"/>
            <a:ext cx="10363200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2" y="6356354"/>
            <a:ext cx="62371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677" y="6164499"/>
            <a:ext cx="968978" cy="5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1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Light green file folder section divider 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" y="-352"/>
            <a:ext cx="12192627" cy="68583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62163"/>
            <a:ext cx="10363200" cy="2387600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5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2" y="6356354"/>
            <a:ext cx="62371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677" y="6164499"/>
            <a:ext cx="968978" cy="5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7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1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Blue 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62163"/>
            <a:ext cx="10363200" cy="23876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10" name="Picture 9" title="C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952" y="6246435"/>
            <a:ext cx="1300309" cy="52975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2" y="6356354"/>
            <a:ext cx="62371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726FA2-3EC9-4717-AD62-D8C823692D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26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9A9D-8D96-4F61-8BE6-3E8248424252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6FA2-3EC9-4717-AD62-D8C823692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92" r:id="rId4"/>
    <p:sldLayoutId id="2147483693" r:id="rId5"/>
    <p:sldLayoutId id="2147483683" r:id="rId6"/>
    <p:sldLayoutId id="214748369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Museo Slab 500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2967271"/>
            <a:ext cx="9143999" cy="1526927"/>
          </a:xfrm>
        </p:spPr>
        <p:txBody>
          <a:bodyPr/>
          <a:lstStyle/>
          <a:p>
            <a:r>
              <a:rPr lang="en-US" dirty="0" smtClean="0"/>
              <a:t>Bullying Prevention Training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75824"/>
            <a:ext cx="9143999" cy="443429"/>
          </a:xfrm>
        </p:spPr>
        <p:txBody>
          <a:bodyPr/>
          <a:lstStyle/>
          <a:p>
            <a:r>
              <a:rPr lang="en-US" dirty="0" smtClean="0"/>
              <a:t>Prevalence and Impact of Bullying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057" y="5996226"/>
            <a:ext cx="5380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Adam Collins, Ph.D.</a:t>
            </a:r>
          </a:p>
          <a:p>
            <a:r>
              <a:rPr lang="en-US" sz="1600" dirty="0"/>
              <a:t>Bullying Prevention and Education Grant Coordinator </a:t>
            </a:r>
          </a:p>
          <a:p>
            <a:r>
              <a:rPr lang="en-US" sz="1600" dirty="0"/>
              <a:t>Collins_A@cde.state.co.us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3999" y="513779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October,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5537598"/>
            <a:ext cx="1470990" cy="132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2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 txBox="1">
            <a:spLocks/>
          </p:cNvSpPr>
          <p:nvPr/>
        </p:nvSpPr>
        <p:spPr>
          <a:xfrm>
            <a:off x="1524000" y="6558455"/>
            <a:ext cx="9144000" cy="269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 algn="ctr">
              <a:buNone/>
            </a:pPr>
            <a:r>
              <a:rPr lang="en-US" sz="800" dirty="0">
                <a:solidFill>
                  <a:schemeClr val="tx1"/>
                </a:solidFill>
              </a:rPr>
              <a:t>(National Crime Victimization Survey)</a:t>
            </a:r>
            <a:endParaRPr lang="en-US" sz="800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863"/>
              </p:ext>
            </p:extLst>
          </p:nvPr>
        </p:nvGraphicFramePr>
        <p:xfrm>
          <a:off x="1310645" y="1"/>
          <a:ext cx="9613023" cy="682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20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Risk Populations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LGBTQ</a:t>
            </a:r>
          </a:p>
          <a:p>
            <a:pPr marL="1143000" lvl="1" indent="-457200"/>
            <a:r>
              <a:rPr lang="en-US" dirty="0" smtClean="0"/>
              <a:t>Many studies have found LGBTQ youth to be more likely to experience bullying than cisgender youth </a:t>
            </a:r>
            <a:r>
              <a:rPr lang="en-US" sz="1800" dirty="0" smtClean="0"/>
              <a:t>(see </a:t>
            </a:r>
            <a:r>
              <a:rPr lang="en-US" sz="1800" dirty="0" err="1" smtClean="0"/>
              <a:t>Rivara</a:t>
            </a:r>
            <a:r>
              <a:rPr lang="en-US" sz="1800" dirty="0" smtClean="0"/>
              <a:t> &amp; Le </a:t>
            </a:r>
            <a:r>
              <a:rPr lang="en-US" sz="1800" dirty="0" err="1" smtClean="0"/>
              <a:t>Menestrel</a:t>
            </a:r>
            <a:r>
              <a:rPr lang="en-US" sz="1800" dirty="0" smtClean="0"/>
              <a:t>, 2016)</a:t>
            </a:r>
          </a:p>
          <a:p>
            <a:pPr marL="1143000" lvl="1" indent="-457200"/>
            <a:r>
              <a:rPr lang="en-US" dirty="0" smtClean="0"/>
              <a:t>Prevalence rates of bullying for LGB youth range between 25.6% - 43.6%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Disabilities</a:t>
            </a:r>
          </a:p>
          <a:p>
            <a:pPr marL="1143000" lvl="1" indent="-457200"/>
            <a:r>
              <a:rPr lang="en-US" dirty="0" smtClean="0"/>
              <a:t>Students with disabilities are up to 1.5 times more likely to be bullied </a:t>
            </a:r>
            <a:r>
              <a:rPr lang="en-US" sz="1800" dirty="0" smtClean="0"/>
              <a:t>(Blake et al., 2012)</a:t>
            </a:r>
          </a:p>
          <a:p>
            <a:pPr marL="1143000" lvl="1" indent="-457200"/>
            <a:r>
              <a:rPr lang="en-US" dirty="0" smtClean="0"/>
              <a:t>This is true from preschool through adolescence </a:t>
            </a:r>
            <a:r>
              <a:rPr lang="en-US" sz="1800" dirty="0" smtClean="0"/>
              <a:t>(Rose, 2015; Son et al., 2012)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69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Prevalence </a:t>
            </a:r>
            <a:r>
              <a:rPr lang="en-US" dirty="0"/>
              <a:t>of Bullying Review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74318" y="3416609"/>
            <a:ext cx="11229975" cy="505588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Bullying peaks in middle school, then declines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4320" y="1549523"/>
            <a:ext cx="11229975" cy="505588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15-30% of students nationally are involved in bullying each year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74318" y="2483066"/>
            <a:ext cx="11229975" cy="505588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Hallways and classrooms are the most common place for bullying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74318" y="4348623"/>
            <a:ext cx="11229975" cy="505588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Bullying occurs at the same rate regardless of locale (e.g., urban, rural)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74318" y="5280637"/>
            <a:ext cx="11229975" cy="505588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Students who are disabled or identify as LGBTQ are more likely to be involved in bullying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183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Impact of Bullying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Bullying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88023" y="1384419"/>
            <a:ext cx="7930498" cy="632388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Internalizing Symptoms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(Gini &amp; </a:t>
            </a:r>
            <a:r>
              <a:rPr lang="en-US" sz="1200" dirty="0" err="1">
                <a:solidFill>
                  <a:schemeClr val="bg1"/>
                </a:solidFill>
              </a:rPr>
              <a:t>Pozzoli</a:t>
            </a:r>
            <a:r>
              <a:rPr lang="en-US" sz="1200" dirty="0">
                <a:solidFill>
                  <a:schemeClr val="bg1"/>
                </a:solidFill>
              </a:rPr>
              <a:t>, 2013; Hunter et al., 2014; </a:t>
            </a:r>
            <a:r>
              <a:rPr lang="en-US" sz="1200" dirty="0" err="1">
                <a:solidFill>
                  <a:schemeClr val="bg1"/>
                </a:solidFill>
              </a:rPr>
              <a:t>Kidger</a:t>
            </a:r>
            <a:r>
              <a:rPr lang="en-US" sz="1200" dirty="0">
                <a:solidFill>
                  <a:schemeClr val="bg1"/>
                </a:solidFill>
              </a:rPr>
              <a:t> et al., 2015; </a:t>
            </a:r>
            <a:r>
              <a:rPr lang="en-US" sz="1200" dirty="0" err="1">
                <a:solidFill>
                  <a:schemeClr val="bg1"/>
                </a:solidFill>
              </a:rPr>
              <a:t>Klomek</a:t>
            </a:r>
            <a:r>
              <a:rPr lang="en-US" sz="1200" dirty="0">
                <a:solidFill>
                  <a:schemeClr val="bg1"/>
                </a:solidFill>
              </a:rPr>
              <a:t> et al., 2009; 2015; </a:t>
            </a:r>
            <a:r>
              <a:rPr lang="en-US" sz="1200" dirty="0" err="1">
                <a:solidFill>
                  <a:schemeClr val="bg1"/>
                </a:solidFill>
              </a:rPr>
              <a:t>Patchin</a:t>
            </a:r>
            <a:r>
              <a:rPr lang="en-US" sz="1200" dirty="0">
                <a:solidFill>
                  <a:schemeClr val="bg1"/>
                </a:solidFill>
              </a:rPr>
              <a:t>, 2006; see </a:t>
            </a:r>
            <a:r>
              <a:rPr lang="en-US" sz="1200" dirty="0" err="1">
                <a:solidFill>
                  <a:schemeClr val="bg1"/>
                </a:solidFill>
              </a:rPr>
              <a:t>Ttofi</a:t>
            </a:r>
            <a:r>
              <a:rPr lang="en-US" sz="1200" dirty="0">
                <a:solidFill>
                  <a:schemeClr val="bg1"/>
                </a:solidFill>
              </a:rPr>
              <a:t> et al., 2011)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9369456" y="3926493"/>
            <a:ext cx="2288381" cy="668492"/>
          </a:xfrm>
          <a:prstGeom prst="roundRect">
            <a:avLst/>
          </a:prstGeom>
          <a:solidFill>
            <a:srgbClr val="6E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Anxiety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391764" y="5457238"/>
            <a:ext cx="2243766" cy="655459"/>
          </a:xfrm>
          <a:prstGeom prst="roundRect">
            <a:avLst/>
          </a:prstGeom>
          <a:solidFill>
            <a:srgbClr val="6E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Depression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269305" y="2387451"/>
            <a:ext cx="2316787" cy="676790"/>
          </a:xfrm>
          <a:prstGeom prst="roundRect">
            <a:avLst/>
          </a:prstGeom>
          <a:solidFill>
            <a:srgbClr val="6E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Self-Harm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74320" y="4696633"/>
            <a:ext cx="2397857" cy="1050493"/>
          </a:xfrm>
          <a:prstGeom prst="roundRect">
            <a:avLst/>
          </a:prstGeom>
          <a:solidFill>
            <a:srgbClr val="6E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Somatic Symptoms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74320" y="2703788"/>
            <a:ext cx="2397857" cy="1028609"/>
          </a:xfrm>
          <a:prstGeom prst="roundRect">
            <a:avLst/>
          </a:prstGeom>
          <a:solidFill>
            <a:srgbClr val="6E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Suicidal Ideation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32" y="2387451"/>
            <a:ext cx="5548536" cy="369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Bullying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88023" y="1384419"/>
            <a:ext cx="7930498" cy="632388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Externalizing Symptoms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(Espelage et al., 2013; Nakamoto &amp; Schwartz, 2010; </a:t>
            </a:r>
            <a:r>
              <a:rPr lang="en-US" sz="1200" dirty="0" err="1">
                <a:solidFill>
                  <a:schemeClr val="bg1"/>
                </a:solidFill>
              </a:rPr>
              <a:t>Radliff</a:t>
            </a:r>
            <a:r>
              <a:rPr lang="en-US" sz="1200" dirty="0">
                <a:solidFill>
                  <a:schemeClr val="bg1"/>
                </a:solidFill>
              </a:rPr>
              <a:t> et al., 2012; Reijntjes et al., 2011)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9364667" y="5326733"/>
            <a:ext cx="2201178" cy="643018"/>
          </a:xfrm>
          <a:prstGeom prst="roundRect">
            <a:avLst/>
          </a:prstGeom>
          <a:solidFill>
            <a:srgbClr val="6E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Aggression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706897" y="2413673"/>
            <a:ext cx="2255733" cy="902534"/>
          </a:xfrm>
          <a:prstGeom prst="roundRect">
            <a:avLst/>
          </a:prstGeom>
          <a:solidFill>
            <a:srgbClr val="6E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Lower Grades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364667" y="2413673"/>
            <a:ext cx="2201178" cy="643018"/>
          </a:xfrm>
          <a:prstGeom prst="roundRect">
            <a:avLst/>
          </a:prstGeom>
          <a:solidFill>
            <a:srgbClr val="6E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Truancy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711310" y="5013848"/>
            <a:ext cx="2194031" cy="983947"/>
          </a:xfrm>
          <a:prstGeom prst="roundRect">
            <a:avLst/>
          </a:prstGeom>
          <a:solidFill>
            <a:srgbClr val="6E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Substance Abuse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727870" y="3733852"/>
            <a:ext cx="2213786" cy="949648"/>
          </a:xfrm>
          <a:prstGeom prst="roundRect">
            <a:avLst/>
          </a:prstGeom>
          <a:solidFill>
            <a:srgbClr val="6E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Lower Test Scores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9364667" y="3888623"/>
            <a:ext cx="2201178" cy="643018"/>
          </a:xfrm>
          <a:prstGeom prst="roundRect">
            <a:avLst/>
          </a:prstGeom>
          <a:solidFill>
            <a:srgbClr val="6EC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Delinquency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908" y="2413673"/>
            <a:ext cx="5376183" cy="35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of Bullying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3474" y="1463040"/>
            <a:ext cx="10772775" cy="378447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Somatic symptoms </a:t>
            </a:r>
            <a:r>
              <a:rPr lang="en-US" sz="1100" dirty="0"/>
              <a:t>(Gini &amp; </a:t>
            </a:r>
            <a:r>
              <a:rPr lang="en-US" sz="1100" dirty="0" err="1"/>
              <a:t>Pozzoli</a:t>
            </a:r>
            <a:r>
              <a:rPr lang="en-US" sz="1100" dirty="0"/>
              <a:t>, 2013; Hunter et al.,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Symptoms of depression </a:t>
            </a:r>
            <a:r>
              <a:rPr lang="en-US" sz="1100" dirty="0"/>
              <a:t>(see </a:t>
            </a:r>
            <a:r>
              <a:rPr lang="en-US" sz="1100" dirty="0" err="1"/>
              <a:t>Ttofi</a:t>
            </a:r>
            <a:r>
              <a:rPr lang="en-US" sz="1100" dirty="0"/>
              <a:t> et al., 2011)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Anxiety and self-harming behavior </a:t>
            </a:r>
            <a:r>
              <a:rPr lang="en-US" sz="1100" dirty="0"/>
              <a:t>(</a:t>
            </a:r>
            <a:r>
              <a:rPr lang="en-US" sz="1100" dirty="0" err="1"/>
              <a:t>Kidger</a:t>
            </a:r>
            <a:r>
              <a:rPr lang="en-US" sz="1100" dirty="0"/>
              <a:t> et al., 2015; </a:t>
            </a:r>
            <a:r>
              <a:rPr lang="en-US" sz="1100" dirty="0" err="1"/>
              <a:t>Klomek</a:t>
            </a:r>
            <a:r>
              <a:rPr lang="en-US" sz="1100" dirty="0"/>
              <a:t> et al., 2009; 2015)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Suicidal ideation </a:t>
            </a:r>
            <a:r>
              <a:rPr lang="en-US" sz="1100" dirty="0"/>
              <a:t>(</a:t>
            </a:r>
            <a:r>
              <a:rPr lang="en-US" sz="1100" dirty="0" err="1"/>
              <a:t>Patchin</a:t>
            </a:r>
            <a:r>
              <a:rPr lang="en-US" sz="1100" dirty="0"/>
              <a:t>, 2006; Ybarra et al., 2006)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Alcohol and drug abuse </a:t>
            </a:r>
            <a:r>
              <a:rPr lang="en-US" sz="1100" dirty="0"/>
              <a:t>(</a:t>
            </a:r>
            <a:r>
              <a:rPr lang="en-US" sz="1100" dirty="0" err="1"/>
              <a:t>Radliff</a:t>
            </a:r>
            <a:r>
              <a:rPr lang="en-US" sz="1100" dirty="0"/>
              <a:t> et al., 2012)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Aggression </a:t>
            </a:r>
            <a:r>
              <a:rPr lang="en-US" sz="1100" dirty="0"/>
              <a:t>(Reijntjes et al., 2011)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Truancy and delinquency </a:t>
            </a:r>
            <a:r>
              <a:rPr lang="en-US" sz="1100" dirty="0"/>
              <a:t>(Reijntjes et al., 2011)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Lower grades and standardized test scores </a:t>
            </a:r>
            <a:r>
              <a:rPr lang="en-US" sz="1100" dirty="0"/>
              <a:t>(Espelage et al., 2013; Nakamoto &amp; Schwartz, 2010)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133476" y="5247512"/>
            <a:ext cx="9260632" cy="1324738"/>
          </a:xfrm>
          <a:prstGeom prst="roundRect">
            <a:avLst/>
          </a:prstGeom>
          <a:solidFill>
            <a:srgbClr val="009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C667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These Symptoms can Last for Years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(Bowes et al., 2015)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Most Severe Consequences are for Students who are Bully-Victims 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1200" dirty="0" err="1">
                <a:solidFill>
                  <a:schemeClr val="bg1"/>
                </a:solidFill>
                <a:latin typeface="+mn-lt"/>
              </a:rPr>
              <a:t>Arseneault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 et al., 2006)</a:t>
            </a:r>
          </a:p>
        </p:txBody>
      </p:sp>
    </p:spTree>
    <p:extLst>
      <p:ext uri="{BB962C8B-B14F-4D97-AF65-F5344CB8AC3E}">
        <p14:creationId xmlns:p14="http://schemas.microsoft.com/office/powerpoint/2010/main" val="361209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2967271"/>
            <a:ext cx="9143999" cy="1526927"/>
          </a:xfrm>
        </p:spPr>
        <p:txBody>
          <a:bodyPr/>
          <a:lstStyle/>
          <a:p>
            <a:r>
              <a:rPr lang="en-US" dirty="0" smtClean="0"/>
              <a:t>Bullying Prevention Training Series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75824"/>
            <a:ext cx="9143999" cy="443429"/>
          </a:xfrm>
        </p:spPr>
        <p:txBody>
          <a:bodyPr/>
          <a:lstStyle/>
          <a:p>
            <a:r>
              <a:rPr lang="en-US" dirty="0" smtClean="0"/>
              <a:t>Prevalence and Impact of Bullying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057" y="5996226"/>
            <a:ext cx="5380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Adam Collins, Ph.D.</a:t>
            </a:r>
          </a:p>
          <a:p>
            <a:r>
              <a:rPr lang="en-US" sz="1600" dirty="0"/>
              <a:t>Bullying Prevention and Education Grant Coordinator </a:t>
            </a:r>
          </a:p>
          <a:p>
            <a:r>
              <a:rPr lang="en-US" sz="1600" dirty="0"/>
              <a:t>Collins_A@cde.state.co.us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3999" y="5137794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October,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8" y="5537598"/>
            <a:ext cx="1470990" cy="132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Gets Bullied?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Gets Bullied?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39" y="3770419"/>
            <a:ext cx="3173550" cy="2115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35" y="3661089"/>
            <a:ext cx="2879799" cy="1648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47" y="1264568"/>
            <a:ext cx="4521753" cy="27016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83" y="5126857"/>
            <a:ext cx="2724184" cy="18161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5" y="3216439"/>
            <a:ext cx="3339193" cy="22285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253474"/>
            <a:ext cx="3611423" cy="24076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25" y="5147106"/>
            <a:ext cx="2836858" cy="18789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6" y="1252177"/>
            <a:ext cx="3023144" cy="20176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29" y="3661089"/>
            <a:ext cx="2116977" cy="31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Prevalence of Bullying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365068"/>
            <a:ext cx="10515600" cy="120005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Bullying affects thousands of students each year. About 15% - 30% of students report being a part of bullying as either a target or perpetrator </a:t>
            </a:r>
            <a:br>
              <a:rPr lang="en-US" sz="1800" dirty="0"/>
            </a:br>
            <a:r>
              <a:rPr lang="en-US" sz="800" dirty="0"/>
              <a:t>(see </a:t>
            </a:r>
            <a:r>
              <a:rPr lang="en-US" sz="800" dirty="0" err="1"/>
              <a:t>Rivara</a:t>
            </a:r>
            <a:r>
              <a:rPr lang="en-US" sz="800" dirty="0"/>
              <a:t> &amp; Le </a:t>
            </a:r>
            <a:r>
              <a:rPr lang="en-US" sz="800" dirty="0" err="1"/>
              <a:t>Menestrel</a:t>
            </a:r>
            <a:r>
              <a:rPr lang="en-US" sz="800" dirty="0"/>
              <a:t>, 2016) </a:t>
            </a: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 Colorado</a:t>
            </a:r>
            <a:r>
              <a:rPr lang="en-US" sz="3600" dirty="0" smtClean="0"/>
              <a:t> </a:t>
            </a:r>
            <a:r>
              <a:rPr lang="en-US" sz="1200" dirty="0" smtClean="0"/>
              <a:t>(Healthy Kids Colorado Survey, 2017; YRBS, 2017)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endParaRPr lang="en-US" sz="1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370987"/>
              </p:ext>
            </p:extLst>
          </p:nvPr>
        </p:nvGraphicFramePr>
        <p:xfrm>
          <a:off x="620486" y="2663096"/>
          <a:ext cx="4945641" cy="385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327415"/>
              </p:ext>
            </p:extLst>
          </p:nvPr>
        </p:nvGraphicFramePr>
        <p:xfrm>
          <a:off x="6116110" y="2656471"/>
          <a:ext cx="4948660" cy="385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277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Graphic spid="7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Prevalence of Bullying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735900"/>
              </p:ext>
            </p:extLst>
          </p:nvPr>
        </p:nvGraphicFramePr>
        <p:xfrm>
          <a:off x="141816" y="1549200"/>
          <a:ext cx="5193545" cy="437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32862"/>
              </p:ext>
            </p:extLst>
          </p:nvPr>
        </p:nvGraphicFramePr>
        <p:xfrm>
          <a:off x="5885238" y="1549200"/>
          <a:ext cx="5748384" cy="437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ontent Placeholder 6"/>
          <p:cNvSpPr txBox="1">
            <a:spLocks/>
          </p:cNvSpPr>
          <p:nvPr/>
        </p:nvSpPr>
        <p:spPr>
          <a:xfrm>
            <a:off x="1524000" y="6491819"/>
            <a:ext cx="9144000" cy="289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 algn="ctr">
              <a:buNone/>
            </a:pPr>
            <a:r>
              <a:rPr lang="en-US" sz="1000" dirty="0">
                <a:solidFill>
                  <a:schemeClr val="tx1"/>
                </a:solidFill>
                <a:latin typeface="Trebuchet MS" panose="020B0603020202020204" pitchFamily="34" charset="0"/>
              </a:rPr>
              <a:t>(National Crime Victimization Survey)</a:t>
            </a:r>
          </a:p>
        </p:txBody>
      </p:sp>
    </p:spTree>
    <p:extLst>
      <p:ext uri="{BB962C8B-B14F-4D97-AF65-F5344CB8AC3E}">
        <p14:creationId xmlns:p14="http://schemas.microsoft.com/office/powerpoint/2010/main" val="24351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24000" y="6508753"/>
            <a:ext cx="3086100" cy="2127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6</a:t>
            </a:fld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52400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6"/>
          <p:cNvSpPr txBox="1">
            <a:spLocks/>
          </p:cNvSpPr>
          <p:nvPr/>
        </p:nvSpPr>
        <p:spPr>
          <a:xfrm>
            <a:off x="1524000" y="6558455"/>
            <a:ext cx="9144000" cy="269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 algn="ctr">
              <a:buNone/>
            </a:pPr>
            <a:r>
              <a:rPr lang="en-US" sz="1000" dirty="0">
                <a:solidFill>
                  <a:schemeClr val="tx1"/>
                </a:solidFill>
                <a:latin typeface="Trebuchet MS" panose="020B0603020202020204" pitchFamily="34" charset="0"/>
              </a:rPr>
              <a:t>(National Crime Victimization Survey)</a:t>
            </a:r>
          </a:p>
        </p:txBody>
      </p:sp>
    </p:spTree>
    <p:extLst>
      <p:ext uri="{BB962C8B-B14F-4D97-AF65-F5344CB8AC3E}">
        <p14:creationId xmlns:p14="http://schemas.microsoft.com/office/powerpoint/2010/main" val="12087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24000" y="6508753"/>
            <a:ext cx="3086100" cy="212725"/>
          </a:xfrm>
        </p:spPr>
        <p:txBody>
          <a:bodyPr/>
          <a:lstStyle/>
          <a:p>
            <a:fld id="{757A2F4E-5D54-B04B-91BD-7E78EE1FE9FD}" type="slidenum">
              <a:rPr lang="en-US" smtClean="0"/>
              <a:pPr/>
              <a:t>7</a:t>
            </a:fld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52400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6"/>
          <p:cNvSpPr txBox="1">
            <a:spLocks/>
          </p:cNvSpPr>
          <p:nvPr/>
        </p:nvSpPr>
        <p:spPr>
          <a:xfrm>
            <a:off x="1524000" y="6558455"/>
            <a:ext cx="9144000" cy="269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 algn="ctr">
              <a:buNone/>
            </a:pPr>
            <a:r>
              <a:rPr lang="en-US" sz="1000" dirty="0">
                <a:solidFill>
                  <a:schemeClr val="tx1"/>
                </a:solidFill>
                <a:latin typeface="Trebuchet MS" panose="020B0603020202020204" pitchFamily="34" charset="0"/>
              </a:rPr>
              <a:t>(National Crime Victimization Survey)</a:t>
            </a:r>
          </a:p>
        </p:txBody>
      </p:sp>
    </p:spTree>
    <p:extLst>
      <p:ext uri="{BB962C8B-B14F-4D97-AF65-F5344CB8AC3E}">
        <p14:creationId xmlns:p14="http://schemas.microsoft.com/office/powerpoint/2010/main" val="4691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fld id="{757A2F4E-5D54-B04B-91BD-7E78EE1FE9FD}" type="slidenum">
              <a:rPr lang="en-US" smtClean="0"/>
              <a:pPr/>
              <a:t>8</a:t>
            </a:fld>
            <a:endParaRPr lang="en-US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689808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6"/>
          <p:cNvSpPr txBox="1">
            <a:spLocks/>
          </p:cNvSpPr>
          <p:nvPr/>
        </p:nvSpPr>
        <p:spPr>
          <a:xfrm>
            <a:off x="1524000" y="6558455"/>
            <a:ext cx="9144000" cy="269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 algn="ctr">
              <a:buNone/>
            </a:pPr>
            <a:r>
              <a:rPr lang="en-US" sz="800" dirty="0">
                <a:solidFill>
                  <a:schemeClr val="tx1"/>
                </a:solidFill>
              </a:rPr>
              <a:t>(National Crime Victimization Survey)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fld id="{757A2F4E-5D54-B04B-91BD-7E78EE1FE9FD}" type="slidenum">
              <a:rPr lang="en-US" smtClean="0"/>
              <a:pPr/>
              <a:t>9</a:t>
            </a:fld>
            <a:endParaRPr lang="en-US" dirty="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462126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6"/>
          <p:cNvSpPr txBox="1">
            <a:spLocks/>
          </p:cNvSpPr>
          <p:nvPr/>
        </p:nvSpPr>
        <p:spPr>
          <a:xfrm>
            <a:off x="1524000" y="6558455"/>
            <a:ext cx="9144000" cy="269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1800" b="1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1pPr>
            <a:lvl2pPr marL="404813" indent="-1762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6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2pPr>
            <a:lvl3pPr marL="571500" indent="-166688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4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3pPr>
            <a:lvl4pPr marL="747713" indent="-176213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200" kern="1200" spc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4pPr>
            <a:lvl5pPr marL="914400" indent="-166688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000" kern="1200" spc="0" baseline="0">
                <a:solidFill>
                  <a:srgbClr val="5C6670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 algn="ctr">
              <a:buNone/>
            </a:pPr>
            <a:r>
              <a:rPr lang="en-US" sz="800" dirty="0">
                <a:solidFill>
                  <a:schemeClr val="tx1"/>
                </a:solidFill>
              </a:rPr>
              <a:t>(National Crime Victimization Survey)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3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 Blue to Green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</TotalTime>
  <Words>558</Words>
  <Application>Microsoft Office PowerPoint</Application>
  <PresentationFormat>Widescreen</PresentationFormat>
  <Paragraphs>115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Museo Slab 500</vt:lpstr>
      <vt:lpstr>Trebuchet MS</vt:lpstr>
      <vt:lpstr>Wingdings</vt:lpstr>
      <vt:lpstr>Light Blue to Green Theme</vt:lpstr>
      <vt:lpstr>Bullying Prevention Training Series</vt:lpstr>
      <vt:lpstr>Who Gets Bullied?</vt:lpstr>
      <vt:lpstr>Who Gets Bullied?</vt:lpstr>
      <vt:lpstr>Prevalence of Bullying</vt:lpstr>
      <vt:lpstr>Prevalence of Bullying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Risk Populations</vt:lpstr>
      <vt:lpstr>Prevalence of Bullying Review</vt:lpstr>
      <vt:lpstr>The Impact of Bullying</vt:lpstr>
      <vt:lpstr>Impact of Bullying</vt:lpstr>
      <vt:lpstr>Impact of Bullying</vt:lpstr>
      <vt:lpstr>Impact of Bullying</vt:lpstr>
      <vt:lpstr>Bullying Prevention Training Series</vt:lpstr>
    </vt:vector>
  </TitlesOfParts>
  <Company>Colorado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Collins, Adam</cp:lastModifiedBy>
  <cp:revision>189</cp:revision>
  <dcterms:created xsi:type="dcterms:W3CDTF">2018-01-08T21:58:16Z</dcterms:created>
  <dcterms:modified xsi:type="dcterms:W3CDTF">2018-10-11T19:06:12Z</dcterms:modified>
</cp:coreProperties>
</file>