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m4v" ContentType="video/unknown"/>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xml" ContentType="application/vnd.openxmlformats-officedocument.drawingml.chart+xml"/>
  <Override PartName="/ppt/notesSlides/notesSlide43.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Lst>
  <p:notesMasterIdLst>
    <p:notesMasterId r:id="rId80"/>
  </p:notesMasterIdLst>
  <p:sldIdLst>
    <p:sldId id="263" r:id="rId4"/>
    <p:sldId id="266" r:id="rId5"/>
    <p:sldId id="364" r:id="rId6"/>
    <p:sldId id="270" r:id="rId7"/>
    <p:sldId id="268" r:id="rId8"/>
    <p:sldId id="271" r:id="rId9"/>
    <p:sldId id="361" r:id="rId10"/>
    <p:sldId id="272" r:id="rId11"/>
    <p:sldId id="273" r:id="rId12"/>
    <p:sldId id="274" r:id="rId13"/>
    <p:sldId id="262" r:id="rId14"/>
    <p:sldId id="287" r:id="rId15"/>
    <p:sldId id="275" r:id="rId16"/>
    <p:sldId id="276" r:id="rId17"/>
    <p:sldId id="277" r:id="rId18"/>
    <p:sldId id="278" r:id="rId19"/>
    <p:sldId id="279" r:id="rId20"/>
    <p:sldId id="281" r:id="rId21"/>
    <p:sldId id="282" r:id="rId22"/>
    <p:sldId id="283" r:id="rId23"/>
    <p:sldId id="284" r:id="rId24"/>
    <p:sldId id="285" r:id="rId25"/>
    <p:sldId id="286" r:id="rId26"/>
    <p:sldId id="325" r:id="rId27"/>
    <p:sldId id="305" r:id="rId28"/>
    <p:sldId id="307" r:id="rId29"/>
    <p:sldId id="306" r:id="rId30"/>
    <p:sldId id="308" r:id="rId31"/>
    <p:sldId id="309" r:id="rId32"/>
    <p:sldId id="310" r:id="rId33"/>
    <p:sldId id="311" r:id="rId34"/>
    <p:sldId id="312" r:id="rId35"/>
    <p:sldId id="313" r:id="rId36"/>
    <p:sldId id="314" r:id="rId37"/>
    <p:sldId id="349" r:id="rId38"/>
    <p:sldId id="350" r:id="rId39"/>
    <p:sldId id="351" r:id="rId40"/>
    <p:sldId id="352" r:id="rId41"/>
    <p:sldId id="353" r:id="rId42"/>
    <p:sldId id="354" r:id="rId43"/>
    <p:sldId id="355" r:id="rId44"/>
    <p:sldId id="356" r:id="rId45"/>
    <p:sldId id="365" r:id="rId46"/>
    <p:sldId id="366" r:id="rId47"/>
    <p:sldId id="368" r:id="rId48"/>
    <p:sldId id="370" r:id="rId49"/>
    <p:sldId id="372" r:id="rId50"/>
    <p:sldId id="374" r:id="rId51"/>
    <p:sldId id="375" r:id="rId52"/>
    <p:sldId id="379" r:id="rId53"/>
    <p:sldId id="380" r:id="rId54"/>
    <p:sldId id="382" r:id="rId55"/>
    <p:sldId id="288" r:id="rId56"/>
    <p:sldId id="289" r:id="rId57"/>
    <p:sldId id="290" r:id="rId58"/>
    <p:sldId id="291" r:id="rId59"/>
    <p:sldId id="292" r:id="rId60"/>
    <p:sldId id="293" r:id="rId61"/>
    <p:sldId id="294" r:id="rId62"/>
    <p:sldId id="295" r:id="rId63"/>
    <p:sldId id="296" r:id="rId64"/>
    <p:sldId id="346" r:id="rId65"/>
    <p:sldId id="298" r:id="rId66"/>
    <p:sldId id="299" r:id="rId67"/>
    <p:sldId id="300" r:id="rId68"/>
    <p:sldId id="301" r:id="rId69"/>
    <p:sldId id="302" r:id="rId70"/>
    <p:sldId id="303" r:id="rId71"/>
    <p:sldId id="304" r:id="rId72"/>
    <p:sldId id="358" r:id="rId73"/>
    <p:sldId id="359" r:id="rId74"/>
    <p:sldId id="384" r:id="rId75"/>
    <p:sldId id="360" r:id="rId76"/>
    <p:sldId id="357" r:id="rId77"/>
    <p:sldId id="363" r:id="rId78"/>
    <p:sldId id="362"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earson, Alyssa" initials="AP" lastIdx="1" clrIdx="0"/>
  <p:cmAuthor id="1" name="Ross, Scott" initials="RS" lastIdx="6"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1E8E"/>
    <a:srgbClr val="EF7521"/>
    <a:srgbClr val="46797A"/>
    <a:srgbClr val="86BE40"/>
    <a:srgbClr val="FFC846"/>
    <a:srgbClr val="5C6670"/>
    <a:srgbClr val="488BC9"/>
    <a:srgbClr val="82797A"/>
    <a:srgbClr val="6EC4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89133" autoAdjust="0"/>
  </p:normalViewPr>
  <p:slideViewPr>
    <p:cSldViewPr snapToGrid="0" showGuides="1">
      <p:cViewPr>
        <p:scale>
          <a:sx n="107" d="100"/>
          <a:sy n="107" d="100"/>
        </p:scale>
        <p:origin x="-1650" y="-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6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presProps" Target="presProp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390910244026185E-2"/>
          <c:y val="5.0016531141650167E-2"/>
          <c:w val="0.93639600347354346"/>
          <c:h val="0.80886338159709448"/>
        </c:manualLayout>
      </c:layout>
      <c:bubbleChart>
        <c:varyColors val="0"/>
        <c:ser>
          <c:idx val="0"/>
          <c:order val="0"/>
          <c:tx>
            <c:strRef>
              <c:f>Sheet1!$B$1</c:f>
              <c:strCache>
                <c:ptCount val="1"/>
                <c:pt idx="0">
                  <c:v>Y-Values</c:v>
                </c:pt>
              </c:strCache>
            </c:strRef>
          </c:tx>
          <c:spPr>
            <a:solidFill>
              <a:schemeClr val="accent2">
                <a:alpha val="75000"/>
              </a:schemeClr>
            </a:solidFill>
            <a:ln>
              <a:noFill/>
            </a:ln>
            <a:effectLst/>
          </c:spPr>
          <c:invertIfNegative val="0"/>
          <c:dLbls>
            <c:dLbl>
              <c:idx val="0"/>
              <c:tx>
                <c:rich>
                  <a:bodyPr/>
                  <a:lstStyle/>
                  <a:p>
                    <a:r>
                      <a:rPr lang="en-US" smtClean="0"/>
                      <a:t>	</a:t>
                    </a:r>
                    <a:endParaRPr lang="en-US"/>
                  </a:p>
                </c:rich>
              </c:tx>
              <c:dLblPos val="ctr"/>
              <c:showLegendKey val="0"/>
              <c:showVal val="1"/>
              <c:showCatName val="0"/>
              <c:showSerName val="0"/>
              <c:showPercent val="0"/>
              <c:showBubbleSize val="0"/>
              <c:extLst>
                <c:ext xmlns:c15="http://schemas.microsoft.com/office/drawing/2012/chart" uri="{CE6537A1-D6FC-4f65-9D91-7224C49458BB}">
                  <c15:layout/>
                </c:ext>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Sheet1!$A$2:$A$5</c:f>
              <c:numCache>
                <c:formatCode>General</c:formatCode>
                <c:ptCount val="4"/>
                <c:pt idx="0">
                  <c:v>0.1</c:v>
                </c:pt>
                <c:pt idx="1">
                  <c:v>0.5</c:v>
                </c:pt>
                <c:pt idx="2">
                  <c:v>1.5</c:v>
                </c:pt>
              </c:numCache>
            </c:numRef>
          </c:xVal>
          <c:yVal>
            <c:numRef>
              <c:f>Sheet1!$B$2:$B$5</c:f>
              <c:numCache>
                <c:formatCode>General</c:formatCode>
                <c:ptCount val="4"/>
                <c:pt idx="0">
                  <c:v>0.1</c:v>
                </c:pt>
                <c:pt idx="1">
                  <c:v>0.25</c:v>
                </c:pt>
                <c:pt idx="2">
                  <c:v>1</c:v>
                </c:pt>
              </c:numCache>
            </c:numRef>
          </c:yVal>
          <c:bubbleSize>
            <c:numRef>
              <c:f>Sheet1!$C$2:$C$5</c:f>
              <c:numCache>
                <c:formatCode>General</c:formatCode>
                <c:ptCount val="4"/>
                <c:pt idx="0">
                  <c:v>2</c:v>
                </c:pt>
                <c:pt idx="1">
                  <c:v>6</c:v>
                </c:pt>
                <c:pt idx="2">
                  <c:v>12</c:v>
                </c:pt>
              </c:numCache>
            </c:numRef>
          </c:bubbleSize>
          <c:bubble3D val="1"/>
        </c:ser>
        <c:dLbls>
          <c:dLblPos val="ctr"/>
          <c:showLegendKey val="0"/>
          <c:showVal val="1"/>
          <c:showCatName val="0"/>
          <c:showSerName val="0"/>
          <c:showPercent val="0"/>
          <c:showBubbleSize val="0"/>
        </c:dLbls>
        <c:bubbleScale val="100"/>
        <c:showNegBubbles val="0"/>
        <c:axId val="44153856"/>
        <c:axId val="78358784"/>
      </c:bubbleChart>
      <c:valAx>
        <c:axId val="44153856"/>
        <c:scaling>
          <c:orientation val="minMax"/>
        </c:scaling>
        <c:delete val="0"/>
        <c:axPos val="b"/>
        <c:title>
          <c:tx>
            <c:rich>
              <a:bodyPr rot="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r>
                  <a:rPr lang="en-US" sz="4000" dirty="0" smtClean="0"/>
                  <a:t>Implementation</a:t>
                </a:r>
                <a:endParaRPr lang="en-US" sz="4000" dirty="0"/>
              </a:p>
            </c:rich>
          </c:tx>
          <c:layout>
            <c:manualLayout>
              <c:xMode val="edge"/>
              <c:yMode val="edge"/>
              <c:x val="0.33927981052698447"/>
              <c:y val="0.79448305210795089"/>
            </c:manualLayout>
          </c:layout>
          <c:overlay val="0"/>
          <c:spPr>
            <a:noFill/>
            <a:ln>
              <a:noFill/>
            </a:ln>
            <a:effectLst/>
          </c:spPr>
        </c:title>
        <c:numFmt formatCode="General" sourceLinked="1"/>
        <c:majorTickMark val="out"/>
        <c:minorTickMark val="none"/>
        <c:tickLblPos val="none"/>
        <c:spPr>
          <a:noFill/>
          <a:ln w="412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8358784"/>
        <c:crosses val="autoZero"/>
        <c:crossBetween val="midCat"/>
      </c:valAx>
      <c:valAx>
        <c:axId val="78358784"/>
        <c:scaling>
          <c:orientation val="minMax"/>
        </c:scaling>
        <c:delete val="0"/>
        <c:axPos val="l"/>
        <c:title>
          <c:tx>
            <c:rich>
              <a:bodyPr rot="-540000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r>
                  <a:rPr lang="en-US" sz="4000" dirty="0" smtClean="0"/>
                  <a:t>Outcomes</a:t>
                </a:r>
                <a:endParaRPr lang="en-US" sz="4000" dirty="0"/>
              </a:p>
            </c:rich>
          </c:tx>
          <c:layout>
            <c:manualLayout>
              <c:xMode val="edge"/>
              <c:yMode val="edge"/>
              <c:x val="5.3983080394653646E-2"/>
              <c:y val="0.19758931428683035"/>
            </c:manualLayout>
          </c:layout>
          <c:overlay val="0"/>
          <c:spPr>
            <a:noFill/>
            <a:ln>
              <a:noFill/>
            </a:ln>
            <a:effectLst/>
          </c:spPr>
        </c:title>
        <c:numFmt formatCode="General" sourceLinked="1"/>
        <c:majorTickMark val="out"/>
        <c:minorTickMark val="none"/>
        <c:tickLblPos val="none"/>
        <c:spPr>
          <a:noFill/>
          <a:ln w="412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15385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i="0" baseline="0" dirty="0">
                <a:effectLst/>
              </a:rPr>
              <a:t>Children with IEPs ages 6-21 who are </a:t>
            </a:r>
            <a:r>
              <a:rPr lang="en-US" sz="2400" b="1" i="0" baseline="0" dirty="0" smtClean="0">
                <a:effectLst/>
              </a:rPr>
              <a:t>inside</a:t>
            </a:r>
            <a:br>
              <a:rPr lang="en-US" sz="2400" b="1" i="0" baseline="0" dirty="0" smtClean="0">
                <a:effectLst/>
              </a:rPr>
            </a:br>
            <a:r>
              <a:rPr lang="en-US" sz="2400" b="1" i="0" baseline="0" dirty="0" smtClean="0">
                <a:effectLst/>
              </a:rPr>
              <a:t>the </a:t>
            </a:r>
            <a:r>
              <a:rPr lang="en-US" sz="2400" b="1" i="0" baseline="0" dirty="0">
                <a:effectLst/>
              </a:rPr>
              <a:t>regular class at least 80% of the Time</a:t>
            </a:r>
            <a:endParaRPr lang="en-US" sz="2400" dirty="0">
              <a:effectLst/>
            </a:endParaRPr>
          </a:p>
        </c:rich>
      </c:tx>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Sheet1!$B$9:$L$9</c:f>
              <c:strCache>
                <c:ptCount val="11"/>
                <c:pt idx="0">
                  <c:v>2005-06</c:v>
                </c:pt>
                <c:pt idx="1">
                  <c:v>2006-07</c:v>
                </c:pt>
                <c:pt idx="2">
                  <c:v>2007-08</c:v>
                </c:pt>
                <c:pt idx="3">
                  <c:v>2008-09</c:v>
                </c:pt>
                <c:pt idx="4">
                  <c:v>2009-10</c:v>
                </c:pt>
                <c:pt idx="5">
                  <c:v>2010-11</c:v>
                </c:pt>
                <c:pt idx="6">
                  <c:v>2011-12</c:v>
                </c:pt>
                <c:pt idx="7">
                  <c:v>2012-13</c:v>
                </c:pt>
                <c:pt idx="8">
                  <c:v>2013-14</c:v>
                </c:pt>
                <c:pt idx="9">
                  <c:v>2014-15</c:v>
                </c:pt>
                <c:pt idx="10">
                  <c:v>2015-16</c:v>
                </c:pt>
              </c:strCache>
            </c:strRef>
          </c:cat>
          <c:val>
            <c:numRef>
              <c:f>Sheet1!$B$10:$L$10</c:f>
              <c:numCache>
                <c:formatCode>0.0%</c:formatCode>
                <c:ptCount val="11"/>
                <c:pt idx="0">
                  <c:v>0.70499999999999996</c:v>
                </c:pt>
                <c:pt idx="1">
                  <c:v>0.59699999999999998</c:v>
                </c:pt>
                <c:pt idx="2">
                  <c:v>0.63100000000000001</c:v>
                </c:pt>
                <c:pt idx="3">
                  <c:v>0.67800000000000005</c:v>
                </c:pt>
                <c:pt idx="4">
                  <c:v>0.7</c:v>
                </c:pt>
                <c:pt idx="5">
                  <c:v>0.72</c:v>
                </c:pt>
                <c:pt idx="6">
                  <c:v>0.72099999999999997</c:v>
                </c:pt>
                <c:pt idx="7">
                  <c:v>0.72299999999999998</c:v>
                </c:pt>
                <c:pt idx="8">
                  <c:v>0.72599999999999998</c:v>
                </c:pt>
                <c:pt idx="9">
                  <c:v>0.73399999999999999</c:v>
                </c:pt>
                <c:pt idx="10">
                  <c:v>0.74180000000000001</c:v>
                </c:pt>
              </c:numCache>
            </c:numRef>
          </c:val>
        </c:ser>
        <c:dLbls>
          <c:dLblPos val="outEnd"/>
          <c:showLegendKey val="0"/>
          <c:showVal val="1"/>
          <c:showCatName val="0"/>
          <c:showSerName val="0"/>
          <c:showPercent val="0"/>
          <c:showBubbleSize val="0"/>
        </c:dLbls>
        <c:gapWidth val="219"/>
        <c:overlap val="-27"/>
        <c:axId val="38864384"/>
        <c:axId val="38887808"/>
      </c:barChart>
      <c:catAx>
        <c:axId val="38864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8887808"/>
        <c:crosses val="autoZero"/>
        <c:auto val="1"/>
        <c:lblAlgn val="ctr"/>
        <c:lblOffset val="100"/>
        <c:noMultiLvlLbl val="0"/>
      </c:catAx>
      <c:valAx>
        <c:axId val="3888780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86438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7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i="0" baseline="0" dirty="0">
                <a:effectLst/>
              </a:rPr>
              <a:t>Children with IEPs ages 6-21 who are </a:t>
            </a:r>
            <a:r>
              <a:rPr lang="en-US" sz="2400" b="1" i="0" baseline="0" dirty="0" smtClean="0">
                <a:effectLst/>
              </a:rPr>
              <a:t>inside</a:t>
            </a:r>
            <a:br>
              <a:rPr lang="en-US" sz="2400" b="1" i="0" baseline="0" dirty="0" smtClean="0">
                <a:effectLst/>
              </a:rPr>
            </a:br>
            <a:r>
              <a:rPr lang="en-US" sz="2400" b="1" i="0" baseline="0" dirty="0" smtClean="0">
                <a:effectLst/>
              </a:rPr>
              <a:t>the </a:t>
            </a:r>
            <a:r>
              <a:rPr lang="en-US" sz="2400" b="1" i="0" baseline="0" dirty="0">
                <a:effectLst/>
              </a:rPr>
              <a:t>regular class at least 80% of the Time</a:t>
            </a:r>
            <a:endParaRPr lang="en-US" sz="2400" dirty="0">
              <a:effectLst/>
            </a:endParaRPr>
          </a:p>
        </c:rich>
      </c:tx>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Sheet1!$B$9:$L$9</c:f>
              <c:strCache>
                <c:ptCount val="11"/>
                <c:pt idx="0">
                  <c:v>2005-06</c:v>
                </c:pt>
                <c:pt idx="1">
                  <c:v>2006-07</c:v>
                </c:pt>
                <c:pt idx="2">
                  <c:v>2007-08</c:v>
                </c:pt>
                <c:pt idx="3">
                  <c:v>2008-09</c:v>
                </c:pt>
                <c:pt idx="4">
                  <c:v>2009-10</c:v>
                </c:pt>
                <c:pt idx="5">
                  <c:v>2010-11</c:v>
                </c:pt>
                <c:pt idx="6">
                  <c:v>2011-12</c:v>
                </c:pt>
                <c:pt idx="7">
                  <c:v>2012-13</c:v>
                </c:pt>
                <c:pt idx="8">
                  <c:v>2013-14</c:v>
                </c:pt>
                <c:pt idx="9">
                  <c:v>2014-15</c:v>
                </c:pt>
                <c:pt idx="10">
                  <c:v>2015-16</c:v>
                </c:pt>
              </c:strCache>
            </c:strRef>
          </c:cat>
          <c:val>
            <c:numRef>
              <c:f>Sheet1!$B$10:$L$10</c:f>
              <c:numCache>
                <c:formatCode>0.0%</c:formatCode>
                <c:ptCount val="11"/>
                <c:pt idx="0">
                  <c:v>0.70499999999999996</c:v>
                </c:pt>
                <c:pt idx="1">
                  <c:v>0.59699999999999998</c:v>
                </c:pt>
                <c:pt idx="2">
                  <c:v>0.63100000000000001</c:v>
                </c:pt>
                <c:pt idx="3">
                  <c:v>0.67800000000000005</c:v>
                </c:pt>
                <c:pt idx="4">
                  <c:v>0.7</c:v>
                </c:pt>
                <c:pt idx="5">
                  <c:v>0.72</c:v>
                </c:pt>
                <c:pt idx="6">
                  <c:v>0.72099999999999997</c:v>
                </c:pt>
                <c:pt idx="7">
                  <c:v>0.72299999999999998</c:v>
                </c:pt>
                <c:pt idx="8">
                  <c:v>0.72599999999999998</c:v>
                </c:pt>
                <c:pt idx="9">
                  <c:v>0.73399999999999999</c:v>
                </c:pt>
                <c:pt idx="10">
                  <c:v>0.74180000000000001</c:v>
                </c:pt>
              </c:numCache>
            </c:numRef>
          </c:val>
        </c:ser>
        <c:dLbls>
          <c:dLblPos val="outEnd"/>
          <c:showLegendKey val="0"/>
          <c:showVal val="1"/>
          <c:showCatName val="0"/>
          <c:showSerName val="0"/>
          <c:showPercent val="0"/>
          <c:showBubbleSize val="0"/>
        </c:dLbls>
        <c:gapWidth val="219"/>
        <c:overlap val="-27"/>
        <c:axId val="39529088"/>
        <c:axId val="39544320"/>
      </c:barChart>
      <c:catAx>
        <c:axId val="39529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9544320"/>
        <c:crosses val="autoZero"/>
        <c:auto val="1"/>
        <c:lblAlgn val="ctr"/>
        <c:lblOffset val="100"/>
        <c:noMultiLvlLbl val="0"/>
      </c:catAx>
      <c:valAx>
        <c:axId val="3954432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52908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75000"/>
        </a:schemeClr>
      </a:solidFill>
      <a:round/>
    </a:ln>
    <a:effectLst/>
  </c:spPr>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i="0" baseline="0" dirty="0">
                <a:effectLst/>
              </a:rPr>
              <a:t>Children with IEPs ages 6-21 who are </a:t>
            </a:r>
            <a:r>
              <a:rPr lang="en-US" sz="2400" b="1" i="0" baseline="0" dirty="0" smtClean="0">
                <a:effectLst/>
              </a:rPr>
              <a:t>inside</a:t>
            </a:r>
            <a:br>
              <a:rPr lang="en-US" sz="2400" b="1" i="0" baseline="0" dirty="0" smtClean="0">
                <a:effectLst/>
              </a:rPr>
            </a:br>
            <a:r>
              <a:rPr lang="en-US" sz="2400" b="1" i="0" baseline="0" dirty="0" smtClean="0">
                <a:effectLst/>
              </a:rPr>
              <a:t>the </a:t>
            </a:r>
            <a:r>
              <a:rPr lang="en-US" sz="2400" b="1" i="0" baseline="0" dirty="0">
                <a:effectLst/>
              </a:rPr>
              <a:t>regular class at least 80% of the Time</a:t>
            </a:r>
            <a:endParaRPr lang="en-US" sz="2400" dirty="0">
              <a:effectLst/>
            </a:endParaRPr>
          </a:p>
        </c:rich>
      </c:tx>
      <c:overlay val="0"/>
      <c:spPr>
        <a:noFill/>
        <a:ln>
          <a:noFill/>
        </a:ln>
        <a:effectLst/>
      </c:spPr>
    </c:title>
    <c:autoTitleDeleted val="0"/>
    <c:plotArea>
      <c:layout/>
      <c:barChart>
        <c:barDir val="col"/>
        <c:grouping val="clustered"/>
        <c:varyColors val="0"/>
        <c:dLbls>
          <c:dLblPos val="outEnd"/>
          <c:showLegendKey val="0"/>
          <c:showVal val="1"/>
          <c:showCatName val="0"/>
          <c:showSerName val="0"/>
          <c:showPercent val="0"/>
          <c:showBubbleSize val="0"/>
        </c:dLbls>
        <c:gapWidth val="219"/>
        <c:overlap val="-27"/>
        <c:axId val="155734400"/>
        <c:axId val="155735936"/>
      </c:barChart>
      <c:catAx>
        <c:axId val="155734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55735936"/>
        <c:crosses val="autoZero"/>
        <c:auto val="1"/>
        <c:lblAlgn val="ctr"/>
        <c:lblOffset val="100"/>
        <c:noMultiLvlLbl val="0"/>
      </c:catAx>
      <c:valAx>
        <c:axId val="1557359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73440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75000"/>
        </a:schemeClr>
      </a:solidFill>
      <a:round/>
    </a:ln>
    <a:effectLst/>
  </c:spPr>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0.00446</cdr:x>
      <cdr:y>0</cdr:y>
    </cdr:from>
    <cdr:to>
      <cdr:x>0.98514</cdr:x>
      <cdr:y>1</cdr:y>
    </cdr:to>
    <cdr:sp macro="" textlink="">
      <cdr:nvSpPr>
        <cdr:cNvPr id="2" name="TextBox 1"/>
        <cdr:cNvSpPr txBox="1"/>
      </cdr:nvSpPr>
      <cdr:spPr>
        <a:xfrm xmlns:a="http://schemas.openxmlformats.org/drawingml/2006/main">
          <a:off x="32657" y="0"/>
          <a:ext cx="7184572" cy="58238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0.00446</cdr:x>
      <cdr:y>0</cdr:y>
    </cdr:from>
    <cdr:to>
      <cdr:x>0.98514</cdr:x>
      <cdr:y>1</cdr:y>
    </cdr:to>
    <cdr:sp macro="" textlink="">
      <cdr:nvSpPr>
        <cdr:cNvPr id="2" name="TextBox 1"/>
        <cdr:cNvSpPr txBox="1"/>
      </cdr:nvSpPr>
      <cdr:spPr>
        <a:xfrm xmlns:a="http://schemas.openxmlformats.org/drawingml/2006/main">
          <a:off x="32657" y="0"/>
          <a:ext cx="7184572" cy="58238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68FDDF-4F05-43AA-A352-D3BC014618CA}" type="datetimeFigureOut">
              <a:rPr lang="en-US" smtClean="0"/>
              <a:t>2/7/2017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6AB643-1C83-46B1-A4FF-8E4A58FA665A}" type="slidenum">
              <a:rPr lang="en-US" smtClean="0"/>
              <a:t>‹#›</a:t>
            </a:fld>
            <a:endParaRPr lang="en-US"/>
          </a:p>
        </p:txBody>
      </p:sp>
    </p:spTree>
    <p:extLst>
      <p:ext uri="{BB962C8B-B14F-4D97-AF65-F5344CB8AC3E}">
        <p14:creationId xmlns:p14="http://schemas.microsoft.com/office/powerpoint/2010/main" val="2457026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1143000" y="685800"/>
            <a:ext cx="4572000" cy="3429000"/>
          </a:xfrm>
          <a:ln/>
        </p:spPr>
      </p:sp>
      <p:sp>
        <p:nvSpPr>
          <p:cNvPr id="242691" name="Notes Placeholder 2"/>
          <p:cNvSpPr>
            <a:spLocks noGrp="1"/>
          </p:cNvSpPr>
          <p:nvPr>
            <p:ph type="body" idx="1"/>
          </p:nvPr>
        </p:nvSpPr>
        <p:spPr>
          <a:xfrm>
            <a:off x="670891" y="4272201"/>
            <a:ext cx="5485158" cy="41144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So in summary, our goal in education is to improve student outcomes with efficiency and effectiveness. This graphic highlights explicitly the “how” to do this. If we utilize effective interventions (the what) and implement them using effective implementation methods (the how), in enabling contexts (the where),</a:t>
            </a:r>
            <a:r>
              <a:rPr lang="en-US" altLang="en-US" baseline="0" dirty="0" smtClean="0"/>
              <a:t> we will accomplish socially significant outcomes. (the why)</a:t>
            </a:r>
          </a:p>
          <a:p>
            <a:endParaRPr lang="en-US" altLang="en-US" dirty="0" smtClean="0"/>
          </a:p>
          <a:p>
            <a:r>
              <a:rPr lang="en-US" altLang="en-US" dirty="0" smtClean="0"/>
              <a:t>Education isn’t about exploration; We</a:t>
            </a:r>
            <a:r>
              <a:rPr lang="en-US" altLang="en-US" baseline="0" dirty="0" smtClean="0"/>
              <a:t> </a:t>
            </a:r>
            <a:r>
              <a:rPr lang="en-US" altLang="en-US" dirty="0" smtClean="0"/>
              <a:t>need to utilize an organized and intentional approach to plan and provide the learning for students.</a:t>
            </a:r>
          </a:p>
          <a:p>
            <a:endParaRPr lang="en-US" altLang="en-US" dirty="0" smtClean="0"/>
          </a:p>
          <a:p>
            <a:endParaRPr lang="en-US" altLang="en-US" dirty="0" smtClean="0"/>
          </a:p>
          <a:p>
            <a:r>
              <a:rPr lang="en-US" altLang="en-US" dirty="0" smtClean="0"/>
              <a:t>Extra note if needed: An important note is Creating and sustaining</a:t>
            </a:r>
            <a:r>
              <a:rPr lang="en-US" altLang="en-US" baseline="0" dirty="0" smtClean="0"/>
              <a:t> </a:t>
            </a:r>
            <a:r>
              <a:rPr lang="en-US" altLang="en-US" dirty="0" smtClean="0"/>
              <a:t>an</a:t>
            </a:r>
            <a:r>
              <a:rPr lang="en-US" altLang="en-US" baseline="0" dirty="0" smtClean="0"/>
              <a:t> hospitable environment [the “where”] is necessary to “grow” whatever we hope will flourish; in this case, we’re talking about MTSS implementation. So, our culture, climate, and collaboration need to facilitate the process of implementation, not take away from it…and not be a barrier to progress.</a:t>
            </a:r>
            <a:endParaRPr lang="en-US" altLang="en-US" dirty="0" smtClean="0"/>
          </a:p>
        </p:txBody>
      </p:sp>
      <p:sp>
        <p:nvSpPr>
          <p:cNvPr id="2" name="Date Placeholder 1"/>
          <p:cNvSpPr>
            <a:spLocks noGrp="1"/>
          </p:cNvSpPr>
          <p:nvPr>
            <p:ph type="dt" idx="10"/>
          </p:nvPr>
        </p:nvSpPr>
        <p:spPr>
          <a:xfrm>
            <a:off x="3884753" y="0"/>
            <a:ext cx="2971697" cy="456889"/>
          </a:xfrm>
          <a:prstGeom prst="rect">
            <a:avLst/>
          </a:prstGeom>
        </p:spPr>
        <p:txBody>
          <a:bodyPr lIns="89584" tIns="44792" rIns="89584" bIns="44792"/>
          <a:lstStyle/>
          <a:p>
            <a:r>
              <a:rPr lang="en-US" smtClean="0"/>
              <a:t>August 2015</a:t>
            </a:r>
            <a:endParaRPr lang="en-US"/>
          </a:p>
        </p:txBody>
      </p:sp>
      <p:sp>
        <p:nvSpPr>
          <p:cNvPr id="3" name="Header Placeholder 2"/>
          <p:cNvSpPr>
            <a:spLocks noGrp="1"/>
          </p:cNvSpPr>
          <p:nvPr>
            <p:ph type="hdr" sz="quarter" idx="11"/>
          </p:nvPr>
        </p:nvSpPr>
        <p:spPr>
          <a:xfrm>
            <a:off x="0" y="0"/>
            <a:ext cx="2971697" cy="456889"/>
          </a:xfrm>
          <a:prstGeom prst="rect">
            <a:avLst/>
          </a:prstGeom>
        </p:spPr>
        <p:txBody>
          <a:bodyPr lIns="89584" tIns="44792" rIns="89584" bIns="44792"/>
          <a:lstStyle/>
          <a:p>
            <a:r>
              <a:rPr lang="en-US" smtClean="0"/>
              <a:t>CDE OLS MTSS Implementation Workshop</a:t>
            </a:r>
            <a:endParaRPr lang="en-US"/>
          </a:p>
        </p:txBody>
      </p:sp>
    </p:spTree>
    <p:extLst>
      <p:ext uri="{BB962C8B-B14F-4D97-AF65-F5344CB8AC3E}">
        <p14:creationId xmlns:p14="http://schemas.microsoft.com/office/powerpoint/2010/main" val="437590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solidFill>
                  <a:srgbClr val="001574"/>
                </a:solidFill>
              </a:rPr>
              <a:t>2 minutes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solidFill>
                <a:srgbClr val="001574"/>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solidFill>
                  <a:srgbClr val="001574"/>
                </a:solidFill>
              </a:rPr>
              <a:t>We take this implementation teaming seriously.  For our MTSS work, we’ve formed teams at multiple levels to MAKE IT HAPPEN.  We are going to support your in building school level teams….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solidFill>
                <a:srgbClr val="001574"/>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solidFill>
                  <a:srgbClr val="001574"/>
                </a:solidFill>
              </a:rPr>
              <a:t>We’re not just working with you at the district level.  We’re also working from the school level to the state level to facilitate effective implementation of MTSS. We in the Office of Learning Supports are working as the state implementation team are working with you at the district and regional level.  In turn, we’ll help you organize school-levels teams to effectively implement MTSS practices using evidence based and sustainable professional learning.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solidFill>
                <a:srgbClr val="001574"/>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solidFill>
                  <a:srgbClr val="001574"/>
                </a:solidFill>
              </a:rPr>
              <a:t>This is why we emphasize monitoring IMPLEMENTATION and OUTCOMES.  We need to make sure we are doing our work well at multiple levels to facilitate the adult learning and activities required to enhance student outcomes.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solidFill>
                <a:srgbClr val="001574"/>
              </a:solidFill>
            </a:endParaRPr>
          </a:p>
          <a:p>
            <a:endParaRPr lang="en-US" dirty="0"/>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DF7F1863-8423-8E48-8D02-88636C918AC7}" type="datetime1">
              <a:rPr lang="en-US" smtClean="0">
                <a:solidFill>
                  <a:prstClr val="black"/>
                </a:solidFill>
              </a:rPr>
              <a:pPr/>
              <a:t>2/7/2017</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463753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so that’s a lot.  And</a:t>
            </a:r>
            <a:r>
              <a:rPr lang="en-US" baseline="0" dirty="0" smtClean="0"/>
              <a:t> it can’t be done all at once.  But one of our first goals is to make your effective teaming practices visible through effective and efficient meetings.  The Meeting Foundations Checklist on your table is part of that goal.</a:t>
            </a:r>
          </a:p>
          <a:p>
            <a:endParaRPr lang="en-US" baseline="0" dirty="0" smtClean="0"/>
          </a:p>
          <a:p>
            <a:r>
              <a:rPr lang="en-US" baseline="0" dirty="0" smtClean="0"/>
              <a:t>So, I’ve been talking a lot in the last few minutes.  We’re going to change gears and do a quick activity.  </a:t>
            </a:r>
          </a:p>
          <a:p>
            <a:endParaRPr lang="en-US" baseline="0" dirty="0" smtClean="0"/>
          </a:p>
          <a:p>
            <a:r>
              <a:rPr lang="en-US" b="1" i="0" baseline="0" dirty="0" smtClean="0"/>
              <a:t>[CLICK]</a:t>
            </a:r>
            <a:endParaRPr lang="en-US" b="0" i="0" baseline="0" dirty="0" smtClean="0"/>
          </a:p>
          <a:p>
            <a:endParaRPr lang="en-US" b="0" i="0" baseline="0" dirty="0" smtClean="0"/>
          </a:p>
          <a:p>
            <a:r>
              <a:rPr lang="en-US" b="0" i="0" baseline="0" dirty="0" smtClean="0"/>
              <a:t>Remember a recent meeting.  Who was there?  What was the purpose of the meeting?  Where was the meeting?  What was the weather like outside?</a:t>
            </a:r>
            <a:endParaRPr lang="en-US" b="1" dirty="0" smtClean="0"/>
          </a:p>
          <a:p>
            <a:endParaRPr lang="en-US" baseline="0" dirty="0" smtClean="0"/>
          </a:p>
          <a:p>
            <a:r>
              <a:rPr lang="en-US" baseline="0" dirty="0" smtClean="0"/>
              <a:t>Take about a minute or two to rate the meeting using the Meeting Foundations Checklist.  Once you are done, turn to someone sitting next to you and discuss the </a:t>
            </a:r>
            <a:r>
              <a:rPr lang="en-US" i="1" baseline="0" dirty="0" smtClean="0"/>
              <a:t>missing </a:t>
            </a:r>
            <a:r>
              <a:rPr lang="en-US" i="0" baseline="0" dirty="0" smtClean="0"/>
              <a:t>meeting foundation that would have helped that meeting be more productive.</a:t>
            </a:r>
          </a:p>
          <a:p>
            <a:endParaRPr lang="en-US" i="0" baseline="0" dirty="0" smtClean="0"/>
          </a:p>
        </p:txBody>
      </p:sp>
      <p:sp>
        <p:nvSpPr>
          <p:cNvPr id="4" name="Slide Number Placeholder 3"/>
          <p:cNvSpPr>
            <a:spLocks noGrp="1"/>
          </p:cNvSpPr>
          <p:nvPr>
            <p:ph type="sldNum" sz="quarter" idx="10"/>
          </p:nvPr>
        </p:nvSpPr>
        <p:spPr/>
        <p:txBody>
          <a:bodyPr/>
          <a:lstStyle/>
          <a:p>
            <a:fld id="{81F6D4CE-C76E-41EE-9819-78CA741CA607}"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717713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t>
            </a:r>
            <a:r>
              <a:rPr lang="en-US" baseline="0" dirty="0" smtClean="0"/>
              <a:t> now that we have some more background for Team Driven Shared Leadership, let’s begin to transition toward completing the MLT Self-Assessment.</a:t>
            </a:r>
            <a:endParaRPr lang="en-US" dirty="0" smtClean="0"/>
          </a:p>
          <a:p>
            <a:r>
              <a:rPr lang="en-US" dirty="0" smtClean="0"/>
              <a:t>Before</a:t>
            </a:r>
            <a:r>
              <a:rPr lang="en-US" baseline="0" dirty="0" smtClean="0"/>
              <a:t> we jump into the items of the self-assessment, we need to take a couple minutes to establish decision rules because your teams are going to have to move through the first 13 items fairly quickly.</a:t>
            </a:r>
            <a:endParaRPr lang="en-US" dirty="0" smtClean="0"/>
          </a:p>
          <a:p>
            <a:endParaRPr lang="en-US" dirty="0" smtClean="0"/>
          </a:p>
          <a:p>
            <a:r>
              <a:rPr lang="en-US" dirty="0" smtClean="0"/>
              <a:t>We’ve already established roles </a:t>
            </a:r>
            <a:r>
              <a:rPr lang="en-US" baseline="0" dirty="0" smtClean="0"/>
              <a:t>in the first part of the meeting.  </a:t>
            </a:r>
            <a:r>
              <a:rPr lang="en-US" dirty="0" smtClean="0"/>
              <a:t>We need to that we decide</a:t>
            </a:r>
            <a:r>
              <a:rPr lang="en-US" baseline="0" dirty="0" smtClean="0"/>
              <a:t> on decision making rules.  You need to have a primary decision rule, a secondary rule, and we’ve provided you with a ‘set aside’ rule.  </a:t>
            </a:r>
          </a:p>
          <a:p>
            <a:pPr marL="171450" indent="-171450">
              <a:buFont typeface="Arial" panose="020B0604020202020204" pitchFamily="34" charset="0"/>
              <a:buChar char="•"/>
            </a:pPr>
            <a:r>
              <a:rPr lang="en-US" baseline="0" dirty="0" smtClean="0"/>
              <a:t>The primary rule is a simple way to attempt to reach consensus.  It could be a fist of five, thumbs up, down or sideways, or simple voting.  Or some other method you like.</a:t>
            </a:r>
          </a:p>
          <a:p>
            <a:pPr marL="171450" indent="-171450">
              <a:buFont typeface="Arial" panose="020B0604020202020204" pitchFamily="34" charset="0"/>
              <a:buChar char="•"/>
            </a:pPr>
            <a:r>
              <a:rPr lang="en-US" baseline="0" dirty="0" smtClean="0"/>
              <a:t>The secondary decision rule is how you reach consensus when about 75% of your team doesn’t agree one way or another.  This may involve a discussion.</a:t>
            </a:r>
          </a:p>
          <a:p>
            <a:pPr marL="171450" indent="-171450">
              <a:buFont typeface="Arial" panose="020B0604020202020204" pitchFamily="34" charset="0"/>
              <a:buChar char="•"/>
            </a:pPr>
            <a:r>
              <a:rPr lang="en-US" baseline="0" dirty="0" smtClean="0"/>
              <a:t>Finally, the ‘set-aside’ rule is provided to help keep things moving.  If you can’t come to a consensus on any of the items in 2 minutes, put it aside and return to it once you’ve finished the other items within the component.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Take 2 minutes and decide on rule for coming to consensus for today’s work</a:t>
            </a:r>
          </a:p>
          <a:p>
            <a:endParaRPr lang="en-US" baseline="0" dirty="0" smtClean="0"/>
          </a:p>
        </p:txBody>
      </p:sp>
      <p:sp>
        <p:nvSpPr>
          <p:cNvPr id="4" name="Slide Number Placeholder 3"/>
          <p:cNvSpPr>
            <a:spLocks noGrp="1"/>
          </p:cNvSpPr>
          <p:nvPr>
            <p:ph type="sldNum" sz="quarter" idx="10"/>
          </p:nvPr>
        </p:nvSpPr>
        <p:spPr/>
        <p:txBody>
          <a:bodyPr/>
          <a:lstStyle/>
          <a:p>
            <a:fld id="{81F6D4CE-C76E-41EE-9819-78CA741CA607}"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44660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next 5 minutes, silently and independently:</a:t>
            </a:r>
          </a:p>
          <a:p>
            <a:pPr marL="171450" lvl="0" indent="-171450">
              <a:buFont typeface="Arial" panose="020B0604020202020204" pitchFamily="34" charset="0"/>
              <a:buChar char="•"/>
            </a:pPr>
            <a:r>
              <a:rPr lang="en-US" dirty="0" smtClean="0"/>
              <a:t>Read items 1 through 13 in TDSL</a:t>
            </a:r>
          </a:p>
          <a:p>
            <a:pPr marL="171450" lvl="0" indent="-171450">
              <a:buFont typeface="Arial" panose="020B0604020202020204" pitchFamily="34" charset="0"/>
              <a:buChar char="•"/>
            </a:pPr>
            <a:r>
              <a:rPr lang="en-US" dirty="0" smtClean="0"/>
              <a:t>Rate your MLT (don’t share w/ others yet)</a:t>
            </a:r>
          </a:p>
          <a:p>
            <a:pPr marL="171450" lvl="0" indent="-171450">
              <a:buFont typeface="Arial" panose="020B0604020202020204" pitchFamily="34" charset="0"/>
              <a:buChar char="•"/>
            </a:pPr>
            <a:endParaRPr lang="en-US" dirty="0" smtClean="0"/>
          </a:p>
          <a:p>
            <a:pPr lvl="0"/>
            <a:r>
              <a:rPr lang="en-US" b="1" dirty="0" smtClean="0"/>
              <a:t>[PAUSE</a:t>
            </a:r>
            <a:r>
              <a:rPr lang="en-US" b="1" baseline="0" dirty="0" smtClean="0"/>
              <a:t> 5 MINUTES]</a:t>
            </a:r>
            <a:endParaRPr lang="en-US" b="1" dirty="0" smtClean="0"/>
          </a:p>
          <a:p>
            <a:endParaRPr lang="en-US" dirty="0" smtClean="0"/>
          </a:p>
          <a:p>
            <a:r>
              <a:rPr lang="en-US" dirty="0" smtClean="0"/>
              <a:t>For the next 20 to 25 minutes:</a:t>
            </a:r>
          </a:p>
          <a:p>
            <a:pPr marL="171450" lvl="0" indent="-171450">
              <a:buFont typeface="Arial" panose="020B0604020202020204" pitchFamily="34" charset="0"/>
              <a:buChar char="•"/>
            </a:pPr>
            <a:r>
              <a:rPr lang="en-US" dirty="0" smtClean="0"/>
              <a:t>Spend 1 to 2 minutes on each item, and come to a consensus as a team for the</a:t>
            </a:r>
            <a:r>
              <a:rPr lang="en-US" baseline="0" dirty="0" smtClean="0"/>
              <a:t> </a:t>
            </a:r>
            <a:r>
              <a:rPr lang="en-US" dirty="0" smtClean="0"/>
              <a:t>rating of that item using the rules you</a:t>
            </a:r>
            <a:r>
              <a:rPr lang="en-US" baseline="0" dirty="0" smtClean="0"/>
              <a:t> decided on.</a:t>
            </a:r>
            <a:r>
              <a:rPr lang="en-US" dirty="0" smtClean="0"/>
              <a:t> </a:t>
            </a:r>
          </a:p>
          <a:p>
            <a:pPr marL="171450" lvl="0" indent="-171450">
              <a:buFont typeface="Arial" panose="020B0604020202020204" pitchFamily="34" charset="0"/>
              <a:buChar char="•"/>
            </a:pPr>
            <a:r>
              <a:rPr lang="en-US" dirty="0" smtClean="0"/>
              <a:t>Record your rating on the master version [we will need to decide whether this will be online, or offline]</a:t>
            </a:r>
          </a:p>
          <a:p>
            <a:pPr marL="171450" lvl="0" indent="-171450">
              <a:buFont typeface="Arial" panose="020B0604020202020204" pitchFamily="34" charset="0"/>
              <a:buChar char="•"/>
            </a:pPr>
            <a:r>
              <a:rPr lang="en-US" dirty="0" smtClean="0"/>
              <a:t>Answers need to be 0, 1 or 2 (no fractions or decimals)</a:t>
            </a:r>
          </a:p>
          <a:p>
            <a:pPr marL="171450" lvl="0" indent="-171450">
              <a:buFont typeface="Arial" panose="020B0604020202020204" pitchFamily="34" charset="0"/>
              <a:buChar char="•"/>
            </a:pPr>
            <a:r>
              <a:rPr lang="en-US" dirty="0" smtClean="0"/>
              <a:t>Pacing – </a:t>
            </a:r>
            <a:r>
              <a:rPr lang="en-US" i="1" dirty="0" smtClean="0"/>
              <a:t>we don’t want you to get to held up on any one item</a:t>
            </a:r>
            <a:r>
              <a:rPr lang="en-US" dirty="0" smtClean="0"/>
              <a:t>:</a:t>
            </a:r>
          </a:p>
          <a:p>
            <a:pPr marL="628650" lvl="1" indent="-171450">
              <a:buFont typeface="Arial" panose="020B0604020202020204" pitchFamily="34" charset="0"/>
              <a:buChar char="•"/>
            </a:pPr>
            <a:r>
              <a:rPr lang="en-US" dirty="0" smtClean="0"/>
              <a:t>After 10 minutes – have items 1 to 5 complete</a:t>
            </a:r>
          </a:p>
          <a:p>
            <a:pPr marL="628650" lvl="1" indent="-171450">
              <a:buFont typeface="Arial" panose="020B0604020202020204" pitchFamily="34" charset="0"/>
              <a:buChar char="•"/>
            </a:pPr>
            <a:r>
              <a:rPr lang="en-US" dirty="0" smtClean="0"/>
              <a:t>After 20 minutes – have items 1 to 10 complete</a:t>
            </a:r>
          </a:p>
          <a:p>
            <a:pPr marL="628650" lvl="1" indent="-171450">
              <a:buFont typeface="Arial" panose="020B0604020202020204" pitchFamily="34" charset="0"/>
              <a:buChar char="•"/>
            </a:pPr>
            <a:r>
              <a:rPr lang="en-US" dirty="0" smtClean="0"/>
              <a:t>After 25 – have ALL items complete</a:t>
            </a:r>
          </a:p>
          <a:p>
            <a:pPr marL="171450" lvl="0" indent="-171450">
              <a:buFont typeface="Arial" panose="020B0604020202020204" pitchFamily="34" charset="0"/>
              <a:buChar char="•"/>
            </a:pPr>
            <a:r>
              <a:rPr lang="en-US" dirty="0" smtClean="0"/>
              <a:t>Remember</a:t>
            </a:r>
            <a:r>
              <a:rPr lang="en-US" baseline="0" dirty="0" smtClean="0"/>
              <a:t> to use the ‘set aside’ rule if you haven’t come to a consensus on an item in 2 minutes.</a:t>
            </a:r>
            <a:endParaRPr lang="en-US" dirty="0" smtClean="0"/>
          </a:p>
          <a:p>
            <a:endParaRPr lang="en-US" dirty="0"/>
          </a:p>
        </p:txBody>
      </p:sp>
      <p:sp>
        <p:nvSpPr>
          <p:cNvPr id="4" name="Slide Number Placeholder 3"/>
          <p:cNvSpPr>
            <a:spLocks noGrp="1"/>
          </p:cNvSpPr>
          <p:nvPr>
            <p:ph type="sldNum" sz="quarter" idx="10"/>
          </p:nvPr>
        </p:nvSpPr>
        <p:spPr/>
        <p:txBody>
          <a:bodyPr/>
          <a:lstStyle/>
          <a:p>
            <a:fld id="{81F6D4CE-C76E-41EE-9819-78CA741CA607}"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695405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24</a:t>
            </a:fld>
            <a:endParaRPr lang="en-US" dirty="0"/>
          </a:p>
        </p:txBody>
      </p:sp>
    </p:spTree>
    <p:extLst>
      <p:ext uri="{BB962C8B-B14F-4D97-AF65-F5344CB8AC3E}">
        <p14:creationId xmlns:p14="http://schemas.microsoft.com/office/powerpoint/2010/main" val="302890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baseline="0" dirty="0"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28973" indent="-280374" eaLnBrk="0" hangingPunct="0">
              <a:defRPr>
                <a:solidFill>
                  <a:schemeClr val="tx1"/>
                </a:solidFill>
                <a:latin typeface="Arial" charset="0"/>
              </a:defRPr>
            </a:lvl2pPr>
            <a:lvl3pPr marL="1121498" indent="-224299" eaLnBrk="0" hangingPunct="0">
              <a:defRPr>
                <a:solidFill>
                  <a:schemeClr val="tx1"/>
                </a:solidFill>
                <a:latin typeface="Arial" charset="0"/>
              </a:defRPr>
            </a:lvl3pPr>
            <a:lvl4pPr marL="1570096" indent="-224299" eaLnBrk="0" hangingPunct="0">
              <a:defRPr>
                <a:solidFill>
                  <a:schemeClr val="tx1"/>
                </a:solidFill>
                <a:latin typeface="Arial" charset="0"/>
              </a:defRPr>
            </a:lvl4pPr>
            <a:lvl5pPr marL="2018695" indent="-224299" eaLnBrk="0" hangingPunct="0">
              <a:defRPr>
                <a:solidFill>
                  <a:schemeClr val="tx1"/>
                </a:solidFill>
                <a:latin typeface="Arial" charset="0"/>
              </a:defRPr>
            </a:lvl5pPr>
            <a:lvl6pPr marL="2467294" indent="-224299" eaLnBrk="0" fontAlgn="base" hangingPunct="0">
              <a:spcBef>
                <a:spcPct val="0"/>
              </a:spcBef>
              <a:spcAft>
                <a:spcPct val="0"/>
              </a:spcAft>
              <a:defRPr>
                <a:solidFill>
                  <a:schemeClr val="tx1"/>
                </a:solidFill>
                <a:latin typeface="Arial" charset="0"/>
              </a:defRPr>
            </a:lvl6pPr>
            <a:lvl7pPr marL="2915893" indent="-224299" eaLnBrk="0" fontAlgn="base" hangingPunct="0">
              <a:spcBef>
                <a:spcPct val="0"/>
              </a:spcBef>
              <a:spcAft>
                <a:spcPct val="0"/>
              </a:spcAft>
              <a:defRPr>
                <a:solidFill>
                  <a:schemeClr val="tx1"/>
                </a:solidFill>
                <a:latin typeface="Arial" charset="0"/>
              </a:defRPr>
            </a:lvl7pPr>
            <a:lvl8pPr marL="3364492" indent="-224299" eaLnBrk="0" fontAlgn="base" hangingPunct="0">
              <a:spcBef>
                <a:spcPct val="0"/>
              </a:spcBef>
              <a:spcAft>
                <a:spcPct val="0"/>
              </a:spcAft>
              <a:defRPr>
                <a:solidFill>
                  <a:schemeClr val="tx1"/>
                </a:solidFill>
                <a:latin typeface="Arial" charset="0"/>
              </a:defRPr>
            </a:lvl8pPr>
            <a:lvl9pPr marL="3813090" indent="-224299" eaLnBrk="0" fontAlgn="base" hangingPunct="0">
              <a:spcBef>
                <a:spcPct val="0"/>
              </a:spcBef>
              <a:spcAft>
                <a:spcPct val="0"/>
              </a:spcAft>
              <a:defRPr>
                <a:solidFill>
                  <a:schemeClr val="tx1"/>
                </a:solidFill>
                <a:latin typeface="Arial" charset="0"/>
              </a:defRPr>
            </a:lvl9pPr>
          </a:lstStyle>
          <a:p>
            <a:pPr eaLnBrk="1" hangingPunct="1"/>
            <a:fld id="{FF5062B0-90A3-4191-BE5E-D7FE783073DD}" type="slidenum">
              <a:rPr lang="en-US" altLang="en-US" smtClean="0">
                <a:solidFill>
                  <a:prstClr val="black"/>
                </a:solidFill>
              </a:rPr>
              <a:pPr eaLnBrk="1" hangingPunct="1"/>
              <a:t>27</a:t>
            </a:fld>
            <a:endParaRPr lang="en-US" altLang="en-US" smtClean="0">
              <a:solidFill>
                <a:prstClr val="black"/>
              </a:solidFill>
            </a:endParaRPr>
          </a:p>
        </p:txBody>
      </p:sp>
    </p:spTree>
    <p:extLst>
      <p:ext uri="{BB962C8B-B14F-4D97-AF65-F5344CB8AC3E}">
        <p14:creationId xmlns:p14="http://schemas.microsoft.com/office/powerpoint/2010/main" val="88575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1547813" y="1222375"/>
            <a:ext cx="4395787" cy="3298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2762">
              <a:spcBef>
                <a:spcPct val="0"/>
              </a:spcBef>
            </a:pPr>
            <a:endParaRPr lang="en-US" altLang="en-US" dirty="0" smtClean="0"/>
          </a:p>
        </p:txBody>
      </p:sp>
      <p:sp>
        <p:nvSpPr>
          <p:cNvPr id="76804" name="Header Placeholder 3"/>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801491" indent="-308266">
              <a:defRPr>
                <a:solidFill>
                  <a:schemeClr val="tx1"/>
                </a:solidFill>
                <a:latin typeface="Calibri" pitchFamily="34" charset="0"/>
              </a:defRPr>
            </a:lvl2pPr>
            <a:lvl3pPr marL="1233064" indent="-246612">
              <a:defRPr>
                <a:solidFill>
                  <a:schemeClr val="tx1"/>
                </a:solidFill>
                <a:latin typeface="Calibri" pitchFamily="34" charset="0"/>
              </a:defRPr>
            </a:lvl3pPr>
            <a:lvl4pPr marL="1726290" indent="-246612">
              <a:defRPr>
                <a:solidFill>
                  <a:schemeClr val="tx1"/>
                </a:solidFill>
                <a:latin typeface="Calibri" pitchFamily="34" charset="0"/>
              </a:defRPr>
            </a:lvl4pPr>
            <a:lvl5pPr marL="2219516" indent="-246612">
              <a:defRPr>
                <a:solidFill>
                  <a:schemeClr val="tx1"/>
                </a:solidFill>
                <a:latin typeface="Calibri" pitchFamily="34" charset="0"/>
              </a:defRPr>
            </a:lvl5pPr>
            <a:lvl6pPr marL="2712741" indent="-246612" fontAlgn="base">
              <a:spcBef>
                <a:spcPct val="0"/>
              </a:spcBef>
              <a:spcAft>
                <a:spcPct val="0"/>
              </a:spcAft>
              <a:defRPr>
                <a:solidFill>
                  <a:schemeClr val="tx1"/>
                </a:solidFill>
                <a:latin typeface="Calibri" pitchFamily="34" charset="0"/>
              </a:defRPr>
            </a:lvl6pPr>
            <a:lvl7pPr marL="3205967" indent="-246612" fontAlgn="base">
              <a:spcBef>
                <a:spcPct val="0"/>
              </a:spcBef>
              <a:spcAft>
                <a:spcPct val="0"/>
              </a:spcAft>
              <a:defRPr>
                <a:solidFill>
                  <a:schemeClr val="tx1"/>
                </a:solidFill>
                <a:latin typeface="Calibri" pitchFamily="34" charset="0"/>
              </a:defRPr>
            </a:lvl7pPr>
            <a:lvl8pPr marL="3699193" indent="-246612" fontAlgn="base">
              <a:spcBef>
                <a:spcPct val="0"/>
              </a:spcBef>
              <a:spcAft>
                <a:spcPct val="0"/>
              </a:spcAft>
              <a:defRPr>
                <a:solidFill>
                  <a:schemeClr val="tx1"/>
                </a:solidFill>
                <a:latin typeface="Calibri" pitchFamily="34" charset="0"/>
              </a:defRPr>
            </a:lvl8pPr>
            <a:lvl9pPr marL="4192418" indent="-24661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smtClean="0">
              <a:solidFill>
                <a:srgbClr val="000000"/>
              </a:solidFill>
            </a:endParaRPr>
          </a:p>
        </p:txBody>
      </p:sp>
      <p:sp>
        <p:nvSpPr>
          <p:cNvPr id="76805"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801491" indent="-308266">
              <a:defRPr>
                <a:solidFill>
                  <a:schemeClr val="tx1"/>
                </a:solidFill>
                <a:latin typeface="Calibri" pitchFamily="34" charset="0"/>
              </a:defRPr>
            </a:lvl2pPr>
            <a:lvl3pPr marL="1233064" indent="-246612">
              <a:defRPr>
                <a:solidFill>
                  <a:schemeClr val="tx1"/>
                </a:solidFill>
                <a:latin typeface="Calibri" pitchFamily="34" charset="0"/>
              </a:defRPr>
            </a:lvl3pPr>
            <a:lvl4pPr marL="1726290" indent="-246612">
              <a:defRPr>
                <a:solidFill>
                  <a:schemeClr val="tx1"/>
                </a:solidFill>
                <a:latin typeface="Calibri" pitchFamily="34" charset="0"/>
              </a:defRPr>
            </a:lvl4pPr>
            <a:lvl5pPr marL="2219516" indent="-246612">
              <a:defRPr>
                <a:solidFill>
                  <a:schemeClr val="tx1"/>
                </a:solidFill>
                <a:latin typeface="Calibri" pitchFamily="34" charset="0"/>
              </a:defRPr>
            </a:lvl5pPr>
            <a:lvl6pPr marL="2712741" indent="-246612" fontAlgn="base">
              <a:spcBef>
                <a:spcPct val="0"/>
              </a:spcBef>
              <a:spcAft>
                <a:spcPct val="0"/>
              </a:spcAft>
              <a:defRPr>
                <a:solidFill>
                  <a:schemeClr val="tx1"/>
                </a:solidFill>
                <a:latin typeface="Calibri" pitchFamily="34" charset="0"/>
              </a:defRPr>
            </a:lvl6pPr>
            <a:lvl7pPr marL="3205967" indent="-246612" fontAlgn="base">
              <a:spcBef>
                <a:spcPct val="0"/>
              </a:spcBef>
              <a:spcAft>
                <a:spcPct val="0"/>
              </a:spcAft>
              <a:defRPr>
                <a:solidFill>
                  <a:schemeClr val="tx1"/>
                </a:solidFill>
                <a:latin typeface="Calibri" pitchFamily="34" charset="0"/>
              </a:defRPr>
            </a:lvl7pPr>
            <a:lvl8pPr marL="3699193" indent="-246612" fontAlgn="base">
              <a:spcBef>
                <a:spcPct val="0"/>
              </a:spcBef>
              <a:spcAft>
                <a:spcPct val="0"/>
              </a:spcAft>
              <a:defRPr>
                <a:solidFill>
                  <a:schemeClr val="tx1"/>
                </a:solidFill>
                <a:latin typeface="Calibri" pitchFamily="34" charset="0"/>
              </a:defRPr>
            </a:lvl8pPr>
            <a:lvl9pPr marL="4192418" indent="-24661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777E90F-79BF-4469-8E90-0FB53A55A5E7}" type="datetime1">
              <a:rPr lang="en-US" altLang="en-US" smtClean="0">
                <a:solidFill>
                  <a:srgbClr val="000000"/>
                </a:solidFill>
              </a:rPr>
              <a:pPr fontAlgn="base">
                <a:spcBef>
                  <a:spcPct val="0"/>
                </a:spcBef>
                <a:spcAft>
                  <a:spcPct val="0"/>
                </a:spcAft>
                <a:defRPr/>
              </a:pPr>
              <a:t>2/7/2017</a:t>
            </a:fld>
            <a:endParaRPr lang="en-US" altLang="en-US" smtClean="0">
              <a:solidFill>
                <a:srgbClr val="000000"/>
              </a:solidFill>
            </a:endParaRPr>
          </a:p>
        </p:txBody>
      </p:sp>
      <p:sp>
        <p:nvSpPr>
          <p:cNvPr id="76806" name="Footer Placeholder 5"/>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801491" indent="-308266">
              <a:defRPr>
                <a:solidFill>
                  <a:schemeClr val="tx1"/>
                </a:solidFill>
                <a:latin typeface="Calibri" pitchFamily="34" charset="0"/>
              </a:defRPr>
            </a:lvl2pPr>
            <a:lvl3pPr marL="1233064" indent="-246612">
              <a:defRPr>
                <a:solidFill>
                  <a:schemeClr val="tx1"/>
                </a:solidFill>
                <a:latin typeface="Calibri" pitchFamily="34" charset="0"/>
              </a:defRPr>
            </a:lvl3pPr>
            <a:lvl4pPr marL="1726290" indent="-246612">
              <a:defRPr>
                <a:solidFill>
                  <a:schemeClr val="tx1"/>
                </a:solidFill>
                <a:latin typeface="Calibri" pitchFamily="34" charset="0"/>
              </a:defRPr>
            </a:lvl4pPr>
            <a:lvl5pPr marL="2219516" indent="-246612">
              <a:defRPr>
                <a:solidFill>
                  <a:schemeClr val="tx1"/>
                </a:solidFill>
                <a:latin typeface="Calibri" pitchFamily="34" charset="0"/>
              </a:defRPr>
            </a:lvl5pPr>
            <a:lvl6pPr marL="2712741" indent="-246612" fontAlgn="base">
              <a:spcBef>
                <a:spcPct val="0"/>
              </a:spcBef>
              <a:spcAft>
                <a:spcPct val="0"/>
              </a:spcAft>
              <a:defRPr>
                <a:solidFill>
                  <a:schemeClr val="tx1"/>
                </a:solidFill>
                <a:latin typeface="Calibri" pitchFamily="34" charset="0"/>
              </a:defRPr>
            </a:lvl6pPr>
            <a:lvl7pPr marL="3205967" indent="-246612" fontAlgn="base">
              <a:spcBef>
                <a:spcPct val="0"/>
              </a:spcBef>
              <a:spcAft>
                <a:spcPct val="0"/>
              </a:spcAft>
              <a:defRPr>
                <a:solidFill>
                  <a:schemeClr val="tx1"/>
                </a:solidFill>
                <a:latin typeface="Calibri" pitchFamily="34" charset="0"/>
              </a:defRPr>
            </a:lvl7pPr>
            <a:lvl8pPr marL="3699193" indent="-246612" fontAlgn="base">
              <a:spcBef>
                <a:spcPct val="0"/>
              </a:spcBef>
              <a:spcAft>
                <a:spcPct val="0"/>
              </a:spcAft>
              <a:defRPr>
                <a:solidFill>
                  <a:schemeClr val="tx1"/>
                </a:solidFill>
                <a:latin typeface="Calibri" pitchFamily="34" charset="0"/>
              </a:defRPr>
            </a:lvl8pPr>
            <a:lvl9pPr marL="4192418" indent="-24661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smtClean="0">
              <a:solidFill>
                <a:srgbClr val="000000"/>
              </a:solidFill>
            </a:endParaRPr>
          </a:p>
        </p:txBody>
      </p:sp>
      <p:sp>
        <p:nvSpPr>
          <p:cNvPr id="49159"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801491" indent="-308266">
              <a:spcBef>
                <a:spcPct val="30000"/>
              </a:spcBef>
              <a:defRPr sz="1400">
                <a:solidFill>
                  <a:schemeClr val="tx1"/>
                </a:solidFill>
                <a:latin typeface="Calibri" panose="020F0502020204030204" pitchFamily="34" charset="0"/>
              </a:defRPr>
            </a:lvl2pPr>
            <a:lvl3pPr marL="1233064" indent="-246612">
              <a:spcBef>
                <a:spcPct val="30000"/>
              </a:spcBef>
              <a:defRPr sz="1400">
                <a:solidFill>
                  <a:schemeClr val="tx1"/>
                </a:solidFill>
                <a:latin typeface="Calibri" panose="020F0502020204030204" pitchFamily="34" charset="0"/>
              </a:defRPr>
            </a:lvl3pPr>
            <a:lvl4pPr marL="1726290" indent="-246612">
              <a:spcBef>
                <a:spcPct val="30000"/>
              </a:spcBef>
              <a:defRPr sz="1400">
                <a:solidFill>
                  <a:schemeClr val="tx1"/>
                </a:solidFill>
                <a:latin typeface="Calibri" panose="020F0502020204030204" pitchFamily="34" charset="0"/>
              </a:defRPr>
            </a:lvl4pPr>
            <a:lvl5pPr marL="2219516" indent="-246612">
              <a:spcBef>
                <a:spcPct val="30000"/>
              </a:spcBef>
              <a:defRPr sz="1400">
                <a:solidFill>
                  <a:schemeClr val="tx1"/>
                </a:solidFill>
                <a:latin typeface="Calibri" panose="020F0502020204030204" pitchFamily="34" charset="0"/>
              </a:defRPr>
            </a:lvl5pPr>
            <a:lvl6pPr marL="2712741" indent="-246612" eaLnBrk="0" fontAlgn="base" hangingPunct="0">
              <a:spcBef>
                <a:spcPct val="30000"/>
              </a:spcBef>
              <a:spcAft>
                <a:spcPct val="0"/>
              </a:spcAft>
              <a:defRPr sz="1400">
                <a:solidFill>
                  <a:schemeClr val="tx1"/>
                </a:solidFill>
                <a:latin typeface="Calibri" panose="020F0502020204030204" pitchFamily="34" charset="0"/>
              </a:defRPr>
            </a:lvl6pPr>
            <a:lvl7pPr marL="3205967" indent="-246612" eaLnBrk="0" fontAlgn="base" hangingPunct="0">
              <a:spcBef>
                <a:spcPct val="30000"/>
              </a:spcBef>
              <a:spcAft>
                <a:spcPct val="0"/>
              </a:spcAft>
              <a:defRPr sz="1400">
                <a:solidFill>
                  <a:schemeClr val="tx1"/>
                </a:solidFill>
                <a:latin typeface="Calibri" panose="020F0502020204030204" pitchFamily="34" charset="0"/>
              </a:defRPr>
            </a:lvl7pPr>
            <a:lvl8pPr marL="3699193" indent="-246612" eaLnBrk="0" fontAlgn="base" hangingPunct="0">
              <a:spcBef>
                <a:spcPct val="30000"/>
              </a:spcBef>
              <a:spcAft>
                <a:spcPct val="0"/>
              </a:spcAft>
              <a:defRPr sz="1400">
                <a:solidFill>
                  <a:schemeClr val="tx1"/>
                </a:solidFill>
                <a:latin typeface="Calibri" panose="020F0502020204030204" pitchFamily="34" charset="0"/>
              </a:defRPr>
            </a:lvl8pPr>
            <a:lvl9pPr marL="4192418" indent="-246612"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6960EDFE-68F4-43A2-9625-06EF2156076F}" type="slidenum">
              <a:rPr lang="en-US" altLang="en-US" smtClean="0">
                <a:solidFill>
                  <a:srgbClr val="000000"/>
                </a:solidFill>
              </a:rPr>
              <a:pPr>
                <a:spcBef>
                  <a:spcPct val="0"/>
                </a:spcBef>
              </a:pPr>
              <a:t>28</a:t>
            </a:fld>
            <a:endParaRPr lang="en-US" altLang="en-US" smtClean="0">
              <a:solidFill>
                <a:srgbClr val="000000"/>
              </a:solidFill>
            </a:endParaRPr>
          </a:p>
        </p:txBody>
      </p:sp>
    </p:spTree>
    <p:extLst>
      <p:ext uri="{BB962C8B-B14F-4D97-AF65-F5344CB8AC3E}">
        <p14:creationId xmlns:p14="http://schemas.microsoft.com/office/powerpoint/2010/main" val="2017775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29</a:t>
            </a:fld>
            <a:endParaRPr lang="en-US"/>
          </a:p>
        </p:txBody>
      </p:sp>
    </p:spTree>
    <p:extLst>
      <p:ext uri="{BB962C8B-B14F-4D97-AF65-F5344CB8AC3E}">
        <p14:creationId xmlns:p14="http://schemas.microsoft.com/office/powerpoint/2010/main" val="117398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Target</a:t>
            </a:r>
            <a:r>
              <a:rPr lang="en-US" baseline="0" dirty="0" smtClean="0"/>
              <a:t> low </a:t>
            </a:r>
            <a:r>
              <a:rPr lang="en-US" baseline="0" dirty="0" err="1" smtClean="0"/>
              <a:t>haning</a:t>
            </a:r>
            <a:r>
              <a:rPr lang="en-US" baseline="0" dirty="0" smtClean="0"/>
              <a:t> fruit or target a zero</a:t>
            </a:r>
            <a:endParaRPr lang="en-US" dirty="0"/>
          </a:p>
        </p:txBody>
      </p:sp>
      <p:sp>
        <p:nvSpPr>
          <p:cNvPr id="4" name="Slide Number Placeholder 3"/>
          <p:cNvSpPr>
            <a:spLocks noGrp="1"/>
          </p:cNvSpPr>
          <p:nvPr>
            <p:ph type="sldNum" sz="quarter" idx="10"/>
          </p:nvPr>
        </p:nvSpPr>
        <p:spPr/>
        <p:txBody>
          <a:bodyPr/>
          <a:lstStyle/>
          <a:p>
            <a:fld id="{98349A14-E914-4B2F-A973-873B1B11F67C}" type="slidenum">
              <a:rPr lang="en-US" smtClean="0"/>
              <a:t>30</a:t>
            </a:fld>
            <a:endParaRPr lang="en-US"/>
          </a:p>
        </p:txBody>
      </p:sp>
    </p:spTree>
    <p:extLst>
      <p:ext uri="{BB962C8B-B14F-4D97-AF65-F5344CB8AC3E}">
        <p14:creationId xmlns:p14="http://schemas.microsoft.com/office/powerpoint/2010/main" val="110192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976AB643-1C83-46B1-A4FF-8E4A58FA665A}" type="slidenum">
              <a:rPr lang="en-US" smtClean="0"/>
              <a:t>31</a:t>
            </a:fld>
            <a:endParaRPr lang="en-US"/>
          </a:p>
        </p:txBody>
      </p:sp>
    </p:spTree>
    <p:extLst>
      <p:ext uri="{BB962C8B-B14F-4D97-AF65-F5344CB8AC3E}">
        <p14:creationId xmlns:p14="http://schemas.microsoft.com/office/powerpoint/2010/main" val="3684156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12</a:t>
            </a:fld>
            <a:endParaRPr lang="en-US" dirty="0"/>
          </a:p>
        </p:txBody>
      </p:sp>
    </p:spTree>
    <p:extLst>
      <p:ext uri="{BB962C8B-B14F-4D97-AF65-F5344CB8AC3E}">
        <p14:creationId xmlns:p14="http://schemas.microsoft.com/office/powerpoint/2010/main" val="3970692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a:t>
            </a:r>
            <a:r>
              <a:rPr lang="en-US" baseline="0" dirty="0" smtClean="0"/>
              <a:t> your primary statements. Select one. Then make it more precise. </a:t>
            </a:r>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32</a:t>
            </a:fld>
            <a:endParaRPr lang="en-US"/>
          </a:p>
        </p:txBody>
      </p:sp>
    </p:spTree>
    <p:extLst>
      <p:ext uri="{BB962C8B-B14F-4D97-AF65-F5344CB8AC3E}">
        <p14:creationId xmlns:p14="http://schemas.microsoft.com/office/powerpoint/2010/main" val="2735984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step 2, we drill down and we want to think about why the problem is occurring. To</a:t>
            </a:r>
            <a:r>
              <a:rPr lang="en-US" baseline="0" dirty="0" smtClean="0"/>
              <a:t> do so, we can ask why is that repeatedly? Anyone have kids and they ask why over and over? Well we’ll do that here. (click animation).</a:t>
            </a:r>
            <a:endParaRPr lang="en-US" dirty="0"/>
          </a:p>
        </p:txBody>
      </p:sp>
      <p:sp>
        <p:nvSpPr>
          <p:cNvPr id="4" name="Slide Number Placeholder 3"/>
          <p:cNvSpPr>
            <a:spLocks noGrp="1"/>
          </p:cNvSpPr>
          <p:nvPr>
            <p:ph type="sldNum" sz="quarter" idx="10"/>
          </p:nvPr>
        </p:nvSpPr>
        <p:spPr/>
        <p:txBody>
          <a:bodyPr/>
          <a:lstStyle/>
          <a:p>
            <a:fld id="{98349A14-E914-4B2F-A973-873B1B11F67C}" type="slidenum">
              <a:rPr lang="en-US" smtClean="0"/>
              <a:t>33</a:t>
            </a:fld>
            <a:endParaRPr lang="en-US"/>
          </a:p>
        </p:txBody>
      </p:sp>
    </p:spTree>
    <p:extLst>
      <p:ext uri="{BB962C8B-B14F-4D97-AF65-F5344CB8AC3E}">
        <p14:creationId xmlns:p14="http://schemas.microsoft.com/office/powerpoint/2010/main" val="748848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34</a:t>
            </a:fld>
            <a:endParaRPr lang="en-US"/>
          </a:p>
        </p:txBody>
      </p:sp>
    </p:spTree>
    <p:extLst>
      <p:ext uri="{BB962C8B-B14F-4D97-AF65-F5344CB8AC3E}">
        <p14:creationId xmlns:p14="http://schemas.microsoft.com/office/powerpoint/2010/main" val="1412544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them complete a “why” after each one. Give them 30</a:t>
            </a:r>
            <a:r>
              <a:rPr lang="en-US" baseline="0" dirty="0" smtClean="0"/>
              <a:t> seconds. </a:t>
            </a:r>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35</a:t>
            </a:fld>
            <a:endParaRPr lang="en-US"/>
          </a:p>
        </p:txBody>
      </p:sp>
    </p:spTree>
    <p:extLst>
      <p:ext uri="{BB962C8B-B14F-4D97-AF65-F5344CB8AC3E}">
        <p14:creationId xmlns:p14="http://schemas.microsoft.com/office/powerpoint/2010/main" val="479833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a goal so you know the problem is solved. Need</a:t>
            </a:r>
            <a:r>
              <a:rPr lang="en-US" baseline="0" dirty="0" smtClean="0"/>
              <a:t> to plan with actionable steps to reach goal/solve problem</a:t>
            </a:r>
            <a:endParaRPr lang="en-US" dirty="0"/>
          </a:p>
        </p:txBody>
      </p:sp>
      <p:sp>
        <p:nvSpPr>
          <p:cNvPr id="4" name="Header Placeholder 3"/>
          <p:cNvSpPr>
            <a:spLocks noGrp="1"/>
          </p:cNvSpPr>
          <p:nvPr>
            <p:ph type="hdr" sz="quarter" idx="10"/>
          </p:nvPr>
        </p:nvSpPr>
        <p:spPr/>
        <p:txBody>
          <a:bodyPr/>
          <a:lstStyle/>
          <a:p>
            <a:r>
              <a:rPr lang="en-US" smtClean="0"/>
              <a:t>CDE MTSS Webinar</a:t>
            </a:r>
            <a:endParaRPr lang="en-US"/>
          </a:p>
        </p:txBody>
      </p:sp>
      <p:sp>
        <p:nvSpPr>
          <p:cNvPr id="5" name="Date Placeholder 4"/>
          <p:cNvSpPr>
            <a:spLocks noGrp="1"/>
          </p:cNvSpPr>
          <p:nvPr>
            <p:ph type="dt" idx="11"/>
          </p:nvPr>
        </p:nvSpPr>
        <p:spPr/>
        <p:txBody>
          <a:bodyPr/>
          <a:lstStyle/>
          <a:p>
            <a:fld id="{DF7F1863-8423-8E48-8D02-88636C918AC7}" type="datetime1">
              <a:rPr lang="en-US" smtClean="0"/>
              <a:t>2/7/2017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3F7242FB-F25E-544B-B72F-E0B5A499AB48}" type="slidenum">
              <a:rPr lang="en-US" smtClean="0"/>
              <a:t>36</a:t>
            </a:fld>
            <a:endParaRPr lang="en-US"/>
          </a:p>
        </p:txBody>
      </p:sp>
    </p:spTree>
    <p:extLst>
      <p:ext uri="{BB962C8B-B14F-4D97-AF65-F5344CB8AC3E}">
        <p14:creationId xmlns:p14="http://schemas.microsoft.com/office/powerpoint/2010/main" val="2282794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How will you know the problem is solved?</a:t>
            </a:r>
          </a:p>
          <a:p>
            <a:endParaRPr lang="en-US" dirty="0"/>
          </a:p>
        </p:txBody>
      </p:sp>
      <p:sp>
        <p:nvSpPr>
          <p:cNvPr id="4" name="Slide Number Placeholder 3"/>
          <p:cNvSpPr>
            <a:spLocks noGrp="1"/>
          </p:cNvSpPr>
          <p:nvPr>
            <p:ph type="sldNum" sz="quarter" idx="10"/>
          </p:nvPr>
        </p:nvSpPr>
        <p:spPr/>
        <p:txBody>
          <a:bodyPr/>
          <a:lstStyle/>
          <a:p>
            <a:fld id="{98349A14-E914-4B2F-A973-873B1B11F67C}" type="slidenum">
              <a:rPr lang="en-US" smtClean="0"/>
              <a:t>37</a:t>
            </a:fld>
            <a:endParaRPr lang="en-US"/>
          </a:p>
        </p:txBody>
      </p:sp>
    </p:spTree>
    <p:extLst>
      <p:ext uri="{BB962C8B-B14F-4D97-AF65-F5344CB8AC3E}">
        <p14:creationId xmlns:p14="http://schemas.microsoft.com/office/powerpoint/2010/main" val="2246324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screenshot of our action plan tool. Cropped</a:t>
            </a:r>
            <a:r>
              <a:rPr lang="en-US" baseline="0" dirty="0" smtClean="0"/>
              <a:t> edge out. </a:t>
            </a:r>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38</a:t>
            </a:fld>
            <a:endParaRPr lang="en-US"/>
          </a:p>
        </p:txBody>
      </p:sp>
    </p:spTree>
    <p:extLst>
      <p:ext uri="{BB962C8B-B14F-4D97-AF65-F5344CB8AC3E}">
        <p14:creationId xmlns:p14="http://schemas.microsoft.com/office/powerpoint/2010/main" val="121936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39</a:t>
            </a:fld>
            <a:endParaRPr lang="en-US"/>
          </a:p>
        </p:txBody>
      </p:sp>
    </p:spTree>
    <p:extLst>
      <p:ext uri="{BB962C8B-B14F-4D97-AF65-F5344CB8AC3E}">
        <p14:creationId xmlns:p14="http://schemas.microsoft.com/office/powerpoint/2010/main" val="3901821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this stage, we want to examine if our plan is working. We ask</a:t>
            </a:r>
            <a:r>
              <a:rPr lang="en-US" baseline="0" dirty="0" smtClean="0"/>
              <a:t> if we followed the plan and what the impact is. </a:t>
            </a:r>
            <a:endParaRPr lang="en-US" dirty="0"/>
          </a:p>
        </p:txBody>
      </p:sp>
      <p:sp>
        <p:nvSpPr>
          <p:cNvPr id="4" name="Slide Number Placeholder 3"/>
          <p:cNvSpPr>
            <a:spLocks noGrp="1"/>
          </p:cNvSpPr>
          <p:nvPr>
            <p:ph type="sldNum" sz="quarter" idx="10"/>
          </p:nvPr>
        </p:nvSpPr>
        <p:spPr/>
        <p:txBody>
          <a:bodyPr/>
          <a:lstStyle/>
          <a:p>
            <a:fld id="{98349A14-E914-4B2F-A973-873B1B11F67C}" type="slidenum">
              <a:rPr lang="en-US" smtClean="0"/>
              <a:t>40</a:t>
            </a:fld>
            <a:endParaRPr lang="en-US"/>
          </a:p>
        </p:txBody>
      </p:sp>
    </p:spTree>
    <p:extLst>
      <p:ext uri="{BB962C8B-B14F-4D97-AF65-F5344CB8AC3E}">
        <p14:creationId xmlns:p14="http://schemas.microsoft.com/office/powerpoint/2010/main" val="323989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review </a:t>
            </a:r>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41</a:t>
            </a:fld>
            <a:endParaRPr lang="en-US"/>
          </a:p>
        </p:txBody>
      </p:sp>
    </p:spTree>
    <p:extLst>
      <p:ext uri="{BB962C8B-B14F-4D97-AF65-F5344CB8AC3E}">
        <p14:creationId xmlns:p14="http://schemas.microsoft.com/office/powerpoint/2010/main" val="4251809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 FOR 45 MINUTES</a:t>
            </a:r>
          </a:p>
          <a:p>
            <a:endParaRPr lang="en-US" dirty="0" smtClean="0"/>
          </a:p>
          <a:p>
            <a:r>
              <a:rPr lang="en-US" dirty="0" smtClean="0"/>
              <a:t>I’m Andrew</a:t>
            </a:r>
            <a:r>
              <a:rPr lang="en-US" baseline="0" dirty="0" smtClean="0"/>
              <a:t> Schaper, and I am the Research and Evaluation Coordinator for this project.  In this first segment we are going to learn a bit more about Team Driven Shared Leadership.  </a:t>
            </a:r>
            <a:r>
              <a:rPr lang="en-US" dirty="0" smtClean="0"/>
              <a:t>Take</a:t>
            </a:r>
            <a:r>
              <a:rPr lang="en-US" baseline="0" dirty="0" smtClean="0"/>
              <a:t> a minute to read the definition for Team Driven Shared Leadership that you have seen before. </a:t>
            </a:r>
          </a:p>
          <a:p>
            <a:endParaRPr lang="en-US" baseline="0" dirty="0" smtClean="0"/>
          </a:p>
          <a:p>
            <a:r>
              <a:rPr lang="en-US" b="1" baseline="0" dirty="0" smtClean="0"/>
              <a:t>(Pause for 15 to 20 seconds)</a:t>
            </a:r>
            <a:endParaRPr lang="en-US" b="1" dirty="0" smtClean="0"/>
          </a:p>
          <a:p>
            <a:endParaRPr lang="en-US" dirty="0" smtClean="0"/>
          </a:p>
          <a:p>
            <a:r>
              <a:rPr lang="en-US" dirty="0" smtClean="0"/>
              <a:t>As we embark</a:t>
            </a:r>
            <a:r>
              <a:rPr lang="en-US" baseline="0" dirty="0" smtClean="0"/>
              <a:t> on this work together, we’re beginning by discussing teaming because it really is up to you to implement MTSS within your LEAs.  And it is important that we work to think about your identity as a team, and your work together will be the key ingredient for MAKING this work!</a:t>
            </a:r>
          </a:p>
        </p:txBody>
      </p:sp>
      <p:sp>
        <p:nvSpPr>
          <p:cNvPr id="4" name="Slide Number Placeholder 3"/>
          <p:cNvSpPr>
            <a:spLocks noGrp="1"/>
          </p:cNvSpPr>
          <p:nvPr>
            <p:ph type="sldNum" sz="quarter" idx="10"/>
          </p:nvPr>
        </p:nvSpPr>
        <p:spPr/>
        <p:txBody>
          <a:bodyPr/>
          <a:lstStyle/>
          <a:p>
            <a:fld id="{81F6D4CE-C76E-41EE-9819-78CA741CA60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289360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look at your DBPS&amp;DM page…</a:t>
            </a:r>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42</a:t>
            </a:fld>
            <a:endParaRPr lang="en-US"/>
          </a:p>
        </p:txBody>
      </p:sp>
    </p:spTree>
    <p:extLst>
      <p:ext uri="{BB962C8B-B14F-4D97-AF65-F5344CB8AC3E}">
        <p14:creationId xmlns:p14="http://schemas.microsoft.com/office/powerpoint/2010/main" val="3471714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895838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CDE MTSS Webinar</a:t>
            </a:r>
            <a:endParaRPr lang="en-US">
              <a:solidFill>
                <a:prstClr val="black"/>
              </a:solidFill>
            </a:endParaRPr>
          </a:p>
        </p:txBody>
      </p:sp>
      <p:sp>
        <p:nvSpPr>
          <p:cNvPr id="5" name="Date Placeholder 4"/>
          <p:cNvSpPr>
            <a:spLocks noGrp="1"/>
          </p:cNvSpPr>
          <p:nvPr>
            <p:ph type="dt" idx="11"/>
          </p:nvPr>
        </p:nvSpPr>
        <p:spPr/>
        <p:txBody>
          <a:bodyPr/>
          <a:lstStyle/>
          <a:p>
            <a:fld id="{5AB7F4C6-942F-4F26-8714-92226A2EBB4D}" type="datetime1">
              <a:rPr lang="en-US" smtClean="0">
                <a:solidFill>
                  <a:prstClr val="black"/>
                </a:solidFill>
              </a:rPr>
              <a:pPr/>
              <a:t>2/7/2017</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166435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a piece of paper</a:t>
            </a:r>
            <a:r>
              <a:rPr lang="en-US" baseline="0" dirty="0" smtClean="0"/>
              <a:t>/</a:t>
            </a:r>
            <a:r>
              <a:rPr lang="en-US" baseline="0" dirty="0" err="1" smtClean="0"/>
              <a:t>notecatcher</a:t>
            </a:r>
            <a:r>
              <a:rPr lang="en-US" baseline="0" dirty="0" smtClean="0"/>
              <a:t>/index card/post-it note, Fill in the blank…</a:t>
            </a:r>
          </a:p>
          <a:p>
            <a:endParaRPr lang="en-US" baseline="0" dirty="0" smtClean="0"/>
          </a:p>
          <a:p>
            <a:r>
              <a:rPr lang="en-US" baseline="0" dirty="0" smtClean="0"/>
              <a:t>“Partnering is…” ___</a:t>
            </a:r>
          </a:p>
          <a:p>
            <a:endParaRPr lang="en-US" baseline="0" dirty="0" smtClean="0"/>
          </a:p>
          <a:p>
            <a:r>
              <a:rPr lang="en-US" baseline="0" dirty="0" smtClean="0"/>
              <a:t>Then, in looking at our definition, think: what gels/what differs?</a:t>
            </a:r>
          </a:p>
          <a:p>
            <a:endParaRPr lang="en-US" baseline="0" dirty="0" smtClean="0"/>
          </a:p>
          <a:p>
            <a:r>
              <a:rPr lang="en-US" baseline="0" dirty="0" smtClean="0"/>
              <a:t>Also…aloud for all:</a:t>
            </a:r>
          </a:p>
          <a:p>
            <a:endParaRPr lang="en-US" baseline="0" dirty="0" smtClean="0"/>
          </a:p>
          <a:p>
            <a:r>
              <a:rPr lang="en-US" baseline="0" dirty="0" smtClean="0"/>
              <a:t>Think of a partner in your life. What attributes (adjectives/descriptors) would you use to describe the relationship you have with that individual?</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084961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Reflection/discussion (brief)</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Connections to READINESS!!! NOTE: “parents” here &gt; within our language, “families”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Prompt idea(s):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beliefs do you have/hold for FSCP? How are these aligned/challenging?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Consider the following four core beliefs </a:t>
            </a:r>
            <a:r>
              <a:rPr lang="en-US" dirty="0" smtClean="0"/>
              <a:t>to determine schools/districts</a:t>
            </a:r>
            <a:r>
              <a:rPr lang="en-US" baseline="0" dirty="0" smtClean="0"/>
              <a:t> are ready to partner with families.  </a:t>
            </a:r>
            <a:endParaRPr lang="en-US" dirty="0" smtClean="0"/>
          </a:p>
          <a:p>
            <a:endParaRPr lang="en-US" baseline="0" dirty="0" smtClean="0"/>
          </a:p>
          <a:p>
            <a:r>
              <a:rPr lang="en-US" baseline="0" dirty="0" smtClean="0"/>
              <a:t>Notes:</a:t>
            </a:r>
          </a:p>
          <a:p>
            <a:r>
              <a:rPr lang="en-US" baseline="0" dirty="0" smtClean="0"/>
              <a:t>Dr. Joyce Epstein’s Theoretical Model, The Overlapping Spheres of Influence, states that stakeholders’ philosophies, experiences, and practices impact the extent to which families, schools, and communities collaborate. </a:t>
            </a:r>
          </a:p>
          <a:p>
            <a:endParaRPr lang="en-US" baseline="0" dirty="0" smtClean="0"/>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DF7F1863-8423-8E48-8D02-88636C918AC7}" type="datetime1">
              <a:rPr lang="en-US" smtClean="0">
                <a:solidFill>
                  <a:prstClr val="black"/>
                </a:solidFill>
              </a:rPr>
              <a:pPr/>
              <a:t>2/7/2017</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463853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 data (connect to UIP)</a:t>
            </a:r>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566731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000" dirty="0" err="1" smtClean="0">
                <a:ea typeface="ＭＳ Ｐゴシック" pitchFamily="34" charset="-128"/>
              </a:rPr>
              <a:t>Flamboyan</a:t>
            </a:r>
            <a:r>
              <a:rPr lang="en-US" sz="1000" dirty="0" smtClean="0">
                <a:ea typeface="ＭＳ Ｐゴシック" pitchFamily="34" charset="-128"/>
              </a:rPr>
              <a:t> Foundation, located in Washington DC, conducted</a:t>
            </a:r>
            <a:r>
              <a:rPr lang="en-US" sz="1000" baseline="0" dirty="0" smtClean="0">
                <a:ea typeface="ＭＳ Ｐゴシック" pitchFamily="34" charset="-128"/>
              </a:rPr>
              <a:t> a meta analysis linking FSCP to student learning.  This slide shows which activities have a low vs. high impact on student achievement.  It’s important to note that the low impact activities are </a:t>
            </a:r>
            <a:r>
              <a:rPr lang="en-US" sz="1000" u="sng" baseline="0" dirty="0" smtClean="0">
                <a:ea typeface="ＭＳ Ｐゴシック" pitchFamily="34" charset="-128"/>
              </a:rPr>
              <a:t>not</a:t>
            </a:r>
            <a:r>
              <a:rPr lang="en-US" sz="1000" u="none" baseline="0" dirty="0" smtClean="0">
                <a:ea typeface="ＭＳ Ｐゴシック" pitchFamily="34" charset="-128"/>
              </a:rPr>
              <a:t> bad activities to implement.  These activities—celebrations, potlucks, performances—are often great first steps to create a welcoming climate of partnership.  However, schools and districts should work toward prioritizing the high impact strategies to have the highest impact on student learning.</a:t>
            </a:r>
            <a:endParaRPr lang="en-US" sz="1000" dirty="0">
              <a:ea typeface="ＭＳ Ｐゴシック" pitchFamily="34" charset="-128"/>
            </a:endParaRPr>
          </a:p>
        </p:txBody>
      </p:sp>
      <p:sp>
        <p:nvSpPr>
          <p:cNvPr id="460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ＭＳ Ｐゴシック" pitchFamily="34" charset="-128"/>
              </a:defRPr>
            </a:lvl1pPr>
            <a:lvl2pPr marL="729057" indent="-280406" eaLnBrk="0" hangingPunct="0">
              <a:defRPr sz="2400">
                <a:solidFill>
                  <a:schemeClr val="tx1"/>
                </a:solidFill>
                <a:latin typeface="Arial" pitchFamily="34" charset="0"/>
                <a:ea typeface="ＭＳ Ｐゴシック" pitchFamily="34" charset="-128"/>
              </a:defRPr>
            </a:lvl2pPr>
            <a:lvl3pPr marL="1121626" indent="-224325" eaLnBrk="0" hangingPunct="0">
              <a:defRPr sz="2400">
                <a:solidFill>
                  <a:schemeClr val="tx1"/>
                </a:solidFill>
                <a:latin typeface="Arial" pitchFamily="34" charset="0"/>
                <a:ea typeface="ＭＳ Ｐゴシック" pitchFamily="34" charset="-128"/>
              </a:defRPr>
            </a:lvl3pPr>
            <a:lvl4pPr marL="1570276" indent="-224325" eaLnBrk="0" hangingPunct="0">
              <a:defRPr sz="2400">
                <a:solidFill>
                  <a:schemeClr val="tx1"/>
                </a:solidFill>
                <a:latin typeface="Arial" pitchFamily="34" charset="0"/>
                <a:ea typeface="ＭＳ Ｐゴシック" pitchFamily="34" charset="-128"/>
              </a:defRPr>
            </a:lvl4pPr>
            <a:lvl5pPr marL="2018927" indent="-224325" eaLnBrk="0" hangingPunct="0">
              <a:defRPr sz="2400">
                <a:solidFill>
                  <a:schemeClr val="tx1"/>
                </a:solidFill>
                <a:latin typeface="Arial" pitchFamily="34" charset="0"/>
                <a:ea typeface="ＭＳ Ｐゴシック" pitchFamily="34" charset="-128"/>
              </a:defRPr>
            </a:lvl5pPr>
            <a:lvl6pPr marL="2467577" indent="-22432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16227" indent="-22432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364878" indent="-22432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13528" indent="-22432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E4A9248B-FEB3-4D6B-BA37-F29EC3CF8ED8}" type="slidenum">
              <a:rPr lang="en-US" sz="1200">
                <a:solidFill>
                  <a:prstClr val="black"/>
                </a:solidFill>
              </a:rPr>
              <a:pPr eaLnBrk="1" hangingPunct="1">
                <a:defRPr/>
              </a:pPr>
              <a:t>48</a:t>
            </a:fld>
            <a:endParaRPr lang="en-US" sz="1200">
              <a:solidFill>
                <a:prstClr val="black"/>
              </a:solidFill>
            </a:endParaRPr>
          </a:p>
        </p:txBody>
      </p:sp>
      <p:sp>
        <p:nvSpPr>
          <p:cNvPr id="2" name="Date Placeholder 1"/>
          <p:cNvSpPr>
            <a:spLocks noGrp="1"/>
          </p:cNvSpPr>
          <p:nvPr>
            <p:ph type="dt" idx="10"/>
          </p:nvPr>
        </p:nvSpPr>
        <p:spPr/>
        <p:txBody>
          <a:bodyPr/>
          <a:lstStyle/>
          <a:p>
            <a:fld id="{64B539AA-4A19-9645-938E-0E44B64F3E7E}" type="datetime1">
              <a:rPr lang="en-US" smtClean="0">
                <a:solidFill>
                  <a:prstClr val="black"/>
                </a:solidFill>
              </a:rPr>
              <a:pPr/>
              <a:t>2/7/2017</a:t>
            </a:fld>
            <a:endParaRPr lang="en-US" dirty="0">
              <a:solidFill>
                <a:prstClr val="black"/>
              </a:solidFill>
            </a:endParaRPr>
          </a:p>
        </p:txBody>
      </p:sp>
    </p:spTree>
    <p:extLst>
      <p:ext uri="{BB962C8B-B14F-4D97-AF65-F5344CB8AC3E}">
        <p14:creationId xmlns:p14="http://schemas.microsoft.com/office/powerpoint/2010/main" val="2191411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Tools/resources on MTSS</a:t>
            </a:r>
            <a:r>
              <a:rPr lang="en-US" baseline="0" dirty="0" smtClean="0"/>
              <a:t> FSCP page. </a:t>
            </a:r>
          </a:p>
          <a:p>
            <a:r>
              <a:rPr lang="en-US" baseline="0" smtClean="0"/>
              <a:t>[Animate </a:t>
            </a:r>
            <a:r>
              <a:rPr lang="en-US" baseline="0" dirty="0" smtClean="0"/>
              <a:t>slide.]</a:t>
            </a:r>
          </a:p>
          <a:p>
            <a:r>
              <a:rPr lang="en-US" baseline="0" smtClean="0"/>
              <a:t>Including screenshot of Practice Profile (see full handout).</a:t>
            </a:r>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7032363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a:t>
            </a:r>
            <a:r>
              <a:rPr lang="en-US" baseline="0" dirty="0" smtClean="0"/>
              <a:t> to being an important voice and perspective on the MLT, the FSCP rep. on the MLT will have access to opportunities (per slide). </a:t>
            </a:r>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5328958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Complete Component as a team.</a:t>
            </a:r>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242990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 to spend about</a:t>
            </a:r>
            <a:r>
              <a:rPr lang="en-US" baseline="0" dirty="0" smtClean="0"/>
              <a:t> 15 minutes giving you some background on teams, and why we emphasize team infrastructure as much as we do in the MLT self-assessment.  First we’ll being be discussing the research base for teaming, then move on to why we emphasize teaming from an implementation science perspective.  Then we’ll have a quick activity on meeting foundations.  Finally, we will spend the majority of our time working through the first section of the MLT Self-Assessment.</a:t>
            </a:r>
            <a:endParaRPr lang="en-US" dirty="0" smtClean="0"/>
          </a:p>
          <a:p>
            <a:endParaRPr lang="en-US" baseline="0" dirty="0" smtClean="0"/>
          </a:p>
          <a:p>
            <a:r>
              <a:rPr lang="en-US" baseline="0" dirty="0" smtClean="0"/>
              <a:t>As I begin, I suggest you have the MLT-SA handy because I am going to refer to it repeatedly in the next 15 minutes so you can gain a better understanding of the items and why we think those items are important for building the infrastructure of your MLT.</a:t>
            </a:r>
            <a:endParaRPr lang="en-US" dirty="0" smtClean="0"/>
          </a:p>
          <a:p>
            <a:endParaRPr lang="en-US" dirty="0" smtClean="0"/>
          </a:p>
          <a:p>
            <a:r>
              <a:rPr lang="en-US" b="1" i="1" dirty="0" smtClean="0"/>
              <a:t>OVERALL TIMING:</a:t>
            </a:r>
          </a:p>
          <a:p>
            <a:r>
              <a:rPr lang="en-US" b="1" dirty="0" smtClean="0"/>
              <a:t>Team Functioning  </a:t>
            </a:r>
          </a:p>
          <a:p>
            <a:r>
              <a:rPr lang="en-US" b="1" dirty="0" smtClean="0"/>
              <a:t>Teaming &amp; Implementation Science </a:t>
            </a:r>
          </a:p>
          <a:p>
            <a:r>
              <a:rPr lang="en-US" b="1" dirty="0" smtClean="0"/>
              <a:t>Making Effective Teaming Visible – </a:t>
            </a:r>
            <a:r>
              <a:rPr lang="en-US" b="1" i="1" dirty="0" smtClean="0"/>
              <a:t>Efficient Meetings </a:t>
            </a:r>
          </a:p>
          <a:p>
            <a:r>
              <a:rPr lang="en-US" b="1" i="0" baseline="0" dirty="0" smtClean="0"/>
              <a:t>Coming to Consensus</a:t>
            </a:r>
            <a:endParaRPr lang="en-US" b="1" i="0" dirty="0" smtClean="0"/>
          </a:p>
          <a:p>
            <a:r>
              <a:rPr lang="en-US" b="1" dirty="0" smtClean="0"/>
              <a:t>MLT Self-Assessment</a:t>
            </a:r>
            <a:endParaRPr lang="en-US" dirty="0"/>
          </a:p>
        </p:txBody>
      </p:sp>
      <p:sp>
        <p:nvSpPr>
          <p:cNvPr id="4" name="Slide Number Placeholder 3"/>
          <p:cNvSpPr>
            <a:spLocks noGrp="1"/>
          </p:cNvSpPr>
          <p:nvPr>
            <p:ph type="sldNum" sz="quarter" idx="10"/>
          </p:nvPr>
        </p:nvSpPr>
        <p:spPr/>
        <p:txBody>
          <a:bodyPr/>
          <a:lstStyle/>
          <a:p>
            <a:fld id="{81F6D4CE-C76E-41EE-9819-78CA741CA607}"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563251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53</a:t>
            </a:fld>
            <a:endParaRPr lang="en-US" dirty="0"/>
          </a:p>
        </p:txBody>
      </p:sp>
    </p:spTree>
    <p:extLst>
      <p:ext uri="{BB962C8B-B14F-4D97-AF65-F5344CB8AC3E}">
        <p14:creationId xmlns:p14="http://schemas.microsoft.com/office/powerpoint/2010/main" val="25764172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Tiered Logic- </a:t>
            </a:r>
          </a:p>
          <a:p>
            <a:r>
              <a:rPr lang="en-US" dirty="0" smtClean="0"/>
              <a:t>“We layer supports on…(matching to need)…student</a:t>
            </a:r>
            <a:r>
              <a:rPr lang="en-US" baseline="0" dirty="0" smtClean="0"/>
              <a:t>s do not ‘move through tiers’ (as if it were a “maze” for them to navigate).”      (blanket analogy)</a:t>
            </a:r>
          </a:p>
          <a:p>
            <a:endParaRPr lang="en-US" baseline="0" dirty="0" smtClean="0"/>
          </a:p>
          <a:p>
            <a:pPr defTabSz="457131">
              <a:defRPr/>
            </a:pPr>
            <a:r>
              <a:rPr lang="en-US" dirty="0" smtClean="0"/>
              <a:t>“layered continuum” = having a strong ‘core’ isn’t enough; having ‘quality interventions’ isn’t enough; all has to be equally supportive</a:t>
            </a:r>
          </a:p>
          <a:p>
            <a:endParaRPr lang="en-US" baseline="0" dirty="0" smtClean="0"/>
          </a:p>
          <a:p>
            <a:r>
              <a:rPr lang="en-US" baseline="0" dirty="0" smtClean="0"/>
              <a:t>Notes: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Universal—High quality instruction is provided to all students; best</a:t>
            </a:r>
            <a:r>
              <a:rPr lang="en-US" baseline="0" dirty="0" smtClean="0"/>
              <a:t> first instruction, for all kids, including SWD and </a:t>
            </a:r>
            <a:r>
              <a:rPr lang="en-US" baseline="0" dirty="0" err="1" smtClean="0"/>
              <a:t>Els</a:t>
            </a:r>
            <a:r>
              <a:rPr lang="en-US" baseline="0" dirty="0" smtClean="0"/>
              <a:t>.  High quality instruction is aligned with CAS and CELP standards.  E</a:t>
            </a:r>
            <a:r>
              <a:rPr lang="en-US" sz="1200" dirty="0" smtClean="0">
                <a:solidFill>
                  <a:schemeClr val="bg1"/>
                </a:solidFill>
              </a:rPr>
              <a:t>very student</a:t>
            </a:r>
            <a:r>
              <a:rPr lang="en-US" sz="1200" baseline="0" dirty="0" smtClean="0">
                <a:solidFill>
                  <a:schemeClr val="bg1"/>
                </a:solidFill>
              </a:rPr>
              <a:t> is a general education student first.  </a:t>
            </a:r>
            <a:r>
              <a:rPr lang="en-US" sz="1200" baseline="0" dirty="0" err="1" smtClean="0">
                <a:solidFill>
                  <a:schemeClr val="bg1"/>
                </a:solidFill>
              </a:rPr>
              <a:t>Els</a:t>
            </a:r>
            <a:r>
              <a:rPr lang="en-US" sz="1200" baseline="0" dirty="0" smtClean="0">
                <a:solidFill>
                  <a:schemeClr val="bg1"/>
                </a:solidFill>
              </a:rPr>
              <a:t> spend </a:t>
            </a:r>
            <a:r>
              <a:rPr lang="en-US" sz="1200" dirty="0" smtClean="0">
                <a:solidFill>
                  <a:schemeClr val="bg1"/>
                </a:solidFill>
              </a:rPr>
              <a:t>90-95%</a:t>
            </a:r>
            <a:r>
              <a:rPr lang="en-US" sz="1200" baseline="0" dirty="0" smtClean="0">
                <a:solidFill>
                  <a:schemeClr val="bg1"/>
                </a:solidFill>
              </a:rPr>
              <a:t> in General classroom, 74.2 % SWD spend &lt;80% of their day in general classroom.  </a:t>
            </a:r>
            <a:endParaRPr lang="en-US" sz="1200" dirty="0" smtClean="0">
              <a:solidFill>
                <a:schemeClr val="bg1"/>
              </a:solidFill>
            </a:endParaRPr>
          </a:p>
          <a:p>
            <a:endParaRPr lang="en-US" dirty="0" smtClean="0"/>
          </a:p>
          <a:p>
            <a:r>
              <a:rPr lang="en-US" dirty="0" smtClean="0"/>
              <a:t>Some </a:t>
            </a:r>
            <a:r>
              <a:rPr lang="en-US" dirty="0"/>
              <a:t>students benefit from additional instruction, progress monitoring and support to ensure educational gaps are eliminated. </a:t>
            </a:r>
          </a:p>
          <a:p>
            <a:r>
              <a:rPr lang="en-US" dirty="0"/>
              <a:t>Also, a few students benefit from more precise and explicit support to ensure their persistent academic or behavioral needs are met. </a:t>
            </a:r>
            <a:endParaRPr lang="en-US" dirty="0" smtClean="0"/>
          </a:p>
          <a:p>
            <a:endParaRPr lang="en-US" dirty="0"/>
          </a:p>
          <a:p>
            <a:endParaRPr lang="en-US" sz="1200" dirty="0" smtClean="0">
              <a:solidFill>
                <a:schemeClr val="bg1"/>
              </a:solidFill>
            </a:endParaRPr>
          </a:p>
          <a:p>
            <a:endParaRPr lang="en-US" sz="1200" dirty="0" smtClean="0">
              <a:solidFill>
                <a:schemeClr val="bg1"/>
              </a:solidFill>
            </a:endParaRPr>
          </a:p>
          <a:p>
            <a:pPr marL="168244" indent="-168244">
              <a:buFont typeface="Arial" panose="020B0604020202020204" pitchFamily="34" charset="0"/>
              <a:buChar char="•"/>
            </a:pPr>
            <a:endParaRPr lang="en-US" baseline="0" dirty="0" smtClean="0"/>
          </a:p>
          <a:p>
            <a:r>
              <a:rPr lang="en-US" baseline="0" dirty="0" smtClean="0"/>
              <a:t>Targeted--</a:t>
            </a:r>
            <a:r>
              <a:rPr lang="en-US" dirty="0" smtClean="0">
                <a:solidFill>
                  <a:prstClr val="black"/>
                </a:solidFill>
              </a:rPr>
              <a:t>Some students benefit from additional instruction, progress monitoring and support to ensure educational gaps are eliminated. </a:t>
            </a:r>
            <a:r>
              <a:rPr lang="en-US" sz="1200" dirty="0" smtClean="0">
                <a:solidFill>
                  <a:schemeClr val="bg1"/>
                </a:solidFill>
              </a:rPr>
              <a:t>Additional supports may be necessary for acceleration of Gifted or</a:t>
            </a:r>
            <a:r>
              <a:rPr lang="en-US" sz="1200" baseline="0" dirty="0" smtClean="0">
                <a:solidFill>
                  <a:schemeClr val="bg1"/>
                </a:solidFill>
              </a:rPr>
              <a:t> those with disabilities. </a:t>
            </a:r>
            <a:r>
              <a:rPr lang="en-US" sz="1200" dirty="0" smtClean="0">
                <a:solidFill>
                  <a:schemeClr val="bg1"/>
                </a:solidFill>
              </a:rPr>
              <a:t>or a pathway to SPED  (i.e.</a:t>
            </a:r>
            <a:r>
              <a:rPr lang="en-US" sz="1200" baseline="0" dirty="0" smtClean="0">
                <a:solidFill>
                  <a:schemeClr val="bg1"/>
                </a:solidFill>
              </a:rPr>
              <a:t> </a:t>
            </a:r>
            <a:r>
              <a:rPr lang="en-US" sz="1200" dirty="0" smtClean="0">
                <a:solidFill>
                  <a:schemeClr val="bg1"/>
                </a:solidFill>
              </a:rPr>
              <a:t>English Language Development is tier 1) </a:t>
            </a:r>
          </a:p>
          <a:p>
            <a:pPr marL="168244" indent="-168244">
              <a:buFont typeface="Arial" panose="020B0604020202020204" pitchFamily="34" charset="0"/>
              <a:buChar char="•"/>
            </a:pPr>
            <a:endParaRPr lang="en-US" dirty="0" smtClean="0">
              <a:solidFill>
                <a:prstClr val="black"/>
              </a:solidFill>
            </a:endParaRPr>
          </a:p>
          <a:p>
            <a:r>
              <a:rPr lang="en-US" dirty="0" smtClean="0">
                <a:solidFill>
                  <a:prstClr val="black"/>
                </a:solidFill>
              </a:rPr>
              <a:t>Intensive--FEW students benefit from more precise and explicit support to ensure their persistent academic or behavioral needs are met (</a:t>
            </a:r>
            <a:r>
              <a:rPr lang="en-US" sz="1200" dirty="0" smtClean="0">
                <a:solidFill>
                  <a:schemeClr val="bg1"/>
                </a:solidFill>
              </a:rPr>
              <a:t>Supports are differentiated</a:t>
            </a:r>
            <a:r>
              <a:rPr lang="en-US" sz="1200" baseline="0" dirty="0" smtClean="0">
                <a:solidFill>
                  <a:schemeClr val="bg1"/>
                </a:solidFill>
              </a:rPr>
              <a:t> based on individual needs)  We believe in a hybrid approach to decision making related to ways to support individual students.  ( Occasionally, may require standard protocol but will always involve a PS team to make the determination for supports).  </a:t>
            </a:r>
            <a:endParaRPr lang="en-US" sz="120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174B2C1C-5766-4747-9FAF-73D7D65BE219}"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5876239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Potential prompt:</a:t>
            </a:r>
          </a:p>
          <a:p>
            <a:r>
              <a:rPr lang="en-US" baseline="0" dirty="0" smtClean="0"/>
              <a:t>What might this imply in relation to how we ensure layered supports for </a:t>
            </a:r>
            <a:r>
              <a:rPr lang="en-US" i="1" baseline="0" dirty="0" smtClean="0"/>
              <a:t>every</a:t>
            </a:r>
            <a:r>
              <a:rPr lang="en-US" baseline="0" dirty="0" smtClean="0"/>
              <a:t> student within our system?</a:t>
            </a: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CDE MTSS Overview Webinar</a:t>
            </a:r>
            <a:endParaRPr lang="en-US" dirty="0">
              <a:solidFill>
                <a:prstClr val="black"/>
              </a:solidFill>
            </a:endParaRPr>
          </a:p>
        </p:txBody>
      </p:sp>
      <p:sp>
        <p:nvSpPr>
          <p:cNvPr id="5" name="Date Placeholder 4"/>
          <p:cNvSpPr>
            <a:spLocks noGrp="1"/>
          </p:cNvSpPr>
          <p:nvPr>
            <p:ph type="dt" idx="11"/>
          </p:nvPr>
        </p:nvSpPr>
        <p:spPr/>
        <p:txBody>
          <a:bodyPr/>
          <a:lstStyle/>
          <a:p>
            <a:r>
              <a:rPr lang="en-US" dirty="0" smtClean="0">
                <a:solidFill>
                  <a:prstClr val="black"/>
                </a:solidFill>
              </a:rPr>
              <a:t>Sept. 2015</a:t>
            </a:r>
            <a:endParaRPr lang="en-US" dirty="0">
              <a:solidFill>
                <a:prstClr val="black"/>
              </a:solidFill>
            </a:endParaRPr>
          </a:p>
        </p:txBody>
      </p:sp>
      <p:sp>
        <p:nvSpPr>
          <p:cNvPr id="6" name="Footer Placeholder 5"/>
          <p:cNvSpPr>
            <a:spLocks noGrp="1"/>
          </p:cNvSpPr>
          <p:nvPr>
            <p:ph type="ftr" sz="quarter" idx="12"/>
          </p:nvPr>
        </p:nvSpPr>
        <p:spPr/>
        <p:txBody>
          <a:bodyPr/>
          <a:lstStyle/>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8904909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might this imply in relation to how we ensure layered supports for </a:t>
            </a:r>
            <a:r>
              <a:rPr lang="en-US" i="1" baseline="0" dirty="0" smtClean="0"/>
              <a:t>every</a:t>
            </a:r>
            <a:r>
              <a:rPr lang="en-US" baseline="0" dirty="0" smtClean="0"/>
              <a:t> student within our system?</a:t>
            </a:r>
            <a:endParaRPr lang="en-US" dirty="0" smtClean="0"/>
          </a:p>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DF7F1863-8423-8E48-8D02-88636C918AC7}" type="datetime1">
              <a:rPr lang="en-US" smtClean="0"/>
              <a:t>2/7/2017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3F7242FB-F25E-544B-B72F-E0B5A499AB48}" type="slidenum">
              <a:rPr lang="en-US" smtClean="0"/>
              <a:t>57</a:t>
            </a:fld>
            <a:endParaRPr lang="en-US"/>
          </a:p>
        </p:txBody>
      </p:sp>
    </p:spTree>
    <p:extLst>
      <p:ext uri="{BB962C8B-B14F-4D97-AF65-F5344CB8AC3E}">
        <p14:creationId xmlns:p14="http://schemas.microsoft.com/office/powerpoint/2010/main" val="14248920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DF7F1863-8423-8E48-8D02-88636C918AC7}" type="datetime1">
              <a:rPr lang="en-US" smtClean="0"/>
              <a:t>2/7/2017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3F7242FB-F25E-544B-B72F-E0B5A499AB48}" type="slidenum">
              <a:rPr lang="en-US" smtClean="0"/>
              <a:t>60</a:t>
            </a:fld>
            <a:endParaRPr lang="en-US"/>
          </a:p>
        </p:txBody>
      </p:sp>
    </p:spTree>
    <p:extLst>
      <p:ext uri="{BB962C8B-B14F-4D97-AF65-F5344CB8AC3E}">
        <p14:creationId xmlns:p14="http://schemas.microsoft.com/office/powerpoint/2010/main" val="12373919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complete this section consider your Selection Process for which adults (teachers, related service personnel, district/school administrators, support staff (e.g., bus drivers, cafeteria, parents, etc.)) are able to improve their competence. The MLT Function column, identifies areas that are important to attend to in order to build the capacity of your staff across your system.   </a:t>
            </a:r>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61</a:t>
            </a:fld>
            <a:endParaRPr lang="en-US" dirty="0"/>
          </a:p>
        </p:txBody>
      </p:sp>
    </p:spTree>
    <p:extLst>
      <p:ext uri="{BB962C8B-B14F-4D97-AF65-F5344CB8AC3E}">
        <p14:creationId xmlns:p14="http://schemas.microsoft.com/office/powerpoint/2010/main" val="13871133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62</a:t>
            </a:fld>
            <a:endParaRPr lang="en-US" dirty="0"/>
          </a:p>
        </p:txBody>
      </p:sp>
    </p:spTree>
    <p:extLst>
      <p:ext uri="{BB962C8B-B14F-4D97-AF65-F5344CB8AC3E}">
        <p14:creationId xmlns:p14="http://schemas.microsoft.com/office/powerpoint/2010/main" val="24236970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are talking about practices we are talking about instruction, intervention, and assessments,</a:t>
            </a:r>
            <a:r>
              <a:rPr lang="en-US" baseline="0" dirty="0" smtClean="0"/>
              <a:t> we want to apply evidence based across all three domains for academic and behavioral practices. </a:t>
            </a:r>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64</a:t>
            </a:fld>
            <a:endParaRPr lang="en-US"/>
          </a:p>
        </p:txBody>
      </p:sp>
    </p:spTree>
    <p:extLst>
      <p:ext uri="{BB962C8B-B14F-4D97-AF65-F5344CB8AC3E}">
        <p14:creationId xmlns:p14="http://schemas.microsoft.com/office/powerpoint/2010/main" val="34903352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19">
              <a:defRPr/>
            </a:pPr>
            <a:r>
              <a:rPr lang="en-US" baseline="0" dirty="0" smtClean="0"/>
              <a:t>Evidence based differs from Research based in that it has been through rigorous studies demonstrating success within a specific population.  Intentionality applies across all three and you have to have a high level of rigor if you are going to have socially significant outcomes</a:t>
            </a:r>
          </a:p>
          <a:p>
            <a:pPr defTabSz="457119">
              <a:defRPr/>
            </a:pPr>
            <a:r>
              <a:rPr lang="en-US" baseline="0" dirty="0" smtClean="0"/>
              <a:t>(When yellow pops up) You’ve got to make sure the practice fits your environment</a:t>
            </a:r>
          </a:p>
          <a:p>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42439169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you are looking to adopt an evidence based practice</a:t>
            </a:r>
            <a:r>
              <a:rPr lang="en-US" sz="1200" kern="1200" baseline="0" dirty="0" smtClean="0">
                <a:solidFill>
                  <a:schemeClr val="tx1"/>
                </a:solidFill>
                <a:effectLst/>
                <a:latin typeface="+mn-lt"/>
                <a:ea typeface="+mn-ea"/>
                <a:cs typeface="+mn-cs"/>
              </a:rPr>
              <a:t> to fill a need, there are other things to consider as you engage in the selection process that go beyond the research showing it works. </a:t>
            </a:r>
            <a:r>
              <a:rPr lang="en-US" dirty="0" smtClean="0"/>
              <a:t>Often,</a:t>
            </a:r>
            <a:r>
              <a:rPr lang="en-US" baseline="0" dirty="0" smtClean="0"/>
              <a:t> we jump into implementing EBPs without considering these 6 components, which impacts the success of the practice.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Having a discussion</a:t>
            </a:r>
            <a:r>
              <a:rPr lang="en-US" sz="1200" kern="1200" baseline="0" dirty="0" smtClean="0">
                <a:solidFill>
                  <a:schemeClr val="tx1"/>
                </a:solidFill>
                <a:effectLst/>
                <a:latin typeface="+mn-lt"/>
                <a:ea typeface="+mn-ea"/>
                <a:cs typeface="+mn-cs"/>
              </a:rPr>
              <a:t> around each of these 6 areas  that make up contextual fit ensures that the decision to move forward or not is well matched to the need and the evidence of the program. Here is what we are talking about when we say contextual fit. (USE SLIDES AS TALKING POINTS)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You may have taken inventory of your initiative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Money and time is what we think about first but really consider human capital to do the work (ta and coaching support)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R for R: Do we have the capacity to scale up the practice.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66</a:t>
            </a:fld>
            <a:endParaRPr lang="en-US"/>
          </a:p>
        </p:txBody>
      </p:sp>
    </p:spTree>
    <p:extLst>
      <p:ext uri="{BB962C8B-B14F-4D97-AF65-F5344CB8AC3E}">
        <p14:creationId xmlns:p14="http://schemas.microsoft.com/office/powerpoint/2010/main" val="3319573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get into what</a:t>
            </a:r>
            <a:r>
              <a:rPr lang="en-US" baseline="0" dirty="0" smtClean="0"/>
              <a:t> makes a good team, I thought it would be funny to take a look at a non-example…</a:t>
            </a:r>
          </a:p>
          <a:p>
            <a:r>
              <a:rPr lang="en-US" b="1" baseline="0" dirty="0" smtClean="0"/>
              <a:t>[HIT PLAY]</a:t>
            </a:r>
          </a:p>
          <a:p>
            <a:endParaRPr lang="en-US" baseline="0" dirty="0" smtClean="0"/>
          </a:p>
          <a:p>
            <a:r>
              <a:rPr lang="en-US" b="1" baseline="0" dirty="0" smtClean="0"/>
              <a:t>Video is around 30 seconds</a:t>
            </a:r>
            <a:endParaRPr lang="en-US" b="1" dirty="0"/>
          </a:p>
        </p:txBody>
      </p:sp>
      <p:sp>
        <p:nvSpPr>
          <p:cNvPr id="4" name="Slide Number Placeholder 3"/>
          <p:cNvSpPr>
            <a:spLocks noGrp="1"/>
          </p:cNvSpPr>
          <p:nvPr>
            <p:ph type="sldNum" sz="quarter" idx="10"/>
          </p:nvPr>
        </p:nvSpPr>
        <p:spPr/>
        <p:txBody>
          <a:bodyPr/>
          <a:lstStyle/>
          <a:p>
            <a:fld id="{81F6D4CE-C76E-41EE-9819-78CA741CA60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4282528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baseline="0" dirty="0" err="1" smtClean="0"/>
              <a:t>Hexigon</a:t>
            </a:r>
            <a:r>
              <a:rPr lang="en-US" baseline="0" dirty="0" smtClean="0"/>
              <a:t> tool is not an evaluative tool.  It is a</a:t>
            </a:r>
            <a:r>
              <a:rPr lang="en-US" dirty="0" smtClean="0"/>
              <a:t> decision making tool developed by NIRN to guide leadership teams in determining</a:t>
            </a:r>
            <a:r>
              <a:rPr lang="en-US" baseline="0" dirty="0" smtClean="0"/>
              <a:t> </a:t>
            </a:r>
            <a:r>
              <a:rPr lang="en-US" dirty="0" smtClean="0"/>
              <a:t>whether you should adopt an EBP.</a:t>
            </a:r>
            <a:r>
              <a:rPr lang="en-US" baseline="0" dirty="0" smtClean="0"/>
              <a:t>  It provides a deeper and focused discussion so you can dissect the decision on whether to adopt or not. </a:t>
            </a:r>
            <a:endParaRPr lang="en-US" dirty="0" smtClean="0"/>
          </a:p>
          <a:p>
            <a:pPr defTabSz="457146">
              <a:defRPr/>
            </a:pPr>
            <a:endParaRPr lang="en-US" baseline="0" dirty="0" smtClean="0"/>
          </a:p>
          <a:p>
            <a:pPr defTabSz="457146">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67</a:t>
            </a:fld>
            <a:endParaRPr lang="en-US"/>
          </a:p>
        </p:txBody>
      </p:sp>
    </p:spTree>
    <p:extLst>
      <p:ext uri="{BB962C8B-B14F-4D97-AF65-F5344CB8AC3E}">
        <p14:creationId xmlns:p14="http://schemas.microsoft.com/office/powerpoint/2010/main" val="10297886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DF7F1863-8423-8E48-8D02-88636C918AC7}" type="datetime1">
              <a:rPr lang="en-US" smtClean="0"/>
              <a:t>2/7/2017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3F7242FB-F25E-544B-B72F-E0B5A499AB48}" type="slidenum">
              <a:rPr lang="en-US" smtClean="0"/>
              <a:t>68</a:t>
            </a:fld>
            <a:endParaRPr lang="en-US"/>
          </a:p>
        </p:txBody>
      </p:sp>
    </p:spTree>
    <p:extLst>
      <p:ext uri="{BB962C8B-B14F-4D97-AF65-F5344CB8AC3E}">
        <p14:creationId xmlns:p14="http://schemas.microsoft.com/office/powerpoint/2010/main" val="39434399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Should</a:t>
            </a:r>
            <a:r>
              <a:rPr lang="en-US" baseline="0" dirty="0" smtClean="0"/>
              <a:t> be last slide, if there are additional slides move contact slide</a:t>
            </a:r>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69</a:t>
            </a:fld>
            <a:endParaRPr lang="en-US"/>
          </a:p>
        </p:txBody>
      </p:sp>
    </p:spTree>
    <p:extLst>
      <p:ext uri="{BB962C8B-B14F-4D97-AF65-F5344CB8AC3E}">
        <p14:creationId xmlns:p14="http://schemas.microsoft.com/office/powerpoint/2010/main" val="21083759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70</a:t>
            </a:fld>
            <a:endParaRPr lang="en-US" dirty="0"/>
          </a:p>
        </p:txBody>
      </p:sp>
    </p:spTree>
    <p:extLst>
      <p:ext uri="{BB962C8B-B14F-4D97-AF65-F5344CB8AC3E}">
        <p14:creationId xmlns:p14="http://schemas.microsoft.com/office/powerpoint/2010/main" val="2473194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p>
          <a:p>
            <a:endParaRPr lang="en-US" dirty="0" smtClean="0"/>
          </a:p>
          <a:p>
            <a:r>
              <a:rPr lang="en-US" dirty="0" smtClean="0"/>
              <a:t>So getting back to business…</a:t>
            </a:r>
          </a:p>
          <a:p>
            <a:endParaRPr lang="en-US" dirty="0" smtClean="0"/>
          </a:p>
          <a:p>
            <a:r>
              <a:rPr lang="en-US" dirty="0" smtClean="0"/>
              <a:t>These</a:t>
            </a:r>
            <a:r>
              <a:rPr lang="en-US" baseline="0" dirty="0" smtClean="0"/>
              <a:t> are two quotes that I like because they summarize the heart of teaming.  They really get a the core of what it means to be an effective team. </a:t>
            </a:r>
          </a:p>
          <a:p>
            <a:endParaRPr lang="en-US" baseline="0" dirty="0" smtClean="0"/>
          </a:p>
          <a:p>
            <a:r>
              <a:rPr lang="en-US" b="1" baseline="0" dirty="0" smtClean="0"/>
              <a:t>[PAUSE – 15 SECONDS BEFORE MOVING TO THE NEXT SLIDE]</a:t>
            </a:r>
            <a:endParaRPr lang="en-US" b="1" dirty="0"/>
          </a:p>
        </p:txBody>
      </p:sp>
      <p:sp>
        <p:nvSpPr>
          <p:cNvPr id="4" name="Slide Number Placeholder 3"/>
          <p:cNvSpPr>
            <a:spLocks noGrp="1"/>
          </p:cNvSpPr>
          <p:nvPr>
            <p:ph type="sldNum" sz="quarter" idx="10"/>
          </p:nvPr>
        </p:nvSpPr>
        <p:spPr/>
        <p:txBody>
          <a:bodyPr/>
          <a:lstStyle/>
          <a:p>
            <a:fld id="{81F6D4CE-C76E-41EE-9819-78CA741CA60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754382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has been a lot of research</a:t>
            </a:r>
            <a:r>
              <a:rPr lang="en-US" baseline="0" dirty="0" smtClean="0"/>
              <a:t> on what it takes to make an effective team.  </a:t>
            </a:r>
          </a:p>
          <a:p>
            <a:endParaRPr lang="en-US" baseline="0" dirty="0" smtClean="0"/>
          </a:p>
          <a:p>
            <a:r>
              <a:rPr lang="en-US" baseline="0" dirty="0" smtClean="0"/>
              <a:t>First, a team needs to have complimentary skills, which is why we’ve asked you to form teams with key people from across your organization.</a:t>
            </a:r>
          </a:p>
          <a:p>
            <a:endParaRPr lang="en-US" baseline="0" dirty="0" smtClean="0"/>
          </a:p>
          <a:p>
            <a:r>
              <a:rPr lang="en-US" baseline="0" dirty="0" smtClean="0"/>
              <a:t>Teams needs to be committed to their work.  As you may remember from Scott’s initial meeting with you, implementation takes multiple years.  Commitment is key.</a:t>
            </a:r>
          </a:p>
          <a:p>
            <a:endParaRPr lang="en-US" baseline="0" dirty="0" smtClean="0"/>
          </a:p>
          <a:p>
            <a:r>
              <a:rPr lang="en-US" baseline="0" dirty="0" smtClean="0"/>
              <a:t>Teams need to be focused on a purpose.</a:t>
            </a:r>
          </a:p>
          <a:p>
            <a:endParaRPr lang="en-US" baseline="0" dirty="0" smtClean="0"/>
          </a:p>
          <a:p>
            <a:r>
              <a:rPr lang="en-US" baseline="0" dirty="0" smtClean="0"/>
              <a:t>Teams need to be goal oriented to continue to MAKE the work happen.</a:t>
            </a:r>
          </a:p>
          <a:p>
            <a:endParaRPr lang="en-US" baseline="0" dirty="0" smtClean="0"/>
          </a:p>
          <a:p>
            <a:r>
              <a:rPr lang="en-US" baseline="0" dirty="0" smtClean="0"/>
              <a:t>You need to have a shared approach so work can be completed in a quick and efficient manner.</a:t>
            </a:r>
          </a:p>
          <a:p>
            <a:endParaRPr lang="en-US" baseline="0" dirty="0" smtClean="0"/>
          </a:p>
          <a:p>
            <a:r>
              <a:rPr lang="en-US" baseline="0" dirty="0" smtClean="0"/>
              <a:t>You need to be accountable for your work because follow-through will build momentum.</a:t>
            </a:r>
          </a:p>
          <a:p>
            <a:endParaRPr lang="en-US" baseline="0" dirty="0" smtClean="0"/>
          </a:p>
          <a:p>
            <a:r>
              <a:rPr lang="en-US" baseline="0" dirty="0" smtClean="0"/>
              <a:t>Effective meetings are where effective teaming becomes very visible.</a:t>
            </a:r>
          </a:p>
          <a:p>
            <a:endParaRPr lang="en-US" baseline="0" dirty="0" smtClean="0"/>
          </a:p>
          <a:p>
            <a:r>
              <a:rPr lang="en-US" baseline="0" dirty="0" smtClean="0"/>
              <a:t>Effective teams continuously engage with stakeholders at multiple levels such as school leaders, students, families, community partners, so and so forth.</a:t>
            </a:r>
          </a:p>
          <a:p>
            <a:endParaRPr lang="en-US" baseline="0" dirty="0" smtClean="0"/>
          </a:p>
          <a:p>
            <a:r>
              <a:rPr lang="en-US" baseline="0" dirty="0" smtClean="0"/>
              <a:t>Finally, effective teams need to be a manageable size to facilitate interdependent action.</a:t>
            </a:r>
          </a:p>
          <a:p>
            <a:endParaRPr lang="en-US" baseline="0" dirty="0" smtClean="0"/>
          </a:p>
          <a:p>
            <a:r>
              <a:rPr lang="en-US" baseline="0" dirty="0" smtClean="0"/>
              <a:t>As we begin the implementation journey with you, we want to acknowledge that a lot of our work is focused on establishing and maintaining effective teaming at the LEA level.  This is the component we begin with because it establishes the foundation for our other work.  In fact, the items on the MLT Self-Assessment tie directly to these effective teaming principles.  </a:t>
            </a:r>
            <a:endParaRPr lang="en-US" dirty="0" smtClean="0"/>
          </a:p>
          <a:p>
            <a:endParaRPr lang="en-US" baseline="0" dirty="0" smtClean="0"/>
          </a:p>
          <a:p>
            <a:r>
              <a:rPr lang="en-US" b="1" baseline="0" dirty="0" smtClean="0"/>
              <a:t>[CLICK] – </a:t>
            </a:r>
            <a:r>
              <a:rPr lang="en-US" b="0" baseline="0" dirty="0" smtClean="0"/>
              <a:t>These numbers represent the item numbers on the self-assessment.  Take moment and look at an item or two to get a sense of how the tool relates to these effective teaming principles.</a:t>
            </a:r>
          </a:p>
          <a:p>
            <a:endParaRPr lang="en-US" b="0" baseline="0" dirty="0" smtClean="0"/>
          </a:p>
          <a:p>
            <a:r>
              <a:rPr lang="en-US" b="1" baseline="0" dirty="0" smtClean="0"/>
              <a:t>[Pause and allow audience to refer to MLT-SA] – 20 seconds</a:t>
            </a:r>
          </a:p>
          <a:p>
            <a:endParaRPr lang="en-US" dirty="0"/>
          </a:p>
        </p:txBody>
      </p:sp>
      <p:sp>
        <p:nvSpPr>
          <p:cNvPr id="4" name="Slide Number Placeholder 3"/>
          <p:cNvSpPr>
            <a:spLocks noGrp="1"/>
          </p:cNvSpPr>
          <p:nvPr>
            <p:ph type="sldNum" sz="quarter" idx="10"/>
          </p:nvPr>
        </p:nvSpPr>
        <p:spPr/>
        <p:txBody>
          <a:bodyPr/>
          <a:lstStyle/>
          <a:p>
            <a:fld id="{81F6D4CE-C76E-41EE-9819-78CA741CA60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32777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Teams</a:t>
            </a:r>
            <a:r>
              <a:rPr lang="en-US" sz="1200" b="0" i="0" kern="1200" baseline="0" dirty="0" smtClean="0">
                <a:solidFill>
                  <a:schemeClr val="tx1"/>
                </a:solidFill>
                <a:effectLst/>
                <a:latin typeface="+mn-lt"/>
                <a:ea typeface="+mn-ea"/>
                <a:cs typeface="+mn-cs"/>
              </a:rPr>
              <a:t> are the catalyst for MAKING effective implementation happen.  Teams enable us to move from simply LETTING an innovation happen on it’s own, to MAKING it happen to ensure a program is implemented with fidelity to ensure actual benefits are realized.</a:t>
            </a: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smtClean="0">
                <a:solidFill>
                  <a:schemeClr val="tx1"/>
                </a:solidFill>
                <a:effectLst/>
                <a:latin typeface="+mn-lt"/>
                <a:ea typeface="+mn-ea"/>
                <a:cs typeface="+mn-cs"/>
              </a:rPr>
              <a:t>“Letting it happen”</a:t>
            </a:r>
            <a:r>
              <a:rPr lang="en-US" sz="1200" b="0" i="0" kern="1200" dirty="0" smtClean="0">
                <a:solidFill>
                  <a:schemeClr val="tx1"/>
                </a:solidFill>
                <a:effectLst/>
                <a:latin typeface="+mn-lt"/>
                <a:ea typeface="+mn-ea"/>
                <a:cs typeface="+mn-cs"/>
              </a:rPr>
              <a:t> – A policy or program has been mandated and stands</a:t>
            </a:r>
            <a:r>
              <a:rPr lang="en-US" sz="1200" b="0" i="0" kern="1200" baseline="0" dirty="0" smtClean="0">
                <a:solidFill>
                  <a:schemeClr val="tx1"/>
                </a:solidFill>
                <a:effectLst/>
                <a:latin typeface="+mn-lt"/>
                <a:ea typeface="+mn-ea"/>
                <a:cs typeface="+mn-cs"/>
              </a:rPr>
              <a:t> alone.  As you can see, this typically results in low-levels of implementation and little movement in outcomes.</a:t>
            </a: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smtClean="0">
                <a:solidFill>
                  <a:schemeClr val="tx1"/>
                </a:solidFill>
                <a:effectLst/>
                <a:latin typeface="+mn-lt"/>
                <a:ea typeface="+mn-ea"/>
                <a:cs typeface="+mn-cs"/>
              </a:rPr>
              <a:t>“Helping it happen”</a:t>
            </a:r>
            <a:r>
              <a:rPr lang="en-US" sz="1200" b="0" i="0" kern="1200" dirty="0" smtClean="0">
                <a:solidFill>
                  <a:schemeClr val="tx1"/>
                </a:solidFill>
                <a:effectLst/>
                <a:latin typeface="+mn-lt"/>
                <a:ea typeface="+mn-ea"/>
                <a:cs typeface="+mn-cs"/>
              </a:rPr>
              <a:t> – A policy or program has been mandated or adopted and you might put in place a few things</a:t>
            </a:r>
            <a:r>
              <a:rPr lang="en-US" sz="1200" b="0" i="0" kern="1200" baseline="0" dirty="0" smtClean="0">
                <a:solidFill>
                  <a:schemeClr val="tx1"/>
                </a:solidFill>
                <a:effectLst/>
                <a:latin typeface="+mn-lt"/>
                <a:ea typeface="+mn-ea"/>
                <a:cs typeface="+mn-cs"/>
              </a:rPr>
              <a:t> -- </a:t>
            </a:r>
            <a:r>
              <a:rPr lang="en-US" sz="1200" b="0" i="0" kern="1200" dirty="0" smtClean="0">
                <a:solidFill>
                  <a:schemeClr val="tx1"/>
                </a:solidFill>
                <a:effectLst/>
                <a:latin typeface="+mn-lt"/>
                <a:ea typeface="+mn-ea"/>
                <a:cs typeface="+mn-cs"/>
              </a:rPr>
              <a:t>materials, training resources, and websites.  BUT,</a:t>
            </a:r>
            <a:r>
              <a:rPr lang="en-US" sz="1200" b="0" i="0" kern="1200" baseline="0" dirty="0" smtClean="0">
                <a:solidFill>
                  <a:schemeClr val="tx1"/>
                </a:solidFill>
                <a:effectLst/>
                <a:latin typeface="+mn-lt"/>
                <a:ea typeface="+mn-ea"/>
                <a:cs typeface="+mn-cs"/>
              </a:rPr>
              <a:t> p</a:t>
            </a:r>
            <a:r>
              <a:rPr lang="en-US" sz="1200" b="0" i="0" kern="1200" dirty="0" smtClean="0">
                <a:solidFill>
                  <a:schemeClr val="tx1"/>
                </a:solidFill>
                <a:effectLst/>
                <a:latin typeface="+mn-lt"/>
                <a:ea typeface="+mn-ea"/>
                <a:cs typeface="+mn-cs"/>
              </a:rPr>
              <a:t>eople are left to figure out how to solve problems. They are responsible for achieving</a:t>
            </a:r>
            <a:r>
              <a:rPr lang="en-US" sz="1200" b="0" i="0" kern="1200" baseline="0" dirty="0" smtClean="0">
                <a:solidFill>
                  <a:schemeClr val="tx1"/>
                </a:solidFill>
                <a:effectLst/>
                <a:latin typeface="+mn-lt"/>
                <a:ea typeface="+mn-ea"/>
                <a:cs typeface="+mn-cs"/>
              </a:rPr>
              <a:t> positive outcomes.</a:t>
            </a: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smtClean="0">
                <a:solidFill>
                  <a:schemeClr val="tx1"/>
                </a:solidFill>
                <a:effectLst/>
                <a:latin typeface="+mn-lt"/>
                <a:ea typeface="+mn-ea"/>
                <a:cs typeface="+mn-cs"/>
              </a:rPr>
              <a:t>“Making it happen”</a:t>
            </a:r>
            <a:r>
              <a:rPr lang="en-US" sz="1200" b="0" i="0" kern="1200" dirty="0" smtClean="0">
                <a:solidFill>
                  <a:schemeClr val="tx1"/>
                </a:solidFill>
                <a:effectLst/>
                <a:latin typeface="+mn-lt"/>
                <a:ea typeface="+mn-ea"/>
                <a:cs typeface="+mn-cs"/>
              </a:rPr>
              <a:t>– A policy or program has been mandated or adopted and active and purposeful implementation best practices are provided to help practitioners and administrators.  The Implementation Team is accountable for developing the implementation support systems, resolving organization and system issues that arise, and achieving positive results.</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Making it happen is using implantation</a:t>
            </a:r>
            <a:r>
              <a:rPr lang="en-US" sz="1200" b="0" i="0" kern="1200" baseline="0" dirty="0" smtClean="0">
                <a:solidFill>
                  <a:schemeClr val="tx1"/>
                </a:solidFill>
                <a:effectLst/>
                <a:latin typeface="+mn-lt"/>
                <a:ea typeface="+mn-ea"/>
                <a:cs typeface="+mn-cs"/>
              </a:rPr>
              <a:t> science in practice.  You are using evidence based implementation purposefully to create the enabling context.</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1F6D4CE-C76E-41EE-9819-78CA741CA607}"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182144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And this is based in research.  Without</a:t>
            </a:r>
            <a:r>
              <a:rPr lang="en-US" sz="1200" b="0" i="0" kern="1200" baseline="0" dirty="0" smtClean="0">
                <a:solidFill>
                  <a:schemeClr val="tx1"/>
                </a:solidFill>
                <a:effectLst/>
                <a:latin typeface="+mn-lt"/>
                <a:ea typeface="+mn-ea"/>
                <a:cs typeface="+mn-cs"/>
              </a:rPr>
              <a:t> implementation teams, we can really only expect about 14% of you to reach adequate levels of fidelity in about 17 years.  I DON’T THINK WE WANT TO WAIT THAT LONG.  Research shows that implementation teams MAKE it happen with very excellent results; teams facilitate reaching fidelity milestones within 3 years rather than 17!</a:t>
            </a:r>
          </a:p>
          <a:p>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This is WHY we emphasize implementation teams, and why </a:t>
            </a:r>
            <a:r>
              <a:rPr lang="en-US" sz="1200" b="0" i="0" kern="1200" dirty="0" smtClean="0">
                <a:solidFill>
                  <a:schemeClr val="tx1"/>
                </a:solidFill>
                <a:effectLst/>
                <a:latin typeface="+mn-lt"/>
                <a:ea typeface="+mn-ea"/>
                <a:cs typeface="+mn-cs"/>
              </a:rPr>
              <a:t>Implementation Teams have been called a new lever for organization change in education (Higgins, Weiner, &amp; Young, 2012).</a:t>
            </a:r>
            <a:r>
              <a:rPr lang="en-US" sz="1200" b="0" i="0" kern="1200" baseline="0" dirty="0" smtClean="0">
                <a:solidFill>
                  <a:schemeClr val="tx1"/>
                </a:solidFill>
                <a:effectLst/>
                <a:latin typeface="+mn-lt"/>
                <a:ea typeface="+mn-ea"/>
                <a:cs typeface="+mn-cs"/>
              </a:rPr>
              <a:t>.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HOW implementation MAKE it happen is another good questions.  By utilizing implementation teams, we are working explicitly on the implementation drivers as levers to facilitate implementing programs with integrity to ensure valued outcomes.</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F6D4CE-C76E-41EE-9819-78CA741CA607}"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0596489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2"/>
          <p:cNvSpPr>
            <a:spLocks noGrp="1"/>
          </p:cNvSpPr>
          <p:nvPr>
            <p:ph idx="1" hasCustomPrompt="1"/>
          </p:nvPr>
        </p:nvSpPr>
        <p:spPr>
          <a:xfrm>
            <a:off x="628650" y="4305600"/>
            <a:ext cx="7886700" cy="2080800"/>
          </a:xfrm>
          <a:prstGeom prst="rect">
            <a:avLst/>
          </a:prstGeom>
        </p:spPr>
        <p:txBody>
          <a:bodyPr vert="horz" lIns="91440" tIns="45720" rIns="91440" bIns="45720" rtlCol="0">
            <a:normAutofit/>
          </a:bodyPr>
          <a:lstStyle>
            <a:lvl1pPr marL="0" indent="0" algn="ctr">
              <a:buNone/>
              <a:defRPr sz="3600">
                <a:latin typeface="Museo Slab 500" panose="02000000000000000000" pitchFamily="50" charset="0"/>
              </a:defRPr>
            </a:lvl1pPr>
          </a:lstStyle>
          <a:p>
            <a:pPr lvl="0"/>
            <a:r>
              <a:rPr lang="en-US" dirty="0" smtClean="0"/>
              <a:t>TITLE</a:t>
            </a:r>
            <a:endParaRPr lang="en-US" dirty="0"/>
          </a:p>
        </p:txBody>
      </p:sp>
    </p:spTree>
    <p:extLst>
      <p:ext uri="{BB962C8B-B14F-4D97-AF65-F5344CB8AC3E}">
        <p14:creationId xmlns:p14="http://schemas.microsoft.com/office/powerpoint/2010/main" val="727910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2"/>
          <p:cNvSpPr>
            <a:spLocks noGrp="1"/>
          </p:cNvSpPr>
          <p:nvPr>
            <p:ph idx="1" hasCustomPrompt="1"/>
          </p:nvPr>
        </p:nvSpPr>
        <p:spPr>
          <a:xfrm>
            <a:off x="628650" y="4305600"/>
            <a:ext cx="7886700" cy="2080800"/>
          </a:xfrm>
          <a:prstGeom prst="rect">
            <a:avLst/>
          </a:prstGeom>
        </p:spPr>
        <p:txBody>
          <a:bodyPr vert="horz" lIns="91440" tIns="45720" rIns="91440" bIns="45720" rtlCol="0">
            <a:normAutofit/>
          </a:bodyPr>
          <a:lstStyle>
            <a:lvl1pPr marL="0" indent="0" algn="ctr">
              <a:buNone/>
              <a:defRPr sz="2700">
                <a:latin typeface="Museo Slab 500" panose="02000000000000000000" pitchFamily="50" charset="0"/>
              </a:defRPr>
            </a:lvl1pPr>
          </a:lstStyle>
          <a:p>
            <a:pPr lvl="0"/>
            <a:r>
              <a:rPr lang="en-US" dirty="0" smtClean="0"/>
              <a:t>TITLE</a:t>
            </a:r>
            <a:endParaRPr lang="en-US" dirty="0"/>
          </a:p>
        </p:txBody>
      </p:sp>
    </p:spTree>
    <p:extLst>
      <p:ext uri="{BB962C8B-B14F-4D97-AF65-F5344CB8AC3E}">
        <p14:creationId xmlns:p14="http://schemas.microsoft.com/office/powerpoint/2010/main" val="2679656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02402"/>
            <a:ext cx="7886700" cy="5037025"/>
          </a:xfrm>
        </p:spPr>
        <p:txBody>
          <a:bodyPr/>
          <a:lstStyle>
            <a:lvl1pPr>
              <a:buClr>
                <a:srgbClr val="0D1E8E"/>
              </a:buClr>
              <a:defRPr sz="1800">
                <a:latin typeface="Trebuchet MS" panose="020B0603020202020204" pitchFamily="34" charset="0"/>
              </a:defRPr>
            </a:lvl1pPr>
            <a:lvl2pPr>
              <a:buClr>
                <a:srgbClr val="00953A"/>
              </a:buClr>
              <a:defRPr sz="1500">
                <a:latin typeface="Trebuchet MS" panose="020B0603020202020204" pitchFamily="34" charset="0"/>
              </a:defRPr>
            </a:lvl2pPr>
            <a:lvl3pPr>
              <a:buClr>
                <a:srgbClr val="EF7521"/>
              </a:buClr>
              <a:defRPr sz="1350">
                <a:latin typeface="Trebuchet MS" panose="020B0603020202020204" pitchFamily="34" charset="0"/>
              </a:defRPr>
            </a:lvl3pPr>
            <a:lvl4pPr>
              <a:buClr>
                <a:srgbClr val="82BC00"/>
              </a:buClr>
              <a:defRPr sz="1350">
                <a:latin typeface="Trebuchet MS" panose="020B0603020202020204" pitchFamily="34" charset="0"/>
              </a:defRPr>
            </a:lvl4pPr>
            <a:lvl5pPr>
              <a:buClr>
                <a:srgbClr val="8FC6E8"/>
              </a:buClr>
              <a:defRPr sz="135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p:spPr>
        <p:txBody>
          <a:bodyPr/>
          <a:lstStyle/>
          <a:p>
            <a:endParaRPr lang="en-US" dirty="0">
              <a:solidFill>
                <a:prstClr val="black">
                  <a:tint val="75000"/>
                </a:prstClr>
              </a:solidFill>
            </a:endParaRPr>
          </a:p>
        </p:txBody>
      </p:sp>
      <p:sp>
        <p:nvSpPr>
          <p:cNvPr id="12" name="Date Placeholder 2"/>
          <p:cNvSpPr txBox="1">
            <a:spLocks/>
          </p:cNvSpPr>
          <p:nvPr userDrawn="1"/>
        </p:nvSpPr>
        <p:spPr>
          <a:xfrm>
            <a:off x="628650" y="6508800"/>
            <a:ext cx="2057400" cy="21267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z="900" smtClean="0">
                <a:solidFill>
                  <a:prstClr val="black">
                    <a:tint val="75000"/>
                  </a:prstClr>
                </a:solidFill>
              </a:rPr>
              <a:pPr/>
              <a:t>2/7/2017</a:t>
            </a:fld>
            <a:endParaRPr lang="en-US" sz="900">
              <a:solidFill>
                <a:prstClr val="black">
                  <a:tint val="75000"/>
                </a:prst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 name="Rectangle 13"/>
          <p:cNvSpPr/>
          <p:nvPr userDrawn="1"/>
        </p:nvSpPr>
        <p:spPr>
          <a:xfrm>
            <a:off x="0" y="787383"/>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5" name="Rectangle 14"/>
          <p:cNvSpPr/>
          <p:nvPr userDrawn="1"/>
        </p:nvSpPr>
        <p:spPr>
          <a:xfrm>
            <a:off x="0" y="6806229"/>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30" y="6418098"/>
            <a:ext cx="626171" cy="322362"/>
          </a:xfrm>
          <a:prstGeom prst="rect">
            <a:avLst/>
          </a:prstGeom>
        </p:spPr>
      </p:pic>
      <p:sp>
        <p:nvSpPr>
          <p:cNvPr id="18" name="Slide Number Placeholder 5"/>
          <p:cNvSpPr txBox="1">
            <a:spLocks/>
          </p:cNvSpPr>
          <p:nvPr userDrawn="1"/>
        </p:nvSpPr>
        <p:spPr>
          <a:xfrm>
            <a:off x="6457951" y="6508800"/>
            <a:ext cx="1257674" cy="212676"/>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z="900" smtClean="0">
                <a:solidFill>
                  <a:prstClr val="black">
                    <a:tint val="75000"/>
                  </a:prstClr>
                </a:solidFill>
              </a:rPr>
              <a:pPr/>
              <a:t>‹#›</a:t>
            </a:fld>
            <a:endParaRPr lang="en-US" sz="900" dirty="0">
              <a:solidFill>
                <a:prstClr val="black">
                  <a:tint val="75000"/>
                </a:prstClr>
              </a:solidFill>
            </a:endParaRPr>
          </a:p>
        </p:txBody>
      </p:sp>
      <p:sp>
        <p:nvSpPr>
          <p:cNvPr id="11"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3192487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7" y="2669751"/>
            <a:ext cx="2700533" cy="3681991"/>
          </a:xfrm>
          <a:prstGeom prst="rect">
            <a:avLst/>
          </a:prstGeom>
        </p:spPr>
      </p:pic>
      <p:sp>
        <p:nvSpPr>
          <p:cNvPr id="9" name="Content Placeholder 2"/>
          <p:cNvSpPr>
            <a:spLocks noGrp="1"/>
          </p:cNvSpPr>
          <p:nvPr>
            <p:ph idx="1"/>
          </p:nvPr>
        </p:nvSpPr>
        <p:spPr>
          <a:xfrm>
            <a:off x="628650" y="1202402"/>
            <a:ext cx="7886700" cy="5037025"/>
          </a:xfrm>
        </p:spPr>
        <p:txBody>
          <a:bodyPr/>
          <a:lstStyle>
            <a:lvl1pPr>
              <a:buClr>
                <a:srgbClr val="0D1E8E"/>
              </a:buClr>
              <a:defRPr sz="1800">
                <a:latin typeface="Trebuchet MS" panose="020B0603020202020204" pitchFamily="34" charset="0"/>
              </a:defRPr>
            </a:lvl1pPr>
            <a:lvl2pPr>
              <a:buClr>
                <a:srgbClr val="00953A"/>
              </a:buClr>
              <a:defRPr sz="1500">
                <a:latin typeface="Trebuchet MS" panose="020B0603020202020204" pitchFamily="34" charset="0"/>
              </a:defRPr>
            </a:lvl2pPr>
            <a:lvl3pPr>
              <a:buClr>
                <a:srgbClr val="EF7521"/>
              </a:buClr>
              <a:defRPr sz="1350">
                <a:latin typeface="Trebuchet MS" panose="020B0603020202020204" pitchFamily="34" charset="0"/>
              </a:defRPr>
            </a:lvl3pPr>
            <a:lvl4pPr>
              <a:buClr>
                <a:srgbClr val="82BC00"/>
              </a:buClr>
              <a:defRPr sz="1350">
                <a:latin typeface="Trebuchet MS" panose="020B0603020202020204" pitchFamily="34" charset="0"/>
              </a:defRPr>
            </a:lvl4pPr>
            <a:lvl5pPr>
              <a:buClr>
                <a:srgbClr val="8FC6E8"/>
              </a:buClr>
              <a:defRPr sz="135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p:spPr>
        <p:txBody>
          <a:bodyPr/>
          <a:lstStyle/>
          <a:p>
            <a:endParaRPr lang="en-US" dirty="0">
              <a:solidFill>
                <a:prstClr val="black">
                  <a:tint val="75000"/>
                </a:prstClr>
              </a:solidFill>
            </a:endParaRPr>
          </a:p>
        </p:txBody>
      </p:sp>
      <p:sp>
        <p:nvSpPr>
          <p:cNvPr id="11" name="Date Placeholder 2"/>
          <p:cNvSpPr txBox="1">
            <a:spLocks/>
          </p:cNvSpPr>
          <p:nvPr userDrawn="1"/>
        </p:nvSpPr>
        <p:spPr>
          <a:xfrm>
            <a:off x="628650" y="6508800"/>
            <a:ext cx="2057400" cy="21267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z="900" smtClean="0">
                <a:solidFill>
                  <a:prstClr val="black">
                    <a:tint val="75000"/>
                  </a:prstClr>
                </a:solidFill>
              </a:rPr>
              <a:pPr/>
              <a:t>2/7/2017</a:t>
            </a:fld>
            <a:endParaRPr lang="en-US" sz="900">
              <a:solidFill>
                <a:prstClr val="black">
                  <a:tint val="75000"/>
                </a:prstClr>
              </a:solidFill>
            </a:endParaRPr>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 name="Rectangle 13"/>
          <p:cNvSpPr/>
          <p:nvPr userDrawn="1"/>
        </p:nvSpPr>
        <p:spPr>
          <a:xfrm>
            <a:off x="0" y="787383"/>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8" name="Rectangle 17"/>
          <p:cNvSpPr/>
          <p:nvPr userDrawn="1"/>
        </p:nvSpPr>
        <p:spPr>
          <a:xfrm>
            <a:off x="0" y="6806229"/>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30" y="6418098"/>
            <a:ext cx="626171" cy="322362"/>
          </a:xfrm>
          <a:prstGeom prst="rect">
            <a:avLst/>
          </a:prstGeom>
        </p:spPr>
      </p:pic>
      <p:sp>
        <p:nvSpPr>
          <p:cNvPr id="21" name="Slide Number Placeholder 5"/>
          <p:cNvSpPr txBox="1">
            <a:spLocks/>
          </p:cNvSpPr>
          <p:nvPr userDrawn="1"/>
        </p:nvSpPr>
        <p:spPr>
          <a:xfrm>
            <a:off x="6457951" y="6508800"/>
            <a:ext cx="1257674" cy="212676"/>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z="900" smtClean="0">
                <a:solidFill>
                  <a:prstClr val="black">
                    <a:tint val="75000"/>
                  </a:prstClr>
                </a:solidFill>
              </a:rPr>
              <a:pPr/>
              <a:t>‹#›</a:t>
            </a:fld>
            <a:endParaRPr lang="en-US" sz="900" dirty="0">
              <a:solidFill>
                <a:prstClr val="black">
                  <a:tint val="75000"/>
                </a:prstClr>
              </a:solidFill>
            </a:endParaRPr>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2161496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Content Placeholder 2"/>
          <p:cNvSpPr>
            <a:spLocks noGrp="1"/>
          </p:cNvSpPr>
          <p:nvPr>
            <p:ph idx="10"/>
          </p:nvPr>
        </p:nvSpPr>
        <p:spPr>
          <a:xfrm>
            <a:off x="628650" y="1202402"/>
            <a:ext cx="7886700" cy="5037025"/>
          </a:xfrm>
        </p:spPr>
        <p:txBody>
          <a:bodyPr/>
          <a:lstStyle>
            <a:lvl1pPr>
              <a:buClr>
                <a:srgbClr val="0D1E8E"/>
              </a:buClr>
              <a:defRPr sz="1800">
                <a:latin typeface="Trebuchet MS" panose="020B0603020202020204" pitchFamily="34" charset="0"/>
              </a:defRPr>
            </a:lvl1pPr>
            <a:lvl2pPr>
              <a:buClr>
                <a:srgbClr val="00953A"/>
              </a:buClr>
              <a:defRPr sz="1500">
                <a:latin typeface="Trebuchet MS" panose="020B0603020202020204" pitchFamily="34" charset="0"/>
              </a:defRPr>
            </a:lvl2pPr>
            <a:lvl3pPr>
              <a:buClr>
                <a:srgbClr val="EF7521"/>
              </a:buClr>
              <a:defRPr sz="1350">
                <a:latin typeface="Trebuchet MS" panose="020B0603020202020204" pitchFamily="34" charset="0"/>
              </a:defRPr>
            </a:lvl3pPr>
            <a:lvl4pPr>
              <a:buClr>
                <a:srgbClr val="82BC00"/>
              </a:buClr>
              <a:defRPr sz="1350">
                <a:latin typeface="Trebuchet MS" panose="020B0603020202020204" pitchFamily="34" charset="0"/>
              </a:defRPr>
            </a:lvl4pPr>
            <a:lvl5pPr>
              <a:buClr>
                <a:srgbClr val="8FC6E8"/>
              </a:buClr>
              <a:defRPr sz="135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10843"/>
            <a:ext cx="6108204" cy="3965456"/>
          </a:xfrm>
          <a:prstGeom prst="rect">
            <a:avLst/>
          </a:prstGeom>
        </p:spPr>
      </p:pic>
      <p:sp>
        <p:nvSpPr>
          <p:cNvPr id="15" name="Footer Placeholder 4"/>
          <p:cNvSpPr>
            <a:spLocks noGrp="1"/>
          </p:cNvSpPr>
          <p:nvPr>
            <p:ph type="ftr" sz="quarter" idx="11"/>
          </p:nvPr>
        </p:nvSpPr>
        <p:spPr>
          <a:xfrm>
            <a:off x="3028950" y="6508800"/>
            <a:ext cx="3086100" cy="212676"/>
          </a:xfrm>
        </p:spPr>
        <p:txBody>
          <a:bodyPr/>
          <a:lstStyle/>
          <a:p>
            <a:endParaRPr lang="en-US" dirty="0">
              <a:solidFill>
                <a:prstClr val="black">
                  <a:tint val="75000"/>
                </a:prstClr>
              </a:solidFill>
            </a:endParaRPr>
          </a:p>
        </p:txBody>
      </p:sp>
      <p:sp>
        <p:nvSpPr>
          <p:cNvPr id="16" name="Date Placeholder 2"/>
          <p:cNvSpPr txBox="1">
            <a:spLocks/>
          </p:cNvSpPr>
          <p:nvPr userDrawn="1"/>
        </p:nvSpPr>
        <p:spPr>
          <a:xfrm>
            <a:off x="628650" y="6508800"/>
            <a:ext cx="2057400" cy="21267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z="900" smtClean="0">
                <a:solidFill>
                  <a:prstClr val="black">
                    <a:tint val="75000"/>
                  </a:prstClr>
                </a:solidFill>
              </a:rPr>
              <a:pPr/>
              <a:t>2/7/2017</a:t>
            </a:fld>
            <a:endParaRPr lang="en-US" sz="900">
              <a:solidFill>
                <a:prstClr val="black">
                  <a:tint val="75000"/>
                </a:prstClr>
              </a:solidFill>
            </a:endParaRPr>
          </a:p>
        </p:txBody>
      </p:sp>
      <p:sp>
        <p:nvSpPr>
          <p:cNvPr id="17" name="Rectangle 16"/>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8" name="Rectangle 17"/>
          <p:cNvSpPr/>
          <p:nvPr userDrawn="1"/>
        </p:nvSpPr>
        <p:spPr>
          <a:xfrm>
            <a:off x="0" y="787383"/>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9" name="Rectangle 18"/>
          <p:cNvSpPr/>
          <p:nvPr userDrawn="1"/>
        </p:nvSpPr>
        <p:spPr>
          <a:xfrm>
            <a:off x="0" y="6806229"/>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30" y="6418098"/>
            <a:ext cx="626171" cy="322362"/>
          </a:xfrm>
          <a:prstGeom prst="rect">
            <a:avLst/>
          </a:prstGeom>
        </p:spPr>
      </p:pic>
      <p:sp>
        <p:nvSpPr>
          <p:cNvPr id="22" name="Slide Number Placeholder 5"/>
          <p:cNvSpPr txBox="1">
            <a:spLocks/>
          </p:cNvSpPr>
          <p:nvPr userDrawn="1"/>
        </p:nvSpPr>
        <p:spPr>
          <a:xfrm>
            <a:off x="6457951" y="6508800"/>
            <a:ext cx="1257674" cy="212676"/>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z="900" smtClean="0">
                <a:solidFill>
                  <a:prstClr val="black">
                    <a:tint val="75000"/>
                  </a:prstClr>
                </a:solidFill>
              </a:rPr>
              <a:pPr/>
              <a:t>‹#›</a:t>
            </a:fld>
            <a:endParaRPr lang="en-US" sz="900" dirty="0">
              <a:solidFill>
                <a:prstClr val="black">
                  <a:tint val="75000"/>
                </a:prstClr>
              </a:solidFill>
            </a:endParaRPr>
          </a:p>
        </p:txBody>
      </p:sp>
      <p:sp>
        <p:nvSpPr>
          <p:cNvPr id="1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1206354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0" name="Footer Placeholder 4"/>
          <p:cNvSpPr>
            <a:spLocks noGrp="1"/>
          </p:cNvSpPr>
          <p:nvPr>
            <p:ph type="ftr" sz="quarter" idx="11"/>
          </p:nvPr>
        </p:nvSpPr>
        <p:spPr>
          <a:xfrm>
            <a:off x="3028950" y="6508800"/>
            <a:ext cx="3086100" cy="212676"/>
          </a:xfrm>
        </p:spPr>
        <p:txBody>
          <a:bodyPr/>
          <a:lstStyle/>
          <a:p>
            <a:endParaRPr lang="en-US" dirty="0">
              <a:solidFill>
                <a:prstClr val="black">
                  <a:tint val="75000"/>
                </a:prstClr>
              </a:solidFill>
            </a:endParaRPr>
          </a:p>
        </p:txBody>
      </p:sp>
      <p:sp>
        <p:nvSpPr>
          <p:cNvPr id="21" name="Date Placeholder 2"/>
          <p:cNvSpPr txBox="1">
            <a:spLocks/>
          </p:cNvSpPr>
          <p:nvPr userDrawn="1"/>
        </p:nvSpPr>
        <p:spPr>
          <a:xfrm>
            <a:off x="628650" y="6508800"/>
            <a:ext cx="2057400" cy="21267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z="900" smtClean="0">
                <a:solidFill>
                  <a:prstClr val="black">
                    <a:tint val="75000"/>
                  </a:prstClr>
                </a:solidFill>
              </a:rPr>
              <a:pPr/>
              <a:t>2/7/2017</a:t>
            </a:fld>
            <a:endParaRPr lang="en-US" sz="900">
              <a:solidFill>
                <a:prstClr val="black">
                  <a:tint val="75000"/>
                </a:prstClr>
              </a:solidFill>
            </a:endParaRPr>
          </a:p>
        </p:txBody>
      </p:sp>
      <p:sp>
        <p:nvSpPr>
          <p:cNvPr id="22" name="Rectangle 2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3" name="Rectangle 22"/>
          <p:cNvSpPr/>
          <p:nvPr userDrawn="1"/>
        </p:nvSpPr>
        <p:spPr>
          <a:xfrm>
            <a:off x="0" y="787383"/>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4" name="Rectangle 23"/>
          <p:cNvSpPr/>
          <p:nvPr userDrawn="1"/>
        </p:nvSpPr>
        <p:spPr>
          <a:xfrm>
            <a:off x="0" y="6806229"/>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30" y="6418098"/>
            <a:ext cx="626171" cy="322362"/>
          </a:xfrm>
          <a:prstGeom prst="rect">
            <a:avLst/>
          </a:prstGeom>
        </p:spPr>
      </p:pic>
      <p:sp>
        <p:nvSpPr>
          <p:cNvPr id="27" name="Slide Number Placeholder 5"/>
          <p:cNvSpPr txBox="1">
            <a:spLocks/>
          </p:cNvSpPr>
          <p:nvPr userDrawn="1"/>
        </p:nvSpPr>
        <p:spPr>
          <a:xfrm>
            <a:off x="6457951" y="6508800"/>
            <a:ext cx="1257674" cy="212676"/>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z="900" smtClean="0">
                <a:solidFill>
                  <a:prstClr val="black">
                    <a:tint val="75000"/>
                  </a:prstClr>
                </a:solidFill>
              </a:rPr>
              <a:pPr/>
              <a:t>‹#›</a:t>
            </a:fld>
            <a:endParaRPr lang="en-US" sz="900" dirty="0">
              <a:solidFill>
                <a:prstClr val="black">
                  <a:tint val="75000"/>
                </a:prstClr>
              </a:solidFill>
            </a:endParaRPr>
          </a:p>
        </p:txBody>
      </p:sp>
      <p:sp>
        <p:nvSpPr>
          <p:cNvPr id="10" name="Content Placeholder 2"/>
          <p:cNvSpPr>
            <a:spLocks noGrp="1"/>
          </p:cNvSpPr>
          <p:nvPr>
            <p:ph idx="1"/>
          </p:nvPr>
        </p:nvSpPr>
        <p:spPr>
          <a:xfrm>
            <a:off x="628651" y="1207008"/>
            <a:ext cx="3859679" cy="5056992"/>
          </a:xfrm>
        </p:spPr>
        <p:txBody>
          <a:bodyPr/>
          <a:lstStyle>
            <a:lvl1pPr>
              <a:buClr>
                <a:srgbClr val="0D1E8E"/>
              </a:buClr>
              <a:defRPr sz="1800">
                <a:latin typeface="Trebuchet MS" panose="020B0603020202020204" pitchFamily="34" charset="0"/>
              </a:defRPr>
            </a:lvl1pPr>
            <a:lvl2pPr>
              <a:buClr>
                <a:srgbClr val="00953A"/>
              </a:buClr>
              <a:defRPr sz="1500">
                <a:latin typeface="Trebuchet MS" panose="020B0603020202020204" pitchFamily="34" charset="0"/>
              </a:defRPr>
            </a:lvl2pPr>
            <a:lvl3pPr>
              <a:buClr>
                <a:srgbClr val="EF7521"/>
              </a:buClr>
              <a:defRPr sz="1350">
                <a:latin typeface="Trebuchet MS" panose="020B0603020202020204" pitchFamily="34" charset="0"/>
              </a:defRPr>
            </a:lvl3pPr>
            <a:lvl4pPr>
              <a:buClr>
                <a:srgbClr val="82BC00"/>
              </a:buClr>
              <a:defRPr sz="1350">
                <a:latin typeface="Trebuchet MS" panose="020B0603020202020204" pitchFamily="34" charset="0"/>
              </a:defRPr>
            </a:lvl4pPr>
            <a:lvl5pPr>
              <a:buClr>
                <a:srgbClr val="8FC6E8"/>
              </a:buClr>
              <a:defRPr sz="135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4644839" y="1207008"/>
            <a:ext cx="3859679" cy="5056992"/>
          </a:xfrm>
        </p:spPr>
        <p:txBody>
          <a:bodyPr/>
          <a:lstStyle>
            <a:lvl1pPr>
              <a:buClr>
                <a:srgbClr val="0D1E8E"/>
              </a:buClr>
              <a:defRPr sz="1800">
                <a:latin typeface="Trebuchet MS" panose="020B0603020202020204" pitchFamily="34" charset="0"/>
              </a:defRPr>
            </a:lvl1pPr>
            <a:lvl2pPr>
              <a:buClr>
                <a:srgbClr val="00953A"/>
              </a:buClr>
              <a:defRPr sz="1500">
                <a:latin typeface="Trebuchet MS" panose="020B0603020202020204" pitchFamily="34" charset="0"/>
              </a:defRPr>
            </a:lvl2pPr>
            <a:lvl3pPr>
              <a:buClr>
                <a:srgbClr val="EF7521"/>
              </a:buClr>
              <a:defRPr sz="1350">
                <a:latin typeface="Trebuchet MS" panose="020B0603020202020204" pitchFamily="34" charset="0"/>
              </a:defRPr>
            </a:lvl3pPr>
            <a:lvl4pPr>
              <a:buClr>
                <a:srgbClr val="82BC00"/>
              </a:buClr>
              <a:defRPr sz="1350">
                <a:latin typeface="Trebuchet MS" panose="020B0603020202020204" pitchFamily="34" charset="0"/>
              </a:defRPr>
            </a:lvl4pPr>
            <a:lvl5pPr>
              <a:buClr>
                <a:srgbClr val="8FC6E8"/>
              </a:buClr>
              <a:defRPr sz="135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274400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 name="Rectangle 6"/>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 name="Rectangle 7"/>
          <p:cNvSpPr/>
          <p:nvPr userDrawn="1"/>
        </p:nvSpPr>
        <p:spPr>
          <a:xfrm>
            <a:off x="0" y="2"/>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9" name="Rectangle 8"/>
          <p:cNvSpPr/>
          <p:nvPr userDrawn="1"/>
        </p:nvSpPr>
        <p:spPr>
          <a:xfrm>
            <a:off x="0" y="6785907"/>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30" y="6418098"/>
            <a:ext cx="626171" cy="322362"/>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1" y="6369865"/>
            <a:ext cx="742988" cy="415946"/>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lumMod val="85000"/>
                  </a:schemeClr>
                </a:solidFill>
              </a:defRPr>
            </a:lvl1pPr>
          </a:lstStyle>
          <a:p>
            <a:fld id="{49B24EC9-D412-49F8-B26B-B7E454A540B6}" type="datetimeFigureOut">
              <a:rPr lang="en-US" smtClean="0">
                <a:solidFill>
                  <a:prstClr val="white">
                    <a:lumMod val="85000"/>
                  </a:prstClr>
                </a:solidFill>
              </a:rPr>
              <a:pPr/>
              <a:t>2/7/2017</a:t>
            </a:fld>
            <a:endParaRPr lang="en-US" dirty="0">
              <a:solidFill>
                <a:prstClr val="white">
                  <a:lumMod val="85000"/>
                </a:prstClr>
              </a:solidFill>
            </a:endParaRPr>
          </a:p>
        </p:txBody>
      </p:sp>
      <p:sp>
        <p:nvSpPr>
          <p:cNvPr id="4" name="Footer Placeholder 3"/>
          <p:cNvSpPr>
            <a:spLocks noGrp="1"/>
          </p:cNvSpPr>
          <p:nvPr>
            <p:ph type="ftr" sz="quarter" idx="11"/>
          </p:nvPr>
        </p:nvSpPr>
        <p:spPr/>
        <p:txBody>
          <a:bodyPr/>
          <a:lstStyle>
            <a:lvl1pPr>
              <a:defRPr>
                <a:solidFill>
                  <a:schemeClr val="bg1">
                    <a:lumMod val="85000"/>
                  </a:schemeClr>
                </a:solidFill>
              </a:defRPr>
            </a:lvl1pPr>
          </a:lstStyle>
          <a:p>
            <a:endParaRPr lang="en-US" dirty="0">
              <a:solidFill>
                <a:prstClr val="white">
                  <a:lumMod val="85000"/>
                </a:prstClr>
              </a:solidFill>
            </a:endParaRPr>
          </a:p>
        </p:txBody>
      </p:sp>
      <p:sp>
        <p:nvSpPr>
          <p:cNvPr id="5" name="Slide Number Placeholder 4"/>
          <p:cNvSpPr>
            <a:spLocks noGrp="1"/>
          </p:cNvSpPr>
          <p:nvPr>
            <p:ph type="sldNum" sz="quarter" idx="12"/>
          </p:nvPr>
        </p:nvSpPr>
        <p:spPr/>
        <p:txBody>
          <a:bodyPr/>
          <a:lstStyle>
            <a:lvl1pPr>
              <a:defRPr>
                <a:solidFill>
                  <a:schemeClr val="bg1">
                    <a:lumMod val="85000"/>
                  </a:schemeClr>
                </a:solidFill>
              </a:defRPr>
            </a:lvl1pPr>
          </a:lstStyle>
          <a:p>
            <a:fld id="{34A3F748-31DA-4297-96EF-69DC737B5DDE}" type="slidenum">
              <a:rPr lang="en-US" smtClean="0">
                <a:solidFill>
                  <a:prstClr val="white">
                    <a:lumMod val="85000"/>
                  </a:prstClr>
                </a:solidFill>
              </a:rPr>
              <a:pPr/>
              <a:t>‹#›</a:t>
            </a:fld>
            <a:endParaRPr lang="en-US" dirty="0">
              <a:solidFill>
                <a:prstClr val="white">
                  <a:lumMod val="85000"/>
                </a:prstClr>
              </a:solidFill>
            </a:endParaRPr>
          </a:p>
        </p:txBody>
      </p:sp>
    </p:spTree>
    <p:extLst>
      <p:ext uri="{BB962C8B-B14F-4D97-AF65-F5344CB8AC3E}">
        <p14:creationId xmlns:p14="http://schemas.microsoft.com/office/powerpoint/2010/main" val="226988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Rectangle 9"/>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 name="Rectangle 7"/>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 name="Rectangle 5"/>
          <p:cNvSpPr/>
          <p:nvPr userDrawn="1"/>
        </p:nvSpPr>
        <p:spPr>
          <a:xfrm>
            <a:off x="0" y="2"/>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 name="Rectangle 6"/>
          <p:cNvSpPr/>
          <p:nvPr userDrawn="1"/>
        </p:nvSpPr>
        <p:spPr>
          <a:xfrm>
            <a:off x="0" y="6785907"/>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30" y="6418098"/>
            <a:ext cx="626171" cy="32236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1" y="6369865"/>
            <a:ext cx="742988" cy="415946"/>
          </a:xfrm>
          <a:prstGeom prst="rect">
            <a:avLst/>
          </a:prstGeom>
        </p:spPr>
      </p:pic>
      <p:sp>
        <p:nvSpPr>
          <p:cNvPr id="13" name="Date Placeholder 2"/>
          <p:cNvSpPr>
            <a:spLocks noGrp="1"/>
          </p:cNvSpPr>
          <p:nvPr>
            <p:ph type="dt" sz="half" idx="10"/>
          </p:nvPr>
        </p:nvSpPr>
        <p:spPr>
          <a:xfrm>
            <a:off x="628650" y="6537600"/>
            <a:ext cx="2057400" cy="183876"/>
          </a:xfrm>
        </p:spPr>
        <p:txBody>
          <a:bodyPr/>
          <a:lstStyle>
            <a:lvl1pPr>
              <a:defRPr>
                <a:solidFill>
                  <a:schemeClr val="bg1">
                    <a:lumMod val="85000"/>
                  </a:schemeClr>
                </a:solidFill>
              </a:defRPr>
            </a:lvl1pPr>
          </a:lstStyle>
          <a:p>
            <a:fld id="{49B24EC9-D412-49F8-B26B-B7E454A540B6}" type="datetimeFigureOut">
              <a:rPr lang="en-US" smtClean="0">
                <a:solidFill>
                  <a:prstClr val="white">
                    <a:lumMod val="85000"/>
                  </a:prstClr>
                </a:solidFill>
              </a:rPr>
              <a:pPr/>
              <a:t>2/7/2017</a:t>
            </a:fld>
            <a:endParaRPr lang="en-US" dirty="0">
              <a:solidFill>
                <a:prstClr val="white">
                  <a:lumMod val="85000"/>
                </a:prstClr>
              </a:solidFill>
            </a:endParaRPr>
          </a:p>
        </p:txBody>
      </p:sp>
      <p:sp>
        <p:nvSpPr>
          <p:cNvPr id="14" name="Footer Placeholder 3"/>
          <p:cNvSpPr>
            <a:spLocks noGrp="1"/>
          </p:cNvSpPr>
          <p:nvPr>
            <p:ph type="ftr" sz="quarter" idx="11"/>
          </p:nvPr>
        </p:nvSpPr>
        <p:spPr>
          <a:xfrm>
            <a:off x="3028950" y="6537600"/>
            <a:ext cx="3086100" cy="183876"/>
          </a:xfrm>
        </p:spPr>
        <p:txBody>
          <a:bodyPr/>
          <a:lstStyle>
            <a:lvl1pPr>
              <a:defRPr>
                <a:solidFill>
                  <a:schemeClr val="bg1">
                    <a:lumMod val="85000"/>
                  </a:schemeClr>
                </a:solidFill>
              </a:defRPr>
            </a:lvl1pPr>
          </a:lstStyle>
          <a:p>
            <a:endParaRPr lang="en-US" dirty="0">
              <a:solidFill>
                <a:prstClr val="white">
                  <a:lumMod val="85000"/>
                </a:prstClr>
              </a:solidFill>
            </a:endParaRPr>
          </a:p>
        </p:txBody>
      </p:sp>
      <p:sp>
        <p:nvSpPr>
          <p:cNvPr id="15" name="Slide Number Placeholder 4"/>
          <p:cNvSpPr>
            <a:spLocks noGrp="1"/>
          </p:cNvSpPr>
          <p:nvPr>
            <p:ph type="sldNum" sz="quarter" idx="12"/>
          </p:nvPr>
        </p:nvSpPr>
        <p:spPr>
          <a:xfrm>
            <a:off x="6457950" y="6537600"/>
            <a:ext cx="1620774" cy="183876"/>
          </a:xfrm>
        </p:spPr>
        <p:txBody>
          <a:bodyPr/>
          <a:lstStyle>
            <a:lvl1pPr>
              <a:defRPr>
                <a:solidFill>
                  <a:schemeClr val="bg1">
                    <a:lumMod val="85000"/>
                  </a:schemeClr>
                </a:solidFill>
              </a:defRPr>
            </a:lvl1pPr>
          </a:lstStyle>
          <a:p>
            <a:fld id="{34A3F748-31DA-4297-96EF-69DC737B5DDE}" type="slidenum">
              <a:rPr lang="en-US" smtClean="0">
                <a:solidFill>
                  <a:prstClr val="white">
                    <a:lumMod val="85000"/>
                  </a:prstClr>
                </a:solidFill>
              </a:rPr>
              <a:pPr/>
              <a:t>‹#›</a:t>
            </a:fld>
            <a:endParaRPr lang="en-US" dirty="0">
              <a:solidFill>
                <a:prstClr val="white">
                  <a:lumMod val="85000"/>
                </a:prstClr>
              </a:solidFill>
            </a:endParaRPr>
          </a:p>
        </p:txBody>
      </p:sp>
      <p:sp>
        <p:nvSpPr>
          <p:cNvPr id="11" name="Text Placeholder 2"/>
          <p:cNvSpPr>
            <a:spLocks noGrp="1"/>
          </p:cNvSpPr>
          <p:nvPr>
            <p:ph idx="1" hasCustomPrompt="1"/>
          </p:nvPr>
        </p:nvSpPr>
        <p:spPr>
          <a:xfrm>
            <a:off x="628650" y="2282400"/>
            <a:ext cx="7886700" cy="2080800"/>
          </a:xfrm>
          <a:prstGeom prst="rect">
            <a:avLst/>
          </a:prstGeom>
        </p:spPr>
        <p:txBody>
          <a:bodyPr vert="horz" lIns="91440" tIns="45720" rIns="91440" bIns="45720" rtlCol="0">
            <a:normAutofit/>
          </a:bodyPr>
          <a:lstStyle>
            <a:lvl1pPr marL="0" indent="0" algn="ctr">
              <a:buNone/>
              <a:defRPr sz="1800" baseline="0">
                <a:latin typeface="Museo Slab 500" panose="02000000000000000000" pitchFamily="50" charset="0"/>
              </a:defRPr>
            </a:lvl1pPr>
          </a:lstStyle>
          <a:p>
            <a:pPr lvl="0"/>
            <a:r>
              <a:rPr lang="en-US" dirty="0" smtClean="0"/>
              <a:t>Transition slide. Insert image or graphic here.</a:t>
            </a:r>
            <a:endParaRPr lang="en-US" dirty="0"/>
          </a:p>
        </p:txBody>
      </p:sp>
    </p:spTree>
    <p:extLst>
      <p:ext uri="{BB962C8B-B14F-4D97-AF65-F5344CB8AC3E}">
        <p14:creationId xmlns:p14="http://schemas.microsoft.com/office/powerpoint/2010/main" val="1246854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9B24EC9-D412-49F8-B26B-B7E454A540B6}" type="datetimeFigureOut">
              <a:rPr lang="en-US" smtClean="0">
                <a:solidFill>
                  <a:prstClr val="black">
                    <a:tint val="75000"/>
                  </a:prstClr>
                </a:solidFill>
              </a:rPr>
              <a:pPr/>
              <a:t>2/7/2017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30" y="6418098"/>
            <a:ext cx="626171" cy="322362"/>
          </a:xfrm>
          <a:prstGeom prst="rect">
            <a:avLst/>
          </a:prstGeom>
        </p:spPr>
      </p:pic>
    </p:spTree>
    <p:extLst>
      <p:ext uri="{BB962C8B-B14F-4D97-AF65-F5344CB8AC3E}">
        <p14:creationId xmlns:p14="http://schemas.microsoft.com/office/powerpoint/2010/main" val="3434455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Click to edit Master title style</a:t>
            </a:r>
            <a:endParaRPr lang="en-US" dirty="0"/>
          </a:p>
        </p:txBody>
      </p:sp>
      <p:sp>
        <p:nvSpPr>
          <p:cNvPr id="7"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825">
                <a:solidFill>
                  <a:srgbClr val="45454C"/>
                </a:solidFill>
              </a:defRPr>
            </a:lvl1pPr>
          </a:lstStyle>
          <a:p>
            <a:fld id="{757A2F4E-5D54-B04B-91BD-7E78EE1FE9FD}" type="slidenum">
              <a:rPr lang="en-US" smtClean="0"/>
              <a:pPr/>
              <a:t>‹#›</a:t>
            </a:fld>
            <a:endParaRPr lang="en-US" dirty="0" smtClean="0"/>
          </a:p>
        </p:txBody>
      </p:sp>
    </p:spTree>
    <p:extLst>
      <p:ext uri="{BB962C8B-B14F-4D97-AF65-F5344CB8AC3E}">
        <p14:creationId xmlns:p14="http://schemas.microsoft.com/office/powerpoint/2010/main" val="963035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Content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147319" y="6356350"/>
            <a:ext cx="1824049"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a:p>
        </p:txBody>
      </p:sp>
      <p:sp>
        <p:nvSpPr>
          <p:cNvPr id="9" name="Content Placeholder 2"/>
          <p:cNvSpPr>
            <a:spLocks noGrp="1"/>
          </p:cNvSpPr>
          <p:nvPr>
            <p:ph idx="1"/>
          </p:nvPr>
        </p:nvSpPr>
        <p:spPr>
          <a:xfrm>
            <a:off x="2199640" y="1036320"/>
            <a:ext cx="6589252" cy="4969193"/>
          </a:xfrm>
        </p:spPr>
        <p:txBody>
          <a:bodyPr/>
          <a:lstStyle>
            <a:lvl1pPr>
              <a:defRPr sz="2400" spc="0"/>
            </a:lvl1pPr>
            <a:lvl2pPr>
              <a:defRPr sz="2200" spc="0"/>
            </a:lvl2pPr>
            <a:lvl3pPr>
              <a:defRPr sz="2000" spc="0"/>
            </a:lvl3pPr>
            <a:lvl4pPr>
              <a:defRPr sz="1800" spc="0"/>
            </a:lvl4pPr>
            <a:lvl5pPr>
              <a:defRPr sz="1600" spc="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0"/>
          </p:nvPr>
        </p:nvSpPr>
        <p:spPr>
          <a:xfrm>
            <a:off x="2199639" y="304800"/>
            <a:ext cx="6589252" cy="639762"/>
          </a:xfrm>
        </p:spPr>
        <p:txBody>
          <a:bodyPr anchor="ctr" anchorCtr="0">
            <a:normAutofit/>
          </a:bodyPr>
          <a:lstStyle>
            <a:lvl1pPr marL="0" indent="0" algn="l">
              <a:buNone/>
              <a:defRPr sz="2800" b="0" i="0" spc="0">
                <a:solidFill>
                  <a:schemeClr val="tx1"/>
                </a:solidFill>
                <a:latin typeface="Museo Slab 500"/>
                <a:cs typeface="Museo Slab 5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3"/>
          <p:cNvSpPr>
            <a:spLocks noGrp="1"/>
          </p:cNvSpPr>
          <p:nvPr>
            <p:ph type="body" sz="half" idx="2"/>
          </p:nvPr>
        </p:nvSpPr>
        <p:spPr>
          <a:xfrm>
            <a:off x="60220" y="2171510"/>
            <a:ext cx="1910820" cy="2816352"/>
          </a:xfrm>
        </p:spPr>
        <p:txBody>
          <a:bodyPr tIns="0"/>
          <a:lstStyle>
            <a:lvl1pPr marL="0" indent="0">
              <a:buNone/>
              <a:defRPr sz="18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itle 10"/>
          <p:cNvSpPr>
            <a:spLocks noGrp="1"/>
          </p:cNvSpPr>
          <p:nvPr>
            <p:ph type="title"/>
          </p:nvPr>
        </p:nvSpPr>
        <p:spPr>
          <a:xfrm>
            <a:off x="57912" y="1036320"/>
            <a:ext cx="1913456" cy="1033590"/>
          </a:xfrm>
        </p:spPr>
        <p:txBody>
          <a:bodyPr anchor="b"/>
          <a:lstStyle>
            <a:lvl1pPr algn="l">
              <a:defRPr sz="2000" spc="0" baseline="0"/>
            </a:lvl1pPr>
          </a:lstStyle>
          <a:p>
            <a:r>
              <a:rPr lang="en-US" dirty="0"/>
              <a:t>Click to edit Master title style</a:t>
            </a:r>
          </a:p>
        </p:txBody>
      </p:sp>
      <p:pic>
        <p:nvPicPr>
          <p:cNvPr id="11" name="Picture 10" descr="co_cde_shield_rgb.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61822875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p:spPr>
        <p:txBody>
          <a:bodyPr/>
          <a:lstStyle/>
          <a:p>
            <a:endParaRPr lang="en-US" dirty="0"/>
          </a:p>
        </p:txBody>
      </p:sp>
      <p:sp>
        <p:nvSpPr>
          <p:cNvPr id="12"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2/7/2017</a:t>
            </a:fld>
            <a:endParaRPr lang="en-US"/>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1"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22986905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fld id="{757A2F4E-5D54-B04B-91BD-7E78EE1FE9FD}" type="slidenum">
              <a:rPr lang="en-US" smtClean="0"/>
              <a:pPr/>
              <a:t>‹#›</a:t>
            </a:fld>
            <a:endParaRPr lang="en-US" dirty="0" smtClean="0"/>
          </a:p>
        </p:txBody>
      </p:sp>
      <p:pic>
        <p:nvPicPr>
          <p:cNvPr id="5" name="Picture 4" descr="co_cde_shield_rgb.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3557769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8_Custom Layout">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fld id="{757A2F4E-5D54-B04B-91BD-7E78EE1FE9FD}" type="slidenum">
              <a:rPr lang="en-US" smtClean="0"/>
              <a:pPr/>
              <a:t>‹#›</a:t>
            </a:fld>
            <a:endParaRPr lang="en-US" dirty="0" smtClean="0"/>
          </a:p>
        </p:txBody>
      </p:sp>
    </p:spTree>
    <p:extLst>
      <p:ext uri="{BB962C8B-B14F-4D97-AF65-F5344CB8AC3E}">
        <p14:creationId xmlns:p14="http://schemas.microsoft.com/office/powerpoint/2010/main" val="356973098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5_Custom Layout">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fld id="{757A2F4E-5D54-B04B-91BD-7E78EE1FE9FD}" type="slidenum">
              <a:rPr lang="en-US" smtClean="0"/>
              <a:pPr/>
              <a:t>‹#›</a:t>
            </a:fld>
            <a:endParaRPr lang="en-US" dirty="0" smtClean="0"/>
          </a:p>
        </p:txBody>
      </p:sp>
    </p:spTree>
    <p:extLst>
      <p:ext uri="{BB962C8B-B14F-4D97-AF65-F5344CB8AC3E}">
        <p14:creationId xmlns:p14="http://schemas.microsoft.com/office/powerpoint/2010/main" val="385268242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Untitled-2-01"/>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6"/>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76"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465963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3481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34278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49121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4672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6638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325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p:spPr>
        <p:txBody>
          <a:bodyPr/>
          <a:lstStyle/>
          <a:p>
            <a:endParaRPr lang="en-US" dirty="0"/>
          </a:p>
        </p:txBody>
      </p:sp>
      <p:sp>
        <p:nvSpPr>
          <p:cNvPr id="1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2/7/2017</a:t>
            </a:fld>
            <a:endParaRPr lang="en-US"/>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31460869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313282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0116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931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63233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3657600"/>
          </a:xfrm>
        </p:spPr>
        <p:txBody>
          <a:bodyPr/>
          <a:lstStyle/>
          <a:p>
            <a:pPr lvl="0"/>
            <a:endParaRPr lang="en-US" noProof="0" smtClean="0"/>
          </a:p>
        </p:txBody>
      </p:sp>
    </p:spTree>
    <p:extLst>
      <p:ext uri="{BB962C8B-B14F-4D97-AF65-F5344CB8AC3E}">
        <p14:creationId xmlns:p14="http://schemas.microsoft.com/office/powerpoint/2010/main" val="329810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3657600"/>
          </a:xfrm>
        </p:spPr>
        <p:txBody>
          <a:bodyPr/>
          <a:lstStyle/>
          <a:p>
            <a:pPr lvl="0"/>
            <a:endParaRPr lang="en-US" noProof="0" smtClean="0"/>
          </a:p>
        </p:txBody>
      </p:sp>
    </p:spTree>
    <p:extLst>
      <p:ext uri="{BB962C8B-B14F-4D97-AF65-F5344CB8AC3E}">
        <p14:creationId xmlns:p14="http://schemas.microsoft.com/office/powerpoint/2010/main" val="42505717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36576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122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3657600"/>
          </a:xfrm>
        </p:spPr>
        <p:txBody>
          <a:bodyPr/>
          <a:lstStyle/>
          <a:p>
            <a:pPr lvl="0"/>
            <a:endParaRPr lang="en-US" noProof="0" smtClean="0"/>
          </a:p>
        </p:txBody>
      </p:sp>
    </p:spTree>
    <p:extLst>
      <p:ext uri="{BB962C8B-B14F-4D97-AF65-F5344CB8AC3E}">
        <p14:creationId xmlns:p14="http://schemas.microsoft.com/office/powerpoint/2010/main" val="18796801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0845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558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Content Placeholder 2"/>
          <p:cNvSpPr>
            <a:spLocks noGrp="1"/>
          </p:cNvSpPr>
          <p:nvPr>
            <p:ph idx="10"/>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10843"/>
            <a:ext cx="6108204" cy="3965456"/>
          </a:xfrm>
          <a:prstGeom prst="rect">
            <a:avLst/>
          </a:prstGeom>
        </p:spPr>
      </p:pic>
      <p:sp>
        <p:nvSpPr>
          <p:cNvPr id="15" name="Footer Placeholder 4"/>
          <p:cNvSpPr>
            <a:spLocks noGrp="1"/>
          </p:cNvSpPr>
          <p:nvPr>
            <p:ph type="ftr" sz="quarter" idx="11"/>
          </p:nvPr>
        </p:nvSpPr>
        <p:spPr>
          <a:xfrm>
            <a:off x="3028950" y="6508800"/>
            <a:ext cx="3086100" cy="212676"/>
          </a:xfrm>
        </p:spPr>
        <p:txBody>
          <a:bodyPr/>
          <a:lstStyle/>
          <a:p>
            <a:endParaRPr lang="en-US" dirty="0"/>
          </a:p>
        </p:txBody>
      </p:sp>
      <p:sp>
        <p:nvSpPr>
          <p:cNvPr id="16"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2/7/2017</a:t>
            </a:fld>
            <a:endParaRPr lang="en-US"/>
          </a:p>
        </p:txBody>
      </p:sp>
      <p:sp>
        <p:nvSpPr>
          <p:cNvPr id="17" name="Rectangle 16"/>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2"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32230777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86200"/>
            <a:ext cx="38100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92123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3657600"/>
          </a:xfrm>
        </p:spPr>
        <p:txBody>
          <a:bodyPr/>
          <a:lstStyle/>
          <a:p>
            <a:pPr lvl="0"/>
            <a:endParaRPr lang="en-US" noProof="0" smtClean="0"/>
          </a:p>
        </p:txBody>
      </p:sp>
    </p:spTree>
    <p:extLst>
      <p:ext uri="{BB962C8B-B14F-4D97-AF65-F5344CB8AC3E}">
        <p14:creationId xmlns:p14="http://schemas.microsoft.com/office/powerpoint/2010/main" val="14596940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3886200"/>
            <a:ext cx="77724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5829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886200"/>
            <a:ext cx="38100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86200"/>
            <a:ext cx="38100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69965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685800" y="1981200"/>
            <a:ext cx="3810000" cy="36576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2175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0" name="Footer Placeholder 4"/>
          <p:cNvSpPr>
            <a:spLocks noGrp="1"/>
          </p:cNvSpPr>
          <p:nvPr>
            <p:ph type="ftr" sz="quarter" idx="11"/>
          </p:nvPr>
        </p:nvSpPr>
        <p:spPr>
          <a:xfrm>
            <a:off x="3028950" y="6508800"/>
            <a:ext cx="3086100" cy="212676"/>
          </a:xfrm>
        </p:spPr>
        <p:txBody>
          <a:bodyPr/>
          <a:lstStyle/>
          <a:p>
            <a:endParaRPr lang="en-US" dirty="0"/>
          </a:p>
        </p:txBody>
      </p:sp>
      <p:sp>
        <p:nvSpPr>
          <p:cNvPr id="2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2/7/2017</a:t>
            </a:fld>
            <a:endParaRPr lang="en-US"/>
          </a:p>
        </p:txBody>
      </p:sp>
      <p:sp>
        <p:nvSpPr>
          <p:cNvPr id="22" name="Rectangle 2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7"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0" name="Content Placeholder 2"/>
          <p:cNvSpPr>
            <a:spLocks noGrp="1"/>
          </p:cNvSpPr>
          <p:nvPr>
            <p:ph idx="1"/>
          </p:nvPr>
        </p:nvSpPr>
        <p:spPr>
          <a:xfrm>
            <a:off x="628650"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4644838"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1983632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678590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0" y="6369865"/>
            <a:ext cx="742988" cy="415946"/>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lumMod val="85000"/>
                  </a:schemeClr>
                </a:solidFill>
              </a:defRPr>
            </a:lvl1pPr>
          </a:lstStyle>
          <a:p>
            <a:fld id="{49B24EC9-D412-49F8-B26B-B7E454A540B6}" type="datetimeFigureOut">
              <a:rPr lang="en-US" smtClean="0"/>
              <a:pPr/>
              <a:t>2/7/2017</a:t>
            </a:fld>
            <a:endParaRPr lang="en-US" dirty="0"/>
          </a:p>
        </p:txBody>
      </p:sp>
      <p:sp>
        <p:nvSpPr>
          <p:cNvPr id="4" name="Footer Placeholder 3"/>
          <p:cNvSpPr>
            <a:spLocks noGrp="1"/>
          </p:cNvSpPr>
          <p:nvPr>
            <p:ph type="ftr" sz="quarter" idx="11"/>
          </p:nvPr>
        </p:nvSpPr>
        <p:spPr/>
        <p:txBody>
          <a:bodyPr/>
          <a:lstStyle>
            <a:lvl1pPr>
              <a:defRPr>
                <a:solidFill>
                  <a:schemeClr val="bg1">
                    <a:lumMod val="8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lumMod val="85000"/>
                  </a:schemeClr>
                </a:solidFill>
              </a:defRPr>
            </a:lvl1pPr>
          </a:lstStyle>
          <a:p>
            <a:fld id="{34A3F748-31DA-4297-96EF-69DC737B5DDE}" type="slidenum">
              <a:rPr lang="en-US" smtClean="0"/>
              <a:pPr/>
              <a:t>‹#›</a:t>
            </a:fld>
            <a:endParaRPr lang="en-US" dirty="0"/>
          </a:p>
        </p:txBody>
      </p:sp>
    </p:spTree>
    <p:extLst>
      <p:ext uri="{BB962C8B-B14F-4D97-AF65-F5344CB8AC3E}">
        <p14:creationId xmlns:p14="http://schemas.microsoft.com/office/powerpoint/2010/main" val="2850860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Rectangle 9"/>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78590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0" y="6369865"/>
            <a:ext cx="742988" cy="415946"/>
          </a:xfrm>
          <a:prstGeom prst="rect">
            <a:avLst/>
          </a:prstGeom>
        </p:spPr>
      </p:pic>
      <p:sp>
        <p:nvSpPr>
          <p:cNvPr id="13" name="Date Placeholder 2"/>
          <p:cNvSpPr>
            <a:spLocks noGrp="1"/>
          </p:cNvSpPr>
          <p:nvPr>
            <p:ph type="dt" sz="half" idx="10"/>
          </p:nvPr>
        </p:nvSpPr>
        <p:spPr>
          <a:xfrm>
            <a:off x="628650" y="6537600"/>
            <a:ext cx="2057400" cy="183876"/>
          </a:xfrm>
        </p:spPr>
        <p:txBody>
          <a:bodyPr/>
          <a:lstStyle>
            <a:lvl1pPr>
              <a:defRPr>
                <a:solidFill>
                  <a:schemeClr val="bg1">
                    <a:lumMod val="85000"/>
                  </a:schemeClr>
                </a:solidFill>
              </a:defRPr>
            </a:lvl1pPr>
          </a:lstStyle>
          <a:p>
            <a:fld id="{49B24EC9-D412-49F8-B26B-B7E454A540B6}" type="datetimeFigureOut">
              <a:rPr lang="en-US" smtClean="0"/>
              <a:pPr/>
              <a:t>2/7/2017</a:t>
            </a:fld>
            <a:endParaRPr lang="en-US" dirty="0"/>
          </a:p>
        </p:txBody>
      </p:sp>
      <p:sp>
        <p:nvSpPr>
          <p:cNvPr id="14" name="Footer Placeholder 3"/>
          <p:cNvSpPr>
            <a:spLocks noGrp="1"/>
          </p:cNvSpPr>
          <p:nvPr>
            <p:ph type="ftr" sz="quarter" idx="11"/>
          </p:nvPr>
        </p:nvSpPr>
        <p:spPr>
          <a:xfrm>
            <a:off x="3028950" y="6537600"/>
            <a:ext cx="3086100" cy="183876"/>
          </a:xfrm>
        </p:spPr>
        <p:txBody>
          <a:bodyPr/>
          <a:lstStyle>
            <a:lvl1pPr>
              <a:defRPr>
                <a:solidFill>
                  <a:schemeClr val="bg1">
                    <a:lumMod val="85000"/>
                  </a:schemeClr>
                </a:solidFill>
              </a:defRPr>
            </a:lvl1pPr>
          </a:lstStyle>
          <a:p>
            <a:endParaRPr lang="en-US" dirty="0"/>
          </a:p>
        </p:txBody>
      </p:sp>
      <p:sp>
        <p:nvSpPr>
          <p:cNvPr id="15" name="Slide Number Placeholder 4"/>
          <p:cNvSpPr>
            <a:spLocks noGrp="1"/>
          </p:cNvSpPr>
          <p:nvPr>
            <p:ph type="sldNum" sz="quarter" idx="12"/>
          </p:nvPr>
        </p:nvSpPr>
        <p:spPr>
          <a:xfrm>
            <a:off x="6457950" y="6537600"/>
            <a:ext cx="1620774" cy="183876"/>
          </a:xfrm>
        </p:spPr>
        <p:txBody>
          <a:bodyPr/>
          <a:lstStyle>
            <a:lvl1pPr>
              <a:defRPr>
                <a:solidFill>
                  <a:schemeClr val="bg1">
                    <a:lumMod val="85000"/>
                  </a:schemeClr>
                </a:solidFill>
              </a:defRPr>
            </a:lvl1pPr>
          </a:lstStyle>
          <a:p>
            <a:fld id="{34A3F748-31DA-4297-96EF-69DC737B5DDE}" type="slidenum">
              <a:rPr lang="en-US" smtClean="0"/>
              <a:pPr/>
              <a:t>‹#›</a:t>
            </a:fld>
            <a:endParaRPr lang="en-US" dirty="0"/>
          </a:p>
        </p:txBody>
      </p:sp>
      <p:sp>
        <p:nvSpPr>
          <p:cNvPr id="11" name="Text Placeholder 2"/>
          <p:cNvSpPr>
            <a:spLocks noGrp="1"/>
          </p:cNvSpPr>
          <p:nvPr>
            <p:ph idx="1" hasCustomPrompt="1"/>
          </p:nvPr>
        </p:nvSpPr>
        <p:spPr>
          <a:xfrm>
            <a:off x="628650" y="2282400"/>
            <a:ext cx="7886700" cy="2080800"/>
          </a:xfrm>
          <a:prstGeom prst="rect">
            <a:avLst/>
          </a:prstGeom>
        </p:spPr>
        <p:txBody>
          <a:bodyPr vert="horz" lIns="91440" tIns="45720" rIns="91440" bIns="45720" rtlCol="0">
            <a:normAutofit/>
          </a:bodyPr>
          <a:lstStyle>
            <a:lvl1pPr marL="0" indent="0" algn="ctr">
              <a:buNone/>
              <a:defRPr sz="2400" baseline="0">
                <a:latin typeface="Museo Slab 500" panose="02000000000000000000" pitchFamily="50" charset="0"/>
              </a:defRPr>
            </a:lvl1pPr>
          </a:lstStyle>
          <a:p>
            <a:pPr lvl="0"/>
            <a:r>
              <a:rPr lang="en-US" dirty="0" smtClean="0"/>
              <a:t>Transition slide. Insert image or graphic here.</a:t>
            </a:r>
            <a:endParaRPr lang="en-US" dirty="0"/>
          </a:p>
        </p:txBody>
      </p:sp>
    </p:spTree>
    <p:extLst>
      <p:ext uri="{BB962C8B-B14F-4D97-AF65-F5344CB8AC3E}">
        <p14:creationId xmlns:p14="http://schemas.microsoft.com/office/powerpoint/2010/main" val="1870155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9B24EC9-D412-49F8-B26B-B7E454A540B6}" type="datetimeFigureOut">
              <a:rPr lang="en-US" smtClean="0"/>
              <a:pPr/>
              <a:t>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A3F748-31DA-4297-96EF-69DC737B5DDE}"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Tree>
    <p:extLst>
      <p:ext uri="{BB962C8B-B14F-4D97-AF65-F5344CB8AC3E}">
        <p14:creationId xmlns:p14="http://schemas.microsoft.com/office/powerpoint/2010/main" val="2038164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fld id="{757A2F4E-5D54-B04B-91BD-7E78EE1FE9FD}" type="slidenum">
              <a:rPr lang="en-US" smtClean="0"/>
              <a:pPr/>
              <a:t>‹#›</a:t>
            </a:fld>
            <a:endParaRPr lang="en-US" dirty="0" smtClean="0"/>
          </a:p>
        </p:txBody>
      </p:sp>
      <p:pic>
        <p:nvPicPr>
          <p:cNvPr id="5" name="Picture 4" descr="co_cde_shield_rgb.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1810017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9.jpe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p>
            <a:r>
              <a:rPr lang="en-US" dirty="0"/>
              <a:t>Click to edit </a:t>
            </a:r>
            <a:r>
              <a:rPr lang="en-US" dirty="0" smtClean="0"/>
              <a:t>master </a:t>
            </a:r>
            <a:r>
              <a:rPr lang="en-US" dirty="0"/>
              <a:t>title style</a:t>
            </a:r>
          </a:p>
        </p:txBody>
      </p:sp>
      <p:sp>
        <p:nvSpPr>
          <p:cNvPr id="3" name="Text Placeholder 2"/>
          <p:cNvSpPr>
            <a:spLocks noGrp="1"/>
          </p:cNvSpPr>
          <p:nvPr>
            <p:ph type="body" idx="1"/>
          </p:nvPr>
        </p:nvSpPr>
        <p:spPr>
          <a:xfrm>
            <a:off x="628650" y="1207008"/>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537600"/>
            <a:ext cx="2057400" cy="183876"/>
          </a:xfrm>
          <a:prstGeom prst="rect">
            <a:avLst/>
          </a:prstGeom>
        </p:spPr>
        <p:txBody>
          <a:bodyPr vert="horz" lIns="91440" tIns="45720" rIns="91440" bIns="45720" rtlCol="0" anchor="ctr"/>
          <a:lstStyle>
            <a:lvl1pPr algn="l">
              <a:defRPr sz="1000">
                <a:solidFill>
                  <a:schemeClr val="tx1">
                    <a:tint val="75000"/>
                  </a:schemeClr>
                </a:solidFill>
              </a:defRPr>
            </a:lvl1pPr>
          </a:lstStyle>
          <a:p>
            <a:fld id="{49B24EC9-D412-49F8-B26B-B7E454A540B6}" type="datetimeFigureOut">
              <a:rPr lang="en-US" smtClean="0"/>
              <a:pPr/>
              <a:t>2/7/2017</a:t>
            </a:fld>
            <a:endParaRPr lang="en-US" dirty="0"/>
          </a:p>
        </p:txBody>
      </p:sp>
      <p:sp>
        <p:nvSpPr>
          <p:cNvPr id="5" name="Footer Placeholder 4"/>
          <p:cNvSpPr>
            <a:spLocks noGrp="1"/>
          </p:cNvSpPr>
          <p:nvPr>
            <p:ph type="ftr" sz="quarter" idx="3"/>
          </p:nvPr>
        </p:nvSpPr>
        <p:spPr>
          <a:xfrm>
            <a:off x="3028950" y="6537600"/>
            <a:ext cx="3086100" cy="183876"/>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537600"/>
            <a:ext cx="1620774" cy="183876"/>
          </a:xfrm>
          <a:prstGeom prst="rect">
            <a:avLst/>
          </a:prstGeom>
        </p:spPr>
        <p:txBody>
          <a:bodyPr vert="horz" lIns="91440" tIns="45720" rIns="91440" bIns="45720" rtlCol="0" anchor="ctr"/>
          <a:lstStyle>
            <a:lvl1pPr algn="r">
              <a:defRPr sz="1200">
                <a:solidFill>
                  <a:schemeClr val="tx1">
                    <a:tint val="75000"/>
                  </a:schemeClr>
                </a:solidFill>
              </a:defRPr>
            </a:lvl1pPr>
          </a:lstStyle>
          <a:p>
            <a:fld id="{34A3F748-31DA-4297-96EF-69DC737B5DDE}" type="slidenum">
              <a:rPr lang="en-US" smtClean="0"/>
              <a:t>‹#›</a:t>
            </a:fld>
            <a:endParaRPr lang="en-US" dirty="0"/>
          </a:p>
        </p:txBody>
      </p:sp>
    </p:spTree>
    <p:extLst>
      <p:ext uri="{BB962C8B-B14F-4D97-AF65-F5344CB8AC3E}">
        <p14:creationId xmlns:p14="http://schemas.microsoft.com/office/powerpoint/2010/main" val="1937147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4" r:id="rId5"/>
    <p:sldLayoutId id="2147483671" r:id="rId6"/>
    <p:sldLayoutId id="2147483670" r:id="rId7"/>
    <p:sldLayoutId id="2147483669" r:id="rId8"/>
    <p:sldLayoutId id="2147483672" r:id="rId9"/>
  </p:sldLayoutIdLst>
  <p:txStyles>
    <p:titleStyle>
      <a:lvl1pPr algn="l" defTabSz="914400" rtl="0" eaLnBrk="1" latinLnBrk="0" hangingPunct="1">
        <a:lnSpc>
          <a:spcPct val="90000"/>
        </a:lnSpc>
        <a:spcBef>
          <a:spcPct val="0"/>
        </a:spcBef>
        <a:buNone/>
        <a:defRPr sz="28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p>
            <a:r>
              <a:rPr lang="en-US" dirty="0"/>
              <a:t>Click to edit </a:t>
            </a:r>
            <a:r>
              <a:rPr lang="en-US" dirty="0" smtClean="0"/>
              <a:t>master </a:t>
            </a:r>
            <a:r>
              <a:rPr lang="en-US" dirty="0"/>
              <a:t>title style</a:t>
            </a:r>
          </a:p>
        </p:txBody>
      </p:sp>
      <p:sp>
        <p:nvSpPr>
          <p:cNvPr id="3" name="Text Placeholder 2"/>
          <p:cNvSpPr>
            <a:spLocks noGrp="1"/>
          </p:cNvSpPr>
          <p:nvPr>
            <p:ph type="body" idx="1"/>
          </p:nvPr>
        </p:nvSpPr>
        <p:spPr>
          <a:xfrm>
            <a:off x="628650" y="1207008"/>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537600"/>
            <a:ext cx="2057400" cy="183876"/>
          </a:xfrm>
          <a:prstGeom prst="rect">
            <a:avLst/>
          </a:prstGeom>
        </p:spPr>
        <p:txBody>
          <a:bodyPr vert="horz" lIns="91440" tIns="45720" rIns="91440" bIns="45720" rtlCol="0" anchor="ctr"/>
          <a:lstStyle>
            <a:lvl1pPr algn="l">
              <a:defRPr sz="750">
                <a:solidFill>
                  <a:schemeClr val="tx1">
                    <a:tint val="75000"/>
                  </a:schemeClr>
                </a:solidFill>
              </a:defRPr>
            </a:lvl1pPr>
          </a:lstStyle>
          <a:p>
            <a:fld id="{49B24EC9-D412-49F8-B26B-B7E454A540B6}" type="datetimeFigureOut">
              <a:rPr lang="en-US" smtClean="0">
                <a:solidFill>
                  <a:prstClr val="black">
                    <a:tint val="75000"/>
                  </a:prstClr>
                </a:solidFill>
              </a:rPr>
              <a:pPr/>
              <a:t>2/7/2017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537600"/>
            <a:ext cx="3086100" cy="183876"/>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537600"/>
            <a:ext cx="1620774" cy="183876"/>
          </a:xfrm>
          <a:prstGeom prst="rect">
            <a:avLst/>
          </a:prstGeom>
        </p:spPr>
        <p:txBody>
          <a:bodyPr vert="horz" lIns="91440" tIns="45720" rIns="91440" bIns="45720" rtlCol="0" anchor="ctr"/>
          <a:lstStyle>
            <a:lvl1pPr algn="r">
              <a:defRPr sz="900">
                <a:solidFill>
                  <a:schemeClr val="tx1">
                    <a:tint val="75000"/>
                  </a:schemeClr>
                </a:solidFill>
              </a:defRPr>
            </a:lvl1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772824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l" defTabSz="685800" rtl="0" eaLnBrk="1" latinLnBrk="0" hangingPunct="1">
        <a:lnSpc>
          <a:spcPct val="90000"/>
        </a:lnSpc>
        <a:spcBef>
          <a:spcPct val="0"/>
        </a:spcBef>
        <a:buNone/>
        <a:defRPr sz="2100" kern="1200">
          <a:solidFill>
            <a:schemeClr val="tx1"/>
          </a:solidFill>
          <a:latin typeface="Museo Slab 500" panose="02000000000000000000" pitchFamily="50"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Untitled-2-02"/>
          <p:cNvPicPr>
            <a:picLocks noChangeAspect="1" noChangeArrowheads="1"/>
          </p:cNvPicPr>
          <p:nvPr userDrawn="1"/>
        </p:nvPicPr>
        <p:blipFill>
          <a:blip r:embed="rId24" cstate="email">
            <a:extLst>
              <a:ext uri="{28A0092B-C50C-407E-A947-70E740481C1C}">
                <a14:useLocalDpi xmlns:a14="http://schemas.microsoft.com/office/drawing/2010/main" val="0"/>
              </a:ext>
            </a:extLst>
          </a:blip>
          <a:srcRect/>
          <a:stretch>
            <a:fillRect/>
          </a:stretch>
        </p:blipFill>
        <p:spPr bwMode="auto">
          <a:xfrm>
            <a:off x="0" y="6"/>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685800" y="1981200"/>
            <a:ext cx="7772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6577871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Lst>
  <p:hf sldNum="0" hdr="0" ftr="0"/>
  <p:txStyles>
    <p:titleStyle>
      <a:lvl1pPr algn="ctr" rtl="0" eaLnBrk="0" fontAlgn="base" hangingPunct="0">
        <a:spcBef>
          <a:spcPct val="0"/>
        </a:spcBef>
        <a:spcAft>
          <a:spcPct val="0"/>
        </a:spcAft>
        <a:defRPr sz="4400">
          <a:solidFill>
            <a:srgbClr val="352716"/>
          </a:solidFill>
          <a:latin typeface="+mj-lt"/>
          <a:ea typeface="+mj-ea"/>
          <a:cs typeface="+mj-cs"/>
        </a:defRPr>
      </a:lvl1pPr>
      <a:lvl2pPr algn="ctr" rtl="0" eaLnBrk="0" fontAlgn="base" hangingPunct="0">
        <a:spcBef>
          <a:spcPct val="0"/>
        </a:spcBef>
        <a:spcAft>
          <a:spcPct val="0"/>
        </a:spcAft>
        <a:defRPr sz="4400">
          <a:solidFill>
            <a:srgbClr val="352716"/>
          </a:solidFill>
          <a:latin typeface="Arial" pitchFamily="34" charset="0"/>
          <a:ea typeface="ＭＳ Ｐゴシック" pitchFamily="-128" charset="-128"/>
        </a:defRPr>
      </a:lvl2pPr>
      <a:lvl3pPr algn="ctr" rtl="0" eaLnBrk="0" fontAlgn="base" hangingPunct="0">
        <a:spcBef>
          <a:spcPct val="0"/>
        </a:spcBef>
        <a:spcAft>
          <a:spcPct val="0"/>
        </a:spcAft>
        <a:defRPr sz="4400">
          <a:solidFill>
            <a:srgbClr val="352716"/>
          </a:solidFill>
          <a:latin typeface="Arial" pitchFamily="34" charset="0"/>
          <a:ea typeface="ＭＳ Ｐゴシック" pitchFamily="-128" charset="-128"/>
        </a:defRPr>
      </a:lvl3pPr>
      <a:lvl4pPr algn="ctr" rtl="0" eaLnBrk="0" fontAlgn="base" hangingPunct="0">
        <a:spcBef>
          <a:spcPct val="0"/>
        </a:spcBef>
        <a:spcAft>
          <a:spcPct val="0"/>
        </a:spcAft>
        <a:defRPr sz="4400">
          <a:solidFill>
            <a:srgbClr val="352716"/>
          </a:solidFill>
          <a:latin typeface="Arial" pitchFamily="34" charset="0"/>
          <a:ea typeface="ＭＳ Ｐゴシック" pitchFamily="-128" charset="-128"/>
        </a:defRPr>
      </a:lvl4pPr>
      <a:lvl5pPr algn="ctr" rtl="0" eaLnBrk="0" fontAlgn="base" hangingPunct="0">
        <a:spcBef>
          <a:spcPct val="0"/>
        </a:spcBef>
        <a:spcAft>
          <a:spcPct val="0"/>
        </a:spcAft>
        <a:defRPr sz="4400">
          <a:solidFill>
            <a:srgbClr val="352716"/>
          </a:solidFill>
          <a:latin typeface="Arial" pitchFamily="34" charset="0"/>
          <a:ea typeface="ＭＳ Ｐゴシック" pitchFamily="-128" charset="-128"/>
        </a:defRPr>
      </a:lvl5pPr>
      <a:lvl6pPr marL="457200" algn="ctr" rtl="0" fontAlgn="base">
        <a:spcBef>
          <a:spcPct val="0"/>
        </a:spcBef>
        <a:spcAft>
          <a:spcPct val="0"/>
        </a:spcAft>
        <a:defRPr sz="4400">
          <a:solidFill>
            <a:srgbClr val="352716"/>
          </a:solidFill>
          <a:latin typeface="Optima" pitchFamily="-128" charset="0"/>
          <a:ea typeface="ＭＳ Ｐゴシック" pitchFamily="-128" charset="-128"/>
        </a:defRPr>
      </a:lvl6pPr>
      <a:lvl7pPr marL="914400" algn="ctr" rtl="0" fontAlgn="base">
        <a:spcBef>
          <a:spcPct val="0"/>
        </a:spcBef>
        <a:spcAft>
          <a:spcPct val="0"/>
        </a:spcAft>
        <a:defRPr sz="4400">
          <a:solidFill>
            <a:srgbClr val="352716"/>
          </a:solidFill>
          <a:latin typeface="Optima" pitchFamily="-128" charset="0"/>
          <a:ea typeface="ＭＳ Ｐゴシック" pitchFamily="-128" charset="-128"/>
        </a:defRPr>
      </a:lvl7pPr>
      <a:lvl8pPr marL="1371600" algn="ctr" rtl="0" fontAlgn="base">
        <a:spcBef>
          <a:spcPct val="0"/>
        </a:spcBef>
        <a:spcAft>
          <a:spcPct val="0"/>
        </a:spcAft>
        <a:defRPr sz="4400">
          <a:solidFill>
            <a:srgbClr val="352716"/>
          </a:solidFill>
          <a:latin typeface="Optima" pitchFamily="-128" charset="0"/>
          <a:ea typeface="ＭＳ Ｐゴシック" pitchFamily="-128" charset="-128"/>
        </a:defRPr>
      </a:lvl8pPr>
      <a:lvl9pPr marL="1828800" algn="ctr" rtl="0" fontAlgn="base">
        <a:spcBef>
          <a:spcPct val="0"/>
        </a:spcBef>
        <a:spcAft>
          <a:spcPct val="0"/>
        </a:spcAft>
        <a:defRPr sz="4400">
          <a:solidFill>
            <a:srgbClr val="352716"/>
          </a:solidFill>
          <a:latin typeface="Optima" pitchFamily="-128" charset="0"/>
          <a:ea typeface="ＭＳ Ｐゴシック" pitchFamily="-128" charset="-128"/>
        </a:defRPr>
      </a:lvl9pPr>
    </p:titleStyle>
    <p:bodyStyle>
      <a:lvl1pPr marL="342900" indent="-342900" algn="l" rtl="0" eaLnBrk="0" fontAlgn="base" hangingPunct="0">
        <a:spcBef>
          <a:spcPct val="20000"/>
        </a:spcBef>
        <a:spcAft>
          <a:spcPct val="0"/>
        </a:spcAft>
        <a:buChar char="•"/>
        <a:defRPr sz="3200">
          <a:solidFill>
            <a:srgbClr val="352716"/>
          </a:solidFill>
          <a:latin typeface="+mn-lt"/>
          <a:ea typeface="+mn-ea"/>
          <a:cs typeface="+mn-cs"/>
        </a:defRPr>
      </a:lvl1pPr>
      <a:lvl2pPr marL="742950" indent="-285750" algn="l" rtl="0" eaLnBrk="0" fontAlgn="base" hangingPunct="0">
        <a:spcBef>
          <a:spcPct val="20000"/>
        </a:spcBef>
        <a:spcAft>
          <a:spcPct val="0"/>
        </a:spcAft>
        <a:buChar char="–"/>
        <a:defRPr sz="2800">
          <a:solidFill>
            <a:srgbClr val="352716"/>
          </a:solidFill>
          <a:latin typeface="+mn-lt"/>
          <a:ea typeface="+mn-ea"/>
        </a:defRPr>
      </a:lvl2pPr>
      <a:lvl3pPr marL="1143000" indent="-228600" algn="l" rtl="0" eaLnBrk="0" fontAlgn="base" hangingPunct="0">
        <a:spcBef>
          <a:spcPct val="20000"/>
        </a:spcBef>
        <a:spcAft>
          <a:spcPct val="0"/>
        </a:spcAft>
        <a:buChar char="•"/>
        <a:defRPr sz="2400">
          <a:solidFill>
            <a:srgbClr val="352716"/>
          </a:solidFill>
          <a:latin typeface="+mn-lt"/>
          <a:ea typeface="+mn-ea"/>
        </a:defRPr>
      </a:lvl3pPr>
      <a:lvl4pPr marL="1600200" indent="-228600" algn="l" rtl="0" eaLnBrk="0" fontAlgn="base" hangingPunct="0">
        <a:spcBef>
          <a:spcPct val="20000"/>
        </a:spcBef>
        <a:spcAft>
          <a:spcPct val="0"/>
        </a:spcAft>
        <a:buChar char="–"/>
        <a:defRPr sz="2000">
          <a:solidFill>
            <a:srgbClr val="352716"/>
          </a:solidFill>
          <a:latin typeface="+mn-lt"/>
          <a:ea typeface="+mn-ea"/>
        </a:defRPr>
      </a:lvl4pPr>
      <a:lvl5pPr marL="2057400" indent="-228600" algn="l" rtl="0" eaLnBrk="0" fontAlgn="base" hangingPunct="0">
        <a:spcBef>
          <a:spcPct val="20000"/>
        </a:spcBef>
        <a:spcAft>
          <a:spcPct val="0"/>
        </a:spcAft>
        <a:buChar char="»"/>
        <a:defRPr sz="2000">
          <a:solidFill>
            <a:srgbClr val="352716"/>
          </a:solidFill>
          <a:latin typeface="+mn-lt"/>
          <a:ea typeface="+mn-ea"/>
        </a:defRPr>
      </a:lvl5pPr>
      <a:lvl6pPr marL="2514600" indent="-228600" algn="l" rtl="0" fontAlgn="base">
        <a:spcBef>
          <a:spcPct val="20000"/>
        </a:spcBef>
        <a:spcAft>
          <a:spcPct val="0"/>
        </a:spcAft>
        <a:buChar char="»"/>
        <a:defRPr sz="2000">
          <a:solidFill>
            <a:srgbClr val="352716"/>
          </a:solidFill>
          <a:latin typeface="+mn-lt"/>
          <a:ea typeface="+mn-ea"/>
        </a:defRPr>
      </a:lvl6pPr>
      <a:lvl7pPr marL="2971800" indent="-228600" algn="l" rtl="0" fontAlgn="base">
        <a:spcBef>
          <a:spcPct val="20000"/>
        </a:spcBef>
        <a:spcAft>
          <a:spcPct val="0"/>
        </a:spcAft>
        <a:buChar char="»"/>
        <a:defRPr sz="2000">
          <a:solidFill>
            <a:srgbClr val="352716"/>
          </a:solidFill>
          <a:latin typeface="+mn-lt"/>
          <a:ea typeface="+mn-ea"/>
        </a:defRPr>
      </a:lvl7pPr>
      <a:lvl8pPr marL="3429000" indent="-228600" algn="l" rtl="0" fontAlgn="base">
        <a:spcBef>
          <a:spcPct val="20000"/>
        </a:spcBef>
        <a:spcAft>
          <a:spcPct val="0"/>
        </a:spcAft>
        <a:buChar char="»"/>
        <a:defRPr sz="2000">
          <a:solidFill>
            <a:srgbClr val="352716"/>
          </a:solidFill>
          <a:latin typeface="+mn-lt"/>
          <a:ea typeface="+mn-ea"/>
        </a:defRPr>
      </a:lvl8pPr>
      <a:lvl9pPr marL="3886200" indent="-228600" algn="l" rtl="0" fontAlgn="base">
        <a:spcBef>
          <a:spcPct val="20000"/>
        </a:spcBef>
        <a:spcAft>
          <a:spcPct val="0"/>
        </a:spcAft>
        <a:buChar char="»"/>
        <a:defRPr sz="2000">
          <a:solidFill>
            <a:srgbClr val="35271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hyperlink" Target="http://www.cde.state.co.us/mtss/cde-ols-winter2017-mtss-kickoff"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gif"/></Relationships>
</file>

<file path=ppt/slides/_rels/slide1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image" Target="../media/image25.png"/><Relationship Id="rId5" Type="http://schemas.openxmlformats.org/officeDocument/2006/relationships/image" Target="../media/image23.gif"/><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23.gif"/><Relationship Id="rId4" Type="http://schemas.openxmlformats.org/officeDocument/2006/relationships/hyperlink" Target="http://implementation.fpg.unc.edu/module-3/topic-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3.gif"/><Relationship Id="rId4" Type="http://schemas.openxmlformats.org/officeDocument/2006/relationships/hyperlink" Target="http://implementation.fpg.unc.edu/module-3/topic-1"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cde.state.co.us/mtss/cde-ols-winter2017-mtss-kickoff" TargetMode="External"/><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3.gif"/><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30.jpg"/><Relationship Id="rId5" Type="http://schemas.openxmlformats.org/officeDocument/2006/relationships/image" Target="../media/image29.gif"/><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8" Type="http://schemas.openxmlformats.org/officeDocument/2006/relationships/hyperlink" Target="http://leadinganswers.typepad.com/photos/uncategorized/vote.jpg" TargetMode="External"/><Relationship Id="rId3" Type="http://schemas.openxmlformats.org/officeDocument/2006/relationships/image" Target="../media/image23.gif"/><Relationship Id="rId7"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hyperlink" Target="http://leadinganswers.typepad.com/photos/uncategorized/fist_of_five.jpg" TargetMode="External"/><Relationship Id="rId5" Type="http://schemas.openxmlformats.org/officeDocument/2006/relationships/image" Target="../media/image31.jpeg"/><Relationship Id="rId4" Type="http://schemas.openxmlformats.org/officeDocument/2006/relationships/hyperlink" Target="http://leadinganswers.typepad.com/photos/uncategorized/thumbs_up_or_down_1.jpg" TargetMode="External"/><Relationship Id="rId9"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35.gif"/></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23.gif"/><Relationship Id="rId4" Type="http://schemas.openxmlformats.org/officeDocument/2006/relationships/image" Target="../media/image35.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23.gif"/><Relationship Id="rId4" Type="http://schemas.openxmlformats.org/officeDocument/2006/relationships/image" Target="../media/image35.gif"/></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5.gif"/></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35.gif"/></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35.gif"/></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gif"/></Relationships>
</file>

<file path=ppt/slides/_rels/slide4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hyperlink" Target="http://www.cde.state.co.us/uip/promising"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49.gif"/><Relationship Id="rId5" Type="http://schemas.openxmlformats.org/officeDocument/2006/relationships/image" Target="../media/image52.png"/><Relationship Id="rId4" Type="http://schemas.openxmlformats.org/officeDocument/2006/relationships/hyperlink" Target="http://www.cde.state.co.us/mtss/fscp"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hyperlink" Target="http://www.cde.state.co.us/uip/school_family_community_partnership_survey" TargetMode="External"/><Relationship Id="rId4" Type="http://schemas.openxmlformats.org/officeDocument/2006/relationships/image" Target="../media/image49.gif"/></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gif"/></Relationships>
</file>

<file path=ppt/slides/_rels/slide54.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55.gif"/></Relationships>
</file>

<file path=ppt/slides/_rels/slide5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55.gif"/></Relationships>
</file>

<file path=ppt/slides/_rels/slide57.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43.xml"/><Relationship Id="rId1" Type="http://schemas.openxmlformats.org/officeDocument/2006/relationships/slideLayout" Target="../slideLayouts/slideLayout19.xml"/><Relationship Id="rId4" Type="http://schemas.openxmlformats.org/officeDocument/2006/relationships/chart" Target="../charts/chart3.xml"/></Relationships>
</file>

<file path=ppt/slides/_rels/slide58.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gif"/></Relationships>
</file>

<file path=ppt/slides/_rels/slide63.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3" Type="http://schemas.openxmlformats.org/officeDocument/2006/relationships/hyperlink" Target="file:///C:\Users\daily_j\Documents\AN\What%20and%20How%20of%20EBP%20Nov%202014\NIRN-Education-TheHexagonTool.pdf" TargetMode="External"/><Relationship Id="rId2" Type="http://schemas.openxmlformats.org/officeDocument/2006/relationships/notesSlide" Target="../notesSlides/notesSlide50.xml"/><Relationship Id="rId1" Type="http://schemas.openxmlformats.org/officeDocument/2006/relationships/slideLayout" Target="../slideLayouts/slideLayout15.xml"/><Relationship Id="rId5" Type="http://schemas.openxmlformats.org/officeDocument/2006/relationships/image" Target="../media/image59.gif"/><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51.xml"/><Relationship Id="rId1" Type="http://schemas.openxmlformats.org/officeDocument/2006/relationships/slideLayout" Target="../slideLayouts/slideLayout19.xml"/><Relationship Id="rId5" Type="http://schemas.openxmlformats.org/officeDocument/2006/relationships/image" Target="../media/image59.gif"/><Relationship Id="rId4" Type="http://schemas.openxmlformats.org/officeDocument/2006/relationships/chart" Target="../charts/chart4.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notesSlide" Target="../notesSlides/notesSlide53.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gif"/></Relationships>
</file>

<file path=ppt/slides/_rels/slide71.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hyperlink" Target="https://www.cde.state.co.us/mtss" TargetMode="Externa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1712980" y="876661"/>
            <a:ext cx="4233259" cy="4233259"/>
          </a:xfrm>
          <a:prstGeom prst="ellipse">
            <a:avLst/>
          </a:prstGeom>
          <a:noFill/>
          <a:ln w="254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107" y="1587826"/>
            <a:ext cx="6470959" cy="48606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9137" y="918867"/>
            <a:ext cx="1529062"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1769" y="918867"/>
            <a:ext cx="152607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6575" y="9525"/>
            <a:ext cx="152607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768" y="2740647"/>
            <a:ext cx="152456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86171" y="2740647"/>
            <a:ext cx="152607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55295" y="5900353"/>
            <a:ext cx="2842096" cy="985837"/>
          </a:xfrm>
          <a:prstGeom prst="rect">
            <a:avLst/>
          </a:prstGeom>
        </p:spPr>
      </p:pic>
      <p:sp>
        <p:nvSpPr>
          <p:cNvPr id="2" name="Title 1"/>
          <p:cNvSpPr>
            <a:spLocks noGrp="1"/>
          </p:cNvSpPr>
          <p:nvPr>
            <p:ph type="title"/>
          </p:nvPr>
        </p:nvSpPr>
        <p:spPr>
          <a:xfrm>
            <a:off x="0" y="4964741"/>
            <a:ext cx="7886700" cy="521208"/>
          </a:xfrm>
        </p:spPr>
        <p:txBody>
          <a:bodyPr>
            <a:noAutofit/>
          </a:bodyPr>
          <a:lstStyle/>
          <a:p>
            <a:pPr algn="ctr"/>
            <a:r>
              <a:rPr lang="en-US" dirty="0" smtClean="0">
                <a:solidFill>
                  <a:schemeClr val="accent1">
                    <a:lumMod val="20000"/>
                    <a:lumOff val="80000"/>
                  </a:schemeClr>
                </a:solidFill>
                <a:effectLst>
                  <a:outerShdw blurRad="50800" dist="38100" dir="2700000" algn="tl" rotWithShape="0">
                    <a:prstClr val="black">
                      <a:alpha val="40000"/>
                    </a:prstClr>
                  </a:outerShdw>
                </a:effectLst>
              </a:rPr>
              <a:t>Colorado Multi-Tiered System of Supports</a:t>
            </a:r>
            <a:br>
              <a:rPr lang="en-US" dirty="0" smtClean="0">
                <a:solidFill>
                  <a:schemeClr val="accent1">
                    <a:lumMod val="20000"/>
                    <a:lumOff val="80000"/>
                  </a:schemeClr>
                </a:solidFill>
                <a:effectLst>
                  <a:outerShdw blurRad="50800" dist="38100" dir="2700000" algn="tl" rotWithShape="0">
                    <a:prstClr val="black">
                      <a:alpha val="40000"/>
                    </a:prstClr>
                  </a:outerShdw>
                </a:effectLst>
              </a:rPr>
            </a:br>
            <a:r>
              <a:rPr lang="en-US" dirty="0" smtClean="0">
                <a:solidFill>
                  <a:schemeClr val="accent1">
                    <a:lumMod val="20000"/>
                    <a:lumOff val="80000"/>
                  </a:schemeClr>
                </a:solidFill>
                <a:effectLst>
                  <a:outerShdw blurRad="50800" dist="38100" dir="2700000" algn="tl" rotWithShape="0">
                    <a:prstClr val="black">
                      <a:alpha val="40000"/>
                    </a:prstClr>
                  </a:outerShdw>
                </a:effectLst>
              </a:rPr>
              <a:t>Kickoff</a:t>
            </a:r>
            <a:br>
              <a:rPr lang="en-US" dirty="0" smtClean="0">
                <a:solidFill>
                  <a:schemeClr val="accent1">
                    <a:lumMod val="20000"/>
                    <a:lumOff val="80000"/>
                  </a:schemeClr>
                </a:solidFill>
                <a:effectLst>
                  <a:outerShdw blurRad="50800" dist="38100" dir="2700000" algn="tl" rotWithShape="0">
                    <a:prstClr val="black">
                      <a:alpha val="40000"/>
                    </a:prstClr>
                  </a:outerShdw>
                </a:effectLst>
              </a:rPr>
            </a:br>
            <a:r>
              <a:rPr lang="en-US" dirty="0" smtClean="0">
                <a:solidFill>
                  <a:schemeClr val="accent1">
                    <a:lumMod val="20000"/>
                    <a:lumOff val="80000"/>
                  </a:schemeClr>
                </a:solidFill>
                <a:effectLst>
                  <a:outerShdw blurRad="50800" dist="38100" dir="2700000" algn="tl" rotWithShape="0">
                    <a:prstClr val="black">
                      <a:alpha val="40000"/>
                    </a:prstClr>
                  </a:outerShdw>
                </a:effectLst>
              </a:rPr>
              <a:t>January 31, 2017</a:t>
            </a:r>
            <a:endParaRPr lang="en-US" dirty="0">
              <a:solidFill>
                <a:schemeClr val="accent1">
                  <a:lumMod val="20000"/>
                  <a:lumOff val="80000"/>
                </a:schemeClr>
              </a:solidFill>
              <a:effectLst>
                <a:outerShdw blurRad="50800" dist="38100" dir="2700000" algn="tl" rotWithShape="0">
                  <a:prstClr val="black">
                    <a:alpha val="40000"/>
                  </a:prstClr>
                </a:outerShdw>
              </a:effectLst>
            </a:endParaRPr>
          </a:p>
        </p:txBody>
      </p:sp>
      <p:sp>
        <p:nvSpPr>
          <p:cNvPr id="19" name="Content Placeholder 1"/>
          <p:cNvSpPr txBox="1">
            <a:spLocks/>
          </p:cNvSpPr>
          <p:nvPr/>
        </p:nvSpPr>
        <p:spPr>
          <a:xfrm>
            <a:off x="6262317" y="742490"/>
            <a:ext cx="2881684" cy="5386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en-US" sz="2000" dirty="0" smtClean="0"/>
              <a:t>As we get settled in, please make sure you have access to our resources for the day: </a:t>
            </a:r>
            <a:r>
              <a:rPr lang="en-US" sz="2000" u="sng" dirty="0">
                <a:hlinkClick r:id="rId9"/>
              </a:rPr>
              <a:t>http://www.cde.state.co.us/mtss/cde-ols-winter2017-mtss-kickoff</a:t>
            </a:r>
            <a:endParaRPr lang="en-US" sz="2000" dirty="0"/>
          </a:p>
          <a:p>
            <a:pPr marL="45720" indent="0">
              <a:buFont typeface="Arial" panose="020B0604020202020204" pitchFamily="34" charset="0"/>
              <a:buNone/>
            </a:pPr>
            <a:endParaRPr lang="en-US" sz="3600" dirty="0" smtClean="0">
              <a:solidFill>
                <a:srgbClr val="FF0000"/>
              </a:solidFill>
            </a:endParaRPr>
          </a:p>
          <a:p>
            <a:endParaRPr lang="en-US" dirty="0"/>
          </a:p>
        </p:txBody>
      </p:sp>
    </p:spTree>
    <p:extLst>
      <p:ext uri="{BB962C8B-B14F-4D97-AF65-F5344CB8AC3E}">
        <p14:creationId xmlns:p14="http://schemas.microsoft.com/office/powerpoint/2010/main" val="41925177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207008"/>
            <a:ext cx="8105775" cy="5056992"/>
          </a:xfrm>
        </p:spPr>
        <p:txBody>
          <a:bodyPr/>
          <a:lstStyle/>
          <a:p>
            <a:r>
              <a:rPr lang="en-US" dirty="0" smtClean="0"/>
              <a:t>Lets start by setting some roles and responsibilities for the day (you are welcome to rotate roles)</a:t>
            </a:r>
          </a:p>
          <a:p>
            <a:pPr lvl="1"/>
            <a:r>
              <a:rPr lang="en-US" dirty="0" smtClean="0"/>
              <a:t>Who is going to be the facilitator for discussions (make sure everyone gets a chance to talk, synthesize ideas, etc.)?</a:t>
            </a:r>
          </a:p>
          <a:p>
            <a:pPr lvl="1"/>
            <a:r>
              <a:rPr lang="en-US" dirty="0" smtClean="0"/>
              <a:t>Who is going to take notes and fill out the official forms that will be turned in?</a:t>
            </a:r>
          </a:p>
          <a:p>
            <a:pPr lvl="1"/>
            <a:r>
              <a:rPr lang="en-US" dirty="0" smtClean="0"/>
              <a:t>Who is going to be the task master and keep everyone on task?</a:t>
            </a:r>
          </a:p>
        </p:txBody>
      </p:sp>
      <p:sp>
        <p:nvSpPr>
          <p:cNvPr id="4" name="Title 3"/>
          <p:cNvSpPr>
            <a:spLocks noGrp="1"/>
          </p:cNvSpPr>
          <p:nvPr>
            <p:ph type="title"/>
          </p:nvPr>
        </p:nvSpPr>
        <p:spPr/>
        <p:txBody>
          <a:bodyPr/>
          <a:lstStyle/>
          <a:p>
            <a:r>
              <a:rPr lang="en-US" dirty="0" smtClean="0"/>
              <a:t>Before we jump into our first activity…</a:t>
            </a:r>
            <a:endParaRPr lang="en-US" dirty="0"/>
          </a:p>
        </p:txBody>
      </p:sp>
    </p:spTree>
    <p:extLst>
      <p:ext uri="{BB962C8B-B14F-4D97-AF65-F5344CB8AC3E}">
        <p14:creationId xmlns:p14="http://schemas.microsoft.com/office/powerpoint/2010/main" val="62384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207007"/>
            <a:ext cx="8067675" cy="5260467"/>
          </a:xfrm>
        </p:spPr>
        <p:txBody>
          <a:bodyPr>
            <a:normAutofit lnSpcReduction="10000"/>
          </a:bodyPr>
          <a:lstStyle/>
          <a:p>
            <a:pPr marL="0" indent="0">
              <a:buNone/>
            </a:pPr>
            <a:r>
              <a:rPr lang="en-US" dirty="0" smtClean="0"/>
              <a:t>From what you have learned about CO-MTSS through</a:t>
            </a:r>
          </a:p>
          <a:p>
            <a:pPr lvl="1"/>
            <a:r>
              <a:rPr lang="en-US" dirty="0"/>
              <a:t>I</a:t>
            </a:r>
            <a:r>
              <a:rPr lang="en-US" dirty="0" smtClean="0"/>
              <a:t>nitial CO-MTSS meeting</a:t>
            </a:r>
          </a:p>
          <a:p>
            <a:pPr lvl="1"/>
            <a:r>
              <a:rPr lang="en-US" dirty="0" smtClean="0"/>
              <a:t>Kickoff Pre Learning Activities, and </a:t>
            </a:r>
          </a:p>
          <a:p>
            <a:pPr lvl="1"/>
            <a:r>
              <a:rPr lang="en-US" dirty="0" smtClean="0"/>
              <a:t>What Scott has described so far today</a:t>
            </a:r>
          </a:p>
          <a:p>
            <a:pPr marL="457200" indent="-457200">
              <a:buFont typeface="+mj-lt"/>
              <a:buAutoNum type="arabicPeriod"/>
            </a:pPr>
            <a:r>
              <a:rPr lang="en-US" dirty="0" smtClean="0"/>
              <a:t>On your own, use sticky notes to indicate the following:</a:t>
            </a:r>
          </a:p>
          <a:p>
            <a:pPr lvl="1"/>
            <a:r>
              <a:rPr lang="en-US" dirty="0" smtClean="0"/>
              <a:t>How would your BOCES/District/CSI/Schools look different if MTSS was done really, really well. </a:t>
            </a:r>
            <a:endParaRPr lang="en-US" dirty="0"/>
          </a:p>
          <a:p>
            <a:pPr marL="457200" indent="-457200">
              <a:buFont typeface="+mj-lt"/>
              <a:buAutoNum type="arabicPeriod"/>
            </a:pPr>
            <a:r>
              <a:rPr lang="en-US" dirty="0"/>
              <a:t>P</a:t>
            </a:r>
            <a:r>
              <a:rPr lang="en-US" dirty="0" smtClean="0"/>
              <a:t>lace all sticky notes on one piece of chart paper</a:t>
            </a:r>
          </a:p>
          <a:p>
            <a:pPr marL="457200" indent="-457200">
              <a:buFont typeface="+mj-lt"/>
              <a:buAutoNum type="arabicPeriod"/>
            </a:pPr>
            <a:r>
              <a:rPr lang="en-US" dirty="0" smtClean="0"/>
              <a:t>As a team, move the sticky notes into categories</a:t>
            </a:r>
          </a:p>
          <a:p>
            <a:pPr marL="457200" indent="-457200">
              <a:buFont typeface="+mj-lt"/>
              <a:buAutoNum type="arabicPeriod"/>
            </a:pPr>
            <a:r>
              <a:rPr lang="en-US" dirty="0" smtClean="0"/>
              <a:t>Based on the indicated categories, decide on one statement/vision of what you’d like MTSS to look like</a:t>
            </a:r>
          </a:p>
          <a:p>
            <a:pPr marL="457200" indent="-457200">
              <a:buFont typeface="+mj-lt"/>
              <a:buAutoNum type="arabicPeriod"/>
            </a:pPr>
            <a:r>
              <a:rPr lang="en-US" u="sng" dirty="0" smtClean="0">
                <a:solidFill>
                  <a:srgbClr val="C00000"/>
                </a:solidFill>
              </a:rPr>
              <a:t>Write the name of your district/BOCES/CSI at the top of the chart paper and just below it, write your MTSS statement.</a:t>
            </a:r>
            <a:r>
              <a:rPr lang="en-US" dirty="0" smtClean="0"/>
              <a:t> </a:t>
            </a:r>
            <a:r>
              <a:rPr lang="en-US" dirty="0"/>
              <a:t>P</a:t>
            </a:r>
            <a:r>
              <a:rPr lang="en-US" dirty="0" smtClean="0"/>
              <a:t>ost the chart paper for others to see.</a:t>
            </a:r>
          </a:p>
          <a:p>
            <a:pPr lvl="1"/>
            <a:endParaRPr lang="en-US" dirty="0"/>
          </a:p>
          <a:p>
            <a:pPr lvl="1"/>
            <a:endParaRPr lang="en-US" dirty="0" smtClean="0"/>
          </a:p>
          <a:p>
            <a:pPr marL="457200" lvl="1" indent="0">
              <a:buNone/>
            </a:pPr>
            <a:endParaRPr lang="en-US" dirty="0"/>
          </a:p>
        </p:txBody>
      </p:sp>
      <p:sp>
        <p:nvSpPr>
          <p:cNvPr id="4" name="Title 3"/>
          <p:cNvSpPr>
            <a:spLocks noGrp="1"/>
          </p:cNvSpPr>
          <p:nvPr>
            <p:ph type="title"/>
          </p:nvPr>
        </p:nvSpPr>
        <p:spPr/>
        <p:txBody>
          <a:bodyPr/>
          <a:lstStyle/>
          <a:p>
            <a:r>
              <a:rPr lang="en-US" dirty="0" smtClean="0"/>
              <a:t>First Activity</a:t>
            </a:r>
            <a:endParaRPr lang="en-US" dirty="0"/>
          </a:p>
        </p:txBody>
      </p:sp>
    </p:spTree>
    <p:extLst>
      <p:ext uri="{BB962C8B-B14F-4D97-AF65-F5344CB8AC3E}">
        <p14:creationId xmlns:p14="http://schemas.microsoft.com/office/powerpoint/2010/main" val="416232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2478790" y="867136"/>
            <a:ext cx="4233259" cy="4233259"/>
          </a:xfrm>
          <a:prstGeom prst="ellipse">
            <a:avLst/>
          </a:prstGeom>
          <a:noFill/>
          <a:ln w="254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1747" y="2731122"/>
            <a:ext cx="152607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ontent Placeholder 1"/>
          <p:cNvSpPr txBox="1">
            <a:spLocks/>
          </p:cNvSpPr>
          <p:nvPr/>
        </p:nvSpPr>
        <p:spPr>
          <a:xfrm>
            <a:off x="5268143" y="497569"/>
            <a:ext cx="3750972" cy="924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Arial" panose="020B0604020202020204" pitchFamily="34" charset="0"/>
              <a:buNone/>
            </a:pPr>
            <a:r>
              <a:rPr lang="en-US" sz="1800" dirty="0" smtClean="0">
                <a:latin typeface="Trebuchet MS" panose="020B0603020202020204" pitchFamily="34" charset="0"/>
              </a:rPr>
              <a:t>Team Driven Shared Leadership</a:t>
            </a:r>
            <a:endParaRPr lang="en-US" sz="1800" dirty="0" smtClean="0">
              <a:solidFill>
                <a:srgbClr val="FF0000"/>
              </a:solidFill>
              <a:latin typeface="Trebuchet MS" panose="020B0603020202020204" pitchFamily="34" charset="0"/>
            </a:endParaRPr>
          </a:p>
          <a:p>
            <a:endParaRPr lang="en-US"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7579" y="909342"/>
            <a:ext cx="152607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2385" y="0"/>
            <a:ext cx="152607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5578" y="2731122"/>
            <a:ext cx="152456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4947" y="909342"/>
            <a:ext cx="1529062"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9090" y="1570184"/>
            <a:ext cx="6470959" cy="48606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1105" y="5890828"/>
            <a:ext cx="2842096" cy="985837"/>
          </a:xfrm>
          <a:prstGeom prst="rect">
            <a:avLst/>
          </a:prstGeom>
        </p:spPr>
      </p:pic>
    </p:spTree>
    <p:extLst>
      <p:ext uri="{BB962C8B-B14F-4D97-AF65-F5344CB8AC3E}">
        <p14:creationId xmlns:p14="http://schemas.microsoft.com/office/powerpoint/2010/main" val="144621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7230" y="1776196"/>
            <a:ext cx="7886700" cy="3777769"/>
          </a:xfrm>
        </p:spPr>
        <p:txBody>
          <a:bodyPr>
            <a:normAutofit/>
          </a:bodyPr>
          <a:lstStyle/>
          <a:p>
            <a:pPr marL="0" indent="0">
              <a:buNone/>
            </a:pPr>
            <a:r>
              <a:rPr lang="en-US" sz="2700" dirty="0"/>
              <a:t>Teaming structure and expectations distribute responsibility and shared decision making across school, district, and community members (e.g., students, families, generalists, specialists, district administrators, etc.) to organize coordinated systems of training, coaching, resources, implementation, and evaluation for adult services.</a:t>
            </a:r>
          </a:p>
        </p:txBody>
      </p:sp>
      <p:sp>
        <p:nvSpPr>
          <p:cNvPr id="2" name="Title 1"/>
          <p:cNvSpPr>
            <a:spLocks noGrp="1"/>
          </p:cNvSpPr>
          <p:nvPr>
            <p:ph type="title"/>
          </p:nvPr>
        </p:nvSpPr>
        <p:spPr/>
        <p:txBody>
          <a:bodyPr/>
          <a:lstStyle/>
          <a:p>
            <a:r>
              <a:rPr lang="en-US" dirty="0" smtClean="0"/>
              <a:t>Team Driven Shared Leadership</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9595" y="192024"/>
            <a:ext cx="788670" cy="788670"/>
          </a:xfrm>
          <a:prstGeom prst="rect">
            <a:avLst/>
          </a:prstGeom>
        </p:spPr>
      </p:pic>
    </p:spTree>
    <p:extLst>
      <p:ext uri="{BB962C8B-B14F-4D97-AF65-F5344CB8AC3E}">
        <p14:creationId xmlns:p14="http://schemas.microsoft.com/office/powerpoint/2010/main" val="8618797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ts val="0"/>
              </a:spcBef>
              <a:spcAft>
                <a:spcPts val="1650"/>
              </a:spcAft>
            </a:pPr>
            <a:r>
              <a:rPr lang="en-US" sz="3300" dirty="0" smtClean="0"/>
              <a:t>Teams </a:t>
            </a:r>
            <a:r>
              <a:rPr lang="en-US" sz="3300" dirty="0"/>
              <a:t>&amp; Implementation Science</a:t>
            </a:r>
          </a:p>
          <a:p>
            <a:pPr>
              <a:spcBef>
                <a:spcPts val="0"/>
              </a:spcBef>
              <a:spcAft>
                <a:spcPts val="1650"/>
              </a:spcAft>
            </a:pPr>
            <a:r>
              <a:rPr lang="en-US" sz="3300" dirty="0" smtClean="0"/>
              <a:t>MLT </a:t>
            </a:r>
            <a:r>
              <a:rPr lang="en-US" sz="3300" dirty="0"/>
              <a:t>Self-Assessment</a:t>
            </a:r>
          </a:p>
        </p:txBody>
      </p:sp>
      <p:sp>
        <p:nvSpPr>
          <p:cNvPr id="2" name="Title 1"/>
          <p:cNvSpPr>
            <a:spLocks noGrp="1"/>
          </p:cNvSpPr>
          <p:nvPr>
            <p:ph type="title"/>
          </p:nvPr>
        </p:nvSpPr>
        <p:spPr/>
        <p:txBody>
          <a:bodyPr/>
          <a:lstStyle/>
          <a:p>
            <a:r>
              <a:rPr lang="en-US" dirty="0" smtClean="0"/>
              <a:t>Objectives </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1015" y="192024"/>
            <a:ext cx="788670" cy="788670"/>
          </a:xfrm>
          <a:prstGeom prst="rect">
            <a:avLst/>
          </a:prstGeom>
        </p:spPr>
      </p:pic>
    </p:spTree>
    <p:extLst>
      <p:ext uri="{BB962C8B-B14F-4D97-AF65-F5344CB8AC3E}">
        <p14:creationId xmlns:p14="http://schemas.microsoft.com/office/powerpoint/2010/main" val="23316729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Do you know this team?</a:t>
            </a:r>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3956" y="150751"/>
            <a:ext cx="788670" cy="788670"/>
          </a:xfrm>
          <a:prstGeom prst="rect">
            <a:avLst/>
          </a:prstGeom>
        </p:spPr>
      </p:pic>
      <p:pic>
        <p:nvPicPr>
          <p:cNvPr id="7" name="FedEx Meeting Commeric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3499" y="1165610"/>
            <a:ext cx="8598750" cy="4833256"/>
          </a:xfrm>
          <a:prstGeom prst="rect">
            <a:avLst/>
          </a:prstGeom>
        </p:spPr>
      </p:pic>
    </p:spTree>
    <p:extLst>
      <p:ext uri="{BB962C8B-B14F-4D97-AF65-F5344CB8AC3E}">
        <p14:creationId xmlns:p14="http://schemas.microsoft.com/office/powerpoint/2010/main" val="28283837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600" dirty="0"/>
              <a:t>“Teaming, by its nature, is a learning process.” </a:t>
            </a:r>
          </a:p>
          <a:p>
            <a:endParaRPr lang="en-US" sz="3600" dirty="0"/>
          </a:p>
          <a:p>
            <a:pPr marL="0" indent="0">
              <a:buNone/>
            </a:pPr>
            <a:r>
              <a:rPr lang="en-US" sz="3600" dirty="0"/>
              <a:t>“… interdependent action is needed.” </a:t>
            </a:r>
          </a:p>
          <a:p>
            <a:endParaRPr lang="en-US" sz="3600" dirty="0"/>
          </a:p>
          <a:p>
            <a:pPr marL="0" indent="0">
              <a:buNone/>
            </a:pPr>
            <a:endParaRPr lang="en-US" sz="3600" dirty="0"/>
          </a:p>
        </p:txBody>
      </p:sp>
      <p:sp>
        <p:nvSpPr>
          <p:cNvPr id="2" name="Title 1"/>
          <p:cNvSpPr>
            <a:spLocks noGrp="1"/>
          </p:cNvSpPr>
          <p:nvPr>
            <p:ph type="title"/>
          </p:nvPr>
        </p:nvSpPr>
        <p:spPr/>
        <p:txBody>
          <a:bodyPr/>
          <a:lstStyle/>
          <a:p>
            <a:r>
              <a:rPr lang="en-US" dirty="0" smtClean="0"/>
              <a:t>Teaming	</a:t>
            </a:r>
            <a:endParaRPr lang="en-US" dirty="0"/>
          </a:p>
        </p:txBody>
      </p:sp>
      <p:sp>
        <p:nvSpPr>
          <p:cNvPr id="4" name="TextBox 3"/>
          <p:cNvSpPr txBox="1"/>
          <p:nvPr/>
        </p:nvSpPr>
        <p:spPr>
          <a:xfrm>
            <a:off x="628650" y="5190571"/>
            <a:ext cx="8009659" cy="715581"/>
          </a:xfrm>
          <a:prstGeom prst="rect">
            <a:avLst/>
          </a:prstGeom>
          <a:noFill/>
        </p:spPr>
        <p:txBody>
          <a:bodyPr wrap="square" rtlCol="0">
            <a:spAutoFit/>
          </a:bodyPr>
          <a:lstStyle/>
          <a:p>
            <a:pPr defTabSz="685800"/>
            <a:r>
              <a:rPr lang="en-US" sz="1350" dirty="0">
                <a:solidFill>
                  <a:prstClr val="black"/>
                </a:solidFill>
              </a:rPr>
              <a:t>Edmondson, A. (2012). </a:t>
            </a:r>
            <a:r>
              <a:rPr lang="en-US" sz="1350" i="1" dirty="0">
                <a:solidFill>
                  <a:prstClr val="black"/>
                </a:solidFill>
              </a:rPr>
              <a:t>Teaming: How organizations learn, innovate, and compete in the knowledge economy</a:t>
            </a:r>
            <a:r>
              <a:rPr lang="en-US" sz="1350" dirty="0">
                <a:solidFill>
                  <a:prstClr val="black"/>
                </a:solidFill>
              </a:rPr>
              <a:t>. San Francisco, CA: </a:t>
            </a:r>
            <a:r>
              <a:rPr lang="en-US" sz="1350" dirty="0" err="1">
                <a:solidFill>
                  <a:prstClr val="black"/>
                </a:solidFill>
              </a:rPr>
              <a:t>Jossey</a:t>
            </a:r>
            <a:r>
              <a:rPr lang="en-US" sz="1350" dirty="0">
                <a:solidFill>
                  <a:prstClr val="black"/>
                </a:solidFill>
              </a:rPr>
              <a:t>-Bass.</a:t>
            </a:r>
          </a:p>
          <a:p>
            <a:pPr defTabSz="685800"/>
            <a:endParaRPr lang="en-US" sz="1350" dirty="0">
              <a:solidFill>
                <a:prstClr val="black"/>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1015" y="168527"/>
            <a:ext cx="788670" cy="788670"/>
          </a:xfrm>
          <a:prstGeom prst="rect">
            <a:avLst/>
          </a:prstGeom>
        </p:spPr>
      </p:pic>
    </p:spTree>
    <p:extLst>
      <p:ext uri="{BB962C8B-B14F-4D97-AF65-F5344CB8AC3E}">
        <p14:creationId xmlns:p14="http://schemas.microsoft.com/office/powerpoint/2010/main" val="266065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Teaming</a:t>
            </a:r>
          </a:p>
        </p:txBody>
      </p:sp>
      <p:grpSp>
        <p:nvGrpSpPr>
          <p:cNvPr id="6" name="Group 5"/>
          <p:cNvGrpSpPr/>
          <p:nvPr/>
        </p:nvGrpSpPr>
        <p:grpSpPr>
          <a:xfrm>
            <a:off x="5250070" y="4418602"/>
            <a:ext cx="3274011" cy="1000852"/>
            <a:chOff x="7000093" y="4748469"/>
            <a:chExt cx="4365348" cy="1334469"/>
          </a:xfrm>
          <a:effectLst>
            <a:outerShdw blurRad="50800" dist="38100" dir="2700000" algn="tl" rotWithShape="0">
              <a:prstClr val="black">
                <a:alpha val="40000"/>
              </a:prstClr>
            </a:outerShdw>
          </a:effectLst>
        </p:grpSpPr>
        <p:grpSp>
          <p:nvGrpSpPr>
            <p:cNvPr id="63" name="Group 62"/>
            <p:cNvGrpSpPr/>
            <p:nvPr/>
          </p:nvGrpSpPr>
          <p:grpSpPr>
            <a:xfrm>
              <a:off x="7000093" y="4748469"/>
              <a:ext cx="1409682" cy="70484"/>
              <a:chOff x="6655505" y="3719576"/>
              <a:chExt cx="1409682" cy="70484"/>
            </a:xfrm>
          </p:grpSpPr>
          <p:sp>
            <p:nvSpPr>
              <p:cNvPr id="76" name="Straight Connector 13"/>
              <p:cNvSpPr/>
              <p:nvPr/>
            </p:nvSpPr>
            <p:spPr>
              <a:xfrm rot="1581336">
                <a:off x="6655505" y="3745247"/>
                <a:ext cx="1409682" cy="19141"/>
              </a:xfrm>
              <a:custGeom>
                <a:avLst/>
                <a:gdLst/>
                <a:ahLst/>
                <a:cxnLst/>
                <a:rect l="0" t="0" r="0" b="0"/>
                <a:pathLst>
                  <a:path>
                    <a:moveTo>
                      <a:pt x="0" y="9570"/>
                    </a:moveTo>
                    <a:lnTo>
                      <a:pt x="1409682" y="957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77" name="Straight Connector 14"/>
              <p:cNvSpPr/>
              <p:nvPr/>
            </p:nvSpPr>
            <p:spPr>
              <a:xfrm rot="1581336">
                <a:off x="7325104" y="3719576"/>
                <a:ext cx="70484" cy="7048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525" tIns="0" rIns="9525" bIns="0" numCol="1" spcCol="1270" anchor="ctr" anchorCtr="0">
                <a:noAutofit/>
              </a:bodyPr>
              <a:lstStyle/>
              <a:p>
                <a:pPr algn="ctr" defTabSz="400050">
                  <a:lnSpc>
                    <a:spcPct val="90000"/>
                  </a:lnSpc>
                  <a:spcBef>
                    <a:spcPct val="0"/>
                  </a:spcBef>
                  <a:spcAft>
                    <a:spcPct val="35000"/>
                  </a:spcAft>
                </a:pPr>
                <a:endParaRPr lang="en-US" sz="900">
                  <a:solidFill>
                    <a:prstClr val="black">
                      <a:hueOff val="0"/>
                      <a:satOff val="0"/>
                      <a:lumOff val="0"/>
                      <a:alphaOff val="0"/>
                    </a:prstClr>
                  </a:solidFill>
                </a:endParaRPr>
              </a:p>
            </p:txBody>
          </p:sp>
        </p:grpSp>
        <p:grpSp>
          <p:nvGrpSpPr>
            <p:cNvPr id="35" name="Group 34"/>
            <p:cNvGrpSpPr/>
            <p:nvPr/>
          </p:nvGrpSpPr>
          <p:grpSpPr>
            <a:xfrm>
              <a:off x="7505175" y="4985657"/>
              <a:ext cx="3860266" cy="1097281"/>
              <a:chOff x="7110379" y="3988393"/>
              <a:chExt cx="3657602" cy="1097281"/>
            </a:xfrm>
          </p:grpSpPr>
          <p:sp>
            <p:nvSpPr>
              <p:cNvPr id="48" name="Oval 47"/>
              <p:cNvSpPr/>
              <p:nvPr/>
            </p:nvSpPr>
            <p:spPr>
              <a:xfrm>
                <a:off x="7110379" y="3988393"/>
                <a:ext cx="3657602" cy="1097281"/>
              </a:xfrm>
              <a:prstGeom prst="ellipse">
                <a:avLst/>
              </a:prstGeom>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sp>
          <p:sp>
            <p:nvSpPr>
              <p:cNvPr id="49" name="Oval 12"/>
              <p:cNvSpPr/>
              <p:nvPr/>
            </p:nvSpPr>
            <p:spPr>
              <a:xfrm>
                <a:off x="7646022" y="4149086"/>
                <a:ext cx="2586316" cy="775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1333500">
                  <a:lnSpc>
                    <a:spcPct val="90000"/>
                  </a:lnSpc>
                  <a:spcBef>
                    <a:spcPct val="0"/>
                  </a:spcBef>
                  <a:spcAft>
                    <a:spcPct val="35000"/>
                  </a:spcAft>
                </a:pPr>
                <a:r>
                  <a:rPr lang="en-US" sz="3000" dirty="0">
                    <a:solidFill>
                      <a:prstClr val="white"/>
                    </a:solidFill>
                  </a:rPr>
                  <a:t>Goals</a:t>
                </a:r>
              </a:p>
            </p:txBody>
          </p:sp>
        </p:grpSp>
      </p:grpSp>
      <p:grpSp>
        <p:nvGrpSpPr>
          <p:cNvPr id="5" name="Group 4"/>
          <p:cNvGrpSpPr/>
          <p:nvPr/>
        </p:nvGrpSpPr>
        <p:grpSpPr>
          <a:xfrm>
            <a:off x="5545780" y="3649638"/>
            <a:ext cx="3144237" cy="822961"/>
            <a:chOff x="7394373" y="3723184"/>
            <a:chExt cx="4192316" cy="1097281"/>
          </a:xfrm>
        </p:grpSpPr>
        <p:grpSp>
          <p:nvGrpSpPr>
            <p:cNvPr id="62" name="Group 61"/>
            <p:cNvGrpSpPr/>
            <p:nvPr/>
          </p:nvGrpSpPr>
          <p:grpSpPr>
            <a:xfrm>
              <a:off x="7394373" y="3975729"/>
              <a:ext cx="588535" cy="29426"/>
              <a:chOff x="6865561" y="3030422"/>
              <a:chExt cx="588535" cy="29426"/>
            </a:xfrm>
          </p:grpSpPr>
          <p:sp>
            <p:nvSpPr>
              <p:cNvPr id="78" name="Straight Connector 11"/>
              <p:cNvSpPr/>
              <p:nvPr/>
            </p:nvSpPr>
            <p:spPr>
              <a:xfrm rot="392520">
                <a:off x="6865561" y="3035565"/>
                <a:ext cx="588535" cy="19141"/>
              </a:xfrm>
              <a:custGeom>
                <a:avLst/>
                <a:gdLst/>
                <a:ahLst/>
                <a:cxnLst/>
                <a:rect l="0" t="0" r="0" b="0"/>
                <a:pathLst>
                  <a:path>
                    <a:moveTo>
                      <a:pt x="0" y="9570"/>
                    </a:moveTo>
                    <a:lnTo>
                      <a:pt x="588535" y="957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79" name="Straight Connector 12"/>
              <p:cNvSpPr/>
              <p:nvPr/>
            </p:nvSpPr>
            <p:spPr>
              <a:xfrm rot="392520">
                <a:off x="7145115" y="3030422"/>
                <a:ext cx="29426" cy="2942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525" tIns="0" rIns="9525" bIns="0" numCol="1" spcCol="1270" anchor="ctr" anchorCtr="0">
                <a:noAutofit/>
              </a:bodyPr>
              <a:lstStyle/>
              <a:p>
                <a:pPr algn="ctr" defTabSz="400050">
                  <a:lnSpc>
                    <a:spcPct val="90000"/>
                  </a:lnSpc>
                  <a:spcBef>
                    <a:spcPct val="0"/>
                  </a:spcBef>
                  <a:spcAft>
                    <a:spcPct val="35000"/>
                  </a:spcAft>
                </a:pPr>
                <a:endParaRPr lang="en-US" sz="900">
                  <a:solidFill>
                    <a:prstClr val="black">
                      <a:hueOff val="0"/>
                      <a:satOff val="0"/>
                      <a:lumOff val="0"/>
                      <a:alphaOff val="0"/>
                    </a:prstClr>
                  </a:solidFill>
                </a:endParaRPr>
              </a:p>
            </p:txBody>
          </p:sp>
        </p:grpSp>
        <p:grpSp>
          <p:nvGrpSpPr>
            <p:cNvPr id="34" name="Group 33"/>
            <p:cNvGrpSpPr/>
            <p:nvPr/>
          </p:nvGrpSpPr>
          <p:grpSpPr>
            <a:xfrm>
              <a:off x="7726423" y="3723184"/>
              <a:ext cx="3860266" cy="1097281"/>
              <a:chOff x="7331627" y="2725920"/>
              <a:chExt cx="3657602" cy="1097281"/>
            </a:xfrm>
          </p:grpSpPr>
          <p:sp>
            <p:nvSpPr>
              <p:cNvPr id="50" name="Oval 49"/>
              <p:cNvSpPr/>
              <p:nvPr/>
            </p:nvSpPr>
            <p:spPr>
              <a:xfrm>
                <a:off x="7331627" y="2725920"/>
                <a:ext cx="3657602" cy="1097281"/>
              </a:xfrm>
              <a:prstGeom prst="ellipse">
                <a:avLst/>
              </a:prstGeom>
            </p:spPr>
            <p:style>
              <a:lnRef idx="2">
                <a:schemeClr val="lt1">
                  <a:hueOff val="0"/>
                  <a:satOff val="0"/>
                  <a:lumOff val="0"/>
                  <a:alphaOff val="0"/>
                </a:schemeClr>
              </a:lnRef>
              <a:fillRef idx="1">
                <a:schemeClr val="accent5">
                  <a:hueOff val="-2757504"/>
                  <a:satOff val="-3835"/>
                  <a:lumOff val="-1471"/>
                  <a:alphaOff val="0"/>
                </a:schemeClr>
              </a:fillRef>
              <a:effectRef idx="0">
                <a:schemeClr val="accent5">
                  <a:hueOff val="-2757504"/>
                  <a:satOff val="-3835"/>
                  <a:lumOff val="-1471"/>
                  <a:alphaOff val="0"/>
                </a:schemeClr>
              </a:effectRef>
              <a:fontRef idx="minor">
                <a:schemeClr val="lt1"/>
              </a:fontRef>
            </p:style>
          </p:sp>
          <p:sp>
            <p:nvSpPr>
              <p:cNvPr id="51" name="Oval 10"/>
              <p:cNvSpPr/>
              <p:nvPr/>
            </p:nvSpPr>
            <p:spPr>
              <a:xfrm>
                <a:off x="7867270" y="2886613"/>
                <a:ext cx="2586316" cy="775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 tIns="20955" rIns="20955" bIns="20955" numCol="1" spcCol="1270" anchor="ctr" anchorCtr="0">
                <a:noAutofit/>
              </a:bodyPr>
              <a:lstStyle/>
              <a:p>
                <a:pPr algn="ctr" defTabSz="1466850">
                  <a:lnSpc>
                    <a:spcPct val="90000"/>
                  </a:lnSpc>
                  <a:spcBef>
                    <a:spcPct val="0"/>
                  </a:spcBef>
                  <a:spcAft>
                    <a:spcPct val="35000"/>
                  </a:spcAft>
                </a:pPr>
                <a:r>
                  <a:rPr lang="en-US" sz="3300" dirty="0">
                    <a:solidFill>
                      <a:prstClr val="white"/>
                    </a:solidFill>
                  </a:rPr>
                  <a:t>Purpose</a:t>
                </a:r>
              </a:p>
            </p:txBody>
          </p:sp>
        </p:grpSp>
      </p:grpSp>
      <p:grpSp>
        <p:nvGrpSpPr>
          <p:cNvPr id="4" name="Group 3"/>
          <p:cNvGrpSpPr/>
          <p:nvPr/>
        </p:nvGrpSpPr>
        <p:grpSpPr>
          <a:xfrm>
            <a:off x="5487543" y="2532501"/>
            <a:ext cx="3042837" cy="822961"/>
            <a:chOff x="7316724" y="2233667"/>
            <a:chExt cx="4057116" cy="1097281"/>
          </a:xfrm>
          <a:effectLst>
            <a:outerShdw blurRad="50800" dist="38100" dir="2700000" algn="tl" rotWithShape="0">
              <a:prstClr val="black">
                <a:alpha val="40000"/>
              </a:prstClr>
            </a:outerShdw>
          </a:effectLst>
        </p:grpSpPr>
        <p:grpSp>
          <p:nvGrpSpPr>
            <p:cNvPr id="61" name="Group 60"/>
            <p:cNvGrpSpPr/>
            <p:nvPr/>
          </p:nvGrpSpPr>
          <p:grpSpPr>
            <a:xfrm>
              <a:off x="7316724" y="3245907"/>
              <a:ext cx="925168" cy="46258"/>
              <a:chOff x="6787912" y="2300600"/>
              <a:chExt cx="925168" cy="46258"/>
            </a:xfrm>
          </p:grpSpPr>
          <p:sp>
            <p:nvSpPr>
              <p:cNvPr id="80" name="Straight Connector 9"/>
              <p:cNvSpPr/>
              <p:nvPr/>
            </p:nvSpPr>
            <p:spPr>
              <a:xfrm rot="20543376">
                <a:off x="6787912" y="2314158"/>
                <a:ext cx="925168" cy="19141"/>
              </a:xfrm>
              <a:custGeom>
                <a:avLst/>
                <a:gdLst/>
                <a:ahLst/>
                <a:cxnLst/>
                <a:rect l="0" t="0" r="0" b="0"/>
                <a:pathLst>
                  <a:path>
                    <a:moveTo>
                      <a:pt x="0" y="9570"/>
                    </a:moveTo>
                    <a:lnTo>
                      <a:pt x="925168" y="957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81" name="Straight Connector 10"/>
              <p:cNvSpPr/>
              <p:nvPr/>
            </p:nvSpPr>
            <p:spPr>
              <a:xfrm rot="20543376">
                <a:off x="7227368" y="2300600"/>
                <a:ext cx="46258" cy="4625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525" tIns="0" rIns="9525" bIns="0" numCol="1" spcCol="1270" anchor="ctr" anchorCtr="0">
                <a:noAutofit/>
              </a:bodyPr>
              <a:lstStyle/>
              <a:p>
                <a:pPr algn="ctr" defTabSz="400050">
                  <a:lnSpc>
                    <a:spcPct val="90000"/>
                  </a:lnSpc>
                  <a:spcBef>
                    <a:spcPct val="0"/>
                  </a:spcBef>
                  <a:spcAft>
                    <a:spcPct val="35000"/>
                  </a:spcAft>
                </a:pPr>
                <a:endParaRPr lang="en-US" sz="900">
                  <a:solidFill>
                    <a:prstClr val="black">
                      <a:hueOff val="0"/>
                      <a:satOff val="0"/>
                      <a:lumOff val="0"/>
                      <a:alphaOff val="0"/>
                    </a:prstClr>
                  </a:solidFill>
                </a:endParaRPr>
              </a:p>
            </p:txBody>
          </p:sp>
        </p:grpSp>
        <p:grpSp>
          <p:nvGrpSpPr>
            <p:cNvPr id="33" name="Group 32"/>
            <p:cNvGrpSpPr/>
            <p:nvPr/>
          </p:nvGrpSpPr>
          <p:grpSpPr>
            <a:xfrm>
              <a:off x="7513574" y="2233667"/>
              <a:ext cx="3860266" cy="1097281"/>
              <a:chOff x="7118778" y="1236403"/>
              <a:chExt cx="3657602" cy="1097281"/>
            </a:xfrm>
          </p:grpSpPr>
          <p:sp>
            <p:nvSpPr>
              <p:cNvPr id="52" name="Oval 51"/>
              <p:cNvSpPr/>
              <p:nvPr/>
            </p:nvSpPr>
            <p:spPr>
              <a:xfrm>
                <a:off x="7118778" y="1236403"/>
                <a:ext cx="3657602" cy="1097281"/>
              </a:xfrm>
              <a:prstGeom prst="ellipse">
                <a:avLst/>
              </a:prstGeom>
            </p:spPr>
            <p:style>
              <a:lnRef idx="2">
                <a:schemeClr val="lt1">
                  <a:hueOff val="0"/>
                  <a:satOff val="0"/>
                  <a:lumOff val="0"/>
                  <a:alphaOff val="0"/>
                </a:schemeClr>
              </a:lnRef>
              <a:fillRef idx="1">
                <a:schemeClr val="accent5">
                  <a:hueOff val="-1838336"/>
                  <a:satOff val="-2557"/>
                  <a:lumOff val="-981"/>
                  <a:alphaOff val="0"/>
                </a:schemeClr>
              </a:fillRef>
              <a:effectRef idx="0">
                <a:schemeClr val="accent5">
                  <a:hueOff val="-1838336"/>
                  <a:satOff val="-2557"/>
                  <a:lumOff val="-981"/>
                  <a:alphaOff val="0"/>
                </a:schemeClr>
              </a:effectRef>
              <a:fontRef idx="minor">
                <a:schemeClr val="lt1"/>
              </a:fontRef>
            </p:style>
          </p:sp>
          <p:sp>
            <p:nvSpPr>
              <p:cNvPr id="53" name="Oval 8"/>
              <p:cNvSpPr/>
              <p:nvPr/>
            </p:nvSpPr>
            <p:spPr>
              <a:xfrm>
                <a:off x="7654421" y="1397096"/>
                <a:ext cx="2586316" cy="775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1066800">
                  <a:lnSpc>
                    <a:spcPct val="90000"/>
                  </a:lnSpc>
                  <a:spcBef>
                    <a:spcPct val="0"/>
                  </a:spcBef>
                  <a:spcAft>
                    <a:spcPct val="35000"/>
                  </a:spcAft>
                </a:pPr>
                <a:r>
                  <a:rPr lang="en-US" sz="2400" dirty="0">
                    <a:solidFill>
                      <a:prstClr val="white"/>
                    </a:solidFill>
                  </a:rPr>
                  <a:t>Commitment</a:t>
                </a:r>
              </a:p>
            </p:txBody>
          </p:sp>
        </p:grpSp>
      </p:grpSp>
      <p:grpSp>
        <p:nvGrpSpPr>
          <p:cNvPr id="2" name="Group 1"/>
          <p:cNvGrpSpPr/>
          <p:nvPr/>
        </p:nvGrpSpPr>
        <p:grpSpPr>
          <a:xfrm>
            <a:off x="5040138" y="1605198"/>
            <a:ext cx="2963993" cy="1122126"/>
            <a:chOff x="6720183" y="997264"/>
            <a:chExt cx="3951991" cy="1496168"/>
          </a:xfrm>
          <a:effectLst>
            <a:outerShdw blurRad="50800" dist="38100" dir="2700000" algn="tl" rotWithShape="0">
              <a:prstClr val="black">
                <a:alpha val="40000"/>
              </a:prstClr>
            </a:outerShdw>
          </a:effectLst>
        </p:grpSpPr>
        <p:grpSp>
          <p:nvGrpSpPr>
            <p:cNvPr id="60" name="Group 59"/>
            <p:cNvGrpSpPr/>
            <p:nvPr/>
          </p:nvGrpSpPr>
          <p:grpSpPr>
            <a:xfrm>
              <a:off x="6720183" y="2388522"/>
              <a:ext cx="1256608" cy="104910"/>
              <a:chOff x="6349904" y="1506167"/>
              <a:chExt cx="1256608" cy="104910"/>
            </a:xfrm>
          </p:grpSpPr>
          <p:sp>
            <p:nvSpPr>
              <p:cNvPr id="82" name="Straight Connector 7"/>
              <p:cNvSpPr/>
              <p:nvPr/>
            </p:nvSpPr>
            <p:spPr>
              <a:xfrm rot="19157185" flipV="1">
                <a:off x="6349904" y="1520306"/>
                <a:ext cx="1256608" cy="90771"/>
              </a:xfrm>
              <a:custGeom>
                <a:avLst/>
                <a:gdLst/>
                <a:ahLst/>
                <a:cxnLst/>
                <a:rect l="0" t="0" r="0" b="0"/>
                <a:pathLst>
                  <a:path>
                    <a:moveTo>
                      <a:pt x="0" y="9570"/>
                    </a:moveTo>
                    <a:lnTo>
                      <a:pt x="1455293" y="957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83" name="Straight Connector 8"/>
              <p:cNvSpPr/>
              <p:nvPr/>
            </p:nvSpPr>
            <p:spPr>
              <a:xfrm rot="19157185">
                <a:off x="7052972" y="1506167"/>
                <a:ext cx="72764" cy="7276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525" tIns="0" rIns="9525" bIns="0" numCol="1" spcCol="1270" anchor="ctr" anchorCtr="0">
                <a:noAutofit/>
              </a:bodyPr>
              <a:lstStyle/>
              <a:p>
                <a:pPr algn="ctr" defTabSz="400050">
                  <a:lnSpc>
                    <a:spcPct val="90000"/>
                  </a:lnSpc>
                  <a:spcBef>
                    <a:spcPct val="0"/>
                  </a:spcBef>
                  <a:spcAft>
                    <a:spcPct val="35000"/>
                  </a:spcAft>
                </a:pPr>
                <a:endParaRPr lang="en-US" sz="900">
                  <a:solidFill>
                    <a:prstClr val="black">
                      <a:hueOff val="0"/>
                      <a:satOff val="0"/>
                      <a:lumOff val="0"/>
                      <a:alphaOff val="0"/>
                    </a:prstClr>
                  </a:solidFill>
                </a:endParaRPr>
              </a:p>
            </p:txBody>
          </p:sp>
        </p:grpSp>
        <p:grpSp>
          <p:nvGrpSpPr>
            <p:cNvPr id="32" name="Group 31"/>
            <p:cNvGrpSpPr/>
            <p:nvPr/>
          </p:nvGrpSpPr>
          <p:grpSpPr>
            <a:xfrm>
              <a:off x="6807505" y="997264"/>
              <a:ext cx="3864669" cy="1098534"/>
              <a:chOff x="6412710" y="0"/>
              <a:chExt cx="3661774" cy="1098534"/>
            </a:xfrm>
          </p:grpSpPr>
          <p:sp>
            <p:nvSpPr>
              <p:cNvPr id="54" name="Oval 53"/>
              <p:cNvSpPr/>
              <p:nvPr/>
            </p:nvSpPr>
            <p:spPr>
              <a:xfrm>
                <a:off x="6412710" y="0"/>
                <a:ext cx="3661774" cy="1098534"/>
              </a:xfrm>
              <a:prstGeom prst="ellipse">
                <a:avLst/>
              </a:prstGeom>
            </p:spPr>
            <p:style>
              <a:lnRef idx="2">
                <a:schemeClr val="lt1">
                  <a:hueOff val="0"/>
                  <a:satOff val="0"/>
                  <a:lumOff val="0"/>
                  <a:alphaOff val="0"/>
                </a:schemeClr>
              </a:lnRef>
              <a:fillRef idx="1">
                <a:schemeClr val="accent5">
                  <a:hueOff val="-919168"/>
                  <a:satOff val="-1278"/>
                  <a:lumOff val="-490"/>
                  <a:alphaOff val="0"/>
                </a:schemeClr>
              </a:fillRef>
              <a:effectRef idx="0">
                <a:schemeClr val="accent5">
                  <a:hueOff val="-919168"/>
                  <a:satOff val="-1278"/>
                  <a:lumOff val="-490"/>
                  <a:alphaOff val="0"/>
                </a:schemeClr>
              </a:effectRef>
              <a:fontRef idx="minor">
                <a:schemeClr val="lt1"/>
              </a:fontRef>
            </p:style>
          </p:sp>
          <p:sp>
            <p:nvSpPr>
              <p:cNvPr id="55" name="Oval 6"/>
              <p:cNvSpPr/>
              <p:nvPr/>
            </p:nvSpPr>
            <p:spPr>
              <a:xfrm>
                <a:off x="6948964" y="160877"/>
                <a:ext cx="2589266" cy="776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1066800">
                  <a:lnSpc>
                    <a:spcPct val="90000"/>
                  </a:lnSpc>
                  <a:spcBef>
                    <a:spcPct val="0"/>
                  </a:spcBef>
                  <a:spcAft>
                    <a:spcPct val="35000"/>
                  </a:spcAft>
                </a:pPr>
                <a:r>
                  <a:rPr lang="en-US" sz="2400" dirty="0">
                    <a:solidFill>
                      <a:prstClr val="white"/>
                    </a:solidFill>
                  </a:rPr>
                  <a:t>Complimentary Skills</a:t>
                </a:r>
              </a:p>
            </p:txBody>
          </p:sp>
        </p:grpSp>
      </p:grpSp>
      <p:grpSp>
        <p:nvGrpSpPr>
          <p:cNvPr id="11" name="Group 10"/>
          <p:cNvGrpSpPr/>
          <p:nvPr/>
        </p:nvGrpSpPr>
        <p:grpSpPr>
          <a:xfrm>
            <a:off x="2160074" y="1568082"/>
            <a:ext cx="2895200" cy="1291801"/>
            <a:chOff x="2880099" y="947776"/>
            <a:chExt cx="3860266" cy="1722401"/>
          </a:xfrm>
          <a:effectLst>
            <a:outerShdw blurRad="50800" dist="38100" dir="2700000" algn="tl" rotWithShape="0">
              <a:prstClr val="black">
                <a:alpha val="40000"/>
              </a:prstClr>
            </a:outerShdw>
          </a:effectLst>
        </p:grpSpPr>
        <p:grpSp>
          <p:nvGrpSpPr>
            <p:cNvPr id="59" name="Group 58"/>
            <p:cNvGrpSpPr/>
            <p:nvPr/>
          </p:nvGrpSpPr>
          <p:grpSpPr>
            <a:xfrm>
              <a:off x="5429679" y="2021289"/>
              <a:ext cx="32444" cy="648888"/>
              <a:chOff x="4900867" y="1075982"/>
              <a:chExt cx="32444" cy="648888"/>
            </a:xfrm>
          </p:grpSpPr>
          <p:sp>
            <p:nvSpPr>
              <p:cNvPr id="84" name="Straight Connector 5"/>
              <p:cNvSpPr/>
              <p:nvPr/>
            </p:nvSpPr>
            <p:spPr>
              <a:xfrm rot="14780940">
                <a:off x="4592645" y="1390855"/>
                <a:ext cx="648888" cy="19141"/>
              </a:xfrm>
              <a:custGeom>
                <a:avLst/>
                <a:gdLst/>
                <a:ahLst/>
                <a:cxnLst/>
                <a:rect l="0" t="0" r="0" b="0"/>
                <a:pathLst>
                  <a:path>
                    <a:moveTo>
                      <a:pt x="0" y="9570"/>
                    </a:moveTo>
                    <a:lnTo>
                      <a:pt x="648888" y="957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85" name="Straight Connector 6"/>
              <p:cNvSpPr/>
              <p:nvPr/>
            </p:nvSpPr>
            <p:spPr>
              <a:xfrm rot="25580940">
                <a:off x="4900867" y="1384204"/>
                <a:ext cx="32444" cy="3244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525" tIns="0" rIns="9525" bIns="0" numCol="1" spcCol="1270" anchor="ctr" anchorCtr="0">
                <a:noAutofit/>
              </a:bodyPr>
              <a:lstStyle/>
              <a:p>
                <a:pPr algn="ctr" defTabSz="400050">
                  <a:lnSpc>
                    <a:spcPct val="90000"/>
                  </a:lnSpc>
                  <a:spcBef>
                    <a:spcPct val="0"/>
                  </a:spcBef>
                  <a:spcAft>
                    <a:spcPct val="35000"/>
                  </a:spcAft>
                </a:pPr>
                <a:endParaRPr lang="en-US" sz="900">
                  <a:solidFill>
                    <a:prstClr val="black">
                      <a:hueOff val="0"/>
                      <a:satOff val="0"/>
                      <a:lumOff val="0"/>
                      <a:alphaOff val="0"/>
                    </a:prstClr>
                  </a:solidFill>
                </a:endParaRPr>
              </a:p>
            </p:txBody>
          </p:sp>
        </p:grpSp>
        <p:grpSp>
          <p:nvGrpSpPr>
            <p:cNvPr id="31" name="Group 30"/>
            <p:cNvGrpSpPr/>
            <p:nvPr/>
          </p:nvGrpSpPr>
          <p:grpSpPr>
            <a:xfrm>
              <a:off x="2880099" y="947776"/>
              <a:ext cx="3860266" cy="1097281"/>
              <a:chOff x="2719903" y="10626"/>
              <a:chExt cx="3657602" cy="1097281"/>
            </a:xfrm>
          </p:grpSpPr>
          <p:sp>
            <p:nvSpPr>
              <p:cNvPr id="56" name="Oval 55"/>
              <p:cNvSpPr/>
              <p:nvPr/>
            </p:nvSpPr>
            <p:spPr>
              <a:xfrm>
                <a:off x="2719903" y="10626"/>
                <a:ext cx="3657602" cy="1097281"/>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7" name="Oval 4"/>
              <p:cNvSpPr/>
              <p:nvPr/>
            </p:nvSpPr>
            <p:spPr>
              <a:xfrm>
                <a:off x="3255546" y="171319"/>
                <a:ext cx="2586316" cy="775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1066800">
                  <a:lnSpc>
                    <a:spcPct val="90000"/>
                  </a:lnSpc>
                  <a:spcBef>
                    <a:spcPct val="0"/>
                  </a:spcBef>
                  <a:spcAft>
                    <a:spcPct val="35000"/>
                  </a:spcAft>
                </a:pPr>
                <a:r>
                  <a:rPr lang="en-US" sz="2400" dirty="0">
                    <a:solidFill>
                      <a:prstClr val="white"/>
                    </a:solidFill>
                  </a:rPr>
                  <a:t>Manageable Number</a:t>
                </a:r>
              </a:p>
            </p:txBody>
          </p:sp>
        </p:grpSp>
      </p:grpSp>
      <p:grpSp>
        <p:nvGrpSpPr>
          <p:cNvPr id="10" name="Group 9"/>
          <p:cNvGrpSpPr/>
          <p:nvPr/>
        </p:nvGrpSpPr>
        <p:grpSpPr>
          <a:xfrm>
            <a:off x="550834" y="2381970"/>
            <a:ext cx="3116623" cy="861935"/>
            <a:chOff x="734445" y="2032959"/>
            <a:chExt cx="4155497" cy="1149247"/>
          </a:xfrm>
          <a:effectLst>
            <a:outerShdw blurRad="50800" dist="38100" dir="2700000" algn="tl" rotWithShape="0">
              <a:prstClr val="black">
                <a:alpha val="40000"/>
              </a:prstClr>
            </a:outerShdw>
          </a:effectLst>
        </p:grpSpPr>
        <p:grpSp>
          <p:nvGrpSpPr>
            <p:cNvPr id="67" name="Group 66"/>
            <p:cNvGrpSpPr/>
            <p:nvPr/>
          </p:nvGrpSpPr>
          <p:grpSpPr>
            <a:xfrm>
              <a:off x="3747089" y="3125064"/>
              <a:ext cx="1142853" cy="57142"/>
              <a:chOff x="3218277" y="2179757"/>
              <a:chExt cx="1142853" cy="57142"/>
            </a:xfrm>
          </p:grpSpPr>
          <p:sp>
            <p:nvSpPr>
              <p:cNvPr id="68" name="Straight Connector 21"/>
              <p:cNvSpPr/>
              <p:nvPr/>
            </p:nvSpPr>
            <p:spPr>
              <a:xfrm rot="12016776">
                <a:off x="3218277" y="2198757"/>
                <a:ext cx="1142853" cy="19141"/>
              </a:xfrm>
              <a:custGeom>
                <a:avLst/>
                <a:gdLst/>
                <a:ahLst/>
                <a:cxnLst/>
                <a:rect l="0" t="0" r="0" b="0"/>
                <a:pathLst>
                  <a:path>
                    <a:moveTo>
                      <a:pt x="0" y="9570"/>
                    </a:moveTo>
                    <a:lnTo>
                      <a:pt x="1142853" y="957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69" name="Straight Connector 22"/>
              <p:cNvSpPr/>
              <p:nvPr/>
            </p:nvSpPr>
            <p:spPr>
              <a:xfrm rot="22816776">
                <a:off x="3761132" y="2179757"/>
                <a:ext cx="57142" cy="571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525" tIns="0" rIns="9525" bIns="0" numCol="1" spcCol="1270" anchor="ctr" anchorCtr="0">
                <a:noAutofit/>
              </a:bodyPr>
              <a:lstStyle/>
              <a:p>
                <a:pPr algn="ctr" defTabSz="400050">
                  <a:lnSpc>
                    <a:spcPct val="90000"/>
                  </a:lnSpc>
                  <a:spcBef>
                    <a:spcPct val="0"/>
                  </a:spcBef>
                  <a:spcAft>
                    <a:spcPct val="35000"/>
                  </a:spcAft>
                </a:pPr>
                <a:endParaRPr lang="en-US" sz="900">
                  <a:solidFill>
                    <a:prstClr val="black">
                      <a:hueOff val="0"/>
                      <a:satOff val="0"/>
                      <a:lumOff val="0"/>
                      <a:alphaOff val="0"/>
                    </a:prstClr>
                  </a:solidFill>
                </a:endParaRPr>
              </a:p>
            </p:txBody>
          </p:sp>
        </p:grpSp>
        <p:grpSp>
          <p:nvGrpSpPr>
            <p:cNvPr id="39" name="Group 38"/>
            <p:cNvGrpSpPr/>
            <p:nvPr/>
          </p:nvGrpSpPr>
          <p:grpSpPr>
            <a:xfrm>
              <a:off x="734445" y="2032959"/>
              <a:ext cx="3860266" cy="1097281"/>
              <a:chOff x="272186" y="1035695"/>
              <a:chExt cx="3657602" cy="1097281"/>
            </a:xfrm>
          </p:grpSpPr>
          <p:sp>
            <p:nvSpPr>
              <p:cNvPr id="40" name="Oval 39"/>
              <p:cNvSpPr/>
              <p:nvPr/>
            </p:nvSpPr>
            <p:spPr>
              <a:xfrm>
                <a:off x="272186" y="1035695"/>
                <a:ext cx="3657602" cy="1097281"/>
              </a:xfrm>
              <a:prstGeom prst="ellipse">
                <a:avLst/>
              </a:pr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sp>
          <p:sp>
            <p:nvSpPr>
              <p:cNvPr id="41" name="Oval 20"/>
              <p:cNvSpPr/>
              <p:nvPr/>
            </p:nvSpPr>
            <p:spPr>
              <a:xfrm>
                <a:off x="807829" y="1196388"/>
                <a:ext cx="2586316" cy="775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en-US" dirty="0">
                    <a:solidFill>
                      <a:prstClr val="white"/>
                    </a:solidFill>
                  </a:rPr>
                  <a:t>Engage w/ Stakeholders</a:t>
                </a:r>
              </a:p>
            </p:txBody>
          </p:sp>
        </p:grpSp>
      </p:grpSp>
      <p:grpSp>
        <p:nvGrpSpPr>
          <p:cNvPr id="9" name="Group 8"/>
          <p:cNvGrpSpPr/>
          <p:nvPr/>
        </p:nvGrpSpPr>
        <p:grpSpPr>
          <a:xfrm>
            <a:off x="351583" y="3316377"/>
            <a:ext cx="3222720" cy="822961"/>
            <a:chOff x="468777" y="3278835"/>
            <a:chExt cx="4296960" cy="1097281"/>
          </a:xfrm>
          <a:effectLst>
            <a:outerShdw blurRad="50800" dist="38100" dir="2700000" algn="tl" rotWithShape="0">
              <a:prstClr val="black">
                <a:alpha val="40000"/>
              </a:prstClr>
            </a:outerShdw>
          </a:effectLst>
        </p:grpSpPr>
        <p:grpSp>
          <p:nvGrpSpPr>
            <p:cNvPr id="66" name="Group 65"/>
            <p:cNvGrpSpPr/>
            <p:nvPr/>
          </p:nvGrpSpPr>
          <p:grpSpPr>
            <a:xfrm>
              <a:off x="4323583" y="3785517"/>
              <a:ext cx="442154" cy="22107"/>
              <a:chOff x="3794771" y="2840210"/>
              <a:chExt cx="442154" cy="22107"/>
            </a:xfrm>
          </p:grpSpPr>
          <p:sp>
            <p:nvSpPr>
              <p:cNvPr id="70" name="Straight Connector 19"/>
              <p:cNvSpPr/>
              <p:nvPr/>
            </p:nvSpPr>
            <p:spPr>
              <a:xfrm rot="10822416">
                <a:off x="3794771" y="2841694"/>
                <a:ext cx="442154" cy="19141"/>
              </a:xfrm>
              <a:custGeom>
                <a:avLst/>
                <a:gdLst/>
                <a:ahLst/>
                <a:cxnLst/>
                <a:rect l="0" t="0" r="0" b="0"/>
                <a:pathLst>
                  <a:path>
                    <a:moveTo>
                      <a:pt x="0" y="9570"/>
                    </a:moveTo>
                    <a:lnTo>
                      <a:pt x="442154" y="957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71" name="Straight Connector 20"/>
              <p:cNvSpPr/>
              <p:nvPr/>
            </p:nvSpPr>
            <p:spPr>
              <a:xfrm rot="21622416">
                <a:off x="4004795" y="2840210"/>
                <a:ext cx="22107" cy="221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525" tIns="0" rIns="9525" bIns="0" numCol="1" spcCol="1270" anchor="ctr" anchorCtr="0">
                <a:noAutofit/>
              </a:bodyPr>
              <a:lstStyle/>
              <a:p>
                <a:pPr algn="ctr" defTabSz="400050">
                  <a:lnSpc>
                    <a:spcPct val="90000"/>
                  </a:lnSpc>
                  <a:spcBef>
                    <a:spcPct val="0"/>
                  </a:spcBef>
                  <a:spcAft>
                    <a:spcPct val="35000"/>
                  </a:spcAft>
                </a:pPr>
                <a:endParaRPr lang="en-US" sz="900">
                  <a:solidFill>
                    <a:prstClr val="black">
                      <a:hueOff val="0"/>
                      <a:satOff val="0"/>
                      <a:lumOff val="0"/>
                      <a:alphaOff val="0"/>
                    </a:prstClr>
                  </a:solidFill>
                </a:endParaRPr>
              </a:p>
            </p:txBody>
          </p:sp>
        </p:grpSp>
        <p:grpSp>
          <p:nvGrpSpPr>
            <p:cNvPr id="38" name="Group 37"/>
            <p:cNvGrpSpPr/>
            <p:nvPr/>
          </p:nvGrpSpPr>
          <p:grpSpPr>
            <a:xfrm>
              <a:off x="468777" y="3278835"/>
              <a:ext cx="3860266" cy="1097281"/>
              <a:chOff x="137605" y="2289260"/>
              <a:chExt cx="3657602" cy="1097281"/>
            </a:xfrm>
          </p:grpSpPr>
          <p:sp>
            <p:nvSpPr>
              <p:cNvPr id="42" name="Oval 41"/>
              <p:cNvSpPr/>
              <p:nvPr/>
            </p:nvSpPr>
            <p:spPr>
              <a:xfrm>
                <a:off x="137605" y="2289260"/>
                <a:ext cx="3657602" cy="1097281"/>
              </a:xfrm>
              <a:prstGeom prst="ellipse">
                <a:avLst/>
              </a:prstGeom>
            </p:spPr>
            <p:style>
              <a:lnRef idx="2">
                <a:schemeClr val="lt1">
                  <a:hueOff val="0"/>
                  <a:satOff val="0"/>
                  <a:lumOff val="0"/>
                  <a:alphaOff val="0"/>
                </a:schemeClr>
              </a:lnRef>
              <a:fillRef idx="1">
                <a:schemeClr val="accent5">
                  <a:hueOff val="-6434176"/>
                  <a:satOff val="-8949"/>
                  <a:lumOff val="-3432"/>
                  <a:alphaOff val="0"/>
                </a:schemeClr>
              </a:fillRef>
              <a:effectRef idx="0">
                <a:schemeClr val="accent5">
                  <a:hueOff val="-6434176"/>
                  <a:satOff val="-8949"/>
                  <a:lumOff val="-3432"/>
                  <a:alphaOff val="0"/>
                </a:schemeClr>
              </a:effectRef>
              <a:fontRef idx="minor">
                <a:schemeClr val="lt1"/>
              </a:fontRef>
            </p:style>
          </p:sp>
          <p:sp>
            <p:nvSpPr>
              <p:cNvPr id="43" name="Oval 18"/>
              <p:cNvSpPr/>
              <p:nvPr/>
            </p:nvSpPr>
            <p:spPr>
              <a:xfrm>
                <a:off x="673248" y="2449953"/>
                <a:ext cx="2586316" cy="775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 tIns="13335" rIns="13335" bIns="13335" numCol="1" spcCol="1270" anchor="ctr" anchorCtr="0">
                <a:noAutofit/>
              </a:bodyPr>
              <a:lstStyle/>
              <a:p>
                <a:pPr algn="ctr" defTabSz="933450">
                  <a:lnSpc>
                    <a:spcPct val="90000"/>
                  </a:lnSpc>
                  <a:spcBef>
                    <a:spcPct val="0"/>
                  </a:spcBef>
                  <a:spcAft>
                    <a:spcPct val="35000"/>
                  </a:spcAft>
                </a:pPr>
                <a:r>
                  <a:rPr lang="en-US" sz="2100" dirty="0">
                    <a:solidFill>
                      <a:prstClr val="white"/>
                    </a:solidFill>
                  </a:rPr>
                  <a:t>Effective Meetings</a:t>
                </a:r>
              </a:p>
            </p:txBody>
          </p:sp>
        </p:grpSp>
      </p:grpSp>
      <p:grpSp>
        <p:nvGrpSpPr>
          <p:cNvPr id="8" name="Group 7"/>
          <p:cNvGrpSpPr/>
          <p:nvPr/>
        </p:nvGrpSpPr>
        <p:grpSpPr>
          <a:xfrm>
            <a:off x="775575" y="4218152"/>
            <a:ext cx="2921273" cy="1035358"/>
            <a:chOff x="1034100" y="4481202"/>
            <a:chExt cx="3895030" cy="1380477"/>
          </a:xfrm>
          <a:effectLst>
            <a:outerShdw blurRad="50800" dist="38100" dir="2700000" algn="tl" rotWithShape="0">
              <a:prstClr val="black">
                <a:alpha val="40000"/>
              </a:prstClr>
            </a:outerShdw>
          </a:effectLst>
        </p:grpSpPr>
        <p:grpSp>
          <p:nvGrpSpPr>
            <p:cNvPr id="65" name="Group 64"/>
            <p:cNvGrpSpPr/>
            <p:nvPr/>
          </p:nvGrpSpPr>
          <p:grpSpPr>
            <a:xfrm>
              <a:off x="4201083" y="4481202"/>
              <a:ext cx="728047" cy="178570"/>
              <a:chOff x="3570280" y="3535895"/>
              <a:chExt cx="830996" cy="41203"/>
            </a:xfrm>
          </p:grpSpPr>
          <p:sp>
            <p:nvSpPr>
              <p:cNvPr id="72" name="Straight Connector 17"/>
              <p:cNvSpPr/>
              <p:nvPr/>
            </p:nvSpPr>
            <p:spPr>
              <a:xfrm rot="9371340">
                <a:off x="3570280" y="3546596"/>
                <a:ext cx="830996" cy="20243"/>
              </a:xfrm>
              <a:custGeom>
                <a:avLst/>
                <a:gdLst/>
                <a:ahLst/>
                <a:cxnLst/>
                <a:rect l="0" t="0" r="0" b="0"/>
                <a:pathLst>
                  <a:path>
                    <a:moveTo>
                      <a:pt x="0" y="9570"/>
                    </a:moveTo>
                    <a:lnTo>
                      <a:pt x="824070" y="957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73" name="Straight Connector 18"/>
              <p:cNvSpPr/>
              <p:nvPr/>
            </p:nvSpPr>
            <p:spPr>
              <a:xfrm rot="20171340">
                <a:off x="3960910" y="3535895"/>
                <a:ext cx="41203" cy="4120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525" tIns="0" rIns="9525" bIns="0" numCol="1" spcCol="1270" anchor="ctr" anchorCtr="0">
                <a:noAutofit/>
              </a:bodyPr>
              <a:lstStyle/>
              <a:p>
                <a:pPr algn="ctr" defTabSz="400050">
                  <a:lnSpc>
                    <a:spcPct val="90000"/>
                  </a:lnSpc>
                  <a:spcBef>
                    <a:spcPct val="0"/>
                  </a:spcBef>
                  <a:spcAft>
                    <a:spcPct val="35000"/>
                  </a:spcAft>
                </a:pPr>
                <a:endParaRPr lang="en-US" sz="900">
                  <a:solidFill>
                    <a:prstClr val="black">
                      <a:hueOff val="0"/>
                      <a:satOff val="0"/>
                      <a:lumOff val="0"/>
                      <a:alphaOff val="0"/>
                    </a:prstClr>
                  </a:solidFill>
                </a:endParaRPr>
              </a:p>
            </p:txBody>
          </p:sp>
        </p:grpSp>
        <p:grpSp>
          <p:nvGrpSpPr>
            <p:cNvPr id="37" name="Group 36"/>
            <p:cNvGrpSpPr/>
            <p:nvPr/>
          </p:nvGrpSpPr>
          <p:grpSpPr>
            <a:xfrm>
              <a:off x="1034100" y="4581519"/>
              <a:ext cx="3860266" cy="1280160"/>
              <a:chOff x="639304" y="3584255"/>
              <a:chExt cx="3657602" cy="1280160"/>
            </a:xfrm>
          </p:grpSpPr>
          <p:sp>
            <p:nvSpPr>
              <p:cNvPr id="44" name="Oval 43"/>
              <p:cNvSpPr/>
              <p:nvPr/>
            </p:nvSpPr>
            <p:spPr>
              <a:xfrm>
                <a:off x="639304" y="3584255"/>
                <a:ext cx="3657602" cy="1280160"/>
              </a:xfrm>
              <a:prstGeom prst="ellipse">
                <a:avLst/>
              </a:prstGeom>
            </p:spPr>
            <p:style>
              <a:lnRef idx="2">
                <a:schemeClr val="lt1">
                  <a:hueOff val="0"/>
                  <a:satOff val="0"/>
                  <a:lumOff val="0"/>
                  <a:alphaOff val="0"/>
                </a:schemeClr>
              </a:lnRef>
              <a:fillRef idx="1">
                <a:schemeClr val="accent5">
                  <a:hueOff val="-5515009"/>
                  <a:satOff val="-7671"/>
                  <a:lumOff val="-2942"/>
                  <a:alphaOff val="0"/>
                </a:schemeClr>
              </a:fillRef>
              <a:effectRef idx="0">
                <a:schemeClr val="accent5">
                  <a:hueOff val="-5515009"/>
                  <a:satOff val="-7671"/>
                  <a:lumOff val="-2942"/>
                  <a:alphaOff val="0"/>
                </a:schemeClr>
              </a:effectRef>
              <a:fontRef idx="minor">
                <a:schemeClr val="lt1"/>
              </a:fontRef>
            </p:style>
          </p:sp>
          <p:sp>
            <p:nvSpPr>
              <p:cNvPr id="45" name="Oval 16"/>
              <p:cNvSpPr/>
              <p:nvPr/>
            </p:nvSpPr>
            <p:spPr>
              <a:xfrm>
                <a:off x="1174947" y="3771730"/>
                <a:ext cx="2586316" cy="9052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 tIns="13335" rIns="13335" bIns="13335" numCol="1" spcCol="1270" anchor="ctr" anchorCtr="0">
                <a:noAutofit/>
              </a:bodyPr>
              <a:lstStyle/>
              <a:p>
                <a:pPr algn="ctr" defTabSz="933450">
                  <a:lnSpc>
                    <a:spcPct val="90000"/>
                  </a:lnSpc>
                  <a:spcBef>
                    <a:spcPct val="0"/>
                  </a:spcBef>
                  <a:spcAft>
                    <a:spcPct val="35000"/>
                  </a:spcAft>
                </a:pPr>
                <a:r>
                  <a:rPr lang="en-US" sz="2100" dirty="0">
                    <a:solidFill>
                      <a:prstClr val="white"/>
                    </a:solidFill>
                  </a:rPr>
                  <a:t>Accountable</a:t>
                </a:r>
              </a:p>
            </p:txBody>
          </p:sp>
        </p:grpSp>
      </p:grpSp>
      <p:grpSp>
        <p:nvGrpSpPr>
          <p:cNvPr id="7" name="Group 6"/>
          <p:cNvGrpSpPr/>
          <p:nvPr/>
        </p:nvGrpSpPr>
        <p:grpSpPr>
          <a:xfrm>
            <a:off x="2971444" y="4327147"/>
            <a:ext cx="2895200" cy="1603091"/>
            <a:chOff x="3961925" y="4626529"/>
            <a:chExt cx="3860266" cy="2137454"/>
          </a:xfrm>
          <a:effectLst>
            <a:outerShdw blurRad="50800" dist="38100" dir="2700000" algn="tl" rotWithShape="0">
              <a:prstClr val="black">
                <a:alpha val="40000"/>
              </a:prstClr>
            </a:outerShdw>
          </a:effectLst>
        </p:grpSpPr>
        <p:grpSp>
          <p:nvGrpSpPr>
            <p:cNvPr id="88" name="Group 87"/>
            <p:cNvGrpSpPr/>
            <p:nvPr/>
          </p:nvGrpSpPr>
          <p:grpSpPr>
            <a:xfrm rot="3790802">
              <a:off x="5400006" y="5296128"/>
              <a:ext cx="1409682" cy="70484"/>
              <a:chOff x="6655505" y="3719576"/>
              <a:chExt cx="1409682" cy="70484"/>
            </a:xfrm>
          </p:grpSpPr>
          <p:sp>
            <p:nvSpPr>
              <p:cNvPr id="89" name="Straight Connector 13"/>
              <p:cNvSpPr/>
              <p:nvPr/>
            </p:nvSpPr>
            <p:spPr>
              <a:xfrm rot="1581336">
                <a:off x="6655505" y="3745247"/>
                <a:ext cx="1409682" cy="19141"/>
              </a:xfrm>
              <a:custGeom>
                <a:avLst/>
                <a:gdLst/>
                <a:ahLst/>
                <a:cxnLst/>
                <a:rect l="0" t="0" r="0" b="0"/>
                <a:pathLst>
                  <a:path>
                    <a:moveTo>
                      <a:pt x="0" y="9570"/>
                    </a:moveTo>
                    <a:lnTo>
                      <a:pt x="1409682" y="957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90" name="Straight Connector 14"/>
              <p:cNvSpPr/>
              <p:nvPr/>
            </p:nvSpPr>
            <p:spPr>
              <a:xfrm rot="1581336">
                <a:off x="7325104" y="3719576"/>
                <a:ext cx="70484" cy="7048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525" tIns="0" rIns="9525" bIns="0" numCol="1" spcCol="1270" anchor="ctr" anchorCtr="0">
                <a:noAutofit/>
              </a:bodyPr>
              <a:lstStyle/>
              <a:p>
                <a:pPr algn="ctr" defTabSz="400050">
                  <a:lnSpc>
                    <a:spcPct val="90000"/>
                  </a:lnSpc>
                  <a:spcBef>
                    <a:spcPct val="0"/>
                  </a:spcBef>
                  <a:spcAft>
                    <a:spcPct val="35000"/>
                  </a:spcAft>
                </a:pPr>
                <a:endParaRPr lang="en-US" sz="900">
                  <a:solidFill>
                    <a:prstClr val="black">
                      <a:hueOff val="0"/>
                      <a:satOff val="0"/>
                      <a:lumOff val="0"/>
                      <a:alphaOff val="0"/>
                    </a:prstClr>
                  </a:solidFill>
                </a:endParaRPr>
              </a:p>
            </p:txBody>
          </p:sp>
        </p:grpSp>
        <p:grpSp>
          <p:nvGrpSpPr>
            <p:cNvPr id="36" name="Group 35"/>
            <p:cNvGrpSpPr/>
            <p:nvPr/>
          </p:nvGrpSpPr>
          <p:grpSpPr>
            <a:xfrm>
              <a:off x="3961925" y="5666702"/>
              <a:ext cx="3860266" cy="1097281"/>
              <a:chOff x="3638183" y="4367440"/>
              <a:chExt cx="3657602" cy="1097281"/>
            </a:xfrm>
          </p:grpSpPr>
          <p:sp>
            <p:nvSpPr>
              <p:cNvPr id="46" name="Oval 45"/>
              <p:cNvSpPr/>
              <p:nvPr/>
            </p:nvSpPr>
            <p:spPr>
              <a:xfrm>
                <a:off x="3638183" y="4367440"/>
                <a:ext cx="3657602" cy="1097281"/>
              </a:xfrm>
              <a:prstGeom prst="ellipse">
                <a:avLst/>
              </a:prstGeom>
            </p:spPr>
            <p:style>
              <a:lnRef idx="2">
                <a:schemeClr val="lt1">
                  <a:hueOff val="0"/>
                  <a:satOff val="0"/>
                  <a:lumOff val="0"/>
                  <a:alphaOff val="0"/>
                </a:schemeClr>
              </a:lnRef>
              <a:fillRef idx="1">
                <a:schemeClr val="accent5">
                  <a:hueOff val="-4595840"/>
                  <a:satOff val="-6392"/>
                  <a:lumOff val="-2451"/>
                  <a:alphaOff val="0"/>
                </a:schemeClr>
              </a:fillRef>
              <a:effectRef idx="0">
                <a:schemeClr val="accent5">
                  <a:hueOff val="-4595840"/>
                  <a:satOff val="-6392"/>
                  <a:lumOff val="-2451"/>
                  <a:alphaOff val="0"/>
                </a:schemeClr>
              </a:effectRef>
              <a:fontRef idx="minor">
                <a:schemeClr val="lt1"/>
              </a:fontRef>
            </p:style>
          </p:sp>
          <p:sp>
            <p:nvSpPr>
              <p:cNvPr id="47" name="Oval 14"/>
              <p:cNvSpPr/>
              <p:nvPr/>
            </p:nvSpPr>
            <p:spPr>
              <a:xfrm>
                <a:off x="4173826" y="4528133"/>
                <a:ext cx="2586316" cy="775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 tIns="13335" rIns="13335" bIns="13335" numCol="1" spcCol="1270" anchor="ctr" anchorCtr="0">
                <a:noAutofit/>
              </a:bodyPr>
              <a:lstStyle/>
              <a:p>
                <a:pPr algn="ctr" defTabSz="933450">
                  <a:lnSpc>
                    <a:spcPct val="90000"/>
                  </a:lnSpc>
                  <a:spcBef>
                    <a:spcPct val="0"/>
                  </a:spcBef>
                  <a:spcAft>
                    <a:spcPct val="35000"/>
                  </a:spcAft>
                </a:pPr>
                <a:r>
                  <a:rPr lang="en-US" sz="2100" dirty="0">
                    <a:solidFill>
                      <a:prstClr val="white"/>
                    </a:solidFill>
                  </a:rPr>
                  <a:t>Shared Approach</a:t>
                </a:r>
              </a:p>
            </p:txBody>
          </p:sp>
        </p:grpSp>
      </p:grpSp>
      <p:grpSp>
        <p:nvGrpSpPr>
          <p:cNvPr id="12" name="Group 11"/>
          <p:cNvGrpSpPr/>
          <p:nvPr/>
        </p:nvGrpSpPr>
        <p:grpSpPr>
          <a:xfrm>
            <a:off x="192025" y="1615060"/>
            <a:ext cx="8768480" cy="4300199"/>
            <a:chOff x="256032" y="1010412"/>
            <a:chExt cx="11691307" cy="5733599"/>
          </a:xfrm>
          <a:effectLst>
            <a:outerShdw blurRad="50800" dist="38100" dir="2700000" algn="tl" rotWithShape="0">
              <a:prstClr val="black">
                <a:alpha val="40000"/>
              </a:prstClr>
            </a:outerShdw>
          </a:effectLst>
        </p:grpSpPr>
        <p:grpSp>
          <p:nvGrpSpPr>
            <p:cNvPr id="91" name="Group 90"/>
            <p:cNvGrpSpPr/>
            <p:nvPr/>
          </p:nvGrpSpPr>
          <p:grpSpPr>
            <a:xfrm>
              <a:off x="6128346" y="1010412"/>
              <a:ext cx="1231392" cy="914400"/>
              <a:chOff x="1724406" y="2916251"/>
              <a:chExt cx="1231392" cy="914400"/>
            </a:xfrm>
            <a:solidFill>
              <a:schemeClr val="accent4"/>
            </a:solidFill>
          </p:grpSpPr>
          <p:sp>
            <p:nvSpPr>
              <p:cNvPr id="92" name="Explosion 1 91"/>
              <p:cNvSpPr/>
              <p:nvPr/>
            </p:nvSpPr>
            <p:spPr>
              <a:xfrm>
                <a:off x="1724406" y="2916251"/>
                <a:ext cx="1231392" cy="914400"/>
              </a:xfrm>
              <a:prstGeom prst="irregularSeal1">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93" name="TextBox 92"/>
              <p:cNvSpPr txBox="1"/>
              <p:nvPr/>
            </p:nvSpPr>
            <p:spPr>
              <a:xfrm>
                <a:off x="2023873" y="3111842"/>
                <a:ext cx="426720" cy="553997"/>
              </a:xfrm>
              <a:prstGeom prst="rect">
                <a:avLst/>
              </a:prstGeom>
              <a:noFill/>
            </p:spPr>
            <p:txBody>
              <a:bodyPr wrap="square" rtlCol="0">
                <a:spAutoFit/>
              </a:bodyPr>
              <a:lstStyle/>
              <a:p>
                <a:pPr defTabSz="685800"/>
                <a:r>
                  <a:rPr lang="en-US" sz="2100" dirty="0">
                    <a:solidFill>
                      <a:prstClr val="black"/>
                    </a:solidFill>
                  </a:rPr>
                  <a:t>1</a:t>
                </a:r>
              </a:p>
            </p:txBody>
          </p:sp>
        </p:grpSp>
        <p:grpSp>
          <p:nvGrpSpPr>
            <p:cNvPr id="94" name="Group 93"/>
            <p:cNvGrpSpPr/>
            <p:nvPr/>
          </p:nvGrpSpPr>
          <p:grpSpPr>
            <a:xfrm>
              <a:off x="434340" y="1483713"/>
              <a:ext cx="2023872" cy="920496"/>
              <a:chOff x="9094470" y="4656406"/>
              <a:chExt cx="2023872" cy="920496"/>
            </a:xfrm>
            <a:solidFill>
              <a:schemeClr val="accent4"/>
            </a:solidFill>
          </p:grpSpPr>
          <p:sp>
            <p:nvSpPr>
              <p:cNvPr id="95" name="Explosion 2 94"/>
              <p:cNvSpPr/>
              <p:nvPr/>
            </p:nvSpPr>
            <p:spPr>
              <a:xfrm>
                <a:off x="9094470" y="4656406"/>
                <a:ext cx="2023872" cy="920496"/>
              </a:xfrm>
              <a:prstGeom prst="irregularSeal2">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96" name="TextBox 95"/>
              <p:cNvSpPr txBox="1"/>
              <p:nvPr/>
            </p:nvSpPr>
            <p:spPr>
              <a:xfrm>
                <a:off x="9392413" y="4855045"/>
                <a:ext cx="1609344" cy="553997"/>
              </a:xfrm>
              <a:prstGeom prst="rect">
                <a:avLst/>
              </a:prstGeom>
              <a:noFill/>
            </p:spPr>
            <p:txBody>
              <a:bodyPr wrap="square" rtlCol="0">
                <a:spAutoFit/>
              </a:bodyPr>
              <a:lstStyle/>
              <a:p>
                <a:pPr defTabSz="685800"/>
                <a:r>
                  <a:rPr lang="en-US" sz="2100" dirty="0">
                    <a:solidFill>
                      <a:prstClr val="black"/>
                    </a:solidFill>
                  </a:rPr>
                  <a:t>9, 10, 11</a:t>
                </a:r>
              </a:p>
            </p:txBody>
          </p:sp>
        </p:grpSp>
        <p:grpSp>
          <p:nvGrpSpPr>
            <p:cNvPr id="97" name="Group 96"/>
            <p:cNvGrpSpPr/>
            <p:nvPr/>
          </p:nvGrpSpPr>
          <p:grpSpPr>
            <a:xfrm>
              <a:off x="10378605" y="1897310"/>
              <a:ext cx="1568734" cy="914400"/>
              <a:chOff x="1586491" y="2916251"/>
              <a:chExt cx="1355313" cy="914400"/>
            </a:xfrm>
            <a:solidFill>
              <a:schemeClr val="accent4"/>
            </a:solidFill>
          </p:grpSpPr>
          <p:sp>
            <p:nvSpPr>
              <p:cNvPr id="98" name="Explosion 1 97"/>
              <p:cNvSpPr/>
              <p:nvPr/>
            </p:nvSpPr>
            <p:spPr>
              <a:xfrm>
                <a:off x="1586491" y="2916251"/>
                <a:ext cx="1355313" cy="914400"/>
              </a:xfrm>
              <a:prstGeom prst="irregularSeal1">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99" name="TextBox 98"/>
              <p:cNvSpPr txBox="1"/>
              <p:nvPr/>
            </p:nvSpPr>
            <p:spPr>
              <a:xfrm>
                <a:off x="1681543" y="3111842"/>
                <a:ext cx="1111377" cy="553997"/>
              </a:xfrm>
              <a:prstGeom prst="rect">
                <a:avLst/>
              </a:prstGeom>
              <a:noFill/>
            </p:spPr>
            <p:txBody>
              <a:bodyPr wrap="square" rtlCol="0">
                <a:spAutoFit/>
              </a:bodyPr>
              <a:lstStyle/>
              <a:p>
                <a:pPr defTabSz="685800"/>
                <a:r>
                  <a:rPr lang="en-US" sz="2100" dirty="0">
                    <a:solidFill>
                      <a:prstClr val="black"/>
                    </a:solidFill>
                  </a:rPr>
                  <a:t>4, 6, 8</a:t>
                </a:r>
              </a:p>
            </p:txBody>
          </p:sp>
        </p:grpSp>
        <p:grpSp>
          <p:nvGrpSpPr>
            <p:cNvPr id="100" name="Group 99"/>
            <p:cNvGrpSpPr/>
            <p:nvPr/>
          </p:nvGrpSpPr>
          <p:grpSpPr>
            <a:xfrm>
              <a:off x="267308" y="2870211"/>
              <a:ext cx="1231392" cy="914400"/>
              <a:chOff x="1724406" y="2916251"/>
              <a:chExt cx="1231392" cy="914400"/>
            </a:xfrm>
            <a:solidFill>
              <a:schemeClr val="accent4"/>
            </a:solidFill>
          </p:grpSpPr>
          <p:sp>
            <p:nvSpPr>
              <p:cNvPr id="101" name="Explosion 1 100"/>
              <p:cNvSpPr/>
              <p:nvPr/>
            </p:nvSpPr>
            <p:spPr>
              <a:xfrm>
                <a:off x="1724406" y="2916251"/>
                <a:ext cx="1231392" cy="914400"/>
              </a:xfrm>
              <a:prstGeom prst="irregularSeal1">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102" name="TextBox 101"/>
              <p:cNvSpPr txBox="1"/>
              <p:nvPr/>
            </p:nvSpPr>
            <p:spPr>
              <a:xfrm>
                <a:off x="1923243" y="3111842"/>
                <a:ext cx="833717" cy="553997"/>
              </a:xfrm>
              <a:prstGeom prst="rect">
                <a:avLst/>
              </a:prstGeom>
              <a:noFill/>
            </p:spPr>
            <p:txBody>
              <a:bodyPr wrap="square" rtlCol="0">
                <a:spAutoFit/>
              </a:bodyPr>
              <a:lstStyle/>
              <a:p>
                <a:pPr defTabSz="685800"/>
                <a:r>
                  <a:rPr lang="en-US" sz="2100" dirty="0">
                    <a:solidFill>
                      <a:prstClr val="black"/>
                    </a:solidFill>
                  </a:rPr>
                  <a:t>2, 3</a:t>
                </a:r>
              </a:p>
            </p:txBody>
          </p:sp>
        </p:grpSp>
        <p:grpSp>
          <p:nvGrpSpPr>
            <p:cNvPr id="103" name="Group 102"/>
            <p:cNvGrpSpPr/>
            <p:nvPr/>
          </p:nvGrpSpPr>
          <p:grpSpPr>
            <a:xfrm>
              <a:off x="3586330" y="5829611"/>
              <a:ext cx="1231392" cy="914400"/>
              <a:chOff x="1724406" y="2916251"/>
              <a:chExt cx="1231392" cy="914400"/>
            </a:xfrm>
            <a:solidFill>
              <a:schemeClr val="accent4"/>
            </a:solidFill>
          </p:grpSpPr>
          <p:sp>
            <p:nvSpPr>
              <p:cNvPr id="104" name="Explosion 1 103"/>
              <p:cNvSpPr/>
              <p:nvPr/>
            </p:nvSpPr>
            <p:spPr>
              <a:xfrm>
                <a:off x="1724406" y="2916251"/>
                <a:ext cx="1231392" cy="914400"/>
              </a:xfrm>
              <a:prstGeom prst="irregularSeal1">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105" name="TextBox 104"/>
              <p:cNvSpPr txBox="1"/>
              <p:nvPr/>
            </p:nvSpPr>
            <p:spPr>
              <a:xfrm>
                <a:off x="2126742" y="3111842"/>
                <a:ext cx="426720" cy="553997"/>
              </a:xfrm>
              <a:prstGeom prst="rect">
                <a:avLst/>
              </a:prstGeom>
              <a:noFill/>
            </p:spPr>
            <p:txBody>
              <a:bodyPr wrap="square" rtlCol="0">
                <a:spAutoFit/>
              </a:bodyPr>
              <a:lstStyle/>
              <a:p>
                <a:pPr defTabSz="685800"/>
                <a:r>
                  <a:rPr lang="en-US" sz="2100" dirty="0">
                    <a:solidFill>
                      <a:prstClr val="black"/>
                    </a:solidFill>
                  </a:rPr>
                  <a:t>5</a:t>
                </a:r>
              </a:p>
            </p:txBody>
          </p:sp>
        </p:grpSp>
        <p:grpSp>
          <p:nvGrpSpPr>
            <p:cNvPr id="106" name="Group 105"/>
            <p:cNvGrpSpPr/>
            <p:nvPr/>
          </p:nvGrpSpPr>
          <p:grpSpPr>
            <a:xfrm>
              <a:off x="9410494" y="4406959"/>
              <a:ext cx="1231392" cy="914400"/>
              <a:chOff x="1724406" y="2916251"/>
              <a:chExt cx="1231392" cy="914400"/>
            </a:xfrm>
            <a:solidFill>
              <a:schemeClr val="accent4"/>
            </a:solidFill>
          </p:grpSpPr>
          <p:sp>
            <p:nvSpPr>
              <p:cNvPr id="107" name="Explosion 1 106"/>
              <p:cNvSpPr/>
              <p:nvPr/>
            </p:nvSpPr>
            <p:spPr>
              <a:xfrm>
                <a:off x="1724406" y="2916251"/>
                <a:ext cx="1231392" cy="914400"/>
              </a:xfrm>
              <a:prstGeom prst="irregularSeal1">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108" name="TextBox 107"/>
              <p:cNvSpPr txBox="1"/>
              <p:nvPr/>
            </p:nvSpPr>
            <p:spPr>
              <a:xfrm>
                <a:off x="2023873" y="3111842"/>
                <a:ext cx="426720" cy="553997"/>
              </a:xfrm>
              <a:prstGeom prst="rect">
                <a:avLst/>
              </a:prstGeom>
              <a:noFill/>
            </p:spPr>
            <p:txBody>
              <a:bodyPr wrap="square" rtlCol="0">
                <a:spAutoFit/>
              </a:bodyPr>
              <a:lstStyle/>
              <a:p>
                <a:pPr defTabSz="685800"/>
                <a:r>
                  <a:rPr lang="en-US" sz="2100" dirty="0">
                    <a:solidFill>
                      <a:prstClr val="black"/>
                    </a:solidFill>
                  </a:rPr>
                  <a:t>7</a:t>
                </a:r>
              </a:p>
            </p:txBody>
          </p:sp>
        </p:grpSp>
        <p:grpSp>
          <p:nvGrpSpPr>
            <p:cNvPr id="109" name="Group 108"/>
            <p:cNvGrpSpPr/>
            <p:nvPr/>
          </p:nvGrpSpPr>
          <p:grpSpPr>
            <a:xfrm>
              <a:off x="256032" y="4622146"/>
              <a:ext cx="2023872" cy="920496"/>
              <a:chOff x="9094470" y="4656406"/>
              <a:chExt cx="2023872" cy="920496"/>
            </a:xfrm>
            <a:solidFill>
              <a:schemeClr val="accent4"/>
            </a:solidFill>
          </p:grpSpPr>
          <p:sp>
            <p:nvSpPr>
              <p:cNvPr id="110" name="Explosion 2 109"/>
              <p:cNvSpPr/>
              <p:nvPr/>
            </p:nvSpPr>
            <p:spPr>
              <a:xfrm>
                <a:off x="9094470" y="4656406"/>
                <a:ext cx="2023872" cy="920496"/>
              </a:xfrm>
              <a:prstGeom prst="irregularSeal2">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111" name="TextBox 110"/>
              <p:cNvSpPr txBox="1"/>
              <p:nvPr/>
            </p:nvSpPr>
            <p:spPr>
              <a:xfrm>
                <a:off x="9392413" y="4855045"/>
                <a:ext cx="1609344" cy="553997"/>
              </a:xfrm>
              <a:prstGeom prst="rect">
                <a:avLst/>
              </a:prstGeom>
              <a:noFill/>
            </p:spPr>
            <p:txBody>
              <a:bodyPr wrap="square" rtlCol="0">
                <a:spAutoFit/>
              </a:bodyPr>
              <a:lstStyle/>
              <a:p>
                <a:pPr defTabSz="685800"/>
                <a:r>
                  <a:rPr lang="en-US" sz="2100" dirty="0">
                    <a:solidFill>
                      <a:prstClr val="black"/>
                    </a:solidFill>
                  </a:rPr>
                  <a:t>12, 13</a:t>
                </a:r>
              </a:p>
            </p:txBody>
          </p:sp>
        </p:grpSp>
      </p:grpSp>
      <p:sp>
        <p:nvSpPr>
          <p:cNvPr id="112" name="TextBox 111"/>
          <p:cNvSpPr txBox="1"/>
          <p:nvPr/>
        </p:nvSpPr>
        <p:spPr>
          <a:xfrm>
            <a:off x="69776" y="5163147"/>
            <a:ext cx="2514290" cy="784830"/>
          </a:xfrm>
          <a:prstGeom prst="rect">
            <a:avLst/>
          </a:prstGeom>
          <a:noFill/>
        </p:spPr>
        <p:txBody>
          <a:bodyPr wrap="square" rtlCol="0">
            <a:spAutoFit/>
          </a:bodyPr>
          <a:lstStyle/>
          <a:p>
            <a:pPr defTabSz="685800"/>
            <a:r>
              <a:rPr lang="en-US" sz="900" dirty="0">
                <a:solidFill>
                  <a:prstClr val="black"/>
                </a:solidFill>
              </a:rPr>
              <a:t> </a:t>
            </a:r>
          </a:p>
          <a:p>
            <a:pPr defTabSz="685800"/>
            <a:r>
              <a:rPr lang="en-US" sz="900" dirty="0">
                <a:solidFill>
                  <a:prstClr val="black"/>
                </a:solidFill>
              </a:rPr>
              <a:t>Hawkins, P. (2014). </a:t>
            </a:r>
            <a:r>
              <a:rPr lang="en-US" sz="900" i="1" dirty="0">
                <a:solidFill>
                  <a:prstClr val="black"/>
                </a:solidFill>
              </a:rPr>
              <a:t>Leadership team coaching: Developing collective transformational leadership</a:t>
            </a:r>
            <a:r>
              <a:rPr lang="en-US" sz="900" dirty="0">
                <a:solidFill>
                  <a:prstClr val="black"/>
                </a:solidFill>
              </a:rPr>
              <a:t> (2nd ed.). London: </a:t>
            </a:r>
            <a:r>
              <a:rPr lang="en-US" sz="900" dirty="0" err="1">
                <a:solidFill>
                  <a:prstClr val="black"/>
                </a:solidFill>
              </a:rPr>
              <a:t>Kogan</a:t>
            </a:r>
            <a:r>
              <a:rPr lang="en-US" sz="900" dirty="0">
                <a:solidFill>
                  <a:prstClr val="black"/>
                </a:solidFill>
              </a:rPr>
              <a:t> Page.</a:t>
            </a:r>
          </a:p>
          <a:p>
            <a:pPr defTabSz="685800"/>
            <a:endParaRPr lang="en-US" sz="900" dirty="0">
              <a:solidFill>
                <a:prstClr val="black"/>
              </a:solidFill>
            </a:endParaRPr>
          </a:p>
        </p:txBody>
      </p:sp>
      <p:grpSp>
        <p:nvGrpSpPr>
          <p:cNvPr id="58" name="Group 57"/>
          <p:cNvGrpSpPr/>
          <p:nvPr/>
        </p:nvGrpSpPr>
        <p:grpSpPr>
          <a:xfrm>
            <a:off x="3574277" y="2766082"/>
            <a:ext cx="1979991" cy="1892266"/>
            <a:chOff x="4236890" y="1599802"/>
            <a:chExt cx="2639988" cy="2523021"/>
          </a:xfrm>
          <a:effectLst>
            <a:outerShdw blurRad="50800" dist="38100" dir="2700000" algn="tl" rotWithShape="0">
              <a:prstClr val="black">
                <a:alpha val="40000"/>
              </a:prstClr>
            </a:outerShdw>
          </a:effectLst>
        </p:grpSpPr>
        <p:sp>
          <p:nvSpPr>
            <p:cNvPr id="86" name="Oval 85"/>
            <p:cNvSpPr/>
            <p:nvPr/>
          </p:nvSpPr>
          <p:spPr>
            <a:xfrm>
              <a:off x="4236890" y="1599802"/>
              <a:ext cx="2639988" cy="2523021"/>
            </a:xfrm>
            <a:prstGeom prst="ellipse">
              <a:avLst/>
            </a:prstGeom>
            <a:scene3d>
              <a:camera prst="orthographicFront"/>
              <a:lightRig rig="threePt" dir="t"/>
            </a:scene3d>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87" name="Oval 4"/>
            <p:cNvSpPr/>
            <p:nvPr/>
          </p:nvSpPr>
          <p:spPr>
            <a:xfrm>
              <a:off x="4623507" y="1969290"/>
              <a:ext cx="1866754" cy="1784045"/>
            </a:xfrm>
            <a:prstGeom prst="rect">
              <a:avLst/>
            </a:prstGeom>
            <a:scene3d>
              <a:camera prst="orthographicFront"/>
              <a:lightRig rig="threePt" dir="t"/>
            </a:scene3d>
            <a:sp3d/>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algn="ctr" defTabSz="1200150">
                <a:lnSpc>
                  <a:spcPct val="90000"/>
                </a:lnSpc>
                <a:spcBef>
                  <a:spcPct val="0"/>
                </a:spcBef>
                <a:spcAft>
                  <a:spcPct val="35000"/>
                </a:spcAft>
              </a:pPr>
              <a:r>
                <a:rPr lang="en-US" sz="2700" dirty="0">
                  <a:solidFill>
                    <a:prstClr val="black"/>
                  </a:solidFill>
                </a:rPr>
                <a:t>Effective Teams</a:t>
              </a:r>
            </a:p>
          </p:txBody>
        </p:sp>
      </p:grpSp>
      <p:pic>
        <p:nvPicPr>
          <p:cNvPr id="113" name="Picture 1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1015" y="168527"/>
            <a:ext cx="788670" cy="788670"/>
          </a:xfrm>
          <a:prstGeom prst="rect">
            <a:avLst/>
          </a:prstGeom>
        </p:spPr>
      </p:pic>
    </p:spTree>
    <p:extLst>
      <p:ext uri="{BB962C8B-B14F-4D97-AF65-F5344CB8AC3E}">
        <p14:creationId xmlns:p14="http://schemas.microsoft.com/office/powerpoint/2010/main" val="209156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4"/>
          <p:cNvGraphicFramePr>
            <a:graphicFrameLocks noGrp="1"/>
          </p:cNvGraphicFramePr>
          <p:nvPr>
            <p:ph idx="1"/>
            <p:extLst/>
          </p:nvPr>
        </p:nvGraphicFramePr>
        <p:xfrm>
          <a:off x="203454" y="1758554"/>
          <a:ext cx="8311896" cy="3993594"/>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p:cNvSpPr txBox="1"/>
          <p:nvPr/>
        </p:nvSpPr>
        <p:spPr>
          <a:xfrm>
            <a:off x="1406372" y="3604042"/>
            <a:ext cx="1405890" cy="738664"/>
          </a:xfrm>
          <a:prstGeom prst="rect">
            <a:avLst/>
          </a:prstGeom>
          <a:noFill/>
        </p:spPr>
        <p:txBody>
          <a:bodyPr wrap="square" rtlCol="0">
            <a:spAutoFit/>
          </a:bodyPr>
          <a:lstStyle/>
          <a:p>
            <a:pPr defTabSz="685800"/>
            <a:r>
              <a:rPr lang="en-US" sz="2100" dirty="0">
                <a:solidFill>
                  <a:prstClr val="black"/>
                </a:solidFill>
              </a:rPr>
              <a:t>‘Letting it Happen’</a:t>
            </a:r>
          </a:p>
        </p:txBody>
      </p:sp>
      <p:sp>
        <p:nvSpPr>
          <p:cNvPr id="17" name="TextBox 16"/>
          <p:cNvSpPr txBox="1"/>
          <p:nvPr/>
        </p:nvSpPr>
        <p:spPr>
          <a:xfrm>
            <a:off x="3023235" y="3147209"/>
            <a:ext cx="1591628" cy="738664"/>
          </a:xfrm>
          <a:prstGeom prst="rect">
            <a:avLst/>
          </a:prstGeom>
          <a:noFill/>
        </p:spPr>
        <p:txBody>
          <a:bodyPr wrap="square" rtlCol="0">
            <a:spAutoFit/>
          </a:bodyPr>
          <a:lstStyle/>
          <a:p>
            <a:pPr defTabSz="685800"/>
            <a:r>
              <a:rPr lang="en-US" sz="2100" dirty="0">
                <a:solidFill>
                  <a:prstClr val="black"/>
                </a:solidFill>
              </a:rPr>
              <a:t>‘Helping it Happen’</a:t>
            </a:r>
          </a:p>
        </p:txBody>
      </p:sp>
      <p:sp>
        <p:nvSpPr>
          <p:cNvPr id="18" name="TextBox 17"/>
          <p:cNvSpPr txBox="1"/>
          <p:nvPr/>
        </p:nvSpPr>
        <p:spPr>
          <a:xfrm>
            <a:off x="6526530" y="2806749"/>
            <a:ext cx="1394460" cy="738664"/>
          </a:xfrm>
          <a:prstGeom prst="rect">
            <a:avLst/>
          </a:prstGeom>
          <a:noFill/>
        </p:spPr>
        <p:txBody>
          <a:bodyPr wrap="square" rtlCol="0">
            <a:spAutoFit/>
          </a:bodyPr>
          <a:lstStyle/>
          <a:p>
            <a:pPr defTabSz="685800"/>
            <a:r>
              <a:rPr lang="en-US" sz="2100" dirty="0">
                <a:solidFill>
                  <a:prstClr val="black"/>
                </a:solidFill>
              </a:rPr>
              <a:t>‘Making it Happen’</a:t>
            </a:r>
          </a:p>
        </p:txBody>
      </p:sp>
      <p:sp>
        <p:nvSpPr>
          <p:cNvPr id="19" name="Rectangle 18"/>
          <p:cNvSpPr/>
          <p:nvPr/>
        </p:nvSpPr>
        <p:spPr>
          <a:xfrm>
            <a:off x="2790590" y="5625787"/>
            <a:ext cx="4150426" cy="300082"/>
          </a:xfrm>
          <a:prstGeom prst="rect">
            <a:avLst/>
          </a:prstGeom>
        </p:spPr>
        <p:txBody>
          <a:bodyPr wrap="square">
            <a:spAutoFit/>
          </a:bodyPr>
          <a:lstStyle/>
          <a:p>
            <a:pPr defTabSz="685800"/>
            <a:r>
              <a:rPr lang="en-US" sz="1350" dirty="0">
                <a:solidFill>
                  <a:prstClr val="black"/>
                </a:solidFill>
                <a:hlinkClick r:id="rId4"/>
              </a:rPr>
              <a:t>http://implementation.fpg.unc.edu/module-3/topic-1</a:t>
            </a:r>
            <a:r>
              <a:rPr lang="en-US" sz="1350" dirty="0">
                <a:solidFill>
                  <a:prstClr val="black"/>
                </a:solidFill>
              </a:rPr>
              <a:t> </a:t>
            </a:r>
          </a:p>
        </p:txBody>
      </p:sp>
      <p:sp>
        <p:nvSpPr>
          <p:cNvPr id="21" name="Title 2"/>
          <p:cNvSpPr txBox="1">
            <a:spLocks/>
          </p:cNvSpPr>
          <p:nvPr/>
        </p:nvSpPr>
        <p:spPr>
          <a:xfrm>
            <a:off x="203454" y="1010636"/>
            <a:ext cx="7886700" cy="39090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800" kern="1200">
                <a:solidFill>
                  <a:schemeClr val="bg1"/>
                </a:solidFill>
                <a:latin typeface="Museo Slab 500" panose="02000000000000000000" pitchFamily="50" charset="0"/>
                <a:ea typeface="+mj-ea"/>
                <a:cs typeface="+mj-cs"/>
              </a:defRPr>
            </a:lvl1pPr>
          </a:lstStyle>
          <a:p>
            <a:r>
              <a:rPr lang="en-US" sz="2100" dirty="0">
                <a:solidFill>
                  <a:prstClr val="white"/>
                </a:solidFill>
              </a:rPr>
              <a:t>Teams &amp; Implementation Science</a:t>
            </a: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9595" y="987526"/>
            <a:ext cx="788670" cy="788670"/>
          </a:xfrm>
          <a:prstGeom prst="rect">
            <a:avLst/>
          </a:prstGeom>
        </p:spPr>
      </p:pic>
    </p:spTree>
    <p:extLst>
      <p:ext uri="{BB962C8B-B14F-4D97-AF65-F5344CB8AC3E}">
        <p14:creationId xmlns:p14="http://schemas.microsoft.com/office/powerpoint/2010/main" val="29582849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Teams &amp; Implementation Science</a:t>
            </a:r>
            <a:endParaRPr lang="en-US" dirty="0"/>
          </a:p>
        </p:txBody>
      </p:sp>
      <p:pic>
        <p:nvPicPr>
          <p:cNvPr id="1026" name="Picture 2" descr="http://implementation.fpg.unc.edu/sites/implementation.fpg.unc.edu/files/imce/images/infographic-ImplementationTeams-600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333" y="1580435"/>
            <a:ext cx="5232559" cy="42122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256862" y="2095015"/>
            <a:ext cx="1456315" cy="923330"/>
          </a:xfrm>
          <a:prstGeom prst="rect">
            <a:avLst/>
          </a:prstGeom>
        </p:spPr>
        <p:txBody>
          <a:bodyPr wrap="square">
            <a:spAutoFit/>
          </a:bodyPr>
          <a:lstStyle/>
          <a:p>
            <a:pPr defTabSz="685800"/>
            <a:r>
              <a:rPr lang="en-US" sz="1350" dirty="0">
                <a:solidFill>
                  <a:prstClr val="black"/>
                </a:solidFill>
                <a:hlinkClick r:id="rId4"/>
              </a:rPr>
              <a:t>http://implementation.fpg.unc.edu/module-3/topic-1</a:t>
            </a:r>
            <a:r>
              <a:rPr lang="en-US" sz="1350" dirty="0">
                <a:solidFill>
                  <a:prstClr val="black"/>
                </a:solidFill>
              </a:rPr>
              <a:t> </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9595" y="987526"/>
            <a:ext cx="788670" cy="788670"/>
          </a:xfrm>
          <a:prstGeom prst="rect">
            <a:avLst/>
          </a:prstGeom>
        </p:spPr>
      </p:pic>
    </p:spTree>
    <p:extLst>
      <p:ext uri="{BB962C8B-B14F-4D97-AF65-F5344CB8AC3E}">
        <p14:creationId xmlns:p14="http://schemas.microsoft.com/office/powerpoint/2010/main" val="19718550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iphone 6"/>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453874" y="1681459"/>
            <a:ext cx="2045729" cy="5388736"/>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149191" y="30346"/>
            <a:ext cx="8229600" cy="8874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Museo Slab 500" panose="02000000000000000000" pitchFamily="50" charset="0"/>
                <a:ea typeface="+mj-ea"/>
                <a:cs typeface="+mj-cs"/>
              </a:defRPr>
            </a:lvl1pPr>
          </a:lstStyle>
          <a:p>
            <a:r>
              <a:rPr lang="en-US" b="1" dirty="0" smtClean="0">
                <a:solidFill>
                  <a:schemeClr val="bg1"/>
                </a:solidFill>
              </a:rPr>
              <a:t>Housekeeping</a:t>
            </a:r>
            <a:endParaRPr lang="en-US" b="1" dirty="0">
              <a:solidFill>
                <a:schemeClr val="bg1"/>
              </a:solidFill>
            </a:endParaRPr>
          </a:p>
        </p:txBody>
      </p:sp>
      <p:sp>
        <p:nvSpPr>
          <p:cNvPr id="11" name="Content Placeholder 2"/>
          <p:cNvSpPr>
            <a:spLocks noGrp="1"/>
          </p:cNvSpPr>
          <p:nvPr>
            <p:ph idx="4294967295"/>
          </p:nvPr>
        </p:nvSpPr>
        <p:spPr>
          <a:xfrm>
            <a:off x="-288759" y="867963"/>
            <a:ext cx="9317255" cy="4267200"/>
          </a:xfrm>
        </p:spPr>
        <p:txBody>
          <a:bodyPr>
            <a:normAutofit/>
          </a:bodyPr>
          <a:lstStyle/>
          <a:p>
            <a:pPr marL="45720" indent="0" algn="r">
              <a:buNone/>
            </a:pPr>
            <a:r>
              <a:rPr lang="en-US" b="0" dirty="0" smtClean="0">
                <a:latin typeface="Calibri"/>
                <a:cs typeface="Calibri"/>
              </a:rPr>
              <a:t>PowerPoint &amp; supplemental materials </a:t>
            </a:r>
            <a:r>
              <a:rPr lang="en-US" u="sng" dirty="0">
                <a:hlinkClick r:id="rId3"/>
              </a:rPr>
              <a:t>http://www.cde.state.co.us/mtss/cde-ols-winter2017-mtss-kickoff</a:t>
            </a:r>
            <a:endParaRPr lang="en-US" dirty="0"/>
          </a:p>
          <a:p>
            <a:pPr algn="r"/>
            <a:r>
              <a:rPr lang="en-US" b="0" dirty="0" smtClean="0">
                <a:latin typeface="Calibri"/>
                <a:cs typeface="Calibri"/>
              </a:rPr>
              <a:t>Coffee/Tea/Water</a:t>
            </a:r>
          </a:p>
          <a:p>
            <a:pPr algn="r"/>
            <a:r>
              <a:rPr lang="en-US" b="0" dirty="0" smtClean="0">
                <a:latin typeface="Calibri"/>
                <a:cs typeface="Calibri"/>
              </a:rPr>
              <a:t>Restrooms</a:t>
            </a:r>
          </a:p>
          <a:p>
            <a:pPr algn="r"/>
            <a:r>
              <a:rPr lang="en-US" b="0" dirty="0" smtClean="0">
                <a:latin typeface="Calibri"/>
                <a:cs typeface="Calibri"/>
              </a:rPr>
              <a:t>Charge stations</a:t>
            </a:r>
          </a:p>
          <a:p>
            <a:pPr algn="r"/>
            <a:r>
              <a:rPr lang="en-US" b="0" dirty="0">
                <a:cs typeface="Calibri"/>
              </a:rPr>
              <a:t>Take care of your </a:t>
            </a:r>
            <a:r>
              <a:rPr lang="en-US" b="0" dirty="0" smtClean="0">
                <a:cs typeface="Calibri"/>
              </a:rPr>
              <a:t>needs</a:t>
            </a:r>
          </a:p>
          <a:p>
            <a:pPr algn="r"/>
            <a:r>
              <a:rPr lang="en-US" dirty="0" err="1" smtClean="0">
                <a:cs typeface="Calibri"/>
              </a:rPr>
              <a:t>Wifi</a:t>
            </a:r>
            <a:r>
              <a:rPr lang="en-US" dirty="0" smtClean="0">
                <a:cs typeface="Calibri"/>
              </a:rPr>
              <a:t>: </a:t>
            </a:r>
            <a:r>
              <a:rPr lang="en-US" b="0" dirty="0" smtClean="0">
                <a:latin typeface="Calibri"/>
                <a:cs typeface="Calibri"/>
              </a:rPr>
              <a:t>Signal</a:t>
            </a:r>
          </a:p>
          <a:p>
            <a:pPr algn="r"/>
            <a:endParaRPr lang="en-US" b="0" dirty="0" smtClean="0">
              <a:latin typeface="Calibri"/>
              <a:cs typeface="Calibri"/>
            </a:endParaRPr>
          </a:p>
        </p:txBody>
      </p:sp>
      <p:sp>
        <p:nvSpPr>
          <p:cNvPr id="12" name="Right Arrow 11"/>
          <p:cNvSpPr/>
          <p:nvPr/>
        </p:nvSpPr>
        <p:spPr>
          <a:xfrm rot="9849549">
            <a:off x="528061" y="2558309"/>
            <a:ext cx="2335292" cy="868461"/>
          </a:xfrm>
          <a:prstGeom prst="right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81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97938" y="1715867"/>
            <a:ext cx="6897335" cy="3924838"/>
            <a:chOff x="2534894" y="2209138"/>
            <a:chExt cx="4604944" cy="2768985"/>
          </a:xfrm>
        </p:grpSpPr>
        <p:sp>
          <p:nvSpPr>
            <p:cNvPr id="11" name="Rectangle 10"/>
            <p:cNvSpPr>
              <a:spLocks noChangeArrowheads="1"/>
            </p:cNvSpPr>
            <p:nvPr/>
          </p:nvSpPr>
          <p:spPr bwMode="auto">
            <a:xfrm>
              <a:off x="5297859" y="4127006"/>
              <a:ext cx="1841979" cy="851117"/>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8900000" scaled="1"/>
              <a:tileRect/>
            </a:gradFill>
            <a:ln w="3175">
              <a:solidFill>
                <a:schemeClr val="accent6">
                  <a:lumMod val="75000"/>
                </a:schemeClr>
              </a:solidFill>
              <a:miter lim="800000"/>
              <a:headEnd/>
              <a:tailEnd/>
            </a:ln>
            <a:effectLst>
              <a:outerShdw dist="23000" dir="5400000" rotWithShape="0">
                <a:srgbClr val="808080">
                  <a:alpha val="34999"/>
                </a:srgbClr>
              </a:outerShdw>
            </a:effectLst>
          </p:spPr>
          <p:txBody>
            <a:bodyPr anchor="ctr"/>
            <a:lstStyle/>
            <a:p>
              <a:pPr algn="ctr">
                <a:defRPr/>
              </a:pPr>
              <a:r>
                <a:rPr lang="en-US" sz="2400" b="1" dirty="0">
                  <a:solidFill>
                    <a:srgbClr val="E36C09">
                      <a:lumMod val="50000"/>
                    </a:srgbClr>
                  </a:solidFill>
                  <a:ea typeface="ＭＳ Ｐゴシック" charset="-128"/>
                  <a:cs typeface="Arial" charset="0"/>
                </a:rPr>
                <a:t>School</a:t>
              </a:r>
            </a:p>
          </p:txBody>
        </p:sp>
        <p:sp>
          <p:nvSpPr>
            <p:cNvPr id="12" name="Rectangle 11"/>
            <p:cNvSpPr>
              <a:spLocks noChangeArrowheads="1"/>
            </p:cNvSpPr>
            <p:nvPr/>
          </p:nvSpPr>
          <p:spPr bwMode="auto">
            <a:xfrm>
              <a:off x="4376871" y="3498472"/>
              <a:ext cx="1841979" cy="851117"/>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8900000" scaled="1"/>
              <a:tileRect/>
            </a:gradFill>
            <a:ln w="3175">
              <a:solidFill>
                <a:schemeClr val="accent6">
                  <a:lumMod val="75000"/>
                </a:schemeClr>
              </a:solidFill>
              <a:miter lim="800000"/>
              <a:headEnd/>
              <a:tailEnd/>
            </a:ln>
            <a:effectLst>
              <a:outerShdw dist="23000" dir="5400000" rotWithShape="0">
                <a:srgbClr val="808080">
                  <a:alpha val="34999"/>
                </a:srgbClr>
              </a:outerShdw>
            </a:effectLst>
          </p:spPr>
          <p:txBody>
            <a:bodyPr anchor="ctr"/>
            <a:lstStyle/>
            <a:p>
              <a:pPr algn="ctr">
                <a:defRPr/>
              </a:pPr>
              <a:r>
                <a:rPr lang="en-US" sz="2400" b="1" dirty="0">
                  <a:solidFill>
                    <a:srgbClr val="E36C09">
                      <a:lumMod val="50000"/>
                    </a:srgbClr>
                  </a:solidFill>
                  <a:ea typeface="ＭＳ Ｐゴシック" charset="-128"/>
                  <a:cs typeface="Arial" charset="0"/>
                </a:rPr>
                <a:t>District</a:t>
              </a:r>
            </a:p>
          </p:txBody>
        </p:sp>
        <p:sp>
          <p:nvSpPr>
            <p:cNvPr id="13" name="Rectangle 12"/>
            <p:cNvSpPr>
              <a:spLocks noChangeArrowheads="1"/>
            </p:cNvSpPr>
            <p:nvPr/>
          </p:nvSpPr>
          <p:spPr bwMode="auto">
            <a:xfrm>
              <a:off x="3455883" y="2872649"/>
              <a:ext cx="1841979" cy="816139"/>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8900000" scaled="1"/>
              <a:tileRect/>
            </a:gradFill>
            <a:ln w="3175">
              <a:solidFill>
                <a:schemeClr val="accent6">
                  <a:lumMod val="75000"/>
                </a:schemeClr>
              </a:solidFill>
              <a:miter lim="800000"/>
              <a:headEnd/>
              <a:tailEnd/>
            </a:ln>
            <a:effectLst/>
          </p:spPr>
          <p:txBody>
            <a:bodyPr anchor="ctr"/>
            <a:lstStyle/>
            <a:p>
              <a:pPr algn="ctr">
                <a:defRPr/>
              </a:pPr>
              <a:r>
                <a:rPr lang="en-US" sz="2400" b="1" dirty="0">
                  <a:solidFill>
                    <a:srgbClr val="E36C09">
                      <a:lumMod val="50000"/>
                    </a:srgbClr>
                  </a:solidFill>
                  <a:ea typeface="ＭＳ Ｐゴシック" charset="-128"/>
                  <a:cs typeface="Arial" charset="0"/>
                </a:rPr>
                <a:t>Region</a:t>
              </a:r>
            </a:p>
          </p:txBody>
        </p:sp>
        <p:sp>
          <p:nvSpPr>
            <p:cNvPr id="14" name="Rectangle 13"/>
            <p:cNvSpPr>
              <a:spLocks noChangeArrowheads="1"/>
            </p:cNvSpPr>
            <p:nvPr/>
          </p:nvSpPr>
          <p:spPr bwMode="auto">
            <a:xfrm>
              <a:off x="2534894" y="2209138"/>
              <a:ext cx="1841979" cy="851116"/>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8900000" scaled="1"/>
              <a:tileRect/>
            </a:gradFill>
            <a:ln w="3175">
              <a:solidFill>
                <a:schemeClr val="accent6">
                  <a:lumMod val="75000"/>
                </a:schemeClr>
              </a:solidFill>
              <a:miter lim="800000"/>
              <a:headEnd/>
              <a:tailEnd/>
            </a:ln>
            <a:effectLst>
              <a:outerShdw dist="23000" dir="5400000" rotWithShape="0">
                <a:srgbClr val="808080">
                  <a:alpha val="34999"/>
                </a:srgbClr>
              </a:outerShdw>
            </a:effectLst>
          </p:spPr>
          <p:txBody>
            <a:bodyPr anchor="ctr"/>
            <a:lstStyle/>
            <a:p>
              <a:pPr algn="ctr">
                <a:defRPr/>
              </a:pPr>
              <a:r>
                <a:rPr lang="en-US" sz="2400" b="1" dirty="0">
                  <a:solidFill>
                    <a:srgbClr val="E36C09">
                      <a:lumMod val="50000"/>
                    </a:srgbClr>
                  </a:solidFill>
                  <a:ea typeface="ＭＳ Ｐゴシック" charset="-128"/>
                  <a:cs typeface="Arial" charset="0"/>
                </a:rPr>
                <a:t>State</a:t>
              </a:r>
            </a:p>
          </p:txBody>
        </p:sp>
        <p:sp>
          <p:nvSpPr>
            <p:cNvPr id="15" name="Bent-Up Arrow 48"/>
            <p:cNvSpPr>
              <a:spLocks noChangeArrowheads="1"/>
            </p:cNvSpPr>
            <p:nvPr/>
          </p:nvSpPr>
          <p:spPr bwMode="auto">
            <a:xfrm rot="10800000" flipH="1">
              <a:off x="4376871" y="2680275"/>
              <a:ext cx="313528" cy="192374"/>
            </a:xfrm>
            <a:custGeom>
              <a:avLst/>
              <a:gdLst>
                <a:gd name="T0" fmla="*/ 228871 w 382612"/>
                <a:gd name="T1" fmla="*/ 0 h 307453"/>
                <a:gd name="T2" fmla="*/ 75154 w 382612"/>
                <a:gd name="T3" fmla="*/ 96242 h 307453"/>
                <a:gd name="T4" fmla="*/ 0 w 382612"/>
                <a:gd name="T5" fmla="*/ 230981 h 307453"/>
                <a:gd name="T6" fmla="*/ 152864 w 382612"/>
                <a:gd name="T7" fmla="*/ 307975 h 307453"/>
                <a:gd name="T8" fmla="*/ 305729 w 382612"/>
                <a:gd name="T9" fmla="*/ 202109 h 307453"/>
                <a:gd name="T10" fmla="*/ 382587 w 382612"/>
                <a:gd name="T11" fmla="*/ 96242 h 307453"/>
                <a:gd name="T12" fmla="*/ 0 60000 65536"/>
                <a:gd name="T13" fmla="*/ 0 60000 65536"/>
                <a:gd name="T14" fmla="*/ 0 60000 65536"/>
                <a:gd name="T15" fmla="*/ 0 60000 65536"/>
                <a:gd name="T16" fmla="*/ 0 60000 65536"/>
                <a:gd name="T17" fmla="*/ 0 60000 65536"/>
                <a:gd name="T18" fmla="*/ 0 w 382612"/>
                <a:gd name="T19" fmla="*/ 153727 h 307453"/>
                <a:gd name="T20" fmla="*/ 305749 w 382612"/>
                <a:gd name="T21" fmla="*/ 307453 h 307453"/>
              </a:gdLst>
              <a:ahLst/>
              <a:cxnLst>
                <a:cxn ang="T12">
                  <a:pos x="T0" y="T1"/>
                </a:cxn>
                <a:cxn ang="T13">
                  <a:pos x="T2" y="T3"/>
                </a:cxn>
                <a:cxn ang="T14">
                  <a:pos x="T4" y="T5"/>
                </a:cxn>
                <a:cxn ang="T15">
                  <a:pos x="T6" y="T7"/>
                </a:cxn>
                <a:cxn ang="T16">
                  <a:pos x="T8" y="T9"/>
                </a:cxn>
                <a:cxn ang="T17">
                  <a:pos x="T10" y="T11"/>
                </a:cxn>
              </a:cxnLst>
              <a:rect l="T18" t="T19" r="T20" b="T21"/>
              <a:pathLst>
                <a:path w="382612" h="307453">
                  <a:moveTo>
                    <a:pt x="0" y="153727"/>
                  </a:moveTo>
                  <a:lnTo>
                    <a:pt x="152022" y="153727"/>
                  </a:lnTo>
                  <a:lnTo>
                    <a:pt x="152022" y="96079"/>
                  </a:lnTo>
                  <a:lnTo>
                    <a:pt x="75159" y="96079"/>
                  </a:lnTo>
                  <a:lnTo>
                    <a:pt x="228886" y="0"/>
                  </a:lnTo>
                  <a:lnTo>
                    <a:pt x="382612" y="96079"/>
                  </a:lnTo>
                  <a:lnTo>
                    <a:pt x="305749" y="96079"/>
                  </a:lnTo>
                  <a:lnTo>
                    <a:pt x="305749" y="307453"/>
                  </a:lnTo>
                  <a:lnTo>
                    <a:pt x="0" y="307453"/>
                  </a:lnTo>
                  <a:close/>
                </a:path>
              </a:pathLst>
            </a:custGeom>
            <a:solidFill>
              <a:schemeClr val="accent6">
                <a:lumMod val="75000"/>
              </a:schemeClr>
            </a:solidFill>
            <a:ln w="9525">
              <a:noFill/>
              <a:miter lim="800000"/>
              <a:headEnd/>
              <a:tailEnd/>
            </a:ln>
            <a:effectLst>
              <a:outerShdw blurRad="63500" dist="23000" dir="5400000" rotWithShape="0">
                <a:srgbClr val="808080">
                  <a:alpha val="34998"/>
                </a:srgbClr>
              </a:outerShdw>
            </a:effectLst>
          </p:spPr>
          <p:txBody>
            <a:bodyPr anchor="ctr"/>
            <a:lstStyle/>
            <a:p>
              <a:pPr defTabSz="685800">
                <a:defRPr/>
              </a:pPr>
              <a:endParaRPr lang="en-US" sz="1200" dirty="0">
                <a:solidFill>
                  <a:prstClr val="black"/>
                </a:solidFill>
              </a:endParaRPr>
            </a:p>
          </p:txBody>
        </p:sp>
        <p:sp>
          <p:nvSpPr>
            <p:cNvPr id="19" name="Bent-Up Arrow 48"/>
            <p:cNvSpPr>
              <a:spLocks noChangeArrowheads="1"/>
            </p:cNvSpPr>
            <p:nvPr/>
          </p:nvSpPr>
          <p:spPr bwMode="auto">
            <a:xfrm flipH="1">
              <a:off x="3148888" y="3060254"/>
              <a:ext cx="306995" cy="192374"/>
            </a:xfrm>
            <a:custGeom>
              <a:avLst/>
              <a:gdLst>
                <a:gd name="T0" fmla="*/ 228871 w 382612"/>
                <a:gd name="T1" fmla="*/ 0 h 307453"/>
                <a:gd name="T2" fmla="*/ 75154 w 382612"/>
                <a:gd name="T3" fmla="*/ 96242 h 307453"/>
                <a:gd name="T4" fmla="*/ 0 w 382612"/>
                <a:gd name="T5" fmla="*/ 230981 h 307453"/>
                <a:gd name="T6" fmla="*/ 152864 w 382612"/>
                <a:gd name="T7" fmla="*/ 307975 h 307453"/>
                <a:gd name="T8" fmla="*/ 305729 w 382612"/>
                <a:gd name="T9" fmla="*/ 202109 h 307453"/>
                <a:gd name="T10" fmla="*/ 382587 w 382612"/>
                <a:gd name="T11" fmla="*/ 96242 h 307453"/>
                <a:gd name="T12" fmla="*/ 0 60000 65536"/>
                <a:gd name="T13" fmla="*/ 0 60000 65536"/>
                <a:gd name="T14" fmla="*/ 0 60000 65536"/>
                <a:gd name="T15" fmla="*/ 0 60000 65536"/>
                <a:gd name="T16" fmla="*/ 0 60000 65536"/>
                <a:gd name="T17" fmla="*/ 0 60000 65536"/>
                <a:gd name="T18" fmla="*/ 0 w 382612"/>
                <a:gd name="T19" fmla="*/ 153727 h 307453"/>
                <a:gd name="T20" fmla="*/ 305749 w 382612"/>
                <a:gd name="T21" fmla="*/ 307453 h 307453"/>
              </a:gdLst>
              <a:ahLst/>
              <a:cxnLst>
                <a:cxn ang="T12">
                  <a:pos x="T0" y="T1"/>
                </a:cxn>
                <a:cxn ang="T13">
                  <a:pos x="T2" y="T3"/>
                </a:cxn>
                <a:cxn ang="T14">
                  <a:pos x="T4" y="T5"/>
                </a:cxn>
                <a:cxn ang="T15">
                  <a:pos x="T6" y="T7"/>
                </a:cxn>
                <a:cxn ang="T16">
                  <a:pos x="T8" y="T9"/>
                </a:cxn>
                <a:cxn ang="T17">
                  <a:pos x="T10" y="T11"/>
                </a:cxn>
              </a:cxnLst>
              <a:rect l="T18" t="T19" r="T20" b="T21"/>
              <a:pathLst>
                <a:path w="382612" h="307453">
                  <a:moveTo>
                    <a:pt x="0" y="153727"/>
                  </a:moveTo>
                  <a:lnTo>
                    <a:pt x="152022" y="153727"/>
                  </a:lnTo>
                  <a:lnTo>
                    <a:pt x="152022" y="96079"/>
                  </a:lnTo>
                  <a:lnTo>
                    <a:pt x="75159" y="96079"/>
                  </a:lnTo>
                  <a:lnTo>
                    <a:pt x="228886" y="0"/>
                  </a:lnTo>
                  <a:lnTo>
                    <a:pt x="382612" y="96079"/>
                  </a:lnTo>
                  <a:lnTo>
                    <a:pt x="305749" y="96079"/>
                  </a:lnTo>
                  <a:lnTo>
                    <a:pt x="305749" y="307453"/>
                  </a:lnTo>
                  <a:lnTo>
                    <a:pt x="0" y="307453"/>
                  </a:lnTo>
                  <a:close/>
                </a:path>
              </a:pathLst>
            </a:custGeom>
            <a:solidFill>
              <a:schemeClr val="accent6">
                <a:lumMod val="75000"/>
              </a:schemeClr>
            </a:solidFill>
            <a:ln w="9525">
              <a:noFill/>
              <a:miter lim="800000"/>
              <a:headEnd/>
              <a:tailEnd/>
            </a:ln>
            <a:effectLst>
              <a:outerShdw blurRad="63500" dist="23000" dir="5400000" rotWithShape="0">
                <a:srgbClr val="808080">
                  <a:alpha val="34998"/>
                </a:srgbClr>
              </a:outerShdw>
            </a:effectLst>
          </p:spPr>
          <p:txBody>
            <a:bodyPr anchor="ctr"/>
            <a:lstStyle/>
            <a:p>
              <a:pPr defTabSz="685800">
                <a:defRPr/>
              </a:pPr>
              <a:endParaRPr lang="en-US" sz="1200" dirty="0">
                <a:solidFill>
                  <a:prstClr val="black"/>
                </a:solidFill>
              </a:endParaRPr>
            </a:p>
          </p:txBody>
        </p:sp>
        <p:sp>
          <p:nvSpPr>
            <p:cNvPr id="24" name="Bent-Up Arrow 48"/>
            <p:cNvSpPr>
              <a:spLocks noChangeArrowheads="1"/>
            </p:cNvSpPr>
            <p:nvPr/>
          </p:nvSpPr>
          <p:spPr bwMode="auto">
            <a:xfrm rot="10800000" flipH="1">
              <a:off x="5297859" y="3306098"/>
              <a:ext cx="313528" cy="192374"/>
            </a:xfrm>
            <a:custGeom>
              <a:avLst/>
              <a:gdLst>
                <a:gd name="T0" fmla="*/ 228871 w 382612"/>
                <a:gd name="T1" fmla="*/ 0 h 307453"/>
                <a:gd name="T2" fmla="*/ 75154 w 382612"/>
                <a:gd name="T3" fmla="*/ 96242 h 307453"/>
                <a:gd name="T4" fmla="*/ 0 w 382612"/>
                <a:gd name="T5" fmla="*/ 230981 h 307453"/>
                <a:gd name="T6" fmla="*/ 152864 w 382612"/>
                <a:gd name="T7" fmla="*/ 307975 h 307453"/>
                <a:gd name="T8" fmla="*/ 305729 w 382612"/>
                <a:gd name="T9" fmla="*/ 202109 h 307453"/>
                <a:gd name="T10" fmla="*/ 382587 w 382612"/>
                <a:gd name="T11" fmla="*/ 96242 h 307453"/>
                <a:gd name="T12" fmla="*/ 0 60000 65536"/>
                <a:gd name="T13" fmla="*/ 0 60000 65536"/>
                <a:gd name="T14" fmla="*/ 0 60000 65536"/>
                <a:gd name="T15" fmla="*/ 0 60000 65536"/>
                <a:gd name="T16" fmla="*/ 0 60000 65536"/>
                <a:gd name="T17" fmla="*/ 0 60000 65536"/>
                <a:gd name="T18" fmla="*/ 0 w 382612"/>
                <a:gd name="T19" fmla="*/ 153727 h 307453"/>
                <a:gd name="T20" fmla="*/ 305749 w 382612"/>
                <a:gd name="T21" fmla="*/ 307453 h 307453"/>
              </a:gdLst>
              <a:ahLst/>
              <a:cxnLst>
                <a:cxn ang="T12">
                  <a:pos x="T0" y="T1"/>
                </a:cxn>
                <a:cxn ang="T13">
                  <a:pos x="T2" y="T3"/>
                </a:cxn>
                <a:cxn ang="T14">
                  <a:pos x="T4" y="T5"/>
                </a:cxn>
                <a:cxn ang="T15">
                  <a:pos x="T6" y="T7"/>
                </a:cxn>
                <a:cxn ang="T16">
                  <a:pos x="T8" y="T9"/>
                </a:cxn>
                <a:cxn ang="T17">
                  <a:pos x="T10" y="T11"/>
                </a:cxn>
              </a:cxnLst>
              <a:rect l="T18" t="T19" r="T20" b="T21"/>
              <a:pathLst>
                <a:path w="382612" h="307453">
                  <a:moveTo>
                    <a:pt x="0" y="153727"/>
                  </a:moveTo>
                  <a:lnTo>
                    <a:pt x="152022" y="153727"/>
                  </a:lnTo>
                  <a:lnTo>
                    <a:pt x="152022" y="96079"/>
                  </a:lnTo>
                  <a:lnTo>
                    <a:pt x="75159" y="96079"/>
                  </a:lnTo>
                  <a:lnTo>
                    <a:pt x="228886" y="0"/>
                  </a:lnTo>
                  <a:lnTo>
                    <a:pt x="382612" y="96079"/>
                  </a:lnTo>
                  <a:lnTo>
                    <a:pt x="305749" y="96079"/>
                  </a:lnTo>
                  <a:lnTo>
                    <a:pt x="305749" y="307453"/>
                  </a:lnTo>
                  <a:lnTo>
                    <a:pt x="0" y="307453"/>
                  </a:lnTo>
                  <a:close/>
                </a:path>
              </a:pathLst>
            </a:custGeom>
            <a:solidFill>
              <a:schemeClr val="accent6">
                <a:lumMod val="75000"/>
              </a:schemeClr>
            </a:solidFill>
            <a:ln w="9525">
              <a:noFill/>
              <a:miter lim="800000"/>
              <a:headEnd/>
              <a:tailEnd/>
            </a:ln>
            <a:effectLst>
              <a:outerShdw blurRad="63500" dist="23000" dir="5400000" rotWithShape="0">
                <a:srgbClr val="808080">
                  <a:alpha val="34998"/>
                </a:srgbClr>
              </a:outerShdw>
            </a:effectLst>
          </p:spPr>
          <p:txBody>
            <a:bodyPr anchor="ctr"/>
            <a:lstStyle/>
            <a:p>
              <a:pPr defTabSz="685800">
                <a:defRPr/>
              </a:pPr>
              <a:endParaRPr lang="en-US" sz="1200" dirty="0">
                <a:solidFill>
                  <a:prstClr val="black"/>
                </a:solidFill>
              </a:endParaRPr>
            </a:p>
          </p:txBody>
        </p:sp>
        <p:sp>
          <p:nvSpPr>
            <p:cNvPr id="25" name="Bent-Up Arrow 48"/>
            <p:cNvSpPr>
              <a:spLocks noChangeArrowheads="1"/>
            </p:cNvSpPr>
            <p:nvPr/>
          </p:nvSpPr>
          <p:spPr bwMode="auto">
            <a:xfrm flipH="1">
              <a:off x="4069876" y="3696889"/>
              <a:ext cx="306995" cy="192374"/>
            </a:xfrm>
            <a:custGeom>
              <a:avLst/>
              <a:gdLst>
                <a:gd name="T0" fmla="*/ 228871 w 382612"/>
                <a:gd name="T1" fmla="*/ 0 h 307453"/>
                <a:gd name="T2" fmla="*/ 75154 w 382612"/>
                <a:gd name="T3" fmla="*/ 96242 h 307453"/>
                <a:gd name="T4" fmla="*/ 0 w 382612"/>
                <a:gd name="T5" fmla="*/ 230981 h 307453"/>
                <a:gd name="T6" fmla="*/ 152864 w 382612"/>
                <a:gd name="T7" fmla="*/ 307975 h 307453"/>
                <a:gd name="T8" fmla="*/ 305729 w 382612"/>
                <a:gd name="T9" fmla="*/ 202109 h 307453"/>
                <a:gd name="T10" fmla="*/ 382587 w 382612"/>
                <a:gd name="T11" fmla="*/ 96242 h 307453"/>
                <a:gd name="T12" fmla="*/ 0 60000 65536"/>
                <a:gd name="T13" fmla="*/ 0 60000 65536"/>
                <a:gd name="T14" fmla="*/ 0 60000 65536"/>
                <a:gd name="T15" fmla="*/ 0 60000 65536"/>
                <a:gd name="T16" fmla="*/ 0 60000 65536"/>
                <a:gd name="T17" fmla="*/ 0 60000 65536"/>
                <a:gd name="T18" fmla="*/ 0 w 382612"/>
                <a:gd name="T19" fmla="*/ 153727 h 307453"/>
                <a:gd name="T20" fmla="*/ 305749 w 382612"/>
                <a:gd name="T21" fmla="*/ 307453 h 307453"/>
              </a:gdLst>
              <a:ahLst/>
              <a:cxnLst>
                <a:cxn ang="T12">
                  <a:pos x="T0" y="T1"/>
                </a:cxn>
                <a:cxn ang="T13">
                  <a:pos x="T2" y="T3"/>
                </a:cxn>
                <a:cxn ang="T14">
                  <a:pos x="T4" y="T5"/>
                </a:cxn>
                <a:cxn ang="T15">
                  <a:pos x="T6" y="T7"/>
                </a:cxn>
                <a:cxn ang="T16">
                  <a:pos x="T8" y="T9"/>
                </a:cxn>
                <a:cxn ang="T17">
                  <a:pos x="T10" y="T11"/>
                </a:cxn>
              </a:cxnLst>
              <a:rect l="T18" t="T19" r="T20" b="T21"/>
              <a:pathLst>
                <a:path w="382612" h="307453">
                  <a:moveTo>
                    <a:pt x="0" y="153727"/>
                  </a:moveTo>
                  <a:lnTo>
                    <a:pt x="152022" y="153727"/>
                  </a:lnTo>
                  <a:lnTo>
                    <a:pt x="152022" y="96079"/>
                  </a:lnTo>
                  <a:lnTo>
                    <a:pt x="75159" y="96079"/>
                  </a:lnTo>
                  <a:lnTo>
                    <a:pt x="228886" y="0"/>
                  </a:lnTo>
                  <a:lnTo>
                    <a:pt x="382612" y="96079"/>
                  </a:lnTo>
                  <a:lnTo>
                    <a:pt x="305749" y="96079"/>
                  </a:lnTo>
                  <a:lnTo>
                    <a:pt x="305749" y="307453"/>
                  </a:lnTo>
                  <a:lnTo>
                    <a:pt x="0" y="307453"/>
                  </a:lnTo>
                  <a:close/>
                </a:path>
              </a:pathLst>
            </a:custGeom>
            <a:solidFill>
              <a:schemeClr val="accent6">
                <a:lumMod val="75000"/>
              </a:schemeClr>
            </a:solidFill>
            <a:ln w="9525">
              <a:noFill/>
              <a:miter lim="800000"/>
              <a:headEnd/>
              <a:tailEnd/>
            </a:ln>
            <a:effectLst>
              <a:outerShdw blurRad="63500" dist="23000" dir="5400000" rotWithShape="0">
                <a:srgbClr val="808080">
                  <a:alpha val="34998"/>
                </a:srgbClr>
              </a:outerShdw>
            </a:effectLst>
          </p:spPr>
          <p:txBody>
            <a:bodyPr anchor="ctr"/>
            <a:lstStyle/>
            <a:p>
              <a:pPr defTabSz="685800">
                <a:defRPr/>
              </a:pPr>
              <a:endParaRPr lang="en-US" sz="1200" dirty="0">
                <a:solidFill>
                  <a:prstClr val="black"/>
                </a:solidFill>
              </a:endParaRPr>
            </a:p>
          </p:txBody>
        </p:sp>
        <p:sp>
          <p:nvSpPr>
            <p:cNvPr id="26" name="Bent-Up Arrow 48"/>
            <p:cNvSpPr>
              <a:spLocks noChangeArrowheads="1"/>
            </p:cNvSpPr>
            <p:nvPr/>
          </p:nvSpPr>
          <p:spPr bwMode="auto">
            <a:xfrm rot="10800000" flipH="1">
              <a:off x="6218848" y="3934632"/>
              <a:ext cx="313528" cy="192374"/>
            </a:xfrm>
            <a:custGeom>
              <a:avLst/>
              <a:gdLst>
                <a:gd name="T0" fmla="*/ 228871 w 382612"/>
                <a:gd name="T1" fmla="*/ 0 h 307453"/>
                <a:gd name="T2" fmla="*/ 75154 w 382612"/>
                <a:gd name="T3" fmla="*/ 96242 h 307453"/>
                <a:gd name="T4" fmla="*/ 0 w 382612"/>
                <a:gd name="T5" fmla="*/ 230981 h 307453"/>
                <a:gd name="T6" fmla="*/ 152864 w 382612"/>
                <a:gd name="T7" fmla="*/ 307975 h 307453"/>
                <a:gd name="T8" fmla="*/ 305729 w 382612"/>
                <a:gd name="T9" fmla="*/ 202109 h 307453"/>
                <a:gd name="T10" fmla="*/ 382587 w 382612"/>
                <a:gd name="T11" fmla="*/ 96242 h 307453"/>
                <a:gd name="T12" fmla="*/ 0 60000 65536"/>
                <a:gd name="T13" fmla="*/ 0 60000 65536"/>
                <a:gd name="T14" fmla="*/ 0 60000 65536"/>
                <a:gd name="T15" fmla="*/ 0 60000 65536"/>
                <a:gd name="T16" fmla="*/ 0 60000 65536"/>
                <a:gd name="T17" fmla="*/ 0 60000 65536"/>
                <a:gd name="T18" fmla="*/ 0 w 382612"/>
                <a:gd name="T19" fmla="*/ 153727 h 307453"/>
                <a:gd name="T20" fmla="*/ 305749 w 382612"/>
                <a:gd name="T21" fmla="*/ 307453 h 307453"/>
              </a:gdLst>
              <a:ahLst/>
              <a:cxnLst>
                <a:cxn ang="T12">
                  <a:pos x="T0" y="T1"/>
                </a:cxn>
                <a:cxn ang="T13">
                  <a:pos x="T2" y="T3"/>
                </a:cxn>
                <a:cxn ang="T14">
                  <a:pos x="T4" y="T5"/>
                </a:cxn>
                <a:cxn ang="T15">
                  <a:pos x="T6" y="T7"/>
                </a:cxn>
                <a:cxn ang="T16">
                  <a:pos x="T8" y="T9"/>
                </a:cxn>
                <a:cxn ang="T17">
                  <a:pos x="T10" y="T11"/>
                </a:cxn>
              </a:cxnLst>
              <a:rect l="T18" t="T19" r="T20" b="T21"/>
              <a:pathLst>
                <a:path w="382612" h="307453">
                  <a:moveTo>
                    <a:pt x="0" y="153727"/>
                  </a:moveTo>
                  <a:lnTo>
                    <a:pt x="152022" y="153727"/>
                  </a:lnTo>
                  <a:lnTo>
                    <a:pt x="152022" y="96079"/>
                  </a:lnTo>
                  <a:lnTo>
                    <a:pt x="75159" y="96079"/>
                  </a:lnTo>
                  <a:lnTo>
                    <a:pt x="228886" y="0"/>
                  </a:lnTo>
                  <a:lnTo>
                    <a:pt x="382612" y="96079"/>
                  </a:lnTo>
                  <a:lnTo>
                    <a:pt x="305749" y="96079"/>
                  </a:lnTo>
                  <a:lnTo>
                    <a:pt x="305749" y="307453"/>
                  </a:lnTo>
                  <a:lnTo>
                    <a:pt x="0" y="307453"/>
                  </a:lnTo>
                  <a:close/>
                </a:path>
              </a:pathLst>
            </a:custGeom>
            <a:solidFill>
              <a:schemeClr val="accent6">
                <a:lumMod val="75000"/>
              </a:schemeClr>
            </a:solidFill>
            <a:ln w="9525">
              <a:noFill/>
              <a:miter lim="800000"/>
              <a:headEnd/>
              <a:tailEnd/>
            </a:ln>
            <a:effectLst>
              <a:outerShdw blurRad="63500" dist="23000" dir="5400000" rotWithShape="0">
                <a:srgbClr val="808080">
                  <a:alpha val="34998"/>
                </a:srgbClr>
              </a:outerShdw>
            </a:effectLst>
          </p:spPr>
          <p:txBody>
            <a:bodyPr anchor="ctr"/>
            <a:lstStyle/>
            <a:p>
              <a:pPr defTabSz="685800">
                <a:defRPr/>
              </a:pPr>
              <a:endParaRPr lang="en-US" sz="1200" dirty="0">
                <a:solidFill>
                  <a:prstClr val="black"/>
                </a:solidFill>
              </a:endParaRPr>
            </a:p>
          </p:txBody>
        </p:sp>
        <p:sp>
          <p:nvSpPr>
            <p:cNvPr id="27" name="Bent-Up Arrow 48"/>
            <p:cNvSpPr>
              <a:spLocks noChangeArrowheads="1"/>
            </p:cNvSpPr>
            <p:nvPr/>
          </p:nvSpPr>
          <p:spPr bwMode="auto">
            <a:xfrm flipH="1">
              <a:off x="4990864" y="4353606"/>
              <a:ext cx="306995" cy="192374"/>
            </a:xfrm>
            <a:custGeom>
              <a:avLst/>
              <a:gdLst>
                <a:gd name="T0" fmla="*/ 228871 w 382612"/>
                <a:gd name="T1" fmla="*/ 0 h 307453"/>
                <a:gd name="T2" fmla="*/ 75154 w 382612"/>
                <a:gd name="T3" fmla="*/ 96242 h 307453"/>
                <a:gd name="T4" fmla="*/ 0 w 382612"/>
                <a:gd name="T5" fmla="*/ 230981 h 307453"/>
                <a:gd name="T6" fmla="*/ 152864 w 382612"/>
                <a:gd name="T7" fmla="*/ 307975 h 307453"/>
                <a:gd name="T8" fmla="*/ 305729 w 382612"/>
                <a:gd name="T9" fmla="*/ 202109 h 307453"/>
                <a:gd name="T10" fmla="*/ 382587 w 382612"/>
                <a:gd name="T11" fmla="*/ 96242 h 307453"/>
                <a:gd name="T12" fmla="*/ 0 60000 65536"/>
                <a:gd name="T13" fmla="*/ 0 60000 65536"/>
                <a:gd name="T14" fmla="*/ 0 60000 65536"/>
                <a:gd name="T15" fmla="*/ 0 60000 65536"/>
                <a:gd name="T16" fmla="*/ 0 60000 65536"/>
                <a:gd name="T17" fmla="*/ 0 60000 65536"/>
                <a:gd name="T18" fmla="*/ 0 w 382612"/>
                <a:gd name="T19" fmla="*/ 153727 h 307453"/>
                <a:gd name="T20" fmla="*/ 305749 w 382612"/>
                <a:gd name="T21" fmla="*/ 307453 h 307453"/>
              </a:gdLst>
              <a:ahLst/>
              <a:cxnLst>
                <a:cxn ang="T12">
                  <a:pos x="T0" y="T1"/>
                </a:cxn>
                <a:cxn ang="T13">
                  <a:pos x="T2" y="T3"/>
                </a:cxn>
                <a:cxn ang="T14">
                  <a:pos x="T4" y="T5"/>
                </a:cxn>
                <a:cxn ang="T15">
                  <a:pos x="T6" y="T7"/>
                </a:cxn>
                <a:cxn ang="T16">
                  <a:pos x="T8" y="T9"/>
                </a:cxn>
                <a:cxn ang="T17">
                  <a:pos x="T10" y="T11"/>
                </a:cxn>
              </a:cxnLst>
              <a:rect l="T18" t="T19" r="T20" b="T21"/>
              <a:pathLst>
                <a:path w="382612" h="307453">
                  <a:moveTo>
                    <a:pt x="0" y="153727"/>
                  </a:moveTo>
                  <a:lnTo>
                    <a:pt x="152022" y="153727"/>
                  </a:lnTo>
                  <a:lnTo>
                    <a:pt x="152022" y="96079"/>
                  </a:lnTo>
                  <a:lnTo>
                    <a:pt x="75159" y="96079"/>
                  </a:lnTo>
                  <a:lnTo>
                    <a:pt x="228886" y="0"/>
                  </a:lnTo>
                  <a:lnTo>
                    <a:pt x="382612" y="96079"/>
                  </a:lnTo>
                  <a:lnTo>
                    <a:pt x="305749" y="96079"/>
                  </a:lnTo>
                  <a:lnTo>
                    <a:pt x="305749" y="307453"/>
                  </a:lnTo>
                  <a:lnTo>
                    <a:pt x="0" y="307453"/>
                  </a:lnTo>
                  <a:close/>
                </a:path>
              </a:pathLst>
            </a:custGeom>
            <a:solidFill>
              <a:schemeClr val="accent6">
                <a:lumMod val="75000"/>
              </a:schemeClr>
            </a:solidFill>
            <a:ln w="9525">
              <a:noFill/>
              <a:miter lim="800000"/>
              <a:headEnd/>
              <a:tailEnd/>
            </a:ln>
            <a:effectLst>
              <a:outerShdw blurRad="63500" dist="23000" dir="5400000" rotWithShape="0">
                <a:srgbClr val="808080">
                  <a:alpha val="34998"/>
                </a:srgbClr>
              </a:outerShdw>
            </a:effectLst>
          </p:spPr>
          <p:txBody>
            <a:bodyPr anchor="ctr"/>
            <a:lstStyle/>
            <a:p>
              <a:pPr defTabSz="685800">
                <a:defRPr/>
              </a:pPr>
              <a:endParaRPr lang="en-US" sz="1200" dirty="0">
                <a:solidFill>
                  <a:prstClr val="black"/>
                </a:solidFill>
              </a:endParaRPr>
            </a:p>
          </p:txBody>
        </p:sp>
      </p:grpSp>
      <p:sp>
        <p:nvSpPr>
          <p:cNvPr id="3" name="Title 2"/>
          <p:cNvSpPr>
            <a:spLocks noGrp="1"/>
          </p:cNvSpPr>
          <p:nvPr>
            <p:ph type="title"/>
          </p:nvPr>
        </p:nvSpPr>
        <p:spPr/>
        <p:txBody>
          <a:bodyPr/>
          <a:lstStyle/>
          <a:p>
            <a:r>
              <a:rPr lang="en-US" dirty="0" smtClean="0"/>
              <a:t>CO-MTSS Implementation Teams</a:t>
            </a:r>
            <a:endParaRPr lang="en-US" dirty="0"/>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9595" y="987526"/>
            <a:ext cx="788670" cy="788670"/>
          </a:xfrm>
          <a:prstGeom prst="rect">
            <a:avLst/>
          </a:prstGeom>
        </p:spPr>
      </p:pic>
    </p:spTree>
    <p:extLst>
      <p:ext uri="{BB962C8B-B14F-4D97-AF65-F5344CB8AC3E}">
        <p14:creationId xmlns:p14="http://schemas.microsoft.com/office/powerpoint/2010/main" val="309489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Making Effective Teaming Visible – </a:t>
            </a:r>
            <a:r>
              <a:rPr lang="en-US" i="1" dirty="0"/>
              <a:t>Efficient </a:t>
            </a:r>
            <a:r>
              <a:rPr lang="en-US" i="1" dirty="0" smtClean="0"/>
              <a:t>Meetings</a:t>
            </a:r>
            <a:endParaRPr lang="en-US" dirty="0"/>
          </a:p>
        </p:txBody>
      </p:sp>
      <p:sp>
        <p:nvSpPr>
          <p:cNvPr id="6" name="Title 4"/>
          <p:cNvSpPr txBox="1">
            <a:spLocks/>
          </p:cNvSpPr>
          <p:nvPr/>
        </p:nvSpPr>
        <p:spPr>
          <a:xfrm>
            <a:off x="192024" y="1463051"/>
            <a:ext cx="1685059" cy="87062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300" b="1" i="1" dirty="0">
                <a:solidFill>
                  <a:sysClr val="windowText" lastClr="000000"/>
                </a:solidFill>
              </a:rPr>
              <a:t>Activity</a:t>
            </a:r>
          </a:p>
        </p:txBody>
      </p:sp>
      <p:grpSp>
        <p:nvGrpSpPr>
          <p:cNvPr id="7" name="Group 6"/>
          <p:cNvGrpSpPr/>
          <p:nvPr/>
        </p:nvGrpSpPr>
        <p:grpSpPr>
          <a:xfrm>
            <a:off x="451414" y="1615858"/>
            <a:ext cx="7923638" cy="2320439"/>
            <a:chOff x="590938" y="805759"/>
            <a:chExt cx="10141468" cy="3093919"/>
          </a:xfrm>
        </p:grpSpPr>
        <p:grpSp>
          <p:nvGrpSpPr>
            <p:cNvPr id="8" name="Group 7"/>
            <p:cNvGrpSpPr/>
            <p:nvPr/>
          </p:nvGrpSpPr>
          <p:grpSpPr>
            <a:xfrm>
              <a:off x="590938" y="1758323"/>
              <a:ext cx="2188988" cy="1415773"/>
              <a:chOff x="590938" y="1758323"/>
              <a:chExt cx="2188988" cy="1415773"/>
            </a:xfrm>
          </p:grpSpPr>
          <p:sp>
            <p:nvSpPr>
              <p:cNvPr id="16" name="TextBox 15"/>
              <p:cNvSpPr txBox="1"/>
              <p:nvPr/>
            </p:nvSpPr>
            <p:spPr>
              <a:xfrm>
                <a:off x="590938" y="1758323"/>
                <a:ext cx="1869363" cy="1415773"/>
              </a:xfrm>
              <a:prstGeom prst="rect">
                <a:avLst/>
              </a:prstGeom>
              <a:noFill/>
            </p:spPr>
            <p:txBody>
              <a:bodyPr wrap="square" rtlCol="0">
                <a:spAutoFit/>
              </a:bodyPr>
              <a:lstStyle/>
              <a:p>
                <a:pPr defTabSz="685800"/>
                <a:r>
                  <a:rPr lang="en-US" sz="2100" b="1" dirty="0">
                    <a:solidFill>
                      <a:prstClr val="black"/>
                    </a:solidFill>
                  </a:rPr>
                  <a:t>Remember a recent meeting…</a:t>
                </a:r>
              </a:p>
            </p:txBody>
          </p:sp>
          <p:sp>
            <p:nvSpPr>
              <p:cNvPr id="17" name="Right Brace 16"/>
              <p:cNvSpPr/>
              <p:nvPr/>
            </p:nvSpPr>
            <p:spPr>
              <a:xfrm rot="10800000">
                <a:off x="2398926" y="1852826"/>
                <a:ext cx="381000" cy="1223963"/>
              </a:xfrm>
              <a:prstGeom prst="rightBrace">
                <a:avLst>
                  <a:gd name="adj1" fmla="val 66794"/>
                  <a:gd name="adj2" fmla="val 50000"/>
                </a:avLst>
              </a:prstGeom>
              <a:noFill/>
              <a:ln w="412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defTabSz="685800">
                  <a:defRPr/>
                </a:pPr>
                <a:endParaRPr lang="en-US" sz="1350" dirty="0">
                  <a:ln w="104775">
                    <a:solidFill>
                      <a:prstClr val="black"/>
                    </a:solidFill>
                  </a:ln>
                  <a:solidFill>
                    <a:prstClr val="black"/>
                  </a:solidFill>
                </a:endParaRPr>
              </a:p>
            </p:txBody>
          </p:sp>
        </p:grpSp>
        <p:grpSp>
          <p:nvGrpSpPr>
            <p:cNvPr id="9" name="Group 8"/>
            <p:cNvGrpSpPr/>
            <p:nvPr/>
          </p:nvGrpSpPr>
          <p:grpSpPr>
            <a:xfrm>
              <a:off x="2460300" y="805759"/>
              <a:ext cx="8272106" cy="3093919"/>
              <a:chOff x="1111607" y="2727685"/>
              <a:chExt cx="8272106" cy="3093919"/>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421632" y="4360651"/>
                <a:ext cx="518078" cy="498703"/>
              </a:xfrm>
              <a:prstGeom prst="rect">
                <a:avLst/>
              </a:prstGeom>
            </p:spPr>
          </p:pic>
          <p:grpSp>
            <p:nvGrpSpPr>
              <p:cNvPr id="11" name="Group 10"/>
              <p:cNvGrpSpPr/>
              <p:nvPr/>
            </p:nvGrpSpPr>
            <p:grpSpPr>
              <a:xfrm>
                <a:off x="1111607" y="2727685"/>
                <a:ext cx="8272106" cy="3093919"/>
                <a:chOff x="2589425" y="698707"/>
                <a:chExt cx="8272106" cy="3093919"/>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3717" y="1223841"/>
                  <a:ext cx="1423244" cy="912733"/>
                </a:xfrm>
                <a:prstGeom prst="rect">
                  <a:avLst/>
                </a:prstGeom>
              </p:spPr>
            </p:pic>
            <p:sp>
              <p:nvSpPr>
                <p:cNvPr id="13" name="TextBox 12"/>
                <p:cNvSpPr txBox="1"/>
                <p:nvPr/>
              </p:nvSpPr>
              <p:spPr>
                <a:xfrm>
                  <a:off x="2589425" y="1475800"/>
                  <a:ext cx="7164175" cy="2123659"/>
                </a:xfrm>
                <a:prstGeom prst="rect">
                  <a:avLst/>
                </a:prstGeom>
                <a:noFill/>
              </p:spPr>
              <p:txBody>
                <a:bodyPr wrap="square" rtlCol="0">
                  <a:spAutoFit/>
                </a:bodyPr>
                <a:lstStyle/>
                <a:p>
                  <a:pPr lvl="1" defTabSz="685800"/>
                  <a:r>
                    <a:rPr lang="en-US" sz="2100" dirty="0">
                      <a:solidFill>
                        <a:prstClr val="black"/>
                      </a:solidFill>
                    </a:rPr>
                    <a:t>… who was there</a:t>
                  </a:r>
                </a:p>
                <a:p>
                  <a:pPr lvl="1" defTabSz="685800"/>
                  <a:r>
                    <a:rPr lang="en-US" sz="2100" dirty="0">
                      <a:solidFill>
                        <a:prstClr val="black"/>
                      </a:solidFill>
                    </a:rPr>
                    <a:t>… what was the purpose of the meeting</a:t>
                  </a:r>
                </a:p>
                <a:p>
                  <a:pPr lvl="1" defTabSz="685800"/>
                  <a:r>
                    <a:rPr lang="en-US" sz="2100" dirty="0">
                      <a:solidFill>
                        <a:prstClr val="black"/>
                      </a:solidFill>
                    </a:rPr>
                    <a:t>… where was the meeting</a:t>
                  </a:r>
                </a:p>
                <a:p>
                  <a:pPr lvl="1" defTabSz="685800"/>
                  <a:r>
                    <a:rPr lang="en-US" sz="2100" dirty="0">
                      <a:solidFill>
                        <a:prstClr val="black"/>
                      </a:solidFill>
                    </a:rPr>
                    <a:t>… what was the weather like outside</a:t>
                  </a:r>
                </a:p>
                <a:p>
                  <a:pPr defTabSz="685800"/>
                  <a:endParaRPr lang="en-US" sz="1350" dirty="0">
                    <a:solidFill>
                      <a:prstClr val="black"/>
                    </a:solidFill>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0554" y="698707"/>
                  <a:ext cx="1930977" cy="193097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7232" y="2594055"/>
                  <a:ext cx="1193556" cy="1198571"/>
                </a:xfrm>
                <a:prstGeom prst="rect">
                  <a:avLst/>
                </a:prstGeom>
              </p:spPr>
            </p:pic>
          </p:grpSp>
        </p:grpSp>
      </p:grpSp>
      <p:sp>
        <p:nvSpPr>
          <p:cNvPr id="18" name="Rectangle 17"/>
          <p:cNvSpPr/>
          <p:nvPr/>
        </p:nvSpPr>
        <p:spPr>
          <a:xfrm>
            <a:off x="107577" y="4010932"/>
            <a:ext cx="8807823" cy="1569660"/>
          </a:xfrm>
          <a:prstGeom prst="rect">
            <a:avLst/>
          </a:prstGeom>
        </p:spPr>
        <p:txBody>
          <a:bodyPr wrap="square">
            <a:spAutoFit/>
          </a:bodyPr>
          <a:lstStyle/>
          <a:p>
            <a:pPr marL="385763" indent="-385763" defTabSz="685800">
              <a:buFont typeface="+mj-lt"/>
              <a:buAutoNum type="arabicPeriod"/>
            </a:pPr>
            <a:r>
              <a:rPr lang="en-US" sz="2400" dirty="0">
                <a:solidFill>
                  <a:prstClr val="black"/>
                </a:solidFill>
              </a:rPr>
              <a:t>Using the Leadership Team Meeting Foundations Checklist, rate that meeting on your own (1.5 minutes)</a:t>
            </a:r>
          </a:p>
          <a:p>
            <a:pPr marL="385763" indent="-385763" defTabSz="685800">
              <a:buFont typeface="+mj-lt"/>
              <a:buAutoNum type="arabicPeriod"/>
            </a:pPr>
            <a:r>
              <a:rPr lang="en-US" sz="2400" dirty="0">
                <a:solidFill>
                  <a:prstClr val="black"/>
                </a:solidFill>
              </a:rPr>
              <a:t>With your neighbor – Discuss the biggest missing meeting components (2 minutes)</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89595" y="987526"/>
            <a:ext cx="788670" cy="788670"/>
          </a:xfrm>
          <a:prstGeom prst="rect">
            <a:avLst/>
          </a:prstGeom>
        </p:spPr>
      </p:pic>
    </p:spTree>
    <p:extLst>
      <p:ext uri="{BB962C8B-B14F-4D97-AF65-F5344CB8AC3E}">
        <p14:creationId xmlns:p14="http://schemas.microsoft.com/office/powerpoint/2010/main" val="386525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1412" y="1130382"/>
            <a:ext cx="3859679" cy="3792744"/>
          </a:xfrm>
        </p:spPr>
        <p:txBody>
          <a:bodyPr>
            <a:noAutofit/>
          </a:bodyPr>
          <a:lstStyle/>
          <a:p>
            <a:pPr marL="0" indent="0">
              <a:buNone/>
            </a:pPr>
            <a:r>
              <a:rPr lang="en-US" sz="2800" b="1" i="1" dirty="0" smtClean="0"/>
              <a:t>Primary Decision Rule</a:t>
            </a:r>
          </a:p>
          <a:p>
            <a:pPr marL="0" indent="0">
              <a:buNone/>
            </a:pPr>
            <a:endParaRPr lang="en-US" sz="2800" dirty="0" smtClean="0"/>
          </a:p>
          <a:p>
            <a:pPr marL="0" indent="0">
              <a:buNone/>
            </a:pPr>
            <a:endParaRPr lang="en-US" sz="2800" dirty="0" smtClean="0"/>
          </a:p>
          <a:p>
            <a:pPr marL="0" indent="0">
              <a:buNone/>
            </a:pPr>
            <a:endParaRPr lang="en-US" sz="2800" dirty="0" smtClean="0"/>
          </a:p>
          <a:p>
            <a:pPr marL="0" indent="0">
              <a:buNone/>
            </a:pPr>
            <a:endParaRPr lang="en-US" sz="2800" dirty="0"/>
          </a:p>
          <a:p>
            <a:pPr marL="0" indent="0">
              <a:buNone/>
            </a:pPr>
            <a:endParaRPr lang="en-US" sz="2800" dirty="0" smtClean="0"/>
          </a:p>
          <a:p>
            <a:pPr marL="0" indent="0">
              <a:buNone/>
            </a:pPr>
            <a:endParaRPr lang="en-US" sz="2800" dirty="0"/>
          </a:p>
          <a:p>
            <a:endParaRPr lang="en-US" sz="2800" dirty="0"/>
          </a:p>
          <a:p>
            <a:pPr marL="0" indent="0">
              <a:buNone/>
            </a:pPr>
            <a:endParaRPr lang="en-US" sz="2800" dirty="0"/>
          </a:p>
        </p:txBody>
      </p:sp>
      <p:sp>
        <p:nvSpPr>
          <p:cNvPr id="11" name="Content Placeholder 10"/>
          <p:cNvSpPr>
            <a:spLocks noGrp="1"/>
          </p:cNvSpPr>
          <p:nvPr>
            <p:ph idx="13"/>
          </p:nvPr>
        </p:nvSpPr>
        <p:spPr>
          <a:xfrm>
            <a:off x="4491846" y="1130382"/>
            <a:ext cx="4498448" cy="5056992"/>
          </a:xfrm>
        </p:spPr>
        <p:txBody>
          <a:bodyPr>
            <a:noAutofit/>
          </a:bodyPr>
          <a:lstStyle/>
          <a:p>
            <a:pPr marL="0" indent="0">
              <a:buNone/>
            </a:pPr>
            <a:r>
              <a:rPr lang="en-US" sz="2800" b="1" i="1" dirty="0"/>
              <a:t>Secondary Decision Rule</a:t>
            </a:r>
          </a:p>
          <a:p>
            <a:r>
              <a:rPr lang="en-US" sz="2800" dirty="0"/>
              <a:t>If your vote is not 75% one way, what will you do to reach a consensus</a:t>
            </a:r>
          </a:p>
          <a:p>
            <a:pPr marL="0" indent="0">
              <a:buNone/>
            </a:pPr>
            <a:endParaRPr lang="en-US" sz="2800" dirty="0" smtClean="0"/>
          </a:p>
          <a:p>
            <a:pPr marL="0" indent="0">
              <a:buNone/>
            </a:pPr>
            <a:r>
              <a:rPr lang="en-US" sz="2800" b="1" i="1" dirty="0" smtClean="0"/>
              <a:t>‘</a:t>
            </a:r>
            <a:r>
              <a:rPr lang="en-US" sz="2800" b="1" i="1" dirty="0"/>
              <a:t>Set Aside’ Rule </a:t>
            </a:r>
          </a:p>
          <a:p>
            <a:r>
              <a:rPr lang="en-US" sz="2800" dirty="0"/>
              <a:t>If you can’t come to consensus on an item in 2 minutes, put it aside, and return to it once you’ve finished the other items within the component</a:t>
            </a:r>
          </a:p>
          <a:p>
            <a:endParaRPr lang="en-US" sz="2800" dirty="0"/>
          </a:p>
        </p:txBody>
      </p:sp>
      <p:sp>
        <p:nvSpPr>
          <p:cNvPr id="3" name="Title 2"/>
          <p:cNvSpPr>
            <a:spLocks noGrp="1"/>
          </p:cNvSpPr>
          <p:nvPr>
            <p:ph type="title"/>
          </p:nvPr>
        </p:nvSpPr>
        <p:spPr/>
        <p:txBody>
          <a:bodyPr>
            <a:normAutofit fontScale="90000"/>
          </a:bodyPr>
          <a:lstStyle/>
          <a:p>
            <a:r>
              <a:rPr lang="en-US" dirty="0" smtClean="0"/>
              <a:t>Before we jump into the Self Assessment… How will you build consensus?</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338486790"/>
              </p:ext>
            </p:extLst>
          </p:nvPr>
        </p:nvGraphicFramePr>
        <p:xfrm>
          <a:off x="311412" y="2240933"/>
          <a:ext cx="4088994" cy="2984211"/>
        </p:xfrm>
        <a:graphic>
          <a:graphicData uri="http://schemas.openxmlformats.org/drawingml/2006/table">
            <a:tbl>
              <a:tblPr firstRow="1" bandRow="1">
                <a:tableStyleId>{D7AC3CCA-C797-4891-BE02-D94E43425B78}</a:tableStyleId>
              </a:tblPr>
              <a:tblGrid>
                <a:gridCol w="4088994"/>
              </a:tblGrid>
              <a:tr h="9947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smtClean="0"/>
                        <a:t>Simple Voting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smtClean="0"/>
                    </a:p>
                  </a:txBody>
                  <a:tcPr marL="68580" marR="68580" marT="34290" marB="34290"/>
                </a:tc>
              </a:tr>
              <a:tr h="9947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smtClean="0"/>
                        <a:t>Thumbs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smtClean="0"/>
                        <a:t>Up/Down/Sideways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smtClean="0"/>
                    </a:p>
                  </a:txBody>
                  <a:tcPr marL="68580" marR="68580" marT="34290" marB="34290"/>
                </a:tc>
              </a:tr>
              <a:tr h="9947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smtClean="0"/>
                        <a:t>Fist of Five</a:t>
                      </a:r>
                      <a:endParaRPr lang="en-US" sz="1800" dirty="0" smtClean="0"/>
                    </a:p>
                    <a:p>
                      <a:endParaRPr lang="en-US" sz="1800" dirty="0" smtClean="0"/>
                    </a:p>
                    <a:p>
                      <a:endParaRPr lang="en-US" sz="1800" dirty="0"/>
                    </a:p>
                  </a:txBody>
                  <a:tcPr marL="68580" marR="68580" marT="34290" marB="34290"/>
                </a:tc>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0184" y="171450"/>
            <a:ext cx="788670" cy="788670"/>
          </a:xfrm>
          <a:prstGeom prst="rect">
            <a:avLst/>
          </a:prstGeom>
        </p:spPr>
      </p:pic>
      <p:grpSp>
        <p:nvGrpSpPr>
          <p:cNvPr id="10" name="Group 9"/>
          <p:cNvGrpSpPr/>
          <p:nvPr/>
        </p:nvGrpSpPr>
        <p:grpSpPr>
          <a:xfrm>
            <a:off x="1407888" y="2384171"/>
            <a:ext cx="2888023" cy="2685545"/>
            <a:chOff x="2039143" y="1603580"/>
            <a:chExt cx="3284146" cy="2967263"/>
          </a:xfrm>
        </p:grpSpPr>
        <p:pic>
          <p:nvPicPr>
            <p:cNvPr id="6" name="Picture 5" descr="Thumbs_up_or_down_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8474" y="2750399"/>
              <a:ext cx="2194814" cy="72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ist_of_fiv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9143" y="3862643"/>
              <a:ext cx="3284146" cy="7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Vot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5882" y="1603580"/>
              <a:ext cx="723901" cy="73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163284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11202" y="857250"/>
            <a:ext cx="7494866" cy="5054082"/>
          </a:xfrm>
          <a:prstGeom prst="rect">
            <a:avLst/>
          </a:prstGeom>
        </p:spPr>
      </p:pic>
    </p:spTree>
    <p:extLst>
      <p:ext uri="{BB962C8B-B14F-4D97-AF65-F5344CB8AC3E}">
        <p14:creationId xmlns:p14="http://schemas.microsoft.com/office/powerpoint/2010/main" val="15449035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2478790" y="867136"/>
            <a:ext cx="4233259" cy="4233259"/>
          </a:xfrm>
          <a:prstGeom prst="ellipse">
            <a:avLst/>
          </a:prstGeom>
          <a:noFill/>
          <a:ln w="254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1747" y="2731122"/>
            <a:ext cx="152607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ontent Placeholder 1"/>
          <p:cNvSpPr txBox="1">
            <a:spLocks/>
          </p:cNvSpPr>
          <p:nvPr/>
        </p:nvSpPr>
        <p:spPr>
          <a:xfrm>
            <a:off x="7054009" y="1196127"/>
            <a:ext cx="2069737" cy="92476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Arial" panose="020B0604020202020204" pitchFamily="34" charset="0"/>
              <a:buNone/>
            </a:pPr>
            <a:r>
              <a:rPr lang="en-US" sz="1800" dirty="0" smtClean="0">
                <a:latin typeface="Trebuchet MS" panose="020B0603020202020204" pitchFamily="34" charset="0"/>
              </a:rPr>
              <a:t>Data-based Problem Solving and Decision Making</a:t>
            </a:r>
            <a:endParaRPr lang="en-US" sz="1800" dirty="0" smtClean="0">
              <a:solidFill>
                <a:srgbClr val="FF0000"/>
              </a:solidFill>
              <a:latin typeface="Trebuchet MS" panose="020B0603020202020204" pitchFamily="34" charset="0"/>
            </a:endParaRPr>
          </a:p>
          <a:p>
            <a:endParaRPr lang="en-US"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7579" y="909342"/>
            <a:ext cx="152607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2385" y="0"/>
            <a:ext cx="152607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5578" y="2731122"/>
            <a:ext cx="152456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4947" y="909342"/>
            <a:ext cx="1529062"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9090" y="1570184"/>
            <a:ext cx="6470959" cy="48606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1105" y="5890828"/>
            <a:ext cx="2842096" cy="985837"/>
          </a:xfrm>
          <a:prstGeom prst="rect">
            <a:avLst/>
          </a:prstGeom>
        </p:spPr>
      </p:pic>
    </p:spTree>
    <p:extLst>
      <p:ext uri="{BB962C8B-B14F-4D97-AF65-F5344CB8AC3E}">
        <p14:creationId xmlns:p14="http://schemas.microsoft.com/office/powerpoint/2010/main" val="134552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spcAft>
                <a:spcPts val="2400"/>
              </a:spcAft>
            </a:pPr>
            <a:r>
              <a:rPr lang="en-US" sz="2800" dirty="0" smtClean="0"/>
              <a:t>Walk-through problem solving process with your score from </a:t>
            </a:r>
            <a:r>
              <a:rPr lang="en-US" sz="2800" i="1" dirty="0"/>
              <a:t>Team-Based Shared </a:t>
            </a:r>
            <a:r>
              <a:rPr lang="en-US" sz="2800" i="1" dirty="0" smtClean="0"/>
              <a:t>Leadership </a:t>
            </a:r>
            <a:r>
              <a:rPr lang="en-US" sz="2800" dirty="0" smtClean="0"/>
              <a:t>component from the MLT Self-Assessment</a:t>
            </a:r>
          </a:p>
          <a:p>
            <a:pPr>
              <a:spcAft>
                <a:spcPts val="2400"/>
              </a:spcAft>
            </a:pPr>
            <a:r>
              <a:rPr lang="en-US" sz="2800" dirty="0" smtClean="0"/>
              <a:t>Complete </a:t>
            </a:r>
            <a:r>
              <a:rPr lang="en-US" sz="2800" i="1" dirty="0" smtClean="0"/>
              <a:t>Data-Based Problem Solving and Decision Making</a:t>
            </a:r>
            <a:r>
              <a:rPr lang="en-US" sz="2800" dirty="0" smtClean="0"/>
              <a:t> component on MLT Self-Assessment</a:t>
            </a:r>
            <a:endParaRPr lang="en-US" sz="2800" dirty="0"/>
          </a:p>
        </p:txBody>
      </p:sp>
      <p:sp>
        <p:nvSpPr>
          <p:cNvPr id="3" name="Title 2"/>
          <p:cNvSpPr>
            <a:spLocks noGrp="1"/>
          </p:cNvSpPr>
          <p:nvPr>
            <p:ph type="title"/>
          </p:nvPr>
        </p:nvSpPr>
        <p:spPr/>
        <p:txBody>
          <a:bodyPr/>
          <a:lstStyle/>
          <a:p>
            <a:r>
              <a:rPr lang="en-US" dirty="0" smtClean="0"/>
              <a:t>Objectives</a:t>
            </a:r>
            <a:endParaRPr lang="en-US" dirty="0"/>
          </a:p>
        </p:txBody>
      </p:sp>
    </p:spTree>
    <p:extLst>
      <p:ext uri="{BB962C8B-B14F-4D97-AF65-F5344CB8AC3E}">
        <p14:creationId xmlns:p14="http://schemas.microsoft.com/office/powerpoint/2010/main" val="32151985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sz="2800" b="0" dirty="0" smtClean="0"/>
              <a:t>A </a:t>
            </a:r>
            <a:r>
              <a:rPr lang="en-US" sz="2800" b="0" dirty="0"/>
              <a:t>consistent process is used by stakeholder teams and applied at multiple levels to analyze and evaluate relevant information to plan and implement strategies that support sustainable improved student and system outcomes.</a:t>
            </a:r>
          </a:p>
          <a:p>
            <a:endParaRPr lang="en-US" dirty="0"/>
          </a:p>
        </p:txBody>
      </p:sp>
      <p:sp>
        <p:nvSpPr>
          <p:cNvPr id="3" name="Title 2"/>
          <p:cNvSpPr>
            <a:spLocks noGrp="1"/>
          </p:cNvSpPr>
          <p:nvPr>
            <p:ph type="title"/>
          </p:nvPr>
        </p:nvSpPr>
        <p:spPr/>
        <p:txBody>
          <a:bodyPr>
            <a:normAutofit/>
          </a:bodyPr>
          <a:lstStyle/>
          <a:p>
            <a:r>
              <a:rPr lang="en-US" dirty="0"/>
              <a:t>Data-Based Problem Solving and </a:t>
            </a:r>
            <a:r>
              <a:rPr lang="en-US" dirty="0" smtClean="0"/>
              <a:t>Decision-Making</a:t>
            </a:r>
            <a:endParaRPr lang="en-US" dirty="0"/>
          </a:p>
        </p:txBody>
      </p:sp>
      <p:pic>
        <p:nvPicPr>
          <p:cNvPr id="7" name="Picture 6" descr="02-CO-MTSS-data-based.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4925" y="3937520"/>
            <a:ext cx="2334265" cy="2328026"/>
          </a:xfrm>
          <a:prstGeom prst="rect">
            <a:avLst/>
          </a:prstGeom>
        </p:spPr>
      </p:pic>
    </p:spTree>
    <p:extLst>
      <p:ext uri="{BB962C8B-B14F-4D97-AF65-F5344CB8AC3E}">
        <p14:creationId xmlns:p14="http://schemas.microsoft.com/office/powerpoint/2010/main" val="7769578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Arrow Connector 15"/>
          <p:cNvCxnSpPr/>
          <p:nvPr/>
        </p:nvCxnSpPr>
        <p:spPr>
          <a:xfrm flipH="1" flipV="1">
            <a:off x="7931888" y="4306186"/>
            <a:ext cx="31898" cy="112705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126706" y="2813745"/>
            <a:ext cx="1447800" cy="1295400"/>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r>
              <a:rPr lang="en-US" sz="2400" b="1" dirty="0">
                <a:solidFill>
                  <a:prstClr val="white"/>
                </a:solidFill>
              </a:rPr>
              <a:t>Solution</a:t>
            </a:r>
          </a:p>
        </p:txBody>
      </p:sp>
      <p:sp>
        <p:nvSpPr>
          <p:cNvPr id="5" name="Pentagon 4"/>
          <p:cNvSpPr/>
          <p:nvPr/>
        </p:nvSpPr>
        <p:spPr>
          <a:xfrm>
            <a:off x="304800" y="2813745"/>
            <a:ext cx="2137186" cy="1295400"/>
          </a:xfrm>
          <a:prstGeom prst="homePlate">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400" b="1" dirty="0">
                <a:solidFill>
                  <a:prstClr val="white"/>
                </a:solidFill>
              </a:rPr>
              <a:t>Problem</a:t>
            </a:r>
          </a:p>
        </p:txBody>
      </p:sp>
      <p:sp>
        <p:nvSpPr>
          <p:cNvPr id="9" name="Title 1"/>
          <p:cNvSpPr txBox="1">
            <a:spLocks/>
          </p:cNvSpPr>
          <p:nvPr/>
        </p:nvSpPr>
        <p:spPr>
          <a:xfrm>
            <a:off x="218739" y="158961"/>
            <a:ext cx="8536193" cy="666186"/>
          </a:xfrm>
          <a:prstGeom prst="rect">
            <a:avLst/>
          </a:prstGeom>
        </p:spPr>
        <p:txBody>
          <a:bodyPr/>
          <a:lstStyle/>
          <a:p>
            <a:pPr eaLnBrk="0" hangingPunct="0">
              <a:defRPr/>
            </a:pPr>
            <a:r>
              <a:rPr lang="en-US" sz="2800" b="1" kern="0" dirty="0">
                <a:solidFill>
                  <a:prstClr val="white"/>
                </a:solidFill>
                <a:latin typeface="Museo Slab 500" pitchFamily="50" charset="0"/>
              </a:rPr>
              <a:t>Improving </a:t>
            </a:r>
            <a:r>
              <a:rPr lang="en-US" sz="2800" b="1" kern="0" dirty="0" smtClean="0">
                <a:solidFill>
                  <a:prstClr val="white"/>
                </a:solidFill>
                <a:latin typeface="Museo Slab 500" pitchFamily="50" charset="0"/>
              </a:rPr>
              <a:t>Decision-Making</a:t>
            </a:r>
            <a:endParaRPr lang="en-US" sz="2800" kern="0" dirty="0">
              <a:solidFill>
                <a:prstClr val="white"/>
              </a:solidFill>
              <a:latin typeface="Museo Slab 500" pitchFamily="50" charset="0"/>
            </a:endParaRPr>
          </a:p>
        </p:txBody>
      </p:sp>
      <p:sp>
        <p:nvSpPr>
          <p:cNvPr id="9227" name="TextBox 13"/>
          <p:cNvSpPr txBox="1">
            <a:spLocks noChangeArrowheads="1"/>
          </p:cNvSpPr>
          <p:nvPr/>
        </p:nvSpPr>
        <p:spPr bwMode="auto">
          <a:xfrm>
            <a:off x="76199" y="6430836"/>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6D3A5D">
                    <a:lumMod val="60000"/>
                    <a:lumOff val="40000"/>
                  </a:srgbClr>
                </a:solidFill>
              </a:rPr>
              <a:t>Adapted from </a:t>
            </a:r>
            <a:r>
              <a:rPr lang="en-US" altLang="en-US" sz="1400" dirty="0" smtClean="0">
                <a:solidFill>
                  <a:srgbClr val="6D3A5D">
                    <a:lumMod val="60000"/>
                    <a:lumOff val="40000"/>
                  </a:srgbClr>
                </a:solidFill>
              </a:rPr>
              <a:t>TIPS/Rob </a:t>
            </a:r>
            <a:r>
              <a:rPr lang="en-US" altLang="en-US" sz="1400" dirty="0">
                <a:solidFill>
                  <a:srgbClr val="6D3A5D">
                    <a:lumMod val="60000"/>
                    <a:lumOff val="40000"/>
                  </a:srgbClr>
                </a:solidFill>
              </a:rPr>
              <a:t>Horner</a:t>
            </a:r>
          </a:p>
        </p:txBody>
      </p:sp>
      <p:sp>
        <p:nvSpPr>
          <p:cNvPr id="14" name="Freeform 13"/>
          <p:cNvSpPr/>
          <p:nvPr/>
        </p:nvSpPr>
        <p:spPr>
          <a:xfrm rot="16200000">
            <a:off x="3057075" y="410694"/>
            <a:ext cx="4377286" cy="6010793"/>
          </a:xfrm>
          <a:custGeom>
            <a:avLst/>
            <a:gdLst>
              <a:gd name="connsiteX0" fmla="*/ 3706761 w 7669693"/>
              <a:gd name="connsiteY0" fmla="*/ 176980 h 3490451"/>
              <a:gd name="connsiteX1" fmla="*/ 3687096 w 7669693"/>
              <a:gd name="connsiteY1" fmla="*/ 540774 h 3490451"/>
              <a:gd name="connsiteX2" fmla="*/ 3677264 w 7669693"/>
              <a:gd name="connsiteY2" fmla="*/ 570271 h 3490451"/>
              <a:gd name="connsiteX3" fmla="*/ 3647767 w 7669693"/>
              <a:gd name="connsiteY3" fmla="*/ 639096 h 3490451"/>
              <a:gd name="connsiteX4" fmla="*/ 3618271 w 7669693"/>
              <a:gd name="connsiteY4" fmla="*/ 658761 h 3490451"/>
              <a:gd name="connsiteX5" fmla="*/ 3588774 w 7669693"/>
              <a:gd name="connsiteY5" fmla="*/ 688258 h 3490451"/>
              <a:gd name="connsiteX6" fmla="*/ 3018503 w 7669693"/>
              <a:gd name="connsiteY6" fmla="*/ 698090 h 3490451"/>
              <a:gd name="connsiteX7" fmla="*/ 2969342 w 7669693"/>
              <a:gd name="connsiteY7" fmla="*/ 757084 h 3490451"/>
              <a:gd name="connsiteX8" fmla="*/ 2959509 w 7669693"/>
              <a:gd name="connsiteY8" fmla="*/ 786580 h 3490451"/>
              <a:gd name="connsiteX9" fmla="*/ 2969342 w 7669693"/>
              <a:gd name="connsiteY9" fmla="*/ 1042219 h 3490451"/>
              <a:gd name="connsiteX10" fmla="*/ 2920180 w 7669693"/>
              <a:gd name="connsiteY10" fmla="*/ 1238864 h 3490451"/>
              <a:gd name="connsiteX11" fmla="*/ 2890684 w 7669693"/>
              <a:gd name="connsiteY11" fmla="*/ 1258529 h 3490451"/>
              <a:gd name="connsiteX12" fmla="*/ 2831690 w 7669693"/>
              <a:gd name="connsiteY12" fmla="*/ 1248696 h 3490451"/>
              <a:gd name="connsiteX13" fmla="*/ 2733367 w 7669693"/>
              <a:gd name="connsiteY13" fmla="*/ 1209367 h 3490451"/>
              <a:gd name="connsiteX14" fmla="*/ 2546554 w 7669693"/>
              <a:gd name="connsiteY14" fmla="*/ 1140542 h 3490451"/>
              <a:gd name="connsiteX15" fmla="*/ 2428567 w 7669693"/>
              <a:gd name="connsiteY15" fmla="*/ 1081548 h 3490451"/>
              <a:gd name="connsiteX16" fmla="*/ 2310580 w 7669693"/>
              <a:gd name="connsiteY16" fmla="*/ 1022554 h 3490451"/>
              <a:gd name="connsiteX17" fmla="*/ 2231922 w 7669693"/>
              <a:gd name="connsiteY17" fmla="*/ 953729 h 3490451"/>
              <a:gd name="connsiteX18" fmla="*/ 2153264 w 7669693"/>
              <a:gd name="connsiteY18" fmla="*/ 855406 h 3490451"/>
              <a:gd name="connsiteX19" fmla="*/ 2113935 w 7669693"/>
              <a:gd name="connsiteY19" fmla="*/ 757084 h 3490451"/>
              <a:gd name="connsiteX20" fmla="*/ 2094271 w 7669693"/>
              <a:gd name="connsiteY20" fmla="*/ 727587 h 3490451"/>
              <a:gd name="connsiteX21" fmla="*/ 2045109 w 7669693"/>
              <a:gd name="connsiteY21" fmla="*/ 639096 h 3490451"/>
              <a:gd name="connsiteX22" fmla="*/ 2005780 w 7669693"/>
              <a:gd name="connsiteY22" fmla="*/ 589935 h 3490451"/>
              <a:gd name="connsiteX23" fmla="*/ 1986116 w 7669693"/>
              <a:gd name="connsiteY23" fmla="*/ 560438 h 3490451"/>
              <a:gd name="connsiteX24" fmla="*/ 1907458 w 7669693"/>
              <a:gd name="connsiteY24" fmla="*/ 501445 h 3490451"/>
              <a:gd name="connsiteX25" fmla="*/ 1868129 w 7669693"/>
              <a:gd name="connsiteY25" fmla="*/ 471948 h 3490451"/>
              <a:gd name="connsiteX26" fmla="*/ 1838632 w 7669693"/>
              <a:gd name="connsiteY26" fmla="*/ 452284 h 3490451"/>
              <a:gd name="connsiteX27" fmla="*/ 1799303 w 7669693"/>
              <a:gd name="connsiteY27" fmla="*/ 422787 h 3490451"/>
              <a:gd name="connsiteX28" fmla="*/ 1691148 w 7669693"/>
              <a:gd name="connsiteY28" fmla="*/ 383458 h 3490451"/>
              <a:gd name="connsiteX29" fmla="*/ 1553496 w 7669693"/>
              <a:gd name="connsiteY29" fmla="*/ 373625 h 3490451"/>
              <a:gd name="connsiteX30" fmla="*/ 1425677 w 7669693"/>
              <a:gd name="connsiteY30" fmla="*/ 334296 h 3490451"/>
              <a:gd name="connsiteX31" fmla="*/ 1307690 w 7669693"/>
              <a:gd name="connsiteY31" fmla="*/ 304800 h 3490451"/>
              <a:gd name="connsiteX32" fmla="*/ 1111045 w 7669693"/>
              <a:gd name="connsiteY32" fmla="*/ 245806 h 3490451"/>
              <a:gd name="connsiteX33" fmla="*/ 1071716 w 7669693"/>
              <a:gd name="connsiteY33" fmla="*/ 226142 h 3490451"/>
              <a:gd name="connsiteX34" fmla="*/ 1002890 w 7669693"/>
              <a:gd name="connsiteY34" fmla="*/ 167148 h 3490451"/>
              <a:gd name="connsiteX35" fmla="*/ 875071 w 7669693"/>
              <a:gd name="connsiteY35" fmla="*/ 78658 h 3490451"/>
              <a:gd name="connsiteX36" fmla="*/ 825909 w 7669693"/>
              <a:gd name="connsiteY36" fmla="*/ 68825 h 3490451"/>
              <a:gd name="connsiteX37" fmla="*/ 786580 w 7669693"/>
              <a:gd name="connsiteY37" fmla="*/ 49161 h 3490451"/>
              <a:gd name="connsiteX38" fmla="*/ 688258 w 7669693"/>
              <a:gd name="connsiteY38" fmla="*/ 78658 h 3490451"/>
              <a:gd name="connsiteX39" fmla="*/ 658761 w 7669693"/>
              <a:gd name="connsiteY39" fmla="*/ 108154 h 3490451"/>
              <a:gd name="connsiteX40" fmla="*/ 599767 w 7669693"/>
              <a:gd name="connsiteY40" fmla="*/ 137651 h 3490451"/>
              <a:gd name="connsiteX41" fmla="*/ 393290 w 7669693"/>
              <a:gd name="connsiteY41" fmla="*/ 147484 h 3490451"/>
              <a:gd name="connsiteX42" fmla="*/ 363793 w 7669693"/>
              <a:gd name="connsiteY42" fmla="*/ 176980 h 3490451"/>
              <a:gd name="connsiteX43" fmla="*/ 334296 w 7669693"/>
              <a:gd name="connsiteY43" fmla="*/ 196645 h 3490451"/>
              <a:gd name="connsiteX44" fmla="*/ 324464 w 7669693"/>
              <a:gd name="connsiteY44" fmla="*/ 226142 h 3490451"/>
              <a:gd name="connsiteX45" fmla="*/ 304800 w 7669693"/>
              <a:gd name="connsiteY45" fmla="*/ 304800 h 3490451"/>
              <a:gd name="connsiteX46" fmla="*/ 314632 w 7669693"/>
              <a:gd name="connsiteY46" fmla="*/ 422787 h 3490451"/>
              <a:gd name="connsiteX47" fmla="*/ 324464 w 7669693"/>
              <a:gd name="connsiteY47" fmla="*/ 462116 h 3490451"/>
              <a:gd name="connsiteX48" fmla="*/ 334296 w 7669693"/>
              <a:gd name="connsiteY48" fmla="*/ 511277 h 3490451"/>
              <a:gd name="connsiteX49" fmla="*/ 344129 w 7669693"/>
              <a:gd name="connsiteY49" fmla="*/ 570271 h 3490451"/>
              <a:gd name="connsiteX50" fmla="*/ 393290 w 7669693"/>
              <a:gd name="connsiteY50" fmla="*/ 648929 h 3490451"/>
              <a:gd name="connsiteX51" fmla="*/ 422787 w 7669693"/>
              <a:gd name="connsiteY51" fmla="*/ 707922 h 3490451"/>
              <a:gd name="connsiteX52" fmla="*/ 442451 w 7669693"/>
              <a:gd name="connsiteY52" fmla="*/ 757084 h 3490451"/>
              <a:gd name="connsiteX53" fmla="*/ 511277 w 7669693"/>
              <a:gd name="connsiteY53" fmla="*/ 865238 h 3490451"/>
              <a:gd name="connsiteX54" fmla="*/ 560438 w 7669693"/>
              <a:gd name="connsiteY54" fmla="*/ 924232 h 3490451"/>
              <a:gd name="connsiteX55" fmla="*/ 589935 w 7669693"/>
              <a:gd name="connsiteY55" fmla="*/ 963561 h 3490451"/>
              <a:gd name="connsiteX56" fmla="*/ 648929 w 7669693"/>
              <a:gd name="connsiteY56" fmla="*/ 1012722 h 3490451"/>
              <a:gd name="connsiteX57" fmla="*/ 943896 w 7669693"/>
              <a:gd name="connsiteY57" fmla="*/ 1061884 h 3490451"/>
              <a:gd name="connsiteX58" fmla="*/ 1209367 w 7669693"/>
              <a:gd name="connsiteY58" fmla="*/ 1140542 h 3490451"/>
              <a:gd name="connsiteX59" fmla="*/ 1268361 w 7669693"/>
              <a:gd name="connsiteY59" fmla="*/ 1170038 h 3490451"/>
              <a:gd name="connsiteX60" fmla="*/ 1396180 w 7669693"/>
              <a:gd name="connsiteY60" fmla="*/ 1219200 h 3490451"/>
              <a:gd name="connsiteX61" fmla="*/ 1435509 w 7669693"/>
              <a:gd name="connsiteY61" fmla="*/ 1248696 h 3490451"/>
              <a:gd name="connsiteX62" fmla="*/ 1484671 w 7669693"/>
              <a:gd name="connsiteY62" fmla="*/ 1268361 h 3490451"/>
              <a:gd name="connsiteX63" fmla="*/ 1514167 w 7669693"/>
              <a:gd name="connsiteY63" fmla="*/ 1288025 h 3490451"/>
              <a:gd name="connsiteX64" fmla="*/ 1612490 w 7669693"/>
              <a:gd name="connsiteY64" fmla="*/ 1376516 h 3490451"/>
              <a:gd name="connsiteX65" fmla="*/ 1612490 w 7669693"/>
              <a:gd name="connsiteY65" fmla="*/ 1504335 h 3490451"/>
              <a:gd name="connsiteX66" fmla="*/ 1622322 w 7669693"/>
              <a:gd name="connsiteY66" fmla="*/ 1887793 h 3490451"/>
              <a:gd name="connsiteX67" fmla="*/ 1632154 w 7669693"/>
              <a:gd name="connsiteY67" fmla="*/ 1946787 h 3490451"/>
              <a:gd name="connsiteX68" fmla="*/ 1641987 w 7669693"/>
              <a:gd name="connsiteY68" fmla="*/ 1976284 h 3490451"/>
              <a:gd name="connsiteX69" fmla="*/ 1681316 w 7669693"/>
              <a:gd name="connsiteY69" fmla="*/ 1995948 h 3490451"/>
              <a:gd name="connsiteX70" fmla="*/ 1818967 w 7669693"/>
              <a:gd name="connsiteY70" fmla="*/ 2045109 h 3490451"/>
              <a:gd name="connsiteX71" fmla="*/ 1946787 w 7669693"/>
              <a:gd name="connsiteY71" fmla="*/ 2064774 h 3490451"/>
              <a:gd name="connsiteX72" fmla="*/ 2261419 w 7669693"/>
              <a:gd name="connsiteY72" fmla="*/ 2035277 h 3490451"/>
              <a:gd name="connsiteX73" fmla="*/ 2379406 w 7669693"/>
              <a:gd name="connsiteY73" fmla="*/ 1966451 h 3490451"/>
              <a:gd name="connsiteX74" fmla="*/ 2428567 w 7669693"/>
              <a:gd name="connsiteY74" fmla="*/ 1917290 h 3490451"/>
              <a:gd name="connsiteX75" fmla="*/ 2467896 w 7669693"/>
              <a:gd name="connsiteY75" fmla="*/ 1877961 h 3490451"/>
              <a:gd name="connsiteX76" fmla="*/ 2546554 w 7669693"/>
              <a:gd name="connsiteY76" fmla="*/ 1809135 h 3490451"/>
              <a:gd name="connsiteX77" fmla="*/ 2595716 w 7669693"/>
              <a:gd name="connsiteY77" fmla="*/ 1720645 h 3490451"/>
              <a:gd name="connsiteX78" fmla="*/ 2635045 w 7669693"/>
              <a:gd name="connsiteY78" fmla="*/ 1681316 h 3490451"/>
              <a:gd name="connsiteX79" fmla="*/ 2644877 w 7669693"/>
              <a:gd name="connsiteY79" fmla="*/ 1622322 h 3490451"/>
              <a:gd name="connsiteX80" fmla="*/ 2802193 w 7669693"/>
              <a:gd name="connsiteY80" fmla="*/ 1592825 h 3490451"/>
              <a:gd name="connsiteX81" fmla="*/ 2890684 w 7669693"/>
              <a:gd name="connsiteY81" fmla="*/ 1641987 h 3490451"/>
              <a:gd name="connsiteX82" fmla="*/ 2969342 w 7669693"/>
              <a:gd name="connsiteY82" fmla="*/ 1681316 h 3490451"/>
              <a:gd name="connsiteX83" fmla="*/ 3028335 w 7669693"/>
              <a:gd name="connsiteY83" fmla="*/ 1691148 h 3490451"/>
              <a:gd name="connsiteX84" fmla="*/ 3067664 w 7669693"/>
              <a:gd name="connsiteY84" fmla="*/ 1710813 h 3490451"/>
              <a:gd name="connsiteX85" fmla="*/ 3234813 w 7669693"/>
              <a:gd name="connsiteY85" fmla="*/ 1730477 h 3490451"/>
              <a:gd name="connsiteX86" fmla="*/ 3293806 w 7669693"/>
              <a:gd name="connsiteY86" fmla="*/ 1740309 h 3490451"/>
              <a:gd name="connsiteX87" fmla="*/ 3470787 w 7669693"/>
              <a:gd name="connsiteY87" fmla="*/ 1730477 h 3490451"/>
              <a:gd name="connsiteX88" fmla="*/ 3500284 w 7669693"/>
              <a:gd name="connsiteY88" fmla="*/ 1710813 h 3490451"/>
              <a:gd name="connsiteX89" fmla="*/ 3588774 w 7669693"/>
              <a:gd name="connsiteY89" fmla="*/ 1632154 h 3490451"/>
              <a:gd name="connsiteX90" fmla="*/ 3618271 w 7669693"/>
              <a:gd name="connsiteY90" fmla="*/ 1582993 h 3490451"/>
              <a:gd name="connsiteX91" fmla="*/ 3657600 w 7669693"/>
              <a:gd name="connsiteY91" fmla="*/ 1504335 h 3490451"/>
              <a:gd name="connsiteX92" fmla="*/ 3716593 w 7669693"/>
              <a:gd name="connsiteY92" fmla="*/ 1297858 h 3490451"/>
              <a:gd name="connsiteX93" fmla="*/ 3982064 w 7669693"/>
              <a:gd name="connsiteY93" fmla="*/ 698090 h 3490451"/>
              <a:gd name="connsiteX94" fmla="*/ 4031225 w 7669693"/>
              <a:gd name="connsiteY94" fmla="*/ 580103 h 3490451"/>
              <a:gd name="connsiteX95" fmla="*/ 4070554 w 7669693"/>
              <a:gd name="connsiteY95" fmla="*/ 452284 h 3490451"/>
              <a:gd name="connsiteX96" fmla="*/ 4119716 w 7669693"/>
              <a:gd name="connsiteY96" fmla="*/ 324464 h 3490451"/>
              <a:gd name="connsiteX97" fmla="*/ 4168877 w 7669693"/>
              <a:gd name="connsiteY97" fmla="*/ 235974 h 3490451"/>
              <a:gd name="connsiteX98" fmla="*/ 4198374 w 7669693"/>
              <a:gd name="connsiteY98" fmla="*/ 157316 h 3490451"/>
              <a:gd name="connsiteX99" fmla="*/ 4227871 w 7669693"/>
              <a:gd name="connsiteY99" fmla="*/ 147484 h 3490451"/>
              <a:gd name="connsiteX100" fmla="*/ 4365522 w 7669693"/>
              <a:gd name="connsiteY100" fmla="*/ 196645 h 3490451"/>
              <a:gd name="connsiteX101" fmla="*/ 4424516 w 7669693"/>
              <a:gd name="connsiteY101" fmla="*/ 206477 h 3490451"/>
              <a:gd name="connsiteX102" fmla="*/ 4473677 w 7669693"/>
              <a:gd name="connsiteY102" fmla="*/ 235974 h 3490451"/>
              <a:gd name="connsiteX103" fmla="*/ 4562167 w 7669693"/>
              <a:gd name="connsiteY103" fmla="*/ 265471 h 3490451"/>
              <a:gd name="connsiteX104" fmla="*/ 4670322 w 7669693"/>
              <a:gd name="connsiteY104" fmla="*/ 314632 h 3490451"/>
              <a:gd name="connsiteX105" fmla="*/ 4857135 w 7669693"/>
              <a:gd name="connsiteY105" fmla="*/ 452284 h 3490451"/>
              <a:gd name="connsiteX106" fmla="*/ 4994787 w 7669693"/>
              <a:gd name="connsiteY106" fmla="*/ 521109 h 3490451"/>
              <a:gd name="connsiteX107" fmla="*/ 5024284 w 7669693"/>
              <a:gd name="connsiteY107" fmla="*/ 550606 h 3490451"/>
              <a:gd name="connsiteX108" fmla="*/ 5053780 w 7669693"/>
              <a:gd name="connsiteY108" fmla="*/ 570271 h 3490451"/>
              <a:gd name="connsiteX109" fmla="*/ 5152103 w 7669693"/>
              <a:gd name="connsiteY109" fmla="*/ 619432 h 3490451"/>
              <a:gd name="connsiteX110" fmla="*/ 5181600 w 7669693"/>
              <a:gd name="connsiteY110" fmla="*/ 648929 h 3490451"/>
              <a:gd name="connsiteX111" fmla="*/ 5240593 w 7669693"/>
              <a:gd name="connsiteY111" fmla="*/ 658761 h 3490451"/>
              <a:gd name="connsiteX112" fmla="*/ 5299587 w 7669693"/>
              <a:gd name="connsiteY112" fmla="*/ 678425 h 3490451"/>
              <a:gd name="connsiteX113" fmla="*/ 5456903 w 7669693"/>
              <a:gd name="connsiteY113" fmla="*/ 737419 h 3490451"/>
              <a:gd name="connsiteX114" fmla="*/ 5525729 w 7669693"/>
              <a:gd name="connsiteY114" fmla="*/ 757084 h 3490451"/>
              <a:gd name="connsiteX115" fmla="*/ 5614219 w 7669693"/>
              <a:gd name="connsiteY115" fmla="*/ 766916 h 3490451"/>
              <a:gd name="connsiteX116" fmla="*/ 6174658 w 7669693"/>
              <a:gd name="connsiteY116" fmla="*/ 757084 h 3490451"/>
              <a:gd name="connsiteX117" fmla="*/ 6272980 w 7669693"/>
              <a:gd name="connsiteY117" fmla="*/ 658761 h 3490451"/>
              <a:gd name="connsiteX118" fmla="*/ 6341806 w 7669693"/>
              <a:gd name="connsiteY118" fmla="*/ 580103 h 3490451"/>
              <a:gd name="connsiteX119" fmla="*/ 6440129 w 7669693"/>
              <a:gd name="connsiteY119" fmla="*/ 412954 h 3490451"/>
              <a:gd name="connsiteX120" fmla="*/ 6518787 w 7669693"/>
              <a:gd name="connsiteY120" fmla="*/ 255638 h 3490451"/>
              <a:gd name="connsiteX121" fmla="*/ 6548284 w 7669693"/>
              <a:gd name="connsiteY121" fmla="*/ 216309 h 3490451"/>
              <a:gd name="connsiteX122" fmla="*/ 6567948 w 7669693"/>
              <a:gd name="connsiteY122" fmla="*/ 167148 h 3490451"/>
              <a:gd name="connsiteX123" fmla="*/ 6607277 w 7669693"/>
              <a:gd name="connsiteY123" fmla="*/ 98322 h 3490451"/>
              <a:gd name="connsiteX124" fmla="*/ 6646606 w 7669693"/>
              <a:gd name="connsiteY124" fmla="*/ 29496 h 3490451"/>
              <a:gd name="connsiteX125" fmla="*/ 6695767 w 7669693"/>
              <a:gd name="connsiteY125" fmla="*/ 0 h 3490451"/>
              <a:gd name="connsiteX126" fmla="*/ 6843251 w 7669693"/>
              <a:gd name="connsiteY126" fmla="*/ 19664 h 3490451"/>
              <a:gd name="connsiteX127" fmla="*/ 6902245 w 7669693"/>
              <a:gd name="connsiteY127" fmla="*/ 29496 h 3490451"/>
              <a:gd name="connsiteX128" fmla="*/ 6951406 w 7669693"/>
              <a:gd name="connsiteY128" fmla="*/ 58993 h 3490451"/>
              <a:gd name="connsiteX129" fmla="*/ 7089058 w 7669693"/>
              <a:gd name="connsiteY129" fmla="*/ 117987 h 3490451"/>
              <a:gd name="connsiteX130" fmla="*/ 7246374 w 7669693"/>
              <a:gd name="connsiteY130" fmla="*/ 206477 h 3490451"/>
              <a:gd name="connsiteX131" fmla="*/ 7305367 w 7669693"/>
              <a:gd name="connsiteY131" fmla="*/ 235974 h 3490451"/>
              <a:gd name="connsiteX132" fmla="*/ 7374193 w 7669693"/>
              <a:gd name="connsiteY132" fmla="*/ 294967 h 3490451"/>
              <a:gd name="connsiteX133" fmla="*/ 7452851 w 7669693"/>
              <a:gd name="connsiteY133" fmla="*/ 363793 h 3490451"/>
              <a:gd name="connsiteX134" fmla="*/ 7521677 w 7669693"/>
              <a:gd name="connsiteY134" fmla="*/ 481780 h 3490451"/>
              <a:gd name="connsiteX135" fmla="*/ 7561006 w 7669693"/>
              <a:gd name="connsiteY135" fmla="*/ 540774 h 3490451"/>
              <a:gd name="connsiteX136" fmla="*/ 7620000 w 7669693"/>
              <a:gd name="connsiteY136" fmla="*/ 658761 h 3490451"/>
              <a:gd name="connsiteX137" fmla="*/ 7629832 w 7669693"/>
              <a:gd name="connsiteY137" fmla="*/ 717754 h 3490451"/>
              <a:gd name="connsiteX138" fmla="*/ 7649496 w 7669693"/>
              <a:gd name="connsiteY138" fmla="*/ 757084 h 3490451"/>
              <a:gd name="connsiteX139" fmla="*/ 7669161 w 7669693"/>
              <a:gd name="connsiteY139" fmla="*/ 855406 h 3490451"/>
              <a:gd name="connsiteX140" fmla="*/ 7659329 w 7669693"/>
              <a:gd name="connsiteY140" fmla="*/ 983225 h 3490451"/>
              <a:gd name="connsiteX141" fmla="*/ 7629832 w 7669693"/>
              <a:gd name="connsiteY141" fmla="*/ 1012722 h 3490451"/>
              <a:gd name="connsiteX142" fmla="*/ 7590503 w 7669693"/>
              <a:gd name="connsiteY142" fmla="*/ 1032387 h 3490451"/>
              <a:gd name="connsiteX143" fmla="*/ 7423354 w 7669693"/>
              <a:gd name="connsiteY143" fmla="*/ 1061884 h 3490451"/>
              <a:gd name="connsiteX144" fmla="*/ 6813754 w 7669693"/>
              <a:gd name="connsiteY144" fmla="*/ 1081548 h 3490451"/>
              <a:gd name="connsiteX145" fmla="*/ 6744929 w 7669693"/>
              <a:gd name="connsiteY145" fmla="*/ 1130709 h 3490451"/>
              <a:gd name="connsiteX146" fmla="*/ 6725264 w 7669693"/>
              <a:gd name="connsiteY146" fmla="*/ 1160206 h 3490451"/>
              <a:gd name="connsiteX147" fmla="*/ 6685935 w 7669693"/>
              <a:gd name="connsiteY147" fmla="*/ 1268361 h 3490451"/>
              <a:gd name="connsiteX148" fmla="*/ 6656438 w 7669693"/>
              <a:gd name="connsiteY148" fmla="*/ 1376516 h 3490451"/>
              <a:gd name="connsiteX149" fmla="*/ 6646606 w 7669693"/>
              <a:gd name="connsiteY149" fmla="*/ 1445342 h 3490451"/>
              <a:gd name="connsiteX150" fmla="*/ 6626942 w 7669693"/>
              <a:gd name="connsiteY150" fmla="*/ 1533832 h 3490451"/>
              <a:gd name="connsiteX151" fmla="*/ 6646606 w 7669693"/>
              <a:gd name="connsiteY151" fmla="*/ 1848464 h 3490451"/>
              <a:gd name="connsiteX152" fmla="*/ 6666271 w 7669693"/>
              <a:gd name="connsiteY152" fmla="*/ 1877961 h 3490451"/>
              <a:gd name="connsiteX153" fmla="*/ 6676103 w 7669693"/>
              <a:gd name="connsiteY153" fmla="*/ 1828800 h 3490451"/>
              <a:gd name="connsiteX154" fmla="*/ 6705600 w 7669693"/>
              <a:gd name="connsiteY154" fmla="*/ 1779638 h 3490451"/>
              <a:gd name="connsiteX155" fmla="*/ 6725264 w 7669693"/>
              <a:gd name="connsiteY155" fmla="*/ 1700980 h 3490451"/>
              <a:gd name="connsiteX156" fmla="*/ 6705600 w 7669693"/>
              <a:gd name="connsiteY156" fmla="*/ 1199535 h 3490451"/>
              <a:gd name="connsiteX157" fmla="*/ 6656438 w 7669693"/>
              <a:gd name="connsiteY157" fmla="*/ 1081548 h 3490451"/>
              <a:gd name="connsiteX158" fmla="*/ 6597445 w 7669693"/>
              <a:gd name="connsiteY158" fmla="*/ 1032387 h 3490451"/>
              <a:gd name="connsiteX159" fmla="*/ 6440129 w 7669693"/>
              <a:gd name="connsiteY159" fmla="*/ 1052051 h 3490451"/>
              <a:gd name="connsiteX160" fmla="*/ 6410632 w 7669693"/>
              <a:gd name="connsiteY160" fmla="*/ 1071716 h 3490451"/>
              <a:gd name="connsiteX161" fmla="*/ 6351638 w 7669693"/>
              <a:gd name="connsiteY161" fmla="*/ 1091380 h 3490451"/>
              <a:gd name="connsiteX162" fmla="*/ 6223819 w 7669693"/>
              <a:gd name="connsiteY162" fmla="*/ 1170038 h 3490451"/>
              <a:gd name="connsiteX163" fmla="*/ 6135329 w 7669693"/>
              <a:gd name="connsiteY163" fmla="*/ 1199535 h 3490451"/>
              <a:gd name="connsiteX164" fmla="*/ 6086167 w 7669693"/>
              <a:gd name="connsiteY164" fmla="*/ 1229032 h 3490451"/>
              <a:gd name="connsiteX165" fmla="*/ 6027174 w 7669693"/>
              <a:gd name="connsiteY165" fmla="*/ 1258529 h 3490451"/>
              <a:gd name="connsiteX166" fmla="*/ 5909187 w 7669693"/>
              <a:gd name="connsiteY166" fmla="*/ 1307690 h 3490451"/>
              <a:gd name="connsiteX167" fmla="*/ 5879690 w 7669693"/>
              <a:gd name="connsiteY167" fmla="*/ 1337187 h 3490451"/>
              <a:gd name="connsiteX168" fmla="*/ 5781367 w 7669693"/>
              <a:gd name="connsiteY168" fmla="*/ 1386348 h 3490451"/>
              <a:gd name="connsiteX169" fmla="*/ 5732206 w 7669693"/>
              <a:gd name="connsiteY169" fmla="*/ 1435509 h 3490451"/>
              <a:gd name="connsiteX170" fmla="*/ 5673213 w 7669693"/>
              <a:gd name="connsiteY170" fmla="*/ 1474838 h 3490451"/>
              <a:gd name="connsiteX171" fmla="*/ 5555225 w 7669693"/>
              <a:gd name="connsiteY171" fmla="*/ 1563329 h 3490451"/>
              <a:gd name="connsiteX172" fmla="*/ 5515896 w 7669693"/>
              <a:gd name="connsiteY172" fmla="*/ 1592825 h 3490451"/>
              <a:gd name="connsiteX173" fmla="*/ 5407742 w 7669693"/>
              <a:gd name="connsiteY173" fmla="*/ 1671484 h 3490451"/>
              <a:gd name="connsiteX174" fmla="*/ 5368413 w 7669693"/>
              <a:gd name="connsiteY174" fmla="*/ 1691148 h 3490451"/>
              <a:gd name="connsiteX175" fmla="*/ 5319251 w 7669693"/>
              <a:gd name="connsiteY175" fmla="*/ 1700980 h 3490451"/>
              <a:gd name="connsiteX176" fmla="*/ 5240593 w 7669693"/>
              <a:gd name="connsiteY176" fmla="*/ 1720645 h 3490451"/>
              <a:gd name="connsiteX177" fmla="*/ 5043948 w 7669693"/>
              <a:gd name="connsiteY177" fmla="*/ 1710813 h 3490451"/>
              <a:gd name="connsiteX178" fmla="*/ 5004619 w 7669693"/>
              <a:gd name="connsiteY178" fmla="*/ 1691148 h 3490451"/>
              <a:gd name="connsiteX179" fmla="*/ 4965290 w 7669693"/>
              <a:gd name="connsiteY179" fmla="*/ 1681316 h 3490451"/>
              <a:gd name="connsiteX180" fmla="*/ 4729316 w 7669693"/>
              <a:gd name="connsiteY180" fmla="*/ 1474838 h 3490451"/>
              <a:gd name="connsiteX181" fmla="*/ 4670322 w 7669693"/>
              <a:gd name="connsiteY181" fmla="*/ 1406013 h 3490451"/>
              <a:gd name="connsiteX182" fmla="*/ 4601496 w 7669693"/>
              <a:gd name="connsiteY182" fmla="*/ 1337187 h 3490451"/>
              <a:gd name="connsiteX183" fmla="*/ 4562167 w 7669693"/>
              <a:gd name="connsiteY183" fmla="*/ 1278193 h 3490451"/>
              <a:gd name="connsiteX184" fmla="*/ 4522838 w 7669693"/>
              <a:gd name="connsiteY184" fmla="*/ 1219200 h 3490451"/>
              <a:gd name="connsiteX185" fmla="*/ 4513006 w 7669693"/>
              <a:gd name="connsiteY185" fmla="*/ 1179871 h 3490451"/>
              <a:gd name="connsiteX186" fmla="*/ 4444180 w 7669693"/>
              <a:gd name="connsiteY186" fmla="*/ 1101213 h 3490451"/>
              <a:gd name="connsiteX187" fmla="*/ 4404851 w 7669693"/>
              <a:gd name="connsiteY187" fmla="*/ 1091380 h 3490451"/>
              <a:gd name="connsiteX188" fmla="*/ 4119716 w 7669693"/>
              <a:gd name="connsiteY188" fmla="*/ 1120877 h 3490451"/>
              <a:gd name="connsiteX189" fmla="*/ 4090219 w 7669693"/>
              <a:gd name="connsiteY189" fmla="*/ 1140542 h 3490451"/>
              <a:gd name="connsiteX190" fmla="*/ 4050890 w 7669693"/>
              <a:gd name="connsiteY190" fmla="*/ 1219200 h 3490451"/>
              <a:gd name="connsiteX191" fmla="*/ 4031225 w 7669693"/>
              <a:gd name="connsiteY191" fmla="*/ 1248696 h 3490451"/>
              <a:gd name="connsiteX192" fmla="*/ 4021393 w 7669693"/>
              <a:gd name="connsiteY192" fmla="*/ 1278193 h 3490451"/>
              <a:gd name="connsiteX193" fmla="*/ 4011561 w 7669693"/>
              <a:gd name="connsiteY193" fmla="*/ 1337187 h 3490451"/>
              <a:gd name="connsiteX194" fmla="*/ 4001729 w 7669693"/>
              <a:gd name="connsiteY194" fmla="*/ 1376516 h 3490451"/>
              <a:gd name="connsiteX195" fmla="*/ 3982064 w 7669693"/>
              <a:gd name="connsiteY195" fmla="*/ 1789471 h 3490451"/>
              <a:gd name="connsiteX196" fmla="*/ 3972232 w 7669693"/>
              <a:gd name="connsiteY196" fmla="*/ 1838632 h 3490451"/>
              <a:gd name="connsiteX197" fmla="*/ 3942735 w 7669693"/>
              <a:gd name="connsiteY197" fmla="*/ 1897625 h 3490451"/>
              <a:gd name="connsiteX198" fmla="*/ 3932903 w 7669693"/>
              <a:gd name="connsiteY198" fmla="*/ 1927122 h 3490451"/>
              <a:gd name="connsiteX199" fmla="*/ 3913238 w 7669693"/>
              <a:gd name="connsiteY199" fmla="*/ 1966451 h 3490451"/>
              <a:gd name="connsiteX200" fmla="*/ 3903406 w 7669693"/>
              <a:gd name="connsiteY200" fmla="*/ 1995948 h 3490451"/>
              <a:gd name="connsiteX201" fmla="*/ 3834580 w 7669693"/>
              <a:gd name="connsiteY201" fmla="*/ 2054942 h 3490451"/>
              <a:gd name="connsiteX202" fmla="*/ 3805084 w 7669693"/>
              <a:gd name="connsiteY202" fmla="*/ 2084438 h 3490451"/>
              <a:gd name="connsiteX203" fmla="*/ 3677264 w 7669693"/>
              <a:gd name="connsiteY203" fmla="*/ 2133600 h 3490451"/>
              <a:gd name="connsiteX204" fmla="*/ 3628103 w 7669693"/>
              <a:gd name="connsiteY204" fmla="*/ 2153264 h 3490451"/>
              <a:gd name="connsiteX205" fmla="*/ 3588774 w 7669693"/>
              <a:gd name="connsiteY205" fmla="*/ 2163096 h 3490451"/>
              <a:gd name="connsiteX206" fmla="*/ 3490451 w 7669693"/>
              <a:gd name="connsiteY206" fmla="*/ 2182761 h 3490451"/>
              <a:gd name="connsiteX207" fmla="*/ 2900516 w 7669693"/>
              <a:gd name="connsiteY207" fmla="*/ 2192593 h 3490451"/>
              <a:gd name="connsiteX208" fmla="*/ 2841522 w 7669693"/>
              <a:gd name="connsiteY208" fmla="*/ 2202425 h 3490451"/>
              <a:gd name="connsiteX209" fmla="*/ 2802193 w 7669693"/>
              <a:gd name="connsiteY209" fmla="*/ 2231922 h 3490451"/>
              <a:gd name="connsiteX210" fmla="*/ 2772696 w 7669693"/>
              <a:gd name="connsiteY210" fmla="*/ 2241754 h 3490451"/>
              <a:gd name="connsiteX211" fmla="*/ 2694038 w 7669693"/>
              <a:gd name="connsiteY211" fmla="*/ 2330245 h 3490451"/>
              <a:gd name="connsiteX212" fmla="*/ 2635045 w 7669693"/>
              <a:gd name="connsiteY212" fmla="*/ 2399071 h 3490451"/>
              <a:gd name="connsiteX213" fmla="*/ 2585884 w 7669693"/>
              <a:gd name="connsiteY213" fmla="*/ 2408903 h 3490451"/>
              <a:gd name="connsiteX214" fmla="*/ 2507225 w 7669693"/>
              <a:gd name="connsiteY214" fmla="*/ 2477729 h 3490451"/>
              <a:gd name="connsiteX215" fmla="*/ 2438400 w 7669693"/>
              <a:gd name="connsiteY215" fmla="*/ 2556387 h 3490451"/>
              <a:gd name="connsiteX216" fmla="*/ 2369574 w 7669693"/>
              <a:gd name="connsiteY216" fmla="*/ 2566219 h 3490451"/>
              <a:gd name="connsiteX217" fmla="*/ 2222090 w 7669693"/>
              <a:gd name="connsiteY217" fmla="*/ 2556387 h 3490451"/>
              <a:gd name="connsiteX218" fmla="*/ 2143432 w 7669693"/>
              <a:gd name="connsiteY218" fmla="*/ 2526890 h 3490451"/>
              <a:gd name="connsiteX219" fmla="*/ 2113935 w 7669693"/>
              <a:gd name="connsiteY219" fmla="*/ 2517058 h 3490451"/>
              <a:gd name="connsiteX220" fmla="*/ 1887793 w 7669693"/>
              <a:gd name="connsiteY220" fmla="*/ 2428567 h 3490451"/>
              <a:gd name="connsiteX221" fmla="*/ 1828800 w 7669693"/>
              <a:gd name="connsiteY221" fmla="*/ 2408903 h 3490451"/>
              <a:gd name="connsiteX222" fmla="*/ 1779638 w 7669693"/>
              <a:gd name="connsiteY222" fmla="*/ 2399071 h 3490451"/>
              <a:gd name="connsiteX223" fmla="*/ 1710813 w 7669693"/>
              <a:gd name="connsiteY223" fmla="*/ 2379406 h 3490451"/>
              <a:gd name="connsiteX224" fmla="*/ 1641987 w 7669693"/>
              <a:gd name="connsiteY224" fmla="*/ 2369574 h 3490451"/>
              <a:gd name="connsiteX225" fmla="*/ 1356851 w 7669693"/>
              <a:gd name="connsiteY225" fmla="*/ 2349909 h 3490451"/>
              <a:gd name="connsiteX226" fmla="*/ 1150374 w 7669693"/>
              <a:gd name="connsiteY226" fmla="*/ 2359742 h 3490451"/>
              <a:gd name="connsiteX227" fmla="*/ 1111045 w 7669693"/>
              <a:gd name="connsiteY227" fmla="*/ 2389238 h 3490451"/>
              <a:gd name="connsiteX228" fmla="*/ 1052051 w 7669693"/>
              <a:gd name="connsiteY228" fmla="*/ 2477729 h 3490451"/>
              <a:gd name="connsiteX229" fmla="*/ 993058 w 7669693"/>
              <a:gd name="connsiteY229" fmla="*/ 2625213 h 3490451"/>
              <a:gd name="connsiteX230" fmla="*/ 953729 w 7669693"/>
              <a:gd name="connsiteY230" fmla="*/ 2812025 h 3490451"/>
              <a:gd name="connsiteX231" fmla="*/ 914400 w 7669693"/>
              <a:gd name="connsiteY231" fmla="*/ 2890684 h 3490451"/>
              <a:gd name="connsiteX232" fmla="*/ 835742 w 7669693"/>
              <a:gd name="connsiteY232" fmla="*/ 2871019 h 3490451"/>
              <a:gd name="connsiteX233" fmla="*/ 747251 w 7669693"/>
              <a:gd name="connsiteY233" fmla="*/ 2890684 h 3490451"/>
              <a:gd name="connsiteX234" fmla="*/ 688258 w 7669693"/>
              <a:gd name="connsiteY234" fmla="*/ 2979174 h 3490451"/>
              <a:gd name="connsiteX235" fmla="*/ 658761 w 7669693"/>
              <a:gd name="connsiteY235" fmla="*/ 2998838 h 3490451"/>
              <a:gd name="connsiteX236" fmla="*/ 599767 w 7669693"/>
              <a:gd name="connsiteY236" fmla="*/ 3038167 h 3490451"/>
              <a:gd name="connsiteX237" fmla="*/ 511277 w 7669693"/>
              <a:gd name="connsiteY237" fmla="*/ 3106993 h 3490451"/>
              <a:gd name="connsiteX238" fmla="*/ 452284 w 7669693"/>
              <a:gd name="connsiteY238" fmla="*/ 3165987 h 3490451"/>
              <a:gd name="connsiteX239" fmla="*/ 412954 w 7669693"/>
              <a:gd name="connsiteY239" fmla="*/ 3195484 h 3490451"/>
              <a:gd name="connsiteX240" fmla="*/ 275303 w 7669693"/>
              <a:gd name="connsiteY240" fmla="*/ 3254477 h 3490451"/>
              <a:gd name="connsiteX241" fmla="*/ 206477 w 7669693"/>
              <a:gd name="connsiteY241" fmla="*/ 3293806 h 3490451"/>
              <a:gd name="connsiteX242" fmla="*/ 147484 w 7669693"/>
              <a:gd name="connsiteY242" fmla="*/ 3333135 h 3490451"/>
              <a:gd name="connsiteX243" fmla="*/ 68825 w 7669693"/>
              <a:gd name="connsiteY243" fmla="*/ 3392129 h 3490451"/>
              <a:gd name="connsiteX244" fmla="*/ 49161 w 7669693"/>
              <a:gd name="connsiteY244" fmla="*/ 3431458 h 3490451"/>
              <a:gd name="connsiteX245" fmla="*/ 0 w 7669693"/>
              <a:gd name="connsiteY245" fmla="*/ 3490451 h 349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7669693" h="3490451">
                <a:moveTo>
                  <a:pt x="3706761" y="176980"/>
                </a:moveTo>
                <a:cubicBezTo>
                  <a:pt x="3701414" y="353444"/>
                  <a:pt x="3722563" y="416642"/>
                  <a:pt x="3687096" y="540774"/>
                </a:cubicBezTo>
                <a:cubicBezTo>
                  <a:pt x="3684249" y="550739"/>
                  <a:pt x="3680111" y="560306"/>
                  <a:pt x="3677264" y="570271"/>
                </a:cubicBezTo>
                <a:cubicBezTo>
                  <a:pt x="3668237" y="601865"/>
                  <a:pt x="3671718" y="615145"/>
                  <a:pt x="3647767" y="639096"/>
                </a:cubicBezTo>
                <a:cubicBezTo>
                  <a:pt x="3639411" y="647452"/>
                  <a:pt x="3627349" y="651196"/>
                  <a:pt x="3618271" y="658761"/>
                </a:cubicBezTo>
                <a:cubicBezTo>
                  <a:pt x="3607589" y="667663"/>
                  <a:pt x="3602649" y="687348"/>
                  <a:pt x="3588774" y="688258"/>
                </a:cubicBezTo>
                <a:cubicBezTo>
                  <a:pt x="3399063" y="700698"/>
                  <a:pt x="3208593" y="694813"/>
                  <a:pt x="3018503" y="698090"/>
                </a:cubicBezTo>
                <a:cubicBezTo>
                  <a:pt x="2996755" y="719838"/>
                  <a:pt x="2983032" y="729704"/>
                  <a:pt x="2969342" y="757084"/>
                </a:cubicBezTo>
                <a:cubicBezTo>
                  <a:pt x="2964707" y="766354"/>
                  <a:pt x="2962787" y="776748"/>
                  <a:pt x="2959509" y="786580"/>
                </a:cubicBezTo>
                <a:cubicBezTo>
                  <a:pt x="2962787" y="871793"/>
                  <a:pt x="2969342" y="956943"/>
                  <a:pt x="2969342" y="1042219"/>
                </a:cubicBezTo>
                <a:cubicBezTo>
                  <a:pt x="2969342" y="1090591"/>
                  <a:pt x="2979109" y="1199576"/>
                  <a:pt x="2920180" y="1238864"/>
                </a:cubicBezTo>
                <a:lnTo>
                  <a:pt x="2890684" y="1258529"/>
                </a:lnTo>
                <a:cubicBezTo>
                  <a:pt x="2871019" y="1255251"/>
                  <a:pt x="2851151" y="1253021"/>
                  <a:pt x="2831690" y="1248696"/>
                </a:cubicBezTo>
                <a:cubicBezTo>
                  <a:pt x="2805351" y="1242843"/>
                  <a:pt x="2747087" y="1214356"/>
                  <a:pt x="2733367" y="1209367"/>
                </a:cubicBezTo>
                <a:cubicBezTo>
                  <a:pt x="2644600" y="1177088"/>
                  <a:pt x="2699025" y="1242190"/>
                  <a:pt x="2546554" y="1140542"/>
                </a:cubicBezTo>
                <a:cubicBezTo>
                  <a:pt x="2377495" y="1027835"/>
                  <a:pt x="2591391" y="1162960"/>
                  <a:pt x="2428567" y="1081548"/>
                </a:cubicBezTo>
                <a:cubicBezTo>
                  <a:pt x="2293389" y="1013959"/>
                  <a:pt x="2399599" y="1044810"/>
                  <a:pt x="2310580" y="1022554"/>
                </a:cubicBezTo>
                <a:cubicBezTo>
                  <a:pt x="2278920" y="998810"/>
                  <a:pt x="2257381" y="985553"/>
                  <a:pt x="2231922" y="953729"/>
                </a:cubicBezTo>
                <a:cubicBezTo>
                  <a:pt x="2132696" y="829696"/>
                  <a:pt x="2248224" y="950366"/>
                  <a:pt x="2153264" y="855406"/>
                </a:cubicBezTo>
                <a:cubicBezTo>
                  <a:pt x="2140186" y="816170"/>
                  <a:pt x="2136324" y="801862"/>
                  <a:pt x="2113935" y="757084"/>
                </a:cubicBezTo>
                <a:cubicBezTo>
                  <a:pt x="2108650" y="746515"/>
                  <a:pt x="2100010" y="737917"/>
                  <a:pt x="2094271" y="727587"/>
                </a:cubicBezTo>
                <a:cubicBezTo>
                  <a:pt x="2065753" y="676253"/>
                  <a:pt x="2073603" y="677088"/>
                  <a:pt x="2045109" y="639096"/>
                </a:cubicBezTo>
                <a:cubicBezTo>
                  <a:pt x="2032518" y="622308"/>
                  <a:pt x="2018371" y="606724"/>
                  <a:pt x="2005780" y="589935"/>
                </a:cubicBezTo>
                <a:cubicBezTo>
                  <a:pt x="1998690" y="580481"/>
                  <a:pt x="1994899" y="568343"/>
                  <a:pt x="1986116" y="560438"/>
                </a:cubicBezTo>
                <a:cubicBezTo>
                  <a:pt x="1961755" y="538513"/>
                  <a:pt x="1933677" y="521109"/>
                  <a:pt x="1907458" y="501445"/>
                </a:cubicBezTo>
                <a:cubicBezTo>
                  <a:pt x="1894348" y="491613"/>
                  <a:pt x="1881764" y="481038"/>
                  <a:pt x="1868129" y="471948"/>
                </a:cubicBezTo>
                <a:cubicBezTo>
                  <a:pt x="1858297" y="465393"/>
                  <a:pt x="1848248" y="459152"/>
                  <a:pt x="1838632" y="452284"/>
                </a:cubicBezTo>
                <a:cubicBezTo>
                  <a:pt x="1825297" y="442759"/>
                  <a:pt x="1813628" y="430745"/>
                  <a:pt x="1799303" y="422787"/>
                </a:cubicBezTo>
                <a:cubicBezTo>
                  <a:pt x="1786283" y="415554"/>
                  <a:pt x="1701837" y="385061"/>
                  <a:pt x="1691148" y="383458"/>
                </a:cubicBezTo>
                <a:cubicBezTo>
                  <a:pt x="1645656" y="376634"/>
                  <a:pt x="1599380" y="376903"/>
                  <a:pt x="1553496" y="373625"/>
                </a:cubicBezTo>
                <a:cubicBezTo>
                  <a:pt x="1440149" y="328287"/>
                  <a:pt x="1581320" y="382186"/>
                  <a:pt x="1425677" y="334296"/>
                </a:cubicBezTo>
                <a:cubicBezTo>
                  <a:pt x="1315424" y="300372"/>
                  <a:pt x="1445953" y="324551"/>
                  <a:pt x="1307690" y="304800"/>
                </a:cubicBezTo>
                <a:cubicBezTo>
                  <a:pt x="1290105" y="299776"/>
                  <a:pt x="1154498" y="263187"/>
                  <a:pt x="1111045" y="245806"/>
                </a:cubicBezTo>
                <a:cubicBezTo>
                  <a:pt x="1097436" y="240363"/>
                  <a:pt x="1084826" y="232697"/>
                  <a:pt x="1071716" y="226142"/>
                </a:cubicBezTo>
                <a:cubicBezTo>
                  <a:pt x="953551" y="107977"/>
                  <a:pt x="1092736" y="242020"/>
                  <a:pt x="1002890" y="167148"/>
                </a:cubicBezTo>
                <a:cubicBezTo>
                  <a:pt x="956824" y="128759"/>
                  <a:pt x="956574" y="94960"/>
                  <a:pt x="875071" y="78658"/>
                </a:cubicBezTo>
                <a:lnTo>
                  <a:pt x="825909" y="68825"/>
                </a:lnTo>
                <a:cubicBezTo>
                  <a:pt x="812799" y="62270"/>
                  <a:pt x="801177" y="50488"/>
                  <a:pt x="786580" y="49161"/>
                </a:cubicBezTo>
                <a:cubicBezTo>
                  <a:pt x="743670" y="45260"/>
                  <a:pt x="717857" y="53992"/>
                  <a:pt x="688258" y="78658"/>
                </a:cubicBezTo>
                <a:cubicBezTo>
                  <a:pt x="677576" y="87560"/>
                  <a:pt x="669443" y="99252"/>
                  <a:pt x="658761" y="108154"/>
                </a:cubicBezTo>
                <a:cubicBezTo>
                  <a:pt x="644582" y="119970"/>
                  <a:pt x="619477" y="136008"/>
                  <a:pt x="599767" y="137651"/>
                </a:cubicBezTo>
                <a:cubicBezTo>
                  <a:pt x="531101" y="143373"/>
                  <a:pt x="462116" y="144206"/>
                  <a:pt x="393290" y="147484"/>
                </a:cubicBezTo>
                <a:cubicBezTo>
                  <a:pt x="383458" y="157316"/>
                  <a:pt x="374475" y="168078"/>
                  <a:pt x="363793" y="176980"/>
                </a:cubicBezTo>
                <a:cubicBezTo>
                  <a:pt x="354715" y="184545"/>
                  <a:pt x="341678" y="187417"/>
                  <a:pt x="334296" y="196645"/>
                </a:cubicBezTo>
                <a:cubicBezTo>
                  <a:pt x="327822" y="204738"/>
                  <a:pt x="327191" y="216143"/>
                  <a:pt x="324464" y="226142"/>
                </a:cubicBezTo>
                <a:cubicBezTo>
                  <a:pt x="317353" y="252216"/>
                  <a:pt x="304800" y="304800"/>
                  <a:pt x="304800" y="304800"/>
                </a:cubicBezTo>
                <a:cubicBezTo>
                  <a:pt x="308077" y="344129"/>
                  <a:pt x="309737" y="383626"/>
                  <a:pt x="314632" y="422787"/>
                </a:cubicBezTo>
                <a:cubicBezTo>
                  <a:pt x="316308" y="436196"/>
                  <a:pt x="321533" y="448925"/>
                  <a:pt x="324464" y="462116"/>
                </a:cubicBezTo>
                <a:cubicBezTo>
                  <a:pt x="328089" y="478430"/>
                  <a:pt x="331306" y="494835"/>
                  <a:pt x="334296" y="511277"/>
                </a:cubicBezTo>
                <a:cubicBezTo>
                  <a:pt x="337862" y="530891"/>
                  <a:pt x="338400" y="551176"/>
                  <a:pt x="344129" y="570271"/>
                </a:cubicBezTo>
                <a:cubicBezTo>
                  <a:pt x="356378" y="611101"/>
                  <a:pt x="371482" y="612584"/>
                  <a:pt x="393290" y="648929"/>
                </a:cubicBezTo>
                <a:cubicBezTo>
                  <a:pt x="404602" y="667781"/>
                  <a:pt x="413689" y="687907"/>
                  <a:pt x="422787" y="707922"/>
                </a:cubicBezTo>
                <a:cubicBezTo>
                  <a:pt x="430090" y="723990"/>
                  <a:pt x="433798" y="741701"/>
                  <a:pt x="442451" y="757084"/>
                </a:cubicBezTo>
                <a:cubicBezTo>
                  <a:pt x="463401" y="794328"/>
                  <a:pt x="488169" y="829293"/>
                  <a:pt x="511277" y="865238"/>
                </a:cubicBezTo>
                <a:cubicBezTo>
                  <a:pt x="548529" y="923185"/>
                  <a:pt x="510968" y="866516"/>
                  <a:pt x="560438" y="924232"/>
                </a:cubicBezTo>
                <a:cubicBezTo>
                  <a:pt x="571103" y="936674"/>
                  <a:pt x="579270" y="951119"/>
                  <a:pt x="589935" y="963561"/>
                </a:cubicBezTo>
                <a:cubicBezTo>
                  <a:pt x="598095" y="973080"/>
                  <a:pt x="633096" y="1009424"/>
                  <a:pt x="648929" y="1012722"/>
                </a:cubicBezTo>
                <a:cubicBezTo>
                  <a:pt x="708926" y="1025221"/>
                  <a:pt x="864200" y="1036381"/>
                  <a:pt x="943896" y="1061884"/>
                </a:cubicBezTo>
                <a:cubicBezTo>
                  <a:pt x="1211792" y="1147611"/>
                  <a:pt x="996210" y="1101785"/>
                  <a:pt x="1209367" y="1140542"/>
                </a:cubicBezTo>
                <a:cubicBezTo>
                  <a:pt x="1229032" y="1150374"/>
                  <a:pt x="1248067" y="1161582"/>
                  <a:pt x="1268361" y="1170038"/>
                </a:cubicBezTo>
                <a:cubicBezTo>
                  <a:pt x="1338290" y="1199175"/>
                  <a:pt x="1323647" y="1179637"/>
                  <a:pt x="1396180" y="1219200"/>
                </a:cubicBezTo>
                <a:cubicBezTo>
                  <a:pt x="1410566" y="1227047"/>
                  <a:pt x="1421184" y="1240738"/>
                  <a:pt x="1435509" y="1248696"/>
                </a:cubicBezTo>
                <a:cubicBezTo>
                  <a:pt x="1450938" y="1257267"/>
                  <a:pt x="1468885" y="1260468"/>
                  <a:pt x="1484671" y="1268361"/>
                </a:cubicBezTo>
                <a:cubicBezTo>
                  <a:pt x="1495240" y="1273646"/>
                  <a:pt x="1504611" y="1281075"/>
                  <a:pt x="1514167" y="1288025"/>
                </a:cubicBezTo>
                <a:cubicBezTo>
                  <a:pt x="1599687" y="1350222"/>
                  <a:pt x="1575579" y="1321151"/>
                  <a:pt x="1612490" y="1376516"/>
                </a:cubicBezTo>
                <a:cubicBezTo>
                  <a:pt x="1634676" y="1465262"/>
                  <a:pt x="1612490" y="1357116"/>
                  <a:pt x="1612490" y="1504335"/>
                </a:cubicBezTo>
                <a:cubicBezTo>
                  <a:pt x="1612490" y="1632196"/>
                  <a:pt x="1616645" y="1760058"/>
                  <a:pt x="1622322" y="1887793"/>
                </a:cubicBezTo>
                <a:cubicBezTo>
                  <a:pt x="1623207" y="1907709"/>
                  <a:pt x="1627829" y="1927326"/>
                  <a:pt x="1632154" y="1946787"/>
                </a:cubicBezTo>
                <a:cubicBezTo>
                  <a:pt x="1634402" y="1956904"/>
                  <a:pt x="1634658" y="1968955"/>
                  <a:pt x="1641987" y="1976284"/>
                </a:cubicBezTo>
                <a:cubicBezTo>
                  <a:pt x="1652351" y="1986648"/>
                  <a:pt x="1667786" y="1990311"/>
                  <a:pt x="1681316" y="1995948"/>
                </a:cubicBezTo>
                <a:cubicBezTo>
                  <a:pt x="1690706" y="1999861"/>
                  <a:pt x="1799049" y="2040916"/>
                  <a:pt x="1818967" y="2045109"/>
                </a:cubicBezTo>
                <a:cubicBezTo>
                  <a:pt x="1861150" y="2053990"/>
                  <a:pt x="1904180" y="2058219"/>
                  <a:pt x="1946787" y="2064774"/>
                </a:cubicBezTo>
                <a:cubicBezTo>
                  <a:pt x="2051664" y="2054942"/>
                  <a:pt x="2158701" y="2058622"/>
                  <a:pt x="2261419" y="2035277"/>
                </a:cubicBezTo>
                <a:cubicBezTo>
                  <a:pt x="2305818" y="2025186"/>
                  <a:pt x="2379406" y="1966451"/>
                  <a:pt x="2379406" y="1966451"/>
                </a:cubicBezTo>
                <a:cubicBezTo>
                  <a:pt x="2417280" y="1909641"/>
                  <a:pt x="2377585" y="1960989"/>
                  <a:pt x="2428567" y="1917290"/>
                </a:cubicBezTo>
                <a:cubicBezTo>
                  <a:pt x="2442644" y="1905224"/>
                  <a:pt x="2454229" y="1890489"/>
                  <a:pt x="2467896" y="1877961"/>
                </a:cubicBezTo>
                <a:cubicBezTo>
                  <a:pt x="2493578" y="1854419"/>
                  <a:pt x="2523012" y="1834817"/>
                  <a:pt x="2546554" y="1809135"/>
                </a:cubicBezTo>
                <a:cubicBezTo>
                  <a:pt x="2596778" y="1754345"/>
                  <a:pt x="2557391" y="1771744"/>
                  <a:pt x="2595716" y="1720645"/>
                </a:cubicBezTo>
                <a:cubicBezTo>
                  <a:pt x="2606840" y="1705813"/>
                  <a:pt x="2621935" y="1694426"/>
                  <a:pt x="2635045" y="1681316"/>
                </a:cubicBezTo>
                <a:cubicBezTo>
                  <a:pt x="2638322" y="1661651"/>
                  <a:pt x="2635961" y="1640153"/>
                  <a:pt x="2644877" y="1622322"/>
                </a:cubicBezTo>
                <a:cubicBezTo>
                  <a:pt x="2679839" y="1552397"/>
                  <a:pt x="2734429" y="1587178"/>
                  <a:pt x="2802193" y="1592825"/>
                </a:cubicBezTo>
                <a:cubicBezTo>
                  <a:pt x="2831690" y="1609212"/>
                  <a:pt x="2861537" y="1624985"/>
                  <a:pt x="2890684" y="1641987"/>
                </a:cubicBezTo>
                <a:cubicBezTo>
                  <a:pt x="2930222" y="1665051"/>
                  <a:pt x="2916145" y="1666808"/>
                  <a:pt x="2969342" y="1681316"/>
                </a:cubicBezTo>
                <a:cubicBezTo>
                  <a:pt x="2988575" y="1686561"/>
                  <a:pt x="3008671" y="1687871"/>
                  <a:pt x="3028335" y="1691148"/>
                </a:cubicBezTo>
                <a:cubicBezTo>
                  <a:pt x="3041445" y="1697703"/>
                  <a:pt x="3053266" y="1708070"/>
                  <a:pt x="3067664" y="1710813"/>
                </a:cubicBezTo>
                <a:cubicBezTo>
                  <a:pt x="3122774" y="1721310"/>
                  <a:pt x="3179184" y="1723221"/>
                  <a:pt x="3234813" y="1730477"/>
                </a:cubicBezTo>
                <a:cubicBezTo>
                  <a:pt x="3254581" y="1733055"/>
                  <a:pt x="3274142" y="1737032"/>
                  <a:pt x="3293806" y="1740309"/>
                </a:cubicBezTo>
                <a:cubicBezTo>
                  <a:pt x="3352800" y="1737032"/>
                  <a:pt x="3412296" y="1738833"/>
                  <a:pt x="3470787" y="1730477"/>
                </a:cubicBezTo>
                <a:cubicBezTo>
                  <a:pt x="3482485" y="1728806"/>
                  <a:pt x="3491206" y="1718378"/>
                  <a:pt x="3500284" y="1710813"/>
                </a:cubicBezTo>
                <a:cubicBezTo>
                  <a:pt x="3530602" y="1685548"/>
                  <a:pt x="3562005" y="1661153"/>
                  <a:pt x="3588774" y="1632154"/>
                </a:cubicBezTo>
                <a:cubicBezTo>
                  <a:pt x="3601736" y="1618112"/>
                  <a:pt x="3609211" y="1599819"/>
                  <a:pt x="3618271" y="1582993"/>
                </a:cubicBezTo>
                <a:cubicBezTo>
                  <a:pt x="3632169" y="1557183"/>
                  <a:pt x="3648044" y="1532048"/>
                  <a:pt x="3657600" y="1504335"/>
                </a:cubicBezTo>
                <a:cubicBezTo>
                  <a:pt x="3680934" y="1436665"/>
                  <a:pt x="3686597" y="1362850"/>
                  <a:pt x="3716593" y="1297858"/>
                </a:cubicBezTo>
                <a:cubicBezTo>
                  <a:pt x="3874266" y="956233"/>
                  <a:pt x="3814383" y="1092142"/>
                  <a:pt x="3982064" y="698090"/>
                </a:cubicBezTo>
                <a:cubicBezTo>
                  <a:pt x="3998747" y="658886"/>
                  <a:pt x="4018695" y="620825"/>
                  <a:pt x="4031225" y="580103"/>
                </a:cubicBezTo>
                <a:cubicBezTo>
                  <a:pt x="4044335" y="537497"/>
                  <a:pt x="4055972" y="494409"/>
                  <a:pt x="4070554" y="452284"/>
                </a:cubicBezTo>
                <a:cubicBezTo>
                  <a:pt x="4085487" y="409146"/>
                  <a:pt x="4096229" y="363608"/>
                  <a:pt x="4119716" y="324464"/>
                </a:cubicBezTo>
                <a:cubicBezTo>
                  <a:pt x="4132234" y="303600"/>
                  <a:pt x="4159472" y="261054"/>
                  <a:pt x="4168877" y="235974"/>
                </a:cubicBezTo>
                <a:cubicBezTo>
                  <a:pt x="4178753" y="209637"/>
                  <a:pt x="4176474" y="179216"/>
                  <a:pt x="4198374" y="157316"/>
                </a:cubicBezTo>
                <a:cubicBezTo>
                  <a:pt x="4205703" y="149988"/>
                  <a:pt x="4218039" y="150761"/>
                  <a:pt x="4227871" y="147484"/>
                </a:cubicBezTo>
                <a:cubicBezTo>
                  <a:pt x="4276029" y="166747"/>
                  <a:pt x="4312912" y="182616"/>
                  <a:pt x="4365522" y="196645"/>
                </a:cubicBezTo>
                <a:cubicBezTo>
                  <a:pt x="4384785" y="201782"/>
                  <a:pt x="4404851" y="203200"/>
                  <a:pt x="4424516" y="206477"/>
                </a:cubicBezTo>
                <a:cubicBezTo>
                  <a:pt x="4440903" y="216309"/>
                  <a:pt x="4456112" y="228446"/>
                  <a:pt x="4473677" y="235974"/>
                </a:cubicBezTo>
                <a:cubicBezTo>
                  <a:pt x="4502255" y="248222"/>
                  <a:pt x="4532886" y="255014"/>
                  <a:pt x="4562167" y="265471"/>
                </a:cubicBezTo>
                <a:cubicBezTo>
                  <a:pt x="4588819" y="274990"/>
                  <a:pt x="4649010" y="300050"/>
                  <a:pt x="4670322" y="314632"/>
                </a:cubicBezTo>
                <a:cubicBezTo>
                  <a:pt x="4694816" y="331391"/>
                  <a:pt x="4807082" y="425332"/>
                  <a:pt x="4857135" y="452284"/>
                </a:cubicBezTo>
                <a:cubicBezTo>
                  <a:pt x="4945559" y="499897"/>
                  <a:pt x="4909253" y="461236"/>
                  <a:pt x="4994787" y="521109"/>
                </a:cubicBezTo>
                <a:cubicBezTo>
                  <a:pt x="5006178" y="529083"/>
                  <a:pt x="5013602" y="541704"/>
                  <a:pt x="5024284" y="550606"/>
                </a:cubicBezTo>
                <a:cubicBezTo>
                  <a:pt x="5033362" y="558171"/>
                  <a:pt x="5043759" y="564008"/>
                  <a:pt x="5053780" y="570271"/>
                </a:cubicBezTo>
                <a:cubicBezTo>
                  <a:pt x="5110926" y="605987"/>
                  <a:pt x="5091802" y="595311"/>
                  <a:pt x="5152103" y="619432"/>
                </a:cubicBezTo>
                <a:cubicBezTo>
                  <a:pt x="5161935" y="629264"/>
                  <a:pt x="5168893" y="643282"/>
                  <a:pt x="5181600" y="648929"/>
                </a:cubicBezTo>
                <a:cubicBezTo>
                  <a:pt x="5199817" y="657026"/>
                  <a:pt x="5221253" y="653926"/>
                  <a:pt x="5240593" y="658761"/>
                </a:cubicBezTo>
                <a:cubicBezTo>
                  <a:pt x="5260702" y="663788"/>
                  <a:pt x="5280178" y="671147"/>
                  <a:pt x="5299587" y="678425"/>
                </a:cubicBezTo>
                <a:cubicBezTo>
                  <a:pt x="5400835" y="716393"/>
                  <a:pt x="5374005" y="711911"/>
                  <a:pt x="5456903" y="737419"/>
                </a:cubicBezTo>
                <a:cubicBezTo>
                  <a:pt x="5479708" y="744436"/>
                  <a:pt x="5502278" y="752687"/>
                  <a:pt x="5525729" y="757084"/>
                </a:cubicBezTo>
                <a:cubicBezTo>
                  <a:pt x="5554899" y="762553"/>
                  <a:pt x="5584722" y="763639"/>
                  <a:pt x="5614219" y="766916"/>
                </a:cubicBezTo>
                <a:cubicBezTo>
                  <a:pt x="5801032" y="763639"/>
                  <a:pt x="5989216" y="779908"/>
                  <a:pt x="6174658" y="757084"/>
                </a:cubicBezTo>
                <a:cubicBezTo>
                  <a:pt x="6231371" y="750104"/>
                  <a:pt x="6244451" y="693630"/>
                  <a:pt x="6272980" y="658761"/>
                </a:cubicBezTo>
                <a:cubicBezTo>
                  <a:pt x="6295042" y="631797"/>
                  <a:pt x="6322215" y="608913"/>
                  <a:pt x="6341806" y="580103"/>
                </a:cubicBezTo>
                <a:cubicBezTo>
                  <a:pt x="6378154" y="526650"/>
                  <a:pt x="6411221" y="470771"/>
                  <a:pt x="6440129" y="412954"/>
                </a:cubicBezTo>
                <a:cubicBezTo>
                  <a:pt x="6466348" y="360515"/>
                  <a:pt x="6483610" y="302540"/>
                  <a:pt x="6518787" y="255638"/>
                </a:cubicBezTo>
                <a:cubicBezTo>
                  <a:pt x="6528619" y="242528"/>
                  <a:pt x="6540326" y="230634"/>
                  <a:pt x="6548284" y="216309"/>
                </a:cubicBezTo>
                <a:cubicBezTo>
                  <a:pt x="6556855" y="200881"/>
                  <a:pt x="6560055" y="182934"/>
                  <a:pt x="6567948" y="167148"/>
                </a:cubicBezTo>
                <a:cubicBezTo>
                  <a:pt x="6579765" y="143514"/>
                  <a:pt x="6595460" y="121956"/>
                  <a:pt x="6607277" y="98322"/>
                </a:cubicBezTo>
                <a:cubicBezTo>
                  <a:pt x="6626435" y="60006"/>
                  <a:pt x="6604338" y="66480"/>
                  <a:pt x="6646606" y="29496"/>
                </a:cubicBezTo>
                <a:cubicBezTo>
                  <a:pt x="6660988" y="16912"/>
                  <a:pt x="6679380" y="9832"/>
                  <a:pt x="6695767" y="0"/>
                </a:cubicBezTo>
                <a:lnTo>
                  <a:pt x="6843251" y="19664"/>
                </a:lnTo>
                <a:cubicBezTo>
                  <a:pt x="6862987" y="22483"/>
                  <a:pt x="6883509" y="22683"/>
                  <a:pt x="6902245" y="29496"/>
                </a:cubicBezTo>
                <a:cubicBezTo>
                  <a:pt x="6920205" y="36027"/>
                  <a:pt x="6934135" y="50812"/>
                  <a:pt x="6951406" y="58993"/>
                </a:cubicBezTo>
                <a:cubicBezTo>
                  <a:pt x="6996521" y="80363"/>
                  <a:pt x="7043535" y="97501"/>
                  <a:pt x="7089058" y="117987"/>
                </a:cubicBezTo>
                <a:cubicBezTo>
                  <a:pt x="7163283" y="151388"/>
                  <a:pt x="7162150" y="159101"/>
                  <a:pt x="7246374" y="206477"/>
                </a:cubicBezTo>
                <a:cubicBezTo>
                  <a:pt x="7265536" y="217256"/>
                  <a:pt x="7286515" y="224662"/>
                  <a:pt x="7305367" y="235974"/>
                </a:cubicBezTo>
                <a:cubicBezTo>
                  <a:pt x="7350305" y="262937"/>
                  <a:pt x="7337788" y="263113"/>
                  <a:pt x="7374193" y="294967"/>
                </a:cubicBezTo>
                <a:cubicBezTo>
                  <a:pt x="7387884" y="306946"/>
                  <a:pt x="7439212" y="343334"/>
                  <a:pt x="7452851" y="363793"/>
                </a:cubicBezTo>
                <a:cubicBezTo>
                  <a:pt x="7478107" y="401677"/>
                  <a:pt x="7497935" y="442929"/>
                  <a:pt x="7521677" y="481780"/>
                </a:cubicBezTo>
                <a:cubicBezTo>
                  <a:pt x="7534001" y="501946"/>
                  <a:pt x="7551407" y="519177"/>
                  <a:pt x="7561006" y="540774"/>
                </a:cubicBezTo>
                <a:cubicBezTo>
                  <a:pt x="7605134" y="640063"/>
                  <a:pt x="7582430" y="602407"/>
                  <a:pt x="7620000" y="658761"/>
                </a:cubicBezTo>
                <a:cubicBezTo>
                  <a:pt x="7623277" y="678425"/>
                  <a:pt x="7624104" y="698659"/>
                  <a:pt x="7629832" y="717754"/>
                </a:cubicBezTo>
                <a:cubicBezTo>
                  <a:pt x="7634044" y="731793"/>
                  <a:pt x="7645469" y="742991"/>
                  <a:pt x="7649496" y="757084"/>
                </a:cubicBezTo>
                <a:cubicBezTo>
                  <a:pt x="7658678" y="789221"/>
                  <a:pt x="7662606" y="822632"/>
                  <a:pt x="7669161" y="855406"/>
                </a:cubicBezTo>
                <a:cubicBezTo>
                  <a:pt x="7665884" y="898012"/>
                  <a:pt x="7669693" y="941769"/>
                  <a:pt x="7659329" y="983225"/>
                </a:cubicBezTo>
                <a:cubicBezTo>
                  <a:pt x="7655957" y="996715"/>
                  <a:pt x="7641147" y="1004640"/>
                  <a:pt x="7629832" y="1012722"/>
                </a:cubicBezTo>
                <a:cubicBezTo>
                  <a:pt x="7617905" y="1021241"/>
                  <a:pt x="7603229" y="1025115"/>
                  <a:pt x="7590503" y="1032387"/>
                </a:cubicBezTo>
                <a:cubicBezTo>
                  <a:pt x="7510524" y="1078089"/>
                  <a:pt x="7620311" y="1049177"/>
                  <a:pt x="7423354" y="1061884"/>
                </a:cubicBezTo>
                <a:cubicBezTo>
                  <a:pt x="7151279" y="1079438"/>
                  <a:pt x="7200096" y="1072963"/>
                  <a:pt x="6813754" y="1081548"/>
                </a:cubicBezTo>
                <a:cubicBezTo>
                  <a:pt x="6797011" y="1092711"/>
                  <a:pt x="6757119" y="1118519"/>
                  <a:pt x="6744929" y="1130709"/>
                </a:cubicBezTo>
                <a:cubicBezTo>
                  <a:pt x="6736573" y="1139065"/>
                  <a:pt x="6731127" y="1149946"/>
                  <a:pt x="6725264" y="1160206"/>
                </a:cubicBezTo>
                <a:cubicBezTo>
                  <a:pt x="6698189" y="1207588"/>
                  <a:pt x="6704321" y="1207074"/>
                  <a:pt x="6685935" y="1268361"/>
                </a:cubicBezTo>
                <a:cubicBezTo>
                  <a:pt x="6672846" y="1311992"/>
                  <a:pt x="6664825" y="1317807"/>
                  <a:pt x="6656438" y="1376516"/>
                </a:cubicBezTo>
                <a:cubicBezTo>
                  <a:pt x="6653161" y="1399458"/>
                  <a:pt x="6650416" y="1422482"/>
                  <a:pt x="6646606" y="1445342"/>
                </a:cubicBezTo>
                <a:cubicBezTo>
                  <a:pt x="6640365" y="1482788"/>
                  <a:pt x="6635780" y="1498478"/>
                  <a:pt x="6626942" y="1533832"/>
                </a:cubicBezTo>
                <a:cubicBezTo>
                  <a:pt x="6633497" y="1638709"/>
                  <a:pt x="6634674" y="1744062"/>
                  <a:pt x="6646606" y="1848464"/>
                </a:cubicBezTo>
                <a:cubicBezTo>
                  <a:pt x="6647948" y="1860205"/>
                  <a:pt x="6656439" y="1884516"/>
                  <a:pt x="6666271" y="1877961"/>
                </a:cubicBezTo>
                <a:cubicBezTo>
                  <a:pt x="6680176" y="1868691"/>
                  <a:pt x="6669897" y="1844316"/>
                  <a:pt x="6676103" y="1828800"/>
                </a:cubicBezTo>
                <a:cubicBezTo>
                  <a:pt x="6683201" y="1811056"/>
                  <a:pt x="6697053" y="1796731"/>
                  <a:pt x="6705600" y="1779638"/>
                </a:cubicBezTo>
                <a:cubicBezTo>
                  <a:pt x="6715678" y="1759482"/>
                  <a:pt x="6721524" y="1719679"/>
                  <a:pt x="6725264" y="1700980"/>
                </a:cubicBezTo>
                <a:cubicBezTo>
                  <a:pt x="6718709" y="1533832"/>
                  <a:pt x="6714711" y="1366564"/>
                  <a:pt x="6705600" y="1199535"/>
                </a:cubicBezTo>
                <a:cubicBezTo>
                  <a:pt x="6703982" y="1169872"/>
                  <a:pt x="6668565" y="1089633"/>
                  <a:pt x="6656438" y="1081548"/>
                </a:cubicBezTo>
                <a:cubicBezTo>
                  <a:pt x="6615372" y="1054171"/>
                  <a:pt x="6635298" y="1070240"/>
                  <a:pt x="6597445" y="1032387"/>
                </a:cubicBezTo>
                <a:cubicBezTo>
                  <a:pt x="6545006" y="1038942"/>
                  <a:pt x="6491842" y="1041164"/>
                  <a:pt x="6440129" y="1052051"/>
                </a:cubicBezTo>
                <a:cubicBezTo>
                  <a:pt x="6428565" y="1054485"/>
                  <a:pt x="6421431" y="1066917"/>
                  <a:pt x="6410632" y="1071716"/>
                </a:cubicBezTo>
                <a:cubicBezTo>
                  <a:pt x="6391690" y="1080135"/>
                  <a:pt x="6369981" y="1081726"/>
                  <a:pt x="6351638" y="1091380"/>
                </a:cubicBezTo>
                <a:cubicBezTo>
                  <a:pt x="6307368" y="1114680"/>
                  <a:pt x="6271279" y="1154218"/>
                  <a:pt x="6223819" y="1170038"/>
                </a:cubicBezTo>
                <a:cubicBezTo>
                  <a:pt x="6194322" y="1179870"/>
                  <a:pt x="6163907" y="1187287"/>
                  <a:pt x="6135329" y="1199535"/>
                </a:cubicBezTo>
                <a:cubicBezTo>
                  <a:pt x="6117763" y="1207063"/>
                  <a:pt x="6102944" y="1219881"/>
                  <a:pt x="6086167" y="1229032"/>
                </a:cubicBezTo>
                <a:cubicBezTo>
                  <a:pt x="6066866" y="1239560"/>
                  <a:pt x="6047265" y="1249600"/>
                  <a:pt x="6027174" y="1258529"/>
                </a:cubicBezTo>
                <a:cubicBezTo>
                  <a:pt x="5988240" y="1275833"/>
                  <a:pt x="5909187" y="1307690"/>
                  <a:pt x="5909187" y="1307690"/>
                </a:cubicBezTo>
                <a:cubicBezTo>
                  <a:pt x="5899355" y="1317522"/>
                  <a:pt x="5891613" y="1330033"/>
                  <a:pt x="5879690" y="1337187"/>
                </a:cubicBezTo>
                <a:cubicBezTo>
                  <a:pt x="5830768" y="1366540"/>
                  <a:pt x="5817067" y="1355111"/>
                  <a:pt x="5781367" y="1386348"/>
                </a:cubicBezTo>
                <a:cubicBezTo>
                  <a:pt x="5763926" y="1401609"/>
                  <a:pt x="5750142" y="1420834"/>
                  <a:pt x="5732206" y="1435509"/>
                </a:cubicBezTo>
                <a:cubicBezTo>
                  <a:pt x="5713915" y="1450475"/>
                  <a:pt x="5692372" y="1461001"/>
                  <a:pt x="5673213" y="1474838"/>
                </a:cubicBezTo>
                <a:cubicBezTo>
                  <a:pt x="5633359" y="1503622"/>
                  <a:pt x="5594554" y="1533832"/>
                  <a:pt x="5555225" y="1563329"/>
                </a:cubicBezTo>
                <a:cubicBezTo>
                  <a:pt x="5542115" y="1573161"/>
                  <a:pt x="5527483" y="1581237"/>
                  <a:pt x="5515896" y="1592825"/>
                </a:cubicBezTo>
                <a:cubicBezTo>
                  <a:pt x="5468605" y="1640117"/>
                  <a:pt x="5489145" y="1623999"/>
                  <a:pt x="5407742" y="1671484"/>
                </a:cubicBezTo>
                <a:cubicBezTo>
                  <a:pt x="5395082" y="1678869"/>
                  <a:pt x="5382318" y="1686513"/>
                  <a:pt x="5368413" y="1691148"/>
                </a:cubicBezTo>
                <a:cubicBezTo>
                  <a:pt x="5352559" y="1696433"/>
                  <a:pt x="5335535" y="1697222"/>
                  <a:pt x="5319251" y="1700980"/>
                </a:cubicBezTo>
                <a:cubicBezTo>
                  <a:pt x="5292917" y="1707057"/>
                  <a:pt x="5266812" y="1714090"/>
                  <a:pt x="5240593" y="1720645"/>
                </a:cubicBezTo>
                <a:cubicBezTo>
                  <a:pt x="5175045" y="1717368"/>
                  <a:pt x="5109071" y="1718953"/>
                  <a:pt x="5043948" y="1710813"/>
                </a:cubicBezTo>
                <a:cubicBezTo>
                  <a:pt x="5029404" y="1708995"/>
                  <a:pt x="5018343" y="1696294"/>
                  <a:pt x="5004619" y="1691148"/>
                </a:cubicBezTo>
                <a:cubicBezTo>
                  <a:pt x="4991966" y="1686403"/>
                  <a:pt x="4978400" y="1684593"/>
                  <a:pt x="4965290" y="1681316"/>
                </a:cubicBezTo>
                <a:cubicBezTo>
                  <a:pt x="4813805" y="1575277"/>
                  <a:pt x="4895260" y="1640782"/>
                  <a:pt x="4729316" y="1474838"/>
                </a:cubicBezTo>
                <a:cubicBezTo>
                  <a:pt x="4613299" y="1358821"/>
                  <a:pt x="4796471" y="1544777"/>
                  <a:pt x="4670322" y="1406013"/>
                </a:cubicBezTo>
                <a:cubicBezTo>
                  <a:pt x="4648497" y="1382006"/>
                  <a:pt x="4601496" y="1337187"/>
                  <a:pt x="4601496" y="1337187"/>
                </a:cubicBezTo>
                <a:cubicBezTo>
                  <a:pt x="4582693" y="1280775"/>
                  <a:pt x="4605130" y="1333430"/>
                  <a:pt x="4562167" y="1278193"/>
                </a:cubicBezTo>
                <a:cubicBezTo>
                  <a:pt x="4547657" y="1259538"/>
                  <a:pt x="4535948" y="1238864"/>
                  <a:pt x="4522838" y="1219200"/>
                </a:cubicBezTo>
                <a:cubicBezTo>
                  <a:pt x="4519561" y="1206090"/>
                  <a:pt x="4519049" y="1191958"/>
                  <a:pt x="4513006" y="1179871"/>
                </a:cubicBezTo>
                <a:cubicBezTo>
                  <a:pt x="4496618" y="1147094"/>
                  <a:pt x="4478594" y="1115962"/>
                  <a:pt x="4444180" y="1101213"/>
                </a:cubicBezTo>
                <a:cubicBezTo>
                  <a:pt x="4431759" y="1095890"/>
                  <a:pt x="4417961" y="1094658"/>
                  <a:pt x="4404851" y="1091380"/>
                </a:cubicBezTo>
                <a:cubicBezTo>
                  <a:pt x="4309806" y="1101212"/>
                  <a:pt x="4214123" y="1106126"/>
                  <a:pt x="4119716" y="1120877"/>
                </a:cubicBezTo>
                <a:cubicBezTo>
                  <a:pt x="4108041" y="1122701"/>
                  <a:pt x="4096996" y="1130861"/>
                  <a:pt x="4090219" y="1140542"/>
                </a:cubicBezTo>
                <a:cubicBezTo>
                  <a:pt x="4073408" y="1164557"/>
                  <a:pt x="4064927" y="1193465"/>
                  <a:pt x="4050890" y="1219200"/>
                </a:cubicBezTo>
                <a:cubicBezTo>
                  <a:pt x="4045231" y="1229574"/>
                  <a:pt x="4037780" y="1238864"/>
                  <a:pt x="4031225" y="1248696"/>
                </a:cubicBezTo>
                <a:cubicBezTo>
                  <a:pt x="4027948" y="1258528"/>
                  <a:pt x="4023641" y="1268076"/>
                  <a:pt x="4021393" y="1278193"/>
                </a:cubicBezTo>
                <a:cubicBezTo>
                  <a:pt x="4017068" y="1297654"/>
                  <a:pt x="4015471" y="1317638"/>
                  <a:pt x="4011561" y="1337187"/>
                </a:cubicBezTo>
                <a:cubicBezTo>
                  <a:pt x="4008911" y="1350438"/>
                  <a:pt x="4005006" y="1363406"/>
                  <a:pt x="4001729" y="1376516"/>
                </a:cubicBezTo>
                <a:cubicBezTo>
                  <a:pt x="3986029" y="1973063"/>
                  <a:pt x="4022709" y="1606563"/>
                  <a:pt x="3982064" y="1789471"/>
                </a:cubicBezTo>
                <a:cubicBezTo>
                  <a:pt x="3978439" y="1805785"/>
                  <a:pt x="3977943" y="1822927"/>
                  <a:pt x="3972232" y="1838632"/>
                </a:cubicBezTo>
                <a:cubicBezTo>
                  <a:pt x="3964719" y="1859294"/>
                  <a:pt x="3951664" y="1877534"/>
                  <a:pt x="3942735" y="1897625"/>
                </a:cubicBezTo>
                <a:cubicBezTo>
                  <a:pt x="3938526" y="1907096"/>
                  <a:pt x="3936986" y="1917596"/>
                  <a:pt x="3932903" y="1927122"/>
                </a:cubicBezTo>
                <a:cubicBezTo>
                  <a:pt x="3927129" y="1940594"/>
                  <a:pt x="3919012" y="1952979"/>
                  <a:pt x="3913238" y="1966451"/>
                </a:cubicBezTo>
                <a:cubicBezTo>
                  <a:pt x="3909155" y="1975977"/>
                  <a:pt x="3909155" y="1987324"/>
                  <a:pt x="3903406" y="1995948"/>
                </a:cubicBezTo>
                <a:cubicBezTo>
                  <a:pt x="3887142" y="2020345"/>
                  <a:pt x="3855782" y="2036768"/>
                  <a:pt x="3834580" y="2054942"/>
                </a:cubicBezTo>
                <a:cubicBezTo>
                  <a:pt x="3824023" y="2063991"/>
                  <a:pt x="3816399" y="2076356"/>
                  <a:pt x="3805084" y="2084438"/>
                </a:cubicBezTo>
                <a:cubicBezTo>
                  <a:pt x="3775010" y="2105919"/>
                  <a:pt x="3701033" y="2125111"/>
                  <a:pt x="3677264" y="2133600"/>
                </a:cubicBezTo>
                <a:cubicBezTo>
                  <a:pt x="3660643" y="2139536"/>
                  <a:pt x="3644847" y="2147683"/>
                  <a:pt x="3628103" y="2153264"/>
                </a:cubicBezTo>
                <a:cubicBezTo>
                  <a:pt x="3615283" y="2157537"/>
                  <a:pt x="3601767" y="2159384"/>
                  <a:pt x="3588774" y="2163096"/>
                </a:cubicBezTo>
                <a:cubicBezTo>
                  <a:pt x="3543327" y="2176081"/>
                  <a:pt x="3556041" y="2180803"/>
                  <a:pt x="3490451" y="2182761"/>
                </a:cubicBezTo>
                <a:cubicBezTo>
                  <a:pt x="3293866" y="2188629"/>
                  <a:pt x="3097161" y="2189316"/>
                  <a:pt x="2900516" y="2192593"/>
                </a:cubicBezTo>
                <a:cubicBezTo>
                  <a:pt x="2880851" y="2195870"/>
                  <a:pt x="2860032" y="2195021"/>
                  <a:pt x="2841522" y="2202425"/>
                </a:cubicBezTo>
                <a:cubicBezTo>
                  <a:pt x="2826307" y="2208511"/>
                  <a:pt x="2816421" y="2223792"/>
                  <a:pt x="2802193" y="2231922"/>
                </a:cubicBezTo>
                <a:cubicBezTo>
                  <a:pt x="2793194" y="2237064"/>
                  <a:pt x="2782528" y="2238477"/>
                  <a:pt x="2772696" y="2241754"/>
                </a:cubicBezTo>
                <a:cubicBezTo>
                  <a:pt x="2697087" y="2342572"/>
                  <a:pt x="2800338" y="2208760"/>
                  <a:pt x="2694038" y="2330245"/>
                </a:cubicBezTo>
                <a:cubicBezTo>
                  <a:pt x="2668876" y="2359001"/>
                  <a:pt x="2675221" y="2376751"/>
                  <a:pt x="2635045" y="2399071"/>
                </a:cubicBezTo>
                <a:cubicBezTo>
                  <a:pt x="2620437" y="2407187"/>
                  <a:pt x="2602271" y="2405626"/>
                  <a:pt x="2585884" y="2408903"/>
                </a:cubicBezTo>
                <a:cubicBezTo>
                  <a:pt x="2554224" y="2432648"/>
                  <a:pt x="2532684" y="2445905"/>
                  <a:pt x="2507225" y="2477729"/>
                </a:cubicBezTo>
                <a:cubicBezTo>
                  <a:pt x="2487218" y="2502737"/>
                  <a:pt x="2474621" y="2545520"/>
                  <a:pt x="2438400" y="2556387"/>
                </a:cubicBezTo>
                <a:cubicBezTo>
                  <a:pt x="2416202" y="2563046"/>
                  <a:pt x="2392516" y="2562942"/>
                  <a:pt x="2369574" y="2566219"/>
                </a:cubicBezTo>
                <a:cubicBezTo>
                  <a:pt x="2320413" y="2562942"/>
                  <a:pt x="2270632" y="2564829"/>
                  <a:pt x="2222090" y="2556387"/>
                </a:cubicBezTo>
                <a:cubicBezTo>
                  <a:pt x="2194502" y="2551589"/>
                  <a:pt x="2169748" y="2536460"/>
                  <a:pt x="2143432" y="2526890"/>
                </a:cubicBezTo>
                <a:cubicBezTo>
                  <a:pt x="2133692" y="2523348"/>
                  <a:pt x="2123608" y="2520779"/>
                  <a:pt x="2113935" y="2517058"/>
                </a:cubicBezTo>
                <a:cubicBezTo>
                  <a:pt x="2038384" y="2488000"/>
                  <a:pt x="1964586" y="2454164"/>
                  <a:pt x="1887793" y="2428567"/>
                </a:cubicBezTo>
                <a:cubicBezTo>
                  <a:pt x="1868129" y="2422012"/>
                  <a:pt x="1848798" y="2414357"/>
                  <a:pt x="1828800" y="2408903"/>
                </a:cubicBezTo>
                <a:cubicBezTo>
                  <a:pt x="1812677" y="2404506"/>
                  <a:pt x="1795851" y="2403124"/>
                  <a:pt x="1779638" y="2399071"/>
                </a:cubicBezTo>
                <a:cubicBezTo>
                  <a:pt x="1756491" y="2393284"/>
                  <a:pt x="1734143" y="2384405"/>
                  <a:pt x="1710813" y="2379406"/>
                </a:cubicBezTo>
                <a:cubicBezTo>
                  <a:pt x="1688153" y="2374550"/>
                  <a:pt x="1665082" y="2371499"/>
                  <a:pt x="1641987" y="2369574"/>
                </a:cubicBezTo>
                <a:cubicBezTo>
                  <a:pt x="1547045" y="2361662"/>
                  <a:pt x="1356851" y="2349909"/>
                  <a:pt x="1356851" y="2349909"/>
                </a:cubicBezTo>
                <a:cubicBezTo>
                  <a:pt x="1288025" y="2353187"/>
                  <a:pt x="1218412" y="2348856"/>
                  <a:pt x="1150374" y="2359742"/>
                </a:cubicBezTo>
                <a:cubicBezTo>
                  <a:pt x="1134193" y="2362331"/>
                  <a:pt x="1122632" y="2377651"/>
                  <a:pt x="1111045" y="2389238"/>
                </a:cubicBezTo>
                <a:cubicBezTo>
                  <a:pt x="1079595" y="2420688"/>
                  <a:pt x="1069204" y="2439994"/>
                  <a:pt x="1052051" y="2477729"/>
                </a:cubicBezTo>
                <a:cubicBezTo>
                  <a:pt x="1023099" y="2541422"/>
                  <a:pt x="1018331" y="2557817"/>
                  <a:pt x="993058" y="2625213"/>
                </a:cubicBezTo>
                <a:cubicBezTo>
                  <a:pt x="985523" y="2677956"/>
                  <a:pt x="974797" y="2769889"/>
                  <a:pt x="953729" y="2812025"/>
                </a:cubicBezTo>
                <a:lnTo>
                  <a:pt x="914400" y="2890684"/>
                </a:lnTo>
                <a:cubicBezTo>
                  <a:pt x="888181" y="2884129"/>
                  <a:pt x="861961" y="2864464"/>
                  <a:pt x="835742" y="2871019"/>
                </a:cubicBezTo>
                <a:cubicBezTo>
                  <a:pt x="780200" y="2884904"/>
                  <a:pt x="809664" y="2878201"/>
                  <a:pt x="747251" y="2890684"/>
                </a:cubicBezTo>
                <a:cubicBezTo>
                  <a:pt x="733211" y="2914083"/>
                  <a:pt x="708736" y="2958696"/>
                  <a:pt x="688258" y="2979174"/>
                </a:cubicBezTo>
                <a:cubicBezTo>
                  <a:pt x="679902" y="2987530"/>
                  <a:pt x="667839" y="2991273"/>
                  <a:pt x="658761" y="2998838"/>
                </a:cubicBezTo>
                <a:cubicBezTo>
                  <a:pt x="609659" y="3039755"/>
                  <a:pt x="651605" y="3020888"/>
                  <a:pt x="599767" y="3038167"/>
                </a:cubicBezTo>
                <a:cubicBezTo>
                  <a:pt x="570270" y="3061109"/>
                  <a:pt x="533698" y="3077098"/>
                  <a:pt x="511277" y="3106993"/>
                </a:cubicBezTo>
                <a:cubicBezTo>
                  <a:pt x="470091" y="3161907"/>
                  <a:pt x="498731" y="3132810"/>
                  <a:pt x="452284" y="3165987"/>
                </a:cubicBezTo>
                <a:cubicBezTo>
                  <a:pt x="438949" y="3175512"/>
                  <a:pt x="427611" y="3188155"/>
                  <a:pt x="412954" y="3195484"/>
                </a:cubicBezTo>
                <a:cubicBezTo>
                  <a:pt x="341355" y="3231283"/>
                  <a:pt x="376823" y="3152957"/>
                  <a:pt x="275303" y="3254477"/>
                </a:cubicBezTo>
                <a:cubicBezTo>
                  <a:pt x="236251" y="3293529"/>
                  <a:pt x="259296" y="3280602"/>
                  <a:pt x="206477" y="3293806"/>
                </a:cubicBezTo>
                <a:cubicBezTo>
                  <a:pt x="186813" y="3306916"/>
                  <a:pt x="166391" y="3318955"/>
                  <a:pt x="147484" y="3333135"/>
                </a:cubicBezTo>
                <a:lnTo>
                  <a:pt x="68825" y="3392129"/>
                </a:lnTo>
                <a:cubicBezTo>
                  <a:pt x="62270" y="3405239"/>
                  <a:pt x="56929" y="3419029"/>
                  <a:pt x="49161" y="3431458"/>
                </a:cubicBezTo>
                <a:cubicBezTo>
                  <a:pt x="29685" y="3462620"/>
                  <a:pt x="22437" y="3468014"/>
                  <a:pt x="0" y="3490451"/>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5" name="Oval 14"/>
          <p:cNvSpPr/>
          <p:nvPr/>
        </p:nvSpPr>
        <p:spPr>
          <a:xfrm>
            <a:off x="7282927" y="5151260"/>
            <a:ext cx="1571961" cy="1088365"/>
          </a:xfrm>
          <a:prstGeom prst="ellipse">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r>
              <a:rPr lang="en-US" sz="2400" b="1" dirty="0">
                <a:solidFill>
                  <a:sysClr val="windowText" lastClr="000000"/>
                </a:solidFill>
              </a:rPr>
              <a:t>Out of Time</a:t>
            </a:r>
          </a:p>
        </p:txBody>
      </p:sp>
      <p:sp>
        <p:nvSpPr>
          <p:cNvPr id="6" name="Pentagon 5"/>
          <p:cNvSpPr/>
          <p:nvPr/>
        </p:nvSpPr>
        <p:spPr>
          <a:xfrm>
            <a:off x="2730566" y="2813745"/>
            <a:ext cx="4003757" cy="1295400"/>
          </a:xfrm>
          <a:prstGeom prst="homePlate">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r>
              <a:rPr lang="en-US" sz="2400" b="1" dirty="0" smtClean="0">
                <a:solidFill>
                  <a:prstClr val="white"/>
                </a:solidFill>
              </a:rPr>
              <a:t>Data-Based</a:t>
            </a:r>
            <a:br>
              <a:rPr lang="en-US" sz="2400" b="1" dirty="0" smtClean="0">
                <a:solidFill>
                  <a:prstClr val="white"/>
                </a:solidFill>
              </a:rPr>
            </a:br>
            <a:r>
              <a:rPr lang="en-US" sz="2400" b="1" dirty="0" smtClean="0">
                <a:solidFill>
                  <a:prstClr val="white"/>
                </a:solidFill>
              </a:rPr>
              <a:t>Problem Solving &amp; </a:t>
            </a:r>
            <a:br>
              <a:rPr lang="en-US" sz="2400" b="1" dirty="0" smtClean="0">
                <a:solidFill>
                  <a:prstClr val="white"/>
                </a:solidFill>
              </a:rPr>
            </a:br>
            <a:r>
              <a:rPr lang="en-US" sz="2400" b="1" dirty="0" smtClean="0">
                <a:solidFill>
                  <a:prstClr val="white"/>
                </a:solidFill>
              </a:rPr>
              <a:t>Decision Making</a:t>
            </a:r>
            <a:endParaRPr lang="en-US" sz="2400" b="1" dirty="0">
              <a:solidFill>
                <a:prstClr val="white"/>
              </a:solidFill>
            </a:endParaRPr>
          </a:p>
        </p:txBody>
      </p:sp>
    </p:spTree>
    <p:extLst>
      <p:ext uri="{BB962C8B-B14F-4D97-AF65-F5344CB8AC3E}">
        <p14:creationId xmlns:p14="http://schemas.microsoft.com/office/powerpoint/2010/main" val="121257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14"/>
                                        </p:tgtEl>
                                        <p:attrNameLst>
                                          <p:attrName>ppt_w</p:attrName>
                                        </p:attrNameLst>
                                      </p:cBhvr>
                                      <p:tavLst>
                                        <p:tav tm="0">
                                          <p:val>
                                            <p:strVal val="ppt_w"/>
                                          </p:val>
                                        </p:tav>
                                        <p:tav tm="100000">
                                          <p:val>
                                            <p:fltVal val="0"/>
                                          </p:val>
                                        </p:tav>
                                      </p:tavLst>
                                    </p:anim>
                                    <p:anim calcmode="lin" valueType="num">
                                      <p:cBhvr>
                                        <p:cTn id="25" dur="500"/>
                                        <p:tgtEl>
                                          <p:spTgt spid="14"/>
                                        </p:tgtEl>
                                        <p:attrNameLst>
                                          <p:attrName>ppt_h</p:attrName>
                                        </p:attrNameLst>
                                      </p:cBhvr>
                                      <p:tavLst>
                                        <p:tav tm="0">
                                          <p:val>
                                            <p:strVal val="ppt_h"/>
                                          </p:val>
                                        </p:tav>
                                        <p:tav tm="100000">
                                          <p:val>
                                            <p:fltVal val="0"/>
                                          </p:val>
                                        </p:tav>
                                      </p:tavLst>
                                    </p:anim>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15"/>
                                        </p:tgtEl>
                                        <p:attrNameLst>
                                          <p:attrName>ppt_w</p:attrName>
                                        </p:attrNameLst>
                                      </p:cBhvr>
                                      <p:tavLst>
                                        <p:tav tm="0">
                                          <p:val>
                                            <p:strVal val="ppt_w"/>
                                          </p:val>
                                        </p:tav>
                                        <p:tav tm="100000">
                                          <p:val>
                                            <p:fltVal val="0"/>
                                          </p:val>
                                        </p:tav>
                                      </p:tavLst>
                                    </p:anim>
                                    <p:anim calcmode="lin" valueType="num">
                                      <p:cBhvr>
                                        <p:cTn id="30" dur="500"/>
                                        <p:tgtEl>
                                          <p:spTgt spid="15"/>
                                        </p:tgtEl>
                                        <p:attrNameLst>
                                          <p:attrName>ppt_h</p:attrName>
                                        </p:attrNameLst>
                                      </p:cBhvr>
                                      <p:tavLst>
                                        <p:tav tm="0">
                                          <p:val>
                                            <p:strVal val="ppt_h"/>
                                          </p:val>
                                        </p:tav>
                                        <p:tav tm="100000">
                                          <p:val>
                                            <p:fltVal val="0"/>
                                          </p:val>
                                        </p:tav>
                                      </p:tavLst>
                                    </p:anim>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53" presetClass="exit" presetSubtype="32" fill="hold" nodeType="withEffect">
                                  <p:stCondLst>
                                    <p:cond delay="0"/>
                                  </p:stCondLst>
                                  <p:childTnLst>
                                    <p:anim calcmode="lin" valueType="num">
                                      <p:cBhvr>
                                        <p:cTn id="34" dur="500"/>
                                        <p:tgtEl>
                                          <p:spTgt spid="16"/>
                                        </p:tgtEl>
                                        <p:attrNameLst>
                                          <p:attrName>ppt_w</p:attrName>
                                        </p:attrNameLst>
                                      </p:cBhvr>
                                      <p:tavLst>
                                        <p:tav tm="0">
                                          <p:val>
                                            <p:strVal val="ppt_w"/>
                                          </p:val>
                                        </p:tav>
                                        <p:tav tm="100000">
                                          <p:val>
                                            <p:fltVal val="0"/>
                                          </p:val>
                                        </p:tav>
                                      </p:tavLst>
                                    </p:anim>
                                    <p:anim calcmode="lin" valueType="num">
                                      <p:cBhvr>
                                        <p:cTn id="35" dur="500"/>
                                        <p:tgtEl>
                                          <p:spTgt spid="16"/>
                                        </p:tgtEl>
                                        <p:attrNameLst>
                                          <p:attrName>ppt_h</p:attrName>
                                        </p:attrNameLst>
                                      </p:cBhvr>
                                      <p:tavLst>
                                        <p:tav tm="0">
                                          <p:val>
                                            <p:strVal val="ppt_h"/>
                                          </p:val>
                                        </p:tav>
                                        <p:tav tm="100000">
                                          <p:val>
                                            <p:fltVal val="0"/>
                                          </p:val>
                                        </p:tav>
                                      </p:tavLst>
                                    </p:anim>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22" presetClass="entr" presetSubtype="8"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4" grpId="1" animBg="1"/>
      <p:bldP spid="15" grpId="0" animBg="1"/>
      <p:bldP spid="15" grpId="1"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2" descr="PS Whee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28036" y="1127889"/>
            <a:ext cx="6287928" cy="445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5"/>
          <p:cNvSpPr txBox="1">
            <a:spLocks noChangeArrowheads="1"/>
          </p:cNvSpPr>
          <p:nvPr/>
        </p:nvSpPr>
        <p:spPr bwMode="auto">
          <a:xfrm>
            <a:off x="3543300" y="2220516"/>
            <a:ext cx="18859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10000"/>
              <a:buFont typeface="Wingdings" panose="05000000000000000000" pitchFamily="2" charset="2"/>
              <a:buChar char="§"/>
              <a:defRPr sz="2400" b="1">
                <a:solidFill>
                  <a:srgbClr val="5C6670"/>
                </a:solidFill>
                <a:latin typeface="Calibri" panose="020F0502020204030204" pitchFamily="34" charset="0"/>
              </a:defRPr>
            </a:lvl1pPr>
            <a:lvl2pPr marL="742950" indent="-285750">
              <a:spcBef>
                <a:spcPct val="20000"/>
              </a:spcBef>
              <a:buClr>
                <a:schemeClr val="accent2"/>
              </a:buClr>
              <a:buSzPct val="110000"/>
              <a:buFont typeface="Wingdings" panose="05000000000000000000" pitchFamily="2" charset="2"/>
              <a:buChar char="§"/>
              <a:defRPr sz="2200">
                <a:solidFill>
                  <a:srgbClr val="5C6670"/>
                </a:solidFill>
                <a:latin typeface="Calibri" panose="020F0502020204030204" pitchFamily="34" charset="0"/>
              </a:defRPr>
            </a:lvl2pPr>
            <a:lvl3pPr marL="1143000" indent="-228600">
              <a:spcBef>
                <a:spcPct val="20000"/>
              </a:spcBef>
              <a:buClr>
                <a:srgbClr val="8DC63F"/>
              </a:buClr>
              <a:buSzPct val="110000"/>
              <a:buFont typeface="Wingdings" panose="05000000000000000000" pitchFamily="2" charset="2"/>
              <a:buChar char="§"/>
              <a:defRPr sz="2000">
                <a:solidFill>
                  <a:srgbClr val="5C6670"/>
                </a:solidFill>
                <a:latin typeface="Calibri" panose="020F0502020204030204" pitchFamily="34" charset="0"/>
              </a:defRPr>
            </a:lvl3pPr>
            <a:lvl4pPr marL="1600200" indent="-228600">
              <a:spcBef>
                <a:spcPct val="20000"/>
              </a:spcBef>
              <a:buClr>
                <a:srgbClr val="6D3A5D"/>
              </a:buClr>
              <a:buSzPct val="110000"/>
              <a:buFont typeface="Wingdings" panose="05000000000000000000" pitchFamily="2" charset="2"/>
              <a:buChar char="§"/>
              <a:defRPr>
                <a:solidFill>
                  <a:srgbClr val="5C6670"/>
                </a:solidFill>
                <a:latin typeface="Calibri" panose="020F0502020204030204" pitchFamily="34" charset="0"/>
              </a:defRPr>
            </a:lvl4pPr>
            <a:lvl5pPr marL="2057400" indent="-228600">
              <a:spcBef>
                <a:spcPct val="20000"/>
              </a:spcBef>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5pPr>
            <a:lvl6pPr marL="2514600" indent="-228600" eaLnBrk="0" fontAlgn="base" hangingPunct="0">
              <a:spcBef>
                <a:spcPct val="20000"/>
              </a:spcBef>
              <a:spcAft>
                <a:spcPct val="0"/>
              </a:spcAft>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6pPr>
            <a:lvl7pPr marL="2971800" indent="-228600" eaLnBrk="0" fontAlgn="base" hangingPunct="0">
              <a:spcBef>
                <a:spcPct val="20000"/>
              </a:spcBef>
              <a:spcAft>
                <a:spcPct val="0"/>
              </a:spcAft>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7pPr>
            <a:lvl8pPr marL="3429000" indent="-228600" eaLnBrk="0" fontAlgn="base" hangingPunct="0">
              <a:spcBef>
                <a:spcPct val="20000"/>
              </a:spcBef>
              <a:spcAft>
                <a:spcPct val="0"/>
              </a:spcAft>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8pPr>
            <a:lvl9pPr marL="3886200" indent="-228600" eaLnBrk="0" fontAlgn="base" hangingPunct="0">
              <a:spcBef>
                <a:spcPct val="20000"/>
              </a:spcBef>
              <a:spcAft>
                <a:spcPct val="0"/>
              </a:spcAft>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9pPr>
          </a:lstStyle>
          <a:p>
            <a:pPr eaLnBrk="1" hangingPunct="1">
              <a:spcBef>
                <a:spcPct val="0"/>
              </a:spcBef>
              <a:buClrTx/>
              <a:buSzTx/>
              <a:buFontTx/>
              <a:buNone/>
            </a:pPr>
            <a:endParaRPr lang="en-US" altLang="en-US" sz="2000" b="0">
              <a:solidFill>
                <a:schemeClr val="accent4">
                  <a:lumMod val="50000"/>
                </a:schemeClr>
              </a:solidFill>
            </a:endParaRPr>
          </a:p>
        </p:txBody>
      </p:sp>
      <p:sp>
        <p:nvSpPr>
          <p:cNvPr id="48133" name="TextBox 4"/>
          <p:cNvSpPr txBox="1">
            <a:spLocks noChangeArrowheads="1"/>
          </p:cNvSpPr>
          <p:nvPr/>
        </p:nvSpPr>
        <p:spPr bwMode="auto">
          <a:xfrm>
            <a:off x="1567548" y="420241"/>
            <a:ext cx="58374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10000"/>
              <a:buFont typeface="Wingdings" panose="05000000000000000000" pitchFamily="2" charset="2"/>
              <a:buChar char="§"/>
              <a:defRPr sz="2400" b="1">
                <a:solidFill>
                  <a:srgbClr val="5C6670"/>
                </a:solidFill>
                <a:latin typeface="Calibri" panose="020F0502020204030204" pitchFamily="34" charset="0"/>
              </a:defRPr>
            </a:lvl1pPr>
            <a:lvl2pPr marL="742950" indent="-285750">
              <a:spcBef>
                <a:spcPct val="20000"/>
              </a:spcBef>
              <a:buClr>
                <a:schemeClr val="accent2"/>
              </a:buClr>
              <a:buSzPct val="110000"/>
              <a:buFont typeface="Wingdings" panose="05000000000000000000" pitchFamily="2" charset="2"/>
              <a:buChar char="§"/>
              <a:defRPr sz="2200">
                <a:solidFill>
                  <a:srgbClr val="5C6670"/>
                </a:solidFill>
                <a:latin typeface="Calibri" panose="020F0502020204030204" pitchFamily="34" charset="0"/>
              </a:defRPr>
            </a:lvl2pPr>
            <a:lvl3pPr marL="1143000" indent="-228600">
              <a:spcBef>
                <a:spcPct val="20000"/>
              </a:spcBef>
              <a:buClr>
                <a:srgbClr val="8DC63F"/>
              </a:buClr>
              <a:buSzPct val="110000"/>
              <a:buFont typeface="Wingdings" panose="05000000000000000000" pitchFamily="2" charset="2"/>
              <a:buChar char="§"/>
              <a:defRPr sz="2000">
                <a:solidFill>
                  <a:srgbClr val="5C6670"/>
                </a:solidFill>
                <a:latin typeface="Calibri" panose="020F0502020204030204" pitchFamily="34" charset="0"/>
              </a:defRPr>
            </a:lvl3pPr>
            <a:lvl4pPr marL="1600200" indent="-228600">
              <a:spcBef>
                <a:spcPct val="20000"/>
              </a:spcBef>
              <a:buClr>
                <a:srgbClr val="6D3A5D"/>
              </a:buClr>
              <a:buSzPct val="110000"/>
              <a:buFont typeface="Wingdings" panose="05000000000000000000" pitchFamily="2" charset="2"/>
              <a:buChar char="§"/>
              <a:defRPr>
                <a:solidFill>
                  <a:srgbClr val="5C6670"/>
                </a:solidFill>
                <a:latin typeface="Calibri" panose="020F0502020204030204" pitchFamily="34" charset="0"/>
              </a:defRPr>
            </a:lvl4pPr>
            <a:lvl5pPr marL="2057400" indent="-228600">
              <a:spcBef>
                <a:spcPct val="20000"/>
              </a:spcBef>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5pPr>
            <a:lvl6pPr marL="2514600" indent="-228600" eaLnBrk="0" fontAlgn="base" hangingPunct="0">
              <a:spcBef>
                <a:spcPct val="20000"/>
              </a:spcBef>
              <a:spcAft>
                <a:spcPct val="0"/>
              </a:spcAft>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6pPr>
            <a:lvl7pPr marL="2971800" indent="-228600" eaLnBrk="0" fontAlgn="base" hangingPunct="0">
              <a:spcBef>
                <a:spcPct val="20000"/>
              </a:spcBef>
              <a:spcAft>
                <a:spcPct val="0"/>
              </a:spcAft>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7pPr>
            <a:lvl8pPr marL="3429000" indent="-228600" eaLnBrk="0" fontAlgn="base" hangingPunct="0">
              <a:spcBef>
                <a:spcPct val="20000"/>
              </a:spcBef>
              <a:spcAft>
                <a:spcPct val="0"/>
              </a:spcAft>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8pPr>
            <a:lvl9pPr marL="3886200" indent="-228600" eaLnBrk="0" fontAlgn="base" hangingPunct="0">
              <a:spcBef>
                <a:spcPct val="20000"/>
              </a:spcBef>
              <a:spcAft>
                <a:spcPct val="0"/>
              </a:spcAft>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9pPr>
          </a:lstStyle>
          <a:p>
            <a:pPr algn="ctr" eaLnBrk="1" hangingPunct="1">
              <a:spcBef>
                <a:spcPct val="0"/>
              </a:spcBef>
              <a:buClrTx/>
              <a:buSzTx/>
              <a:buFontTx/>
              <a:buNone/>
            </a:pPr>
            <a:r>
              <a:rPr lang="en-US" altLang="en-US" sz="2800" dirty="0">
                <a:solidFill>
                  <a:schemeClr val="tx1"/>
                </a:solidFill>
              </a:rPr>
              <a:t>Step </a:t>
            </a:r>
            <a:r>
              <a:rPr lang="en-US" altLang="en-US" sz="2800" dirty="0" smtClean="0">
                <a:solidFill>
                  <a:schemeClr val="tx1"/>
                </a:solidFill>
              </a:rPr>
              <a:t>1: Problem Identification</a:t>
            </a:r>
            <a:endParaRPr lang="en-US" altLang="en-US" sz="2800" b="0" dirty="0">
              <a:solidFill>
                <a:schemeClr val="tx1"/>
              </a:solidFill>
            </a:endParaRPr>
          </a:p>
        </p:txBody>
      </p:sp>
      <p:sp>
        <p:nvSpPr>
          <p:cNvPr id="48134" name="TextBox 5"/>
          <p:cNvSpPr txBox="1">
            <a:spLocks noChangeArrowheads="1"/>
          </p:cNvSpPr>
          <p:nvPr/>
        </p:nvSpPr>
        <p:spPr bwMode="auto">
          <a:xfrm>
            <a:off x="7331400" y="2435959"/>
            <a:ext cx="159399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10000"/>
              <a:buFont typeface="Wingdings" panose="05000000000000000000" pitchFamily="2" charset="2"/>
              <a:buChar char="§"/>
              <a:defRPr sz="2400" b="1">
                <a:solidFill>
                  <a:srgbClr val="5C6670"/>
                </a:solidFill>
                <a:latin typeface="Calibri" panose="020F0502020204030204" pitchFamily="34" charset="0"/>
              </a:defRPr>
            </a:lvl1pPr>
            <a:lvl2pPr marL="742950" indent="-285750">
              <a:spcBef>
                <a:spcPct val="20000"/>
              </a:spcBef>
              <a:buClr>
                <a:schemeClr val="accent2"/>
              </a:buClr>
              <a:buSzPct val="110000"/>
              <a:buFont typeface="Wingdings" panose="05000000000000000000" pitchFamily="2" charset="2"/>
              <a:buChar char="§"/>
              <a:defRPr sz="2200">
                <a:solidFill>
                  <a:srgbClr val="5C6670"/>
                </a:solidFill>
                <a:latin typeface="Calibri" panose="020F0502020204030204" pitchFamily="34" charset="0"/>
              </a:defRPr>
            </a:lvl2pPr>
            <a:lvl3pPr marL="1143000" indent="-228600">
              <a:spcBef>
                <a:spcPct val="20000"/>
              </a:spcBef>
              <a:buClr>
                <a:srgbClr val="8DC63F"/>
              </a:buClr>
              <a:buSzPct val="110000"/>
              <a:buFont typeface="Wingdings" panose="05000000000000000000" pitchFamily="2" charset="2"/>
              <a:buChar char="§"/>
              <a:defRPr sz="2000">
                <a:solidFill>
                  <a:srgbClr val="5C6670"/>
                </a:solidFill>
                <a:latin typeface="Calibri" panose="020F0502020204030204" pitchFamily="34" charset="0"/>
              </a:defRPr>
            </a:lvl3pPr>
            <a:lvl4pPr marL="1600200" indent="-228600">
              <a:spcBef>
                <a:spcPct val="20000"/>
              </a:spcBef>
              <a:buClr>
                <a:srgbClr val="6D3A5D"/>
              </a:buClr>
              <a:buSzPct val="110000"/>
              <a:buFont typeface="Wingdings" panose="05000000000000000000" pitchFamily="2" charset="2"/>
              <a:buChar char="§"/>
              <a:defRPr>
                <a:solidFill>
                  <a:srgbClr val="5C6670"/>
                </a:solidFill>
                <a:latin typeface="Calibri" panose="020F0502020204030204" pitchFamily="34" charset="0"/>
              </a:defRPr>
            </a:lvl4pPr>
            <a:lvl5pPr marL="2057400" indent="-228600">
              <a:spcBef>
                <a:spcPct val="20000"/>
              </a:spcBef>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5pPr>
            <a:lvl6pPr marL="2514600" indent="-228600" eaLnBrk="0" fontAlgn="base" hangingPunct="0">
              <a:spcBef>
                <a:spcPct val="20000"/>
              </a:spcBef>
              <a:spcAft>
                <a:spcPct val="0"/>
              </a:spcAft>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6pPr>
            <a:lvl7pPr marL="2971800" indent="-228600" eaLnBrk="0" fontAlgn="base" hangingPunct="0">
              <a:spcBef>
                <a:spcPct val="20000"/>
              </a:spcBef>
              <a:spcAft>
                <a:spcPct val="0"/>
              </a:spcAft>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7pPr>
            <a:lvl8pPr marL="3429000" indent="-228600" eaLnBrk="0" fontAlgn="base" hangingPunct="0">
              <a:spcBef>
                <a:spcPct val="20000"/>
              </a:spcBef>
              <a:spcAft>
                <a:spcPct val="0"/>
              </a:spcAft>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8pPr>
            <a:lvl9pPr marL="3886200" indent="-228600" eaLnBrk="0" fontAlgn="base" hangingPunct="0">
              <a:spcBef>
                <a:spcPct val="20000"/>
              </a:spcBef>
              <a:spcAft>
                <a:spcPct val="0"/>
              </a:spcAft>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9pPr>
          </a:lstStyle>
          <a:p>
            <a:pPr algn="ctr" eaLnBrk="1" hangingPunct="1">
              <a:spcBef>
                <a:spcPct val="0"/>
              </a:spcBef>
              <a:buClrTx/>
              <a:buSzTx/>
              <a:buFontTx/>
              <a:buNone/>
            </a:pPr>
            <a:r>
              <a:rPr lang="en-US" altLang="en-US" sz="2800" dirty="0">
                <a:solidFill>
                  <a:schemeClr val="tx1"/>
                </a:solidFill>
              </a:rPr>
              <a:t>Step </a:t>
            </a:r>
            <a:r>
              <a:rPr lang="en-US" altLang="en-US" sz="2800" dirty="0" smtClean="0">
                <a:solidFill>
                  <a:schemeClr val="tx1"/>
                </a:solidFill>
              </a:rPr>
              <a:t>2: Problem Analysis</a:t>
            </a:r>
            <a:endParaRPr lang="en-US" altLang="en-US" sz="2800" dirty="0">
              <a:solidFill>
                <a:schemeClr val="tx1"/>
              </a:solidFill>
            </a:endParaRPr>
          </a:p>
        </p:txBody>
      </p:sp>
      <p:sp>
        <p:nvSpPr>
          <p:cNvPr id="48135" name="TextBox 6"/>
          <p:cNvSpPr txBox="1">
            <a:spLocks noChangeArrowheads="1"/>
          </p:cNvSpPr>
          <p:nvPr/>
        </p:nvSpPr>
        <p:spPr bwMode="auto">
          <a:xfrm>
            <a:off x="1878523" y="5123598"/>
            <a:ext cx="54528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10000"/>
              <a:buFont typeface="Wingdings" panose="05000000000000000000" pitchFamily="2" charset="2"/>
              <a:buChar char="§"/>
              <a:defRPr sz="2400" b="1">
                <a:solidFill>
                  <a:srgbClr val="5C6670"/>
                </a:solidFill>
                <a:latin typeface="Calibri" panose="020F0502020204030204" pitchFamily="34" charset="0"/>
              </a:defRPr>
            </a:lvl1pPr>
            <a:lvl2pPr marL="742950" indent="-285750">
              <a:spcBef>
                <a:spcPct val="20000"/>
              </a:spcBef>
              <a:buClr>
                <a:schemeClr val="accent2"/>
              </a:buClr>
              <a:buSzPct val="110000"/>
              <a:buFont typeface="Wingdings" panose="05000000000000000000" pitchFamily="2" charset="2"/>
              <a:buChar char="§"/>
              <a:defRPr sz="2200">
                <a:solidFill>
                  <a:srgbClr val="5C6670"/>
                </a:solidFill>
                <a:latin typeface="Calibri" panose="020F0502020204030204" pitchFamily="34" charset="0"/>
              </a:defRPr>
            </a:lvl2pPr>
            <a:lvl3pPr marL="1143000" indent="-228600">
              <a:spcBef>
                <a:spcPct val="20000"/>
              </a:spcBef>
              <a:buClr>
                <a:srgbClr val="8DC63F"/>
              </a:buClr>
              <a:buSzPct val="110000"/>
              <a:buFont typeface="Wingdings" panose="05000000000000000000" pitchFamily="2" charset="2"/>
              <a:buChar char="§"/>
              <a:defRPr sz="2000">
                <a:solidFill>
                  <a:srgbClr val="5C6670"/>
                </a:solidFill>
                <a:latin typeface="Calibri" panose="020F0502020204030204" pitchFamily="34" charset="0"/>
              </a:defRPr>
            </a:lvl3pPr>
            <a:lvl4pPr marL="1600200" indent="-228600">
              <a:spcBef>
                <a:spcPct val="20000"/>
              </a:spcBef>
              <a:buClr>
                <a:srgbClr val="6D3A5D"/>
              </a:buClr>
              <a:buSzPct val="110000"/>
              <a:buFont typeface="Wingdings" panose="05000000000000000000" pitchFamily="2" charset="2"/>
              <a:buChar char="§"/>
              <a:defRPr>
                <a:solidFill>
                  <a:srgbClr val="5C6670"/>
                </a:solidFill>
                <a:latin typeface="Calibri" panose="020F0502020204030204" pitchFamily="34" charset="0"/>
              </a:defRPr>
            </a:lvl4pPr>
            <a:lvl5pPr marL="2057400" indent="-228600">
              <a:spcBef>
                <a:spcPct val="20000"/>
              </a:spcBef>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5pPr>
            <a:lvl6pPr marL="2514600" indent="-228600" eaLnBrk="0" fontAlgn="base" hangingPunct="0">
              <a:spcBef>
                <a:spcPct val="20000"/>
              </a:spcBef>
              <a:spcAft>
                <a:spcPct val="0"/>
              </a:spcAft>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6pPr>
            <a:lvl7pPr marL="2971800" indent="-228600" eaLnBrk="0" fontAlgn="base" hangingPunct="0">
              <a:spcBef>
                <a:spcPct val="20000"/>
              </a:spcBef>
              <a:spcAft>
                <a:spcPct val="0"/>
              </a:spcAft>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7pPr>
            <a:lvl8pPr marL="3429000" indent="-228600" eaLnBrk="0" fontAlgn="base" hangingPunct="0">
              <a:spcBef>
                <a:spcPct val="20000"/>
              </a:spcBef>
              <a:spcAft>
                <a:spcPct val="0"/>
              </a:spcAft>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8pPr>
            <a:lvl9pPr marL="3886200" indent="-228600" eaLnBrk="0" fontAlgn="base" hangingPunct="0">
              <a:spcBef>
                <a:spcPct val="20000"/>
              </a:spcBef>
              <a:spcAft>
                <a:spcPct val="0"/>
              </a:spcAft>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9pPr>
          </a:lstStyle>
          <a:p>
            <a:pPr algn="ctr" eaLnBrk="1" hangingPunct="1">
              <a:spcBef>
                <a:spcPct val="0"/>
              </a:spcBef>
              <a:buClrTx/>
              <a:buSzTx/>
              <a:buFontTx/>
              <a:buNone/>
            </a:pPr>
            <a:r>
              <a:rPr lang="en-US" altLang="en-US" sz="2800" dirty="0">
                <a:solidFill>
                  <a:schemeClr val="tx1"/>
                </a:solidFill>
              </a:rPr>
              <a:t>Step </a:t>
            </a:r>
            <a:r>
              <a:rPr lang="en-US" altLang="en-US" sz="2800" dirty="0" smtClean="0">
                <a:solidFill>
                  <a:schemeClr val="tx1"/>
                </a:solidFill>
              </a:rPr>
              <a:t>3: Plan Implementation</a:t>
            </a:r>
            <a:endParaRPr lang="en-US" altLang="en-US" sz="2800" b="0" dirty="0">
              <a:solidFill>
                <a:schemeClr val="tx1"/>
              </a:solidFill>
            </a:endParaRPr>
          </a:p>
        </p:txBody>
      </p:sp>
      <p:sp>
        <p:nvSpPr>
          <p:cNvPr id="48136" name="TextBox 7"/>
          <p:cNvSpPr txBox="1">
            <a:spLocks noChangeArrowheads="1"/>
          </p:cNvSpPr>
          <p:nvPr/>
        </p:nvSpPr>
        <p:spPr bwMode="auto">
          <a:xfrm>
            <a:off x="130068" y="2492555"/>
            <a:ext cx="175432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10000"/>
              <a:buFont typeface="Wingdings" panose="05000000000000000000" pitchFamily="2" charset="2"/>
              <a:buChar char="§"/>
              <a:defRPr sz="2400" b="1">
                <a:solidFill>
                  <a:srgbClr val="5C6670"/>
                </a:solidFill>
                <a:latin typeface="Calibri" panose="020F0502020204030204" pitchFamily="34" charset="0"/>
              </a:defRPr>
            </a:lvl1pPr>
            <a:lvl2pPr marL="742950" indent="-285750">
              <a:spcBef>
                <a:spcPct val="20000"/>
              </a:spcBef>
              <a:buClr>
                <a:schemeClr val="accent2"/>
              </a:buClr>
              <a:buSzPct val="110000"/>
              <a:buFont typeface="Wingdings" panose="05000000000000000000" pitchFamily="2" charset="2"/>
              <a:buChar char="§"/>
              <a:defRPr sz="2200">
                <a:solidFill>
                  <a:srgbClr val="5C6670"/>
                </a:solidFill>
                <a:latin typeface="Calibri" panose="020F0502020204030204" pitchFamily="34" charset="0"/>
              </a:defRPr>
            </a:lvl2pPr>
            <a:lvl3pPr marL="1143000" indent="-228600">
              <a:spcBef>
                <a:spcPct val="20000"/>
              </a:spcBef>
              <a:buClr>
                <a:srgbClr val="8DC63F"/>
              </a:buClr>
              <a:buSzPct val="110000"/>
              <a:buFont typeface="Wingdings" panose="05000000000000000000" pitchFamily="2" charset="2"/>
              <a:buChar char="§"/>
              <a:defRPr sz="2000">
                <a:solidFill>
                  <a:srgbClr val="5C6670"/>
                </a:solidFill>
                <a:latin typeface="Calibri" panose="020F0502020204030204" pitchFamily="34" charset="0"/>
              </a:defRPr>
            </a:lvl3pPr>
            <a:lvl4pPr marL="1600200" indent="-228600">
              <a:spcBef>
                <a:spcPct val="20000"/>
              </a:spcBef>
              <a:buClr>
                <a:srgbClr val="6D3A5D"/>
              </a:buClr>
              <a:buSzPct val="110000"/>
              <a:buFont typeface="Wingdings" panose="05000000000000000000" pitchFamily="2" charset="2"/>
              <a:buChar char="§"/>
              <a:defRPr>
                <a:solidFill>
                  <a:srgbClr val="5C6670"/>
                </a:solidFill>
                <a:latin typeface="Calibri" panose="020F0502020204030204" pitchFamily="34" charset="0"/>
              </a:defRPr>
            </a:lvl4pPr>
            <a:lvl5pPr marL="2057400" indent="-228600">
              <a:spcBef>
                <a:spcPct val="20000"/>
              </a:spcBef>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5pPr>
            <a:lvl6pPr marL="2514600" indent="-228600" eaLnBrk="0" fontAlgn="base" hangingPunct="0">
              <a:spcBef>
                <a:spcPct val="20000"/>
              </a:spcBef>
              <a:spcAft>
                <a:spcPct val="0"/>
              </a:spcAft>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6pPr>
            <a:lvl7pPr marL="2971800" indent="-228600" eaLnBrk="0" fontAlgn="base" hangingPunct="0">
              <a:spcBef>
                <a:spcPct val="20000"/>
              </a:spcBef>
              <a:spcAft>
                <a:spcPct val="0"/>
              </a:spcAft>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7pPr>
            <a:lvl8pPr marL="3429000" indent="-228600" eaLnBrk="0" fontAlgn="base" hangingPunct="0">
              <a:spcBef>
                <a:spcPct val="20000"/>
              </a:spcBef>
              <a:spcAft>
                <a:spcPct val="0"/>
              </a:spcAft>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8pPr>
            <a:lvl9pPr marL="3886200" indent="-228600" eaLnBrk="0" fontAlgn="base" hangingPunct="0">
              <a:spcBef>
                <a:spcPct val="20000"/>
              </a:spcBef>
              <a:spcAft>
                <a:spcPct val="0"/>
              </a:spcAft>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9pPr>
          </a:lstStyle>
          <a:p>
            <a:pPr algn="ctr" eaLnBrk="1" hangingPunct="1">
              <a:spcBef>
                <a:spcPct val="0"/>
              </a:spcBef>
              <a:buClrTx/>
              <a:buSzTx/>
              <a:buFontTx/>
              <a:buNone/>
            </a:pPr>
            <a:r>
              <a:rPr lang="en-US" altLang="en-US" sz="2800" dirty="0">
                <a:solidFill>
                  <a:schemeClr val="tx1"/>
                </a:solidFill>
              </a:rPr>
              <a:t>Step </a:t>
            </a:r>
            <a:r>
              <a:rPr lang="en-US" altLang="en-US" sz="2800" dirty="0" smtClean="0">
                <a:solidFill>
                  <a:schemeClr val="tx1"/>
                </a:solidFill>
              </a:rPr>
              <a:t>4: </a:t>
            </a:r>
            <a:br>
              <a:rPr lang="en-US" altLang="en-US" sz="2800" dirty="0" smtClean="0">
                <a:solidFill>
                  <a:schemeClr val="tx1"/>
                </a:solidFill>
              </a:rPr>
            </a:br>
            <a:r>
              <a:rPr lang="en-US" altLang="en-US" sz="2800" dirty="0" smtClean="0">
                <a:solidFill>
                  <a:schemeClr val="tx1"/>
                </a:solidFill>
              </a:rPr>
              <a:t>Plan</a:t>
            </a:r>
            <a:br>
              <a:rPr lang="en-US" altLang="en-US" sz="2800" dirty="0" smtClean="0">
                <a:solidFill>
                  <a:schemeClr val="tx1"/>
                </a:solidFill>
              </a:rPr>
            </a:br>
            <a:r>
              <a:rPr lang="en-US" altLang="en-US" sz="2800" dirty="0" smtClean="0">
                <a:solidFill>
                  <a:schemeClr val="tx1"/>
                </a:solidFill>
              </a:rPr>
              <a:t>Evaluation</a:t>
            </a:r>
            <a:endParaRPr lang="en-US" altLang="en-US" sz="2800" b="0" dirty="0">
              <a:solidFill>
                <a:schemeClr val="tx1"/>
              </a:solidFill>
            </a:endParaRPr>
          </a:p>
        </p:txBody>
      </p:sp>
      <p:sp>
        <p:nvSpPr>
          <p:cNvPr id="48137" name="TextBox 10"/>
          <p:cNvSpPr txBox="1">
            <a:spLocks noChangeArrowheads="1"/>
          </p:cNvSpPr>
          <p:nvPr/>
        </p:nvSpPr>
        <p:spPr bwMode="auto">
          <a:xfrm>
            <a:off x="6475811" y="5257800"/>
            <a:ext cx="12394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10000"/>
              <a:buFont typeface="Wingdings" panose="05000000000000000000" pitchFamily="2" charset="2"/>
              <a:buChar char="§"/>
              <a:defRPr sz="2400" b="1">
                <a:solidFill>
                  <a:srgbClr val="5C6670"/>
                </a:solidFill>
                <a:latin typeface="Calibri" panose="020F0502020204030204" pitchFamily="34" charset="0"/>
              </a:defRPr>
            </a:lvl1pPr>
            <a:lvl2pPr marL="742950" indent="-285750">
              <a:spcBef>
                <a:spcPct val="20000"/>
              </a:spcBef>
              <a:buClr>
                <a:schemeClr val="accent2"/>
              </a:buClr>
              <a:buSzPct val="110000"/>
              <a:buFont typeface="Wingdings" panose="05000000000000000000" pitchFamily="2" charset="2"/>
              <a:buChar char="§"/>
              <a:defRPr sz="2200">
                <a:solidFill>
                  <a:srgbClr val="5C6670"/>
                </a:solidFill>
                <a:latin typeface="Calibri" panose="020F0502020204030204" pitchFamily="34" charset="0"/>
              </a:defRPr>
            </a:lvl2pPr>
            <a:lvl3pPr marL="1143000" indent="-228600">
              <a:spcBef>
                <a:spcPct val="20000"/>
              </a:spcBef>
              <a:buClr>
                <a:srgbClr val="8DC63F"/>
              </a:buClr>
              <a:buSzPct val="110000"/>
              <a:buFont typeface="Wingdings" panose="05000000000000000000" pitchFamily="2" charset="2"/>
              <a:buChar char="§"/>
              <a:defRPr sz="2000">
                <a:solidFill>
                  <a:srgbClr val="5C6670"/>
                </a:solidFill>
                <a:latin typeface="Calibri" panose="020F0502020204030204" pitchFamily="34" charset="0"/>
              </a:defRPr>
            </a:lvl3pPr>
            <a:lvl4pPr marL="1600200" indent="-228600">
              <a:spcBef>
                <a:spcPct val="20000"/>
              </a:spcBef>
              <a:buClr>
                <a:srgbClr val="6D3A5D"/>
              </a:buClr>
              <a:buSzPct val="110000"/>
              <a:buFont typeface="Wingdings" panose="05000000000000000000" pitchFamily="2" charset="2"/>
              <a:buChar char="§"/>
              <a:defRPr>
                <a:solidFill>
                  <a:srgbClr val="5C6670"/>
                </a:solidFill>
                <a:latin typeface="Calibri" panose="020F0502020204030204" pitchFamily="34" charset="0"/>
              </a:defRPr>
            </a:lvl4pPr>
            <a:lvl5pPr marL="2057400" indent="-228600">
              <a:spcBef>
                <a:spcPct val="20000"/>
              </a:spcBef>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5pPr>
            <a:lvl6pPr marL="2514600" indent="-228600" eaLnBrk="0" fontAlgn="base" hangingPunct="0">
              <a:spcBef>
                <a:spcPct val="20000"/>
              </a:spcBef>
              <a:spcAft>
                <a:spcPct val="0"/>
              </a:spcAft>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6pPr>
            <a:lvl7pPr marL="2971800" indent="-228600" eaLnBrk="0" fontAlgn="base" hangingPunct="0">
              <a:spcBef>
                <a:spcPct val="20000"/>
              </a:spcBef>
              <a:spcAft>
                <a:spcPct val="0"/>
              </a:spcAft>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7pPr>
            <a:lvl8pPr marL="3429000" indent="-228600" eaLnBrk="0" fontAlgn="base" hangingPunct="0">
              <a:spcBef>
                <a:spcPct val="20000"/>
              </a:spcBef>
              <a:spcAft>
                <a:spcPct val="0"/>
              </a:spcAft>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8pPr>
            <a:lvl9pPr marL="3886200" indent="-228600" eaLnBrk="0" fontAlgn="base" hangingPunct="0">
              <a:spcBef>
                <a:spcPct val="20000"/>
              </a:spcBef>
              <a:spcAft>
                <a:spcPct val="0"/>
              </a:spcAft>
              <a:buClr>
                <a:srgbClr val="EF7521"/>
              </a:buClr>
              <a:buSzPct val="110000"/>
              <a:buFont typeface="Wingdings" panose="05000000000000000000" pitchFamily="2" charset="2"/>
              <a:buChar char="§"/>
              <a:defRPr sz="1600">
                <a:solidFill>
                  <a:srgbClr val="5C6670"/>
                </a:solidFill>
                <a:latin typeface="Calibri" panose="020F0502020204030204" pitchFamily="34" charset="0"/>
              </a:defRPr>
            </a:lvl9pPr>
          </a:lstStyle>
          <a:p>
            <a:pPr eaLnBrk="1" hangingPunct="1">
              <a:spcBef>
                <a:spcPct val="0"/>
              </a:spcBef>
              <a:buClrTx/>
              <a:buSzTx/>
              <a:buFontTx/>
              <a:buNone/>
            </a:pPr>
            <a:endParaRPr lang="en-US" altLang="en-US" sz="2000" b="0">
              <a:solidFill>
                <a:schemeClr val="accent4">
                  <a:lumMod val="50000"/>
                </a:schemeClr>
              </a:solidFill>
            </a:endParaRPr>
          </a:p>
        </p:txBody>
      </p:sp>
      <p:sp>
        <p:nvSpPr>
          <p:cNvPr id="2" name="TextBox 1"/>
          <p:cNvSpPr txBox="1"/>
          <p:nvPr/>
        </p:nvSpPr>
        <p:spPr>
          <a:xfrm>
            <a:off x="2428803" y="897057"/>
            <a:ext cx="4268018" cy="461665"/>
          </a:xfrm>
          <a:prstGeom prst="rect">
            <a:avLst/>
          </a:prstGeom>
          <a:solidFill>
            <a:srgbClr val="FFFF00"/>
          </a:solidFill>
          <a:ln>
            <a:noFill/>
          </a:ln>
        </p:spPr>
        <p:txBody>
          <a:bodyPr wrap="square" rtlCol="0">
            <a:spAutoFit/>
          </a:bodyPr>
          <a:lstStyle/>
          <a:p>
            <a:pPr algn="ctr"/>
            <a:r>
              <a:rPr lang="en-US" sz="2400" dirty="0" smtClean="0">
                <a:latin typeface="Museo Slab 500" panose="02000000000000000000" pitchFamily="50" charset="0"/>
              </a:rPr>
              <a:t>What is the problem?</a:t>
            </a:r>
            <a:endParaRPr lang="en-US" sz="2400" dirty="0">
              <a:latin typeface="Museo Slab 500" panose="02000000000000000000" pitchFamily="50" charset="0"/>
            </a:endParaRPr>
          </a:p>
        </p:txBody>
      </p:sp>
      <p:sp>
        <p:nvSpPr>
          <p:cNvPr id="10" name="TextBox 9"/>
          <p:cNvSpPr txBox="1"/>
          <p:nvPr/>
        </p:nvSpPr>
        <p:spPr>
          <a:xfrm>
            <a:off x="7211110" y="3759213"/>
            <a:ext cx="1850628" cy="830997"/>
          </a:xfrm>
          <a:prstGeom prst="rect">
            <a:avLst/>
          </a:prstGeom>
          <a:solidFill>
            <a:srgbClr val="FFFF00"/>
          </a:solidFill>
          <a:ln>
            <a:noFill/>
          </a:ln>
        </p:spPr>
        <p:txBody>
          <a:bodyPr wrap="square" rtlCol="0">
            <a:spAutoFit/>
          </a:bodyPr>
          <a:lstStyle/>
          <a:p>
            <a:pPr algn="ctr"/>
            <a:r>
              <a:rPr lang="en-US" sz="2400" dirty="0" smtClean="0">
                <a:latin typeface="Museo Slab 500" panose="02000000000000000000" pitchFamily="50" charset="0"/>
              </a:rPr>
              <a:t>Why is it occurring?</a:t>
            </a:r>
            <a:endParaRPr lang="en-US" sz="2400" dirty="0">
              <a:latin typeface="Museo Slab 500" panose="02000000000000000000" pitchFamily="50" charset="0"/>
            </a:endParaRPr>
          </a:p>
        </p:txBody>
      </p:sp>
      <p:sp>
        <p:nvSpPr>
          <p:cNvPr id="11" name="TextBox 10"/>
          <p:cNvSpPr txBox="1"/>
          <p:nvPr/>
        </p:nvSpPr>
        <p:spPr>
          <a:xfrm>
            <a:off x="2488355" y="5579734"/>
            <a:ext cx="4230312" cy="461665"/>
          </a:xfrm>
          <a:prstGeom prst="rect">
            <a:avLst/>
          </a:prstGeom>
          <a:solidFill>
            <a:srgbClr val="FFFF00"/>
          </a:solidFill>
          <a:ln>
            <a:noFill/>
          </a:ln>
        </p:spPr>
        <p:txBody>
          <a:bodyPr wrap="square" rtlCol="0">
            <a:spAutoFit/>
          </a:bodyPr>
          <a:lstStyle/>
          <a:p>
            <a:pPr algn="ctr"/>
            <a:r>
              <a:rPr lang="en-US" sz="2400" dirty="0" smtClean="0">
                <a:latin typeface="Museo Slab 500" panose="02000000000000000000" pitchFamily="50" charset="0"/>
              </a:rPr>
              <a:t>What can we do about it?</a:t>
            </a:r>
            <a:endParaRPr lang="en-US" sz="2400" dirty="0">
              <a:latin typeface="Museo Slab 500" panose="02000000000000000000" pitchFamily="50" charset="0"/>
            </a:endParaRPr>
          </a:p>
        </p:txBody>
      </p:sp>
      <p:sp>
        <p:nvSpPr>
          <p:cNvPr id="12" name="TextBox 11"/>
          <p:cNvSpPr txBox="1"/>
          <p:nvPr/>
        </p:nvSpPr>
        <p:spPr>
          <a:xfrm>
            <a:off x="106004" y="3820954"/>
            <a:ext cx="1772519" cy="830997"/>
          </a:xfrm>
          <a:prstGeom prst="rect">
            <a:avLst/>
          </a:prstGeom>
          <a:solidFill>
            <a:srgbClr val="FFFF00"/>
          </a:solidFill>
          <a:ln>
            <a:noFill/>
          </a:ln>
        </p:spPr>
        <p:txBody>
          <a:bodyPr wrap="square" rtlCol="0">
            <a:spAutoFit/>
          </a:bodyPr>
          <a:lstStyle/>
          <a:p>
            <a:pPr algn="ctr"/>
            <a:r>
              <a:rPr lang="en-US" sz="2400" dirty="0" smtClean="0">
                <a:latin typeface="Museo Slab 500" panose="02000000000000000000" pitchFamily="50" charset="0"/>
              </a:rPr>
              <a:t>Did it work?</a:t>
            </a:r>
            <a:endParaRPr lang="en-US" sz="2400" dirty="0">
              <a:latin typeface="Museo Slab 500" panose="02000000000000000000" pitchFamily="50" charset="0"/>
            </a:endParaRPr>
          </a:p>
        </p:txBody>
      </p:sp>
      <p:pic>
        <p:nvPicPr>
          <p:cNvPr id="13" name="Picture 12" descr="02-CO-MTSS-data-based.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0115" y="253359"/>
            <a:ext cx="945279" cy="942753"/>
          </a:xfrm>
          <a:prstGeom prst="rect">
            <a:avLst/>
          </a:prstGeom>
        </p:spPr>
      </p:pic>
    </p:spTree>
    <p:extLst>
      <p:ext uri="{BB962C8B-B14F-4D97-AF65-F5344CB8AC3E}">
        <p14:creationId xmlns:p14="http://schemas.microsoft.com/office/powerpoint/2010/main" val="304642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r="2722" b="49571"/>
          <a:stretch/>
        </p:blipFill>
        <p:spPr>
          <a:xfrm>
            <a:off x="2290412" y="3007479"/>
            <a:ext cx="6224938" cy="2494277"/>
          </a:xfrm>
          <a:prstGeom prst="rect">
            <a:avLst/>
          </a:prstGeom>
          <a:ln>
            <a:solidFill>
              <a:schemeClr val="tx1"/>
            </a:solidFill>
          </a:ln>
        </p:spPr>
      </p:pic>
      <p:sp>
        <p:nvSpPr>
          <p:cNvPr id="2" name="Title 1"/>
          <p:cNvSpPr>
            <a:spLocks noGrp="1"/>
          </p:cNvSpPr>
          <p:nvPr>
            <p:ph type="title"/>
          </p:nvPr>
        </p:nvSpPr>
        <p:spPr/>
        <p:txBody>
          <a:bodyPr>
            <a:normAutofit/>
          </a:bodyPr>
          <a:lstStyle/>
          <a:p>
            <a:r>
              <a:rPr lang="en-US" dirty="0"/>
              <a:t>Step </a:t>
            </a:r>
            <a:r>
              <a:rPr lang="en-US" dirty="0" smtClean="0"/>
              <a:t>1: Define</a:t>
            </a:r>
            <a:endParaRPr lang="en-US" dirty="0"/>
          </a:p>
        </p:txBody>
      </p:sp>
      <p:sp>
        <p:nvSpPr>
          <p:cNvPr id="3" name="Content Placeholder 2"/>
          <p:cNvSpPr>
            <a:spLocks noGrp="1"/>
          </p:cNvSpPr>
          <p:nvPr>
            <p:ph idx="1"/>
          </p:nvPr>
        </p:nvSpPr>
        <p:spPr/>
        <p:txBody>
          <a:bodyPr/>
          <a:lstStyle/>
          <a:p>
            <a:r>
              <a:rPr lang="en-US" sz="2600" dirty="0" smtClean="0"/>
              <a:t>Use data to define the problem</a:t>
            </a:r>
          </a:p>
        </p:txBody>
      </p:sp>
      <p:pic>
        <p:nvPicPr>
          <p:cNvPr id="4" name="Picture 3" descr="02-CO-MTSS-data-based.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0115" y="253359"/>
            <a:ext cx="945279" cy="94275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003" y="2152173"/>
            <a:ext cx="2983117" cy="2983117"/>
          </a:xfrm>
          <a:prstGeom prst="rect">
            <a:avLst/>
          </a:prstGeom>
        </p:spPr>
      </p:pic>
    </p:spTree>
    <p:extLst>
      <p:ext uri="{BB962C8B-B14F-4D97-AF65-F5344CB8AC3E}">
        <p14:creationId xmlns:p14="http://schemas.microsoft.com/office/powerpoint/2010/main" val="137321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calator Brea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773" y="120580"/>
            <a:ext cx="8902839" cy="6677130"/>
          </a:xfrm>
          <a:prstGeom prst="rect">
            <a:avLst/>
          </a:prstGeom>
        </p:spPr>
      </p:pic>
    </p:spTree>
    <p:extLst>
      <p:ext uri="{BB962C8B-B14F-4D97-AF65-F5344CB8AC3E}">
        <p14:creationId xmlns:p14="http://schemas.microsoft.com/office/powerpoint/2010/main" val="22002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651" y="0"/>
            <a:ext cx="8872697" cy="6858000"/>
          </a:xfrm>
          <a:prstGeom prst="rect">
            <a:avLst/>
          </a:prstGeom>
          <a:ln>
            <a:solidFill>
              <a:schemeClr val="tx1"/>
            </a:solidFill>
          </a:ln>
        </p:spPr>
      </p:pic>
      <p:sp>
        <p:nvSpPr>
          <p:cNvPr id="4" name="Footer Placeholder 3"/>
          <p:cNvSpPr>
            <a:spLocks noGrp="1"/>
          </p:cNvSpPr>
          <p:nvPr>
            <p:ph type="ftr" sz="quarter" idx="11"/>
          </p:nvPr>
        </p:nvSpPr>
        <p:spPr/>
        <p:txBody>
          <a:bodyPr/>
          <a:lstStyle/>
          <a:p>
            <a:fld id="{757A2F4E-5D54-B04B-91BD-7E78EE1FE9FD}" type="slidenum">
              <a:rPr lang="en-US" smtClean="0"/>
              <a:pPr/>
              <a:t>30</a:t>
            </a:fld>
            <a:endParaRPr lang="en-US" dirty="0" smtClean="0"/>
          </a:p>
        </p:txBody>
      </p:sp>
      <p:sp>
        <p:nvSpPr>
          <p:cNvPr id="7" name="TextBox 6"/>
          <p:cNvSpPr txBox="1"/>
          <p:nvPr/>
        </p:nvSpPr>
        <p:spPr>
          <a:xfrm>
            <a:off x="6889688" y="1739305"/>
            <a:ext cx="353085" cy="523220"/>
          </a:xfrm>
          <a:prstGeom prst="rect">
            <a:avLst/>
          </a:prstGeom>
          <a:noFill/>
        </p:spPr>
        <p:txBody>
          <a:bodyPr wrap="square" rtlCol="0">
            <a:spAutoFit/>
          </a:bodyPr>
          <a:lstStyle/>
          <a:p>
            <a:r>
              <a:rPr lang="en-US" sz="2800" b="1" dirty="0" smtClean="0">
                <a:latin typeface="Bradley Hand ITC" panose="03070402050302030203" pitchFamily="66" charset="0"/>
              </a:rPr>
              <a:t>2</a:t>
            </a:r>
            <a:endParaRPr lang="en-US" sz="2800" b="1" dirty="0">
              <a:latin typeface="Bradley Hand ITC" panose="03070402050302030203" pitchFamily="66" charset="0"/>
            </a:endParaRPr>
          </a:p>
        </p:txBody>
      </p:sp>
      <p:sp>
        <p:nvSpPr>
          <p:cNvPr id="8" name="TextBox 7"/>
          <p:cNvSpPr txBox="1"/>
          <p:nvPr/>
        </p:nvSpPr>
        <p:spPr>
          <a:xfrm>
            <a:off x="6889688" y="2672652"/>
            <a:ext cx="353085" cy="523220"/>
          </a:xfrm>
          <a:prstGeom prst="rect">
            <a:avLst/>
          </a:prstGeom>
          <a:noFill/>
        </p:spPr>
        <p:txBody>
          <a:bodyPr wrap="square" rtlCol="0">
            <a:spAutoFit/>
          </a:bodyPr>
          <a:lstStyle/>
          <a:p>
            <a:r>
              <a:rPr lang="en-US" sz="2800" b="1" dirty="0" smtClean="0">
                <a:latin typeface="Bradley Hand ITC" panose="03070402050302030203" pitchFamily="66" charset="0"/>
              </a:rPr>
              <a:t>1</a:t>
            </a:r>
            <a:endParaRPr lang="en-US" sz="2800" b="1" dirty="0">
              <a:latin typeface="Bradley Hand ITC" panose="03070402050302030203" pitchFamily="66" charset="0"/>
            </a:endParaRPr>
          </a:p>
        </p:txBody>
      </p:sp>
      <p:sp>
        <p:nvSpPr>
          <p:cNvPr id="9" name="TextBox 8"/>
          <p:cNvSpPr txBox="1"/>
          <p:nvPr/>
        </p:nvSpPr>
        <p:spPr>
          <a:xfrm>
            <a:off x="6889688" y="5559198"/>
            <a:ext cx="353085" cy="523220"/>
          </a:xfrm>
          <a:prstGeom prst="rect">
            <a:avLst/>
          </a:prstGeom>
          <a:noFill/>
        </p:spPr>
        <p:txBody>
          <a:bodyPr wrap="square" rtlCol="0">
            <a:spAutoFit/>
          </a:bodyPr>
          <a:lstStyle/>
          <a:p>
            <a:r>
              <a:rPr lang="en-US" sz="2800" b="1" dirty="0" smtClean="0">
                <a:latin typeface="Bradley Hand ITC" panose="03070402050302030203" pitchFamily="66" charset="0"/>
              </a:rPr>
              <a:t>0</a:t>
            </a:r>
            <a:endParaRPr lang="en-US" sz="2800" b="1" dirty="0">
              <a:latin typeface="Bradley Hand ITC" panose="03070402050302030203" pitchFamily="66" charset="0"/>
            </a:endParaRPr>
          </a:p>
        </p:txBody>
      </p:sp>
      <p:sp>
        <p:nvSpPr>
          <p:cNvPr id="10" name="TextBox 9"/>
          <p:cNvSpPr txBox="1"/>
          <p:nvPr/>
        </p:nvSpPr>
        <p:spPr>
          <a:xfrm>
            <a:off x="6889688" y="3322053"/>
            <a:ext cx="353085" cy="523220"/>
          </a:xfrm>
          <a:prstGeom prst="rect">
            <a:avLst/>
          </a:prstGeom>
          <a:noFill/>
        </p:spPr>
        <p:txBody>
          <a:bodyPr wrap="square" rtlCol="0">
            <a:spAutoFit/>
          </a:bodyPr>
          <a:lstStyle/>
          <a:p>
            <a:r>
              <a:rPr lang="en-US" sz="2800" b="1" dirty="0" smtClean="0">
                <a:latin typeface="Bradley Hand ITC" panose="03070402050302030203" pitchFamily="66" charset="0"/>
              </a:rPr>
              <a:t>1</a:t>
            </a:r>
            <a:endParaRPr lang="en-US" sz="2800" b="1" dirty="0">
              <a:latin typeface="Bradley Hand ITC" panose="03070402050302030203" pitchFamily="66" charset="0"/>
            </a:endParaRPr>
          </a:p>
        </p:txBody>
      </p:sp>
      <p:sp>
        <p:nvSpPr>
          <p:cNvPr id="11" name="TextBox 10"/>
          <p:cNvSpPr txBox="1"/>
          <p:nvPr/>
        </p:nvSpPr>
        <p:spPr>
          <a:xfrm>
            <a:off x="6889688" y="3845273"/>
            <a:ext cx="353085" cy="523220"/>
          </a:xfrm>
          <a:prstGeom prst="rect">
            <a:avLst/>
          </a:prstGeom>
          <a:noFill/>
        </p:spPr>
        <p:txBody>
          <a:bodyPr wrap="square" rtlCol="0">
            <a:spAutoFit/>
          </a:bodyPr>
          <a:lstStyle/>
          <a:p>
            <a:r>
              <a:rPr lang="en-US" sz="2800" b="1" dirty="0" smtClean="0">
                <a:latin typeface="Bradley Hand ITC" panose="03070402050302030203" pitchFamily="66" charset="0"/>
              </a:rPr>
              <a:t>2</a:t>
            </a:r>
            <a:endParaRPr lang="en-US" sz="2800" b="1" dirty="0">
              <a:latin typeface="Bradley Hand ITC" panose="03070402050302030203" pitchFamily="66" charset="0"/>
            </a:endParaRPr>
          </a:p>
        </p:txBody>
      </p:sp>
      <p:sp>
        <p:nvSpPr>
          <p:cNvPr id="12" name="TextBox 11"/>
          <p:cNvSpPr txBox="1"/>
          <p:nvPr/>
        </p:nvSpPr>
        <p:spPr>
          <a:xfrm>
            <a:off x="6928938" y="4289715"/>
            <a:ext cx="353085" cy="523220"/>
          </a:xfrm>
          <a:prstGeom prst="rect">
            <a:avLst/>
          </a:prstGeom>
          <a:noFill/>
        </p:spPr>
        <p:txBody>
          <a:bodyPr wrap="square" rtlCol="0">
            <a:spAutoFit/>
          </a:bodyPr>
          <a:lstStyle/>
          <a:p>
            <a:r>
              <a:rPr lang="en-US" sz="2800" b="1" dirty="0" smtClean="0">
                <a:latin typeface="Bradley Hand ITC" panose="03070402050302030203" pitchFamily="66" charset="0"/>
              </a:rPr>
              <a:t>0</a:t>
            </a:r>
            <a:endParaRPr lang="en-US" sz="2800" b="1" dirty="0">
              <a:latin typeface="Bradley Hand ITC" panose="03070402050302030203" pitchFamily="66" charset="0"/>
            </a:endParaRPr>
          </a:p>
        </p:txBody>
      </p:sp>
      <p:sp>
        <p:nvSpPr>
          <p:cNvPr id="13" name="TextBox 12"/>
          <p:cNvSpPr txBox="1"/>
          <p:nvPr/>
        </p:nvSpPr>
        <p:spPr>
          <a:xfrm>
            <a:off x="6889688" y="4898299"/>
            <a:ext cx="353085" cy="523220"/>
          </a:xfrm>
          <a:prstGeom prst="rect">
            <a:avLst/>
          </a:prstGeom>
          <a:noFill/>
        </p:spPr>
        <p:txBody>
          <a:bodyPr wrap="square" rtlCol="0">
            <a:spAutoFit/>
          </a:bodyPr>
          <a:lstStyle/>
          <a:p>
            <a:r>
              <a:rPr lang="en-US" sz="2800" b="1" dirty="0" smtClean="0">
                <a:latin typeface="Bradley Hand ITC" panose="03070402050302030203" pitchFamily="66" charset="0"/>
              </a:rPr>
              <a:t>1</a:t>
            </a:r>
            <a:endParaRPr lang="en-US" sz="2800" b="1" dirty="0">
              <a:latin typeface="Bradley Hand ITC" panose="03070402050302030203" pitchFamily="66" charset="0"/>
            </a:endParaRPr>
          </a:p>
        </p:txBody>
      </p:sp>
      <p:sp>
        <p:nvSpPr>
          <p:cNvPr id="14" name="TextBox 13"/>
          <p:cNvSpPr txBox="1"/>
          <p:nvPr/>
        </p:nvSpPr>
        <p:spPr>
          <a:xfrm>
            <a:off x="7338343" y="4944465"/>
            <a:ext cx="1269903" cy="430887"/>
          </a:xfrm>
          <a:prstGeom prst="rect">
            <a:avLst/>
          </a:prstGeom>
          <a:noFill/>
        </p:spPr>
        <p:txBody>
          <a:bodyPr wrap="square" rtlCol="0">
            <a:spAutoFit/>
          </a:bodyPr>
          <a:lstStyle/>
          <a:p>
            <a:r>
              <a:rPr lang="en-US" sz="1100" b="1" dirty="0" smtClean="0">
                <a:latin typeface="Bradley Hand ITC" panose="03070402050302030203" pitchFamily="66" charset="0"/>
              </a:rPr>
              <a:t>Have early release district-wide</a:t>
            </a:r>
            <a:endParaRPr lang="en-US" sz="1100" b="1" dirty="0">
              <a:latin typeface="Bradley Hand ITC" panose="03070402050302030203" pitchFamily="66" charset="0"/>
            </a:endParaRPr>
          </a:p>
        </p:txBody>
      </p:sp>
      <p:sp>
        <p:nvSpPr>
          <p:cNvPr id="15" name="TextBox 14"/>
          <p:cNvSpPr txBox="1"/>
          <p:nvPr/>
        </p:nvSpPr>
        <p:spPr>
          <a:xfrm>
            <a:off x="7338343" y="4257912"/>
            <a:ext cx="1269903" cy="430887"/>
          </a:xfrm>
          <a:prstGeom prst="rect">
            <a:avLst/>
          </a:prstGeom>
          <a:noFill/>
        </p:spPr>
        <p:txBody>
          <a:bodyPr wrap="square" rtlCol="0">
            <a:spAutoFit/>
          </a:bodyPr>
          <a:lstStyle/>
          <a:p>
            <a:r>
              <a:rPr lang="en-US" sz="1100" b="1" dirty="0" smtClean="0">
                <a:latin typeface="Bradley Hand ITC" panose="03070402050302030203" pitchFamily="66" charset="0"/>
              </a:rPr>
              <a:t>Haven’t reviewed priorities</a:t>
            </a:r>
            <a:endParaRPr lang="en-US" sz="1100" b="1" dirty="0">
              <a:latin typeface="Bradley Hand ITC" panose="03070402050302030203" pitchFamily="66" charset="0"/>
            </a:endParaRPr>
          </a:p>
        </p:txBody>
      </p:sp>
      <p:sp>
        <p:nvSpPr>
          <p:cNvPr id="16" name="TextBox 15"/>
          <p:cNvSpPr txBox="1"/>
          <p:nvPr/>
        </p:nvSpPr>
        <p:spPr>
          <a:xfrm>
            <a:off x="7355262" y="1594073"/>
            <a:ext cx="1269903" cy="769441"/>
          </a:xfrm>
          <a:prstGeom prst="rect">
            <a:avLst/>
          </a:prstGeom>
          <a:noFill/>
        </p:spPr>
        <p:txBody>
          <a:bodyPr wrap="square" rtlCol="0">
            <a:spAutoFit/>
          </a:bodyPr>
          <a:lstStyle/>
          <a:p>
            <a:r>
              <a:rPr lang="en-US" sz="1100" b="1" dirty="0" smtClean="0">
                <a:latin typeface="Bradley Hand ITC" panose="03070402050302030203" pitchFamily="66" charset="0"/>
              </a:rPr>
              <a:t>Dedicated members from a diverse group (sign-in sheets)</a:t>
            </a:r>
            <a:endParaRPr lang="en-US" sz="1100" b="1" dirty="0">
              <a:latin typeface="Bradley Hand ITC" panose="03070402050302030203" pitchFamily="66" charset="0"/>
            </a:endParaRPr>
          </a:p>
        </p:txBody>
      </p:sp>
      <p:sp>
        <p:nvSpPr>
          <p:cNvPr id="17" name="TextBox 16"/>
          <p:cNvSpPr txBox="1"/>
          <p:nvPr/>
        </p:nvSpPr>
        <p:spPr>
          <a:xfrm>
            <a:off x="7336754" y="2571507"/>
            <a:ext cx="1354573" cy="600164"/>
          </a:xfrm>
          <a:prstGeom prst="rect">
            <a:avLst/>
          </a:prstGeom>
          <a:noFill/>
        </p:spPr>
        <p:txBody>
          <a:bodyPr wrap="square" rtlCol="0">
            <a:spAutoFit/>
          </a:bodyPr>
          <a:lstStyle/>
          <a:p>
            <a:r>
              <a:rPr lang="en-US" sz="1100" b="1" dirty="0" smtClean="0">
                <a:latin typeface="Bradley Hand ITC" panose="03070402050302030203" pitchFamily="66" charset="0"/>
              </a:rPr>
              <a:t>Some confusion on roles, no back-up person identified</a:t>
            </a:r>
            <a:endParaRPr lang="en-US" sz="1100" b="1" dirty="0">
              <a:latin typeface="Bradley Hand ITC" panose="03070402050302030203" pitchFamily="66" charset="0"/>
            </a:endParaRPr>
          </a:p>
        </p:txBody>
      </p:sp>
      <p:sp>
        <p:nvSpPr>
          <p:cNvPr id="5" name="Oval 4"/>
          <p:cNvSpPr/>
          <p:nvPr/>
        </p:nvSpPr>
        <p:spPr>
          <a:xfrm>
            <a:off x="6792686" y="1507253"/>
            <a:ext cx="1898641" cy="964642"/>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726524" y="5331822"/>
            <a:ext cx="1898641" cy="9646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73188" y="4917485"/>
            <a:ext cx="5511523" cy="764858"/>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Look at your TDSL scores. Circle a prioritized item.</a:t>
            </a:r>
            <a:br>
              <a:rPr lang="en-US" dirty="0" smtClean="0">
                <a:solidFill>
                  <a:schemeClr val="tx1"/>
                </a:solidFill>
              </a:rPr>
            </a:br>
            <a:r>
              <a:rPr lang="en-US" dirty="0" smtClean="0">
                <a:solidFill>
                  <a:schemeClr val="tx1"/>
                </a:solidFill>
              </a:rPr>
              <a:t>What is a primary statement from that item?</a:t>
            </a:r>
            <a:endParaRPr lang="en-US" dirty="0">
              <a:solidFill>
                <a:schemeClr val="tx1"/>
              </a:solidFill>
            </a:endParaRPr>
          </a:p>
        </p:txBody>
      </p:sp>
      <p:sp>
        <p:nvSpPr>
          <p:cNvPr id="18" name="Rectangle 17"/>
          <p:cNvSpPr/>
          <p:nvPr/>
        </p:nvSpPr>
        <p:spPr>
          <a:xfrm>
            <a:off x="814752" y="1978794"/>
            <a:ext cx="5300298" cy="1343260"/>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We haven’t created an action plan to guide implementation.</a:t>
            </a:r>
            <a:endParaRPr lang="en-US" sz="2400" dirty="0"/>
          </a:p>
        </p:txBody>
      </p:sp>
    </p:spTree>
    <p:extLst>
      <p:ext uri="{BB962C8B-B14F-4D97-AF65-F5344CB8AC3E}">
        <p14:creationId xmlns:p14="http://schemas.microsoft.com/office/powerpoint/2010/main" val="229647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6"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preci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948737"/>
            <a:ext cx="3814846" cy="28611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Step </a:t>
            </a:r>
            <a:r>
              <a:rPr lang="en-US" dirty="0" smtClean="0"/>
              <a:t>1: Define</a:t>
            </a:r>
            <a:endParaRPr lang="en-US" dirty="0"/>
          </a:p>
        </p:txBody>
      </p:sp>
      <p:pic>
        <p:nvPicPr>
          <p:cNvPr id="4" name="Picture 3" descr="02-CO-MTSS-data-based.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0115" y="253359"/>
            <a:ext cx="945279" cy="942753"/>
          </a:xfrm>
          <a:prstGeom prst="rect">
            <a:avLst/>
          </a:prstGeom>
        </p:spPr>
      </p:pic>
      <p:sp>
        <p:nvSpPr>
          <p:cNvPr id="8" name="Rectangle 7"/>
          <p:cNvSpPr/>
          <p:nvPr/>
        </p:nvSpPr>
        <p:spPr>
          <a:xfrm>
            <a:off x="3310950" y="2812237"/>
            <a:ext cx="5614443" cy="2523768"/>
          </a:xfrm>
          <a:prstGeom prst="rect">
            <a:avLst/>
          </a:prstGeom>
          <a:solidFill>
            <a:srgbClr val="FFFF66"/>
          </a:solidFill>
          <a:ln>
            <a:noFill/>
          </a:ln>
          <a:effectLst/>
        </p:spPr>
        <p:txBody>
          <a:bodyPr wrap="square">
            <a:spAutoFit/>
          </a:bodyPr>
          <a:lstStyle/>
          <a:p>
            <a:pPr marL="60325" lvl="1"/>
            <a:r>
              <a:rPr lang="en-US" sz="2400" dirty="0"/>
              <a:t>Precise statements include specification information on:</a:t>
            </a:r>
          </a:p>
          <a:p>
            <a:pPr marL="273844" lvl="1"/>
            <a:r>
              <a:rPr lang="en-US" altLang="en-US" sz="2200" b="1" dirty="0" smtClean="0">
                <a:solidFill>
                  <a:schemeClr val="tx1">
                    <a:lumMod val="50000"/>
                  </a:schemeClr>
                </a:solidFill>
              </a:rPr>
              <a:t>-What </a:t>
            </a:r>
            <a:r>
              <a:rPr lang="en-US" altLang="en-US" sz="2200" dirty="0">
                <a:solidFill>
                  <a:schemeClr val="tx1">
                    <a:lumMod val="50000"/>
                  </a:schemeClr>
                </a:solidFill>
              </a:rPr>
              <a:t>is the </a:t>
            </a:r>
            <a:r>
              <a:rPr lang="en-US" altLang="en-US" sz="2200" dirty="0" smtClean="0">
                <a:solidFill>
                  <a:schemeClr val="tx1">
                    <a:lumMod val="50000"/>
                  </a:schemeClr>
                </a:solidFill>
              </a:rPr>
              <a:t>problem?</a:t>
            </a:r>
            <a:endParaRPr lang="en-US" altLang="en-US" sz="2200" dirty="0">
              <a:solidFill>
                <a:schemeClr val="tx1">
                  <a:lumMod val="50000"/>
                </a:schemeClr>
              </a:solidFill>
            </a:endParaRPr>
          </a:p>
          <a:p>
            <a:pPr marL="273844" lvl="1"/>
            <a:r>
              <a:rPr lang="en-US" altLang="en-US" sz="2200" b="1" dirty="0" smtClean="0">
                <a:solidFill>
                  <a:schemeClr val="tx1">
                    <a:lumMod val="50000"/>
                  </a:schemeClr>
                </a:solidFill>
              </a:rPr>
              <a:t>-How </a:t>
            </a:r>
            <a:r>
              <a:rPr lang="en-US" altLang="en-US" sz="2200" b="1" dirty="0">
                <a:solidFill>
                  <a:schemeClr val="tx1">
                    <a:lumMod val="50000"/>
                  </a:schemeClr>
                </a:solidFill>
              </a:rPr>
              <a:t>often </a:t>
            </a:r>
            <a:r>
              <a:rPr lang="en-US" altLang="en-US" sz="2200" dirty="0">
                <a:solidFill>
                  <a:schemeClr val="tx1">
                    <a:lumMod val="50000"/>
                  </a:schemeClr>
                </a:solidFill>
              </a:rPr>
              <a:t>is the problem </a:t>
            </a:r>
            <a:r>
              <a:rPr lang="en-US" altLang="en-US" sz="2200" dirty="0" smtClean="0">
                <a:solidFill>
                  <a:schemeClr val="tx1">
                    <a:lumMod val="50000"/>
                  </a:schemeClr>
                </a:solidFill>
              </a:rPr>
              <a:t>happening</a:t>
            </a:r>
            <a:r>
              <a:rPr lang="en-US" altLang="en-US" sz="2200" dirty="0">
                <a:solidFill>
                  <a:schemeClr val="tx1">
                    <a:lumMod val="50000"/>
                  </a:schemeClr>
                </a:solidFill>
              </a:rPr>
              <a:t>?</a:t>
            </a:r>
          </a:p>
          <a:p>
            <a:pPr marL="273844" lvl="1"/>
            <a:r>
              <a:rPr lang="en-US" altLang="en-US" sz="2200" b="1" dirty="0" smtClean="0">
                <a:solidFill>
                  <a:schemeClr val="tx1">
                    <a:lumMod val="50000"/>
                  </a:schemeClr>
                </a:solidFill>
              </a:rPr>
              <a:t>-Where </a:t>
            </a:r>
            <a:r>
              <a:rPr lang="en-US" altLang="en-US" sz="2200" dirty="0">
                <a:solidFill>
                  <a:schemeClr val="tx1">
                    <a:lumMod val="50000"/>
                  </a:schemeClr>
                </a:solidFill>
              </a:rPr>
              <a:t>is the </a:t>
            </a:r>
            <a:r>
              <a:rPr lang="en-US" altLang="en-US" sz="2200" dirty="0" smtClean="0">
                <a:solidFill>
                  <a:schemeClr val="tx1">
                    <a:lumMod val="50000"/>
                  </a:schemeClr>
                </a:solidFill>
              </a:rPr>
              <a:t>problem happening</a:t>
            </a:r>
            <a:r>
              <a:rPr lang="en-US" altLang="en-US" sz="2200" dirty="0">
                <a:solidFill>
                  <a:schemeClr val="tx1">
                    <a:lumMod val="50000"/>
                  </a:schemeClr>
                </a:solidFill>
              </a:rPr>
              <a:t>?</a:t>
            </a:r>
          </a:p>
          <a:p>
            <a:pPr marL="273844" lvl="1"/>
            <a:r>
              <a:rPr lang="en-US" altLang="en-US" sz="2200" b="1" dirty="0" smtClean="0">
                <a:solidFill>
                  <a:schemeClr val="tx1">
                    <a:lumMod val="50000"/>
                  </a:schemeClr>
                </a:solidFill>
              </a:rPr>
              <a:t>-Who </a:t>
            </a:r>
            <a:r>
              <a:rPr lang="en-US" altLang="en-US" sz="2200" dirty="0">
                <a:solidFill>
                  <a:schemeClr val="tx1">
                    <a:lumMod val="50000"/>
                  </a:schemeClr>
                </a:solidFill>
              </a:rPr>
              <a:t>is engaged in the </a:t>
            </a:r>
            <a:r>
              <a:rPr lang="en-US" altLang="en-US" sz="2200" dirty="0" smtClean="0">
                <a:solidFill>
                  <a:schemeClr val="tx1">
                    <a:lumMod val="50000"/>
                  </a:schemeClr>
                </a:solidFill>
              </a:rPr>
              <a:t>problem?</a:t>
            </a:r>
            <a:endParaRPr lang="en-US" altLang="en-US" sz="2200" dirty="0">
              <a:solidFill>
                <a:schemeClr val="tx1">
                  <a:lumMod val="50000"/>
                </a:schemeClr>
              </a:solidFill>
            </a:endParaRPr>
          </a:p>
          <a:p>
            <a:pPr marL="273844" lvl="1"/>
            <a:r>
              <a:rPr lang="en-US" altLang="en-US" sz="2200" b="1" dirty="0" smtClean="0">
                <a:solidFill>
                  <a:schemeClr val="tx1">
                    <a:lumMod val="50000"/>
                  </a:schemeClr>
                </a:solidFill>
              </a:rPr>
              <a:t>-When </a:t>
            </a:r>
            <a:r>
              <a:rPr lang="en-US" altLang="en-US" sz="2200" dirty="0">
                <a:solidFill>
                  <a:schemeClr val="tx1">
                    <a:lumMod val="50000"/>
                  </a:schemeClr>
                </a:solidFill>
              </a:rPr>
              <a:t>is the problem </a:t>
            </a:r>
            <a:r>
              <a:rPr lang="en-US" altLang="en-US" sz="2200" dirty="0" smtClean="0">
                <a:solidFill>
                  <a:schemeClr val="tx1">
                    <a:lumMod val="50000"/>
                  </a:schemeClr>
                </a:solidFill>
              </a:rPr>
              <a:t>most likely </a:t>
            </a:r>
            <a:r>
              <a:rPr lang="en-US" altLang="en-US" sz="2200" dirty="0">
                <a:solidFill>
                  <a:schemeClr val="tx1">
                    <a:lumMod val="50000"/>
                  </a:schemeClr>
                </a:solidFill>
              </a:rPr>
              <a:t>to occur</a:t>
            </a:r>
            <a:r>
              <a:rPr lang="en-US" altLang="en-US" sz="2200" dirty="0" smtClean="0">
                <a:solidFill>
                  <a:schemeClr val="tx1">
                    <a:lumMod val="50000"/>
                  </a:schemeClr>
                </a:solidFill>
              </a:rPr>
              <a:t>?</a:t>
            </a:r>
            <a:endParaRPr lang="en-US" altLang="en-US" sz="2200" dirty="0">
              <a:solidFill>
                <a:schemeClr val="tx1">
                  <a:lumMod val="50000"/>
                </a:schemeClr>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456" y="930152"/>
            <a:ext cx="1442118" cy="1442118"/>
          </a:xfrm>
          <a:prstGeom prst="rect">
            <a:avLst/>
          </a:prstGeom>
        </p:spPr>
      </p:pic>
      <p:sp>
        <p:nvSpPr>
          <p:cNvPr id="10" name="Rectangle 9"/>
          <p:cNvSpPr/>
          <p:nvPr/>
        </p:nvSpPr>
        <p:spPr>
          <a:xfrm>
            <a:off x="3585581" y="1102035"/>
            <a:ext cx="4012461" cy="11120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t>We haven’t created an action plan to guide implementation.</a:t>
            </a:r>
            <a:endParaRPr lang="en-US" sz="2000" dirty="0"/>
          </a:p>
        </p:txBody>
      </p:sp>
      <p:sp>
        <p:nvSpPr>
          <p:cNvPr id="11" name="Right Arrow 10"/>
          <p:cNvSpPr/>
          <p:nvPr/>
        </p:nvSpPr>
        <p:spPr>
          <a:xfrm>
            <a:off x="2264204" y="1452690"/>
            <a:ext cx="1046747" cy="397042"/>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145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Primary </a:t>
            </a:r>
            <a:r>
              <a:rPr lang="en-US" sz="2400" dirty="0" smtClean="0"/>
              <a:t>vs.</a:t>
            </a:r>
            <a:r>
              <a:rPr lang="en-US" dirty="0" smtClean="0"/>
              <a:t> Precise Problem Statements</a:t>
            </a:r>
            <a:endParaRPr lang="en-US" dirty="0"/>
          </a:p>
        </p:txBody>
      </p:sp>
      <p:sp>
        <p:nvSpPr>
          <p:cNvPr id="6" name="TextBox 5"/>
          <p:cNvSpPr txBox="1"/>
          <p:nvPr/>
        </p:nvSpPr>
        <p:spPr>
          <a:xfrm>
            <a:off x="651137" y="1058982"/>
            <a:ext cx="2935705" cy="523220"/>
          </a:xfrm>
          <a:prstGeom prst="rect">
            <a:avLst/>
          </a:prstGeom>
          <a:noFill/>
        </p:spPr>
        <p:txBody>
          <a:bodyPr wrap="square" rtlCol="0">
            <a:spAutoFit/>
          </a:bodyPr>
          <a:lstStyle/>
          <a:p>
            <a:pPr algn="ctr"/>
            <a:r>
              <a:rPr lang="en-US" sz="2800" b="1" dirty="0" smtClean="0">
                <a:solidFill>
                  <a:schemeClr val="accent2">
                    <a:lumMod val="75000"/>
                  </a:schemeClr>
                </a:solidFill>
                <a:latin typeface="Museo Slab 500" panose="02000000000000000000" pitchFamily="50" charset="0"/>
              </a:rPr>
              <a:t>Primary</a:t>
            </a:r>
            <a:endParaRPr lang="en-US" sz="2800" b="1" dirty="0">
              <a:solidFill>
                <a:schemeClr val="accent2">
                  <a:lumMod val="75000"/>
                </a:schemeClr>
              </a:solidFill>
              <a:latin typeface="Museo Slab 500" panose="02000000000000000000" pitchFamily="50" charset="0"/>
            </a:endParaRPr>
          </a:p>
        </p:txBody>
      </p:sp>
      <p:sp>
        <p:nvSpPr>
          <p:cNvPr id="7" name="TextBox 6"/>
          <p:cNvSpPr txBox="1"/>
          <p:nvPr/>
        </p:nvSpPr>
        <p:spPr>
          <a:xfrm>
            <a:off x="5036067" y="1058982"/>
            <a:ext cx="2935705" cy="523220"/>
          </a:xfrm>
          <a:prstGeom prst="rect">
            <a:avLst/>
          </a:prstGeom>
          <a:noFill/>
        </p:spPr>
        <p:txBody>
          <a:bodyPr wrap="square" rtlCol="0">
            <a:spAutoFit/>
          </a:bodyPr>
          <a:lstStyle/>
          <a:p>
            <a:pPr algn="ctr"/>
            <a:r>
              <a:rPr lang="en-US" sz="2800" b="1" dirty="0" smtClean="0">
                <a:solidFill>
                  <a:schemeClr val="accent6">
                    <a:lumMod val="75000"/>
                  </a:schemeClr>
                </a:solidFill>
                <a:latin typeface="Museo Slab 500" panose="02000000000000000000" pitchFamily="50" charset="0"/>
              </a:rPr>
              <a:t>Precise</a:t>
            </a:r>
            <a:endParaRPr lang="en-US" sz="2800" b="1" dirty="0">
              <a:solidFill>
                <a:schemeClr val="accent6">
                  <a:lumMod val="75000"/>
                </a:schemeClr>
              </a:solidFill>
              <a:latin typeface="Museo Slab 500" panose="02000000000000000000" pitchFamily="50" charset="0"/>
            </a:endParaRPr>
          </a:p>
        </p:txBody>
      </p:sp>
      <p:sp>
        <p:nvSpPr>
          <p:cNvPr id="2" name="TextBox 1"/>
          <p:cNvSpPr txBox="1"/>
          <p:nvPr/>
        </p:nvSpPr>
        <p:spPr>
          <a:xfrm>
            <a:off x="2118989" y="6260224"/>
            <a:ext cx="4695173" cy="430887"/>
          </a:xfrm>
          <a:prstGeom prst="rect">
            <a:avLst/>
          </a:prstGeom>
          <a:noFill/>
        </p:spPr>
        <p:txBody>
          <a:bodyPr wrap="square" rtlCol="0">
            <a:spAutoFit/>
          </a:bodyPr>
          <a:lstStyle/>
          <a:p>
            <a:pPr algn="ctr"/>
            <a:r>
              <a:rPr lang="en-US" sz="2200" b="1" i="1" dirty="0" smtClean="0">
                <a:solidFill>
                  <a:srgbClr val="FF0000"/>
                </a:solidFill>
              </a:rPr>
              <a:t>What, How Often, Where, Who, When</a:t>
            </a:r>
            <a:endParaRPr lang="en-US" sz="2200" b="1" i="1" dirty="0">
              <a:solidFill>
                <a:srgbClr val="FF0000"/>
              </a:solidFill>
            </a:endParaRPr>
          </a:p>
        </p:txBody>
      </p:sp>
      <p:sp>
        <p:nvSpPr>
          <p:cNvPr id="25" name="Rectangle 24"/>
          <p:cNvSpPr/>
          <p:nvPr/>
        </p:nvSpPr>
        <p:spPr>
          <a:xfrm>
            <a:off x="192024" y="2132735"/>
            <a:ext cx="3153059" cy="169848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t>We </a:t>
            </a:r>
            <a:r>
              <a:rPr lang="en-US" sz="2200" dirty="0" smtClean="0"/>
              <a:t>haven’t </a:t>
            </a:r>
            <a:r>
              <a:rPr lang="en-US" sz="2200" dirty="0"/>
              <a:t>created an action plan to guide implementation.</a:t>
            </a:r>
          </a:p>
        </p:txBody>
      </p:sp>
      <p:sp>
        <p:nvSpPr>
          <p:cNvPr id="26" name="Right Arrow 25"/>
          <p:cNvSpPr/>
          <p:nvPr/>
        </p:nvSpPr>
        <p:spPr>
          <a:xfrm>
            <a:off x="3104143" y="2350128"/>
            <a:ext cx="1317171" cy="68580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642462" y="2126566"/>
            <a:ext cx="4343400" cy="1944406"/>
          </a:xfrm>
          <a:prstGeom prst="rect">
            <a:avLst/>
          </a:prstGeom>
          <a:solidFill>
            <a:srgbClr val="66003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200" dirty="0" smtClean="0"/>
              <a:t>As of Jan 2017, our MTSS Leadership Team hasn’t created or reviewed an action plan to guide implementation of MTSS across ABC District. </a:t>
            </a:r>
            <a:endParaRPr lang="en-US" sz="2200"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9099"/>
          <a:stretch/>
        </p:blipFill>
        <p:spPr>
          <a:xfrm>
            <a:off x="806607" y="861172"/>
            <a:ext cx="7450562" cy="5478334"/>
          </a:xfrm>
          <a:prstGeom prst="rect">
            <a:avLst/>
          </a:prstGeom>
        </p:spPr>
      </p:pic>
      <p:sp>
        <p:nvSpPr>
          <p:cNvPr id="12" name="Rectangle 11"/>
          <p:cNvSpPr/>
          <p:nvPr/>
        </p:nvSpPr>
        <p:spPr>
          <a:xfrm>
            <a:off x="972088" y="1337122"/>
            <a:ext cx="7119600" cy="715474"/>
          </a:xfrm>
          <a:prstGeom prst="rect">
            <a:avLst/>
          </a:prstGeom>
          <a:solidFill>
            <a:srgbClr val="66003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smtClean="0"/>
              <a:t>As of Jan 2017, our MTSS Leadership Team hasn’t created or reviewed an action plan to guide implementation of MTSS across ABC District. </a:t>
            </a:r>
            <a:endParaRPr lang="en-US" dirty="0"/>
          </a:p>
        </p:txBody>
      </p:sp>
      <p:sp>
        <p:nvSpPr>
          <p:cNvPr id="28" name="Rectangle 27"/>
          <p:cNvSpPr/>
          <p:nvPr/>
        </p:nvSpPr>
        <p:spPr>
          <a:xfrm>
            <a:off x="3104143" y="4482253"/>
            <a:ext cx="5426359" cy="830997"/>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60325" lvl="1"/>
            <a:r>
              <a:rPr lang="en-US" sz="2400" dirty="0" smtClean="0"/>
              <a:t>By yourself, take your primary statement from before and make it precise.</a:t>
            </a:r>
            <a:endParaRPr lang="en-US" altLang="en-US" sz="2200" dirty="0">
              <a:solidFill>
                <a:schemeClr val="tx1">
                  <a:lumMod val="50000"/>
                </a:schemeClr>
              </a:solidFill>
            </a:endParaRPr>
          </a:p>
        </p:txBody>
      </p:sp>
    </p:spTree>
    <p:extLst>
      <p:ext uri="{BB962C8B-B14F-4D97-AF65-F5344CB8AC3E}">
        <p14:creationId xmlns:p14="http://schemas.microsoft.com/office/powerpoint/2010/main" val="109185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500" fill="hold"/>
                                        <p:tgtEl>
                                          <p:spTgt spid="28"/>
                                        </p:tgtEl>
                                        <p:attrNameLst>
                                          <p:attrName>ppt_w</p:attrName>
                                        </p:attrNameLst>
                                      </p:cBhvr>
                                      <p:tavLst>
                                        <p:tav tm="0">
                                          <p:val>
                                            <p:fltVal val="0"/>
                                          </p:val>
                                        </p:tav>
                                        <p:tav tm="100000">
                                          <p:val>
                                            <p:strVal val="#ppt_w"/>
                                          </p:val>
                                        </p:tav>
                                      </p:tavLst>
                                    </p:anim>
                                    <p:anim calcmode="lin" valueType="num">
                                      <p:cBhvr>
                                        <p:cTn id="17" dur="500" fill="hold"/>
                                        <p:tgtEl>
                                          <p:spTgt spid="28"/>
                                        </p:tgtEl>
                                        <p:attrNameLst>
                                          <p:attrName>ppt_h</p:attrName>
                                        </p:attrNameLst>
                                      </p:cBhvr>
                                      <p:tavLst>
                                        <p:tav tm="0">
                                          <p:val>
                                            <p:fltVal val="0"/>
                                          </p:val>
                                        </p:tav>
                                        <p:tav tm="100000">
                                          <p:val>
                                            <p:strVal val="#ppt_h"/>
                                          </p:val>
                                        </p:tav>
                                      </p:tavLst>
                                    </p:anim>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12" grpId="0"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children why"/>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22051" y="1196112"/>
            <a:ext cx="3103343" cy="526533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402956" y="1196112"/>
            <a:ext cx="5525571" cy="5043313"/>
          </a:xfrm>
        </p:spPr>
        <p:txBody>
          <a:bodyPr>
            <a:normAutofit/>
          </a:bodyPr>
          <a:lstStyle/>
          <a:p>
            <a:pPr marL="228600" lvl="1">
              <a:spcBef>
                <a:spcPts val="1000"/>
              </a:spcBef>
              <a:buClr>
                <a:srgbClr val="0D1E8E"/>
              </a:buClr>
            </a:pPr>
            <a:r>
              <a:rPr lang="en-US" sz="2800" dirty="0" smtClean="0"/>
              <a:t>Seeking a clear</a:t>
            </a:r>
            <a:r>
              <a:rPr lang="en-US" sz="2800" dirty="0"/>
              <a:t>, agreed-upon </a:t>
            </a:r>
            <a:r>
              <a:rPr lang="en-US" sz="2800" dirty="0" smtClean="0"/>
              <a:t>picture: why is the problem occurring?</a:t>
            </a:r>
            <a:r>
              <a:rPr lang="en-US" sz="3000" dirty="0" smtClean="0"/>
              <a:t/>
            </a:r>
            <a:br>
              <a:rPr lang="en-US" sz="3000" dirty="0" smtClean="0"/>
            </a:br>
            <a:endParaRPr lang="en-US" sz="3000" dirty="0"/>
          </a:p>
          <a:p>
            <a:r>
              <a:rPr lang="en-US" sz="2800" dirty="0" smtClean="0"/>
              <a:t>Considerations:</a:t>
            </a:r>
          </a:p>
          <a:p>
            <a:pPr lvl="1"/>
            <a:r>
              <a:rPr lang="en-US" sz="2400" dirty="0" smtClean="0"/>
              <a:t>Additional data </a:t>
            </a:r>
            <a:r>
              <a:rPr lang="en-US" sz="2400" i="1" dirty="0" smtClean="0"/>
              <a:t>(e.g., different </a:t>
            </a:r>
            <a:br>
              <a:rPr lang="en-US" sz="2400" i="1" dirty="0" smtClean="0"/>
            </a:br>
            <a:r>
              <a:rPr lang="en-US" sz="2400" i="1" dirty="0" smtClean="0"/>
              <a:t>sources, different stakeholders, qualitative and </a:t>
            </a:r>
            <a:br>
              <a:rPr lang="en-US" sz="2400" i="1" dirty="0" smtClean="0"/>
            </a:br>
            <a:r>
              <a:rPr lang="en-US" sz="2400" i="1" dirty="0" smtClean="0"/>
              <a:t>quantitative data)</a:t>
            </a:r>
          </a:p>
        </p:txBody>
      </p:sp>
      <p:sp>
        <p:nvSpPr>
          <p:cNvPr id="3" name="Title 2"/>
          <p:cNvSpPr>
            <a:spLocks noGrp="1"/>
          </p:cNvSpPr>
          <p:nvPr>
            <p:ph type="title"/>
          </p:nvPr>
        </p:nvSpPr>
        <p:spPr/>
        <p:txBody>
          <a:bodyPr>
            <a:normAutofit/>
          </a:bodyPr>
          <a:lstStyle/>
          <a:p>
            <a:r>
              <a:rPr lang="en-US" dirty="0" smtClean="0"/>
              <a:t>Step 2: Analyze (Root Cause)</a:t>
            </a:r>
            <a:endParaRPr lang="en-US" dirty="0"/>
          </a:p>
        </p:txBody>
      </p:sp>
      <p:pic>
        <p:nvPicPr>
          <p:cNvPr id="6" name="Picture 5" descr="02-CO-MTSS-data-based.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0115" y="253359"/>
            <a:ext cx="945279" cy="942753"/>
          </a:xfrm>
          <a:prstGeom prst="rect">
            <a:avLst/>
          </a:prstGeom>
        </p:spPr>
      </p:pic>
    </p:spTree>
    <p:extLst>
      <p:ext uri="{BB962C8B-B14F-4D97-AF65-F5344CB8AC3E}">
        <p14:creationId xmlns:p14="http://schemas.microsoft.com/office/powerpoint/2010/main" val="216954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72" y="0"/>
            <a:ext cx="10229222" cy="7387771"/>
          </a:xfrm>
          <a:prstGeom prst="rect">
            <a:avLst/>
          </a:prstGeom>
        </p:spPr>
      </p:pic>
      <p:sp>
        <p:nvSpPr>
          <p:cNvPr id="5" name="TextBox 4"/>
          <p:cNvSpPr txBox="1"/>
          <p:nvPr/>
        </p:nvSpPr>
        <p:spPr>
          <a:xfrm>
            <a:off x="4642339" y="257922"/>
            <a:ext cx="7598979" cy="830997"/>
          </a:xfrm>
          <a:prstGeom prst="rect">
            <a:avLst/>
          </a:prstGeom>
          <a:noFill/>
        </p:spPr>
        <p:txBody>
          <a:bodyPr wrap="square" rtlCol="0">
            <a:spAutoFit/>
          </a:bodyPr>
          <a:lstStyle/>
          <a:p>
            <a:r>
              <a:rPr lang="en-US" sz="4800" dirty="0" smtClean="0">
                <a:effectLst>
                  <a:outerShdw blurRad="50800" dist="38100" dir="2700000" algn="tl" rotWithShape="0">
                    <a:prstClr val="black">
                      <a:alpha val="40000"/>
                    </a:prstClr>
                  </a:outerShdw>
                </a:effectLst>
                <a:latin typeface="Museo Slab 500" panose="02000000000000000000" pitchFamily="50" charset="0"/>
              </a:rPr>
              <a:t>Drill Down</a:t>
            </a:r>
            <a:endParaRPr lang="en-US" sz="4800" dirty="0">
              <a:effectLst>
                <a:outerShdw blurRad="50800" dist="38100" dir="2700000" algn="tl" rotWithShape="0">
                  <a:prstClr val="black">
                    <a:alpha val="40000"/>
                  </a:prstClr>
                </a:outerShdw>
              </a:effectLst>
              <a:latin typeface="Museo Slab 500" panose="02000000000000000000" pitchFamily="50" charset="0"/>
            </a:endParaRPr>
          </a:p>
        </p:txBody>
      </p:sp>
    </p:spTree>
    <p:extLst>
      <p:ext uri="{BB962C8B-B14F-4D97-AF65-F5344CB8AC3E}">
        <p14:creationId xmlns:p14="http://schemas.microsoft.com/office/powerpoint/2010/main" val="24055267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ree ro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77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 y="0"/>
            <a:ext cx="9144001" cy="830997"/>
          </a:xfrm>
          <a:prstGeom prst="rect">
            <a:avLst/>
          </a:prstGeom>
          <a:noFill/>
        </p:spPr>
        <p:txBody>
          <a:bodyPr wrap="square" rtlCol="0">
            <a:spAutoFit/>
          </a:bodyPr>
          <a:lstStyle/>
          <a:p>
            <a:pPr algn="ctr"/>
            <a:r>
              <a:rPr lang="en-US" sz="4800" dirty="0" smtClean="0">
                <a:latin typeface="Museo Slab 500" panose="02000000000000000000" pitchFamily="50" charset="0"/>
              </a:rPr>
              <a:t>Root Cause Analysis</a:t>
            </a:r>
            <a:endParaRPr lang="en-US" sz="4800" dirty="0">
              <a:latin typeface="Museo Slab 500" panose="02000000000000000000" pitchFamily="50" charset="0"/>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9099"/>
          <a:stretch/>
        </p:blipFill>
        <p:spPr>
          <a:xfrm>
            <a:off x="1131818" y="831027"/>
            <a:ext cx="7450562" cy="5478334"/>
          </a:xfrm>
          <a:prstGeom prst="rect">
            <a:avLst/>
          </a:prstGeom>
        </p:spPr>
      </p:pic>
      <p:sp>
        <p:nvSpPr>
          <p:cNvPr id="8" name="TextBox 7"/>
          <p:cNvSpPr txBox="1"/>
          <p:nvPr/>
        </p:nvSpPr>
        <p:spPr>
          <a:xfrm>
            <a:off x="1372350" y="1328007"/>
            <a:ext cx="7028072" cy="646331"/>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dirty="0" smtClean="0"/>
              <a:t>As </a:t>
            </a:r>
            <a:r>
              <a:rPr lang="en-US" dirty="0"/>
              <a:t>of Jan 2017, our MTSS Leadership Team hasn’t created or reviewed an action plan to guide implementation of MTSS across ABC District. </a:t>
            </a:r>
          </a:p>
        </p:txBody>
      </p:sp>
      <p:sp>
        <p:nvSpPr>
          <p:cNvPr id="10" name="Rectangle 9"/>
          <p:cNvSpPr/>
          <p:nvPr/>
        </p:nvSpPr>
        <p:spPr>
          <a:xfrm>
            <a:off x="1352254" y="2265124"/>
            <a:ext cx="3375580" cy="646331"/>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n-US" dirty="0" smtClean="0"/>
              <a:t>We haven’t had an MTSS Leadership Team in the past</a:t>
            </a:r>
            <a:endParaRPr lang="en-US" dirty="0"/>
          </a:p>
        </p:txBody>
      </p:sp>
      <p:sp>
        <p:nvSpPr>
          <p:cNvPr id="11" name="Rectangle 10"/>
          <p:cNvSpPr/>
          <p:nvPr/>
        </p:nvSpPr>
        <p:spPr>
          <a:xfrm>
            <a:off x="3208161" y="3803899"/>
            <a:ext cx="4297957" cy="646331"/>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n-US" dirty="0" smtClean="0"/>
              <a:t>There has been no clear policy or vision for implementing MTSS in the District ABC</a:t>
            </a:r>
            <a:endParaRPr lang="en-US" dirty="0"/>
          </a:p>
        </p:txBody>
      </p:sp>
      <p:sp>
        <p:nvSpPr>
          <p:cNvPr id="12" name="Rectangle 11"/>
          <p:cNvSpPr/>
          <p:nvPr/>
        </p:nvSpPr>
        <p:spPr>
          <a:xfrm>
            <a:off x="1962314" y="3002747"/>
            <a:ext cx="5219369" cy="646331"/>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n-US" dirty="0" smtClean="0"/>
              <a:t>We’ve had many initiatives, and little understanding of the MTSS strategies for bringing them together</a:t>
            </a:r>
            <a:endParaRPr lang="en-US" dirty="0"/>
          </a:p>
        </p:txBody>
      </p:sp>
      <p:sp>
        <p:nvSpPr>
          <p:cNvPr id="13" name="Rectangle 12"/>
          <p:cNvSpPr/>
          <p:nvPr/>
        </p:nvSpPr>
        <p:spPr>
          <a:xfrm>
            <a:off x="5017507" y="5307949"/>
            <a:ext cx="3117226" cy="646331"/>
          </a:xfrm>
          <a:prstGeom prst="rect">
            <a:avLst/>
          </a:prstGeom>
          <a:solidFill>
            <a:srgbClr val="FF0000"/>
          </a:solidFill>
        </p:spPr>
        <p:txBody>
          <a:bodyPr wrap="square">
            <a:spAutoFit/>
          </a:bodyPr>
          <a:lstStyle/>
          <a:p>
            <a:r>
              <a:rPr lang="en-US" dirty="0" smtClean="0">
                <a:solidFill>
                  <a:schemeClr val="bg1"/>
                </a:solidFill>
              </a:rPr>
              <a:t>No Money!</a:t>
            </a:r>
          </a:p>
          <a:p>
            <a:endParaRPr lang="en-US" dirty="0">
              <a:solidFill>
                <a:schemeClr val="bg1"/>
              </a:solidFill>
            </a:endParaRPr>
          </a:p>
        </p:txBody>
      </p:sp>
      <p:sp>
        <p:nvSpPr>
          <p:cNvPr id="14" name="Rectangle 13"/>
          <p:cNvSpPr/>
          <p:nvPr/>
        </p:nvSpPr>
        <p:spPr>
          <a:xfrm>
            <a:off x="4151378" y="4555924"/>
            <a:ext cx="3992498" cy="646331"/>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n-US" dirty="0" smtClean="0"/>
              <a:t>We (district leaders) have not created a clear vision of MTSS in District ABC</a:t>
            </a:r>
            <a:endParaRPr lang="en-US" dirty="0"/>
          </a:p>
        </p:txBody>
      </p:sp>
      <p:sp>
        <p:nvSpPr>
          <p:cNvPr id="15" name="Rectangle 14"/>
          <p:cNvSpPr/>
          <p:nvPr/>
        </p:nvSpPr>
        <p:spPr>
          <a:xfrm>
            <a:off x="5017507" y="5340513"/>
            <a:ext cx="3514186" cy="646331"/>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n-US" dirty="0" smtClean="0"/>
              <a:t>We (district leaders) have varying knowledge about MTSS </a:t>
            </a:r>
            <a:endParaRPr lang="en-US" dirty="0"/>
          </a:p>
        </p:txBody>
      </p:sp>
    </p:spTree>
    <p:extLst>
      <p:ext uri="{BB962C8B-B14F-4D97-AF65-F5344CB8AC3E}">
        <p14:creationId xmlns:p14="http://schemas.microsoft.com/office/powerpoint/2010/main" val="18270981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grpId="1" nodeType="clickEffect">
                                  <p:stCondLst>
                                    <p:cond delay="0"/>
                                  </p:stCondLst>
                                  <p:childTnLst>
                                    <p:anim calcmode="lin" valueType="num">
                                      <p:cBhvr>
                                        <p:cTn id="48" dur="500"/>
                                        <p:tgtEl>
                                          <p:spTgt spid="13"/>
                                        </p:tgtEl>
                                        <p:attrNameLst>
                                          <p:attrName>ppt_w</p:attrName>
                                        </p:attrNameLst>
                                      </p:cBhvr>
                                      <p:tavLst>
                                        <p:tav tm="0">
                                          <p:val>
                                            <p:strVal val="ppt_w"/>
                                          </p:val>
                                        </p:tav>
                                        <p:tav tm="100000">
                                          <p:val>
                                            <p:fltVal val="0"/>
                                          </p:val>
                                        </p:tav>
                                      </p:tavLst>
                                    </p:anim>
                                    <p:anim calcmode="lin" valueType="num">
                                      <p:cBhvr>
                                        <p:cTn id="49" dur="500"/>
                                        <p:tgtEl>
                                          <p:spTgt spid="13"/>
                                        </p:tgtEl>
                                        <p:attrNameLst>
                                          <p:attrName>ppt_h</p:attrName>
                                        </p:attrNameLst>
                                      </p:cBhvr>
                                      <p:tavLst>
                                        <p:tav tm="0">
                                          <p:val>
                                            <p:strVal val="ppt_h"/>
                                          </p:val>
                                        </p:tav>
                                        <p:tav tm="100000">
                                          <p:val>
                                            <p:fltVal val="0"/>
                                          </p:val>
                                        </p:tav>
                                      </p:tavLst>
                                    </p:anim>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3" grpId="1" animBg="1"/>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Step 3: Implement</a:t>
            </a:r>
            <a:endParaRPr lang="en-US" dirty="0"/>
          </a:p>
        </p:txBody>
      </p:sp>
      <p:pic>
        <p:nvPicPr>
          <p:cNvPr id="1028" name="Picture 4" descr="Image result for pla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85523" y="2803161"/>
            <a:ext cx="1989797" cy="21100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46942" y="2247578"/>
            <a:ext cx="1511300" cy="523220"/>
          </a:xfrm>
          <a:prstGeom prst="rect">
            <a:avLst/>
          </a:prstGeom>
          <a:noFill/>
        </p:spPr>
        <p:txBody>
          <a:bodyPr wrap="square" rtlCol="0">
            <a:spAutoFit/>
          </a:bodyPr>
          <a:lstStyle/>
          <a:p>
            <a:pPr algn="ctr"/>
            <a:r>
              <a:rPr lang="en-US" sz="2800" b="1" dirty="0" smtClean="0">
                <a:solidFill>
                  <a:srgbClr val="002060"/>
                </a:solidFill>
                <a:latin typeface="Museo Slab 500" panose="02000000000000000000" pitchFamily="50" charset="0"/>
              </a:rPr>
              <a:t>Goal</a:t>
            </a:r>
            <a:endParaRPr lang="en-US" sz="2800" b="1" dirty="0">
              <a:solidFill>
                <a:srgbClr val="002060"/>
              </a:solidFill>
              <a:latin typeface="Museo Slab 500" panose="02000000000000000000" pitchFamily="50" charset="0"/>
            </a:endParaRPr>
          </a:p>
        </p:txBody>
      </p:sp>
      <p:sp>
        <p:nvSpPr>
          <p:cNvPr id="9" name="TextBox 8"/>
          <p:cNvSpPr txBox="1"/>
          <p:nvPr/>
        </p:nvSpPr>
        <p:spPr>
          <a:xfrm>
            <a:off x="5123248" y="2247578"/>
            <a:ext cx="2387895" cy="523220"/>
          </a:xfrm>
          <a:prstGeom prst="rect">
            <a:avLst/>
          </a:prstGeom>
          <a:noFill/>
        </p:spPr>
        <p:txBody>
          <a:bodyPr wrap="square" rtlCol="0">
            <a:spAutoFit/>
          </a:bodyPr>
          <a:lstStyle/>
          <a:p>
            <a:pPr algn="ctr"/>
            <a:r>
              <a:rPr lang="en-US" sz="2800" b="1" dirty="0" smtClean="0">
                <a:solidFill>
                  <a:srgbClr val="002060"/>
                </a:solidFill>
                <a:latin typeface="Museo Slab 500" panose="02000000000000000000" pitchFamily="50" charset="0"/>
              </a:rPr>
              <a:t>Plan</a:t>
            </a:r>
            <a:endParaRPr lang="en-US" sz="2800" b="1" dirty="0">
              <a:solidFill>
                <a:srgbClr val="002060"/>
              </a:solidFill>
              <a:latin typeface="Museo Slab 500" panose="02000000000000000000" pitchFamily="50" charset="0"/>
            </a:endParaRPr>
          </a:p>
        </p:txBody>
      </p:sp>
      <p:pic>
        <p:nvPicPr>
          <p:cNvPr id="10" name="Picture 9" descr="02-CO-MTSS-data-based.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0115" y="253359"/>
            <a:ext cx="945279" cy="94275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3042" y="2803161"/>
            <a:ext cx="2813413" cy="2110060"/>
          </a:xfrm>
          <a:prstGeom prst="rect">
            <a:avLst/>
          </a:prstGeom>
          <a:noFill/>
        </p:spPr>
      </p:pic>
    </p:spTree>
    <p:extLst>
      <p:ext uri="{BB962C8B-B14F-4D97-AF65-F5344CB8AC3E}">
        <p14:creationId xmlns:p14="http://schemas.microsoft.com/office/powerpoint/2010/main" val="42188972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anim calcmode="lin" valueType="num">
                                      <p:cBhvr>
                                        <p:cTn id="25" dur="1000" fill="hold"/>
                                        <p:tgtEl>
                                          <p:spTgt spid="1028"/>
                                        </p:tgtEl>
                                        <p:attrNameLst>
                                          <p:attrName>ppt_x</p:attrName>
                                        </p:attrNameLst>
                                      </p:cBhvr>
                                      <p:tavLst>
                                        <p:tav tm="0">
                                          <p:val>
                                            <p:strVal val="#ppt_x"/>
                                          </p:val>
                                        </p:tav>
                                        <p:tav tm="100000">
                                          <p:val>
                                            <p:strVal val="#ppt_x"/>
                                          </p:val>
                                        </p:tav>
                                      </p:tavLst>
                                    </p:anim>
                                    <p:anim calcmode="lin" valueType="num">
                                      <p:cBhvr>
                                        <p:cTn id="2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5442" y="3582237"/>
            <a:ext cx="1467311" cy="155866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628650" y="2937579"/>
            <a:ext cx="6736792" cy="3301845"/>
          </a:xfrm>
        </p:spPr>
        <p:txBody>
          <a:bodyPr>
            <a:normAutofit/>
          </a:bodyPr>
          <a:lstStyle/>
          <a:p>
            <a:r>
              <a:rPr lang="en-US" dirty="0" smtClean="0"/>
              <a:t>Goal: </a:t>
            </a:r>
          </a:p>
          <a:p>
            <a:pPr lvl="1"/>
            <a:r>
              <a:rPr lang="en-US" dirty="0" smtClean="0"/>
              <a:t>How will you know the problem is solved?</a:t>
            </a:r>
          </a:p>
          <a:p>
            <a:pPr lvl="1"/>
            <a:r>
              <a:rPr lang="en-US" i="1" dirty="0" smtClean="0"/>
              <a:t>By </a:t>
            </a:r>
            <a:r>
              <a:rPr lang="en-US" i="1" dirty="0"/>
              <a:t>the end of the year, </a:t>
            </a:r>
            <a:r>
              <a:rPr lang="en-US" i="1" dirty="0" smtClean="0"/>
              <a:t>the MLT will have thorough understanding of MTSS as evidenced by a clear vision for moving MTSS work forward for District ABC.</a:t>
            </a:r>
            <a:r>
              <a:rPr lang="en-US" dirty="0" smtClean="0"/>
              <a:t> </a:t>
            </a:r>
          </a:p>
          <a:p>
            <a:r>
              <a:rPr lang="en-US" dirty="0" smtClean="0"/>
              <a:t>Plan:</a:t>
            </a:r>
          </a:p>
          <a:p>
            <a:pPr lvl="1"/>
            <a:r>
              <a:rPr lang="en-US" dirty="0" smtClean="0"/>
              <a:t>Steps needed to reach the goal, including implementation and impact for each step</a:t>
            </a:r>
          </a:p>
        </p:txBody>
      </p:sp>
      <p:sp>
        <p:nvSpPr>
          <p:cNvPr id="3" name="Title 2"/>
          <p:cNvSpPr>
            <a:spLocks noGrp="1"/>
          </p:cNvSpPr>
          <p:nvPr>
            <p:ph type="title"/>
          </p:nvPr>
        </p:nvSpPr>
        <p:spPr/>
        <p:txBody>
          <a:bodyPr/>
          <a:lstStyle/>
          <a:p>
            <a:r>
              <a:rPr lang="en-US" dirty="0" smtClean="0"/>
              <a:t>Step 3: Implement</a:t>
            </a:r>
            <a:endParaRPr lang="en-US" dirty="0"/>
          </a:p>
        </p:txBody>
      </p:sp>
      <p:pic>
        <p:nvPicPr>
          <p:cNvPr id="6" name="Picture 5" descr="02-CO-MTSS-data-based.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0115" y="253359"/>
            <a:ext cx="945279" cy="942753"/>
          </a:xfrm>
          <a:prstGeom prst="rect">
            <a:avLst/>
          </a:prstGeom>
        </p:spPr>
      </p:pic>
      <p:sp>
        <p:nvSpPr>
          <p:cNvPr id="2" name="Rectangle 1"/>
          <p:cNvSpPr/>
          <p:nvPr/>
        </p:nvSpPr>
        <p:spPr>
          <a:xfrm>
            <a:off x="192024" y="948243"/>
            <a:ext cx="7788091" cy="1631216"/>
          </a:xfrm>
          <a:prstGeom prst="rect">
            <a:avLst/>
          </a:prstGeom>
          <a:solidFill>
            <a:srgbClr val="FFFF00"/>
          </a:solidFill>
        </p:spPr>
        <p:txBody>
          <a:bodyPr wrap="square">
            <a:spAutoFit/>
          </a:bodyPr>
          <a:lstStyle/>
          <a:p>
            <a:r>
              <a:rPr lang="en-US" sz="2000" b="1" dirty="0" smtClean="0"/>
              <a:t>Precise Problem Statement: </a:t>
            </a:r>
          </a:p>
          <a:p>
            <a:r>
              <a:rPr lang="en-US" sz="2000" dirty="0"/>
              <a:t>As of Jan 2017, our MTSS Leadership Team hasn’t created or reviewed an action plan to guide implementation of MTSS across ABC District. </a:t>
            </a:r>
          </a:p>
          <a:p>
            <a:r>
              <a:rPr lang="en-US" sz="2000" b="1" dirty="0" smtClean="0"/>
              <a:t>Because (Root Cause): </a:t>
            </a:r>
          </a:p>
          <a:p>
            <a:r>
              <a:rPr lang="en-US" sz="2000" dirty="0"/>
              <a:t>We (district leaders) have </a:t>
            </a:r>
            <a:r>
              <a:rPr lang="en-US" sz="2000" dirty="0" smtClean="0"/>
              <a:t>varying </a:t>
            </a:r>
            <a:r>
              <a:rPr lang="en-US" sz="2000" dirty="0"/>
              <a:t>knowledge about MTSS </a:t>
            </a:r>
          </a:p>
        </p:txBody>
      </p:sp>
    </p:spTree>
    <p:extLst>
      <p:ext uri="{BB962C8B-B14F-4D97-AF65-F5344CB8AC3E}">
        <p14:creationId xmlns:p14="http://schemas.microsoft.com/office/powerpoint/2010/main" val="2349841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p:cTn id="26"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4">
                                            <p:txEl>
                                              <p:pRg st="3" end="3"/>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2857" b="1342"/>
          <a:stretch/>
        </p:blipFill>
        <p:spPr>
          <a:xfrm>
            <a:off x="0" y="1295400"/>
            <a:ext cx="9125915" cy="3960889"/>
          </a:xfrm>
          <a:prstGeom prst="rect">
            <a:avLst/>
          </a:prstGeom>
        </p:spPr>
      </p:pic>
      <p:sp>
        <p:nvSpPr>
          <p:cNvPr id="4" name="Rounded Rectangular Callout 3"/>
          <p:cNvSpPr/>
          <p:nvPr/>
        </p:nvSpPr>
        <p:spPr>
          <a:xfrm>
            <a:off x="77247" y="1229165"/>
            <a:ext cx="1382485" cy="772886"/>
          </a:xfrm>
          <a:prstGeom prst="wedgeRoundRectCallout">
            <a:avLst>
              <a:gd name="adj1" fmla="val 36708"/>
              <a:gd name="adj2" fmla="val 176151"/>
              <a:gd name="adj3" fmla="val 16667"/>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solidFill>
                  <a:sysClr val="windowText" lastClr="000000"/>
                </a:solidFill>
              </a:rPr>
              <a:t>Precise Statement</a:t>
            </a:r>
            <a:endParaRPr lang="en-US" dirty="0">
              <a:solidFill>
                <a:sysClr val="windowText" lastClr="000000"/>
              </a:solidFill>
            </a:endParaRPr>
          </a:p>
        </p:txBody>
      </p:sp>
      <p:sp>
        <p:nvSpPr>
          <p:cNvPr id="5" name="Rounded Rectangular Callout 4"/>
          <p:cNvSpPr/>
          <p:nvPr/>
        </p:nvSpPr>
        <p:spPr>
          <a:xfrm>
            <a:off x="1581781" y="1229165"/>
            <a:ext cx="1382485" cy="772886"/>
          </a:xfrm>
          <a:prstGeom prst="wedgeRoundRectCallout">
            <a:avLst>
              <a:gd name="adj1" fmla="val 15328"/>
              <a:gd name="adj2" fmla="val 174093"/>
              <a:gd name="adj3" fmla="val 16667"/>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solidFill>
                  <a:sysClr val="windowText" lastClr="000000"/>
                </a:solidFill>
              </a:rPr>
              <a:t>Root Cause</a:t>
            </a:r>
            <a:endParaRPr lang="en-US" dirty="0">
              <a:solidFill>
                <a:sysClr val="windowText" lastClr="000000"/>
              </a:solidFill>
            </a:endParaRPr>
          </a:p>
        </p:txBody>
      </p:sp>
      <p:sp>
        <p:nvSpPr>
          <p:cNvPr id="6" name="Rounded Rectangular Callout 5"/>
          <p:cNvSpPr/>
          <p:nvPr/>
        </p:nvSpPr>
        <p:spPr>
          <a:xfrm>
            <a:off x="4562957" y="1034980"/>
            <a:ext cx="2345453" cy="967071"/>
          </a:xfrm>
          <a:prstGeom prst="wedgeRoundRectCallout">
            <a:avLst>
              <a:gd name="adj1" fmla="val 55774"/>
              <a:gd name="adj2" fmla="val 203671"/>
              <a:gd name="adj3" fmla="val 16667"/>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dirty="0" smtClean="0">
                <a:solidFill>
                  <a:sysClr val="windowText" lastClr="000000"/>
                </a:solidFill>
              </a:rPr>
              <a:t>Implementation Measure:</a:t>
            </a:r>
            <a:endParaRPr lang="en-US" sz="1600" dirty="0" smtClean="0">
              <a:solidFill>
                <a:schemeClr val="tx1"/>
              </a:solidFill>
            </a:endParaRPr>
          </a:p>
          <a:p>
            <a:pPr algn="ctr"/>
            <a:r>
              <a:rPr lang="en-US" sz="1600" i="1" dirty="0" smtClean="0">
                <a:solidFill>
                  <a:schemeClr val="tx1"/>
                </a:solidFill>
              </a:rPr>
              <a:t>Did the team complete the action </a:t>
            </a:r>
            <a:r>
              <a:rPr lang="en-US" sz="1600" i="1" dirty="0">
                <a:solidFill>
                  <a:schemeClr val="tx1"/>
                </a:solidFill>
              </a:rPr>
              <a:t>step?</a:t>
            </a:r>
          </a:p>
        </p:txBody>
      </p:sp>
      <p:sp>
        <p:nvSpPr>
          <p:cNvPr id="7" name="Rounded Rectangular Callout 6"/>
          <p:cNvSpPr/>
          <p:nvPr/>
        </p:nvSpPr>
        <p:spPr>
          <a:xfrm>
            <a:off x="7151736" y="1034980"/>
            <a:ext cx="1974179" cy="1033306"/>
          </a:xfrm>
          <a:prstGeom prst="wedgeRoundRectCallout">
            <a:avLst>
              <a:gd name="adj1" fmla="val 2270"/>
              <a:gd name="adj2" fmla="val 153172"/>
              <a:gd name="adj3" fmla="val 16667"/>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dirty="0" smtClean="0">
                <a:solidFill>
                  <a:sysClr val="windowText" lastClr="000000"/>
                </a:solidFill>
              </a:rPr>
              <a:t>Outcome </a:t>
            </a:r>
            <a:r>
              <a:rPr lang="en-US" sz="1600" dirty="0" smtClean="0">
                <a:solidFill>
                  <a:schemeClr val="tx1"/>
                </a:solidFill>
              </a:rPr>
              <a:t>Measure:</a:t>
            </a:r>
          </a:p>
          <a:p>
            <a:pPr algn="ctr"/>
            <a:r>
              <a:rPr lang="en-US" sz="1600" i="1" dirty="0">
                <a:solidFill>
                  <a:schemeClr val="tx1"/>
                </a:solidFill>
              </a:rPr>
              <a:t>What </a:t>
            </a:r>
            <a:r>
              <a:rPr lang="en-US" sz="1600" i="1" dirty="0" smtClean="0">
                <a:solidFill>
                  <a:schemeClr val="tx1"/>
                </a:solidFill>
              </a:rPr>
              <a:t>was</a:t>
            </a:r>
            <a:br>
              <a:rPr lang="en-US" sz="1600" i="1" dirty="0" smtClean="0">
                <a:solidFill>
                  <a:schemeClr val="tx1"/>
                </a:solidFill>
              </a:rPr>
            </a:br>
            <a:r>
              <a:rPr lang="en-US" sz="1600" i="1" dirty="0" smtClean="0">
                <a:solidFill>
                  <a:schemeClr val="tx1"/>
                </a:solidFill>
              </a:rPr>
              <a:t>the benefit?</a:t>
            </a:r>
            <a:endParaRPr lang="en-US" sz="1600" i="1" dirty="0">
              <a:solidFill>
                <a:schemeClr val="tx1"/>
              </a:solidFill>
            </a:endParaRPr>
          </a:p>
        </p:txBody>
      </p:sp>
      <p:sp>
        <p:nvSpPr>
          <p:cNvPr id="12" name="Rounded Rectangular Callout 11"/>
          <p:cNvSpPr/>
          <p:nvPr/>
        </p:nvSpPr>
        <p:spPr>
          <a:xfrm>
            <a:off x="3086315" y="1229165"/>
            <a:ext cx="1244529" cy="772886"/>
          </a:xfrm>
          <a:prstGeom prst="wedgeRoundRectCallout">
            <a:avLst>
              <a:gd name="adj1" fmla="val 15328"/>
              <a:gd name="adj2" fmla="val 174093"/>
              <a:gd name="adj3" fmla="val 16667"/>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solidFill>
                  <a:sysClr val="windowText" lastClr="000000"/>
                </a:solidFill>
              </a:rPr>
              <a:t>Overall Goal</a:t>
            </a:r>
            <a:endParaRPr lang="en-US" dirty="0">
              <a:solidFill>
                <a:sysClr val="windowText" lastClr="000000"/>
              </a:solidFill>
            </a:endParaRPr>
          </a:p>
        </p:txBody>
      </p:sp>
      <p:sp>
        <p:nvSpPr>
          <p:cNvPr id="13" name="Rounded Rectangular Callout 12"/>
          <p:cNvSpPr/>
          <p:nvPr/>
        </p:nvSpPr>
        <p:spPr>
          <a:xfrm>
            <a:off x="3278239" y="4471680"/>
            <a:ext cx="1244529" cy="772886"/>
          </a:xfrm>
          <a:prstGeom prst="wedgeRoundRectCallout">
            <a:avLst>
              <a:gd name="adj1" fmla="val 161468"/>
              <a:gd name="adj2" fmla="val -174336"/>
              <a:gd name="adj3" fmla="val 16667"/>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solidFill>
                  <a:sysClr val="windowText" lastClr="000000"/>
                </a:solidFill>
              </a:rPr>
              <a:t>Who?</a:t>
            </a:r>
            <a:endParaRPr lang="en-US" dirty="0">
              <a:solidFill>
                <a:sysClr val="windowText" lastClr="000000"/>
              </a:solidFill>
            </a:endParaRPr>
          </a:p>
        </p:txBody>
      </p:sp>
      <p:sp>
        <p:nvSpPr>
          <p:cNvPr id="14" name="Rounded Rectangular Callout 13"/>
          <p:cNvSpPr/>
          <p:nvPr/>
        </p:nvSpPr>
        <p:spPr>
          <a:xfrm>
            <a:off x="4147880" y="5049125"/>
            <a:ext cx="1244529" cy="772886"/>
          </a:xfrm>
          <a:prstGeom prst="wedgeRoundRectCallout">
            <a:avLst>
              <a:gd name="adj1" fmla="val 139668"/>
              <a:gd name="adj2" fmla="val -256243"/>
              <a:gd name="adj3" fmla="val 16667"/>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solidFill>
                  <a:sysClr val="windowText" lastClr="000000"/>
                </a:solidFill>
              </a:rPr>
              <a:t>By when?</a:t>
            </a:r>
            <a:endParaRPr lang="en-US" dirty="0">
              <a:solidFill>
                <a:sysClr val="windowText" lastClr="000000"/>
              </a:solidFill>
            </a:endParaRPr>
          </a:p>
        </p:txBody>
      </p:sp>
      <p:sp>
        <p:nvSpPr>
          <p:cNvPr id="15" name="Title 2"/>
          <p:cNvSpPr txBox="1">
            <a:spLocks/>
          </p:cNvSpPr>
          <p:nvPr/>
        </p:nvSpPr>
        <p:spPr>
          <a:xfrm>
            <a:off x="192024" y="192024"/>
            <a:ext cx="7886700" cy="521208"/>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useo Slab 500" panose="02000000000000000000" pitchFamily="50" charset="0"/>
                <a:ea typeface="+mj-ea"/>
                <a:cs typeface="+mj-cs"/>
              </a:defRPr>
            </a:lvl1pPr>
          </a:lstStyle>
          <a:p>
            <a:r>
              <a:rPr lang="en-US" dirty="0" smtClean="0"/>
              <a:t>Action Planning Tool</a:t>
            </a:r>
            <a:endParaRPr lang="en-US" dirty="0"/>
          </a:p>
        </p:txBody>
      </p:sp>
    </p:spTree>
    <p:extLst>
      <p:ext uri="{BB962C8B-B14F-4D97-AF65-F5344CB8AC3E}">
        <p14:creationId xmlns:p14="http://schemas.microsoft.com/office/powerpoint/2010/main" val="3963902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2" grpId="0" animBg="1"/>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4440"/>
            <a:ext cx="9144000" cy="3401858"/>
          </a:xfrm>
          <a:prstGeom prst="rect">
            <a:avLst/>
          </a:prstGeom>
        </p:spPr>
      </p:pic>
      <p:sp>
        <p:nvSpPr>
          <p:cNvPr id="3" name="Title 2"/>
          <p:cNvSpPr txBox="1">
            <a:spLocks/>
          </p:cNvSpPr>
          <p:nvPr/>
        </p:nvSpPr>
        <p:spPr>
          <a:xfrm>
            <a:off x="192024" y="192024"/>
            <a:ext cx="7886700" cy="521208"/>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useo Slab 500" panose="02000000000000000000" pitchFamily="50" charset="0"/>
                <a:ea typeface="+mj-ea"/>
                <a:cs typeface="+mj-cs"/>
              </a:defRPr>
            </a:lvl1pPr>
          </a:lstStyle>
          <a:p>
            <a:r>
              <a:rPr lang="en-US" dirty="0" smtClean="0"/>
              <a:t>Action Planning Tool: Example</a:t>
            </a:r>
            <a:endParaRPr lang="en-US" dirty="0"/>
          </a:p>
        </p:txBody>
      </p:sp>
      <p:sp>
        <p:nvSpPr>
          <p:cNvPr id="7" name="Rounded Rectangular Callout 6"/>
          <p:cNvSpPr/>
          <p:nvPr/>
        </p:nvSpPr>
        <p:spPr>
          <a:xfrm>
            <a:off x="529251" y="3838137"/>
            <a:ext cx="3508745" cy="2953187"/>
          </a:xfrm>
          <a:prstGeom prst="wedgeRoundRectCallout">
            <a:avLst>
              <a:gd name="adj1" fmla="val 61149"/>
              <a:gd name="adj2" fmla="val -85232"/>
              <a:gd name="adj3" fmla="val 16667"/>
            </a:avLst>
          </a:prstGeom>
          <a:solidFill>
            <a:srgbClr val="FFC0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42900" indent="-342900">
              <a:buAutoNum type="arabicPeriod"/>
            </a:pPr>
            <a:r>
              <a:rPr lang="en-US" sz="1600" dirty="0" smtClean="0">
                <a:solidFill>
                  <a:schemeClr val="tx1"/>
                </a:solidFill>
              </a:rPr>
              <a:t>Team will read an article, watch a video on MTSS, and discuss</a:t>
            </a:r>
          </a:p>
          <a:p>
            <a:pPr marL="342900" indent="-342900">
              <a:buAutoNum type="arabicPeriod"/>
            </a:pPr>
            <a:r>
              <a:rPr lang="en-US" sz="1600" dirty="0" smtClean="0">
                <a:solidFill>
                  <a:schemeClr val="tx1"/>
                </a:solidFill>
              </a:rPr>
              <a:t>Survey staff regarding fitting MTSS into district and additional questions on article/video, and statements/definitions</a:t>
            </a:r>
          </a:p>
          <a:p>
            <a:pPr marL="342900" indent="-342900">
              <a:buAutoNum type="arabicPeriod"/>
            </a:pPr>
            <a:r>
              <a:rPr lang="en-US" sz="1600" dirty="0" smtClean="0">
                <a:solidFill>
                  <a:schemeClr val="tx1"/>
                </a:solidFill>
              </a:rPr>
              <a:t>Draft vision statement, vision statement, and definition</a:t>
            </a:r>
          </a:p>
          <a:p>
            <a:pPr marL="342900" indent="-342900">
              <a:buFontTx/>
              <a:buAutoNum type="arabicPeriod"/>
            </a:pPr>
            <a:r>
              <a:rPr lang="en-US" sz="1600" dirty="0">
                <a:solidFill>
                  <a:schemeClr val="tx1"/>
                </a:solidFill>
              </a:rPr>
              <a:t>Finalize vision statement, vision statement, and </a:t>
            </a:r>
            <a:r>
              <a:rPr lang="en-US" sz="1600" dirty="0" smtClean="0">
                <a:solidFill>
                  <a:schemeClr val="tx1"/>
                </a:solidFill>
              </a:rPr>
              <a:t>definition</a:t>
            </a:r>
            <a:endParaRPr lang="en-US" sz="1600" dirty="0">
              <a:solidFill>
                <a:schemeClr val="tx1"/>
              </a:solidFill>
            </a:endParaRPr>
          </a:p>
        </p:txBody>
      </p:sp>
      <p:sp>
        <p:nvSpPr>
          <p:cNvPr id="8" name="Rounded Rectangular Callout 7"/>
          <p:cNvSpPr/>
          <p:nvPr/>
        </p:nvSpPr>
        <p:spPr>
          <a:xfrm>
            <a:off x="5178371" y="4636298"/>
            <a:ext cx="2900353" cy="1944108"/>
          </a:xfrm>
          <a:prstGeom prst="wedgeRoundRectCallout">
            <a:avLst>
              <a:gd name="adj1" fmla="val 42647"/>
              <a:gd name="adj2" fmla="val -141409"/>
              <a:gd name="adj3" fmla="val 16667"/>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1600" b="1" dirty="0" smtClean="0">
                <a:solidFill>
                  <a:schemeClr val="tx1"/>
                </a:solidFill>
              </a:rPr>
              <a:t>Outcome Data Tool:</a:t>
            </a:r>
          </a:p>
          <a:p>
            <a:pPr marL="342900" indent="-342900">
              <a:buAutoNum type="arabicPeriod"/>
            </a:pPr>
            <a:r>
              <a:rPr lang="en-US" sz="1600" dirty="0" smtClean="0">
                <a:solidFill>
                  <a:schemeClr val="tx1"/>
                </a:solidFill>
              </a:rPr>
              <a:t>Knowledge gained? </a:t>
            </a:r>
          </a:p>
          <a:p>
            <a:pPr marL="342900" indent="-342900">
              <a:buAutoNum type="arabicPeriod"/>
            </a:pPr>
            <a:r>
              <a:rPr lang="en-US" sz="1600" dirty="0" smtClean="0">
                <a:solidFill>
                  <a:schemeClr val="tx1"/>
                </a:solidFill>
              </a:rPr>
              <a:t>100% of team completed survey?</a:t>
            </a:r>
          </a:p>
          <a:p>
            <a:pPr marL="342900" indent="-342900">
              <a:buAutoNum type="arabicPeriod"/>
            </a:pPr>
            <a:r>
              <a:rPr lang="en-US" sz="1600" dirty="0" smtClean="0">
                <a:solidFill>
                  <a:schemeClr val="tx1"/>
                </a:solidFill>
              </a:rPr>
              <a:t>Viewed as helpful? </a:t>
            </a:r>
          </a:p>
          <a:p>
            <a:pPr marL="342900" indent="-342900">
              <a:buAutoNum type="arabicPeriod"/>
            </a:pPr>
            <a:r>
              <a:rPr lang="en-US" sz="1600" dirty="0" smtClean="0">
                <a:solidFill>
                  <a:schemeClr val="tx1"/>
                </a:solidFill>
              </a:rPr>
              <a:t>Agreement? </a:t>
            </a:r>
          </a:p>
          <a:p>
            <a:pPr marL="342900" indent="-342900">
              <a:buAutoNum type="arabicPeriod"/>
            </a:pPr>
            <a:r>
              <a:rPr lang="en-US" sz="1600" dirty="0" smtClean="0">
                <a:solidFill>
                  <a:schemeClr val="tx1"/>
                </a:solidFill>
              </a:rPr>
              <a:t>Agreement? </a:t>
            </a:r>
            <a:endParaRPr lang="en-US" sz="1600" dirty="0">
              <a:solidFill>
                <a:schemeClr val="tx1"/>
              </a:solidFill>
            </a:endParaRPr>
          </a:p>
        </p:txBody>
      </p:sp>
      <p:sp>
        <p:nvSpPr>
          <p:cNvPr id="9" name="Rounded Rectangular Callout 8"/>
          <p:cNvSpPr/>
          <p:nvPr/>
        </p:nvSpPr>
        <p:spPr>
          <a:xfrm>
            <a:off x="3868267" y="713232"/>
            <a:ext cx="2932583" cy="1550428"/>
          </a:xfrm>
          <a:prstGeom prst="wedgeRoundRectCallout">
            <a:avLst>
              <a:gd name="adj1" fmla="val 43716"/>
              <a:gd name="adj2" fmla="val 84553"/>
              <a:gd name="adj3" fmla="val 16667"/>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1600" b="1" dirty="0" smtClean="0">
                <a:solidFill>
                  <a:schemeClr val="tx1"/>
                </a:solidFill>
              </a:rPr>
              <a:t>Implementation Data Tool:</a:t>
            </a:r>
          </a:p>
          <a:p>
            <a:pPr marL="342900" indent="-342900">
              <a:buAutoNum type="arabicPeriod"/>
            </a:pPr>
            <a:r>
              <a:rPr lang="en-US" sz="1600" dirty="0" smtClean="0">
                <a:solidFill>
                  <a:schemeClr val="tx1"/>
                </a:solidFill>
              </a:rPr>
              <a:t>Read and watch?</a:t>
            </a:r>
          </a:p>
          <a:p>
            <a:pPr marL="342900" indent="-342900">
              <a:buAutoNum type="arabicPeriod"/>
            </a:pPr>
            <a:r>
              <a:rPr lang="en-US" sz="1600" dirty="0" smtClean="0">
                <a:solidFill>
                  <a:schemeClr val="tx1"/>
                </a:solidFill>
              </a:rPr>
              <a:t>Survey done?</a:t>
            </a:r>
          </a:p>
          <a:p>
            <a:pPr marL="342900" indent="-342900">
              <a:buAutoNum type="arabicPeriod"/>
            </a:pPr>
            <a:r>
              <a:rPr lang="en-US" sz="1600" dirty="0" smtClean="0">
                <a:solidFill>
                  <a:schemeClr val="tx1"/>
                </a:solidFill>
              </a:rPr>
              <a:t>Meet with IC? </a:t>
            </a:r>
          </a:p>
          <a:p>
            <a:pPr marL="342900" indent="-342900">
              <a:buAutoNum type="arabicPeriod"/>
            </a:pPr>
            <a:r>
              <a:rPr lang="en-US" sz="1600" dirty="0" smtClean="0">
                <a:solidFill>
                  <a:schemeClr val="tx1"/>
                </a:solidFill>
              </a:rPr>
              <a:t>Completed? </a:t>
            </a:r>
          </a:p>
          <a:p>
            <a:pPr marL="342900" indent="-342900">
              <a:buAutoNum type="arabicPeriod"/>
            </a:pPr>
            <a:r>
              <a:rPr lang="en-US" sz="1600" dirty="0" smtClean="0">
                <a:solidFill>
                  <a:schemeClr val="tx1"/>
                </a:solidFill>
              </a:rPr>
              <a:t>Completed? </a:t>
            </a:r>
            <a:endParaRPr lang="en-US" sz="1600" dirty="0">
              <a:solidFill>
                <a:schemeClr val="tx1"/>
              </a:solidFill>
            </a:endParaRPr>
          </a:p>
        </p:txBody>
      </p:sp>
      <p:sp>
        <p:nvSpPr>
          <p:cNvPr id="4" name="TextBox 3"/>
          <p:cNvSpPr txBox="1"/>
          <p:nvPr/>
        </p:nvSpPr>
        <p:spPr>
          <a:xfrm>
            <a:off x="2703007" y="2389179"/>
            <a:ext cx="6159640" cy="1323439"/>
          </a:xfrm>
          <a:prstGeom prst="rect">
            <a:avLst/>
          </a:prstGeom>
          <a:solidFill>
            <a:srgbClr val="92D050"/>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000" dirty="0" smtClean="0"/>
              <a:t>Your turn: </a:t>
            </a:r>
          </a:p>
          <a:p>
            <a:r>
              <a:rPr lang="en-US" sz="2000" dirty="0" smtClean="0"/>
              <a:t>With a partner, take a few minutes to start completing the form for one precise problem statement and root cause you completed </a:t>
            </a:r>
            <a:endParaRPr lang="en-US" sz="2000" dirty="0"/>
          </a:p>
        </p:txBody>
      </p:sp>
    </p:spTree>
    <p:extLst>
      <p:ext uri="{BB962C8B-B14F-4D97-AF65-F5344CB8AC3E}">
        <p14:creationId xmlns:p14="http://schemas.microsoft.com/office/powerpoint/2010/main" val="137703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4000"/>
          </a:blip>
          <a:stretch>
            <a:fillRect/>
          </a:stretch>
        </p:blipFill>
        <p:spPr>
          <a:xfrm>
            <a:off x="0" y="1616363"/>
            <a:ext cx="9144000" cy="5865091"/>
          </a:xfrm>
          <a:prstGeom prst="rect">
            <a:avLst/>
          </a:prstGeom>
        </p:spPr>
      </p:pic>
      <p:sp>
        <p:nvSpPr>
          <p:cNvPr id="2" name="Content Placeholder 1"/>
          <p:cNvSpPr>
            <a:spLocks noGrp="1"/>
          </p:cNvSpPr>
          <p:nvPr>
            <p:ph idx="1"/>
          </p:nvPr>
        </p:nvSpPr>
        <p:spPr>
          <a:xfrm>
            <a:off x="628650" y="1593645"/>
            <a:ext cx="7886700" cy="5037025"/>
          </a:xfrm>
        </p:spPr>
        <p:txBody>
          <a:bodyPr/>
          <a:lstStyle/>
          <a:p>
            <a:r>
              <a:rPr lang="en-US" sz="3200" dirty="0" smtClean="0">
                <a:solidFill>
                  <a:srgbClr val="000000"/>
                </a:solidFill>
              </a:rPr>
              <a:t>Kick off our MTSS work </a:t>
            </a:r>
          </a:p>
          <a:p>
            <a:pPr lvl="1"/>
            <a:r>
              <a:rPr lang="en-US" sz="2800" dirty="0" smtClean="0">
                <a:solidFill>
                  <a:srgbClr val="000000"/>
                </a:solidFill>
              </a:rPr>
              <a:t>Lots of discussion</a:t>
            </a:r>
          </a:p>
          <a:p>
            <a:pPr lvl="1"/>
            <a:r>
              <a:rPr lang="en-US" sz="2800" dirty="0" smtClean="0">
                <a:solidFill>
                  <a:srgbClr val="000000"/>
                </a:solidFill>
              </a:rPr>
              <a:t>Establish our starting point</a:t>
            </a:r>
          </a:p>
          <a:p>
            <a:r>
              <a:rPr lang="en-US" sz="3200" dirty="0" smtClean="0">
                <a:solidFill>
                  <a:srgbClr val="000000"/>
                </a:solidFill>
              </a:rPr>
              <a:t>Establish some specific action steps for moving forward</a:t>
            </a:r>
            <a:endParaRPr lang="en-US" sz="3000" dirty="0" smtClean="0">
              <a:solidFill>
                <a:srgbClr val="000000"/>
              </a:solidFill>
            </a:endParaRPr>
          </a:p>
          <a:p>
            <a:endParaRPr lang="en-US" dirty="0"/>
          </a:p>
        </p:txBody>
      </p:sp>
      <p:sp>
        <p:nvSpPr>
          <p:cNvPr id="3" name="Title 2"/>
          <p:cNvSpPr>
            <a:spLocks noGrp="1"/>
          </p:cNvSpPr>
          <p:nvPr>
            <p:ph type="title"/>
          </p:nvPr>
        </p:nvSpPr>
        <p:spPr/>
        <p:txBody>
          <a:bodyPr>
            <a:normAutofit fontScale="90000"/>
          </a:bodyPr>
          <a:lstStyle/>
          <a:p>
            <a:r>
              <a:rPr lang="en-US" sz="4400" dirty="0" smtClean="0"/>
              <a:t>Goal of the Day</a:t>
            </a:r>
            <a:endParaRPr lang="en-US" sz="4400" dirty="0"/>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fld id="{757A2F4E-5D54-B04B-91BD-7E78EE1FE9FD}" type="slidenum">
              <a:rPr lang="en-US" smtClean="0"/>
              <a:pPr/>
              <a:t>4</a:t>
            </a:fld>
            <a:endParaRPr lang="en-US" dirty="0" smtClean="0"/>
          </a:p>
        </p:txBody>
      </p:sp>
    </p:spTree>
    <p:extLst>
      <p:ext uri="{BB962C8B-B14F-4D97-AF65-F5344CB8AC3E}">
        <p14:creationId xmlns:p14="http://schemas.microsoft.com/office/powerpoint/2010/main" val="28841545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4: Evaluate</a:t>
            </a:r>
            <a:endParaRPr lang="en-US" dirty="0"/>
          </a:p>
        </p:txBody>
      </p:sp>
      <p:sp>
        <p:nvSpPr>
          <p:cNvPr id="3" name="Content Placeholder 2"/>
          <p:cNvSpPr>
            <a:spLocks noGrp="1"/>
          </p:cNvSpPr>
          <p:nvPr>
            <p:ph idx="1"/>
          </p:nvPr>
        </p:nvSpPr>
        <p:spPr>
          <a:xfrm>
            <a:off x="297279" y="1683786"/>
            <a:ext cx="8307878" cy="4407408"/>
          </a:xfrm>
        </p:spPr>
        <p:txBody>
          <a:bodyPr/>
          <a:lstStyle/>
          <a:p>
            <a:r>
              <a:rPr lang="en-US" sz="2400" dirty="0" smtClean="0"/>
              <a:t>Set a review date</a:t>
            </a:r>
          </a:p>
          <a:p>
            <a:endParaRPr lang="en-US" sz="2400" dirty="0" smtClean="0"/>
          </a:p>
          <a:p>
            <a:r>
              <a:rPr lang="en-US" sz="2400" dirty="0" smtClean="0"/>
              <a:t>Check </a:t>
            </a:r>
            <a:r>
              <a:rPr lang="en-US" sz="2400" b="1" dirty="0" smtClean="0">
                <a:solidFill>
                  <a:srgbClr val="FF0000"/>
                </a:solidFill>
              </a:rPr>
              <a:t>implementation </a:t>
            </a:r>
            <a:r>
              <a:rPr lang="en-US" sz="2400" dirty="0" smtClean="0"/>
              <a:t>and </a:t>
            </a:r>
            <a:r>
              <a:rPr lang="en-US" sz="2400" b="1" dirty="0" smtClean="0">
                <a:solidFill>
                  <a:srgbClr val="FF0000"/>
                </a:solidFill>
              </a:rPr>
              <a:t>impact </a:t>
            </a:r>
            <a:r>
              <a:rPr lang="en-US" sz="2400" dirty="0" smtClean="0"/>
              <a:t>of our plan/action steps</a:t>
            </a:r>
          </a:p>
          <a:p>
            <a:pPr lvl="1"/>
            <a:r>
              <a:rPr lang="en-US" sz="2000" dirty="0" smtClean="0"/>
              <a:t>Adjust as needed</a:t>
            </a:r>
          </a:p>
        </p:txBody>
      </p:sp>
      <p:pic>
        <p:nvPicPr>
          <p:cNvPr id="8" name="Picture 7" descr="02-CO-MTSS-data-based.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0115" y="253359"/>
            <a:ext cx="945279" cy="942753"/>
          </a:xfrm>
          <a:prstGeom prst="rect">
            <a:avLst/>
          </a:prstGeom>
        </p:spPr>
      </p:pic>
    </p:spTree>
    <p:extLst>
      <p:ext uri="{BB962C8B-B14F-4D97-AF65-F5344CB8AC3E}">
        <p14:creationId xmlns:p14="http://schemas.microsoft.com/office/powerpoint/2010/main" val="40081466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Step 1: Problem Identification </a:t>
            </a:r>
            <a:r>
              <a:rPr lang="en-US" dirty="0" smtClean="0"/>
              <a:t>(Precise Statement)</a:t>
            </a:r>
          </a:p>
          <a:p>
            <a:r>
              <a:rPr lang="en-US" b="1" dirty="0" smtClean="0"/>
              <a:t>Step 2: Problem Analysis </a:t>
            </a:r>
            <a:r>
              <a:rPr lang="en-US" dirty="0" smtClean="0"/>
              <a:t>(Root Cause)</a:t>
            </a:r>
          </a:p>
          <a:p>
            <a:r>
              <a:rPr lang="en-US" b="1" dirty="0" smtClean="0"/>
              <a:t>Step 3: Plan Implementation </a:t>
            </a:r>
            <a:r>
              <a:rPr lang="en-US" dirty="0" smtClean="0"/>
              <a:t>(Goal and Plan)</a:t>
            </a:r>
          </a:p>
          <a:p>
            <a:r>
              <a:rPr lang="en-US" b="1" dirty="0" smtClean="0"/>
              <a:t>Step 4: Plan Evaluation </a:t>
            </a:r>
            <a:r>
              <a:rPr lang="en-US" dirty="0" smtClean="0"/>
              <a:t>(Review Date, Implementation and Impact of Plan/Action Steps) </a:t>
            </a:r>
            <a:endParaRPr lang="en-US" dirty="0"/>
          </a:p>
        </p:txBody>
      </p:sp>
      <p:sp>
        <p:nvSpPr>
          <p:cNvPr id="3" name="Title 2"/>
          <p:cNvSpPr>
            <a:spLocks noGrp="1"/>
          </p:cNvSpPr>
          <p:nvPr>
            <p:ph type="title"/>
          </p:nvPr>
        </p:nvSpPr>
        <p:spPr/>
        <p:txBody>
          <a:bodyPr/>
          <a:lstStyle/>
          <a:p>
            <a:r>
              <a:rPr lang="en-US" dirty="0" smtClean="0"/>
              <a:t>Summary</a:t>
            </a:r>
            <a:endParaRPr lang="en-US" dirty="0"/>
          </a:p>
        </p:txBody>
      </p:sp>
      <p:pic>
        <p:nvPicPr>
          <p:cNvPr id="4" name="Picture 2" descr="PS Whee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07880" y="3595921"/>
            <a:ext cx="3729229" cy="264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13842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1" y="0"/>
            <a:ext cx="8315325" cy="6329082"/>
          </a:xfrm>
          <a:prstGeom prst="rect">
            <a:avLst/>
          </a:prstGeom>
        </p:spPr>
      </p:pic>
    </p:spTree>
    <p:extLst>
      <p:ext uri="{BB962C8B-B14F-4D97-AF65-F5344CB8AC3E}">
        <p14:creationId xmlns:p14="http://schemas.microsoft.com/office/powerpoint/2010/main" val="26665042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2478790" y="867136"/>
            <a:ext cx="4233259" cy="4233259"/>
          </a:xfrm>
          <a:prstGeom prst="ellipse">
            <a:avLst/>
          </a:prstGeom>
          <a:noFill/>
          <a:ln w="254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solidFill>
                <a:prstClr val="white"/>
              </a:solidFill>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1747" y="2731122"/>
            <a:ext cx="152607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ontent Placeholder 1"/>
          <p:cNvSpPr txBox="1">
            <a:spLocks/>
          </p:cNvSpPr>
          <p:nvPr/>
        </p:nvSpPr>
        <p:spPr>
          <a:xfrm>
            <a:off x="323517" y="1196127"/>
            <a:ext cx="2155273" cy="924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Arial" panose="020B0604020202020204" pitchFamily="34" charset="0"/>
              <a:buNone/>
            </a:pPr>
            <a:r>
              <a:rPr lang="en-US" sz="1800" dirty="0" smtClean="0">
                <a:solidFill>
                  <a:prstClr val="black"/>
                </a:solidFill>
                <a:latin typeface="Trebuchet MS" panose="020B0603020202020204" pitchFamily="34" charset="0"/>
              </a:rPr>
              <a:t>Family, School, and Community Partnering</a:t>
            </a:r>
            <a:endParaRPr lang="en-US" sz="1800" dirty="0" smtClean="0">
              <a:solidFill>
                <a:srgbClr val="FF0000"/>
              </a:solidFill>
              <a:latin typeface="Trebuchet MS" panose="020B0603020202020204" pitchFamily="34" charset="0"/>
            </a:endParaRPr>
          </a:p>
          <a:p>
            <a:endParaRPr lang="en-US" dirty="0">
              <a:solidFill>
                <a:prstClr val="black"/>
              </a:solidFill>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7579" y="909342"/>
            <a:ext cx="152607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2385" y="0"/>
            <a:ext cx="152607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5578" y="2731122"/>
            <a:ext cx="152456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4947" y="909342"/>
            <a:ext cx="1529062"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9090" y="1570184"/>
            <a:ext cx="6470959" cy="48606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1105" y="5890828"/>
            <a:ext cx="2842096" cy="985837"/>
          </a:xfrm>
          <a:prstGeom prst="rect">
            <a:avLst/>
          </a:prstGeom>
        </p:spPr>
      </p:pic>
    </p:spTree>
    <p:extLst>
      <p:ext uri="{BB962C8B-B14F-4D97-AF65-F5344CB8AC3E}">
        <p14:creationId xmlns:p14="http://schemas.microsoft.com/office/powerpoint/2010/main" val="145164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49" y="1202402"/>
            <a:ext cx="6441223" cy="5037025"/>
          </a:xfrm>
        </p:spPr>
        <p:txBody>
          <a:bodyPr/>
          <a:lstStyle/>
          <a:p>
            <a:pPr>
              <a:spcAft>
                <a:spcPts val="1800"/>
              </a:spcAft>
            </a:pPr>
            <a:r>
              <a:rPr lang="en-US" sz="2400" dirty="0"/>
              <a:t>D</a:t>
            </a:r>
            <a:r>
              <a:rPr lang="en-US" sz="2400" dirty="0" smtClean="0"/>
              <a:t>efine </a:t>
            </a:r>
            <a:r>
              <a:rPr lang="en-US" sz="2400" dirty="0"/>
              <a:t>Family, School, and Community Partnering (FSCP) within MTSS,</a:t>
            </a:r>
          </a:p>
          <a:p>
            <a:pPr>
              <a:spcAft>
                <a:spcPts val="1800"/>
              </a:spcAft>
            </a:pPr>
            <a:r>
              <a:rPr lang="en-US" sz="2400" dirty="0" smtClean="0"/>
              <a:t>Review </a:t>
            </a:r>
            <a:r>
              <a:rPr lang="en-US" sz="2400" dirty="0"/>
              <a:t>some available tools and </a:t>
            </a:r>
            <a:r>
              <a:rPr lang="en-US" sz="2400" dirty="0" smtClean="0"/>
              <a:t>resources, and</a:t>
            </a:r>
          </a:p>
          <a:p>
            <a:pPr>
              <a:spcAft>
                <a:spcPts val="1800"/>
              </a:spcAft>
            </a:pPr>
            <a:r>
              <a:rPr lang="en-US" sz="2400" dirty="0"/>
              <a:t>S</a:t>
            </a:r>
            <a:r>
              <a:rPr lang="en-US" sz="2400" dirty="0" smtClean="0"/>
              <a:t>elf-assess </a:t>
            </a:r>
            <a:r>
              <a:rPr lang="en-US" sz="2400" dirty="0"/>
              <a:t>FSCP within </a:t>
            </a:r>
            <a:r>
              <a:rPr lang="en-US" sz="2400" dirty="0" smtClean="0"/>
              <a:t>systems.</a:t>
            </a:r>
            <a:r>
              <a:rPr lang="en-US" dirty="0"/>
              <a:t>  </a:t>
            </a:r>
          </a:p>
        </p:txBody>
      </p:sp>
      <p:sp>
        <p:nvSpPr>
          <p:cNvPr id="3" name="Title 2"/>
          <p:cNvSpPr>
            <a:spLocks noGrp="1"/>
          </p:cNvSpPr>
          <p:nvPr>
            <p:ph type="title"/>
          </p:nvPr>
        </p:nvSpPr>
        <p:spPr/>
        <p:txBody>
          <a:bodyPr/>
          <a:lstStyle/>
          <a:p>
            <a:r>
              <a:rPr lang="en-US" dirty="0" smtClean="0"/>
              <a:t>Objectives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0545" y="1360470"/>
            <a:ext cx="568177" cy="568177"/>
          </a:xfrm>
          <a:prstGeom prst="rect">
            <a:avLst/>
          </a:prstGeom>
        </p:spPr>
      </p:pic>
    </p:spTree>
    <p:extLst>
      <p:ext uri="{BB962C8B-B14F-4D97-AF65-F5344CB8AC3E}">
        <p14:creationId xmlns:p14="http://schemas.microsoft.com/office/powerpoint/2010/main" val="2859246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7790" y="1364566"/>
            <a:ext cx="7530611" cy="4874859"/>
          </a:xfrm>
        </p:spPr>
        <p:txBody>
          <a:bodyPr/>
          <a:lstStyle/>
          <a:p>
            <a:pPr marL="457200" lvl="1" indent="0" algn="ctr">
              <a:buNone/>
            </a:pPr>
            <a:r>
              <a:rPr lang="en-US" sz="3600" b="1" u="sng" dirty="0"/>
              <a:t>Definition:</a:t>
            </a:r>
          </a:p>
          <a:p>
            <a:pPr marL="457200" lvl="1" indent="0" algn="ctr">
              <a:buNone/>
            </a:pPr>
            <a:endParaRPr lang="en-US" sz="3600" i="1" dirty="0"/>
          </a:p>
          <a:p>
            <a:pPr marL="457200" lvl="1" indent="0" algn="ctr">
              <a:buNone/>
            </a:pPr>
            <a:r>
              <a:rPr lang="en-US" sz="3600" i="1" dirty="0"/>
              <a:t>The collaboration of families, schools, and communities as </a:t>
            </a:r>
            <a:r>
              <a:rPr lang="en-US" sz="3600" b="1" i="1" dirty="0">
                <a:solidFill>
                  <a:schemeClr val="accent2"/>
                </a:solidFill>
              </a:rPr>
              <a:t>active</a:t>
            </a:r>
            <a:r>
              <a:rPr lang="en-US" sz="3600" i="1" dirty="0"/>
              <a:t> partners in improving learner, classroom, school, district, and </a:t>
            </a:r>
            <a:r>
              <a:rPr lang="en-US" sz="3600" b="1" i="1" dirty="0">
                <a:solidFill>
                  <a:schemeClr val="accent2"/>
                </a:solidFill>
              </a:rPr>
              <a:t>state</a:t>
            </a:r>
            <a:r>
              <a:rPr lang="en-US" sz="3600" i="1" dirty="0"/>
              <a:t> outcomes.</a:t>
            </a:r>
          </a:p>
          <a:p>
            <a:endParaRPr lang="en-US" dirty="0"/>
          </a:p>
        </p:txBody>
      </p:sp>
      <p:sp>
        <p:nvSpPr>
          <p:cNvPr id="3" name="Title 2"/>
          <p:cNvSpPr>
            <a:spLocks noGrp="1"/>
          </p:cNvSpPr>
          <p:nvPr>
            <p:ph type="title"/>
          </p:nvPr>
        </p:nvSpPr>
        <p:spPr/>
        <p:txBody>
          <a:bodyPr>
            <a:normAutofit/>
          </a:bodyPr>
          <a:lstStyle/>
          <a:p>
            <a:r>
              <a:rPr lang="en-US" dirty="0" smtClean="0"/>
              <a:t>Family</a:t>
            </a:r>
            <a:r>
              <a:rPr lang="en-US" dirty="0"/>
              <a:t>, School, and Community </a:t>
            </a:r>
            <a:r>
              <a:rPr lang="en-US" dirty="0" smtClean="0"/>
              <a:t>Partnering</a:t>
            </a:r>
            <a:endParaRPr lang="en-US" dirty="0"/>
          </a:p>
        </p:txBody>
      </p:sp>
      <p:sp>
        <p:nvSpPr>
          <p:cNvPr id="4" name="TextBox 3"/>
          <p:cNvSpPr txBox="1"/>
          <p:nvPr/>
        </p:nvSpPr>
        <p:spPr>
          <a:xfrm>
            <a:off x="1280158" y="1392704"/>
            <a:ext cx="6583680" cy="4247317"/>
          </a:xfrm>
          <a:prstGeom prst="rect">
            <a:avLst/>
          </a:prstGeom>
          <a:solidFill>
            <a:schemeClr val="accent6">
              <a:lumMod val="75000"/>
            </a:schemeClr>
          </a:solidFill>
        </p:spPr>
        <p:txBody>
          <a:bodyPr wrap="square" rtlCol="0">
            <a:spAutoFit/>
          </a:bodyPr>
          <a:lstStyle/>
          <a:p>
            <a:pPr algn="ctr"/>
            <a:endParaRPr lang="en-US" sz="4500" dirty="0" smtClean="0">
              <a:solidFill>
                <a:prstClr val="white"/>
              </a:solidFill>
            </a:endParaRPr>
          </a:p>
          <a:p>
            <a:pPr algn="ctr"/>
            <a:endParaRPr lang="en-US" sz="4500" dirty="0" smtClean="0">
              <a:solidFill>
                <a:prstClr val="white"/>
              </a:solidFill>
            </a:endParaRPr>
          </a:p>
          <a:p>
            <a:pPr algn="ctr"/>
            <a:r>
              <a:rPr lang="en-US" sz="4500" dirty="0" smtClean="0">
                <a:solidFill>
                  <a:prstClr val="white"/>
                </a:solidFill>
              </a:rPr>
              <a:t>Partnering is….</a:t>
            </a:r>
          </a:p>
          <a:p>
            <a:pPr algn="ctr"/>
            <a:endParaRPr lang="en-US" sz="4500" dirty="0">
              <a:solidFill>
                <a:prstClr val="white"/>
              </a:solidFill>
            </a:endParaRPr>
          </a:p>
          <a:p>
            <a:pPr algn="ctr"/>
            <a:r>
              <a:rPr lang="en-US" sz="4500" dirty="0" smtClean="0">
                <a:solidFill>
                  <a:prstClr val="white"/>
                </a:solidFill>
              </a:rPr>
              <a:t>______________________________________</a:t>
            </a:r>
            <a:endParaRPr lang="en-US" sz="4500" dirty="0">
              <a:solidFill>
                <a:prstClr val="white"/>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6669" y="587717"/>
            <a:ext cx="568177" cy="568177"/>
          </a:xfrm>
          <a:prstGeom prst="rect">
            <a:avLst/>
          </a:prstGeom>
        </p:spPr>
      </p:pic>
    </p:spTree>
    <p:extLst>
      <p:ext uri="{BB962C8B-B14F-4D97-AF65-F5344CB8AC3E}">
        <p14:creationId xmlns:p14="http://schemas.microsoft.com/office/powerpoint/2010/main" val="321131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2031" y="1202400"/>
            <a:ext cx="8609428" cy="5037025"/>
          </a:xfrm>
        </p:spPr>
        <p:txBody>
          <a:bodyPr>
            <a:normAutofit/>
          </a:bodyPr>
          <a:lstStyle/>
          <a:p>
            <a:pPr>
              <a:spcAft>
                <a:spcPts val="1800"/>
              </a:spcAft>
            </a:pPr>
            <a:r>
              <a:rPr lang="en-US" sz="2800" dirty="0" smtClean="0"/>
              <a:t>All parents have dreams for their children and want the best for them.</a:t>
            </a:r>
          </a:p>
          <a:p>
            <a:pPr>
              <a:spcAft>
                <a:spcPts val="1800"/>
              </a:spcAft>
            </a:pPr>
            <a:r>
              <a:rPr lang="en-US" sz="2800" dirty="0" smtClean="0"/>
              <a:t>All parents have the capacity to support their children’s learning.</a:t>
            </a:r>
          </a:p>
          <a:p>
            <a:pPr>
              <a:spcAft>
                <a:spcPts val="1800"/>
              </a:spcAft>
            </a:pPr>
            <a:r>
              <a:rPr lang="en-US" sz="2800" dirty="0" smtClean="0"/>
              <a:t>Parents and school staff should be equal partners.</a:t>
            </a:r>
          </a:p>
          <a:p>
            <a:pPr>
              <a:spcAft>
                <a:spcPts val="1800"/>
              </a:spcAft>
            </a:pPr>
            <a:r>
              <a:rPr lang="en-US" sz="2800" dirty="0" smtClean="0"/>
              <a:t>The responsibility for building partnerships between school and home rests primarily with school staff and especially school leaders.</a:t>
            </a:r>
            <a:endParaRPr lang="en-US" sz="2800" dirty="0"/>
          </a:p>
        </p:txBody>
      </p:sp>
      <p:sp>
        <p:nvSpPr>
          <p:cNvPr id="3" name="Title 2"/>
          <p:cNvSpPr>
            <a:spLocks noGrp="1"/>
          </p:cNvSpPr>
          <p:nvPr>
            <p:ph type="title"/>
          </p:nvPr>
        </p:nvSpPr>
        <p:spPr/>
        <p:txBody>
          <a:bodyPr/>
          <a:lstStyle/>
          <a:p>
            <a:r>
              <a:rPr lang="en-US" dirty="0" smtClean="0"/>
              <a:t>Four Core Beliefs</a:t>
            </a:r>
            <a:endParaRPr lang="en-US" dirty="0"/>
          </a:p>
        </p:txBody>
      </p:sp>
      <p:sp>
        <p:nvSpPr>
          <p:cNvPr id="5" name="Text Box 5"/>
          <p:cNvSpPr txBox="1">
            <a:spLocks noChangeArrowheads="1"/>
          </p:cNvSpPr>
          <p:nvPr/>
        </p:nvSpPr>
        <p:spPr bwMode="auto">
          <a:xfrm>
            <a:off x="0" y="5825128"/>
            <a:ext cx="9144000" cy="333560"/>
          </a:xfrm>
          <a:prstGeom prst="rect">
            <a:avLst/>
          </a:prstGeom>
          <a:noFill/>
          <a:ln w="12700">
            <a:noFill/>
            <a:miter lim="800000"/>
            <a:headEnd type="none" w="sm" len="sm"/>
            <a:tailEnd type="none" w="sm" len="sm"/>
          </a:ln>
          <a:effectLst/>
        </p:spPr>
        <p:txBody>
          <a:bodyPr lIns="86493" tIns="43247" rIns="86493" bIns="43247">
            <a:spAutoFit/>
          </a:bodyPr>
          <a:lstStyle/>
          <a:p>
            <a:pPr algn="r" defTabSz="865188" eaLnBrk="0" hangingPunct="0">
              <a:spcBef>
                <a:spcPct val="50000"/>
              </a:spcBef>
            </a:pPr>
            <a:r>
              <a:rPr lang="en-US" sz="1600" dirty="0" smtClean="0">
                <a:solidFill>
                  <a:srgbClr val="5C6670"/>
                </a:solidFill>
                <a:latin typeface="Calibri Light" panose="020F0302020204030204"/>
              </a:rPr>
              <a:t>Henderson, A.T. et al. (2007) </a:t>
            </a:r>
            <a:r>
              <a:rPr lang="en-US" sz="1600" i="1" dirty="0" smtClean="0">
                <a:solidFill>
                  <a:srgbClr val="5C6670"/>
                </a:solidFill>
                <a:latin typeface="Calibri Light" panose="020F0302020204030204"/>
              </a:rPr>
              <a:t>Beyond the bake sale: The essential guide to family-school partnerships</a:t>
            </a:r>
            <a:r>
              <a:rPr lang="en-US" sz="1600" dirty="0" smtClean="0">
                <a:solidFill>
                  <a:srgbClr val="5C6670"/>
                </a:solidFill>
                <a:latin typeface="Calibri Light" panose="020F0302020204030204"/>
              </a:rPr>
              <a:t>.</a:t>
            </a:r>
            <a:endParaRPr lang="en-US" sz="1600" dirty="0">
              <a:solidFill>
                <a:srgbClr val="5C6670"/>
              </a:solidFill>
              <a:latin typeface="Calibri Light" panose="020F0302020204030204"/>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9868" y="216888"/>
            <a:ext cx="568177" cy="568177"/>
          </a:xfrm>
          <a:prstGeom prst="rect">
            <a:avLst/>
          </a:prstGeom>
        </p:spPr>
      </p:pic>
    </p:spTree>
    <p:extLst>
      <p:ext uri="{BB962C8B-B14F-4D97-AF65-F5344CB8AC3E}">
        <p14:creationId xmlns:p14="http://schemas.microsoft.com/office/powerpoint/2010/main" val="40193206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628650" y="1202400"/>
            <a:ext cx="8233996" cy="5037025"/>
          </a:xfrm>
        </p:spPr>
        <p:txBody>
          <a:bodyPr>
            <a:normAutofit lnSpcReduction="10000"/>
          </a:bodyPr>
          <a:lstStyle/>
          <a:p>
            <a:pPr marL="45720" indent="0">
              <a:lnSpc>
                <a:spcPct val="80000"/>
              </a:lnSpc>
              <a:buNone/>
            </a:pPr>
            <a:r>
              <a:rPr lang="en-US" sz="3000" dirty="0">
                <a:solidFill>
                  <a:schemeClr val="tx1">
                    <a:lumMod val="75000"/>
                  </a:schemeClr>
                </a:solidFill>
              </a:rPr>
              <a:t>On the Colorado </a:t>
            </a:r>
            <a:r>
              <a:rPr lang="en-US" sz="3000" b="1" dirty="0">
                <a:solidFill>
                  <a:schemeClr val="tx1">
                    <a:lumMod val="75000"/>
                  </a:schemeClr>
                </a:solidFill>
              </a:rPr>
              <a:t>TELL Survey</a:t>
            </a:r>
            <a:r>
              <a:rPr lang="en-US" sz="3000" dirty="0">
                <a:solidFill>
                  <a:schemeClr val="tx1">
                    <a:lumMod val="75000"/>
                  </a:schemeClr>
                </a:solidFill>
              </a:rPr>
              <a:t>, the teaching condition with the strongest connection to high student achievement and growth is:</a:t>
            </a:r>
            <a:br>
              <a:rPr lang="en-US" sz="3000" dirty="0">
                <a:solidFill>
                  <a:schemeClr val="tx1">
                    <a:lumMod val="75000"/>
                  </a:schemeClr>
                </a:solidFill>
              </a:rPr>
            </a:br>
            <a:r>
              <a:rPr lang="en-US" sz="3000" dirty="0">
                <a:solidFill>
                  <a:schemeClr val="tx1">
                    <a:lumMod val="75000"/>
                  </a:schemeClr>
                </a:solidFill>
              </a:rPr>
              <a:t/>
            </a:r>
            <a:br>
              <a:rPr lang="en-US" sz="3000" dirty="0">
                <a:solidFill>
                  <a:schemeClr val="tx1">
                    <a:lumMod val="75000"/>
                  </a:schemeClr>
                </a:solidFill>
              </a:rPr>
            </a:br>
            <a:r>
              <a:rPr lang="en-US" sz="3600" b="1" dirty="0" smtClean="0">
                <a:solidFill>
                  <a:schemeClr val="accent2">
                    <a:lumMod val="75000"/>
                  </a:schemeClr>
                </a:solidFill>
              </a:rPr>
              <a:t>Community </a:t>
            </a:r>
            <a:r>
              <a:rPr lang="en-US" sz="3600" b="1" dirty="0">
                <a:solidFill>
                  <a:schemeClr val="accent2">
                    <a:lumMod val="75000"/>
                  </a:schemeClr>
                </a:solidFill>
              </a:rPr>
              <a:t>Support and Involvement</a:t>
            </a:r>
            <a:r>
              <a:rPr lang="en-US" sz="3000" dirty="0">
                <a:solidFill>
                  <a:schemeClr val="tx1">
                    <a:lumMod val="75000"/>
                  </a:schemeClr>
                </a:solidFill>
              </a:rPr>
              <a:t/>
            </a:r>
            <a:br>
              <a:rPr lang="en-US" sz="3000" dirty="0">
                <a:solidFill>
                  <a:schemeClr val="tx1">
                    <a:lumMod val="75000"/>
                  </a:schemeClr>
                </a:solidFill>
              </a:rPr>
            </a:br>
            <a:endParaRPr lang="en-US" sz="3000" dirty="0" smtClean="0">
              <a:solidFill>
                <a:schemeClr val="tx1">
                  <a:lumMod val="75000"/>
                </a:schemeClr>
              </a:solidFill>
            </a:endParaRPr>
          </a:p>
          <a:p>
            <a:pPr marL="502920" indent="-457200">
              <a:lnSpc>
                <a:spcPct val="80000"/>
              </a:lnSpc>
            </a:pPr>
            <a:r>
              <a:rPr lang="en-US" sz="3000" dirty="0" smtClean="0">
                <a:solidFill>
                  <a:schemeClr val="tx1">
                    <a:lumMod val="75000"/>
                  </a:schemeClr>
                </a:solidFill>
              </a:rPr>
              <a:t>Parents/guardians </a:t>
            </a:r>
            <a:r>
              <a:rPr lang="en-US" sz="3000" dirty="0">
                <a:solidFill>
                  <a:schemeClr val="tx1">
                    <a:lumMod val="75000"/>
                  </a:schemeClr>
                </a:solidFill>
              </a:rPr>
              <a:t>in the community are engaged, influential, and supportive of teachers and </a:t>
            </a:r>
            <a:r>
              <a:rPr lang="en-US" sz="3000" dirty="0" smtClean="0">
                <a:solidFill>
                  <a:schemeClr val="tx1">
                    <a:lumMod val="75000"/>
                  </a:schemeClr>
                </a:solidFill>
              </a:rPr>
              <a:t>schools</a:t>
            </a:r>
          </a:p>
          <a:p>
            <a:pPr marL="502920" indent="-457200">
              <a:lnSpc>
                <a:spcPct val="80000"/>
              </a:lnSpc>
            </a:pPr>
            <a:r>
              <a:rPr lang="en-US" sz="3000" dirty="0">
                <a:solidFill>
                  <a:schemeClr val="tx1">
                    <a:lumMod val="75000"/>
                  </a:schemeClr>
                </a:solidFill>
              </a:rPr>
              <a:t>A</a:t>
            </a:r>
            <a:r>
              <a:rPr lang="en-US" sz="3000" dirty="0" smtClean="0">
                <a:solidFill>
                  <a:schemeClr val="tx1">
                    <a:lumMod val="75000"/>
                  </a:schemeClr>
                </a:solidFill>
              </a:rPr>
              <a:t>cross </a:t>
            </a:r>
            <a:r>
              <a:rPr lang="en-US" sz="3000" dirty="0">
                <a:solidFill>
                  <a:schemeClr val="tx1">
                    <a:lumMod val="75000"/>
                  </a:schemeClr>
                </a:solidFill>
              </a:rPr>
              <a:t>all school </a:t>
            </a:r>
            <a:r>
              <a:rPr lang="en-US" sz="3000" dirty="0" smtClean="0">
                <a:solidFill>
                  <a:schemeClr val="tx1">
                    <a:lumMod val="75000"/>
                  </a:schemeClr>
                </a:solidFill>
              </a:rPr>
              <a:t>levels </a:t>
            </a:r>
          </a:p>
          <a:p>
            <a:pPr marL="502920" indent="-457200">
              <a:lnSpc>
                <a:spcPct val="80000"/>
              </a:lnSpc>
            </a:pPr>
            <a:r>
              <a:rPr lang="en-US" sz="3000" dirty="0" smtClean="0">
                <a:solidFill>
                  <a:schemeClr val="tx1">
                    <a:lumMod val="75000"/>
                  </a:schemeClr>
                </a:solidFill>
              </a:rPr>
              <a:t>In each year: </a:t>
            </a:r>
            <a:r>
              <a:rPr lang="en-US" sz="3000" i="1" u="sng" dirty="0" smtClean="0">
                <a:solidFill>
                  <a:schemeClr val="tx1">
                    <a:lumMod val="75000"/>
                  </a:schemeClr>
                </a:solidFill>
              </a:rPr>
              <a:t>2009</a:t>
            </a:r>
            <a:r>
              <a:rPr lang="en-US" sz="3000" i="1" u="sng" dirty="0">
                <a:solidFill>
                  <a:schemeClr val="tx1">
                    <a:lumMod val="75000"/>
                  </a:schemeClr>
                </a:solidFill>
              </a:rPr>
              <a:t>, 2011, 2013, and </a:t>
            </a:r>
            <a:r>
              <a:rPr lang="en-US" sz="3000" i="1" u="sng" dirty="0" smtClean="0">
                <a:solidFill>
                  <a:schemeClr val="tx1">
                    <a:lumMod val="75000"/>
                  </a:schemeClr>
                </a:solidFill>
              </a:rPr>
              <a:t>2015</a:t>
            </a:r>
            <a:r>
              <a:rPr lang="en-US" sz="3000" dirty="0" smtClean="0">
                <a:solidFill>
                  <a:schemeClr val="tx1">
                    <a:lumMod val="75000"/>
                  </a:schemeClr>
                </a:solidFill>
              </a:rPr>
              <a:t> </a:t>
            </a:r>
            <a:endParaRPr lang="en-US" sz="3000" dirty="0">
              <a:solidFill>
                <a:schemeClr val="tx1">
                  <a:lumMod val="75000"/>
                </a:schemeClr>
              </a:solidFill>
            </a:endParaRPr>
          </a:p>
          <a:p>
            <a:pPr marL="45720" indent="0" algn="r">
              <a:lnSpc>
                <a:spcPct val="80000"/>
              </a:lnSpc>
              <a:buNone/>
            </a:pPr>
            <a:endParaRPr lang="en-US" sz="2000" dirty="0" smtClean="0">
              <a:solidFill>
                <a:schemeClr val="tx1">
                  <a:lumMod val="75000"/>
                </a:schemeClr>
              </a:solidFill>
            </a:endParaRPr>
          </a:p>
          <a:p>
            <a:pPr marL="45720" indent="0" algn="r">
              <a:lnSpc>
                <a:spcPct val="80000"/>
              </a:lnSpc>
              <a:buNone/>
            </a:pPr>
            <a:r>
              <a:rPr lang="en-US" sz="2000" dirty="0" smtClean="0">
                <a:solidFill>
                  <a:schemeClr val="tx1">
                    <a:lumMod val="75000"/>
                  </a:schemeClr>
                </a:solidFill>
              </a:rPr>
              <a:t>(New Teacher Center, 2015)</a:t>
            </a:r>
            <a:endParaRPr lang="en-US" sz="2000" dirty="0">
              <a:solidFill>
                <a:schemeClr val="tx1">
                  <a:lumMod val="75000"/>
                </a:schemeClr>
              </a:solidFill>
            </a:endParaRPr>
          </a:p>
        </p:txBody>
      </p:sp>
      <p:sp>
        <p:nvSpPr>
          <p:cNvPr id="3" name="Title 2"/>
          <p:cNvSpPr>
            <a:spLocks noGrp="1"/>
          </p:cNvSpPr>
          <p:nvPr>
            <p:ph type="title"/>
          </p:nvPr>
        </p:nvSpPr>
        <p:spPr/>
        <p:txBody>
          <a:bodyPr/>
          <a:lstStyle/>
          <a:p>
            <a:r>
              <a:rPr lang="en-US" dirty="0" smtClean="0"/>
              <a:t>Colorado Data</a:t>
            </a:r>
            <a:endParaRPr lang="en-US" dirty="0"/>
          </a:p>
        </p:txBody>
      </p:sp>
    </p:spTree>
    <p:extLst>
      <p:ext uri="{BB962C8B-B14F-4D97-AF65-F5344CB8AC3E}">
        <p14:creationId xmlns:p14="http://schemas.microsoft.com/office/powerpoint/2010/main" val="41521580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07988"/>
            <a:ext cx="8991600" cy="604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45202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530176" y="986065"/>
            <a:ext cx="8065184" cy="5184348"/>
          </a:xfrm>
        </p:spPr>
        <p:txBody>
          <a:bodyPr>
            <a:normAutofit/>
          </a:bodyPr>
          <a:lstStyle/>
          <a:p>
            <a:pPr marL="0" indent="0" algn="ctr">
              <a:buNone/>
            </a:pPr>
            <a:r>
              <a:rPr lang="en-US" sz="3000" b="1" dirty="0" smtClean="0"/>
              <a:t>What do you have in place for FSCP?</a:t>
            </a:r>
          </a:p>
          <a:p>
            <a:pPr marL="0" indent="0">
              <a:buNone/>
            </a:pPr>
            <a:r>
              <a:rPr lang="en-US" dirty="0" smtClean="0">
                <a:solidFill>
                  <a:schemeClr val="accent2">
                    <a:lumMod val="75000"/>
                  </a:schemeClr>
                </a:solidFill>
              </a:rPr>
              <a:t>Step 1:</a:t>
            </a:r>
          </a:p>
          <a:p>
            <a:pPr marL="457200" lvl="1" indent="0">
              <a:buNone/>
            </a:pPr>
            <a:r>
              <a:rPr lang="en-US" sz="2400" b="1" dirty="0" smtClean="0"/>
              <a:t>Individually:</a:t>
            </a:r>
          </a:p>
          <a:p>
            <a:pPr lvl="1"/>
            <a:r>
              <a:rPr lang="en-US" sz="2400" dirty="0" smtClean="0"/>
              <a:t>Using sticky notes, write one strategy per sticky.</a:t>
            </a:r>
          </a:p>
          <a:p>
            <a:pPr lvl="1"/>
            <a:r>
              <a:rPr lang="en-US" sz="2400" dirty="0" smtClean="0"/>
              <a:t>Write as many as you can think of…</a:t>
            </a:r>
          </a:p>
          <a:p>
            <a:pPr lvl="1"/>
            <a:r>
              <a:rPr lang="en-US" sz="2400" dirty="0" smtClean="0"/>
              <a:t>Consider “layers” (For Every Family? Some? A Few?)</a:t>
            </a:r>
          </a:p>
          <a:p>
            <a:pPr marL="0" indent="0">
              <a:buNone/>
            </a:pPr>
            <a:r>
              <a:rPr lang="en-US" dirty="0" smtClean="0">
                <a:solidFill>
                  <a:schemeClr val="accent2">
                    <a:lumMod val="75000"/>
                  </a:schemeClr>
                </a:solidFill>
              </a:rPr>
              <a:t>Step 2:</a:t>
            </a:r>
          </a:p>
          <a:p>
            <a:pPr marL="457200" lvl="1" indent="0">
              <a:buNone/>
            </a:pPr>
            <a:r>
              <a:rPr lang="en-US" sz="2400" b="1" dirty="0" smtClean="0"/>
              <a:t>As a team:</a:t>
            </a:r>
            <a:endParaRPr lang="en-US" sz="2400" b="1" dirty="0"/>
          </a:p>
          <a:p>
            <a:pPr lvl="1"/>
            <a:r>
              <a:rPr lang="en-US" sz="2400" dirty="0" smtClean="0"/>
              <a:t>Place your sticky notes on the continuum where</a:t>
            </a:r>
            <a:br>
              <a:rPr lang="en-US" sz="2400" dirty="0" smtClean="0"/>
            </a:br>
            <a:r>
              <a:rPr lang="en-US" sz="2400" dirty="0" smtClean="0"/>
              <a:t>you think they “best fit”.</a:t>
            </a:r>
          </a:p>
          <a:p>
            <a:pPr lvl="1"/>
            <a:r>
              <a:rPr lang="en-US" sz="2400" i="1" dirty="0" smtClean="0"/>
              <a:t>Analyze your continuum: </a:t>
            </a:r>
            <a:r>
              <a:rPr lang="en-US" sz="2400" dirty="0" smtClean="0"/>
              <a:t>Consider these ideas…</a:t>
            </a:r>
            <a:br>
              <a:rPr lang="en-US" sz="2400" dirty="0" smtClean="0"/>
            </a:br>
            <a:r>
              <a:rPr lang="en-US" sz="2400" dirty="0" smtClean="0"/>
              <a:t>Is </a:t>
            </a:r>
            <a:r>
              <a:rPr lang="en-US" sz="2400" dirty="0"/>
              <a:t>there evidence of Impact? </a:t>
            </a:r>
            <a:r>
              <a:rPr lang="en-US" sz="2400" dirty="0" smtClean="0"/>
              <a:t>What are strengths? Are there gaps? Opportunities? </a:t>
            </a:r>
            <a:endParaRPr lang="en-US" sz="2400" dirty="0"/>
          </a:p>
          <a:p>
            <a:endParaRPr lang="en-US" dirty="0"/>
          </a:p>
          <a:p>
            <a:endParaRPr lang="en-US" dirty="0"/>
          </a:p>
        </p:txBody>
      </p:sp>
      <p:sp>
        <p:nvSpPr>
          <p:cNvPr id="3" name="Title 2"/>
          <p:cNvSpPr>
            <a:spLocks noGrp="1"/>
          </p:cNvSpPr>
          <p:nvPr>
            <p:ph type="title"/>
          </p:nvPr>
        </p:nvSpPr>
        <p:spPr/>
        <p:txBody>
          <a:bodyPr/>
          <a:lstStyle/>
          <a:p>
            <a:r>
              <a:rPr lang="en-US" dirty="0" smtClean="0"/>
              <a:t>Investigate Your Strategies (activity)</a:t>
            </a:r>
            <a:endParaRPr lang="en-US" dirty="0"/>
          </a:p>
        </p:txBody>
      </p:sp>
      <p:sp>
        <p:nvSpPr>
          <p:cNvPr id="4" name="Rectangle 3"/>
          <p:cNvSpPr/>
          <p:nvPr/>
        </p:nvSpPr>
        <p:spPr>
          <a:xfrm>
            <a:off x="2785922" y="6339229"/>
            <a:ext cx="4215898" cy="369332"/>
          </a:xfrm>
          <a:prstGeom prst="rect">
            <a:avLst/>
          </a:prstGeom>
        </p:spPr>
        <p:txBody>
          <a:bodyPr wrap="none">
            <a:spAutoFit/>
          </a:bodyPr>
          <a:lstStyle/>
          <a:p>
            <a:r>
              <a:rPr lang="en-US" dirty="0">
                <a:solidFill>
                  <a:prstClr val="black"/>
                </a:solidFill>
                <a:hlinkClick r:id="rId2"/>
              </a:rPr>
              <a:t>http://</a:t>
            </a:r>
            <a:r>
              <a:rPr lang="en-US" dirty="0" smtClean="0">
                <a:solidFill>
                  <a:prstClr val="black"/>
                </a:solidFill>
                <a:hlinkClick r:id="rId2"/>
              </a:rPr>
              <a:t>www.cde.state.co.us/uip/promising</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304344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2024" y="1202400"/>
            <a:ext cx="8951975" cy="5037025"/>
          </a:xfrm>
        </p:spPr>
        <p:txBody>
          <a:bodyPr>
            <a:normAutofit fontScale="92500" lnSpcReduction="10000"/>
          </a:bodyPr>
          <a:lstStyle/>
          <a:p>
            <a:pPr marL="0" indent="0">
              <a:buNone/>
            </a:pPr>
            <a:endParaRPr lang="en-US" sz="3200" dirty="0" smtClean="0">
              <a:solidFill>
                <a:srgbClr val="000000"/>
              </a:solidFill>
            </a:endParaRPr>
          </a:p>
          <a:p>
            <a:pPr marL="0" indent="0">
              <a:buNone/>
            </a:pPr>
            <a:r>
              <a:rPr lang="en-US" sz="2600" dirty="0" smtClean="0"/>
              <a:t>9:30-10:15  	Overview </a:t>
            </a:r>
            <a:r>
              <a:rPr lang="en-US" sz="2600" dirty="0"/>
              <a:t>and Introductions </a:t>
            </a:r>
          </a:p>
          <a:p>
            <a:pPr marL="0" indent="0">
              <a:buNone/>
            </a:pPr>
            <a:r>
              <a:rPr lang="en-US" sz="2600" dirty="0" smtClean="0"/>
              <a:t>10:15-11:00  	Team Driven Shared Leadership</a:t>
            </a:r>
            <a:endParaRPr lang="en-US" sz="2600" dirty="0"/>
          </a:p>
          <a:p>
            <a:pPr marL="0" indent="0">
              <a:buNone/>
            </a:pPr>
            <a:r>
              <a:rPr lang="en-US" sz="2600" dirty="0" smtClean="0"/>
              <a:t>11:00-11:15	Break</a:t>
            </a:r>
          </a:p>
          <a:p>
            <a:pPr marL="0" indent="0">
              <a:buNone/>
            </a:pPr>
            <a:r>
              <a:rPr lang="en-US" sz="2600" dirty="0" smtClean="0"/>
              <a:t>11:15-12:30 </a:t>
            </a:r>
            <a:r>
              <a:rPr lang="en-US" sz="2600" dirty="0"/>
              <a:t>	</a:t>
            </a:r>
            <a:r>
              <a:rPr lang="en-US" sz="2600" dirty="0" smtClean="0"/>
              <a:t>Data-based Problem Solving and Decision Making </a:t>
            </a:r>
          </a:p>
          <a:p>
            <a:pPr marL="0" indent="0">
              <a:buNone/>
            </a:pPr>
            <a:r>
              <a:rPr lang="en-US" sz="2600" dirty="0" smtClean="0"/>
              <a:t>12:30-1:00	Lunch</a:t>
            </a:r>
          </a:p>
          <a:p>
            <a:pPr marL="0" indent="0">
              <a:buNone/>
            </a:pPr>
            <a:r>
              <a:rPr lang="en-US" sz="2600" dirty="0" smtClean="0"/>
              <a:t>1:00-1:30</a:t>
            </a:r>
            <a:r>
              <a:rPr lang="en-US" sz="2600" dirty="0"/>
              <a:t>	</a:t>
            </a:r>
            <a:r>
              <a:rPr lang="en-US" sz="2600" dirty="0" smtClean="0"/>
              <a:t>Family, School, and Community Partnering </a:t>
            </a:r>
          </a:p>
          <a:p>
            <a:pPr marL="0" indent="0">
              <a:buNone/>
            </a:pPr>
            <a:r>
              <a:rPr lang="en-US" sz="2600" dirty="0" smtClean="0"/>
              <a:t>1:30-2:00</a:t>
            </a:r>
            <a:r>
              <a:rPr lang="en-US" sz="2600" dirty="0"/>
              <a:t>	</a:t>
            </a:r>
            <a:r>
              <a:rPr lang="en-US" sz="2600" dirty="0" smtClean="0"/>
              <a:t>Layered Continuum of Supports</a:t>
            </a:r>
            <a:endParaRPr lang="en-US" sz="2600" dirty="0"/>
          </a:p>
          <a:p>
            <a:pPr marL="0" indent="0">
              <a:buNone/>
            </a:pPr>
            <a:r>
              <a:rPr lang="en-US" sz="2600" dirty="0" smtClean="0"/>
              <a:t>2:00-2:15	Break</a:t>
            </a:r>
            <a:endParaRPr lang="en-US" sz="2600" dirty="0"/>
          </a:p>
          <a:p>
            <a:pPr marL="0" indent="0">
              <a:buNone/>
            </a:pPr>
            <a:r>
              <a:rPr lang="en-US" sz="2600" dirty="0" smtClean="0"/>
              <a:t>2:15-2:45	Evidence-Based Practices</a:t>
            </a:r>
            <a:endParaRPr lang="en-US" sz="2600" dirty="0"/>
          </a:p>
          <a:p>
            <a:pPr marL="0" indent="0">
              <a:buNone/>
            </a:pPr>
            <a:r>
              <a:rPr lang="en-US" sz="2600" dirty="0" smtClean="0"/>
              <a:t>2:45-3:30</a:t>
            </a:r>
            <a:r>
              <a:rPr lang="en-US" sz="2600" dirty="0"/>
              <a:t>	</a:t>
            </a:r>
            <a:r>
              <a:rPr lang="en-US" sz="2600" dirty="0" smtClean="0"/>
              <a:t>Calendaring and </a:t>
            </a:r>
            <a:r>
              <a:rPr lang="en-US" sz="2600" dirty="0"/>
              <a:t>Next Steps </a:t>
            </a:r>
            <a:r>
              <a:rPr lang="en-US" sz="3200" dirty="0"/>
              <a:t/>
            </a:r>
            <a:br>
              <a:rPr lang="en-US" sz="3200" dirty="0"/>
            </a:br>
            <a:endParaRPr lang="en-US" dirty="0"/>
          </a:p>
        </p:txBody>
      </p:sp>
      <p:sp>
        <p:nvSpPr>
          <p:cNvPr id="3" name="Title 2"/>
          <p:cNvSpPr>
            <a:spLocks noGrp="1"/>
          </p:cNvSpPr>
          <p:nvPr>
            <p:ph type="title"/>
          </p:nvPr>
        </p:nvSpPr>
        <p:spPr/>
        <p:txBody>
          <a:bodyPr>
            <a:normAutofit fontScale="90000"/>
          </a:bodyPr>
          <a:lstStyle/>
          <a:p>
            <a:r>
              <a:rPr lang="en-US" sz="4400" dirty="0" smtClean="0"/>
              <a:t>Agenda</a:t>
            </a:r>
            <a:endParaRPr lang="en-US" sz="4400" dirty="0"/>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fld id="{757A2F4E-5D54-B04B-91BD-7E78EE1FE9FD}" type="slidenum">
              <a:rPr lang="en-US" smtClean="0"/>
              <a:pPr/>
              <a:t>5</a:t>
            </a:fld>
            <a:endParaRPr lang="en-US" dirty="0" smtClean="0"/>
          </a:p>
        </p:txBody>
      </p:sp>
    </p:spTree>
    <p:extLst>
      <p:ext uri="{BB962C8B-B14F-4D97-AF65-F5344CB8AC3E}">
        <p14:creationId xmlns:p14="http://schemas.microsoft.com/office/powerpoint/2010/main" val="19580503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590422" y="878181"/>
            <a:ext cx="7160876" cy="5535065"/>
          </a:xfrm>
          <a:ln>
            <a:noFill/>
          </a:ln>
        </p:spPr>
      </p:pic>
      <p:sp>
        <p:nvSpPr>
          <p:cNvPr id="3" name="Title 2"/>
          <p:cNvSpPr>
            <a:spLocks noGrp="1"/>
          </p:cNvSpPr>
          <p:nvPr>
            <p:ph type="title"/>
          </p:nvPr>
        </p:nvSpPr>
        <p:spPr/>
        <p:txBody>
          <a:bodyPr>
            <a:normAutofit/>
          </a:bodyPr>
          <a:lstStyle/>
          <a:p>
            <a:r>
              <a:rPr lang="en-US" dirty="0" smtClean="0"/>
              <a:t>Application: Example Tools</a:t>
            </a:r>
            <a:endParaRPr lang="en-US" dirty="0"/>
          </a:p>
        </p:txBody>
      </p:sp>
      <p:sp>
        <p:nvSpPr>
          <p:cNvPr id="2" name="Content Placeholder 1"/>
          <p:cNvSpPr>
            <a:spLocks noGrp="1"/>
          </p:cNvSpPr>
          <p:nvPr>
            <p:ph type="body" sz="half" idx="4294967295"/>
          </p:nvPr>
        </p:nvSpPr>
        <p:spPr>
          <a:xfrm>
            <a:off x="0" y="6291263"/>
            <a:ext cx="5246688" cy="566737"/>
          </a:xfrm>
        </p:spPr>
        <p:txBody>
          <a:bodyPr>
            <a:normAutofit/>
          </a:bodyPr>
          <a:lstStyle/>
          <a:p>
            <a:pPr marL="0" indent="0">
              <a:buNone/>
            </a:pPr>
            <a:r>
              <a:rPr lang="en-US" sz="1600" dirty="0" smtClean="0">
                <a:hlinkClick r:id="rId4"/>
              </a:rPr>
              <a:t>http</a:t>
            </a:r>
            <a:r>
              <a:rPr lang="en-US" sz="1600" dirty="0">
                <a:hlinkClick r:id="rId4"/>
              </a:rPr>
              <a:t>://</a:t>
            </a:r>
            <a:r>
              <a:rPr lang="en-US" sz="1600" dirty="0" smtClean="0">
                <a:hlinkClick r:id="rId4"/>
              </a:rPr>
              <a:t>www.cde.state.co.us/mtss/fscp</a:t>
            </a:r>
            <a:endParaRPr lang="en-US" sz="1600" dirty="0"/>
          </a:p>
        </p:txBody>
      </p:sp>
      <p:pic>
        <p:nvPicPr>
          <p:cNvPr id="2051"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658978" y="1190478"/>
            <a:ext cx="7179744" cy="3487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Oval 3"/>
          <p:cNvSpPr/>
          <p:nvPr/>
        </p:nvSpPr>
        <p:spPr>
          <a:xfrm>
            <a:off x="5466872" y="2771628"/>
            <a:ext cx="1123950" cy="1625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0545" y="136580"/>
            <a:ext cx="568177" cy="568177"/>
          </a:xfrm>
          <a:prstGeom prst="rect">
            <a:avLst/>
          </a:prstGeom>
        </p:spPr>
      </p:pic>
    </p:spTree>
    <p:extLst>
      <p:ext uri="{BB962C8B-B14F-4D97-AF65-F5344CB8AC3E}">
        <p14:creationId xmlns:p14="http://schemas.microsoft.com/office/powerpoint/2010/main" val="509843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grpId="1" nodeType="clickEffect">
                                  <p:stCondLst>
                                    <p:cond delay="0"/>
                                  </p:stCondLst>
                                  <p:childTnLst>
                                    <p:animEffect transition="out" filter="fade">
                                      <p:cBhvr>
                                        <p:cTn id="12" dur="1000"/>
                                        <p:tgtEl>
                                          <p:spTgt spid="4"/>
                                        </p:tgtEl>
                                      </p:cBhvr>
                                    </p:animEffect>
                                    <p:anim calcmode="lin" valueType="num">
                                      <p:cBhvr>
                                        <p:cTn id="13" dur="1000"/>
                                        <p:tgtEl>
                                          <p:spTgt spid="4"/>
                                        </p:tgtEl>
                                        <p:attrNameLst>
                                          <p:attrName>ppt_x</p:attrName>
                                        </p:attrNameLst>
                                      </p:cBhvr>
                                      <p:tavLst>
                                        <p:tav tm="0">
                                          <p:val>
                                            <p:strVal val="ppt_x"/>
                                          </p:val>
                                        </p:tav>
                                        <p:tav tm="100000">
                                          <p:val>
                                            <p:strVal val="ppt_x"/>
                                          </p:val>
                                        </p:tav>
                                      </p:tavLst>
                                    </p:anim>
                                    <p:anim calcmode="lin" valueType="num">
                                      <p:cBhvr>
                                        <p:cTn id="14" dur="1000"/>
                                        <p:tgtEl>
                                          <p:spTgt spid="4"/>
                                        </p:tgtEl>
                                        <p:attrNameLst>
                                          <p:attrName>ppt_y</p:attrName>
                                        </p:attrNameLst>
                                      </p:cBhvr>
                                      <p:tavLst>
                                        <p:tav tm="0">
                                          <p:val>
                                            <p:strVal val="ppt_y"/>
                                          </p:val>
                                        </p:tav>
                                        <p:tav tm="100000">
                                          <p:val>
                                            <p:strVal val="ppt_y+.1"/>
                                          </p:val>
                                        </p:tav>
                                      </p:tavLst>
                                    </p:anim>
                                    <p:set>
                                      <p:cBhvr>
                                        <p:cTn id="15" dur="1" fill="hold">
                                          <p:stCondLst>
                                            <p:cond delay="999"/>
                                          </p:stCondLst>
                                        </p:cTn>
                                        <p:tgtEl>
                                          <p:spTgt spid="4"/>
                                        </p:tgtEl>
                                        <p:attrNameLst>
                                          <p:attrName>style.visibility</p:attrName>
                                        </p:attrNameLst>
                                      </p:cBhvr>
                                      <p:to>
                                        <p:strVal val="hidden"/>
                                      </p:to>
                                    </p:set>
                                  </p:childTnLst>
                                </p:cTn>
                              </p:par>
                              <p:par>
                                <p:cTn id="16" presetID="42" presetClass="exit" presetSubtype="0" fill="hold" nodeType="withEffect">
                                  <p:stCondLst>
                                    <p:cond delay="0"/>
                                  </p:stCondLst>
                                  <p:childTnLst>
                                    <p:animEffect transition="out" filter="fade">
                                      <p:cBhvr>
                                        <p:cTn id="17" dur="1000"/>
                                        <p:tgtEl>
                                          <p:spTgt spid="2051"/>
                                        </p:tgtEl>
                                      </p:cBhvr>
                                    </p:animEffect>
                                    <p:anim calcmode="lin" valueType="num">
                                      <p:cBhvr>
                                        <p:cTn id="18" dur="1000"/>
                                        <p:tgtEl>
                                          <p:spTgt spid="2051"/>
                                        </p:tgtEl>
                                        <p:attrNameLst>
                                          <p:attrName>ppt_x</p:attrName>
                                        </p:attrNameLst>
                                      </p:cBhvr>
                                      <p:tavLst>
                                        <p:tav tm="0">
                                          <p:val>
                                            <p:strVal val="ppt_x"/>
                                          </p:val>
                                        </p:tav>
                                        <p:tav tm="100000">
                                          <p:val>
                                            <p:strVal val="ppt_x"/>
                                          </p:val>
                                        </p:tav>
                                      </p:tavLst>
                                    </p:anim>
                                    <p:anim calcmode="lin" valueType="num">
                                      <p:cBhvr>
                                        <p:cTn id="19" dur="1000"/>
                                        <p:tgtEl>
                                          <p:spTgt spid="2051"/>
                                        </p:tgtEl>
                                        <p:attrNameLst>
                                          <p:attrName>ppt_y</p:attrName>
                                        </p:attrNameLst>
                                      </p:cBhvr>
                                      <p:tavLst>
                                        <p:tav tm="0">
                                          <p:val>
                                            <p:strVal val="ppt_y"/>
                                          </p:val>
                                        </p:tav>
                                        <p:tav tm="100000">
                                          <p:val>
                                            <p:strVal val="ppt_y+.1"/>
                                          </p:val>
                                        </p:tav>
                                      </p:tavLst>
                                    </p:anim>
                                    <p:set>
                                      <p:cBhvr>
                                        <p:cTn id="20" dur="1" fill="hold">
                                          <p:stCondLst>
                                            <p:cond delay="999"/>
                                          </p:stCondLst>
                                        </p:cTn>
                                        <p:tgtEl>
                                          <p:spTgt spid="20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337626" y="1202400"/>
            <a:ext cx="3905115" cy="5037025"/>
          </a:xfrm>
        </p:spPr>
        <p:txBody>
          <a:bodyPr/>
          <a:lstStyle/>
          <a:p>
            <a:r>
              <a:rPr lang="en-US" sz="2800" b="1" dirty="0" smtClean="0"/>
              <a:t>SPDG Opportunities and Responsibilities</a:t>
            </a:r>
          </a:p>
          <a:p>
            <a:pPr lvl="1"/>
            <a:r>
              <a:rPr lang="en-US" sz="2600" dirty="0" smtClean="0"/>
              <a:t>Online/Virtual Connections</a:t>
            </a:r>
          </a:p>
          <a:p>
            <a:pPr lvl="1"/>
            <a:r>
              <a:rPr lang="en-US" sz="2600" dirty="0" smtClean="0"/>
              <a:t>Face-to-Face Technical Assistance/</a:t>
            </a:r>
            <a:br>
              <a:rPr lang="en-US" sz="2600" dirty="0" smtClean="0"/>
            </a:br>
            <a:r>
              <a:rPr lang="en-US" sz="2600" dirty="0" smtClean="0"/>
              <a:t>Convening</a:t>
            </a:r>
          </a:p>
          <a:p>
            <a:pPr lvl="1"/>
            <a:r>
              <a:rPr lang="en-US" sz="2600" dirty="0" smtClean="0"/>
              <a:t>Annual completion of Survey (adapted version)</a:t>
            </a:r>
          </a:p>
          <a:p>
            <a:pPr lvl="1"/>
            <a:endParaRPr lang="en-US" dirty="0"/>
          </a:p>
        </p:txBody>
      </p:sp>
      <p:sp>
        <p:nvSpPr>
          <p:cNvPr id="3" name="Title 2"/>
          <p:cNvSpPr>
            <a:spLocks noGrp="1"/>
          </p:cNvSpPr>
          <p:nvPr>
            <p:ph type="title"/>
          </p:nvPr>
        </p:nvSpPr>
        <p:spPr/>
        <p:txBody>
          <a:bodyPr/>
          <a:lstStyle/>
          <a:p>
            <a:r>
              <a:rPr lang="en-US" dirty="0" smtClean="0"/>
              <a:t>FSCP Representative</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2234" y="1336431"/>
            <a:ext cx="4572000" cy="43404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Bent-Up Arrow 8"/>
          <p:cNvSpPr/>
          <p:nvPr/>
        </p:nvSpPr>
        <p:spPr>
          <a:xfrm rot="4024851">
            <a:off x="2629356" y="4863189"/>
            <a:ext cx="1219099" cy="18152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7615" y="128062"/>
            <a:ext cx="568177" cy="568177"/>
          </a:xfrm>
          <a:prstGeom prst="rect">
            <a:avLst/>
          </a:prstGeom>
        </p:spPr>
      </p:pic>
      <p:sp>
        <p:nvSpPr>
          <p:cNvPr id="11" name="Rectangle 10"/>
          <p:cNvSpPr/>
          <p:nvPr/>
        </p:nvSpPr>
        <p:spPr>
          <a:xfrm>
            <a:off x="4312234" y="5806832"/>
            <a:ext cx="4572000" cy="646331"/>
          </a:xfrm>
          <a:prstGeom prst="rect">
            <a:avLst/>
          </a:prstGeom>
        </p:spPr>
        <p:txBody>
          <a:bodyPr>
            <a:spAutoFit/>
          </a:bodyPr>
          <a:lstStyle/>
          <a:p>
            <a:pPr algn="ctr"/>
            <a:r>
              <a:rPr lang="en-US" dirty="0">
                <a:solidFill>
                  <a:prstClr val="black"/>
                </a:solidFill>
                <a:hlinkClick r:id="rId5"/>
              </a:rPr>
              <a:t>http://</a:t>
            </a:r>
            <a:r>
              <a:rPr lang="en-US" dirty="0" smtClean="0">
                <a:solidFill>
                  <a:prstClr val="black"/>
                </a:solidFill>
                <a:hlinkClick r:id="rId5"/>
              </a:rPr>
              <a:t>www.cde.state.co.us/uip/school_family_community_partnership_survey</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22209417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4461"/>
          <a:stretch/>
        </p:blipFill>
        <p:spPr>
          <a:xfrm>
            <a:off x="135651" y="-1"/>
            <a:ext cx="8872697" cy="6457071"/>
          </a:xfrm>
          <a:prstGeom prst="rect">
            <a:avLst/>
          </a:prstGeom>
        </p:spPr>
      </p:pic>
    </p:spTree>
    <p:extLst>
      <p:ext uri="{BB962C8B-B14F-4D97-AF65-F5344CB8AC3E}">
        <p14:creationId xmlns:p14="http://schemas.microsoft.com/office/powerpoint/2010/main" val="5110322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2478790" y="867136"/>
            <a:ext cx="4233259" cy="4233259"/>
          </a:xfrm>
          <a:prstGeom prst="ellipse">
            <a:avLst/>
          </a:prstGeom>
          <a:noFill/>
          <a:ln w="254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1747" y="2731122"/>
            <a:ext cx="152607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ontent Placeholder 1"/>
          <p:cNvSpPr txBox="1">
            <a:spLocks/>
          </p:cNvSpPr>
          <p:nvPr/>
        </p:nvSpPr>
        <p:spPr>
          <a:xfrm>
            <a:off x="7428385" y="3075740"/>
            <a:ext cx="2155273" cy="924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Arial" panose="020B0604020202020204" pitchFamily="34" charset="0"/>
              <a:buNone/>
            </a:pPr>
            <a:r>
              <a:rPr lang="en-US" sz="1800" dirty="0" smtClean="0">
                <a:latin typeface="Trebuchet MS" panose="020B0603020202020204" pitchFamily="34" charset="0"/>
              </a:rPr>
              <a:t>Layered Continuum of Supports</a:t>
            </a:r>
            <a:endParaRPr lang="en-US" sz="1800" dirty="0" smtClean="0">
              <a:solidFill>
                <a:srgbClr val="FF0000"/>
              </a:solidFill>
              <a:latin typeface="Trebuchet MS" panose="020B0603020202020204" pitchFamily="34" charset="0"/>
            </a:endParaRPr>
          </a:p>
          <a:p>
            <a:endParaRPr lang="en-US"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7579" y="909342"/>
            <a:ext cx="152607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2385" y="0"/>
            <a:ext cx="152607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5578" y="2731122"/>
            <a:ext cx="152456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4947" y="909342"/>
            <a:ext cx="1529062"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9090" y="1570184"/>
            <a:ext cx="6470959" cy="48606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1105" y="5890828"/>
            <a:ext cx="2842096" cy="985837"/>
          </a:xfrm>
          <a:prstGeom prst="rect">
            <a:avLst/>
          </a:prstGeom>
        </p:spPr>
      </p:pic>
    </p:spTree>
    <p:extLst>
      <p:ext uri="{BB962C8B-B14F-4D97-AF65-F5344CB8AC3E}">
        <p14:creationId xmlns:p14="http://schemas.microsoft.com/office/powerpoint/2010/main" val="323160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Objectives</a:t>
            </a:r>
            <a:endParaRPr lang="en-US" dirty="0"/>
          </a:p>
        </p:txBody>
      </p:sp>
      <p:sp>
        <p:nvSpPr>
          <p:cNvPr id="10" name="TextBox 9"/>
          <p:cNvSpPr txBox="1"/>
          <p:nvPr/>
        </p:nvSpPr>
        <p:spPr>
          <a:xfrm>
            <a:off x="7903029" y="1426025"/>
            <a:ext cx="718457" cy="307777"/>
          </a:xfrm>
          <a:prstGeom prst="rect">
            <a:avLst/>
          </a:prstGeom>
          <a:solidFill>
            <a:schemeClr val="bg1"/>
          </a:solidFill>
        </p:spPr>
        <p:txBody>
          <a:bodyPr wrap="square" rtlCol="0">
            <a:spAutoFit/>
          </a:bodyPr>
          <a:lstStyle/>
          <a:p>
            <a:endParaRPr lang="en-US" sz="1400" dirty="0"/>
          </a:p>
        </p:txBody>
      </p:sp>
      <p:sp>
        <p:nvSpPr>
          <p:cNvPr id="2" name="TextBox 1"/>
          <p:cNvSpPr txBox="1"/>
          <p:nvPr/>
        </p:nvSpPr>
        <p:spPr>
          <a:xfrm>
            <a:off x="628650" y="1579913"/>
            <a:ext cx="5856523" cy="3139321"/>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Layered Continuum to support every student</a:t>
            </a:r>
          </a:p>
          <a:p>
            <a:pPr marL="285750" indent="-285750">
              <a:buFont typeface="Arial" panose="020B0604020202020204" pitchFamily="34" charset="0"/>
              <a:buChar char="•"/>
            </a:pPr>
            <a:r>
              <a:rPr lang="en-US" sz="2400" dirty="0" smtClean="0"/>
              <a:t>Data reflection:  Implications for your schools.  </a:t>
            </a:r>
          </a:p>
          <a:p>
            <a:pPr marL="285750" indent="-285750">
              <a:buFont typeface="Arial" panose="020B0604020202020204" pitchFamily="34" charset="0"/>
              <a:buChar char="•"/>
            </a:pPr>
            <a:r>
              <a:rPr lang="en-US" sz="2400" dirty="0" smtClean="0"/>
              <a:t>Layered Continuum includes planning for all adult learning opportunities</a:t>
            </a:r>
            <a:endParaRPr lang="en-US" dirty="0" smtClean="0"/>
          </a:p>
          <a:p>
            <a:endParaRPr lang="en-US" dirty="0"/>
          </a:p>
          <a:p>
            <a:endParaRPr lang="en-US" dirty="0" smtClean="0"/>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4791" y="43032"/>
            <a:ext cx="947568" cy="947568"/>
          </a:xfrm>
          <a:prstGeom prst="rect">
            <a:avLst/>
          </a:prstGeom>
        </p:spPr>
      </p:pic>
    </p:spTree>
    <p:extLst>
      <p:ext uri="{BB962C8B-B14F-4D97-AF65-F5344CB8AC3E}">
        <p14:creationId xmlns:p14="http://schemas.microsoft.com/office/powerpoint/2010/main" val="5541384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23569" b="-1"/>
          <a:stretch/>
        </p:blipFill>
        <p:spPr bwMode="auto">
          <a:xfrm>
            <a:off x="181592" y="1781503"/>
            <a:ext cx="8888413" cy="631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rot="19312997">
            <a:off x="4246940" y="4545824"/>
            <a:ext cx="3016155" cy="400110"/>
          </a:xfrm>
          <a:prstGeom prst="rect">
            <a:avLst/>
          </a:prstGeom>
          <a:noFill/>
        </p:spPr>
        <p:txBody>
          <a:bodyPr wrap="square" rtlCol="0">
            <a:spAutoFit/>
          </a:bodyPr>
          <a:lstStyle/>
          <a:p>
            <a:pPr>
              <a:defRPr/>
            </a:pPr>
            <a:r>
              <a:rPr lang="en-US" sz="2000" kern="0" dirty="0" smtClean="0">
                <a:solidFill>
                  <a:prstClr val="white"/>
                </a:solidFill>
              </a:rPr>
              <a:t>Universal</a:t>
            </a:r>
          </a:p>
        </p:txBody>
      </p:sp>
      <p:sp>
        <p:nvSpPr>
          <p:cNvPr id="6" name="TextBox 5"/>
          <p:cNvSpPr txBox="1"/>
          <p:nvPr/>
        </p:nvSpPr>
        <p:spPr>
          <a:xfrm rot="19312997">
            <a:off x="6075740" y="1878824"/>
            <a:ext cx="3016155" cy="400110"/>
          </a:xfrm>
          <a:prstGeom prst="rect">
            <a:avLst/>
          </a:prstGeom>
          <a:noFill/>
        </p:spPr>
        <p:txBody>
          <a:bodyPr wrap="square" rtlCol="0">
            <a:spAutoFit/>
          </a:bodyPr>
          <a:lstStyle/>
          <a:p>
            <a:pPr>
              <a:defRPr/>
            </a:pPr>
            <a:r>
              <a:rPr lang="en-US" sz="2000" kern="0" dirty="0" smtClean="0">
                <a:solidFill>
                  <a:prstClr val="white"/>
                </a:solidFill>
              </a:rPr>
              <a:t>Intensive</a:t>
            </a:r>
          </a:p>
        </p:txBody>
      </p:sp>
      <p:sp>
        <p:nvSpPr>
          <p:cNvPr id="7" name="TextBox 6"/>
          <p:cNvSpPr txBox="1"/>
          <p:nvPr/>
        </p:nvSpPr>
        <p:spPr>
          <a:xfrm rot="19312997">
            <a:off x="5466140" y="3021824"/>
            <a:ext cx="3016155" cy="400110"/>
          </a:xfrm>
          <a:prstGeom prst="rect">
            <a:avLst/>
          </a:prstGeom>
          <a:noFill/>
        </p:spPr>
        <p:txBody>
          <a:bodyPr wrap="square" rtlCol="0">
            <a:spAutoFit/>
          </a:bodyPr>
          <a:lstStyle/>
          <a:p>
            <a:pPr>
              <a:defRPr/>
            </a:pPr>
            <a:r>
              <a:rPr lang="en-US" sz="2000" kern="0" dirty="0" smtClean="0">
                <a:solidFill>
                  <a:prstClr val="white"/>
                </a:solidFill>
              </a:rPr>
              <a:t>Targeted</a:t>
            </a:r>
          </a:p>
        </p:txBody>
      </p:sp>
      <p:sp>
        <p:nvSpPr>
          <p:cNvPr id="8" name="Rectangle 7"/>
          <p:cNvSpPr/>
          <p:nvPr/>
        </p:nvSpPr>
        <p:spPr>
          <a:xfrm>
            <a:off x="328880" y="1702978"/>
            <a:ext cx="3420242" cy="3440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rPr>
              <a:t>Few = Universal + Targeted + Intensive</a:t>
            </a:r>
          </a:p>
          <a:p>
            <a:pPr algn="ctr"/>
            <a:endParaRPr lang="en-US" sz="2800" dirty="0" smtClean="0">
              <a:solidFill>
                <a:prstClr val="white"/>
              </a:solidFill>
            </a:endParaRPr>
          </a:p>
          <a:p>
            <a:pPr algn="ctr"/>
            <a:r>
              <a:rPr lang="en-US" sz="2800" dirty="0" smtClean="0">
                <a:solidFill>
                  <a:prstClr val="white"/>
                </a:solidFill>
              </a:rPr>
              <a:t>Some = Universal ALSO Targeted</a:t>
            </a:r>
          </a:p>
          <a:p>
            <a:pPr algn="ctr"/>
            <a:endParaRPr lang="en-US" sz="2800" dirty="0">
              <a:solidFill>
                <a:prstClr val="white"/>
              </a:solidFill>
            </a:endParaRPr>
          </a:p>
          <a:p>
            <a:pPr algn="ctr"/>
            <a:r>
              <a:rPr lang="en-US" sz="2800" dirty="0">
                <a:solidFill>
                  <a:prstClr val="white"/>
                </a:solidFill>
              </a:rPr>
              <a:t>Every = Universal</a:t>
            </a:r>
          </a:p>
          <a:p>
            <a:pPr algn="ctr"/>
            <a:endParaRPr lang="en-US" sz="2800" dirty="0">
              <a:solidFill>
                <a:prstClr val="white"/>
              </a:solidFill>
            </a:endParaRPr>
          </a:p>
        </p:txBody>
      </p:sp>
      <p:sp>
        <p:nvSpPr>
          <p:cNvPr id="9" name="Title 1"/>
          <p:cNvSpPr>
            <a:spLocks noGrp="1"/>
          </p:cNvSpPr>
          <p:nvPr>
            <p:ph type="title"/>
          </p:nvPr>
        </p:nvSpPr>
        <p:spPr>
          <a:noFill/>
        </p:spPr>
        <p:txBody>
          <a:bodyPr>
            <a:normAutofit/>
          </a:bodyPr>
          <a:lstStyle/>
          <a:p>
            <a:r>
              <a:rPr lang="en-US" sz="3000" dirty="0" smtClean="0"/>
              <a:t>Support Matched to Stakeholders’ Needs</a:t>
            </a:r>
            <a:endParaRPr lang="en-US" sz="3000" dirty="0"/>
          </a:p>
        </p:txBody>
      </p:sp>
      <p:sp>
        <p:nvSpPr>
          <p:cNvPr id="11" name="TextBox 10"/>
          <p:cNvSpPr txBox="1"/>
          <p:nvPr/>
        </p:nvSpPr>
        <p:spPr>
          <a:xfrm>
            <a:off x="6473443" y="4983837"/>
            <a:ext cx="2220745" cy="1015663"/>
          </a:xfrm>
          <a:prstGeom prst="rect">
            <a:avLst/>
          </a:prstGeom>
          <a:noFill/>
        </p:spPr>
        <p:txBody>
          <a:bodyPr wrap="square" rtlCol="0">
            <a:spAutoFit/>
          </a:bodyPr>
          <a:lstStyle/>
          <a:p>
            <a:r>
              <a:rPr lang="en-US" sz="2000" dirty="0" smtClean="0">
                <a:solidFill>
                  <a:srgbClr val="5C6670"/>
                </a:solidFill>
              </a:rPr>
              <a:t>“The Layered Continuum of Supports”</a:t>
            </a:r>
            <a:endParaRPr lang="en-US" sz="2000" dirty="0">
              <a:solidFill>
                <a:srgbClr val="5C6670"/>
              </a:solidFill>
            </a:endParaRPr>
          </a:p>
        </p:txBody>
      </p:sp>
      <p:sp>
        <p:nvSpPr>
          <p:cNvPr id="10" name="TextBox 9"/>
          <p:cNvSpPr txBox="1"/>
          <p:nvPr/>
        </p:nvSpPr>
        <p:spPr>
          <a:xfrm>
            <a:off x="0" y="6211669"/>
            <a:ext cx="5923128" cy="646331"/>
          </a:xfrm>
          <a:prstGeom prst="rect">
            <a:avLst/>
          </a:prstGeom>
          <a:noFill/>
        </p:spPr>
        <p:txBody>
          <a:bodyPr wrap="square" rtlCol="0">
            <a:spAutoFit/>
          </a:bodyPr>
          <a:lstStyle/>
          <a:p>
            <a:r>
              <a:rPr lang="en-US" sz="1200" dirty="0" smtClean="0">
                <a:solidFill>
                  <a:prstClr val="white">
                    <a:lumMod val="65000"/>
                  </a:prstClr>
                </a:solidFill>
              </a:rPr>
              <a:t>(Note: Visual graphic</a:t>
            </a:r>
          </a:p>
          <a:p>
            <a:r>
              <a:rPr lang="en-US" sz="1200" dirty="0" smtClean="0">
                <a:solidFill>
                  <a:prstClr val="white">
                    <a:lumMod val="65000"/>
                  </a:prstClr>
                </a:solidFill>
              </a:rPr>
              <a:t>Representation</a:t>
            </a:r>
          </a:p>
          <a:p>
            <a:r>
              <a:rPr lang="en-US" sz="1200" dirty="0" smtClean="0">
                <a:solidFill>
                  <a:prstClr val="white">
                    <a:lumMod val="65000"/>
                  </a:prstClr>
                </a:solidFill>
              </a:rPr>
              <a:t>Adapted from practitioners)</a:t>
            </a:r>
            <a:endParaRPr lang="en-US" sz="1200" dirty="0">
              <a:solidFill>
                <a:prstClr val="white">
                  <a:lumMod val="65000"/>
                </a:prstClr>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4791" y="43032"/>
            <a:ext cx="947568" cy="947568"/>
          </a:xfrm>
          <a:prstGeom prst="rect">
            <a:avLst/>
          </a:prstGeom>
        </p:spPr>
      </p:pic>
    </p:spTree>
    <p:extLst>
      <p:ext uri="{BB962C8B-B14F-4D97-AF65-F5344CB8AC3E}">
        <p14:creationId xmlns:p14="http://schemas.microsoft.com/office/powerpoint/2010/main" val="294288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370" y="228600"/>
            <a:ext cx="8381260" cy="1054394"/>
          </a:xfrm>
        </p:spPr>
        <p:txBody>
          <a:bodyPr/>
          <a:lstStyle/>
          <a:p>
            <a:r>
              <a:rPr lang="en-US" dirty="0" smtClean="0"/>
              <a:t>Shared Responsibility &amp; Accountability</a:t>
            </a:r>
            <a:endParaRPr lang="en-US" dirty="0"/>
          </a:p>
        </p:txBody>
      </p:sp>
      <p:sp>
        <p:nvSpPr>
          <p:cNvPr id="7" name="Footer Placeholder 1"/>
          <p:cNvSpPr>
            <a:spLocks noGrp="1"/>
          </p:cNvSpPr>
          <p:nvPr>
            <p:ph type="ftr" sz="quarter" idx="3"/>
          </p:nvPr>
        </p:nvSpPr>
        <p:spPr>
          <a:xfrm>
            <a:off x="380999" y="6356350"/>
            <a:ext cx="3352800" cy="274320"/>
          </a:xfrm>
        </p:spPr>
        <p:txBody>
          <a:bodyPr/>
          <a:lstStyle/>
          <a:p>
            <a:pPr algn="ctr"/>
            <a:r>
              <a:rPr lang="en-US" sz="1400" dirty="0" smtClean="0"/>
              <a:t>Source: Part B FFY Annual Performance Report for Special Education</a:t>
            </a:r>
          </a:p>
        </p:txBody>
      </p:sp>
      <p:graphicFrame>
        <p:nvGraphicFramePr>
          <p:cNvPr id="8" name="Chart 7"/>
          <p:cNvGraphicFramePr>
            <a:graphicFrameLocks/>
          </p:cNvGraphicFramePr>
          <p:nvPr>
            <p:extLst/>
          </p:nvPr>
        </p:nvGraphicFramePr>
        <p:xfrm>
          <a:off x="381370" y="1732236"/>
          <a:ext cx="8412480" cy="4297680"/>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4791" y="43032"/>
            <a:ext cx="947568" cy="947568"/>
          </a:xfrm>
          <a:prstGeom prst="rect">
            <a:avLst/>
          </a:prstGeom>
        </p:spPr>
      </p:pic>
    </p:spTree>
    <p:extLst>
      <p:ext uri="{BB962C8B-B14F-4D97-AF65-F5344CB8AC3E}">
        <p14:creationId xmlns:p14="http://schemas.microsoft.com/office/powerpoint/2010/main" val="232748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1839686" y="0"/>
            <a:ext cx="7304313" cy="1130300"/>
          </a:xfrm>
          <a:solidFill>
            <a:schemeClr val="bg1"/>
          </a:solidFill>
        </p:spPr>
        <p:txBody>
          <a:bodyPr>
            <a:normAutofit/>
          </a:bodyPr>
          <a:lstStyle/>
          <a:p>
            <a:r>
              <a:rPr lang="en-US" dirty="0"/>
              <a:t>Shared Responsibility &amp; Accountability</a:t>
            </a:r>
          </a:p>
        </p:txBody>
      </p:sp>
      <p:sp>
        <p:nvSpPr>
          <p:cNvPr id="4" name="Text Placeholder 3"/>
          <p:cNvSpPr>
            <a:spLocks noGrp="1"/>
          </p:cNvSpPr>
          <p:nvPr>
            <p:ph type="body" sz="half" idx="2"/>
          </p:nvPr>
        </p:nvSpPr>
        <p:spPr>
          <a:xfrm>
            <a:off x="60220" y="2781300"/>
            <a:ext cx="1812123" cy="3325586"/>
          </a:xfrm>
        </p:spPr>
        <p:txBody>
          <a:bodyPr>
            <a:noAutofit/>
          </a:bodyPr>
          <a:lstStyle/>
          <a:p>
            <a:r>
              <a:rPr lang="en-US" sz="2400" dirty="0"/>
              <a:t>Activity:  </a:t>
            </a:r>
          </a:p>
          <a:p>
            <a:r>
              <a:rPr lang="en-US" sz="2400" dirty="0"/>
              <a:t>“Turn-and- Talk” to  a </a:t>
            </a:r>
            <a:r>
              <a:rPr lang="en-US" sz="2400" dirty="0" smtClean="0"/>
              <a:t>neighbor</a:t>
            </a:r>
          </a:p>
          <a:p>
            <a:endParaRPr lang="en-US" sz="2400" dirty="0" smtClean="0"/>
          </a:p>
          <a:p>
            <a:r>
              <a:rPr lang="en-US" sz="2400" dirty="0" smtClean="0"/>
              <a:t>Implications for your System</a:t>
            </a:r>
          </a:p>
        </p:txBody>
      </p:sp>
      <p:pic>
        <p:nvPicPr>
          <p:cNvPr id="6" name="Picture 2" descr="C:\Program Files (x86)\Microsoft Office\MEDIA\CAGCAT10\j02341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560" y="307323"/>
            <a:ext cx="933972" cy="99315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txBox="1">
            <a:spLocks noGrp="1"/>
          </p:cNvSpPr>
          <p:nvPr>
            <p:ph type="title"/>
          </p:nvPr>
        </p:nvSpPr>
        <p:spPr>
          <a:xfrm rot="20690788">
            <a:off x="64760" y="1678192"/>
            <a:ext cx="1519578" cy="424732"/>
          </a:xfrm>
          <a:prstGeom prst="rect">
            <a:avLst/>
          </a:prstGeom>
          <a:solidFill>
            <a:srgbClr val="FFFF00"/>
          </a:solidFill>
        </p:spPr>
        <p:txBody>
          <a:bodyPr wrap="square" rtlCol="0">
            <a:spAutoFit/>
          </a:bodyPr>
          <a:lstStyle/>
          <a:p>
            <a:pPr algn="ctr"/>
            <a:r>
              <a:rPr lang="en-US" sz="2400" dirty="0">
                <a:solidFill>
                  <a:schemeClr val="tx1">
                    <a:lumMod val="50000"/>
                  </a:schemeClr>
                </a:solidFill>
              </a:rPr>
              <a:t>2</a:t>
            </a:r>
            <a:r>
              <a:rPr lang="en-US" sz="2400" dirty="0" smtClean="0">
                <a:solidFill>
                  <a:schemeClr val="tx1">
                    <a:lumMod val="50000"/>
                  </a:schemeClr>
                </a:solidFill>
              </a:rPr>
              <a:t> </a:t>
            </a:r>
            <a:r>
              <a:rPr lang="en-US" sz="2400" dirty="0" err="1">
                <a:solidFill>
                  <a:schemeClr val="tx1">
                    <a:lumMod val="50000"/>
                  </a:schemeClr>
                </a:solidFill>
              </a:rPr>
              <a:t>mins</a:t>
            </a:r>
            <a:endParaRPr lang="en-US" sz="2400" dirty="0">
              <a:solidFill>
                <a:schemeClr val="tx1">
                  <a:lumMod val="50000"/>
                </a:schemeClr>
              </a:solidFill>
            </a:endParaRPr>
          </a:p>
        </p:txBody>
      </p:sp>
      <p:graphicFrame>
        <p:nvGraphicFramePr>
          <p:cNvPr id="8" name="Content Placeholder 7"/>
          <p:cNvGraphicFramePr>
            <a:graphicFrameLocks noGrp="1"/>
          </p:cNvGraphicFramePr>
          <p:nvPr>
            <p:ph idx="1"/>
            <p:extLst/>
          </p:nvPr>
        </p:nvGraphicFramePr>
        <p:xfrm>
          <a:off x="1817914" y="1034143"/>
          <a:ext cx="7326086" cy="582385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1872344" y="1077687"/>
            <a:ext cx="7271656" cy="5816977"/>
          </a:xfrm>
          <a:prstGeom prst="rect">
            <a:avLst/>
          </a:prstGeom>
          <a:solidFill>
            <a:schemeClr val="accent1">
              <a:lumMod val="20000"/>
              <a:lumOff val="80000"/>
            </a:schemeClr>
          </a:solidFill>
        </p:spPr>
        <p:txBody>
          <a:bodyPr wrap="square" rtlCol="0">
            <a:spAutoFit/>
          </a:bodyPr>
          <a:lstStyle/>
          <a:p>
            <a:r>
              <a:rPr lang="en-US" sz="2800" dirty="0" smtClean="0"/>
              <a:t>Discuss with an “elbow partner” one of these three prompts.</a:t>
            </a:r>
          </a:p>
          <a:p>
            <a:endParaRPr lang="en-US" sz="2800" dirty="0" smtClean="0"/>
          </a:p>
          <a:p>
            <a:pPr marL="914400" lvl="1" indent="-457200">
              <a:buFont typeface="Arial" panose="020B0604020202020204" pitchFamily="34" charset="0"/>
              <a:buChar char="•"/>
            </a:pPr>
            <a:r>
              <a:rPr lang="en-US" sz="2800" dirty="0" smtClean="0"/>
              <a:t>What implications does this data have for first best instruction in your schools?  </a:t>
            </a:r>
            <a:endParaRPr lang="en-US" sz="2800" dirty="0"/>
          </a:p>
          <a:p>
            <a:pPr marL="914400" lvl="1" indent="-457200">
              <a:buFont typeface="Arial" panose="020B0604020202020204" pitchFamily="34" charset="0"/>
              <a:buChar char="•"/>
            </a:pPr>
            <a:r>
              <a:rPr lang="en-US" sz="2800" dirty="0" smtClean="0"/>
              <a:t>What do you see as the biggest challenges for your schools?  </a:t>
            </a:r>
          </a:p>
          <a:p>
            <a:pPr marL="914400" lvl="1" indent="-457200">
              <a:buFont typeface="Arial" panose="020B0604020202020204" pitchFamily="34" charset="0"/>
              <a:buChar char="•"/>
            </a:pPr>
            <a:r>
              <a:rPr lang="en-US" sz="2800" dirty="0" smtClean="0"/>
              <a:t>What systems are needed to support educators in your schools? </a:t>
            </a: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endParaRPr lang="en-US" sz="2800" dirty="0" smtClean="0"/>
          </a:p>
          <a:p>
            <a:pPr lvl="1"/>
            <a:endParaRPr lang="en-US" sz="2800" dirty="0" smtClean="0"/>
          </a:p>
          <a:p>
            <a:endParaRPr lang="en-US" dirty="0"/>
          </a:p>
          <a:p>
            <a:endParaRPr lang="en-US" dirty="0"/>
          </a:p>
        </p:txBody>
      </p:sp>
    </p:spTree>
    <p:extLst>
      <p:ext uri="{BB962C8B-B14F-4D97-AF65-F5344CB8AC3E}">
        <p14:creationId xmlns:p14="http://schemas.microsoft.com/office/powerpoint/2010/main" val="5326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1748790" y="697230"/>
            <a:ext cx="5657850" cy="5486400"/>
          </a:xfrm>
          <a:prstGeom prst="triangle">
            <a:avLst/>
          </a:prstGeom>
          <a:gradFill flip="none" rotWithShape="1">
            <a:gsLst>
              <a:gs pos="0">
                <a:srgbClr val="FF0000"/>
              </a:gs>
              <a:gs pos="24000">
                <a:srgbClr val="FFFF00"/>
              </a:gs>
              <a:gs pos="100000">
                <a:srgbClr val="00B050"/>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2478405" y="3143250"/>
            <a:ext cx="1053465" cy="2545080"/>
          </a:xfrm>
          <a:prstGeom prst="line">
            <a:avLst/>
          </a:prstGeom>
          <a:ln w="34925"/>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flipV="1">
            <a:off x="3956685" y="1383030"/>
            <a:ext cx="621030" cy="3707130"/>
          </a:xfrm>
          <a:prstGeom prst="line">
            <a:avLst/>
          </a:prstGeom>
          <a:ln w="34925"/>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3537585" y="3131820"/>
            <a:ext cx="409575" cy="1965960"/>
          </a:xfrm>
          <a:prstGeom prst="line">
            <a:avLst/>
          </a:prstGeom>
          <a:ln w="34925"/>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V="1">
            <a:off x="5490210" y="4114800"/>
            <a:ext cx="601980" cy="1882140"/>
          </a:xfrm>
          <a:prstGeom prst="line">
            <a:avLst/>
          </a:prstGeom>
          <a:ln w="34925"/>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5196840" y="2468880"/>
            <a:ext cx="293370" cy="3528060"/>
          </a:xfrm>
          <a:prstGeom prst="line">
            <a:avLst/>
          </a:prstGeom>
          <a:ln w="34925"/>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4575810" y="1398270"/>
            <a:ext cx="621030" cy="1070610"/>
          </a:xfrm>
          <a:prstGeom prst="line">
            <a:avLst/>
          </a:prstGeom>
          <a:ln w="34925"/>
        </p:spPr>
        <p:style>
          <a:lnRef idx="3">
            <a:schemeClr val="dk1"/>
          </a:lnRef>
          <a:fillRef idx="0">
            <a:schemeClr val="dk1"/>
          </a:fillRef>
          <a:effectRef idx="2">
            <a:schemeClr val="dk1"/>
          </a:effectRef>
          <a:fontRef idx="minor">
            <a:schemeClr val="tx1"/>
          </a:fontRef>
        </p:style>
      </p:cxnSp>
      <p:sp>
        <p:nvSpPr>
          <p:cNvPr id="24" name="TextBox 23"/>
          <p:cNvSpPr txBox="1"/>
          <p:nvPr/>
        </p:nvSpPr>
        <p:spPr>
          <a:xfrm>
            <a:off x="1603358" y="5751314"/>
            <a:ext cx="1750094" cy="369332"/>
          </a:xfrm>
          <a:prstGeom prst="rect">
            <a:avLst/>
          </a:prstGeom>
          <a:noFill/>
        </p:spPr>
        <p:txBody>
          <a:bodyPr wrap="none" rtlCol="0">
            <a:spAutoFit/>
          </a:bodyPr>
          <a:lstStyle/>
          <a:p>
            <a:r>
              <a:rPr lang="en-US" dirty="0" smtClean="0">
                <a:latin typeface="Museo Slab 500" panose="02000000000000000000" pitchFamily="50" charset="0"/>
              </a:rPr>
              <a:t>Social Studies</a:t>
            </a:r>
            <a:endParaRPr lang="en-US" dirty="0">
              <a:latin typeface="Museo Slab 500" panose="02000000000000000000" pitchFamily="50" charset="0"/>
            </a:endParaRPr>
          </a:p>
        </p:txBody>
      </p:sp>
      <p:sp>
        <p:nvSpPr>
          <p:cNvPr id="25" name="TextBox 24"/>
          <p:cNvSpPr txBox="1"/>
          <p:nvPr/>
        </p:nvSpPr>
        <p:spPr>
          <a:xfrm>
            <a:off x="4723147" y="1213604"/>
            <a:ext cx="2403222" cy="369332"/>
          </a:xfrm>
          <a:prstGeom prst="rect">
            <a:avLst/>
          </a:prstGeom>
          <a:noFill/>
        </p:spPr>
        <p:txBody>
          <a:bodyPr wrap="none" rtlCol="0">
            <a:spAutoFit/>
          </a:bodyPr>
          <a:lstStyle/>
          <a:p>
            <a:r>
              <a:rPr lang="en-US" dirty="0" smtClean="0">
                <a:latin typeface="Museo Slab 500" panose="02000000000000000000" pitchFamily="50" charset="0"/>
              </a:rPr>
              <a:t>Math (Acceleration)</a:t>
            </a:r>
            <a:endParaRPr lang="en-US" dirty="0">
              <a:latin typeface="Museo Slab 500" panose="02000000000000000000" pitchFamily="50" charset="0"/>
            </a:endParaRPr>
          </a:p>
        </p:txBody>
      </p:sp>
      <p:sp>
        <p:nvSpPr>
          <p:cNvPr id="26" name="TextBox 25"/>
          <p:cNvSpPr txBox="1"/>
          <p:nvPr/>
        </p:nvSpPr>
        <p:spPr>
          <a:xfrm>
            <a:off x="5196840" y="2192893"/>
            <a:ext cx="2843279" cy="369332"/>
          </a:xfrm>
          <a:prstGeom prst="rect">
            <a:avLst/>
          </a:prstGeom>
          <a:noFill/>
        </p:spPr>
        <p:txBody>
          <a:bodyPr wrap="none" rtlCol="0">
            <a:spAutoFit/>
          </a:bodyPr>
          <a:lstStyle/>
          <a:p>
            <a:r>
              <a:rPr lang="en-US" dirty="0" smtClean="0">
                <a:latin typeface="Museo Slab 500" panose="02000000000000000000" pitchFamily="50" charset="0"/>
              </a:rPr>
              <a:t>Reading (Remediation) </a:t>
            </a:r>
            <a:endParaRPr lang="en-US" dirty="0">
              <a:latin typeface="Museo Slab 500" panose="02000000000000000000" pitchFamily="50" charset="0"/>
            </a:endParaRPr>
          </a:p>
        </p:txBody>
      </p:sp>
      <p:sp>
        <p:nvSpPr>
          <p:cNvPr id="27" name="TextBox 26"/>
          <p:cNvSpPr txBox="1"/>
          <p:nvPr/>
        </p:nvSpPr>
        <p:spPr>
          <a:xfrm>
            <a:off x="6057717" y="3863578"/>
            <a:ext cx="2064091" cy="369332"/>
          </a:xfrm>
          <a:prstGeom prst="rect">
            <a:avLst/>
          </a:prstGeom>
          <a:noFill/>
        </p:spPr>
        <p:txBody>
          <a:bodyPr wrap="none" rtlCol="0">
            <a:spAutoFit/>
          </a:bodyPr>
          <a:lstStyle/>
          <a:p>
            <a:r>
              <a:rPr lang="en-US" dirty="0" smtClean="0">
                <a:latin typeface="Museo Slab 500" panose="02000000000000000000" pitchFamily="50" charset="0"/>
              </a:rPr>
              <a:t>Communication</a:t>
            </a:r>
            <a:endParaRPr lang="en-US" dirty="0">
              <a:latin typeface="Museo Slab 500" panose="02000000000000000000" pitchFamily="50" charset="0"/>
            </a:endParaRPr>
          </a:p>
        </p:txBody>
      </p:sp>
      <p:sp>
        <p:nvSpPr>
          <p:cNvPr id="28" name="TextBox 27"/>
          <p:cNvSpPr txBox="1"/>
          <p:nvPr/>
        </p:nvSpPr>
        <p:spPr>
          <a:xfrm>
            <a:off x="3071876" y="2794873"/>
            <a:ext cx="1065420" cy="369332"/>
          </a:xfrm>
          <a:prstGeom prst="rect">
            <a:avLst/>
          </a:prstGeom>
          <a:noFill/>
        </p:spPr>
        <p:txBody>
          <a:bodyPr wrap="none" rtlCol="0">
            <a:spAutoFit/>
          </a:bodyPr>
          <a:lstStyle/>
          <a:p>
            <a:r>
              <a:rPr lang="en-US" dirty="0" smtClean="0">
                <a:latin typeface="Museo Slab 500" panose="02000000000000000000" pitchFamily="50" charset="0"/>
              </a:rPr>
              <a:t>Science</a:t>
            </a:r>
            <a:endParaRPr lang="en-US" dirty="0">
              <a:latin typeface="Museo Slab 500" panose="02000000000000000000" pitchFamily="50" charset="0"/>
            </a:endParaRPr>
          </a:p>
        </p:txBody>
      </p:sp>
      <p:sp>
        <p:nvSpPr>
          <p:cNvPr id="32" name="TextBox 31"/>
          <p:cNvSpPr txBox="1"/>
          <p:nvPr/>
        </p:nvSpPr>
        <p:spPr>
          <a:xfrm>
            <a:off x="173904" y="706487"/>
            <a:ext cx="2341165" cy="64633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600" dirty="0" smtClean="0">
                <a:solidFill>
                  <a:srgbClr val="FF0000"/>
                </a:solidFill>
                <a:latin typeface="Trebuchet MS" panose="020B0603020202020204" pitchFamily="34" charset="0"/>
              </a:rPr>
              <a:t>Intensive</a:t>
            </a:r>
            <a:endParaRPr lang="en-US" sz="3600" dirty="0">
              <a:solidFill>
                <a:srgbClr val="FF0000"/>
              </a:solidFill>
              <a:latin typeface="Trebuchet MS" panose="020B0603020202020204" pitchFamily="34" charset="0"/>
            </a:endParaRPr>
          </a:p>
        </p:txBody>
      </p:sp>
      <p:sp>
        <p:nvSpPr>
          <p:cNvPr id="33" name="TextBox 32"/>
          <p:cNvSpPr txBox="1"/>
          <p:nvPr/>
        </p:nvSpPr>
        <p:spPr>
          <a:xfrm>
            <a:off x="173904" y="2158365"/>
            <a:ext cx="2341165" cy="64633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600" dirty="0" smtClean="0">
                <a:solidFill>
                  <a:srgbClr val="FFFF00"/>
                </a:solidFill>
                <a:latin typeface="Trebuchet MS" panose="020B0603020202020204" pitchFamily="34" charset="0"/>
              </a:rPr>
              <a:t>Targeted</a:t>
            </a:r>
            <a:endParaRPr lang="en-US" sz="3600" dirty="0">
              <a:solidFill>
                <a:srgbClr val="FFFF00"/>
              </a:solidFill>
              <a:latin typeface="Trebuchet MS" panose="020B0603020202020204" pitchFamily="34" charset="0"/>
            </a:endParaRPr>
          </a:p>
        </p:txBody>
      </p:sp>
      <p:sp>
        <p:nvSpPr>
          <p:cNvPr id="34" name="TextBox 33"/>
          <p:cNvSpPr txBox="1"/>
          <p:nvPr/>
        </p:nvSpPr>
        <p:spPr>
          <a:xfrm>
            <a:off x="173905" y="3769459"/>
            <a:ext cx="2090637"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600" dirty="0" smtClean="0">
                <a:solidFill>
                  <a:srgbClr val="00B050"/>
                </a:solidFill>
                <a:latin typeface="Trebuchet MS" panose="020B0603020202020204" pitchFamily="34" charset="0"/>
              </a:rPr>
              <a:t>Universal</a:t>
            </a:r>
            <a:endParaRPr lang="en-US" sz="3600" dirty="0">
              <a:solidFill>
                <a:srgbClr val="00B050"/>
              </a:solidFill>
              <a:latin typeface="Trebuchet MS" panose="020B0603020202020204" pitchFamily="34" charset="0"/>
            </a:endParaRPr>
          </a:p>
        </p:txBody>
      </p:sp>
      <p:sp>
        <p:nvSpPr>
          <p:cNvPr id="35" name="TextBox 34"/>
          <p:cNvSpPr txBox="1"/>
          <p:nvPr/>
        </p:nvSpPr>
        <p:spPr>
          <a:xfrm>
            <a:off x="0" y="-11133"/>
            <a:ext cx="9144000"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800" dirty="0" smtClean="0">
                <a:latin typeface="Museo Slab 500" panose="02000000000000000000" pitchFamily="50" charset="0"/>
              </a:rPr>
              <a:t>Layered Continuum of </a:t>
            </a:r>
            <a:r>
              <a:rPr lang="en-US" sz="2800" u="sng" dirty="0" smtClean="0">
                <a:latin typeface="Museo Slab 500" panose="02000000000000000000" pitchFamily="50" charset="0"/>
              </a:rPr>
              <a:t>Student</a:t>
            </a:r>
            <a:r>
              <a:rPr lang="en-US" sz="2800" dirty="0" smtClean="0">
                <a:latin typeface="Museo Slab 500" panose="02000000000000000000" pitchFamily="50" charset="0"/>
              </a:rPr>
              <a:t> Supports</a:t>
            </a:r>
            <a:endParaRPr lang="en-US" sz="2800" dirty="0">
              <a:latin typeface="Museo Slab 500" panose="02000000000000000000" pitchFamily="50" charset="0"/>
            </a:endParaRPr>
          </a:p>
        </p:txBody>
      </p:sp>
      <p:sp>
        <p:nvSpPr>
          <p:cNvPr id="36" name="TextBox 35"/>
          <p:cNvSpPr txBox="1"/>
          <p:nvPr/>
        </p:nvSpPr>
        <p:spPr>
          <a:xfrm>
            <a:off x="3727132" y="5097780"/>
            <a:ext cx="481222" cy="369332"/>
          </a:xfrm>
          <a:prstGeom prst="rect">
            <a:avLst/>
          </a:prstGeom>
          <a:noFill/>
        </p:spPr>
        <p:txBody>
          <a:bodyPr wrap="none" rtlCol="0">
            <a:spAutoFit/>
          </a:bodyPr>
          <a:lstStyle/>
          <a:p>
            <a:r>
              <a:rPr lang="en-US" dirty="0" smtClean="0">
                <a:latin typeface="Museo Slab 500" panose="02000000000000000000" pitchFamily="50" charset="0"/>
              </a:rPr>
              <a:t>PE</a:t>
            </a:r>
            <a:endParaRPr lang="en-US" dirty="0">
              <a:latin typeface="Museo Slab 500" panose="02000000000000000000" pitchFamily="50" charset="0"/>
            </a:endParaRPr>
          </a:p>
        </p:txBody>
      </p:sp>
      <p:sp>
        <p:nvSpPr>
          <p:cNvPr id="37" name="TextBox 36"/>
          <p:cNvSpPr txBox="1"/>
          <p:nvPr/>
        </p:nvSpPr>
        <p:spPr>
          <a:xfrm>
            <a:off x="5533352" y="5829657"/>
            <a:ext cx="1490152" cy="369332"/>
          </a:xfrm>
          <a:prstGeom prst="rect">
            <a:avLst/>
          </a:prstGeom>
          <a:noFill/>
        </p:spPr>
        <p:txBody>
          <a:bodyPr wrap="none" rtlCol="0">
            <a:spAutoFit/>
          </a:bodyPr>
          <a:lstStyle/>
          <a:p>
            <a:r>
              <a:rPr lang="en-US" dirty="0" smtClean="0">
                <a:latin typeface="Museo Slab 500" panose="02000000000000000000" pitchFamily="50" charset="0"/>
              </a:rPr>
              <a:t>Attendance</a:t>
            </a:r>
            <a:endParaRPr lang="en-US" dirty="0">
              <a:latin typeface="Museo Slab 500" panose="02000000000000000000" pitchFamily="50" charset="0"/>
            </a:endParaRPr>
          </a:p>
        </p:txBody>
      </p:sp>
      <p:sp>
        <p:nvSpPr>
          <p:cNvPr id="30" name="Rounded Rectangle 34"/>
          <p:cNvSpPr>
            <a:spLocks noChangeArrowheads="1"/>
          </p:cNvSpPr>
          <p:nvPr/>
        </p:nvSpPr>
        <p:spPr bwMode="auto">
          <a:xfrm>
            <a:off x="1603358" y="4152900"/>
            <a:ext cx="6172200" cy="762000"/>
          </a:xfrm>
          <a:prstGeom prst="roundRect">
            <a:avLst>
              <a:gd name="adj" fmla="val 16667"/>
            </a:avLst>
          </a:prstGeom>
          <a:solidFill>
            <a:schemeClr val="bg1"/>
          </a:solidFill>
          <a:ln w="9525">
            <a:solidFill>
              <a:schemeClr val="tx1"/>
            </a:solidFill>
            <a:round/>
            <a:headEnd/>
            <a:tailEnd/>
          </a:ln>
          <a:effectLst>
            <a:outerShdw blurRad="50800" dist="38100" dir="2700000" algn="tl" rotWithShape="0">
              <a:prstClr val="black">
                <a:alpha val="40000"/>
              </a:prstClr>
            </a:outerShdw>
          </a:effectLst>
        </p:spPr>
        <p:txBody>
          <a:bodyPr anchor="ctr"/>
          <a:lstStyle/>
          <a:p>
            <a:pPr algn="ctr"/>
            <a:r>
              <a:rPr lang="en-US" sz="3600" dirty="0">
                <a:solidFill>
                  <a:srgbClr val="000000"/>
                </a:solidFill>
              </a:rPr>
              <a:t>Label supports…not </a:t>
            </a:r>
            <a:r>
              <a:rPr lang="en-US" sz="3600" dirty="0" smtClean="0">
                <a:solidFill>
                  <a:srgbClr val="000000"/>
                </a:solidFill>
              </a:rPr>
              <a:t>students</a:t>
            </a:r>
            <a:endParaRPr lang="en-US" sz="3600" dirty="0">
              <a:solidFill>
                <a:srgbClr val="000000"/>
              </a:solidFill>
            </a:endParaRPr>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9709" y="43032"/>
            <a:ext cx="752650" cy="752650"/>
          </a:xfrm>
          <a:prstGeom prst="rect">
            <a:avLst/>
          </a:prstGeom>
        </p:spPr>
      </p:pic>
    </p:spTree>
    <p:extLst>
      <p:ext uri="{BB962C8B-B14F-4D97-AF65-F5344CB8AC3E}">
        <p14:creationId xmlns:p14="http://schemas.microsoft.com/office/powerpoint/2010/main" val="121758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ox(i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1748790" y="697230"/>
            <a:ext cx="5657850" cy="5486400"/>
          </a:xfrm>
          <a:prstGeom prst="triangle">
            <a:avLst/>
          </a:prstGeom>
          <a:gradFill flip="none" rotWithShape="1">
            <a:gsLst>
              <a:gs pos="0">
                <a:srgbClr val="FF0000"/>
              </a:gs>
              <a:gs pos="24000">
                <a:srgbClr val="FFFF00"/>
              </a:gs>
              <a:gs pos="100000">
                <a:srgbClr val="00B050"/>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603358" y="5751314"/>
            <a:ext cx="1520673" cy="369332"/>
          </a:xfrm>
          <a:prstGeom prst="rect">
            <a:avLst/>
          </a:prstGeom>
          <a:noFill/>
        </p:spPr>
        <p:txBody>
          <a:bodyPr wrap="none" rtlCol="0">
            <a:spAutoFit/>
          </a:bodyPr>
          <a:lstStyle/>
          <a:p>
            <a:r>
              <a:rPr lang="en-US" dirty="0" smtClean="0">
                <a:latin typeface="Museo Slab 500" panose="02000000000000000000" pitchFamily="50" charset="0"/>
              </a:rPr>
              <a:t>Assessment</a:t>
            </a:r>
            <a:endParaRPr lang="en-US" dirty="0">
              <a:latin typeface="Museo Slab 500" panose="02000000000000000000" pitchFamily="50" charset="0"/>
            </a:endParaRPr>
          </a:p>
        </p:txBody>
      </p:sp>
      <p:grpSp>
        <p:nvGrpSpPr>
          <p:cNvPr id="5" name="Group 4"/>
          <p:cNvGrpSpPr/>
          <p:nvPr/>
        </p:nvGrpSpPr>
        <p:grpSpPr>
          <a:xfrm>
            <a:off x="3956685" y="814417"/>
            <a:ext cx="3908402" cy="4275743"/>
            <a:chOff x="3956685" y="814417"/>
            <a:chExt cx="3908402" cy="4275743"/>
          </a:xfrm>
        </p:grpSpPr>
        <p:cxnSp>
          <p:nvCxnSpPr>
            <p:cNvPr id="7" name="Straight Connector 6"/>
            <p:cNvCxnSpPr/>
            <p:nvPr/>
          </p:nvCxnSpPr>
          <p:spPr>
            <a:xfrm flipV="1">
              <a:off x="3956685" y="1383030"/>
              <a:ext cx="621030" cy="3707130"/>
            </a:xfrm>
            <a:prstGeom prst="line">
              <a:avLst/>
            </a:prstGeom>
            <a:ln w="34925"/>
          </p:spPr>
          <p:style>
            <a:lnRef idx="3">
              <a:schemeClr val="dk1"/>
            </a:lnRef>
            <a:fillRef idx="0">
              <a:schemeClr val="dk1"/>
            </a:fillRef>
            <a:effectRef idx="2">
              <a:schemeClr val="dk1"/>
            </a:effectRef>
            <a:fontRef idx="minor">
              <a:schemeClr val="tx1"/>
            </a:fontRef>
          </p:style>
        </p:cxnSp>
        <p:sp>
          <p:nvSpPr>
            <p:cNvPr id="25" name="TextBox 24"/>
            <p:cNvSpPr txBox="1"/>
            <p:nvPr/>
          </p:nvSpPr>
          <p:spPr>
            <a:xfrm>
              <a:off x="4409397" y="814417"/>
              <a:ext cx="3455690" cy="646331"/>
            </a:xfrm>
            <a:prstGeom prst="rect">
              <a:avLst/>
            </a:prstGeom>
            <a:noFill/>
          </p:spPr>
          <p:txBody>
            <a:bodyPr wrap="none" rtlCol="0">
              <a:spAutoFit/>
            </a:bodyPr>
            <a:lstStyle/>
            <a:p>
              <a:r>
                <a:rPr lang="en-US" dirty="0" smtClean="0">
                  <a:latin typeface="Museo Slab 500" panose="02000000000000000000" pitchFamily="50" charset="0"/>
                </a:rPr>
                <a:t>Data-based Problem Solving </a:t>
              </a:r>
            </a:p>
            <a:p>
              <a:r>
                <a:rPr lang="en-US" dirty="0" smtClean="0">
                  <a:latin typeface="Museo Slab 500" panose="02000000000000000000" pitchFamily="50" charset="0"/>
                </a:rPr>
                <a:t>and Decision Making</a:t>
              </a:r>
              <a:endParaRPr lang="en-US" dirty="0">
                <a:latin typeface="Museo Slab 500" panose="02000000000000000000" pitchFamily="50" charset="0"/>
              </a:endParaRPr>
            </a:p>
          </p:txBody>
        </p:sp>
      </p:grpSp>
      <p:grpSp>
        <p:nvGrpSpPr>
          <p:cNvPr id="9" name="Group 8"/>
          <p:cNvGrpSpPr/>
          <p:nvPr/>
        </p:nvGrpSpPr>
        <p:grpSpPr>
          <a:xfrm>
            <a:off x="4575810" y="1398270"/>
            <a:ext cx="3575237" cy="1163955"/>
            <a:chOff x="4575810" y="1398270"/>
            <a:chExt cx="3575237" cy="1163955"/>
          </a:xfrm>
        </p:grpSpPr>
        <p:cxnSp>
          <p:nvCxnSpPr>
            <p:cNvPr id="12" name="Straight Connector 11"/>
            <p:cNvCxnSpPr/>
            <p:nvPr/>
          </p:nvCxnSpPr>
          <p:spPr>
            <a:xfrm>
              <a:off x="4575810" y="1398270"/>
              <a:ext cx="621030" cy="1070610"/>
            </a:xfrm>
            <a:prstGeom prst="line">
              <a:avLst/>
            </a:prstGeom>
            <a:ln w="34925"/>
          </p:spPr>
          <p:style>
            <a:lnRef idx="3">
              <a:schemeClr val="dk1"/>
            </a:lnRef>
            <a:fillRef idx="0">
              <a:schemeClr val="dk1"/>
            </a:fillRef>
            <a:effectRef idx="2">
              <a:schemeClr val="dk1"/>
            </a:effectRef>
            <a:fontRef idx="minor">
              <a:schemeClr val="tx1"/>
            </a:fontRef>
          </p:style>
        </p:cxnSp>
        <p:sp>
          <p:nvSpPr>
            <p:cNvPr id="26" name="TextBox 25"/>
            <p:cNvSpPr txBox="1"/>
            <p:nvPr/>
          </p:nvSpPr>
          <p:spPr>
            <a:xfrm>
              <a:off x="5196840" y="2192893"/>
              <a:ext cx="2954207" cy="369332"/>
            </a:xfrm>
            <a:prstGeom prst="rect">
              <a:avLst/>
            </a:prstGeom>
            <a:noFill/>
          </p:spPr>
          <p:txBody>
            <a:bodyPr wrap="none" rtlCol="0">
              <a:spAutoFit/>
            </a:bodyPr>
            <a:lstStyle/>
            <a:p>
              <a:r>
                <a:rPr lang="en-US" dirty="0" smtClean="0">
                  <a:latin typeface="Museo Slab 500" panose="02000000000000000000" pitchFamily="50" charset="0"/>
                </a:rPr>
                <a:t>Classroom Management</a:t>
              </a:r>
              <a:endParaRPr lang="en-US" dirty="0">
                <a:latin typeface="Museo Slab 500" panose="02000000000000000000" pitchFamily="50" charset="0"/>
              </a:endParaRPr>
            </a:p>
          </p:txBody>
        </p:sp>
      </p:grpSp>
      <p:grpSp>
        <p:nvGrpSpPr>
          <p:cNvPr id="4" name="Group 3"/>
          <p:cNvGrpSpPr/>
          <p:nvPr/>
        </p:nvGrpSpPr>
        <p:grpSpPr>
          <a:xfrm>
            <a:off x="3158878" y="3131820"/>
            <a:ext cx="1872885" cy="2328149"/>
            <a:chOff x="3158878" y="3131820"/>
            <a:chExt cx="1872885" cy="2328149"/>
          </a:xfrm>
        </p:grpSpPr>
        <p:cxnSp>
          <p:nvCxnSpPr>
            <p:cNvPr id="8" name="Straight Connector 7"/>
            <p:cNvCxnSpPr/>
            <p:nvPr/>
          </p:nvCxnSpPr>
          <p:spPr>
            <a:xfrm>
              <a:off x="3537585" y="3131820"/>
              <a:ext cx="409575" cy="1965960"/>
            </a:xfrm>
            <a:prstGeom prst="line">
              <a:avLst/>
            </a:prstGeom>
            <a:ln w="34925"/>
          </p:spPr>
          <p:style>
            <a:lnRef idx="3">
              <a:schemeClr val="dk1"/>
            </a:lnRef>
            <a:fillRef idx="0">
              <a:schemeClr val="dk1"/>
            </a:fillRef>
            <a:effectRef idx="2">
              <a:schemeClr val="dk1"/>
            </a:effectRef>
            <a:fontRef idx="minor">
              <a:schemeClr val="tx1"/>
            </a:fontRef>
          </p:style>
        </p:cxnSp>
        <p:sp>
          <p:nvSpPr>
            <p:cNvPr id="27" name="TextBox 26"/>
            <p:cNvSpPr txBox="1"/>
            <p:nvPr/>
          </p:nvSpPr>
          <p:spPr>
            <a:xfrm>
              <a:off x="3158878" y="5090637"/>
              <a:ext cx="1872885" cy="369332"/>
            </a:xfrm>
            <a:prstGeom prst="rect">
              <a:avLst/>
            </a:prstGeom>
            <a:noFill/>
          </p:spPr>
          <p:txBody>
            <a:bodyPr wrap="none" rtlCol="0">
              <a:spAutoFit/>
            </a:bodyPr>
            <a:lstStyle/>
            <a:p>
              <a:r>
                <a:rPr lang="en-US" dirty="0" smtClean="0">
                  <a:latin typeface="Museo Slab 500" panose="02000000000000000000" pitchFamily="50" charset="0"/>
                </a:rPr>
                <a:t>Differentiation</a:t>
              </a:r>
              <a:endParaRPr lang="en-US" dirty="0">
                <a:latin typeface="Museo Slab 500" panose="02000000000000000000" pitchFamily="50" charset="0"/>
              </a:endParaRPr>
            </a:p>
          </p:txBody>
        </p:sp>
      </p:grpSp>
      <p:grpSp>
        <p:nvGrpSpPr>
          <p:cNvPr id="3" name="Group 2"/>
          <p:cNvGrpSpPr/>
          <p:nvPr/>
        </p:nvGrpSpPr>
        <p:grpSpPr>
          <a:xfrm>
            <a:off x="2478405" y="2507010"/>
            <a:ext cx="1930992" cy="3181320"/>
            <a:chOff x="2478405" y="2507010"/>
            <a:chExt cx="1930992" cy="3181320"/>
          </a:xfrm>
        </p:grpSpPr>
        <p:cxnSp>
          <p:nvCxnSpPr>
            <p:cNvPr id="6" name="Straight Connector 5"/>
            <p:cNvCxnSpPr/>
            <p:nvPr/>
          </p:nvCxnSpPr>
          <p:spPr>
            <a:xfrm flipV="1">
              <a:off x="2478405" y="3143250"/>
              <a:ext cx="1053465" cy="2545080"/>
            </a:xfrm>
            <a:prstGeom prst="line">
              <a:avLst/>
            </a:prstGeom>
            <a:ln w="34925"/>
          </p:spPr>
          <p:style>
            <a:lnRef idx="3">
              <a:schemeClr val="dk1"/>
            </a:lnRef>
            <a:fillRef idx="0">
              <a:schemeClr val="dk1"/>
            </a:fillRef>
            <a:effectRef idx="2">
              <a:schemeClr val="dk1"/>
            </a:effectRef>
            <a:fontRef idx="minor">
              <a:schemeClr val="tx1"/>
            </a:fontRef>
          </p:style>
        </p:cxnSp>
        <p:sp>
          <p:nvSpPr>
            <p:cNvPr id="28" name="TextBox 27"/>
            <p:cNvSpPr txBox="1"/>
            <p:nvPr/>
          </p:nvSpPr>
          <p:spPr>
            <a:xfrm>
              <a:off x="2692709" y="2507010"/>
              <a:ext cx="1716688" cy="646331"/>
            </a:xfrm>
            <a:prstGeom prst="rect">
              <a:avLst/>
            </a:prstGeom>
            <a:noFill/>
          </p:spPr>
          <p:txBody>
            <a:bodyPr wrap="none" rtlCol="0">
              <a:spAutoFit/>
            </a:bodyPr>
            <a:lstStyle/>
            <a:p>
              <a:r>
                <a:rPr lang="en-US" dirty="0" smtClean="0">
                  <a:latin typeface="Museo Slab 500" panose="02000000000000000000" pitchFamily="50" charset="0"/>
                </a:rPr>
                <a:t>Instructional </a:t>
              </a:r>
            </a:p>
            <a:p>
              <a:pPr algn="ctr"/>
              <a:r>
                <a:rPr lang="en-US" dirty="0" smtClean="0">
                  <a:latin typeface="Museo Slab 500" panose="02000000000000000000" pitchFamily="50" charset="0"/>
                </a:rPr>
                <a:t>Delivery</a:t>
              </a:r>
              <a:endParaRPr lang="en-US" dirty="0">
                <a:latin typeface="Museo Slab 500" panose="02000000000000000000" pitchFamily="50" charset="0"/>
              </a:endParaRPr>
            </a:p>
          </p:txBody>
        </p:sp>
      </p:grpSp>
      <p:sp>
        <p:nvSpPr>
          <p:cNvPr id="32" name="TextBox 31"/>
          <p:cNvSpPr txBox="1"/>
          <p:nvPr/>
        </p:nvSpPr>
        <p:spPr>
          <a:xfrm>
            <a:off x="173904" y="706487"/>
            <a:ext cx="2341165" cy="64633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600" dirty="0" smtClean="0">
                <a:solidFill>
                  <a:srgbClr val="FF0000"/>
                </a:solidFill>
                <a:latin typeface="Trebuchet MS" panose="020B0603020202020204" pitchFamily="34" charset="0"/>
              </a:rPr>
              <a:t>Intensive</a:t>
            </a:r>
            <a:endParaRPr lang="en-US" sz="3600" dirty="0">
              <a:solidFill>
                <a:srgbClr val="FF0000"/>
              </a:solidFill>
              <a:latin typeface="Trebuchet MS" panose="020B0603020202020204" pitchFamily="34" charset="0"/>
            </a:endParaRPr>
          </a:p>
        </p:txBody>
      </p:sp>
      <p:sp>
        <p:nvSpPr>
          <p:cNvPr id="33" name="TextBox 32"/>
          <p:cNvSpPr txBox="1"/>
          <p:nvPr/>
        </p:nvSpPr>
        <p:spPr>
          <a:xfrm>
            <a:off x="173904" y="2158365"/>
            <a:ext cx="2341165" cy="64633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600" dirty="0" smtClean="0">
                <a:solidFill>
                  <a:srgbClr val="FFFF00"/>
                </a:solidFill>
                <a:latin typeface="Trebuchet MS" panose="020B0603020202020204" pitchFamily="34" charset="0"/>
              </a:rPr>
              <a:t>Targeted</a:t>
            </a:r>
            <a:endParaRPr lang="en-US" sz="3600" dirty="0">
              <a:solidFill>
                <a:srgbClr val="FFFF00"/>
              </a:solidFill>
              <a:latin typeface="Trebuchet MS" panose="020B0603020202020204" pitchFamily="34" charset="0"/>
            </a:endParaRPr>
          </a:p>
        </p:txBody>
      </p:sp>
      <p:sp>
        <p:nvSpPr>
          <p:cNvPr id="34" name="TextBox 33"/>
          <p:cNvSpPr txBox="1"/>
          <p:nvPr/>
        </p:nvSpPr>
        <p:spPr>
          <a:xfrm>
            <a:off x="173905" y="3769459"/>
            <a:ext cx="2090637"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600" dirty="0" smtClean="0">
                <a:solidFill>
                  <a:srgbClr val="00B050"/>
                </a:solidFill>
                <a:latin typeface="Trebuchet MS" panose="020B0603020202020204" pitchFamily="34" charset="0"/>
              </a:rPr>
              <a:t>Universal</a:t>
            </a:r>
            <a:endParaRPr lang="en-US" sz="3600" dirty="0">
              <a:solidFill>
                <a:srgbClr val="00B050"/>
              </a:solidFill>
              <a:latin typeface="Trebuchet MS" panose="020B0603020202020204" pitchFamily="34" charset="0"/>
            </a:endParaRPr>
          </a:p>
        </p:txBody>
      </p:sp>
      <p:sp>
        <p:nvSpPr>
          <p:cNvPr id="35" name="TextBox 34"/>
          <p:cNvSpPr txBox="1"/>
          <p:nvPr/>
        </p:nvSpPr>
        <p:spPr>
          <a:xfrm>
            <a:off x="0" y="-11133"/>
            <a:ext cx="9144000"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800" dirty="0" smtClean="0">
                <a:latin typeface="Museo Slab 500" panose="02000000000000000000" pitchFamily="50" charset="0"/>
              </a:rPr>
              <a:t>Layered Continuum of </a:t>
            </a:r>
            <a:r>
              <a:rPr lang="en-US" sz="2800" u="sng" dirty="0" smtClean="0">
                <a:latin typeface="Museo Slab 500" panose="02000000000000000000" pitchFamily="50" charset="0"/>
              </a:rPr>
              <a:t>Adult</a:t>
            </a:r>
            <a:r>
              <a:rPr lang="en-US" sz="2800" dirty="0" smtClean="0">
                <a:latin typeface="Museo Slab 500" panose="02000000000000000000" pitchFamily="50" charset="0"/>
              </a:rPr>
              <a:t> Supports</a:t>
            </a:r>
            <a:endParaRPr lang="en-US" sz="2800" dirty="0">
              <a:latin typeface="Museo Slab 500" panose="02000000000000000000" pitchFamily="50" charset="0"/>
            </a:endParaRPr>
          </a:p>
        </p:txBody>
      </p:sp>
      <p:grpSp>
        <p:nvGrpSpPr>
          <p:cNvPr id="13" name="Group 12"/>
          <p:cNvGrpSpPr/>
          <p:nvPr/>
        </p:nvGrpSpPr>
        <p:grpSpPr>
          <a:xfrm>
            <a:off x="5196840" y="2468880"/>
            <a:ext cx="1568623" cy="3621405"/>
            <a:chOff x="5196840" y="2468880"/>
            <a:chExt cx="1568623" cy="3621405"/>
          </a:xfrm>
        </p:grpSpPr>
        <p:cxnSp>
          <p:nvCxnSpPr>
            <p:cNvPr id="11" name="Straight Connector 10"/>
            <p:cNvCxnSpPr/>
            <p:nvPr/>
          </p:nvCxnSpPr>
          <p:spPr>
            <a:xfrm>
              <a:off x="5196840" y="2468880"/>
              <a:ext cx="293370" cy="3528060"/>
            </a:xfrm>
            <a:prstGeom prst="line">
              <a:avLst/>
            </a:prstGeom>
            <a:ln w="34925"/>
          </p:spPr>
          <p:style>
            <a:lnRef idx="3">
              <a:schemeClr val="dk1"/>
            </a:lnRef>
            <a:fillRef idx="0">
              <a:schemeClr val="dk1"/>
            </a:fillRef>
            <a:effectRef idx="2">
              <a:schemeClr val="dk1"/>
            </a:effectRef>
            <a:fontRef idx="minor">
              <a:schemeClr val="tx1"/>
            </a:fontRef>
          </p:style>
        </p:cxnSp>
        <p:sp>
          <p:nvSpPr>
            <p:cNvPr id="19" name="TextBox 18"/>
            <p:cNvSpPr txBox="1"/>
            <p:nvPr/>
          </p:nvSpPr>
          <p:spPr>
            <a:xfrm>
              <a:off x="5567506" y="5720953"/>
              <a:ext cx="1197957" cy="369332"/>
            </a:xfrm>
            <a:prstGeom prst="rect">
              <a:avLst/>
            </a:prstGeom>
            <a:noFill/>
          </p:spPr>
          <p:txBody>
            <a:bodyPr wrap="none" rtlCol="0">
              <a:spAutoFit/>
            </a:bodyPr>
            <a:lstStyle/>
            <a:p>
              <a:r>
                <a:rPr lang="en-US" dirty="0" smtClean="0">
                  <a:latin typeface="Museo Slab 500" panose="02000000000000000000" pitchFamily="50" charset="0"/>
                </a:rPr>
                <a:t>Teaming</a:t>
              </a:r>
              <a:endParaRPr lang="en-US" dirty="0">
                <a:latin typeface="Museo Slab 500" panose="02000000000000000000" pitchFamily="50" charset="0"/>
              </a:endParaRPr>
            </a:p>
          </p:txBody>
        </p:sp>
      </p:grpSp>
      <p:grpSp>
        <p:nvGrpSpPr>
          <p:cNvPr id="14" name="Group 13"/>
          <p:cNvGrpSpPr/>
          <p:nvPr/>
        </p:nvGrpSpPr>
        <p:grpSpPr>
          <a:xfrm>
            <a:off x="5490210" y="3858935"/>
            <a:ext cx="1400026" cy="2138005"/>
            <a:chOff x="5490210" y="3858935"/>
            <a:chExt cx="1400026" cy="2138005"/>
          </a:xfrm>
        </p:grpSpPr>
        <p:cxnSp>
          <p:nvCxnSpPr>
            <p:cNvPr id="10" name="Straight Connector 9"/>
            <p:cNvCxnSpPr/>
            <p:nvPr/>
          </p:nvCxnSpPr>
          <p:spPr>
            <a:xfrm flipV="1">
              <a:off x="5490210" y="4114800"/>
              <a:ext cx="601980" cy="1882140"/>
            </a:xfrm>
            <a:prstGeom prst="line">
              <a:avLst/>
            </a:prstGeom>
            <a:ln w="34925"/>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6051545" y="3858935"/>
              <a:ext cx="838691" cy="369332"/>
            </a:xfrm>
            <a:prstGeom prst="rect">
              <a:avLst/>
            </a:prstGeom>
            <a:noFill/>
          </p:spPr>
          <p:txBody>
            <a:bodyPr wrap="none" rtlCol="0">
              <a:spAutoFit/>
            </a:bodyPr>
            <a:lstStyle/>
            <a:p>
              <a:r>
                <a:rPr lang="en-US" dirty="0" smtClean="0">
                  <a:latin typeface="Museo Slab 500" panose="02000000000000000000" pitchFamily="50" charset="0"/>
                </a:rPr>
                <a:t>Other</a:t>
              </a:r>
              <a:endParaRPr lang="en-US" dirty="0">
                <a:latin typeface="Museo Slab 500" panose="02000000000000000000" pitchFamily="50" charset="0"/>
              </a:endParaRPr>
            </a:p>
          </p:txBody>
        </p:sp>
      </p:grpSp>
      <p:sp>
        <p:nvSpPr>
          <p:cNvPr id="29" name="Rounded Rectangle 34"/>
          <p:cNvSpPr>
            <a:spLocks noChangeArrowheads="1"/>
          </p:cNvSpPr>
          <p:nvPr/>
        </p:nvSpPr>
        <p:spPr bwMode="auto">
          <a:xfrm>
            <a:off x="1603358" y="4152900"/>
            <a:ext cx="6172200" cy="762000"/>
          </a:xfrm>
          <a:prstGeom prst="roundRect">
            <a:avLst>
              <a:gd name="adj" fmla="val 16667"/>
            </a:avLst>
          </a:prstGeom>
          <a:solidFill>
            <a:schemeClr val="bg1"/>
          </a:solidFill>
          <a:ln w="9525">
            <a:solidFill>
              <a:schemeClr val="tx1"/>
            </a:solidFill>
            <a:round/>
            <a:headEnd/>
            <a:tailEnd/>
          </a:ln>
          <a:effectLst>
            <a:outerShdw blurRad="50800" dist="38100" dir="2700000" algn="tl" rotWithShape="0">
              <a:prstClr val="black">
                <a:alpha val="40000"/>
              </a:prstClr>
            </a:outerShdw>
          </a:effectLst>
        </p:spPr>
        <p:txBody>
          <a:bodyPr anchor="ctr"/>
          <a:lstStyle/>
          <a:p>
            <a:pPr algn="ctr"/>
            <a:r>
              <a:rPr lang="en-US" sz="3600" dirty="0" smtClean="0">
                <a:solidFill>
                  <a:srgbClr val="000000"/>
                </a:solidFill>
              </a:rPr>
              <a:t>Please don’t label adults either!</a:t>
            </a:r>
            <a:endParaRPr lang="en-US" sz="3600" dirty="0">
              <a:solidFill>
                <a:srgbClr val="000000"/>
              </a:solidFill>
            </a:endParaRPr>
          </a:p>
        </p:txBody>
      </p:sp>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9709" y="43032"/>
            <a:ext cx="752650" cy="752650"/>
          </a:xfrm>
          <a:prstGeom prst="rect">
            <a:avLst/>
          </a:prstGeom>
        </p:spPr>
      </p:pic>
    </p:spTree>
    <p:extLst>
      <p:ext uri="{BB962C8B-B14F-4D97-AF65-F5344CB8AC3E}">
        <p14:creationId xmlns:p14="http://schemas.microsoft.com/office/powerpoint/2010/main" val="340098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ox(in)">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idx="4294967295"/>
          </p:nvPr>
        </p:nvSpPr>
        <p:spPr>
          <a:xfrm>
            <a:off x="0" y="-1"/>
            <a:ext cx="9144000" cy="1087821"/>
          </a:xfrm>
          <a:solidFill>
            <a:schemeClr val="accent5"/>
          </a:solidFill>
          <a:effectLst>
            <a:outerShdw blurRad="50800" dist="38100" dir="2700000" algn="tl" rotWithShape="0">
              <a:prstClr val="black">
                <a:alpha val="40000"/>
              </a:prstClr>
            </a:outerShdw>
          </a:effectLst>
        </p:spPr>
        <p:txBody>
          <a:bodyPr/>
          <a:lstStyle/>
          <a:p>
            <a:pPr algn="ctr"/>
            <a:r>
              <a:rPr lang="en-US" dirty="0" smtClean="0">
                <a:solidFill>
                  <a:schemeClr val="bg1"/>
                </a:solidFill>
              </a:rPr>
              <a:t>MTSS Formula for Success</a:t>
            </a:r>
            <a:endParaRPr lang="en-US" dirty="0">
              <a:solidFill>
                <a:schemeClr val="bg1"/>
              </a:solidFill>
            </a:endParaRPr>
          </a:p>
        </p:txBody>
      </p:sp>
      <p:sp>
        <p:nvSpPr>
          <p:cNvPr id="2" name="TextBox 1"/>
          <p:cNvSpPr txBox="1"/>
          <p:nvPr/>
        </p:nvSpPr>
        <p:spPr>
          <a:xfrm>
            <a:off x="161181" y="3207896"/>
            <a:ext cx="2431300" cy="1015663"/>
          </a:xfrm>
          <a:prstGeom prst="rect">
            <a:avLst/>
          </a:prstGeom>
          <a:noFill/>
        </p:spPr>
        <p:txBody>
          <a:bodyPr wrap="square" rtlCol="0">
            <a:spAutoFit/>
          </a:bodyPr>
          <a:lstStyle/>
          <a:p>
            <a:pPr algn="ctr"/>
            <a:r>
              <a:rPr lang="en-US" sz="2000" dirty="0" smtClean="0">
                <a:solidFill>
                  <a:schemeClr val="accent5">
                    <a:lumMod val="50000"/>
                  </a:schemeClr>
                </a:solidFill>
              </a:rPr>
              <a:t>Academic, Behavior, </a:t>
            </a:r>
          </a:p>
          <a:p>
            <a:pPr algn="ctr"/>
            <a:r>
              <a:rPr lang="en-US" sz="2000" dirty="0" smtClean="0">
                <a:solidFill>
                  <a:schemeClr val="accent5">
                    <a:lumMod val="50000"/>
                  </a:schemeClr>
                </a:solidFill>
              </a:rPr>
              <a:t>Family, </a:t>
            </a:r>
          </a:p>
          <a:p>
            <a:pPr algn="ctr"/>
            <a:r>
              <a:rPr lang="en-US" sz="2000" dirty="0" smtClean="0">
                <a:solidFill>
                  <a:schemeClr val="accent5">
                    <a:lumMod val="50000"/>
                  </a:schemeClr>
                </a:solidFill>
              </a:rPr>
              <a:t>Staff Supports, etc. </a:t>
            </a:r>
          </a:p>
        </p:txBody>
      </p:sp>
      <p:sp>
        <p:nvSpPr>
          <p:cNvPr id="8" name="TextBox 7"/>
          <p:cNvSpPr txBox="1"/>
          <p:nvPr/>
        </p:nvSpPr>
        <p:spPr>
          <a:xfrm>
            <a:off x="158184" y="1936764"/>
            <a:ext cx="2431300" cy="954107"/>
          </a:xfrm>
          <a:prstGeom prst="rect">
            <a:avLst/>
          </a:prstGeom>
          <a:noFill/>
        </p:spPr>
        <p:txBody>
          <a:bodyPr wrap="square" rtlCol="0">
            <a:spAutoFit/>
          </a:bodyPr>
          <a:lstStyle/>
          <a:p>
            <a:pPr algn="ctr"/>
            <a:r>
              <a:rPr lang="en-US" sz="2800" b="1" dirty="0" smtClean="0">
                <a:solidFill>
                  <a:srgbClr val="000000"/>
                </a:solidFill>
              </a:rPr>
              <a:t>Effective Interventions</a:t>
            </a:r>
          </a:p>
        </p:txBody>
      </p:sp>
      <p:grpSp>
        <p:nvGrpSpPr>
          <p:cNvPr id="28" name="Group 27"/>
          <p:cNvGrpSpPr/>
          <p:nvPr/>
        </p:nvGrpSpPr>
        <p:grpSpPr>
          <a:xfrm>
            <a:off x="132025" y="1158624"/>
            <a:ext cx="2431300" cy="3218823"/>
            <a:chOff x="132025" y="1158624"/>
            <a:chExt cx="2431300" cy="3218823"/>
          </a:xfrm>
        </p:grpSpPr>
        <p:sp>
          <p:nvSpPr>
            <p:cNvPr id="3" name="Rectangle 2"/>
            <p:cNvSpPr/>
            <p:nvPr/>
          </p:nvSpPr>
          <p:spPr>
            <a:xfrm>
              <a:off x="161181" y="1158624"/>
              <a:ext cx="2372989" cy="3218823"/>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2025" y="1286084"/>
              <a:ext cx="2431300" cy="523220"/>
            </a:xfrm>
            <a:prstGeom prst="rect">
              <a:avLst/>
            </a:prstGeom>
            <a:noFill/>
          </p:spPr>
          <p:txBody>
            <a:bodyPr wrap="square" rtlCol="0">
              <a:spAutoFit/>
            </a:bodyPr>
            <a:lstStyle/>
            <a:p>
              <a:pPr algn="ctr"/>
              <a:r>
                <a:rPr lang="en-US" sz="2800" b="1" dirty="0" smtClean="0">
                  <a:solidFill>
                    <a:schemeClr val="accent6">
                      <a:lumMod val="75000"/>
                    </a:schemeClr>
                  </a:solidFill>
                  <a:effectLst>
                    <a:outerShdw blurRad="38100" dist="38100" dir="2700000" algn="tl">
                      <a:srgbClr val="000000">
                        <a:alpha val="43137"/>
                      </a:srgbClr>
                    </a:outerShdw>
                  </a:effectLst>
                </a:rPr>
                <a:t>What</a:t>
              </a:r>
            </a:p>
          </p:txBody>
        </p:sp>
      </p:grpSp>
      <p:sp>
        <p:nvSpPr>
          <p:cNvPr id="15" name="TextBox 14"/>
          <p:cNvSpPr txBox="1"/>
          <p:nvPr/>
        </p:nvSpPr>
        <p:spPr>
          <a:xfrm>
            <a:off x="3409268" y="3265973"/>
            <a:ext cx="2431300" cy="707886"/>
          </a:xfrm>
          <a:prstGeom prst="rect">
            <a:avLst/>
          </a:prstGeom>
          <a:noFill/>
        </p:spPr>
        <p:txBody>
          <a:bodyPr wrap="square" rtlCol="0">
            <a:spAutoFit/>
          </a:bodyPr>
          <a:lstStyle/>
          <a:p>
            <a:pPr algn="ctr"/>
            <a:r>
              <a:rPr lang="en-US" sz="2000" dirty="0" smtClean="0">
                <a:solidFill>
                  <a:schemeClr val="accent5">
                    <a:lumMod val="50000"/>
                  </a:schemeClr>
                </a:solidFill>
              </a:rPr>
              <a:t>Implementation Science</a:t>
            </a:r>
          </a:p>
        </p:txBody>
      </p:sp>
      <p:sp>
        <p:nvSpPr>
          <p:cNvPr id="17" name="TextBox 16"/>
          <p:cNvSpPr txBox="1"/>
          <p:nvPr/>
        </p:nvSpPr>
        <p:spPr>
          <a:xfrm>
            <a:off x="3406271" y="1936764"/>
            <a:ext cx="2431300" cy="1200329"/>
          </a:xfrm>
          <a:prstGeom prst="rect">
            <a:avLst/>
          </a:prstGeom>
          <a:noFill/>
        </p:spPr>
        <p:txBody>
          <a:bodyPr wrap="square" rtlCol="0">
            <a:spAutoFit/>
          </a:bodyPr>
          <a:lstStyle/>
          <a:p>
            <a:pPr algn="ctr"/>
            <a:r>
              <a:rPr lang="en-US" sz="2400" b="1" dirty="0" smtClean="0">
                <a:solidFill>
                  <a:srgbClr val="000000"/>
                </a:solidFill>
              </a:rPr>
              <a:t>Effective Implementation Methods</a:t>
            </a:r>
          </a:p>
        </p:txBody>
      </p:sp>
      <p:grpSp>
        <p:nvGrpSpPr>
          <p:cNvPr id="31" name="Group 30"/>
          <p:cNvGrpSpPr/>
          <p:nvPr/>
        </p:nvGrpSpPr>
        <p:grpSpPr>
          <a:xfrm>
            <a:off x="3380112" y="1158624"/>
            <a:ext cx="2431300" cy="3218823"/>
            <a:chOff x="3380112" y="1158624"/>
            <a:chExt cx="2431300" cy="3218823"/>
          </a:xfrm>
        </p:grpSpPr>
        <p:sp>
          <p:nvSpPr>
            <p:cNvPr id="16" name="Rectangle 15"/>
            <p:cNvSpPr/>
            <p:nvPr/>
          </p:nvSpPr>
          <p:spPr>
            <a:xfrm>
              <a:off x="3409268" y="1158624"/>
              <a:ext cx="2372989" cy="3218823"/>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80112" y="1286084"/>
              <a:ext cx="2431300" cy="523220"/>
            </a:xfrm>
            <a:prstGeom prst="rect">
              <a:avLst/>
            </a:prstGeom>
            <a:noFill/>
          </p:spPr>
          <p:txBody>
            <a:bodyPr wrap="square" rtlCol="0">
              <a:spAutoFit/>
            </a:bodyPr>
            <a:lstStyle/>
            <a:p>
              <a:pPr algn="ctr"/>
              <a:r>
                <a:rPr lang="en-US" sz="2800" b="1" dirty="0" smtClean="0">
                  <a:solidFill>
                    <a:schemeClr val="accent6">
                      <a:lumMod val="75000"/>
                    </a:schemeClr>
                  </a:solidFill>
                  <a:effectLst>
                    <a:outerShdw blurRad="38100" dist="38100" dir="2700000" algn="tl">
                      <a:srgbClr val="000000">
                        <a:alpha val="43137"/>
                      </a:srgbClr>
                    </a:outerShdw>
                  </a:effectLst>
                </a:rPr>
                <a:t>How</a:t>
              </a:r>
            </a:p>
          </p:txBody>
        </p:sp>
      </p:grpSp>
      <p:sp>
        <p:nvSpPr>
          <p:cNvPr id="19" name="TextBox 18"/>
          <p:cNvSpPr txBox="1"/>
          <p:nvPr/>
        </p:nvSpPr>
        <p:spPr>
          <a:xfrm>
            <a:off x="6599044" y="3207896"/>
            <a:ext cx="2431300" cy="707886"/>
          </a:xfrm>
          <a:prstGeom prst="rect">
            <a:avLst/>
          </a:prstGeom>
          <a:noFill/>
        </p:spPr>
        <p:txBody>
          <a:bodyPr wrap="square" rtlCol="0">
            <a:spAutoFit/>
          </a:bodyPr>
          <a:lstStyle/>
          <a:p>
            <a:pPr algn="ctr"/>
            <a:r>
              <a:rPr lang="en-US" sz="2000" dirty="0" smtClean="0">
                <a:solidFill>
                  <a:schemeClr val="accent5">
                    <a:lumMod val="50000"/>
                  </a:schemeClr>
                </a:solidFill>
              </a:rPr>
              <a:t>Supportive Infrastructure</a:t>
            </a:r>
          </a:p>
        </p:txBody>
      </p:sp>
      <p:sp>
        <p:nvSpPr>
          <p:cNvPr id="21" name="TextBox 20"/>
          <p:cNvSpPr txBox="1"/>
          <p:nvPr/>
        </p:nvSpPr>
        <p:spPr>
          <a:xfrm>
            <a:off x="6654358" y="2058228"/>
            <a:ext cx="2431300" cy="954107"/>
          </a:xfrm>
          <a:prstGeom prst="rect">
            <a:avLst/>
          </a:prstGeom>
          <a:noFill/>
        </p:spPr>
        <p:txBody>
          <a:bodyPr wrap="square" rtlCol="0">
            <a:spAutoFit/>
          </a:bodyPr>
          <a:lstStyle/>
          <a:p>
            <a:pPr algn="ctr"/>
            <a:r>
              <a:rPr lang="en-US" sz="2800" b="1" dirty="0" smtClean="0">
                <a:solidFill>
                  <a:srgbClr val="000000"/>
                </a:solidFill>
              </a:rPr>
              <a:t>Effective Systems</a:t>
            </a:r>
          </a:p>
        </p:txBody>
      </p:sp>
      <p:grpSp>
        <p:nvGrpSpPr>
          <p:cNvPr id="4096" name="Group 4095"/>
          <p:cNvGrpSpPr/>
          <p:nvPr/>
        </p:nvGrpSpPr>
        <p:grpSpPr>
          <a:xfrm>
            <a:off x="6599044" y="1158624"/>
            <a:ext cx="2431300" cy="3218823"/>
            <a:chOff x="6599044" y="1158624"/>
            <a:chExt cx="2431300" cy="3218823"/>
          </a:xfrm>
        </p:grpSpPr>
        <p:sp>
          <p:nvSpPr>
            <p:cNvPr id="20" name="Rectangle 19"/>
            <p:cNvSpPr/>
            <p:nvPr/>
          </p:nvSpPr>
          <p:spPr>
            <a:xfrm>
              <a:off x="6628200" y="1158624"/>
              <a:ext cx="2372989" cy="3218823"/>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599044" y="1286084"/>
              <a:ext cx="2431300" cy="523220"/>
            </a:xfrm>
            <a:prstGeom prst="rect">
              <a:avLst/>
            </a:prstGeom>
            <a:noFill/>
          </p:spPr>
          <p:txBody>
            <a:bodyPr wrap="square" rtlCol="0">
              <a:spAutoFit/>
            </a:bodyPr>
            <a:lstStyle/>
            <a:p>
              <a:pPr algn="ctr"/>
              <a:r>
                <a:rPr lang="en-US" sz="2800" b="1" dirty="0" smtClean="0">
                  <a:solidFill>
                    <a:schemeClr val="accent6">
                      <a:lumMod val="75000"/>
                    </a:schemeClr>
                  </a:solidFill>
                  <a:effectLst>
                    <a:outerShdw blurRad="38100" dist="38100" dir="2700000" algn="tl">
                      <a:srgbClr val="000000">
                        <a:alpha val="43137"/>
                      </a:srgbClr>
                    </a:outerShdw>
                  </a:effectLst>
                </a:rPr>
                <a:t>Where</a:t>
              </a:r>
            </a:p>
          </p:txBody>
        </p:sp>
      </p:grpSp>
      <p:sp>
        <p:nvSpPr>
          <p:cNvPr id="25" name="TextBox 24"/>
          <p:cNvSpPr txBox="1"/>
          <p:nvPr/>
        </p:nvSpPr>
        <p:spPr>
          <a:xfrm>
            <a:off x="3406271" y="5216859"/>
            <a:ext cx="2431300" cy="1384995"/>
          </a:xfrm>
          <a:prstGeom prst="rect">
            <a:avLst/>
          </a:prstGeom>
          <a:noFill/>
        </p:spPr>
        <p:txBody>
          <a:bodyPr wrap="square" rtlCol="0">
            <a:spAutoFit/>
          </a:bodyPr>
          <a:lstStyle/>
          <a:p>
            <a:pPr algn="ctr"/>
            <a:r>
              <a:rPr lang="en-US" sz="2800" b="1" dirty="0" smtClean="0">
                <a:solidFill>
                  <a:srgbClr val="000000"/>
                </a:solidFill>
              </a:rPr>
              <a:t>Socially Significant Outcomes</a:t>
            </a:r>
          </a:p>
        </p:txBody>
      </p:sp>
      <p:grpSp>
        <p:nvGrpSpPr>
          <p:cNvPr id="30" name="Group 29"/>
          <p:cNvGrpSpPr/>
          <p:nvPr/>
        </p:nvGrpSpPr>
        <p:grpSpPr>
          <a:xfrm>
            <a:off x="3380112" y="4560022"/>
            <a:ext cx="2431300" cy="2163135"/>
            <a:chOff x="3380112" y="4560022"/>
            <a:chExt cx="2431300" cy="2163135"/>
          </a:xfrm>
        </p:grpSpPr>
        <p:sp>
          <p:nvSpPr>
            <p:cNvPr id="24" name="Rectangle 23"/>
            <p:cNvSpPr/>
            <p:nvPr/>
          </p:nvSpPr>
          <p:spPr>
            <a:xfrm>
              <a:off x="3409268" y="4560022"/>
              <a:ext cx="2372989" cy="2163135"/>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380112" y="4687482"/>
              <a:ext cx="2431300" cy="523220"/>
            </a:xfrm>
            <a:prstGeom prst="rect">
              <a:avLst/>
            </a:prstGeom>
            <a:noFill/>
          </p:spPr>
          <p:txBody>
            <a:bodyPr wrap="square" rtlCol="0">
              <a:spAutoFit/>
            </a:bodyPr>
            <a:lstStyle/>
            <a:p>
              <a:pPr algn="ctr"/>
              <a:r>
                <a:rPr lang="en-US" sz="2800" b="1" dirty="0" smtClean="0">
                  <a:solidFill>
                    <a:schemeClr val="accent6">
                      <a:lumMod val="75000"/>
                    </a:schemeClr>
                  </a:solidFill>
                  <a:effectLst>
                    <a:outerShdw blurRad="38100" dist="38100" dir="2700000" algn="tl">
                      <a:srgbClr val="000000">
                        <a:alpha val="43137"/>
                      </a:srgbClr>
                    </a:outerShdw>
                  </a:effectLst>
                </a:rPr>
                <a:t>Why</a:t>
              </a:r>
            </a:p>
          </p:txBody>
        </p:sp>
      </p:grpSp>
      <p:sp>
        <p:nvSpPr>
          <p:cNvPr id="4" name="Multiply 3"/>
          <p:cNvSpPr/>
          <p:nvPr/>
        </p:nvSpPr>
        <p:spPr>
          <a:xfrm>
            <a:off x="2191450" y="2146112"/>
            <a:ext cx="1502228" cy="1384995"/>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Multiply 26"/>
          <p:cNvSpPr/>
          <p:nvPr/>
        </p:nvSpPr>
        <p:spPr>
          <a:xfrm>
            <a:off x="5454115" y="2144493"/>
            <a:ext cx="1502228" cy="1384995"/>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Equal 6"/>
          <p:cNvSpPr/>
          <p:nvPr/>
        </p:nvSpPr>
        <p:spPr>
          <a:xfrm>
            <a:off x="2166879" y="5052974"/>
            <a:ext cx="1306285" cy="1073021"/>
          </a:xfrm>
          <a:prstGeom prst="mathEqua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29" name="TextBox 28"/>
          <p:cNvSpPr txBox="1"/>
          <p:nvPr/>
        </p:nvSpPr>
        <p:spPr>
          <a:xfrm>
            <a:off x="4710967" y="6678967"/>
            <a:ext cx="4533613" cy="230832"/>
          </a:xfrm>
          <a:prstGeom prst="rect">
            <a:avLst/>
          </a:prstGeom>
          <a:noFill/>
        </p:spPr>
        <p:txBody>
          <a:bodyPr wrap="none" rtlCol="0">
            <a:spAutoFit/>
          </a:bodyPr>
          <a:lstStyle/>
          <a:p>
            <a:r>
              <a:rPr lang="en-US" sz="900" dirty="0" smtClean="0"/>
              <a:t>Adapted from 2012 Dean </a:t>
            </a:r>
            <a:r>
              <a:rPr lang="en-US" sz="900" dirty="0" err="1" smtClean="0"/>
              <a:t>Fixen</a:t>
            </a:r>
            <a:r>
              <a:rPr lang="en-US" sz="900" dirty="0" smtClean="0"/>
              <a:t> and Karen Blasé, National Implementation Research Network</a:t>
            </a:r>
            <a:endParaRPr lang="en-US" sz="900" dirty="0"/>
          </a:p>
        </p:txBody>
      </p:sp>
    </p:spTree>
    <p:extLst>
      <p:ext uri="{BB962C8B-B14F-4D97-AF65-F5344CB8AC3E}">
        <p14:creationId xmlns:p14="http://schemas.microsoft.com/office/powerpoint/2010/main" val="2448191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9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5" grpId="0"/>
      <p:bldP spid="17" grpId="0"/>
      <p:bldP spid="19" grpId="0"/>
      <p:bldP spid="21" grpId="0"/>
      <p:bldP spid="4" grpId="0" animBg="1"/>
      <p:bldP spid="2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2109652" y="81196"/>
            <a:ext cx="7217228" cy="1130300"/>
          </a:xfrm>
          <a:noFill/>
        </p:spPr>
        <p:txBody>
          <a:bodyPr>
            <a:normAutofit/>
          </a:bodyPr>
          <a:lstStyle/>
          <a:p>
            <a:r>
              <a:rPr lang="en-US" dirty="0" smtClean="0"/>
              <a:t>Layered Continuum of </a:t>
            </a:r>
            <a:r>
              <a:rPr lang="en-US" u="sng" dirty="0" smtClean="0"/>
              <a:t>Adult </a:t>
            </a:r>
            <a:r>
              <a:rPr lang="en-US" dirty="0" smtClean="0"/>
              <a:t>Supports</a:t>
            </a:r>
          </a:p>
          <a:p>
            <a:r>
              <a:rPr lang="en-US" dirty="0" smtClean="0"/>
              <a:t>Activity</a:t>
            </a:r>
            <a:endParaRPr lang="en-US" dirty="0"/>
          </a:p>
        </p:txBody>
      </p:sp>
      <p:sp>
        <p:nvSpPr>
          <p:cNvPr id="4" name="Text Placeholder 3"/>
          <p:cNvSpPr>
            <a:spLocks noGrp="1"/>
          </p:cNvSpPr>
          <p:nvPr>
            <p:ph type="body" sz="half" idx="2"/>
          </p:nvPr>
        </p:nvSpPr>
        <p:spPr>
          <a:xfrm>
            <a:off x="60220" y="2558143"/>
            <a:ext cx="1812123" cy="3951514"/>
          </a:xfrm>
        </p:spPr>
        <p:txBody>
          <a:bodyPr>
            <a:noAutofit/>
          </a:bodyPr>
          <a:lstStyle/>
          <a:p>
            <a:r>
              <a:rPr lang="en-US" sz="2400" dirty="0"/>
              <a:t>Activity:  </a:t>
            </a:r>
          </a:p>
          <a:p>
            <a:r>
              <a:rPr lang="en-US" sz="2400" dirty="0" smtClean="0"/>
              <a:t>“In small groups (Dyads/ Triads)</a:t>
            </a:r>
          </a:p>
          <a:p>
            <a:endParaRPr lang="en-US" sz="2400" dirty="0"/>
          </a:p>
          <a:p>
            <a:endParaRPr lang="en-US" sz="2400" dirty="0" smtClean="0"/>
          </a:p>
          <a:p>
            <a:r>
              <a:rPr lang="en-US" sz="2400" dirty="0" smtClean="0"/>
              <a:t>Implications for your System</a:t>
            </a:r>
          </a:p>
        </p:txBody>
      </p:sp>
      <p:pic>
        <p:nvPicPr>
          <p:cNvPr id="6" name="Picture 2" descr="C:\Program Files (x86)\Microsoft Office\MEDIA\CAGCAT10\j02341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560" y="307323"/>
            <a:ext cx="933972" cy="99315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txBox="1">
            <a:spLocks noGrp="1"/>
          </p:cNvSpPr>
          <p:nvPr>
            <p:ph type="title"/>
          </p:nvPr>
        </p:nvSpPr>
        <p:spPr>
          <a:xfrm rot="20690788">
            <a:off x="64760" y="1678192"/>
            <a:ext cx="1519578" cy="424732"/>
          </a:xfrm>
          <a:prstGeom prst="rect">
            <a:avLst/>
          </a:prstGeom>
          <a:solidFill>
            <a:srgbClr val="FFFF00"/>
          </a:solidFill>
        </p:spPr>
        <p:txBody>
          <a:bodyPr wrap="square" rtlCol="0">
            <a:spAutoFit/>
          </a:bodyPr>
          <a:lstStyle/>
          <a:p>
            <a:pPr algn="ctr"/>
            <a:r>
              <a:rPr lang="en-US" sz="2400" dirty="0" smtClean="0">
                <a:solidFill>
                  <a:schemeClr val="tx1">
                    <a:lumMod val="50000"/>
                  </a:schemeClr>
                </a:solidFill>
              </a:rPr>
              <a:t>4 </a:t>
            </a:r>
            <a:r>
              <a:rPr lang="en-US" sz="2400" dirty="0" err="1">
                <a:solidFill>
                  <a:schemeClr val="tx1">
                    <a:lumMod val="50000"/>
                  </a:schemeClr>
                </a:solidFill>
              </a:rPr>
              <a:t>mins</a:t>
            </a:r>
            <a:endParaRPr lang="en-US" sz="2400" dirty="0">
              <a:solidFill>
                <a:schemeClr val="tx1">
                  <a:lumMod val="50000"/>
                </a:schemeClr>
              </a:solidFill>
            </a:endParaRPr>
          </a:p>
        </p:txBody>
      </p:sp>
      <p:sp>
        <p:nvSpPr>
          <p:cNvPr id="10" name="TextBox 9"/>
          <p:cNvSpPr txBox="1"/>
          <p:nvPr/>
        </p:nvSpPr>
        <p:spPr>
          <a:xfrm>
            <a:off x="6248400" y="3135086"/>
            <a:ext cx="184731" cy="646331"/>
          </a:xfrm>
          <a:prstGeom prst="rect">
            <a:avLst/>
          </a:prstGeom>
          <a:noFill/>
        </p:spPr>
        <p:txBody>
          <a:bodyPr wrap="none" rtlCol="0">
            <a:spAutoFit/>
          </a:bodyPr>
          <a:lstStyle/>
          <a:p>
            <a:endParaRPr lang="en-US" dirty="0" smtClean="0"/>
          </a:p>
          <a:p>
            <a:endParaRPr lang="en-US" dirty="0"/>
          </a:p>
        </p:txBody>
      </p:sp>
      <p:sp>
        <p:nvSpPr>
          <p:cNvPr id="11" name="TextBox 10"/>
          <p:cNvSpPr txBox="1"/>
          <p:nvPr/>
        </p:nvSpPr>
        <p:spPr>
          <a:xfrm>
            <a:off x="1959430" y="1211496"/>
            <a:ext cx="7184570" cy="6740307"/>
          </a:xfrm>
          <a:prstGeom prst="rect">
            <a:avLst/>
          </a:prstGeom>
          <a:noFill/>
        </p:spPr>
        <p:txBody>
          <a:bodyPr wrap="square" rtlCol="0">
            <a:spAutoFit/>
          </a:bodyPr>
          <a:lstStyle/>
          <a:p>
            <a:pPr marL="45720"/>
            <a:r>
              <a:rPr lang="en-US" sz="2400" dirty="0" smtClean="0"/>
              <a:t>Step 1- Think of one group of adults in your </a:t>
            </a:r>
            <a:r>
              <a:rPr lang="en-US" sz="2400" dirty="0"/>
              <a:t>district that you work </a:t>
            </a:r>
            <a:r>
              <a:rPr lang="en-US" sz="2400" dirty="0" smtClean="0"/>
              <a:t>with (e.g., gen </a:t>
            </a:r>
            <a:r>
              <a:rPr lang="en-US" sz="2400" dirty="0" err="1" smtClean="0"/>
              <a:t>ed</a:t>
            </a:r>
            <a:r>
              <a:rPr lang="en-US" sz="2400" dirty="0" smtClean="0"/>
              <a:t> teachers, SPED teachers, para-pros, parents, principals)</a:t>
            </a:r>
          </a:p>
          <a:p>
            <a:pPr marL="45720"/>
            <a:endParaRPr lang="en-US" sz="2400" dirty="0" smtClean="0"/>
          </a:p>
          <a:p>
            <a:pPr marL="45720" indent="0">
              <a:buNone/>
            </a:pPr>
            <a:r>
              <a:rPr lang="en-US" sz="2400" dirty="0" smtClean="0"/>
              <a:t>Step 2- Identify that customer’s  biggest need.</a:t>
            </a:r>
          </a:p>
          <a:p>
            <a:pPr marL="45720" indent="0">
              <a:buNone/>
            </a:pPr>
            <a:endParaRPr lang="en-US" sz="2400" dirty="0" smtClean="0"/>
          </a:p>
          <a:p>
            <a:pPr marL="45720" indent="0">
              <a:buNone/>
            </a:pPr>
            <a:r>
              <a:rPr lang="en-US" sz="2400" dirty="0" smtClean="0"/>
              <a:t>Step 3- Identify supports you currently provide</a:t>
            </a:r>
          </a:p>
          <a:p>
            <a:pPr marL="388620" indent="-342900">
              <a:buFont typeface="Arial" panose="020B0604020202020204" pitchFamily="34" charset="0"/>
              <a:buChar char="•"/>
            </a:pPr>
            <a:r>
              <a:rPr lang="en-US" sz="2400" dirty="0" smtClean="0"/>
              <a:t>Universal: What do you do for all adults in that area? </a:t>
            </a:r>
          </a:p>
          <a:p>
            <a:pPr marL="388620" indent="-342900">
              <a:buFont typeface="Arial" panose="020B0604020202020204" pitchFamily="34" charset="0"/>
              <a:buChar char="•"/>
            </a:pPr>
            <a:r>
              <a:rPr lang="en-US" sz="2400" dirty="0" smtClean="0"/>
              <a:t>Targeted: What do you do for those that need some additional support in that area?</a:t>
            </a:r>
          </a:p>
          <a:p>
            <a:pPr marL="388620" indent="-342900">
              <a:buFont typeface="Arial" panose="020B0604020202020204" pitchFamily="34" charset="0"/>
              <a:buChar char="•"/>
            </a:pPr>
            <a:r>
              <a:rPr lang="en-US" sz="2400" dirty="0" smtClean="0"/>
              <a:t>Intensive: What do you do for those adults that need the highest level of support in that area?</a:t>
            </a:r>
          </a:p>
          <a:p>
            <a:pPr marL="45720"/>
            <a:endParaRPr lang="en-US" sz="2400" dirty="0"/>
          </a:p>
          <a:p>
            <a:pPr marL="45720" indent="0">
              <a:buNone/>
            </a:pPr>
            <a:r>
              <a:rPr lang="en-US" sz="2400" dirty="0" smtClean="0"/>
              <a:t>Step 4- What are the biggest gaps you see?  </a:t>
            </a:r>
            <a:endParaRPr lang="en-US" sz="2400" dirty="0"/>
          </a:p>
          <a:p>
            <a:pPr marL="45720" indent="0">
              <a:buNone/>
            </a:pPr>
            <a:endParaRPr lang="en-US" sz="2400" dirty="0" smtClean="0"/>
          </a:p>
          <a:p>
            <a:pPr marL="45720" indent="0">
              <a:buNone/>
            </a:pPr>
            <a:endParaRPr lang="en-US" sz="2400" dirty="0"/>
          </a:p>
          <a:p>
            <a:pPr marL="45720" indent="0">
              <a:buNone/>
            </a:pPr>
            <a:endParaRPr lang="en-US" sz="2400" dirty="0" smtClean="0"/>
          </a:p>
          <a:p>
            <a:pPr marL="45720" indent="0">
              <a:buNone/>
            </a:pPr>
            <a:endParaRPr lang="en-US" sz="2400" dirty="0" smtClean="0"/>
          </a:p>
        </p:txBody>
      </p:sp>
      <p:sp>
        <p:nvSpPr>
          <p:cNvPr id="8" name="Isosceles Triangle 7"/>
          <p:cNvSpPr/>
          <p:nvPr/>
        </p:nvSpPr>
        <p:spPr>
          <a:xfrm>
            <a:off x="8033273" y="2646375"/>
            <a:ext cx="801445" cy="675715"/>
          </a:xfrm>
          <a:prstGeom prst="triangle">
            <a:avLst/>
          </a:prstGeom>
          <a:gradFill flip="none" rotWithShape="1">
            <a:gsLst>
              <a:gs pos="0">
                <a:srgbClr val="FF0000"/>
              </a:gs>
              <a:gs pos="24000">
                <a:srgbClr val="FFFF00"/>
              </a:gs>
              <a:gs pos="100000">
                <a:srgbClr val="00B050"/>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22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557406"/>
          </a:xfrm>
          <a:prstGeom prst="rect">
            <a:avLst/>
          </a:prstGeom>
        </p:spPr>
      </p:pic>
    </p:spTree>
    <p:extLst>
      <p:ext uri="{BB962C8B-B14F-4D97-AF65-F5344CB8AC3E}">
        <p14:creationId xmlns:p14="http://schemas.microsoft.com/office/powerpoint/2010/main" val="25596621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2478790" y="867136"/>
            <a:ext cx="4233259" cy="4233259"/>
          </a:xfrm>
          <a:prstGeom prst="ellipse">
            <a:avLst/>
          </a:prstGeom>
          <a:noFill/>
          <a:ln w="254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1747" y="2731122"/>
            <a:ext cx="152607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ontent Placeholder 1"/>
          <p:cNvSpPr txBox="1">
            <a:spLocks/>
          </p:cNvSpPr>
          <p:nvPr/>
        </p:nvSpPr>
        <p:spPr>
          <a:xfrm>
            <a:off x="279454" y="3075740"/>
            <a:ext cx="1722730" cy="924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Arial" panose="020B0604020202020204" pitchFamily="34" charset="0"/>
              <a:buNone/>
            </a:pPr>
            <a:r>
              <a:rPr lang="en-US" sz="1800" dirty="0" smtClean="0">
                <a:latin typeface="Trebuchet MS" panose="020B0603020202020204" pitchFamily="34" charset="0"/>
              </a:rPr>
              <a:t>Evidence </a:t>
            </a:r>
            <a:r>
              <a:rPr lang="en-US" sz="1800" dirty="0">
                <a:latin typeface="Trebuchet MS" panose="020B0603020202020204" pitchFamily="34" charset="0"/>
              </a:rPr>
              <a:t>B</a:t>
            </a:r>
            <a:r>
              <a:rPr lang="en-US" sz="1800" dirty="0" smtClean="0">
                <a:latin typeface="Trebuchet MS" panose="020B0603020202020204" pitchFamily="34" charset="0"/>
              </a:rPr>
              <a:t>ased Practices</a:t>
            </a:r>
            <a:endParaRPr lang="en-US" sz="1800" dirty="0" smtClean="0">
              <a:solidFill>
                <a:srgbClr val="FF0000"/>
              </a:solidFill>
              <a:latin typeface="Trebuchet MS" panose="020B0603020202020204" pitchFamily="34" charset="0"/>
            </a:endParaRPr>
          </a:p>
          <a:p>
            <a:endParaRPr lang="en-US"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7579" y="909342"/>
            <a:ext cx="152607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2385" y="0"/>
            <a:ext cx="152607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5578" y="2731122"/>
            <a:ext cx="152456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4947" y="909342"/>
            <a:ext cx="1529062"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9090" y="1570184"/>
            <a:ext cx="6470959" cy="48606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1105" y="5890828"/>
            <a:ext cx="2842096" cy="985837"/>
          </a:xfrm>
          <a:prstGeom prst="rect">
            <a:avLst/>
          </a:prstGeom>
        </p:spPr>
      </p:pic>
    </p:spTree>
    <p:extLst>
      <p:ext uri="{BB962C8B-B14F-4D97-AF65-F5344CB8AC3E}">
        <p14:creationId xmlns:p14="http://schemas.microsoft.com/office/powerpoint/2010/main" val="170965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44945" y="1820975"/>
            <a:ext cx="7886700" cy="5037025"/>
          </a:xfrm>
        </p:spPr>
        <p:txBody>
          <a:bodyPr/>
          <a:lstStyle/>
          <a:p>
            <a:pPr lvl="0"/>
            <a:r>
              <a:rPr lang="en-US" sz="2800" dirty="0" smtClean="0"/>
              <a:t>Understand the MLT function within </a:t>
            </a:r>
            <a:r>
              <a:rPr lang="en-US" sz="2800" dirty="0"/>
              <a:t>Evidence-Based </a:t>
            </a:r>
            <a:r>
              <a:rPr lang="en-US" sz="2800" dirty="0" smtClean="0"/>
              <a:t>Practices(EBP)</a:t>
            </a:r>
          </a:p>
          <a:p>
            <a:pPr lvl="0"/>
            <a:r>
              <a:rPr lang="en-US" sz="2800" dirty="0" smtClean="0"/>
              <a:t>Understand the difference between Evidence based and Research Based Practices</a:t>
            </a:r>
            <a:endParaRPr lang="en-US" sz="2800" dirty="0"/>
          </a:p>
          <a:p>
            <a:pPr lvl="0"/>
            <a:r>
              <a:rPr lang="en-US" sz="2800" dirty="0" smtClean="0"/>
              <a:t>Evaluate an Evidence Based Practice used in your setting</a:t>
            </a:r>
            <a:endParaRPr lang="en-US" sz="2800" dirty="0"/>
          </a:p>
          <a:p>
            <a:endParaRPr lang="en-US" dirty="0"/>
          </a:p>
        </p:txBody>
      </p:sp>
      <p:pic>
        <p:nvPicPr>
          <p:cNvPr id="7" name="Picture 3" descr="C:\Users\swauger_s\Desktop\05-CO-MTSS-Evidence-based.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5952" y="209494"/>
            <a:ext cx="831386" cy="83138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p:cNvSpPr txBox="1">
            <a:spLocks/>
          </p:cNvSpPr>
          <p:nvPr/>
        </p:nvSpPr>
        <p:spPr>
          <a:xfrm>
            <a:off x="160852" y="161703"/>
            <a:ext cx="7886700" cy="5212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bg1"/>
                </a:solidFill>
                <a:latin typeface="Museo Slab 500" panose="02000000000000000000" pitchFamily="50" charset="0"/>
                <a:ea typeface="+mj-ea"/>
                <a:cs typeface="+mj-cs"/>
              </a:defRPr>
            </a:lvl1pPr>
          </a:lstStyle>
          <a:p>
            <a:r>
              <a:rPr lang="en-US" dirty="0" smtClean="0"/>
              <a:t>Objectives</a:t>
            </a:r>
            <a:endParaRPr lang="en-US" dirty="0"/>
          </a:p>
        </p:txBody>
      </p:sp>
    </p:spTree>
    <p:extLst>
      <p:ext uri="{BB962C8B-B14F-4D97-AF65-F5344CB8AC3E}">
        <p14:creationId xmlns:p14="http://schemas.microsoft.com/office/powerpoint/2010/main" val="25359057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rmAutofit/>
          </a:bodyPr>
          <a:lstStyle/>
          <a:p>
            <a:pPr marL="0" indent="0" algn="ctr">
              <a:buNone/>
            </a:pPr>
            <a:endParaRPr lang="en-US" sz="3200" i="1" dirty="0" smtClean="0"/>
          </a:p>
          <a:p>
            <a:pPr marL="0" indent="0" algn="ctr">
              <a:buNone/>
            </a:pPr>
            <a:r>
              <a:rPr lang="en-US" sz="3200" dirty="0"/>
              <a:t>Approaches to </a:t>
            </a:r>
            <a:r>
              <a:rPr lang="en-US" sz="3200" dirty="0">
                <a:solidFill>
                  <a:srgbClr val="FF0000"/>
                </a:solidFill>
              </a:rPr>
              <a:t>instruction</a:t>
            </a:r>
            <a:r>
              <a:rPr lang="en-US" sz="3200" dirty="0"/>
              <a:t>, </a:t>
            </a:r>
            <a:r>
              <a:rPr lang="en-US" sz="3200" dirty="0">
                <a:solidFill>
                  <a:srgbClr val="FF0000"/>
                </a:solidFill>
              </a:rPr>
              <a:t>intervention</a:t>
            </a:r>
            <a:r>
              <a:rPr lang="en-US" sz="3200" dirty="0"/>
              <a:t>, and </a:t>
            </a:r>
            <a:r>
              <a:rPr lang="en-US" sz="3200" dirty="0">
                <a:solidFill>
                  <a:srgbClr val="FF0000"/>
                </a:solidFill>
              </a:rPr>
              <a:t>assessment</a:t>
            </a:r>
            <a:r>
              <a:rPr lang="en-US" sz="3200" dirty="0"/>
              <a:t> that have been proven effective through research indicating improved outcomes for students.</a:t>
            </a:r>
            <a:endParaRPr lang="en-US" sz="3200" i="1" dirty="0"/>
          </a:p>
        </p:txBody>
      </p:sp>
      <p:sp>
        <p:nvSpPr>
          <p:cNvPr id="3" name="Title 2"/>
          <p:cNvSpPr>
            <a:spLocks noGrp="1"/>
          </p:cNvSpPr>
          <p:nvPr>
            <p:ph type="title"/>
          </p:nvPr>
        </p:nvSpPr>
        <p:spPr/>
        <p:txBody>
          <a:bodyPr/>
          <a:lstStyle/>
          <a:p>
            <a:r>
              <a:rPr lang="en-US" dirty="0" smtClean="0"/>
              <a:t>Evidence-Based Practices Definition</a:t>
            </a:r>
            <a:endParaRPr lang="en-US" dirty="0"/>
          </a:p>
        </p:txBody>
      </p:sp>
      <p:pic>
        <p:nvPicPr>
          <p:cNvPr id="5123" name="Picture 3" descr="C:\Users\swauger_s\Desktop\05-CO-MTSS-Evidence-based.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5952" y="209494"/>
            <a:ext cx="831386" cy="831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7535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Evidence-Based Practices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7260" y="403764"/>
            <a:ext cx="914400" cy="914400"/>
          </a:xfrm>
          <a:prstGeom prst="rect">
            <a:avLst/>
          </a:prstGeom>
        </p:spPr>
      </p:pic>
      <p:grpSp>
        <p:nvGrpSpPr>
          <p:cNvPr id="7" name="Group 6"/>
          <p:cNvGrpSpPr/>
          <p:nvPr/>
        </p:nvGrpSpPr>
        <p:grpSpPr>
          <a:xfrm>
            <a:off x="4677203" y="3161165"/>
            <a:ext cx="4341675" cy="1323439"/>
            <a:chOff x="4939270" y="3699936"/>
            <a:chExt cx="3751537" cy="1323439"/>
          </a:xfrm>
        </p:grpSpPr>
        <p:sp>
          <p:nvSpPr>
            <p:cNvPr id="8" name="TextBox 7"/>
            <p:cNvSpPr txBox="1"/>
            <p:nvPr/>
          </p:nvSpPr>
          <p:spPr>
            <a:xfrm rot="20912925">
              <a:off x="6020435" y="3699936"/>
              <a:ext cx="2670372" cy="1323439"/>
            </a:xfrm>
            <a:prstGeom prst="rect">
              <a:avLst/>
            </a:prstGeom>
            <a:solidFill>
              <a:srgbClr val="FFFF66"/>
            </a:solidFill>
          </p:spPr>
          <p:txBody>
            <a:bodyPr wrap="square" rtlCol="0">
              <a:spAutoFit/>
            </a:bodyPr>
            <a:lstStyle/>
            <a:p>
              <a:pPr algn="ctr"/>
              <a:r>
                <a:rPr lang="en-US" sz="2000" dirty="0" smtClean="0">
                  <a:solidFill>
                    <a:prstClr val="black"/>
                  </a:solidFill>
                </a:rPr>
                <a:t>Developmentally appropriate? Culturally responsive?</a:t>
              </a:r>
            </a:p>
            <a:p>
              <a:pPr algn="ctr"/>
              <a:r>
                <a:rPr lang="en-US" sz="2000" dirty="0" smtClean="0">
                  <a:solidFill>
                    <a:prstClr val="black"/>
                  </a:solidFill>
                </a:rPr>
                <a:t>Rigorous &amp; relevant?</a:t>
              </a:r>
            </a:p>
          </p:txBody>
        </p:sp>
        <p:cxnSp>
          <p:nvCxnSpPr>
            <p:cNvPr id="9" name="Straight Arrow Connector 8"/>
            <p:cNvCxnSpPr/>
            <p:nvPr/>
          </p:nvCxnSpPr>
          <p:spPr>
            <a:xfrm flipH="1">
              <a:off x="4939270" y="4577860"/>
              <a:ext cx="1116724" cy="283779"/>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pic>
        <p:nvPicPr>
          <p:cNvPr id="1027" name="Picture 3" descr="C:\Users\swauger_s\AppData\Local\Microsoft\Windows\Temporary Internet Files\Content.Outlook\D4X7IIN7\Funnel-Image-EBPpi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548" y="2716733"/>
            <a:ext cx="6499274" cy="40427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28713" y="952500"/>
            <a:ext cx="7100887" cy="1354217"/>
          </a:xfrm>
          <a:prstGeom prst="rect">
            <a:avLst/>
          </a:prstGeom>
          <a:noFill/>
        </p:spPr>
        <p:txBody>
          <a:bodyPr wrap="square" rtlCol="0">
            <a:spAutoFit/>
          </a:bodyPr>
          <a:lstStyle/>
          <a:p>
            <a:r>
              <a:rPr lang="en-US" sz="3200" dirty="0"/>
              <a:t>Research using the actual practice with a specific population in a specific setting.</a:t>
            </a:r>
          </a:p>
          <a:p>
            <a:endParaRPr lang="en-US" dirty="0"/>
          </a:p>
        </p:txBody>
      </p:sp>
    </p:spTree>
    <p:extLst>
      <p:ext uri="{BB962C8B-B14F-4D97-AF65-F5344CB8AC3E}">
        <p14:creationId xmlns:p14="http://schemas.microsoft.com/office/powerpoint/2010/main" val="270954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2404110"/>
            <a:ext cx="7886700" cy="3835317"/>
          </a:xfrm>
        </p:spPr>
        <p:txBody>
          <a:bodyPr>
            <a:normAutofit/>
          </a:bodyPr>
          <a:lstStyle/>
          <a:p>
            <a:endParaRPr lang="en-US" sz="2200" dirty="0" smtClean="0"/>
          </a:p>
          <a:p>
            <a:endParaRPr lang="en-US" sz="2200" dirty="0" smtClean="0"/>
          </a:p>
          <a:p>
            <a:endParaRPr lang="en-US" sz="2200" dirty="0"/>
          </a:p>
          <a:p>
            <a:endParaRPr lang="en-US" sz="2200" dirty="0"/>
          </a:p>
          <a:p>
            <a:endParaRPr lang="en-US" sz="2200" dirty="0" smtClean="0"/>
          </a:p>
          <a:p>
            <a:pPr marL="0" indent="0">
              <a:buNone/>
            </a:pPr>
            <a:endParaRPr lang="en-US" dirty="0"/>
          </a:p>
          <a:p>
            <a:endParaRPr lang="en-US" dirty="0" smtClean="0"/>
          </a:p>
          <a:p>
            <a:endParaRPr lang="en-US" dirty="0" smtClean="0"/>
          </a:p>
          <a:p>
            <a:pPr marL="0" indent="0" algn="ctr">
              <a:buNone/>
            </a:pPr>
            <a:endParaRPr lang="en-US" dirty="0"/>
          </a:p>
          <a:p>
            <a:pPr marL="0" indent="0" algn="ctr">
              <a:buNone/>
            </a:pPr>
            <a:r>
              <a:rPr lang="en-US" dirty="0" smtClean="0"/>
              <a:t>Formula for Success 		What x How x </a:t>
            </a:r>
            <a:r>
              <a:rPr lang="en-US" dirty="0" smtClean="0">
                <a:solidFill>
                  <a:srgbClr val="FF0000"/>
                </a:solidFill>
              </a:rPr>
              <a:t>Where</a:t>
            </a:r>
          </a:p>
        </p:txBody>
      </p:sp>
      <p:sp>
        <p:nvSpPr>
          <p:cNvPr id="3" name="Title 2"/>
          <p:cNvSpPr>
            <a:spLocks noGrp="1"/>
          </p:cNvSpPr>
          <p:nvPr>
            <p:ph type="title"/>
          </p:nvPr>
        </p:nvSpPr>
        <p:spPr/>
        <p:txBody>
          <a:bodyPr/>
          <a:lstStyle/>
          <a:p>
            <a:r>
              <a:rPr lang="en-US" b="1" dirty="0" smtClean="0"/>
              <a:t>Contextual Fit</a:t>
            </a:r>
            <a:endParaRPr lang="en-US" b="1" dirty="0"/>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fld id="{757A2F4E-5D54-B04B-91BD-7E78EE1FE9FD}" type="slidenum">
              <a:rPr lang="en-US" smtClean="0"/>
              <a:pPr/>
              <a:t>66</a:t>
            </a:fld>
            <a:endParaRPr lang="en-US" dirty="0" smtClean="0"/>
          </a:p>
        </p:txBody>
      </p:sp>
      <p:graphicFrame>
        <p:nvGraphicFramePr>
          <p:cNvPr id="5" name="Table 4"/>
          <p:cNvGraphicFramePr>
            <a:graphicFrameLocks noGrp="1"/>
          </p:cNvGraphicFramePr>
          <p:nvPr>
            <p:extLst>
              <p:ext uri="{D42A27DB-BD31-4B8C-83A1-F6EECF244321}">
                <p14:modId xmlns:p14="http://schemas.microsoft.com/office/powerpoint/2010/main" val="1148410828"/>
              </p:ext>
            </p:extLst>
          </p:nvPr>
        </p:nvGraphicFramePr>
        <p:xfrm>
          <a:off x="91194" y="2404110"/>
          <a:ext cx="8961612" cy="3109794"/>
        </p:xfrm>
        <a:graphic>
          <a:graphicData uri="http://schemas.openxmlformats.org/drawingml/2006/table">
            <a:tbl>
              <a:tblPr firstRow="1" bandRow="1">
                <a:tableStyleId>{5940675A-B579-460E-94D1-54222C63F5DA}</a:tableStyleId>
              </a:tblPr>
              <a:tblGrid>
                <a:gridCol w="2987204"/>
                <a:gridCol w="2987204"/>
                <a:gridCol w="2987204"/>
              </a:tblGrid>
              <a:tr h="1430186">
                <a:tc>
                  <a:txBody>
                    <a:bodyPr/>
                    <a:lstStyle/>
                    <a:p>
                      <a:pPr marL="0" indent="0" algn="ctr">
                        <a:buFont typeface="Arial" pitchFamily="34" charset="0"/>
                        <a:buNone/>
                      </a:pPr>
                      <a:r>
                        <a:rPr lang="en-US" sz="2000" b="1" u="sng" dirty="0" smtClean="0"/>
                        <a:t>Need</a:t>
                      </a:r>
                    </a:p>
                    <a:p>
                      <a:pPr marL="0" indent="0">
                        <a:buFont typeface="Arial" pitchFamily="34" charset="0"/>
                        <a:buNone/>
                      </a:pPr>
                      <a:r>
                        <a:rPr lang="en-US" sz="2000" dirty="0" smtClean="0"/>
                        <a:t>How</a:t>
                      </a:r>
                      <a:r>
                        <a:rPr lang="en-US" sz="2000" baseline="0" dirty="0" smtClean="0"/>
                        <a:t> well it might meet identified needs</a:t>
                      </a:r>
                      <a:endParaRPr lang="en-US" sz="2000" dirty="0"/>
                    </a:p>
                  </a:txBody>
                  <a:tcPr/>
                </a:tc>
                <a:tc>
                  <a:txBody>
                    <a:bodyPr/>
                    <a:lstStyle/>
                    <a:p>
                      <a:pPr algn="ctr"/>
                      <a:r>
                        <a:rPr lang="en-US" sz="2000" b="1" u="sng" dirty="0" smtClean="0"/>
                        <a:t>Fit</a:t>
                      </a:r>
                    </a:p>
                    <a:p>
                      <a:r>
                        <a:rPr lang="en-US" sz="2000" dirty="0" smtClean="0"/>
                        <a:t>With current initiatives, priorities, supports,</a:t>
                      </a:r>
                      <a:r>
                        <a:rPr lang="en-US" sz="2000" baseline="0" dirty="0" smtClean="0"/>
                        <a:t> values</a:t>
                      </a:r>
                      <a:endParaRPr lang="en-US" sz="2000" dirty="0"/>
                    </a:p>
                  </a:txBody>
                  <a:tcPr/>
                </a:tc>
                <a:tc>
                  <a:txBody>
                    <a:bodyPr/>
                    <a:lstStyle/>
                    <a:p>
                      <a:pPr algn="ctr"/>
                      <a:r>
                        <a:rPr lang="en-US" sz="2000" b="1" u="sng" dirty="0" smtClean="0"/>
                        <a:t>Resource availability</a:t>
                      </a:r>
                    </a:p>
                    <a:p>
                      <a:pPr algn="ctr"/>
                      <a:r>
                        <a:rPr lang="en-US" sz="2000" b="0" u="none" dirty="0" smtClean="0"/>
                        <a:t>Training, staffing, curricula, data systems, administration</a:t>
                      </a:r>
                      <a:endParaRPr lang="en-US" sz="2000" b="0" u="none" dirty="0"/>
                    </a:p>
                  </a:txBody>
                  <a:tcPr/>
                </a:tc>
              </a:tr>
              <a:tr h="1679608">
                <a:tc>
                  <a:txBody>
                    <a:bodyPr/>
                    <a:lstStyle/>
                    <a:p>
                      <a:pPr algn="ctr"/>
                      <a:r>
                        <a:rPr lang="en-US" sz="2000" b="1" u="sng" dirty="0" smtClean="0"/>
                        <a:t>Evidence</a:t>
                      </a:r>
                    </a:p>
                    <a:p>
                      <a:pPr algn="l"/>
                      <a:r>
                        <a:rPr lang="en-US" sz="2000" b="0" u="none" dirty="0" smtClean="0"/>
                        <a:t>Implementation</a:t>
                      </a:r>
                      <a:r>
                        <a:rPr lang="en-US" sz="2000" b="0" u="none" baseline="0" dirty="0" smtClean="0"/>
                        <a:t> and impact</a:t>
                      </a:r>
                      <a:endParaRPr lang="en-US" sz="2000" dirty="0"/>
                    </a:p>
                  </a:txBody>
                  <a:tcPr/>
                </a:tc>
                <a:tc>
                  <a:txBody>
                    <a:bodyPr/>
                    <a:lstStyle/>
                    <a:p>
                      <a:pPr algn="ctr"/>
                      <a:r>
                        <a:rPr lang="en-US" sz="2000" b="1" u="sng" dirty="0" smtClean="0"/>
                        <a:t>Readiness for Replication</a:t>
                      </a:r>
                    </a:p>
                    <a:p>
                      <a:r>
                        <a:rPr lang="en-US" sz="2000" b="0" u="none" dirty="0" smtClean="0"/>
                        <a:t>Expert assistance, exemplars for observation, operationalized</a:t>
                      </a:r>
                      <a:endParaRPr lang="en-US" sz="2000" b="0" u="none" dirty="0"/>
                    </a:p>
                  </a:txBody>
                  <a:tcPr/>
                </a:tc>
                <a:tc>
                  <a:txBody>
                    <a:bodyPr/>
                    <a:lstStyle/>
                    <a:p>
                      <a:pPr algn="ctr"/>
                      <a:r>
                        <a:rPr lang="en-US" sz="2000" b="1" u="sng" dirty="0" smtClean="0"/>
                        <a:t>Capacity to Implement</a:t>
                      </a:r>
                    </a:p>
                    <a:p>
                      <a:r>
                        <a:rPr lang="en-US" sz="2000" dirty="0" smtClean="0"/>
                        <a:t>Staff competencies. Skill and content knowledge related to the innovation</a:t>
                      </a:r>
                      <a:endParaRPr lang="en-US" sz="2000" dirty="0"/>
                    </a:p>
                  </a:txBody>
                  <a:tcPr/>
                </a:tc>
              </a:tr>
            </a:tbl>
          </a:graphicData>
        </a:graphic>
      </p:graphicFrame>
      <p:pic>
        <p:nvPicPr>
          <p:cNvPr id="6" name="Picture 3" descr="C:\Users\swauger_s\Desktop\05-CO-MTSS-Evidence-based.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5952" y="209494"/>
            <a:ext cx="831386" cy="83138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4051496" y="5973494"/>
            <a:ext cx="886264" cy="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5594" y="865770"/>
            <a:ext cx="1225084" cy="1528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262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Contextual Fit: Hexagon </a:t>
            </a:r>
            <a:r>
              <a:rPr lang="en-US" b="1" dirty="0"/>
              <a:t>Tool</a:t>
            </a:r>
            <a:endParaRPr lang="en-US" dirty="0"/>
          </a:p>
        </p:txBody>
      </p:sp>
      <p:pic>
        <p:nvPicPr>
          <p:cNvPr id="3" name="Picture 3">
            <a:hlinkClick r:id="rId3" action="ppaction://hlinkfile"/>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8800" y="-35822"/>
            <a:ext cx="9438872" cy="68938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C:\Users\swauger_s\Desktop\05-CO-MTSS-Evidence-based.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2614" y="36934"/>
            <a:ext cx="831386" cy="831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2150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1839686" y="0"/>
            <a:ext cx="7304313" cy="1130300"/>
          </a:xfrm>
          <a:solidFill>
            <a:schemeClr val="bg1"/>
          </a:solidFill>
        </p:spPr>
        <p:txBody>
          <a:bodyPr>
            <a:normAutofit/>
          </a:bodyPr>
          <a:lstStyle/>
          <a:p>
            <a:r>
              <a:rPr lang="en-US" dirty="0" smtClean="0"/>
              <a:t>Hexagon Tool</a:t>
            </a:r>
            <a:endParaRPr lang="en-US" dirty="0"/>
          </a:p>
        </p:txBody>
      </p:sp>
      <p:sp>
        <p:nvSpPr>
          <p:cNvPr id="4" name="Text Placeholder 3"/>
          <p:cNvSpPr>
            <a:spLocks noGrp="1"/>
          </p:cNvSpPr>
          <p:nvPr>
            <p:ph type="body" sz="half" idx="2"/>
          </p:nvPr>
        </p:nvSpPr>
        <p:spPr>
          <a:xfrm>
            <a:off x="60220" y="2781300"/>
            <a:ext cx="1812123" cy="3325586"/>
          </a:xfrm>
        </p:spPr>
        <p:txBody>
          <a:bodyPr>
            <a:noAutofit/>
          </a:bodyPr>
          <a:lstStyle/>
          <a:p>
            <a:r>
              <a:rPr lang="en-US" sz="2400" dirty="0"/>
              <a:t>Activity:  </a:t>
            </a:r>
          </a:p>
          <a:p>
            <a:r>
              <a:rPr lang="en-US" sz="2400" dirty="0"/>
              <a:t>“Turn-and- Talk” to  a </a:t>
            </a:r>
            <a:r>
              <a:rPr lang="en-US" sz="2400" dirty="0" smtClean="0"/>
              <a:t>neighbor</a:t>
            </a:r>
          </a:p>
          <a:p>
            <a:endParaRPr lang="en-US" sz="2400" dirty="0" smtClean="0"/>
          </a:p>
        </p:txBody>
      </p:sp>
      <p:pic>
        <p:nvPicPr>
          <p:cNvPr id="6" name="Picture 2" descr="C:\Program Files (x86)\Microsoft Office\MEDIA\CAGCAT10\j02341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560" y="307323"/>
            <a:ext cx="933972" cy="99315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txBox="1">
            <a:spLocks noGrp="1"/>
          </p:cNvSpPr>
          <p:nvPr>
            <p:ph type="title"/>
          </p:nvPr>
        </p:nvSpPr>
        <p:spPr>
          <a:xfrm rot="20690788">
            <a:off x="64760" y="1678192"/>
            <a:ext cx="1519578" cy="424732"/>
          </a:xfrm>
          <a:prstGeom prst="rect">
            <a:avLst/>
          </a:prstGeom>
          <a:solidFill>
            <a:srgbClr val="FFFF00"/>
          </a:solidFill>
        </p:spPr>
        <p:txBody>
          <a:bodyPr wrap="square" rtlCol="0">
            <a:spAutoFit/>
          </a:bodyPr>
          <a:lstStyle/>
          <a:p>
            <a:pPr algn="ctr"/>
            <a:r>
              <a:rPr lang="en-US" sz="2400" dirty="0" smtClean="0">
                <a:solidFill>
                  <a:schemeClr val="tx1">
                    <a:lumMod val="50000"/>
                  </a:schemeClr>
                </a:solidFill>
              </a:rPr>
              <a:t>10 </a:t>
            </a:r>
            <a:r>
              <a:rPr lang="en-US" sz="2400" dirty="0" err="1" smtClean="0">
                <a:solidFill>
                  <a:schemeClr val="tx1">
                    <a:lumMod val="50000"/>
                  </a:schemeClr>
                </a:solidFill>
              </a:rPr>
              <a:t>mins</a:t>
            </a:r>
            <a:endParaRPr lang="en-US" sz="2400" dirty="0">
              <a:solidFill>
                <a:schemeClr val="tx1">
                  <a:lumMod val="50000"/>
                </a:schemeClr>
              </a:solidFill>
            </a:endParaRPr>
          </a:p>
        </p:txBody>
      </p:sp>
      <p:graphicFrame>
        <p:nvGraphicFramePr>
          <p:cNvPr id="8" name="Content Placeholder 7"/>
          <p:cNvGraphicFramePr>
            <a:graphicFrameLocks noGrp="1"/>
          </p:cNvGraphicFramePr>
          <p:nvPr>
            <p:ph idx="1"/>
            <p:extLst/>
          </p:nvPr>
        </p:nvGraphicFramePr>
        <p:xfrm>
          <a:off x="1795346" y="1167234"/>
          <a:ext cx="7326086" cy="582385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1795346" y="1033083"/>
            <a:ext cx="7348654" cy="4862870"/>
          </a:xfrm>
          <a:prstGeom prst="rect">
            <a:avLst/>
          </a:prstGeom>
          <a:solidFill>
            <a:schemeClr val="accent1">
              <a:lumMod val="20000"/>
              <a:lumOff val="80000"/>
            </a:schemeClr>
          </a:solidFill>
        </p:spPr>
        <p:txBody>
          <a:bodyPr wrap="square" rtlCol="0">
            <a:spAutoFit/>
          </a:bodyPr>
          <a:lstStyle/>
          <a:p>
            <a:pPr marL="514350" indent="-514350">
              <a:buFont typeface="Arial" panose="020B0604020202020204" pitchFamily="34" charset="0"/>
              <a:buChar char="•"/>
            </a:pPr>
            <a:r>
              <a:rPr lang="en-US" sz="2800" dirty="0" smtClean="0"/>
              <a:t>Identify a practice used in your setting</a:t>
            </a:r>
          </a:p>
          <a:p>
            <a:pPr marL="514350" indent="-514350">
              <a:buFont typeface="Arial" panose="020B0604020202020204" pitchFamily="34" charset="0"/>
              <a:buChar char="•"/>
            </a:pPr>
            <a:endParaRPr lang="en-US" sz="2800" dirty="0" smtClean="0"/>
          </a:p>
          <a:p>
            <a:pPr marL="514350" indent="-514350">
              <a:buFont typeface="Arial" panose="020B0604020202020204" pitchFamily="34" charset="0"/>
              <a:buChar char="•"/>
            </a:pPr>
            <a:r>
              <a:rPr lang="en-US" sz="2800" dirty="0" smtClean="0"/>
              <a:t>Activity: With an elbow partner, use the Hexagon Tool to investigate the contextual fit of that practice </a:t>
            </a:r>
          </a:p>
          <a:p>
            <a:pPr marL="971550" lvl="1" indent="-514350">
              <a:buFont typeface="Arial" panose="020B0604020202020204" pitchFamily="34" charset="0"/>
              <a:buChar char="•"/>
            </a:pPr>
            <a:r>
              <a:rPr lang="en-US" sz="2400" dirty="0" smtClean="0"/>
              <a:t>Fill in the table on the left side of the handout</a:t>
            </a:r>
          </a:p>
          <a:p>
            <a:pPr marL="971550" lvl="1" indent="-514350">
              <a:buFont typeface="Arial" panose="020B0604020202020204" pitchFamily="34" charset="0"/>
              <a:buChar char="•"/>
            </a:pPr>
            <a:r>
              <a:rPr lang="en-US" sz="2400" dirty="0" smtClean="0"/>
              <a:t>Indicate the biggest contextual fit strengths</a:t>
            </a:r>
          </a:p>
          <a:p>
            <a:pPr marL="971550" lvl="1" indent="-514350">
              <a:buFont typeface="Arial" panose="020B0604020202020204" pitchFamily="34" charset="0"/>
              <a:buChar char="•"/>
            </a:pPr>
            <a:r>
              <a:rPr lang="en-US" sz="2400" dirty="0" smtClean="0"/>
              <a:t>Indicate the biggest contextual fit weaknesses</a:t>
            </a:r>
          </a:p>
          <a:p>
            <a:pPr marL="971550" lvl="1" indent="-514350">
              <a:buFont typeface="Arial" panose="020B0604020202020204" pitchFamily="34" charset="0"/>
              <a:buChar char="•"/>
            </a:pPr>
            <a:r>
              <a:rPr lang="en-US" sz="2400" dirty="0" smtClean="0"/>
              <a:t>Are there any areas that you could improve?</a:t>
            </a:r>
          </a:p>
          <a:p>
            <a:endParaRPr lang="en-US" sz="2800" dirty="0" smtClean="0"/>
          </a:p>
          <a:p>
            <a:endParaRPr lang="en-US" sz="2800" dirty="0" smtClean="0"/>
          </a:p>
          <a:p>
            <a:endParaRPr lang="en-US" dirty="0"/>
          </a:p>
        </p:txBody>
      </p:sp>
      <p:pic>
        <p:nvPicPr>
          <p:cNvPr id="9" name="Picture 3" descr="C:\Users\swauger_s\Desktop\05-CO-MTSS-Evidence-based.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2614" y="36934"/>
            <a:ext cx="831386" cy="831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96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99" y="883227"/>
            <a:ext cx="9181899" cy="7096992"/>
          </a:xfrm>
          <a:prstGeom prst="rect">
            <a:avLst/>
          </a:prstGeom>
        </p:spPr>
      </p:pic>
    </p:spTree>
    <p:extLst>
      <p:ext uri="{BB962C8B-B14F-4D97-AF65-F5344CB8AC3E}">
        <p14:creationId xmlns:p14="http://schemas.microsoft.com/office/powerpoint/2010/main" val="1848131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lstStyle/>
          <a:p>
            <a:pPr marL="457200" indent="-457200">
              <a:buFont typeface="+mj-lt"/>
              <a:buAutoNum type="arabicPeriod"/>
            </a:pPr>
            <a:r>
              <a:rPr lang="en-US" dirty="0" smtClean="0"/>
              <a:t>Baseline Self Assessment </a:t>
            </a:r>
          </a:p>
          <a:p>
            <a:pPr marL="457200" indent="-457200">
              <a:buFont typeface="+mj-lt"/>
              <a:buAutoNum type="arabicPeriod"/>
            </a:pPr>
            <a:r>
              <a:rPr lang="en-US" dirty="0" smtClean="0"/>
              <a:t>Action Planning around your MLT Self Assessment Scores</a:t>
            </a:r>
          </a:p>
          <a:p>
            <a:pPr marL="457200" indent="-457200">
              <a:buFont typeface="+mj-lt"/>
              <a:buAutoNum type="arabicPeriod"/>
            </a:pPr>
            <a:r>
              <a:rPr lang="en-US" dirty="0" smtClean="0"/>
              <a:t>Initiative Inventory </a:t>
            </a:r>
          </a:p>
          <a:p>
            <a:pPr marL="457200" indent="-457200">
              <a:buFont typeface="+mj-lt"/>
              <a:buAutoNum type="arabicPeriod"/>
            </a:pPr>
            <a:r>
              <a:rPr lang="en-US" dirty="0" smtClean="0"/>
              <a:t>Professional Learning Audit and Plan</a:t>
            </a:r>
          </a:p>
          <a:p>
            <a:pPr marL="457200" indent="-457200">
              <a:buFont typeface="+mj-lt"/>
              <a:buAutoNum type="arabicPeriod"/>
            </a:pPr>
            <a:r>
              <a:rPr lang="en-US" dirty="0" smtClean="0"/>
              <a:t>Communication Planning</a:t>
            </a:r>
          </a:p>
          <a:p>
            <a:pPr marL="457200" indent="-457200">
              <a:buFont typeface="+mj-lt"/>
              <a:buAutoNum type="arabicPeriod"/>
            </a:pPr>
            <a:endParaRPr lang="en-US" dirty="0" smtClean="0"/>
          </a:p>
          <a:p>
            <a:pPr marL="457200" indent="-457200">
              <a:buFont typeface="+mj-lt"/>
              <a:buAutoNum type="arabicPeriod"/>
            </a:pPr>
            <a:endParaRPr lang="en-US" dirty="0"/>
          </a:p>
        </p:txBody>
      </p:sp>
      <p:sp>
        <p:nvSpPr>
          <p:cNvPr id="3" name="Title 2"/>
          <p:cNvSpPr>
            <a:spLocks noGrp="1"/>
          </p:cNvSpPr>
          <p:nvPr>
            <p:ph type="title"/>
          </p:nvPr>
        </p:nvSpPr>
        <p:spPr>
          <a:xfrm>
            <a:off x="192024" y="192024"/>
            <a:ext cx="8951976" cy="521208"/>
          </a:xfrm>
        </p:spPr>
        <p:txBody>
          <a:bodyPr>
            <a:normAutofit/>
          </a:bodyPr>
          <a:lstStyle/>
          <a:p>
            <a:r>
              <a:rPr lang="en-US" dirty="0" smtClean="0"/>
              <a:t>CO-MTSS Scope and Sequence</a:t>
            </a:r>
            <a:endParaRPr lang="en-US" dirty="0"/>
          </a:p>
        </p:txBody>
      </p:sp>
      <p:grpSp>
        <p:nvGrpSpPr>
          <p:cNvPr id="4" name="Group 3"/>
          <p:cNvGrpSpPr/>
          <p:nvPr/>
        </p:nvGrpSpPr>
        <p:grpSpPr>
          <a:xfrm>
            <a:off x="5391383" y="3657600"/>
            <a:ext cx="9043262" cy="3200400"/>
            <a:chOff x="1600200" y="1981200"/>
            <a:chExt cx="9144000" cy="3962400"/>
          </a:xfrm>
        </p:grpSpPr>
        <p:sp>
          <p:nvSpPr>
            <p:cNvPr id="5" name="Content Placeholder 4"/>
            <p:cNvSpPr txBox="1">
              <a:spLocks/>
            </p:cNvSpPr>
            <p:nvPr/>
          </p:nvSpPr>
          <p:spPr>
            <a:xfrm>
              <a:off x="5410200" y="1981200"/>
              <a:ext cx="5334000" cy="39624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defTabSz="685800">
                <a:spcBef>
                  <a:spcPts val="750"/>
                </a:spcBef>
                <a:defRPr/>
              </a:pPr>
              <a:endParaRPr lang="en-US" altLang="en-US" sz="900" dirty="0">
                <a:latin typeface="Myriad Pro Light" charset="0"/>
              </a:endParaRPr>
            </a:p>
            <a:p>
              <a:pPr marL="0" indent="0" defTabSz="685800">
                <a:spcBef>
                  <a:spcPts val="750"/>
                </a:spcBef>
                <a:buNone/>
                <a:defRPr/>
              </a:pPr>
              <a:endParaRPr lang="en-US" altLang="en-US" sz="2100" dirty="0">
                <a:latin typeface="Myriad Pro Light" charset="0"/>
              </a:endParaRPr>
            </a:p>
          </p:txBody>
        </p:sp>
        <p:pic>
          <p:nvPicPr>
            <p:cNvPr id="6" name="Picture 6" descr="http://www.all-about-forensic-science.com/images/dna-picture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81200"/>
              <a:ext cx="3810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7334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2478790" y="867136"/>
            <a:ext cx="4233259" cy="4233259"/>
          </a:xfrm>
          <a:prstGeom prst="ellipse">
            <a:avLst/>
          </a:prstGeom>
          <a:noFill/>
          <a:ln w="254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1747" y="2731122"/>
            <a:ext cx="152607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7579" y="909342"/>
            <a:ext cx="152607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2385" y="0"/>
            <a:ext cx="152607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5578" y="2731122"/>
            <a:ext cx="1524560"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4947" y="909342"/>
            <a:ext cx="1529062" cy="1526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9090" y="1570184"/>
            <a:ext cx="6470959" cy="48606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1105" y="5890828"/>
            <a:ext cx="2842096" cy="985837"/>
          </a:xfrm>
          <a:prstGeom prst="rect">
            <a:avLst/>
          </a:prstGeom>
        </p:spPr>
      </p:pic>
      <p:grpSp>
        <p:nvGrpSpPr>
          <p:cNvPr id="3" name="Group 2"/>
          <p:cNvGrpSpPr/>
          <p:nvPr/>
        </p:nvGrpSpPr>
        <p:grpSpPr>
          <a:xfrm>
            <a:off x="3783204" y="4229672"/>
            <a:ext cx="1526070" cy="1535933"/>
            <a:chOff x="3783204" y="4229672"/>
            <a:chExt cx="1526070" cy="1535933"/>
          </a:xfrm>
        </p:grpSpPr>
        <p:sp>
          <p:nvSpPr>
            <p:cNvPr id="2" name="Oval 1"/>
            <p:cNvSpPr/>
            <p:nvPr/>
          </p:nvSpPr>
          <p:spPr>
            <a:xfrm>
              <a:off x="3783204" y="4229672"/>
              <a:ext cx="1526070" cy="1535933"/>
            </a:xfrm>
            <a:prstGeom prst="ellipse">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1"/>
            <p:cNvSpPr txBox="1">
              <a:spLocks/>
            </p:cNvSpPr>
            <p:nvPr/>
          </p:nvSpPr>
          <p:spPr>
            <a:xfrm>
              <a:off x="3815162" y="4508240"/>
              <a:ext cx="1453982" cy="924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lgn="ctr">
                <a:buFont typeface="Arial" panose="020B0604020202020204" pitchFamily="34" charset="0"/>
                <a:buNone/>
              </a:pPr>
              <a:r>
                <a:rPr lang="en-US" sz="2000" dirty="0" smtClean="0">
                  <a:latin typeface="Trebuchet MS" panose="020B0603020202020204" pitchFamily="34" charset="0"/>
                </a:rPr>
                <a:t>Finishing Up and Next Steps</a:t>
              </a:r>
              <a:endParaRPr lang="en-US" sz="2000" dirty="0"/>
            </a:p>
          </p:txBody>
        </p:sp>
      </p:grpSp>
    </p:spTree>
    <p:extLst>
      <p:ext uri="{BB962C8B-B14F-4D97-AF65-F5344CB8AC3E}">
        <p14:creationId xmlns:p14="http://schemas.microsoft.com/office/powerpoint/2010/main" val="230891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44945" y="1820975"/>
            <a:ext cx="7886700" cy="5037025"/>
          </a:xfrm>
        </p:spPr>
        <p:txBody>
          <a:bodyPr/>
          <a:lstStyle/>
          <a:p>
            <a:pPr lvl="0"/>
            <a:endParaRPr lang="en-US" sz="2800" dirty="0" smtClean="0"/>
          </a:p>
          <a:p>
            <a:pPr lvl="0"/>
            <a:r>
              <a:rPr lang="en-US" sz="2800" dirty="0" smtClean="0"/>
              <a:t>Finalize our activities</a:t>
            </a:r>
          </a:p>
          <a:p>
            <a:pPr lvl="0"/>
            <a:r>
              <a:rPr lang="en-US" sz="2800" dirty="0" smtClean="0"/>
              <a:t>Discuss what comes next</a:t>
            </a:r>
          </a:p>
          <a:p>
            <a:r>
              <a:rPr lang="en-US" sz="2800" dirty="0"/>
              <a:t>Schedule our </a:t>
            </a:r>
            <a:r>
              <a:rPr lang="en-US" sz="2800" dirty="0" smtClean="0"/>
              <a:t>next meeting(s)</a:t>
            </a:r>
          </a:p>
          <a:p>
            <a:r>
              <a:rPr lang="en-US" sz="2800" dirty="0" smtClean="0"/>
              <a:t>Assess the day</a:t>
            </a:r>
            <a:endParaRPr lang="en-US" sz="2800" dirty="0"/>
          </a:p>
          <a:p>
            <a:pPr marL="0" indent="0">
              <a:buNone/>
            </a:pPr>
            <a:endParaRPr lang="en-US" dirty="0"/>
          </a:p>
        </p:txBody>
      </p:sp>
      <p:pic>
        <p:nvPicPr>
          <p:cNvPr id="7" name="Picture 3" descr="C:\Users\swauger_s\Desktop\05-CO-MTSS-Evidence-based.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5952" y="209494"/>
            <a:ext cx="831386" cy="83138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p:cNvSpPr txBox="1">
            <a:spLocks/>
          </p:cNvSpPr>
          <p:nvPr/>
        </p:nvSpPr>
        <p:spPr>
          <a:xfrm>
            <a:off x="160852" y="161703"/>
            <a:ext cx="7886700" cy="5212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bg1"/>
                </a:solidFill>
                <a:latin typeface="Museo Slab 500" panose="02000000000000000000" pitchFamily="50" charset="0"/>
                <a:ea typeface="+mj-ea"/>
                <a:cs typeface="+mj-cs"/>
              </a:defRPr>
            </a:lvl1pPr>
          </a:lstStyle>
          <a:p>
            <a:r>
              <a:rPr lang="en-US" dirty="0" smtClean="0"/>
              <a:t>Objectives</a:t>
            </a:r>
            <a:endParaRPr lang="en-US" dirty="0"/>
          </a:p>
        </p:txBody>
      </p:sp>
    </p:spTree>
    <p:extLst>
      <p:ext uri="{BB962C8B-B14F-4D97-AF65-F5344CB8AC3E}">
        <p14:creationId xmlns:p14="http://schemas.microsoft.com/office/powerpoint/2010/main" val="38215542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207007"/>
            <a:ext cx="8067675" cy="5260467"/>
          </a:xfrm>
        </p:spPr>
        <p:txBody>
          <a:bodyPr>
            <a:normAutofit/>
          </a:bodyPr>
          <a:lstStyle/>
          <a:p>
            <a:pPr marL="0" indent="0">
              <a:buNone/>
            </a:pPr>
            <a:r>
              <a:rPr lang="en-US" dirty="0" smtClean="0"/>
              <a:t>From what you have learned about CO-MTSS through</a:t>
            </a:r>
          </a:p>
          <a:p>
            <a:pPr lvl="1"/>
            <a:r>
              <a:rPr lang="en-US" dirty="0"/>
              <a:t>I</a:t>
            </a:r>
            <a:r>
              <a:rPr lang="en-US" dirty="0" smtClean="0"/>
              <a:t>nitial CO-MTSS meeting</a:t>
            </a:r>
          </a:p>
          <a:p>
            <a:pPr lvl="1"/>
            <a:r>
              <a:rPr lang="en-US" dirty="0" smtClean="0"/>
              <a:t>Kickoff Pre Learning Activities, and </a:t>
            </a:r>
          </a:p>
          <a:p>
            <a:pPr lvl="1"/>
            <a:r>
              <a:rPr lang="en-US" dirty="0" smtClean="0"/>
              <a:t>What Scott has described so far today</a:t>
            </a:r>
          </a:p>
          <a:p>
            <a:pPr marL="457200" indent="-457200">
              <a:buFont typeface="+mj-lt"/>
              <a:buAutoNum type="arabicPeriod"/>
            </a:pPr>
            <a:r>
              <a:rPr lang="en-US" dirty="0" smtClean="0"/>
              <a:t>On your own, use sticky notes to indicate the following:</a:t>
            </a:r>
          </a:p>
          <a:p>
            <a:pPr lvl="1"/>
            <a:r>
              <a:rPr lang="en-US" dirty="0" smtClean="0"/>
              <a:t>How would your BOCES/District/CSI/Schools look different if MTSS was done really, really well. </a:t>
            </a:r>
            <a:endParaRPr lang="en-US" dirty="0"/>
          </a:p>
          <a:p>
            <a:pPr marL="457200" indent="-457200">
              <a:buFont typeface="+mj-lt"/>
              <a:buAutoNum type="arabicPeriod"/>
            </a:pPr>
            <a:r>
              <a:rPr lang="en-US" dirty="0"/>
              <a:t>P</a:t>
            </a:r>
            <a:r>
              <a:rPr lang="en-US" dirty="0" smtClean="0"/>
              <a:t>lace all sticky notes on one piece of chart paper</a:t>
            </a:r>
          </a:p>
          <a:p>
            <a:pPr marL="457200" indent="-457200">
              <a:buFont typeface="+mj-lt"/>
              <a:buAutoNum type="arabicPeriod"/>
            </a:pPr>
            <a:r>
              <a:rPr lang="en-US" dirty="0" smtClean="0"/>
              <a:t>As a team, move the sticky notes into categories</a:t>
            </a:r>
          </a:p>
          <a:p>
            <a:pPr marL="457200" indent="-457200">
              <a:buFont typeface="+mj-lt"/>
              <a:buAutoNum type="arabicPeriod"/>
            </a:pPr>
            <a:r>
              <a:rPr lang="en-US" dirty="0" smtClean="0"/>
              <a:t>Based on the indicated categories, decide on one statement/vision of what you’d like MTSS to look like</a:t>
            </a:r>
          </a:p>
          <a:p>
            <a:pPr marL="457200" indent="-457200">
              <a:buFont typeface="+mj-lt"/>
              <a:buAutoNum type="arabicPeriod"/>
            </a:pPr>
            <a:r>
              <a:rPr lang="en-US" u="sng" dirty="0" smtClean="0">
                <a:solidFill>
                  <a:srgbClr val="C00000"/>
                </a:solidFill>
              </a:rPr>
              <a:t>Write the name of your district/BOCES/CSI at the top of the chart paper and just below it, write your MTSS statement.</a:t>
            </a:r>
            <a:r>
              <a:rPr lang="en-US" dirty="0" smtClean="0"/>
              <a:t> </a:t>
            </a:r>
            <a:r>
              <a:rPr lang="en-US" dirty="0"/>
              <a:t>P</a:t>
            </a:r>
            <a:r>
              <a:rPr lang="en-US" dirty="0" smtClean="0"/>
              <a:t>ost the chart paper for others to see.</a:t>
            </a:r>
          </a:p>
          <a:p>
            <a:pPr lvl="1"/>
            <a:endParaRPr lang="en-US" dirty="0"/>
          </a:p>
          <a:p>
            <a:pPr lvl="1"/>
            <a:endParaRPr lang="en-US" dirty="0" smtClean="0"/>
          </a:p>
          <a:p>
            <a:pPr marL="457200" lvl="1" indent="0">
              <a:buNone/>
            </a:pPr>
            <a:endParaRPr lang="en-US" dirty="0"/>
          </a:p>
        </p:txBody>
      </p:sp>
      <p:sp>
        <p:nvSpPr>
          <p:cNvPr id="4" name="Title 3"/>
          <p:cNvSpPr>
            <a:spLocks noGrp="1"/>
          </p:cNvSpPr>
          <p:nvPr>
            <p:ph type="title"/>
          </p:nvPr>
        </p:nvSpPr>
        <p:spPr/>
        <p:txBody>
          <a:bodyPr/>
          <a:lstStyle/>
          <a:p>
            <a:r>
              <a:rPr lang="en-US" dirty="0" smtClean="0"/>
              <a:t>First Activity</a:t>
            </a:r>
            <a:endParaRPr lang="en-US" dirty="0"/>
          </a:p>
        </p:txBody>
      </p:sp>
    </p:spTree>
    <p:extLst>
      <p:ext uri="{BB962C8B-B14F-4D97-AF65-F5344CB8AC3E}">
        <p14:creationId xmlns:p14="http://schemas.microsoft.com/office/powerpoint/2010/main" val="281800701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lstStyle/>
          <a:p>
            <a:pPr marL="457200" indent="-457200">
              <a:buFont typeface="+mj-lt"/>
              <a:buAutoNum type="arabicPeriod"/>
            </a:pPr>
            <a:r>
              <a:rPr lang="en-US" sz="2400" dirty="0" smtClean="0"/>
              <a:t>Baseline Self Assessment (done!)</a:t>
            </a:r>
          </a:p>
          <a:p>
            <a:pPr marL="457200" indent="-457200">
              <a:buFont typeface="+mj-lt"/>
              <a:buAutoNum type="arabicPeriod"/>
            </a:pPr>
            <a:r>
              <a:rPr lang="en-US" sz="2400" dirty="0" smtClean="0"/>
              <a:t>Action Planning around your MLT Self Assessment Scores</a:t>
            </a:r>
          </a:p>
          <a:p>
            <a:pPr marL="457200" indent="-457200">
              <a:buFont typeface="+mj-lt"/>
              <a:buAutoNum type="arabicPeriod"/>
            </a:pPr>
            <a:r>
              <a:rPr lang="en-US" sz="2400" dirty="0" smtClean="0"/>
              <a:t>Initiative Inventory </a:t>
            </a:r>
          </a:p>
          <a:p>
            <a:pPr marL="457200" indent="-457200">
              <a:buFont typeface="+mj-lt"/>
              <a:buAutoNum type="arabicPeriod"/>
            </a:pPr>
            <a:r>
              <a:rPr lang="en-US" sz="2400" dirty="0" smtClean="0"/>
              <a:t>Professional Learning Audit and Plan</a:t>
            </a:r>
          </a:p>
          <a:p>
            <a:pPr marL="457200" indent="-457200">
              <a:buFont typeface="+mj-lt"/>
              <a:buAutoNum type="arabicPeriod"/>
            </a:pPr>
            <a:r>
              <a:rPr lang="en-US" sz="2400" dirty="0" smtClean="0"/>
              <a:t>Communication Planning</a:t>
            </a:r>
          </a:p>
          <a:p>
            <a:pPr marL="457200" indent="-457200">
              <a:buFont typeface="+mj-lt"/>
              <a:buAutoNum type="arabicPeriod"/>
            </a:pPr>
            <a:endParaRPr lang="en-US" sz="2400" dirty="0"/>
          </a:p>
          <a:p>
            <a:pPr marL="0" indent="0">
              <a:buNone/>
            </a:pPr>
            <a:r>
              <a:rPr lang="en-US" sz="2400" dirty="0" smtClean="0"/>
              <a:t>Considering the activities listed above as well as the needs of your district, plan your next meetings</a:t>
            </a:r>
          </a:p>
          <a:p>
            <a:pPr lvl="1"/>
            <a:r>
              <a:rPr lang="en-US" sz="2100" dirty="0" smtClean="0"/>
              <a:t>Please Ensure that someone from the CO-MTSS Team can be there with you in person or via distance for the discussions</a:t>
            </a:r>
          </a:p>
          <a:p>
            <a:pPr marL="457200" indent="-457200">
              <a:buFont typeface="+mj-lt"/>
              <a:buAutoNum type="arabicPeriod"/>
            </a:pPr>
            <a:endParaRPr lang="en-US" dirty="0" smtClean="0"/>
          </a:p>
          <a:p>
            <a:pPr marL="457200" indent="-457200">
              <a:buFont typeface="+mj-lt"/>
              <a:buAutoNum type="arabicPeriod"/>
            </a:pPr>
            <a:endParaRPr lang="en-US" dirty="0"/>
          </a:p>
        </p:txBody>
      </p:sp>
      <p:sp>
        <p:nvSpPr>
          <p:cNvPr id="3" name="Title 2"/>
          <p:cNvSpPr>
            <a:spLocks noGrp="1"/>
          </p:cNvSpPr>
          <p:nvPr>
            <p:ph type="title"/>
          </p:nvPr>
        </p:nvSpPr>
        <p:spPr>
          <a:xfrm>
            <a:off x="192024" y="192024"/>
            <a:ext cx="8951976" cy="521208"/>
          </a:xfrm>
        </p:spPr>
        <p:txBody>
          <a:bodyPr>
            <a:normAutofit/>
          </a:bodyPr>
          <a:lstStyle/>
          <a:p>
            <a:r>
              <a:rPr lang="en-US" dirty="0" smtClean="0"/>
              <a:t>CO-MTSS Scope and Sequence</a:t>
            </a:r>
            <a:endParaRPr lang="en-US" dirty="0"/>
          </a:p>
        </p:txBody>
      </p:sp>
    </p:spTree>
    <p:extLst>
      <p:ext uri="{BB962C8B-B14F-4D97-AF65-F5344CB8AC3E}">
        <p14:creationId xmlns:p14="http://schemas.microsoft.com/office/powerpoint/2010/main" val="59146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 calcmode="lin" valueType="num">
                                      <p:cBhvr additive="base">
                                        <p:cTn id="4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779431446"/>
              </p:ext>
            </p:extLst>
          </p:nvPr>
        </p:nvGraphicFramePr>
        <p:xfrm>
          <a:off x="0" y="18013"/>
          <a:ext cx="9144000" cy="6839987"/>
        </p:xfrm>
        <a:graphic>
          <a:graphicData uri="http://schemas.openxmlformats.org/drawingml/2006/table">
            <a:tbl>
              <a:tblPr firstRow="1" bandRow="1">
                <a:tableStyleId>{93296810-A885-4BE3-A3E7-6D5BEEA58F35}</a:tableStyleId>
              </a:tblPr>
              <a:tblGrid>
                <a:gridCol w="9144000"/>
              </a:tblGrid>
              <a:tr h="538563">
                <a:tc>
                  <a:txBody>
                    <a:bodyPr/>
                    <a:lstStyle/>
                    <a:p>
                      <a:pPr algn="ctr"/>
                      <a:r>
                        <a:rPr lang="en-US" sz="2400" dirty="0" smtClean="0"/>
                        <a:t>Self</a:t>
                      </a:r>
                      <a:r>
                        <a:rPr lang="en-US" sz="2400" baseline="0" dirty="0" smtClean="0"/>
                        <a:t> Assessment Discussion</a:t>
                      </a:r>
                      <a:endParaRPr lang="en-US" sz="2400" dirty="0"/>
                    </a:p>
                  </a:txBody>
                  <a:tcPr/>
                </a:tc>
              </a:tr>
              <a:tr h="1383636">
                <a:tc>
                  <a:txBody>
                    <a:bodyPr/>
                    <a:lstStyle/>
                    <a:p>
                      <a:pPr marL="0" indent="0">
                        <a:spcBef>
                          <a:spcPts val="1200"/>
                        </a:spcBef>
                        <a:buFont typeface="+mj-lt"/>
                        <a:buNone/>
                      </a:pPr>
                      <a:r>
                        <a:rPr lang="en-US" sz="2400" dirty="0" smtClean="0">
                          <a:solidFill>
                            <a:srgbClr val="000000"/>
                          </a:solidFill>
                        </a:rPr>
                        <a:t>1. Discuss as a table your big take </a:t>
                      </a:r>
                      <a:r>
                        <a:rPr lang="en-US" sz="2400" dirty="0" err="1" smtClean="0">
                          <a:solidFill>
                            <a:srgbClr val="000000"/>
                          </a:solidFill>
                        </a:rPr>
                        <a:t>aways</a:t>
                      </a:r>
                      <a:r>
                        <a:rPr lang="en-US" sz="2400" dirty="0" smtClean="0">
                          <a:solidFill>
                            <a:srgbClr val="000000"/>
                          </a:solidFill>
                        </a:rPr>
                        <a:t> from the day</a:t>
                      </a:r>
                      <a:endParaRPr lang="en-US" sz="2400" dirty="0">
                        <a:solidFill>
                          <a:srgbClr val="000000"/>
                        </a:solidFill>
                      </a:endParaRPr>
                    </a:p>
                  </a:txBody>
                  <a:tcPr/>
                </a:tc>
              </a:tr>
              <a:tr h="1318317">
                <a:tc>
                  <a:txBody>
                    <a:bodyPr/>
                    <a:lstStyle/>
                    <a:p>
                      <a:pPr marL="0" marR="0" indent="0" algn="l" defTabSz="457200" rtl="0" eaLnBrk="1" fontAlgn="auto" latinLnBrk="0" hangingPunct="1">
                        <a:lnSpc>
                          <a:spcPct val="100000"/>
                        </a:lnSpc>
                        <a:spcBef>
                          <a:spcPts val="1200"/>
                        </a:spcBef>
                        <a:spcAft>
                          <a:spcPts val="0"/>
                        </a:spcAft>
                        <a:buClrTx/>
                        <a:buSzTx/>
                        <a:buFont typeface="+mj-lt"/>
                        <a:buNone/>
                        <a:tabLst/>
                        <a:defRPr/>
                      </a:pPr>
                      <a:r>
                        <a:rPr lang="en-US" sz="2400" dirty="0" smtClean="0">
                          <a:solidFill>
                            <a:srgbClr val="000000"/>
                          </a:solidFill>
                        </a:rPr>
                        <a:t>2. </a:t>
                      </a:r>
                      <a:r>
                        <a:rPr lang="en-US" sz="2400" baseline="0" dirty="0" smtClean="0">
                          <a:solidFill>
                            <a:srgbClr val="000000"/>
                          </a:solidFill>
                        </a:rPr>
                        <a:t>What are some immediate, low hanging fruit that the MLT can immediately move </a:t>
                      </a:r>
                      <a:r>
                        <a:rPr lang="en-US" sz="2400" u="none" baseline="0" dirty="0" smtClean="0">
                          <a:solidFill>
                            <a:srgbClr val="000000"/>
                          </a:solidFill>
                        </a:rPr>
                        <a:t>forward on regarding MTSS</a:t>
                      </a:r>
                      <a:r>
                        <a:rPr lang="en-US" sz="2400" baseline="0" dirty="0" smtClean="0">
                          <a:solidFill>
                            <a:srgbClr val="000000"/>
                          </a:solidFill>
                        </a:rPr>
                        <a:t>? </a:t>
                      </a:r>
                      <a:endParaRPr lang="en-US" sz="2400" dirty="0" smtClean="0">
                        <a:solidFill>
                          <a:srgbClr val="000000"/>
                        </a:solidFill>
                      </a:endParaRPr>
                    </a:p>
                  </a:txBody>
                  <a:tcPr/>
                </a:tc>
              </a:tr>
              <a:tr h="1318317">
                <a:tc>
                  <a:txBody>
                    <a:bodyPr/>
                    <a:lstStyle/>
                    <a:p>
                      <a:pPr marL="0" marR="0" indent="0" algn="l" defTabSz="457200" rtl="0" eaLnBrk="1" fontAlgn="auto" latinLnBrk="0" hangingPunct="1">
                        <a:lnSpc>
                          <a:spcPct val="100000"/>
                        </a:lnSpc>
                        <a:spcBef>
                          <a:spcPts val="1200"/>
                        </a:spcBef>
                        <a:spcAft>
                          <a:spcPts val="0"/>
                        </a:spcAft>
                        <a:buClrTx/>
                        <a:buSzTx/>
                        <a:buFont typeface="+mj-lt"/>
                        <a:buNone/>
                        <a:tabLst/>
                        <a:defRPr/>
                      </a:pPr>
                      <a:r>
                        <a:rPr lang="en-US" sz="2400" dirty="0" smtClean="0">
                          <a:solidFill>
                            <a:srgbClr val="000000"/>
                          </a:solidFill>
                        </a:rPr>
                        <a:t>3.</a:t>
                      </a:r>
                      <a:r>
                        <a:rPr lang="en-US" sz="2400" baseline="0" dirty="0" smtClean="0">
                          <a:solidFill>
                            <a:srgbClr val="000000"/>
                          </a:solidFill>
                        </a:rPr>
                        <a:t> What is </a:t>
                      </a:r>
                      <a:r>
                        <a:rPr lang="en-US" sz="2400" u="none" baseline="0" dirty="0" smtClean="0">
                          <a:solidFill>
                            <a:srgbClr val="000000"/>
                          </a:solidFill>
                        </a:rPr>
                        <a:t>one action  </a:t>
                      </a:r>
                      <a:r>
                        <a:rPr lang="en-US" sz="2400" u="sng" baseline="0" dirty="0" smtClean="0">
                          <a:solidFill>
                            <a:srgbClr val="000000"/>
                          </a:solidFill>
                        </a:rPr>
                        <a:t>you</a:t>
                      </a:r>
                      <a:r>
                        <a:rPr lang="en-US" sz="2400" baseline="0" dirty="0" smtClean="0">
                          <a:solidFill>
                            <a:srgbClr val="000000"/>
                          </a:solidFill>
                        </a:rPr>
                        <a:t> would consider doing </a:t>
                      </a:r>
                      <a:r>
                        <a:rPr lang="en-US" sz="2400" u="sng" baseline="0" dirty="0" smtClean="0">
                          <a:solidFill>
                            <a:srgbClr val="000000"/>
                          </a:solidFill>
                        </a:rPr>
                        <a:t>tomorrow </a:t>
                      </a:r>
                      <a:r>
                        <a:rPr lang="en-US" sz="2400" baseline="0" dirty="0" smtClean="0">
                          <a:solidFill>
                            <a:srgbClr val="000000"/>
                          </a:solidFill>
                        </a:rPr>
                        <a:t>that would improve the implementation of MTSS moving forward?</a:t>
                      </a:r>
                      <a:endParaRPr lang="en-US" sz="2400" dirty="0" smtClean="0">
                        <a:solidFill>
                          <a:srgbClr val="000000"/>
                        </a:solidFill>
                      </a:endParaRPr>
                    </a:p>
                  </a:txBody>
                  <a:tcPr/>
                </a:tc>
              </a:tr>
              <a:tr h="1039429">
                <a:tc>
                  <a:txBody>
                    <a:bodyPr/>
                    <a:lstStyle/>
                    <a:p>
                      <a:pPr marL="0" marR="0" indent="0" algn="l" defTabSz="457200" rtl="0" eaLnBrk="1" fontAlgn="auto" latinLnBrk="0" hangingPunct="1">
                        <a:lnSpc>
                          <a:spcPct val="100000"/>
                        </a:lnSpc>
                        <a:spcBef>
                          <a:spcPts val="1200"/>
                        </a:spcBef>
                        <a:spcAft>
                          <a:spcPts val="0"/>
                        </a:spcAft>
                        <a:buClrTx/>
                        <a:buSzTx/>
                        <a:buFont typeface="+mj-lt"/>
                        <a:buNone/>
                        <a:tabLst/>
                        <a:defRPr/>
                      </a:pPr>
                      <a:r>
                        <a:rPr lang="en-US" sz="2400" dirty="0" smtClean="0">
                          <a:solidFill>
                            <a:srgbClr val="000000"/>
                          </a:solidFill>
                        </a:rPr>
                        <a:t>4. </a:t>
                      </a:r>
                      <a:r>
                        <a:rPr lang="en-US" sz="2400" baseline="0" dirty="0" smtClean="0">
                          <a:solidFill>
                            <a:srgbClr val="000000"/>
                          </a:solidFill>
                        </a:rPr>
                        <a:t>What is </a:t>
                      </a:r>
                      <a:r>
                        <a:rPr lang="en-US" sz="2400" u="sng" baseline="0" dirty="0" smtClean="0">
                          <a:solidFill>
                            <a:srgbClr val="000000"/>
                          </a:solidFill>
                        </a:rPr>
                        <a:t>one action</a:t>
                      </a:r>
                      <a:r>
                        <a:rPr lang="en-US" sz="2400" u="none" baseline="0" dirty="0" smtClean="0">
                          <a:solidFill>
                            <a:srgbClr val="000000"/>
                          </a:solidFill>
                        </a:rPr>
                        <a:t> </a:t>
                      </a:r>
                      <a:r>
                        <a:rPr lang="en-US" sz="2400" baseline="0" dirty="0" smtClean="0">
                          <a:solidFill>
                            <a:srgbClr val="000000"/>
                          </a:solidFill>
                        </a:rPr>
                        <a:t>you would </a:t>
                      </a:r>
                      <a:r>
                        <a:rPr lang="en-US" sz="2400" u="sng" baseline="0" dirty="0" smtClean="0">
                          <a:solidFill>
                            <a:srgbClr val="000000"/>
                          </a:solidFill>
                        </a:rPr>
                        <a:t>NOT</a:t>
                      </a:r>
                      <a:r>
                        <a:rPr lang="en-US" sz="2400" baseline="0" dirty="0" smtClean="0">
                          <a:solidFill>
                            <a:srgbClr val="000000"/>
                          </a:solidFill>
                        </a:rPr>
                        <a:t> consider doing </a:t>
                      </a:r>
                      <a:r>
                        <a:rPr lang="en-US" sz="2400" u="none" baseline="0" dirty="0" smtClean="0">
                          <a:solidFill>
                            <a:srgbClr val="000000"/>
                          </a:solidFill>
                        </a:rPr>
                        <a:t>tomorrow…for whatever reason </a:t>
                      </a:r>
                      <a:r>
                        <a:rPr lang="en-US" sz="2400" u="none" baseline="0" dirty="0" smtClean="0">
                          <a:solidFill>
                            <a:srgbClr val="000000"/>
                          </a:solidFill>
                          <a:sym typeface="Wingdings" panose="05000000000000000000" pitchFamily="2" charset="2"/>
                        </a:rPr>
                        <a:t></a:t>
                      </a:r>
                      <a:r>
                        <a:rPr lang="en-US" sz="2400" baseline="0" dirty="0" smtClean="0">
                          <a:solidFill>
                            <a:srgbClr val="000000"/>
                          </a:solidFill>
                        </a:rPr>
                        <a:t>?</a:t>
                      </a:r>
                      <a:endParaRPr lang="en-US" sz="2400" dirty="0" smtClean="0">
                        <a:solidFill>
                          <a:srgbClr val="000000"/>
                        </a:solidFill>
                      </a:endParaRPr>
                    </a:p>
                  </a:txBody>
                  <a:tcPr/>
                </a:tc>
              </a:tr>
              <a:tr h="1241725">
                <a:tc>
                  <a:txBody>
                    <a:bodyPr/>
                    <a:lstStyle/>
                    <a:p>
                      <a:pPr>
                        <a:spcBef>
                          <a:spcPts val="1200"/>
                        </a:spcBef>
                      </a:pPr>
                      <a:r>
                        <a:rPr lang="en-US" sz="2400" dirty="0" smtClean="0">
                          <a:solidFill>
                            <a:srgbClr val="000000"/>
                          </a:solidFill>
                        </a:rPr>
                        <a:t>5.  What</a:t>
                      </a:r>
                      <a:r>
                        <a:rPr lang="en-US" sz="2400" baseline="0" dirty="0" smtClean="0">
                          <a:solidFill>
                            <a:srgbClr val="000000"/>
                          </a:solidFill>
                        </a:rPr>
                        <a:t> is </a:t>
                      </a:r>
                      <a:r>
                        <a:rPr lang="en-US" sz="2400" u="sng" baseline="0" dirty="0" smtClean="0">
                          <a:solidFill>
                            <a:srgbClr val="000000"/>
                          </a:solidFill>
                        </a:rPr>
                        <a:t>1 enhancement</a:t>
                      </a:r>
                      <a:r>
                        <a:rPr lang="en-US" sz="2400" u="none" baseline="0" dirty="0" smtClean="0">
                          <a:solidFill>
                            <a:srgbClr val="000000"/>
                          </a:solidFill>
                        </a:rPr>
                        <a:t> </a:t>
                      </a:r>
                      <a:r>
                        <a:rPr lang="en-US" sz="2400" u="none" dirty="0" smtClean="0">
                          <a:solidFill>
                            <a:srgbClr val="000000"/>
                          </a:solidFill>
                        </a:rPr>
                        <a:t>you</a:t>
                      </a:r>
                      <a:r>
                        <a:rPr lang="en-US" sz="2400" dirty="0" smtClean="0">
                          <a:solidFill>
                            <a:srgbClr val="000000"/>
                          </a:solidFill>
                        </a:rPr>
                        <a:t> can</a:t>
                      </a:r>
                      <a:r>
                        <a:rPr lang="en-US" sz="2400" baseline="0" dirty="0" smtClean="0">
                          <a:solidFill>
                            <a:srgbClr val="000000"/>
                          </a:solidFill>
                        </a:rPr>
                        <a:t> make to </a:t>
                      </a:r>
                      <a:r>
                        <a:rPr lang="en-US" sz="2400" dirty="0" smtClean="0">
                          <a:solidFill>
                            <a:srgbClr val="000000"/>
                          </a:solidFill>
                        </a:rPr>
                        <a:t>your </a:t>
                      </a:r>
                      <a:r>
                        <a:rPr lang="en-US" sz="2400" u="sng" dirty="0" smtClean="0">
                          <a:solidFill>
                            <a:srgbClr val="000000"/>
                          </a:solidFill>
                        </a:rPr>
                        <a:t>environment</a:t>
                      </a:r>
                      <a:r>
                        <a:rPr lang="en-US" sz="2400" dirty="0" smtClean="0">
                          <a:solidFill>
                            <a:srgbClr val="000000"/>
                          </a:solidFill>
                        </a:rPr>
                        <a:t> to increase the likelihood</a:t>
                      </a:r>
                      <a:r>
                        <a:rPr lang="en-US" sz="2400" baseline="0" dirty="0" smtClean="0">
                          <a:solidFill>
                            <a:srgbClr val="000000"/>
                          </a:solidFill>
                        </a:rPr>
                        <a:t> of doing #2 and #3 above?</a:t>
                      </a:r>
                      <a:endParaRPr lang="en-US" sz="2400" dirty="0">
                        <a:solidFill>
                          <a:srgbClr val="000000"/>
                        </a:solidFill>
                      </a:endParaRPr>
                    </a:p>
                  </a:txBody>
                  <a:tcPr/>
                </a:tc>
              </a:tr>
            </a:tbl>
          </a:graphicData>
        </a:graphic>
      </p:graphicFrame>
    </p:spTree>
    <p:extLst>
      <p:ext uri="{BB962C8B-B14F-4D97-AF65-F5344CB8AC3E}">
        <p14:creationId xmlns:p14="http://schemas.microsoft.com/office/powerpoint/2010/main" val="874486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0" y="0"/>
            <a:ext cx="8876110" cy="1071563"/>
          </a:xfrm>
        </p:spPr>
        <p:txBody>
          <a:bodyPr>
            <a:normAutofit/>
          </a:bodyPr>
          <a:lstStyle/>
          <a:p>
            <a:pPr algn="ctr" eaLnBrk="1" hangingPunct="1">
              <a:defRPr/>
            </a:pPr>
            <a:r>
              <a:rPr lang="en-US" sz="3200" b="1" dirty="0" smtClean="0">
                <a:sym typeface="Gill Sans Light" charset="0"/>
              </a:rPr>
              <a:t>Thank you for all your hard work today!</a:t>
            </a:r>
            <a:endParaRPr lang="en-US" sz="3200" b="1" dirty="0">
              <a:sym typeface="Gill Sans Light" charset="0"/>
            </a:endParaRPr>
          </a:p>
        </p:txBody>
      </p:sp>
      <p:sp>
        <p:nvSpPr>
          <p:cNvPr id="3" name="Rectangle 2"/>
          <p:cNvSpPr>
            <a:spLocks noChangeArrowheads="1"/>
          </p:cNvSpPr>
          <p:nvPr/>
        </p:nvSpPr>
        <p:spPr bwMode="auto">
          <a:xfrm>
            <a:off x="232172" y="2610577"/>
            <a:ext cx="8626078"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E6E5E5"/>
                </a:solidFill>
                <a:latin typeface="Gill Sans Light" pitchFamily="-84" charset="0"/>
                <a:ea typeface="ヒラギノ角ゴ ProN W3" pitchFamily="-84" charset="-128"/>
                <a:sym typeface="Gill Sans Light" pitchFamily="-84" charset="0"/>
              </a:defRPr>
            </a:lvl1pPr>
            <a:lvl2pPr marL="742950" indent="-285750" eaLnBrk="0" hangingPunct="0">
              <a:defRPr sz="4200">
                <a:solidFill>
                  <a:srgbClr val="E6E5E5"/>
                </a:solidFill>
                <a:latin typeface="Gill Sans Light" pitchFamily="-84" charset="0"/>
                <a:ea typeface="ヒラギノ角ゴ ProN W3" pitchFamily="-84" charset="-128"/>
                <a:sym typeface="Gill Sans Light" pitchFamily="-84" charset="0"/>
              </a:defRPr>
            </a:lvl2pPr>
            <a:lvl3pPr marL="1143000" indent="-228600" eaLnBrk="0" hangingPunct="0">
              <a:defRPr sz="4200">
                <a:solidFill>
                  <a:srgbClr val="E6E5E5"/>
                </a:solidFill>
                <a:latin typeface="Gill Sans Light" pitchFamily="-84" charset="0"/>
                <a:ea typeface="ヒラギノ角ゴ ProN W3" pitchFamily="-84" charset="-128"/>
                <a:sym typeface="Gill Sans Light" pitchFamily="-84" charset="0"/>
              </a:defRPr>
            </a:lvl3pPr>
            <a:lvl4pPr marL="1600200" indent="-228600" eaLnBrk="0" hangingPunct="0">
              <a:defRPr sz="4200">
                <a:solidFill>
                  <a:srgbClr val="E6E5E5"/>
                </a:solidFill>
                <a:latin typeface="Gill Sans Light" pitchFamily="-84" charset="0"/>
                <a:ea typeface="ヒラギノ角ゴ ProN W3" pitchFamily="-84" charset="-128"/>
                <a:sym typeface="Gill Sans Light" pitchFamily="-84" charset="0"/>
              </a:defRPr>
            </a:lvl4pPr>
            <a:lvl5pPr marL="2057400" indent="-228600" eaLnBrk="0" hangingPunct="0">
              <a:defRPr sz="4200">
                <a:solidFill>
                  <a:srgbClr val="E6E5E5"/>
                </a:solidFill>
                <a:latin typeface="Gill Sans Light" pitchFamily="-84" charset="0"/>
                <a:ea typeface="ヒラギノ角ゴ ProN W3" pitchFamily="-84" charset="-128"/>
                <a:sym typeface="Gill Sans Light" pitchFamily="-84" charset="0"/>
              </a:defRPr>
            </a:lvl5pPr>
            <a:lvl6pPr marL="2514600" indent="-228600" algn="ctr" eaLnBrk="0" fontAlgn="base" hangingPunct="0">
              <a:spcBef>
                <a:spcPct val="0"/>
              </a:spcBef>
              <a:spcAft>
                <a:spcPct val="0"/>
              </a:spcAft>
              <a:defRPr sz="4200">
                <a:solidFill>
                  <a:srgbClr val="E6E5E5"/>
                </a:solidFill>
                <a:latin typeface="Gill Sans Light" pitchFamily="-84" charset="0"/>
                <a:ea typeface="ヒラギノ角ゴ ProN W3" pitchFamily="-84" charset="-128"/>
                <a:sym typeface="Gill Sans Light" pitchFamily="-84" charset="0"/>
              </a:defRPr>
            </a:lvl6pPr>
            <a:lvl7pPr marL="2971800" indent="-228600" algn="ctr" eaLnBrk="0" fontAlgn="base" hangingPunct="0">
              <a:spcBef>
                <a:spcPct val="0"/>
              </a:spcBef>
              <a:spcAft>
                <a:spcPct val="0"/>
              </a:spcAft>
              <a:defRPr sz="4200">
                <a:solidFill>
                  <a:srgbClr val="E6E5E5"/>
                </a:solidFill>
                <a:latin typeface="Gill Sans Light" pitchFamily="-84" charset="0"/>
                <a:ea typeface="ヒラギノ角ゴ ProN W3" pitchFamily="-84" charset="-128"/>
                <a:sym typeface="Gill Sans Light" pitchFamily="-84" charset="0"/>
              </a:defRPr>
            </a:lvl7pPr>
            <a:lvl8pPr marL="3429000" indent="-228600" algn="ctr" eaLnBrk="0" fontAlgn="base" hangingPunct="0">
              <a:spcBef>
                <a:spcPct val="0"/>
              </a:spcBef>
              <a:spcAft>
                <a:spcPct val="0"/>
              </a:spcAft>
              <a:defRPr sz="4200">
                <a:solidFill>
                  <a:srgbClr val="E6E5E5"/>
                </a:solidFill>
                <a:latin typeface="Gill Sans Light" pitchFamily="-84" charset="0"/>
                <a:ea typeface="ヒラギノ角ゴ ProN W3" pitchFamily="-84" charset="-128"/>
                <a:sym typeface="Gill Sans Light" pitchFamily="-84" charset="0"/>
              </a:defRPr>
            </a:lvl8pPr>
            <a:lvl9pPr marL="3886200" indent="-228600" algn="ctr" eaLnBrk="0" fontAlgn="base" hangingPunct="0">
              <a:spcBef>
                <a:spcPct val="0"/>
              </a:spcBef>
              <a:spcAft>
                <a:spcPct val="0"/>
              </a:spcAft>
              <a:defRPr sz="4200">
                <a:solidFill>
                  <a:srgbClr val="E6E5E5"/>
                </a:solidFill>
                <a:latin typeface="Gill Sans Light" pitchFamily="-84" charset="0"/>
                <a:ea typeface="ヒラギノ角ゴ ProN W3" pitchFamily="-84" charset="-128"/>
                <a:sym typeface="Gill Sans Light" pitchFamily="-84" charset="0"/>
              </a:defRPr>
            </a:lvl9pPr>
          </a:lstStyle>
          <a:p>
            <a:pPr algn="l" eaLnBrk="1" hangingPunct="1"/>
            <a:r>
              <a:rPr lang="en-US" altLang="en-US" sz="3200" dirty="0" smtClean="0">
                <a:solidFill>
                  <a:srgbClr val="000000"/>
                </a:solidFill>
                <a:latin typeface="Museo Slab 500" panose="02000000000000000000" pitchFamily="50" charset="0"/>
              </a:rPr>
              <a:t>For More Info:</a:t>
            </a:r>
            <a:endParaRPr lang="en-US" altLang="en-US" sz="2000" dirty="0" smtClean="0">
              <a:solidFill>
                <a:srgbClr val="000000"/>
              </a:solidFill>
              <a:latin typeface="Museo Slab 500" panose="02000000000000000000" pitchFamily="50" charset="0"/>
            </a:endParaRPr>
          </a:p>
          <a:p>
            <a:pPr algn="l" eaLnBrk="1" hangingPunct="1"/>
            <a:r>
              <a:rPr lang="en-US" altLang="en-US" sz="2000" dirty="0" smtClean="0">
                <a:solidFill>
                  <a:srgbClr val="000000"/>
                </a:solidFill>
                <a:latin typeface="Museo Slab 500" panose="02000000000000000000" pitchFamily="50" charset="0"/>
              </a:rPr>
              <a:t>Colorado Department of Education, Office of Learning Supports</a:t>
            </a:r>
          </a:p>
          <a:p>
            <a:pPr eaLnBrk="1" hangingPunct="1"/>
            <a:r>
              <a:rPr lang="en-US" altLang="en-US" sz="2000" dirty="0">
                <a:solidFill>
                  <a:srgbClr val="000000"/>
                </a:solidFill>
                <a:latin typeface="Museo Slab 500" panose="02000000000000000000" pitchFamily="50" charset="0"/>
                <a:hlinkClick r:id="rId2"/>
              </a:rPr>
              <a:t>https://</a:t>
            </a:r>
            <a:r>
              <a:rPr lang="en-US" altLang="en-US" sz="2000" dirty="0" smtClean="0">
                <a:solidFill>
                  <a:srgbClr val="000000"/>
                </a:solidFill>
                <a:latin typeface="Museo Slab 500" panose="02000000000000000000" pitchFamily="50" charset="0"/>
                <a:hlinkClick r:id="rId2"/>
              </a:rPr>
              <a:t>www.cde.state.co.us/mtss</a:t>
            </a:r>
            <a:endParaRPr lang="en-US" altLang="en-US" sz="2000" dirty="0" smtClean="0">
              <a:solidFill>
                <a:srgbClr val="000000"/>
              </a:solidFill>
              <a:latin typeface="Museo Slab 500" panose="02000000000000000000" pitchFamily="50" charset="0"/>
            </a:endParaRPr>
          </a:p>
          <a:p>
            <a:pPr algn="l" eaLnBrk="1" hangingPunct="1"/>
            <a:endParaRPr lang="en-US" altLang="en-US" sz="2000" dirty="0" smtClean="0">
              <a:solidFill>
                <a:srgbClr val="000000"/>
              </a:solidFill>
              <a:latin typeface="Museo Slab 500" panose="02000000000000000000" pitchFamily="50" charset="0"/>
            </a:endParaRPr>
          </a:p>
          <a:p>
            <a:pPr eaLnBrk="1" hangingPunct="1"/>
            <a:endParaRPr lang="en-US" altLang="en-US" sz="2000" dirty="0" smtClean="0">
              <a:solidFill>
                <a:srgbClr val="000000"/>
              </a:solidFill>
              <a:latin typeface="Museo Slab 500" panose="02000000000000000000" pitchFamily="50" charset="0"/>
            </a:endParaRPr>
          </a:p>
          <a:p>
            <a:pPr eaLnBrk="1" hangingPunct="1"/>
            <a:endParaRPr lang="en-US" altLang="en-US" sz="2000" dirty="0" smtClean="0">
              <a:solidFill>
                <a:srgbClr val="000000"/>
              </a:solidFill>
              <a:latin typeface="Museo Slab 500" panose="02000000000000000000" pitchFamily="50" charset="0"/>
            </a:endParaRPr>
          </a:p>
          <a:p>
            <a:pPr eaLnBrk="1" hangingPunct="1"/>
            <a:endParaRPr lang="en-US" altLang="en-US" sz="2000" dirty="0">
              <a:solidFill>
                <a:srgbClr val="000000"/>
              </a:solidFill>
              <a:latin typeface="Museo Slab 500" panose="02000000000000000000" pitchFamily="50" charset="0"/>
            </a:endParaRPr>
          </a:p>
          <a:p>
            <a:pPr algn="l" eaLnBrk="1" hangingPunct="1"/>
            <a:endParaRPr lang="en-US" altLang="en-US" sz="2000" dirty="0" smtClean="0">
              <a:solidFill>
                <a:srgbClr val="000000"/>
              </a:solidFill>
              <a:latin typeface="Museo Slab 500" panose="02000000000000000000" pitchFamily="50" charset="0"/>
            </a:endParaRPr>
          </a:p>
        </p:txBody>
      </p:sp>
      <p:sp>
        <p:nvSpPr>
          <p:cNvPr id="4" name="Rectangle 1"/>
          <p:cNvSpPr txBox="1">
            <a:spLocks noChangeArrowheads="1"/>
          </p:cNvSpPr>
          <p:nvPr/>
        </p:nvSpPr>
        <p:spPr>
          <a:xfrm>
            <a:off x="107156" y="996089"/>
            <a:ext cx="8876110" cy="1071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100" kern="1200">
                <a:solidFill>
                  <a:schemeClr val="bg1"/>
                </a:solidFill>
                <a:latin typeface="Museo Slab 500" panose="02000000000000000000" pitchFamily="50" charset="0"/>
                <a:ea typeface="+mj-ea"/>
                <a:cs typeface="+mj-cs"/>
              </a:defRPr>
            </a:lvl1pPr>
          </a:lstStyle>
          <a:p>
            <a:pPr algn="ctr">
              <a:defRPr/>
            </a:pPr>
            <a:r>
              <a:rPr lang="en-US" sz="3200" b="1" dirty="0" smtClean="0">
                <a:solidFill>
                  <a:schemeClr val="tx1"/>
                </a:solidFill>
                <a:sym typeface="Gill Sans Light" charset="0"/>
              </a:rPr>
              <a:t>We are excited to partner with you in moving MTSS forward in Colorado!</a:t>
            </a:r>
            <a:endParaRPr lang="en-US" sz="3200" b="1" dirty="0">
              <a:solidFill>
                <a:schemeClr val="tx1"/>
              </a:solidFill>
              <a:sym typeface="Gill Sans Light" charset="0"/>
            </a:endParaRPr>
          </a:p>
        </p:txBody>
      </p:sp>
    </p:spTree>
    <p:extLst>
      <p:ext uri="{BB962C8B-B14F-4D97-AF65-F5344CB8AC3E}">
        <p14:creationId xmlns:p14="http://schemas.microsoft.com/office/powerpoint/2010/main" val="878499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96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1" grpId="0"/>
      <p:bldP spid="3" grpId="0" build="p"/>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490548"/>
            <a:ext cx="7886700" cy="4003277"/>
          </a:xfrm>
        </p:spPr>
        <p:txBody>
          <a:bodyPr>
            <a:noAutofit/>
          </a:bodyPr>
          <a:lstStyle/>
          <a:p>
            <a:r>
              <a:rPr lang="en-US" sz="2200" dirty="0"/>
              <a:t>This CDE guidance document is meant for clarification, is not legally binding, and is not to be confused with legal advice. This guidance reflects CDE’s recommendations, but Administrative Units (AUs) may have developed their own policies or procedures that differ from those described herein. Be sure to refer to your local AU’s policies and procedures through the Director of Special Education. If you are seeking legal advice, please contact your legal counsel.</a:t>
            </a:r>
          </a:p>
          <a:p>
            <a:r>
              <a:rPr lang="en-US" sz="2200" dirty="0" smtClean="0"/>
              <a:t>The </a:t>
            </a:r>
            <a:r>
              <a:rPr lang="en-US" sz="2200" dirty="0"/>
              <a:t>contents of this handout were developed under a grant from the U.S. Department of Education. However, the content does not necessarily represent the policy of the U.S. Department of Education, and you should not assume endorsement by the federal government. </a:t>
            </a:r>
          </a:p>
        </p:txBody>
      </p:sp>
      <p:pic>
        <p:nvPicPr>
          <p:cNvPr id="3" name="Picture 2" descr="Ideas_logofinalJ"/>
          <p:cNvPicPr>
            <a:picLocks noChangeAspect="1" noChangeArrowheads="1"/>
          </p:cNvPicPr>
          <p:nvPr/>
        </p:nvPicPr>
        <p:blipFill>
          <a:blip r:embed="rId2" cstate="print"/>
          <a:srcRect/>
          <a:stretch>
            <a:fillRect/>
          </a:stretch>
        </p:blipFill>
        <p:spPr bwMode="auto">
          <a:xfrm>
            <a:off x="3740045" y="5275694"/>
            <a:ext cx="1729135" cy="1155507"/>
          </a:xfrm>
          <a:prstGeom prst="rect">
            <a:avLst/>
          </a:prstGeom>
          <a:noFill/>
          <a:ln w="9525">
            <a:noFill/>
            <a:miter lim="800000"/>
            <a:headEnd/>
            <a:tailEnd/>
          </a:ln>
        </p:spPr>
      </p:pic>
    </p:spTree>
    <p:extLst>
      <p:ext uri="{BB962C8B-B14F-4D97-AF65-F5344CB8AC3E}">
        <p14:creationId xmlns:p14="http://schemas.microsoft.com/office/powerpoint/2010/main" val="4239569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5867" y="2971800"/>
            <a:ext cx="3268133" cy="1838325"/>
          </a:xfrm>
          <a:prstGeom prst="rect">
            <a:avLst/>
          </a:prstGeom>
        </p:spPr>
      </p:pic>
      <p:sp>
        <p:nvSpPr>
          <p:cNvPr id="2" name="Content Placeholder 1"/>
          <p:cNvSpPr>
            <a:spLocks noGrp="1"/>
          </p:cNvSpPr>
          <p:nvPr>
            <p:ph idx="10"/>
          </p:nvPr>
        </p:nvSpPr>
        <p:spPr/>
        <p:txBody>
          <a:bodyPr>
            <a:normAutofit fontScale="92500" lnSpcReduction="10000"/>
          </a:bodyPr>
          <a:lstStyle/>
          <a:p>
            <a:r>
              <a:rPr lang="en-US" dirty="0" smtClean="0"/>
              <a:t>$5000 for each participating district/BOCES/CSI</a:t>
            </a:r>
          </a:p>
          <a:p>
            <a:pPr lvl="1"/>
            <a:r>
              <a:rPr lang="en-US" dirty="0" smtClean="0"/>
              <a:t>For use through September 30,2017</a:t>
            </a:r>
          </a:p>
          <a:p>
            <a:pPr lvl="1"/>
            <a:r>
              <a:rPr lang="en-US" dirty="0" smtClean="0"/>
              <a:t>Money can be used for anything other than salary and food</a:t>
            </a:r>
          </a:p>
          <a:p>
            <a:pPr lvl="1"/>
            <a:endParaRPr lang="en-US" dirty="0"/>
          </a:p>
          <a:p>
            <a:r>
              <a:rPr lang="en-US" dirty="0" smtClean="0"/>
              <a:t>As of October 1</a:t>
            </a:r>
            <a:r>
              <a:rPr lang="en-US" baseline="30000" dirty="0" smtClean="0"/>
              <a:t>st</a:t>
            </a:r>
            <a:r>
              <a:rPr lang="en-US" dirty="0" smtClean="0"/>
              <a:t>, 2017, funding moves to a formula</a:t>
            </a:r>
          </a:p>
          <a:p>
            <a:pPr lvl="1"/>
            <a:r>
              <a:rPr lang="en-US" dirty="0" smtClean="0"/>
              <a:t>Your activities through September 30,2017 will determine eligibility for 2017-2018</a:t>
            </a:r>
            <a:endParaRPr lang="en-US" dirty="0"/>
          </a:p>
          <a:p>
            <a:endParaRPr lang="en-US" dirty="0" smtClean="0"/>
          </a:p>
          <a:p>
            <a:r>
              <a:rPr lang="en-US" dirty="0" smtClean="0"/>
              <a:t>First: </a:t>
            </a:r>
            <a:r>
              <a:rPr lang="en-US" dirty="0"/>
              <a:t>Y</a:t>
            </a:r>
            <a:r>
              <a:rPr lang="en-US" dirty="0" smtClean="0"/>
              <a:t>ou will get a baseline of $5000 for:</a:t>
            </a:r>
          </a:p>
          <a:p>
            <a:pPr lvl="1"/>
            <a:r>
              <a:rPr lang="en-US" dirty="0" smtClean="0"/>
              <a:t>Full attendance at the January Kickoff</a:t>
            </a:r>
          </a:p>
          <a:p>
            <a:pPr lvl="1"/>
            <a:r>
              <a:rPr lang="en-US" dirty="0" smtClean="0"/>
              <a:t>Completion of the Self Assessment</a:t>
            </a:r>
          </a:p>
          <a:p>
            <a:pPr lvl="1"/>
            <a:r>
              <a:rPr lang="en-US" dirty="0" smtClean="0"/>
              <a:t>Meeting with the CO-MTSS team at least 4 times</a:t>
            </a:r>
          </a:p>
          <a:p>
            <a:pPr marL="457200" lvl="1" indent="0">
              <a:buNone/>
            </a:pPr>
            <a:endParaRPr lang="en-US" dirty="0" smtClean="0"/>
          </a:p>
          <a:p>
            <a:r>
              <a:rPr lang="en-US" dirty="0" smtClean="0"/>
              <a:t>Second: you will be funded an additional percentage of the remaining incentive dollars based on 3 factors</a:t>
            </a:r>
          </a:p>
        </p:txBody>
      </p:sp>
      <p:sp>
        <p:nvSpPr>
          <p:cNvPr id="3" name="Title 2"/>
          <p:cNvSpPr>
            <a:spLocks noGrp="1"/>
          </p:cNvSpPr>
          <p:nvPr>
            <p:ph type="title"/>
          </p:nvPr>
        </p:nvSpPr>
        <p:spPr/>
        <p:txBody>
          <a:bodyPr/>
          <a:lstStyle/>
          <a:p>
            <a:r>
              <a:rPr lang="en-US" dirty="0" smtClean="0"/>
              <a:t>Funding Formula</a:t>
            </a:r>
            <a:endParaRPr lang="en-US" dirty="0"/>
          </a:p>
        </p:txBody>
      </p:sp>
    </p:spTree>
    <p:extLst>
      <p:ext uri="{BB962C8B-B14F-4D97-AF65-F5344CB8AC3E}">
        <p14:creationId xmlns:p14="http://schemas.microsoft.com/office/powerpoint/2010/main" val="140819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3 Factors for Incentive Dollars</a:t>
            </a:r>
            <a:endParaRPr lang="en-US" dirty="0"/>
          </a:p>
        </p:txBody>
      </p:sp>
      <p:grpSp>
        <p:nvGrpSpPr>
          <p:cNvPr id="18" name="Group 17"/>
          <p:cNvGrpSpPr/>
          <p:nvPr/>
        </p:nvGrpSpPr>
        <p:grpSpPr>
          <a:xfrm>
            <a:off x="276224" y="1333501"/>
            <a:ext cx="3057525" cy="2622065"/>
            <a:chOff x="276224" y="1333501"/>
            <a:chExt cx="3057525" cy="2622065"/>
          </a:xfrm>
        </p:grpSpPr>
        <p:sp>
          <p:nvSpPr>
            <p:cNvPr id="5" name="Flowchart: Direct Access Storage 4"/>
            <p:cNvSpPr/>
            <p:nvPr/>
          </p:nvSpPr>
          <p:spPr>
            <a:xfrm>
              <a:off x="276224" y="1333501"/>
              <a:ext cx="3057525" cy="1381124"/>
            </a:xfrm>
            <a:prstGeom prst="flowChartMagneticDrum">
              <a:avLst/>
            </a:prstGeom>
            <a:solidFill>
              <a:schemeClr val="accent1">
                <a:lumMod val="20000"/>
                <a:lumOff val="80000"/>
              </a:schemeClr>
            </a:solidFill>
            <a:ln>
              <a:solidFill>
                <a:srgbClr val="101E8E"/>
              </a:solidFill>
            </a:ln>
            <a:effectLst>
              <a:outerShdw blurRad="50800" dist="38100" dir="2700000" algn="tl"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14350" y="1509713"/>
              <a:ext cx="1790700" cy="1015663"/>
            </a:xfrm>
            <a:prstGeom prst="rect">
              <a:avLst/>
            </a:prstGeom>
            <a:noFill/>
          </p:spPr>
          <p:txBody>
            <a:bodyPr wrap="square" rtlCol="0">
              <a:spAutoFit/>
            </a:bodyPr>
            <a:lstStyle/>
            <a:p>
              <a:r>
                <a:rPr lang="en-US" sz="2000" dirty="0" smtClean="0">
                  <a:latin typeface="Trebuchet MS" panose="020B0603020202020204" pitchFamily="34" charset="0"/>
                </a:rPr>
                <a:t>Number of Students Served</a:t>
              </a:r>
              <a:endParaRPr lang="en-US" sz="2000" dirty="0">
                <a:latin typeface="Trebuchet MS" panose="020B0603020202020204" pitchFamily="34" charset="0"/>
              </a:endParaRPr>
            </a:p>
          </p:txBody>
        </p:sp>
        <p:sp>
          <p:nvSpPr>
            <p:cNvPr id="11" name="TextBox 10"/>
            <p:cNvSpPr txBox="1"/>
            <p:nvPr/>
          </p:nvSpPr>
          <p:spPr>
            <a:xfrm>
              <a:off x="514351" y="3032236"/>
              <a:ext cx="2552698"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Total # of students served in the BOCES/District</a:t>
              </a:r>
              <a:endParaRPr lang="en-US" dirty="0"/>
            </a:p>
          </p:txBody>
        </p:sp>
      </p:grpSp>
      <p:grpSp>
        <p:nvGrpSpPr>
          <p:cNvPr id="19" name="Group 18"/>
          <p:cNvGrpSpPr/>
          <p:nvPr/>
        </p:nvGrpSpPr>
        <p:grpSpPr>
          <a:xfrm>
            <a:off x="2905125" y="1333501"/>
            <a:ext cx="3248025" cy="2899064"/>
            <a:chOff x="2905125" y="1333501"/>
            <a:chExt cx="3248025" cy="2899064"/>
          </a:xfrm>
        </p:grpSpPr>
        <p:sp>
          <p:nvSpPr>
            <p:cNvPr id="7" name="Flowchart: Direct Access Storage 6"/>
            <p:cNvSpPr/>
            <p:nvPr/>
          </p:nvSpPr>
          <p:spPr>
            <a:xfrm>
              <a:off x="2905125" y="1333501"/>
              <a:ext cx="3248025" cy="1381124"/>
            </a:xfrm>
            <a:prstGeom prst="flowChartMagneticDrum">
              <a:avLst/>
            </a:prstGeom>
            <a:solidFill>
              <a:schemeClr val="accent2">
                <a:lumMod val="20000"/>
                <a:lumOff val="80000"/>
              </a:schemeClr>
            </a:solidFill>
            <a:ln>
              <a:solidFill>
                <a:srgbClr val="101E8E"/>
              </a:solidFill>
            </a:ln>
            <a:effectLst>
              <a:outerShdw blurRad="50800" dist="38100" dir="2700000" algn="tl"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67048" y="1817489"/>
              <a:ext cx="2209800" cy="400110"/>
            </a:xfrm>
            <a:prstGeom prst="rect">
              <a:avLst/>
            </a:prstGeom>
            <a:noFill/>
          </p:spPr>
          <p:txBody>
            <a:bodyPr wrap="square" rtlCol="0">
              <a:spAutoFit/>
            </a:bodyPr>
            <a:lstStyle/>
            <a:p>
              <a:r>
                <a:rPr lang="en-US" sz="2000" dirty="0" smtClean="0">
                  <a:latin typeface="Trebuchet MS" panose="020B0603020202020204" pitchFamily="34" charset="0"/>
                </a:rPr>
                <a:t>Implementation</a:t>
              </a:r>
              <a:endParaRPr lang="en-US" sz="2000" dirty="0">
                <a:latin typeface="Trebuchet MS" panose="020B0603020202020204" pitchFamily="34" charset="0"/>
              </a:endParaRPr>
            </a:p>
          </p:txBody>
        </p:sp>
        <p:sp>
          <p:nvSpPr>
            <p:cNvPr id="12" name="TextBox 11"/>
            <p:cNvSpPr txBox="1"/>
            <p:nvPr/>
          </p:nvSpPr>
          <p:spPr>
            <a:xfrm>
              <a:off x="3067048" y="3032236"/>
              <a:ext cx="2552698"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Scores on the MLT Self Assessment</a:t>
              </a:r>
            </a:p>
            <a:p>
              <a:pPr marL="285750" indent="-285750">
                <a:buFont typeface="Arial" panose="020B0604020202020204" pitchFamily="34" charset="0"/>
                <a:buChar char="•"/>
              </a:pPr>
              <a:r>
                <a:rPr lang="en-US" dirty="0" smtClean="0"/>
                <a:t>Score on the PL Plan</a:t>
              </a:r>
            </a:p>
            <a:p>
              <a:pPr marL="285750" indent="-285750">
                <a:buFont typeface="Arial" panose="020B0604020202020204" pitchFamily="34" charset="0"/>
                <a:buChar char="•"/>
              </a:pPr>
              <a:r>
                <a:rPr lang="en-US" dirty="0" smtClean="0"/>
                <a:t>Meeting Checklist</a:t>
              </a:r>
              <a:endParaRPr lang="en-US" dirty="0"/>
            </a:p>
          </p:txBody>
        </p:sp>
      </p:grpSp>
      <p:grpSp>
        <p:nvGrpSpPr>
          <p:cNvPr id="20" name="Group 19"/>
          <p:cNvGrpSpPr/>
          <p:nvPr/>
        </p:nvGrpSpPr>
        <p:grpSpPr>
          <a:xfrm>
            <a:off x="5705474" y="1333501"/>
            <a:ext cx="3190876" cy="2906802"/>
            <a:chOff x="5705474" y="1333501"/>
            <a:chExt cx="3190876" cy="2906802"/>
          </a:xfrm>
        </p:grpSpPr>
        <p:grpSp>
          <p:nvGrpSpPr>
            <p:cNvPr id="15" name="Group 14"/>
            <p:cNvGrpSpPr/>
            <p:nvPr/>
          </p:nvGrpSpPr>
          <p:grpSpPr>
            <a:xfrm>
              <a:off x="5705474" y="1333501"/>
              <a:ext cx="3190876" cy="1381124"/>
              <a:chOff x="5705474" y="1333501"/>
              <a:chExt cx="3190876" cy="1381124"/>
            </a:xfrm>
            <a:effectLst>
              <a:outerShdw blurRad="50800" dist="38100" dir="2700000" algn="tl" rotWithShape="0">
                <a:prstClr val="black">
                  <a:alpha val="40000"/>
                </a:prstClr>
              </a:outerShdw>
              <a:reflection blurRad="6350" stA="50000" endA="300" endPos="55000" dir="5400000" sy="-100000" algn="bl" rotWithShape="0"/>
            </a:effectLst>
          </p:grpSpPr>
          <p:sp>
            <p:nvSpPr>
              <p:cNvPr id="9" name="Flowchart: Direct Access Storage 8"/>
              <p:cNvSpPr/>
              <p:nvPr/>
            </p:nvSpPr>
            <p:spPr>
              <a:xfrm>
                <a:off x="5705474" y="1333501"/>
                <a:ext cx="3190876" cy="1381124"/>
              </a:xfrm>
              <a:prstGeom prst="flowChartMagneticDrum">
                <a:avLst/>
              </a:prstGeom>
              <a:solidFill>
                <a:schemeClr val="accent6">
                  <a:lumMod val="20000"/>
                  <a:lumOff val="80000"/>
                </a:schemeClr>
              </a:solidFill>
              <a:ln>
                <a:solidFill>
                  <a:srgbClr val="101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772150" y="1817489"/>
                <a:ext cx="1981200" cy="400110"/>
              </a:xfrm>
              <a:prstGeom prst="rect">
                <a:avLst/>
              </a:prstGeom>
              <a:noFill/>
            </p:spPr>
            <p:txBody>
              <a:bodyPr wrap="square" rtlCol="0">
                <a:spAutoFit/>
              </a:bodyPr>
              <a:lstStyle/>
              <a:p>
                <a:pPr algn="ctr"/>
                <a:r>
                  <a:rPr lang="en-US" sz="2000" dirty="0" smtClean="0">
                    <a:latin typeface="Trebuchet MS" panose="020B0603020202020204" pitchFamily="34" charset="0"/>
                  </a:rPr>
                  <a:t>Investment</a:t>
                </a:r>
                <a:endParaRPr lang="en-US" sz="2000" dirty="0">
                  <a:latin typeface="Trebuchet MS" panose="020B0603020202020204" pitchFamily="34" charset="0"/>
                </a:endParaRPr>
              </a:p>
            </p:txBody>
          </p:sp>
        </p:grpSp>
        <p:sp>
          <p:nvSpPr>
            <p:cNvPr id="16" name="TextBox 15"/>
            <p:cNvSpPr txBox="1"/>
            <p:nvPr/>
          </p:nvSpPr>
          <p:spPr>
            <a:xfrm>
              <a:off x="6024563" y="3039974"/>
              <a:ext cx="2552698"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Completion of Pre-learning activities</a:t>
              </a:r>
            </a:p>
            <a:p>
              <a:pPr marL="285750" indent="-285750">
                <a:buFont typeface="Arial" panose="020B0604020202020204" pitchFamily="34" charset="0"/>
                <a:buChar char="•"/>
              </a:pPr>
              <a:r>
                <a:rPr lang="en-US" dirty="0" smtClean="0"/>
                <a:t>Meeting Attendance</a:t>
              </a:r>
            </a:p>
            <a:p>
              <a:pPr marL="285750" indent="-285750">
                <a:buFont typeface="Arial" panose="020B0604020202020204" pitchFamily="34" charset="0"/>
                <a:buChar char="•"/>
              </a:pPr>
              <a:endParaRPr lang="en-US" dirty="0"/>
            </a:p>
          </p:txBody>
        </p:sp>
      </p:grpSp>
      <p:sp>
        <p:nvSpPr>
          <p:cNvPr id="21"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bg1"/>
                </a:solidFill>
                <a:latin typeface="Museo Slab 500" panose="02000000000000000000" pitchFamily="50" charset="0"/>
                <a:ea typeface="+mj-ea"/>
                <a:cs typeface="+mj-cs"/>
              </a:defRPr>
            </a:lvl1pPr>
          </a:lstStyle>
          <a:p>
            <a:r>
              <a:rPr lang="en-US" smtClean="0"/>
              <a:t>Funding Formula</a:t>
            </a:r>
            <a:endParaRPr lang="en-US" dirty="0"/>
          </a:p>
        </p:txBody>
      </p:sp>
      <mc:AlternateContent xmlns:mc="http://schemas.openxmlformats.org/markup-compatibility/2006" xmlns:a14="http://schemas.microsoft.com/office/drawing/2010/main">
        <mc:Choice Requires="a14">
          <p:sp>
            <p:nvSpPr>
              <p:cNvPr id="22" name="Content Placeholder 2"/>
              <p:cNvSpPr>
                <a:spLocks noGrp="1"/>
              </p:cNvSpPr>
              <p:nvPr>
                <p:ph idx="4294967295"/>
              </p:nvPr>
            </p:nvSpPr>
            <p:spPr>
              <a:xfrm>
                <a:off x="0" y="4643209"/>
                <a:ext cx="9144000" cy="2214791"/>
              </a:xfrm>
              <a:prstGeom prst="rect">
                <a:avLst/>
              </a:prstGeom>
            </p:spPr>
            <p:txBody>
              <a:bodyPr>
                <a:normAutofit/>
              </a:bodyPr>
              <a:lstStyle/>
              <a:p>
                <a:pPr marL="0" indent="0">
                  <a:buNone/>
                </a:pPr>
                <a14:m>
                  <m:oMathPara xmlns:m="http://schemas.openxmlformats.org/officeDocument/2006/math">
                    <m:oMathParaPr>
                      <m:jc m:val="left"/>
                    </m:oMathParaPr>
                    <m:oMath xmlns:m="http://schemas.openxmlformats.org/officeDocument/2006/math">
                      <m:r>
                        <m:rPr>
                          <m:nor/>
                        </m:rPr>
                        <a:rPr lang="en-US" sz="2000" dirty="0" smtClean="0">
                          <a:latin typeface="Cambria Math" panose="02040503050406030204" pitchFamily="18" charset="0"/>
                          <a:ea typeface="Cambria Math" panose="02040503050406030204" pitchFamily="18" charset="0"/>
                        </a:rPr>
                        <m:t>For</m:t>
                      </m:r>
                      <m:r>
                        <m:rPr>
                          <m:nor/>
                        </m:rPr>
                        <a:rPr lang="en-US" sz="2000" dirty="0" smtClean="0">
                          <a:latin typeface="Cambria Math" panose="02040503050406030204" pitchFamily="18" charset="0"/>
                          <a:ea typeface="Cambria Math" panose="02040503050406030204" pitchFamily="18" charset="0"/>
                        </a:rPr>
                        <m:t> </m:t>
                      </m:r>
                      <m:sSub>
                        <m:sSubPr>
                          <m:ctrlPr>
                            <a:rPr lang="en-US" sz="2000" i="1" dirty="0" smtClean="0">
                              <a:latin typeface="Cambria Math"/>
                              <a:ea typeface="Cambria Math" panose="02040503050406030204" pitchFamily="18" charset="0"/>
                            </a:rPr>
                          </m:ctrlPr>
                        </m:sSubPr>
                        <m:e>
                          <m:r>
                            <m:rPr>
                              <m:nor/>
                            </m:rPr>
                            <a:rPr lang="en-US" sz="2000" dirty="0">
                              <a:latin typeface="Cambria Math" panose="02040503050406030204" pitchFamily="18" charset="0"/>
                              <a:ea typeface="Cambria Math" panose="02040503050406030204" pitchFamily="18" charset="0"/>
                            </a:rPr>
                            <m:t>district</m:t>
                          </m:r>
                        </m:e>
                        <m:sub>
                          <m:r>
                            <a:rPr lang="en-US" sz="2000" b="0" i="1" dirty="0" smtClean="0">
                              <a:latin typeface="Cambria Math" panose="02040503050406030204" pitchFamily="18" charset="0"/>
                              <a:ea typeface="Cambria Math" panose="02040503050406030204" pitchFamily="18" charset="0"/>
                            </a:rPr>
                            <m:t>𝑖</m:t>
                          </m:r>
                        </m:sub>
                      </m:sSub>
                      <m:r>
                        <m:rPr>
                          <m:nor/>
                        </m:rPr>
                        <a:rPr lang="en-US" sz="2000" b="0" i="0" dirty="0" smtClean="0">
                          <a:latin typeface="Cambria Math" panose="02040503050406030204" pitchFamily="18" charset="0"/>
                          <a:ea typeface="Cambria Math" panose="02040503050406030204" pitchFamily="18" charset="0"/>
                        </a:rPr>
                        <m:t> = 1</m:t>
                      </m:r>
                      <m:r>
                        <m:rPr>
                          <m:nor/>
                        </m:rPr>
                        <a:rPr lang="en-US" sz="2000" dirty="0">
                          <a:latin typeface="Cambria Math" panose="02040503050406030204" pitchFamily="18" charset="0"/>
                          <a:ea typeface="Cambria Math" panose="02040503050406030204" pitchFamily="18" charset="0"/>
                        </a:rPr>
                        <m:t> </m:t>
                      </m:r>
                      <m:r>
                        <m:rPr>
                          <m:nor/>
                        </m:rPr>
                        <a:rPr lang="en-US" sz="2000" dirty="0">
                          <a:latin typeface="Cambria Math" panose="02040503050406030204" pitchFamily="18" charset="0"/>
                          <a:ea typeface="Cambria Math" panose="02040503050406030204" pitchFamily="18" charset="0"/>
                        </a:rPr>
                        <m:t>to</m:t>
                      </m:r>
                      <m:r>
                        <m:rPr>
                          <m:nor/>
                        </m:rPr>
                        <a:rPr lang="en-US" sz="2000" dirty="0">
                          <a:latin typeface="Cambria Math" panose="02040503050406030204" pitchFamily="18" charset="0"/>
                          <a:ea typeface="Cambria Math" panose="02040503050406030204" pitchFamily="18" charset="0"/>
                        </a:rPr>
                        <m:t> </m:t>
                      </m:r>
                      <m:r>
                        <m:rPr>
                          <m:nor/>
                        </m:rPr>
                        <a:rPr lang="en-US" sz="2000" i="1" dirty="0">
                          <a:latin typeface="Cambria Math" panose="02040503050406030204" pitchFamily="18" charset="0"/>
                          <a:ea typeface="Cambria Math" panose="02040503050406030204" pitchFamily="18" charset="0"/>
                        </a:rPr>
                        <m:t>n</m:t>
                      </m:r>
                      <m:r>
                        <m:rPr>
                          <m:nor/>
                        </m:rPr>
                        <a:rPr lang="en-US" sz="2000" b="0" i="0" dirty="0" smtClean="0">
                          <a:latin typeface="Cambria Math" panose="02040503050406030204" pitchFamily="18" charset="0"/>
                          <a:ea typeface="Cambria Math" panose="02040503050406030204" pitchFamily="18" charset="0"/>
                        </a:rPr>
                        <m:t>, </m:t>
                      </m:r>
                      <m:r>
                        <m:rPr>
                          <m:nor/>
                        </m:rPr>
                        <a:rPr lang="en-US" sz="2000" dirty="0">
                          <a:latin typeface="Cambria Math" panose="02040503050406030204" pitchFamily="18" charset="0"/>
                          <a:ea typeface="Cambria Math" panose="02040503050406030204" pitchFamily="18" charset="0"/>
                        </a:rPr>
                        <m:t>Proportion</m:t>
                      </m:r>
                      <m:r>
                        <m:rPr>
                          <m:nor/>
                        </m:rPr>
                        <a:rPr lang="en-US" sz="2000" dirty="0">
                          <a:latin typeface="Cambria Math" panose="02040503050406030204" pitchFamily="18" charset="0"/>
                          <a:ea typeface="Cambria Math" panose="02040503050406030204" pitchFamily="18" charset="0"/>
                        </a:rPr>
                        <m:t> </m:t>
                      </m:r>
                      <m:r>
                        <m:rPr>
                          <m:nor/>
                        </m:rPr>
                        <a:rPr lang="en-US" sz="2000" dirty="0">
                          <a:latin typeface="Cambria Math" panose="02040503050406030204" pitchFamily="18" charset="0"/>
                          <a:ea typeface="Cambria Math" panose="02040503050406030204" pitchFamily="18" charset="0"/>
                        </a:rPr>
                        <m:t>of</m:t>
                      </m:r>
                      <m:r>
                        <m:rPr>
                          <m:nor/>
                        </m:rPr>
                        <a:rPr lang="en-US" sz="2000" dirty="0">
                          <a:latin typeface="Cambria Math" panose="02040503050406030204" pitchFamily="18" charset="0"/>
                          <a:ea typeface="Cambria Math" panose="02040503050406030204" pitchFamily="18" charset="0"/>
                        </a:rPr>
                        <m:t> </m:t>
                      </m:r>
                      <m:r>
                        <m:rPr>
                          <m:nor/>
                        </m:rPr>
                        <a:rPr lang="en-US" sz="2000" dirty="0">
                          <a:latin typeface="Cambria Math" panose="02040503050406030204" pitchFamily="18" charset="0"/>
                          <a:ea typeface="Cambria Math" panose="02040503050406030204" pitchFamily="18" charset="0"/>
                        </a:rPr>
                        <m:t>funds</m:t>
                      </m:r>
                      <m:r>
                        <m:rPr>
                          <m:nor/>
                        </m:rPr>
                        <a:rPr lang="en-US" sz="2000" b="0" i="0" dirty="0" smtClean="0">
                          <a:latin typeface="Cambria Math" panose="02040503050406030204" pitchFamily="18" charset="0"/>
                          <a:ea typeface="Cambria Math" panose="02040503050406030204" pitchFamily="18" charset="0"/>
                        </a:rPr>
                        <m:t> =</m:t>
                      </m:r>
                      <m:r>
                        <m:rPr>
                          <m:nor/>
                        </m:rPr>
                        <a:rPr lang="en-US" sz="2000" dirty="0">
                          <a:latin typeface="Cambria Math" panose="02040503050406030204" pitchFamily="18" charset="0"/>
                          <a:ea typeface="Cambria Math" panose="02040503050406030204" pitchFamily="18" charset="0"/>
                        </a:rPr>
                        <m:t> </m:t>
                      </m:r>
                    </m:oMath>
                  </m:oMathPara>
                </a14:m>
                <a:endParaRPr lang="en-US" sz="2000" dirty="0">
                  <a:latin typeface="Cambria Math" panose="02040503050406030204" pitchFamily="18" charset="0"/>
                  <a:ea typeface="Cambria Math" panose="02040503050406030204" pitchFamily="18" charset="0"/>
                </a:endParaRPr>
              </a:p>
              <a:p>
                <a:pPr marL="0" indent="0">
                  <a:buNone/>
                </a:pPr>
                <a:endParaRPr lang="en-US" sz="2000" i="1" dirty="0">
                  <a:latin typeface="Cambria Math" panose="02040503050406030204" pitchFamily="18" charset="0"/>
                  <a:ea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sSub>
                        <m:sSubPr>
                          <m:ctrlPr>
                            <a:rPr lang="en-US" sz="2000" i="1">
                              <a:latin typeface="Cambria Math"/>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𝑤</m:t>
                          </m:r>
                        </m:e>
                        <m:sub>
                          <m:r>
                            <a:rPr lang="en-US" sz="2000" i="1">
                              <a:latin typeface="Cambria Math" panose="02040503050406030204" pitchFamily="18" charset="0"/>
                              <a:ea typeface="Cambria Math" panose="02040503050406030204" pitchFamily="18" charset="0"/>
                            </a:rPr>
                            <m:t>1</m:t>
                          </m:r>
                        </m:sub>
                      </m:sSub>
                      <m:f>
                        <m:fPr>
                          <m:ctrlPr>
                            <a:rPr lang="en-US" sz="2000" i="1">
                              <a:latin typeface="Cambria Math"/>
                              <a:ea typeface="Cambria Math" panose="02040503050406030204" pitchFamily="18" charset="0"/>
                            </a:rPr>
                          </m:ctrlPr>
                        </m:fPr>
                        <m:num>
                          <m:sSub>
                            <m:sSubPr>
                              <m:ctrlPr>
                                <a:rPr lang="en-US" sz="2000" i="1">
                                  <a:latin typeface="Cambria Math"/>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𝑆𝑡𝑢𝑑𝑒𝑛𝑡𝑠</m:t>
                              </m:r>
                            </m:e>
                            <m:sub>
                              <m:r>
                                <a:rPr lang="en-US" sz="2000" i="1">
                                  <a:latin typeface="Cambria Math" panose="02040503050406030204" pitchFamily="18" charset="0"/>
                                  <a:ea typeface="Cambria Math" panose="02040503050406030204" pitchFamily="18" charset="0"/>
                                </a:rPr>
                                <m:t>𝑖</m:t>
                              </m:r>
                            </m:sub>
                          </m:sSub>
                        </m:num>
                        <m:den>
                          <m:nary>
                            <m:naryPr>
                              <m:chr m:val="∑"/>
                              <m:ctrlPr>
                                <a:rPr lang="en-US" sz="2000" i="1">
                                  <a:latin typeface="Cambria Math"/>
                                  <a:ea typeface="Cambria Math" panose="02040503050406030204" pitchFamily="18" charset="0"/>
                                </a:rPr>
                              </m:ctrlPr>
                            </m:naryPr>
                            <m:sub>
                              <m:r>
                                <m:rPr>
                                  <m:brk m:alnAt="23"/>
                                </m:rP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m:t>
                              </m:r>
                            </m:sub>
                            <m:sup>
                              <m:r>
                                <a:rPr lang="en-US" sz="2000" i="1">
                                  <a:latin typeface="Cambria Math" panose="02040503050406030204" pitchFamily="18" charset="0"/>
                                  <a:ea typeface="Cambria Math" panose="02040503050406030204" pitchFamily="18" charset="0"/>
                                </a:rPr>
                                <m:t>𝑛</m:t>
                              </m:r>
                            </m:sup>
                            <m:e>
                              <m:sSub>
                                <m:sSubPr>
                                  <m:ctrlPr>
                                    <a:rPr lang="en-US" sz="2000" i="1">
                                      <a:latin typeface="Cambria Math"/>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𝑆𝑡𝑢𝑑𝑒𝑛𝑡𝑠</m:t>
                                  </m:r>
                                </m:e>
                                <m:sub>
                                  <m:r>
                                    <a:rPr lang="en-US" sz="2000" i="1">
                                      <a:latin typeface="Cambria Math" panose="02040503050406030204" pitchFamily="18" charset="0"/>
                                      <a:ea typeface="Cambria Math" panose="02040503050406030204" pitchFamily="18" charset="0"/>
                                    </a:rPr>
                                    <m:t>𝑖</m:t>
                                  </m:r>
                                </m:sub>
                              </m:sSub>
                            </m:e>
                          </m:nary>
                        </m:den>
                      </m:f>
                      <m:r>
                        <a:rPr lang="en-US" sz="2000" i="1">
                          <a:latin typeface="Cambria Math" panose="02040503050406030204" pitchFamily="18" charset="0"/>
                          <a:ea typeface="Cambria Math" panose="02040503050406030204" pitchFamily="18" charset="0"/>
                        </a:rPr>
                        <m:t>+</m:t>
                      </m:r>
                      <m:sSub>
                        <m:sSubPr>
                          <m:ctrlPr>
                            <a:rPr lang="en-US" sz="2000" i="1">
                              <a:latin typeface="Cambria Math"/>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𝑤</m:t>
                          </m:r>
                        </m:e>
                        <m:sub>
                          <m:r>
                            <a:rPr lang="en-US" sz="2000" i="1">
                              <a:latin typeface="Cambria Math" panose="02040503050406030204" pitchFamily="18" charset="0"/>
                              <a:ea typeface="Cambria Math" panose="02040503050406030204" pitchFamily="18" charset="0"/>
                            </a:rPr>
                            <m:t>2</m:t>
                          </m:r>
                        </m:sub>
                      </m:sSub>
                      <m:f>
                        <m:fPr>
                          <m:ctrlPr>
                            <a:rPr lang="en-US" sz="2000" i="1">
                              <a:latin typeface="Cambria Math"/>
                              <a:ea typeface="Cambria Math" panose="02040503050406030204" pitchFamily="18" charset="0"/>
                            </a:rPr>
                          </m:ctrlPr>
                        </m:fPr>
                        <m:num>
                          <m:sSub>
                            <m:sSubPr>
                              <m:ctrlPr>
                                <a:rPr lang="en-US" sz="2000" i="1">
                                  <a:latin typeface="Cambria Math"/>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𝐼𝑚𝑝𝑙𝑒𝑚𝑒𝑛𝑡𝑎𝑡𝑖𝑜𝑛</m:t>
                              </m:r>
                            </m:e>
                            <m:sub>
                              <m:r>
                                <a:rPr lang="en-US" sz="2000" i="1">
                                  <a:latin typeface="Cambria Math" panose="02040503050406030204" pitchFamily="18" charset="0"/>
                                  <a:ea typeface="Cambria Math" panose="02040503050406030204" pitchFamily="18" charset="0"/>
                                </a:rPr>
                                <m:t>𝑖</m:t>
                              </m:r>
                            </m:sub>
                          </m:sSub>
                        </m:num>
                        <m:den>
                          <m:nary>
                            <m:naryPr>
                              <m:chr m:val="∑"/>
                              <m:ctrlPr>
                                <a:rPr lang="en-US" sz="2000" i="1">
                                  <a:latin typeface="Cambria Math"/>
                                  <a:ea typeface="Cambria Math" panose="02040503050406030204" pitchFamily="18" charset="0"/>
                                </a:rPr>
                              </m:ctrlPr>
                            </m:naryPr>
                            <m:sub>
                              <m:r>
                                <m:rPr>
                                  <m:brk m:alnAt="23"/>
                                </m:rP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m:t>
                              </m:r>
                            </m:sub>
                            <m:sup>
                              <m:r>
                                <a:rPr lang="en-US" sz="2000" i="1">
                                  <a:latin typeface="Cambria Math" panose="02040503050406030204" pitchFamily="18" charset="0"/>
                                  <a:ea typeface="Cambria Math" panose="02040503050406030204" pitchFamily="18" charset="0"/>
                                </a:rPr>
                                <m:t>𝑛</m:t>
                              </m:r>
                            </m:sup>
                            <m:e>
                              <m:sSub>
                                <m:sSubPr>
                                  <m:ctrlPr>
                                    <a:rPr lang="en-US" sz="2000" i="1">
                                      <a:latin typeface="Cambria Math"/>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𝐼𝑚𝑝𝑙𝑒𝑚𝑒𝑛𝑡𝑎𝑡𝑖𝑜𝑛</m:t>
                                  </m:r>
                                </m:e>
                                <m:sub>
                                  <m:r>
                                    <a:rPr lang="en-US" sz="2000" i="1">
                                      <a:latin typeface="Cambria Math" panose="02040503050406030204" pitchFamily="18" charset="0"/>
                                      <a:ea typeface="Cambria Math" panose="02040503050406030204" pitchFamily="18" charset="0"/>
                                    </a:rPr>
                                    <m:t>𝑖</m:t>
                                  </m:r>
                                </m:sub>
                              </m:sSub>
                            </m:e>
                          </m:nary>
                        </m:den>
                      </m:f>
                      <m:r>
                        <a:rPr lang="en-US" sz="2000">
                          <a:latin typeface="Cambria Math" panose="02040503050406030204" pitchFamily="18" charset="0"/>
                          <a:ea typeface="Cambria Math" panose="02040503050406030204" pitchFamily="18" charset="0"/>
                        </a:rPr>
                        <m:t>+</m:t>
                      </m:r>
                      <m:sSub>
                        <m:sSubPr>
                          <m:ctrlPr>
                            <a:rPr lang="en-US" sz="2000" i="1">
                              <a:latin typeface="Cambria Math"/>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𝑤</m:t>
                          </m:r>
                        </m:e>
                        <m:sub>
                          <m:r>
                            <a:rPr lang="en-US" sz="2000" i="1">
                              <a:latin typeface="Cambria Math" panose="02040503050406030204" pitchFamily="18" charset="0"/>
                              <a:ea typeface="Cambria Math" panose="02040503050406030204" pitchFamily="18" charset="0"/>
                            </a:rPr>
                            <m:t>3</m:t>
                          </m:r>
                        </m:sub>
                      </m:sSub>
                      <m:f>
                        <m:fPr>
                          <m:ctrlPr>
                            <a:rPr lang="en-US" sz="2000" i="1">
                              <a:latin typeface="Cambria Math"/>
                              <a:ea typeface="Cambria Math" panose="02040503050406030204" pitchFamily="18" charset="0"/>
                            </a:rPr>
                          </m:ctrlPr>
                        </m:fPr>
                        <m:num>
                          <m:sSub>
                            <m:sSubPr>
                              <m:ctrlPr>
                                <a:rPr lang="en-US" sz="2000" i="1">
                                  <a:latin typeface="Cambria Math"/>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𝐼𝑛𝑣𝑒𝑠𝑡𝑚𝑒𝑛𝑡</m:t>
                              </m:r>
                            </m:e>
                            <m:sub>
                              <m:r>
                                <a:rPr lang="en-US" sz="2000" i="1">
                                  <a:latin typeface="Cambria Math" panose="02040503050406030204" pitchFamily="18" charset="0"/>
                                  <a:ea typeface="Cambria Math" panose="02040503050406030204" pitchFamily="18" charset="0"/>
                                </a:rPr>
                                <m:t>𝑖</m:t>
                              </m:r>
                            </m:sub>
                          </m:sSub>
                        </m:num>
                        <m:den>
                          <m:nary>
                            <m:naryPr>
                              <m:chr m:val="∑"/>
                              <m:ctrlPr>
                                <a:rPr lang="en-US" sz="2000" i="1">
                                  <a:latin typeface="Cambria Math"/>
                                  <a:ea typeface="Cambria Math" panose="02040503050406030204" pitchFamily="18" charset="0"/>
                                </a:rPr>
                              </m:ctrlPr>
                            </m:naryPr>
                            <m:sub>
                              <m:r>
                                <m:rPr>
                                  <m:brk m:alnAt="23"/>
                                </m:rP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m:t>
                              </m:r>
                            </m:sub>
                            <m:sup>
                              <m:r>
                                <a:rPr lang="en-US" sz="2000" i="1">
                                  <a:latin typeface="Cambria Math" panose="02040503050406030204" pitchFamily="18" charset="0"/>
                                  <a:ea typeface="Cambria Math" panose="02040503050406030204" pitchFamily="18" charset="0"/>
                                </a:rPr>
                                <m:t>𝑛</m:t>
                              </m:r>
                            </m:sup>
                            <m:e>
                              <m:sSub>
                                <m:sSubPr>
                                  <m:ctrlPr>
                                    <a:rPr lang="en-US" sz="2000" i="1">
                                      <a:latin typeface="Cambria Math"/>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𝐼𝑛𝑣𝑒𝑠𝑡𝑚𝑒𝑛𝑡</m:t>
                                  </m:r>
                                </m:e>
                                <m:sub>
                                  <m:r>
                                    <a:rPr lang="en-US" sz="2000" i="1">
                                      <a:latin typeface="Cambria Math" panose="02040503050406030204" pitchFamily="18" charset="0"/>
                                      <a:ea typeface="Cambria Math" panose="02040503050406030204" pitchFamily="18" charset="0"/>
                                    </a:rPr>
                                    <m:t>𝑖</m:t>
                                  </m:r>
                                </m:sub>
                              </m:sSub>
                            </m:e>
                          </m:nary>
                        </m:den>
                      </m:f>
                    </m:oMath>
                  </m:oMathPara>
                </a14:m>
                <a:endParaRPr lang="en-US" sz="2000" i="1" dirty="0">
                  <a:latin typeface="Cambria Math" panose="02040503050406030204" pitchFamily="18" charset="0"/>
                  <a:ea typeface="Cambria Math" panose="02040503050406030204" pitchFamily="18" charset="0"/>
                </a:endParaRPr>
              </a:p>
              <a:p>
                <a:pPr marL="0" indent="0">
                  <a:buNone/>
                </a:pPr>
                <a:endParaRPr lang="en-US" sz="200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sz="2000" i="1">
                          <a:latin typeface="Cambria Math" panose="02040503050406030204" pitchFamily="18" charset="0"/>
                          <a:ea typeface="Cambria Math" panose="02040503050406030204" pitchFamily="18" charset="0"/>
                        </a:rPr>
                        <m:t>W</m:t>
                      </m:r>
                      <m:r>
                        <m:rPr>
                          <m:nor/>
                        </m:rPr>
                        <a:rPr lang="en-US" sz="2000" dirty="0">
                          <a:latin typeface="Cambria Math" panose="02040503050406030204" pitchFamily="18" charset="0"/>
                          <a:ea typeface="Cambria Math" panose="02040503050406030204" pitchFamily="18" charset="0"/>
                        </a:rPr>
                        <m:t>here</m:t>
                      </m:r>
                      <m:r>
                        <m:rPr>
                          <m:nor/>
                        </m:rPr>
                        <a:rPr lang="en-US" sz="2000" dirty="0">
                          <a:latin typeface="Cambria Math" panose="02040503050406030204" pitchFamily="18" charset="0"/>
                          <a:ea typeface="Cambria Math" panose="02040503050406030204" pitchFamily="18" charset="0"/>
                        </a:rPr>
                        <m:t> </m:t>
                      </m:r>
                      <m:r>
                        <m:rPr>
                          <m:nor/>
                        </m:rPr>
                        <a:rPr lang="en-US" sz="2000" i="1" dirty="0">
                          <a:latin typeface="Cambria Math" panose="02040503050406030204" pitchFamily="18" charset="0"/>
                          <a:ea typeface="Cambria Math" panose="02040503050406030204" pitchFamily="18" charset="0"/>
                        </a:rPr>
                        <m:t>w</m:t>
                      </m:r>
                      <m:r>
                        <m:rPr>
                          <m:nor/>
                        </m:rPr>
                        <a:rPr lang="en-US" sz="2000" i="1" baseline="-25000" dirty="0">
                          <a:latin typeface="Cambria Math" panose="02040503050406030204" pitchFamily="18" charset="0"/>
                          <a:ea typeface="Cambria Math" panose="02040503050406030204" pitchFamily="18" charset="0"/>
                        </a:rPr>
                        <m:t>1</m:t>
                      </m:r>
                      <m:r>
                        <m:rPr>
                          <m:nor/>
                        </m:rPr>
                        <a:rPr lang="en-US" sz="2000" i="1" dirty="0">
                          <a:latin typeface="Cambria Math" panose="02040503050406030204" pitchFamily="18" charset="0"/>
                          <a:ea typeface="Cambria Math" panose="02040503050406030204" pitchFamily="18" charset="0"/>
                        </a:rPr>
                        <m:t> + </m:t>
                      </m:r>
                      <m:r>
                        <m:rPr>
                          <m:nor/>
                        </m:rPr>
                        <a:rPr lang="en-US" sz="2000" i="1" dirty="0">
                          <a:latin typeface="Cambria Math" panose="02040503050406030204" pitchFamily="18" charset="0"/>
                          <a:ea typeface="Cambria Math" panose="02040503050406030204" pitchFamily="18" charset="0"/>
                        </a:rPr>
                        <m:t>w</m:t>
                      </m:r>
                      <m:r>
                        <m:rPr>
                          <m:nor/>
                        </m:rPr>
                        <a:rPr lang="en-US" sz="2000" i="1" baseline="-25000" dirty="0">
                          <a:latin typeface="Cambria Math" panose="02040503050406030204" pitchFamily="18" charset="0"/>
                          <a:ea typeface="Cambria Math" panose="02040503050406030204" pitchFamily="18" charset="0"/>
                        </a:rPr>
                        <m:t>2</m:t>
                      </m:r>
                      <m:r>
                        <m:rPr>
                          <m:nor/>
                        </m:rPr>
                        <a:rPr lang="en-US" sz="2000" i="1" dirty="0">
                          <a:latin typeface="Cambria Math" panose="02040503050406030204" pitchFamily="18" charset="0"/>
                          <a:ea typeface="Cambria Math" panose="02040503050406030204" pitchFamily="18" charset="0"/>
                        </a:rPr>
                        <m:t> + </m:t>
                      </m:r>
                      <m:r>
                        <m:rPr>
                          <m:nor/>
                        </m:rPr>
                        <a:rPr lang="en-US" sz="2000" i="1" dirty="0">
                          <a:latin typeface="Cambria Math" panose="02040503050406030204" pitchFamily="18" charset="0"/>
                          <a:ea typeface="Cambria Math" panose="02040503050406030204" pitchFamily="18" charset="0"/>
                        </a:rPr>
                        <m:t>w</m:t>
                      </m:r>
                      <m:r>
                        <m:rPr>
                          <m:nor/>
                        </m:rPr>
                        <a:rPr lang="en-US" sz="2000" i="1" baseline="-25000" dirty="0">
                          <a:latin typeface="Cambria Math" panose="02040503050406030204" pitchFamily="18" charset="0"/>
                          <a:ea typeface="Cambria Math" panose="02040503050406030204" pitchFamily="18" charset="0"/>
                        </a:rPr>
                        <m:t>3</m:t>
                      </m:r>
                      <m:r>
                        <m:rPr>
                          <m:nor/>
                        </m:rPr>
                        <a:rPr lang="en-US" sz="2000" i="1" dirty="0">
                          <a:latin typeface="Cambria Math" panose="02040503050406030204" pitchFamily="18" charset="0"/>
                          <a:ea typeface="Cambria Math" panose="02040503050406030204" pitchFamily="18" charset="0"/>
                        </a:rPr>
                        <m:t> = 1.00</m:t>
                      </m:r>
                    </m:oMath>
                  </m:oMathPara>
                </a14:m>
                <a:endParaRPr lang="en-US" sz="2000" dirty="0">
                  <a:latin typeface="Cambria Math" panose="02040503050406030204" pitchFamily="18" charset="0"/>
                  <a:ea typeface="Cambria Math" panose="02040503050406030204" pitchFamily="18" charset="0"/>
                </a:endParaRPr>
              </a:p>
              <a:p>
                <a:pPr marL="0" indent="0">
                  <a:buNone/>
                </a:pPr>
                <a:endParaRPr lang="en-US" sz="2000" dirty="0"/>
              </a:p>
            </p:txBody>
          </p:sp>
        </mc:Choice>
        <mc:Fallback xmlns="">
          <p:sp>
            <p:nvSpPr>
              <p:cNvPr id="22" name="Content Placeholder 2"/>
              <p:cNvSpPr>
                <a:spLocks noGrp="1" noRot="1" noChangeAspect="1" noMove="1" noResize="1" noEditPoints="1" noAdjustHandles="1" noChangeArrowheads="1" noChangeShapeType="1" noTextEdit="1"/>
              </p:cNvSpPr>
              <p:nvPr>
                <p:ph idx="4294967295"/>
              </p:nvPr>
            </p:nvSpPr>
            <p:spPr>
              <a:xfrm>
                <a:off x="0" y="4643209"/>
                <a:ext cx="9144000" cy="2214791"/>
              </a:xfrm>
              <a:prstGeom prst="rect">
                <a:avLst/>
              </a:prstGeom>
              <a:blipFill rotWithShape="0">
                <a:blip r:embed="rId2"/>
                <a:stretch>
                  <a:fillRect/>
                </a:stretch>
              </a:blipFill>
            </p:spPr>
            <p:txBody>
              <a:bodyPr/>
              <a:lstStyle/>
              <a:p>
                <a:r>
                  <a:rPr lang="en-US">
                    <a:noFill/>
                  </a:rPr>
                  <a:t> </a:t>
                </a:r>
              </a:p>
            </p:txBody>
          </p:sp>
        </mc:Fallback>
      </mc:AlternateContent>
      <p:sp>
        <p:nvSpPr>
          <p:cNvPr id="23" name="Content Placeholder 2"/>
          <p:cNvSpPr txBox="1">
            <a:spLocks/>
          </p:cNvSpPr>
          <p:nvPr/>
        </p:nvSpPr>
        <p:spPr>
          <a:xfrm>
            <a:off x="78657" y="5464031"/>
            <a:ext cx="9065343" cy="29928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p>
        </p:txBody>
      </p:sp>
    </p:spTree>
    <p:extLst>
      <p:ext uri="{BB962C8B-B14F-4D97-AF65-F5344CB8AC3E}">
        <p14:creationId xmlns:p14="http://schemas.microsoft.com/office/powerpoint/2010/main" val="56651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1+#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1+#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1207</TotalTime>
  <Words>6019</Words>
  <Application>Microsoft Office PowerPoint</Application>
  <PresentationFormat>On-screen Show (4:3)</PresentationFormat>
  <Paragraphs>760</Paragraphs>
  <Slides>76</Slides>
  <Notes>53</Notes>
  <HiddenSlides>1</HiddenSlides>
  <MMClips>2</MMClips>
  <ScaleCrop>false</ScaleCrop>
  <HeadingPairs>
    <vt:vector size="4" baseType="variant">
      <vt:variant>
        <vt:lpstr>Theme</vt:lpstr>
      </vt:variant>
      <vt:variant>
        <vt:i4>3</vt:i4>
      </vt:variant>
      <vt:variant>
        <vt:lpstr>Slide Titles</vt:lpstr>
      </vt:variant>
      <vt:variant>
        <vt:i4>76</vt:i4>
      </vt:variant>
    </vt:vector>
  </HeadingPairs>
  <TitlesOfParts>
    <vt:vector size="79" baseType="lpstr">
      <vt:lpstr>Office Theme</vt:lpstr>
      <vt:lpstr>1_Office Theme</vt:lpstr>
      <vt:lpstr>Blank Presentation</vt:lpstr>
      <vt:lpstr>Colorado Multi-Tiered System of Supports Kickoff January 31, 2017</vt:lpstr>
      <vt:lpstr>PowerPoint Presentation</vt:lpstr>
      <vt:lpstr>PowerPoint Presentation</vt:lpstr>
      <vt:lpstr>Goal of the Day</vt:lpstr>
      <vt:lpstr>Agenda</vt:lpstr>
      <vt:lpstr>MTSS Formula for Success</vt:lpstr>
      <vt:lpstr>CO-MTSS Scope and Sequence</vt:lpstr>
      <vt:lpstr>Funding Formula</vt:lpstr>
      <vt:lpstr>3 Factors for Incentive Dollars</vt:lpstr>
      <vt:lpstr>Before we jump into our first activity…</vt:lpstr>
      <vt:lpstr>First Activity</vt:lpstr>
      <vt:lpstr>PowerPoint Presentation</vt:lpstr>
      <vt:lpstr>Team Driven Shared Leadership</vt:lpstr>
      <vt:lpstr>Objectives </vt:lpstr>
      <vt:lpstr>Do you know this team?</vt:lpstr>
      <vt:lpstr>Teaming </vt:lpstr>
      <vt:lpstr>Teaming</vt:lpstr>
      <vt:lpstr>PowerPoint Presentation</vt:lpstr>
      <vt:lpstr>Teams &amp; Implementation Science</vt:lpstr>
      <vt:lpstr>CO-MTSS Implementation Teams</vt:lpstr>
      <vt:lpstr>Making Effective Teaming Visible – Efficient Meetings</vt:lpstr>
      <vt:lpstr>Before we jump into the Self Assessment… How will you build consensus?</vt:lpstr>
      <vt:lpstr>PowerPoint Presentation</vt:lpstr>
      <vt:lpstr>PowerPoint Presentation</vt:lpstr>
      <vt:lpstr>Objectives</vt:lpstr>
      <vt:lpstr>Data-Based Problem Solving and Decision-Making</vt:lpstr>
      <vt:lpstr>PowerPoint Presentation</vt:lpstr>
      <vt:lpstr>PowerPoint Presentation</vt:lpstr>
      <vt:lpstr>Step 1: Define</vt:lpstr>
      <vt:lpstr>PowerPoint Presentation</vt:lpstr>
      <vt:lpstr>Step 1: Define</vt:lpstr>
      <vt:lpstr>Primary vs. Precise Problem Statements</vt:lpstr>
      <vt:lpstr>Step 2: Analyze (Root Cause)</vt:lpstr>
      <vt:lpstr>PowerPoint Presentation</vt:lpstr>
      <vt:lpstr>PowerPoint Presentation</vt:lpstr>
      <vt:lpstr>Step 3: Implement</vt:lpstr>
      <vt:lpstr>Step 3: Implement</vt:lpstr>
      <vt:lpstr>PowerPoint Presentation</vt:lpstr>
      <vt:lpstr>PowerPoint Presentation</vt:lpstr>
      <vt:lpstr>Step 4: Evaluate</vt:lpstr>
      <vt:lpstr>Summary</vt:lpstr>
      <vt:lpstr>PowerPoint Presentation</vt:lpstr>
      <vt:lpstr>PowerPoint Presentation</vt:lpstr>
      <vt:lpstr>Objectives</vt:lpstr>
      <vt:lpstr>Family, School, and Community Partnering</vt:lpstr>
      <vt:lpstr>Four Core Beliefs</vt:lpstr>
      <vt:lpstr>Colorado Data</vt:lpstr>
      <vt:lpstr>PowerPoint Presentation</vt:lpstr>
      <vt:lpstr>Investigate Your Strategies (activity)</vt:lpstr>
      <vt:lpstr>Application: Example Tools</vt:lpstr>
      <vt:lpstr>FSCP Representative</vt:lpstr>
      <vt:lpstr>PowerPoint Presentation</vt:lpstr>
      <vt:lpstr>PowerPoint Presentation</vt:lpstr>
      <vt:lpstr>Objectives</vt:lpstr>
      <vt:lpstr>Support Matched to Stakeholders’ Needs</vt:lpstr>
      <vt:lpstr>Shared Responsibility &amp; Accountability</vt:lpstr>
      <vt:lpstr>2 mins</vt:lpstr>
      <vt:lpstr>PowerPoint Presentation</vt:lpstr>
      <vt:lpstr>PowerPoint Presentation</vt:lpstr>
      <vt:lpstr>4 mins</vt:lpstr>
      <vt:lpstr>PowerPoint Presentation</vt:lpstr>
      <vt:lpstr>PowerPoint Presentation</vt:lpstr>
      <vt:lpstr>PowerPoint Presentation</vt:lpstr>
      <vt:lpstr>Evidence-Based Practices Definition</vt:lpstr>
      <vt:lpstr>Evidence-Based Practices</vt:lpstr>
      <vt:lpstr>Contextual Fit</vt:lpstr>
      <vt:lpstr>Contextual Fit: Hexagon Tool</vt:lpstr>
      <vt:lpstr>10 mins</vt:lpstr>
      <vt:lpstr>PowerPoint Presentation</vt:lpstr>
      <vt:lpstr>PowerPoint Presentation</vt:lpstr>
      <vt:lpstr>PowerPoint Presentation</vt:lpstr>
      <vt:lpstr>First Activity</vt:lpstr>
      <vt:lpstr>CO-MTSS Scope and Sequence</vt:lpstr>
      <vt:lpstr>PowerPoint Presentation</vt:lpstr>
      <vt:lpstr>Thank you for all your hard work today!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Acacia</dc:creator>
  <cp:lastModifiedBy>Watchorn, Kim</cp:lastModifiedBy>
  <cp:revision>103</cp:revision>
  <dcterms:created xsi:type="dcterms:W3CDTF">2016-08-31T23:11:11Z</dcterms:created>
  <dcterms:modified xsi:type="dcterms:W3CDTF">2017-02-07T15:39:16Z</dcterms:modified>
</cp:coreProperties>
</file>