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14"/>
  </p:notesMasterIdLst>
  <p:handoutMasterIdLst>
    <p:handoutMasterId r:id="rId15"/>
  </p:handoutMasterIdLst>
  <p:sldIdLst>
    <p:sldId id="257" r:id="rId3"/>
    <p:sldId id="321" r:id="rId4"/>
    <p:sldId id="337" r:id="rId5"/>
    <p:sldId id="343" r:id="rId6"/>
    <p:sldId id="345" r:id="rId7"/>
    <p:sldId id="344" r:id="rId8"/>
    <p:sldId id="346" r:id="rId9"/>
    <p:sldId id="347" r:id="rId10"/>
    <p:sldId id="342" r:id="rId11"/>
    <p:sldId id="329" r:id="rId12"/>
    <p:sldId id="33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7198" autoAdjust="0"/>
  </p:normalViewPr>
  <p:slideViewPr>
    <p:cSldViewPr snapToGrid="0">
      <p:cViewPr varScale="1">
        <p:scale>
          <a:sx n="51" d="100"/>
          <a:sy n="51" d="100"/>
        </p:scale>
        <p:origin x="18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469F8-CB3D-4F45-81CA-EC7985BB27C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C9A97-A273-44CC-AE49-C970D305C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1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E6980-0F0B-4756-ADF3-16680F17B02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CB729-2DEF-4BD0-91BF-7AFD4F42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9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F8A1E-8137-6C47-8C7B-3F3E37866B0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31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Learn more about ESSA to be able to join the conversations</a:t>
            </a:r>
          </a:p>
          <a:p>
            <a:pPr lvl="1"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Is</a:t>
            </a:r>
            <a:r>
              <a:rPr lang="en-US" altLang="en-US" sz="1200" baseline="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there anyone in your district on a committee?</a:t>
            </a:r>
          </a:p>
          <a:p>
            <a:pPr lvl="1"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200" baseline="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What is your district planning/how are they involved or preparing for implementation?</a:t>
            </a:r>
            <a:endParaRPr lang="en-US" altLang="en-US" sz="12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CDE’s newsletter on ESSA Updates</a:t>
            </a:r>
          </a:p>
          <a:p>
            <a:pPr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November-February Public Comment Period!</a:t>
            </a:r>
          </a:p>
          <a:p>
            <a:pPr lvl="1"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November</a:t>
            </a:r>
            <a:r>
              <a:rPr lang="en-US" altLang="en-US" sz="1200" baseline="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Joint-Coordinator Meeting </a:t>
            </a:r>
            <a:endParaRPr lang="en-US" altLang="en-US" sz="12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Continue to collect and use data and show the contribution you make to education</a:t>
            </a:r>
          </a:p>
          <a:p>
            <a:pPr lvl="1"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Systems change #1 – AWARENESS…continue to make the case between healthy students and</a:t>
            </a:r>
            <a:r>
              <a:rPr lang="en-US" altLang="en-US" sz="1200" baseline="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better learners!</a:t>
            </a:r>
            <a:endParaRPr lang="en-US" altLang="en-US" sz="1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B729-2DEF-4BD0-91BF-7AFD4F428C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52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AD196-F2F6-44AE-9FDB-257352B4671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2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080" indent="-274320">
              <a:buClr>
                <a:schemeClr val="accent2">
                  <a:lumMod val="75000"/>
                </a:schemeClr>
              </a:buClr>
              <a:buSzPct val="88000"/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This is what you need to know…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en-US" sz="1200" dirty="0" smtClean="0">
              <a:solidFill>
                <a:srgbClr val="333399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en-US" sz="1200" dirty="0" smtClean="0">
              <a:solidFill>
                <a:srgbClr val="333399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B729-2DEF-4BD0-91BF-7AFD4F428C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9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timeline for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1505E3-18DF-4586-8E5E-8F31ECC71CF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83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Colorado chose a Hub and Spoke model to draft the ESSA</a:t>
            </a:r>
            <a:r>
              <a:rPr lang="en-US" baseline="0" dirty="0" smtClean="0"/>
              <a:t> State plan: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Standards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Assessment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Accountability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School Improvement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Quality Instruction and Leadership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Title Program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Stakeholder Consultation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Who sits on Hub and Spokes…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B729-2DEF-4BD0-91BF-7AFD4F428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0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 needs to be foundational</a:t>
            </a:r>
            <a:r>
              <a:rPr lang="en-US" baseline="0" dirty="0" smtClean="0"/>
              <a:t> to the education system.  Integrate health into the systems, policies and environment of schools.  Take time to learn the education landscape, collect relevant and local data and provide support/resources.  “In the end, it’s simply doing what’s right for kids.”  Quote from Superintendent of Lake County School District.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B729-2DEF-4BD0-91BF-7AFD4F428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50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we measure now</a:t>
            </a:r>
          </a:p>
          <a:p>
            <a:r>
              <a:rPr lang="en-US" baseline="0" dirty="0" smtClean="0"/>
              <a:t>This is what’s on School Performance Framework</a:t>
            </a:r>
          </a:p>
          <a:p>
            <a:r>
              <a:rPr lang="en-US" baseline="0" dirty="0" smtClean="0"/>
              <a:t>Therefore, data that is used on UIP/how we determine how those Title I funds are used</a:t>
            </a:r>
          </a:p>
          <a:p>
            <a:r>
              <a:rPr lang="en-US" baseline="0" dirty="0" smtClean="0"/>
              <a:t>5</a:t>
            </a:r>
            <a:r>
              <a:rPr lang="en-US" baseline="30000" dirty="0" smtClean="0"/>
              <a:t>th</a:t>
            </a:r>
            <a:r>
              <a:rPr lang="en-US" baseline="0" dirty="0" smtClean="0"/>
              <a:t> indicator must be same for school level, must be reliable and valid tool, must be able to disaggregate for sub groups – another change, homeless and military youth added to subgroups.  ELL, Race/ethnicity, SPED,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B729-2DEF-4BD0-91BF-7AFD4F428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3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B729-2DEF-4BD0-91BF-7AFD4F428C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19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1200" dirty="0" smtClean="0"/>
              <a:t>New Title</a:t>
            </a:r>
            <a:r>
              <a:rPr lang="en-US" sz="1200" baseline="0" dirty="0" smtClean="0"/>
              <a:t> IV:  </a:t>
            </a:r>
            <a:r>
              <a:rPr lang="en-US" sz="1200" dirty="0" smtClean="0"/>
              <a:t>Block grants to states – distributed to school districts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1200" dirty="0" smtClean="0"/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1200" dirty="0" smtClean="0"/>
              <a:t>Part A, Part B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1200" dirty="0" smtClean="0"/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1200" dirty="0" smtClean="0"/>
              <a:t>Needs Assessment</a:t>
            </a:r>
            <a:r>
              <a:rPr lang="en-US" sz="1200" baseline="0" dirty="0" smtClean="0"/>
              <a:t> – Smart Source</a:t>
            </a:r>
            <a:endParaRPr lang="en-US" sz="1200" dirty="0" smtClean="0"/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1200" dirty="0" smtClean="0"/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1200" dirty="0" smtClean="0"/>
              <a:t>Federal appropriations</a:t>
            </a:r>
            <a:r>
              <a:rPr lang="en-US" sz="1200" baseline="0" dirty="0" smtClean="0"/>
              <a:t> – SHAPE website if you are interested in doing more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1200" baseline="0" dirty="0" smtClean="0"/>
              <a:t>Even if dollar amounts approved this year, but in the future, this allows for Title IV and therefore requires school health to be included in the UIP!  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B729-2DEF-4BD0-91BF-7AFD4F428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0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OUR OPPORTUNITY TO BE FORWARD</a:t>
            </a:r>
            <a:r>
              <a:rPr lang="en-US" baseline="0" dirty="0" smtClean="0"/>
              <a:t> THINKING AND GIVE RELEVANCE TO THE WORK YOU HAVE DONE OVER THE YEARS.  LET’S GET IT IN NOW.  </a:t>
            </a:r>
            <a:r>
              <a:rPr lang="en-US" dirty="0" smtClean="0"/>
              <a:t>Health needs to be foundational</a:t>
            </a:r>
            <a:r>
              <a:rPr lang="en-US" baseline="0" dirty="0" smtClean="0"/>
              <a:t> to the education system.  Integrate health into the systems, policies and environment of schools.  Take time to learn the education landscape, collect relevant and local data and provide support/resources.  “In the end, it’s simply doing what’s right for kids.”  Quote from Superintendent of Lake County School District.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aseline="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..</a:t>
            </a:r>
            <a:endParaRPr lang="en-US" altLang="en-US" sz="12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B729-2DEF-4BD0-91BF-7AFD4F428C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4797552"/>
            <a:ext cx="9144000" cy="2060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6559"/>
            <a:ext cx="7772400" cy="492245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27566"/>
            <a:ext cx="6400800" cy="49224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LogoLar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73" y="744460"/>
            <a:ext cx="2919055" cy="35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CEI_Logo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1" y="5815461"/>
            <a:ext cx="727075" cy="958850"/>
          </a:xfrm>
          <a:prstGeom prst="rect">
            <a:avLst/>
          </a:prstGeom>
        </p:spPr>
      </p:pic>
      <p:pic>
        <p:nvPicPr>
          <p:cNvPr id="7" name="Picture 6" descr="GreenBanner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3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Banner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785" y="168570"/>
            <a:ext cx="8229600" cy="99290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9" y="1723821"/>
            <a:ext cx="8083493" cy="389519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2332" y="5737476"/>
            <a:ext cx="852244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CEI_Logo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96" y="5815461"/>
            <a:ext cx="727075" cy="95885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2" y="6506815"/>
            <a:ext cx="6870700" cy="267051"/>
          </a:xfr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457189" indent="0">
              <a:buNone/>
              <a:defRPr sz="1400" b="0">
                <a:solidFill>
                  <a:schemeClr val="accent1"/>
                </a:solidFill>
              </a:defRPr>
            </a:lvl2pPr>
            <a:lvl3pPr marL="914377" indent="0">
              <a:buNone/>
              <a:defRPr sz="1400" b="0">
                <a:solidFill>
                  <a:schemeClr val="accent1"/>
                </a:solidFill>
              </a:defRPr>
            </a:lvl3pPr>
            <a:lvl4pPr marL="1371566" indent="0">
              <a:buNone/>
              <a:defRPr sz="1400" b="0">
                <a:solidFill>
                  <a:schemeClr val="accent1"/>
                </a:solidFill>
              </a:defRPr>
            </a:lvl4pPr>
            <a:lvl5pPr marL="1828754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Title/Date Footer Info</a:t>
            </a:r>
          </a:p>
        </p:txBody>
      </p:sp>
    </p:spTree>
    <p:extLst>
      <p:ext uri="{BB962C8B-B14F-4D97-AF65-F5344CB8AC3E}">
        <p14:creationId xmlns:p14="http://schemas.microsoft.com/office/powerpoint/2010/main" val="156647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5731389"/>
            <a:ext cx="9144000" cy="1126610"/>
          </a:xfrm>
          <a:prstGeom prst="rect">
            <a:avLst/>
          </a:prstGeom>
        </p:spPr>
      </p:pic>
      <p:pic>
        <p:nvPicPr>
          <p:cNvPr id="10" name="Picture 9" descr="LogoLar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2" y="1081153"/>
            <a:ext cx="1877966" cy="225356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74955" y="4865817"/>
            <a:ext cx="5383213" cy="258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400" b="0"/>
            </a:lvl3pPr>
            <a:lvl4pPr marL="0" indent="0">
              <a:spcBef>
                <a:spcPts val="0"/>
              </a:spcBef>
              <a:buFontTx/>
              <a:buNone/>
              <a:defRPr sz="1400" b="0"/>
            </a:lvl4pPr>
            <a:lvl5pPr marL="0" indent="0">
              <a:spcBef>
                <a:spcPts val="0"/>
              </a:spcBef>
              <a:buFontTx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54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5731389"/>
            <a:ext cx="9144000" cy="1126610"/>
          </a:xfrm>
          <a:prstGeom prst="rect">
            <a:avLst/>
          </a:prstGeom>
        </p:spPr>
      </p:pic>
      <p:pic>
        <p:nvPicPr>
          <p:cNvPr id="10" name="Picture 9" descr="LogoLar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2" y="2207933"/>
            <a:ext cx="1877966" cy="225356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74955" y="4865817"/>
            <a:ext cx="5383213" cy="258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1400"/>
            </a:lvl3pPr>
            <a:lvl4pPr marL="0" indent="0">
              <a:spcBef>
                <a:spcPts val="0"/>
              </a:spcBef>
              <a:buFontTx/>
              <a:buNone/>
              <a:defRPr sz="1400"/>
            </a:lvl4pPr>
            <a:lvl5pPr marL="0" indent="0"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8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Banner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785" y="168570"/>
            <a:ext cx="8229600" cy="99290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9" y="1723821"/>
            <a:ext cx="8083493" cy="389519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2332" y="5737476"/>
            <a:ext cx="852244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CEI_Logo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96" y="5815461"/>
            <a:ext cx="727075" cy="95885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2" y="6506815"/>
            <a:ext cx="6870700" cy="267051"/>
          </a:xfr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457189" indent="0">
              <a:buNone/>
              <a:defRPr sz="1400" b="0">
                <a:solidFill>
                  <a:schemeClr val="accent1"/>
                </a:solidFill>
              </a:defRPr>
            </a:lvl2pPr>
            <a:lvl3pPr marL="914377" indent="0">
              <a:buNone/>
              <a:defRPr sz="1400" b="0">
                <a:solidFill>
                  <a:schemeClr val="accent1"/>
                </a:solidFill>
              </a:defRPr>
            </a:lvl3pPr>
            <a:lvl4pPr marL="1371566" indent="0">
              <a:buNone/>
              <a:defRPr sz="1400" b="0">
                <a:solidFill>
                  <a:schemeClr val="accent1"/>
                </a:solidFill>
              </a:defRPr>
            </a:lvl4pPr>
            <a:lvl5pPr marL="1828754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Title/Date Footer Info</a:t>
            </a:r>
          </a:p>
        </p:txBody>
      </p:sp>
    </p:spTree>
    <p:extLst>
      <p:ext uri="{BB962C8B-B14F-4D97-AF65-F5344CB8AC3E}">
        <p14:creationId xmlns:p14="http://schemas.microsoft.com/office/powerpoint/2010/main" val="2590150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Banner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785" y="168570"/>
            <a:ext cx="8229600" cy="99290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9" y="1723821"/>
            <a:ext cx="8083493" cy="389519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2332" y="5737476"/>
            <a:ext cx="852244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CEI_Logo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96" y="5815461"/>
            <a:ext cx="727075" cy="95885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2" y="6506815"/>
            <a:ext cx="6870700" cy="267051"/>
          </a:xfr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457189" indent="0">
              <a:buNone/>
              <a:defRPr sz="1400" b="0">
                <a:solidFill>
                  <a:schemeClr val="accent1"/>
                </a:solidFill>
              </a:defRPr>
            </a:lvl2pPr>
            <a:lvl3pPr marL="914377" indent="0">
              <a:buNone/>
              <a:defRPr sz="1400" b="0">
                <a:solidFill>
                  <a:schemeClr val="accent1"/>
                </a:solidFill>
              </a:defRPr>
            </a:lvl3pPr>
            <a:lvl4pPr marL="1371566" indent="0">
              <a:buNone/>
              <a:defRPr sz="1400" b="0">
                <a:solidFill>
                  <a:schemeClr val="accent1"/>
                </a:solidFill>
              </a:defRPr>
            </a:lvl4pPr>
            <a:lvl5pPr marL="1828754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Title/Date Footer Info</a:t>
            </a:r>
          </a:p>
        </p:txBody>
      </p:sp>
    </p:spTree>
    <p:extLst>
      <p:ext uri="{BB962C8B-B14F-4D97-AF65-F5344CB8AC3E}">
        <p14:creationId xmlns:p14="http://schemas.microsoft.com/office/powerpoint/2010/main" val="416705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5731389"/>
            <a:ext cx="9144000" cy="1126610"/>
          </a:xfrm>
          <a:prstGeom prst="rect">
            <a:avLst/>
          </a:prstGeom>
        </p:spPr>
      </p:pic>
      <p:pic>
        <p:nvPicPr>
          <p:cNvPr id="10" name="Picture 9" descr="LogoLar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2" y="2207933"/>
            <a:ext cx="1877966" cy="225356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74955" y="4865817"/>
            <a:ext cx="5383213" cy="258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400" b="0"/>
            </a:lvl3pPr>
            <a:lvl4pPr marL="0" indent="0">
              <a:spcBef>
                <a:spcPts val="0"/>
              </a:spcBef>
              <a:buFontTx/>
              <a:buNone/>
              <a:defRPr sz="1400" b="0"/>
            </a:lvl4pPr>
            <a:lvl5pPr marL="0" indent="0">
              <a:spcBef>
                <a:spcPts val="0"/>
              </a:spcBef>
              <a:buFontTx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86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5731389"/>
            <a:ext cx="9144000" cy="1126610"/>
          </a:xfrm>
          <a:prstGeom prst="rect">
            <a:avLst/>
          </a:prstGeom>
        </p:spPr>
      </p:pic>
      <p:pic>
        <p:nvPicPr>
          <p:cNvPr id="10" name="Picture 9" descr="LogoLar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2" y="2207933"/>
            <a:ext cx="1877966" cy="225356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74955" y="4865817"/>
            <a:ext cx="5383213" cy="258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1400"/>
            </a:lvl3pPr>
            <a:lvl4pPr marL="0" indent="0">
              <a:spcBef>
                <a:spcPts val="0"/>
              </a:spcBef>
              <a:buFontTx/>
              <a:buNone/>
              <a:defRPr sz="1400"/>
            </a:lvl4pPr>
            <a:lvl5pPr marL="0" indent="0"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5979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BannerTo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785" y="168570"/>
            <a:ext cx="8229600" cy="99290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9" y="1723821"/>
            <a:ext cx="8083493" cy="389519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2332" y="5737476"/>
            <a:ext cx="852244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CEI_Logo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96" y="5815461"/>
            <a:ext cx="727075" cy="95885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2" y="6506815"/>
            <a:ext cx="6870700" cy="267051"/>
          </a:xfr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457189" indent="0">
              <a:buNone/>
              <a:defRPr sz="1400" b="0">
                <a:solidFill>
                  <a:schemeClr val="accent1"/>
                </a:solidFill>
              </a:defRPr>
            </a:lvl2pPr>
            <a:lvl3pPr marL="914377" indent="0">
              <a:buNone/>
              <a:defRPr sz="1400" b="0">
                <a:solidFill>
                  <a:schemeClr val="accent1"/>
                </a:solidFill>
              </a:defRPr>
            </a:lvl3pPr>
            <a:lvl4pPr marL="1371566" indent="0">
              <a:buNone/>
              <a:defRPr sz="1400" b="0">
                <a:solidFill>
                  <a:schemeClr val="accent1"/>
                </a:solidFill>
              </a:defRPr>
            </a:lvl4pPr>
            <a:lvl5pPr marL="1828754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Title/Date Footer Info</a:t>
            </a:r>
          </a:p>
        </p:txBody>
      </p:sp>
    </p:spTree>
    <p:extLst>
      <p:ext uri="{BB962C8B-B14F-4D97-AF65-F5344CB8AC3E}">
        <p14:creationId xmlns:p14="http://schemas.microsoft.com/office/powerpoint/2010/main" val="310497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87445" y="1292375"/>
            <a:ext cx="8234845" cy="29331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 sz="7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87445" y="4204616"/>
            <a:ext cx="8234845" cy="698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3700">
                <a:solidFill>
                  <a:srgbClr val="FFFFFF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0593" y="5815460"/>
            <a:ext cx="727074" cy="95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80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552"/>
            <a:ext cx="9144000" cy="2060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6559"/>
            <a:ext cx="7772400" cy="492245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27566"/>
            <a:ext cx="6400800" cy="49224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LogoLar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73" y="744460"/>
            <a:ext cx="2919055" cy="35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94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"/>
            <a:ext cx="9144000" cy="11277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5785" y="168573"/>
            <a:ext cx="8229600" cy="992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lnSpc>
                <a:spcPct val="90000"/>
              </a:lnSpc>
              <a:spcBef>
                <a:spcPts val="0"/>
              </a:spcBef>
              <a:defRPr sz="32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3306" y="1723817"/>
            <a:ext cx="8083492" cy="3895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200"/>
            </a:lvl3pPr>
            <a:lvl4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322332" y="5737476"/>
            <a:ext cx="852244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" name="Shape 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0593" y="5815460"/>
            <a:ext cx="727074" cy="9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03252" y="6506810"/>
            <a:ext cx="6870700" cy="267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400" b="0" baseline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400" b="0">
                <a:solidFill>
                  <a:schemeClr val="accen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400" b="0">
                <a:solidFill>
                  <a:schemeClr val="accen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400" b="0">
                <a:solidFill>
                  <a:schemeClr val="accen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400" b="0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042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587445" y="1292375"/>
            <a:ext cx="8234845" cy="29331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 sz="7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587445" y="4204616"/>
            <a:ext cx="8234845" cy="698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3700">
                <a:solidFill>
                  <a:srgbClr val="FFFFFF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0593" y="5815460"/>
            <a:ext cx="727074" cy="95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195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86" y="4797555"/>
            <a:ext cx="9144000" cy="206044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5146555"/>
            <a:ext cx="7772400" cy="492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1371602" y="5627562"/>
            <a:ext cx="6400799" cy="492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buClr>
                <a:srgbClr val="FFFFFF"/>
              </a:buClr>
              <a:buFont typeface="Arial"/>
              <a:buNone/>
              <a:defRPr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2173" y="744456"/>
            <a:ext cx="2919055" cy="3502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97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7555"/>
            <a:ext cx="9144000" cy="206044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5146555"/>
            <a:ext cx="7772400" cy="492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371602" y="5627562"/>
            <a:ext cx="6400799" cy="492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buClr>
                <a:srgbClr val="FFFFFF"/>
              </a:buClr>
              <a:buFont typeface="Arial"/>
              <a:buNone/>
              <a:defRPr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2173" y="744456"/>
            <a:ext cx="2919055" cy="3502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767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"/>
            <a:ext cx="9144000" cy="112775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25785" y="168573"/>
            <a:ext cx="8229600" cy="992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lnSpc>
                <a:spcPct val="90000"/>
              </a:lnSpc>
              <a:spcBef>
                <a:spcPts val="0"/>
              </a:spcBef>
              <a:defRPr sz="32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03306" y="1723817"/>
            <a:ext cx="8083492" cy="3895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200"/>
            </a:lvl3pPr>
            <a:lvl4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322332" y="5737476"/>
            <a:ext cx="852244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0593" y="5815460"/>
            <a:ext cx="727074" cy="9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03252" y="6506810"/>
            <a:ext cx="6870700" cy="267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400" b="0" baseline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400" b="0">
                <a:solidFill>
                  <a:schemeClr val="accen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400" b="0">
                <a:solidFill>
                  <a:schemeClr val="accen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400" b="0">
                <a:solidFill>
                  <a:schemeClr val="accen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400" b="0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092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86" y="5731389"/>
            <a:ext cx="9144000" cy="112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731" y="2207933"/>
            <a:ext cx="1877965" cy="225356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74954" y="4865816"/>
            <a:ext cx="5383213" cy="258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 b="0"/>
            </a:lvl1pPr>
            <a:lvl2pPr marL="0" indent="0" rtl="0">
              <a:spcBef>
                <a:spcPts val="0"/>
              </a:spcBef>
              <a:buFont typeface="Arial"/>
              <a:buNone/>
              <a:defRPr sz="1400" b="0"/>
            </a:lvl2pPr>
            <a:lvl3pPr marL="0" indent="0" rtl="0">
              <a:spcBef>
                <a:spcPts val="0"/>
              </a:spcBef>
              <a:buFont typeface="Arial"/>
              <a:buNone/>
              <a:defRPr sz="1400" b="0"/>
            </a:lvl3pPr>
            <a:lvl4pPr marL="0" indent="0" rtl="0">
              <a:spcBef>
                <a:spcPts val="0"/>
              </a:spcBef>
              <a:buFont typeface="Arial"/>
              <a:buNone/>
              <a:defRPr sz="1400" b="0"/>
            </a:lvl4pPr>
            <a:lvl5pPr marL="0" indent="0" rtl="0">
              <a:spcBef>
                <a:spcPts val="0"/>
              </a:spcBef>
              <a:buFont typeface="Arial"/>
              <a:buNone/>
              <a:defRPr sz="1400" b="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395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86" y="5731389"/>
            <a:ext cx="9144000" cy="112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731" y="2207933"/>
            <a:ext cx="1877965" cy="225356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74954" y="4865816"/>
            <a:ext cx="5383213" cy="258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0" indent="0" rtl="0">
              <a:spcBef>
                <a:spcPts val="0"/>
              </a:spcBef>
              <a:buFont typeface="Arial"/>
              <a:buNone/>
              <a:defRPr sz="1400"/>
            </a:lvl2pPr>
            <a:lvl3pPr marL="0" indent="0" rtl="0">
              <a:spcBef>
                <a:spcPts val="0"/>
              </a:spcBef>
              <a:buFont typeface="Arial"/>
              <a:buNone/>
              <a:defRPr sz="1400"/>
            </a:lvl3pPr>
            <a:lvl4pPr marL="0" indent="0" rtl="0">
              <a:spcBef>
                <a:spcPts val="0"/>
              </a:spcBef>
              <a:buFont typeface="Arial"/>
              <a:buNone/>
              <a:defRPr sz="1400"/>
            </a:lvl4pPr>
            <a:lvl5pPr marL="0" indent="0" rtl="0">
              <a:spcBef>
                <a:spcPts val="0"/>
              </a:spcBef>
              <a:buFont typeface="Arial"/>
              <a:buNone/>
              <a:defRPr sz="140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472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8276" y="1719071"/>
            <a:ext cx="8407892" cy="41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33020" rtl="0">
              <a:spcBef>
                <a:spcPts val="0"/>
              </a:spcBef>
              <a:buFont typeface="Noto Sans Symbols"/>
              <a:buChar char="▪"/>
              <a:defRPr/>
            </a:lvl1pPr>
            <a:lvl2pPr marL="548640" indent="-15240" rtl="0">
              <a:spcBef>
                <a:spcPts val="0"/>
              </a:spcBef>
              <a:buFont typeface="Noto Sans Symbols"/>
              <a:buChar char="▪"/>
              <a:defRPr/>
            </a:lvl2pPr>
            <a:lvl3pPr marL="822960" indent="-35560" rtl="0">
              <a:spcBef>
                <a:spcPts val="0"/>
              </a:spcBef>
              <a:buFont typeface="Noto Sans Symbols"/>
              <a:buChar char="▪"/>
              <a:defRPr/>
            </a:lvl3pPr>
            <a:lvl4pPr marL="1097280" indent="-55880" rtl="0">
              <a:spcBef>
                <a:spcPts val="0"/>
              </a:spcBef>
              <a:buFont typeface="Noto Sans Symbols"/>
              <a:buChar char="▪"/>
              <a:defRPr/>
            </a:lvl4pPr>
            <a:lvl5pPr marL="1280160" indent="-60960" rtl="0">
              <a:spcBef>
                <a:spcPts val="0"/>
              </a:spcBef>
              <a:buFont typeface="Noto Sans Symbols"/>
              <a:buChar char="▪"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80998" y="62655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4545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591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Blue Narrow Ba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81000" y="355846"/>
            <a:ext cx="8381260" cy="782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81000" y="6356354"/>
            <a:ext cx="33527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4545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189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78276" y="1719071"/>
            <a:ext cx="8407892" cy="41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33020" rtl="0">
              <a:spcBef>
                <a:spcPts val="0"/>
              </a:spcBef>
              <a:buFont typeface="Noto Sans Symbols"/>
              <a:buChar char="▪"/>
              <a:defRPr/>
            </a:lvl1pPr>
            <a:lvl2pPr marL="548640" indent="-15240" rtl="0">
              <a:spcBef>
                <a:spcPts val="0"/>
              </a:spcBef>
              <a:buFont typeface="Noto Sans Symbols"/>
              <a:buChar char="▪"/>
              <a:defRPr/>
            </a:lvl2pPr>
            <a:lvl3pPr marL="822960" indent="-35560" rtl="0">
              <a:spcBef>
                <a:spcPts val="0"/>
              </a:spcBef>
              <a:buFont typeface="Noto Sans Symbols"/>
              <a:buChar char="▪"/>
              <a:defRPr/>
            </a:lvl3pPr>
            <a:lvl4pPr marL="1097280" indent="-55880" rtl="0">
              <a:spcBef>
                <a:spcPts val="0"/>
              </a:spcBef>
              <a:buFont typeface="Noto Sans Symbols"/>
              <a:buChar char="▪"/>
              <a:defRPr/>
            </a:lvl4pPr>
            <a:lvl5pPr marL="1280160" indent="-60960" rtl="0">
              <a:spcBef>
                <a:spcPts val="0"/>
              </a:spcBef>
              <a:buFont typeface="Noto Sans Symbols"/>
              <a:buChar char="▪"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80998" y="62655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4545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43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46" y="1292372"/>
            <a:ext cx="8234845" cy="293312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7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445" y="4204616"/>
            <a:ext cx="8234845" cy="698354"/>
          </a:xfrm>
        </p:spPr>
        <p:txBody>
          <a:bodyPr anchor="t">
            <a:normAutofit/>
          </a:bodyPr>
          <a:lstStyle>
            <a:lvl1pPr marL="0" indent="0">
              <a:buNone/>
              <a:defRPr sz="3700">
                <a:solidFill>
                  <a:srgbClr val="FFFFFF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CEI_LogoRevWhite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96" y="5815461"/>
            <a:ext cx="727075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56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78276" y="1719071"/>
            <a:ext cx="8407892" cy="41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33020" rtl="0">
              <a:spcBef>
                <a:spcPts val="0"/>
              </a:spcBef>
              <a:buFont typeface="Noto Sans Symbols"/>
              <a:buChar char="▪"/>
              <a:defRPr/>
            </a:lvl1pPr>
            <a:lvl2pPr marL="548640" indent="-15240" rtl="0">
              <a:spcBef>
                <a:spcPts val="0"/>
              </a:spcBef>
              <a:buFont typeface="Noto Sans Symbols"/>
              <a:buChar char="▪"/>
              <a:defRPr/>
            </a:lvl2pPr>
            <a:lvl3pPr marL="822960" indent="-35560" rtl="0">
              <a:spcBef>
                <a:spcPts val="0"/>
              </a:spcBef>
              <a:buFont typeface="Noto Sans Symbols"/>
              <a:buChar char="▪"/>
              <a:defRPr/>
            </a:lvl3pPr>
            <a:lvl4pPr marL="1097280" indent="-55880" rtl="0">
              <a:spcBef>
                <a:spcPts val="0"/>
              </a:spcBef>
              <a:buFont typeface="Noto Sans Symbols"/>
              <a:buChar char="▪"/>
              <a:defRPr/>
            </a:lvl4pPr>
            <a:lvl5pPr marL="1280160" indent="-60960" rtl="0">
              <a:spcBef>
                <a:spcPts val="0"/>
              </a:spcBef>
              <a:buFont typeface="Noto Sans Symbols"/>
              <a:buChar char="▪"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80998" y="62655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4545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357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8276" y="1719071"/>
            <a:ext cx="8407892" cy="41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33020" rtl="0">
              <a:spcBef>
                <a:spcPts val="0"/>
              </a:spcBef>
              <a:buFont typeface="Noto Sans Symbols"/>
              <a:buChar char="▪"/>
              <a:defRPr/>
            </a:lvl1pPr>
            <a:lvl2pPr marL="548640" indent="-15240" rtl="0">
              <a:spcBef>
                <a:spcPts val="0"/>
              </a:spcBef>
              <a:buFont typeface="Noto Sans Symbols"/>
              <a:buChar char="▪"/>
              <a:defRPr/>
            </a:lvl2pPr>
            <a:lvl3pPr marL="822960" indent="-35560" rtl="0">
              <a:spcBef>
                <a:spcPts val="0"/>
              </a:spcBef>
              <a:buFont typeface="Noto Sans Symbols"/>
              <a:buChar char="▪"/>
              <a:defRPr/>
            </a:lvl3pPr>
            <a:lvl4pPr marL="1097280" indent="-55880" rtl="0">
              <a:spcBef>
                <a:spcPts val="0"/>
              </a:spcBef>
              <a:buFont typeface="Noto Sans Symbols"/>
              <a:buChar char="▪"/>
              <a:defRPr/>
            </a:lvl4pPr>
            <a:lvl5pPr marL="1280160" indent="-60960" rtl="0">
              <a:spcBef>
                <a:spcPts val="0"/>
              </a:spcBef>
              <a:buFont typeface="Noto Sans Symbols"/>
              <a:buChar char="▪"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80998" y="62655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4545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492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5785" y="168573"/>
            <a:ext cx="8229600" cy="992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lnSpc>
                <a:spcPct val="90000"/>
              </a:lnSpc>
              <a:spcBef>
                <a:spcPts val="0"/>
              </a:spcBef>
              <a:defRPr sz="32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03306" y="1723817"/>
            <a:ext cx="8083492" cy="3895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200"/>
            </a:lvl3pPr>
            <a:lvl4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0" name="Shape 80"/>
          <p:cNvCxnSpPr/>
          <p:nvPr/>
        </p:nvCxnSpPr>
        <p:spPr>
          <a:xfrm>
            <a:off x="322332" y="5737476"/>
            <a:ext cx="852244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25616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78276" y="1719071"/>
            <a:ext cx="8407892" cy="41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33020" rtl="0">
              <a:spcBef>
                <a:spcPts val="0"/>
              </a:spcBef>
              <a:buFont typeface="Noto Sans Symbols"/>
              <a:buChar char="▪"/>
              <a:defRPr/>
            </a:lvl1pPr>
            <a:lvl2pPr marL="548640" indent="-15240" rtl="0">
              <a:spcBef>
                <a:spcPts val="0"/>
              </a:spcBef>
              <a:buFont typeface="Noto Sans Symbols"/>
              <a:buChar char="▪"/>
              <a:defRPr/>
            </a:lvl2pPr>
            <a:lvl3pPr marL="822960" indent="-35560" rtl="0">
              <a:spcBef>
                <a:spcPts val="0"/>
              </a:spcBef>
              <a:buFont typeface="Noto Sans Symbols"/>
              <a:buChar char="▪"/>
              <a:defRPr/>
            </a:lvl3pPr>
            <a:lvl4pPr marL="1097280" indent="-55880" rtl="0">
              <a:spcBef>
                <a:spcPts val="0"/>
              </a:spcBef>
              <a:buFont typeface="Noto Sans Symbols"/>
              <a:buChar char="▪"/>
              <a:defRPr/>
            </a:lvl4pPr>
            <a:lvl5pPr marL="1280160" indent="-60960" rtl="0">
              <a:spcBef>
                <a:spcPts val="0"/>
              </a:spcBef>
              <a:buFont typeface="Noto Sans Symbols"/>
              <a:buChar char="▪"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80998" y="62655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4545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228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78276" y="1719071"/>
            <a:ext cx="8407892" cy="41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33020" rtl="0">
              <a:spcBef>
                <a:spcPts val="0"/>
              </a:spcBef>
              <a:buFont typeface="Noto Sans Symbols"/>
              <a:buChar char="▪"/>
              <a:defRPr/>
            </a:lvl1pPr>
            <a:lvl2pPr marL="548640" indent="-15240" rtl="0">
              <a:spcBef>
                <a:spcPts val="0"/>
              </a:spcBef>
              <a:buFont typeface="Noto Sans Symbols"/>
              <a:buChar char="▪"/>
              <a:defRPr/>
            </a:lvl2pPr>
            <a:lvl3pPr marL="822960" indent="-35560" rtl="0">
              <a:spcBef>
                <a:spcPts val="0"/>
              </a:spcBef>
              <a:buFont typeface="Noto Sans Symbols"/>
              <a:buChar char="▪"/>
              <a:defRPr/>
            </a:lvl3pPr>
            <a:lvl4pPr marL="1097280" indent="-55880" rtl="0">
              <a:spcBef>
                <a:spcPts val="0"/>
              </a:spcBef>
              <a:buFont typeface="Noto Sans Symbols"/>
              <a:buChar char="▪"/>
              <a:defRPr/>
            </a:lvl4pPr>
            <a:lvl5pPr marL="1280160" indent="-60960" rtl="0">
              <a:spcBef>
                <a:spcPts val="0"/>
              </a:spcBef>
              <a:buFont typeface="Noto Sans Symbols"/>
              <a:buChar char="▪"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80998" y="62655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4545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6864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78276" y="1719071"/>
            <a:ext cx="8407892" cy="41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33020" rtl="0">
              <a:spcBef>
                <a:spcPts val="0"/>
              </a:spcBef>
              <a:buFont typeface="Noto Sans Symbols"/>
              <a:buChar char="▪"/>
              <a:defRPr/>
            </a:lvl1pPr>
            <a:lvl2pPr marL="548640" indent="-15240" rtl="0">
              <a:spcBef>
                <a:spcPts val="0"/>
              </a:spcBef>
              <a:buFont typeface="Noto Sans Symbols"/>
              <a:buChar char="▪"/>
              <a:defRPr/>
            </a:lvl2pPr>
            <a:lvl3pPr marL="822960" indent="-35560" rtl="0">
              <a:spcBef>
                <a:spcPts val="0"/>
              </a:spcBef>
              <a:buFont typeface="Noto Sans Symbols"/>
              <a:buChar char="▪"/>
              <a:defRPr/>
            </a:lvl3pPr>
            <a:lvl4pPr marL="1097280" indent="-55880" rtl="0">
              <a:spcBef>
                <a:spcPts val="0"/>
              </a:spcBef>
              <a:buFont typeface="Noto Sans Symbols"/>
              <a:buChar char="▪"/>
              <a:defRPr/>
            </a:lvl4pPr>
            <a:lvl5pPr marL="1280160" indent="-60960" rtl="0">
              <a:spcBef>
                <a:spcPts val="0"/>
              </a:spcBef>
              <a:buFont typeface="Noto Sans Symbols"/>
              <a:buChar char="▪"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80998" y="62655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4545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237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9144000" cy="11277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5785" y="168571"/>
            <a:ext cx="8229600" cy="992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lnSpc>
                <a:spcPct val="90000"/>
              </a:lnSpc>
              <a:spcBef>
                <a:spcPts val="0"/>
              </a:spcBef>
              <a:defRPr sz="24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3306" y="1723817"/>
            <a:ext cx="8083492" cy="3895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95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50"/>
            </a:lvl3pPr>
            <a:lvl4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322332" y="5737476"/>
            <a:ext cx="852244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0593" y="5815460"/>
            <a:ext cx="727074" cy="9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03251" y="6506810"/>
            <a:ext cx="6870700" cy="267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50" b="0" baseline="0">
                <a:solidFill>
                  <a:schemeClr val="accent1"/>
                </a:solidFill>
              </a:defRPr>
            </a:lvl1pPr>
            <a:lvl2pPr marL="3429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50" b="0">
                <a:solidFill>
                  <a:schemeClr val="accent1"/>
                </a:solidFill>
              </a:defRPr>
            </a:lvl2pPr>
            <a:lvl3pPr marL="6858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50" b="0">
                <a:solidFill>
                  <a:schemeClr val="accent1"/>
                </a:solidFill>
              </a:defRPr>
            </a:lvl3pPr>
            <a:lvl4pPr marL="10287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50" b="0">
                <a:solidFill>
                  <a:schemeClr val="accent1"/>
                </a:solidFill>
              </a:defRPr>
            </a:lvl4pPr>
            <a:lvl5pPr marL="13716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50" b="0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60077" y="5876525"/>
            <a:ext cx="2282194" cy="403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466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9144000" cy="11277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5785" y="168571"/>
            <a:ext cx="8229600" cy="992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lnSpc>
                <a:spcPct val="90000"/>
              </a:lnSpc>
              <a:spcBef>
                <a:spcPts val="0"/>
              </a:spcBef>
              <a:defRPr sz="24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3306" y="1723817"/>
            <a:ext cx="8083492" cy="3895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95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50"/>
            </a:lvl3pPr>
            <a:lvl4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322332" y="5737476"/>
            <a:ext cx="852244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0593" y="5815460"/>
            <a:ext cx="727074" cy="9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03251" y="6506810"/>
            <a:ext cx="6870700" cy="267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50" b="0" baseline="0">
                <a:solidFill>
                  <a:schemeClr val="accent1"/>
                </a:solidFill>
              </a:defRPr>
            </a:lvl1pPr>
            <a:lvl2pPr marL="3429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50" b="0">
                <a:solidFill>
                  <a:schemeClr val="accent1"/>
                </a:solidFill>
              </a:defRPr>
            </a:lvl2pPr>
            <a:lvl3pPr marL="6858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50" b="0">
                <a:solidFill>
                  <a:schemeClr val="accent1"/>
                </a:solidFill>
              </a:defRPr>
            </a:lvl3pPr>
            <a:lvl4pPr marL="10287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50" b="0">
                <a:solidFill>
                  <a:schemeClr val="accent1"/>
                </a:solidFill>
              </a:defRPr>
            </a:lvl4pPr>
            <a:lvl5pPr marL="137160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50" b="0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60077" y="5876525"/>
            <a:ext cx="2282194" cy="403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333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Banner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785" y="168570"/>
            <a:ext cx="8229600" cy="99290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7" y="1723818"/>
            <a:ext cx="8083493" cy="389519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2332" y="5737476"/>
            <a:ext cx="852244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CEI_Logo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94" y="5815461"/>
            <a:ext cx="727075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0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5731389"/>
            <a:ext cx="9144000" cy="1126610"/>
          </a:xfrm>
          <a:prstGeom prst="rect">
            <a:avLst/>
          </a:prstGeom>
        </p:spPr>
      </p:pic>
      <p:pic>
        <p:nvPicPr>
          <p:cNvPr id="10" name="Picture 9" descr="LogoLar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0" y="2207933"/>
            <a:ext cx="1877966" cy="225356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74953" y="4865813"/>
            <a:ext cx="5383213" cy="258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400" b="0"/>
            </a:lvl3pPr>
            <a:lvl4pPr marL="0" indent="0">
              <a:spcBef>
                <a:spcPts val="0"/>
              </a:spcBef>
              <a:buFontTx/>
              <a:buNone/>
              <a:defRPr sz="1400" b="0"/>
            </a:lvl4pPr>
            <a:lvl5pPr marL="0" indent="0">
              <a:spcBef>
                <a:spcPts val="0"/>
              </a:spcBef>
              <a:buFontTx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1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46" y="1292372"/>
            <a:ext cx="8234845" cy="293312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7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445" y="4204616"/>
            <a:ext cx="8234845" cy="698354"/>
          </a:xfrm>
        </p:spPr>
        <p:txBody>
          <a:bodyPr anchor="t">
            <a:normAutofit/>
          </a:bodyPr>
          <a:lstStyle>
            <a:lvl1pPr marL="0" indent="0">
              <a:buNone/>
              <a:defRPr sz="3700">
                <a:solidFill>
                  <a:srgbClr val="FFFFFF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CEI_LogoRevWhite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96" y="5815461"/>
            <a:ext cx="727075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46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60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Banner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785" y="168570"/>
            <a:ext cx="8229600" cy="99290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9" y="1723821"/>
            <a:ext cx="8083493" cy="389519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2332" y="5737476"/>
            <a:ext cx="852244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CEI_Logo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96" y="5815461"/>
            <a:ext cx="727075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3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Banner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785" y="168570"/>
            <a:ext cx="8229600" cy="99290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9" y="1723821"/>
            <a:ext cx="8083493" cy="389519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2332" y="5737476"/>
            <a:ext cx="852244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CEI_Logo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96" y="5815461"/>
            <a:ext cx="727075" cy="95885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2" y="6506815"/>
            <a:ext cx="6870700" cy="267051"/>
          </a:xfr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457189" indent="0">
              <a:buNone/>
              <a:defRPr sz="1400" b="0">
                <a:solidFill>
                  <a:schemeClr val="accent1"/>
                </a:solidFill>
              </a:defRPr>
            </a:lvl2pPr>
            <a:lvl3pPr marL="914377" indent="0">
              <a:buNone/>
              <a:defRPr sz="1400" b="0">
                <a:solidFill>
                  <a:schemeClr val="accent1"/>
                </a:solidFill>
              </a:defRPr>
            </a:lvl3pPr>
            <a:lvl4pPr marL="1371566" indent="0">
              <a:buNone/>
              <a:defRPr sz="1400" b="0">
                <a:solidFill>
                  <a:schemeClr val="accent1"/>
                </a:solidFill>
              </a:defRPr>
            </a:lvl4pPr>
            <a:lvl5pPr marL="1828754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Title/Date Footer Info</a:t>
            </a:r>
          </a:p>
        </p:txBody>
      </p:sp>
    </p:spTree>
    <p:extLst>
      <p:ext uri="{BB962C8B-B14F-4D97-AF65-F5344CB8AC3E}">
        <p14:creationId xmlns:p14="http://schemas.microsoft.com/office/powerpoint/2010/main" val="369017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5731389"/>
            <a:ext cx="9144000" cy="1126610"/>
          </a:xfrm>
          <a:prstGeom prst="rect">
            <a:avLst/>
          </a:prstGeom>
        </p:spPr>
      </p:pic>
      <p:pic>
        <p:nvPicPr>
          <p:cNvPr id="10" name="Picture 9" descr="LogoLar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2" y="2207933"/>
            <a:ext cx="1877966" cy="225356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74955" y="4865817"/>
            <a:ext cx="5383213" cy="258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400" b="0"/>
            </a:lvl3pPr>
            <a:lvl4pPr marL="0" indent="0">
              <a:spcBef>
                <a:spcPts val="0"/>
              </a:spcBef>
              <a:buFontTx/>
              <a:buNone/>
              <a:defRPr sz="1400" b="0"/>
            </a:lvl4pPr>
            <a:lvl5pPr marL="0" indent="0">
              <a:spcBef>
                <a:spcPts val="0"/>
              </a:spcBef>
              <a:buFontTx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52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5731389"/>
            <a:ext cx="9144000" cy="1126610"/>
          </a:xfrm>
          <a:prstGeom prst="rect">
            <a:avLst/>
          </a:prstGeom>
        </p:spPr>
      </p:pic>
      <p:pic>
        <p:nvPicPr>
          <p:cNvPr id="10" name="Picture 9" descr="LogoLar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2" y="2207933"/>
            <a:ext cx="1877966" cy="225356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74955" y="4865817"/>
            <a:ext cx="5383213" cy="258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1400"/>
            </a:lvl3pPr>
            <a:lvl4pPr marL="0" indent="0">
              <a:spcBef>
                <a:spcPts val="0"/>
              </a:spcBef>
              <a:buFontTx/>
              <a:buNone/>
              <a:defRPr sz="1400"/>
            </a:lvl4pPr>
            <a:lvl5pPr marL="0" indent="0"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09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Banner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785" y="168570"/>
            <a:ext cx="8229600" cy="99290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9" y="1723821"/>
            <a:ext cx="8083493" cy="389519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2332" y="5737476"/>
            <a:ext cx="852244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CEI_Logo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96" y="5815461"/>
            <a:ext cx="727075" cy="95885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2" y="6506815"/>
            <a:ext cx="6870700" cy="267051"/>
          </a:xfr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457189" indent="0">
              <a:buNone/>
              <a:defRPr sz="1400" b="0">
                <a:solidFill>
                  <a:schemeClr val="accent1"/>
                </a:solidFill>
              </a:defRPr>
            </a:lvl2pPr>
            <a:lvl3pPr marL="914377" indent="0">
              <a:buNone/>
              <a:defRPr sz="1400" b="0">
                <a:solidFill>
                  <a:schemeClr val="accent1"/>
                </a:solidFill>
              </a:defRPr>
            </a:lvl3pPr>
            <a:lvl4pPr marL="1371566" indent="0">
              <a:buNone/>
              <a:defRPr sz="1400" b="0">
                <a:solidFill>
                  <a:schemeClr val="accent1"/>
                </a:solidFill>
              </a:defRPr>
            </a:lvl4pPr>
            <a:lvl5pPr marL="1828754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Title/Date Footer Info</a:t>
            </a:r>
          </a:p>
        </p:txBody>
      </p:sp>
    </p:spTree>
    <p:extLst>
      <p:ext uri="{BB962C8B-B14F-4D97-AF65-F5344CB8AC3E}">
        <p14:creationId xmlns:p14="http://schemas.microsoft.com/office/powerpoint/2010/main" val="17739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4"/>
            <a:ext cx="1037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399" y="6356354"/>
            <a:ext cx="407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National Child Health Survey 2011-2012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1499" y="6356354"/>
            <a:ext cx="1010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182DC9AE-13C5-E24C-A4A4-DB099E25B1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3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dt="0"/>
  <p:txStyles>
    <p:titleStyle>
      <a:lvl1pPr algn="l" defTabSz="457189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1037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676399" y="6356354"/>
            <a:ext cx="40777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5911498" y="6356354"/>
            <a:ext cx="10108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ea typeface="Arial"/>
                <a:cs typeface="Arial"/>
                <a:sym typeface="Arial"/>
                <a:rtl val="0"/>
              </a:rPr>
              <a:pPr algn="r">
                <a:buSzPct val="25000"/>
              </a:pPr>
              <a:t>‹#›</a:t>
            </a:fld>
            <a:endParaRPr lang="en-US" sz="1200" kern="0">
              <a:solidFill>
                <a:srgbClr val="888888"/>
              </a:solidFill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936617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807" r:id="rId18"/>
    <p:sldLayoutId id="2147483808" r:id="rId19"/>
    <p:sldLayoutId id="2147483811" r:id="rId20"/>
    <p:sldLayoutId id="2147483812" r:id="rId21"/>
    <p:sldLayoutId id="2147483814" r:id="rId2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dyett@coloradoedinitiative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846753"/>
            <a:ext cx="8458200" cy="492245"/>
          </a:xfrm>
        </p:spPr>
        <p:txBody>
          <a:bodyPr>
            <a:noAutofit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 </a:t>
            </a:r>
            <a:r>
              <a:rPr lang="en-US" sz="3600" b="1" dirty="0">
                <a:solidFill>
                  <a:srgbClr val="FFFFFF"/>
                </a:solidFill>
                <a:latin typeface="Californian FB" panose="0207040306080B030204" pitchFamily="18" charset="0"/>
                <a:ea typeface="+mn-ea"/>
                <a:cs typeface="+mn-cs"/>
              </a:rPr>
              <a:t>Translation of Recent Policy for </a:t>
            </a:r>
            <a:r>
              <a:rPr lang="en-US" sz="3600" b="1" dirty="0" smtClean="0">
                <a:solidFill>
                  <a:srgbClr val="FFFFFF"/>
                </a:solidFill>
                <a:latin typeface="Californian FB" panose="0207040306080B030204" pitchFamily="18" charset="0"/>
                <a:ea typeface="+mn-ea"/>
                <a:cs typeface="+mn-cs"/>
              </a:rPr>
              <a:t>                    Health </a:t>
            </a:r>
            <a:r>
              <a:rPr lang="en-US" sz="3600" b="1" dirty="0">
                <a:solidFill>
                  <a:srgbClr val="FFFFFF"/>
                </a:solidFill>
                <a:latin typeface="Californian FB" panose="0207040306080B030204" pitchFamily="18" charset="0"/>
                <a:ea typeface="+mn-ea"/>
                <a:cs typeface="+mn-cs"/>
              </a:rPr>
              <a:t>Champions 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38490"/>
            <a:ext cx="6400800" cy="7075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fornian FB" panose="0207040306080B030204" pitchFamily="18" charset="0"/>
              </a:rPr>
              <a:t>Amy Dyett, Director of Health and Wellness</a:t>
            </a:r>
          </a:p>
          <a:p>
            <a:r>
              <a:rPr lang="en-US" dirty="0" smtClean="0">
                <a:latin typeface="Californian FB" panose="0207040306080B030204" pitchFamily="18" charset="0"/>
              </a:rPr>
              <a:t>October 2016 CCHS</a:t>
            </a:r>
            <a:endParaRPr lang="en-US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41" y="134279"/>
            <a:ext cx="8229600" cy="992904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What can YOU </a:t>
            </a:r>
            <a:r>
              <a:rPr lang="en-US" sz="4400" dirty="0" smtClean="0">
                <a:latin typeface="Calibri" panose="020F0502020204030204" pitchFamily="34" charset="0"/>
              </a:rPr>
              <a:t>do!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7" y="1442653"/>
            <a:ext cx="8083493" cy="3895191"/>
          </a:xfrm>
        </p:spPr>
        <p:txBody>
          <a:bodyPr/>
          <a:lstStyle/>
          <a:p>
            <a:pPr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Learn more about ESSA to be able to join the conversations</a:t>
            </a:r>
          </a:p>
          <a:p>
            <a:pPr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CDE’s newsletter on ESSA Updates</a:t>
            </a:r>
          </a:p>
          <a:p>
            <a:pPr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November 2016 - February 2017 Public Comment Period!</a:t>
            </a:r>
          </a:p>
          <a:p>
            <a:pPr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Continue to collect and use data and show the contribution you make to education</a:t>
            </a:r>
            <a:endParaRPr lang="en-US" altLang="en-US" sz="3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4" name="Picture 2" descr="C:\Users\adillon\AppData\Local\Microsoft\Windows\Temporary Internet Files\Content.IE5\B84WO7II\MC900442092[1]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1441" y="5653314"/>
            <a:ext cx="2655006" cy="1061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3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170309" y="2898742"/>
            <a:ext cx="5383213" cy="4830762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>
                <a:solidFill>
                  <a:srgbClr val="505050"/>
                </a:solidFill>
              </a:rPr>
              <a:t>Amy </a:t>
            </a:r>
            <a:r>
              <a:rPr lang="en-US" sz="2400" dirty="0">
                <a:solidFill>
                  <a:srgbClr val="505050"/>
                </a:solidFill>
              </a:rPr>
              <a:t>Dyett, MAT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505050"/>
                </a:solidFill>
              </a:rPr>
              <a:t>Director, Health and Wellness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505050"/>
                </a:solidFill>
              </a:rPr>
              <a:t>720-502-4716</a:t>
            </a:r>
          </a:p>
          <a:p>
            <a:pPr marL="400050" lvl="1" indent="0">
              <a:buNone/>
            </a:pPr>
            <a:r>
              <a:rPr lang="en-US" sz="2400" dirty="0" smtClean="0">
                <a:hlinkClick r:id="rId3"/>
              </a:rPr>
              <a:t>adyett@coloradoedinitiative.org</a:t>
            </a:r>
            <a:r>
              <a:rPr lang="en-US" sz="2400" dirty="0" smtClean="0"/>
              <a:t> </a:t>
            </a:r>
          </a:p>
          <a:p>
            <a:pPr marL="400050" lvl="1" indent="0">
              <a:buNone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76445" y="1997370"/>
            <a:ext cx="5378940" cy="9929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05050"/>
                </a:solidFill>
                <a:sym typeface="Arial"/>
                <a:rtl val="0"/>
              </a:rPr>
              <a:t>Thank you!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5400"/>
            <a:ext cx="317030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07514"/>
            <a:ext cx="8964118" cy="3895190"/>
          </a:xfrm>
        </p:spPr>
        <p:txBody>
          <a:bodyPr/>
          <a:lstStyle/>
          <a:p>
            <a:pPr marL="365760"/>
            <a:r>
              <a:rPr lang="en-US" sz="3200" dirty="0" smtClean="0"/>
              <a:t>  Bi-partisan bill passed in December 2015</a:t>
            </a:r>
          </a:p>
          <a:p>
            <a:pPr marL="365760"/>
            <a:r>
              <a:rPr lang="en-US" sz="3200" dirty="0" smtClean="0"/>
              <a:t>  Replaces No Child Left Behind (NCLB)</a:t>
            </a:r>
          </a:p>
          <a:p>
            <a:pPr marL="365760"/>
            <a:r>
              <a:rPr lang="en-US" sz="3200" dirty="0" smtClean="0"/>
              <a:t>  Governs all aspects of the education system</a:t>
            </a:r>
          </a:p>
          <a:p>
            <a:pPr marL="226060" indent="0">
              <a:buNone/>
            </a:pPr>
            <a:r>
              <a:rPr lang="en-US" sz="3200" dirty="0" smtClean="0"/>
              <a:t>  </a:t>
            </a:r>
          </a:p>
          <a:p>
            <a:pPr marL="365760"/>
            <a:r>
              <a:rPr lang="en-US" sz="3200" dirty="0" smtClean="0"/>
              <a:t>  Major changes:</a:t>
            </a:r>
          </a:p>
          <a:p>
            <a:pPr marL="1223010" lvl="3"/>
            <a:r>
              <a:rPr lang="en-US" sz="2800" dirty="0" smtClean="0"/>
              <a:t>  “</a:t>
            </a:r>
            <a:r>
              <a:rPr lang="en-US" sz="3200" dirty="0" smtClean="0"/>
              <a:t>Equity”</a:t>
            </a:r>
          </a:p>
          <a:p>
            <a:pPr marL="1223010" lvl="3"/>
            <a:r>
              <a:rPr lang="en-US" sz="3200" dirty="0" smtClean="0"/>
              <a:t>  Point of Control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64514"/>
            <a:ext cx="91440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r>
              <a:rPr lang="en-US" sz="4000" kern="0" dirty="0" smtClean="0"/>
              <a:t>ESSA 101</a:t>
            </a:r>
            <a:endParaRPr lang="en-US" sz="4000" kern="0" dirty="0"/>
          </a:p>
        </p:txBody>
      </p:sp>
      <p:pic>
        <p:nvPicPr>
          <p:cNvPr id="8" name="Picture 7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34" y="3671412"/>
            <a:ext cx="2401242" cy="20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264514"/>
            <a:ext cx="91440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r>
              <a:rPr lang="en-US" sz="4000" kern="0" dirty="0" smtClean="0"/>
              <a:t>Colorado ESSA State Plan Timeline</a:t>
            </a:r>
            <a:endParaRPr lang="en-US" sz="4000" kern="0" dirty="0"/>
          </a:p>
        </p:txBody>
      </p:sp>
      <p:sp>
        <p:nvSpPr>
          <p:cNvPr id="6" name="Rectangle 5"/>
          <p:cNvSpPr/>
          <p:nvPr/>
        </p:nvSpPr>
        <p:spPr>
          <a:xfrm>
            <a:off x="228600" y="5111646"/>
            <a:ext cx="8765498" cy="1746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798820"/>
            <a:ext cx="9144000" cy="37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2" y="108610"/>
            <a:ext cx="8949128" cy="992904"/>
          </a:xfrm>
        </p:spPr>
        <p:txBody>
          <a:bodyPr>
            <a:noAutofit/>
          </a:bodyPr>
          <a:lstStyle/>
          <a:p>
            <a:r>
              <a:rPr lang="en-US" sz="3800" dirty="0"/>
              <a:t>Colorado Hub and Spoke Committees</a:t>
            </a:r>
            <a:endParaRPr lang="en-US" sz="38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" y="1723817"/>
            <a:ext cx="9142333" cy="5134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68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41" y="134280"/>
            <a:ext cx="8621466" cy="992904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ESSA Opportunities for School Health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41" y="1262771"/>
            <a:ext cx="8932559" cy="3895191"/>
          </a:xfrm>
        </p:spPr>
        <p:txBody>
          <a:bodyPr/>
          <a:lstStyle/>
          <a:p>
            <a:pPr marL="6858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Title I/School Improvement</a:t>
            </a:r>
          </a:p>
          <a:p>
            <a:pPr marL="902970" lvl="1" indent="-3429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Well-rounded education </a:t>
            </a:r>
            <a:r>
              <a:rPr lang="en-US" dirty="0"/>
              <a:t>(replaces “core</a:t>
            </a:r>
            <a:r>
              <a:rPr lang="en-US" dirty="0" smtClean="0"/>
              <a:t>”)</a:t>
            </a:r>
            <a:endParaRPr lang="en-US" dirty="0"/>
          </a:p>
          <a:p>
            <a:pPr lvl="3" indent="-18288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−"/>
            </a:pPr>
            <a:r>
              <a:rPr lang="en-US" sz="2400" dirty="0" smtClean="0"/>
              <a:t>Definition </a:t>
            </a:r>
            <a:r>
              <a:rPr lang="en-US" sz="2400" dirty="0"/>
              <a:t>of well-rounded includes health education and </a:t>
            </a:r>
            <a:r>
              <a:rPr lang="en-US" sz="2400" dirty="0" smtClean="0"/>
              <a:t>PE</a:t>
            </a:r>
          </a:p>
          <a:p>
            <a:pPr marL="1417320" lvl="3" indent="0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400" dirty="0"/>
              <a:t> </a:t>
            </a:r>
            <a:r>
              <a:rPr lang="en-US" sz="400" dirty="0" smtClean="0"/>
              <a:t>    </a:t>
            </a:r>
            <a:endParaRPr lang="en-US" sz="400" dirty="0"/>
          </a:p>
          <a:p>
            <a:pPr marL="902970" lvl="1" indent="-3429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School-wide </a:t>
            </a:r>
            <a:r>
              <a:rPr lang="en-US" dirty="0"/>
              <a:t>programs &amp; targeted assistance schools (</a:t>
            </a:r>
            <a:r>
              <a:rPr lang="en-US" dirty="0" smtClean="0"/>
              <a:t>40%+ FRL)</a:t>
            </a:r>
          </a:p>
          <a:p>
            <a:pPr marL="560070" lvl="1" indent="0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800" dirty="0"/>
              <a:t> </a:t>
            </a:r>
            <a:r>
              <a:rPr lang="en-US" sz="800" dirty="0" smtClean="0"/>
              <a:t>      </a:t>
            </a:r>
            <a:endParaRPr lang="en-US" sz="800" dirty="0"/>
          </a:p>
          <a:p>
            <a:pPr marL="902970" lvl="1" indent="-3429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Schools </a:t>
            </a:r>
            <a:r>
              <a:rPr lang="en-US" dirty="0"/>
              <a:t>can use this funding to develop school-wide health programs, such as hiring a school </a:t>
            </a:r>
            <a:r>
              <a:rPr lang="en-US" dirty="0" smtClean="0"/>
              <a:t>nurse/counselor, </a:t>
            </a:r>
            <a:r>
              <a:rPr lang="en-US" dirty="0"/>
              <a:t>implementing </a:t>
            </a:r>
            <a:r>
              <a:rPr lang="en-US" dirty="0" smtClean="0"/>
              <a:t>nutrition and PA/PE </a:t>
            </a:r>
            <a:r>
              <a:rPr lang="en-US" dirty="0"/>
              <a:t>programs, positive behavior and social-emotional support </a:t>
            </a:r>
            <a:r>
              <a:rPr lang="en-US" dirty="0" smtClean="0"/>
              <a:t>strategies</a:t>
            </a:r>
          </a:p>
          <a:p>
            <a:pPr marL="560070" lvl="1" indent="0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800" dirty="0"/>
              <a:t> </a:t>
            </a:r>
            <a:r>
              <a:rPr lang="en-US" sz="800" dirty="0" smtClean="0"/>
              <a:t>      </a:t>
            </a:r>
          </a:p>
          <a:p>
            <a:pPr marL="902970" lvl="1" indent="-3429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Needs Assessments</a:t>
            </a:r>
            <a:endParaRPr lang="en-US" dirty="0"/>
          </a:p>
          <a:p>
            <a:pPr marL="68580" indent="0">
              <a:buClr>
                <a:schemeClr val="accent2">
                  <a:lumMod val="75000"/>
                </a:schemeClr>
              </a:buClr>
              <a:buNone/>
            </a:pPr>
            <a:endParaRPr lang="en-US" altLang="en-US" sz="2800" b="1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3" y="5772528"/>
            <a:ext cx="1302566" cy="10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41" y="134280"/>
            <a:ext cx="8621466" cy="992904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ESSA Opportunities for School Health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1441" y="1262771"/>
            <a:ext cx="8932559" cy="3895191"/>
          </a:xfrm>
        </p:spPr>
        <p:txBody>
          <a:bodyPr/>
          <a:lstStyle/>
          <a:p>
            <a:pPr marL="6858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State Accountability Systems</a:t>
            </a:r>
          </a:p>
          <a:p>
            <a:pPr marL="902970" lvl="1" indent="-3429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Current Colorado System:</a:t>
            </a:r>
          </a:p>
          <a:p>
            <a:pPr marL="1303020" lvl="2" indent="-3429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‒"/>
            </a:pPr>
            <a:r>
              <a:rPr lang="en-US" sz="2400" dirty="0" smtClean="0"/>
              <a:t>Academics</a:t>
            </a:r>
          </a:p>
          <a:p>
            <a:pPr marL="1303020" lvl="2" indent="-3429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‒"/>
            </a:pPr>
            <a:r>
              <a:rPr lang="en-US" sz="2400" dirty="0" smtClean="0"/>
              <a:t>Academic Growth</a:t>
            </a:r>
          </a:p>
          <a:p>
            <a:pPr marL="1303020" lvl="2" indent="-3429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‒"/>
            </a:pPr>
            <a:r>
              <a:rPr lang="en-US" sz="2400" dirty="0" smtClean="0"/>
              <a:t>Academic Growth Gaps</a:t>
            </a:r>
          </a:p>
          <a:p>
            <a:pPr marL="1303020" lvl="2" indent="-3429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‒"/>
            </a:pPr>
            <a:r>
              <a:rPr lang="en-US" sz="2400" dirty="0" smtClean="0"/>
              <a:t>Post-Secondary or Workforce Readiness</a:t>
            </a:r>
          </a:p>
          <a:p>
            <a:pPr marL="560070" lvl="1" indent="0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endParaRPr lang="en-US" dirty="0" smtClean="0"/>
          </a:p>
          <a:p>
            <a:pPr marL="902970" lvl="1" indent="-3429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MUST ADD A 5</a:t>
            </a:r>
            <a:r>
              <a:rPr lang="en-US" baseline="30000" dirty="0" smtClean="0"/>
              <a:t>th</a:t>
            </a:r>
            <a:r>
              <a:rPr lang="en-US" dirty="0" smtClean="0"/>
              <a:t> INDICATOR</a:t>
            </a:r>
          </a:p>
          <a:p>
            <a:pPr marL="1303020" lvl="2" indent="-3429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‒"/>
            </a:pPr>
            <a:r>
              <a:rPr lang="en-US" sz="2400" dirty="0" smtClean="0"/>
              <a:t>Non-Academic (measure of school quality or success)</a:t>
            </a:r>
          </a:p>
          <a:p>
            <a:pPr marL="1303020" lvl="2" indent="-3429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‒"/>
            </a:pPr>
            <a:r>
              <a:rPr lang="en-US" sz="2400" dirty="0" smtClean="0"/>
              <a:t>Examples could include:  School climate, absenteeism rates, discipline rates, mobility rates, etc.</a:t>
            </a:r>
            <a:endParaRPr lang="en-US" sz="2400" dirty="0"/>
          </a:p>
          <a:p>
            <a:pPr marL="1303020" lvl="2" indent="-342900"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68580" indent="0">
              <a:buClr>
                <a:schemeClr val="accent2">
                  <a:lumMod val="75000"/>
                </a:schemeClr>
              </a:buClr>
              <a:buNone/>
            </a:pPr>
            <a:endParaRPr lang="en-US" altLang="en-US" sz="2800" b="1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3" y="5772528"/>
            <a:ext cx="1302566" cy="10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41" y="134280"/>
            <a:ext cx="8621466" cy="992904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ESSA Opportunities for School Health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41" y="1262771"/>
            <a:ext cx="8932559" cy="3895191"/>
          </a:xfrm>
        </p:spPr>
        <p:txBody>
          <a:bodyPr/>
          <a:lstStyle/>
          <a:p>
            <a:pPr marL="6858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Title II</a:t>
            </a:r>
          </a:p>
          <a:p>
            <a:pPr marL="731520" indent="-274320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Applies </a:t>
            </a:r>
            <a:r>
              <a:rPr lang="en-US" dirty="0"/>
              <a:t>to ALL school staff</a:t>
            </a:r>
          </a:p>
          <a:p>
            <a:pPr marL="731520" indent="-274320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Broader </a:t>
            </a:r>
            <a:r>
              <a:rPr lang="en-US" dirty="0"/>
              <a:t>definition for professional development</a:t>
            </a:r>
          </a:p>
          <a:p>
            <a:pPr marL="1131570" lvl="1" indent="-274320">
              <a:buClr>
                <a:schemeClr val="accent2">
                  <a:lumMod val="75000"/>
                </a:schemeClr>
              </a:buClr>
            </a:pPr>
            <a:r>
              <a:rPr lang="en-US" sz="2600" dirty="0" smtClean="0"/>
              <a:t>For </a:t>
            </a:r>
            <a:r>
              <a:rPr lang="en-US" sz="2600" dirty="0"/>
              <a:t>example, funds may support PD around behavioral and mental health needs of students</a:t>
            </a:r>
          </a:p>
          <a:p>
            <a:pPr marL="68580" indent="0">
              <a:buClr>
                <a:schemeClr val="accent2">
                  <a:lumMod val="75000"/>
                </a:schemeClr>
              </a:buClr>
              <a:buNone/>
            </a:pPr>
            <a:endParaRPr lang="en-US" altLang="en-US" sz="2800" b="1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3" y="5772528"/>
            <a:ext cx="1302566" cy="10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41" y="134280"/>
            <a:ext cx="8621466" cy="992904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ESSA Opportunities for School Health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41" y="1262771"/>
            <a:ext cx="8932559" cy="3895191"/>
          </a:xfrm>
        </p:spPr>
        <p:txBody>
          <a:bodyPr/>
          <a:lstStyle/>
          <a:p>
            <a:pPr marL="6858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Title IV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300" dirty="0" smtClean="0"/>
              <a:t>  Part </a:t>
            </a:r>
            <a:r>
              <a:rPr lang="en-US" sz="2300" dirty="0"/>
              <a:t>A, Student Support and Academic Enhancement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2300" dirty="0" smtClean="0"/>
              <a:t>  Well-rounded Education </a:t>
            </a:r>
            <a:r>
              <a:rPr lang="en-US" sz="2300" dirty="0"/>
              <a:t>– 20%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2300" dirty="0" smtClean="0"/>
              <a:t>  Safe </a:t>
            </a:r>
            <a:r>
              <a:rPr lang="en-US" sz="2300" dirty="0"/>
              <a:t>and Healthy Students – 20%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2300" dirty="0" smtClean="0"/>
              <a:t>  Effective </a:t>
            </a:r>
            <a:r>
              <a:rPr lang="en-US" sz="2300" dirty="0"/>
              <a:t>Use of </a:t>
            </a:r>
            <a:r>
              <a:rPr lang="en-US" sz="2300" dirty="0" smtClean="0"/>
              <a:t>Technology – 15%</a:t>
            </a:r>
            <a:endParaRPr lang="en-US" sz="2300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300" dirty="0" smtClean="0"/>
              <a:t>  Needs </a:t>
            </a:r>
            <a:r>
              <a:rPr lang="en-US" sz="2300" dirty="0"/>
              <a:t>assessment and school district plan for funds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300" dirty="0" smtClean="0"/>
              <a:t>  Part </a:t>
            </a:r>
            <a:r>
              <a:rPr lang="en-US" sz="2300" dirty="0"/>
              <a:t>B, 21</a:t>
            </a:r>
            <a:r>
              <a:rPr lang="en-US" sz="2300" baseline="30000" dirty="0"/>
              <a:t>st</a:t>
            </a:r>
            <a:r>
              <a:rPr lang="en-US" sz="2300" dirty="0"/>
              <a:t> Century Community Learning Centers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2300" dirty="0" smtClean="0"/>
              <a:t>  School-community Partnerships</a:t>
            </a:r>
            <a:endParaRPr lang="en-US" sz="2300" dirty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2300" dirty="0" smtClean="0"/>
              <a:t>  Funds </a:t>
            </a:r>
            <a:r>
              <a:rPr lang="en-US" sz="2300" dirty="0"/>
              <a:t>afterschool programs – includes nutrition education and physical activity</a:t>
            </a:r>
          </a:p>
          <a:p>
            <a:pPr marL="68580" indent="0">
              <a:buClr>
                <a:schemeClr val="accent2">
                  <a:lumMod val="75000"/>
                </a:schemeClr>
              </a:buClr>
              <a:buNone/>
            </a:pPr>
            <a:endParaRPr lang="en-US" altLang="en-US" sz="2800" b="1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indent="-27432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3" y="5772528"/>
            <a:ext cx="1302566" cy="10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40" y="139259"/>
            <a:ext cx="8891793" cy="992903"/>
          </a:xfrm>
        </p:spPr>
        <p:txBody>
          <a:bodyPr/>
          <a:lstStyle/>
          <a:p>
            <a:r>
              <a:rPr lang="en-US" sz="3600" dirty="0" smtClean="0"/>
              <a:t>Why incorporate Health and Wellness?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77304" y="6267448"/>
            <a:ext cx="2137953" cy="422753"/>
          </a:xfrm>
        </p:spPr>
        <p:txBody>
          <a:bodyPr/>
          <a:lstStyle/>
          <a:p>
            <a:r>
              <a:rPr lang="en-US" altLang="en-US" sz="900" dirty="0" smtClean="0"/>
              <a:t>Leveraging </a:t>
            </a:r>
            <a:r>
              <a:rPr lang="en-US" altLang="en-US" sz="900" dirty="0"/>
              <a:t>School Improvement Plans to Strengthen Health and Wellness Webinar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223564"/>
            <a:ext cx="2956560" cy="163443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83578" y="1431441"/>
            <a:ext cx="4572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83578" y="2486087"/>
            <a:ext cx="457200" cy="457200"/>
          </a:xfrm>
          <a:prstGeom prst="rightArrow">
            <a:avLst>
              <a:gd name="adj1" fmla="val 50000"/>
              <a:gd name="adj2" fmla="val 423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83578" y="4064602"/>
            <a:ext cx="457200" cy="457200"/>
          </a:xfrm>
          <a:prstGeom prst="rightArrow">
            <a:avLst>
              <a:gd name="adj1" fmla="val 50000"/>
              <a:gd name="adj2" fmla="val 423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02679" y="1366330"/>
            <a:ext cx="782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ESSA State Plan will drive </a:t>
            </a:r>
            <a:r>
              <a:rPr lang="en-US" sz="2800" dirty="0"/>
              <a:t>school- and district-level </a:t>
            </a:r>
            <a:r>
              <a:rPr lang="en-US" sz="2800" dirty="0" smtClean="0"/>
              <a:t>priorities and funding allocation.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318845" y="2450196"/>
            <a:ext cx="75086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/>
              <a:t>is included in </a:t>
            </a:r>
            <a:r>
              <a:rPr lang="en-US" sz="2800" dirty="0" smtClean="0"/>
              <a:t>this plan </a:t>
            </a:r>
            <a:r>
              <a:rPr lang="en-US" sz="2800" dirty="0"/>
              <a:t>is what gets measured and accomplished on an ongoing basis</a:t>
            </a:r>
            <a:r>
              <a:rPr lang="en-US" sz="2800" dirty="0" smtClean="0"/>
              <a:t>. 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302679" y="4035288"/>
            <a:ext cx="782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Health is foundational to a students ability to learn and this lends the clout for integration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99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EI">
      <a:dk1>
        <a:sysClr val="windowText" lastClr="000000"/>
      </a:dk1>
      <a:lt1>
        <a:sysClr val="window" lastClr="FFFFFF"/>
      </a:lt1>
      <a:dk2>
        <a:srgbClr val="505050"/>
      </a:dk2>
      <a:lt2>
        <a:srgbClr val="EEECE1"/>
      </a:lt2>
      <a:accent1>
        <a:srgbClr val="80778E"/>
      </a:accent1>
      <a:accent2>
        <a:srgbClr val="7D9050"/>
      </a:accent2>
      <a:accent3>
        <a:srgbClr val="ECB320"/>
      </a:accent3>
      <a:accent4>
        <a:srgbClr val="A16220"/>
      </a:accent4>
      <a:accent5>
        <a:srgbClr val="646464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CEI">
      <a:dk1>
        <a:srgbClr val="000000"/>
      </a:dk1>
      <a:lt1>
        <a:srgbClr val="FFFFFF"/>
      </a:lt1>
      <a:dk2>
        <a:srgbClr val="505050"/>
      </a:dk2>
      <a:lt2>
        <a:srgbClr val="EEECE1"/>
      </a:lt2>
      <a:accent1>
        <a:srgbClr val="80778E"/>
      </a:accent1>
      <a:accent2>
        <a:srgbClr val="7D9050"/>
      </a:accent2>
      <a:accent3>
        <a:srgbClr val="ECB320"/>
      </a:accent3>
      <a:accent4>
        <a:srgbClr val="A16220"/>
      </a:accent4>
      <a:accent5>
        <a:srgbClr val="646464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830</Words>
  <Application>Microsoft Office PowerPoint</Application>
  <PresentationFormat>On-screen Show (4:3)</PresentationFormat>
  <Paragraphs>118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Californian FB</vt:lpstr>
      <vt:lpstr>Noto Sans Symbols</vt:lpstr>
      <vt:lpstr>1_Office Theme</vt:lpstr>
      <vt:lpstr>5_Office Theme</vt:lpstr>
      <vt:lpstr>  Translation of Recent Policy for                     Health Champions  </vt:lpstr>
      <vt:lpstr>PowerPoint Presentation</vt:lpstr>
      <vt:lpstr>PowerPoint Presentation</vt:lpstr>
      <vt:lpstr>Colorado Hub and Spoke Committees</vt:lpstr>
      <vt:lpstr>ESSA Opportunities for School Health</vt:lpstr>
      <vt:lpstr>ESSA Opportunities for School Health</vt:lpstr>
      <vt:lpstr>ESSA Opportunities for School Health</vt:lpstr>
      <vt:lpstr>ESSA Opportunities for School Health</vt:lpstr>
      <vt:lpstr>Why incorporate Health and Wellness?</vt:lpstr>
      <vt:lpstr>What can YOU do!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Health Got to Do with It? The Importance of Health and Wellness Efforts in Schools</dc:title>
  <dc:creator>Amy Dyett</dc:creator>
  <cp:lastModifiedBy>Amy Dyett</cp:lastModifiedBy>
  <cp:revision>43</cp:revision>
  <dcterms:created xsi:type="dcterms:W3CDTF">2016-07-27T17:20:40Z</dcterms:created>
  <dcterms:modified xsi:type="dcterms:W3CDTF">2016-10-12T20:03:50Z</dcterms:modified>
</cp:coreProperties>
</file>