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6EWLQV8Xc7Z7QWfVFyxo1MvX2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ealthyschools/features/school_nurse.ht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nasn.org/advocacy/professional-practice-documents/position-statements/ps-workload" TargetMode="External"/><Relationship Id="rId4" Type="http://schemas.openxmlformats.org/officeDocument/2006/relationships/hyperlink" Target="https://edx.cde.state.co.us/SchoolView/DataCenter/reports.jspx?_adf_ctrl-state=pac20phbp_4&amp;_afrLoop=13210061438384045&amp;_afrWindowMode=0&amp;_adf.ctrl-state=bxwcoifmz_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 </a:t>
            </a:r>
            <a:endParaRPr/>
          </a:p>
          <a:p>
            <a:pPr marL="0" lvl="0" indent="0" algn="l" rtl="0">
              <a:spcBef>
                <a:spcPts val="0"/>
              </a:spcBef>
              <a:spcAft>
                <a:spcPts val="0"/>
              </a:spcAft>
              <a:buNone/>
            </a:pPr>
            <a:endParaRPr/>
          </a:p>
          <a:p>
            <a:pPr marL="0" lvl="0" indent="0" algn="l" rtl="0">
              <a:spcBef>
                <a:spcPts val="0"/>
              </a:spcBef>
              <a:spcAft>
                <a:spcPts val="0"/>
              </a:spcAft>
              <a:buNone/>
            </a:pPr>
            <a:r>
              <a:rPr lang="en-US"/>
              <a:t>Welcome everyone, and thank you for coming! This webinar today will be covering the information on the School Nurse Workforce Grant. We will be addressing: </a:t>
            </a:r>
            <a:endParaRPr/>
          </a:p>
          <a:p>
            <a:pPr marL="457200" lvl="0" indent="-317500" algn="l" rtl="0">
              <a:spcBef>
                <a:spcPts val="0"/>
              </a:spcBef>
              <a:spcAft>
                <a:spcPts val="0"/>
              </a:spcAft>
              <a:buSzPts val="1400"/>
              <a:buChar char="●"/>
            </a:pPr>
            <a:r>
              <a:rPr lang="en-US"/>
              <a:t>Application Key Elements</a:t>
            </a:r>
            <a:endParaRPr/>
          </a:p>
          <a:p>
            <a:pPr marL="457200" lvl="0" indent="-317500" algn="l" rtl="0">
              <a:spcBef>
                <a:spcPts val="0"/>
              </a:spcBef>
              <a:spcAft>
                <a:spcPts val="0"/>
              </a:spcAft>
              <a:buSzPts val="1400"/>
              <a:buChar char="●"/>
            </a:pPr>
            <a:r>
              <a:rPr lang="en-US"/>
              <a:t>The School Nurse Workforce Grant Application</a:t>
            </a:r>
            <a:endParaRPr/>
          </a:p>
          <a:p>
            <a:pPr marL="457200" lvl="0" indent="-317500" algn="l" rtl="0">
              <a:spcBef>
                <a:spcPts val="0"/>
              </a:spcBef>
              <a:spcAft>
                <a:spcPts val="0"/>
              </a:spcAft>
              <a:buSzPts val="1400"/>
              <a:buChar char="●"/>
            </a:pPr>
            <a:r>
              <a:rPr lang="en-US"/>
              <a:t>Program Toolkit and Support</a:t>
            </a:r>
            <a:endParaRPr/>
          </a:p>
          <a:p>
            <a:pPr marL="457200" lvl="0" indent="-317500" algn="l" rtl="0">
              <a:spcBef>
                <a:spcPts val="0"/>
              </a:spcBef>
              <a:spcAft>
                <a:spcPts val="0"/>
              </a:spcAft>
              <a:buSzPts val="1400"/>
              <a:buChar char="●"/>
            </a:pPr>
            <a:r>
              <a:rPr lang="en-US"/>
              <a:t>We will open this up for questions at the end. If you have questions throughout, you can post them in the chat to our host, Anita Brodecky. We will open the mics at the end for those who want to ask questions verbally. </a:t>
            </a:r>
            <a:endParaRPr/>
          </a:p>
          <a:p>
            <a:pPr marL="914400" lvl="1" indent="-317500" algn="l" rtl="0">
              <a:spcBef>
                <a:spcPts val="0"/>
              </a:spcBef>
              <a:spcAft>
                <a:spcPts val="0"/>
              </a:spcAft>
              <a:buSzPts val="1400"/>
              <a:buChar char="○"/>
            </a:pPr>
            <a:r>
              <a:rPr lang="en-US"/>
              <a:t>We will post questions and answers on our website by the middle of next week </a:t>
            </a:r>
            <a:endParaRPr/>
          </a:p>
          <a:p>
            <a:pPr marL="914400" lvl="1" indent="-317500" algn="l" rtl="0">
              <a:spcBef>
                <a:spcPts val="0"/>
              </a:spcBef>
              <a:spcAft>
                <a:spcPts val="0"/>
              </a:spcAft>
              <a:buSzPts val="1400"/>
              <a:buChar char="○"/>
            </a:pPr>
            <a:r>
              <a:rPr lang="en-US"/>
              <a:t>If there are questions we aren’t able to answer during the webinar, you will be able to find those answers in the Q and A section on our website next week</a:t>
            </a:r>
            <a:endParaRPr/>
          </a:p>
          <a:p>
            <a:pPr marL="0" lvl="0" indent="0" algn="l" rtl="0">
              <a:spcBef>
                <a:spcPts val="0"/>
              </a:spcBef>
              <a:spcAft>
                <a:spcPts val="0"/>
              </a:spcAft>
              <a:buNone/>
            </a:pPr>
            <a:endParaRPr/>
          </a:p>
          <a:p>
            <a:pPr marL="0" lvl="0" indent="0" algn="l" rtl="0">
              <a:spcBef>
                <a:spcPts val="0"/>
              </a:spcBef>
              <a:spcAft>
                <a:spcPts val="0"/>
              </a:spcAft>
              <a:buNone/>
            </a:pPr>
            <a:r>
              <a:rPr lang="en-US"/>
              <a:t>This webinar will be recorded, and posted on our website as well. During the presentation, we ask that you turn your cameras off. When we get to the question section, you may want to turn your cameras back on.</a:t>
            </a:r>
            <a:endParaRPr/>
          </a:p>
          <a:p>
            <a:pPr marL="0" lvl="0" indent="0" algn="l" rtl="0">
              <a:spcBef>
                <a:spcPts val="0"/>
              </a:spcBef>
              <a:spcAft>
                <a:spcPts val="0"/>
              </a:spcAft>
              <a:buNone/>
            </a:pPr>
            <a:endParaRPr/>
          </a:p>
          <a:p>
            <a:pPr marL="0" lvl="0" indent="0" algn="l" rtl="0">
              <a:spcBef>
                <a:spcPts val="0"/>
              </a:spcBef>
              <a:spcAft>
                <a:spcPts val="0"/>
              </a:spcAft>
              <a:buNone/>
            </a:pPr>
            <a:r>
              <a:rPr lang="en-US"/>
              <a:t>Before we begin, I would like to introduce our presenter team: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Jacklyn Thompson - School Nurse Workforce Grant Coordinator</a:t>
            </a:r>
            <a:endParaRPr/>
          </a:p>
          <a:p>
            <a:pPr marL="457200" lvl="0" indent="-317500" algn="l" rtl="0">
              <a:spcBef>
                <a:spcPts val="0"/>
              </a:spcBef>
              <a:spcAft>
                <a:spcPts val="0"/>
              </a:spcAft>
              <a:buSzPts val="1400"/>
              <a:buChar char="●"/>
            </a:pPr>
            <a:r>
              <a:rPr lang="en-US"/>
              <a:t>Anita Brodecky - Regional School Nurse Specialist</a:t>
            </a:r>
            <a:endParaRPr/>
          </a:p>
          <a:p>
            <a:pPr marL="457200" lvl="0" indent="-317500" algn="l" rtl="0">
              <a:spcBef>
                <a:spcPts val="0"/>
              </a:spcBef>
              <a:spcAft>
                <a:spcPts val="0"/>
              </a:spcAft>
              <a:buSzPts val="1400"/>
              <a:buChar char="●"/>
            </a:pPr>
            <a:r>
              <a:rPr lang="en-US"/>
              <a:t>Megan Murray - Regional School Nurse Specialist </a:t>
            </a:r>
            <a:endParaRPr/>
          </a:p>
          <a:p>
            <a:pPr marL="457200" lvl="0" indent="-317500" algn="l" rtl="0">
              <a:spcBef>
                <a:spcPts val="0"/>
              </a:spcBef>
              <a:spcAft>
                <a:spcPts val="0"/>
              </a:spcAft>
              <a:buSzPts val="1400"/>
              <a:buChar char="●"/>
            </a:pPr>
            <a:r>
              <a:rPr lang="en-US"/>
              <a:t>Kim Burnham, Competitive Grants and Awards Supervisor</a:t>
            </a:r>
            <a:endParaRPr/>
          </a:p>
          <a:p>
            <a:pPr marL="457200" lvl="0" indent="-317500" algn="l" rtl="0">
              <a:spcBef>
                <a:spcPts val="0"/>
              </a:spcBef>
              <a:spcAft>
                <a:spcPts val="0"/>
              </a:spcAft>
              <a:buSzPts val="1400"/>
              <a:buChar char="●"/>
            </a:pPr>
            <a:r>
              <a:rPr lang="en-US"/>
              <a:t>Jennifer Austin, Grants Fiscal Management Director</a:t>
            </a:r>
            <a:endParaRPr/>
          </a:p>
          <a:p>
            <a:pPr marL="457200" lvl="0" indent="-317500" algn="l" rtl="0">
              <a:spcBef>
                <a:spcPts val="0"/>
              </a:spcBef>
              <a:spcAft>
                <a:spcPts val="0"/>
              </a:spcAft>
              <a:buSzPts val="1400"/>
              <a:buChar char="●"/>
            </a:pPr>
            <a:r>
              <a:rPr lang="en-US"/>
              <a:t>Tricia Miller, Grants Specialist</a:t>
            </a:r>
            <a:endParaRPr/>
          </a:p>
          <a:p>
            <a:pPr marL="457200" lvl="0" indent="-317500" algn="l" rtl="0">
              <a:spcBef>
                <a:spcPts val="0"/>
              </a:spcBef>
              <a:spcAft>
                <a:spcPts val="0"/>
              </a:spcAft>
              <a:buSzPts val="1400"/>
              <a:buChar char="●"/>
            </a:pPr>
            <a:r>
              <a:rPr lang="en-US"/>
              <a:t>And I am Sarah Blumenthal…..Assistant Director of health and wellness and Colorado State School Nurse consultant </a:t>
            </a:r>
            <a:endParaRPr/>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Jacklyn: Some additional ideas for recruitment and retention include using recruitment agencies, online job boards, or offering hazard pay. In planning how the funds can be used, you will want to consider if the cost is a personnel or fringe cost, and if this is a service or incentive you have used before. If so, this is most likely an allowable use of funds.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52" name="Google Shape;15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Jacklyn: This slide provides a summary of the different ways the funding can be used. Education providers may apply for funding in any or all of these areas. And I want to point out, that at the least, providers can apply for funding to retain their current school nursing staff.</a:t>
            </a: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Jacklyn: The grant duration is 18 months – January 2022 - June 2023. Additional funding is not guaranteed and is contingent upon future appropriations. The funding must be spent by June 30th, 2023 and cannot be carried over. </a:t>
            </a:r>
            <a:endParaRPr>
              <a:latin typeface="Trebuchet MS"/>
              <a:ea typeface="Trebuchet MS"/>
              <a:cs typeface="Trebuchet MS"/>
              <a:sym typeface="Trebuchet MS"/>
            </a:endParaRPr>
          </a:p>
        </p:txBody>
      </p:sp>
      <p:sp>
        <p:nvSpPr>
          <p:cNvPr id="166" name="Google Shape;16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There are some program reporting requirements that I want to share. The first piece is the action plan that identifies the program objectives and milestones. It’s pretty straightforward and can evolve with your program. Here’s a screenshot of the Action Plan template. This template is also available on the School Nurse Workforce Grant webpage. </a:t>
            </a:r>
            <a:endParaRPr/>
          </a:p>
        </p:txBody>
      </p:sp>
      <p:sp>
        <p:nvSpPr>
          <p:cNvPr id="174" name="Google Shape;17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Trebuchet MS"/>
                <a:ea typeface="Trebuchet MS"/>
                <a:cs typeface="Trebuchet MS"/>
                <a:sym typeface="Trebuchet MS"/>
              </a:rPr>
              <a:t>Jacklyn: There are also a total of 4 program reports, including 1 mid year, 2 year end, and 1 final report. Again, it’s pretty straightforward, and here is a screenshot of the template for the 2022 year-end report. All of the reports are similar to this, except for the final report, which asks for cumulative information. This workbook template is also available on the program webpage. I want to point out that we are asking for information about equity, diversity, and inclusion efforts in regards to recruitment, hiring, and retention, and that you will also see this in the grant application narrative as well. This is a common thread throughout the program, and to support your efforts we will offer supplemental resources on the topic.  Next, I want to turn it over to my colleague Kim Burnham who will share more with you about the application process. </a:t>
            </a:r>
            <a:endParaRPr sz="11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183" name="Google Shape;18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 B thru slide 24</a:t>
            </a:r>
            <a:endParaRPr/>
          </a:p>
        </p:txBody>
      </p:sp>
      <p:sp>
        <p:nvSpPr>
          <p:cNvPr id="191" name="Google Shape;19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 B</a:t>
            </a:r>
            <a:endParaRPr/>
          </a:p>
        </p:txBody>
      </p:sp>
      <p:sp>
        <p:nvSpPr>
          <p:cNvPr id="198" name="Google Shape;19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 B</a:t>
            </a:r>
            <a:endParaRPr/>
          </a:p>
        </p:txBody>
      </p:sp>
      <p:sp>
        <p:nvSpPr>
          <p:cNvPr id="205" name="Google Shape;20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 B</a:t>
            </a:r>
            <a:endParaRPr/>
          </a:p>
        </p:txBody>
      </p:sp>
      <p:sp>
        <p:nvSpPr>
          <p:cNvPr id="212" name="Google Shape;21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Kim B</a:t>
            </a:r>
            <a:endParaRPr/>
          </a:p>
          <a:p>
            <a:pPr marL="0" lvl="0" indent="0" algn="l" rtl="0">
              <a:spcBef>
                <a:spcPts val="0"/>
              </a:spcBef>
              <a:spcAft>
                <a:spcPts val="0"/>
              </a:spcAft>
              <a:buNone/>
            </a:pPr>
            <a:endParaRPr/>
          </a:p>
        </p:txBody>
      </p:sp>
      <p:sp>
        <p:nvSpPr>
          <p:cNvPr id="218" name="Google Shape;21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b="1"/>
              <a:t>SARAH </a:t>
            </a:r>
            <a:endParaRPr b="1"/>
          </a:p>
          <a:p>
            <a:pPr marL="0" lvl="0" indent="0" algn="l" rtl="0">
              <a:lnSpc>
                <a:spcPct val="107916"/>
              </a:lnSpc>
              <a:spcBef>
                <a:spcPts val="800"/>
              </a:spcBef>
              <a:spcAft>
                <a:spcPts val="0"/>
              </a:spcAft>
              <a:buNone/>
            </a:pPr>
            <a:r>
              <a:rPr lang="en-US"/>
              <a:t>The COVID-19 pandemic has highlighted the fact that school nurses provide more than individual care to students. The role of the school nurse includes clinical care, public health, leadership, quality improvement, and care coordination. As you have seen throughout this pandemic, school nurses have an essential role in keeping schools open while protecting the health and safety of school community members. </a:t>
            </a:r>
            <a:endParaRPr/>
          </a:p>
          <a:p>
            <a:pPr marL="0" lvl="0" indent="0" algn="l" rtl="0">
              <a:lnSpc>
                <a:spcPct val="107916"/>
              </a:lnSpc>
              <a:spcBef>
                <a:spcPts val="800"/>
              </a:spcBef>
              <a:spcAft>
                <a:spcPts val="0"/>
              </a:spcAft>
              <a:buNone/>
            </a:pPr>
            <a:r>
              <a:rPr lang="en-US"/>
              <a:t>In addition to addressing public health needs, school nurses play a significant role in managing the mental and physical health needs of students. According to the </a:t>
            </a:r>
            <a:r>
              <a:rPr lang="en-US" u="sng">
                <a:solidFill>
                  <a:srgbClr val="0563C1"/>
                </a:solidFill>
                <a:hlinkClick r:id="rId3">
                  <a:extLst>
                    <a:ext uri="{A12FA001-AC4F-418D-AE19-62706E023703}">
                      <ahyp:hlinkClr xmlns:ahyp="http://schemas.microsoft.com/office/drawing/2018/hyperlinkcolor" val="tx"/>
                    </a:ext>
                  </a:extLst>
                </a:hlinkClick>
              </a:rPr>
              <a:t>Centers for Disease Control and Prevention</a:t>
            </a:r>
            <a:r>
              <a:rPr lang="en-US"/>
              <a:t> (CDC), more than </a:t>
            </a:r>
            <a:r>
              <a:rPr lang="en-US" b="1" i="1"/>
              <a:t>40%</a:t>
            </a:r>
            <a:r>
              <a:rPr lang="en-US"/>
              <a:t> of school-aged children and adolescents have at least one chronic health condition.</a:t>
            </a:r>
            <a:endParaRPr>
              <a:solidFill>
                <a:srgbClr val="FF0000"/>
              </a:solidFill>
            </a:endParaRPr>
          </a:p>
          <a:p>
            <a:pPr marL="0" lvl="0" indent="0" algn="l" rtl="0">
              <a:lnSpc>
                <a:spcPct val="107916"/>
              </a:lnSpc>
              <a:spcBef>
                <a:spcPts val="800"/>
              </a:spcBef>
              <a:spcAft>
                <a:spcPts val="0"/>
              </a:spcAft>
              <a:buNone/>
            </a:pPr>
            <a:r>
              <a:rPr lang="en-US"/>
              <a:t>This pandemic has motivated districts to enhance professional school nursing services to support the application of health guidance and address the growing needs of students with chronic conditions in the school setting. The purpose of this grant is aimed at supporting districts in their efforts to enhance these supports in order to keep school open for in-person learning while protecting community members. </a:t>
            </a:r>
            <a:endParaRPr/>
          </a:p>
          <a:p>
            <a:pPr marL="0" lvl="0" indent="0" algn="l" rtl="0">
              <a:lnSpc>
                <a:spcPct val="107916"/>
              </a:lnSpc>
              <a:spcBef>
                <a:spcPts val="800"/>
              </a:spcBef>
              <a:spcAft>
                <a:spcPts val="0"/>
              </a:spcAft>
              <a:buNone/>
            </a:pPr>
            <a:r>
              <a:rPr lang="en-US" b="1">
                <a:solidFill>
                  <a:srgbClr val="FF0000"/>
                </a:solidFill>
              </a:rPr>
              <a:t>Now, I’d like to hand this over to Jacklyn Thompson, CDE’s grant coordinator for the school nurse workforce grant! </a:t>
            </a:r>
            <a:endParaRPr b="1">
              <a:solidFill>
                <a:srgbClr val="FF0000"/>
              </a:solidFill>
            </a:endParaRPr>
          </a:p>
          <a:p>
            <a:pPr marL="0" lvl="0" indent="0" algn="l" rtl="0">
              <a:lnSpc>
                <a:spcPct val="107916"/>
              </a:lnSpc>
              <a:spcBef>
                <a:spcPts val="800"/>
              </a:spcBef>
              <a:spcAft>
                <a:spcPts val="0"/>
              </a:spcAft>
              <a:buNone/>
            </a:pPr>
            <a:endParaRPr sz="1100"/>
          </a:p>
          <a:p>
            <a:pPr marL="0" lvl="0" indent="0" algn="l" rtl="0">
              <a:lnSpc>
                <a:spcPct val="107916"/>
              </a:lnSpc>
              <a:spcBef>
                <a:spcPts val="800"/>
              </a:spcBef>
              <a:spcAft>
                <a:spcPts val="0"/>
              </a:spcAft>
              <a:buNone/>
            </a:pPr>
            <a:r>
              <a:rPr lang="en-US" sz="1100" b="1"/>
              <a:t>MAY NOT GO INTO THIS PART: </a:t>
            </a:r>
            <a:endParaRPr sz="1100" b="1"/>
          </a:p>
          <a:p>
            <a:pPr marL="0" lvl="0" indent="0" algn="l" rtl="0">
              <a:lnSpc>
                <a:spcPct val="107916"/>
              </a:lnSpc>
              <a:spcBef>
                <a:spcPts val="800"/>
              </a:spcBef>
              <a:spcAft>
                <a:spcPts val="0"/>
              </a:spcAft>
              <a:buNone/>
            </a:pPr>
            <a:endParaRPr sz="1100" b="1"/>
          </a:p>
          <a:p>
            <a:pPr marL="0" lvl="0" indent="0" algn="l" rtl="0">
              <a:lnSpc>
                <a:spcPct val="107916"/>
              </a:lnSpc>
              <a:spcBef>
                <a:spcPts val="800"/>
              </a:spcBef>
              <a:spcAft>
                <a:spcPts val="0"/>
              </a:spcAft>
              <a:buClr>
                <a:schemeClr val="dk1"/>
              </a:buClr>
              <a:buSzPts val="1100"/>
              <a:buFont typeface="Arial"/>
              <a:buNone/>
            </a:pPr>
            <a:r>
              <a:rPr lang="en-US"/>
              <a:t> S</a:t>
            </a:r>
            <a:r>
              <a:rPr lang="en-US">
                <a:solidFill>
                  <a:srgbClr val="FF0000"/>
                </a:solidFill>
              </a:rPr>
              <a:t>TO</a:t>
            </a:r>
            <a:r>
              <a:rPr lang="en-US"/>
              <a:t>P School nurses also make a positive impact by:</a:t>
            </a:r>
            <a:endParaRPr/>
          </a:p>
          <a:p>
            <a:pPr marL="457200" lvl="0" indent="-304800" algn="l" rtl="0">
              <a:lnSpc>
                <a:spcPct val="107916"/>
              </a:lnSpc>
              <a:spcBef>
                <a:spcPts val="800"/>
              </a:spcBef>
              <a:spcAft>
                <a:spcPts val="0"/>
              </a:spcAft>
              <a:buClr>
                <a:schemeClr val="dk1"/>
              </a:buClr>
              <a:buSzPts val="1200"/>
              <a:buFont typeface="Noto Sans Symbols"/>
              <a:buChar char="●"/>
            </a:pPr>
            <a:r>
              <a:rPr lang="en-US"/>
              <a:t>Decreasing student absences and improving student academic achievement</a:t>
            </a:r>
            <a:endParaRPr/>
          </a:p>
          <a:p>
            <a:pPr marL="457200" lvl="0" indent="-304800" algn="l" rtl="0">
              <a:lnSpc>
                <a:spcPct val="107916"/>
              </a:lnSpc>
              <a:spcBef>
                <a:spcPts val="0"/>
              </a:spcBef>
              <a:spcAft>
                <a:spcPts val="0"/>
              </a:spcAft>
              <a:buClr>
                <a:schemeClr val="dk1"/>
              </a:buClr>
              <a:buSzPts val="1200"/>
              <a:buFont typeface="Noto Sans Symbols"/>
              <a:buChar char="●"/>
            </a:pPr>
            <a:r>
              <a:rPr lang="en-US"/>
              <a:t>Increasing access to early intervention and decreasing costly pediatric emergency room visits</a:t>
            </a:r>
            <a:endParaRPr/>
          </a:p>
          <a:p>
            <a:pPr marL="457200" lvl="0" indent="-304800" algn="l" rtl="0">
              <a:lnSpc>
                <a:spcPct val="107916"/>
              </a:lnSpc>
              <a:spcBef>
                <a:spcPts val="0"/>
              </a:spcBef>
              <a:spcAft>
                <a:spcPts val="0"/>
              </a:spcAft>
              <a:buClr>
                <a:schemeClr val="dk1"/>
              </a:buClr>
              <a:buSzPts val="1200"/>
              <a:buFont typeface="Noto Sans Symbols"/>
              <a:buChar char="●"/>
            </a:pPr>
            <a:r>
              <a:rPr lang="en-US"/>
              <a:t>Reducing parent’s missed time from work to care for sick children</a:t>
            </a:r>
            <a:endParaRPr/>
          </a:p>
          <a:p>
            <a:pPr marL="457200" lvl="0" indent="-304800" algn="l" rtl="0">
              <a:lnSpc>
                <a:spcPct val="107916"/>
              </a:lnSpc>
              <a:spcBef>
                <a:spcPts val="0"/>
              </a:spcBef>
              <a:spcAft>
                <a:spcPts val="0"/>
              </a:spcAft>
              <a:buClr>
                <a:schemeClr val="dk1"/>
              </a:buClr>
              <a:buSzPts val="1200"/>
              <a:buFont typeface="Noto Sans Symbols"/>
              <a:buChar char="●"/>
            </a:pPr>
            <a:r>
              <a:rPr lang="en-US"/>
              <a:t>Building healthy and supportive school communities </a:t>
            </a:r>
            <a:endParaRPr sz="1100" b="1"/>
          </a:p>
          <a:p>
            <a:pPr marL="0" lvl="0" indent="0" algn="l" rtl="0">
              <a:lnSpc>
                <a:spcPct val="107916"/>
              </a:lnSpc>
              <a:spcBef>
                <a:spcPts val="800"/>
              </a:spcBef>
              <a:spcAft>
                <a:spcPts val="0"/>
              </a:spcAft>
              <a:buNone/>
            </a:pPr>
            <a:r>
              <a:rPr lang="en-US" sz="1100"/>
              <a:t>For the 2020-21 school year, Colorado’s student enrollment was 883,199. School district reporting data shows that 763 school nurses were employed with a total FTE of 693.8. The calculated student to full-time nurse ratio for the 2020-21 school year was 1,273 students to 1 full time school nurse. According to the </a:t>
            </a:r>
            <a:r>
              <a:rPr lang="en-US" sz="1100" u="sng">
                <a:solidFill>
                  <a:schemeClr val="hlink"/>
                </a:solidFill>
                <a:hlinkClick r:id="rId4"/>
              </a:rPr>
              <a:t>Colorado Department of Education</a:t>
            </a:r>
            <a:r>
              <a:rPr lang="en-US" sz="1100"/>
              <a:t>, during the 2020-2021 school year, 88.69% of Colorado public schools had a CDE Licensed school nurse available during school hours. The </a:t>
            </a:r>
            <a:r>
              <a:rPr lang="en-US" sz="1100" u="sng">
                <a:solidFill>
                  <a:schemeClr val="hlink"/>
                </a:solidFill>
                <a:hlinkClick r:id="rId5"/>
              </a:rPr>
              <a:t>National Association of School Nurses</a:t>
            </a:r>
            <a:r>
              <a:rPr lang="en-US" sz="1100"/>
              <a:t> supports the idea that having access to a registered professional nurse all day, every day can improve a student’s health, safety, and educational achievement.</a:t>
            </a:r>
            <a:endParaRPr sz="1100"/>
          </a:p>
          <a:p>
            <a:pPr marL="0" lvl="0" indent="0" algn="l" rtl="0">
              <a:lnSpc>
                <a:spcPct val="107916"/>
              </a:lnSpc>
              <a:spcBef>
                <a:spcPts val="800"/>
              </a:spcBef>
              <a:spcAft>
                <a:spcPts val="0"/>
              </a:spcAft>
              <a:buClr>
                <a:schemeClr val="dk1"/>
              </a:buClr>
              <a:buSzPts val="1100"/>
              <a:buFont typeface="Arial"/>
              <a:buNone/>
            </a:pPr>
            <a:r>
              <a:rPr lang="en-US" sz="1100"/>
              <a:t>To achieve adequate school nurse staffing, the following factors should be considered: </a:t>
            </a:r>
            <a:endParaRPr sz="1100"/>
          </a:p>
          <a:p>
            <a:pPr marL="457200" lvl="0" indent="-298450" algn="l" rtl="0">
              <a:lnSpc>
                <a:spcPct val="107916"/>
              </a:lnSpc>
              <a:spcBef>
                <a:spcPts val="800"/>
              </a:spcBef>
              <a:spcAft>
                <a:spcPts val="0"/>
              </a:spcAft>
              <a:buClr>
                <a:schemeClr val="dk1"/>
              </a:buClr>
              <a:buSzPts val="1100"/>
              <a:buFont typeface="Noto Sans Symbols"/>
              <a:buChar char="●"/>
            </a:pPr>
            <a:r>
              <a:rPr lang="en-US" sz="1100"/>
              <a:t>COVID-19 management needs in the school setting and access to community supports </a:t>
            </a:r>
            <a:endParaRPr sz="1100"/>
          </a:p>
          <a:p>
            <a:pPr marL="457200" lvl="0" indent="-298450" algn="l" rtl="0">
              <a:lnSpc>
                <a:spcPct val="107916"/>
              </a:lnSpc>
              <a:spcBef>
                <a:spcPts val="0"/>
              </a:spcBef>
              <a:spcAft>
                <a:spcPts val="0"/>
              </a:spcAft>
              <a:buClr>
                <a:schemeClr val="dk1"/>
              </a:buClr>
              <a:buSzPts val="1100"/>
              <a:buFont typeface="Noto Sans Symbols"/>
              <a:buChar char="●"/>
            </a:pPr>
            <a:r>
              <a:rPr lang="en-US" sz="1100"/>
              <a:t># of students with at least one chronic health condition </a:t>
            </a:r>
            <a:endParaRPr sz="1100"/>
          </a:p>
          <a:p>
            <a:pPr marL="457200" lvl="0" indent="-298450" algn="l" rtl="0">
              <a:lnSpc>
                <a:spcPct val="107916"/>
              </a:lnSpc>
              <a:spcBef>
                <a:spcPts val="0"/>
              </a:spcBef>
              <a:spcAft>
                <a:spcPts val="0"/>
              </a:spcAft>
              <a:buClr>
                <a:schemeClr val="dk1"/>
              </a:buClr>
              <a:buSzPts val="1100"/>
              <a:buFont typeface="Noto Sans Symbols"/>
              <a:buChar char="●"/>
            </a:pPr>
            <a:r>
              <a:rPr lang="en-US" sz="1100"/>
              <a:t># of students with complex health conditions</a:t>
            </a:r>
            <a:endParaRPr sz="1100"/>
          </a:p>
          <a:p>
            <a:pPr marL="457200" lvl="0" indent="-298450" algn="l" rtl="0">
              <a:lnSpc>
                <a:spcPct val="107916"/>
              </a:lnSpc>
              <a:spcBef>
                <a:spcPts val="0"/>
              </a:spcBef>
              <a:spcAft>
                <a:spcPts val="0"/>
              </a:spcAft>
              <a:buClr>
                <a:schemeClr val="dk1"/>
              </a:buClr>
              <a:buSzPts val="1100"/>
              <a:buFont typeface="Noto Sans Symbols"/>
              <a:buChar char="●"/>
            </a:pPr>
            <a:r>
              <a:rPr lang="en-US" sz="1100"/>
              <a:t># of students with qualifying disabilities under IDEA and Section 504</a:t>
            </a:r>
            <a:endParaRPr sz="1100"/>
          </a:p>
          <a:p>
            <a:pPr marL="457200" lvl="0" indent="-298450" algn="l" rtl="0">
              <a:lnSpc>
                <a:spcPct val="107916"/>
              </a:lnSpc>
              <a:spcBef>
                <a:spcPts val="0"/>
              </a:spcBef>
              <a:spcAft>
                <a:spcPts val="0"/>
              </a:spcAft>
              <a:buClr>
                <a:schemeClr val="dk1"/>
              </a:buClr>
              <a:buSzPts val="1100"/>
              <a:buFont typeface="Noto Sans Symbols"/>
              <a:buChar char="●"/>
            </a:pPr>
            <a:r>
              <a:rPr lang="en-US" sz="1100"/>
              <a:t>Social determinants of health </a:t>
            </a:r>
            <a:endParaRPr sz="1100"/>
          </a:p>
          <a:p>
            <a:pPr marL="457200" lvl="0" indent="-298450" algn="l" rtl="0">
              <a:lnSpc>
                <a:spcPct val="107916"/>
              </a:lnSpc>
              <a:spcBef>
                <a:spcPts val="0"/>
              </a:spcBef>
              <a:spcAft>
                <a:spcPts val="800"/>
              </a:spcAft>
              <a:buClr>
                <a:schemeClr val="dk1"/>
              </a:buClr>
              <a:buSzPts val="1100"/>
              <a:buFont typeface="Noto Sans Symbols"/>
              <a:buChar char="●"/>
            </a:pPr>
            <a:r>
              <a:rPr lang="en-US" sz="1100"/>
              <a:t>Access and proximity to emergency and ongoing health care </a:t>
            </a:r>
            <a:endParaRPr sz="1100"/>
          </a:p>
        </p:txBody>
      </p:sp>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Kim B</a:t>
            </a:r>
            <a:endParaRPr/>
          </a:p>
          <a:p>
            <a:pPr marL="0" lvl="0" indent="0" algn="l" rtl="0">
              <a:spcBef>
                <a:spcPts val="0"/>
              </a:spcBef>
              <a:spcAft>
                <a:spcPts val="0"/>
              </a:spcAft>
              <a:buNone/>
            </a:pPr>
            <a:endParaRPr/>
          </a:p>
        </p:txBody>
      </p:sp>
      <p:sp>
        <p:nvSpPr>
          <p:cNvPr id="227" name="Google Shape;22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 B</a:t>
            </a:r>
            <a:endParaRPr/>
          </a:p>
        </p:txBody>
      </p:sp>
      <p:sp>
        <p:nvSpPr>
          <p:cNvPr id="234" name="Google Shape;23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 B</a:t>
            </a:r>
            <a:endParaRPr/>
          </a:p>
        </p:txBody>
      </p:sp>
      <p:sp>
        <p:nvSpPr>
          <p:cNvPr id="241" name="Google Shape;24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 B</a:t>
            </a:r>
            <a:endParaRPr/>
          </a:p>
        </p:txBody>
      </p:sp>
      <p:sp>
        <p:nvSpPr>
          <p:cNvPr id="248" name="Google Shape;24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 B</a:t>
            </a:r>
            <a:endParaRPr/>
          </a:p>
        </p:txBody>
      </p:sp>
      <p:sp>
        <p:nvSpPr>
          <p:cNvPr id="256" name="Google Shape;25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Thanks Kim. Next I wanted to share more with you all about the toolkit available on the program website. </a:t>
            </a:r>
            <a:endParaRPr sz="1100">
              <a:latin typeface="Trebuchet MS"/>
              <a:ea typeface="Trebuchet MS"/>
              <a:cs typeface="Trebuchet MS"/>
              <a:sym typeface="Trebuchet MS"/>
            </a:endParaRPr>
          </a:p>
          <a:p>
            <a:pPr marL="0" lvl="0" indent="0" algn="l" rtl="0">
              <a:spcBef>
                <a:spcPts val="0"/>
              </a:spcBef>
              <a:spcAft>
                <a:spcPts val="0"/>
              </a:spcAft>
              <a:buNone/>
            </a:pPr>
            <a:endParaRPr/>
          </a:p>
        </p:txBody>
      </p:sp>
      <p:sp>
        <p:nvSpPr>
          <p:cNvPr id="263" name="Google Shape;26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Jacklyn: Here is a screen clip of the toolkit, and some of the resources currently available. If you haven’t already, it could be good to bookmark the program website for easy access to the toolkit. </a:t>
            </a:r>
            <a:endParaRPr sz="1100">
              <a:latin typeface="Trebuchet MS"/>
              <a:ea typeface="Trebuchet MS"/>
              <a:cs typeface="Trebuchet MS"/>
              <a:sym typeface="Trebuchet MS"/>
            </a:endParaRPr>
          </a:p>
          <a:p>
            <a:pPr marL="0" lvl="0" indent="0" algn="l" rtl="0">
              <a:spcBef>
                <a:spcPts val="0"/>
              </a:spcBef>
              <a:spcAft>
                <a:spcPts val="0"/>
              </a:spcAft>
              <a:buNone/>
            </a:pPr>
            <a:endParaRPr/>
          </a:p>
        </p:txBody>
      </p:sp>
      <p:sp>
        <p:nvSpPr>
          <p:cNvPr id="269" name="Google Shape;26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Specifically, for application support, we have Registered Nurse salary and wage information to help inform your budgets; we have the application frequently asked questions; and also grant writing resources with information specific to CDE grants. We also have program resources to support cultural responsiveness and equity practices, as well as school nurse licensing information. There are also are equitable recruitment and retention resources that may be useful to your application narratives. Please reach out if you have ideas for additional resources you would like to see in the toolkit. </a:t>
            </a:r>
            <a:endParaRPr sz="1100">
              <a:latin typeface="Trebuchet MS"/>
              <a:ea typeface="Trebuchet MS"/>
              <a:cs typeface="Trebuchet MS"/>
              <a:sym typeface="Trebuchet MS"/>
            </a:endParaRPr>
          </a:p>
          <a:p>
            <a:pPr marL="0" lvl="0" indent="0" algn="l" rtl="0">
              <a:spcBef>
                <a:spcPts val="0"/>
              </a:spcBef>
              <a:spcAft>
                <a:spcPts val="0"/>
              </a:spcAft>
              <a:buNone/>
            </a:pPr>
            <a:endParaRPr sz="1100">
              <a:latin typeface="Trebuchet MS"/>
              <a:ea typeface="Trebuchet MS"/>
              <a:cs typeface="Trebuchet MS"/>
              <a:sym typeface="Trebuchet MS"/>
            </a:endParaRPr>
          </a:p>
          <a:p>
            <a:pPr marL="0" lvl="0" indent="0" algn="l" rtl="0">
              <a:spcBef>
                <a:spcPts val="0"/>
              </a:spcBef>
              <a:spcAft>
                <a:spcPts val="0"/>
              </a:spcAft>
              <a:buNone/>
            </a:pPr>
            <a:endParaRPr/>
          </a:p>
        </p:txBody>
      </p:sp>
      <p:sp>
        <p:nvSpPr>
          <p:cNvPr id="277" name="Google Shape;27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One of our goals is to make this a user friendly experience, and we also want to provide the level of support most useful to your organization. Anita, who has been supporting throughout the webinar, is available for school nursing technical assistance, and I am available for programmatic assistance. There is also a team of folks at CDE who will be supporting you and collaborating to make the program a success, including folks from the units listed here, and other units as well. </a:t>
            </a:r>
            <a:endParaRPr sz="1100">
              <a:latin typeface="Trebuchet MS"/>
              <a:ea typeface="Trebuchet MS"/>
              <a:cs typeface="Trebuchet MS"/>
              <a:sym typeface="Trebuchet MS"/>
            </a:endParaRPr>
          </a:p>
        </p:txBody>
      </p:sp>
      <p:sp>
        <p:nvSpPr>
          <p:cNvPr id="284" name="Google Shape;28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That said, several of these folks are here today to answer your questions.</a:t>
            </a:r>
            <a:endParaRPr sz="1100">
              <a:latin typeface="Trebuchet MS"/>
              <a:ea typeface="Trebuchet MS"/>
              <a:cs typeface="Trebuchet MS"/>
              <a:sym typeface="Trebuchet MS"/>
            </a:endParaRPr>
          </a:p>
        </p:txBody>
      </p:sp>
      <p:sp>
        <p:nvSpPr>
          <p:cNvPr id="291" name="Google Shape;29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Thanks, Sarah! I am grateful to be here with you all today to share information about this funding opportunity. Here are some Key Application Elements. </a:t>
            </a:r>
            <a:endParaRPr sz="1100">
              <a:latin typeface="Trebuchet MS"/>
              <a:ea typeface="Trebuchet MS"/>
              <a:cs typeface="Trebuchet MS"/>
              <a:sym typeface="Trebuchet MS"/>
            </a:endParaRPr>
          </a:p>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The School Nurse Workforce Grant originated from the American Rescue Plan Act of 2021 and the Cooperative Agreement for Emergency Response: - Public Health Crisis Response to provide support during the COVID19 pandemic. The funding is intended to establish, expand, train, and sustain the public health workforce, including school nurses. As Sarah explained, school nurses are uniquely qualified to support pandemic prevention, preparedness, response, and recovery initiatives.</a:t>
            </a:r>
            <a:endParaRPr sz="1100">
              <a:latin typeface="Trebuchet MS"/>
              <a:ea typeface="Trebuchet MS"/>
              <a:cs typeface="Trebuchet MS"/>
              <a:sym typeface="Trebuchet MS"/>
            </a:endParaRPr>
          </a:p>
        </p:txBody>
      </p:sp>
      <p:sp>
        <p:nvSpPr>
          <p:cNvPr id="109" name="Google Shape;10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Trebuchet MS"/>
                <a:ea typeface="Trebuchet MS"/>
                <a:cs typeface="Trebuchet MS"/>
                <a:sym typeface="Trebuchet MS"/>
              </a:rPr>
              <a:t>Jacklyn: And, so the purpose of this specific pot of money is to: 1) to help schools achieve adequate staffing to respond to the pandemic alongside supporting students with chronic conditions; 2) to support schools’ ability to stay open for in person learning; and 3) to support education providers in recruiting and retaining school nurses. </a:t>
            </a:r>
            <a:endParaRPr>
              <a:latin typeface="Trebuchet MS"/>
              <a:ea typeface="Trebuchet MS"/>
              <a:cs typeface="Trebuchet MS"/>
              <a:sym typeface="Trebuchet MS"/>
            </a:endParaRPr>
          </a:p>
        </p:txBody>
      </p:sp>
      <p:sp>
        <p:nvSpPr>
          <p:cNvPr id="116" name="Google Shape;11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Local Education Providers are invited to apply for this funding opportunity. The types of local education providers are listed on this slide. Individual charter schools may apply with authorization from their district or other authorizing representative. Also, a consortium of two or more providers may apply jointly. This may be useful since nurses work across schools and districts. </a:t>
            </a:r>
            <a:endParaRPr sz="1100">
              <a:latin typeface="Trebuchet MS"/>
              <a:ea typeface="Trebuchet MS"/>
              <a:cs typeface="Trebuchet MS"/>
              <a:sym typeface="Trebuchet MS"/>
            </a:endParaRPr>
          </a:p>
        </p:txBody>
      </p:sp>
      <p:sp>
        <p:nvSpPr>
          <p:cNvPr id="123" name="Google Shape;12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The application includes several priority considerations listed on this slide. The priority considerations help CDE prioritize funding to education providers with the highest needs and fewest resources. Among other considerations, the CDC Social Vulnerability Index is included, since this is a tool used to support emergency preparedness work.</a:t>
            </a:r>
            <a:endParaRPr sz="1100">
              <a:latin typeface="Trebuchet MS"/>
              <a:ea typeface="Trebuchet MS"/>
              <a:cs typeface="Trebuchet MS"/>
              <a:sym typeface="Trebuchet MS"/>
            </a:endParaRPr>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Jacklyn: There is approximately 8 million dollars to award through June 2023. And CDE anticipates awarding grants in the amount of 20 thousand to 350 thousand dollars. Providers may apply for less than 20 thousand dollars but should not apply for more than 350 thousand dollars. </a:t>
            </a:r>
            <a:endParaRPr>
              <a:latin typeface="Trebuchet MS"/>
              <a:ea typeface="Trebuchet MS"/>
              <a:cs typeface="Trebuchet MS"/>
              <a:sym typeface="Trebuchet MS"/>
            </a:endParaRPr>
          </a:p>
        </p:txBody>
      </p:sp>
      <p:sp>
        <p:nvSpPr>
          <p:cNvPr id="138" name="Google Shape;13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Jacklyn: This 8 million dollars breaks down as follows: About 4 million dollars to hire full-time nurses; about 2 million dollars to convert part-time nursing positions to full-time nursing positions; 240 thousand dollars for recruitment and hiring bonuses; and 1.8 million dollars to support retention of current staff. The full time nurses hired could focus on school nursing duties, school nursing leadership duties, COVID response, or all three. The goal is to support capacity building and retention of nursing staff in a way that looks best for your school and community.</a:t>
            </a:r>
            <a:endParaRPr sz="1100">
              <a:latin typeface="Trebuchet MS"/>
              <a:ea typeface="Trebuchet MS"/>
              <a:cs typeface="Trebuchet MS"/>
              <a:sym typeface="Trebuchet MS"/>
            </a:endParaRPr>
          </a:p>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4"/>
          <p:cNvSpPr/>
          <p:nvPr/>
        </p:nvSpPr>
        <p:spPr>
          <a:xfrm>
            <a:off x="0" y="4675238"/>
            <a:ext cx="9144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34"/>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4"/>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34"/>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34"/>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3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43"/>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4" name="Google Shape;74;p43"/>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4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7" name="Google Shape;77;p4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4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4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4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45"/>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46"/>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6" name="Google Shape;86;p46"/>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5"/>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5"/>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36"/>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36"/>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37"/>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7"/>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4" name="Google Shape;34;p3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 name="Google Shape;35;p3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6" name="Google Shape;36;p3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pic>
        <p:nvPicPr>
          <p:cNvPr id="38" name="Google Shape;38;p38"/>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9" name="Google Shape;39;p3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3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3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3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3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3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3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3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3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pic>
        <p:nvPicPr>
          <p:cNvPr id="52" name="Google Shape;52;p4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4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4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4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4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pic>
        <p:nvPicPr>
          <p:cNvPr id="59" name="Google Shape;59;p4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4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4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4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4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5"/>
        <p:cNvGrpSpPr/>
        <p:nvPr/>
      </p:nvGrpSpPr>
      <p:grpSpPr>
        <a:xfrm>
          <a:off x="0" y="0"/>
          <a:ext cx="0" cy="0"/>
          <a:chOff x="0" y="0"/>
          <a:chExt cx="0" cy="0"/>
        </a:xfrm>
      </p:grpSpPr>
      <p:pic>
        <p:nvPicPr>
          <p:cNvPr id="66" name="Google Shape;66;p42"/>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4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4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4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pp.smartsheet.com/b/form/4e2ea09b2b314c0a9049ed3b8c0fd95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healthandwellness/schoolnurseworkforceapplic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CompetitiveGrants@cde.state.co.us" TargetMode="External"/><Relationship Id="rId4" Type="http://schemas.openxmlformats.org/officeDocument/2006/relationships/hyperlink" Target="http://www.cde.state.co.us/healthandwellness/schoolnurseworkforcegra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healthandwellness/schoolnurseworkforceapplica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healthandwellness/schoolnurseworkforcegran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cde.state.co.us/healthandwellness/schoolnurseworkforcegran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healthandwellness/schoolnurseworkforcegran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Thompson_J@cde.state.co.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Christensen_A@cde.state.co.us" TargetMode="External"/><Relationship Id="rId4" Type="http://schemas.openxmlformats.org/officeDocument/2006/relationships/hyperlink" Target="mailto:Brodecky_A@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district-school-dashboard" TargetMode="External"/><Relationship Id="rId7" Type="http://schemas.openxmlformats.org/officeDocument/2006/relationships/hyperlink" Target="https://data.hrsa.gov/tools/shortage-area/hpsa-fin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ata.hrsa.gov/tools/shortage-area/mua-find" TargetMode="External"/><Relationship Id="rId5" Type="http://schemas.openxmlformats.org/officeDocument/2006/relationships/hyperlink" Target="http://coruralhealth.wpengine.netdna-cdn.com/wp-content/uploads/2013/10/2018-map.pdf" TargetMode="External"/><Relationship Id="rId4" Type="http://schemas.openxmlformats.org/officeDocument/2006/relationships/hyperlink" Target="https://svi.cdc.gov/map.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685801" y="3236240"/>
            <a:ext cx="7396316" cy="138000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a:t>School Nurse Workforce Grant</a:t>
            </a:r>
            <a:br>
              <a:rPr lang="en-US" sz="2800"/>
            </a:br>
            <a:br>
              <a:rPr lang="en-US" sz="1800">
                <a:solidFill>
                  <a:srgbClr val="262626"/>
                </a:solidFill>
                <a:latin typeface="Calibri"/>
                <a:ea typeface="Calibri"/>
                <a:cs typeface="Calibri"/>
                <a:sym typeface="Calibri"/>
              </a:rPr>
            </a:br>
            <a:r>
              <a:rPr lang="en-US" sz="1800">
                <a:solidFill>
                  <a:srgbClr val="262626"/>
                </a:solidFill>
                <a:latin typeface="Calibri"/>
                <a:ea typeface="Calibri"/>
                <a:cs typeface="Calibri"/>
                <a:sym typeface="Calibri"/>
              </a:rPr>
              <a:t> </a:t>
            </a:r>
            <a:br>
              <a:rPr lang="en-US" sz="1800">
                <a:solidFill>
                  <a:srgbClr val="262626"/>
                </a:solidFill>
                <a:latin typeface="Calibri"/>
                <a:ea typeface="Calibri"/>
                <a:cs typeface="Calibri"/>
                <a:sym typeface="Calibri"/>
              </a:rPr>
            </a:br>
            <a:endParaRPr sz="2800"/>
          </a:p>
        </p:txBody>
      </p:sp>
      <p:sp>
        <p:nvSpPr>
          <p:cNvPr id="93" name="Google Shape;93;p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chemeClr val="dk1"/>
              </a:buClr>
              <a:buSzPts val="1900"/>
              <a:buNone/>
            </a:pPr>
            <a:r>
              <a:rPr lang="en-US" sz="1900"/>
              <a:t>Pursuant to the Coronavirus Preparedness and Response Supplemental Appropriations Act, 2020 CDC-RFA-TP18-1802</a:t>
            </a:r>
            <a:endParaRPr/>
          </a:p>
          <a:p>
            <a:pPr marL="0" lvl="0" indent="0" algn="ctr" rtl="0">
              <a:lnSpc>
                <a:spcPct val="100000"/>
              </a:lnSpc>
              <a:spcBef>
                <a:spcPts val="1000"/>
              </a:spcBef>
              <a:spcAft>
                <a:spcPts val="0"/>
              </a:spcAft>
              <a:buClr>
                <a:schemeClr val="dk1"/>
              </a:buClr>
              <a:buSzPts val="1900"/>
              <a:buNone/>
            </a:pPr>
            <a:r>
              <a:rPr lang="en-US" sz="1900"/>
              <a:t>January 2022</a:t>
            </a:r>
            <a:endParaRPr/>
          </a:p>
          <a:p>
            <a:pPr marL="0" lvl="0" indent="0" algn="ctr" rtl="0">
              <a:lnSpc>
                <a:spcPct val="90000"/>
              </a:lnSpc>
              <a:spcBef>
                <a:spcPts val="1000"/>
              </a:spcBef>
              <a:spcAft>
                <a:spcPts val="0"/>
              </a:spcAft>
              <a:buClr>
                <a:schemeClr val="dk1"/>
              </a:buClr>
              <a:buSzPts val="2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Allowable Use of Funds </a:t>
            </a:r>
            <a:br>
              <a:rPr lang="en-US"/>
            </a:br>
            <a:r>
              <a:rPr lang="en-US"/>
              <a:t>(continued)</a:t>
            </a:r>
            <a:endParaRPr/>
          </a:p>
        </p:txBody>
      </p:sp>
      <p:sp>
        <p:nvSpPr>
          <p:cNvPr id="155" name="Google Shape;155;p1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Ideas for recruitment and retention</a:t>
            </a:r>
            <a:endParaRPr/>
          </a:p>
          <a:p>
            <a:pPr marL="685800" lvl="1" indent="-228600" algn="l" rtl="0">
              <a:lnSpc>
                <a:spcPct val="90000"/>
              </a:lnSpc>
              <a:spcBef>
                <a:spcPts val="500"/>
              </a:spcBef>
              <a:spcAft>
                <a:spcPts val="0"/>
              </a:spcAft>
              <a:buClr>
                <a:schemeClr val="dk1"/>
              </a:buClr>
              <a:buSzPts val="2000"/>
              <a:buChar char="•"/>
            </a:pPr>
            <a:r>
              <a:rPr lang="en-US"/>
              <a:t>Use of recruitment agencies or online programs</a:t>
            </a:r>
            <a:endParaRPr/>
          </a:p>
          <a:p>
            <a:pPr marL="685800" lvl="1" indent="-228600" algn="l" rtl="0">
              <a:lnSpc>
                <a:spcPct val="90000"/>
              </a:lnSpc>
              <a:spcBef>
                <a:spcPts val="500"/>
              </a:spcBef>
              <a:spcAft>
                <a:spcPts val="0"/>
              </a:spcAft>
              <a:buClr>
                <a:schemeClr val="dk1"/>
              </a:buClr>
              <a:buSzPts val="2000"/>
              <a:buChar char="•"/>
            </a:pPr>
            <a:r>
              <a:rPr lang="en-US"/>
              <a:t>Hazard pay</a:t>
            </a:r>
            <a:endParaRPr/>
          </a:p>
          <a:p>
            <a:pPr marL="228600" lvl="0" indent="-228600" algn="l" rtl="0">
              <a:lnSpc>
                <a:spcPct val="90000"/>
              </a:lnSpc>
              <a:spcBef>
                <a:spcPts val="1000"/>
              </a:spcBef>
              <a:spcAft>
                <a:spcPts val="0"/>
              </a:spcAft>
              <a:buClr>
                <a:schemeClr val="dk1"/>
              </a:buClr>
              <a:buSzPts val="2400"/>
              <a:buChar char="•"/>
            </a:pPr>
            <a:r>
              <a:rPr lang="en-US"/>
              <a:t>Considerations</a:t>
            </a:r>
            <a:endParaRPr/>
          </a:p>
          <a:p>
            <a:pPr marL="685800" lvl="1" indent="-228600" algn="l" rtl="0">
              <a:lnSpc>
                <a:spcPct val="90000"/>
              </a:lnSpc>
              <a:spcBef>
                <a:spcPts val="500"/>
              </a:spcBef>
              <a:spcAft>
                <a:spcPts val="0"/>
              </a:spcAft>
              <a:buClr>
                <a:schemeClr val="dk1"/>
              </a:buClr>
              <a:buSzPts val="2000"/>
              <a:buChar char="•"/>
            </a:pPr>
            <a:r>
              <a:rPr lang="en-US"/>
              <a:t>Does cost fit within personnel services/fringe? </a:t>
            </a:r>
            <a:endParaRPr/>
          </a:p>
          <a:p>
            <a:pPr marL="685800" lvl="1" indent="-228600" algn="l" rtl="0">
              <a:lnSpc>
                <a:spcPct val="90000"/>
              </a:lnSpc>
              <a:spcBef>
                <a:spcPts val="500"/>
              </a:spcBef>
              <a:spcAft>
                <a:spcPts val="0"/>
              </a:spcAft>
              <a:buClr>
                <a:schemeClr val="dk1"/>
              </a:buClr>
              <a:buSzPts val="2000"/>
              <a:buChar char="•"/>
            </a:pPr>
            <a:r>
              <a:rPr lang="en-US"/>
              <a:t>Have you used these types of services or incentives before?</a:t>
            </a:r>
            <a:endParaRPr/>
          </a:p>
          <a:p>
            <a:pPr marL="685800" lvl="1" indent="-139700" algn="l" rtl="0">
              <a:lnSpc>
                <a:spcPct val="90000"/>
              </a:lnSpc>
              <a:spcBef>
                <a:spcPts val="500"/>
              </a:spcBef>
              <a:spcAft>
                <a:spcPts val="0"/>
              </a:spcAft>
              <a:buClr>
                <a:schemeClr val="dk1"/>
              </a:buClr>
              <a:buSzPts val="1400"/>
              <a:buNone/>
            </a:pPr>
            <a:endParaRPr sz="1400">
              <a:latin typeface="Trebuchet MS"/>
              <a:ea typeface="Trebuchet MS"/>
              <a:cs typeface="Trebuchet MS"/>
              <a:sym typeface="Trebuchet MS"/>
            </a:endParaRPr>
          </a:p>
          <a:p>
            <a:pPr marL="457200" lvl="1" indent="0" algn="l" rtl="0">
              <a:lnSpc>
                <a:spcPct val="90000"/>
              </a:lnSpc>
              <a:spcBef>
                <a:spcPts val="500"/>
              </a:spcBef>
              <a:spcAft>
                <a:spcPts val="0"/>
              </a:spcAft>
              <a:buClr>
                <a:schemeClr val="dk1"/>
              </a:buClr>
              <a:buSzPts val="1400"/>
              <a:buNone/>
            </a:pPr>
            <a:endParaRPr sz="1400">
              <a:latin typeface="Trebuchet MS"/>
              <a:ea typeface="Trebuchet MS"/>
              <a:cs typeface="Trebuchet MS"/>
              <a:sym typeface="Trebuchet MS"/>
            </a:endParaRPr>
          </a:p>
        </p:txBody>
      </p:sp>
      <p:sp>
        <p:nvSpPr>
          <p:cNvPr id="156" name="Google Shape;156;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Allowable Use of Funds - Summary</a:t>
            </a:r>
            <a:endParaRPr/>
          </a:p>
        </p:txBody>
      </p:sp>
      <p:sp>
        <p:nvSpPr>
          <p:cNvPr id="162" name="Google Shape;162;p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Recruitment and Hiring</a:t>
            </a:r>
            <a:endParaRPr/>
          </a:p>
          <a:p>
            <a:pPr marL="685800" lvl="1" indent="-228600" algn="l" rtl="0">
              <a:lnSpc>
                <a:spcPct val="90000"/>
              </a:lnSpc>
              <a:spcBef>
                <a:spcPts val="500"/>
              </a:spcBef>
              <a:spcAft>
                <a:spcPts val="0"/>
              </a:spcAft>
              <a:buClr>
                <a:schemeClr val="dk1"/>
              </a:buClr>
              <a:buSzPts val="2000"/>
              <a:buChar char="•"/>
            </a:pPr>
            <a:r>
              <a:rPr lang="en-US"/>
              <a:t>Recruitment outreach</a:t>
            </a:r>
            <a:endParaRPr/>
          </a:p>
          <a:p>
            <a:pPr marL="685800" lvl="1" indent="-228600" algn="l" rtl="0">
              <a:lnSpc>
                <a:spcPct val="90000"/>
              </a:lnSpc>
              <a:spcBef>
                <a:spcPts val="500"/>
              </a:spcBef>
              <a:spcAft>
                <a:spcPts val="0"/>
              </a:spcAft>
              <a:buSzPts val="2000"/>
              <a:buChar char="•"/>
            </a:pPr>
            <a:r>
              <a:rPr lang="en-US"/>
              <a:t>Recruitment bonuses</a:t>
            </a:r>
            <a:endParaRPr/>
          </a:p>
          <a:p>
            <a:pPr marL="685800" lvl="1" indent="-228600" algn="l" rtl="0">
              <a:lnSpc>
                <a:spcPct val="90000"/>
              </a:lnSpc>
              <a:spcBef>
                <a:spcPts val="500"/>
              </a:spcBef>
              <a:spcAft>
                <a:spcPts val="0"/>
              </a:spcAft>
              <a:buClr>
                <a:schemeClr val="dk1"/>
              </a:buClr>
              <a:buSzPts val="2000"/>
              <a:buChar char="•"/>
            </a:pPr>
            <a:r>
              <a:rPr lang="en-US"/>
              <a:t>Salary and benefits for new staff</a:t>
            </a:r>
            <a:endParaRPr/>
          </a:p>
          <a:p>
            <a:pPr marL="228600" lvl="0" indent="-228600" algn="l" rtl="0">
              <a:lnSpc>
                <a:spcPct val="90000"/>
              </a:lnSpc>
              <a:spcBef>
                <a:spcPts val="1000"/>
              </a:spcBef>
              <a:spcAft>
                <a:spcPts val="0"/>
              </a:spcAft>
              <a:buClr>
                <a:schemeClr val="dk1"/>
              </a:buClr>
              <a:buSzPts val="2400"/>
              <a:buChar char="•"/>
            </a:pPr>
            <a:r>
              <a:rPr lang="en-US"/>
              <a:t>Conversion of part-time to full-time staff</a:t>
            </a:r>
            <a:endParaRPr/>
          </a:p>
          <a:p>
            <a:pPr marL="685800" lvl="1" indent="-228600" algn="l" rtl="0">
              <a:lnSpc>
                <a:spcPct val="90000"/>
              </a:lnSpc>
              <a:spcBef>
                <a:spcPts val="500"/>
              </a:spcBef>
              <a:spcAft>
                <a:spcPts val="0"/>
              </a:spcAft>
              <a:buClr>
                <a:schemeClr val="dk1"/>
              </a:buClr>
              <a:buSzPts val="2000"/>
              <a:buChar char="•"/>
            </a:pPr>
            <a:r>
              <a:rPr lang="en-US"/>
              <a:t>Salary and benefits</a:t>
            </a:r>
            <a:endParaRPr/>
          </a:p>
          <a:p>
            <a:pPr marL="228600" lvl="0" indent="-228600" algn="l" rtl="0">
              <a:lnSpc>
                <a:spcPct val="90000"/>
              </a:lnSpc>
              <a:spcBef>
                <a:spcPts val="1000"/>
              </a:spcBef>
              <a:spcAft>
                <a:spcPts val="0"/>
              </a:spcAft>
              <a:buClr>
                <a:schemeClr val="dk1"/>
              </a:buClr>
              <a:buSzPts val="2400"/>
              <a:buChar char="•"/>
            </a:pPr>
            <a:r>
              <a:rPr lang="en-US"/>
              <a:t>Retention of current staff</a:t>
            </a:r>
            <a:endParaRPr/>
          </a:p>
          <a:p>
            <a:pPr marL="685800" lvl="1" indent="-228600" algn="l" rtl="0">
              <a:lnSpc>
                <a:spcPct val="90000"/>
              </a:lnSpc>
              <a:spcBef>
                <a:spcPts val="500"/>
              </a:spcBef>
              <a:spcAft>
                <a:spcPts val="0"/>
              </a:spcAft>
              <a:buClr>
                <a:schemeClr val="dk1"/>
              </a:buClr>
              <a:buSzPts val="2000"/>
              <a:buChar char="•"/>
            </a:pPr>
            <a:r>
              <a:rPr lang="en-US"/>
              <a:t>Retention bonuses</a:t>
            </a:r>
            <a:endParaRPr/>
          </a:p>
          <a:p>
            <a:pPr marL="1143000" lvl="2" indent="-228600" algn="l" rtl="0">
              <a:lnSpc>
                <a:spcPct val="90000"/>
              </a:lnSpc>
              <a:spcBef>
                <a:spcPts val="500"/>
              </a:spcBef>
              <a:spcAft>
                <a:spcPts val="0"/>
              </a:spcAft>
              <a:buClr>
                <a:schemeClr val="dk1"/>
              </a:buClr>
              <a:buSzPts val="1800"/>
              <a:buChar char="•"/>
            </a:pPr>
            <a:r>
              <a:rPr lang="en-US">
                <a:highlight>
                  <a:srgbClr val="00FF00"/>
                </a:highlight>
              </a:rPr>
              <a:t>At the least, schools can apply to retain current staff! </a:t>
            </a:r>
            <a:endParaRPr/>
          </a:p>
        </p:txBody>
      </p:sp>
      <p:sp>
        <p:nvSpPr>
          <p:cNvPr id="163" name="Google Shape;163;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Duration of Grant</a:t>
            </a:r>
            <a:endParaRPr/>
          </a:p>
        </p:txBody>
      </p:sp>
      <p:sp>
        <p:nvSpPr>
          <p:cNvPr id="169" name="Google Shape;169;p1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262626"/>
              </a:buClr>
              <a:buSzPts val="1800"/>
              <a:buChar char="•"/>
            </a:pPr>
            <a:r>
              <a:rPr lang="en-US" sz="1800">
                <a:solidFill>
                  <a:srgbClr val="262626"/>
                </a:solidFill>
                <a:latin typeface="Calibri"/>
                <a:ea typeface="Calibri"/>
                <a:cs typeface="Calibri"/>
                <a:sym typeface="Calibri"/>
              </a:rPr>
              <a:t>Grants will be awarded for an 18-month term beginning in the 2021-2022 fiscal year and ending in the 2023 fiscal year. </a:t>
            </a:r>
            <a:endParaRPr sz="1800">
              <a:solidFill>
                <a:srgbClr val="262626"/>
              </a:solidFill>
              <a:latin typeface="Calibri"/>
              <a:ea typeface="Calibri"/>
              <a:cs typeface="Calibri"/>
              <a:sym typeface="Calibri"/>
            </a:endParaRPr>
          </a:p>
          <a:p>
            <a:pPr marL="228600" lvl="0" indent="-228600" algn="l" rtl="0">
              <a:lnSpc>
                <a:spcPct val="90000"/>
              </a:lnSpc>
              <a:spcBef>
                <a:spcPts val="1000"/>
              </a:spcBef>
              <a:spcAft>
                <a:spcPts val="0"/>
              </a:spcAft>
              <a:buClr>
                <a:srgbClr val="262626"/>
              </a:buClr>
              <a:buSzPts val="1800"/>
              <a:buChar char="•"/>
            </a:pPr>
            <a:r>
              <a:rPr lang="en-US" sz="1800">
                <a:solidFill>
                  <a:srgbClr val="262626"/>
                </a:solidFill>
                <a:latin typeface="Calibri"/>
                <a:ea typeface="Calibri"/>
                <a:cs typeface="Calibri"/>
                <a:sym typeface="Calibri"/>
              </a:rPr>
              <a:t>Additional grant funding for subsequent years will be contingent upon continued funding appropriations from the Centers for Disease Control and Colorado Department of Public Health and Environment.</a:t>
            </a:r>
            <a:endParaRPr/>
          </a:p>
          <a:p>
            <a:pPr marL="228600" lvl="0" indent="-228600" algn="l" rtl="0">
              <a:lnSpc>
                <a:spcPct val="90000"/>
              </a:lnSpc>
              <a:spcBef>
                <a:spcPts val="1000"/>
              </a:spcBef>
              <a:spcAft>
                <a:spcPts val="0"/>
              </a:spcAft>
              <a:buClr>
                <a:srgbClr val="262626"/>
              </a:buClr>
              <a:buSzPts val="1800"/>
              <a:buChar char="•"/>
            </a:pPr>
            <a:r>
              <a:rPr lang="en-US" sz="1800">
                <a:solidFill>
                  <a:srgbClr val="262626"/>
                </a:solidFill>
                <a:latin typeface="Calibri"/>
                <a:ea typeface="Calibri"/>
                <a:cs typeface="Calibri"/>
                <a:sym typeface="Calibri"/>
              </a:rPr>
              <a:t>Funded applicants for the 2021-2022 school year are not guaranteed any additional funding beyond the </a:t>
            </a:r>
            <a:r>
              <a:rPr lang="en-US" sz="1800">
                <a:solidFill>
                  <a:srgbClr val="262626"/>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202</a:t>
            </a:r>
            <a:r>
              <a:rPr lang="en-US" sz="1800">
                <a:solidFill>
                  <a:srgbClr val="26262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2</a:t>
            </a:r>
            <a:r>
              <a:rPr lang="en-US" sz="1800">
                <a:solidFill>
                  <a:srgbClr val="262626"/>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-202</a:t>
            </a:r>
            <a:r>
              <a:rPr lang="en-US" sz="1800">
                <a:solidFill>
                  <a:srgbClr val="26262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3</a:t>
            </a:r>
            <a:r>
              <a:rPr lang="en-US" sz="1800">
                <a:solidFill>
                  <a:srgbClr val="262626"/>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school year at this time</a:t>
            </a:r>
            <a:r>
              <a:rPr lang="en-US" sz="1800">
                <a:solidFill>
                  <a:srgbClr val="262626"/>
                </a:solidFill>
                <a:latin typeface="Calibri"/>
                <a:ea typeface="Calibri"/>
                <a:cs typeface="Calibri"/>
                <a:sym typeface="Calibri"/>
              </a:rPr>
              <a:t>. </a:t>
            </a:r>
            <a:endParaRPr/>
          </a:p>
          <a:p>
            <a:pPr marL="228600" lvl="0" indent="-228600" algn="l" rtl="0">
              <a:lnSpc>
                <a:spcPct val="90000"/>
              </a:lnSpc>
              <a:spcBef>
                <a:spcPts val="1000"/>
              </a:spcBef>
              <a:spcAft>
                <a:spcPts val="0"/>
              </a:spcAft>
              <a:buClr>
                <a:srgbClr val="262626"/>
              </a:buClr>
              <a:buSzPts val="1800"/>
              <a:buChar char="•"/>
            </a:pPr>
            <a:r>
              <a:rPr lang="en-US" sz="1800">
                <a:solidFill>
                  <a:srgbClr val="262626"/>
                </a:solidFill>
                <a:latin typeface="Calibri"/>
                <a:ea typeface="Calibri"/>
                <a:cs typeface="Calibri"/>
                <a:sym typeface="Calibri"/>
              </a:rPr>
              <a:t>Funds must be expended by </a:t>
            </a:r>
            <a:r>
              <a:rPr lang="en-US" sz="1800" b="1">
                <a:solidFill>
                  <a:srgbClr val="262626"/>
                </a:solidFill>
                <a:latin typeface="Calibri"/>
                <a:ea typeface="Calibri"/>
                <a:cs typeface="Calibri"/>
                <a:sym typeface="Calibri"/>
              </a:rPr>
              <a:t>June 30, 2023</a:t>
            </a:r>
            <a:r>
              <a:rPr lang="en-US" sz="1800">
                <a:solidFill>
                  <a:srgbClr val="262626"/>
                </a:solidFill>
                <a:latin typeface="Calibri"/>
                <a:ea typeface="Calibri"/>
                <a:cs typeface="Calibri"/>
                <a:sym typeface="Calibri"/>
              </a:rPr>
              <a:t>. There will be no carryover of funds.</a:t>
            </a:r>
            <a:endParaRPr/>
          </a:p>
        </p:txBody>
      </p:sp>
      <p:sp>
        <p:nvSpPr>
          <p:cNvPr id="170" name="Google Shape;170;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Evaluation and Reporting: Action Plan</a:t>
            </a:r>
            <a:endParaRPr/>
          </a:p>
        </p:txBody>
      </p:sp>
      <p:sp>
        <p:nvSpPr>
          <p:cNvPr id="177" name="Google Shape;177;p16"/>
          <p:cNvSpPr txBox="1">
            <a:spLocks noGrp="1"/>
          </p:cNvSpPr>
          <p:nvPr>
            <p:ph type="body" idx="1"/>
          </p:nvPr>
        </p:nvSpPr>
        <p:spPr>
          <a:xfrm>
            <a:off x="245193" y="1463040"/>
            <a:ext cx="8641632"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262626"/>
              </a:buClr>
              <a:buSzPts val="1800"/>
              <a:buChar char="•"/>
            </a:pPr>
            <a:r>
              <a:rPr lang="en-US" sz="1800">
                <a:solidFill>
                  <a:srgbClr val="262626"/>
                </a:solidFill>
              </a:rPr>
              <a:t>Complete within 45 days of the grant award letter date.</a:t>
            </a:r>
            <a:endParaRPr sz="1800"/>
          </a:p>
          <a:p>
            <a:pPr marL="228600" lvl="0" indent="-228600" algn="l" rtl="0">
              <a:lnSpc>
                <a:spcPct val="90000"/>
              </a:lnSpc>
              <a:spcBef>
                <a:spcPts val="0"/>
              </a:spcBef>
              <a:spcAft>
                <a:spcPts val="0"/>
              </a:spcAft>
              <a:buClr>
                <a:srgbClr val="000000"/>
              </a:buClr>
              <a:buSzPts val="1800"/>
              <a:buChar char="•"/>
            </a:pPr>
            <a:r>
              <a:rPr lang="en-US" sz="1800">
                <a:solidFill>
                  <a:srgbClr val="000000"/>
                </a:solidFill>
              </a:rPr>
              <a:t>C</a:t>
            </a:r>
            <a:r>
              <a:rPr lang="en-US" sz="1800" b="0" i="0" u="none" strike="noStrike">
                <a:solidFill>
                  <a:srgbClr val="000000"/>
                </a:solidFill>
              </a:rPr>
              <a:t>an be updated by the grantee as the program evolves. </a:t>
            </a:r>
            <a:endParaRPr sz="1800"/>
          </a:p>
          <a:p>
            <a:pPr marL="228600" lvl="0" indent="-228600" algn="l" rtl="0">
              <a:lnSpc>
                <a:spcPct val="90000"/>
              </a:lnSpc>
              <a:spcBef>
                <a:spcPts val="0"/>
              </a:spcBef>
              <a:spcAft>
                <a:spcPts val="0"/>
              </a:spcAft>
              <a:buClr>
                <a:srgbClr val="000000"/>
              </a:buClr>
              <a:buSzPts val="1800"/>
              <a:buChar char="•"/>
            </a:pPr>
            <a:r>
              <a:rPr lang="en-US" sz="1800" b="0" i="0" u="none" strike="noStrike">
                <a:solidFill>
                  <a:srgbClr val="000000"/>
                </a:solidFill>
              </a:rPr>
              <a:t>Contact the grant coordinator for support.</a:t>
            </a:r>
            <a:br>
              <a:rPr lang="en-US" sz="1400"/>
            </a:br>
            <a:r>
              <a:rPr lang="en-US" sz="1600">
                <a:solidFill>
                  <a:srgbClr val="262626"/>
                </a:solidFill>
              </a:rPr>
              <a:t> </a:t>
            </a:r>
            <a:endParaRPr/>
          </a:p>
          <a:p>
            <a:pPr marL="685800" lvl="1" indent="-127000" algn="l" rtl="0">
              <a:lnSpc>
                <a:spcPct val="90000"/>
              </a:lnSpc>
              <a:spcBef>
                <a:spcPts val="0"/>
              </a:spcBef>
              <a:spcAft>
                <a:spcPts val="0"/>
              </a:spcAft>
              <a:buClr>
                <a:schemeClr val="dk1"/>
              </a:buClr>
              <a:buSzPts val="1600"/>
              <a:buNone/>
            </a:pPr>
            <a:endParaRPr sz="1600">
              <a:solidFill>
                <a:srgbClr val="262626"/>
              </a:solidFill>
            </a:endParaRPr>
          </a:p>
          <a:p>
            <a:pPr marL="685800" lvl="1" indent="-127000" algn="l" rtl="0">
              <a:lnSpc>
                <a:spcPct val="90000"/>
              </a:lnSpc>
              <a:spcBef>
                <a:spcPts val="0"/>
              </a:spcBef>
              <a:spcAft>
                <a:spcPts val="0"/>
              </a:spcAft>
              <a:buClr>
                <a:schemeClr val="dk1"/>
              </a:buClr>
              <a:buSzPts val="1600"/>
              <a:buNone/>
            </a:pPr>
            <a:endParaRPr sz="1600">
              <a:solidFill>
                <a:srgbClr val="262626"/>
              </a:solidFill>
            </a:endParaRPr>
          </a:p>
          <a:p>
            <a:pPr marL="685800" lvl="1" indent="-127000" algn="l" rtl="0">
              <a:lnSpc>
                <a:spcPct val="90000"/>
              </a:lnSpc>
              <a:spcBef>
                <a:spcPts val="0"/>
              </a:spcBef>
              <a:spcAft>
                <a:spcPts val="0"/>
              </a:spcAft>
              <a:buClr>
                <a:schemeClr val="dk1"/>
              </a:buClr>
              <a:buSzPts val="1600"/>
              <a:buNone/>
            </a:pPr>
            <a:endParaRPr sz="1600">
              <a:solidFill>
                <a:srgbClr val="262626"/>
              </a:solidFill>
            </a:endParaRPr>
          </a:p>
          <a:p>
            <a:pPr marL="457200" lvl="1" indent="0" algn="l" rtl="0">
              <a:lnSpc>
                <a:spcPct val="90000"/>
              </a:lnSpc>
              <a:spcBef>
                <a:spcPts val="0"/>
              </a:spcBef>
              <a:spcAft>
                <a:spcPts val="0"/>
              </a:spcAft>
              <a:buClr>
                <a:schemeClr val="dk1"/>
              </a:buClr>
              <a:buSzPts val="1800"/>
              <a:buNone/>
            </a:pPr>
            <a:endParaRPr sz="1800">
              <a:solidFill>
                <a:srgbClr val="262626"/>
              </a:solidFill>
            </a:endParaRPr>
          </a:p>
        </p:txBody>
      </p:sp>
      <p:sp>
        <p:nvSpPr>
          <p:cNvPr id="178" name="Google Shape;178;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pic>
        <p:nvPicPr>
          <p:cNvPr id="179" name="Google Shape;179;p16"/>
          <p:cNvPicPr preferRelativeResize="0"/>
          <p:nvPr/>
        </p:nvPicPr>
        <p:blipFill rotWithShape="1">
          <a:blip r:embed="rId3">
            <a:alphaModFix/>
          </a:blip>
          <a:srcRect/>
          <a:stretch/>
        </p:blipFill>
        <p:spPr>
          <a:xfrm>
            <a:off x="1969564" y="2270588"/>
            <a:ext cx="5192889" cy="3833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Evaluation and Reporting</a:t>
            </a:r>
            <a:endParaRPr/>
          </a:p>
        </p:txBody>
      </p:sp>
      <p:sp>
        <p:nvSpPr>
          <p:cNvPr id="186" name="Google Shape;186;p15"/>
          <p:cNvSpPr txBox="1">
            <a:spLocks noGrp="1"/>
          </p:cNvSpPr>
          <p:nvPr>
            <p:ph type="body" idx="1"/>
          </p:nvPr>
        </p:nvSpPr>
        <p:spPr>
          <a:xfrm>
            <a:off x="245193" y="1463040"/>
            <a:ext cx="8641632"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262626"/>
              </a:buClr>
              <a:buSzPts val="2000"/>
              <a:buChar char="•"/>
            </a:pPr>
            <a:r>
              <a:rPr lang="en-US" sz="2000">
                <a:solidFill>
                  <a:srgbClr val="262626"/>
                </a:solidFill>
              </a:rPr>
              <a:t>Program Reporting</a:t>
            </a:r>
            <a:endParaRPr/>
          </a:p>
          <a:p>
            <a:pPr marL="685800" lvl="1" indent="-241300" algn="l" rtl="0">
              <a:lnSpc>
                <a:spcPct val="90000"/>
              </a:lnSpc>
              <a:spcBef>
                <a:spcPts val="0"/>
              </a:spcBef>
              <a:spcAft>
                <a:spcPts val="0"/>
              </a:spcAft>
              <a:buClr>
                <a:srgbClr val="262626"/>
              </a:buClr>
              <a:buSzPts val="1800"/>
              <a:buChar char="•"/>
            </a:pPr>
            <a:r>
              <a:rPr lang="en-US" sz="1800">
                <a:solidFill>
                  <a:srgbClr val="262626"/>
                </a:solidFill>
              </a:rPr>
              <a:t>Four (4) total reports</a:t>
            </a:r>
            <a:endParaRPr sz="1800">
              <a:solidFill>
                <a:srgbClr val="262626"/>
              </a:solidFill>
            </a:endParaRPr>
          </a:p>
          <a:p>
            <a:pPr marL="1143000" lvl="2" indent="-215900" algn="l" rtl="0">
              <a:lnSpc>
                <a:spcPct val="90000"/>
              </a:lnSpc>
              <a:spcBef>
                <a:spcPts val="0"/>
              </a:spcBef>
              <a:spcAft>
                <a:spcPts val="0"/>
              </a:spcAft>
              <a:buClr>
                <a:srgbClr val="262626"/>
              </a:buClr>
              <a:buSzPts val="1600"/>
              <a:buChar char="•"/>
            </a:pPr>
            <a:r>
              <a:rPr lang="en-US" sz="1600">
                <a:solidFill>
                  <a:srgbClr val="262626"/>
                </a:solidFill>
              </a:rPr>
              <a:t>Year end (x2), mid-year, and final reports </a:t>
            </a:r>
            <a:endParaRPr sz="1600"/>
          </a:p>
          <a:p>
            <a:pPr marL="1143000" lvl="2" indent="-215900" algn="l" rtl="0">
              <a:lnSpc>
                <a:spcPct val="90000"/>
              </a:lnSpc>
              <a:spcBef>
                <a:spcPts val="0"/>
              </a:spcBef>
              <a:spcAft>
                <a:spcPts val="0"/>
              </a:spcAft>
              <a:buSzPts val="1600"/>
              <a:buChar char="•"/>
            </a:pPr>
            <a:r>
              <a:rPr lang="en-US" sz="1600"/>
              <a:t>First report due July 8. 2021 - 2022 year end</a:t>
            </a:r>
            <a:endParaRPr sz="1600"/>
          </a:p>
          <a:p>
            <a:pPr marL="685800" lvl="1" indent="-127000" algn="l" rtl="0">
              <a:lnSpc>
                <a:spcPct val="90000"/>
              </a:lnSpc>
              <a:spcBef>
                <a:spcPts val="0"/>
              </a:spcBef>
              <a:spcAft>
                <a:spcPts val="0"/>
              </a:spcAft>
              <a:buClr>
                <a:schemeClr val="dk1"/>
              </a:buClr>
              <a:buSzPts val="1600"/>
              <a:buNone/>
            </a:pPr>
            <a:endParaRPr sz="1600">
              <a:solidFill>
                <a:srgbClr val="262626"/>
              </a:solidFill>
            </a:endParaRPr>
          </a:p>
          <a:p>
            <a:pPr marL="685800" lvl="1" indent="-127000" algn="l" rtl="0">
              <a:lnSpc>
                <a:spcPct val="90000"/>
              </a:lnSpc>
              <a:spcBef>
                <a:spcPts val="0"/>
              </a:spcBef>
              <a:spcAft>
                <a:spcPts val="0"/>
              </a:spcAft>
              <a:buClr>
                <a:schemeClr val="dk1"/>
              </a:buClr>
              <a:buSzPts val="1600"/>
              <a:buNone/>
            </a:pPr>
            <a:endParaRPr sz="1600">
              <a:solidFill>
                <a:srgbClr val="262626"/>
              </a:solidFill>
            </a:endParaRPr>
          </a:p>
          <a:p>
            <a:pPr marL="685800" lvl="1" indent="-127000" algn="l" rtl="0">
              <a:lnSpc>
                <a:spcPct val="90000"/>
              </a:lnSpc>
              <a:spcBef>
                <a:spcPts val="0"/>
              </a:spcBef>
              <a:spcAft>
                <a:spcPts val="0"/>
              </a:spcAft>
              <a:buClr>
                <a:schemeClr val="dk1"/>
              </a:buClr>
              <a:buSzPts val="1600"/>
              <a:buNone/>
            </a:pPr>
            <a:endParaRPr sz="1600">
              <a:solidFill>
                <a:srgbClr val="262626"/>
              </a:solidFill>
            </a:endParaRPr>
          </a:p>
          <a:p>
            <a:pPr marL="685800" lvl="1" indent="-127000" algn="l" rtl="0">
              <a:lnSpc>
                <a:spcPct val="90000"/>
              </a:lnSpc>
              <a:spcBef>
                <a:spcPts val="0"/>
              </a:spcBef>
              <a:spcAft>
                <a:spcPts val="0"/>
              </a:spcAft>
              <a:buClr>
                <a:schemeClr val="dk1"/>
              </a:buClr>
              <a:buSzPts val="1600"/>
              <a:buNone/>
            </a:pPr>
            <a:endParaRPr sz="1600">
              <a:solidFill>
                <a:srgbClr val="262626"/>
              </a:solidFill>
            </a:endParaRPr>
          </a:p>
          <a:p>
            <a:pPr marL="457200" lvl="1" indent="0" algn="l" rtl="0">
              <a:lnSpc>
                <a:spcPct val="90000"/>
              </a:lnSpc>
              <a:spcBef>
                <a:spcPts val="0"/>
              </a:spcBef>
              <a:spcAft>
                <a:spcPts val="0"/>
              </a:spcAft>
              <a:buClr>
                <a:schemeClr val="dk1"/>
              </a:buClr>
              <a:buSzPts val="1800"/>
              <a:buNone/>
            </a:pPr>
            <a:endParaRPr sz="1800">
              <a:solidFill>
                <a:srgbClr val="262626"/>
              </a:solidFill>
            </a:endParaRPr>
          </a:p>
        </p:txBody>
      </p:sp>
      <p:sp>
        <p:nvSpPr>
          <p:cNvPr id="187" name="Google Shape;187;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pic>
        <p:nvPicPr>
          <p:cNvPr id="188" name="Google Shape;188;p15"/>
          <p:cNvPicPr preferRelativeResize="0"/>
          <p:nvPr/>
        </p:nvPicPr>
        <p:blipFill rotWithShape="1">
          <a:blip r:embed="rId3">
            <a:alphaModFix/>
          </a:blip>
          <a:srcRect/>
          <a:stretch/>
        </p:blipFill>
        <p:spPr>
          <a:xfrm>
            <a:off x="1005597" y="2475983"/>
            <a:ext cx="7120828" cy="38509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Review Process and Timeline</a:t>
            </a:r>
            <a:endParaRPr/>
          </a:p>
        </p:txBody>
      </p:sp>
      <p:sp>
        <p:nvSpPr>
          <p:cNvPr id="194" name="Google Shape;194;p1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marR="0" lvl="0" indent="0" algn="l" rtl="0">
              <a:lnSpc>
                <a:spcPct val="90000"/>
              </a:lnSpc>
              <a:spcBef>
                <a:spcPts val="0"/>
              </a:spcBef>
              <a:spcAft>
                <a:spcPts val="0"/>
              </a:spcAft>
              <a:buClr>
                <a:srgbClr val="262626"/>
              </a:buClr>
              <a:buSzPts val="2000"/>
              <a:buNone/>
            </a:pPr>
            <a:r>
              <a:rPr lang="en-US" sz="2000">
                <a:solidFill>
                  <a:srgbClr val="262626"/>
                </a:solidFill>
              </a:rPr>
              <a:t>Applications will be reviewed by CDE staff and peer reviewers to ensure they contain all required components. Applicants will be notified of final award status no later than </a:t>
            </a:r>
            <a:r>
              <a:rPr lang="en-US" sz="2000" b="1">
                <a:solidFill>
                  <a:srgbClr val="262626"/>
                </a:solidFill>
              </a:rPr>
              <a:t>Friday, February 25, 2022.</a:t>
            </a:r>
            <a:endParaRPr sz="2000">
              <a:solidFill>
                <a:srgbClr val="262626"/>
              </a:solidFill>
            </a:endParaRPr>
          </a:p>
          <a:p>
            <a:pPr marL="228600" lvl="0" indent="-10160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b="1"/>
              <a:t>Note: </a:t>
            </a:r>
            <a:r>
              <a:rPr lang="en-US" sz="2000"/>
              <a:t>This is a competitive process – </a:t>
            </a:r>
            <a:r>
              <a:rPr lang="en-US" sz="2000" u="sng"/>
              <a:t>applicants must score at least 70 points out of the 100 possible points to be approved for funding</a:t>
            </a:r>
            <a:r>
              <a:rPr lang="en-US" sz="2000"/>
              <a:t>.</a:t>
            </a:r>
            <a:endParaRPr/>
          </a:p>
          <a:p>
            <a:pPr marL="685800" lvl="1" indent="-228600" algn="l" rtl="0">
              <a:lnSpc>
                <a:spcPct val="90000"/>
              </a:lnSpc>
              <a:spcBef>
                <a:spcPts val="500"/>
              </a:spcBef>
              <a:spcAft>
                <a:spcPts val="0"/>
              </a:spcAft>
              <a:buClr>
                <a:schemeClr val="dk1"/>
              </a:buClr>
              <a:buSzPts val="1800"/>
              <a:buChar char="•"/>
            </a:pPr>
            <a:r>
              <a:rPr lang="en-US" sz="1800"/>
              <a:t>Applications that score below 70 points may be asked to submit revisions that would bring the application up to a fundable level.</a:t>
            </a:r>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262626"/>
              </a:solidFill>
              <a:latin typeface="Calibri"/>
              <a:ea typeface="Calibri"/>
              <a:cs typeface="Calibri"/>
              <a:sym typeface="Calibri"/>
            </a:endParaRPr>
          </a:p>
          <a:p>
            <a:pPr marL="0" marR="0" lvl="0" indent="0" algn="l" rtl="0">
              <a:lnSpc>
                <a:spcPct val="90000"/>
              </a:lnSpc>
              <a:spcBef>
                <a:spcPts val="0"/>
              </a:spcBef>
              <a:spcAft>
                <a:spcPts val="0"/>
              </a:spcAft>
              <a:buClr>
                <a:srgbClr val="262626"/>
              </a:buClr>
              <a:buSzPts val="1800"/>
              <a:buNone/>
            </a:pPr>
            <a:r>
              <a:rPr lang="en-US" sz="1800">
                <a:solidFill>
                  <a:srgbClr val="262626"/>
                </a:solidFill>
                <a:latin typeface="Calibri"/>
                <a:ea typeface="Calibri"/>
                <a:cs typeface="Calibri"/>
                <a:sym typeface="Calibri"/>
              </a:rPr>
              <a:t>If interested in applying for this funding opportunity, submit the </a:t>
            </a:r>
            <a:r>
              <a:rPr lang="en-US" sz="1800" u="sng">
                <a:solidFill>
                  <a:srgbClr val="26262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Intent to Apply</a:t>
            </a:r>
            <a:r>
              <a:rPr lang="en-US" sz="1800">
                <a:solidFill>
                  <a:srgbClr val="262626"/>
                </a:solidFill>
                <a:latin typeface="Calibri"/>
                <a:ea typeface="Calibri"/>
                <a:cs typeface="Calibri"/>
                <a:sym typeface="Calibri"/>
              </a:rPr>
              <a:t> by </a:t>
            </a:r>
            <a:r>
              <a:rPr lang="en-US" sz="1800" b="1">
                <a:solidFill>
                  <a:srgbClr val="262626"/>
                </a:solidFill>
                <a:latin typeface="Calibri"/>
                <a:ea typeface="Calibri"/>
                <a:cs typeface="Calibri"/>
                <a:sym typeface="Calibri"/>
              </a:rPr>
              <a:t>Friday, January 7, 2022, by 11:59 p.m</a:t>
            </a:r>
            <a:r>
              <a:rPr lang="en-US" sz="1800">
                <a:solidFill>
                  <a:srgbClr val="262626"/>
                </a:solidFill>
                <a:latin typeface="Calibri"/>
                <a:ea typeface="Calibri"/>
                <a:cs typeface="Calibri"/>
                <a:sym typeface="Calibri"/>
              </a:rPr>
              <a:t>. Completion of the Intent to Apply form is encouraged, but not required to submit an application.</a:t>
            </a:r>
            <a:endParaRPr sz="1800">
              <a:solidFill>
                <a:srgbClr val="262626"/>
              </a:solidFill>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a:p>
          <a:p>
            <a:pPr marL="228600" lvl="0" indent="-76200" algn="l" rtl="0">
              <a:lnSpc>
                <a:spcPct val="90000"/>
              </a:lnSpc>
              <a:spcBef>
                <a:spcPts val="1000"/>
              </a:spcBef>
              <a:spcAft>
                <a:spcPts val="0"/>
              </a:spcAft>
              <a:buClr>
                <a:schemeClr val="dk1"/>
              </a:buClr>
              <a:buSzPts val="2400"/>
              <a:buNone/>
            </a:pPr>
            <a:endParaRPr/>
          </a:p>
        </p:txBody>
      </p:sp>
      <p:sp>
        <p:nvSpPr>
          <p:cNvPr id="195" name="Google Shape;195;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Submission Process and Deadline</a:t>
            </a:r>
            <a:endParaRPr/>
          </a:p>
        </p:txBody>
      </p:sp>
      <p:sp>
        <p:nvSpPr>
          <p:cNvPr id="201" name="Google Shape;201;p1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lnSpcReduction="20000"/>
          </a:bodyPr>
          <a:lstStyle/>
          <a:p>
            <a:pPr marL="0" marR="0" lvl="0" indent="0" algn="l" rtl="0">
              <a:lnSpc>
                <a:spcPct val="90000"/>
              </a:lnSpc>
              <a:spcBef>
                <a:spcPts val="0"/>
              </a:spcBef>
              <a:spcAft>
                <a:spcPts val="0"/>
              </a:spcAft>
              <a:buClr>
                <a:srgbClr val="262626"/>
              </a:buClr>
              <a:buSzPts val="2400"/>
              <a:buNone/>
            </a:pPr>
            <a:r>
              <a:rPr lang="en-US">
                <a:solidFill>
                  <a:srgbClr val="262626"/>
                </a:solidFill>
                <a:latin typeface="Calibri"/>
                <a:ea typeface="Calibri"/>
                <a:cs typeface="Calibri"/>
                <a:sym typeface="Calibri"/>
              </a:rPr>
              <a:t>Information must be completed (including all elements outlined below) and submitted through the </a:t>
            </a:r>
            <a:r>
              <a:rPr lang="en-US" b="1" u="sng">
                <a:solidFill>
                  <a:srgbClr val="26262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online application</a:t>
            </a:r>
            <a:r>
              <a:rPr lang="en-US" b="1">
                <a:solidFill>
                  <a:srgbClr val="262626"/>
                </a:solidFill>
                <a:latin typeface="Calibri"/>
                <a:ea typeface="Calibri"/>
                <a:cs typeface="Calibri"/>
                <a:sym typeface="Calibri"/>
              </a:rPr>
              <a:t> </a:t>
            </a:r>
            <a:r>
              <a:rPr lang="en-US">
                <a:solidFill>
                  <a:srgbClr val="262626"/>
                </a:solidFill>
                <a:latin typeface="Calibri"/>
                <a:ea typeface="Calibri"/>
                <a:cs typeface="Calibri"/>
                <a:sym typeface="Calibri"/>
              </a:rPr>
              <a:t>by </a:t>
            </a:r>
            <a:r>
              <a:rPr lang="en-US" b="1">
                <a:solidFill>
                  <a:srgbClr val="262626"/>
                </a:solidFill>
                <a:latin typeface="Calibri"/>
                <a:ea typeface="Calibri"/>
                <a:cs typeface="Calibri"/>
                <a:sym typeface="Calibri"/>
              </a:rPr>
              <a:t>Monday, January 31, 2022, at 11:59 p.m. </a:t>
            </a:r>
            <a:r>
              <a:rPr lang="en-US">
                <a:solidFill>
                  <a:srgbClr val="262626"/>
                </a:solidFill>
                <a:latin typeface="Calibri"/>
                <a:ea typeface="Calibri"/>
                <a:cs typeface="Calibri"/>
                <a:sym typeface="Calibri"/>
              </a:rPr>
              <a:t>The Program Assurances Form must also be uploaded to the online application at the time of submission.</a:t>
            </a:r>
            <a:endParaRPr>
              <a:solidFill>
                <a:srgbClr val="262626"/>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a:solidFill>
                <a:srgbClr val="262626"/>
              </a:solidFill>
              <a:latin typeface="Calibri"/>
              <a:ea typeface="Calibri"/>
              <a:cs typeface="Calibri"/>
              <a:sym typeface="Calibri"/>
            </a:endParaRPr>
          </a:p>
          <a:p>
            <a:pPr marL="0" marR="0" lvl="0" indent="0" algn="l" rtl="0">
              <a:lnSpc>
                <a:spcPct val="90000"/>
              </a:lnSpc>
              <a:spcBef>
                <a:spcPts val="0"/>
              </a:spcBef>
              <a:spcAft>
                <a:spcPts val="0"/>
              </a:spcAft>
              <a:buClr>
                <a:srgbClr val="262626"/>
              </a:buClr>
              <a:buSzPts val="2400"/>
              <a:buNone/>
            </a:pPr>
            <a:r>
              <a:rPr lang="en-US">
                <a:solidFill>
                  <a:srgbClr val="262626"/>
                </a:solidFill>
                <a:latin typeface="Calibri"/>
                <a:ea typeface="Calibri"/>
                <a:cs typeface="Calibri"/>
                <a:sym typeface="Calibri"/>
              </a:rPr>
              <a:t>Application resources and required documents to include in the submission are available on CDE’s </a:t>
            </a:r>
            <a:r>
              <a:rPr lang="en-US" u="sng">
                <a:solidFill>
                  <a:srgbClr val="1155CC"/>
                </a:solidFill>
                <a:hlinkClick r:id="rId4">
                  <a:extLst>
                    <a:ext uri="{A12FA001-AC4F-418D-AE19-62706E023703}">
                      <ahyp:hlinkClr xmlns:ahyp="http://schemas.microsoft.com/office/drawing/2018/hyperlinkcolor" val="tx"/>
                    </a:ext>
                  </a:extLst>
                </a:hlinkClick>
              </a:rPr>
              <a:t>School Nurse Workforce Grant webpage</a:t>
            </a:r>
            <a:r>
              <a:rPr lang="en-US">
                <a:solidFill>
                  <a:srgbClr val="262626"/>
                </a:solidFill>
                <a:latin typeface="Calibri"/>
                <a:ea typeface="Calibri"/>
                <a:cs typeface="Calibri"/>
                <a:sym typeface="Calibri"/>
              </a:rPr>
              <a:t>. Incomplete or late applications will not be considered. </a:t>
            </a:r>
            <a:endParaRPr/>
          </a:p>
          <a:p>
            <a:pPr marL="0" marR="0" lvl="0" indent="0" algn="l" rtl="0">
              <a:lnSpc>
                <a:spcPct val="90000"/>
              </a:lnSpc>
              <a:spcBef>
                <a:spcPts val="0"/>
              </a:spcBef>
              <a:spcAft>
                <a:spcPts val="0"/>
              </a:spcAft>
              <a:buClr>
                <a:schemeClr val="dk1"/>
              </a:buClr>
              <a:buSzPts val="2400"/>
              <a:buNone/>
            </a:pPr>
            <a:endParaRPr>
              <a:solidFill>
                <a:srgbClr val="262626"/>
              </a:solidFill>
              <a:latin typeface="Calibri"/>
              <a:ea typeface="Calibri"/>
              <a:cs typeface="Calibri"/>
              <a:sym typeface="Calibri"/>
            </a:endParaRPr>
          </a:p>
          <a:p>
            <a:pPr marL="0" marR="0" lvl="0" indent="0" algn="l" rtl="0">
              <a:lnSpc>
                <a:spcPct val="90000"/>
              </a:lnSpc>
              <a:spcBef>
                <a:spcPts val="0"/>
              </a:spcBef>
              <a:spcAft>
                <a:spcPts val="0"/>
              </a:spcAft>
              <a:buClr>
                <a:srgbClr val="262626"/>
              </a:buClr>
              <a:buSzPts val="2400"/>
              <a:buNone/>
            </a:pPr>
            <a:r>
              <a:rPr lang="en-US">
                <a:solidFill>
                  <a:srgbClr val="262626"/>
                </a:solidFill>
                <a:latin typeface="Calibri"/>
                <a:ea typeface="Calibri"/>
                <a:cs typeface="Calibri"/>
                <a:sym typeface="Calibri"/>
              </a:rPr>
              <a:t>Note: applicants should receive an automated confirmation email from the online system upon submission. If you do not, please email </a:t>
            </a:r>
            <a:r>
              <a:rPr lang="en-US"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CompetitiveGrants@cde.state.co.us</a:t>
            </a:r>
            <a:r>
              <a:rPr lang="en-US">
                <a:solidFill>
                  <a:srgbClr val="262626"/>
                </a:solidFill>
                <a:latin typeface="Calibri"/>
                <a:ea typeface="Calibri"/>
                <a:cs typeface="Calibri"/>
                <a:sym typeface="Calibri"/>
              </a:rPr>
              <a:t>.</a:t>
            </a:r>
            <a:endParaRPr/>
          </a:p>
          <a:p>
            <a:pPr marL="0" marR="0" lvl="0" indent="0" algn="l" rtl="0">
              <a:lnSpc>
                <a:spcPct val="90000"/>
              </a:lnSpc>
              <a:spcBef>
                <a:spcPts val="0"/>
              </a:spcBef>
              <a:spcAft>
                <a:spcPts val="0"/>
              </a:spcAft>
              <a:buClr>
                <a:srgbClr val="262626"/>
              </a:buClr>
              <a:buSzPts val="1800"/>
              <a:buNone/>
            </a:pPr>
            <a:r>
              <a:rPr lang="en-US" sz="1800">
                <a:solidFill>
                  <a:srgbClr val="262626"/>
                </a:solidFill>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400"/>
              <a:buNone/>
            </a:pPr>
            <a:endParaRPr/>
          </a:p>
        </p:txBody>
      </p:sp>
      <p:sp>
        <p:nvSpPr>
          <p:cNvPr id="202" name="Google Shape;202;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244474" y="254000"/>
            <a:ext cx="6907763" cy="7572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Required Elements</a:t>
            </a:r>
            <a:endParaRPr/>
          </a:p>
        </p:txBody>
      </p:sp>
      <p:sp>
        <p:nvSpPr>
          <p:cNvPr id="208" name="Google Shape;208;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marR="0" lvl="0" indent="0" algn="l" rtl="0">
              <a:lnSpc>
                <a:spcPct val="90000"/>
              </a:lnSpc>
              <a:spcBef>
                <a:spcPts val="0"/>
              </a:spcBef>
              <a:spcAft>
                <a:spcPts val="0"/>
              </a:spcAft>
              <a:buClr>
                <a:srgbClr val="262626"/>
              </a:buClr>
              <a:buSzPts val="1800"/>
              <a:buNone/>
            </a:pPr>
            <a:r>
              <a:rPr lang="en-US" sz="1800">
                <a:solidFill>
                  <a:srgbClr val="262626"/>
                </a:solidFill>
                <a:latin typeface="Calibri"/>
                <a:ea typeface="Calibri"/>
                <a:cs typeface="Calibri"/>
                <a:sym typeface="Calibri"/>
              </a:rPr>
              <a:t>The School Nurse Workforce Grant </a:t>
            </a:r>
            <a:r>
              <a:rPr lang="en-US" sz="1800" b="1" u="sng">
                <a:solidFill>
                  <a:srgbClr val="26262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online application</a:t>
            </a:r>
            <a:r>
              <a:rPr lang="en-US" sz="1800" b="1">
                <a:solidFill>
                  <a:srgbClr val="262626"/>
                </a:solidFill>
                <a:latin typeface="Calibri"/>
                <a:ea typeface="Calibri"/>
                <a:cs typeface="Calibri"/>
                <a:sym typeface="Calibri"/>
              </a:rPr>
              <a:t> </a:t>
            </a:r>
            <a:r>
              <a:rPr lang="en-US" sz="1800">
                <a:solidFill>
                  <a:srgbClr val="262626"/>
                </a:solidFill>
                <a:latin typeface="Calibri"/>
                <a:ea typeface="Calibri"/>
                <a:cs typeface="Calibri"/>
                <a:sym typeface="Calibri"/>
              </a:rPr>
              <a:t>includes the following elements, all of which must be completed. </a:t>
            </a:r>
            <a:endParaRPr sz="1800">
              <a:solidFill>
                <a:srgbClr val="262626"/>
              </a:solidFill>
              <a:latin typeface="Calibri"/>
              <a:ea typeface="Calibri"/>
              <a:cs typeface="Calibri"/>
              <a:sym typeface="Calibri"/>
            </a:endParaRPr>
          </a:p>
          <a:p>
            <a:pPr marL="0" marR="0" lvl="0" indent="114300" algn="l" rtl="0">
              <a:lnSpc>
                <a:spcPct val="90000"/>
              </a:lnSpc>
              <a:spcBef>
                <a:spcPts val="0"/>
              </a:spcBef>
              <a:spcAft>
                <a:spcPts val="0"/>
              </a:spcAft>
              <a:buClr>
                <a:schemeClr val="dk1"/>
              </a:buClr>
              <a:buSzPts val="1800"/>
              <a:buNone/>
            </a:pPr>
            <a:endParaRPr sz="1800">
              <a:solidFill>
                <a:srgbClr val="262626"/>
              </a:solidFill>
              <a:latin typeface="Calibri"/>
              <a:ea typeface="Calibri"/>
              <a:cs typeface="Calibri"/>
              <a:sym typeface="Calibri"/>
            </a:endParaRPr>
          </a:p>
          <a:p>
            <a:pPr marL="0" marR="0" lvl="0" indent="0" algn="l" rtl="0">
              <a:lnSpc>
                <a:spcPct val="90000"/>
              </a:lnSpc>
              <a:spcBef>
                <a:spcPts val="0"/>
              </a:spcBef>
              <a:spcAft>
                <a:spcPts val="0"/>
              </a:spcAft>
              <a:buClr>
                <a:srgbClr val="262626"/>
              </a:buClr>
              <a:buSzPts val="1800"/>
              <a:buNone/>
            </a:pPr>
            <a:r>
              <a:rPr lang="en-US" sz="1800" b="1" u="none" strike="noStrike">
                <a:solidFill>
                  <a:srgbClr val="262626"/>
                </a:solidFill>
                <a:latin typeface="Calibri"/>
                <a:ea typeface="Calibri"/>
                <a:cs typeface="Calibri"/>
                <a:sym typeface="Calibri"/>
              </a:rPr>
              <a:t>Part IA:	Applicant Information</a:t>
            </a:r>
            <a:endParaRPr sz="1800" u="none" strike="noStrike">
              <a:solidFill>
                <a:srgbClr val="262626"/>
              </a:solidFill>
              <a:latin typeface="Calibri"/>
              <a:ea typeface="Calibri"/>
              <a:cs typeface="Calibri"/>
              <a:sym typeface="Calibri"/>
            </a:endParaRPr>
          </a:p>
          <a:p>
            <a:pPr marL="0" marR="0" lvl="0" indent="0" algn="l" rtl="0">
              <a:lnSpc>
                <a:spcPct val="90000"/>
              </a:lnSpc>
              <a:spcBef>
                <a:spcPts val="600"/>
              </a:spcBef>
              <a:spcAft>
                <a:spcPts val="0"/>
              </a:spcAft>
              <a:buClr>
                <a:srgbClr val="262626"/>
              </a:buClr>
              <a:buSzPts val="1800"/>
              <a:buNone/>
            </a:pPr>
            <a:r>
              <a:rPr lang="en-US" sz="1800" b="1" u="none" strike="noStrike">
                <a:solidFill>
                  <a:srgbClr val="262626"/>
                </a:solidFill>
                <a:latin typeface="Calibri"/>
                <a:ea typeface="Calibri"/>
                <a:cs typeface="Calibri"/>
                <a:sym typeface="Calibri"/>
              </a:rPr>
              <a:t>Part IB: 	Recipient School Information: </a:t>
            </a:r>
            <a:r>
              <a:rPr lang="en-US" sz="1800" u="none" strike="noStrike">
                <a:solidFill>
                  <a:srgbClr val="262626"/>
                </a:solidFill>
                <a:latin typeface="Calibri"/>
                <a:ea typeface="Calibri"/>
                <a:cs typeface="Calibri"/>
                <a:sym typeface="Calibri"/>
              </a:rPr>
              <a:t>Complete and upload the Recipient School 	Information Form (PDF or Word file) within the online application.</a:t>
            </a:r>
            <a:endParaRPr sz="1800" u="none" strike="noStrike">
              <a:solidFill>
                <a:srgbClr val="262626"/>
              </a:solidFill>
              <a:latin typeface="Calibri"/>
              <a:ea typeface="Calibri"/>
              <a:cs typeface="Calibri"/>
              <a:sym typeface="Calibri"/>
            </a:endParaRPr>
          </a:p>
          <a:p>
            <a:pPr marL="0" marR="0" lvl="0" indent="0" algn="l" rtl="0">
              <a:lnSpc>
                <a:spcPct val="90000"/>
              </a:lnSpc>
              <a:spcBef>
                <a:spcPts val="600"/>
              </a:spcBef>
              <a:spcAft>
                <a:spcPts val="0"/>
              </a:spcAft>
              <a:buClr>
                <a:srgbClr val="262626"/>
              </a:buClr>
              <a:buSzPts val="1800"/>
              <a:buNone/>
            </a:pPr>
            <a:r>
              <a:rPr lang="en-US" sz="1800" b="1" u="none" strike="noStrike">
                <a:solidFill>
                  <a:srgbClr val="262626"/>
                </a:solidFill>
                <a:latin typeface="Calibri"/>
                <a:ea typeface="Calibri"/>
                <a:cs typeface="Calibri"/>
                <a:sym typeface="Calibri"/>
              </a:rPr>
              <a:t>Part II:	Application Narrative and Excel Budget Workbook</a:t>
            </a:r>
            <a:endParaRPr sz="1800" u="none" strike="noStrike">
              <a:solidFill>
                <a:srgbClr val="262626"/>
              </a:solidFill>
              <a:latin typeface="Calibri"/>
              <a:ea typeface="Calibri"/>
              <a:cs typeface="Calibri"/>
              <a:sym typeface="Calibri"/>
            </a:endParaRPr>
          </a:p>
          <a:p>
            <a:pPr marL="0" marR="0" lvl="0" indent="0" algn="l" rtl="0">
              <a:lnSpc>
                <a:spcPct val="90000"/>
              </a:lnSpc>
              <a:spcBef>
                <a:spcPts val="600"/>
              </a:spcBef>
              <a:spcAft>
                <a:spcPts val="0"/>
              </a:spcAft>
              <a:buClr>
                <a:srgbClr val="262626"/>
              </a:buClr>
              <a:buSzPts val="1800"/>
              <a:buNone/>
            </a:pPr>
            <a:r>
              <a:rPr lang="en-US" sz="1800" b="1" u="none" strike="noStrike">
                <a:solidFill>
                  <a:srgbClr val="262626"/>
                </a:solidFill>
                <a:latin typeface="Calibri"/>
                <a:ea typeface="Calibri"/>
                <a:cs typeface="Calibri"/>
                <a:sym typeface="Calibri"/>
              </a:rPr>
              <a:t>Part III:	Program Assurances Form: </a:t>
            </a:r>
            <a:r>
              <a:rPr lang="en-US" sz="1800" u="none" strike="noStrike">
                <a:solidFill>
                  <a:srgbClr val="262626"/>
                </a:solidFill>
                <a:latin typeface="Calibri"/>
                <a:ea typeface="Calibri"/>
                <a:cs typeface="Calibri"/>
                <a:sym typeface="Calibri"/>
              </a:rPr>
              <a:t>Upload the Program Assurances Form (PDF or 	Word file) within the online application. Funding will not be awarded until 	all signatures are in place. Applications may be submitted without 	signatures; however, please attempt to obtain all signatures before 	submitting the application.</a:t>
            </a:r>
            <a:endParaRPr sz="1800" u="none" strike="noStrike">
              <a:solidFill>
                <a:srgbClr val="262626"/>
              </a:solidFill>
              <a:latin typeface="Calibri"/>
              <a:ea typeface="Calibri"/>
              <a:cs typeface="Calibri"/>
              <a:sym typeface="Calibri"/>
            </a:endParaRPr>
          </a:p>
          <a:p>
            <a:pPr marL="0" marR="0" lvl="0" indent="0" algn="l" rtl="0">
              <a:lnSpc>
                <a:spcPct val="90000"/>
              </a:lnSpc>
              <a:spcBef>
                <a:spcPts val="600"/>
              </a:spcBef>
              <a:spcAft>
                <a:spcPts val="0"/>
              </a:spcAft>
              <a:buClr>
                <a:srgbClr val="262626"/>
              </a:buClr>
              <a:buSzPts val="1800"/>
              <a:buNone/>
            </a:pPr>
            <a:r>
              <a:rPr lang="en-US" sz="1800" b="1" u="none" strike="noStrike">
                <a:solidFill>
                  <a:srgbClr val="262626"/>
                </a:solidFill>
                <a:latin typeface="Calibri"/>
                <a:ea typeface="Calibri"/>
                <a:cs typeface="Calibri"/>
                <a:sym typeface="Calibri"/>
              </a:rPr>
              <a:t>Part IV: 	Financial Management Survey: </a:t>
            </a:r>
            <a:r>
              <a:rPr lang="en-US" sz="1800" u="none" strike="noStrike">
                <a:solidFill>
                  <a:srgbClr val="262626"/>
                </a:solidFill>
                <a:latin typeface="Calibri"/>
                <a:ea typeface="Calibri"/>
                <a:cs typeface="Calibri"/>
                <a:sym typeface="Calibri"/>
              </a:rPr>
              <a:t>Complete and upload the Financial 	Management Survey (PDF or Word file) within the online application.</a:t>
            </a:r>
            <a:endParaRPr sz="1800" u="none" strike="noStrike">
              <a:solidFill>
                <a:srgbClr val="262626"/>
              </a:solidFill>
              <a:latin typeface="Calibri"/>
              <a:ea typeface="Calibri"/>
              <a:cs typeface="Calibri"/>
              <a:sym typeface="Calibri"/>
            </a:endParaRPr>
          </a:p>
          <a:p>
            <a:pPr marL="685800" lvl="1" indent="-101600" algn="l" rtl="0">
              <a:lnSpc>
                <a:spcPct val="90000"/>
              </a:lnSpc>
              <a:spcBef>
                <a:spcPts val="1100"/>
              </a:spcBef>
              <a:spcAft>
                <a:spcPts val="0"/>
              </a:spcAft>
              <a:buClr>
                <a:schemeClr val="dk1"/>
              </a:buClr>
              <a:buSzPts val="2000"/>
              <a:buNone/>
            </a:pPr>
            <a:endParaRPr/>
          </a:p>
          <a:p>
            <a:pPr marL="228600" lvl="0" indent="-76200" algn="l" rtl="0">
              <a:lnSpc>
                <a:spcPct val="90000"/>
              </a:lnSpc>
              <a:spcBef>
                <a:spcPts val="1000"/>
              </a:spcBef>
              <a:spcAft>
                <a:spcPts val="0"/>
              </a:spcAft>
              <a:buClr>
                <a:schemeClr val="dk1"/>
              </a:buClr>
              <a:buSzPts val="2400"/>
              <a:buNone/>
            </a:pPr>
            <a:endParaRPr/>
          </a:p>
        </p:txBody>
      </p:sp>
      <p:sp>
        <p:nvSpPr>
          <p:cNvPr id="209" name="Google Shape;209;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School Nurse Workforce Grant</a:t>
            </a:r>
            <a:br>
              <a:rPr lang="en-US"/>
            </a:br>
            <a:r>
              <a:rPr lang="en-US"/>
              <a:t>Application </a:t>
            </a:r>
            <a:br>
              <a:rPr lang="en-US"/>
            </a:br>
            <a:endParaRPr/>
          </a:p>
        </p:txBody>
      </p:sp>
      <p:sp>
        <p:nvSpPr>
          <p:cNvPr id="215" name="Google Shape;215;p20"/>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Visit the </a:t>
            </a:r>
            <a:r>
              <a:rPr lang="en-US" u="sng">
                <a:solidFill>
                  <a:schemeClr val="hlink"/>
                </a:solidFill>
                <a:hlinkClick r:id="rId3"/>
              </a:rPr>
              <a:t>School Nurse Workforce Grant Website</a:t>
            </a:r>
            <a:r>
              <a:rPr lang="en-US"/>
              <a:t> for the Request for Application, Online Application Form, and additional Resources. </a:t>
            </a:r>
            <a:endParaRPr/>
          </a:p>
          <a:p>
            <a:pPr marL="228600" lvl="0" indent="-76200" algn="l" rtl="0">
              <a:lnSpc>
                <a:spcPct val="90000"/>
              </a:lnSpc>
              <a:spcBef>
                <a:spcPts val="1000"/>
              </a:spcBef>
              <a:spcAft>
                <a:spcPts val="0"/>
              </a:spcAft>
              <a:buClr>
                <a:schemeClr val="dk1"/>
              </a:buClr>
              <a:buSzPts val="2400"/>
              <a:buNone/>
            </a:pPr>
            <a:endParaRPr/>
          </a:p>
        </p:txBody>
      </p:sp>
      <p:sp>
        <p:nvSpPr>
          <p:cNvPr id="221" name="Google Shape;221;p2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Application Resources	</a:t>
            </a:r>
            <a:endParaRPr/>
          </a:p>
        </p:txBody>
      </p:sp>
      <p:sp>
        <p:nvSpPr>
          <p:cNvPr id="222" name="Google Shape;222;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19</a:t>
            </a:fld>
            <a:endParaRPr/>
          </a:p>
        </p:txBody>
      </p:sp>
      <p:pic>
        <p:nvPicPr>
          <p:cNvPr id="223" name="Google Shape;223;p21"/>
          <p:cNvPicPr preferRelativeResize="0">
            <a:picLocks noGrp="1"/>
          </p:cNvPicPr>
          <p:nvPr>
            <p:ph type="body" idx="2"/>
          </p:nvPr>
        </p:nvPicPr>
        <p:blipFill rotWithShape="1">
          <a:blip r:embed="rId4">
            <a:alphaModFix/>
          </a:blip>
          <a:srcRect/>
          <a:stretch/>
        </p:blipFill>
        <p:spPr>
          <a:xfrm>
            <a:off x="4629150" y="1850857"/>
            <a:ext cx="3886200" cy="3808749"/>
          </a:xfrm>
          <a:prstGeom prst="rect">
            <a:avLst/>
          </a:prstGeom>
          <a:noFill/>
          <a:ln>
            <a:noFill/>
          </a:ln>
        </p:spPr>
      </p:pic>
      <p:sp>
        <p:nvSpPr>
          <p:cNvPr id="224" name="Google Shape;224;p21"/>
          <p:cNvSpPr/>
          <p:nvPr/>
        </p:nvSpPr>
        <p:spPr>
          <a:xfrm>
            <a:off x="6539066" y="1725562"/>
            <a:ext cx="2090584" cy="2262039"/>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Introduction</a:t>
            </a:r>
            <a:endParaRPr/>
          </a:p>
        </p:txBody>
      </p:sp>
      <p:sp>
        <p:nvSpPr>
          <p:cNvPr id="99" name="Google Shape;9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a:t>
            </a:fld>
            <a:endParaRPr/>
          </a:p>
        </p:txBody>
      </p:sp>
      <p:pic>
        <p:nvPicPr>
          <p:cNvPr id="100" name="Google Shape;100;p2"/>
          <p:cNvPicPr preferRelativeResize="0"/>
          <p:nvPr/>
        </p:nvPicPr>
        <p:blipFill>
          <a:blip r:embed="rId3">
            <a:alphaModFix/>
          </a:blip>
          <a:stretch>
            <a:fillRect/>
          </a:stretch>
        </p:blipFill>
        <p:spPr>
          <a:xfrm>
            <a:off x="1251400" y="1436062"/>
            <a:ext cx="6641198" cy="45658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Online Application - Applicant Information</a:t>
            </a:r>
            <a:br>
              <a:rPr lang="en-US"/>
            </a:br>
            <a:endParaRPr/>
          </a:p>
        </p:txBody>
      </p:sp>
      <p:sp>
        <p:nvSpPr>
          <p:cNvPr id="230" name="Google Shape;230;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20</a:t>
            </a:fld>
            <a:endParaRPr/>
          </a:p>
        </p:txBody>
      </p:sp>
      <p:pic>
        <p:nvPicPr>
          <p:cNvPr id="231" name="Google Shape;231;p22"/>
          <p:cNvPicPr preferRelativeResize="0">
            <a:picLocks noGrp="1"/>
          </p:cNvPicPr>
          <p:nvPr>
            <p:ph type="body" idx="1"/>
          </p:nvPr>
        </p:nvPicPr>
        <p:blipFill rotWithShape="1">
          <a:blip r:embed="rId3">
            <a:alphaModFix/>
          </a:blip>
          <a:srcRect/>
          <a:stretch/>
        </p:blipFill>
        <p:spPr>
          <a:xfrm>
            <a:off x="1823975" y="1463675"/>
            <a:ext cx="5496049" cy="464026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Online Application - Narrative Questions</a:t>
            </a:r>
            <a:endParaRPr/>
          </a:p>
        </p:txBody>
      </p:sp>
      <p:sp>
        <p:nvSpPr>
          <p:cNvPr id="237" name="Google Shape;237;p2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21</a:t>
            </a:fld>
            <a:endParaRPr/>
          </a:p>
        </p:txBody>
      </p:sp>
      <p:sp>
        <p:nvSpPr>
          <p:cNvPr id="238" name="Google Shape;238;p23"/>
          <p:cNvSpPr txBox="1">
            <a:spLocks noGrp="1"/>
          </p:cNvSpPr>
          <p:nvPr>
            <p:ph type="body" idx="1"/>
          </p:nvPr>
        </p:nvSpPr>
        <p:spPr>
          <a:xfrm>
            <a:off x="162233" y="1260989"/>
            <a:ext cx="8686800" cy="4874342"/>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0"/>
              </a:spcBef>
              <a:spcAft>
                <a:spcPts val="0"/>
              </a:spcAft>
              <a:buClr>
                <a:schemeClr val="dk1"/>
              </a:buClr>
              <a:buSzPts val="1100"/>
              <a:buNone/>
            </a:pPr>
            <a:r>
              <a:rPr lang="en-US" sz="1100"/>
              <a:t>Describe the LEP’s need to increase School Nurse capacity and/or retain current qualified staff. Describe how students will be identified for participation in the program. LEPs are encouraged to consider a wide variety of relevant data sources when determining criteria for student identification.</a:t>
            </a:r>
            <a:endParaRPr/>
          </a:p>
          <a:p>
            <a:pPr marL="0" lvl="0" indent="0" algn="l" rtl="0">
              <a:lnSpc>
                <a:spcPct val="109090"/>
              </a:lnSpc>
              <a:spcBef>
                <a:spcPts val="0"/>
              </a:spcBef>
              <a:spcAft>
                <a:spcPts val="0"/>
              </a:spcAft>
              <a:buClr>
                <a:srgbClr val="000000"/>
              </a:buClr>
              <a:buSzPts val="1100"/>
              <a:buNone/>
            </a:pPr>
            <a:endParaRPr sz="1100">
              <a:solidFill>
                <a:srgbClr val="000000"/>
              </a:solidFill>
              <a:latin typeface="Calibri"/>
              <a:ea typeface="Calibri"/>
              <a:cs typeface="Calibri"/>
              <a:sym typeface="Calibri"/>
            </a:endParaRPr>
          </a:p>
          <a:p>
            <a:pPr marL="0" lvl="0" indent="0" algn="l" rtl="0">
              <a:lnSpc>
                <a:spcPct val="109090"/>
              </a:lnSpc>
              <a:spcBef>
                <a:spcPts val="0"/>
              </a:spcBef>
              <a:spcAft>
                <a:spcPts val="0"/>
              </a:spcAft>
              <a:buClr>
                <a:srgbClr val="000000"/>
              </a:buClr>
              <a:buSzPts val="1100"/>
              <a:buNone/>
            </a:pPr>
            <a:r>
              <a:rPr lang="en-US" sz="1100">
                <a:solidFill>
                  <a:srgbClr val="000000"/>
                </a:solidFill>
                <a:latin typeface="Calibri"/>
                <a:ea typeface="Calibri"/>
                <a:cs typeface="Calibri"/>
                <a:sym typeface="Calibri"/>
              </a:rPr>
              <a:t>Provide a brief program narrative and plan for how School Nurse Workforce Grant funding will be used to recruit, hire and/or retain qualified School Nurses and reduce the impacts of COVID-19 on the LEP. Include information about how the program will: </a:t>
            </a:r>
            <a:endParaRPr sz="1100">
              <a:solidFill>
                <a:srgbClr val="262626"/>
              </a:solidFill>
              <a:latin typeface="Calibri"/>
              <a:ea typeface="Calibri"/>
              <a:cs typeface="Calibri"/>
              <a:sym typeface="Calibri"/>
            </a:endParaRPr>
          </a:p>
          <a:p>
            <a:pPr marL="742950" marR="0" lvl="1" indent="-285750" algn="l" rtl="0">
              <a:lnSpc>
                <a:spcPct val="109090"/>
              </a:lnSpc>
              <a:spcBef>
                <a:spcPts val="0"/>
              </a:spcBef>
              <a:spcAft>
                <a:spcPts val="0"/>
              </a:spcAft>
              <a:buClr>
                <a:srgbClr val="000000"/>
              </a:buClr>
              <a:buSzPts val="1100"/>
              <a:buFont typeface="Calibri"/>
              <a:buAutoNum type="arabicPeriod"/>
            </a:pPr>
            <a:r>
              <a:rPr lang="en-US" sz="1100">
                <a:solidFill>
                  <a:srgbClr val="000000"/>
                </a:solidFill>
                <a:latin typeface="Calibri"/>
                <a:ea typeface="Calibri"/>
                <a:cs typeface="Calibri"/>
                <a:sym typeface="Calibri"/>
              </a:rPr>
              <a:t>recruit from diverse applicants; </a:t>
            </a:r>
            <a:endParaRPr sz="1100">
              <a:solidFill>
                <a:srgbClr val="262626"/>
              </a:solidFill>
              <a:latin typeface="Calibri"/>
              <a:ea typeface="Calibri"/>
              <a:cs typeface="Calibri"/>
              <a:sym typeface="Calibri"/>
            </a:endParaRPr>
          </a:p>
          <a:p>
            <a:pPr marL="742950" marR="0" lvl="1" indent="-285750" algn="l" rtl="0">
              <a:lnSpc>
                <a:spcPct val="109090"/>
              </a:lnSpc>
              <a:spcBef>
                <a:spcPts val="0"/>
              </a:spcBef>
              <a:spcAft>
                <a:spcPts val="0"/>
              </a:spcAft>
              <a:buClr>
                <a:srgbClr val="000000"/>
              </a:buClr>
              <a:buSzPts val="1100"/>
              <a:buFont typeface="Calibri"/>
              <a:buAutoNum type="arabicPeriod"/>
            </a:pPr>
            <a:r>
              <a:rPr lang="en-US" sz="1100">
                <a:solidFill>
                  <a:srgbClr val="000000"/>
                </a:solidFill>
                <a:latin typeface="Calibri"/>
                <a:ea typeface="Calibri"/>
                <a:cs typeface="Calibri"/>
                <a:sym typeface="Calibri"/>
              </a:rPr>
              <a:t>address principles of equity, diversity, and inclusion in recruitment, hiring, and/or retention processes;</a:t>
            </a:r>
            <a:endParaRPr sz="1100">
              <a:solidFill>
                <a:srgbClr val="262626"/>
              </a:solidFill>
              <a:latin typeface="Calibri"/>
              <a:ea typeface="Calibri"/>
              <a:cs typeface="Calibri"/>
              <a:sym typeface="Calibri"/>
            </a:endParaRPr>
          </a:p>
          <a:p>
            <a:pPr marL="742950" marR="0" lvl="1" indent="-285750" algn="l" rtl="0">
              <a:lnSpc>
                <a:spcPct val="109090"/>
              </a:lnSpc>
              <a:spcBef>
                <a:spcPts val="0"/>
              </a:spcBef>
              <a:spcAft>
                <a:spcPts val="0"/>
              </a:spcAft>
              <a:buClr>
                <a:srgbClr val="000000"/>
              </a:buClr>
              <a:buSzPts val="1100"/>
              <a:buFont typeface="Calibri"/>
              <a:buAutoNum type="arabicPeriod"/>
            </a:pPr>
            <a:r>
              <a:rPr lang="en-US" sz="1100">
                <a:solidFill>
                  <a:srgbClr val="000000"/>
                </a:solidFill>
                <a:latin typeface="Calibri"/>
                <a:ea typeface="Calibri"/>
                <a:cs typeface="Calibri"/>
                <a:sym typeface="Calibri"/>
              </a:rPr>
              <a:t>collaborate with and/or outreach to relevant organizations and stakeholders; and</a:t>
            </a:r>
            <a:endParaRPr sz="1100">
              <a:solidFill>
                <a:srgbClr val="262626"/>
              </a:solidFill>
              <a:latin typeface="Calibri"/>
              <a:ea typeface="Calibri"/>
              <a:cs typeface="Calibri"/>
              <a:sym typeface="Calibri"/>
            </a:endParaRPr>
          </a:p>
          <a:p>
            <a:pPr marL="742950" marR="0" lvl="1" indent="-285750" algn="l" rtl="0">
              <a:lnSpc>
                <a:spcPct val="109090"/>
              </a:lnSpc>
              <a:spcBef>
                <a:spcPts val="0"/>
              </a:spcBef>
              <a:spcAft>
                <a:spcPts val="0"/>
              </a:spcAft>
              <a:buClr>
                <a:srgbClr val="000000"/>
              </a:buClr>
              <a:buSzPts val="1100"/>
              <a:buFont typeface="Calibri"/>
              <a:buAutoNum type="arabicPeriod"/>
            </a:pPr>
            <a:r>
              <a:rPr lang="en-US" sz="1100">
                <a:solidFill>
                  <a:srgbClr val="000000"/>
                </a:solidFill>
                <a:latin typeface="Calibri"/>
                <a:ea typeface="Calibri"/>
                <a:cs typeface="Calibri"/>
                <a:sym typeface="Calibri"/>
              </a:rPr>
              <a:t>track School Nurse recruitment, hiring and/or retention.</a:t>
            </a:r>
            <a:r>
              <a:rPr lang="en-US" sz="1100">
                <a:solidFill>
                  <a:srgbClr val="262626"/>
                </a:solidFill>
                <a:latin typeface="Calibri"/>
                <a:ea typeface="Calibri"/>
                <a:cs typeface="Calibri"/>
                <a:sym typeface="Calibri"/>
              </a:rPr>
              <a:t> </a:t>
            </a:r>
            <a:endParaRPr sz="1100">
              <a:solidFill>
                <a:srgbClr val="262626"/>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sz="1100"/>
          </a:p>
          <a:p>
            <a:pPr marL="0" lvl="0" indent="0" algn="l" rtl="0">
              <a:lnSpc>
                <a:spcPct val="100000"/>
              </a:lnSpc>
              <a:spcBef>
                <a:spcPts val="0"/>
              </a:spcBef>
              <a:spcAft>
                <a:spcPts val="0"/>
              </a:spcAft>
              <a:buClr>
                <a:schemeClr val="dk1"/>
              </a:buClr>
              <a:buSzPts val="1100"/>
              <a:buNone/>
            </a:pPr>
            <a:r>
              <a:rPr lang="en-US" sz="1100"/>
              <a:t>School Nurse Workforce funding will be used to (check all that apply):</a:t>
            </a:r>
            <a:endParaRPr/>
          </a:p>
          <a:p>
            <a:pPr marL="685800" lvl="1" indent="-228600" algn="l" rtl="0">
              <a:lnSpc>
                <a:spcPct val="100000"/>
              </a:lnSpc>
              <a:spcBef>
                <a:spcPts val="0"/>
              </a:spcBef>
              <a:spcAft>
                <a:spcPts val="0"/>
              </a:spcAft>
              <a:buClr>
                <a:schemeClr val="dk1"/>
              </a:buClr>
              <a:buSzPts val="1100"/>
              <a:buFont typeface="Noto Sans Symbols"/>
              <a:buChar char="❑"/>
            </a:pPr>
            <a:r>
              <a:rPr lang="en-US" sz="1100"/>
              <a:t>Hire full time RNs to perform the duties of a school nurse</a:t>
            </a:r>
            <a:endParaRPr/>
          </a:p>
          <a:p>
            <a:pPr marL="685800" lvl="1" indent="-228600" algn="l" rtl="0">
              <a:lnSpc>
                <a:spcPct val="100000"/>
              </a:lnSpc>
              <a:spcBef>
                <a:spcPts val="0"/>
              </a:spcBef>
              <a:spcAft>
                <a:spcPts val="0"/>
              </a:spcAft>
              <a:buClr>
                <a:schemeClr val="dk1"/>
              </a:buClr>
              <a:buSzPts val="1100"/>
              <a:buFont typeface="Noto Sans Symbols"/>
              <a:buChar char="❑"/>
            </a:pPr>
            <a:r>
              <a:rPr lang="en-US" sz="1100"/>
              <a:t>Hire full time RNs devoted to managing COVID-19 related needs for the school and/or district</a:t>
            </a:r>
            <a:endParaRPr/>
          </a:p>
          <a:p>
            <a:pPr marL="685800" lvl="1" indent="-228600" algn="l" rtl="0">
              <a:lnSpc>
                <a:spcPct val="100000"/>
              </a:lnSpc>
              <a:spcBef>
                <a:spcPts val="0"/>
              </a:spcBef>
              <a:spcAft>
                <a:spcPts val="0"/>
              </a:spcAft>
              <a:buClr>
                <a:schemeClr val="dk1"/>
              </a:buClr>
              <a:buSzPts val="1100"/>
              <a:buFont typeface="Noto Sans Symbols"/>
              <a:buChar char="❑"/>
            </a:pPr>
            <a:r>
              <a:rPr lang="en-US" sz="1100"/>
              <a:t>Hire full time District Lead RN devoted to supervising school nursing staff, managing COVID-19 efforts and building strong school nursing infrastructure focused on retaining school nursing staff</a:t>
            </a:r>
            <a:endParaRPr/>
          </a:p>
          <a:p>
            <a:pPr marL="685800" lvl="1" indent="-228600" algn="l" rtl="0">
              <a:lnSpc>
                <a:spcPct val="100000"/>
              </a:lnSpc>
              <a:spcBef>
                <a:spcPts val="0"/>
              </a:spcBef>
              <a:spcAft>
                <a:spcPts val="0"/>
              </a:spcAft>
              <a:buClr>
                <a:schemeClr val="dk1"/>
              </a:buClr>
              <a:buSzPts val="1100"/>
              <a:buFont typeface="Noto Sans Symbols"/>
              <a:buChar char="❑"/>
            </a:pPr>
            <a:r>
              <a:rPr lang="en-US" sz="1100"/>
              <a:t>Convert part time school nurse positions to full time school nurse positions</a:t>
            </a:r>
            <a:endParaRPr/>
          </a:p>
          <a:p>
            <a:pPr marL="685800" lvl="1" indent="-228600" algn="l" rtl="0">
              <a:lnSpc>
                <a:spcPct val="100000"/>
              </a:lnSpc>
              <a:spcBef>
                <a:spcPts val="0"/>
              </a:spcBef>
              <a:spcAft>
                <a:spcPts val="0"/>
              </a:spcAft>
              <a:buClr>
                <a:schemeClr val="dk1"/>
              </a:buClr>
              <a:buSzPts val="1100"/>
              <a:buFont typeface="Noto Sans Symbols"/>
              <a:buChar char="❑"/>
            </a:pPr>
            <a:r>
              <a:rPr lang="en-US" sz="1100"/>
              <a:t>Provide hiring bonuses to recruit and retain new nursing staff</a:t>
            </a:r>
            <a:endParaRPr/>
          </a:p>
          <a:p>
            <a:pPr marL="685800" lvl="1" indent="-228600" algn="l" rtl="0">
              <a:lnSpc>
                <a:spcPct val="100000"/>
              </a:lnSpc>
              <a:spcBef>
                <a:spcPts val="0"/>
              </a:spcBef>
              <a:spcAft>
                <a:spcPts val="0"/>
              </a:spcAft>
              <a:buClr>
                <a:schemeClr val="dk1"/>
              </a:buClr>
              <a:buSzPts val="1100"/>
              <a:buFont typeface="Noto Sans Symbols"/>
              <a:buChar char="❑"/>
            </a:pPr>
            <a:r>
              <a:rPr lang="en-US" sz="1100"/>
              <a:t>Provide retention bonuses to retain existing nursing staff</a:t>
            </a:r>
            <a:endParaRPr/>
          </a:p>
          <a:p>
            <a:pPr marL="0" lvl="0" indent="0" algn="l" rtl="0">
              <a:lnSpc>
                <a:spcPct val="90000"/>
              </a:lnSpc>
              <a:spcBef>
                <a:spcPts val="1000"/>
              </a:spcBef>
              <a:spcAft>
                <a:spcPts val="0"/>
              </a:spcAft>
              <a:buClr>
                <a:schemeClr val="dk1"/>
              </a:buClr>
              <a:buSzPts val="1200"/>
              <a:buNone/>
            </a:pPr>
            <a:r>
              <a:rPr lang="en-US" sz="1200"/>
              <a:t>Complete the Excel Budget Workbook, and upload in the online application. Ensure that all costs included in the budget are linked to the program plan within the narrative for funding.</a:t>
            </a:r>
            <a:endParaRPr/>
          </a:p>
          <a:p>
            <a:pPr marL="0" lvl="0" indent="0" algn="l" rtl="0">
              <a:lnSpc>
                <a:spcPct val="90000"/>
              </a:lnSpc>
              <a:spcBef>
                <a:spcPts val="1000"/>
              </a:spcBef>
              <a:spcAft>
                <a:spcPts val="0"/>
              </a:spcAft>
              <a:buClr>
                <a:schemeClr val="dk1"/>
              </a:buClr>
              <a:buSzPts val="1200"/>
              <a:buNone/>
            </a:pPr>
            <a:r>
              <a:rPr lang="en-US" sz="1200"/>
              <a:t>Please answer the following questions to help us determine needs within your district and prioritize funding requests. The data provided should be the most current data available as of the date of the application.</a:t>
            </a:r>
            <a:endParaRPr/>
          </a:p>
          <a:p>
            <a:pPr marL="457200" lvl="1" indent="0" algn="l" rtl="0">
              <a:lnSpc>
                <a:spcPct val="90000"/>
              </a:lnSpc>
              <a:spcBef>
                <a:spcPts val="500"/>
              </a:spcBef>
              <a:spcAft>
                <a:spcPts val="0"/>
              </a:spcAft>
              <a:buClr>
                <a:schemeClr val="dk1"/>
              </a:buClr>
              <a:buSzPts val="1000"/>
              <a:buNone/>
            </a:pPr>
            <a:r>
              <a:rPr lang="en-US" sz="1000"/>
              <a:t>1.  How many FTE (full time equivalent) school nurses are employed by the Local Education Provider LEP? ____ (number)</a:t>
            </a:r>
            <a:endParaRPr/>
          </a:p>
          <a:p>
            <a:pPr marL="457200" lvl="1" indent="0" algn="l" rtl="0">
              <a:lnSpc>
                <a:spcPct val="90000"/>
              </a:lnSpc>
              <a:spcBef>
                <a:spcPts val="500"/>
              </a:spcBef>
              <a:spcAft>
                <a:spcPts val="0"/>
              </a:spcAft>
              <a:buClr>
                <a:schemeClr val="dk1"/>
              </a:buClr>
              <a:buSzPts val="1000"/>
              <a:buNone/>
            </a:pPr>
            <a:r>
              <a:rPr lang="en-US" sz="1000"/>
              <a:t>2.  What is the current student-to-full time school nurse ratio in the Local Education Provider (LEP)? To calculate the ratio, divide the total number of students in the LEP by the total number of FTE school nurses: ____ (number)</a:t>
            </a:r>
            <a:endParaRPr/>
          </a:p>
          <a:p>
            <a:pPr marL="457200" lvl="1" indent="0" algn="l" rtl="0">
              <a:lnSpc>
                <a:spcPct val="90000"/>
              </a:lnSpc>
              <a:spcBef>
                <a:spcPts val="500"/>
              </a:spcBef>
              <a:spcAft>
                <a:spcPts val="0"/>
              </a:spcAft>
              <a:buClr>
                <a:schemeClr val="dk1"/>
              </a:buClr>
              <a:buSzPts val="1000"/>
              <a:buNone/>
            </a:pPr>
            <a:r>
              <a:rPr lang="en-US" sz="1000"/>
              <a:t>3.  How many school nurse staff in the LEP terminated employment (voluntary/involuntary) within the last school year (2020-2021)? ____ (number)</a:t>
            </a:r>
            <a:endParaRPr/>
          </a:p>
          <a:p>
            <a:pPr marL="0" lvl="0" indent="0" algn="l" rtl="0">
              <a:lnSpc>
                <a:spcPct val="90000"/>
              </a:lnSpc>
              <a:spcBef>
                <a:spcPts val="1000"/>
              </a:spcBef>
              <a:spcAft>
                <a:spcPts val="0"/>
              </a:spcAft>
              <a:buClr>
                <a:schemeClr val="dk1"/>
              </a:buClr>
              <a:buSzPts val="1200"/>
              <a:buNone/>
            </a:pP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Online Application - Narrative Questions</a:t>
            </a:r>
            <a:br>
              <a:rPr lang="en-US"/>
            </a:br>
            <a:r>
              <a:rPr lang="en-US"/>
              <a:t>(continued)</a:t>
            </a:r>
            <a:endParaRPr/>
          </a:p>
        </p:txBody>
      </p:sp>
      <p:sp>
        <p:nvSpPr>
          <p:cNvPr id="244" name="Google Shape;244;p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22</a:t>
            </a:fld>
            <a:endParaRPr/>
          </a:p>
        </p:txBody>
      </p:sp>
      <p:sp>
        <p:nvSpPr>
          <p:cNvPr id="245" name="Google Shape;245;p24"/>
          <p:cNvSpPr txBox="1">
            <a:spLocks noGrp="1"/>
          </p:cNvSpPr>
          <p:nvPr>
            <p:ph type="body" idx="1"/>
          </p:nvPr>
        </p:nvSpPr>
        <p:spPr>
          <a:xfrm>
            <a:off x="162233" y="1260989"/>
            <a:ext cx="8686800" cy="4874342"/>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0"/>
              </a:spcBef>
              <a:spcAft>
                <a:spcPts val="0"/>
              </a:spcAft>
              <a:buClr>
                <a:schemeClr val="dk1"/>
              </a:buClr>
              <a:buSzPts val="1600"/>
              <a:buNone/>
            </a:pPr>
            <a:r>
              <a:rPr lang="en-US" sz="1600"/>
              <a:t>Please answer the following questions to help us determine needs within your district and prioritize funding requests. The data provided should be the most current data available as of the date of the application.</a:t>
            </a:r>
            <a:endParaRPr/>
          </a:p>
          <a:p>
            <a:pPr marL="457200" lvl="1" indent="0" algn="l" rtl="0">
              <a:lnSpc>
                <a:spcPct val="90000"/>
              </a:lnSpc>
              <a:spcBef>
                <a:spcPts val="600"/>
              </a:spcBef>
              <a:spcAft>
                <a:spcPts val="0"/>
              </a:spcAft>
              <a:buClr>
                <a:schemeClr val="dk1"/>
              </a:buClr>
              <a:buSzPts val="1200"/>
              <a:buNone/>
            </a:pPr>
            <a:r>
              <a:rPr lang="en-US" sz="1200"/>
              <a:t>4.	How many school nurse positions are vacant? ____ (number)</a:t>
            </a:r>
            <a:endParaRPr/>
          </a:p>
          <a:p>
            <a:pPr marL="457200" lvl="1" indent="0" algn="l" rtl="0">
              <a:lnSpc>
                <a:spcPct val="90000"/>
              </a:lnSpc>
              <a:spcBef>
                <a:spcPts val="600"/>
              </a:spcBef>
              <a:spcAft>
                <a:spcPts val="0"/>
              </a:spcAft>
              <a:buClr>
                <a:schemeClr val="dk1"/>
              </a:buClr>
              <a:buSzPts val="1200"/>
              <a:buNone/>
            </a:pPr>
            <a:r>
              <a:rPr lang="en-US" sz="1200"/>
              <a:t>5.	Is the county’s COVID-19 vaccination rate for individuals ages 12 years and older less than 80%? (Colorado Vaccine Data):____ 	(yes/no)</a:t>
            </a:r>
            <a:endParaRPr/>
          </a:p>
          <a:p>
            <a:pPr marL="457200" lvl="1" indent="0" algn="l" rtl="0">
              <a:lnSpc>
                <a:spcPct val="90000"/>
              </a:lnSpc>
              <a:spcBef>
                <a:spcPts val="600"/>
              </a:spcBef>
              <a:spcAft>
                <a:spcPts val="0"/>
              </a:spcAft>
              <a:buClr>
                <a:schemeClr val="dk1"/>
              </a:buClr>
              <a:buSzPts val="1200"/>
              <a:buNone/>
            </a:pPr>
            <a:r>
              <a:rPr lang="en-US" sz="1200"/>
              <a:t>	If yes, what is the percentage? ____ (percentage)</a:t>
            </a:r>
            <a:endParaRPr/>
          </a:p>
          <a:p>
            <a:pPr marL="457200" lvl="1" indent="0" algn="l" rtl="0">
              <a:lnSpc>
                <a:spcPct val="90000"/>
              </a:lnSpc>
              <a:spcBef>
                <a:spcPts val="600"/>
              </a:spcBef>
              <a:spcAft>
                <a:spcPts val="0"/>
              </a:spcAft>
              <a:buClr>
                <a:schemeClr val="dk1"/>
              </a:buClr>
              <a:buSzPts val="1200"/>
              <a:buNone/>
            </a:pPr>
            <a:r>
              <a:rPr lang="en-US" sz="1200"/>
              <a:t>6.	Do more than 40% of students qualify for free or reduced lunch? _____ (yes/no) (data dashboard)</a:t>
            </a:r>
            <a:endParaRPr/>
          </a:p>
          <a:p>
            <a:pPr marL="457200" lvl="1" indent="0" algn="l" rtl="0">
              <a:lnSpc>
                <a:spcPct val="90000"/>
              </a:lnSpc>
              <a:spcBef>
                <a:spcPts val="600"/>
              </a:spcBef>
              <a:spcAft>
                <a:spcPts val="0"/>
              </a:spcAft>
              <a:buClr>
                <a:schemeClr val="dk1"/>
              </a:buClr>
              <a:buSzPts val="1200"/>
              <a:buNone/>
            </a:pPr>
            <a:r>
              <a:rPr lang="en-US" sz="1200"/>
              <a:t>	If yes, what is the percentage? _____ (percentage)</a:t>
            </a:r>
            <a:endParaRPr/>
          </a:p>
          <a:p>
            <a:pPr marL="457200" lvl="1" indent="0" algn="l" rtl="0">
              <a:lnSpc>
                <a:spcPct val="90000"/>
              </a:lnSpc>
              <a:spcBef>
                <a:spcPts val="600"/>
              </a:spcBef>
              <a:spcAft>
                <a:spcPts val="0"/>
              </a:spcAft>
              <a:buClr>
                <a:schemeClr val="dk1"/>
              </a:buClr>
              <a:buSzPts val="1200"/>
              <a:buNone/>
            </a:pPr>
            <a:r>
              <a:rPr lang="en-US" sz="1200"/>
              <a:t>7.	Is the county’s Overall 2018 Social Vulnerability Index Score greater than 0.49? (SVI map): _________ (yes/no)</a:t>
            </a:r>
            <a:endParaRPr/>
          </a:p>
          <a:p>
            <a:pPr marL="457200" lvl="1" indent="0" algn="l" rtl="0">
              <a:lnSpc>
                <a:spcPct val="90000"/>
              </a:lnSpc>
              <a:spcBef>
                <a:spcPts val="600"/>
              </a:spcBef>
              <a:spcAft>
                <a:spcPts val="0"/>
              </a:spcAft>
              <a:buClr>
                <a:schemeClr val="dk1"/>
              </a:buClr>
              <a:buSzPts val="1200"/>
              <a:buNone/>
            </a:pPr>
            <a:r>
              <a:rPr lang="en-US" sz="1200"/>
              <a:t>a.	If yes, what is the county’s Overall 2018 Social Vulnerability Index Score? ___________ (number)</a:t>
            </a:r>
            <a:endParaRPr/>
          </a:p>
          <a:p>
            <a:pPr marL="457200" lvl="1" indent="0" algn="l" rtl="0">
              <a:lnSpc>
                <a:spcPct val="90000"/>
              </a:lnSpc>
              <a:spcBef>
                <a:spcPts val="600"/>
              </a:spcBef>
              <a:spcAft>
                <a:spcPts val="0"/>
              </a:spcAft>
              <a:buClr>
                <a:schemeClr val="dk1"/>
              </a:buClr>
              <a:buSzPts val="1200"/>
              <a:buNone/>
            </a:pPr>
            <a:r>
              <a:rPr lang="en-US" sz="1200"/>
              <a:t>8.	Does your LEP serve students who live in a rural, frontier, or rural area in an urban county community? (rural health map): 	___________ 	(yes/no)</a:t>
            </a:r>
            <a:endParaRPr/>
          </a:p>
          <a:p>
            <a:pPr marL="457200" lvl="1" indent="0" algn="l" rtl="0">
              <a:lnSpc>
                <a:spcPct val="90000"/>
              </a:lnSpc>
              <a:spcBef>
                <a:spcPts val="600"/>
              </a:spcBef>
              <a:spcAft>
                <a:spcPts val="0"/>
              </a:spcAft>
              <a:buClr>
                <a:schemeClr val="dk1"/>
              </a:buClr>
              <a:buSzPts val="1200"/>
              <a:buNone/>
            </a:pPr>
            <a:r>
              <a:rPr lang="en-US" sz="1200"/>
              <a:t>9.	Does the LEP serve students from a Medically Underserved Area? (MUA map): ___________ (yes/no)</a:t>
            </a:r>
            <a:endParaRPr/>
          </a:p>
          <a:p>
            <a:pPr marL="457200" lvl="1" indent="0" algn="l" rtl="0">
              <a:lnSpc>
                <a:spcPct val="90000"/>
              </a:lnSpc>
              <a:spcBef>
                <a:spcPts val="600"/>
              </a:spcBef>
              <a:spcAft>
                <a:spcPts val="0"/>
              </a:spcAft>
              <a:buClr>
                <a:schemeClr val="dk1"/>
              </a:buClr>
              <a:buSzPts val="1200"/>
              <a:buNone/>
            </a:pPr>
            <a:r>
              <a:rPr lang="en-US" sz="1200"/>
              <a:t>10.	Does the LEP serve students from a geographic or low-income population Health Professional Shortage Area? (any discipline) 	(HPSA map): 	___________ (yes/no) </a:t>
            </a:r>
            <a:endParaRPr/>
          </a:p>
          <a:p>
            <a:pPr marL="457200" lvl="1" indent="0" algn="l" rtl="0">
              <a:lnSpc>
                <a:spcPct val="90000"/>
              </a:lnSpc>
              <a:spcBef>
                <a:spcPts val="600"/>
              </a:spcBef>
              <a:spcAft>
                <a:spcPts val="0"/>
              </a:spcAft>
              <a:buClr>
                <a:schemeClr val="dk1"/>
              </a:buClr>
              <a:buSzPts val="1200"/>
              <a:buNone/>
            </a:pPr>
            <a:r>
              <a:rPr lang="en-US" sz="1200"/>
              <a:t>11.	Does the LEP serve students from a Native American reservation? ___________ (yes/no) </a:t>
            </a:r>
            <a:endParaRPr/>
          </a:p>
          <a:p>
            <a:pPr marL="457200" lvl="1" indent="0" algn="l" rtl="0">
              <a:lnSpc>
                <a:spcPct val="90000"/>
              </a:lnSpc>
              <a:spcBef>
                <a:spcPts val="600"/>
              </a:spcBef>
              <a:spcAft>
                <a:spcPts val="0"/>
              </a:spcAft>
              <a:buClr>
                <a:schemeClr val="dk1"/>
              </a:buClr>
              <a:buSzPts val="1200"/>
              <a:buNone/>
            </a:pPr>
            <a:r>
              <a:rPr lang="en-US" sz="1200"/>
              <a:t>	If yes, which reservation?______________________</a:t>
            </a:r>
            <a:endParaRPr/>
          </a:p>
          <a:p>
            <a:pPr marL="0" lvl="0" indent="0" algn="l" rtl="0">
              <a:lnSpc>
                <a:spcPct val="90000"/>
              </a:lnSpc>
              <a:spcBef>
                <a:spcPts val="1600"/>
              </a:spcBef>
              <a:spcAft>
                <a:spcPts val="0"/>
              </a:spcAft>
              <a:buClr>
                <a:schemeClr val="dk1"/>
              </a:buClr>
              <a:buSzPts val="1200"/>
              <a:buNone/>
            </a:pP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Online Application - Uploads</a:t>
            </a:r>
            <a:endParaRPr/>
          </a:p>
        </p:txBody>
      </p:sp>
      <p:sp>
        <p:nvSpPr>
          <p:cNvPr id="251" name="Google Shape;251;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23</a:t>
            </a:fld>
            <a:endParaRPr/>
          </a:p>
        </p:txBody>
      </p:sp>
      <p:pic>
        <p:nvPicPr>
          <p:cNvPr id="252" name="Google Shape;252;p25"/>
          <p:cNvPicPr preferRelativeResize="0">
            <a:picLocks noGrp="1"/>
          </p:cNvPicPr>
          <p:nvPr>
            <p:ph type="body" idx="1"/>
          </p:nvPr>
        </p:nvPicPr>
        <p:blipFill rotWithShape="1">
          <a:blip r:embed="rId3">
            <a:alphaModFix/>
          </a:blip>
          <a:srcRect/>
          <a:stretch/>
        </p:blipFill>
        <p:spPr>
          <a:xfrm>
            <a:off x="318678" y="1266112"/>
            <a:ext cx="3923585" cy="4869218"/>
          </a:xfrm>
          <a:prstGeom prst="rect">
            <a:avLst/>
          </a:prstGeom>
          <a:noFill/>
          <a:ln>
            <a:noFill/>
          </a:ln>
          <a:effectLst>
            <a:outerShdw blurRad="190500" algn="tl" rotWithShape="0">
              <a:srgbClr val="000000">
                <a:alpha val="69803"/>
              </a:srgbClr>
            </a:outerShdw>
          </a:effectLst>
        </p:spPr>
      </p:pic>
      <p:pic>
        <p:nvPicPr>
          <p:cNvPr id="253" name="Google Shape;253;p25"/>
          <p:cNvPicPr preferRelativeResize="0"/>
          <p:nvPr/>
        </p:nvPicPr>
        <p:blipFill rotWithShape="1">
          <a:blip r:embed="rId4">
            <a:alphaModFix/>
          </a:blip>
          <a:srcRect/>
          <a:stretch/>
        </p:blipFill>
        <p:spPr>
          <a:xfrm>
            <a:off x="4446444" y="1243294"/>
            <a:ext cx="3979573" cy="4892035"/>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Online Application – Uploads</a:t>
            </a:r>
            <a:br>
              <a:rPr lang="en-US"/>
            </a:br>
            <a:r>
              <a:rPr lang="en-US"/>
              <a:t>(continued)</a:t>
            </a:r>
            <a:endParaRPr/>
          </a:p>
        </p:txBody>
      </p:sp>
      <p:sp>
        <p:nvSpPr>
          <p:cNvPr id="259" name="Google Shape;259;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24</a:t>
            </a:fld>
            <a:endParaRPr/>
          </a:p>
        </p:txBody>
      </p:sp>
      <p:pic>
        <p:nvPicPr>
          <p:cNvPr id="260" name="Google Shape;260;p26"/>
          <p:cNvPicPr preferRelativeResize="0">
            <a:picLocks noGrp="1"/>
          </p:cNvPicPr>
          <p:nvPr>
            <p:ph type="body" idx="1"/>
          </p:nvPr>
        </p:nvPicPr>
        <p:blipFill rotWithShape="1">
          <a:blip r:embed="rId3">
            <a:alphaModFix/>
          </a:blip>
          <a:srcRect/>
          <a:stretch/>
        </p:blipFill>
        <p:spPr>
          <a:xfrm>
            <a:off x="2419305" y="1471049"/>
            <a:ext cx="4305390" cy="5038575"/>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Program Toolkit and Support</a:t>
            </a:r>
            <a:endParaRPr/>
          </a:p>
        </p:txBody>
      </p:sp>
      <p:sp>
        <p:nvSpPr>
          <p:cNvPr id="266" name="Google Shape;266;p27"/>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8"/>
          <p:cNvPicPr preferRelativeResize="0">
            <a:picLocks noGrp="1"/>
          </p:cNvPicPr>
          <p:nvPr>
            <p:ph type="body" idx="1"/>
          </p:nvPr>
        </p:nvPicPr>
        <p:blipFill rotWithShape="1">
          <a:blip r:embed="rId3">
            <a:alphaModFix/>
          </a:blip>
          <a:srcRect/>
          <a:stretch/>
        </p:blipFill>
        <p:spPr>
          <a:xfrm>
            <a:off x="969547" y="2580640"/>
            <a:ext cx="7114815" cy="2984149"/>
          </a:xfrm>
          <a:prstGeom prst="rect">
            <a:avLst/>
          </a:prstGeom>
          <a:noFill/>
          <a:ln>
            <a:noFill/>
          </a:ln>
        </p:spPr>
      </p:pic>
      <p:sp>
        <p:nvSpPr>
          <p:cNvPr id="272" name="Google Shape;272;p28"/>
          <p:cNvSpPr txBox="1">
            <a:spLocks noGrp="1"/>
          </p:cNvSpPr>
          <p:nvPr>
            <p:ph type="body" idx="2"/>
          </p:nvPr>
        </p:nvSpPr>
        <p:spPr>
          <a:xfrm>
            <a:off x="245192" y="1656081"/>
            <a:ext cx="8563527" cy="9245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Bookmark: </a:t>
            </a:r>
            <a:r>
              <a:rPr lang="en-US" sz="2000" u="sng">
                <a:solidFill>
                  <a:schemeClr val="hlink"/>
                </a:solidFill>
                <a:hlinkClick r:id="rId4"/>
              </a:rPr>
              <a:t>https://www.cde.state.co.us/healthandwellness/schoolnurseworkforcegrant</a:t>
            </a:r>
            <a:r>
              <a:rPr lang="en-US" sz="2000"/>
              <a:t> </a:t>
            </a:r>
            <a:endParaRPr/>
          </a:p>
        </p:txBody>
      </p:sp>
      <p:sp>
        <p:nvSpPr>
          <p:cNvPr id="273" name="Google Shape;273;p28"/>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Program Toolkit</a:t>
            </a:r>
            <a:endParaRPr/>
          </a:p>
        </p:txBody>
      </p:sp>
      <p:sp>
        <p:nvSpPr>
          <p:cNvPr id="274" name="Google Shape;274;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Program Toolkit</a:t>
            </a:r>
            <a:br>
              <a:rPr lang="en-US"/>
            </a:br>
            <a:r>
              <a:rPr lang="en-US"/>
              <a:t>(continued)</a:t>
            </a:r>
            <a:endParaRPr/>
          </a:p>
        </p:txBody>
      </p:sp>
      <p:sp>
        <p:nvSpPr>
          <p:cNvPr id="280" name="Google Shape;280;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Application Support</a:t>
            </a:r>
            <a:endParaRPr/>
          </a:p>
          <a:p>
            <a:pPr marL="685800" lvl="1" indent="-228600" algn="l" rtl="0">
              <a:lnSpc>
                <a:spcPct val="90000"/>
              </a:lnSpc>
              <a:spcBef>
                <a:spcPts val="500"/>
              </a:spcBef>
              <a:spcAft>
                <a:spcPts val="0"/>
              </a:spcAft>
              <a:buClr>
                <a:schemeClr val="dk1"/>
              </a:buClr>
              <a:buSzPts val="1600"/>
              <a:buChar char="•"/>
            </a:pPr>
            <a:r>
              <a:rPr lang="en-US" sz="1600"/>
              <a:t>Salary information to inform budget</a:t>
            </a:r>
            <a:endParaRPr/>
          </a:p>
          <a:p>
            <a:pPr marL="685800" lvl="1" indent="-228600" algn="l" rtl="0">
              <a:lnSpc>
                <a:spcPct val="90000"/>
              </a:lnSpc>
              <a:spcBef>
                <a:spcPts val="500"/>
              </a:spcBef>
              <a:spcAft>
                <a:spcPts val="0"/>
              </a:spcAft>
              <a:buClr>
                <a:schemeClr val="dk1"/>
              </a:buClr>
              <a:buSzPts val="1600"/>
              <a:buChar char="•"/>
            </a:pPr>
            <a:r>
              <a:rPr lang="en-US" sz="1600"/>
              <a:t>Grant application FAQs</a:t>
            </a:r>
            <a:endParaRPr/>
          </a:p>
          <a:p>
            <a:pPr marL="685800" lvl="1" indent="-228600" algn="l" rtl="0">
              <a:lnSpc>
                <a:spcPct val="90000"/>
              </a:lnSpc>
              <a:spcBef>
                <a:spcPts val="500"/>
              </a:spcBef>
              <a:spcAft>
                <a:spcPts val="0"/>
              </a:spcAft>
              <a:buClr>
                <a:schemeClr val="dk1"/>
              </a:buClr>
              <a:buSzPts val="1600"/>
              <a:buChar char="•"/>
            </a:pPr>
            <a:r>
              <a:rPr lang="en-US" sz="1600"/>
              <a:t>Grant writing resources</a:t>
            </a:r>
            <a:endParaRPr/>
          </a:p>
          <a:p>
            <a:pPr marL="1143000" lvl="2" indent="-228600" algn="l" rtl="0">
              <a:lnSpc>
                <a:spcPct val="90000"/>
              </a:lnSpc>
              <a:spcBef>
                <a:spcPts val="500"/>
              </a:spcBef>
              <a:spcAft>
                <a:spcPts val="0"/>
              </a:spcAft>
              <a:buClr>
                <a:schemeClr val="dk1"/>
              </a:buClr>
              <a:buSzPts val="1400"/>
              <a:buChar char="•"/>
            </a:pPr>
            <a:r>
              <a:rPr lang="en-US" sz="1400"/>
              <a:t>Recorded webinar specific to CDE</a:t>
            </a:r>
            <a:endParaRPr/>
          </a:p>
          <a:p>
            <a:pPr marL="228600" lvl="0" indent="-228600" algn="l" rtl="0">
              <a:lnSpc>
                <a:spcPct val="90000"/>
              </a:lnSpc>
              <a:spcBef>
                <a:spcPts val="1000"/>
              </a:spcBef>
              <a:spcAft>
                <a:spcPts val="0"/>
              </a:spcAft>
              <a:buClr>
                <a:schemeClr val="dk1"/>
              </a:buClr>
              <a:buSzPts val="2000"/>
              <a:buChar char="•"/>
            </a:pPr>
            <a:r>
              <a:rPr lang="en-US" sz="2000"/>
              <a:t>Program Support</a:t>
            </a:r>
            <a:endParaRPr/>
          </a:p>
          <a:p>
            <a:pPr marL="685800" lvl="1" indent="-228600" algn="l" rtl="0">
              <a:lnSpc>
                <a:spcPct val="90000"/>
              </a:lnSpc>
              <a:spcBef>
                <a:spcPts val="500"/>
              </a:spcBef>
              <a:spcAft>
                <a:spcPts val="0"/>
              </a:spcAft>
              <a:buClr>
                <a:schemeClr val="dk1"/>
              </a:buClr>
              <a:buSzPts val="1600"/>
              <a:buChar char="•"/>
            </a:pPr>
            <a:r>
              <a:rPr lang="en-US" sz="1600"/>
              <a:t>Cultural Responsiveness and Equity Resources</a:t>
            </a:r>
            <a:endParaRPr/>
          </a:p>
          <a:p>
            <a:pPr marL="1143000" lvl="2" indent="-228600" algn="l" rtl="0">
              <a:lnSpc>
                <a:spcPct val="90000"/>
              </a:lnSpc>
              <a:spcBef>
                <a:spcPts val="500"/>
              </a:spcBef>
              <a:spcAft>
                <a:spcPts val="0"/>
              </a:spcAft>
              <a:buClr>
                <a:schemeClr val="dk1"/>
              </a:buClr>
              <a:buSzPts val="1400"/>
              <a:buChar char="•"/>
            </a:pPr>
            <a:r>
              <a:rPr lang="en-US" sz="1400"/>
              <a:t>Grantees will report EDI efforts</a:t>
            </a:r>
            <a:endParaRPr/>
          </a:p>
          <a:p>
            <a:pPr marL="1143000" lvl="2" indent="-228600" algn="l" rtl="0">
              <a:lnSpc>
                <a:spcPct val="90000"/>
              </a:lnSpc>
              <a:spcBef>
                <a:spcPts val="500"/>
              </a:spcBef>
              <a:spcAft>
                <a:spcPts val="0"/>
              </a:spcAft>
              <a:buClr>
                <a:schemeClr val="dk1"/>
              </a:buClr>
              <a:buSzPts val="1400"/>
              <a:buChar char="•"/>
            </a:pPr>
            <a:r>
              <a:rPr lang="en-US" sz="1400"/>
              <a:t>Recruitment and retention resources</a:t>
            </a:r>
            <a:endParaRPr/>
          </a:p>
          <a:p>
            <a:pPr marL="685800" lvl="1" indent="-228600" algn="l" rtl="0">
              <a:lnSpc>
                <a:spcPct val="90000"/>
              </a:lnSpc>
              <a:spcBef>
                <a:spcPts val="500"/>
              </a:spcBef>
              <a:spcAft>
                <a:spcPts val="0"/>
              </a:spcAft>
              <a:buClr>
                <a:schemeClr val="dk1"/>
              </a:buClr>
              <a:buSzPts val="1600"/>
              <a:buChar char="•"/>
            </a:pPr>
            <a:r>
              <a:rPr lang="en-US" sz="1600"/>
              <a:t>Licensure information</a:t>
            </a:r>
            <a:endParaRPr/>
          </a:p>
          <a:p>
            <a:pPr marL="0" lvl="0" indent="0" algn="l" rtl="0">
              <a:lnSpc>
                <a:spcPct val="90000"/>
              </a:lnSpc>
              <a:spcBef>
                <a:spcPts val="500"/>
              </a:spcBef>
              <a:spcAft>
                <a:spcPts val="0"/>
              </a:spcAft>
              <a:buNone/>
            </a:pPr>
            <a:endParaRPr sz="2000"/>
          </a:p>
          <a:p>
            <a:pPr marL="0" lvl="0" indent="0" algn="ctr" rtl="0">
              <a:lnSpc>
                <a:spcPct val="90000"/>
              </a:lnSpc>
              <a:spcBef>
                <a:spcPts val="500"/>
              </a:spcBef>
              <a:spcAft>
                <a:spcPts val="0"/>
              </a:spcAft>
              <a:buNone/>
            </a:pPr>
            <a:r>
              <a:rPr lang="en-US" sz="2000">
                <a:highlight>
                  <a:srgbClr val="00FF00"/>
                </a:highlight>
              </a:rPr>
              <a:t>If there is a resource you would like to see added, please reach out! </a:t>
            </a:r>
            <a:endParaRPr>
              <a:highlight>
                <a:srgbClr val="00FF00"/>
              </a:highlight>
            </a:endParaRPr>
          </a:p>
          <a:p>
            <a:pPr marL="1143000" lvl="2" indent="-139700" algn="l" rtl="0">
              <a:lnSpc>
                <a:spcPct val="90000"/>
              </a:lnSpc>
              <a:spcBef>
                <a:spcPts val="500"/>
              </a:spcBef>
              <a:spcAft>
                <a:spcPts val="0"/>
              </a:spcAft>
              <a:buClr>
                <a:schemeClr val="dk1"/>
              </a:buClr>
              <a:buSzPts val="1400"/>
              <a:buNone/>
            </a:pPr>
            <a:endParaRPr sz="1400"/>
          </a:p>
          <a:p>
            <a:pPr marL="685800" lvl="1" indent="-139700" algn="l" rtl="0">
              <a:lnSpc>
                <a:spcPct val="90000"/>
              </a:lnSpc>
              <a:spcBef>
                <a:spcPts val="500"/>
              </a:spcBef>
              <a:spcAft>
                <a:spcPts val="0"/>
              </a:spcAft>
              <a:buClr>
                <a:schemeClr val="dk1"/>
              </a:buClr>
              <a:buSzPts val="1400"/>
              <a:buNone/>
            </a:pPr>
            <a:endParaRPr sz="1400"/>
          </a:p>
          <a:p>
            <a:pPr marL="685800" lvl="1" indent="-127000" algn="l" rtl="0">
              <a:lnSpc>
                <a:spcPct val="90000"/>
              </a:lnSpc>
              <a:spcBef>
                <a:spcPts val="500"/>
              </a:spcBef>
              <a:spcAft>
                <a:spcPts val="0"/>
              </a:spcAft>
              <a:buClr>
                <a:schemeClr val="dk1"/>
              </a:buClr>
              <a:buSzPts val="1600"/>
              <a:buNone/>
            </a:pPr>
            <a:endParaRPr sz="1600"/>
          </a:p>
        </p:txBody>
      </p:sp>
      <p:sp>
        <p:nvSpPr>
          <p:cNvPr id="281" name="Google Shape;281;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Program Support</a:t>
            </a:r>
            <a:endParaRPr/>
          </a:p>
        </p:txBody>
      </p:sp>
      <p:sp>
        <p:nvSpPr>
          <p:cNvPr id="287" name="Google Shape;287;p3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Technical Assistance provided during grant.</a:t>
            </a:r>
            <a:endParaRPr/>
          </a:p>
          <a:p>
            <a:pPr marL="685800" lvl="1" indent="-228600" algn="l" rtl="0">
              <a:lnSpc>
                <a:spcPct val="90000"/>
              </a:lnSpc>
              <a:spcBef>
                <a:spcPts val="500"/>
              </a:spcBef>
              <a:spcAft>
                <a:spcPts val="0"/>
              </a:spcAft>
              <a:buClr>
                <a:schemeClr val="dk1"/>
              </a:buClr>
              <a:buSzPts val="2000"/>
              <a:buChar char="•"/>
            </a:pPr>
            <a:r>
              <a:rPr lang="en-US"/>
              <a:t>School Nursing – Anita B. </a:t>
            </a:r>
            <a:endParaRPr/>
          </a:p>
          <a:p>
            <a:pPr marL="685800" lvl="1" indent="-228600" algn="l" rtl="0">
              <a:lnSpc>
                <a:spcPct val="90000"/>
              </a:lnSpc>
              <a:spcBef>
                <a:spcPts val="500"/>
              </a:spcBef>
              <a:spcAft>
                <a:spcPts val="0"/>
              </a:spcAft>
              <a:buClr>
                <a:schemeClr val="dk1"/>
              </a:buClr>
              <a:buSzPts val="2000"/>
              <a:buChar char="•"/>
            </a:pPr>
            <a:r>
              <a:rPr lang="en-US"/>
              <a:t>Programmatic – Jacklyn T. </a:t>
            </a:r>
            <a:endParaRPr/>
          </a:p>
          <a:p>
            <a:pPr marL="228600" lvl="0" indent="-228600" algn="l" rtl="0">
              <a:lnSpc>
                <a:spcPct val="90000"/>
              </a:lnSpc>
              <a:spcBef>
                <a:spcPts val="1000"/>
              </a:spcBef>
              <a:spcAft>
                <a:spcPts val="0"/>
              </a:spcAft>
              <a:buClr>
                <a:schemeClr val="dk1"/>
              </a:buClr>
              <a:buSzPts val="2400"/>
              <a:buChar char="•"/>
            </a:pPr>
            <a:r>
              <a:rPr lang="en-US"/>
              <a:t>CDE Program Team collaborating to make the program a success.</a:t>
            </a:r>
            <a:endParaRPr/>
          </a:p>
          <a:p>
            <a:pPr marL="685800" lvl="1" indent="-228600" algn="l" rtl="0">
              <a:lnSpc>
                <a:spcPct val="90000"/>
              </a:lnSpc>
              <a:spcBef>
                <a:spcPts val="500"/>
              </a:spcBef>
              <a:spcAft>
                <a:spcPts val="0"/>
              </a:spcAft>
              <a:buClr>
                <a:schemeClr val="dk1"/>
              </a:buClr>
              <a:buSzPts val="2000"/>
              <a:buChar char="•"/>
            </a:pPr>
            <a:r>
              <a:rPr lang="en-US"/>
              <a:t>Health &amp; Wellness</a:t>
            </a:r>
            <a:endParaRPr/>
          </a:p>
          <a:p>
            <a:pPr marL="685800" lvl="1" indent="-228600" algn="l" rtl="0">
              <a:lnSpc>
                <a:spcPct val="90000"/>
              </a:lnSpc>
              <a:spcBef>
                <a:spcPts val="500"/>
              </a:spcBef>
              <a:spcAft>
                <a:spcPts val="0"/>
              </a:spcAft>
              <a:buClr>
                <a:schemeClr val="dk1"/>
              </a:buClr>
              <a:buSzPts val="2000"/>
              <a:buChar char="•"/>
            </a:pPr>
            <a:r>
              <a:rPr lang="en-US"/>
              <a:t>Grants Management Unit</a:t>
            </a:r>
            <a:endParaRPr/>
          </a:p>
          <a:p>
            <a:pPr marL="685800" lvl="1" indent="-228600" algn="l" rtl="0">
              <a:lnSpc>
                <a:spcPct val="90000"/>
              </a:lnSpc>
              <a:spcBef>
                <a:spcPts val="500"/>
              </a:spcBef>
              <a:spcAft>
                <a:spcPts val="0"/>
              </a:spcAft>
              <a:buClr>
                <a:schemeClr val="dk1"/>
              </a:buClr>
              <a:buSzPts val="2000"/>
              <a:buChar char="•"/>
            </a:pPr>
            <a:r>
              <a:rPr lang="en-US"/>
              <a:t>Grants Fiscal </a:t>
            </a:r>
            <a:endParaRPr/>
          </a:p>
          <a:p>
            <a:pPr marL="685800" lvl="1" indent="-228600" algn="l" rtl="0">
              <a:lnSpc>
                <a:spcPct val="90000"/>
              </a:lnSpc>
              <a:spcBef>
                <a:spcPts val="500"/>
              </a:spcBef>
              <a:spcAft>
                <a:spcPts val="0"/>
              </a:spcAft>
              <a:buSzPts val="2000"/>
              <a:buChar char="•"/>
            </a:pPr>
            <a:r>
              <a:rPr lang="en-US"/>
              <a:t>Communications</a:t>
            </a:r>
            <a:endParaRPr/>
          </a:p>
          <a:p>
            <a:pPr marL="685800" lvl="1" indent="-101600" algn="l" rtl="0">
              <a:lnSpc>
                <a:spcPct val="90000"/>
              </a:lnSpc>
              <a:spcBef>
                <a:spcPts val="500"/>
              </a:spcBef>
              <a:spcAft>
                <a:spcPts val="0"/>
              </a:spcAft>
              <a:buClr>
                <a:schemeClr val="dk1"/>
              </a:buClr>
              <a:buSzPts val="2000"/>
              <a:buNone/>
            </a:pPr>
            <a:endParaRPr/>
          </a:p>
        </p:txBody>
      </p:sp>
      <p:sp>
        <p:nvSpPr>
          <p:cNvPr id="288" name="Google Shape;288;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1"/>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a:t>See the Grant Program FAQ on our website to view answers to questions asked during the webinar.</a:t>
            </a:r>
            <a:endParaRPr/>
          </a:p>
          <a:p>
            <a:pPr marL="0" lvl="0" indent="0" algn="ctr" rtl="0">
              <a:lnSpc>
                <a:spcPct val="90000"/>
              </a:lnSpc>
              <a:spcBef>
                <a:spcPts val="0"/>
              </a:spcBef>
              <a:spcAft>
                <a:spcPts val="0"/>
              </a:spcAft>
              <a:buClr>
                <a:schemeClr val="lt1"/>
              </a:buClr>
              <a:buSzPct val="100000"/>
              <a:buFont typeface="Arial"/>
              <a:buNone/>
            </a:pPr>
            <a:endParaRPr/>
          </a:p>
          <a:p>
            <a:pPr marL="0" lvl="0" indent="0" algn="ctr" rtl="0">
              <a:lnSpc>
                <a:spcPct val="90000"/>
              </a:lnSpc>
              <a:spcBef>
                <a:spcPts val="0"/>
              </a:spcBef>
              <a:spcAft>
                <a:spcPts val="0"/>
              </a:spcAft>
              <a:buClr>
                <a:schemeClr val="lt1"/>
              </a:buClr>
              <a:buSzPct val="128571"/>
              <a:buFont typeface="Arial"/>
              <a:buNone/>
            </a:pPr>
            <a:r>
              <a:rPr lang="en-US" sz="3111" u="sng">
                <a:solidFill>
                  <a:schemeClr val="hlink"/>
                </a:solidFill>
                <a:hlinkClick r:id="rId3"/>
              </a:rPr>
              <a:t>https://www.cde.state.co.us/healthandwellness/schoolnurseworkforcegrant</a:t>
            </a:r>
            <a:r>
              <a:rPr lang="en-US" sz="3111"/>
              <a:t> </a:t>
            </a:r>
            <a:endParaRPr sz="3111"/>
          </a:p>
        </p:txBody>
      </p:sp>
      <p:sp>
        <p:nvSpPr>
          <p:cNvPr id="294" name="Google Shape;294;p31"/>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Application Key Elements</a:t>
            </a:r>
            <a:endParaRPr/>
          </a:p>
        </p:txBody>
      </p:sp>
      <p:sp>
        <p:nvSpPr>
          <p:cNvPr id="106" name="Google Shape;106;p3"/>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Application Contacts</a:t>
            </a:r>
            <a:endParaRPr/>
          </a:p>
        </p:txBody>
      </p:sp>
      <p:sp>
        <p:nvSpPr>
          <p:cNvPr id="300" name="Google Shape;300;p3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lnSpcReduction="10000"/>
          </a:bodyPr>
          <a:lstStyle/>
          <a:p>
            <a:pPr marL="0" marR="0" lvl="0" indent="0" algn="ctr" rtl="0">
              <a:lnSpc>
                <a:spcPct val="90000"/>
              </a:lnSpc>
              <a:spcBef>
                <a:spcPts val="0"/>
              </a:spcBef>
              <a:spcAft>
                <a:spcPts val="0"/>
              </a:spcAft>
              <a:buClr>
                <a:srgbClr val="262626"/>
              </a:buClr>
              <a:buSzPts val="2200"/>
              <a:buNone/>
            </a:pPr>
            <a:r>
              <a:rPr lang="en-US" sz="2200" b="1">
                <a:solidFill>
                  <a:srgbClr val="262626"/>
                </a:solidFill>
                <a:latin typeface="Calibri"/>
                <a:ea typeface="Calibri"/>
                <a:cs typeface="Calibri"/>
                <a:sym typeface="Calibri"/>
              </a:rPr>
              <a:t>Program Questions:</a:t>
            </a:r>
            <a:endParaRPr sz="22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a:solidFill>
                  <a:srgbClr val="262626"/>
                </a:solidFill>
                <a:latin typeface="Calibri"/>
                <a:ea typeface="Calibri"/>
                <a:cs typeface="Calibri"/>
                <a:sym typeface="Calibri"/>
              </a:rPr>
              <a:t>Jacklyn Thompson, School Nurse Workforce Grant Coordinator</a:t>
            </a:r>
            <a:endParaRPr/>
          </a:p>
          <a:p>
            <a:pPr marL="0" marR="0" lvl="0" indent="0" algn="ctr" rtl="0">
              <a:lnSpc>
                <a:spcPct val="90000"/>
              </a:lnSpc>
              <a:spcBef>
                <a:spcPts val="0"/>
              </a:spcBef>
              <a:spcAft>
                <a:spcPts val="0"/>
              </a:spcAft>
              <a:buClr>
                <a:srgbClr val="262626"/>
              </a:buClr>
              <a:buSzPts val="2200"/>
              <a:buNone/>
            </a:pPr>
            <a:r>
              <a:rPr lang="en-US" sz="2200" u="sng">
                <a:solidFill>
                  <a:srgbClr val="26262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Thompson_J@cde.state.co.us</a:t>
            </a:r>
            <a:endParaRPr sz="2200" u="sng">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None/>
            </a:pPr>
            <a:endParaRPr sz="2200">
              <a:solidFill>
                <a:srgbClr val="262626"/>
              </a:solidFill>
              <a:latin typeface="Calibri"/>
              <a:ea typeface="Calibri"/>
              <a:cs typeface="Calibri"/>
              <a:sym typeface="Calibri"/>
            </a:endParaRPr>
          </a:p>
          <a:p>
            <a:pPr marL="0" lvl="0" indent="0" algn="ctr" rtl="0">
              <a:lnSpc>
                <a:spcPct val="90000"/>
              </a:lnSpc>
              <a:spcBef>
                <a:spcPts val="0"/>
              </a:spcBef>
              <a:spcAft>
                <a:spcPts val="0"/>
              </a:spcAft>
              <a:buClr>
                <a:srgbClr val="262626"/>
              </a:buClr>
              <a:buSzPts val="2200"/>
              <a:buNone/>
            </a:pPr>
            <a:r>
              <a:rPr lang="en-US" sz="2200" b="1">
                <a:solidFill>
                  <a:srgbClr val="262626"/>
                </a:solidFill>
                <a:latin typeface="Calibri"/>
                <a:ea typeface="Calibri"/>
                <a:cs typeface="Calibri"/>
                <a:sym typeface="Calibri"/>
              </a:rPr>
              <a:t>School Nurse Questions:</a:t>
            </a:r>
            <a:endParaRPr/>
          </a:p>
          <a:p>
            <a:pPr marL="0" lvl="0" indent="0" algn="ctr" rtl="0">
              <a:lnSpc>
                <a:spcPct val="90000"/>
              </a:lnSpc>
              <a:spcBef>
                <a:spcPts val="0"/>
              </a:spcBef>
              <a:spcAft>
                <a:spcPts val="0"/>
              </a:spcAft>
              <a:buClr>
                <a:srgbClr val="262626"/>
              </a:buClr>
              <a:buSzPts val="2200"/>
              <a:buNone/>
            </a:pPr>
            <a:r>
              <a:rPr lang="en-US" sz="2200">
                <a:solidFill>
                  <a:srgbClr val="262626"/>
                </a:solidFill>
                <a:latin typeface="Calibri"/>
                <a:ea typeface="Calibri"/>
                <a:cs typeface="Calibri"/>
                <a:sym typeface="Calibri"/>
              </a:rPr>
              <a:t>Anita Brodecky, Regional Nurse Specialist</a:t>
            </a:r>
            <a:endParaRPr/>
          </a:p>
          <a:p>
            <a:pPr marL="0" lvl="0" indent="0" algn="ctr" rtl="0">
              <a:lnSpc>
                <a:spcPct val="90000"/>
              </a:lnSpc>
              <a:spcBef>
                <a:spcPts val="0"/>
              </a:spcBef>
              <a:spcAft>
                <a:spcPts val="0"/>
              </a:spcAft>
              <a:buClr>
                <a:srgbClr val="262626"/>
              </a:buClr>
              <a:buSzPts val="2200"/>
              <a:buNone/>
            </a:pPr>
            <a:r>
              <a:rPr lang="en-US" sz="2200" u="sng">
                <a:solidFill>
                  <a:srgbClr val="262626"/>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Brodecky_A@cde.state.co.us</a:t>
            </a:r>
            <a:r>
              <a:rPr lang="en-US" sz="2200">
                <a:solidFill>
                  <a:srgbClr val="262626"/>
                </a:solidFill>
                <a:latin typeface="Calibri"/>
                <a:ea typeface="Calibri"/>
                <a:cs typeface="Calibri"/>
                <a:sym typeface="Calibri"/>
              </a:rPr>
              <a:t> </a:t>
            </a:r>
            <a:endParaRPr sz="22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None/>
            </a:pPr>
            <a:endParaRPr sz="2200">
              <a:solidFill>
                <a:srgbClr val="262626"/>
              </a:solidFill>
              <a:latin typeface="Calibri"/>
              <a:ea typeface="Calibri"/>
              <a:cs typeface="Calibri"/>
              <a:sym typeface="Calibri"/>
            </a:endParaRPr>
          </a:p>
          <a:p>
            <a:pPr marL="0" marR="0" lvl="0" indent="0" algn="ctr" rtl="0">
              <a:lnSpc>
                <a:spcPct val="107000"/>
              </a:lnSpc>
              <a:spcBef>
                <a:spcPts val="0"/>
              </a:spcBef>
              <a:spcAft>
                <a:spcPts val="0"/>
              </a:spcAft>
              <a:buClr>
                <a:srgbClr val="262626"/>
              </a:buClr>
              <a:buSzPts val="2200"/>
              <a:buNone/>
            </a:pPr>
            <a:r>
              <a:rPr lang="en-US" sz="2200" b="1">
                <a:solidFill>
                  <a:srgbClr val="262626"/>
                </a:solidFill>
                <a:latin typeface="Calibri"/>
                <a:ea typeface="Calibri"/>
                <a:cs typeface="Calibri"/>
                <a:sym typeface="Calibri"/>
              </a:rPr>
              <a:t>Budget/Fiscal Questions:</a:t>
            </a:r>
            <a:endParaRPr sz="2200" b="1">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a:solidFill>
                  <a:srgbClr val="262626"/>
                </a:solidFill>
              </a:rPr>
              <a:t>Jennifer Austin</a:t>
            </a:r>
            <a:r>
              <a:rPr lang="en-US" sz="2200">
                <a:solidFill>
                  <a:srgbClr val="262626"/>
                </a:solidFill>
                <a:latin typeface="Calibri"/>
                <a:ea typeface="Calibri"/>
                <a:cs typeface="Calibri"/>
                <a:sym typeface="Calibri"/>
              </a:rPr>
              <a:t>, </a:t>
            </a:r>
            <a:r>
              <a:rPr lang="en-US" sz="2200">
                <a:solidFill>
                  <a:srgbClr val="262626"/>
                </a:solidFill>
              </a:rPr>
              <a:t>Grants Fiscal Management Director</a:t>
            </a:r>
            <a:endParaRPr sz="22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u="sng">
                <a:solidFill>
                  <a:srgbClr val="262626"/>
                </a:solidFill>
              </a:rPr>
              <a:t>Austin_J@cde.state.co.us</a:t>
            </a:r>
            <a:endParaRPr sz="2200" u="sng">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a:solidFill>
                  <a:srgbClr val="262626"/>
                </a:solidFill>
                <a:latin typeface="Calibri"/>
                <a:ea typeface="Calibri"/>
                <a:cs typeface="Calibri"/>
                <a:sym typeface="Calibri"/>
              </a:rPr>
              <a:t> </a:t>
            </a:r>
            <a:endParaRPr sz="2200">
              <a:solidFill>
                <a:srgbClr val="262626"/>
              </a:solidFill>
              <a:latin typeface="Calibri"/>
              <a:ea typeface="Calibri"/>
              <a:cs typeface="Calibri"/>
              <a:sym typeface="Calibri"/>
            </a:endParaRPr>
          </a:p>
          <a:p>
            <a:pPr marL="0" marR="0" lvl="0" indent="0" algn="ctr" rtl="0">
              <a:lnSpc>
                <a:spcPct val="107000"/>
              </a:lnSpc>
              <a:spcBef>
                <a:spcPts val="0"/>
              </a:spcBef>
              <a:spcAft>
                <a:spcPts val="0"/>
              </a:spcAft>
              <a:buClr>
                <a:srgbClr val="262626"/>
              </a:buClr>
              <a:buSzPts val="2200"/>
              <a:buNone/>
            </a:pPr>
            <a:r>
              <a:rPr lang="en-US" sz="2200" b="1">
                <a:solidFill>
                  <a:srgbClr val="262626"/>
                </a:solidFill>
                <a:latin typeface="Calibri"/>
                <a:ea typeface="Calibri"/>
                <a:cs typeface="Calibri"/>
                <a:sym typeface="Calibri"/>
              </a:rPr>
              <a:t>Application Process Questions:</a:t>
            </a:r>
            <a:endParaRPr sz="2200" b="1">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a:solidFill>
                  <a:srgbClr val="262626"/>
                </a:solidFill>
                <a:latin typeface="Calibri"/>
                <a:ea typeface="Calibri"/>
                <a:cs typeface="Calibri"/>
                <a:sym typeface="Calibri"/>
              </a:rPr>
              <a:t>Mandy Christensen, Competitive Grants and Awards</a:t>
            </a:r>
            <a:endParaRPr sz="22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u="sng">
                <a:solidFill>
                  <a:srgbClr val="26262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Christensen_A@cde.state.co.us</a:t>
            </a:r>
            <a:r>
              <a:rPr lang="en-US" sz="2200" u="sng">
                <a:solidFill>
                  <a:srgbClr val="262626"/>
                </a:solidFill>
                <a:latin typeface="Calibri"/>
                <a:ea typeface="Calibri"/>
                <a:cs typeface="Calibri"/>
                <a:sym typeface="Calibri"/>
              </a:rPr>
              <a:t>  </a:t>
            </a:r>
            <a:br>
              <a:rPr lang="en-US" sz="1800">
                <a:solidFill>
                  <a:srgbClr val="262626"/>
                </a:solidFill>
                <a:latin typeface="Calibri"/>
                <a:ea typeface="Calibri"/>
                <a:cs typeface="Calibri"/>
                <a:sym typeface="Calibri"/>
              </a:rPr>
            </a:br>
            <a:endParaRPr/>
          </a:p>
        </p:txBody>
      </p:sp>
      <p:sp>
        <p:nvSpPr>
          <p:cNvPr id="301" name="Google Shape;301;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Introduction</a:t>
            </a:r>
            <a:endParaRPr/>
          </a:p>
        </p:txBody>
      </p:sp>
      <p:sp>
        <p:nvSpPr>
          <p:cNvPr id="112" name="Google Shape;112;p4"/>
          <p:cNvSpPr txBox="1">
            <a:spLocks noGrp="1"/>
          </p:cNvSpPr>
          <p:nvPr>
            <p:ph type="body" idx="1"/>
          </p:nvPr>
        </p:nvSpPr>
        <p:spPr>
          <a:xfrm>
            <a:off x="628650" y="1663065"/>
            <a:ext cx="7886700" cy="2747010"/>
          </a:xfrm>
          <a:prstGeom prst="rect">
            <a:avLst/>
          </a:prstGeom>
          <a:noFill/>
          <a:ln>
            <a:noFill/>
          </a:ln>
        </p:spPr>
        <p:txBody>
          <a:bodyPr spcFirstLastPara="1" wrap="square" lIns="0" tIns="0" rIns="0" bIns="45700" anchor="t" anchorCtr="0">
            <a:normAutofit fontScale="77500" lnSpcReduction="20000"/>
          </a:bodyPr>
          <a:lstStyle/>
          <a:p>
            <a:pPr marL="457200" marR="0" lvl="0" indent="-342702" algn="l" rtl="0">
              <a:lnSpc>
                <a:spcPct val="90000"/>
              </a:lnSpc>
              <a:spcBef>
                <a:spcPts val="0"/>
              </a:spcBef>
              <a:spcAft>
                <a:spcPts val="0"/>
              </a:spcAft>
              <a:buClr>
                <a:srgbClr val="262626"/>
              </a:buClr>
              <a:buSzPct val="100000"/>
              <a:buFont typeface="Calibri"/>
              <a:buChar char="•"/>
            </a:pPr>
            <a:r>
              <a:rPr lang="en-US" sz="2318">
                <a:solidFill>
                  <a:srgbClr val="262626"/>
                </a:solidFill>
                <a:latin typeface="Calibri"/>
                <a:ea typeface="Calibri"/>
                <a:cs typeface="Calibri"/>
                <a:sym typeface="Calibri"/>
              </a:rPr>
              <a:t>As a result of the American Rescue Plan Act of 2021 (P.L. 117-2), March 22, 2021, the Centers for Disease Control and Prevention (CDC) activated CDC-RFA-TP18-1802 Cooperative Agreement for Emergency Response: Public Health Crisis Response to provide additional relief to address the continued impact of the COVID-19 pandemic. </a:t>
            </a:r>
            <a:endParaRPr sz="2318">
              <a:solidFill>
                <a:srgbClr val="262626"/>
              </a:solidFill>
            </a:endParaRPr>
          </a:p>
          <a:p>
            <a:pPr marL="457200" marR="0" lvl="0" indent="-342702" algn="l" rtl="0">
              <a:lnSpc>
                <a:spcPct val="90000"/>
              </a:lnSpc>
              <a:spcBef>
                <a:spcPts val="0"/>
              </a:spcBef>
              <a:spcAft>
                <a:spcPts val="0"/>
              </a:spcAft>
              <a:buClr>
                <a:srgbClr val="262626"/>
              </a:buClr>
              <a:buSzPct val="100000"/>
              <a:buFont typeface="Calibri"/>
              <a:buChar char="•"/>
            </a:pPr>
            <a:r>
              <a:rPr lang="en-US" sz="2318">
                <a:solidFill>
                  <a:srgbClr val="262626"/>
                </a:solidFill>
                <a:latin typeface="Calibri"/>
                <a:ea typeface="Calibri"/>
                <a:cs typeface="Calibri"/>
                <a:sym typeface="Calibri"/>
              </a:rPr>
              <a:t>This funding is intended to establish, expand, train, and sustain the public health workforce to support jurisdictional COVID-19 prevention, preparedness, response, and recovery initiatives, including school nursing.</a:t>
            </a:r>
            <a:endParaRPr sz="2318">
              <a:solidFill>
                <a:srgbClr val="262626"/>
              </a:solidFill>
              <a:latin typeface="Calibri"/>
              <a:ea typeface="Calibri"/>
              <a:cs typeface="Calibri"/>
              <a:sym typeface="Calibri"/>
            </a:endParaRPr>
          </a:p>
          <a:p>
            <a:pPr marL="457200" marR="0" lvl="0" indent="-342702" algn="l" rtl="0">
              <a:lnSpc>
                <a:spcPct val="90000"/>
              </a:lnSpc>
              <a:spcBef>
                <a:spcPts val="0"/>
              </a:spcBef>
              <a:spcAft>
                <a:spcPts val="0"/>
              </a:spcAft>
              <a:buClr>
                <a:srgbClr val="262626"/>
              </a:buClr>
              <a:buSzPct val="100000"/>
              <a:buFont typeface="Calibri"/>
              <a:buChar char="•"/>
            </a:pPr>
            <a:r>
              <a:rPr lang="en-US" sz="2318">
                <a:solidFill>
                  <a:srgbClr val="262626"/>
                </a:solidFill>
                <a:latin typeface="Calibri"/>
                <a:ea typeface="Calibri"/>
                <a:cs typeface="Calibri"/>
                <a:sym typeface="Calibri"/>
              </a:rPr>
              <a:t>COVID-19 has highlighted the fact that school nurses are considered specialists in public health and uniquely qualified to address pandemic preparedness, management, and response efforts in the school setting. This program</a:t>
            </a:r>
            <a:r>
              <a:rPr lang="en-US" sz="2318">
                <a:solidFill>
                  <a:srgbClr val="262626"/>
                </a:solidFill>
              </a:rPr>
              <a:t> </a:t>
            </a:r>
            <a:r>
              <a:rPr lang="en-US" sz="2318">
                <a:solidFill>
                  <a:srgbClr val="262626"/>
                </a:solidFill>
                <a:latin typeface="Calibri"/>
                <a:ea typeface="Calibri"/>
                <a:cs typeface="Calibri"/>
                <a:sym typeface="Calibri"/>
              </a:rPr>
              <a:t>will support Local Education Providers in their efforts to recruit, hire, and retain school nurse staff.</a:t>
            </a:r>
            <a:endParaRPr/>
          </a:p>
        </p:txBody>
      </p:sp>
      <p:sp>
        <p:nvSpPr>
          <p:cNvPr id="113" name="Google Shape;113;p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223071" y="166761"/>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Purpose and Program Activities</a:t>
            </a:r>
            <a:endParaRPr/>
          </a:p>
        </p:txBody>
      </p:sp>
      <p:sp>
        <p:nvSpPr>
          <p:cNvPr id="119" name="Google Shape;119;p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marR="0" lvl="0" indent="0" algn="l" rtl="0">
              <a:lnSpc>
                <a:spcPct val="90000"/>
              </a:lnSpc>
              <a:spcBef>
                <a:spcPts val="0"/>
              </a:spcBef>
              <a:spcAft>
                <a:spcPts val="0"/>
              </a:spcAft>
              <a:buClr>
                <a:srgbClr val="262626"/>
              </a:buClr>
              <a:buSzPts val="1800"/>
              <a:buNone/>
            </a:pPr>
            <a:r>
              <a:rPr lang="en-US" sz="1800">
                <a:solidFill>
                  <a:srgbClr val="262626"/>
                </a:solidFill>
                <a:latin typeface="Calibri"/>
                <a:ea typeface="Calibri"/>
                <a:cs typeface="Calibri"/>
                <a:sym typeface="Calibri"/>
              </a:rPr>
              <a:t>Local Education Providers may apply for funding in any or all of the focus areas of the School Nurse Workforce Grant: </a:t>
            </a:r>
            <a:endParaRPr/>
          </a:p>
          <a:p>
            <a:pPr marL="0" marR="0" lvl="0" indent="114300" algn="l" rtl="0">
              <a:lnSpc>
                <a:spcPct val="90000"/>
              </a:lnSpc>
              <a:spcBef>
                <a:spcPts val="0"/>
              </a:spcBef>
              <a:spcAft>
                <a:spcPts val="0"/>
              </a:spcAft>
              <a:buClr>
                <a:schemeClr val="dk1"/>
              </a:buClr>
              <a:buSzPts val="1800"/>
              <a:buNone/>
            </a:pPr>
            <a:endParaRPr sz="18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Calibri"/>
              <a:buAutoNum type="arabicParenR"/>
            </a:pPr>
            <a:r>
              <a:rPr lang="en-US" sz="1800">
                <a:solidFill>
                  <a:srgbClr val="262626"/>
                </a:solidFill>
                <a:latin typeface="Calibri"/>
                <a:ea typeface="Calibri"/>
                <a:cs typeface="Calibri"/>
                <a:sym typeface="Calibri"/>
              </a:rPr>
              <a:t>To help schools achieve adequate school nurse staffing to support the application of COVID-19 health guidance and to respond to the growing needs of students with chronic conditions.</a:t>
            </a:r>
            <a:endParaRPr/>
          </a:p>
          <a:p>
            <a:pPr marL="342900" marR="0" lvl="0" indent="-228600" algn="l" rtl="0">
              <a:lnSpc>
                <a:spcPct val="90000"/>
              </a:lnSpc>
              <a:spcBef>
                <a:spcPts val="0"/>
              </a:spcBef>
              <a:spcAft>
                <a:spcPts val="0"/>
              </a:spcAft>
              <a:buClr>
                <a:schemeClr val="dk1"/>
              </a:buClr>
              <a:buSzPts val="1800"/>
              <a:buFont typeface="Calibri"/>
              <a:buNone/>
            </a:pPr>
            <a:endParaRPr sz="18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Calibri"/>
              <a:buAutoNum type="arabicParenR"/>
            </a:pPr>
            <a:r>
              <a:rPr lang="en-US" sz="1800">
                <a:solidFill>
                  <a:srgbClr val="262626"/>
                </a:solidFill>
                <a:latin typeface="Calibri"/>
                <a:ea typeface="Calibri"/>
                <a:cs typeface="Calibri"/>
                <a:sym typeface="Calibri"/>
              </a:rPr>
              <a:t>To increase the school nurse’s capacity to successfully keep schools open for in-person learning while protecting the health and safety of school community members.</a:t>
            </a:r>
            <a:endParaRPr/>
          </a:p>
          <a:p>
            <a:pPr marL="342900" marR="0" lvl="0" indent="-228600" algn="l" rtl="0">
              <a:lnSpc>
                <a:spcPct val="90000"/>
              </a:lnSpc>
              <a:spcBef>
                <a:spcPts val="0"/>
              </a:spcBef>
              <a:spcAft>
                <a:spcPts val="0"/>
              </a:spcAft>
              <a:buClr>
                <a:schemeClr val="dk1"/>
              </a:buClr>
              <a:buSzPts val="1800"/>
              <a:buFont typeface="Calibri"/>
              <a:buNone/>
            </a:pPr>
            <a:endParaRPr sz="18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Calibri"/>
              <a:buAutoNum type="arabicParenR"/>
            </a:pPr>
            <a:r>
              <a:rPr lang="en-US" sz="1800">
                <a:solidFill>
                  <a:srgbClr val="262626"/>
                </a:solidFill>
                <a:latin typeface="Calibri"/>
                <a:ea typeface="Calibri"/>
                <a:cs typeface="Calibri"/>
                <a:sym typeface="Calibri"/>
              </a:rPr>
              <a:t>To support local education providers in their efforts to recruit and retain qualified school nurses.</a:t>
            </a:r>
            <a:endParaRPr sz="1800">
              <a:solidFill>
                <a:srgbClr val="262626"/>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None/>
            </a:pPr>
            <a:endParaRPr sz="1800">
              <a:solidFill>
                <a:srgbClr val="262626"/>
              </a:solidFill>
              <a:latin typeface="Calibri"/>
              <a:ea typeface="Calibri"/>
              <a:cs typeface="Calibri"/>
              <a:sym typeface="Calibri"/>
            </a:endParaRPr>
          </a:p>
          <a:p>
            <a:pPr marL="342900" marR="0" lvl="0" indent="-228600" algn="l" rtl="0">
              <a:lnSpc>
                <a:spcPct val="90000"/>
              </a:lnSpc>
              <a:spcBef>
                <a:spcPts val="0"/>
              </a:spcBef>
              <a:spcAft>
                <a:spcPts val="0"/>
              </a:spcAft>
              <a:buClr>
                <a:schemeClr val="dk1"/>
              </a:buClr>
              <a:buSzPts val="1800"/>
              <a:buFont typeface="Arial"/>
              <a:buNone/>
            </a:pPr>
            <a:endParaRPr sz="1800">
              <a:solidFill>
                <a:srgbClr val="262626"/>
              </a:solidFill>
            </a:endParaRPr>
          </a:p>
          <a:p>
            <a:pPr marL="0" marR="0" lvl="0" indent="114300" algn="l" rtl="0">
              <a:lnSpc>
                <a:spcPct val="90000"/>
              </a:lnSpc>
              <a:spcBef>
                <a:spcPts val="0"/>
              </a:spcBef>
              <a:spcAft>
                <a:spcPts val="0"/>
              </a:spcAft>
              <a:buClr>
                <a:schemeClr val="dk1"/>
              </a:buClr>
              <a:buSzPts val="1800"/>
              <a:buNone/>
            </a:pPr>
            <a:endParaRPr sz="1800">
              <a:solidFill>
                <a:srgbClr val="262626"/>
              </a:solidFill>
            </a:endParaRPr>
          </a:p>
          <a:p>
            <a:pPr marL="228600" lvl="0" indent="-76200" algn="l" rtl="0">
              <a:lnSpc>
                <a:spcPct val="90000"/>
              </a:lnSpc>
              <a:spcBef>
                <a:spcPts val="1000"/>
              </a:spcBef>
              <a:spcAft>
                <a:spcPts val="0"/>
              </a:spcAft>
              <a:buClr>
                <a:schemeClr val="dk1"/>
              </a:buClr>
              <a:buSzPts val="2400"/>
              <a:buNone/>
            </a:pPr>
            <a:endParaRPr/>
          </a:p>
        </p:txBody>
      </p:sp>
      <p:sp>
        <p:nvSpPr>
          <p:cNvPr id="120" name="Google Shape;120;p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Eligible Applicants and Priority Criteria</a:t>
            </a:r>
            <a:endParaRPr/>
          </a:p>
        </p:txBody>
      </p:sp>
      <p:sp>
        <p:nvSpPr>
          <p:cNvPr id="126" name="Google Shape;126;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marR="0" lvl="0" indent="0" algn="l" rtl="0">
              <a:lnSpc>
                <a:spcPct val="90000"/>
              </a:lnSpc>
              <a:spcBef>
                <a:spcPts val="0"/>
              </a:spcBef>
              <a:spcAft>
                <a:spcPts val="0"/>
              </a:spcAft>
              <a:buClr>
                <a:srgbClr val="262626"/>
              </a:buClr>
              <a:buSzPts val="1800"/>
              <a:buNone/>
            </a:pPr>
            <a:r>
              <a:rPr lang="en-US" sz="1800">
                <a:solidFill>
                  <a:srgbClr val="262626"/>
                </a:solidFill>
                <a:latin typeface="Calibri"/>
                <a:ea typeface="Calibri"/>
                <a:cs typeface="Calibri"/>
                <a:sym typeface="Calibri"/>
              </a:rPr>
              <a:t>Local Education Providers (LEPs) are eligible to apply for this opportunity. An eligible LEP is:</a:t>
            </a:r>
            <a:endParaRPr/>
          </a:p>
          <a:p>
            <a:pPr marL="0" marR="0" lvl="0" indent="0" algn="l" rtl="0">
              <a:lnSpc>
                <a:spcPct val="90000"/>
              </a:lnSpc>
              <a:spcBef>
                <a:spcPts val="0"/>
              </a:spcBef>
              <a:spcAft>
                <a:spcPts val="0"/>
              </a:spcAft>
              <a:buClr>
                <a:schemeClr val="dk1"/>
              </a:buClr>
              <a:buSzPts val="1200"/>
              <a:buNone/>
            </a:pPr>
            <a:endParaRPr sz="12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a:solidFill>
                  <a:srgbClr val="262626"/>
                </a:solidFill>
                <a:latin typeface="Calibri"/>
                <a:ea typeface="Calibri"/>
                <a:cs typeface="Calibri"/>
                <a:sym typeface="Calibri"/>
              </a:rPr>
              <a:t>A School District;</a:t>
            </a:r>
            <a:endParaRPr sz="18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a:solidFill>
                  <a:srgbClr val="262626"/>
                </a:solidFill>
                <a:latin typeface="Calibri"/>
                <a:ea typeface="Calibri"/>
                <a:cs typeface="Calibri"/>
                <a:sym typeface="Calibri"/>
              </a:rPr>
              <a:t>A Board of Cooperative Services (BOCES);</a:t>
            </a:r>
            <a:endParaRPr sz="18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a:solidFill>
                  <a:srgbClr val="262626"/>
                </a:solidFill>
                <a:latin typeface="Calibri"/>
                <a:ea typeface="Calibri"/>
                <a:cs typeface="Calibri"/>
                <a:sym typeface="Calibri"/>
              </a:rPr>
              <a:t>A Charter School authorized by a School District; </a:t>
            </a:r>
            <a:endParaRPr sz="18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a:solidFill>
                  <a:srgbClr val="262626"/>
                </a:solidFill>
                <a:latin typeface="Calibri"/>
                <a:ea typeface="Calibri"/>
                <a:cs typeface="Calibri"/>
                <a:sym typeface="Calibri"/>
              </a:rPr>
              <a:t>A Charter School authorized by the Charter School Institute;</a:t>
            </a:r>
            <a:endParaRPr sz="18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a:solidFill>
                  <a:srgbClr val="262626"/>
                </a:solidFill>
                <a:latin typeface="Calibri"/>
                <a:ea typeface="Calibri"/>
                <a:cs typeface="Calibri"/>
                <a:sym typeface="Calibri"/>
              </a:rPr>
              <a:t>Indian tribe or tribal organization (as such terms are defined in section 4 of the Indian Self-Determination and Education Act (25 U.S.C. 450b); </a:t>
            </a:r>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a:solidFill>
                  <a:srgbClr val="262626"/>
                </a:solidFill>
                <a:latin typeface="Calibri"/>
                <a:ea typeface="Calibri"/>
                <a:cs typeface="Calibri"/>
                <a:sym typeface="Calibri"/>
              </a:rPr>
              <a:t>The Colorado School for the Deaf and Blind or</a:t>
            </a:r>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a:solidFill>
                  <a:srgbClr val="262626"/>
                </a:solidFill>
                <a:latin typeface="Calibri"/>
                <a:ea typeface="Calibri"/>
                <a:cs typeface="Calibri"/>
                <a:sym typeface="Calibri"/>
              </a:rPr>
              <a:t>A consortium of two or more such local education providers.</a:t>
            </a:r>
            <a:endParaRPr/>
          </a:p>
          <a:p>
            <a:pPr marL="0" marR="0" lvl="0" indent="114300" algn="l" rtl="0">
              <a:lnSpc>
                <a:spcPct val="90000"/>
              </a:lnSpc>
              <a:spcBef>
                <a:spcPts val="0"/>
              </a:spcBef>
              <a:spcAft>
                <a:spcPts val="0"/>
              </a:spcAft>
              <a:buClr>
                <a:schemeClr val="dk1"/>
              </a:buClr>
              <a:buSzPts val="1800"/>
              <a:buNone/>
            </a:pPr>
            <a:endParaRPr sz="1800">
              <a:solidFill>
                <a:srgbClr val="262626"/>
              </a:solidFill>
              <a:latin typeface="Calibri"/>
              <a:ea typeface="Calibri"/>
              <a:cs typeface="Calibri"/>
              <a:sym typeface="Calibri"/>
            </a:endParaRPr>
          </a:p>
          <a:p>
            <a:pPr marL="228600" lvl="0" indent="-228600" algn="l" rtl="0">
              <a:lnSpc>
                <a:spcPct val="90000"/>
              </a:lnSpc>
              <a:spcBef>
                <a:spcPts val="1000"/>
              </a:spcBef>
              <a:spcAft>
                <a:spcPts val="0"/>
              </a:spcAft>
              <a:buClr>
                <a:srgbClr val="262626"/>
              </a:buClr>
              <a:buSzPts val="1800"/>
              <a:buChar char="•"/>
            </a:pPr>
            <a:r>
              <a:rPr lang="en-US" sz="1800" b="1">
                <a:solidFill>
                  <a:srgbClr val="262626"/>
                </a:solidFill>
                <a:latin typeface="Calibri"/>
                <a:ea typeface="Calibri"/>
                <a:cs typeface="Calibri"/>
                <a:sym typeface="Calibri"/>
              </a:rPr>
              <a:t>Note:</a:t>
            </a:r>
            <a:r>
              <a:rPr lang="en-US" sz="1800">
                <a:solidFill>
                  <a:srgbClr val="262626"/>
                </a:solidFill>
                <a:latin typeface="Calibri"/>
                <a:ea typeface="Calibri"/>
                <a:cs typeface="Calibri"/>
                <a:sym typeface="Calibri"/>
              </a:rPr>
              <a:t> A charter school’s authorizer will be the fiscal agent, if funded.</a:t>
            </a:r>
            <a:endParaRPr/>
          </a:p>
          <a:p>
            <a:pPr marL="228600" lvl="0" indent="-76200" algn="l" rtl="0">
              <a:lnSpc>
                <a:spcPct val="90000"/>
              </a:lnSpc>
              <a:spcBef>
                <a:spcPts val="1000"/>
              </a:spcBef>
              <a:spcAft>
                <a:spcPts val="0"/>
              </a:spcAft>
              <a:buClr>
                <a:schemeClr val="dk1"/>
              </a:buClr>
              <a:buSzPts val="2400"/>
              <a:buNone/>
            </a:pPr>
            <a:endParaRPr/>
          </a:p>
        </p:txBody>
      </p:sp>
      <p:sp>
        <p:nvSpPr>
          <p:cNvPr id="127" name="Google Shape;127;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Priority Consideration</a:t>
            </a:r>
            <a:endParaRPr/>
          </a:p>
        </p:txBody>
      </p:sp>
      <p:sp>
        <p:nvSpPr>
          <p:cNvPr id="134" name="Google Shape;134;p7"/>
          <p:cNvSpPr txBox="1">
            <a:spLocks noGrp="1"/>
          </p:cNvSpPr>
          <p:nvPr>
            <p:ph type="body" idx="1"/>
          </p:nvPr>
        </p:nvSpPr>
        <p:spPr>
          <a:xfrm>
            <a:off x="245193" y="1463039"/>
            <a:ext cx="8675736" cy="5213985"/>
          </a:xfrm>
          <a:prstGeom prst="rect">
            <a:avLst/>
          </a:prstGeom>
          <a:noFill/>
          <a:ln>
            <a:noFill/>
          </a:ln>
        </p:spPr>
        <p:txBody>
          <a:bodyPr spcFirstLastPara="1" wrap="square" lIns="0" tIns="0" rIns="0" bIns="45700" anchor="t" anchorCtr="0">
            <a:normAutofit lnSpcReduction="10000"/>
          </a:bodyPr>
          <a:lstStyle/>
          <a:p>
            <a:pPr marL="0" marR="0" lvl="0" indent="0" algn="l" rtl="0">
              <a:lnSpc>
                <a:spcPct val="90000"/>
              </a:lnSpc>
              <a:spcBef>
                <a:spcPts val="0"/>
              </a:spcBef>
              <a:spcAft>
                <a:spcPts val="0"/>
              </a:spcAft>
              <a:buClr>
                <a:srgbClr val="262626"/>
              </a:buClr>
              <a:buSzPts val="1800"/>
              <a:buNone/>
            </a:pPr>
            <a:r>
              <a:rPr lang="en-US" sz="1800">
                <a:solidFill>
                  <a:srgbClr val="262626"/>
                </a:solidFill>
                <a:latin typeface="Calibri"/>
                <a:ea typeface="Calibri"/>
                <a:cs typeface="Calibri"/>
                <a:sym typeface="Calibri"/>
              </a:rPr>
              <a:t>Available grant funding will be distributed to LEPs (as indicated in the lists above) with school(s) demonstrating high need based on Priority Criteria. Priority will be given to applicants that demonstrate one or more of the following needs:</a:t>
            </a:r>
            <a:endParaRPr/>
          </a:p>
          <a:p>
            <a:pPr marL="0" marR="0" lvl="0" indent="0" algn="l" rtl="0">
              <a:lnSpc>
                <a:spcPct val="90000"/>
              </a:lnSpc>
              <a:spcBef>
                <a:spcPts val="0"/>
              </a:spcBef>
              <a:spcAft>
                <a:spcPts val="0"/>
              </a:spcAft>
              <a:buClr>
                <a:schemeClr val="dk1"/>
              </a:buClr>
              <a:buSzPts val="1800"/>
              <a:buNone/>
            </a:pPr>
            <a:endParaRPr sz="1800">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u="none" strike="noStrike">
                <a:solidFill>
                  <a:srgbClr val="262626"/>
                </a:solidFill>
                <a:latin typeface="Calibri"/>
                <a:ea typeface="Calibri"/>
                <a:cs typeface="Calibri"/>
                <a:sym typeface="Calibri"/>
              </a:rPr>
              <a:t>Need for additional full time school nurses demonstrated by a student-to-full-time school nurse ratio greater than 1:225;</a:t>
            </a:r>
            <a:endParaRPr sz="1800" u="none" strike="noStrike">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u="none" strike="noStrike">
                <a:solidFill>
                  <a:srgbClr val="262626"/>
                </a:solidFill>
                <a:latin typeface="Calibri"/>
                <a:ea typeface="Calibri"/>
                <a:cs typeface="Calibri"/>
                <a:sym typeface="Calibri"/>
              </a:rPr>
              <a:t>Need for additional full time Registered Nurse (RN) staff based on county COVID-19 vaccination rates for individuals ages 12 years and older; and/or</a:t>
            </a:r>
            <a:endParaRPr sz="1800" u="none" strike="noStrike">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u="none" strike="noStrike">
                <a:solidFill>
                  <a:srgbClr val="262626"/>
                </a:solidFill>
                <a:latin typeface="Calibri"/>
                <a:ea typeface="Calibri"/>
                <a:cs typeface="Calibri"/>
                <a:sym typeface="Calibri"/>
              </a:rPr>
              <a:t>Need for school nurse retention incentives based on 2020-2021 school nurse attrition rate.</a:t>
            </a:r>
            <a:endParaRPr sz="1800" u="none" strike="noStrike">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u="none" strike="noStrike">
                <a:solidFill>
                  <a:srgbClr val="262626"/>
                </a:solidFill>
                <a:latin typeface="Calibri"/>
                <a:ea typeface="Calibri"/>
                <a:cs typeface="Calibri"/>
                <a:sym typeface="Calibri"/>
              </a:rPr>
              <a:t>LEP serves a high percentage (greater than 40%) of students eligible for free or reduced-price lunch (FRL). (</a:t>
            </a:r>
            <a:r>
              <a:rPr lang="en-US" sz="1800" u="sng" strike="noStrike">
                <a:solidFill>
                  <a:srgbClr val="26262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See the CDE District and School Dashboard for FRL data</a:t>
            </a:r>
            <a:r>
              <a:rPr lang="en-US" sz="1800" u="none" strike="noStrike">
                <a:solidFill>
                  <a:srgbClr val="262626"/>
                </a:solidFill>
                <a:latin typeface="Calibri"/>
                <a:ea typeface="Calibri"/>
                <a:cs typeface="Calibri"/>
                <a:sym typeface="Calibri"/>
              </a:rPr>
              <a:t>)</a:t>
            </a:r>
            <a:endParaRPr sz="1800" u="none" strike="noStrike">
              <a:solidFill>
                <a:srgbClr val="262626"/>
              </a:solidFill>
              <a:latin typeface="Calibri"/>
              <a:ea typeface="Calibri"/>
              <a:cs typeface="Calibri"/>
              <a:sym typeface="Calibri"/>
            </a:endParaRPr>
          </a:p>
          <a:p>
            <a:pPr marL="342900" marR="0" lvl="0" indent="-342900" algn="l" rtl="0">
              <a:lnSpc>
                <a:spcPct val="90000"/>
              </a:lnSpc>
              <a:spcBef>
                <a:spcPts val="0"/>
              </a:spcBef>
              <a:spcAft>
                <a:spcPts val="0"/>
              </a:spcAft>
              <a:buClr>
                <a:srgbClr val="262626"/>
              </a:buClr>
              <a:buSzPts val="1800"/>
              <a:buFont typeface="Noto Sans Symbols"/>
              <a:buChar char="∙"/>
            </a:pPr>
            <a:r>
              <a:rPr lang="en-US" sz="1800" u="none" strike="noStrike">
                <a:solidFill>
                  <a:srgbClr val="262626"/>
                </a:solidFill>
                <a:latin typeface="Calibri"/>
                <a:ea typeface="Calibri"/>
                <a:cs typeface="Calibri"/>
                <a:sym typeface="Calibri"/>
              </a:rPr>
              <a:t>The LEP serves students:</a:t>
            </a:r>
            <a:endParaRPr sz="1800" u="none" strike="noStrike">
              <a:solidFill>
                <a:srgbClr val="262626"/>
              </a:solidFill>
              <a:latin typeface="Calibri"/>
              <a:ea typeface="Calibri"/>
              <a:cs typeface="Calibri"/>
              <a:sym typeface="Calibri"/>
            </a:endParaRPr>
          </a:p>
          <a:p>
            <a:pPr marL="742950" marR="0" lvl="1" indent="-285750" algn="l" rtl="0">
              <a:lnSpc>
                <a:spcPct val="90000"/>
              </a:lnSpc>
              <a:spcBef>
                <a:spcPts val="0"/>
              </a:spcBef>
              <a:spcAft>
                <a:spcPts val="0"/>
              </a:spcAft>
              <a:buClr>
                <a:srgbClr val="262626"/>
              </a:buClr>
              <a:buSzPts val="1800"/>
              <a:buFont typeface="Arial"/>
              <a:buChar char="○"/>
            </a:pPr>
            <a:r>
              <a:rPr lang="en-US" sz="1800" u="none" strike="noStrike">
                <a:solidFill>
                  <a:srgbClr val="262626"/>
                </a:solidFill>
                <a:latin typeface="Calibri"/>
                <a:ea typeface="Calibri"/>
                <a:cs typeface="Calibri"/>
                <a:sym typeface="Calibri"/>
              </a:rPr>
              <a:t>in communities with moderate to high levels of social vulnerability based on the CDC Social Vulnerability Index 2018 (</a:t>
            </a:r>
            <a:r>
              <a:rPr lang="en-US" sz="1800" u="sng" strike="noStrike">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link to SVI map</a:t>
            </a:r>
            <a:r>
              <a:rPr lang="en-US" sz="1800" u="none" strike="noStrike">
                <a:solidFill>
                  <a:srgbClr val="262626"/>
                </a:solidFill>
                <a:latin typeface="Calibri"/>
                <a:ea typeface="Calibri"/>
                <a:cs typeface="Calibri"/>
                <a:sym typeface="Calibri"/>
              </a:rPr>
              <a:t>),</a:t>
            </a:r>
            <a:endParaRPr sz="1800" u="none" strike="noStrike">
              <a:solidFill>
                <a:srgbClr val="262626"/>
              </a:solidFill>
              <a:latin typeface="Calibri"/>
              <a:ea typeface="Calibri"/>
              <a:cs typeface="Calibri"/>
              <a:sym typeface="Calibri"/>
            </a:endParaRPr>
          </a:p>
          <a:p>
            <a:pPr marL="742950" marR="0" lvl="1" indent="-285750" algn="l" rtl="0">
              <a:lnSpc>
                <a:spcPct val="90000"/>
              </a:lnSpc>
              <a:spcBef>
                <a:spcPts val="0"/>
              </a:spcBef>
              <a:spcAft>
                <a:spcPts val="0"/>
              </a:spcAft>
              <a:buClr>
                <a:srgbClr val="262626"/>
              </a:buClr>
              <a:buSzPts val="1800"/>
              <a:buFont typeface="Arial"/>
              <a:buChar char="○"/>
            </a:pPr>
            <a:r>
              <a:rPr lang="en-US" sz="1800" u="none" strike="noStrike">
                <a:solidFill>
                  <a:srgbClr val="262626"/>
                </a:solidFill>
                <a:latin typeface="Calibri"/>
                <a:ea typeface="Calibri"/>
                <a:cs typeface="Calibri"/>
                <a:sym typeface="Calibri"/>
              </a:rPr>
              <a:t>in a rural, frontier, or rural area in an urban county community as designated by the Colorado Rural Health Center (</a:t>
            </a:r>
            <a:r>
              <a:rPr lang="en-US" sz="1800" u="sng" strike="noStrike">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 to rural health map</a:t>
            </a:r>
            <a:r>
              <a:rPr lang="en-US" sz="1800" u="none" strike="noStrike">
                <a:solidFill>
                  <a:srgbClr val="262626"/>
                </a:solidFill>
                <a:latin typeface="Calibri"/>
                <a:ea typeface="Calibri"/>
                <a:cs typeface="Calibri"/>
                <a:sym typeface="Calibri"/>
              </a:rPr>
              <a:t>), </a:t>
            </a:r>
            <a:endParaRPr sz="1800" u="none" strike="noStrike">
              <a:solidFill>
                <a:srgbClr val="262626"/>
              </a:solidFill>
              <a:latin typeface="Calibri"/>
              <a:ea typeface="Calibri"/>
              <a:cs typeface="Calibri"/>
              <a:sym typeface="Calibri"/>
            </a:endParaRPr>
          </a:p>
          <a:p>
            <a:pPr marL="742950" marR="0" lvl="1" indent="-285750" algn="l" rtl="0">
              <a:lnSpc>
                <a:spcPct val="90000"/>
              </a:lnSpc>
              <a:spcBef>
                <a:spcPts val="0"/>
              </a:spcBef>
              <a:spcAft>
                <a:spcPts val="0"/>
              </a:spcAft>
              <a:buClr>
                <a:srgbClr val="262626"/>
              </a:buClr>
              <a:buSzPts val="1800"/>
              <a:buFont typeface="Arial"/>
              <a:buChar char="○"/>
            </a:pPr>
            <a:r>
              <a:rPr lang="en-US" sz="1800" u="none" strike="noStrike">
                <a:solidFill>
                  <a:srgbClr val="262626"/>
                </a:solidFill>
                <a:latin typeface="Calibri"/>
                <a:ea typeface="Calibri"/>
                <a:cs typeface="Calibri"/>
                <a:sym typeface="Calibri"/>
              </a:rPr>
              <a:t>in a county/community designated as a Medically Underserved Area (MUA) (</a:t>
            </a:r>
            <a:r>
              <a:rPr lang="en-US" sz="1800" u="sng" strike="noStrike">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link to MUA map</a:t>
            </a:r>
            <a:r>
              <a:rPr lang="en-US" sz="1800" u="none" strike="noStrike">
                <a:solidFill>
                  <a:srgbClr val="262626"/>
                </a:solidFill>
                <a:latin typeface="Calibri"/>
                <a:ea typeface="Calibri"/>
                <a:cs typeface="Calibri"/>
                <a:sym typeface="Calibri"/>
              </a:rPr>
              <a:t>),</a:t>
            </a:r>
            <a:endParaRPr sz="1800" u="none" strike="noStrike">
              <a:solidFill>
                <a:srgbClr val="262626"/>
              </a:solidFill>
              <a:latin typeface="Calibri"/>
              <a:ea typeface="Calibri"/>
              <a:cs typeface="Calibri"/>
              <a:sym typeface="Calibri"/>
            </a:endParaRPr>
          </a:p>
          <a:p>
            <a:pPr marL="742950" marR="0" lvl="1" indent="-285750" algn="l" rtl="0">
              <a:lnSpc>
                <a:spcPct val="90000"/>
              </a:lnSpc>
              <a:spcBef>
                <a:spcPts val="0"/>
              </a:spcBef>
              <a:spcAft>
                <a:spcPts val="0"/>
              </a:spcAft>
              <a:buClr>
                <a:srgbClr val="262626"/>
              </a:buClr>
              <a:buSzPts val="1800"/>
              <a:buFont typeface="Arial"/>
              <a:buChar char="○"/>
            </a:pPr>
            <a:r>
              <a:rPr lang="en-US" sz="1800" u="none" strike="noStrike">
                <a:solidFill>
                  <a:srgbClr val="262626"/>
                </a:solidFill>
                <a:latin typeface="Calibri"/>
                <a:ea typeface="Calibri"/>
                <a:cs typeface="Calibri"/>
                <a:sym typeface="Calibri"/>
              </a:rPr>
              <a:t>in a county/community designated as a Geographic or Low-Income Population Health Professional Shortage Area by the HRSA (</a:t>
            </a:r>
            <a:r>
              <a:rPr lang="en-US" sz="1800" u="sng" strike="noStrike">
                <a:solidFill>
                  <a:srgbClr val="1155CC"/>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link to HPSA map</a:t>
            </a:r>
            <a:r>
              <a:rPr lang="en-US" sz="1800" u="none" strike="noStrike">
                <a:solidFill>
                  <a:srgbClr val="262626"/>
                </a:solidFill>
                <a:latin typeface="Calibri"/>
                <a:ea typeface="Calibri"/>
                <a:cs typeface="Calibri"/>
                <a:sym typeface="Calibri"/>
              </a:rPr>
              <a:t>), and/or</a:t>
            </a:r>
            <a:endParaRPr sz="1800" u="none" strike="noStrike">
              <a:solidFill>
                <a:srgbClr val="262626"/>
              </a:solidFill>
              <a:latin typeface="Calibri"/>
              <a:ea typeface="Calibri"/>
              <a:cs typeface="Calibri"/>
              <a:sym typeface="Calibri"/>
            </a:endParaRPr>
          </a:p>
          <a:p>
            <a:pPr marL="742950" marR="0" lvl="1" indent="-285750" algn="l" rtl="0">
              <a:lnSpc>
                <a:spcPct val="90000"/>
              </a:lnSpc>
              <a:spcBef>
                <a:spcPts val="0"/>
              </a:spcBef>
              <a:spcAft>
                <a:spcPts val="0"/>
              </a:spcAft>
              <a:buClr>
                <a:srgbClr val="262626"/>
              </a:buClr>
              <a:buSzPts val="1800"/>
              <a:buFont typeface="Arial"/>
              <a:buChar char="○"/>
            </a:pPr>
            <a:r>
              <a:rPr lang="en-US" sz="1800" u="none" strike="noStrike">
                <a:solidFill>
                  <a:srgbClr val="262626"/>
                </a:solidFill>
                <a:latin typeface="Calibri"/>
                <a:ea typeface="Calibri"/>
                <a:cs typeface="Calibri"/>
                <a:sym typeface="Calibri"/>
              </a:rPr>
              <a:t>who live on a Colorado Native American reservation.</a:t>
            </a:r>
            <a:endParaRPr sz="1800" u="none" strike="noStrike">
              <a:solidFill>
                <a:srgbClr val="262626"/>
              </a:solidFill>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a:p>
        </p:txBody>
      </p:sp>
      <p:sp>
        <p:nvSpPr>
          <p:cNvPr id="135" name="Google Shape;135;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Available Funds</a:t>
            </a:r>
            <a:endParaRPr/>
          </a:p>
        </p:txBody>
      </p:sp>
      <p:sp>
        <p:nvSpPr>
          <p:cNvPr id="141" name="Google Shape;141;p8"/>
          <p:cNvSpPr txBox="1">
            <a:spLocks noGrp="1"/>
          </p:cNvSpPr>
          <p:nvPr>
            <p:ph type="body" idx="1"/>
          </p:nvPr>
        </p:nvSpPr>
        <p:spPr>
          <a:xfrm>
            <a:off x="245193" y="1463040"/>
            <a:ext cx="8451132" cy="4640674"/>
          </a:xfrm>
          <a:prstGeom prst="rect">
            <a:avLst/>
          </a:prstGeom>
          <a:noFill/>
          <a:ln>
            <a:noFill/>
          </a:ln>
        </p:spPr>
        <p:txBody>
          <a:bodyPr spcFirstLastPara="1" wrap="square" lIns="0" tIns="0" rIns="0" bIns="45700" anchor="t" anchorCtr="0">
            <a:normAutofit/>
          </a:bodyPr>
          <a:lstStyle/>
          <a:p>
            <a:pPr marL="457200" marR="0" lvl="0" indent="-361950" algn="l" rtl="0">
              <a:lnSpc>
                <a:spcPct val="90000"/>
              </a:lnSpc>
              <a:spcBef>
                <a:spcPts val="0"/>
              </a:spcBef>
              <a:spcAft>
                <a:spcPts val="0"/>
              </a:spcAft>
              <a:buClr>
                <a:srgbClr val="262626"/>
              </a:buClr>
              <a:buSzPts val="2100"/>
              <a:buFont typeface="Calibri"/>
              <a:buChar char="•"/>
            </a:pPr>
            <a:r>
              <a:rPr lang="en-US" sz="2100">
                <a:solidFill>
                  <a:srgbClr val="262626"/>
                </a:solidFill>
                <a:latin typeface="Calibri"/>
                <a:ea typeface="Calibri"/>
                <a:cs typeface="Calibri"/>
                <a:sym typeface="Calibri"/>
              </a:rPr>
              <a:t>Approximately $8 million is available for the 2021-2022 and 2022-2023 school years. </a:t>
            </a:r>
            <a:endParaRPr sz="2900"/>
          </a:p>
          <a:p>
            <a:pPr marL="457200" marR="0" lvl="0" indent="-361950" algn="l" rtl="0">
              <a:lnSpc>
                <a:spcPct val="90000"/>
              </a:lnSpc>
              <a:spcBef>
                <a:spcPts val="0"/>
              </a:spcBef>
              <a:spcAft>
                <a:spcPts val="0"/>
              </a:spcAft>
              <a:buClr>
                <a:srgbClr val="262626"/>
              </a:buClr>
              <a:buSzPts val="2100"/>
              <a:buFont typeface="Calibri"/>
              <a:buChar char="•"/>
            </a:pPr>
            <a:r>
              <a:rPr lang="en-US" sz="2100">
                <a:solidFill>
                  <a:srgbClr val="262626"/>
                </a:solidFill>
                <a:latin typeface="Calibri"/>
                <a:ea typeface="Calibri"/>
                <a:cs typeface="Calibri"/>
                <a:sym typeface="Calibri"/>
              </a:rPr>
              <a:t>CDE anticipates awarding grants in the amount of $20,000 - $350,000 over an 18-month period. </a:t>
            </a:r>
            <a:endParaRPr sz="2100">
              <a:solidFill>
                <a:srgbClr val="262626"/>
              </a:solidFill>
              <a:latin typeface="Calibri"/>
              <a:ea typeface="Calibri"/>
              <a:cs typeface="Calibri"/>
              <a:sym typeface="Calibri"/>
            </a:endParaRPr>
          </a:p>
          <a:p>
            <a:pPr marL="914400" marR="0" lvl="1" indent="-361950" algn="l" rtl="0">
              <a:lnSpc>
                <a:spcPct val="90000"/>
              </a:lnSpc>
              <a:spcBef>
                <a:spcPts val="0"/>
              </a:spcBef>
              <a:spcAft>
                <a:spcPts val="0"/>
              </a:spcAft>
              <a:buClr>
                <a:srgbClr val="262626"/>
              </a:buClr>
              <a:buSzPts val="2100"/>
              <a:buFont typeface="Calibri"/>
              <a:buChar char="•"/>
            </a:pPr>
            <a:r>
              <a:rPr lang="en-US" sz="2100">
                <a:solidFill>
                  <a:srgbClr val="262626"/>
                </a:solidFill>
                <a:latin typeface="Calibri"/>
                <a:ea typeface="Calibri"/>
                <a:cs typeface="Calibri"/>
                <a:sym typeface="Calibri"/>
              </a:rPr>
              <a:t>Funding requests may be lower than $20,000 but should not exceed $350,000.</a:t>
            </a:r>
            <a:endParaRPr sz="2100">
              <a:solidFill>
                <a:srgbClr val="262626"/>
              </a:solidFill>
              <a:latin typeface="Calibri"/>
              <a:ea typeface="Calibri"/>
              <a:cs typeface="Calibri"/>
              <a:sym typeface="Calibri"/>
            </a:endParaRPr>
          </a:p>
          <a:p>
            <a:pPr marL="457200" marR="0" lvl="0" indent="-361950" algn="l" rtl="0">
              <a:lnSpc>
                <a:spcPct val="90000"/>
              </a:lnSpc>
              <a:spcBef>
                <a:spcPts val="0"/>
              </a:spcBef>
              <a:spcAft>
                <a:spcPts val="0"/>
              </a:spcAft>
              <a:buClr>
                <a:srgbClr val="262626"/>
              </a:buClr>
              <a:buSzPts val="2100"/>
              <a:buFont typeface="Calibri"/>
              <a:buChar char="•"/>
            </a:pPr>
            <a:r>
              <a:rPr lang="en-US" sz="2100">
                <a:solidFill>
                  <a:srgbClr val="262626"/>
                </a:solidFill>
                <a:latin typeface="Calibri"/>
                <a:ea typeface="Calibri"/>
                <a:cs typeface="Calibri"/>
                <a:sym typeface="Calibri"/>
              </a:rPr>
              <a:t>Funding in subsequent years for grantees is contingent upon continued appropriations and upon grantees meeting all grant, fiscal and reporting requirements.</a:t>
            </a:r>
            <a:endParaRPr sz="2900"/>
          </a:p>
          <a:p>
            <a:pPr marL="228600" lvl="0" indent="-76200" algn="l" rtl="0">
              <a:lnSpc>
                <a:spcPct val="90000"/>
              </a:lnSpc>
              <a:spcBef>
                <a:spcPts val="1000"/>
              </a:spcBef>
              <a:spcAft>
                <a:spcPts val="0"/>
              </a:spcAft>
              <a:buClr>
                <a:schemeClr val="dk1"/>
              </a:buClr>
              <a:buSzPts val="2400"/>
              <a:buNone/>
            </a:pPr>
            <a:endParaRPr/>
          </a:p>
        </p:txBody>
      </p:sp>
      <p:sp>
        <p:nvSpPr>
          <p:cNvPr id="142" name="Google Shape;142;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Allowable Use of Funds</a:t>
            </a:r>
            <a:endParaRPr/>
          </a:p>
        </p:txBody>
      </p:sp>
      <p:sp>
        <p:nvSpPr>
          <p:cNvPr id="148" name="Google Shape;148;p10"/>
          <p:cNvSpPr txBox="1">
            <a:spLocks noGrp="1"/>
          </p:cNvSpPr>
          <p:nvPr>
            <p:ph type="body" idx="1"/>
          </p:nvPr>
        </p:nvSpPr>
        <p:spPr>
          <a:xfrm>
            <a:off x="245193" y="1463040"/>
            <a:ext cx="8603532" cy="4640674"/>
          </a:xfrm>
          <a:prstGeom prst="rect">
            <a:avLst/>
          </a:prstGeom>
          <a:noFill/>
          <a:ln>
            <a:noFill/>
          </a:ln>
        </p:spPr>
        <p:txBody>
          <a:bodyPr spcFirstLastPara="1" wrap="square" lIns="0" tIns="0" rIns="0" bIns="45700" anchor="t" anchorCtr="0">
            <a:normAutofit fontScale="92500" lnSpcReduction="20000"/>
          </a:bodyPr>
          <a:lstStyle/>
          <a:p>
            <a:pPr marL="0" marR="0" lvl="0" indent="0" algn="l" rtl="0">
              <a:lnSpc>
                <a:spcPct val="90000"/>
              </a:lnSpc>
              <a:spcBef>
                <a:spcPts val="0"/>
              </a:spcBef>
              <a:spcAft>
                <a:spcPts val="0"/>
              </a:spcAft>
              <a:buClr>
                <a:srgbClr val="262626"/>
              </a:buClr>
              <a:buSzPct val="100000"/>
              <a:buNone/>
            </a:pPr>
            <a:r>
              <a:rPr lang="en-US" sz="1800">
                <a:solidFill>
                  <a:srgbClr val="262626"/>
                </a:solidFill>
              </a:rPr>
              <a:t>CDE anticipates awarding the following approximate amounts for the allowable activities identified below: </a:t>
            </a:r>
            <a:endParaRPr/>
          </a:p>
          <a:p>
            <a:pPr marL="342900" marR="0" lvl="0" indent="-342900" algn="l" rtl="0">
              <a:lnSpc>
                <a:spcPct val="90000"/>
              </a:lnSpc>
              <a:spcBef>
                <a:spcPts val="600"/>
              </a:spcBef>
              <a:spcAft>
                <a:spcPts val="0"/>
              </a:spcAft>
              <a:buClr>
                <a:srgbClr val="262626"/>
              </a:buClr>
              <a:buSzPct val="100000"/>
              <a:buFont typeface="Noto Sans Symbols"/>
              <a:buChar char="∙"/>
            </a:pPr>
            <a:r>
              <a:rPr lang="en-US" sz="1800">
                <a:solidFill>
                  <a:srgbClr val="262626"/>
                </a:solidFill>
              </a:rPr>
              <a:t>$</a:t>
            </a:r>
            <a:r>
              <a:rPr lang="en-US" sz="1800">
                <a:solidFill>
                  <a:srgbClr val="262626"/>
                </a:solidFill>
                <a:highlight>
                  <a:srgbClr val="00FF00"/>
                </a:highlight>
              </a:rPr>
              <a:t>3,944,000</a:t>
            </a:r>
            <a:r>
              <a:rPr lang="en-US" sz="1800">
                <a:solidFill>
                  <a:srgbClr val="262626"/>
                </a:solidFill>
              </a:rPr>
              <a:t> to hire full time nurses for two years (2021-2022, 2022-2023), including:</a:t>
            </a:r>
            <a:endParaRPr sz="1800">
              <a:solidFill>
                <a:srgbClr val="262626"/>
              </a:solidFill>
            </a:endParaRPr>
          </a:p>
          <a:p>
            <a:pPr marL="742950" marR="0" lvl="1" indent="-285750" algn="l" rtl="0">
              <a:lnSpc>
                <a:spcPct val="90000"/>
              </a:lnSpc>
              <a:spcBef>
                <a:spcPts val="600"/>
              </a:spcBef>
              <a:spcAft>
                <a:spcPts val="0"/>
              </a:spcAft>
              <a:buClr>
                <a:srgbClr val="262626"/>
              </a:buClr>
              <a:buSzPct val="100000"/>
              <a:buFont typeface="Arial"/>
              <a:buChar char="○"/>
            </a:pPr>
            <a:r>
              <a:rPr lang="en-US" sz="1800">
                <a:solidFill>
                  <a:srgbClr val="262626"/>
                </a:solidFill>
              </a:rPr>
              <a:t>Hiring full time RNs to perform the duties of a school nurse</a:t>
            </a:r>
            <a:endParaRPr sz="1800">
              <a:solidFill>
                <a:srgbClr val="262626"/>
              </a:solidFill>
            </a:endParaRPr>
          </a:p>
          <a:p>
            <a:pPr marL="742950" marR="0" lvl="1" indent="-285750" algn="l" rtl="0">
              <a:lnSpc>
                <a:spcPct val="90000"/>
              </a:lnSpc>
              <a:spcBef>
                <a:spcPts val="600"/>
              </a:spcBef>
              <a:spcAft>
                <a:spcPts val="0"/>
              </a:spcAft>
              <a:buClr>
                <a:srgbClr val="262626"/>
              </a:buClr>
              <a:buSzPct val="100000"/>
              <a:buFont typeface="Arial"/>
              <a:buChar char="○"/>
            </a:pPr>
            <a:r>
              <a:rPr lang="en-US" sz="1800">
                <a:solidFill>
                  <a:srgbClr val="262626"/>
                </a:solidFill>
              </a:rPr>
              <a:t>Full time RN devoted to managing COVID-19 related needs for the school and/or district</a:t>
            </a:r>
            <a:endParaRPr sz="1800">
              <a:solidFill>
                <a:srgbClr val="262626"/>
              </a:solidFill>
            </a:endParaRPr>
          </a:p>
          <a:p>
            <a:pPr marL="742950" marR="0" lvl="1" indent="-285750" algn="l" rtl="0">
              <a:lnSpc>
                <a:spcPct val="90000"/>
              </a:lnSpc>
              <a:spcBef>
                <a:spcPts val="600"/>
              </a:spcBef>
              <a:spcAft>
                <a:spcPts val="0"/>
              </a:spcAft>
              <a:buClr>
                <a:srgbClr val="262626"/>
              </a:buClr>
              <a:buSzPct val="100000"/>
              <a:buFont typeface="Arial"/>
              <a:buChar char="○"/>
            </a:pPr>
            <a:r>
              <a:rPr lang="en-US" sz="1800">
                <a:solidFill>
                  <a:srgbClr val="262626"/>
                </a:solidFill>
              </a:rPr>
              <a:t>Full time District Lead RN devoted to supervising school nursing staff, managing COVID-19 efforts and building strong school nursing infrastructure focused on retaining school nursing staff</a:t>
            </a:r>
            <a:endParaRPr sz="1800">
              <a:solidFill>
                <a:srgbClr val="262626"/>
              </a:solidFill>
            </a:endParaRPr>
          </a:p>
          <a:p>
            <a:pPr marL="342900" marR="0" lvl="0" indent="-342900" algn="l" rtl="0">
              <a:lnSpc>
                <a:spcPct val="90000"/>
              </a:lnSpc>
              <a:spcBef>
                <a:spcPts val="600"/>
              </a:spcBef>
              <a:spcAft>
                <a:spcPts val="0"/>
              </a:spcAft>
              <a:buClr>
                <a:srgbClr val="262626"/>
              </a:buClr>
              <a:buSzPct val="100000"/>
              <a:buFont typeface="Noto Sans Symbols"/>
              <a:buChar char="∙"/>
            </a:pPr>
            <a:r>
              <a:rPr lang="en-US" sz="1800">
                <a:solidFill>
                  <a:srgbClr val="262626"/>
                </a:solidFill>
                <a:highlight>
                  <a:srgbClr val="00FF00"/>
                </a:highlight>
              </a:rPr>
              <a:t>$1,972,000 </a:t>
            </a:r>
            <a:r>
              <a:rPr lang="en-US" sz="1800">
                <a:solidFill>
                  <a:srgbClr val="262626"/>
                </a:solidFill>
              </a:rPr>
              <a:t>to increase part-time school nurse positions to full-time positions for two years (2021-22, 2022-23), including:</a:t>
            </a:r>
            <a:endParaRPr sz="1800">
              <a:solidFill>
                <a:srgbClr val="262626"/>
              </a:solidFill>
            </a:endParaRPr>
          </a:p>
          <a:p>
            <a:pPr marL="742950" marR="0" lvl="1" indent="-285750" algn="l" rtl="0">
              <a:lnSpc>
                <a:spcPct val="90000"/>
              </a:lnSpc>
              <a:spcBef>
                <a:spcPts val="600"/>
              </a:spcBef>
              <a:spcAft>
                <a:spcPts val="0"/>
              </a:spcAft>
              <a:buClr>
                <a:srgbClr val="262626"/>
              </a:buClr>
              <a:buSzPct val="100000"/>
              <a:buFont typeface="Arial"/>
              <a:buChar char="○"/>
            </a:pPr>
            <a:r>
              <a:rPr lang="en-US" sz="1800">
                <a:solidFill>
                  <a:srgbClr val="262626"/>
                </a:solidFill>
              </a:rPr>
              <a:t>Conversion of part time positions to full time positions</a:t>
            </a:r>
            <a:endParaRPr sz="1800">
              <a:solidFill>
                <a:srgbClr val="262626"/>
              </a:solidFill>
            </a:endParaRPr>
          </a:p>
          <a:p>
            <a:pPr marL="342900" marR="0" lvl="0" indent="-342900" algn="l" rtl="0">
              <a:lnSpc>
                <a:spcPct val="90000"/>
              </a:lnSpc>
              <a:spcBef>
                <a:spcPts val="600"/>
              </a:spcBef>
              <a:spcAft>
                <a:spcPts val="0"/>
              </a:spcAft>
              <a:buClr>
                <a:srgbClr val="262626"/>
              </a:buClr>
              <a:buSzPct val="100000"/>
              <a:buFont typeface="Noto Sans Symbols"/>
              <a:buChar char="∙"/>
            </a:pPr>
            <a:r>
              <a:rPr lang="en-US" sz="1800">
                <a:solidFill>
                  <a:srgbClr val="262626"/>
                </a:solidFill>
                <a:highlight>
                  <a:srgbClr val="00FF00"/>
                </a:highlight>
              </a:rPr>
              <a:t>$240,000</a:t>
            </a:r>
            <a:r>
              <a:rPr lang="en-US" sz="1800">
                <a:solidFill>
                  <a:srgbClr val="262626"/>
                </a:solidFill>
              </a:rPr>
              <a:t> to support recruitment efforts for school nurses, including:</a:t>
            </a:r>
            <a:endParaRPr sz="1800">
              <a:solidFill>
                <a:srgbClr val="262626"/>
              </a:solidFill>
            </a:endParaRPr>
          </a:p>
          <a:p>
            <a:pPr marL="742950" marR="0" lvl="1" indent="-285750" algn="l" rtl="0">
              <a:lnSpc>
                <a:spcPct val="90000"/>
              </a:lnSpc>
              <a:spcBef>
                <a:spcPts val="600"/>
              </a:spcBef>
              <a:spcAft>
                <a:spcPts val="0"/>
              </a:spcAft>
              <a:buClr>
                <a:srgbClr val="262626"/>
              </a:buClr>
              <a:buSzPct val="100000"/>
              <a:buFont typeface="Arial"/>
              <a:buChar char="○"/>
            </a:pPr>
            <a:r>
              <a:rPr lang="en-US" sz="1800">
                <a:solidFill>
                  <a:srgbClr val="262626"/>
                </a:solidFill>
              </a:rPr>
              <a:t>Hiring bonuses</a:t>
            </a:r>
            <a:endParaRPr sz="1800">
              <a:solidFill>
                <a:srgbClr val="262626"/>
              </a:solidFill>
            </a:endParaRPr>
          </a:p>
          <a:p>
            <a:pPr marL="342900" marR="0" lvl="0" indent="-342900" algn="l" rtl="0">
              <a:lnSpc>
                <a:spcPct val="90000"/>
              </a:lnSpc>
              <a:spcBef>
                <a:spcPts val="600"/>
              </a:spcBef>
              <a:spcAft>
                <a:spcPts val="0"/>
              </a:spcAft>
              <a:buClr>
                <a:srgbClr val="262626"/>
              </a:buClr>
              <a:buSzPct val="100000"/>
              <a:buFont typeface="Noto Sans Symbols"/>
              <a:buChar char="∙"/>
            </a:pPr>
            <a:r>
              <a:rPr lang="en-US" sz="1800">
                <a:solidFill>
                  <a:srgbClr val="262626"/>
                </a:solidFill>
                <a:highlight>
                  <a:srgbClr val="00FF00"/>
                </a:highlight>
              </a:rPr>
              <a:t>$1,878,000</a:t>
            </a:r>
            <a:r>
              <a:rPr lang="en-US" sz="1800">
                <a:solidFill>
                  <a:srgbClr val="262626"/>
                </a:solidFill>
              </a:rPr>
              <a:t> to support retention of school nurses, including: </a:t>
            </a:r>
            <a:endParaRPr sz="1800">
              <a:solidFill>
                <a:srgbClr val="262626"/>
              </a:solidFill>
            </a:endParaRPr>
          </a:p>
          <a:p>
            <a:pPr marL="742950" marR="0" lvl="1" indent="-285750" algn="l" rtl="0">
              <a:lnSpc>
                <a:spcPct val="90000"/>
              </a:lnSpc>
              <a:spcBef>
                <a:spcPts val="600"/>
              </a:spcBef>
              <a:spcAft>
                <a:spcPts val="0"/>
              </a:spcAft>
              <a:buClr>
                <a:srgbClr val="262626"/>
              </a:buClr>
              <a:buSzPct val="100000"/>
              <a:buFont typeface="Arial"/>
              <a:buChar char="○"/>
            </a:pPr>
            <a:r>
              <a:rPr lang="en-US" sz="1800">
                <a:solidFill>
                  <a:srgbClr val="262626"/>
                </a:solidFill>
              </a:rPr>
              <a:t>Retention bonuses</a:t>
            </a:r>
            <a:endParaRPr sz="1800">
              <a:solidFill>
                <a:srgbClr val="262626"/>
              </a:solidFill>
            </a:endParaRPr>
          </a:p>
          <a:p>
            <a:pPr marL="0" marR="0" lvl="0" indent="0" algn="l" rtl="0">
              <a:lnSpc>
                <a:spcPct val="90000"/>
              </a:lnSpc>
              <a:spcBef>
                <a:spcPts val="600"/>
              </a:spcBef>
              <a:spcAft>
                <a:spcPts val="0"/>
              </a:spcAft>
              <a:buClr>
                <a:schemeClr val="dk1"/>
              </a:buClr>
              <a:buSzPct val="100000"/>
              <a:buNone/>
            </a:pPr>
            <a:endParaRPr sz="1800">
              <a:solidFill>
                <a:srgbClr val="262626"/>
              </a:solidFill>
            </a:endParaRPr>
          </a:p>
          <a:p>
            <a:pPr marL="0" marR="0" lvl="0" indent="0" algn="l" rtl="0">
              <a:lnSpc>
                <a:spcPct val="90000"/>
              </a:lnSpc>
              <a:spcBef>
                <a:spcPts val="0"/>
              </a:spcBef>
              <a:spcAft>
                <a:spcPts val="0"/>
              </a:spcAft>
              <a:buClr>
                <a:srgbClr val="262626"/>
              </a:buClr>
              <a:buSzPct val="100000"/>
              <a:buNone/>
            </a:pPr>
            <a:r>
              <a:rPr lang="en-US" sz="1800" b="1">
                <a:solidFill>
                  <a:srgbClr val="262626"/>
                </a:solidFill>
              </a:rPr>
              <a:t>Note:</a:t>
            </a:r>
            <a:r>
              <a:rPr lang="en-US" sz="1800">
                <a:solidFill>
                  <a:srgbClr val="262626"/>
                </a:solidFill>
              </a:rPr>
              <a:t> Funding may not be used for food. </a:t>
            </a:r>
            <a:endParaRPr sz="1800">
              <a:solidFill>
                <a:srgbClr val="262626"/>
              </a:solidFill>
            </a:endParaRPr>
          </a:p>
          <a:p>
            <a:pPr marL="228600" lvl="0" indent="-87629" algn="l" rtl="0">
              <a:lnSpc>
                <a:spcPct val="90000"/>
              </a:lnSpc>
              <a:spcBef>
                <a:spcPts val="1000"/>
              </a:spcBef>
              <a:spcAft>
                <a:spcPts val="0"/>
              </a:spcAft>
              <a:buClr>
                <a:schemeClr val="dk1"/>
              </a:buClr>
              <a:buSzPct val="100000"/>
              <a:buNone/>
            </a:pPr>
            <a:endParaRPr/>
          </a:p>
        </p:txBody>
      </p:sp>
      <p:sp>
        <p:nvSpPr>
          <p:cNvPr id="149" name="Google Shape;149;p10"/>
          <p:cNvSpPr txBox="1">
            <a:spLocks noGrp="1"/>
          </p:cNvSpPr>
          <p:nvPr>
            <p:ph type="sldNum" idx="12"/>
          </p:nvPr>
        </p:nvSpPr>
        <p:spPr>
          <a:xfrm>
            <a:off x="245193" y="623836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4444</Words>
  <Application>Microsoft Office PowerPoint</Application>
  <PresentationFormat>On-screen Show (4:3)</PresentationFormat>
  <Paragraphs>309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Noto Sans Symbols</vt:lpstr>
      <vt:lpstr>Trebuchet MS</vt:lpstr>
      <vt:lpstr>Office Theme</vt:lpstr>
      <vt:lpstr>School Nurse Workforce Grant    </vt:lpstr>
      <vt:lpstr>Introduction</vt:lpstr>
      <vt:lpstr>Application Key Elements</vt:lpstr>
      <vt:lpstr>Introduction</vt:lpstr>
      <vt:lpstr>Purpose and Program Activities</vt:lpstr>
      <vt:lpstr>Eligible Applicants and Priority Criteria</vt:lpstr>
      <vt:lpstr>Priority Consideration</vt:lpstr>
      <vt:lpstr>Available Funds</vt:lpstr>
      <vt:lpstr>Allowable Use of Funds</vt:lpstr>
      <vt:lpstr>Allowable Use of Funds  (continued)</vt:lpstr>
      <vt:lpstr>Allowable Use of Funds - Summary</vt:lpstr>
      <vt:lpstr>Duration of Grant</vt:lpstr>
      <vt:lpstr>Evaluation and Reporting: Action Plan</vt:lpstr>
      <vt:lpstr>Evaluation and Reporting</vt:lpstr>
      <vt:lpstr>Review Process and Timeline</vt:lpstr>
      <vt:lpstr>Submission Process and Deadline</vt:lpstr>
      <vt:lpstr>Required Elements</vt:lpstr>
      <vt:lpstr>School Nurse Workforce Grant Application  </vt:lpstr>
      <vt:lpstr>Application Resources </vt:lpstr>
      <vt:lpstr>Online Application - Applicant Information </vt:lpstr>
      <vt:lpstr>Online Application - Narrative Questions</vt:lpstr>
      <vt:lpstr>Online Application - Narrative Questions (continued)</vt:lpstr>
      <vt:lpstr>Online Application - Uploads</vt:lpstr>
      <vt:lpstr>Online Application – Uploads (continued)</vt:lpstr>
      <vt:lpstr>Program Toolkit and Support</vt:lpstr>
      <vt:lpstr>Program Toolkit</vt:lpstr>
      <vt:lpstr>Program Toolkit (continued)</vt:lpstr>
      <vt:lpstr>Program Support</vt:lpstr>
      <vt:lpstr>See the Grant Program FAQ on our website to view answers to questions asked during the webinar.  https://www.cde.state.co.us/healthandwellness/schoolnurseworkforcegrant </vt:lpstr>
      <vt:lpstr>Application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Nurse Workforce Grant    </dc:title>
  <dc:creator>Madorin, Acacia</dc:creator>
  <cp:lastModifiedBy>Brodecky, Anita</cp:lastModifiedBy>
  <cp:revision>1</cp:revision>
  <dcterms:created xsi:type="dcterms:W3CDTF">2019-06-25T17:30:52Z</dcterms:created>
  <dcterms:modified xsi:type="dcterms:W3CDTF">2022-01-07T20:54:14Z</dcterms:modified>
</cp:coreProperties>
</file>