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69" r:id="rId2"/>
    <p:sldId id="257" r:id="rId3"/>
    <p:sldId id="258" r:id="rId4"/>
    <p:sldId id="264" r:id="rId5"/>
    <p:sldId id="289" r:id="rId6"/>
    <p:sldId id="265" r:id="rId7"/>
    <p:sldId id="266" r:id="rId8"/>
    <p:sldId id="267" r:id="rId9"/>
    <p:sldId id="268" r:id="rId10"/>
    <p:sldId id="259" r:id="rId11"/>
    <p:sldId id="270" r:id="rId12"/>
    <p:sldId id="274" r:id="rId13"/>
    <p:sldId id="277" r:id="rId14"/>
    <p:sldId id="276" r:id="rId15"/>
    <p:sldId id="272" r:id="rId16"/>
    <p:sldId id="275" r:id="rId17"/>
    <p:sldId id="271" r:id="rId18"/>
    <p:sldId id="278" r:id="rId19"/>
    <p:sldId id="279" r:id="rId20"/>
    <p:sldId id="280" r:id="rId21"/>
    <p:sldId id="281" r:id="rId22"/>
    <p:sldId id="285" r:id="rId23"/>
    <p:sldId id="282" r:id="rId24"/>
    <p:sldId id="286" r:id="rId25"/>
    <p:sldId id="287" r:id="rId26"/>
    <p:sldId id="288" r:id="rId27"/>
    <p:sldId id="290" r:id="rId28"/>
    <p:sldId id="26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zanin Mohajeri-Nelson" initials="" lastIdx="4" clrIdx="0"/>
  <p:cmAuthor id="2" name="Kristin Crumley" initials="" lastIdx="4" clrIdx="1"/>
  <p:cmAuthor id="3" name="Tammy Giessinger" initials="" lastIdx="2" clrIdx="2"/>
  <p:cmAuthor id="4" name="Prael, Michelle" initials="PM" lastIdx="1" clrIdx="3">
    <p:extLst>
      <p:ext uri="{19B8F6BF-5375-455C-9EA6-DF929625EA0E}">
        <p15:presenceInfo xmlns:p15="http://schemas.microsoft.com/office/powerpoint/2012/main" userId="S::Prael_M@cde.state.co.us::0a51a797-5dd2-4055-ba07-d9378c4194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5" autoAdjust="0"/>
    <p:restoredTop sz="86449" autoAdjust="0"/>
  </p:normalViewPr>
  <p:slideViewPr>
    <p:cSldViewPr snapToGrid="0">
      <p:cViewPr varScale="1">
        <p:scale>
          <a:sx n="62" d="100"/>
          <a:sy n="62" d="100"/>
        </p:scale>
        <p:origin x="86" y="34"/>
      </p:cViewPr>
      <p:guideLst/>
    </p:cSldViewPr>
  </p:slideViewPr>
  <p:outlineViewPr>
    <p:cViewPr>
      <p:scale>
        <a:sx n="33" d="100"/>
        <a:sy n="33" d="100"/>
      </p:scale>
      <p:origin x="0" y="-1232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21-10-25T12:19:52.207" idx="1">
    <p:pos x="7164" y="2370"/>
    <p:text>Can we remove this?</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850F0F-A2A9-40B4-B0D1-32E23F521D53}" type="datetimeFigureOut">
              <a:rPr lang="en-US" smtClean="0"/>
              <a:t>11/3/2021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10E1FC-D17A-4FD3-A37C-5F5BF60C89C2}" type="slidenum">
              <a:rPr lang="en-US" smtClean="0"/>
              <a:t>‹#›</a:t>
            </a:fld>
            <a:endParaRPr lang="en-US"/>
          </a:p>
        </p:txBody>
      </p:sp>
    </p:spTree>
    <p:extLst>
      <p:ext uri="{BB962C8B-B14F-4D97-AF65-F5344CB8AC3E}">
        <p14:creationId xmlns:p14="http://schemas.microsoft.com/office/powerpoint/2010/main" val="144207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Shannon</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Shannon</a:t>
            </a:r>
          </a:p>
        </p:txBody>
      </p:sp>
      <p:sp>
        <p:nvSpPr>
          <p:cNvPr id="4" name="Slide Number Placeholder 3"/>
          <p:cNvSpPr>
            <a:spLocks noGrp="1"/>
          </p:cNvSpPr>
          <p:nvPr>
            <p:ph type="sldNum" sz="quarter" idx="5"/>
          </p:nvPr>
        </p:nvSpPr>
        <p:spPr/>
        <p:txBody>
          <a:bodyPr/>
          <a:lstStyle/>
          <a:p>
            <a:fld id="{DE10E1FC-D17A-4FD3-A37C-5F5BF60C89C2}" type="slidenum">
              <a:rPr lang="en-US" smtClean="0"/>
              <a:t>23</a:t>
            </a:fld>
            <a:endParaRPr lang="en-US"/>
          </a:p>
        </p:txBody>
      </p:sp>
    </p:spTree>
    <p:extLst>
      <p:ext uri="{BB962C8B-B14F-4D97-AF65-F5344CB8AC3E}">
        <p14:creationId xmlns:p14="http://schemas.microsoft.com/office/powerpoint/2010/main" val="1580161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Shannon</a:t>
            </a:r>
          </a:p>
        </p:txBody>
      </p:sp>
      <p:sp>
        <p:nvSpPr>
          <p:cNvPr id="4" name="Slide Number Placeholder 3"/>
          <p:cNvSpPr>
            <a:spLocks noGrp="1"/>
          </p:cNvSpPr>
          <p:nvPr>
            <p:ph type="sldNum" sz="quarter" idx="5"/>
          </p:nvPr>
        </p:nvSpPr>
        <p:spPr/>
        <p:txBody>
          <a:bodyPr/>
          <a:lstStyle/>
          <a:p>
            <a:fld id="{DE10E1FC-D17A-4FD3-A37C-5F5BF60C89C2}" type="slidenum">
              <a:rPr lang="en-US" smtClean="0"/>
              <a:t>24</a:t>
            </a:fld>
            <a:endParaRPr lang="en-US"/>
          </a:p>
        </p:txBody>
      </p:sp>
    </p:spTree>
    <p:extLst>
      <p:ext uri="{BB962C8B-B14F-4D97-AF65-F5344CB8AC3E}">
        <p14:creationId xmlns:p14="http://schemas.microsoft.com/office/powerpoint/2010/main" val="2329210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Shannon</a:t>
            </a:r>
          </a:p>
        </p:txBody>
      </p:sp>
      <p:sp>
        <p:nvSpPr>
          <p:cNvPr id="4" name="Slide Number Placeholder 3"/>
          <p:cNvSpPr>
            <a:spLocks noGrp="1"/>
          </p:cNvSpPr>
          <p:nvPr>
            <p:ph type="sldNum" sz="quarter" idx="5"/>
          </p:nvPr>
        </p:nvSpPr>
        <p:spPr/>
        <p:txBody>
          <a:bodyPr/>
          <a:lstStyle/>
          <a:p>
            <a:fld id="{DE10E1FC-D17A-4FD3-A37C-5F5BF60C89C2}" type="slidenum">
              <a:rPr lang="en-US" smtClean="0"/>
              <a:t>25</a:t>
            </a:fld>
            <a:endParaRPr lang="en-US"/>
          </a:p>
        </p:txBody>
      </p:sp>
    </p:spTree>
    <p:extLst>
      <p:ext uri="{BB962C8B-B14F-4D97-AF65-F5344CB8AC3E}">
        <p14:creationId xmlns:p14="http://schemas.microsoft.com/office/powerpoint/2010/main" val="2666663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Shannon</a:t>
            </a:r>
          </a:p>
        </p:txBody>
      </p:sp>
      <p:sp>
        <p:nvSpPr>
          <p:cNvPr id="4" name="Slide Number Placeholder 3"/>
          <p:cNvSpPr>
            <a:spLocks noGrp="1"/>
          </p:cNvSpPr>
          <p:nvPr>
            <p:ph type="sldNum" sz="quarter" idx="5"/>
          </p:nvPr>
        </p:nvSpPr>
        <p:spPr/>
        <p:txBody>
          <a:bodyPr/>
          <a:lstStyle/>
          <a:p>
            <a:fld id="{DE10E1FC-D17A-4FD3-A37C-5F5BF60C89C2}" type="slidenum">
              <a:rPr lang="en-US" smtClean="0"/>
              <a:t>26</a:t>
            </a:fld>
            <a:endParaRPr lang="en-US"/>
          </a:p>
        </p:txBody>
      </p:sp>
    </p:spTree>
    <p:extLst>
      <p:ext uri="{BB962C8B-B14F-4D97-AF65-F5344CB8AC3E}">
        <p14:creationId xmlns:p14="http://schemas.microsoft.com/office/powerpoint/2010/main" val="957644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Shannon</a:t>
            </a:r>
          </a:p>
        </p:txBody>
      </p:sp>
      <p:sp>
        <p:nvSpPr>
          <p:cNvPr id="4" name="Slide Number Placeholder 3"/>
          <p:cNvSpPr>
            <a:spLocks noGrp="1"/>
          </p:cNvSpPr>
          <p:nvPr>
            <p:ph type="sldNum" sz="quarter" idx="5"/>
          </p:nvPr>
        </p:nvSpPr>
        <p:spPr/>
        <p:txBody>
          <a:bodyPr/>
          <a:lstStyle/>
          <a:p>
            <a:fld id="{DE10E1FC-D17A-4FD3-A37C-5F5BF60C89C2}" type="slidenum">
              <a:rPr lang="en-US" smtClean="0"/>
              <a:t>27</a:t>
            </a:fld>
            <a:endParaRPr lang="en-US"/>
          </a:p>
        </p:txBody>
      </p:sp>
    </p:spTree>
    <p:extLst>
      <p:ext uri="{BB962C8B-B14F-4D97-AF65-F5344CB8AC3E}">
        <p14:creationId xmlns:p14="http://schemas.microsoft.com/office/powerpoint/2010/main" val="1431446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Shannon</a:t>
            </a:r>
          </a:p>
        </p:txBody>
      </p:sp>
      <p:sp>
        <p:nvSpPr>
          <p:cNvPr id="4" name="Slide Number Placeholder 3"/>
          <p:cNvSpPr>
            <a:spLocks noGrp="1"/>
          </p:cNvSpPr>
          <p:nvPr>
            <p:ph type="sldNum" sz="quarter" idx="5"/>
          </p:nvPr>
        </p:nvSpPr>
        <p:spPr/>
        <p:txBody>
          <a:bodyPr/>
          <a:lstStyle/>
          <a:p>
            <a:fld id="{DE10E1FC-D17A-4FD3-A37C-5F5BF60C89C2}" type="slidenum">
              <a:rPr lang="en-US" smtClean="0"/>
              <a:t>28</a:t>
            </a:fld>
            <a:endParaRPr lang="en-US"/>
          </a:p>
        </p:txBody>
      </p:sp>
    </p:spTree>
    <p:extLst>
      <p:ext uri="{BB962C8B-B14F-4D97-AF65-F5344CB8AC3E}">
        <p14:creationId xmlns:p14="http://schemas.microsoft.com/office/powerpoint/2010/main" val="419534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Shannon</a:t>
            </a:r>
          </a:p>
        </p:txBody>
      </p:sp>
      <p:sp>
        <p:nvSpPr>
          <p:cNvPr id="4" name="Slide Number Placeholder 3"/>
          <p:cNvSpPr>
            <a:spLocks noGrp="1"/>
          </p:cNvSpPr>
          <p:nvPr>
            <p:ph type="sldNum" sz="quarter" idx="5"/>
          </p:nvPr>
        </p:nvSpPr>
        <p:spPr/>
        <p:txBody>
          <a:bodyPr/>
          <a:lstStyle/>
          <a:p>
            <a:fld id="{DE10E1FC-D17A-4FD3-A37C-5F5BF60C89C2}" type="slidenum">
              <a:rPr lang="en-US" smtClean="0"/>
              <a:t>2</a:t>
            </a:fld>
            <a:endParaRPr lang="en-US"/>
          </a:p>
        </p:txBody>
      </p:sp>
    </p:spTree>
    <p:extLst>
      <p:ext uri="{BB962C8B-B14F-4D97-AF65-F5344CB8AC3E}">
        <p14:creationId xmlns:p14="http://schemas.microsoft.com/office/powerpoint/2010/main" val="3612840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Shannon</a:t>
            </a:r>
          </a:p>
        </p:txBody>
      </p:sp>
      <p:sp>
        <p:nvSpPr>
          <p:cNvPr id="4" name="Slide Number Placeholder 3"/>
          <p:cNvSpPr>
            <a:spLocks noGrp="1"/>
          </p:cNvSpPr>
          <p:nvPr>
            <p:ph type="sldNum" sz="quarter" idx="5"/>
          </p:nvPr>
        </p:nvSpPr>
        <p:spPr/>
        <p:txBody>
          <a:bodyPr/>
          <a:lstStyle/>
          <a:p>
            <a:fld id="{DE10E1FC-D17A-4FD3-A37C-5F5BF60C89C2}" type="slidenum">
              <a:rPr lang="en-US" smtClean="0"/>
              <a:t>3</a:t>
            </a:fld>
            <a:endParaRPr lang="en-US"/>
          </a:p>
        </p:txBody>
      </p:sp>
    </p:spTree>
    <p:extLst>
      <p:ext uri="{BB962C8B-B14F-4D97-AF65-F5344CB8AC3E}">
        <p14:creationId xmlns:p14="http://schemas.microsoft.com/office/powerpoint/2010/main" val="3216818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Michelle</a:t>
            </a:r>
          </a:p>
        </p:txBody>
      </p:sp>
      <p:sp>
        <p:nvSpPr>
          <p:cNvPr id="4" name="Slide Number Placeholder 3"/>
          <p:cNvSpPr>
            <a:spLocks noGrp="1"/>
          </p:cNvSpPr>
          <p:nvPr>
            <p:ph type="sldNum" sz="quarter" idx="5"/>
          </p:nvPr>
        </p:nvSpPr>
        <p:spPr/>
        <p:txBody>
          <a:bodyPr/>
          <a:lstStyle/>
          <a:p>
            <a:fld id="{DE10E1FC-D17A-4FD3-A37C-5F5BF60C89C2}" type="slidenum">
              <a:rPr lang="en-US" smtClean="0"/>
              <a:t>4</a:t>
            </a:fld>
            <a:endParaRPr lang="en-US"/>
          </a:p>
        </p:txBody>
      </p:sp>
    </p:spTree>
    <p:extLst>
      <p:ext uri="{BB962C8B-B14F-4D97-AF65-F5344CB8AC3E}">
        <p14:creationId xmlns:p14="http://schemas.microsoft.com/office/powerpoint/2010/main" val="2249696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deafdf5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edeafdf5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consultation is for a non-public school and the LEA to come to an agreement on how to provide equitable access to effective programs for children in non-public schools. The consultation needs to be meaningful, timely, and ongoing through the year as both parties agree upon the services needed through both ESEA and ESSER. </a:t>
            </a:r>
          </a:p>
        </p:txBody>
      </p:sp>
      <p:sp>
        <p:nvSpPr>
          <p:cNvPr id="4" name="Slide Number Placeholder 3"/>
          <p:cNvSpPr>
            <a:spLocks noGrp="1"/>
          </p:cNvSpPr>
          <p:nvPr>
            <p:ph type="sldNum" sz="quarter" idx="5"/>
          </p:nvPr>
        </p:nvSpPr>
        <p:spPr/>
        <p:txBody>
          <a:bodyPr/>
          <a:lstStyle/>
          <a:p>
            <a:fld id="{DE10E1FC-D17A-4FD3-A37C-5F5BF60C89C2}" type="slidenum">
              <a:rPr lang="en-US" smtClean="0"/>
              <a:t>6</a:t>
            </a:fld>
            <a:endParaRPr lang="en-US"/>
          </a:p>
        </p:txBody>
      </p:sp>
    </p:spTree>
    <p:extLst>
      <p:ext uri="{BB962C8B-B14F-4D97-AF65-F5344CB8AC3E}">
        <p14:creationId xmlns:p14="http://schemas.microsoft.com/office/powerpoint/2010/main" val="1831706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required that the LEA dedicates the proportional share to the non-public schools prior to reserving funds for any other purpose. </a:t>
            </a:r>
          </a:p>
        </p:txBody>
      </p:sp>
      <p:sp>
        <p:nvSpPr>
          <p:cNvPr id="4" name="Slide Number Placeholder 3"/>
          <p:cNvSpPr>
            <a:spLocks noGrp="1"/>
          </p:cNvSpPr>
          <p:nvPr>
            <p:ph type="sldNum" sz="quarter" idx="5"/>
          </p:nvPr>
        </p:nvSpPr>
        <p:spPr/>
        <p:txBody>
          <a:bodyPr/>
          <a:lstStyle/>
          <a:p>
            <a:fld id="{DE10E1FC-D17A-4FD3-A37C-5F5BF60C89C2}" type="slidenum">
              <a:rPr lang="en-US" smtClean="0"/>
              <a:t>16</a:t>
            </a:fld>
            <a:endParaRPr lang="en-US"/>
          </a:p>
        </p:txBody>
      </p:sp>
    </p:spTree>
    <p:extLst>
      <p:ext uri="{BB962C8B-B14F-4D97-AF65-F5344CB8AC3E}">
        <p14:creationId xmlns:p14="http://schemas.microsoft.com/office/powerpoint/2010/main" val="1074257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Shannon</a:t>
            </a:r>
          </a:p>
        </p:txBody>
      </p:sp>
      <p:sp>
        <p:nvSpPr>
          <p:cNvPr id="4" name="Slide Number Placeholder 3"/>
          <p:cNvSpPr>
            <a:spLocks noGrp="1"/>
          </p:cNvSpPr>
          <p:nvPr>
            <p:ph type="sldNum" sz="quarter" idx="5"/>
          </p:nvPr>
        </p:nvSpPr>
        <p:spPr/>
        <p:txBody>
          <a:bodyPr/>
          <a:lstStyle/>
          <a:p>
            <a:fld id="{DE10E1FC-D17A-4FD3-A37C-5F5BF60C89C2}" type="slidenum">
              <a:rPr lang="en-US" smtClean="0"/>
              <a:t>21</a:t>
            </a:fld>
            <a:endParaRPr lang="en-US"/>
          </a:p>
        </p:txBody>
      </p:sp>
    </p:spTree>
    <p:extLst>
      <p:ext uri="{BB962C8B-B14F-4D97-AF65-F5344CB8AC3E}">
        <p14:creationId xmlns:p14="http://schemas.microsoft.com/office/powerpoint/2010/main" val="796720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Shannon</a:t>
            </a:r>
          </a:p>
        </p:txBody>
      </p:sp>
      <p:sp>
        <p:nvSpPr>
          <p:cNvPr id="4" name="Slide Number Placeholder 3"/>
          <p:cNvSpPr>
            <a:spLocks noGrp="1"/>
          </p:cNvSpPr>
          <p:nvPr>
            <p:ph type="sldNum" sz="quarter" idx="5"/>
          </p:nvPr>
        </p:nvSpPr>
        <p:spPr/>
        <p:txBody>
          <a:bodyPr/>
          <a:lstStyle/>
          <a:p>
            <a:fld id="{DE10E1FC-D17A-4FD3-A37C-5F5BF60C89C2}" type="slidenum">
              <a:rPr lang="en-US" smtClean="0"/>
              <a:t>22</a:t>
            </a:fld>
            <a:endParaRPr lang="en-US"/>
          </a:p>
        </p:txBody>
      </p:sp>
    </p:spTree>
    <p:extLst>
      <p:ext uri="{BB962C8B-B14F-4D97-AF65-F5344CB8AC3E}">
        <p14:creationId xmlns:p14="http://schemas.microsoft.com/office/powerpoint/2010/main" val="11146453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9"/>
            <a:ext cx="12192000" cy="2182761"/>
          </a:xfrm>
          <a:prstGeom prst="rect">
            <a:avLst/>
          </a:prstGeom>
          <a:gradFill>
            <a:gsLst>
              <a:gs pos="0">
                <a:schemeClr val="bg1"/>
              </a:gs>
              <a:gs pos="100000">
                <a:srgbClr val="FFC846">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0" y="3236240"/>
            <a:ext cx="103632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0" y="5073445"/>
            <a:ext cx="103632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0983" y="632706"/>
            <a:ext cx="3761564" cy="1762730"/>
          </a:xfrm>
          <a:prstGeom prst="rect">
            <a:avLst/>
          </a:prstGeom>
        </p:spPr>
      </p:pic>
      <p:cxnSp>
        <p:nvCxnSpPr>
          <p:cNvPr id="10" name="Straight Connector 9"/>
          <p:cNvCxnSpPr/>
          <p:nvPr userDrawn="1"/>
        </p:nvCxnSpPr>
        <p:spPr>
          <a:xfrm>
            <a:off x="914401" y="2772696"/>
            <a:ext cx="10402529" cy="0"/>
          </a:xfrm>
          <a:prstGeom prst="line">
            <a:avLst/>
          </a:prstGeom>
          <a:ln w="19050">
            <a:solidFill>
              <a:srgbClr val="FFC846"/>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345712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730059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24859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966056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1999"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264130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847050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930736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1327854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60921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2739553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32948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3918152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2538172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63041"/>
            <a:ext cx="51816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463041"/>
            <a:ext cx="51816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9"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12"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6377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326924" y="6360653"/>
            <a:ext cx="27432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3048582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e.state.co.us/fedprograms/monit/index"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s://www.cde.state.co.us/fedprograms/2020essaprogramrequirements" TargetMode="External"/><Relationship Id="rId5" Type="http://schemas.openxmlformats.org/officeDocument/2006/relationships/hyperlink" Target="https://www.cde.state.co.us/caresact/essermonitorschedule" TargetMode="External"/><Relationship Id="rId4" Type="http://schemas.openxmlformats.org/officeDocument/2006/relationships/hyperlink" Target="https://www.cde.state.co.us/fedprograms/monitoringwebinar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collins_d@cde.state.co.us" TargetMode="External"/><Relationship Id="rId7" Type="http://schemas.openxmlformats.org/officeDocument/2006/relationships/hyperlink" Target="https://www.cde.state.co.us/caresact/essermonitor"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hyperlink" Target="https://www.cde.state.co.us/fedprograms/universalreview" TargetMode="External"/><Relationship Id="rId5" Type="http://schemas.openxmlformats.org/officeDocument/2006/relationships/hyperlink" Target="http://www.cde.state.co.us/fedprograms/regionalcontactspage" TargetMode="External"/><Relationship Id="rId4" Type="http://schemas.openxmlformats.org/officeDocument/2006/relationships/hyperlink" Target="mailto:wisner_k@cde.state.co.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www.cde.state.co.us/cdereval/pupilcurrentnonpublic" TargetMode="External"/><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cde.state.co.us/fedprograms/nps-certification-form-pdf" TargetMode="External"/><Relationship Id="rId2" Type="http://schemas.openxmlformats.org/officeDocument/2006/relationships/hyperlink" Target="http://www.cde.state.co.us/fedprograms/2018consultationform"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908437" y="1799254"/>
            <a:ext cx="8520600" cy="2776200"/>
          </a:xfrm>
          <a:prstGeom prst="rect">
            <a:avLst/>
          </a:prstGeom>
        </p:spPr>
        <p:txBody>
          <a:bodyPr spcFirstLastPara="1" vert="horz" wrap="square" lIns="91425" tIns="91425" rIns="91425" bIns="91425" rtlCol="0" anchor="b" anchorCtr="0">
            <a:normAutofit/>
          </a:bodyPr>
          <a:lstStyle/>
          <a:p>
            <a:pPr>
              <a:spcBef>
                <a:spcPts val="0"/>
              </a:spcBef>
            </a:pPr>
            <a:r>
              <a:rPr lang="en-US" dirty="0"/>
              <a:t>Program Requirements </a:t>
            </a:r>
          </a:p>
          <a:p>
            <a:pPr>
              <a:spcBef>
                <a:spcPts val="0"/>
              </a:spcBef>
            </a:pPr>
            <a:r>
              <a:rPr lang="en-US" dirty="0"/>
              <a:t>for LEAs with </a:t>
            </a:r>
          </a:p>
          <a:p>
            <a:pPr>
              <a:spcBef>
                <a:spcPts val="0"/>
              </a:spcBef>
            </a:pPr>
            <a:r>
              <a:rPr lang="en-US" dirty="0"/>
              <a:t>Non-Public Schools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69193" y="254514"/>
            <a:ext cx="8454924" cy="756418"/>
          </a:xfrm>
        </p:spPr>
        <p:txBody>
          <a:bodyPr>
            <a:normAutofit fontScale="90000"/>
          </a:bodyPr>
          <a:lstStyle/>
          <a:p>
            <a:r>
              <a:rPr lang="en" sz="3200" dirty="0"/>
              <a:t>SE 9.11 Annual Consultation: ESSER I Consultation Form</a:t>
            </a:r>
            <a:endParaRPr lang="en-US" sz="2800" dirty="0"/>
          </a:p>
        </p:txBody>
      </p:sp>
      <p:sp>
        <p:nvSpPr>
          <p:cNvPr id="5" name="Slide Number Placeholder 4"/>
          <p:cNvSpPr>
            <a:spLocks noGrp="1"/>
          </p:cNvSpPr>
          <p:nvPr>
            <p:ph type="sldNum" sz="quarter" idx="12"/>
          </p:nvPr>
        </p:nvSpPr>
        <p:spPr/>
        <p:txBody>
          <a:bodyPr/>
          <a:lstStyle/>
          <a:p>
            <a:fld id="{C479D5F6-EDCB-402A-AC08-4943A1820E8F}" type="slidenum">
              <a:rPr lang="en-US">
                <a:solidFill>
                  <a:prstClr val="white">
                    <a:lumMod val="50000"/>
                  </a:prstClr>
                </a:solidFill>
                <a:latin typeface="Calibri" panose="020F0502020204030204"/>
              </a:rPr>
              <a:pPr/>
              <a:t>10</a:t>
            </a:fld>
            <a:endParaRPr lang="en-US" dirty="0">
              <a:solidFill>
                <a:prstClr val="white">
                  <a:lumMod val="50000"/>
                </a:prstClr>
              </a:solidFill>
              <a:latin typeface="Calibri" panose="020F0502020204030204"/>
            </a:endParaRPr>
          </a:p>
        </p:txBody>
      </p:sp>
      <p:pic>
        <p:nvPicPr>
          <p:cNvPr id="6" name="Google Shape;143;p22" descr="ESSER I consultation form.">
            <a:extLst>
              <a:ext uri="{FF2B5EF4-FFF2-40B4-BE49-F238E27FC236}">
                <a16:creationId xmlns:a16="http://schemas.microsoft.com/office/drawing/2014/main" id="{CA26A90B-C859-475D-9DC5-6790868B29D7}"/>
              </a:ext>
            </a:extLst>
          </p:cNvPr>
          <p:cNvPicPr preferRelativeResize="0"/>
          <p:nvPr/>
        </p:nvPicPr>
        <p:blipFill>
          <a:blip r:embed="rId2">
            <a:alphaModFix/>
          </a:blip>
          <a:stretch>
            <a:fillRect/>
          </a:stretch>
        </p:blipFill>
        <p:spPr>
          <a:xfrm>
            <a:off x="573933" y="1240968"/>
            <a:ext cx="4258260" cy="5266836"/>
          </a:xfrm>
          <a:prstGeom prst="rect">
            <a:avLst/>
          </a:prstGeom>
          <a:noFill/>
          <a:ln>
            <a:noFill/>
          </a:ln>
        </p:spPr>
      </p:pic>
      <p:pic>
        <p:nvPicPr>
          <p:cNvPr id="7" name="Google Shape;144;p22" descr="ESSER I consultation form.">
            <a:extLst>
              <a:ext uri="{FF2B5EF4-FFF2-40B4-BE49-F238E27FC236}">
                <a16:creationId xmlns:a16="http://schemas.microsoft.com/office/drawing/2014/main" id="{415BC66E-8125-49CB-99CF-E8CFF4A8D7F1}"/>
              </a:ext>
            </a:extLst>
          </p:cNvPr>
          <p:cNvPicPr preferRelativeResize="0"/>
          <p:nvPr/>
        </p:nvPicPr>
        <p:blipFill>
          <a:blip r:embed="rId3">
            <a:alphaModFix/>
          </a:blip>
          <a:stretch>
            <a:fillRect/>
          </a:stretch>
        </p:blipFill>
        <p:spPr>
          <a:xfrm>
            <a:off x="4612105" y="1240967"/>
            <a:ext cx="3821775" cy="5082011"/>
          </a:xfrm>
          <a:prstGeom prst="rect">
            <a:avLst/>
          </a:prstGeom>
          <a:noFill/>
          <a:ln>
            <a:noFill/>
          </a:ln>
        </p:spPr>
      </p:pic>
      <p:pic>
        <p:nvPicPr>
          <p:cNvPr id="8" name="Google Shape;145;p22" descr="ESSER I consultation form.">
            <a:extLst>
              <a:ext uri="{FF2B5EF4-FFF2-40B4-BE49-F238E27FC236}">
                <a16:creationId xmlns:a16="http://schemas.microsoft.com/office/drawing/2014/main" id="{14C14AD4-9E45-4BA0-98C0-5F72BC4E073D}"/>
              </a:ext>
            </a:extLst>
          </p:cNvPr>
          <p:cNvPicPr preferRelativeResize="0"/>
          <p:nvPr/>
        </p:nvPicPr>
        <p:blipFill>
          <a:blip r:embed="rId4">
            <a:alphaModFix/>
          </a:blip>
          <a:stretch>
            <a:fillRect/>
          </a:stretch>
        </p:blipFill>
        <p:spPr>
          <a:xfrm>
            <a:off x="8032334" y="1511038"/>
            <a:ext cx="3821775" cy="4811940"/>
          </a:xfrm>
          <a:prstGeom prst="rect">
            <a:avLst/>
          </a:prstGeom>
          <a:noFill/>
          <a:ln>
            <a:noFill/>
          </a:ln>
        </p:spPr>
      </p:pic>
    </p:spTree>
    <p:extLst>
      <p:ext uri="{BB962C8B-B14F-4D97-AF65-F5344CB8AC3E}">
        <p14:creationId xmlns:p14="http://schemas.microsoft.com/office/powerpoint/2010/main" val="1540298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69193" y="254514"/>
            <a:ext cx="8623599" cy="756418"/>
          </a:xfrm>
        </p:spPr>
        <p:txBody>
          <a:bodyPr>
            <a:noAutofit/>
          </a:bodyPr>
          <a:lstStyle/>
          <a:p>
            <a:r>
              <a:rPr lang="en" sz="2800" dirty="0"/>
              <a:t>SE 9.11 Annual Consultation: Demonstration of Compliance</a:t>
            </a:r>
            <a:endParaRPr lang="en-US" sz="2800" dirty="0"/>
          </a:p>
        </p:txBody>
      </p:sp>
      <p:sp>
        <p:nvSpPr>
          <p:cNvPr id="5" name="Slide Number Placeholder 4"/>
          <p:cNvSpPr>
            <a:spLocks noGrp="1"/>
          </p:cNvSpPr>
          <p:nvPr>
            <p:ph type="sldNum" sz="quarter" idx="12"/>
          </p:nvPr>
        </p:nvSpPr>
        <p:spPr/>
        <p:txBody>
          <a:bodyPr/>
          <a:lstStyle/>
          <a:p>
            <a:fld id="{C479D5F6-EDCB-402A-AC08-4943A1820E8F}" type="slidenum">
              <a:rPr lang="en-US">
                <a:solidFill>
                  <a:prstClr val="white">
                    <a:lumMod val="50000"/>
                  </a:prstClr>
                </a:solidFill>
                <a:latin typeface="Calibri" panose="020F0502020204030204"/>
              </a:rPr>
              <a:pPr/>
              <a:t>11</a:t>
            </a:fld>
            <a:endParaRPr lang="en-US" dirty="0">
              <a:solidFill>
                <a:prstClr val="white">
                  <a:lumMod val="50000"/>
                </a:prstClr>
              </a:solidFill>
              <a:latin typeface="Calibri" panose="020F0502020204030204"/>
            </a:endParaRPr>
          </a:p>
        </p:txBody>
      </p:sp>
      <p:sp>
        <p:nvSpPr>
          <p:cNvPr id="8" name="Google Shape;166;p25">
            <a:extLst>
              <a:ext uri="{FF2B5EF4-FFF2-40B4-BE49-F238E27FC236}">
                <a16:creationId xmlns:a16="http://schemas.microsoft.com/office/drawing/2014/main" id="{5B6FB2D5-8CF4-4E1E-A74C-48413094E99F}"/>
              </a:ext>
            </a:extLst>
          </p:cNvPr>
          <p:cNvSpPr txBox="1">
            <a:spLocks/>
          </p:cNvSpPr>
          <p:nvPr/>
        </p:nvSpPr>
        <p:spPr>
          <a:xfrm>
            <a:off x="931943" y="1607658"/>
            <a:ext cx="10298097" cy="3180600"/>
          </a:xfrm>
          <a:prstGeom prst="rect">
            <a:avLst/>
          </a:prstGeom>
        </p:spPr>
        <p:txBody>
          <a:bodyPr spcFirstLastPara="1" vert="horz" wrap="square" lIns="91425" tIns="91425" rIns="91425" bIns="91425"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55600">
              <a:lnSpc>
                <a:spcPct val="115000"/>
              </a:lnSpc>
              <a:spcBef>
                <a:spcPts val="0"/>
              </a:spcBef>
              <a:buClr>
                <a:srgbClr val="000000"/>
              </a:buClr>
              <a:buSzPts val="2000"/>
              <a:buFont typeface="Arial" panose="020B0604020202020204" pitchFamily="34" charset="0"/>
              <a:buChar char="❏"/>
            </a:pPr>
            <a:r>
              <a:rPr lang="en-US" sz="2000" dirty="0">
                <a:solidFill>
                  <a:srgbClr val="000000"/>
                </a:solidFill>
                <a:latin typeface="Calibri"/>
                <a:cs typeface="Calibri"/>
                <a:sym typeface="Calibri"/>
              </a:rPr>
              <a:t>All eligible non-public schools were consulted in a timely, meaningful, and ongoing manner. </a:t>
            </a:r>
          </a:p>
          <a:p>
            <a:pPr marL="457200" indent="0">
              <a:lnSpc>
                <a:spcPct val="115000"/>
              </a:lnSpc>
              <a:spcBef>
                <a:spcPts val="0"/>
              </a:spcBef>
              <a:buNone/>
            </a:pPr>
            <a:endParaRPr lang="en-US" sz="2000" dirty="0">
              <a:solidFill>
                <a:srgbClr val="000000"/>
              </a:solidFill>
              <a:latin typeface="Calibri"/>
              <a:cs typeface="Calibri"/>
            </a:endParaRPr>
          </a:p>
          <a:p>
            <a:pPr marL="457200" indent="-342900">
              <a:lnSpc>
                <a:spcPct val="115000"/>
              </a:lnSpc>
              <a:spcBef>
                <a:spcPts val="0"/>
              </a:spcBef>
              <a:buClr>
                <a:srgbClr val="000000"/>
              </a:buClr>
              <a:buSzPts val="1800"/>
              <a:buFont typeface="Arial" panose="020B0604020202020204" pitchFamily="34" charset="0"/>
              <a:buChar char="❏"/>
            </a:pPr>
            <a:r>
              <a:rPr lang="en-US" sz="2000" dirty="0">
                <a:solidFill>
                  <a:srgbClr val="000000"/>
                </a:solidFill>
                <a:latin typeface="Calibri"/>
                <a:ea typeface="Calibri"/>
                <a:cs typeface="Calibri"/>
                <a:sym typeface="Calibri"/>
              </a:rPr>
              <a:t>Each LEA must have a process that it follows for consulting with its non-public schools. The LEA must submit evidence to CDE to demonstrate what that consultation process looks like and that the process has occurred in a timely and meaningful way for all eligible non-public schools. </a:t>
            </a:r>
          </a:p>
          <a:p>
            <a:pPr marL="0" indent="0">
              <a:spcBef>
                <a:spcPts val="0"/>
              </a:spcBef>
              <a:spcAft>
                <a:spcPts val="1200"/>
              </a:spcAft>
              <a:buNone/>
            </a:pPr>
            <a:r>
              <a:rPr lang="en-US" sz="2000" dirty="0">
                <a:solidFill>
                  <a:prstClr val="black"/>
                </a:solidFill>
                <a:latin typeface="Calibri" panose="020F0502020204030204"/>
              </a:rPr>
              <a:t> </a:t>
            </a:r>
          </a:p>
        </p:txBody>
      </p:sp>
    </p:spTree>
    <p:extLst>
      <p:ext uri="{BB962C8B-B14F-4D97-AF65-F5344CB8AC3E}">
        <p14:creationId xmlns:p14="http://schemas.microsoft.com/office/powerpoint/2010/main" val="3064986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69193" y="254514"/>
            <a:ext cx="7087762" cy="756418"/>
          </a:xfrm>
        </p:spPr>
        <p:txBody>
          <a:bodyPr/>
          <a:lstStyle/>
          <a:p>
            <a:r>
              <a:rPr lang="en" dirty="0"/>
              <a:t>SE 9.11 Annual Consultation: Examples of Evidence</a:t>
            </a:r>
            <a:endParaRPr lang="en-US" dirty="0"/>
          </a:p>
        </p:txBody>
      </p:sp>
      <p:sp>
        <p:nvSpPr>
          <p:cNvPr id="5" name="Slide Number Placeholder 4"/>
          <p:cNvSpPr>
            <a:spLocks noGrp="1"/>
          </p:cNvSpPr>
          <p:nvPr>
            <p:ph type="sldNum" sz="quarter" idx="12"/>
          </p:nvPr>
        </p:nvSpPr>
        <p:spPr/>
        <p:txBody>
          <a:bodyPr/>
          <a:lstStyle/>
          <a:p>
            <a:fld id="{C479D5F6-EDCB-402A-AC08-4943A1820E8F}" type="slidenum">
              <a:rPr lang="en-US">
                <a:solidFill>
                  <a:prstClr val="white">
                    <a:lumMod val="50000"/>
                  </a:prstClr>
                </a:solidFill>
                <a:latin typeface="Calibri" panose="020F0502020204030204"/>
              </a:rPr>
              <a:pPr/>
              <a:t>12</a:t>
            </a:fld>
            <a:endParaRPr lang="en-US" dirty="0">
              <a:solidFill>
                <a:prstClr val="white">
                  <a:lumMod val="50000"/>
                </a:prstClr>
              </a:solidFill>
              <a:latin typeface="Calibri" panose="020F0502020204030204"/>
            </a:endParaRPr>
          </a:p>
        </p:txBody>
      </p:sp>
      <p:sp>
        <p:nvSpPr>
          <p:cNvPr id="6" name="Google Shape;172;p26">
            <a:extLst>
              <a:ext uri="{FF2B5EF4-FFF2-40B4-BE49-F238E27FC236}">
                <a16:creationId xmlns:a16="http://schemas.microsoft.com/office/drawing/2014/main" id="{13CA20A0-1E83-4C09-B201-FA93B30EDCC3}"/>
              </a:ext>
            </a:extLst>
          </p:cNvPr>
          <p:cNvSpPr txBox="1">
            <a:spLocks/>
          </p:cNvSpPr>
          <p:nvPr/>
        </p:nvSpPr>
        <p:spPr>
          <a:xfrm>
            <a:off x="297429" y="1305017"/>
            <a:ext cx="11554260" cy="51220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13055">
              <a:lnSpc>
                <a:spcPct val="115000"/>
              </a:lnSpc>
              <a:spcBef>
                <a:spcPts val="0"/>
              </a:spcBef>
              <a:buClr>
                <a:srgbClr val="000000"/>
              </a:buClr>
              <a:buSzPct val="142246"/>
              <a:buFont typeface="Arial" panose="020B0604020202020204" pitchFamily="34" charset="0"/>
              <a:buChar char="●"/>
            </a:pPr>
            <a:r>
              <a:rPr lang="en-US" sz="1400" dirty="0">
                <a:solidFill>
                  <a:prstClr val="black"/>
                </a:solidFill>
                <a:latin typeface="Calibri"/>
                <a:ea typeface="Calibri"/>
                <a:cs typeface="Calibri"/>
                <a:sym typeface="Calibri"/>
              </a:rPr>
              <a:t>Non-Public School Consultation Forms are submitted as a part of the LEA’s application for funds. CDE will be able to verify demonstration of compliance on this indicator. However, in some instances, it might be necessary for CDE to collect additional evidence from the LEA.  For example: </a:t>
            </a:r>
          </a:p>
          <a:p>
            <a:pPr marL="457200" indent="-313055">
              <a:lnSpc>
                <a:spcPct val="115000"/>
              </a:lnSpc>
              <a:spcBef>
                <a:spcPts val="0"/>
              </a:spcBef>
              <a:buClr>
                <a:srgbClr val="000000"/>
              </a:buClr>
              <a:buSzPct val="142246"/>
              <a:buFont typeface="Arial" panose="020B0604020202020204" pitchFamily="34" charset="0"/>
              <a:buChar char="●"/>
            </a:pPr>
            <a:r>
              <a:rPr lang="en-US" sz="1400" dirty="0">
                <a:solidFill>
                  <a:srgbClr val="000000"/>
                </a:solidFill>
                <a:latin typeface="Calibri"/>
                <a:ea typeface="Calibri"/>
                <a:cs typeface="Calibri"/>
                <a:sym typeface="Calibri"/>
              </a:rPr>
              <a:t>Evidence of communication to non-public schools to participate in the consultation process for equitable services</a:t>
            </a:r>
          </a:p>
          <a:p>
            <a:pPr marL="457200" indent="-313055">
              <a:lnSpc>
                <a:spcPct val="115000"/>
              </a:lnSpc>
              <a:spcBef>
                <a:spcPts val="0"/>
              </a:spcBef>
              <a:buClr>
                <a:srgbClr val="000000"/>
              </a:buClr>
              <a:buSzPct val="142246"/>
              <a:buFont typeface="Arial" panose="020B0604020202020204" pitchFamily="34" charset="0"/>
              <a:buChar char="●"/>
            </a:pPr>
            <a:r>
              <a:rPr lang="en-US" sz="1400" dirty="0">
                <a:solidFill>
                  <a:srgbClr val="000000"/>
                </a:solidFill>
                <a:latin typeface="Calibri"/>
                <a:ea typeface="Calibri"/>
                <a:cs typeface="Calibri"/>
                <a:sym typeface="Calibri"/>
              </a:rPr>
              <a:t>For all eligible non-public schools, provide consultation forms, if not previously submitted as part of the application for funds.  The consultation forms should:   </a:t>
            </a:r>
          </a:p>
          <a:p>
            <a:pPr marL="914400" lvl="1" indent="-304165">
              <a:lnSpc>
                <a:spcPct val="115000"/>
              </a:lnSpc>
              <a:spcBef>
                <a:spcPts val="0"/>
              </a:spcBef>
              <a:buClr>
                <a:srgbClr val="000000"/>
              </a:buClr>
              <a:buSzPct val="127272"/>
              <a:buFont typeface="Arial" panose="020B0604020202020204" pitchFamily="34" charset="0"/>
              <a:buChar char="○"/>
            </a:pPr>
            <a:r>
              <a:rPr lang="en-US" sz="1400" dirty="0">
                <a:solidFill>
                  <a:srgbClr val="000000"/>
                </a:solidFill>
                <a:latin typeface="Calibri"/>
                <a:ea typeface="Calibri"/>
                <a:cs typeface="Calibri"/>
                <a:sym typeface="Calibri"/>
              </a:rPr>
              <a:t>include signatures from representatives of both the district and the non-public school(s),</a:t>
            </a:r>
          </a:p>
          <a:p>
            <a:pPr marL="914400" lvl="1" indent="-304165">
              <a:lnSpc>
                <a:spcPct val="115000"/>
              </a:lnSpc>
              <a:spcBef>
                <a:spcPts val="0"/>
              </a:spcBef>
              <a:buClr>
                <a:srgbClr val="000000"/>
              </a:buClr>
              <a:buSzPct val="127272"/>
              <a:buFont typeface="Arial" panose="020B0604020202020204" pitchFamily="34" charset="0"/>
              <a:buChar char="○"/>
            </a:pPr>
            <a:r>
              <a:rPr lang="en-US" sz="1400" dirty="0">
                <a:solidFill>
                  <a:srgbClr val="000000"/>
                </a:solidFill>
                <a:latin typeface="Calibri"/>
                <a:ea typeface="Calibri"/>
                <a:cs typeface="Calibri"/>
                <a:sym typeface="Calibri"/>
              </a:rPr>
              <a:t>document the decision regarding participation of the non-public school(s),</a:t>
            </a:r>
          </a:p>
          <a:p>
            <a:pPr marL="914400" lvl="1" indent="-304165">
              <a:lnSpc>
                <a:spcPct val="115000"/>
              </a:lnSpc>
              <a:spcBef>
                <a:spcPts val="0"/>
              </a:spcBef>
              <a:buClr>
                <a:srgbClr val="000000"/>
              </a:buClr>
              <a:buSzPct val="127272"/>
              <a:buFont typeface="Arial" panose="020B0604020202020204" pitchFamily="34" charset="0"/>
              <a:buChar char="○"/>
            </a:pPr>
            <a:r>
              <a:rPr lang="en-US" sz="1400" dirty="0">
                <a:solidFill>
                  <a:srgbClr val="000000"/>
                </a:solidFill>
                <a:latin typeface="Calibri"/>
                <a:ea typeface="Calibri"/>
                <a:cs typeface="Calibri"/>
                <a:sym typeface="Calibri"/>
              </a:rPr>
              <a:t>for non-public schools that were non-responsive, include documentation of multiple contact attempts when consultation did not occur. </a:t>
            </a:r>
          </a:p>
          <a:p>
            <a:pPr marL="457200" indent="-313055">
              <a:lnSpc>
                <a:spcPct val="115000"/>
              </a:lnSpc>
              <a:spcBef>
                <a:spcPts val="0"/>
              </a:spcBef>
              <a:buClr>
                <a:srgbClr val="000000"/>
              </a:buClr>
              <a:buSzPct val="142246"/>
              <a:buFont typeface="Arial" panose="020B0604020202020204" pitchFamily="34" charset="0"/>
              <a:buChar char="●"/>
            </a:pPr>
            <a:r>
              <a:rPr lang="en-US" sz="1400" dirty="0">
                <a:solidFill>
                  <a:srgbClr val="000000"/>
                </a:solidFill>
                <a:latin typeface="Calibri"/>
                <a:ea typeface="Calibri"/>
                <a:cs typeface="Calibri"/>
                <a:sym typeface="Calibri"/>
              </a:rPr>
              <a:t>Survey provided to non-public schools to identify needs   </a:t>
            </a:r>
          </a:p>
          <a:p>
            <a:pPr marL="457200" indent="-313055">
              <a:lnSpc>
                <a:spcPct val="115000"/>
              </a:lnSpc>
              <a:spcBef>
                <a:spcPts val="0"/>
              </a:spcBef>
              <a:buClr>
                <a:srgbClr val="000000"/>
              </a:buClr>
              <a:buSzPct val="142246"/>
              <a:buFont typeface="Arial" panose="020B0604020202020204" pitchFamily="34" charset="0"/>
              <a:buChar char="●"/>
            </a:pPr>
            <a:r>
              <a:rPr lang="en-US" sz="1400" dirty="0">
                <a:solidFill>
                  <a:srgbClr val="000000"/>
                </a:solidFill>
                <a:latin typeface="Calibri"/>
                <a:ea typeface="Calibri"/>
                <a:cs typeface="Calibri"/>
                <a:sym typeface="Calibri"/>
              </a:rPr>
              <a:t>Memorandum of understanding with receiving LEAs that consult and provide equitable services to participating non-public schools outside the sending LEA's boundary. [ESEA]</a:t>
            </a:r>
          </a:p>
          <a:p>
            <a:pPr marL="457200" indent="-313055">
              <a:lnSpc>
                <a:spcPct val="115000"/>
              </a:lnSpc>
              <a:spcBef>
                <a:spcPts val="0"/>
              </a:spcBef>
              <a:buClr>
                <a:srgbClr val="000000"/>
              </a:buClr>
              <a:buSzPct val="142246"/>
              <a:buFont typeface="Arial" panose="020B0604020202020204" pitchFamily="34" charset="0"/>
              <a:buChar char="●"/>
            </a:pPr>
            <a:r>
              <a:rPr lang="en-US" sz="1400" dirty="0">
                <a:solidFill>
                  <a:srgbClr val="000000"/>
                </a:solidFill>
                <a:latin typeface="Calibri"/>
                <a:ea typeface="Calibri"/>
                <a:cs typeface="Calibri"/>
                <a:sym typeface="Calibri"/>
              </a:rPr>
              <a:t>For non-public schools that are not eligible for services a memorandum or other documentation of the reasons for ineligibility. For example:</a:t>
            </a:r>
          </a:p>
          <a:p>
            <a:pPr marL="914400" lvl="1" indent="-304165">
              <a:lnSpc>
                <a:spcPct val="115000"/>
              </a:lnSpc>
              <a:spcBef>
                <a:spcPts val="0"/>
              </a:spcBef>
              <a:buClr>
                <a:srgbClr val="000000"/>
              </a:buClr>
              <a:buSzPct val="140000"/>
              <a:buFont typeface="Arial" panose="020B0604020202020204" pitchFamily="34" charset="0"/>
              <a:buChar char="○"/>
            </a:pPr>
            <a:r>
              <a:rPr lang="en-US" sz="1400" dirty="0">
                <a:solidFill>
                  <a:srgbClr val="000000"/>
                </a:solidFill>
                <a:latin typeface="Calibri" panose="020F0502020204030204"/>
              </a:rPr>
              <a:t>l</a:t>
            </a:r>
            <a:r>
              <a:rPr lang="en-US" sz="1400" dirty="0">
                <a:solidFill>
                  <a:srgbClr val="000000"/>
                </a:solidFill>
                <a:latin typeface="Calibri"/>
                <a:ea typeface="Calibri"/>
                <a:cs typeface="Calibri"/>
                <a:sym typeface="Calibri"/>
              </a:rPr>
              <a:t>ow-income student counts from non-public schools,</a:t>
            </a:r>
          </a:p>
          <a:p>
            <a:pPr marL="914400" lvl="1" indent="-304165">
              <a:lnSpc>
                <a:spcPct val="115000"/>
              </a:lnSpc>
              <a:spcBef>
                <a:spcPts val="0"/>
              </a:spcBef>
              <a:buClr>
                <a:srgbClr val="000000"/>
              </a:buClr>
              <a:buSzPct val="127272"/>
              <a:buFont typeface="Arial" panose="020B0604020202020204" pitchFamily="34" charset="0"/>
              <a:buChar char="○"/>
            </a:pPr>
            <a:r>
              <a:rPr lang="en-US" sz="1400" dirty="0">
                <a:solidFill>
                  <a:srgbClr val="000000"/>
                </a:solidFill>
                <a:latin typeface="Calibri"/>
                <a:ea typeface="Calibri"/>
                <a:cs typeface="Calibri"/>
                <a:sym typeface="Calibri"/>
              </a:rPr>
              <a:t>School is for-profit, or</a:t>
            </a:r>
          </a:p>
          <a:p>
            <a:pPr marL="914400" lvl="1" indent="-304165">
              <a:lnSpc>
                <a:spcPct val="115000"/>
              </a:lnSpc>
              <a:spcBef>
                <a:spcPts val="0"/>
              </a:spcBef>
              <a:buClr>
                <a:srgbClr val="000000"/>
              </a:buClr>
              <a:buSzPct val="127272"/>
              <a:buFont typeface="Arial" panose="020B0604020202020204" pitchFamily="34" charset="0"/>
              <a:buChar char="○"/>
            </a:pPr>
            <a:r>
              <a:rPr lang="en-US" sz="1400" dirty="0">
                <a:solidFill>
                  <a:srgbClr val="000000"/>
                </a:solidFill>
                <a:latin typeface="Calibri"/>
                <a:ea typeface="Calibri"/>
                <a:cs typeface="Calibri"/>
                <a:sym typeface="Calibri"/>
              </a:rPr>
              <a:t>School only serves preschool students.</a:t>
            </a:r>
          </a:p>
          <a:p>
            <a:pPr marL="0" indent="0">
              <a:lnSpc>
                <a:spcPct val="115000"/>
              </a:lnSpc>
              <a:spcBef>
                <a:spcPts val="0"/>
              </a:spcBef>
              <a:buNone/>
            </a:pPr>
            <a:endParaRPr lang="en-US" sz="1400" dirty="0">
              <a:solidFill>
                <a:prstClr val="black"/>
              </a:solidFill>
              <a:latin typeface="Calibri"/>
              <a:ea typeface="Calibri"/>
              <a:cs typeface="Calibri"/>
              <a:sym typeface="Calibri"/>
            </a:endParaRPr>
          </a:p>
          <a:p>
            <a:pPr marL="0" indent="0">
              <a:lnSpc>
                <a:spcPct val="115000"/>
              </a:lnSpc>
              <a:spcBef>
                <a:spcPts val="0"/>
              </a:spcBef>
              <a:buNone/>
            </a:pPr>
            <a:r>
              <a:rPr lang="en-US" sz="1400" dirty="0">
                <a:solidFill>
                  <a:prstClr val="black"/>
                </a:solidFill>
                <a:latin typeface="Calibri"/>
                <a:ea typeface="Calibri"/>
                <a:cs typeface="Calibri"/>
                <a:sym typeface="Calibri"/>
              </a:rPr>
              <a:t>Note: If a Non-Public School has filed a complaint against an LEA, CDE may already have access to additional documentation that may become a part of monitoring:</a:t>
            </a:r>
          </a:p>
          <a:p>
            <a:pPr marL="457200" indent="-287972">
              <a:lnSpc>
                <a:spcPct val="115000"/>
              </a:lnSpc>
              <a:spcBef>
                <a:spcPts val="0"/>
              </a:spcBef>
              <a:buClr>
                <a:prstClr val="black"/>
              </a:buClr>
              <a:buSzPct val="100000"/>
              <a:buFont typeface="Calibri"/>
              <a:buChar char="-"/>
            </a:pPr>
            <a:r>
              <a:rPr lang="en-US" sz="1400" dirty="0">
                <a:solidFill>
                  <a:prstClr val="black"/>
                </a:solidFill>
                <a:latin typeface="Calibri"/>
                <a:ea typeface="Calibri"/>
                <a:cs typeface="Calibri"/>
                <a:sym typeface="Calibri"/>
              </a:rPr>
              <a:t>Complaint received from any Non-Public Schools regarding consultation process or opportunities to participate in the consultation process</a:t>
            </a:r>
          </a:p>
          <a:p>
            <a:pPr marL="457200" indent="-287972">
              <a:lnSpc>
                <a:spcPct val="115000"/>
              </a:lnSpc>
              <a:spcBef>
                <a:spcPts val="0"/>
              </a:spcBef>
              <a:buClr>
                <a:prstClr val="black"/>
              </a:buClr>
              <a:buSzPct val="100000"/>
              <a:buFont typeface="Calibri"/>
              <a:buChar char="-"/>
            </a:pPr>
            <a:r>
              <a:rPr lang="en-US" sz="1400" dirty="0">
                <a:solidFill>
                  <a:prstClr val="black"/>
                </a:solidFill>
                <a:latin typeface="Calibri"/>
                <a:ea typeface="Calibri"/>
                <a:cs typeface="Calibri"/>
                <a:sym typeface="Calibri"/>
              </a:rPr>
              <a:t>District response to any formal complaints filed on behalf of Non-Public Schools</a:t>
            </a:r>
          </a:p>
          <a:p>
            <a:pPr marL="0" indent="457200">
              <a:lnSpc>
                <a:spcPct val="115000"/>
              </a:lnSpc>
              <a:spcBef>
                <a:spcPts val="0"/>
              </a:spcBef>
              <a:buNone/>
            </a:pPr>
            <a:r>
              <a:rPr lang="en-US" sz="1400" dirty="0">
                <a:solidFill>
                  <a:prstClr val="black"/>
                </a:solidFill>
                <a:latin typeface="Calibri"/>
                <a:ea typeface="Calibri"/>
                <a:cs typeface="Calibri"/>
                <a:sym typeface="Calibri"/>
              </a:rPr>
              <a:t> </a:t>
            </a:r>
            <a:endParaRPr lang="en-US" sz="1400" dirty="0">
              <a:solidFill>
                <a:prstClr val="black"/>
              </a:solidFill>
              <a:latin typeface="Calibri" panose="020F0502020204030204"/>
            </a:endParaRPr>
          </a:p>
        </p:txBody>
      </p:sp>
    </p:spTree>
    <p:extLst>
      <p:ext uri="{BB962C8B-B14F-4D97-AF65-F5344CB8AC3E}">
        <p14:creationId xmlns:p14="http://schemas.microsoft.com/office/powerpoint/2010/main" val="1958711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97428" y="1463041"/>
            <a:ext cx="5722372" cy="4583799"/>
          </a:xfrm>
        </p:spPr>
        <p:txBody>
          <a:bodyPr>
            <a:normAutofit fontScale="85000" lnSpcReduction="10000"/>
          </a:bodyPr>
          <a:lstStyle/>
          <a:p>
            <a:pPr marL="0" indent="0">
              <a:spcBef>
                <a:spcPts val="0"/>
              </a:spcBef>
              <a:buNone/>
            </a:pPr>
            <a:r>
              <a:rPr lang="en-US" b="1" dirty="0"/>
              <a:t>What CDE already has (LEA will not have to submit again): </a:t>
            </a:r>
          </a:p>
          <a:p>
            <a:pPr marL="457200" indent="-304165">
              <a:spcBef>
                <a:spcPts val="1200"/>
              </a:spcBef>
              <a:buSzPct val="100000"/>
              <a:buChar char="●"/>
            </a:pPr>
            <a:r>
              <a:rPr lang="en-US" dirty="0"/>
              <a:t>CDE will check that the corresponding non-public consultation form is complete and aligns with the information included in the approved Consolidated Application and approved ESSER I Application for all eligible schools. This includes: </a:t>
            </a:r>
          </a:p>
          <a:p>
            <a:pPr marL="914400" lvl="1" indent="-293369">
              <a:spcBef>
                <a:spcPts val="0"/>
              </a:spcBef>
              <a:buSzPct val="100000"/>
              <a:buChar char="○"/>
            </a:pPr>
            <a:r>
              <a:rPr lang="en-US" dirty="0"/>
              <a:t>A signature from the appropriate parties </a:t>
            </a:r>
          </a:p>
          <a:p>
            <a:pPr marL="914400" lvl="1" indent="-293369">
              <a:spcBef>
                <a:spcPts val="0"/>
              </a:spcBef>
              <a:buSzPct val="100000"/>
              <a:buChar char="○"/>
            </a:pPr>
            <a:r>
              <a:rPr lang="en-US" dirty="0"/>
              <a:t>Documented decisions of how the non-public would like to participate </a:t>
            </a:r>
          </a:p>
          <a:p>
            <a:pPr marL="914400" lvl="1" indent="-293369">
              <a:spcBef>
                <a:spcPts val="0"/>
              </a:spcBef>
              <a:buSzPct val="100000"/>
              <a:buChar char="○"/>
            </a:pPr>
            <a:r>
              <a:rPr lang="en-US" dirty="0"/>
              <a:t>A record of ongoing consultation </a:t>
            </a:r>
          </a:p>
          <a:p>
            <a:pPr marL="914400" lvl="1" indent="-293369">
              <a:spcBef>
                <a:spcPts val="0"/>
              </a:spcBef>
              <a:buSzPct val="100000"/>
              <a:buChar char="○"/>
            </a:pPr>
            <a:r>
              <a:rPr lang="en-US" dirty="0"/>
              <a:t>If a school did not respond, the consultation form reflects multiple attempts</a:t>
            </a:r>
          </a:p>
          <a:p>
            <a:pPr marL="914400" lvl="1" indent="-293369">
              <a:spcBef>
                <a:spcPts val="0"/>
              </a:spcBef>
              <a:buSzPct val="100000"/>
              <a:buChar char="○"/>
            </a:pPr>
            <a:r>
              <a:rPr lang="en-US" dirty="0"/>
              <a:t>The consultation form aligns with what is reported in the application for ESEA and ESSER I </a:t>
            </a:r>
          </a:p>
          <a:p>
            <a:pPr marL="457200" indent="-304165">
              <a:spcBef>
                <a:spcPts val="0"/>
              </a:spcBef>
              <a:buSzPct val="100000"/>
              <a:buChar char="●"/>
            </a:pPr>
            <a:r>
              <a:rPr lang="en-US" dirty="0"/>
              <a:t>Please note that the consultation forms are checked during the review of the application and during monitoring.</a:t>
            </a:r>
          </a:p>
          <a:p>
            <a:pPr marL="0" indent="0">
              <a:spcBef>
                <a:spcPts val="1200"/>
              </a:spcBef>
              <a:spcAft>
                <a:spcPts val="1200"/>
              </a:spcAft>
              <a:buNone/>
            </a:pPr>
            <a:endParaRPr lang="en-US" dirty="0"/>
          </a:p>
          <a:p>
            <a:endParaRPr lang="en-US" dirty="0"/>
          </a:p>
        </p:txBody>
      </p:sp>
      <p:sp>
        <p:nvSpPr>
          <p:cNvPr id="3" name="Content Placeholder 2"/>
          <p:cNvSpPr>
            <a:spLocks noGrp="1"/>
          </p:cNvSpPr>
          <p:nvPr>
            <p:ph sz="half" idx="2"/>
          </p:nvPr>
        </p:nvSpPr>
        <p:spPr>
          <a:xfrm>
            <a:off x="6172199" y="1463041"/>
            <a:ext cx="5722371" cy="4583799"/>
          </a:xfrm>
        </p:spPr>
        <p:txBody>
          <a:bodyPr>
            <a:normAutofit/>
          </a:bodyPr>
          <a:lstStyle/>
          <a:p>
            <a:pPr marL="0" indent="0">
              <a:spcBef>
                <a:spcPts val="0"/>
              </a:spcBef>
              <a:buNone/>
            </a:pPr>
            <a:r>
              <a:rPr lang="en-US" b="1" dirty="0"/>
              <a:t>What LEAs need to submit:</a:t>
            </a:r>
          </a:p>
          <a:p>
            <a:pPr marL="457200" indent="-317500">
              <a:spcBef>
                <a:spcPts val="1200"/>
              </a:spcBef>
              <a:buSzPts val="1400"/>
              <a:buFont typeface="Arial" panose="020B0604020202020204" pitchFamily="34" charset="0"/>
              <a:buChar char="●"/>
            </a:pPr>
            <a:r>
              <a:rPr lang="en-US" dirty="0"/>
              <a:t>A documented process of how the LEA consult with non-public schools</a:t>
            </a:r>
          </a:p>
          <a:p>
            <a:pPr marL="457200" indent="-317500">
              <a:spcBef>
                <a:spcPts val="1200"/>
              </a:spcBef>
              <a:buSzPts val="1400"/>
              <a:buChar char="●"/>
            </a:pPr>
            <a:r>
              <a:rPr lang="en-US" dirty="0"/>
              <a:t>In the event that a consultation form is missing or does not demonstrate compliance, CDE will request additional evidence to ensure a timely, meaningful consultation occurred.</a:t>
            </a:r>
          </a:p>
          <a:p>
            <a:pPr marL="914400" lvl="1" indent="-304800">
              <a:spcBef>
                <a:spcPts val="0"/>
              </a:spcBef>
              <a:buSzPts val="1200"/>
              <a:buChar char="○"/>
            </a:pPr>
            <a:r>
              <a:rPr lang="en-US" dirty="0"/>
              <a:t>This could include, but is not limited to, any of the examples listed on the indicator.  </a:t>
            </a:r>
          </a:p>
          <a:p>
            <a:pPr marL="457200" indent="-304800">
              <a:spcBef>
                <a:spcPts val="0"/>
              </a:spcBef>
              <a:buSzPts val="1200"/>
              <a:buChar char="○"/>
            </a:pPr>
            <a:endParaRPr lang="en-US" dirty="0"/>
          </a:p>
          <a:p>
            <a:endParaRPr lang="en-US" dirty="0"/>
          </a:p>
        </p:txBody>
      </p:sp>
      <p:sp>
        <p:nvSpPr>
          <p:cNvPr id="4" name="Title 3"/>
          <p:cNvSpPr>
            <a:spLocks noGrp="1"/>
          </p:cNvSpPr>
          <p:nvPr>
            <p:ph type="title"/>
          </p:nvPr>
        </p:nvSpPr>
        <p:spPr>
          <a:xfrm>
            <a:off x="1769194" y="254514"/>
            <a:ext cx="7389603" cy="756418"/>
          </a:xfrm>
        </p:spPr>
        <p:txBody>
          <a:bodyPr>
            <a:noAutofit/>
          </a:bodyPr>
          <a:lstStyle/>
          <a:p>
            <a:r>
              <a:rPr lang="en" sz="2800" dirty="0"/>
              <a:t>SE 9.11 Annual Consultation: Evidence Needed</a:t>
            </a:r>
            <a:endParaRPr lang="en-US" sz="2800" dirty="0"/>
          </a:p>
        </p:txBody>
      </p:sp>
      <p:sp>
        <p:nvSpPr>
          <p:cNvPr id="5" name="Slide Number Placeholder 4"/>
          <p:cNvSpPr>
            <a:spLocks noGrp="1"/>
          </p:cNvSpPr>
          <p:nvPr>
            <p:ph type="sldNum" sz="quarter" idx="12"/>
          </p:nvPr>
        </p:nvSpPr>
        <p:spPr/>
        <p:txBody>
          <a:bodyPr/>
          <a:lstStyle/>
          <a:p>
            <a:fld id="{C479D5F6-EDCB-402A-AC08-4943A1820E8F}" type="slidenum">
              <a:rPr lang="en-US">
                <a:solidFill>
                  <a:prstClr val="white">
                    <a:lumMod val="50000"/>
                  </a:prstClr>
                </a:solidFill>
                <a:latin typeface="Calibri" panose="020F0502020204030204"/>
              </a:rPr>
              <a:pPr/>
              <a:t>13</a:t>
            </a:fld>
            <a:endParaRPr lang="en-US"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2018443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84;p28">
            <a:extLst>
              <a:ext uri="{FF2B5EF4-FFF2-40B4-BE49-F238E27FC236}">
                <a16:creationId xmlns:a16="http://schemas.microsoft.com/office/drawing/2014/main" id="{6A83E7ED-7D48-4838-BDDE-58A00E0BB209}"/>
              </a:ext>
            </a:extLst>
          </p:cNvPr>
          <p:cNvSpPr txBox="1">
            <a:spLocks noGrp="1"/>
          </p:cNvSpPr>
          <p:nvPr>
            <p:ph type="ctrTitle"/>
          </p:nvPr>
        </p:nvSpPr>
        <p:spPr>
          <a:xfrm>
            <a:off x="914400" y="1953691"/>
            <a:ext cx="10363200" cy="2337620"/>
          </a:xfrm>
          <a:prstGeom prst="rect">
            <a:avLst/>
          </a:prstGeom>
        </p:spPr>
        <p:txBody>
          <a:bodyPr spcFirstLastPara="1" vert="horz" wrap="square" lIns="91425" tIns="91425" rIns="91425" bIns="91425" rtlCol="0" anchor="ctr" anchorCtr="0">
            <a:normAutofit/>
          </a:bodyPr>
          <a:lstStyle/>
          <a:p>
            <a:pPr algn="ctr">
              <a:spcBef>
                <a:spcPts val="0"/>
              </a:spcBef>
            </a:pPr>
            <a:r>
              <a:rPr lang="en" sz="4400" dirty="0"/>
              <a:t>FR 1.7 Proportionate Share</a:t>
            </a:r>
            <a:endParaRPr sz="4400" dirty="0"/>
          </a:p>
        </p:txBody>
      </p:sp>
      <p:sp>
        <p:nvSpPr>
          <p:cNvPr id="5" name="Slide Number Placeholder 4"/>
          <p:cNvSpPr>
            <a:spLocks noGrp="1"/>
          </p:cNvSpPr>
          <p:nvPr>
            <p:ph type="sldNum" sz="quarter" idx="12"/>
          </p:nvPr>
        </p:nvSpPr>
        <p:spPr/>
        <p:txBody>
          <a:bodyPr/>
          <a:lstStyle/>
          <a:p>
            <a:fld id="{C479D5F6-EDCB-402A-AC08-4943A1820E8F}" type="slidenum">
              <a:rPr lang="en-US">
                <a:solidFill>
                  <a:prstClr val="white">
                    <a:lumMod val="50000"/>
                  </a:prstClr>
                </a:solidFill>
                <a:latin typeface="Calibri" panose="020F0502020204030204"/>
              </a:rPr>
              <a:pPr/>
              <a:t>14</a:t>
            </a:fld>
            <a:endParaRPr lang="en-US"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1457126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lgn="r">
              <a:spcAft>
                <a:spcPts val="600"/>
              </a:spcAft>
            </a:pPr>
            <a:fld id="{C479D5F6-EDCB-402A-AC08-4943A1820E8F}" type="slidenum">
              <a:rPr lang="en-US" sz="1200">
                <a:solidFill>
                  <a:schemeClr val="tx1">
                    <a:tint val="75000"/>
                  </a:schemeClr>
                </a:solidFill>
              </a:rPr>
              <a:pPr algn="r">
                <a:spcAft>
                  <a:spcPts val="600"/>
                </a:spcAft>
              </a:pPr>
              <a:t>15</a:t>
            </a:fld>
            <a:endParaRPr lang="en-US" sz="1200">
              <a:solidFill>
                <a:schemeClr val="tx1">
                  <a:tint val="75000"/>
                </a:schemeClr>
              </a:solidFill>
            </a:endParaRPr>
          </a:p>
        </p:txBody>
      </p:sp>
      <p:sp>
        <p:nvSpPr>
          <p:cNvPr id="22" name="Isosceles Triangle 21">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
            <a:extLst>
              <a:ext uri="{FF2B5EF4-FFF2-40B4-BE49-F238E27FC236}">
                <a16:creationId xmlns:a16="http://schemas.microsoft.com/office/drawing/2014/main" id="{8FF530CF-3ED3-4433-88DE-70313E64EDC7}"/>
              </a:ext>
              <a:ext uri="{C183D7F6-B498-43B3-948B-1728B52AA6E4}">
                <adec:decorative xmlns:adec="http://schemas.microsoft.com/office/drawing/2017/decorative" val="1"/>
              </a:ext>
            </a:extLst>
          </p:cNvPr>
          <p:cNvSpPr>
            <a:spLocks noChangeArrowheads="1"/>
          </p:cNvSpPr>
          <p:nvPr/>
        </p:nvSpPr>
        <p:spPr bwMode="auto">
          <a:xfrm>
            <a:off x="2463079" y="1912256"/>
            <a:ext cx="1077112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prstClr val="black"/>
              </a:solidFill>
            </a:endParaRPr>
          </a:p>
        </p:txBody>
      </p:sp>
      <p:pic>
        <p:nvPicPr>
          <p:cNvPr id="8" name="Picture 7" descr="FR 1.7 Proportionate Share indicator.">
            <a:extLst>
              <a:ext uri="{FF2B5EF4-FFF2-40B4-BE49-F238E27FC236}">
                <a16:creationId xmlns:a16="http://schemas.microsoft.com/office/drawing/2014/main" id="{21502C9E-0C52-4936-A39A-D636C9D16FFC}"/>
              </a:ext>
            </a:extLst>
          </p:cNvPr>
          <p:cNvPicPr>
            <a:picLocks noChangeAspect="1"/>
          </p:cNvPicPr>
          <p:nvPr/>
        </p:nvPicPr>
        <p:blipFill>
          <a:blip r:embed="rId2"/>
          <a:stretch>
            <a:fillRect/>
          </a:stretch>
        </p:blipFill>
        <p:spPr>
          <a:xfrm>
            <a:off x="371475" y="642937"/>
            <a:ext cx="11449050" cy="5572125"/>
          </a:xfrm>
          <a:prstGeom prst="rect">
            <a:avLst/>
          </a:prstGeom>
        </p:spPr>
      </p:pic>
      <p:sp>
        <p:nvSpPr>
          <p:cNvPr id="2" name="Title 1">
            <a:extLst>
              <a:ext uri="{FF2B5EF4-FFF2-40B4-BE49-F238E27FC236}">
                <a16:creationId xmlns:a16="http://schemas.microsoft.com/office/drawing/2014/main" id="{BFCCAF46-01EC-4141-A236-9A89C8F31F22}"/>
              </a:ext>
            </a:extLst>
          </p:cNvPr>
          <p:cNvSpPr>
            <a:spLocks noGrp="1"/>
          </p:cNvSpPr>
          <p:nvPr>
            <p:ph type="title"/>
          </p:nvPr>
        </p:nvSpPr>
        <p:spPr>
          <a:xfrm>
            <a:off x="326925" y="-756418"/>
            <a:ext cx="8109153" cy="756418"/>
          </a:xfrm>
        </p:spPr>
        <p:txBody>
          <a:bodyPr vert="horz" lIns="0" tIns="0" rIns="0" bIns="0" rtlCol="0" anchor="b" anchorCtr="0">
            <a:normAutofit/>
          </a:bodyPr>
          <a:lstStyle/>
          <a:p>
            <a:r>
              <a:rPr lang="en-US" dirty="0"/>
              <a:t>FR 1.7 Proportionate Share</a:t>
            </a:r>
          </a:p>
        </p:txBody>
      </p:sp>
    </p:spTree>
    <p:extLst>
      <p:ext uri="{BB962C8B-B14F-4D97-AF65-F5344CB8AC3E}">
        <p14:creationId xmlns:p14="http://schemas.microsoft.com/office/powerpoint/2010/main" val="1957195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 sz="2800" dirty="0"/>
              <a:t>FR 1.7 Proportionate Share: Overview</a:t>
            </a:r>
            <a:endParaRPr lang="en-US" sz="2800" dirty="0"/>
          </a:p>
        </p:txBody>
      </p:sp>
      <p:sp>
        <p:nvSpPr>
          <p:cNvPr id="5" name="Slide Number Placeholder 4"/>
          <p:cNvSpPr>
            <a:spLocks noGrp="1"/>
          </p:cNvSpPr>
          <p:nvPr>
            <p:ph type="sldNum" sz="quarter" idx="12"/>
          </p:nvPr>
        </p:nvSpPr>
        <p:spPr/>
        <p:txBody>
          <a:bodyPr/>
          <a:lstStyle/>
          <a:p>
            <a:fld id="{C479D5F6-EDCB-402A-AC08-4943A1820E8F}" type="slidenum">
              <a:rPr lang="en-US">
                <a:solidFill>
                  <a:prstClr val="white">
                    <a:lumMod val="50000"/>
                  </a:prstClr>
                </a:solidFill>
                <a:latin typeface="Calibri" panose="020F0502020204030204"/>
              </a:rPr>
              <a:pPr/>
              <a:t>16</a:t>
            </a:fld>
            <a:endParaRPr lang="en-US" dirty="0">
              <a:solidFill>
                <a:prstClr val="white">
                  <a:lumMod val="50000"/>
                </a:prstClr>
              </a:solidFill>
              <a:latin typeface="Calibri" panose="020F0502020204030204"/>
            </a:endParaRPr>
          </a:p>
        </p:txBody>
      </p:sp>
      <p:sp>
        <p:nvSpPr>
          <p:cNvPr id="6" name="Google Shape;190;p29">
            <a:extLst>
              <a:ext uri="{FF2B5EF4-FFF2-40B4-BE49-F238E27FC236}">
                <a16:creationId xmlns:a16="http://schemas.microsoft.com/office/drawing/2014/main" id="{77E55575-8835-4120-AE38-FAE833781EFC}"/>
              </a:ext>
            </a:extLst>
          </p:cNvPr>
          <p:cNvSpPr txBox="1">
            <a:spLocks/>
          </p:cNvSpPr>
          <p:nvPr/>
        </p:nvSpPr>
        <p:spPr>
          <a:xfrm>
            <a:off x="834501" y="1898199"/>
            <a:ext cx="10697592" cy="3416400"/>
          </a:xfrm>
          <a:prstGeom prst="rect">
            <a:avLst/>
          </a:prstGeom>
        </p:spPr>
        <p:txBody>
          <a:bodyPr spcFirstLastPara="1" vert="horz" wrap="square" lIns="91425" tIns="91425" rIns="91425" bIns="91425"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dirty="0">
                <a:solidFill>
                  <a:prstClr val="black"/>
                </a:solidFill>
                <a:latin typeface="Calibri" panose="020F0502020204030204"/>
              </a:rPr>
              <a:t>An LEA must apply the proportion used to calculate the proportional share to its entire Title I allocation (including any Title II, Part A or Title IV, Part A funds that an LEA transfers into Title I, Part A) before it reserves any funds for other purposes, including all reservations the ESEA requires or authorizes an LEA to take off the top of its Title I allocation, such as reservations for administration, parent and family engagement, children in institutions for neglected or delinquent children, homeless children and youth, and district-wide initiatives.</a:t>
            </a:r>
          </a:p>
          <a:p>
            <a:pPr marL="0" indent="0">
              <a:spcBef>
                <a:spcPts val="1200"/>
              </a:spcBef>
              <a:spcAft>
                <a:spcPts val="1200"/>
              </a:spcAft>
              <a:buNone/>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958316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 sz="3200" dirty="0"/>
              <a:t>FR 1.7 Proportionate Share</a:t>
            </a:r>
            <a:endParaRPr lang="en-US" sz="3200" dirty="0"/>
          </a:p>
        </p:txBody>
      </p:sp>
      <p:sp>
        <p:nvSpPr>
          <p:cNvPr id="5" name="Slide Number Placeholder 4"/>
          <p:cNvSpPr>
            <a:spLocks noGrp="1"/>
          </p:cNvSpPr>
          <p:nvPr>
            <p:ph type="sldNum" sz="quarter" idx="12"/>
          </p:nvPr>
        </p:nvSpPr>
        <p:spPr/>
        <p:txBody>
          <a:bodyPr/>
          <a:lstStyle/>
          <a:p>
            <a:fld id="{C479D5F6-EDCB-402A-AC08-4943A1820E8F}" type="slidenum">
              <a:rPr lang="en-US">
                <a:solidFill>
                  <a:prstClr val="white">
                    <a:lumMod val="50000"/>
                  </a:prstClr>
                </a:solidFill>
                <a:latin typeface="Calibri" panose="020F0502020204030204"/>
              </a:rPr>
              <a:pPr/>
              <a:t>17</a:t>
            </a:fld>
            <a:endParaRPr lang="en-US" dirty="0">
              <a:solidFill>
                <a:prstClr val="white">
                  <a:lumMod val="50000"/>
                </a:prstClr>
              </a:solidFill>
              <a:latin typeface="Calibri" panose="020F0502020204030204"/>
            </a:endParaRPr>
          </a:p>
        </p:txBody>
      </p:sp>
      <p:sp>
        <p:nvSpPr>
          <p:cNvPr id="6" name="Google Shape;196;p30">
            <a:extLst>
              <a:ext uri="{FF2B5EF4-FFF2-40B4-BE49-F238E27FC236}">
                <a16:creationId xmlns:a16="http://schemas.microsoft.com/office/drawing/2014/main" id="{3CAE61F9-4A71-4A75-897F-7E019EF942C1}"/>
              </a:ext>
            </a:extLst>
          </p:cNvPr>
          <p:cNvSpPr txBox="1">
            <a:spLocks/>
          </p:cNvSpPr>
          <p:nvPr/>
        </p:nvSpPr>
        <p:spPr>
          <a:xfrm>
            <a:off x="326925" y="1596358"/>
            <a:ext cx="11527324" cy="3416400"/>
          </a:xfrm>
          <a:prstGeom prst="rect">
            <a:avLst/>
          </a:prstGeom>
        </p:spPr>
        <p:txBody>
          <a:bodyPr spcFirstLastPara="1" vert="horz" wrap="square" lIns="91425" tIns="91425" rIns="91425" bIns="91425"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42900">
              <a:spcBef>
                <a:spcPts val="0"/>
              </a:spcBef>
              <a:buSzPts val="1800"/>
              <a:buFont typeface="Arial" panose="020B0604020202020204" pitchFamily="34" charset="0"/>
              <a:buChar char="●"/>
            </a:pPr>
            <a:r>
              <a:rPr lang="en-US" dirty="0">
                <a:solidFill>
                  <a:prstClr val="black"/>
                </a:solidFill>
                <a:latin typeface="Calibri" panose="020F0502020204030204"/>
              </a:rPr>
              <a:t>This indicator applies to ESEA funds and ESSER I funding only </a:t>
            </a:r>
          </a:p>
          <a:p>
            <a:pPr marL="457200" indent="-342900">
              <a:spcBef>
                <a:spcPts val="0"/>
              </a:spcBef>
              <a:buSzPts val="1800"/>
              <a:buFont typeface="Arial" panose="020B0604020202020204" pitchFamily="34" charset="0"/>
              <a:buChar char="●"/>
            </a:pPr>
            <a:r>
              <a:rPr lang="en-US" dirty="0">
                <a:solidFill>
                  <a:prstClr val="black"/>
                </a:solidFill>
                <a:latin typeface="Calibri" panose="020F0502020204030204"/>
              </a:rPr>
              <a:t>Based on the information provided in both the Consolidated Application and the ESSER I Application, the proportionate share is automatically calculated.</a:t>
            </a:r>
          </a:p>
          <a:p>
            <a:pPr marL="914400" lvl="1" indent="-317500">
              <a:spcBef>
                <a:spcPts val="0"/>
              </a:spcBef>
              <a:buSzPts val="1400"/>
              <a:buFont typeface="Arial" panose="020B0604020202020204" pitchFamily="34" charset="0"/>
              <a:buChar char="○"/>
            </a:pPr>
            <a:r>
              <a:rPr lang="en-US" dirty="0">
                <a:solidFill>
                  <a:prstClr val="black"/>
                </a:solidFill>
                <a:latin typeface="Calibri" panose="020F0502020204030204"/>
              </a:rPr>
              <a:t>This indicator is ensuring the data entered into the applications is accurate and that there is a process that reflects how the funding is determined for each school </a:t>
            </a:r>
            <a:endParaRPr lang="en-US" sz="1800" dirty="0">
              <a:solidFill>
                <a:prstClr val="black"/>
              </a:solidFill>
              <a:latin typeface="Calibri" panose="020F0502020204030204"/>
            </a:endParaRPr>
          </a:p>
          <a:p>
            <a:pPr marL="457200" indent="0">
              <a:spcBef>
                <a:spcPts val="1200"/>
              </a:spcBef>
              <a:spcAft>
                <a:spcPts val="1200"/>
              </a:spcAft>
              <a:buNone/>
            </a:pPr>
            <a:endParaRPr lang="en-US" dirty="0">
              <a:solidFill>
                <a:prstClr val="black"/>
              </a:solidFill>
              <a:latin typeface="Calibri" panose="020F0502020204030204"/>
            </a:endParaRPr>
          </a:p>
        </p:txBody>
      </p:sp>
      <p:pic>
        <p:nvPicPr>
          <p:cNvPr id="7" name="Google Shape;197;p30">
            <a:extLst>
              <a:ext uri="{FF2B5EF4-FFF2-40B4-BE49-F238E27FC236}">
                <a16:creationId xmlns:a16="http://schemas.microsoft.com/office/drawing/2014/main" id="{7E73BADF-2A82-4516-B341-00914DC95FE9}"/>
              </a:ext>
              <a:ext uri="{C183D7F6-B498-43B3-948B-1728B52AA6E4}">
                <adec:decorative xmlns:adec="http://schemas.microsoft.com/office/drawing/2017/decorative" val="1"/>
              </a:ext>
            </a:extLst>
          </p:cNvPr>
          <p:cNvPicPr preferRelativeResize="0"/>
          <p:nvPr/>
        </p:nvPicPr>
        <p:blipFill>
          <a:blip r:embed="rId2">
            <a:alphaModFix/>
          </a:blip>
          <a:stretch>
            <a:fillRect/>
          </a:stretch>
        </p:blipFill>
        <p:spPr>
          <a:xfrm>
            <a:off x="2007833" y="4090230"/>
            <a:ext cx="8176334" cy="845754"/>
          </a:xfrm>
          <a:prstGeom prst="rect">
            <a:avLst/>
          </a:prstGeom>
          <a:noFill/>
          <a:ln>
            <a:noFill/>
          </a:ln>
        </p:spPr>
      </p:pic>
    </p:spTree>
    <p:extLst>
      <p:ext uri="{BB962C8B-B14F-4D97-AF65-F5344CB8AC3E}">
        <p14:creationId xmlns:p14="http://schemas.microsoft.com/office/powerpoint/2010/main" val="1432598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69193" y="254514"/>
            <a:ext cx="8428290" cy="756418"/>
          </a:xfrm>
        </p:spPr>
        <p:txBody>
          <a:bodyPr>
            <a:noAutofit/>
          </a:bodyPr>
          <a:lstStyle/>
          <a:p>
            <a:r>
              <a:rPr lang="en" sz="2800" dirty="0"/>
              <a:t>FR 1.7 Proportionate Share: Demonstration of C</a:t>
            </a:r>
            <a:r>
              <a:rPr lang="en-US" sz="2800" dirty="0"/>
              <a:t>o</a:t>
            </a:r>
            <a:r>
              <a:rPr lang="en" sz="2800" dirty="0"/>
              <a:t>mpliance </a:t>
            </a:r>
            <a:endParaRPr lang="en-US" sz="2800" dirty="0"/>
          </a:p>
        </p:txBody>
      </p:sp>
      <p:sp>
        <p:nvSpPr>
          <p:cNvPr id="5" name="Slide Number Placeholder 4"/>
          <p:cNvSpPr>
            <a:spLocks noGrp="1"/>
          </p:cNvSpPr>
          <p:nvPr>
            <p:ph type="sldNum" sz="quarter" idx="12"/>
          </p:nvPr>
        </p:nvSpPr>
        <p:spPr/>
        <p:txBody>
          <a:bodyPr/>
          <a:lstStyle/>
          <a:p>
            <a:fld id="{C479D5F6-EDCB-402A-AC08-4943A1820E8F}" type="slidenum">
              <a:rPr lang="en-US">
                <a:solidFill>
                  <a:prstClr val="white">
                    <a:lumMod val="50000"/>
                  </a:prstClr>
                </a:solidFill>
                <a:latin typeface="Calibri" panose="020F0502020204030204"/>
              </a:rPr>
              <a:pPr/>
              <a:t>18</a:t>
            </a:fld>
            <a:endParaRPr lang="en-US" dirty="0">
              <a:solidFill>
                <a:prstClr val="white">
                  <a:lumMod val="50000"/>
                </a:prstClr>
              </a:solidFill>
              <a:latin typeface="Calibri" panose="020F0502020204030204"/>
            </a:endParaRPr>
          </a:p>
        </p:txBody>
      </p:sp>
      <p:sp>
        <p:nvSpPr>
          <p:cNvPr id="6" name="Google Shape;212;p32">
            <a:extLst>
              <a:ext uri="{FF2B5EF4-FFF2-40B4-BE49-F238E27FC236}">
                <a16:creationId xmlns:a16="http://schemas.microsoft.com/office/drawing/2014/main" id="{031B8E2C-4818-4393-A259-1DE37291228F}"/>
              </a:ext>
            </a:extLst>
          </p:cNvPr>
          <p:cNvSpPr txBox="1">
            <a:spLocks/>
          </p:cNvSpPr>
          <p:nvPr/>
        </p:nvSpPr>
        <p:spPr>
          <a:xfrm>
            <a:off x="667265" y="1186850"/>
            <a:ext cx="10964562" cy="3180600"/>
          </a:xfrm>
          <a:prstGeom prst="rect">
            <a:avLst/>
          </a:prstGeom>
        </p:spPr>
        <p:txBody>
          <a:bodyPr spcFirstLastPara="1" vert="horz" wrap="square" lIns="91425" tIns="91425" rIns="91425" bIns="91425"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55600">
              <a:lnSpc>
                <a:spcPct val="115000"/>
              </a:lnSpc>
              <a:spcBef>
                <a:spcPts val="0"/>
              </a:spcBef>
              <a:buClr>
                <a:srgbClr val="000000"/>
              </a:buClr>
              <a:buSzPts val="2000"/>
              <a:buFont typeface="Arial" panose="020B0604020202020204" pitchFamily="34" charset="0"/>
              <a:buChar char="❏"/>
            </a:pPr>
            <a:r>
              <a:rPr lang="en-US" sz="2000" dirty="0">
                <a:solidFill>
                  <a:prstClr val="black"/>
                </a:solidFill>
                <a:latin typeface="Calibri" panose="020F0502020204030204"/>
              </a:rPr>
              <a:t>Each LEA must have a process that it follows for determining and distributing the proportionate share of federal funds to provide equitable services to non-public schools.  </a:t>
            </a:r>
          </a:p>
          <a:p>
            <a:pPr marL="0" indent="0">
              <a:spcBef>
                <a:spcPts val="0"/>
              </a:spcBef>
              <a:spcAft>
                <a:spcPts val="1200"/>
              </a:spcAft>
              <a:buNone/>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2605274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69194" y="254514"/>
            <a:ext cx="8685743" cy="756418"/>
          </a:xfrm>
        </p:spPr>
        <p:txBody>
          <a:bodyPr>
            <a:normAutofit/>
          </a:bodyPr>
          <a:lstStyle/>
          <a:p>
            <a:r>
              <a:rPr lang="en" sz="2800" dirty="0"/>
              <a:t>FR 1.7 Proportionate Share: Examples of Evidence</a:t>
            </a:r>
            <a:endParaRPr lang="en-US" sz="2800" dirty="0"/>
          </a:p>
        </p:txBody>
      </p:sp>
      <p:sp>
        <p:nvSpPr>
          <p:cNvPr id="5" name="Slide Number Placeholder 4"/>
          <p:cNvSpPr>
            <a:spLocks noGrp="1"/>
          </p:cNvSpPr>
          <p:nvPr>
            <p:ph type="sldNum" sz="quarter" idx="12"/>
          </p:nvPr>
        </p:nvSpPr>
        <p:spPr/>
        <p:txBody>
          <a:bodyPr/>
          <a:lstStyle/>
          <a:p>
            <a:fld id="{C479D5F6-EDCB-402A-AC08-4943A1820E8F}" type="slidenum">
              <a:rPr lang="en-US">
                <a:solidFill>
                  <a:prstClr val="white">
                    <a:lumMod val="50000"/>
                  </a:prstClr>
                </a:solidFill>
                <a:latin typeface="Calibri" panose="020F0502020204030204"/>
              </a:rPr>
              <a:pPr/>
              <a:t>19</a:t>
            </a:fld>
            <a:endParaRPr lang="en-US" dirty="0">
              <a:solidFill>
                <a:prstClr val="white">
                  <a:lumMod val="50000"/>
                </a:prstClr>
              </a:solidFill>
              <a:latin typeface="Calibri" panose="020F0502020204030204"/>
            </a:endParaRPr>
          </a:p>
        </p:txBody>
      </p:sp>
      <p:sp>
        <p:nvSpPr>
          <p:cNvPr id="6" name="Google Shape;218;p33">
            <a:extLst>
              <a:ext uri="{FF2B5EF4-FFF2-40B4-BE49-F238E27FC236}">
                <a16:creationId xmlns:a16="http://schemas.microsoft.com/office/drawing/2014/main" id="{5B0939F5-8A1E-4D22-B5B4-29FEB9B041F6}"/>
              </a:ext>
            </a:extLst>
          </p:cNvPr>
          <p:cNvSpPr txBox="1">
            <a:spLocks/>
          </p:cNvSpPr>
          <p:nvPr/>
        </p:nvSpPr>
        <p:spPr>
          <a:xfrm>
            <a:off x="807307" y="1239667"/>
            <a:ext cx="10725665" cy="38799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36550">
              <a:spcBef>
                <a:spcPts val="1200"/>
              </a:spcBef>
              <a:buClr>
                <a:prstClr val="black"/>
              </a:buClr>
              <a:buSzPts val="1700"/>
              <a:buFont typeface="Arial" panose="020B0604020202020204" pitchFamily="34" charset="0"/>
              <a:buChar char="●"/>
            </a:pPr>
            <a:r>
              <a:rPr lang="en-US" sz="2000" dirty="0">
                <a:solidFill>
                  <a:prstClr val="black"/>
                </a:solidFill>
                <a:latin typeface="Calibri" panose="020F0502020204030204"/>
              </a:rPr>
              <a:t>Documentation of data used to calculate the proportionate share in the Consolidated Application platform or ESSER I Application platform.</a:t>
            </a:r>
          </a:p>
          <a:p>
            <a:pPr marL="457200" indent="-336550">
              <a:spcBef>
                <a:spcPts val="0"/>
              </a:spcBef>
              <a:buClr>
                <a:prstClr val="black"/>
              </a:buClr>
              <a:buSzPts val="1700"/>
              <a:buFont typeface="Arial" panose="020B0604020202020204" pitchFamily="34" charset="0"/>
              <a:buChar char="●"/>
            </a:pPr>
            <a:r>
              <a:rPr lang="en-US" sz="2000" dirty="0">
                <a:solidFill>
                  <a:prstClr val="black"/>
                </a:solidFill>
                <a:latin typeface="Calibri" panose="020F0502020204030204"/>
              </a:rPr>
              <a:t>The budget reflects the proportionate share using the Non-Public School Set Aside Funding Source </a:t>
            </a:r>
          </a:p>
          <a:p>
            <a:pPr marL="457200" indent="-336550">
              <a:spcBef>
                <a:spcPts val="0"/>
              </a:spcBef>
              <a:buClr>
                <a:prstClr val="black"/>
              </a:buClr>
              <a:buSzPts val="1700"/>
              <a:buFont typeface="Arial" panose="020B0604020202020204" pitchFamily="34" charset="0"/>
              <a:buChar char="●"/>
            </a:pPr>
            <a:r>
              <a:rPr lang="en-US" sz="2000" dirty="0">
                <a:solidFill>
                  <a:prstClr val="black"/>
                </a:solidFill>
                <a:latin typeface="Calibri" panose="020F0502020204030204"/>
              </a:rPr>
              <a:t>A description of how the needs of the non-public schools discussed during the consultation process were used to distribute funds amongst participating non-public schools </a:t>
            </a:r>
          </a:p>
          <a:p>
            <a:pPr marL="914400" lvl="1" indent="-317500">
              <a:spcBef>
                <a:spcPts val="0"/>
              </a:spcBef>
              <a:buClr>
                <a:prstClr val="black"/>
              </a:buClr>
              <a:buSzPts val="1400"/>
              <a:buFont typeface="Arial" panose="020B0604020202020204" pitchFamily="34" charset="0"/>
              <a:buChar char="○"/>
            </a:pPr>
            <a:r>
              <a:rPr lang="en-US" dirty="0">
                <a:solidFill>
                  <a:prstClr val="black"/>
                </a:solidFill>
                <a:latin typeface="Times New Roman"/>
                <a:ea typeface="Times New Roman"/>
                <a:cs typeface="Times New Roman"/>
                <a:sym typeface="Times New Roman"/>
              </a:rPr>
              <a:t> </a:t>
            </a:r>
            <a:r>
              <a:rPr lang="en-US" dirty="0">
                <a:solidFill>
                  <a:prstClr val="black"/>
                </a:solidFill>
                <a:latin typeface="Calibri" panose="020F0502020204030204"/>
              </a:rPr>
              <a:t>for example: per-pupil amount, needs-based, specific requests from non-public schools</a:t>
            </a:r>
          </a:p>
          <a:p>
            <a:pPr marL="457200" indent="-336550">
              <a:spcBef>
                <a:spcPts val="0"/>
              </a:spcBef>
              <a:buClr>
                <a:prstClr val="black"/>
              </a:buClr>
              <a:buSzPts val="1700"/>
              <a:buFont typeface="Arial" panose="020B0604020202020204" pitchFamily="34" charset="0"/>
              <a:buChar char="●"/>
            </a:pPr>
            <a:r>
              <a:rPr lang="en-US" sz="2000" dirty="0">
                <a:solidFill>
                  <a:prstClr val="black"/>
                </a:solidFill>
                <a:latin typeface="Calibri" panose="020F0502020204030204"/>
              </a:rPr>
              <a:t>Verification of addresses for students residing within Title I, Part A school boundary for both students attending non-public schools and public schools.</a:t>
            </a:r>
          </a:p>
          <a:p>
            <a:pPr marL="457200" indent="-330200">
              <a:spcBef>
                <a:spcPts val="0"/>
              </a:spcBef>
              <a:buSzPts val="1600"/>
              <a:buFont typeface="Arial" panose="020B0604020202020204" pitchFamily="34" charset="0"/>
              <a:buChar char="●"/>
            </a:pPr>
            <a:r>
              <a:rPr lang="en-US" sz="2000" dirty="0">
                <a:solidFill>
                  <a:prstClr val="black"/>
                </a:solidFill>
                <a:latin typeface="Calibri" panose="020F0502020204030204"/>
              </a:rPr>
              <a:t>Consultation forms [Please </a:t>
            </a:r>
            <a:r>
              <a:rPr lang="en-US" sz="2000" b="1" i="1" dirty="0">
                <a:solidFill>
                  <a:prstClr val="black"/>
                </a:solidFill>
                <a:latin typeface="Calibri" panose="020F0502020204030204"/>
              </a:rPr>
              <a:t>only </a:t>
            </a:r>
            <a:r>
              <a:rPr lang="en-US" sz="2000" dirty="0">
                <a:solidFill>
                  <a:prstClr val="black"/>
                </a:solidFill>
                <a:latin typeface="Calibri" panose="020F0502020204030204"/>
              </a:rPr>
              <a:t>submit any forms </a:t>
            </a:r>
            <a:r>
              <a:rPr lang="en-US" sz="2000" b="1" i="1" dirty="0">
                <a:solidFill>
                  <a:prstClr val="black"/>
                </a:solidFill>
                <a:latin typeface="Calibri" panose="020F0502020204030204"/>
              </a:rPr>
              <a:t>not </a:t>
            </a:r>
            <a:r>
              <a:rPr lang="en-US" sz="2000" dirty="0">
                <a:solidFill>
                  <a:prstClr val="black"/>
                </a:solidFill>
                <a:latin typeface="Calibri" panose="020F0502020204030204"/>
              </a:rPr>
              <a:t>previously submitted as part of the application for funds. CDE will automatically check any forms submitted as part of the application process.]</a:t>
            </a:r>
            <a:r>
              <a:rPr lang="en-US" sz="2000" dirty="0">
                <a:solidFill>
                  <a:srgbClr val="FF0000"/>
                </a:solidFill>
                <a:latin typeface="Calibri" panose="020F0502020204030204"/>
              </a:rPr>
              <a:t>    </a:t>
            </a:r>
          </a:p>
          <a:p>
            <a:pPr marL="0" indent="457200">
              <a:lnSpc>
                <a:spcPct val="115000"/>
              </a:lnSpc>
              <a:spcBef>
                <a:spcPts val="1200"/>
              </a:spcBef>
              <a:buNone/>
            </a:pPr>
            <a:endParaRPr lang="en-US" sz="2000" dirty="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421314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892209-2E8C-4588-A797-5E6850A73B6B}"/>
              </a:ext>
            </a:extLst>
          </p:cNvPr>
          <p:cNvSpPr>
            <a:spLocks noGrp="1"/>
          </p:cNvSpPr>
          <p:nvPr>
            <p:ph sz="half" idx="1"/>
          </p:nvPr>
        </p:nvSpPr>
        <p:spPr/>
        <p:txBody>
          <a:bodyPr/>
          <a:lstStyle/>
          <a:p>
            <a:pPr indent="-361950">
              <a:lnSpc>
                <a:spcPct val="100000"/>
              </a:lnSpc>
              <a:buClr>
                <a:prstClr val="black"/>
              </a:buClr>
              <a:buSzPts val="2100"/>
            </a:pPr>
            <a:r>
              <a:rPr lang="en-US" sz="2400" dirty="0">
                <a:solidFill>
                  <a:prstClr val="black"/>
                </a:solidFill>
                <a:latin typeface="Calibri" panose="020F0502020204030204"/>
              </a:rPr>
              <a:t>SE 9.11 Annual Consultation</a:t>
            </a:r>
          </a:p>
          <a:p>
            <a:pPr indent="-361950">
              <a:lnSpc>
                <a:spcPct val="100000"/>
              </a:lnSpc>
              <a:buClr>
                <a:prstClr val="black"/>
              </a:buClr>
              <a:buSzPts val="2100"/>
            </a:pPr>
            <a:r>
              <a:rPr lang="en-US" sz="2400" dirty="0">
                <a:solidFill>
                  <a:prstClr val="black"/>
                </a:solidFill>
                <a:latin typeface="Calibri" panose="020F0502020204030204"/>
              </a:rPr>
              <a:t>FR 1.7 Proportionate Share</a:t>
            </a:r>
          </a:p>
          <a:p>
            <a:pPr indent="-361950">
              <a:lnSpc>
                <a:spcPct val="100000"/>
              </a:lnSpc>
              <a:buClr>
                <a:prstClr val="black"/>
              </a:buClr>
              <a:buSzPts val="2100"/>
            </a:pPr>
            <a:r>
              <a:rPr lang="en-US" sz="2400" dirty="0">
                <a:solidFill>
                  <a:prstClr val="black"/>
                </a:solidFill>
                <a:latin typeface="Calibri" panose="020F0502020204030204"/>
              </a:rPr>
              <a:t>FR 9.4 Use of Funds for Non-Public Schools</a:t>
            </a:r>
          </a:p>
          <a:p>
            <a:pPr marL="0" indent="0">
              <a:lnSpc>
                <a:spcPct val="100000"/>
              </a:lnSpc>
              <a:buNone/>
            </a:pPr>
            <a:endParaRPr lang="en-US" sz="1800" dirty="0">
              <a:solidFill>
                <a:prstClr val="black"/>
              </a:solidFill>
              <a:latin typeface="Calibri" panose="020F0502020204030204"/>
            </a:endParaRPr>
          </a:p>
          <a:p>
            <a:endParaRPr lang="en-US" dirty="0"/>
          </a:p>
        </p:txBody>
      </p:sp>
      <p:sp>
        <p:nvSpPr>
          <p:cNvPr id="3" name="Content Placeholder 2">
            <a:extLst>
              <a:ext uri="{FF2B5EF4-FFF2-40B4-BE49-F238E27FC236}">
                <a16:creationId xmlns:a16="http://schemas.microsoft.com/office/drawing/2014/main" id="{2682C2CD-3DCD-46FC-B507-54BCF31586BD}"/>
              </a:ext>
            </a:extLst>
          </p:cNvPr>
          <p:cNvSpPr>
            <a:spLocks noGrp="1"/>
          </p:cNvSpPr>
          <p:nvPr>
            <p:ph sz="half" idx="2"/>
          </p:nvPr>
        </p:nvSpPr>
        <p:spPr/>
        <p:txBody>
          <a:bodyPr/>
          <a:lstStyle/>
          <a:p>
            <a:pPr marL="609585" indent="-524074" algn="l">
              <a:spcBef>
                <a:spcPts val="0"/>
              </a:spcBef>
              <a:buSzPct val="100000"/>
              <a:buAutoNum type="arabicPeriod"/>
            </a:pPr>
            <a:r>
              <a:rPr lang="en-US" dirty="0"/>
              <a:t>Federal Statute</a:t>
            </a:r>
          </a:p>
          <a:p>
            <a:pPr marL="609585" indent="-524074" algn="l">
              <a:spcBef>
                <a:spcPts val="0"/>
              </a:spcBef>
              <a:buSzPct val="100000"/>
              <a:buAutoNum type="arabicPeriod"/>
            </a:pPr>
            <a:r>
              <a:rPr lang="en-US" dirty="0"/>
              <a:t>Demonstration of Compliance</a:t>
            </a:r>
          </a:p>
          <a:p>
            <a:pPr marL="609585" indent="-524074" algn="l">
              <a:spcBef>
                <a:spcPts val="0"/>
              </a:spcBef>
              <a:buSzPct val="100000"/>
              <a:buAutoNum type="arabicPeriod"/>
            </a:pPr>
            <a:r>
              <a:rPr lang="en-US" dirty="0"/>
              <a:t>Examples of Evidence</a:t>
            </a:r>
          </a:p>
          <a:p>
            <a:endParaRPr lang="en-US" dirty="0"/>
          </a:p>
        </p:txBody>
      </p:sp>
      <p:sp>
        <p:nvSpPr>
          <p:cNvPr id="7" name="Google Shape;59;p14">
            <a:extLst>
              <a:ext uri="{FF2B5EF4-FFF2-40B4-BE49-F238E27FC236}">
                <a16:creationId xmlns:a16="http://schemas.microsoft.com/office/drawing/2014/main" id="{1497D359-0793-4E12-B495-3B2E625E0138}"/>
              </a:ext>
            </a:extLst>
          </p:cNvPr>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spcBef>
                <a:spcPts val="0"/>
              </a:spcBef>
            </a:pPr>
            <a:r>
              <a:rPr lang="en" sz="4400" dirty="0"/>
              <a:t>Training Overview</a:t>
            </a:r>
            <a:endParaRPr sz="4400" dirty="0"/>
          </a:p>
        </p:txBody>
      </p:sp>
      <p:sp>
        <p:nvSpPr>
          <p:cNvPr id="4" name="Slide Number Placeholder 3"/>
          <p:cNvSpPr>
            <a:spLocks noGrp="1"/>
          </p:cNvSpPr>
          <p:nvPr>
            <p:ph type="sldNum" sz="quarter" idx="12"/>
          </p:nvPr>
        </p:nvSpPr>
        <p:spPr/>
        <p:txBody>
          <a:bodyPr/>
          <a:lstStyle/>
          <a:p>
            <a:fld id="{C479D5F6-EDCB-402A-AC08-4943A1820E8F}" type="slidenum">
              <a:rPr lang="en-US">
                <a:solidFill>
                  <a:prstClr val="white">
                    <a:lumMod val="50000"/>
                  </a:prstClr>
                </a:solidFill>
                <a:latin typeface="Calibri" panose="020F0502020204030204"/>
              </a:rPr>
              <a:pPr/>
              <a:t>2</a:t>
            </a:fld>
            <a:endParaRPr lang="en-US"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63827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26925" y="1463041"/>
            <a:ext cx="5692875" cy="4583799"/>
          </a:xfrm>
        </p:spPr>
        <p:txBody>
          <a:bodyPr>
            <a:normAutofit/>
          </a:bodyPr>
          <a:lstStyle/>
          <a:p>
            <a:pPr marL="0" indent="0">
              <a:spcBef>
                <a:spcPts val="0"/>
              </a:spcBef>
              <a:buNone/>
            </a:pPr>
            <a:r>
              <a:rPr lang="en-US" b="1" dirty="0"/>
              <a:t>What CDE already has (LEA will not have to submit again): </a:t>
            </a:r>
            <a:endParaRPr lang="en-US" dirty="0"/>
          </a:p>
          <a:p>
            <a:pPr marL="914400" lvl="1" indent="-304800">
              <a:spcBef>
                <a:spcPts val="1200"/>
              </a:spcBef>
              <a:buSzPts val="1200"/>
              <a:buChar char="○"/>
            </a:pPr>
            <a:r>
              <a:rPr lang="en-US" dirty="0"/>
              <a:t>Consultation form(s)</a:t>
            </a:r>
          </a:p>
          <a:p>
            <a:pPr marL="914400" lvl="1" indent="-304800">
              <a:spcBef>
                <a:spcPts val="0"/>
              </a:spcBef>
              <a:buSzPts val="1200"/>
              <a:buChar char="○"/>
            </a:pPr>
            <a:r>
              <a:rPr lang="en-US" dirty="0"/>
              <a:t>Consolidated Application and the ESSER I application budget for non-public schools</a:t>
            </a:r>
          </a:p>
          <a:p>
            <a:pPr marL="1371600" lvl="2" indent="-304800">
              <a:spcBef>
                <a:spcPts val="0"/>
              </a:spcBef>
              <a:buSzPts val="1200"/>
              <a:buChar char="■"/>
            </a:pPr>
            <a:r>
              <a:rPr lang="en-US" dirty="0"/>
              <a:t>Consolidated Application Funding Source:</a:t>
            </a:r>
            <a:r>
              <a:rPr lang="en-US" b="1" dirty="0"/>
              <a:t> Title I, Part A Non-Public School Set Aside - (9205)</a:t>
            </a:r>
          </a:p>
          <a:p>
            <a:pPr marL="1371600" lvl="2" indent="-304800">
              <a:spcBef>
                <a:spcPts val="0"/>
              </a:spcBef>
              <a:buSzPts val="1200"/>
              <a:buChar char="■"/>
            </a:pPr>
            <a:r>
              <a:rPr lang="en-US" dirty="0"/>
              <a:t>ESSER I Application Funding Source:</a:t>
            </a:r>
            <a:r>
              <a:rPr lang="en-US" b="1" dirty="0"/>
              <a:t> ESSER Non-public School Set-Aside - (4425)</a:t>
            </a:r>
            <a:endParaRPr lang="en-US" dirty="0"/>
          </a:p>
          <a:p>
            <a:endParaRPr lang="en-US" dirty="0"/>
          </a:p>
        </p:txBody>
      </p:sp>
      <p:sp>
        <p:nvSpPr>
          <p:cNvPr id="3" name="Content Placeholder 2"/>
          <p:cNvSpPr>
            <a:spLocks noGrp="1"/>
          </p:cNvSpPr>
          <p:nvPr>
            <p:ph sz="half" idx="2"/>
          </p:nvPr>
        </p:nvSpPr>
        <p:spPr>
          <a:xfrm>
            <a:off x="6172200" y="1463041"/>
            <a:ext cx="5692874" cy="4583799"/>
          </a:xfrm>
        </p:spPr>
        <p:txBody>
          <a:bodyPr>
            <a:normAutofit/>
          </a:bodyPr>
          <a:lstStyle/>
          <a:p>
            <a:pPr marL="0" indent="0">
              <a:spcBef>
                <a:spcPts val="0"/>
              </a:spcBef>
              <a:buNone/>
            </a:pPr>
            <a:r>
              <a:rPr lang="en-US" b="1" dirty="0"/>
              <a:t>What LEAs need to submit:</a:t>
            </a:r>
            <a:endParaRPr lang="en-US" dirty="0"/>
          </a:p>
          <a:p>
            <a:pPr marL="914400" lvl="1" indent="-304800">
              <a:spcBef>
                <a:spcPts val="1200"/>
              </a:spcBef>
              <a:buSzPts val="1200"/>
              <a:buChar char="○"/>
            </a:pPr>
            <a:r>
              <a:rPr lang="en-US" dirty="0"/>
              <a:t>A process document of how the LEA calculates the amount of funding that goes to each school </a:t>
            </a:r>
          </a:p>
          <a:p>
            <a:pPr marL="914400" lvl="1" indent="-304800">
              <a:spcBef>
                <a:spcPts val="0"/>
              </a:spcBef>
              <a:buSzPts val="1200"/>
              <a:buChar char="○"/>
            </a:pPr>
            <a:r>
              <a:rPr lang="en-US" dirty="0"/>
              <a:t>The documentation that verifies the data entered into both the Consolidated Application and the ESSER I Application, such as: </a:t>
            </a:r>
          </a:p>
          <a:p>
            <a:pPr marL="1371600" lvl="2" indent="-304800">
              <a:spcBef>
                <a:spcPts val="0"/>
              </a:spcBef>
              <a:buSzPts val="1200"/>
              <a:buChar char="■"/>
            </a:pPr>
            <a:r>
              <a:rPr lang="en-US" dirty="0"/>
              <a:t>Number of low income students residing within Title I school boundaries in the district attending a public school</a:t>
            </a:r>
          </a:p>
          <a:p>
            <a:pPr marL="1371600" lvl="2" indent="-304800">
              <a:spcBef>
                <a:spcPts val="0"/>
              </a:spcBef>
              <a:buSzPts val="1200"/>
              <a:buChar char="■"/>
            </a:pPr>
            <a:r>
              <a:rPr lang="en-US" dirty="0"/>
              <a:t>Number of low income students residing in a Title I school boundary and attending a private school</a:t>
            </a:r>
          </a:p>
          <a:p>
            <a:pPr marL="914400" indent="0">
              <a:spcBef>
                <a:spcPts val="1200"/>
              </a:spcBef>
              <a:spcAft>
                <a:spcPts val="1200"/>
              </a:spcAft>
              <a:buNone/>
            </a:pPr>
            <a:endParaRPr lang="en-US" dirty="0"/>
          </a:p>
          <a:p>
            <a:endParaRPr lang="en-US" dirty="0"/>
          </a:p>
        </p:txBody>
      </p:sp>
      <p:sp>
        <p:nvSpPr>
          <p:cNvPr id="4" name="Title 3"/>
          <p:cNvSpPr>
            <a:spLocks noGrp="1"/>
          </p:cNvSpPr>
          <p:nvPr>
            <p:ph type="title"/>
          </p:nvPr>
        </p:nvSpPr>
        <p:spPr/>
        <p:txBody>
          <a:bodyPr>
            <a:normAutofit/>
          </a:bodyPr>
          <a:lstStyle/>
          <a:p>
            <a:r>
              <a:rPr lang="en" sz="3200" dirty="0"/>
              <a:t>Evidence Needed</a:t>
            </a:r>
            <a:endParaRPr lang="en-US" sz="3200" dirty="0"/>
          </a:p>
        </p:txBody>
      </p:sp>
      <p:sp>
        <p:nvSpPr>
          <p:cNvPr id="5" name="Slide Number Placeholder 4"/>
          <p:cNvSpPr>
            <a:spLocks noGrp="1"/>
          </p:cNvSpPr>
          <p:nvPr>
            <p:ph type="sldNum" sz="quarter" idx="12"/>
          </p:nvPr>
        </p:nvSpPr>
        <p:spPr/>
        <p:txBody>
          <a:bodyPr/>
          <a:lstStyle/>
          <a:p>
            <a:fld id="{C479D5F6-EDCB-402A-AC08-4943A1820E8F}" type="slidenum">
              <a:rPr lang="en-US">
                <a:solidFill>
                  <a:prstClr val="white">
                    <a:lumMod val="50000"/>
                  </a:prstClr>
                </a:solidFill>
                <a:latin typeface="Calibri" panose="020F0502020204030204"/>
              </a:rPr>
              <a:pPr/>
              <a:t>20</a:t>
            </a:fld>
            <a:endParaRPr lang="en-US"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3877852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30;p35">
            <a:extLst>
              <a:ext uri="{FF2B5EF4-FFF2-40B4-BE49-F238E27FC236}">
                <a16:creationId xmlns:a16="http://schemas.microsoft.com/office/drawing/2014/main" id="{C15672B4-4B7F-4B84-A85A-90E6918CFDEA}"/>
              </a:ext>
            </a:extLst>
          </p:cNvPr>
          <p:cNvSpPr txBox="1">
            <a:spLocks noGrp="1"/>
          </p:cNvSpPr>
          <p:nvPr>
            <p:ph type="ctr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dirty="0"/>
              <a:t>FR 9.4 Use of Funds for Non-Public Schools</a:t>
            </a:r>
            <a:endParaRPr sz="3600" dirty="0"/>
          </a:p>
        </p:txBody>
      </p:sp>
      <p:sp>
        <p:nvSpPr>
          <p:cNvPr id="5" name="Slide Number Placeholder 4"/>
          <p:cNvSpPr>
            <a:spLocks noGrp="1"/>
          </p:cNvSpPr>
          <p:nvPr>
            <p:ph type="sldNum" sz="quarter" idx="12"/>
          </p:nvPr>
        </p:nvSpPr>
        <p:spPr/>
        <p:txBody>
          <a:bodyPr/>
          <a:lstStyle/>
          <a:p>
            <a:fld id="{C479D5F6-EDCB-402A-AC08-4943A1820E8F}" type="slidenum">
              <a:rPr lang="en-US">
                <a:solidFill>
                  <a:prstClr val="white">
                    <a:lumMod val="50000"/>
                  </a:prstClr>
                </a:solidFill>
                <a:latin typeface="Calibri" panose="020F0502020204030204"/>
              </a:rPr>
              <a:pPr/>
              <a:t>21</a:t>
            </a:fld>
            <a:endParaRPr lang="en-US"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3136405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4"/>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lgn="r">
              <a:spcAft>
                <a:spcPts val="600"/>
              </a:spcAft>
            </a:pPr>
            <a:fld id="{C479D5F6-EDCB-402A-AC08-4943A1820E8F}" type="slidenum">
              <a:rPr lang="en-US" sz="1200">
                <a:solidFill>
                  <a:schemeClr val="tx1">
                    <a:tint val="75000"/>
                  </a:schemeClr>
                </a:solidFill>
              </a:rPr>
              <a:pPr algn="r">
                <a:spcAft>
                  <a:spcPts val="600"/>
                </a:spcAft>
              </a:pPr>
              <a:t>22</a:t>
            </a:fld>
            <a:endParaRPr lang="en-US" sz="1200">
              <a:solidFill>
                <a:schemeClr val="tx1">
                  <a:tint val="75000"/>
                </a:schemeClr>
              </a:solidFill>
            </a:endParaRPr>
          </a:p>
        </p:txBody>
      </p:sp>
      <p:sp>
        <p:nvSpPr>
          <p:cNvPr id="26" name="Isosceles Triangle 25">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FR 9.4 Non-Public Use of Funds indicator.">
            <a:extLst>
              <a:ext uri="{FF2B5EF4-FFF2-40B4-BE49-F238E27FC236}">
                <a16:creationId xmlns:a16="http://schemas.microsoft.com/office/drawing/2014/main" id="{927BF208-722A-4EF6-B338-94E96B487780}"/>
              </a:ext>
            </a:extLst>
          </p:cNvPr>
          <p:cNvPicPr>
            <a:picLocks noChangeAspect="1"/>
          </p:cNvPicPr>
          <p:nvPr/>
        </p:nvPicPr>
        <p:blipFill>
          <a:blip r:embed="rId3"/>
          <a:stretch>
            <a:fillRect/>
          </a:stretch>
        </p:blipFill>
        <p:spPr>
          <a:xfrm>
            <a:off x="1143942" y="643467"/>
            <a:ext cx="9904116" cy="5571065"/>
          </a:xfrm>
          <a:prstGeom prst="rect">
            <a:avLst/>
          </a:prstGeom>
          <a:ln>
            <a:noFill/>
          </a:ln>
        </p:spPr>
      </p:pic>
      <p:sp>
        <p:nvSpPr>
          <p:cNvPr id="28" name="Isosceles Triangle 27">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3">
            <a:extLst>
              <a:ext uri="{FF2B5EF4-FFF2-40B4-BE49-F238E27FC236}">
                <a16:creationId xmlns:a16="http://schemas.microsoft.com/office/drawing/2014/main" id="{5607186A-F2ED-4F8C-B02B-9802BE10C694}"/>
              </a:ext>
              <a:ext uri="{C183D7F6-B498-43B3-948B-1728B52AA6E4}">
                <adec:decorative xmlns:adec="http://schemas.microsoft.com/office/drawing/2017/decorative" val="1"/>
              </a:ext>
            </a:extLst>
          </p:cNvPr>
          <p:cNvSpPr>
            <a:spLocks noChangeArrowheads="1"/>
          </p:cNvSpPr>
          <p:nvPr/>
        </p:nvSpPr>
        <p:spPr bwMode="auto">
          <a:xfrm>
            <a:off x="2815379" y="1908893"/>
            <a:ext cx="10190361" cy="302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392" rIns="0" bIns="0" numCol="1" anchor="ctr" anchorCtr="0" compatLnSpc="1">
            <a:prstTxWarp prst="textNoShape">
              <a:avLst/>
            </a:prstTxWarp>
            <a:spAutoFit/>
          </a:bodyPr>
          <a:lstStyle/>
          <a:p>
            <a:endParaRPr lang="en-US">
              <a:solidFill>
                <a:prstClr val="black"/>
              </a:solidFill>
              <a:latin typeface="Calibri" panose="020F0502020204030204"/>
            </a:endParaRPr>
          </a:p>
        </p:txBody>
      </p:sp>
      <p:sp>
        <p:nvSpPr>
          <p:cNvPr id="2" name="Title 1">
            <a:extLst>
              <a:ext uri="{FF2B5EF4-FFF2-40B4-BE49-F238E27FC236}">
                <a16:creationId xmlns:a16="http://schemas.microsoft.com/office/drawing/2014/main" id="{4385D0C4-CB10-43B8-953B-659CE20C168E}"/>
              </a:ext>
            </a:extLst>
          </p:cNvPr>
          <p:cNvSpPr>
            <a:spLocks noGrp="1"/>
          </p:cNvSpPr>
          <p:nvPr>
            <p:ph type="title"/>
          </p:nvPr>
        </p:nvSpPr>
        <p:spPr>
          <a:xfrm>
            <a:off x="326925" y="-756418"/>
            <a:ext cx="8109153" cy="756418"/>
          </a:xfrm>
        </p:spPr>
        <p:txBody>
          <a:bodyPr vert="horz" lIns="0" tIns="0" rIns="0" bIns="0" rtlCol="0" anchor="b" anchorCtr="0">
            <a:normAutofit/>
          </a:bodyPr>
          <a:lstStyle/>
          <a:p>
            <a:r>
              <a:rPr lang="en-US" dirty="0"/>
              <a:t>FR 9.4 Use of Funds for Non-Public Schools</a:t>
            </a:r>
          </a:p>
        </p:txBody>
      </p:sp>
    </p:spTree>
    <p:extLst>
      <p:ext uri="{BB962C8B-B14F-4D97-AF65-F5344CB8AC3E}">
        <p14:creationId xmlns:p14="http://schemas.microsoft.com/office/powerpoint/2010/main" val="3307025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69193" y="254514"/>
            <a:ext cx="8810030" cy="756418"/>
          </a:xfrm>
        </p:spPr>
        <p:txBody>
          <a:bodyPr>
            <a:normAutofit fontScale="90000"/>
          </a:bodyPr>
          <a:lstStyle/>
          <a:p>
            <a:r>
              <a:rPr lang="en" sz="2800" dirty="0"/>
              <a:t>FR 9.4 Use of Funds for Non-Public Schools: Overview</a:t>
            </a:r>
            <a:endParaRPr lang="en-US" sz="2800" dirty="0"/>
          </a:p>
        </p:txBody>
      </p:sp>
      <p:sp>
        <p:nvSpPr>
          <p:cNvPr id="5" name="Slide Number Placeholder 4"/>
          <p:cNvSpPr>
            <a:spLocks noGrp="1"/>
          </p:cNvSpPr>
          <p:nvPr>
            <p:ph type="sldNum" sz="quarter" idx="12"/>
          </p:nvPr>
        </p:nvSpPr>
        <p:spPr/>
        <p:txBody>
          <a:bodyPr/>
          <a:lstStyle/>
          <a:p>
            <a:fld id="{C479D5F6-EDCB-402A-AC08-4943A1820E8F}" type="slidenum">
              <a:rPr lang="en-US">
                <a:solidFill>
                  <a:prstClr val="white">
                    <a:lumMod val="50000"/>
                  </a:prstClr>
                </a:solidFill>
                <a:latin typeface="Calibri" panose="020F0502020204030204"/>
              </a:rPr>
              <a:pPr/>
              <a:t>23</a:t>
            </a:fld>
            <a:endParaRPr lang="en-US" dirty="0">
              <a:solidFill>
                <a:prstClr val="white">
                  <a:lumMod val="50000"/>
                </a:prstClr>
              </a:solidFill>
              <a:latin typeface="Calibri" panose="020F0502020204030204"/>
            </a:endParaRPr>
          </a:p>
        </p:txBody>
      </p:sp>
      <p:sp>
        <p:nvSpPr>
          <p:cNvPr id="6" name="Google Shape;236;p36">
            <a:extLst>
              <a:ext uri="{FF2B5EF4-FFF2-40B4-BE49-F238E27FC236}">
                <a16:creationId xmlns:a16="http://schemas.microsoft.com/office/drawing/2014/main" id="{238522B2-46E6-47ED-8E08-5A814E6893E3}"/>
              </a:ext>
            </a:extLst>
          </p:cNvPr>
          <p:cNvSpPr txBox="1">
            <a:spLocks/>
          </p:cNvSpPr>
          <p:nvPr/>
        </p:nvSpPr>
        <p:spPr>
          <a:xfrm>
            <a:off x="815546" y="1720800"/>
            <a:ext cx="10758616" cy="3416400"/>
          </a:xfrm>
          <a:prstGeom prst="rect">
            <a:avLst/>
          </a:prstGeom>
        </p:spPr>
        <p:txBody>
          <a:bodyPr spcFirstLastPara="1" vert="horz" wrap="square" lIns="91425" tIns="91425" rIns="91425" bIns="91425"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dirty="0">
                <a:solidFill>
                  <a:prstClr val="black"/>
                </a:solidFill>
                <a:latin typeface="Calibri" panose="020F0502020204030204"/>
              </a:rPr>
              <a:t>The purpose of this indicator is to ensure that the expended funds for non-public schools align with the proposed budget items and that funds for non-public schools were used for activities that are secular, neutral, and non-ideological.</a:t>
            </a:r>
          </a:p>
          <a:p>
            <a:pPr marL="0" indent="0">
              <a:spcBef>
                <a:spcPts val="1200"/>
              </a:spcBef>
              <a:buNone/>
            </a:pPr>
            <a:endParaRPr lang="en-US" dirty="0">
              <a:solidFill>
                <a:prstClr val="black"/>
              </a:solidFill>
              <a:latin typeface="Calibri" panose="020F0502020204030204"/>
            </a:endParaRPr>
          </a:p>
          <a:p>
            <a:pPr marL="457200" indent="-342900">
              <a:spcBef>
                <a:spcPts val="1200"/>
              </a:spcBef>
              <a:buSzPts val="1800"/>
              <a:buFont typeface="Arial" panose="020B0604020202020204" pitchFamily="34" charset="0"/>
              <a:buChar char="●"/>
            </a:pPr>
            <a:r>
              <a:rPr lang="en-US" dirty="0">
                <a:solidFill>
                  <a:prstClr val="black"/>
                </a:solidFill>
                <a:latin typeface="Calibri" panose="020F0502020204030204"/>
              </a:rPr>
              <a:t>This indicator applies to ESEA funds and ESSER I funding only </a:t>
            </a:r>
          </a:p>
          <a:p>
            <a:pPr marL="0" indent="0">
              <a:spcBef>
                <a:spcPts val="1200"/>
              </a:spcBef>
              <a:spcAft>
                <a:spcPts val="1200"/>
              </a:spcAft>
              <a:buNone/>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3153351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 sz="3200" dirty="0"/>
              <a:t>FR 9.4 Demonstration of Compliance</a:t>
            </a:r>
            <a:endParaRPr lang="en-US" sz="3200" dirty="0"/>
          </a:p>
        </p:txBody>
      </p:sp>
      <p:sp>
        <p:nvSpPr>
          <p:cNvPr id="5" name="Slide Number Placeholder 4"/>
          <p:cNvSpPr>
            <a:spLocks noGrp="1"/>
          </p:cNvSpPr>
          <p:nvPr>
            <p:ph type="sldNum" sz="quarter" idx="12"/>
          </p:nvPr>
        </p:nvSpPr>
        <p:spPr/>
        <p:txBody>
          <a:bodyPr/>
          <a:lstStyle/>
          <a:p>
            <a:fld id="{C479D5F6-EDCB-402A-AC08-4943A1820E8F}" type="slidenum">
              <a:rPr lang="en-US">
                <a:solidFill>
                  <a:prstClr val="white">
                    <a:lumMod val="50000"/>
                  </a:prstClr>
                </a:solidFill>
                <a:latin typeface="Calibri" panose="020F0502020204030204"/>
              </a:rPr>
              <a:pPr/>
              <a:t>24</a:t>
            </a:fld>
            <a:endParaRPr lang="en-US" dirty="0">
              <a:solidFill>
                <a:prstClr val="white">
                  <a:lumMod val="50000"/>
                </a:prstClr>
              </a:solidFill>
              <a:latin typeface="Calibri" panose="020F0502020204030204"/>
            </a:endParaRPr>
          </a:p>
        </p:txBody>
      </p:sp>
      <p:sp>
        <p:nvSpPr>
          <p:cNvPr id="6" name="Google Shape;251;p38">
            <a:extLst>
              <a:ext uri="{FF2B5EF4-FFF2-40B4-BE49-F238E27FC236}">
                <a16:creationId xmlns:a16="http://schemas.microsoft.com/office/drawing/2014/main" id="{F258C2D5-D947-49DB-9AD7-7B1DA59319F4}"/>
              </a:ext>
            </a:extLst>
          </p:cNvPr>
          <p:cNvSpPr txBox="1">
            <a:spLocks/>
          </p:cNvSpPr>
          <p:nvPr/>
        </p:nvSpPr>
        <p:spPr>
          <a:xfrm>
            <a:off x="650789" y="1649624"/>
            <a:ext cx="10766854" cy="34164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11150">
              <a:spcBef>
                <a:spcPts val="0"/>
              </a:spcBef>
              <a:buClr>
                <a:prstClr val="black"/>
              </a:buClr>
              <a:buSzPts val="1300"/>
              <a:buFont typeface="Calibri"/>
              <a:buChar char="❏"/>
            </a:pPr>
            <a:r>
              <a:rPr lang="en-US" sz="2800" dirty="0">
                <a:solidFill>
                  <a:prstClr val="black"/>
                </a:solidFill>
                <a:latin typeface="Calibri"/>
                <a:ea typeface="Calibri"/>
                <a:cs typeface="Calibri"/>
                <a:sym typeface="Calibri"/>
              </a:rPr>
              <a:t>All equitable services provided with federal funds were for activities that are secular, neutral, and non-ideological. </a:t>
            </a:r>
          </a:p>
          <a:p>
            <a:pPr marL="457200" indent="-311150">
              <a:spcBef>
                <a:spcPts val="0"/>
              </a:spcBef>
              <a:buClr>
                <a:prstClr val="black"/>
              </a:buClr>
              <a:buSzPts val="1300"/>
              <a:buFont typeface="Calibri"/>
              <a:buChar char="❏"/>
            </a:pPr>
            <a:r>
              <a:rPr lang="en-US" sz="2800" dirty="0">
                <a:solidFill>
                  <a:prstClr val="black"/>
                </a:solidFill>
                <a:latin typeface="Calibri"/>
                <a:ea typeface="Calibri"/>
                <a:cs typeface="Calibri"/>
                <a:sym typeface="Calibri"/>
              </a:rPr>
              <a:t>Evidence of alignment between the consultation forms and the proposed budget submitted through the application for funds. Additional changes to activities may be made during the ongoing consultation process.</a:t>
            </a:r>
          </a:p>
          <a:p>
            <a:pPr marL="457200" indent="-311150">
              <a:spcBef>
                <a:spcPts val="0"/>
              </a:spcBef>
              <a:buClr>
                <a:prstClr val="black"/>
              </a:buClr>
              <a:buSzPts val="1300"/>
              <a:buFont typeface="Calibri"/>
              <a:buChar char="❏"/>
            </a:pPr>
            <a:r>
              <a:rPr lang="en-US" sz="2800" dirty="0">
                <a:solidFill>
                  <a:prstClr val="black"/>
                </a:solidFill>
                <a:latin typeface="Calibri"/>
                <a:ea typeface="Calibri"/>
                <a:cs typeface="Calibri"/>
                <a:sym typeface="Calibri"/>
              </a:rPr>
              <a:t>Implemented activities match those described in the approved budget items from the application for funds. </a:t>
            </a:r>
          </a:p>
          <a:p>
            <a:pPr marL="0" indent="0">
              <a:spcBef>
                <a:spcPts val="0"/>
              </a:spcBef>
              <a:spcAft>
                <a:spcPts val="1200"/>
              </a:spcAft>
              <a:buNone/>
            </a:pPr>
            <a:endParaRPr lang="en-US" sz="2800" dirty="0">
              <a:solidFill>
                <a:prstClr val="black"/>
              </a:solidFill>
              <a:latin typeface="Calibri" panose="020F0502020204030204"/>
            </a:endParaRPr>
          </a:p>
        </p:txBody>
      </p:sp>
    </p:spTree>
    <p:extLst>
      <p:ext uri="{BB962C8B-B14F-4D97-AF65-F5344CB8AC3E}">
        <p14:creationId xmlns:p14="http://schemas.microsoft.com/office/powerpoint/2010/main" val="117963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 sz="3200" dirty="0"/>
              <a:t>FR 9.4 Examples of Evidence</a:t>
            </a:r>
            <a:endParaRPr lang="en-US" sz="3200" dirty="0"/>
          </a:p>
        </p:txBody>
      </p:sp>
      <p:sp>
        <p:nvSpPr>
          <p:cNvPr id="5" name="Slide Number Placeholder 4"/>
          <p:cNvSpPr>
            <a:spLocks noGrp="1"/>
          </p:cNvSpPr>
          <p:nvPr>
            <p:ph type="sldNum" sz="quarter" idx="12"/>
          </p:nvPr>
        </p:nvSpPr>
        <p:spPr/>
        <p:txBody>
          <a:bodyPr/>
          <a:lstStyle/>
          <a:p>
            <a:fld id="{C479D5F6-EDCB-402A-AC08-4943A1820E8F}" type="slidenum">
              <a:rPr lang="en-US">
                <a:solidFill>
                  <a:prstClr val="white">
                    <a:lumMod val="50000"/>
                  </a:prstClr>
                </a:solidFill>
                <a:latin typeface="Calibri" panose="020F0502020204030204"/>
              </a:rPr>
              <a:pPr/>
              <a:t>25</a:t>
            </a:fld>
            <a:endParaRPr lang="en-US" dirty="0">
              <a:solidFill>
                <a:prstClr val="white">
                  <a:lumMod val="50000"/>
                </a:prstClr>
              </a:solidFill>
              <a:latin typeface="Calibri" panose="020F0502020204030204"/>
            </a:endParaRPr>
          </a:p>
        </p:txBody>
      </p:sp>
      <p:sp>
        <p:nvSpPr>
          <p:cNvPr id="6" name="Google Shape;257;p39">
            <a:extLst>
              <a:ext uri="{FF2B5EF4-FFF2-40B4-BE49-F238E27FC236}">
                <a16:creationId xmlns:a16="http://schemas.microsoft.com/office/drawing/2014/main" id="{C0E44106-0BC6-4040-857C-DDC8F5F7B1E1}"/>
              </a:ext>
            </a:extLst>
          </p:cNvPr>
          <p:cNvSpPr txBox="1">
            <a:spLocks/>
          </p:cNvSpPr>
          <p:nvPr/>
        </p:nvSpPr>
        <p:spPr>
          <a:xfrm>
            <a:off x="297427" y="1330028"/>
            <a:ext cx="11572017" cy="34164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11150">
              <a:spcBef>
                <a:spcPts val="0"/>
              </a:spcBef>
              <a:buClr>
                <a:prstClr val="black"/>
              </a:buClr>
              <a:buSzPts val="1300"/>
              <a:buFont typeface="Calibri"/>
              <a:buChar char="●"/>
            </a:pPr>
            <a:r>
              <a:rPr lang="en-US" sz="2000" dirty="0">
                <a:solidFill>
                  <a:prstClr val="black"/>
                </a:solidFill>
                <a:latin typeface="Calibri"/>
                <a:ea typeface="Calibri"/>
                <a:cs typeface="Calibri"/>
                <a:sym typeface="Calibri"/>
              </a:rPr>
              <a:t>Expenditure report line item detail, action plan, budget, or other planning documents that demonstrate the use of funds for non-public school purchases. </a:t>
            </a:r>
          </a:p>
          <a:p>
            <a:pPr marL="457200" indent="-311150">
              <a:spcBef>
                <a:spcPts val="0"/>
              </a:spcBef>
              <a:buClr>
                <a:prstClr val="black"/>
              </a:buClr>
              <a:buSzPts val="1300"/>
              <a:buFont typeface="Calibri"/>
              <a:buChar char="●"/>
            </a:pPr>
            <a:r>
              <a:rPr lang="en-US" sz="2000" dirty="0">
                <a:solidFill>
                  <a:prstClr val="black"/>
                </a:solidFill>
                <a:latin typeface="Calibri"/>
                <a:ea typeface="Calibri"/>
                <a:cs typeface="Calibri"/>
                <a:sym typeface="Calibri"/>
              </a:rPr>
              <a:t>As applicable:</a:t>
            </a:r>
          </a:p>
          <a:p>
            <a:pPr marL="914400" lvl="1" indent="-311150">
              <a:spcBef>
                <a:spcPts val="0"/>
              </a:spcBef>
              <a:buClr>
                <a:prstClr val="black"/>
              </a:buClr>
              <a:buSzPts val="1300"/>
              <a:buFont typeface="Calibri"/>
              <a:buChar char="○"/>
            </a:pPr>
            <a:r>
              <a:rPr lang="en-US" dirty="0">
                <a:solidFill>
                  <a:prstClr val="black"/>
                </a:solidFill>
                <a:latin typeface="Calibri"/>
                <a:ea typeface="Calibri"/>
                <a:cs typeface="Calibri"/>
                <a:sym typeface="Calibri"/>
              </a:rPr>
              <a:t>Invoices for books or supplies/materials purchased</a:t>
            </a:r>
          </a:p>
          <a:p>
            <a:pPr marL="914400" lvl="1" indent="-311150">
              <a:spcBef>
                <a:spcPts val="0"/>
              </a:spcBef>
              <a:buClr>
                <a:prstClr val="black"/>
              </a:buClr>
              <a:buSzPts val="1300"/>
              <a:buFont typeface="Calibri"/>
              <a:buChar char="○"/>
            </a:pPr>
            <a:r>
              <a:rPr lang="en-US" dirty="0">
                <a:solidFill>
                  <a:prstClr val="black"/>
                </a:solidFill>
                <a:latin typeface="Calibri"/>
                <a:ea typeface="Calibri"/>
                <a:cs typeface="Calibri"/>
                <a:sym typeface="Calibri"/>
              </a:rPr>
              <a:t>Scope of work, contract, subcontractor/vendor agreements for providing equitable services</a:t>
            </a:r>
          </a:p>
          <a:p>
            <a:pPr marL="914400" lvl="1" indent="-311150">
              <a:spcBef>
                <a:spcPts val="0"/>
              </a:spcBef>
              <a:buClr>
                <a:prstClr val="black"/>
              </a:buClr>
              <a:buSzPts val="1300"/>
              <a:buFont typeface="Calibri"/>
              <a:buChar char="○"/>
            </a:pPr>
            <a:r>
              <a:rPr lang="en-US" dirty="0">
                <a:solidFill>
                  <a:prstClr val="black"/>
                </a:solidFill>
                <a:latin typeface="Calibri"/>
                <a:ea typeface="Calibri"/>
                <a:cs typeface="Calibri"/>
                <a:sym typeface="Calibri"/>
              </a:rPr>
              <a:t>Inventory list of technology and/or equipment</a:t>
            </a:r>
          </a:p>
          <a:p>
            <a:pPr marL="914400" lvl="1" indent="-311150">
              <a:spcBef>
                <a:spcPts val="0"/>
              </a:spcBef>
              <a:buClr>
                <a:prstClr val="black"/>
              </a:buClr>
              <a:buSzPts val="1300"/>
              <a:buFont typeface="Calibri"/>
              <a:buChar char="○"/>
            </a:pPr>
            <a:r>
              <a:rPr lang="en-US" dirty="0">
                <a:solidFill>
                  <a:prstClr val="black"/>
                </a:solidFill>
                <a:latin typeface="Calibri"/>
                <a:ea typeface="Calibri"/>
                <a:cs typeface="Calibri"/>
                <a:sym typeface="Calibri"/>
              </a:rPr>
              <a:t>Documentation of non-public school staff attending professional development opportunities that were part of the planned equitable services in the application for funds (as applicable)</a:t>
            </a:r>
          </a:p>
          <a:p>
            <a:pPr marL="914400" lvl="1" indent="-311150">
              <a:spcBef>
                <a:spcPts val="0"/>
              </a:spcBef>
              <a:buClr>
                <a:prstClr val="black"/>
              </a:buClr>
              <a:buSzPts val="1300"/>
              <a:buFont typeface="Calibri"/>
              <a:buChar char="○"/>
            </a:pPr>
            <a:r>
              <a:rPr lang="en-US" dirty="0">
                <a:solidFill>
                  <a:prstClr val="black"/>
                </a:solidFill>
                <a:latin typeface="Calibri"/>
                <a:ea typeface="Calibri"/>
                <a:cs typeface="Calibri"/>
                <a:sym typeface="Calibri"/>
              </a:rPr>
              <a:t>Professional development material (agendas, PowerPoint, booklets) to demonstrate that the content was secular, neutral, and non-ideological </a:t>
            </a:r>
          </a:p>
          <a:p>
            <a:pPr marL="914400" lvl="1" indent="-311150">
              <a:spcBef>
                <a:spcPts val="0"/>
              </a:spcBef>
              <a:buClr>
                <a:prstClr val="black"/>
              </a:buClr>
              <a:buSzPts val="1300"/>
              <a:buFont typeface="Calibri"/>
              <a:buChar char="○"/>
            </a:pPr>
            <a:r>
              <a:rPr lang="en-US" dirty="0">
                <a:solidFill>
                  <a:prstClr val="black"/>
                </a:solidFill>
                <a:latin typeface="Calibri"/>
                <a:ea typeface="Calibri"/>
                <a:cs typeface="Calibri"/>
                <a:sym typeface="Calibri"/>
              </a:rPr>
              <a:t>Documentation (abstracts, summaries, overviews) that the content of instructional materials purchased is secular, neutral, and non-ideological </a:t>
            </a:r>
          </a:p>
          <a:p>
            <a:pPr marL="0" indent="0">
              <a:spcBef>
                <a:spcPts val="0"/>
              </a:spcBef>
              <a:spcAft>
                <a:spcPts val="1200"/>
              </a:spcAft>
              <a:buNone/>
            </a:pPr>
            <a:endParaRPr lang="en-US" sz="2000" dirty="0">
              <a:solidFill>
                <a:prstClr val="black"/>
              </a:solidFill>
              <a:latin typeface="Calibri" panose="020F0502020204030204"/>
            </a:endParaRPr>
          </a:p>
        </p:txBody>
      </p:sp>
    </p:spTree>
    <p:extLst>
      <p:ext uri="{BB962C8B-B14F-4D97-AF65-F5344CB8AC3E}">
        <p14:creationId xmlns:p14="http://schemas.microsoft.com/office/powerpoint/2010/main" val="1077576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indent="0">
              <a:spcBef>
                <a:spcPts val="0"/>
              </a:spcBef>
              <a:buNone/>
            </a:pPr>
            <a:r>
              <a:rPr lang="en-US" b="1" dirty="0"/>
              <a:t>What CDE already has (LEA will not have to submit again): </a:t>
            </a:r>
          </a:p>
          <a:p>
            <a:pPr marL="457200" indent="-317500">
              <a:spcBef>
                <a:spcPts val="1200"/>
              </a:spcBef>
              <a:buSzPts val="1400"/>
              <a:buChar char="●"/>
            </a:pPr>
            <a:r>
              <a:rPr lang="en-US" dirty="0"/>
              <a:t>Approved budget showing line items for non-public schools</a:t>
            </a:r>
          </a:p>
          <a:p>
            <a:pPr marL="457200" indent="-317500">
              <a:spcBef>
                <a:spcPts val="1200"/>
              </a:spcBef>
              <a:buSzPts val="1400"/>
              <a:buChar char="●"/>
            </a:pPr>
            <a:r>
              <a:rPr lang="en-US" dirty="0"/>
              <a:t>Consultation Form(s)</a:t>
            </a:r>
          </a:p>
          <a:p>
            <a:endParaRPr lang="en-US" dirty="0"/>
          </a:p>
        </p:txBody>
      </p:sp>
      <p:sp>
        <p:nvSpPr>
          <p:cNvPr id="3" name="Content Placeholder 2"/>
          <p:cNvSpPr>
            <a:spLocks noGrp="1"/>
          </p:cNvSpPr>
          <p:nvPr>
            <p:ph sz="half" idx="2"/>
          </p:nvPr>
        </p:nvSpPr>
        <p:spPr/>
        <p:txBody>
          <a:bodyPr/>
          <a:lstStyle/>
          <a:p>
            <a:pPr marL="0" indent="0">
              <a:spcBef>
                <a:spcPts val="0"/>
              </a:spcBef>
              <a:buNone/>
            </a:pPr>
            <a:r>
              <a:rPr lang="en-US" b="1" dirty="0"/>
              <a:t>What LEAs need to submit:</a:t>
            </a:r>
          </a:p>
          <a:p>
            <a:pPr marL="457200" indent="-317500">
              <a:spcBef>
                <a:spcPts val="1200"/>
              </a:spcBef>
              <a:buSzPts val="1400"/>
              <a:buChar char="●"/>
            </a:pPr>
            <a:r>
              <a:rPr lang="en-US" dirty="0"/>
              <a:t>Expenditure report, action plan, budget, or other planning documents that match the submitted budget</a:t>
            </a:r>
          </a:p>
          <a:p>
            <a:pPr marL="457200" indent="-317500">
              <a:spcBef>
                <a:spcPts val="0"/>
              </a:spcBef>
              <a:buSzPts val="1400"/>
              <a:buChar char="●"/>
            </a:pPr>
            <a:r>
              <a:rPr lang="en-US" dirty="0"/>
              <a:t>Based upon review of the expenditure report, the LEA may be asked to submit additional information.</a:t>
            </a:r>
            <a:endParaRPr lang="en-US" b="1" dirty="0"/>
          </a:p>
          <a:p>
            <a:pPr marL="0" indent="0">
              <a:spcBef>
                <a:spcPts val="0"/>
              </a:spcBef>
              <a:spcAft>
                <a:spcPts val="1200"/>
              </a:spcAft>
              <a:buNone/>
            </a:pPr>
            <a:endParaRPr lang="en-US" dirty="0"/>
          </a:p>
          <a:p>
            <a:endParaRPr lang="en-US" dirty="0"/>
          </a:p>
        </p:txBody>
      </p:sp>
      <p:sp>
        <p:nvSpPr>
          <p:cNvPr id="4" name="Title 3"/>
          <p:cNvSpPr>
            <a:spLocks noGrp="1"/>
          </p:cNvSpPr>
          <p:nvPr>
            <p:ph type="title"/>
          </p:nvPr>
        </p:nvSpPr>
        <p:spPr/>
        <p:txBody>
          <a:bodyPr>
            <a:normAutofit/>
          </a:bodyPr>
          <a:lstStyle/>
          <a:p>
            <a:r>
              <a:rPr lang="en" sz="3200" dirty="0"/>
              <a:t>Evidence Needed</a:t>
            </a:r>
            <a:endParaRPr lang="en-US" sz="3200" dirty="0"/>
          </a:p>
        </p:txBody>
      </p:sp>
      <p:sp>
        <p:nvSpPr>
          <p:cNvPr id="5" name="Slide Number Placeholder 4"/>
          <p:cNvSpPr>
            <a:spLocks noGrp="1"/>
          </p:cNvSpPr>
          <p:nvPr>
            <p:ph type="sldNum" sz="quarter" idx="12"/>
          </p:nvPr>
        </p:nvSpPr>
        <p:spPr/>
        <p:txBody>
          <a:bodyPr/>
          <a:lstStyle/>
          <a:p>
            <a:fld id="{C479D5F6-EDCB-402A-AC08-4943A1820E8F}" type="slidenum">
              <a:rPr lang="en-US">
                <a:solidFill>
                  <a:prstClr val="white">
                    <a:lumMod val="50000"/>
                  </a:prstClr>
                </a:solidFill>
                <a:latin typeface="Calibri" panose="020F0502020204030204"/>
              </a:rPr>
              <a:pPr/>
              <a:t>26</a:t>
            </a:fld>
            <a:endParaRPr lang="en-US"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4008437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BD7FD7-C72F-44FB-AB0D-33E8D787307D}"/>
              </a:ext>
            </a:extLst>
          </p:cNvPr>
          <p:cNvSpPr>
            <a:spLocks noGrp="1"/>
          </p:cNvSpPr>
          <p:nvPr>
            <p:ph type="sldNum" sz="quarter" idx="12"/>
          </p:nvPr>
        </p:nvSpPr>
        <p:spPr/>
        <p:txBody>
          <a:bodyPr/>
          <a:lstStyle/>
          <a:p>
            <a:fld id="{C479D5F6-EDCB-402A-AC08-4943A1820E8F}" type="slidenum">
              <a:rPr lang="en-US">
                <a:solidFill>
                  <a:prstClr val="black"/>
                </a:solidFill>
                <a:latin typeface="Calibri" panose="020F0502020204030204"/>
              </a:rPr>
              <a:pPr/>
              <a:t>27</a:t>
            </a:fld>
            <a:endParaRPr lang="en-US" dirty="0">
              <a:solidFill>
                <a:prstClr val="black"/>
              </a:solidFill>
              <a:latin typeface="Calibri" panose="020F0502020204030204"/>
            </a:endParaRPr>
          </a:p>
        </p:txBody>
      </p:sp>
      <p:sp>
        <p:nvSpPr>
          <p:cNvPr id="4" name="Google Shape;276;p42">
            <a:extLst>
              <a:ext uri="{FF2B5EF4-FFF2-40B4-BE49-F238E27FC236}">
                <a16:creationId xmlns:a16="http://schemas.microsoft.com/office/drawing/2014/main" id="{D473633B-E592-4613-9717-FBFDF5DB2C61}"/>
              </a:ext>
            </a:extLst>
          </p:cNvPr>
          <p:cNvSpPr txBox="1">
            <a:spLocks/>
          </p:cNvSpPr>
          <p:nvPr/>
        </p:nvSpPr>
        <p:spPr>
          <a:xfrm>
            <a:off x="1835700" y="445025"/>
            <a:ext cx="8520600" cy="572700"/>
          </a:xfrm>
          <a:prstGeom prst="rect">
            <a:avLst/>
          </a:prstGeom>
        </p:spPr>
        <p:txBody>
          <a:bodyPr spcFirstLastPara="1" vert="horz" wrap="square" lIns="91425" tIns="91425" rIns="91425" bIns="91425" rtlCol="0" anchor="t" anchorCtr="0">
            <a:normAutofit fontScale="90000" lnSpcReduction="20000"/>
          </a:bodyPr>
          <a:lstStyle>
            <a:lvl1pPr algn="ctr" defTabSz="914400" rtl="0" eaLnBrk="1" latinLnBrk="0" hangingPunct="1">
              <a:lnSpc>
                <a:spcPct val="90000"/>
              </a:lnSpc>
              <a:spcBef>
                <a:spcPct val="0"/>
              </a:spcBef>
              <a:buNone/>
              <a:defRPr sz="4000" kern="1200">
                <a:solidFill>
                  <a:schemeClr val="bg1"/>
                </a:solidFill>
                <a:latin typeface="Museo Slab 500" panose="02000000000000000000" pitchFamily="50" charset="0"/>
                <a:ea typeface="+mj-ea"/>
                <a:cs typeface="+mj-cs"/>
              </a:defRPr>
            </a:lvl1pPr>
          </a:lstStyle>
          <a:p>
            <a:pPr>
              <a:spcBef>
                <a:spcPts val="0"/>
              </a:spcBef>
            </a:pPr>
            <a:r>
              <a:rPr lang="en-US" dirty="0">
                <a:solidFill>
                  <a:prstClr val="white"/>
                </a:solidFill>
              </a:rPr>
              <a:t>Monitoring Resources	</a:t>
            </a:r>
          </a:p>
        </p:txBody>
      </p:sp>
      <p:sp>
        <p:nvSpPr>
          <p:cNvPr id="5" name="Google Shape;277;p42">
            <a:extLst>
              <a:ext uri="{FF2B5EF4-FFF2-40B4-BE49-F238E27FC236}">
                <a16:creationId xmlns:a16="http://schemas.microsoft.com/office/drawing/2014/main" id="{0A77D0F6-E8A5-4F48-B796-9A674B4CC050}"/>
              </a:ext>
            </a:extLst>
          </p:cNvPr>
          <p:cNvSpPr txBox="1">
            <a:spLocks/>
          </p:cNvSpPr>
          <p:nvPr/>
        </p:nvSpPr>
        <p:spPr>
          <a:xfrm>
            <a:off x="2937137" y="1308338"/>
            <a:ext cx="5973690" cy="3416400"/>
          </a:xfrm>
          <a:prstGeom prst="rect">
            <a:avLst/>
          </a:prstGeom>
        </p:spPr>
        <p:txBody>
          <a:bodyPr spcFirstLastPara="1" wrap="square" lIns="91425" tIns="91425" rIns="91425" bIns="91425"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buNone/>
            </a:pPr>
            <a:r>
              <a:rPr lang="en-US" u="sng" dirty="0">
                <a:solidFill>
                  <a:schemeClr val="bg1"/>
                </a:solidFill>
                <a:latin typeface="Calibri" panose="020F0502020204030204"/>
                <a:hlinkClick r:id="rId3">
                  <a:extLst>
                    <a:ext uri="{A12FA001-AC4F-418D-AE19-62706E023703}">
                      <ahyp:hlinkClr xmlns:ahyp="http://schemas.microsoft.com/office/drawing/2018/hyperlinkcolor" val="tx"/>
                    </a:ext>
                  </a:extLst>
                </a:hlinkClick>
              </a:rPr>
              <a:t>Federal Programs Monitoring Webpage</a:t>
            </a:r>
            <a:endParaRPr lang="en-US" dirty="0">
              <a:solidFill>
                <a:schemeClr val="bg1"/>
              </a:solidFill>
              <a:latin typeface="Calibri" panose="020F0502020204030204"/>
            </a:endParaRPr>
          </a:p>
          <a:p>
            <a:pPr marL="0" indent="0" algn="ctr">
              <a:lnSpc>
                <a:spcPct val="150000"/>
              </a:lnSpc>
              <a:spcBef>
                <a:spcPts val="1200"/>
              </a:spcBef>
              <a:buNone/>
            </a:pPr>
            <a:r>
              <a:rPr lang="en-US" u="sng" dirty="0">
                <a:solidFill>
                  <a:schemeClr val="bg1"/>
                </a:solidFill>
                <a:latin typeface="Calibri" panose="020F0502020204030204"/>
                <a:hlinkClick r:id="rId4">
                  <a:extLst>
                    <a:ext uri="{A12FA001-AC4F-418D-AE19-62706E023703}">
                      <ahyp:hlinkClr xmlns:ahyp="http://schemas.microsoft.com/office/drawing/2018/hyperlinkcolor" val="tx"/>
                    </a:ext>
                  </a:extLst>
                </a:hlinkClick>
              </a:rPr>
              <a:t>Trainings Page</a:t>
            </a:r>
            <a:endParaRPr lang="en-US" dirty="0">
              <a:solidFill>
                <a:schemeClr val="bg1"/>
              </a:solidFill>
              <a:latin typeface="Calibri" panose="020F0502020204030204"/>
            </a:endParaRPr>
          </a:p>
          <a:p>
            <a:pPr marL="0" indent="0" algn="ctr">
              <a:lnSpc>
                <a:spcPct val="150000"/>
              </a:lnSpc>
              <a:spcBef>
                <a:spcPts val="1200"/>
              </a:spcBef>
              <a:buNone/>
            </a:pPr>
            <a:r>
              <a:rPr lang="en-US" u="sng" dirty="0">
                <a:solidFill>
                  <a:schemeClr val="bg1"/>
                </a:solidFill>
                <a:latin typeface="Calibri" panose="020F0502020204030204"/>
                <a:hlinkClick r:id="rId5">
                  <a:extLst>
                    <a:ext uri="{A12FA001-AC4F-418D-AE19-62706E023703}">
                      <ahyp:hlinkClr xmlns:ahyp="http://schemas.microsoft.com/office/drawing/2018/hyperlinkcolor" val="tx"/>
                    </a:ext>
                  </a:extLst>
                </a:hlinkClick>
              </a:rPr>
              <a:t>Monitoring Schedule</a:t>
            </a:r>
            <a:endParaRPr lang="en-US" dirty="0">
              <a:solidFill>
                <a:schemeClr val="bg1"/>
              </a:solidFill>
              <a:latin typeface="Calibri" panose="020F0502020204030204"/>
            </a:endParaRPr>
          </a:p>
          <a:p>
            <a:pPr marL="0" indent="0" algn="ctr">
              <a:lnSpc>
                <a:spcPct val="150000"/>
              </a:lnSpc>
              <a:spcBef>
                <a:spcPts val="1200"/>
              </a:spcBef>
              <a:spcAft>
                <a:spcPts val="1200"/>
              </a:spcAft>
              <a:buNone/>
            </a:pPr>
            <a:r>
              <a:rPr lang="en-US" u="sng" dirty="0">
                <a:solidFill>
                  <a:schemeClr val="bg1"/>
                </a:solidFill>
                <a:latin typeface="Calibri" panose="020F0502020204030204"/>
                <a:hlinkClick r:id="rId6">
                  <a:extLst>
                    <a:ext uri="{A12FA001-AC4F-418D-AE19-62706E023703}">
                      <ahyp:hlinkClr xmlns:ahyp="http://schemas.microsoft.com/office/drawing/2018/hyperlinkcolor" val="tx"/>
                    </a:ext>
                  </a:extLst>
                </a:hlinkClick>
              </a:rPr>
              <a:t>Programs Requirement Document</a:t>
            </a:r>
            <a:r>
              <a:rPr lang="en-US" dirty="0">
                <a:solidFill>
                  <a:schemeClr val="bg1"/>
                </a:solidFill>
                <a:latin typeface="Calibri" panose="020F0502020204030204"/>
              </a:rPr>
              <a:t> </a:t>
            </a:r>
          </a:p>
        </p:txBody>
      </p:sp>
      <p:sp>
        <p:nvSpPr>
          <p:cNvPr id="2" name="Title 1">
            <a:extLst>
              <a:ext uri="{FF2B5EF4-FFF2-40B4-BE49-F238E27FC236}">
                <a16:creationId xmlns:a16="http://schemas.microsoft.com/office/drawing/2014/main" id="{8A643DDA-BAF0-4454-A460-CDE86E5A3810}"/>
              </a:ext>
            </a:extLst>
          </p:cNvPr>
          <p:cNvSpPr>
            <a:spLocks noGrp="1"/>
          </p:cNvSpPr>
          <p:nvPr>
            <p:ph type="ctrTitle"/>
          </p:nvPr>
        </p:nvSpPr>
        <p:spPr>
          <a:xfrm>
            <a:off x="914400" y="6858000"/>
            <a:ext cx="10363200" cy="2337620"/>
          </a:xfrm>
        </p:spPr>
        <p:txBody>
          <a:bodyPr vert="horz" lIns="91440" tIns="45720" rIns="91440" bIns="45720" rtlCol="0" anchor="t" anchorCtr="0">
            <a:normAutofit/>
          </a:bodyPr>
          <a:lstStyle/>
          <a:p>
            <a:r>
              <a:rPr lang="en-US" dirty="0"/>
              <a:t>Monitoring Resources</a:t>
            </a:r>
          </a:p>
        </p:txBody>
      </p:sp>
    </p:spTree>
    <p:extLst>
      <p:ext uri="{BB962C8B-B14F-4D97-AF65-F5344CB8AC3E}">
        <p14:creationId xmlns:p14="http://schemas.microsoft.com/office/powerpoint/2010/main" val="2301539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807453" y="6427019"/>
            <a:ext cx="2057400" cy="365125"/>
          </a:xfrm>
        </p:spPr>
        <p:txBody>
          <a:bodyPr/>
          <a:lstStyle/>
          <a:p>
            <a:fld id="{C479D5F6-EDCB-402A-AC08-4943A1820E8F}" type="slidenum">
              <a:rPr lang="en-US">
                <a:solidFill>
                  <a:prstClr val="black"/>
                </a:solidFill>
                <a:latin typeface="Calibri" panose="020F0502020204030204"/>
              </a:rPr>
              <a:pPr/>
              <a:t>28</a:t>
            </a:fld>
            <a:endParaRPr lang="en-US" dirty="0">
              <a:solidFill>
                <a:prstClr val="black"/>
              </a:solidFill>
              <a:latin typeface="Calibri" panose="020F0502020204030204"/>
            </a:endParaRPr>
          </a:p>
        </p:txBody>
      </p:sp>
      <p:sp>
        <p:nvSpPr>
          <p:cNvPr id="4" name="Google Shape;282;p43">
            <a:extLst>
              <a:ext uri="{FF2B5EF4-FFF2-40B4-BE49-F238E27FC236}">
                <a16:creationId xmlns:a16="http://schemas.microsoft.com/office/drawing/2014/main" id="{90F99100-CFE4-4F1D-9894-6AC8C0F975DC}"/>
              </a:ext>
            </a:extLst>
          </p:cNvPr>
          <p:cNvSpPr txBox="1">
            <a:spLocks/>
          </p:cNvSpPr>
          <p:nvPr/>
        </p:nvSpPr>
        <p:spPr>
          <a:xfrm>
            <a:off x="1835700" y="445025"/>
            <a:ext cx="8520600" cy="572700"/>
          </a:xfrm>
          <a:prstGeom prst="rect">
            <a:avLst/>
          </a:prstGeom>
        </p:spPr>
        <p:txBody>
          <a:bodyPr spcFirstLastPara="1" vert="horz" wrap="square" lIns="91425" tIns="91425" rIns="91425" bIns="91425" rtlCol="0" anchor="t" anchorCtr="0">
            <a:normAutofit fontScale="90000" lnSpcReduction="20000"/>
          </a:bodyPr>
          <a:lstStyle>
            <a:lvl1pPr algn="ctr" defTabSz="914400" rtl="0" eaLnBrk="1" latinLnBrk="0" hangingPunct="1">
              <a:lnSpc>
                <a:spcPct val="90000"/>
              </a:lnSpc>
              <a:spcBef>
                <a:spcPct val="0"/>
              </a:spcBef>
              <a:buNone/>
              <a:defRPr sz="4000" kern="1200">
                <a:solidFill>
                  <a:schemeClr val="bg1"/>
                </a:solidFill>
                <a:latin typeface="Museo Slab 500" panose="02000000000000000000" pitchFamily="50" charset="0"/>
                <a:ea typeface="+mj-ea"/>
                <a:cs typeface="+mj-cs"/>
              </a:defRPr>
            </a:lvl1pPr>
          </a:lstStyle>
          <a:p>
            <a:pPr algn="l">
              <a:spcBef>
                <a:spcPts val="0"/>
              </a:spcBef>
            </a:pPr>
            <a:r>
              <a:rPr lang="en-US">
                <a:solidFill>
                  <a:prstClr val="white"/>
                </a:solidFill>
              </a:rPr>
              <a:t>If you have any questions, contact:</a:t>
            </a:r>
            <a:endParaRPr lang="en-US" dirty="0">
              <a:solidFill>
                <a:prstClr val="white"/>
              </a:solidFill>
            </a:endParaRPr>
          </a:p>
        </p:txBody>
      </p:sp>
      <p:sp>
        <p:nvSpPr>
          <p:cNvPr id="5" name="Google Shape;283;p43">
            <a:extLst>
              <a:ext uri="{FF2B5EF4-FFF2-40B4-BE49-F238E27FC236}">
                <a16:creationId xmlns:a16="http://schemas.microsoft.com/office/drawing/2014/main" id="{A470B13E-F443-44CD-BF47-204FCC77F5DA}"/>
              </a:ext>
            </a:extLst>
          </p:cNvPr>
          <p:cNvSpPr txBox="1">
            <a:spLocks/>
          </p:cNvSpPr>
          <p:nvPr/>
        </p:nvSpPr>
        <p:spPr>
          <a:xfrm>
            <a:off x="1835700" y="868390"/>
            <a:ext cx="8520600" cy="34164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70000"/>
              </a:lnSpc>
              <a:spcBef>
                <a:spcPts val="0"/>
              </a:spcBef>
              <a:buNone/>
            </a:pPr>
            <a:r>
              <a:rPr lang="en-US" dirty="0">
                <a:solidFill>
                  <a:schemeClr val="bg1"/>
                </a:solidFill>
                <a:latin typeface="Calibri" panose="020F0502020204030204"/>
              </a:rPr>
              <a:t>Non-public School Ombudsman:</a:t>
            </a:r>
          </a:p>
          <a:p>
            <a:pPr marL="0" indent="0" algn="ctr">
              <a:lnSpc>
                <a:spcPct val="170000"/>
              </a:lnSpc>
              <a:spcBef>
                <a:spcPts val="1200"/>
              </a:spcBef>
              <a:buNone/>
            </a:pPr>
            <a:r>
              <a:rPr lang="en-US" u="sng" dirty="0">
                <a:solidFill>
                  <a:srgbClr val="0563C1"/>
                </a:solidFill>
                <a:latin typeface="Calibri" panose="020F0502020204030204"/>
                <a:hlinkClick r:id="rId3"/>
              </a:rPr>
              <a:t>DeLilah Collins</a:t>
            </a:r>
            <a:r>
              <a:rPr lang="en-US" dirty="0">
                <a:solidFill>
                  <a:prstClr val="black"/>
                </a:solidFill>
                <a:latin typeface="Calibri" panose="020F0502020204030204"/>
              </a:rPr>
              <a:t> </a:t>
            </a:r>
            <a:r>
              <a:rPr lang="en-US" dirty="0">
                <a:solidFill>
                  <a:schemeClr val="bg1"/>
                </a:solidFill>
                <a:latin typeface="Calibri" panose="020F0502020204030204"/>
              </a:rPr>
              <a:t>|</a:t>
            </a:r>
            <a:r>
              <a:rPr lang="en-US" dirty="0">
                <a:solidFill>
                  <a:prstClr val="black"/>
                </a:solidFill>
                <a:latin typeface="Calibri" panose="020F0502020204030204"/>
              </a:rPr>
              <a:t> </a:t>
            </a:r>
            <a:r>
              <a:rPr lang="en-US" u="sng" dirty="0">
                <a:solidFill>
                  <a:srgbClr val="0563C1"/>
                </a:solidFill>
                <a:latin typeface="Calibri" panose="020F0502020204030204"/>
                <a:hlinkClick r:id="rId4"/>
              </a:rPr>
              <a:t>Kathryn Wisner</a:t>
            </a:r>
            <a:endParaRPr lang="en-US" dirty="0">
              <a:solidFill>
                <a:prstClr val="black"/>
              </a:solidFill>
              <a:latin typeface="Calibri" panose="020F0502020204030204"/>
            </a:endParaRPr>
          </a:p>
          <a:p>
            <a:pPr marL="457200" indent="-342900" algn="ctr">
              <a:lnSpc>
                <a:spcPct val="170000"/>
              </a:lnSpc>
              <a:spcBef>
                <a:spcPts val="1200"/>
              </a:spcBef>
              <a:buSzPts val="1800"/>
              <a:buFont typeface="Arial" panose="020B0604020202020204" pitchFamily="34" charset="0"/>
              <a:buChar char="●"/>
            </a:pPr>
            <a:r>
              <a:rPr lang="en-US" u="sng" dirty="0">
                <a:solidFill>
                  <a:schemeClr val="bg1"/>
                </a:solidFill>
                <a:latin typeface="Calibri" panose="020F0502020204030204"/>
                <a:hlinkClick r:id="rId5">
                  <a:extLst>
                    <a:ext uri="{A12FA001-AC4F-418D-AE19-62706E023703}">
                      <ahyp:hlinkClr xmlns:ahyp="http://schemas.microsoft.com/office/drawing/2018/hyperlinkcolor" val="tx"/>
                    </a:ext>
                  </a:extLst>
                </a:hlinkClick>
              </a:rPr>
              <a:t>Your regional contact</a:t>
            </a:r>
            <a:endParaRPr lang="en-US" dirty="0">
              <a:solidFill>
                <a:schemeClr val="bg1"/>
              </a:solidFill>
              <a:latin typeface="Calibri" panose="020F0502020204030204"/>
            </a:endParaRPr>
          </a:p>
          <a:p>
            <a:pPr marL="457200" indent="-342900" algn="ctr">
              <a:lnSpc>
                <a:spcPct val="170000"/>
              </a:lnSpc>
              <a:spcBef>
                <a:spcPts val="0"/>
              </a:spcBef>
              <a:buSzPts val="1800"/>
              <a:buFont typeface="Arial" panose="020B0604020202020204" pitchFamily="34" charset="0"/>
              <a:buChar char="●"/>
            </a:pPr>
            <a:r>
              <a:rPr lang="en-US" u="sng" dirty="0">
                <a:solidFill>
                  <a:schemeClr val="bg1"/>
                </a:solidFill>
                <a:latin typeface="Calibri" panose="020F0502020204030204"/>
                <a:hlinkClick r:id="rId6">
                  <a:extLst>
                    <a:ext uri="{A12FA001-AC4F-418D-AE19-62706E023703}">
                      <ahyp:hlinkClr xmlns:ahyp="http://schemas.microsoft.com/office/drawing/2018/hyperlinkcolor" val="tx"/>
                    </a:ext>
                  </a:extLst>
                </a:hlinkClick>
              </a:rPr>
              <a:t>ESEA monitoring leads</a:t>
            </a:r>
            <a:endParaRPr lang="en-US" dirty="0">
              <a:solidFill>
                <a:schemeClr val="bg1"/>
              </a:solidFill>
              <a:latin typeface="Calibri" panose="020F0502020204030204"/>
            </a:endParaRPr>
          </a:p>
          <a:p>
            <a:pPr marL="457200" indent="-342900" algn="ctr">
              <a:lnSpc>
                <a:spcPct val="170000"/>
              </a:lnSpc>
              <a:spcBef>
                <a:spcPts val="0"/>
              </a:spcBef>
              <a:buSzPts val="1800"/>
              <a:buFont typeface="Arial" panose="020B0604020202020204" pitchFamily="34" charset="0"/>
              <a:buChar char="●"/>
            </a:pPr>
            <a:r>
              <a:rPr lang="en-US" u="sng" dirty="0">
                <a:solidFill>
                  <a:schemeClr val="bg1"/>
                </a:solidFill>
                <a:latin typeface="Calibri" panose="020F0502020204030204"/>
                <a:hlinkClick r:id="rId7">
                  <a:extLst>
                    <a:ext uri="{A12FA001-AC4F-418D-AE19-62706E023703}">
                      <ahyp:hlinkClr xmlns:ahyp="http://schemas.microsoft.com/office/drawing/2018/hyperlinkcolor" val="tx"/>
                    </a:ext>
                  </a:extLst>
                </a:hlinkClick>
              </a:rPr>
              <a:t>ESSER monitoring leads</a:t>
            </a:r>
            <a:endParaRPr lang="en-US" dirty="0">
              <a:solidFill>
                <a:schemeClr val="bg1"/>
              </a:solidFill>
              <a:latin typeface="Calibri" panose="020F0502020204030204"/>
            </a:endParaRPr>
          </a:p>
        </p:txBody>
      </p:sp>
      <p:sp>
        <p:nvSpPr>
          <p:cNvPr id="2" name="Title 1">
            <a:extLst>
              <a:ext uri="{FF2B5EF4-FFF2-40B4-BE49-F238E27FC236}">
                <a16:creationId xmlns:a16="http://schemas.microsoft.com/office/drawing/2014/main" id="{2602CFFF-5815-4A1F-AE29-BF4616491FEF}"/>
              </a:ext>
            </a:extLst>
          </p:cNvPr>
          <p:cNvSpPr>
            <a:spLocks noGrp="1"/>
          </p:cNvSpPr>
          <p:nvPr>
            <p:ph type="ctrTitle"/>
          </p:nvPr>
        </p:nvSpPr>
        <p:spPr>
          <a:xfrm>
            <a:off x="914400" y="6858000"/>
            <a:ext cx="10363200" cy="2337620"/>
          </a:xfrm>
        </p:spPr>
        <p:txBody>
          <a:bodyPr vert="horz" lIns="91440" tIns="45720" rIns="91440" bIns="45720" rtlCol="0" anchor="t" anchorCtr="0">
            <a:normAutofit/>
          </a:bodyPr>
          <a:lstStyle/>
          <a:p>
            <a:r>
              <a:rPr lang="en-US"/>
              <a:t>Contacts</a:t>
            </a:r>
            <a:endParaRPr lang="en-US" dirty="0"/>
          </a:p>
        </p:txBody>
      </p:sp>
    </p:spTree>
    <p:extLst>
      <p:ext uri="{BB962C8B-B14F-4D97-AF65-F5344CB8AC3E}">
        <p14:creationId xmlns:p14="http://schemas.microsoft.com/office/powerpoint/2010/main" val="4225233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2812" y="420329"/>
            <a:ext cx="6117209" cy="590603"/>
          </a:xfrm>
        </p:spPr>
        <p:txBody>
          <a:bodyPr>
            <a:normAutofit fontScale="90000"/>
          </a:bodyPr>
          <a:lstStyle/>
          <a:p>
            <a:r>
              <a:rPr lang="en-US" sz="3600" dirty="0"/>
              <a:t>Does this Training apply to my LEA?</a:t>
            </a:r>
            <a:br>
              <a:rPr lang="en-US" dirty="0"/>
            </a:b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a:solidFill>
                  <a:prstClr val="white">
                    <a:lumMod val="50000"/>
                  </a:prstClr>
                </a:solidFill>
                <a:latin typeface="Calibri" panose="020F0502020204030204"/>
              </a:rPr>
              <a:pPr/>
              <a:t>3</a:t>
            </a:fld>
            <a:endParaRPr lang="en-US" dirty="0">
              <a:solidFill>
                <a:prstClr val="white">
                  <a:lumMod val="50000"/>
                </a:prstClr>
              </a:solidFill>
              <a:latin typeface="Calibri" panose="020F0502020204030204"/>
            </a:endParaRPr>
          </a:p>
        </p:txBody>
      </p:sp>
      <p:grpSp>
        <p:nvGrpSpPr>
          <p:cNvPr id="5" name="Google Shape;72;p16" descr="Chart outlining if the provided training applies to LEA.">
            <a:extLst>
              <a:ext uri="{FF2B5EF4-FFF2-40B4-BE49-F238E27FC236}">
                <a16:creationId xmlns:a16="http://schemas.microsoft.com/office/drawing/2014/main" id="{2401A783-6CAD-4F77-BDD7-52C631515064}"/>
              </a:ext>
            </a:extLst>
          </p:cNvPr>
          <p:cNvGrpSpPr/>
          <p:nvPr/>
        </p:nvGrpSpPr>
        <p:grpSpPr>
          <a:xfrm>
            <a:off x="2891876" y="1499510"/>
            <a:ext cx="6408248" cy="4759249"/>
            <a:chOff x="942788" y="707562"/>
            <a:chExt cx="4418741" cy="2356138"/>
          </a:xfrm>
        </p:grpSpPr>
        <p:sp>
          <p:nvSpPr>
            <p:cNvPr id="6" name="Google Shape;73;p16">
              <a:extLst>
                <a:ext uri="{FF2B5EF4-FFF2-40B4-BE49-F238E27FC236}">
                  <a16:creationId xmlns:a16="http://schemas.microsoft.com/office/drawing/2014/main" id="{350BE986-B275-454B-9CCF-2AD69614FFFA}"/>
                </a:ext>
              </a:extLst>
            </p:cNvPr>
            <p:cNvSpPr/>
            <p:nvPr/>
          </p:nvSpPr>
          <p:spPr>
            <a:xfrm>
              <a:off x="3335463" y="707562"/>
              <a:ext cx="1007100" cy="300300"/>
            </a:xfrm>
            <a:prstGeom prst="rect">
              <a:avLst/>
            </a:prstGeom>
            <a:solidFill>
              <a:srgbClr val="0C58D3"/>
            </a:solidFill>
            <a:ln>
              <a:noFill/>
            </a:ln>
          </p:spPr>
          <p:txBody>
            <a:bodyPr spcFirstLastPara="1" wrap="square" lIns="91425" tIns="91425" rIns="91425" bIns="91425" anchor="ctr" anchorCtr="0">
              <a:noAutofit/>
            </a:bodyPr>
            <a:lstStyle/>
            <a:p>
              <a:pPr>
                <a:lnSpc>
                  <a:spcPct val="115000"/>
                </a:lnSpc>
              </a:pPr>
              <a:r>
                <a:rPr lang="en" sz="1900">
                  <a:solidFill>
                    <a:srgbClr val="FFFFFF"/>
                  </a:solidFill>
                  <a:latin typeface="Roboto"/>
                  <a:ea typeface="Roboto"/>
                  <a:cs typeface="Roboto"/>
                  <a:sym typeface="Roboto"/>
                </a:rPr>
                <a:t>NO</a:t>
              </a:r>
              <a:endParaRPr sz="1900">
                <a:solidFill>
                  <a:srgbClr val="FFFFFF"/>
                </a:solidFill>
                <a:latin typeface="Roboto"/>
                <a:ea typeface="Roboto"/>
                <a:cs typeface="Roboto"/>
                <a:sym typeface="Roboto"/>
              </a:endParaRPr>
            </a:p>
          </p:txBody>
        </p:sp>
        <p:sp>
          <p:nvSpPr>
            <p:cNvPr id="7" name="Google Shape;74;p16">
              <a:extLst>
                <a:ext uri="{FF2B5EF4-FFF2-40B4-BE49-F238E27FC236}">
                  <a16:creationId xmlns:a16="http://schemas.microsoft.com/office/drawing/2014/main" id="{DAD58400-C48D-4272-B0E7-8EC73BCF1779}"/>
                </a:ext>
              </a:extLst>
            </p:cNvPr>
            <p:cNvSpPr/>
            <p:nvPr/>
          </p:nvSpPr>
          <p:spPr>
            <a:xfrm>
              <a:off x="4354429" y="707562"/>
              <a:ext cx="1007100" cy="300300"/>
            </a:xfrm>
            <a:prstGeom prst="rect">
              <a:avLst/>
            </a:prstGeom>
            <a:solidFill>
              <a:srgbClr val="0C58D3"/>
            </a:solidFill>
            <a:ln>
              <a:noFill/>
            </a:ln>
          </p:spPr>
          <p:txBody>
            <a:bodyPr spcFirstLastPara="1" wrap="square" lIns="91425" tIns="91425" rIns="91425" bIns="91425" anchor="ctr" anchorCtr="0">
              <a:noAutofit/>
            </a:bodyPr>
            <a:lstStyle/>
            <a:p>
              <a:pPr>
                <a:lnSpc>
                  <a:spcPct val="115000"/>
                </a:lnSpc>
              </a:pPr>
              <a:r>
                <a:rPr lang="en" sz="1900">
                  <a:solidFill>
                    <a:srgbClr val="FFFFFF"/>
                  </a:solidFill>
                  <a:latin typeface="Roboto"/>
                  <a:ea typeface="Roboto"/>
                  <a:cs typeface="Roboto"/>
                  <a:sym typeface="Roboto"/>
                </a:rPr>
                <a:t>YES</a:t>
              </a:r>
              <a:endParaRPr sz="1900">
                <a:solidFill>
                  <a:srgbClr val="FFFFFF"/>
                </a:solidFill>
                <a:latin typeface="Roboto"/>
                <a:ea typeface="Roboto"/>
                <a:cs typeface="Roboto"/>
                <a:sym typeface="Roboto"/>
              </a:endParaRPr>
            </a:p>
          </p:txBody>
        </p:sp>
        <p:sp>
          <p:nvSpPr>
            <p:cNvPr id="8" name="Google Shape;75;p16">
              <a:extLst>
                <a:ext uri="{FF2B5EF4-FFF2-40B4-BE49-F238E27FC236}">
                  <a16:creationId xmlns:a16="http://schemas.microsoft.com/office/drawing/2014/main" id="{644D4DB8-61E4-4964-9BEF-796CEDE07F25}"/>
                </a:ext>
              </a:extLst>
            </p:cNvPr>
            <p:cNvSpPr/>
            <p:nvPr/>
          </p:nvSpPr>
          <p:spPr>
            <a:xfrm>
              <a:off x="942788" y="707562"/>
              <a:ext cx="2380800" cy="300300"/>
            </a:xfrm>
            <a:prstGeom prst="rect">
              <a:avLst/>
            </a:prstGeom>
            <a:solidFill>
              <a:srgbClr val="0C58D3"/>
            </a:solidFill>
            <a:ln>
              <a:noFill/>
            </a:ln>
          </p:spPr>
          <p:txBody>
            <a:bodyPr spcFirstLastPara="1" wrap="square" lIns="91425" tIns="91425" rIns="91425" bIns="91425" anchor="ctr" anchorCtr="0">
              <a:noAutofit/>
            </a:bodyPr>
            <a:lstStyle/>
            <a:p>
              <a:endParaRPr>
                <a:solidFill>
                  <a:prstClr val="black"/>
                </a:solidFill>
                <a:latin typeface="Calibri" panose="020F0502020204030204"/>
              </a:endParaRPr>
            </a:p>
          </p:txBody>
        </p:sp>
        <p:grpSp>
          <p:nvGrpSpPr>
            <p:cNvPr id="9" name="Google Shape;76;p16">
              <a:extLst>
                <a:ext uri="{FF2B5EF4-FFF2-40B4-BE49-F238E27FC236}">
                  <a16:creationId xmlns:a16="http://schemas.microsoft.com/office/drawing/2014/main" id="{71C8E85B-4893-456D-8A2A-96C69D161D4D}"/>
                </a:ext>
              </a:extLst>
            </p:cNvPr>
            <p:cNvGrpSpPr/>
            <p:nvPr/>
          </p:nvGrpSpPr>
          <p:grpSpPr>
            <a:xfrm>
              <a:off x="943723" y="1018700"/>
              <a:ext cx="4417805" cy="674450"/>
              <a:chOff x="943723" y="3098500"/>
              <a:chExt cx="4417805" cy="674450"/>
            </a:xfrm>
          </p:grpSpPr>
          <p:sp>
            <p:nvSpPr>
              <p:cNvPr id="28" name="Google Shape;77;p16">
                <a:extLst>
                  <a:ext uri="{FF2B5EF4-FFF2-40B4-BE49-F238E27FC236}">
                    <a16:creationId xmlns:a16="http://schemas.microsoft.com/office/drawing/2014/main" id="{EB273372-65E4-439C-8FD8-C7FF8DE49F4C}"/>
                  </a:ext>
                </a:extLst>
              </p:cNvPr>
              <p:cNvSpPr/>
              <p:nvPr/>
            </p:nvSpPr>
            <p:spPr>
              <a:xfrm>
                <a:off x="943723" y="3098500"/>
                <a:ext cx="2379900" cy="674400"/>
              </a:xfrm>
              <a:prstGeom prst="rect">
                <a:avLst/>
              </a:prstGeom>
              <a:solidFill>
                <a:srgbClr val="0C58D3"/>
              </a:solidFill>
              <a:ln>
                <a:noFill/>
              </a:ln>
            </p:spPr>
            <p:txBody>
              <a:bodyPr spcFirstLastPara="1" wrap="square" lIns="91425" tIns="91425" rIns="91425" bIns="91425" anchor="ctr" anchorCtr="0">
                <a:noAutofit/>
              </a:bodyPr>
              <a:lstStyle/>
              <a:p>
                <a:endParaRPr>
                  <a:solidFill>
                    <a:prstClr val="black"/>
                  </a:solidFill>
                  <a:latin typeface="Calibri" panose="020F0502020204030204"/>
                </a:endParaRPr>
              </a:p>
            </p:txBody>
          </p:sp>
          <p:sp>
            <p:nvSpPr>
              <p:cNvPr id="29" name="Google Shape;78;p16">
                <a:extLst>
                  <a:ext uri="{FF2B5EF4-FFF2-40B4-BE49-F238E27FC236}">
                    <a16:creationId xmlns:a16="http://schemas.microsoft.com/office/drawing/2014/main" id="{FF0A37DF-752E-4E07-87F5-51EE30B18272}"/>
                  </a:ext>
                </a:extLst>
              </p:cNvPr>
              <p:cNvSpPr/>
              <p:nvPr/>
            </p:nvSpPr>
            <p:spPr>
              <a:xfrm>
                <a:off x="1632122" y="3098513"/>
                <a:ext cx="674400" cy="674400"/>
              </a:xfrm>
              <a:prstGeom prst="rtTriangle">
                <a:avLst/>
              </a:prstGeom>
              <a:solidFill>
                <a:srgbClr val="0E65F0"/>
              </a:solidFill>
              <a:ln>
                <a:noFill/>
              </a:ln>
            </p:spPr>
            <p:txBody>
              <a:bodyPr spcFirstLastPara="1" wrap="square" lIns="91425" tIns="91425" rIns="91425" bIns="91425" anchor="ctr" anchorCtr="0">
                <a:noAutofit/>
              </a:bodyPr>
              <a:lstStyle/>
              <a:p>
                <a:endParaRPr>
                  <a:solidFill>
                    <a:prstClr val="black"/>
                  </a:solidFill>
                  <a:latin typeface="Calibri" panose="020F0502020204030204"/>
                </a:endParaRPr>
              </a:p>
            </p:txBody>
          </p:sp>
          <p:sp>
            <p:nvSpPr>
              <p:cNvPr id="30" name="Google Shape;79;p16">
                <a:extLst>
                  <a:ext uri="{FF2B5EF4-FFF2-40B4-BE49-F238E27FC236}">
                    <a16:creationId xmlns:a16="http://schemas.microsoft.com/office/drawing/2014/main" id="{9C42D51C-DCDB-4F7C-B5F4-7DB5A8221E47}"/>
                  </a:ext>
                </a:extLst>
              </p:cNvPr>
              <p:cNvSpPr/>
              <p:nvPr/>
            </p:nvSpPr>
            <p:spPr>
              <a:xfrm>
                <a:off x="943723" y="3098513"/>
                <a:ext cx="687600" cy="674400"/>
              </a:xfrm>
              <a:prstGeom prst="rtTriangle">
                <a:avLst/>
              </a:prstGeom>
              <a:solidFill>
                <a:srgbClr val="307BF3"/>
              </a:solidFill>
              <a:ln>
                <a:noFill/>
              </a:ln>
            </p:spPr>
            <p:txBody>
              <a:bodyPr spcFirstLastPara="1" wrap="square" lIns="91425" tIns="91425" rIns="91425" bIns="91425" anchor="ctr" anchorCtr="0">
                <a:noAutofit/>
              </a:bodyPr>
              <a:lstStyle/>
              <a:p>
                <a:endParaRPr>
                  <a:solidFill>
                    <a:prstClr val="black"/>
                  </a:solidFill>
                  <a:latin typeface="Calibri" panose="020F0502020204030204"/>
                </a:endParaRPr>
              </a:p>
            </p:txBody>
          </p:sp>
          <p:sp>
            <p:nvSpPr>
              <p:cNvPr id="31" name="Google Shape;80;p16">
                <a:extLst>
                  <a:ext uri="{FF2B5EF4-FFF2-40B4-BE49-F238E27FC236}">
                    <a16:creationId xmlns:a16="http://schemas.microsoft.com/office/drawing/2014/main" id="{510407B0-6382-46C8-8942-71C2EF36308D}"/>
                  </a:ext>
                </a:extLst>
              </p:cNvPr>
              <p:cNvSpPr/>
              <p:nvPr/>
            </p:nvSpPr>
            <p:spPr>
              <a:xfrm>
                <a:off x="3335463" y="3098513"/>
                <a:ext cx="1007100" cy="674400"/>
              </a:xfrm>
              <a:prstGeom prst="rect">
                <a:avLst/>
              </a:prstGeom>
              <a:solidFill>
                <a:srgbClr val="0C58D3"/>
              </a:solidFill>
              <a:ln>
                <a:noFill/>
              </a:ln>
            </p:spPr>
            <p:txBody>
              <a:bodyPr spcFirstLastPara="1" wrap="square" lIns="91425" tIns="91425" rIns="91425" bIns="91425" anchor="ctr" anchorCtr="0">
                <a:noAutofit/>
              </a:bodyPr>
              <a:lstStyle/>
              <a:p>
                <a:endParaRPr>
                  <a:solidFill>
                    <a:prstClr val="black"/>
                  </a:solidFill>
                  <a:latin typeface="Calibri" panose="020F0502020204030204"/>
                </a:endParaRPr>
              </a:p>
            </p:txBody>
          </p:sp>
          <p:sp>
            <p:nvSpPr>
              <p:cNvPr id="32" name="Google Shape;81;p16">
                <a:extLst>
                  <a:ext uri="{FF2B5EF4-FFF2-40B4-BE49-F238E27FC236}">
                    <a16:creationId xmlns:a16="http://schemas.microsoft.com/office/drawing/2014/main" id="{14A54C12-33B1-4AFB-8029-0C5482B45B24}"/>
                  </a:ext>
                </a:extLst>
              </p:cNvPr>
              <p:cNvSpPr/>
              <p:nvPr/>
            </p:nvSpPr>
            <p:spPr>
              <a:xfrm>
                <a:off x="4354429" y="3098513"/>
                <a:ext cx="1007100" cy="674400"/>
              </a:xfrm>
              <a:prstGeom prst="rect">
                <a:avLst/>
              </a:prstGeom>
              <a:solidFill>
                <a:srgbClr val="0C58D3"/>
              </a:solidFill>
              <a:ln>
                <a:noFill/>
              </a:ln>
            </p:spPr>
            <p:txBody>
              <a:bodyPr spcFirstLastPara="1" wrap="square" lIns="91425" tIns="91425" rIns="91425" bIns="91425" anchor="ctr" anchorCtr="0">
                <a:noAutofit/>
              </a:bodyPr>
              <a:lstStyle/>
              <a:p>
                <a:endParaRPr>
                  <a:solidFill>
                    <a:prstClr val="black"/>
                  </a:solidFill>
                  <a:latin typeface="Calibri" panose="020F0502020204030204"/>
                </a:endParaRPr>
              </a:p>
            </p:txBody>
          </p:sp>
          <p:sp>
            <p:nvSpPr>
              <p:cNvPr id="33" name="Google Shape;82;p16">
                <a:extLst>
                  <a:ext uri="{FF2B5EF4-FFF2-40B4-BE49-F238E27FC236}">
                    <a16:creationId xmlns:a16="http://schemas.microsoft.com/office/drawing/2014/main" id="{C8704D75-7D24-4DAB-83B7-63EB00E2F259}"/>
                  </a:ext>
                </a:extLst>
              </p:cNvPr>
              <p:cNvSpPr/>
              <p:nvPr/>
            </p:nvSpPr>
            <p:spPr>
              <a:xfrm>
                <a:off x="1210848" y="3098557"/>
                <a:ext cx="425700" cy="409200"/>
              </a:xfrm>
              <a:prstGeom prst="rect">
                <a:avLst/>
              </a:prstGeom>
              <a:noFill/>
              <a:ln>
                <a:noFill/>
              </a:ln>
            </p:spPr>
            <p:txBody>
              <a:bodyPr spcFirstLastPara="1" wrap="square" lIns="91425" tIns="91425" rIns="91425" bIns="91425" anchor="b" anchorCtr="0">
                <a:noAutofit/>
              </a:bodyPr>
              <a:lstStyle/>
              <a:p>
                <a:pPr algn="ctr"/>
                <a:r>
                  <a:rPr lang="en" sz="1600">
                    <a:solidFill>
                      <a:srgbClr val="FFFFFF"/>
                    </a:solidFill>
                    <a:latin typeface="Roboto"/>
                    <a:ea typeface="Roboto"/>
                    <a:cs typeface="Roboto"/>
                    <a:sym typeface="Roboto"/>
                  </a:rPr>
                  <a:t>1</a:t>
                </a:r>
                <a:endParaRPr sz="1600">
                  <a:solidFill>
                    <a:srgbClr val="FFFFFF"/>
                  </a:solidFill>
                  <a:latin typeface="Roboto"/>
                  <a:ea typeface="Roboto"/>
                  <a:cs typeface="Roboto"/>
                  <a:sym typeface="Roboto"/>
                </a:endParaRPr>
              </a:p>
            </p:txBody>
          </p:sp>
          <p:sp>
            <p:nvSpPr>
              <p:cNvPr id="34" name="Google Shape;83;p16">
                <a:extLst>
                  <a:ext uri="{FF2B5EF4-FFF2-40B4-BE49-F238E27FC236}">
                    <a16:creationId xmlns:a16="http://schemas.microsoft.com/office/drawing/2014/main" id="{426E9254-2815-46C0-AA8D-5C50A8E84191}"/>
                  </a:ext>
                </a:extLst>
              </p:cNvPr>
              <p:cNvSpPr/>
              <p:nvPr/>
            </p:nvSpPr>
            <p:spPr>
              <a:xfrm rot="-2700000">
                <a:off x="4705031" y="3336392"/>
                <a:ext cx="305894" cy="116673"/>
              </a:xfrm>
              <a:prstGeom prst="corner">
                <a:avLst>
                  <a:gd name="adj1" fmla="val 18804"/>
                  <a:gd name="adj2" fmla="val 18145"/>
                </a:avLst>
              </a:prstGeom>
              <a:solidFill>
                <a:srgbClr val="FFFFFF"/>
              </a:solidFill>
              <a:ln>
                <a:noFill/>
              </a:ln>
            </p:spPr>
            <p:txBody>
              <a:bodyPr spcFirstLastPara="1" wrap="square" lIns="91425" tIns="91425" rIns="91425" bIns="91425" anchor="ctr" anchorCtr="0">
                <a:noAutofit/>
              </a:bodyPr>
              <a:lstStyle/>
              <a:p>
                <a:endParaRPr>
                  <a:solidFill>
                    <a:prstClr val="black"/>
                  </a:solidFill>
                  <a:latin typeface="Calibri" panose="020F0502020204030204"/>
                </a:endParaRPr>
              </a:p>
            </p:txBody>
          </p:sp>
          <p:sp>
            <p:nvSpPr>
              <p:cNvPr id="35" name="Google Shape;84;p16">
                <a:extLst>
                  <a:ext uri="{FF2B5EF4-FFF2-40B4-BE49-F238E27FC236}">
                    <a16:creationId xmlns:a16="http://schemas.microsoft.com/office/drawing/2014/main" id="{6D8FB194-0F1A-4B99-B2EF-3BE414FB67B4}"/>
                  </a:ext>
                </a:extLst>
              </p:cNvPr>
              <p:cNvSpPr/>
              <p:nvPr/>
            </p:nvSpPr>
            <p:spPr>
              <a:xfrm>
                <a:off x="1704725" y="3098550"/>
                <a:ext cx="1488600" cy="674400"/>
              </a:xfrm>
              <a:prstGeom prst="rect">
                <a:avLst/>
              </a:prstGeom>
              <a:noFill/>
              <a:ln>
                <a:noFill/>
              </a:ln>
            </p:spPr>
            <p:txBody>
              <a:bodyPr spcFirstLastPara="1" wrap="square" lIns="91425" tIns="91425" rIns="91425" bIns="91425" anchor="t" anchorCtr="0">
                <a:noAutofit/>
              </a:bodyPr>
              <a:lstStyle/>
              <a:p>
                <a:pPr>
                  <a:lnSpc>
                    <a:spcPct val="115000"/>
                  </a:lnSpc>
                  <a:spcAft>
                    <a:spcPts val="1200"/>
                  </a:spcAft>
                  <a:buClr>
                    <a:prstClr val="black"/>
                  </a:buClr>
                  <a:buSzPts val="1100"/>
                </a:pPr>
                <a:r>
                  <a:rPr lang="en" sz="2000" dirty="0">
                    <a:solidFill>
                      <a:prstClr val="white"/>
                    </a:solidFill>
                    <a:latin typeface="Calibri" panose="020F0502020204030204"/>
                  </a:rPr>
                  <a:t>My district has not-for-profit non-public schools.</a:t>
                </a:r>
                <a:endParaRPr sz="2000" dirty="0">
                  <a:solidFill>
                    <a:prstClr val="white"/>
                  </a:solidFill>
                  <a:latin typeface="Roboto"/>
                  <a:ea typeface="Roboto"/>
                  <a:cs typeface="Roboto"/>
                  <a:sym typeface="Roboto"/>
                </a:endParaRPr>
              </a:p>
            </p:txBody>
          </p:sp>
        </p:grpSp>
        <p:grpSp>
          <p:nvGrpSpPr>
            <p:cNvPr id="10" name="Google Shape;85;p16">
              <a:extLst>
                <a:ext uri="{FF2B5EF4-FFF2-40B4-BE49-F238E27FC236}">
                  <a16:creationId xmlns:a16="http://schemas.microsoft.com/office/drawing/2014/main" id="{0B6434CA-D0CE-43AE-AFAE-71B92751184F}"/>
                </a:ext>
              </a:extLst>
            </p:cNvPr>
            <p:cNvGrpSpPr/>
            <p:nvPr/>
          </p:nvGrpSpPr>
          <p:grpSpPr>
            <a:xfrm>
              <a:off x="943723" y="1703975"/>
              <a:ext cx="4417805" cy="674450"/>
              <a:chOff x="943723" y="3783775"/>
              <a:chExt cx="4417805" cy="674450"/>
            </a:xfrm>
          </p:grpSpPr>
          <p:sp>
            <p:nvSpPr>
              <p:cNvPr id="20" name="Google Shape;86;p16">
                <a:extLst>
                  <a:ext uri="{FF2B5EF4-FFF2-40B4-BE49-F238E27FC236}">
                    <a16:creationId xmlns:a16="http://schemas.microsoft.com/office/drawing/2014/main" id="{D071F2C1-E85E-4E71-B9C0-E9EF67A208A0}"/>
                  </a:ext>
                </a:extLst>
              </p:cNvPr>
              <p:cNvSpPr/>
              <p:nvPr/>
            </p:nvSpPr>
            <p:spPr>
              <a:xfrm>
                <a:off x="943723" y="3783775"/>
                <a:ext cx="2379900" cy="674400"/>
              </a:xfrm>
              <a:prstGeom prst="rect">
                <a:avLst/>
              </a:prstGeom>
              <a:solidFill>
                <a:srgbClr val="0C58D3"/>
              </a:solidFill>
              <a:ln>
                <a:noFill/>
              </a:ln>
            </p:spPr>
            <p:txBody>
              <a:bodyPr spcFirstLastPara="1" wrap="square" lIns="91425" tIns="91425" rIns="91425" bIns="91425" anchor="ctr" anchorCtr="0">
                <a:noAutofit/>
              </a:bodyPr>
              <a:lstStyle/>
              <a:p>
                <a:endParaRPr>
                  <a:solidFill>
                    <a:prstClr val="black"/>
                  </a:solidFill>
                  <a:latin typeface="Calibri" panose="020F0502020204030204"/>
                </a:endParaRPr>
              </a:p>
            </p:txBody>
          </p:sp>
          <p:sp>
            <p:nvSpPr>
              <p:cNvPr id="21" name="Google Shape;87;p16">
                <a:extLst>
                  <a:ext uri="{FF2B5EF4-FFF2-40B4-BE49-F238E27FC236}">
                    <a16:creationId xmlns:a16="http://schemas.microsoft.com/office/drawing/2014/main" id="{BB42D576-F5BE-452A-8DFD-7355E9EF072E}"/>
                  </a:ext>
                </a:extLst>
              </p:cNvPr>
              <p:cNvSpPr/>
              <p:nvPr/>
            </p:nvSpPr>
            <p:spPr>
              <a:xfrm>
                <a:off x="1632122" y="3783788"/>
                <a:ext cx="674400" cy="674400"/>
              </a:xfrm>
              <a:prstGeom prst="rtTriangle">
                <a:avLst/>
              </a:prstGeom>
              <a:solidFill>
                <a:srgbClr val="0E65F0"/>
              </a:solidFill>
              <a:ln>
                <a:noFill/>
              </a:ln>
            </p:spPr>
            <p:txBody>
              <a:bodyPr spcFirstLastPara="1" wrap="square" lIns="91425" tIns="91425" rIns="91425" bIns="91425" anchor="ctr" anchorCtr="0">
                <a:noAutofit/>
              </a:bodyPr>
              <a:lstStyle/>
              <a:p>
                <a:endParaRPr>
                  <a:solidFill>
                    <a:prstClr val="black"/>
                  </a:solidFill>
                  <a:latin typeface="Calibri" panose="020F0502020204030204"/>
                </a:endParaRPr>
              </a:p>
            </p:txBody>
          </p:sp>
          <p:sp>
            <p:nvSpPr>
              <p:cNvPr id="22" name="Google Shape;88;p16">
                <a:extLst>
                  <a:ext uri="{FF2B5EF4-FFF2-40B4-BE49-F238E27FC236}">
                    <a16:creationId xmlns:a16="http://schemas.microsoft.com/office/drawing/2014/main" id="{667CCF97-FB22-4A68-8100-CD0972C032E5}"/>
                  </a:ext>
                </a:extLst>
              </p:cNvPr>
              <p:cNvSpPr/>
              <p:nvPr/>
            </p:nvSpPr>
            <p:spPr>
              <a:xfrm>
                <a:off x="943723" y="3783788"/>
                <a:ext cx="687600" cy="674400"/>
              </a:xfrm>
              <a:prstGeom prst="rtTriangle">
                <a:avLst/>
              </a:prstGeom>
              <a:solidFill>
                <a:srgbClr val="307BF3"/>
              </a:solidFill>
              <a:ln>
                <a:noFill/>
              </a:ln>
            </p:spPr>
            <p:txBody>
              <a:bodyPr spcFirstLastPara="1" wrap="square" lIns="91425" tIns="91425" rIns="91425" bIns="91425" anchor="ctr" anchorCtr="0">
                <a:noAutofit/>
              </a:bodyPr>
              <a:lstStyle/>
              <a:p>
                <a:endParaRPr>
                  <a:solidFill>
                    <a:prstClr val="black"/>
                  </a:solidFill>
                  <a:latin typeface="Calibri" panose="020F0502020204030204"/>
                </a:endParaRPr>
              </a:p>
            </p:txBody>
          </p:sp>
          <p:sp>
            <p:nvSpPr>
              <p:cNvPr id="23" name="Google Shape;89;p16">
                <a:extLst>
                  <a:ext uri="{FF2B5EF4-FFF2-40B4-BE49-F238E27FC236}">
                    <a16:creationId xmlns:a16="http://schemas.microsoft.com/office/drawing/2014/main" id="{D573F55A-2B53-48C2-86A0-951E1EB54C22}"/>
                  </a:ext>
                </a:extLst>
              </p:cNvPr>
              <p:cNvSpPr/>
              <p:nvPr/>
            </p:nvSpPr>
            <p:spPr>
              <a:xfrm>
                <a:off x="3335463" y="3783788"/>
                <a:ext cx="1007100" cy="674400"/>
              </a:xfrm>
              <a:prstGeom prst="rect">
                <a:avLst/>
              </a:prstGeom>
              <a:solidFill>
                <a:srgbClr val="0C58D3"/>
              </a:solidFill>
              <a:ln>
                <a:noFill/>
              </a:ln>
            </p:spPr>
            <p:txBody>
              <a:bodyPr spcFirstLastPara="1" wrap="square" lIns="91425" tIns="91425" rIns="91425" bIns="91425" anchor="ctr" anchorCtr="0">
                <a:noAutofit/>
              </a:bodyPr>
              <a:lstStyle/>
              <a:p>
                <a:endParaRPr>
                  <a:solidFill>
                    <a:prstClr val="black"/>
                  </a:solidFill>
                  <a:latin typeface="Calibri" panose="020F0502020204030204"/>
                </a:endParaRPr>
              </a:p>
            </p:txBody>
          </p:sp>
          <p:sp>
            <p:nvSpPr>
              <p:cNvPr id="24" name="Google Shape;90;p16">
                <a:extLst>
                  <a:ext uri="{FF2B5EF4-FFF2-40B4-BE49-F238E27FC236}">
                    <a16:creationId xmlns:a16="http://schemas.microsoft.com/office/drawing/2014/main" id="{79313F23-AEBC-4958-96B9-0E3CE26219E8}"/>
                  </a:ext>
                </a:extLst>
              </p:cNvPr>
              <p:cNvSpPr/>
              <p:nvPr/>
            </p:nvSpPr>
            <p:spPr>
              <a:xfrm>
                <a:off x="4354429" y="3783788"/>
                <a:ext cx="1007100" cy="674400"/>
              </a:xfrm>
              <a:prstGeom prst="rect">
                <a:avLst/>
              </a:prstGeom>
              <a:solidFill>
                <a:srgbClr val="0C58D3"/>
              </a:solidFill>
              <a:ln>
                <a:noFill/>
              </a:ln>
            </p:spPr>
            <p:txBody>
              <a:bodyPr spcFirstLastPara="1" wrap="square" lIns="91425" tIns="91425" rIns="91425" bIns="91425" anchor="ctr" anchorCtr="0">
                <a:noAutofit/>
              </a:bodyPr>
              <a:lstStyle/>
              <a:p>
                <a:endParaRPr>
                  <a:solidFill>
                    <a:prstClr val="black"/>
                  </a:solidFill>
                  <a:latin typeface="Calibri" panose="020F0502020204030204"/>
                </a:endParaRPr>
              </a:p>
            </p:txBody>
          </p:sp>
          <p:sp>
            <p:nvSpPr>
              <p:cNvPr id="25" name="Google Shape;91;p16">
                <a:extLst>
                  <a:ext uri="{FF2B5EF4-FFF2-40B4-BE49-F238E27FC236}">
                    <a16:creationId xmlns:a16="http://schemas.microsoft.com/office/drawing/2014/main" id="{DD081E1B-3324-42C2-A80D-BA3909B92CA6}"/>
                  </a:ext>
                </a:extLst>
              </p:cNvPr>
              <p:cNvSpPr/>
              <p:nvPr/>
            </p:nvSpPr>
            <p:spPr>
              <a:xfrm>
                <a:off x="1210848" y="3783832"/>
                <a:ext cx="425700" cy="409200"/>
              </a:xfrm>
              <a:prstGeom prst="rect">
                <a:avLst/>
              </a:prstGeom>
              <a:noFill/>
              <a:ln>
                <a:noFill/>
              </a:ln>
            </p:spPr>
            <p:txBody>
              <a:bodyPr spcFirstLastPara="1" wrap="square" lIns="91425" tIns="91425" rIns="91425" bIns="91425" anchor="b" anchorCtr="0">
                <a:noAutofit/>
              </a:bodyPr>
              <a:lstStyle/>
              <a:p>
                <a:pPr algn="ctr"/>
                <a:r>
                  <a:rPr lang="en" sz="1600">
                    <a:solidFill>
                      <a:srgbClr val="FFFFFF"/>
                    </a:solidFill>
                    <a:latin typeface="Roboto"/>
                    <a:ea typeface="Roboto"/>
                    <a:cs typeface="Roboto"/>
                    <a:sym typeface="Roboto"/>
                  </a:rPr>
                  <a:t>2</a:t>
                </a:r>
                <a:endParaRPr sz="1600">
                  <a:solidFill>
                    <a:srgbClr val="FFFFFF"/>
                  </a:solidFill>
                  <a:latin typeface="Roboto"/>
                  <a:ea typeface="Roboto"/>
                  <a:cs typeface="Roboto"/>
                  <a:sym typeface="Roboto"/>
                </a:endParaRPr>
              </a:p>
            </p:txBody>
          </p:sp>
          <p:sp>
            <p:nvSpPr>
              <p:cNvPr id="26" name="Google Shape;92;p16">
                <a:extLst>
                  <a:ext uri="{FF2B5EF4-FFF2-40B4-BE49-F238E27FC236}">
                    <a16:creationId xmlns:a16="http://schemas.microsoft.com/office/drawing/2014/main" id="{8692B047-1A75-4C0F-B50B-90FC8CC040CC}"/>
                  </a:ext>
                </a:extLst>
              </p:cNvPr>
              <p:cNvSpPr/>
              <p:nvPr/>
            </p:nvSpPr>
            <p:spPr>
              <a:xfrm>
                <a:off x="3633813" y="3915788"/>
                <a:ext cx="410400" cy="410400"/>
              </a:xfrm>
              <a:prstGeom prst="mathMultiply">
                <a:avLst>
                  <a:gd name="adj1" fmla="val 5080"/>
                </a:avLst>
              </a:prstGeom>
              <a:solidFill>
                <a:srgbClr val="FFFFFF"/>
              </a:solidFill>
              <a:ln>
                <a:noFill/>
              </a:ln>
            </p:spPr>
            <p:txBody>
              <a:bodyPr spcFirstLastPara="1" wrap="square" lIns="91425" tIns="91425" rIns="91425" bIns="91425" anchor="ctr" anchorCtr="0">
                <a:noAutofit/>
              </a:bodyPr>
              <a:lstStyle/>
              <a:p>
                <a:endParaRPr>
                  <a:solidFill>
                    <a:prstClr val="black"/>
                  </a:solidFill>
                  <a:latin typeface="Calibri" panose="020F0502020204030204"/>
                </a:endParaRPr>
              </a:p>
            </p:txBody>
          </p:sp>
          <p:sp>
            <p:nvSpPr>
              <p:cNvPr id="27" name="Google Shape;93;p16">
                <a:extLst>
                  <a:ext uri="{FF2B5EF4-FFF2-40B4-BE49-F238E27FC236}">
                    <a16:creationId xmlns:a16="http://schemas.microsoft.com/office/drawing/2014/main" id="{91110862-4607-494B-8C6A-C52EA0515B8D}"/>
                  </a:ext>
                </a:extLst>
              </p:cNvPr>
              <p:cNvSpPr/>
              <p:nvPr/>
            </p:nvSpPr>
            <p:spPr>
              <a:xfrm>
                <a:off x="1704725" y="3783825"/>
                <a:ext cx="1488600" cy="674400"/>
              </a:xfrm>
              <a:prstGeom prst="rect">
                <a:avLst/>
              </a:prstGeom>
              <a:noFill/>
              <a:ln>
                <a:noFill/>
              </a:ln>
            </p:spPr>
            <p:txBody>
              <a:bodyPr spcFirstLastPara="1" wrap="square" lIns="91425" tIns="91425" rIns="91425" bIns="91425" anchor="t" anchorCtr="0">
                <a:noAutofit/>
              </a:bodyPr>
              <a:lstStyle/>
              <a:p>
                <a:pPr>
                  <a:lnSpc>
                    <a:spcPct val="115000"/>
                  </a:lnSpc>
                  <a:spcAft>
                    <a:spcPts val="1200"/>
                  </a:spcAft>
                  <a:buClr>
                    <a:prstClr val="black"/>
                  </a:buClr>
                  <a:buSzPts val="1100"/>
                </a:pPr>
                <a:r>
                  <a:rPr lang="en" sz="2000" dirty="0">
                    <a:solidFill>
                      <a:prstClr val="white"/>
                    </a:solidFill>
                    <a:latin typeface="Calibri" panose="020F0502020204030204"/>
                  </a:rPr>
                  <a:t>My district does not have any non-public schools.  </a:t>
                </a:r>
                <a:endParaRPr sz="2000" dirty="0">
                  <a:solidFill>
                    <a:prstClr val="white"/>
                  </a:solidFill>
                  <a:latin typeface="Roboto"/>
                  <a:ea typeface="Roboto"/>
                  <a:cs typeface="Roboto"/>
                  <a:sym typeface="Roboto"/>
                </a:endParaRPr>
              </a:p>
            </p:txBody>
          </p:sp>
        </p:grpSp>
        <p:grpSp>
          <p:nvGrpSpPr>
            <p:cNvPr id="11" name="Google Shape;94;p16">
              <a:extLst>
                <a:ext uri="{FF2B5EF4-FFF2-40B4-BE49-F238E27FC236}">
                  <a16:creationId xmlns:a16="http://schemas.microsoft.com/office/drawing/2014/main" id="{F94B8AAA-4095-4F05-A65E-03D7817C4337}"/>
                </a:ext>
              </a:extLst>
            </p:cNvPr>
            <p:cNvGrpSpPr/>
            <p:nvPr/>
          </p:nvGrpSpPr>
          <p:grpSpPr>
            <a:xfrm>
              <a:off x="943723" y="2389250"/>
              <a:ext cx="4417806" cy="674450"/>
              <a:chOff x="943723" y="4469050"/>
              <a:chExt cx="4417806" cy="674450"/>
            </a:xfrm>
          </p:grpSpPr>
          <p:sp>
            <p:nvSpPr>
              <p:cNvPr id="12" name="Google Shape;95;p16">
                <a:extLst>
                  <a:ext uri="{FF2B5EF4-FFF2-40B4-BE49-F238E27FC236}">
                    <a16:creationId xmlns:a16="http://schemas.microsoft.com/office/drawing/2014/main" id="{01E93CD3-BF95-4816-AB27-1A1222D9FEA6}"/>
                  </a:ext>
                </a:extLst>
              </p:cNvPr>
              <p:cNvSpPr/>
              <p:nvPr/>
            </p:nvSpPr>
            <p:spPr>
              <a:xfrm>
                <a:off x="943723" y="4469050"/>
                <a:ext cx="2379900" cy="674400"/>
              </a:xfrm>
              <a:prstGeom prst="rect">
                <a:avLst/>
              </a:prstGeom>
              <a:solidFill>
                <a:srgbClr val="0C58D3"/>
              </a:solidFill>
              <a:ln>
                <a:noFill/>
              </a:ln>
            </p:spPr>
            <p:txBody>
              <a:bodyPr spcFirstLastPara="1" wrap="square" lIns="91425" tIns="91425" rIns="91425" bIns="91425" anchor="ctr" anchorCtr="0">
                <a:noAutofit/>
              </a:bodyPr>
              <a:lstStyle/>
              <a:p>
                <a:endParaRPr>
                  <a:solidFill>
                    <a:prstClr val="black"/>
                  </a:solidFill>
                  <a:latin typeface="Calibri" panose="020F0502020204030204"/>
                </a:endParaRPr>
              </a:p>
            </p:txBody>
          </p:sp>
          <p:sp>
            <p:nvSpPr>
              <p:cNvPr id="13" name="Google Shape;96;p16">
                <a:extLst>
                  <a:ext uri="{FF2B5EF4-FFF2-40B4-BE49-F238E27FC236}">
                    <a16:creationId xmlns:a16="http://schemas.microsoft.com/office/drawing/2014/main" id="{69162357-5839-40F6-B4EB-43507BE2A84E}"/>
                  </a:ext>
                </a:extLst>
              </p:cNvPr>
              <p:cNvSpPr/>
              <p:nvPr/>
            </p:nvSpPr>
            <p:spPr>
              <a:xfrm>
                <a:off x="1632122" y="4469063"/>
                <a:ext cx="674400" cy="674400"/>
              </a:xfrm>
              <a:prstGeom prst="rtTriangle">
                <a:avLst/>
              </a:prstGeom>
              <a:solidFill>
                <a:srgbClr val="0E65F0"/>
              </a:solidFill>
              <a:ln>
                <a:noFill/>
              </a:ln>
            </p:spPr>
            <p:txBody>
              <a:bodyPr spcFirstLastPara="1" wrap="square" lIns="91425" tIns="91425" rIns="91425" bIns="91425" anchor="ctr" anchorCtr="0">
                <a:noAutofit/>
              </a:bodyPr>
              <a:lstStyle/>
              <a:p>
                <a:endParaRPr>
                  <a:solidFill>
                    <a:prstClr val="black"/>
                  </a:solidFill>
                  <a:latin typeface="Calibri" panose="020F0502020204030204"/>
                </a:endParaRPr>
              </a:p>
            </p:txBody>
          </p:sp>
          <p:sp>
            <p:nvSpPr>
              <p:cNvPr id="14" name="Google Shape;97;p16">
                <a:extLst>
                  <a:ext uri="{FF2B5EF4-FFF2-40B4-BE49-F238E27FC236}">
                    <a16:creationId xmlns:a16="http://schemas.microsoft.com/office/drawing/2014/main" id="{EF35A435-5343-462F-9CAA-041F1DEA7E7F}"/>
                  </a:ext>
                </a:extLst>
              </p:cNvPr>
              <p:cNvSpPr/>
              <p:nvPr/>
            </p:nvSpPr>
            <p:spPr>
              <a:xfrm>
                <a:off x="943723" y="4469063"/>
                <a:ext cx="687600" cy="674400"/>
              </a:xfrm>
              <a:prstGeom prst="rtTriangle">
                <a:avLst/>
              </a:prstGeom>
              <a:solidFill>
                <a:srgbClr val="307BF3"/>
              </a:solidFill>
              <a:ln>
                <a:noFill/>
              </a:ln>
            </p:spPr>
            <p:txBody>
              <a:bodyPr spcFirstLastPara="1" wrap="square" lIns="91425" tIns="91425" rIns="91425" bIns="91425" anchor="ctr" anchorCtr="0">
                <a:noAutofit/>
              </a:bodyPr>
              <a:lstStyle/>
              <a:p>
                <a:endParaRPr>
                  <a:solidFill>
                    <a:prstClr val="black"/>
                  </a:solidFill>
                  <a:latin typeface="Calibri" panose="020F0502020204030204"/>
                </a:endParaRPr>
              </a:p>
            </p:txBody>
          </p:sp>
          <p:sp>
            <p:nvSpPr>
              <p:cNvPr id="15" name="Google Shape;98;p16">
                <a:extLst>
                  <a:ext uri="{FF2B5EF4-FFF2-40B4-BE49-F238E27FC236}">
                    <a16:creationId xmlns:a16="http://schemas.microsoft.com/office/drawing/2014/main" id="{3B65B47B-ED90-41EA-923E-4EA6D25CEF12}"/>
                  </a:ext>
                </a:extLst>
              </p:cNvPr>
              <p:cNvSpPr/>
              <p:nvPr/>
            </p:nvSpPr>
            <p:spPr>
              <a:xfrm>
                <a:off x="3335463" y="4469063"/>
                <a:ext cx="1007100" cy="674400"/>
              </a:xfrm>
              <a:prstGeom prst="rect">
                <a:avLst/>
              </a:prstGeom>
              <a:solidFill>
                <a:srgbClr val="0C58D3"/>
              </a:solidFill>
              <a:ln>
                <a:noFill/>
              </a:ln>
            </p:spPr>
            <p:txBody>
              <a:bodyPr spcFirstLastPara="1" wrap="square" lIns="91425" tIns="91425" rIns="91425" bIns="91425" anchor="ctr" anchorCtr="0">
                <a:noAutofit/>
              </a:bodyPr>
              <a:lstStyle/>
              <a:p>
                <a:endParaRPr>
                  <a:solidFill>
                    <a:prstClr val="black"/>
                  </a:solidFill>
                  <a:latin typeface="Calibri" panose="020F0502020204030204"/>
                </a:endParaRPr>
              </a:p>
            </p:txBody>
          </p:sp>
          <p:sp>
            <p:nvSpPr>
              <p:cNvPr id="16" name="Google Shape;99;p16">
                <a:extLst>
                  <a:ext uri="{FF2B5EF4-FFF2-40B4-BE49-F238E27FC236}">
                    <a16:creationId xmlns:a16="http://schemas.microsoft.com/office/drawing/2014/main" id="{3CBEC062-D31A-456B-8197-CB4D2E545B40}"/>
                  </a:ext>
                </a:extLst>
              </p:cNvPr>
              <p:cNvSpPr/>
              <p:nvPr/>
            </p:nvSpPr>
            <p:spPr>
              <a:xfrm>
                <a:off x="4354429" y="4469063"/>
                <a:ext cx="1007100" cy="674400"/>
              </a:xfrm>
              <a:prstGeom prst="rect">
                <a:avLst/>
              </a:prstGeom>
              <a:solidFill>
                <a:srgbClr val="0C58D3"/>
              </a:solidFill>
              <a:ln>
                <a:noFill/>
              </a:ln>
            </p:spPr>
            <p:txBody>
              <a:bodyPr spcFirstLastPara="1" wrap="square" lIns="91425" tIns="91425" rIns="91425" bIns="91425" anchor="ctr" anchorCtr="0">
                <a:noAutofit/>
              </a:bodyPr>
              <a:lstStyle/>
              <a:p>
                <a:endParaRPr>
                  <a:solidFill>
                    <a:prstClr val="black"/>
                  </a:solidFill>
                  <a:latin typeface="Calibri" panose="020F0502020204030204"/>
                </a:endParaRPr>
              </a:p>
            </p:txBody>
          </p:sp>
          <p:sp>
            <p:nvSpPr>
              <p:cNvPr id="17" name="Google Shape;100;p16">
                <a:extLst>
                  <a:ext uri="{FF2B5EF4-FFF2-40B4-BE49-F238E27FC236}">
                    <a16:creationId xmlns:a16="http://schemas.microsoft.com/office/drawing/2014/main" id="{552C981C-AEC6-4EE8-841F-E95A7AA12149}"/>
                  </a:ext>
                </a:extLst>
              </p:cNvPr>
              <p:cNvSpPr/>
              <p:nvPr/>
            </p:nvSpPr>
            <p:spPr>
              <a:xfrm>
                <a:off x="1210848" y="4469107"/>
                <a:ext cx="425700" cy="409200"/>
              </a:xfrm>
              <a:prstGeom prst="rect">
                <a:avLst/>
              </a:prstGeom>
              <a:noFill/>
              <a:ln>
                <a:noFill/>
              </a:ln>
            </p:spPr>
            <p:txBody>
              <a:bodyPr spcFirstLastPara="1" wrap="square" lIns="91425" tIns="91425" rIns="91425" bIns="91425" anchor="b" anchorCtr="0">
                <a:noAutofit/>
              </a:bodyPr>
              <a:lstStyle/>
              <a:p>
                <a:pPr algn="ctr"/>
                <a:r>
                  <a:rPr lang="en" sz="1600">
                    <a:solidFill>
                      <a:srgbClr val="FFFFFF"/>
                    </a:solidFill>
                    <a:latin typeface="Roboto"/>
                    <a:ea typeface="Roboto"/>
                    <a:cs typeface="Roboto"/>
                    <a:sym typeface="Roboto"/>
                  </a:rPr>
                  <a:t>3</a:t>
                </a:r>
                <a:endParaRPr sz="1600">
                  <a:solidFill>
                    <a:srgbClr val="FFFFFF"/>
                  </a:solidFill>
                  <a:latin typeface="Roboto"/>
                  <a:ea typeface="Roboto"/>
                  <a:cs typeface="Roboto"/>
                  <a:sym typeface="Roboto"/>
                </a:endParaRPr>
              </a:p>
            </p:txBody>
          </p:sp>
          <p:sp>
            <p:nvSpPr>
              <p:cNvPr id="18" name="Google Shape;101;p16">
                <a:extLst>
                  <a:ext uri="{FF2B5EF4-FFF2-40B4-BE49-F238E27FC236}">
                    <a16:creationId xmlns:a16="http://schemas.microsoft.com/office/drawing/2014/main" id="{3D256D00-EF94-4728-9ABA-A3D5F959077C}"/>
                  </a:ext>
                </a:extLst>
              </p:cNvPr>
              <p:cNvSpPr/>
              <p:nvPr/>
            </p:nvSpPr>
            <p:spPr>
              <a:xfrm>
                <a:off x="3633813" y="4601063"/>
                <a:ext cx="410400" cy="410400"/>
              </a:xfrm>
              <a:prstGeom prst="mathMultiply">
                <a:avLst>
                  <a:gd name="adj1" fmla="val 5080"/>
                </a:avLst>
              </a:prstGeom>
              <a:solidFill>
                <a:srgbClr val="FFFFFF"/>
              </a:solidFill>
              <a:ln>
                <a:noFill/>
              </a:ln>
            </p:spPr>
            <p:txBody>
              <a:bodyPr spcFirstLastPara="1" wrap="square" lIns="91425" tIns="91425" rIns="91425" bIns="91425" anchor="ctr" anchorCtr="0">
                <a:noAutofit/>
              </a:bodyPr>
              <a:lstStyle/>
              <a:p>
                <a:endParaRPr>
                  <a:solidFill>
                    <a:prstClr val="black"/>
                  </a:solidFill>
                  <a:latin typeface="Calibri" panose="020F0502020204030204"/>
                </a:endParaRPr>
              </a:p>
            </p:txBody>
          </p:sp>
          <p:sp>
            <p:nvSpPr>
              <p:cNvPr id="19" name="Google Shape;102;p16">
                <a:extLst>
                  <a:ext uri="{FF2B5EF4-FFF2-40B4-BE49-F238E27FC236}">
                    <a16:creationId xmlns:a16="http://schemas.microsoft.com/office/drawing/2014/main" id="{43BEB34D-544C-41FD-84B7-2A3B6386055B}"/>
                  </a:ext>
                </a:extLst>
              </p:cNvPr>
              <p:cNvSpPr/>
              <p:nvPr/>
            </p:nvSpPr>
            <p:spPr>
              <a:xfrm>
                <a:off x="1643163" y="4469100"/>
                <a:ext cx="1680424" cy="674400"/>
              </a:xfrm>
              <a:prstGeom prst="rect">
                <a:avLst/>
              </a:prstGeom>
              <a:noFill/>
              <a:ln>
                <a:noFill/>
              </a:ln>
            </p:spPr>
            <p:txBody>
              <a:bodyPr spcFirstLastPara="1" wrap="square" lIns="91425" tIns="91425" rIns="91425" bIns="91425" anchor="t" anchorCtr="0">
                <a:noAutofit/>
              </a:bodyPr>
              <a:lstStyle/>
              <a:p>
                <a:pPr>
                  <a:lnSpc>
                    <a:spcPct val="115000"/>
                  </a:lnSpc>
                  <a:buClr>
                    <a:prstClr val="black"/>
                  </a:buClr>
                  <a:buSzPts val="1100"/>
                </a:pPr>
                <a:r>
                  <a:rPr lang="en" sz="1600" dirty="0">
                    <a:solidFill>
                      <a:prstClr val="white"/>
                    </a:solidFill>
                    <a:latin typeface="Calibri" panose="020F0502020204030204"/>
                  </a:rPr>
                  <a:t>My district only has for-profit non-public schools, stand alone pre-K facilities, and/or daycare facilities. </a:t>
                </a:r>
                <a:endParaRPr sz="1600" dirty="0">
                  <a:solidFill>
                    <a:prstClr val="white"/>
                  </a:solidFill>
                  <a:latin typeface="Calibri" panose="020F0502020204030204"/>
                </a:endParaRPr>
              </a:p>
              <a:p>
                <a:pPr>
                  <a:spcBef>
                    <a:spcPts val="1200"/>
                  </a:spcBef>
                </a:pPr>
                <a:endParaRPr sz="1600" dirty="0">
                  <a:solidFill>
                    <a:prstClr val="white"/>
                  </a:solidFill>
                  <a:latin typeface="Roboto"/>
                  <a:ea typeface="Roboto"/>
                  <a:cs typeface="Roboto"/>
                  <a:sym typeface="Roboto"/>
                </a:endParaRPr>
              </a:p>
            </p:txBody>
          </p:sp>
        </p:grpSp>
      </p:grpSp>
    </p:spTree>
    <p:extLst>
      <p:ext uri="{BB962C8B-B14F-4D97-AF65-F5344CB8AC3E}">
        <p14:creationId xmlns:p14="http://schemas.microsoft.com/office/powerpoint/2010/main" val="4206900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8;p17">
            <a:extLst>
              <a:ext uri="{FF2B5EF4-FFF2-40B4-BE49-F238E27FC236}">
                <a16:creationId xmlns:a16="http://schemas.microsoft.com/office/drawing/2014/main" id="{F626234A-A1D6-412F-9CAF-182C1A54285E}"/>
              </a:ext>
            </a:extLst>
          </p:cNvPr>
          <p:cNvSpPr txBox="1">
            <a:spLocks noGrp="1"/>
          </p:cNvSpPr>
          <p:nvPr>
            <p:ph type="ctrTitle"/>
          </p:nvPr>
        </p:nvSpPr>
        <p:spPr>
          <a:xfrm>
            <a:off x="914400" y="1915218"/>
            <a:ext cx="10363200" cy="2337620"/>
          </a:xfrm>
          <a:prstGeom prst="rect">
            <a:avLst/>
          </a:prstGeom>
        </p:spPr>
        <p:txBody>
          <a:bodyPr spcFirstLastPara="1" vert="horz" wrap="square" lIns="91425" tIns="91425" rIns="91425" bIns="91425" rtlCol="0" anchor="ctr" anchorCtr="0">
            <a:normAutofit/>
          </a:bodyPr>
          <a:lstStyle/>
          <a:p>
            <a:pPr algn="ctr">
              <a:spcBef>
                <a:spcPts val="0"/>
              </a:spcBef>
            </a:pPr>
            <a:r>
              <a:rPr lang="en" sz="5200" dirty="0"/>
              <a:t>SE 9.11 Annual Consultation</a:t>
            </a:r>
            <a:endParaRPr sz="5200" dirty="0"/>
          </a:p>
        </p:txBody>
      </p:sp>
      <p:sp>
        <p:nvSpPr>
          <p:cNvPr id="4" name="Slide Number Placeholder 3"/>
          <p:cNvSpPr>
            <a:spLocks noGrp="1"/>
          </p:cNvSpPr>
          <p:nvPr>
            <p:ph type="sldNum" sz="quarter" idx="12"/>
          </p:nvPr>
        </p:nvSpPr>
        <p:spPr/>
        <p:txBody>
          <a:bodyPr/>
          <a:lstStyle/>
          <a:p>
            <a:fld id="{C479D5F6-EDCB-402A-AC08-4943A1820E8F}" type="slidenum">
              <a:rPr lang="en-US">
                <a:solidFill>
                  <a:prstClr val="white">
                    <a:lumMod val="50000"/>
                  </a:prstClr>
                </a:solidFill>
                <a:latin typeface="Calibri" panose="020F0502020204030204"/>
              </a:rPr>
              <a:pPr/>
              <a:t>4</a:t>
            </a:fld>
            <a:endParaRPr lang="en-US"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704153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9"/>
        <p:cNvGrpSpPr/>
        <p:nvPr/>
      </p:nvGrpSpPr>
      <p:grpSpPr>
        <a:xfrm>
          <a:off x="0" y="0"/>
          <a:ext cx="0" cy="0"/>
          <a:chOff x="0" y="0"/>
          <a:chExt cx="0" cy="0"/>
        </a:xfrm>
      </p:grpSpPr>
      <p:sp>
        <p:nvSpPr>
          <p:cNvPr id="13"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 Word&#10;&#10;Description automatically generated">
            <a:extLst>
              <a:ext uri="{FF2B5EF4-FFF2-40B4-BE49-F238E27FC236}">
                <a16:creationId xmlns:a16="http://schemas.microsoft.com/office/drawing/2014/main" id="{01EB9ED5-7877-49CA-87A3-125463C59CBD}"/>
              </a:ext>
            </a:extLst>
          </p:cNvPr>
          <p:cNvPicPr>
            <a:picLocks noChangeAspect="1"/>
          </p:cNvPicPr>
          <p:nvPr/>
        </p:nvPicPr>
        <p:blipFill rotWithShape="1">
          <a:blip r:embed="rId3"/>
          <a:srcRect t="123" r="1" b="1159"/>
          <a:stretch/>
        </p:blipFill>
        <p:spPr>
          <a:xfrm>
            <a:off x="643467" y="643467"/>
            <a:ext cx="10905066" cy="5571065"/>
          </a:xfrm>
          <a:prstGeom prst="rect">
            <a:avLst/>
          </a:prstGeom>
          <a:ln>
            <a:noFill/>
          </a:ln>
        </p:spPr>
      </p:pic>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2EF88E-0196-4934-A696-46CCAAFCFD10}"/>
              </a:ext>
            </a:extLst>
          </p:cNvPr>
          <p:cNvSpPr>
            <a:spLocks noGrp="1"/>
          </p:cNvSpPr>
          <p:nvPr>
            <p:ph type="title"/>
          </p:nvPr>
        </p:nvSpPr>
        <p:spPr>
          <a:xfrm>
            <a:off x="415600" y="-763600"/>
            <a:ext cx="11360800" cy="763600"/>
          </a:xfrm>
        </p:spPr>
        <p:txBody>
          <a:bodyPr spcFirstLastPara="1" vert="horz" wrap="square" lIns="91425" tIns="91425" rIns="91425" bIns="91425" rtlCol="0" anchor="b" anchorCtr="0">
            <a:normAutofit fontScale="90000"/>
          </a:bodyPr>
          <a:lstStyle/>
          <a:p>
            <a:r>
              <a:rPr lang="en-US" dirty="0"/>
              <a:t>SE 9.11 Annual Consultation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2811" y="420329"/>
            <a:ext cx="5968836" cy="590603"/>
          </a:xfrm>
        </p:spPr>
        <p:txBody>
          <a:bodyPr>
            <a:noAutofit/>
          </a:bodyPr>
          <a:lstStyle/>
          <a:p>
            <a:r>
              <a:rPr lang="en" sz="2800" dirty="0"/>
              <a:t>SE 9.11 Annual Consultation: Overview</a:t>
            </a:r>
            <a:endParaRPr lang="en-US" sz="2800" dirty="0"/>
          </a:p>
        </p:txBody>
      </p:sp>
      <p:sp>
        <p:nvSpPr>
          <p:cNvPr id="3" name="Content Placeholder 2"/>
          <p:cNvSpPr>
            <a:spLocks noGrp="1"/>
          </p:cNvSpPr>
          <p:nvPr>
            <p:ph idx="1"/>
          </p:nvPr>
        </p:nvSpPr>
        <p:spPr/>
        <p:txBody>
          <a:bodyPr/>
          <a:lstStyle/>
          <a:p>
            <a:pPr marL="0" indent="0">
              <a:spcBef>
                <a:spcPts val="0"/>
              </a:spcBef>
              <a:buNone/>
            </a:pPr>
            <a:r>
              <a:rPr lang="en-US" dirty="0">
                <a:solidFill>
                  <a:srgbClr val="333333"/>
                </a:solidFill>
                <a:highlight>
                  <a:srgbClr val="FFFFFF"/>
                </a:highlight>
              </a:rPr>
              <a:t>The goal of consultation is agreement between the LEA and appropriate non-public school officials on how to provide equitable and effective programs for eligible non-public school children. The “goal of reaching agreement” between an LEA and appropriate non-public school officials is grounded in timely, meaningful, and open communication between the LEA and the non-public school officials on key issues that are relevant to the equitable participation of eligible non-public school students, teachers and other education personnel, and families in ESEA programs.</a:t>
            </a:r>
          </a:p>
          <a:p>
            <a:pPr marL="0" indent="0">
              <a:spcBef>
                <a:spcPts val="1200"/>
              </a:spcBef>
              <a:buNone/>
            </a:pPr>
            <a:r>
              <a:rPr lang="en-US" dirty="0">
                <a:solidFill>
                  <a:srgbClr val="333333"/>
                </a:solidFill>
                <a:highlight>
                  <a:srgbClr val="FFFFFF"/>
                </a:highlight>
              </a:rPr>
              <a:t>LEAs are not required to consult with for-profit non-public schools, stand alone pre-K facilities, or daycare facilities. </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a:solidFill>
                  <a:prstClr val="white">
                    <a:lumMod val="50000"/>
                  </a:prstClr>
                </a:solidFill>
                <a:latin typeface="Calibri" panose="020F0502020204030204"/>
              </a:rPr>
              <a:pPr/>
              <a:t>6</a:t>
            </a:fld>
            <a:endParaRPr lang="en-US"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2267932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sz="2800" dirty="0"/>
              <a:t>List of Non-public Schools</a:t>
            </a:r>
            <a:endParaRPr lang="en-US" sz="2800" dirty="0"/>
          </a:p>
        </p:txBody>
      </p:sp>
      <p:sp>
        <p:nvSpPr>
          <p:cNvPr id="3" name="Content Placeholder 2"/>
          <p:cNvSpPr>
            <a:spLocks noGrp="1"/>
          </p:cNvSpPr>
          <p:nvPr>
            <p:ph idx="1"/>
          </p:nvPr>
        </p:nvSpPr>
        <p:spPr>
          <a:xfrm>
            <a:off x="8750424" y="1640594"/>
            <a:ext cx="1740023" cy="3899073"/>
          </a:xfrm>
        </p:spPr>
        <p:txBody>
          <a:bodyPr>
            <a:normAutofit fontScale="77500" lnSpcReduction="20000"/>
          </a:bodyPr>
          <a:lstStyle/>
          <a:p>
            <a:pPr marL="0" indent="0">
              <a:buNone/>
            </a:pPr>
            <a:r>
              <a:rPr lang="en-US" dirty="0"/>
              <a:t>CDE will pre-populate the known non-public schools that are located in the district. If there are no schools listed, there is nothing for the LEA to do. </a:t>
            </a:r>
            <a:br>
              <a:rPr lang="en-US" dirty="0"/>
            </a:br>
            <a:br>
              <a:rPr lang="en-US" dirty="0"/>
            </a:br>
            <a:r>
              <a:rPr lang="en-US" i="1" dirty="0"/>
              <a:t>Note: LEAs should review this screen prior to completing the application as new schools are added each year.</a:t>
            </a:r>
            <a:r>
              <a:rPr lang="en-US" dirty="0"/>
              <a:t> </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a:solidFill>
                  <a:prstClr val="white">
                    <a:lumMod val="50000"/>
                  </a:prstClr>
                </a:solidFill>
                <a:latin typeface="Calibri" panose="020F0502020204030204"/>
              </a:rPr>
              <a:pPr/>
              <a:t>7</a:t>
            </a:fld>
            <a:endParaRPr lang="en-US" dirty="0">
              <a:solidFill>
                <a:prstClr val="white">
                  <a:lumMod val="50000"/>
                </a:prstClr>
              </a:solidFill>
              <a:latin typeface="Calibri" panose="020F0502020204030204"/>
            </a:endParaRPr>
          </a:p>
        </p:txBody>
      </p:sp>
      <p:pic>
        <p:nvPicPr>
          <p:cNvPr id="5" name="Google Shape;122;p19" descr="Screen shot of Consolidated Application Non-public school table.">
            <a:extLst>
              <a:ext uri="{FF2B5EF4-FFF2-40B4-BE49-F238E27FC236}">
                <a16:creationId xmlns:a16="http://schemas.microsoft.com/office/drawing/2014/main" id="{B1EB238F-4F4A-4A2E-BC5F-7BC1A3F0420F}"/>
              </a:ext>
            </a:extLst>
          </p:cNvPr>
          <p:cNvPicPr preferRelativeResize="0"/>
          <p:nvPr/>
        </p:nvPicPr>
        <p:blipFill>
          <a:blip r:embed="rId2">
            <a:alphaModFix/>
          </a:blip>
          <a:stretch>
            <a:fillRect/>
          </a:stretch>
        </p:blipFill>
        <p:spPr>
          <a:xfrm>
            <a:off x="1818963" y="1250950"/>
            <a:ext cx="6842684" cy="4288716"/>
          </a:xfrm>
          <a:prstGeom prst="rect">
            <a:avLst/>
          </a:prstGeom>
          <a:noFill/>
          <a:ln>
            <a:noFill/>
          </a:ln>
        </p:spPr>
      </p:pic>
      <p:sp>
        <p:nvSpPr>
          <p:cNvPr id="6" name="Google Shape;123;p19">
            <a:extLst>
              <a:ext uri="{FF2B5EF4-FFF2-40B4-BE49-F238E27FC236}">
                <a16:creationId xmlns:a16="http://schemas.microsoft.com/office/drawing/2014/main" id="{8E656044-D273-4D71-8702-71F4C7073A8E}"/>
              </a:ext>
            </a:extLst>
          </p:cNvPr>
          <p:cNvSpPr txBox="1"/>
          <p:nvPr/>
        </p:nvSpPr>
        <p:spPr>
          <a:xfrm>
            <a:off x="1818963" y="5779685"/>
            <a:ext cx="8574600" cy="354000"/>
          </a:xfrm>
          <a:prstGeom prst="rect">
            <a:avLst/>
          </a:prstGeom>
          <a:noFill/>
          <a:ln>
            <a:noFill/>
          </a:ln>
        </p:spPr>
        <p:txBody>
          <a:bodyPr spcFirstLastPara="1" wrap="square" lIns="91425" tIns="91425" rIns="91425" bIns="91425" anchor="t" anchorCtr="0">
            <a:spAutoFit/>
          </a:bodyPr>
          <a:lstStyle/>
          <a:p>
            <a:r>
              <a:rPr lang="en" sz="1100" dirty="0">
                <a:solidFill>
                  <a:prstClr val="black"/>
                </a:solidFill>
                <a:latin typeface="Calibri" panose="020F0502020204030204"/>
                <a:hlinkClick r:id="rId3"/>
              </a:rPr>
              <a:t>http://www.cde.state.co.us/cdereval/pupilcurrentnonpublic</a:t>
            </a:r>
            <a:r>
              <a:rPr lang="en" sz="1100" dirty="0">
                <a:solidFill>
                  <a:prstClr val="black"/>
                </a:solidFill>
                <a:latin typeface="Calibri" panose="020F0502020204030204"/>
              </a:rPr>
              <a:t> </a:t>
            </a:r>
            <a:endParaRPr sz="1100" dirty="0">
              <a:solidFill>
                <a:prstClr val="black"/>
              </a:solidFill>
              <a:latin typeface="Calibri" panose="020F0502020204030204"/>
            </a:endParaRPr>
          </a:p>
        </p:txBody>
      </p:sp>
    </p:spTree>
    <p:extLst>
      <p:ext uri="{BB962C8B-B14F-4D97-AF65-F5344CB8AC3E}">
        <p14:creationId xmlns:p14="http://schemas.microsoft.com/office/powerpoint/2010/main" val="792433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sz="2800" dirty="0"/>
              <a:t>SE 9.11 Annual Consultation </a:t>
            </a:r>
            <a:endParaRPr lang="en-US" sz="2800" dirty="0"/>
          </a:p>
        </p:txBody>
      </p:sp>
      <p:sp>
        <p:nvSpPr>
          <p:cNvPr id="3" name="Content Placeholder 2"/>
          <p:cNvSpPr>
            <a:spLocks noGrp="1"/>
          </p:cNvSpPr>
          <p:nvPr>
            <p:ph idx="1"/>
          </p:nvPr>
        </p:nvSpPr>
        <p:spPr/>
        <p:txBody>
          <a:bodyPr/>
          <a:lstStyle/>
          <a:p>
            <a:pPr marL="457200" indent="-342900">
              <a:spcBef>
                <a:spcPts val="0"/>
              </a:spcBef>
              <a:buSzPts val="1800"/>
              <a:buChar char="●"/>
            </a:pPr>
            <a:r>
              <a:rPr lang="en-US" dirty="0"/>
              <a:t>The Annual Consultation indicator applies to ESEA and ESSER I Only </a:t>
            </a:r>
          </a:p>
          <a:p>
            <a:pPr marL="914400" lvl="1" indent="-317500">
              <a:spcBef>
                <a:spcPts val="0"/>
              </a:spcBef>
              <a:buSzPts val="1400"/>
              <a:buChar char="○"/>
            </a:pPr>
            <a:r>
              <a:rPr lang="en-US" dirty="0"/>
              <a:t>ESSER II and ESSER III did not have an equitable services requirement</a:t>
            </a:r>
          </a:p>
          <a:p>
            <a:pPr marL="457200" indent="-342900">
              <a:spcBef>
                <a:spcPts val="0"/>
              </a:spcBef>
              <a:buSzPts val="1800"/>
              <a:buChar char="●"/>
            </a:pPr>
            <a:r>
              <a:rPr lang="en-US" dirty="0"/>
              <a:t>CDE will review submitted consultation forms from LEAs; forms will not need to be uploaded into Syncplicity</a:t>
            </a:r>
          </a:p>
          <a:p>
            <a:pPr marL="914400" lvl="1" indent="-317500">
              <a:spcBef>
                <a:spcPts val="0"/>
              </a:spcBef>
              <a:buSzPts val="1400"/>
              <a:buChar char="○"/>
            </a:pPr>
            <a:r>
              <a:rPr lang="en-US" u="sng" dirty="0">
                <a:solidFill>
                  <a:schemeClr val="hlink"/>
                </a:solidFill>
                <a:hlinkClick r:id="rId2"/>
              </a:rPr>
              <a:t>ESEA Consultation</a:t>
            </a:r>
            <a:r>
              <a:rPr lang="en-US" dirty="0"/>
              <a:t> - this form is submitted annually </a:t>
            </a:r>
          </a:p>
          <a:p>
            <a:pPr marL="914400" lvl="1" indent="-317500">
              <a:spcBef>
                <a:spcPts val="0"/>
              </a:spcBef>
              <a:buSzPts val="1400"/>
              <a:buChar char="○"/>
            </a:pPr>
            <a:r>
              <a:rPr lang="en-US" u="sng" dirty="0">
                <a:solidFill>
                  <a:schemeClr val="hlink"/>
                </a:solidFill>
                <a:hlinkClick r:id="rId3"/>
              </a:rPr>
              <a:t>ESSER I Consultation </a:t>
            </a:r>
            <a:r>
              <a:rPr lang="en-US" dirty="0"/>
              <a:t>- this form was submitted one time for ESSER I </a:t>
            </a:r>
          </a:p>
          <a:p>
            <a:pPr marL="457200" indent="-342900">
              <a:spcBef>
                <a:spcPts val="0"/>
              </a:spcBef>
              <a:buSzPts val="1800"/>
              <a:buChar char="●"/>
            </a:pPr>
            <a:r>
              <a:rPr lang="en-US" dirty="0"/>
              <a:t>Only non-profit schools are eligible for funds</a:t>
            </a:r>
          </a:p>
          <a:p>
            <a:pPr marL="457200" indent="-342900">
              <a:spcBef>
                <a:spcPts val="0"/>
              </a:spcBef>
              <a:buSzPts val="1800"/>
              <a:buChar char="●"/>
            </a:pPr>
            <a:r>
              <a:rPr lang="en-US" dirty="0"/>
              <a:t>All eligible schools must have a consultation on file regardless of whether or not they participate</a:t>
            </a:r>
          </a:p>
        </p:txBody>
      </p:sp>
      <p:sp>
        <p:nvSpPr>
          <p:cNvPr id="4" name="Slide Number Placeholder 3"/>
          <p:cNvSpPr>
            <a:spLocks noGrp="1"/>
          </p:cNvSpPr>
          <p:nvPr>
            <p:ph type="sldNum" sz="quarter" idx="12"/>
          </p:nvPr>
        </p:nvSpPr>
        <p:spPr/>
        <p:txBody>
          <a:bodyPr/>
          <a:lstStyle/>
          <a:p>
            <a:fld id="{C479D5F6-EDCB-402A-AC08-4943A1820E8F}" type="slidenum">
              <a:rPr lang="en-US">
                <a:solidFill>
                  <a:prstClr val="white">
                    <a:lumMod val="50000"/>
                  </a:prstClr>
                </a:solidFill>
                <a:latin typeface="Calibri" panose="020F0502020204030204"/>
              </a:rPr>
              <a:pPr/>
              <a:t>8</a:t>
            </a:fld>
            <a:endParaRPr lang="en-US"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109072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2811" y="420329"/>
            <a:ext cx="7247220" cy="590603"/>
          </a:xfrm>
        </p:spPr>
        <p:txBody>
          <a:bodyPr>
            <a:normAutofit fontScale="90000"/>
          </a:bodyPr>
          <a:lstStyle/>
          <a:p>
            <a:r>
              <a:rPr lang="en" dirty="0"/>
              <a:t>SE 9.11 Annual Consultation: ESEA Consultation Form</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a:solidFill>
                  <a:prstClr val="white">
                    <a:lumMod val="50000"/>
                  </a:prstClr>
                </a:solidFill>
                <a:latin typeface="Calibri" panose="020F0502020204030204"/>
              </a:rPr>
              <a:pPr/>
              <a:t>9</a:t>
            </a:fld>
            <a:endParaRPr lang="en-US" dirty="0">
              <a:solidFill>
                <a:prstClr val="white">
                  <a:lumMod val="50000"/>
                </a:prstClr>
              </a:solidFill>
              <a:latin typeface="Calibri" panose="020F0502020204030204"/>
            </a:endParaRPr>
          </a:p>
        </p:txBody>
      </p:sp>
      <p:pic>
        <p:nvPicPr>
          <p:cNvPr id="5" name="Google Shape;135;p21" descr="ESEA Consultation form.">
            <a:extLst>
              <a:ext uri="{FF2B5EF4-FFF2-40B4-BE49-F238E27FC236}">
                <a16:creationId xmlns:a16="http://schemas.microsoft.com/office/drawing/2014/main" id="{E327A400-6208-4295-81B4-DC8BD05D7B22}"/>
              </a:ext>
            </a:extLst>
          </p:cNvPr>
          <p:cNvPicPr preferRelativeResize="0"/>
          <p:nvPr/>
        </p:nvPicPr>
        <p:blipFill>
          <a:blip r:embed="rId2">
            <a:alphaModFix/>
          </a:blip>
          <a:stretch>
            <a:fillRect/>
          </a:stretch>
        </p:blipFill>
        <p:spPr>
          <a:xfrm>
            <a:off x="172051" y="1472146"/>
            <a:ext cx="3884968" cy="4954873"/>
          </a:xfrm>
          <a:prstGeom prst="rect">
            <a:avLst/>
          </a:prstGeom>
          <a:noFill/>
          <a:ln>
            <a:noFill/>
          </a:ln>
        </p:spPr>
      </p:pic>
      <p:pic>
        <p:nvPicPr>
          <p:cNvPr id="6" name="Google Shape;136;p21" descr="ESEA consultation form.">
            <a:extLst>
              <a:ext uri="{FF2B5EF4-FFF2-40B4-BE49-F238E27FC236}">
                <a16:creationId xmlns:a16="http://schemas.microsoft.com/office/drawing/2014/main" id="{3EBE4F56-D18A-4A38-A98C-D61973ADA668}"/>
              </a:ext>
            </a:extLst>
          </p:cNvPr>
          <p:cNvPicPr preferRelativeResize="0"/>
          <p:nvPr/>
        </p:nvPicPr>
        <p:blipFill>
          <a:blip r:embed="rId3">
            <a:alphaModFix/>
          </a:blip>
          <a:stretch>
            <a:fillRect/>
          </a:stretch>
        </p:blipFill>
        <p:spPr>
          <a:xfrm>
            <a:off x="4149139" y="1479690"/>
            <a:ext cx="3576280" cy="4675416"/>
          </a:xfrm>
          <a:prstGeom prst="rect">
            <a:avLst/>
          </a:prstGeom>
          <a:noFill/>
          <a:ln>
            <a:noFill/>
          </a:ln>
        </p:spPr>
      </p:pic>
      <p:pic>
        <p:nvPicPr>
          <p:cNvPr id="7" name="Google Shape;137;p21" descr="ESEA consultation form.">
            <a:extLst>
              <a:ext uri="{FF2B5EF4-FFF2-40B4-BE49-F238E27FC236}">
                <a16:creationId xmlns:a16="http://schemas.microsoft.com/office/drawing/2014/main" id="{76C7AE17-7EA5-4D8B-997A-226948F7695B}"/>
              </a:ext>
            </a:extLst>
          </p:cNvPr>
          <p:cNvPicPr preferRelativeResize="0"/>
          <p:nvPr/>
        </p:nvPicPr>
        <p:blipFill>
          <a:blip r:embed="rId4">
            <a:alphaModFix/>
          </a:blip>
          <a:stretch>
            <a:fillRect/>
          </a:stretch>
        </p:blipFill>
        <p:spPr>
          <a:xfrm>
            <a:off x="7973181" y="1619797"/>
            <a:ext cx="3252537" cy="4417491"/>
          </a:xfrm>
          <a:prstGeom prst="rect">
            <a:avLst/>
          </a:prstGeom>
          <a:noFill/>
          <a:ln>
            <a:noFill/>
          </a:ln>
        </p:spPr>
      </p:pic>
    </p:spTree>
    <p:extLst>
      <p:ext uri="{BB962C8B-B14F-4D97-AF65-F5344CB8AC3E}">
        <p14:creationId xmlns:p14="http://schemas.microsoft.com/office/powerpoint/2010/main" val="2933628171"/>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2520</TotalTime>
  <Words>1954</Words>
  <Application>Microsoft Office PowerPoint</Application>
  <PresentationFormat>Widescreen</PresentationFormat>
  <Paragraphs>193</Paragraphs>
  <Slides>28</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Museo Slab 500</vt:lpstr>
      <vt:lpstr>Roboto</vt:lpstr>
      <vt:lpstr>Times New Roman</vt:lpstr>
      <vt:lpstr>1_Office Theme</vt:lpstr>
      <vt:lpstr>Program Requirements  for LEAs with  Non-Public Schools </vt:lpstr>
      <vt:lpstr>Training Overview</vt:lpstr>
      <vt:lpstr>Does this Training apply to my LEA? </vt:lpstr>
      <vt:lpstr>SE 9.11 Annual Consultation</vt:lpstr>
      <vt:lpstr>SE 9.11 Annual Consultation</vt:lpstr>
      <vt:lpstr>SE 9.11 Annual Consultation: Overview</vt:lpstr>
      <vt:lpstr>List of Non-public Schools</vt:lpstr>
      <vt:lpstr>SE 9.11 Annual Consultation </vt:lpstr>
      <vt:lpstr>SE 9.11 Annual Consultation: ESEA Consultation Form</vt:lpstr>
      <vt:lpstr>SE 9.11 Annual Consultation: ESSER I Consultation Form</vt:lpstr>
      <vt:lpstr>SE 9.11 Annual Consultation: Demonstration of Compliance</vt:lpstr>
      <vt:lpstr>SE 9.11 Annual Consultation: Examples of Evidence</vt:lpstr>
      <vt:lpstr>SE 9.11 Annual Consultation: Evidence Needed</vt:lpstr>
      <vt:lpstr>FR 1.7 Proportionate Share</vt:lpstr>
      <vt:lpstr>FR 1.7 Proportionate Share</vt:lpstr>
      <vt:lpstr>FR 1.7 Proportionate Share: Overview</vt:lpstr>
      <vt:lpstr>FR 1.7 Proportionate Share</vt:lpstr>
      <vt:lpstr>FR 1.7 Proportionate Share: Demonstration of Compliance </vt:lpstr>
      <vt:lpstr>FR 1.7 Proportionate Share: Examples of Evidence</vt:lpstr>
      <vt:lpstr>Evidence Needed</vt:lpstr>
      <vt:lpstr>FR 9.4 Use of Funds for Non-Public Schools</vt:lpstr>
      <vt:lpstr>FR 9.4 Use of Funds for Non-Public Schools</vt:lpstr>
      <vt:lpstr>FR 9.4 Use of Funds for Non-Public Schools: Overview</vt:lpstr>
      <vt:lpstr>FR 9.4 Demonstration of Compliance</vt:lpstr>
      <vt:lpstr>FR 9.4 Examples of Evidence</vt:lpstr>
      <vt:lpstr>Evidence Needed</vt:lpstr>
      <vt:lpstr>Monitoring Resources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Requirements  for LEAs with  Non-Public Schools</dc:title>
  <dc:creator>Crumley, Kristin</dc:creator>
  <cp:lastModifiedBy>Owen, Emily</cp:lastModifiedBy>
  <cp:revision>17</cp:revision>
  <dcterms:created xsi:type="dcterms:W3CDTF">2021-10-14T16:30:01Z</dcterms:created>
  <dcterms:modified xsi:type="dcterms:W3CDTF">2021-11-03T18:12:48Z</dcterms:modified>
</cp:coreProperties>
</file>