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3"/>
  </p:sldMasterIdLst>
  <p:sldIdLst>
    <p:sldId id="256" r:id="rId4"/>
    <p:sldId id="263" r:id="rId5"/>
    <p:sldId id="266" r:id="rId6"/>
    <p:sldId id="268" r:id="rId7"/>
    <p:sldId id="278" r:id="rId8"/>
    <p:sldId id="267" r:id="rId9"/>
    <p:sldId id="269" r:id="rId10"/>
    <p:sldId id="270" r:id="rId11"/>
    <p:sldId id="271" r:id="rId12"/>
    <p:sldId id="272" r:id="rId13"/>
    <p:sldId id="274" r:id="rId14"/>
    <p:sldId id="273" r:id="rId15"/>
    <p:sldId id="276" r:id="rId16"/>
    <p:sldId id="291" r:id="rId17"/>
    <p:sldId id="299" r:id="rId18"/>
    <p:sldId id="279" r:id="rId19"/>
    <p:sldId id="281" r:id="rId20"/>
    <p:sldId id="280" r:id="rId21"/>
    <p:sldId id="296" r:id="rId22"/>
    <p:sldId id="292" r:id="rId23"/>
    <p:sldId id="294" r:id="rId24"/>
    <p:sldId id="295" r:id="rId25"/>
    <p:sldId id="301" r:id="rId26"/>
    <p:sldId id="264" r:id="rId27"/>
    <p:sldId id="30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C28A6D-327B-CC76-57A4-5243AC50D294}" name="Collins, DeLilah" initials="CD" userId="S::collins_d@cde.state.co.us::0fbcd1ec-9edd-4919-b5b0-b4fa9ee07543" providerId="AD"/>
  <p188:author id="{E8A6BF72-77A1-30B1-9D90-7247737F4902}" name="Kaleda, Steven" initials="KS" userId="S::kaleda_s@cde.state.co.us::82821ed9-8443-4f71-b561-533ecbb72784" providerId="AD"/>
  <p188:author id="{1A000E95-316D-294D-E76E-9BFE47386923}" name="(Allen) Winicki, Megan" initials="M(" userId="S::Allen_m@cde.state.co.us::c07f535d-42a0-4588-b690-b208a1900a6e" providerId="AD"/>
  <p188:author id="{C4C2A99C-5580-60CB-C8A1-A012A6EDAFE0}" name="Prael, Michelle" initials="PM" userId="S::prael_m@cde.state.co.us::0a51a797-5dd2-4055-ba07-d9378c419489" providerId="AD"/>
  <p188:author id="{C85AB7D2-B550-BD79-B8E2-7E1BEF75532D}" name="Hollingshead, Jess" initials="HJ" userId="S::hollingshead_j@cde.state.co.us::72828a8d-9361-4fc4-a85c-ed48cb67a617" providerId="AD"/>
  <p188:author id="{2B767DF3-AA9F-09EF-0021-D009F38B232D}" name="Hollingshead, Jess" initials="" userId="S::Hollingshead_J@cde.state.co.us::72828a8d-9361-4fc4-a85c-ed48cb67a6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3BF18C-FD4F-1699-6F27-6299C3CC78E8}" v="364" dt="2024-09-10T21:08:40.662"/>
    <p1510:client id="{D187D716-DC48-F100-2D12-5A7C502B7746}" v="214" dt="2024-09-10T16:59:19.0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microsoft.com/office/2018/10/relationships/authors" Targe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 Id="rId8" Type="http://schemas.openxmlformats.org/officeDocument/2006/relationships/slide" Target="slides/slide5.xml"/></Relationships>
</file>

<file path=ppt/diagrams/_rels/data2.xml.rels><?xml version="1.0" encoding="UTF-8" standalone="yes"?>
<Relationships xmlns="http://schemas.openxmlformats.org/package/2006/relationships"><Relationship Id="rId3" Type="http://schemas.openxmlformats.org/officeDocument/2006/relationships/hyperlink" Target="https://www.cde.state.co.us/gains/gainstrainings" TargetMode="External"/><Relationship Id="rId2" Type="http://schemas.openxmlformats.org/officeDocument/2006/relationships/hyperlink" Target="https://colorado.egrantsmanagement.com/DocumentLibrary/Default.aspx?ccipSessionKey=638332396516325018" TargetMode="External"/><Relationship Id="rId1" Type="http://schemas.openxmlformats.org/officeDocument/2006/relationships/hyperlink" Target="https://app.smartsheet.com/b/form/95abca2bd3ca41bebd9a43a6edd8e423"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colorado.egrantsmanagement.com/DocumentLibrary/Default.aspx?ccipSessionKey=638332396516325018" TargetMode="External"/><Relationship Id="rId2" Type="http://schemas.openxmlformats.org/officeDocument/2006/relationships/hyperlink" Target="https://app.smartsheet.com/b/form/95abca2bd3ca41bebd9a43a6edd8e423" TargetMode="External"/><Relationship Id="rId1" Type="http://schemas.openxmlformats.org/officeDocument/2006/relationships/hyperlink" Target="https://www.cde.state.co.us/gains/gainstrainings"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0046E1-16E0-4259-82FC-CE67CDC7E36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0633F6F-8556-421C-A853-E9856DC28237}">
      <dgm:prSet/>
      <dgm:spPr/>
      <dgm:t>
        <a:bodyPr/>
        <a:lstStyle/>
        <a:p>
          <a:pPr>
            <a:lnSpc>
              <a:spcPct val="100000"/>
            </a:lnSpc>
          </a:pPr>
          <a:r>
            <a:rPr lang="en-US" b="0" dirty="0">
              <a:solidFill>
                <a:schemeClr val="tx1"/>
              </a:solidFill>
              <a:latin typeface="Calibri Light" panose="020F0302020204030204"/>
            </a:rPr>
            <a:t>Required roles</a:t>
          </a:r>
          <a:endParaRPr lang="en-US" b="0" dirty="0">
            <a:solidFill>
              <a:schemeClr val="tx1"/>
            </a:solidFill>
          </a:endParaRPr>
        </a:p>
      </dgm:t>
    </dgm:pt>
    <dgm:pt modelId="{46E38EA5-AB27-401A-81FD-BB64777DE95F}" type="parTrans" cxnId="{04837370-7EAE-4E6C-B37A-C78BB04125C4}">
      <dgm:prSet/>
      <dgm:spPr/>
      <dgm:t>
        <a:bodyPr/>
        <a:lstStyle/>
        <a:p>
          <a:endParaRPr lang="en-US"/>
        </a:p>
      </dgm:t>
    </dgm:pt>
    <dgm:pt modelId="{F3CC91F8-D5E7-4635-A75E-4B8455B3E5F9}" type="sibTrans" cxnId="{04837370-7EAE-4E6C-B37A-C78BB04125C4}">
      <dgm:prSet/>
      <dgm:spPr/>
      <dgm:t>
        <a:bodyPr/>
        <a:lstStyle/>
        <a:p>
          <a:pPr>
            <a:lnSpc>
              <a:spcPct val="100000"/>
            </a:lnSpc>
          </a:pPr>
          <a:endParaRPr lang="en-US"/>
        </a:p>
      </dgm:t>
    </dgm:pt>
    <dgm:pt modelId="{B85722D7-303B-435B-AA72-B6D61F5A6CD7}">
      <dgm:prSet/>
      <dgm:spPr/>
      <dgm:t>
        <a:bodyPr/>
        <a:lstStyle/>
        <a:p>
          <a:pPr rtl="0">
            <a:lnSpc>
              <a:spcPct val="100000"/>
            </a:lnSpc>
          </a:pPr>
          <a:r>
            <a:rPr lang="en-US" b="0" dirty="0">
              <a:solidFill>
                <a:schemeClr val="tx1"/>
              </a:solidFill>
              <a:latin typeface="Calibri Light" panose="020F0302020204030204"/>
            </a:rPr>
            <a:t>How to Access and Complete the Request for Funds</a:t>
          </a:r>
          <a:endParaRPr lang="en-US" b="0" dirty="0">
            <a:solidFill>
              <a:schemeClr val="tx1"/>
            </a:solidFill>
          </a:endParaRPr>
        </a:p>
      </dgm:t>
    </dgm:pt>
    <dgm:pt modelId="{07413BC6-0DF8-4D33-9592-ED2F09399888}" type="parTrans" cxnId="{DA11C8F0-969E-400A-904E-355259BBA4D2}">
      <dgm:prSet/>
      <dgm:spPr/>
      <dgm:t>
        <a:bodyPr/>
        <a:lstStyle/>
        <a:p>
          <a:endParaRPr lang="en-US"/>
        </a:p>
      </dgm:t>
    </dgm:pt>
    <dgm:pt modelId="{5D0B636F-B4DD-4610-B620-34058873385C}" type="sibTrans" cxnId="{DA11C8F0-969E-400A-904E-355259BBA4D2}">
      <dgm:prSet/>
      <dgm:spPr/>
      <dgm:t>
        <a:bodyPr/>
        <a:lstStyle/>
        <a:p>
          <a:pPr>
            <a:lnSpc>
              <a:spcPct val="100000"/>
            </a:lnSpc>
          </a:pPr>
          <a:endParaRPr lang="en-US"/>
        </a:p>
      </dgm:t>
    </dgm:pt>
    <dgm:pt modelId="{BE725F74-B127-4B91-B4F7-F36A4DA6D67B}">
      <dgm:prSet/>
      <dgm:spPr/>
      <dgm:t>
        <a:bodyPr/>
        <a:lstStyle/>
        <a:p>
          <a:pPr>
            <a:lnSpc>
              <a:spcPct val="100000"/>
            </a:lnSpc>
          </a:pPr>
          <a:r>
            <a:rPr lang="en-US" b="0" dirty="0">
              <a:solidFill>
                <a:schemeClr val="tx1"/>
              </a:solidFill>
            </a:rPr>
            <a:t>Demonstration in test site</a:t>
          </a:r>
        </a:p>
      </dgm:t>
    </dgm:pt>
    <dgm:pt modelId="{A825E7C6-3876-4417-B824-35401E11D3F6}" type="parTrans" cxnId="{E1D77895-B0F2-47F4-9ADE-FC6E5CFFCDD3}">
      <dgm:prSet/>
      <dgm:spPr/>
      <dgm:t>
        <a:bodyPr/>
        <a:lstStyle/>
        <a:p>
          <a:endParaRPr lang="en-US"/>
        </a:p>
      </dgm:t>
    </dgm:pt>
    <dgm:pt modelId="{EF95B92D-E714-492A-A074-07FA111B3E7D}" type="sibTrans" cxnId="{E1D77895-B0F2-47F4-9ADE-FC6E5CFFCDD3}">
      <dgm:prSet/>
      <dgm:spPr/>
      <dgm:t>
        <a:bodyPr/>
        <a:lstStyle/>
        <a:p>
          <a:endParaRPr lang="en-US"/>
        </a:p>
      </dgm:t>
    </dgm:pt>
    <dgm:pt modelId="{8AF16D32-ABE1-42C1-B1E1-53ECBF9EB89B}" type="pres">
      <dgm:prSet presAssocID="{D80046E1-16E0-4259-82FC-CE67CDC7E363}" presName="linear" presStyleCnt="0">
        <dgm:presLayoutVars>
          <dgm:animLvl val="lvl"/>
          <dgm:resizeHandles val="exact"/>
        </dgm:presLayoutVars>
      </dgm:prSet>
      <dgm:spPr/>
    </dgm:pt>
    <dgm:pt modelId="{AF1EFA26-71EF-45FA-AA88-8369ED7B6AC6}" type="pres">
      <dgm:prSet presAssocID="{A0633F6F-8556-421C-A853-E9856DC28237}" presName="parentText" presStyleLbl="node1" presStyleIdx="0" presStyleCnt="3">
        <dgm:presLayoutVars>
          <dgm:chMax val="0"/>
          <dgm:bulletEnabled val="1"/>
        </dgm:presLayoutVars>
      </dgm:prSet>
      <dgm:spPr/>
    </dgm:pt>
    <dgm:pt modelId="{2C2DC0E7-BFC0-4235-A766-29B62F879550}" type="pres">
      <dgm:prSet presAssocID="{F3CC91F8-D5E7-4635-A75E-4B8455B3E5F9}" presName="spacer" presStyleCnt="0"/>
      <dgm:spPr/>
    </dgm:pt>
    <dgm:pt modelId="{91E27494-910A-47B5-A30C-52B63709E204}" type="pres">
      <dgm:prSet presAssocID="{B85722D7-303B-435B-AA72-B6D61F5A6CD7}" presName="parentText" presStyleLbl="node1" presStyleIdx="1" presStyleCnt="3">
        <dgm:presLayoutVars>
          <dgm:chMax val="0"/>
          <dgm:bulletEnabled val="1"/>
        </dgm:presLayoutVars>
      </dgm:prSet>
      <dgm:spPr/>
    </dgm:pt>
    <dgm:pt modelId="{FD1B73C3-C2E0-4A18-A78A-EB2273C13B3F}" type="pres">
      <dgm:prSet presAssocID="{5D0B636F-B4DD-4610-B620-34058873385C}" presName="spacer" presStyleCnt="0"/>
      <dgm:spPr/>
    </dgm:pt>
    <dgm:pt modelId="{6DF288FD-59E6-401A-AD3C-2BB2F6A6F369}" type="pres">
      <dgm:prSet presAssocID="{BE725F74-B127-4B91-B4F7-F36A4DA6D67B}" presName="parentText" presStyleLbl="node1" presStyleIdx="2" presStyleCnt="3">
        <dgm:presLayoutVars>
          <dgm:chMax val="0"/>
          <dgm:bulletEnabled val="1"/>
        </dgm:presLayoutVars>
      </dgm:prSet>
      <dgm:spPr/>
    </dgm:pt>
  </dgm:ptLst>
  <dgm:cxnLst>
    <dgm:cxn modelId="{78A8E726-01B2-4F6D-AAC5-4CBDF54EE3C5}" type="presOf" srcId="{D80046E1-16E0-4259-82FC-CE67CDC7E363}" destId="{8AF16D32-ABE1-42C1-B1E1-53ECBF9EB89B}" srcOrd="0" destOrd="0" presId="urn:microsoft.com/office/officeart/2005/8/layout/vList2"/>
    <dgm:cxn modelId="{04837370-7EAE-4E6C-B37A-C78BB04125C4}" srcId="{D80046E1-16E0-4259-82FC-CE67CDC7E363}" destId="{A0633F6F-8556-421C-A853-E9856DC28237}" srcOrd="0" destOrd="0" parTransId="{46E38EA5-AB27-401A-81FD-BB64777DE95F}" sibTransId="{F3CC91F8-D5E7-4635-A75E-4B8455B3E5F9}"/>
    <dgm:cxn modelId="{70B81057-DB83-42BF-BFC6-B987A1EF9D2E}" type="presOf" srcId="{A0633F6F-8556-421C-A853-E9856DC28237}" destId="{AF1EFA26-71EF-45FA-AA88-8369ED7B6AC6}" srcOrd="0" destOrd="0" presId="urn:microsoft.com/office/officeart/2005/8/layout/vList2"/>
    <dgm:cxn modelId="{76A66E5A-4878-455A-9693-083208037B67}" type="presOf" srcId="{BE725F74-B127-4B91-B4F7-F36A4DA6D67B}" destId="{6DF288FD-59E6-401A-AD3C-2BB2F6A6F369}" srcOrd="0" destOrd="0" presId="urn:microsoft.com/office/officeart/2005/8/layout/vList2"/>
    <dgm:cxn modelId="{199F2E8A-B302-4CAF-8D95-BFCB42CEE730}" type="presOf" srcId="{B85722D7-303B-435B-AA72-B6D61F5A6CD7}" destId="{91E27494-910A-47B5-A30C-52B63709E204}" srcOrd="0" destOrd="0" presId="urn:microsoft.com/office/officeart/2005/8/layout/vList2"/>
    <dgm:cxn modelId="{E1D77895-B0F2-47F4-9ADE-FC6E5CFFCDD3}" srcId="{D80046E1-16E0-4259-82FC-CE67CDC7E363}" destId="{BE725F74-B127-4B91-B4F7-F36A4DA6D67B}" srcOrd="2" destOrd="0" parTransId="{A825E7C6-3876-4417-B824-35401E11D3F6}" sibTransId="{EF95B92D-E714-492A-A074-07FA111B3E7D}"/>
    <dgm:cxn modelId="{DA11C8F0-969E-400A-904E-355259BBA4D2}" srcId="{D80046E1-16E0-4259-82FC-CE67CDC7E363}" destId="{B85722D7-303B-435B-AA72-B6D61F5A6CD7}" srcOrd="1" destOrd="0" parTransId="{07413BC6-0DF8-4D33-9592-ED2F09399888}" sibTransId="{5D0B636F-B4DD-4610-B620-34058873385C}"/>
    <dgm:cxn modelId="{F182A8D9-78CA-4AC3-864C-2EB3C9A8C264}" type="presParOf" srcId="{8AF16D32-ABE1-42C1-B1E1-53ECBF9EB89B}" destId="{AF1EFA26-71EF-45FA-AA88-8369ED7B6AC6}" srcOrd="0" destOrd="0" presId="urn:microsoft.com/office/officeart/2005/8/layout/vList2"/>
    <dgm:cxn modelId="{69A02237-CB51-42C8-BE03-E4E8C8013A67}" type="presParOf" srcId="{8AF16D32-ABE1-42C1-B1E1-53ECBF9EB89B}" destId="{2C2DC0E7-BFC0-4235-A766-29B62F879550}" srcOrd="1" destOrd="0" presId="urn:microsoft.com/office/officeart/2005/8/layout/vList2"/>
    <dgm:cxn modelId="{83C610A3-9317-4554-86DB-5F14D388138F}" type="presParOf" srcId="{8AF16D32-ABE1-42C1-B1E1-53ECBF9EB89B}" destId="{91E27494-910A-47B5-A30C-52B63709E204}" srcOrd="2" destOrd="0" presId="urn:microsoft.com/office/officeart/2005/8/layout/vList2"/>
    <dgm:cxn modelId="{8745D560-BE2E-4A96-AB5D-672FF03EF8E0}" type="presParOf" srcId="{8AF16D32-ABE1-42C1-B1E1-53ECBF9EB89B}" destId="{FD1B73C3-C2E0-4A18-A78A-EB2273C13B3F}" srcOrd="3" destOrd="0" presId="urn:microsoft.com/office/officeart/2005/8/layout/vList2"/>
    <dgm:cxn modelId="{9FEC6819-3AED-4DA0-BEDE-B13C314483DB}" type="presParOf" srcId="{8AF16D32-ABE1-42C1-B1E1-53ECBF9EB89B}" destId="{6DF288FD-59E6-401A-AD3C-2BB2F6A6F36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6C21F1-470C-44C6-942F-A5F7968FD29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BC6F042-6BD1-4771-BB25-A652CD38EB0B}">
      <dgm:prSet phldrT="[Text]" phldr="0"/>
      <dgm:spPr/>
      <dgm:t>
        <a:bodyPr/>
        <a:lstStyle/>
        <a:p>
          <a:pPr rtl="0"/>
          <a:r>
            <a:rPr lang="en-US" b="1" u="sng" dirty="0">
              <a:solidFill>
                <a:schemeClr val="tx1"/>
              </a:solidFill>
              <a:latin typeface="Calibri"/>
              <a:ea typeface="Calibri"/>
              <a:cs typeface="Calibri"/>
              <a:hlinkClick xmlns:r="http://schemas.openxmlformats.org/officeDocument/2006/relationships" r:id="rId1">
                <a:extLst>
                  <a:ext uri="{A12FA001-AC4F-418D-AE19-62706E023703}">
                    <ahyp:hlinkClr xmlns:ahyp="http://schemas.microsoft.com/office/drawing/2018/hyperlinkcolor" val="tx"/>
                  </a:ext>
                </a:extLst>
              </a:hlinkClick>
            </a:rPr>
            <a:t>GAINS Help Desk Ticket</a:t>
          </a:r>
          <a:r>
            <a:rPr lang="en-US" b="1" dirty="0">
              <a:solidFill>
                <a:schemeClr val="tx1"/>
              </a:solidFill>
              <a:latin typeface="Calibri"/>
              <a:ea typeface="Calibri"/>
              <a:cs typeface="Calibri"/>
            </a:rPr>
            <a:t> </a:t>
          </a:r>
          <a:endParaRPr lang="en-US" b="1" dirty="0">
            <a:solidFill>
              <a:schemeClr val="tx1"/>
            </a:solidFill>
          </a:endParaRPr>
        </a:p>
      </dgm:t>
    </dgm:pt>
    <dgm:pt modelId="{3276C350-5FE8-47C4-8841-D365B3CC16D9}" type="parTrans" cxnId="{D9B5FAF0-5483-4596-9D6A-520395EC328C}">
      <dgm:prSet/>
      <dgm:spPr/>
      <dgm:t>
        <a:bodyPr/>
        <a:lstStyle/>
        <a:p>
          <a:endParaRPr lang="en-US"/>
        </a:p>
      </dgm:t>
    </dgm:pt>
    <dgm:pt modelId="{1C3DB188-DAC9-4BB3-B917-E9ADEB163FC8}" type="sibTrans" cxnId="{D9B5FAF0-5483-4596-9D6A-520395EC328C}">
      <dgm:prSet/>
      <dgm:spPr/>
      <dgm:t>
        <a:bodyPr/>
        <a:lstStyle/>
        <a:p>
          <a:endParaRPr lang="en-US"/>
        </a:p>
      </dgm:t>
    </dgm:pt>
    <dgm:pt modelId="{74212EB5-9733-4166-9CE4-F4053CF1F5F0}">
      <dgm:prSet phldrT="[Text]" phldr="0"/>
      <dgm:spPr/>
      <dgm:t>
        <a:bodyPr/>
        <a:lstStyle/>
        <a:p>
          <a:pPr rtl="0"/>
          <a:r>
            <a:rPr lang="en-US" b="1" u="sng" dirty="0">
              <a:solidFill>
                <a:schemeClr val="tx1"/>
              </a:solidFill>
              <a:latin typeface="Calibri"/>
              <a:ea typeface="Calibri"/>
              <a:cs typeface="Calibri"/>
              <a:hlinkClick xmlns:r="http://schemas.openxmlformats.org/officeDocument/2006/relationships" r:id="rId2">
                <a:extLst>
                  <a:ext uri="{A12FA001-AC4F-418D-AE19-62706E023703}">
                    <ahyp:hlinkClr xmlns:ahyp="http://schemas.microsoft.com/office/drawing/2018/hyperlinkcolor" val="tx"/>
                  </a:ext>
                </a:extLst>
              </a:hlinkClick>
            </a:rPr>
            <a:t>GAINS CDE Resources</a:t>
          </a:r>
          <a:endParaRPr lang="en-US" b="1"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endParaRPr>
        </a:p>
      </dgm:t>
    </dgm:pt>
    <dgm:pt modelId="{BB1840B0-EF08-46A9-9F2D-FC46C6E20750}" type="parTrans" cxnId="{27F7D070-F0B3-4E85-8B1D-04BABE11A5E1}">
      <dgm:prSet/>
      <dgm:spPr/>
      <dgm:t>
        <a:bodyPr/>
        <a:lstStyle/>
        <a:p>
          <a:endParaRPr lang="en-US"/>
        </a:p>
      </dgm:t>
    </dgm:pt>
    <dgm:pt modelId="{4CD68733-9278-4352-93A4-80856D484A99}" type="sibTrans" cxnId="{27F7D070-F0B3-4E85-8B1D-04BABE11A5E1}">
      <dgm:prSet/>
      <dgm:spPr/>
      <dgm:t>
        <a:bodyPr/>
        <a:lstStyle/>
        <a:p>
          <a:endParaRPr lang="en-US"/>
        </a:p>
      </dgm:t>
    </dgm:pt>
    <dgm:pt modelId="{CEEF2CAA-39AC-41F6-BEB3-51AD369F62B1}">
      <dgm:prSet phldr="0"/>
      <dgm:spPr/>
      <dgm:t>
        <a:bodyPr/>
        <a:lstStyle/>
        <a:p>
          <a:pPr algn="l" rtl="0">
            <a:lnSpc>
              <a:spcPct val="90000"/>
            </a:lnSpc>
          </a:pPr>
          <a:r>
            <a:rPr lang="en-US" b="1" dirty="0">
              <a:solidFill>
                <a:schemeClr val="tx1"/>
              </a:solidFill>
              <a:latin typeface="Calibri"/>
              <a:ea typeface="Calibri"/>
              <a:cs typeface="Calibri"/>
              <a:hlinkClick xmlns:r="http://schemas.openxmlformats.org/officeDocument/2006/relationships" r:id="rId3">
                <a:extLst>
                  <a:ext uri="{A12FA001-AC4F-418D-AE19-62706E023703}">
                    <ahyp:hlinkClr xmlns:ahyp="http://schemas.microsoft.com/office/drawing/2018/hyperlinkcolor" val="tx"/>
                  </a:ext>
                </a:extLst>
              </a:hlinkClick>
            </a:rPr>
            <a:t>GAINS Training Webpage</a:t>
          </a:r>
          <a:r>
            <a:rPr lang="en-US" b="1" dirty="0">
              <a:solidFill>
                <a:schemeClr val="tx1"/>
              </a:solidFill>
              <a:latin typeface="Calibri"/>
              <a:ea typeface="Calibri"/>
              <a:cs typeface="Calibri"/>
            </a:rPr>
            <a:t> </a:t>
          </a:r>
        </a:p>
      </dgm:t>
    </dgm:pt>
    <dgm:pt modelId="{B0430C2F-F712-425D-947B-7600B100042E}" type="parTrans" cxnId="{B2EEFFE7-54C6-4069-B9C6-F02F4E12D983}">
      <dgm:prSet/>
      <dgm:spPr/>
      <dgm:t>
        <a:bodyPr/>
        <a:lstStyle/>
        <a:p>
          <a:endParaRPr lang="en-US"/>
        </a:p>
      </dgm:t>
    </dgm:pt>
    <dgm:pt modelId="{586CCAA4-E5F4-4E51-B4C3-ACA05C0272C8}" type="sibTrans" cxnId="{B2EEFFE7-54C6-4069-B9C6-F02F4E12D983}">
      <dgm:prSet/>
      <dgm:spPr/>
      <dgm:t>
        <a:bodyPr/>
        <a:lstStyle/>
        <a:p>
          <a:endParaRPr lang="en-US"/>
        </a:p>
      </dgm:t>
    </dgm:pt>
    <dgm:pt modelId="{E3B7AE01-A7D1-4F16-B8E5-B39D90E5195E}">
      <dgm:prSet phldr="0"/>
      <dgm:spPr/>
      <dgm:t>
        <a:bodyPr/>
        <a:lstStyle/>
        <a:p>
          <a:pPr algn="l" rtl="0">
            <a:lnSpc>
              <a:spcPct val="90000"/>
            </a:lnSpc>
          </a:pPr>
          <a:r>
            <a:rPr lang="en-US" u="none" dirty="0">
              <a:latin typeface="Calibri"/>
              <a:ea typeface="Calibri"/>
              <a:cs typeface="Calibri"/>
            </a:rPr>
            <a:t>Catch up on past trainings provided by CDE! </a:t>
          </a:r>
        </a:p>
      </dgm:t>
    </dgm:pt>
    <dgm:pt modelId="{03FD6556-53F6-4E76-89F1-784B2165F05F}" type="parTrans" cxnId="{E30E0581-99FD-4107-9B5F-F99887A9C5F5}">
      <dgm:prSet/>
      <dgm:spPr/>
      <dgm:t>
        <a:bodyPr/>
        <a:lstStyle/>
        <a:p>
          <a:endParaRPr lang="en-US"/>
        </a:p>
      </dgm:t>
    </dgm:pt>
    <dgm:pt modelId="{752A527F-D44E-4D32-80D5-08019D81C5BE}" type="sibTrans" cxnId="{E30E0581-99FD-4107-9B5F-F99887A9C5F5}">
      <dgm:prSet/>
      <dgm:spPr/>
      <dgm:t>
        <a:bodyPr/>
        <a:lstStyle/>
        <a:p>
          <a:endParaRPr lang="en-US"/>
        </a:p>
      </dgm:t>
    </dgm:pt>
    <dgm:pt modelId="{E03A68E7-6418-4A21-803B-C97B6D59578D}">
      <dgm:prSet phldr="0"/>
      <dgm:spPr/>
      <dgm:t>
        <a:bodyPr/>
        <a:lstStyle/>
        <a:p>
          <a:pPr rtl="0"/>
          <a:r>
            <a:rPr lang="en-US" u="none" dirty="0">
              <a:latin typeface="Calibri"/>
              <a:ea typeface="Calibri"/>
              <a:cs typeface="Calibri"/>
            </a:rPr>
            <a:t>Ask for help and indicate a time that works best for you through this ticketing system!</a:t>
          </a:r>
        </a:p>
      </dgm:t>
    </dgm:pt>
    <dgm:pt modelId="{66EE85E2-FBAC-4117-BAE7-6FFA323C391D}" type="parTrans" cxnId="{5509709D-A862-4B40-B45B-91C132BB911C}">
      <dgm:prSet/>
      <dgm:spPr/>
      <dgm:t>
        <a:bodyPr/>
        <a:lstStyle/>
        <a:p>
          <a:endParaRPr lang="en-US"/>
        </a:p>
      </dgm:t>
    </dgm:pt>
    <dgm:pt modelId="{2D17554B-DE57-4A7C-BDA2-8EB747968489}" type="sibTrans" cxnId="{5509709D-A862-4B40-B45B-91C132BB911C}">
      <dgm:prSet/>
      <dgm:spPr/>
      <dgm:t>
        <a:bodyPr/>
        <a:lstStyle/>
        <a:p>
          <a:endParaRPr lang="en-US"/>
        </a:p>
      </dgm:t>
    </dgm:pt>
    <dgm:pt modelId="{93519E65-48FF-4F1E-9FB3-B0C75F162FD6}">
      <dgm:prSet phldr="0"/>
      <dgm:spPr/>
      <dgm:t>
        <a:bodyPr/>
        <a:lstStyle/>
        <a:p>
          <a:pPr rtl="0"/>
          <a:r>
            <a:rPr lang="en-US" u="none" dirty="0">
              <a:latin typeface="Calibri"/>
              <a:ea typeface="Calibri"/>
              <a:cs typeface="Calibri"/>
            </a:rPr>
            <a:t>Any additional resources will be posted in GAINS!</a:t>
          </a:r>
        </a:p>
      </dgm:t>
    </dgm:pt>
    <dgm:pt modelId="{6BC1F01A-B3E5-4AA3-8042-8AFF0B2D7AE6}" type="parTrans" cxnId="{E0B08C6B-7EF1-4E3E-8CFB-0A30D7593C4F}">
      <dgm:prSet/>
      <dgm:spPr/>
      <dgm:t>
        <a:bodyPr/>
        <a:lstStyle/>
        <a:p>
          <a:endParaRPr lang="en-US"/>
        </a:p>
      </dgm:t>
    </dgm:pt>
    <dgm:pt modelId="{BCF8CF65-BDD6-4964-B9A5-898C9F4BE1C5}" type="sibTrans" cxnId="{E0B08C6B-7EF1-4E3E-8CFB-0A30D7593C4F}">
      <dgm:prSet/>
      <dgm:spPr/>
      <dgm:t>
        <a:bodyPr/>
        <a:lstStyle/>
        <a:p>
          <a:endParaRPr lang="en-US"/>
        </a:p>
      </dgm:t>
    </dgm:pt>
    <dgm:pt modelId="{F902BC9C-6B56-4DBD-846F-27DCE50792FF}">
      <dgm:prSet phldr="0"/>
      <dgm:spPr/>
      <dgm:t>
        <a:bodyPr/>
        <a:lstStyle/>
        <a:p>
          <a:pPr rtl="0"/>
          <a:r>
            <a:rPr lang="en-US" b="1" u="sng" dirty="0">
              <a:solidFill>
                <a:schemeClr val="tx1"/>
              </a:solidFill>
              <a:latin typeface="Calibri"/>
              <a:ea typeface="Calibri"/>
              <a:cs typeface="Calibri"/>
            </a:rPr>
            <a:t>GAINS Office Hours</a:t>
          </a:r>
        </a:p>
      </dgm:t>
    </dgm:pt>
    <dgm:pt modelId="{7DD1D00C-6C70-4019-B41A-8B3113C555F0}" type="parTrans" cxnId="{F48894CF-471C-41F0-9CB8-6096626EF0DE}">
      <dgm:prSet/>
      <dgm:spPr/>
    </dgm:pt>
    <dgm:pt modelId="{65646C62-AFA9-4758-9F90-1C8B6F9112A5}" type="sibTrans" cxnId="{F48894CF-471C-41F0-9CB8-6096626EF0DE}">
      <dgm:prSet/>
      <dgm:spPr/>
    </dgm:pt>
    <dgm:pt modelId="{2032B5CD-63A9-4271-AE74-997923436E1E}">
      <dgm:prSet phldr="0"/>
      <dgm:spPr/>
      <dgm:t>
        <a:bodyPr/>
        <a:lstStyle/>
        <a:p>
          <a:pPr rtl="0"/>
          <a:r>
            <a:rPr lang="en-US" b="0" u="none" dirty="0">
              <a:latin typeface="Calibri"/>
              <a:ea typeface="Calibri"/>
              <a:cs typeface="Calibri"/>
            </a:rPr>
            <a:t>Every other Tuesday from 12:30 – 1:00pm for system questions! </a:t>
          </a:r>
          <a:endParaRPr lang="en-US" b="1" u="sng" dirty="0">
            <a:latin typeface="Calibri"/>
            <a:ea typeface="Calibri"/>
            <a:cs typeface="Calibri"/>
          </a:endParaRPr>
        </a:p>
      </dgm:t>
    </dgm:pt>
    <dgm:pt modelId="{9BB4D0DE-2D44-4057-91BF-3D3248BF78B1}" type="parTrans" cxnId="{534584E3-EBE2-4DCC-BEEA-287CDA38847E}">
      <dgm:prSet/>
      <dgm:spPr/>
    </dgm:pt>
    <dgm:pt modelId="{48EDE788-1BE9-45B1-ABB1-922F604BCF39}" type="sibTrans" cxnId="{534584E3-EBE2-4DCC-BEEA-287CDA38847E}">
      <dgm:prSet/>
      <dgm:spPr/>
    </dgm:pt>
    <dgm:pt modelId="{5361E673-F83F-43F8-BF8D-90B2B183E4C1}" type="pres">
      <dgm:prSet presAssocID="{536C21F1-470C-44C6-942F-A5F7968FD29D}" presName="linear" presStyleCnt="0">
        <dgm:presLayoutVars>
          <dgm:dir/>
          <dgm:animLvl val="lvl"/>
          <dgm:resizeHandles val="exact"/>
        </dgm:presLayoutVars>
      </dgm:prSet>
      <dgm:spPr/>
    </dgm:pt>
    <dgm:pt modelId="{499F53A0-79FD-4D41-8D11-F6122A3DFC60}" type="pres">
      <dgm:prSet presAssocID="{CEEF2CAA-39AC-41F6-BEB3-51AD369F62B1}" presName="parentLin" presStyleCnt="0"/>
      <dgm:spPr/>
    </dgm:pt>
    <dgm:pt modelId="{282B1E27-E461-4797-8459-3474B02B69A7}" type="pres">
      <dgm:prSet presAssocID="{CEEF2CAA-39AC-41F6-BEB3-51AD369F62B1}" presName="parentLeftMargin" presStyleLbl="node1" presStyleIdx="0" presStyleCnt="4"/>
      <dgm:spPr/>
    </dgm:pt>
    <dgm:pt modelId="{32FA8A6B-38A5-4FE0-B4B0-A80E9FD5E0FB}" type="pres">
      <dgm:prSet presAssocID="{CEEF2CAA-39AC-41F6-BEB3-51AD369F62B1}" presName="parentText" presStyleLbl="node1" presStyleIdx="0" presStyleCnt="4">
        <dgm:presLayoutVars>
          <dgm:chMax val="0"/>
          <dgm:bulletEnabled val="1"/>
        </dgm:presLayoutVars>
      </dgm:prSet>
      <dgm:spPr/>
    </dgm:pt>
    <dgm:pt modelId="{DA5144DB-2AAC-4D82-96E5-48A02D570651}" type="pres">
      <dgm:prSet presAssocID="{CEEF2CAA-39AC-41F6-BEB3-51AD369F62B1}" presName="negativeSpace" presStyleCnt="0"/>
      <dgm:spPr/>
    </dgm:pt>
    <dgm:pt modelId="{8A17BCA4-46D8-4F25-A650-079B89F5B6D2}" type="pres">
      <dgm:prSet presAssocID="{CEEF2CAA-39AC-41F6-BEB3-51AD369F62B1}" presName="childText" presStyleLbl="conFgAcc1" presStyleIdx="0" presStyleCnt="4">
        <dgm:presLayoutVars>
          <dgm:bulletEnabled val="1"/>
        </dgm:presLayoutVars>
      </dgm:prSet>
      <dgm:spPr/>
    </dgm:pt>
    <dgm:pt modelId="{87FD2DDF-D36D-4D96-8CD1-157FB465F588}" type="pres">
      <dgm:prSet presAssocID="{586CCAA4-E5F4-4E51-B4C3-ACA05C0272C8}" presName="spaceBetweenRectangles" presStyleCnt="0"/>
      <dgm:spPr/>
    </dgm:pt>
    <dgm:pt modelId="{7E43BD6E-B040-4452-ACC2-39C93EDE6C85}" type="pres">
      <dgm:prSet presAssocID="{7BC6F042-6BD1-4771-BB25-A652CD38EB0B}" presName="parentLin" presStyleCnt="0"/>
      <dgm:spPr/>
    </dgm:pt>
    <dgm:pt modelId="{A9A401CA-69AC-44D7-A794-60171841E314}" type="pres">
      <dgm:prSet presAssocID="{7BC6F042-6BD1-4771-BB25-A652CD38EB0B}" presName="parentLeftMargin" presStyleLbl="node1" presStyleIdx="0" presStyleCnt="4"/>
      <dgm:spPr/>
    </dgm:pt>
    <dgm:pt modelId="{3C863D6D-43E4-439A-A898-C658B122F1E7}" type="pres">
      <dgm:prSet presAssocID="{7BC6F042-6BD1-4771-BB25-A652CD38EB0B}" presName="parentText" presStyleLbl="node1" presStyleIdx="1" presStyleCnt="4">
        <dgm:presLayoutVars>
          <dgm:chMax val="0"/>
          <dgm:bulletEnabled val="1"/>
        </dgm:presLayoutVars>
      </dgm:prSet>
      <dgm:spPr/>
    </dgm:pt>
    <dgm:pt modelId="{D80D6B97-BC6B-4B5A-B08C-7A4928226124}" type="pres">
      <dgm:prSet presAssocID="{7BC6F042-6BD1-4771-BB25-A652CD38EB0B}" presName="negativeSpace" presStyleCnt="0"/>
      <dgm:spPr/>
    </dgm:pt>
    <dgm:pt modelId="{D07E6D82-027B-425F-80E5-5CD2BA165048}" type="pres">
      <dgm:prSet presAssocID="{7BC6F042-6BD1-4771-BB25-A652CD38EB0B}" presName="childText" presStyleLbl="conFgAcc1" presStyleIdx="1" presStyleCnt="4">
        <dgm:presLayoutVars>
          <dgm:bulletEnabled val="1"/>
        </dgm:presLayoutVars>
      </dgm:prSet>
      <dgm:spPr/>
    </dgm:pt>
    <dgm:pt modelId="{A2DBC18D-BD03-452A-8306-3EC560332CE6}" type="pres">
      <dgm:prSet presAssocID="{1C3DB188-DAC9-4BB3-B917-E9ADEB163FC8}" presName="spaceBetweenRectangles" presStyleCnt="0"/>
      <dgm:spPr/>
    </dgm:pt>
    <dgm:pt modelId="{57AFB0AB-5C9D-4814-B54F-41EB1134BD48}" type="pres">
      <dgm:prSet presAssocID="{74212EB5-9733-4166-9CE4-F4053CF1F5F0}" presName="parentLin" presStyleCnt="0"/>
      <dgm:spPr/>
    </dgm:pt>
    <dgm:pt modelId="{120D04AA-0C9A-4A95-961D-6821DB14B349}" type="pres">
      <dgm:prSet presAssocID="{74212EB5-9733-4166-9CE4-F4053CF1F5F0}" presName="parentLeftMargin" presStyleLbl="node1" presStyleIdx="1" presStyleCnt="4"/>
      <dgm:spPr/>
    </dgm:pt>
    <dgm:pt modelId="{1BDCE046-0EAF-4BB4-BA93-B24AA1220738}" type="pres">
      <dgm:prSet presAssocID="{74212EB5-9733-4166-9CE4-F4053CF1F5F0}" presName="parentText" presStyleLbl="node1" presStyleIdx="2" presStyleCnt="4">
        <dgm:presLayoutVars>
          <dgm:chMax val="0"/>
          <dgm:bulletEnabled val="1"/>
        </dgm:presLayoutVars>
      </dgm:prSet>
      <dgm:spPr/>
    </dgm:pt>
    <dgm:pt modelId="{C77761CF-298D-4019-A53A-403936C9FCE0}" type="pres">
      <dgm:prSet presAssocID="{74212EB5-9733-4166-9CE4-F4053CF1F5F0}" presName="negativeSpace" presStyleCnt="0"/>
      <dgm:spPr/>
    </dgm:pt>
    <dgm:pt modelId="{5F5A0E3F-D2AF-44F8-B968-E9987BB618BD}" type="pres">
      <dgm:prSet presAssocID="{74212EB5-9733-4166-9CE4-F4053CF1F5F0}" presName="childText" presStyleLbl="conFgAcc1" presStyleIdx="2" presStyleCnt="4">
        <dgm:presLayoutVars>
          <dgm:bulletEnabled val="1"/>
        </dgm:presLayoutVars>
      </dgm:prSet>
      <dgm:spPr/>
    </dgm:pt>
    <dgm:pt modelId="{3360FDCB-5DB5-485D-8AF0-F23D1AA4A98C}" type="pres">
      <dgm:prSet presAssocID="{4CD68733-9278-4352-93A4-80856D484A99}" presName="spaceBetweenRectangles" presStyleCnt="0"/>
      <dgm:spPr/>
    </dgm:pt>
    <dgm:pt modelId="{F4AF632C-4D60-4101-B280-722CAA68D86F}" type="pres">
      <dgm:prSet presAssocID="{F902BC9C-6B56-4DBD-846F-27DCE50792FF}" presName="parentLin" presStyleCnt="0"/>
      <dgm:spPr/>
    </dgm:pt>
    <dgm:pt modelId="{D0D16BC3-435E-4898-8F89-CA3253F90E11}" type="pres">
      <dgm:prSet presAssocID="{F902BC9C-6B56-4DBD-846F-27DCE50792FF}" presName="parentLeftMargin" presStyleLbl="node1" presStyleIdx="2" presStyleCnt="4"/>
      <dgm:spPr/>
    </dgm:pt>
    <dgm:pt modelId="{579FC7D4-C007-4FB2-9048-A008C31056FB}" type="pres">
      <dgm:prSet presAssocID="{F902BC9C-6B56-4DBD-846F-27DCE50792FF}" presName="parentText" presStyleLbl="node1" presStyleIdx="3" presStyleCnt="4">
        <dgm:presLayoutVars>
          <dgm:chMax val="0"/>
          <dgm:bulletEnabled val="1"/>
        </dgm:presLayoutVars>
      </dgm:prSet>
      <dgm:spPr/>
    </dgm:pt>
    <dgm:pt modelId="{6AA08885-A1CA-46FF-9E12-9BF229B15D13}" type="pres">
      <dgm:prSet presAssocID="{F902BC9C-6B56-4DBD-846F-27DCE50792FF}" presName="negativeSpace" presStyleCnt="0"/>
      <dgm:spPr/>
    </dgm:pt>
    <dgm:pt modelId="{76448691-8614-44C6-8FF5-149CBDB9244A}" type="pres">
      <dgm:prSet presAssocID="{F902BC9C-6B56-4DBD-846F-27DCE50792FF}" presName="childText" presStyleLbl="conFgAcc1" presStyleIdx="3" presStyleCnt="4">
        <dgm:presLayoutVars>
          <dgm:bulletEnabled val="1"/>
        </dgm:presLayoutVars>
      </dgm:prSet>
      <dgm:spPr/>
    </dgm:pt>
  </dgm:ptLst>
  <dgm:cxnLst>
    <dgm:cxn modelId="{82AC860E-ADC1-4555-94ED-9161456FFC04}" type="presOf" srcId="{536C21F1-470C-44C6-942F-A5F7968FD29D}" destId="{5361E673-F83F-43F8-BF8D-90B2B183E4C1}" srcOrd="0" destOrd="0" presId="urn:microsoft.com/office/officeart/2005/8/layout/list1"/>
    <dgm:cxn modelId="{6AB6AF19-2295-475E-AB85-D5A6CBC5DFB1}" type="presOf" srcId="{CEEF2CAA-39AC-41F6-BEB3-51AD369F62B1}" destId="{282B1E27-E461-4797-8459-3474B02B69A7}" srcOrd="0" destOrd="0" presId="urn:microsoft.com/office/officeart/2005/8/layout/list1"/>
    <dgm:cxn modelId="{0DC1261E-D1D8-42DB-AC7B-4925CB45ACE2}" type="presOf" srcId="{7BC6F042-6BD1-4771-BB25-A652CD38EB0B}" destId="{A9A401CA-69AC-44D7-A794-60171841E314}" srcOrd="0" destOrd="0" presId="urn:microsoft.com/office/officeart/2005/8/layout/list1"/>
    <dgm:cxn modelId="{404DF843-A6B6-4740-A22B-4802E0FF235F}" type="presOf" srcId="{74212EB5-9733-4166-9CE4-F4053CF1F5F0}" destId="{120D04AA-0C9A-4A95-961D-6821DB14B349}" srcOrd="0" destOrd="0" presId="urn:microsoft.com/office/officeart/2005/8/layout/list1"/>
    <dgm:cxn modelId="{E0B08C6B-7EF1-4E3E-8CFB-0A30D7593C4F}" srcId="{74212EB5-9733-4166-9CE4-F4053CF1F5F0}" destId="{93519E65-48FF-4F1E-9FB3-B0C75F162FD6}" srcOrd="0" destOrd="0" parTransId="{6BC1F01A-B3E5-4AA3-8042-8AFF0B2D7AE6}" sibTransId="{BCF8CF65-BDD6-4964-B9A5-898C9F4BE1C5}"/>
    <dgm:cxn modelId="{27F7D070-F0B3-4E85-8B1D-04BABE11A5E1}" srcId="{536C21F1-470C-44C6-942F-A5F7968FD29D}" destId="{74212EB5-9733-4166-9CE4-F4053CF1F5F0}" srcOrd="2" destOrd="0" parTransId="{BB1840B0-EF08-46A9-9F2D-FC46C6E20750}" sibTransId="{4CD68733-9278-4352-93A4-80856D484A99}"/>
    <dgm:cxn modelId="{10B05F75-8AC1-48E3-97E3-9E0241EAD019}" type="presOf" srcId="{F902BC9C-6B56-4DBD-846F-27DCE50792FF}" destId="{D0D16BC3-435E-4898-8F89-CA3253F90E11}" srcOrd="0" destOrd="0" presId="urn:microsoft.com/office/officeart/2005/8/layout/list1"/>
    <dgm:cxn modelId="{2FB88D75-A4EB-441A-BA14-EC2D8742BEA0}" type="presOf" srcId="{7BC6F042-6BD1-4771-BB25-A652CD38EB0B}" destId="{3C863D6D-43E4-439A-A898-C658B122F1E7}" srcOrd="1" destOrd="0" presId="urn:microsoft.com/office/officeart/2005/8/layout/list1"/>
    <dgm:cxn modelId="{2FBBB856-6B52-45C5-A4F5-9A100D985E26}" type="presOf" srcId="{2032B5CD-63A9-4271-AE74-997923436E1E}" destId="{76448691-8614-44C6-8FF5-149CBDB9244A}" srcOrd="0" destOrd="0" presId="urn:microsoft.com/office/officeart/2005/8/layout/list1"/>
    <dgm:cxn modelId="{E30E0581-99FD-4107-9B5F-F99887A9C5F5}" srcId="{CEEF2CAA-39AC-41F6-BEB3-51AD369F62B1}" destId="{E3B7AE01-A7D1-4F16-B8E5-B39D90E5195E}" srcOrd="0" destOrd="0" parTransId="{03FD6556-53F6-4E76-89F1-784B2165F05F}" sibTransId="{752A527F-D44E-4D32-80D5-08019D81C5BE}"/>
    <dgm:cxn modelId="{85987282-756B-402F-86D7-B703B0F5BDDA}" type="presOf" srcId="{E03A68E7-6418-4A21-803B-C97B6D59578D}" destId="{D07E6D82-027B-425F-80E5-5CD2BA165048}" srcOrd="0" destOrd="0" presId="urn:microsoft.com/office/officeart/2005/8/layout/list1"/>
    <dgm:cxn modelId="{615B9189-0B40-4131-8E82-FCB011699937}" type="presOf" srcId="{CEEF2CAA-39AC-41F6-BEB3-51AD369F62B1}" destId="{32FA8A6B-38A5-4FE0-B4B0-A80E9FD5E0FB}" srcOrd="1" destOrd="0" presId="urn:microsoft.com/office/officeart/2005/8/layout/list1"/>
    <dgm:cxn modelId="{6194E993-D1B1-40B9-B530-ADED69C10D2C}" type="presOf" srcId="{93519E65-48FF-4F1E-9FB3-B0C75F162FD6}" destId="{5F5A0E3F-D2AF-44F8-B968-E9987BB618BD}" srcOrd="0" destOrd="0" presId="urn:microsoft.com/office/officeart/2005/8/layout/list1"/>
    <dgm:cxn modelId="{EAF7179C-1501-4ADA-8EC2-40DBE0BBE350}" type="presOf" srcId="{E3B7AE01-A7D1-4F16-B8E5-B39D90E5195E}" destId="{8A17BCA4-46D8-4F25-A650-079B89F5B6D2}" srcOrd="0" destOrd="0" presId="urn:microsoft.com/office/officeart/2005/8/layout/list1"/>
    <dgm:cxn modelId="{5509709D-A862-4B40-B45B-91C132BB911C}" srcId="{7BC6F042-6BD1-4771-BB25-A652CD38EB0B}" destId="{E03A68E7-6418-4A21-803B-C97B6D59578D}" srcOrd="0" destOrd="0" parTransId="{66EE85E2-FBAC-4117-BAE7-6FFA323C391D}" sibTransId="{2D17554B-DE57-4A7C-BDA2-8EB747968489}"/>
    <dgm:cxn modelId="{FB562EAE-A678-4CB4-A663-98196E0BA0DE}" type="presOf" srcId="{F902BC9C-6B56-4DBD-846F-27DCE50792FF}" destId="{579FC7D4-C007-4FB2-9048-A008C31056FB}" srcOrd="1" destOrd="0" presId="urn:microsoft.com/office/officeart/2005/8/layout/list1"/>
    <dgm:cxn modelId="{6F1923B3-FD43-414A-BCF0-0B3A54893BAB}" type="presOf" srcId="{74212EB5-9733-4166-9CE4-F4053CF1F5F0}" destId="{1BDCE046-0EAF-4BB4-BA93-B24AA1220738}" srcOrd="1" destOrd="0" presId="urn:microsoft.com/office/officeart/2005/8/layout/list1"/>
    <dgm:cxn modelId="{F48894CF-471C-41F0-9CB8-6096626EF0DE}" srcId="{536C21F1-470C-44C6-942F-A5F7968FD29D}" destId="{F902BC9C-6B56-4DBD-846F-27DCE50792FF}" srcOrd="3" destOrd="0" parTransId="{7DD1D00C-6C70-4019-B41A-8B3113C555F0}" sibTransId="{65646C62-AFA9-4758-9F90-1C8B6F9112A5}"/>
    <dgm:cxn modelId="{534584E3-EBE2-4DCC-BEEA-287CDA38847E}" srcId="{F902BC9C-6B56-4DBD-846F-27DCE50792FF}" destId="{2032B5CD-63A9-4271-AE74-997923436E1E}" srcOrd="0" destOrd="0" parTransId="{9BB4D0DE-2D44-4057-91BF-3D3248BF78B1}" sibTransId="{48EDE788-1BE9-45B1-ABB1-922F604BCF39}"/>
    <dgm:cxn modelId="{B2EEFFE7-54C6-4069-B9C6-F02F4E12D983}" srcId="{536C21F1-470C-44C6-942F-A5F7968FD29D}" destId="{CEEF2CAA-39AC-41F6-BEB3-51AD369F62B1}" srcOrd="0" destOrd="0" parTransId="{B0430C2F-F712-425D-947B-7600B100042E}" sibTransId="{586CCAA4-E5F4-4E51-B4C3-ACA05C0272C8}"/>
    <dgm:cxn modelId="{D9B5FAF0-5483-4596-9D6A-520395EC328C}" srcId="{536C21F1-470C-44C6-942F-A5F7968FD29D}" destId="{7BC6F042-6BD1-4771-BB25-A652CD38EB0B}" srcOrd="1" destOrd="0" parTransId="{3276C350-5FE8-47C4-8841-D365B3CC16D9}" sibTransId="{1C3DB188-DAC9-4BB3-B917-E9ADEB163FC8}"/>
    <dgm:cxn modelId="{0074490C-0448-4DA1-BCFD-1DD151AA62AB}" type="presParOf" srcId="{5361E673-F83F-43F8-BF8D-90B2B183E4C1}" destId="{499F53A0-79FD-4D41-8D11-F6122A3DFC60}" srcOrd="0" destOrd="0" presId="urn:microsoft.com/office/officeart/2005/8/layout/list1"/>
    <dgm:cxn modelId="{D1B44AD0-707C-4389-905C-A6556D24CE58}" type="presParOf" srcId="{499F53A0-79FD-4D41-8D11-F6122A3DFC60}" destId="{282B1E27-E461-4797-8459-3474B02B69A7}" srcOrd="0" destOrd="0" presId="urn:microsoft.com/office/officeart/2005/8/layout/list1"/>
    <dgm:cxn modelId="{A2E4D786-4887-4E97-A836-513789394105}" type="presParOf" srcId="{499F53A0-79FD-4D41-8D11-F6122A3DFC60}" destId="{32FA8A6B-38A5-4FE0-B4B0-A80E9FD5E0FB}" srcOrd="1" destOrd="0" presId="urn:microsoft.com/office/officeart/2005/8/layout/list1"/>
    <dgm:cxn modelId="{41E69484-63C3-415A-9351-59C6456D3E59}" type="presParOf" srcId="{5361E673-F83F-43F8-BF8D-90B2B183E4C1}" destId="{DA5144DB-2AAC-4D82-96E5-48A02D570651}" srcOrd="1" destOrd="0" presId="urn:microsoft.com/office/officeart/2005/8/layout/list1"/>
    <dgm:cxn modelId="{0503B960-4DC9-4C1B-B338-6FB60D9C9210}" type="presParOf" srcId="{5361E673-F83F-43F8-BF8D-90B2B183E4C1}" destId="{8A17BCA4-46D8-4F25-A650-079B89F5B6D2}" srcOrd="2" destOrd="0" presId="urn:microsoft.com/office/officeart/2005/8/layout/list1"/>
    <dgm:cxn modelId="{F23A85F1-62B1-4F79-B2AA-DCF87D747509}" type="presParOf" srcId="{5361E673-F83F-43F8-BF8D-90B2B183E4C1}" destId="{87FD2DDF-D36D-4D96-8CD1-157FB465F588}" srcOrd="3" destOrd="0" presId="urn:microsoft.com/office/officeart/2005/8/layout/list1"/>
    <dgm:cxn modelId="{F179C706-03ED-4038-A36E-E6E5F6E0E2BD}" type="presParOf" srcId="{5361E673-F83F-43F8-BF8D-90B2B183E4C1}" destId="{7E43BD6E-B040-4452-ACC2-39C93EDE6C85}" srcOrd="4" destOrd="0" presId="urn:microsoft.com/office/officeart/2005/8/layout/list1"/>
    <dgm:cxn modelId="{A494E252-583B-4F4F-991D-0D122BED071A}" type="presParOf" srcId="{7E43BD6E-B040-4452-ACC2-39C93EDE6C85}" destId="{A9A401CA-69AC-44D7-A794-60171841E314}" srcOrd="0" destOrd="0" presId="urn:microsoft.com/office/officeart/2005/8/layout/list1"/>
    <dgm:cxn modelId="{627019D4-CBFF-4478-985A-CC394A42FBAF}" type="presParOf" srcId="{7E43BD6E-B040-4452-ACC2-39C93EDE6C85}" destId="{3C863D6D-43E4-439A-A898-C658B122F1E7}" srcOrd="1" destOrd="0" presId="urn:microsoft.com/office/officeart/2005/8/layout/list1"/>
    <dgm:cxn modelId="{0C9915B9-A646-40B8-9DF0-F4BB70B3BA77}" type="presParOf" srcId="{5361E673-F83F-43F8-BF8D-90B2B183E4C1}" destId="{D80D6B97-BC6B-4B5A-B08C-7A4928226124}" srcOrd="5" destOrd="0" presId="urn:microsoft.com/office/officeart/2005/8/layout/list1"/>
    <dgm:cxn modelId="{4A783A26-7EA6-452B-971C-9B967236280F}" type="presParOf" srcId="{5361E673-F83F-43F8-BF8D-90B2B183E4C1}" destId="{D07E6D82-027B-425F-80E5-5CD2BA165048}" srcOrd="6" destOrd="0" presId="urn:microsoft.com/office/officeart/2005/8/layout/list1"/>
    <dgm:cxn modelId="{D7184E66-646E-497B-9E4E-8C12A0155153}" type="presParOf" srcId="{5361E673-F83F-43F8-BF8D-90B2B183E4C1}" destId="{A2DBC18D-BD03-452A-8306-3EC560332CE6}" srcOrd="7" destOrd="0" presId="urn:microsoft.com/office/officeart/2005/8/layout/list1"/>
    <dgm:cxn modelId="{08F51CCD-C6D2-42DA-98CC-D8C0B39BCA56}" type="presParOf" srcId="{5361E673-F83F-43F8-BF8D-90B2B183E4C1}" destId="{57AFB0AB-5C9D-4814-B54F-41EB1134BD48}" srcOrd="8" destOrd="0" presId="urn:microsoft.com/office/officeart/2005/8/layout/list1"/>
    <dgm:cxn modelId="{E301A75E-700C-4A79-A75B-16C34352D0E9}" type="presParOf" srcId="{57AFB0AB-5C9D-4814-B54F-41EB1134BD48}" destId="{120D04AA-0C9A-4A95-961D-6821DB14B349}" srcOrd="0" destOrd="0" presId="urn:microsoft.com/office/officeart/2005/8/layout/list1"/>
    <dgm:cxn modelId="{A043DD17-7BE6-44BA-9954-AA64EAF6A20E}" type="presParOf" srcId="{57AFB0AB-5C9D-4814-B54F-41EB1134BD48}" destId="{1BDCE046-0EAF-4BB4-BA93-B24AA1220738}" srcOrd="1" destOrd="0" presId="urn:microsoft.com/office/officeart/2005/8/layout/list1"/>
    <dgm:cxn modelId="{AAB73CF6-025C-4663-9737-1947409F45AA}" type="presParOf" srcId="{5361E673-F83F-43F8-BF8D-90B2B183E4C1}" destId="{C77761CF-298D-4019-A53A-403936C9FCE0}" srcOrd="9" destOrd="0" presId="urn:microsoft.com/office/officeart/2005/8/layout/list1"/>
    <dgm:cxn modelId="{E9EF489C-C267-4266-88D7-D45C8111FC88}" type="presParOf" srcId="{5361E673-F83F-43F8-BF8D-90B2B183E4C1}" destId="{5F5A0E3F-D2AF-44F8-B968-E9987BB618BD}" srcOrd="10" destOrd="0" presId="urn:microsoft.com/office/officeart/2005/8/layout/list1"/>
    <dgm:cxn modelId="{962DDA99-ECE7-49B4-B236-8AF5BFD75A5E}" type="presParOf" srcId="{5361E673-F83F-43F8-BF8D-90B2B183E4C1}" destId="{3360FDCB-5DB5-485D-8AF0-F23D1AA4A98C}" srcOrd="11" destOrd="0" presId="urn:microsoft.com/office/officeart/2005/8/layout/list1"/>
    <dgm:cxn modelId="{922053FC-569F-4F12-99C2-B396A6379206}" type="presParOf" srcId="{5361E673-F83F-43F8-BF8D-90B2B183E4C1}" destId="{F4AF632C-4D60-4101-B280-722CAA68D86F}" srcOrd="12" destOrd="0" presId="urn:microsoft.com/office/officeart/2005/8/layout/list1"/>
    <dgm:cxn modelId="{8A8CF7AD-8F0C-496B-BE0E-EB80B40ACB35}" type="presParOf" srcId="{F4AF632C-4D60-4101-B280-722CAA68D86F}" destId="{D0D16BC3-435E-4898-8F89-CA3253F90E11}" srcOrd="0" destOrd="0" presId="urn:microsoft.com/office/officeart/2005/8/layout/list1"/>
    <dgm:cxn modelId="{89832AA5-7C4F-44A7-AB91-14892C33FEA5}" type="presParOf" srcId="{F4AF632C-4D60-4101-B280-722CAA68D86F}" destId="{579FC7D4-C007-4FB2-9048-A008C31056FB}" srcOrd="1" destOrd="0" presId="urn:microsoft.com/office/officeart/2005/8/layout/list1"/>
    <dgm:cxn modelId="{7356555A-65E1-45C0-B494-82F24E25BBD7}" type="presParOf" srcId="{5361E673-F83F-43F8-BF8D-90B2B183E4C1}" destId="{6AA08885-A1CA-46FF-9E12-9BF229B15D13}" srcOrd="13" destOrd="0" presId="urn:microsoft.com/office/officeart/2005/8/layout/list1"/>
    <dgm:cxn modelId="{7492E777-646A-46EE-BE82-49B0B4E6DCA4}" type="presParOf" srcId="{5361E673-F83F-43F8-BF8D-90B2B183E4C1}" destId="{76448691-8614-44C6-8FF5-149CBDB9244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EFA26-71EF-45FA-AA88-8369ED7B6AC6}">
      <dsp:nvSpPr>
        <dsp:cNvPr id="0" name=""/>
        <dsp:cNvSpPr/>
      </dsp:nvSpPr>
      <dsp:spPr>
        <a:xfrm>
          <a:off x="0" y="599049"/>
          <a:ext cx="10515600" cy="9781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100000"/>
            </a:lnSpc>
            <a:spcBef>
              <a:spcPct val="0"/>
            </a:spcBef>
            <a:spcAft>
              <a:spcPct val="35000"/>
            </a:spcAft>
            <a:buNone/>
          </a:pPr>
          <a:r>
            <a:rPr lang="en-US" sz="3800" b="0" kern="1200" dirty="0">
              <a:solidFill>
                <a:schemeClr val="tx1"/>
              </a:solidFill>
              <a:latin typeface="Calibri Light" panose="020F0302020204030204"/>
            </a:rPr>
            <a:t>Required roles</a:t>
          </a:r>
          <a:endParaRPr lang="en-US" sz="3800" b="0" kern="1200" dirty="0">
            <a:solidFill>
              <a:schemeClr val="tx1"/>
            </a:solidFill>
          </a:endParaRPr>
        </a:p>
      </dsp:txBody>
      <dsp:txXfrm>
        <a:off x="47748" y="646797"/>
        <a:ext cx="10420104" cy="882624"/>
      </dsp:txXfrm>
    </dsp:sp>
    <dsp:sp modelId="{91E27494-910A-47B5-A30C-52B63709E204}">
      <dsp:nvSpPr>
        <dsp:cNvPr id="0" name=""/>
        <dsp:cNvSpPr/>
      </dsp:nvSpPr>
      <dsp:spPr>
        <a:xfrm>
          <a:off x="0" y="1686609"/>
          <a:ext cx="10515600" cy="9781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100000"/>
            </a:lnSpc>
            <a:spcBef>
              <a:spcPct val="0"/>
            </a:spcBef>
            <a:spcAft>
              <a:spcPct val="35000"/>
            </a:spcAft>
            <a:buNone/>
          </a:pPr>
          <a:r>
            <a:rPr lang="en-US" sz="3800" b="0" kern="1200" dirty="0">
              <a:solidFill>
                <a:schemeClr val="tx1"/>
              </a:solidFill>
              <a:latin typeface="Calibri Light" panose="020F0302020204030204"/>
            </a:rPr>
            <a:t>How to Access and Complete the Request for Funds</a:t>
          </a:r>
          <a:endParaRPr lang="en-US" sz="3800" b="0" kern="1200" dirty="0">
            <a:solidFill>
              <a:schemeClr val="tx1"/>
            </a:solidFill>
          </a:endParaRPr>
        </a:p>
      </dsp:txBody>
      <dsp:txXfrm>
        <a:off x="47748" y="1734357"/>
        <a:ext cx="10420104" cy="882624"/>
      </dsp:txXfrm>
    </dsp:sp>
    <dsp:sp modelId="{6DF288FD-59E6-401A-AD3C-2BB2F6A6F369}">
      <dsp:nvSpPr>
        <dsp:cNvPr id="0" name=""/>
        <dsp:cNvSpPr/>
      </dsp:nvSpPr>
      <dsp:spPr>
        <a:xfrm>
          <a:off x="0" y="2774169"/>
          <a:ext cx="10515600" cy="9781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100000"/>
            </a:lnSpc>
            <a:spcBef>
              <a:spcPct val="0"/>
            </a:spcBef>
            <a:spcAft>
              <a:spcPct val="35000"/>
            </a:spcAft>
            <a:buNone/>
          </a:pPr>
          <a:r>
            <a:rPr lang="en-US" sz="3800" b="0" kern="1200" dirty="0">
              <a:solidFill>
                <a:schemeClr val="tx1"/>
              </a:solidFill>
            </a:rPr>
            <a:t>Demonstration in test site</a:t>
          </a:r>
        </a:p>
      </dsp:txBody>
      <dsp:txXfrm>
        <a:off x="47748" y="2821917"/>
        <a:ext cx="10420104" cy="8826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7BCA4-46D8-4F25-A650-079B89F5B6D2}">
      <dsp:nvSpPr>
        <dsp:cNvPr id="0" name=""/>
        <dsp:cNvSpPr/>
      </dsp:nvSpPr>
      <dsp:spPr>
        <a:xfrm>
          <a:off x="0" y="316405"/>
          <a:ext cx="5342282" cy="6378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4620" tIns="312420" rIns="414620" bIns="106680" numCol="1" spcCol="1270" anchor="t" anchorCtr="0">
          <a:noAutofit/>
        </a:bodyPr>
        <a:lstStyle/>
        <a:p>
          <a:pPr marL="114300" lvl="1" indent="-114300" algn="l" defTabSz="666750" rtl="0">
            <a:lnSpc>
              <a:spcPct val="90000"/>
            </a:lnSpc>
            <a:spcBef>
              <a:spcPct val="0"/>
            </a:spcBef>
            <a:spcAft>
              <a:spcPct val="15000"/>
            </a:spcAft>
            <a:buChar char="•"/>
          </a:pPr>
          <a:r>
            <a:rPr lang="en-US" sz="1500" u="none" kern="1200" dirty="0">
              <a:latin typeface="Calibri"/>
              <a:ea typeface="Calibri"/>
              <a:cs typeface="Calibri"/>
            </a:rPr>
            <a:t>Catch up on past trainings provided by CDE! </a:t>
          </a:r>
        </a:p>
      </dsp:txBody>
      <dsp:txXfrm>
        <a:off x="0" y="316405"/>
        <a:ext cx="5342282" cy="637875"/>
      </dsp:txXfrm>
    </dsp:sp>
    <dsp:sp modelId="{32FA8A6B-38A5-4FE0-B4B0-A80E9FD5E0FB}">
      <dsp:nvSpPr>
        <dsp:cNvPr id="0" name=""/>
        <dsp:cNvSpPr/>
      </dsp:nvSpPr>
      <dsp:spPr>
        <a:xfrm>
          <a:off x="267114" y="95005"/>
          <a:ext cx="3739597"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348" tIns="0" rIns="141348" bIns="0" numCol="1" spcCol="1270" anchor="ctr" anchorCtr="0">
          <a:noAutofit/>
        </a:bodyPr>
        <a:lstStyle/>
        <a:p>
          <a:pPr marL="0" lvl="0" indent="0" algn="l" defTabSz="666750" rtl="0">
            <a:lnSpc>
              <a:spcPct val="90000"/>
            </a:lnSpc>
            <a:spcBef>
              <a:spcPct val="0"/>
            </a:spcBef>
            <a:spcAft>
              <a:spcPct val="35000"/>
            </a:spcAft>
            <a:buNone/>
          </a:pPr>
          <a:r>
            <a:rPr lang="en-US" sz="1500" b="1" kern="1200" dirty="0">
              <a:solidFill>
                <a:schemeClr val="tx1"/>
              </a:solidFill>
              <a:latin typeface="Calibri"/>
              <a:ea typeface="Calibri"/>
              <a:cs typeface="Calibri"/>
              <a:hlinkClick xmlns:r="http://schemas.openxmlformats.org/officeDocument/2006/relationships" r:id="rId1">
                <a:extLst>
                  <a:ext uri="{A12FA001-AC4F-418D-AE19-62706E023703}">
                    <ahyp:hlinkClr xmlns:ahyp="http://schemas.microsoft.com/office/drawing/2018/hyperlinkcolor" val="tx"/>
                  </a:ext>
                </a:extLst>
              </a:hlinkClick>
            </a:rPr>
            <a:t>GAINS Training Webpage</a:t>
          </a:r>
          <a:r>
            <a:rPr lang="en-US" sz="1500" b="1" kern="1200" dirty="0">
              <a:solidFill>
                <a:schemeClr val="tx1"/>
              </a:solidFill>
              <a:latin typeface="Calibri"/>
              <a:ea typeface="Calibri"/>
              <a:cs typeface="Calibri"/>
            </a:rPr>
            <a:t> </a:t>
          </a:r>
        </a:p>
      </dsp:txBody>
      <dsp:txXfrm>
        <a:off x="288730" y="116621"/>
        <a:ext cx="3696365" cy="399568"/>
      </dsp:txXfrm>
    </dsp:sp>
    <dsp:sp modelId="{D07E6D82-027B-425F-80E5-5CD2BA165048}">
      <dsp:nvSpPr>
        <dsp:cNvPr id="0" name=""/>
        <dsp:cNvSpPr/>
      </dsp:nvSpPr>
      <dsp:spPr>
        <a:xfrm>
          <a:off x="0" y="1256680"/>
          <a:ext cx="5342282" cy="850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4620" tIns="312420" rIns="414620" bIns="106680" numCol="1" spcCol="1270" anchor="t" anchorCtr="0">
          <a:noAutofit/>
        </a:bodyPr>
        <a:lstStyle/>
        <a:p>
          <a:pPr marL="114300" lvl="1" indent="-114300" algn="l" defTabSz="666750" rtl="0">
            <a:lnSpc>
              <a:spcPct val="90000"/>
            </a:lnSpc>
            <a:spcBef>
              <a:spcPct val="0"/>
            </a:spcBef>
            <a:spcAft>
              <a:spcPct val="15000"/>
            </a:spcAft>
            <a:buChar char="•"/>
          </a:pPr>
          <a:r>
            <a:rPr lang="en-US" sz="1500" u="none" kern="1200" dirty="0">
              <a:latin typeface="Calibri"/>
              <a:ea typeface="Calibri"/>
              <a:cs typeface="Calibri"/>
            </a:rPr>
            <a:t>Ask for help and indicate a time that works best for you through this ticketing system!</a:t>
          </a:r>
        </a:p>
      </dsp:txBody>
      <dsp:txXfrm>
        <a:off x="0" y="1256680"/>
        <a:ext cx="5342282" cy="850500"/>
      </dsp:txXfrm>
    </dsp:sp>
    <dsp:sp modelId="{3C863D6D-43E4-439A-A898-C658B122F1E7}">
      <dsp:nvSpPr>
        <dsp:cNvPr id="0" name=""/>
        <dsp:cNvSpPr/>
      </dsp:nvSpPr>
      <dsp:spPr>
        <a:xfrm>
          <a:off x="267114" y="1035280"/>
          <a:ext cx="3739597"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348" tIns="0" rIns="141348" bIns="0" numCol="1" spcCol="1270" anchor="ctr" anchorCtr="0">
          <a:noAutofit/>
        </a:bodyPr>
        <a:lstStyle/>
        <a:p>
          <a:pPr marL="0" lvl="0" indent="0" algn="l" defTabSz="666750" rtl="0">
            <a:lnSpc>
              <a:spcPct val="90000"/>
            </a:lnSpc>
            <a:spcBef>
              <a:spcPct val="0"/>
            </a:spcBef>
            <a:spcAft>
              <a:spcPct val="35000"/>
            </a:spcAft>
            <a:buNone/>
          </a:pPr>
          <a:r>
            <a:rPr lang="en-US" sz="1500" b="1" u="sng" kern="1200" dirty="0">
              <a:solidFill>
                <a:schemeClr val="tx1"/>
              </a:solidFill>
              <a:latin typeface="Calibri"/>
              <a:ea typeface="Calibri"/>
              <a:cs typeface="Calibri"/>
              <a:hlinkClick xmlns:r="http://schemas.openxmlformats.org/officeDocument/2006/relationships" r:id="rId2">
                <a:extLst>
                  <a:ext uri="{A12FA001-AC4F-418D-AE19-62706E023703}">
                    <ahyp:hlinkClr xmlns:ahyp="http://schemas.microsoft.com/office/drawing/2018/hyperlinkcolor" val="tx"/>
                  </a:ext>
                </a:extLst>
              </a:hlinkClick>
            </a:rPr>
            <a:t>GAINS Help Desk Ticket</a:t>
          </a:r>
          <a:r>
            <a:rPr lang="en-US" sz="1500" b="1" kern="1200" dirty="0">
              <a:solidFill>
                <a:schemeClr val="tx1"/>
              </a:solidFill>
              <a:latin typeface="Calibri"/>
              <a:ea typeface="Calibri"/>
              <a:cs typeface="Calibri"/>
            </a:rPr>
            <a:t> </a:t>
          </a:r>
          <a:endParaRPr lang="en-US" sz="1500" b="1" kern="1200" dirty="0">
            <a:solidFill>
              <a:schemeClr val="tx1"/>
            </a:solidFill>
          </a:endParaRPr>
        </a:p>
      </dsp:txBody>
      <dsp:txXfrm>
        <a:off x="288730" y="1056896"/>
        <a:ext cx="3696365" cy="399568"/>
      </dsp:txXfrm>
    </dsp:sp>
    <dsp:sp modelId="{5F5A0E3F-D2AF-44F8-B968-E9987BB618BD}">
      <dsp:nvSpPr>
        <dsp:cNvPr id="0" name=""/>
        <dsp:cNvSpPr/>
      </dsp:nvSpPr>
      <dsp:spPr>
        <a:xfrm>
          <a:off x="0" y="2409580"/>
          <a:ext cx="5342282" cy="6378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4620" tIns="312420" rIns="414620" bIns="106680" numCol="1" spcCol="1270" anchor="t" anchorCtr="0">
          <a:noAutofit/>
        </a:bodyPr>
        <a:lstStyle/>
        <a:p>
          <a:pPr marL="114300" lvl="1" indent="-114300" algn="l" defTabSz="666750" rtl="0">
            <a:lnSpc>
              <a:spcPct val="90000"/>
            </a:lnSpc>
            <a:spcBef>
              <a:spcPct val="0"/>
            </a:spcBef>
            <a:spcAft>
              <a:spcPct val="15000"/>
            </a:spcAft>
            <a:buChar char="•"/>
          </a:pPr>
          <a:r>
            <a:rPr lang="en-US" sz="1500" u="none" kern="1200" dirty="0">
              <a:latin typeface="Calibri"/>
              <a:ea typeface="Calibri"/>
              <a:cs typeface="Calibri"/>
            </a:rPr>
            <a:t>Any additional resources will be posted in GAINS!</a:t>
          </a:r>
        </a:p>
      </dsp:txBody>
      <dsp:txXfrm>
        <a:off x="0" y="2409580"/>
        <a:ext cx="5342282" cy="637875"/>
      </dsp:txXfrm>
    </dsp:sp>
    <dsp:sp modelId="{1BDCE046-0EAF-4BB4-BA93-B24AA1220738}">
      <dsp:nvSpPr>
        <dsp:cNvPr id="0" name=""/>
        <dsp:cNvSpPr/>
      </dsp:nvSpPr>
      <dsp:spPr>
        <a:xfrm>
          <a:off x="267114" y="2188180"/>
          <a:ext cx="3739597"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348" tIns="0" rIns="141348" bIns="0" numCol="1" spcCol="1270" anchor="ctr" anchorCtr="0">
          <a:noAutofit/>
        </a:bodyPr>
        <a:lstStyle/>
        <a:p>
          <a:pPr marL="0" lvl="0" indent="0" algn="l" defTabSz="666750" rtl="0">
            <a:lnSpc>
              <a:spcPct val="90000"/>
            </a:lnSpc>
            <a:spcBef>
              <a:spcPct val="0"/>
            </a:spcBef>
            <a:spcAft>
              <a:spcPct val="35000"/>
            </a:spcAft>
            <a:buNone/>
          </a:pPr>
          <a:r>
            <a:rPr lang="en-US" sz="1500" b="1" u="sng" kern="1200" dirty="0">
              <a:solidFill>
                <a:schemeClr val="tx1"/>
              </a:solidFill>
              <a:latin typeface="Calibri"/>
              <a:ea typeface="Calibri"/>
              <a:cs typeface="Calibri"/>
              <a:hlinkClick xmlns:r="http://schemas.openxmlformats.org/officeDocument/2006/relationships" r:id="rId3">
                <a:extLst>
                  <a:ext uri="{A12FA001-AC4F-418D-AE19-62706E023703}">
                    <ahyp:hlinkClr xmlns:ahyp="http://schemas.microsoft.com/office/drawing/2018/hyperlinkcolor" val="tx"/>
                  </a:ext>
                </a:extLst>
              </a:hlinkClick>
            </a:rPr>
            <a:t>GAINS CDE Resources</a:t>
          </a:r>
          <a:endParaRPr lang="en-US" sz="1500" b="1" kern="1200"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endParaRPr>
        </a:p>
      </dsp:txBody>
      <dsp:txXfrm>
        <a:off x="288730" y="2209796"/>
        <a:ext cx="3696365" cy="399568"/>
      </dsp:txXfrm>
    </dsp:sp>
    <dsp:sp modelId="{76448691-8614-44C6-8FF5-149CBDB9244A}">
      <dsp:nvSpPr>
        <dsp:cNvPr id="0" name=""/>
        <dsp:cNvSpPr/>
      </dsp:nvSpPr>
      <dsp:spPr>
        <a:xfrm>
          <a:off x="0" y="3349855"/>
          <a:ext cx="5342282" cy="850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4620" tIns="312420" rIns="414620" bIns="106680" numCol="1" spcCol="1270" anchor="t" anchorCtr="0">
          <a:noAutofit/>
        </a:bodyPr>
        <a:lstStyle/>
        <a:p>
          <a:pPr marL="114300" lvl="1" indent="-114300" algn="l" defTabSz="666750" rtl="0">
            <a:lnSpc>
              <a:spcPct val="90000"/>
            </a:lnSpc>
            <a:spcBef>
              <a:spcPct val="0"/>
            </a:spcBef>
            <a:spcAft>
              <a:spcPct val="15000"/>
            </a:spcAft>
            <a:buChar char="•"/>
          </a:pPr>
          <a:r>
            <a:rPr lang="en-US" sz="1500" b="0" u="none" kern="1200" dirty="0">
              <a:latin typeface="Calibri"/>
              <a:ea typeface="Calibri"/>
              <a:cs typeface="Calibri"/>
            </a:rPr>
            <a:t>Every other Tuesday from 12:30 – 1:00pm for system questions! </a:t>
          </a:r>
          <a:endParaRPr lang="en-US" sz="1500" b="1" u="sng" kern="1200" dirty="0">
            <a:latin typeface="Calibri"/>
            <a:ea typeface="Calibri"/>
            <a:cs typeface="Calibri"/>
          </a:endParaRPr>
        </a:p>
      </dsp:txBody>
      <dsp:txXfrm>
        <a:off x="0" y="3349855"/>
        <a:ext cx="5342282" cy="850500"/>
      </dsp:txXfrm>
    </dsp:sp>
    <dsp:sp modelId="{579FC7D4-C007-4FB2-9048-A008C31056FB}">
      <dsp:nvSpPr>
        <dsp:cNvPr id="0" name=""/>
        <dsp:cNvSpPr/>
      </dsp:nvSpPr>
      <dsp:spPr>
        <a:xfrm>
          <a:off x="267114" y="3128455"/>
          <a:ext cx="3739597"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348" tIns="0" rIns="141348" bIns="0" numCol="1" spcCol="1270" anchor="ctr" anchorCtr="0">
          <a:noAutofit/>
        </a:bodyPr>
        <a:lstStyle/>
        <a:p>
          <a:pPr marL="0" lvl="0" indent="0" algn="l" defTabSz="666750" rtl="0">
            <a:lnSpc>
              <a:spcPct val="90000"/>
            </a:lnSpc>
            <a:spcBef>
              <a:spcPct val="0"/>
            </a:spcBef>
            <a:spcAft>
              <a:spcPct val="35000"/>
            </a:spcAft>
            <a:buNone/>
          </a:pPr>
          <a:r>
            <a:rPr lang="en-US" sz="1500" b="1" u="sng" kern="1200" dirty="0">
              <a:solidFill>
                <a:schemeClr val="tx1"/>
              </a:solidFill>
              <a:latin typeface="Calibri"/>
              <a:ea typeface="Calibri"/>
              <a:cs typeface="Calibri"/>
            </a:rPr>
            <a:t>GAINS Office Hours</a:t>
          </a:r>
        </a:p>
      </dsp:txBody>
      <dsp:txXfrm>
        <a:off x="288730" y="3150071"/>
        <a:ext cx="3696365"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4675238"/>
            <a:ext cx="12192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11" name="Straight Connector 10"/>
          <p:cNvCxnSpPr/>
          <p:nvPr userDrawn="1"/>
        </p:nvCxnSpPr>
        <p:spPr>
          <a:xfrm>
            <a:off x="914401" y="2752344"/>
            <a:ext cx="10402529" cy="20352"/>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654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38918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9/12/2024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88" r:id="rId11"/>
    <p:sldLayoutId id="2147483689" r:id="rId12"/>
    <p:sldLayoutId id="214748371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diagramLayout" Target="../diagrams/layout2.xml"/><Relationship Id="rId7" Type="http://schemas.openxmlformats.org/officeDocument/2006/relationships/image" Target="../media/image3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C5CE-27E1-E202-AA15-31510E7292C5}"/>
              </a:ext>
            </a:extLst>
          </p:cNvPr>
          <p:cNvSpPr>
            <a:spLocks noGrp="1"/>
          </p:cNvSpPr>
          <p:nvPr>
            <p:ph type="ctrTitle"/>
          </p:nvPr>
        </p:nvSpPr>
        <p:spPr/>
        <p:txBody>
          <a:bodyPr/>
          <a:lstStyle/>
          <a:p>
            <a:r>
              <a:rPr lang="en-US">
                <a:latin typeface="Museo Slab 500"/>
              </a:rPr>
              <a:t>ESEA Consolidated</a:t>
            </a:r>
            <a:endParaRPr lang="en-US"/>
          </a:p>
        </p:txBody>
      </p:sp>
      <p:sp>
        <p:nvSpPr>
          <p:cNvPr id="3" name="Subtitle 2">
            <a:extLst>
              <a:ext uri="{FF2B5EF4-FFF2-40B4-BE49-F238E27FC236}">
                <a16:creationId xmlns:a16="http://schemas.microsoft.com/office/drawing/2014/main" id="{AEA1EA3D-2191-157D-8A0D-FECB253C5D5D}"/>
              </a:ext>
            </a:extLst>
          </p:cNvPr>
          <p:cNvSpPr>
            <a:spLocks noGrp="1"/>
          </p:cNvSpPr>
          <p:nvPr>
            <p:ph type="subTitle" idx="1"/>
          </p:nvPr>
        </p:nvSpPr>
        <p:spPr>
          <a:xfrm>
            <a:off x="895110" y="4299063"/>
            <a:ext cx="10402529" cy="582559"/>
          </a:xfrm>
        </p:spPr>
        <p:txBody>
          <a:bodyPr vert="horz" lIns="91440" tIns="45720" rIns="91440" bIns="45720" rtlCol="0" anchor="t">
            <a:normAutofit/>
          </a:bodyPr>
          <a:lstStyle/>
          <a:p>
            <a:r>
              <a:rPr lang="en-US">
                <a:cs typeface="Calibri"/>
              </a:rPr>
              <a:t>Fund Request in GAINS System Training</a:t>
            </a:r>
            <a:endParaRPr lang="en-US"/>
          </a:p>
        </p:txBody>
      </p:sp>
      <p:sp>
        <p:nvSpPr>
          <p:cNvPr id="4" name="Slide Number Placeholder 3">
            <a:extLst>
              <a:ext uri="{FF2B5EF4-FFF2-40B4-BE49-F238E27FC236}">
                <a16:creationId xmlns:a16="http://schemas.microsoft.com/office/drawing/2014/main" id="{B72669FE-9CAD-DC0D-8045-C9583360D7D8}"/>
              </a:ext>
            </a:extLst>
          </p:cNvPr>
          <p:cNvSpPr>
            <a:spLocks noGrp="1"/>
          </p:cNvSpPr>
          <p:nvPr>
            <p:ph type="sldNum" sz="quarter" idx="12"/>
          </p:nvPr>
        </p:nvSpPr>
        <p:spPr/>
        <p:txBody>
          <a:bodyPr/>
          <a:lstStyle/>
          <a:p>
            <a:fld id="{C479D5F6-EDCB-402A-AC08-4943A1820E8F}" type="slidenum">
              <a:rPr lang="en-US" smtClean="0"/>
              <a:pPr/>
              <a:t>1</a:t>
            </a:fld>
            <a:endParaRPr lang="en-US"/>
          </a:p>
        </p:txBody>
      </p:sp>
      <p:pic>
        <p:nvPicPr>
          <p:cNvPr id="6" name="Picture 5">
            <a:extLst>
              <a:ext uri="{FF2B5EF4-FFF2-40B4-BE49-F238E27FC236}">
                <a16:creationId xmlns:a16="http://schemas.microsoft.com/office/drawing/2014/main" id="{AAA3A2C3-DBE1-F0F5-F40D-239744EA3A0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1404" y="5026305"/>
            <a:ext cx="3997804" cy="1692764"/>
          </a:xfrm>
          <a:prstGeom prst="rect">
            <a:avLst/>
          </a:prstGeom>
        </p:spPr>
      </p:pic>
    </p:spTree>
    <p:extLst>
      <p:ext uri="{BB962C8B-B14F-4D97-AF65-F5344CB8AC3E}">
        <p14:creationId xmlns:p14="http://schemas.microsoft.com/office/powerpoint/2010/main" val="10027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9A4A-CEFF-CF4B-946C-68DE6A8992B5}"/>
              </a:ext>
            </a:extLst>
          </p:cNvPr>
          <p:cNvSpPr>
            <a:spLocks noGrp="1"/>
          </p:cNvSpPr>
          <p:nvPr>
            <p:ph type="title"/>
          </p:nvPr>
        </p:nvSpPr>
        <p:spPr/>
        <p:txBody>
          <a:bodyPr/>
          <a:lstStyle/>
          <a:p>
            <a:r>
              <a:rPr lang="en-US">
                <a:latin typeface="Museo Slab 500"/>
              </a:rPr>
              <a:t>Related Documents </a:t>
            </a:r>
            <a:endParaRPr lang="en-US"/>
          </a:p>
        </p:txBody>
      </p:sp>
      <p:pic>
        <p:nvPicPr>
          <p:cNvPr id="5" name="Content Placeholder 5">
            <a:extLst>
              <a:ext uri="{FF2B5EF4-FFF2-40B4-BE49-F238E27FC236}">
                <a16:creationId xmlns:a16="http://schemas.microsoft.com/office/drawing/2014/main" id="{ADE9D2EC-1535-0BFF-913C-DC8D5311249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81" y="0"/>
            <a:ext cx="1171019" cy="1119808"/>
          </a:xfrm>
          <a:prstGeom prst="rect">
            <a:avLst/>
          </a:prstGeom>
        </p:spPr>
      </p:pic>
      <p:pic>
        <p:nvPicPr>
          <p:cNvPr id="7" name="Picture 6" descr="This image is of the related documents page. It will list the type of document that is required and will have a description. In the example, it says, &quot;Additional Documentation [Upload at least 1 document(s)]&quot; It also has an &quot;i&quot; bubble. When hovered over, it says, &quot;A copy of the LEAs General Ledger is required.&quot; It this has a place for a document template that users can download. In this example, the document template is listed as &quot;N/A.&quot; Finally, there is an area to upload the Document/Link. Users will select, &quot;Upload New&quot; to upload a file.">
            <a:extLst>
              <a:ext uri="{FF2B5EF4-FFF2-40B4-BE49-F238E27FC236}">
                <a16:creationId xmlns:a16="http://schemas.microsoft.com/office/drawing/2014/main" id="{D4A143EA-B247-A303-8D78-0E8A199A9553}"/>
              </a:ext>
            </a:extLst>
          </p:cNvPr>
          <p:cNvPicPr>
            <a:picLocks noChangeAspect="1"/>
          </p:cNvPicPr>
          <p:nvPr/>
        </p:nvPicPr>
        <p:blipFill>
          <a:blip r:embed="rId3"/>
          <a:stretch>
            <a:fillRect/>
          </a:stretch>
        </p:blipFill>
        <p:spPr>
          <a:xfrm>
            <a:off x="66675" y="1243383"/>
            <a:ext cx="12058650" cy="2867025"/>
          </a:xfrm>
          <a:prstGeom prst="rect">
            <a:avLst/>
          </a:prstGeom>
        </p:spPr>
      </p:pic>
      <p:sp>
        <p:nvSpPr>
          <p:cNvPr id="8" name="Arrow: Down 7" descr="Blue arrow point towards the &quot;Document/Link&quot; area where applicants can select, &quot;Upload New&quot; to upload a document. ">
            <a:extLst>
              <a:ext uri="{FF2B5EF4-FFF2-40B4-BE49-F238E27FC236}">
                <a16:creationId xmlns:a16="http://schemas.microsoft.com/office/drawing/2014/main" id="{59BAD542-362A-6E11-7B25-210FDB81A949}"/>
              </a:ext>
            </a:extLst>
          </p:cNvPr>
          <p:cNvSpPr/>
          <p:nvPr/>
        </p:nvSpPr>
        <p:spPr>
          <a:xfrm>
            <a:off x="10711409" y="2071213"/>
            <a:ext cx="605424" cy="100208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1A5B14F-D3AB-CF72-E655-B3F841B5B261}"/>
              </a:ext>
            </a:extLst>
          </p:cNvPr>
          <p:cNvSpPr txBox="1"/>
          <p:nvPr/>
        </p:nvSpPr>
        <p:spPr>
          <a:xfrm>
            <a:off x="156639" y="4118858"/>
            <a:ext cx="3976336" cy="203132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a:ea typeface="Calibri" panose="020F0502020204030204"/>
                <a:cs typeface="Calibri" panose="020F0502020204030204"/>
              </a:rPr>
              <a:t>Upload any required or optional document in the Related Documents section</a:t>
            </a:r>
          </a:p>
          <a:p>
            <a:pPr marL="285750" indent="-285750">
              <a:buFont typeface="Arial"/>
              <a:buChar char="•"/>
            </a:pPr>
            <a:r>
              <a:rPr lang="en-US" sz="1400">
                <a:ea typeface="Calibri" panose="020F0502020204030204"/>
                <a:cs typeface="Calibri" panose="020F0502020204030204"/>
              </a:rPr>
              <a:t>Hover of the "</a:t>
            </a:r>
            <a:r>
              <a:rPr lang="en-US" sz="1400" err="1">
                <a:ea typeface="Calibri" panose="020F0502020204030204"/>
                <a:cs typeface="Calibri" panose="020F0502020204030204"/>
              </a:rPr>
              <a:t>i</a:t>
            </a:r>
            <a:r>
              <a:rPr lang="en-US" sz="1400">
                <a:ea typeface="Calibri" panose="020F0502020204030204"/>
                <a:cs typeface="Calibri" panose="020F0502020204030204"/>
              </a:rPr>
              <a:t>" bubble to see any instructions specific to this grant fund request.</a:t>
            </a:r>
          </a:p>
          <a:p>
            <a:pPr marL="742950" lvl="1" indent="-285750">
              <a:buFont typeface="Courier New"/>
              <a:buChar char="o"/>
            </a:pPr>
            <a:r>
              <a:rPr lang="en-US" sz="1400" b="1">
                <a:ea typeface="Calibri" panose="020F0502020204030204"/>
                <a:cs typeface="Calibri" panose="020F0502020204030204"/>
              </a:rPr>
              <a:t>For Title, the General Ledger is required for each program!</a:t>
            </a:r>
          </a:p>
          <a:p>
            <a:pPr marL="285750" indent="-285750">
              <a:buFont typeface="Arial"/>
              <a:buChar char="•"/>
            </a:pPr>
            <a:r>
              <a:rPr lang="en-US" sz="1400">
                <a:ea typeface="Calibri" panose="020F0502020204030204"/>
                <a:cs typeface="Calibri" panose="020F0502020204030204"/>
              </a:rPr>
              <a:t>Please label the document in the provided Document Name field</a:t>
            </a:r>
          </a:p>
          <a:p>
            <a:endParaRPr lang="en-US" sz="1400">
              <a:ea typeface="Calibri" panose="020F0502020204030204"/>
              <a:cs typeface="Calibri" panose="020F0502020204030204"/>
            </a:endParaRPr>
          </a:p>
        </p:txBody>
      </p:sp>
      <p:pic>
        <p:nvPicPr>
          <p:cNvPr id="9" name="Picture 8" descr="After selecting, &quot;Upload New,&quot; a new screen will appear where the user can upload the data file. The user will be able to select the file. Once selected, the user can also provide a document name, which is highly recommended. Once completed, the user will click create. ">
            <a:extLst>
              <a:ext uri="{FF2B5EF4-FFF2-40B4-BE49-F238E27FC236}">
                <a16:creationId xmlns:a16="http://schemas.microsoft.com/office/drawing/2014/main" id="{37E04E88-8BA3-902B-C9A3-A8E7C36A9221}"/>
              </a:ext>
            </a:extLst>
          </p:cNvPr>
          <p:cNvPicPr>
            <a:picLocks noChangeAspect="1"/>
          </p:cNvPicPr>
          <p:nvPr/>
        </p:nvPicPr>
        <p:blipFill>
          <a:blip r:embed="rId4"/>
          <a:stretch>
            <a:fillRect/>
          </a:stretch>
        </p:blipFill>
        <p:spPr>
          <a:xfrm>
            <a:off x="4388976" y="4326929"/>
            <a:ext cx="7429500" cy="1438275"/>
          </a:xfrm>
          <a:prstGeom prst="rect">
            <a:avLst/>
          </a:prstGeom>
        </p:spPr>
      </p:pic>
      <p:sp>
        <p:nvSpPr>
          <p:cNvPr id="4" name="Slide Number Placeholder 3">
            <a:extLst>
              <a:ext uri="{FF2B5EF4-FFF2-40B4-BE49-F238E27FC236}">
                <a16:creationId xmlns:a16="http://schemas.microsoft.com/office/drawing/2014/main" id="{F05D5B97-50E2-CF37-1659-D305337840AE}"/>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3861457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9A4A-CEFF-CF4B-946C-68DE6A8992B5}"/>
              </a:ext>
            </a:extLst>
          </p:cNvPr>
          <p:cNvSpPr>
            <a:spLocks noGrp="1"/>
          </p:cNvSpPr>
          <p:nvPr>
            <p:ph type="title"/>
          </p:nvPr>
        </p:nvSpPr>
        <p:spPr/>
        <p:txBody>
          <a:bodyPr>
            <a:normAutofit fontScale="90000"/>
          </a:bodyPr>
          <a:lstStyle/>
          <a:p>
            <a:r>
              <a:rPr lang="en-US">
                <a:latin typeface="Museo Slab 500"/>
              </a:rPr>
              <a:t>Related Documents: Uploading Multiple Files </a:t>
            </a:r>
            <a:endParaRPr lang="en-US"/>
          </a:p>
        </p:txBody>
      </p:sp>
      <p:pic>
        <p:nvPicPr>
          <p:cNvPr id="5" name="Content Placeholder 5">
            <a:extLst>
              <a:ext uri="{FF2B5EF4-FFF2-40B4-BE49-F238E27FC236}">
                <a16:creationId xmlns:a16="http://schemas.microsoft.com/office/drawing/2014/main" id="{ADE9D2EC-1535-0BFF-913C-DC8D5311249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81" y="0"/>
            <a:ext cx="1171019" cy="1119808"/>
          </a:xfrm>
          <a:prstGeom prst="rect">
            <a:avLst/>
          </a:prstGeom>
        </p:spPr>
      </p:pic>
      <p:pic>
        <p:nvPicPr>
          <p:cNvPr id="8" name="Picture 7" descr="This image is an example of two documents uploaded on the related documents page. In the area to upload the Document/Link, the users can still select , &quot;Upload New&quot; to upload a file. But now we have two documents uploaded. One is called, &quot;Additional Documentation&quot; and the other is &quot;General Ledger.&quot;">
            <a:extLst>
              <a:ext uri="{FF2B5EF4-FFF2-40B4-BE49-F238E27FC236}">
                <a16:creationId xmlns:a16="http://schemas.microsoft.com/office/drawing/2014/main" id="{E8ED01AB-BCF9-F427-3C92-4CBC447E1DA5}"/>
              </a:ext>
            </a:extLst>
          </p:cNvPr>
          <p:cNvPicPr>
            <a:picLocks noChangeAspect="1"/>
          </p:cNvPicPr>
          <p:nvPr/>
        </p:nvPicPr>
        <p:blipFill>
          <a:blip r:embed="rId3"/>
          <a:stretch>
            <a:fillRect/>
          </a:stretch>
        </p:blipFill>
        <p:spPr>
          <a:xfrm>
            <a:off x="0" y="1224275"/>
            <a:ext cx="12192000" cy="2944067"/>
          </a:xfrm>
          <a:prstGeom prst="rect">
            <a:avLst/>
          </a:prstGeom>
        </p:spPr>
      </p:pic>
      <p:sp>
        <p:nvSpPr>
          <p:cNvPr id="9" name="Arrow: Down 8" descr="The blue arrow is now pointing to the uploaded file examples. ">
            <a:extLst>
              <a:ext uri="{FF2B5EF4-FFF2-40B4-BE49-F238E27FC236}">
                <a16:creationId xmlns:a16="http://schemas.microsoft.com/office/drawing/2014/main" id="{966C6F69-077D-0C4B-F142-8B4ED3A0D3EC}"/>
              </a:ext>
            </a:extLst>
          </p:cNvPr>
          <p:cNvSpPr/>
          <p:nvPr/>
        </p:nvSpPr>
        <p:spPr>
          <a:xfrm>
            <a:off x="10567333" y="2197120"/>
            <a:ext cx="657616" cy="100208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1A5B14F-D3AB-CF72-E655-B3F841B5B261}"/>
              </a:ext>
            </a:extLst>
          </p:cNvPr>
          <p:cNvSpPr txBox="1"/>
          <p:nvPr/>
        </p:nvSpPr>
        <p:spPr>
          <a:xfrm>
            <a:off x="874443" y="4518058"/>
            <a:ext cx="10250465" cy="92333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panose="020F0502020204030204"/>
                <a:cs typeface="Calibri" panose="020F0502020204030204"/>
              </a:rPr>
              <a:t>You can upload multiple files; simply click on "Upload New" again to bring the upload box up.</a:t>
            </a:r>
          </a:p>
          <a:p>
            <a:pPr marL="285750" indent="-285750">
              <a:buFont typeface="Arial"/>
              <a:buChar char="•"/>
            </a:pPr>
            <a:r>
              <a:rPr lang="en-US">
                <a:ea typeface="Calibri" panose="020F0502020204030204"/>
                <a:cs typeface="Calibri" panose="020F0502020204030204"/>
              </a:rPr>
              <a:t>When uploading multiple files, please use the Document Name field to clearly indicate the file's content</a:t>
            </a:r>
          </a:p>
          <a:p>
            <a:endParaRPr lang="en-US">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F05D5B97-50E2-CF37-1659-D305337840AE}"/>
              </a:ext>
            </a:extLst>
          </p:cNvPr>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485239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9A4A-CEFF-CF4B-946C-68DE6A8992B5}"/>
              </a:ext>
            </a:extLst>
          </p:cNvPr>
          <p:cNvSpPr>
            <a:spLocks noGrp="1"/>
          </p:cNvSpPr>
          <p:nvPr>
            <p:ph type="title"/>
          </p:nvPr>
        </p:nvSpPr>
        <p:spPr>
          <a:xfrm>
            <a:off x="1307737" y="356616"/>
            <a:ext cx="8609249" cy="766375"/>
          </a:xfrm>
        </p:spPr>
        <p:txBody>
          <a:bodyPr>
            <a:normAutofit fontScale="90000"/>
          </a:bodyPr>
          <a:lstStyle/>
          <a:p>
            <a:r>
              <a:rPr lang="en-US">
                <a:latin typeface="Museo Slab 500"/>
              </a:rPr>
              <a:t>Submitting Fund Request: LEA Fiscal Update moves to Draft Completed</a:t>
            </a:r>
            <a:endParaRPr lang="en-US"/>
          </a:p>
        </p:txBody>
      </p:sp>
      <p:sp>
        <p:nvSpPr>
          <p:cNvPr id="9" name="TextBox 8">
            <a:extLst>
              <a:ext uri="{FF2B5EF4-FFF2-40B4-BE49-F238E27FC236}">
                <a16:creationId xmlns:a16="http://schemas.microsoft.com/office/drawing/2014/main" id="{FAC34001-EE69-EBB0-4C6B-BBC1E97DBA64}"/>
              </a:ext>
            </a:extLst>
          </p:cNvPr>
          <p:cNvSpPr txBox="1"/>
          <p:nvPr/>
        </p:nvSpPr>
        <p:spPr>
          <a:xfrm>
            <a:off x="448849" y="1283917"/>
            <a:ext cx="10500986" cy="120032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a:cs typeface="Calibri"/>
              </a:rPr>
              <a:t>Similar to Funding Applications, the validation errors must be clear prior to submitting and the print option will appear for all applicable sections. </a:t>
            </a:r>
            <a:endParaRPr lang="en-US"/>
          </a:p>
          <a:p>
            <a:pPr marL="285750" indent="-285750">
              <a:buFont typeface="Arial"/>
              <a:buChar char="•"/>
            </a:pPr>
            <a:r>
              <a:rPr lang="en-US">
                <a:ea typeface="Calibri"/>
                <a:cs typeface="Calibri"/>
              </a:rPr>
              <a:t>Once all errors are cleared, the </a:t>
            </a:r>
            <a:r>
              <a:rPr lang="en-US" b="1">
                <a:ea typeface="Calibri"/>
                <a:cs typeface="Calibri"/>
              </a:rPr>
              <a:t>LEA Fiscal Update </a:t>
            </a:r>
            <a:r>
              <a:rPr lang="en-US">
                <a:ea typeface="Calibri"/>
                <a:cs typeface="Calibri"/>
              </a:rPr>
              <a:t>will change the status to </a:t>
            </a:r>
            <a:r>
              <a:rPr lang="en-US" b="1">
                <a:ea typeface="Calibri"/>
                <a:cs typeface="Calibri"/>
              </a:rPr>
              <a:t>Draft Completed</a:t>
            </a:r>
          </a:p>
          <a:p>
            <a:endParaRPr lang="en-US">
              <a:ea typeface="Calibri"/>
              <a:cs typeface="Calibri"/>
            </a:endParaRPr>
          </a:p>
        </p:txBody>
      </p:sp>
      <p:pic>
        <p:nvPicPr>
          <p:cNvPr id="3" name="Picture 2" descr="A screenshot of the fund request from the sections page. Similarly, structured to funding applications, the user will be able to change the status of the fund request to draft started or delete the fund request. It will also have pages like the History Log, Create Comment feature, the Expenditure Details, the Request page, Related Documents, and Assurances. All of these pages need to be completed in order to change the status to draft completed, The user can check the validations column to see the error messages that might prevent them from submitting. There is also a print column which allows users to print aspects or all parts of the fund request. ">
            <a:extLst>
              <a:ext uri="{FF2B5EF4-FFF2-40B4-BE49-F238E27FC236}">
                <a16:creationId xmlns:a16="http://schemas.microsoft.com/office/drawing/2014/main" id="{198E37DB-13B5-A9FA-82FA-D4CB94216953}"/>
              </a:ext>
            </a:extLst>
          </p:cNvPr>
          <p:cNvPicPr>
            <a:picLocks noChangeAspect="1"/>
          </p:cNvPicPr>
          <p:nvPr/>
        </p:nvPicPr>
        <p:blipFill>
          <a:blip r:embed="rId2"/>
          <a:stretch>
            <a:fillRect/>
          </a:stretch>
        </p:blipFill>
        <p:spPr>
          <a:xfrm>
            <a:off x="850430" y="2670603"/>
            <a:ext cx="9965378" cy="3872574"/>
          </a:xfrm>
          <a:prstGeom prst="rect">
            <a:avLst/>
          </a:prstGeom>
        </p:spPr>
      </p:pic>
      <p:pic>
        <p:nvPicPr>
          <p:cNvPr id="5" name="Content Placeholder 5">
            <a:extLst>
              <a:ext uri="{FF2B5EF4-FFF2-40B4-BE49-F238E27FC236}">
                <a16:creationId xmlns:a16="http://schemas.microsoft.com/office/drawing/2014/main" id="{ADE9D2EC-1535-0BFF-913C-DC8D5311249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0981" y="0"/>
            <a:ext cx="1171019" cy="1119808"/>
          </a:xfrm>
          <a:prstGeom prst="rect">
            <a:avLst/>
          </a:prstGeom>
        </p:spPr>
      </p:pic>
      <p:sp>
        <p:nvSpPr>
          <p:cNvPr id="4" name="Slide Number Placeholder 3">
            <a:extLst>
              <a:ext uri="{FF2B5EF4-FFF2-40B4-BE49-F238E27FC236}">
                <a16:creationId xmlns:a16="http://schemas.microsoft.com/office/drawing/2014/main" id="{F05D5B97-50E2-CF37-1659-D305337840AE}"/>
              </a:ext>
            </a:extLst>
          </p:cNvPr>
          <p:cNvSpPr>
            <a:spLocks noGrp="1"/>
          </p:cNvSpPr>
          <p:nvPr>
            <p:ph type="sldNum" sz="quarter" idx="12"/>
          </p:nvPr>
        </p:nvSpPr>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833110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9A4A-CEFF-CF4B-946C-68DE6A8992B5}"/>
              </a:ext>
            </a:extLst>
          </p:cNvPr>
          <p:cNvSpPr>
            <a:spLocks noGrp="1"/>
          </p:cNvSpPr>
          <p:nvPr>
            <p:ph type="title"/>
          </p:nvPr>
        </p:nvSpPr>
        <p:spPr>
          <a:xfrm>
            <a:off x="1307737" y="356616"/>
            <a:ext cx="8609249" cy="766375"/>
          </a:xfrm>
        </p:spPr>
        <p:txBody>
          <a:bodyPr>
            <a:normAutofit fontScale="90000"/>
          </a:bodyPr>
          <a:lstStyle/>
          <a:p>
            <a:r>
              <a:rPr lang="en-US">
                <a:latin typeface="Museo Slab 500"/>
              </a:rPr>
              <a:t>Submitting Fund Request: LEA Fiscal Representative moves to LEA Fiscal Representative Approved</a:t>
            </a:r>
            <a:endParaRPr lang="en-US"/>
          </a:p>
        </p:txBody>
      </p:sp>
      <p:pic>
        <p:nvPicPr>
          <p:cNvPr id="5" name="Content Placeholder 5">
            <a:extLst>
              <a:ext uri="{FF2B5EF4-FFF2-40B4-BE49-F238E27FC236}">
                <a16:creationId xmlns:a16="http://schemas.microsoft.com/office/drawing/2014/main" id="{ADE9D2EC-1535-0BFF-913C-DC8D5311249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81" y="0"/>
            <a:ext cx="1171019" cy="1119808"/>
          </a:xfrm>
          <a:prstGeom prst="rect">
            <a:avLst/>
          </a:prstGeom>
        </p:spPr>
      </p:pic>
      <p:sp>
        <p:nvSpPr>
          <p:cNvPr id="9" name="TextBox 8">
            <a:extLst>
              <a:ext uri="{FF2B5EF4-FFF2-40B4-BE49-F238E27FC236}">
                <a16:creationId xmlns:a16="http://schemas.microsoft.com/office/drawing/2014/main" id="{FAC34001-EE69-EBB0-4C6B-BBC1E97DBA64}"/>
              </a:ext>
            </a:extLst>
          </p:cNvPr>
          <p:cNvSpPr txBox="1"/>
          <p:nvPr/>
        </p:nvSpPr>
        <p:spPr>
          <a:xfrm>
            <a:off x="448849" y="1283917"/>
            <a:ext cx="10500986" cy="120032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a:cs typeface="Calibri"/>
              </a:rPr>
              <a:t>Then, the </a:t>
            </a:r>
            <a:r>
              <a:rPr lang="en-US" b="1">
                <a:ea typeface="Calibri"/>
                <a:cs typeface="Calibri"/>
              </a:rPr>
              <a:t>LEA Fiscal Representative</a:t>
            </a:r>
            <a:r>
              <a:rPr lang="en-US">
                <a:ea typeface="Calibri"/>
                <a:cs typeface="Calibri"/>
              </a:rPr>
              <a:t> will receive a notification to review and either approve or return to LEA Fiscal Update to make changes</a:t>
            </a:r>
          </a:p>
          <a:p>
            <a:pPr marL="285750" indent="-285750">
              <a:buFont typeface="Arial"/>
              <a:buChar char="•"/>
            </a:pPr>
            <a:r>
              <a:rPr lang="en-US">
                <a:ea typeface="Calibri"/>
                <a:cs typeface="Calibri"/>
              </a:rPr>
              <a:t>The Fund Request is considered submitted to CDE when in the status "</a:t>
            </a:r>
            <a:r>
              <a:rPr lang="en-US" b="1">
                <a:ea typeface="Calibri"/>
                <a:cs typeface="Calibri"/>
              </a:rPr>
              <a:t>LEA Fiscal Representative Approved</a:t>
            </a:r>
            <a:r>
              <a:rPr lang="en-US">
                <a:ea typeface="Calibri"/>
                <a:cs typeface="Calibri"/>
              </a:rPr>
              <a:t>"</a:t>
            </a:r>
          </a:p>
          <a:p>
            <a:endParaRPr lang="en-US">
              <a:ea typeface="Calibri"/>
              <a:cs typeface="Calibri"/>
            </a:endParaRPr>
          </a:p>
        </p:txBody>
      </p:sp>
      <p:pic>
        <p:nvPicPr>
          <p:cNvPr id="8" name="Picture 7" descr="This shows the request status in Draft Completed. The change status to allows the user to select either &quot;LEA Fiscal Representative Approved&quot; or &quot;LEA Fiscal Representative Returned Not Approved.&quot;">
            <a:extLst>
              <a:ext uri="{FF2B5EF4-FFF2-40B4-BE49-F238E27FC236}">
                <a16:creationId xmlns:a16="http://schemas.microsoft.com/office/drawing/2014/main" id="{504C1205-7AA3-112C-A0F5-E00F1AFD72E4}"/>
              </a:ext>
            </a:extLst>
          </p:cNvPr>
          <p:cNvPicPr>
            <a:picLocks noChangeAspect="1"/>
          </p:cNvPicPr>
          <p:nvPr/>
        </p:nvPicPr>
        <p:blipFill>
          <a:blip r:embed="rId3"/>
          <a:stretch>
            <a:fillRect/>
          </a:stretch>
        </p:blipFill>
        <p:spPr>
          <a:xfrm>
            <a:off x="446870" y="2811545"/>
            <a:ext cx="4905375" cy="2085975"/>
          </a:xfrm>
          <a:prstGeom prst="rect">
            <a:avLst/>
          </a:prstGeom>
        </p:spPr>
      </p:pic>
      <p:sp>
        <p:nvSpPr>
          <p:cNvPr id="7" name="Arrow: Right 6" descr="Once approved by the fiscal rep, the blue arrow is pointing to the next step where it goes to CDE.">
            <a:extLst>
              <a:ext uri="{FF2B5EF4-FFF2-40B4-BE49-F238E27FC236}">
                <a16:creationId xmlns:a16="http://schemas.microsoft.com/office/drawing/2014/main" id="{6B731B5D-175C-4997-D5EC-D9F69A89CB0F}"/>
              </a:ext>
            </a:extLst>
          </p:cNvPr>
          <p:cNvSpPr/>
          <p:nvPr/>
        </p:nvSpPr>
        <p:spPr>
          <a:xfrm>
            <a:off x="5459260" y="3622109"/>
            <a:ext cx="1231726" cy="647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his shows the request status in LEA Fiscal Representative Approved. The change status to allows the user to select either &quot;Fiscal Analyst Approved&quot; or &quot;Fiscal Analyst Returned Not Approved.&quot;">
            <a:extLst>
              <a:ext uri="{FF2B5EF4-FFF2-40B4-BE49-F238E27FC236}">
                <a16:creationId xmlns:a16="http://schemas.microsoft.com/office/drawing/2014/main" id="{345798A5-2E4B-FB06-8CB1-3B0CB2E72040}"/>
              </a:ext>
            </a:extLst>
          </p:cNvPr>
          <p:cNvPicPr>
            <a:picLocks noChangeAspect="1"/>
          </p:cNvPicPr>
          <p:nvPr/>
        </p:nvPicPr>
        <p:blipFill>
          <a:blip r:embed="rId4"/>
          <a:stretch>
            <a:fillRect/>
          </a:stretch>
        </p:blipFill>
        <p:spPr>
          <a:xfrm>
            <a:off x="6991721" y="2807525"/>
            <a:ext cx="4324350" cy="2133600"/>
          </a:xfrm>
          <a:prstGeom prst="rect">
            <a:avLst/>
          </a:prstGeom>
        </p:spPr>
      </p:pic>
      <p:sp>
        <p:nvSpPr>
          <p:cNvPr id="4" name="Slide Number Placeholder 3">
            <a:extLst>
              <a:ext uri="{FF2B5EF4-FFF2-40B4-BE49-F238E27FC236}">
                <a16:creationId xmlns:a16="http://schemas.microsoft.com/office/drawing/2014/main" id="{F05D5B97-50E2-CF37-1659-D305337840AE}"/>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1380045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3F62C-3FB8-C515-8064-B3878AD6B358}"/>
              </a:ext>
            </a:extLst>
          </p:cNvPr>
          <p:cNvSpPr>
            <a:spLocks noGrp="1"/>
          </p:cNvSpPr>
          <p:nvPr>
            <p:ph type="title"/>
          </p:nvPr>
        </p:nvSpPr>
        <p:spPr/>
        <p:txBody>
          <a:bodyPr/>
          <a:lstStyle/>
          <a:p>
            <a:r>
              <a:rPr lang="en-US">
                <a:latin typeface="Museo Slab 500"/>
              </a:rPr>
              <a:t>Complete the Rest!</a:t>
            </a:r>
            <a:endParaRPr lang="en-US"/>
          </a:p>
        </p:txBody>
      </p:sp>
      <p:sp>
        <p:nvSpPr>
          <p:cNvPr id="3" name="Content Placeholder 2">
            <a:extLst>
              <a:ext uri="{FF2B5EF4-FFF2-40B4-BE49-F238E27FC236}">
                <a16:creationId xmlns:a16="http://schemas.microsoft.com/office/drawing/2014/main" id="{F8ED1096-A879-535B-D9E1-2CD687C51B6A}"/>
              </a:ext>
            </a:extLst>
          </p:cNvPr>
          <p:cNvSpPr>
            <a:spLocks noGrp="1"/>
          </p:cNvSpPr>
          <p:nvPr>
            <p:ph idx="1"/>
          </p:nvPr>
        </p:nvSpPr>
        <p:spPr>
          <a:xfrm>
            <a:off x="838200" y="1554480"/>
            <a:ext cx="10515600" cy="1674569"/>
          </a:xfrm>
          <a:ln>
            <a:noFill/>
          </a:ln>
        </p:spPr>
        <p:txBody>
          <a:bodyPr vert="horz" lIns="0" tIns="0" rIns="0" bIns="0" rtlCol="0" anchor="t">
            <a:normAutofit/>
          </a:bodyPr>
          <a:lstStyle/>
          <a:p>
            <a:r>
              <a:rPr lang="en-US" dirty="0">
                <a:ea typeface="Calibri"/>
                <a:cs typeface="Calibri"/>
              </a:rPr>
              <a:t>If you go back to the Fund Requests page, you will now see the amount pending for Title I, Part A!</a:t>
            </a:r>
          </a:p>
          <a:p>
            <a:r>
              <a:rPr lang="en-US" dirty="0">
                <a:ea typeface="Calibri"/>
                <a:cs typeface="Calibri"/>
              </a:rPr>
              <a:t>Please also note that you will follow the same steps to complete the other title programs!</a:t>
            </a:r>
          </a:p>
          <a:p>
            <a:pPr marL="0" indent="0">
              <a:buNone/>
            </a:pPr>
            <a:endParaRPr lang="en-US">
              <a:ea typeface="Calibri"/>
              <a:cs typeface="Calibri"/>
            </a:endParaRPr>
          </a:p>
          <a:p>
            <a:pPr marL="0" indent="0">
              <a:buNone/>
            </a:pPr>
            <a:endParaRPr lang="en-US">
              <a:ea typeface="Calibri"/>
              <a:cs typeface="Calibri"/>
            </a:endParaRPr>
          </a:p>
        </p:txBody>
      </p:sp>
      <p:sp>
        <p:nvSpPr>
          <p:cNvPr id="4" name="Slide Number Placeholder 3">
            <a:extLst>
              <a:ext uri="{FF2B5EF4-FFF2-40B4-BE49-F238E27FC236}">
                <a16:creationId xmlns:a16="http://schemas.microsoft.com/office/drawing/2014/main" id="{B5F9FADF-6E88-E44A-D689-FB2640D54CA1}"/>
              </a:ext>
            </a:extLst>
          </p:cNvPr>
          <p:cNvSpPr>
            <a:spLocks noGrp="1"/>
          </p:cNvSpPr>
          <p:nvPr>
            <p:ph type="sldNum" sz="quarter" idx="12"/>
          </p:nvPr>
        </p:nvSpPr>
        <p:spPr/>
        <p:txBody>
          <a:bodyPr/>
          <a:lstStyle/>
          <a:p>
            <a:fld id="{C479D5F6-EDCB-402A-AC08-4943A1820E8F}" type="slidenum">
              <a:rPr lang="en-US" smtClean="0"/>
              <a:pPr/>
              <a:t>14</a:t>
            </a:fld>
            <a:endParaRPr lang="en-US"/>
          </a:p>
        </p:txBody>
      </p:sp>
      <p:pic>
        <p:nvPicPr>
          <p:cNvPr id="5" name="Picture 4" descr="A screenshot of the Fund Request page. It shows the filtering options including the fiscal year and the application. It is currently filtered to 2025 and ESEA Consolidated.  It shows a chart with the following headers - Grant, Available Budget, Total Available Amount, Received Amount, Net Available Amount, and Pending Request Amount. ">
            <a:extLst>
              <a:ext uri="{FF2B5EF4-FFF2-40B4-BE49-F238E27FC236}">
                <a16:creationId xmlns:a16="http://schemas.microsoft.com/office/drawing/2014/main" id="{A7AD76F8-A993-DB5D-34EA-894CE2CEAEB6}"/>
              </a:ext>
            </a:extLst>
          </p:cNvPr>
          <p:cNvPicPr>
            <a:picLocks noChangeAspect="1"/>
          </p:cNvPicPr>
          <p:nvPr/>
        </p:nvPicPr>
        <p:blipFill>
          <a:blip r:embed="rId2"/>
          <a:stretch>
            <a:fillRect/>
          </a:stretch>
        </p:blipFill>
        <p:spPr>
          <a:xfrm>
            <a:off x="0" y="3718352"/>
            <a:ext cx="12192000" cy="3141674"/>
          </a:xfrm>
          <a:prstGeom prst="rect">
            <a:avLst/>
          </a:prstGeom>
        </p:spPr>
      </p:pic>
      <p:pic>
        <p:nvPicPr>
          <p:cNvPr id="7" name="Content Placeholder 5">
            <a:extLst>
              <a:ext uri="{FF2B5EF4-FFF2-40B4-BE49-F238E27FC236}">
                <a16:creationId xmlns:a16="http://schemas.microsoft.com/office/drawing/2014/main" id="{42B7DBD5-09A7-CADD-D212-70FEDF81ED4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0981" y="0"/>
            <a:ext cx="1171019" cy="1119808"/>
          </a:xfrm>
          <a:prstGeom prst="rect">
            <a:avLst/>
          </a:prstGeom>
        </p:spPr>
      </p:pic>
    </p:spTree>
    <p:extLst>
      <p:ext uri="{BB962C8B-B14F-4D97-AF65-F5344CB8AC3E}">
        <p14:creationId xmlns:p14="http://schemas.microsoft.com/office/powerpoint/2010/main" val="2897293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EB96C-1F59-0E49-E599-7573DC50DE8B}"/>
              </a:ext>
            </a:extLst>
          </p:cNvPr>
          <p:cNvSpPr>
            <a:spLocks noGrp="1"/>
          </p:cNvSpPr>
          <p:nvPr>
            <p:ph type="ctrTitle"/>
          </p:nvPr>
        </p:nvSpPr>
        <p:spPr/>
        <p:txBody>
          <a:bodyPr/>
          <a:lstStyle/>
          <a:p>
            <a:r>
              <a:rPr lang="en-US">
                <a:latin typeface="Museo Slab 500"/>
              </a:rPr>
              <a:t>Incomplete Request for Funds</a:t>
            </a:r>
            <a:endParaRPr lang="en-US"/>
          </a:p>
        </p:txBody>
      </p:sp>
      <p:sp>
        <p:nvSpPr>
          <p:cNvPr id="4" name="Slide Number Placeholder 3">
            <a:extLst>
              <a:ext uri="{FF2B5EF4-FFF2-40B4-BE49-F238E27FC236}">
                <a16:creationId xmlns:a16="http://schemas.microsoft.com/office/drawing/2014/main" id="{52E85D45-E964-E39F-0C30-F0FAC15F8097}"/>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519223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A4FF-F52B-4FCA-176E-EA24113C1A77}"/>
              </a:ext>
            </a:extLst>
          </p:cNvPr>
          <p:cNvSpPr>
            <a:spLocks noGrp="1"/>
          </p:cNvSpPr>
          <p:nvPr>
            <p:ph type="title"/>
          </p:nvPr>
        </p:nvSpPr>
        <p:spPr/>
        <p:txBody>
          <a:bodyPr/>
          <a:lstStyle/>
          <a:p>
            <a:r>
              <a:rPr lang="en-US">
                <a:latin typeface="Museo Slab 500"/>
              </a:rPr>
              <a:t>Continuing a Fund Request</a:t>
            </a:r>
            <a:endParaRPr lang="en-US"/>
          </a:p>
        </p:txBody>
      </p:sp>
      <p:sp>
        <p:nvSpPr>
          <p:cNvPr id="3" name="Content Placeholder 2">
            <a:extLst>
              <a:ext uri="{FF2B5EF4-FFF2-40B4-BE49-F238E27FC236}">
                <a16:creationId xmlns:a16="http://schemas.microsoft.com/office/drawing/2014/main" id="{07E96EA3-7203-7BDE-27DA-DE9AF7D58520}"/>
              </a:ext>
            </a:extLst>
          </p:cNvPr>
          <p:cNvSpPr>
            <a:spLocks noGrp="1"/>
          </p:cNvSpPr>
          <p:nvPr>
            <p:ph idx="1"/>
          </p:nvPr>
        </p:nvSpPr>
        <p:spPr>
          <a:xfrm>
            <a:off x="623277" y="1280942"/>
            <a:ext cx="10515600" cy="1645262"/>
          </a:xfrm>
          <a:ln>
            <a:noFill/>
          </a:ln>
        </p:spPr>
        <p:txBody>
          <a:bodyPr vert="horz" lIns="0" tIns="0" rIns="0" bIns="0" rtlCol="0" anchor="t">
            <a:normAutofit/>
          </a:bodyPr>
          <a:lstStyle/>
          <a:p>
            <a:pPr marL="0" indent="0" algn="ctr">
              <a:buNone/>
            </a:pPr>
            <a:r>
              <a:rPr lang="en-US">
                <a:ea typeface="Calibri"/>
                <a:cs typeface="Calibri"/>
              </a:rPr>
              <a:t>In cases where you don't finish the fund request, you must come back to complete it! You will select the grant and go into the grant's Project Summary page. Then, they will select the RFF under the "Request Period." If you haven't entered a fiscal date, you will select "Unspecified."</a:t>
            </a:r>
          </a:p>
        </p:txBody>
      </p:sp>
      <p:sp>
        <p:nvSpPr>
          <p:cNvPr id="4" name="Slide Number Placeholder 3">
            <a:extLst>
              <a:ext uri="{FF2B5EF4-FFF2-40B4-BE49-F238E27FC236}">
                <a16:creationId xmlns:a16="http://schemas.microsoft.com/office/drawing/2014/main" id="{AA7E9DE2-9F3A-DF8B-FA1C-BB237A36B391}"/>
              </a:ext>
            </a:extLst>
          </p:cNvPr>
          <p:cNvSpPr>
            <a:spLocks noGrp="1"/>
          </p:cNvSpPr>
          <p:nvPr>
            <p:ph type="sldNum" sz="quarter" idx="12"/>
          </p:nvPr>
        </p:nvSpPr>
        <p:spPr/>
        <p:txBody>
          <a:bodyPr/>
          <a:lstStyle/>
          <a:p>
            <a:fld id="{C479D5F6-EDCB-402A-AC08-4943A1820E8F}" type="slidenum">
              <a:rPr lang="en-US" smtClean="0"/>
              <a:pPr/>
              <a:t>16</a:t>
            </a:fld>
            <a:endParaRPr lang="en-US"/>
          </a:p>
        </p:txBody>
      </p:sp>
      <p:pic>
        <p:nvPicPr>
          <p:cNvPr id="5" name="Picture 4" descr="A screenshot of the Project Summary in GAINS. It contains two tables, including the Project Information chart with pre-filled information like CFDA Number, Initial Substantially Approved Date, Project End Date, Allocation, Available Budget, Project Status. The second chart is the fund requests chart which now has information on the request we started including the #, amount, request period, status, status date, and voucher #.">
            <a:extLst>
              <a:ext uri="{FF2B5EF4-FFF2-40B4-BE49-F238E27FC236}">
                <a16:creationId xmlns:a16="http://schemas.microsoft.com/office/drawing/2014/main" id="{1D5F3240-87FE-5509-118C-8F3DB223CA58}"/>
              </a:ext>
            </a:extLst>
          </p:cNvPr>
          <p:cNvPicPr>
            <a:picLocks noChangeAspect="1"/>
          </p:cNvPicPr>
          <p:nvPr/>
        </p:nvPicPr>
        <p:blipFill>
          <a:blip r:embed="rId2"/>
          <a:stretch>
            <a:fillRect/>
          </a:stretch>
        </p:blipFill>
        <p:spPr>
          <a:xfrm>
            <a:off x="938907" y="2996824"/>
            <a:ext cx="9886462" cy="3861570"/>
          </a:xfrm>
          <a:prstGeom prst="rect">
            <a:avLst/>
          </a:prstGeom>
        </p:spPr>
      </p:pic>
      <p:sp>
        <p:nvSpPr>
          <p:cNvPr id="8" name="Arrow: Left 7" descr="Blue arrow identifying the &quot;Unspecified&quot; link which is where applicants would click to access an unfinished fund request.">
            <a:extLst>
              <a:ext uri="{FF2B5EF4-FFF2-40B4-BE49-F238E27FC236}">
                <a16:creationId xmlns:a16="http://schemas.microsoft.com/office/drawing/2014/main" id="{1FB7012E-68B5-7F71-7F34-E60B4A48BFC9}"/>
              </a:ext>
            </a:extLst>
          </p:cNvPr>
          <p:cNvSpPr/>
          <p:nvPr/>
        </p:nvSpPr>
        <p:spPr>
          <a:xfrm>
            <a:off x="4015153" y="5588000"/>
            <a:ext cx="586153" cy="273538"/>
          </a:xfrm>
          <a:prstGeom prst="left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5">
            <a:extLst>
              <a:ext uri="{FF2B5EF4-FFF2-40B4-BE49-F238E27FC236}">
                <a16:creationId xmlns:a16="http://schemas.microsoft.com/office/drawing/2014/main" id="{6DC68B10-8375-0E2D-A9CC-BEFF38FC6B3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0981" y="0"/>
            <a:ext cx="1171019" cy="1119808"/>
          </a:xfrm>
          <a:prstGeom prst="rect">
            <a:avLst/>
          </a:prstGeom>
        </p:spPr>
      </p:pic>
    </p:spTree>
    <p:extLst>
      <p:ext uri="{BB962C8B-B14F-4D97-AF65-F5344CB8AC3E}">
        <p14:creationId xmlns:p14="http://schemas.microsoft.com/office/powerpoint/2010/main" val="3676195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9A4A-CEFF-CF4B-946C-68DE6A8992B5}"/>
              </a:ext>
            </a:extLst>
          </p:cNvPr>
          <p:cNvSpPr>
            <a:spLocks noGrp="1"/>
          </p:cNvSpPr>
          <p:nvPr>
            <p:ph type="title"/>
          </p:nvPr>
        </p:nvSpPr>
        <p:spPr/>
        <p:txBody>
          <a:bodyPr/>
          <a:lstStyle/>
          <a:p>
            <a:r>
              <a:rPr lang="en-US">
                <a:latin typeface="Museo Slab 500"/>
              </a:rPr>
              <a:t>Reminder of the Fiscal Date Location</a:t>
            </a:r>
            <a:endParaRPr lang="en-US"/>
          </a:p>
        </p:txBody>
      </p:sp>
      <p:pic>
        <p:nvPicPr>
          <p:cNvPr id="5" name="Content Placeholder 5">
            <a:extLst>
              <a:ext uri="{FF2B5EF4-FFF2-40B4-BE49-F238E27FC236}">
                <a16:creationId xmlns:a16="http://schemas.microsoft.com/office/drawing/2014/main" id="{ADE9D2EC-1535-0BFF-913C-DC8D5311249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81" y="0"/>
            <a:ext cx="1171019" cy="1119808"/>
          </a:xfrm>
          <a:prstGeom prst="rect">
            <a:avLst/>
          </a:prstGeom>
        </p:spPr>
      </p:pic>
      <p:sp>
        <p:nvSpPr>
          <p:cNvPr id="7" name="TextBox 6">
            <a:extLst>
              <a:ext uri="{FF2B5EF4-FFF2-40B4-BE49-F238E27FC236}">
                <a16:creationId xmlns:a16="http://schemas.microsoft.com/office/drawing/2014/main" id="{91C6CB9F-7552-C806-79B9-476288227A71}"/>
              </a:ext>
            </a:extLst>
          </p:cNvPr>
          <p:cNvSpPr txBox="1"/>
          <p:nvPr/>
        </p:nvSpPr>
        <p:spPr>
          <a:xfrm>
            <a:off x="332164" y="2713467"/>
            <a:ext cx="2144980" cy="1323439"/>
          </a:xfrm>
          <a:prstGeom prst="rect">
            <a:avLst/>
          </a:prstGeom>
          <a:noFill/>
          <a:ln w="28575">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ea typeface="Calibri"/>
                <a:cs typeface="Calibri"/>
              </a:rPr>
              <a:t>However, if you've entered a Fiscal Date on the Request page...</a:t>
            </a:r>
            <a:endParaRPr lang="en-US" b="1" i="1">
              <a:ea typeface="Calibri"/>
              <a:cs typeface="Calibri"/>
            </a:endParaRPr>
          </a:p>
        </p:txBody>
      </p:sp>
      <p:pic>
        <p:nvPicPr>
          <p:cNvPr id="8" name="Picture 7" descr="This image is showing, again, the request page. It includes two charts - General Information and Fiscal Summary. Under General Information, it lists CFDA Number, Fund Request #, and Voucher Number. All are prepopulated fields. The fiscal summary has allocation, available budget, fiscal information as of, cash received, total cash basis expenditures, cash balance on hand, cash available, and total amount requested. Finally, the bottom box is an additional field where users can provide additional information that may be helpful to CDE. In this example, the fiscal information as of date has been entered as 08/14/2024. ">
            <a:extLst>
              <a:ext uri="{FF2B5EF4-FFF2-40B4-BE49-F238E27FC236}">
                <a16:creationId xmlns:a16="http://schemas.microsoft.com/office/drawing/2014/main" id="{BED0CBA1-8592-A03E-451F-721B4F3256DD}"/>
              </a:ext>
            </a:extLst>
          </p:cNvPr>
          <p:cNvPicPr>
            <a:picLocks noChangeAspect="1"/>
          </p:cNvPicPr>
          <p:nvPr/>
        </p:nvPicPr>
        <p:blipFill>
          <a:blip r:embed="rId3"/>
          <a:stretch>
            <a:fillRect/>
          </a:stretch>
        </p:blipFill>
        <p:spPr>
          <a:xfrm>
            <a:off x="2857500" y="1691925"/>
            <a:ext cx="8961783" cy="4194736"/>
          </a:xfrm>
          <a:prstGeom prst="rect">
            <a:avLst/>
          </a:prstGeom>
        </p:spPr>
      </p:pic>
      <p:sp>
        <p:nvSpPr>
          <p:cNvPr id="6" name="Arrow: Right 5" descr="The blue arrow is a reminder of where the fiscal information as of date is on the Request page.">
            <a:extLst>
              <a:ext uri="{FF2B5EF4-FFF2-40B4-BE49-F238E27FC236}">
                <a16:creationId xmlns:a16="http://schemas.microsoft.com/office/drawing/2014/main" id="{E3990C2A-D43B-F093-862B-3EB9B608993A}"/>
              </a:ext>
            </a:extLst>
          </p:cNvPr>
          <p:cNvSpPr/>
          <p:nvPr/>
        </p:nvSpPr>
        <p:spPr>
          <a:xfrm>
            <a:off x="8246036" y="3823983"/>
            <a:ext cx="811480" cy="306779"/>
          </a:xfrm>
          <a:prstGeom prst="right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05D5B97-50E2-CF37-1659-D305337840AE}"/>
              </a:ext>
            </a:extLst>
          </p:cNvPr>
          <p:cNvSpPr>
            <a:spLocks noGrp="1"/>
          </p:cNvSpPr>
          <p:nvPr>
            <p:ph type="sldNum" sz="quarter" idx="12"/>
          </p:nvPr>
        </p:nvSpPr>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1837728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A4FF-F52B-4FCA-176E-EA24113C1A77}"/>
              </a:ext>
            </a:extLst>
          </p:cNvPr>
          <p:cNvSpPr>
            <a:spLocks noGrp="1"/>
          </p:cNvSpPr>
          <p:nvPr>
            <p:ph type="title"/>
          </p:nvPr>
        </p:nvSpPr>
        <p:spPr/>
        <p:txBody>
          <a:bodyPr/>
          <a:lstStyle/>
          <a:p>
            <a:r>
              <a:rPr lang="en-US" dirty="0">
                <a:latin typeface="Museo Slab 500"/>
              </a:rPr>
              <a:t>Continuing a Fund Request: Date</a:t>
            </a:r>
            <a:endParaRPr lang="en-US" dirty="0"/>
          </a:p>
        </p:txBody>
      </p:sp>
      <p:sp>
        <p:nvSpPr>
          <p:cNvPr id="3" name="Content Placeholder 2">
            <a:extLst>
              <a:ext uri="{FF2B5EF4-FFF2-40B4-BE49-F238E27FC236}">
                <a16:creationId xmlns:a16="http://schemas.microsoft.com/office/drawing/2014/main" id="{07E96EA3-7203-7BDE-27DA-DE9AF7D58520}"/>
              </a:ext>
            </a:extLst>
          </p:cNvPr>
          <p:cNvSpPr>
            <a:spLocks noGrp="1"/>
          </p:cNvSpPr>
          <p:nvPr>
            <p:ph idx="1"/>
          </p:nvPr>
        </p:nvSpPr>
        <p:spPr>
          <a:xfrm>
            <a:off x="838200" y="1297720"/>
            <a:ext cx="10515600" cy="729714"/>
          </a:xfrm>
          <a:ln>
            <a:noFill/>
          </a:ln>
        </p:spPr>
        <p:txBody>
          <a:bodyPr vert="horz" lIns="0" tIns="0" rIns="0" bIns="0" rtlCol="0" anchor="t">
            <a:normAutofit/>
          </a:bodyPr>
          <a:lstStyle/>
          <a:p>
            <a:pPr marL="0" indent="0" algn="ctr">
              <a:buNone/>
            </a:pPr>
            <a:r>
              <a:rPr lang="en-US">
                <a:ea typeface="Calibri"/>
                <a:cs typeface="Calibri"/>
              </a:rPr>
              <a:t>...that date will appear on the Project Summary page. So, instead of selecting "Unspecified," you will select the date!</a:t>
            </a:r>
            <a:endParaRPr lang="en-US"/>
          </a:p>
        </p:txBody>
      </p:sp>
      <p:sp>
        <p:nvSpPr>
          <p:cNvPr id="4" name="Slide Number Placeholder 3">
            <a:extLst>
              <a:ext uri="{FF2B5EF4-FFF2-40B4-BE49-F238E27FC236}">
                <a16:creationId xmlns:a16="http://schemas.microsoft.com/office/drawing/2014/main" id="{AA7E9DE2-9F3A-DF8B-FA1C-BB237A36B391}"/>
              </a:ext>
            </a:extLst>
          </p:cNvPr>
          <p:cNvSpPr>
            <a:spLocks noGrp="1"/>
          </p:cNvSpPr>
          <p:nvPr>
            <p:ph type="sldNum" sz="quarter" idx="12"/>
          </p:nvPr>
        </p:nvSpPr>
        <p:spPr/>
        <p:txBody>
          <a:bodyPr/>
          <a:lstStyle/>
          <a:p>
            <a:fld id="{C479D5F6-EDCB-402A-AC08-4943A1820E8F}" type="slidenum">
              <a:rPr lang="en-US" smtClean="0"/>
              <a:pPr/>
              <a:t>18</a:t>
            </a:fld>
            <a:endParaRPr lang="en-US"/>
          </a:p>
        </p:txBody>
      </p:sp>
      <p:pic>
        <p:nvPicPr>
          <p:cNvPr id="6" name="Picture 5" descr="A screenshot of the Project Summary in GAINS. It contains two tables, including the Project Information chart with pre-filled information like CFDA Number, Initial Substantially Approved Date, Project End Date, Allocation, Available Budget, Project Status. The second chart is the fund requests chart which now has information on the request we started including the #, amount, request period, status, status date, and voucher #. In this example, the request period has changed from unspecified to August 14, 2024">
            <a:extLst>
              <a:ext uri="{FF2B5EF4-FFF2-40B4-BE49-F238E27FC236}">
                <a16:creationId xmlns:a16="http://schemas.microsoft.com/office/drawing/2014/main" id="{71DFE86C-F920-E8CB-E663-9C80EDA78412}"/>
              </a:ext>
            </a:extLst>
          </p:cNvPr>
          <p:cNvPicPr>
            <a:picLocks noChangeAspect="1"/>
          </p:cNvPicPr>
          <p:nvPr/>
        </p:nvPicPr>
        <p:blipFill>
          <a:blip r:embed="rId2"/>
          <a:stretch>
            <a:fillRect/>
          </a:stretch>
        </p:blipFill>
        <p:spPr>
          <a:xfrm>
            <a:off x="1309077" y="2268357"/>
            <a:ext cx="9495693" cy="4667179"/>
          </a:xfrm>
          <a:prstGeom prst="rect">
            <a:avLst/>
          </a:prstGeom>
        </p:spPr>
      </p:pic>
      <p:sp>
        <p:nvSpPr>
          <p:cNvPr id="8" name="Arrow: Left 7" descr="If the date has been entered the project summary will show the request period date instead of unspecified. The blue arrow is pointing out that this date is under the request period column of the table.">
            <a:extLst>
              <a:ext uri="{FF2B5EF4-FFF2-40B4-BE49-F238E27FC236}">
                <a16:creationId xmlns:a16="http://schemas.microsoft.com/office/drawing/2014/main" id="{BD61BAA9-C257-DEDB-6643-DF089A81C1FF}"/>
              </a:ext>
            </a:extLst>
          </p:cNvPr>
          <p:cNvSpPr/>
          <p:nvPr/>
        </p:nvSpPr>
        <p:spPr>
          <a:xfrm>
            <a:off x="5324230" y="5285154"/>
            <a:ext cx="586153" cy="273538"/>
          </a:xfrm>
          <a:prstGeom prst="left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5">
            <a:extLst>
              <a:ext uri="{FF2B5EF4-FFF2-40B4-BE49-F238E27FC236}">
                <a16:creationId xmlns:a16="http://schemas.microsoft.com/office/drawing/2014/main" id="{107EB87E-7166-2938-6140-A09683F9AE5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0981" y="0"/>
            <a:ext cx="1171019" cy="1119808"/>
          </a:xfrm>
          <a:prstGeom prst="rect">
            <a:avLst/>
          </a:prstGeom>
        </p:spPr>
      </p:pic>
    </p:spTree>
    <p:extLst>
      <p:ext uri="{BB962C8B-B14F-4D97-AF65-F5344CB8AC3E}">
        <p14:creationId xmlns:p14="http://schemas.microsoft.com/office/powerpoint/2010/main" val="901375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D40B4-D0A5-A6E6-7958-C7BEC54A676F}"/>
              </a:ext>
            </a:extLst>
          </p:cNvPr>
          <p:cNvSpPr>
            <a:spLocks noGrp="1"/>
          </p:cNvSpPr>
          <p:nvPr>
            <p:ph type="ctrTitle"/>
          </p:nvPr>
        </p:nvSpPr>
        <p:spPr/>
        <p:txBody>
          <a:bodyPr/>
          <a:lstStyle/>
          <a:p>
            <a:r>
              <a:rPr lang="en-US">
                <a:latin typeface="Museo Slab 500"/>
              </a:rPr>
              <a:t>What if the budget changes and those object code/function codes aren't appearing in your Request for Funds?</a:t>
            </a:r>
            <a:endParaRPr lang="en-US"/>
          </a:p>
        </p:txBody>
      </p:sp>
      <p:sp>
        <p:nvSpPr>
          <p:cNvPr id="4" name="Slide Number Placeholder 3">
            <a:extLst>
              <a:ext uri="{FF2B5EF4-FFF2-40B4-BE49-F238E27FC236}">
                <a16:creationId xmlns:a16="http://schemas.microsoft.com/office/drawing/2014/main" id="{AE3DC56C-D31E-1E3D-481B-21C1E86D05FF}"/>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1126158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9A4A-CEFF-CF4B-946C-68DE6A8992B5}"/>
              </a:ext>
            </a:extLst>
          </p:cNvPr>
          <p:cNvSpPr>
            <a:spLocks noGrp="1"/>
          </p:cNvSpPr>
          <p:nvPr>
            <p:ph type="title"/>
          </p:nvPr>
        </p:nvSpPr>
        <p:spPr/>
        <p:txBody>
          <a:bodyPr/>
          <a:lstStyle/>
          <a:p>
            <a:r>
              <a:rPr lang="en-US">
                <a:latin typeface="Museo Slab 500"/>
              </a:rPr>
              <a:t>Today's Agenda</a:t>
            </a:r>
            <a:endParaRPr lang="en-US"/>
          </a:p>
        </p:txBody>
      </p:sp>
      <p:graphicFrame>
        <p:nvGraphicFramePr>
          <p:cNvPr id="7" name="Content Placeholder 2" descr="Agenda for today includes going over the required roles, how to access and complete the request for funds a demonstration in test. ">
            <a:extLst>
              <a:ext uri="{FF2B5EF4-FFF2-40B4-BE49-F238E27FC236}">
                <a16:creationId xmlns:a16="http://schemas.microsoft.com/office/drawing/2014/main" id="{70C4DA4F-A641-962A-F234-1D7866582427}"/>
              </a:ext>
            </a:extLst>
          </p:cNvPr>
          <p:cNvGraphicFramePr>
            <a:graphicFrameLocks noGrp="1"/>
          </p:cNvGraphicFramePr>
          <p:nvPr>
            <p:ph idx="1"/>
            <p:extLst>
              <p:ext uri="{D42A27DB-BD31-4B8C-83A1-F6EECF244321}">
                <p14:modId xmlns:p14="http://schemas.microsoft.com/office/powerpoint/2010/main" val="2948766078"/>
              </p:ext>
            </p:extLst>
          </p:nvPr>
        </p:nvGraphicFramePr>
        <p:xfrm>
          <a:off x="838200" y="155448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05D5B97-50E2-CF37-1659-D305337840AE}"/>
              </a:ext>
            </a:extLst>
          </p:cNvPr>
          <p:cNvSpPr>
            <a:spLocks noGrp="1"/>
          </p:cNvSpPr>
          <p:nvPr>
            <p:ph type="sldNum" sz="quarter" idx="12"/>
          </p:nvPr>
        </p:nvSpPr>
        <p:spPr/>
        <p:txBody>
          <a:bodyPr/>
          <a:lstStyle/>
          <a:p>
            <a:fld id="{C479D5F6-EDCB-402A-AC08-4943A1820E8F}" type="slidenum">
              <a:rPr lang="en-US" smtClean="0"/>
              <a:pPr/>
              <a:t>2</a:t>
            </a:fld>
            <a:endParaRPr lang="en-US"/>
          </a:p>
        </p:txBody>
      </p:sp>
      <p:pic>
        <p:nvPicPr>
          <p:cNvPr id="5" name="Content Placeholder 5">
            <a:extLst>
              <a:ext uri="{FF2B5EF4-FFF2-40B4-BE49-F238E27FC236}">
                <a16:creationId xmlns:a16="http://schemas.microsoft.com/office/drawing/2014/main" id="{ADE9D2EC-1535-0BFF-913C-DC8D5311249F}"/>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20981" y="0"/>
            <a:ext cx="1171019" cy="1119808"/>
          </a:xfrm>
          <a:prstGeom prst="rect">
            <a:avLst/>
          </a:prstGeom>
        </p:spPr>
      </p:pic>
    </p:spTree>
    <p:extLst>
      <p:ext uri="{BB962C8B-B14F-4D97-AF65-F5344CB8AC3E}">
        <p14:creationId xmlns:p14="http://schemas.microsoft.com/office/powerpoint/2010/main" val="2991894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29DB2-52EB-F336-3C24-DDEB2410B89F}"/>
              </a:ext>
            </a:extLst>
          </p:cNvPr>
          <p:cNvSpPr>
            <a:spLocks noGrp="1"/>
          </p:cNvSpPr>
          <p:nvPr>
            <p:ph type="title"/>
          </p:nvPr>
        </p:nvSpPr>
        <p:spPr/>
        <p:txBody>
          <a:bodyPr/>
          <a:lstStyle/>
          <a:p>
            <a:r>
              <a:rPr lang="en-US">
                <a:latin typeface="Museo Slab 500"/>
              </a:rPr>
              <a:t>What if something changes?</a:t>
            </a:r>
            <a:endParaRPr lang="en-US"/>
          </a:p>
        </p:txBody>
      </p:sp>
      <p:pic>
        <p:nvPicPr>
          <p:cNvPr id="7" name="Content Placeholder 5">
            <a:extLst>
              <a:ext uri="{FF2B5EF4-FFF2-40B4-BE49-F238E27FC236}">
                <a16:creationId xmlns:a16="http://schemas.microsoft.com/office/drawing/2014/main" id="{7538B36B-AEDE-5AC8-1100-3805A823B440}"/>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81" y="0"/>
            <a:ext cx="1171019" cy="1119808"/>
          </a:xfrm>
          <a:prstGeom prst="rect">
            <a:avLst/>
          </a:prstGeom>
        </p:spPr>
      </p:pic>
      <p:sp>
        <p:nvSpPr>
          <p:cNvPr id="3" name="Content Placeholder 2">
            <a:extLst>
              <a:ext uri="{FF2B5EF4-FFF2-40B4-BE49-F238E27FC236}">
                <a16:creationId xmlns:a16="http://schemas.microsoft.com/office/drawing/2014/main" id="{46495E21-0FC4-C86B-5C28-5EE300BFA1F2}"/>
              </a:ext>
            </a:extLst>
          </p:cNvPr>
          <p:cNvSpPr>
            <a:spLocks noGrp="1"/>
          </p:cNvSpPr>
          <p:nvPr>
            <p:ph idx="1"/>
          </p:nvPr>
        </p:nvSpPr>
        <p:spPr>
          <a:xfrm>
            <a:off x="838200" y="1554480"/>
            <a:ext cx="10515600" cy="1330234"/>
          </a:xfrm>
        </p:spPr>
        <p:txBody>
          <a:bodyPr vert="horz" lIns="0" tIns="0" rIns="0" bIns="0" rtlCol="0" anchor="t">
            <a:normAutofit/>
          </a:bodyPr>
          <a:lstStyle/>
          <a:p>
            <a:r>
              <a:rPr lang="en-US" dirty="0">
                <a:ea typeface="Calibri"/>
                <a:cs typeface="Calibri"/>
              </a:rPr>
              <a:t>You will only see the object code/function code combinations that have been approved by CDE. What if something changes and you started a request? </a:t>
            </a:r>
          </a:p>
        </p:txBody>
      </p:sp>
      <p:pic>
        <p:nvPicPr>
          <p:cNvPr id="5" name="Picture 4" descr="This image shows the Expenditures Details page. Which includes the function codes going vertical and object codes going horizontal. In the example, we have the function code for TIV AUFA to TIA with 0100 Salaries and 0200 Employee Benefits as object codes. We also have a row and column dedicated to the total amounts. ">
            <a:extLst>
              <a:ext uri="{FF2B5EF4-FFF2-40B4-BE49-F238E27FC236}">
                <a16:creationId xmlns:a16="http://schemas.microsoft.com/office/drawing/2014/main" id="{421A59A2-0B78-7B22-E702-5E1DB281ED8A}"/>
              </a:ext>
            </a:extLst>
          </p:cNvPr>
          <p:cNvPicPr>
            <a:picLocks noChangeAspect="1"/>
          </p:cNvPicPr>
          <p:nvPr/>
        </p:nvPicPr>
        <p:blipFill>
          <a:blip r:embed="rId3"/>
          <a:stretch>
            <a:fillRect/>
          </a:stretch>
        </p:blipFill>
        <p:spPr>
          <a:xfrm>
            <a:off x="0" y="3092015"/>
            <a:ext cx="12192000" cy="2613606"/>
          </a:xfrm>
          <a:prstGeom prst="rect">
            <a:avLst/>
          </a:prstGeom>
        </p:spPr>
      </p:pic>
      <p:sp>
        <p:nvSpPr>
          <p:cNvPr id="4" name="Slide Number Placeholder 3">
            <a:extLst>
              <a:ext uri="{FF2B5EF4-FFF2-40B4-BE49-F238E27FC236}">
                <a16:creationId xmlns:a16="http://schemas.microsoft.com/office/drawing/2014/main" id="{6316F706-6F40-6CE1-ACB5-B1BA247DD9F4}"/>
              </a:ext>
            </a:extLst>
          </p:cNvPr>
          <p:cNvSpPr>
            <a:spLocks noGrp="1"/>
          </p:cNvSpPr>
          <p:nvPr>
            <p:ph type="sldNum" sz="quarter" idx="12"/>
          </p:nvPr>
        </p:nvSpPr>
        <p:spPr/>
        <p:txBody>
          <a:bodyPr/>
          <a:lstStyle/>
          <a:p>
            <a:fld id="{C479D5F6-EDCB-402A-AC08-4943A1820E8F}" type="slidenum">
              <a:rPr lang="en-US" smtClean="0"/>
              <a:pPr/>
              <a:t>20</a:t>
            </a:fld>
            <a:endParaRPr lang="en-US"/>
          </a:p>
        </p:txBody>
      </p:sp>
    </p:spTree>
    <p:extLst>
      <p:ext uri="{BB962C8B-B14F-4D97-AF65-F5344CB8AC3E}">
        <p14:creationId xmlns:p14="http://schemas.microsoft.com/office/powerpoint/2010/main" val="3876976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515AC-0B05-5C30-8454-23831C4BCB06}"/>
              </a:ext>
            </a:extLst>
          </p:cNvPr>
          <p:cNvSpPr>
            <a:spLocks noGrp="1"/>
          </p:cNvSpPr>
          <p:nvPr>
            <p:ph type="title"/>
          </p:nvPr>
        </p:nvSpPr>
        <p:spPr/>
        <p:txBody>
          <a:bodyPr/>
          <a:lstStyle/>
          <a:p>
            <a:r>
              <a:rPr lang="en-US">
                <a:latin typeface="Museo Slab 500"/>
              </a:rPr>
              <a:t>Delete Fund Request</a:t>
            </a:r>
            <a:endParaRPr lang="en-US"/>
          </a:p>
        </p:txBody>
      </p:sp>
      <p:sp>
        <p:nvSpPr>
          <p:cNvPr id="3" name="Content Placeholder 2">
            <a:extLst>
              <a:ext uri="{FF2B5EF4-FFF2-40B4-BE49-F238E27FC236}">
                <a16:creationId xmlns:a16="http://schemas.microsoft.com/office/drawing/2014/main" id="{82805CCD-28B9-AA40-6D20-6BF7AC879AE7}"/>
              </a:ext>
            </a:extLst>
          </p:cNvPr>
          <p:cNvSpPr>
            <a:spLocks noGrp="1"/>
          </p:cNvSpPr>
          <p:nvPr>
            <p:ph idx="1"/>
          </p:nvPr>
        </p:nvSpPr>
        <p:spPr>
          <a:xfrm>
            <a:off x="838200" y="1554480"/>
            <a:ext cx="4182094" cy="4381026"/>
          </a:xfrm>
        </p:spPr>
        <p:txBody>
          <a:bodyPr vert="horz" lIns="0" tIns="0" rIns="0" bIns="0" rtlCol="0" anchor="t">
            <a:normAutofit/>
          </a:bodyPr>
          <a:lstStyle/>
          <a:p>
            <a:r>
              <a:rPr lang="en-US">
                <a:ea typeface="Calibri"/>
                <a:cs typeface="Calibri"/>
              </a:rPr>
              <a:t>If something changes, you will need to delete the fund request before submitting a revision. If you don't, the RFF won't appear with the correct information! </a:t>
            </a:r>
          </a:p>
          <a:p>
            <a:r>
              <a:rPr lang="en-US">
                <a:ea typeface="Calibri"/>
                <a:cs typeface="Calibri"/>
              </a:rPr>
              <a:t>Then you will complete a revision request. This must be fully approved by CDE before starting a new request as it won't reflect the changes!</a:t>
            </a:r>
          </a:p>
        </p:txBody>
      </p:sp>
      <p:sp>
        <p:nvSpPr>
          <p:cNvPr id="4" name="Slide Number Placeholder 3">
            <a:extLst>
              <a:ext uri="{FF2B5EF4-FFF2-40B4-BE49-F238E27FC236}">
                <a16:creationId xmlns:a16="http://schemas.microsoft.com/office/drawing/2014/main" id="{D6CF46CC-0593-BC7F-C649-B60AC8B15920}"/>
              </a:ext>
            </a:extLst>
          </p:cNvPr>
          <p:cNvSpPr>
            <a:spLocks noGrp="1"/>
          </p:cNvSpPr>
          <p:nvPr>
            <p:ph type="sldNum" sz="quarter" idx="12"/>
          </p:nvPr>
        </p:nvSpPr>
        <p:spPr/>
        <p:txBody>
          <a:bodyPr/>
          <a:lstStyle/>
          <a:p>
            <a:fld id="{C479D5F6-EDCB-402A-AC08-4943A1820E8F}" type="slidenum">
              <a:rPr lang="en-US" smtClean="0"/>
              <a:pPr/>
              <a:t>21</a:t>
            </a:fld>
            <a:endParaRPr lang="en-US"/>
          </a:p>
        </p:txBody>
      </p:sp>
      <p:pic>
        <p:nvPicPr>
          <p:cNvPr id="5" name="Picture 4" descr="A screenshot of the fund request from the sections page. Similarly, structured to funding applications, the user will be able to change the status of the fund request to draft started or delete the fund request. It will also have pages like the History Log, Create Comment feature, the Expenditure Details, the Request page, Related Documents, and Assurances. All of these pages need to be completed in order to change the status to draft completed, The user can check the validations column to see the error messages that might prevent them from submitting. There is also a print column which allows users to print aspects or all parts of the fund request. ">
            <a:extLst>
              <a:ext uri="{FF2B5EF4-FFF2-40B4-BE49-F238E27FC236}">
                <a16:creationId xmlns:a16="http://schemas.microsoft.com/office/drawing/2014/main" id="{C6B87F5B-DDD7-88E6-82C3-24FF88267DD5}"/>
              </a:ext>
            </a:extLst>
          </p:cNvPr>
          <p:cNvPicPr>
            <a:picLocks noChangeAspect="1"/>
          </p:cNvPicPr>
          <p:nvPr/>
        </p:nvPicPr>
        <p:blipFill>
          <a:blip r:embed="rId2"/>
          <a:stretch>
            <a:fillRect/>
          </a:stretch>
        </p:blipFill>
        <p:spPr>
          <a:xfrm>
            <a:off x="5575094" y="1339561"/>
            <a:ext cx="4248150" cy="5010150"/>
          </a:xfrm>
          <a:prstGeom prst="rect">
            <a:avLst/>
          </a:prstGeom>
        </p:spPr>
      </p:pic>
      <p:sp>
        <p:nvSpPr>
          <p:cNvPr id="6" name="Arrow: Left 5" descr="Blue arrow pointing to the &quot;Delete Fund Request&quot; link which is what the applicants will change the status to.">
            <a:extLst>
              <a:ext uri="{FF2B5EF4-FFF2-40B4-BE49-F238E27FC236}">
                <a16:creationId xmlns:a16="http://schemas.microsoft.com/office/drawing/2014/main" id="{3141BB18-BAB2-6879-E607-1BA0A1B9006C}"/>
              </a:ext>
            </a:extLst>
          </p:cNvPr>
          <p:cNvSpPr/>
          <p:nvPr/>
        </p:nvSpPr>
        <p:spPr>
          <a:xfrm>
            <a:off x="8421584" y="3265714"/>
            <a:ext cx="742207" cy="247402"/>
          </a:xfrm>
          <a:prstGeom prst="left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5">
            <a:extLst>
              <a:ext uri="{FF2B5EF4-FFF2-40B4-BE49-F238E27FC236}">
                <a16:creationId xmlns:a16="http://schemas.microsoft.com/office/drawing/2014/main" id="{A33853FC-5921-A26D-1C13-446E266F89A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0981" y="0"/>
            <a:ext cx="1171019" cy="1119808"/>
          </a:xfrm>
          <a:prstGeom prst="rect">
            <a:avLst/>
          </a:prstGeom>
        </p:spPr>
      </p:pic>
    </p:spTree>
    <p:extLst>
      <p:ext uri="{BB962C8B-B14F-4D97-AF65-F5344CB8AC3E}">
        <p14:creationId xmlns:p14="http://schemas.microsoft.com/office/powerpoint/2010/main" val="1596542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A6B7F-3CE2-7082-2DF4-41ED0FD07B55}"/>
              </a:ext>
            </a:extLst>
          </p:cNvPr>
          <p:cNvSpPr>
            <a:spLocks noGrp="1"/>
          </p:cNvSpPr>
          <p:nvPr>
            <p:ph type="title"/>
          </p:nvPr>
        </p:nvSpPr>
        <p:spPr/>
        <p:txBody>
          <a:bodyPr/>
          <a:lstStyle/>
          <a:p>
            <a:r>
              <a:rPr lang="en-US">
                <a:latin typeface="Museo Slab 500"/>
              </a:rPr>
              <a:t>New Fund Request</a:t>
            </a:r>
            <a:endParaRPr lang="en-US"/>
          </a:p>
        </p:txBody>
      </p:sp>
      <p:sp>
        <p:nvSpPr>
          <p:cNvPr id="4" name="Slide Number Placeholder 3">
            <a:extLst>
              <a:ext uri="{FF2B5EF4-FFF2-40B4-BE49-F238E27FC236}">
                <a16:creationId xmlns:a16="http://schemas.microsoft.com/office/drawing/2014/main" id="{57D949C8-A54E-6C37-DC46-17E439C36F64}"/>
              </a:ext>
            </a:extLst>
          </p:cNvPr>
          <p:cNvSpPr>
            <a:spLocks noGrp="1"/>
          </p:cNvSpPr>
          <p:nvPr>
            <p:ph type="sldNum" sz="quarter" idx="12"/>
          </p:nvPr>
        </p:nvSpPr>
        <p:spPr/>
        <p:txBody>
          <a:bodyPr/>
          <a:lstStyle/>
          <a:p>
            <a:fld id="{C479D5F6-EDCB-402A-AC08-4943A1820E8F}" type="slidenum">
              <a:rPr lang="en-US" smtClean="0"/>
              <a:pPr/>
              <a:t>22</a:t>
            </a:fld>
            <a:endParaRPr lang="en-US"/>
          </a:p>
        </p:txBody>
      </p:sp>
      <p:pic>
        <p:nvPicPr>
          <p:cNvPr id="7" name="Picture 6" descr="This image is a reminder of the Expenditures Details page. Which includes the function codes going vertical and object codes going horizontal. In the example, we have the function code for TIV AUFA to TIA with 0100 Salaries and 0200 Employee Benefits as object codes. We also have a row and column dedicated to the total amounts. ">
            <a:extLst>
              <a:ext uri="{FF2B5EF4-FFF2-40B4-BE49-F238E27FC236}">
                <a16:creationId xmlns:a16="http://schemas.microsoft.com/office/drawing/2014/main" id="{D4D2B03E-FF0F-53BD-350B-B701B3A285B5}"/>
              </a:ext>
            </a:extLst>
          </p:cNvPr>
          <p:cNvPicPr>
            <a:picLocks noChangeAspect="1"/>
          </p:cNvPicPr>
          <p:nvPr/>
        </p:nvPicPr>
        <p:blipFill>
          <a:blip r:embed="rId2"/>
          <a:stretch>
            <a:fillRect/>
          </a:stretch>
        </p:blipFill>
        <p:spPr>
          <a:xfrm>
            <a:off x="0" y="2123371"/>
            <a:ext cx="12192000" cy="2613606"/>
          </a:xfrm>
          <a:prstGeom prst="rect">
            <a:avLst/>
          </a:prstGeom>
        </p:spPr>
      </p:pic>
      <p:sp>
        <p:nvSpPr>
          <p:cNvPr id="8" name="TextBox 7">
            <a:extLst>
              <a:ext uri="{FF2B5EF4-FFF2-40B4-BE49-F238E27FC236}">
                <a16:creationId xmlns:a16="http://schemas.microsoft.com/office/drawing/2014/main" id="{71E5D6D0-35E0-FE4C-3482-E677BA08E3EB}"/>
              </a:ext>
            </a:extLst>
          </p:cNvPr>
          <p:cNvSpPr txBox="1"/>
          <p:nvPr/>
        </p:nvSpPr>
        <p:spPr>
          <a:xfrm>
            <a:off x="-607" y="1527844"/>
            <a:ext cx="32735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Previous RFF without Change</a:t>
            </a:r>
          </a:p>
        </p:txBody>
      </p:sp>
      <p:pic>
        <p:nvPicPr>
          <p:cNvPr id="5" name="Content Placeholder 5">
            <a:extLst>
              <a:ext uri="{FF2B5EF4-FFF2-40B4-BE49-F238E27FC236}">
                <a16:creationId xmlns:a16="http://schemas.microsoft.com/office/drawing/2014/main" id="{5392CECD-398D-EF24-C914-212B930E094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0981" y="0"/>
            <a:ext cx="1171019" cy="1119808"/>
          </a:xfrm>
          <a:prstGeom prst="rect">
            <a:avLst/>
          </a:prstGeom>
        </p:spPr>
      </p:pic>
    </p:spTree>
    <p:extLst>
      <p:ext uri="{BB962C8B-B14F-4D97-AF65-F5344CB8AC3E}">
        <p14:creationId xmlns:p14="http://schemas.microsoft.com/office/powerpoint/2010/main" val="2110417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A6B7F-3CE2-7082-2DF4-41ED0FD07B55}"/>
              </a:ext>
            </a:extLst>
          </p:cNvPr>
          <p:cNvSpPr>
            <a:spLocks noGrp="1"/>
          </p:cNvSpPr>
          <p:nvPr>
            <p:ph type="title"/>
          </p:nvPr>
        </p:nvSpPr>
        <p:spPr/>
        <p:txBody>
          <a:bodyPr/>
          <a:lstStyle/>
          <a:p>
            <a:r>
              <a:rPr lang="en-US" dirty="0">
                <a:latin typeface="Museo Slab 500"/>
              </a:rPr>
              <a:t>New Fund Request: New Fields</a:t>
            </a:r>
            <a:endParaRPr lang="en-US" dirty="0"/>
          </a:p>
        </p:txBody>
      </p:sp>
      <p:pic>
        <p:nvPicPr>
          <p:cNvPr id="6" name="Content Placeholder 5">
            <a:extLst>
              <a:ext uri="{FF2B5EF4-FFF2-40B4-BE49-F238E27FC236}">
                <a16:creationId xmlns:a16="http://schemas.microsoft.com/office/drawing/2014/main" id="{F9AD0031-53B9-BA26-4610-B0BB204C7CC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81" y="0"/>
            <a:ext cx="1171019" cy="1119808"/>
          </a:xfrm>
          <a:prstGeom prst="rect">
            <a:avLst/>
          </a:prstGeom>
        </p:spPr>
      </p:pic>
      <p:sp>
        <p:nvSpPr>
          <p:cNvPr id="3" name="Content Placeholder 2">
            <a:extLst>
              <a:ext uri="{FF2B5EF4-FFF2-40B4-BE49-F238E27FC236}">
                <a16:creationId xmlns:a16="http://schemas.microsoft.com/office/drawing/2014/main" id="{42F53054-7CF6-16D3-68EF-2DFD05C510B3}"/>
              </a:ext>
            </a:extLst>
          </p:cNvPr>
          <p:cNvSpPr>
            <a:spLocks noGrp="1"/>
          </p:cNvSpPr>
          <p:nvPr>
            <p:ph idx="1"/>
          </p:nvPr>
        </p:nvSpPr>
        <p:spPr>
          <a:xfrm>
            <a:off x="838200" y="1554480"/>
            <a:ext cx="10515600" cy="1071161"/>
          </a:xfrm>
        </p:spPr>
        <p:txBody>
          <a:bodyPr vert="horz" lIns="0" tIns="0" rIns="0" bIns="0" rtlCol="0" anchor="t">
            <a:normAutofit/>
          </a:bodyPr>
          <a:lstStyle/>
          <a:p>
            <a:r>
              <a:rPr lang="en-US">
                <a:ea typeface="Calibri"/>
                <a:cs typeface="Calibri"/>
              </a:rPr>
              <a:t>Once approved by CDE, you will follow the same process to start a new fund request. But now, you will see the Object Code change: </a:t>
            </a:r>
            <a:endParaRPr lang="en-US"/>
          </a:p>
        </p:txBody>
      </p:sp>
      <p:sp>
        <p:nvSpPr>
          <p:cNvPr id="7" name="TextBox 6">
            <a:extLst>
              <a:ext uri="{FF2B5EF4-FFF2-40B4-BE49-F238E27FC236}">
                <a16:creationId xmlns:a16="http://schemas.microsoft.com/office/drawing/2014/main" id="{B81B6045-1862-8C25-B326-F049787C2D1D}"/>
              </a:ext>
            </a:extLst>
          </p:cNvPr>
          <p:cNvSpPr txBox="1"/>
          <p:nvPr/>
        </p:nvSpPr>
        <p:spPr>
          <a:xfrm>
            <a:off x="-607" y="2625641"/>
            <a:ext cx="32735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NEW RFF with Change</a:t>
            </a:r>
          </a:p>
        </p:txBody>
      </p:sp>
      <p:pic>
        <p:nvPicPr>
          <p:cNvPr id="8" name="Picture 7" descr="This image shows the Expenditures Details page. But now the object code has changed from 0100 salaries to 0640 Books and Periodicals. Salaries has disappeared. ">
            <a:extLst>
              <a:ext uri="{FF2B5EF4-FFF2-40B4-BE49-F238E27FC236}">
                <a16:creationId xmlns:a16="http://schemas.microsoft.com/office/drawing/2014/main" id="{B8D1BCC6-AFB6-AEB6-6A0B-BDE63D62910C}"/>
              </a:ext>
            </a:extLst>
          </p:cNvPr>
          <p:cNvPicPr>
            <a:picLocks noChangeAspect="1"/>
          </p:cNvPicPr>
          <p:nvPr/>
        </p:nvPicPr>
        <p:blipFill>
          <a:blip r:embed="rId3"/>
          <a:stretch>
            <a:fillRect/>
          </a:stretch>
        </p:blipFill>
        <p:spPr>
          <a:xfrm>
            <a:off x="19050" y="2990850"/>
            <a:ext cx="12172950" cy="2419350"/>
          </a:xfrm>
          <a:prstGeom prst="rect">
            <a:avLst/>
          </a:prstGeom>
        </p:spPr>
      </p:pic>
      <p:sp>
        <p:nvSpPr>
          <p:cNvPr id="4" name="Slide Number Placeholder 3">
            <a:extLst>
              <a:ext uri="{FF2B5EF4-FFF2-40B4-BE49-F238E27FC236}">
                <a16:creationId xmlns:a16="http://schemas.microsoft.com/office/drawing/2014/main" id="{57D949C8-A54E-6C37-DC46-17E439C36F64}"/>
              </a:ext>
            </a:extLst>
          </p:cNvPr>
          <p:cNvSpPr>
            <a:spLocks noGrp="1"/>
          </p:cNvSpPr>
          <p:nvPr>
            <p:ph type="sldNum" sz="quarter" idx="12"/>
          </p:nvPr>
        </p:nvSpPr>
        <p:spPr/>
        <p:txBody>
          <a:bodyPr/>
          <a:lstStyle/>
          <a:p>
            <a:fld id="{C479D5F6-EDCB-402A-AC08-4943A1820E8F}" type="slidenum">
              <a:rPr lang="en-US" smtClean="0"/>
              <a:pPr/>
              <a:t>23</a:t>
            </a:fld>
            <a:endParaRPr lang="en-US"/>
          </a:p>
        </p:txBody>
      </p:sp>
    </p:spTree>
    <p:extLst>
      <p:ext uri="{BB962C8B-B14F-4D97-AF65-F5344CB8AC3E}">
        <p14:creationId xmlns:p14="http://schemas.microsoft.com/office/powerpoint/2010/main" val="852241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7A110B-F30D-DDE1-A534-9DBA9F360E3E}"/>
              </a:ext>
            </a:extLst>
          </p:cNvPr>
          <p:cNvSpPr>
            <a:spLocks noGrp="1"/>
          </p:cNvSpPr>
          <p:nvPr>
            <p:ph type="ctrTitle"/>
          </p:nvPr>
        </p:nvSpPr>
        <p:spPr>
          <a:xfrm>
            <a:off x="5174124" y="3115064"/>
            <a:ext cx="4805996" cy="632808"/>
          </a:xfrm>
        </p:spPr>
        <p:txBody>
          <a:bodyPr vert="horz" lIns="91440" tIns="45720" rIns="91440" bIns="45720" rtlCol="0" anchor="t">
            <a:normAutofit fontScale="90000"/>
          </a:bodyPr>
          <a:lstStyle/>
          <a:p>
            <a:r>
              <a:rPr lang="en-US">
                <a:solidFill>
                  <a:schemeClr val="tx2"/>
                </a:solidFill>
                <a:latin typeface="+mj-lt"/>
              </a:rPr>
              <a:t>Demonstration</a:t>
            </a:r>
            <a:endParaRPr lang="en-US">
              <a:ea typeface="+mj-ea"/>
              <a:cs typeface="+mj-cs"/>
            </a:endParaRPr>
          </a:p>
        </p:txBody>
      </p:sp>
      <p:sp>
        <p:nvSpPr>
          <p:cNvPr id="4" name="Slide Number Placeholder 3">
            <a:extLst>
              <a:ext uri="{FF2B5EF4-FFF2-40B4-BE49-F238E27FC236}">
                <a16:creationId xmlns:a16="http://schemas.microsoft.com/office/drawing/2014/main" id="{E989E133-E771-3B4B-B1DD-C685BC98AC57}"/>
              </a:ext>
            </a:extLst>
          </p:cNvPr>
          <p:cNvSpPr>
            <a:spLocks noGrp="1"/>
          </p:cNvSpPr>
          <p:nvPr>
            <p:ph type="sldNum" sz="quarter" idx="12"/>
          </p:nvPr>
        </p:nvSpPr>
        <p:spPr>
          <a:xfrm>
            <a:off x="8610600" y="6356350"/>
            <a:ext cx="2743200" cy="365125"/>
          </a:xfrm>
          <a:prstGeom prst="ellipse">
            <a:avLst/>
          </a:prstGeom>
        </p:spPr>
        <p:txBody>
          <a:bodyPr vert="horz" lIns="91440" tIns="45720" rIns="91440" bIns="45720" rtlCol="0" anchor="ctr">
            <a:normAutofit/>
          </a:bodyPr>
          <a:lstStyle/>
          <a:p>
            <a:pPr algn="r">
              <a:lnSpc>
                <a:spcPct val="90000"/>
              </a:lnSpc>
              <a:spcAft>
                <a:spcPts val="600"/>
              </a:spcAft>
            </a:pPr>
            <a:fld id="{C479D5F6-EDCB-402A-AC08-4943A1820E8F}" type="slidenum">
              <a:rPr lang="en-US" sz="1200">
                <a:solidFill>
                  <a:schemeClr val="tx1">
                    <a:tint val="75000"/>
                  </a:schemeClr>
                </a:solidFill>
              </a:rPr>
              <a:pPr algn="r">
                <a:lnSpc>
                  <a:spcPct val="90000"/>
                </a:lnSpc>
                <a:spcAft>
                  <a:spcPts val="600"/>
                </a:spcAft>
              </a:pPr>
              <a:t>24</a:t>
            </a:fld>
            <a:endParaRPr lang="en-US" sz="1200">
              <a:solidFill>
                <a:schemeClr val="tx1">
                  <a:tint val="75000"/>
                </a:schemeClr>
              </a:solidFill>
            </a:endParaRPr>
          </a:p>
        </p:txBody>
      </p:sp>
      <p:pic>
        <p:nvPicPr>
          <p:cNvPr id="6" name="Content Placeholder 5">
            <a:extLst>
              <a:ext uri="{FF2B5EF4-FFF2-40B4-BE49-F238E27FC236}">
                <a16:creationId xmlns:a16="http://schemas.microsoft.com/office/drawing/2014/main" id="{FC20C1A7-B261-21D6-192C-FFF1AC9198A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443" y="1133231"/>
            <a:ext cx="3925941" cy="3786806"/>
          </a:xfrm>
          <a:prstGeom prst="rect">
            <a:avLst/>
          </a:prstGeom>
        </p:spPr>
      </p:pic>
    </p:spTree>
    <p:extLst>
      <p:ext uri="{BB962C8B-B14F-4D97-AF65-F5344CB8AC3E}">
        <p14:creationId xmlns:p14="http://schemas.microsoft.com/office/powerpoint/2010/main" val="1958970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09259-2614-61E5-364D-E5B7F127248C}"/>
              </a:ext>
            </a:extLst>
          </p:cNvPr>
          <p:cNvSpPr>
            <a:spLocks noGrp="1"/>
          </p:cNvSpPr>
          <p:nvPr>
            <p:ph type="title"/>
          </p:nvPr>
        </p:nvSpPr>
        <p:spPr>
          <a:xfrm>
            <a:off x="443564" y="205176"/>
            <a:ext cx="10186335" cy="898524"/>
          </a:xfrm>
        </p:spPr>
        <p:txBody>
          <a:bodyPr>
            <a:normAutofit/>
          </a:bodyPr>
          <a:lstStyle/>
          <a:p>
            <a:r>
              <a:rPr lang="en-US">
                <a:latin typeface="Museo Slab 500"/>
              </a:rPr>
              <a:t>Technical Assistance and GAINS Resources</a:t>
            </a:r>
            <a:endParaRPr lang="en-US"/>
          </a:p>
        </p:txBody>
      </p:sp>
      <p:sp>
        <p:nvSpPr>
          <p:cNvPr id="4" name="Slide Number Placeholder 3">
            <a:extLst>
              <a:ext uri="{FF2B5EF4-FFF2-40B4-BE49-F238E27FC236}">
                <a16:creationId xmlns:a16="http://schemas.microsoft.com/office/drawing/2014/main" id="{E22F1DC9-B92C-3644-D04E-FD83B818DA01}"/>
              </a:ext>
            </a:extLst>
          </p:cNvPr>
          <p:cNvSpPr>
            <a:spLocks noGrp="1"/>
          </p:cNvSpPr>
          <p:nvPr>
            <p:ph type="sldNum" sz="quarter" idx="12"/>
          </p:nvPr>
        </p:nvSpPr>
        <p:spPr/>
        <p:txBody>
          <a:bodyPr/>
          <a:lstStyle/>
          <a:p>
            <a:fld id="{C479D5F6-EDCB-402A-AC08-4943A1820E8F}" type="slidenum">
              <a:rPr lang="en-US" smtClean="0"/>
              <a:pPr/>
              <a:t>25</a:t>
            </a:fld>
            <a:endParaRPr lang="en-US"/>
          </a:p>
        </p:txBody>
      </p:sp>
      <p:graphicFrame>
        <p:nvGraphicFramePr>
          <p:cNvPr id="5" name="Diagram 4" descr="A list of resources including: &#10;GAINS Training Webpage: Catch up on past trainings provided by CDE! ​&#10;&#10;GAINS Help Desk Ticket: Ask for help and indicate a time that works best for you through this ticketing system!​&#10;&#10;GAINS CDE Resources​: Any additional resources will be posted in GAINS!​&#10;&#10;GAINS Office Hours​: Every other Tuesday from 12:30 – 1:00pm for system questions! ​">
            <a:extLst>
              <a:ext uri="{FF2B5EF4-FFF2-40B4-BE49-F238E27FC236}">
                <a16:creationId xmlns:a16="http://schemas.microsoft.com/office/drawing/2014/main" id="{0F867947-7CED-4AA8-6C6B-06E165C06FBA}"/>
              </a:ext>
            </a:extLst>
          </p:cNvPr>
          <p:cNvGraphicFramePr/>
          <p:nvPr>
            <p:extLst>
              <p:ext uri="{D42A27DB-BD31-4B8C-83A1-F6EECF244321}">
                <p14:modId xmlns:p14="http://schemas.microsoft.com/office/powerpoint/2010/main" val="1720922756"/>
              </p:ext>
            </p:extLst>
          </p:nvPr>
        </p:nvGraphicFramePr>
        <p:xfrm>
          <a:off x="5715740" y="1380877"/>
          <a:ext cx="5342282" cy="4295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6" name="Graphic 75">
            <a:extLst>
              <a:ext uri="{FF2B5EF4-FFF2-40B4-BE49-F238E27FC236}">
                <a16:creationId xmlns:a16="http://schemas.microsoft.com/office/drawing/2014/main" id="{C4CC6EF0-E76D-FB1A-69AA-F15433CA7089}"/>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3900" y="1264449"/>
            <a:ext cx="4657137" cy="4666922"/>
          </a:xfrm>
          <a:prstGeom prst="rect">
            <a:avLst/>
          </a:prstGeom>
        </p:spPr>
      </p:pic>
      <p:pic>
        <p:nvPicPr>
          <p:cNvPr id="6" name="Picture 5">
            <a:extLst>
              <a:ext uri="{FF2B5EF4-FFF2-40B4-BE49-F238E27FC236}">
                <a16:creationId xmlns:a16="http://schemas.microsoft.com/office/drawing/2014/main" id="{CFC5F13B-5133-D4EB-627A-2FE4A391AD8B}"/>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1056872" y="95681"/>
            <a:ext cx="1049868" cy="995754"/>
          </a:xfrm>
          <a:prstGeom prst="rect">
            <a:avLst/>
          </a:prstGeom>
        </p:spPr>
      </p:pic>
    </p:spTree>
    <p:extLst>
      <p:ext uri="{BB962C8B-B14F-4D97-AF65-F5344CB8AC3E}">
        <p14:creationId xmlns:p14="http://schemas.microsoft.com/office/powerpoint/2010/main" val="3711211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9A4A-CEFF-CF4B-946C-68DE6A8992B5}"/>
              </a:ext>
            </a:extLst>
          </p:cNvPr>
          <p:cNvSpPr>
            <a:spLocks noGrp="1"/>
          </p:cNvSpPr>
          <p:nvPr>
            <p:ph type="title"/>
          </p:nvPr>
        </p:nvSpPr>
        <p:spPr/>
        <p:txBody>
          <a:bodyPr/>
          <a:lstStyle/>
          <a:p>
            <a:r>
              <a:rPr lang="en-US">
                <a:latin typeface="Museo Slab 500"/>
              </a:rPr>
              <a:t>Fund Requests in GAINS: Required Roles</a:t>
            </a:r>
            <a:endParaRPr lang="en-US"/>
          </a:p>
        </p:txBody>
      </p:sp>
      <p:sp>
        <p:nvSpPr>
          <p:cNvPr id="3" name="Content Placeholder 2">
            <a:extLst>
              <a:ext uri="{FF2B5EF4-FFF2-40B4-BE49-F238E27FC236}">
                <a16:creationId xmlns:a16="http://schemas.microsoft.com/office/drawing/2014/main" id="{6D9997BD-7974-099B-F244-89EADA5B1E27}"/>
              </a:ext>
            </a:extLst>
          </p:cNvPr>
          <p:cNvSpPr>
            <a:spLocks noGrp="1"/>
          </p:cNvSpPr>
          <p:nvPr>
            <p:ph idx="1"/>
          </p:nvPr>
        </p:nvSpPr>
        <p:spPr/>
        <p:txBody>
          <a:bodyPr vert="horz" lIns="0" tIns="0" rIns="0" bIns="0" rtlCol="0" anchor="t">
            <a:normAutofit fontScale="85000" lnSpcReduction="10000"/>
          </a:bodyPr>
          <a:lstStyle/>
          <a:p>
            <a:pPr marL="0" indent="0">
              <a:buNone/>
            </a:pPr>
            <a:r>
              <a:rPr lang="en-US">
                <a:cs typeface="Calibri"/>
              </a:rPr>
              <a:t>There are two roles involved in submitting fund requests in GAINS</a:t>
            </a:r>
          </a:p>
          <a:p>
            <a:pPr marL="457200" indent="-457200">
              <a:buAutoNum type="arabicPeriod"/>
            </a:pPr>
            <a:r>
              <a:rPr lang="en-US">
                <a:cs typeface="Calibri"/>
              </a:rPr>
              <a:t>LEA Fiscal Update </a:t>
            </a:r>
          </a:p>
          <a:p>
            <a:pPr marL="457200" indent="-457200">
              <a:buAutoNum type="arabicPeriod"/>
            </a:pPr>
            <a:r>
              <a:rPr lang="en-US">
                <a:cs typeface="Calibri"/>
              </a:rPr>
              <a:t>LEA Fiscal Representative</a:t>
            </a:r>
          </a:p>
          <a:p>
            <a:pPr marL="457200" indent="-457200">
              <a:buAutoNum type="arabicPeriod"/>
            </a:pPr>
            <a:endParaRPr lang="en-US">
              <a:cs typeface="Calibri"/>
            </a:endParaRPr>
          </a:p>
          <a:p>
            <a:pPr marL="0" indent="0">
              <a:buNone/>
            </a:pPr>
            <a:r>
              <a:rPr lang="en-US">
                <a:cs typeface="Calibri"/>
              </a:rPr>
              <a:t>The </a:t>
            </a:r>
            <a:r>
              <a:rPr lang="en-US" b="1">
                <a:cs typeface="Calibri"/>
              </a:rPr>
              <a:t>LEA Fiscal Update</a:t>
            </a:r>
            <a:r>
              <a:rPr lang="en-US">
                <a:cs typeface="Calibri"/>
              </a:rPr>
              <a:t> role </a:t>
            </a:r>
            <a:r>
              <a:rPr lang="en-US">
                <a:solidFill>
                  <a:srgbClr val="000000"/>
                </a:solidFill>
                <a:ea typeface="+mn-lt"/>
                <a:cs typeface="+mn-lt"/>
              </a:rPr>
              <a:t>is authorized to </a:t>
            </a:r>
            <a:r>
              <a:rPr lang="en-US" i="1">
                <a:solidFill>
                  <a:srgbClr val="000000"/>
                </a:solidFill>
                <a:ea typeface="+mn-lt"/>
                <a:cs typeface="+mn-lt"/>
              </a:rPr>
              <a:t>start and edit</a:t>
            </a:r>
            <a:r>
              <a:rPr lang="en-US">
                <a:solidFill>
                  <a:srgbClr val="000000"/>
                </a:solidFill>
                <a:ea typeface="+mn-lt"/>
                <a:cs typeface="+mn-lt"/>
              </a:rPr>
              <a:t>, but </a:t>
            </a:r>
            <a:r>
              <a:rPr lang="en-US" i="1">
                <a:solidFill>
                  <a:srgbClr val="000000"/>
                </a:solidFill>
                <a:ea typeface="+mn-lt"/>
                <a:cs typeface="+mn-lt"/>
              </a:rPr>
              <a:t>not approve and submit</a:t>
            </a:r>
            <a:r>
              <a:rPr lang="en-US">
                <a:solidFill>
                  <a:srgbClr val="000000"/>
                </a:solidFill>
                <a:ea typeface="+mn-lt"/>
                <a:cs typeface="+mn-lt"/>
              </a:rPr>
              <a:t>, fund requests on behalf of the organization. </a:t>
            </a:r>
            <a:endParaRPr lang="en-US">
              <a:solidFill>
                <a:srgbClr val="000000"/>
              </a:solidFill>
              <a:cs typeface="Calibri"/>
            </a:endParaRPr>
          </a:p>
          <a:p>
            <a:pPr marL="0" indent="0">
              <a:buNone/>
            </a:pPr>
            <a:endParaRPr lang="en-US">
              <a:cs typeface="Calibri"/>
            </a:endParaRPr>
          </a:p>
          <a:p>
            <a:pPr marL="0" indent="0">
              <a:buNone/>
            </a:pPr>
            <a:r>
              <a:rPr lang="en-US">
                <a:cs typeface="Calibri"/>
              </a:rPr>
              <a:t>The </a:t>
            </a:r>
            <a:r>
              <a:rPr lang="en-US" b="1">
                <a:cs typeface="Calibri"/>
              </a:rPr>
              <a:t>LEA Fiscal Representative</a:t>
            </a:r>
            <a:r>
              <a:rPr lang="en-US">
                <a:cs typeface="Calibri"/>
              </a:rPr>
              <a:t> role is authorized to approve and submit fund requests started by the LEA Fiscal Update. The person in this role will also certify compliance with the following:</a:t>
            </a:r>
          </a:p>
          <a:p>
            <a:pPr marL="971550" lvl="1" indent="-285750">
              <a:buFont typeface="Arial"/>
              <a:buChar char="•"/>
            </a:pPr>
            <a:r>
              <a:rPr lang="en-US" sz="1900">
                <a:cs typeface="Calibri"/>
              </a:rPr>
              <a:t>U.S. Code Title 18, Section 1001 and Title 31, Sections 3729-3730 and 3801-3812</a:t>
            </a:r>
          </a:p>
          <a:p>
            <a:pPr marL="971550" lvl="1" indent="-285750">
              <a:buFont typeface="Arial"/>
              <a:buChar char="•"/>
            </a:pPr>
            <a:r>
              <a:rPr lang="en-US" sz="1900">
                <a:cs typeface="Calibri"/>
              </a:rPr>
              <a:t>Cash Management Act (31 CFR part 205)</a:t>
            </a:r>
          </a:p>
          <a:p>
            <a:pPr marL="971550" lvl="1" indent="-285750">
              <a:buFont typeface="Arial"/>
              <a:buChar char="•"/>
            </a:pPr>
            <a:r>
              <a:rPr lang="en-US" sz="1900">
                <a:cs typeface="Calibri"/>
              </a:rPr>
              <a:t>EDGAR Regulations (34 CFR part 80.20 and 80.21)</a:t>
            </a:r>
          </a:p>
          <a:p>
            <a:pPr marL="971550" lvl="1" indent="-285750">
              <a:buFont typeface="Arial"/>
              <a:buChar char="•"/>
            </a:pPr>
            <a:r>
              <a:rPr lang="en-US" sz="1900">
                <a:cs typeface="Calibri"/>
              </a:rPr>
              <a:t>Cost Principals (2CFR Subpart E)</a:t>
            </a:r>
          </a:p>
          <a:p>
            <a:pPr marL="971550" lvl="1" indent="-285750">
              <a:buFont typeface="Arial"/>
              <a:buChar char="•"/>
            </a:pPr>
            <a:r>
              <a:rPr lang="en-US" sz="1900">
                <a:cs typeface="Calibri"/>
              </a:rPr>
              <a:t>815 CMR 2.00 State Grants, Federal Awards, Federal Subgrants and Subsidies </a:t>
            </a:r>
            <a:endParaRPr lang="en-US"/>
          </a:p>
          <a:p>
            <a:pPr>
              <a:buAutoNum type="arabicPeriod"/>
            </a:pPr>
            <a:endParaRPr lang="en-US">
              <a:cs typeface="Calibri"/>
            </a:endParaRPr>
          </a:p>
          <a:p>
            <a:pPr>
              <a:buAutoNum type="arabicPeriod"/>
            </a:pPr>
            <a:endParaRPr lang="en-US">
              <a:cs typeface="Calibri"/>
            </a:endParaRPr>
          </a:p>
          <a:p>
            <a:pPr>
              <a:buAutoNum type="arabicPeriod"/>
            </a:pPr>
            <a:endParaRPr lang="en-US">
              <a:cs typeface="Calibri"/>
            </a:endParaRPr>
          </a:p>
        </p:txBody>
      </p:sp>
      <p:sp>
        <p:nvSpPr>
          <p:cNvPr id="4" name="Slide Number Placeholder 3">
            <a:extLst>
              <a:ext uri="{FF2B5EF4-FFF2-40B4-BE49-F238E27FC236}">
                <a16:creationId xmlns:a16="http://schemas.microsoft.com/office/drawing/2014/main" id="{F05D5B97-50E2-CF37-1659-D305337840AE}"/>
              </a:ext>
            </a:extLst>
          </p:cNvPr>
          <p:cNvSpPr>
            <a:spLocks noGrp="1"/>
          </p:cNvSpPr>
          <p:nvPr>
            <p:ph type="sldNum" sz="quarter" idx="12"/>
          </p:nvPr>
        </p:nvSpPr>
        <p:spPr/>
        <p:txBody>
          <a:bodyPr/>
          <a:lstStyle/>
          <a:p>
            <a:fld id="{C479D5F6-EDCB-402A-AC08-4943A1820E8F}" type="slidenum">
              <a:rPr lang="en-US" smtClean="0"/>
              <a:pPr/>
              <a:t>3</a:t>
            </a:fld>
            <a:endParaRPr lang="en-US"/>
          </a:p>
        </p:txBody>
      </p:sp>
      <p:pic>
        <p:nvPicPr>
          <p:cNvPr id="5" name="Content Placeholder 5">
            <a:extLst>
              <a:ext uri="{FF2B5EF4-FFF2-40B4-BE49-F238E27FC236}">
                <a16:creationId xmlns:a16="http://schemas.microsoft.com/office/drawing/2014/main" id="{ADE9D2EC-1535-0BFF-913C-DC8D5311249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81" y="0"/>
            <a:ext cx="1171019" cy="1119808"/>
          </a:xfrm>
          <a:prstGeom prst="rect">
            <a:avLst/>
          </a:prstGeom>
        </p:spPr>
      </p:pic>
    </p:spTree>
    <p:extLst>
      <p:ext uri="{BB962C8B-B14F-4D97-AF65-F5344CB8AC3E}">
        <p14:creationId xmlns:p14="http://schemas.microsoft.com/office/powerpoint/2010/main" val="3942462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9A4A-CEFF-CF4B-946C-68DE6A8992B5}"/>
              </a:ext>
            </a:extLst>
          </p:cNvPr>
          <p:cNvSpPr>
            <a:spLocks noGrp="1"/>
          </p:cNvSpPr>
          <p:nvPr>
            <p:ph type="title"/>
          </p:nvPr>
        </p:nvSpPr>
        <p:spPr/>
        <p:txBody>
          <a:bodyPr/>
          <a:lstStyle/>
          <a:p>
            <a:r>
              <a:rPr lang="en-US">
                <a:latin typeface="Museo Slab 500"/>
              </a:rPr>
              <a:t>Locate the Fund Request</a:t>
            </a:r>
            <a:endParaRPr lang="en-US"/>
          </a:p>
        </p:txBody>
      </p:sp>
      <p:sp>
        <p:nvSpPr>
          <p:cNvPr id="4" name="Slide Number Placeholder 3">
            <a:extLst>
              <a:ext uri="{FF2B5EF4-FFF2-40B4-BE49-F238E27FC236}">
                <a16:creationId xmlns:a16="http://schemas.microsoft.com/office/drawing/2014/main" id="{F05D5B97-50E2-CF37-1659-D305337840AE}"/>
              </a:ext>
            </a:extLst>
          </p:cNvPr>
          <p:cNvSpPr>
            <a:spLocks noGrp="1"/>
          </p:cNvSpPr>
          <p:nvPr>
            <p:ph type="sldNum" sz="quarter" idx="12"/>
          </p:nvPr>
        </p:nvSpPr>
        <p:spPr/>
        <p:txBody>
          <a:bodyPr/>
          <a:lstStyle/>
          <a:p>
            <a:fld id="{C479D5F6-EDCB-402A-AC08-4943A1820E8F}" type="slidenum">
              <a:rPr lang="en-US" smtClean="0"/>
              <a:pPr/>
              <a:t>4</a:t>
            </a:fld>
            <a:endParaRPr lang="en-US"/>
          </a:p>
        </p:txBody>
      </p:sp>
      <p:pic>
        <p:nvPicPr>
          <p:cNvPr id="5" name="Content Placeholder 5">
            <a:extLst>
              <a:ext uri="{FF2B5EF4-FFF2-40B4-BE49-F238E27FC236}">
                <a16:creationId xmlns:a16="http://schemas.microsoft.com/office/drawing/2014/main" id="{ADE9D2EC-1535-0BFF-913C-DC8D5311249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81" y="0"/>
            <a:ext cx="1171019" cy="1119808"/>
          </a:xfrm>
          <a:prstGeom prst="rect">
            <a:avLst/>
          </a:prstGeom>
        </p:spPr>
      </p:pic>
      <p:sp>
        <p:nvSpPr>
          <p:cNvPr id="12" name="TextBox 5">
            <a:extLst>
              <a:ext uri="{FF2B5EF4-FFF2-40B4-BE49-F238E27FC236}">
                <a16:creationId xmlns:a16="http://schemas.microsoft.com/office/drawing/2014/main" id="{7AC60EB6-F8BA-71D3-00B3-80ECB6765774}"/>
              </a:ext>
            </a:extLst>
          </p:cNvPr>
          <p:cNvSpPr txBox="1"/>
          <p:nvPr/>
        </p:nvSpPr>
        <p:spPr>
          <a:xfrm>
            <a:off x="440553" y="2971853"/>
            <a:ext cx="3757539" cy="1200329"/>
          </a:xfrm>
          <a:prstGeom prst="rect">
            <a:avLst/>
          </a:prstGeom>
          <a:noFill/>
          <a:ln w="28575">
            <a:solidFill>
              <a:schemeClr val="accent2"/>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ea typeface="Calibri" panose="020F0502020204030204"/>
                <a:cs typeface="Calibri" panose="020F0502020204030204"/>
              </a:rPr>
              <a:t>Hover over "Fund Requests" in the left navigation menu and select, "Fund Requests."</a:t>
            </a:r>
          </a:p>
        </p:txBody>
      </p:sp>
      <p:pic>
        <p:nvPicPr>
          <p:cNvPr id="8" name="Picture 7" descr="A GAINS screenshot highlighting the left navigation menu. When users hover over, Fund Request in the left navigation menu, an additional menu appears to the right that includes Fund Requests and Search Fund Requests. Users should select Fund Requests. ">
            <a:extLst>
              <a:ext uri="{FF2B5EF4-FFF2-40B4-BE49-F238E27FC236}">
                <a16:creationId xmlns:a16="http://schemas.microsoft.com/office/drawing/2014/main" id="{C1FDD2E5-B974-805C-395A-73B365498C75}"/>
              </a:ext>
            </a:extLst>
          </p:cNvPr>
          <p:cNvPicPr>
            <a:picLocks noChangeAspect="1"/>
          </p:cNvPicPr>
          <p:nvPr/>
        </p:nvPicPr>
        <p:blipFill>
          <a:blip r:embed="rId3"/>
          <a:stretch>
            <a:fillRect/>
          </a:stretch>
        </p:blipFill>
        <p:spPr>
          <a:xfrm>
            <a:off x="4910015" y="2044334"/>
            <a:ext cx="5791200" cy="3629025"/>
          </a:xfrm>
          <a:prstGeom prst="rect">
            <a:avLst/>
          </a:prstGeom>
        </p:spPr>
      </p:pic>
    </p:spTree>
    <p:extLst>
      <p:ext uri="{BB962C8B-B14F-4D97-AF65-F5344CB8AC3E}">
        <p14:creationId xmlns:p14="http://schemas.microsoft.com/office/powerpoint/2010/main" val="1720917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9A4A-CEFF-CF4B-946C-68DE6A8992B5}"/>
              </a:ext>
            </a:extLst>
          </p:cNvPr>
          <p:cNvSpPr>
            <a:spLocks noGrp="1"/>
          </p:cNvSpPr>
          <p:nvPr>
            <p:ph type="title"/>
          </p:nvPr>
        </p:nvSpPr>
        <p:spPr/>
        <p:txBody>
          <a:bodyPr/>
          <a:lstStyle/>
          <a:p>
            <a:r>
              <a:rPr lang="en-US">
                <a:latin typeface="Museo Slab 500"/>
              </a:rPr>
              <a:t>Identify the Program</a:t>
            </a:r>
            <a:endParaRPr lang="en-US"/>
          </a:p>
        </p:txBody>
      </p:sp>
      <p:pic>
        <p:nvPicPr>
          <p:cNvPr id="5" name="Content Placeholder 5">
            <a:extLst>
              <a:ext uri="{FF2B5EF4-FFF2-40B4-BE49-F238E27FC236}">
                <a16:creationId xmlns:a16="http://schemas.microsoft.com/office/drawing/2014/main" id="{ADE9D2EC-1535-0BFF-913C-DC8D5311249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81" y="0"/>
            <a:ext cx="1171019" cy="1119808"/>
          </a:xfrm>
          <a:prstGeom prst="rect">
            <a:avLst/>
          </a:prstGeom>
        </p:spPr>
      </p:pic>
      <p:grpSp>
        <p:nvGrpSpPr>
          <p:cNvPr id="3" name="Group 2" descr="All grant requests will appear on the Fund Request page. Applicants can use the FY and Application drop down to select the appropriate Funding Application. A blue arrow points to the filtering options at the top which includes the fiscal year and the all funding applications dropdown.">
            <a:extLst>
              <a:ext uri="{FF2B5EF4-FFF2-40B4-BE49-F238E27FC236}">
                <a16:creationId xmlns:a16="http://schemas.microsoft.com/office/drawing/2014/main" id="{37EDDA3D-29DC-9622-6604-0D71CC572855}"/>
              </a:ext>
            </a:extLst>
          </p:cNvPr>
          <p:cNvGrpSpPr/>
          <p:nvPr/>
        </p:nvGrpSpPr>
        <p:grpSpPr>
          <a:xfrm>
            <a:off x="78153" y="1514230"/>
            <a:ext cx="3414094" cy="2031325"/>
            <a:chOff x="78153" y="1514230"/>
            <a:chExt cx="3414094" cy="2031325"/>
          </a:xfrm>
        </p:grpSpPr>
        <p:sp>
          <p:nvSpPr>
            <p:cNvPr id="16" name="TextBox 15">
              <a:extLst>
                <a:ext uri="{FF2B5EF4-FFF2-40B4-BE49-F238E27FC236}">
                  <a16:creationId xmlns:a16="http://schemas.microsoft.com/office/drawing/2014/main" id="{C5ED4925-B1FE-A5A3-3D87-50965C0F331B}"/>
                </a:ext>
              </a:extLst>
            </p:cNvPr>
            <p:cNvSpPr txBox="1"/>
            <p:nvPr/>
          </p:nvSpPr>
          <p:spPr>
            <a:xfrm>
              <a:off x="78153" y="1514230"/>
              <a:ext cx="2745155" cy="2031325"/>
            </a:xfrm>
            <a:prstGeom prst="rect">
              <a:avLst/>
            </a:prstGeom>
            <a:noFill/>
            <a:ln w="28575">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chemeClr val="accent1">
                      <a:lumMod val="76000"/>
                    </a:schemeClr>
                  </a:solidFill>
                  <a:ea typeface="Calibri"/>
                  <a:cs typeface="Calibri"/>
                </a:rPr>
                <a:t>All grant requests will appear on the Fund Request page. Applicants can use the FY and Application drop down to select the appropriate Funding Application.</a:t>
              </a:r>
              <a:endParaRPr lang="en-US" dirty="0">
                <a:solidFill>
                  <a:schemeClr val="accent1">
                    <a:lumMod val="76000"/>
                  </a:schemeClr>
                </a:solidFill>
                <a:ea typeface="Calibri" panose="020F0502020204030204"/>
                <a:cs typeface="Calibri" panose="020F0502020204030204"/>
              </a:endParaRPr>
            </a:p>
          </p:txBody>
        </p:sp>
        <p:sp>
          <p:nvSpPr>
            <p:cNvPr id="9" name="Arrow: Up 8" descr="Blue arrow pointing towards the filtering options which includes the fiscal year and the all funding applications dropdown.">
              <a:extLst>
                <a:ext uri="{FF2B5EF4-FFF2-40B4-BE49-F238E27FC236}">
                  <a16:creationId xmlns:a16="http://schemas.microsoft.com/office/drawing/2014/main" id="{278D77EB-772B-C97C-1CBC-97A5D3DF4B6D}"/>
                </a:ext>
              </a:extLst>
            </p:cNvPr>
            <p:cNvSpPr/>
            <p:nvPr/>
          </p:nvSpPr>
          <p:spPr>
            <a:xfrm rot="5400000" flipH="1">
              <a:off x="3032960" y="2118430"/>
              <a:ext cx="354904" cy="563671"/>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pic>
        <p:nvPicPr>
          <p:cNvPr id="14" name="Content Placeholder 13" descr="A screenshot of the Fund Request page. It shows the filtering options including the fiscal year and the application. Users can use both to find the appropriate application. The system currently lists all grants which makes the filters helpful. It shows the Funding application in the left column and the grant name in the right column. For example, the funding application is &quot;ESEA Consolidated&quot; and the Grant name is &quot;Title I, Part A. So the ESEA Consolidated is listed multiple times since it has multiple grants.">
            <a:extLst>
              <a:ext uri="{FF2B5EF4-FFF2-40B4-BE49-F238E27FC236}">
                <a16:creationId xmlns:a16="http://schemas.microsoft.com/office/drawing/2014/main" id="{FEF32FEE-975B-3F9C-15A8-953CA2C91302}"/>
              </a:ext>
            </a:extLst>
          </p:cNvPr>
          <p:cNvPicPr>
            <a:picLocks noGrp="1" noChangeAspect="1"/>
          </p:cNvPicPr>
          <p:nvPr>
            <p:ph idx="1"/>
          </p:nvPr>
        </p:nvPicPr>
        <p:blipFill>
          <a:blip r:embed="rId3"/>
          <a:stretch>
            <a:fillRect/>
          </a:stretch>
        </p:blipFill>
        <p:spPr>
          <a:xfrm>
            <a:off x="3498239" y="1307077"/>
            <a:ext cx="5908040" cy="5232091"/>
          </a:xfrm>
        </p:spPr>
      </p:pic>
      <p:grpSp>
        <p:nvGrpSpPr>
          <p:cNvPr id="6" name="Group 5" descr="Click on the link in the ‘Grant’ column to begin the request. This will take you to the Project Summary page. A green arrow points to the Title I, Part A link. The link will take the applicant to the Project Summary page.">
            <a:extLst>
              <a:ext uri="{FF2B5EF4-FFF2-40B4-BE49-F238E27FC236}">
                <a16:creationId xmlns:a16="http://schemas.microsoft.com/office/drawing/2014/main" id="{22D44CBA-7282-8D70-9E6E-A2CE5AF30C78}"/>
              </a:ext>
            </a:extLst>
          </p:cNvPr>
          <p:cNvGrpSpPr/>
          <p:nvPr/>
        </p:nvGrpSpPr>
        <p:grpSpPr>
          <a:xfrm>
            <a:off x="79090" y="4280931"/>
            <a:ext cx="6373169" cy="1754326"/>
            <a:chOff x="79090" y="4280931"/>
            <a:chExt cx="6373169" cy="1754326"/>
          </a:xfrm>
        </p:grpSpPr>
        <p:sp>
          <p:nvSpPr>
            <p:cNvPr id="12" name="TextBox 5" descr="Green arrow pointing towards Title I, Part A link. The link will take the applicant to the Project Summary page.">
              <a:extLst>
                <a:ext uri="{FF2B5EF4-FFF2-40B4-BE49-F238E27FC236}">
                  <a16:creationId xmlns:a16="http://schemas.microsoft.com/office/drawing/2014/main" id="{7AC60EB6-F8BA-71D3-00B3-80ECB6765774}"/>
                </a:ext>
              </a:extLst>
            </p:cNvPr>
            <p:cNvSpPr txBox="1"/>
            <p:nvPr/>
          </p:nvSpPr>
          <p:spPr>
            <a:xfrm>
              <a:off x="79090" y="4280931"/>
              <a:ext cx="2741540" cy="1754326"/>
            </a:xfrm>
            <a:prstGeom prst="rect">
              <a:avLst/>
            </a:prstGeom>
            <a:noFill/>
            <a:ln w="28575">
              <a:solidFill>
                <a:schemeClr val="accent6"/>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6">
                      <a:lumMod val="76000"/>
                    </a:schemeClr>
                  </a:solidFill>
                  <a:ea typeface="Calibri" panose="020F0502020204030204"/>
                  <a:cs typeface="Calibri" panose="020F0502020204030204"/>
                </a:rPr>
                <a:t>Click on the link in the ‘Grant’ column to begin the request. This will take you to the Project Summary page.</a:t>
              </a:r>
            </a:p>
            <a:p>
              <a:pPr marL="285750" indent="-285750">
                <a:buFont typeface="Arial"/>
                <a:buChar char="•"/>
              </a:pPr>
              <a:endParaRPr lang="en-US" dirty="0">
                <a:ea typeface="Calibri" panose="020F0502020204030204"/>
                <a:cs typeface="Calibri" panose="020F0502020204030204"/>
              </a:endParaRPr>
            </a:p>
          </p:txBody>
        </p:sp>
        <p:sp>
          <p:nvSpPr>
            <p:cNvPr id="11" name="Arrow: Up 10" descr="Green arrow pointing towards Title I, Part A link. The link will take the applicant to the Project Summary page.">
              <a:extLst>
                <a:ext uri="{FF2B5EF4-FFF2-40B4-BE49-F238E27FC236}">
                  <a16:creationId xmlns:a16="http://schemas.microsoft.com/office/drawing/2014/main" id="{AD16CB2F-D080-855B-8A3A-002CFB298F15}"/>
                </a:ext>
              </a:extLst>
            </p:cNvPr>
            <p:cNvSpPr/>
            <p:nvPr/>
          </p:nvSpPr>
          <p:spPr>
            <a:xfrm rot="5400000" flipH="1">
              <a:off x="5397048" y="3826124"/>
              <a:ext cx="345135" cy="1765286"/>
            </a:xfrm>
            <a:prstGeom prst="up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7" name="Group 6" descr="Applicants will need to complete a request for each of the title programs that they receive and accept. A purple bracket highlights the Title Programs including TIA, TID-1, TID-2, TII, TIII, TIII-ISA, TIV, and TV.">
            <a:extLst>
              <a:ext uri="{FF2B5EF4-FFF2-40B4-BE49-F238E27FC236}">
                <a16:creationId xmlns:a16="http://schemas.microsoft.com/office/drawing/2014/main" id="{579AF73D-C0F5-8882-E6C9-EFBC7883FC58}"/>
              </a:ext>
            </a:extLst>
          </p:cNvPr>
          <p:cNvGrpSpPr/>
          <p:nvPr/>
        </p:nvGrpSpPr>
        <p:grpSpPr>
          <a:xfrm>
            <a:off x="9505461" y="4708768"/>
            <a:ext cx="2442307" cy="1826846"/>
            <a:chOff x="9505461" y="4708768"/>
            <a:chExt cx="2442307" cy="1826846"/>
          </a:xfrm>
        </p:grpSpPr>
        <p:sp>
          <p:nvSpPr>
            <p:cNvPr id="19" name="Right Brace 18" descr="A purple bracket that is highlighting the Title Programs including TIA, TID-1, TID-2, TII, TIII, TIII-ISA, TIV, and TV.">
              <a:extLst>
                <a:ext uri="{FF2B5EF4-FFF2-40B4-BE49-F238E27FC236}">
                  <a16:creationId xmlns:a16="http://schemas.microsoft.com/office/drawing/2014/main" id="{DFDC0AC4-E626-1DB6-8FF0-568B6CD7C0F9}"/>
                </a:ext>
              </a:extLst>
            </p:cNvPr>
            <p:cNvSpPr/>
            <p:nvPr/>
          </p:nvSpPr>
          <p:spPr>
            <a:xfrm>
              <a:off x="9505461" y="4708768"/>
              <a:ext cx="322385" cy="1826846"/>
            </a:xfrm>
            <a:prstGeom prst="rightBrace">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4502A9B2-B99F-99F9-7065-B59E39A72AEE}"/>
                </a:ext>
              </a:extLst>
            </p:cNvPr>
            <p:cNvSpPr txBox="1"/>
            <p:nvPr/>
          </p:nvSpPr>
          <p:spPr>
            <a:xfrm>
              <a:off x="9827846" y="4826000"/>
              <a:ext cx="2119922" cy="1323439"/>
            </a:xfrm>
            <a:prstGeom prst="rect">
              <a:avLst/>
            </a:prstGeom>
            <a:noFill/>
            <a:ln w="28575">
              <a:solidFill>
                <a:srgbClr val="7030A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rgbClr val="7030A0"/>
                  </a:solidFill>
                  <a:ea typeface="Calibri"/>
                  <a:cs typeface="Calibri"/>
                </a:rPr>
                <a:t>Applicants will need to complete a request for each of the title programs that they receive and accept. </a:t>
              </a:r>
            </a:p>
          </p:txBody>
        </p:sp>
      </p:grpSp>
      <p:sp>
        <p:nvSpPr>
          <p:cNvPr id="4" name="Slide Number Placeholder 3">
            <a:extLst>
              <a:ext uri="{FF2B5EF4-FFF2-40B4-BE49-F238E27FC236}">
                <a16:creationId xmlns:a16="http://schemas.microsoft.com/office/drawing/2014/main" id="{F05D5B97-50E2-CF37-1659-D305337840AE}"/>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4227966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9A4A-CEFF-CF4B-946C-68DE6A8992B5}"/>
              </a:ext>
            </a:extLst>
          </p:cNvPr>
          <p:cNvSpPr>
            <a:spLocks noGrp="1"/>
          </p:cNvSpPr>
          <p:nvPr>
            <p:ph type="title"/>
          </p:nvPr>
        </p:nvSpPr>
        <p:spPr/>
        <p:txBody>
          <a:bodyPr/>
          <a:lstStyle/>
          <a:p>
            <a:r>
              <a:rPr lang="en-US">
                <a:latin typeface="Museo Slab 500"/>
              </a:rPr>
              <a:t>Project Summary Page</a:t>
            </a:r>
            <a:endParaRPr lang="en-US"/>
          </a:p>
        </p:txBody>
      </p:sp>
      <p:pic>
        <p:nvPicPr>
          <p:cNvPr id="9" name="Picture 8" descr="A screenshot of the Project Summary in GAINS. It contains two tables, including the Project Information chart with pre-filled information like CFDA Number, Initial Substantially Approved Date, Project End Date, Allocation, Available Budget, Project Status. The second chart is the fund requests chart which doesn't have anything in it because we haven't submitted a request yet.">
            <a:extLst>
              <a:ext uri="{FF2B5EF4-FFF2-40B4-BE49-F238E27FC236}">
                <a16:creationId xmlns:a16="http://schemas.microsoft.com/office/drawing/2014/main" id="{4AE31C80-D96C-98B2-D215-67D27519290E}"/>
              </a:ext>
            </a:extLst>
          </p:cNvPr>
          <p:cNvPicPr>
            <a:picLocks noChangeAspect="1"/>
          </p:cNvPicPr>
          <p:nvPr/>
        </p:nvPicPr>
        <p:blipFill>
          <a:blip r:embed="rId2"/>
          <a:srcRect t="-81" r="-122" b="25898"/>
          <a:stretch/>
        </p:blipFill>
        <p:spPr>
          <a:xfrm>
            <a:off x="69240" y="1867095"/>
            <a:ext cx="8780846" cy="4174939"/>
          </a:xfrm>
          <a:prstGeom prst="rect">
            <a:avLst/>
          </a:prstGeom>
        </p:spPr>
      </p:pic>
      <p:sp>
        <p:nvSpPr>
          <p:cNvPr id="7" name="Arrow: Down 6" descr="Blue Arrow highlighting the link to &quot;Create New Fund Request.&quot; ">
            <a:extLst>
              <a:ext uri="{FF2B5EF4-FFF2-40B4-BE49-F238E27FC236}">
                <a16:creationId xmlns:a16="http://schemas.microsoft.com/office/drawing/2014/main" id="{7EB75829-E525-3D35-B38D-F00C82C6D31F}"/>
              </a:ext>
            </a:extLst>
          </p:cNvPr>
          <p:cNvSpPr/>
          <p:nvPr/>
        </p:nvSpPr>
        <p:spPr>
          <a:xfrm rot="5400000">
            <a:off x="1705684" y="4702406"/>
            <a:ext cx="496767" cy="832086"/>
          </a:xfrm>
          <a:prstGeom prst="down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FDDEDA8B-017F-9525-4F18-70D42F5263FE}"/>
              </a:ext>
            </a:extLst>
          </p:cNvPr>
          <p:cNvSpPr txBox="1"/>
          <p:nvPr/>
        </p:nvSpPr>
        <p:spPr>
          <a:xfrm>
            <a:off x="9016184" y="3949821"/>
            <a:ext cx="2338191" cy="646331"/>
          </a:xfrm>
          <a:prstGeom prst="rect">
            <a:avLst/>
          </a:prstGeom>
          <a:noFill/>
          <a:ln w="28575">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Click on "Create New Fund Request" to start.</a:t>
            </a:r>
          </a:p>
        </p:txBody>
      </p:sp>
      <p:pic>
        <p:nvPicPr>
          <p:cNvPr id="5" name="Content Placeholder 5">
            <a:extLst>
              <a:ext uri="{FF2B5EF4-FFF2-40B4-BE49-F238E27FC236}">
                <a16:creationId xmlns:a16="http://schemas.microsoft.com/office/drawing/2014/main" id="{ADE9D2EC-1535-0BFF-913C-DC8D5311249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0981" y="0"/>
            <a:ext cx="1171019" cy="1119808"/>
          </a:xfrm>
          <a:prstGeom prst="rect">
            <a:avLst/>
          </a:prstGeom>
        </p:spPr>
      </p:pic>
      <p:sp>
        <p:nvSpPr>
          <p:cNvPr id="4" name="Slide Number Placeholder 3">
            <a:extLst>
              <a:ext uri="{FF2B5EF4-FFF2-40B4-BE49-F238E27FC236}">
                <a16:creationId xmlns:a16="http://schemas.microsoft.com/office/drawing/2014/main" id="{F05D5B97-50E2-CF37-1659-D305337840AE}"/>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039643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9A4A-CEFF-CF4B-946C-68DE6A8992B5}"/>
              </a:ext>
            </a:extLst>
          </p:cNvPr>
          <p:cNvSpPr>
            <a:spLocks noGrp="1"/>
          </p:cNvSpPr>
          <p:nvPr>
            <p:ph type="title"/>
          </p:nvPr>
        </p:nvSpPr>
        <p:spPr/>
        <p:txBody>
          <a:bodyPr/>
          <a:lstStyle/>
          <a:p>
            <a:r>
              <a:rPr lang="en-US">
                <a:latin typeface="Museo Slab 500"/>
              </a:rPr>
              <a:t>Fund Request Sections</a:t>
            </a:r>
            <a:endParaRPr lang="en-US"/>
          </a:p>
        </p:txBody>
      </p:sp>
      <p:sp>
        <p:nvSpPr>
          <p:cNvPr id="4" name="Slide Number Placeholder 3">
            <a:extLst>
              <a:ext uri="{FF2B5EF4-FFF2-40B4-BE49-F238E27FC236}">
                <a16:creationId xmlns:a16="http://schemas.microsoft.com/office/drawing/2014/main" id="{F05D5B97-50E2-CF37-1659-D305337840AE}"/>
              </a:ext>
            </a:extLst>
          </p:cNvPr>
          <p:cNvSpPr>
            <a:spLocks noGrp="1"/>
          </p:cNvSpPr>
          <p:nvPr>
            <p:ph type="sldNum" sz="quarter" idx="12"/>
          </p:nvPr>
        </p:nvSpPr>
        <p:spPr/>
        <p:txBody>
          <a:bodyPr/>
          <a:lstStyle/>
          <a:p>
            <a:fld id="{C479D5F6-EDCB-402A-AC08-4943A1820E8F}" type="slidenum">
              <a:rPr lang="en-US" smtClean="0"/>
              <a:pPr/>
              <a:t>7</a:t>
            </a:fld>
            <a:endParaRPr lang="en-US"/>
          </a:p>
        </p:txBody>
      </p:sp>
      <p:pic>
        <p:nvPicPr>
          <p:cNvPr id="5" name="Content Placeholder 5">
            <a:extLst>
              <a:ext uri="{FF2B5EF4-FFF2-40B4-BE49-F238E27FC236}">
                <a16:creationId xmlns:a16="http://schemas.microsoft.com/office/drawing/2014/main" id="{ADE9D2EC-1535-0BFF-913C-DC8D5311249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81" y="0"/>
            <a:ext cx="1171019" cy="1119808"/>
          </a:xfrm>
          <a:prstGeom prst="rect">
            <a:avLst/>
          </a:prstGeom>
        </p:spPr>
      </p:pic>
      <p:sp>
        <p:nvSpPr>
          <p:cNvPr id="9" name="TextBox 8">
            <a:extLst>
              <a:ext uri="{FF2B5EF4-FFF2-40B4-BE49-F238E27FC236}">
                <a16:creationId xmlns:a16="http://schemas.microsoft.com/office/drawing/2014/main" id="{FD0FA107-4400-8530-9C42-8FC8887827DC}"/>
              </a:ext>
            </a:extLst>
          </p:cNvPr>
          <p:cNvSpPr txBox="1"/>
          <p:nvPr/>
        </p:nvSpPr>
        <p:spPr>
          <a:xfrm>
            <a:off x="334027" y="1228819"/>
            <a:ext cx="4948044"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a:buChar char="•"/>
            </a:pPr>
            <a:r>
              <a:rPr lang="en-US" b="1"/>
              <a:t>History Log:</a:t>
            </a:r>
            <a:r>
              <a:rPr lang="en-US"/>
              <a:t> Tracks audit record of Fund Request status changes and any Comments associated with it.</a:t>
            </a:r>
          </a:p>
          <a:p>
            <a:pPr marL="285750" indent="-285750" algn="l">
              <a:buFont typeface="Arial"/>
              <a:buChar char="•"/>
            </a:pPr>
            <a:r>
              <a:rPr lang="en-US" b="1"/>
              <a:t>Create Comment</a:t>
            </a:r>
            <a:r>
              <a:rPr lang="en-US"/>
              <a:t>: Comment field for any internal notes (such as additional user approvals) and SEA comments if the request is returned for changes.</a:t>
            </a:r>
            <a:endParaRPr lang="en-US">
              <a:ea typeface="Calibri" panose="020F0502020204030204"/>
              <a:cs typeface="Calibri" panose="020F0502020204030204"/>
            </a:endParaRPr>
          </a:p>
          <a:p>
            <a:pPr marL="285750" indent="-285750" algn="l">
              <a:buFont typeface="Arial"/>
              <a:buChar char="•"/>
            </a:pPr>
            <a:r>
              <a:rPr lang="en-US" b="1"/>
              <a:t>Expenditure Detail:</a:t>
            </a:r>
            <a:r>
              <a:rPr lang="en-US"/>
              <a:t> Where the user will enter amount requested by Object Code and Function Code.</a:t>
            </a:r>
            <a:endParaRPr lang="en-US">
              <a:ea typeface="Calibri" panose="020F0502020204030204"/>
              <a:cs typeface="Calibri" panose="020F0502020204030204"/>
            </a:endParaRPr>
          </a:p>
          <a:p>
            <a:pPr marL="285750" indent="-285750" algn="l">
              <a:buFont typeface="Arial"/>
              <a:buChar char="•"/>
            </a:pPr>
            <a:r>
              <a:rPr lang="en-US" b="1"/>
              <a:t>Request:</a:t>
            </a:r>
            <a:r>
              <a:rPr lang="en-US"/>
              <a:t> User must enter “Fiscal Information As Of” date and may use the optional text box. All other fields are system-generated and require no action.</a:t>
            </a:r>
            <a:endParaRPr lang="en-US">
              <a:ea typeface="Calibri" panose="020F0502020204030204"/>
              <a:cs typeface="Calibri" panose="020F0502020204030204"/>
            </a:endParaRPr>
          </a:p>
          <a:p>
            <a:pPr marL="285750" indent="-285750" algn="l">
              <a:buFont typeface="Arial"/>
              <a:buChar char="•"/>
            </a:pPr>
            <a:r>
              <a:rPr lang="en-US" b="1"/>
              <a:t>Related Documents:</a:t>
            </a:r>
            <a:r>
              <a:rPr lang="en-US"/>
              <a:t> Document upload section for uploading supporting documentation such as general ledger.</a:t>
            </a:r>
            <a:endParaRPr lang="en-US">
              <a:ea typeface="Calibri" panose="020F0502020204030204"/>
              <a:cs typeface="Calibri" panose="020F0502020204030204"/>
            </a:endParaRPr>
          </a:p>
          <a:p>
            <a:pPr marL="285750" indent="-285750" algn="l">
              <a:buFont typeface="Arial"/>
              <a:buChar char="•"/>
            </a:pPr>
            <a:r>
              <a:rPr lang="en-US" b="1"/>
              <a:t>Assurance:</a:t>
            </a:r>
            <a:r>
              <a:rPr lang="en-US"/>
              <a:t> Text of Assurance statement that User will need to agree to upon moving request to Draft Completed.</a:t>
            </a:r>
            <a:endParaRPr lang="en-US">
              <a:ea typeface="Calibri" panose="020F0502020204030204"/>
              <a:cs typeface="Calibri" panose="020F0502020204030204"/>
            </a:endParaRPr>
          </a:p>
        </p:txBody>
      </p:sp>
      <p:pic>
        <p:nvPicPr>
          <p:cNvPr id="12" name="Content Placeholder 11" descr="A screenshot of the fund request from the sections page. Similarly, structured to funding applications, the user will be able to change the status of the fund request to draft started or delete the fund request. It will also have pages like the History Log, Create Comment feature, the Expenditure Details, the Request page, Related Documents, and Assurances. All of these pages need to be completed in order to change the status to draft completed,">
            <a:extLst>
              <a:ext uri="{FF2B5EF4-FFF2-40B4-BE49-F238E27FC236}">
                <a16:creationId xmlns:a16="http://schemas.microsoft.com/office/drawing/2014/main" id="{B217E7C5-CC88-7E03-D409-89DD061D6E0C}"/>
              </a:ext>
            </a:extLst>
          </p:cNvPr>
          <p:cNvPicPr>
            <a:picLocks noGrp="1" noChangeAspect="1"/>
          </p:cNvPicPr>
          <p:nvPr>
            <p:ph idx="1"/>
          </p:nvPr>
        </p:nvPicPr>
        <p:blipFill>
          <a:blip r:embed="rId3"/>
          <a:stretch>
            <a:fillRect/>
          </a:stretch>
        </p:blipFill>
        <p:spPr>
          <a:xfrm>
            <a:off x="6015705" y="1356558"/>
            <a:ext cx="4277368" cy="5143026"/>
          </a:xfrm>
        </p:spPr>
      </p:pic>
    </p:spTree>
    <p:extLst>
      <p:ext uri="{BB962C8B-B14F-4D97-AF65-F5344CB8AC3E}">
        <p14:creationId xmlns:p14="http://schemas.microsoft.com/office/powerpoint/2010/main" val="243841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9A4A-CEFF-CF4B-946C-68DE6A8992B5}"/>
              </a:ext>
            </a:extLst>
          </p:cNvPr>
          <p:cNvSpPr>
            <a:spLocks noGrp="1"/>
          </p:cNvSpPr>
          <p:nvPr>
            <p:ph type="title"/>
          </p:nvPr>
        </p:nvSpPr>
        <p:spPr/>
        <p:txBody>
          <a:bodyPr/>
          <a:lstStyle/>
          <a:p>
            <a:r>
              <a:rPr lang="en-US">
                <a:latin typeface="Museo Slab 500"/>
              </a:rPr>
              <a:t>Expenditure Details Page</a:t>
            </a:r>
            <a:endParaRPr lang="en-US"/>
          </a:p>
        </p:txBody>
      </p:sp>
      <p:sp>
        <p:nvSpPr>
          <p:cNvPr id="4" name="Slide Number Placeholder 3">
            <a:extLst>
              <a:ext uri="{FF2B5EF4-FFF2-40B4-BE49-F238E27FC236}">
                <a16:creationId xmlns:a16="http://schemas.microsoft.com/office/drawing/2014/main" id="{F05D5B97-50E2-CF37-1659-D305337840AE}"/>
              </a:ext>
            </a:extLst>
          </p:cNvPr>
          <p:cNvSpPr>
            <a:spLocks noGrp="1"/>
          </p:cNvSpPr>
          <p:nvPr>
            <p:ph type="sldNum" sz="quarter" idx="12"/>
          </p:nvPr>
        </p:nvSpPr>
        <p:spPr/>
        <p:txBody>
          <a:bodyPr/>
          <a:lstStyle/>
          <a:p>
            <a:fld id="{C479D5F6-EDCB-402A-AC08-4943A1820E8F}" type="slidenum">
              <a:rPr lang="en-US" smtClean="0"/>
              <a:pPr/>
              <a:t>8</a:t>
            </a:fld>
            <a:endParaRPr lang="en-US"/>
          </a:p>
        </p:txBody>
      </p:sp>
      <p:pic>
        <p:nvPicPr>
          <p:cNvPr id="5" name="Content Placeholder 5">
            <a:extLst>
              <a:ext uri="{FF2B5EF4-FFF2-40B4-BE49-F238E27FC236}">
                <a16:creationId xmlns:a16="http://schemas.microsoft.com/office/drawing/2014/main" id="{ADE9D2EC-1535-0BFF-913C-DC8D5311249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81" y="0"/>
            <a:ext cx="1171019" cy="1119808"/>
          </a:xfrm>
          <a:prstGeom prst="rect">
            <a:avLst/>
          </a:prstGeom>
        </p:spPr>
      </p:pic>
      <p:sp>
        <p:nvSpPr>
          <p:cNvPr id="9" name="TextBox 8">
            <a:extLst>
              <a:ext uri="{FF2B5EF4-FFF2-40B4-BE49-F238E27FC236}">
                <a16:creationId xmlns:a16="http://schemas.microsoft.com/office/drawing/2014/main" id="{B1DDFCCA-B958-E4B0-E11F-B7536970EE89}"/>
              </a:ext>
            </a:extLst>
          </p:cNvPr>
          <p:cNvSpPr txBox="1"/>
          <p:nvPr/>
        </p:nvSpPr>
        <p:spPr>
          <a:xfrm>
            <a:off x="1064712" y="4645068"/>
            <a:ext cx="9425835" cy="147732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rgbClr val="000000"/>
                </a:solidFill>
                <a:ea typeface="+mn-lt"/>
                <a:cs typeface="+mn-lt"/>
              </a:rPr>
              <a:t>You will enter the amount requested by Function and Object Code</a:t>
            </a:r>
          </a:p>
          <a:p>
            <a:pPr marL="285750" indent="-285750">
              <a:buFont typeface="Arial"/>
              <a:buChar char="•"/>
            </a:pPr>
            <a:r>
              <a:rPr lang="en-US">
                <a:solidFill>
                  <a:srgbClr val="000000"/>
                </a:solidFill>
                <a:ea typeface="Calibri" panose="020F0502020204030204"/>
                <a:cs typeface="Calibri" panose="020F0502020204030204"/>
              </a:rPr>
              <a:t>If you hover over the open cells, it will show you the original budgeted amount, previous fund request amounts, total funds request and amount remaining for the function code/object code pair. </a:t>
            </a:r>
          </a:p>
          <a:p>
            <a:pPr marL="285750" indent="-285750">
              <a:buFont typeface="Arial"/>
              <a:buChar char="•"/>
            </a:pPr>
            <a:endParaRPr lang="en-US">
              <a:solidFill>
                <a:srgbClr val="000000"/>
              </a:solidFill>
              <a:ea typeface="Calibri" panose="020F0502020204030204"/>
              <a:cs typeface="Calibri" panose="020F0502020204030204"/>
            </a:endParaRPr>
          </a:p>
        </p:txBody>
      </p:sp>
      <p:pic>
        <p:nvPicPr>
          <p:cNvPr id="3" name="Picture 2" descr="This image shows the Expenditures Details page. Which includes the function codes going vertical and object codes going horizontal. It will match the budget. Then fields are available to enter data if they have that function code/object code combination. If not, the field is grey or doesn't show at all. When hovering over an open field, it will list out the information from the budget. ">
            <a:extLst>
              <a:ext uri="{FF2B5EF4-FFF2-40B4-BE49-F238E27FC236}">
                <a16:creationId xmlns:a16="http://schemas.microsoft.com/office/drawing/2014/main" id="{158846C0-9A63-4225-727F-E6E9E2BE35A4}"/>
              </a:ext>
            </a:extLst>
          </p:cNvPr>
          <p:cNvPicPr>
            <a:picLocks noChangeAspect="1"/>
          </p:cNvPicPr>
          <p:nvPr/>
        </p:nvPicPr>
        <p:blipFill>
          <a:blip r:embed="rId3"/>
          <a:stretch>
            <a:fillRect/>
          </a:stretch>
        </p:blipFill>
        <p:spPr>
          <a:xfrm>
            <a:off x="0" y="1343016"/>
            <a:ext cx="12192000" cy="2905266"/>
          </a:xfrm>
          <a:prstGeom prst="rect">
            <a:avLst/>
          </a:prstGeom>
        </p:spPr>
      </p:pic>
    </p:spTree>
    <p:extLst>
      <p:ext uri="{BB962C8B-B14F-4D97-AF65-F5344CB8AC3E}">
        <p14:creationId xmlns:p14="http://schemas.microsoft.com/office/powerpoint/2010/main" val="3743625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9A4A-CEFF-CF4B-946C-68DE6A8992B5}"/>
              </a:ext>
            </a:extLst>
          </p:cNvPr>
          <p:cNvSpPr>
            <a:spLocks noGrp="1"/>
          </p:cNvSpPr>
          <p:nvPr>
            <p:ph type="title"/>
          </p:nvPr>
        </p:nvSpPr>
        <p:spPr/>
        <p:txBody>
          <a:bodyPr/>
          <a:lstStyle/>
          <a:p>
            <a:r>
              <a:rPr lang="en-US">
                <a:latin typeface="Museo Slab 500"/>
              </a:rPr>
              <a:t>Request Page</a:t>
            </a:r>
            <a:endParaRPr lang="en-US"/>
          </a:p>
        </p:txBody>
      </p:sp>
      <p:pic>
        <p:nvPicPr>
          <p:cNvPr id="5" name="Content Placeholder 5">
            <a:extLst>
              <a:ext uri="{FF2B5EF4-FFF2-40B4-BE49-F238E27FC236}">
                <a16:creationId xmlns:a16="http://schemas.microsoft.com/office/drawing/2014/main" id="{ADE9D2EC-1535-0BFF-913C-DC8D5311249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81" y="0"/>
            <a:ext cx="1171019" cy="1119808"/>
          </a:xfrm>
          <a:prstGeom prst="rect">
            <a:avLst/>
          </a:prstGeom>
        </p:spPr>
      </p:pic>
      <p:sp>
        <p:nvSpPr>
          <p:cNvPr id="9" name="TextBox 8" descr="This image is showing the request page. It includes two charts - General Information and Fiscal Summary. Under General Information, it lists CFDA Number, Fund Request #, and Voucher Number. All are prepopulated fields. The fiscal summary has allocation, available budget, fiscal information as of, cash received, total cash basis expenditures, cash balance on hand, cash available, and total amount requested. Finally, the bottom box is an additional field where users can provide additional information that may be helpful to CDE.">
            <a:extLst>
              <a:ext uri="{FF2B5EF4-FFF2-40B4-BE49-F238E27FC236}">
                <a16:creationId xmlns:a16="http://schemas.microsoft.com/office/drawing/2014/main" id="{5873D750-B1D6-45A5-FA9F-9674C851C202}"/>
              </a:ext>
            </a:extLst>
          </p:cNvPr>
          <p:cNvSpPr txBox="1"/>
          <p:nvPr/>
        </p:nvSpPr>
        <p:spPr>
          <a:xfrm>
            <a:off x="142511" y="1472811"/>
            <a:ext cx="2336973" cy="433965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a:cs typeface="Calibri"/>
              </a:rPr>
              <a:t>General Information will be populated by the system.</a:t>
            </a:r>
            <a:endParaRPr lang="en-US"/>
          </a:p>
          <a:p>
            <a:pPr marL="285750" indent="-285750">
              <a:buFont typeface="Arial"/>
              <a:buChar char="•"/>
            </a:pPr>
            <a:r>
              <a:rPr lang="en-US">
                <a:ea typeface="Calibri"/>
                <a:cs typeface="Calibri"/>
              </a:rPr>
              <a:t>Under Fiscal Summary, the only field that needs information is, "</a:t>
            </a:r>
            <a:r>
              <a:rPr lang="en-US" b="1">
                <a:ea typeface="Calibri"/>
                <a:cs typeface="Calibri"/>
              </a:rPr>
              <a:t>Fiscal Information As Of</a:t>
            </a:r>
            <a:r>
              <a:rPr lang="en-US">
                <a:ea typeface="Calibri"/>
                <a:cs typeface="Calibri"/>
              </a:rPr>
              <a:t>" date.</a:t>
            </a:r>
          </a:p>
          <a:p>
            <a:pPr marL="742950" lvl="1" indent="-285750">
              <a:buFont typeface="Courier New"/>
              <a:buChar char="o"/>
            </a:pPr>
            <a:r>
              <a:rPr lang="en-US" sz="1600">
                <a:ea typeface="Calibri"/>
                <a:cs typeface="Calibri"/>
              </a:rPr>
              <a:t>Everything else in Fiscal Summary is system-generated from other places.</a:t>
            </a:r>
          </a:p>
        </p:txBody>
      </p:sp>
      <p:grpSp>
        <p:nvGrpSpPr>
          <p:cNvPr id="8" name="Group 7" descr="This image is showing the request page. It includes two charts - General Information and Fiscal Summary. Under General Information, it lists CFDA Number, Fund Request #, and Voucher Number. All are prepopulated fields. The fiscal summary has allocation, available budget, fiscal information as of, cash received, total cash basis expenditures, cash balance on hand, cash available, and total amount requested. Finally, the bottom box is an additional field where users can provide additional information that may be helpful to CDE. A blue arrow highlights the location of the Fiscal Information as of date field.">
            <a:extLst>
              <a:ext uri="{FF2B5EF4-FFF2-40B4-BE49-F238E27FC236}">
                <a16:creationId xmlns:a16="http://schemas.microsoft.com/office/drawing/2014/main" id="{EC51E8E8-6EF3-EB31-FB80-385C09FE85A5}"/>
              </a:ext>
            </a:extLst>
          </p:cNvPr>
          <p:cNvGrpSpPr/>
          <p:nvPr/>
        </p:nvGrpSpPr>
        <p:grpSpPr>
          <a:xfrm>
            <a:off x="2622467" y="1304462"/>
            <a:ext cx="9470572" cy="4684503"/>
            <a:chOff x="2622467" y="1304462"/>
            <a:chExt cx="9470572" cy="4684503"/>
          </a:xfrm>
        </p:grpSpPr>
        <p:pic>
          <p:nvPicPr>
            <p:cNvPr id="3" name="Picture 2" descr="This image is showing the request page. It includes two charts - General Information and Fiscal Summary. Under General Information, it lists CFDA Number, Fund Request #, and Voucher Number. All are prepopulated fields. The fiscal summary has allocation, available budget, fiscal information as of, cash received, total cash basis expenditures, cash balance on hand, cash available, and total amount requested. Finally, the bottom box is an additional field where users can provide additional information that may be helpful to CDE.">
              <a:extLst>
                <a:ext uri="{FF2B5EF4-FFF2-40B4-BE49-F238E27FC236}">
                  <a16:creationId xmlns:a16="http://schemas.microsoft.com/office/drawing/2014/main" id="{CCDBAC03-FC93-272E-B2EF-78121F2FE181}"/>
                </a:ext>
              </a:extLst>
            </p:cNvPr>
            <p:cNvPicPr>
              <a:picLocks noChangeAspect="1"/>
            </p:cNvPicPr>
            <p:nvPr/>
          </p:nvPicPr>
          <p:blipFill>
            <a:blip r:embed="rId3"/>
            <a:stretch>
              <a:fillRect/>
            </a:stretch>
          </p:blipFill>
          <p:spPr>
            <a:xfrm>
              <a:off x="2622467" y="1304462"/>
              <a:ext cx="9470572" cy="4684503"/>
            </a:xfrm>
            <a:prstGeom prst="rect">
              <a:avLst/>
            </a:prstGeom>
          </p:spPr>
        </p:pic>
        <p:sp>
          <p:nvSpPr>
            <p:cNvPr id="6" name="Arrow: Right 5" descr="A blue arrow highlighting the location of the Fiscal Information as of date field.">
              <a:extLst>
                <a:ext uri="{FF2B5EF4-FFF2-40B4-BE49-F238E27FC236}">
                  <a16:creationId xmlns:a16="http://schemas.microsoft.com/office/drawing/2014/main" id="{E3990C2A-D43B-F093-862B-3EB9B608993A}"/>
                </a:ext>
              </a:extLst>
            </p:cNvPr>
            <p:cNvSpPr/>
            <p:nvPr/>
          </p:nvSpPr>
          <p:spPr>
            <a:xfrm>
              <a:off x="8368145" y="3576635"/>
              <a:ext cx="811480" cy="306779"/>
            </a:xfrm>
            <a:prstGeom prst="right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91C6CB9F-7552-C806-79B9-476288227A71}"/>
              </a:ext>
            </a:extLst>
          </p:cNvPr>
          <p:cNvSpPr txBox="1"/>
          <p:nvPr/>
        </p:nvSpPr>
        <p:spPr>
          <a:xfrm>
            <a:off x="4403386" y="6076207"/>
            <a:ext cx="5354172" cy="646331"/>
          </a:xfrm>
          <a:prstGeom prst="rect">
            <a:avLst/>
          </a:prstGeom>
          <a:noFill/>
          <a:ln w="28575">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Keep this Fiscal Information as of date field in mind! It is important in continuing a fund request. </a:t>
            </a:r>
            <a:endParaRPr lang="en-US"/>
          </a:p>
        </p:txBody>
      </p:sp>
      <p:sp>
        <p:nvSpPr>
          <p:cNvPr id="4" name="Slide Number Placeholder 3">
            <a:extLst>
              <a:ext uri="{FF2B5EF4-FFF2-40B4-BE49-F238E27FC236}">
                <a16:creationId xmlns:a16="http://schemas.microsoft.com/office/drawing/2014/main" id="{F05D5B97-50E2-CF37-1659-D305337840AE}"/>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31240669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57E060C8635A44B8DFFDB2F8C1B809" ma:contentTypeVersion="8" ma:contentTypeDescription="Create a new document." ma:contentTypeScope="" ma:versionID="940698116d00d6e33ebd6fbbae2704e6">
  <xsd:schema xmlns:xsd="http://www.w3.org/2001/XMLSchema" xmlns:xs="http://www.w3.org/2001/XMLSchema" xmlns:p="http://schemas.microsoft.com/office/2006/metadata/properties" xmlns:ns2="fcd61a2b-2a38-47ef-9b9f-8f97ac785242" xmlns:ns3="948f9c3f-673e-4bfb-b1b9-9d3b3e907f32" targetNamespace="http://schemas.microsoft.com/office/2006/metadata/properties" ma:root="true" ma:fieldsID="00eaef441089ec3f023a29c78a82ec2e" ns2:_="" ns3:_="">
    <xsd:import namespace="fcd61a2b-2a38-47ef-9b9f-8f97ac785242"/>
    <xsd:import namespace="948f9c3f-673e-4bfb-b1b9-9d3b3e907f3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d61a2b-2a38-47ef-9b9f-8f97ac7852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8f9c3f-673e-4bfb-b1b9-9d3b3e907f3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5C56D6-B334-427D-B382-5F78F6CD25C3}">
  <ds:schemaRefs>
    <ds:schemaRef ds:uri="948f9c3f-673e-4bfb-b1b9-9d3b3e907f32"/>
    <ds:schemaRef ds:uri="fcd61a2b-2a38-47ef-9b9f-8f97ac7852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2408EFA-9074-4215-BCCC-5C10DDC0F6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TotalTime>
  <Words>1134</Words>
  <Application>Microsoft Office PowerPoint</Application>
  <PresentationFormat>Widescreen</PresentationFormat>
  <Paragraphs>113</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Courier New</vt:lpstr>
      <vt:lpstr>Museo Slab 500</vt:lpstr>
      <vt:lpstr>Office Theme</vt:lpstr>
      <vt:lpstr>ESEA Consolidated</vt:lpstr>
      <vt:lpstr>Today's Agenda</vt:lpstr>
      <vt:lpstr>Fund Requests in GAINS: Required Roles</vt:lpstr>
      <vt:lpstr>Locate the Fund Request</vt:lpstr>
      <vt:lpstr>Identify the Program</vt:lpstr>
      <vt:lpstr>Project Summary Page</vt:lpstr>
      <vt:lpstr>Fund Request Sections</vt:lpstr>
      <vt:lpstr>Expenditure Details Page</vt:lpstr>
      <vt:lpstr>Request Page</vt:lpstr>
      <vt:lpstr>Related Documents </vt:lpstr>
      <vt:lpstr>Related Documents: Uploading Multiple Files </vt:lpstr>
      <vt:lpstr>Submitting Fund Request: LEA Fiscal Update moves to Draft Completed</vt:lpstr>
      <vt:lpstr>Submitting Fund Request: LEA Fiscal Representative moves to LEA Fiscal Representative Approved</vt:lpstr>
      <vt:lpstr>Complete the Rest!</vt:lpstr>
      <vt:lpstr>Incomplete Request for Funds</vt:lpstr>
      <vt:lpstr>Continuing a Fund Request</vt:lpstr>
      <vt:lpstr>Reminder of the Fiscal Date Location</vt:lpstr>
      <vt:lpstr>Continuing a Fund Request: Date</vt:lpstr>
      <vt:lpstr>What if the budget changes and those object code/function codes aren't appearing in your Request for Funds?</vt:lpstr>
      <vt:lpstr>What if something changes?</vt:lpstr>
      <vt:lpstr>Delete Fund Request</vt:lpstr>
      <vt:lpstr>New Fund Request</vt:lpstr>
      <vt:lpstr>New Fund Request: New Fields</vt:lpstr>
      <vt:lpstr>Demonstration</vt:lpstr>
      <vt:lpstr>Technical Assistance and GAINS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Winicki, Megan</dc:creator>
  <cp:lastModifiedBy>Patino, Yazmine</cp:lastModifiedBy>
  <cp:revision>315</cp:revision>
  <dcterms:created xsi:type="dcterms:W3CDTF">2023-10-17T21:04:24Z</dcterms:created>
  <dcterms:modified xsi:type="dcterms:W3CDTF">2024-09-12T14:26:17Z</dcterms:modified>
</cp:coreProperties>
</file>