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6" r:id="rId2"/>
    <p:sldMasterId id="2147483698" r:id="rId3"/>
    <p:sldMasterId id="2147483700" r:id="rId4"/>
    <p:sldMasterId id="2147483741" r:id="rId5"/>
  </p:sldMasterIdLst>
  <p:notesMasterIdLst>
    <p:notesMasterId r:id="rId28"/>
  </p:notesMasterIdLst>
  <p:handoutMasterIdLst>
    <p:handoutMasterId r:id="rId29"/>
  </p:handoutMasterIdLst>
  <p:sldIdLst>
    <p:sldId id="256" r:id="rId6"/>
    <p:sldId id="283" r:id="rId7"/>
    <p:sldId id="284" r:id="rId8"/>
    <p:sldId id="285" r:id="rId9"/>
    <p:sldId id="286" r:id="rId10"/>
    <p:sldId id="287" r:id="rId11"/>
    <p:sldId id="288" r:id="rId12"/>
    <p:sldId id="289" r:id="rId13"/>
    <p:sldId id="291" r:id="rId14"/>
    <p:sldId id="292" r:id="rId15"/>
    <p:sldId id="337" r:id="rId16"/>
    <p:sldId id="338" r:id="rId17"/>
    <p:sldId id="339" r:id="rId18"/>
    <p:sldId id="340" r:id="rId19"/>
    <p:sldId id="341" r:id="rId20"/>
    <p:sldId id="342" r:id="rId21"/>
    <p:sldId id="343" r:id="rId22"/>
    <p:sldId id="344" r:id="rId23"/>
    <p:sldId id="313" r:id="rId24"/>
    <p:sldId id="345" r:id="rId25"/>
    <p:sldId id="346" r:id="rId26"/>
    <p:sldId id="333" r:id="rId2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risten" initials="CK" lastIdx="2" clrIdx="0">
    <p:extLst>
      <p:ext uri="{19B8F6BF-5375-455C-9EA6-DF929625EA0E}">
        <p15:presenceInfo xmlns:p15="http://schemas.microsoft.com/office/powerpoint/2012/main" userId="S-1-5-21-170422339-1359699126-1544898942-57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662" autoAdjust="0"/>
  </p:normalViewPr>
  <p:slideViewPr>
    <p:cSldViewPr snapToGrid="0">
      <p:cViewPr varScale="1">
        <p:scale>
          <a:sx n="77" d="100"/>
          <a:sy n="77" d="100"/>
        </p:scale>
        <p:origin x="1854"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7D5474FF-25A9-4C38-846C-DB1C42B8FCD4}" type="datetimeFigureOut">
              <a:rPr lang="en-US" smtClean="0"/>
              <a:t>1/24/2020</a:t>
            </a:fld>
            <a:endParaRPr lang="en-US"/>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447F6C95-A466-42A3-8630-8719DD1802B9}" type="slidenum">
              <a:rPr lang="en-US" smtClean="0"/>
              <a:t>‹#›</a:t>
            </a:fld>
            <a:endParaRPr lang="en-US"/>
          </a:p>
        </p:txBody>
      </p:sp>
    </p:spTree>
    <p:extLst>
      <p:ext uri="{BB962C8B-B14F-4D97-AF65-F5344CB8AC3E}">
        <p14:creationId xmlns:p14="http://schemas.microsoft.com/office/powerpoint/2010/main" val="22543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3872E894-E0CE-40CF-8CA0-23F05C6E40C6}" type="datetimeFigureOut">
              <a:rPr lang="en-US" smtClean="0"/>
              <a:t>1/24/2020</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everyone, this is Tina Negley with the Colorado Department of Education, Unit of Federal Programs Administration, Office of ESEA Programs. I’m here with my colleagues Rachel Matson. We are also joined by Josh from Marzano Research at REL Central.</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83990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0: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10: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that, we are going to get started with this module, which is focused on identifying appropriate data sources for use in your program evaluation…</a:t>
            </a:r>
          </a:p>
          <a:p>
            <a:endParaRPr dirty="0"/>
          </a:p>
        </p:txBody>
      </p:sp>
      <p:sp>
        <p:nvSpPr>
          <p:cNvPr id="771" name="Google Shape;771;p10: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9035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5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p5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which falls into the third bucket in the evaluation cycle.</a:t>
            </a:r>
          </a:p>
          <a:p>
            <a:pPr marL="0" lvl="0" indent="0" algn="l" rtl="0">
              <a:spcBef>
                <a:spcPts val="0"/>
              </a:spcBef>
              <a:spcAft>
                <a:spcPts val="0"/>
              </a:spcAft>
              <a:buNone/>
            </a:pPr>
            <a:endParaRPr dirty="0"/>
          </a:p>
        </p:txBody>
      </p:sp>
      <p:sp>
        <p:nvSpPr>
          <p:cNvPr id="1272" name="Google Shape;1272;p5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5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p5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US" sz="1200" kern="1200" dirty="0">
                <a:solidFill>
                  <a:schemeClr val="tx1"/>
                </a:solidFill>
                <a:effectLst/>
                <a:latin typeface="+mn-lt"/>
                <a:ea typeface="+mn-ea"/>
                <a:cs typeface="+mn-cs"/>
              </a:rPr>
              <a:t>The goals for this module are to discuss sources and types of data that may be used in your evaluation, to discuss data quality considerations which should inform the inclusion or exclusion of data sources in your evaluation, and to identify what data is currently available and whether there is a need to collect additional data. This module also includes activities and exercises that you can engage in. Once you have started these activities, and you have questions or want to brainstorm or receive additional technical assistance, you can reach out to our REL partners or our CDE team.</a:t>
            </a:r>
            <a:endParaRPr b="0" dirty="0"/>
          </a:p>
        </p:txBody>
      </p:sp>
      <p:sp>
        <p:nvSpPr>
          <p:cNvPr id="1294" name="Google Shape;1294;p5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5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5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developed a logic model and evaluation questions, you need to identify what data sources are needed in order to answer your evaluation questions. You might be concerned that you don’t have the resources necessary to collect new data and are wondering whether you can utilize existing data. Some examples of existing data you may have access to within your district include state and/or local assessment data, meeting minutes, and school records such as student attendance. You may also have access to public datasets. Existing data can be an excellent source of information if they are complete and accurate.</a:t>
            </a:r>
          </a:p>
          <a:p>
            <a:pPr marL="0" lvl="0" indent="0" algn="l" rtl="0">
              <a:spcBef>
                <a:spcPts val="0"/>
              </a:spcBef>
              <a:spcAft>
                <a:spcPts val="0"/>
              </a:spcAft>
              <a:buNone/>
            </a:pPr>
            <a:endParaRPr dirty="0"/>
          </a:p>
        </p:txBody>
      </p:sp>
      <p:sp>
        <p:nvSpPr>
          <p:cNvPr id="1302" name="Google Shape;1302;p5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5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p5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can be classified into two broad categories, quantitative data and qualitative data. Quantitative data are measures of values or counts, expressed as numbers, which answer questions such as how many, how much, and how frequently. Assessment results are a common source of quantitative data. Survey data is also typically quantitative, utilizing ratings, Likert scales, and multiple-choice questions to gather input. Observation data may be quantitative, such as when evaluation rubrics are used. On the other hand, qualitative data are non-numeric and focused on categorical variables that describe qualities or characteristics, and answer questions such as why and how. Interviews, focus groups, and document reviews are common sources of qualitative data. Observation data may also be qualitative in nature, if it includes, for example, descriptions of the activities being observed. Open-ended survey questions can also be considered sources of qualitative data. Qualitative data can often be quantified, such as by counting the frequency of responses. Handout H provides additional examples of quantitative and qualitative data.</a:t>
            </a:r>
          </a:p>
          <a:p>
            <a:pPr marL="0" lvl="0" indent="0" algn="l" rtl="0">
              <a:spcBef>
                <a:spcPts val="0"/>
              </a:spcBef>
              <a:spcAft>
                <a:spcPts val="0"/>
              </a:spcAft>
              <a:buNone/>
            </a:pPr>
            <a:endParaRPr dirty="0"/>
          </a:p>
        </p:txBody>
      </p:sp>
      <p:sp>
        <p:nvSpPr>
          <p:cNvPr id="1311" name="Google Shape;1311;p5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5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0" name="Google Shape;1320;p5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When considering potential data sources, one question often asked is whether you should use quantitative data, qualitative data, or both. The answer to that question depends on the goals of the evaluation and on the evaluation questions. The availability of resources and time are also important when determining what data types to use. Conducting interviews and focus groups, for instance, can be time consuming and require additional resources such as the development of interview protocols and the availability of multiple staff. Both quantitative and qualitative methods have advantages and disadvantages and can often be used in conjunction to complement each other. For example, if you obtain data quantitatively, you might want to contextualize or situate it with qualitative data.</a:t>
            </a:r>
          </a:p>
          <a:p>
            <a:r>
              <a:rPr lang="en-US" sz="1200" kern="1200" dirty="0">
                <a:solidFill>
                  <a:schemeClr val="tx1"/>
                </a:solidFill>
                <a:effectLst/>
                <a:latin typeface="+mn-lt"/>
                <a:ea typeface="+mn-ea"/>
                <a:cs typeface="+mn-cs"/>
              </a:rPr>
              <a:t>One advantage of quantitative data is that it is typically more cost effective as it requires fewer resources to obtain. The numeric nature of quantitative data also means that data analysis is less time consuming. Quantitative findings are often generalizable to a larger population and are more objective than qualitative findings. Disadvantages of quantitative data, however, are that it can be limited in scope as it does not ascertain deeper underlying meanings and explanations, it can be of poor quality, and it is not context sensitive (taking a snapshot, measuring variables at a specific moment in time).</a:t>
            </a:r>
          </a:p>
          <a:p>
            <a:r>
              <a:rPr lang="en-US" sz="1200" kern="1200" dirty="0">
                <a:solidFill>
                  <a:schemeClr val="tx1"/>
                </a:solidFill>
                <a:effectLst/>
                <a:latin typeface="+mn-lt"/>
                <a:ea typeface="+mn-ea"/>
                <a:cs typeface="+mn-cs"/>
              </a:rPr>
              <a:t>Qualitative data, on the other hand, has the advantage of bringing to light relationships and phenomenon that might have been missed with quantitative data alone, and may be considered more representative of reality as it produces detailed descriptions of participants’ feelings, opinions, and experiences. Disadvantages of qualitative data, however, are that it is more subjective, and that it can be more complex and time consuming to analyze.</a:t>
            </a:r>
          </a:p>
          <a:p>
            <a:pPr marL="0" lvl="0" indent="0" algn="l" rtl="0">
              <a:spcBef>
                <a:spcPts val="0"/>
              </a:spcBef>
              <a:spcAft>
                <a:spcPts val="0"/>
              </a:spcAft>
              <a:buNone/>
            </a:pPr>
            <a:endParaRPr dirty="0"/>
          </a:p>
        </p:txBody>
      </p:sp>
      <p:sp>
        <p:nvSpPr>
          <p:cNvPr id="1321" name="Google Shape;1321;p5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5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0" name="Google Shape;1330;p5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we’d like to introduce the evaluation matrix, which can be found on Handout I, which is a planning tool that details the methods and procedures that will be used to address each evaluation question. This module mainly focuses on identifying what data sources could be used to answer your evaluation questions, but participants will also be asked to consider data collection tools and time frames. Data collection tools will be covered in further detail during module 4, and module 5 will focus on analysis methods that can be used to address each evaluation question.</a:t>
            </a:r>
          </a:p>
          <a:p>
            <a:pPr marL="0" lvl="0" indent="0" algn="l" rtl="0">
              <a:spcBef>
                <a:spcPts val="0"/>
              </a:spcBef>
              <a:spcAft>
                <a:spcPts val="0"/>
              </a:spcAft>
              <a:buNone/>
            </a:pPr>
            <a:endParaRPr lang="en-US" dirty="0"/>
          </a:p>
        </p:txBody>
      </p:sp>
      <p:sp>
        <p:nvSpPr>
          <p:cNvPr id="1331" name="Google Shape;1331;p5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5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0" name="Google Shape;1340;p5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At this time, we’d like to pause the recording and invite you, if you haven’t already accessed the handouts, to open Handout I, review the information provided, reflecting on how you’d use the handout when beginning initial development of your evaluation matrix. The handout is structured such that evaluation questions you identified during module 2 should be entered into the first column of the matrix, one evaluation question per row. The second column should be used to apply the PARSEC model to each evaluation question, identifying whether each question is pertinent or meaningful, whether each question is answerable based on data capacity and constraints, whether each question is reasonable and linked to program objectives, whether each question is specific and aligned to logic model components, and whether each question is evaluative and able to inform program adjustments. All evaluation questions should then be considered in combination with each other, to determine whether the evaluation questions are complete and thoroughly address the objectives of the program evaluation. More information about the PARSEC model can be found in the recording of Modules 1 and 2 posted online. Column three should be used to identify potential data sources that could be used to answer to each evaluation question, which can include existing or new data sources. The fourth column should be used to identify data collection tools that could be used to collect the data, such as survey instruments or interview protocols. The final column should identify the data collection time frame, clarifying when and how frequently the data will be collected. For example, will local assessment data be collected once annually, at the end of the school year, or will it be collected quarterly throughout the year? How frequently will surveys be administered and at what point during the school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pause the recording and give everyone 5 minutes to review Handout I and ask any questions you may have.</a:t>
            </a:r>
          </a:p>
          <a:p>
            <a:pPr marL="0" lvl="0" indent="0" algn="l" rtl="0">
              <a:spcBef>
                <a:spcPts val="0"/>
              </a:spcBef>
              <a:spcAft>
                <a:spcPts val="0"/>
              </a:spcAft>
              <a:buNone/>
            </a:pPr>
            <a:endParaRPr dirty="0"/>
          </a:p>
        </p:txBody>
      </p:sp>
      <p:sp>
        <p:nvSpPr>
          <p:cNvPr id="1341" name="Google Shape;1341;p5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5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3" name="Google Shape;1353;p5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image demonstrates how different data sources tell different parts of the story and depicts how an incomplete data set could result in inaccurate results or interpretations. Using a variety of high-quality data sources, and including different perspectives, can provide a more accurate and complete picture.</a:t>
            </a:r>
          </a:p>
          <a:p>
            <a:pPr marL="0" lvl="0" indent="0" algn="l" rtl="0">
              <a:spcBef>
                <a:spcPts val="0"/>
              </a:spcBef>
              <a:spcAft>
                <a:spcPts val="0"/>
              </a:spcAft>
              <a:buNone/>
            </a:pPr>
            <a:endParaRPr dirty="0"/>
          </a:p>
        </p:txBody>
      </p:sp>
      <p:sp>
        <p:nvSpPr>
          <p:cNvPr id="1354" name="Google Shape;1354;p5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5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0" name="Google Shape;1360;p5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Once you have identified potential data sources to address your evaluation questions, it is important to evaluate each source to ensure it meets the elements of high-quality data. This pertains if you are developing a new instrument, such as a survey, or if you are using an established instrument, such as a local assessment.</a:t>
            </a:r>
          </a:p>
          <a:p>
            <a:r>
              <a:rPr lang="en-US" sz="1200" kern="1200" dirty="0">
                <a:solidFill>
                  <a:schemeClr val="tx1"/>
                </a:solidFill>
                <a:effectLst/>
                <a:latin typeface="+mn-lt"/>
                <a:ea typeface="+mn-ea"/>
                <a:cs typeface="+mn-cs"/>
              </a:rPr>
              <a:t>The first element of high-quality data is validity, which looks at the extent to which the data are actually measuring what they are intended to measure. If you purchase a scale to measure your body weight, for example, but the scale instead provides your blood pressure, it would not be a valid measure of your weight.</a:t>
            </a:r>
          </a:p>
          <a:p>
            <a:r>
              <a:rPr lang="en-US" sz="1200" kern="1200" dirty="0">
                <a:solidFill>
                  <a:schemeClr val="tx1"/>
                </a:solidFill>
                <a:effectLst/>
                <a:latin typeface="+mn-lt"/>
                <a:ea typeface="+mn-ea"/>
                <a:cs typeface="+mn-cs"/>
              </a:rPr>
              <a:t>The second element is reliability, or the extent to which an instrument yields consistent results. Going back to the scale you purchased, if it gives you a different weight every time you step on it, even though your body weight has not changed, it would not be a reliable measure.</a:t>
            </a:r>
          </a:p>
          <a:p>
            <a:r>
              <a:rPr lang="en-US" sz="1200" kern="1200" dirty="0">
                <a:solidFill>
                  <a:schemeClr val="tx1"/>
                </a:solidFill>
                <a:effectLst/>
                <a:latin typeface="+mn-lt"/>
                <a:ea typeface="+mn-ea"/>
                <a:cs typeface="+mn-cs"/>
              </a:rPr>
              <a:t>The third element is timeliness, thinking about when data are available. Will data sources be available on time to complete an evaluation. For example, data from a local assessment administered in the spring may not be shared until the fall, and therefore wouldn’t be available for use in analyses conducted over the summer. Timeliness also refers to whether data are up to date. Using Census data from 10 years ago, for example, might not be best source for school demographics.</a:t>
            </a:r>
          </a:p>
          <a:p>
            <a:r>
              <a:rPr lang="en-US" sz="1200" kern="1200" dirty="0">
                <a:solidFill>
                  <a:schemeClr val="tx1"/>
                </a:solidFill>
                <a:effectLst/>
                <a:latin typeface="+mn-lt"/>
                <a:ea typeface="+mn-ea"/>
                <a:cs typeface="+mn-cs"/>
              </a:rPr>
              <a:t>The fourth element is precision, which means that the data have sufficient detail. If we’re interested in whether an intervention increases students’ performance on a specific grade-level expectation, for example, then an overall proficiency level on an end of unit exam might not provide as much detail as an overall scale score or a subscale score. </a:t>
            </a:r>
          </a:p>
          <a:p>
            <a:r>
              <a:rPr lang="en-US" sz="1200" kern="1200" dirty="0">
                <a:solidFill>
                  <a:schemeClr val="tx1"/>
                </a:solidFill>
                <a:effectLst/>
                <a:latin typeface="+mn-lt"/>
                <a:ea typeface="+mn-ea"/>
                <a:cs typeface="+mn-cs"/>
              </a:rPr>
              <a:t>The fifth element is integrity, or the assurance that data are free from tampering, entry errors, and political or personal bias.</a:t>
            </a:r>
          </a:p>
          <a:p>
            <a:r>
              <a:rPr lang="en-US" sz="1200" kern="1200" dirty="0">
                <a:solidFill>
                  <a:schemeClr val="tx1"/>
                </a:solidFill>
                <a:effectLst/>
                <a:latin typeface="+mn-lt"/>
                <a:ea typeface="+mn-ea"/>
                <a:cs typeface="+mn-cs"/>
              </a:rPr>
              <a:t>The last element is completeness, thinking about whether the data collected are sufficient to address all of your evaluation questions. Completeness also includes a consideration of missing data. If an intervention was administered at 6 schools within the district, but you only collected survey data at one of the schools, that would not be a complete data source and could limit the generalizability of results.</a:t>
            </a:r>
          </a:p>
          <a:p>
            <a:r>
              <a:rPr lang="en-US" sz="1200" kern="1200" dirty="0">
                <a:solidFill>
                  <a:schemeClr val="tx1"/>
                </a:solidFill>
                <a:effectLst/>
                <a:latin typeface="+mn-lt"/>
                <a:ea typeface="+mn-ea"/>
                <a:cs typeface="+mn-cs"/>
              </a:rPr>
              <a:t>Handout J provides additional definitions and examples for each of the elements of high-quality data.</a:t>
            </a:r>
          </a:p>
          <a:p>
            <a:pPr marL="0" lvl="0" indent="0" algn="l" rtl="0">
              <a:spcBef>
                <a:spcPts val="0"/>
              </a:spcBef>
              <a:spcAft>
                <a:spcPts val="0"/>
              </a:spcAft>
              <a:buNone/>
            </a:pPr>
            <a:endParaRPr dirty="0"/>
          </a:p>
        </p:txBody>
      </p:sp>
      <p:sp>
        <p:nvSpPr>
          <p:cNvPr id="1361" name="Google Shape;1361;p5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notes"/>
          <p:cNvSpPr txBox="1">
            <a:spLocks noGrp="1"/>
          </p:cNvSpPr>
          <p:nvPr>
            <p:ph type="body" idx="1"/>
          </p:nvPr>
        </p:nvSpPr>
        <p:spPr>
          <a:xfrm>
            <a:off x="1261900" y="2591233"/>
            <a:ext cx="10095202" cy="2120098"/>
          </a:xfrm>
          <a:prstGeom prst="rect">
            <a:avLst/>
          </a:prstGeom>
        </p:spPr>
        <p:txBody>
          <a:bodyPr spcFirstLastPara="1" wrap="square" lIns="95078" tIns="47525" rIns="95078" bIns="47525" anchor="t" anchorCtr="0">
            <a:noAutofit/>
          </a:bodyPr>
          <a:lstStyle/>
          <a:p>
            <a:r>
              <a:rPr lang="en-US" sz="1200" kern="1200" dirty="0">
                <a:solidFill>
                  <a:schemeClr val="tx1"/>
                </a:solidFill>
                <a:effectLst/>
                <a:latin typeface="+mn-lt"/>
                <a:ea typeface="+mn-ea"/>
                <a:cs typeface="+mn-cs"/>
              </a:rPr>
              <a:t>This webinar will cover Module 3 of the Program Evaluation Training series. Modules 1 and 2 were recorded and can be accessed by visiting the Program Evaluation webpage of the Data, Accountability, Reporting, and Evaluation (DARE) team. If you do not have access to the handouts, please contact Michelle or Rachel. Josh will be introducing REL.</a:t>
            </a:r>
            <a:endParaRPr dirty="0"/>
          </a:p>
        </p:txBody>
      </p:sp>
      <p:sp>
        <p:nvSpPr>
          <p:cNvPr id="684" name="Google Shape;684;p1: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04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5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0" name="Google Shape;1390;p5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So why is it important to consider all elements of data quality? If your stakeholders perceive that the data quality is poor then they will be unlikely to trust the findings of the evaluation. Therefore, it’s important to include your stakeholders throughout the evaluation process to ensure they’ve had an opportunity to provide feedback and input regarding the data sources that will be used. There is not a “one size fits all” approach to ensuring data quality and ensuring the appropriate data sources are included, it is an ongoing effort requiring multiple perspectives.</a:t>
            </a:r>
          </a:p>
          <a:p>
            <a:r>
              <a:rPr lang="en-US" sz="1200" kern="1200" dirty="0">
                <a:solidFill>
                  <a:schemeClr val="tx1"/>
                </a:solidFill>
                <a:effectLst/>
                <a:latin typeface="+mn-lt"/>
                <a:ea typeface="+mn-ea"/>
                <a:cs typeface="+mn-cs"/>
              </a:rPr>
              <a:t> There are three different steps that can be taken to improve data quality. First, evaluate data quality both subjectively and objectively. Subjectively means walking through data sources as a team, and making sure everyone is on the same page and has a shared understanding of what data is being collected and why. Objectively involves looking at specific measures of an instrument’s validity and reliability.</a:t>
            </a:r>
          </a:p>
          <a:p>
            <a:r>
              <a:rPr lang="en-US" sz="1200" kern="1200" dirty="0">
                <a:solidFill>
                  <a:schemeClr val="tx1"/>
                </a:solidFill>
                <a:effectLst/>
                <a:latin typeface="+mn-lt"/>
                <a:ea typeface="+mn-ea"/>
                <a:cs typeface="+mn-cs"/>
              </a:rPr>
              <a:t>The next step is to identify the source of any differences in findings. For example, if teachers participated in a professional learning opportunity, and a survey reveals that all teachers are implementing the strategies learned on a regular basis, but that finding is not corroborated by classroom observations, it would be good to reflect on the quality of those data sources and determine whether they should be included in the evaluation.</a:t>
            </a:r>
          </a:p>
          <a:p>
            <a:r>
              <a:rPr lang="en-US" sz="1200" kern="1200" dirty="0">
                <a:solidFill>
                  <a:schemeClr val="tx1"/>
                </a:solidFill>
                <a:effectLst/>
                <a:latin typeface="+mn-lt"/>
                <a:ea typeface="+mn-ea"/>
                <a:cs typeface="+mn-cs"/>
              </a:rPr>
              <a:t>Lastly, action should be taken to improve data quality, which will be described in more detail in module 4. For example, if you have developed a survey, but discover that the right questions are not being asked or discover that the phrasing of questions might have created a bias in the results, then it would be important to revisit the data quality components and make adjustments to the instrument prior to administering it to the larger population.</a:t>
            </a:r>
          </a:p>
          <a:p>
            <a:pPr marL="0" lvl="0" indent="0" algn="l" rtl="0">
              <a:spcBef>
                <a:spcPts val="0"/>
              </a:spcBef>
              <a:spcAft>
                <a:spcPts val="0"/>
              </a:spcAft>
              <a:buNone/>
            </a:pPr>
            <a:endParaRPr dirty="0"/>
          </a:p>
        </p:txBody>
      </p:sp>
      <p:sp>
        <p:nvSpPr>
          <p:cNvPr id="1391" name="Google Shape;1391;p5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6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0" name="Google Shape;1400;p6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time, we’d like to pause the recording again and invite you to again open Handout I and reflect on how the data quality elements discussed could be used to make refinements to your evaluation matrix, especially thinking about the data sources you planned to use and the data collection timelines proposed. We will pause the recording and give everyone 5 minutes to review Handouts I and J and ask any questions you may have.</a:t>
            </a:r>
          </a:p>
          <a:p>
            <a:pPr marL="0" lvl="0" indent="0" algn="l" rtl="0">
              <a:spcBef>
                <a:spcPts val="0"/>
              </a:spcBef>
              <a:spcAft>
                <a:spcPts val="0"/>
              </a:spcAft>
              <a:buNone/>
            </a:pPr>
            <a:endParaRPr dirty="0"/>
          </a:p>
        </p:txBody>
      </p:sp>
      <p:sp>
        <p:nvSpPr>
          <p:cNvPr id="1401" name="Google Shape;1401;p6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concludes our Program Evaluation training module on Data Sources. We again encourage you to reach out to the REL team or our CDE team for additional technical assistance. Thank you all for attending! At this time we’ll end our recording and open up the phone lines for any questions you may have.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12419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2: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 Central is one of 10 Regional Educational Labs across the country provided by IES through the U.S. Department of Education. The mission is to provide applied research and technical support for education stakeholders in the region. REL Central serves 7 states: Colorado, Kansas, Missouri, Nebraska, North and South Dakota, and Wyoming. REL Central has been collaborating with CDE on this project in trying to create and deliver these Program Evaluation modules. REL Central is working on an online toolkit based on some of this work, which will hopefully be available in another year or so once it’s gone through full development and approval.</a:t>
            </a:r>
          </a:p>
          <a:p>
            <a:endParaRPr dirty="0"/>
          </a:p>
        </p:txBody>
      </p:sp>
      <p:sp>
        <p:nvSpPr>
          <p:cNvPr id="693" name="Google Shape;693;p2: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06265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3: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CDE, we have other staff who have also been involved in the partnership with REL over the last couple years, including Nazanin Mohajeri-Nelson, the Director of the ESEA Programs Office, and Mary Shen, who is also part of the DARE team. The individuals listed under both REL Central and CDE are available for additional, more customized technical assistance after you complete the modules. You are encouraged to contact any of the team members listed.</a:t>
            </a:r>
          </a:p>
          <a:p>
            <a:endParaRPr dirty="0"/>
          </a:p>
        </p:txBody>
      </p:sp>
      <p:sp>
        <p:nvSpPr>
          <p:cNvPr id="698" name="Google Shape;698;p3: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34454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get started with the overall purpose of program evaluation and why we are providing these trainings.</a:t>
            </a:r>
          </a:p>
          <a:p>
            <a:endParaRPr dirty="0"/>
          </a:p>
        </p:txBody>
      </p:sp>
      <p:sp>
        <p:nvSpPr>
          <p:cNvPr id="707" name="Google Shape;707;p4: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54799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sz="1200" kern="1200" dirty="0">
                <a:solidFill>
                  <a:schemeClr val="tx1"/>
                </a:solidFill>
                <a:effectLst/>
                <a:latin typeface="+mn-lt"/>
                <a:ea typeface="+mn-ea"/>
                <a:cs typeface="+mn-cs"/>
              </a:rPr>
              <a:t>One of the reasons we are currently providing these trainings is because ESSA has emphasized and highlighted the need for identification and selection of evidence-based interventions. As those interventions are implemented at the local level, there is a requirement to collect a body of evidence that demonstrates the effectiveness of those evidence-based interventions as they’re implemented in your local context. What that translates to is a need to do program evaluation on a scale that is suitable to the size of the program being implemented at the local level. The larger the program and the more ESEA funds that are being used to support the program, the greater the need to have a body of evidence at the local level demonstrating that these programs have resulted in the intended outcomes. The purpose of these Program Evaluation trainings is to prepare districts in building that local body of evidence that demonstrates the effectiveness of the program.</a:t>
            </a:r>
          </a:p>
          <a:p>
            <a:r>
              <a:rPr lang="en-US" sz="1200" kern="1200" dirty="0">
                <a:solidFill>
                  <a:schemeClr val="tx1"/>
                </a:solidFill>
                <a:effectLst/>
                <a:latin typeface="+mn-lt"/>
                <a:ea typeface="+mn-ea"/>
                <a:cs typeface="+mn-cs"/>
              </a:rPr>
              <a:t>Another reason these trainings are currently being provided is because, beginning with the 2020-21 school year, we are going to begin collecting evidence of local program evaluations through our monitoring of ESEA programs. All of the Titles, Titles I through V, have a requirement for conducting program evaluation and using evidence-based interventions. Because of that requirement, that is being rolled into our monitoring process to look at the local evaluations that are being conducted.</a:t>
            </a:r>
          </a:p>
          <a:p>
            <a:r>
              <a:rPr lang="en-US" sz="1200" kern="1200" dirty="0">
                <a:solidFill>
                  <a:schemeClr val="tx1"/>
                </a:solidFill>
                <a:effectLst/>
                <a:latin typeface="+mn-lt"/>
                <a:ea typeface="+mn-ea"/>
                <a:cs typeface="+mn-cs"/>
              </a:rPr>
              <a:t>In order to have that understanding of the evaluation process and the cycle and what capacity is needed in order to conduct a local program evaluation, we’re providing these trainings. The trainings are also designed to form a common language to facilitate evaluation and to identify how program evaluation can apply to small scale projects, all the way up to larger scale projects. Again, the scale of the program evaluation should be aligned to the scale, and the time, effort, and resources being invested in the program.</a:t>
            </a:r>
          </a:p>
          <a:p>
            <a:endParaRPr dirty="0"/>
          </a:p>
        </p:txBody>
      </p:sp>
      <p:sp>
        <p:nvSpPr>
          <p:cNvPr id="714" name="Google Shape;714;p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2243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sz="1200" kern="1200" dirty="0">
                <a:solidFill>
                  <a:schemeClr val="tx1"/>
                </a:solidFill>
                <a:effectLst/>
                <a:latin typeface="+mn-lt"/>
                <a:ea typeface="+mn-ea"/>
                <a:cs typeface="+mn-cs"/>
              </a:rPr>
              <a:t>So what is a program evaluation? An evaluation is a process that involves collecting and analyzing information about a program’s activities, characteristics, and outcomes. It answers specific questions to how things are working and what outcomes are being achieved as a result of an intervention being implemented at the local context. As a note, when we mention interventions throughout these modules, that is inclusive of any practices, strategies, or activities that are funded with ESEA funds. Evaluations happen in an iterative process and we are hoping that individuals participating in these modules will select 1 or 2 activities to go through the full development of the logic model and evaluation plan, and implementation of that evaluation plan. As you build those practices and build capacity at the local level, then those practices can be applied to other interventions throughout the district, especially those supported through ESEA funds.</a:t>
            </a:r>
          </a:p>
          <a:p>
            <a:r>
              <a:rPr lang="en-US" sz="1200" kern="1200" dirty="0">
                <a:solidFill>
                  <a:schemeClr val="tx1"/>
                </a:solidFill>
                <a:effectLst/>
                <a:latin typeface="+mn-lt"/>
                <a:ea typeface="+mn-ea"/>
                <a:cs typeface="+mn-cs"/>
              </a:rPr>
              <a:t>The purpose of evaluations are to make informed judgements about how well a program is meeting the needs that have been identified through a comprehensive needs assessment, and to ensure that programmatic decisions are based in that needs assessment and to ensure that interventions are being implemented as designed and approved and are producing the intended results. Evaluation is a tool for informing continuous improvement, so as we talk about program evaluation moving forward, especially at the local context, it’s really important to frame it as a process to look for what’s working so we can scale up those efforts, and continue to make modifications to what’s not working, so we can achieve the desired outcomes.</a:t>
            </a:r>
            <a:endParaRPr dirty="0"/>
          </a:p>
        </p:txBody>
      </p:sp>
      <p:sp>
        <p:nvSpPr>
          <p:cNvPr id="723" name="Google Shape;723;p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18167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1200" kern="1200" dirty="0">
                <a:solidFill>
                  <a:schemeClr val="tx1"/>
                </a:solidFill>
                <a:effectLst/>
                <a:latin typeface="+mn-lt"/>
                <a:ea typeface="+mn-ea"/>
                <a:cs typeface="+mn-cs"/>
              </a:rPr>
              <a:t>As mentioned earlier, one of the driving forces behind providing Program Evaluation Trainings is the required ESSA levels of evidence that are called upon when selecting and implementing evidence-based interventions. There are 4 different levels of evidence that are explained in ESSA, and all states and districts that accept ESEA funds, including Titles I, II, III, IV, or V, as well as Title I 1003 or school improvement funds, are required to have a demonstration of the level of evidence that is in support of the interventions that are being funded with these funds. The 4 levels range from 1 being the strongest level of evidence that is based on a well-designed and implemented experimental or randomized control trial, which is a practice that requires special effort and data collection. When you are looking at the research base behind an intervention, what you are looking for is that there is a certain level of rigor in studying whether that intervention has worked in other contexts. There are resources that are available for looking at the level of strength for existing programs and interventions and we have an entire webinar training series and website that explain these levels and how to search the resources that are available to look at the evidence base behind the interventions you are considering at the local level. If you navigate to the CDE website and enter Evidence-Based Interventions in the search bar, you’ll find the link to where those webinars are stored. The second level is moderate evidence, which means there was at least one quasi-experimental study that was used in looking at the effectiveness of that intervention. Level 3 is looking for at least one correlational study, which means that two variables are related to each other, either positively or negatively. When there is a correlational study that demonstrates the relationship between two variables, that is considered a promising level of evidence. For school improvement funds or Title I section 1003 funds that are awarded through EASI, there is a requirement for any interventions that are funded to meet levels 1 through 3. For Consolidated Application funding, formula funds under Titles I through V, however, interventions can meet any of the levels, including level 4. Level 4 indicates there was relevant research or evaluation, whether nationally or at the local level, showing that the intervention will likely improve student outcomes, but there is still a need for other supports that is has a favorable effect and there needs to be a plan for evaluating that impact to collect and build that body of evidence as you’re developing and implementing any promising practices that are based on a theory or research that demonstrates a rationale.</a:t>
            </a:r>
          </a:p>
          <a:p>
            <a:pPr>
              <a:buClr>
                <a:schemeClr val="dk1"/>
              </a:buClr>
              <a:buSzPts val="900"/>
            </a:pPr>
            <a:endParaRPr sz="900" dirty="0">
              <a:latin typeface="Trebuchet MS"/>
              <a:ea typeface="Trebuchet MS"/>
              <a:cs typeface="Trebuchet MS"/>
              <a:sym typeface="Trebuchet MS"/>
            </a:endParaRPr>
          </a:p>
        </p:txBody>
      </p:sp>
      <p:sp>
        <p:nvSpPr>
          <p:cNvPr id="731" name="Google Shape;731;p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043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9: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sz="1200" kern="1200" dirty="0">
                <a:solidFill>
                  <a:schemeClr val="tx1"/>
                </a:solidFill>
                <a:effectLst/>
                <a:latin typeface="+mn-lt"/>
                <a:ea typeface="+mn-ea"/>
                <a:cs typeface="+mn-cs"/>
              </a:rPr>
              <a:t>The training modules for program evaluation are designed to follow a typical program evaluation cycle, which typically happens with development of a logic model, development of evaluation questions, development and identification of data sources, development and identification of data tools that are necessary for conducting the program evaluation, identification of the data preparation strategies and analyses to be used to answer the evaluation questions, and then, once you have the results, determining how best to disseminate and communicate those findings to your stakeholders. Each one of these buckets are a separate training module that has been developed by REL in partnership with CDE and are being provided through webinars.</a:t>
            </a:r>
            <a:endParaRPr dirty="0"/>
          </a:p>
        </p:txBody>
      </p:sp>
      <p:sp>
        <p:nvSpPr>
          <p:cNvPr id="749" name="Google Shape;749;p9: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44043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1">
  <p:cSld name="Title Page 1">
    <p:spTree>
      <p:nvGrpSpPr>
        <p:cNvPr id="1" name="Shape 10"/>
        <p:cNvGrpSpPr/>
        <p:nvPr/>
      </p:nvGrpSpPr>
      <p:grpSpPr>
        <a:xfrm>
          <a:off x="0" y="0"/>
          <a:ext cx="0" cy="0"/>
          <a:chOff x="0" y="0"/>
          <a:chExt cx="0" cy="0"/>
        </a:xfrm>
      </p:grpSpPr>
      <p:pic>
        <p:nvPicPr>
          <p:cNvPr id="11" name="Google Shape;11;p157"/>
          <p:cNvPicPr preferRelativeResize="0"/>
          <p:nvPr/>
        </p:nvPicPr>
        <p:blipFill rotWithShape="1">
          <a:blip r:embed="rId2">
            <a:alphaModFix/>
          </a:blip>
          <a:srcRect/>
          <a:stretch/>
        </p:blipFill>
        <p:spPr>
          <a:xfrm>
            <a:off x="-314" y="0"/>
            <a:ext cx="12192627" cy="6451932"/>
          </a:xfrm>
          <a:prstGeom prst="rect">
            <a:avLst/>
          </a:prstGeom>
          <a:noFill/>
          <a:ln>
            <a:noFill/>
          </a:ln>
        </p:spPr>
      </p:pic>
      <p:grpSp>
        <p:nvGrpSpPr>
          <p:cNvPr id="12" name="Google Shape;12;p157"/>
          <p:cNvGrpSpPr/>
          <p:nvPr/>
        </p:nvGrpSpPr>
        <p:grpSpPr>
          <a:xfrm>
            <a:off x="396238" y="297178"/>
            <a:ext cx="11399847" cy="6149340"/>
            <a:chOff x="297178" y="297178"/>
            <a:chExt cx="8549885" cy="6149340"/>
          </a:xfrm>
        </p:grpSpPr>
        <p:sp>
          <p:nvSpPr>
            <p:cNvPr id="13" name="Google Shape;13;p15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5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 name="Google Shape;15;p157"/>
          <p:cNvSpPr/>
          <p:nvPr/>
        </p:nvSpPr>
        <p:spPr>
          <a:xfrm>
            <a:off x="9838259"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57"/>
          <p:cNvSpPr/>
          <p:nvPr/>
        </p:nvSpPr>
        <p:spPr>
          <a:xfrm>
            <a:off x="530957" y="5847505"/>
            <a:ext cx="141393" cy="106045"/>
          </a:xfrm>
          <a:custGeom>
            <a:avLst/>
            <a:gdLst/>
            <a:ahLst/>
            <a:cxnLst/>
            <a:rect l="l" t="t" r="r" b="b"/>
            <a:pathLst>
              <a:path w="106045" h="106045" extrusionOk="0">
                <a:moveTo>
                  <a:pt x="52730" y="0"/>
                </a:moveTo>
                <a:lnTo>
                  <a:pt x="32205" y="4143"/>
                </a:lnTo>
                <a:lnTo>
                  <a:pt x="15444" y="15444"/>
                </a:lnTo>
                <a:lnTo>
                  <a:pt x="4143" y="32205"/>
                </a:lnTo>
                <a:lnTo>
                  <a:pt x="0" y="52730"/>
                </a:lnTo>
                <a:lnTo>
                  <a:pt x="4143" y="73253"/>
                </a:lnTo>
                <a:lnTo>
                  <a:pt x="15444" y="90009"/>
                </a:lnTo>
                <a:lnTo>
                  <a:pt x="32205" y="101306"/>
                </a:lnTo>
                <a:lnTo>
                  <a:pt x="52730" y="105448"/>
                </a:lnTo>
                <a:lnTo>
                  <a:pt x="73247" y="101306"/>
                </a:lnTo>
                <a:lnTo>
                  <a:pt x="90004" y="90009"/>
                </a:lnTo>
                <a:lnTo>
                  <a:pt x="101304" y="73253"/>
                </a:lnTo>
                <a:lnTo>
                  <a:pt x="105448" y="52730"/>
                </a:lnTo>
                <a:lnTo>
                  <a:pt x="101304" y="32205"/>
                </a:lnTo>
                <a:lnTo>
                  <a:pt x="90004" y="15444"/>
                </a:lnTo>
                <a:lnTo>
                  <a:pt x="73247" y="4143"/>
                </a:lnTo>
                <a:lnTo>
                  <a:pt x="527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157"/>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18" name="Google Shape;18;p157"/>
          <p:cNvSpPr txBox="1">
            <a:spLocks noGrp="1"/>
          </p:cNvSpPr>
          <p:nvPr>
            <p:ph type="dt" idx="10"/>
          </p:nvPr>
        </p:nvSpPr>
        <p:spPr>
          <a:xfrm>
            <a:off x="4693920" y="4829105"/>
            <a:ext cx="280416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57"/>
          <p:cNvSpPr txBox="1">
            <a:spLocks noGrp="1"/>
          </p:cNvSpPr>
          <p:nvPr>
            <p:ph type="sldNum" idx="12"/>
          </p:nvPr>
        </p:nvSpPr>
        <p:spPr>
          <a:xfrm>
            <a:off x="8991592" y="297177"/>
            <a:ext cx="280416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u="none">
                <a:solidFill>
                  <a:schemeClr val="lt1"/>
                </a:solidFill>
                <a:latin typeface="Calibri"/>
                <a:ea typeface="Calibri"/>
                <a:cs typeface="Calibri"/>
                <a:sym typeface="Calibri"/>
              </a:defRPr>
            </a:lvl1pPr>
            <a:lvl2pPr marL="0" marR="0" lvl="1" indent="0" algn="r" rtl="0">
              <a:spcBef>
                <a:spcPts val="0"/>
              </a:spcBef>
              <a:buNone/>
              <a:defRPr sz="1800" b="0" u="none">
                <a:solidFill>
                  <a:schemeClr val="lt1"/>
                </a:solidFill>
                <a:latin typeface="Calibri"/>
                <a:ea typeface="Calibri"/>
                <a:cs typeface="Calibri"/>
                <a:sym typeface="Calibri"/>
              </a:defRPr>
            </a:lvl2pPr>
            <a:lvl3pPr marL="0" marR="0" lvl="2" indent="0" algn="r" rtl="0">
              <a:spcBef>
                <a:spcPts val="0"/>
              </a:spcBef>
              <a:buNone/>
              <a:defRPr sz="1800" b="0" u="none">
                <a:solidFill>
                  <a:schemeClr val="lt1"/>
                </a:solidFill>
                <a:latin typeface="Calibri"/>
                <a:ea typeface="Calibri"/>
                <a:cs typeface="Calibri"/>
                <a:sym typeface="Calibri"/>
              </a:defRPr>
            </a:lvl3pPr>
            <a:lvl4pPr marL="0" marR="0" lvl="3" indent="0" algn="r" rtl="0">
              <a:spcBef>
                <a:spcPts val="0"/>
              </a:spcBef>
              <a:buNone/>
              <a:defRPr sz="1800" b="0" u="none">
                <a:solidFill>
                  <a:schemeClr val="lt1"/>
                </a:solidFill>
                <a:latin typeface="Calibri"/>
                <a:ea typeface="Calibri"/>
                <a:cs typeface="Calibri"/>
                <a:sym typeface="Calibri"/>
              </a:defRPr>
            </a:lvl4pPr>
            <a:lvl5pPr marL="0" marR="0" lvl="4" indent="0" algn="r" rtl="0">
              <a:spcBef>
                <a:spcPts val="0"/>
              </a:spcBef>
              <a:buNone/>
              <a:defRPr sz="1800" b="0" u="none">
                <a:solidFill>
                  <a:schemeClr val="lt1"/>
                </a:solidFill>
                <a:latin typeface="Calibri"/>
                <a:ea typeface="Calibri"/>
                <a:cs typeface="Calibri"/>
                <a:sym typeface="Calibri"/>
              </a:defRPr>
            </a:lvl5pPr>
            <a:lvl6pPr marL="0" marR="0" lvl="5" indent="0" algn="r" rtl="0">
              <a:spcBef>
                <a:spcPts val="0"/>
              </a:spcBef>
              <a:buNone/>
              <a:defRPr sz="1800" b="0" u="none">
                <a:solidFill>
                  <a:schemeClr val="lt1"/>
                </a:solidFill>
                <a:latin typeface="Calibri"/>
                <a:ea typeface="Calibri"/>
                <a:cs typeface="Calibri"/>
                <a:sym typeface="Calibri"/>
              </a:defRPr>
            </a:lvl6pPr>
            <a:lvl7pPr marL="0" marR="0" lvl="6" indent="0" algn="r" rtl="0">
              <a:spcBef>
                <a:spcPts val="0"/>
              </a:spcBef>
              <a:buNone/>
              <a:defRPr sz="1800" b="0" u="none">
                <a:solidFill>
                  <a:schemeClr val="lt1"/>
                </a:solidFill>
                <a:latin typeface="Calibri"/>
                <a:ea typeface="Calibri"/>
                <a:cs typeface="Calibri"/>
                <a:sym typeface="Calibri"/>
              </a:defRPr>
            </a:lvl7pPr>
            <a:lvl8pPr marL="0" marR="0" lvl="7" indent="0" algn="r" rtl="0">
              <a:spcBef>
                <a:spcPts val="0"/>
              </a:spcBef>
              <a:buNone/>
              <a:defRPr sz="1800" b="0" u="none">
                <a:solidFill>
                  <a:schemeClr val="lt1"/>
                </a:solidFill>
                <a:latin typeface="Calibri"/>
                <a:ea typeface="Calibri"/>
                <a:cs typeface="Calibri"/>
                <a:sym typeface="Calibri"/>
              </a:defRPr>
            </a:lvl8pPr>
            <a:lvl9pPr marL="0" marR="0" lvl="8" indent="0" algn="r" rtl="0">
              <a:spcBef>
                <a:spcPts val="0"/>
              </a:spcBef>
              <a:buNone/>
              <a:defRPr sz="1800" b="0" u="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20" name="Google Shape;20;p157"/>
          <p:cNvPicPr preferRelativeResize="0"/>
          <p:nvPr/>
        </p:nvPicPr>
        <p:blipFill rotWithShape="1">
          <a:blip r:embed="rId4">
            <a:alphaModFix/>
          </a:blip>
          <a:srcRect/>
          <a:stretch/>
        </p:blipFill>
        <p:spPr>
          <a:xfrm>
            <a:off x="296429" y="228600"/>
            <a:ext cx="2752280" cy="1652836"/>
          </a:xfrm>
          <a:prstGeom prst="rect">
            <a:avLst/>
          </a:prstGeom>
          <a:noFill/>
          <a:ln>
            <a:noFill/>
          </a:ln>
        </p:spPr>
      </p:pic>
      <p:sp>
        <p:nvSpPr>
          <p:cNvPr id="21" name="Google Shape;21;p157"/>
          <p:cNvSpPr txBox="1">
            <a:spLocks noGrp="1"/>
          </p:cNvSpPr>
          <p:nvPr>
            <p:ph type="title"/>
          </p:nvPr>
        </p:nvSpPr>
        <p:spPr>
          <a:xfrm>
            <a:off x="1036536" y="2133601"/>
            <a:ext cx="10118928" cy="707846"/>
          </a:xfrm>
          <a:prstGeom prst="rect">
            <a:avLst/>
          </a:prstGeom>
          <a:noFill/>
          <a:ln>
            <a:noFill/>
          </a:ln>
        </p:spPr>
        <p:txBody>
          <a:bodyPr spcFirstLastPara="1" wrap="square" lIns="91425" tIns="45700" rIns="91425" bIns="45700" anchor="t" anchorCtr="0">
            <a:spAutoFit/>
          </a:bodyPr>
          <a:lstStyle>
            <a:lvl1pPr marR="0" lvl="0" algn="ctr" rtl="0">
              <a:spcBef>
                <a:spcPts val="0"/>
              </a:spcBef>
              <a:spcAft>
                <a:spcPts val="0"/>
              </a:spcAft>
              <a:buSzPts val="1400"/>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57"/>
          <p:cNvSpPr txBox="1">
            <a:spLocks noGrp="1"/>
          </p:cNvSpPr>
          <p:nvPr>
            <p:ph type="body" idx="1"/>
          </p:nvPr>
        </p:nvSpPr>
        <p:spPr>
          <a:xfrm>
            <a:off x="1015595" y="3438543"/>
            <a:ext cx="10160811" cy="523220"/>
          </a:xfrm>
          <a:prstGeom prst="rect">
            <a:avLst/>
          </a:prstGeom>
          <a:noFill/>
          <a:ln>
            <a:noFill/>
          </a:ln>
        </p:spPr>
        <p:txBody>
          <a:bodyPr spcFirstLastPara="1" wrap="square" lIns="91425" tIns="45700" rIns="91425" bIns="45700" anchor="t" anchorCtr="0">
            <a:spAutoFit/>
          </a:bodyPr>
          <a:lstStyle>
            <a:lvl1pPr marL="457200" marR="0" lvl="0" indent="-228600" algn="ctr" rtl="0">
              <a:spcBef>
                <a:spcPts val="0"/>
              </a:spcBef>
              <a:spcAft>
                <a:spcPts val="0"/>
              </a:spcAft>
              <a:buSzPts val="1400"/>
              <a:buNone/>
              <a:defRPr sz="2800" b="1"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57"/>
          <p:cNvSpPr txBox="1">
            <a:spLocks noGrp="1"/>
          </p:cNvSpPr>
          <p:nvPr>
            <p:ph type="body" idx="2"/>
          </p:nvPr>
        </p:nvSpPr>
        <p:spPr>
          <a:xfrm>
            <a:off x="994834" y="4343400"/>
            <a:ext cx="10202333" cy="400110"/>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57"/>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183386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bout Us Page">
  <p:cSld name="1_About Us Page">
    <p:spTree>
      <p:nvGrpSpPr>
        <p:cNvPr id="1" name="Shape 38"/>
        <p:cNvGrpSpPr/>
        <p:nvPr/>
      </p:nvGrpSpPr>
      <p:grpSpPr>
        <a:xfrm>
          <a:off x="0" y="0"/>
          <a:ext cx="0" cy="0"/>
          <a:chOff x="0" y="0"/>
          <a:chExt cx="0" cy="0"/>
        </a:xfrm>
      </p:grpSpPr>
      <p:sp>
        <p:nvSpPr>
          <p:cNvPr id="39" name="Google Shape;39;p159"/>
          <p:cNvSpPr/>
          <p:nvPr/>
        </p:nvSpPr>
        <p:spPr>
          <a:xfrm>
            <a:off x="0" y="5760718"/>
            <a:ext cx="12192000" cy="685802"/>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15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159"/>
          <p:cNvSpPr/>
          <p:nvPr/>
        </p:nvSpPr>
        <p:spPr>
          <a:xfrm>
            <a:off x="11795753" y="5760721"/>
            <a:ext cx="0" cy="685800"/>
          </a:xfrm>
          <a:custGeom>
            <a:avLst/>
            <a:gdLst/>
            <a:ahLst/>
            <a:cxnLst/>
            <a:rect l="l" t="t" r="r" b="b"/>
            <a:pathLst>
              <a:path w="120000" h="685800" extrusionOk="0">
                <a:moveTo>
                  <a:pt x="0" y="0"/>
                </a:moveTo>
                <a:lnTo>
                  <a:pt x="0" y="68580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 name="Google Shape;42;p159"/>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43" name="Google Shape;43;p159"/>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235107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61"/>
          <p:cNvSpPr txBox="1">
            <a:spLocks noGrp="1"/>
          </p:cNvSpPr>
          <p:nvPr>
            <p:ph type="body" idx="1"/>
          </p:nvPr>
        </p:nvSpPr>
        <p:spPr>
          <a:xfrm>
            <a:off x="50800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1"/>
          <p:cNvSpPr txBox="1">
            <a:spLocks noGrp="1"/>
          </p:cNvSpPr>
          <p:nvPr>
            <p:ph type="body" idx="2"/>
          </p:nvPr>
        </p:nvSpPr>
        <p:spPr>
          <a:xfrm>
            <a:off x="608076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65" name="Google Shape;65;p161"/>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66" name="Google Shape;66;p161"/>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5461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67"/>
        <p:cNvGrpSpPr/>
        <p:nvPr/>
      </p:nvGrpSpPr>
      <p:grpSpPr>
        <a:xfrm>
          <a:off x="0" y="0"/>
          <a:ext cx="0" cy="0"/>
          <a:chOff x="0" y="0"/>
          <a:chExt cx="0" cy="0"/>
        </a:xfrm>
      </p:grpSpPr>
      <p:pic>
        <p:nvPicPr>
          <p:cNvPr id="68" name="Google Shape;68;p16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69" name="Google Shape;69;p16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16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72" name="Google Shape;72;p16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09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p:cSld name="1_Content">
    <p:spTree>
      <p:nvGrpSpPr>
        <p:cNvPr id="1" name="Shape 78"/>
        <p:cNvGrpSpPr/>
        <p:nvPr/>
      </p:nvGrpSpPr>
      <p:grpSpPr>
        <a:xfrm>
          <a:off x="0" y="0"/>
          <a:ext cx="0" cy="0"/>
          <a:chOff x="0" y="0"/>
          <a:chExt cx="0" cy="0"/>
        </a:xfrm>
      </p:grpSpPr>
      <p:pic>
        <p:nvPicPr>
          <p:cNvPr id="79" name="Google Shape;79;p16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80" name="Google Shape;80;p16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6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6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83" name="Google Shape;83;p16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84" name="Google Shape;84;p16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66719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ontent">
  <p:cSld name="2_Content">
    <p:spTree>
      <p:nvGrpSpPr>
        <p:cNvPr id="1" name="Shape 85"/>
        <p:cNvGrpSpPr/>
        <p:nvPr/>
      </p:nvGrpSpPr>
      <p:grpSpPr>
        <a:xfrm>
          <a:off x="0" y="0"/>
          <a:ext cx="0" cy="0"/>
          <a:chOff x="0" y="0"/>
          <a:chExt cx="0" cy="0"/>
        </a:xfrm>
      </p:grpSpPr>
      <p:pic>
        <p:nvPicPr>
          <p:cNvPr id="86" name="Google Shape;86;p16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87" name="Google Shape;87;p16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6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 name="Google Shape;89;p16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0" name="Google Shape;90;p16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1" name="Google Shape;91;p16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9931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Content">
  <p:cSld name="3_Content">
    <p:spTree>
      <p:nvGrpSpPr>
        <p:cNvPr id="1" name="Shape 92"/>
        <p:cNvGrpSpPr/>
        <p:nvPr/>
      </p:nvGrpSpPr>
      <p:grpSpPr>
        <a:xfrm>
          <a:off x="0" y="0"/>
          <a:ext cx="0" cy="0"/>
          <a:chOff x="0" y="0"/>
          <a:chExt cx="0" cy="0"/>
        </a:xfrm>
      </p:grpSpPr>
      <p:pic>
        <p:nvPicPr>
          <p:cNvPr id="93" name="Google Shape;93;p16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94" name="Google Shape;94;p16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6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16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7" name="Google Shape;97;p16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8" name="Google Shape;98;p16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2728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ontent">
  <p:cSld name="5_Content">
    <p:spTree>
      <p:nvGrpSpPr>
        <p:cNvPr id="1" name="Shape 99"/>
        <p:cNvGrpSpPr/>
        <p:nvPr/>
      </p:nvGrpSpPr>
      <p:grpSpPr>
        <a:xfrm>
          <a:off x="0" y="0"/>
          <a:ext cx="0" cy="0"/>
          <a:chOff x="0" y="0"/>
          <a:chExt cx="0" cy="0"/>
        </a:xfrm>
      </p:grpSpPr>
      <p:pic>
        <p:nvPicPr>
          <p:cNvPr id="100" name="Google Shape;100;p16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1" name="Google Shape;101;p16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16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04" name="Google Shape;104;p16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05" name="Google Shape;105;p16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802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Content">
  <p:cSld name="6_Content">
    <p:spTree>
      <p:nvGrpSpPr>
        <p:cNvPr id="1" name="Shape 106"/>
        <p:cNvGrpSpPr/>
        <p:nvPr/>
      </p:nvGrpSpPr>
      <p:grpSpPr>
        <a:xfrm>
          <a:off x="0" y="0"/>
          <a:ext cx="0" cy="0"/>
          <a:chOff x="0" y="0"/>
          <a:chExt cx="0" cy="0"/>
        </a:xfrm>
      </p:grpSpPr>
      <p:pic>
        <p:nvPicPr>
          <p:cNvPr id="107" name="Google Shape;107;p17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8" name="Google Shape;108;p17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7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17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1" name="Google Shape;111;p17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2" name="Google Shape;112;p17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5439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Content">
  <p:cSld name="7_Content">
    <p:spTree>
      <p:nvGrpSpPr>
        <p:cNvPr id="1" name="Shape 113"/>
        <p:cNvGrpSpPr/>
        <p:nvPr/>
      </p:nvGrpSpPr>
      <p:grpSpPr>
        <a:xfrm>
          <a:off x="0" y="0"/>
          <a:ext cx="0" cy="0"/>
          <a:chOff x="0" y="0"/>
          <a:chExt cx="0" cy="0"/>
        </a:xfrm>
      </p:grpSpPr>
      <p:pic>
        <p:nvPicPr>
          <p:cNvPr id="114" name="Google Shape;114;p17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15" name="Google Shape;115;p17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17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8" name="Google Shape;118;p17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9" name="Google Shape;119;p17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5877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Content">
  <p:cSld name="8_Content">
    <p:spTree>
      <p:nvGrpSpPr>
        <p:cNvPr id="1" name="Shape 120"/>
        <p:cNvGrpSpPr/>
        <p:nvPr/>
      </p:nvGrpSpPr>
      <p:grpSpPr>
        <a:xfrm>
          <a:off x="0" y="0"/>
          <a:ext cx="0" cy="0"/>
          <a:chOff x="0" y="0"/>
          <a:chExt cx="0" cy="0"/>
        </a:xfrm>
      </p:grpSpPr>
      <p:pic>
        <p:nvPicPr>
          <p:cNvPr id="121" name="Google Shape;121;p17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2" name="Google Shape;122;p17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7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17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25" name="Google Shape;125;p17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26" name="Google Shape;126;p17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3031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ontent">
  <p:cSld name="10_Content">
    <p:spTree>
      <p:nvGrpSpPr>
        <p:cNvPr id="1" name="Shape 127"/>
        <p:cNvGrpSpPr/>
        <p:nvPr/>
      </p:nvGrpSpPr>
      <p:grpSpPr>
        <a:xfrm>
          <a:off x="0" y="0"/>
          <a:ext cx="0" cy="0"/>
          <a:chOff x="0" y="0"/>
          <a:chExt cx="0" cy="0"/>
        </a:xfrm>
      </p:grpSpPr>
      <p:pic>
        <p:nvPicPr>
          <p:cNvPr id="128" name="Google Shape;128;p17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9" name="Google Shape;129;p17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7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7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2" name="Google Shape;132;p17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33" name="Google Shape;133;p17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62668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Content">
  <p:cSld name="12_Content">
    <p:spTree>
      <p:nvGrpSpPr>
        <p:cNvPr id="1" name="Shape 134"/>
        <p:cNvGrpSpPr/>
        <p:nvPr/>
      </p:nvGrpSpPr>
      <p:grpSpPr>
        <a:xfrm>
          <a:off x="0" y="0"/>
          <a:ext cx="0" cy="0"/>
          <a:chOff x="0" y="0"/>
          <a:chExt cx="0" cy="0"/>
        </a:xfrm>
      </p:grpSpPr>
      <p:pic>
        <p:nvPicPr>
          <p:cNvPr id="135" name="Google Shape;135;p17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36" name="Google Shape;136;p17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7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17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9" name="Google Shape;139;p17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0" name="Google Shape;140;p17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3201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_Content">
  <p:cSld name="13_Content">
    <p:spTree>
      <p:nvGrpSpPr>
        <p:cNvPr id="1" name="Shape 141"/>
        <p:cNvGrpSpPr/>
        <p:nvPr/>
      </p:nvGrpSpPr>
      <p:grpSpPr>
        <a:xfrm>
          <a:off x="0" y="0"/>
          <a:ext cx="0" cy="0"/>
          <a:chOff x="0" y="0"/>
          <a:chExt cx="0" cy="0"/>
        </a:xfrm>
      </p:grpSpPr>
      <p:pic>
        <p:nvPicPr>
          <p:cNvPr id="142" name="Google Shape;142;p17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43" name="Google Shape;143;p17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7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 name="Google Shape;145;p17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46" name="Google Shape;146;p17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7" name="Google Shape;147;p17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9403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Content">
  <p:cSld name="14_Content">
    <p:spTree>
      <p:nvGrpSpPr>
        <p:cNvPr id="1" name="Shape 148"/>
        <p:cNvGrpSpPr/>
        <p:nvPr/>
      </p:nvGrpSpPr>
      <p:grpSpPr>
        <a:xfrm>
          <a:off x="0" y="0"/>
          <a:ext cx="0" cy="0"/>
          <a:chOff x="0" y="0"/>
          <a:chExt cx="0" cy="0"/>
        </a:xfrm>
      </p:grpSpPr>
      <p:pic>
        <p:nvPicPr>
          <p:cNvPr id="149" name="Google Shape;149;p17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0" name="Google Shape;150;p17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17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2" name="Google Shape;152;p17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53" name="Google Shape;153;p17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54" name="Google Shape;154;p17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143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5_Content">
  <p:cSld name="15_Content">
    <p:spTree>
      <p:nvGrpSpPr>
        <p:cNvPr id="1" name="Shape 155"/>
        <p:cNvGrpSpPr/>
        <p:nvPr/>
      </p:nvGrpSpPr>
      <p:grpSpPr>
        <a:xfrm>
          <a:off x="0" y="0"/>
          <a:ext cx="0" cy="0"/>
          <a:chOff x="0" y="0"/>
          <a:chExt cx="0" cy="0"/>
        </a:xfrm>
      </p:grpSpPr>
      <p:pic>
        <p:nvPicPr>
          <p:cNvPr id="156" name="Google Shape;156;p17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7" name="Google Shape;157;p17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7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9" name="Google Shape;159;p17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0" name="Google Shape;160;p17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1" name="Google Shape;161;p17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42497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Content">
  <p:cSld name="16_Content">
    <p:spTree>
      <p:nvGrpSpPr>
        <p:cNvPr id="1" name="Shape 162"/>
        <p:cNvGrpSpPr/>
        <p:nvPr/>
      </p:nvGrpSpPr>
      <p:grpSpPr>
        <a:xfrm>
          <a:off x="0" y="0"/>
          <a:ext cx="0" cy="0"/>
          <a:chOff x="0" y="0"/>
          <a:chExt cx="0" cy="0"/>
        </a:xfrm>
      </p:grpSpPr>
      <p:pic>
        <p:nvPicPr>
          <p:cNvPr id="163" name="Google Shape;163;p17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64" name="Google Shape;164;p17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7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17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7" name="Google Shape;167;p17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8" name="Google Shape;168;p17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599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Content">
  <p:cSld name="17_Content">
    <p:spTree>
      <p:nvGrpSpPr>
        <p:cNvPr id="1" name="Shape 169"/>
        <p:cNvGrpSpPr/>
        <p:nvPr/>
      </p:nvGrpSpPr>
      <p:grpSpPr>
        <a:xfrm>
          <a:off x="0" y="0"/>
          <a:ext cx="0" cy="0"/>
          <a:chOff x="0" y="0"/>
          <a:chExt cx="0" cy="0"/>
        </a:xfrm>
      </p:grpSpPr>
      <p:pic>
        <p:nvPicPr>
          <p:cNvPr id="170" name="Google Shape;170;p17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1" name="Google Shape;171;p17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7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17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74" name="Google Shape;174;p17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75" name="Google Shape;175;p17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156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ontent">
  <p:cSld name="18_Content">
    <p:spTree>
      <p:nvGrpSpPr>
        <p:cNvPr id="1" name="Shape 176"/>
        <p:cNvGrpSpPr/>
        <p:nvPr/>
      </p:nvGrpSpPr>
      <p:grpSpPr>
        <a:xfrm>
          <a:off x="0" y="0"/>
          <a:ext cx="0" cy="0"/>
          <a:chOff x="0" y="0"/>
          <a:chExt cx="0" cy="0"/>
        </a:xfrm>
      </p:grpSpPr>
      <p:pic>
        <p:nvPicPr>
          <p:cNvPr id="177" name="Google Shape;177;p18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8" name="Google Shape;178;p18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18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0" name="Google Shape;180;p18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1" name="Google Shape;181;p18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2" name="Google Shape;182;p18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7859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Content">
  <p:cSld name="19_Content">
    <p:spTree>
      <p:nvGrpSpPr>
        <p:cNvPr id="1" name="Shape 183"/>
        <p:cNvGrpSpPr/>
        <p:nvPr/>
      </p:nvGrpSpPr>
      <p:grpSpPr>
        <a:xfrm>
          <a:off x="0" y="0"/>
          <a:ext cx="0" cy="0"/>
          <a:chOff x="0" y="0"/>
          <a:chExt cx="0" cy="0"/>
        </a:xfrm>
      </p:grpSpPr>
      <p:pic>
        <p:nvPicPr>
          <p:cNvPr id="184" name="Google Shape;184;p18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85" name="Google Shape;185;p18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18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7" name="Google Shape;187;p18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8" name="Google Shape;188;p18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9" name="Google Shape;189;p18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0641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_Content">
  <p:cSld name="20_Content">
    <p:spTree>
      <p:nvGrpSpPr>
        <p:cNvPr id="1" name="Shape 190"/>
        <p:cNvGrpSpPr/>
        <p:nvPr/>
      </p:nvGrpSpPr>
      <p:grpSpPr>
        <a:xfrm>
          <a:off x="0" y="0"/>
          <a:ext cx="0" cy="0"/>
          <a:chOff x="0" y="0"/>
          <a:chExt cx="0" cy="0"/>
        </a:xfrm>
      </p:grpSpPr>
      <p:pic>
        <p:nvPicPr>
          <p:cNvPr id="191" name="Google Shape;191;p18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2" name="Google Shape;192;p18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8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4" name="Google Shape;194;p18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95" name="Google Shape;195;p18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96" name="Google Shape;196;p18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5895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_Content">
  <p:cSld name="21_Content">
    <p:spTree>
      <p:nvGrpSpPr>
        <p:cNvPr id="1" name="Shape 197"/>
        <p:cNvGrpSpPr/>
        <p:nvPr/>
      </p:nvGrpSpPr>
      <p:grpSpPr>
        <a:xfrm>
          <a:off x="0" y="0"/>
          <a:ext cx="0" cy="0"/>
          <a:chOff x="0" y="0"/>
          <a:chExt cx="0" cy="0"/>
        </a:xfrm>
      </p:grpSpPr>
      <p:pic>
        <p:nvPicPr>
          <p:cNvPr id="198" name="Google Shape;198;p18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9" name="Google Shape;199;p18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18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1" name="Google Shape;201;p18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2" name="Google Shape;202;p18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03" name="Google Shape;203;p18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0461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_Content">
  <p:cSld name="22_Content">
    <p:spTree>
      <p:nvGrpSpPr>
        <p:cNvPr id="1" name="Shape 204"/>
        <p:cNvGrpSpPr/>
        <p:nvPr/>
      </p:nvGrpSpPr>
      <p:grpSpPr>
        <a:xfrm>
          <a:off x="0" y="0"/>
          <a:ext cx="0" cy="0"/>
          <a:chOff x="0" y="0"/>
          <a:chExt cx="0" cy="0"/>
        </a:xfrm>
      </p:grpSpPr>
      <p:pic>
        <p:nvPicPr>
          <p:cNvPr id="205" name="Google Shape;205;p18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06" name="Google Shape;206;p18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18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8" name="Google Shape;208;p18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9" name="Google Shape;209;p18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0" name="Google Shape;210;p18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82061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_Content">
  <p:cSld name="23_Content">
    <p:spTree>
      <p:nvGrpSpPr>
        <p:cNvPr id="1" name="Shape 211"/>
        <p:cNvGrpSpPr/>
        <p:nvPr/>
      </p:nvGrpSpPr>
      <p:grpSpPr>
        <a:xfrm>
          <a:off x="0" y="0"/>
          <a:ext cx="0" cy="0"/>
          <a:chOff x="0" y="0"/>
          <a:chExt cx="0" cy="0"/>
        </a:xfrm>
      </p:grpSpPr>
      <p:pic>
        <p:nvPicPr>
          <p:cNvPr id="212" name="Google Shape;212;p18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13" name="Google Shape;213;p18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8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5" name="Google Shape;215;p18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16" name="Google Shape;216;p18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7" name="Google Shape;217;p18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5628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4_Content">
  <p:cSld name="24_Content">
    <p:spTree>
      <p:nvGrpSpPr>
        <p:cNvPr id="1" name="Shape 218"/>
        <p:cNvGrpSpPr/>
        <p:nvPr/>
      </p:nvGrpSpPr>
      <p:grpSpPr>
        <a:xfrm>
          <a:off x="0" y="0"/>
          <a:ext cx="0" cy="0"/>
          <a:chOff x="0" y="0"/>
          <a:chExt cx="0" cy="0"/>
        </a:xfrm>
      </p:grpSpPr>
      <p:pic>
        <p:nvPicPr>
          <p:cNvPr id="219" name="Google Shape;219;p18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0" name="Google Shape;220;p18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18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2" name="Google Shape;222;p18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23" name="Google Shape;223;p18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24" name="Google Shape;224;p18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5497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5_Content">
  <p:cSld name="25_Content">
    <p:spTree>
      <p:nvGrpSpPr>
        <p:cNvPr id="1" name="Shape 225"/>
        <p:cNvGrpSpPr/>
        <p:nvPr/>
      </p:nvGrpSpPr>
      <p:grpSpPr>
        <a:xfrm>
          <a:off x="0" y="0"/>
          <a:ext cx="0" cy="0"/>
          <a:chOff x="0" y="0"/>
          <a:chExt cx="0" cy="0"/>
        </a:xfrm>
      </p:grpSpPr>
      <p:pic>
        <p:nvPicPr>
          <p:cNvPr id="226" name="Google Shape;226;p18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7" name="Google Shape;227;p18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8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9" name="Google Shape;229;p18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0" name="Google Shape;230;p18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1" name="Google Shape;231;p18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52275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6_Content">
  <p:cSld name="26_Content">
    <p:spTree>
      <p:nvGrpSpPr>
        <p:cNvPr id="1" name="Shape 232"/>
        <p:cNvGrpSpPr/>
        <p:nvPr/>
      </p:nvGrpSpPr>
      <p:grpSpPr>
        <a:xfrm>
          <a:off x="0" y="0"/>
          <a:ext cx="0" cy="0"/>
          <a:chOff x="0" y="0"/>
          <a:chExt cx="0" cy="0"/>
        </a:xfrm>
      </p:grpSpPr>
      <p:pic>
        <p:nvPicPr>
          <p:cNvPr id="233" name="Google Shape;233;p18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34" name="Google Shape;234;p18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18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6" name="Google Shape;236;p18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7" name="Google Shape;237;p18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8" name="Google Shape;238;p18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8061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7_Content">
  <p:cSld name="27_Content">
    <p:spTree>
      <p:nvGrpSpPr>
        <p:cNvPr id="1" name="Shape 239"/>
        <p:cNvGrpSpPr/>
        <p:nvPr/>
      </p:nvGrpSpPr>
      <p:grpSpPr>
        <a:xfrm>
          <a:off x="0" y="0"/>
          <a:ext cx="0" cy="0"/>
          <a:chOff x="0" y="0"/>
          <a:chExt cx="0" cy="0"/>
        </a:xfrm>
      </p:grpSpPr>
      <p:pic>
        <p:nvPicPr>
          <p:cNvPr id="240" name="Google Shape;240;p18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1" name="Google Shape;241;p18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8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3" name="Google Shape;243;p18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44" name="Google Shape;244;p18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45" name="Google Shape;245;p18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675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8_Content">
  <p:cSld name="28_Content">
    <p:spTree>
      <p:nvGrpSpPr>
        <p:cNvPr id="1" name="Shape 246"/>
        <p:cNvGrpSpPr/>
        <p:nvPr/>
      </p:nvGrpSpPr>
      <p:grpSpPr>
        <a:xfrm>
          <a:off x="0" y="0"/>
          <a:ext cx="0" cy="0"/>
          <a:chOff x="0" y="0"/>
          <a:chExt cx="0" cy="0"/>
        </a:xfrm>
      </p:grpSpPr>
      <p:pic>
        <p:nvPicPr>
          <p:cNvPr id="247" name="Google Shape;247;p19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8" name="Google Shape;248;p19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19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0" name="Google Shape;250;p19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1" name="Google Shape;251;p19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2" name="Google Shape;252;p19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3560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9_Content">
  <p:cSld name="29_Content">
    <p:spTree>
      <p:nvGrpSpPr>
        <p:cNvPr id="1" name="Shape 253"/>
        <p:cNvGrpSpPr/>
        <p:nvPr/>
      </p:nvGrpSpPr>
      <p:grpSpPr>
        <a:xfrm>
          <a:off x="0" y="0"/>
          <a:ext cx="0" cy="0"/>
          <a:chOff x="0" y="0"/>
          <a:chExt cx="0" cy="0"/>
        </a:xfrm>
      </p:grpSpPr>
      <p:pic>
        <p:nvPicPr>
          <p:cNvPr id="254" name="Google Shape;254;p19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55" name="Google Shape;255;p19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9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 name="Google Shape;257;p19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8" name="Google Shape;258;p19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9" name="Google Shape;259;p19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20555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0_Content">
  <p:cSld name="30_Content">
    <p:spTree>
      <p:nvGrpSpPr>
        <p:cNvPr id="1" name="Shape 260"/>
        <p:cNvGrpSpPr/>
        <p:nvPr/>
      </p:nvGrpSpPr>
      <p:grpSpPr>
        <a:xfrm>
          <a:off x="0" y="0"/>
          <a:ext cx="0" cy="0"/>
          <a:chOff x="0" y="0"/>
          <a:chExt cx="0" cy="0"/>
        </a:xfrm>
      </p:grpSpPr>
      <p:pic>
        <p:nvPicPr>
          <p:cNvPr id="261" name="Google Shape;261;p19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62" name="Google Shape;262;p19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19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4" name="Google Shape;264;p19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65" name="Google Shape;265;p19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66" name="Google Shape;266;p19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6954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7"/>
        <p:cNvGrpSpPr/>
        <p:nvPr/>
      </p:nvGrpSpPr>
      <p:grpSpPr>
        <a:xfrm>
          <a:off x="0" y="0"/>
          <a:ext cx="0" cy="0"/>
          <a:chOff x="0" y="0"/>
          <a:chExt cx="0" cy="0"/>
        </a:xfrm>
      </p:grpSpPr>
      <p:sp>
        <p:nvSpPr>
          <p:cNvPr id="268" name="Google Shape;268;p1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accent4"/>
              </a:buClr>
              <a:buSzPts val="1600"/>
              <a:buNone/>
              <a:defRPr sz="1600"/>
            </a:lvl4pPr>
            <a:lvl5pPr lvl="4" algn="ctr">
              <a:lnSpc>
                <a:spcPct val="90000"/>
              </a:lnSpc>
              <a:spcBef>
                <a:spcPts val="500"/>
              </a:spcBef>
              <a:spcAft>
                <a:spcPts val="0"/>
              </a:spcAft>
              <a:buClr>
                <a:schemeClr val="accent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0" name="Google Shape;270;p197"/>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71" name="Google Shape;271;p197"/>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570595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2"/>
        <p:cNvGrpSpPr/>
        <p:nvPr/>
      </p:nvGrpSpPr>
      <p:grpSpPr>
        <a:xfrm>
          <a:off x="0" y="0"/>
          <a:ext cx="0" cy="0"/>
          <a:chOff x="0" y="0"/>
          <a:chExt cx="0" cy="0"/>
        </a:xfrm>
      </p:grpSpPr>
      <p:sp>
        <p:nvSpPr>
          <p:cNvPr id="273" name="Google Shape;273;p198"/>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74" name="Google Shape;274;p19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19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76" name="Google Shape;276;p198"/>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999321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7"/>
        <p:cNvGrpSpPr/>
        <p:nvPr/>
      </p:nvGrpSpPr>
      <p:grpSpPr>
        <a:xfrm>
          <a:off x="0" y="0"/>
          <a:ext cx="0" cy="0"/>
          <a:chOff x="0" y="0"/>
          <a:chExt cx="0" cy="0"/>
        </a:xfrm>
      </p:grpSpPr>
      <p:sp>
        <p:nvSpPr>
          <p:cNvPr id="278" name="Google Shape;278;p199"/>
          <p:cNvSpPr txBox="1">
            <a:spLocks noGrp="1"/>
          </p:cNvSpPr>
          <p:nvPr>
            <p:ph type="body" idx="1"/>
          </p:nvPr>
        </p:nvSpPr>
        <p:spPr>
          <a:xfrm>
            <a:off x="508000" y="1160894"/>
            <a:ext cx="1072896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199"/>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0" name="Google Shape;280;p199"/>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1" name="Google Shape;281;p199"/>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5116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82"/>
        <p:cNvGrpSpPr/>
        <p:nvPr/>
      </p:nvGrpSpPr>
      <p:grpSpPr>
        <a:xfrm>
          <a:off x="0" y="0"/>
          <a:ext cx="0" cy="0"/>
          <a:chOff x="0" y="0"/>
          <a:chExt cx="0" cy="0"/>
        </a:xfrm>
      </p:grpSpPr>
      <p:sp>
        <p:nvSpPr>
          <p:cNvPr id="283" name="Google Shape;283;p200"/>
          <p:cNvSpPr txBox="1">
            <a:spLocks noGrp="1"/>
          </p:cNvSpPr>
          <p:nvPr>
            <p:ph type="body" idx="1"/>
          </p:nvPr>
        </p:nvSpPr>
        <p:spPr>
          <a:xfrm>
            <a:off x="50800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200"/>
          <p:cNvSpPr txBox="1">
            <a:spLocks noGrp="1"/>
          </p:cNvSpPr>
          <p:nvPr>
            <p:ph type="body" idx="2"/>
          </p:nvPr>
        </p:nvSpPr>
        <p:spPr>
          <a:xfrm>
            <a:off x="608076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20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6" name="Google Shape;286;p200"/>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7" name="Google Shape;287;p200"/>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9435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88"/>
        <p:cNvGrpSpPr/>
        <p:nvPr/>
      </p:nvGrpSpPr>
      <p:grpSpPr>
        <a:xfrm>
          <a:off x="0" y="0"/>
          <a:ext cx="0" cy="0"/>
          <a:chOff x="0" y="0"/>
          <a:chExt cx="0" cy="0"/>
        </a:xfrm>
      </p:grpSpPr>
      <p:sp>
        <p:nvSpPr>
          <p:cNvPr id="289" name="Google Shape;289;p201"/>
          <p:cNvSpPr txBox="1">
            <a:spLocks noGrp="1"/>
          </p:cNvSpPr>
          <p:nvPr>
            <p:ph type="body" idx="1"/>
          </p:nvPr>
        </p:nvSpPr>
        <p:spPr>
          <a:xfrm>
            <a:off x="508001" y="1182058"/>
            <a:ext cx="537167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0" name="Google Shape;290;p201"/>
          <p:cNvSpPr txBox="1">
            <a:spLocks noGrp="1"/>
          </p:cNvSpPr>
          <p:nvPr>
            <p:ph type="body" idx="2"/>
          </p:nvPr>
        </p:nvSpPr>
        <p:spPr>
          <a:xfrm>
            <a:off x="508001" y="2005969"/>
            <a:ext cx="5371676"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201"/>
          <p:cNvSpPr txBox="1">
            <a:spLocks noGrp="1"/>
          </p:cNvSpPr>
          <p:nvPr>
            <p:ph type="body" idx="3"/>
          </p:nvPr>
        </p:nvSpPr>
        <p:spPr>
          <a:xfrm>
            <a:off x="6053243" y="1182058"/>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2" name="Google Shape;292;p201"/>
          <p:cNvSpPr txBox="1">
            <a:spLocks noGrp="1"/>
          </p:cNvSpPr>
          <p:nvPr>
            <p:ph type="body" idx="4"/>
          </p:nvPr>
        </p:nvSpPr>
        <p:spPr>
          <a:xfrm>
            <a:off x="6053243" y="2005969"/>
            <a:ext cx="5183717"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20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4" name="Google Shape;294;p201"/>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5" name="Google Shape;295;p201"/>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56303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96"/>
        <p:cNvGrpSpPr/>
        <p:nvPr/>
      </p:nvGrpSpPr>
      <p:grpSpPr>
        <a:xfrm>
          <a:off x="0" y="0"/>
          <a:ext cx="0" cy="0"/>
          <a:chOff x="0" y="0"/>
          <a:chExt cx="0" cy="0"/>
        </a:xfrm>
      </p:grpSpPr>
      <p:sp>
        <p:nvSpPr>
          <p:cNvPr id="297" name="Google Shape;297;p202"/>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8" name="Google Shape;298;p202"/>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9" name="Google Shape;299;p202"/>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04692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00"/>
        <p:cNvGrpSpPr/>
        <p:nvPr/>
      </p:nvGrpSpPr>
      <p:grpSpPr>
        <a:xfrm>
          <a:off x="0" y="0"/>
          <a:ext cx="0" cy="0"/>
          <a:chOff x="0" y="0"/>
          <a:chExt cx="0" cy="0"/>
        </a:xfrm>
      </p:grpSpPr>
      <p:sp>
        <p:nvSpPr>
          <p:cNvPr id="301" name="Google Shape;301;p203"/>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02" name="Google Shape;302;p203"/>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03" name="Google Shape;303;p203"/>
          <p:cNvSpPr txBox="1">
            <a:spLocks noGrp="1"/>
          </p:cNvSpPr>
          <p:nvPr>
            <p:ph type="body" idx="1"/>
          </p:nvPr>
        </p:nvSpPr>
        <p:spPr>
          <a:xfrm>
            <a:off x="508000" y="1763186"/>
            <a:ext cx="1072896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203"/>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786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305"/>
        <p:cNvGrpSpPr/>
        <p:nvPr/>
      </p:nvGrpSpPr>
      <p:grpSpPr>
        <a:xfrm>
          <a:off x="0" y="0"/>
          <a:ext cx="0" cy="0"/>
          <a:chOff x="0" y="0"/>
          <a:chExt cx="0" cy="0"/>
        </a:xfrm>
      </p:grpSpPr>
      <p:sp>
        <p:nvSpPr>
          <p:cNvPr id="306" name="Google Shape;306;p204"/>
          <p:cNvSpPr txBox="1">
            <a:spLocks noGrp="1"/>
          </p:cNvSpPr>
          <p:nvPr>
            <p:ph type="body" idx="1"/>
          </p:nvPr>
        </p:nvSpPr>
        <p:spPr>
          <a:xfrm>
            <a:off x="508001"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7" name="Google Shape;307;p204"/>
          <p:cNvSpPr txBox="1">
            <a:spLocks noGrp="1"/>
          </p:cNvSpPr>
          <p:nvPr>
            <p:ph type="body" idx="2"/>
          </p:nvPr>
        </p:nvSpPr>
        <p:spPr>
          <a:xfrm>
            <a:off x="508001" y="2505075"/>
            <a:ext cx="5158316"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204"/>
          <p:cNvSpPr txBox="1">
            <a:spLocks noGrp="1"/>
          </p:cNvSpPr>
          <p:nvPr>
            <p:ph type="body" idx="3"/>
          </p:nvPr>
        </p:nvSpPr>
        <p:spPr>
          <a:xfrm>
            <a:off x="6053243"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204"/>
          <p:cNvSpPr txBox="1">
            <a:spLocks noGrp="1"/>
          </p:cNvSpPr>
          <p:nvPr>
            <p:ph type="body" idx="4"/>
          </p:nvPr>
        </p:nvSpPr>
        <p:spPr>
          <a:xfrm>
            <a:off x="6053243" y="2505075"/>
            <a:ext cx="5183717"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204"/>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11" name="Google Shape;311;p204"/>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12" name="Google Shape;312;p204"/>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6456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3"/>
        <p:cNvGrpSpPr/>
        <p:nvPr/>
      </p:nvGrpSpPr>
      <p:grpSpPr>
        <a:xfrm>
          <a:off x="0" y="0"/>
          <a:ext cx="0" cy="0"/>
          <a:chOff x="0" y="0"/>
          <a:chExt cx="0" cy="0"/>
        </a:xfrm>
      </p:grpSpPr>
      <p:sp>
        <p:nvSpPr>
          <p:cNvPr id="314" name="Google Shape;314;p205"/>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15" name="Google Shape;315;p205"/>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6" name="Google Shape;316;p205"/>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22674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7"/>
        <p:cNvGrpSpPr/>
        <p:nvPr/>
      </p:nvGrpSpPr>
      <p:grpSpPr>
        <a:xfrm>
          <a:off x="0" y="0"/>
          <a:ext cx="0" cy="0"/>
          <a:chOff x="0" y="0"/>
          <a:chExt cx="0" cy="0"/>
        </a:xfrm>
      </p:grpSpPr>
      <p:sp>
        <p:nvSpPr>
          <p:cNvPr id="318" name="Google Shape;318;p206"/>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6851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ransition Slide Blue-1" type="title">
  <p:cSld name="Transition Slide Blue-1">
    <p:spTree>
      <p:nvGrpSpPr>
        <p:cNvPr id="1" name="Shape 322"/>
        <p:cNvGrpSpPr/>
        <p:nvPr/>
      </p:nvGrpSpPr>
      <p:grpSpPr>
        <a:xfrm>
          <a:off x="0" y="0"/>
          <a:ext cx="0" cy="0"/>
          <a:chOff x="0" y="0"/>
          <a:chExt cx="0" cy="0"/>
        </a:xfrm>
      </p:grpSpPr>
      <p:pic>
        <p:nvPicPr>
          <p:cNvPr id="323" name="Google Shape;323;p16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24" name="Google Shape;324;p163"/>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6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26" name="Google Shape;326;p163"/>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63"/>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63"/>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1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31" name="Google Shape;331;p163"/>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32" name="Google Shape;332;p16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33" name="Google Shape;333;p16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34" name="Google Shape;334;p16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35" name="Google Shape;335;p163"/>
          <p:cNvGrpSpPr/>
          <p:nvPr/>
        </p:nvGrpSpPr>
        <p:grpSpPr>
          <a:xfrm>
            <a:off x="396238" y="297178"/>
            <a:ext cx="11399847" cy="6149340"/>
            <a:chOff x="297178" y="297178"/>
            <a:chExt cx="8549885" cy="6149340"/>
          </a:xfrm>
        </p:grpSpPr>
        <p:sp>
          <p:nvSpPr>
            <p:cNvPr id="336" name="Google Shape;336;p16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6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81766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_Transition Slide Blue-1">
  <p:cSld name="4_Transition Slide Blue-1">
    <p:spTree>
      <p:nvGrpSpPr>
        <p:cNvPr id="1" name="Shape 338"/>
        <p:cNvGrpSpPr/>
        <p:nvPr/>
      </p:nvGrpSpPr>
      <p:grpSpPr>
        <a:xfrm>
          <a:off x="0" y="0"/>
          <a:ext cx="0" cy="0"/>
          <a:chOff x="0" y="0"/>
          <a:chExt cx="0" cy="0"/>
        </a:xfrm>
      </p:grpSpPr>
      <p:sp>
        <p:nvSpPr>
          <p:cNvPr id="339" name="Google Shape;339;p207"/>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5875" cap="flat" cmpd="sng">
            <a:solidFill>
              <a:schemeClr val="lt1">
                <a:alpha val="2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07"/>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41" name="Google Shape;341;p207"/>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5875" cap="flat" cmpd="sng">
            <a:solidFill>
              <a:schemeClr val="lt1">
                <a:alpha val="4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07"/>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5875" cap="flat" cmpd="sng">
            <a:solidFill>
              <a:schemeClr val="lt1">
                <a:alpha val="29803"/>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07"/>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5875" cap="flat" cmpd="sng">
            <a:solidFill>
              <a:schemeClr val="lt1">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44" name="Google Shape;344;p207"/>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45" name="Google Shape;345;p207"/>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46" name="Google Shape;346;p2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2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48" name="Google Shape;348;p207"/>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49" name="Google Shape;349;p207"/>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50" name="Google Shape;350;p207"/>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51" name="Google Shape;351;p207"/>
          <p:cNvGrpSpPr/>
          <p:nvPr/>
        </p:nvGrpSpPr>
        <p:grpSpPr>
          <a:xfrm>
            <a:off x="396238" y="297178"/>
            <a:ext cx="11399847" cy="6149340"/>
            <a:chOff x="297178" y="297178"/>
            <a:chExt cx="8549885" cy="6149340"/>
          </a:xfrm>
        </p:grpSpPr>
        <p:sp>
          <p:nvSpPr>
            <p:cNvPr id="352" name="Google Shape;352;p20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0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022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ransition Slide Blue-2">
  <p:cSld name="Transition Slide Blue-2">
    <p:spTree>
      <p:nvGrpSpPr>
        <p:cNvPr id="1" name="Shape 354"/>
        <p:cNvGrpSpPr/>
        <p:nvPr/>
      </p:nvGrpSpPr>
      <p:grpSpPr>
        <a:xfrm>
          <a:off x="0" y="0"/>
          <a:ext cx="0" cy="0"/>
          <a:chOff x="0" y="0"/>
          <a:chExt cx="0" cy="0"/>
        </a:xfrm>
      </p:grpSpPr>
      <p:sp>
        <p:nvSpPr>
          <p:cNvPr id="355" name="Google Shape;355;p20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08"/>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57" name="Google Shape;357;p20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0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0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208"/>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61" name="Google Shape;361;p208"/>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62" name="Google Shape;362;p208"/>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63" name="Google Shape;363;p20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65" name="Google Shape;365;p208"/>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66" name="Google Shape;366;p208"/>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67" name="Google Shape;367;p208"/>
          <p:cNvGrpSpPr/>
          <p:nvPr/>
        </p:nvGrpSpPr>
        <p:grpSpPr>
          <a:xfrm>
            <a:off x="396238" y="297178"/>
            <a:ext cx="11399847" cy="6149340"/>
            <a:chOff x="297178" y="297178"/>
            <a:chExt cx="8549885" cy="6149340"/>
          </a:xfrm>
        </p:grpSpPr>
        <p:sp>
          <p:nvSpPr>
            <p:cNvPr id="368" name="Google Shape;368;p208"/>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08"/>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64113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Transition Slide Blue-1">
  <p:cSld name="2_Transition Slide Blue-1">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70"/>
        <p:cNvGrpSpPr/>
        <p:nvPr/>
      </p:nvGrpSpPr>
      <p:grpSpPr>
        <a:xfrm>
          <a:off x="0" y="0"/>
          <a:ext cx="0" cy="0"/>
          <a:chOff x="0" y="0"/>
          <a:chExt cx="0" cy="0"/>
        </a:xfrm>
      </p:grpSpPr>
      <p:sp>
        <p:nvSpPr>
          <p:cNvPr id="371" name="Google Shape;371;p209"/>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72" name="Google Shape;372;p209"/>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09"/>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09"/>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09"/>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76" name="Google Shape;376;p209"/>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77" name="Google Shape;377;p209"/>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78" name="Google Shape;378;p20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20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80" name="Google Shape;380;p209"/>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81" name="Google Shape;381;p209"/>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82" name="Google Shape;382;p20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83" name="Google Shape;383;p209"/>
          <p:cNvGrpSpPr/>
          <p:nvPr/>
        </p:nvGrpSpPr>
        <p:grpSpPr>
          <a:xfrm>
            <a:off x="396238" y="297178"/>
            <a:ext cx="11399847" cy="6149340"/>
            <a:chOff x="297178" y="297178"/>
            <a:chExt cx="8549885" cy="6149340"/>
          </a:xfrm>
        </p:grpSpPr>
        <p:sp>
          <p:nvSpPr>
            <p:cNvPr id="384" name="Google Shape;384;p209"/>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09"/>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57392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Transition Slide Blue-2">
  <p:cSld name="2_Transition Slide Blue-2">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86"/>
        <p:cNvGrpSpPr/>
        <p:nvPr/>
      </p:nvGrpSpPr>
      <p:grpSpPr>
        <a:xfrm>
          <a:off x="0" y="0"/>
          <a:ext cx="0" cy="0"/>
          <a:chOff x="0" y="0"/>
          <a:chExt cx="0" cy="0"/>
        </a:xfrm>
      </p:grpSpPr>
      <p:sp>
        <p:nvSpPr>
          <p:cNvPr id="387" name="Google Shape;387;p210"/>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10"/>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89" name="Google Shape;389;p210"/>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10"/>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10"/>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92" name="Google Shape;392;p210"/>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93" name="Google Shape;393;p210"/>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94" name="Google Shape;394;p210"/>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95" name="Google Shape;395;p210"/>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210"/>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97" name="Google Shape;397;p210"/>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98" name="Google Shape;398;p210"/>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99" name="Google Shape;399;p210"/>
          <p:cNvGrpSpPr/>
          <p:nvPr/>
        </p:nvGrpSpPr>
        <p:grpSpPr>
          <a:xfrm>
            <a:off x="396238" y="297178"/>
            <a:ext cx="11399847" cy="6149340"/>
            <a:chOff x="297178" y="297178"/>
            <a:chExt cx="8549885" cy="6149340"/>
          </a:xfrm>
        </p:grpSpPr>
        <p:sp>
          <p:nvSpPr>
            <p:cNvPr id="400" name="Google Shape;400;p210"/>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10"/>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47969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Transition Slide Blue-2" type="secHead">
  <p:cSld name="4_Transition Slide Blue-2">
    <p:bg>
      <p:bgPr>
        <a:gradFill>
          <a:gsLst>
            <a:gs pos="0">
              <a:srgbClr val="ACB8CA"/>
            </a:gs>
            <a:gs pos="50000">
              <a:srgbClr val="8296B0"/>
            </a:gs>
            <a:gs pos="100000">
              <a:schemeClr val="dk2"/>
            </a:gs>
          </a:gsLst>
          <a:lin ang="5400000" scaled="0"/>
        </a:gradFill>
        <a:effectLst/>
      </p:bgPr>
    </p:bg>
    <p:spTree>
      <p:nvGrpSpPr>
        <p:cNvPr id="1" name="Shape 402"/>
        <p:cNvGrpSpPr/>
        <p:nvPr/>
      </p:nvGrpSpPr>
      <p:grpSpPr>
        <a:xfrm>
          <a:off x="0" y="0"/>
          <a:ext cx="0" cy="0"/>
          <a:chOff x="0" y="0"/>
          <a:chExt cx="0" cy="0"/>
        </a:xfrm>
      </p:grpSpPr>
      <p:sp>
        <p:nvSpPr>
          <p:cNvPr id="403" name="Google Shape;403;p211"/>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11"/>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05" name="Google Shape;405;p211"/>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11"/>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11"/>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11"/>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09" name="Google Shape;409;p211"/>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211"/>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11" name="Google Shape;411;p211"/>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12" name="Google Shape;412;p211"/>
          <p:cNvPicPr preferRelativeResize="0"/>
          <p:nvPr/>
        </p:nvPicPr>
        <p:blipFill rotWithShape="1">
          <a:blip r:embed="rId2">
            <a:alphaModFix/>
          </a:blip>
          <a:srcRect/>
          <a:stretch/>
        </p:blipFill>
        <p:spPr>
          <a:xfrm>
            <a:off x="304800" y="5842039"/>
            <a:ext cx="1219200" cy="774700"/>
          </a:xfrm>
          <a:prstGeom prst="rect">
            <a:avLst/>
          </a:prstGeom>
          <a:noFill/>
          <a:ln>
            <a:noFill/>
          </a:ln>
        </p:spPr>
      </p:pic>
      <p:sp>
        <p:nvSpPr>
          <p:cNvPr id="413" name="Google Shape;413;p211"/>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211"/>
          <p:cNvGrpSpPr/>
          <p:nvPr/>
        </p:nvGrpSpPr>
        <p:grpSpPr>
          <a:xfrm>
            <a:off x="396238" y="297178"/>
            <a:ext cx="11399847" cy="6149340"/>
            <a:chOff x="297178" y="297178"/>
            <a:chExt cx="8549885" cy="6149340"/>
          </a:xfrm>
        </p:grpSpPr>
        <p:sp>
          <p:nvSpPr>
            <p:cNvPr id="415" name="Google Shape;415;p211"/>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11"/>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pic>
        <p:nvPicPr>
          <p:cNvPr id="417" name="Google Shape;417;p211"/>
          <p:cNvPicPr preferRelativeResize="0"/>
          <p:nvPr/>
        </p:nvPicPr>
        <p:blipFill rotWithShape="1">
          <a:blip r:embed="rId3">
            <a:alphaModFix/>
          </a:blip>
          <a:srcRect/>
          <a:stretch/>
        </p:blipFill>
        <p:spPr>
          <a:xfrm>
            <a:off x="296429" y="233157"/>
            <a:ext cx="2752280" cy="1643722"/>
          </a:xfrm>
          <a:prstGeom prst="rect">
            <a:avLst/>
          </a:prstGeom>
          <a:noFill/>
          <a:ln>
            <a:noFill/>
          </a:ln>
        </p:spPr>
      </p:pic>
    </p:spTree>
    <p:extLst>
      <p:ext uri="{BB962C8B-B14F-4D97-AF65-F5344CB8AC3E}">
        <p14:creationId xmlns:p14="http://schemas.microsoft.com/office/powerpoint/2010/main" val="4031740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7_Transition Slide Blue-2">
  <p:cSld name="7_Transition Slide Blue-2">
    <p:bg>
      <p:bgPr>
        <a:gradFill>
          <a:gsLst>
            <a:gs pos="0">
              <a:srgbClr val="ACB8CA"/>
            </a:gs>
            <a:gs pos="50000">
              <a:srgbClr val="8296B0"/>
            </a:gs>
            <a:gs pos="100000">
              <a:schemeClr val="dk2"/>
            </a:gs>
          </a:gsLst>
          <a:lin ang="5400000" scaled="0"/>
        </a:gradFill>
        <a:effectLst/>
      </p:bgPr>
    </p:bg>
    <p:spTree>
      <p:nvGrpSpPr>
        <p:cNvPr id="1" name="Shape 418"/>
        <p:cNvGrpSpPr/>
        <p:nvPr/>
      </p:nvGrpSpPr>
      <p:grpSpPr>
        <a:xfrm>
          <a:off x="0" y="0"/>
          <a:ext cx="0" cy="0"/>
          <a:chOff x="0" y="0"/>
          <a:chExt cx="0" cy="0"/>
        </a:xfrm>
      </p:grpSpPr>
      <p:sp>
        <p:nvSpPr>
          <p:cNvPr id="419" name="Google Shape;419;p212"/>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12"/>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21" name="Google Shape;421;p212"/>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2"/>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12"/>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212"/>
          <p:cNvPicPr preferRelativeResize="0"/>
          <p:nvPr/>
        </p:nvPicPr>
        <p:blipFill rotWithShape="1">
          <a:blip r:embed="rId2">
            <a:alphaModFix/>
          </a:blip>
          <a:srcRect/>
          <a:stretch/>
        </p:blipFill>
        <p:spPr>
          <a:xfrm>
            <a:off x="296429" y="233157"/>
            <a:ext cx="2752280" cy="1643722"/>
          </a:xfrm>
          <a:prstGeom prst="rect">
            <a:avLst/>
          </a:prstGeom>
          <a:noFill/>
          <a:ln>
            <a:noFill/>
          </a:ln>
        </p:spPr>
      </p:pic>
      <p:sp>
        <p:nvSpPr>
          <p:cNvPr id="425" name="Google Shape;425;p212"/>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26" name="Google Shape;426;p2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2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28" name="Google Shape;428;p212"/>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29" name="Google Shape;429;p212"/>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30" name="Google Shape;430;p212"/>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31" name="Google Shape;431;p212"/>
          <p:cNvGrpSpPr/>
          <p:nvPr/>
        </p:nvGrpSpPr>
        <p:grpSpPr>
          <a:xfrm>
            <a:off x="396238" y="297178"/>
            <a:ext cx="11399847" cy="6149340"/>
            <a:chOff x="297178" y="297178"/>
            <a:chExt cx="8549885" cy="6149340"/>
          </a:xfrm>
        </p:grpSpPr>
        <p:sp>
          <p:nvSpPr>
            <p:cNvPr id="432" name="Google Shape;432;p212"/>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12"/>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937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_Transition Slide Blue-2">
  <p:cSld name="5_Transition Slide Blue-2">
    <p:bg>
      <p:bgPr>
        <a:gradFill>
          <a:gsLst>
            <a:gs pos="0">
              <a:schemeClr val="accent5"/>
            </a:gs>
            <a:gs pos="50000">
              <a:schemeClr val="accent4"/>
            </a:gs>
            <a:gs pos="100000">
              <a:schemeClr val="accent1"/>
            </a:gs>
          </a:gsLst>
          <a:lin ang="5400000" scaled="0"/>
        </a:gradFill>
        <a:effectLst/>
      </p:bgPr>
    </p:bg>
    <p:spTree>
      <p:nvGrpSpPr>
        <p:cNvPr id="1" name="Shape 434"/>
        <p:cNvGrpSpPr/>
        <p:nvPr/>
      </p:nvGrpSpPr>
      <p:grpSpPr>
        <a:xfrm>
          <a:off x="0" y="0"/>
          <a:ext cx="0" cy="0"/>
          <a:chOff x="0" y="0"/>
          <a:chExt cx="0" cy="0"/>
        </a:xfrm>
      </p:grpSpPr>
      <p:sp>
        <p:nvSpPr>
          <p:cNvPr id="435" name="Google Shape;435;p213"/>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1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37" name="Google Shape;437;p213"/>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13"/>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13"/>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21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41" name="Google Shape;441;p21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42" name="Google Shape;442;p21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43" name="Google Shape;443;p213"/>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213"/>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45" name="Google Shape;445;p213"/>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446" name="Google Shape;446;p21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47" name="Google Shape;447;p213"/>
          <p:cNvGrpSpPr/>
          <p:nvPr/>
        </p:nvGrpSpPr>
        <p:grpSpPr>
          <a:xfrm>
            <a:off x="396238" y="297178"/>
            <a:ext cx="11399847" cy="6149340"/>
            <a:chOff x="297178" y="297178"/>
            <a:chExt cx="8549885" cy="6149340"/>
          </a:xfrm>
        </p:grpSpPr>
        <p:sp>
          <p:nvSpPr>
            <p:cNvPr id="448" name="Google Shape;448;p21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1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18786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6_Transition Slide Blue-2">
  <p:cSld name="6_Transition Slide Blue-2">
    <p:bg>
      <p:bgPr>
        <a:gradFill>
          <a:gsLst>
            <a:gs pos="0">
              <a:schemeClr val="accent5"/>
            </a:gs>
            <a:gs pos="50000">
              <a:schemeClr val="accent4"/>
            </a:gs>
            <a:gs pos="100000">
              <a:schemeClr val="accent1"/>
            </a:gs>
          </a:gsLst>
          <a:lin ang="5400000" scaled="0"/>
        </a:gradFill>
        <a:effectLst/>
      </p:bgPr>
    </p:bg>
    <p:spTree>
      <p:nvGrpSpPr>
        <p:cNvPr id="1" name="Shape 450"/>
        <p:cNvGrpSpPr/>
        <p:nvPr/>
      </p:nvGrpSpPr>
      <p:grpSpPr>
        <a:xfrm>
          <a:off x="0" y="0"/>
          <a:ext cx="0" cy="0"/>
          <a:chOff x="0" y="0"/>
          <a:chExt cx="0" cy="0"/>
        </a:xfrm>
      </p:grpSpPr>
      <p:sp>
        <p:nvSpPr>
          <p:cNvPr id="451" name="Google Shape;451;p214"/>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14"/>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53" name="Google Shape;453;p214"/>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14"/>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14"/>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56" name="Google Shape;456;p214"/>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57" name="Google Shape;457;p2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2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59" name="Google Shape;459;p214"/>
          <p:cNvCxnSpPr/>
          <p:nvPr/>
        </p:nvCxnSpPr>
        <p:spPr>
          <a:xfrm rot="10800000" flipH="1">
            <a:off x="787400" y="3509964"/>
            <a:ext cx="10566400" cy="25723"/>
          </a:xfrm>
          <a:prstGeom prst="straightConnector1">
            <a:avLst/>
          </a:prstGeom>
          <a:noFill/>
          <a:ln w="31750" cap="flat" cmpd="sng">
            <a:solidFill>
              <a:schemeClr val="lt1"/>
            </a:solidFill>
            <a:prstDash val="solid"/>
            <a:miter lim="800000"/>
            <a:headEnd type="none" w="sm" len="sm"/>
            <a:tailEnd type="none" w="sm" len="sm"/>
          </a:ln>
        </p:spPr>
      </p:cxnSp>
      <p:sp>
        <p:nvSpPr>
          <p:cNvPr id="460" name="Google Shape;460;p214"/>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61" name="Google Shape;461;p214"/>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62" name="Google Shape;462;p214"/>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63" name="Google Shape;463;p214"/>
          <p:cNvGrpSpPr/>
          <p:nvPr/>
        </p:nvGrpSpPr>
        <p:grpSpPr>
          <a:xfrm>
            <a:off x="396238" y="297178"/>
            <a:ext cx="11399847" cy="6149340"/>
            <a:chOff x="297178" y="297178"/>
            <a:chExt cx="8549885" cy="6149340"/>
          </a:xfrm>
        </p:grpSpPr>
        <p:sp>
          <p:nvSpPr>
            <p:cNvPr id="464" name="Google Shape;464;p214"/>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14"/>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5148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image" Target="../media/image12.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image" Target="../media/image16.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theme" Target="../theme/theme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308272828"/>
      </p:ext>
    </p:extLst>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5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rgbClr val="005288">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5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rgbClr val="005288">
              <a:alpha val="2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5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rgbClr val="005288">
              <a:alpha val="2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5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rgbClr val="005288">
              <a:alpha val="4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58"/>
          <p:cNvSpPr/>
          <p:nvPr/>
        </p:nvSpPr>
        <p:spPr>
          <a:xfrm>
            <a:off x="5723467" y="3352546"/>
            <a:ext cx="5655733" cy="0"/>
          </a:xfrm>
          <a:custGeom>
            <a:avLst/>
            <a:gdLst/>
            <a:ahLst/>
            <a:cxnLst/>
            <a:rect l="l" t="t" r="r" b="b"/>
            <a:pathLst>
              <a:path w="4241800" h="120000" extrusionOk="0">
                <a:moveTo>
                  <a:pt x="0" y="0"/>
                </a:moveTo>
                <a:lnTo>
                  <a:pt x="4241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158"/>
          <p:cNvSpPr txBox="1"/>
          <p:nvPr/>
        </p:nvSpPr>
        <p:spPr>
          <a:xfrm>
            <a:off x="846667" y="2845513"/>
            <a:ext cx="4446693" cy="67710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4400"/>
              <a:buFont typeface="Calibri"/>
              <a:buNone/>
            </a:pPr>
            <a:r>
              <a:rPr lang="en-US" sz="4400">
                <a:solidFill>
                  <a:srgbClr val="000000"/>
                </a:solidFill>
                <a:latin typeface="Calibri"/>
                <a:ea typeface="Calibri"/>
                <a:cs typeface="Calibri"/>
                <a:sym typeface="Calibri"/>
              </a:rPr>
              <a:t>Who We Are</a:t>
            </a:r>
            <a:endParaRPr sz="1800"/>
          </a:p>
        </p:txBody>
      </p:sp>
      <p:sp>
        <p:nvSpPr>
          <p:cNvPr id="32" name="Google Shape;32;p158"/>
          <p:cNvSpPr txBox="1"/>
          <p:nvPr/>
        </p:nvSpPr>
        <p:spPr>
          <a:xfrm>
            <a:off x="795867" y="3785319"/>
            <a:ext cx="10523220" cy="1154162"/>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500" b="0">
                <a:solidFill>
                  <a:schemeClr val="dk1"/>
                </a:solidFill>
                <a:latin typeface="Calibri"/>
                <a:ea typeface="Calibri"/>
                <a:cs typeface="Calibri"/>
                <a:sym typeface="Calibri"/>
              </a:rPr>
              <a:t>The Regional Educational Laboratory (REL) Central at Marzano Research serves the applied education research needs of  Colorado, Kansas, Missouri, Nebraska, North Dakota, South Dakota, and Wyoming.</a:t>
            </a:r>
            <a:endParaRPr sz="2500">
              <a:solidFill>
                <a:schemeClr val="dk1"/>
              </a:solidFill>
              <a:latin typeface="Calibri"/>
              <a:ea typeface="Calibri"/>
              <a:cs typeface="Calibri"/>
              <a:sym typeface="Calibri"/>
            </a:endParaRPr>
          </a:p>
        </p:txBody>
      </p:sp>
      <p:sp>
        <p:nvSpPr>
          <p:cNvPr id="33" name="Google Shape;33;p158"/>
          <p:cNvSpPr/>
          <p:nvPr/>
        </p:nvSpPr>
        <p:spPr>
          <a:xfrm>
            <a:off x="396237" y="1494156"/>
            <a:ext cx="0" cy="4214495"/>
          </a:xfrm>
          <a:custGeom>
            <a:avLst/>
            <a:gdLst/>
            <a:ahLst/>
            <a:cxnLst/>
            <a:rect l="l" t="t" r="r" b="b"/>
            <a:pathLst>
              <a:path w="120000" h="4214495" extrusionOk="0">
                <a:moveTo>
                  <a:pt x="0" y="4214241"/>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58"/>
          <p:cNvSpPr/>
          <p:nvPr/>
        </p:nvSpPr>
        <p:spPr>
          <a:xfrm>
            <a:off x="1424095" y="297178"/>
            <a:ext cx="10371667" cy="5463540"/>
          </a:xfrm>
          <a:custGeom>
            <a:avLst/>
            <a:gdLst/>
            <a:ahLst/>
            <a:cxnLst/>
            <a:rect l="l" t="t" r="r" b="b"/>
            <a:pathLst>
              <a:path w="7778750" h="5463540" extrusionOk="0">
                <a:moveTo>
                  <a:pt x="0" y="0"/>
                </a:moveTo>
                <a:lnTo>
                  <a:pt x="7778750" y="0"/>
                </a:lnTo>
                <a:lnTo>
                  <a:pt x="777875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58"/>
          <p:cNvSpPr txBox="1">
            <a:spLocks noGrp="1"/>
          </p:cNvSpPr>
          <p:nvPr>
            <p:ph type="sldNum" idx="12"/>
          </p:nvPr>
        </p:nvSpPr>
        <p:spPr>
          <a:xfrm>
            <a:off x="9042692" y="290732"/>
            <a:ext cx="2748280" cy="37973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6" name="Google Shape;36;p158"/>
          <p:cNvPicPr preferRelativeResize="0"/>
          <p:nvPr/>
        </p:nvPicPr>
        <p:blipFill rotWithShape="1">
          <a:blip r:embed="rId3">
            <a:alphaModFix/>
          </a:blip>
          <a:srcRect/>
          <a:stretch/>
        </p:blipFill>
        <p:spPr>
          <a:xfrm>
            <a:off x="3295413" y="672331"/>
            <a:ext cx="8111067" cy="1943100"/>
          </a:xfrm>
          <a:prstGeom prst="rect">
            <a:avLst/>
          </a:prstGeom>
          <a:noFill/>
          <a:ln>
            <a:noFill/>
          </a:ln>
        </p:spPr>
      </p:pic>
      <p:pic>
        <p:nvPicPr>
          <p:cNvPr id="37" name="Google Shape;37;p158"/>
          <p:cNvPicPr preferRelativeResize="0"/>
          <p:nvPr/>
        </p:nvPicPr>
        <p:blipFill rotWithShape="1">
          <a:blip r:embed="rId4">
            <a:alphaModFix/>
          </a:blip>
          <a:srcRect/>
          <a:stretch/>
        </p:blipFill>
        <p:spPr>
          <a:xfrm>
            <a:off x="304796" y="228601"/>
            <a:ext cx="2743341" cy="1647910"/>
          </a:xfrm>
          <a:prstGeom prst="rect">
            <a:avLst/>
          </a:prstGeom>
          <a:noFill/>
          <a:ln>
            <a:noFill/>
          </a:ln>
        </p:spPr>
      </p:pic>
    </p:spTree>
    <p:extLst>
      <p:ext uri="{BB962C8B-B14F-4D97-AF65-F5344CB8AC3E}">
        <p14:creationId xmlns:p14="http://schemas.microsoft.com/office/powerpoint/2010/main" val="417107817"/>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grpSp>
        <p:nvGrpSpPr>
          <p:cNvPr id="45" name="Google Shape;45;p160"/>
          <p:cNvGrpSpPr/>
          <p:nvPr/>
        </p:nvGrpSpPr>
        <p:grpSpPr>
          <a:xfrm>
            <a:off x="0" y="1"/>
            <a:ext cx="2144621" cy="6043233"/>
            <a:chOff x="0" y="0"/>
            <a:chExt cx="1608466" cy="6043233"/>
          </a:xfrm>
        </p:grpSpPr>
        <p:sp>
          <p:nvSpPr>
            <p:cNvPr id="46" name="Google Shape;46;p160"/>
            <p:cNvSpPr/>
            <p:nvPr/>
          </p:nvSpPr>
          <p:spPr>
            <a:xfrm>
              <a:off x="0" y="3690706"/>
              <a:ext cx="432434" cy="937894"/>
            </a:xfrm>
            <a:custGeom>
              <a:avLst/>
              <a:gdLst/>
              <a:ahLst/>
              <a:cxnLst/>
              <a:rect l="l" t="t" r="r" b="b"/>
              <a:pathLst>
                <a:path w="432434" h="937895" extrusionOk="0">
                  <a:moveTo>
                    <a:pt x="0" y="0"/>
                  </a:moveTo>
                  <a:lnTo>
                    <a:pt x="0" y="937571"/>
                  </a:lnTo>
                  <a:lnTo>
                    <a:pt x="45551" y="931590"/>
                  </a:lnTo>
                  <a:lnTo>
                    <a:pt x="90881" y="920988"/>
                  </a:lnTo>
                  <a:lnTo>
                    <a:pt x="135589" y="905674"/>
                  </a:lnTo>
                  <a:lnTo>
                    <a:pt x="179357" y="885548"/>
                  </a:lnTo>
                  <a:lnTo>
                    <a:pt x="220879" y="861116"/>
                  </a:lnTo>
                  <a:lnTo>
                    <a:pt x="258994" y="833162"/>
                  </a:lnTo>
                  <a:lnTo>
                    <a:pt x="293600" y="802004"/>
                  </a:lnTo>
                  <a:lnTo>
                    <a:pt x="324598" y="767962"/>
                  </a:lnTo>
                  <a:lnTo>
                    <a:pt x="351886" y="731355"/>
                  </a:lnTo>
                  <a:lnTo>
                    <a:pt x="375365" y="692500"/>
                  </a:lnTo>
                  <a:lnTo>
                    <a:pt x="394934" y="651718"/>
                  </a:lnTo>
                  <a:lnTo>
                    <a:pt x="410493" y="609326"/>
                  </a:lnTo>
                  <a:lnTo>
                    <a:pt x="421942" y="565644"/>
                  </a:lnTo>
                  <a:lnTo>
                    <a:pt x="429180" y="520991"/>
                  </a:lnTo>
                  <a:lnTo>
                    <a:pt x="432108" y="475685"/>
                  </a:lnTo>
                  <a:lnTo>
                    <a:pt x="430624" y="430045"/>
                  </a:lnTo>
                  <a:lnTo>
                    <a:pt x="424628" y="384390"/>
                  </a:lnTo>
                  <a:lnTo>
                    <a:pt x="414021" y="339038"/>
                  </a:lnTo>
                  <a:lnTo>
                    <a:pt x="398701" y="294310"/>
                  </a:lnTo>
                  <a:lnTo>
                    <a:pt x="378569" y="250523"/>
                  </a:lnTo>
                  <a:lnTo>
                    <a:pt x="354154" y="209038"/>
                  </a:lnTo>
                  <a:lnTo>
                    <a:pt x="326213" y="170957"/>
                  </a:lnTo>
                  <a:lnTo>
                    <a:pt x="295066" y="136381"/>
                  </a:lnTo>
                  <a:lnTo>
                    <a:pt x="261031" y="105409"/>
                  </a:lnTo>
                  <a:lnTo>
                    <a:pt x="224429" y="78143"/>
                  </a:lnTo>
                  <a:lnTo>
                    <a:pt x="185578" y="54683"/>
                  </a:lnTo>
                  <a:lnTo>
                    <a:pt x="144798" y="35129"/>
                  </a:lnTo>
                  <a:lnTo>
                    <a:pt x="102409" y="19581"/>
                  </a:lnTo>
                  <a:lnTo>
                    <a:pt x="58729" y="8141"/>
                  </a:lnTo>
                  <a:lnTo>
                    <a:pt x="14077" y="908"/>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60"/>
            <p:cNvSpPr/>
            <p:nvPr/>
          </p:nvSpPr>
          <p:spPr>
            <a:xfrm>
              <a:off x="556608" y="5259008"/>
              <a:ext cx="784225" cy="784225"/>
            </a:xfrm>
            <a:custGeom>
              <a:avLst/>
              <a:gdLst/>
              <a:ahLst/>
              <a:cxnLst/>
              <a:rect l="l" t="t" r="r" b="b"/>
              <a:pathLst>
                <a:path w="784225" h="784225" extrusionOk="0">
                  <a:moveTo>
                    <a:pt x="395221" y="0"/>
                  </a:moveTo>
                  <a:lnTo>
                    <a:pt x="348428" y="2412"/>
                  </a:lnTo>
                  <a:lnTo>
                    <a:pt x="301737" y="10555"/>
                  </a:lnTo>
                  <a:lnTo>
                    <a:pt x="255641" y="24582"/>
                  </a:lnTo>
                  <a:lnTo>
                    <a:pt x="210633" y="44649"/>
                  </a:lnTo>
                  <a:lnTo>
                    <a:pt x="168432" y="70140"/>
                  </a:lnTo>
                  <a:lnTo>
                    <a:pt x="130569" y="99973"/>
                  </a:lnTo>
                  <a:lnTo>
                    <a:pt x="97199" y="133654"/>
                  </a:lnTo>
                  <a:lnTo>
                    <a:pt x="68477" y="170689"/>
                  </a:lnTo>
                  <a:lnTo>
                    <a:pt x="44558" y="210585"/>
                  </a:lnTo>
                  <a:lnTo>
                    <a:pt x="25596" y="252847"/>
                  </a:lnTo>
                  <a:lnTo>
                    <a:pt x="11745" y="296982"/>
                  </a:lnTo>
                  <a:lnTo>
                    <a:pt x="3162" y="342496"/>
                  </a:lnTo>
                  <a:lnTo>
                    <a:pt x="0" y="388896"/>
                  </a:lnTo>
                  <a:lnTo>
                    <a:pt x="2413" y="435688"/>
                  </a:lnTo>
                  <a:lnTo>
                    <a:pt x="10558" y="482378"/>
                  </a:lnTo>
                  <a:lnTo>
                    <a:pt x="24587" y="528472"/>
                  </a:lnTo>
                  <a:lnTo>
                    <a:pt x="44657" y="573477"/>
                  </a:lnTo>
                  <a:lnTo>
                    <a:pt x="70116" y="615621"/>
                  </a:lnTo>
                  <a:lnTo>
                    <a:pt x="99926" y="653445"/>
                  </a:lnTo>
                  <a:lnTo>
                    <a:pt x="133594" y="686793"/>
                  </a:lnTo>
                  <a:lnTo>
                    <a:pt x="170624" y="715505"/>
                  </a:lnTo>
                  <a:lnTo>
                    <a:pt x="210522" y="739426"/>
                  </a:lnTo>
                  <a:lnTo>
                    <a:pt x="252793" y="758398"/>
                  </a:lnTo>
                  <a:lnTo>
                    <a:pt x="296942" y="772263"/>
                  </a:lnTo>
                  <a:lnTo>
                    <a:pt x="342474" y="780865"/>
                  </a:lnTo>
                  <a:lnTo>
                    <a:pt x="388896" y="784046"/>
                  </a:lnTo>
                  <a:lnTo>
                    <a:pt x="435711" y="781649"/>
                  </a:lnTo>
                  <a:lnTo>
                    <a:pt x="482426" y="773516"/>
                  </a:lnTo>
                  <a:lnTo>
                    <a:pt x="528545" y="759491"/>
                  </a:lnTo>
                  <a:lnTo>
                    <a:pt x="573574" y="739415"/>
                  </a:lnTo>
                  <a:lnTo>
                    <a:pt x="615754" y="713932"/>
                  </a:lnTo>
                  <a:lnTo>
                    <a:pt x="653594" y="684097"/>
                  </a:lnTo>
                  <a:lnTo>
                    <a:pt x="686940" y="650406"/>
                  </a:lnTo>
                  <a:lnTo>
                    <a:pt x="715639" y="613354"/>
                  </a:lnTo>
                  <a:lnTo>
                    <a:pt x="739537" y="573438"/>
                  </a:lnTo>
                  <a:lnTo>
                    <a:pt x="758479" y="531155"/>
                  </a:lnTo>
                  <a:lnTo>
                    <a:pt x="772312" y="486999"/>
                  </a:lnTo>
                  <a:lnTo>
                    <a:pt x="780883" y="441468"/>
                  </a:lnTo>
                  <a:lnTo>
                    <a:pt x="784037" y="395057"/>
                  </a:lnTo>
                  <a:lnTo>
                    <a:pt x="781621" y="348262"/>
                  </a:lnTo>
                  <a:lnTo>
                    <a:pt x="773480" y="301580"/>
                  </a:lnTo>
                  <a:lnTo>
                    <a:pt x="759461" y="255506"/>
                  </a:lnTo>
                  <a:lnTo>
                    <a:pt x="739410" y="210536"/>
                  </a:lnTo>
                  <a:lnTo>
                    <a:pt x="713933" y="168359"/>
                  </a:lnTo>
                  <a:lnTo>
                    <a:pt x="684111" y="130516"/>
                  </a:lnTo>
                  <a:lnTo>
                    <a:pt x="650440" y="97163"/>
                  </a:lnTo>
                  <a:lnTo>
                    <a:pt x="613412" y="68453"/>
                  </a:lnTo>
                  <a:lnTo>
                    <a:pt x="573523" y="44544"/>
                  </a:lnTo>
                  <a:lnTo>
                    <a:pt x="531265" y="25588"/>
                  </a:lnTo>
                  <a:lnTo>
                    <a:pt x="487133" y="11743"/>
                  </a:lnTo>
                  <a:lnTo>
                    <a:pt x="441620" y="3161"/>
                  </a:lnTo>
                  <a:lnTo>
                    <a:pt x="395221"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60"/>
            <p:cNvSpPr/>
            <p:nvPr/>
          </p:nvSpPr>
          <p:spPr>
            <a:xfrm>
              <a:off x="0" y="1351176"/>
              <a:ext cx="422275" cy="1128395"/>
            </a:xfrm>
            <a:custGeom>
              <a:avLst/>
              <a:gdLst/>
              <a:ahLst/>
              <a:cxnLst/>
              <a:rect l="l" t="t" r="r" b="b"/>
              <a:pathLst>
                <a:path w="422275" h="1128395" extrusionOk="0">
                  <a:moveTo>
                    <a:pt x="0" y="0"/>
                  </a:moveTo>
                  <a:lnTo>
                    <a:pt x="0" y="1127783"/>
                  </a:lnTo>
                  <a:lnTo>
                    <a:pt x="18226" y="1122549"/>
                  </a:lnTo>
                  <a:lnTo>
                    <a:pt x="62703" y="1105801"/>
                  </a:lnTo>
                  <a:lnTo>
                    <a:pt x="106376" y="1085187"/>
                  </a:lnTo>
                  <a:lnTo>
                    <a:pt x="148214" y="1061129"/>
                  </a:lnTo>
                  <a:lnTo>
                    <a:pt x="187341" y="1034202"/>
                  </a:lnTo>
                  <a:lnTo>
                    <a:pt x="223692" y="1004611"/>
                  </a:lnTo>
                  <a:lnTo>
                    <a:pt x="257203" y="972558"/>
                  </a:lnTo>
                  <a:lnTo>
                    <a:pt x="287810" y="938248"/>
                  </a:lnTo>
                  <a:lnTo>
                    <a:pt x="315450" y="901886"/>
                  </a:lnTo>
                  <a:lnTo>
                    <a:pt x="340058" y="863674"/>
                  </a:lnTo>
                  <a:lnTo>
                    <a:pt x="361571" y="823818"/>
                  </a:lnTo>
                  <a:lnTo>
                    <a:pt x="379925" y="782522"/>
                  </a:lnTo>
                  <a:lnTo>
                    <a:pt x="395055" y="739988"/>
                  </a:lnTo>
                  <a:lnTo>
                    <a:pt x="406898" y="696423"/>
                  </a:lnTo>
                  <a:lnTo>
                    <a:pt x="415390" y="652028"/>
                  </a:lnTo>
                  <a:lnTo>
                    <a:pt x="420467" y="607010"/>
                  </a:lnTo>
                  <a:lnTo>
                    <a:pt x="422065" y="561571"/>
                  </a:lnTo>
                  <a:lnTo>
                    <a:pt x="420121" y="515916"/>
                  </a:lnTo>
                  <a:lnTo>
                    <a:pt x="414569" y="470249"/>
                  </a:lnTo>
                  <a:lnTo>
                    <a:pt x="405347" y="424773"/>
                  </a:lnTo>
                  <a:lnTo>
                    <a:pt x="392390" y="379694"/>
                  </a:lnTo>
                  <a:lnTo>
                    <a:pt x="375634" y="335214"/>
                  </a:lnTo>
                  <a:lnTo>
                    <a:pt x="355017" y="291539"/>
                  </a:lnTo>
                  <a:lnTo>
                    <a:pt x="330959" y="249698"/>
                  </a:lnTo>
                  <a:lnTo>
                    <a:pt x="304035" y="210565"/>
                  </a:lnTo>
                  <a:lnTo>
                    <a:pt x="274446" y="174204"/>
                  </a:lnTo>
                  <a:lnTo>
                    <a:pt x="242398" y="140680"/>
                  </a:lnTo>
                  <a:lnTo>
                    <a:pt x="208095" y="110055"/>
                  </a:lnTo>
                  <a:lnTo>
                    <a:pt x="171740" y="82396"/>
                  </a:lnTo>
                  <a:lnTo>
                    <a:pt x="133537" y="57766"/>
                  </a:lnTo>
                  <a:lnTo>
                    <a:pt x="93692" y="36230"/>
                  </a:lnTo>
                  <a:lnTo>
                    <a:pt x="52407" y="17851"/>
                  </a:lnTo>
                  <a:lnTo>
                    <a:pt x="9888" y="2695"/>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60"/>
            <p:cNvSpPr/>
            <p:nvPr/>
          </p:nvSpPr>
          <p:spPr>
            <a:xfrm>
              <a:off x="201306" y="0"/>
              <a:ext cx="1407160" cy="408305"/>
            </a:xfrm>
            <a:custGeom>
              <a:avLst/>
              <a:gdLst/>
              <a:ahLst/>
              <a:cxnLst/>
              <a:rect l="l" t="t" r="r" b="b"/>
              <a:pathLst>
                <a:path w="1407160" h="408305" extrusionOk="0">
                  <a:moveTo>
                    <a:pt x="1406874" y="0"/>
                  </a:moveTo>
                  <a:lnTo>
                    <a:pt x="0" y="0"/>
                  </a:lnTo>
                  <a:lnTo>
                    <a:pt x="8034" y="14354"/>
                  </a:lnTo>
                  <a:lnTo>
                    <a:pt x="33368" y="54042"/>
                  </a:lnTo>
                  <a:lnTo>
                    <a:pt x="60658" y="91805"/>
                  </a:lnTo>
                  <a:lnTo>
                    <a:pt x="89802" y="127610"/>
                  </a:lnTo>
                  <a:lnTo>
                    <a:pt x="120696" y="161425"/>
                  </a:lnTo>
                  <a:lnTo>
                    <a:pt x="153238" y="193218"/>
                  </a:lnTo>
                  <a:lnTo>
                    <a:pt x="187326" y="222956"/>
                  </a:lnTo>
                  <a:lnTo>
                    <a:pt x="222858" y="250608"/>
                  </a:lnTo>
                  <a:lnTo>
                    <a:pt x="259730" y="276140"/>
                  </a:lnTo>
                  <a:lnTo>
                    <a:pt x="297840" y="299522"/>
                  </a:lnTo>
                  <a:lnTo>
                    <a:pt x="337086" y="320720"/>
                  </a:lnTo>
                  <a:lnTo>
                    <a:pt x="377365" y="339703"/>
                  </a:lnTo>
                  <a:lnTo>
                    <a:pt x="418575" y="356439"/>
                  </a:lnTo>
                  <a:lnTo>
                    <a:pt x="460613" y="370894"/>
                  </a:lnTo>
                  <a:lnTo>
                    <a:pt x="503377" y="383038"/>
                  </a:lnTo>
                  <a:lnTo>
                    <a:pt x="546764" y="392838"/>
                  </a:lnTo>
                  <a:lnTo>
                    <a:pt x="590671" y="400261"/>
                  </a:lnTo>
                  <a:lnTo>
                    <a:pt x="634996" y="405276"/>
                  </a:lnTo>
                  <a:lnTo>
                    <a:pt x="679637" y="407850"/>
                  </a:lnTo>
                  <a:lnTo>
                    <a:pt x="724491" y="407951"/>
                  </a:lnTo>
                  <a:lnTo>
                    <a:pt x="769455" y="405547"/>
                  </a:lnTo>
                  <a:lnTo>
                    <a:pt x="814427" y="400606"/>
                  </a:lnTo>
                  <a:lnTo>
                    <a:pt x="859305" y="393095"/>
                  </a:lnTo>
                  <a:lnTo>
                    <a:pt x="903985" y="382983"/>
                  </a:lnTo>
                  <a:lnTo>
                    <a:pt x="948366" y="370237"/>
                  </a:lnTo>
                  <a:lnTo>
                    <a:pt x="992345" y="354825"/>
                  </a:lnTo>
                  <a:lnTo>
                    <a:pt x="1035819" y="336715"/>
                  </a:lnTo>
                  <a:lnTo>
                    <a:pt x="1078686" y="315875"/>
                  </a:lnTo>
                  <a:lnTo>
                    <a:pt x="1120249" y="292611"/>
                  </a:lnTo>
                  <a:lnTo>
                    <a:pt x="1159920" y="267287"/>
                  </a:lnTo>
                  <a:lnTo>
                    <a:pt x="1197668" y="240006"/>
                  </a:lnTo>
                  <a:lnTo>
                    <a:pt x="1233460" y="210871"/>
                  </a:lnTo>
                  <a:lnTo>
                    <a:pt x="1267263" y="179984"/>
                  </a:lnTo>
                  <a:lnTo>
                    <a:pt x="1299046" y="147448"/>
                  </a:lnTo>
                  <a:lnTo>
                    <a:pt x="1328777" y="113365"/>
                  </a:lnTo>
                  <a:lnTo>
                    <a:pt x="1356422" y="77838"/>
                  </a:lnTo>
                  <a:lnTo>
                    <a:pt x="1381949" y="40970"/>
                  </a:lnTo>
                  <a:lnTo>
                    <a:pt x="1405328" y="2863"/>
                  </a:lnTo>
                  <a:lnTo>
                    <a:pt x="1406874"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 name="Google Shape;50;p160"/>
          <p:cNvSpPr/>
          <p:nvPr/>
        </p:nvSpPr>
        <p:spPr>
          <a:xfrm>
            <a:off x="0" y="5760718"/>
            <a:ext cx="12192000" cy="685802"/>
          </a:xfrm>
          <a:prstGeom prst="rect">
            <a:avLst/>
          </a:prstGeom>
          <a:blipFill rotWithShape="1">
            <a:blip r:embed="rId4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6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Poppins Medium"/>
              <a:buNone/>
              <a:defRPr sz="4000" b="0" i="0" u="none" strike="noStrike" cap="none">
                <a:solidFill>
                  <a:schemeClr val="dk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60"/>
          <p:cNvSpPr txBox="1"/>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p>
            <a:pPr marL="12700" marR="0" lvl="0" indent="0" algn="l" rtl="0">
              <a:lnSpc>
                <a:spcPct val="140000"/>
              </a:lnSpc>
              <a:spcBef>
                <a:spcPts val="0"/>
              </a:spcBef>
              <a:spcAft>
                <a:spcPts val="0"/>
              </a:spcAft>
              <a:buClr>
                <a:srgbClr val="000000"/>
              </a:buClr>
              <a:buSzPts val="4000"/>
              <a:buFont typeface="Poppins Medium"/>
              <a:buNone/>
            </a:pPr>
            <a:r>
              <a:rPr lang="en-US" sz="4000" b="0" i="0" u="sng">
                <a:solidFill>
                  <a:srgbClr val="000000"/>
                </a:solidFill>
                <a:latin typeface="Poppins Medium"/>
                <a:ea typeface="Poppins Medium"/>
                <a:cs typeface="Poppins Medium"/>
                <a:sym typeface="Poppins Medium"/>
              </a:rPr>
              <a:t>                  </a:t>
            </a:r>
            <a:endParaRPr sz="4000" b="0" i="0" u="sng">
              <a:solidFill>
                <a:srgbClr val="000000"/>
              </a:solidFill>
              <a:latin typeface="Poppins Medium"/>
              <a:ea typeface="Poppins Medium"/>
              <a:cs typeface="Poppins Medium"/>
              <a:sym typeface="Poppins Medium"/>
            </a:endParaRPr>
          </a:p>
        </p:txBody>
      </p:sp>
      <p:sp>
        <p:nvSpPr>
          <p:cNvPr id="55" name="Google Shape;55;p160"/>
          <p:cNvSpPr/>
          <p:nvPr/>
        </p:nvSpPr>
        <p:spPr>
          <a:xfrm>
            <a:off x="9839590" y="6446515"/>
            <a:ext cx="1956647" cy="114300"/>
          </a:xfrm>
          <a:custGeom>
            <a:avLst/>
            <a:gdLst/>
            <a:ahLst/>
            <a:cxnLst/>
            <a:rect l="l" t="t" r="r" b="b"/>
            <a:pathLst>
              <a:path w="1467484" h="114300" extrusionOk="0">
                <a:moveTo>
                  <a:pt x="1467129" y="0"/>
                </a:moveTo>
                <a:lnTo>
                  <a:pt x="1467129" y="114299"/>
                </a:lnTo>
                <a:lnTo>
                  <a:pt x="0" y="114299"/>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60"/>
          <p:cNvSpPr/>
          <p:nvPr/>
        </p:nvSpPr>
        <p:spPr>
          <a:xfrm>
            <a:off x="11795761" y="5760715"/>
            <a:ext cx="0" cy="685800"/>
          </a:xfrm>
          <a:custGeom>
            <a:avLst/>
            <a:gdLst/>
            <a:ahLst/>
            <a:cxnLst/>
            <a:rect l="l" t="t" r="r" b="b"/>
            <a:pathLst>
              <a:path w="120000" h="685800" extrusionOk="0">
                <a:moveTo>
                  <a:pt x="0" y="0"/>
                </a:moveTo>
                <a:lnTo>
                  <a:pt x="0" y="685799"/>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160"/>
          <p:cNvPicPr preferRelativeResize="0"/>
          <p:nvPr/>
        </p:nvPicPr>
        <p:blipFill rotWithShape="1">
          <a:blip r:embed="rId42">
            <a:alphaModFix/>
          </a:blip>
          <a:srcRect/>
          <a:stretch/>
        </p:blipFill>
        <p:spPr>
          <a:xfrm>
            <a:off x="305058" y="5847504"/>
            <a:ext cx="1219263" cy="774740"/>
          </a:xfrm>
          <a:prstGeom prst="rect">
            <a:avLst/>
          </a:prstGeom>
          <a:noFill/>
          <a:ln>
            <a:noFill/>
          </a:ln>
        </p:spPr>
      </p:pic>
      <p:sp>
        <p:nvSpPr>
          <p:cNvPr id="58" name="Google Shape;58;p160"/>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
        <p:nvSpPr>
          <p:cNvPr id="59" name="Google Shape;59;p16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60" name="Google Shape;60;p160"/>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462108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5B6B82"/>
            </a:gs>
            <a:gs pos="50000">
              <a:srgbClr val="465872"/>
            </a:gs>
            <a:gs pos="100000">
              <a:srgbClr val="334358"/>
            </a:gs>
          </a:gsLst>
          <a:lin ang="5400000" scaled="0"/>
        </a:gradFill>
        <a:effectLst/>
      </p:bgPr>
    </p:bg>
    <p:spTree>
      <p:nvGrpSpPr>
        <p:cNvPr id="1" name="Shape 319"/>
        <p:cNvGrpSpPr/>
        <p:nvPr/>
      </p:nvGrpSpPr>
      <p:grpSpPr>
        <a:xfrm>
          <a:off x="0" y="0"/>
          <a:ext cx="0" cy="0"/>
          <a:chOff x="0" y="0"/>
          <a:chExt cx="0" cy="0"/>
        </a:xfrm>
      </p:grpSpPr>
      <p:sp>
        <p:nvSpPr>
          <p:cNvPr id="320" name="Google Shape;320;p162"/>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21" name="Google Shape;321;p16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Poppins Medium"/>
              <a:buNone/>
              <a:defRPr sz="4000" b="0" i="0" u="none" strike="noStrike" cap="none">
                <a:solidFill>
                  <a:schemeClr val="lt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99856006"/>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5539/jel.v6n1p102"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asureevaluation.org/resources/publications/ms-07-19"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www.joe.org/joe/2012june/pdf/JOE_v50_3tt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7" Type="http://schemas.openxmlformats.org/officeDocument/2006/relationships/hyperlink" Target="mailto:shen_m@cde.state.co.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shimmin_a@cde.state.co.us" TargetMode="External"/><Relationship Id="rId5" Type="http://schemas.openxmlformats.org/officeDocument/2006/relationships/hyperlink" Target="mailto:negley_t@cde.state.co.us" TargetMode="External"/><Relationship Id="rId4" Type="http://schemas.openxmlformats.org/officeDocument/2006/relationships/hyperlink" Target="mailto:Collins_d@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Program Evaluation Training</a:t>
            </a:r>
          </a:p>
        </p:txBody>
      </p:sp>
      <p:sp>
        <p:nvSpPr>
          <p:cNvPr id="3" name="Subtitle 2"/>
          <p:cNvSpPr>
            <a:spLocks noGrp="1"/>
          </p:cNvSpPr>
          <p:nvPr>
            <p:ph type="subTitle" idx="1"/>
          </p:nvPr>
        </p:nvSpPr>
        <p:spPr/>
        <p:txBody>
          <a:bodyPr/>
          <a:lstStyle/>
          <a:p>
            <a:r>
              <a:rPr lang="en-US"/>
              <a:t>January </a:t>
            </a:r>
            <a:r>
              <a:rPr lang="en-US" dirty="0"/>
              <a:t>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0"/>
          <p:cNvSpPr txBox="1">
            <a:spLocks noGrp="1"/>
          </p:cNvSpPr>
          <p:nvPr>
            <p:ph type="ctrTitle"/>
          </p:nvPr>
        </p:nvSpPr>
        <p:spPr>
          <a:xfrm>
            <a:off x="2667000" y="1143000"/>
            <a:ext cx="6858000" cy="2387600"/>
          </a:xfrm>
          <a:prstGeom prst="rect">
            <a:avLst/>
          </a:prstGeom>
          <a:noFill/>
          <a:ln>
            <a:noFill/>
          </a:ln>
        </p:spPr>
        <p:txBody>
          <a:bodyPr spcFirstLastPara="1" wrap="square" lIns="91425" tIns="45700" rIns="91425" bIns="45700" anchor="b" anchorCtr="0">
            <a:noAutofit/>
          </a:bodyPr>
          <a:lstStyle/>
          <a:p>
            <a:r>
              <a:rPr lang="en-US" dirty="0"/>
              <a:t>Part 3: Data Sources</a:t>
            </a:r>
            <a:endParaRPr dirty="0"/>
          </a:p>
        </p:txBody>
      </p:sp>
    </p:spTree>
    <p:extLst>
      <p:ext uri="{BB962C8B-B14F-4D97-AF65-F5344CB8AC3E}">
        <p14:creationId xmlns:p14="http://schemas.microsoft.com/office/powerpoint/2010/main" val="342229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5" name="Google Shape;1275;p50"/>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The Program Evaluation Cycle: Part 3</a:t>
            </a:r>
            <a:endParaRPr dirty="0"/>
          </a:p>
        </p:txBody>
      </p:sp>
      <p:grpSp>
        <p:nvGrpSpPr>
          <p:cNvPr id="1277" name="Google Shape;1277;p50" descr="The Program Evaluation Cycle with a focus on Part 3: Data Sources"/>
          <p:cNvGrpSpPr/>
          <p:nvPr/>
        </p:nvGrpSpPr>
        <p:grpSpPr>
          <a:xfrm>
            <a:off x="3908846" y="1393930"/>
            <a:ext cx="4374306" cy="4069174"/>
            <a:chOff x="860846" y="-3070"/>
            <a:chExt cx="4374306" cy="4069174"/>
          </a:xfrm>
        </p:grpSpPr>
        <p:sp>
          <p:nvSpPr>
            <p:cNvPr id="1278" name="Google Shape;1278;p50"/>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endParaRPr/>
            </a:p>
          </p:txBody>
        </p:sp>
        <p:sp>
          <p:nvSpPr>
            <p:cNvPr id="1279" name="Google Shape;1279;p50"/>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80" name="Google Shape;1280;p50"/>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1: Logic Model</a:t>
              </a:r>
              <a:endParaRPr/>
            </a:p>
          </p:txBody>
        </p:sp>
        <p:sp>
          <p:nvSpPr>
            <p:cNvPr id="1281" name="Google Shape;1281;p50"/>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82" name="Google Shape;1282;p50"/>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2: Evaluation Questions</a:t>
              </a:r>
              <a:endParaRPr/>
            </a:p>
          </p:txBody>
        </p:sp>
        <p:sp>
          <p:nvSpPr>
            <p:cNvPr id="1283" name="Google Shape;1283;p50"/>
            <p:cNvSpPr/>
            <p:nvPr/>
          </p:nvSpPr>
          <p:spPr>
            <a:xfrm>
              <a:off x="3720082" y="2478622"/>
              <a:ext cx="1515070" cy="757535"/>
            </a:xfrm>
            <a:prstGeom prst="roundRect">
              <a:avLst>
                <a:gd name="adj" fmla="val 16667"/>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84" name="Google Shape;1284;p50"/>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3: Data Sources</a:t>
              </a:r>
              <a:endParaRPr/>
            </a:p>
          </p:txBody>
        </p:sp>
        <p:sp>
          <p:nvSpPr>
            <p:cNvPr id="1285" name="Google Shape;1285;p50"/>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86" name="Google Shape;1286;p50"/>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4: Data Collection Tools</a:t>
              </a:r>
              <a:endParaRPr/>
            </a:p>
          </p:txBody>
        </p:sp>
        <p:sp>
          <p:nvSpPr>
            <p:cNvPr id="1287" name="Google Shape;1287;p50"/>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88" name="Google Shape;1288;p50"/>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5: Data Preparation and Analysis</a:t>
              </a:r>
              <a:endParaRPr/>
            </a:p>
          </p:txBody>
        </p:sp>
        <p:sp>
          <p:nvSpPr>
            <p:cNvPr id="1289" name="Google Shape;1289;p50"/>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90" name="Google Shape;1290;p50"/>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6: Dissemination</a:t>
              </a:r>
              <a:endParaRPr/>
            </a:p>
          </p:txBody>
        </p:sp>
      </p:grpSp>
      <p:sp>
        <p:nvSpPr>
          <p:cNvPr id="1276" name="Google Shape;1276;p50"/>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a:solidFill>
                  <a:srgbClr val="000000"/>
                </a:solidFill>
                <a:latin typeface="Calibri"/>
                <a:ea typeface="Calibri"/>
                <a:cs typeface="Calibri"/>
                <a:sym typeface="Calibri"/>
              </a:rPr>
              <a:t>Adapted from: </a:t>
            </a:r>
            <a:r>
              <a:rPr lang="en-US" sz="900" u="sng">
                <a:solidFill>
                  <a:srgbClr val="000000"/>
                </a:solidFill>
                <a:latin typeface="Calibri"/>
                <a:ea typeface="Calibri"/>
                <a:cs typeface="Calibri"/>
                <a:sym typeface="Calibri"/>
                <a:hlinkClick r:id="rId3"/>
              </a:rPr>
              <a:t>http://toolkit.pellinstitute.org/</a:t>
            </a:r>
            <a:r>
              <a:rPr lang="en-US" sz="900">
                <a:solidFill>
                  <a:srgbClr val="000000"/>
                </a:solidFill>
                <a:latin typeface="Calibri"/>
                <a:ea typeface="Calibri"/>
                <a:cs typeface="Calibri"/>
                <a:sym typeface="Calibri"/>
              </a:rPr>
              <a:t>.</a:t>
            </a:r>
            <a:endParaRPr/>
          </a:p>
        </p:txBody>
      </p:sp>
      <p:sp>
        <p:nvSpPr>
          <p:cNvPr id="1274" name="Google Shape;1274;p5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A5A5A5"/>
              </a:buClr>
              <a:buSzPts val="1200"/>
            </a:pPr>
            <a:fld id="{00000000-1234-1234-1234-123412341234}" type="slidenum">
              <a:rPr lang="en-US"/>
              <a:pPr>
                <a:buClr>
                  <a:srgbClr val="A5A5A5"/>
                </a:buClr>
                <a:buSzPts val="1200"/>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1"/>
          <p:cNvSpPr txBox="1">
            <a:spLocks noGrp="1"/>
          </p:cNvSpPr>
          <p:nvPr>
            <p:ph type="title"/>
          </p:nvPr>
        </p:nvSpPr>
        <p:spPr>
          <a:xfrm>
            <a:off x="2035233" y="4572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Goals for Part 3</a:t>
            </a:r>
            <a:endParaRPr/>
          </a:p>
        </p:txBody>
      </p:sp>
      <p:sp>
        <p:nvSpPr>
          <p:cNvPr id="1297" name="Google Shape;1297;p51"/>
          <p:cNvSpPr txBox="1">
            <a:spLocks noGrp="1"/>
          </p:cNvSpPr>
          <p:nvPr>
            <p:ph type="body" idx="1"/>
          </p:nvPr>
        </p:nvSpPr>
        <p:spPr>
          <a:xfrm>
            <a:off x="2035234" y="1463040"/>
            <a:ext cx="8004117"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Discuss sources and types of data.</a:t>
            </a:r>
            <a:endParaRPr/>
          </a:p>
          <a:p>
            <a:pPr indent="-457200">
              <a:buFont typeface="Arial"/>
              <a:buChar char="•"/>
            </a:pPr>
            <a:r>
              <a:rPr lang="en-US">
                <a:latin typeface="Calibri"/>
                <a:ea typeface="Calibri"/>
                <a:cs typeface="Calibri"/>
                <a:sym typeface="Calibri"/>
              </a:rPr>
              <a:t>Discuss data quality considerations.</a:t>
            </a:r>
            <a:endParaRPr/>
          </a:p>
          <a:p>
            <a:pPr indent="-457200">
              <a:buFont typeface="Arial"/>
              <a:buChar char="•"/>
            </a:pPr>
            <a:r>
              <a:rPr lang="en-US">
                <a:latin typeface="Calibri"/>
                <a:ea typeface="Calibri"/>
                <a:cs typeface="Calibri"/>
                <a:sym typeface="Calibri"/>
              </a:rPr>
              <a:t>Identify available data and needs for additional data. </a:t>
            </a:r>
            <a:endParaRPr/>
          </a:p>
          <a:p>
            <a:pPr indent="-279400"/>
            <a:endParaRPr>
              <a:latin typeface="Calibri"/>
              <a:ea typeface="Calibri"/>
              <a:cs typeface="Calibri"/>
              <a:sym typeface="Calibri"/>
            </a:endParaRPr>
          </a:p>
        </p:txBody>
      </p:sp>
      <p:sp>
        <p:nvSpPr>
          <p:cNvPr id="1298" name="Google Shape;1298;p51"/>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52"/>
          <p:cNvSpPr txBox="1">
            <a:spLocks noGrp="1"/>
          </p:cNvSpPr>
          <p:nvPr>
            <p:ph type="title"/>
          </p:nvPr>
        </p:nvSpPr>
        <p:spPr>
          <a:xfrm>
            <a:off x="1905000" y="381000"/>
            <a:ext cx="7886700" cy="654410"/>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Sources</a:t>
            </a:r>
            <a:endParaRPr/>
          </a:p>
        </p:txBody>
      </p:sp>
      <p:sp>
        <p:nvSpPr>
          <p:cNvPr id="1305" name="Google Shape;1305;p52"/>
          <p:cNvSpPr txBox="1">
            <a:spLocks noGrp="1"/>
          </p:cNvSpPr>
          <p:nvPr>
            <p:ph type="body" idx="1"/>
          </p:nvPr>
        </p:nvSpPr>
        <p:spPr>
          <a:xfrm>
            <a:off x="2152650" y="1295402"/>
            <a:ext cx="4857750" cy="3124199"/>
          </a:xfrm>
          <a:prstGeom prst="rect">
            <a:avLst/>
          </a:prstGeom>
          <a:noFill/>
          <a:ln>
            <a:noFill/>
          </a:ln>
        </p:spPr>
        <p:txBody>
          <a:bodyPr spcFirstLastPara="1" wrap="square" lIns="0" tIns="0" rIns="0" bIns="0" anchor="ctr" anchorCtr="0">
            <a:normAutofit/>
          </a:bodyPr>
          <a:lstStyle/>
          <a:p>
            <a:pPr marL="0" indent="0">
              <a:spcBef>
                <a:spcPts val="0"/>
              </a:spcBef>
              <a:buSzPts val="2400"/>
            </a:pPr>
            <a:r>
              <a:rPr lang="en-US" sz="2400">
                <a:latin typeface="Calibri"/>
                <a:ea typeface="Calibri"/>
                <a:cs typeface="Calibri"/>
                <a:sym typeface="Calibri"/>
              </a:rPr>
              <a:t>I don’t have the resources to collect new data; can I use what I have?</a:t>
            </a:r>
            <a:endParaRPr/>
          </a:p>
          <a:p>
            <a:pPr marL="342900" indent="-342900">
              <a:buSzPts val="2400"/>
              <a:buFont typeface="Arial"/>
              <a:buChar char="•"/>
            </a:pPr>
            <a:r>
              <a:rPr lang="en-US" sz="2400">
                <a:latin typeface="Calibri"/>
                <a:ea typeface="Calibri"/>
                <a:cs typeface="Calibri"/>
                <a:sym typeface="Calibri"/>
              </a:rPr>
              <a:t>Existing data can be an excellent source of information if they are complete and accurate.</a:t>
            </a:r>
            <a:endParaRPr/>
          </a:p>
          <a:p>
            <a:pPr marL="342900" indent="-342900">
              <a:buSzPts val="2400"/>
              <a:buFont typeface="Arial"/>
              <a:buChar char="•"/>
            </a:pPr>
            <a:r>
              <a:rPr lang="en-US" sz="2400">
                <a:latin typeface="Calibri"/>
                <a:ea typeface="Calibri"/>
                <a:cs typeface="Calibri"/>
                <a:sym typeface="Calibri"/>
              </a:rPr>
              <a:t>Let’s discuss what data is available without additional collection!</a:t>
            </a:r>
            <a:endParaRPr/>
          </a:p>
        </p:txBody>
      </p:sp>
      <p:sp>
        <p:nvSpPr>
          <p:cNvPr id="1307" name="Google Shape;1307;p52"/>
          <p:cNvSpPr txBox="1"/>
          <p:nvPr/>
        </p:nvSpPr>
        <p:spPr>
          <a:xfrm>
            <a:off x="7315201" y="1980337"/>
            <a:ext cx="2840265" cy="1754326"/>
          </a:xfrm>
          <a:prstGeom prst="rect">
            <a:avLst/>
          </a:prstGeom>
          <a:noFill/>
          <a:ln w="38100" cap="flat" cmpd="sng">
            <a:solidFill>
              <a:srgbClr val="005288"/>
            </a:solidFill>
            <a:prstDash val="solid"/>
            <a:round/>
            <a:headEnd type="none" w="sm" len="sm"/>
            <a:tailEnd type="none" w="sm" len="sm"/>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Examples of Existing Data</a:t>
            </a:r>
            <a:endParaRPr/>
          </a:p>
          <a:p>
            <a:pPr marL="214313" indent="-214313">
              <a:buClr>
                <a:schemeClr val="dk1"/>
              </a:buClr>
              <a:buSzPts val="1800"/>
              <a:buFont typeface="Calibri"/>
              <a:buChar char="-"/>
            </a:pPr>
            <a:r>
              <a:rPr lang="en-US">
                <a:solidFill>
                  <a:schemeClr val="dk1"/>
                </a:solidFill>
                <a:latin typeface="Calibri"/>
                <a:ea typeface="Calibri"/>
                <a:cs typeface="Calibri"/>
                <a:sym typeface="Calibri"/>
              </a:rPr>
              <a:t>School records</a:t>
            </a:r>
            <a:endParaRPr/>
          </a:p>
          <a:p>
            <a:pPr marL="214313" indent="-214313">
              <a:buClr>
                <a:schemeClr val="dk1"/>
              </a:buClr>
              <a:buSzPts val="1800"/>
              <a:buFont typeface="Calibri"/>
              <a:buChar char="-"/>
            </a:pPr>
            <a:r>
              <a:rPr lang="en-US">
                <a:solidFill>
                  <a:schemeClr val="dk1"/>
                </a:solidFill>
                <a:latin typeface="Calibri"/>
                <a:ea typeface="Calibri"/>
                <a:cs typeface="Calibri"/>
                <a:sym typeface="Calibri"/>
              </a:rPr>
              <a:t>Lesson plans</a:t>
            </a:r>
            <a:endParaRPr/>
          </a:p>
          <a:p>
            <a:pPr marL="214313" indent="-214313">
              <a:buClr>
                <a:schemeClr val="dk1"/>
              </a:buClr>
              <a:buSzPts val="1800"/>
              <a:buFont typeface="Calibri"/>
              <a:buChar char="-"/>
            </a:pPr>
            <a:r>
              <a:rPr lang="en-US">
                <a:solidFill>
                  <a:schemeClr val="dk1"/>
                </a:solidFill>
                <a:latin typeface="Calibri"/>
                <a:ea typeface="Calibri"/>
                <a:cs typeface="Calibri"/>
                <a:sym typeface="Calibri"/>
              </a:rPr>
              <a:t>Meeting minutes</a:t>
            </a:r>
            <a:endParaRPr/>
          </a:p>
          <a:p>
            <a:pPr marL="214313" indent="-214313">
              <a:buClr>
                <a:schemeClr val="dk1"/>
              </a:buClr>
              <a:buSzPts val="1800"/>
              <a:buFont typeface="Calibri"/>
              <a:buChar char="-"/>
            </a:pPr>
            <a:r>
              <a:rPr lang="en-US">
                <a:solidFill>
                  <a:schemeClr val="dk1"/>
                </a:solidFill>
                <a:latin typeface="Calibri"/>
                <a:ea typeface="Calibri"/>
                <a:cs typeface="Calibri"/>
                <a:sym typeface="Calibri"/>
              </a:rPr>
              <a:t>Public datasets</a:t>
            </a:r>
            <a:endParaRPr/>
          </a:p>
          <a:p>
            <a:pPr marL="214313" indent="-214313">
              <a:buClr>
                <a:schemeClr val="dk1"/>
              </a:buClr>
              <a:buSzPts val="1800"/>
              <a:buFont typeface="Calibri"/>
              <a:buChar char="-"/>
            </a:pPr>
            <a:r>
              <a:rPr lang="en-US">
                <a:solidFill>
                  <a:schemeClr val="dk1"/>
                </a:solidFill>
                <a:latin typeface="Calibri"/>
                <a:ea typeface="Calibri"/>
                <a:cs typeface="Calibri"/>
                <a:sym typeface="Calibri"/>
              </a:rPr>
              <a:t>State/district assessments</a:t>
            </a:r>
            <a:endParaRPr/>
          </a:p>
        </p:txBody>
      </p:sp>
      <p:sp>
        <p:nvSpPr>
          <p:cNvPr id="1306" name="Google Shape;1306;p52"/>
          <p:cNvSpPr txBox="1"/>
          <p:nvPr/>
        </p:nvSpPr>
        <p:spPr>
          <a:xfrm>
            <a:off x="2152651" y="5364527"/>
            <a:ext cx="7886699" cy="338554"/>
          </a:xfrm>
          <a:prstGeom prst="rect">
            <a:avLst/>
          </a:prstGeom>
          <a:noFill/>
          <a:ln>
            <a:noFill/>
          </a:ln>
        </p:spPr>
        <p:txBody>
          <a:bodyPr spcFirstLastPara="1" wrap="square" lIns="91425" tIns="45700" rIns="91425" bIns="45700" anchor="t" anchorCtr="0">
            <a:spAutoFit/>
          </a:bodyPr>
          <a:lstStyle/>
          <a:p>
            <a:r>
              <a:rPr lang="en-US" sz="800">
                <a:solidFill>
                  <a:schemeClr val="dk1"/>
                </a:solidFill>
                <a:latin typeface="Calibri"/>
                <a:ea typeface="Calibri"/>
                <a:cs typeface="Calibri"/>
                <a:sym typeface="Calibri"/>
              </a:rPr>
              <a:t>Office of Data, Analysis, Research &amp; Evaluation Administration on Children, Youth &amp; Families. (2016). </a:t>
            </a:r>
            <a:r>
              <a:rPr lang="en-US" sz="800" i="1">
                <a:solidFill>
                  <a:schemeClr val="dk1"/>
                </a:solidFill>
                <a:latin typeface="Calibri"/>
                <a:ea typeface="Calibri"/>
                <a:cs typeface="Calibri"/>
                <a:sym typeface="Calibri"/>
              </a:rPr>
              <a:t>Qualitative research methods in program evaluation: Considerations for federal staff. Available from: https://www.acf.hhs.gov/sites/default/files/acyf/qualitative_research_methods_in_program_evaluation.pdf</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53"/>
          <p:cNvSpPr txBox="1">
            <a:spLocks noGrp="1"/>
          </p:cNvSpPr>
          <p:nvPr>
            <p:ph type="title"/>
          </p:nvPr>
        </p:nvSpPr>
        <p:spPr>
          <a:xfrm>
            <a:off x="1941195" y="381000"/>
            <a:ext cx="830961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Types: Quantitative and Qualitative</a:t>
            </a:r>
            <a:endParaRPr/>
          </a:p>
        </p:txBody>
      </p:sp>
      <p:graphicFrame>
        <p:nvGraphicFramePr>
          <p:cNvPr id="1314" name="Google Shape;1314;p53"/>
          <p:cNvGraphicFramePr/>
          <p:nvPr>
            <p:extLst>
              <p:ext uri="{D42A27DB-BD31-4B8C-83A1-F6EECF244321}">
                <p14:modId xmlns:p14="http://schemas.microsoft.com/office/powerpoint/2010/main" val="1712741032"/>
              </p:ext>
            </p:extLst>
          </p:nvPr>
        </p:nvGraphicFramePr>
        <p:xfrm>
          <a:off x="2152650" y="1905000"/>
          <a:ext cx="7886700" cy="2377460"/>
        </p:xfrm>
        <a:graphic>
          <a:graphicData uri="http://schemas.openxmlformats.org/drawingml/2006/table">
            <a:tbl>
              <a:tblPr firstRow="1" bandRow="1">
                <a:tableStyleId>{7DF18680-E054-41AD-8BC1-D1AEF772440D}</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400" dirty="0"/>
                        <a:t>Quantitative</a:t>
                      </a:r>
                      <a:endParaRPr dirty="0"/>
                    </a:p>
                  </a:txBody>
                  <a:tcPr marL="91450" marR="91450" marT="45725" marB="45725"/>
                </a:tc>
                <a:tc>
                  <a:txBody>
                    <a:bodyPr/>
                    <a:lstStyle/>
                    <a:p>
                      <a:pPr marL="0" marR="0" lvl="0" indent="0" algn="ctr" rtl="0">
                        <a:spcBef>
                          <a:spcPts val="0"/>
                        </a:spcBef>
                        <a:spcAft>
                          <a:spcPts val="0"/>
                        </a:spcAft>
                        <a:buNone/>
                      </a:pPr>
                      <a:r>
                        <a:rPr lang="en-US" sz="2400"/>
                        <a:t>Qualitative</a:t>
                      </a:r>
                      <a:endParaRPr/>
                    </a:p>
                  </a:txBody>
                  <a:tcPr marL="91450" marR="91450" marT="45725" marB="45725"/>
                </a:tc>
                <a:extLst>
                  <a:ext uri="{0D108BD9-81ED-4DB2-BD59-A6C34878D82A}">
                    <a16:rowId xmlns:a16="http://schemas.microsoft.com/office/drawing/2014/main" val="10000"/>
                  </a:ext>
                </a:extLst>
              </a:tr>
              <a:tr h="370850">
                <a:tc>
                  <a:txBody>
                    <a:bodyPr/>
                    <a:lstStyle/>
                    <a:p>
                      <a:pPr marL="285750" marR="0" lvl="0" indent="-285750" algn="l" rtl="0">
                        <a:spcBef>
                          <a:spcPts val="0"/>
                        </a:spcBef>
                        <a:spcAft>
                          <a:spcPts val="0"/>
                        </a:spcAft>
                        <a:buClr>
                          <a:schemeClr val="dk1"/>
                        </a:buClr>
                        <a:buSzPts val="2000"/>
                        <a:buFont typeface="Arial"/>
                        <a:buChar char="•"/>
                      </a:pPr>
                      <a:r>
                        <a:rPr lang="en-US" sz="2000" dirty="0"/>
                        <a:t>Numeric</a:t>
                      </a:r>
                      <a:endParaRPr dirty="0"/>
                    </a:p>
                    <a:p>
                      <a:pPr marL="285750" marR="0" lvl="0" indent="-285750" algn="l" rtl="0">
                        <a:spcBef>
                          <a:spcPts val="0"/>
                        </a:spcBef>
                        <a:spcAft>
                          <a:spcPts val="0"/>
                        </a:spcAft>
                        <a:buClr>
                          <a:schemeClr val="dk1"/>
                        </a:buClr>
                        <a:buSzPts val="2000"/>
                        <a:buFont typeface="Arial"/>
                        <a:buChar char="•"/>
                      </a:pPr>
                      <a:r>
                        <a:rPr lang="en-US" sz="2000" dirty="0"/>
                        <a:t>Answers How many? How much? and How frequently?</a:t>
                      </a:r>
                      <a:endParaRPr sz="2000" dirty="0"/>
                    </a:p>
                    <a:p>
                      <a:pPr marL="285750" marR="0" lvl="0" indent="-285750" algn="l" rtl="0">
                        <a:spcBef>
                          <a:spcPts val="0"/>
                        </a:spcBef>
                        <a:spcAft>
                          <a:spcPts val="0"/>
                        </a:spcAft>
                        <a:buClr>
                          <a:schemeClr val="dk1"/>
                        </a:buClr>
                        <a:buSzPts val="2000"/>
                        <a:buFont typeface="Arial"/>
                        <a:buChar char="•"/>
                      </a:pPr>
                      <a:r>
                        <a:rPr lang="en-US" sz="2000" dirty="0"/>
                        <a:t>Surveys, assessments, observations</a:t>
                      </a:r>
                      <a:endParaRPr dirty="0"/>
                    </a:p>
                  </a:txBody>
                  <a:tcPr marL="91450" marR="91450" marT="45725" marB="45725"/>
                </a:tc>
                <a:tc>
                  <a:txBody>
                    <a:bodyPr/>
                    <a:lstStyle/>
                    <a:p>
                      <a:pPr marL="285750" marR="0" lvl="0" indent="-285750" algn="l" rtl="0">
                        <a:spcBef>
                          <a:spcPts val="0"/>
                        </a:spcBef>
                        <a:spcAft>
                          <a:spcPts val="0"/>
                        </a:spcAft>
                        <a:buClr>
                          <a:schemeClr val="dk1"/>
                        </a:buClr>
                        <a:buSzPts val="2000"/>
                        <a:buFont typeface="Arial"/>
                        <a:buChar char="•"/>
                      </a:pPr>
                      <a:r>
                        <a:rPr lang="en-US" sz="2000" dirty="0"/>
                        <a:t>Non-numeric</a:t>
                      </a:r>
                      <a:endParaRPr dirty="0"/>
                    </a:p>
                    <a:p>
                      <a:pPr marL="285750" marR="0" lvl="0" indent="-285750" algn="l" rtl="0">
                        <a:spcBef>
                          <a:spcPts val="0"/>
                        </a:spcBef>
                        <a:spcAft>
                          <a:spcPts val="0"/>
                        </a:spcAft>
                        <a:buClr>
                          <a:schemeClr val="dk1"/>
                        </a:buClr>
                        <a:buSzPts val="2000"/>
                        <a:buFont typeface="Arial"/>
                        <a:buChar char="•"/>
                      </a:pPr>
                      <a:r>
                        <a:rPr lang="en-US" sz="2000" dirty="0"/>
                        <a:t>Answers Why? and How?</a:t>
                      </a:r>
                      <a:endParaRPr sz="2000" dirty="0"/>
                    </a:p>
                    <a:p>
                      <a:pPr marL="285750" marR="0" lvl="0" indent="-285750" algn="l" rtl="0">
                        <a:spcBef>
                          <a:spcPts val="0"/>
                        </a:spcBef>
                        <a:spcAft>
                          <a:spcPts val="0"/>
                        </a:spcAft>
                        <a:buClr>
                          <a:schemeClr val="dk1"/>
                        </a:buClr>
                        <a:buSzPts val="2000"/>
                        <a:buFont typeface="Arial"/>
                        <a:buChar char="•"/>
                      </a:pPr>
                      <a:r>
                        <a:rPr lang="en-US" sz="2000" dirty="0"/>
                        <a:t>Interviews, focus groups, document review, observations</a:t>
                      </a:r>
                      <a:endParaRPr dirty="0"/>
                    </a:p>
                    <a:p>
                      <a:pPr marL="285750" marR="0" lvl="0" indent="-285750" algn="l" rtl="0">
                        <a:spcBef>
                          <a:spcPts val="0"/>
                        </a:spcBef>
                        <a:spcAft>
                          <a:spcPts val="0"/>
                        </a:spcAft>
                        <a:buClr>
                          <a:schemeClr val="dk1"/>
                        </a:buClr>
                        <a:buSzPts val="2000"/>
                        <a:buFont typeface="Arial"/>
                        <a:buChar char="•"/>
                      </a:pPr>
                      <a:r>
                        <a:rPr lang="en-US" sz="2000" dirty="0"/>
                        <a:t>Often can be “quantified”</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317" name="Google Shape;1317;p53"/>
          <p:cNvSpPr txBox="1"/>
          <p:nvPr/>
        </p:nvSpPr>
        <p:spPr>
          <a:xfrm>
            <a:off x="8753412" y="4372910"/>
            <a:ext cx="1285938" cy="830997"/>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H for more information</a:t>
            </a:r>
            <a:endParaRPr/>
          </a:p>
        </p:txBody>
      </p:sp>
      <p:sp>
        <p:nvSpPr>
          <p:cNvPr id="1316" name="Google Shape;1316;p53"/>
          <p:cNvSpPr txBox="1"/>
          <p:nvPr/>
        </p:nvSpPr>
        <p:spPr>
          <a:xfrm>
            <a:off x="2152650" y="5105400"/>
            <a:ext cx="7886700" cy="600164"/>
          </a:xfrm>
          <a:prstGeom prst="rect">
            <a:avLst/>
          </a:prstGeom>
          <a:noFill/>
          <a:ln>
            <a:noFill/>
          </a:ln>
        </p:spPr>
        <p:txBody>
          <a:bodyPr spcFirstLastPara="1" wrap="square" lIns="91425" tIns="45700" rIns="91425" bIns="45700" anchor="t" anchorCtr="0">
            <a:spAutoFit/>
          </a:bodyPr>
          <a:lstStyle/>
          <a:p>
            <a:r>
              <a:rPr lang="en-US" sz="800">
                <a:solidFill>
                  <a:schemeClr val="dk1"/>
                </a:solidFill>
                <a:latin typeface="Calibri"/>
                <a:ea typeface="Calibri"/>
                <a:cs typeface="Calibri"/>
                <a:sym typeface="Calibri"/>
              </a:rPr>
              <a:t>1. Giancola, S. P. (2014). </a:t>
            </a:r>
            <a:r>
              <a:rPr lang="en-US" sz="800" i="1">
                <a:solidFill>
                  <a:schemeClr val="dk1"/>
                </a:solidFill>
                <a:latin typeface="Calibri"/>
                <a:ea typeface="Calibri"/>
                <a:cs typeface="Calibri"/>
                <a:sym typeface="Calibri"/>
              </a:rPr>
              <a:t>Evaluation matters: Getting the information you need from your evaluation</a:t>
            </a:r>
            <a:r>
              <a:rPr lang="en-US" sz="800">
                <a:solidFill>
                  <a:schemeClr val="dk1"/>
                </a:solidFill>
                <a:latin typeface="Calibri"/>
                <a:ea typeface="Calibri"/>
                <a:cs typeface="Calibri"/>
                <a:sym typeface="Calibri"/>
              </a:rPr>
              <a:t>. Available from: https://www2.ed.gov/about/offices/list/oese/sst/evaluationmatters.pdf</a:t>
            </a:r>
            <a:endParaRPr/>
          </a:p>
          <a:p>
            <a:r>
              <a:rPr lang="en-US" sz="800">
                <a:solidFill>
                  <a:schemeClr val="dk1"/>
                </a:solidFill>
                <a:latin typeface="Calibri"/>
                <a:ea typeface="Calibri"/>
                <a:cs typeface="Calibri"/>
                <a:sym typeface="Calibri"/>
              </a:rPr>
              <a:t>2. Office of Data, Analysis, Research &amp; Evaluation Administration on Children, Youth &amp; Families. (2016). </a:t>
            </a:r>
            <a:r>
              <a:rPr lang="en-US" sz="800" i="1">
                <a:solidFill>
                  <a:schemeClr val="dk1"/>
                </a:solidFill>
                <a:latin typeface="Calibri"/>
                <a:ea typeface="Calibri"/>
                <a:cs typeface="Calibri"/>
                <a:sym typeface="Calibri"/>
              </a:rPr>
              <a:t>Qualitative research methods in program evaluation: Considerations for federal staff. Available from: https://www.acf.hhs.gov/sites/default/files/acyf/qualitative_research_methods_in_program_evaluation.pdf</a:t>
            </a:r>
            <a:endParaRPr/>
          </a:p>
        </p:txBody>
      </p:sp>
      <p:sp>
        <p:nvSpPr>
          <p:cNvPr id="1315" name="Google Shape;1315;p53"/>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4"/>
          <p:cNvSpPr txBox="1">
            <a:spLocks noGrp="1"/>
          </p:cNvSpPr>
          <p:nvPr>
            <p:ph type="title"/>
          </p:nvPr>
        </p:nvSpPr>
        <p:spPr>
          <a:xfrm>
            <a:off x="1905001" y="381000"/>
            <a:ext cx="7804013"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Types</a:t>
            </a:r>
            <a:endParaRPr/>
          </a:p>
        </p:txBody>
      </p:sp>
      <p:sp>
        <p:nvSpPr>
          <p:cNvPr id="1324" name="Google Shape;1324;p54"/>
          <p:cNvSpPr txBox="1">
            <a:spLocks noGrp="1"/>
          </p:cNvSpPr>
          <p:nvPr>
            <p:ph type="body" idx="1"/>
          </p:nvPr>
        </p:nvSpPr>
        <p:spPr>
          <a:xfrm>
            <a:off x="2152650" y="1184365"/>
            <a:ext cx="7886700" cy="2270760"/>
          </a:xfrm>
          <a:prstGeom prst="rect">
            <a:avLst/>
          </a:prstGeom>
          <a:noFill/>
          <a:ln>
            <a:noFill/>
          </a:ln>
        </p:spPr>
        <p:txBody>
          <a:bodyPr spcFirstLastPara="1" wrap="square" lIns="0" tIns="0" rIns="0" bIns="0" anchor="ctr" anchorCtr="0">
            <a:noAutofit/>
          </a:bodyPr>
          <a:lstStyle/>
          <a:p>
            <a:pPr marL="0" indent="0">
              <a:spcBef>
                <a:spcPts val="0"/>
              </a:spcBef>
              <a:buSzPts val="2000"/>
            </a:pPr>
            <a:r>
              <a:rPr lang="en-US" sz="2000" dirty="0">
                <a:latin typeface="Calibri"/>
                <a:ea typeface="Calibri"/>
                <a:cs typeface="Calibri"/>
                <a:sym typeface="Calibri"/>
              </a:rPr>
              <a:t>Should I use quantitative data, qualitative data, or both?</a:t>
            </a:r>
            <a:endParaRPr dirty="0"/>
          </a:p>
          <a:p>
            <a:pPr marL="800100" indent="-457200">
              <a:buSzPts val="2000"/>
              <a:buFont typeface="Arial"/>
              <a:buChar char="•"/>
            </a:pPr>
            <a:r>
              <a:rPr lang="en-US" sz="2000" dirty="0">
                <a:latin typeface="Calibri"/>
                <a:ea typeface="Calibri"/>
                <a:cs typeface="Calibri"/>
                <a:sym typeface="Calibri"/>
              </a:rPr>
              <a:t>It depends on the goals of the evaluation and the research questions.</a:t>
            </a:r>
            <a:endParaRPr dirty="0"/>
          </a:p>
          <a:p>
            <a:pPr marL="800100" indent="-457200">
              <a:buSzPts val="2000"/>
              <a:buFont typeface="Arial"/>
              <a:buChar char="•"/>
            </a:pPr>
            <a:r>
              <a:rPr lang="en-US" sz="2000" dirty="0">
                <a:latin typeface="Calibri"/>
                <a:ea typeface="Calibri"/>
                <a:cs typeface="Calibri"/>
                <a:sym typeface="Calibri"/>
              </a:rPr>
              <a:t>The availability of resources and time are also important.</a:t>
            </a:r>
            <a:endParaRPr dirty="0"/>
          </a:p>
          <a:p>
            <a:pPr marL="800100" indent="-457200">
              <a:buSzPts val="2000"/>
              <a:buFont typeface="Arial"/>
              <a:buChar char="•"/>
            </a:pPr>
            <a:r>
              <a:rPr lang="en-US" sz="2000" dirty="0">
                <a:latin typeface="Calibri"/>
                <a:ea typeface="Calibri"/>
                <a:cs typeface="Calibri"/>
                <a:sym typeface="Calibri"/>
              </a:rPr>
              <a:t>Both quantitative and qualitative methods have advantages and disadvantages and often complement each other.</a:t>
            </a:r>
            <a:endParaRPr dirty="0"/>
          </a:p>
        </p:txBody>
      </p:sp>
      <p:graphicFrame>
        <p:nvGraphicFramePr>
          <p:cNvPr id="1326" name="Google Shape;1326;p54"/>
          <p:cNvGraphicFramePr/>
          <p:nvPr>
            <p:extLst>
              <p:ext uri="{D42A27DB-BD31-4B8C-83A1-F6EECF244321}">
                <p14:modId xmlns:p14="http://schemas.microsoft.com/office/powerpoint/2010/main" val="2005273385"/>
              </p:ext>
            </p:extLst>
          </p:nvPr>
        </p:nvGraphicFramePr>
        <p:xfrm>
          <a:off x="2102304" y="3393510"/>
          <a:ext cx="7987400" cy="2143640"/>
        </p:xfrm>
        <a:graphic>
          <a:graphicData uri="http://schemas.openxmlformats.org/drawingml/2006/table">
            <a:tbl>
              <a:tblPr firstRow="1" bandRow="1">
                <a:tableStyleId>{7DF18680-E054-41AD-8BC1-D1AEF772440D}</a:tableStyleId>
              </a:tblPr>
              <a:tblGrid>
                <a:gridCol w="1302050">
                  <a:extLst>
                    <a:ext uri="{9D8B030D-6E8A-4147-A177-3AD203B41FA5}">
                      <a16:colId xmlns:a16="http://schemas.microsoft.com/office/drawing/2014/main" val="20000"/>
                    </a:ext>
                  </a:extLst>
                </a:gridCol>
                <a:gridCol w="3746225">
                  <a:extLst>
                    <a:ext uri="{9D8B030D-6E8A-4147-A177-3AD203B41FA5}">
                      <a16:colId xmlns:a16="http://schemas.microsoft.com/office/drawing/2014/main" val="20001"/>
                    </a:ext>
                  </a:extLst>
                </a:gridCol>
                <a:gridCol w="2939125">
                  <a:extLst>
                    <a:ext uri="{9D8B030D-6E8A-4147-A177-3AD203B41FA5}">
                      <a16:colId xmlns:a16="http://schemas.microsoft.com/office/drawing/2014/main" val="20002"/>
                    </a:ext>
                  </a:extLst>
                </a:gridCol>
              </a:tblGrid>
              <a:tr h="290475">
                <a:tc>
                  <a:txBody>
                    <a:bodyPr/>
                    <a:lstStyle/>
                    <a:p>
                      <a:pPr marL="0" marR="0" lvl="0" indent="0" algn="ctr" rtl="0">
                        <a:spcBef>
                          <a:spcPts val="0"/>
                        </a:spcBef>
                        <a:spcAft>
                          <a:spcPts val="0"/>
                        </a:spcAft>
                        <a:buNone/>
                      </a:pPr>
                      <a:r>
                        <a:rPr lang="en-US" sz="1400" dirty="0"/>
                        <a:t>Type</a:t>
                      </a:r>
                      <a:endParaRPr dirty="0"/>
                    </a:p>
                  </a:txBody>
                  <a:tcPr marL="68575" marR="68575" marT="34300" marB="34300"/>
                </a:tc>
                <a:tc>
                  <a:txBody>
                    <a:bodyPr/>
                    <a:lstStyle/>
                    <a:p>
                      <a:pPr marL="0" marR="0" lvl="0" indent="0" algn="ctr" rtl="0">
                        <a:spcBef>
                          <a:spcPts val="0"/>
                        </a:spcBef>
                        <a:spcAft>
                          <a:spcPts val="0"/>
                        </a:spcAft>
                        <a:buNone/>
                      </a:pPr>
                      <a:r>
                        <a:rPr lang="en-US" sz="1400" dirty="0"/>
                        <a:t>Advantages</a:t>
                      </a:r>
                      <a:endParaRPr dirty="0"/>
                    </a:p>
                  </a:txBody>
                  <a:tcPr marL="68575" marR="68575" marT="34300" marB="34300"/>
                </a:tc>
                <a:tc>
                  <a:txBody>
                    <a:bodyPr/>
                    <a:lstStyle/>
                    <a:p>
                      <a:pPr marL="0" marR="0" lvl="0" indent="0" algn="ctr" rtl="0">
                        <a:spcBef>
                          <a:spcPts val="0"/>
                        </a:spcBef>
                        <a:spcAft>
                          <a:spcPts val="0"/>
                        </a:spcAft>
                        <a:buNone/>
                      </a:pPr>
                      <a:r>
                        <a:rPr lang="en-US" sz="1400"/>
                        <a:t>Disadvantages</a:t>
                      </a:r>
                      <a:endParaRPr/>
                    </a:p>
                  </a:txBody>
                  <a:tcPr marL="68575" marR="68575" marT="34300" marB="34300"/>
                </a:tc>
                <a:extLst>
                  <a:ext uri="{0D108BD9-81ED-4DB2-BD59-A6C34878D82A}">
                    <a16:rowId xmlns:a16="http://schemas.microsoft.com/office/drawing/2014/main" val="10000"/>
                  </a:ext>
                </a:extLst>
              </a:tr>
              <a:tr h="931125">
                <a:tc>
                  <a:txBody>
                    <a:bodyPr/>
                    <a:lstStyle/>
                    <a:p>
                      <a:pPr marL="0" marR="0" lvl="0" indent="0" algn="l" rtl="0">
                        <a:spcBef>
                          <a:spcPts val="0"/>
                        </a:spcBef>
                        <a:spcAft>
                          <a:spcPts val="0"/>
                        </a:spcAft>
                        <a:buNone/>
                      </a:pPr>
                      <a:r>
                        <a:rPr lang="en-US" sz="1400" dirty="0"/>
                        <a:t>Quantitative</a:t>
                      </a:r>
                      <a:endParaRPr dirty="0"/>
                    </a:p>
                  </a:txBody>
                  <a:tcPr marL="68575" marR="68575" marT="34300" marB="34300"/>
                </a:tc>
                <a:tc>
                  <a:txBody>
                    <a:bodyPr/>
                    <a:lstStyle/>
                    <a:p>
                      <a:pPr marL="285750" marR="0" lvl="0" indent="-285750" algn="l" rtl="0">
                        <a:spcBef>
                          <a:spcPts val="0"/>
                        </a:spcBef>
                        <a:spcAft>
                          <a:spcPts val="0"/>
                        </a:spcAft>
                        <a:buClr>
                          <a:schemeClr val="dk1"/>
                        </a:buClr>
                        <a:buSzPts val="1400"/>
                        <a:buFont typeface="Arial"/>
                        <a:buChar char="•"/>
                      </a:pPr>
                      <a:r>
                        <a:rPr lang="en-US" sz="1400" dirty="0"/>
                        <a:t>Cost effective</a:t>
                      </a:r>
                      <a:endParaRPr dirty="0"/>
                    </a:p>
                    <a:p>
                      <a:pPr marL="285750" marR="0" lvl="0" indent="-285750" algn="l" rtl="0">
                        <a:spcBef>
                          <a:spcPts val="0"/>
                        </a:spcBef>
                        <a:spcAft>
                          <a:spcPts val="0"/>
                        </a:spcAft>
                        <a:buClr>
                          <a:schemeClr val="dk1"/>
                        </a:buClr>
                        <a:buSzPts val="1400"/>
                        <a:buFont typeface="Arial"/>
                        <a:buChar char="•"/>
                      </a:pPr>
                      <a:r>
                        <a:rPr lang="en-US" sz="1400" dirty="0"/>
                        <a:t>Accessible for analyses</a:t>
                      </a:r>
                      <a:endParaRPr dirty="0"/>
                    </a:p>
                    <a:p>
                      <a:pPr marL="285750" marR="0" lvl="0" indent="-285750" algn="l" rtl="0">
                        <a:spcBef>
                          <a:spcPts val="0"/>
                        </a:spcBef>
                        <a:spcAft>
                          <a:spcPts val="0"/>
                        </a:spcAft>
                        <a:buClr>
                          <a:schemeClr val="dk1"/>
                        </a:buClr>
                        <a:buSzPts val="1400"/>
                        <a:buFont typeface="Arial"/>
                        <a:buChar char="•"/>
                      </a:pPr>
                      <a:r>
                        <a:rPr lang="en-US" sz="1400" dirty="0"/>
                        <a:t>Generalizable</a:t>
                      </a:r>
                      <a:endParaRPr dirty="0"/>
                    </a:p>
                    <a:p>
                      <a:pPr marL="285750" marR="0" lvl="0" indent="-285750" algn="l" rtl="0">
                        <a:spcBef>
                          <a:spcPts val="0"/>
                        </a:spcBef>
                        <a:spcAft>
                          <a:spcPts val="0"/>
                        </a:spcAft>
                        <a:buClr>
                          <a:schemeClr val="dk1"/>
                        </a:buClr>
                        <a:buSzPts val="1400"/>
                        <a:buFont typeface="Arial"/>
                        <a:buChar char="•"/>
                      </a:pPr>
                      <a:r>
                        <a:rPr lang="en-US" sz="1400" dirty="0"/>
                        <a:t>Objective</a:t>
                      </a:r>
                      <a:endParaRPr sz="1400" dirty="0"/>
                    </a:p>
                  </a:txBody>
                  <a:tcPr marL="68575" marR="68575" marT="34300" marB="34300"/>
                </a:tc>
                <a:tc>
                  <a:txBody>
                    <a:bodyPr/>
                    <a:lstStyle/>
                    <a:p>
                      <a:pPr marL="285750" marR="0" lvl="0" indent="-285750" algn="l" rtl="0">
                        <a:spcBef>
                          <a:spcPts val="0"/>
                        </a:spcBef>
                        <a:spcAft>
                          <a:spcPts val="0"/>
                        </a:spcAft>
                        <a:buClr>
                          <a:schemeClr val="dk1"/>
                        </a:buClr>
                        <a:buSzPts val="1400"/>
                        <a:buFont typeface="Arial"/>
                        <a:buChar char="•"/>
                      </a:pPr>
                      <a:r>
                        <a:rPr lang="en-US" sz="1400" dirty="0"/>
                        <a:t>Limited in scope</a:t>
                      </a:r>
                      <a:endParaRPr dirty="0"/>
                    </a:p>
                    <a:p>
                      <a:pPr marL="285750" marR="0" lvl="0" indent="-285750" algn="l" rtl="0">
                        <a:spcBef>
                          <a:spcPts val="0"/>
                        </a:spcBef>
                        <a:spcAft>
                          <a:spcPts val="0"/>
                        </a:spcAft>
                        <a:buClr>
                          <a:schemeClr val="dk1"/>
                        </a:buClr>
                        <a:buSzPts val="1400"/>
                        <a:buFont typeface="Arial"/>
                        <a:buChar char="•"/>
                      </a:pPr>
                      <a:r>
                        <a:rPr lang="en-US" sz="1400" dirty="0"/>
                        <a:t>Can be of poor quality</a:t>
                      </a:r>
                      <a:endParaRPr dirty="0"/>
                    </a:p>
                    <a:p>
                      <a:pPr marL="285750" marR="0" lvl="0" indent="-285750" algn="l" rtl="0">
                        <a:spcBef>
                          <a:spcPts val="0"/>
                        </a:spcBef>
                        <a:spcAft>
                          <a:spcPts val="0"/>
                        </a:spcAft>
                        <a:buClr>
                          <a:schemeClr val="dk1"/>
                        </a:buClr>
                        <a:buSzPts val="1400"/>
                        <a:buFont typeface="Arial"/>
                        <a:buChar char="•"/>
                      </a:pPr>
                      <a:r>
                        <a:rPr lang="en-US" sz="1400" dirty="0"/>
                        <a:t>Not context sensitive</a:t>
                      </a:r>
                      <a:endParaRPr dirty="0"/>
                    </a:p>
                  </a:txBody>
                  <a:tcPr marL="68575" marR="68575" marT="34300" marB="34300"/>
                </a:tc>
                <a:extLst>
                  <a:ext uri="{0D108BD9-81ED-4DB2-BD59-A6C34878D82A}">
                    <a16:rowId xmlns:a16="http://schemas.microsoft.com/office/drawing/2014/main" val="10001"/>
                  </a:ext>
                </a:extLst>
              </a:tr>
              <a:tr h="716250">
                <a:tc>
                  <a:txBody>
                    <a:bodyPr/>
                    <a:lstStyle/>
                    <a:p>
                      <a:pPr marL="0" marR="0" lvl="0" indent="0" algn="l" rtl="0">
                        <a:spcBef>
                          <a:spcPts val="0"/>
                        </a:spcBef>
                        <a:spcAft>
                          <a:spcPts val="0"/>
                        </a:spcAft>
                        <a:buNone/>
                      </a:pPr>
                      <a:r>
                        <a:rPr lang="en-US" sz="1400" dirty="0"/>
                        <a:t>Qualitative</a:t>
                      </a:r>
                      <a:endParaRPr dirty="0"/>
                    </a:p>
                  </a:txBody>
                  <a:tcPr marL="68575" marR="68575" marT="34300" marB="34300"/>
                </a:tc>
                <a:tc>
                  <a:txBody>
                    <a:bodyPr/>
                    <a:lstStyle/>
                    <a:p>
                      <a:pPr marL="285750" marR="0" lvl="0" indent="-285750" algn="l" rtl="0">
                        <a:spcBef>
                          <a:spcPts val="0"/>
                        </a:spcBef>
                        <a:spcAft>
                          <a:spcPts val="0"/>
                        </a:spcAft>
                        <a:buClr>
                          <a:schemeClr val="dk1"/>
                        </a:buClr>
                        <a:buSzPts val="1400"/>
                        <a:buFont typeface="Arial"/>
                        <a:buChar char="•"/>
                      </a:pPr>
                      <a:r>
                        <a:rPr lang="en-US" sz="1400"/>
                        <a:t>Brings to light relationships and phenomenon that might have been missed</a:t>
                      </a:r>
                      <a:endParaRPr/>
                    </a:p>
                    <a:p>
                      <a:pPr marL="285750" marR="0" lvl="0" indent="-285750" algn="l" rtl="0">
                        <a:spcBef>
                          <a:spcPts val="0"/>
                        </a:spcBef>
                        <a:spcAft>
                          <a:spcPts val="0"/>
                        </a:spcAft>
                        <a:buClr>
                          <a:schemeClr val="dk1"/>
                        </a:buClr>
                        <a:buSzPts val="1400"/>
                        <a:buFont typeface="Arial"/>
                        <a:buChar char="•"/>
                      </a:pPr>
                      <a:r>
                        <a:rPr lang="en-US" sz="1400"/>
                        <a:t>More representative of reality</a:t>
                      </a:r>
                      <a:endParaRPr sz="1400"/>
                    </a:p>
                  </a:txBody>
                  <a:tcPr marL="68575" marR="68575" marT="34300" marB="34300"/>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en-US" sz="1400" u="none" strike="noStrike" cap="none" dirty="0"/>
                        <a:t>Complex to analyze</a:t>
                      </a:r>
                      <a:endParaRPr dirty="0"/>
                    </a:p>
                    <a:p>
                      <a:pPr marL="285750" marR="0" lvl="0" indent="-285750" algn="l" rtl="0">
                        <a:lnSpc>
                          <a:spcPct val="100000"/>
                        </a:lnSpc>
                        <a:spcBef>
                          <a:spcPts val="0"/>
                        </a:spcBef>
                        <a:spcAft>
                          <a:spcPts val="0"/>
                        </a:spcAft>
                        <a:buClr>
                          <a:schemeClr val="dk1"/>
                        </a:buClr>
                        <a:buSzPts val="1400"/>
                        <a:buFont typeface="Arial"/>
                        <a:buChar char="•"/>
                      </a:pPr>
                      <a:r>
                        <a:rPr lang="en-US" sz="1400" u="none" strike="noStrike" cap="none" dirty="0"/>
                        <a:t>More subjective</a:t>
                      </a:r>
                      <a:endParaRPr dirty="0"/>
                    </a:p>
                    <a:p>
                      <a:pPr marL="0" marR="0" lvl="0" indent="0" algn="l" rtl="0">
                        <a:spcBef>
                          <a:spcPts val="0"/>
                        </a:spcBef>
                        <a:spcAft>
                          <a:spcPts val="0"/>
                        </a:spcAft>
                        <a:buNone/>
                      </a:pPr>
                      <a:endParaRPr sz="1400" dirty="0"/>
                    </a:p>
                  </a:txBody>
                  <a:tcPr marL="68575" marR="68575" marT="34300" marB="34300"/>
                </a:tc>
                <a:extLst>
                  <a:ext uri="{0D108BD9-81ED-4DB2-BD59-A6C34878D82A}">
                    <a16:rowId xmlns:a16="http://schemas.microsoft.com/office/drawing/2014/main" val="10002"/>
                  </a:ext>
                </a:extLst>
              </a:tr>
            </a:tbl>
          </a:graphicData>
        </a:graphic>
      </p:graphicFrame>
      <p:sp>
        <p:nvSpPr>
          <p:cNvPr id="1327" name="Google Shape;1327;p54"/>
          <p:cNvSpPr txBox="1"/>
          <p:nvPr/>
        </p:nvSpPr>
        <p:spPr>
          <a:xfrm>
            <a:off x="7924800" y="5519252"/>
            <a:ext cx="2582644" cy="338554"/>
          </a:xfrm>
          <a:prstGeom prst="rect">
            <a:avLst/>
          </a:prstGeom>
          <a:noFill/>
          <a:ln>
            <a:noFill/>
          </a:ln>
        </p:spPr>
        <p:txBody>
          <a:bodyPr spcFirstLastPara="1" wrap="square" lIns="91425" tIns="45700" rIns="91425" bIns="45700" anchor="t" anchorCtr="0">
            <a:spAutoFit/>
          </a:bodyPr>
          <a:lstStyle/>
          <a:p>
            <a:r>
              <a:rPr lang="en-US" sz="800" dirty="0">
                <a:solidFill>
                  <a:schemeClr val="dk1"/>
                </a:solidFill>
                <a:latin typeface="Calibri"/>
                <a:ea typeface="Calibri"/>
                <a:cs typeface="Calibri"/>
                <a:sym typeface="Calibri"/>
              </a:rPr>
              <a:t>Adapted from: </a:t>
            </a:r>
            <a:r>
              <a:rPr lang="en-US" sz="800" u="sng" dirty="0">
                <a:solidFill>
                  <a:schemeClr val="dk1"/>
                </a:solidFill>
                <a:latin typeface="Calibri"/>
                <a:ea typeface="Calibri"/>
                <a:cs typeface="Calibri"/>
                <a:sym typeface="Calibri"/>
                <a:hlinkClick r:id="rId3"/>
              </a:rPr>
              <a:t>http://dx.doi.org/10.5539/jel.v6n1p102</a:t>
            </a:r>
            <a:endParaRPr sz="800" dirty="0">
              <a:solidFill>
                <a:schemeClr val="dk1"/>
              </a:solidFill>
              <a:latin typeface="Calibri"/>
              <a:ea typeface="Calibri"/>
              <a:cs typeface="Calibri"/>
              <a:sym typeface="Calibri"/>
            </a:endParaRPr>
          </a:p>
          <a:p>
            <a:endParaRPr sz="800" dirty="0">
              <a:solidFill>
                <a:schemeClr val="dk1"/>
              </a:solidFill>
              <a:latin typeface="Calibri"/>
              <a:ea typeface="Calibri"/>
              <a:cs typeface="Calibri"/>
              <a:sym typeface="Calibri"/>
            </a:endParaRPr>
          </a:p>
        </p:txBody>
      </p:sp>
      <p:sp>
        <p:nvSpPr>
          <p:cNvPr id="1325" name="Google Shape;1325;p54"/>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55"/>
          <p:cNvSpPr txBox="1">
            <a:spLocks noGrp="1"/>
          </p:cNvSpPr>
          <p:nvPr>
            <p:ph type="title"/>
          </p:nvPr>
        </p:nvSpPr>
        <p:spPr>
          <a:xfrm>
            <a:off x="1905000" y="381000"/>
            <a:ext cx="7607758"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Evaluation Matrix</a:t>
            </a:r>
            <a:endParaRPr/>
          </a:p>
        </p:txBody>
      </p:sp>
      <p:sp>
        <p:nvSpPr>
          <p:cNvPr id="1337" name="Google Shape;1337;p55"/>
          <p:cNvSpPr txBox="1"/>
          <p:nvPr/>
        </p:nvSpPr>
        <p:spPr>
          <a:xfrm>
            <a:off x="2209800" y="1362939"/>
            <a:ext cx="7543800" cy="646331"/>
          </a:xfrm>
          <a:prstGeom prst="rect">
            <a:avLst/>
          </a:prstGeom>
          <a:noFill/>
          <a:ln>
            <a:noFill/>
          </a:ln>
        </p:spPr>
        <p:txBody>
          <a:bodyPr spcFirstLastPara="1" wrap="square" lIns="91425" tIns="45700" rIns="91425" bIns="45700" anchor="t" anchorCtr="0">
            <a:spAutoFit/>
          </a:bodyPr>
          <a:lstStyle/>
          <a:p>
            <a:r>
              <a:rPr lang="en-US" dirty="0">
                <a:solidFill>
                  <a:schemeClr val="dk1"/>
                </a:solidFill>
                <a:latin typeface="Calibri"/>
                <a:ea typeface="Calibri"/>
                <a:cs typeface="Calibri"/>
                <a:sym typeface="Calibri"/>
              </a:rPr>
              <a:t>A planning tool that details the methods and procedures that will be used to address each evaluation question.</a:t>
            </a:r>
            <a:endParaRPr dirty="0"/>
          </a:p>
        </p:txBody>
      </p:sp>
      <p:graphicFrame>
        <p:nvGraphicFramePr>
          <p:cNvPr id="1335" name="Google Shape;1335;p55"/>
          <p:cNvGraphicFramePr/>
          <p:nvPr>
            <p:extLst>
              <p:ext uri="{D42A27DB-BD31-4B8C-83A1-F6EECF244321}">
                <p14:modId xmlns:p14="http://schemas.microsoft.com/office/powerpoint/2010/main" val="787369936"/>
              </p:ext>
            </p:extLst>
          </p:nvPr>
        </p:nvGraphicFramePr>
        <p:xfrm>
          <a:off x="2244091" y="2133600"/>
          <a:ext cx="7475225" cy="2423180"/>
        </p:xfrm>
        <a:graphic>
          <a:graphicData uri="http://schemas.openxmlformats.org/drawingml/2006/table">
            <a:tbl>
              <a:tblPr firstRow="1" bandRow="1">
                <a:tableStyleId>{7DF18680-E054-41AD-8BC1-D1AEF772440D}</a:tableStyleId>
              </a:tblPr>
              <a:tblGrid>
                <a:gridCol w="1495050">
                  <a:extLst>
                    <a:ext uri="{9D8B030D-6E8A-4147-A177-3AD203B41FA5}">
                      <a16:colId xmlns:a16="http://schemas.microsoft.com/office/drawing/2014/main" val="20000"/>
                    </a:ext>
                  </a:extLst>
                </a:gridCol>
                <a:gridCol w="1477375">
                  <a:extLst>
                    <a:ext uri="{9D8B030D-6E8A-4147-A177-3AD203B41FA5}">
                      <a16:colId xmlns:a16="http://schemas.microsoft.com/office/drawing/2014/main" val="20001"/>
                    </a:ext>
                  </a:extLst>
                </a:gridCol>
                <a:gridCol w="1512700">
                  <a:extLst>
                    <a:ext uri="{9D8B030D-6E8A-4147-A177-3AD203B41FA5}">
                      <a16:colId xmlns:a16="http://schemas.microsoft.com/office/drawing/2014/main" val="20002"/>
                    </a:ext>
                  </a:extLst>
                </a:gridCol>
                <a:gridCol w="1495050">
                  <a:extLst>
                    <a:ext uri="{9D8B030D-6E8A-4147-A177-3AD203B41FA5}">
                      <a16:colId xmlns:a16="http://schemas.microsoft.com/office/drawing/2014/main" val="20003"/>
                    </a:ext>
                  </a:extLst>
                </a:gridCol>
                <a:gridCol w="1495050">
                  <a:extLst>
                    <a:ext uri="{9D8B030D-6E8A-4147-A177-3AD203B41FA5}">
                      <a16:colId xmlns:a16="http://schemas.microsoft.com/office/drawing/2014/main" val="20004"/>
                    </a:ext>
                  </a:extLst>
                </a:gridCol>
              </a:tblGrid>
              <a:tr h="645775">
                <a:tc>
                  <a:txBody>
                    <a:bodyPr/>
                    <a:lstStyle/>
                    <a:p>
                      <a:pPr marL="0" marR="0" lvl="0" indent="0" algn="ctr" rtl="0">
                        <a:spcBef>
                          <a:spcPts val="0"/>
                        </a:spcBef>
                        <a:spcAft>
                          <a:spcPts val="0"/>
                        </a:spcAft>
                        <a:buNone/>
                      </a:pPr>
                      <a:r>
                        <a:rPr lang="en-US" sz="1400" dirty="0"/>
                        <a:t>EVALUATION QUESTION</a:t>
                      </a:r>
                      <a:endParaRPr sz="1400" dirty="0"/>
                    </a:p>
                  </a:txBody>
                  <a:tcPr marL="68575" marR="68575" marT="34300" marB="34300" anchor="ctr">
                    <a:solidFill>
                      <a:srgbClr val="00943A"/>
                    </a:solidFill>
                  </a:tcPr>
                </a:tc>
                <a:tc>
                  <a:txBody>
                    <a:bodyPr/>
                    <a:lstStyle/>
                    <a:p>
                      <a:pPr marL="0" marR="0" lvl="0" indent="0" algn="ctr" rtl="0">
                        <a:spcBef>
                          <a:spcPts val="0"/>
                        </a:spcBef>
                        <a:spcAft>
                          <a:spcPts val="0"/>
                        </a:spcAft>
                        <a:buNone/>
                      </a:pPr>
                      <a:r>
                        <a:rPr lang="en-US" sz="1400" dirty="0"/>
                        <a:t>DATA SOURCES</a:t>
                      </a:r>
                      <a:endParaRPr dirty="0"/>
                    </a:p>
                  </a:txBody>
                  <a:tcPr marL="68575" marR="68575" marT="34300" marB="34300" anchor="ctr">
                    <a:solidFill>
                      <a:srgbClr val="00943A"/>
                    </a:solidFill>
                  </a:tcPr>
                </a:tc>
                <a:tc>
                  <a:txBody>
                    <a:bodyPr/>
                    <a:lstStyle/>
                    <a:p>
                      <a:pPr marL="0" marR="0" lvl="0" indent="0" algn="ctr" rtl="0">
                        <a:spcBef>
                          <a:spcPts val="0"/>
                        </a:spcBef>
                        <a:spcAft>
                          <a:spcPts val="0"/>
                        </a:spcAft>
                        <a:buNone/>
                      </a:pPr>
                      <a:r>
                        <a:rPr lang="en-US" sz="1400"/>
                        <a:t>DATA COLLECTION TOOLS</a:t>
                      </a:r>
                      <a:endParaRPr/>
                    </a:p>
                  </a:txBody>
                  <a:tcPr marL="68575" marR="68575" marT="34300" marB="34300" anchor="ctr"/>
                </a:tc>
                <a:tc>
                  <a:txBody>
                    <a:bodyPr/>
                    <a:lstStyle/>
                    <a:p>
                      <a:pPr marL="0" marR="0" lvl="0" indent="0" algn="ctr" rtl="0">
                        <a:spcBef>
                          <a:spcPts val="0"/>
                        </a:spcBef>
                        <a:spcAft>
                          <a:spcPts val="0"/>
                        </a:spcAft>
                        <a:buNone/>
                      </a:pPr>
                      <a:r>
                        <a:rPr lang="en-US" sz="1400"/>
                        <a:t>DATA COLLECTION TIME FRAME</a:t>
                      </a:r>
                      <a:endParaRPr sz="1400"/>
                    </a:p>
                  </a:txBody>
                  <a:tcPr marL="68575" marR="68575" marT="34300" marB="34300" anchor="ctr"/>
                </a:tc>
                <a:tc>
                  <a:txBody>
                    <a:bodyPr/>
                    <a:lstStyle/>
                    <a:p>
                      <a:pPr marL="0" marR="0" lvl="0" indent="0" algn="ctr" rtl="0">
                        <a:spcBef>
                          <a:spcPts val="0"/>
                        </a:spcBef>
                        <a:spcAft>
                          <a:spcPts val="0"/>
                        </a:spcAft>
                        <a:buNone/>
                      </a:pPr>
                      <a:r>
                        <a:rPr lang="en-US" sz="1400" dirty="0"/>
                        <a:t>ANALYSIS METHOD</a:t>
                      </a:r>
                      <a:endParaRPr dirty="0"/>
                    </a:p>
                  </a:txBody>
                  <a:tcPr marL="68575" marR="68575" marT="34300" marB="34300" anchor="ctr"/>
                </a:tc>
                <a:extLst>
                  <a:ext uri="{0D108BD9-81ED-4DB2-BD59-A6C34878D82A}">
                    <a16:rowId xmlns:a16="http://schemas.microsoft.com/office/drawing/2014/main" val="10000"/>
                  </a:ext>
                </a:extLst>
              </a:tr>
              <a:tr h="1714500">
                <a:tc>
                  <a:txBody>
                    <a:bodyPr/>
                    <a:lstStyle/>
                    <a:p>
                      <a:pPr marL="95250" marR="0" lvl="0" indent="0" algn="l" rtl="0">
                        <a:lnSpc>
                          <a:spcPct val="115000"/>
                        </a:lnSpc>
                        <a:spcBef>
                          <a:spcPts val="0"/>
                        </a:spcBef>
                        <a:spcAft>
                          <a:spcPts val="0"/>
                        </a:spcAft>
                        <a:buNone/>
                      </a:pPr>
                      <a:r>
                        <a:rPr lang="en-US" sz="1200">
                          <a:sym typeface="Calibri"/>
                        </a:rPr>
                        <a:t>To what extent did the teacher training in new reading strategies improve students’ attitudes toward reading?</a:t>
                      </a:r>
                      <a:endParaRPr sz="1200" b="0">
                        <a:solidFill>
                          <a:srgbClr val="005288"/>
                        </a:solidFill>
                        <a:latin typeface="Calibri"/>
                        <a:ea typeface="Calibri"/>
                        <a:cs typeface="Calibri"/>
                        <a:sym typeface="Calibri"/>
                      </a:endParaRPr>
                    </a:p>
                  </a:txBody>
                  <a:tcPr marL="68575" marR="68575" marT="0" marB="0" anchor="ctr"/>
                </a:tc>
                <a:tc>
                  <a:txBody>
                    <a:bodyPr/>
                    <a:lstStyle/>
                    <a:p>
                      <a:pPr marL="95250" marR="0" lvl="0" indent="0" algn="l" rtl="0">
                        <a:lnSpc>
                          <a:spcPct val="115000"/>
                        </a:lnSpc>
                        <a:spcBef>
                          <a:spcPts val="0"/>
                        </a:spcBef>
                        <a:spcAft>
                          <a:spcPts val="0"/>
                        </a:spcAft>
                        <a:buNone/>
                      </a:pPr>
                      <a:r>
                        <a:rPr lang="en-US" sz="1200">
                          <a:sym typeface="Calibri"/>
                        </a:rPr>
                        <a:t>Collect new data using a survey instrument.</a:t>
                      </a:r>
                      <a:endParaRPr sz="1200" b="0">
                        <a:solidFill>
                          <a:srgbClr val="005288"/>
                        </a:solidFill>
                        <a:latin typeface="Calibri"/>
                        <a:ea typeface="Calibri"/>
                        <a:cs typeface="Calibri"/>
                        <a:sym typeface="Calibri"/>
                      </a:endParaRPr>
                    </a:p>
                  </a:txBody>
                  <a:tcPr marL="68575" marR="68575" marT="0" marB="0" anchor="ctr"/>
                </a:tc>
                <a:tc>
                  <a:txBody>
                    <a:bodyPr/>
                    <a:lstStyle/>
                    <a:p>
                      <a:pPr marL="105410" marR="0" lvl="0" indent="0" algn="l" rtl="0">
                        <a:spcBef>
                          <a:spcPts val="0"/>
                        </a:spcBef>
                        <a:spcAft>
                          <a:spcPts val="0"/>
                        </a:spcAft>
                        <a:buNone/>
                      </a:pPr>
                      <a:r>
                        <a:rPr lang="en-US" sz="1200">
                          <a:sym typeface="Calibri"/>
                        </a:rPr>
                        <a:t>5-item Likert response scale measuring students’ attitudes towards learning. </a:t>
                      </a:r>
                      <a:endParaRPr sz="1200" b="0">
                        <a:solidFill>
                          <a:schemeClr val="dk1"/>
                        </a:solidFill>
                        <a:latin typeface="Calibri"/>
                        <a:ea typeface="Calibri"/>
                        <a:cs typeface="Calibri"/>
                        <a:sym typeface="Calibri"/>
                      </a:endParaRPr>
                    </a:p>
                  </a:txBody>
                  <a:tcPr marL="68575" marR="68575" marT="0" marB="0" anchor="ctr"/>
                </a:tc>
                <a:tc>
                  <a:txBody>
                    <a:bodyPr/>
                    <a:lstStyle/>
                    <a:p>
                      <a:pPr marL="105410" marR="0" lvl="0" indent="0" algn="l" rtl="0">
                        <a:lnSpc>
                          <a:spcPct val="100000"/>
                        </a:lnSpc>
                        <a:spcBef>
                          <a:spcPts val="0"/>
                        </a:spcBef>
                        <a:spcAft>
                          <a:spcPts val="0"/>
                        </a:spcAft>
                        <a:buClr>
                          <a:schemeClr val="dk1"/>
                        </a:buClr>
                        <a:buSzPts val="1200"/>
                        <a:buFont typeface="Calibri"/>
                        <a:buNone/>
                      </a:pPr>
                      <a:r>
                        <a:rPr lang="en-US" sz="1200" dirty="0">
                          <a:sym typeface="Calibri"/>
                        </a:rPr>
                        <a:t>Survey administered twice – prior to teacher training and after the training. </a:t>
                      </a:r>
                      <a:endParaRPr sz="1200" b="0" dirty="0">
                        <a:solidFill>
                          <a:schemeClr val="dk1"/>
                        </a:solidFill>
                        <a:latin typeface="Calibri"/>
                        <a:ea typeface="Calibri"/>
                        <a:cs typeface="Calibri"/>
                        <a:sym typeface="Calibri"/>
                      </a:endParaRPr>
                    </a:p>
                  </a:txBody>
                  <a:tcPr marL="68575" marR="68575" marT="0" marB="0" anchor="ctr"/>
                </a:tc>
                <a:tc>
                  <a:txBody>
                    <a:bodyPr/>
                    <a:lstStyle/>
                    <a:p>
                      <a:pPr marL="105410" marR="0" lvl="0" indent="0" algn="l" rtl="0">
                        <a:lnSpc>
                          <a:spcPct val="115000"/>
                        </a:lnSpc>
                        <a:spcBef>
                          <a:spcPts val="0"/>
                        </a:spcBef>
                        <a:spcAft>
                          <a:spcPts val="0"/>
                        </a:spcAft>
                        <a:buNone/>
                      </a:pPr>
                      <a:r>
                        <a:rPr lang="en-US" sz="1200" dirty="0">
                          <a:sym typeface="Calibri"/>
                        </a:rPr>
                        <a:t>Attitude scores are aggregated into means, which are then subtracted from each other. </a:t>
                      </a:r>
                      <a:endParaRPr sz="1200" b="0" dirty="0">
                        <a:solidFill>
                          <a:schemeClr val="dk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bl>
          </a:graphicData>
        </a:graphic>
      </p:graphicFrame>
      <p:sp>
        <p:nvSpPr>
          <p:cNvPr id="1336" name="Google Shape;1336;p55"/>
          <p:cNvSpPr txBox="1"/>
          <p:nvPr/>
        </p:nvSpPr>
        <p:spPr>
          <a:xfrm>
            <a:off x="2209800" y="5334000"/>
            <a:ext cx="7475220" cy="369332"/>
          </a:xfrm>
          <a:prstGeom prst="rect">
            <a:avLst/>
          </a:prstGeom>
          <a:noFill/>
          <a:ln>
            <a:noFill/>
          </a:ln>
        </p:spPr>
        <p:txBody>
          <a:bodyPr spcFirstLastPara="1" wrap="square" lIns="91425" tIns="45700" rIns="91425" bIns="45700" anchor="t" anchorCtr="0">
            <a:spAutoFit/>
          </a:bodyPr>
          <a:lstStyle/>
          <a:p>
            <a:r>
              <a:rPr lang="en-US" sz="900">
                <a:solidFill>
                  <a:schemeClr val="dk1"/>
                </a:solidFill>
                <a:latin typeface="Calibri"/>
                <a:ea typeface="Calibri"/>
                <a:cs typeface="Calibri"/>
                <a:sym typeface="Calibri"/>
              </a:rPr>
              <a:t>Office of Data, Analysis, Research &amp; Evaluation Administration on Children, Youth &amp; Families. (2016). </a:t>
            </a:r>
            <a:r>
              <a:rPr lang="en-US" sz="900" i="1">
                <a:solidFill>
                  <a:schemeClr val="dk1"/>
                </a:solidFill>
                <a:latin typeface="Calibri"/>
                <a:ea typeface="Calibri"/>
                <a:cs typeface="Calibri"/>
                <a:sym typeface="Calibri"/>
              </a:rPr>
              <a:t>Qualitative research methods in program evaluation: Considerations for federal staff. Available from: https://www.acf.hhs.gov/sites/default/files/acyf/qualitative_research_methods_in_program_evaluation.pdf</a:t>
            </a:r>
            <a:endParaRPr/>
          </a:p>
        </p:txBody>
      </p:sp>
      <p:sp>
        <p:nvSpPr>
          <p:cNvPr id="1334" name="Google Shape;1334;p5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56"/>
          <p:cNvSpPr txBox="1">
            <a:spLocks noGrp="1"/>
          </p:cNvSpPr>
          <p:nvPr>
            <p:ph type="title"/>
          </p:nvPr>
        </p:nvSpPr>
        <p:spPr>
          <a:xfrm>
            <a:off x="1908437" y="392873"/>
            <a:ext cx="5997283"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Activity to Assess Data Sources</a:t>
            </a:r>
            <a:endParaRPr/>
          </a:p>
        </p:txBody>
      </p:sp>
      <p:sp>
        <p:nvSpPr>
          <p:cNvPr id="1345" name="Google Shape;1345;p56"/>
          <p:cNvSpPr txBox="1">
            <a:spLocks noGrp="1"/>
          </p:cNvSpPr>
          <p:nvPr>
            <p:ph type="body" idx="1"/>
          </p:nvPr>
        </p:nvSpPr>
        <p:spPr>
          <a:xfrm>
            <a:off x="2055286" y="1327518"/>
            <a:ext cx="8218014" cy="958482"/>
          </a:xfrm>
          <a:prstGeom prst="rect">
            <a:avLst/>
          </a:prstGeom>
          <a:noFill/>
          <a:ln>
            <a:noFill/>
          </a:ln>
        </p:spPr>
        <p:txBody>
          <a:bodyPr spcFirstLastPara="1" wrap="square" lIns="0" tIns="0" rIns="0" bIns="0" anchor="ctr" anchorCtr="0">
            <a:noAutofit/>
          </a:bodyPr>
          <a:lstStyle/>
          <a:p>
            <a:pPr marL="0" indent="0">
              <a:spcBef>
                <a:spcPts val="0"/>
              </a:spcBef>
              <a:buSzPts val="1800"/>
            </a:pPr>
            <a:r>
              <a:rPr lang="en-US" sz="1800">
                <a:latin typeface="Calibri"/>
                <a:ea typeface="Calibri"/>
                <a:cs typeface="Calibri"/>
                <a:sym typeface="Calibri"/>
              </a:rPr>
              <a:t>Using Handout I, develop an </a:t>
            </a:r>
            <a:r>
              <a:rPr lang="en-US" sz="1800" b="1">
                <a:solidFill>
                  <a:srgbClr val="005288"/>
                </a:solidFill>
                <a:latin typeface="Calibri"/>
                <a:ea typeface="Calibri"/>
                <a:cs typeface="Calibri"/>
                <a:sym typeface="Calibri"/>
              </a:rPr>
              <a:t>Evaluation Matrix </a:t>
            </a:r>
            <a:r>
              <a:rPr lang="en-US" sz="1800">
                <a:latin typeface="Calibri"/>
                <a:ea typeface="Calibri"/>
                <a:cs typeface="Calibri"/>
                <a:sym typeface="Calibri"/>
              </a:rPr>
              <a:t>to describe potential data sources, collection tools, and time-frame for each evaluation question. </a:t>
            </a:r>
            <a:endParaRPr/>
          </a:p>
        </p:txBody>
      </p:sp>
      <p:pic>
        <p:nvPicPr>
          <p:cNvPr id="1350" name="Google Shape;1350;p56" descr="Evaluation Question: What evaluation questions are you seeking to answer? &#10;PARSE: Is your question pertinent, answerable, reasonable, specific and evaluative?&#10;Date sources: Where can you obtain the information required to answer your questions (i.e., use existing data, collect new data, or both)?&#10;Data collection tools: What specific data collection tools will you use to address your question (e.g., survey instruments, interview protocols, existing databases)?&#10;Data collection time frame: when and how frequently will data be collected? "/>
          <p:cNvPicPr preferRelativeResize="0"/>
          <p:nvPr/>
        </p:nvPicPr>
        <p:blipFill rotWithShape="1">
          <a:blip r:embed="rId3">
            <a:alphaModFix/>
          </a:blip>
          <a:srcRect/>
          <a:stretch/>
        </p:blipFill>
        <p:spPr>
          <a:xfrm>
            <a:off x="2581931" y="2040669"/>
            <a:ext cx="6602255" cy="3708777"/>
          </a:xfrm>
          <a:prstGeom prst="rect">
            <a:avLst/>
          </a:prstGeom>
          <a:noFill/>
          <a:ln>
            <a:noFill/>
          </a:ln>
        </p:spPr>
      </p:pic>
      <p:grpSp>
        <p:nvGrpSpPr>
          <p:cNvPr id="1346" name="Google Shape;1346;p56">
            <a:extLst>
              <a:ext uri="{C183D7F6-B498-43B3-948B-1728B52AA6E4}">
                <adec:decorative xmlns:adec="http://schemas.microsoft.com/office/drawing/2017/decorative" val="1"/>
              </a:ext>
            </a:extLst>
          </p:cNvPr>
          <p:cNvGrpSpPr/>
          <p:nvPr/>
        </p:nvGrpSpPr>
        <p:grpSpPr>
          <a:xfrm>
            <a:off x="9250057" y="4077222"/>
            <a:ext cx="1662700" cy="1568610"/>
            <a:chOff x="6846091" y="3607817"/>
            <a:chExt cx="1661021" cy="1868648"/>
          </a:xfrm>
        </p:grpSpPr>
        <p:sp>
          <p:nvSpPr>
            <p:cNvPr id="1347" name="Google Shape;1347;p56"/>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Activity!</a:t>
              </a:r>
              <a:endParaRPr/>
            </a:p>
          </p:txBody>
        </p:sp>
        <p:sp>
          <p:nvSpPr>
            <p:cNvPr id="1348" name="Google Shape;1348;p56"/>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1349" name="Google Shape;1349;p56" descr="Image result for collaboration graphic"/>
            <p:cNvPicPr preferRelativeResize="0"/>
            <p:nvPr/>
          </p:nvPicPr>
          <p:blipFill rotWithShape="1">
            <a:blip r:embed="rId4">
              <a:alphaModFix/>
            </a:blip>
            <a:srcRect/>
            <a:stretch/>
          </p:blipFill>
          <p:spPr>
            <a:xfrm>
              <a:off x="6941067" y="3957677"/>
              <a:ext cx="1473646" cy="1473646"/>
            </a:xfrm>
            <a:prstGeom prst="rect">
              <a:avLst/>
            </a:prstGeom>
            <a:noFill/>
            <a:ln>
              <a:noFill/>
            </a:ln>
          </p:spPr>
        </p:pic>
      </p:grpSp>
      <p:sp>
        <p:nvSpPr>
          <p:cNvPr id="1344" name="Google Shape;1344;p5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3" name="Title 2">
            <a:extLst>
              <a:ext uri="{FF2B5EF4-FFF2-40B4-BE49-F238E27FC236}">
                <a16:creationId xmlns:a16="http://schemas.microsoft.com/office/drawing/2014/main" id="{C04C2646-0B10-442C-8848-F32A424F3FC6}"/>
              </a:ext>
            </a:extLst>
          </p:cNvPr>
          <p:cNvSpPr>
            <a:spLocks noGrp="1"/>
          </p:cNvSpPr>
          <p:nvPr>
            <p:ph type="title"/>
          </p:nvPr>
        </p:nvSpPr>
        <p:spPr>
          <a:xfrm>
            <a:off x="600892" y="1591493"/>
            <a:ext cx="5831205" cy="713232"/>
          </a:xfrm>
        </p:spPr>
        <p:txBody>
          <a:bodyPr/>
          <a:lstStyle/>
          <a:p>
            <a:r>
              <a:rPr lang="en-US" dirty="0"/>
              <a:t>Elephant Graphic</a:t>
            </a:r>
          </a:p>
        </p:txBody>
      </p:sp>
      <p:pic>
        <p:nvPicPr>
          <p:cNvPr id="1357" name="Google Shape;1357;p57" descr="multiple-perspectives[1]"/>
          <p:cNvPicPr preferRelativeResize="0"/>
          <p:nvPr/>
        </p:nvPicPr>
        <p:blipFill rotWithShape="1">
          <a:blip r:embed="rId3">
            <a:alphaModFix/>
          </a:blip>
          <a:srcRect/>
          <a:stretch/>
        </p:blipFill>
        <p:spPr>
          <a:xfrm>
            <a:off x="3352801" y="1447800"/>
            <a:ext cx="5602121" cy="4114058"/>
          </a:xfrm>
          <a:prstGeom prst="rect">
            <a:avLst/>
          </a:prstGeom>
          <a:noFill/>
          <a:ln>
            <a:noFill/>
          </a:ln>
        </p:spPr>
      </p:pic>
      <p:sp>
        <p:nvSpPr>
          <p:cNvPr id="1356" name="Google Shape;1356;p5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4" name="Google Shape;1364;p58"/>
          <p:cNvSpPr txBox="1">
            <a:spLocks noGrp="1"/>
          </p:cNvSpPr>
          <p:nvPr>
            <p:ph type="title"/>
          </p:nvPr>
        </p:nvSpPr>
        <p:spPr>
          <a:xfrm>
            <a:off x="1925871" y="381000"/>
            <a:ext cx="7886700" cy="65347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Elements of High-Quality Data</a:t>
            </a:r>
            <a:endParaRPr/>
          </a:p>
        </p:txBody>
      </p:sp>
      <p:grpSp>
        <p:nvGrpSpPr>
          <p:cNvPr id="1365" name="Google Shape;1365;p58" descr="Data quality relies on validity, reliability, timeliness, precision, integrity, and completeness "/>
          <p:cNvGrpSpPr/>
          <p:nvPr/>
        </p:nvGrpSpPr>
        <p:grpSpPr>
          <a:xfrm>
            <a:off x="3757798" y="1277708"/>
            <a:ext cx="4216982" cy="3870412"/>
            <a:chOff x="282830" y="-32953"/>
            <a:chExt cx="4216982" cy="3870412"/>
          </a:xfrm>
        </p:grpSpPr>
        <p:sp>
          <p:nvSpPr>
            <p:cNvPr id="1366" name="Google Shape;1366;p58"/>
            <p:cNvSpPr/>
            <p:nvPr/>
          </p:nvSpPr>
          <p:spPr>
            <a:xfrm>
              <a:off x="1760865" y="1331577"/>
              <a:ext cx="1266775" cy="1141352"/>
            </a:xfrm>
            <a:prstGeom prst="roundRect">
              <a:avLst>
                <a:gd name="adj" fmla="val 16667"/>
              </a:avLst>
            </a:prstGeom>
            <a:solidFill>
              <a:srgbClr val="00943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67" name="Google Shape;1367;p58"/>
            <p:cNvSpPr txBox="1"/>
            <p:nvPr/>
          </p:nvSpPr>
          <p:spPr>
            <a:xfrm>
              <a:off x="1816581" y="1387293"/>
              <a:ext cx="1155343" cy="1029920"/>
            </a:xfrm>
            <a:prstGeom prst="rect">
              <a:avLst/>
            </a:prstGeom>
            <a:noFill/>
            <a:ln>
              <a:noFill/>
            </a:ln>
          </p:spPr>
          <p:txBody>
            <a:bodyPr spcFirstLastPara="1" wrap="square" lIns="50800" tIns="50800" rIns="50800" bIns="50800" anchor="ctr" anchorCtr="0">
              <a:noAutofit/>
            </a:bodyPr>
            <a:lstStyle/>
            <a:p>
              <a:pPr algn="ctr">
                <a:lnSpc>
                  <a:spcPct val="90000"/>
                </a:lnSpc>
                <a:buClr>
                  <a:schemeClr val="lt1"/>
                </a:buClr>
                <a:buSzPts val="2000"/>
              </a:pPr>
              <a:r>
                <a:rPr lang="en-US" sz="2000" b="1">
                  <a:solidFill>
                    <a:schemeClr val="lt1"/>
                  </a:solidFill>
                  <a:latin typeface="Calibri"/>
                  <a:ea typeface="Calibri"/>
                  <a:cs typeface="Calibri"/>
                  <a:sym typeface="Calibri"/>
                </a:rPr>
                <a:t>Data Quality</a:t>
              </a:r>
              <a:endParaRPr/>
            </a:p>
          </p:txBody>
        </p:sp>
        <p:sp>
          <p:nvSpPr>
            <p:cNvPr id="1368" name="Google Shape;1368;p58"/>
            <p:cNvSpPr/>
            <p:nvPr/>
          </p:nvSpPr>
          <p:spPr>
            <a:xfrm rot="-5386759">
              <a:off x="2130843" y="1064945"/>
              <a:ext cx="533268" cy="0"/>
            </a:xfrm>
            <a:custGeom>
              <a:avLst/>
              <a:gdLst/>
              <a:ahLst/>
              <a:cxnLst/>
              <a:rect l="l" t="t" r="r" b="b"/>
              <a:pathLst>
                <a:path w="120000" h="120000" extrusionOk="0">
                  <a:moveTo>
                    <a:pt x="0" y="0"/>
                  </a:moveTo>
                  <a:lnTo>
                    <a:pt x="120000" y="0"/>
                  </a:lnTo>
                </a:path>
              </a:pathLst>
            </a:custGeom>
            <a:noFill/>
            <a:ln w="12700" cap="flat" cmpd="sng">
              <a:solidFill>
                <a:srgbClr val="001539"/>
              </a:solidFill>
              <a:prstDash val="solid"/>
              <a:miter lim="800000"/>
              <a:headEnd type="none" w="sm" len="sm"/>
              <a:tailEnd type="none" w="sm" len="sm"/>
            </a:ln>
          </p:spPr>
        </p:sp>
        <p:sp>
          <p:nvSpPr>
            <p:cNvPr id="1369" name="Google Shape;1369;p58"/>
            <p:cNvSpPr/>
            <p:nvPr/>
          </p:nvSpPr>
          <p:spPr>
            <a:xfrm>
              <a:off x="1721727" y="-32953"/>
              <a:ext cx="1356756" cy="831265"/>
            </a:xfrm>
            <a:prstGeom prst="roundRect">
              <a:avLst>
                <a:gd name="adj" fmla="val 16667"/>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70" name="Google Shape;1370;p58"/>
            <p:cNvSpPr txBox="1"/>
            <p:nvPr/>
          </p:nvSpPr>
          <p:spPr>
            <a:xfrm>
              <a:off x="1762306" y="7626"/>
              <a:ext cx="1275598" cy="750107"/>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1600">
                  <a:solidFill>
                    <a:schemeClr val="lt1"/>
                  </a:solidFill>
                  <a:latin typeface="Calibri"/>
                  <a:ea typeface="Calibri"/>
                  <a:cs typeface="Calibri"/>
                  <a:sym typeface="Calibri"/>
                </a:rPr>
                <a:t>Validity</a:t>
              </a:r>
              <a:endParaRPr/>
            </a:p>
          </p:txBody>
        </p:sp>
        <p:sp>
          <p:nvSpPr>
            <p:cNvPr id="1371" name="Google Shape;1371;p58"/>
            <p:cNvSpPr/>
            <p:nvPr/>
          </p:nvSpPr>
          <p:spPr>
            <a:xfrm rot="-1791774">
              <a:off x="3018804" y="1505451"/>
              <a:ext cx="133086" cy="0"/>
            </a:xfrm>
            <a:custGeom>
              <a:avLst/>
              <a:gdLst/>
              <a:ahLst/>
              <a:cxnLst/>
              <a:rect l="l" t="t" r="r" b="b"/>
              <a:pathLst>
                <a:path w="120000" h="120000" extrusionOk="0">
                  <a:moveTo>
                    <a:pt x="0" y="0"/>
                  </a:moveTo>
                  <a:lnTo>
                    <a:pt x="120000" y="0"/>
                  </a:lnTo>
                </a:path>
              </a:pathLst>
            </a:custGeom>
            <a:noFill/>
            <a:ln w="12700" cap="flat" cmpd="sng">
              <a:solidFill>
                <a:srgbClr val="001539"/>
              </a:solidFill>
              <a:prstDash val="solid"/>
              <a:miter lim="800000"/>
              <a:headEnd type="none" w="sm" len="sm"/>
              <a:tailEnd type="none" w="sm" len="sm"/>
            </a:ln>
          </p:spPr>
        </p:sp>
        <p:sp>
          <p:nvSpPr>
            <p:cNvPr id="1372" name="Google Shape;1372;p58"/>
            <p:cNvSpPr/>
            <p:nvPr/>
          </p:nvSpPr>
          <p:spPr>
            <a:xfrm>
              <a:off x="3143056" y="667184"/>
              <a:ext cx="1356756" cy="831265"/>
            </a:xfrm>
            <a:prstGeom prst="roundRect">
              <a:avLst>
                <a:gd name="adj" fmla="val 16667"/>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73" name="Google Shape;1373;p58"/>
            <p:cNvSpPr txBox="1"/>
            <p:nvPr/>
          </p:nvSpPr>
          <p:spPr>
            <a:xfrm>
              <a:off x="3183635" y="707763"/>
              <a:ext cx="1275598" cy="750107"/>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1600">
                  <a:solidFill>
                    <a:schemeClr val="lt1"/>
                  </a:solidFill>
                  <a:latin typeface="Calibri"/>
                  <a:ea typeface="Calibri"/>
                  <a:cs typeface="Calibri"/>
                  <a:sym typeface="Calibri"/>
                </a:rPr>
                <a:t>Reliability</a:t>
              </a:r>
              <a:endParaRPr/>
            </a:p>
          </p:txBody>
        </p:sp>
        <p:sp>
          <p:nvSpPr>
            <p:cNvPr id="1374" name="Google Shape;1374;p58"/>
            <p:cNvSpPr/>
            <p:nvPr/>
          </p:nvSpPr>
          <p:spPr>
            <a:xfrm rot="1757736">
              <a:off x="3019177" y="2290008"/>
              <a:ext cx="132340" cy="0"/>
            </a:xfrm>
            <a:custGeom>
              <a:avLst/>
              <a:gdLst/>
              <a:ahLst/>
              <a:cxnLst/>
              <a:rect l="l" t="t" r="r" b="b"/>
              <a:pathLst>
                <a:path w="120000" h="120000" extrusionOk="0">
                  <a:moveTo>
                    <a:pt x="0" y="0"/>
                  </a:moveTo>
                  <a:lnTo>
                    <a:pt x="120000" y="0"/>
                  </a:lnTo>
                </a:path>
              </a:pathLst>
            </a:custGeom>
            <a:noFill/>
            <a:ln w="12700" cap="flat" cmpd="sng">
              <a:solidFill>
                <a:srgbClr val="001539"/>
              </a:solidFill>
              <a:prstDash val="solid"/>
              <a:miter lim="800000"/>
              <a:headEnd type="none" w="sm" len="sm"/>
              <a:tailEnd type="none" w="sm" len="sm"/>
            </a:ln>
          </p:spPr>
        </p:sp>
        <p:sp>
          <p:nvSpPr>
            <p:cNvPr id="1375" name="Google Shape;1375;p58"/>
            <p:cNvSpPr/>
            <p:nvPr/>
          </p:nvSpPr>
          <p:spPr>
            <a:xfrm>
              <a:off x="3143055" y="2287372"/>
              <a:ext cx="1356756" cy="831265"/>
            </a:xfrm>
            <a:prstGeom prst="roundRect">
              <a:avLst>
                <a:gd name="adj" fmla="val 16667"/>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76" name="Google Shape;1376;p58"/>
            <p:cNvSpPr txBox="1"/>
            <p:nvPr/>
          </p:nvSpPr>
          <p:spPr>
            <a:xfrm>
              <a:off x="3183634" y="2327951"/>
              <a:ext cx="1275598" cy="750107"/>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1600">
                  <a:solidFill>
                    <a:schemeClr val="lt1"/>
                  </a:solidFill>
                  <a:latin typeface="Calibri"/>
                  <a:ea typeface="Calibri"/>
                  <a:cs typeface="Calibri"/>
                  <a:sym typeface="Calibri"/>
                </a:rPr>
                <a:t>Timeliness</a:t>
              </a:r>
              <a:endParaRPr/>
            </a:p>
          </p:txBody>
        </p:sp>
        <p:sp>
          <p:nvSpPr>
            <p:cNvPr id="1377" name="Google Shape;1377;p58"/>
            <p:cNvSpPr/>
            <p:nvPr/>
          </p:nvSpPr>
          <p:spPr>
            <a:xfrm rot="5400000">
              <a:off x="2127620" y="2739561"/>
              <a:ext cx="533264" cy="0"/>
            </a:xfrm>
            <a:custGeom>
              <a:avLst/>
              <a:gdLst/>
              <a:ahLst/>
              <a:cxnLst/>
              <a:rect l="l" t="t" r="r" b="b"/>
              <a:pathLst>
                <a:path w="120000" h="120000" extrusionOk="0">
                  <a:moveTo>
                    <a:pt x="0" y="0"/>
                  </a:moveTo>
                  <a:lnTo>
                    <a:pt x="120000" y="0"/>
                  </a:lnTo>
                </a:path>
              </a:pathLst>
            </a:custGeom>
            <a:noFill/>
            <a:ln w="12700" cap="flat" cmpd="sng">
              <a:solidFill>
                <a:srgbClr val="001539"/>
              </a:solidFill>
              <a:prstDash val="solid"/>
              <a:miter lim="800000"/>
              <a:headEnd type="none" w="sm" len="sm"/>
              <a:tailEnd type="none" w="sm" len="sm"/>
            </a:ln>
          </p:spPr>
        </p:sp>
        <p:sp>
          <p:nvSpPr>
            <p:cNvPr id="1378" name="Google Shape;1378;p58"/>
            <p:cNvSpPr/>
            <p:nvPr/>
          </p:nvSpPr>
          <p:spPr>
            <a:xfrm>
              <a:off x="1715874" y="3006194"/>
              <a:ext cx="1356756" cy="831265"/>
            </a:xfrm>
            <a:prstGeom prst="roundRect">
              <a:avLst>
                <a:gd name="adj" fmla="val 16667"/>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79" name="Google Shape;1379;p58"/>
            <p:cNvSpPr txBox="1"/>
            <p:nvPr/>
          </p:nvSpPr>
          <p:spPr>
            <a:xfrm>
              <a:off x="1756453" y="3046773"/>
              <a:ext cx="1275598" cy="750107"/>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1600">
                  <a:solidFill>
                    <a:schemeClr val="lt1"/>
                  </a:solidFill>
                  <a:latin typeface="Calibri"/>
                  <a:ea typeface="Calibri"/>
                  <a:cs typeface="Calibri"/>
                  <a:sym typeface="Calibri"/>
                </a:rPr>
                <a:t>Precision</a:t>
              </a:r>
              <a:endParaRPr/>
            </a:p>
          </p:txBody>
        </p:sp>
        <p:sp>
          <p:nvSpPr>
            <p:cNvPr id="1380" name="Google Shape;1380;p58"/>
            <p:cNvSpPr/>
            <p:nvPr/>
          </p:nvSpPr>
          <p:spPr>
            <a:xfrm rot="9127026">
              <a:off x="1644090" y="2266361"/>
              <a:ext cx="123970" cy="0"/>
            </a:xfrm>
            <a:custGeom>
              <a:avLst/>
              <a:gdLst/>
              <a:ahLst/>
              <a:cxnLst/>
              <a:rect l="l" t="t" r="r" b="b"/>
              <a:pathLst>
                <a:path w="120000" h="120000" extrusionOk="0">
                  <a:moveTo>
                    <a:pt x="0" y="0"/>
                  </a:moveTo>
                  <a:lnTo>
                    <a:pt x="120000" y="0"/>
                  </a:lnTo>
                </a:path>
              </a:pathLst>
            </a:custGeom>
            <a:noFill/>
            <a:ln w="12700" cap="flat" cmpd="sng">
              <a:solidFill>
                <a:srgbClr val="001539"/>
              </a:solidFill>
              <a:prstDash val="solid"/>
              <a:miter lim="800000"/>
              <a:headEnd type="none" w="sm" len="sm"/>
              <a:tailEnd type="none" w="sm" len="sm"/>
            </a:ln>
          </p:spPr>
        </p:sp>
        <p:sp>
          <p:nvSpPr>
            <p:cNvPr id="1381" name="Google Shape;1381;p58"/>
            <p:cNvSpPr/>
            <p:nvPr/>
          </p:nvSpPr>
          <p:spPr>
            <a:xfrm>
              <a:off x="294530" y="2238640"/>
              <a:ext cx="1356756" cy="831265"/>
            </a:xfrm>
            <a:prstGeom prst="roundRect">
              <a:avLst>
                <a:gd name="adj" fmla="val 16667"/>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82" name="Google Shape;1382;p58"/>
            <p:cNvSpPr txBox="1"/>
            <p:nvPr/>
          </p:nvSpPr>
          <p:spPr>
            <a:xfrm>
              <a:off x="335109" y="2279219"/>
              <a:ext cx="1275598" cy="750107"/>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1600">
                  <a:solidFill>
                    <a:schemeClr val="lt1"/>
                  </a:solidFill>
                  <a:latin typeface="Calibri"/>
                  <a:ea typeface="Calibri"/>
                  <a:cs typeface="Calibri"/>
                  <a:sym typeface="Calibri"/>
                </a:rPr>
                <a:t>Integrity</a:t>
              </a:r>
              <a:endParaRPr/>
            </a:p>
          </p:txBody>
        </p:sp>
        <p:sp>
          <p:nvSpPr>
            <p:cNvPr id="1383" name="Google Shape;1383;p58"/>
            <p:cNvSpPr/>
            <p:nvPr/>
          </p:nvSpPr>
          <p:spPr>
            <a:xfrm rot="-9014292">
              <a:off x="1630373" y="1505394"/>
              <a:ext cx="139705" cy="0"/>
            </a:xfrm>
            <a:custGeom>
              <a:avLst/>
              <a:gdLst/>
              <a:ahLst/>
              <a:cxnLst/>
              <a:rect l="l" t="t" r="r" b="b"/>
              <a:pathLst>
                <a:path w="120000" h="120000" extrusionOk="0">
                  <a:moveTo>
                    <a:pt x="0" y="0"/>
                  </a:moveTo>
                  <a:lnTo>
                    <a:pt x="120000" y="0"/>
                  </a:lnTo>
                </a:path>
              </a:pathLst>
            </a:custGeom>
            <a:noFill/>
            <a:ln w="12700" cap="flat" cmpd="sng">
              <a:solidFill>
                <a:srgbClr val="001539"/>
              </a:solidFill>
              <a:prstDash val="solid"/>
              <a:miter lim="800000"/>
              <a:headEnd type="none" w="sm" len="sm"/>
              <a:tailEnd type="none" w="sm" len="sm"/>
            </a:ln>
          </p:spPr>
        </p:sp>
        <p:sp>
          <p:nvSpPr>
            <p:cNvPr id="1384" name="Google Shape;1384;p58"/>
            <p:cNvSpPr/>
            <p:nvPr/>
          </p:nvSpPr>
          <p:spPr>
            <a:xfrm>
              <a:off x="282830" y="667176"/>
              <a:ext cx="1356756" cy="831265"/>
            </a:xfrm>
            <a:prstGeom prst="roundRect">
              <a:avLst>
                <a:gd name="adj" fmla="val 16667"/>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85" name="Google Shape;1385;p58"/>
            <p:cNvSpPr txBox="1"/>
            <p:nvPr/>
          </p:nvSpPr>
          <p:spPr>
            <a:xfrm>
              <a:off x="323409" y="707755"/>
              <a:ext cx="1275598" cy="750107"/>
            </a:xfrm>
            <a:prstGeom prst="rect">
              <a:avLst/>
            </a:prstGeom>
            <a:noFill/>
            <a:ln>
              <a:noFill/>
            </a:ln>
          </p:spPr>
          <p:txBody>
            <a:bodyPr spcFirstLastPara="1" wrap="square" lIns="40625" tIns="40625" rIns="40625" bIns="40625" anchor="ctr" anchorCtr="0">
              <a:noAutofit/>
            </a:bodyPr>
            <a:lstStyle/>
            <a:p>
              <a:pPr algn="ctr">
                <a:lnSpc>
                  <a:spcPct val="90000"/>
                </a:lnSpc>
                <a:buClr>
                  <a:schemeClr val="lt1"/>
                </a:buClr>
                <a:buSzPts val="1600"/>
              </a:pPr>
              <a:r>
                <a:rPr lang="en-US" sz="1600">
                  <a:solidFill>
                    <a:schemeClr val="lt1"/>
                  </a:solidFill>
                  <a:latin typeface="Calibri"/>
                  <a:ea typeface="Calibri"/>
                  <a:cs typeface="Calibri"/>
                  <a:sym typeface="Calibri"/>
                </a:rPr>
                <a:t>Completeness</a:t>
              </a:r>
              <a:endParaRPr/>
            </a:p>
          </p:txBody>
        </p:sp>
      </p:grpSp>
      <p:sp>
        <p:nvSpPr>
          <p:cNvPr id="1387" name="Google Shape;1387;p58"/>
          <p:cNvSpPr txBox="1"/>
          <p:nvPr/>
        </p:nvSpPr>
        <p:spPr>
          <a:xfrm>
            <a:off x="8942823" y="1384778"/>
            <a:ext cx="1285938" cy="830997"/>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J for more information</a:t>
            </a:r>
            <a:endParaRPr/>
          </a:p>
        </p:txBody>
      </p:sp>
      <p:sp>
        <p:nvSpPr>
          <p:cNvPr id="1386" name="Google Shape;1386;p58"/>
          <p:cNvSpPr/>
          <p:nvPr/>
        </p:nvSpPr>
        <p:spPr>
          <a:xfrm>
            <a:off x="1812482" y="5173084"/>
            <a:ext cx="8113479" cy="584775"/>
          </a:xfrm>
          <a:prstGeom prst="rect">
            <a:avLst/>
          </a:prstGeom>
          <a:noFill/>
          <a:ln>
            <a:noFill/>
          </a:ln>
        </p:spPr>
        <p:txBody>
          <a:bodyPr spcFirstLastPara="1" wrap="square" lIns="91425" tIns="45700" rIns="91425" bIns="45700" anchor="t" anchorCtr="0">
            <a:spAutoFit/>
          </a:bodyPr>
          <a:lstStyle/>
          <a:p>
            <a:r>
              <a:rPr lang="en-US" sz="800">
                <a:solidFill>
                  <a:schemeClr val="dk1"/>
                </a:solidFill>
                <a:latin typeface="Calibri"/>
                <a:ea typeface="Calibri"/>
                <a:cs typeface="Calibri"/>
                <a:sym typeface="Calibri"/>
              </a:rPr>
              <a:t>1. Brown, W., Stouffer, R., &amp; Hardee, K. (2007). Data quality assurance tool for program level indicators. </a:t>
            </a:r>
            <a:r>
              <a:rPr lang="en-US" sz="800" i="1">
                <a:solidFill>
                  <a:schemeClr val="dk1"/>
                </a:solidFill>
                <a:latin typeface="Calibri"/>
                <a:ea typeface="Calibri"/>
                <a:cs typeface="Calibri"/>
                <a:sym typeface="Calibri"/>
              </a:rPr>
              <a:t>Chapel Hill, NC: MEASURE/Evaluation Project</a:t>
            </a:r>
            <a:r>
              <a:rPr lang="en-US" sz="800">
                <a:solidFill>
                  <a:schemeClr val="dk1"/>
                </a:solidFill>
                <a:latin typeface="Calibri"/>
                <a:ea typeface="Calibri"/>
                <a:cs typeface="Calibri"/>
                <a:sym typeface="Calibri"/>
              </a:rPr>
              <a:t>. Available from </a:t>
            </a:r>
            <a:r>
              <a:rPr lang="en-US" sz="800" u="sng">
                <a:solidFill>
                  <a:schemeClr val="dk1"/>
                </a:solidFill>
                <a:latin typeface="Calibri"/>
                <a:ea typeface="Calibri"/>
                <a:cs typeface="Calibri"/>
                <a:sym typeface="Calibri"/>
                <a:hlinkClick r:id="rId3"/>
              </a:rPr>
              <a:t>https://www.measureevaluation.org/resources/publications/ms-07-19</a:t>
            </a:r>
            <a:endParaRPr sz="800">
              <a:solidFill>
                <a:schemeClr val="dk1"/>
              </a:solidFill>
              <a:latin typeface="Calibri"/>
              <a:ea typeface="Calibri"/>
              <a:cs typeface="Calibri"/>
              <a:sym typeface="Calibri"/>
            </a:endParaRPr>
          </a:p>
          <a:p>
            <a:r>
              <a:rPr lang="en-US" sz="800">
                <a:solidFill>
                  <a:schemeClr val="dk1"/>
                </a:solidFill>
                <a:latin typeface="Calibri"/>
                <a:ea typeface="Calibri"/>
                <a:cs typeface="Calibri"/>
                <a:sym typeface="Calibri"/>
              </a:rPr>
              <a:t>2. Radhakrishna, R., Tobin, D., Brennan, M., &amp; Thomson, J. (2012). Ensuring data quality in extension Research and evaluation studies. </a:t>
            </a:r>
            <a:r>
              <a:rPr lang="en-US" sz="800" i="1">
                <a:solidFill>
                  <a:schemeClr val="dk1"/>
                </a:solidFill>
                <a:latin typeface="Calibri"/>
                <a:ea typeface="Calibri"/>
                <a:cs typeface="Calibri"/>
                <a:sym typeface="Calibri"/>
              </a:rPr>
              <a:t>Journal of Extension</a:t>
            </a:r>
            <a:r>
              <a:rPr lang="en-US" sz="800">
                <a:solidFill>
                  <a:schemeClr val="dk1"/>
                </a:solidFill>
                <a:latin typeface="Calibri"/>
                <a:ea typeface="Calibri"/>
                <a:cs typeface="Calibri"/>
                <a:sym typeface="Calibri"/>
              </a:rPr>
              <a:t>, </a:t>
            </a:r>
            <a:r>
              <a:rPr lang="en-US" sz="800" i="1">
                <a:solidFill>
                  <a:schemeClr val="dk1"/>
                </a:solidFill>
                <a:latin typeface="Calibri"/>
                <a:ea typeface="Calibri"/>
                <a:cs typeface="Calibri"/>
                <a:sym typeface="Calibri"/>
              </a:rPr>
              <a:t>50</a:t>
            </a:r>
            <a:r>
              <a:rPr lang="en-US" sz="800">
                <a:solidFill>
                  <a:schemeClr val="dk1"/>
                </a:solidFill>
                <a:latin typeface="Calibri"/>
                <a:ea typeface="Calibri"/>
                <a:cs typeface="Calibri"/>
                <a:sym typeface="Calibri"/>
              </a:rPr>
              <a:t>(3), n3. Available from </a:t>
            </a:r>
            <a:r>
              <a:rPr lang="en-US" sz="800" u="sng">
                <a:solidFill>
                  <a:schemeClr val="dk1"/>
                </a:solidFill>
                <a:latin typeface="Calibri"/>
                <a:ea typeface="Calibri"/>
                <a:cs typeface="Calibri"/>
                <a:sym typeface="Calibri"/>
                <a:hlinkClick r:id="rId4"/>
              </a:rPr>
              <a:t>https://www.joe.org/joe/2012june/pdf/JOE_v50_3tt1.pdf</a:t>
            </a:r>
            <a:endParaRPr sz="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
          <p:cNvSpPr txBox="1">
            <a:spLocks noGrp="1"/>
          </p:cNvSpPr>
          <p:nvPr>
            <p:ph type="dt" idx="10"/>
          </p:nvPr>
        </p:nvSpPr>
        <p:spPr>
          <a:xfrm>
            <a:off x="5044440" y="4829105"/>
            <a:ext cx="2103120" cy="276999"/>
          </a:xfrm>
          <a:prstGeom prst="rect">
            <a:avLst/>
          </a:prstGeom>
          <a:noFill/>
          <a:ln>
            <a:noFill/>
          </a:ln>
        </p:spPr>
        <p:txBody>
          <a:bodyPr spcFirstLastPara="1" wrap="square" lIns="0" tIns="0" rIns="0" bIns="0" anchor="t" anchorCtr="0">
            <a:spAutoFit/>
          </a:bodyPr>
          <a:lstStyle/>
          <a:p>
            <a:pPr>
              <a:buClr>
                <a:srgbClr val="000000"/>
              </a:buClr>
            </a:pPr>
            <a:r>
              <a:rPr lang="en-US" kern="0" dirty="0">
                <a:solidFill>
                  <a:srgbClr val="FFFFFF"/>
                </a:solidFill>
              </a:rPr>
              <a:t>January 2020</a:t>
            </a:r>
            <a:endParaRPr kern="0" dirty="0">
              <a:solidFill>
                <a:srgbClr val="FFFFFF"/>
              </a:solidFill>
            </a:endParaRPr>
          </a:p>
        </p:txBody>
      </p:sp>
      <p:sp>
        <p:nvSpPr>
          <p:cNvPr id="687" name="Google Shape;687;p1"/>
          <p:cNvSpPr txBox="1">
            <a:spLocks noGrp="1"/>
          </p:cNvSpPr>
          <p:nvPr>
            <p:ph type="title"/>
          </p:nvPr>
        </p:nvSpPr>
        <p:spPr>
          <a:xfrm>
            <a:off x="2301402" y="2133600"/>
            <a:ext cx="7589196" cy="707886"/>
          </a:xfrm>
          <a:prstGeom prst="rect">
            <a:avLst/>
          </a:prstGeom>
          <a:noFill/>
          <a:ln>
            <a:noFill/>
          </a:ln>
        </p:spPr>
        <p:txBody>
          <a:bodyPr spcFirstLastPara="1" wrap="square" lIns="91425" tIns="45700" rIns="91425" bIns="45700" anchor="t" anchorCtr="0">
            <a:spAutoFit/>
          </a:bodyPr>
          <a:lstStyle/>
          <a:p>
            <a:r>
              <a:rPr lang="en-US" dirty="0"/>
              <a:t>Program Evaluation Module 3</a:t>
            </a:r>
            <a:endParaRPr dirty="0"/>
          </a:p>
        </p:txBody>
      </p:sp>
      <p:sp>
        <p:nvSpPr>
          <p:cNvPr id="688" name="Google Shape;688;p1"/>
          <p:cNvSpPr txBox="1">
            <a:spLocks noGrp="1"/>
          </p:cNvSpPr>
          <p:nvPr>
            <p:ph type="body" idx="1"/>
          </p:nvPr>
        </p:nvSpPr>
        <p:spPr>
          <a:xfrm>
            <a:off x="2285696" y="3438543"/>
            <a:ext cx="7620608" cy="523220"/>
          </a:xfrm>
          <a:prstGeom prst="rect">
            <a:avLst/>
          </a:prstGeom>
          <a:noFill/>
          <a:ln>
            <a:noFill/>
          </a:ln>
        </p:spPr>
        <p:txBody>
          <a:bodyPr spcFirstLastPara="1" wrap="square" lIns="91425" tIns="45700" rIns="91425" bIns="45700" anchor="t" anchorCtr="0">
            <a:spAutoFit/>
          </a:bodyPr>
          <a:lstStyle/>
          <a:p>
            <a:pPr marL="0" indent="0"/>
            <a:r>
              <a:rPr lang="en-US"/>
              <a:t>Overview</a:t>
            </a:r>
            <a:endParaRPr/>
          </a:p>
        </p:txBody>
      </p:sp>
      <p:sp>
        <p:nvSpPr>
          <p:cNvPr id="689" name="Google Shape;689;p1"/>
          <p:cNvSpPr txBox="1">
            <a:spLocks noGrp="1"/>
          </p:cNvSpPr>
          <p:nvPr>
            <p:ph type="body" idx="2"/>
          </p:nvPr>
        </p:nvSpPr>
        <p:spPr>
          <a:xfrm>
            <a:off x="2270125" y="4343400"/>
            <a:ext cx="7651750" cy="400110"/>
          </a:xfrm>
          <a:prstGeom prst="rect">
            <a:avLst/>
          </a:prstGeom>
          <a:noFill/>
          <a:ln>
            <a:noFill/>
          </a:ln>
        </p:spPr>
        <p:txBody>
          <a:bodyPr spcFirstLastPara="1" wrap="square" lIns="91425" tIns="45700" rIns="91425" bIns="45700" anchor="t" anchorCtr="0">
            <a:spAutoFit/>
          </a:bodyPr>
          <a:lstStyle/>
          <a:p>
            <a:pPr marL="0" indent="0"/>
            <a:r>
              <a:rPr lang="en-US"/>
              <a:t>REL Central and CDE</a:t>
            </a:r>
            <a:endParaRPr/>
          </a:p>
        </p:txBody>
      </p:sp>
    </p:spTree>
    <p:extLst>
      <p:ext uri="{BB962C8B-B14F-4D97-AF65-F5344CB8AC3E}">
        <p14:creationId xmlns:p14="http://schemas.microsoft.com/office/powerpoint/2010/main" val="61674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5" name="Google Shape;1395;p59"/>
          <p:cNvSpPr txBox="1">
            <a:spLocks noGrp="1"/>
          </p:cNvSpPr>
          <p:nvPr>
            <p:ph type="title"/>
          </p:nvPr>
        </p:nvSpPr>
        <p:spPr>
          <a:xfrm>
            <a:off x="1905001" y="381000"/>
            <a:ext cx="5784067" cy="42724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Considering Data Quality</a:t>
            </a:r>
            <a:endParaRPr/>
          </a:p>
        </p:txBody>
      </p:sp>
      <p:sp>
        <p:nvSpPr>
          <p:cNvPr id="1393" name="Google Shape;1393;p59"/>
          <p:cNvSpPr txBox="1">
            <a:spLocks noGrp="1"/>
          </p:cNvSpPr>
          <p:nvPr>
            <p:ph type="body" idx="1"/>
          </p:nvPr>
        </p:nvSpPr>
        <p:spPr>
          <a:xfrm>
            <a:off x="2152650" y="1463040"/>
            <a:ext cx="622935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People who perceive that data quality is poor are unlikely to trust the findings.</a:t>
            </a:r>
            <a:endParaRPr/>
          </a:p>
          <a:p>
            <a:pPr indent="-457200">
              <a:buFont typeface="Arial"/>
              <a:buChar char="•"/>
            </a:pPr>
            <a:r>
              <a:rPr lang="en-US">
                <a:latin typeface="Calibri"/>
                <a:ea typeface="Calibri"/>
                <a:cs typeface="Calibri"/>
                <a:sym typeface="Calibri"/>
              </a:rPr>
              <a:t>There is no “one size fits all” approach to data quality.</a:t>
            </a:r>
            <a:endParaRPr/>
          </a:p>
          <a:p>
            <a:pPr indent="-457200">
              <a:buFont typeface="Arial"/>
              <a:buChar char="•"/>
            </a:pPr>
            <a:r>
              <a:rPr lang="en-US">
                <a:latin typeface="Calibri"/>
                <a:ea typeface="Calibri"/>
                <a:cs typeface="Calibri"/>
                <a:sym typeface="Calibri"/>
              </a:rPr>
              <a:t>3 steps to improving data quality:</a:t>
            </a:r>
            <a:endParaRPr/>
          </a:p>
          <a:p>
            <a:pPr marL="1143000" lvl="1" indent="-457200">
              <a:buSzPts val="2400"/>
            </a:pPr>
            <a:r>
              <a:rPr lang="en-US"/>
              <a:t>Evaluate data quality subjectively and objectively.</a:t>
            </a:r>
            <a:endParaRPr/>
          </a:p>
          <a:p>
            <a:pPr marL="1143000" lvl="1" indent="-457200">
              <a:buSzPts val="2400"/>
            </a:pPr>
            <a:r>
              <a:rPr lang="en-US"/>
              <a:t>Identify the source of any difference in findings.</a:t>
            </a:r>
            <a:endParaRPr/>
          </a:p>
          <a:p>
            <a:pPr marL="1143000" lvl="1" indent="-457200">
              <a:buSzPts val="2400"/>
            </a:pPr>
            <a:r>
              <a:rPr lang="en-US"/>
              <a:t>Take action to improve quality.</a:t>
            </a:r>
            <a:endParaRPr/>
          </a:p>
          <a:p>
            <a:pPr indent="-279400"/>
            <a:endParaRPr>
              <a:latin typeface="Calibri"/>
              <a:ea typeface="Calibri"/>
              <a:cs typeface="Calibri"/>
              <a:sym typeface="Calibri"/>
            </a:endParaRPr>
          </a:p>
        </p:txBody>
      </p:sp>
      <p:sp>
        <p:nvSpPr>
          <p:cNvPr id="1397" name="Google Shape;1397;p59"/>
          <p:cNvSpPr txBox="1"/>
          <p:nvPr/>
        </p:nvSpPr>
        <p:spPr>
          <a:xfrm>
            <a:off x="1821394" y="5475824"/>
            <a:ext cx="5334000" cy="338554"/>
          </a:xfrm>
          <a:prstGeom prst="rect">
            <a:avLst/>
          </a:prstGeom>
          <a:noFill/>
          <a:ln>
            <a:noFill/>
          </a:ln>
        </p:spPr>
        <p:txBody>
          <a:bodyPr spcFirstLastPara="1" wrap="square" lIns="91425" tIns="45700" rIns="91425" bIns="45700" anchor="t" anchorCtr="0">
            <a:spAutoFit/>
          </a:bodyPr>
          <a:lstStyle/>
          <a:p>
            <a:r>
              <a:rPr lang="en-US" sz="800">
                <a:solidFill>
                  <a:schemeClr val="dk1"/>
                </a:solidFill>
                <a:latin typeface="Calibri"/>
                <a:ea typeface="Calibri"/>
                <a:cs typeface="Calibri"/>
                <a:sym typeface="Calibri"/>
              </a:rPr>
              <a:t>Pipino, L. L., Lee, Y. W., &amp; Wang, R. Y. (2002). Data quality assessment. </a:t>
            </a:r>
            <a:r>
              <a:rPr lang="en-US" sz="800" i="1">
                <a:solidFill>
                  <a:schemeClr val="dk1"/>
                </a:solidFill>
                <a:latin typeface="Calibri"/>
                <a:ea typeface="Calibri"/>
                <a:cs typeface="Calibri"/>
                <a:sym typeface="Calibri"/>
              </a:rPr>
              <a:t>Communications of the ACM</a:t>
            </a:r>
            <a:r>
              <a:rPr lang="en-US" sz="800">
                <a:solidFill>
                  <a:schemeClr val="dk1"/>
                </a:solidFill>
                <a:latin typeface="Calibri"/>
                <a:ea typeface="Calibri"/>
                <a:cs typeface="Calibri"/>
                <a:sym typeface="Calibri"/>
              </a:rPr>
              <a:t>, </a:t>
            </a:r>
            <a:r>
              <a:rPr lang="en-US" sz="800" i="1">
                <a:solidFill>
                  <a:schemeClr val="dk1"/>
                </a:solidFill>
                <a:latin typeface="Calibri"/>
                <a:ea typeface="Calibri"/>
                <a:cs typeface="Calibri"/>
                <a:sym typeface="Calibri"/>
              </a:rPr>
              <a:t>45</a:t>
            </a:r>
            <a:r>
              <a:rPr lang="en-US" sz="800">
                <a:solidFill>
                  <a:schemeClr val="dk1"/>
                </a:solidFill>
                <a:latin typeface="Calibri"/>
                <a:ea typeface="Calibri"/>
                <a:cs typeface="Calibri"/>
                <a:sym typeface="Calibri"/>
              </a:rPr>
              <a:t>(4), 211-218.</a:t>
            </a:r>
            <a:endParaRPr/>
          </a:p>
          <a:p>
            <a:endParaRPr sz="800">
              <a:solidFill>
                <a:schemeClr val="dk1"/>
              </a:solidFill>
              <a:latin typeface="Calibri"/>
              <a:ea typeface="Calibri"/>
              <a:cs typeface="Calibri"/>
              <a:sym typeface="Calibri"/>
            </a:endParaRPr>
          </a:p>
        </p:txBody>
      </p:sp>
      <p:pic>
        <p:nvPicPr>
          <p:cNvPr id="1396" name="Google Shape;1396;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05800" y="2567380"/>
            <a:ext cx="1911800" cy="2142659"/>
          </a:xfrm>
          <a:prstGeom prst="rect">
            <a:avLst/>
          </a:prstGeom>
          <a:noFill/>
          <a:ln>
            <a:noFill/>
          </a:ln>
        </p:spPr>
      </p:pic>
      <p:sp>
        <p:nvSpPr>
          <p:cNvPr id="1394" name="Google Shape;1394;p5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60"/>
          <p:cNvSpPr txBox="1">
            <a:spLocks noGrp="1"/>
          </p:cNvSpPr>
          <p:nvPr>
            <p:ph type="title"/>
          </p:nvPr>
        </p:nvSpPr>
        <p:spPr>
          <a:xfrm>
            <a:off x="1946082"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Review Evaluation Matrices</a:t>
            </a:r>
            <a:endParaRPr sz="2800">
              <a:latin typeface="Trebuchet MS"/>
              <a:ea typeface="Trebuchet MS"/>
              <a:cs typeface="Trebuchet MS"/>
              <a:sym typeface="Trebuchet MS"/>
            </a:endParaRPr>
          </a:p>
        </p:txBody>
      </p:sp>
      <p:sp>
        <p:nvSpPr>
          <p:cNvPr id="1404" name="Google Shape;1404;p60"/>
          <p:cNvSpPr txBox="1">
            <a:spLocks noGrp="1"/>
          </p:cNvSpPr>
          <p:nvPr>
            <p:ph type="body" idx="1"/>
          </p:nvPr>
        </p:nvSpPr>
        <p:spPr>
          <a:xfrm>
            <a:off x="1946083" y="1447800"/>
            <a:ext cx="6328039" cy="4176716"/>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a:latin typeface="Calibri"/>
                <a:ea typeface="Calibri"/>
                <a:cs typeface="Calibri"/>
                <a:sym typeface="Calibri"/>
              </a:rPr>
              <a:t>Referring to Handout I, what refinements could you and your team make to the:</a:t>
            </a:r>
            <a:endParaRPr/>
          </a:p>
          <a:p>
            <a:pPr marL="857250" lvl="1">
              <a:spcBef>
                <a:spcPts val="950"/>
              </a:spcBef>
              <a:buSzPts val="2100"/>
            </a:pPr>
            <a:r>
              <a:rPr lang="en-US" sz="2100"/>
              <a:t>Data sources you planned to use?</a:t>
            </a:r>
            <a:endParaRPr/>
          </a:p>
          <a:p>
            <a:pPr marL="857250" lvl="1">
              <a:spcBef>
                <a:spcPts val="950"/>
              </a:spcBef>
              <a:buSzPts val="2100"/>
            </a:pPr>
            <a:r>
              <a:rPr lang="en-US" sz="2100"/>
              <a:t>Timeline you included in your matrix? </a:t>
            </a:r>
            <a:endParaRPr/>
          </a:p>
        </p:txBody>
      </p:sp>
      <p:grpSp>
        <p:nvGrpSpPr>
          <p:cNvPr id="1406" name="Google Shape;1406;p60">
            <a:extLst>
              <a:ext uri="{C183D7F6-B498-43B3-948B-1728B52AA6E4}">
                <adec:decorative xmlns:adec="http://schemas.microsoft.com/office/drawing/2017/decorative" val="1"/>
              </a:ext>
            </a:extLst>
          </p:cNvPr>
          <p:cNvGrpSpPr/>
          <p:nvPr/>
        </p:nvGrpSpPr>
        <p:grpSpPr>
          <a:xfrm>
            <a:off x="8534399" y="4043549"/>
            <a:ext cx="1662700" cy="1568610"/>
            <a:chOff x="6846091" y="3607817"/>
            <a:chExt cx="1661021" cy="1868648"/>
          </a:xfrm>
        </p:grpSpPr>
        <p:sp>
          <p:nvSpPr>
            <p:cNvPr id="1407" name="Google Shape;1407;p60"/>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Activity!</a:t>
              </a:r>
              <a:endParaRPr/>
            </a:p>
          </p:txBody>
        </p:sp>
        <p:sp>
          <p:nvSpPr>
            <p:cNvPr id="1408" name="Google Shape;1408;p60"/>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1409" name="Google Shape;1409;p60"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1405" name="Google Shape;1405;p6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a:t>
            </a:r>
          </a:p>
        </p:txBody>
      </p:sp>
      <p:graphicFrame>
        <p:nvGraphicFramePr>
          <p:cNvPr id="6" name="Table 5"/>
          <p:cNvGraphicFramePr>
            <a:graphicFrameLocks noGrp="1"/>
          </p:cNvGraphicFramePr>
          <p:nvPr>
            <p:extLst>
              <p:ext uri="{D42A27DB-BD31-4B8C-83A1-F6EECF244321}">
                <p14:modId xmlns:p14="http://schemas.microsoft.com/office/powerpoint/2010/main" val="4045322346"/>
              </p:ext>
            </p:extLst>
          </p:nvPr>
        </p:nvGraphicFramePr>
        <p:xfrm>
          <a:off x="443565" y="1337690"/>
          <a:ext cx="11239929" cy="963160"/>
        </p:xfrm>
        <a:graphic>
          <a:graphicData uri="http://schemas.openxmlformats.org/drawingml/2006/table">
            <a:tbl>
              <a:tblPr firstRow="1" bandRow="1">
                <a:tableStyleId>{5C22544A-7EE6-4342-B048-85BDC9FD1C3A}</a:tableStyleId>
              </a:tblPr>
              <a:tblGrid>
                <a:gridCol w="2432959">
                  <a:extLst>
                    <a:ext uri="{9D8B030D-6E8A-4147-A177-3AD203B41FA5}">
                      <a16:colId xmlns:a16="http://schemas.microsoft.com/office/drawing/2014/main" val="532445600"/>
                    </a:ext>
                  </a:extLst>
                </a:gridCol>
                <a:gridCol w="4600626">
                  <a:extLst>
                    <a:ext uri="{9D8B030D-6E8A-4147-A177-3AD203B41FA5}">
                      <a16:colId xmlns:a16="http://schemas.microsoft.com/office/drawing/2014/main" val="1590019068"/>
                    </a:ext>
                  </a:extLst>
                </a:gridCol>
                <a:gridCol w="1296980">
                  <a:extLst>
                    <a:ext uri="{9D8B030D-6E8A-4147-A177-3AD203B41FA5}">
                      <a16:colId xmlns:a16="http://schemas.microsoft.com/office/drawing/2014/main" val="1099636816"/>
                    </a:ext>
                  </a:extLst>
                </a:gridCol>
                <a:gridCol w="2909364">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ESEA</a:t>
                      </a:r>
                      <a:r>
                        <a:rPr lang="en-US" sz="1600" kern="1200" baseline="0" dirty="0">
                          <a:solidFill>
                            <a:schemeClr val="tx1">
                              <a:lumMod val="95000"/>
                              <a:lumOff val="5000"/>
                            </a:schemeClr>
                          </a:solidFill>
                          <a:effectLst/>
                          <a:latin typeface="+mn-lt"/>
                        </a:rPr>
                        <a:t> Office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Position</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Phone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E-mail</a:t>
                      </a:r>
                      <a:endParaRPr lang="en-US" sz="1600" dirty="0">
                        <a:solidFill>
                          <a:schemeClr val="tx1">
                            <a:lumMod val="95000"/>
                            <a:lumOff val="5000"/>
                          </a:schemeClr>
                        </a:solidFill>
                        <a:effectLst/>
                        <a:latin typeface="+mn-lt"/>
                        <a:ea typeface="Calibri"/>
                        <a:cs typeface="Times New Roman"/>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Nazie</a:t>
                      </a:r>
                      <a:r>
                        <a:rPr lang="en-US" sz="1400" b="0" baseline="0" dirty="0">
                          <a:effectLst/>
                          <a:latin typeface="+mn-lt"/>
                          <a:ea typeface="Calibri"/>
                          <a:cs typeface="Times New Roman"/>
                        </a:rPr>
                        <a:t> Mohajeri-Nelson</a:t>
                      </a:r>
                      <a:endParaRPr lang="en-US" sz="1400" b="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mn-lt"/>
                          <a:ea typeface="+mn-ea"/>
                          <a:cs typeface="+mn-cs"/>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3">
                            <a:extLst>
                              <a:ext uri="{A12FA001-AC4F-418D-AE19-62706E023703}">
                                <ahyp:hlinkClr xmlns:ahyp="http://schemas.microsoft.com/office/drawing/2018/hyperlinkcolor" val="tx"/>
                              </a:ext>
                            </a:extLst>
                          </a:hlinkClick>
                        </a:rPr>
                        <a:t>Mohajeri-nelson_n@cde.state.co.us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Asst. Director</a:t>
                      </a:r>
                      <a:r>
                        <a:rPr lang="en-US" sz="1400" b="0" baseline="0" dirty="0">
                          <a:effectLst/>
                          <a:latin typeface="+mn-lt"/>
                          <a:ea typeface="Calibri"/>
                          <a:cs typeface="Times New Roman"/>
                        </a:rPr>
                        <a:t> of ESEA Office</a:t>
                      </a:r>
                      <a:endParaRPr lang="en-US" sz="1400" b="0" dirty="0">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303-866-6850</a:t>
                      </a:r>
                      <a:endParaRPr lang="en-US" sz="1400" b="0" kern="1200" dirty="0">
                        <a:solidFill>
                          <a:schemeClr val="tx1"/>
                        </a:solidFill>
                        <a:effectLst/>
                        <a:latin typeface="+mn-lt"/>
                        <a:ea typeface="+mn-ea"/>
                        <a:cs typeface="+mn-cs"/>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4">
                            <a:extLst>
                              <a:ext uri="{A12FA001-AC4F-418D-AE19-62706E023703}">
                                <ahyp:hlinkClr xmlns:ahyp="http://schemas.microsoft.com/office/drawing/2018/hyperlinkcolor" val="tx"/>
                              </a:ext>
                            </a:extLst>
                          </a:hlinkClick>
                        </a:rPr>
                        <a:t>Collins_d@cde.state.co.us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401631335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025893675"/>
              </p:ext>
            </p:extLst>
          </p:nvPr>
        </p:nvGraphicFramePr>
        <p:xfrm>
          <a:off x="443565" y="2775692"/>
          <a:ext cx="11239928" cy="1306615"/>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1263721">
                  <a:extLst>
                    <a:ext uri="{9D8B030D-6E8A-4147-A177-3AD203B41FA5}">
                      <a16:colId xmlns:a16="http://schemas.microsoft.com/office/drawing/2014/main" val="20002"/>
                    </a:ext>
                  </a:extLst>
                </a:gridCol>
                <a:gridCol w="2919637">
                  <a:extLst>
                    <a:ext uri="{9D8B030D-6E8A-4147-A177-3AD203B41FA5}">
                      <a16:colId xmlns:a16="http://schemas.microsoft.com/office/drawing/2014/main" val="20003"/>
                    </a:ext>
                  </a:extLst>
                </a:gridCol>
              </a:tblGrid>
              <a:tr h="339216">
                <a:tc>
                  <a:txBody>
                    <a:bodyPr/>
                    <a:lstStyle/>
                    <a:p>
                      <a:pPr algn="ctr"/>
                      <a:r>
                        <a:rPr lang="en-US" sz="1400" dirty="0">
                          <a:solidFill>
                            <a:schemeClr val="tx1">
                              <a:lumMod val="95000"/>
                              <a:lumOff val="5000"/>
                            </a:schemeClr>
                          </a:solidFill>
                        </a:rPr>
                        <a:t>DARE Team</a:t>
                      </a:r>
                    </a:p>
                  </a:txBody>
                  <a:tcPr/>
                </a:tc>
                <a:tc>
                  <a:txBody>
                    <a:bodyPr/>
                    <a:lstStyle/>
                    <a:p>
                      <a:pPr algn="ctr"/>
                      <a:r>
                        <a:rPr lang="en-US" sz="1400" dirty="0">
                          <a:solidFill>
                            <a:schemeClr val="tx1">
                              <a:lumMod val="95000"/>
                              <a:lumOff val="5000"/>
                            </a:schemeClr>
                          </a:solidFill>
                        </a:rPr>
                        <a:t>Expertise</a:t>
                      </a:r>
                    </a:p>
                  </a:txBody>
                  <a:tcPr/>
                </a:tc>
                <a:tc>
                  <a:txBody>
                    <a:bodyPr/>
                    <a:lstStyle/>
                    <a:p>
                      <a:pPr algn="ctr"/>
                      <a:r>
                        <a:rPr lang="en-US" sz="1400" dirty="0">
                          <a:solidFill>
                            <a:schemeClr val="tx1">
                              <a:lumMod val="95000"/>
                              <a:lumOff val="5000"/>
                            </a:schemeClr>
                          </a:solidFill>
                        </a:rPr>
                        <a:t>Phone</a:t>
                      </a:r>
                    </a:p>
                  </a:txBody>
                  <a:tcPr/>
                </a:tc>
                <a:tc>
                  <a:txBody>
                    <a:bodyPr/>
                    <a:lstStyle/>
                    <a:p>
                      <a:pPr algn="ctr"/>
                      <a:r>
                        <a:rPr lang="en-US" sz="1400" dirty="0">
                          <a:solidFill>
                            <a:schemeClr val="tx1">
                              <a:lumMod val="95000"/>
                              <a:lumOff val="5000"/>
                            </a:schemeClr>
                          </a:solidFill>
                        </a:rPr>
                        <a:t>Email</a:t>
                      </a:r>
                    </a:p>
                  </a:txBody>
                  <a:tcPr/>
                </a:tc>
                <a:extLst>
                  <a:ext uri="{0D108BD9-81ED-4DB2-BD59-A6C34878D82A}">
                    <a16:rowId xmlns:a16="http://schemas.microsoft.com/office/drawing/2014/main" val="10000"/>
                  </a:ext>
                </a:extLst>
              </a:tr>
              <a:tr h="310948">
                <a:tc>
                  <a:txBody>
                    <a:bodyPr/>
                    <a:lstStyle/>
                    <a:p>
                      <a:r>
                        <a:rPr lang="en-US" sz="1400" b="0" i="0" kern="1200" dirty="0">
                          <a:solidFill>
                            <a:schemeClr val="tx1">
                              <a:lumMod val="95000"/>
                              <a:lumOff val="5000"/>
                            </a:schemeClr>
                          </a:solidFill>
                          <a:effectLst/>
                          <a:latin typeface="+mn-lt"/>
                          <a:ea typeface="+mn-ea"/>
                          <a:cs typeface="+mn-cs"/>
                        </a:rPr>
                        <a:t>Tina Negley</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ESSA Accountability, Program Evaluation,</a:t>
                      </a:r>
                      <a:r>
                        <a:rPr lang="en-US" sz="1400" b="0" i="0" kern="1200" baseline="0" dirty="0">
                          <a:solidFill>
                            <a:schemeClr val="tx1">
                              <a:lumMod val="95000"/>
                              <a:lumOff val="5000"/>
                            </a:schemeClr>
                          </a:solidFill>
                          <a:effectLst/>
                          <a:latin typeface="+mn-lt"/>
                          <a:ea typeface="+mn-ea"/>
                          <a:cs typeface="+mn-cs"/>
                        </a:rPr>
                        <a:t> and Reporting</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303-866-5243</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5">
                            <a:extLst>
                              <a:ext uri="{A12FA001-AC4F-418D-AE19-62706E023703}">
                                <ahyp:hlinkClr xmlns:ahyp="http://schemas.microsoft.com/office/drawing/2018/hyperlinkcolor" val="tx"/>
                              </a:ext>
                            </a:extLst>
                          </a:hlinkClick>
                        </a:rPr>
                        <a:t>negley_t@cde.state.co.us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1"/>
                  </a:ext>
                </a:extLst>
              </a:tr>
              <a:tr h="345503">
                <a:tc>
                  <a:txBody>
                    <a:bodyPr/>
                    <a:lstStyle/>
                    <a:p>
                      <a:r>
                        <a:rPr lang="en-US" sz="1400" b="0" i="0" kern="1200" dirty="0">
                          <a:solidFill>
                            <a:schemeClr val="tx1">
                              <a:lumMod val="95000"/>
                              <a:lumOff val="5000"/>
                            </a:schemeClr>
                          </a:solidFill>
                          <a:effectLst/>
                          <a:latin typeface="+mn-lt"/>
                          <a:ea typeface="+mn-ea"/>
                          <a:cs typeface="+mn-cs"/>
                        </a:rPr>
                        <a:t>Alan Shimmin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 Reporting</a:t>
                      </a:r>
                      <a:r>
                        <a:rPr lang="en-US" sz="1400" b="0" i="0" kern="1200" baseline="0" dirty="0">
                          <a:solidFill>
                            <a:schemeClr val="tx1">
                              <a:lumMod val="95000"/>
                              <a:lumOff val="5000"/>
                            </a:schemeClr>
                          </a:solidFill>
                          <a:effectLst/>
                          <a:latin typeface="+mn-lt"/>
                          <a:ea typeface="+mn-ea"/>
                          <a:cs typeface="+mn-cs"/>
                        </a:rPr>
                        <a:t> and Data Collections</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303-866-6209</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6">
                            <a:extLst>
                              <a:ext uri="{A12FA001-AC4F-418D-AE19-62706E023703}">
                                <ahyp:hlinkClr xmlns:ahyp="http://schemas.microsoft.com/office/drawing/2018/hyperlinkcolor" val="tx"/>
                              </a:ext>
                            </a:extLst>
                          </a:hlinkClick>
                        </a:rPr>
                        <a:t>shimmin_a@cde.state.co.us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2"/>
                  </a:ext>
                </a:extLst>
              </a:tr>
              <a:tr h="310948">
                <a:tc>
                  <a:txBody>
                    <a:bodyPr/>
                    <a:lstStyle/>
                    <a:p>
                      <a:r>
                        <a:rPr lang="en-US" sz="1400" b="0" i="0" kern="1200" dirty="0">
                          <a:solidFill>
                            <a:schemeClr val="tx1">
                              <a:lumMod val="95000"/>
                              <a:lumOff val="5000"/>
                            </a:schemeClr>
                          </a:solidFill>
                          <a:effectLst/>
                          <a:latin typeface="+mn-lt"/>
                          <a:ea typeface="+mn-ea"/>
                          <a:cs typeface="+mn-cs"/>
                        </a:rPr>
                        <a:t>Mary Shen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a:t>
                      </a:r>
                      <a:r>
                        <a:rPr lang="en-US" sz="1400" b="0" i="0" kern="1200" baseline="0" dirty="0">
                          <a:solidFill>
                            <a:schemeClr val="tx1">
                              <a:lumMod val="95000"/>
                              <a:lumOff val="5000"/>
                            </a:schemeClr>
                          </a:solidFill>
                          <a:effectLst/>
                          <a:latin typeface="+mn-lt"/>
                          <a:ea typeface="+mn-ea"/>
                          <a:cs typeface="+mn-cs"/>
                        </a:rPr>
                        <a:t> Program Evaluation, Research, and Accountability</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303-866-4571</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7">
                            <a:extLst>
                              <a:ext uri="{A12FA001-AC4F-418D-AE19-62706E023703}">
                                <ahyp:hlinkClr xmlns:ahyp="http://schemas.microsoft.com/office/drawing/2018/hyperlinkcolor" val="tx"/>
                              </a:ext>
                            </a:extLst>
                          </a:hlinkClick>
                        </a:rPr>
                        <a:t>shen_m@cde.state.co.us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06116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Tree>
    <p:extLst>
      <p:ext uri="{BB962C8B-B14F-4D97-AF65-F5344CB8AC3E}">
        <p14:creationId xmlns:p14="http://schemas.microsoft.com/office/powerpoint/2010/main" val="57590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
          <p:cNvSpPr txBox="1">
            <a:spLocks noGrp="1"/>
          </p:cNvSpPr>
          <p:nvPr>
            <p:ph type="body" idx="1"/>
          </p:nvPr>
        </p:nvSpPr>
        <p:spPr>
          <a:xfrm>
            <a:off x="1905000" y="1766010"/>
            <a:ext cx="8046720" cy="112959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1600"/>
              <a:buNone/>
            </a:pPr>
            <a:r>
              <a:rPr lang="en-US" sz="1600" b="1" u="sng"/>
              <a:t>REL Central Team</a:t>
            </a:r>
            <a:endParaRPr/>
          </a:p>
          <a:p>
            <a:pPr marL="228600" indent="-228600">
              <a:buSzPts val="1600"/>
            </a:pPr>
            <a:r>
              <a:rPr lang="en-US" sz="1600" b="1">
                <a:solidFill>
                  <a:srgbClr val="005288"/>
                </a:solidFill>
              </a:rPr>
              <a:t>Josh Stewart, Jeanette Joyce, David Yanoski, Mckenzie Haines, Doug Gagnon</a:t>
            </a:r>
            <a:endParaRPr/>
          </a:p>
          <a:p>
            <a:pPr marL="228600" indent="-127000">
              <a:buSzPts val="1600"/>
              <a:buNone/>
            </a:pPr>
            <a:endParaRPr sz="1600" b="1">
              <a:solidFill>
                <a:srgbClr val="005288"/>
              </a:solidFill>
            </a:endParaRPr>
          </a:p>
        </p:txBody>
      </p:sp>
      <p:sp>
        <p:nvSpPr>
          <p:cNvPr id="701" name="Google Shape;701;p3"/>
          <p:cNvSpPr txBox="1">
            <a:spLocks noGrp="1"/>
          </p:cNvSpPr>
          <p:nvPr>
            <p:ph type="body" idx="2"/>
          </p:nvPr>
        </p:nvSpPr>
        <p:spPr>
          <a:xfrm>
            <a:off x="1992314" y="2590800"/>
            <a:ext cx="7959407" cy="2946574"/>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r>
              <a:rPr lang="en-US" sz="1600" b="1" u="sng" dirty="0"/>
              <a:t>CDE Team</a:t>
            </a:r>
            <a:endParaRPr dirty="0"/>
          </a:p>
          <a:p>
            <a:pPr marL="228600" indent="-228600">
              <a:buSzPts val="1600"/>
            </a:pPr>
            <a:r>
              <a:rPr lang="en-US" sz="1600" b="1" dirty="0">
                <a:solidFill>
                  <a:srgbClr val="005288"/>
                </a:solidFill>
              </a:rPr>
              <a:t>Nazanin Mohajeri-Nelson, Ph.D. </a:t>
            </a:r>
            <a:endParaRPr dirty="0"/>
          </a:p>
          <a:p>
            <a:pPr marL="685800" lvl="1" indent="-228600">
              <a:buSzPts val="1600"/>
            </a:pPr>
            <a:r>
              <a:rPr lang="en-US" sz="1600" dirty="0"/>
              <a:t>Director, ESEA Office</a:t>
            </a:r>
            <a:endParaRPr dirty="0"/>
          </a:p>
          <a:p>
            <a:pPr marL="228600" indent="-228600">
              <a:buSzPts val="1600"/>
            </a:pPr>
            <a:r>
              <a:rPr lang="en-US" sz="1600" b="1" dirty="0">
                <a:solidFill>
                  <a:srgbClr val="005288"/>
                </a:solidFill>
              </a:rPr>
              <a:t>Tina Negley</a:t>
            </a:r>
            <a:endParaRPr dirty="0"/>
          </a:p>
          <a:p>
            <a:pPr marL="685800" lvl="1" indent="-228600">
              <a:buSzPts val="1600"/>
            </a:pPr>
            <a:r>
              <a:rPr lang="en-US" sz="1600" dirty="0"/>
              <a:t>Coordinator, Data, Accountability, Reporting and Evaluation Team</a:t>
            </a:r>
            <a:endParaRPr dirty="0"/>
          </a:p>
          <a:p>
            <a:pPr marL="228600" indent="-228600">
              <a:buSzPts val="1600"/>
            </a:pPr>
            <a:r>
              <a:rPr lang="en-US" sz="1600" b="1" dirty="0">
                <a:solidFill>
                  <a:srgbClr val="005288"/>
                </a:solidFill>
              </a:rPr>
              <a:t>Mary Shen</a:t>
            </a:r>
            <a:endParaRPr dirty="0"/>
          </a:p>
          <a:p>
            <a:pPr marL="685800" lvl="1" indent="-228600">
              <a:buSzPts val="1600"/>
            </a:pPr>
            <a:r>
              <a:rPr lang="en-US" sz="1600" dirty="0"/>
              <a:t>Research Analyst</a:t>
            </a:r>
            <a:endParaRPr dirty="0"/>
          </a:p>
        </p:txBody>
      </p:sp>
      <p:sp>
        <p:nvSpPr>
          <p:cNvPr id="702" name="Google Shape;702;p3"/>
          <p:cNvSpPr txBox="1">
            <a:spLocks noGrp="1"/>
          </p:cNvSpPr>
          <p:nvPr>
            <p:ph type="title"/>
          </p:nvPr>
        </p:nvSpPr>
        <p:spPr>
          <a:xfrm>
            <a:off x="1905000" y="350838"/>
            <a:ext cx="8046720" cy="1325563"/>
          </a:xfrm>
          <a:prstGeom prst="rect">
            <a:avLst/>
          </a:prstGeom>
          <a:noFill/>
          <a:ln>
            <a:noFill/>
          </a:ln>
        </p:spPr>
        <p:txBody>
          <a:bodyPr spcFirstLastPara="1" wrap="square" lIns="91425" tIns="45700" rIns="91425" bIns="45700" anchor="ctr" anchorCtr="0">
            <a:noAutofit/>
          </a:bodyPr>
          <a:lstStyle/>
          <a:p>
            <a:pPr>
              <a:buSzPts val="2800"/>
            </a:pPr>
            <a:r>
              <a:rPr lang="en-US" sz="2800">
                <a:latin typeface="Trebuchet MS"/>
                <a:ea typeface="Trebuchet MS"/>
                <a:cs typeface="Trebuchet MS"/>
                <a:sym typeface="Trebuchet MS"/>
              </a:rPr>
              <a:t>Introductions</a:t>
            </a:r>
            <a:endParaRPr/>
          </a:p>
        </p:txBody>
      </p:sp>
      <p:sp>
        <p:nvSpPr>
          <p:cNvPr id="703" name="Google Shape;703;p3"/>
          <p:cNvSpPr txBox="1">
            <a:spLocks noGrp="1"/>
          </p:cNvSpPr>
          <p:nvPr>
            <p:ph type="sldNum" idx="4294967295"/>
          </p:nvPr>
        </p:nvSpPr>
        <p:spPr>
          <a:xfrm>
            <a:off x="1524001" y="6356351"/>
            <a:ext cx="46831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solidFill>
                  <a:srgbClr val="000000"/>
                </a:solidFill>
              </a:rPr>
              <a:pPr>
                <a:buClr>
                  <a:srgbClr val="000000"/>
                </a:buClr>
              </a:pPr>
              <a:t>4</a:t>
            </a:fld>
            <a:endParaRPr kern="0">
              <a:solidFill>
                <a:srgbClr val="000000"/>
              </a:solidFill>
            </a:endParaRPr>
          </a:p>
        </p:txBody>
      </p:sp>
    </p:spTree>
    <p:extLst>
      <p:ext uri="{BB962C8B-B14F-4D97-AF65-F5344CB8AC3E}">
        <p14:creationId xmlns:p14="http://schemas.microsoft.com/office/powerpoint/2010/main" val="210646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r>
              <a:rPr lang="en-US"/>
              <a:t>Program Evaluation:</a:t>
            </a:r>
            <a:endParaRPr/>
          </a:p>
        </p:txBody>
      </p:sp>
      <p:sp>
        <p:nvSpPr>
          <p:cNvPr id="710" name="Google Shape;710;p4"/>
          <p:cNvSpPr txBox="1">
            <a:spLocks noGrp="1"/>
          </p:cNvSpPr>
          <p:nvPr>
            <p:ph type="subTitle" idx="1"/>
          </p:nvPr>
        </p:nvSpPr>
        <p:spPr>
          <a:xfrm>
            <a:off x="2667000" y="3602038"/>
            <a:ext cx="6858000" cy="1655762"/>
          </a:xfrm>
          <a:prstGeom prst="rect">
            <a:avLst/>
          </a:prstGeom>
          <a:noFill/>
          <a:ln>
            <a:noFill/>
          </a:ln>
        </p:spPr>
        <p:txBody>
          <a:bodyPr spcFirstLastPara="1" wrap="square" lIns="91425" tIns="45700" rIns="91425" bIns="45700" anchor="ctr" anchorCtr="0">
            <a:noAutofit/>
          </a:bodyPr>
          <a:lstStyle/>
          <a:p>
            <a:pPr marL="0" indent="0">
              <a:spcBef>
                <a:spcPts val="0"/>
              </a:spcBef>
              <a:buSzPts val="2800"/>
            </a:pPr>
            <a:r>
              <a:rPr lang="en-US" sz="2800"/>
              <a:t>Overall Training Goals, Purpose, and Process</a:t>
            </a:r>
            <a:endParaRPr/>
          </a:p>
        </p:txBody>
      </p:sp>
    </p:spTree>
    <p:extLst>
      <p:ext uri="{BB962C8B-B14F-4D97-AF65-F5344CB8AC3E}">
        <p14:creationId xmlns:p14="http://schemas.microsoft.com/office/powerpoint/2010/main" val="136053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3" name="Title 2">
            <a:extLst>
              <a:ext uri="{FF2B5EF4-FFF2-40B4-BE49-F238E27FC236}">
                <a16:creationId xmlns:a16="http://schemas.microsoft.com/office/drawing/2014/main" id="{3F83C34A-C020-435E-A990-4E54C65BC937}"/>
              </a:ext>
            </a:extLst>
          </p:cNvPr>
          <p:cNvSpPr>
            <a:spLocks noGrp="1"/>
          </p:cNvSpPr>
          <p:nvPr>
            <p:ph type="title"/>
          </p:nvPr>
        </p:nvSpPr>
        <p:spPr>
          <a:xfrm>
            <a:off x="2504068" y="483352"/>
            <a:ext cx="7562034" cy="713232"/>
          </a:xfrm>
        </p:spPr>
        <p:txBody>
          <a:bodyPr/>
          <a:lstStyle/>
          <a:p>
            <a:r>
              <a:rPr lang="en-US" sz="2800" dirty="0">
                <a:solidFill>
                  <a:srgbClr val="FFFFFF"/>
                </a:solidFill>
                <a:latin typeface="Trebuchet MS"/>
                <a:sym typeface="Trebuchet MS"/>
              </a:rPr>
              <a:t>Overall Goals of Program Evaluation Training</a:t>
            </a:r>
            <a:br>
              <a:rPr lang="en-US" sz="1050" dirty="0">
                <a:solidFill>
                  <a:srgbClr val="000000"/>
                </a:solidFill>
              </a:rPr>
            </a:br>
            <a:endParaRPr lang="en-US" dirty="0"/>
          </a:p>
        </p:txBody>
      </p:sp>
      <p:sp>
        <p:nvSpPr>
          <p:cNvPr id="717" name="Google Shape;717;p5"/>
          <p:cNvSpPr txBox="1">
            <a:spLocks noGrp="1"/>
          </p:cNvSpPr>
          <p:nvPr>
            <p:ph type="body" idx="1"/>
          </p:nvPr>
        </p:nvSpPr>
        <p:spPr>
          <a:xfrm>
            <a:off x="1966042" y="1371601"/>
            <a:ext cx="8100060" cy="4289815"/>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Develop understanding of the evaluation process and cycle.</a:t>
            </a:r>
            <a:endParaRPr/>
          </a:p>
          <a:p>
            <a:pPr marL="342900" indent="-342900">
              <a:buFont typeface="Arial"/>
              <a:buChar char="•"/>
            </a:pPr>
            <a:r>
              <a:rPr lang="en-US">
                <a:latin typeface="Calibri"/>
                <a:ea typeface="Calibri"/>
                <a:cs typeface="Calibri"/>
                <a:sym typeface="Calibri"/>
              </a:rPr>
              <a:t>Build capacity to effectively implement quality evaluation.</a:t>
            </a:r>
            <a:endParaRPr/>
          </a:p>
          <a:p>
            <a:pPr marL="342900" indent="-342900">
              <a:buFont typeface="Arial"/>
              <a:buChar char="•"/>
            </a:pPr>
            <a:r>
              <a:rPr lang="en-US">
                <a:latin typeface="Calibri"/>
                <a:ea typeface="Calibri"/>
                <a:cs typeface="Calibri"/>
                <a:sym typeface="Calibri"/>
              </a:rPr>
              <a:t>Form a common language to facilitate evaluation.</a:t>
            </a:r>
            <a:endParaRPr/>
          </a:p>
          <a:p>
            <a:pPr marL="342900" indent="-342900">
              <a:buFont typeface="Arial"/>
              <a:buChar char="•"/>
            </a:pPr>
            <a:r>
              <a:rPr lang="en-US">
                <a:latin typeface="Calibri"/>
                <a:ea typeface="Calibri"/>
                <a:cs typeface="Calibri"/>
                <a:sym typeface="Calibri"/>
              </a:rPr>
              <a:t>Identify how program evaluation can apply to small scale, targeted interventions.</a:t>
            </a:r>
            <a:endParaRPr/>
          </a:p>
        </p:txBody>
      </p:sp>
      <p:sp>
        <p:nvSpPr>
          <p:cNvPr id="718" name="Google Shape;718;p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6</a:t>
            </a:fld>
            <a:endParaRPr kern="0"/>
          </a:p>
        </p:txBody>
      </p:sp>
    </p:spTree>
    <p:extLst>
      <p:ext uri="{BB962C8B-B14F-4D97-AF65-F5344CB8AC3E}">
        <p14:creationId xmlns:p14="http://schemas.microsoft.com/office/powerpoint/2010/main" val="282290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
          <p:cNvSpPr txBox="1">
            <a:spLocks noGrp="1"/>
          </p:cNvSpPr>
          <p:nvPr>
            <p:ph type="title"/>
          </p:nvPr>
        </p:nvSpPr>
        <p:spPr>
          <a:xfrm>
            <a:off x="1905000" y="381000"/>
            <a:ext cx="437340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Evaluation?</a:t>
            </a:r>
            <a:endParaRPr/>
          </a:p>
        </p:txBody>
      </p:sp>
      <p:sp>
        <p:nvSpPr>
          <p:cNvPr id="726" name="Google Shape;726;p6"/>
          <p:cNvSpPr txBox="1">
            <a:spLocks noGrp="1"/>
          </p:cNvSpPr>
          <p:nvPr>
            <p:ph type="body" idx="1"/>
          </p:nvPr>
        </p:nvSpPr>
        <p:spPr>
          <a:xfrm>
            <a:off x="2055286" y="1371600"/>
            <a:ext cx="8284852" cy="4343400"/>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Evaluation</a:t>
            </a:r>
            <a:endParaRPr/>
          </a:p>
          <a:p>
            <a:pPr marL="1028700" lvl="1">
              <a:buSzPts val="2400"/>
            </a:pPr>
            <a:r>
              <a:rPr lang="en-US"/>
              <a:t>Involves collecting and analyzing information about a program’s activities, characteristics, and outcomes</a:t>
            </a:r>
            <a:endParaRPr/>
          </a:p>
          <a:p>
            <a:pPr marL="1028700" lvl="1">
              <a:buSzPts val="2400"/>
            </a:pPr>
            <a:r>
              <a:rPr lang="en-US"/>
              <a:t>Answer questions specific to local context</a:t>
            </a:r>
            <a:endParaRPr/>
          </a:p>
          <a:p>
            <a:pPr marL="1028700" lvl="1">
              <a:buSzPts val="2400"/>
            </a:pPr>
            <a:r>
              <a:rPr lang="en-US"/>
              <a:t>Iterative process</a:t>
            </a:r>
            <a:endParaRPr/>
          </a:p>
          <a:p>
            <a:pPr marL="342900" indent="-342900">
              <a:buFont typeface="Arial"/>
              <a:buChar char="•"/>
            </a:pPr>
            <a:r>
              <a:rPr lang="en-US">
                <a:latin typeface="Calibri"/>
                <a:ea typeface="Calibri"/>
                <a:cs typeface="Calibri"/>
                <a:sym typeface="Calibri"/>
              </a:rPr>
              <a:t>Purpose</a:t>
            </a:r>
            <a:endParaRPr/>
          </a:p>
          <a:p>
            <a:pPr marL="1028700" lvl="1">
              <a:buSzPts val="2400"/>
            </a:pPr>
            <a:r>
              <a:rPr lang="en-US"/>
              <a:t>Make informed judgements about a program </a:t>
            </a:r>
            <a:endParaRPr/>
          </a:p>
          <a:p>
            <a:pPr marL="1028700" lvl="1">
              <a:buSzPts val="2400"/>
            </a:pPr>
            <a:r>
              <a:rPr lang="en-US"/>
              <a:t>Inform programming decisions</a:t>
            </a:r>
            <a:endParaRPr/>
          </a:p>
          <a:p>
            <a:pPr marL="1028700" lvl="1">
              <a:buSzPts val="2400"/>
            </a:pPr>
            <a:r>
              <a:rPr lang="en-US"/>
              <a:t>Tool to inform continuous improvement</a:t>
            </a:r>
            <a:endParaRPr/>
          </a:p>
        </p:txBody>
      </p:sp>
      <p:sp>
        <p:nvSpPr>
          <p:cNvPr id="727" name="Google Shape;727;p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7</a:t>
            </a:fld>
            <a:endParaRPr kern="0"/>
          </a:p>
        </p:txBody>
      </p:sp>
    </p:spTree>
    <p:extLst>
      <p:ext uri="{BB962C8B-B14F-4D97-AF65-F5344CB8AC3E}">
        <p14:creationId xmlns:p14="http://schemas.microsoft.com/office/powerpoint/2010/main" val="21021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
          <p:cNvSpPr txBox="1">
            <a:spLocks noGrp="1"/>
          </p:cNvSpPr>
          <p:nvPr>
            <p:ph type="title"/>
          </p:nvPr>
        </p:nvSpPr>
        <p:spPr>
          <a:xfrm>
            <a:off x="1905000" y="381000"/>
            <a:ext cx="564091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Defining ESSA Levels of Evidence</a:t>
            </a:r>
            <a:endParaRPr/>
          </a:p>
        </p:txBody>
      </p:sp>
      <p:pic>
        <p:nvPicPr>
          <p:cNvPr id="735" name="Google Shape;735;p7" descr="Level 1 - Evidence Tier: Strong Evidence, Type of Study: A well-designed and implemented experimental or randomized control trial (RCT), Notes: Requires special effort and data collection. Presents unique logistical and technical challenges. &#10;Level 2 - Evidence Tier: Moderate Evidence, Type of Study: At least one quasi-experimental study, Notes: Can be performed using available data or data specifically collected for the study; common in educational research.&#10;Level 3 - Evidence Tier: Promising Evidence, Type of Study: At least one correlational study with statistical controls for selection bias, Notes: Are usually performed using available data and are common in educational research.&#10;Level 4 - Evidence Tier: Demonstrates a rationale, Type of Study: Relevant research or evaluation showing that the product will likely improve student outcomes; still needs other support that it has a favorable effect, Notes: Gives districts the ability to adopt new, promising approaches not yet supported by high-quality efficacy research. "/>
          <p:cNvPicPr preferRelativeResize="0">
            <a:picLocks noGrp="1"/>
          </p:cNvPicPr>
          <p:nvPr>
            <p:ph type="body" idx="1"/>
          </p:nvPr>
        </p:nvPicPr>
        <p:blipFill rotWithShape="1">
          <a:blip r:embed="rId3">
            <a:alphaModFix/>
          </a:blip>
          <a:srcRect/>
          <a:stretch/>
        </p:blipFill>
        <p:spPr>
          <a:xfrm>
            <a:off x="3124201" y="1295400"/>
            <a:ext cx="4728605" cy="4343400"/>
          </a:xfrm>
          <a:prstGeom prst="rect">
            <a:avLst/>
          </a:prstGeom>
          <a:noFill/>
          <a:ln>
            <a:noFill/>
          </a:ln>
        </p:spPr>
      </p:pic>
      <p:sp>
        <p:nvSpPr>
          <p:cNvPr id="736" name="Google Shape;736;p7"/>
          <p:cNvSpPr txBox="1"/>
          <p:nvPr/>
        </p:nvSpPr>
        <p:spPr>
          <a:xfrm>
            <a:off x="8915400" y="4438472"/>
            <a:ext cx="1371600" cy="1200329"/>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See Handout A for more information</a:t>
            </a:r>
            <a:endParaRPr sz="1400" kern="0">
              <a:solidFill>
                <a:srgbClr val="000000"/>
              </a:solidFill>
              <a:latin typeface="Arial"/>
              <a:cs typeface="Arial"/>
              <a:sym typeface="Arial"/>
            </a:endParaRPr>
          </a:p>
        </p:txBody>
      </p:sp>
      <p:sp>
        <p:nvSpPr>
          <p:cNvPr id="734" name="Google Shape;734;p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8</a:t>
            </a:fld>
            <a:endParaRPr kern="0"/>
          </a:p>
        </p:txBody>
      </p:sp>
    </p:spTree>
    <p:extLst>
      <p:ext uri="{BB962C8B-B14F-4D97-AF65-F5344CB8AC3E}">
        <p14:creationId xmlns:p14="http://schemas.microsoft.com/office/powerpoint/2010/main" val="17402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2" name="Google Shape;752;p9"/>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The Program Evaluation Cycle</a:t>
            </a:r>
            <a:endParaRPr/>
          </a:p>
        </p:txBody>
      </p:sp>
      <p:grpSp>
        <p:nvGrpSpPr>
          <p:cNvPr id="754" name="Google Shape;754;p9" descr="Part 1: Logic Model&#10;Part 2: Evaluation Questions&#10;Part 3: Data Sources&#10;Part 4: Data Collection Tools&#10;Part 5: Data and Preparation and Analysis&#10;Part 6: Dissemination "/>
          <p:cNvGrpSpPr/>
          <p:nvPr/>
        </p:nvGrpSpPr>
        <p:grpSpPr>
          <a:xfrm>
            <a:off x="3908846" y="1393930"/>
            <a:ext cx="4374306" cy="4069174"/>
            <a:chOff x="860846" y="-3070"/>
            <a:chExt cx="4374306" cy="4069174"/>
          </a:xfrm>
        </p:grpSpPr>
        <p:sp>
          <p:nvSpPr>
            <p:cNvPr id="755" name="Google Shape;755;p9"/>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6" name="Google Shape;756;p9"/>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7" name="Google Shape;757;p9"/>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1: Logic Model</a:t>
              </a:r>
              <a:endParaRPr sz="1400" kern="0">
                <a:solidFill>
                  <a:srgbClr val="000000"/>
                </a:solidFill>
                <a:latin typeface="Arial"/>
                <a:cs typeface="Arial"/>
                <a:sym typeface="Arial"/>
              </a:endParaRPr>
            </a:p>
          </p:txBody>
        </p:sp>
        <p:sp>
          <p:nvSpPr>
            <p:cNvPr id="758" name="Google Shape;758;p9"/>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9" name="Google Shape;759;p9"/>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2: Evaluation Questions</a:t>
              </a:r>
              <a:endParaRPr sz="1400" kern="0">
                <a:solidFill>
                  <a:srgbClr val="000000"/>
                </a:solidFill>
                <a:latin typeface="Arial"/>
                <a:cs typeface="Arial"/>
                <a:sym typeface="Arial"/>
              </a:endParaRPr>
            </a:p>
          </p:txBody>
        </p:sp>
        <p:sp>
          <p:nvSpPr>
            <p:cNvPr id="760" name="Google Shape;760;p9"/>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1" name="Google Shape;761;p9"/>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3: Data Sources</a:t>
              </a:r>
              <a:endParaRPr sz="1400" kern="0">
                <a:solidFill>
                  <a:srgbClr val="000000"/>
                </a:solidFill>
                <a:latin typeface="Arial"/>
                <a:cs typeface="Arial"/>
                <a:sym typeface="Arial"/>
              </a:endParaRPr>
            </a:p>
          </p:txBody>
        </p:sp>
        <p:sp>
          <p:nvSpPr>
            <p:cNvPr id="762" name="Google Shape;762;p9"/>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3" name="Google Shape;763;p9"/>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4: Data Collection Tools</a:t>
              </a:r>
              <a:endParaRPr sz="1400" kern="0">
                <a:solidFill>
                  <a:srgbClr val="000000"/>
                </a:solidFill>
                <a:latin typeface="Arial"/>
                <a:cs typeface="Arial"/>
                <a:sym typeface="Arial"/>
              </a:endParaRPr>
            </a:p>
          </p:txBody>
        </p:sp>
        <p:sp>
          <p:nvSpPr>
            <p:cNvPr id="764" name="Google Shape;764;p9"/>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5" name="Google Shape;765;p9"/>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5: Data Preparation and Analysis</a:t>
              </a:r>
              <a:endParaRPr sz="1400" kern="0">
                <a:solidFill>
                  <a:srgbClr val="000000"/>
                </a:solidFill>
                <a:latin typeface="Arial"/>
                <a:cs typeface="Arial"/>
                <a:sym typeface="Arial"/>
              </a:endParaRPr>
            </a:p>
          </p:txBody>
        </p:sp>
        <p:sp>
          <p:nvSpPr>
            <p:cNvPr id="766" name="Google Shape;766;p9"/>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7" name="Google Shape;767;p9"/>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6: Dissemination</a:t>
              </a:r>
              <a:endParaRPr sz="1400" kern="0">
                <a:solidFill>
                  <a:srgbClr val="000000"/>
                </a:solidFill>
                <a:latin typeface="Arial"/>
                <a:cs typeface="Arial"/>
                <a:sym typeface="Arial"/>
              </a:endParaRPr>
            </a:p>
          </p:txBody>
        </p:sp>
      </p:grpSp>
      <p:sp>
        <p:nvSpPr>
          <p:cNvPr id="753" name="Google Shape;753;p9"/>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kern="0">
                <a:solidFill>
                  <a:srgbClr val="000000"/>
                </a:solidFill>
                <a:latin typeface="Calibri"/>
                <a:ea typeface="Calibri"/>
                <a:cs typeface="Calibri"/>
                <a:sym typeface="Calibri"/>
              </a:rPr>
              <a:t>Adapted from: </a:t>
            </a:r>
            <a:r>
              <a:rPr lang="en-US" sz="900" u="sng" kern="0">
                <a:solidFill>
                  <a:srgbClr val="000000"/>
                </a:solidFill>
                <a:latin typeface="Calibri"/>
                <a:ea typeface="Calibri"/>
                <a:cs typeface="Calibri"/>
                <a:sym typeface="Calibri"/>
                <a:hlinkClick r:id="rId3"/>
              </a:rPr>
              <a:t>http://toolkit.pellinstitute.org/</a:t>
            </a:r>
            <a:r>
              <a:rPr lang="en-US" sz="9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751" name="Google Shape;751;p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9</a:t>
            </a:fld>
            <a:endParaRPr kern="0"/>
          </a:p>
        </p:txBody>
      </p:sp>
    </p:spTree>
    <p:extLst>
      <p:ext uri="{BB962C8B-B14F-4D97-AF65-F5344CB8AC3E}">
        <p14:creationId xmlns:p14="http://schemas.microsoft.com/office/powerpoint/2010/main" val="1037065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L Central PPT Template Theme">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out U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Outline Outside Bubbl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ition Slid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TotalTime>
  <Words>4941</Words>
  <Application>Microsoft Office PowerPoint</Application>
  <PresentationFormat>Widescreen</PresentationFormat>
  <Paragraphs>247</Paragraphs>
  <Slides>22</Slides>
  <Notes>22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Calibri Light</vt:lpstr>
      <vt:lpstr>Museo Slab 500</vt:lpstr>
      <vt:lpstr>Poppins Medium</vt:lpstr>
      <vt:lpstr>Trebuchet MS</vt:lpstr>
      <vt:lpstr>Office Theme</vt:lpstr>
      <vt:lpstr>1_REL Central PPT Template Theme</vt:lpstr>
      <vt:lpstr>About Us</vt:lpstr>
      <vt:lpstr>Blue Outline Outside Bubbles</vt:lpstr>
      <vt:lpstr>Transition Slides</vt:lpstr>
      <vt:lpstr>Program Evaluation Training</vt:lpstr>
      <vt:lpstr>Program Evaluation Module 3</vt:lpstr>
      <vt:lpstr>PowerPoint Presentation</vt:lpstr>
      <vt:lpstr>Introductions</vt:lpstr>
      <vt:lpstr>Program Evaluation:</vt:lpstr>
      <vt:lpstr>Overall Goals of Program Evaluation Training </vt:lpstr>
      <vt:lpstr>What is Evaluation?</vt:lpstr>
      <vt:lpstr>Defining ESSA Levels of Evidence</vt:lpstr>
      <vt:lpstr>The Program Evaluation Cycle</vt:lpstr>
      <vt:lpstr>Part 3: Data Sources</vt:lpstr>
      <vt:lpstr>The Program Evaluation Cycle: Part 3</vt:lpstr>
      <vt:lpstr>Goals for Part 3</vt:lpstr>
      <vt:lpstr>Data Sources</vt:lpstr>
      <vt:lpstr>Types: Quantitative and Qualitative</vt:lpstr>
      <vt:lpstr>Data Types</vt:lpstr>
      <vt:lpstr>Evaluation Matrix</vt:lpstr>
      <vt:lpstr>Activity to Assess Data Sources</vt:lpstr>
      <vt:lpstr>Elephant Graphic</vt:lpstr>
      <vt:lpstr>Elements of High-Quality Data</vt:lpstr>
      <vt:lpstr>Considering Data Quality</vt:lpstr>
      <vt:lpstr>Review Evaluation Matrices</vt:lpstr>
      <vt:lpstr>ESEA Office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88</cp:revision>
  <cp:lastPrinted>2019-12-03T05:08:19Z</cp:lastPrinted>
  <dcterms:created xsi:type="dcterms:W3CDTF">2019-06-25T17:30:52Z</dcterms:created>
  <dcterms:modified xsi:type="dcterms:W3CDTF">2020-01-24T19:57:15Z</dcterms:modified>
</cp:coreProperties>
</file>