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Lst>
  <p:notesMasterIdLst>
    <p:notesMasterId r:id="rId47"/>
  </p:notesMasterIdLst>
  <p:sldIdLst>
    <p:sldId id="256" r:id="rId3"/>
    <p:sldId id="257" r:id="rId4"/>
    <p:sldId id="258" r:id="rId5"/>
    <p:sldId id="259" r:id="rId6"/>
    <p:sldId id="283" r:id="rId7"/>
    <p:sldId id="284" r:id="rId8"/>
    <p:sldId id="285" r:id="rId9"/>
    <p:sldId id="286" r:id="rId10"/>
    <p:sldId id="287" r:id="rId11"/>
    <p:sldId id="288" r:id="rId12"/>
    <p:sldId id="262" r:id="rId13"/>
    <p:sldId id="289" r:id="rId14"/>
    <p:sldId id="290" r:id="rId15"/>
    <p:sldId id="291" r:id="rId16"/>
    <p:sldId id="260" r:id="rId17"/>
    <p:sldId id="261" r:id="rId18"/>
    <p:sldId id="292" r:id="rId19"/>
    <p:sldId id="293" r:id="rId20"/>
    <p:sldId id="294" r:id="rId21"/>
    <p:sldId id="295" r:id="rId22"/>
    <p:sldId id="296" r:id="rId23"/>
    <p:sldId id="297" r:id="rId24"/>
    <p:sldId id="298" r:id="rId25"/>
    <p:sldId id="299" r:id="rId26"/>
    <p:sldId id="300" r:id="rId27"/>
    <p:sldId id="301" r:id="rId28"/>
    <p:sldId id="302"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8" r:id="rId42"/>
    <p:sldId id="279" r:id="rId43"/>
    <p:sldId id="280" r:id="rId44"/>
    <p:sldId id="281" r:id="rId45"/>
    <p:sldId id="282"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375" autoAdjust="0"/>
  </p:normalViewPr>
  <p:slideViewPr>
    <p:cSldViewPr snapToGrid="0">
      <p:cViewPr varScale="1">
        <p:scale>
          <a:sx n="69" d="100"/>
          <a:sy n="69" d="100"/>
        </p:scale>
        <p:origin x="96" y="648"/>
      </p:cViewPr>
      <p:guideLst/>
    </p:cSldViewPr>
  </p:slideViewPr>
  <p:outlineViewPr>
    <p:cViewPr>
      <p:scale>
        <a:sx n="33" d="100"/>
        <a:sy n="33" d="100"/>
      </p:scale>
      <p:origin x="0" y="-1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21T05:54:51.679" idx="1">
    <p:pos x="6000" y="0"/>
    <p:text>@bartlett_k@cde.state.co.us 
Hi Kate, will you add slides to this deck re the CRF monitoring by Wednesday COB? Please let me know if I can do anything to help on this and when you are done with edits. Thanks, Nazie
_Assigned to Kate Bartlett_</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9-21T05:56:18.809" idx="2">
    <p:pos x="6000" y="0"/>
    <p:text>@bartlett_k@cde.state.co.us @austin_j@cde.state.co.us 
Hi Kate and Jennifer, 
Please add or assign to someone on your team to add slides for the IDC training by Wednesday COB. Please let me know if you need me to do anything and when you are done adding slides. Thanks, Nazie
_Assigned to Kate Bartlett_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Kate</a:t>
            </a:r>
            <a:endParaRPr/>
          </a:p>
          <a:p>
            <a:pPr marL="457200" marR="0" lvl="0" indent="-228600" algn="l" rtl="0">
              <a:lnSpc>
                <a:spcPct val="100000"/>
              </a:lnSpc>
              <a:spcBef>
                <a:spcPts val="0"/>
              </a:spcBef>
              <a:spcAft>
                <a:spcPts val="0"/>
              </a:spcAft>
              <a:buSzPts val="1400"/>
              <a:buNone/>
            </a:pPr>
            <a:r>
              <a:rPr lang="en-US"/>
              <a:t>Bill P added verbiage from USDOE. It’s a bit lengthy so we can pare it down but the top one definitely speaks to the point I think we are driving home</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d3470454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ed34704548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Kate</a:t>
            </a:r>
            <a:endParaRPr/>
          </a:p>
        </p:txBody>
      </p:sp>
      <p:sp>
        <p:nvSpPr>
          <p:cNvPr id="102" name="Google Shape;102;ged34704548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d3470454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ed3470454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Kate</a:t>
            </a:r>
            <a:endParaRPr/>
          </a:p>
          <a:p>
            <a:pPr marL="457200" marR="0" lvl="0" indent="-228600" algn="l" rtl="0">
              <a:lnSpc>
                <a:spcPct val="100000"/>
              </a:lnSpc>
              <a:spcBef>
                <a:spcPts val="0"/>
              </a:spcBef>
              <a:spcAft>
                <a:spcPts val="0"/>
              </a:spcAft>
              <a:buSzPts val="1400"/>
              <a:buNone/>
            </a:pPr>
            <a:r>
              <a:rPr lang="en-US"/>
              <a:t>Bill P - not sure if subawards are necessary to add to this conversation as I’m guessing Districts aren’t turning around and subawarding from the funds they receive</a:t>
            </a:r>
            <a:endParaRPr/>
          </a:p>
          <a:p>
            <a:pPr marL="457200" marR="0" lvl="0" indent="-228600" algn="l" rtl="0">
              <a:lnSpc>
                <a:spcPct val="100000"/>
              </a:lnSpc>
              <a:spcBef>
                <a:spcPts val="0"/>
              </a:spcBef>
              <a:spcAft>
                <a:spcPts val="0"/>
              </a:spcAft>
              <a:buSzPts val="1400"/>
              <a:buNone/>
            </a:pPr>
            <a:r>
              <a:rPr lang="en-US"/>
              <a:t>Exclude costs that tend to distort the cost pool (i.e. - large land or building purchase) as the idea is to have indirect cost rate be an equitable distribution of these types of costs.</a:t>
            </a:r>
            <a:endParaRPr/>
          </a:p>
        </p:txBody>
      </p:sp>
      <p:sp>
        <p:nvSpPr>
          <p:cNvPr id="110" name="Google Shape;110;ged3470454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bb0c6cef5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bb0c6cef5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ebb0c6cef5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bb0c6cef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bb0c6cef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ebb0c6cef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04fb04ed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04fb04edd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f04fb04edd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3470454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ed3470454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Kate</a:t>
            </a:r>
            <a:endParaRPr/>
          </a:p>
        </p:txBody>
      </p:sp>
      <p:sp>
        <p:nvSpPr>
          <p:cNvPr id="142" name="Google Shape;142;ged3470454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dd36aff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dd36aff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edd36aff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bb0c6ce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bb0c6ce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ebb0c6cef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bb0c6cef5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bb0c6cef5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ebb0c6cef5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dfe6346a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dfe6346a5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edfe6346a5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e2072b1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ee2072b1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7" name="Google Shape;187;gee2072b1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e2072b1b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ee2072b1bf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5" name="Google Shape;195;gee2072b1bf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e2072b1bf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ee2072b1bf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3" name="Google Shape;203;gee2072b1bf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04fb04ed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04fb04ed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f04fb04ed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04fb04ed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04fb04edd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f04fb04edd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info shared in other segments of this Office Hour on homelessness and workforce also related to Preschool</a:t>
            </a: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21e75f9e6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21e75f9e6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f21e75f9e6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21e75f9e6_1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21e75f9e6_1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f21e75f9e6_1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21e75f9e6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21e75f9e6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50">
                <a:latin typeface="Arial"/>
                <a:ea typeface="Arial"/>
                <a:cs typeface="Arial"/>
                <a:sym typeface="Arial"/>
              </a:rPr>
              <a:t>Raymond say: The READ Act requires the Department to create an advisory list of evidence-based or scientifically-based instructional programming in reading for use by local education agencies. This review of core, supplemental, and intervention programming for K-3 reading instruction is conducted by CDE staff and LEAs.</a:t>
            </a:r>
            <a:endParaRPr sz="1050">
              <a:latin typeface="Arial"/>
              <a:ea typeface="Arial"/>
              <a:cs typeface="Arial"/>
              <a:sym typeface="Arial"/>
            </a:endParaRPr>
          </a:p>
          <a:p>
            <a:pPr marL="0" lvl="0" indent="0" algn="l" rtl="0">
              <a:spcBef>
                <a:spcPts val="0"/>
              </a:spcBef>
              <a:spcAft>
                <a:spcPts val="0"/>
              </a:spcAft>
              <a:buNone/>
            </a:pPr>
            <a:endParaRPr/>
          </a:p>
        </p:txBody>
      </p:sp>
      <p:sp>
        <p:nvSpPr>
          <p:cNvPr id="201" name="Google Shape;201;gf21e75f9e6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21e75f9e6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21e75f9e6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f21e75f9e6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21e75f9e6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21e75f9e6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f21e75f9e6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21e75f9e6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f21e75f9e6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f21e75f9e6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21e75f9e6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21e75f9e6_1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f21e75f9e6_1_1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21e75f9e6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21e75f9e6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f21e75f9e6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21e75f9e6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f21e75f9e6_1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f21e75f9e6_1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21e75f9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info shared in other segments of this Office Hour on homelessness and workforce also related to Preschool</a:t>
            </a:r>
            <a:endParaRPr/>
          </a:p>
        </p:txBody>
      </p:sp>
      <p:sp>
        <p:nvSpPr>
          <p:cNvPr id="100" name="Google Shape;100;gf21e75f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190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532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79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617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srgbClr val="00338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7295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19"/>
          <p:cNvSpPr>
            <a:spLocks noEditPoints="1"/>
          </p:cNvSpPr>
          <p:nvPr userDrawn="1"/>
        </p:nvSpPr>
        <p:spPr bwMode="auto">
          <a:xfrm>
            <a:off x="2726400" y="775505"/>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noProof="0" dirty="0">
              <a:solidFill>
                <a:srgbClr val="000000"/>
              </a:solidFill>
            </a:endParaRPr>
          </a:p>
        </p:txBody>
      </p:sp>
      <p:sp>
        <p:nvSpPr>
          <p:cNvPr id="2" name="Title 1"/>
          <p:cNvSpPr>
            <a:spLocks noGrp="1"/>
          </p:cNvSpPr>
          <p:nvPr>
            <p:ph type="ctrTitle" hasCustomPrompt="1"/>
          </p:nvPr>
        </p:nvSpPr>
        <p:spPr>
          <a:xfrm>
            <a:off x="2726400" y="1346400"/>
            <a:ext cx="8256000" cy="3510000"/>
          </a:xfrm>
        </p:spPr>
        <p:txBody>
          <a:bodyPr anchor="t" anchorCtr="0"/>
          <a:lstStyle>
            <a:lvl1pPr algn="l">
              <a:lnSpc>
                <a:spcPct val="85000"/>
              </a:lnSpc>
              <a:defRPr sz="6000">
                <a:solidFill>
                  <a:schemeClr val="tx2"/>
                </a:solidFill>
              </a:defRPr>
            </a:lvl1pPr>
          </a:lstStyle>
          <a:p>
            <a:r>
              <a:rPr lang="en-US" noProof="0" dirty="0"/>
              <a:t>Title slide 6</a:t>
            </a:r>
            <a:br>
              <a:rPr lang="en-US" noProof="0" dirty="0"/>
            </a:br>
            <a:r>
              <a:rPr lang="en-US" noProof="0" dirty="0"/>
              <a:t>light singular </a:t>
            </a:r>
            <a:br>
              <a:rPr lang="en-US" noProof="0" dirty="0"/>
            </a:br>
            <a:r>
              <a:rPr lang="en-US" noProof="0" dirty="0"/>
              <a:t>image</a:t>
            </a:r>
          </a:p>
        </p:txBody>
      </p:sp>
      <p:sp>
        <p:nvSpPr>
          <p:cNvPr id="4" name="object 3"/>
          <p:cNvSpPr/>
          <p:nvPr userDrawn="1"/>
        </p:nvSpPr>
        <p:spPr>
          <a:xfrm>
            <a:off x="1" y="0"/>
            <a:ext cx="2126807"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800" dirty="0">
              <a:latin typeface="Arial" panose="020B0604020202020204" pitchFamily="34" charset="0"/>
            </a:endParaRPr>
          </a:p>
        </p:txBody>
      </p:sp>
      <p:sp>
        <p:nvSpPr>
          <p:cNvPr id="7" name="Text Placeholder 3"/>
          <p:cNvSpPr>
            <a:spLocks noGrp="1"/>
          </p:cNvSpPr>
          <p:nvPr>
            <p:ph type="body" sz="quarter" idx="11"/>
          </p:nvPr>
        </p:nvSpPr>
        <p:spPr>
          <a:xfrm>
            <a:off x="2726400" y="5036400"/>
            <a:ext cx="8230267"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6" name="Text Placeholder 3"/>
          <p:cNvSpPr>
            <a:spLocks noGrp="1"/>
          </p:cNvSpPr>
          <p:nvPr>
            <p:ph type="body" sz="quarter" idx="12"/>
          </p:nvPr>
        </p:nvSpPr>
        <p:spPr>
          <a:xfrm>
            <a:off x="2726400" y="5382987"/>
            <a:ext cx="8217600" cy="216000"/>
          </a:xfrm>
        </p:spPr>
        <p:txBody>
          <a:bodyPr/>
          <a:lstStyle>
            <a:lvl1pPr>
              <a:defRPr sz="1100" b="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5655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726400" y="1346400"/>
            <a:ext cx="8256000" cy="3510000"/>
          </a:xfrm>
        </p:spPr>
        <p:txBody>
          <a:bodyPr anchor="t" anchorCtr="0"/>
          <a:lstStyle>
            <a:lvl1pPr algn="l">
              <a:lnSpc>
                <a:spcPct val="85000"/>
              </a:lnSpc>
              <a:defRPr sz="6000">
                <a:solidFill>
                  <a:schemeClr val="bg1"/>
                </a:solidFill>
              </a:defRPr>
            </a:lvl1pPr>
          </a:lstStyle>
          <a:p>
            <a:r>
              <a:rPr lang="en-US" noProof="0" dirty="0"/>
              <a:t>Title slide 7</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2"/>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7" name="Text Placeholder 3"/>
          <p:cNvSpPr>
            <a:spLocks noGrp="1"/>
          </p:cNvSpPr>
          <p:nvPr>
            <p:ph type="body" sz="quarter" idx="11"/>
          </p:nvPr>
        </p:nvSpPr>
        <p:spPr>
          <a:xfrm>
            <a:off x="2726400"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8" name="Text Placeholder 3"/>
          <p:cNvSpPr>
            <a:spLocks noGrp="1"/>
          </p:cNvSpPr>
          <p:nvPr>
            <p:ph type="body" sz="quarter" idx="12"/>
          </p:nvPr>
        </p:nvSpPr>
        <p:spPr>
          <a:xfrm>
            <a:off x="2726400" y="5382987"/>
            <a:ext cx="8217600" cy="216000"/>
          </a:xfrm>
        </p:spPr>
        <p:txBody>
          <a:bodyPr/>
          <a:lstStyle>
            <a:lvl1pPr>
              <a:defRPr sz="11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18569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69600" y="1346400"/>
            <a:ext cx="8256000" cy="3510000"/>
          </a:xfrm>
        </p:spPr>
        <p:txBody>
          <a:bodyPr anchor="t" anchorCtr="0"/>
          <a:lstStyle>
            <a:lvl1pPr algn="l">
              <a:lnSpc>
                <a:spcPct val="85000"/>
              </a:lnSpc>
              <a:defRPr sz="6000" baseline="0">
                <a:solidFill>
                  <a:schemeClr val="tx2"/>
                </a:solidFill>
              </a:defRPr>
            </a:lvl1pPr>
          </a:lstStyle>
          <a:p>
            <a:r>
              <a:rPr lang="en-US" noProof="0" dirty="0"/>
              <a:t>Title slide 8</a:t>
            </a:r>
            <a:br>
              <a:rPr lang="en-US" noProof="0" dirty="0"/>
            </a:br>
            <a:r>
              <a:rPr lang="en-US" noProof="0" dirty="0"/>
              <a:t>light right vertical image</a:t>
            </a:r>
          </a:p>
        </p:txBody>
      </p:sp>
      <p:sp>
        <p:nvSpPr>
          <p:cNvPr id="10" name="Freeform 19"/>
          <p:cNvSpPr>
            <a:spLocks noEditPoints="1"/>
          </p:cNvSpPr>
          <p:nvPr userDrawn="1"/>
        </p:nvSpPr>
        <p:spPr bwMode="auto">
          <a:xfrm>
            <a:off x="969600" y="775505"/>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noProof="0" dirty="0">
              <a:solidFill>
                <a:srgbClr val="000000"/>
              </a:solidFill>
            </a:endParaRPr>
          </a:p>
        </p:txBody>
      </p:sp>
      <p:sp>
        <p:nvSpPr>
          <p:cNvPr id="7" name="Text Placeholder 3"/>
          <p:cNvSpPr>
            <a:spLocks noGrp="1"/>
          </p:cNvSpPr>
          <p:nvPr>
            <p:ph type="body" sz="quarter" idx="11"/>
          </p:nvPr>
        </p:nvSpPr>
        <p:spPr>
          <a:xfrm>
            <a:off x="969600" y="5036400"/>
            <a:ext cx="8230267"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5" name="Text Placeholder 3"/>
          <p:cNvSpPr>
            <a:spLocks noGrp="1"/>
          </p:cNvSpPr>
          <p:nvPr>
            <p:ph type="body" sz="quarter" idx="12"/>
          </p:nvPr>
        </p:nvSpPr>
        <p:spPr>
          <a:xfrm>
            <a:off x="969600" y="5382987"/>
            <a:ext cx="8217600" cy="216000"/>
          </a:xfrm>
        </p:spPr>
        <p:txBody>
          <a:bodyPr/>
          <a:lstStyle>
            <a:lvl1pPr>
              <a:defRPr sz="1100" b="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43413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726400" y="1346400"/>
            <a:ext cx="8256000" cy="3510000"/>
          </a:xfrm>
        </p:spPr>
        <p:txBody>
          <a:bodyPr anchor="t" anchorCtr="0"/>
          <a:lstStyle>
            <a:lvl1pPr algn="l">
              <a:lnSpc>
                <a:spcPct val="85000"/>
              </a:lnSpc>
              <a:defRPr sz="600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7" name="Text Placeholder 3"/>
          <p:cNvSpPr>
            <a:spLocks noGrp="1"/>
          </p:cNvSpPr>
          <p:nvPr>
            <p:ph type="body" sz="quarter" idx="11"/>
          </p:nvPr>
        </p:nvSpPr>
        <p:spPr>
          <a:xfrm>
            <a:off x="2726400"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8" name="Text Placeholder 3"/>
          <p:cNvSpPr>
            <a:spLocks noGrp="1"/>
          </p:cNvSpPr>
          <p:nvPr>
            <p:ph type="body" sz="quarter" idx="12"/>
          </p:nvPr>
        </p:nvSpPr>
        <p:spPr>
          <a:xfrm>
            <a:off x="2726400" y="5382987"/>
            <a:ext cx="8217600" cy="216000"/>
          </a:xfrm>
        </p:spPr>
        <p:txBody>
          <a:bodyPr/>
          <a:lstStyle>
            <a:lvl1pPr>
              <a:defRPr sz="11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64242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reeform 19"/>
          <p:cNvSpPr>
            <a:spLocks noEditPoints="1"/>
          </p:cNvSpPr>
          <p:nvPr userDrawn="1"/>
        </p:nvSpPr>
        <p:spPr bwMode="auto">
          <a:xfrm>
            <a:off x="4942160" y="778824"/>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2" name="Title 1"/>
          <p:cNvSpPr>
            <a:spLocks noGrp="1"/>
          </p:cNvSpPr>
          <p:nvPr>
            <p:ph type="ctrTitle" hasCustomPrompt="1"/>
          </p:nvPr>
        </p:nvSpPr>
        <p:spPr>
          <a:xfrm>
            <a:off x="4942161" y="1339200"/>
            <a:ext cx="6092633" cy="3510000"/>
          </a:xfrm>
        </p:spPr>
        <p:txBody>
          <a:bodyPr anchor="t" anchorCtr="0"/>
          <a:lstStyle>
            <a:lvl1pPr algn="l">
              <a:lnSpc>
                <a:spcPct val="85000"/>
              </a:lnSpc>
              <a:defRPr sz="6000">
                <a:solidFill>
                  <a:schemeClr val="bg1"/>
                </a:solidFill>
              </a:defRPr>
            </a:lvl1pPr>
          </a:lstStyle>
          <a:p>
            <a:r>
              <a:rPr lang="en-US" noProof="0" dirty="0"/>
              <a:t>Title slide 10</a:t>
            </a:r>
            <a:br>
              <a:rPr lang="en-US" noProof="0" dirty="0"/>
            </a:br>
            <a:r>
              <a:rPr lang="en-US" noProof="0" dirty="0"/>
              <a:t>dark left vertical image</a:t>
            </a:r>
          </a:p>
        </p:txBody>
      </p:sp>
      <p:sp>
        <p:nvSpPr>
          <p:cNvPr id="10" name="Text Placeholder 3"/>
          <p:cNvSpPr>
            <a:spLocks noGrp="1"/>
          </p:cNvSpPr>
          <p:nvPr>
            <p:ph type="body" sz="quarter" idx="11"/>
          </p:nvPr>
        </p:nvSpPr>
        <p:spPr>
          <a:xfrm>
            <a:off x="4942161" y="5036400"/>
            <a:ext cx="6092633"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5" name="Text Placeholder 3"/>
          <p:cNvSpPr>
            <a:spLocks noGrp="1"/>
          </p:cNvSpPr>
          <p:nvPr>
            <p:ph type="body" sz="quarter" idx="12"/>
          </p:nvPr>
        </p:nvSpPr>
        <p:spPr>
          <a:xfrm>
            <a:off x="4942161" y="5382987"/>
            <a:ext cx="6092633" cy="216000"/>
          </a:xfrm>
        </p:spPr>
        <p:txBody>
          <a:bodyPr/>
          <a:lstStyle>
            <a:lvl1pPr>
              <a:defRPr sz="11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59467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87965"/>
            <a:ext cx="8256000" cy="3510000"/>
          </a:xfrm>
        </p:spPr>
        <p:txBody>
          <a:bodyPr anchor="t" anchorCtr="0"/>
          <a:lstStyle>
            <a:lvl1pPr algn="l">
              <a:lnSpc>
                <a:spcPct val="85000"/>
              </a:lnSpc>
              <a:defRPr sz="6000">
                <a:solidFill>
                  <a:schemeClr val="bg1"/>
                </a:solidFill>
                <a:latin typeface="+mn-lt"/>
              </a:defRPr>
            </a:lvl1pPr>
          </a:lstStyle>
          <a:p>
            <a:r>
              <a:rPr lang="en-US" noProof="0" dirty="0"/>
              <a:t>Title slide </a:t>
            </a:r>
            <a:br>
              <a:rPr lang="en-US" noProof="0" dirty="0"/>
            </a:br>
            <a:r>
              <a:rPr lang="en-US" noProof="0" dirty="0"/>
              <a:t>no 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9" name="Text Placeholder 3"/>
          <p:cNvSpPr>
            <a:spLocks noGrp="1"/>
          </p:cNvSpPr>
          <p:nvPr>
            <p:ph type="body" sz="quarter" idx="11"/>
          </p:nvPr>
        </p:nvSpPr>
        <p:spPr>
          <a:xfrm>
            <a:off x="2726400"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
        <p:nvSpPr>
          <p:cNvPr id="10" name="Text Placeholder 3"/>
          <p:cNvSpPr>
            <a:spLocks noGrp="1"/>
          </p:cNvSpPr>
          <p:nvPr>
            <p:ph type="body" sz="quarter" idx="12"/>
          </p:nvPr>
        </p:nvSpPr>
        <p:spPr>
          <a:xfrm>
            <a:off x="2726400" y="5382987"/>
            <a:ext cx="8217600" cy="216000"/>
          </a:xfrm>
        </p:spPr>
        <p:txBody>
          <a:bodyPr/>
          <a:lstStyle>
            <a:lvl1pPr>
              <a:defRPr sz="11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6364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3896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with Supertitle">
    <p:spTree>
      <p:nvGrpSpPr>
        <p:cNvPr id="1" name=""/>
        <p:cNvGrpSpPr/>
        <p:nvPr/>
      </p:nvGrpSpPr>
      <p:grpSpPr>
        <a:xfrm>
          <a:off x="0" y="0"/>
          <a:ext cx="0" cy="0"/>
          <a:chOff x="0" y="0"/>
          <a:chExt cx="0" cy="0"/>
        </a:xfrm>
      </p:grpSpPr>
      <p:sp>
        <p:nvSpPr>
          <p:cNvPr id="2" name="Title 1"/>
          <p:cNvSpPr>
            <a:spLocks noGrp="1"/>
          </p:cNvSpPr>
          <p:nvPr>
            <p:ph type="title"/>
          </p:nvPr>
        </p:nvSpPr>
        <p:spPr>
          <a:xfrm>
            <a:off x="996317" y="432000"/>
            <a:ext cx="10202967" cy="518400"/>
          </a:xfrm>
        </p:spPr>
        <p:txBody>
          <a:bodyPr/>
          <a:lstStyle/>
          <a:p>
            <a:r>
              <a:rPr lang="en-US" noProof="0"/>
              <a:t>Click to edit Master title style</a:t>
            </a:r>
            <a:endParaRPr lang="en-US" noProof="0" dirty="0"/>
          </a:p>
        </p:txBody>
      </p:sp>
      <p:sp>
        <p:nvSpPr>
          <p:cNvPr id="3" name="Text Placeholder 4"/>
          <p:cNvSpPr>
            <a:spLocks noGrp="1"/>
          </p:cNvSpPr>
          <p:nvPr>
            <p:ph type="body" sz="quarter" idx="12" hasCustomPrompt="1"/>
          </p:nvPr>
        </p:nvSpPr>
        <p:spPr>
          <a:xfrm>
            <a:off x="996318" y="227993"/>
            <a:ext cx="10202967" cy="173736"/>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91763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2425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with Super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209601"/>
            <a:ext cx="101856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4"/>
          <p:cNvSpPr>
            <a:spLocks noGrp="1"/>
          </p:cNvSpPr>
          <p:nvPr>
            <p:ph type="body" sz="quarter" idx="12" hasCustomPrompt="1"/>
          </p:nvPr>
        </p:nvSpPr>
        <p:spPr>
          <a:xfrm>
            <a:off x="996318" y="227993"/>
            <a:ext cx="10202967" cy="173736"/>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6917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209601"/>
            <a:ext cx="4968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6220800" y="1209601"/>
            <a:ext cx="4968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13116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1209601"/>
            <a:ext cx="4968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6220800" y="1209600"/>
            <a:ext cx="4968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64069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6220800" y="1209600"/>
            <a:ext cx="4968000" cy="45936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1003200" y="1209600"/>
            <a:ext cx="4968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4252174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3607200"/>
            <a:ext cx="101856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1003200" y="1209600"/>
            <a:ext cx="10185600" cy="21960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1482978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550400" y="1209600"/>
            <a:ext cx="3139200" cy="21852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1003200" y="1209600"/>
            <a:ext cx="3187200" cy="21852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a:xfrm>
            <a:off x="1003200" y="3607200"/>
            <a:ext cx="3187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8049600" y="1209600"/>
            <a:ext cx="3139200" cy="21852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a:xfrm>
            <a:off x="4502400" y="3607200"/>
            <a:ext cx="3187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8001600" y="3607200"/>
            <a:ext cx="3187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5267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30804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51576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72348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994833" y="1222512"/>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3074125"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5153417"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7232709"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9312000"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93120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12880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10032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36160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62288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88416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994833" y="1222512"/>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3610423"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6226012"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8841600"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4028979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6" name="Text Placeholder 10"/>
          <p:cNvSpPr>
            <a:spLocks noGrp="1"/>
          </p:cNvSpPr>
          <p:nvPr>
            <p:ph type="body" sz="quarter" idx="21"/>
          </p:nvPr>
        </p:nvSpPr>
        <p:spPr bwMode="gray">
          <a:xfrm>
            <a:off x="5276752" y="2906131"/>
            <a:ext cx="15888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1003347" y="12096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4" name="AutoShape 20"/>
          <p:cNvSpPr>
            <a:spLocks noChangeArrowheads="1"/>
          </p:cNvSpPr>
          <p:nvPr userDrawn="1"/>
        </p:nvSpPr>
        <p:spPr bwMode="gray">
          <a:xfrm rot="2700000" flipH="1" flipV="1">
            <a:off x="6683988" y="3949401"/>
            <a:ext cx="396053" cy="479796"/>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25" name="AutoShape 20"/>
          <p:cNvSpPr>
            <a:spLocks noChangeArrowheads="1"/>
          </p:cNvSpPr>
          <p:nvPr userDrawn="1"/>
        </p:nvSpPr>
        <p:spPr bwMode="gray">
          <a:xfrm rot="18900000" flipV="1">
            <a:off x="4999460" y="4014666"/>
            <a:ext cx="544073"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26" name="Text Placeholder 20"/>
          <p:cNvSpPr>
            <a:spLocks noGrp="1"/>
          </p:cNvSpPr>
          <p:nvPr>
            <p:ph type="body" sz="quarter" idx="48"/>
          </p:nvPr>
        </p:nvSpPr>
        <p:spPr bwMode="gray">
          <a:xfrm>
            <a:off x="1003347" y="39708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7344001" y="12096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7344001" y="397080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5081005" y="2605156"/>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30" name="AutoShape 20"/>
          <p:cNvSpPr>
            <a:spLocks noChangeArrowheads="1"/>
          </p:cNvSpPr>
          <p:nvPr userDrawn="1"/>
        </p:nvSpPr>
        <p:spPr bwMode="gray">
          <a:xfrm rot="18900000" flipH="1">
            <a:off x="6618791" y="2673544"/>
            <a:ext cx="525152"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noProof="0" dirty="0">
              <a:solidFill>
                <a:srgbClr val="483698"/>
              </a:solidFill>
              <a:latin typeface="+mn-lt"/>
            </a:endParaRPr>
          </a:p>
        </p:txBody>
      </p:sp>
      <p:sp>
        <p:nvSpPr>
          <p:cNvPr id="31" name="Text Placeholder 3"/>
          <p:cNvSpPr>
            <a:spLocks noGrp="1"/>
          </p:cNvSpPr>
          <p:nvPr>
            <p:ph type="body" sz="quarter" idx="53"/>
          </p:nvPr>
        </p:nvSpPr>
        <p:spPr>
          <a:xfrm>
            <a:off x="1003347" y="1598400"/>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1003347" y="4355784"/>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7342095" y="1598400"/>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7342095" y="4355784"/>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596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1003200" y="1609825"/>
            <a:ext cx="4968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10032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6220800" y="1609825"/>
            <a:ext cx="4968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62208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736606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1003200" y="1609825"/>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10032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6220800" y="1609825"/>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62208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7" name="Text Placeholder 8"/>
          <p:cNvSpPr>
            <a:spLocks noGrp="1"/>
          </p:cNvSpPr>
          <p:nvPr>
            <p:ph type="body" sz="quarter" idx="23"/>
          </p:nvPr>
        </p:nvSpPr>
        <p:spPr>
          <a:xfrm>
            <a:off x="1003200" y="4019650"/>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24"/>
          </p:nvPr>
        </p:nvSpPr>
        <p:spPr>
          <a:xfrm>
            <a:off x="1003200" y="3628705"/>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9" name="Text Placeholder 8"/>
          <p:cNvSpPr>
            <a:spLocks noGrp="1"/>
          </p:cNvSpPr>
          <p:nvPr>
            <p:ph type="body" sz="quarter" idx="25"/>
          </p:nvPr>
        </p:nvSpPr>
        <p:spPr>
          <a:xfrm>
            <a:off x="6220800" y="4019650"/>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26"/>
          </p:nvPr>
        </p:nvSpPr>
        <p:spPr>
          <a:xfrm>
            <a:off x="6220800" y="3628705"/>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182617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412904"/>
            <a:ext cx="8256000" cy="3510000"/>
          </a:xfrm>
        </p:spPr>
        <p:txBody>
          <a:bodyPr anchor="t" anchorCtr="0"/>
          <a:lstStyle>
            <a:lvl1pPr algn="l">
              <a:lnSpc>
                <a:spcPct val="85000"/>
              </a:lnSpc>
              <a:defRPr sz="6000">
                <a:solidFill>
                  <a:schemeClr val="bg1"/>
                </a:solidFill>
                <a:latin typeface="+mn-lt"/>
              </a:defRPr>
            </a:lvl1pPr>
          </a:lstStyle>
          <a:p>
            <a:r>
              <a:rPr lang="en-US" noProof="0" dirty="0"/>
              <a:t>Section divider one title style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2"/>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7" name="Text Placeholder 3"/>
          <p:cNvSpPr>
            <a:spLocks noGrp="1"/>
          </p:cNvSpPr>
          <p:nvPr>
            <p:ph type="body" sz="quarter" idx="11" hasCustomPrompt="1"/>
          </p:nvPr>
        </p:nvSpPr>
        <p:spPr>
          <a:xfrm>
            <a:off x="2726400" y="5102904"/>
            <a:ext cx="8230267"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4099033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421217"/>
            <a:ext cx="8256000" cy="3510000"/>
          </a:xfrm>
        </p:spPr>
        <p:txBody>
          <a:bodyPr anchor="t" anchorCtr="0"/>
          <a:lstStyle>
            <a:lvl1pPr algn="l">
              <a:lnSpc>
                <a:spcPct val="85000"/>
              </a:lnSpc>
              <a:defRPr sz="6000">
                <a:solidFill>
                  <a:schemeClr val="bg1"/>
                </a:solidFill>
                <a:latin typeface="+mn-lt"/>
              </a:defRPr>
            </a:lvl1pPr>
          </a:lstStyle>
          <a:p>
            <a:r>
              <a:rPr lang="en-US" noProof="0" dirty="0"/>
              <a:t>Section divider two title style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264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noProof="0" dirty="0"/>
          </a:p>
        </p:txBody>
      </p:sp>
      <p:sp>
        <p:nvSpPr>
          <p:cNvPr id="7" name="Text Placeholder 3"/>
          <p:cNvSpPr>
            <a:spLocks noGrp="1"/>
          </p:cNvSpPr>
          <p:nvPr>
            <p:ph type="body" sz="quarter" idx="11" hasCustomPrompt="1"/>
          </p:nvPr>
        </p:nvSpPr>
        <p:spPr>
          <a:xfrm>
            <a:off x="2726400" y="5111217"/>
            <a:ext cx="8230267"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3509280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9969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2112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400" dirty="0"/>
          </a:p>
        </p:txBody>
      </p:sp>
      <p:sp>
        <p:nvSpPr>
          <p:cNvPr id="15" name="Text Placeholder 2"/>
          <p:cNvSpPr>
            <a:spLocks noGrp="1"/>
          </p:cNvSpPr>
          <p:nvPr>
            <p:ph type="body" sz="quarter" idx="14"/>
          </p:nvPr>
        </p:nvSpPr>
        <p:spPr>
          <a:xfrm>
            <a:off x="2112000" y="3187907"/>
            <a:ext cx="3215651"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grpSp>
        <p:nvGrpSpPr>
          <p:cNvPr id="4" name="Group 3"/>
          <p:cNvGrpSpPr/>
          <p:nvPr userDrawn="1"/>
        </p:nvGrpSpPr>
        <p:grpSpPr>
          <a:xfrm>
            <a:off x="2112001" y="2682351"/>
            <a:ext cx="2792728" cy="384049"/>
            <a:chOff x="1584001" y="2682350"/>
            <a:chExt cx="2094546" cy="384049"/>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2" name="Group 1"/>
            <p:cNvGrpSpPr/>
            <p:nvPr userDrawn="1"/>
          </p:nvGrpSpPr>
          <p:grpSpPr>
            <a:xfrm>
              <a:off x="2867305" y="2682351"/>
              <a:ext cx="383774" cy="383774"/>
              <a:chOff x="3296507" y="2682351"/>
              <a:chExt cx="383774" cy="383774"/>
            </a:xfrm>
          </p:grpSpPr>
          <p:sp>
            <p:nvSpPr>
              <p:cNvPr id="19" name="Freeform 5"/>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0" name="Freeform 6"/>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1" name="Oval 7"/>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sp>
        <p:nvSpPr>
          <p:cNvPr id="13" name="Text Placeholder 2"/>
          <p:cNvSpPr>
            <a:spLocks noGrp="1"/>
          </p:cNvSpPr>
          <p:nvPr>
            <p:ph type="body" sz="quarter" idx="13"/>
          </p:nvPr>
        </p:nvSpPr>
        <p:spPr>
          <a:xfrm>
            <a:off x="2112002" y="3676818"/>
            <a:ext cx="7652484" cy="666582"/>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7" name="Text Placeholder 2"/>
          <p:cNvSpPr>
            <a:spLocks noGrp="1"/>
          </p:cNvSpPr>
          <p:nvPr>
            <p:ph type="body" sz="quarter" idx="15"/>
          </p:nvPr>
        </p:nvSpPr>
        <p:spPr>
          <a:xfrm>
            <a:off x="2112002" y="4438819"/>
            <a:ext cx="7652484" cy="392261"/>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8" name="Text Placeholder 2"/>
          <p:cNvSpPr>
            <a:spLocks noGrp="1"/>
          </p:cNvSpPr>
          <p:nvPr>
            <p:ph type="body" sz="quarter" idx="16"/>
          </p:nvPr>
        </p:nvSpPr>
        <p:spPr>
          <a:xfrm>
            <a:off x="2112002" y="4926499"/>
            <a:ext cx="7652484" cy="392261"/>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26785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ags" Target="../tags/tag1.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6317" y="432000"/>
            <a:ext cx="10185600" cy="518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96317" y="1209600"/>
            <a:ext cx="10185600" cy="45828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400" dirty="0"/>
          </a:p>
        </p:txBody>
      </p:sp>
      <p:sp>
        <p:nvSpPr>
          <p:cNvPr id="29" name="Shape 8"/>
          <p:cNvSpPr txBox="1">
            <a:spLocks/>
          </p:cNvSpPr>
          <p:nvPr userDrawn="1"/>
        </p:nvSpPr>
        <p:spPr>
          <a:xfrm>
            <a:off x="9587480" y="6320118"/>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custDataLst>
              <p:tags r:id="rId25"/>
            </p:custDataLst>
          </p:nvPr>
        </p:nvSpPr>
        <p:spPr>
          <a:xfrm>
            <a:off x="2308800" y="6320118"/>
            <a:ext cx="8270709"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LLP, a Delaware limited liability partnership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7222318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32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2.ed.gov/about/offices/list/ocfo/intro.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about/offices/list/ocfo/fipao/faq.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cdefinance/sfc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offices/list/ocfo/fipao/costallocationguide92019.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de.state.co.us/cdefinance/icrc"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Davis_E@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Parsley_b@cde.state.co.us" TargetMode="External"/><Relationship Id="rId5" Type="http://schemas.openxmlformats.org/officeDocument/2006/relationships/hyperlink" Target="mailto:Morris_h@cde.state.co.us" TargetMode="External"/><Relationship Id="rId4" Type="http://schemas.openxmlformats.org/officeDocument/2006/relationships/hyperlink" Target="mailto:Lucero_y@cde.state.co.u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hyperlink" Target="mailto:hofmeister_j@cde.state.co.us" TargetMode="External"/><Relationship Id="rId3" Type="http://schemas.openxmlformats.org/officeDocument/2006/relationships/hyperlink" Target="mailto:bruno_j@cde.state.co.us" TargetMode="External"/><Relationship Id="rId21" Type="http://schemas.openxmlformats.org/officeDocument/2006/relationships/hyperlink" Target="mailto:gillespie_o@cde.state.co.us" TargetMode="External"/><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hyperlink" Target="mailto:hurley_j@cde.state.co.us" TargetMode="External"/><Relationship Id="rId25" Type="http://schemas.openxmlformats.org/officeDocument/2006/relationships/hyperlink" Target="mailto:goodwin_d@cde.state.co.us" TargetMode="External"/><Relationship Id="rId2" Type="http://schemas.openxmlformats.org/officeDocument/2006/relationships/notesSlide" Target="../notesSlides/notesSlide29.xml"/><Relationship Id="rId16" Type="http://schemas.openxmlformats.org/officeDocument/2006/relationships/image" Target="../media/image40.png"/><Relationship Id="rId20" Type="http://schemas.openxmlformats.org/officeDocument/2006/relationships/hyperlink" Target="mailto:aguilar_c@cde.state.co.us" TargetMode="Externa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hyperlink" Target="mailto:hartman_s@cde.state.co.us" TargetMode="External"/><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hyperlink" Target="mailto:garcia_maya@cde.state.co.us" TargetMode="External"/><Relationship Id="rId10" Type="http://schemas.openxmlformats.org/officeDocument/2006/relationships/image" Target="../media/image34.png"/><Relationship Id="rId19" Type="http://schemas.openxmlformats.org/officeDocument/2006/relationships/hyperlink" Target="mailto:johnson_r@cde.state.co.us" TargetMode="External"/><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hyperlink" Target="mailto:summers_c@cde.state.co.u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evidenceforessa.org/" TargetMode="External"/><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edreports.org/" TargetMode="External"/><Relationship Id="rId9" Type="http://schemas.openxmlformats.org/officeDocument/2006/relationships/hyperlink" Target="https://www.louisianabelieves.com/academics/ONLINE-INSTRUCTIONAL-MATERIALS-REVIEWS/curricular-resources-annotated-review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h.gov/" TargetMode="External"/><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commonsense.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hyperlink" Target="mailto:hofmeister_j@cde.state.co.us" TargetMode="External"/><Relationship Id="rId3" Type="http://schemas.openxmlformats.org/officeDocument/2006/relationships/hyperlink" Target="mailto:bruno_j@cde.state.co.us" TargetMode="External"/><Relationship Id="rId21" Type="http://schemas.openxmlformats.org/officeDocument/2006/relationships/hyperlink" Target="mailto:gillespie_o@cde.state.co.us" TargetMode="External"/><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hyperlink" Target="mailto:hurley_j@cde.state.co.us" TargetMode="External"/><Relationship Id="rId25" Type="http://schemas.openxmlformats.org/officeDocument/2006/relationships/hyperlink" Target="mailto:goodwin_d@cde.state.co.us" TargetMode="External"/><Relationship Id="rId2" Type="http://schemas.openxmlformats.org/officeDocument/2006/relationships/notesSlide" Target="../notesSlides/notesSlide36.xml"/><Relationship Id="rId16" Type="http://schemas.openxmlformats.org/officeDocument/2006/relationships/image" Target="../media/image40.png"/><Relationship Id="rId20" Type="http://schemas.openxmlformats.org/officeDocument/2006/relationships/hyperlink" Target="mailto:aguilar_c@cde.state.co.us" TargetMode="Externa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hyperlink" Target="mailto:hartman_s@cde.state.co.us" TargetMode="External"/><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hyperlink" Target="mailto:garcia_maya@cde.state.co.us" TargetMode="External"/><Relationship Id="rId10" Type="http://schemas.openxmlformats.org/officeDocument/2006/relationships/image" Target="../media/image34.png"/><Relationship Id="rId19" Type="http://schemas.openxmlformats.org/officeDocument/2006/relationships/hyperlink" Target="mailto:johnson_r@cde.state.co.us" TargetMode="External"/><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hyperlink" Target="mailto:summers_c@cde.state.co.u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43.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September 23, 2021</a:t>
            </a:r>
            <a:endParaRPr/>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31759-9A4B-4082-ADED-386E068801FC}"/>
              </a:ext>
            </a:extLst>
          </p:cNvPr>
          <p:cNvSpPr txBox="1"/>
          <p:nvPr/>
        </p:nvSpPr>
        <p:spPr>
          <a:xfrm>
            <a:off x="1893117" y="142731"/>
            <a:ext cx="7222921" cy="335559"/>
          </a:xfrm>
          <a:prstGeom prst="rect">
            <a:avLst/>
          </a:prstGeom>
          <a:noFill/>
        </p:spPr>
        <p:txBody>
          <a:bodyPr wrap="square" lIns="54610" tIns="54610" rIns="54610" bIns="54610" rtlCol="0">
            <a:noAutofit/>
          </a:bodyPr>
          <a:lstStyle/>
          <a:p>
            <a:pPr>
              <a:spcAft>
                <a:spcPts val="600"/>
              </a:spcAft>
              <a:buClrTx/>
            </a:pPr>
            <a:r>
              <a:rPr lang="en-US" sz="2400" kern="1200" dirty="0">
                <a:solidFill>
                  <a:srgbClr val="00338D"/>
                </a:solidFill>
                <a:ea typeface="+mn-ea"/>
                <a:cs typeface="+mn-cs"/>
              </a:rPr>
              <a:t>Monitoring Policies and Procedures </a:t>
            </a:r>
          </a:p>
        </p:txBody>
      </p:sp>
      <p:sp>
        <p:nvSpPr>
          <p:cNvPr id="6" name="TextBox 5">
            <a:extLst>
              <a:ext uri="{FF2B5EF4-FFF2-40B4-BE49-F238E27FC236}">
                <a16:creationId xmlns:a16="http://schemas.microsoft.com/office/drawing/2014/main" id="{0961A420-6BDD-467D-8828-7A0B97984BD8}"/>
              </a:ext>
            </a:extLst>
          </p:cNvPr>
          <p:cNvSpPr txBox="1"/>
          <p:nvPr/>
        </p:nvSpPr>
        <p:spPr>
          <a:xfrm>
            <a:off x="1969270" y="4387602"/>
            <a:ext cx="8253461" cy="662731"/>
          </a:xfrm>
          <a:prstGeom prst="rect">
            <a:avLst/>
          </a:prstGeom>
          <a:noFill/>
        </p:spPr>
        <p:txBody>
          <a:bodyPr wrap="square" lIns="54610" tIns="54610" rIns="54610" bIns="54610" rtlCol="0">
            <a:noAutofit/>
          </a:bodyPr>
          <a:lstStyle/>
          <a:p>
            <a:pPr>
              <a:spcAft>
                <a:spcPts val="600"/>
              </a:spcAft>
              <a:buClrTx/>
            </a:pPr>
            <a:r>
              <a:rPr lang="en-US" sz="1300" b="1" u="sng" kern="1200" dirty="0">
                <a:solidFill>
                  <a:srgbClr val="00338D"/>
                </a:solidFill>
                <a:ea typeface="+mn-ea"/>
                <a:cs typeface="+mn-cs"/>
              </a:rPr>
              <a:t>Purpose</a:t>
            </a:r>
            <a:r>
              <a:rPr lang="en-US" sz="1300" kern="1200" dirty="0">
                <a:solidFill>
                  <a:srgbClr val="00338D"/>
                </a:solidFill>
                <a:ea typeface="+mn-ea"/>
                <a:cs typeface="+mn-cs"/>
              </a:rPr>
              <a:t>: to assess your LEA’s policies and procedures (“P&amp;P”) for reviewing and tracking CRF related expenditures.  Proper review and reporting P&amp;P will assist in maintaining the necessary expense documentation. This sections helps to assess your P&amp;P’s for reviewing and reporting CRF related expenses, as required by Federal and State guidance </a:t>
            </a:r>
          </a:p>
          <a:p>
            <a:pPr>
              <a:spcAft>
                <a:spcPts val="600"/>
              </a:spcAft>
              <a:buClrTx/>
            </a:pPr>
            <a:r>
              <a:rPr lang="en-US" sz="1300" b="1" u="sng" kern="1200" dirty="0">
                <a:solidFill>
                  <a:srgbClr val="00338D"/>
                </a:solidFill>
                <a:ea typeface="+mn-ea"/>
                <a:cs typeface="+mn-cs"/>
              </a:rPr>
              <a:t>Section Requirements</a:t>
            </a:r>
            <a:r>
              <a:rPr lang="en-US" sz="1300" b="1" kern="1200" dirty="0">
                <a:solidFill>
                  <a:srgbClr val="00338D"/>
                </a:solidFill>
                <a:ea typeface="+mn-ea"/>
                <a:cs typeface="+mn-cs"/>
              </a:rPr>
              <a:t>: </a:t>
            </a:r>
            <a:r>
              <a:rPr lang="en-US" sz="1300" kern="1200" dirty="0">
                <a:solidFill>
                  <a:srgbClr val="00338D"/>
                </a:solidFill>
                <a:ea typeface="+mn-ea"/>
                <a:cs typeface="+mn-cs"/>
              </a:rPr>
              <a:t>1. Utilize the drop-down menus in the “Yes/No” column to answer each question</a:t>
            </a:r>
          </a:p>
          <a:p>
            <a:pPr>
              <a:spcAft>
                <a:spcPts val="600"/>
              </a:spcAft>
              <a:buClrTx/>
            </a:pPr>
            <a:r>
              <a:rPr lang="en-US" sz="1300" kern="1200" dirty="0">
                <a:solidFill>
                  <a:srgbClr val="00338D"/>
                </a:solidFill>
                <a:ea typeface="+mn-ea"/>
                <a:cs typeface="+mn-cs"/>
              </a:rPr>
              <a:t>                                        2. If necessary, provide additional information in the “Comments for Consideration”   		    box of the below section </a:t>
            </a:r>
          </a:p>
          <a:p>
            <a:pPr>
              <a:spcAft>
                <a:spcPts val="600"/>
              </a:spcAft>
              <a:buClrTx/>
            </a:pPr>
            <a:r>
              <a:rPr lang="en-US" sz="1200" kern="1200" dirty="0">
                <a:solidFill>
                  <a:srgbClr val="00338D"/>
                </a:solidFill>
                <a:ea typeface="+mn-ea"/>
                <a:cs typeface="+mn-cs"/>
              </a:rPr>
              <a:t>                                   </a:t>
            </a:r>
          </a:p>
        </p:txBody>
      </p:sp>
      <p:pic>
        <p:nvPicPr>
          <p:cNvPr id="5" name="Picture 4" descr="Monitoring policies and procedures.">
            <a:extLst>
              <a:ext uri="{FF2B5EF4-FFF2-40B4-BE49-F238E27FC236}">
                <a16:creationId xmlns:a16="http://schemas.microsoft.com/office/drawing/2014/main" id="{52F9B4EE-F234-4577-98FC-4442B8E7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814" y="610909"/>
            <a:ext cx="7968370" cy="3644072"/>
          </a:xfrm>
          <a:prstGeom prst="rect">
            <a:avLst/>
          </a:prstGeom>
        </p:spPr>
      </p:pic>
      <p:sp>
        <p:nvSpPr>
          <p:cNvPr id="3" name="Title 2">
            <a:extLst>
              <a:ext uri="{FF2B5EF4-FFF2-40B4-BE49-F238E27FC236}">
                <a16:creationId xmlns:a16="http://schemas.microsoft.com/office/drawing/2014/main" id="{4618BD3A-6E82-4C32-941C-23E9FD2BE68B}"/>
              </a:ext>
            </a:extLst>
          </p:cNvPr>
          <p:cNvSpPr>
            <a:spLocks noGrp="1"/>
          </p:cNvSpPr>
          <p:nvPr>
            <p:ph type="title"/>
          </p:nvPr>
        </p:nvSpPr>
        <p:spPr>
          <a:xfrm>
            <a:off x="996317" y="-518400"/>
            <a:ext cx="10185600" cy="518400"/>
          </a:xfrm>
        </p:spPr>
        <p:txBody>
          <a:bodyPr vert="horz" lIns="0" tIns="0" rIns="0" bIns="0" rtlCol="0" anchor="b" anchorCtr="0">
            <a:noAutofit/>
          </a:bodyPr>
          <a:lstStyle/>
          <a:p>
            <a:r>
              <a:rPr lang="en-US" dirty="0"/>
              <a:t>Monitoring Policies and Procedures</a:t>
            </a:r>
          </a:p>
        </p:txBody>
      </p:sp>
    </p:spTree>
    <p:extLst>
      <p:ext uri="{BB962C8B-B14F-4D97-AF65-F5344CB8AC3E}">
        <p14:creationId xmlns:p14="http://schemas.microsoft.com/office/powerpoint/2010/main" val="67923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Indirect Cost Training</a:t>
            </a:r>
            <a:br>
              <a:rPr lang="en-US"/>
            </a:br>
            <a:br>
              <a:rPr lang="en-US"/>
            </a:br>
            <a:endParaRPr/>
          </a:p>
        </p:txBody>
      </p:sp>
      <p:sp>
        <p:nvSpPr>
          <p:cNvPr id="125" name="Google Shape;125;p1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Indirect Cost (IDC) and Indirect Cost Rate (ICR)</a:t>
            </a:r>
            <a:endParaRPr/>
          </a:p>
        </p:txBody>
      </p:sp>
      <p:sp>
        <p:nvSpPr>
          <p:cNvPr id="97" name="Google Shape;97;p15"/>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a:t>According to the USDOE:</a:t>
            </a:r>
            <a:endParaRPr/>
          </a:p>
          <a:p>
            <a:pPr marL="0" indent="0">
              <a:spcBef>
                <a:spcPts val="1000"/>
              </a:spcBef>
              <a:buNone/>
            </a:pPr>
            <a:r>
              <a:rPr lang="en-US"/>
              <a:t>“Indirect costs represent the expenses of doing business that are not readily identified with a particular grant, contract, project function or activity, but are necessary for the general operation of the organization and the conduct of activities it performs.”</a:t>
            </a:r>
            <a:endParaRPr/>
          </a:p>
          <a:p>
            <a:pPr marL="0" indent="0">
              <a:spcBef>
                <a:spcPts val="1000"/>
              </a:spcBef>
              <a:buNone/>
            </a:pPr>
            <a:r>
              <a:rPr lang="en-US"/>
              <a:t>Total costs = indirect costs + direct costs</a:t>
            </a:r>
            <a:endParaRPr/>
          </a:p>
          <a:p>
            <a:pPr marL="0" indent="0">
              <a:spcBef>
                <a:spcPts val="1000"/>
              </a:spcBef>
              <a:buNone/>
            </a:pPr>
            <a:r>
              <a:rPr lang="en-US"/>
              <a:t>“An indirect cost rate represents the ratio between the total indirect costs and benefiting direct costs, after excluding and or reclassifying unallowable costs, and extraordinary or distorting expenditures. (i.e., capital expenditures and major contracts and subgrants).”</a:t>
            </a:r>
            <a:endParaRPr/>
          </a:p>
          <a:p>
            <a:pPr marL="0" indent="0">
              <a:spcBef>
                <a:spcPts val="1000"/>
              </a:spcBef>
              <a:buNone/>
            </a:pPr>
            <a:endParaRPr/>
          </a:p>
          <a:p>
            <a:pPr marL="0" indent="0">
              <a:spcBef>
                <a:spcPts val="1000"/>
              </a:spcBef>
              <a:buNone/>
            </a:pPr>
            <a:r>
              <a:rPr lang="en-US" u="sng">
                <a:solidFill>
                  <a:schemeClr val="hlink"/>
                </a:solidFill>
                <a:hlinkClick r:id="rId3"/>
              </a:rPr>
              <a:t>https://www2.ed.gov/about/offices/list/ocfo/intro.html</a:t>
            </a:r>
            <a:endParaRPr/>
          </a:p>
          <a:p>
            <a:pPr marL="0" indent="0">
              <a:spcBef>
                <a:spcPts val="1000"/>
              </a:spcBef>
              <a:buNone/>
            </a:pPr>
            <a:endParaRPr/>
          </a:p>
          <a:p>
            <a:pPr marL="0" indent="0">
              <a:spcBef>
                <a:spcPts val="1000"/>
              </a:spcBef>
              <a:buSzPts val="1100"/>
              <a:buNone/>
            </a:pPr>
            <a:r>
              <a:rPr lang="en-US"/>
              <a:t>“Indirect (F&amp;A) costs means those costs incurred for a common or joint purpose benefitting more than one cost objective, and not readily assignable... “ § 200.56 Indirect (facilities &amp; administrative (F&amp;A)) costs.</a:t>
            </a:r>
            <a:endParaRPr/>
          </a:p>
        </p:txBody>
      </p:sp>
      <p:sp>
        <p:nvSpPr>
          <p:cNvPr id="98" name="Google Shape;98;p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Typical Costs associated with ICR</a:t>
            </a:r>
            <a:endParaRPr/>
          </a:p>
        </p:txBody>
      </p:sp>
      <p:sp>
        <p:nvSpPr>
          <p:cNvPr id="105" name="Google Shape;105;p16"/>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a:t>Indirect costs may include expenses from areas such as:</a:t>
            </a:r>
            <a:endParaRPr/>
          </a:p>
          <a:p>
            <a:pPr indent="-342900">
              <a:spcBef>
                <a:spcPts val="1000"/>
              </a:spcBef>
              <a:buSzPts val="1800"/>
              <a:buChar char="●"/>
            </a:pPr>
            <a:r>
              <a:rPr lang="en-US"/>
              <a:t>Accounting</a:t>
            </a:r>
            <a:endParaRPr/>
          </a:p>
          <a:p>
            <a:pPr indent="-342900">
              <a:spcBef>
                <a:spcPts val="0"/>
              </a:spcBef>
              <a:buSzPts val="1800"/>
              <a:buChar char="●"/>
            </a:pPr>
            <a:r>
              <a:rPr lang="en-US"/>
              <a:t>Payroll</a:t>
            </a:r>
            <a:endParaRPr/>
          </a:p>
          <a:p>
            <a:pPr indent="-342900">
              <a:spcBef>
                <a:spcPts val="0"/>
              </a:spcBef>
              <a:buSzPts val="1800"/>
              <a:buChar char="●"/>
            </a:pPr>
            <a:r>
              <a:rPr lang="en-US"/>
              <a:t>Auditing</a:t>
            </a:r>
            <a:endParaRPr/>
          </a:p>
          <a:p>
            <a:pPr indent="-342900">
              <a:spcBef>
                <a:spcPts val="0"/>
              </a:spcBef>
              <a:buSzPts val="1800"/>
              <a:buChar char="●"/>
            </a:pPr>
            <a:r>
              <a:rPr lang="en-US"/>
              <a:t>Personnel Management</a:t>
            </a:r>
            <a:endParaRPr/>
          </a:p>
          <a:p>
            <a:pPr indent="-342900">
              <a:spcBef>
                <a:spcPts val="0"/>
              </a:spcBef>
              <a:buSzPts val="1800"/>
              <a:buChar char="●"/>
            </a:pPr>
            <a:r>
              <a:rPr lang="en-US"/>
              <a:t>Purchasing</a:t>
            </a:r>
            <a:endParaRPr/>
          </a:p>
          <a:p>
            <a:pPr indent="-342900">
              <a:spcBef>
                <a:spcPts val="0"/>
              </a:spcBef>
              <a:buSzPts val="1800"/>
              <a:buChar char="●"/>
            </a:pPr>
            <a:r>
              <a:rPr lang="en-US"/>
              <a:t>Employee Relations</a:t>
            </a:r>
            <a:endParaRPr/>
          </a:p>
          <a:p>
            <a:pPr indent="-342900">
              <a:spcBef>
                <a:spcPts val="0"/>
              </a:spcBef>
              <a:buSzPts val="1800"/>
              <a:buChar char="●"/>
            </a:pPr>
            <a:r>
              <a:rPr lang="en-US"/>
              <a:t>Facilities</a:t>
            </a:r>
            <a:endParaRPr/>
          </a:p>
          <a:p>
            <a:pPr indent="-342900">
              <a:spcBef>
                <a:spcPts val="0"/>
              </a:spcBef>
              <a:buSzPts val="1800"/>
              <a:buChar char="●"/>
            </a:pPr>
            <a:r>
              <a:rPr lang="en-US"/>
              <a:t>Utilities</a:t>
            </a:r>
            <a:endParaRPr/>
          </a:p>
          <a:p>
            <a:pPr indent="-342900">
              <a:spcBef>
                <a:spcPts val="0"/>
              </a:spcBef>
              <a:buSzPts val="1800"/>
              <a:buChar char="●"/>
            </a:pPr>
            <a:r>
              <a:rPr lang="en-US"/>
              <a:t>Executive compensation (cabinet level)</a:t>
            </a:r>
            <a:endParaRPr/>
          </a:p>
          <a:p>
            <a:pPr marL="0" indent="0">
              <a:spcBef>
                <a:spcPts val="1000"/>
              </a:spcBef>
              <a:buNone/>
            </a:pPr>
            <a:r>
              <a:rPr lang="en-US"/>
              <a:t>Costs not readily assigned to a particular cost objective for the grant become part of the indirect cost “pool”</a:t>
            </a:r>
            <a:endParaRPr/>
          </a:p>
          <a:p>
            <a:pPr marL="0" indent="0">
              <a:spcBef>
                <a:spcPts val="1000"/>
              </a:spcBef>
              <a:buNone/>
            </a:pPr>
            <a:r>
              <a:rPr lang="en-US"/>
              <a:t>Note, any costs from the areas noted above directly attributed to the grant would not be included as direct costs as well. No double dipping.</a:t>
            </a:r>
            <a:endParaRPr/>
          </a:p>
          <a:p>
            <a:pPr marL="0" indent="0">
              <a:spcBef>
                <a:spcPts val="1000"/>
              </a:spcBef>
              <a:buNone/>
            </a:pPr>
            <a:endParaRPr/>
          </a:p>
          <a:p>
            <a:pPr marL="0" indent="0">
              <a:spcBef>
                <a:spcPts val="1000"/>
              </a:spcBef>
              <a:buNone/>
            </a:pPr>
            <a:endParaRPr/>
          </a:p>
        </p:txBody>
      </p:sp>
      <p:sp>
        <p:nvSpPr>
          <p:cNvPr id="106" name="Google Shape;106;p1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Additional Costs excluded from ICR</a:t>
            </a:r>
            <a:endParaRPr/>
          </a:p>
        </p:txBody>
      </p:sp>
      <p:sp>
        <p:nvSpPr>
          <p:cNvPr id="113" name="Google Shape;113;p17"/>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a:t>May include but are not limited to:</a:t>
            </a:r>
            <a:endParaRPr/>
          </a:p>
          <a:p>
            <a:pPr marL="0" indent="0">
              <a:spcBef>
                <a:spcPts val="1000"/>
              </a:spcBef>
              <a:buNone/>
            </a:pPr>
            <a:endParaRPr/>
          </a:p>
          <a:p>
            <a:pPr marL="0" indent="0">
              <a:spcBef>
                <a:spcPts val="1000"/>
              </a:spcBef>
              <a:buNone/>
            </a:pPr>
            <a:r>
              <a:rPr lang="en-US"/>
              <a:t>Capital Outlays (building, land, equipment)</a:t>
            </a:r>
            <a:endParaRPr>
              <a:solidFill>
                <a:srgbClr val="FF0000"/>
              </a:solidFill>
            </a:endParaRPr>
          </a:p>
          <a:p>
            <a:pPr marL="0" indent="0">
              <a:spcBef>
                <a:spcPts val="1000"/>
              </a:spcBef>
              <a:buNone/>
            </a:pPr>
            <a:r>
              <a:rPr lang="en-US"/>
              <a:t>Debt Service</a:t>
            </a:r>
            <a:endParaRPr/>
          </a:p>
          <a:p>
            <a:pPr marL="0" indent="0">
              <a:spcBef>
                <a:spcPts val="1000"/>
              </a:spcBef>
              <a:buNone/>
            </a:pPr>
            <a:r>
              <a:rPr lang="en-US"/>
              <a:t>Large Subawards/Contracts (above $25K)</a:t>
            </a:r>
            <a:endParaRPr>
              <a:solidFill>
                <a:srgbClr val="FF0000"/>
              </a:solidFill>
            </a:endParaRPr>
          </a:p>
          <a:p>
            <a:pPr marL="0" indent="0">
              <a:spcBef>
                <a:spcPts val="1000"/>
              </a:spcBef>
              <a:buNone/>
            </a:pPr>
            <a:r>
              <a:rPr lang="en-US"/>
              <a:t>Rental Costs</a:t>
            </a:r>
            <a:endParaRPr/>
          </a:p>
        </p:txBody>
      </p:sp>
      <p:sp>
        <p:nvSpPr>
          <p:cNvPr id="114" name="Google Shape;114;p1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prstGeom prst="rect">
            <a:avLst/>
          </a:prstGeom>
        </p:spPr>
        <p:txBody>
          <a:bodyPr spcFirstLastPara="1" wrap="square" lIns="0" tIns="0" rIns="0" bIns="0" anchor="t" anchorCtr="0">
            <a:noAutofit/>
          </a:bodyPr>
          <a:lstStyle/>
          <a:p>
            <a:r>
              <a:rPr lang="en-US"/>
              <a:t>IDC Costs vs Direct Admin Costs</a:t>
            </a:r>
            <a:endParaRPr/>
          </a:p>
        </p:txBody>
      </p:sp>
      <p:sp>
        <p:nvSpPr>
          <p:cNvPr id="121" name="Google Shape;121;p18"/>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a:t>Generally, direct administration costs differ from indirect charges in that the latter are considered organization-wide costs.</a:t>
            </a:r>
            <a:endParaRPr/>
          </a:p>
          <a:p>
            <a:pPr marL="0" indent="0">
              <a:spcBef>
                <a:spcPts val="1000"/>
              </a:spcBef>
              <a:buNone/>
            </a:pPr>
            <a:r>
              <a:rPr lang="en-US"/>
              <a:t>Examples of direct administration are salaries, benefits, and other expenses of the recipient's staff that perform the following functions:</a:t>
            </a:r>
            <a:endParaRPr/>
          </a:p>
          <a:p>
            <a:pPr marL="0" indent="0">
              <a:spcBef>
                <a:spcPts val="1000"/>
              </a:spcBef>
              <a:buNone/>
            </a:pPr>
            <a:r>
              <a:rPr lang="en-US"/>
              <a:t>• overall program management, program coordination, and office management       functions</a:t>
            </a:r>
            <a:endParaRPr/>
          </a:p>
          <a:p>
            <a:pPr marL="0" indent="0">
              <a:spcBef>
                <a:spcPts val="1000"/>
              </a:spcBef>
              <a:buNone/>
            </a:pPr>
            <a:r>
              <a:rPr lang="en-US"/>
              <a:t>• preparing program plans, budgets schedules, and related amendments</a:t>
            </a:r>
            <a:endParaRPr/>
          </a:p>
          <a:p>
            <a:pPr marL="0" indent="0">
              <a:spcBef>
                <a:spcPts val="1000"/>
              </a:spcBef>
              <a:buNone/>
            </a:pPr>
            <a:r>
              <a:rPr lang="en-US"/>
              <a:t>• monitoring of programs, projects, subrecipients and related systems and processes</a:t>
            </a:r>
            <a:endParaRPr/>
          </a:p>
          <a:p>
            <a:pPr marL="0" indent="0">
              <a:spcBef>
                <a:spcPts val="1000"/>
              </a:spcBef>
              <a:buNone/>
            </a:pPr>
            <a:r>
              <a:rPr lang="en-US"/>
              <a:t>• developing systems and procedures, including management information systems, for assuring compliance with program requirements</a:t>
            </a:r>
            <a:endParaRPr/>
          </a:p>
          <a:p>
            <a:pPr marL="0" indent="0">
              <a:spcBef>
                <a:spcPts val="1000"/>
              </a:spcBef>
              <a:buNone/>
            </a:pPr>
            <a:r>
              <a:rPr lang="en-US"/>
              <a:t>• preparing reports and other documents related to the program requirements</a:t>
            </a:r>
            <a:endParaRPr/>
          </a:p>
          <a:p>
            <a:pPr marL="0" indent="0">
              <a:spcBef>
                <a:spcPts val="1000"/>
              </a:spcBef>
              <a:buNone/>
            </a:pPr>
            <a:r>
              <a:rPr lang="en-US"/>
              <a:t>• evaluating program results against stated objectives</a:t>
            </a:r>
            <a:endParaRPr/>
          </a:p>
          <a:p>
            <a:pPr marL="0" indent="0">
              <a:spcBef>
                <a:spcPts val="1000"/>
              </a:spcBef>
              <a:buNone/>
            </a:pPr>
            <a:r>
              <a:rPr lang="en-US"/>
              <a:t>• divisional level administrative services such as program specific accounting, auditing or legal activities</a:t>
            </a:r>
            <a:endParaRPr/>
          </a:p>
        </p:txBody>
      </p:sp>
      <p:sp>
        <p:nvSpPr>
          <p:cNvPr id="122" name="Google Shape;122;p1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0" tIns="0" rIns="0" bIns="0" anchor="t" anchorCtr="0">
            <a:noAutofit/>
          </a:bodyPr>
          <a:lstStyle/>
          <a:p>
            <a:r>
              <a:rPr lang="en-US"/>
              <a:t>Indirect Costs are an Allowable Grant Activity in General </a:t>
            </a:r>
            <a:endParaRPr/>
          </a:p>
          <a:p>
            <a:endParaRPr sz="2300">
              <a:solidFill>
                <a:srgbClr val="FF0000"/>
              </a:solidFill>
            </a:endParaRPr>
          </a:p>
        </p:txBody>
      </p:sp>
      <p:sp>
        <p:nvSpPr>
          <p:cNvPr id="129" name="Google Shape;129;p19"/>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a:t>An entity may take ICR unless prohibited by the grant program or because the AU/District/BOCES internal policies and procedures disallow the use of ICR. Taking ICR may be a viable route that frees up other General Funds. These General Funds can then be used for other purchases not restricted by federal funding (subject to internal policies).</a:t>
            </a:r>
            <a:endParaRPr/>
          </a:p>
          <a:p>
            <a:pPr marL="0" indent="0">
              <a:spcBef>
                <a:spcPts val="1000"/>
              </a:spcBef>
              <a:buNone/>
            </a:pPr>
            <a:r>
              <a:rPr lang="en-US"/>
              <a:t>Direct and Indirect (F&amp;A) Costs (§§ 200.412 - 200.415)</a:t>
            </a:r>
            <a:endParaRPr/>
          </a:p>
          <a:p>
            <a:pPr marL="0" indent="0">
              <a:spcBef>
                <a:spcPts val="1000"/>
              </a:spcBef>
              <a:buNone/>
            </a:pPr>
            <a:r>
              <a:rPr lang="en-US"/>
              <a:t>The Department of Education takes the view that indirect cost reimbursement loses its identity after it is received and deposited in the "General Fund." This means the host institution can use that money to pay the services of a grant writer or for any other costs as long as the activities and reimbursement are consistent with the organization's own policy. However, by doing so, the organization essentially is "eating" the indirect costs this reimbursement was meant to replace. These costs cannot be shifted to other Federal sources.</a:t>
            </a:r>
            <a:endParaRPr/>
          </a:p>
          <a:p>
            <a:pPr marL="0" indent="0">
              <a:spcBef>
                <a:spcPts val="1000"/>
              </a:spcBef>
              <a:buNone/>
            </a:pPr>
            <a:endParaRPr/>
          </a:p>
          <a:p>
            <a:pPr marL="0" indent="0">
              <a:spcBef>
                <a:spcPts val="1000"/>
              </a:spcBef>
              <a:buNone/>
            </a:pPr>
            <a:r>
              <a:rPr lang="en-US"/>
              <a:t>Department of Education FAQ Link: </a:t>
            </a:r>
            <a:r>
              <a:rPr lang="en-US" u="sng">
                <a:solidFill>
                  <a:schemeClr val="hlink"/>
                </a:solidFill>
                <a:hlinkClick r:id="rId3"/>
              </a:rPr>
              <a:t>https://www2.ed.gov/about/offices/list/ocfo/fipao/faq.html</a:t>
            </a:r>
            <a:r>
              <a:rPr lang="en-US"/>
              <a:t> </a:t>
            </a:r>
            <a:endParaRPr/>
          </a:p>
          <a:p>
            <a:pPr marL="0" indent="0">
              <a:spcBef>
                <a:spcPts val="1000"/>
              </a:spcBef>
              <a:buNone/>
            </a:pPr>
            <a:endParaRPr/>
          </a:p>
        </p:txBody>
      </p:sp>
      <p:sp>
        <p:nvSpPr>
          <p:cNvPr id="130" name="Google Shape;130;p19"/>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prstGeom prst="rect">
            <a:avLst/>
          </a:prstGeom>
        </p:spPr>
        <p:txBody>
          <a:bodyPr spcFirstLastPara="1" wrap="square" lIns="0" tIns="0" rIns="0" bIns="0" anchor="t" anchorCtr="0">
            <a:noAutofit/>
          </a:bodyPr>
          <a:lstStyle/>
          <a:p>
            <a:r>
              <a:rPr lang="en-US"/>
              <a:t>Types of ICR</a:t>
            </a:r>
            <a:endParaRPr/>
          </a:p>
        </p:txBody>
      </p:sp>
      <p:sp>
        <p:nvSpPr>
          <p:cNvPr id="137" name="Google Shape;137;p20"/>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b="1"/>
              <a:t>Unrestricted Rate</a:t>
            </a:r>
            <a:r>
              <a:rPr lang="en-US"/>
              <a:t> - An indirect cost rate calculated for use on programs without limitations on indirect costs.</a:t>
            </a:r>
            <a:endParaRPr/>
          </a:p>
          <a:p>
            <a:pPr marL="0" indent="0">
              <a:spcBef>
                <a:spcPts val="1000"/>
              </a:spcBef>
              <a:buNone/>
            </a:pPr>
            <a:r>
              <a:rPr lang="en-US" b="1"/>
              <a:t>Examples:</a:t>
            </a:r>
            <a:endParaRPr b="1"/>
          </a:p>
          <a:p>
            <a:pPr indent="0">
              <a:lnSpc>
                <a:spcPct val="75000"/>
              </a:lnSpc>
              <a:spcBef>
                <a:spcPts val="1000"/>
              </a:spcBef>
              <a:buNone/>
            </a:pPr>
            <a:r>
              <a:rPr lang="en-US"/>
              <a:t>ESSER</a:t>
            </a:r>
            <a:endParaRPr/>
          </a:p>
          <a:p>
            <a:pPr indent="0">
              <a:lnSpc>
                <a:spcPct val="75000"/>
              </a:lnSpc>
              <a:spcBef>
                <a:spcPts val="1000"/>
              </a:spcBef>
              <a:buNone/>
            </a:pPr>
            <a:r>
              <a:rPr lang="en-US"/>
              <a:t>Local Grants</a:t>
            </a:r>
            <a:endParaRPr/>
          </a:p>
          <a:p>
            <a:pPr marL="0" indent="0">
              <a:spcBef>
                <a:spcPts val="1000"/>
              </a:spcBef>
              <a:buNone/>
            </a:pPr>
            <a:r>
              <a:rPr lang="en-US" b="1"/>
              <a:t>Restricted Rate</a:t>
            </a:r>
            <a:r>
              <a:rPr lang="en-US"/>
              <a:t> - Certain ED grant programs have statutory requirements prohibiting the use of federal funds to supplant non-federal funds.  These programs require the use of a restricted indirect cost rate.  Adjustments to the unrestricted rate calculation are made and result in a lower rate to claim indirect reimbursement on restricted rate programs.</a:t>
            </a:r>
            <a:endParaRPr/>
          </a:p>
          <a:p>
            <a:pPr marL="0" indent="0">
              <a:spcBef>
                <a:spcPts val="1000"/>
              </a:spcBef>
              <a:buNone/>
            </a:pPr>
            <a:r>
              <a:rPr lang="en-US" b="1"/>
              <a:t>Examples:</a:t>
            </a:r>
            <a:endParaRPr b="1"/>
          </a:p>
          <a:p>
            <a:pPr indent="0">
              <a:lnSpc>
                <a:spcPct val="75000"/>
              </a:lnSpc>
              <a:spcBef>
                <a:spcPts val="1000"/>
              </a:spcBef>
              <a:buNone/>
            </a:pPr>
            <a:r>
              <a:rPr lang="en-US"/>
              <a:t>Title I</a:t>
            </a:r>
            <a:endParaRPr/>
          </a:p>
          <a:p>
            <a:pPr indent="0">
              <a:lnSpc>
                <a:spcPct val="75000"/>
              </a:lnSpc>
              <a:spcBef>
                <a:spcPts val="1000"/>
              </a:spcBef>
              <a:buNone/>
            </a:pPr>
            <a:r>
              <a:rPr lang="en-US"/>
              <a:t>Title II</a:t>
            </a:r>
            <a:endParaRPr/>
          </a:p>
          <a:p>
            <a:pPr indent="0">
              <a:lnSpc>
                <a:spcPct val="75000"/>
              </a:lnSpc>
              <a:spcBef>
                <a:spcPts val="1000"/>
              </a:spcBef>
              <a:buNone/>
            </a:pPr>
            <a:r>
              <a:rPr lang="en-US"/>
              <a:t>Title III</a:t>
            </a:r>
            <a:endParaRPr/>
          </a:p>
          <a:p>
            <a:pPr indent="0">
              <a:lnSpc>
                <a:spcPct val="75000"/>
              </a:lnSpc>
              <a:spcBef>
                <a:spcPts val="1000"/>
              </a:spcBef>
              <a:buNone/>
            </a:pPr>
            <a:r>
              <a:rPr lang="en-US"/>
              <a:t>IDEA Part B</a:t>
            </a:r>
            <a:endParaRPr/>
          </a:p>
          <a:p>
            <a:pPr marL="0" indent="0">
              <a:spcBef>
                <a:spcPts val="1000"/>
              </a:spcBef>
              <a:buNone/>
            </a:pPr>
            <a:endParaRPr sz="1600" strike="sngStrike">
              <a:solidFill>
                <a:srgbClr val="FF0000"/>
              </a:solidFill>
            </a:endParaRPr>
          </a:p>
          <a:p>
            <a:pPr marL="0" indent="0">
              <a:spcBef>
                <a:spcPts val="1000"/>
              </a:spcBef>
              <a:buNone/>
            </a:pPr>
            <a:endParaRPr sz="1600"/>
          </a:p>
          <a:p>
            <a:pPr marL="0" indent="0">
              <a:spcBef>
                <a:spcPts val="1000"/>
              </a:spcBef>
              <a:buNone/>
            </a:pPr>
            <a:endParaRPr sz="1600">
              <a:solidFill>
                <a:srgbClr val="FF0000"/>
              </a:solidFill>
            </a:endParaRPr>
          </a:p>
        </p:txBody>
      </p:sp>
      <p:sp>
        <p:nvSpPr>
          <p:cNvPr id="138" name="Google Shape;138;p2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How is IDC Calculated</a:t>
            </a:r>
            <a:endParaRPr/>
          </a:p>
        </p:txBody>
      </p:sp>
      <p:sp>
        <p:nvSpPr>
          <p:cNvPr id="145" name="Google Shape;145;p21"/>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SzPts val="1100"/>
              <a:buNone/>
            </a:pPr>
            <a:r>
              <a:rPr lang="en-US" dirty="0">
                <a:solidFill>
                  <a:srgbClr val="030A13"/>
                </a:solidFill>
                <a:highlight>
                  <a:srgbClr val="FFFFFF"/>
                </a:highlight>
              </a:rPr>
              <a:t>The following formula should be used to determine the amount that could be budgeted for indirect cost reimbursement.</a:t>
            </a:r>
            <a:endParaRPr dirty="0">
              <a:solidFill>
                <a:srgbClr val="030A13"/>
              </a:solidFill>
              <a:highlight>
                <a:srgbClr val="FFFFFF"/>
              </a:highlight>
            </a:endParaRPr>
          </a:p>
          <a:p>
            <a:pPr marL="0" indent="0">
              <a:spcBef>
                <a:spcPts val="1000"/>
              </a:spcBef>
              <a:buSzPts val="1100"/>
              <a:buNone/>
            </a:pPr>
            <a:endParaRPr dirty="0">
              <a:solidFill>
                <a:srgbClr val="030A13"/>
              </a:solidFill>
              <a:highlight>
                <a:srgbClr val="FFFFFF"/>
              </a:highlight>
            </a:endParaRPr>
          </a:p>
          <a:p>
            <a:pPr marL="0" indent="0">
              <a:spcBef>
                <a:spcPts val="1000"/>
              </a:spcBef>
              <a:buSzPts val="1100"/>
              <a:buNone/>
            </a:pPr>
            <a:r>
              <a:rPr lang="en-US" dirty="0">
                <a:solidFill>
                  <a:srgbClr val="030A13"/>
                </a:solidFill>
                <a:highlight>
                  <a:srgbClr val="FFFFFF"/>
                </a:highlight>
              </a:rPr>
              <a:t>  </a:t>
            </a:r>
            <a:r>
              <a:rPr lang="en-US" u="sng" dirty="0">
                <a:solidFill>
                  <a:srgbClr val="030A13"/>
                </a:solidFill>
                <a:highlight>
                  <a:srgbClr val="FFFFFF"/>
                </a:highlight>
              </a:rPr>
              <a:t>    Indirect Cost Rate%     </a:t>
            </a:r>
            <a:r>
              <a:rPr lang="en-US" dirty="0">
                <a:solidFill>
                  <a:srgbClr val="030A13"/>
                </a:solidFill>
                <a:highlight>
                  <a:srgbClr val="FFFFFF"/>
                </a:highlight>
              </a:rPr>
              <a:t>    	    X   	(Total Award Less Capital outlay, sub-awards,</a:t>
            </a:r>
            <a:endParaRPr dirty="0">
              <a:solidFill>
                <a:srgbClr val="030A13"/>
              </a:solidFill>
              <a:highlight>
                <a:srgbClr val="FFFFFF"/>
              </a:highlight>
            </a:endParaRPr>
          </a:p>
          <a:p>
            <a:pPr marL="0" indent="0">
              <a:spcBef>
                <a:spcPts val="1000"/>
              </a:spcBef>
              <a:buNone/>
            </a:pPr>
            <a:r>
              <a:rPr lang="en-US" dirty="0">
                <a:solidFill>
                  <a:srgbClr val="030A13"/>
                </a:solidFill>
                <a:highlight>
                  <a:srgbClr val="FFFFFF"/>
                </a:highlight>
              </a:rPr>
              <a:t> (1.0 + Indirect Cost Rate %)        	  rental costs </a:t>
            </a:r>
            <a:r>
              <a:rPr lang="en-US" dirty="0">
                <a:highlight>
                  <a:srgbClr val="FFFFFF"/>
                </a:highlight>
              </a:rPr>
              <a:t>&amp; other excluded expenses)</a:t>
            </a:r>
            <a:endParaRPr dirty="0">
              <a:highlight>
                <a:srgbClr val="FFFFFF"/>
              </a:highlight>
            </a:endParaRPr>
          </a:p>
          <a:p>
            <a:pPr marL="0" indent="0">
              <a:spcBef>
                <a:spcPts val="1000"/>
              </a:spcBef>
              <a:buNone/>
            </a:pPr>
            <a:endParaRPr dirty="0">
              <a:solidFill>
                <a:srgbClr val="030A13"/>
              </a:solidFill>
              <a:highlight>
                <a:srgbClr val="FFFFFF"/>
              </a:highlight>
            </a:endParaRPr>
          </a:p>
          <a:p>
            <a:pPr marL="0" indent="0">
              <a:spcBef>
                <a:spcPts val="1000"/>
              </a:spcBef>
              <a:buNone/>
            </a:pPr>
            <a:endParaRPr dirty="0">
              <a:solidFill>
                <a:srgbClr val="030A13"/>
              </a:solidFill>
              <a:highlight>
                <a:srgbClr val="FFFFFF"/>
              </a:highlight>
            </a:endParaRPr>
          </a:p>
          <a:p>
            <a:pPr marL="0" indent="0">
              <a:spcBef>
                <a:spcPts val="1000"/>
              </a:spcBef>
              <a:buNone/>
            </a:pPr>
            <a:r>
              <a:rPr lang="en-US" dirty="0">
                <a:solidFill>
                  <a:srgbClr val="030A13"/>
                </a:solidFill>
                <a:highlight>
                  <a:srgbClr val="FFFFFF"/>
                </a:highlight>
              </a:rPr>
              <a:t>Note: You also may elect to waive all or a portion of indirect cost claims.</a:t>
            </a:r>
            <a:endParaRPr dirty="0">
              <a:solidFill>
                <a:srgbClr val="030A13"/>
              </a:solidFill>
              <a:highlight>
                <a:srgbClr val="FFFFFF"/>
              </a:highlight>
            </a:endParaRPr>
          </a:p>
        </p:txBody>
      </p:sp>
      <p:sp>
        <p:nvSpPr>
          <p:cNvPr id="146" name="Google Shape;146;p2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prstGeom prst="rect">
            <a:avLst/>
          </a:prstGeom>
        </p:spPr>
        <p:txBody>
          <a:bodyPr spcFirstLastPara="1" wrap="square" lIns="0" tIns="0" rIns="0" bIns="0" anchor="t" anchorCtr="0">
            <a:noAutofit/>
          </a:bodyPr>
          <a:lstStyle/>
          <a:p>
            <a:r>
              <a:rPr lang="en-US"/>
              <a:t>How is IDC Calculated (Example)</a:t>
            </a:r>
            <a:endParaRPr/>
          </a:p>
        </p:txBody>
      </p:sp>
      <p:sp>
        <p:nvSpPr>
          <p:cNvPr id="153" name="Google Shape;153;p22"/>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SzPts val="1100"/>
              <a:buNone/>
            </a:pPr>
            <a:r>
              <a:rPr lang="en-US" dirty="0"/>
              <a:t>An example of using the formula is to assume your award amount is $258,000, Capital Outlay is $5,000, Rental Costs are $3,000. Since your rate is 3.1%:</a:t>
            </a:r>
            <a:endParaRPr dirty="0"/>
          </a:p>
          <a:p>
            <a:pPr marL="0" indent="0">
              <a:lnSpc>
                <a:spcPct val="50000"/>
              </a:lnSpc>
              <a:spcBef>
                <a:spcPts val="1000"/>
              </a:spcBef>
              <a:buSzPts val="1100"/>
              <a:buNone/>
            </a:pPr>
            <a:r>
              <a:rPr lang="en-US" dirty="0"/>
              <a:t>   </a:t>
            </a:r>
            <a:r>
              <a:rPr lang="en-US" sz="1500" dirty="0"/>
              <a:t>    </a:t>
            </a:r>
            <a:r>
              <a:rPr lang="en-US" u="sng" dirty="0"/>
              <a:t>0.031 </a:t>
            </a:r>
            <a:r>
              <a:rPr lang="en-US" dirty="0"/>
              <a:t>    X       ($258,000-$5,000-$3,000)</a:t>
            </a:r>
            <a:endParaRPr dirty="0"/>
          </a:p>
          <a:p>
            <a:pPr marL="0" indent="0">
              <a:lnSpc>
                <a:spcPct val="50000"/>
              </a:lnSpc>
              <a:spcBef>
                <a:spcPts val="1000"/>
              </a:spcBef>
              <a:buSzPts val="1100"/>
              <a:buNone/>
            </a:pPr>
            <a:r>
              <a:rPr lang="en-US" dirty="0"/>
              <a:t>      1.031</a:t>
            </a:r>
            <a:endParaRPr dirty="0"/>
          </a:p>
          <a:p>
            <a:pPr marL="0" indent="0">
              <a:lnSpc>
                <a:spcPct val="100000"/>
              </a:lnSpc>
              <a:spcBef>
                <a:spcPts val="1000"/>
              </a:spcBef>
              <a:buSzPts val="1100"/>
              <a:buNone/>
            </a:pPr>
            <a:r>
              <a:rPr lang="en-US" dirty="0"/>
              <a:t>This equals 0.030067895 (rounds to 3.1%) times $250,000.</a:t>
            </a:r>
            <a:endParaRPr dirty="0"/>
          </a:p>
          <a:p>
            <a:pPr marL="0" indent="0">
              <a:lnSpc>
                <a:spcPct val="100000"/>
              </a:lnSpc>
              <a:spcBef>
                <a:spcPts val="1000"/>
              </a:spcBef>
              <a:buSzPts val="1100"/>
              <a:buNone/>
            </a:pPr>
            <a:r>
              <a:rPr lang="en-US" dirty="0"/>
              <a:t>The product of these two figures is 7,516.9725, or $7,516.97 rounded.</a:t>
            </a:r>
            <a:endParaRPr dirty="0"/>
          </a:p>
          <a:p>
            <a:pPr marL="0" indent="0">
              <a:lnSpc>
                <a:spcPct val="100000"/>
              </a:lnSpc>
              <a:spcBef>
                <a:spcPts val="1000"/>
              </a:spcBef>
              <a:buSzPts val="1100"/>
              <a:buNone/>
            </a:pPr>
            <a:r>
              <a:rPr lang="en-US" dirty="0"/>
              <a:t>This means that for a grant of $258,000, the following results: </a:t>
            </a:r>
            <a:r>
              <a:rPr lang="en-US" dirty="0">
                <a:solidFill>
                  <a:srgbClr val="FF0000"/>
                </a:solidFill>
              </a:rPr>
              <a:t>       </a:t>
            </a:r>
            <a:r>
              <a:rPr lang="en-US" dirty="0"/>
              <a:t> </a:t>
            </a:r>
            <a:endParaRPr dirty="0"/>
          </a:p>
          <a:p>
            <a:pPr marL="0" indent="0">
              <a:lnSpc>
                <a:spcPct val="100000"/>
              </a:lnSpc>
              <a:spcBef>
                <a:spcPts val="1000"/>
              </a:spcBef>
              <a:buSzPts val="1100"/>
              <a:buNone/>
            </a:pPr>
            <a:r>
              <a:rPr lang="en-US" dirty="0"/>
              <a:t>		</a:t>
            </a:r>
            <a:r>
              <a:rPr lang="en-US" b="1" dirty="0"/>
              <a:t>BUDGET</a:t>
            </a:r>
            <a:r>
              <a:rPr lang="en-US" dirty="0"/>
              <a:t>							</a:t>
            </a:r>
            <a:endParaRPr b="1" dirty="0"/>
          </a:p>
          <a:p>
            <a:pPr marL="0" indent="0">
              <a:lnSpc>
                <a:spcPct val="50000"/>
              </a:lnSpc>
              <a:spcBef>
                <a:spcPts val="1000"/>
              </a:spcBef>
              <a:buSzPts val="1100"/>
              <a:buNone/>
            </a:pPr>
            <a:r>
              <a:rPr lang="en-US" dirty="0"/>
              <a:t>Grant Amount:		$ 258,000			</a:t>
            </a:r>
            <a:endParaRPr dirty="0"/>
          </a:p>
          <a:p>
            <a:pPr marL="0" indent="0">
              <a:lnSpc>
                <a:spcPct val="50000"/>
              </a:lnSpc>
              <a:spcBef>
                <a:spcPts val="1000"/>
              </a:spcBef>
              <a:buSzPts val="1100"/>
              <a:buNone/>
            </a:pPr>
            <a:r>
              <a:rPr lang="en-US" dirty="0"/>
              <a:t>Capital Outlay: 		$     5,000						</a:t>
            </a:r>
            <a:endParaRPr dirty="0"/>
          </a:p>
          <a:p>
            <a:pPr marL="0" indent="0">
              <a:lnSpc>
                <a:spcPct val="50000"/>
              </a:lnSpc>
              <a:spcBef>
                <a:spcPts val="1000"/>
              </a:spcBef>
              <a:buSzPts val="1100"/>
              <a:buNone/>
            </a:pPr>
            <a:r>
              <a:rPr lang="en-US" dirty="0"/>
              <a:t>Rental Costs:		$     3,000					</a:t>
            </a:r>
            <a:endParaRPr u="sng" dirty="0"/>
          </a:p>
          <a:p>
            <a:pPr marL="0" indent="0">
              <a:lnSpc>
                <a:spcPct val="50000"/>
              </a:lnSpc>
              <a:spcBef>
                <a:spcPts val="1000"/>
              </a:spcBef>
              <a:buSzPts val="1100"/>
              <a:buNone/>
            </a:pPr>
            <a:r>
              <a:rPr lang="en-US" dirty="0"/>
              <a:t>Indirect Costs: 		$     7,516.97				</a:t>
            </a:r>
            <a:endParaRPr dirty="0"/>
          </a:p>
          <a:p>
            <a:pPr marL="0" indent="0">
              <a:lnSpc>
                <a:spcPct val="50000"/>
              </a:lnSpc>
              <a:spcBef>
                <a:spcPts val="1000"/>
              </a:spcBef>
              <a:buSzPts val="1100"/>
              <a:buNone/>
            </a:pPr>
            <a:r>
              <a:rPr lang="en-US" dirty="0"/>
              <a:t>Base of Application:	$ 242,483.03			</a:t>
            </a:r>
            <a:endParaRPr dirty="0"/>
          </a:p>
          <a:p>
            <a:pPr marL="0" indent="0">
              <a:lnSpc>
                <a:spcPct val="50000"/>
              </a:lnSpc>
              <a:spcBef>
                <a:spcPts val="1000"/>
              </a:spcBef>
              <a:buSzPts val="1100"/>
              <a:buNone/>
            </a:pPr>
            <a:r>
              <a:rPr lang="en-US" dirty="0"/>
              <a:t>Sum:			$ 258,000				</a:t>
            </a:r>
            <a:endParaRPr dirty="0"/>
          </a:p>
        </p:txBody>
      </p:sp>
      <p:sp>
        <p:nvSpPr>
          <p:cNvPr id="154" name="Google Shape;154;p22"/>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prstGeom prst="rect">
            <a:avLst/>
          </a:prstGeom>
        </p:spPr>
        <p:txBody>
          <a:bodyPr spcFirstLastPara="1" wrap="square" lIns="0" tIns="0" rIns="0" bIns="0" anchor="t" anchorCtr="0">
            <a:noAutofit/>
          </a:bodyPr>
          <a:lstStyle/>
          <a:p>
            <a:r>
              <a:rPr lang="en-US"/>
              <a:t>How Do I recover IDC</a:t>
            </a:r>
            <a:endParaRPr/>
          </a:p>
        </p:txBody>
      </p:sp>
      <p:sp>
        <p:nvSpPr>
          <p:cNvPr id="161" name="Google Shape;161;p23"/>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dirty="0"/>
              <a:t>Indirect Costs can be requested as part of the monthly RFF (Request For Funds) process from the GFMU (Grants Fiscal Management Unit). </a:t>
            </a:r>
            <a:endParaRPr dirty="0"/>
          </a:p>
          <a:p>
            <a:pPr marL="0" indent="0">
              <a:spcBef>
                <a:spcPts val="1000"/>
              </a:spcBef>
              <a:buNone/>
            </a:pPr>
            <a:r>
              <a:rPr lang="en-US" dirty="0"/>
              <a:t>Indirect Costs do not need to be requested separately and can be included in the “lump” request for each federal award for which an indirect cost rate is allowable.</a:t>
            </a:r>
            <a:endParaRPr dirty="0"/>
          </a:p>
          <a:p>
            <a:pPr marL="0" indent="0">
              <a:spcBef>
                <a:spcPts val="1000"/>
              </a:spcBef>
              <a:buNone/>
            </a:pPr>
            <a:r>
              <a:rPr lang="en-US" dirty="0"/>
              <a:t>As with direct costs it is the responsibility of the LEA to retain the back up detail for all Indirect Costs requested for reimbursement through the GFMU RFF process.</a:t>
            </a:r>
            <a:endParaRPr dirty="0"/>
          </a:p>
          <a:p>
            <a:pPr marL="0" indent="0">
              <a:spcBef>
                <a:spcPts val="1000"/>
              </a:spcBef>
              <a:buNone/>
            </a:pPr>
            <a:endParaRPr dirty="0">
              <a:solidFill>
                <a:srgbClr val="FF0000"/>
              </a:solidFill>
            </a:endParaRPr>
          </a:p>
        </p:txBody>
      </p:sp>
      <p:sp>
        <p:nvSpPr>
          <p:cNvPr id="162" name="Google Shape;162;p23"/>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prstGeom prst="rect">
            <a:avLst/>
          </a:prstGeom>
        </p:spPr>
        <p:txBody>
          <a:bodyPr spcFirstLastPara="1" wrap="square" lIns="0" tIns="0" rIns="0" bIns="0" anchor="t" anchorCtr="0">
            <a:noAutofit/>
          </a:bodyPr>
          <a:lstStyle/>
          <a:p>
            <a:r>
              <a:rPr lang="en-US"/>
              <a:t>ICR Use in Multi-Year Awards</a:t>
            </a:r>
            <a:endParaRPr/>
          </a:p>
        </p:txBody>
      </p:sp>
      <p:sp>
        <p:nvSpPr>
          <p:cNvPr id="169" name="Google Shape;169;p24"/>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a:t>The rate should be used in the fiscal year the funds are expended, which is not necessarily the same as the fiscal year the funds are appropriated, received, or encumbered. For instance, if money for a program is received in May 2020, which is part of fiscal year 2019–20, but the funds are not expended until fiscal year 2020–21, then the indirect cost rate approved for use in 2020–21 should be used when claiming indirect costs. This is because the indirect cost rate is meant to allow for recovery of costs in the fiscal year the expenditures are incurred, not the year the money may have become available.</a:t>
            </a:r>
            <a:endParaRPr/>
          </a:p>
          <a:p>
            <a:pPr marL="0" indent="0">
              <a:spcBef>
                <a:spcPts val="1000"/>
              </a:spcBef>
              <a:buNone/>
            </a:pPr>
            <a:endParaRPr/>
          </a:p>
          <a:p>
            <a:pPr marL="0" indent="0">
              <a:spcBef>
                <a:spcPts val="1000"/>
              </a:spcBef>
              <a:buSzPts val="1100"/>
              <a:buNone/>
            </a:pPr>
            <a:endParaRPr/>
          </a:p>
          <a:p>
            <a:pPr marL="0" indent="0">
              <a:spcBef>
                <a:spcPts val="1000"/>
              </a:spcBef>
              <a:buNone/>
            </a:pPr>
            <a:r>
              <a:rPr lang="en-US"/>
              <a:t>If more than one fiscal year is involved in a project, the indirect cost rate used to recover indirect costs should change as the fiscal year changes. For instance, using a 24-month program starting July 1, 2021, the indirect cost rate approved for use in fiscal year 2021–22 would be used for expenditures incurred July 1, 2021, through June 30, 2022, and a new indirect cost rate approved for use in fiscal year 2022–23 would be used for expenditures incurred from July 1, 2022, until January 31, 2023.</a:t>
            </a:r>
            <a:endParaRPr/>
          </a:p>
        </p:txBody>
      </p:sp>
      <p:sp>
        <p:nvSpPr>
          <p:cNvPr id="170" name="Google Shape;170;p24"/>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5"/>
          <p:cNvSpPr txBox="1">
            <a:spLocks noGrp="1"/>
          </p:cNvSpPr>
          <p:nvPr>
            <p:ph type="body" idx="1"/>
          </p:nvPr>
        </p:nvSpPr>
        <p:spPr>
          <a:prstGeom prst="rect">
            <a:avLst/>
          </a:prstGeom>
        </p:spPr>
        <p:txBody>
          <a:bodyPr spcFirstLastPara="1" wrap="square" lIns="0" tIns="0" rIns="0" bIns="45700" anchor="t" anchorCtr="0">
            <a:noAutofit/>
          </a:bodyPr>
          <a:lstStyle/>
          <a:p>
            <a:pPr marL="76200" indent="0">
              <a:spcBef>
                <a:spcPts val="1000"/>
              </a:spcBef>
              <a:buNone/>
            </a:pPr>
            <a:r>
              <a:rPr lang="en-US"/>
              <a:t>At the bottom of the budget table, districts will see the indirect cost rates and amounts calculated for each funding year.</a:t>
            </a:r>
            <a:endParaRPr/>
          </a:p>
          <a:p>
            <a:pPr marL="0" indent="0">
              <a:lnSpc>
                <a:spcPct val="115000"/>
              </a:lnSpc>
              <a:spcBef>
                <a:spcPts val="0"/>
              </a:spcBef>
              <a:buSzPts val="1100"/>
              <a:buNone/>
            </a:pPr>
            <a:endParaRPr sz="1400">
              <a:latin typeface="Arial"/>
              <a:ea typeface="Arial"/>
              <a:cs typeface="Arial"/>
              <a:sym typeface="Arial"/>
            </a:endParaRPr>
          </a:p>
        </p:txBody>
      </p:sp>
      <p:sp>
        <p:nvSpPr>
          <p:cNvPr id="178" name="Google Shape;178;p2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22</a:t>
            </a:fld>
            <a:endParaRPr/>
          </a:p>
        </p:txBody>
      </p:sp>
      <p:pic>
        <p:nvPicPr>
          <p:cNvPr id="179" name="Google Shape;179;p25" descr="Example budget table, highlighting the override Indirect Costs link."/>
          <p:cNvPicPr preferRelativeResize="0"/>
          <p:nvPr/>
        </p:nvPicPr>
        <p:blipFill>
          <a:blip r:embed="rId3">
            <a:alphaModFix/>
          </a:blip>
          <a:stretch>
            <a:fillRect/>
          </a:stretch>
        </p:blipFill>
        <p:spPr>
          <a:xfrm>
            <a:off x="1933375" y="2018550"/>
            <a:ext cx="8406000" cy="3971900"/>
          </a:xfrm>
          <a:prstGeom prst="rect">
            <a:avLst/>
          </a:prstGeom>
          <a:noFill/>
          <a:ln>
            <a:noFill/>
          </a:ln>
        </p:spPr>
      </p:pic>
      <p:pic>
        <p:nvPicPr>
          <p:cNvPr id="180" name="Google Shape;180;p25" descr="The Override Indirect Costs link will allow you to override the indirect costs for each funding year."/>
          <p:cNvPicPr preferRelativeResize="0"/>
          <p:nvPr/>
        </p:nvPicPr>
        <p:blipFill>
          <a:blip r:embed="rId4">
            <a:alphaModFix/>
          </a:blip>
          <a:stretch>
            <a:fillRect/>
          </a:stretch>
        </p:blipFill>
        <p:spPr>
          <a:xfrm>
            <a:off x="1866522" y="5487503"/>
            <a:ext cx="3792319" cy="449460"/>
          </a:xfrm>
          <a:prstGeom prst="rect">
            <a:avLst/>
          </a:prstGeom>
          <a:noFill/>
          <a:ln>
            <a:noFill/>
          </a:ln>
        </p:spPr>
      </p:pic>
      <p:sp>
        <p:nvSpPr>
          <p:cNvPr id="181" name="Google Shape;181;p25" descr="Indirect Costs link, located at the bottom of the budget table."/>
          <p:cNvSpPr/>
          <p:nvPr/>
        </p:nvSpPr>
        <p:spPr>
          <a:xfrm>
            <a:off x="7768675" y="3856025"/>
            <a:ext cx="2570700" cy="2171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b="1">
              <a:highlight>
                <a:schemeClr val="lt1"/>
              </a:highlight>
            </a:endParaRPr>
          </a:p>
        </p:txBody>
      </p:sp>
      <p:pic>
        <p:nvPicPr>
          <p:cNvPr id="182" name="Google Shape;182;p25" descr="If an amount did not calculate for a particular funding year, go back to the budget and make sure you have items budgeted to that funding year."/>
          <p:cNvPicPr preferRelativeResize="0"/>
          <p:nvPr/>
        </p:nvPicPr>
        <p:blipFill>
          <a:blip r:embed="rId5">
            <a:alphaModFix/>
          </a:blip>
          <a:stretch>
            <a:fillRect/>
          </a:stretch>
        </p:blipFill>
        <p:spPr>
          <a:xfrm>
            <a:off x="1933376" y="4064350"/>
            <a:ext cx="3886475" cy="933100"/>
          </a:xfrm>
          <a:prstGeom prst="rect">
            <a:avLst/>
          </a:prstGeom>
          <a:noFill/>
          <a:ln>
            <a:noFill/>
          </a:ln>
        </p:spPr>
      </p:pic>
      <p:sp>
        <p:nvSpPr>
          <p:cNvPr id="183" name="Google Shape;183;p25">
            <a:extLst>
              <a:ext uri="{C183D7F6-B498-43B3-948B-1728B52AA6E4}">
                <adec:decorative xmlns:adec="http://schemas.microsoft.com/office/drawing/2017/decorative" val="1"/>
              </a:ext>
            </a:extLst>
          </p:cNvPr>
          <p:cNvSpPr/>
          <p:nvPr/>
        </p:nvSpPr>
        <p:spPr>
          <a:xfrm>
            <a:off x="5698000" y="5529688"/>
            <a:ext cx="2153100" cy="365100"/>
          </a:xfrm>
          <a:prstGeom prst="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 name="Title 2">
            <a:extLst>
              <a:ext uri="{FF2B5EF4-FFF2-40B4-BE49-F238E27FC236}">
                <a16:creationId xmlns:a16="http://schemas.microsoft.com/office/drawing/2014/main" id="{613C18E9-B774-4397-8B44-C7F06861FDC5}"/>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a:t>Override Indirect Costs Link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Chart of Accounts</a:t>
            </a:r>
            <a:endParaRPr/>
          </a:p>
        </p:txBody>
      </p:sp>
      <p:sp>
        <p:nvSpPr>
          <p:cNvPr id="190" name="Google Shape;190;p26"/>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dirty="0"/>
              <a:t>Indirect Cost accounts are considered Internal Charge Reimbursement Accounts. The recording of transactions to allow for charging of internal services from one department within a district to another department.</a:t>
            </a:r>
            <a:endParaRPr dirty="0"/>
          </a:p>
          <a:p>
            <a:pPr marL="0" indent="0">
              <a:spcBef>
                <a:spcPts val="1000"/>
              </a:spcBef>
              <a:buNone/>
            </a:pPr>
            <a:endParaRPr dirty="0"/>
          </a:p>
          <a:p>
            <a:pPr marL="0" indent="0">
              <a:spcBef>
                <a:spcPts val="1000"/>
              </a:spcBef>
              <a:buNone/>
            </a:pPr>
            <a:r>
              <a:rPr lang="en-US" dirty="0"/>
              <a:t>Expenditure Account</a:t>
            </a:r>
            <a:endParaRPr dirty="0"/>
          </a:p>
          <a:p>
            <a:pPr marL="0" indent="0">
              <a:spcBef>
                <a:spcPts val="1000"/>
              </a:spcBef>
              <a:buNone/>
            </a:pPr>
            <a:endParaRPr dirty="0"/>
          </a:p>
          <a:p>
            <a:pPr indent="0">
              <a:spcBef>
                <a:spcPts val="0"/>
              </a:spcBef>
              <a:buNone/>
            </a:pPr>
            <a:r>
              <a:rPr lang="en-US" dirty="0"/>
              <a:t>0869 	Indirect Costs. Used with federal grants/projects.</a:t>
            </a:r>
            <a:endParaRPr dirty="0"/>
          </a:p>
          <a:p>
            <a:pPr indent="0">
              <a:spcBef>
                <a:spcPts val="0"/>
              </a:spcBef>
              <a:buNone/>
            </a:pPr>
            <a:endParaRPr dirty="0"/>
          </a:p>
          <a:p>
            <a:pPr marL="0" indent="0">
              <a:spcBef>
                <a:spcPts val="0"/>
              </a:spcBef>
              <a:buNone/>
            </a:pPr>
            <a:r>
              <a:rPr lang="en-US" dirty="0"/>
              <a:t>Revenue Account</a:t>
            </a:r>
            <a:endParaRPr dirty="0"/>
          </a:p>
          <a:p>
            <a:pPr marL="0" indent="0">
              <a:spcBef>
                <a:spcPts val="0"/>
              </a:spcBef>
              <a:buNone/>
            </a:pPr>
            <a:endParaRPr dirty="0"/>
          </a:p>
          <a:p>
            <a:pPr indent="0">
              <a:spcBef>
                <a:spcPts val="0"/>
              </a:spcBef>
              <a:buNone/>
            </a:pPr>
            <a:r>
              <a:rPr lang="en-US" dirty="0"/>
              <a:t>1972 Indirect Cost Revenue. Revenue internal to the district which is generated by charging for costs of a general nature that cannot be readily or accurately identified with specific services.</a:t>
            </a:r>
            <a:endParaRPr dirty="0"/>
          </a:p>
          <a:p>
            <a:pPr indent="0">
              <a:spcBef>
                <a:spcPts val="0"/>
              </a:spcBef>
              <a:buNone/>
            </a:pPr>
            <a:endParaRPr dirty="0"/>
          </a:p>
          <a:p>
            <a:pPr indent="0">
              <a:spcBef>
                <a:spcPts val="0"/>
              </a:spcBef>
              <a:buNone/>
            </a:pPr>
            <a:endParaRPr dirty="0"/>
          </a:p>
          <a:p>
            <a:pPr marL="0" indent="0">
              <a:spcBef>
                <a:spcPts val="0"/>
              </a:spcBef>
              <a:buNone/>
            </a:pPr>
            <a:r>
              <a:rPr lang="en-US" dirty="0"/>
              <a:t>Chart of Accounts .pdf found at this link: </a:t>
            </a:r>
            <a:r>
              <a:rPr lang="en-US" dirty="0">
                <a:hlinkClick r:id="rId3"/>
              </a:rPr>
              <a:t>https://www.cde.state.co.us/cdefinance/sfcoa</a:t>
            </a:r>
            <a:r>
              <a:rPr lang="en-US" dirty="0"/>
              <a:t> </a:t>
            </a:r>
            <a:endParaRPr dirty="0"/>
          </a:p>
          <a:p>
            <a:pPr marL="0" indent="0">
              <a:spcBef>
                <a:spcPts val="0"/>
              </a:spcBef>
              <a:buSzPts val="2595"/>
              <a:buNone/>
            </a:pPr>
            <a:endParaRPr sz="2200" dirty="0"/>
          </a:p>
        </p:txBody>
      </p:sp>
      <p:sp>
        <p:nvSpPr>
          <p:cNvPr id="191" name="Google Shape;191;p2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Chart of Accounts - Continued</a:t>
            </a:r>
            <a:endParaRPr/>
          </a:p>
        </p:txBody>
      </p:sp>
      <p:sp>
        <p:nvSpPr>
          <p:cNvPr id="198" name="Google Shape;198;p27"/>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0"/>
              </a:spcBef>
              <a:buNone/>
            </a:pPr>
            <a:r>
              <a:rPr lang="en-US"/>
              <a:t>Chart of Accounts - Appendix G - Indirect Costs</a:t>
            </a:r>
            <a:endParaRPr/>
          </a:p>
          <a:p>
            <a:pPr marL="0" indent="0">
              <a:spcBef>
                <a:spcPts val="0"/>
              </a:spcBef>
              <a:buNone/>
            </a:pPr>
            <a:endParaRPr/>
          </a:p>
          <a:p>
            <a:pPr marL="0" indent="0">
              <a:spcBef>
                <a:spcPts val="0"/>
              </a:spcBef>
              <a:buNone/>
            </a:pPr>
            <a:r>
              <a:rPr lang="en-US"/>
              <a:t>A district has two options for recording indirect costs</a:t>
            </a:r>
            <a:endParaRPr/>
          </a:p>
          <a:p>
            <a:pPr marL="0" indent="0">
              <a:spcBef>
                <a:spcPts val="0"/>
              </a:spcBef>
              <a:buNone/>
            </a:pPr>
            <a:endParaRPr/>
          </a:p>
          <a:p>
            <a:pPr marL="0" indent="0">
              <a:spcBef>
                <a:spcPts val="0"/>
              </a:spcBef>
              <a:buNone/>
            </a:pPr>
            <a:r>
              <a:rPr lang="en-US" b="1"/>
              <a:t>The Expenditure/Revenue Method: </a:t>
            </a:r>
            <a:r>
              <a:rPr lang="en-US"/>
              <a:t>the total expenditures (0869) should equal the total revenues (1972).</a:t>
            </a:r>
            <a:endParaRPr/>
          </a:p>
          <a:p>
            <a:pPr marL="0" indent="0">
              <a:spcBef>
                <a:spcPts val="0"/>
              </a:spcBef>
              <a:buNone/>
            </a:pPr>
            <a:endParaRPr/>
          </a:p>
          <a:p>
            <a:pPr marL="0" indent="0">
              <a:spcBef>
                <a:spcPts val="0"/>
              </a:spcBef>
              <a:buNone/>
            </a:pPr>
            <a:r>
              <a:rPr lang="en-US" b="1"/>
              <a:t>The Abatement Method:</a:t>
            </a:r>
            <a:r>
              <a:rPr lang="en-US"/>
              <a:t> the district’s internal charge reimbursement account (0869) must net to zero</a:t>
            </a:r>
            <a:endParaRPr/>
          </a:p>
          <a:p>
            <a:pPr indent="0">
              <a:spcBef>
                <a:spcPts val="0"/>
              </a:spcBef>
              <a:buNone/>
            </a:pPr>
            <a:endParaRPr/>
          </a:p>
          <a:p>
            <a:pPr marL="0" indent="0">
              <a:spcBef>
                <a:spcPts val="0"/>
              </a:spcBef>
              <a:buNone/>
            </a:pPr>
            <a:r>
              <a:rPr lang="en-US"/>
              <a:t>When booking the indirect costs ensure that the rate is within the allowable rate for your district determine if you have direct administrative costs charged to the grant.</a:t>
            </a:r>
            <a:endParaRPr/>
          </a:p>
          <a:p>
            <a:pPr marL="0" indent="0">
              <a:spcBef>
                <a:spcPts val="0"/>
              </a:spcBef>
              <a:buNone/>
            </a:pPr>
            <a:endParaRPr/>
          </a:p>
          <a:p>
            <a:pPr marL="0" indent="0">
              <a:spcBef>
                <a:spcPts val="0"/>
              </a:spcBef>
              <a:buNone/>
            </a:pPr>
            <a:endParaRPr/>
          </a:p>
          <a:p>
            <a:pPr marL="0" indent="0">
              <a:spcBef>
                <a:spcPts val="0"/>
              </a:spcBef>
              <a:buNone/>
            </a:pPr>
            <a:endParaRPr sz="2200"/>
          </a:p>
        </p:txBody>
      </p:sp>
      <p:sp>
        <p:nvSpPr>
          <p:cNvPr id="199" name="Google Shape;199;p2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Chart of Accounts - Continued</a:t>
            </a:r>
            <a:endParaRPr dirty="0"/>
          </a:p>
        </p:txBody>
      </p:sp>
      <p:sp>
        <p:nvSpPr>
          <p:cNvPr id="206" name="Google Shape;206;p28"/>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0"/>
              </a:spcBef>
              <a:buNone/>
            </a:pPr>
            <a:r>
              <a:rPr lang="en-US"/>
              <a:t>The Expenditure/Revenue Method (example)</a:t>
            </a:r>
            <a:endParaRPr/>
          </a:p>
          <a:p>
            <a:pPr indent="0">
              <a:spcBef>
                <a:spcPts val="0"/>
              </a:spcBef>
              <a:buNone/>
            </a:pPr>
            <a:endParaRPr/>
          </a:p>
          <a:p>
            <a:pPr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r>
              <a:rPr lang="en-US"/>
              <a:t>The Abatement Method (example)</a:t>
            </a: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endParaRPr/>
          </a:p>
          <a:p>
            <a:pPr marL="0" indent="0">
              <a:spcBef>
                <a:spcPts val="0"/>
              </a:spcBef>
              <a:buNone/>
            </a:pPr>
            <a:r>
              <a:rPr lang="en-US"/>
              <a:t>Indirect costs may be recorded monthly, quarterly or annually</a:t>
            </a:r>
            <a:endParaRPr/>
          </a:p>
          <a:p>
            <a:pPr marL="0" indent="0">
              <a:spcBef>
                <a:spcPts val="0"/>
              </a:spcBef>
              <a:buNone/>
            </a:pPr>
            <a:endParaRPr/>
          </a:p>
          <a:p>
            <a:pPr marL="0" indent="0">
              <a:spcBef>
                <a:spcPts val="0"/>
              </a:spcBef>
              <a:buNone/>
            </a:pPr>
            <a:r>
              <a:rPr lang="en-US"/>
              <a:t>When Calculating must be based on actual expenditures incurred less previous recorded indirect costs including administrative costs.</a:t>
            </a:r>
            <a:endParaRPr/>
          </a:p>
        </p:txBody>
      </p:sp>
      <p:sp>
        <p:nvSpPr>
          <p:cNvPr id="207" name="Google Shape;207;p2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25</a:t>
            </a:fld>
            <a:endParaRPr/>
          </a:p>
        </p:txBody>
      </p:sp>
      <p:graphicFrame>
        <p:nvGraphicFramePr>
          <p:cNvPr id="208" name="Google Shape;208;p28"/>
          <p:cNvGraphicFramePr/>
          <p:nvPr>
            <p:extLst>
              <p:ext uri="{D42A27DB-BD31-4B8C-83A1-F6EECF244321}">
                <p14:modId xmlns:p14="http://schemas.microsoft.com/office/powerpoint/2010/main" val="2376987888"/>
              </p:ext>
            </p:extLst>
          </p:nvPr>
        </p:nvGraphicFramePr>
        <p:xfrm>
          <a:off x="1994276" y="1919875"/>
          <a:ext cx="7573875" cy="1188630"/>
        </p:xfrm>
        <a:graphic>
          <a:graphicData uri="http://schemas.openxmlformats.org/drawingml/2006/table">
            <a:tbl>
              <a:tblPr firstRow="1">
                <a:noFill/>
              </a:tblPr>
              <a:tblGrid>
                <a:gridCol w="1079000">
                  <a:extLst>
                    <a:ext uri="{9D8B030D-6E8A-4147-A177-3AD203B41FA5}">
                      <a16:colId xmlns:a16="http://schemas.microsoft.com/office/drawing/2014/main" val="20000"/>
                    </a:ext>
                  </a:extLst>
                </a:gridCol>
                <a:gridCol w="864725">
                  <a:extLst>
                    <a:ext uri="{9D8B030D-6E8A-4147-A177-3AD203B41FA5}">
                      <a16:colId xmlns:a16="http://schemas.microsoft.com/office/drawing/2014/main" val="20001"/>
                    </a:ext>
                  </a:extLst>
                </a:gridCol>
                <a:gridCol w="610150">
                  <a:extLst>
                    <a:ext uri="{9D8B030D-6E8A-4147-A177-3AD203B41FA5}">
                      <a16:colId xmlns:a16="http://schemas.microsoft.com/office/drawing/2014/main" val="20002"/>
                    </a:ext>
                  </a:extLst>
                </a:gridCol>
                <a:gridCol w="958475">
                  <a:extLst>
                    <a:ext uri="{9D8B030D-6E8A-4147-A177-3AD203B41FA5}">
                      <a16:colId xmlns:a16="http://schemas.microsoft.com/office/drawing/2014/main" val="20003"/>
                    </a:ext>
                  </a:extLst>
                </a:gridCol>
                <a:gridCol w="1346900">
                  <a:extLst>
                    <a:ext uri="{9D8B030D-6E8A-4147-A177-3AD203B41FA5}">
                      <a16:colId xmlns:a16="http://schemas.microsoft.com/office/drawing/2014/main" val="20004"/>
                    </a:ext>
                  </a:extLst>
                </a:gridCol>
                <a:gridCol w="543225">
                  <a:extLst>
                    <a:ext uri="{9D8B030D-6E8A-4147-A177-3AD203B41FA5}">
                      <a16:colId xmlns:a16="http://schemas.microsoft.com/office/drawing/2014/main" val="20005"/>
                    </a:ext>
                  </a:extLst>
                </a:gridCol>
                <a:gridCol w="770925">
                  <a:extLst>
                    <a:ext uri="{9D8B030D-6E8A-4147-A177-3AD203B41FA5}">
                      <a16:colId xmlns:a16="http://schemas.microsoft.com/office/drawing/2014/main" val="20006"/>
                    </a:ext>
                  </a:extLst>
                </a:gridCol>
                <a:gridCol w="1400475">
                  <a:extLst>
                    <a:ext uri="{9D8B030D-6E8A-4147-A177-3AD203B41FA5}">
                      <a16:colId xmlns:a16="http://schemas.microsoft.com/office/drawing/2014/main" val="20007"/>
                    </a:ext>
                  </a:extLst>
                </a:gridCol>
              </a:tblGrid>
              <a:tr h="381000">
                <a:tc>
                  <a:txBody>
                    <a:bodyPr/>
                    <a:lstStyle/>
                    <a:p>
                      <a:pPr marL="0" lvl="0" indent="0" algn="l" rtl="0">
                        <a:spcBef>
                          <a:spcPts val="0"/>
                        </a:spcBef>
                        <a:spcAft>
                          <a:spcPts val="0"/>
                        </a:spcAft>
                        <a:buNone/>
                      </a:pPr>
                      <a:r>
                        <a:rPr lang="en-US"/>
                        <a:t>Fund</a:t>
                      </a:r>
                      <a:endParaRPr/>
                    </a:p>
                  </a:txBody>
                  <a:tcPr marL="91425" marR="91425" marT="91425" marB="91425"/>
                </a:tc>
                <a:tc>
                  <a:txBody>
                    <a:bodyPr/>
                    <a:lstStyle/>
                    <a:p>
                      <a:pPr marL="0" lvl="0" indent="0" algn="l" rtl="0">
                        <a:spcBef>
                          <a:spcPts val="0"/>
                        </a:spcBef>
                        <a:spcAft>
                          <a:spcPts val="0"/>
                        </a:spcAft>
                        <a:buNone/>
                      </a:pPr>
                      <a:r>
                        <a:rPr lang="en-US"/>
                        <a:t>Location</a:t>
                      </a:r>
                      <a:endParaRPr/>
                    </a:p>
                  </a:txBody>
                  <a:tcPr marL="91425" marR="91425" marT="91425" marB="91425"/>
                </a:tc>
                <a:tc>
                  <a:txBody>
                    <a:bodyPr/>
                    <a:lstStyle/>
                    <a:p>
                      <a:pPr marL="0" lvl="0" indent="0" algn="l" rtl="0">
                        <a:spcBef>
                          <a:spcPts val="0"/>
                        </a:spcBef>
                        <a:spcAft>
                          <a:spcPts val="0"/>
                        </a:spcAft>
                        <a:buNone/>
                      </a:pPr>
                      <a:r>
                        <a:rPr lang="en-US"/>
                        <a:t>SRE</a:t>
                      </a:r>
                      <a:endParaRPr/>
                    </a:p>
                  </a:txBody>
                  <a:tcPr marL="91425" marR="91425" marT="91425" marB="91425"/>
                </a:tc>
                <a:tc>
                  <a:txBody>
                    <a:bodyPr/>
                    <a:lstStyle/>
                    <a:p>
                      <a:pPr marL="0" lvl="0" indent="0" algn="l" rtl="0">
                        <a:spcBef>
                          <a:spcPts val="0"/>
                        </a:spcBef>
                        <a:spcAft>
                          <a:spcPts val="0"/>
                        </a:spcAft>
                        <a:buNone/>
                      </a:pPr>
                      <a:r>
                        <a:rPr lang="en-US"/>
                        <a:t>Program</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Object/Source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Job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Grant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US"/>
                        <a:t>Amount</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10 or 22</a:t>
                      </a:r>
                      <a:endParaRPr/>
                    </a:p>
                  </a:txBody>
                  <a:tcPr marL="91425" marR="91425" marT="91425" marB="91425"/>
                </a:tc>
                <a:tc>
                  <a:txBody>
                    <a:bodyPr/>
                    <a:lstStyle/>
                    <a:p>
                      <a:pPr marL="0" lvl="0" indent="0" algn="l" rtl="0">
                        <a:spcBef>
                          <a:spcPts val="0"/>
                        </a:spcBef>
                        <a:spcAft>
                          <a:spcPts val="0"/>
                        </a:spcAft>
                        <a:buNone/>
                      </a:pPr>
                      <a:r>
                        <a:rPr lang="en-US"/>
                        <a:t>600</a:t>
                      </a:r>
                      <a:endParaRPr/>
                    </a:p>
                  </a:txBody>
                  <a:tcPr marL="91425" marR="91425" marT="91425" marB="91425"/>
                </a:tc>
                <a:tc>
                  <a:txBody>
                    <a:bodyPr/>
                    <a:lstStyle/>
                    <a:p>
                      <a:pPr marL="0" lvl="0" indent="0" algn="l" rtl="0">
                        <a:spcBef>
                          <a:spcPts val="0"/>
                        </a:spcBef>
                        <a:spcAft>
                          <a:spcPts val="0"/>
                        </a:spcAft>
                        <a:buNone/>
                      </a:pPr>
                      <a:r>
                        <a:rPr lang="en-US"/>
                        <a:t>29</a:t>
                      </a:r>
                      <a:endParaRPr/>
                    </a:p>
                  </a:txBody>
                  <a:tcPr marL="91425" marR="91425" marT="91425" marB="91425"/>
                </a:tc>
                <a:tc>
                  <a:txBody>
                    <a:bodyPr/>
                    <a:lstStyle/>
                    <a:p>
                      <a:pPr marL="0" lvl="0" indent="0" algn="l" rtl="0">
                        <a:spcBef>
                          <a:spcPts val="0"/>
                        </a:spcBef>
                        <a:spcAft>
                          <a:spcPts val="0"/>
                        </a:spcAft>
                        <a:buNone/>
                      </a:pPr>
                      <a:r>
                        <a:rPr lang="en-US"/>
                        <a:t>2900</a:t>
                      </a:r>
                      <a:endParaRPr/>
                    </a:p>
                  </a:txBody>
                  <a:tcPr marL="91425" marR="91425" marT="91425" marB="91425"/>
                </a:tc>
                <a:tc>
                  <a:txBody>
                    <a:bodyPr/>
                    <a:lstStyle/>
                    <a:p>
                      <a:pPr marL="0" lvl="0" indent="0" algn="l" rtl="0">
                        <a:spcBef>
                          <a:spcPts val="0"/>
                        </a:spcBef>
                        <a:spcAft>
                          <a:spcPts val="0"/>
                        </a:spcAft>
                        <a:buNone/>
                      </a:pPr>
                      <a:r>
                        <a:rPr lang="en-US"/>
                        <a:t>0869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000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4xxx</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US"/>
                        <a:t>4,510.50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000</a:t>
                      </a:r>
                      <a:endParaRPr/>
                    </a:p>
                  </a:txBody>
                  <a:tcPr marL="91425" marR="91425" marT="91425" marB="91425"/>
                </a:tc>
                <a:tc>
                  <a:txBody>
                    <a:bodyPr/>
                    <a:lstStyle/>
                    <a:p>
                      <a:pPr marL="0" lvl="0" indent="0" algn="l" rtl="0">
                        <a:spcBef>
                          <a:spcPts val="0"/>
                        </a:spcBef>
                        <a:spcAft>
                          <a:spcPts val="0"/>
                        </a:spcAft>
                        <a:buNone/>
                      </a:pPr>
                      <a:r>
                        <a:rPr lang="en-US"/>
                        <a:t>00</a:t>
                      </a:r>
                      <a:endParaRPr/>
                    </a:p>
                  </a:txBody>
                  <a:tcPr marL="91425" marR="91425" marT="91425" marB="91425"/>
                </a:tc>
                <a:tc>
                  <a:txBody>
                    <a:bodyPr/>
                    <a:lstStyle/>
                    <a:p>
                      <a:pPr marL="0" lvl="0" indent="0" algn="l" rtl="0">
                        <a:spcBef>
                          <a:spcPts val="0"/>
                        </a:spcBef>
                        <a:spcAft>
                          <a:spcPts val="0"/>
                        </a:spcAft>
                        <a:buNone/>
                      </a:pPr>
                      <a:r>
                        <a:rPr lang="en-US"/>
                        <a:t>0000</a:t>
                      </a:r>
                      <a:endParaRPr/>
                    </a:p>
                  </a:txBody>
                  <a:tcPr marL="91425" marR="91425" marT="91425" marB="91425"/>
                </a:tc>
                <a:tc>
                  <a:txBody>
                    <a:bodyPr/>
                    <a:lstStyle/>
                    <a:p>
                      <a:pPr marL="0" lvl="0" indent="0" algn="l" rtl="0">
                        <a:spcBef>
                          <a:spcPts val="0"/>
                        </a:spcBef>
                        <a:spcAft>
                          <a:spcPts val="0"/>
                        </a:spcAft>
                        <a:buNone/>
                      </a:pPr>
                      <a:r>
                        <a:rPr lang="en-US"/>
                        <a:t>1972</a:t>
                      </a:r>
                      <a:endParaRPr/>
                    </a:p>
                  </a:txBody>
                  <a:tcPr marL="91425" marR="91425" marT="91425" marB="91425"/>
                </a:tc>
                <a:tc>
                  <a:txBody>
                    <a:bodyPr/>
                    <a:lstStyle/>
                    <a:p>
                      <a:pPr marL="0" lvl="0" indent="0" algn="l" rtl="0">
                        <a:spcBef>
                          <a:spcPts val="0"/>
                        </a:spcBef>
                        <a:spcAft>
                          <a:spcPts val="0"/>
                        </a:spcAft>
                        <a:buNone/>
                      </a:pPr>
                      <a:r>
                        <a:rPr lang="en-US"/>
                        <a:t>000</a:t>
                      </a:r>
                      <a:endParaRPr/>
                    </a:p>
                  </a:txBody>
                  <a:tcPr marL="91425" marR="91425" marT="91425" marB="91425"/>
                </a:tc>
                <a:tc>
                  <a:txBody>
                    <a:bodyPr/>
                    <a:lstStyle/>
                    <a:p>
                      <a:pPr marL="0" lvl="0" indent="0" algn="l" rtl="0">
                        <a:spcBef>
                          <a:spcPts val="0"/>
                        </a:spcBef>
                        <a:spcAft>
                          <a:spcPts val="0"/>
                        </a:spcAft>
                        <a:buNone/>
                      </a:pPr>
                      <a:r>
                        <a:rPr lang="en-US"/>
                        <a:t>0000</a:t>
                      </a:r>
                      <a:endParaRPr/>
                    </a:p>
                  </a:txBody>
                  <a:tcPr marL="91425" marR="91425" marT="91425" marB="91425"/>
                </a:tc>
                <a:tc>
                  <a:txBody>
                    <a:bodyPr/>
                    <a:lstStyle/>
                    <a:p>
                      <a:pPr marL="0" lvl="0" indent="0" algn="r" rtl="0">
                        <a:spcBef>
                          <a:spcPts val="0"/>
                        </a:spcBef>
                        <a:spcAft>
                          <a:spcPts val="0"/>
                        </a:spcAft>
                        <a:buNone/>
                      </a:pPr>
                      <a:r>
                        <a:rPr lang="en-US" dirty="0"/>
                        <a:t>4,510.50</a:t>
                      </a:r>
                      <a:endParaRPr dirty="0"/>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209" name="Google Shape;209;p28"/>
          <p:cNvGraphicFramePr/>
          <p:nvPr>
            <p:extLst>
              <p:ext uri="{D42A27DB-BD31-4B8C-83A1-F6EECF244321}">
                <p14:modId xmlns:p14="http://schemas.microsoft.com/office/powerpoint/2010/main" val="3116092751"/>
              </p:ext>
            </p:extLst>
          </p:nvPr>
        </p:nvGraphicFramePr>
        <p:xfrm>
          <a:off x="1994276" y="3830025"/>
          <a:ext cx="7573875" cy="1188630"/>
        </p:xfrm>
        <a:graphic>
          <a:graphicData uri="http://schemas.openxmlformats.org/drawingml/2006/table">
            <a:tbl>
              <a:tblPr firstRow="1">
                <a:noFill/>
              </a:tblPr>
              <a:tblGrid>
                <a:gridCol w="1079000">
                  <a:extLst>
                    <a:ext uri="{9D8B030D-6E8A-4147-A177-3AD203B41FA5}">
                      <a16:colId xmlns:a16="http://schemas.microsoft.com/office/drawing/2014/main" val="20000"/>
                    </a:ext>
                  </a:extLst>
                </a:gridCol>
                <a:gridCol w="864725">
                  <a:extLst>
                    <a:ext uri="{9D8B030D-6E8A-4147-A177-3AD203B41FA5}">
                      <a16:colId xmlns:a16="http://schemas.microsoft.com/office/drawing/2014/main" val="20001"/>
                    </a:ext>
                  </a:extLst>
                </a:gridCol>
                <a:gridCol w="610150">
                  <a:extLst>
                    <a:ext uri="{9D8B030D-6E8A-4147-A177-3AD203B41FA5}">
                      <a16:colId xmlns:a16="http://schemas.microsoft.com/office/drawing/2014/main" val="20002"/>
                    </a:ext>
                  </a:extLst>
                </a:gridCol>
                <a:gridCol w="958475">
                  <a:extLst>
                    <a:ext uri="{9D8B030D-6E8A-4147-A177-3AD203B41FA5}">
                      <a16:colId xmlns:a16="http://schemas.microsoft.com/office/drawing/2014/main" val="20003"/>
                    </a:ext>
                  </a:extLst>
                </a:gridCol>
                <a:gridCol w="1346900">
                  <a:extLst>
                    <a:ext uri="{9D8B030D-6E8A-4147-A177-3AD203B41FA5}">
                      <a16:colId xmlns:a16="http://schemas.microsoft.com/office/drawing/2014/main" val="20004"/>
                    </a:ext>
                  </a:extLst>
                </a:gridCol>
                <a:gridCol w="543225">
                  <a:extLst>
                    <a:ext uri="{9D8B030D-6E8A-4147-A177-3AD203B41FA5}">
                      <a16:colId xmlns:a16="http://schemas.microsoft.com/office/drawing/2014/main" val="20005"/>
                    </a:ext>
                  </a:extLst>
                </a:gridCol>
                <a:gridCol w="770925">
                  <a:extLst>
                    <a:ext uri="{9D8B030D-6E8A-4147-A177-3AD203B41FA5}">
                      <a16:colId xmlns:a16="http://schemas.microsoft.com/office/drawing/2014/main" val="20006"/>
                    </a:ext>
                  </a:extLst>
                </a:gridCol>
                <a:gridCol w="1400475">
                  <a:extLst>
                    <a:ext uri="{9D8B030D-6E8A-4147-A177-3AD203B41FA5}">
                      <a16:colId xmlns:a16="http://schemas.microsoft.com/office/drawing/2014/main" val="20007"/>
                    </a:ext>
                  </a:extLst>
                </a:gridCol>
              </a:tblGrid>
              <a:tr h="381000">
                <a:tc>
                  <a:txBody>
                    <a:bodyPr/>
                    <a:lstStyle/>
                    <a:p>
                      <a:pPr marL="0" lvl="0" indent="0" algn="l" rtl="0">
                        <a:spcBef>
                          <a:spcPts val="0"/>
                        </a:spcBef>
                        <a:spcAft>
                          <a:spcPts val="0"/>
                        </a:spcAft>
                        <a:buNone/>
                      </a:pPr>
                      <a:r>
                        <a:rPr lang="en-US"/>
                        <a:t>Fund</a:t>
                      </a:r>
                      <a:endParaRPr/>
                    </a:p>
                  </a:txBody>
                  <a:tcPr marL="91425" marR="91425" marT="91425" marB="91425"/>
                </a:tc>
                <a:tc>
                  <a:txBody>
                    <a:bodyPr/>
                    <a:lstStyle/>
                    <a:p>
                      <a:pPr marL="0" lvl="0" indent="0" algn="l" rtl="0">
                        <a:spcBef>
                          <a:spcPts val="0"/>
                        </a:spcBef>
                        <a:spcAft>
                          <a:spcPts val="0"/>
                        </a:spcAft>
                        <a:buNone/>
                      </a:pPr>
                      <a:r>
                        <a:rPr lang="en-US"/>
                        <a:t>Location</a:t>
                      </a:r>
                      <a:endParaRPr/>
                    </a:p>
                  </a:txBody>
                  <a:tcPr marL="91425" marR="91425" marT="91425" marB="91425"/>
                </a:tc>
                <a:tc>
                  <a:txBody>
                    <a:bodyPr/>
                    <a:lstStyle/>
                    <a:p>
                      <a:pPr marL="0" lvl="0" indent="0" algn="l" rtl="0">
                        <a:spcBef>
                          <a:spcPts val="0"/>
                        </a:spcBef>
                        <a:spcAft>
                          <a:spcPts val="0"/>
                        </a:spcAft>
                        <a:buNone/>
                      </a:pPr>
                      <a:r>
                        <a:rPr lang="en-US"/>
                        <a:t>SRE</a:t>
                      </a:r>
                      <a:endParaRPr/>
                    </a:p>
                  </a:txBody>
                  <a:tcPr marL="91425" marR="91425" marT="91425" marB="91425"/>
                </a:tc>
                <a:tc>
                  <a:txBody>
                    <a:bodyPr/>
                    <a:lstStyle/>
                    <a:p>
                      <a:pPr marL="0" lvl="0" indent="0" algn="l" rtl="0">
                        <a:spcBef>
                          <a:spcPts val="0"/>
                        </a:spcBef>
                        <a:spcAft>
                          <a:spcPts val="0"/>
                        </a:spcAft>
                        <a:buNone/>
                      </a:pPr>
                      <a:r>
                        <a:rPr lang="en-US"/>
                        <a:t>Program</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a:t>Object/Source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Job</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Grant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US"/>
                        <a:t>Amount</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10 or 22</a:t>
                      </a:r>
                      <a:endParaRPr/>
                    </a:p>
                  </a:txBody>
                  <a:tcPr marL="91425" marR="91425" marT="91425" marB="91425"/>
                </a:tc>
                <a:tc>
                  <a:txBody>
                    <a:bodyPr/>
                    <a:lstStyle/>
                    <a:p>
                      <a:pPr marL="0" lvl="0" indent="0" algn="l" rtl="0">
                        <a:spcBef>
                          <a:spcPts val="0"/>
                        </a:spcBef>
                        <a:spcAft>
                          <a:spcPts val="0"/>
                        </a:spcAft>
                        <a:buNone/>
                      </a:pPr>
                      <a:r>
                        <a:rPr lang="en-US"/>
                        <a:t>600</a:t>
                      </a:r>
                      <a:endParaRPr/>
                    </a:p>
                  </a:txBody>
                  <a:tcPr marL="91425" marR="91425" marT="91425" marB="91425"/>
                </a:tc>
                <a:tc>
                  <a:txBody>
                    <a:bodyPr/>
                    <a:lstStyle/>
                    <a:p>
                      <a:pPr marL="0" lvl="0" indent="0" algn="l" rtl="0">
                        <a:spcBef>
                          <a:spcPts val="0"/>
                        </a:spcBef>
                        <a:spcAft>
                          <a:spcPts val="0"/>
                        </a:spcAft>
                        <a:buNone/>
                      </a:pPr>
                      <a:r>
                        <a:rPr lang="en-US"/>
                        <a:t>29</a:t>
                      </a:r>
                      <a:endParaRPr/>
                    </a:p>
                  </a:txBody>
                  <a:tcPr marL="91425" marR="91425" marT="91425" marB="91425"/>
                </a:tc>
                <a:tc>
                  <a:txBody>
                    <a:bodyPr/>
                    <a:lstStyle/>
                    <a:p>
                      <a:pPr marL="0" lvl="0" indent="0" algn="l" rtl="0">
                        <a:spcBef>
                          <a:spcPts val="0"/>
                        </a:spcBef>
                        <a:spcAft>
                          <a:spcPts val="0"/>
                        </a:spcAft>
                        <a:buNone/>
                      </a:pPr>
                      <a:r>
                        <a:rPr lang="en-US"/>
                        <a:t>2900</a:t>
                      </a:r>
                      <a:endParaRPr/>
                    </a:p>
                  </a:txBody>
                  <a:tcPr marL="91425" marR="91425" marT="91425" marB="91425"/>
                </a:tc>
                <a:tc>
                  <a:txBody>
                    <a:bodyPr/>
                    <a:lstStyle/>
                    <a:p>
                      <a:pPr marL="0" lvl="0" indent="0" algn="l" rtl="0">
                        <a:spcBef>
                          <a:spcPts val="0"/>
                        </a:spcBef>
                        <a:spcAft>
                          <a:spcPts val="0"/>
                        </a:spcAft>
                        <a:buNone/>
                      </a:pPr>
                      <a:r>
                        <a:rPr lang="en-US"/>
                        <a:t>0869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000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4xxx</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US"/>
                        <a:t>4,510.50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600</a:t>
                      </a:r>
                      <a:endParaRPr/>
                    </a:p>
                  </a:txBody>
                  <a:tcPr marL="91425" marR="91425" marT="91425" marB="91425"/>
                </a:tc>
                <a:tc>
                  <a:txBody>
                    <a:bodyPr/>
                    <a:lstStyle/>
                    <a:p>
                      <a:pPr marL="0" lvl="0" indent="0" algn="l" rtl="0">
                        <a:spcBef>
                          <a:spcPts val="0"/>
                        </a:spcBef>
                        <a:spcAft>
                          <a:spcPts val="0"/>
                        </a:spcAft>
                        <a:buNone/>
                      </a:pPr>
                      <a:r>
                        <a:rPr lang="en-US"/>
                        <a:t>29</a:t>
                      </a:r>
                      <a:endParaRPr/>
                    </a:p>
                  </a:txBody>
                  <a:tcPr marL="91425" marR="91425" marT="91425" marB="91425"/>
                </a:tc>
                <a:tc>
                  <a:txBody>
                    <a:bodyPr/>
                    <a:lstStyle/>
                    <a:p>
                      <a:pPr marL="0" lvl="0" indent="0" algn="l" rtl="0">
                        <a:spcBef>
                          <a:spcPts val="0"/>
                        </a:spcBef>
                        <a:spcAft>
                          <a:spcPts val="0"/>
                        </a:spcAft>
                        <a:buNone/>
                      </a:pPr>
                      <a:r>
                        <a:rPr lang="en-US"/>
                        <a:t>2900</a:t>
                      </a:r>
                      <a:endParaRPr/>
                    </a:p>
                  </a:txBody>
                  <a:tcPr marL="91425" marR="91425" marT="91425" marB="91425"/>
                </a:tc>
                <a:tc>
                  <a:txBody>
                    <a:bodyPr/>
                    <a:lstStyle/>
                    <a:p>
                      <a:pPr marL="0" lvl="0" indent="0" algn="l" rtl="0">
                        <a:spcBef>
                          <a:spcPts val="0"/>
                        </a:spcBef>
                        <a:spcAft>
                          <a:spcPts val="0"/>
                        </a:spcAft>
                        <a:buNone/>
                      </a:pPr>
                      <a:r>
                        <a:rPr lang="en-US"/>
                        <a:t>0869</a:t>
                      </a:r>
                      <a:endParaRPr/>
                    </a:p>
                  </a:txBody>
                  <a:tcPr marL="91425" marR="91425" marT="91425" marB="91425"/>
                </a:tc>
                <a:tc>
                  <a:txBody>
                    <a:bodyPr/>
                    <a:lstStyle/>
                    <a:p>
                      <a:pPr marL="0" lvl="0" indent="0" algn="l" rtl="0">
                        <a:spcBef>
                          <a:spcPts val="0"/>
                        </a:spcBef>
                        <a:spcAft>
                          <a:spcPts val="0"/>
                        </a:spcAft>
                        <a:buNone/>
                      </a:pPr>
                      <a:r>
                        <a:rPr lang="en-US"/>
                        <a:t>000</a:t>
                      </a:r>
                      <a:endParaRPr/>
                    </a:p>
                  </a:txBody>
                  <a:tcPr marL="91425" marR="91425" marT="91425" marB="91425"/>
                </a:tc>
                <a:tc>
                  <a:txBody>
                    <a:bodyPr/>
                    <a:lstStyle/>
                    <a:p>
                      <a:pPr marL="0" lvl="0" indent="0" algn="l" rtl="0">
                        <a:spcBef>
                          <a:spcPts val="0"/>
                        </a:spcBef>
                        <a:spcAft>
                          <a:spcPts val="0"/>
                        </a:spcAft>
                        <a:buNone/>
                      </a:pPr>
                      <a:r>
                        <a:rPr lang="en-US"/>
                        <a:t>0000</a:t>
                      </a:r>
                      <a:endParaRPr/>
                    </a:p>
                  </a:txBody>
                  <a:tcPr marL="91425" marR="91425" marT="91425" marB="91425"/>
                </a:tc>
                <a:tc>
                  <a:txBody>
                    <a:bodyPr/>
                    <a:lstStyle/>
                    <a:p>
                      <a:pPr marL="0" lvl="0" indent="0" algn="r" rtl="0">
                        <a:spcBef>
                          <a:spcPts val="0"/>
                        </a:spcBef>
                        <a:spcAft>
                          <a:spcPts val="0"/>
                        </a:spcAft>
                        <a:buNone/>
                      </a:pPr>
                      <a:r>
                        <a:rPr lang="en-US" dirty="0"/>
                        <a:t>- 4,510.50</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prstGeom prst="rect">
            <a:avLst/>
          </a:prstGeom>
        </p:spPr>
        <p:txBody>
          <a:bodyPr spcFirstLastPara="1" wrap="square" lIns="0" tIns="0" rIns="0" bIns="0" anchor="t" anchorCtr="0">
            <a:noAutofit/>
          </a:bodyPr>
          <a:lstStyle/>
          <a:p>
            <a:r>
              <a:rPr lang="en-US"/>
              <a:t>Additional Resources</a:t>
            </a:r>
            <a:endParaRPr/>
          </a:p>
        </p:txBody>
      </p:sp>
      <p:sp>
        <p:nvSpPr>
          <p:cNvPr id="216" name="Google Shape;216;p29"/>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a:t>USDOE Cost Allocation Guide for State and Local Governments:</a:t>
            </a:r>
            <a:endParaRPr/>
          </a:p>
          <a:p>
            <a:pPr marL="0" indent="0">
              <a:spcBef>
                <a:spcPts val="1000"/>
              </a:spcBef>
              <a:buNone/>
            </a:pPr>
            <a:r>
              <a:rPr lang="en-US" u="sng">
                <a:solidFill>
                  <a:schemeClr val="hlink"/>
                </a:solidFill>
                <a:hlinkClick r:id="rId3"/>
              </a:rPr>
              <a:t>https://www2.ed.gov/about/offices/list/ocfo/fipao/costallocationguide92019.pdf</a:t>
            </a:r>
            <a:endParaRPr/>
          </a:p>
          <a:p>
            <a:pPr marL="0" indent="0">
              <a:spcBef>
                <a:spcPts val="1000"/>
              </a:spcBef>
              <a:buNone/>
            </a:pPr>
            <a:endParaRPr/>
          </a:p>
          <a:p>
            <a:pPr marL="0" indent="0">
              <a:spcBef>
                <a:spcPts val="1000"/>
              </a:spcBef>
              <a:buNone/>
            </a:pPr>
            <a:r>
              <a:rPr lang="en-US"/>
              <a:t>Uniform Grant Guidance  (UGG):</a:t>
            </a:r>
            <a:endParaRPr/>
          </a:p>
          <a:p>
            <a:pPr marL="0" indent="0">
              <a:spcBef>
                <a:spcPts val="1000"/>
              </a:spcBef>
              <a:buNone/>
            </a:pPr>
            <a:r>
              <a:rPr lang="en-US"/>
              <a:t>2 CFR Subpart E - Cost Principles (§ 200.400 - 200.476)</a:t>
            </a:r>
            <a:endParaRPr/>
          </a:p>
          <a:p>
            <a:pPr marL="0" indent="0">
              <a:spcBef>
                <a:spcPts val="1000"/>
              </a:spcBef>
              <a:buNone/>
            </a:pPr>
            <a:endParaRPr strike="sngStrike">
              <a:solidFill>
                <a:srgbClr val="FF0000"/>
              </a:solidFill>
            </a:endParaRPr>
          </a:p>
          <a:p>
            <a:pPr marL="0" indent="0">
              <a:spcBef>
                <a:spcPts val="0"/>
              </a:spcBef>
              <a:buSzPts val="1100"/>
              <a:buNone/>
            </a:pPr>
            <a:endParaRPr/>
          </a:p>
          <a:p>
            <a:pPr marL="0" indent="0">
              <a:spcBef>
                <a:spcPts val="0"/>
              </a:spcBef>
              <a:buSzPts val="1100"/>
              <a:buNone/>
            </a:pPr>
            <a:r>
              <a:rPr lang="en-US"/>
              <a:t>Indirect cost rate calculations:  </a:t>
            </a:r>
            <a:r>
              <a:rPr lang="en-US" u="sng">
                <a:solidFill>
                  <a:schemeClr val="hlink"/>
                </a:solidFill>
                <a:hlinkClick r:id="rId4"/>
              </a:rPr>
              <a:t>http://www.cde.state.co.us/cdefinance/icrc</a:t>
            </a:r>
            <a:endParaRPr/>
          </a:p>
          <a:p>
            <a:pPr marL="0" indent="0">
              <a:spcBef>
                <a:spcPts val="1000"/>
              </a:spcBef>
              <a:buNone/>
            </a:pPr>
            <a:endParaRPr/>
          </a:p>
          <a:p>
            <a:pPr marL="0" indent="0">
              <a:spcBef>
                <a:spcPts val="1000"/>
              </a:spcBef>
              <a:buNone/>
            </a:pPr>
            <a:endParaRPr/>
          </a:p>
        </p:txBody>
      </p:sp>
      <p:sp>
        <p:nvSpPr>
          <p:cNvPr id="217" name="Google Shape;217;p29"/>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prstGeom prst="rect">
            <a:avLst/>
          </a:prstGeom>
        </p:spPr>
        <p:txBody>
          <a:bodyPr spcFirstLastPara="1" wrap="square" lIns="0" tIns="0" rIns="0" bIns="0" anchor="t" anchorCtr="0">
            <a:noAutofit/>
          </a:bodyPr>
          <a:lstStyle/>
          <a:p>
            <a:r>
              <a:rPr lang="en-US"/>
              <a:t>CDE Contacts	</a:t>
            </a:r>
            <a:endParaRPr/>
          </a:p>
        </p:txBody>
      </p:sp>
      <p:sp>
        <p:nvSpPr>
          <p:cNvPr id="224" name="Google Shape;224;p30"/>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00000"/>
              </a:lnSpc>
              <a:spcBef>
                <a:spcPts val="1000"/>
              </a:spcBef>
              <a:buNone/>
            </a:pPr>
            <a:r>
              <a:rPr lang="en-US" sz="1400" b="1" dirty="0"/>
              <a:t>Evan​ Davis</a:t>
            </a:r>
            <a:endParaRPr sz="1400" b="1" dirty="0"/>
          </a:p>
          <a:p>
            <a:pPr marL="0" indent="0">
              <a:lnSpc>
                <a:spcPct val="75000"/>
              </a:lnSpc>
              <a:spcBef>
                <a:spcPts val="1000"/>
              </a:spcBef>
              <a:buNone/>
            </a:pPr>
            <a:r>
              <a:rPr lang="en-US" sz="1100" dirty="0"/>
              <a:t>Federal Fiscal Grants Supervisor</a:t>
            </a:r>
            <a:endParaRPr sz="1100" dirty="0"/>
          </a:p>
          <a:p>
            <a:pPr marL="0" indent="0">
              <a:lnSpc>
                <a:spcPct val="75000"/>
              </a:lnSpc>
              <a:spcBef>
                <a:spcPts val="1000"/>
              </a:spcBef>
              <a:buNone/>
            </a:pPr>
            <a:r>
              <a:rPr lang="en-US" sz="1100" dirty="0"/>
              <a:t>Office of Grants Fiscal Management</a:t>
            </a:r>
            <a:endParaRPr sz="1100" dirty="0"/>
          </a:p>
          <a:p>
            <a:pPr marL="0" indent="0">
              <a:lnSpc>
                <a:spcPct val="75000"/>
              </a:lnSpc>
              <a:spcBef>
                <a:spcPts val="1000"/>
              </a:spcBef>
              <a:buNone/>
            </a:pPr>
            <a:r>
              <a:rPr lang="en-US" sz="1100" dirty="0"/>
              <a:t>Email: </a:t>
            </a:r>
            <a:r>
              <a:rPr lang="en-US" sz="1100" u="sng" dirty="0">
                <a:solidFill>
                  <a:schemeClr val="hlink"/>
                </a:solidFill>
                <a:hlinkClick r:id="rId3"/>
              </a:rPr>
              <a:t>Davis_E@cde.state.co.us</a:t>
            </a:r>
            <a:endParaRPr sz="1100" dirty="0"/>
          </a:p>
          <a:p>
            <a:pPr marL="0" indent="0">
              <a:lnSpc>
                <a:spcPct val="100000"/>
              </a:lnSpc>
              <a:spcBef>
                <a:spcPts val="1000"/>
              </a:spcBef>
              <a:buSzPts val="1100"/>
              <a:buNone/>
            </a:pPr>
            <a:r>
              <a:rPr lang="en-US" sz="1400" b="1" dirty="0"/>
              <a:t>Yolanda​ Lucero</a:t>
            </a:r>
            <a:r>
              <a:rPr lang="en-US" sz="1400" dirty="0"/>
              <a:t>	</a:t>
            </a:r>
            <a:endParaRPr sz="1400" dirty="0"/>
          </a:p>
          <a:p>
            <a:pPr marL="0" indent="0">
              <a:lnSpc>
                <a:spcPct val="75000"/>
              </a:lnSpc>
              <a:spcBef>
                <a:spcPts val="1000"/>
              </a:spcBef>
              <a:buSzPts val="1100"/>
              <a:buNone/>
            </a:pPr>
            <a:r>
              <a:rPr lang="en-US" sz="1100" dirty="0"/>
              <a:t>Financial Data Coordinator</a:t>
            </a:r>
            <a:endParaRPr sz="1100" dirty="0"/>
          </a:p>
          <a:p>
            <a:pPr marL="0" indent="0">
              <a:lnSpc>
                <a:spcPct val="75000"/>
              </a:lnSpc>
              <a:spcBef>
                <a:spcPts val="1000"/>
              </a:spcBef>
              <a:buSzPts val="1100"/>
              <a:buNone/>
            </a:pPr>
            <a:r>
              <a:rPr lang="en-US" sz="1100" dirty="0"/>
              <a:t>School Finance Division</a:t>
            </a:r>
            <a:endParaRPr sz="1100" dirty="0"/>
          </a:p>
          <a:p>
            <a:pPr marL="0" indent="0">
              <a:lnSpc>
                <a:spcPct val="75000"/>
              </a:lnSpc>
              <a:spcBef>
                <a:spcPts val="1000"/>
              </a:spcBef>
              <a:buNone/>
            </a:pPr>
            <a:r>
              <a:rPr lang="en-US" sz="1100" dirty="0"/>
              <a:t>Email: </a:t>
            </a:r>
            <a:r>
              <a:rPr lang="en-US" sz="1100" u="sng" dirty="0">
                <a:solidFill>
                  <a:schemeClr val="hlink"/>
                </a:solidFill>
                <a:hlinkClick r:id="rId4"/>
              </a:rPr>
              <a:t>Lucero_y@cde.state.co.us</a:t>
            </a:r>
            <a:r>
              <a:rPr lang="en-US" sz="1100" dirty="0"/>
              <a:t> </a:t>
            </a:r>
            <a:endParaRPr sz="1400" dirty="0"/>
          </a:p>
          <a:p>
            <a:pPr marL="0" indent="0">
              <a:lnSpc>
                <a:spcPct val="100000"/>
              </a:lnSpc>
              <a:spcBef>
                <a:spcPts val="1000"/>
              </a:spcBef>
              <a:buNone/>
            </a:pPr>
            <a:r>
              <a:rPr lang="en-US" sz="1400" b="1" dirty="0" err="1"/>
              <a:t>Hilery</a:t>
            </a:r>
            <a:r>
              <a:rPr lang="en-US" sz="1400" b="1" dirty="0"/>
              <a:t> Morris </a:t>
            </a:r>
            <a:endParaRPr sz="1400" b="1" dirty="0"/>
          </a:p>
          <a:p>
            <a:pPr marL="0" indent="0">
              <a:lnSpc>
                <a:spcPct val="75000"/>
              </a:lnSpc>
              <a:spcBef>
                <a:spcPts val="1000"/>
              </a:spcBef>
              <a:buNone/>
            </a:pPr>
            <a:r>
              <a:rPr lang="en-US" sz="1100" dirty="0"/>
              <a:t>Fiscal Monitoring Specialist</a:t>
            </a:r>
            <a:endParaRPr sz="1100" dirty="0"/>
          </a:p>
          <a:p>
            <a:pPr marL="0" indent="0">
              <a:lnSpc>
                <a:spcPct val="75000"/>
              </a:lnSpc>
              <a:spcBef>
                <a:spcPts val="1000"/>
              </a:spcBef>
              <a:buNone/>
            </a:pPr>
            <a:r>
              <a:rPr lang="en-US" sz="1100" dirty="0"/>
              <a:t>Office of Grants Fiscal Management</a:t>
            </a:r>
            <a:endParaRPr sz="1100" dirty="0"/>
          </a:p>
          <a:p>
            <a:pPr marL="0" indent="0">
              <a:lnSpc>
                <a:spcPct val="75000"/>
              </a:lnSpc>
              <a:spcBef>
                <a:spcPts val="1000"/>
              </a:spcBef>
              <a:buNone/>
            </a:pPr>
            <a:r>
              <a:rPr lang="en-US" sz="1100" dirty="0"/>
              <a:t>Email: </a:t>
            </a:r>
            <a:r>
              <a:rPr lang="en-US" sz="1100" u="sng" dirty="0">
                <a:solidFill>
                  <a:schemeClr val="hlink"/>
                </a:solidFill>
                <a:hlinkClick r:id="rId5"/>
              </a:rPr>
              <a:t>Morris_h@cde.state.co.us</a:t>
            </a:r>
            <a:r>
              <a:rPr lang="en-US" sz="1100" dirty="0"/>
              <a:t> </a:t>
            </a:r>
            <a:endParaRPr sz="1100" dirty="0"/>
          </a:p>
          <a:p>
            <a:pPr marL="0" indent="0">
              <a:lnSpc>
                <a:spcPct val="100000"/>
              </a:lnSpc>
              <a:spcBef>
                <a:spcPts val="1000"/>
              </a:spcBef>
              <a:buNone/>
            </a:pPr>
            <a:r>
              <a:rPr lang="en-US" sz="1400" b="1" dirty="0"/>
              <a:t>Bill Parsley</a:t>
            </a:r>
            <a:endParaRPr sz="1400" b="1" dirty="0"/>
          </a:p>
          <a:p>
            <a:pPr marL="0" indent="0">
              <a:lnSpc>
                <a:spcPct val="75000"/>
              </a:lnSpc>
              <a:spcBef>
                <a:spcPts val="1000"/>
              </a:spcBef>
              <a:buNone/>
            </a:pPr>
            <a:r>
              <a:rPr lang="en-US" sz="1100" dirty="0"/>
              <a:t>ESSER Fiscal Monitoring Supervisor</a:t>
            </a:r>
            <a:endParaRPr sz="1100" dirty="0"/>
          </a:p>
          <a:p>
            <a:pPr marL="0" indent="0">
              <a:lnSpc>
                <a:spcPct val="75000"/>
              </a:lnSpc>
              <a:spcBef>
                <a:spcPts val="1000"/>
              </a:spcBef>
              <a:buNone/>
            </a:pPr>
            <a:r>
              <a:rPr lang="en-US" sz="1100" dirty="0"/>
              <a:t>Office of Grants Fiscal Management</a:t>
            </a:r>
            <a:endParaRPr sz="1100" dirty="0"/>
          </a:p>
          <a:p>
            <a:pPr marL="0" indent="0">
              <a:lnSpc>
                <a:spcPct val="75000"/>
              </a:lnSpc>
              <a:spcBef>
                <a:spcPts val="1000"/>
              </a:spcBef>
              <a:buNone/>
            </a:pPr>
            <a:r>
              <a:rPr lang="en-US" sz="1100" dirty="0"/>
              <a:t>EMAIL: </a:t>
            </a:r>
            <a:r>
              <a:rPr lang="en-US" sz="1100" u="sng" dirty="0">
                <a:solidFill>
                  <a:schemeClr val="hlink"/>
                </a:solidFill>
                <a:hlinkClick r:id="rId6"/>
              </a:rPr>
              <a:t>Parsley_b@cde.state.co.us</a:t>
            </a:r>
            <a:r>
              <a:rPr lang="en-US" sz="1100" dirty="0"/>
              <a:t> </a:t>
            </a:r>
            <a:endParaRPr sz="1100" dirty="0"/>
          </a:p>
        </p:txBody>
      </p:sp>
      <p:sp>
        <p:nvSpPr>
          <p:cNvPr id="225" name="Google Shape;225;p3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Evidence-Based Curricula and Resources</a:t>
            </a:r>
            <a:endParaRPr b="1"/>
          </a:p>
        </p:txBody>
      </p:sp>
      <p:sp>
        <p:nvSpPr>
          <p:cNvPr id="147" name="Google Shape;147;p2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t>How should schools use COVID relief funds to make long-term investments in curriculum and instruction?</a:t>
            </a:r>
            <a:endParaRPr/>
          </a:p>
        </p:txBody>
      </p:sp>
      <p:sp>
        <p:nvSpPr>
          <p:cNvPr id="154" name="Google Shape;154;p21"/>
          <p:cNvSpPr txBox="1">
            <a:spLocks noGrp="1"/>
          </p:cNvSpPr>
          <p:nvPr>
            <p:ph type="body" idx="1"/>
          </p:nvPr>
        </p:nvSpPr>
        <p:spPr>
          <a:xfrm>
            <a:off x="838200" y="1463050"/>
            <a:ext cx="60033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SzPts val="2400"/>
              <a:buNone/>
            </a:pPr>
            <a:endParaRPr/>
          </a:p>
          <a:p>
            <a:pPr marL="457200" lvl="0" indent="-342900" algn="l" rtl="0">
              <a:lnSpc>
                <a:spcPct val="90000"/>
              </a:lnSpc>
              <a:spcBef>
                <a:spcPts val="750"/>
              </a:spcBef>
              <a:spcAft>
                <a:spcPts val="0"/>
              </a:spcAft>
              <a:buSzPts val="1800"/>
              <a:buAutoNum type="arabicPeriod"/>
            </a:pPr>
            <a:r>
              <a:rPr lang="en-US"/>
              <a:t>How are you addressing staffing issues?</a:t>
            </a:r>
            <a:endParaRPr/>
          </a:p>
          <a:p>
            <a:pPr marL="457200" lvl="0" indent="-342900" algn="l" rtl="0">
              <a:lnSpc>
                <a:spcPct val="90000"/>
              </a:lnSpc>
              <a:spcBef>
                <a:spcPts val="0"/>
              </a:spcBef>
              <a:spcAft>
                <a:spcPts val="0"/>
              </a:spcAft>
              <a:buSzPts val="1800"/>
              <a:buAutoNum type="arabicPeriod"/>
            </a:pPr>
            <a:r>
              <a:rPr lang="en-US"/>
              <a:t>Are your curricular materials high-quality? If not, do you have a high-quality process to replace them?</a:t>
            </a:r>
            <a:endParaRPr/>
          </a:p>
          <a:p>
            <a:pPr marL="457200" lvl="0" indent="-342900" algn="l" rtl="0">
              <a:lnSpc>
                <a:spcPct val="90000"/>
              </a:lnSpc>
              <a:spcBef>
                <a:spcPts val="0"/>
              </a:spcBef>
              <a:spcAft>
                <a:spcPts val="0"/>
              </a:spcAft>
              <a:buSzPts val="1800"/>
              <a:buAutoNum type="arabicPeriod"/>
            </a:pPr>
            <a:r>
              <a:rPr lang="en-US"/>
              <a:t>Are teachers well-supported to use their materials?</a:t>
            </a:r>
            <a:endParaRPr/>
          </a:p>
          <a:p>
            <a:pPr marL="0" lvl="0" indent="0" algn="l" rtl="0">
              <a:lnSpc>
                <a:spcPct val="90000"/>
              </a:lnSpc>
              <a:spcBef>
                <a:spcPts val="750"/>
              </a:spcBef>
              <a:spcAft>
                <a:spcPts val="0"/>
              </a:spcAft>
              <a:buSzPts val="2400"/>
              <a:buNone/>
            </a:pPr>
            <a:endParaRPr/>
          </a:p>
          <a:p>
            <a:pPr marL="0" lvl="0" indent="0" algn="l" rtl="0">
              <a:lnSpc>
                <a:spcPct val="90000"/>
              </a:lnSpc>
              <a:spcBef>
                <a:spcPts val="750"/>
              </a:spcBef>
              <a:spcAft>
                <a:spcPts val="0"/>
              </a:spcAft>
              <a:buSzPts val="2400"/>
              <a:buNone/>
            </a:pPr>
            <a:r>
              <a:rPr lang="en-US"/>
              <a:t>https://www.cde.state.co.us/standardsandinstruction/sis-covid-spending-guidance</a:t>
            </a:r>
            <a:endParaRPr/>
          </a:p>
        </p:txBody>
      </p:sp>
      <p:sp>
        <p:nvSpPr>
          <p:cNvPr id="155" name="Google Shape;155;p2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pic>
        <p:nvPicPr>
          <p:cNvPr id="156" name="Google Shape;156;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21150" y="1582825"/>
            <a:ext cx="3967952" cy="5133501"/>
          </a:xfrm>
          <a:prstGeom prst="rect">
            <a:avLst/>
          </a:prstGeom>
          <a:noFill/>
          <a:ln>
            <a:noFill/>
          </a:ln>
          <a:effectLst>
            <a:outerShdw blurRad="57150" dist="19050" dir="5400000" algn="bl" rotWithShape="0">
              <a:srgbClr val="000000">
                <a:alpha val="50000"/>
              </a:srgbClr>
            </a:outerShdw>
          </a:effectLst>
        </p:spPr>
      </p:pic>
      <p:pic>
        <p:nvPicPr>
          <p:cNvPr id="157" name="Google Shape;157;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499298" y="1293492"/>
            <a:ext cx="3967952" cy="513353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257175" lvl="0" indent="-257175" algn="l" rtl="0">
              <a:lnSpc>
                <a:spcPct val="90000"/>
              </a:lnSpc>
              <a:spcBef>
                <a:spcPts val="0"/>
              </a:spcBef>
              <a:spcAft>
                <a:spcPts val="0"/>
              </a:spcAft>
              <a:buSzPts val="2400"/>
              <a:buChar char="•"/>
            </a:pPr>
            <a:r>
              <a:rPr lang="en-US" sz="2400" dirty="0"/>
              <a:t>CRF Monitoring Q&amp;A</a:t>
            </a:r>
            <a:endParaRPr dirty="0"/>
          </a:p>
          <a:p>
            <a:pPr marL="228600" lvl="0" indent="-228600" algn="l" rtl="0">
              <a:lnSpc>
                <a:spcPct val="90000"/>
              </a:lnSpc>
              <a:spcBef>
                <a:spcPts val="375"/>
              </a:spcBef>
              <a:spcAft>
                <a:spcPts val="0"/>
              </a:spcAft>
              <a:buSzPts val="2000"/>
              <a:buChar char="•"/>
            </a:pPr>
            <a:r>
              <a:rPr lang="en-US" sz="2400" dirty="0"/>
              <a:t>Indirect Cost Rate Training ~ Grants Fiscal Management Unit</a:t>
            </a:r>
            <a:endParaRPr dirty="0"/>
          </a:p>
          <a:p>
            <a:pPr marL="228600" lvl="0" indent="-228600" algn="l" rtl="0">
              <a:lnSpc>
                <a:spcPct val="90000"/>
              </a:lnSpc>
              <a:spcBef>
                <a:spcPts val="375"/>
              </a:spcBef>
              <a:spcAft>
                <a:spcPts val="0"/>
              </a:spcAft>
              <a:buSzPts val="2000"/>
              <a:buChar char="•"/>
            </a:pPr>
            <a:r>
              <a:rPr lang="en-US" sz="2400" dirty="0"/>
              <a:t>Evidence-Based Curricula and Resources ~ Standards and Instructions Unit</a:t>
            </a:r>
            <a:endParaRPr dirty="0"/>
          </a:p>
          <a:p>
            <a:pPr marL="228600" lvl="0" indent="-228600" algn="l" rtl="0">
              <a:lnSpc>
                <a:spcPct val="90000"/>
              </a:lnSpc>
              <a:spcBef>
                <a:spcPts val="375"/>
              </a:spcBef>
              <a:spcAft>
                <a:spcPts val="0"/>
              </a:spcAft>
              <a:buSzPts val="2000"/>
              <a:buChar char="•"/>
            </a:pPr>
            <a:r>
              <a:rPr lang="en-US" sz="2400" dirty="0"/>
              <a:t>Updates and Announcements</a:t>
            </a:r>
            <a:endParaRPr dirty="0"/>
          </a:p>
          <a:p>
            <a:pPr marL="228600" lvl="0" indent="-101600" algn="l" rtl="0">
              <a:lnSpc>
                <a:spcPct val="90000"/>
              </a:lnSpc>
              <a:spcBef>
                <a:spcPts val="375"/>
              </a:spcBef>
              <a:spcAft>
                <a:spcPts val="0"/>
              </a:spcAft>
              <a:buSzPts val="2000"/>
              <a:buNone/>
            </a:pPr>
            <a:endParaRPr sz="2400"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#1 recommendation: Talk to your state content specialists!</a:t>
            </a:r>
            <a:endParaRPr/>
          </a:p>
        </p:txBody>
      </p:sp>
      <p:sp>
        <p:nvSpPr>
          <p:cNvPr id="164" name="Google Shape;164;p22"/>
          <p:cNvSpPr txBox="1">
            <a:spLocks noGrp="1"/>
          </p:cNvSpPr>
          <p:nvPr>
            <p:ph type="body" idx="1"/>
          </p:nvPr>
        </p:nvSpPr>
        <p:spPr>
          <a:xfrm>
            <a:off x="326925" y="1463050"/>
            <a:ext cx="3873900" cy="18555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400">
                <a:solidFill>
                  <a:srgbClr val="CC0000"/>
                </a:solidFill>
              </a:rPr>
              <a:t>Office of Standards and</a:t>
            </a:r>
            <a:br>
              <a:rPr lang="en-US" sz="2400">
                <a:solidFill>
                  <a:srgbClr val="CC0000"/>
                </a:solidFill>
              </a:rPr>
            </a:br>
            <a:r>
              <a:rPr lang="en-US" sz="2400">
                <a:solidFill>
                  <a:srgbClr val="CC0000"/>
                </a:solidFill>
              </a:rPr>
              <a:t>Instructional Support</a:t>
            </a:r>
            <a:endParaRPr sz="2400">
              <a:solidFill>
                <a:srgbClr val="CC0000"/>
              </a:solidFill>
            </a:endParaRPr>
          </a:p>
          <a:p>
            <a:pPr marL="0" lvl="0" indent="0" algn="l" rtl="0">
              <a:spcBef>
                <a:spcPts val="750"/>
              </a:spcBef>
              <a:spcAft>
                <a:spcPts val="0"/>
              </a:spcAft>
              <a:buNone/>
            </a:pPr>
            <a:r>
              <a:rPr lang="en-US"/>
              <a:t>Joanna Bruno, Ph.D.</a:t>
            </a:r>
            <a:endParaRPr/>
          </a:p>
          <a:p>
            <a:pPr marL="0" lvl="0" indent="0" algn="l" rtl="0">
              <a:spcBef>
                <a:spcPts val="750"/>
              </a:spcBef>
              <a:spcAft>
                <a:spcPts val="0"/>
              </a:spcAft>
              <a:buNone/>
            </a:pPr>
            <a:r>
              <a:rPr lang="en-US"/>
              <a:t>Director</a:t>
            </a:r>
            <a:endParaRPr/>
          </a:p>
          <a:p>
            <a:pPr marL="0" lvl="0" indent="0" algn="l" rtl="0">
              <a:spcBef>
                <a:spcPts val="750"/>
              </a:spcBef>
              <a:spcAft>
                <a:spcPts val="0"/>
              </a:spcAft>
              <a:buNone/>
            </a:pPr>
            <a:r>
              <a:rPr lang="en-US" u="sng">
                <a:solidFill>
                  <a:schemeClr val="hlink"/>
                </a:solidFill>
                <a:hlinkClick r:id="rId3"/>
              </a:rPr>
              <a:t>bruno_j@cde.state.co.us</a:t>
            </a:r>
            <a:endParaRPr/>
          </a:p>
        </p:txBody>
      </p:sp>
      <p:sp>
        <p:nvSpPr>
          <p:cNvPr id="165" name="Google Shape;165;p22"/>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30</a:t>
            </a:fld>
            <a:endParaRPr/>
          </a:p>
        </p:txBody>
      </p:sp>
      <p:pic>
        <p:nvPicPr>
          <p:cNvPr id="166" name="Google Shape;166;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26925" y="3416468"/>
            <a:ext cx="862100" cy="862100"/>
          </a:xfrm>
          <a:prstGeom prst="rect">
            <a:avLst/>
          </a:prstGeom>
          <a:noFill/>
          <a:ln>
            <a:noFill/>
          </a:ln>
        </p:spPr>
      </p:pic>
      <p:pic>
        <p:nvPicPr>
          <p:cNvPr id="167" name="Google Shape;167;p2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26925" y="5353718"/>
            <a:ext cx="862100" cy="862100"/>
          </a:xfrm>
          <a:prstGeom prst="rect">
            <a:avLst/>
          </a:prstGeom>
          <a:noFill/>
          <a:ln>
            <a:noFill/>
          </a:ln>
        </p:spPr>
      </p:pic>
      <p:pic>
        <p:nvPicPr>
          <p:cNvPr id="168" name="Google Shape;168;p2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259213" y="1692275"/>
            <a:ext cx="862100" cy="862100"/>
          </a:xfrm>
          <a:prstGeom prst="rect">
            <a:avLst/>
          </a:prstGeom>
          <a:noFill/>
          <a:ln>
            <a:noFill/>
          </a:ln>
        </p:spPr>
      </p:pic>
      <p:pic>
        <p:nvPicPr>
          <p:cNvPr id="169" name="Google Shape;169;p22">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4259213" y="2554368"/>
            <a:ext cx="862100" cy="862100"/>
          </a:xfrm>
          <a:prstGeom prst="rect">
            <a:avLst/>
          </a:prstGeom>
          <a:noFill/>
          <a:ln>
            <a:noFill/>
          </a:ln>
        </p:spPr>
      </p:pic>
      <p:pic>
        <p:nvPicPr>
          <p:cNvPr id="170" name="Google Shape;170;p22">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191500" y="4869125"/>
            <a:ext cx="862100" cy="862100"/>
          </a:xfrm>
          <a:prstGeom prst="rect">
            <a:avLst/>
          </a:prstGeom>
          <a:noFill/>
          <a:ln>
            <a:noFill/>
          </a:ln>
        </p:spPr>
      </p:pic>
      <p:pic>
        <p:nvPicPr>
          <p:cNvPr id="171" name="Google Shape;171;p22">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4259213" y="3613325"/>
            <a:ext cx="862100" cy="862100"/>
          </a:xfrm>
          <a:prstGeom prst="rect">
            <a:avLst/>
          </a:prstGeom>
          <a:noFill/>
          <a:ln>
            <a:noFill/>
          </a:ln>
        </p:spPr>
      </p:pic>
      <p:pic>
        <p:nvPicPr>
          <p:cNvPr id="172" name="Google Shape;172;p22">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4259213" y="4672275"/>
            <a:ext cx="862100" cy="862100"/>
          </a:xfrm>
          <a:prstGeom prst="rect">
            <a:avLst/>
          </a:prstGeom>
          <a:noFill/>
          <a:ln>
            <a:noFill/>
          </a:ln>
        </p:spPr>
      </p:pic>
      <p:pic>
        <p:nvPicPr>
          <p:cNvPr id="173" name="Google Shape;173;p22">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326925" y="4280425"/>
            <a:ext cx="862100" cy="862100"/>
          </a:xfrm>
          <a:prstGeom prst="rect">
            <a:avLst/>
          </a:prstGeom>
          <a:noFill/>
          <a:ln>
            <a:noFill/>
          </a:ln>
        </p:spPr>
      </p:pic>
      <p:pic>
        <p:nvPicPr>
          <p:cNvPr id="174" name="Google Shape;174;p22">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4259213" y="5731225"/>
            <a:ext cx="862100" cy="862100"/>
          </a:xfrm>
          <a:prstGeom prst="rect">
            <a:avLst/>
          </a:prstGeom>
          <a:noFill/>
          <a:ln>
            <a:noFill/>
          </a:ln>
        </p:spPr>
      </p:pic>
      <p:pic>
        <p:nvPicPr>
          <p:cNvPr id="175" name="Google Shape;175;p22">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8191488" y="1692275"/>
            <a:ext cx="862100" cy="862100"/>
          </a:xfrm>
          <a:prstGeom prst="rect">
            <a:avLst/>
          </a:prstGeom>
          <a:noFill/>
          <a:ln>
            <a:noFill/>
          </a:ln>
        </p:spPr>
      </p:pic>
      <p:pic>
        <p:nvPicPr>
          <p:cNvPr id="176" name="Google Shape;176;p22">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8191500" y="2751225"/>
            <a:ext cx="862100" cy="862100"/>
          </a:xfrm>
          <a:prstGeom prst="rect">
            <a:avLst/>
          </a:prstGeom>
          <a:noFill/>
          <a:ln>
            <a:noFill/>
          </a:ln>
        </p:spPr>
      </p:pic>
      <p:pic>
        <p:nvPicPr>
          <p:cNvPr id="177" name="Google Shape;177;p22">
            <a:extLst>
              <a:ext uri="{C183D7F6-B498-43B3-948B-1728B52AA6E4}">
                <adec:decorative xmlns:adec="http://schemas.microsoft.com/office/drawing/2017/decorative" val="1"/>
              </a:ext>
            </a:extLst>
          </p:cNvPr>
          <p:cNvPicPr preferRelativeResize="0"/>
          <p:nvPr/>
        </p:nvPicPr>
        <p:blipFill>
          <a:blip r:embed="rId15">
            <a:alphaModFix/>
          </a:blip>
          <a:stretch>
            <a:fillRect/>
          </a:stretch>
        </p:blipFill>
        <p:spPr>
          <a:xfrm>
            <a:off x="8191500" y="3810175"/>
            <a:ext cx="862100" cy="862100"/>
          </a:xfrm>
          <a:prstGeom prst="rect">
            <a:avLst/>
          </a:prstGeom>
          <a:noFill/>
          <a:ln>
            <a:noFill/>
          </a:ln>
        </p:spPr>
      </p:pic>
      <p:pic>
        <p:nvPicPr>
          <p:cNvPr id="178" name="Google Shape;178;p22">
            <a:extLs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8191488" y="5731225"/>
            <a:ext cx="862100" cy="862100"/>
          </a:xfrm>
          <a:prstGeom prst="rect">
            <a:avLst/>
          </a:prstGeom>
          <a:noFill/>
          <a:ln>
            <a:noFill/>
          </a:ln>
        </p:spPr>
      </p:pic>
      <p:sp>
        <p:nvSpPr>
          <p:cNvPr id="179" name="Google Shape;179;p22"/>
          <p:cNvSpPr txBox="1">
            <a:spLocks noGrp="1"/>
          </p:cNvSpPr>
          <p:nvPr>
            <p:ph type="body" idx="1"/>
          </p:nvPr>
        </p:nvSpPr>
        <p:spPr>
          <a:xfrm>
            <a:off x="1251275" y="3709775"/>
            <a:ext cx="2945700" cy="11028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Jamie Hurley, Ph.D.</a:t>
            </a:r>
            <a:endParaRPr sz="1600"/>
          </a:p>
          <a:p>
            <a:pPr marL="0" lvl="0" indent="0" algn="l" rtl="0">
              <a:spcBef>
                <a:spcPts val="750"/>
              </a:spcBef>
              <a:spcAft>
                <a:spcPts val="0"/>
              </a:spcAft>
              <a:buNone/>
            </a:pPr>
            <a:r>
              <a:rPr lang="en-US" sz="1600"/>
              <a:t>Comprehensive Health &amp; Physical Education Specialist</a:t>
            </a:r>
            <a:endParaRPr sz="1600"/>
          </a:p>
          <a:p>
            <a:pPr marL="0" lvl="0" indent="0" algn="l" rtl="0">
              <a:spcBef>
                <a:spcPts val="750"/>
              </a:spcBef>
              <a:spcAft>
                <a:spcPts val="0"/>
              </a:spcAft>
              <a:buNone/>
            </a:pPr>
            <a:r>
              <a:rPr lang="en-US" sz="1600" u="sng">
                <a:solidFill>
                  <a:schemeClr val="hlink"/>
                </a:solidFill>
                <a:hlinkClick r:id="rId17"/>
              </a:rPr>
              <a:t>hurley_j@cde.state.co.us</a:t>
            </a:r>
            <a:endParaRPr sz="1600"/>
          </a:p>
        </p:txBody>
      </p:sp>
      <p:sp>
        <p:nvSpPr>
          <p:cNvPr id="180" name="Google Shape;180;p22"/>
          <p:cNvSpPr txBox="1">
            <a:spLocks noGrp="1"/>
          </p:cNvSpPr>
          <p:nvPr>
            <p:ph type="body" idx="1"/>
          </p:nvPr>
        </p:nvSpPr>
        <p:spPr>
          <a:xfrm>
            <a:off x="5183550" y="2059225"/>
            <a:ext cx="2945700" cy="914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Judi Hofmeister</a:t>
            </a:r>
            <a:endParaRPr sz="1600"/>
          </a:p>
          <a:p>
            <a:pPr marL="0" lvl="0" indent="0" algn="l" rtl="0">
              <a:spcBef>
                <a:spcPts val="750"/>
              </a:spcBef>
              <a:spcAft>
                <a:spcPts val="0"/>
              </a:spcAft>
              <a:buNone/>
            </a:pPr>
            <a:r>
              <a:rPr lang="en-US" sz="1300"/>
              <a:t>Dance &amp; Drama and Theatre Arts Specialist</a:t>
            </a:r>
            <a:endParaRPr sz="1300"/>
          </a:p>
          <a:p>
            <a:pPr marL="0" lvl="0" indent="0" algn="l" rtl="0">
              <a:spcBef>
                <a:spcPts val="750"/>
              </a:spcBef>
              <a:spcAft>
                <a:spcPts val="0"/>
              </a:spcAft>
              <a:buNone/>
            </a:pPr>
            <a:r>
              <a:rPr lang="en-US" sz="1600" u="sng">
                <a:solidFill>
                  <a:schemeClr val="hlink"/>
                </a:solidFill>
                <a:hlinkClick r:id="rId18"/>
              </a:rPr>
              <a:t>hofmeister_j@cde.state.co.us</a:t>
            </a:r>
            <a:endParaRPr sz="1600"/>
          </a:p>
        </p:txBody>
      </p:sp>
      <p:sp>
        <p:nvSpPr>
          <p:cNvPr id="181" name="Google Shape;181;p22"/>
          <p:cNvSpPr txBox="1">
            <a:spLocks noGrp="1"/>
          </p:cNvSpPr>
          <p:nvPr>
            <p:ph type="body" idx="1"/>
          </p:nvPr>
        </p:nvSpPr>
        <p:spPr>
          <a:xfrm>
            <a:off x="5183550" y="3626112"/>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Clr>
                <a:schemeClr val="dk1"/>
              </a:buClr>
              <a:buSzPts val="1100"/>
              <a:buFont typeface="Arial"/>
              <a:buNone/>
            </a:pPr>
            <a:r>
              <a:rPr lang="en-US" sz="1600"/>
              <a:t>Raymond Johnson, Ph.D.</a:t>
            </a:r>
            <a:endParaRPr sz="1600"/>
          </a:p>
          <a:p>
            <a:pPr marL="0" lvl="0" indent="0" algn="l" rtl="0">
              <a:spcBef>
                <a:spcPts val="750"/>
              </a:spcBef>
              <a:spcAft>
                <a:spcPts val="0"/>
              </a:spcAft>
              <a:buClr>
                <a:schemeClr val="dk1"/>
              </a:buClr>
              <a:buSzPts val="1100"/>
              <a:buFont typeface="Arial"/>
              <a:buNone/>
            </a:pPr>
            <a:r>
              <a:rPr lang="en-US" sz="1600"/>
              <a:t>Mathematics Specialist</a:t>
            </a:r>
            <a:endParaRPr sz="1600"/>
          </a:p>
          <a:p>
            <a:pPr marL="0" lvl="0" indent="0" algn="l" rtl="0">
              <a:spcBef>
                <a:spcPts val="750"/>
              </a:spcBef>
              <a:spcAft>
                <a:spcPts val="0"/>
              </a:spcAft>
              <a:buClr>
                <a:schemeClr val="dk1"/>
              </a:buClr>
              <a:buSzPts val="1100"/>
              <a:buFont typeface="Arial"/>
              <a:buNone/>
            </a:pPr>
            <a:r>
              <a:rPr lang="en-US" sz="1600" u="sng">
                <a:solidFill>
                  <a:schemeClr val="hlink"/>
                </a:solidFill>
                <a:hlinkClick r:id="rId19"/>
              </a:rPr>
              <a:t>johnson_r@cde.state.co.us</a:t>
            </a:r>
            <a:endParaRPr sz="1600"/>
          </a:p>
        </p:txBody>
      </p:sp>
      <p:sp>
        <p:nvSpPr>
          <p:cNvPr id="182" name="Google Shape;182;p22"/>
          <p:cNvSpPr txBox="1">
            <a:spLocks noGrp="1"/>
          </p:cNvSpPr>
          <p:nvPr>
            <p:ph type="body" idx="1"/>
          </p:nvPr>
        </p:nvSpPr>
        <p:spPr>
          <a:xfrm>
            <a:off x="5183550" y="4695088"/>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Carla Aguilar, Ph.D.</a:t>
            </a:r>
            <a:endParaRPr sz="1600"/>
          </a:p>
          <a:p>
            <a:pPr marL="0" lvl="0" indent="0" algn="l" rtl="0">
              <a:spcBef>
                <a:spcPts val="750"/>
              </a:spcBef>
              <a:spcAft>
                <a:spcPts val="0"/>
              </a:spcAft>
              <a:buNone/>
            </a:pPr>
            <a:r>
              <a:rPr lang="en-US" sz="1600"/>
              <a:t>Music Specialist</a:t>
            </a:r>
            <a:endParaRPr sz="1600"/>
          </a:p>
          <a:p>
            <a:pPr marL="0" lvl="0" indent="0" algn="l" rtl="0">
              <a:spcBef>
                <a:spcPts val="750"/>
              </a:spcBef>
              <a:spcAft>
                <a:spcPts val="0"/>
              </a:spcAft>
              <a:buNone/>
            </a:pPr>
            <a:r>
              <a:rPr lang="en-US" sz="1600" u="sng">
                <a:solidFill>
                  <a:schemeClr val="hlink"/>
                </a:solidFill>
                <a:hlinkClick r:id="rId20"/>
              </a:rPr>
              <a:t>aguilar_c@cde.state.co.us</a:t>
            </a:r>
            <a:endParaRPr sz="1600"/>
          </a:p>
        </p:txBody>
      </p:sp>
      <p:sp>
        <p:nvSpPr>
          <p:cNvPr id="183" name="Google Shape;183;p22"/>
          <p:cNvSpPr txBox="1">
            <a:spLocks noGrp="1"/>
          </p:cNvSpPr>
          <p:nvPr>
            <p:ph type="body" idx="1"/>
          </p:nvPr>
        </p:nvSpPr>
        <p:spPr>
          <a:xfrm>
            <a:off x="5183550" y="5764064"/>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Olivia Gillespie</a:t>
            </a:r>
            <a:endParaRPr sz="1600"/>
          </a:p>
          <a:p>
            <a:pPr marL="0" lvl="0" indent="0" algn="l" rtl="0">
              <a:spcBef>
                <a:spcPts val="750"/>
              </a:spcBef>
              <a:spcAft>
                <a:spcPts val="0"/>
              </a:spcAft>
              <a:buNone/>
            </a:pPr>
            <a:r>
              <a:rPr lang="en-US" sz="1200"/>
              <a:t>Reading, Writing, &amp; Communicating Specialist</a:t>
            </a:r>
            <a:endParaRPr sz="1200"/>
          </a:p>
          <a:p>
            <a:pPr marL="0" lvl="0" indent="0" algn="l" rtl="0">
              <a:spcBef>
                <a:spcPts val="750"/>
              </a:spcBef>
              <a:spcAft>
                <a:spcPts val="0"/>
              </a:spcAft>
              <a:buNone/>
            </a:pPr>
            <a:r>
              <a:rPr lang="en-US" sz="1600" u="sng">
                <a:solidFill>
                  <a:schemeClr val="hlink"/>
                </a:solidFill>
                <a:hlinkClick r:id="rId21"/>
              </a:rPr>
              <a:t>gillespie_o@cde.state.co.us</a:t>
            </a:r>
            <a:endParaRPr sz="1600"/>
          </a:p>
        </p:txBody>
      </p:sp>
      <p:sp>
        <p:nvSpPr>
          <p:cNvPr id="184" name="Google Shape;184;p22"/>
          <p:cNvSpPr txBox="1">
            <a:spLocks noGrp="1"/>
          </p:cNvSpPr>
          <p:nvPr>
            <p:ph type="body" idx="1"/>
          </p:nvPr>
        </p:nvSpPr>
        <p:spPr>
          <a:xfrm>
            <a:off x="1251275" y="5356405"/>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Chris Summers</a:t>
            </a:r>
            <a:endParaRPr sz="1600"/>
          </a:p>
          <a:p>
            <a:pPr marL="0" lvl="0" indent="0" algn="l" rtl="0">
              <a:spcBef>
                <a:spcPts val="750"/>
              </a:spcBef>
              <a:spcAft>
                <a:spcPts val="0"/>
              </a:spcAft>
              <a:buNone/>
            </a:pPr>
            <a:r>
              <a:rPr lang="en-US" sz="1600"/>
              <a:t>Computer Science Specialist</a:t>
            </a:r>
            <a:endParaRPr sz="1600"/>
          </a:p>
          <a:p>
            <a:pPr marL="0" lvl="0" indent="0" algn="l" rtl="0">
              <a:spcBef>
                <a:spcPts val="750"/>
              </a:spcBef>
              <a:spcAft>
                <a:spcPts val="0"/>
              </a:spcAft>
              <a:buNone/>
            </a:pPr>
            <a:r>
              <a:rPr lang="en-US" sz="1600" u="sng">
                <a:solidFill>
                  <a:schemeClr val="hlink"/>
                </a:solidFill>
                <a:hlinkClick r:id="rId22"/>
              </a:rPr>
              <a:t>summers_c@cde.state.co.us</a:t>
            </a:r>
            <a:endParaRPr sz="1600"/>
          </a:p>
        </p:txBody>
      </p:sp>
      <p:sp>
        <p:nvSpPr>
          <p:cNvPr id="185" name="Google Shape;185;p22"/>
          <p:cNvSpPr txBox="1">
            <a:spLocks noGrp="1"/>
          </p:cNvSpPr>
          <p:nvPr>
            <p:ph type="body" idx="1"/>
          </p:nvPr>
        </p:nvSpPr>
        <p:spPr>
          <a:xfrm>
            <a:off x="9115825" y="1684997"/>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Maya Garcia</a:t>
            </a:r>
            <a:endParaRPr sz="1600"/>
          </a:p>
          <a:p>
            <a:pPr marL="0" lvl="0" indent="0" algn="l" rtl="0">
              <a:spcBef>
                <a:spcPts val="750"/>
              </a:spcBef>
              <a:spcAft>
                <a:spcPts val="0"/>
              </a:spcAft>
              <a:buNone/>
            </a:pPr>
            <a:r>
              <a:rPr lang="en-US" sz="1600"/>
              <a:t>Science Specialist</a:t>
            </a:r>
            <a:endParaRPr sz="1600"/>
          </a:p>
          <a:p>
            <a:pPr marL="0" lvl="0" indent="0" algn="l" rtl="0">
              <a:spcBef>
                <a:spcPts val="750"/>
              </a:spcBef>
              <a:spcAft>
                <a:spcPts val="0"/>
              </a:spcAft>
              <a:buNone/>
            </a:pPr>
            <a:r>
              <a:rPr lang="en-US" sz="1600" u="sng">
                <a:solidFill>
                  <a:schemeClr val="hlink"/>
                </a:solidFill>
                <a:hlinkClick r:id="rId23"/>
              </a:rPr>
              <a:t>garcia_maya@cde.state.co.us</a:t>
            </a:r>
            <a:endParaRPr sz="1600"/>
          </a:p>
        </p:txBody>
      </p:sp>
      <p:sp>
        <p:nvSpPr>
          <p:cNvPr id="186" name="Google Shape;186;p22"/>
          <p:cNvSpPr txBox="1">
            <a:spLocks noGrp="1"/>
          </p:cNvSpPr>
          <p:nvPr>
            <p:ph type="body" idx="1"/>
          </p:nvPr>
        </p:nvSpPr>
        <p:spPr>
          <a:xfrm>
            <a:off x="9115850" y="2743947"/>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Stephanie Hartman, Ph.D.</a:t>
            </a:r>
            <a:endParaRPr sz="1600"/>
          </a:p>
          <a:p>
            <a:pPr marL="0" lvl="0" indent="0" algn="l" rtl="0">
              <a:spcBef>
                <a:spcPts val="750"/>
              </a:spcBef>
              <a:spcAft>
                <a:spcPts val="0"/>
              </a:spcAft>
              <a:buNone/>
            </a:pPr>
            <a:r>
              <a:rPr lang="en-US" sz="1600"/>
              <a:t>Social Studies Specialist</a:t>
            </a:r>
            <a:endParaRPr sz="1600"/>
          </a:p>
          <a:p>
            <a:pPr marL="0" lvl="0" indent="0" algn="l" rtl="0">
              <a:spcBef>
                <a:spcPts val="750"/>
              </a:spcBef>
              <a:spcAft>
                <a:spcPts val="0"/>
              </a:spcAft>
              <a:buNone/>
            </a:pPr>
            <a:r>
              <a:rPr lang="en-US" sz="1600" u="sng">
                <a:solidFill>
                  <a:schemeClr val="hlink"/>
                </a:solidFill>
                <a:hlinkClick r:id="rId24"/>
              </a:rPr>
              <a:t>hartman_s@cde.state.co.us</a:t>
            </a:r>
            <a:endParaRPr sz="1600"/>
          </a:p>
        </p:txBody>
      </p:sp>
      <p:sp>
        <p:nvSpPr>
          <p:cNvPr id="187" name="Google Shape;187;p22"/>
          <p:cNvSpPr txBox="1">
            <a:spLocks noGrp="1"/>
          </p:cNvSpPr>
          <p:nvPr>
            <p:ph type="body" idx="1"/>
          </p:nvPr>
        </p:nvSpPr>
        <p:spPr>
          <a:xfrm>
            <a:off x="9115850" y="3792871"/>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Donna Goodwin, Ph.D.</a:t>
            </a:r>
            <a:endParaRPr sz="1600"/>
          </a:p>
          <a:p>
            <a:pPr marL="0" lvl="0" indent="0" algn="l" rtl="0">
              <a:spcBef>
                <a:spcPts val="750"/>
              </a:spcBef>
              <a:spcAft>
                <a:spcPts val="0"/>
              </a:spcAft>
              <a:buNone/>
            </a:pPr>
            <a:r>
              <a:rPr lang="en-US" sz="1600"/>
              <a:t>Visual Arts Specialist</a:t>
            </a:r>
            <a:endParaRPr sz="1600"/>
          </a:p>
          <a:p>
            <a:pPr marL="0" lvl="0" indent="0" algn="l" rtl="0">
              <a:spcBef>
                <a:spcPts val="750"/>
              </a:spcBef>
              <a:spcAft>
                <a:spcPts val="0"/>
              </a:spcAft>
              <a:buNone/>
            </a:pPr>
            <a:r>
              <a:rPr lang="en-US" sz="1600" u="sng">
                <a:solidFill>
                  <a:schemeClr val="hlink"/>
                </a:solidFill>
                <a:hlinkClick r:id="rId25"/>
              </a:rPr>
              <a:t>goodwin_d@cde.state.co.us</a:t>
            </a:r>
            <a:endParaRPr sz="1600"/>
          </a:p>
        </p:txBody>
      </p:sp>
      <p:sp>
        <p:nvSpPr>
          <p:cNvPr id="188" name="Google Shape;188;p22"/>
          <p:cNvSpPr txBox="1">
            <a:spLocks noGrp="1"/>
          </p:cNvSpPr>
          <p:nvPr>
            <p:ph type="body" idx="1"/>
          </p:nvPr>
        </p:nvSpPr>
        <p:spPr>
          <a:xfrm>
            <a:off x="9115850" y="4978002"/>
            <a:ext cx="2945700" cy="12378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Vacant</a:t>
            </a:r>
            <a:endParaRPr sz="1600"/>
          </a:p>
          <a:p>
            <a:pPr marL="0" lvl="0" indent="0" algn="l" rtl="0">
              <a:spcBef>
                <a:spcPts val="750"/>
              </a:spcBef>
              <a:spcAft>
                <a:spcPts val="0"/>
              </a:spcAft>
              <a:buNone/>
            </a:pPr>
            <a:r>
              <a:rPr lang="en-US" sz="1600"/>
              <a:t>Financial Literacy Specialist</a:t>
            </a:r>
            <a:endParaRPr sz="1600"/>
          </a:p>
          <a:p>
            <a:pPr marL="0" lvl="0" indent="0" algn="l" rtl="0">
              <a:spcBef>
                <a:spcPts val="750"/>
              </a:spcBef>
              <a:spcAft>
                <a:spcPts val="0"/>
              </a:spcAft>
              <a:buNone/>
            </a:pPr>
            <a:r>
              <a:rPr lang="en-US" sz="1600"/>
              <a:t>World Languages Specialist</a:t>
            </a:r>
            <a:endParaRPr sz="1600"/>
          </a:p>
          <a:p>
            <a:pPr marL="0" lvl="0" indent="0" algn="l" rtl="0">
              <a:spcBef>
                <a:spcPts val="750"/>
              </a:spcBef>
              <a:spcAft>
                <a:spcPts val="0"/>
              </a:spcAft>
              <a:buNone/>
            </a:pPr>
            <a:r>
              <a:rPr lang="en-US" sz="1600" u="sng">
                <a:solidFill>
                  <a:schemeClr val="hlink"/>
                </a:solidFill>
                <a:hlinkClick r:id="rId3"/>
              </a:rPr>
              <a:t>bruno_j@cde.state.co.us</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Don’t lose sight of the bigger picture!</a:t>
            </a:r>
            <a:endParaRPr/>
          </a:p>
        </p:txBody>
      </p:sp>
      <p:sp>
        <p:nvSpPr>
          <p:cNvPr id="195" name="Google Shape;195;p23"/>
          <p:cNvSpPr txBox="1">
            <a:spLocks noGrp="1"/>
          </p:cNvSpPr>
          <p:nvPr>
            <p:ph type="body" idx="1"/>
          </p:nvPr>
        </p:nvSpPr>
        <p:spPr>
          <a:xfrm>
            <a:off x="838200" y="1463050"/>
            <a:ext cx="5772300" cy="4640700"/>
          </a:xfrm>
          <a:prstGeom prst="rect">
            <a:avLst/>
          </a:prstGeom>
        </p:spPr>
        <p:txBody>
          <a:bodyPr spcFirstLastPara="1" wrap="square" lIns="0" tIns="0" rIns="0" bIns="45700" anchor="t" anchorCtr="0">
            <a:noAutofit/>
          </a:bodyPr>
          <a:lstStyle/>
          <a:p>
            <a:pPr marL="457200" lvl="0" indent="-381000" algn="l" rtl="0">
              <a:spcBef>
                <a:spcPts val="750"/>
              </a:spcBef>
              <a:spcAft>
                <a:spcPts val="0"/>
              </a:spcAft>
              <a:buSzPts val="2400"/>
              <a:buChar char="•"/>
            </a:pPr>
            <a:r>
              <a:rPr lang="en-US"/>
              <a:t>There’s more to life than ELA and math.</a:t>
            </a:r>
            <a:endParaRPr/>
          </a:p>
          <a:p>
            <a:pPr marL="914400" lvl="1" indent="-355600" algn="l" rtl="0">
              <a:spcBef>
                <a:spcPts val="0"/>
              </a:spcBef>
              <a:spcAft>
                <a:spcPts val="0"/>
              </a:spcAft>
              <a:buSzPts val="2000"/>
              <a:buChar char="•"/>
            </a:pPr>
            <a:r>
              <a:rPr lang="en-US"/>
              <a:t>What are you doing for science? For physical education? For social studies? For computer science?</a:t>
            </a:r>
            <a:endParaRPr/>
          </a:p>
          <a:p>
            <a:pPr marL="914400" lvl="1" indent="-355600" algn="l" rtl="0">
              <a:spcBef>
                <a:spcPts val="0"/>
              </a:spcBef>
              <a:spcAft>
                <a:spcPts val="0"/>
              </a:spcAft>
              <a:buSzPts val="2000"/>
              <a:buChar char="•"/>
            </a:pPr>
            <a:r>
              <a:rPr lang="en-US"/>
              <a:t>What are you doing for the arts? (Dance, drama &amp; theatre arts, music, visual arts, etc.)</a:t>
            </a:r>
            <a:endParaRPr/>
          </a:p>
          <a:p>
            <a:pPr marL="457200" lvl="0" indent="-381000" algn="l" rtl="0">
              <a:spcBef>
                <a:spcPts val="0"/>
              </a:spcBef>
              <a:spcAft>
                <a:spcPts val="0"/>
              </a:spcAft>
              <a:buSzPts val="2400"/>
              <a:buChar char="•"/>
            </a:pPr>
            <a:r>
              <a:rPr lang="en-US"/>
              <a:t>There’s more to curriculum than textbooks.</a:t>
            </a:r>
            <a:endParaRPr/>
          </a:p>
          <a:p>
            <a:pPr marL="914400" lvl="1" indent="-355600" algn="l" rtl="0">
              <a:spcBef>
                <a:spcPts val="0"/>
              </a:spcBef>
              <a:spcAft>
                <a:spcPts val="0"/>
              </a:spcAft>
              <a:buSzPts val="2000"/>
              <a:buChar char="•"/>
            </a:pPr>
            <a:r>
              <a:rPr lang="en-US"/>
              <a:t>Think about all forms of materials, activities, resources, etc. that your teachers need.</a:t>
            </a:r>
            <a:endParaRPr/>
          </a:p>
          <a:p>
            <a:pPr marL="914400" lvl="1" indent="-355600" algn="l" rtl="0">
              <a:spcBef>
                <a:spcPts val="0"/>
              </a:spcBef>
              <a:spcAft>
                <a:spcPts val="0"/>
              </a:spcAft>
              <a:buSzPts val="2000"/>
              <a:buChar char="•"/>
            </a:pPr>
            <a:r>
              <a:rPr lang="en-US"/>
              <a:t>Recognize that forms differ greatly across content areas.</a:t>
            </a:r>
            <a:endParaRPr/>
          </a:p>
          <a:p>
            <a:pPr marL="914400" lvl="1" indent="-355600" algn="l" rtl="0">
              <a:spcBef>
                <a:spcPts val="0"/>
              </a:spcBef>
              <a:spcAft>
                <a:spcPts val="0"/>
              </a:spcAft>
              <a:buSzPts val="2000"/>
              <a:buChar char="•"/>
            </a:pPr>
            <a:r>
              <a:rPr lang="en-US"/>
              <a:t>Prioritize material needs for Tier 1/universal instruction before spending your budget on intervention materials.</a:t>
            </a:r>
            <a:endParaRPr/>
          </a:p>
          <a:p>
            <a:pPr marL="457200" lvl="0" indent="-381000" algn="l" rtl="0">
              <a:spcBef>
                <a:spcPts val="0"/>
              </a:spcBef>
              <a:spcAft>
                <a:spcPts val="0"/>
              </a:spcAft>
              <a:buSzPts val="2400"/>
              <a:buChar char="•"/>
            </a:pPr>
            <a:r>
              <a:rPr lang="en-US"/>
              <a:t>There should be more to your plans than just the stuff you’re spending money on.</a:t>
            </a:r>
            <a:endParaRPr/>
          </a:p>
          <a:p>
            <a:pPr marL="914400" lvl="1" indent="-355600" algn="l" rtl="0">
              <a:spcBef>
                <a:spcPts val="0"/>
              </a:spcBef>
              <a:spcAft>
                <a:spcPts val="0"/>
              </a:spcAft>
              <a:buSzPts val="2000"/>
              <a:buChar char="•"/>
            </a:pPr>
            <a:r>
              <a:rPr lang="en-US"/>
              <a:t>How are you investing in teachers and their professional development, both with money and without?</a:t>
            </a:r>
            <a:endParaRPr/>
          </a:p>
          <a:p>
            <a:pPr marL="914400" lvl="1" indent="-355600" algn="l" rtl="0">
              <a:spcBef>
                <a:spcPts val="0"/>
              </a:spcBef>
              <a:spcAft>
                <a:spcPts val="0"/>
              </a:spcAft>
              <a:buSzPts val="2000"/>
              <a:buChar char="•"/>
            </a:pPr>
            <a:r>
              <a:rPr lang="en-US"/>
              <a:t>What high-quality free resources are available, allowing you to spend more money elsewhere?</a:t>
            </a:r>
            <a:endParaRPr/>
          </a:p>
        </p:txBody>
      </p:sp>
      <p:sp>
        <p:nvSpPr>
          <p:cNvPr id="196" name="Google Shape;196;p23"/>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31</a:t>
            </a:fld>
            <a:endParaRPr/>
          </a:p>
        </p:txBody>
      </p:sp>
      <p:pic>
        <p:nvPicPr>
          <p:cNvPr id="197" name="Google Shape;197;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10825" y="1675223"/>
            <a:ext cx="4216350" cy="421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10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10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10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1000"/>
                                        <p:tgtEl>
                                          <p:spTgt spid="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animEffect transition="in" filter="fade">
                                      <p:cBhvr>
                                        <p:cTn id="32" dur="1000"/>
                                        <p:tgtEl>
                                          <p:spTgt spid="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Effect transition="in" filter="fade">
                                      <p:cBhvr>
                                        <p:cTn id="37" dur="1000"/>
                                        <p:tgtEl>
                                          <p:spTgt spid="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5">
                                            <p:txEl>
                                              <p:pRg st="7" end="7"/>
                                            </p:txEl>
                                          </p:spTgt>
                                        </p:tgtEl>
                                        <p:attrNameLst>
                                          <p:attrName>style.visibility</p:attrName>
                                        </p:attrNameLst>
                                      </p:cBhvr>
                                      <p:to>
                                        <p:strVal val="visible"/>
                                      </p:to>
                                    </p:set>
                                    <p:animEffect transition="in" filter="fade">
                                      <p:cBhvr>
                                        <p:cTn id="42" dur="1000"/>
                                        <p:tgtEl>
                                          <p:spTgt spid="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5">
                                            <p:txEl>
                                              <p:pRg st="8" end="8"/>
                                            </p:txEl>
                                          </p:spTgt>
                                        </p:tgtEl>
                                        <p:attrNameLst>
                                          <p:attrName>style.visibility</p:attrName>
                                        </p:attrNameLst>
                                      </p:cBhvr>
                                      <p:to>
                                        <p:strVal val="visible"/>
                                      </p:to>
                                    </p:set>
                                    <p:animEffect transition="in" filter="fade">
                                      <p:cBhvr>
                                        <p:cTn id="47" dur="1000"/>
                                        <p:tgtEl>
                                          <p:spTgt spid="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5">
                                            <p:txEl>
                                              <p:pRg st="9" end="9"/>
                                            </p:txEl>
                                          </p:spTgt>
                                        </p:tgtEl>
                                        <p:attrNameLst>
                                          <p:attrName>style.visibility</p:attrName>
                                        </p:attrNameLst>
                                      </p:cBhvr>
                                      <p:to>
                                        <p:strVal val="visible"/>
                                      </p:to>
                                    </p:set>
                                    <p:animEffect transition="in" filter="fade">
                                      <p:cBhvr>
                                        <p:cTn id="52" dur="1000"/>
                                        <p:tgtEl>
                                          <p:spTgt spid="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Why invest in curriculum?</a:t>
            </a:r>
            <a:endParaRPr/>
          </a:p>
        </p:txBody>
      </p:sp>
      <p:sp>
        <p:nvSpPr>
          <p:cNvPr id="204" name="Google Shape;204;p24"/>
          <p:cNvSpPr txBox="1">
            <a:spLocks noGrp="1"/>
          </p:cNvSpPr>
          <p:nvPr>
            <p:ph type="body" idx="1"/>
          </p:nvPr>
        </p:nvSpPr>
        <p:spPr>
          <a:xfrm>
            <a:off x="838200" y="1463050"/>
            <a:ext cx="6727500" cy="1481400"/>
          </a:xfrm>
          <a:prstGeom prst="rect">
            <a:avLst/>
          </a:prstGeom>
        </p:spPr>
        <p:txBody>
          <a:bodyPr spcFirstLastPara="1" wrap="square" lIns="0" tIns="0" rIns="0" bIns="45700" anchor="t" anchorCtr="0">
            <a:noAutofit/>
          </a:bodyPr>
          <a:lstStyle/>
          <a:p>
            <a:pPr marL="457200" lvl="0" indent="-342900" algn="l" rtl="0">
              <a:spcBef>
                <a:spcPts val="750"/>
              </a:spcBef>
              <a:spcAft>
                <a:spcPts val="0"/>
              </a:spcAft>
              <a:buSzPts val="1800"/>
              <a:buAutoNum type="arabicPeriod"/>
            </a:pPr>
            <a:r>
              <a:rPr lang="en-US"/>
              <a:t>Changes to materials scale over time and place.</a:t>
            </a:r>
            <a:endParaRPr/>
          </a:p>
          <a:p>
            <a:pPr marL="457200" lvl="0" indent="-342900" algn="l" rtl="0">
              <a:spcBef>
                <a:spcPts val="0"/>
              </a:spcBef>
              <a:spcAft>
                <a:spcPts val="0"/>
              </a:spcAft>
              <a:buSzPts val="1800"/>
              <a:buAutoNum type="arabicPeriod"/>
            </a:pPr>
            <a:r>
              <a:rPr lang="en-US"/>
              <a:t>Investing in high-quality materials may* be a good bang for the buck (Koedel &amp; Polikoff, 2017)</a:t>
            </a:r>
            <a:endParaRPr/>
          </a:p>
          <a:p>
            <a:pPr marL="457200" lvl="0" indent="-342900" algn="l" rtl="0">
              <a:spcBef>
                <a:spcPts val="0"/>
              </a:spcBef>
              <a:spcAft>
                <a:spcPts val="0"/>
              </a:spcAft>
              <a:buSzPts val="1800"/>
              <a:buAutoNum type="arabicPeriod"/>
            </a:pPr>
            <a:r>
              <a:rPr lang="en-US"/>
              <a:t>The number of schools using highly-rated materials is improving, but is still surprisingly low in places</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
        <p:nvSpPr>
          <p:cNvPr id="205" name="Google Shape;205;p24"/>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pic>
        <p:nvPicPr>
          <p:cNvPr id="206" name="Google Shape;206;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52126" y="1599975"/>
            <a:ext cx="3946375" cy="5105623"/>
          </a:xfrm>
          <a:prstGeom prst="rect">
            <a:avLst/>
          </a:prstGeom>
          <a:noFill/>
          <a:ln>
            <a:noFill/>
          </a:ln>
          <a:effectLst>
            <a:outerShdw blurRad="57150" dist="19050" dir="5400000" algn="bl" rotWithShape="0">
              <a:srgbClr val="000000">
                <a:alpha val="50000"/>
              </a:srgbClr>
            </a:outerShdw>
          </a:effectLst>
        </p:spPr>
      </p:pic>
      <p:sp>
        <p:nvSpPr>
          <p:cNvPr id="207" name="Google Shape;207;p24">
            <a:extLst>
              <a:ext uri="{C183D7F6-B498-43B3-948B-1728B52AA6E4}">
                <adec:decorative xmlns:adec="http://schemas.microsoft.com/office/drawing/2017/decorative" val="1"/>
              </a:ext>
            </a:extLst>
          </p:cNvPr>
          <p:cNvSpPr/>
          <p:nvPr/>
        </p:nvSpPr>
        <p:spPr>
          <a:xfrm>
            <a:off x="1082475" y="5212775"/>
            <a:ext cx="5935800" cy="3651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txBox="1"/>
          <p:nvPr/>
        </p:nvSpPr>
        <p:spPr>
          <a:xfrm>
            <a:off x="244975" y="5087525"/>
            <a:ext cx="801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More guided</a:t>
            </a:r>
            <a:endParaRPr>
              <a:latin typeface="Calibri"/>
              <a:ea typeface="Calibri"/>
              <a:cs typeface="Calibri"/>
              <a:sym typeface="Calibri"/>
            </a:endParaRPr>
          </a:p>
        </p:txBody>
      </p:sp>
      <p:sp>
        <p:nvSpPr>
          <p:cNvPr id="209" name="Google Shape;209;p24"/>
          <p:cNvSpPr txBox="1"/>
          <p:nvPr/>
        </p:nvSpPr>
        <p:spPr>
          <a:xfrm>
            <a:off x="7046600" y="5087525"/>
            <a:ext cx="801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Less guided</a:t>
            </a:r>
            <a:endParaRPr>
              <a:latin typeface="Calibri"/>
              <a:ea typeface="Calibri"/>
              <a:cs typeface="Calibri"/>
              <a:sym typeface="Calibri"/>
            </a:endParaRPr>
          </a:p>
        </p:txBody>
      </p:sp>
      <p:sp>
        <p:nvSpPr>
          <p:cNvPr id="210" name="Google Shape;210;p24"/>
          <p:cNvSpPr txBox="1"/>
          <p:nvPr/>
        </p:nvSpPr>
        <p:spPr>
          <a:xfrm>
            <a:off x="838200" y="5539400"/>
            <a:ext cx="999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K-3 Reading</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(READ Act)</a:t>
            </a:r>
            <a:endParaRPr>
              <a:latin typeface="Calibri"/>
              <a:ea typeface="Calibri"/>
              <a:cs typeface="Calibri"/>
              <a:sym typeface="Calibri"/>
            </a:endParaRPr>
          </a:p>
        </p:txBody>
      </p:sp>
      <p:sp>
        <p:nvSpPr>
          <p:cNvPr id="211" name="Google Shape;211;p24"/>
          <p:cNvSpPr txBox="1"/>
          <p:nvPr/>
        </p:nvSpPr>
        <p:spPr>
          <a:xfrm>
            <a:off x="2121225" y="5577875"/>
            <a:ext cx="99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4-12 ELA,</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K-12 Math</a:t>
            </a:r>
            <a:endParaRPr>
              <a:latin typeface="Calibri"/>
              <a:ea typeface="Calibri"/>
              <a:cs typeface="Calibri"/>
              <a:sym typeface="Calibri"/>
            </a:endParaRPr>
          </a:p>
        </p:txBody>
      </p:sp>
      <p:sp>
        <p:nvSpPr>
          <p:cNvPr id="212" name="Google Shape;212;p24"/>
          <p:cNvSpPr txBox="1"/>
          <p:nvPr/>
        </p:nvSpPr>
        <p:spPr>
          <a:xfrm>
            <a:off x="3258188" y="5577863"/>
            <a:ext cx="99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K-12 Science</a:t>
            </a:r>
            <a:endParaRPr>
              <a:latin typeface="Calibri"/>
              <a:ea typeface="Calibri"/>
              <a:cs typeface="Calibri"/>
              <a:sym typeface="Calibri"/>
            </a:endParaRPr>
          </a:p>
        </p:txBody>
      </p:sp>
      <p:sp>
        <p:nvSpPr>
          <p:cNvPr id="213" name="Google Shape;213;p24"/>
          <p:cNvSpPr txBox="1"/>
          <p:nvPr/>
        </p:nvSpPr>
        <p:spPr>
          <a:xfrm>
            <a:off x="4395163" y="5539400"/>
            <a:ext cx="999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K-12 Social Studies, K-12 Health</a:t>
            </a:r>
            <a:endParaRPr>
              <a:latin typeface="Calibri"/>
              <a:ea typeface="Calibri"/>
              <a:cs typeface="Calibri"/>
              <a:sym typeface="Calibri"/>
            </a:endParaRPr>
          </a:p>
        </p:txBody>
      </p:sp>
      <p:sp>
        <p:nvSpPr>
          <p:cNvPr id="214" name="Google Shape;214;p24"/>
          <p:cNvSpPr txBox="1"/>
          <p:nvPr/>
        </p:nvSpPr>
        <p:spPr>
          <a:xfrm>
            <a:off x="5571216" y="5577875"/>
            <a:ext cx="1267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Content areas typically less reliant on textbooks</a:t>
            </a:r>
            <a:endParaRPr>
              <a:latin typeface="Calibri"/>
              <a:ea typeface="Calibri"/>
              <a:cs typeface="Calibri"/>
              <a:sym typeface="Calibri"/>
            </a:endParaRPr>
          </a:p>
        </p:txBody>
      </p:sp>
      <p:sp>
        <p:nvSpPr>
          <p:cNvPr id="215" name="Google Shape;215;p24"/>
          <p:cNvSpPr txBox="1">
            <a:spLocks noGrp="1"/>
          </p:cNvSpPr>
          <p:nvPr>
            <p:ph type="body" idx="1"/>
          </p:nvPr>
        </p:nvSpPr>
        <p:spPr>
          <a:xfrm>
            <a:off x="838200" y="3275288"/>
            <a:ext cx="6727500" cy="1481400"/>
          </a:xfrm>
          <a:prstGeom prst="rect">
            <a:avLst/>
          </a:prstGeom>
        </p:spPr>
        <p:txBody>
          <a:bodyPr spcFirstLastPara="1" wrap="square" lIns="0" tIns="0" rIns="0" bIns="45700" anchor="t" anchorCtr="0">
            <a:noAutofit/>
          </a:bodyPr>
          <a:lstStyle/>
          <a:p>
            <a:pPr marL="457200" lvl="0" indent="0" algn="l" rtl="0">
              <a:spcBef>
                <a:spcPts val="750"/>
              </a:spcBef>
              <a:spcAft>
                <a:spcPts val="0"/>
              </a:spcAft>
              <a:buNone/>
            </a:pPr>
            <a:r>
              <a:rPr lang="en-US"/>
              <a:t>Ways of thinking about reviewing and adopting materials:</a:t>
            </a:r>
            <a:endParaRPr/>
          </a:p>
          <a:p>
            <a:pPr marL="457200" lvl="0" indent="-342900" algn="l" rtl="0">
              <a:spcBef>
                <a:spcPts val="750"/>
              </a:spcBef>
              <a:spcAft>
                <a:spcPts val="0"/>
              </a:spcAft>
              <a:buSzPts val="1800"/>
              <a:buAutoNum type="arabicPeriod"/>
            </a:pPr>
            <a:r>
              <a:rPr lang="en-US"/>
              <a:t>First-person reviews</a:t>
            </a:r>
            <a:endParaRPr/>
          </a:p>
          <a:p>
            <a:pPr marL="457200" lvl="0" indent="-342900" algn="l" rtl="0">
              <a:spcBef>
                <a:spcPts val="0"/>
              </a:spcBef>
              <a:spcAft>
                <a:spcPts val="0"/>
              </a:spcAft>
              <a:buSzPts val="1800"/>
              <a:buAutoNum type="arabicPeriod"/>
            </a:pPr>
            <a:r>
              <a:rPr lang="en-US"/>
              <a:t>Second-person reviews</a:t>
            </a:r>
            <a:endParaRPr/>
          </a:p>
          <a:p>
            <a:pPr marL="457200" lvl="0" indent="-342900" algn="l" rtl="0">
              <a:spcBef>
                <a:spcPts val="0"/>
              </a:spcBef>
              <a:spcAft>
                <a:spcPts val="0"/>
              </a:spcAft>
              <a:buSzPts val="1800"/>
              <a:buAutoNum type="arabicPeriod"/>
            </a:pPr>
            <a:r>
              <a:rPr lang="en-US"/>
              <a:t>Third-person reviews</a:t>
            </a:r>
            <a:endParaRPr/>
          </a:p>
          <a:p>
            <a:pPr marL="0" lvl="0" indent="0" algn="l" rtl="0">
              <a:spcBef>
                <a:spcPts val="75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childTnLst>
                                </p:cTn>
                              </p:par>
                              <p:par>
                                <p:cTn id="13" presetID="10" presetClass="entr" presetSubtype="0" fill="hold" nodeType="with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fade">
                                      <p:cBhvr>
                                        <p:cTn id="15" dur="1000"/>
                                        <p:tgtEl>
                                          <p:spTgt spid="208"/>
                                        </p:tgtEl>
                                      </p:cBhvr>
                                    </p:animEffect>
                                  </p:childTnLst>
                                </p:cTn>
                              </p:par>
                              <p:par>
                                <p:cTn id="16" presetID="10" presetClass="entr" presetSubtype="0" fill="hold" nodeType="withEffect">
                                  <p:stCondLst>
                                    <p:cond delay="0"/>
                                  </p:stCondLst>
                                  <p:childTnLst>
                                    <p:set>
                                      <p:cBhvr>
                                        <p:cTn id="17" dur="1" fill="hold">
                                          <p:stCondLst>
                                            <p:cond delay="0"/>
                                          </p:stCondLst>
                                        </p:cTn>
                                        <p:tgtEl>
                                          <p:spTgt spid="210"/>
                                        </p:tgtEl>
                                        <p:attrNameLst>
                                          <p:attrName>style.visibility</p:attrName>
                                        </p:attrNameLst>
                                      </p:cBhvr>
                                      <p:to>
                                        <p:strVal val="visible"/>
                                      </p:to>
                                    </p:set>
                                    <p:animEffect transition="in" filter="fade">
                                      <p:cBhvr>
                                        <p:cTn id="18" dur="1000"/>
                                        <p:tgtEl>
                                          <p:spTgt spid="210"/>
                                        </p:tgtEl>
                                      </p:cBhvr>
                                    </p:animEffect>
                                  </p:childTnLst>
                                </p:cTn>
                              </p:par>
                              <p:par>
                                <p:cTn id="19" presetID="10"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animEffect transition="in" filter="fade">
                                      <p:cBhvr>
                                        <p:cTn id="21" dur="1000"/>
                                        <p:tgtEl>
                                          <p:spTgt spid="211"/>
                                        </p:tgtEl>
                                      </p:cBhvr>
                                    </p:animEffect>
                                  </p:childTnLst>
                                </p:cTn>
                              </p:par>
                              <p:par>
                                <p:cTn id="22" presetID="10" presetClass="entr" presetSubtype="0" fill="hold" nodeType="withEffect">
                                  <p:stCondLst>
                                    <p:cond delay="0"/>
                                  </p:stCondLst>
                                  <p:childTnLst>
                                    <p:set>
                                      <p:cBhvr>
                                        <p:cTn id="23" dur="1" fill="hold">
                                          <p:stCondLst>
                                            <p:cond delay="0"/>
                                          </p:stCondLst>
                                        </p:cTn>
                                        <p:tgtEl>
                                          <p:spTgt spid="212"/>
                                        </p:tgtEl>
                                        <p:attrNameLst>
                                          <p:attrName>style.visibility</p:attrName>
                                        </p:attrNameLst>
                                      </p:cBhvr>
                                      <p:to>
                                        <p:strVal val="visible"/>
                                      </p:to>
                                    </p:set>
                                    <p:animEffect transition="in" filter="fade">
                                      <p:cBhvr>
                                        <p:cTn id="24" dur="1000"/>
                                        <p:tgtEl>
                                          <p:spTgt spid="212"/>
                                        </p:tgtEl>
                                      </p:cBhvr>
                                    </p:animEffect>
                                  </p:childTnLst>
                                </p:cTn>
                              </p:par>
                              <p:par>
                                <p:cTn id="25" presetID="10" presetClass="entr" presetSubtype="0" fill="hold" nodeType="with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1000"/>
                                        <p:tgtEl>
                                          <p:spTgt spid="213"/>
                                        </p:tgtEl>
                                      </p:cBhvr>
                                    </p:animEffect>
                                  </p:childTnLst>
                                </p:cTn>
                              </p:par>
                              <p:par>
                                <p:cTn id="28" presetID="10" presetClass="entr" presetSubtype="0" fill="hold" nodeType="with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1000"/>
                                        <p:tgtEl>
                                          <p:spTgt spid="214"/>
                                        </p:tgtEl>
                                      </p:cBhvr>
                                    </p:animEffect>
                                  </p:childTnLst>
                                </p:cTn>
                              </p:par>
                              <p:par>
                                <p:cTn id="31" presetID="10" presetClass="entr" presetSubtype="0" fill="hold" nodeType="with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12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First-person curriculum reviews</a:t>
            </a:r>
            <a:endParaRPr/>
          </a:p>
          <a:p>
            <a:pPr marL="0" lvl="0" indent="0" algn="l" rtl="0">
              <a:spcBef>
                <a:spcPts val="0"/>
              </a:spcBef>
              <a:spcAft>
                <a:spcPts val="0"/>
              </a:spcAft>
              <a:buNone/>
            </a:pPr>
            <a:r>
              <a:rPr lang="en-US"/>
              <a:t>(Look for yourself!)</a:t>
            </a:r>
            <a:endParaRPr/>
          </a:p>
        </p:txBody>
      </p:sp>
      <p:sp>
        <p:nvSpPr>
          <p:cNvPr id="222" name="Google Shape;222;p25"/>
          <p:cNvSpPr txBox="1">
            <a:spLocks noGrp="1"/>
          </p:cNvSpPr>
          <p:nvPr>
            <p:ph type="body" idx="1"/>
          </p:nvPr>
        </p:nvSpPr>
        <p:spPr>
          <a:xfrm>
            <a:off x="838200" y="1463050"/>
            <a:ext cx="58617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Materials Alignment Toolkit Portfolio, including:</a:t>
            </a:r>
            <a:endParaRPr/>
          </a:p>
          <a:p>
            <a:pPr marL="457200" lvl="0" indent="-381000" algn="l" rtl="0">
              <a:spcBef>
                <a:spcPts val="750"/>
              </a:spcBef>
              <a:spcAft>
                <a:spcPts val="0"/>
              </a:spcAft>
              <a:buSzPts val="2400"/>
              <a:buChar char="•"/>
            </a:pPr>
            <a:r>
              <a:rPr lang="en-US" b="1"/>
              <a:t>IMET</a:t>
            </a:r>
            <a:r>
              <a:rPr lang="en-US"/>
              <a:t> for evaluating the alignment of a comprehensive textbook or textbook series</a:t>
            </a:r>
            <a:endParaRPr/>
          </a:p>
          <a:p>
            <a:pPr marL="457200" lvl="0" indent="-381000" algn="l" rtl="0">
              <a:spcBef>
                <a:spcPts val="0"/>
              </a:spcBef>
              <a:spcAft>
                <a:spcPts val="0"/>
              </a:spcAft>
              <a:buSzPts val="2400"/>
              <a:buChar char="•"/>
            </a:pPr>
            <a:r>
              <a:rPr lang="en-US" b="1"/>
              <a:t>GIMET-QR</a:t>
            </a:r>
            <a:r>
              <a:rPr lang="en-US"/>
              <a:t> for evaluating the quality of instructional materials at each grade level</a:t>
            </a:r>
            <a:endParaRPr/>
          </a:p>
          <a:p>
            <a:pPr marL="457200" lvl="0" indent="-381000" algn="l" rtl="0">
              <a:spcBef>
                <a:spcPts val="0"/>
              </a:spcBef>
              <a:spcAft>
                <a:spcPts val="0"/>
              </a:spcAft>
              <a:buSzPts val="2400"/>
              <a:buChar char="•"/>
            </a:pPr>
            <a:r>
              <a:rPr lang="en-US" b="1"/>
              <a:t>EQuIP</a:t>
            </a:r>
            <a:r>
              <a:rPr lang="en-US"/>
              <a:t> quality review rubric for evaluating the alignment of lessons, units, and modules</a:t>
            </a:r>
            <a:endParaRPr/>
          </a:p>
          <a:p>
            <a:pPr marL="457200" lvl="0" indent="-381000" algn="l" rtl="0">
              <a:spcBef>
                <a:spcPts val="0"/>
              </a:spcBef>
              <a:spcAft>
                <a:spcPts val="0"/>
              </a:spcAft>
              <a:buSzPts val="2400"/>
              <a:buChar char="•"/>
            </a:pPr>
            <a:r>
              <a:rPr lang="en-US" b="1"/>
              <a:t>EQuIP</a:t>
            </a:r>
            <a:r>
              <a:rPr lang="en-US"/>
              <a:t> student work protocol for relating student work to the quality and alignment of materials</a:t>
            </a:r>
            <a:endParaRPr/>
          </a:p>
          <a:p>
            <a:pPr marL="457200" lvl="0" indent="-381000" algn="l" rtl="0">
              <a:spcBef>
                <a:spcPts val="0"/>
              </a:spcBef>
              <a:spcAft>
                <a:spcPts val="0"/>
              </a:spcAft>
              <a:buSzPts val="2400"/>
              <a:buChar char="•"/>
            </a:pPr>
            <a:r>
              <a:rPr lang="en-US"/>
              <a:t>Others for assessments and supports for learners of English</a:t>
            </a:r>
            <a:endParaRPr/>
          </a:p>
          <a:p>
            <a:pPr marL="0" lvl="0" indent="0" algn="l" rtl="0">
              <a:spcBef>
                <a:spcPts val="750"/>
              </a:spcBef>
              <a:spcAft>
                <a:spcPts val="0"/>
              </a:spcAft>
              <a:buNone/>
            </a:pPr>
            <a:endParaRPr/>
          </a:p>
          <a:p>
            <a:pPr marL="0" lvl="0" indent="0" algn="l" rtl="0">
              <a:spcBef>
                <a:spcPts val="750"/>
              </a:spcBef>
              <a:spcAft>
                <a:spcPts val="0"/>
              </a:spcAft>
              <a:buNone/>
            </a:pPr>
            <a:r>
              <a:rPr lang="en-US"/>
              <a:t>DOES: Give you structure to review ELA, math, and science materials while building stakeholder support</a:t>
            </a:r>
            <a:endParaRPr/>
          </a:p>
          <a:p>
            <a:pPr marL="0" lvl="0" indent="0" algn="l" rtl="0">
              <a:spcBef>
                <a:spcPts val="750"/>
              </a:spcBef>
              <a:spcAft>
                <a:spcPts val="0"/>
              </a:spcAft>
              <a:buNone/>
            </a:pPr>
            <a:r>
              <a:rPr lang="en-US"/>
              <a:t>DOESN’T: Apply to all content areas, nor predict what materials you’ll choose, which raises reliability questions</a:t>
            </a:r>
            <a:endParaRPr/>
          </a:p>
        </p:txBody>
      </p:sp>
      <p:sp>
        <p:nvSpPr>
          <p:cNvPr id="223" name="Google Shape;223;p25"/>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33</a:t>
            </a:fld>
            <a:endParaRPr/>
          </a:p>
        </p:txBody>
      </p:sp>
      <p:pic>
        <p:nvPicPr>
          <p:cNvPr id="224" name="Google Shape;224;p25" descr="Instructional materials evaluation tools (IMET)."/>
          <p:cNvPicPr preferRelativeResize="0"/>
          <p:nvPr/>
        </p:nvPicPr>
        <p:blipFill>
          <a:blip r:embed="rId3">
            <a:alphaModFix/>
          </a:blip>
          <a:stretch>
            <a:fillRect/>
          </a:stretch>
        </p:blipFill>
        <p:spPr>
          <a:xfrm>
            <a:off x="6845200" y="1321282"/>
            <a:ext cx="4189548" cy="3238292"/>
          </a:xfrm>
          <a:prstGeom prst="rect">
            <a:avLst/>
          </a:prstGeom>
          <a:noFill/>
          <a:ln>
            <a:noFill/>
          </a:ln>
          <a:effectLst>
            <a:outerShdw blurRad="57150" dist="19050" dir="5400000" algn="bl" rotWithShape="0">
              <a:srgbClr val="000000">
                <a:alpha val="50000"/>
              </a:srgbClr>
            </a:outerShdw>
          </a:effectLst>
        </p:spPr>
      </p:pic>
      <p:pic>
        <p:nvPicPr>
          <p:cNvPr id="225" name="Google Shape;225;p25" descr="EQuIP rubric for lessons and units."/>
          <p:cNvPicPr preferRelativeResize="0"/>
          <p:nvPr/>
        </p:nvPicPr>
        <p:blipFill>
          <a:blip r:embed="rId4">
            <a:alphaModFix/>
          </a:blip>
          <a:stretch>
            <a:fillRect/>
          </a:stretch>
        </p:blipFill>
        <p:spPr>
          <a:xfrm>
            <a:off x="7946726" y="3553800"/>
            <a:ext cx="4189548" cy="323832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Second-person curriculum reviews</a:t>
            </a:r>
            <a:br>
              <a:rPr lang="en-US"/>
            </a:br>
            <a:r>
              <a:rPr lang="en-US"/>
              <a:t>(Take their word for it?)</a:t>
            </a:r>
            <a:endParaRPr/>
          </a:p>
        </p:txBody>
      </p:sp>
      <p:sp>
        <p:nvSpPr>
          <p:cNvPr id="232" name="Google Shape;232;p26"/>
          <p:cNvSpPr txBox="1">
            <a:spLocks noGrp="1"/>
          </p:cNvSpPr>
          <p:nvPr>
            <p:ph type="body" idx="1"/>
          </p:nvPr>
        </p:nvSpPr>
        <p:spPr>
          <a:xfrm>
            <a:off x="838200" y="1463050"/>
            <a:ext cx="50055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Use with caution! If at all!</a:t>
            </a:r>
            <a:endParaRPr/>
          </a:p>
          <a:p>
            <a:pPr marL="457200" lvl="0" indent="-381000" algn="l" rtl="0">
              <a:spcBef>
                <a:spcPts val="750"/>
              </a:spcBef>
              <a:spcAft>
                <a:spcPts val="0"/>
              </a:spcAft>
              <a:buSzPts val="2400"/>
              <a:buChar char="•"/>
            </a:pPr>
            <a:r>
              <a:rPr lang="en-US"/>
              <a:t>Who are the researchers?</a:t>
            </a:r>
            <a:endParaRPr/>
          </a:p>
          <a:p>
            <a:pPr marL="457200" lvl="0" indent="-381000" algn="l" rtl="0">
              <a:spcBef>
                <a:spcPts val="0"/>
              </a:spcBef>
              <a:spcAft>
                <a:spcPts val="0"/>
              </a:spcAft>
              <a:buSzPts val="2400"/>
              <a:buChar char="•"/>
            </a:pPr>
            <a:r>
              <a:rPr lang="en-US"/>
              <a:t>Who pays for the research?</a:t>
            </a:r>
            <a:endParaRPr/>
          </a:p>
          <a:p>
            <a:pPr marL="457200" lvl="0" indent="-381000" algn="l" rtl="0">
              <a:spcBef>
                <a:spcPts val="0"/>
              </a:spcBef>
              <a:spcAft>
                <a:spcPts val="0"/>
              </a:spcAft>
              <a:buSzPts val="2400"/>
              <a:buChar char="•"/>
            </a:pPr>
            <a:r>
              <a:rPr lang="en-US"/>
              <a:t>How are the research subjects selected?</a:t>
            </a:r>
            <a:endParaRPr/>
          </a:p>
          <a:p>
            <a:pPr marL="457200" lvl="0" indent="-381000" algn="l" rtl="0">
              <a:spcBef>
                <a:spcPts val="0"/>
              </a:spcBef>
              <a:spcAft>
                <a:spcPts val="0"/>
              </a:spcAft>
              <a:buSzPts val="2400"/>
              <a:buChar char="•"/>
            </a:pPr>
            <a:r>
              <a:rPr lang="en-US"/>
              <a:t>How sound and sophisticated are the methods?</a:t>
            </a:r>
            <a:endParaRPr/>
          </a:p>
          <a:p>
            <a:pPr marL="457200" lvl="0" indent="-381000" algn="l" rtl="0">
              <a:spcBef>
                <a:spcPts val="0"/>
              </a:spcBef>
              <a:spcAft>
                <a:spcPts val="0"/>
              </a:spcAft>
              <a:buSzPts val="2400"/>
              <a:buChar char="•"/>
            </a:pPr>
            <a:r>
              <a:rPr lang="en-US"/>
              <a:t>Does the study have an external evaluator?</a:t>
            </a:r>
            <a:endParaRPr/>
          </a:p>
          <a:p>
            <a:pPr marL="457200" lvl="0" indent="-381000" algn="l" rtl="0">
              <a:spcBef>
                <a:spcPts val="0"/>
              </a:spcBef>
              <a:spcAft>
                <a:spcPts val="0"/>
              </a:spcAft>
              <a:buSzPts val="2400"/>
              <a:buChar char="•"/>
            </a:pPr>
            <a:r>
              <a:rPr lang="en-US"/>
              <a:t>Was the report subject to peer review?</a:t>
            </a:r>
            <a:endParaRPr/>
          </a:p>
          <a:p>
            <a:pPr marL="0" lvl="0" indent="0" algn="l" rtl="0">
              <a:spcBef>
                <a:spcPts val="750"/>
              </a:spcBef>
              <a:spcAft>
                <a:spcPts val="0"/>
              </a:spcAft>
              <a:buNone/>
            </a:pPr>
            <a:endParaRPr/>
          </a:p>
          <a:p>
            <a:pPr marL="0" lvl="0" indent="0" algn="l" rtl="0">
              <a:spcBef>
                <a:spcPts val="750"/>
              </a:spcBef>
              <a:spcAft>
                <a:spcPts val="0"/>
              </a:spcAft>
              <a:buNone/>
            </a:pPr>
            <a:r>
              <a:rPr lang="en-US"/>
              <a:t>DOES: Give you some context for how materials might be used and implemented</a:t>
            </a:r>
            <a:endParaRPr/>
          </a:p>
          <a:p>
            <a:pPr marL="0" lvl="0" indent="0" algn="l" rtl="0">
              <a:spcBef>
                <a:spcPts val="750"/>
              </a:spcBef>
              <a:spcAft>
                <a:spcPts val="0"/>
              </a:spcAft>
              <a:buNone/>
            </a:pPr>
            <a:r>
              <a:rPr lang="en-US"/>
              <a:t>DOESN’T: Inspire as much confidence as 1st-person and 3rd-person reviews</a:t>
            </a:r>
            <a:endParaRPr/>
          </a:p>
        </p:txBody>
      </p:sp>
      <p:sp>
        <p:nvSpPr>
          <p:cNvPr id="233" name="Google Shape;233;p26"/>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34</a:t>
            </a:fld>
            <a:endParaRPr/>
          </a:p>
        </p:txBody>
      </p:sp>
      <p:pic>
        <p:nvPicPr>
          <p:cNvPr id="234" name="Google Shape;234;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72299" y="1596725"/>
            <a:ext cx="3936300" cy="5092577"/>
          </a:xfrm>
          <a:prstGeom prst="rect">
            <a:avLst/>
          </a:prstGeom>
          <a:noFill/>
          <a:ln>
            <a:noFill/>
          </a:ln>
          <a:effectLst>
            <a:outerShdw blurRad="57150" dist="19050" dir="5400000" algn="bl" rotWithShape="0">
              <a:srgbClr val="000000">
                <a:alpha val="50000"/>
              </a:srgbClr>
            </a:outerShdw>
          </a:effectLst>
        </p:spPr>
      </p:pic>
      <p:pic>
        <p:nvPicPr>
          <p:cNvPr id="235" name="Google Shape;235;p2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19500" y="1334450"/>
            <a:ext cx="4831574" cy="24500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body" idx="1"/>
          </p:nvPr>
        </p:nvSpPr>
        <p:spPr>
          <a:xfrm>
            <a:off x="6184225" y="3897850"/>
            <a:ext cx="5077200" cy="20862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                                                                 </a:t>
            </a:r>
            <a:r>
              <a:rPr lang="en-US">
                <a:solidFill>
                  <a:srgbClr val="CC0000"/>
                </a:solidFill>
              </a:rPr>
              <a:t>Evidence for ESSA</a:t>
            </a:r>
            <a:endParaRPr>
              <a:solidFill>
                <a:srgbClr val="CC0000"/>
              </a:solidFill>
            </a:endParaRPr>
          </a:p>
          <a:p>
            <a:pPr marL="0" lvl="0" indent="0" algn="l" rtl="0">
              <a:spcBef>
                <a:spcPts val="750"/>
              </a:spcBef>
              <a:spcAft>
                <a:spcPts val="0"/>
              </a:spcAft>
              <a:buNone/>
            </a:pPr>
            <a:r>
              <a:rPr lang="en-US"/>
              <a:t>A project of the Center for Research and Reform in Education (CRRE) with foundation support</a:t>
            </a:r>
            <a:endParaRPr/>
          </a:p>
          <a:p>
            <a:pPr marL="457200" lvl="0" indent="-381000" algn="l" rtl="0">
              <a:spcBef>
                <a:spcPts val="750"/>
              </a:spcBef>
              <a:spcAft>
                <a:spcPts val="0"/>
              </a:spcAft>
              <a:buSzPts val="2400"/>
              <a:buChar char="•"/>
            </a:pPr>
            <a:r>
              <a:rPr lang="en-US"/>
              <a:t>DOES: Rates studies about reading, math, science, writing, attendance, and social-emotional programs based on study design and achievement</a:t>
            </a:r>
            <a:endParaRPr/>
          </a:p>
          <a:p>
            <a:pPr marL="457200" lvl="0" indent="-381000" algn="l" rtl="0">
              <a:spcBef>
                <a:spcPts val="0"/>
              </a:spcBef>
              <a:spcAft>
                <a:spcPts val="0"/>
              </a:spcAft>
              <a:buSzPts val="2400"/>
              <a:buChar char="•"/>
            </a:pPr>
            <a:r>
              <a:rPr lang="en-US"/>
              <a:t>DOESN’T: Review other content areas</a:t>
            </a:r>
            <a:endParaRPr/>
          </a:p>
          <a:p>
            <a:pPr marL="0" lvl="0" indent="0" algn="l" rtl="0">
              <a:spcBef>
                <a:spcPts val="750"/>
              </a:spcBef>
              <a:spcAft>
                <a:spcPts val="0"/>
              </a:spcAft>
              <a:buNone/>
            </a:pPr>
            <a:r>
              <a:rPr lang="en-US" u="sng">
                <a:solidFill>
                  <a:schemeClr val="hlink"/>
                </a:solidFill>
                <a:hlinkClick r:id="rId3"/>
              </a:rPr>
              <a:t>https://www.evidenceforessa.org/</a:t>
            </a:r>
            <a:endParaRPr/>
          </a:p>
        </p:txBody>
      </p:sp>
      <p:sp>
        <p:nvSpPr>
          <p:cNvPr id="242" name="Google Shape;242;p27"/>
          <p:cNvSpPr txBox="1">
            <a:spLocks noGrp="1"/>
          </p:cNvSpPr>
          <p:nvPr>
            <p:ph type="body" idx="1"/>
          </p:nvPr>
        </p:nvSpPr>
        <p:spPr>
          <a:xfrm>
            <a:off x="6184225" y="1463050"/>
            <a:ext cx="5077200" cy="1986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                                                                                       </a:t>
            </a:r>
            <a:r>
              <a:rPr lang="en-US">
                <a:solidFill>
                  <a:srgbClr val="CC0000"/>
                </a:solidFill>
              </a:rPr>
              <a:t>WWC</a:t>
            </a:r>
            <a:endParaRPr>
              <a:solidFill>
                <a:srgbClr val="CC0000"/>
              </a:solidFill>
            </a:endParaRPr>
          </a:p>
          <a:p>
            <a:pPr marL="0" lvl="0" indent="0" algn="l" rtl="0">
              <a:spcBef>
                <a:spcPts val="750"/>
              </a:spcBef>
              <a:spcAft>
                <a:spcPts val="0"/>
              </a:spcAft>
              <a:buNone/>
            </a:pPr>
            <a:r>
              <a:rPr lang="en-US"/>
              <a:t>A project of the U.S. Department of Education</a:t>
            </a:r>
            <a:endParaRPr/>
          </a:p>
          <a:p>
            <a:pPr marL="457200" lvl="0" indent="-381000" algn="l" rtl="0">
              <a:spcBef>
                <a:spcPts val="750"/>
              </a:spcBef>
              <a:spcAft>
                <a:spcPts val="0"/>
              </a:spcAft>
              <a:buSzPts val="2400"/>
              <a:buChar char="•"/>
            </a:pPr>
            <a:r>
              <a:rPr lang="en-US"/>
              <a:t>DOES: Uses strict criteria to summarize peer-reviewed research about effects of materials</a:t>
            </a:r>
            <a:endParaRPr/>
          </a:p>
          <a:p>
            <a:pPr marL="457200" lvl="0" indent="-381000" algn="l" rtl="0">
              <a:spcBef>
                <a:spcPts val="0"/>
              </a:spcBef>
              <a:spcAft>
                <a:spcPts val="0"/>
              </a:spcAft>
              <a:buSzPts val="2400"/>
              <a:buChar char="•"/>
            </a:pPr>
            <a:r>
              <a:rPr lang="en-US"/>
              <a:t>DOESN’T: Consider many research studies of non-RCT designs or keep up with marketplace</a:t>
            </a:r>
            <a:endParaRPr/>
          </a:p>
          <a:p>
            <a:pPr marL="0" lvl="0" indent="0" algn="l" rtl="0">
              <a:spcBef>
                <a:spcPts val="750"/>
              </a:spcBef>
              <a:spcAft>
                <a:spcPts val="0"/>
              </a:spcAft>
              <a:buNone/>
            </a:pPr>
            <a:endParaRPr/>
          </a:p>
        </p:txBody>
      </p:sp>
      <p:sp>
        <p:nvSpPr>
          <p:cNvPr id="243" name="Google Shape;243;p27"/>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Third-person curriculum reviews</a:t>
            </a:r>
            <a:endParaRPr/>
          </a:p>
          <a:p>
            <a:pPr marL="0" lvl="0" indent="0" algn="l" rtl="0">
              <a:spcBef>
                <a:spcPts val="0"/>
              </a:spcBef>
              <a:spcAft>
                <a:spcPts val="0"/>
              </a:spcAft>
              <a:buNone/>
            </a:pPr>
            <a:r>
              <a:rPr lang="en-US"/>
              <a:t>(Trust an impartial expert)</a:t>
            </a:r>
            <a:endParaRPr/>
          </a:p>
        </p:txBody>
      </p:sp>
      <p:sp>
        <p:nvSpPr>
          <p:cNvPr id="244" name="Google Shape;244;p27"/>
          <p:cNvSpPr txBox="1">
            <a:spLocks noGrp="1"/>
          </p:cNvSpPr>
          <p:nvPr>
            <p:ph type="body" idx="1"/>
          </p:nvPr>
        </p:nvSpPr>
        <p:spPr>
          <a:xfrm>
            <a:off x="838200" y="1463050"/>
            <a:ext cx="4636200" cy="20862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                                                               </a:t>
            </a:r>
            <a:r>
              <a:rPr lang="en-US">
                <a:solidFill>
                  <a:srgbClr val="CC0000"/>
                </a:solidFill>
              </a:rPr>
              <a:t>EdReports.org</a:t>
            </a:r>
            <a:endParaRPr>
              <a:solidFill>
                <a:srgbClr val="CC0000"/>
              </a:solidFill>
            </a:endParaRPr>
          </a:p>
          <a:p>
            <a:pPr marL="0" lvl="0" indent="0" algn="l" rtl="0">
              <a:spcBef>
                <a:spcPts val="750"/>
              </a:spcBef>
              <a:spcAft>
                <a:spcPts val="0"/>
              </a:spcAft>
              <a:buNone/>
            </a:pPr>
            <a:r>
              <a:rPr lang="en-US"/>
              <a:t>Independent nonprofit with foundation support</a:t>
            </a:r>
            <a:endParaRPr/>
          </a:p>
          <a:p>
            <a:pPr marL="457200" lvl="0" indent="-381000" algn="l" rtl="0">
              <a:spcBef>
                <a:spcPts val="750"/>
              </a:spcBef>
              <a:spcAft>
                <a:spcPts val="0"/>
              </a:spcAft>
              <a:buSzPts val="2400"/>
              <a:buChar char="•"/>
            </a:pPr>
            <a:r>
              <a:rPr lang="en-US"/>
              <a:t>DOES: Rate ELA, math, and science materials based on alignment and design</a:t>
            </a:r>
            <a:endParaRPr/>
          </a:p>
          <a:p>
            <a:pPr marL="457200" lvl="0" indent="-381000" algn="l" rtl="0">
              <a:spcBef>
                <a:spcPts val="0"/>
              </a:spcBef>
              <a:spcAft>
                <a:spcPts val="0"/>
              </a:spcAft>
              <a:buSzPts val="2400"/>
              <a:buChar char="•"/>
            </a:pPr>
            <a:r>
              <a:rPr lang="en-US"/>
              <a:t>DOESN’T: Review other content areas or consider student achievement data</a:t>
            </a:r>
            <a:endParaRPr/>
          </a:p>
          <a:p>
            <a:pPr marL="0" lvl="0" indent="0" algn="l" rtl="0">
              <a:spcBef>
                <a:spcPts val="750"/>
              </a:spcBef>
              <a:spcAft>
                <a:spcPts val="0"/>
              </a:spcAft>
              <a:buNone/>
            </a:pPr>
            <a:r>
              <a:rPr lang="en-US" u="sng">
                <a:solidFill>
                  <a:schemeClr val="hlink"/>
                </a:solidFill>
                <a:hlinkClick r:id="rId4"/>
              </a:rPr>
              <a:t>https://www.edreports.org/</a:t>
            </a:r>
            <a:endParaRPr/>
          </a:p>
          <a:p>
            <a:pPr marL="0" lvl="0" indent="0" algn="l" rtl="0">
              <a:spcBef>
                <a:spcPts val="750"/>
              </a:spcBef>
              <a:spcAft>
                <a:spcPts val="0"/>
              </a:spcAft>
              <a:buNone/>
            </a:pPr>
            <a:endParaRPr/>
          </a:p>
        </p:txBody>
      </p:sp>
      <p:sp>
        <p:nvSpPr>
          <p:cNvPr id="245" name="Google Shape;245;p2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35</a:t>
            </a:fld>
            <a:endParaRPr/>
          </a:p>
        </p:txBody>
      </p:sp>
      <p:pic>
        <p:nvPicPr>
          <p:cNvPr id="246" name="Google Shape;246;p2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8203" y="1310640"/>
            <a:ext cx="1678865" cy="449460"/>
          </a:xfrm>
          <a:prstGeom prst="rect">
            <a:avLst/>
          </a:prstGeom>
          <a:noFill/>
          <a:ln>
            <a:noFill/>
          </a:ln>
        </p:spPr>
      </p:pic>
      <p:pic>
        <p:nvPicPr>
          <p:cNvPr id="247" name="Google Shape;247;p2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38201" y="3683975"/>
            <a:ext cx="2295525" cy="819150"/>
          </a:xfrm>
          <a:prstGeom prst="rect">
            <a:avLst/>
          </a:prstGeom>
          <a:noFill/>
          <a:ln>
            <a:noFill/>
          </a:ln>
        </p:spPr>
      </p:pic>
      <p:pic>
        <p:nvPicPr>
          <p:cNvPr id="248" name="Google Shape;248;p2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184228" y="1344865"/>
            <a:ext cx="3352800" cy="381000"/>
          </a:xfrm>
          <a:prstGeom prst="rect">
            <a:avLst/>
          </a:prstGeom>
          <a:noFill/>
          <a:ln>
            <a:noFill/>
          </a:ln>
        </p:spPr>
      </p:pic>
      <p:pic>
        <p:nvPicPr>
          <p:cNvPr id="249" name="Google Shape;249;p2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6184226" y="3683975"/>
            <a:ext cx="2066925" cy="571500"/>
          </a:xfrm>
          <a:prstGeom prst="rect">
            <a:avLst/>
          </a:prstGeom>
          <a:noFill/>
          <a:ln>
            <a:noFill/>
          </a:ln>
        </p:spPr>
      </p:pic>
      <p:sp>
        <p:nvSpPr>
          <p:cNvPr id="250" name="Google Shape;250;p27"/>
          <p:cNvSpPr txBox="1">
            <a:spLocks noGrp="1"/>
          </p:cNvSpPr>
          <p:nvPr>
            <p:ph type="body" idx="1"/>
          </p:nvPr>
        </p:nvSpPr>
        <p:spPr>
          <a:xfrm>
            <a:off x="818150" y="4218300"/>
            <a:ext cx="4636200" cy="20862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                                                        </a:t>
            </a:r>
            <a:r>
              <a:rPr lang="en-US">
                <a:solidFill>
                  <a:srgbClr val="CC0000"/>
                </a:solidFill>
              </a:rPr>
              <a:t>Louisiana Believes</a:t>
            </a:r>
            <a:endParaRPr>
              <a:solidFill>
                <a:srgbClr val="CC0000"/>
              </a:solidFill>
            </a:endParaRPr>
          </a:p>
          <a:p>
            <a:pPr marL="0" lvl="0" indent="0" algn="l" rtl="0">
              <a:spcBef>
                <a:spcPts val="750"/>
              </a:spcBef>
              <a:spcAft>
                <a:spcPts val="0"/>
              </a:spcAft>
              <a:buNone/>
            </a:pPr>
            <a:r>
              <a:rPr lang="en-US"/>
              <a:t>A project of the Louisiana Department of Ed</a:t>
            </a:r>
            <a:endParaRPr/>
          </a:p>
          <a:p>
            <a:pPr marL="457200" lvl="0" indent="-381000" algn="l" rtl="0">
              <a:spcBef>
                <a:spcPts val="750"/>
              </a:spcBef>
              <a:spcAft>
                <a:spcPts val="0"/>
              </a:spcAft>
              <a:buSzPts val="2400"/>
              <a:buChar char="•"/>
            </a:pPr>
            <a:r>
              <a:rPr lang="en-US"/>
              <a:t>DOES: Reviews and rates ELA, math, science, and social studies materials based on alignment and design</a:t>
            </a:r>
            <a:endParaRPr/>
          </a:p>
          <a:p>
            <a:pPr marL="457200" lvl="0" indent="-381000" algn="l" rtl="0">
              <a:spcBef>
                <a:spcPts val="0"/>
              </a:spcBef>
              <a:spcAft>
                <a:spcPts val="0"/>
              </a:spcAft>
              <a:buSzPts val="2400"/>
              <a:buChar char="•"/>
            </a:pPr>
            <a:r>
              <a:rPr lang="en-US"/>
              <a:t>DOESN’T: Review other content areas or consider student achievement data</a:t>
            </a:r>
            <a:endParaRPr/>
          </a:p>
          <a:p>
            <a:pPr marL="0" lvl="0" indent="0" algn="l" rtl="0">
              <a:spcBef>
                <a:spcPts val="750"/>
              </a:spcBef>
              <a:spcAft>
                <a:spcPts val="0"/>
              </a:spcAft>
              <a:buNone/>
            </a:pPr>
            <a:r>
              <a:rPr lang="en-US" sz="1300" u="sng">
                <a:solidFill>
                  <a:schemeClr val="hlink"/>
                </a:solidFill>
                <a:hlinkClick r:id="rId9"/>
              </a:rPr>
              <a:t>https://www.louisianabelieves.com/academics/ONLINE-INSTRUCTIONAL-MATERIALS-REVIEWS/curricular-resources-annotated-reviews</a:t>
            </a:r>
            <a:endParaRPr sz="1300"/>
          </a:p>
          <a:p>
            <a:pPr marL="0" lvl="0" indent="0" algn="l" rtl="0">
              <a:spcBef>
                <a:spcPts val="75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Other sources</a:t>
            </a:r>
            <a:endParaRPr/>
          </a:p>
        </p:txBody>
      </p:sp>
      <p:sp>
        <p:nvSpPr>
          <p:cNvPr id="257" name="Google Shape;257;p28"/>
          <p:cNvSpPr txBox="1">
            <a:spLocks noGrp="1"/>
          </p:cNvSpPr>
          <p:nvPr>
            <p:ph type="body" idx="1"/>
          </p:nvPr>
        </p:nvSpPr>
        <p:spPr>
          <a:xfrm>
            <a:off x="838200" y="1463050"/>
            <a:ext cx="42870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Specialized sites:</a:t>
            </a:r>
            <a:endParaRPr/>
          </a:p>
          <a:p>
            <a:pPr marL="457200" lvl="0" indent="-381000" algn="l" rtl="0">
              <a:spcBef>
                <a:spcPts val="750"/>
              </a:spcBef>
              <a:spcAft>
                <a:spcPts val="0"/>
              </a:spcAft>
              <a:buSzPts val="2400"/>
              <a:buChar char="•"/>
            </a:pPr>
            <a:r>
              <a:rPr lang="en-US" u="sng">
                <a:solidFill>
                  <a:schemeClr val="hlink"/>
                </a:solidFill>
                <a:hlinkClick r:id="rId3"/>
              </a:rPr>
              <a:t>https://youth.gov/</a:t>
            </a:r>
            <a:r>
              <a:rPr lang="en-US"/>
              <a:t> for health education resources</a:t>
            </a:r>
            <a:endParaRPr/>
          </a:p>
          <a:p>
            <a:pPr marL="457200" lvl="0" indent="-381000" algn="l" rtl="0">
              <a:spcBef>
                <a:spcPts val="0"/>
              </a:spcBef>
              <a:spcAft>
                <a:spcPts val="0"/>
              </a:spcAft>
              <a:buSzPts val="2400"/>
              <a:buChar char="•"/>
            </a:pPr>
            <a:r>
              <a:rPr lang="en-US" u="sng">
                <a:solidFill>
                  <a:schemeClr val="hlink"/>
                </a:solidFill>
                <a:hlinkClick r:id="rId4"/>
              </a:rPr>
              <a:t>https://www.commonsense.org/</a:t>
            </a:r>
            <a:r>
              <a:rPr lang="en-US"/>
              <a:t> for reviews and ratings of digital tools</a:t>
            </a:r>
            <a:endParaRPr/>
          </a:p>
          <a:p>
            <a:pPr marL="0" lvl="0" indent="0" algn="l" rtl="0">
              <a:spcBef>
                <a:spcPts val="750"/>
              </a:spcBef>
              <a:spcAft>
                <a:spcPts val="0"/>
              </a:spcAft>
              <a:buNone/>
            </a:pPr>
            <a:r>
              <a:rPr lang="en-US"/>
              <a:t>CDE resource banks:</a:t>
            </a:r>
            <a:endParaRPr/>
          </a:p>
          <a:p>
            <a:pPr marL="457200" lvl="0" indent="-381000" algn="l" rtl="0">
              <a:spcBef>
                <a:spcPts val="750"/>
              </a:spcBef>
              <a:spcAft>
                <a:spcPts val="0"/>
              </a:spcAft>
              <a:buSzPts val="2400"/>
              <a:buChar char="•"/>
            </a:pPr>
            <a:r>
              <a:rPr lang="en-US"/>
              <a:t>Comprehensive health</a:t>
            </a:r>
            <a:endParaRPr/>
          </a:p>
          <a:p>
            <a:pPr marL="457200" lvl="0" indent="-381000" algn="l" rtl="0">
              <a:spcBef>
                <a:spcPts val="0"/>
              </a:spcBef>
              <a:spcAft>
                <a:spcPts val="0"/>
              </a:spcAft>
              <a:buSzPts val="2400"/>
              <a:buChar char="•"/>
            </a:pPr>
            <a:r>
              <a:rPr lang="en-US"/>
              <a:t>Computer science</a:t>
            </a:r>
            <a:endParaRPr/>
          </a:p>
          <a:p>
            <a:pPr marL="457200" lvl="0" indent="-381000" algn="l" rtl="0">
              <a:spcBef>
                <a:spcPts val="0"/>
              </a:spcBef>
              <a:spcAft>
                <a:spcPts val="0"/>
              </a:spcAft>
              <a:buSzPts val="2400"/>
              <a:buChar char="•"/>
            </a:pPr>
            <a:r>
              <a:rPr lang="en-US"/>
              <a:t>Financial literacy</a:t>
            </a:r>
            <a:endParaRPr/>
          </a:p>
          <a:p>
            <a:pPr marL="457200" lvl="0" indent="-381000" algn="l" rtl="0">
              <a:spcBef>
                <a:spcPts val="0"/>
              </a:spcBef>
              <a:spcAft>
                <a:spcPts val="0"/>
              </a:spcAft>
              <a:buSzPts val="2400"/>
              <a:buChar char="•"/>
            </a:pPr>
            <a:r>
              <a:rPr lang="en-US"/>
              <a:t>Social studies (specifically genocide and holocaust materials)</a:t>
            </a:r>
            <a:endParaRPr/>
          </a:p>
          <a:p>
            <a:pPr marL="457200" lvl="0" indent="-381000" algn="l" rtl="0">
              <a:spcBef>
                <a:spcPts val="0"/>
              </a:spcBef>
              <a:spcAft>
                <a:spcPts val="0"/>
              </a:spcAft>
              <a:buSzPts val="2400"/>
              <a:buChar char="•"/>
            </a:pPr>
            <a:r>
              <a:rPr lang="en-US"/>
              <a:t>Media literacy (forthcoming)</a:t>
            </a:r>
            <a:endParaRPr/>
          </a:p>
          <a:p>
            <a:pPr marL="0" lvl="0" indent="0" algn="l" rtl="0">
              <a:spcBef>
                <a:spcPts val="750"/>
              </a:spcBef>
              <a:spcAft>
                <a:spcPts val="0"/>
              </a:spcAft>
              <a:buNone/>
            </a:pPr>
            <a:r>
              <a:rPr lang="en-US"/>
              <a:t>Talk to content specialists to get a better understanding of what’s listed and why!</a:t>
            </a:r>
            <a:endParaRPr/>
          </a:p>
        </p:txBody>
      </p:sp>
      <p:sp>
        <p:nvSpPr>
          <p:cNvPr id="258" name="Google Shape;258;p28"/>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36</a:t>
            </a:fld>
            <a:endParaRPr/>
          </a:p>
        </p:txBody>
      </p:sp>
      <p:pic>
        <p:nvPicPr>
          <p:cNvPr id="259" name="Google Shape;259;p2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145750" y="1463062"/>
            <a:ext cx="4287074" cy="2868425"/>
          </a:xfrm>
          <a:prstGeom prst="rect">
            <a:avLst/>
          </a:prstGeom>
          <a:noFill/>
          <a:ln>
            <a:noFill/>
          </a:ln>
          <a:effectLst>
            <a:outerShdw blurRad="57150" dist="19050" dir="5400000" algn="bl" rotWithShape="0">
              <a:srgbClr val="000000">
                <a:alpha val="50000"/>
              </a:srgbClr>
            </a:outerShdw>
          </a:effectLst>
        </p:spPr>
      </p:pic>
      <p:pic>
        <p:nvPicPr>
          <p:cNvPr id="260" name="Google Shape;260;p2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412554" y="2637141"/>
            <a:ext cx="4287073" cy="2868408"/>
          </a:xfrm>
          <a:prstGeom prst="rect">
            <a:avLst/>
          </a:prstGeom>
          <a:noFill/>
          <a:ln>
            <a:noFill/>
          </a:ln>
          <a:effectLst>
            <a:outerShdw blurRad="57150" dist="19050" dir="5400000" algn="bl" rotWithShape="0">
              <a:srgbClr val="000000">
                <a:alpha val="50000"/>
              </a:srgbClr>
            </a:outerShdw>
          </a:effectLst>
        </p:spPr>
      </p:pic>
      <p:pic>
        <p:nvPicPr>
          <p:cNvPr id="261" name="Google Shape;261;p28">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705558" y="3771332"/>
            <a:ext cx="4287074" cy="286839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#1 recommendation: Talk to your state content specialists!</a:t>
            </a:r>
            <a:endParaRPr/>
          </a:p>
        </p:txBody>
      </p:sp>
      <p:sp>
        <p:nvSpPr>
          <p:cNvPr id="268" name="Google Shape;268;p29"/>
          <p:cNvSpPr txBox="1">
            <a:spLocks noGrp="1"/>
          </p:cNvSpPr>
          <p:nvPr>
            <p:ph type="body" idx="1"/>
          </p:nvPr>
        </p:nvSpPr>
        <p:spPr>
          <a:xfrm>
            <a:off x="326925" y="1463050"/>
            <a:ext cx="3873900" cy="18555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400">
                <a:solidFill>
                  <a:srgbClr val="CC0000"/>
                </a:solidFill>
              </a:rPr>
              <a:t>Office of Standards and</a:t>
            </a:r>
            <a:br>
              <a:rPr lang="en-US" sz="2400">
                <a:solidFill>
                  <a:srgbClr val="CC0000"/>
                </a:solidFill>
              </a:rPr>
            </a:br>
            <a:r>
              <a:rPr lang="en-US" sz="2400">
                <a:solidFill>
                  <a:srgbClr val="CC0000"/>
                </a:solidFill>
              </a:rPr>
              <a:t>Instructional Support</a:t>
            </a:r>
            <a:endParaRPr sz="2400">
              <a:solidFill>
                <a:srgbClr val="CC0000"/>
              </a:solidFill>
            </a:endParaRPr>
          </a:p>
          <a:p>
            <a:pPr marL="0" lvl="0" indent="0" algn="l" rtl="0">
              <a:spcBef>
                <a:spcPts val="750"/>
              </a:spcBef>
              <a:spcAft>
                <a:spcPts val="0"/>
              </a:spcAft>
              <a:buNone/>
            </a:pPr>
            <a:r>
              <a:rPr lang="en-US"/>
              <a:t>Joanna Bruno, Ph.D.</a:t>
            </a:r>
            <a:endParaRPr/>
          </a:p>
          <a:p>
            <a:pPr marL="0" lvl="0" indent="0" algn="l" rtl="0">
              <a:spcBef>
                <a:spcPts val="750"/>
              </a:spcBef>
              <a:spcAft>
                <a:spcPts val="0"/>
              </a:spcAft>
              <a:buNone/>
            </a:pPr>
            <a:r>
              <a:rPr lang="en-US"/>
              <a:t>Director</a:t>
            </a:r>
            <a:endParaRPr/>
          </a:p>
          <a:p>
            <a:pPr marL="0" lvl="0" indent="0" algn="l" rtl="0">
              <a:spcBef>
                <a:spcPts val="750"/>
              </a:spcBef>
              <a:spcAft>
                <a:spcPts val="0"/>
              </a:spcAft>
              <a:buNone/>
            </a:pPr>
            <a:r>
              <a:rPr lang="en-US" u="sng">
                <a:solidFill>
                  <a:schemeClr val="hlink"/>
                </a:solidFill>
                <a:hlinkClick r:id="rId3"/>
              </a:rPr>
              <a:t>bruno_j@cde.state.co.us</a:t>
            </a:r>
            <a:endParaRPr/>
          </a:p>
        </p:txBody>
      </p:sp>
      <p:sp>
        <p:nvSpPr>
          <p:cNvPr id="269" name="Google Shape;269;p2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37</a:t>
            </a:fld>
            <a:endParaRPr/>
          </a:p>
        </p:txBody>
      </p:sp>
      <p:pic>
        <p:nvPicPr>
          <p:cNvPr id="270" name="Google Shape;270;p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26925" y="3416468"/>
            <a:ext cx="862100" cy="862100"/>
          </a:xfrm>
          <a:prstGeom prst="rect">
            <a:avLst/>
          </a:prstGeom>
          <a:noFill/>
          <a:ln>
            <a:noFill/>
          </a:ln>
        </p:spPr>
      </p:pic>
      <p:pic>
        <p:nvPicPr>
          <p:cNvPr id="271" name="Google Shape;271;p2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26925" y="5353718"/>
            <a:ext cx="862100" cy="862100"/>
          </a:xfrm>
          <a:prstGeom prst="rect">
            <a:avLst/>
          </a:prstGeom>
          <a:noFill/>
          <a:ln>
            <a:noFill/>
          </a:ln>
        </p:spPr>
      </p:pic>
      <p:pic>
        <p:nvPicPr>
          <p:cNvPr id="272" name="Google Shape;272;p2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259213" y="1692275"/>
            <a:ext cx="862100" cy="862100"/>
          </a:xfrm>
          <a:prstGeom prst="rect">
            <a:avLst/>
          </a:prstGeom>
          <a:noFill/>
          <a:ln>
            <a:noFill/>
          </a:ln>
        </p:spPr>
      </p:pic>
      <p:pic>
        <p:nvPicPr>
          <p:cNvPr id="273" name="Google Shape;273;p29">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4259213" y="2554368"/>
            <a:ext cx="862100" cy="862100"/>
          </a:xfrm>
          <a:prstGeom prst="rect">
            <a:avLst/>
          </a:prstGeom>
          <a:noFill/>
          <a:ln>
            <a:noFill/>
          </a:ln>
        </p:spPr>
      </p:pic>
      <p:pic>
        <p:nvPicPr>
          <p:cNvPr id="274" name="Google Shape;274;p29">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191500" y="4869125"/>
            <a:ext cx="862100" cy="862100"/>
          </a:xfrm>
          <a:prstGeom prst="rect">
            <a:avLst/>
          </a:prstGeom>
          <a:noFill/>
          <a:ln>
            <a:noFill/>
          </a:ln>
        </p:spPr>
      </p:pic>
      <p:pic>
        <p:nvPicPr>
          <p:cNvPr id="275" name="Google Shape;275;p29">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4259213" y="3613325"/>
            <a:ext cx="862100" cy="862100"/>
          </a:xfrm>
          <a:prstGeom prst="rect">
            <a:avLst/>
          </a:prstGeom>
          <a:noFill/>
          <a:ln>
            <a:noFill/>
          </a:ln>
        </p:spPr>
      </p:pic>
      <p:pic>
        <p:nvPicPr>
          <p:cNvPr id="276" name="Google Shape;276;p29">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4259213" y="4672275"/>
            <a:ext cx="862100" cy="862100"/>
          </a:xfrm>
          <a:prstGeom prst="rect">
            <a:avLst/>
          </a:prstGeom>
          <a:noFill/>
          <a:ln>
            <a:noFill/>
          </a:ln>
        </p:spPr>
      </p:pic>
      <p:pic>
        <p:nvPicPr>
          <p:cNvPr id="277" name="Google Shape;277;p29">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326925" y="4280425"/>
            <a:ext cx="862100" cy="862100"/>
          </a:xfrm>
          <a:prstGeom prst="rect">
            <a:avLst/>
          </a:prstGeom>
          <a:noFill/>
          <a:ln>
            <a:noFill/>
          </a:ln>
        </p:spPr>
      </p:pic>
      <p:pic>
        <p:nvPicPr>
          <p:cNvPr id="278" name="Google Shape;278;p29">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4259213" y="5731225"/>
            <a:ext cx="862100" cy="862100"/>
          </a:xfrm>
          <a:prstGeom prst="rect">
            <a:avLst/>
          </a:prstGeom>
          <a:noFill/>
          <a:ln>
            <a:noFill/>
          </a:ln>
        </p:spPr>
      </p:pic>
      <p:pic>
        <p:nvPicPr>
          <p:cNvPr id="279" name="Google Shape;279;p29">
            <a:extLst>
              <a:ext uri="{C183D7F6-B498-43B3-948B-1728B52AA6E4}">
                <adec:decorative xmlns:adec="http://schemas.microsoft.com/office/drawing/2017/decorative" val="1"/>
              </a:ext>
            </a:extLst>
          </p:cNvPr>
          <p:cNvPicPr preferRelativeResize="0"/>
          <p:nvPr/>
        </p:nvPicPr>
        <p:blipFill>
          <a:blip r:embed="rId13">
            <a:alphaModFix/>
          </a:blip>
          <a:stretch>
            <a:fillRect/>
          </a:stretch>
        </p:blipFill>
        <p:spPr>
          <a:xfrm>
            <a:off x="8191488" y="1692275"/>
            <a:ext cx="862100" cy="862100"/>
          </a:xfrm>
          <a:prstGeom prst="rect">
            <a:avLst/>
          </a:prstGeom>
          <a:noFill/>
          <a:ln>
            <a:noFill/>
          </a:ln>
        </p:spPr>
      </p:pic>
      <p:pic>
        <p:nvPicPr>
          <p:cNvPr id="280" name="Google Shape;280;p29">
            <a:extLst>
              <a:ext uri="{C183D7F6-B498-43B3-948B-1728B52AA6E4}">
                <adec:decorative xmlns:adec="http://schemas.microsoft.com/office/drawing/2017/decorative" val="1"/>
              </a:ext>
            </a:extLst>
          </p:cNvPr>
          <p:cNvPicPr preferRelativeResize="0"/>
          <p:nvPr/>
        </p:nvPicPr>
        <p:blipFill>
          <a:blip r:embed="rId14">
            <a:alphaModFix/>
          </a:blip>
          <a:stretch>
            <a:fillRect/>
          </a:stretch>
        </p:blipFill>
        <p:spPr>
          <a:xfrm>
            <a:off x="8191500" y="2751225"/>
            <a:ext cx="862100" cy="862100"/>
          </a:xfrm>
          <a:prstGeom prst="rect">
            <a:avLst/>
          </a:prstGeom>
          <a:noFill/>
          <a:ln>
            <a:noFill/>
          </a:ln>
        </p:spPr>
      </p:pic>
      <p:pic>
        <p:nvPicPr>
          <p:cNvPr id="281" name="Google Shape;281;p29">
            <a:extLst>
              <a:ext uri="{C183D7F6-B498-43B3-948B-1728B52AA6E4}">
                <adec:decorative xmlns:adec="http://schemas.microsoft.com/office/drawing/2017/decorative" val="1"/>
              </a:ext>
            </a:extLst>
          </p:cNvPr>
          <p:cNvPicPr preferRelativeResize="0"/>
          <p:nvPr/>
        </p:nvPicPr>
        <p:blipFill>
          <a:blip r:embed="rId15">
            <a:alphaModFix/>
          </a:blip>
          <a:stretch>
            <a:fillRect/>
          </a:stretch>
        </p:blipFill>
        <p:spPr>
          <a:xfrm>
            <a:off x="8191500" y="3810175"/>
            <a:ext cx="862100" cy="862100"/>
          </a:xfrm>
          <a:prstGeom prst="rect">
            <a:avLst/>
          </a:prstGeom>
          <a:noFill/>
          <a:ln>
            <a:noFill/>
          </a:ln>
        </p:spPr>
      </p:pic>
      <p:pic>
        <p:nvPicPr>
          <p:cNvPr id="282" name="Google Shape;282;p29">
            <a:extLst>
              <a:ext uri="{C183D7F6-B498-43B3-948B-1728B52AA6E4}">
                <adec:decorative xmlns:adec="http://schemas.microsoft.com/office/drawing/2017/decorative" val="1"/>
              </a:ext>
            </a:extLst>
          </p:cNvPr>
          <p:cNvPicPr preferRelativeResize="0"/>
          <p:nvPr/>
        </p:nvPicPr>
        <p:blipFill>
          <a:blip r:embed="rId16">
            <a:alphaModFix/>
          </a:blip>
          <a:stretch>
            <a:fillRect/>
          </a:stretch>
        </p:blipFill>
        <p:spPr>
          <a:xfrm>
            <a:off x="8191488" y="5731225"/>
            <a:ext cx="862100" cy="862100"/>
          </a:xfrm>
          <a:prstGeom prst="rect">
            <a:avLst/>
          </a:prstGeom>
          <a:noFill/>
          <a:ln>
            <a:noFill/>
          </a:ln>
        </p:spPr>
      </p:pic>
      <p:sp>
        <p:nvSpPr>
          <p:cNvPr id="283" name="Google Shape;283;p29"/>
          <p:cNvSpPr txBox="1">
            <a:spLocks noGrp="1"/>
          </p:cNvSpPr>
          <p:nvPr>
            <p:ph type="body" idx="1"/>
          </p:nvPr>
        </p:nvSpPr>
        <p:spPr>
          <a:xfrm>
            <a:off x="1251275" y="3709775"/>
            <a:ext cx="2945700" cy="11028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Jamie Hurley, Ph.D.</a:t>
            </a:r>
            <a:endParaRPr sz="1600"/>
          </a:p>
          <a:p>
            <a:pPr marL="0" lvl="0" indent="0" algn="l" rtl="0">
              <a:spcBef>
                <a:spcPts val="750"/>
              </a:spcBef>
              <a:spcAft>
                <a:spcPts val="0"/>
              </a:spcAft>
              <a:buNone/>
            </a:pPr>
            <a:r>
              <a:rPr lang="en-US" sz="1600"/>
              <a:t>Comprehensive Health &amp; Physical Education Specialist</a:t>
            </a:r>
            <a:endParaRPr sz="1600"/>
          </a:p>
          <a:p>
            <a:pPr marL="0" lvl="0" indent="0" algn="l" rtl="0">
              <a:spcBef>
                <a:spcPts val="750"/>
              </a:spcBef>
              <a:spcAft>
                <a:spcPts val="0"/>
              </a:spcAft>
              <a:buNone/>
            </a:pPr>
            <a:r>
              <a:rPr lang="en-US" sz="1600" u="sng">
                <a:solidFill>
                  <a:schemeClr val="hlink"/>
                </a:solidFill>
                <a:hlinkClick r:id="rId17"/>
              </a:rPr>
              <a:t>hurley_j@cde.state.co.us</a:t>
            </a:r>
            <a:endParaRPr sz="1600"/>
          </a:p>
        </p:txBody>
      </p:sp>
      <p:sp>
        <p:nvSpPr>
          <p:cNvPr id="284" name="Google Shape;284;p29"/>
          <p:cNvSpPr txBox="1">
            <a:spLocks noGrp="1"/>
          </p:cNvSpPr>
          <p:nvPr>
            <p:ph type="body" idx="1"/>
          </p:nvPr>
        </p:nvSpPr>
        <p:spPr>
          <a:xfrm>
            <a:off x="5183550" y="2059225"/>
            <a:ext cx="2945700" cy="914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Judi Hofmeister</a:t>
            </a:r>
            <a:endParaRPr sz="1600"/>
          </a:p>
          <a:p>
            <a:pPr marL="0" lvl="0" indent="0" algn="l" rtl="0">
              <a:spcBef>
                <a:spcPts val="750"/>
              </a:spcBef>
              <a:spcAft>
                <a:spcPts val="0"/>
              </a:spcAft>
              <a:buNone/>
            </a:pPr>
            <a:r>
              <a:rPr lang="en-US" sz="1300"/>
              <a:t>Dance &amp; Drama and Theatre Arts Specialist</a:t>
            </a:r>
            <a:endParaRPr sz="1300"/>
          </a:p>
          <a:p>
            <a:pPr marL="0" lvl="0" indent="0" algn="l" rtl="0">
              <a:spcBef>
                <a:spcPts val="750"/>
              </a:spcBef>
              <a:spcAft>
                <a:spcPts val="0"/>
              </a:spcAft>
              <a:buNone/>
            </a:pPr>
            <a:r>
              <a:rPr lang="en-US" sz="1600" u="sng">
                <a:solidFill>
                  <a:schemeClr val="hlink"/>
                </a:solidFill>
                <a:hlinkClick r:id="rId18"/>
              </a:rPr>
              <a:t>hofmeister_j@cde.state.co.us</a:t>
            </a:r>
            <a:endParaRPr sz="1600"/>
          </a:p>
        </p:txBody>
      </p:sp>
      <p:sp>
        <p:nvSpPr>
          <p:cNvPr id="285" name="Google Shape;285;p29"/>
          <p:cNvSpPr txBox="1">
            <a:spLocks noGrp="1"/>
          </p:cNvSpPr>
          <p:nvPr>
            <p:ph type="body" idx="1"/>
          </p:nvPr>
        </p:nvSpPr>
        <p:spPr>
          <a:xfrm>
            <a:off x="5183550" y="3626112"/>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Raymond Johnson, Ph.D.</a:t>
            </a:r>
            <a:endParaRPr sz="1600"/>
          </a:p>
          <a:p>
            <a:pPr marL="0" lvl="0" indent="0" algn="l" rtl="0">
              <a:spcBef>
                <a:spcPts val="750"/>
              </a:spcBef>
              <a:spcAft>
                <a:spcPts val="0"/>
              </a:spcAft>
              <a:buNone/>
            </a:pPr>
            <a:r>
              <a:rPr lang="en-US" sz="1600"/>
              <a:t>Mathematics Specialist</a:t>
            </a:r>
            <a:endParaRPr sz="1600"/>
          </a:p>
          <a:p>
            <a:pPr marL="0" lvl="0" indent="0" algn="l" rtl="0">
              <a:spcBef>
                <a:spcPts val="750"/>
              </a:spcBef>
              <a:spcAft>
                <a:spcPts val="0"/>
              </a:spcAft>
              <a:buNone/>
            </a:pPr>
            <a:r>
              <a:rPr lang="en-US" sz="1600" u="sng">
                <a:solidFill>
                  <a:schemeClr val="hlink"/>
                </a:solidFill>
                <a:hlinkClick r:id="rId19"/>
              </a:rPr>
              <a:t>johnson_r@cde.state.co.us</a:t>
            </a:r>
            <a:endParaRPr sz="1600"/>
          </a:p>
        </p:txBody>
      </p:sp>
      <p:sp>
        <p:nvSpPr>
          <p:cNvPr id="286" name="Google Shape;286;p29"/>
          <p:cNvSpPr txBox="1">
            <a:spLocks noGrp="1"/>
          </p:cNvSpPr>
          <p:nvPr>
            <p:ph type="body" idx="1"/>
          </p:nvPr>
        </p:nvSpPr>
        <p:spPr>
          <a:xfrm>
            <a:off x="5183550" y="4695088"/>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Carla Aguilar, Ph.D.</a:t>
            </a:r>
            <a:endParaRPr sz="1600"/>
          </a:p>
          <a:p>
            <a:pPr marL="0" lvl="0" indent="0" algn="l" rtl="0">
              <a:spcBef>
                <a:spcPts val="750"/>
              </a:spcBef>
              <a:spcAft>
                <a:spcPts val="0"/>
              </a:spcAft>
              <a:buNone/>
            </a:pPr>
            <a:r>
              <a:rPr lang="en-US" sz="1600"/>
              <a:t>Music Specialist</a:t>
            </a:r>
            <a:endParaRPr sz="1600"/>
          </a:p>
          <a:p>
            <a:pPr marL="0" lvl="0" indent="0" algn="l" rtl="0">
              <a:spcBef>
                <a:spcPts val="750"/>
              </a:spcBef>
              <a:spcAft>
                <a:spcPts val="0"/>
              </a:spcAft>
              <a:buNone/>
            </a:pPr>
            <a:r>
              <a:rPr lang="en-US" sz="1600" u="sng">
                <a:solidFill>
                  <a:schemeClr val="hlink"/>
                </a:solidFill>
                <a:hlinkClick r:id="rId20"/>
              </a:rPr>
              <a:t>aguilar_c@cde.state.co.us</a:t>
            </a:r>
            <a:endParaRPr sz="1600"/>
          </a:p>
        </p:txBody>
      </p:sp>
      <p:sp>
        <p:nvSpPr>
          <p:cNvPr id="287" name="Google Shape;287;p29"/>
          <p:cNvSpPr txBox="1">
            <a:spLocks noGrp="1"/>
          </p:cNvSpPr>
          <p:nvPr>
            <p:ph type="body" idx="1"/>
          </p:nvPr>
        </p:nvSpPr>
        <p:spPr>
          <a:xfrm>
            <a:off x="5183550" y="5764064"/>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Olivia Gillespie</a:t>
            </a:r>
            <a:endParaRPr sz="1600"/>
          </a:p>
          <a:p>
            <a:pPr marL="0" lvl="0" indent="0" algn="l" rtl="0">
              <a:spcBef>
                <a:spcPts val="750"/>
              </a:spcBef>
              <a:spcAft>
                <a:spcPts val="0"/>
              </a:spcAft>
              <a:buNone/>
            </a:pPr>
            <a:r>
              <a:rPr lang="en-US" sz="1200"/>
              <a:t>Reading, Writing, &amp; Communicating Specialist</a:t>
            </a:r>
            <a:endParaRPr sz="1200"/>
          </a:p>
          <a:p>
            <a:pPr marL="0" lvl="0" indent="0" algn="l" rtl="0">
              <a:spcBef>
                <a:spcPts val="750"/>
              </a:spcBef>
              <a:spcAft>
                <a:spcPts val="0"/>
              </a:spcAft>
              <a:buNone/>
            </a:pPr>
            <a:r>
              <a:rPr lang="en-US" sz="1600" u="sng">
                <a:solidFill>
                  <a:schemeClr val="hlink"/>
                </a:solidFill>
                <a:hlinkClick r:id="rId21"/>
              </a:rPr>
              <a:t>gillespie_o@cde.state.co.us</a:t>
            </a:r>
            <a:endParaRPr sz="1600"/>
          </a:p>
        </p:txBody>
      </p:sp>
      <p:sp>
        <p:nvSpPr>
          <p:cNvPr id="288" name="Google Shape;288;p29"/>
          <p:cNvSpPr txBox="1">
            <a:spLocks noGrp="1"/>
          </p:cNvSpPr>
          <p:nvPr>
            <p:ph type="body" idx="1"/>
          </p:nvPr>
        </p:nvSpPr>
        <p:spPr>
          <a:xfrm>
            <a:off x="1251275" y="5356405"/>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Chris Summers</a:t>
            </a:r>
            <a:endParaRPr sz="1600"/>
          </a:p>
          <a:p>
            <a:pPr marL="0" lvl="0" indent="0" algn="l" rtl="0">
              <a:spcBef>
                <a:spcPts val="750"/>
              </a:spcBef>
              <a:spcAft>
                <a:spcPts val="0"/>
              </a:spcAft>
              <a:buNone/>
            </a:pPr>
            <a:r>
              <a:rPr lang="en-US" sz="1600"/>
              <a:t>Computer Science Specialist</a:t>
            </a:r>
            <a:endParaRPr sz="1600"/>
          </a:p>
          <a:p>
            <a:pPr marL="0" lvl="0" indent="0" algn="l" rtl="0">
              <a:spcBef>
                <a:spcPts val="750"/>
              </a:spcBef>
              <a:spcAft>
                <a:spcPts val="0"/>
              </a:spcAft>
              <a:buNone/>
            </a:pPr>
            <a:r>
              <a:rPr lang="en-US" sz="1600" u="sng">
                <a:solidFill>
                  <a:schemeClr val="hlink"/>
                </a:solidFill>
                <a:hlinkClick r:id="rId22"/>
              </a:rPr>
              <a:t>summers_c@cde.state.co.us</a:t>
            </a:r>
            <a:endParaRPr sz="1600"/>
          </a:p>
        </p:txBody>
      </p:sp>
      <p:sp>
        <p:nvSpPr>
          <p:cNvPr id="289" name="Google Shape;289;p29"/>
          <p:cNvSpPr txBox="1">
            <a:spLocks noGrp="1"/>
          </p:cNvSpPr>
          <p:nvPr>
            <p:ph type="body" idx="1"/>
          </p:nvPr>
        </p:nvSpPr>
        <p:spPr>
          <a:xfrm>
            <a:off x="9115825" y="1684997"/>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Maya Garcia</a:t>
            </a:r>
            <a:endParaRPr sz="1600"/>
          </a:p>
          <a:p>
            <a:pPr marL="0" lvl="0" indent="0" algn="l" rtl="0">
              <a:spcBef>
                <a:spcPts val="750"/>
              </a:spcBef>
              <a:spcAft>
                <a:spcPts val="0"/>
              </a:spcAft>
              <a:buNone/>
            </a:pPr>
            <a:r>
              <a:rPr lang="en-US" sz="1600"/>
              <a:t>Science Specialist</a:t>
            </a:r>
            <a:endParaRPr sz="1600"/>
          </a:p>
          <a:p>
            <a:pPr marL="0" lvl="0" indent="0" algn="l" rtl="0">
              <a:spcBef>
                <a:spcPts val="750"/>
              </a:spcBef>
              <a:spcAft>
                <a:spcPts val="0"/>
              </a:spcAft>
              <a:buNone/>
            </a:pPr>
            <a:r>
              <a:rPr lang="en-US" sz="1600" u="sng">
                <a:solidFill>
                  <a:schemeClr val="hlink"/>
                </a:solidFill>
                <a:hlinkClick r:id="rId23"/>
              </a:rPr>
              <a:t>garcia_maya@cde.state.co.us</a:t>
            </a:r>
            <a:endParaRPr sz="1600"/>
          </a:p>
        </p:txBody>
      </p:sp>
      <p:sp>
        <p:nvSpPr>
          <p:cNvPr id="290" name="Google Shape;290;p29"/>
          <p:cNvSpPr txBox="1">
            <a:spLocks noGrp="1"/>
          </p:cNvSpPr>
          <p:nvPr>
            <p:ph type="body" idx="1"/>
          </p:nvPr>
        </p:nvSpPr>
        <p:spPr>
          <a:xfrm>
            <a:off x="9115850" y="2743947"/>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Stephanie Hartman, Ph.D.</a:t>
            </a:r>
            <a:endParaRPr sz="1600"/>
          </a:p>
          <a:p>
            <a:pPr marL="0" lvl="0" indent="0" algn="l" rtl="0">
              <a:spcBef>
                <a:spcPts val="750"/>
              </a:spcBef>
              <a:spcAft>
                <a:spcPts val="0"/>
              </a:spcAft>
              <a:buNone/>
            </a:pPr>
            <a:r>
              <a:rPr lang="en-US" sz="1600"/>
              <a:t>Social Studies Specialist</a:t>
            </a:r>
            <a:endParaRPr sz="1600"/>
          </a:p>
          <a:p>
            <a:pPr marL="0" lvl="0" indent="0" algn="l" rtl="0">
              <a:spcBef>
                <a:spcPts val="750"/>
              </a:spcBef>
              <a:spcAft>
                <a:spcPts val="0"/>
              </a:spcAft>
              <a:buNone/>
            </a:pPr>
            <a:r>
              <a:rPr lang="en-US" sz="1600" u="sng">
                <a:solidFill>
                  <a:schemeClr val="hlink"/>
                </a:solidFill>
                <a:hlinkClick r:id="rId24"/>
              </a:rPr>
              <a:t>hartman_s@cde.state.co.us</a:t>
            </a:r>
            <a:endParaRPr sz="1600"/>
          </a:p>
        </p:txBody>
      </p:sp>
      <p:sp>
        <p:nvSpPr>
          <p:cNvPr id="291" name="Google Shape;291;p29"/>
          <p:cNvSpPr txBox="1">
            <a:spLocks noGrp="1"/>
          </p:cNvSpPr>
          <p:nvPr>
            <p:ph type="body" idx="1"/>
          </p:nvPr>
        </p:nvSpPr>
        <p:spPr>
          <a:xfrm>
            <a:off x="9115850" y="3792871"/>
            <a:ext cx="2945700" cy="10170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Donna Goodwin, Ph.D.</a:t>
            </a:r>
            <a:endParaRPr sz="1600"/>
          </a:p>
          <a:p>
            <a:pPr marL="0" lvl="0" indent="0" algn="l" rtl="0">
              <a:spcBef>
                <a:spcPts val="750"/>
              </a:spcBef>
              <a:spcAft>
                <a:spcPts val="0"/>
              </a:spcAft>
              <a:buNone/>
            </a:pPr>
            <a:r>
              <a:rPr lang="en-US" sz="1600"/>
              <a:t>Visual Arts Specialist</a:t>
            </a:r>
            <a:endParaRPr sz="1600"/>
          </a:p>
          <a:p>
            <a:pPr marL="0" lvl="0" indent="0" algn="l" rtl="0">
              <a:spcBef>
                <a:spcPts val="750"/>
              </a:spcBef>
              <a:spcAft>
                <a:spcPts val="0"/>
              </a:spcAft>
              <a:buNone/>
            </a:pPr>
            <a:r>
              <a:rPr lang="en-US" sz="1600" u="sng">
                <a:solidFill>
                  <a:schemeClr val="hlink"/>
                </a:solidFill>
                <a:hlinkClick r:id="rId25"/>
              </a:rPr>
              <a:t>goodwin_d@cde.state.co.us</a:t>
            </a:r>
            <a:endParaRPr sz="1600"/>
          </a:p>
        </p:txBody>
      </p:sp>
      <p:sp>
        <p:nvSpPr>
          <p:cNvPr id="292" name="Google Shape;292;p29"/>
          <p:cNvSpPr txBox="1">
            <a:spLocks noGrp="1"/>
          </p:cNvSpPr>
          <p:nvPr>
            <p:ph type="body" idx="1"/>
          </p:nvPr>
        </p:nvSpPr>
        <p:spPr>
          <a:xfrm>
            <a:off x="9115850" y="4978002"/>
            <a:ext cx="2945700" cy="12378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1600"/>
              <a:t>Vacant</a:t>
            </a:r>
            <a:endParaRPr sz="1600"/>
          </a:p>
          <a:p>
            <a:pPr marL="0" lvl="0" indent="0" algn="l" rtl="0">
              <a:spcBef>
                <a:spcPts val="750"/>
              </a:spcBef>
              <a:spcAft>
                <a:spcPts val="0"/>
              </a:spcAft>
              <a:buNone/>
            </a:pPr>
            <a:r>
              <a:rPr lang="en-US" sz="1600"/>
              <a:t>Financial Literacy Specialist</a:t>
            </a:r>
            <a:endParaRPr sz="1600"/>
          </a:p>
          <a:p>
            <a:pPr marL="0" lvl="0" indent="0" algn="l" rtl="0">
              <a:spcBef>
                <a:spcPts val="750"/>
              </a:spcBef>
              <a:spcAft>
                <a:spcPts val="0"/>
              </a:spcAft>
              <a:buNone/>
            </a:pPr>
            <a:r>
              <a:rPr lang="en-US" sz="1600"/>
              <a:t>World Languages Specialist</a:t>
            </a:r>
            <a:endParaRPr sz="1600"/>
          </a:p>
          <a:p>
            <a:pPr marL="0" lvl="0" indent="0" algn="l" rtl="0">
              <a:spcBef>
                <a:spcPts val="750"/>
              </a:spcBef>
              <a:spcAft>
                <a:spcPts val="0"/>
              </a:spcAft>
              <a:buNone/>
            </a:pPr>
            <a:r>
              <a:rPr lang="en-US" sz="1600" u="sng">
                <a:solidFill>
                  <a:schemeClr val="hlink"/>
                </a:solidFill>
                <a:hlinkClick r:id="rId3"/>
              </a:rPr>
              <a:t>bruno_j@cde.state.co.us</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 SIS can offer you</a:t>
            </a:r>
            <a:endParaRPr/>
          </a:p>
        </p:txBody>
      </p:sp>
      <p:sp>
        <p:nvSpPr>
          <p:cNvPr id="299" name="Google Shape;299;p30"/>
          <p:cNvSpPr txBox="1">
            <a:spLocks noGrp="1"/>
          </p:cNvSpPr>
          <p:nvPr>
            <p:ph type="body" idx="1"/>
          </p:nvPr>
        </p:nvSpPr>
        <p:spPr>
          <a:xfrm>
            <a:off x="838200" y="1463050"/>
            <a:ext cx="3995100" cy="4640700"/>
          </a:xfrm>
          <a:prstGeom prst="rect">
            <a:avLst/>
          </a:prstGeom>
        </p:spPr>
        <p:txBody>
          <a:bodyPr spcFirstLastPara="1" wrap="square" lIns="0" tIns="0" rIns="0" bIns="45700" anchor="t" anchorCtr="0">
            <a:noAutofit/>
          </a:bodyPr>
          <a:lstStyle/>
          <a:p>
            <a:pPr marL="457200" lvl="0" indent="-381000" algn="l" rtl="0">
              <a:spcBef>
                <a:spcPts val="750"/>
              </a:spcBef>
              <a:spcAft>
                <a:spcPts val="0"/>
              </a:spcAft>
              <a:buSzPts val="2400"/>
              <a:buChar char="•"/>
            </a:pPr>
            <a:r>
              <a:rPr lang="en-US"/>
              <a:t>Standards implementation help, including:</a:t>
            </a:r>
            <a:endParaRPr/>
          </a:p>
          <a:p>
            <a:pPr marL="914400" lvl="1" indent="-355600" algn="l" rtl="0">
              <a:spcBef>
                <a:spcPts val="0"/>
              </a:spcBef>
              <a:spcAft>
                <a:spcPts val="0"/>
              </a:spcAft>
              <a:buSzPts val="2000"/>
              <a:buChar char="•"/>
            </a:pPr>
            <a:r>
              <a:rPr lang="en-US"/>
              <a:t>disciplinary literacy PD</a:t>
            </a:r>
            <a:endParaRPr/>
          </a:p>
          <a:p>
            <a:pPr marL="914400" lvl="1" indent="-355600" algn="l" rtl="0">
              <a:spcBef>
                <a:spcPts val="0"/>
              </a:spcBef>
              <a:spcAft>
                <a:spcPts val="0"/>
              </a:spcAft>
              <a:buSzPts val="2000"/>
              <a:buChar char="•"/>
            </a:pPr>
            <a:r>
              <a:rPr lang="en-US"/>
              <a:t>standards literacy PD</a:t>
            </a:r>
            <a:endParaRPr/>
          </a:p>
          <a:p>
            <a:pPr marL="914400" lvl="1" indent="-355600" algn="l" rtl="0">
              <a:spcBef>
                <a:spcPts val="0"/>
              </a:spcBef>
              <a:spcAft>
                <a:spcPts val="0"/>
              </a:spcAft>
              <a:buSzPts val="2000"/>
              <a:buChar char="•"/>
            </a:pPr>
            <a:r>
              <a:rPr lang="en-US"/>
              <a:t>curriculum alignment and gap analysis</a:t>
            </a:r>
            <a:endParaRPr/>
          </a:p>
          <a:p>
            <a:pPr marL="914400" lvl="1" indent="-355600" algn="l" rtl="0">
              <a:spcBef>
                <a:spcPts val="0"/>
              </a:spcBef>
              <a:spcAft>
                <a:spcPts val="0"/>
              </a:spcAft>
              <a:buSzPts val="2000"/>
              <a:buChar char="•"/>
            </a:pPr>
            <a:r>
              <a:rPr lang="en-US"/>
              <a:t>instructional alignment</a:t>
            </a:r>
            <a:endParaRPr/>
          </a:p>
          <a:p>
            <a:pPr marL="457200" lvl="0" indent="-381000" algn="l" rtl="0">
              <a:spcBef>
                <a:spcPts val="0"/>
              </a:spcBef>
              <a:spcAft>
                <a:spcPts val="0"/>
              </a:spcAft>
              <a:buSzPts val="2400"/>
              <a:buChar char="•"/>
            </a:pPr>
            <a:r>
              <a:rPr lang="en-US"/>
              <a:t>Best, first instruction PD, including:</a:t>
            </a:r>
            <a:endParaRPr/>
          </a:p>
          <a:p>
            <a:pPr marL="914400" lvl="1" indent="-355600" algn="l" rtl="0">
              <a:spcBef>
                <a:spcPts val="0"/>
              </a:spcBef>
              <a:spcAft>
                <a:spcPts val="0"/>
              </a:spcAft>
              <a:buSzPts val="2000"/>
              <a:buChar char="•"/>
            </a:pPr>
            <a:r>
              <a:rPr lang="en-US"/>
              <a:t>culturally responsive teaching PD</a:t>
            </a:r>
            <a:endParaRPr/>
          </a:p>
          <a:p>
            <a:pPr marL="914400" lvl="1" indent="-355600" algn="l" rtl="0">
              <a:spcBef>
                <a:spcPts val="0"/>
              </a:spcBef>
              <a:spcAft>
                <a:spcPts val="0"/>
              </a:spcAft>
              <a:buSzPts val="2000"/>
              <a:buChar char="•"/>
            </a:pPr>
            <a:r>
              <a:rPr lang="en-US"/>
              <a:t>PD in the practices and strategies for teaching each content area covered by standards</a:t>
            </a:r>
            <a:endParaRPr/>
          </a:p>
          <a:p>
            <a:pPr marL="457200" lvl="0" indent="-381000" algn="l" rtl="0">
              <a:spcBef>
                <a:spcPts val="0"/>
              </a:spcBef>
              <a:spcAft>
                <a:spcPts val="0"/>
              </a:spcAft>
              <a:buSzPts val="2400"/>
              <a:buChar char="•"/>
            </a:pPr>
            <a:r>
              <a:rPr lang="en-US"/>
              <a:t>We reach out through:</a:t>
            </a:r>
            <a:endParaRPr/>
          </a:p>
          <a:p>
            <a:pPr marL="914400" lvl="1" indent="-355600" algn="l" rtl="0">
              <a:spcBef>
                <a:spcPts val="0"/>
              </a:spcBef>
              <a:spcAft>
                <a:spcPts val="0"/>
              </a:spcAft>
              <a:buSzPts val="2000"/>
              <a:buChar char="•"/>
            </a:pPr>
            <a:r>
              <a:rPr lang="en-US"/>
              <a:t>Newsletters (both general and for each content area)</a:t>
            </a:r>
            <a:endParaRPr/>
          </a:p>
          <a:p>
            <a:pPr marL="914400" lvl="1" indent="-355600" algn="l" rtl="0">
              <a:spcBef>
                <a:spcPts val="0"/>
              </a:spcBef>
              <a:spcAft>
                <a:spcPts val="0"/>
              </a:spcAft>
              <a:buSzPts val="2000"/>
              <a:buChar char="•"/>
            </a:pPr>
            <a:r>
              <a:rPr lang="en-US"/>
              <a:t>Webinars</a:t>
            </a:r>
            <a:endParaRPr/>
          </a:p>
          <a:p>
            <a:pPr marL="914400" lvl="1" indent="-355600" algn="l" rtl="0">
              <a:spcBef>
                <a:spcPts val="0"/>
              </a:spcBef>
              <a:spcAft>
                <a:spcPts val="0"/>
              </a:spcAft>
              <a:buSzPts val="2000"/>
              <a:buChar char="•"/>
            </a:pPr>
            <a:r>
              <a:rPr lang="en-US"/>
              <a:t>Podcast</a:t>
            </a:r>
            <a:endParaRPr/>
          </a:p>
        </p:txBody>
      </p:sp>
      <p:sp>
        <p:nvSpPr>
          <p:cNvPr id="300" name="Google Shape;300;p3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38</a:t>
            </a:fld>
            <a:endParaRPr/>
          </a:p>
        </p:txBody>
      </p:sp>
      <p:pic>
        <p:nvPicPr>
          <p:cNvPr id="301" name="Google Shape;301;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26175" y="1486977"/>
            <a:ext cx="5800801" cy="3881223"/>
          </a:xfrm>
          <a:prstGeom prst="rect">
            <a:avLst/>
          </a:prstGeom>
          <a:noFill/>
          <a:ln>
            <a:noFill/>
          </a:ln>
          <a:effectLst>
            <a:outerShdw blurRad="57150" dist="19050" dir="5400000" algn="bl" rotWithShape="0">
              <a:srgbClr val="000000">
                <a:alpha val="50000"/>
              </a:srgbClr>
            </a:outerShdw>
          </a:effectLst>
        </p:spPr>
      </p:pic>
      <p:pic>
        <p:nvPicPr>
          <p:cNvPr id="302" name="Google Shape;302;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086400" y="2909239"/>
            <a:ext cx="5800801" cy="388121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and Reminders</a:t>
            </a:r>
            <a:endParaRPr/>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CRF Monitoring</a:t>
            </a:r>
            <a:br>
              <a:rPr lang="en-US"/>
            </a:br>
            <a:br>
              <a:rPr lang="en-US"/>
            </a:br>
            <a:endParaRPr b="1"/>
          </a:p>
        </p:txBody>
      </p:sp>
      <p:sp>
        <p:nvSpPr>
          <p:cNvPr id="103" name="Google Shape;103;p1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t>Reminders</a:t>
            </a:r>
            <a:endParaRPr/>
          </a:p>
        </p:txBody>
      </p:sp>
      <p:sp>
        <p:nvSpPr>
          <p:cNvPr id="323" name="Google Shape;323;p33"/>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SzPts val="2400"/>
              <a:buNone/>
            </a:pPr>
            <a:r>
              <a:rPr lang="en-US" sz="2000" b="1" dirty="0">
                <a:solidFill>
                  <a:srgbClr val="CC0000"/>
                </a:solidFill>
              </a:rPr>
              <a:t>ESSER II Application is closing in a week – September 30, 2021. </a:t>
            </a:r>
          </a:p>
          <a:p>
            <a:pPr marL="0" lvl="0" indent="0" algn="l" rtl="0">
              <a:lnSpc>
                <a:spcPct val="90000"/>
              </a:lnSpc>
              <a:spcBef>
                <a:spcPts val="750"/>
              </a:spcBef>
              <a:spcAft>
                <a:spcPts val="0"/>
              </a:spcAft>
              <a:buSzPts val="2400"/>
              <a:buNone/>
            </a:pPr>
            <a:endParaRPr lang="en-US" sz="2000" b="1" dirty="0">
              <a:solidFill>
                <a:srgbClr val="CC0000"/>
              </a:solidFill>
            </a:endParaRPr>
          </a:p>
          <a:p>
            <a:pPr marL="0" lvl="0" indent="0" algn="l" rtl="0">
              <a:lnSpc>
                <a:spcPct val="90000"/>
              </a:lnSpc>
              <a:spcBef>
                <a:spcPts val="750"/>
              </a:spcBef>
              <a:spcAft>
                <a:spcPts val="0"/>
              </a:spcAft>
              <a:buSzPts val="2400"/>
              <a:buNone/>
            </a:pPr>
            <a:r>
              <a:rPr lang="en-US" sz="2000" b="1" dirty="0">
                <a:solidFill>
                  <a:srgbClr val="CC0000"/>
                </a:solidFill>
              </a:rPr>
              <a:t>Please help us ensure we’ve reached the AU’s that have been allocated ESSER II funds. </a:t>
            </a:r>
            <a:endParaRPr sz="2000" b="1" dirty="0">
              <a:solidFill>
                <a:srgbClr val="CC0000"/>
              </a:solidFill>
            </a:endParaRPr>
          </a:p>
        </p:txBody>
      </p:sp>
      <p:sp>
        <p:nvSpPr>
          <p:cNvPr id="324" name="Google Shape;324;p3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Reminder and Upcoming Topics! </a:t>
            </a:r>
            <a:endParaRPr/>
          </a:p>
        </p:txBody>
      </p:sp>
      <p:sp>
        <p:nvSpPr>
          <p:cNvPr id="330" name="Google Shape;330;p3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342900" lvl="0" indent="-285750" algn="l" rtl="0">
              <a:lnSpc>
                <a:spcPct val="90000"/>
              </a:lnSpc>
              <a:spcBef>
                <a:spcPts val="750"/>
              </a:spcBef>
              <a:spcAft>
                <a:spcPts val="0"/>
              </a:spcAft>
              <a:buClr>
                <a:srgbClr val="00953A"/>
              </a:buClr>
              <a:buSzPts val="2400"/>
              <a:buChar char="•"/>
            </a:pPr>
            <a:r>
              <a:rPr lang="en-US" b="1">
                <a:solidFill>
                  <a:srgbClr val="00953A"/>
                </a:solidFill>
              </a:rPr>
              <a:t>09/30/21 ~ Maintenance of Equity ~ BruMan</a:t>
            </a:r>
            <a:endParaRPr b="1">
              <a:solidFill>
                <a:srgbClr val="00953A"/>
              </a:solidFill>
            </a:endParaRPr>
          </a:p>
          <a:p>
            <a:pPr marL="342900" lvl="0" indent="-285750" algn="l" rtl="0">
              <a:lnSpc>
                <a:spcPct val="90000"/>
              </a:lnSpc>
              <a:spcBef>
                <a:spcPts val="750"/>
              </a:spcBef>
              <a:spcAft>
                <a:spcPts val="0"/>
              </a:spcAft>
              <a:buClr>
                <a:schemeClr val="dk1"/>
              </a:buClr>
              <a:buSzPts val="2400"/>
              <a:buChar char="•"/>
            </a:pPr>
            <a:r>
              <a:rPr lang="en-US"/>
              <a:t>10/07/21 ~ ESSER Program Monitoring – How to Prep ~ Program Office ESSER Team</a:t>
            </a:r>
            <a:endParaRPr/>
          </a:p>
          <a:p>
            <a:pPr marL="342900" lvl="0" indent="-285750" algn="l" rtl="0">
              <a:lnSpc>
                <a:spcPct val="90000"/>
              </a:lnSpc>
              <a:spcBef>
                <a:spcPts val="750"/>
              </a:spcBef>
              <a:spcAft>
                <a:spcPts val="0"/>
              </a:spcAft>
              <a:buClr>
                <a:schemeClr val="dk1"/>
              </a:buClr>
              <a:buSzPts val="2400"/>
              <a:buChar char="•"/>
            </a:pPr>
            <a:r>
              <a:rPr lang="en-US"/>
              <a:t>10/14/21 ~ ESSER Fiscal Monitoring – How to Prep ~ Grants Fiscal Unit ESSER Team </a:t>
            </a:r>
            <a:endParaRPr/>
          </a:p>
          <a:p>
            <a:pPr marL="342900" lvl="0" indent="-133350" algn="l" rtl="0">
              <a:lnSpc>
                <a:spcPct val="90000"/>
              </a:lnSpc>
              <a:spcBef>
                <a:spcPts val="750"/>
              </a:spcBef>
              <a:spcAft>
                <a:spcPts val="0"/>
              </a:spcAft>
              <a:buClr>
                <a:schemeClr val="dk1"/>
              </a:buClr>
              <a:buSzPts val="2400"/>
              <a:buNone/>
            </a:pPr>
            <a:endParaRPr/>
          </a:p>
          <a:p>
            <a:pPr marL="57150" lvl="0" indent="0" algn="l" rtl="0">
              <a:lnSpc>
                <a:spcPct val="90000"/>
              </a:lnSpc>
              <a:spcBef>
                <a:spcPts val="750"/>
              </a:spcBef>
              <a:spcAft>
                <a:spcPts val="0"/>
              </a:spcAft>
              <a:buSzPts val="2400"/>
              <a:buNone/>
            </a:pPr>
            <a:endParaRPr/>
          </a:p>
        </p:txBody>
      </p:sp>
      <p:sp>
        <p:nvSpPr>
          <p:cNvPr id="331" name="Google Shape;331;p3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41</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sz="3200"/>
              <a:t>Questions?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 </a:t>
            </a:r>
            <a:br>
              <a:rPr lang="en-US"/>
            </a:br>
            <a:br>
              <a:rPr lang="en-US"/>
            </a:br>
            <a:r>
              <a:rPr lang="en-US"/>
              <a:t>Enjoy the Breakout Room Conversation! </a:t>
            </a:r>
            <a:br>
              <a:rPr lang="en-US"/>
            </a:br>
            <a:br>
              <a:rPr lang="en-US"/>
            </a:br>
            <a:r>
              <a:rPr lang="en-US"/>
              <a:t>We’ll See You Next Week!</a:t>
            </a:r>
            <a:endParaRPr/>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E206-1AAF-421B-B01F-8E0C6181D659}"/>
              </a:ext>
            </a:extLst>
          </p:cNvPr>
          <p:cNvSpPr>
            <a:spLocks noGrp="1"/>
          </p:cNvSpPr>
          <p:nvPr>
            <p:ph type="ctrTitle"/>
          </p:nvPr>
        </p:nvSpPr>
        <p:spPr/>
        <p:txBody>
          <a:bodyPr/>
          <a:lstStyle/>
          <a:p>
            <a:r>
              <a:rPr lang="en-US" dirty="0"/>
              <a:t>KPMG Risk Assessment</a:t>
            </a:r>
            <a:br>
              <a:rPr lang="en-US" dirty="0"/>
            </a:br>
            <a:r>
              <a:rPr lang="en-US" dirty="0"/>
              <a:t>Overview </a:t>
            </a:r>
          </a:p>
        </p:txBody>
      </p:sp>
    </p:spTree>
    <p:extLst>
      <p:ext uri="{BB962C8B-B14F-4D97-AF65-F5344CB8AC3E}">
        <p14:creationId xmlns:p14="http://schemas.microsoft.com/office/powerpoint/2010/main" val="367410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31759-9A4B-4082-ADED-386E068801FC}"/>
              </a:ext>
            </a:extLst>
          </p:cNvPr>
          <p:cNvSpPr txBox="1"/>
          <p:nvPr/>
        </p:nvSpPr>
        <p:spPr>
          <a:xfrm>
            <a:off x="1893117" y="58724"/>
            <a:ext cx="7222921" cy="335559"/>
          </a:xfrm>
          <a:prstGeom prst="rect">
            <a:avLst/>
          </a:prstGeom>
          <a:noFill/>
        </p:spPr>
        <p:txBody>
          <a:bodyPr wrap="square" lIns="54610" tIns="54610" rIns="54610" bIns="54610" rtlCol="0">
            <a:noAutofit/>
          </a:bodyPr>
          <a:lstStyle/>
          <a:p>
            <a:pPr>
              <a:spcAft>
                <a:spcPts val="600"/>
              </a:spcAft>
              <a:buClrTx/>
            </a:pPr>
            <a:r>
              <a:rPr lang="en-US" sz="2400" kern="1200" dirty="0">
                <a:solidFill>
                  <a:srgbClr val="00338D"/>
                </a:solidFill>
                <a:ea typeface="+mn-ea"/>
                <a:cs typeface="+mn-cs"/>
              </a:rPr>
              <a:t>Grantee Information</a:t>
            </a:r>
          </a:p>
        </p:txBody>
      </p:sp>
      <p:pic>
        <p:nvPicPr>
          <p:cNvPr id="4" name="Picture 3" descr="Guarantee information.">
            <a:extLst>
              <a:ext uri="{FF2B5EF4-FFF2-40B4-BE49-F238E27FC236}">
                <a16:creationId xmlns:a16="http://schemas.microsoft.com/office/drawing/2014/main" id="{3B7FB122-672D-4D04-BDE2-619BE0529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116" y="604006"/>
            <a:ext cx="8143970" cy="4370664"/>
          </a:xfrm>
          <a:prstGeom prst="rect">
            <a:avLst/>
          </a:prstGeom>
        </p:spPr>
      </p:pic>
      <p:sp>
        <p:nvSpPr>
          <p:cNvPr id="6" name="TextBox 5">
            <a:extLst>
              <a:ext uri="{FF2B5EF4-FFF2-40B4-BE49-F238E27FC236}">
                <a16:creationId xmlns:a16="http://schemas.microsoft.com/office/drawing/2014/main" id="{0961A420-6BDD-467D-8828-7A0B97984BD8}"/>
              </a:ext>
            </a:extLst>
          </p:cNvPr>
          <p:cNvSpPr txBox="1"/>
          <p:nvPr/>
        </p:nvSpPr>
        <p:spPr>
          <a:xfrm>
            <a:off x="2111229" y="5083729"/>
            <a:ext cx="8271021" cy="662731"/>
          </a:xfrm>
          <a:prstGeom prst="rect">
            <a:avLst/>
          </a:prstGeom>
          <a:noFill/>
        </p:spPr>
        <p:txBody>
          <a:bodyPr wrap="square" lIns="54610" tIns="54610" rIns="54610" bIns="54610" rtlCol="0">
            <a:noAutofit/>
          </a:bodyPr>
          <a:lstStyle/>
          <a:p>
            <a:pPr>
              <a:spcAft>
                <a:spcPts val="600"/>
              </a:spcAft>
              <a:buClrTx/>
            </a:pPr>
            <a:r>
              <a:rPr lang="en-US" sz="1200" b="1" u="sng" kern="1200" dirty="0">
                <a:solidFill>
                  <a:srgbClr val="00338D"/>
                </a:solidFill>
                <a:ea typeface="+mn-ea"/>
                <a:cs typeface="+mn-cs"/>
              </a:rPr>
              <a:t>Purpose</a:t>
            </a:r>
            <a:r>
              <a:rPr lang="en-US" sz="1200" b="1" kern="1200" dirty="0">
                <a:solidFill>
                  <a:srgbClr val="00338D"/>
                </a:solidFill>
                <a:ea typeface="+mn-ea"/>
                <a:cs typeface="+mn-cs"/>
              </a:rPr>
              <a:t>: </a:t>
            </a:r>
            <a:r>
              <a:rPr lang="en-US" sz="1200" kern="1200" dirty="0">
                <a:solidFill>
                  <a:srgbClr val="00338D"/>
                </a:solidFill>
                <a:ea typeface="+mn-ea"/>
                <a:cs typeface="+mn-cs"/>
              </a:rPr>
              <a:t>to provide a high-level overview of the grant requirements and fiscal background </a:t>
            </a:r>
          </a:p>
          <a:p>
            <a:pPr>
              <a:spcAft>
                <a:spcPts val="600"/>
              </a:spcAft>
              <a:buClrTx/>
            </a:pPr>
            <a:r>
              <a:rPr lang="en-US" sz="1200" b="1" u="sng" kern="1200" dirty="0">
                <a:solidFill>
                  <a:srgbClr val="00338D"/>
                </a:solidFill>
                <a:ea typeface="+mn-ea"/>
                <a:cs typeface="+mn-cs"/>
              </a:rPr>
              <a:t>Section Requirements</a:t>
            </a:r>
            <a:r>
              <a:rPr lang="en-US" sz="1200" b="1" kern="1200" dirty="0">
                <a:solidFill>
                  <a:srgbClr val="00338D"/>
                </a:solidFill>
                <a:ea typeface="+mn-ea"/>
                <a:cs typeface="+mn-cs"/>
              </a:rPr>
              <a:t>: </a:t>
            </a:r>
            <a:r>
              <a:rPr lang="en-US" sz="1200" kern="1200" dirty="0">
                <a:solidFill>
                  <a:srgbClr val="00338D"/>
                </a:solidFill>
                <a:ea typeface="+mn-ea"/>
                <a:cs typeface="+mn-cs"/>
              </a:rPr>
              <a:t>1. Enter the name of the LEA official completing the risk assessment and the date of completion</a:t>
            </a:r>
          </a:p>
          <a:p>
            <a:pPr>
              <a:spcAft>
                <a:spcPts val="600"/>
              </a:spcAft>
              <a:buClrTx/>
            </a:pPr>
            <a:r>
              <a:rPr lang="en-US" sz="1200" kern="1200" dirty="0">
                <a:solidFill>
                  <a:srgbClr val="00338D"/>
                </a:solidFill>
                <a:ea typeface="+mn-ea"/>
                <a:cs typeface="+mn-cs"/>
              </a:rPr>
              <a:t>                                        2. Verify the Grant Amount that was prepopulated in the assessment is accurate</a:t>
            </a:r>
          </a:p>
          <a:p>
            <a:pPr>
              <a:spcAft>
                <a:spcPts val="600"/>
              </a:spcAft>
              <a:buClrTx/>
            </a:pPr>
            <a:r>
              <a:rPr lang="en-US" sz="1200" kern="1200" dirty="0">
                <a:solidFill>
                  <a:srgbClr val="00338D"/>
                </a:solidFill>
                <a:ea typeface="+mn-ea"/>
                <a:cs typeface="+mn-cs"/>
              </a:rPr>
              <a:t>                                        3. If the Grant Amount is inaccurate, report the correct amount  </a:t>
            </a:r>
          </a:p>
        </p:txBody>
      </p:sp>
      <p:sp>
        <p:nvSpPr>
          <p:cNvPr id="3" name="Title 2">
            <a:extLst>
              <a:ext uri="{FF2B5EF4-FFF2-40B4-BE49-F238E27FC236}">
                <a16:creationId xmlns:a16="http://schemas.microsoft.com/office/drawing/2014/main" id="{9CF3C759-4AB1-49B7-8685-814A29BD3D8D}"/>
              </a:ext>
            </a:extLst>
          </p:cNvPr>
          <p:cNvSpPr>
            <a:spLocks noGrp="1"/>
          </p:cNvSpPr>
          <p:nvPr>
            <p:ph type="title"/>
          </p:nvPr>
        </p:nvSpPr>
        <p:spPr>
          <a:xfrm>
            <a:off x="996317" y="-518400"/>
            <a:ext cx="10185600" cy="518400"/>
          </a:xfrm>
        </p:spPr>
        <p:txBody>
          <a:bodyPr vert="horz" lIns="0" tIns="0" rIns="0" bIns="0" rtlCol="0" anchor="b" anchorCtr="0">
            <a:noAutofit/>
          </a:bodyPr>
          <a:lstStyle/>
          <a:p>
            <a:r>
              <a:rPr lang="en-US" dirty="0"/>
              <a:t>Grantee Information</a:t>
            </a:r>
          </a:p>
        </p:txBody>
      </p:sp>
    </p:spTree>
    <p:extLst>
      <p:ext uri="{BB962C8B-B14F-4D97-AF65-F5344CB8AC3E}">
        <p14:creationId xmlns:p14="http://schemas.microsoft.com/office/powerpoint/2010/main" val="353134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31759-9A4B-4082-ADED-386E068801FC}"/>
              </a:ext>
            </a:extLst>
          </p:cNvPr>
          <p:cNvSpPr txBox="1"/>
          <p:nvPr/>
        </p:nvSpPr>
        <p:spPr>
          <a:xfrm>
            <a:off x="1893117" y="142731"/>
            <a:ext cx="7222921" cy="335559"/>
          </a:xfrm>
          <a:prstGeom prst="rect">
            <a:avLst/>
          </a:prstGeom>
          <a:noFill/>
        </p:spPr>
        <p:txBody>
          <a:bodyPr wrap="square" lIns="54610" tIns="54610" rIns="54610" bIns="54610" rtlCol="0">
            <a:noAutofit/>
          </a:bodyPr>
          <a:lstStyle/>
          <a:p>
            <a:pPr>
              <a:spcAft>
                <a:spcPts val="600"/>
              </a:spcAft>
              <a:buClrTx/>
            </a:pPr>
            <a:r>
              <a:rPr lang="en-US" sz="2400" kern="1200" dirty="0">
                <a:solidFill>
                  <a:srgbClr val="00338D"/>
                </a:solidFill>
                <a:ea typeface="+mn-ea"/>
                <a:cs typeface="+mn-cs"/>
              </a:rPr>
              <a:t>Grant Overview</a:t>
            </a:r>
          </a:p>
        </p:txBody>
      </p:sp>
      <p:sp>
        <p:nvSpPr>
          <p:cNvPr id="6" name="TextBox 5">
            <a:extLst>
              <a:ext uri="{FF2B5EF4-FFF2-40B4-BE49-F238E27FC236}">
                <a16:creationId xmlns:a16="http://schemas.microsoft.com/office/drawing/2014/main" id="{0961A420-6BDD-467D-8828-7A0B97984BD8}"/>
              </a:ext>
            </a:extLst>
          </p:cNvPr>
          <p:cNvSpPr txBox="1"/>
          <p:nvPr/>
        </p:nvSpPr>
        <p:spPr>
          <a:xfrm>
            <a:off x="1969269" y="3594568"/>
            <a:ext cx="8253461" cy="662731"/>
          </a:xfrm>
          <a:prstGeom prst="rect">
            <a:avLst/>
          </a:prstGeom>
          <a:noFill/>
        </p:spPr>
        <p:txBody>
          <a:bodyPr wrap="square" lIns="54610" tIns="54610" rIns="54610" bIns="54610" rtlCol="0">
            <a:noAutofit/>
          </a:bodyPr>
          <a:lstStyle/>
          <a:p>
            <a:pPr>
              <a:spcAft>
                <a:spcPts val="600"/>
              </a:spcAft>
              <a:buClrTx/>
            </a:pPr>
            <a:r>
              <a:rPr lang="en-US" sz="1300" b="1" u="sng" kern="1200" dirty="0">
                <a:solidFill>
                  <a:srgbClr val="00338D"/>
                </a:solidFill>
                <a:ea typeface="+mn-ea"/>
                <a:cs typeface="+mn-cs"/>
              </a:rPr>
              <a:t>Purpose:</a:t>
            </a:r>
            <a:r>
              <a:rPr lang="en-US" sz="1300" kern="1200" dirty="0">
                <a:solidFill>
                  <a:srgbClr val="00338D"/>
                </a:solidFill>
                <a:ea typeface="+mn-ea"/>
                <a:cs typeface="+mn-cs"/>
              </a:rPr>
              <a:t> to identify risks associated with both past audit findings and the distribution of funds to your LEA’s subrecipients, if applicable.  This section helps to identify patterns of potential risk, which may have been observed in past audit findings. Additionally, understanding the extent to which subrecipients are receiving CRF funds from your LEA helps to tailor our review of your monitoring procedures.</a:t>
            </a:r>
          </a:p>
          <a:p>
            <a:pPr>
              <a:spcAft>
                <a:spcPts val="600"/>
              </a:spcAft>
              <a:buClrTx/>
            </a:pPr>
            <a:r>
              <a:rPr lang="en-US" sz="1300" b="1" u="sng" kern="1200" dirty="0">
                <a:solidFill>
                  <a:srgbClr val="00338D"/>
                </a:solidFill>
                <a:ea typeface="+mn-ea"/>
                <a:cs typeface="+mn-cs"/>
              </a:rPr>
              <a:t>Section Requirements</a:t>
            </a:r>
            <a:r>
              <a:rPr lang="en-US" sz="1300" b="1" kern="1200" dirty="0">
                <a:solidFill>
                  <a:srgbClr val="00338D"/>
                </a:solidFill>
                <a:ea typeface="+mn-ea"/>
                <a:cs typeface="+mn-cs"/>
              </a:rPr>
              <a:t>: </a:t>
            </a:r>
            <a:r>
              <a:rPr lang="en-US" sz="1300" kern="1200" dirty="0">
                <a:solidFill>
                  <a:srgbClr val="00338D"/>
                </a:solidFill>
                <a:ea typeface="+mn-ea"/>
                <a:cs typeface="+mn-cs"/>
              </a:rPr>
              <a:t>1. Utilize the drop-down menus in the “Yes/No” column to answer each question</a:t>
            </a:r>
          </a:p>
          <a:p>
            <a:pPr>
              <a:spcAft>
                <a:spcPts val="600"/>
              </a:spcAft>
              <a:buClrTx/>
            </a:pPr>
            <a:r>
              <a:rPr lang="en-US" sz="1300" kern="1200" dirty="0">
                <a:solidFill>
                  <a:srgbClr val="00338D"/>
                </a:solidFill>
                <a:ea typeface="+mn-ea"/>
                <a:cs typeface="+mn-cs"/>
              </a:rPr>
              <a:t>                                        2. If necessary, provide additional information in the “Comments for Consideration”   		    box of the below section </a:t>
            </a:r>
          </a:p>
          <a:p>
            <a:pPr>
              <a:spcAft>
                <a:spcPts val="600"/>
              </a:spcAft>
              <a:buClrTx/>
            </a:pPr>
            <a:r>
              <a:rPr lang="en-US" sz="1200" kern="1200" dirty="0">
                <a:solidFill>
                  <a:srgbClr val="00338D"/>
                </a:solidFill>
                <a:ea typeface="+mn-ea"/>
                <a:cs typeface="+mn-cs"/>
              </a:rPr>
              <a:t>                                   </a:t>
            </a:r>
          </a:p>
        </p:txBody>
      </p:sp>
      <p:pic>
        <p:nvPicPr>
          <p:cNvPr id="5" name="Picture 4" descr="Grant overview.">
            <a:extLst>
              <a:ext uri="{FF2B5EF4-FFF2-40B4-BE49-F238E27FC236}">
                <a16:creationId xmlns:a16="http://schemas.microsoft.com/office/drawing/2014/main" id="{0F2A030E-D7E4-4993-B322-49010570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209" y="922790"/>
            <a:ext cx="8713583" cy="2340645"/>
          </a:xfrm>
          <a:prstGeom prst="rect">
            <a:avLst/>
          </a:prstGeom>
        </p:spPr>
      </p:pic>
      <p:sp>
        <p:nvSpPr>
          <p:cNvPr id="3" name="Title 2">
            <a:extLst>
              <a:ext uri="{FF2B5EF4-FFF2-40B4-BE49-F238E27FC236}">
                <a16:creationId xmlns:a16="http://schemas.microsoft.com/office/drawing/2014/main" id="{81E135AB-DB22-4372-8802-799E73B56C08}"/>
              </a:ext>
            </a:extLst>
          </p:cNvPr>
          <p:cNvSpPr>
            <a:spLocks noGrp="1"/>
          </p:cNvSpPr>
          <p:nvPr>
            <p:ph type="title"/>
          </p:nvPr>
        </p:nvSpPr>
        <p:spPr>
          <a:xfrm>
            <a:off x="996317" y="-518400"/>
            <a:ext cx="10185600" cy="518400"/>
          </a:xfrm>
        </p:spPr>
        <p:txBody>
          <a:bodyPr vert="horz" lIns="0" tIns="0" rIns="0" bIns="0" rtlCol="0" anchor="b" anchorCtr="0">
            <a:noAutofit/>
          </a:bodyPr>
          <a:lstStyle/>
          <a:p>
            <a:r>
              <a:rPr lang="en-US" dirty="0"/>
              <a:t>Grant Overview</a:t>
            </a:r>
          </a:p>
        </p:txBody>
      </p:sp>
    </p:spTree>
    <p:extLst>
      <p:ext uri="{BB962C8B-B14F-4D97-AF65-F5344CB8AC3E}">
        <p14:creationId xmlns:p14="http://schemas.microsoft.com/office/powerpoint/2010/main" val="38885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31759-9A4B-4082-ADED-386E068801FC}"/>
              </a:ext>
            </a:extLst>
          </p:cNvPr>
          <p:cNvSpPr txBox="1"/>
          <p:nvPr/>
        </p:nvSpPr>
        <p:spPr>
          <a:xfrm>
            <a:off x="1867950" y="186264"/>
            <a:ext cx="7222921" cy="335559"/>
          </a:xfrm>
          <a:prstGeom prst="rect">
            <a:avLst/>
          </a:prstGeom>
          <a:noFill/>
        </p:spPr>
        <p:txBody>
          <a:bodyPr wrap="square" lIns="54610" tIns="54610" rIns="54610" bIns="54610" rtlCol="0">
            <a:noAutofit/>
          </a:bodyPr>
          <a:lstStyle/>
          <a:p>
            <a:pPr>
              <a:spcAft>
                <a:spcPts val="600"/>
              </a:spcAft>
              <a:buClrTx/>
            </a:pPr>
            <a:r>
              <a:rPr lang="en-US" sz="2400" kern="1200" dirty="0">
                <a:solidFill>
                  <a:srgbClr val="00338D"/>
                </a:solidFill>
                <a:ea typeface="+mn-ea"/>
                <a:cs typeface="+mn-cs"/>
              </a:rPr>
              <a:t>CRF Expenditures</a:t>
            </a:r>
          </a:p>
        </p:txBody>
      </p:sp>
      <p:sp>
        <p:nvSpPr>
          <p:cNvPr id="6" name="TextBox 5">
            <a:extLst>
              <a:ext uri="{FF2B5EF4-FFF2-40B4-BE49-F238E27FC236}">
                <a16:creationId xmlns:a16="http://schemas.microsoft.com/office/drawing/2014/main" id="{0961A420-6BDD-467D-8828-7A0B97984BD8}"/>
              </a:ext>
            </a:extLst>
          </p:cNvPr>
          <p:cNvSpPr txBox="1"/>
          <p:nvPr/>
        </p:nvSpPr>
        <p:spPr>
          <a:xfrm>
            <a:off x="1935062" y="4832060"/>
            <a:ext cx="8346573" cy="662731"/>
          </a:xfrm>
          <a:prstGeom prst="rect">
            <a:avLst/>
          </a:prstGeom>
          <a:noFill/>
        </p:spPr>
        <p:txBody>
          <a:bodyPr wrap="square" lIns="54610" tIns="54610" rIns="54610" bIns="54610" rtlCol="0">
            <a:noAutofit/>
          </a:bodyPr>
          <a:lstStyle/>
          <a:p>
            <a:pPr>
              <a:spcAft>
                <a:spcPts val="600"/>
              </a:spcAft>
              <a:buClrTx/>
            </a:pPr>
            <a:endParaRPr lang="en-US" sz="1200" b="1" u="sng" kern="1200" dirty="0">
              <a:solidFill>
                <a:srgbClr val="00338D"/>
              </a:solidFill>
              <a:ea typeface="+mn-ea"/>
              <a:cs typeface="+mn-cs"/>
            </a:endParaRPr>
          </a:p>
          <a:p>
            <a:pPr>
              <a:spcAft>
                <a:spcPts val="600"/>
              </a:spcAft>
              <a:buClrTx/>
            </a:pPr>
            <a:r>
              <a:rPr lang="en-US" sz="1200" b="1" u="sng" kern="1200" dirty="0">
                <a:solidFill>
                  <a:srgbClr val="00338D"/>
                </a:solidFill>
                <a:ea typeface="+mn-ea"/>
                <a:cs typeface="+mn-cs"/>
              </a:rPr>
              <a:t>Purpose:</a:t>
            </a:r>
            <a:r>
              <a:rPr lang="en-US" sz="1200" kern="1200" dirty="0">
                <a:solidFill>
                  <a:srgbClr val="00338D"/>
                </a:solidFill>
                <a:ea typeface="+mn-ea"/>
                <a:cs typeface="+mn-cs"/>
              </a:rPr>
              <a:t> to identify compliance risks associated with Federal grant criteria, and to verify previously reported spend categories.  This section assesses your compliance with the baseline grant criteria and the type of expenditures your LEA incurred with CRF funds.  This will help us clarify the necessary monitoring and tracking procedures. </a:t>
            </a:r>
          </a:p>
          <a:p>
            <a:pPr>
              <a:buClrTx/>
            </a:pPr>
            <a:r>
              <a:rPr lang="en-US" sz="1200" b="1" u="sng" kern="1200" dirty="0">
                <a:solidFill>
                  <a:srgbClr val="00338D"/>
                </a:solidFill>
                <a:ea typeface="+mn-ea"/>
                <a:cs typeface="+mn-cs"/>
              </a:rPr>
              <a:t>Section Requirements</a:t>
            </a:r>
            <a:r>
              <a:rPr lang="en-US" sz="1200" b="1" kern="1200" dirty="0">
                <a:solidFill>
                  <a:srgbClr val="00338D"/>
                </a:solidFill>
                <a:ea typeface="+mn-ea"/>
                <a:cs typeface="+mn-cs"/>
              </a:rPr>
              <a:t>: </a:t>
            </a:r>
            <a:r>
              <a:rPr lang="en-US" sz="1200" kern="1200" dirty="0">
                <a:solidFill>
                  <a:srgbClr val="00338D"/>
                </a:solidFill>
                <a:ea typeface="+mn-ea"/>
                <a:cs typeface="+mn-cs"/>
              </a:rPr>
              <a:t>1. Utilize the drop-down menus in the “Yes/No” column to answer each question</a:t>
            </a:r>
          </a:p>
          <a:p>
            <a:pPr>
              <a:buClrTx/>
            </a:pPr>
            <a:r>
              <a:rPr lang="en-US" sz="1200" kern="1200" dirty="0">
                <a:solidFill>
                  <a:srgbClr val="00338D"/>
                </a:solidFill>
                <a:ea typeface="+mn-ea"/>
                <a:cs typeface="+mn-cs"/>
              </a:rPr>
              <a:t>                                        2. Confirm the spend categories utilizing the drop-down menu in the “Response” box </a:t>
            </a:r>
          </a:p>
          <a:p>
            <a:pPr>
              <a:buClrTx/>
            </a:pPr>
            <a:r>
              <a:rPr lang="en-US" sz="1200" kern="1200" dirty="0">
                <a:solidFill>
                  <a:srgbClr val="00338D"/>
                </a:solidFill>
                <a:ea typeface="+mn-ea"/>
                <a:cs typeface="+mn-cs"/>
              </a:rPr>
              <a:t>                                        3. If necessary, note the correct spend categories in the “Comments for Consideration” box </a:t>
            </a:r>
          </a:p>
          <a:p>
            <a:pPr>
              <a:spcAft>
                <a:spcPts val="600"/>
              </a:spcAft>
              <a:buClrTx/>
            </a:pPr>
            <a:r>
              <a:rPr lang="en-US" sz="1200" kern="1200" dirty="0">
                <a:solidFill>
                  <a:srgbClr val="00338D"/>
                </a:solidFill>
                <a:ea typeface="+mn-ea"/>
                <a:cs typeface="+mn-cs"/>
              </a:rPr>
              <a:t>                                   </a:t>
            </a:r>
          </a:p>
        </p:txBody>
      </p:sp>
      <p:pic>
        <p:nvPicPr>
          <p:cNvPr id="4" name="Picture 3" descr="CRF expenditures.">
            <a:extLst>
              <a:ext uri="{FF2B5EF4-FFF2-40B4-BE49-F238E27FC236}">
                <a16:creationId xmlns:a16="http://schemas.microsoft.com/office/drawing/2014/main" id="{55E838EC-13F7-4988-B47D-057563ACC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404" y="704949"/>
            <a:ext cx="5519420" cy="4213606"/>
          </a:xfrm>
          <a:prstGeom prst="rect">
            <a:avLst/>
          </a:prstGeom>
        </p:spPr>
      </p:pic>
      <p:sp>
        <p:nvSpPr>
          <p:cNvPr id="8" name="Arrow: Left 7">
            <a:extLst>
              <a:ext uri="{FF2B5EF4-FFF2-40B4-BE49-F238E27FC236}">
                <a16:creationId xmlns:a16="http://schemas.microsoft.com/office/drawing/2014/main" id="{3C9A9E84-DE5F-4B45-830D-051DA806760E}"/>
              </a:ext>
            </a:extLst>
          </p:cNvPr>
          <p:cNvSpPr/>
          <p:nvPr/>
        </p:nvSpPr>
        <p:spPr>
          <a:xfrm rot="1987625">
            <a:off x="8750174" y="1853679"/>
            <a:ext cx="834159" cy="34452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buClrTx/>
            </a:pPr>
            <a:r>
              <a:rPr lang="en-US" sz="1100" kern="1200" dirty="0">
                <a:solidFill>
                  <a:prstClr val="white"/>
                </a:solidFill>
                <a:latin typeface="Arial"/>
              </a:rPr>
              <a:t>Confirm</a:t>
            </a:r>
            <a:endParaRPr lang="en-US" sz="1500" kern="1200" dirty="0">
              <a:solidFill>
                <a:prstClr val="white"/>
              </a:solidFill>
              <a:latin typeface="Arial"/>
            </a:endParaRPr>
          </a:p>
        </p:txBody>
      </p:sp>
      <p:sp>
        <p:nvSpPr>
          <p:cNvPr id="3" name="Title 2">
            <a:extLst>
              <a:ext uri="{FF2B5EF4-FFF2-40B4-BE49-F238E27FC236}">
                <a16:creationId xmlns:a16="http://schemas.microsoft.com/office/drawing/2014/main" id="{12DAA7C2-13EF-48EE-BFDB-21C8726B8665}"/>
              </a:ext>
            </a:extLst>
          </p:cNvPr>
          <p:cNvSpPr>
            <a:spLocks noGrp="1"/>
          </p:cNvSpPr>
          <p:nvPr>
            <p:ph type="title"/>
          </p:nvPr>
        </p:nvSpPr>
        <p:spPr>
          <a:xfrm>
            <a:off x="996317" y="-518400"/>
            <a:ext cx="10185600" cy="518400"/>
          </a:xfrm>
        </p:spPr>
        <p:txBody>
          <a:bodyPr vert="horz" lIns="0" tIns="0" rIns="0" bIns="0" rtlCol="0" anchor="b" anchorCtr="0">
            <a:noAutofit/>
          </a:bodyPr>
          <a:lstStyle/>
          <a:p>
            <a:r>
              <a:rPr lang="en-US" dirty="0"/>
              <a:t>CRF Expenditures</a:t>
            </a:r>
          </a:p>
        </p:txBody>
      </p:sp>
    </p:spTree>
    <p:extLst>
      <p:ext uri="{BB962C8B-B14F-4D97-AF65-F5344CB8AC3E}">
        <p14:creationId xmlns:p14="http://schemas.microsoft.com/office/powerpoint/2010/main" val="407054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31759-9A4B-4082-ADED-386E068801FC}"/>
              </a:ext>
            </a:extLst>
          </p:cNvPr>
          <p:cNvSpPr txBox="1"/>
          <p:nvPr/>
        </p:nvSpPr>
        <p:spPr>
          <a:xfrm>
            <a:off x="1893117" y="142731"/>
            <a:ext cx="7222921" cy="335559"/>
          </a:xfrm>
          <a:prstGeom prst="rect">
            <a:avLst/>
          </a:prstGeom>
          <a:noFill/>
        </p:spPr>
        <p:txBody>
          <a:bodyPr wrap="square" lIns="54610" tIns="54610" rIns="54610" bIns="54610" rtlCol="0">
            <a:noAutofit/>
          </a:bodyPr>
          <a:lstStyle/>
          <a:p>
            <a:pPr>
              <a:spcAft>
                <a:spcPts val="600"/>
              </a:spcAft>
              <a:buClrTx/>
            </a:pPr>
            <a:r>
              <a:rPr lang="en-US" sz="2400" kern="1200" dirty="0">
                <a:solidFill>
                  <a:srgbClr val="00338D"/>
                </a:solidFill>
                <a:ea typeface="+mn-ea"/>
                <a:cs typeface="+mn-cs"/>
              </a:rPr>
              <a:t>Guidance Policies and Procedures </a:t>
            </a:r>
          </a:p>
        </p:txBody>
      </p:sp>
      <p:sp>
        <p:nvSpPr>
          <p:cNvPr id="6" name="TextBox 5">
            <a:extLst>
              <a:ext uri="{FF2B5EF4-FFF2-40B4-BE49-F238E27FC236}">
                <a16:creationId xmlns:a16="http://schemas.microsoft.com/office/drawing/2014/main" id="{0961A420-6BDD-467D-8828-7A0B97984BD8}"/>
              </a:ext>
            </a:extLst>
          </p:cNvPr>
          <p:cNvSpPr txBox="1"/>
          <p:nvPr/>
        </p:nvSpPr>
        <p:spPr>
          <a:xfrm>
            <a:off x="1964577" y="4113793"/>
            <a:ext cx="8253461" cy="662731"/>
          </a:xfrm>
          <a:prstGeom prst="rect">
            <a:avLst/>
          </a:prstGeom>
          <a:noFill/>
        </p:spPr>
        <p:txBody>
          <a:bodyPr wrap="square" lIns="54610" tIns="54610" rIns="54610" bIns="54610" rtlCol="0">
            <a:noAutofit/>
          </a:bodyPr>
          <a:lstStyle/>
          <a:p>
            <a:pPr>
              <a:spcAft>
                <a:spcPts val="600"/>
              </a:spcAft>
              <a:buClrTx/>
            </a:pPr>
            <a:r>
              <a:rPr lang="en-US" sz="1300" b="1" u="sng" kern="1200" dirty="0">
                <a:solidFill>
                  <a:srgbClr val="00338D"/>
                </a:solidFill>
                <a:ea typeface="+mn-ea"/>
                <a:cs typeface="+mn-cs"/>
              </a:rPr>
              <a:t>Purpose:</a:t>
            </a:r>
            <a:r>
              <a:rPr lang="en-US" sz="1300" kern="1200" dirty="0">
                <a:solidFill>
                  <a:srgbClr val="00338D"/>
                </a:solidFill>
                <a:ea typeface="+mn-ea"/>
                <a:cs typeface="+mn-cs"/>
              </a:rPr>
              <a:t> to assess your LEA’s procedures for updating and disseminating CRF guidance and trainings. Having up-to-date information on grant criteria is essential for remaining compliant with Federal and State requirements. This section evaluates your LEA’s policies for staying informed on updated guidance</a:t>
            </a:r>
          </a:p>
          <a:p>
            <a:pPr>
              <a:spcAft>
                <a:spcPts val="600"/>
              </a:spcAft>
              <a:buClrTx/>
            </a:pPr>
            <a:r>
              <a:rPr lang="en-US" sz="1300" b="1" u="sng" kern="1200" dirty="0">
                <a:solidFill>
                  <a:srgbClr val="00338D"/>
                </a:solidFill>
                <a:ea typeface="+mn-ea"/>
                <a:cs typeface="+mn-cs"/>
              </a:rPr>
              <a:t>Section Requirements</a:t>
            </a:r>
            <a:r>
              <a:rPr lang="en-US" sz="1300" b="1" kern="1200" dirty="0">
                <a:solidFill>
                  <a:srgbClr val="00338D"/>
                </a:solidFill>
                <a:ea typeface="+mn-ea"/>
                <a:cs typeface="+mn-cs"/>
              </a:rPr>
              <a:t>: </a:t>
            </a:r>
            <a:r>
              <a:rPr lang="en-US" sz="1300" kern="1200" dirty="0">
                <a:solidFill>
                  <a:srgbClr val="00338D"/>
                </a:solidFill>
                <a:ea typeface="+mn-ea"/>
                <a:cs typeface="+mn-cs"/>
              </a:rPr>
              <a:t>1. Utilize the drop-down menus in the “Yes/No” column to answer each question</a:t>
            </a:r>
          </a:p>
          <a:p>
            <a:pPr>
              <a:spcAft>
                <a:spcPts val="600"/>
              </a:spcAft>
              <a:buClrTx/>
            </a:pPr>
            <a:r>
              <a:rPr lang="en-US" sz="1300" kern="1200" dirty="0">
                <a:solidFill>
                  <a:srgbClr val="00338D"/>
                </a:solidFill>
                <a:ea typeface="+mn-ea"/>
                <a:cs typeface="+mn-cs"/>
              </a:rPr>
              <a:t>                                        2. If necessary, provide additional information in the “Comments for Consideration”   		    box of the below section </a:t>
            </a:r>
          </a:p>
          <a:p>
            <a:pPr>
              <a:spcAft>
                <a:spcPts val="600"/>
              </a:spcAft>
              <a:buClrTx/>
            </a:pPr>
            <a:r>
              <a:rPr lang="en-US" sz="1200" kern="1200" dirty="0">
                <a:solidFill>
                  <a:srgbClr val="00338D"/>
                </a:solidFill>
                <a:ea typeface="+mn-ea"/>
                <a:cs typeface="+mn-cs"/>
              </a:rPr>
              <a:t>                                   </a:t>
            </a:r>
          </a:p>
        </p:txBody>
      </p:sp>
      <p:pic>
        <p:nvPicPr>
          <p:cNvPr id="4" name="Picture 3" descr="Guidance policies and procedures.">
            <a:extLst>
              <a:ext uri="{FF2B5EF4-FFF2-40B4-BE49-F238E27FC236}">
                <a16:creationId xmlns:a16="http://schemas.microsoft.com/office/drawing/2014/main" id="{6B688180-C017-4FFF-B699-7A56997D7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116" y="741535"/>
            <a:ext cx="8396382" cy="3109013"/>
          </a:xfrm>
          <a:prstGeom prst="rect">
            <a:avLst/>
          </a:prstGeom>
        </p:spPr>
      </p:pic>
      <p:sp>
        <p:nvSpPr>
          <p:cNvPr id="5" name="Title 4">
            <a:extLst>
              <a:ext uri="{FF2B5EF4-FFF2-40B4-BE49-F238E27FC236}">
                <a16:creationId xmlns:a16="http://schemas.microsoft.com/office/drawing/2014/main" id="{157BBF5B-665E-4064-A7F4-32C511ACB6F7}"/>
              </a:ext>
            </a:extLst>
          </p:cNvPr>
          <p:cNvSpPr>
            <a:spLocks noGrp="1"/>
          </p:cNvSpPr>
          <p:nvPr>
            <p:ph type="title"/>
          </p:nvPr>
        </p:nvSpPr>
        <p:spPr>
          <a:xfrm>
            <a:off x="996317" y="-518400"/>
            <a:ext cx="10185600" cy="518400"/>
          </a:xfrm>
        </p:spPr>
        <p:txBody>
          <a:bodyPr vert="horz" lIns="0" tIns="0" rIns="0" bIns="0" rtlCol="0" anchor="b" anchorCtr="0">
            <a:noAutofit/>
          </a:bodyPr>
          <a:lstStyle/>
          <a:p>
            <a:r>
              <a:rPr lang="en-US" dirty="0"/>
              <a:t>Guidance Policies and Procedures</a:t>
            </a:r>
          </a:p>
        </p:txBody>
      </p:sp>
    </p:spTree>
    <p:extLst>
      <p:ext uri="{BB962C8B-B14F-4D97-AF65-F5344CB8AC3E}">
        <p14:creationId xmlns:p14="http://schemas.microsoft.com/office/powerpoint/2010/main" val="1540334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97.4803"/>
  <p:tag name="ADV_COPYRIGHT" val="TRUE"/>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4D37DD55-134B-4AAB-89DB-05B8D4416419}" vid="{5F4696DE-480E-4AAB-AF8D-402268BC4A46}"/>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4793</Words>
  <Application>Microsoft Office PowerPoint</Application>
  <PresentationFormat>Widescreen</PresentationFormat>
  <Paragraphs>578</Paragraphs>
  <Slides>44</Slides>
  <Notes>43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44</vt:i4>
      </vt:variant>
    </vt:vector>
  </HeadingPairs>
  <TitlesOfParts>
    <vt:vector size="48" baseType="lpstr">
      <vt:lpstr>Arial</vt:lpstr>
      <vt:lpstr>Calibri</vt:lpstr>
      <vt:lpstr>Office Theme</vt:lpstr>
      <vt:lpstr>KPMG_Standard_4x3_0922_2015</vt:lpstr>
      <vt:lpstr>CDE Office Hours</vt:lpstr>
      <vt:lpstr> CDE Team!</vt:lpstr>
      <vt:lpstr>ESSER Office Hours</vt:lpstr>
      <vt:lpstr>CRF Monitoring  </vt:lpstr>
      <vt:lpstr>KPMG Risk Assessment Overview </vt:lpstr>
      <vt:lpstr>Grantee Information</vt:lpstr>
      <vt:lpstr>Grant Overview</vt:lpstr>
      <vt:lpstr>CRF Expenditures</vt:lpstr>
      <vt:lpstr>Guidance Policies and Procedures</vt:lpstr>
      <vt:lpstr>Monitoring Policies and Procedures</vt:lpstr>
      <vt:lpstr>Indirect Cost Training  </vt:lpstr>
      <vt:lpstr>Indirect Cost (IDC) and Indirect Cost Rate (ICR)</vt:lpstr>
      <vt:lpstr>Typical Costs associated with ICR</vt:lpstr>
      <vt:lpstr>Additional Costs excluded from ICR</vt:lpstr>
      <vt:lpstr>IDC Costs vs Direct Admin Costs</vt:lpstr>
      <vt:lpstr>Indirect Costs are an Allowable Grant Activity in General  </vt:lpstr>
      <vt:lpstr>Types of ICR</vt:lpstr>
      <vt:lpstr>How is IDC Calculated</vt:lpstr>
      <vt:lpstr>How is IDC Calculated (Example)</vt:lpstr>
      <vt:lpstr>How Do I recover IDC</vt:lpstr>
      <vt:lpstr>ICR Use in Multi-Year Awards</vt:lpstr>
      <vt:lpstr>Override Indirect Costs Link</vt:lpstr>
      <vt:lpstr>Chart of Accounts</vt:lpstr>
      <vt:lpstr>Chart of Accounts - Continued</vt:lpstr>
      <vt:lpstr>Chart of Accounts - Continued</vt:lpstr>
      <vt:lpstr>Additional Resources</vt:lpstr>
      <vt:lpstr>CDE Contacts </vt:lpstr>
      <vt:lpstr>Evidence-Based Curricula and Resources</vt:lpstr>
      <vt:lpstr>How should schools use COVID relief funds to make long-term investments in curriculum and instruction?</vt:lpstr>
      <vt:lpstr>#1 recommendation: Talk to your state content specialists!</vt:lpstr>
      <vt:lpstr>Don’t lose sight of the bigger picture!</vt:lpstr>
      <vt:lpstr>Why invest in curriculum?</vt:lpstr>
      <vt:lpstr>First-person curriculum reviews (Look for yourself!)</vt:lpstr>
      <vt:lpstr>Second-person curriculum reviews (Take their word for it?)</vt:lpstr>
      <vt:lpstr>Third-person curriculum reviews (Trust an impartial expert)</vt:lpstr>
      <vt:lpstr>Other sources</vt:lpstr>
      <vt:lpstr>#1 recommendation: Talk to your state content specialists!</vt:lpstr>
      <vt:lpstr>What SIS can offer you</vt:lpstr>
      <vt:lpstr>Updates and Reminders</vt:lpstr>
      <vt:lpstr>Reminders</vt:lpstr>
      <vt:lpstr>Reminder and Upcoming Topics! </vt:lpstr>
      <vt:lpstr>Questions?</vt:lpstr>
      <vt:lpstr>Thank you!   Enjoy the Breakout Room Conversation!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5</cp:revision>
  <dcterms:modified xsi:type="dcterms:W3CDTF">2021-10-11T19:17:55Z</dcterms:modified>
</cp:coreProperties>
</file>