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77" r:id="rId2"/>
    <p:sldMasterId id="2147483691" r:id="rId3"/>
    <p:sldMasterId id="2147483720" r:id="rId4"/>
  </p:sldMasterIdLst>
  <p:notesMasterIdLst>
    <p:notesMasterId r:id="rId45"/>
  </p:notesMasterIdLst>
  <p:sldIdLst>
    <p:sldId id="629" r:id="rId5"/>
    <p:sldId id="590" r:id="rId6"/>
    <p:sldId id="257" r:id="rId7"/>
    <p:sldId id="626" r:id="rId8"/>
    <p:sldId id="1230" r:id="rId9"/>
    <p:sldId id="1229" r:id="rId10"/>
    <p:sldId id="603" r:id="rId11"/>
    <p:sldId id="1224" r:id="rId12"/>
    <p:sldId id="1223" r:id="rId13"/>
    <p:sldId id="562" r:id="rId14"/>
    <p:sldId id="334" r:id="rId15"/>
    <p:sldId id="367" r:id="rId16"/>
    <p:sldId id="560" r:id="rId17"/>
    <p:sldId id="565" r:id="rId18"/>
    <p:sldId id="566" r:id="rId19"/>
    <p:sldId id="385" r:id="rId20"/>
    <p:sldId id="373" r:id="rId21"/>
    <p:sldId id="567" r:id="rId22"/>
    <p:sldId id="280" r:id="rId23"/>
    <p:sldId id="276" r:id="rId24"/>
    <p:sldId id="309" r:id="rId25"/>
    <p:sldId id="300" r:id="rId26"/>
    <p:sldId id="308" r:id="rId27"/>
    <p:sldId id="310" r:id="rId28"/>
    <p:sldId id="297" r:id="rId29"/>
    <p:sldId id="296" r:id="rId30"/>
    <p:sldId id="295" r:id="rId31"/>
    <p:sldId id="272" r:id="rId32"/>
    <p:sldId id="258" r:id="rId33"/>
    <p:sldId id="265" r:id="rId34"/>
    <p:sldId id="279" r:id="rId35"/>
    <p:sldId id="281" r:id="rId36"/>
    <p:sldId id="259" r:id="rId37"/>
    <p:sldId id="274" r:id="rId38"/>
    <p:sldId id="260" r:id="rId39"/>
    <p:sldId id="270" r:id="rId40"/>
    <p:sldId id="269" r:id="rId41"/>
    <p:sldId id="1228" r:id="rId42"/>
    <p:sldId id="1227" r:id="rId43"/>
    <p:sldId id="625" r:id="rId4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jeri-Nelson, Nazanin" initials="MN" lastIdx="2" clrIdx="0">
    <p:extLst>
      <p:ext uri="{19B8F6BF-5375-455C-9EA6-DF929625EA0E}">
        <p15:presenceInfo xmlns:p15="http://schemas.microsoft.com/office/powerpoint/2012/main" userId="S::Mohajeri-Nelson_n@cde.state.co.us::a9da618a-a76d-43dd-a63a-6c6fdf3f5685" providerId="AD"/>
      </p:ext>
    </p:extLst>
  </p:cmAuthor>
  <p:cmAuthor id="2" name="Moira Blake" initials="MB" lastIdx="1" clrIdx="1">
    <p:extLst>
      <p:ext uri="{19B8F6BF-5375-455C-9EA6-DF929625EA0E}">
        <p15:presenceInfo xmlns:p15="http://schemas.microsoft.com/office/powerpoint/2012/main" userId="S::Blake_M@cde.state.co.us::5c9aae86-a362-44bb-9153-1362f69532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F82658-8AFC-442A-9291-991C26907DA4}">
  <a:tblStyle styleId="{1DF82658-8AFC-442A-9291-991C26907DA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D1F991EF-CF58-4D44-A959-F8D699201C2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454" autoAdjust="0"/>
  </p:normalViewPr>
  <p:slideViewPr>
    <p:cSldViewPr snapToGrid="0">
      <p:cViewPr varScale="1">
        <p:scale>
          <a:sx n="100" d="100"/>
          <a:sy n="100" d="100"/>
        </p:scale>
        <p:origin x="2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rummerbill\Documents\D11\JSAA\JSAA%201st%20Quarter%20Behavior_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rummerbill\Documents\D11\JSAA\JSAA%201st%20Quarter%20Behavior_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Student 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EC3-46F2-B8EA-443DD7D29BC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EC3-46F2-B8EA-443DD7D29BC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EC3-46F2-B8EA-443DD7D29BC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EC3-46F2-B8EA-443DD7D29BC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EC3-46F2-B8EA-443DD7D29BC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EC3-46F2-B8EA-443DD7D29BC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'10+ Student Incidents'!$B$2:$B$7</c:f>
              <c:strCache>
                <c:ptCount val="6"/>
                <c:pt idx="0">
                  <c:v>L1 Abusive Lang/Intim w/Student</c:v>
                </c:pt>
                <c:pt idx="1">
                  <c:v>L1 Campus Misconduct</c:v>
                </c:pt>
                <c:pt idx="2">
                  <c:v>L1 Classroom Misconduct</c:v>
                </c:pt>
                <c:pt idx="3">
                  <c:v>L1 Insubordination</c:v>
                </c:pt>
                <c:pt idx="4">
                  <c:v>L2 Campus Misconduct</c:v>
                </c:pt>
                <c:pt idx="5">
                  <c:v>L3 Continual LEVEL II Infraction</c:v>
                </c:pt>
              </c:strCache>
            </c:strRef>
          </c:cat>
          <c:val>
            <c:numRef>
              <c:f>'10+ Student Incidents'!$C$2:$C$7</c:f>
              <c:numCache>
                <c:formatCode>General</c:formatCode>
                <c:ptCount val="6"/>
                <c:pt idx="0">
                  <c:v>1</c:v>
                </c:pt>
                <c:pt idx="1">
                  <c:v>1</c:v>
                </c:pt>
                <c:pt idx="2">
                  <c:v>4</c:v>
                </c:pt>
                <c:pt idx="3">
                  <c:v>1</c:v>
                </c:pt>
                <c:pt idx="4">
                  <c:v>2</c:v>
                </c:pt>
                <c:pt idx="5">
                  <c:v>1</c:v>
                </c:pt>
              </c:numCache>
            </c:numRef>
          </c:val>
          <c:extLst>
            <c:ext xmlns:c16="http://schemas.microsoft.com/office/drawing/2014/chart" uri="{C3380CC4-5D6E-409C-BE32-E72D297353CC}">
              <c16:uniqueId val="{0000000C-6EC3-46F2-B8EA-443DD7D29BC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Student 3</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7FA-4772-9222-CF2B91D057F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7FA-4772-9222-CF2B91D057F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7FA-4772-9222-CF2B91D057F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'10+ Student Incidents'!$B$15:$B$17</c:f>
              <c:strCache>
                <c:ptCount val="3"/>
                <c:pt idx="0">
                  <c:v>L1 Classroom Misconduct</c:v>
                </c:pt>
                <c:pt idx="1">
                  <c:v>L1 Insubordination</c:v>
                </c:pt>
                <c:pt idx="2">
                  <c:v>L2 Campus Misconduct</c:v>
                </c:pt>
              </c:strCache>
            </c:strRef>
          </c:cat>
          <c:val>
            <c:numRef>
              <c:f>'10+ Student Incidents'!$C$15:$C$17</c:f>
              <c:numCache>
                <c:formatCode>General</c:formatCode>
                <c:ptCount val="3"/>
                <c:pt idx="0">
                  <c:v>5</c:v>
                </c:pt>
                <c:pt idx="1">
                  <c:v>4</c:v>
                </c:pt>
                <c:pt idx="2">
                  <c:v>1</c:v>
                </c:pt>
              </c:numCache>
            </c:numRef>
          </c:val>
          <c:extLst>
            <c:ext xmlns:c16="http://schemas.microsoft.com/office/drawing/2014/chart" uri="{C3380CC4-5D6E-409C-BE32-E72D297353CC}">
              <c16:uniqueId val="{00000006-E7FA-4772-9222-CF2B91D057F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Student 2</a:t>
            </a:r>
          </a:p>
        </c:rich>
      </c:tx>
      <c:layout>
        <c:manualLayout>
          <c:xMode val="edge"/>
          <c:yMode val="edge"/>
          <c:x val="0.34616666666666668"/>
          <c:y val="2.777777777777777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972-4114-A2DD-D56AFA6B413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972-4114-A2DD-D56AFA6B413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972-4114-A2DD-D56AFA6B413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972-4114-A2DD-D56AFA6B413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972-4114-A2DD-D56AFA6B4139}"/>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7972-4114-A2DD-D56AFA6B4139}"/>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7972-4114-A2DD-D56AFA6B413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'10+ Student Incidents'!$B$8:$B$14</c:f>
              <c:strCache>
                <c:ptCount val="7"/>
                <c:pt idx="0">
                  <c:v>L1 Abusive Lang/Intim w/Student</c:v>
                </c:pt>
                <c:pt idx="1">
                  <c:v>L1 Campus Misconduct</c:v>
                </c:pt>
                <c:pt idx="2">
                  <c:v>L1 Insubordination</c:v>
                </c:pt>
                <c:pt idx="3">
                  <c:v>L1 Unexcused Tardiness</c:v>
                </c:pt>
                <c:pt idx="4">
                  <c:v>L2 Abusive Lang w/Staff</c:v>
                </c:pt>
                <c:pt idx="5">
                  <c:v>L2 Campus Misconduct</c:v>
                </c:pt>
                <c:pt idx="6">
                  <c:v>L2 Unauthorized Leaving Campus</c:v>
                </c:pt>
              </c:strCache>
            </c:strRef>
          </c:cat>
          <c:val>
            <c:numRef>
              <c:f>'10+ Student Incidents'!$C$8:$C$14</c:f>
              <c:numCache>
                <c:formatCode>General</c:formatCode>
                <c:ptCount val="7"/>
                <c:pt idx="0">
                  <c:v>3</c:v>
                </c:pt>
                <c:pt idx="1">
                  <c:v>1</c:v>
                </c:pt>
                <c:pt idx="2">
                  <c:v>5</c:v>
                </c:pt>
                <c:pt idx="3">
                  <c:v>1</c:v>
                </c:pt>
                <c:pt idx="4">
                  <c:v>1</c:v>
                </c:pt>
                <c:pt idx="5">
                  <c:v>1</c:v>
                </c:pt>
                <c:pt idx="6">
                  <c:v>1</c:v>
                </c:pt>
              </c:numCache>
            </c:numRef>
          </c:val>
          <c:extLst>
            <c:ext xmlns:c16="http://schemas.microsoft.com/office/drawing/2014/chart" uri="{C3380CC4-5D6E-409C-BE32-E72D297353CC}">
              <c16:uniqueId val="{0000000E-7972-4114-A2DD-D56AFA6B413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Student 4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DCE-44BC-83B1-DADE99A8A39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DCE-44BC-83B1-DADE99A8A39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DCE-44BC-83B1-DADE99A8A39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DCE-44BC-83B1-DADE99A8A39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DCE-44BC-83B1-DADE99A8A39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'10+ Student Incidents'!$B$33:$B$37</c:f>
              <c:strCache>
                <c:ptCount val="5"/>
                <c:pt idx="0">
                  <c:v>L1 Abusive Lang/Intim w/Student</c:v>
                </c:pt>
                <c:pt idx="1">
                  <c:v>L1 Classroom Misconduct</c:v>
                </c:pt>
                <c:pt idx="2">
                  <c:v>L1 Insubordination</c:v>
                </c:pt>
                <c:pt idx="3">
                  <c:v>L1 Unexcused Tardiness</c:v>
                </c:pt>
                <c:pt idx="4">
                  <c:v>L2 Continual LEVEL I Infraction</c:v>
                </c:pt>
              </c:strCache>
            </c:strRef>
          </c:cat>
          <c:val>
            <c:numRef>
              <c:f>'10+ Student Incidents'!$C$33:$C$37</c:f>
              <c:numCache>
                <c:formatCode>General</c:formatCode>
                <c:ptCount val="5"/>
                <c:pt idx="0">
                  <c:v>2</c:v>
                </c:pt>
                <c:pt idx="1">
                  <c:v>4</c:v>
                </c:pt>
                <c:pt idx="2">
                  <c:v>5</c:v>
                </c:pt>
                <c:pt idx="3">
                  <c:v>1</c:v>
                </c:pt>
                <c:pt idx="4">
                  <c:v>1</c:v>
                </c:pt>
              </c:numCache>
            </c:numRef>
          </c:val>
          <c:extLst>
            <c:ext xmlns:c16="http://schemas.microsoft.com/office/drawing/2014/chart" uri="{C3380CC4-5D6E-409C-BE32-E72D297353CC}">
              <c16:uniqueId val="{0000000A-9DCE-44BC-83B1-DADE99A8A39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3" Type="http://schemas.openxmlformats.org/officeDocument/2006/relationships/hyperlink" Target="Restorative%20Practices:" TargetMode="External"/><Relationship Id="rId2" Type="http://schemas.openxmlformats.org/officeDocument/2006/relationships/hyperlink" Target="https://schoolguide.casel.org/" TargetMode="External"/><Relationship Id="rId1" Type="http://schemas.openxmlformats.org/officeDocument/2006/relationships/hyperlink" Target="https://ccsso.org/sites/default/files/2019-03/CCSSO-EdCounsel%20SE%20and%20School%20Climate%20measurement_0.pdf" TargetMode="External"/><Relationship Id="rId5" Type="http://schemas.openxmlformats.org/officeDocument/2006/relationships/hyperlink" Target="https://www.search-institute.org/developmental-relationships/developmental-relationships-framework/" TargetMode="External"/><Relationship Id="rId4" Type="http://schemas.openxmlformats.org/officeDocument/2006/relationships/hyperlink" Target="https://www.pbis.org/topics/school-wide"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Restorative%20Practices:" TargetMode="External"/><Relationship Id="rId2" Type="http://schemas.openxmlformats.org/officeDocument/2006/relationships/hyperlink" Target="https://www.pbis.org/topics/school-wide" TargetMode="External"/><Relationship Id="rId1" Type="http://schemas.openxmlformats.org/officeDocument/2006/relationships/hyperlink" Target="https://www.search-institute.org/developmental-relationships/developmental-relationships-framework/" TargetMode="External"/><Relationship Id="rId5" Type="http://schemas.openxmlformats.org/officeDocument/2006/relationships/hyperlink" Target="https://ccsso.org/sites/default/files/2019-03/CCSSO-EdCounsel%20SE%20and%20School%20Climate%20measurement_0.pdf" TargetMode="External"/><Relationship Id="rId4" Type="http://schemas.openxmlformats.org/officeDocument/2006/relationships/hyperlink" Target="https://schoolguide.casel.org/"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4D9126-E5F6-4399-8E5F-18D4F3B9CDAA}"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US"/>
        </a:p>
      </dgm:t>
    </dgm:pt>
    <dgm:pt modelId="{B93D83BB-D4BC-407E-A270-7131D8C3418C}">
      <dgm:prSet custT="1"/>
      <dgm:spPr>
        <a:solidFill>
          <a:srgbClr val="0070C0"/>
        </a:solidFill>
      </dgm:spPr>
      <dgm:t>
        <a:bodyPr/>
        <a:lstStyle/>
        <a:p>
          <a:r>
            <a:rPr lang="en-US" sz="2400" dirty="0"/>
            <a:t>Ensures students feel:</a:t>
          </a:r>
        </a:p>
      </dgm:t>
    </dgm:pt>
    <dgm:pt modelId="{FBA25A2D-5449-4515-B538-8881BAC73A75}" type="parTrans" cxnId="{94C46914-BF2F-448C-B9DB-FB6F955883CB}">
      <dgm:prSet/>
      <dgm:spPr/>
      <dgm:t>
        <a:bodyPr/>
        <a:lstStyle/>
        <a:p>
          <a:endParaRPr lang="en-US"/>
        </a:p>
      </dgm:t>
    </dgm:pt>
    <dgm:pt modelId="{CE3AC655-4ABC-4CF4-9FC6-74C8C3F1AA37}" type="sibTrans" cxnId="{94C46914-BF2F-448C-B9DB-FB6F955883CB}">
      <dgm:prSet/>
      <dgm:spPr/>
      <dgm:t>
        <a:bodyPr/>
        <a:lstStyle/>
        <a:p>
          <a:endParaRPr lang="en-US"/>
        </a:p>
      </dgm:t>
    </dgm:pt>
    <dgm:pt modelId="{CE0EEDA0-9E15-4EEF-A1A0-4B756BFBFCA6}">
      <dgm:prSet custT="1"/>
      <dgm:spPr>
        <a:solidFill>
          <a:schemeClr val="bg1">
            <a:alpha val="25000"/>
          </a:schemeClr>
        </a:solidFill>
        <a:ln>
          <a:solidFill>
            <a:srgbClr val="0070C0"/>
          </a:solidFill>
        </a:ln>
      </dgm:spPr>
      <dgm:t>
        <a:bodyPr/>
        <a:lstStyle/>
        <a:p>
          <a:r>
            <a:rPr lang="en-US" sz="1800" dirty="0"/>
            <a:t>Accepted</a:t>
          </a:r>
        </a:p>
      </dgm:t>
    </dgm:pt>
    <dgm:pt modelId="{1254EB67-8E26-407A-91FA-8B91D870A8E0}" type="parTrans" cxnId="{A6983926-1541-465C-A814-D023D4592379}">
      <dgm:prSet/>
      <dgm:spPr/>
      <dgm:t>
        <a:bodyPr/>
        <a:lstStyle/>
        <a:p>
          <a:endParaRPr lang="en-US"/>
        </a:p>
      </dgm:t>
    </dgm:pt>
    <dgm:pt modelId="{A2CE09E2-939C-4D22-8EA2-A4207E4DE1D3}" type="sibTrans" cxnId="{A6983926-1541-465C-A814-D023D4592379}">
      <dgm:prSet/>
      <dgm:spPr/>
      <dgm:t>
        <a:bodyPr/>
        <a:lstStyle/>
        <a:p>
          <a:endParaRPr lang="en-US"/>
        </a:p>
      </dgm:t>
    </dgm:pt>
    <dgm:pt modelId="{E46CD324-C8CA-4D25-AAA3-D345BF607523}">
      <dgm:prSet custT="1"/>
      <dgm:spPr>
        <a:solidFill>
          <a:schemeClr val="bg1">
            <a:alpha val="25000"/>
          </a:schemeClr>
        </a:solidFill>
        <a:ln>
          <a:solidFill>
            <a:srgbClr val="0070C0"/>
          </a:solidFill>
        </a:ln>
      </dgm:spPr>
      <dgm:t>
        <a:bodyPr/>
        <a:lstStyle/>
        <a:p>
          <a:r>
            <a:rPr lang="en-US" sz="1800" dirty="0"/>
            <a:t>Respected</a:t>
          </a:r>
        </a:p>
      </dgm:t>
    </dgm:pt>
    <dgm:pt modelId="{8C2BA37A-165F-4802-AF27-961A033242D5}" type="parTrans" cxnId="{56F92EE8-62ED-4F53-9C48-0AB02C2E631B}">
      <dgm:prSet/>
      <dgm:spPr/>
      <dgm:t>
        <a:bodyPr/>
        <a:lstStyle/>
        <a:p>
          <a:endParaRPr lang="en-US"/>
        </a:p>
      </dgm:t>
    </dgm:pt>
    <dgm:pt modelId="{4D453C03-6B93-4052-9D6A-49A636442C81}" type="sibTrans" cxnId="{56F92EE8-62ED-4F53-9C48-0AB02C2E631B}">
      <dgm:prSet/>
      <dgm:spPr/>
      <dgm:t>
        <a:bodyPr/>
        <a:lstStyle/>
        <a:p>
          <a:endParaRPr lang="en-US"/>
        </a:p>
      </dgm:t>
    </dgm:pt>
    <dgm:pt modelId="{3BACCEB3-611E-4AC9-822F-23AFE9407666}">
      <dgm:prSet custT="1"/>
      <dgm:spPr>
        <a:solidFill>
          <a:schemeClr val="bg1">
            <a:alpha val="25000"/>
          </a:schemeClr>
        </a:solidFill>
        <a:ln>
          <a:solidFill>
            <a:srgbClr val="0070C0"/>
          </a:solidFill>
        </a:ln>
      </dgm:spPr>
      <dgm:t>
        <a:bodyPr/>
        <a:lstStyle/>
        <a:p>
          <a:r>
            <a:rPr lang="en-US" sz="1800" dirty="0"/>
            <a:t>Included </a:t>
          </a:r>
        </a:p>
      </dgm:t>
    </dgm:pt>
    <dgm:pt modelId="{21A28316-4C66-46F5-B38A-64FC16B8A86F}" type="parTrans" cxnId="{E3DBEBA3-C2A2-4DE5-8C21-C9ABF009FB66}">
      <dgm:prSet/>
      <dgm:spPr/>
      <dgm:t>
        <a:bodyPr/>
        <a:lstStyle/>
        <a:p>
          <a:endParaRPr lang="en-US"/>
        </a:p>
      </dgm:t>
    </dgm:pt>
    <dgm:pt modelId="{7E269484-4CE3-480C-8381-27EF0C8A51D0}" type="sibTrans" cxnId="{E3DBEBA3-C2A2-4DE5-8C21-C9ABF009FB66}">
      <dgm:prSet/>
      <dgm:spPr/>
      <dgm:t>
        <a:bodyPr/>
        <a:lstStyle/>
        <a:p>
          <a:endParaRPr lang="en-US"/>
        </a:p>
      </dgm:t>
    </dgm:pt>
    <dgm:pt modelId="{A3723B64-8F53-4891-BE25-B6B45EA9B766}">
      <dgm:prSet custT="1"/>
      <dgm:spPr>
        <a:solidFill>
          <a:schemeClr val="bg1">
            <a:alpha val="25000"/>
          </a:schemeClr>
        </a:solidFill>
        <a:ln>
          <a:solidFill>
            <a:srgbClr val="0070C0"/>
          </a:solidFill>
        </a:ln>
      </dgm:spPr>
      <dgm:t>
        <a:bodyPr/>
        <a:lstStyle/>
        <a:p>
          <a:r>
            <a:rPr lang="en-US" sz="1800" dirty="0"/>
            <a:t>Supported</a:t>
          </a:r>
          <a:endParaRPr lang="en-US" sz="2400" dirty="0"/>
        </a:p>
      </dgm:t>
    </dgm:pt>
    <dgm:pt modelId="{C9E3D78C-CEA0-4401-9F61-098CC1C8B0EE}" type="parTrans" cxnId="{4A509587-0584-4883-9B87-5F8320D07E5C}">
      <dgm:prSet/>
      <dgm:spPr/>
      <dgm:t>
        <a:bodyPr/>
        <a:lstStyle/>
        <a:p>
          <a:endParaRPr lang="en-US"/>
        </a:p>
      </dgm:t>
    </dgm:pt>
    <dgm:pt modelId="{5433DC9C-62FD-4791-BAE5-475958443BB3}" type="sibTrans" cxnId="{4A509587-0584-4883-9B87-5F8320D07E5C}">
      <dgm:prSet/>
      <dgm:spPr/>
      <dgm:t>
        <a:bodyPr/>
        <a:lstStyle/>
        <a:p>
          <a:endParaRPr lang="en-US"/>
        </a:p>
      </dgm:t>
    </dgm:pt>
    <dgm:pt modelId="{9166CFF0-C8D0-48E1-A8F8-2D302CB67643}" type="pres">
      <dgm:prSet presAssocID="{994D9126-E5F6-4399-8E5F-18D4F3B9CDAA}" presName="linearFlow" presStyleCnt="0">
        <dgm:presLayoutVars>
          <dgm:dir/>
          <dgm:animLvl val="lvl"/>
          <dgm:resizeHandles val="exact"/>
        </dgm:presLayoutVars>
      </dgm:prSet>
      <dgm:spPr/>
    </dgm:pt>
    <dgm:pt modelId="{04DEF67F-EE31-431A-9C02-6082862C5235}" type="pres">
      <dgm:prSet presAssocID="{B93D83BB-D4BC-407E-A270-7131D8C3418C}" presName="composite" presStyleCnt="0"/>
      <dgm:spPr/>
    </dgm:pt>
    <dgm:pt modelId="{06A8C5F1-727A-4FE3-AA86-D6E13E60F790}" type="pres">
      <dgm:prSet presAssocID="{B93D83BB-D4BC-407E-A270-7131D8C3418C}" presName="parentText" presStyleLbl="alignNode1" presStyleIdx="0" presStyleCnt="1" custLinFactNeighborX="-3147" custLinFactNeighborY="428">
        <dgm:presLayoutVars>
          <dgm:chMax val="1"/>
          <dgm:bulletEnabled val="1"/>
        </dgm:presLayoutVars>
      </dgm:prSet>
      <dgm:spPr/>
    </dgm:pt>
    <dgm:pt modelId="{033BF0C1-EA3E-4206-8D8B-09E8EDC2A3C5}" type="pres">
      <dgm:prSet presAssocID="{B93D83BB-D4BC-407E-A270-7131D8C3418C}" presName="descendantText" presStyleLbl="alignAcc1" presStyleIdx="0" presStyleCnt="1" custScaleX="79008" custScaleY="83524" custLinFactNeighborX="-12165" custLinFactNeighborY="-6994">
        <dgm:presLayoutVars>
          <dgm:bulletEnabled val="1"/>
        </dgm:presLayoutVars>
      </dgm:prSet>
      <dgm:spPr/>
    </dgm:pt>
  </dgm:ptLst>
  <dgm:cxnLst>
    <dgm:cxn modelId="{F83F530C-94A3-4CB9-AEBB-730E0BFD0CBA}" type="presOf" srcId="{994D9126-E5F6-4399-8E5F-18D4F3B9CDAA}" destId="{9166CFF0-C8D0-48E1-A8F8-2D302CB67643}" srcOrd="0" destOrd="0" presId="urn:microsoft.com/office/officeart/2005/8/layout/chevron2"/>
    <dgm:cxn modelId="{9B519810-5F41-4265-8459-425D4E178248}" type="presOf" srcId="{A3723B64-8F53-4891-BE25-B6B45EA9B766}" destId="{033BF0C1-EA3E-4206-8D8B-09E8EDC2A3C5}" srcOrd="0" destOrd="3" presId="urn:microsoft.com/office/officeart/2005/8/layout/chevron2"/>
    <dgm:cxn modelId="{94C46914-BF2F-448C-B9DB-FB6F955883CB}" srcId="{994D9126-E5F6-4399-8E5F-18D4F3B9CDAA}" destId="{B93D83BB-D4BC-407E-A270-7131D8C3418C}" srcOrd="0" destOrd="0" parTransId="{FBA25A2D-5449-4515-B538-8881BAC73A75}" sibTransId="{CE3AC655-4ABC-4CF4-9FC6-74C8C3F1AA37}"/>
    <dgm:cxn modelId="{51372F15-989E-4696-BEB3-9E52DB06DABC}" type="presOf" srcId="{3BACCEB3-611E-4AC9-822F-23AFE9407666}" destId="{033BF0C1-EA3E-4206-8D8B-09E8EDC2A3C5}" srcOrd="0" destOrd="2" presId="urn:microsoft.com/office/officeart/2005/8/layout/chevron2"/>
    <dgm:cxn modelId="{A6983926-1541-465C-A814-D023D4592379}" srcId="{B93D83BB-D4BC-407E-A270-7131D8C3418C}" destId="{CE0EEDA0-9E15-4EEF-A1A0-4B756BFBFCA6}" srcOrd="0" destOrd="0" parTransId="{1254EB67-8E26-407A-91FA-8B91D870A8E0}" sibTransId="{A2CE09E2-939C-4D22-8EA2-A4207E4DE1D3}"/>
    <dgm:cxn modelId="{542CBA63-F344-4E7D-AA8E-D680BC8587B0}" type="presOf" srcId="{B93D83BB-D4BC-407E-A270-7131D8C3418C}" destId="{06A8C5F1-727A-4FE3-AA86-D6E13E60F790}" srcOrd="0" destOrd="0" presId="urn:microsoft.com/office/officeart/2005/8/layout/chevron2"/>
    <dgm:cxn modelId="{61691F65-772B-4F31-9E4C-3489EBE04BAE}" type="presOf" srcId="{E46CD324-C8CA-4D25-AAA3-D345BF607523}" destId="{033BF0C1-EA3E-4206-8D8B-09E8EDC2A3C5}" srcOrd="0" destOrd="1" presId="urn:microsoft.com/office/officeart/2005/8/layout/chevron2"/>
    <dgm:cxn modelId="{4A509587-0584-4883-9B87-5F8320D07E5C}" srcId="{B93D83BB-D4BC-407E-A270-7131D8C3418C}" destId="{A3723B64-8F53-4891-BE25-B6B45EA9B766}" srcOrd="3" destOrd="0" parTransId="{C9E3D78C-CEA0-4401-9F61-098CC1C8B0EE}" sibTransId="{5433DC9C-62FD-4791-BAE5-475958443BB3}"/>
    <dgm:cxn modelId="{E3DBEBA3-C2A2-4DE5-8C21-C9ABF009FB66}" srcId="{B93D83BB-D4BC-407E-A270-7131D8C3418C}" destId="{3BACCEB3-611E-4AC9-822F-23AFE9407666}" srcOrd="2" destOrd="0" parTransId="{21A28316-4C66-46F5-B38A-64FC16B8A86F}" sibTransId="{7E269484-4CE3-480C-8381-27EF0C8A51D0}"/>
    <dgm:cxn modelId="{4B0BFDBD-9354-4B89-9371-3AC214FC7B90}" type="presOf" srcId="{CE0EEDA0-9E15-4EEF-A1A0-4B756BFBFCA6}" destId="{033BF0C1-EA3E-4206-8D8B-09E8EDC2A3C5}" srcOrd="0" destOrd="0" presId="urn:microsoft.com/office/officeart/2005/8/layout/chevron2"/>
    <dgm:cxn modelId="{56F92EE8-62ED-4F53-9C48-0AB02C2E631B}" srcId="{B93D83BB-D4BC-407E-A270-7131D8C3418C}" destId="{E46CD324-C8CA-4D25-AAA3-D345BF607523}" srcOrd="1" destOrd="0" parTransId="{8C2BA37A-165F-4802-AF27-961A033242D5}" sibTransId="{4D453C03-6B93-4052-9D6A-49A636442C81}"/>
    <dgm:cxn modelId="{A0205F7F-BA4F-41A3-B603-4A2F9D3DE51E}" type="presParOf" srcId="{9166CFF0-C8D0-48E1-A8F8-2D302CB67643}" destId="{04DEF67F-EE31-431A-9C02-6082862C5235}" srcOrd="0" destOrd="0" presId="urn:microsoft.com/office/officeart/2005/8/layout/chevron2"/>
    <dgm:cxn modelId="{E7A0D377-6E1D-4DCC-BB7D-BDDB047CFBFB}" type="presParOf" srcId="{04DEF67F-EE31-431A-9C02-6082862C5235}" destId="{06A8C5F1-727A-4FE3-AA86-D6E13E60F790}" srcOrd="0" destOrd="0" presId="urn:microsoft.com/office/officeart/2005/8/layout/chevron2"/>
    <dgm:cxn modelId="{8FB23A2C-9DFC-41F8-915F-5A69AE60A6B9}" type="presParOf" srcId="{04DEF67F-EE31-431A-9C02-6082862C5235}" destId="{033BF0C1-EA3E-4206-8D8B-09E8EDC2A3C5}"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7F91B0-7C8A-4080-B5F9-6B850FE1C3A2}"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10F15073-8612-4676-92F3-F8DA62AAD600}">
      <dgm:prSet custT="1"/>
      <dgm:spPr/>
      <dgm:t>
        <a:bodyPr/>
        <a:lstStyle/>
        <a:p>
          <a:r>
            <a:rPr lang="en-US" sz="1400" dirty="0"/>
            <a:t>Improved behavior</a:t>
          </a:r>
        </a:p>
      </dgm:t>
    </dgm:pt>
    <dgm:pt modelId="{CEE8CE68-1AD5-43E3-9A60-B63E881BDEA7}" type="parTrans" cxnId="{65240944-5CE0-437B-A43A-9B91D202BA2D}">
      <dgm:prSet/>
      <dgm:spPr/>
      <dgm:t>
        <a:bodyPr/>
        <a:lstStyle/>
        <a:p>
          <a:endParaRPr lang="en-US"/>
        </a:p>
      </dgm:t>
    </dgm:pt>
    <dgm:pt modelId="{AEF922D2-146D-44B2-8B43-1339111E0CC7}" type="sibTrans" cxnId="{65240944-5CE0-437B-A43A-9B91D202BA2D}">
      <dgm:prSet/>
      <dgm:spPr/>
      <dgm:t>
        <a:bodyPr/>
        <a:lstStyle/>
        <a:p>
          <a:endParaRPr lang="en-US"/>
        </a:p>
      </dgm:t>
    </dgm:pt>
    <dgm:pt modelId="{7EE2437C-1ADE-44E4-8B2D-4AB51F487F5C}">
      <dgm:prSet custT="1"/>
      <dgm:spPr/>
      <dgm:t>
        <a:bodyPr/>
        <a:lstStyle/>
        <a:p>
          <a:r>
            <a:rPr lang="en-US" sz="1400" dirty="0"/>
            <a:t>Improved attendance</a:t>
          </a:r>
        </a:p>
      </dgm:t>
    </dgm:pt>
    <dgm:pt modelId="{617F9FB7-A1D6-4112-8077-F348C67DEB5F}" type="parTrans" cxnId="{68BB69B2-9B6E-4793-A727-5D6B61DD2DFE}">
      <dgm:prSet/>
      <dgm:spPr/>
      <dgm:t>
        <a:bodyPr/>
        <a:lstStyle/>
        <a:p>
          <a:endParaRPr lang="en-US"/>
        </a:p>
      </dgm:t>
    </dgm:pt>
    <dgm:pt modelId="{1EA30FF2-F00D-42A3-884F-86BB03568643}" type="sibTrans" cxnId="{68BB69B2-9B6E-4793-A727-5D6B61DD2DFE}">
      <dgm:prSet/>
      <dgm:spPr/>
      <dgm:t>
        <a:bodyPr/>
        <a:lstStyle/>
        <a:p>
          <a:endParaRPr lang="en-US"/>
        </a:p>
      </dgm:t>
    </dgm:pt>
    <dgm:pt modelId="{C8358987-4701-465B-BB24-27F75D096A5A}">
      <dgm:prSet custT="1"/>
      <dgm:spPr/>
      <dgm:t>
        <a:bodyPr/>
        <a:lstStyle/>
        <a:p>
          <a:r>
            <a:rPr lang="en-US" sz="1400" dirty="0"/>
            <a:t>Increased engagement</a:t>
          </a:r>
        </a:p>
      </dgm:t>
    </dgm:pt>
    <dgm:pt modelId="{6AC8D652-6D73-4951-9EA8-C3005378FC75}" type="parTrans" cxnId="{D0153A29-3803-4E4D-999C-7EBC63E6E809}">
      <dgm:prSet/>
      <dgm:spPr/>
      <dgm:t>
        <a:bodyPr/>
        <a:lstStyle/>
        <a:p>
          <a:endParaRPr lang="en-US"/>
        </a:p>
      </dgm:t>
    </dgm:pt>
    <dgm:pt modelId="{E70F3B4C-D774-43E6-BEFD-01016C29893D}" type="sibTrans" cxnId="{D0153A29-3803-4E4D-999C-7EBC63E6E809}">
      <dgm:prSet/>
      <dgm:spPr/>
      <dgm:t>
        <a:bodyPr/>
        <a:lstStyle/>
        <a:p>
          <a:endParaRPr lang="en-US"/>
        </a:p>
      </dgm:t>
    </dgm:pt>
    <dgm:pt modelId="{09A8E29B-66F4-4A48-BE62-2C76D460C27F}">
      <dgm:prSet custT="1"/>
      <dgm:spPr/>
      <dgm:t>
        <a:bodyPr/>
        <a:lstStyle/>
        <a:p>
          <a:r>
            <a:rPr lang="en-US" sz="1400" dirty="0"/>
            <a:t>Increased school connected-ness</a:t>
          </a:r>
        </a:p>
      </dgm:t>
      <dgm:extLst>
        <a:ext uri="{E40237B7-FDA0-4F09-8148-C483321AD2D9}">
          <dgm14:cNvPr xmlns:dgm14="http://schemas.microsoft.com/office/drawing/2010/diagram" id="0" name="" descr="Sense of belonging is linked to outcomes such as improved behavior and attendance, increases in engagement and school connectedness, and decreases in drop out rates, and disciplinary infractions. All of which positively impact academic achievement. &#10;"/>
        </a:ext>
      </dgm:extLst>
    </dgm:pt>
    <dgm:pt modelId="{04026BA2-3C21-4766-84E9-4E59DBEBB536}" type="parTrans" cxnId="{E241FD4B-34C3-41AF-B949-76CAE4FDF8C5}">
      <dgm:prSet/>
      <dgm:spPr/>
      <dgm:t>
        <a:bodyPr/>
        <a:lstStyle/>
        <a:p>
          <a:endParaRPr lang="en-US"/>
        </a:p>
      </dgm:t>
    </dgm:pt>
    <dgm:pt modelId="{F52F29C7-16BC-43CC-A748-1566160C40FF}" type="sibTrans" cxnId="{E241FD4B-34C3-41AF-B949-76CAE4FDF8C5}">
      <dgm:prSet/>
      <dgm:spPr/>
      <dgm:t>
        <a:bodyPr/>
        <a:lstStyle/>
        <a:p>
          <a:endParaRPr lang="en-US"/>
        </a:p>
      </dgm:t>
    </dgm:pt>
    <dgm:pt modelId="{C03EFC1B-0C64-4461-99BD-15E02FEFA79B}">
      <dgm:prSet custT="1"/>
      <dgm:spPr/>
      <dgm:t>
        <a:bodyPr/>
        <a:lstStyle/>
        <a:p>
          <a:r>
            <a:rPr lang="en-US" sz="1400" dirty="0"/>
            <a:t>Decreased drop out rates</a:t>
          </a:r>
        </a:p>
      </dgm:t>
    </dgm:pt>
    <dgm:pt modelId="{B1341079-3588-447F-8215-F6B56D1876AA}" type="parTrans" cxnId="{84DA7C65-821D-412F-AD59-64BEBF420FD7}">
      <dgm:prSet/>
      <dgm:spPr/>
      <dgm:t>
        <a:bodyPr/>
        <a:lstStyle/>
        <a:p>
          <a:endParaRPr lang="en-US"/>
        </a:p>
      </dgm:t>
    </dgm:pt>
    <dgm:pt modelId="{03F1354D-2B3F-43D3-929F-73BBC9AABAC7}" type="sibTrans" cxnId="{84DA7C65-821D-412F-AD59-64BEBF420FD7}">
      <dgm:prSet/>
      <dgm:spPr/>
      <dgm:t>
        <a:bodyPr/>
        <a:lstStyle/>
        <a:p>
          <a:endParaRPr lang="en-US"/>
        </a:p>
      </dgm:t>
    </dgm:pt>
    <dgm:pt modelId="{6932A52E-39F5-4217-9A3C-238BD86323FC}">
      <dgm:prSet custT="1"/>
      <dgm:spPr/>
      <dgm:t>
        <a:bodyPr/>
        <a:lstStyle/>
        <a:p>
          <a:r>
            <a:rPr lang="en-US" sz="1400" dirty="0"/>
            <a:t>Decreased discipline issues</a:t>
          </a:r>
        </a:p>
      </dgm:t>
    </dgm:pt>
    <dgm:pt modelId="{0E2121C8-60B5-4535-97AC-B0BF8C7166CB}" type="parTrans" cxnId="{B922D867-5960-47F9-8C62-8DCCED60808D}">
      <dgm:prSet/>
      <dgm:spPr/>
      <dgm:t>
        <a:bodyPr/>
        <a:lstStyle/>
        <a:p>
          <a:endParaRPr lang="en-US"/>
        </a:p>
      </dgm:t>
    </dgm:pt>
    <dgm:pt modelId="{CDE97A4F-5693-4D49-9819-F29476889CB5}" type="sibTrans" cxnId="{B922D867-5960-47F9-8C62-8DCCED60808D}">
      <dgm:prSet/>
      <dgm:spPr/>
      <dgm:t>
        <a:bodyPr/>
        <a:lstStyle/>
        <a:p>
          <a:endParaRPr lang="en-US"/>
        </a:p>
      </dgm:t>
    </dgm:pt>
    <dgm:pt modelId="{BDDE06A0-5C67-4F7E-AED4-F7109B59297C}">
      <dgm:prSet custT="1"/>
      <dgm:spPr/>
      <dgm:t>
        <a:bodyPr/>
        <a:lstStyle/>
        <a:p>
          <a:r>
            <a:rPr lang="en-US" sz="1400" dirty="0"/>
            <a:t>Increased academic achieve-</a:t>
          </a:r>
          <a:r>
            <a:rPr lang="en-US" sz="1400" dirty="0" err="1"/>
            <a:t>ment</a:t>
          </a:r>
          <a:endParaRPr lang="en-US" sz="1400" dirty="0"/>
        </a:p>
      </dgm:t>
    </dgm:pt>
    <dgm:pt modelId="{D094B7AC-6B1C-4D57-8D3C-57A90F5C700B}" type="parTrans" cxnId="{76B337C5-9893-4AE3-A475-0BC0FDF87970}">
      <dgm:prSet/>
      <dgm:spPr/>
      <dgm:t>
        <a:bodyPr/>
        <a:lstStyle/>
        <a:p>
          <a:endParaRPr lang="en-US"/>
        </a:p>
      </dgm:t>
    </dgm:pt>
    <dgm:pt modelId="{487E971B-42A1-4103-9746-72873D7DBFAA}" type="sibTrans" cxnId="{76B337C5-9893-4AE3-A475-0BC0FDF87970}">
      <dgm:prSet/>
      <dgm:spPr/>
      <dgm:t>
        <a:bodyPr/>
        <a:lstStyle/>
        <a:p>
          <a:endParaRPr lang="en-US"/>
        </a:p>
      </dgm:t>
    </dgm:pt>
    <dgm:pt modelId="{554B9A9A-E9A7-486E-AA02-AED1431A6056}" type="pres">
      <dgm:prSet presAssocID="{417F91B0-7C8A-4080-B5F9-6B850FE1C3A2}" presName="Name0" presStyleCnt="0">
        <dgm:presLayoutVars>
          <dgm:dir/>
          <dgm:resizeHandles val="exact"/>
        </dgm:presLayoutVars>
      </dgm:prSet>
      <dgm:spPr/>
    </dgm:pt>
    <dgm:pt modelId="{8B23BE61-A50F-41A0-B077-3E25A5E7D4FD}" type="pres">
      <dgm:prSet presAssocID="{10F15073-8612-4676-92F3-F8DA62AAD600}" presName="composite" presStyleCnt="0"/>
      <dgm:spPr/>
    </dgm:pt>
    <dgm:pt modelId="{3A6C8878-921C-4F57-9882-4D34C2456038}" type="pres">
      <dgm:prSet presAssocID="{10F15073-8612-4676-92F3-F8DA62AAD600}" presName="bgChev" presStyleLbl="node1" presStyleIdx="0" presStyleCnt="7" custScaleY="161487"/>
      <dgm:spPr>
        <a:solidFill>
          <a:srgbClr val="0070C0"/>
        </a:solidFill>
      </dgm:spPr>
    </dgm:pt>
    <dgm:pt modelId="{71F04238-2EAA-445C-AE93-F4DC1F02D4D3}" type="pres">
      <dgm:prSet presAssocID="{10F15073-8612-4676-92F3-F8DA62AAD600}" presName="txNode" presStyleLbl="fgAcc1" presStyleIdx="0" presStyleCnt="7" custScaleY="161487">
        <dgm:presLayoutVars>
          <dgm:bulletEnabled val="1"/>
        </dgm:presLayoutVars>
      </dgm:prSet>
      <dgm:spPr/>
    </dgm:pt>
    <dgm:pt modelId="{7C2E7CA0-4413-42D5-82E7-235CBA59CBA1}" type="pres">
      <dgm:prSet presAssocID="{AEF922D2-146D-44B2-8B43-1339111E0CC7}" presName="compositeSpace" presStyleCnt="0"/>
      <dgm:spPr/>
    </dgm:pt>
    <dgm:pt modelId="{EC210F6D-50EA-45BF-A994-644A21FD366B}" type="pres">
      <dgm:prSet presAssocID="{7EE2437C-1ADE-44E4-8B2D-4AB51F487F5C}" presName="composite" presStyleCnt="0"/>
      <dgm:spPr/>
    </dgm:pt>
    <dgm:pt modelId="{B1CA41FF-08FB-4418-B90D-9531C8A1C429}" type="pres">
      <dgm:prSet presAssocID="{7EE2437C-1ADE-44E4-8B2D-4AB51F487F5C}" presName="bgChev" presStyleLbl="node1" presStyleIdx="1" presStyleCnt="7" custScaleY="161487"/>
      <dgm:spPr>
        <a:solidFill>
          <a:srgbClr val="0070C0"/>
        </a:solidFill>
      </dgm:spPr>
    </dgm:pt>
    <dgm:pt modelId="{FB17DF7C-E058-421C-A4BA-4D0097A3AD2C}" type="pres">
      <dgm:prSet presAssocID="{7EE2437C-1ADE-44E4-8B2D-4AB51F487F5C}" presName="txNode" presStyleLbl="fgAcc1" presStyleIdx="1" presStyleCnt="7" custScaleY="161487">
        <dgm:presLayoutVars>
          <dgm:bulletEnabled val="1"/>
        </dgm:presLayoutVars>
      </dgm:prSet>
      <dgm:spPr/>
    </dgm:pt>
    <dgm:pt modelId="{4ACC2055-0537-450A-856F-2A3ABBE530E6}" type="pres">
      <dgm:prSet presAssocID="{1EA30FF2-F00D-42A3-884F-86BB03568643}" presName="compositeSpace" presStyleCnt="0"/>
      <dgm:spPr/>
    </dgm:pt>
    <dgm:pt modelId="{CFFD4AD9-BBD8-426A-9643-FE09A0E19CB5}" type="pres">
      <dgm:prSet presAssocID="{C8358987-4701-465B-BB24-27F75D096A5A}" presName="composite" presStyleCnt="0"/>
      <dgm:spPr/>
    </dgm:pt>
    <dgm:pt modelId="{033D09DC-C5B5-4958-8CAB-B488E358C55F}" type="pres">
      <dgm:prSet presAssocID="{C8358987-4701-465B-BB24-27F75D096A5A}" presName="bgChev" presStyleLbl="node1" presStyleIdx="2" presStyleCnt="7" custScaleY="161487"/>
      <dgm:spPr/>
    </dgm:pt>
    <dgm:pt modelId="{3BBB46CF-6B61-4C8C-8381-63F10AE925E0}" type="pres">
      <dgm:prSet presAssocID="{C8358987-4701-465B-BB24-27F75D096A5A}" presName="txNode" presStyleLbl="fgAcc1" presStyleIdx="2" presStyleCnt="7" custScaleY="161487">
        <dgm:presLayoutVars>
          <dgm:bulletEnabled val="1"/>
        </dgm:presLayoutVars>
      </dgm:prSet>
      <dgm:spPr/>
    </dgm:pt>
    <dgm:pt modelId="{B503598A-817F-4EDC-9857-2BB9E5E838AD}" type="pres">
      <dgm:prSet presAssocID="{E70F3B4C-D774-43E6-BEFD-01016C29893D}" presName="compositeSpace" presStyleCnt="0"/>
      <dgm:spPr/>
    </dgm:pt>
    <dgm:pt modelId="{0877066F-26CB-492E-8CD7-E0245CD43FBA}" type="pres">
      <dgm:prSet presAssocID="{09A8E29B-66F4-4A48-BE62-2C76D460C27F}" presName="composite" presStyleCnt="0"/>
      <dgm:spPr/>
    </dgm:pt>
    <dgm:pt modelId="{20770A8D-4C24-44E3-AA7D-941F54BFD136}" type="pres">
      <dgm:prSet presAssocID="{09A8E29B-66F4-4A48-BE62-2C76D460C27F}" presName="bgChev" presStyleLbl="node1" presStyleIdx="3" presStyleCnt="7" custScaleY="161487"/>
      <dgm:spPr/>
    </dgm:pt>
    <dgm:pt modelId="{9425744F-BA2C-45BD-B0D5-82469498D795}" type="pres">
      <dgm:prSet presAssocID="{09A8E29B-66F4-4A48-BE62-2C76D460C27F}" presName="txNode" presStyleLbl="fgAcc1" presStyleIdx="3" presStyleCnt="7" custScaleY="161487">
        <dgm:presLayoutVars>
          <dgm:bulletEnabled val="1"/>
        </dgm:presLayoutVars>
      </dgm:prSet>
      <dgm:spPr/>
    </dgm:pt>
    <dgm:pt modelId="{E9242D08-AB9E-4E2C-8161-387402132AF5}" type="pres">
      <dgm:prSet presAssocID="{F52F29C7-16BC-43CC-A748-1566160C40FF}" presName="compositeSpace" presStyleCnt="0"/>
      <dgm:spPr/>
    </dgm:pt>
    <dgm:pt modelId="{B50C8EB6-9DE9-415D-BE39-9E328BC1928F}" type="pres">
      <dgm:prSet presAssocID="{6932A52E-39F5-4217-9A3C-238BD86323FC}" presName="composite" presStyleCnt="0"/>
      <dgm:spPr/>
    </dgm:pt>
    <dgm:pt modelId="{B56C70FF-152F-4135-889E-502A2185D93E}" type="pres">
      <dgm:prSet presAssocID="{6932A52E-39F5-4217-9A3C-238BD86323FC}" presName="bgChev" presStyleLbl="node1" presStyleIdx="4" presStyleCnt="7" custScaleY="161487"/>
      <dgm:spPr/>
    </dgm:pt>
    <dgm:pt modelId="{94E53804-AD9A-4988-AC62-3D4C3A893EAF}" type="pres">
      <dgm:prSet presAssocID="{6932A52E-39F5-4217-9A3C-238BD86323FC}" presName="txNode" presStyleLbl="fgAcc1" presStyleIdx="4" presStyleCnt="7" custScaleY="161487">
        <dgm:presLayoutVars>
          <dgm:bulletEnabled val="1"/>
        </dgm:presLayoutVars>
      </dgm:prSet>
      <dgm:spPr/>
    </dgm:pt>
    <dgm:pt modelId="{5A296E1D-7FFD-4B26-A2DF-686062F9E2E0}" type="pres">
      <dgm:prSet presAssocID="{CDE97A4F-5693-4D49-9819-F29476889CB5}" presName="compositeSpace" presStyleCnt="0"/>
      <dgm:spPr/>
    </dgm:pt>
    <dgm:pt modelId="{CB531FCD-2C05-4B35-81FE-0758C702F2F7}" type="pres">
      <dgm:prSet presAssocID="{C03EFC1B-0C64-4461-99BD-15E02FEFA79B}" presName="composite" presStyleCnt="0"/>
      <dgm:spPr/>
    </dgm:pt>
    <dgm:pt modelId="{6499EB6C-1C51-4023-99EC-1592D9B67382}" type="pres">
      <dgm:prSet presAssocID="{C03EFC1B-0C64-4461-99BD-15E02FEFA79B}" presName="bgChev" presStyleLbl="node1" presStyleIdx="5" presStyleCnt="7" custScaleY="161487"/>
      <dgm:spPr/>
    </dgm:pt>
    <dgm:pt modelId="{DF02DF85-B8BD-4BCC-A20A-7C9709C91678}" type="pres">
      <dgm:prSet presAssocID="{C03EFC1B-0C64-4461-99BD-15E02FEFA79B}" presName="txNode" presStyleLbl="fgAcc1" presStyleIdx="5" presStyleCnt="7" custScaleY="161487">
        <dgm:presLayoutVars>
          <dgm:bulletEnabled val="1"/>
        </dgm:presLayoutVars>
      </dgm:prSet>
      <dgm:spPr/>
    </dgm:pt>
    <dgm:pt modelId="{6DF22DDB-E251-4454-AB5A-2148340BCE79}" type="pres">
      <dgm:prSet presAssocID="{03F1354D-2B3F-43D3-929F-73BBC9AABAC7}" presName="compositeSpace" presStyleCnt="0"/>
      <dgm:spPr/>
    </dgm:pt>
    <dgm:pt modelId="{04F5C7CD-3FD3-46AD-B4CA-7A3F31166E00}" type="pres">
      <dgm:prSet presAssocID="{BDDE06A0-5C67-4F7E-AED4-F7109B59297C}" presName="composite" presStyleCnt="0"/>
      <dgm:spPr/>
    </dgm:pt>
    <dgm:pt modelId="{D2589322-7C81-4221-8EEE-F6CB307909AC}" type="pres">
      <dgm:prSet presAssocID="{BDDE06A0-5C67-4F7E-AED4-F7109B59297C}" presName="bgChev" presStyleLbl="node1" presStyleIdx="6" presStyleCnt="7" custScaleY="161487"/>
      <dgm:spPr/>
    </dgm:pt>
    <dgm:pt modelId="{4AEF95A2-F7DB-4592-83E7-5D368E5915E6}" type="pres">
      <dgm:prSet presAssocID="{BDDE06A0-5C67-4F7E-AED4-F7109B59297C}" presName="txNode" presStyleLbl="fgAcc1" presStyleIdx="6" presStyleCnt="7" custScaleY="161487">
        <dgm:presLayoutVars>
          <dgm:bulletEnabled val="1"/>
        </dgm:presLayoutVars>
      </dgm:prSet>
      <dgm:spPr/>
    </dgm:pt>
  </dgm:ptLst>
  <dgm:cxnLst>
    <dgm:cxn modelId="{FD572903-9733-4195-BBB3-E65C8AD318B8}" type="presOf" srcId="{09A8E29B-66F4-4A48-BE62-2C76D460C27F}" destId="{9425744F-BA2C-45BD-B0D5-82469498D795}" srcOrd="0" destOrd="0" presId="urn:microsoft.com/office/officeart/2005/8/layout/chevronAccent+Icon"/>
    <dgm:cxn modelId="{D0153A29-3803-4E4D-999C-7EBC63E6E809}" srcId="{417F91B0-7C8A-4080-B5F9-6B850FE1C3A2}" destId="{C8358987-4701-465B-BB24-27F75D096A5A}" srcOrd="2" destOrd="0" parTransId="{6AC8D652-6D73-4951-9EA8-C3005378FC75}" sibTransId="{E70F3B4C-D774-43E6-BEFD-01016C29893D}"/>
    <dgm:cxn modelId="{3F71CA43-2319-4948-AD30-548A9E6C3E58}" type="presOf" srcId="{6932A52E-39F5-4217-9A3C-238BD86323FC}" destId="{94E53804-AD9A-4988-AC62-3D4C3A893EAF}" srcOrd="0" destOrd="0" presId="urn:microsoft.com/office/officeart/2005/8/layout/chevronAccent+Icon"/>
    <dgm:cxn modelId="{65240944-5CE0-437B-A43A-9B91D202BA2D}" srcId="{417F91B0-7C8A-4080-B5F9-6B850FE1C3A2}" destId="{10F15073-8612-4676-92F3-F8DA62AAD600}" srcOrd="0" destOrd="0" parTransId="{CEE8CE68-1AD5-43E3-9A60-B63E881BDEA7}" sibTransId="{AEF922D2-146D-44B2-8B43-1339111E0CC7}"/>
    <dgm:cxn modelId="{84DA7C65-821D-412F-AD59-64BEBF420FD7}" srcId="{417F91B0-7C8A-4080-B5F9-6B850FE1C3A2}" destId="{C03EFC1B-0C64-4461-99BD-15E02FEFA79B}" srcOrd="5" destOrd="0" parTransId="{B1341079-3588-447F-8215-F6B56D1876AA}" sibTransId="{03F1354D-2B3F-43D3-929F-73BBC9AABAC7}"/>
    <dgm:cxn modelId="{B922D867-5960-47F9-8C62-8DCCED60808D}" srcId="{417F91B0-7C8A-4080-B5F9-6B850FE1C3A2}" destId="{6932A52E-39F5-4217-9A3C-238BD86323FC}" srcOrd="4" destOrd="0" parTransId="{0E2121C8-60B5-4535-97AC-B0BF8C7166CB}" sibTransId="{CDE97A4F-5693-4D49-9819-F29476889CB5}"/>
    <dgm:cxn modelId="{E241FD4B-34C3-41AF-B949-76CAE4FDF8C5}" srcId="{417F91B0-7C8A-4080-B5F9-6B850FE1C3A2}" destId="{09A8E29B-66F4-4A48-BE62-2C76D460C27F}" srcOrd="3" destOrd="0" parTransId="{04026BA2-3C21-4766-84E9-4E59DBEBB536}" sibTransId="{F52F29C7-16BC-43CC-A748-1566160C40FF}"/>
    <dgm:cxn modelId="{50E6CB86-08A0-499F-9B3B-1322CAFF2A03}" type="presOf" srcId="{417F91B0-7C8A-4080-B5F9-6B850FE1C3A2}" destId="{554B9A9A-E9A7-486E-AA02-AED1431A6056}" srcOrd="0" destOrd="0" presId="urn:microsoft.com/office/officeart/2005/8/layout/chevronAccent+Icon"/>
    <dgm:cxn modelId="{D6057D89-09EE-4754-BFC7-04171083208F}" type="presOf" srcId="{10F15073-8612-4676-92F3-F8DA62AAD600}" destId="{71F04238-2EAA-445C-AE93-F4DC1F02D4D3}" srcOrd="0" destOrd="0" presId="urn:microsoft.com/office/officeart/2005/8/layout/chevronAccent+Icon"/>
    <dgm:cxn modelId="{FA4EA690-17DC-46F8-9AEC-CC08E934658F}" type="presOf" srcId="{C8358987-4701-465B-BB24-27F75D096A5A}" destId="{3BBB46CF-6B61-4C8C-8381-63F10AE925E0}" srcOrd="0" destOrd="0" presId="urn:microsoft.com/office/officeart/2005/8/layout/chevronAccent+Icon"/>
    <dgm:cxn modelId="{EB15C296-D044-4B75-AD59-8F448DB41D5E}" type="presOf" srcId="{C03EFC1B-0C64-4461-99BD-15E02FEFA79B}" destId="{DF02DF85-B8BD-4BCC-A20A-7C9709C91678}" srcOrd="0" destOrd="0" presId="urn:microsoft.com/office/officeart/2005/8/layout/chevronAccent+Icon"/>
    <dgm:cxn modelId="{68BB69B2-9B6E-4793-A727-5D6B61DD2DFE}" srcId="{417F91B0-7C8A-4080-B5F9-6B850FE1C3A2}" destId="{7EE2437C-1ADE-44E4-8B2D-4AB51F487F5C}" srcOrd="1" destOrd="0" parTransId="{617F9FB7-A1D6-4112-8077-F348C67DEB5F}" sibTransId="{1EA30FF2-F00D-42A3-884F-86BB03568643}"/>
    <dgm:cxn modelId="{7504A3C1-C4DF-4F33-ABDB-3F375C319E84}" type="presOf" srcId="{BDDE06A0-5C67-4F7E-AED4-F7109B59297C}" destId="{4AEF95A2-F7DB-4592-83E7-5D368E5915E6}" srcOrd="0" destOrd="0" presId="urn:microsoft.com/office/officeart/2005/8/layout/chevronAccent+Icon"/>
    <dgm:cxn modelId="{76B337C5-9893-4AE3-A475-0BC0FDF87970}" srcId="{417F91B0-7C8A-4080-B5F9-6B850FE1C3A2}" destId="{BDDE06A0-5C67-4F7E-AED4-F7109B59297C}" srcOrd="6" destOrd="0" parTransId="{D094B7AC-6B1C-4D57-8D3C-57A90F5C700B}" sibTransId="{487E971B-42A1-4103-9746-72873D7DBFAA}"/>
    <dgm:cxn modelId="{C83264E4-7183-4872-AD63-828EACF10FA4}" type="presOf" srcId="{7EE2437C-1ADE-44E4-8B2D-4AB51F487F5C}" destId="{FB17DF7C-E058-421C-A4BA-4D0097A3AD2C}" srcOrd="0" destOrd="0" presId="urn:microsoft.com/office/officeart/2005/8/layout/chevronAccent+Icon"/>
    <dgm:cxn modelId="{FB6E1D9A-EAC1-4C1F-8964-2021015BC2F7}" type="presParOf" srcId="{554B9A9A-E9A7-486E-AA02-AED1431A6056}" destId="{8B23BE61-A50F-41A0-B077-3E25A5E7D4FD}" srcOrd="0" destOrd="0" presId="urn:microsoft.com/office/officeart/2005/8/layout/chevronAccent+Icon"/>
    <dgm:cxn modelId="{2DCD931B-573C-4CFF-B257-8C58EB8599B8}" type="presParOf" srcId="{8B23BE61-A50F-41A0-B077-3E25A5E7D4FD}" destId="{3A6C8878-921C-4F57-9882-4D34C2456038}" srcOrd="0" destOrd="0" presId="urn:microsoft.com/office/officeart/2005/8/layout/chevronAccent+Icon"/>
    <dgm:cxn modelId="{66DD5B40-E13E-418C-905F-D9B1852BD3B7}" type="presParOf" srcId="{8B23BE61-A50F-41A0-B077-3E25A5E7D4FD}" destId="{71F04238-2EAA-445C-AE93-F4DC1F02D4D3}" srcOrd="1" destOrd="0" presId="urn:microsoft.com/office/officeart/2005/8/layout/chevronAccent+Icon"/>
    <dgm:cxn modelId="{7BEADBE2-93A8-40D4-AF19-2A3A184997CE}" type="presParOf" srcId="{554B9A9A-E9A7-486E-AA02-AED1431A6056}" destId="{7C2E7CA0-4413-42D5-82E7-235CBA59CBA1}" srcOrd="1" destOrd="0" presId="urn:microsoft.com/office/officeart/2005/8/layout/chevronAccent+Icon"/>
    <dgm:cxn modelId="{4687FD3D-381D-420F-9F8E-A4A7F3D89FCA}" type="presParOf" srcId="{554B9A9A-E9A7-486E-AA02-AED1431A6056}" destId="{EC210F6D-50EA-45BF-A994-644A21FD366B}" srcOrd="2" destOrd="0" presId="urn:microsoft.com/office/officeart/2005/8/layout/chevronAccent+Icon"/>
    <dgm:cxn modelId="{18EEFBCA-E97C-4970-B5A3-E4FEAECAE47C}" type="presParOf" srcId="{EC210F6D-50EA-45BF-A994-644A21FD366B}" destId="{B1CA41FF-08FB-4418-B90D-9531C8A1C429}" srcOrd="0" destOrd="0" presId="urn:microsoft.com/office/officeart/2005/8/layout/chevronAccent+Icon"/>
    <dgm:cxn modelId="{A42564EC-BDF8-4B27-BF99-D96EB00975A0}" type="presParOf" srcId="{EC210F6D-50EA-45BF-A994-644A21FD366B}" destId="{FB17DF7C-E058-421C-A4BA-4D0097A3AD2C}" srcOrd="1" destOrd="0" presId="urn:microsoft.com/office/officeart/2005/8/layout/chevronAccent+Icon"/>
    <dgm:cxn modelId="{F935F788-EF54-4092-A798-7259C4169EA1}" type="presParOf" srcId="{554B9A9A-E9A7-486E-AA02-AED1431A6056}" destId="{4ACC2055-0537-450A-856F-2A3ABBE530E6}" srcOrd="3" destOrd="0" presId="urn:microsoft.com/office/officeart/2005/8/layout/chevronAccent+Icon"/>
    <dgm:cxn modelId="{DD587F44-4EC2-4E3B-831E-9B70F44F69BC}" type="presParOf" srcId="{554B9A9A-E9A7-486E-AA02-AED1431A6056}" destId="{CFFD4AD9-BBD8-426A-9643-FE09A0E19CB5}" srcOrd="4" destOrd="0" presId="urn:microsoft.com/office/officeart/2005/8/layout/chevronAccent+Icon"/>
    <dgm:cxn modelId="{8F09E1CF-5243-4233-AA98-A8090AE2ED65}" type="presParOf" srcId="{CFFD4AD9-BBD8-426A-9643-FE09A0E19CB5}" destId="{033D09DC-C5B5-4958-8CAB-B488E358C55F}" srcOrd="0" destOrd="0" presId="urn:microsoft.com/office/officeart/2005/8/layout/chevronAccent+Icon"/>
    <dgm:cxn modelId="{D40EFCEE-B4A7-4987-9A16-1BD109E3568E}" type="presParOf" srcId="{CFFD4AD9-BBD8-426A-9643-FE09A0E19CB5}" destId="{3BBB46CF-6B61-4C8C-8381-63F10AE925E0}" srcOrd="1" destOrd="0" presId="urn:microsoft.com/office/officeart/2005/8/layout/chevronAccent+Icon"/>
    <dgm:cxn modelId="{A38AF008-B629-44D6-B88F-823161B7EC17}" type="presParOf" srcId="{554B9A9A-E9A7-486E-AA02-AED1431A6056}" destId="{B503598A-817F-4EDC-9857-2BB9E5E838AD}" srcOrd="5" destOrd="0" presId="urn:microsoft.com/office/officeart/2005/8/layout/chevronAccent+Icon"/>
    <dgm:cxn modelId="{09F40C09-11DA-4B33-B7F0-0506461E7AB0}" type="presParOf" srcId="{554B9A9A-E9A7-486E-AA02-AED1431A6056}" destId="{0877066F-26CB-492E-8CD7-E0245CD43FBA}" srcOrd="6" destOrd="0" presId="urn:microsoft.com/office/officeart/2005/8/layout/chevronAccent+Icon"/>
    <dgm:cxn modelId="{C2A992CC-A17B-4DB9-877C-9087DD849499}" type="presParOf" srcId="{0877066F-26CB-492E-8CD7-E0245CD43FBA}" destId="{20770A8D-4C24-44E3-AA7D-941F54BFD136}" srcOrd="0" destOrd="0" presId="urn:microsoft.com/office/officeart/2005/8/layout/chevronAccent+Icon"/>
    <dgm:cxn modelId="{8C1809A4-62CA-4E6E-A800-02FD25EB2DB8}" type="presParOf" srcId="{0877066F-26CB-492E-8CD7-E0245CD43FBA}" destId="{9425744F-BA2C-45BD-B0D5-82469498D795}" srcOrd="1" destOrd="0" presId="urn:microsoft.com/office/officeart/2005/8/layout/chevronAccent+Icon"/>
    <dgm:cxn modelId="{D7F1D40B-A31E-44A1-A8DA-0F9CF7BD9DE5}" type="presParOf" srcId="{554B9A9A-E9A7-486E-AA02-AED1431A6056}" destId="{E9242D08-AB9E-4E2C-8161-387402132AF5}" srcOrd="7" destOrd="0" presId="urn:microsoft.com/office/officeart/2005/8/layout/chevronAccent+Icon"/>
    <dgm:cxn modelId="{3707D30B-7315-4141-9298-43F1FCE4628E}" type="presParOf" srcId="{554B9A9A-E9A7-486E-AA02-AED1431A6056}" destId="{B50C8EB6-9DE9-415D-BE39-9E328BC1928F}" srcOrd="8" destOrd="0" presId="urn:microsoft.com/office/officeart/2005/8/layout/chevronAccent+Icon"/>
    <dgm:cxn modelId="{D81C6B34-76CB-4B30-8944-BC36BDD374DC}" type="presParOf" srcId="{B50C8EB6-9DE9-415D-BE39-9E328BC1928F}" destId="{B56C70FF-152F-4135-889E-502A2185D93E}" srcOrd="0" destOrd="0" presId="urn:microsoft.com/office/officeart/2005/8/layout/chevronAccent+Icon"/>
    <dgm:cxn modelId="{FBF770C3-E186-4054-AF9A-5984CD3ED4C2}" type="presParOf" srcId="{B50C8EB6-9DE9-415D-BE39-9E328BC1928F}" destId="{94E53804-AD9A-4988-AC62-3D4C3A893EAF}" srcOrd="1" destOrd="0" presId="urn:microsoft.com/office/officeart/2005/8/layout/chevronAccent+Icon"/>
    <dgm:cxn modelId="{9D52DC82-71DF-43C4-9F7C-60AA76EE4AA0}" type="presParOf" srcId="{554B9A9A-E9A7-486E-AA02-AED1431A6056}" destId="{5A296E1D-7FFD-4B26-A2DF-686062F9E2E0}" srcOrd="9" destOrd="0" presId="urn:microsoft.com/office/officeart/2005/8/layout/chevronAccent+Icon"/>
    <dgm:cxn modelId="{A3D524E5-341B-425E-BCEB-0C2D67DD4834}" type="presParOf" srcId="{554B9A9A-E9A7-486E-AA02-AED1431A6056}" destId="{CB531FCD-2C05-4B35-81FE-0758C702F2F7}" srcOrd="10" destOrd="0" presId="urn:microsoft.com/office/officeart/2005/8/layout/chevronAccent+Icon"/>
    <dgm:cxn modelId="{6667CF2C-D7CA-4723-A637-EABB296F6B2A}" type="presParOf" srcId="{CB531FCD-2C05-4B35-81FE-0758C702F2F7}" destId="{6499EB6C-1C51-4023-99EC-1592D9B67382}" srcOrd="0" destOrd="0" presId="urn:microsoft.com/office/officeart/2005/8/layout/chevronAccent+Icon"/>
    <dgm:cxn modelId="{0A3A131A-77DE-4AFC-8D92-CA3407C1BF43}" type="presParOf" srcId="{CB531FCD-2C05-4B35-81FE-0758C702F2F7}" destId="{DF02DF85-B8BD-4BCC-A20A-7C9709C91678}" srcOrd="1" destOrd="0" presId="urn:microsoft.com/office/officeart/2005/8/layout/chevronAccent+Icon"/>
    <dgm:cxn modelId="{A33C7455-FB6E-49AF-8374-C2605AF46025}" type="presParOf" srcId="{554B9A9A-E9A7-486E-AA02-AED1431A6056}" destId="{6DF22DDB-E251-4454-AB5A-2148340BCE79}" srcOrd="11" destOrd="0" presId="urn:microsoft.com/office/officeart/2005/8/layout/chevronAccent+Icon"/>
    <dgm:cxn modelId="{C8C02249-68B6-49C8-B1A0-DD6353410BC2}" type="presParOf" srcId="{554B9A9A-E9A7-486E-AA02-AED1431A6056}" destId="{04F5C7CD-3FD3-46AD-B4CA-7A3F31166E00}" srcOrd="12" destOrd="0" presId="urn:microsoft.com/office/officeart/2005/8/layout/chevronAccent+Icon"/>
    <dgm:cxn modelId="{EA90A482-9C96-4126-9E03-5C73B4659CEB}" type="presParOf" srcId="{04F5C7CD-3FD3-46AD-B4CA-7A3F31166E00}" destId="{D2589322-7C81-4221-8EEE-F6CB307909AC}" srcOrd="0" destOrd="0" presId="urn:microsoft.com/office/officeart/2005/8/layout/chevronAccent+Icon"/>
    <dgm:cxn modelId="{0D1F8416-9107-475C-A1F3-56A8022D58AE}" type="presParOf" srcId="{04F5C7CD-3FD3-46AD-B4CA-7A3F31166E00}" destId="{4AEF95A2-F7DB-4592-83E7-5D368E5915E6}" srcOrd="1" destOrd="0" presId="urn:microsoft.com/office/officeart/2005/8/layout/chevronAccent+Icon"/>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F98C22-4AA9-4186-93FF-179B99A0A04F}"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B8AFAF64-26E4-4F7B-B29E-8180BCAF78E6}">
      <dgm:prSet/>
      <dgm:spPr/>
      <dgm:t>
        <a:bodyPr/>
        <a:lstStyle/>
        <a:p>
          <a:r>
            <a:rPr lang="en-US" dirty="0"/>
            <a:t>Assess</a:t>
          </a:r>
        </a:p>
      </dgm:t>
    </dgm:pt>
    <dgm:pt modelId="{868A2B81-C5A5-46F9-B007-A7F82C745741}" type="parTrans" cxnId="{68680E06-9686-4D6C-9C13-C52287A9C246}">
      <dgm:prSet/>
      <dgm:spPr/>
      <dgm:t>
        <a:bodyPr/>
        <a:lstStyle/>
        <a:p>
          <a:endParaRPr lang="en-US"/>
        </a:p>
      </dgm:t>
    </dgm:pt>
    <dgm:pt modelId="{35816816-C34B-46BB-9F70-5D675A362634}" type="sibTrans" cxnId="{68680E06-9686-4D6C-9C13-C52287A9C246}">
      <dgm:prSet/>
      <dgm:spPr/>
      <dgm:t>
        <a:bodyPr/>
        <a:lstStyle/>
        <a:p>
          <a:endParaRPr lang="en-US"/>
        </a:p>
      </dgm:t>
    </dgm:pt>
    <dgm:pt modelId="{14A124F4-04C0-4E7F-96E9-4327FF481320}">
      <dgm:prSet/>
      <dgm:spPr/>
      <dgm:t>
        <a:bodyPr/>
        <a:lstStyle/>
        <a:p>
          <a:r>
            <a:rPr lang="en-US" dirty="0"/>
            <a:t>Assess perceptions of school climate, connectedness, safety, etc. with students to best support student sense of belonging. (Resource: </a:t>
          </a:r>
          <a:r>
            <a:rPr lang="en-US" dirty="0">
              <a:hlinkClick xmlns:r="http://schemas.openxmlformats.org/officeDocument/2006/relationships" r:id="rId1"/>
            </a:rPr>
            <a:t>Measuring School Climate and SEL</a:t>
          </a:r>
          <a:r>
            <a:rPr lang="en-US" dirty="0"/>
            <a:t>)</a:t>
          </a:r>
        </a:p>
      </dgm:t>
    </dgm:pt>
    <dgm:pt modelId="{B65408C7-A721-4443-AA97-0D3E60134DAD}" type="parTrans" cxnId="{A3AA87EE-D078-4021-9263-C30883AAC843}">
      <dgm:prSet/>
      <dgm:spPr/>
      <dgm:t>
        <a:bodyPr/>
        <a:lstStyle/>
        <a:p>
          <a:endParaRPr lang="en-US"/>
        </a:p>
      </dgm:t>
    </dgm:pt>
    <dgm:pt modelId="{78745744-AC72-4F6D-9CE1-F21AB6F1B3BF}" type="sibTrans" cxnId="{A3AA87EE-D078-4021-9263-C30883AAC843}">
      <dgm:prSet/>
      <dgm:spPr/>
      <dgm:t>
        <a:bodyPr/>
        <a:lstStyle/>
        <a:p>
          <a:endParaRPr lang="en-US"/>
        </a:p>
      </dgm:t>
    </dgm:pt>
    <dgm:pt modelId="{3BC67389-19CA-43EB-964C-1B40343C25AC}">
      <dgm:prSet/>
      <dgm:spPr/>
      <dgm:t>
        <a:bodyPr/>
        <a:lstStyle/>
        <a:p>
          <a:r>
            <a:rPr lang="en-US" dirty="0"/>
            <a:t>Implement</a:t>
          </a:r>
        </a:p>
      </dgm:t>
    </dgm:pt>
    <dgm:pt modelId="{E402BBAE-E3EC-4948-9D37-56A1B0B3EF48}" type="parTrans" cxnId="{446918BD-C6FA-4411-89E2-32BAF28BBD3E}">
      <dgm:prSet/>
      <dgm:spPr/>
      <dgm:t>
        <a:bodyPr/>
        <a:lstStyle/>
        <a:p>
          <a:endParaRPr lang="en-US"/>
        </a:p>
      </dgm:t>
    </dgm:pt>
    <dgm:pt modelId="{044A6AF0-D02F-42D0-A413-F9C819C9ACD5}" type="sibTrans" cxnId="{446918BD-C6FA-4411-89E2-32BAF28BBD3E}">
      <dgm:prSet/>
      <dgm:spPr/>
      <dgm:t>
        <a:bodyPr/>
        <a:lstStyle/>
        <a:p>
          <a:endParaRPr lang="en-US"/>
        </a:p>
      </dgm:t>
    </dgm:pt>
    <dgm:pt modelId="{FCA0C195-B314-4B39-8F1B-03F18780D7C5}">
      <dgm:prSet/>
      <dgm:spPr/>
      <dgm:t>
        <a:bodyPr/>
        <a:lstStyle/>
        <a:p>
          <a:r>
            <a:rPr lang="en-US"/>
            <a:t>Implement school-wide practices and instruction to develop students’ social, and emotional skills (e.g., </a:t>
          </a:r>
          <a:r>
            <a:rPr lang="en-US">
              <a:hlinkClick xmlns:r="http://schemas.openxmlformats.org/officeDocument/2006/relationships" r:id="rId2"/>
            </a:rPr>
            <a:t>CASEL’s Schoolwide SEL</a:t>
          </a:r>
          <a:r>
            <a:rPr lang="en-US"/>
            <a:t>)</a:t>
          </a:r>
        </a:p>
      </dgm:t>
    </dgm:pt>
    <dgm:pt modelId="{A2C130C2-7305-4527-9204-5E96B963AF04}" type="parTrans" cxnId="{0ABEF9AA-CACA-4EA4-80B3-5DEA41A803B8}">
      <dgm:prSet/>
      <dgm:spPr/>
      <dgm:t>
        <a:bodyPr/>
        <a:lstStyle/>
        <a:p>
          <a:endParaRPr lang="en-US"/>
        </a:p>
      </dgm:t>
    </dgm:pt>
    <dgm:pt modelId="{C45173CB-62F3-4D00-BD35-A2AC365FC840}" type="sibTrans" cxnId="{0ABEF9AA-CACA-4EA4-80B3-5DEA41A803B8}">
      <dgm:prSet/>
      <dgm:spPr/>
      <dgm:t>
        <a:bodyPr/>
        <a:lstStyle/>
        <a:p>
          <a:endParaRPr lang="en-US"/>
        </a:p>
      </dgm:t>
    </dgm:pt>
    <dgm:pt modelId="{D6CED11C-EAD3-4B10-9CD6-CA403DEA34CD}">
      <dgm:prSet/>
      <dgm:spPr/>
      <dgm:t>
        <a:bodyPr/>
        <a:lstStyle/>
        <a:p>
          <a:r>
            <a:rPr lang="en-US" dirty="0"/>
            <a:t>Promote</a:t>
          </a:r>
        </a:p>
      </dgm:t>
    </dgm:pt>
    <dgm:pt modelId="{D3A95217-7739-4B1D-A183-9156AF314301}" type="parTrans" cxnId="{5450FE75-AFFD-4FDE-88D5-E8C3481C9936}">
      <dgm:prSet/>
      <dgm:spPr/>
      <dgm:t>
        <a:bodyPr/>
        <a:lstStyle/>
        <a:p>
          <a:endParaRPr lang="en-US"/>
        </a:p>
      </dgm:t>
    </dgm:pt>
    <dgm:pt modelId="{66CEDD23-7898-4BBC-93F0-067C9A99452C}" type="sibTrans" cxnId="{5450FE75-AFFD-4FDE-88D5-E8C3481C9936}">
      <dgm:prSet/>
      <dgm:spPr/>
      <dgm:t>
        <a:bodyPr/>
        <a:lstStyle/>
        <a:p>
          <a:endParaRPr lang="en-US"/>
        </a:p>
      </dgm:t>
    </dgm:pt>
    <dgm:pt modelId="{905067B6-07A5-4C27-B645-2455D8034EB2}">
      <dgm:prSet/>
      <dgm:spPr/>
      <dgm:t>
        <a:bodyPr/>
        <a:lstStyle/>
        <a:p>
          <a:r>
            <a:rPr lang="en-US"/>
            <a:t>Promote educative and restorative disciplinary practices that support students’ development and fosters positive relationships. (Resource: </a:t>
          </a:r>
          <a:r>
            <a:rPr lang="en-US">
              <a:hlinkClick xmlns:r="http://schemas.openxmlformats.org/officeDocument/2006/relationships" r:id="rId3" action="ppaction://hlinkfile"/>
            </a:rPr>
            <a:t>Restorative Practices – A Guide for Educators</a:t>
          </a:r>
          <a:r>
            <a:rPr lang="en-US"/>
            <a:t>)</a:t>
          </a:r>
        </a:p>
      </dgm:t>
    </dgm:pt>
    <dgm:pt modelId="{CA6AA272-E04F-4084-BC2B-AD2F29F4AA16}" type="parTrans" cxnId="{99440496-5FB1-4197-A396-2A69523B1057}">
      <dgm:prSet/>
      <dgm:spPr/>
      <dgm:t>
        <a:bodyPr/>
        <a:lstStyle/>
        <a:p>
          <a:endParaRPr lang="en-US"/>
        </a:p>
      </dgm:t>
    </dgm:pt>
    <dgm:pt modelId="{9879EE7E-0BCC-4B25-B1DC-3C3AF9012847}" type="sibTrans" cxnId="{99440496-5FB1-4197-A396-2A69523B1057}">
      <dgm:prSet/>
      <dgm:spPr/>
      <dgm:t>
        <a:bodyPr/>
        <a:lstStyle/>
        <a:p>
          <a:endParaRPr lang="en-US"/>
        </a:p>
      </dgm:t>
    </dgm:pt>
    <dgm:pt modelId="{0B28F6DA-E56F-41EE-A11A-F29BD56E5D4E}">
      <dgm:prSet/>
      <dgm:spPr/>
      <dgm:t>
        <a:bodyPr/>
        <a:lstStyle/>
        <a:p>
          <a:r>
            <a:rPr lang="en-US" dirty="0"/>
            <a:t>Create</a:t>
          </a:r>
        </a:p>
      </dgm:t>
    </dgm:pt>
    <dgm:pt modelId="{A649EEBC-AF1B-42B7-9A67-DD87F9A3B5B5}" type="parTrans" cxnId="{F4DE0123-0462-4BDE-85A0-E5A911432045}">
      <dgm:prSet/>
      <dgm:spPr/>
      <dgm:t>
        <a:bodyPr/>
        <a:lstStyle/>
        <a:p>
          <a:endParaRPr lang="en-US"/>
        </a:p>
      </dgm:t>
    </dgm:pt>
    <dgm:pt modelId="{261F3DCA-368F-4985-9276-E392A1848A6F}" type="sibTrans" cxnId="{F4DE0123-0462-4BDE-85A0-E5A911432045}">
      <dgm:prSet/>
      <dgm:spPr/>
      <dgm:t>
        <a:bodyPr/>
        <a:lstStyle/>
        <a:p>
          <a:endParaRPr lang="en-US"/>
        </a:p>
      </dgm:t>
    </dgm:pt>
    <dgm:pt modelId="{D5EF6581-55BE-4742-ADCB-9B2375209D41}">
      <dgm:prSet/>
      <dgm:spPr/>
      <dgm:t>
        <a:bodyPr/>
        <a:lstStyle/>
        <a:p>
          <a:r>
            <a:rPr lang="en-US"/>
            <a:t>Create predictable environments where behavior expectations are clear and modeled by adults in the building (e.g., </a:t>
          </a:r>
          <a:r>
            <a:rPr lang="en-US">
              <a:hlinkClick xmlns:r="http://schemas.openxmlformats.org/officeDocument/2006/relationships" r:id="rId4"/>
            </a:rPr>
            <a:t>Positive Behavior Interventions and Supports</a:t>
          </a:r>
          <a:r>
            <a:rPr lang="en-US"/>
            <a:t>)</a:t>
          </a:r>
        </a:p>
      </dgm:t>
    </dgm:pt>
    <dgm:pt modelId="{B9F399C8-2CE9-440B-B210-6B80BB76E441}" type="parTrans" cxnId="{B3013BA0-23F3-422E-822E-43B1126F7422}">
      <dgm:prSet/>
      <dgm:spPr/>
      <dgm:t>
        <a:bodyPr/>
        <a:lstStyle/>
        <a:p>
          <a:endParaRPr lang="en-US"/>
        </a:p>
      </dgm:t>
    </dgm:pt>
    <dgm:pt modelId="{6F033CA8-E2FC-45FD-AC17-508ECADF1FE3}" type="sibTrans" cxnId="{B3013BA0-23F3-422E-822E-43B1126F7422}">
      <dgm:prSet/>
      <dgm:spPr/>
      <dgm:t>
        <a:bodyPr/>
        <a:lstStyle/>
        <a:p>
          <a:endParaRPr lang="en-US"/>
        </a:p>
      </dgm:t>
    </dgm:pt>
    <dgm:pt modelId="{957D00FD-BFF1-4CAC-9F95-7FBD620CDDDE}">
      <dgm:prSet/>
      <dgm:spPr/>
      <dgm:t>
        <a:bodyPr/>
        <a:lstStyle/>
        <a:p>
          <a:r>
            <a:rPr lang="en-US" dirty="0"/>
            <a:t>Establish</a:t>
          </a:r>
        </a:p>
      </dgm:t>
    </dgm:pt>
    <dgm:pt modelId="{CD36A01C-99F7-401D-9D72-CB3C81D9D9C1}" type="parTrans" cxnId="{C6FA14B9-5B5F-447C-A3D2-E3CA4F620ED9}">
      <dgm:prSet/>
      <dgm:spPr/>
      <dgm:t>
        <a:bodyPr/>
        <a:lstStyle/>
        <a:p>
          <a:endParaRPr lang="en-US"/>
        </a:p>
      </dgm:t>
    </dgm:pt>
    <dgm:pt modelId="{EC309989-1DAA-4ABD-A067-838223D3B8B4}" type="sibTrans" cxnId="{C6FA14B9-5B5F-447C-A3D2-E3CA4F620ED9}">
      <dgm:prSet/>
      <dgm:spPr/>
      <dgm:t>
        <a:bodyPr/>
        <a:lstStyle/>
        <a:p>
          <a:endParaRPr lang="en-US"/>
        </a:p>
      </dgm:t>
    </dgm:pt>
    <dgm:pt modelId="{EE3D1848-6F49-42A7-8E23-C788357A87B9}">
      <dgm:prSet/>
      <dgm:spPr/>
      <dgm:t>
        <a:bodyPr/>
        <a:lstStyle/>
        <a:p>
          <a:r>
            <a:rPr lang="en-US"/>
            <a:t>Establish the expectation that all staff work to develop trusting relationships with students that care about their wellbeing. (Resource: </a:t>
          </a:r>
          <a:r>
            <a:rPr lang="en-US">
              <a:hlinkClick xmlns:r="http://schemas.openxmlformats.org/officeDocument/2006/relationships" r:id="rId5"/>
            </a:rPr>
            <a:t>Developmental Relationships Framework</a:t>
          </a:r>
          <a:r>
            <a:rPr lang="en-US"/>
            <a:t>)</a:t>
          </a:r>
        </a:p>
      </dgm:t>
    </dgm:pt>
    <dgm:pt modelId="{DA3C3D45-A33D-4284-8B17-27EF6116C2C5}" type="parTrans" cxnId="{4373E958-4B3B-49BA-B60F-3E569D990FC7}">
      <dgm:prSet/>
      <dgm:spPr/>
      <dgm:t>
        <a:bodyPr/>
        <a:lstStyle/>
        <a:p>
          <a:endParaRPr lang="en-US"/>
        </a:p>
      </dgm:t>
    </dgm:pt>
    <dgm:pt modelId="{F2D90BF0-DA80-4C94-85CC-FF909A7CEF10}" type="sibTrans" cxnId="{4373E958-4B3B-49BA-B60F-3E569D990FC7}">
      <dgm:prSet/>
      <dgm:spPr/>
      <dgm:t>
        <a:bodyPr/>
        <a:lstStyle/>
        <a:p>
          <a:endParaRPr lang="en-US"/>
        </a:p>
      </dgm:t>
    </dgm:pt>
    <dgm:pt modelId="{82A1853E-2B37-4794-AA0D-99B31ADFA57D}" type="pres">
      <dgm:prSet presAssocID="{C7F98C22-4AA9-4186-93FF-179B99A0A04F}" presName="Name0" presStyleCnt="0">
        <dgm:presLayoutVars>
          <dgm:dir/>
          <dgm:animLvl val="lvl"/>
          <dgm:resizeHandles val="exact"/>
        </dgm:presLayoutVars>
      </dgm:prSet>
      <dgm:spPr/>
    </dgm:pt>
    <dgm:pt modelId="{7A0A5566-D700-4BD7-93D3-DB1662E8D46E}" type="pres">
      <dgm:prSet presAssocID="{957D00FD-BFF1-4CAC-9F95-7FBD620CDDDE}" presName="boxAndChildren" presStyleCnt="0"/>
      <dgm:spPr/>
    </dgm:pt>
    <dgm:pt modelId="{347B44BD-B63C-419B-8467-644D26AE4198}" type="pres">
      <dgm:prSet presAssocID="{957D00FD-BFF1-4CAC-9F95-7FBD620CDDDE}" presName="parentTextBox" presStyleLbl="alignNode1" presStyleIdx="0" presStyleCnt="5"/>
      <dgm:spPr/>
    </dgm:pt>
    <dgm:pt modelId="{4A6C8658-CD80-4C61-8405-B9DBE53BF6DC}" type="pres">
      <dgm:prSet presAssocID="{957D00FD-BFF1-4CAC-9F95-7FBD620CDDDE}" presName="descendantBox" presStyleLbl="bgAccFollowNode1" presStyleIdx="0" presStyleCnt="5"/>
      <dgm:spPr/>
    </dgm:pt>
    <dgm:pt modelId="{02468C84-31F0-457C-BD94-38877947D5BE}" type="pres">
      <dgm:prSet presAssocID="{261F3DCA-368F-4985-9276-E392A1848A6F}" presName="sp" presStyleCnt="0"/>
      <dgm:spPr/>
    </dgm:pt>
    <dgm:pt modelId="{BD85AD02-20B3-47D0-AC7D-53586F114F29}" type="pres">
      <dgm:prSet presAssocID="{0B28F6DA-E56F-41EE-A11A-F29BD56E5D4E}" presName="arrowAndChildren" presStyleCnt="0"/>
      <dgm:spPr/>
    </dgm:pt>
    <dgm:pt modelId="{33AC4E18-67F5-4CB8-8F09-9EA92C82ED1E}" type="pres">
      <dgm:prSet presAssocID="{0B28F6DA-E56F-41EE-A11A-F29BD56E5D4E}" presName="parentTextArrow" presStyleLbl="node1" presStyleIdx="0" presStyleCnt="0"/>
      <dgm:spPr/>
    </dgm:pt>
    <dgm:pt modelId="{83B7A399-B8A2-42B8-B7FC-E3A25A302805}" type="pres">
      <dgm:prSet presAssocID="{0B28F6DA-E56F-41EE-A11A-F29BD56E5D4E}" presName="arrow" presStyleLbl="alignNode1" presStyleIdx="1" presStyleCnt="5"/>
      <dgm:spPr/>
    </dgm:pt>
    <dgm:pt modelId="{9819D033-A6B5-48DB-91E7-D19EF3CB19DB}" type="pres">
      <dgm:prSet presAssocID="{0B28F6DA-E56F-41EE-A11A-F29BD56E5D4E}" presName="descendantArrow" presStyleLbl="bgAccFollowNode1" presStyleIdx="1" presStyleCnt="5"/>
      <dgm:spPr/>
    </dgm:pt>
    <dgm:pt modelId="{6844E5CC-68A3-40BC-8529-EFB945219B26}" type="pres">
      <dgm:prSet presAssocID="{66CEDD23-7898-4BBC-93F0-067C9A99452C}" presName="sp" presStyleCnt="0"/>
      <dgm:spPr/>
    </dgm:pt>
    <dgm:pt modelId="{C48096B2-7B7C-4584-ADAF-1F97B16AD5CE}" type="pres">
      <dgm:prSet presAssocID="{D6CED11C-EAD3-4B10-9CD6-CA403DEA34CD}" presName="arrowAndChildren" presStyleCnt="0"/>
      <dgm:spPr/>
    </dgm:pt>
    <dgm:pt modelId="{3A114B34-4A05-4324-95FA-7BDBB61C8672}" type="pres">
      <dgm:prSet presAssocID="{D6CED11C-EAD3-4B10-9CD6-CA403DEA34CD}" presName="parentTextArrow" presStyleLbl="node1" presStyleIdx="0" presStyleCnt="0"/>
      <dgm:spPr/>
    </dgm:pt>
    <dgm:pt modelId="{356042BF-DE58-4F78-84AE-E141C00851F8}" type="pres">
      <dgm:prSet presAssocID="{D6CED11C-EAD3-4B10-9CD6-CA403DEA34CD}" presName="arrow" presStyleLbl="alignNode1" presStyleIdx="2" presStyleCnt="5"/>
      <dgm:spPr/>
    </dgm:pt>
    <dgm:pt modelId="{4A952517-2E07-496D-A02C-DF303326FB18}" type="pres">
      <dgm:prSet presAssocID="{D6CED11C-EAD3-4B10-9CD6-CA403DEA34CD}" presName="descendantArrow" presStyleLbl="bgAccFollowNode1" presStyleIdx="2" presStyleCnt="5"/>
      <dgm:spPr/>
    </dgm:pt>
    <dgm:pt modelId="{BD825CE0-C2FA-4208-98AB-BBBEEC2131ED}" type="pres">
      <dgm:prSet presAssocID="{044A6AF0-D02F-42D0-A413-F9C819C9ACD5}" presName="sp" presStyleCnt="0"/>
      <dgm:spPr/>
    </dgm:pt>
    <dgm:pt modelId="{433DB511-D66E-4E80-9BA5-1107D0EB87A3}" type="pres">
      <dgm:prSet presAssocID="{3BC67389-19CA-43EB-964C-1B40343C25AC}" presName="arrowAndChildren" presStyleCnt="0"/>
      <dgm:spPr/>
    </dgm:pt>
    <dgm:pt modelId="{630F7DA8-29A9-4C52-811C-FE0DC7368277}" type="pres">
      <dgm:prSet presAssocID="{3BC67389-19CA-43EB-964C-1B40343C25AC}" presName="parentTextArrow" presStyleLbl="node1" presStyleIdx="0" presStyleCnt="0"/>
      <dgm:spPr/>
    </dgm:pt>
    <dgm:pt modelId="{FE1777BC-B1EF-4A7C-82AC-C25520731CBE}" type="pres">
      <dgm:prSet presAssocID="{3BC67389-19CA-43EB-964C-1B40343C25AC}" presName="arrow" presStyleLbl="alignNode1" presStyleIdx="3" presStyleCnt="5"/>
      <dgm:spPr/>
    </dgm:pt>
    <dgm:pt modelId="{E5CA56B9-4EFD-4BD7-8C59-DD38FCCA8CE4}" type="pres">
      <dgm:prSet presAssocID="{3BC67389-19CA-43EB-964C-1B40343C25AC}" presName="descendantArrow" presStyleLbl="bgAccFollowNode1" presStyleIdx="3" presStyleCnt="5"/>
      <dgm:spPr/>
    </dgm:pt>
    <dgm:pt modelId="{FEB605E6-4714-468F-8A46-BC806E31529C}" type="pres">
      <dgm:prSet presAssocID="{35816816-C34B-46BB-9F70-5D675A362634}" presName="sp" presStyleCnt="0"/>
      <dgm:spPr/>
    </dgm:pt>
    <dgm:pt modelId="{F8FA9215-3ADF-4012-A003-EC7E35D26202}" type="pres">
      <dgm:prSet presAssocID="{B8AFAF64-26E4-4F7B-B29E-8180BCAF78E6}" presName="arrowAndChildren" presStyleCnt="0"/>
      <dgm:spPr/>
    </dgm:pt>
    <dgm:pt modelId="{B23B7577-1468-42F0-8B35-7F5A08527070}" type="pres">
      <dgm:prSet presAssocID="{B8AFAF64-26E4-4F7B-B29E-8180BCAF78E6}" presName="parentTextArrow" presStyleLbl="node1" presStyleIdx="0" presStyleCnt="0"/>
      <dgm:spPr/>
    </dgm:pt>
    <dgm:pt modelId="{3FAA0EC4-26BC-44EE-A7B0-97D3AD760A75}" type="pres">
      <dgm:prSet presAssocID="{B8AFAF64-26E4-4F7B-B29E-8180BCAF78E6}" presName="arrow" presStyleLbl="alignNode1" presStyleIdx="4" presStyleCnt="5"/>
      <dgm:spPr/>
    </dgm:pt>
    <dgm:pt modelId="{D9353B2D-1257-4012-96B9-592E7268EF46}" type="pres">
      <dgm:prSet presAssocID="{B8AFAF64-26E4-4F7B-B29E-8180BCAF78E6}" presName="descendantArrow" presStyleLbl="bgAccFollowNode1" presStyleIdx="4" presStyleCnt="5"/>
      <dgm:spPr/>
    </dgm:pt>
  </dgm:ptLst>
  <dgm:cxnLst>
    <dgm:cxn modelId="{C755D901-AEB4-4B5A-9730-D32B546CC4D4}" type="presOf" srcId="{0B28F6DA-E56F-41EE-A11A-F29BD56E5D4E}" destId="{83B7A399-B8A2-42B8-B7FC-E3A25A302805}" srcOrd="1" destOrd="0" presId="urn:microsoft.com/office/officeart/2016/7/layout/VerticalDownArrowProcess"/>
    <dgm:cxn modelId="{68680E06-9686-4D6C-9C13-C52287A9C246}" srcId="{C7F98C22-4AA9-4186-93FF-179B99A0A04F}" destId="{B8AFAF64-26E4-4F7B-B29E-8180BCAF78E6}" srcOrd="0" destOrd="0" parTransId="{868A2B81-C5A5-46F9-B007-A7F82C745741}" sibTransId="{35816816-C34B-46BB-9F70-5D675A362634}"/>
    <dgm:cxn modelId="{F32B5408-6F5A-4F21-834D-1E6DBB8303F0}" type="presOf" srcId="{D6CED11C-EAD3-4B10-9CD6-CA403DEA34CD}" destId="{3A114B34-4A05-4324-95FA-7BDBB61C8672}" srcOrd="0" destOrd="0" presId="urn:microsoft.com/office/officeart/2016/7/layout/VerticalDownArrowProcess"/>
    <dgm:cxn modelId="{3A6EBB18-3E64-4FE1-A58F-18C35D841D78}" type="presOf" srcId="{3BC67389-19CA-43EB-964C-1B40343C25AC}" destId="{630F7DA8-29A9-4C52-811C-FE0DC7368277}" srcOrd="0" destOrd="0" presId="urn:microsoft.com/office/officeart/2016/7/layout/VerticalDownArrowProcess"/>
    <dgm:cxn modelId="{F4DE0123-0462-4BDE-85A0-E5A911432045}" srcId="{C7F98C22-4AA9-4186-93FF-179B99A0A04F}" destId="{0B28F6DA-E56F-41EE-A11A-F29BD56E5D4E}" srcOrd="3" destOrd="0" parTransId="{A649EEBC-AF1B-42B7-9A67-DD87F9A3B5B5}" sibTransId="{261F3DCA-368F-4985-9276-E392A1848A6F}"/>
    <dgm:cxn modelId="{AC083524-7E25-4AEC-8B7A-BCD4CBB0F7EE}" type="presOf" srcId="{EE3D1848-6F49-42A7-8E23-C788357A87B9}" destId="{4A6C8658-CD80-4C61-8405-B9DBE53BF6DC}" srcOrd="0" destOrd="0" presId="urn:microsoft.com/office/officeart/2016/7/layout/VerticalDownArrowProcess"/>
    <dgm:cxn modelId="{4ECC2337-B7F3-4C1C-A5B8-6EFDCBBF6EA8}" type="presOf" srcId="{C7F98C22-4AA9-4186-93FF-179B99A0A04F}" destId="{82A1853E-2B37-4794-AA0D-99B31ADFA57D}" srcOrd="0" destOrd="0" presId="urn:microsoft.com/office/officeart/2016/7/layout/VerticalDownArrowProcess"/>
    <dgm:cxn modelId="{ABA48544-BF96-4620-AB05-957B2489BCBD}" type="presOf" srcId="{D5EF6581-55BE-4742-ADCB-9B2375209D41}" destId="{9819D033-A6B5-48DB-91E7-D19EF3CB19DB}" srcOrd="0" destOrd="0" presId="urn:microsoft.com/office/officeart/2016/7/layout/VerticalDownArrowProcess"/>
    <dgm:cxn modelId="{6D714F68-04B6-447E-BC0A-5338463872B3}" type="presOf" srcId="{957D00FD-BFF1-4CAC-9F95-7FBD620CDDDE}" destId="{347B44BD-B63C-419B-8467-644D26AE4198}" srcOrd="0" destOrd="0" presId="urn:microsoft.com/office/officeart/2016/7/layout/VerticalDownArrowProcess"/>
    <dgm:cxn modelId="{F6F1E66D-B55E-4DFA-94F1-82313E6FE7F2}" type="presOf" srcId="{D6CED11C-EAD3-4B10-9CD6-CA403DEA34CD}" destId="{356042BF-DE58-4F78-84AE-E141C00851F8}" srcOrd="1" destOrd="0" presId="urn:microsoft.com/office/officeart/2016/7/layout/VerticalDownArrowProcess"/>
    <dgm:cxn modelId="{EDDEBD73-2E71-44F2-8D16-0C32D6A55567}" type="presOf" srcId="{B8AFAF64-26E4-4F7B-B29E-8180BCAF78E6}" destId="{B23B7577-1468-42F0-8B35-7F5A08527070}" srcOrd="0" destOrd="0" presId="urn:microsoft.com/office/officeart/2016/7/layout/VerticalDownArrowProcess"/>
    <dgm:cxn modelId="{5450FE75-AFFD-4FDE-88D5-E8C3481C9936}" srcId="{C7F98C22-4AA9-4186-93FF-179B99A0A04F}" destId="{D6CED11C-EAD3-4B10-9CD6-CA403DEA34CD}" srcOrd="2" destOrd="0" parTransId="{D3A95217-7739-4B1D-A183-9156AF314301}" sibTransId="{66CEDD23-7898-4BBC-93F0-067C9A99452C}"/>
    <dgm:cxn modelId="{8D0EDF77-BEE4-4F9C-A343-A7CB38B64C4C}" type="presOf" srcId="{905067B6-07A5-4C27-B645-2455D8034EB2}" destId="{4A952517-2E07-496D-A02C-DF303326FB18}" srcOrd="0" destOrd="0" presId="urn:microsoft.com/office/officeart/2016/7/layout/VerticalDownArrowProcess"/>
    <dgm:cxn modelId="{4373E958-4B3B-49BA-B60F-3E569D990FC7}" srcId="{957D00FD-BFF1-4CAC-9F95-7FBD620CDDDE}" destId="{EE3D1848-6F49-42A7-8E23-C788357A87B9}" srcOrd="0" destOrd="0" parTransId="{DA3C3D45-A33D-4284-8B17-27EF6116C2C5}" sibTransId="{F2D90BF0-DA80-4C94-85CC-FF909A7CEF10}"/>
    <dgm:cxn modelId="{CC50D084-D7F0-42F2-B2F7-FE16C994CB5E}" type="presOf" srcId="{0B28F6DA-E56F-41EE-A11A-F29BD56E5D4E}" destId="{33AC4E18-67F5-4CB8-8F09-9EA92C82ED1E}" srcOrd="0" destOrd="0" presId="urn:microsoft.com/office/officeart/2016/7/layout/VerticalDownArrowProcess"/>
    <dgm:cxn modelId="{33FD5D88-274E-4D59-9C7B-B4D61A3E2A27}" type="presOf" srcId="{B8AFAF64-26E4-4F7B-B29E-8180BCAF78E6}" destId="{3FAA0EC4-26BC-44EE-A7B0-97D3AD760A75}" srcOrd="1" destOrd="0" presId="urn:microsoft.com/office/officeart/2016/7/layout/VerticalDownArrowProcess"/>
    <dgm:cxn modelId="{99440496-5FB1-4197-A396-2A69523B1057}" srcId="{D6CED11C-EAD3-4B10-9CD6-CA403DEA34CD}" destId="{905067B6-07A5-4C27-B645-2455D8034EB2}" srcOrd="0" destOrd="0" parTransId="{CA6AA272-E04F-4084-BC2B-AD2F29F4AA16}" sibTransId="{9879EE7E-0BCC-4B25-B1DC-3C3AF9012847}"/>
    <dgm:cxn modelId="{B3013BA0-23F3-422E-822E-43B1126F7422}" srcId="{0B28F6DA-E56F-41EE-A11A-F29BD56E5D4E}" destId="{D5EF6581-55BE-4742-ADCB-9B2375209D41}" srcOrd="0" destOrd="0" parTransId="{B9F399C8-2CE9-440B-B210-6B80BB76E441}" sibTransId="{6F033CA8-E2FC-45FD-AC17-508ECADF1FE3}"/>
    <dgm:cxn modelId="{0ABEF9AA-CACA-4EA4-80B3-5DEA41A803B8}" srcId="{3BC67389-19CA-43EB-964C-1B40343C25AC}" destId="{FCA0C195-B314-4B39-8F1B-03F18780D7C5}" srcOrd="0" destOrd="0" parTransId="{A2C130C2-7305-4527-9204-5E96B963AF04}" sibTransId="{C45173CB-62F3-4D00-BD35-A2AC365FC840}"/>
    <dgm:cxn modelId="{C6FA14B9-5B5F-447C-A3D2-E3CA4F620ED9}" srcId="{C7F98C22-4AA9-4186-93FF-179B99A0A04F}" destId="{957D00FD-BFF1-4CAC-9F95-7FBD620CDDDE}" srcOrd="4" destOrd="0" parTransId="{CD36A01C-99F7-401D-9D72-CB3C81D9D9C1}" sibTransId="{EC309989-1DAA-4ABD-A067-838223D3B8B4}"/>
    <dgm:cxn modelId="{446918BD-C6FA-4411-89E2-32BAF28BBD3E}" srcId="{C7F98C22-4AA9-4186-93FF-179B99A0A04F}" destId="{3BC67389-19CA-43EB-964C-1B40343C25AC}" srcOrd="1" destOrd="0" parTransId="{E402BBAE-E3EC-4948-9D37-56A1B0B3EF48}" sibTransId="{044A6AF0-D02F-42D0-A413-F9C819C9ACD5}"/>
    <dgm:cxn modelId="{C56326CD-2DB6-4EA8-88D5-3F5080E8615C}" type="presOf" srcId="{14A124F4-04C0-4E7F-96E9-4327FF481320}" destId="{D9353B2D-1257-4012-96B9-592E7268EF46}" srcOrd="0" destOrd="0" presId="urn:microsoft.com/office/officeart/2016/7/layout/VerticalDownArrowProcess"/>
    <dgm:cxn modelId="{EF5CAFD8-AE7F-41F1-9471-F368219F992E}" type="presOf" srcId="{3BC67389-19CA-43EB-964C-1B40343C25AC}" destId="{FE1777BC-B1EF-4A7C-82AC-C25520731CBE}" srcOrd="1" destOrd="0" presId="urn:microsoft.com/office/officeart/2016/7/layout/VerticalDownArrowProcess"/>
    <dgm:cxn modelId="{D3F4F9E4-AFA6-44FE-AD3C-386242C37369}" type="presOf" srcId="{FCA0C195-B314-4B39-8F1B-03F18780D7C5}" destId="{E5CA56B9-4EFD-4BD7-8C59-DD38FCCA8CE4}" srcOrd="0" destOrd="0" presId="urn:microsoft.com/office/officeart/2016/7/layout/VerticalDownArrowProcess"/>
    <dgm:cxn modelId="{A3AA87EE-D078-4021-9263-C30883AAC843}" srcId="{B8AFAF64-26E4-4F7B-B29E-8180BCAF78E6}" destId="{14A124F4-04C0-4E7F-96E9-4327FF481320}" srcOrd="0" destOrd="0" parTransId="{B65408C7-A721-4443-AA97-0D3E60134DAD}" sibTransId="{78745744-AC72-4F6D-9CE1-F21AB6F1B3BF}"/>
    <dgm:cxn modelId="{0A800330-4DDB-477C-991B-9645A30DFC87}" type="presParOf" srcId="{82A1853E-2B37-4794-AA0D-99B31ADFA57D}" destId="{7A0A5566-D700-4BD7-93D3-DB1662E8D46E}" srcOrd="0" destOrd="0" presId="urn:microsoft.com/office/officeart/2016/7/layout/VerticalDownArrowProcess"/>
    <dgm:cxn modelId="{61F5CB98-A47E-4079-9C24-7C92D6424913}" type="presParOf" srcId="{7A0A5566-D700-4BD7-93D3-DB1662E8D46E}" destId="{347B44BD-B63C-419B-8467-644D26AE4198}" srcOrd="0" destOrd="0" presId="urn:microsoft.com/office/officeart/2016/7/layout/VerticalDownArrowProcess"/>
    <dgm:cxn modelId="{5E67D5B1-2D18-4D64-AA2E-0AFE19BD409A}" type="presParOf" srcId="{7A0A5566-D700-4BD7-93D3-DB1662E8D46E}" destId="{4A6C8658-CD80-4C61-8405-B9DBE53BF6DC}" srcOrd="1" destOrd="0" presId="urn:microsoft.com/office/officeart/2016/7/layout/VerticalDownArrowProcess"/>
    <dgm:cxn modelId="{3959C627-C295-4953-AE1B-79D9D3B68721}" type="presParOf" srcId="{82A1853E-2B37-4794-AA0D-99B31ADFA57D}" destId="{02468C84-31F0-457C-BD94-38877947D5BE}" srcOrd="1" destOrd="0" presId="urn:microsoft.com/office/officeart/2016/7/layout/VerticalDownArrowProcess"/>
    <dgm:cxn modelId="{9FFB2792-B59F-4961-853E-FE298B2AEA67}" type="presParOf" srcId="{82A1853E-2B37-4794-AA0D-99B31ADFA57D}" destId="{BD85AD02-20B3-47D0-AC7D-53586F114F29}" srcOrd="2" destOrd="0" presId="urn:microsoft.com/office/officeart/2016/7/layout/VerticalDownArrowProcess"/>
    <dgm:cxn modelId="{6F54D2E8-8C36-40F5-B7D8-5098E5BD575D}" type="presParOf" srcId="{BD85AD02-20B3-47D0-AC7D-53586F114F29}" destId="{33AC4E18-67F5-4CB8-8F09-9EA92C82ED1E}" srcOrd="0" destOrd="0" presId="urn:microsoft.com/office/officeart/2016/7/layout/VerticalDownArrowProcess"/>
    <dgm:cxn modelId="{D70EFF5A-99F3-4A14-9A08-016277B37E10}" type="presParOf" srcId="{BD85AD02-20B3-47D0-AC7D-53586F114F29}" destId="{83B7A399-B8A2-42B8-B7FC-E3A25A302805}" srcOrd="1" destOrd="0" presId="urn:microsoft.com/office/officeart/2016/7/layout/VerticalDownArrowProcess"/>
    <dgm:cxn modelId="{AF13580E-F26D-4328-9D16-DBB871930058}" type="presParOf" srcId="{BD85AD02-20B3-47D0-AC7D-53586F114F29}" destId="{9819D033-A6B5-48DB-91E7-D19EF3CB19DB}" srcOrd="2" destOrd="0" presId="urn:microsoft.com/office/officeart/2016/7/layout/VerticalDownArrowProcess"/>
    <dgm:cxn modelId="{E44C6A74-B82F-4E97-8F2C-DBD0470F8AE0}" type="presParOf" srcId="{82A1853E-2B37-4794-AA0D-99B31ADFA57D}" destId="{6844E5CC-68A3-40BC-8529-EFB945219B26}" srcOrd="3" destOrd="0" presId="urn:microsoft.com/office/officeart/2016/7/layout/VerticalDownArrowProcess"/>
    <dgm:cxn modelId="{4D311EE0-814D-4596-80B6-9A462F3EA7EB}" type="presParOf" srcId="{82A1853E-2B37-4794-AA0D-99B31ADFA57D}" destId="{C48096B2-7B7C-4584-ADAF-1F97B16AD5CE}" srcOrd="4" destOrd="0" presId="urn:microsoft.com/office/officeart/2016/7/layout/VerticalDownArrowProcess"/>
    <dgm:cxn modelId="{5D7AD322-C4E7-45FB-BE5D-544EC854BF8B}" type="presParOf" srcId="{C48096B2-7B7C-4584-ADAF-1F97B16AD5CE}" destId="{3A114B34-4A05-4324-95FA-7BDBB61C8672}" srcOrd="0" destOrd="0" presId="urn:microsoft.com/office/officeart/2016/7/layout/VerticalDownArrowProcess"/>
    <dgm:cxn modelId="{58F515F8-0A60-48AA-948D-9301E831A255}" type="presParOf" srcId="{C48096B2-7B7C-4584-ADAF-1F97B16AD5CE}" destId="{356042BF-DE58-4F78-84AE-E141C00851F8}" srcOrd="1" destOrd="0" presId="urn:microsoft.com/office/officeart/2016/7/layout/VerticalDownArrowProcess"/>
    <dgm:cxn modelId="{9F7B9AC7-8364-46C1-868B-58A68666C18C}" type="presParOf" srcId="{C48096B2-7B7C-4584-ADAF-1F97B16AD5CE}" destId="{4A952517-2E07-496D-A02C-DF303326FB18}" srcOrd="2" destOrd="0" presId="urn:microsoft.com/office/officeart/2016/7/layout/VerticalDownArrowProcess"/>
    <dgm:cxn modelId="{0814382A-2566-42B3-8494-6DB0788E837B}" type="presParOf" srcId="{82A1853E-2B37-4794-AA0D-99B31ADFA57D}" destId="{BD825CE0-C2FA-4208-98AB-BBBEEC2131ED}" srcOrd="5" destOrd="0" presId="urn:microsoft.com/office/officeart/2016/7/layout/VerticalDownArrowProcess"/>
    <dgm:cxn modelId="{1E56D9E9-157C-4BEA-9BE9-5F8486D3B26D}" type="presParOf" srcId="{82A1853E-2B37-4794-AA0D-99B31ADFA57D}" destId="{433DB511-D66E-4E80-9BA5-1107D0EB87A3}" srcOrd="6" destOrd="0" presId="urn:microsoft.com/office/officeart/2016/7/layout/VerticalDownArrowProcess"/>
    <dgm:cxn modelId="{0ABAD5A7-3352-418D-BFC7-FF22F9DF7405}" type="presParOf" srcId="{433DB511-D66E-4E80-9BA5-1107D0EB87A3}" destId="{630F7DA8-29A9-4C52-811C-FE0DC7368277}" srcOrd="0" destOrd="0" presId="urn:microsoft.com/office/officeart/2016/7/layout/VerticalDownArrowProcess"/>
    <dgm:cxn modelId="{04E37A05-7C87-4073-9CC9-7FFA5878B2DD}" type="presParOf" srcId="{433DB511-D66E-4E80-9BA5-1107D0EB87A3}" destId="{FE1777BC-B1EF-4A7C-82AC-C25520731CBE}" srcOrd="1" destOrd="0" presId="urn:microsoft.com/office/officeart/2016/7/layout/VerticalDownArrowProcess"/>
    <dgm:cxn modelId="{E579B9E8-EFDA-4EFE-AA3B-14D64D76F0D7}" type="presParOf" srcId="{433DB511-D66E-4E80-9BA5-1107D0EB87A3}" destId="{E5CA56B9-4EFD-4BD7-8C59-DD38FCCA8CE4}" srcOrd="2" destOrd="0" presId="urn:microsoft.com/office/officeart/2016/7/layout/VerticalDownArrowProcess"/>
    <dgm:cxn modelId="{83CA4A96-F227-4E0A-AF0C-33DA7A510678}" type="presParOf" srcId="{82A1853E-2B37-4794-AA0D-99B31ADFA57D}" destId="{FEB605E6-4714-468F-8A46-BC806E31529C}" srcOrd="7" destOrd="0" presId="urn:microsoft.com/office/officeart/2016/7/layout/VerticalDownArrowProcess"/>
    <dgm:cxn modelId="{D1F76DBA-0F3B-4FAB-A2C7-34BE3C63D769}" type="presParOf" srcId="{82A1853E-2B37-4794-AA0D-99B31ADFA57D}" destId="{F8FA9215-3ADF-4012-A003-EC7E35D26202}" srcOrd="8" destOrd="0" presId="urn:microsoft.com/office/officeart/2016/7/layout/VerticalDownArrowProcess"/>
    <dgm:cxn modelId="{279F69DF-D7F3-4B9A-A4E9-03FE7BA82631}" type="presParOf" srcId="{F8FA9215-3ADF-4012-A003-EC7E35D26202}" destId="{B23B7577-1468-42F0-8B35-7F5A08527070}" srcOrd="0" destOrd="0" presId="urn:microsoft.com/office/officeart/2016/7/layout/VerticalDownArrowProcess"/>
    <dgm:cxn modelId="{4A20F02E-6727-426E-826E-E2CDB47D60DE}" type="presParOf" srcId="{F8FA9215-3ADF-4012-A003-EC7E35D26202}" destId="{3FAA0EC4-26BC-44EE-A7B0-97D3AD760A75}" srcOrd="1" destOrd="0" presId="urn:microsoft.com/office/officeart/2016/7/layout/VerticalDownArrowProcess"/>
    <dgm:cxn modelId="{B5A73889-B551-4FF8-962D-3F1A97F7CAFC}" type="presParOf" srcId="{F8FA9215-3ADF-4012-A003-EC7E35D26202}" destId="{D9353B2D-1257-4012-96B9-592E7268EF46}"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0FC57D-F8B3-4592-AD02-BA0488F663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32C4DDE-9C89-45FC-84CD-9987857B3A4F}">
      <dgm:prSet/>
      <dgm:spPr/>
      <dgm:t>
        <a:bodyPr/>
        <a:lstStyle/>
        <a:p>
          <a:r>
            <a:rPr lang="en-US" b="1" dirty="0"/>
            <a:t>Self-awareness</a:t>
          </a:r>
          <a:r>
            <a:rPr lang="en-US" dirty="0"/>
            <a:t> involves identifying emotions and accurate self-perceptions.</a:t>
          </a:r>
        </a:p>
      </dgm:t>
    </dgm:pt>
    <dgm:pt modelId="{7378F0C9-48E2-4E9E-AC2D-B716A5D75F0F}" type="parTrans" cxnId="{0ADBCA15-1F28-464F-94F8-EBA157E483D2}">
      <dgm:prSet/>
      <dgm:spPr/>
      <dgm:t>
        <a:bodyPr/>
        <a:lstStyle/>
        <a:p>
          <a:endParaRPr lang="en-US"/>
        </a:p>
      </dgm:t>
    </dgm:pt>
    <dgm:pt modelId="{B6E77B7E-1D1C-47B9-99CE-3655A4724CFA}" type="sibTrans" cxnId="{0ADBCA15-1F28-464F-94F8-EBA157E483D2}">
      <dgm:prSet/>
      <dgm:spPr/>
      <dgm:t>
        <a:bodyPr/>
        <a:lstStyle/>
        <a:p>
          <a:endParaRPr lang="en-US"/>
        </a:p>
      </dgm:t>
    </dgm:pt>
    <dgm:pt modelId="{477C4F28-7870-4234-BB2D-0B35EAE69BF8}">
      <dgm:prSet/>
      <dgm:spPr/>
      <dgm:t>
        <a:bodyPr/>
        <a:lstStyle/>
        <a:p>
          <a:r>
            <a:rPr lang="en-US" b="1"/>
            <a:t>Self-management</a:t>
          </a:r>
          <a:r>
            <a:rPr lang="en-US"/>
            <a:t> includes managing stress and controlling impulses, which includes aspects of executive function and draws on mindsets. </a:t>
          </a:r>
        </a:p>
      </dgm:t>
    </dgm:pt>
    <dgm:pt modelId="{77C9D185-9831-4086-8C3A-A49C42F2BA85}" type="parTrans" cxnId="{8379E8B1-AEED-4DE4-B40B-635717A6E4BB}">
      <dgm:prSet/>
      <dgm:spPr/>
      <dgm:t>
        <a:bodyPr/>
        <a:lstStyle/>
        <a:p>
          <a:endParaRPr lang="en-US"/>
        </a:p>
      </dgm:t>
    </dgm:pt>
    <dgm:pt modelId="{FF9A325D-AB57-4CFB-B913-28453507E179}" type="sibTrans" cxnId="{8379E8B1-AEED-4DE4-B40B-635717A6E4BB}">
      <dgm:prSet/>
      <dgm:spPr/>
      <dgm:t>
        <a:bodyPr/>
        <a:lstStyle/>
        <a:p>
          <a:endParaRPr lang="en-US"/>
        </a:p>
      </dgm:t>
    </dgm:pt>
    <dgm:pt modelId="{3994111D-6B03-4D20-B0B1-FD0368E0AAF8}">
      <dgm:prSet/>
      <dgm:spPr/>
      <dgm:t>
        <a:bodyPr/>
        <a:lstStyle/>
        <a:p>
          <a:r>
            <a:rPr lang="en-US" b="1"/>
            <a:t>Social awareness</a:t>
          </a:r>
          <a:r>
            <a:rPr lang="en-US"/>
            <a:t> entails perspective taking, empathy, and appreciation for diversity.</a:t>
          </a:r>
        </a:p>
      </dgm:t>
    </dgm:pt>
    <dgm:pt modelId="{21ACFB85-C7EC-47C9-A84F-0C15D8AE22CF}" type="parTrans" cxnId="{9339B783-52B3-4EB7-97A2-09494A02F550}">
      <dgm:prSet/>
      <dgm:spPr/>
      <dgm:t>
        <a:bodyPr/>
        <a:lstStyle/>
        <a:p>
          <a:endParaRPr lang="en-US"/>
        </a:p>
      </dgm:t>
    </dgm:pt>
    <dgm:pt modelId="{6342A374-69AD-4699-A8EE-B12BA0D246C5}" type="sibTrans" cxnId="{9339B783-52B3-4EB7-97A2-09494A02F550}">
      <dgm:prSet/>
      <dgm:spPr/>
      <dgm:t>
        <a:bodyPr/>
        <a:lstStyle/>
        <a:p>
          <a:endParaRPr lang="en-US"/>
        </a:p>
      </dgm:t>
    </dgm:pt>
    <dgm:pt modelId="{585494FE-C2F1-4EE7-876A-E414C6EE8B35}">
      <dgm:prSet/>
      <dgm:spPr/>
      <dgm:t>
        <a:bodyPr/>
        <a:lstStyle/>
        <a:p>
          <a:r>
            <a:rPr lang="en-US" b="1"/>
            <a:t>Relationship skills</a:t>
          </a:r>
          <a:r>
            <a:rPr lang="en-US"/>
            <a:t> involve communication and cooperation to establish and maintain healthy relationships.</a:t>
          </a:r>
        </a:p>
      </dgm:t>
    </dgm:pt>
    <dgm:pt modelId="{323FEE07-E493-4CBD-A32B-AD1C4A97A80D}" type="parTrans" cxnId="{A19378B5-B153-4C7D-912B-BA85188F39BA}">
      <dgm:prSet/>
      <dgm:spPr/>
      <dgm:t>
        <a:bodyPr/>
        <a:lstStyle/>
        <a:p>
          <a:endParaRPr lang="en-US"/>
        </a:p>
      </dgm:t>
    </dgm:pt>
    <dgm:pt modelId="{4513C15F-CB03-44A2-82E3-F90D0B868E77}" type="sibTrans" cxnId="{A19378B5-B153-4C7D-912B-BA85188F39BA}">
      <dgm:prSet/>
      <dgm:spPr/>
      <dgm:t>
        <a:bodyPr/>
        <a:lstStyle/>
        <a:p>
          <a:endParaRPr lang="en-US"/>
        </a:p>
      </dgm:t>
    </dgm:pt>
    <dgm:pt modelId="{36357152-E3A9-4475-9740-90E5CB0460BD}">
      <dgm:prSet/>
      <dgm:spPr/>
      <dgm:t>
        <a:bodyPr/>
        <a:lstStyle/>
        <a:p>
          <a:r>
            <a:rPr lang="en-US" b="1" dirty="0"/>
            <a:t>Responsible decision making</a:t>
          </a:r>
          <a:r>
            <a:rPr lang="en-US" dirty="0"/>
            <a:t> focuses on skills such as identifying problems, evaluating, reflecting, and acting with consideration for the well-being of oneself and others.</a:t>
          </a:r>
        </a:p>
      </dgm:t>
    </dgm:pt>
    <dgm:pt modelId="{D446E37C-40A6-44B7-BF07-7BA87536AD6C}" type="parTrans" cxnId="{370AA29D-FCE9-4E10-A466-B2DF0CE6778F}">
      <dgm:prSet/>
      <dgm:spPr/>
      <dgm:t>
        <a:bodyPr/>
        <a:lstStyle/>
        <a:p>
          <a:endParaRPr lang="en-US"/>
        </a:p>
      </dgm:t>
    </dgm:pt>
    <dgm:pt modelId="{E41B1A29-36E2-4629-8026-1AA258EE9CF8}" type="sibTrans" cxnId="{370AA29D-FCE9-4E10-A466-B2DF0CE6778F}">
      <dgm:prSet/>
      <dgm:spPr/>
      <dgm:t>
        <a:bodyPr/>
        <a:lstStyle/>
        <a:p>
          <a:endParaRPr lang="en-US"/>
        </a:p>
      </dgm:t>
    </dgm:pt>
    <dgm:pt modelId="{FF313AB8-DF5E-4842-BCC3-B2A86D1AC28A}" type="pres">
      <dgm:prSet presAssocID="{210FC57D-F8B3-4592-AD02-BA0488F6637F}" presName="linear" presStyleCnt="0">
        <dgm:presLayoutVars>
          <dgm:animLvl val="lvl"/>
          <dgm:resizeHandles val="exact"/>
        </dgm:presLayoutVars>
      </dgm:prSet>
      <dgm:spPr/>
    </dgm:pt>
    <dgm:pt modelId="{96E042EA-1F8D-4A83-894A-A0813AC62B7C}" type="pres">
      <dgm:prSet presAssocID="{132C4DDE-9C89-45FC-84CD-9987857B3A4F}" presName="parentText" presStyleLbl="node1" presStyleIdx="0" presStyleCnt="5">
        <dgm:presLayoutVars>
          <dgm:chMax val="0"/>
          <dgm:bulletEnabled val="1"/>
        </dgm:presLayoutVars>
      </dgm:prSet>
      <dgm:spPr/>
    </dgm:pt>
    <dgm:pt modelId="{2618BF5E-E952-4233-988D-77294ADBF1E0}" type="pres">
      <dgm:prSet presAssocID="{B6E77B7E-1D1C-47B9-99CE-3655A4724CFA}" presName="spacer" presStyleCnt="0"/>
      <dgm:spPr/>
    </dgm:pt>
    <dgm:pt modelId="{E4F46862-7481-4064-B610-4BAEAE97BE72}" type="pres">
      <dgm:prSet presAssocID="{477C4F28-7870-4234-BB2D-0B35EAE69BF8}" presName="parentText" presStyleLbl="node1" presStyleIdx="1" presStyleCnt="5">
        <dgm:presLayoutVars>
          <dgm:chMax val="0"/>
          <dgm:bulletEnabled val="1"/>
        </dgm:presLayoutVars>
      </dgm:prSet>
      <dgm:spPr/>
    </dgm:pt>
    <dgm:pt modelId="{ACE55E1F-2CDB-4DF7-B6DF-F58E090A6264}" type="pres">
      <dgm:prSet presAssocID="{FF9A325D-AB57-4CFB-B913-28453507E179}" presName="spacer" presStyleCnt="0"/>
      <dgm:spPr/>
    </dgm:pt>
    <dgm:pt modelId="{7669E0FD-B6A5-4576-991D-AFF5A975E9A5}" type="pres">
      <dgm:prSet presAssocID="{3994111D-6B03-4D20-B0B1-FD0368E0AAF8}" presName="parentText" presStyleLbl="node1" presStyleIdx="2" presStyleCnt="5">
        <dgm:presLayoutVars>
          <dgm:chMax val="0"/>
          <dgm:bulletEnabled val="1"/>
        </dgm:presLayoutVars>
      </dgm:prSet>
      <dgm:spPr/>
    </dgm:pt>
    <dgm:pt modelId="{317A717F-52DA-4741-9035-77F3CE553D98}" type="pres">
      <dgm:prSet presAssocID="{6342A374-69AD-4699-A8EE-B12BA0D246C5}" presName="spacer" presStyleCnt="0"/>
      <dgm:spPr/>
    </dgm:pt>
    <dgm:pt modelId="{574B181B-AD84-4736-9502-336D3C5F37B2}" type="pres">
      <dgm:prSet presAssocID="{585494FE-C2F1-4EE7-876A-E414C6EE8B35}" presName="parentText" presStyleLbl="node1" presStyleIdx="3" presStyleCnt="5">
        <dgm:presLayoutVars>
          <dgm:chMax val="0"/>
          <dgm:bulletEnabled val="1"/>
        </dgm:presLayoutVars>
      </dgm:prSet>
      <dgm:spPr/>
    </dgm:pt>
    <dgm:pt modelId="{09739FD9-CB4A-4985-8F33-743A0AB74C77}" type="pres">
      <dgm:prSet presAssocID="{4513C15F-CB03-44A2-82E3-F90D0B868E77}" presName="spacer" presStyleCnt="0"/>
      <dgm:spPr/>
    </dgm:pt>
    <dgm:pt modelId="{CEF80CC4-FC1F-4F71-BBB9-9A0A699F78D3}" type="pres">
      <dgm:prSet presAssocID="{36357152-E3A9-4475-9740-90E5CB0460BD}" presName="parentText" presStyleLbl="node1" presStyleIdx="4" presStyleCnt="5">
        <dgm:presLayoutVars>
          <dgm:chMax val="0"/>
          <dgm:bulletEnabled val="1"/>
        </dgm:presLayoutVars>
      </dgm:prSet>
      <dgm:spPr/>
    </dgm:pt>
  </dgm:ptLst>
  <dgm:cxnLst>
    <dgm:cxn modelId="{A43C0B12-08BA-4E91-9354-F761408CCE23}" type="presOf" srcId="{477C4F28-7870-4234-BB2D-0B35EAE69BF8}" destId="{E4F46862-7481-4064-B610-4BAEAE97BE72}" srcOrd="0" destOrd="0" presId="urn:microsoft.com/office/officeart/2005/8/layout/vList2"/>
    <dgm:cxn modelId="{0ADBCA15-1F28-464F-94F8-EBA157E483D2}" srcId="{210FC57D-F8B3-4592-AD02-BA0488F6637F}" destId="{132C4DDE-9C89-45FC-84CD-9987857B3A4F}" srcOrd="0" destOrd="0" parTransId="{7378F0C9-48E2-4E9E-AC2D-B716A5D75F0F}" sibTransId="{B6E77B7E-1D1C-47B9-99CE-3655A4724CFA}"/>
    <dgm:cxn modelId="{0E752A32-AE7C-4179-9E0E-C8FCC6E2BCF7}" type="presOf" srcId="{3994111D-6B03-4D20-B0B1-FD0368E0AAF8}" destId="{7669E0FD-B6A5-4576-991D-AFF5A975E9A5}" srcOrd="0" destOrd="0" presId="urn:microsoft.com/office/officeart/2005/8/layout/vList2"/>
    <dgm:cxn modelId="{7797887D-2897-4EF2-B3D7-A2161E972566}" type="presOf" srcId="{36357152-E3A9-4475-9740-90E5CB0460BD}" destId="{CEF80CC4-FC1F-4F71-BBB9-9A0A699F78D3}" srcOrd="0" destOrd="0" presId="urn:microsoft.com/office/officeart/2005/8/layout/vList2"/>
    <dgm:cxn modelId="{9339B783-52B3-4EB7-97A2-09494A02F550}" srcId="{210FC57D-F8B3-4592-AD02-BA0488F6637F}" destId="{3994111D-6B03-4D20-B0B1-FD0368E0AAF8}" srcOrd="2" destOrd="0" parTransId="{21ACFB85-C7EC-47C9-A84F-0C15D8AE22CF}" sibTransId="{6342A374-69AD-4699-A8EE-B12BA0D246C5}"/>
    <dgm:cxn modelId="{07F5EE8A-3AC9-4F7E-882A-8F6866D3B773}" type="presOf" srcId="{210FC57D-F8B3-4592-AD02-BA0488F6637F}" destId="{FF313AB8-DF5E-4842-BCC3-B2A86D1AC28A}" srcOrd="0" destOrd="0" presId="urn:microsoft.com/office/officeart/2005/8/layout/vList2"/>
    <dgm:cxn modelId="{370AA29D-FCE9-4E10-A466-B2DF0CE6778F}" srcId="{210FC57D-F8B3-4592-AD02-BA0488F6637F}" destId="{36357152-E3A9-4475-9740-90E5CB0460BD}" srcOrd="4" destOrd="0" parTransId="{D446E37C-40A6-44B7-BF07-7BA87536AD6C}" sibTransId="{E41B1A29-36E2-4629-8026-1AA258EE9CF8}"/>
    <dgm:cxn modelId="{E915B7AD-A425-4E60-A9A9-9457DCE4BA9B}" type="presOf" srcId="{585494FE-C2F1-4EE7-876A-E414C6EE8B35}" destId="{574B181B-AD84-4736-9502-336D3C5F37B2}" srcOrd="0" destOrd="0" presId="urn:microsoft.com/office/officeart/2005/8/layout/vList2"/>
    <dgm:cxn modelId="{8379E8B1-AEED-4DE4-B40B-635717A6E4BB}" srcId="{210FC57D-F8B3-4592-AD02-BA0488F6637F}" destId="{477C4F28-7870-4234-BB2D-0B35EAE69BF8}" srcOrd="1" destOrd="0" parTransId="{77C9D185-9831-4086-8C3A-A49C42F2BA85}" sibTransId="{FF9A325D-AB57-4CFB-B913-28453507E179}"/>
    <dgm:cxn modelId="{A19378B5-B153-4C7D-912B-BA85188F39BA}" srcId="{210FC57D-F8B3-4592-AD02-BA0488F6637F}" destId="{585494FE-C2F1-4EE7-876A-E414C6EE8B35}" srcOrd="3" destOrd="0" parTransId="{323FEE07-E493-4CBD-A32B-AD1C4A97A80D}" sibTransId="{4513C15F-CB03-44A2-82E3-F90D0B868E77}"/>
    <dgm:cxn modelId="{5E28C9CF-D1B3-4AE8-B6F2-832D5CA57AD8}" type="presOf" srcId="{132C4DDE-9C89-45FC-84CD-9987857B3A4F}" destId="{96E042EA-1F8D-4A83-894A-A0813AC62B7C}" srcOrd="0" destOrd="0" presId="urn:microsoft.com/office/officeart/2005/8/layout/vList2"/>
    <dgm:cxn modelId="{9BD4AB8A-19A2-4F1C-9052-668B22FF259E}" type="presParOf" srcId="{FF313AB8-DF5E-4842-BCC3-B2A86D1AC28A}" destId="{96E042EA-1F8D-4A83-894A-A0813AC62B7C}" srcOrd="0" destOrd="0" presId="urn:microsoft.com/office/officeart/2005/8/layout/vList2"/>
    <dgm:cxn modelId="{556C6E8F-5D73-4E5E-98EE-FB5DAE34894E}" type="presParOf" srcId="{FF313AB8-DF5E-4842-BCC3-B2A86D1AC28A}" destId="{2618BF5E-E952-4233-988D-77294ADBF1E0}" srcOrd="1" destOrd="0" presId="urn:microsoft.com/office/officeart/2005/8/layout/vList2"/>
    <dgm:cxn modelId="{B5777506-C188-4979-BAE2-4ACC3B7FB6DD}" type="presParOf" srcId="{FF313AB8-DF5E-4842-BCC3-B2A86D1AC28A}" destId="{E4F46862-7481-4064-B610-4BAEAE97BE72}" srcOrd="2" destOrd="0" presId="urn:microsoft.com/office/officeart/2005/8/layout/vList2"/>
    <dgm:cxn modelId="{3BF51FA4-659E-4182-8D77-D64E1B38B304}" type="presParOf" srcId="{FF313AB8-DF5E-4842-BCC3-B2A86D1AC28A}" destId="{ACE55E1F-2CDB-4DF7-B6DF-F58E090A6264}" srcOrd="3" destOrd="0" presId="urn:microsoft.com/office/officeart/2005/8/layout/vList2"/>
    <dgm:cxn modelId="{28AAC611-CD35-4006-B097-2FBA57A9006B}" type="presParOf" srcId="{FF313AB8-DF5E-4842-BCC3-B2A86D1AC28A}" destId="{7669E0FD-B6A5-4576-991D-AFF5A975E9A5}" srcOrd="4" destOrd="0" presId="urn:microsoft.com/office/officeart/2005/8/layout/vList2"/>
    <dgm:cxn modelId="{3DDB6300-0499-49B1-AB18-E55E830DE4A8}" type="presParOf" srcId="{FF313AB8-DF5E-4842-BCC3-B2A86D1AC28A}" destId="{317A717F-52DA-4741-9035-77F3CE553D98}" srcOrd="5" destOrd="0" presId="urn:microsoft.com/office/officeart/2005/8/layout/vList2"/>
    <dgm:cxn modelId="{8B01824C-3279-464F-A0AA-BBCA84CA6BCD}" type="presParOf" srcId="{FF313AB8-DF5E-4842-BCC3-B2A86D1AC28A}" destId="{574B181B-AD84-4736-9502-336D3C5F37B2}" srcOrd="6" destOrd="0" presId="urn:microsoft.com/office/officeart/2005/8/layout/vList2"/>
    <dgm:cxn modelId="{B75F67DE-1E42-4A3D-B9DC-C53E25B72441}" type="presParOf" srcId="{FF313AB8-DF5E-4842-BCC3-B2A86D1AC28A}" destId="{09739FD9-CB4A-4985-8F33-743A0AB74C77}" srcOrd="7" destOrd="0" presId="urn:microsoft.com/office/officeart/2005/8/layout/vList2"/>
    <dgm:cxn modelId="{B43BB91D-3A10-4865-87FC-E8DEC43623BD}" type="presParOf" srcId="{FF313AB8-DF5E-4842-BCC3-B2A86D1AC28A}" destId="{CEF80CC4-FC1F-4F71-BBB9-9A0A699F78D3}"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8C5F1-727A-4FE3-AA86-D6E13E60F790}">
      <dsp:nvSpPr>
        <dsp:cNvPr id="0" name=""/>
        <dsp:cNvSpPr/>
      </dsp:nvSpPr>
      <dsp:spPr>
        <a:xfrm rot="5400000">
          <a:off x="-554162" y="637613"/>
          <a:ext cx="3041388" cy="1766161"/>
        </a:xfrm>
        <a:prstGeom prst="chevron">
          <a:avLst/>
        </a:prstGeom>
        <a:solidFill>
          <a:srgbClr val="0070C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Ensures students feel:</a:t>
          </a:r>
        </a:p>
      </dsp:txBody>
      <dsp:txXfrm rot="-5400000">
        <a:off x="83452" y="883081"/>
        <a:ext cx="1766161" cy="1275227"/>
      </dsp:txXfrm>
    </dsp:sp>
    <dsp:sp modelId="{033BF0C1-EA3E-4206-8D8B-09E8EDC2A3C5}">
      <dsp:nvSpPr>
        <dsp:cNvPr id="0" name=""/>
        <dsp:cNvSpPr/>
      </dsp:nvSpPr>
      <dsp:spPr>
        <a:xfrm rot="5400000">
          <a:off x="2006181" y="-118354"/>
          <a:ext cx="1802704" cy="2093112"/>
        </a:xfrm>
        <a:prstGeom prst="round2SameRect">
          <a:avLst/>
        </a:prstGeom>
        <a:solidFill>
          <a:schemeClr val="bg1">
            <a:alpha val="2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Accepted</a:t>
          </a:r>
        </a:p>
        <a:p>
          <a:pPr marL="171450" lvl="1" indent="-171450" algn="l" defTabSz="800100">
            <a:lnSpc>
              <a:spcPct val="90000"/>
            </a:lnSpc>
            <a:spcBef>
              <a:spcPct val="0"/>
            </a:spcBef>
            <a:spcAft>
              <a:spcPct val="15000"/>
            </a:spcAft>
            <a:buChar char="•"/>
          </a:pPr>
          <a:r>
            <a:rPr lang="en-US" sz="1800" kern="1200" dirty="0"/>
            <a:t>Respected</a:t>
          </a:r>
        </a:p>
        <a:p>
          <a:pPr marL="171450" lvl="1" indent="-171450" algn="l" defTabSz="800100">
            <a:lnSpc>
              <a:spcPct val="90000"/>
            </a:lnSpc>
            <a:spcBef>
              <a:spcPct val="0"/>
            </a:spcBef>
            <a:spcAft>
              <a:spcPct val="15000"/>
            </a:spcAft>
            <a:buChar char="•"/>
          </a:pPr>
          <a:r>
            <a:rPr lang="en-US" sz="1800" kern="1200" dirty="0"/>
            <a:t>Included </a:t>
          </a:r>
        </a:p>
        <a:p>
          <a:pPr marL="171450" lvl="1" indent="-171450" algn="l" defTabSz="800100">
            <a:lnSpc>
              <a:spcPct val="90000"/>
            </a:lnSpc>
            <a:spcBef>
              <a:spcPct val="0"/>
            </a:spcBef>
            <a:spcAft>
              <a:spcPct val="15000"/>
            </a:spcAft>
            <a:buChar char="•"/>
          </a:pPr>
          <a:r>
            <a:rPr lang="en-US" sz="1800" kern="1200" dirty="0"/>
            <a:t>Supported</a:t>
          </a:r>
          <a:endParaRPr lang="en-US" sz="2400" kern="1200" dirty="0"/>
        </a:p>
      </dsp:txBody>
      <dsp:txXfrm rot="-5400000">
        <a:off x="1860978" y="114850"/>
        <a:ext cx="2005111" cy="1626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C8878-921C-4F57-9882-4D34C2456038}">
      <dsp:nvSpPr>
        <dsp:cNvPr id="0" name=""/>
        <dsp:cNvSpPr/>
      </dsp:nvSpPr>
      <dsp:spPr>
        <a:xfrm>
          <a:off x="4100" y="2650935"/>
          <a:ext cx="1371993" cy="855218"/>
        </a:xfrm>
        <a:prstGeom prst="chevron">
          <a:avLst>
            <a:gd name="adj" fmla="val 4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04238-2EAA-445C-AE93-F4DC1F02D4D3}">
      <dsp:nvSpPr>
        <dsp:cNvPr id="0" name=""/>
        <dsp:cNvSpPr/>
      </dsp:nvSpPr>
      <dsp:spPr>
        <a:xfrm>
          <a:off x="369965" y="2783332"/>
          <a:ext cx="1158572" cy="8552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Improved behavior</a:t>
          </a:r>
        </a:p>
      </dsp:txBody>
      <dsp:txXfrm>
        <a:off x="395013" y="2808380"/>
        <a:ext cx="1108476" cy="805122"/>
      </dsp:txXfrm>
    </dsp:sp>
    <dsp:sp modelId="{B1CA41FF-08FB-4418-B90D-9531C8A1C429}">
      <dsp:nvSpPr>
        <dsp:cNvPr id="0" name=""/>
        <dsp:cNvSpPr/>
      </dsp:nvSpPr>
      <dsp:spPr>
        <a:xfrm>
          <a:off x="1571222" y="2650935"/>
          <a:ext cx="1371993" cy="855218"/>
        </a:xfrm>
        <a:prstGeom prst="chevron">
          <a:avLst>
            <a:gd name="adj" fmla="val 4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17DF7C-E058-421C-A4BA-4D0097A3AD2C}">
      <dsp:nvSpPr>
        <dsp:cNvPr id="0" name=""/>
        <dsp:cNvSpPr/>
      </dsp:nvSpPr>
      <dsp:spPr>
        <a:xfrm>
          <a:off x="1937087" y="2783332"/>
          <a:ext cx="1158572" cy="8552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Improved attendance</a:t>
          </a:r>
        </a:p>
      </dsp:txBody>
      <dsp:txXfrm>
        <a:off x="1962135" y="2808380"/>
        <a:ext cx="1108476" cy="805122"/>
      </dsp:txXfrm>
    </dsp:sp>
    <dsp:sp modelId="{033D09DC-C5B5-4958-8CAB-B488E358C55F}">
      <dsp:nvSpPr>
        <dsp:cNvPr id="0" name=""/>
        <dsp:cNvSpPr/>
      </dsp:nvSpPr>
      <dsp:spPr>
        <a:xfrm>
          <a:off x="3138344" y="2650935"/>
          <a:ext cx="1371993" cy="85521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B46CF-6B61-4C8C-8381-63F10AE925E0}">
      <dsp:nvSpPr>
        <dsp:cNvPr id="0" name=""/>
        <dsp:cNvSpPr/>
      </dsp:nvSpPr>
      <dsp:spPr>
        <a:xfrm>
          <a:off x="3504209" y="2783332"/>
          <a:ext cx="1158572" cy="8552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Increased engagement</a:t>
          </a:r>
        </a:p>
      </dsp:txBody>
      <dsp:txXfrm>
        <a:off x="3529257" y="2808380"/>
        <a:ext cx="1108476" cy="805122"/>
      </dsp:txXfrm>
    </dsp:sp>
    <dsp:sp modelId="{20770A8D-4C24-44E3-AA7D-941F54BFD136}">
      <dsp:nvSpPr>
        <dsp:cNvPr id="0" name=""/>
        <dsp:cNvSpPr/>
      </dsp:nvSpPr>
      <dsp:spPr>
        <a:xfrm>
          <a:off x="4705465" y="2650935"/>
          <a:ext cx="1371993" cy="85521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5744F-BA2C-45BD-B0D5-82469498D795}">
      <dsp:nvSpPr>
        <dsp:cNvPr id="0" name=""/>
        <dsp:cNvSpPr/>
      </dsp:nvSpPr>
      <dsp:spPr>
        <a:xfrm>
          <a:off x="5071330" y="2783332"/>
          <a:ext cx="1158572" cy="8552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Increased school connected-ness</a:t>
          </a:r>
        </a:p>
      </dsp:txBody>
      <dsp:txXfrm>
        <a:off x="5096378" y="2808380"/>
        <a:ext cx="1108476" cy="805122"/>
      </dsp:txXfrm>
    </dsp:sp>
    <dsp:sp modelId="{B56C70FF-152F-4135-889E-502A2185D93E}">
      <dsp:nvSpPr>
        <dsp:cNvPr id="0" name=""/>
        <dsp:cNvSpPr/>
      </dsp:nvSpPr>
      <dsp:spPr>
        <a:xfrm>
          <a:off x="6272587" y="2650935"/>
          <a:ext cx="1371993" cy="85521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E53804-AD9A-4988-AC62-3D4C3A893EAF}">
      <dsp:nvSpPr>
        <dsp:cNvPr id="0" name=""/>
        <dsp:cNvSpPr/>
      </dsp:nvSpPr>
      <dsp:spPr>
        <a:xfrm>
          <a:off x="6638452" y="2783332"/>
          <a:ext cx="1158572" cy="8552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Decreased discipline issues</a:t>
          </a:r>
        </a:p>
      </dsp:txBody>
      <dsp:txXfrm>
        <a:off x="6663500" y="2808380"/>
        <a:ext cx="1108476" cy="805122"/>
      </dsp:txXfrm>
    </dsp:sp>
    <dsp:sp modelId="{6499EB6C-1C51-4023-99EC-1592D9B67382}">
      <dsp:nvSpPr>
        <dsp:cNvPr id="0" name=""/>
        <dsp:cNvSpPr/>
      </dsp:nvSpPr>
      <dsp:spPr>
        <a:xfrm>
          <a:off x="7839709" y="2650935"/>
          <a:ext cx="1371993" cy="85521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02DF85-B8BD-4BCC-A20A-7C9709C91678}">
      <dsp:nvSpPr>
        <dsp:cNvPr id="0" name=""/>
        <dsp:cNvSpPr/>
      </dsp:nvSpPr>
      <dsp:spPr>
        <a:xfrm>
          <a:off x="8205574" y="2783332"/>
          <a:ext cx="1158572" cy="8552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Decreased drop out rates</a:t>
          </a:r>
        </a:p>
      </dsp:txBody>
      <dsp:txXfrm>
        <a:off x="8230622" y="2808380"/>
        <a:ext cx="1108476" cy="805122"/>
      </dsp:txXfrm>
    </dsp:sp>
    <dsp:sp modelId="{D2589322-7C81-4221-8EEE-F6CB307909AC}">
      <dsp:nvSpPr>
        <dsp:cNvPr id="0" name=""/>
        <dsp:cNvSpPr/>
      </dsp:nvSpPr>
      <dsp:spPr>
        <a:xfrm>
          <a:off x="9406830" y="2650935"/>
          <a:ext cx="1371993" cy="85521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EF95A2-F7DB-4592-83E7-5D368E5915E6}">
      <dsp:nvSpPr>
        <dsp:cNvPr id="0" name=""/>
        <dsp:cNvSpPr/>
      </dsp:nvSpPr>
      <dsp:spPr>
        <a:xfrm>
          <a:off x="9772695" y="2783332"/>
          <a:ext cx="1158572" cy="8552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Increased academic achieve-</a:t>
          </a:r>
          <a:r>
            <a:rPr lang="en-US" sz="1400" kern="1200" dirty="0" err="1"/>
            <a:t>ment</a:t>
          </a:r>
          <a:endParaRPr lang="en-US" sz="1400" kern="1200" dirty="0"/>
        </a:p>
      </dsp:txBody>
      <dsp:txXfrm>
        <a:off x="9797743" y="2808380"/>
        <a:ext cx="1108476" cy="805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B44BD-B63C-419B-8467-644D26AE4198}">
      <dsp:nvSpPr>
        <dsp:cNvPr id="0" name=""/>
        <dsp:cNvSpPr/>
      </dsp:nvSpPr>
      <dsp:spPr>
        <a:xfrm>
          <a:off x="0" y="3983920"/>
          <a:ext cx="2743199" cy="653595"/>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96" tIns="163576" rIns="19509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Establish</a:t>
          </a:r>
        </a:p>
      </dsp:txBody>
      <dsp:txXfrm>
        <a:off x="0" y="3983920"/>
        <a:ext cx="2743199" cy="653595"/>
      </dsp:txXfrm>
    </dsp:sp>
    <dsp:sp modelId="{4A6C8658-CD80-4C61-8405-B9DBE53BF6DC}">
      <dsp:nvSpPr>
        <dsp:cNvPr id="0" name=""/>
        <dsp:cNvSpPr/>
      </dsp:nvSpPr>
      <dsp:spPr>
        <a:xfrm>
          <a:off x="2743199" y="3983920"/>
          <a:ext cx="8229599" cy="653595"/>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935" tIns="152400" rIns="166935" bIns="152400" numCol="1" spcCol="1270" anchor="ctr" anchorCtr="0">
          <a:noAutofit/>
        </a:bodyPr>
        <a:lstStyle/>
        <a:p>
          <a:pPr marL="0" lvl="0" indent="0" algn="l" defTabSz="533400">
            <a:lnSpc>
              <a:spcPct val="90000"/>
            </a:lnSpc>
            <a:spcBef>
              <a:spcPct val="0"/>
            </a:spcBef>
            <a:spcAft>
              <a:spcPct val="35000"/>
            </a:spcAft>
            <a:buNone/>
          </a:pPr>
          <a:r>
            <a:rPr lang="en-US" sz="1200" kern="1200"/>
            <a:t>Establish the expectation that all staff work to develop trusting relationships with students that care about their wellbeing. (Resource: </a:t>
          </a:r>
          <a:r>
            <a:rPr lang="en-US" sz="1200" kern="1200">
              <a:hlinkClick xmlns:r="http://schemas.openxmlformats.org/officeDocument/2006/relationships" r:id="rId1"/>
            </a:rPr>
            <a:t>Developmental Relationships Framework</a:t>
          </a:r>
          <a:r>
            <a:rPr lang="en-US" sz="1200" kern="1200"/>
            <a:t>)</a:t>
          </a:r>
        </a:p>
      </dsp:txBody>
      <dsp:txXfrm>
        <a:off x="2743199" y="3983920"/>
        <a:ext cx="8229599" cy="653595"/>
      </dsp:txXfrm>
    </dsp:sp>
    <dsp:sp modelId="{83B7A399-B8A2-42B8-B7FC-E3A25A302805}">
      <dsp:nvSpPr>
        <dsp:cNvPr id="0" name=""/>
        <dsp:cNvSpPr/>
      </dsp:nvSpPr>
      <dsp:spPr>
        <a:xfrm rot="10800000">
          <a:off x="0" y="2988495"/>
          <a:ext cx="2743199" cy="1005229"/>
        </a:xfrm>
        <a:prstGeom prst="upArrowCallout">
          <a:avLst>
            <a:gd name="adj1" fmla="val 5000"/>
            <a:gd name="adj2" fmla="val 10000"/>
            <a:gd name="adj3" fmla="val 15000"/>
            <a:gd name="adj4" fmla="val 64977"/>
          </a:avLst>
        </a:prstGeom>
        <a:solidFill>
          <a:schemeClr val="accent5">
            <a:hueOff val="-1838336"/>
            <a:satOff val="-2557"/>
            <a:lumOff val="-981"/>
            <a:alphaOff val="0"/>
          </a:schemeClr>
        </a:solidFill>
        <a:ln w="25400" cap="flat" cmpd="sng" algn="ctr">
          <a:solidFill>
            <a:schemeClr val="accent5">
              <a:hueOff val="-1838336"/>
              <a:satOff val="-2557"/>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96" tIns="163576" rIns="19509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Create</a:t>
          </a:r>
        </a:p>
      </dsp:txBody>
      <dsp:txXfrm rot="-10800000">
        <a:off x="0" y="2988495"/>
        <a:ext cx="2743199" cy="653399"/>
      </dsp:txXfrm>
    </dsp:sp>
    <dsp:sp modelId="{9819D033-A6B5-48DB-91E7-D19EF3CB19DB}">
      <dsp:nvSpPr>
        <dsp:cNvPr id="0" name=""/>
        <dsp:cNvSpPr/>
      </dsp:nvSpPr>
      <dsp:spPr>
        <a:xfrm>
          <a:off x="2743199" y="2988495"/>
          <a:ext cx="8229599" cy="653399"/>
        </a:xfrm>
        <a:prstGeom prst="rect">
          <a:avLst/>
        </a:prstGeom>
        <a:solidFill>
          <a:schemeClr val="accent5">
            <a:tint val="40000"/>
            <a:alpha val="90000"/>
            <a:hueOff val="-1847939"/>
            <a:satOff val="-3204"/>
            <a:lumOff val="-322"/>
            <a:alphaOff val="0"/>
          </a:schemeClr>
        </a:solidFill>
        <a:ln w="25400" cap="flat" cmpd="sng" algn="ctr">
          <a:solidFill>
            <a:schemeClr val="accent5">
              <a:tint val="40000"/>
              <a:alpha val="90000"/>
              <a:hueOff val="-1847939"/>
              <a:satOff val="-3204"/>
              <a:lumOff val="-3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935" tIns="152400" rIns="166935" bIns="152400" numCol="1" spcCol="1270" anchor="ctr" anchorCtr="0">
          <a:noAutofit/>
        </a:bodyPr>
        <a:lstStyle/>
        <a:p>
          <a:pPr marL="0" lvl="0" indent="0" algn="l" defTabSz="533400">
            <a:lnSpc>
              <a:spcPct val="90000"/>
            </a:lnSpc>
            <a:spcBef>
              <a:spcPct val="0"/>
            </a:spcBef>
            <a:spcAft>
              <a:spcPct val="35000"/>
            </a:spcAft>
            <a:buNone/>
          </a:pPr>
          <a:r>
            <a:rPr lang="en-US" sz="1200" kern="1200"/>
            <a:t>Create predictable environments where behavior expectations are clear and modeled by adults in the building (e.g., </a:t>
          </a:r>
          <a:r>
            <a:rPr lang="en-US" sz="1200" kern="1200">
              <a:hlinkClick xmlns:r="http://schemas.openxmlformats.org/officeDocument/2006/relationships" r:id="rId2"/>
            </a:rPr>
            <a:t>Positive Behavior Interventions and Supports</a:t>
          </a:r>
          <a:r>
            <a:rPr lang="en-US" sz="1200" kern="1200"/>
            <a:t>)</a:t>
          </a:r>
        </a:p>
      </dsp:txBody>
      <dsp:txXfrm>
        <a:off x="2743199" y="2988495"/>
        <a:ext cx="8229599" cy="653399"/>
      </dsp:txXfrm>
    </dsp:sp>
    <dsp:sp modelId="{356042BF-DE58-4F78-84AE-E141C00851F8}">
      <dsp:nvSpPr>
        <dsp:cNvPr id="0" name=""/>
        <dsp:cNvSpPr/>
      </dsp:nvSpPr>
      <dsp:spPr>
        <a:xfrm rot="10800000">
          <a:off x="0" y="1993069"/>
          <a:ext cx="2743199" cy="1005229"/>
        </a:xfrm>
        <a:prstGeom prst="upArrowCallout">
          <a:avLst>
            <a:gd name="adj1" fmla="val 5000"/>
            <a:gd name="adj2" fmla="val 10000"/>
            <a:gd name="adj3" fmla="val 15000"/>
            <a:gd name="adj4" fmla="val 64977"/>
          </a:avLst>
        </a:prstGeom>
        <a:solidFill>
          <a:schemeClr val="accent5">
            <a:hueOff val="-3676672"/>
            <a:satOff val="-5114"/>
            <a:lumOff val="-1961"/>
            <a:alphaOff val="0"/>
          </a:schemeClr>
        </a:solidFill>
        <a:ln w="25400" cap="flat" cmpd="sng" algn="ctr">
          <a:solidFill>
            <a:schemeClr val="accent5">
              <a:hueOff val="-3676672"/>
              <a:satOff val="-5114"/>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96" tIns="163576" rIns="19509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Promote</a:t>
          </a:r>
        </a:p>
      </dsp:txBody>
      <dsp:txXfrm rot="-10800000">
        <a:off x="0" y="1993069"/>
        <a:ext cx="2743199" cy="653399"/>
      </dsp:txXfrm>
    </dsp:sp>
    <dsp:sp modelId="{4A952517-2E07-496D-A02C-DF303326FB18}">
      <dsp:nvSpPr>
        <dsp:cNvPr id="0" name=""/>
        <dsp:cNvSpPr/>
      </dsp:nvSpPr>
      <dsp:spPr>
        <a:xfrm>
          <a:off x="2743199" y="1993069"/>
          <a:ext cx="8229599" cy="653399"/>
        </a:xfrm>
        <a:prstGeom prst="rect">
          <a:avLst/>
        </a:prstGeom>
        <a:solidFill>
          <a:schemeClr val="accent5">
            <a:tint val="40000"/>
            <a:alpha val="90000"/>
            <a:hueOff val="-3695877"/>
            <a:satOff val="-6408"/>
            <a:lumOff val="-644"/>
            <a:alphaOff val="0"/>
          </a:schemeClr>
        </a:solidFill>
        <a:ln w="25400" cap="flat" cmpd="sng" algn="ctr">
          <a:solidFill>
            <a:schemeClr val="accent5">
              <a:tint val="40000"/>
              <a:alpha val="90000"/>
              <a:hueOff val="-3695877"/>
              <a:satOff val="-6408"/>
              <a:lumOff val="-6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935" tIns="152400" rIns="166935" bIns="152400" numCol="1" spcCol="1270" anchor="ctr" anchorCtr="0">
          <a:noAutofit/>
        </a:bodyPr>
        <a:lstStyle/>
        <a:p>
          <a:pPr marL="0" lvl="0" indent="0" algn="l" defTabSz="533400">
            <a:lnSpc>
              <a:spcPct val="90000"/>
            </a:lnSpc>
            <a:spcBef>
              <a:spcPct val="0"/>
            </a:spcBef>
            <a:spcAft>
              <a:spcPct val="35000"/>
            </a:spcAft>
            <a:buNone/>
          </a:pPr>
          <a:r>
            <a:rPr lang="en-US" sz="1200" kern="1200"/>
            <a:t>Promote educative and restorative disciplinary practices that support students’ development and fosters positive relationships. (Resource: </a:t>
          </a:r>
          <a:r>
            <a:rPr lang="en-US" sz="1200" kern="1200">
              <a:hlinkClick xmlns:r="http://schemas.openxmlformats.org/officeDocument/2006/relationships" r:id="rId3" action="ppaction://hlinkfile"/>
            </a:rPr>
            <a:t>Restorative Practices – A Guide for Educators</a:t>
          </a:r>
          <a:r>
            <a:rPr lang="en-US" sz="1200" kern="1200"/>
            <a:t>)</a:t>
          </a:r>
        </a:p>
      </dsp:txBody>
      <dsp:txXfrm>
        <a:off x="2743199" y="1993069"/>
        <a:ext cx="8229599" cy="653399"/>
      </dsp:txXfrm>
    </dsp:sp>
    <dsp:sp modelId="{FE1777BC-B1EF-4A7C-82AC-C25520731CBE}">
      <dsp:nvSpPr>
        <dsp:cNvPr id="0" name=""/>
        <dsp:cNvSpPr/>
      </dsp:nvSpPr>
      <dsp:spPr>
        <a:xfrm rot="10800000">
          <a:off x="0" y="997643"/>
          <a:ext cx="2743199" cy="1005229"/>
        </a:xfrm>
        <a:prstGeom prst="upArrowCallout">
          <a:avLst>
            <a:gd name="adj1" fmla="val 5000"/>
            <a:gd name="adj2" fmla="val 10000"/>
            <a:gd name="adj3" fmla="val 15000"/>
            <a:gd name="adj4" fmla="val 64977"/>
          </a:avLst>
        </a:prstGeom>
        <a:solidFill>
          <a:schemeClr val="accent5">
            <a:hueOff val="-5515009"/>
            <a:satOff val="-7671"/>
            <a:lumOff val="-2942"/>
            <a:alphaOff val="0"/>
          </a:schemeClr>
        </a:solidFill>
        <a:ln w="25400" cap="flat" cmpd="sng" algn="ctr">
          <a:solidFill>
            <a:schemeClr val="accent5">
              <a:hueOff val="-5515009"/>
              <a:satOff val="-7671"/>
              <a:lumOff val="-29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96" tIns="163576" rIns="19509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Implement</a:t>
          </a:r>
        </a:p>
      </dsp:txBody>
      <dsp:txXfrm rot="-10800000">
        <a:off x="0" y="997643"/>
        <a:ext cx="2743199" cy="653399"/>
      </dsp:txXfrm>
    </dsp:sp>
    <dsp:sp modelId="{E5CA56B9-4EFD-4BD7-8C59-DD38FCCA8CE4}">
      <dsp:nvSpPr>
        <dsp:cNvPr id="0" name=""/>
        <dsp:cNvSpPr/>
      </dsp:nvSpPr>
      <dsp:spPr>
        <a:xfrm>
          <a:off x="2743199" y="997643"/>
          <a:ext cx="8229599" cy="653399"/>
        </a:xfrm>
        <a:prstGeom prst="rect">
          <a:avLst/>
        </a:prstGeom>
        <a:solidFill>
          <a:schemeClr val="accent5">
            <a:tint val="40000"/>
            <a:alpha val="90000"/>
            <a:hueOff val="-5543816"/>
            <a:satOff val="-9612"/>
            <a:lumOff val="-967"/>
            <a:alphaOff val="0"/>
          </a:schemeClr>
        </a:solidFill>
        <a:ln w="25400" cap="flat" cmpd="sng" algn="ctr">
          <a:solidFill>
            <a:schemeClr val="accent5">
              <a:tint val="40000"/>
              <a:alpha val="90000"/>
              <a:hueOff val="-5543816"/>
              <a:satOff val="-9612"/>
              <a:lumOff val="-9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935" tIns="152400" rIns="166935" bIns="152400" numCol="1" spcCol="1270" anchor="ctr" anchorCtr="0">
          <a:noAutofit/>
        </a:bodyPr>
        <a:lstStyle/>
        <a:p>
          <a:pPr marL="0" lvl="0" indent="0" algn="l" defTabSz="533400">
            <a:lnSpc>
              <a:spcPct val="90000"/>
            </a:lnSpc>
            <a:spcBef>
              <a:spcPct val="0"/>
            </a:spcBef>
            <a:spcAft>
              <a:spcPct val="35000"/>
            </a:spcAft>
            <a:buNone/>
          </a:pPr>
          <a:r>
            <a:rPr lang="en-US" sz="1200" kern="1200"/>
            <a:t>Implement school-wide practices and instruction to develop students’ social, and emotional skills (e.g., </a:t>
          </a:r>
          <a:r>
            <a:rPr lang="en-US" sz="1200" kern="1200">
              <a:hlinkClick xmlns:r="http://schemas.openxmlformats.org/officeDocument/2006/relationships" r:id="rId4"/>
            </a:rPr>
            <a:t>CASEL’s Schoolwide SEL</a:t>
          </a:r>
          <a:r>
            <a:rPr lang="en-US" sz="1200" kern="1200"/>
            <a:t>)</a:t>
          </a:r>
        </a:p>
      </dsp:txBody>
      <dsp:txXfrm>
        <a:off x="2743199" y="997643"/>
        <a:ext cx="8229599" cy="653399"/>
      </dsp:txXfrm>
    </dsp:sp>
    <dsp:sp modelId="{3FAA0EC4-26BC-44EE-A7B0-97D3AD760A75}">
      <dsp:nvSpPr>
        <dsp:cNvPr id="0" name=""/>
        <dsp:cNvSpPr/>
      </dsp:nvSpPr>
      <dsp:spPr>
        <a:xfrm rot="10800000">
          <a:off x="0" y="2217"/>
          <a:ext cx="2743199" cy="1005229"/>
        </a:xfrm>
        <a:prstGeom prst="upArrowCallout">
          <a:avLst>
            <a:gd name="adj1" fmla="val 5000"/>
            <a:gd name="adj2" fmla="val 10000"/>
            <a:gd name="adj3" fmla="val 15000"/>
            <a:gd name="adj4" fmla="val 64977"/>
          </a:avLst>
        </a:prstGeom>
        <a:solidFill>
          <a:schemeClr val="accent5">
            <a:hueOff val="-7353344"/>
            <a:satOff val="-10228"/>
            <a:lumOff val="-3922"/>
            <a:alphaOff val="0"/>
          </a:schemeClr>
        </a:solidFill>
        <a:ln w="254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96" tIns="163576" rIns="19509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Assess</a:t>
          </a:r>
        </a:p>
      </dsp:txBody>
      <dsp:txXfrm rot="-10800000">
        <a:off x="0" y="2217"/>
        <a:ext cx="2743199" cy="653399"/>
      </dsp:txXfrm>
    </dsp:sp>
    <dsp:sp modelId="{D9353B2D-1257-4012-96B9-592E7268EF46}">
      <dsp:nvSpPr>
        <dsp:cNvPr id="0" name=""/>
        <dsp:cNvSpPr/>
      </dsp:nvSpPr>
      <dsp:spPr>
        <a:xfrm>
          <a:off x="2743199" y="2217"/>
          <a:ext cx="8229599" cy="653399"/>
        </a:xfrm>
        <a:prstGeom prst="rect">
          <a:avLst/>
        </a:prstGeom>
        <a:solidFill>
          <a:schemeClr val="accent5">
            <a:tint val="40000"/>
            <a:alpha val="90000"/>
            <a:hueOff val="-7391755"/>
            <a:satOff val="-12816"/>
            <a:lumOff val="-1289"/>
            <a:alphaOff val="0"/>
          </a:schemeClr>
        </a:solidFill>
        <a:ln w="25400" cap="flat" cmpd="sng" algn="ctr">
          <a:solidFill>
            <a:schemeClr val="accent5">
              <a:tint val="40000"/>
              <a:alpha val="90000"/>
              <a:hueOff val="-7391755"/>
              <a:satOff val="-12816"/>
              <a:lumOff val="-12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935" tIns="152400" rIns="166935" bIns="152400" numCol="1" spcCol="1270" anchor="ctr" anchorCtr="0">
          <a:noAutofit/>
        </a:bodyPr>
        <a:lstStyle/>
        <a:p>
          <a:pPr marL="0" lvl="0" indent="0" algn="l" defTabSz="533400">
            <a:lnSpc>
              <a:spcPct val="90000"/>
            </a:lnSpc>
            <a:spcBef>
              <a:spcPct val="0"/>
            </a:spcBef>
            <a:spcAft>
              <a:spcPct val="35000"/>
            </a:spcAft>
            <a:buNone/>
          </a:pPr>
          <a:r>
            <a:rPr lang="en-US" sz="1200" kern="1200" dirty="0"/>
            <a:t>Assess perceptions of school climate, connectedness, safety, etc. with students to best support student sense of belonging. (Resource: </a:t>
          </a:r>
          <a:r>
            <a:rPr lang="en-US" sz="1200" kern="1200" dirty="0">
              <a:hlinkClick xmlns:r="http://schemas.openxmlformats.org/officeDocument/2006/relationships" r:id="rId5"/>
            </a:rPr>
            <a:t>Measuring School Climate and SEL</a:t>
          </a:r>
          <a:r>
            <a:rPr lang="en-US" sz="1200" kern="1200" dirty="0"/>
            <a:t>)</a:t>
          </a:r>
        </a:p>
      </dsp:txBody>
      <dsp:txXfrm>
        <a:off x="2743199" y="2217"/>
        <a:ext cx="8229599" cy="6533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042EA-1F8D-4A83-894A-A0813AC62B7C}">
      <dsp:nvSpPr>
        <dsp:cNvPr id="0" name=""/>
        <dsp:cNvSpPr/>
      </dsp:nvSpPr>
      <dsp:spPr>
        <a:xfrm>
          <a:off x="0" y="61889"/>
          <a:ext cx="6057600" cy="849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Self-awareness</a:t>
          </a:r>
          <a:r>
            <a:rPr lang="en-US" sz="1600" kern="1200" dirty="0"/>
            <a:t> involves identifying emotions and accurate self-perceptions.</a:t>
          </a:r>
        </a:p>
      </dsp:txBody>
      <dsp:txXfrm>
        <a:off x="41465" y="103354"/>
        <a:ext cx="5974670" cy="766490"/>
      </dsp:txXfrm>
    </dsp:sp>
    <dsp:sp modelId="{E4F46862-7481-4064-B610-4BAEAE97BE72}">
      <dsp:nvSpPr>
        <dsp:cNvPr id="0" name=""/>
        <dsp:cNvSpPr/>
      </dsp:nvSpPr>
      <dsp:spPr>
        <a:xfrm>
          <a:off x="0" y="957389"/>
          <a:ext cx="6057600" cy="849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Self-management</a:t>
          </a:r>
          <a:r>
            <a:rPr lang="en-US" sz="1600" kern="1200"/>
            <a:t> includes managing stress and controlling impulses, which includes aspects of executive function and draws on mindsets. </a:t>
          </a:r>
        </a:p>
      </dsp:txBody>
      <dsp:txXfrm>
        <a:off x="41465" y="998854"/>
        <a:ext cx="5974670" cy="766490"/>
      </dsp:txXfrm>
    </dsp:sp>
    <dsp:sp modelId="{7669E0FD-B6A5-4576-991D-AFF5A975E9A5}">
      <dsp:nvSpPr>
        <dsp:cNvPr id="0" name=""/>
        <dsp:cNvSpPr/>
      </dsp:nvSpPr>
      <dsp:spPr>
        <a:xfrm>
          <a:off x="0" y="1852890"/>
          <a:ext cx="6057600" cy="849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Social awareness</a:t>
          </a:r>
          <a:r>
            <a:rPr lang="en-US" sz="1600" kern="1200"/>
            <a:t> entails perspective taking, empathy, and appreciation for diversity.</a:t>
          </a:r>
        </a:p>
      </dsp:txBody>
      <dsp:txXfrm>
        <a:off x="41465" y="1894355"/>
        <a:ext cx="5974670" cy="766490"/>
      </dsp:txXfrm>
    </dsp:sp>
    <dsp:sp modelId="{574B181B-AD84-4736-9502-336D3C5F37B2}">
      <dsp:nvSpPr>
        <dsp:cNvPr id="0" name=""/>
        <dsp:cNvSpPr/>
      </dsp:nvSpPr>
      <dsp:spPr>
        <a:xfrm>
          <a:off x="0" y="2748390"/>
          <a:ext cx="6057600" cy="849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Relationship skills</a:t>
          </a:r>
          <a:r>
            <a:rPr lang="en-US" sz="1600" kern="1200"/>
            <a:t> involve communication and cooperation to establish and maintain healthy relationships.</a:t>
          </a:r>
        </a:p>
      </dsp:txBody>
      <dsp:txXfrm>
        <a:off x="41465" y="2789855"/>
        <a:ext cx="5974670" cy="766490"/>
      </dsp:txXfrm>
    </dsp:sp>
    <dsp:sp modelId="{CEF80CC4-FC1F-4F71-BBB9-9A0A699F78D3}">
      <dsp:nvSpPr>
        <dsp:cNvPr id="0" name=""/>
        <dsp:cNvSpPr/>
      </dsp:nvSpPr>
      <dsp:spPr>
        <a:xfrm>
          <a:off x="0" y="3643890"/>
          <a:ext cx="6057600" cy="849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Responsible decision making</a:t>
          </a:r>
          <a:r>
            <a:rPr lang="en-US" sz="1600" kern="1200" dirty="0"/>
            <a:t> focuses on skills such as identifying problems, evaluating, reflecting, and acting with consideration for the well-being of oneself and others.</a:t>
          </a:r>
        </a:p>
      </dsp:txBody>
      <dsp:txXfrm>
        <a:off x="41465" y="3685355"/>
        <a:ext cx="5974670" cy="7664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holechildeducation.org/about/healthy"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wholechildeducation.org/about/supported" TargetMode="External"/><Relationship Id="rId5" Type="http://schemas.openxmlformats.org/officeDocument/2006/relationships/hyperlink" Target="http://www.wholechildeducation.org/about/engaged" TargetMode="External"/><Relationship Id="rId4" Type="http://schemas.openxmlformats.org/officeDocument/2006/relationships/hyperlink" Target="http://www.wholechildeducation.org/about/saf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csso.org/sites/default/files/2019-03/CCSSO-EdCounsel%20SE%20and%20School%20Climate%20measurement_0.pdf" TargetMode="External"/><Relationship Id="rId7" Type="http://schemas.openxmlformats.org/officeDocument/2006/relationships/hyperlink" Target="https://www.search-institute.org/developmental-relationships/developmental-relationships-framework/"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pbis.org/topics/school-wide" TargetMode="External"/><Relationship Id="rId5" Type="http://schemas.openxmlformats.org/officeDocument/2006/relationships/hyperlink" Target="Restorative%20Practices:" TargetMode="External"/><Relationship Id="rId4" Type="http://schemas.openxmlformats.org/officeDocument/2006/relationships/hyperlink" Target="https://schoolguide.casel.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Now that we have a sense for why it’s important to focus on a whole child approach, let’s talk about what it is.  At CDE, we define a Whole Child Approach in schools as the policies, practices and relationships that focus on the comprehensive and interconnected needs of students that ensure each child is healthy, safe, engaged, supported, and challenged.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tenet states that Each student enters school </a:t>
            </a:r>
            <a:r>
              <a:rPr lang="en-US" b="1" dirty="0">
                <a:hlinkClick r:id="rId3"/>
              </a:rPr>
              <a:t>healthy</a:t>
            </a:r>
            <a:r>
              <a:rPr lang="en-US" dirty="0"/>
              <a:t> and learns about and practices a healthy lifestyle. Entering school healthy means that schools support students and families to be healthy in and outside of the school day through things like universal breakfast programs, physical activity recommendations and challenges and wrap around supports.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Moving on, the second tenet states that Each student learns in an environment that is physically and emotionally </a:t>
            </a:r>
            <a:r>
              <a:rPr lang="en-US" b="1" dirty="0">
                <a:hlinkClick r:id="rId4"/>
              </a:rPr>
              <a:t>safe</a:t>
            </a:r>
            <a:r>
              <a:rPr lang="en-US" dirty="0"/>
              <a:t> for students and adults. this tenet is essentially saying that students must feel safe from violence, harassment, bullying and other threats. Our next module will focus specifically on safety and goes beyond the notions of physical and emotional safety.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third tenet states that Each student is actively </a:t>
            </a:r>
            <a:r>
              <a:rPr lang="en-US" b="1" dirty="0">
                <a:hlinkClick r:id="rId5"/>
              </a:rPr>
              <a:t>engaged</a:t>
            </a:r>
            <a:r>
              <a:rPr lang="en-US" dirty="0"/>
              <a:t> in learning and is connected to the school and broader community. </a:t>
            </a:r>
            <a:r>
              <a:rPr lang="en-US" sz="1200" b="1" i="0" kern="1200" dirty="0">
                <a:solidFill>
                  <a:schemeClr val="tx1"/>
                </a:solidFill>
                <a:effectLst/>
                <a:latin typeface="+mn-lt"/>
                <a:ea typeface="+mn-ea"/>
                <a:cs typeface="+mn-cs"/>
              </a:rPr>
              <a:t>student engagement</a:t>
            </a:r>
            <a:r>
              <a:rPr lang="en-US" sz="1200" b="0" i="0" kern="1200" dirty="0">
                <a:solidFill>
                  <a:schemeClr val="tx1"/>
                </a:solidFill>
                <a:effectLst/>
                <a:latin typeface="+mn-lt"/>
                <a:ea typeface="+mn-ea"/>
                <a:cs typeface="+mn-cs"/>
              </a:rPr>
              <a:t> refers to the degree of attention, curiosity, interest, optimism, and passion that students show when they are learning or being taught, which extends to the level of motivation they have to learn and progress in their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fourth tenet states: Each student has access to personalized learning and is </a:t>
            </a:r>
            <a:r>
              <a:rPr lang="en-US" b="1" dirty="0">
                <a:hlinkClick r:id="rId6"/>
              </a:rPr>
              <a:t>supported</a:t>
            </a:r>
            <a:r>
              <a:rPr lang="en-US" dirty="0"/>
              <a:t> by qualified, caring adults. This tenet emphasizes how each student is different and has different needs and also how important it is to have trusting and caring relationships between students and the adults in the building.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fifth tenet is speaks to the academic mission of the school but also emphasizes communities in which a student will be a part after their K-12 experience.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948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AP – will go into these in more depth..</a:t>
            </a:r>
          </a:p>
          <a:p>
            <a:pPr lvl="0"/>
            <a:r>
              <a:rPr lang="en-US" dirty="0"/>
              <a:t>Assess</a:t>
            </a:r>
          </a:p>
          <a:p>
            <a:pPr lvl="1"/>
            <a:r>
              <a:rPr lang="en-US" sz="1400" dirty="0"/>
              <a:t>Assess perceptions of school climate, connectedness, safety, etc. with students to best support student sense of belonging. (Resource: </a:t>
            </a:r>
            <a:r>
              <a:rPr lang="en-US" sz="1400" dirty="0">
                <a:hlinkClick r:id="rId3"/>
              </a:rPr>
              <a:t>Measuring School Climate and SEL</a:t>
            </a:r>
            <a:r>
              <a:rPr lang="en-US" sz="1400" dirty="0"/>
              <a:t>)</a:t>
            </a:r>
          </a:p>
          <a:p>
            <a:pPr lvl="0"/>
            <a:r>
              <a:rPr lang="en-US" dirty="0"/>
              <a:t>Implement</a:t>
            </a:r>
          </a:p>
          <a:p>
            <a:pPr lvl="1"/>
            <a:r>
              <a:rPr lang="en-US" sz="1400" dirty="0"/>
              <a:t>Implement school-wide practices and instruction to develop students’ social, and emotional skills (e.g., </a:t>
            </a:r>
            <a:r>
              <a:rPr lang="en-US" sz="1400" dirty="0">
                <a:hlinkClick r:id="rId4"/>
              </a:rPr>
              <a:t>CASEL’s Schoolwide SEL</a:t>
            </a:r>
            <a:r>
              <a:rPr lang="en-US" sz="1400" dirty="0"/>
              <a:t>)</a:t>
            </a:r>
          </a:p>
          <a:p>
            <a:pPr lvl="0"/>
            <a:r>
              <a:rPr lang="en-US" dirty="0"/>
              <a:t>Promote</a:t>
            </a:r>
          </a:p>
          <a:p>
            <a:pPr lvl="1"/>
            <a:r>
              <a:rPr lang="en-US" sz="1400" dirty="0"/>
              <a:t>Promote educative and restorative disciplinary practices that support students’ development and fosters positive relationships. (Resource: </a:t>
            </a:r>
            <a:r>
              <a:rPr lang="en-US" sz="1400" dirty="0">
                <a:hlinkClick r:id="rId5" action="ppaction://hlinkfile"/>
              </a:rPr>
              <a:t>Restorative Practices – A Guide for Educators</a:t>
            </a:r>
            <a:r>
              <a:rPr lang="en-US" sz="1400" dirty="0"/>
              <a:t>)</a:t>
            </a:r>
          </a:p>
          <a:p>
            <a:pPr lvl="0"/>
            <a:r>
              <a:rPr lang="en-US" dirty="0"/>
              <a:t>Create</a:t>
            </a:r>
          </a:p>
          <a:p>
            <a:pPr lvl="1"/>
            <a:r>
              <a:rPr lang="en-US" sz="1400" dirty="0"/>
              <a:t>Create predictable environments where behavior expectations are clear and modeled by adults in the building (e.g., </a:t>
            </a:r>
            <a:r>
              <a:rPr lang="en-US" sz="1400" dirty="0">
                <a:hlinkClick r:id="rId6"/>
              </a:rPr>
              <a:t>Positive Behavior Interventions and Supports</a:t>
            </a:r>
            <a:r>
              <a:rPr lang="en-US" sz="1400" dirty="0"/>
              <a:t>)</a:t>
            </a:r>
            <a:endParaRPr lang="en-US" sz="1100" dirty="0"/>
          </a:p>
          <a:p>
            <a:pPr lvl="0"/>
            <a:r>
              <a:rPr lang="en-US" dirty="0"/>
              <a:t>Establish</a:t>
            </a:r>
          </a:p>
          <a:p>
            <a:pPr lvl="1"/>
            <a:r>
              <a:rPr lang="en-US" sz="1400" dirty="0"/>
              <a:t>Establish the expectation that all staff work to develop trusting relationships with students that care about their wellbeing. (Resource: </a:t>
            </a:r>
            <a:r>
              <a:rPr lang="en-US" sz="1400" dirty="0">
                <a:hlinkClick r:id="rId7"/>
              </a:rPr>
              <a:t>Developmental Relationships Framework</a:t>
            </a:r>
            <a:r>
              <a:rPr lang="en-US" sz="1400" dirty="0"/>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046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395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37def2e91_2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37def2e91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BB</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BB</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360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BB</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427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BB</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206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BB</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466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1" name="Google Shape;2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BB</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distinguishing factor that may help guide teams in whether parental consent is required is whether a student is the only one receiving a particular assessment.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Professional judgment that depends on the context and purpose should be utilized in determining whether parent permission is needed for a behavioral observation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an observation is being conducted for an FBA, this would be considered a behavioral assessment and permission should be obtained.</a:t>
            </a:r>
            <a:endParaRPr dirty="0"/>
          </a:p>
        </p:txBody>
      </p:sp>
      <p:sp>
        <p:nvSpPr>
          <p:cNvPr id="222" name="Google Shape;222;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oogle Shape;223;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t>3/5/2019</a:t>
            </a:r>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4" name="Google Shape;224;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Google Shape;22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64555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BB</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33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369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BB</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492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385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46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209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37def2e91_2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b37def2e91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KK</a:t>
            </a:r>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b37def2e91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b37def2e9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KK</a:t>
            </a:r>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KK</a:t>
            </a:r>
          </a:p>
          <a:p>
            <a:endParaRPr lang="en-US" b="1" dirty="0"/>
          </a:p>
          <a:p>
            <a:r>
              <a:rPr lang="en-US" b="1" dirty="0"/>
              <a:t>Meet basic needs: </a:t>
            </a:r>
            <a:r>
              <a:rPr lang="en-US" dirty="0"/>
              <a:t>providing school meals regardless of educational setting</a:t>
            </a:r>
          </a:p>
          <a:p>
            <a:r>
              <a:rPr lang="en-US" b="1" dirty="0"/>
              <a:t>Out-of-School Time Programs:</a:t>
            </a:r>
            <a:r>
              <a:rPr lang="en-US" dirty="0"/>
              <a:t> To support students, districts and schools have long offered programming before and after the regular school day, as well as on weekends or during school breaks. These programs may help students get back into an educational routine; feel connected to their peers, schools, and instructors; augment instruction of academic content they may not yet have mastered; and provide enrichment opportunities.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Partner with families. </a:t>
            </a:r>
            <a:r>
              <a:rPr lang="en-US" dirty="0"/>
              <a:t>Give family members specific resources and strategies to support their children’s learning, consistent with legal requirements to communicate in a language and format they can understand. For example, </a:t>
            </a:r>
            <a:r>
              <a:rPr lang="en-US" dirty="0" err="1"/>
              <a:t>ourBRIDGE</a:t>
            </a:r>
            <a:r>
              <a:rPr lang="en-US" dirty="0"/>
              <a:t> for KIDS in North Carolina focuses on supporting immigrant and refugee families, with assistance that includes translating COVID-19 resources into many languages. Other programs incorporate parent classes focusing on nutrition, computer literacy, career development, or college preparation;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Ensure there is a tangible benefit for students. </a:t>
            </a:r>
            <a:r>
              <a:rPr lang="en-US" dirty="0"/>
              <a:t>For older students, this could mean offering course credit; providing career exploration; arranging for pre-employment transition services for students with disabilities, as applicable; and offering apprenticeships or internships;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Include enrichment opportunities that support social, emotional, and academic development. </a:t>
            </a:r>
            <a:r>
              <a:rPr lang="en-US" dirty="0"/>
              <a:t>The activities provided can include tutoring and homework help, along with a broad array of enrichment activities ranging from science, technology, engineering, and mathematics (STEM) activities, career and technical programs, youth development, physical fitness and health education, and arts programs;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Make programs free, inclusive, and supportive of families. </a:t>
            </a:r>
            <a:r>
              <a:rPr lang="en-US" dirty="0"/>
              <a:t>Programs should not charge fees for families to participate, should include free transportation and meals, and be available to students with disabilities, English learners, and other underserved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Provide flexibility to increase access. </a:t>
            </a:r>
            <a:r>
              <a:rPr lang="en-US" dirty="0"/>
              <a:t>For example, summer programs can be provided in full-day or partial day options, with flexible drop off and pick up times. If students can only participate in afterschool or summer programs for some of the time, this kind of participation should be allowed for and supported;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Build in frequent program assessment and evaluation</a:t>
            </a:r>
            <a:r>
              <a:rPr lang="en-US" dirty="0"/>
              <a:t>. Continuous quality improvement and frequent evaluations of the program assist the providers in analyzing and making improvements to better provide students with engaging opportunities that improve their lives. Use early warning indicator systems to identify students with the greatest needs (see section on “Using data about students’ opportunity to learn to help target resources and support”); 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4FF80-5555-4DBA-9887-8E303E9AF6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243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026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227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713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Nazie </a:t>
            </a:r>
            <a:endParaRPr/>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633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648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Nazie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45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t>
            </a:r>
          </a:p>
          <a:p>
            <a:endParaRPr lang="en-US" dirty="0"/>
          </a:p>
          <a:p>
            <a:r>
              <a:rPr lang="en-US" dirty="0"/>
              <a:t>Introduce everyone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91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dive into what we mean by utilizing a whole child approach in education, it’s important to understand the roots of whole child. The science of learning and development (led by the Learning Policy Institute) tells us that  Children learn when they are healthy, safe and supported, and their learning is impaired when they are fearful, traumatized, or overcome with emotion. Thus, they need both supportive environments and well-developed abilities to manage stress and cope with the inevitable conflicts and frustrations of school and life beyond school.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68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 </a:t>
            </a:r>
          </a:p>
          <a:p>
            <a:r>
              <a:rPr lang="en-US" dirty="0"/>
              <a:t>Children’s learning requires a focus on what is external to the child as well as what is internal to the child. External to the child includes a combination of instructional, relational, and environmental factors the child experiences, such as quality instruction (which may include: Student-centered instruction, differentiating instruction, Culturally-responsive teaching, and Supporting academic mindsets of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Relational which includes, strong relationships with teachers and other staff that is built on trust and a genuine interest in the student as a whole person.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Environmental has to do with the extent to which the school and classrooms are supportive and safe. When thinking about safety, it’s important that we expand our notion of safety to include not just physical safety which is often described as being free from violence and harassment and bullying but to also feel safe socially, emotionally, meaning safe to feel and express emotions as well as identity safety, meaning students feel safe and affirmed in their unique identities whether those relate to race, class, gender, gender-identity or any other unique characteristic they may have.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it requires schools to foster the development of 3 internal processes within  students. These 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Cognitive skills, - which </a:t>
            </a:r>
            <a:r>
              <a:rPr lang="en-US" sz="1200" b="0" i="0" kern="1200" dirty="0">
                <a:solidFill>
                  <a:schemeClr val="tx1"/>
                </a:solidFill>
                <a:effectLst/>
                <a:latin typeface="+mn-lt"/>
                <a:ea typeface="+mn-ea"/>
                <a:cs typeface="+mn-cs"/>
              </a:rPr>
              <a:t>is the process involving thought, rationale and perception. This is an area that schools tend see as their responsibility.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skills – </a:t>
            </a:r>
            <a:r>
              <a:rPr lang="en-US" sz="1200" b="0" i="0" kern="1200" dirty="0">
                <a:solidFill>
                  <a:schemeClr val="tx1"/>
                </a:solidFill>
                <a:effectLst/>
                <a:latin typeface="+mn-lt"/>
                <a:ea typeface="+mn-ea"/>
                <a:cs typeface="+mn-cs"/>
              </a:rPr>
              <a:t>the process of establishing a sense of identity and establishing a role and purpose.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emotional - </a:t>
            </a:r>
            <a:r>
              <a:rPr lang="en-US" sz="1200" b="0" i="0" kern="1200" dirty="0">
                <a:solidFill>
                  <a:schemeClr val="tx1"/>
                </a:solidFill>
                <a:effectLst/>
                <a:latin typeface="+mn-lt"/>
                <a:ea typeface="+mn-ea"/>
                <a:cs typeface="+mn-cs"/>
              </a:rPr>
              <a:t>refers to the ability to recognize, express, and manage feelings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of these internal developmental processes influence one another as they shape the child’s growth and development and because they are inextricably linked, schools cannot focus  on only 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990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both the external factors and the internal developmental processes are successfully addressed at school, it results in student sense of belonging which is defined as   </a:t>
            </a:r>
            <a:r>
              <a:rPr lang="en-US" i="1" dirty="0">
                <a:solidFill>
                  <a:srgbClr val="000000"/>
                </a:solidFill>
                <a:latin typeface="Calibri" panose="020F0502020204030204" pitchFamily="34" charset="0"/>
                <a:cs typeface="Calibri" panose="020F0502020204030204" pitchFamily="34" charset="0"/>
              </a:rPr>
              <a:t>The extent to which </a:t>
            </a:r>
            <a:r>
              <a:rPr lang="en-US" i="1" dirty="0" err="1">
                <a:solidFill>
                  <a:srgbClr val="000000"/>
                </a:solidFill>
                <a:latin typeface="Calibri" panose="020F0502020204030204" pitchFamily="34" charset="0"/>
                <a:cs typeface="Calibri" panose="020F0502020204030204" pitchFamily="34" charset="0"/>
              </a:rPr>
              <a:t>studentsfeel</a:t>
            </a:r>
            <a:r>
              <a:rPr lang="en-US" i="1" dirty="0">
                <a:solidFill>
                  <a:srgbClr val="000000"/>
                </a:solidFill>
                <a:latin typeface="Calibri" panose="020F0502020204030204" pitchFamily="34" charset="0"/>
                <a:cs typeface="Calibri" panose="020F0502020204030204" pitchFamily="34" charset="0"/>
              </a:rPr>
              <a:t>  personally </a:t>
            </a:r>
            <a:r>
              <a:rPr lang="en-US" b="1" i="1" dirty="0">
                <a:solidFill>
                  <a:srgbClr val="000000"/>
                </a:solidFill>
                <a:latin typeface="Calibri" panose="020F0502020204030204" pitchFamily="34" charset="0"/>
                <a:cs typeface="Calibri" panose="020F0502020204030204" pitchFamily="34" charset="0"/>
              </a:rPr>
              <a:t>accepted, respected, included, and supported </a:t>
            </a:r>
            <a:r>
              <a:rPr lang="en-US" i="1" dirty="0">
                <a:solidFill>
                  <a:srgbClr val="000000"/>
                </a:solidFill>
                <a:latin typeface="Calibri" panose="020F0502020204030204" pitchFamily="34" charset="0"/>
                <a:cs typeface="Calibri" panose="020F0502020204030204" pitchFamily="34" charset="0"/>
              </a:rPr>
              <a:t>by others in the school social environment.</a:t>
            </a:r>
            <a:endParaRPr lang="en-US"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Sense of belonging is linked to outcomes such as improved behavior and attendance, increases in engagement and school connectedness, and decreases in drop out rates, and disciplinary infractions. All of which positively impact academic achievement.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sz="1200" dirty="0"/>
              <a:t>Improved behavior</a:t>
            </a:r>
          </a:p>
          <a:p>
            <a:pPr lvl="0"/>
            <a:r>
              <a:rPr lang="en-US" sz="1200" dirty="0"/>
              <a:t>Improved attendance</a:t>
            </a:r>
          </a:p>
          <a:p>
            <a:pPr lvl="0"/>
            <a:r>
              <a:rPr lang="en-US" sz="1200" dirty="0"/>
              <a:t>Increased engagement</a:t>
            </a:r>
          </a:p>
          <a:p>
            <a:pPr lvl="0"/>
            <a:r>
              <a:rPr lang="en-US" sz="1200" dirty="0"/>
              <a:t>Increased school connectedness</a:t>
            </a:r>
          </a:p>
          <a:p>
            <a:pPr lvl="0"/>
            <a:r>
              <a:rPr lang="en-US" sz="1200" dirty="0"/>
              <a:t>Decreased drop out rates</a:t>
            </a:r>
          </a:p>
          <a:p>
            <a:pPr lvl="0"/>
            <a:r>
              <a:rPr lang="en-US" sz="1200" dirty="0"/>
              <a:t>Decreased discipline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032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2968-E559-4953-9EC0-D0E3E68DD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536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803"/>
                </a:srgbClr>
              </a:gs>
            </a:gsLst>
            <a:lin ang="54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b="0" i="0" u="none" strike="noStrike" cap="none">
                <a:solidFill>
                  <a:schemeClr val="lt1"/>
                </a:solidFill>
                <a:latin typeface="Calibri"/>
                <a:ea typeface="Calibri"/>
                <a:cs typeface="Calibri"/>
                <a:sym typeface="Calibri"/>
              </a:defRPr>
            </a:lvl1pPr>
            <a:lvl2pPr marL="0" lvl="1" indent="0" algn="l">
              <a:spcBef>
                <a:spcPts val="0"/>
              </a:spcBef>
              <a:buNone/>
              <a:defRPr sz="1200" b="0" i="0" u="none" strike="noStrike" cap="none">
                <a:solidFill>
                  <a:schemeClr val="lt1"/>
                </a:solidFill>
                <a:latin typeface="Calibri"/>
                <a:ea typeface="Calibri"/>
                <a:cs typeface="Calibri"/>
                <a:sym typeface="Calibri"/>
              </a:defRPr>
            </a:lvl2pPr>
            <a:lvl3pPr marL="0" lvl="2" indent="0" algn="l">
              <a:spcBef>
                <a:spcPts val="0"/>
              </a:spcBef>
              <a:buNone/>
              <a:defRPr sz="1200" b="0" i="0" u="none" strike="noStrike" cap="none">
                <a:solidFill>
                  <a:schemeClr val="lt1"/>
                </a:solidFill>
                <a:latin typeface="Calibri"/>
                <a:ea typeface="Calibri"/>
                <a:cs typeface="Calibri"/>
                <a:sym typeface="Calibri"/>
              </a:defRPr>
            </a:lvl3pPr>
            <a:lvl4pPr marL="0" lvl="3" indent="0" algn="l">
              <a:spcBef>
                <a:spcPts val="0"/>
              </a:spcBef>
              <a:buNone/>
              <a:defRPr sz="1200" b="0" i="0" u="none" strike="noStrike" cap="none">
                <a:solidFill>
                  <a:schemeClr val="lt1"/>
                </a:solidFill>
                <a:latin typeface="Calibri"/>
                <a:ea typeface="Calibri"/>
                <a:cs typeface="Calibri"/>
                <a:sym typeface="Calibri"/>
              </a:defRPr>
            </a:lvl4pPr>
            <a:lvl5pPr marL="0" lvl="4" indent="0" algn="l">
              <a:spcBef>
                <a:spcPts val="0"/>
              </a:spcBef>
              <a:buNone/>
              <a:defRPr sz="1200" b="0" i="0" u="none" strike="noStrike" cap="none">
                <a:solidFill>
                  <a:schemeClr val="lt1"/>
                </a:solidFill>
                <a:latin typeface="Calibri"/>
                <a:ea typeface="Calibri"/>
                <a:cs typeface="Calibri"/>
                <a:sym typeface="Calibri"/>
              </a:defRPr>
            </a:lvl5pPr>
            <a:lvl6pPr marL="0" lvl="5" indent="0" algn="l">
              <a:spcBef>
                <a:spcPts val="0"/>
              </a:spcBef>
              <a:buNone/>
              <a:defRPr sz="1200" b="0" i="0" u="none" strike="noStrike" cap="none">
                <a:solidFill>
                  <a:schemeClr val="lt1"/>
                </a:solidFill>
                <a:latin typeface="Calibri"/>
                <a:ea typeface="Calibri"/>
                <a:cs typeface="Calibri"/>
                <a:sym typeface="Calibri"/>
              </a:defRPr>
            </a:lvl6pPr>
            <a:lvl7pPr marL="0" lvl="6" indent="0" algn="l">
              <a:spcBef>
                <a:spcPts val="0"/>
              </a:spcBef>
              <a:buNone/>
              <a:defRPr sz="1200" b="0" i="0" u="none" strike="noStrike" cap="none">
                <a:solidFill>
                  <a:schemeClr val="lt1"/>
                </a:solidFill>
                <a:latin typeface="Calibri"/>
                <a:ea typeface="Calibri"/>
                <a:cs typeface="Calibri"/>
                <a:sym typeface="Calibri"/>
              </a:defRPr>
            </a:lvl7pPr>
            <a:lvl8pPr marL="0" lvl="7" indent="0" algn="l">
              <a:spcBef>
                <a:spcPts val="0"/>
              </a:spcBef>
              <a:buNone/>
              <a:defRPr sz="1200" b="0" i="0" u="none" strike="noStrike" cap="none">
                <a:solidFill>
                  <a:schemeClr val="lt1"/>
                </a:solidFill>
                <a:latin typeface="Calibri"/>
                <a:ea typeface="Calibri"/>
                <a:cs typeface="Calibri"/>
                <a:sym typeface="Calibri"/>
              </a:defRPr>
            </a:lvl8pPr>
            <a:lvl9pPr marL="0" lvl="8" indent="0" algn="l">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p:nvPr/>
        </p:nvSpPr>
        <p:spPr>
          <a:xfrm>
            <a:off x="0" y="4675241"/>
            <a:ext cx="12192000" cy="2182761"/>
          </a:xfrm>
          <a:prstGeom prst="rect">
            <a:avLst/>
          </a:prstGeom>
          <a:gradFill>
            <a:gsLst>
              <a:gs pos="0">
                <a:schemeClr val="lt1"/>
              </a:gs>
              <a:gs pos="100000">
                <a:srgbClr val="00953A">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2"/>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21" name="Google Shape;21;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Tree>
    <p:extLst>
      <p:ext uri="{BB962C8B-B14F-4D97-AF65-F5344CB8AC3E}">
        <p14:creationId xmlns:p14="http://schemas.microsoft.com/office/powerpoint/2010/main" val="425658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a:stretch/>
        </p:blipFill>
        <p:spPr>
          <a:xfrm>
            <a:off x="3" y="0"/>
            <a:ext cx="12191996" cy="1219199"/>
          </a:xfrm>
          <a:prstGeom prst="rect">
            <a:avLst/>
          </a:prstGeom>
          <a:noFill/>
          <a:ln>
            <a:noFill/>
          </a:ln>
        </p:spPr>
      </p:pic>
      <p:sp>
        <p:nvSpPr>
          <p:cNvPr id="24" name="Google Shape;24;p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27" name="Google Shape;27;p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0631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2900543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6"/>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5" name="Google Shape;35;p6"/>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6"/>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38" name="Google Shape;38;p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9" name="Google Shape;39;p6"/>
          <p:cNvPicPr preferRelativeResize="0"/>
          <p:nvPr/>
        </p:nvPicPr>
        <p:blipFill rotWithShape="1">
          <a:blip r:embed="rId4">
            <a:alphaModFix/>
          </a:blip>
          <a:srcRect/>
          <a:stretch/>
        </p:blipFill>
        <p:spPr>
          <a:xfrm>
            <a:off x="171280" y="18288"/>
            <a:ext cx="965179" cy="1103700"/>
          </a:xfrm>
          <a:prstGeom prst="rect">
            <a:avLst/>
          </a:prstGeom>
          <a:noFill/>
          <a:ln>
            <a:noFill/>
          </a:ln>
        </p:spPr>
      </p:pic>
    </p:spTree>
    <p:extLst>
      <p:ext uri="{BB962C8B-B14F-4D97-AF65-F5344CB8AC3E}">
        <p14:creationId xmlns:p14="http://schemas.microsoft.com/office/powerpoint/2010/main" val="3467998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42" name="Google Shape;42;p7"/>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5" name="Google Shape;45;p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6" name="Google Shape;46;p7"/>
          <p:cNvPicPr preferRelativeResize="0"/>
          <p:nvPr/>
        </p:nvPicPr>
        <p:blipFill rotWithShape="1">
          <a:blip r:embed="rId4">
            <a:alphaModFix/>
          </a:blip>
          <a:srcRect/>
          <a:stretch/>
        </p:blipFill>
        <p:spPr>
          <a:xfrm>
            <a:off x="171280" y="18288"/>
            <a:ext cx="965178" cy="1103700"/>
          </a:xfrm>
          <a:prstGeom prst="rect">
            <a:avLst/>
          </a:prstGeom>
          <a:noFill/>
          <a:ln>
            <a:noFill/>
          </a:ln>
        </p:spPr>
      </p:pic>
    </p:spTree>
    <p:extLst>
      <p:ext uri="{BB962C8B-B14F-4D97-AF65-F5344CB8AC3E}">
        <p14:creationId xmlns:p14="http://schemas.microsoft.com/office/powerpoint/2010/main" val="3441739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8"/>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49" name="Google Shape;49;p8"/>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 name="Google Shape;51;p8"/>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2" name="Google Shape;52;p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3" name="Google Shape;53;p8"/>
          <p:cNvPicPr preferRelativeResize="0"/>
          <p:nvPr/>
        </p:nvPicPr>
        <p:blipFill rotWithShape="1">
          <a:blip r:embed="rId4">
            <a:alphaModFix/>
          </a:blip>
          <a:srcRect/>
          <a:stretch/>
        </p:blipFill>
        <p:spPr>
          <a:xfrm>
            <a:off x="171280" y="18289"/>
            <a:ext cx="965178" cy="1103698"/>
          </a:xfrm>
          <a:prstGeom prst="rect">
            <a:avLst/>
          </a:prstGeom>
          <a:noFill/>
          <a:ln>
            <a:noFill/>
          </a:ln>
        </p:spPr>
      </p:pic>
    </p:spTree>
    <p:extLst>
      <p:ext uri="{BB962C8B-B14F-4D97-AF65-F5344CB8AC3E}">
        <p14:creationId xmlns:p14="http://schemas.microsoft.com/office/powerpoint/2010/main" val="1400046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9"/>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6" name="Google Shape;56;p9"/>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 name="Google Shape;58;p9"/>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9" name="Google Shape;59;p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0" name="Google Shape;60;p9"/>
          <p:cNvPicPr preferRelativeResize="0"/>
          <p:nvPr/>
        </p:nvPicPr>
        <p:blipFill rotWithShape="1">
          <a:blip r:embed="rId4">
            <a:alphaModFix/>
          </a:blip>
          <a:srcRect/>
          <a:stretch/>
        </p:blipFill>
        <p:spPr>
          <a:xfrm>
            <a:off x="171280" y="18289"/>
            <a:ext cx="965177" cy="1103698"/>
          </a:xfrm>
          <a:prstGeom prst="rect">
            <a:avLst/>
          </a:prstGeom>
          <a:noFill/>
          <a:ln>
            <a:noFill/>
          </a:ln>
        </p:spPr>
      </p:pic>
    </p:spTree>
    <p:extLst>
      <p:ext uri="{BB962C8B-B14F-4D97-AF65-F5344CB8AC3E}">
        <p14:creationId xmlns:p14="http://schemas.microsoft.com/office/powerpoint/2010/main" val="1621612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10"/>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63" name="Google Shape;63;p10"/>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5" name="Google Shape;65;p10"/>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6" name="Google Shape;66;p1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7" name="Google Shape;67;p10"/>
          <p:cNvPicPr preferRelativeResize="0"/>
          <p:nvPr/>
        </p:nvPicPr>
        <p:blipFill rotWithShape="1">
          <a:blip r:embed="rId4">
            <a:alphaModFix/>
          </a:blip>
          <a:srcRect/>
          <a:stretch/>
        </p:blipFill>
        <p:spPr>
          <a:xfrm>
            <a:off x="171280" y="18289"/>
            <a:ext cx="965177" cy="1103697"/>
          </a:xfrm>
          <a:prstGeom prst="rect">
            <a:avLst/>
          </a:prstGeom>
          <a:noFill/>
          <a:ln>
            <a:noFill/>
          </a:ln>
        </p:spPr>
      </p:pic>
    </p:spTree>
    <p:extLst>
      <p:ext uri="{BB962C8B-B14F-4D97-AF65-F5344CB8AC3E}">
        <p14:creationId xmlns:p14="http://schemas.microsoft.com/office/powerpoint/2010/main" val="3690456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11"/>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70" name="Google Shape;70;p11"/>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1"/>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2" name="Google Shape;72;p11"/>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73" name="Google Shape;73;p1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4" name="Google Shape;74;p11"/>
          <p:cNvPicPr preferRelativeResize="0"/>
          <p:nvPr/>
        </p:nvPicPr>
        <p:blipFill rotWithShape="1">
          <a:blip r:embed="rId4">
            <a:alphaModFix/>
          </a:blip>
          <a:srcRect/>
          <a:stretch/>
        </p:blipFill>
        <p:spPr>
          <a:xfrm>
            <a:off x="171280" y="18289"/>
            <a:ext cx="965176" cy="1103697"/>
          </a:xfrm>
          <a:prstGeom prst="rect">
            <a:avLst/>
          </a:prstGeom>
          <a:noFill/>
          <a:ln>
            <a:noFill/>
          </a:ln>
        </p:spPr>
      </p:pic>
    </p:spTree>
    <p:extLst>
      <p:ext uri="{BB962C8B-B14F-4D97-AF65-F5344CB8AC3E}">
        <p14:creationId xmlns:p14="http://schemas.microsoft.com/office/powerpoint/2010/main" val="121100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5"/>
        <p:cNvGrpSpPr/>
        <p:nvPr/>
      </p:nvGrpSpPr>
      <p:grpSpPr>
        <a:xfrm>
          <a:off x="0" y="0"/>
          <a:ext cx="0" cy="0"/>
          <a:chOff x="0" y="0"/>
          <a:chExt cx="0" cy="0"/>
        </a:xfrm>
      </p:grpSpPr>
      <p:sp>
        <p:nvSpPr>
          <p:cNvPr id="76" name="Google Shape;76;p12"/>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8" name="Google Shape;78;p12"/>
          <p:cNvPicPr preferRelativeResize="0"/>
          <p:nvPr/>
        </p:nvPicPr>
        <p:blipFill rotWithShape="1">
          <a:blip r:embed="rId2">
            <a:alphaModFix/>
          </a:blip>
          <a:srcRect/>
          <a:stretch/>
        </p:blipFill>
        <p:spPr>
          <a:xfrm>
            <a:off x="10782272" y="6172202"/>
            <a:ext cx="1143055" cy="486318"/>
          </a:xfrm>
          <a:prstGeom prst="rect">
            <a:avLst/>
          </a:prstGeom>
          <a:noFill/>
          <a:ln>
            <a:noFill/>
          </a:ln>
        </p:spPr>
      </p:pic>
      <p:sp>
        <p:nvSpPr>
          <p:cNvPr id="79" name="Google Shape;79;p1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0" name="Google Shape;80;p12"/>
          <p:cNvPicPr preferRelativeResize="0"/>
          <p:nvPr/>
        </p:nvPicPr>
        <p:blipFill rotWithShape="1">
          <a:blip r:embed="rId3">
            <a:alphaModFix/>
          </a:blip>
          <a:srcRect/>
          <a:stretch/>
        </p:blipFill>
        <p:spPr>
          <a:xfrm>
            <a:off x="7" y="0"/>
            <a:ext cx="12191987" cy="1219199"/>
          </a:xfrm>
          <a:prstGeom prst="rect">
            <a:avLst/>
          </a:prstGeom>
          <a:noFill/>
          <a:ln>
            <a:noFill/>
          </a:ln>
        </p:spPr>
      </p:pic>
      <p:sp>
        <p:nvSpPr>
          <p:cNvPr id="81" name="Google Shape;81;p1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8178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28413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6630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5105-ABE4-49B3-85DF-263449A8D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E035FF-9AA1-446B-BA78-09676A157A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181B13-793C-44E6-A1A3-8614BF8234FC}"/>
              </a:ext>
            </a:extLst>
          </p:cNvPr>
          <p:cNvSpPr>
            <a:spLocks noGrp="1"/>
          </p:cNvSpPr>
          <p:nvPr>
            <p:ph type="dt" sz="half" idx="10"/>
          </p:nvPr>
        </p:nvSpPr>
        <p:spPr/>
        <p:txBody>
          <a:bodyPr/>
          <a:lstStyle/>
          <a:p>
            <a:fld id="{E04AE630-605A-4EDF-9433-AD85EE19DAB4}" type="datetimeFigureOut">
              <a:rPr lang="en-US" smtClean="0"/>
              <a:t>8/11/2021</a:t>
            </a:fld>
            <a:endParaRPr lang="en-US"/>
          </a:p>
        </p:txBody>
      </p:sp>
      <p:sp>
        <p:nvSpPr>
          <p:cNvPr id="5" name="Footer Placeholder 4">
            <a:extLst>
              <a:ext uri="{FF2B5EF4-FFF2-40B4-BE49-F238E27FC236}">
                <a16:creationId xmlns:a16="http://schemas.microsoft.com/office/drawing/2014/main" id="{6E25BD6A-14B7-44F8-99A5-698430E37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CFFAE-A2F3-48A6-A721-C6C740F730EA}"/>
              </a:ext>
            </a:extLst>
          </p:cNvPr>
          <p:cNvSpPr>
            <a:spLocks noGrp="1"/>
          </p:cNvSpPr>
          <p:nvPr>
            <p:ph type="sldNum" sz="quarter" idx="12"/>
          </p:nvPr>
        </p:nvSpPr>
        <p:spPr/>
        <p:txBody>
          <a:bodyPr/>
          <a:lstStyle/>
          <a:p>
            <a:fld id="{24C357F9-6F1F-4A00-AA59-C5BA047E1BE9}" type="slidenum">
              <a:rPr lang="en-US" smtClean="0"/>
              <a:t>‹#›</a:t>
            </a:fld>
            <a:endParaRPr lang="en-US"/>
          </a:p>
        </p:txBody>
      </p:sp>
    </p:spTree>
    <p:extLst>
      <p:ext uri="{BB962C8B-B14F-4D97-AF65-F5344CB8AC3E}">
        <p14:creationId xmlns:p14="http://schemas.microsoft.com/office/powerpoint/2010/main" val="4007568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4675239"/>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p:nvCxnSpPr>
        <p:spPr>
          <a:xfrm>
            <a:off x="914401"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048755C8-8D25-4DE8-B85A-2D35221F970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62048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32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463040"/>
            <a:ext cx="10515600" cy="4640674"/>
          </a:xfrm>
        </p:spPr>
        <p:txBody>
          <a:bodyPr lIns="0" tIns="0" rIns="0"/>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771412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ctivity Slide">
    <p:spTree>
      <p:nvGrpSpPr>
        <p:cNvPr id="1" name=""/>
        <p:cNvGrpSpPr/>
        <p:nvPr/>
      </p:nvGrpSpPr>
      <p:grpSpPr>
        <a:xfrm>
          <a:off x="0" y="0"/>
          <a:ext cx="0" cy="0"/>
          <a:chOff x="0" y="0"/>
          <a:chExt cx="0" cy="0"/>
        </a:xfrm>
      </p:grpSpPr>
      <p:sp>
        <p:nvSpPr>
          <p:cNvPr id="6" name="Rectangle 5"/>
          <p:cNvSpPr/>
          <p:nvPr/>
        </p:nvSpPr>
        <p:spPr>
          <a:xfrm>
            <a:off x="1" y="0"/>
            <a:ext cx="1637915"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 name="Title 1"/>
          <p:cNvSpPr>
            <a:spLocks noGrp="1"/>
          </p:cNvSpPr>
          <p:nvPr>
            <p:ph type="title"/>
          </p:nvPr>
        </p:nvSpPr>
        <p:spPr>
          <a:xfrm>
            <a:off x="1637912" y="275954"/>
            <a:ext cx="9655728" cy="521208"/>
          </a:xfrm>
        </p:spPr>
        <p:txBody>
          <a:bodyPr>
            <a:noAutofit/>
          </a:bodyPr>
          <a:lstStyle>
            <a:lvl1pPr>
              <a:defRPr sz="3200">
                <a:latin typeface="Museo Slab 500" panose="02000000000000000000" pitchFamily="50" charset="0"/>
              </a:defRPr>
            </a:lvl1pPr>
          </a:lstStyle>
          <a:p>
            <a:r>
              <a:rPr lang="en-US"/>
              <a:t>Click to edit Master title style</a:t>
            </a:r>
            <a:endParaRPr lang="en-US" dirty="0"/>
          </a:p>
        </p:txBody>
      </p:sp>
      <p:pic>
        <p:nvPicPr>
          <p:cNvPr id="1032"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947" y="192027"/>
            <a:ext cx="1214020" cy="91051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Content Placeholder 2"/>
          <p:cNvSpPr>
            <a:spLocks noGrp="1"/>
          </p:cNvSpPr>
          <p:nvPr>
            <p:ph idx="1"/>
          </p:nvPr>
        </p:nvSpPr>
        <p:spPr>
          <a:xfrm>
            <a:off x="1637914" y="1102540"/>
            <a:ext cx="9715887" cy="5136886"/>
          </a:xfrm>
        </p:spPr>
        <p:txBody>
          <a:bodyPr/>
          <a:lstStyle>
            <a:lvl1pPr>
              <a:buClr>
                <a:srgbClr val="0D1E8E"/>
              </a:buClr>
              <a:defRPr sz="2800">
                <a:latin typeface="Trebuchet MS" panose="020B0603020202020204" pitchFamily="34" charset="0"/>
              </a:defRPr>
            </a:lvl1pPr>
            <a:lvl2pPr>
              <a:buClr>
                <a:srgbClr val="00953A"/>
              </a:buClr>
              <a:defRPr sz="2200">
                <a:latin typeface="Trebuchet MS" panose="020B0603020202020204" pitchFamily="34" charset="0"/>
              </a:defRPr>
            </a:lvl2pPr>
            <a:lvl3pPr>
              <a:buClr>
                <a:srgbClr val="EF7521"/>
              </a:buClr>
              <a:defRPr sz="20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600">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083467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6" y="420329"/>
            <a:ext cx="8804785" cy="590603"/>
          </a:xfrm>
        </p:spPr>
        <p:txBody>
          <a:bodyPr lIns="0" tIns="0" rIns="0" bIns="0" anchor="t" anchorCtr="0">
            <a:noAutofit/>
          </a:bodyPr>
          <a:lstStyle>
            <a:lvl1pPr>
              <a:defRPr sz="32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4275502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
        <p:nvSpPr>
          <p:cNvPr id="11" name="Title 1"/>
          <p:cNvSpPr>
            <a:spLocks noGrp="1"/>
          </p:cNvSpPr>
          <p:nvPr>
            <p:ph type="title"/>
          </p:nvPr>
        </p:nvSpPr>
        <p:spPr>
          <a:xfrm>
            <a:off x="1558416" y="420329"/>
            <a:ext cx="8804785" cy="590603"/>
          </a:xfrm>
        </p:spPr>
        <p:txBody>
          <a:bodyPr lIns="0" tIns="0" rIns="0" bIns="0" anchor="t" anchorCtr="0">
            <a:noAutofit/>
          </a:bodyPr>
          <a:lstStyle>
            <a:lvl1pPr>
              <a:defRPr sz="32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132709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
        <p:nvSpPr>
          <p:cNvPr id="11" name="Title 1"/>
          <p:cNvSpPr>
            <a:spLocks noGrp="1"/>
          </p:cNvSpPr>
          <p:nvPr>
            <p:ph type="title"/>
          </p:nvPr>
        </p:nvSpPr>
        <p:spPr>
          <a:xfrm>
            <a:off x="1558416" y="420329"/>
            <a:ext cx="8804785" cy="590603"/>
          </a:xfrm>
        </p:spPr>
        <p:txBody>
          <a:bodyPr lIns="0" tIns="0" rIns="0" bIns="0" anchor="t" anchorCtr="0">
            <a:noAutofit/>
          </a:bodyPr>
          <a:lstStyle>
            <a:lvl1pPr>
              <a:defRPr sz="32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498077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
        <p:nvSpPr>
          <p:cNvPr id="10" name="Title 1"/>
          <p:cNvSpPr>
            <a:spLocks noGrp="1"/>
          </p:cNvSpPr>
          <p:nvPr>
            <p:ph type="title"/>
          </p:nvPr>
        </p:nvSpPr>
        <p:spPr>
          <a:xfrm>
            <a:off x="1558416" y="420329"/>
            <a:ext cx="8804785" cy="590603"/>
          </a:xfrm>
        </p:spPr>
        <p:txBody>
          <a:bodyPr lIns="0" tIns="0" rIns="0" bIns="0" anchor="t" anchorCtr="0">
            <a:noAutofit/>
          </a:bodyPr>
          <a:lstStyle>
            <a:lvl1pPr>
              <a:defRPr sz="32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4187106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32" name="Google Shape;32;p5"/>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chemeClr val="lt1"/>
                </a:solidFill>
                <a:latin typeface="Calibri"/>
                <a:ea typeface="Calibri"/>
                <a:cs typeface="Calibri"/>
                <a:sym typeface="Calibri"/>
              </a:defRPr>
            </a:lvl1pPr>
            <a:lvl2pPr marL="0" lvl="1" indent="0" algn="l">
              <a:spcBef>
                <a:spcPts val="0"/>
              </a:spcBef>
              <a:buNone/>
              <a:defRPr sz="1200">
                <a:solidFill>
                  <a:schemeClr val="lt1"/>
                </a:solidFill>
                <a:latin typeface="Calibri"/>
                <a:ea typeface="Calibri"/>
                <a:cs typeface="Calibri"/>
                <a:sym typeface="Calibri"/>
              </a:defRPr>
            </a:lvl2pPr>
            <a:lvl3pPr marL="0" lvl="2" indent="0" algn="l">
              <a:spcBef>
                <a:spcPts val="0"/>
              </a:spcBef>
              <a:buNone/>
              <a:defRPr sz="1200">
                <a:solidFill>
                  <a:schemeClr val="lt1"/>
                </a:solidFill>
                <a:latin typeface="Calibri"/>
                <a:ea typeface="Calibri"/>
                <a:cs typeface="Calibri"/>
                <a:sym typeface="Calibri"/>
              </a:defRPr>
            </a:lvl3pPr>
            <a:lvl4pPr marL="0" lvl="3" indent="0" algn="l">
              <a:spcBef>
                <a:spcPts val="0"/>
              </a:spcBef>
              <a:buNone/>
              <a:defRPr sz="1200">
                <a:solidFill>
                  <a:schemeClr val="lt1"/>
                </a:solidFill>
                <a:latin typeface="Calibri"/>
                <a:ea typeface="Calibri"/>
                <a:cs typeface="Calibri"/>
                <a:sym typeface="Calibri"/>
              </a:defRPr>
            </a:lvl4pPr>
            <a:lvl5pPr marL="0" lvl="4" indent="0" algn="l">
              <a:spcBef>
                <a:spcPts val="0"/>
              </a:spcBef>
              <a:buNone/>
              <a:defRPr sz="1200">
                <a:solidFill>
                  <a:schemeClr val="lt1"/>
                </a:solidFill>
                <a:latin typeface="Calibri"/>
                <a:ea typeface="Calibri"/>
                <a:cs typeface="Calibri"/>
                <a:sym typeface="Calibri"/>
              </a:defRPr>
            </a:lvl5pPr>
            <a:lvl6pPr marL="0" lvl="5" indent="0" algn="l">
              <a:spcBef>
                <a:spcPts val="0"/>
              </a:spcBef>
              <a:buNone/>
              <a:defRPr sz="1200">
                <a:solidFill>
                  <a:schemeClr val="lt1"/>
                </a:solidFill>
                <a:latin typeface="Calibri"/>
                <a:ea typeface="Calibri"/>
                <a:cs typeface="Calibri"/>
                <a:sym typeface="Calibri"/>
              </a:defRPr>
            </a:lvl6pPr>
            <a:lvl7pPr marL="0" lvl="6" indent="0" algn="l">
              <a:spcBef>
                <a:spcPts val="0"/>
              </a:spcBef>
              <a:buNone/>
              <a:defRPr sz="1200">
                <a:solidFill>
                  <a:schemeClr val="lt1"/>
                </a:solidFill>
                <a:latin typeface="Calibri"/>
                <a:ea typeface="Calibri"/>
                <a:cs typeface="Calibri"/>
                <a:sym typeface="Calibri"/>
              </a:defRPr>
            </a:lvl7pPr>
            <a:lvl8pPr marL="0" lvl="7" indent="0" algn="l">
              <a:spcBef>
                <a:spcPts val="0"/>
              </a:spcBef>
              <a:buNone/>
              <a:defRPr sz="1200">
                <a:solidFill>
                  <a:schemeClr val="lt1"/>
                </a:solidFill>
                <a:latin typeface="Calibri"/>
                <a:ea typeface="Calibri"/>
                <a:cs typeface="Calibri"/>
                <a:sym typeface="Calibri"/>
              </a:defRPr>
            </a:lvl8pPr>
            <a:lvl9pPr marL="0" lvl="8" indent="0" algn="l">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
        <p:nvSpPr>
          <p:cNvPr id="10" name="Title 1"/>
          <p:cNvSpPr>
            <a:spLocks noGrp="1"/>
          </p:cNvSpPr>
          <p:nvPr>
            <p:ph type="title"/>
          </p:nvPr>
        </p:nvSpPr>
        <p:spPr>
          <a:xfrm>
            <a:off x="1558416" y="420329"/>
            <a:ext cx="8804785" cy="590603"/>
          </a:xfrm>
        </p:spPr>
        <p:txBody>
          <a:bodyPr lIns="0" tIns="0" rIns="0" bIns="0" anchor="t" anchorCtr="0">
            <a:noAutofit/>
          </a:bodyPr>
          <a:lstStyle>
            <a:lvl1pPr>
              <a:defRPr sz="32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982033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
        <p:nvSpPr>
          <p:cNvPr id="10" name="Title 1"/>
          <p:cNvSpPr>
            <a:spLocks noGrp="1"/>
          </p:cNvSpPr>
          <p:nvPr>
            <p:ph type="title"/>
          </p:nvPr>
        </p:nvSpPr>
        <p:spPr>
          <a:xfrm>
            <a:off x="1558416" y="420329"/>
            <a:ext cx="8804785" cy="590603"/>
          </a:xfrm>
        </p:spPr>
        <p:txBody>
          <a:bodyPr lIns="0" tIns="0" rIns="0" bIns="0" anchor="t" anchorCtr="0">
            <a:noAutofit/>
          </a:bodyPr>
          <a:lstStyle>
            <a:lvl1pPr>
              <a:defRPr sz="32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352840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sp>
        <p:nvSpPr>
          <p:cNvPr id="10" name="Title 1"/>
          <p:cNvSpPr>
            <a:spLocks noGrp="1"/>
          </p:cNvSpPr>
          <p:nvPr>
            <p:ph type="title"/>
          </p:nvPr>
        </p:nvSpPr>
        <p:spPr>
          <a:xfrm>
            <a:off x="1558416" y="420329"/>
            <a:ext cx="8804785" cy="590603"/>
          </a:xfrm>
        </p:spPr>
        <p:txBody>
          <a:bodyPr lIns="0" tIns="0" rIns="0" bIns="0" anchor="t" anchorCtr="0">
            <a:noAutofit/>
          </a:bodyPr>
          <a:lstStyle>
            <a:lvl1pPr>
              <a:defRPr sz="32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840706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3200">
                <a:solidFill>
                  <a:schemeClr val="tx1"/>
                </a:solidFill>
                <a:latin typeface="Museo Slab 500" panose="02000000000000000000" pitchFamily="50" charset="0"/>
              </a:defRPr>
            </a:lvl1pPr>
          </a:lstStyle>
          <a:p>
            <a:r>
              <a:rPr lang="en-US"/>
              <a:t>Click to edit Master title style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Tree>
    <p:extLst>
      <p:ext uri="{BB962C8B-B14F-4D97-AF65-F5344CB8AC3E}">
        <p14:creationId xmlns:p14="http://schemas.microsoft.com/office/powerpoint/2010/main" val="4170923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048755C8-8D25-4DE8-B85A-2D35221F970B}"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258904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048755C8-8D25-4DE8-B85A-2D35221F970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7087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048755C8-8D25-4DE8-B85A-2D35221F970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45495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182937"/>
            <a:ext cx="10515600" cy="710141"/>
          </a:xfrm>
        </p:spPr>
        <p:txBody>
          <a:bodyPr lIns="0" tIns="0" rIns="0" bIns="0" anchor="t" anchorCtr="0">
            <a:noAutofit/>
          </a:bodyPr>
          <a:lstStyle>
            <a:lvl1pPr>
              <a:lnSpc>
                <a:spcPct val="100000"/>
              </a:lnSpc>
              <a:defRPr sz="3200">
                <a:solidFill>
                  <a:schemeClr val="bg1"/>
                </a:solidFill>
                <a:latin typeface="Museo Slab 500" panose="02000000000000000000" pitchFamily="50" charset="0"/>
              </a:defRPr>
            </a:lvl1pPr>
          </a:lstStyle>
          <a:p>
            <a:r>
              <a:rPr lang="en-US" dirty="0"/>
              <a:t>Click to edit Master title style </a:t>
            </a:r>
          </a:p>
        </p:txBody>
      </p:sp>
      <p:sp>
        <p:nvSpPr>
          <p:cNvPr id="6" name="Slide Number Placeholder 5"/>
          <p:cNvSpPr>
            <a:spLocks noGrp="1"/>
          </p:cNvSpPr>
          <p:nvPr>
            <p:ph type="sldNum" sz="quarter" idx="12"/>
          </p:nvPr>
        </p:nvSpPr>
        <p:spPr>
          <a:xfrm>
            <a:off x="365761" y="6356352"/>
            <a:ext cx="623711" cy="365125"/>
          </a:xfrm>
        </p:spPr>
        <p:txBody>
          <a:bodyPr/>
          <a:lstStyle>
            <a:lvl1pPr algn="ctr">
              <a:defRPr/>
            </a:lvl1pPr>
          </a:lstStyle>
          <a:p>
            <a:fld id="{048755C8-8D25-4DE8-B85A-2D35221F970B}" type="slidenum">
              <a:rPr lang="en-US" smtClean="0">
                <a:solidFill>
                  <a:prstClr val="black"/>
                </a:solidFill>
              </a:rPr>
              <a:pPr/>
              <a:t>‹#›</a:t>
            </a:fld>
            <a:endParaRPr lang="en-US">
              <a:solidFill>
                <a:prstClr val="black"/>
              </a:solidFill>
            </a:endParaRPr>
          </a:p>
        </p:txBody>
      </p:sp>
      <p:sp>
        <p:nvSpPr>
          <p:cNvPr id="9" name="Text Placeholder 2"/>
          <p:cNvSpPr>
            <a:spLocks noGrp="1"/>
          </p:cNvSpPr>
          <p:nvPr>
            <p:ph idx="13"/>
          </p:nvPr>
        </p:nvSpPr>
        <p:spPr>
          <a:xfrm>
            <a:off x="838199" y="1500436"/>
            <a:ext cx="10515600" cy="4351338"/>
          </a:xfrm>
          <a:prstGeom prst="rect">
            <a:avLst/>
          </a:prstGeom>
        </p:spPr>
        <p:txBody>
          <a:bodyPr vert="horz" lIns="91440" tIns="45720" rIns="91440" bIns="45720" rtlCol="0">
            <a:normAutofit/>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9948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2"/>
            <a:ext cx="2743200" cy="365125"/>
          </a:xfrm>
          <a:prstGeom prst="rect">
            <a:avLst/>
          </a:prstGeom>
        </p:spPr>
        <p:txBody>
          <a:bodyPr/>
          <a:lstStyle/>
          <a:p>
            <a:pPr>
              <a:buClrTx/>
              <a:buFontTx/>
              <a:buNone/>
            </a:pPr>
            <a:fld id="{FBA1DB9E-D8EC-4B03-B322-F53B4DCB3421}" type="datetimeFigureOut">
              <a:rPr lang="en-US" sz="1800" kern="1200" smtClean="0">
                <a:solidFill>
                  <a:prstClr val="black"/>
                </a:solidFill>
                <a:latin typeface="Calibri" panose="020F0502020204030204"/>
                <a:ea typeface="+mn-ea"/>
                <a:cs typeface="+mn-cs"/>
              </a:rPr>
              <a:pPr>
                <a:buClrTx/>
                <a:buFontTx/>
                <a:buNone/>
              </a:pPr>
              <a:t>8/11/2021</a:t>
            </a:fld>
            <a:endParaRPr lang="en-US" sz="1800" kern="1200">
              <a:solidFill>
                <a:prstClr val="black"/>
              </a:solidFill>
              <a:latin typeface="Calibri" panose="020F0502020204030204"/>
              <a:ea typeface="+mn-ea"/>
              <a:cs typeface="+mn-cs"/>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a:buClrTx/>
              <a:buFontTx/>
              <a:buNone/>
            </a:pPr>
            <a:endParaRPr lang="en-US" sz="1800" kern="1200">
              <a:solidFill>
                <a:prstClr val="black"/>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fld id="{048755C8-8D25-4DE8-B85A-2D35221F970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20701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8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38600" y="6356352"/>
            <a:ext cx="4114800" cy="365125"/>
          </a:xfrm>
          <a:prstGeom prst="rect">
            <a:avLst/>
          </a:prstGeom>
        </p:spPr>
        <p:txBody>
          <a:bodyPr/>
          <a:lstStyle/>
          <a:p>
            <a:pPr>
              <a:buClrTx/>
              <a:buFontTx/>
              <a:buNone/>
            </a:pPr>
            <a:endParaRPr lang="en-US" sz="18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45729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pic>
        <p:nvPicPr>
          <p:cNvPr id="35" name="Google Shape;35;p6"/>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6" name="Google Shape;36;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38" name="Google Shape;38;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9" name="Google Shape;39;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40" name="Google Shape;40;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Activity">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912" y="1202403"/>
            <a:ext cx="9715889" cy="5037025"/>
          </a:xfrm>
        </p:spPr>
        <p:txBody>
          <a:bodyPr/>
          <a:lstStyle>
            <a:lvl1pPr>
              <a:buClr>
                <a:srgbClr val="0D1E8E"/>
              </a:buClr>
              <a:defRPr sz="2250">
                <a:latin typeface="Trebuchet MS" panose="020B0603020202020204" pitchFamily="34" charset="0"/>
              </a:defRPr>
            </a:lvl1pPr>
            <a:lvl2pPr>
              <a:buClr>
                <a:srgbClr val="00953A"/>
              </a:buClr>
              <a:defRPr sz="21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50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11"/>
          </p:nvPr>
        </p:nvSpPr>
        <p:spPr>
          <a:xfrm>
            <a:off x="4038600" y="6508800"/>
            <a:ext cx="4114800" cy="212676"/>
          </a:xfrm>
          <a:prstGeom prst="rect">
            <a:avLst/>
          </a:prstGeom>
        </p:spPr>
        <p:txBody>
          <a:bodyPr/>
          <a:lstStyle/>
          <a:p>
            <a:pPr>
              <a:buClrTx/>
              <a:buFontTx/>
              <a:buNone/>
            </a:pPr>
            <a:endParaRPr lang="en-US" sz="1800" kern="1200">
              <a:solidFill>
                <a:prstClr val="black">
                  <a:tint val="75000"/>
                </a:prstClr>
              </a:solidFill>
              <a:latin typeface="Calibri" panose="020F0502020204030204"/>
              <a:ea typeface="+mn-ea"/>
              <a:cs typeface="+mn-cs"/>
            </a:endParaRPr>
          </a:p>
        </p:txBody>
      </p:sp>
      <p:sp>
        <p:nvSpPr>
          <p:cNvPr id="11" name="Title Placeholder 1"/>
          <p:cNvSpPr>
            <a:spLocks noGrp="1"/>
          </p:cNvSpPr>
          <p:nvPr>
            <p:ph type="title"/>
          </p:nvPr>
        </p:nvSpPr>
        <p:spPr>
          <a:xfrm>
            <a:off x="1637913" y="192354"/>
            <a:ext cx="9122431" cy="521208"/>
          </a:xfrm>
          <a:prstGeom prst="rect">
            <a:avLst/>
          </a:prstGeom>
        </p:spPr>
        <p:txBody>
          <a:bodyPr vert="horz" lIns="91440" tIns="45720" rIns="91440" bIns="45720" rtlCol="0" anchor="ctr">
            <a:noAutofit/>
          </a:bodyPr>
          <a:lstStyle>
            <a:lvl1pPr>
              <a:defRPr sz="255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195103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274637"/>
            <a:ext cx="10972800" cy="1143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DA0002"/>
              </a:buClr>
              <a:buSzPct val="100000"/>
              <a:buFont typeface="Arial"/>
              <a:buNone/>
              <a:defRPr sz="2800" b="0" i="0" u="none" strike="noStrike" cap="none">
                <a:solidFill>
                  <a:srgbClr val="DA0002"/>
                </a:solidFill>
                <a:latin typeface="Arial"/>
                <a:ea typeface="Arial"/>
                <a:cs typeface="Arial"/>
                <a:sym typeface="Arial"/>
              </a:defRPr>
            </a:lvl1pPr>
            <a:lvl2pPr lvl="1" indent="0">
              <a:spcBef>
                <a:spcPts val="0"/>
              </a:spcBef>
              <a:buSzPct val="77777"/>
              <a:buNone/>
              <a:defRPr sz="1800">
                <a:solidFill>
                  <a:srgbClr val="DA0002"/>
                </a:solidFill>
              </a:defRPr>
            </a:lvl2pPr>
            <a:lvl3pPr lvl="2" indent="0">
              <a:spcBef>
                <a:spcPts val="0"/>
              </a:spcBef>
              <a:buSzPct val="77777"/>
              <a:buNone/>
              <a:defRPr sz="1800">
                <a:solidFill>
                  <a:srgbClr val="DA0002"/>
                </a:solidFill>
              </a:defRPr>
            </a:lvl3pPr>
            <a:lvl4pPr lvl="3" indent="0">
              <a:spcBef>
                <a:spcPts val="0"/>
              </a:spcBef>
              <a:buSzPct val="77777"/>
              <a:buNone/>
              <a:defRPr sz="1800">
                <a:solidFill>
                  <a:srgbClr val="DA0002"/>
                </a:solidFill>
              </a:defRPr>
            </a:lvl4pPr>
            <a:lvl5pPr lvl="4" indent="0">
              <a:spcBef>
                <a:spcPts val="0"/>
              </a:spcBef>
              <a:buSzPct val="77777"/>
              <a:buNone/>
              <a:defRPr sz="1800">
                <a:solidFill>
                  <a:srgbClr val="DA0002"/>
                </a:solidFill>
              </a:defRPr>
            </a:lvl5pPr>
            <a:lvl6pPr lvl="5" indent="0">
              <a:spcBef>
                <a:spcPts val="0"/>
              </a:spcBef>
              <a:buSzPct val="77777"/>
              <a:buNone/>
              <a:defRPr sz="1800">
                <a:solidFill>
                  <a:srgbClr val="DA0002"/>
                </a:solidFill>
              </a:defRPr>
            </a:lvl6pPr>
            <a:lvl7pPr lvl="6" indent="0">
              <a:spcBef>
                <a:spcPts val="0"/>
              </a:spcBef>
              <a:buSzPct val="77777"/>
              <a:buNone/>
              <a:defRPr sz="1800">
                <a:solidFill>
                  <a:srgbClr val="DA0002"/>
                </a:solidFill>
              </a:defRPr>
            </a:lvl7pPr>
            <a:lvl8pPr lvl="7" indent="0">
              <a:spcBef>
                <a:spcPts val="0"/>
              </a:spcBef>
              <a:buSzPct val="77777"/>
              <a:buNone/>
              <a:defRPr sz="1800">
                <a:solidFill>
                  <a:srgbClr val="DA0002"/>
                </a:solidFill>
              </a:defRPr>
            </a:lvl8pPr>
            <a:lvl9pPr lvl="8" indent="0">
              <a:spcBef>
                <a:spcPts val="0"/>
              </a:spcBef>
              <a:buSzPct val="77777"/>
              <a:buNone/>
              <a:defRPr sz="1800">
                <a:solidFill>
                  <a:srgbClr val="DA0002"/>
                </a:solidFill>
              </a:defRPr>
            </a:lvl9pPr>
          </a:lstStyle>
          <a:p>
            <a:endParaRPr/>
          </a:p>
        </p:txBody>
      </p:sp>
      <p:sp>
        <p:nvSpPr>
          <p:cNvPr id="49" name="Shape 49"/>
          <p:cNvSpPr txBox="1">
            <a:spLocks noGrp="1"/>
          </p:cNvSpPr>
          <p:nvPr>
            <p:ph type="body" idx="1"/>
          </p:nvPr>
        </p:nvSpPr>
        <p:spPr>
          <a:xfrm>
            <a:off x="609600" y="1600204"/>
            <a:ext cx="10972800" cy="4967599"/>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13115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5_Custom Layout">
    <p:bg>
      <p:bgPr>
        <a:gradFill>
          <a:gsLst>
            <a:gs pos="27000">
              <a:srgbClr val="A1CEEC"/>
            </a:gs>
            <a:gs pos="0">
              <a:schemeClr val="accent1">
                <a:lumMod val="20000"/>
                <a:lumOff val="80000"/>
              </a:schemeClr>
            </a:gs>
            <a:gs pos="43000">
              <a:schemeClr val="accent1">
                <a:lumMod val="45000"/>
                <a:lumOff val="55000"/>
              </a:schemeClr>
            </a:gs>
            <a:gs pos="51000">
              <a:schemeClr val="accent1">
                <a:lumMod val="45000"/>
                <a:lumOff val="5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10600" y="6537600"/>
            <a:ext cx="1716741" cy="183876"/>
          </a:xfrm>
        </p:spPr>
        <p:txBody>
          <a:bodyPr/>
          <a:lstStyle/>
          <a:p>
            <a:fld id="{BE85ECA1-B77A-4B6E-BA83-310A015945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125713"/>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542"/>
        <p:cNvGrpSpPr/>
        <p:nvPr/>
      </p:nvGrpSpPr>
      <p:grpSpPr>
        <a:xfrm>
          <a:off x="0" y="0"/>
          <a:ext cx="0" cy="0"/>
          <a:chOff x="0" y="0"/>
          <a:chExt cx="0" cy="0"/>
        </a:xfrm>
      </p:grpSpPr>
      <p:sp>
        <p:nvSpPr>
          <p:cNvPr id="543" name="Google Shape;543;p11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4" name="Google Shape;544;p11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5" name="Google Shape;545;p11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546" name="Google Shape;546;p117"/>
          <p:cNvPicPr preferRelativeResize="0"/>
          <p:nvPr/>
        </p:nvPicPr>
        <p:blipFill rotWithShape="1">
          <a:blip r:embed="rId2">
            <a:alphaModFix/>
          </a:blip>
          <a:srcRect/>
          <a:stretch/>
        </p:blipFill>
        <p:spPr>
          <a:xfrm>
            <a:off x="11011507" y="6418098"/>
            <a:ext cx="834895" cy="322362"/>
          </a:xfrm>
          <a:prstGeom prst="rect">
            <a:avLst/>
          </a:prstGeom>
          <a:noFill/>
          <a:ln>
            <a:noFill/>
          </a:ln>
        </p:spPr>
      </p:pic>
    </p:spTree>
    <p:extLst>
      <p:ext uri="{BB962C8B-B14F-4D97-AF65-F5344CB8AC3E}">
        <p14:creationId xmlns:p14="http://schemas.microsoft.com/office/powerpoint/2010/main" val="2283110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970684" y="6443664"/>
            <a:ext cx="651933" cy="365125"/>
          </a:xfrm>
          <a:prstGeom prst="rect">
            <a:avLst/>
          </a:prstGeom>
        </p:spPr>
        <p:txBody>
          <a:bodyPr/>
          <a:lstStyle/>
          <a:p>
            <a:pPr>
              <a:defRPr/>
            </a:pPr>
            <a:fld id="{279BB82B-2E4C-9C44-AE27-5825B3FBE2B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0530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Green Narrow Bar">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355848"/>
            <a:ext cx="11175013" cy="782073"/>
          </a:xfrm>
        </p:spPr>
        <p:txBody>
          <a:bodyPr/>
          <a:lstStyle/>
          <a:p>
            <a:r>
              <a:rPr lang="en-US" dirty="0"/>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1122289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999" y="3412607"/>
            <a:ext cx="11122468"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Title 11"/>
          <p:cNvSpPr>
            <a:spLocks noGrp="1"/>
          </p:cNvSpPr>
          <p:nvPr>
            <p:ph type="title"/>
          </p:nvPr>
        </p:nvSpPr>
        <p:spPr>
          <a:xfrm>
            <a:off x="507999" y="1740195"/>
            <a:ext cx="11122468" cy="1645920"/>
          </a:xfrm>
        </p:spPr>
        <p:txBody>
          <a:bodyPr/>
          <a:lstStyle>
            <a:lvl1pPr algn="ctr">
              <a:defRPr sz="4200" spc="150" baseline="0">
                <a:solidFill>
                  <a:srgbClr val="FFFFFF"/>
                </a:solidFill>
              </a:defRPr>
            </a:lvl1pPr>
          </a:lstStyle>
          <a:p>
            <a:r>
              <a:rPr lang="en-US" dirty="0"/>
              <a:t>Click to edit Master title style</a:t>
            </a:r>
          </a:p>
        </p:txBody>
      </p:sp>
      <p:pic>
        <p:nvPicPr>
          <p:cNvPr id="6" name="Picture 5"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2039" y="6078533"/>
            <a:ext cx="1548215" cy="682117"/>
          </a:xfrm>
          <a:prstGeom prst="rect">
            <a:avLst/>
          </a:prstGeom>
        </p:spPr>
      </p:pic>
    </p:spTree>
    <p:extLst>
      <p:ext uri="{BB962C8B-B14F-4D97-AF65-F5344CB8AC3E}">
        <p14:creationId xmlns:p14="http://schemas.microsoft.com/office/powerpoint/2010/main" val="13431538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1545" y="1719072"/>
            <a:ext cx="53848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8213" y="1719072"/>
            <a:ext cx="53848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hasCustomPrompt="1"/>
          </p:nvPr>
        </p:nvSpPr>
        <p:spPr/>
        <p:txBody>
          <a:body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554016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Content with Caption Left">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6" name="Picture 7"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01817" y="6078539"/>
            <a:ext cx="1549400"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ontent Placeholder 2"/>
          <p:cNvSpPr>
            <a:spLocks noGrp="1"/>
          </p:cNvSpPr>
          <p:nvPr>
            <p:ph idx="1"/>
          </p:nvPr>
        </p:nvSpPr>
        <p:spPr>
          <a:xfrm>
            <a:off x="2932854" y="1036321"/>
            <a:ext cx="8785669"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932852" y="304800"/>
            <a:ext cx="8785669"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80293" y="2171510"/>
            <a:ext cx="254776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77216" y="1036320"/>
            <a:ext cx="2551275" cy="1033590"/>
          </a:xfrm>
        </p:spPr>
        <p:txBody>
          <a:bodyPr anchor="b"/>
          <a:lstStyle>
            <a:lvl1pPr algn="l">
              <a:defRPr sz="2000" spc="0" baseline="0"/>
            </a:lvl1pPr>
          </a:lstStyle>
          <a:p>
            <a:r>
              <a:rPr lang="en-US" dirty="0"/>
              <a:t>Click to edit Master title style</a:t>
            </a:r>
          </a:p>
        </p:txBody>
      </p:sp>
      <p:sp>
        <p:nvSpPr>
          <p:cNvPr id="7" name="Footer Placeholder 4"/>
          <p:cNvSpPr>
            <a:spLocks noGrp="1"/>
          </p:cNvSpPr>
          <p:nvPr>
            <p:ph type="ftr" sz="quarter" idx="11"/>
          </p:nvPr>
        </p:nvSpPr>
        <p:spPr>
          <a:xfrm>
            <a:off x="196852" y="6356350"/>
            <a:ext cx="2432049" cy="274638"/>
          </a:xfrm>
          <a:prstGeom prst="rect">
            <a:avLst/>
          </a:prstGeom>
        </p:spPr>
        <p:txBody>
          <a:bodyPr/>
          <a:lstStyle>
            <a:lvl1pPr>
              <a:defRPr/>
            </a:lvl1pPr>
          </a:lstStyle>
          <a:p>
            <a:pPr>
              <a:defRPr/>
            </a:pPr>
            <a:fld id="{0A3701C1-CC1A-433A-8D2D-7D6A019A2658}" type="slidenum">
              <a:rPr lang="en-US" altLang="en-US"/>
              <a:pPr>
                <a:defRPr/>
              </a:pPr>
              <a:t>‹#›</a:t>
            </a:fld>
            <a:endParaRPr lang="en-US" altLang="en-US"/>
          </a:p>
        </p:txBody>
      </p:sp>
    </p:spTree>
    <p:extLst>
      <p:ext uri="{BB962C8B-B14F-4D97-AF65-F5344CB8AC3E}">
        <p14:creationId xmlns:p14="http://schemas.microsoft.com/office/powerpoint/2010/main" val="331929992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with page number" type="blank">
  <p:cSld name="Blank with page number">
    <p:spTree>
      <p:nvGrpSpPr>
        <p:cNvPr id="1" name="Shape 52"/>
        <p:cNvGrpSpPr/>
        <p:nvPr/>
      </p:nvGrpSpPr>
      <p:grpSpPr>
        <a:xfrm>
          <a:off x="0" y="0"/>
          <a:ext cx="0" cy="0"/>
          <a:chOff x="0" y="0"/>
          <a:chExt cx="0" cy="0"/>
        </a:xfrm>
      </p:grpSpPr>
      <p:sp>
        <p:nvSpPr>
          <p:cNvPr id="53" name="Google Shape;53;p9"/>
          <p:cNvSpPr txBox="1">
            <a:spLocks noGrp="1"/>
          </p:cNvSpPr>
          <p:nvPr>
            <p:ph type="sldNum" idx="12"/>
          </p:nvPr>
        </p:nvSpPr>
        <p:spPr>
          <a:xfrm>
            <a:off x="365760" y="6356351"/>
            <a:ext cx="623600" cy="365100"/>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400" b="0" i="0" u="none" strike="noStrike" cap="none">
                <a:solidFill>
                  <a:srgbClr val="A5A5A5"/>
                </a:solidFill>
                <a:latin typeface="Calibri"/>
                <a:ea typeface="Calibri"/>
                <a:cs typeface="Calibri"/>
                <a:sym typeface="Calibri"/>
              </a:defRPr>
            </a:lvl1pPr>
            <a:lvl2pPr marL="0" lvl="1" indent="0" algn="ctr">
              <a:spcBef>
                <a:spcPts val="0"/>
              </a:spcBef>
              <a:buNone/>
              <a:defRPr sz="1400" b="0" i="0" u="none" strike="noStrike" cap="none">
                <a:solidFill>
                  <a:srgbClr val="A5A5A5"/>
                </a:solidFill>
                <a:latin typeface="Calibri"/>
                <a:ea typeface="Calibri"/>
                <a:cs typeface="Calibri"/>
                <a:sym typeface="Calibri"/>
              </a:defRPr>
            </a:lvl2pPr>
            <a:lvl3pPr marL="0" lvl="2" indent="0" algn="ctr">
              <a:spcBef>
                <a:spcPts val="0"/>
              </a:spcBef>
              <a:buNone/>
              <a:defRPr sz="1400" b="0" i="0" u="none" strike="noStrike" cap="none">
                <a:solidFill>
                  <a:srgbClr val="A5A5A5"/>
                </a:solidFill>
                <a:latin typeface="Calibri"/>
                <a:ea typeface="Calibri"/>
                <a:cs typeface="Calibri"/>
                <a:sym typeface="Calibri"/>
              </a:defRPr>
            </a:lvl3pPr>
            <a:lvl4pPr marL="0" lvl="3" indent="0" algn="ctr">
              <a:spcBef>
                <a:spcPts val="0"/>
              </a:spcBef>
              <a:buNone/>
              <a:defRPr sz="1400" b="0" i="0" u="none" strike="noStrike" cap="none">
                <a:solidFill>
                  <a:srgbClr val="A5A5A5"/>
                </a:solidFill>
                <a:latin typeface="Calibri"/>
                <a:ea typeface="Calibri"/>
                <a:cs typeface="Calibri"/>
                <a:sym typeface="Calibri"/>
              </a:defRPr>
            </a:lvl4pPr>
            <a:lvl5pPr marL="0" lvl="4" indent="0" algn="ctr">
              <a:spcBef>
                <a:spcPts val="0"/>
              </a:spcBef>
              <a:buNone/>
              <a:defRPr sz="1400" b="0" i="0" u="none" strike="noStrike" cap="none">
                <a:solidFill>
                  <a:srgbClr val="A5A5A5"/>
                </a:solidFill>
                <a:latin typeface="Calibri"/>
                <a:ea typeface="Calibri"/>
                <a:cs typeface="Calibri"/>
                <a:sym typeface="Calibri"/>
              </a:defRPr>
            </a:lvl5pPr>
            <a:lvl6pPr marL="0" lvl="5" indent="0" algn="ctr">
              <a:spcBef>
                <a:spcPts val="0"/>
              </a:spcBef>
              <a:buNone/>
              <a:defRPr sz="1400" b="0" i="0" u="none" strike="noStrike" cap="none">
                <a:solidFill>
                  <a:srgbClr val="A5A5A5"/>
                </a:solidFill>
                <a:latin typeface="Calibri"/>
                <a:ea typeface="Calibri"/>
                <a:cs typeface="Calibri"/>
                <a:sym typeface="Calibri"/>
              </a:defRPr>
            </a:lvl6pPr>
            <a:lvl7pPr marL="0" lvl="6" indent="0" algn="ctr">
              <a:spcBef>
                <a:spcPts val="0"/>
              </a:spcBef>
              <a:buNone/>
              <a:defRPr sz="1400" b="0" i="0" u="none" strike="noStrike" cap="none">
                <a:solidFill>
                  <a:srgbClr val="A5A5A5"/>
                </a:solidFill>
                <a:latin typeface="Calibri"/>
                <a:ea typeface="Calibri"/>
                <a:cs typeface="Calibri"/>
                <a:sym typeface="Calibri"/>
              </a:defRPr>
            </a:lvl7pPr>
            <a:lvl8pPr marL="0" lvl="7" indent="0" algn="ctr">
              <a:spcBef>
                <a:spcPts val="0"/>
              </a:spcBef>
              <a:buNone/>
              <a:defRPr sz="1400" b="0" i="0" u="none" strike="noStrike" cap="none">
                <a:solidFill>
                  <a:srgbClr val="A5A5A5"/>
                </a:solidFill>
                <a:latin typeface="Calibri"/>
                <a:ea typeface="Calibri"/>
                <a:cs typeface="Calibri"/>
                <a:sym typeface="Calibri"/>
              </a:defRPr>
            </a:lvl8pPr>
            <a:lvl9pPr marL="0" lvl="8" indent="0" algn="ctr">
              <a:spcBef>
                <a:spcPts val="0"/>
              </a:spcBef>
              <a:buNone/>
              <a:defRPr sz="1400" b="0" i="0" u="none" strike="noStrike" cap="none">
                <a:solidFill>
                  <a:srgbClr val="A5A5A5"/>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3009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3" name="Google Shape;43;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45" name="Google Shape;45;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6" name="Google Shape;46;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47" name="Google Shape;47;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9906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524000"/>
            <a:ext cx="5384800"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524000"/>
            <a:ext cx="5384800" cy="4038600"/>
          </a:xfrm>
          <a:prstGeom prst="rect">
            <a:avLst/>
          </a:prstGeom>
        </p:spPr>
        <p:txBody>
          <a:bodyPr/>
          <a:lstStyle/>
          <a:p>
            <a:pPr lvl="0"/>
            <a:endParaRPr lang="en-US" noProof="0"/>
          </a:p>
        </p:txBody>
      </p:sp>
    </p:spTree>
    <p:extLst>
      <p:ext uri="{BB962C8B-B14F-4D97-AF65-F5344CB8AC3E}">
        <p14:creationId xmlns:p14="http://schemas.microsoft.com/office/powerpoint/2010/main" val="9129757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9CF5-C0E6-41A0-B754-8F59D9AE8E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049550-6F30-48AC-AACA-B8D3D6456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50F916-FBA7-4061-807C-71642401BF05}"/>
              </a:ext>
            </a:extLst>
          </p:cNvPr>
          <p:cNvSpPr>
            <a:spLocks noGrp="1"/>
          </p:cNvSpPr>
          <p:nvPr>
            <p:ph type="dt" sz="half" idx="10"/>
          </p:nvPr>
        </p:nvSpPr>
        <p:spPr/>
        <p:txBody>
          <a:bodyPr/>
          <a:lstStyle/>
          <a:p>
            <a:fld id="{134FABCF-F2AF-4CB0-BCAB-D795A43F8E40}" type="datetimeFigureOut">
              <a:rPr lang="en-US" smtClean="0"/>
              <a:t>8/11/2021</a:t>
            </a:fld>
            <a:endParaRPr lang="en-US"/>
          </a:p>
        </p:txBody>
      </p:sp>
      <p:sp>
        <p:nvSpPr>
          <p:cNvPr id="5" name="Footer Placeholder 4">
            <a:extLst>
              <a:ext uri="{FF2B5EF4-FFF2-40B4-BE49-F238E27FC236}">
                <a16:creationId xmlns:a16="http://schemas.microsoft.com/office/drawing/2014/main" id="{0156E8A3-610F-4799-9E32-26DC3AB67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C6131-BDF5-483B-9E9B-9350C4D46326}"/>
              </a:ext>
            </a:extLst>
          </p:cNvPr>
          <p:cNvSpPr>
            <a:spLocks noGrp="1"/>
          </p:cNvSpPr>
          <p:nvPr>
            <p:ph type="sldNum" sz="quarter" idx="12"/>
          </p:nvPr>
        </p:nvSpPr>
        <p:spPr/>
        <p:txBody>
          <a:bodyPr/>
          <a:lstStyle/>
          <a:p>
            <a:fld id="{5B0DC98F-33AD-4311-89B2-52B614A28EFC}" type="slidenum">
              <a:rPr lang="en-US" smtClean="0"/>
              <a:t>‹#›</a:t>
            </a:fld>
            <a:endParaRPr lang="en-US"/>
          </a:p>
        </p:txBody>
      </p:sp>
    </p:spTree>
    <p:extLst>
      <p:ext uri="{BB962C8B-B14F-4D97-AF65-F5344CB8AC3E}">
        <p14:creationId xmlns:p14="http://schemas.microsoft.com/office/powerpoint/2010/main" val="28891983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63F33-0CA7-4682-B964-165D93F72A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91394E-4019-452C-9403-3A75D9D449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34321-BB7F-43E8-A12F-F6F95092961B}"/>
              </a:ext>
            </a:extLst>
          </p:cNvPr>
          <p:cNvSpPr>
            <a:spLocks noGrp="1"/>
          </p:cNvSpPr>
          <p:nvPr>
            <p:ph type="dt" sz="half" idx="10"/>
          </p:nvPr>
        </p:nvSpPr>
        <p:spPr/>
        <p:txBody>
          <a:bodyPr/>
          <a:lstStyle/>
          <a:p>
            <a:fld id="{134FABCF-F2AF-4CB0-BCAB-D795A43F8E40}" type="datetimeFigureOut">
              <a:rPr lang="en-US" smtClean="0"/>
              <a:t>8/11/2021</a:t>
            </a:fld>
            <a:endParaRPr lang="en-US"/>
          </a:p>
        </p:txBody>
      </p:sp>
      <p:sp>
        <p:nvSpPr>
          <p:cNvPr id="5" name="Footer Placeholder 4">
            <a:extLst>
              <a:ext uri="{FF2B5EF4-FFF2-40B4-BE49-F238E27FC236}">
                <a16:creationId xmlns:a16="http://schemas.microsoft.com/office/drawing/2014/main" id="{1501B55A-AC78-4351-9551-3BAF07D6B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7726A-EE45-402A-BC8A-6F90910B7E41}"/>
              </a:ext>
            </a:extLst>
          </p:cNvPr>
          <p:cNvSpPr>
            <a:spLocks noGrp="1"/>
          </p:cNvSpPr>
          <p:nvPr>
            <p:ph type="sldNum" sz="quarter" idx="12"/>
          </p:nvPr>
        </p:nvSpPr>
        <p:spPr/>
        <p:txBody>
          <a:bodyPr/>
          <a:lstStyle/>
          <a:p>
            <a:fld id="{5B0DC98F-33AD-4311-89B2-52B614A28EFC}" type="slidenum">
              <a:rPr lang="en-US" smtClean="0"/>
              <a:t>‹#›</a:t>
            </a:fld>
            <a:endParaRPr lang="en-US"/>
          </a:p>
        </p:txBody>
      </p:sp>
    </p:spTree>
    <p:extLst>
      <p:ext uri="{BB962C8B-B14F-4D97-AF65-F5344CB8AC3E}">
        <p14:creationId xmlns:p14="http://schemas.microsoft.com/office/powerpoint/2010/main" val="38066382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BAD0-4C33-4B47-BDB2-3AADF9F838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DC050F-421A-46A6-A8FD-AF3698546E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76A521-CA2A-43A7-A3F4-625F53BE6CF1}"/>
              </a:ext>
            </a:extLst>
          </p:cNvPr>
          <p:cNvSpPr>
            <a:spLocks noGrp="1"/>
          </p:cNvSpPr>
          <p:nvPr>
            <p:ph type="dt" sz="half" idx="10"/>
          </p:nvPr>
        </p:nvSpPr>
        <p:spPr/>
        <p:txBody>
          <a:bodyPr/>
          <a:lstStyle/>
          <a:p>
            <a:fld id="{134FABCF-F2AF-4CB0-BCAB-D795A43F8E40}" type="datetimeFigureOut">
              <a:rPr lang="en-US" smtClean="0"/>
              <a:t>8/11/2021</a:t>
            </a:fld>
            <a:endParaRPr lang="en-US"/>
          </a:p>
        </p:txBody>
      </p:sp>
      <p:sp>
        <p:nvSpPr>
          <p:cNvPr id="5" name="Footer Placeholder 4">
            <a:extLst>
              <a:ext uri="{FF2B5EF4-FFF2-40B4-BE49-F238E27FC236}">
                <a16:creationId xmlns:a16="http://schemas.microsoft.com/office/drawing/2014/main" id="{2ACD91F2-3080-410B-AA11-147456E09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BA4A5-378A-4024-819F-ADDB12216F60}"/>
              </a:ext>
            </a:extLst>
          </p:cNvPr>
          <p:cNvSpPr>
            <a:spLocks noGrp="1"/>
          </p:cNvSpPr>
          <p:nvPr>
            <p:ph type="sldNum" sz="quarter" idx="12"/>
          </p:nvPr>
        </p:nvSpPr>
        <p:spPr/>
        <p:txBody>
          <a:bodyPr/>
          <a:lstStyle/>
          <a:p>
            <a:fld id="{5B0DC98F-33AD-4311-89B2-52B614A28EFC}" type="slidenum">
              <a:rPr lang="en-US" smtClean="0"/>
              <a:t>‹#›</a:t>
            </a:fld>
            <a:endParaRPr lang="en-US"/>
          </a:p>
        </p:txBody>
      </p:sp>
    </p:spTree>
    <p:extLst>
      <p:ext uri="{BB962C8B-B14F-4D97-AF65-F5344CB8AC3E}">
        <p14:creationId xmlns:p14="http://schemas.microsoft.com/office/powerpoint/2010/main" val="3579660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82F1-3820-4E60-9125-7C813FDB3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D3DD1-E3B8-49B0-BF9E-A3BB74B8F6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173DF5-F8A9-4E13-AB5B-CE0A910E22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4979AC-9845-4920-8B6C-710205A32581}"/>
              </a:ext>
            </a:extLst>
          </p:cNvPr>
          <p:cNvSpPr>
            <a:spLocks noGrp="1"/>
          </p:cNvSpPr>
          <p:nvPr>
            <p:ph type="dt" sz="half" idx="10"/>
          </p:nvPr>
        </p:nvSpPr>
        <p:spPr/>
        <p:txBody>
          <a:bodyPr/>
          <a:lstStyle/>
          <a:p>
            <a:fld id="{134FABCF-F2AF-4CB0-BCAB-D795A43F8E40}" type="datetimeFigureOut">
              <a:rPr lang="en-US" smtClean="0"/>
              <a:t>8/11/2021</a:t>
            </a:fld>
            <a:endParaRPr lang="en-US"/>
          </a:p>
        </p:txBody>
      </p:sp>
      <p:sp>
        <p:nvSpPr>
          <p:cNvPr id="6" name="Footer Placeholder 5">
            <a:extLst>
              <a:ext uri="{FF2B5EF4-FFF2-40B4-BE49-F238E27FC236}">
                <a16:creationId xmlns:a16="http://schemas.microsoft.com/office/drawing/2014/main" id="{00C65440-2972-45A9-A3C2-6B964D254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14BAD-DD68-4ACA-9038-4E83054F9C9C}"/>
              </a:ext>
            </a:extLst>
          </p:cNvPr>
          <p:cNvSpPr>
            <a:spLocks noGrp="1"/>
          </p:cNvSpPr>
          <p:nvPr>
            <p:ph type="sldNum" sz="quarter" idx="12"/>
          </p:nvPr>
        </p:nvSpPr>
        <p:spPr/>
        <p:txBody>
          <a:bodyPr/>
          <a:lstStyle/>
          <a:p>
            <a:fld id="{5B0DC98F-33AD-4311-89B2-52B614A28EFC}" type="slidenum">
              <a:rPr lang="en-US" smtClean="0"/>
              <a:t>‹#›</a:t>
            </a:fld>
            <a:endParaRPr lang="en-US"/>
          </a:p>
        </p:txBody>
      </p:sp>
    </p:spTree>
    <p:extLst>
      <p:ext uri="{BB962C8B-B14F-4D97-AF65-F5344CB8AC3E}">
        <p14:creationId xmlns:p14="http://schemas.microsoft.com/office/powerpoint/2010/main" val="2500430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2E9E-7109-49EF-9B29-6586C96CEB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90A5C6-5996-4D97-A1EC-D1234FC41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ED1EA1-B40E-40BE-A021-E496E389D3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759621-9649-48A4-A4D3-443D4801A9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6DACCE-BF05-426E-BF43-5C7F72FF95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871270-6171-4309-87E9-74F56C667E54}"/>
              </a:ext>
            </a:extLst>
          </p:cNvPr>
          <p:cNvSpPr>
            <a:spLocks noGrp="1"/>
          </p:cNvSpPr>
          <p:nvPr>
            <p:ph type="dt" sz="half" idx="10"/>
          </p:nvPr>
        </p:nvSpPr>
        <p:spPr/>
        <p:txBody>
          <a:bodyPr/>
          <a:lstStyle/>
          <a:p>
            <a:fld id="{134FABCF-F2AF-4CB0-BCAB-D795A43F8E40}" type="datetimeFigureOut">
              <a:rPr lang="en-US" smtClean="0"/>
              <a:t>8/11/2021</a:t>
            </a:fld>
            <a:endParaRPr lang="en-US"/>
          </a:p>
        </p:txBody>
      </p:sp>
      <p:sp>
        <p:nvSpPr>
          <p:cNvPr id="8" name="Footer Placeholder 7">
            <a:extLst>
              <a:ext uri="{FF2B5EF4-FFF2-40B4-BE49-F238E27FC236}">
                <a16:creationId xmlns:a16="http://schemas.microsoft.com/office/drawing/2014/main" id="{2F975462-88C2-4D18-BB36-DD9A11DBE7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1197A7-39C9-4FFE-B320-02514B0A9A0D}"/>
              </a:ext>
            </a:extLst>
          </p:cNvPr>
          <p:cNvSpPr>
            <a:spLocks noGrp="1"/>
          </p:cNvSpPr>
          <p:nvPr>
            <p:ph type="sldNum" sz="quarter" idx="12"/>
          </p:nvPr>
        </p:nvSpPr>
        <p:spPr/>
        <p:txBody>
          <a:bodyPr/>
          <a:lstStyle/>
          <a:p>
            <a:fld id="{5B0DC98F-33AD-4311-89B2-52B614A28EFC}" type="slidenum">
              <a:rPr lang="en-US" smtClean="0"/>
              <a:t>‹#›</a:t>
            </a:fld>
            <a:endParaRPr lang="en-US"/>
          </a:p>
        </p:txBody>
      </p:sp>
    </p:spTree>
    <p:extLst>
      <p:ext uri="{BB962C8B-B14F-4D97-AF65-F5344CB8AC3E}">
        <p14:creationId xmlns:p14="http://schemas.microsoft.com/office/powerpoint/2010/main" val="4061244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04641-93BF-413D-9F7E-F3484AB82E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3C18E9-A3DA-4E88-898F-603404BEBA86}"/>
              </a:ext>
            </a:extLst>
          </p:cNvPr>
          <p:cNvSpPr>
            <a:spLocks noGrp="1"/>
          </p:cNvSpPr>
          <p:nvPr>
            <p:ph type="dt" sz="half" idx="10"/>
          </p:nvPr>
        </p:nvSpPr>
        <p:spPr/>
        <p:txBody>
          <a:bodyPr/>
          <a:lstStyle/>
          <a:p>
            <a:fld id="{134FABCF-F2AF-4CB0-BCAB-D795A43F8E40}" type="datetimeFigureOut">
              <a:rPr lang="en-US" smtClean="0"/>
              <a:t>8/11/2021</a:t>
            </a:fld>
            <a:endParaRPr lang="en-US"/>
          </a:p>
        </p:txBody>
      </p:sp>
      <p:sp>
        <p:nvSpPr>
          <p:cNvPr id="4" name="Footer Placeholder 3">
            <a:extLst>
              <a:ext uri="{FF2B5EF4-FFF2-40B4-BE49-F238E27FC236}">
                <a16:creationId xmlns:a16="http://schemas.microsoft.com/office/drawing/2014/main" id="{698BEDE7-DCDA-414A-BB45-6C09AB9884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1660C2-C24C-4214-BBD8-EF472BB385D6}"/>
              </a:ext>
            </a:extLst>
          </p:cNvPr>
          <p:cNvSpPr>
            <a:spLocks noGrp="1"/>
          </p:cNvSpPr>
          <p:nvPr>
            <p:ph type="sldNum" sz="quarter" idx="12"/>
          </p:nvPr>
        </p:nvSpPr>
        <p:spPr/>
        <p:txBody>
          <a:bodyPr/>
          <a:lstStyle/>
          <a:p>
            <a:fld id="{5B0DC98F-33AD-4311-89B2-52B614A28EFC}" type="slidenum">
              <a:rPr lang="en-US" smtClean="0"/>
              <a:t>‹#›</a:t>
            </a:fld>
            <a:endParaRPr lang="en-US"/>
          </a:p>
        </p:txBody>
      </p:sp>
    </p:spTree>
    <p:extLst>
      <p:ext uri="{BB962C8B-B14F-4D97-AF65-F5344CB8AC3E}">
        <p14:creationId xmlns:p14="http://schemas.microsoft.com/office/powerpoint/2010/main" val="14998558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83F35-555D-4E22-B285-DC5839D4BF8C}"/>
              </a:ext>
            </a:extLst>
          </p:cNvPr>
          <p:cNvSpPr>
            <a:spLocks noGrp="1"/>
          </p:cNvSpPr>
          <p:nvPr>
            <p:ph type="dt" sz="half" idx="10"/>
          </p:nvPr>
        </p:nvSpPr>
        <p:spPr/>
        <p:txBody>
          <a:bodyPr/>
          <a:lstStyle/>
          <a:p>
            <a:fld id="{134FABCF-F2AF-4CB0-BCAB-D795A43F8E40}" type="datetimeFigureOut">
              <a:rPr lang="en-US" smtClean="0"/>
              <a:t>8/11/2021</a:t>
            </a:fld>
            <a:endParaRPr lang="en-US"/>
          </a:p>
        </p:txBody>
      </p:sp>
      <p:sp>
        <p:nvSpPr>
          <p:cNvPr id="3" name="Footer Placeholder 2">
            <a:extLst>
              <a:ext uri="{FF2B5EF4-FFF2-40B4-BE49-F238E27FC236}">
                <a16:creationId xmlns:a16="http://schemas.microsoft.com/office/drawing/2014/main" id="{005BC532-A2CA-4FF4-A2FA-55BC3975EF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33BAC5-C4D4-4A17-816C-F9B1E8C58A55}"/>
              </a:ext>
            </a:extLst>
          </p:cNvPr>
          <p:cNvSpPr>
            <a:spLocks noGrp="1"/>
          </p:cNvSpPr>
          <p:nvPr>
            <p:ph type="sldNum" sz="quarter" idx="12"/>
          </p:nvPr>
        </p:nvSpPr>
        <p:spPr/>
        <p:txBody>
          <a:bodyPr/>
          <a:lstStyle/>
          <a:p>
            <a:fld id="{5B0DC98F-33AD-4311-89B2-52B614A28EFC}" type="slidenum">
              <a:rPr lang="en-US" smtClean="0"/>
              <a:t>‹#›</a:t>
            </a:fld>
            <a:endParaRPr lang="en-US"/>
          </a:p>
        </p:txBody>
      </p:sp>
    </p:spTree>
    <p:extLst>
      <p:ext uri="{BB962C8B-B14F-4D97-AF65-F5344CB8AC3E}">
        <p14:creationId xmlns:p14="http://schemas.microsoft.com/office/powerpoint/2010/main" val="25344575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C737-9D7C-4E63-82C2-207B837197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7D1F53-A869-4580-B759-2727E563F8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3223D9-18A9-4726-916E-50A5E9B58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4321AF-C79D-436F-8ABB-EDC2D37E6308}"/>
              </a:ext>
            </a:extLst>
          </p:cNvPr>
          <p:cNvSpPr>
            <a:spLocks noGrp="1"/>
          </p:cNvSpPr>
          <p:nvPr>
            <p:ph type="dt" sz="half" idx="10"/>
          </p:nvPr>
        </p:nvSpPr>
        <p:spPr/>
        <p:txBody>
          <a:bodyPr/>
          <a:lstStyle/>
          <a:p>
            <a:fld id="{134FABCF-F2AF-4CB0-BCAB-D795A43F8E40}" type="datetimeFigureOut">
              <a:rPr lang="en-US" smtClean="0"/>
              <a:t>8/11/2021</a:t>
            </a:fld>
            <a:endParaRPr lang="en-US"/>
          </a:p>
        </p:txBody>
      </p:sp>
      <p:sp>
        <p:nvSpPr>
          <p:cNvPr id="6" name="Footer Placeholder 5">
            <a:extLst>
              <a:ext uri="{FF2B5EF4-FFF2-40B4-BE49-F238E27FC236}">
                <a16:creationId xmlns:a16="http://schemas.microsoft.com/office/drawing/2014/main" id="{EA0C579A-365D-4166-A8D7-0D1E53006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886EFB-4114-4E80-B15D-7283130B7523}"/>
              </a:ext>
            </a:extLst>
          </p:cNvPr>
          <p:cNvSpPr>
            <a:spLocks noGrp="1"/>
          </p:cNvSpPr>
          <p:nvPr>
            <p:ph type="sldNum" sz="quarter" idx="12"/>
          </p:nvPr>
        </p:nvSpPr>
        <p:spPr/>
        <p:txBody>
          <a:bodyPr/>
          <a:lstStyle/>
          <a:p>
            <a:fld id="{5B0DC98F-33AD-4311-89B2-52B614A28EFC}" type="slidenum">
              <a:rPr lang="en-US" smtClean="0"/>
              <a:t>‹#›</a:t>
            </a:fld>
            <a:endParaRPr lang="en-US"/>
          </a:p>
        </p:txBody>
      </p:sp>
    </p:spTree>
    <p:extLst>
      <p:ext uri="{BB962C8B-B14F-4D97-AF65-F5344CB8AC3E}">
        <p14:creationId xmlns:p14="http://schemas.microsoft.com/office/powerpoint/2010/main" val="40060999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20A3D-5EAE-45F8-A705-634E0E814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2AD6AB-9232-4F77-BD6B-B37477581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D3068A-FA24-4C68-BB94-54E22BC66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07B90-34BA-4EF7-8698-93587387D96C}"/>
              </a:ext>
            </a:extLst>
          </p:cNvPr>
          <p:cNvSpPr>
            <a:spLocks noGrp="1"/>
          </p:cNvSpPr>
          <p:nvPr>
            <p:ph type="dt" sz="half" idx="10"/>
          </p:nvPr>
        </p:nvSpPr>
        <p:spPr/>
        <p:txBody>
          <a:bodyPr/>
          <a:lstStyle/>
          <a:p>
            <a:fld id="{134FABCF-F2AF-4CB0-BCAB-D795A43F8E40}" type="datetimeFigureOut">
              <a:rPr lang="en-US" smtClean="0"/>
              <a:t>8/11/2021</a:t>
            </a:fld>
            <a:endParaRPr lang="en-US"/>
          </a:p>
        </p:txBody>
      </p:sp>
      <p:sp>
        <p:nvSpPr>
          <p:cNvPr id="6" name="Footer Placeholder 5">
            <a:extLst>
              <a:ext uri="{FF2B5EF4-FFF2-40B4-BE49-F238E27FC236}">
                <a16:creationId xmlns:a16="http://schemas.microsoft.com/office/drawing/2014/main" id="{B5E8219A-0475-423C-B1D3-08AEE3C09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479173-B791-4432-B052-8FAB86A1A2FE}"/>
              </a:ext>
            </a:extLst>
          </p:cNvPr>
          <p:cNvSpPr>
            <a:spLocks noGrp="1"/>
          </p:cNvSpPr>
          <p:nvPr>
            <p:ph type="sldNum" sz="quarter" idx="12"/>
          </p:nvPr>
        </p:nvSpPr>
        <p:spPr/>
        <p:txBody>
          <a:bodyPr/>
          <a:lstStyle/>
          <a:p>
            <a:fld id="{5B0DC98F-33AD-4311-89B2-52B614A28EFC}" type="slidenum">
              <a:rPr lang="en-US" smtClean="0"/>
              <a:t>‹#›</a:t>
            </a:fld>
            <a:endParaRPr lang="en-US"/>
          </a:p>
        </p:txBody>
      </p:sp>
    </p:spTree>
    <p:extLst>
      <p:ext uri="{BB962C8B-B14F-4D97-AF65-F5344CB8AC3E}">
        <p14:creationId xmlns:p14="http://schemas.microsoft.com/office/powerpoint/2010/main" val="48272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8"/>
        <p:cNvGrpSpPr/>
        <p:nvPr/>
      </p:nvGrpSpPr>
      <p:grpSpPr>
        <a:xfrm>
          <a:off x="0" y="0"/>
          <a:ext cx="0" cy="0"/>
          <a:chOff x="0" y="0"/>
          <a:chExt cx="0" cy="0"/>
        </a:xfrm>
      </p:grpSpPr>
      <p:pic>
        <p:nvPicPr>
          <p:cNvPr id="49" name="Google Shape;49;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0" name="Google Shape;50;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52" name="Google Shape;52;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3" name="Google Shape;53;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54" name="Google Shape;54;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FF97-2140-4C87-A857-F5C696128E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7FB7A3-2399-492B-ABEF-63E368CE7A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66651-8608-4F22-9B82-5590A689BFD6}"/>
              </a:ext>
            </a:extLst>
          </p:cNvPr>
          <p:cNvSpPr>
            <a:spLocks noGrp="1"/>
          </p:cNvSpPr>
          <p:nvPr>
            <p:ph type="dt" sz="half" idx="10"/>
          </p:nvPr>
        </p:nvSpPr>
        <p:spPr/>
        <p:txBody>
          <a:bodyPr/>
          <a:lstStyle/>
          <a:p>
            <a:fld id="{134FABCF-F2AF-4CB0-BCAB-D795A43F8E40}" type="datetimeFigureOut">
              <a:rPr lang="en-US" smtClean="0"/>
              <a:t>8/11/2021</a:t>
            </a:fld>
            <a:endParaRPr lang="en-US"/>
          </a:p>
        </p:txBody>
      </p:sp>
      <p:sp>
        <p:nvSpPr>
          <p:cNvPr id="5" name="Footer Placeholder 4">
            <a:extLst>
              <a:ext uri="{FF2B5EF4-FFF2-40B4-BE49-F238E27FC236}">
                <a16:creationId xmlns:a16="http://schemas.microsoft.com/office/drawing/2014/main" id="{57D68D97-6236-4E68-AAD5-7B7500EA1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39C26-9667-41FD-BD4E-8F4A775881BA}"/>
              </a:ext>
            </a:extLst>
          </p:cNvPr>
          <p:cNvSpPr>
            <a:spLocks noGrp="1"/>
          </p:cNvSpPr>
          <p:nvPr>
            <p:ph type="sldNum" sz="quarter" idx="12"/>
          </p:nvPr>
        </p:nvSpPr>
        <p:spPr/>
        <p:txBody>
          <a:bodyPr/>
          <a:lstStyle/>
          <a:p>
            <a:fld id="{5B0DC98F-33AD-4311-89B2-52B614A28EFC}" type="slidenum">
              <a:rPr lang="en-US" smtClean="0"/>
              <a:t>‹#›</a:t>
            </a:fld>
            <a:endParaRPr lang="en-US"/>
          </a:p>
        </p:txBody>
      </p:sp>
    </p:spTree>
    <p:extLst>
      <p:ext uri="{BB962C8B-B14F-4D97-AF65-F5344CB8AC3E}">
        <p14:creationId xmlns:p14="http://schemas.microsoft.com/office/powerpoint/2010/main" val="17759861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6469A3-6E0D-4695-8367-E963C1DBA0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D6ABA4-2C30-400B-8284-E113542BD9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A12AA-4B4D-4574-9D23-6EFC5BCB56A3}"/>
              </a:ext>
            </a:extLst>
          </p:cNvPr>
          <p:cNvSpPr>
            <a:spLocks noGrp="1"/>
          </p:cNvSpPr>
          <p:nvPr>
            <p:ph type="dt" sz="half" idx="10"/>
          </p:nvPr>
        </p:nvSpPr>
        <p:spPr/>
        <p:txBody>
          <a:bodyPr/>
          <a:lstStyle/>
          <a:p>
            <a:fld id="{134FABCF-F2AF-4CB0-BCAB-D795A43F8E40}" type="datetimeFigureOut">
              <a:rPr lang="en-US" smtClean="0"/>
              <a:t>8/11/2021</a:t>
            </a:fld>
            <a:endParaRPr lang="en-US"/>
          </a:p>
        </p:txBody>
      </p:sp>
      <p:sp>
        <p:nvSpPr>
          <p:cNvPr id="5" name="Footer Placeholder 4">
            <a:extLst>
              <a:ext uri="{FF2B5EF4-FFF2-40B4-BE49-F238E27FC236}">
                <a16:creationId xmlns:a16="http://schemas.microsoft.com/office/drawing/2014/main" id="{03A8F3DA-B57E-4AF4-881C-D309B24EF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6A84F-968B-474F-8B18-653DB1B96B62}"/>
              </a:ext>
            </a:extLst>
          </p:cNvPr>
          <p:cNvSpPr>
            <a:spLocks noGrp="1"/>
          </p:cNvSpPr>
          <p:nvPr>
            <p:ph type="sldNum" sz="quarter" idx="12"/>
          </p:nvPr>
        </p:nvSpPr>
        <p:spPr/>
        <p:txBody>
          <a:bodyPr/>
          <a:lstStyle/>
          <a:p>
            <a:fld id="{5B0DC98F-33AD-4311-89B2-52B614A28EFC}" type="slidenum">
              <a:rPr lang="en-US" smtClean="0"/>
              <a:t>‹#›</a:t>
            </a:fld>
            <a:endParaRPr lang="en-US"/>
          </a:p>
        </p:txBody>
      </p:sp>
    </p:spTree>
    <p:extLst>
      <p:ext uri="{BB962C8B-B14F-4D97-AF65-F5344CB8AC3E}">
        <p14:creationId xmlns:p14="http://schemas.microsoft.com/office/powerpoint/2010/main" val="134162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5"/>
        <p:cNvGrpSpPr/>
        <p:nvPr/>
      </p:nvGrpSpPr>
      <p:grpSpPr>
        <a:xfrm>
          <a:off x="0" y="0"/>
          <a:ext cx="0" cy="0"/>
          <a:chOff x="0" y="0"/>
          <a:chExt cx="0" cy="0"/>
        </a:xfrm>
      </p:grpSpPr>
      <p:pic>
        <p:nvPicPr>
          <p:cNvPr id="56" name="Google Shape;56;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7" name="Google Shape;57;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59" name="Google Shape;59;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0" name="Google Shape;60;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61" name="Google Shape;61;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2"/>
        <p:cNvGrpSpPr/>
        <p:nvPr/>
      </p:nvGrpSpPr>
      <p:grpSpPr>
        <a:xfrm>
          <a:off x="0" y="0"/>
          <a:ext cx="0" cy="0"/>
          <a:chOff x="0" y="0"/>
          <a:chExt cx="0" cy="0"/>
        </a:xfrm>
      </p:grpSpPr>
      <p:pic>
        <p:nvPicPr>
          <p:cNvPr id="63" name="Google Shape;63;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4" name="Google Shape;64;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66" name="Google Shape;66;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7" name="Google Shape;67;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68" name="Google Shape;68;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71" name="Google Shape;71;p11"/>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73" name="Google Shape;73;p11"/>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4" name="Google Shape;74;p11"/>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7F7F7F"/>
                </a:solidFill>
                <a:latin typeface="Calibri"/>
                <a:ea typeface="Calibri"/>
                <a:cs typeface="Calibri"/>
                <a:sym typeface="Calibri"/>
              </a:defRPr>
            </a:lvl1pPr>
            <a:lvl2pPr marL="0" lvl="1" indent="0" algn="l">
              <a:spcBef>
                <a:spcPts val="0"/>
              </a:spcBef>
              <a:buNone/>
              <a:defRPr sz="1200">
                <a:solidFill>
                  <a:srgbClr val="7F7F7F"/>
                </a:solidFill>
                <a:latin typeface="Calibri"/>
                <a:ea typeface="Calibri"/>
                <a:cs typeface="Calibri"/>
                <a:sym typeface="Calibri"/>
              </a:defRPr>
            </a:lvl2pPr>
            <a:lvl3pPr marL="0" lvl="2" indent="0" algn="l">
              <a:spcBef>
                <a:spcPts val="0"/>
              </a:spcBef>
              <a:buNone/>
              <a:defRPr sz="1200">
                <a:solidFill>
                  <a:srgbClr val="7F7F7F"/>
                </a:solidFill>
                <a:latin typeface="Calibri"/>
                <a:ea typeface="Calibri"/>
                <a:cs typeface="Calibri"/>
                <a:sym typeface="Calibri"/>
              </a:defRPr>
            </a:lvl3pPr>
            <a:lvl4pPr marL="0" lvl="3" indent="0" algn="l">
              <a:spcBef>
                <a:spcPts val="0"/>
              </a:spcBef>
              <a:buNone/>
              <a:defRPr sz="1200">
                <a:solidFill>
                  <a:srgbClr val="7F7F7F"/>
                </a:solidFill>
                <a:latin typeface="Calibri"/>
                <a:ea typeface="Calibri"/>
                <a:cs typeface="Calibri"/>
                <a:sym typeface="Calibri"/>
              </a:defRPr>
            </a:lvl4pPr>
            <a:lvl5pPr marL="0" lvl="4" indent="0" algn="l">
              <a:spcBef>
                <a:spcPts val="0"/>
              </a:spcBef>
              <a:buNone/>
              <a:defRPr sz="1200">
                <a:solidFill>
                  <a:srgbClr val="7F7F7F"/>
                </a:solidFill>
                <a:latin typeface="Calibri"/>
                <a:ea typeface="Calibri"/>
                <a:cs typeface="Calibri"/>
                <a:sym typeface="Calibri"/>
              </a:defRPr>
            </a:lvl5pPr>
            <a:lvl6pPr marL="0" lvl="5" indent="0" algn="l">
              <a:spcBef>
                <a:spcPts val="0"/>
              </a:spcBef>
              <a:buNone/>
              <a:defRPr sz="1200">
                <a:solidFill>
                  <a:srgbClr val="7F7F7F"/>
                </a:solidFill>
                <a:latin typeface="Calibri"/>
                <a:ea typeface="Calibri"/>
                <a:cs typeface="Calibri"/>
                <a:sym typeface="Calibri"/>
              </a:defRPr>
            </a:lvl6pPr>
            <a:lvl7pPr marL="0" lvl="6" indent="0" algn="l">
              <a:spcBef>
                <a:spcPts val="0"/>
              </a:spcBef>
              <a:buNone/>
              <a:defRPr sz="1200">
                <a:solidFill>
                  <a:srgbClr val="7F7F7F"/>
                </a:solidFill>
                <a:latin typeface="Calibri"/>
                <a:ea typeface="Calibri"/>
                <a:cs typeface="Calibri"/>
                <a:sym typeface="Calibri"/>
              </a:defRPr>
            </a:lvl7pPr>
            <a:lvl8pPr marL="0" lvl="7" indent="0" algn="l">
              <a:spcBef>
                <a:spcPts val="0"/>
              </a:spcBef>
              <a:buNone/>
              <a:defRPr sz="1200">
                <a:solidFill>
                  <a:srgbClr val="7F7F7F"/>
                </a:solidFill>
                <a:latin typeface="Calibri"/>
                <a:ea typeface="Calibri"/>
                <a:cs typeface="Calibri"/>
                <a:sym typeface="Calibri"/>
              </a:defRPr>
            </a:lvl8pPr>
            <a:lvl9pPr marL="0" lvl="8" indent="0" algn="l">
              <a:spcBef>
                <a:spcPts val="0"/>
              </a:spcBef>
              <a:buNone/>
              <a:defRPr sz="1200">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75" name="Google Shape;75;p11"/>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4.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u="none" strike="noStrike" cap="none">
                <a:solidFill>
                  <a:schemeClr val="dk1"/>
                </a:solidFill>
                <a:latin typeface="Calibri"/>
                <a:ea typeface="Calibri"/>
                <a:cs typeface="Calibri"/>
                <a:sym typeface="Calibri"/>
              </a:defRPr>
            </a:lvl1pPr>
            <a:lvl2pPr marL="0" marR="0" lvl="1" indent="0" algn="l" rtl="0">
              <a:spcBef>
                <a:spcPts val="0"/>
              </a:spcBef>
              <a:buNone/>
              <a:defRPr sz="1350" b="0" i="0" u="none" strike="noStrike" cap="none">
                <a:solidFill>
                  <a:schemeClr val="dk1"/>
                </a:solidFill>
                <a:latin typeface="Calibri"/>
                <a:ea typeface="Calibri"/>
                <a:cs typeface="Calibri"/>
                <a:sym typeface="Calibri"/>
              </a:defRPr>
            </a:lvl2pPr>
            <a:lvl3pPr marL="0" marR="0" lvl="2" indent="0" algn="l" rtl="0">
              <a:spcBef>
                <a:spcPts val="0"/>
              </a:spcBef>
              <a:buNone/>
              <a:defRPr sz="1350" b="0" i="0" u="none" strike="noStrike" cap="none">
                <a:solidFill>
                  <a:schemeClr val="dk1"/>
                </a:solidFill>
                <a:latin typeface="Calibri"/>
                <a:ea typeface="Calibri"/>
                <a:cs typeface="Calibri"/>
                <a:sym typeface="Calibri"/>
              </a:defRPr>
            </a:lvl3pPr>
            <a:lvl4pPr marL="0" marR="0" lvl="3" indent="0" algn="l" rtl="0">
              <a:spcBef>
                <a:spcPts val="0"/>
              </a:spcBef>
              <a:buNone/>
              <a:defRPr sz="1350" b="0" i="0" u="none" strike="noStrike" cap="none">
                <a:solidFill>
                  <a:schemeClr val="dk1"/>
                </a:solidFill>
                <a:latin typeface="Calibri"/>
                <a:ea typeface="Calibri"/>
                <a:cs typeface="Calibri"/>
                <a:sym typeface="Calibri"/>
              </a:defRPr>
            </a:lvl4pPr>
            <a:lvl5pPr marL="0" marR="0" lvl="4" indent="0" algn="l" rtl="0">
              <a:spcBef>
                <a:spcPts val="0"/>
              </a:spcBef>
              <a:buNone/>
              <a:defRPr sz="1350" b="0" i="0" u="none" strike="noStrike" cap="none">
                <a:solidFill>
                  <a:schemeClr val="dk1"/>
                </a:solidFill>
                <a:latin typeface="Calibri"/>
                <a:ea typeface="Calibri"/>
                <a:cs typeface="Calibri"/>
                <a:sym typeface="Calibri"/>
              </a:defRPr>
            </a:lvl5pPr>
            <a:lvl6pPr marL="0" marR="0" lvl="5" indent="0" algn="l" rtl="0">
              <a:spcBef>
                <a:spcPts val="0"/>
              </a:spcBef>
              <a:buNone/>
              <a:defRPr sz="1350" b="0" i="0" u="none" strike="noStrike" cap="none">
                <a:solidFill>
                  <a:schemeClr val="dk1"/>
                </a:solidFill>
                <a:latin typeface="Calibri"/>
                <a:ea typeface="Calibri"/>
                <a:cs typeface="Calibri"/>
                <a:sym typeface="Calibri"/>
              </a:defRPr>
            </a:lvl6pPr>
            <a:lvl7pPr marL="0" marR="0" lvl="6" indent="0" algn="l" rtl="0">
              <a:spcBef>
                <a:spcPts val="0"/>
              </a:spcBef>
              <a:buNone/>
              <a:defRPr sz="1350" b="0" i="0" u="none" strike="noStrike" cap="none">
                <a:solidFill>
                  <a:schemeClr val="dk1"/>
                </a:solidFill>
                <a:latin typeface="Calibri"/>
                <a:ea typeface="Calibri"/>
                <a:cs typeface="Calibri"/>
                <a:sym typeface="Calibri"/>
              </a:defRPr>
            </a:lvl7pPr>
            <a:lvl8pPr marL="0" marR="0" lvl="7" indent="0" algn="l" rtl="0">
              <a:spcBef>
                <a:spcPts val="0"/>
              </a:spcBef>
              <a:buNone/>
              <a:defRPr sz="1350" b="0" i="0" u="none" strike="noStrike" cap="none">
                <a:solidFill>
                  <a:schemeClr val="dk1"/>
                </a:solidFill>
                <a:latin typeface="Calibri"/>
                <a:ea typeface="Calibri"/>
                <a:cs typeface="Calibri"/>
                <a:sym typeface="Calibri"/>
              </a:defRPr>
            </a:lvl8pPr>
            <a:lvl9pPr marL="0" marR="0" lvl="8" indent="0" algn="l" rtl="0">
              <a:spcBef>
                <a:spcPts val="0"/>
              </a:spcBef>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9873356"/>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pPr>
              <a:buClrTx/>
              <a:buFontTx/>
              <a:buNone/>
            </a:pPr>
            <a:fld id="{048755C8-8D25-4DE8-B85A-2D35221F970B}" type="slidenum">
              <a:rPr lang="en-US" sz="1800" kern="1200" smtClean="0">
                <a:solidFill>
                  <a:prstClr val="black"/>
                </a:solidFill>
                <a:latin typeface="Calibri" panose="020F0502020204030204"/>
                <a:ea typeface="+mn-ea"/>
                <a:cs typeface="+mn-cs"/>
              </a:rPr>
              <a:pPr>
                <a:buClrTx/>
                <a:buFontTx/>
                <a:buNone/>
              </a:pPr>
              <a:t>‹#›</a:t>
            </a:fld>
            <a:endParaRPr lang="en-US" sz="18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14779466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417E4-B342-4D0F-A079-E22FE98EA8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CB2C26-C323-4A6F-A352-1D6FD9B830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7B6A6-29C0-4337-A166-8FE7C1E118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FABCF-F2AF-4CB0-BCAB-D795A43F8E40}" type="datetimeFigureOut">
              <a:rPr lang="en-US" smtClean="0"/>
              <a:t>8/11/2021</a:t>
            </a:fld>
            <a:endParaRPr lang="en-US"/>
          </a:p>
        </p:txBody>
      </p:sp>
      <p:sp>
        <p:nvSpPr>
          <p:cNvPr id="5" name="Footer Placeholder 4">
            <a:extLst>
              <a:ext uri="{FF2B5EF4-FFF2-40B4-BE49-F238E27FC236}">
                <a16:creationId xmlns:a16="http://schemas.microsoft.com/office/drawing/2014/main" id="{7B0E7C1C-A310-417E-B583-20E51CF9E8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69E7B-DF38-4D47-A996-D29BC100A9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DC98F-33AD-4311-89B2-52B614A28EFC}" type="slidenum">
              <a:rPr lang="en-US" smtClean="0"/>
              <a:t>‹#›</a:t>
            </a:fld>
            <a:endParaRPr lang="en-US"/>
          </a:p>
        </p:txBody>
      </p:sp>
    </p:spTree>
    <p:extLst>
      <p:ext uri="{BB962C8B-B14F-4D97-AF65-F5344CB8AC3E}">
        <p14:creationId xmlns:p14="http://schemas.microsoft.com/office/powerpoint/2010/main" val="36598405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27.png"/><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notesSlide" Target="../notesSlides/notesSlide8.xml"/><Relationship Id="rId1" Type="http://schemas.openxmlformats.org/officeDocument/2006/relationships/slideLayout" Target="../slideLayouts/slideLayout52.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29.sv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28.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hyperlink" Target="mailto:Bartlett_k@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okes_j@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e.state.co.us/fedprograms/regionalcontactspage" TargetMode="External"/><Relationship Id="rId11" Type="http://schemas.openxmlformats.org/officeDocument/2006/relationships/hyperlink" Target="mailto:Kaleda_s@cde.state.co.us" TargetMode="External"/><Relationship Id="rId5" Type="http://schemas.openxmlformats.org/officeDocument/2006/relationships/hyperlink" Target="mailto:Crumley_k@cde.state.co.us" TargetMode="External"/><Relationship Id="rId10" Type="http://schemas.openxmlformats.org/officeDocument/2006/relationships/hyperlink" Target="mailto:Hawkins_s@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Austin_j@cde.state.co.us" TargetMode="Externa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s://casel.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mailto:brown_w@cde.state.co.us" TargetMode="External"/><Relationship Id="rId2" Type="http://schemas.openxmlformats.org/officeDocument/2006/relationships/hyperlink" Target="mailto:pulskamp_a@cde.state.co.us" TargetMode="Externa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mailto:Bartlett_k@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okes_j@cde.state.co.u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cde.state.co.us/fedprograms/regionalcontactspage" TargetMode="External"/><Relationship Id="rId11" Type="http://schemas.openxmlformats.org/officeDocument/2006/relationships/hyperlink" Target="mailto:Kaleda_s@cde.state.co.us" TargetMode="External"/><Relationship Id="rId5" Type="http://schemas.openxmlformats.org/officeDocument/2006/relationships/hyperlink" Target="mailto:Crumley_k@cde.state.co.us" TargetMode="External"/><Relationship Id="rId10" Type="http://schemas.openxmlformats.org/officeDocument/2006/relationships/hyperlink" Target="mailto:Hawkins_s@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Austin_j@cde.state.c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cde.state.co.us/sites/default/files/docs/fedprograms/2021-22%20CoP%20Member%20Application%20%283%29.pdf" TargetMode="External"/><Relationship Id="rId2" Type="http://schemas.openxmlformats.org/officeDocument/2006/relationships/hyperlink" Target="mailto:https://www.cde.state.co.us/fedprograms/ti/a_cop" TargetMode="External"/><Relationship Id="rId1" Type="http://schemas.openxmlformats.org/officeDocument/2006/relationships/slideLayout" Target="../slideLayouts/slideLayout2.xml"/><Relationship Id="rId6" Type="http://schemas.openxmlformats.org/officeDocument/2006/relationships/hyperlink" Target="mailto:meredith_j@cde.state.co.us" TargetMode="External"/><Relationship Id="rId5" Type="http://schemas.openxmlformats.org/officeDocument/2006/relationships/hyperlink" Target="mailto:giessinger_t@cde.state.co.us" TargetMode="External"/><Relationship Id="rId4" Type="http://schemas.openxmlformats.org/officeDocument/2006/relationships/hyperlink" Target="mailto:owen_e@cde.state.co.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r>
              <a:rPr lang="en-US"/>
              <a:t>CDE Office Hours</a:t>
            </a:r>
            <a:endParaRPr/>
          </a:p>
        </p:txBody>
      </p:sp>
      <p:sp>
        <p:nvSpPr>
          <p:cNvPr id="93" name="Google Shape;93;p15"/>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August 5, 2021</a:t>
            </a:r>
            <a:endParaRPr dirty="0"/>
          </a:p>
        </p:txBody>
      </p:sp>
      <p:sp>
        <p:nvSpPr>
          <p:cNvPr id="94" name="Google Shape;94;p15"/>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065C-22DD-4DE0-8DDB-1C80E93468C1}"/>
              </a:ext>
            </a:extLst>
          </p:cNvPr>
          <p:cNvSpPr>
            <a:spLocks noGrp="1"/>
          </p:cNvSpPr>
          <p:nvPr>
            <p:ph type="ctrTitle"/>
          </p:nvPr>
        </p:nvSpPr>
        <p:spPr/>
        <p:txBody>
          <a:bodyPr/>
          <a:lstStyle/>
          <a:p>
            <a:r>
              <a:rPr lang="en-US" dirty="0"/>
              <a:t>Supporting Student Social, Emotional, and Behavioral Needs</a:t>
            </a:r>
          </a:p>
        </p:txBody>
      </p:sp>
      <p:sp>
        <p:nvSpPr>
          <p:cNvPr id="3" name="Subtitle 2">
            <a:extLst>
              <a:ext uri="{FF2B5EF4-FFF2-40B4-BE49-F238E27FC236}">
                <a16:creationId xmlns:a16="http://schemas.microsoft.com/office/drawing/2014/main" id="{8C7F470D-A271-4018-9909-D5822CAF9FF7}"/>
              </a:ext>
            </a:extLst>
          </p:cNvPr>
          <p:cNvSpPr>
            <a:spLocks noGrp="1"/>
          </p:cNvSpPr>
          <p:nvPr>
            <p:ph type="subTitle" idx="1"/>
          </p:nvPr>
        </p:nvSpPr>
        <p:spPr/>
        <p:txBody>
          <a:bodyPr/>
          <a:lstStyle/>
          <a:p>
            <a:r>
              <a:rPr lang="en-US" dirty="0"/>
              <a:t>Federal Programs Office Hours</a:t>
            </a:r>
          </a:p>
        </p:txBody>
      </p:sp>
      <p:sp>
        <p:nvSpPr>
          <p:cNvPr id="4" name="Slide Number Placeholder 3">
            <a:extLst>
              <a:ext uri="{FF2B5EF4-FFF2-40B4-BE49-F238E27FC236}">
                <a16:creationId xmlns:a16="http://schemas.microsoft.com/office/drawing/2014/main" id="{4FFD99A2-228B-4D61-AD4C-978CF001C154}"/>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600" b="0" i="0" u="none" strike="noStrike" kern="120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83165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A636-965C-461C-8C53-7CC464A70398}"/>
              </a:ext>
            </a:extLst>
          </p:cNvPr>
          <p:cNvSpPr>
            <a:spLocks noGrp="1"/>
          </p:cNvSpPr>
          <p:nvPr>
            <p:ph type="ctrTitle"/>
          </p:nvPr>
        </p:nvSpPr>
        <p:spPr/>
        <p:txBody>
          <a:bodyPr>
            <a:normAutofit/>
          </a:bodyPr>
          <a:lstStyle/>
          <a:p>
            <a:r>
              <a:rPr lang="en-US" sz="5400" dirty="0"/>
              <a:t>Why Student Support is Essential</a:t>
            </a:r>
          </a:p>
        </p:txBody>
      </p:sp>
    </p:spTree>
    <p:extLst>
      <p:ext uri="{BB962C8B-B14F-4D97-AF65-F5344CB8AC3E}">
        <p14:creationId xmlns:p14="http://schemas.microsoft.com/office/powerpoint/2010/main" val="1822036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E15A9E0-7D90-4125-BD8C-2BF851DEC019}"/>
              </a:ext>
            </a:extLst>
          </p:cNvPr>
          <p:cNvSpPr/>
          <p:nvPr/>
        </p:nvSpPr>
        <p:spPr>
          <a:xfrm>
            <a:off x="1577498" y="2218348"/>
            <a:ext cx="6015897" cy="3844800"/>
          </a:xfrm>
          <a:prstGeom prst="rect">
            <a:avLst/>
          </a:prstGeom>
        </p:spPr>
        <p:txBody>
          <a:bodyPr vert="horz" lIns="91440" tIns="45720" rIns="91440" bIns="45720" rtlCol="0">
            <a:normAutofit/>
          </a:bodyPr>
          <a:lstStyle/>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Children learn when they are:</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	Healthy </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	Safe</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	Supported</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endParaRPr>
          </a:p>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Children’s learning is impaired when their/they’re:</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	Physical needs are not met</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	Fearful</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	Traumatized</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	Overcome with emotion</a:t>
            </a:r>
          </a:p>
        </p:txBody>
      </p:sp>
      <p:pic>
        <p:nvPicPr>
          <p:cNvPr id="15" name="Picture 2" descr="How to Foster a Positive School Climate in a Virtual World | EdSurge News">
            <a:extLst>
              <a:ext uri="{FF2B5EF4-FFF2-40B4-BE49-F238E27FC236}">
                <a16:creationId xmlns:a16="http://schemas.microsoft.com/office/drawing/2014/main" id="{BBCE3421-9A93-466E-988B-2C97BF7391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00" r="30639" b="-1"/>
          <a:stretch/>
        </p:blipFill>
        <p:spPr bwMode="auto">
          <a:xfrm>
            <a:off x="7754811" y="2197353"/>
            <a:ext cx="3860171" cy="3855489"/>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D1C0A3F-4D11-43B3-BF18-C2D0F38ABB47}"/>
              </a:ext>
            </a:extLst>
          </p:cNvPr>
          <p:cNvSpPr txBox="1"/>
          <p:nvPr/>
        </p:nvSpPr>
        <p:spPr>
          <a:xfrm>
            <a:off x="1577498" y="1428512"/>
            <a:ext cx="8607026" cy="461665"/>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The Science of Learning and Development tells us that</a:t>
            </a:r>
            <a:r>
              <a:rPr kumimoji="0" lang="en-US" sz="2400" b="0" i="0" u="none" strike="noStrike" kern="1200" cap="none" spc="0" normalizeH="0" baseline="0" noProof="0" dirty="0">
                <a:ln>
                  <a:noFill/>
                </a:ln>
                <a:solidFill>
                  <a:srgbClr val="FFFFFF"/>
                </a:solidFill>
                <a:effectLst/>
                <a:uLnTx/>
                <a:uFillTx/>
                <a:latin typeface="Arial"/>
                <a:ea typeface="+mn-ea"/>
                <a:cs typeface="+mn-cs"/>
              </a:rPr>
              <a:t>:</a:t>
            </a:r>
          </a:p>
        </p:txBody>
      </p:sp>
      <p:sp>
        <p:nvSpPr>
          <p:cNvPr id="8" name="TextBox 7">
            <a:extLst>
              <a:ext uri="{FF2B5EF4-FFF2-40B4-BE49-F238E27FC236}">
                <a16:creationId xmlns:a16="http://schemas.microsoft.com/office/drawing/2014/main" id="{9274A07D-B6D6-4CDB-9E38-117B729AD7D6}"/>
              </a:ext>
            </a:extLst>
          </p:cNvPr>
          <p:cNvSpPr txBox="1"/>
          <p:nvPr/>
        </p:nvSpPr>
        <p:spPr>
          <a:xfrm>
            <a:off x="885825" y="6215835"/>
            <a:ext cx="589746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1" u="none" strike="noStrike" kern="1200" cap="none" spc="0" normalizeH="0" baseline="0" noProof="0" dirty="0">
                <a:ln>
                  <a:noFill/>
                </a:ln>
                <a:solidFill>
                  <a:srgbClr val="000000">
                    <a:lumMod val="50000"/>
                    <a:lumOff val="50000"/>
                  </a:srgbClr>
                </a:solidFill>
                <a:effectLst/>
                <a:uLnTx/>
                <a:uFillTx/>
                <a:latin typeface="Arial"/>
                <a:ea typeface="+mn-ea"/>
                <a:cs typeface="+mn-cs"/>
              </a:rPr>
              <a:t>Darling-Hammond, D., &amp; Cook-Harvey, C. M. (2018). </a:t>
            </a:r>
          </a:p>
        </p:txBody>
      </p:sp>
      <p:sp>
        <p:nvSpPr>
          <p:cNvPr id="4" name="Title 3">
            <a:extLst>
              <a:ext uri="{FF2B5EF4-FFF2-40B4-BE49-F238E27FC236}">
                <a16:creationId xmlns:a16="http://schemas.microsoft.com/office/drawing/2014/main" id="{B4139EA1-49A7-4F35-AF74-7065AB39D9E9}"/>
              </a:ext>
            </a:extLst>
          </p:cNvPr>
          <p:cNvSpPr>
            <a:spLocks noGrp="1"/>
          </p:cNvSpPr>
          <p:nvPr>
            <p:ph type="title"/>
          </p:nvPr>
        </p:nvSpPr>
        <p:spPr>
          <a:xfrm>
            <a:off x="421263" y="303611"/>
            <a:ext cx="8065168" cy="599982"/>
          </a:xfrm>
        </p:spPr>
        <p:txBody>
          <a:bodyPr/>
          <a:lstStyle/>
          <a:p>
            <a:r>
              <a:rPr lang="en-US" sz="3200" dirty="0">
                <a:latin typeface="+mj-lt"/>
                <a:ea typeface="+mj-ea"/>
                <a:cs typeface="+mj-cs"/>
              </a:rPr>
              <a:t>The Foundation of Development</a:t>
            </a:r>
            <a:endParaRPr lang="en-US" sz="3200" dirty="0"/>
          </a:p>
        </p:txBody>
      </p:sp>
    </p:spTree>
    <p:extLst>
      <p:ext uri="{BB962C8B-B14F-4D97-AF65-F5344CB8AC3E}">
        <p14:creationId xmlns:p14="http://schemas.microsoft.com/office/powerpoint/2010/main" val="1497344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F88D-C905-4164-8A49-C3E4A1D37204}"/>
              </a:ext>
            </a:extLst>
          </p:cNvPr>
          <p:cNvSpPr>
            <a:spLocks noGrp="1"/>
          </p:cNvSpPr>
          <p:nvPr>
            <p:ph type="title"/>
          </p:nvPr>
        </p:nvSpPr>
        <p:spPr>
          <a:xfrm>
            <a:off x="5940475" y="1265766"/>
            <a:ext cx="5413325" cy="898524"/>
          </a:xfrm>
        </p:spPr>
        <p:txBody>
          <a:bodyPr vert="horz" lIns="91440" tIns="45720" rIns="91440" bIns="45720" rtlCol="0" anchor="t">
            <a:noAutofit/>
          </a:bodyPr>
          <a:lstStyle/>
          <a:p>
            <a:pPr algn="ctr"/>
            <a:r>
              <a:rPr lang="en-US" sz="2000" kern="1200" dirty="0">
                <a:solidFill>
                  <a:schemeClr val="tx2">
                    <a:lumMod val="25000"/>
                  </a:schemeClr>
                </a:solidFill>
                <a:latin typeface="+mj-lt"/>
                <a:ea typeface="+mj-ea"/>
                <a:cs typeface="+mj-cs"/>
              </a:rPr>
              <a:t>Children’s learning depends on schools to shape a child’s growth and development:</a:t>
            </a:r>
            <a:br>
              <a:rPr lang="en-US" sz="2000" kern="1200" dirty="0">
                <a:solidFill>
                  <a:schemeClr val="tx1"/>
                </a:solidFill>
                <a:latin typeface="+mj-lt"/>
                <a:ea typeface="+mj-ea"/>
                <a:cs typeface="+mj-cs"/>
              </a:rPr>
            </a:br>
            <a:endParaRPr lang="en-US" sz="2000" kern="1200" dirty="0">
              <a:solidFill>
                <a:schemeClr val="tx1"/>
              </a:solidFill>
              <a:latin typeface="+mj-lt"/>
              <a:ea typeface="+mj-ea"/>
              <a:cs typeface="+mj-cs"/>
            </a:endParaRPr>
          </a:p>
        </p:txBody>
      </p:sp>
      <p:pic>
        <p:nvPicPr>
          <p:cNvPr id="4" name="Picture 2" descr="Conversation Agent - Valeria Maltoni - Three Stages of Growth">
            <a:extLst>
              <a:ext uri="{FF2B5EF4-FFF2-40B4-BE49-F238E27FC236}">
                <a16:creationId xmlns:a16="http://schemas.microsoft.com/office/drawing/2014/main" id="{9539EC8D-79DF-458C-95C0-1DB5409469B5}"/>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80962" y="1698532"/>
            <a:ext cx="6015038" cy="4314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581F1CC-8855-4966-80D0-BE770E0AFE0D}"/>
              </a:ext>
            </a:extLst>
          </p:cNvPr>
          <p:cNvSpPr/>
          <p:nvPr/>
        </p:nvSpPr>
        <p:spPr>
          <a:xfrm>
            <a:off x="6405049" y="2164290"/>
            <a:ext cx="4642822" cy="38448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3 </a:t>
            </a:r>
            <a:r>
              <a:rPr kumimoji="0" lang="en-US" sz="2000" b="0" i="0" u="sng" strike="noStrike" kern="1200" cap="none" spc="0" normalizeH="0" baseline="0" noProof="0" dirty="0">
                <a:ln>
                  <a:noFill/>
                </a:ln>
                <a:solidFill>
                  <a:srgbClr val="000000">
                    <a:alpha val="60000"/>
                  </a:srgbClr>
                </a:solidFill>
                <a:effectLst/>
                <a:uLnTx/>
                <a:uFillTx/>
                <a:latin typeface="Arial"/>
                <a:ea typeface="+mn-ea"/>
                <a:cs typeface="+mn-cs"/>
              </a:rPr>
              <a:t>external factors</a:t>
            </a: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 schools must address: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Instructional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Relational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Environmental</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3 </a:t>
            </a:r>
            <a:r>
              <a:rPr kumimoji="0" lang="en-US" sz="2000" b="0" i="0" u="sng" strike="noStrike" kern="1200" cap="none" spc="0" normalizeH="0" baseline="0" noProof="0" dirty="0">
                <a:ln>
                  <a:noFill/>
                </a:ln>
                <a:solidFill>
                  <a:srgbClr val="000000">
                    <a:alpha val="60000"/>
                  </a:srgbClr>
                </a:solidFill>
                <a:effectLst/>
                <a:uLnTx/>
                <a:uFillTx/>
                <a:latin typeface="Arial"/>
                <a:ea typeface="+mn-ea"/>
                <a:cs typeface="+mn-cs"/>
              </a:rPr>
              <a:t>internal developmental processes</a:t>
            </a: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 schools must foster:</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Cognitive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Social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alpha val="60000"/>
                  </a:srgbClr>
                </a:solidFill>
                <a:effectLst/>
                <a:uLnTx/>
                <a:uFillTx/>
                <a:latin typeface="Arial"/>
                <a:ea typeface="+mn-ea"/>
                <a:cs typeface="+mn-cs"/>
              </a:rPr>
              <a:t>Emotional</a:t>
            </a:r>
          </a:p>
        </p:txBody>
      </p:sp>
      <p:sp>
        <p:nvSpPr>
          <p:cNvPr id="8" name="Rectangle 7">
            <a:extLst>
              <a:ext uri="{FF2B5EF4-FFF2-40B4-BE49-F238E27FC236}">
                <a16:creationId xmlns:a16="http://schemas.microsoft.com/office/drawing/2014/main" id="{4FA5D2AA-0F94-477D-B8CB-AB9BA95EE671}"/>
              </a:ext>
            </a:extLst>
          </p:cNvPr>
          <p:cNvSpPr/>
          <p:nvPr/>
        </p:nvSpPr>
        <p:spPr>
          <a:xfrm>
            <a:off x="7712106" y="6130800"/>
            <a:ext cx="371313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Fischer, K. W., &amp; </a:t>
            </a:r>
            <a:r>
              <a:rPr kumimoji="0" lang="en-US" sz="1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Bidell</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T. R. (2006).</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191B3F9-BFF6-459C-AE2B-0EB0E0FA4F1A}"/>
              </a:ext>
            </a:extLst>
          </p:cNvPr>
          <p:cNvSpPr txBox="1"/>
          <p:nvPr/>
        </p:nvSpPr>
        <p:spPr>
          <a:xfrm>
            <a:off x="352139" y="231363"/>
            <a:ext cx="92165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Shaping Development at School</a:t>
            </a:r>
          </a:p>
        </p:txBody>
      </p:sp>
    </p:spTree>
    <p:extLst>
      <p:ext uri="{BB962C8B-B14F-4D97-AF65-F5344CB8AC3E}">
        <p14:creationId xmlns:p14="http://schemas.microsoft.com/office/powerpoint/2010/main" val="4005890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393DD1-B06B-4E9D-85E8-3F690476A5A8}"/>
              </a:ext>
            </a:extLst>
          </p:cNvPr>
          <p:cNvSpPr>
            <a:spLocks noGrp="1"/>
          </p:cNvSpPr>
          <p:nvPr>
            <p:ph type="title"/>
          </p:nvPr>
        </p:nvSpPr>
        <p:spPr>
          <a:xfrm>
            <a:off x="6151294" y="486184"/>
            <a:ext cx="5397237" cy="1325563"/>
          </a:xfrm>
        </p:spPr>
        <p:txBody>
          <a:bodyPr>
            <a:normAutofit/>
          </a:bodyPr>
          <a:lstStyle/>
          <a:p>
            <a:r>
              <a:rPr lang="en-US" sz="4800" b="1" dirty="0"/>
              <a:t>Sense of belonging</a:t>
            </a:r>
          </a:p>
        </p:txBody>
      </p:sp>
      <p:pic>
        <p:nvPicPr>
          <p:cNvPr id="6" name="Picture 2" descr="Positive Behaviour and Values Education | Strathmore Primary School">
            <a:extLst>
              <a:ext uri="{FF2B5EF4-FFF2-40B4-BE49-F238E27FC236}">
                <a16:creationId xmlns:a16="http://schemas.microsoft.com/office/drawing/2014/main" id="{92E7FAF3-6568-4260-9A11-BECA2EC8C0D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58090" y="2204392"/>
            <a:ext cx="3188843" cy="2733294"/>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extLst>
            <a:ext uri="{909E8E84-426E-40DD-AFC4-6F175D3DCCD1}">
              <a14:hiddenFill xmlns:a14="http://schemas.microsoft.com/office/drawing/2010/main">
                <a:solidFill>
                  <a:srgbClr val="FFFFFF"/>
                </a:solidFill>
              </a14:hiddenFill>
            </a:ext>
          </a:extLst>
        </p:spPr>
      </p:pic>
      <p:sp>
        <p:nvSpPr>
          <p:cNvPr id="37" name="Freeform: Shape 36">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Schoolhouse">
            <a:extLst>
              <a:ext uri="{FF2B5EF4-FFF2-40B4-BE49-F238E27FC236}">
                <a16:creationId xmlns:a16="http://schemas.microsoft.com/office/drawing/2014/main" id="{43B820C8-C02F-404A-83AA-77423F0299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1224" y="0"/>
            <a:ext cx="3095881"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9" name="Arc 38">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Content Placeholder 2" descr="Ensures students feel include being accepted, respected, included, and supported.">
            <a:extLst>
              <a:ext uri="{FF2B5EF4-FFF2-40B4-BE49-F238E27FC236}">
                <a16:creationId xmlns:a16="http://schemas.microsoft.com/office/drawing/2014/main" id="{00A9E671-93E2-4574-A1FB-EB45FD42568C}"/>
              </a:ext>
            </a:extLst>
          </p:cNvPr>
          <p:cNvGraphicFramePr>
            <a:graphicFrameLocks noGrp="1"/>
          </p:cNvGraphicFramePr>
          <p:nvPr>
            <p:ph idx="1"/>
            <p:extLst>
              <p:ext uri="{D42A27DB-BD31-4B8C-83A1-F6EECF244321}">
                <p14:modId xmlns:p14="http://schemas.microsoft.com/office/powerpoint/2010/main" val="1657510317"/>
              </p:ext>
            </p:extLst>
          </p:nvPr>
        </p:nvGraphicFramePr>
        <p:xfrm>
          <a:off x="6526370" y="1741488"/>
          <a:ext cx="4415403" cy="30413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9" name="Diagram 8" descr="Sense of belonging is link to outcomes such as improved behavior and attendance, increased engagement and school connectedness, and decreases in drop out ">
            <a:extLst>
              <a:ext uri="{FF2B5EF4-FFF2-40B4-BE49-F238E27FC236}">
                <a16:creationId xmlns:a16="http://schemas.microsoft.com/office/drawing/2014/main" id="{30AB00E4-5AD3-4B2E-8340-B2A18733634A}"/>
              </a:ext>
            </a:extLst>
          </p:cNvPr>
          <p:cNvGraphicFramePr/>
          <p:nvPr>
            <p:extLst>
              <p:ext uri="{D42A27DB-BD31-4B8C-83A1-F6EECF244321}">
                <p14:modId xmlns:p14="http://schemas.microsoft.com/office/powerpoint/2010/main" val="1738315266"/>
              </p:ext>
            </p:extLst>
          </p:nvPr>
        </p:nvGraphicFramePr>
        <p:xfrm>
          <a:off x="859489" y="2709277"/>
          <a:ext cx="10935369" cy="628948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4" name="TextBox 3">
            <a:extLst>
              <a:ext uri="{FF2B5EF4-FFF2-40B4-BE49-F238E27FC236}">
                <a16:creationId xmlns:a16="http://schemas.microsoft.com/office/drawing/2014/main" id="{66F93358-0E95-4E37-BD5B-2FB5C95A3904}"/>
              </a:ext>
            </a:extLst>
          </p:cNvPr>
          <p:cNvSpPr txBox="1"/>
          <p:nvPr/>
        </p:nvSpPr>
        <p:spPr>
          <a:xfrm>
            <a:off x="0" y="6304002"/>
            <a:ext cx="2984938" cy="55399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Cohen, J., et al. (2009).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Taylor, R. D., et al. (2017).</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Loukas, A. (2007). </a:t>
            </a:r>
          </a:p>
        </p:txBody>
      </p:sp>
    </p:spTree>
    <p:extLst>
      <p:ext uri="{BB962C8B-B14F-4D97-AF65-F5344CB8AC3E}">
        <p14:creationId xmlns:p14="http://schemas.microsoft.com/office/powerpoint/2010/main" val="1064201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65D1E4-E823-484F-9D55-A984363D226F}"/>
              </a:ext>
            </a:extLst>
          </p:cNvPr>
          <p:cNvSpPr>
            <a:spLocks noGrp="1"/>
          </p:cNvSpPr>
          <p:nvPr>
            <p:ph type="title"/>
          </p:nvPr>
        </p:nvSpPr>
        <p:spPr>
          <a:xfrm>
            <a:off x="956826" y="1112969"/>
            <a:ext cx="3937298" cy="4166010"/>
          </a:xfrm>
        </p:spPr>
        <p:txBody>
          <a:bodyPr>
            <a:normAutofit/>
          </a:bodyPr>
          <a:lstStyle/>
          <a:p>
            <a:r>
              <a:rPr lang="en-US">
                <a:solidFill>
                  <a:srgbClr val="FFFFFF"/>
                </a:solidFill>
              </a:rPr>
              <a:t>Positive School Climate</a:t>
            </a:r>
          </a:p>
        </p:txBody>
      </p:sp>
      <p:sp>
        <p:nvSpPr>
          <p:cNvPr id="40" name="Freeform: Shape 3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3EC5252-AB9E-46F0-AFE8-254495A0000A}"/>
              </a:ext>
            </a:extLst>
          </p:cNvPr>
          <p:cNvSpPr>
            <a:spLocks noGrp="1"/>
          </p:cNvSpPr>
          <p:nvPr>
            <p:ph idx="1"/>
          </p:nvPr>
        </p:nvSpPr>
        <p:spPr>
          <a:xfrm>
            <a:off x="6096000" y="820880"/>
            <a:ext cx="5257799" cy="4889350"/>
          </a:xfrm>
        </p:spPr>
        <p:txBody>
          <a:bodyPr anchor="t">
            <a:normAutofit fontScale="92500"/>
          </a:bodyPr>
          <a:lstStyle/>
          <a:p>
            <a:pPr marL="0" indent="0">
              <a:lnSpc>
                <a:spcPct val="150000"/>
              </a:lnSpc>
              <a:buNone/>
            </a:pPr>
            <a:r>
              <a:rPr lang="en-US" sz="2000" dirty="0">
                <a:latin typeface="Arial" panose="020B0604020202020204" pitchFamily="34" charset="0"/>
                <a:cs typeface="Arial" panose="020B0604020202020204" pitchFamily="34" charset="0"/>
              </a:rPr>
              <a:t>A positive school climate is </a:t>
            </a:r>
            <a:r>
              <a:rPr lang="en-US" sz="2000" b="1" dirty="0">
                <a:latin typeface="Arial" panose="020B0604020202020204" pitchFamily="34" charset="0"/>
                <a:cs typeface="Arial" panose="020B0604020202020204" pitchFamily="34" charset="0"/>
              </a:rPr>
              <a:t>foundational</a:t>
            </a:r>
            <a:r>
              <a:rPr lang="en-US" sz="2000" dirty="0">
                <a:latin typeface="Arial" panose="020B0604020202020204" pitchFamily="34" charset="0"/>
                <a:cs typeface="Arial" panose="020B0604020202020204" pitchFamily="34" charset="0"/>
              </a:rPr>
              <a:t> to the academic promise of the school and refers to the work of a school community to create a quality experience for all </a:t>
            </a:r>
            <a:r>
              <a:rPr lang="en-US" sz="2000" b="1" dirty="0">
                <a:latin typeface="Arial" panose="020B0604020202020204" pitchFamily="34" charset="0"/>
                <a:cs typeface="Arial" panose="020B0604020202020204" pitchFamily="34" charset="0"/>
              </a:rPr>
              <a:t>students, staff, and families</a:t>
            </a:r>
            <a:r>
              <a:rPr lang="en-US" sz="2000" dirty="0">
                <a:latin typeface="Arial" panose="020B0604020202020204" pitchFamily="34" charset="0"/>
                <a:cs typeface="Arial" panose="020B0604020202020204" pitchFamily="34" charset="0"/>
              </a:rPr>
              <a:t>. This is done by collectively fostering </a:t>
            </a:r>
            <a:r>
              <a:rPr lang="en-US" sz="2000" b="1" dirty="0">
                <a:latin typeface="Arial" panose="020B0604020202020204" pitchFamily="34" charset="0"/>
                <a:cs typeface="Arial" panose="020B0604020202020204" pitchFamily="34" charset="0"/>
              </a:rPr>
              <a:t>social-emotional, physical, academic</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identity safety </a:t>
            </a:r>
            <a:r>
              <a:rPr lang="en-US" sz="2000" dirty="0">
                <a:latin typeface="Arial" panose="020B0604020202020204" pitchFamily="34" charset="0"/>
                <a:cs typeface="Arial" panose="020B0604020202020204" pitchFamily="34" charset="0"/>
              </a:rPr>
              <a:t>and promoting a supportive academic environment that encourages and maintains </a:t>
            </a:r>
            <a:r>
              <a:rPr lang="en-US" sz="2000" b="1" dirty="0">
                <a:latin typeface="Arial" panose="020B0604020202020204" pitchFamily="34" charset="0"/>
                <a:cs typeface="Arial" panose="020B0604020202020204" pitchFamily="34" charset="0"/>
              </a:rPr>
              <a:t>respectful, empathetic, and trusting, relationships</a:t>
            </a:r>
            <a:r>
              <a:rPr lang="en-US" sz="2000" dirty="0">
                <a:latin typeface="Arial" panose="020B0604020202020204" pitchFamily="34" charset="0"/>
                <a:cs typeface="Arial" panose="020B0604020202020204" pitchFamily="34" charset="0"/>
              </a:rPr>
              <a:t>; resulting in a </a:t>
            </a:r>
            <a:r>
              <a:rPr lang="en-US" sz="2000" b="1" dirty="0">
                <a:latin typeface="Arial" panose="020B0604020202020204" pitchFamily="34" charset="0"/>
                <a:cs typeface="Arial" panose="020B0604020202020204" pitchFamily="34" charset="0"/>
              </a:rPr>
              <a:t>sense of belonging</a:t>
            </a:r>
            <a:r>
              <a:rPr lang="en-US" sz="2000" dirty="0">
                <a:latin typeface="Arial" panose="020B0604020202020204" pitchFamily="34" charset="0"/>
                <a:cs typeface="Arial" panose="020B0604020202020204" pitchFamily="34" charset="0"/>
              </a:rPr>
              <a:t> for all.</a:t>
            </a:r>
          </a:p>
          <a:p>
            <a:endParaRPr lang="en-US" sz="2400" dirty="0">
              <a:latin typeface="Arial" panose="020B0604020202020204" pitchFamily="34" charset="0"/>
              <a:cs typeface="Arial" panose="020B0604020202020204" pitchFamily="34" charset="0"/>
            </a:endParaRPr>
          </a:p>
        </p:txBody>
      </p:sp>
      <p:sp>
        <p:nvSpPr>
          <p:cNvPr id="46" name="Freeform: Shape 4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471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4">
            <a:extLst>
              <a:ext uri="{FF2B5EF4-FFF2-40B4-BE49-F238E27FC236}">
                <a16:creationId xmlns:a16="http://schemas.microsoft.com/office/drawing/2014/main" id="{9D66984D-B187-4834-B935-A7421F70376B}"/>
              </a:ext>
            </a:extLst>
          </p:cNvPr>
          <p:cNvSpPr>
            <a:spLocks noGrp="1"/>
          </p:cNvSpPr>
          <p:nvPr>
            <p:ph type="title" idx="4294967295"/>
          </p:nvPr>
        </p:nvSpPr>
        <p:spPr>
          <a:xfrm>
            <a:off x="640080" y="325369"/>
            <a:ext cx="4368602" cy="1956841"/>
          </a:xfrm>
        </p:spPr>
        <p:txBody>
          <a:bodyPr vert="horz" lIns="91440" tIns="45720" rIns="91440" bIns="45720" rtlCol="0" anchor="b">
            <a:normAutofit/>
          </a:bodyPr>
          <a:lstStyle/>
          <a:p>
            <a:pPr>
              <a:spcBef>
                <a:spcPct val="0"/>
              </a:spcBef>
            </a:pPr>
            <a:r>
              <a:rPr lang="en-US" sz="5400" kern="1200" dirty="0">
                <a:solidFill>
                  <a:schemeClr val="tx1"/>
                </a:solidFill>
                <a:latin typeface="+mj-lt"/>
                <a:ea typeface="+mj-ea"/>
                <a:cs typeface="+mj-cs"/>
              </a:rPr>
              <a:t>Whole Child as a Focus</a:t>
            </a:r>
          </a:p>
        </p:txBody>
      </p:sp>
      <p:sp>
        <p:nvSpPr>
          <p:cNvPr id="3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id="{7551C47C-C770-4514-8ACA-41A1F5E81CF3}"/>
              </a:ext>
            </a:extLst>
          </p:cNvPr>
          <p:cNvSpPr>
            <a:spLocks noGrp="1"/>
          </p:cNvSpPr>
          <p:nvPr>
            <p:ph type="body" idx="4294967295"/>
          </p:nvPr>
        </p:nvSpPr>
        <p:spPr>
          <a:xfrm>
            <a:off x="640080" y="2872899"/>
            <a:ext cx="4670097" cy="3659732"/>
          </a:xfrm>
        </p:spPr>
        <p:txBody>
          <a:bodyPr vert="horz" lIns="91440" tIns="45720" rIns="91440" bIns="45720" rtlCol="0">
            <a:noAutofit/>
          </a:bodyPr>
          <a:lstStyle/>
          <a:p>
            <a:pPr marL="0" indent="0">
              <a:lnSpc>
                <a:spcPct val="120000"/>
              </a:lnSpc>
              <a:buNone/>
            </a:pPr>
            <a:r>
              <a:rPr lang="en-US" sz="2000" b="1" kern="1200" dirty="0">
                <a:solidFill>
                  <a:schemeClr val="tx1"/>
                </a:solidFill>
                <a:latin typeface="+mn-lt"/>
                <a:ea typeface="+mn-ea"/>
                <a:cs typeface="+mn-cs"/>
              </a:rPr>
              <a:t>Whole Child Approach in Schools </a:t>
            </a:r>
            <a:r>
              <a:rPr lang="en-US" sz="2000" kern="1200" dirty="0">
                <a:solidFill>
                  <a:schemeClr val="tx1"/>
                </a:solidFill>
                <a:latin typeface="+mn-lt"/>
                <a:ea typeface="+mn-ea"/>
                <a:cs typeface="+mn-cs"/>
              </a:rPr>
              <a:t>is defined by policies, practices, and relationships that focus on the comprehensive and interconnected needs of students that ensure that each child is healthy, safe, engaged, supported, and challenged.</a:t>
            </a:r>
          </a:p>
          <a:p>
            <a:pPr marL="0" indent="-228600">
              <a:lnSpc>
                <a:spcPct val="120000"/>
              </a:lnSpc>
              <a:buFont typeface="Arial" panose="020B0604020202020204" pitchFamily="34" charset="0"/>
              <a:buChar char="•"/>
            </a:pPr>
            <a:endParaRPr lang="en-US" sz="2000" kern="1200" dirty="0">
              <a:solidFill>
                <a:schemeClr val="tx1"/>
              </a:solidFill>
              <a:latin typeface="+mn-lt"/>
              <a:ea typeface="+mn-ea"/>
              <a:cs typeface="+mn-cs"/>
            </a:endParaRPr>
          </a:p>
          <a:p>
            <a:pPr marL="0" indent="0">
              <a:lnSpc>
                <a:spcPct val="120000"/>
              </a:lnSpc>
              <a:buNone/>
            </a:pPr>
            <a:r>
              <a:rPr lang="en-US" sz="2000" kern="1200" dirty="0">
                <a:solidFill>
                  <a:schemeClr val="tx1"/>
                </a:solidFill>
                <a:latin typeface="+mn-lt"/>
                <a:ea typeface="+mn-ea"/>
                <a:cs typeface="+mn-cs"/>
              </a:rPr>
              <a:t>-CDE</a:t>
            </a:r>
          </a:p>
        </p:txBody>
      </p:sp>
      <p:pic>
        <p:nvPicPr>
          <p:cNvPr id="3" name="Picture 2" descr="Diagram&#10;&#10;Description automatically generated">
            <a:extLst>
              <a:ext uri="{FF2B5EF4-FFF2-40B4-BE49-F238E27FC236}">
                <a16:creationId xmlns:a16="http://schemas.microsoft.com/office/drawing/2014/main" id="{CF6A358F-C323-4C5E-B7C8-E4DD3C9AFBB1}"/>
              </a:ext>
            </a:extLst>
          </p:cNvPr>
          <p:cNvPicPr>
            <a:picLocks noChangeAspect="1"/>
          </p:cNvPicPr>
          <p:nvPr/>
        </p:nvPicPr>
        <p:blipFill rotWithShape="1">
          <a:blip r:embed="rId4">
            <a:extLst>
              <a:ext uri="{28A0092B-C50C-407E-A947-70E740481C1C}">
                <a14:useLocalDpi xmlns:a14="http://schemas.microsoft.com/office/drawing/2010/main" val="0"/>
              </a:ext>
            </a:extLst>
          </a:blip>
          <a:srcRect t="1348"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ustDataLst>
      <p:tags r:id="rId1"/>
    </p:custDataLst>
    <p:extLst>
      <p:ext uri="{BB962C8B-B14F-4D97-AF65-F5344CB8AC3E}">
        <p14:creationId xmlns:p14="http://schemas.microsoft.com/office/powerpoint/2010/main" val="3754157067"/>
      </p:ext>
    </p:extLst>
  </p:cSld>
  <p:clrMapOvr>
    <a:masterClrMapping/>
  </p:clrMapOvr>
  <mc:AlternateContent xmlns:mc="http://schemas.openxmlformats.org/markup-compatibility/2006" xmlns:p14="http://schemas.microsoft.com/office/powerpoint/2010/main">
    <mc:Choice Requires="p14">
      <p:transition spd="slow" p14:dur="2000" advTm="104151"/>
    </mc:Choice>
    <mc:Fallback xmlns="">
      <p:transition spd="slow" advTm="10415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0AFE-462F-47C1-9175-B67804110E4A}"/>
              </a:ext>
            </a:extLst>
          </p:cNvPr>
          <p:cNvSpPr>
            <a:spLocks noGrp="1"/>
          </p:cNvSpPr>
          <p:nvPr>
            <p:ph type="title"/>
          </p:nvPr>
        </p:nvSpPr>
        <p:spPr>
          <a:xfrm>
            <a:off x="443565" y="205176"/>
            <a:ext cx="10623828" cy="898524"/>
          </a:xfrm>
        </p:spPr>
        <p:txBody>
          <a:bodyPr vert="horz" lIns="91440" tIns="45720" rIns="91440" bIns="45720" rtlCol="0" anchor="ctr">
            <a:normAutofit fontScale="90000"/>
          </a:bodyPr>
          <a:lstStyle/>
          <a:p>
            <a:pPr>
              <a:spcBef>
                <a:spcPct val="0"/>
              </a:spcBef>
            </a:pPr>
            <a:r>
              <a:rPr lang="en-US" sz="3600" kern="1200" dirty="0">
                <a:solidFill>
                  <a:schemeClr val="bg1"/>
                </a:solidFill>
                <a:latin typeface="+mj-lt"/>
                <a:ea typeface="+mj-ea"/>
                <a:cs typeface="+mj-cs"/>
              </a:rPr>
              <a:t>Policies and Practices that Supports the Whole Child</a:t>
            </a:r>
          </a:p>
        </p:txBody>
      </p:sp>
      <p:sp>
        <p:nvSpPr>
          <p:cNvPr id="4" name="Slide Number Placeholder 3">
            <a:extLst>
              <a:ext uri="{FF2B5EF4-FFF2-40B4-BE49-F238E27FC236}">
                <a16:creationId xmlns:a16="http://schemas.microsoft.com/office/drawing/2014/main" id="{1CC811EF-91D4-432D-BEB9-66C1B407ED63}"/>
              </a:ext>
            </a:extLst>
          </p:cNvPr>
          <p:cNvSpPr>
            <a:spLocks noGrp="1"/>
          </p:cNvSpPr>
          <p:nvPr>
            <p:ph type="sldNum" idx="12"/>
          </p:nvPr>
        </p:nvSpPr>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0000000-1234-1234-1234-123412341234}" type="slidenum">
              <a:rPr kumimoji="0" lang="en-US" sz="1600" b="0" i="0" u="none" strike="noStrike" kern="1200" cap="none" spc="0" normalizeH="0" baseline="0" noProof="0" smtClean="0">
                <a:ln>
                  <a:noFill/>
                </a:ln>
                <a:solidFill>
                  <a:srgbClr val="000000">
                    <a:tint val="75000"/>
                  </a:srgbClr>
                </a:solidFill>
                <a:effectLst/>
                <a:uLnTx/>
                <a:uFillTx/>
                <a:latin typeface="Arial"/>
                <a:ea typeface="+mn-ea"/>
                <a:cs typeface="Calibri"/>
                <a:sym typeface="Calibri"/>
              </a:rPr>
              <a:pPr marL="0" marR="0" lvl="0" indent="0" algn="l" defTabSz="914400" rtl="0" eaLnBrk="1" fontAlgn="auto" latinLnBrk="0" hangingPunct="1">
                <a:lnSpc>
                  <a:spcPct val="100000"/>
                </a:lnSpc>
                <a:spcBef>
                  <a:spcPts val="0"/>
                </a:spcBef>
                <a:spcAft>
                  <a:spcPts val="600"/>
                </a:spcAft>
                <a:buClrTx/>
                <a:buSzTx/>
                <a:buFontTx/>
                <a:buNone/>
                <a:tabLst/>
                <a:defRPr/>
              </a:pPr>
              <a:t>17</a:t>
            </a:fld>
            <a:endParaRPr kumimoji="0" lang="en-US" sz="1600" b="0" i="0" u="none" strike="noStrike" kern="1200" cap="none" spc="0" normalizeH="0" baseline="0" noProof="0">
              <a:ln>
                <a:noFill/>
              </a:ln>
              <a:solidFill>
                <a:srgbClr val="000000">
                  <a:tint val="75000"/>
                </a:srgbClr>
              </a:solidFill>
              <a:effectLst/>
              <a:uLnTx/>
              <a:uFillTx/>
              <a:latin typeface="Arial"/>
              <a:ea typeface="+mn-ea"/>
              <a:cs typeface="Calibri"/>
              <a:sym typeface="Calibri"/>
            </a:endParaRPr>
          </a:p>
        </p:txBody>
      </p:sp>
      <p:graphicFrame>
        <p:nvGraphicFramePr>
          <p:cNvPr id="8" name="Diagram 5" descr="Assess&#10;Assess perceptions of school climate, connectedness, safety, etc. with students to best support student sense of belonging. (Resource: Measuring School Climate and SEL)&#10;Implement&#10;Implement school-wide practices and instruction to develop students’ social, and emotional skills (e.g., CASEL’s Schoolwide SEL)&#10;Promote&#10;Promote educative and restorative disciplinary practices that support students’ development and fosters positive relationships. (Resource: Restorative Practices – A Guide for Educators)&#10;Create&#10;Create predictable environments where behavior expectations are clear and modeled by adults in the building (e.g., Positive Behavior Interventions and Supports)&#10;Establish&#10;Establish the expectation that all staff work to develop trusting relationships with students that care about their wellbeing. (Resource: Developmental Relationships Framework)&#10;">
            <a:extLst>
              <a:ext uri="{FF2B5EF4-FFF2-40B4-BE49-F238E27FC236}">
                <a16:creationId xmlns:a16="http://schemas.microsoft.com/office/drawing/2014/main" id="{3EBEAEEF-B414-4F24-A3F5-491549613AB9}"/>
              </a:ext>
            </a:extLst>
          </p:cNvPr>
          <p:cNvGraphicFramePr/>
          <p:nvPr>
            <p:extLst>
              <p:ext uri="{D42A27DB-BD31-4B8C-83A1-F6EECF244321}">
                <p14:modId xmlns:p14="http://schemas.microsoft.com/office/powerpoint/2010/main" val="2933754766"/>
              </p:ext>
            </p:extLst>
          </p:nvPr>
        </p:nvGraphicFramePr>
        <p:xfrm>
          <a:off x="609600" y="1486631"/>
          <a:ext cx="10972799" cy="4639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6042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A636-965C-461C-8C53-7CC464A70398}"/>
              </a:ext>
            </a:extLst>
          </p:cNvPr>
          <p:cNvSpPr>
            <a:spLocks noGrp="1"/>
          </p:cNvSpPr>
          <p:nvPr>
            <p:ph type="ctrTitle"/>
          </p:nvPr>
        </p:nvSpPr>
        <p:spPr/>
        <p:txBody>
          <a:bodyPr>
            <a:normAutofit/>
          </a:bodyPr>
          <a:lstStyle/>
          <a:p>
            <a:r>
              <a:rPr lang="en-US" sz="5400" dirty="0"/>
              <a:t>Best Practices for Supporting Students</a:t>
            </a:r>
          </a:p>
        </p:txBody>
      </p:sp>
    </p:spTree>
    <p:extLst>
      <p:ext uri="{BB962C8B-B14F-4D97-AF65-F5344CB8AC3E}">
        <p14:creationId xmlns:p14="http://schemas.microsoft.com/office/powerpoint/2010/main" val="34218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4" y="311727"/>
            <a:ext cx="8220933" cy="564258"/>
          </a:xfrm>
        </p:spPr>
        <p:txBody>
          <a:bodyPr/>
          <a:lstStyle/>
          <a:p>
            <a:r>
              <a:rPr lang="en-US" sz="3200" dirty="0"/>
              <a:t>Where does SEL Fit into MTSS/PBIS</a:t>
            </a:r>
          </a:p>
        </p:txBody>
      </p:sp>
      <p:sp>
        <p:nvSpPr>
          <p:cNvPr id="3" name="Content Placeholder 2"/>
          <p:cNvSpPr>
            <a:spLocks noGrp="1"/>
          </p:cNvSpPr>
          <p:nvPr>
            <p:ph idx="1"/>
          </p:nvPr>
        </p:nvSpPr>
        <p:spPr>
          <a:xfrm>
            <a:off x="916194" y="1879371"/>
            <a:ext cx="4026477" cy="4039084"/>
          </a:xfrm>
        </p:spPr>
        <p:txBody>
          <a:bodyPr/>
          <a:lstStyle/>
          <a:p>
            <a:r>
              <a:rPr lang="en-US" b="1" dirty="0">
                <a:latin typeface="+mn-lt"/>
              </a:rPr>
              <a:t>Tier 1: </a:t>
            </a:r>
            <a:r>
              <a:rPr lang="en-US" dirty="0">
                <a:latin typeface="+mn-lt"/>
              </a:rPr>
              <a:t>Integrated curriculum and School Culture/Climate. </a:t>
            </a:r>
          </a:p>
          <a:p>
            <a:endParaRPr lang="en-US" dirty="0">
              <a:latin typeface="+mn-lt"/>
            </a:endParaRPr>
          </a:p>
          <a:p>
            <a:r>
              <a:rPr lang="en-US" b="1" dirty="0">
                <a:latin typeface="+mn-lt"/>
              </a:rPr>
              <a:t>Tier 2: </a:t>
            </a:r>
            <a:r>
              <a:rPr lang="en-US" dirty="0">
                <a:latin typeface="+mn-lt"/>
              </a:rPr>
              <a:t>Intensive Classroom and Small Group Instruction </a:t>
            </a:r>
          </a:p>
          <a:p>
            <a:endParaRPr lang="en-US" dirty="0">
              <a:latin typeface="+mn-lt"/>
            </a:endParaRPr>
          </a:p>
          <a:p>
            <a:r>
              <a:rPr lang="en-US" b="1" dirty="0">
                <a:latin typeface="+mn-lt"/>
              </a:rPr>
              <a:t>Tier 3: </a:t>
            </a:r>
            <a:r>
              <a:rPr lang="en-US" dirty="0">
                <a:latin typeface="+mn-lt"/>
              </a:rPr>
              <a:t>Individualized Social Skill Instruction </a:t>
            </a:r>
          </a:p>
        </p:txBody>
      </p:sp>
      <p:pic>
        <p:nvPicPr>
          <p:cNvPr id="4" name="Picture 2" descr="MTSS and Essential Component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70604" y="1583474"/>
            <a:ext cx="6476257" cy="468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88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3659307" y="196850"/>
            <a:ext cx="5269052" cy="891540"/>
          </a:xfrm>
          <a:prstGeom prst="rect">
            <a:avLst/>
          </a:prstGeom>
          <a:noFill/>
          <a:ln>
            <a:noFill/>
          </a:ln>
        </p:spPr>
        <p:txBody>
          <a:bodyPr spcFirstLastPara="1" wrap="square" lIns="0" tIns="0" rIns="0" bIns="0" anchor="t" anchorCtr="0">
            <a:noAutofit/>
          </a:bodyPr>
          <a:lstStyle/>
          <a:p>
            <a:r>
              <a:rPr lang="en-US" dirty="0"/>
              <a:t>CDE Team Introductions!</a:t>
            </a:r>
            <a:endParaRPr dirty="0"/>
          </a:p>
        </p:txBody>
      </p:sp>
      <p:sp>
        <p:nvSpPr>
          <p:cNvPr id="206" name="Google Shape;206;p30">
            <a:extLst>
              <a:ext uri="{C183D7F6-B498-43B3-948B-1728B52AA6E4}">
                <adec:decorative xmlns:adec="http://schemas.microsoft.com/office/drawing/2017/decorative" val="1"/>
              </a:ext>
            </a:extLst>
          </p:cNvPr>
          <p:cNvSpPr/>
          <p:nvPr/>
        </p:nvSpPr>
        <p:spPr>
          <a:xfrm>
            <a:off x="1524001" y="1"/>
            <a:ext cx="1422400" cy="1513840"/>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7" name="Google Shape;207;p30" descr=" CDE team introductions and contact information."/>
          <p:cNvSpPr/>
          <p:nvPr/>
        </p:nvSpPr>
        <p:spPr>
          <a:xfrm>
            <a:off x="1661160" y="1281430"/>
            <a:ext cx="8869680" cy="537591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68569" tIns="34275" rIns="68569" bIns="34275" anchor="ctr" anchorCtr="0">
            <a:noAutofit/>
          </a:bodyPr>
          <a:lstStyle/>
          <a:p>
            <a:pPr algn="ctr"/>
            <a:endParaRPr sz="2000" dirty="0">
              <a:solidFill>
                <a:schemeClr val="lt1"/>
              </a:solidFill>
              <a:latin typeface="Calibri"/>
              <a:ea typeface="Calibri"/>
              <a:cs typeface="Calibri"/>
              <a:sym typeface="Calibri"/>
            </a:endParaRPr>
          </a:p>
        </p:txBody>
      </p:sp>
      <p:sp>
        <p:nvSpPr>
          <p:cNvPr id="208" name="Google Shape;208;p30">
            <a:extLst>
              <a:ext uri="{C183D7F6-B498-43B3-948B-1728B52AA6E4}">
                <adec:decorative xmlns:adec="http://schemas.microsoft.com/office/drawing/2017/decorative" val="1"/>
              </a:ext>
            </a:extLst>
          </p:cNvPr>
          <p:cNvSpPr/>
          <p:nvPr/>
        </p:nvSpPr>
        <p:spPr>
          <a:xfrm>
            <a:off x="1524001" y="1646556"/>
            <a:ext cx="782320" cy="2356484"/>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9" name="Google Shape;209;p30"/>
          <p:cNvSpPr txBox="1">
            <a:spLocks noGrp="1"/>
          </p:cNvSpPr>
          <p:nvPr>
            <p:ph type="body" idx="1"/>
          </p:nvPr>
        </p:nvSpPr>
        <p:spPr>
          <a:xfrm>
            <a:off x="2519679" y="1905635"/>
            <a:ext cx="7701280" cy="4135119"/>
          </a:xfrm>
          <a:prstGeom prst="rect">
            <a:avLst/>
          </a:prstGeom>
          <a:noFill/>
          <a:ln>
            <a:noFill/>
          </a:ln>
        </p:spPr>
        <p:txBody>
          <a:bodyPr spcFirstLastPara="1" wrap="square" lIns="0" tIns="0" rIns="0" bIns="34275" anchor="t" anchorCtr="0">
            <a:noAutofit/>
          </a:bodyPr>
          <a:lstStyle/>
          <a:p>
            <a:pPr marL="0" indent="0">
              <a:buSzPts val="1500"/>
              <a:buNone/>
            </a:pPr>
            <a:r>
              <a:rPr lang="en-US" sz="1600" b="1" u="sng" dirty="0"/>
              <a:t>ESSER/ESEA</a:t>
            </a:r>
            <a:endParaRPr lang="en-US" dirty="0"/>
          </a:p>
          <a:p>
            <a:pPr marL="171450" indent="-171450">
              <a:buSzPts val="1500"/>
            </a:pPr>
            <a:r>
              <a:rPr lang="en-US" sz="1600" dirty="0"/>
              <a:t>Nazie Mohajeri-Nelson, Director of ESEA Office (</a:t>
            </a:r>
            <a:r>
              <a:rPr lang="en-US" sz="1600" u="sng" dirty="0">
                <a:solidFill>
                  <a:schemeClr val="hlink"/>
                </a:solidFill>
                <a:hlinkClick r:id="rId3"/>
              </a:rPr>
              <a:t>mohajeri-nelson_n@cde.state.co.us</a:t>
            </a:r>
            <a:r>
              <a:rPr lang="en-US" sz="1600" dirty="0"/>
              <a:t>) </a:t>
            </a:r>
          </a:p>
          <a:p>
            <a:pPr marL="171450" indent="-171450">
              <a:buSzPts val="1500"/>
            </a:pPr>
            <a:r>
              <a:rPr lang="en-US" sz="1600" dirty="0"/>
              <a:t>DeLilah Collins, Assistant Director of ESEA Office (</a:t>
            </a:r>
            <a:r>
              <a:rPr lang="en-US" sz="1600" u="sng" dirty="0">
                <a:solidFill>
                  <a:schemeClr val="hlink"/>
                </a:solidFill>
                <a:hlinkClick r:id="rId4"/>
              </a:rPr>
              <a:t>collins_d@cde.state.co.us</a:t>
            </a:r>
            <a:r>
              <a:rPr lang="en-US" sz="1600" dirty="0"/>
              <a:t>) </a:t>
            </a:r>
          </a:p>
          <a:p>
            <a:pPr marL="171450" indent="-171450">
              <a:buSzPts val="1500"/>
            </a:pPr>
            <a:r>
              <a:rPr lang="en-US" sz="1600" dirty="0"/>
              <a:t>Kristin Crumley, ESSER Monitoring &amp; Reporting Specialist (</a:t>
            </a:r>
            <a:r>
              <a:rPr lang="en-US" sz="1600" dirty="0">
                <a:hlinkClick r:id="rId5"/>
              </a:rPr>
              <a:t>Crumley_k@cde.state.co.us</a:t>
            </a:r>
            <a:r>
              <a:rPr lang="en-US" sz="1600" dirty="0"/>
              <a:t>) </a:t>
            </a:r>
          </a:p>
          <a:p>
            <a:pPr marL="171450" indent="-171450">
              <a:buSzPts val="1500"/>
            </a:pPr>
            <a:r>
              <a:rPr lang="en-US" sz="1600" dirty="0">
                <a:hlinkClick r:id="rId6"/>
              </a:rPr>
              <a:t>ESEA Regional Contacts </a:t>
            </a:r>
            <a:r>
              <a:rPr lang="en-US" sz="1600" dirty="0"/>
              <a:t>assigned to your district</a:t>
            </a:r>
          </a:p>
          <a:p>
            <a:pPr marL="0" indent="0">
              <a:spcBef>
                <a:spcPts val="0"/>
              </a:spcBef>
              <a:buSzPts val="1500"/>
              <a:buNone/>
            </a:pPr>
            <a:endParaRPr lang="en-US" sz="1600" b="1" u="sng" dirty="0"/>
          </a:p>
          <a:p>
            <a:pPr marL="0" indent="0">
              <a:spcBef>
                <a:spcPts val="0"/>
              </a:spcBef>
              <a:buSzPts val="1500"/>
              <a:buNone/>
            </a:pPr>
            <a:r>
              <a:rPr lang="en-US" sz="1600" b="1" u="sng" dirty="0"/>
              <a:t>Fiscal Experts</a:t>
            </a:r>
            <a:endParaRPr sz="2800" dirty="0"/>
          </a:p>
          <a:p>
            <a:pPr marL="171450" indent="-171450">
              <a:buSzPts val="1500"/>
            </a:pPr>
            <a:r>
              <a:rPr lang="en-US" sz="1600" dirty="0"/>
              <a:t>Jennifer Okes, Chief Operating Officer (</a:t>
            </a:r>
            <a:r>
              <a:rPr lang="en-US" sz="1600" u="sng" dirty="0">
                <a:solidFill>
                  <a:schemeClr val="hlink"/>
                </a:solidFill>
                <a:hlinkClick r:id="rId7"/>
              </a:rPr>
              <a:t>okes_j@cde.state.co.us</a:t>
            </a:r>
            <a:r>
              <a:rPr lang="en-US" sz="1600" dirty="0"/>
              <a:t>) </a:t>
            </a:r>
            <a:endParaRPr sz="1600" dirty="0"/>
          </a:p>
          <a:p>
            <a:pPr marL="171450" indent="-171450">
              <a:buSzPts val="1500"/>
            </a:pPr>
            <a:r>
              <a:rPr lang="en-US" sz="1600" dirty="0"/>
              <a:t>Kate Bartlett, Executive Director of School District Operations (</a:t>
            </a:r>
            <a:r>
              <a:rPr lang="en-US" sz="1600" u="sng" dirty="0">
                <a:solidFill>
                  <a:schemeClr val="hlink"/>
                </a:solidFill>
                <a:hlinkClick r:id="rId8"/>
              </a:rPr>
              <a:t>Bartlett_k@cde.state.co.us</a:t>
            </a:r>
            <a:r>
              <a:rPr lang="en-US" sz="1600" dirty="0"/>
              <a:t>) </a:t>
            </a:r>
          </a:p>
          <a:p>
            <a:pPr marL="171450" indent="-171450">
              <a:buSzPts val="1500"/>
            </a:pPr>
            <a:r>
              <a:rPr lang="en-US" sz="1600" dirty="0"/>
              <a:t>Jennifer Austin, Director of Grants Fiscal Management (</a:t>
            </a:r>
            <a:r>
              <a:rPr lang="en-US" sz="1600" dirty="0">
                <a:solidFill>
                  <a:srgbClr val="0070C0"/>
                </a:solidFill>
                <a:hlinkClick r:id="rId9">
                  <a:extLst>
                    <a:ext uri="{A12FA001-AC4F-418D-AE19-62706E023703}">
                      <ahyp:hlinkClr xmlns:ahyp="http://schemas.microsoft.com/office/drawing/2018/hyperlinkcolor" val="tx"/>
                    </a:ext>
                  </a:extLst>
                </a:hlinkClick>
              </a:rPr>
              <a:t>Austin_j@cde.state.co.us</a:t>
            </a:r>
            <a:r>
              <a:rPr lang="en-US" sz="1600" dirty="0"/>
              <a:t>) </a:t>
            </a:r>
          </a:p>
          <a:p>
            <a:pPr marL="171450" indent="-171450">
              <a:buSzPts val="1500"/>
            </a:pPr>
            <a:r>
              <a:rPr lang="en-US" sz="1600" dirty="0"/>
              <a:t>Robert Hawkins, Grants Fiscal Analyst (</a:t>
            </a:r>
            <a:r>
              <a:rPr lang="en-US" sz="1600" u="sng" dirty="0">
                <a:solidFill>
                  <a:schemeClr val="hlink"/>
                </a:solidFill>
                <a:hlinkClick r:id="rId10"/>
              </a:rPr>
              <a:t>Hawkins_s@cde.state.co.us</a:t>
            </a:r>
            <a:r>
              <a:rPr lang="en-US" sz="1600" dirty="0"/>
              <a:t>) </a:t>
            </a:r>
          </a:p>
          <a:p>
            <a:pPr marL="171450" indent="-171450">
              <a:buSzPts val="1500"/>
            </a:pPr>
            <a:r>
              <a:rPr lang="en-US" sz="1600" dirty="0"/>
              <a:t>Steven Kaleda, Grants Fiscal Analyst (</a:t>
            </a:r>
            <a:r>
              <a:rPr lang="en-US" sz="1600" u="sng" dirty="0">
                <a:solidFill>
                  <a:schemeClr val="hlink"/>
                </a:solidFill>
                <a:hlinkClick r:id="rId11"/>
              </a:rPr>
              <a:t>Kaleda_s@cde.state.co.us</a:t>
            </a:r>
            <a:r>
              <a:rPr lang="en-US" sz="1600" dirty="0"/>
              <a:t>) </a:t>
            </a:r>
          </a:p>
        </p:txBody>
      </p:sp>
    </p:spTree>
    <p:extLst>
      <p:ext uri="{BB962C8B-B14F-4D97-AF65-F5344CB8AC3E}">
        <p14:creationId xmlns:p14="http://schemas.microsoft.com/office/powerpoint/2010/main" val="2825309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415599" y="208176"/>
            <a:ext cx="8065168" cy="744006"/>
          </a:xfrm>
          <a:prstGeom prst="rect">
            <a:avLst/>
          </a:prstGeom>
        </p:spPr>
        <p:txBody>
          <a:bodyPr spcFirstLastPara="1" vert="horz" wrap="square" lIns="121900" tIns="121900" rIns="121900" bIns="121900" rtlCol="0" anchor="t" anchorCtr="0">
            <a:noAutofit/>
          </a:bodyPr>
          <a:lstStyle/>
          <a:p>
            <a:r>
              <a:rPr lang="en-US" sz="3200" dirty="0"/>
              <a:t>Social Emotional Skills</a:t>
            </a:r>
          </a:p>
        </p:txBody>
      </p:sp>
      <p:sp>
        <p:nvSpPr>
          <p:cNvPr id="3" name="Text Placeholder 2">
            <a:extLst>
              <a:ext uri="{FF2B5EF4-FFF2-40B4-BE49-F238E27FC236}">
                <a16:creationId xmlns:a16="http://schemas.microsoft.com/office/drawing/2014/main" id="{75870517-452F-47BE-88E5-71FE6D5E61FC}"/>
              </a:ext>
            </a:extLst>
          </p:cNvPr>
          <p:cNvSpPr>
            <a:spLocks noGrp="1"/>
          </p:cNvSpPr>
          <p:nvPr>
            <p:ph type="body" idx="1"/>
          </p:nvPr>
        </p:nvSpPr>
        <p:spPr/>
        <p:txBody>
          <a:bodyPr/>
          <a:lstStyle/>
          <a:p>
            <a:endParaRPr lang="en-US"/>
          </a:p>
        </p:txBody>
      </p:sp>
      <p:pic>
        <p:nvPicPr>
          <p:cNvPr id="213" name="Google Shape;213;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683634" y="1238533"/>
            <a:ext cx="4876865" cy="4805467"/>
          </a:xfrm>
          <a:prstGeom prst="rect">
            <a:avLst/>
          </a:prstGeom>
          <a:noFill/>
          <a:ln>
            <a:noFill/>
          </a:ln>
        </p:spPr>
      </p:pic>
      <p:graphicFrame>
        <p:nvGraphicFramePr>
          <p:cNvPr id="215" name="Google Shape;212;p38" descr="Social emotional skills include self-awareness, self-management, social awareness, relationship skills, and responsible decision making.">
            <a:extLst>
              <a:ext uri="{FF2B5EF4-FFF2-40B4-BE49-F238E27FC236}">
                <a16:creationId xmlns:a16="http://schemas.microsoft.com/office/drawing/2014/main" id="{1BB31881-028A-4EE3-A6F6-3782B5DDF427}"/>
              </a:ext>
            </a:extLst>
          </p:cNvPr>
          <p:cNvGraphicFramePr/>
          <p:nvPr>
            <p:extLst>
              <p:ext uri="{D42A27DB-BD31-4B8C-83A1-F6EECF244321}">
                <p14:modId xmlns:p14="http://schemas.microsoft.com/office/powerpoint/2010/main" val="2189834795"/>
              </p:ext>
            </p:extLst>
          </p:nvPr>
        </p:nvGraphicFramePr>
        <p:xfrm>
          <a:off x="415600" y="1536633"/>
          <a:ext cx="6057600" cy="455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660A2058-F0BF-46EC-A062-133D11134F88}"/>
              </a:ext>
            </a:extLst>
          </p:cNvPr>
          <p:cNvSpPr txBox="1"/>
          <p:nvPr/>
        </p:nvSpPr>
        <p:spPr>
          <a:xfrm>
            <a:off x="415599" y="6223666"/>
            <a:ext cx="7215689"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000000"/>
                </a:solidFill>
                <a:effectLst/>
                <a:uLnTx/>
                <a:uFillTx/>
                <a:latin typeface="Arial"/>
                <a:ea typeface="+mn-ea"/>
                <a:cs typeface="+mn-cs"/>
                <a:hlinkClick r:id="rId9"/>
              </a:rPr>
              <a:t>https://casel.org</a:t>
            </a:r>
            <a:r>
              <a:rPr kumimoji="0" lang="en-US" sz="1600" b="0" i="0" u="sng" strike="noStrike" kern="1200" cap="none" spc="0" normalizeH="0" baseline="0" noProof="0" dirty="0">
                <a:ln>
                  <a:noFill/>
                </a:ln>
                <a:solidFill>
                  <a:srgbClr val="000000"/>
                </a:solidFill>
                <a:effectLst/>
                <a:uLnTx/>
                <a:uFillTx/>
                <a:latin typeface="Arial"/>
                <a:ea typeface="+mn-ea"/>
                <a:cs typeface="+mn-cs"/>
                <a:hlinkClick r:id="rId9"/>
              </a:rPr>
              <a:t>/</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motional regulation skills: mindfulness, mediation program, character education. &#10;&#10;Mental health literacy: depression education, suicide prevention, mental health conditions.&#10;&#10;" title="Two Types of SEL Programs"/>
          <p:cNvPicPr>
            <a:picLocks noGrp="1" noChangeAspect="1"/>
          </p:cNvPicPr>
          <p:nvPr>
            <p:ph idx="1"/>
          </p:nvPr>
        </p:nvPicPr>
        <p:blipFill>
          <a:blip r:embed="rId3"/>
          <a:stretch>
            <a:fillRect/>
          </a:stretch>
        </p:blipFill>
        <p:spPr>
          <a:xfrm>
            <a:off x="587345" y="1521340"/>
            <a:ext cx="9452120" cy="4351338"/>
          </a:xfrm>
          <a:prstGeom prst="rect">
            <a:avLst/>
          </a:prstGeom>
        </p:spPr>
      </p:pic>
      <p:sp>
        <p:nvSpPr>
          <p:cNvPr id="3" name="Title 1"/>
          <p:cNvSpPr>
            <a:spLocks noGrp="1"/>
          </p:cNvSpPr>
          <p:nvPr>
            <p:ph type="title"/>
          </p:nvPr>
        </p:nvSpPr>
        <p:spPr>
          <a:xfrm>
            <a:off x="268965" y="272090"/>
            <a:ext cx="11654070" cy="713232"/>
          </a:xfrm>
        </p:spPr>
        <p:txBody>
          <a:bodyPr/>
          <a:lstStyle/>
          <a:p>
            <a:r>
              <a:rPr lang="en-US" sz="3200" dirty="0"/>
              <a:t>Two Types of SEL Programs</a:t>
            </a:r>
          </a:p>
        </p:txBody>
      </p:sp>
    </p:spTree>
    <p:extLst>
      <p:ext uri="{BB962C8B-B14F-4D97-AF65-F5344CB8AC3E}">
        <p14:creationId xmlns:p14="http://schemas.microsoft.com/office/powerpoint/2010/main" val="113872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58" y="294385"/>
            <a:ext cx="10261606" cy="898524"/>
          </a:xfrm>
        </p:spPr>
        <p:txBody>
          <a:bodyPr/>
          <a:lstStyle/>
          <a:p>
            <a:r>
              <a:rPr lang="en-US" sz="3200" dirty="0"/>
              <a:t>Tier 2: Intensive Classroom and Small Group Instruction </a:t>
            </a:r>
          </a:p>
        </p:txBody>
      </p:sp>
      <p:sp>
        <p:nvSpPr>
          <p:cNvPr id="3" name="Content Placeholder 2"/>
          <p:cNvSpPr>
            <a:spLocks noGrp="1"/>
          </p:cNvSpPr>
          <p:nvPr>
            <p:ph idx="1"/>
          </p:nvPr>
        </p:nvSpPr>
        <p:spPr>
          <a:xfrm>
            <a:off x="591015" y="1671695"/>
            <a:ext cx="11285034" cy="4351338"/>
          </a:xfrm>
        </p:spPr>
        <p:txBody>
          <a:bodyPr/>
          <a:lstStyle/>
          <a:p>
            <a:r>
              <a:rPr lang="en-US" dirty="0">
                <a:latin typeface="+mn-lt"/>
              </a:rPr>
              <a:t>Increased frequency (higher repetitions) of teaching behavioral expectation </a:t>
            </a:r>
          </a:p>
          <a:p>
            <a:r>
              <a:rPr lang="en-US" dirty="0">
                <a:latin typeface="+mn-lt"/>
              </a:rPr>
              <a:t>Increased duration, providing a more detailed(example and non-example) explanation of expected behaviors and why those behaviors are important. Discussion about expected behaviors</a:t>
            </a:r>
          </a:p>
          <a:p>
            <a:r>
              <a:rPr lang="en-US" dirty="0">
                <a:latin typeface="+mn-lt"/>
              </a:rPr>
              <a:t>Looking for Teachable Moments: Re-teaching behavioral expectation</a:t>
            </a:r>
          </a:p>
          <a:p>
            <a:r>
              <a:rPr lang="en-US" dirty="0">
                <a:latin typeface="+mn-lt"/>
              </a:rPr>
              <a:t>Small group based in identified need</a:t>
            </a:r>
          </a:p>
          <a:p>
            <a:pPr lvl="1"/>
            <a:r>
              <a:rPr lang="en-US" dirty="0">
                <a:latin typeface="+mn-lt"/>
              </a:rPr>
              <a:t>Why Try                             </a:t>
            </a:r>
          </a:p>
          <a:p>
            <a:pPr lvl="1"/>
            <a:r>
              <a:rPr lang="en-US" dirty="0">
                <a:latin typeface="+mn-lt"/>
              </a:rPr>
              <a:t>Anger group</a:t>
            </a:r>
          </a:p>
          <a:p>
            <a:pPr lvl="1"/>
            <a:r>
              <a:rPr lang="en-US" dirty="0">
                <a:latin typeface="+mn-lt"/>
              </a:rPr>
              <a:t>Brain Wise                         </a:t>
            </a:r>
          </a:p>
          <a:p>
            <a:pPr lvl="1"/>
            <a:r>
              <a:rPr lang="en-US" dirty="0">
                <a:latin typeface="+mn-lt"/>
              </a:rPr>
              <a:t>Problem Solving </a:t>
            </a:r>
          </a:p>
          <a:p>
            <a:pPr lvl="1"/>
            <a:r>
              <a:rPr lang="en-US" dirty="0">
                <a:latin typeface="+mn-lt"/>
              </a:rPr>
              <a:t>Second Step                       </a:t>
            </a:r>
          </a:p>
          <a:p>
            <a:pPr lvl="1"/>
            <a:r>
              <a:rPr lang="en-US" dirty="0">
                <a:latin typeface="+mn-lt"/>
              </a:rPr>
              <a:t>Coping Skills Group</a:t>
            </a:r>
          </a:p>
          <a:p>
            <a:endParaRPr lang="en-US" sz="2000" dirty="0">
              <a:latin typeface="+mn-lt"/>
            </a:endParaRPr>
          </a:p>
          <a:p>
            <a:endParaRPr lang="en-US" sz="2000" dirty="0">
              <a:latin typeface="+mn-lt"/>
            </a:endParaRPr>
          </a:p>
        </p:txBody>
      </p:sp>
    </p:spTree>
    <p:extLst>
      <p:ext uri="{BB962C8B-B14F-4D97-AF65-F5344CB8AC3E}">
        <p14:creationId xmlns:p14="http://schemas.microsoft.com/office/powerpoint/2010/main" val="1401131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5" end="5"/>
                                            </p:tx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6" end="6"/>
                                            </p:txEl>
                                          </p:spTgt>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9"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0" dur="1000"/>
                                        <p:tgtEl>
                                          <p:spTgt spid="3">
                                            <p:txEl>
                                              <p:pRg st="7" end="7"/>
                                            </p:txEl>
                                          </p:spTgt>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p:cTn id="5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5" dur="1000"/>
                                        <p:tgtEl>
                                          <p:spTgt spid="3">
                                            <p:txEl>
                                              <p:pRg st="8" end="8"/>
                                            </p:txEl>
                                          </p:spTgt>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p:cTn id="58"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59"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60"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55" y="316688"/>
            <a:ext cx="8065168" cy="898524"/>
          </a:xfrm>
        </p:spPr>
        <p:txBody>
          <a:bodyPr/>
          <a:lstStyle/>
          <a:p>
            <a:r>
              <a:rPr lang="en-US" sz="3200" dirty="0"/>
              <a:t>Tier 3: Individualized Social Skill Instruction </a:t>
            </a:r>
          </a:p>
        </p:txBody>
      </p:sp>
      <p:sp>
        <p:nvSpPr>
          <p:cNvPr id="3" name="Content Placeholder 2"/>
          <p:cNvSpPr>
            <a:spLocks noGrp="1"/>
          </p:cNvSpPr>
          <p:nvPr>
            <p:ph idx="1"/>
          </p:nvPr>
        </p:nvSpPr>
        <p:spPr>
          <a:xfrm>
            <a:off x="501805" y="1432356"/>
            <a:ext cx="9537545" cy="4520449"/>
          </a:xfrm>
        </p:spPr>
        <p:txBody>
          <a:bodyPr/>
          <a:lstStyle/>
          <a:p>
            <a:pPr>
              <a:lnSpc>
                <a:spcPct val="110000"/>
              </a:lnSpc>
            </a:pPr>
            <a:r>
              <a:rPr lang="en-US" dirty="0">
                <a:latin typeface="+mn-lt"/>
              </a:rPr>
              <a:t>Individual instruction (pull out) time with a Teacher, Para, Mental Health provide 15-20 minutes a week. </a:t>
            </a:r>
          </a:p>
          <a:p>
            <a:pPr>
              <a:lnSpc>
                <a:spcPct val="110000"/>
              </a:lnSpc>
            </a:pPr>
            <a:endParaRPr lang="en-US" dirty="0">
              <a:latin typeface="+mn-lt"/>
            </a:endParaRPr>
          </a:p>
          <a:p>
            <a:pPr>
              <a:lnSpc>
                <a:spcPct val="110000"/>
              </a:lnSpc>
            </a:pPr>
            <a:r>
              <a:rPr lang="en-US" dirty="0">
                <a:latin typeface="+mn-lt"/>
              </a:rPr>
              <a:t>Application/Practice of skills in a small group (Tier 2 intervention group). </a:t>
            </a:r>
          </a:p>
          <a:p>
            <a:pPr>
              <a:lnSpc>
                <a:spcPct val="110000"/>
              </a:lnSpc>
            </a:pPr>
            <a:endParaRPr lang="en-US" dirty="0">
              <a:latin typeface="+mn-lt"/>
            </a:endParaRPr>
          </a:p>
          <a:p>
            <a:pPr>
              <a:lnSpc>
                <a:spcPct val="110000"/>
              </a:lnSpc>
            </a:pPr>
            <a:r>
              <a:rPr lang="en-US" dirty="0">
                <a:latin typeface="+mn-lt"/>
              </a:rPr>
              <a:t> Generalization takes place when the use of the skill is supported is the classroom setting (Tier 1) where the student receives feedback and is reinforced for the use of the skill.</a:t>
            </a:r>
          </a:p>
        </p:txBody>
      </p:sp>
    </p:spTree>
    <p:extLst>
      <p:ext uri="{BB962C8B-B14F-4D97-AF65-F5344CB8AC3E}">
        <p14:creationId xmlns:p14="http://schemas.microsoft.com/office/powerpoint/2010/main" val="398103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305172"/>
            <a:ext cx="11260577" cy="898524"/>
          </a:xfrm>
        </p:spPr>
        <p:txBody>
          <a:bodyPr/>
          <a:lstStyle/>
          <a:p>
            <a:r>
              <a:rPr lang="en-US" sz="3200" dirty="0"/>
              <a:t>Where does FBA and BIP Fit into MTSS/PBIS</a:t>
            </a:r>
          </a:p>
        </p:txBody>
      </p:sp>
      <p:sp>
        <p:nvSpPr>
          <p:cNvPr id="3" name="Content Placeholder 2"/>
          <p:cNvSpPr>
            <a:spLocks noGrp="1"/>
          </p:cNvSpPr>
          <p:nvPr>
            <p:ph idx="1"/>
          </p:nvPr>
        </p:nvSpPr>
        <p:spPr>
          <a:xfrm>
            <a:off x="916194" y="1879371"/>
            <a:ext cx="4026477" cy="4039084"/>
          </a:xfrm>
        </p:spPr>
        <p:txBody>
          <a:bodyPr/>
          <a:lstStyle/>
          <a:p>
            <a:r>
              <a:rPr lang="en-US" b="1" dirty="0">
                <a:latin typeface="+mn-lt"/>
              </a:rPr>
              <a:t>Tier 1: </a:t>
            </a:r>
            <a:r>
              <a:rPr lang="en-US" dirty="0">
                <a:latin typeface="+mn-lt"/>
              </a:rPr>
              <a:t>Whole School, grade levels, individual classes. </a:t>
            </a:r>
          </a:p>
          <a:p>
            <a:endParaRPr lang="en-US" dirty="0">
              <a:latin typeface="+mn-lt"/>
            </a:endParaRPr>
          </a:p>
          <a:p>
            <a:r>
              <a:rPr lang="en-US" b="1" dirty="0">
                <a:latin typeface="+mn-lt"/>
              </a:rPr>
              <a:t>Tier 2: </a:t>
            </a:r>
            <a:r>
              <a:rPr lang="en-US" dirty="0">
                <a:latin typeface="+mn-lt"/>
              </a:rPr>
              <a:t>Brief FBA</a:t>
            </a:r>
          </a:p>
          <a:p>
            <a:endParaRPr lang="en-US" dirty="0">
              <a:latin typeface="+mn-lt"/>
            </a:endParaRPr>
          </a:p>
          <a:p>
            <a:r>
              <a:rPr lang="en-US" b="1" dirty="0">
                <a:latin typeface="+mn-lt"/>
              </a:rPr>
              <a:t>Tier 3: </a:t>
            </a:r>
            <a:r>
              <a:rPr lang="en-US" dirty="0">
                <a:latin typeface="+mn-lt"/>
              </a:rPr>
              <a:t>Full FBA </a:t>
            </a:r>
          </a:p>
        </p:txBody>
      </p:sp>
      <p:pic>
        <p:nvPicPr>
          <p:cNvPr id="5" name="Picture 2">
            <a:extLst>
              <a:ext uri="{FF2B5EF4-FFF2-40B4-BE49-F238E27FC236}">
                <a16:creationId xmlns:a16="http://schemas.microsoft.com/office/drawing/2014/main" id="{18A5B66A-A8E8-4514-9CAC-558E10B528F4}"/>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4652365" y="1470824"/>
            <a:ext cx="7314734" cy="4770177"/>
          </a:xfrm>
          <a:prstGeom prst="rect">
            <a:avLst/>
          </a:prstGeom>
          <a:noFill/>
          <a:ln w="9525">
            <a:noFill/>
            <a:miter lim="800000"/>
            <a:headEnd/>
            <a:tailEnd/>
          </a:ln>
          <a:effectLst/>
        </p:spPr>
      </p:pic>
      <p:grpSp>
        <p:nvGrpSpPr>
          <p:cNvPr id="6" name="Group 5">
            <a:extLst>
              <a:ext uri="{FF2B5EF4-FFF2-40B4-BE49-F238E27FC236}">
                <a16:creationId xmlns:a16="http://schemas.microsoft.com/office/drawing/2014/main" id="{8AE37639-6AB7-49C4-AD3E-0DC012550AB4}"/>
              </a:ext>
              <a:ext uri="{C183D7F6-B498-43B3-948B-1728B52AA6E4}">
                <adec:decorative xmlns:adec="http://schemas.microsoft.com/office/drawing/2017/decorative" val="1"/>
              </a:ext>
            </a:extLst>
          </p:cNvPr>
          <p:cNvGrpSpPr/>
          <p:nvPr/>
        </p:nvGrpSpPr>
        <p:grpSpPr>
          <a:xfrm>
            <a:off x="4898283" y="1279629"/>
            <a:ext cx="7113205" cy="5450889"/>
            <a:chOff x="1524000" y="735724"/>
            <a:chExt cx="9144000" cy="6122276"/>
          </a:xfrm>
        </p:grpSpPr>
        <p:graphicFrame>
          <p:nvGraphicFramePr>
            <p:cNvPr id="7" name="Chart 6">
              <a:extLst>
                <a:ext uri="{FF2B5EF4-FFF2-40B4-BE49-F238E27FC236}">
                  <a16:creationId xmlns:a16="http://schemas.microsoft.com/office/drawing/2014/main" id="{26451EF0-AFA4-4DC5-858B-653B3211A7EB}"/>
                </a:ext>
              </a:extLst>
            </p:cNvPr>
            <p:cNvGraphicFramePr>
              <a:graphicFrameLocks/>
            </p:cNvGraphicFramePr>
            <p:nvPr/>
          </p:nvGraphicFramePr>
          <p:xfrm>
            <a:off x="1524000" y="735724"/>
            <a:ext cx="4572000" cy="3036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4CBC30D2-C818-4848-84EA-8366C2ABC003}"/>
                </a:ext>
              </a:extLst>
            </p:cNvPr>
            <p:cNvGraphicFramePr>
              <a:graphicFrameLocks/>
            </p:cNvGraphicFramePr>
            <p:nvPr/>
          </p:nvGraphicFramePr>
          <p:xfrm>
            <a:off x="1524000" y="3780332"/>
            <a:ext cx="4572000" cy="3077668"/>
          </p:xfrm>
          <a:graphic>
            <a:graphicData uri="http://schemas.openxmlformats.org/drawingml/2006/chart">
              <c:chart xmlns:c="http://schemas.openxmlformats.org/drawingml/2006/chart" xmlns:r="http://schemas.openxmlformats.org/officeDocument/2006/relationships" r:id="rId5"/>
            </a:graphicData>
          </a:graphic>
        </p:graphicFrame>
        <p:grpSp>
          <p:nvGrpSpPr>
            <p:cNvPr id="9" name="Group 8">
              <a:extLst>
                <a:ext uri="{FF2B5EF4-FFF2-40B4-BE49-F238E27FC236}">
                  <a16:creationId xmlns:a16="http://schemas.microsoft.com/office/drawing/2014/main" id="{46B321B1-ED17-4A34-BE03-B4C3836967B6}"/>
                </a:ext>
              </a:extLst>
            </p:cNvPr>
            <p:cNvGrpSpPr/>
            <p:nvPr/>
          </p:nvGrpSpPr>
          <p:grpSpPr>
            <a:xfrm>
              <a:off x="4719210" y="735724"/>
              <a:ext cx="5948790" cy="6122276"/>
              <a:chOff x="3244424" y="735724"/>
              <a:chExt cx="5880362" cy="6122276"/>
            </a:xfrm>
          </p:grpSpPr>
          <p:graphicFrame>
            <p:nvGraphicFramePr>
              <p:cNvPr id="10" name="Chart 9">
                <a:extLst>
                  <a:ext uri="{FF2B5EF4-FFF2-40B4-BE49-F238E27FC236}">
                    <a16:creationId xmlns:a16="http://schemas.microsoft.com/office/drawing/2014/main" id="{5188B8D9-627C-49B9-9E77-EBF038E99119}"/>
                  </a:ext>
                </a:extLst>
              </p:cNvPr>
              <p:cNvGraphicFramePr>
                <a:graphicFrameLocks/>
              </p:cNvGraphicFramePr>
              <p:nvPr/>
            </p:nvGraphicFramePr>
            <p:xfrm>
              <a:off x="4572000" y="735724"/>
              <a:ext cx="4552786" cy="30361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EF5920C8-5E64-4512-A4AF-BD472CCC3D4B}"/>
                  </a:ext>
                </a:extLst>
              </p:cNvPr>
              <p:cNvGraphicFramePr>
                <a:graphicFrameLocks/>
              </p:cNvGraphicFramePr>
              <p:nvPr/>
            </p:nvGraphicFramePr>
            <p:xfrm>
              <a:off x="4575748" y="3788764"/>
              <a:ext cx="4549038" cy="3069236"/>
            </p:xfrm>
            <a:graphic>
              <a:graphicData uri="http://schemas.openxmlformats.org/drawingml/2006/chart">
                <c:chart xmlns:c="http://schemas.openxmlformats.org/drawingml/2006/chart" xmlns:r="http://schemas.openxmlformats.org/officeDocument/2006/relationships" r:id="rId7"/>
              </a:graphicData>
            </a:graphic>
          </p:graphicFrame>
          <p:sp>
            <p:nvSpPr>
              <p:cNvPr id="12" name="Oval 11">
                <a:extLst>
                  <a:ext uri="{FF2B5EF4-FFF2-40B4-BE49-F238E27FC236}">
                    <a16:creationId xmlns:a16="http://schemas.microsoft.com/office/drawing/2014/main" id="{0C003A22-2805-4D00-8EE7-D5A58164CD00}"/>
                  </a:ext>
                </a:extLst>
              </p:cNvPr>
              <p:cNvSpPr/>
              <p:nvPr/>
            </p:nvSpPr>
            <p:spPr>
              <a:xfrm>
                <a:off x="3244424" y="2386488"/>
                <a:ext cx="948153" cy="3221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13" name="Oval 12">
                <a:extLst>
                  <a:ext uri="{FF2B5EF4-FFF2-40B4-BE49-F238E27FC236}">
                    <a16:creationId xmlns:a16="http://schemas.microsoft.com/office/drawing/2014/main" id="{DFC6FFCB-7A15-4BEC-90D0-8272B2888A2C}"/>
                  </a:ext>
                </a:extLst>
              </p:cNvPr>
              <p:cNvSpPr/>
              <p:nvPr/>
            </p:nvSpPr>
            <p:spPr>
              <a:xfrm>
                <a:off x="7828590" y="2064304"/>
                <a:ext cx="948153" cy="3221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F7D5BDDC-CF78-48AE-A0B8-2C9454770205}"/>
                  </a:ext>
                </a:extLst>
              </p:cNvPr>
              <p:cNvSpPr/>
              <p:nvPr/>
            </p:nvSpPr>
            <p:spPr>
              <a:xfrm>
                <a:off x="3296306" y="5346024"/>
                <a:ext cx="948153" cy="3221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15" name="Oval 14">
                <a:extLst>
                  <a:ext uri="{FF2B5EF4-FFF2-40B4-BE49-F238E27FC236}">
                    <a16:creationId xmlns:a16="http://schemas.microsoft.com/office/drawing/2014/main" id="{70302B49-CC36-42A1-9E34-FAC888293369}"/>
                  </a:ext>
                </a:extLst>
              </p:cNvPr>
              <p:cNvSpPr/>
              <p:nvPr/>
            </p:nvSpPr>
            <p:spPr>
              <a:xfrm>
                <a:off x="7786086" y="5319166"/>
                <a:ext cx="948153" cy="3221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grpSp>
      </p:grpSp>
      <p:grpSp>
        <p:nvGrpSpPr>
          <p:cNvPr id="16" name="Group 15">
            <a:extLst>
              <a:ext uri="{FF2B5EF4-FFF2-40B4-BE49-F238E27FC236}">
                <a16:creationId xmlns:a16="http://schemas.microsoft.com/office/drawing/2014/main" id="{AED2E654-3685-4D0F-9ABD-1AFC84A0508D}"/>
              </a:ext>
              <a:ext uri="{C183D7F6-B498-43B3-948B-1728B52AA6E4}">
                <adec:decorative xmlns:adec="http://schemas.microsoft.com/office/drawing/2017/decorative" val="1"/>
              </a:ext>
            </a:extLst>
          </p:cNvPr>
          <p:cNvGrpSpPr/>
          <p:nvPr/>
        </p:nvGrpSpPr>
        <p:grpSpPr>
          <a:xfrm>
            <a:off x="4685491" y="1883793"/>
            <a:ext cx="6889072" cy="4357208"/>
            <a:chOff x="2145498" y="2254323"/>
            <a:chExt cx="4843387" cy="2797986"/>
          </a:xfrm>
        </p:grpSpPr>
        <p:sp>
          <p:nvSpPr>
            <p:cNvPr id="17" name="Google Shape;245;p22">
              <a:extLst>
                <a:ext uri="{FF2B5EF4-FFF2-40B4-BE49-F238E27FC236}">
                  <a16:creationId xmlns:a16="http://schemas.microsoft.com/office/drawing/2014/main" id="{54A9D9CA-CA89-4113-9E94-B7F5DC8A0F36}"/>
                </a:ext>
              </a:extLst>
            </p:cNvPr>
            <p:cNvSpPr txBox="1"/>
            <p:nvPr/>
          </p:nvSpPr>
          <p:spPr>
            <a:xfrm>
              <a:off x="5937783" y="4148587"/>
              <a:ext cx="1051102" cy="903722"/>
            </a:xfrm>
            <a:prstGeom prst="rect">
              <a:avLst/>
            </a:prstGeom>
            <a:noFill/>
            <a:ln w="9525" cap="flat" cmpd="sng">
              <a:solidFill>
                <a:schemeClr val="dk1"/>
              </a:solidFill>
              <a:prstDash val="solid"/>
              <a:miter lim="800000"/>
              <a:headEnd type="none" w="sm" len="sm"/>
              <a:tailEnd type="none" w="sm" len="sm"/>
            </a:ln>
          </p:spPr>
          <p:txBody>
            <a:bodyPr spcFirstLastPara="1" wrap="square" lIns="38570" tIns="19280" rIns="38570" bIns="19280" anchor="t" anchorCtr="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Trebuchet MS" panose="020B0603020202020204" pitchFamily="34" charset="0"/>
                <a:ea typeface="Calibri"/>
                <a:cs typeface="Calibri"/>
                <a:sym typeface="Calibri"/>
              </a:endParaRPr>
            </a:p>
          </p:txBody>
        </p:sp>
        <p:sp>
          <p:nvSpPr>
            <p:cNvPr id="18" name="Google Shape;246;p22">
              <a:extLst>
                <a:ext uri="{FF2B5EF4-FFF2-40B4-BE49-F238E27FC236}">
                  <a16:creationId xmlns:a16="http://schemas.microsoft.com/office/drawing/2014/main" id="{ED4E4389-D5DD-4E29-8849-B2FBCFE52BBD}"/>
                </a:ext>
              </a:extLst>
            </p:cNvPr>
            <p:cNvSpPr txBox="1"/>
            <p:nvPr/>
          </p:nvSpPr>
          <p:spPr>
            <a:xfrm>
              <a:off x="5956394" y="2907014"/>
              <a:ext cx="999591" cy="1147163"/>
            </a:xfrm>
            <a:prstGeom prst="rect">
              <a:avLst/>
            </a:prstGeom>
            <a:noFill/>
            <a:ln w="9525" cap="flat" cmpd="sng">
              <a:solidFill>
                <a:schemeClr val="dk1"/>
              </a:solidFill>
              <a:prstDash val="solid"/>
              <a:miter lim="800000"/>
              <a:headEnd type="none" w="sm" len="sm"/>
              <a:tailEnd type="none" w="sm" len="sm"/>
            </a:ln>
          </p:spPr>
          <p:txBody>
            <a:bodyPr spcFirstLastPara="1" wrap="square" lIns="38570" tIns="19280" rIns="38570" bIns="1928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Trebuchet MS" panose="020B0603020202020204" pitchFamily="34" charset="0"/>
                <a:ea typeface="Calibri"/>
                <a:cs typeface="Calibri"/>
                <a:sym typeface="Calibri"/>
              </a:endParaRPr>
            </a:p>
          </p:txBody>
        </p:sp>
        <p:sp>
          <p:nvSpPr>
            <p:cNvPr id="19" name="Google Shape;247;p22">
              <a:extLst>
                <a:ext uri="{FF2B5EF4-FFF2-40B4-BE49-F238E27FC236}">
                  <a16:creationId xmlns:a16="http://schemas.microsoft.com/office/drawing/2014/main" id="{F5F0040B-8F14-4926-AE1A-D93C1DC7BDC8}"/>
                </a:ext>
              </a:extLst>
            </p:cNvPr>
            <p:cNvSpPr txBox="1"/>
            <p:nvPr/>
          </p:nvSpPr>
          <p:spPr>
            <a:xfrm>
              <a:off x="4593633" y="2254323"/>
              <a:ext cx="935423" cy="757097"/>
            </a:xfrm>
            <a:prstGeom prst="rect">
              <a:avLst/>
            </a:prstGeom>
            <a:noFill/>
            <a:ln w="9525" cap="flat" cmpd="sng">
              <a:solidFill>
                <a:schemeClr val="dk1"/>
              </a:solidFill>
              <a:prstDash val="solid"/>
              <a:miter lim="800000"/>
              <a:headEnd type="none" w="sm" len="sm"/>
              <a:tailEnd type="none" w="sm" len="sm"/>
            </a:ln>
          </p:spPr>
          <p:txBody>
            <a:bodyPr spcFirstLastPara="1" wrap="square" lIns="38570" tIns="19280" rIns="38570" bIns="19280" anchor="t" anchorCtr="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Trebuchet MS" panose="020B0603020202020204" pitchFamily="34" charset="0"/>
                <a:ea typeface="Calibri"/>
                <a:cs typeface="Calibri"/>
                <a:sym typeface="Calibri"/>
              </a:endParaRPr>
            </a:p>
          </p:txBody>
        </p:sp>
        <p:sp>
          <p:nvSpPr>
            <p:cNvPr id="20" name="Google Shape;248;p22">
              <a:extLst>
                <a:ext uri="{FF2B5EF4-FFF2-40B4-BE49-F238E27FC236}">
                  <a16:creationId xmlns:a16="http://schemas.microsoft.com/office/drawing/2014/main" id="{F031AC3C-A89E-480C-8E83-59F4D2EE01C6}"/>
                </a:ext>
              </a:extLst>
            </p:cNvPr>
            <p:cNvSpPr txBox="1"/>
            <p:nvPr/>
          </p:nvSpPr>
          <p:spPr>
            <a:xfrm>
              <a:off x="4593632" y="3121243"/>
              <a:ext cx="928210" cy="940106"/>
            </a:xfrm>
            <a:prstGeom prst="rect">
              <a:avLst/>
            </a:prstGeom>
            <a:noFill/>
            <a:ln w="9525" cap="flat" cmpd="sng">
              <a:solidFill>
                <a:schemeClr val="dk1"/>
              </a:solidFill>
              <a:prstDash val="solid"/>
              <a:miter lim="800000"/>
              <a:headEnd type="none" w="sm" len="sm"/>
              <a:tailEnd type="none" w="sm" len="sm"/>
            </a:ln>
          </p:spPr>
          <p:txBody>
            <a:bodyPr spcFirstLastPara="1" wrap="square" lIns="38570" tIns="19280" rIns="38570" bIns="1928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Trebuchet MS" panose="020B0603020202020204" pitchFamily="34" charset="0"/>
                <a:ea typeface="Calibri"/>
                <a:cs typeface="Calibri"/>
                <a:sym typeface="Calibri"/>
              </a:endParaRPr>
            </a:p>
          </p:txBody>
        </p:sp>
        <p:sp>
          <p:nvSpPr>
            <p:cNvPr id="21" name="Google Shape;249;p22">
              <a:extLst>
                <a:ext uri="{FF2B5EF4-FFF2-40B4-BE49-F238E27FC236}">
                  <a16:creationId xmlns:a16="http://schemas.microsoft.com/office/drawing/2014/main" id="{AC98AB25-7D04-4020-8C74-6C07FEDDC8E7}"/>
                </a:ext>
              </a:extLst>
            </p:cNvPr>
            <p:cNvSpPr txBox="1"/>
            <p:nvPr/>
          </p:nvSpPr>
          <p:spPr>
            <a:xfrm>
              <a:off x="4584750" y="4148589"/>
              <a:ext cx="943777" cy="664706"/>
            </a:xfrm>
            <a:prstGeom prst="rect">
              <a:avLst/>
            </a:prstGeom>
            <a:noFill/>
            <a:ln w="9525" cap="flat" cmpd="sng">
              <a:solidFill>
                <a:schemeClr val="dk1"/>
              </a:solidFill>
              <a:prstDash val="solid"/>
              <a:miter lim="800000"/>
              <a:headEnd type="none" w="sm" len="sm"/>
              <a:tailEnd type="none" w="sm" len="sm"/>
            </a:ln>
          </p:spPr>
          <p:txBody>
            <a:bodyPr spcFirstLastPara="1" wrap="square" lIns="38570" tIns="19280" rIns="38570" bIns="19280" anchor="t" anchorCtr="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endParaRPr kumimoji="0" sz="1200" b="1" i="0" u="none" strike="noStrike" kern="1200" cap="none" spc="0" normalizeH="0" baseline="0" noProof="0">
                <a:ln>
                  <a:noFill/>
                </a:ln>
                <a:solidFill>
                  <a:srgbClr val="000000"/>
                </a:solidFill>
                <a:effectLst/>
                <a:uLnTx/>
                <a:uFillTx/>
                <a:latin typeface="Trebuchet MS" panose="020B0603020202020204" pitchFamily="34" charset="0"/>
                <a:ea typeface="Calibri"/>
                <a:cs typeface="Calibri"/>
                <a:sym typeface="Calibri"/>
              </a:endParaRPr>
            </a:p>
          </p:txBody>
        </p:sp>
        <p:sp>
          <p:nvSpPr>
            <p:cNvPr id="22" name="Google Shape;250;p22">
              <a:extLst>
                <a:ext uri="{FF2B5EF4-FFF2-40B4-BE49-F238E27FC236}">
                  <a16:creationId xmlns:a16="http://schemas.microsoft.com/office/drawing/2014/main" id="{4D259E7C-C53B-4C98-BA2A-2FC5105EA745}"/>
                </a:ext>
              </a:extLst>
            </p:cNvPr>
            <p:cNvSpPr txBox="1"/>
            <p:nvPr/>
          </p:nvSpPr>
          <p:spPr>
            <a:xfrm>
              <a:off x="3398819" y="3122832"/>
              <a:ext cx="806836" cy="842780"/>
            </a:xfrm>
            <a:prstGeom prst="rect">
              <a:avLst/>
            </a:prstGeom>
            <a:noFill/>
            <a:ln w="9525" cap="flat" cmpd="sng">
              <a:solidFill>
                <a:schemeClr val="dk1"/>
              </a:solidFill>
              <a:prstDash val="solid"/>
              <a:miter lim="800000"/>
              <a:headEnd type="none" w="sm" len="sm"/>
              <a:tailEnd type="none" w="sm" len="sm"/>
            </a:ln>
          </p:spPr>
          <p:txBody>
            <a:bodyPr spcFirstLastPara="1" wrap="square" lIns="38570" tIns="19280" rIns="38570" bIns="19280" anchor="t" anchorCtr="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Trebuchet MS" panose="020B0603020202020204" pitchFamily="34" charset="0"/>
                <a:ea typeface="Calibri"/>
                <a:cs typeface="Calibri"/>
                <a:sym typeface="Calibri"/>
              </a:endParaRPr>
            </a:p>
          </p:txBody>
        </p:sp>
        <p:sp>
          <p:nvSpPr>
            <p:cNvPr id="23" name="Google Shape;251;p22">
              <a:extLst>
                <a:ext uri="{FF2B5EF4-FFF2-40B4-BE49-F238E27FC236}">
                  <a16:creationId xmlns:a16="http://schemas.microsoft.com/office/drawing/2014/main" id="{D09C96C3-FFAA-4D98-BEA7-1A0A1DE181F6}"/>
                </a:ext>
              </a:extLst>
            </p:cNvPr>
            <p:cNvSpPr txBox="1"/>
            <p:nvPr/>
          </p:nvSpPr>
          <p:spPr>
            <a:xfrm>
              <a:off x="2145498" y="3122833"/>
              <a:ext cx="1031738" cy="966367"/>
            </a:xfrm>
            <a:prstGeom prst="rect">
              <a:avLst/>
            </a:prstGeom>
            <a:noFill/>
            <a:ln w="9525" cap="flat" cmpd="sng">
              <a:solidFill>
                <a:schemeClr val="dk1"/>
              </a:solidFill>
              <a:prstDash val="solid"/>
              <a:miter lim="800000"/>
              <a:headEnd type="none" w="sm" len="sm"/>
              <a:tailEnd type="none" w="sm" len="sm"/>
            </a:ln>
          </p:spPr>
          <p:txBody>
            <a:bodyPr spcFirstLastPara="1" wrap="square" lIns="38570" tIns="19280" rIns="38570" bIns="1928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Trebuchet MS" panose="020B0603020202020204" pitchFamily="34" charset="0"/>
                <a:ea typeface="Calibri"/>
                <a:cs typeface="Calibri"/>
                <a:sym typeface="Calibri"/>
              </a:endParaRPr>
            </a:p>
          </p:txBody>
        </p:sp>
        <p:sp>
          <p:nvSpPr>
            <p:cNvPr id="24" name="Google Shape;252;p22">
              <a:extLst>
                <a:ext uri="{FF2B5EF4-FFF2-40B4-BE49-F238E27FC236}">
                  <a16:creationId xmlns:a16="http://schemas.microsoft.com/office/drawing/2014/main" id="{85C68229-D264-4D17-BC3F-9186CC3D7576}"/>
                </a:ext>
              </a:extLst>
            </p:cNvPr>
            <p:cNvSpPr/>
            <p:nvPr/>
          </p:nvSpPr>
          <p:spPr>
            <a:xfrm>
              <a:off x="3247418" y="3438846"/>
              <a:ext cx="116058" cy="309572"/>
            </a:xfrm>
            <a:prstGeom prst="rightArrow">
              <a:avLst>
                <a:gd name="adj1" fmla="val 50000"/>
                <a:gd name="adj2"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38570" tIns="19280" rIns="38570" bIns="19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Trebuchet MS" panose="020B0603020202020204" pitchFamily="34" charset="0"/>
                <a:ea typeface="Calibri"/>
                <a:cs typeface="Calibri"/>
                <a:sym typeface="Calibri"/>
              </a:endParaRPr>
            </a:p>
          </p:txBody>
        </p:sp>
        <p:sp>
          <p:nvSpPr>
            <p:cNvPr id="25" name="Google Shape;253;p22">
              <a:extLst>
                <a:ext uri="{FF2B5EF4-FFF2-40B4-BE49-F238E27FC236}">
                  <a16:creationId xmlns:a16="http://schemas.microsoft.com/office/drawing/2014/main" id="{1FEEDC3D-9F68-4538-9E81-41A01BCEA538}"/>
                </a:ext>
              </a:extLst>
            </p:cNvPr>
            <p:cNvSpPr/>
            <p:nvPr/>
          </p:nvSpPr>
          <p:spPr>
            <a:xfrm>
              <a:off x="4326625" y="3478021"/>
              <a:ext cx="138839" cy="309572"/>
            </a:xfrm>
            <a:prstGeom prst="rightArrow">
              <a:avLst>
                <a:gd name="adj1" fmla="val 50000"/>
                <a:gd name="adj2" fmla="val 55035"/>
              </a:avLst>
            </a:prstGeom>
            <a:solidFill>
              <a:schemeClr val="dk1"/>
            </a:solidFill>
            <a:ln w="9525" cap="flat" cmpd="sng">
              <a:solidFill>
                <a:schemeClr val="dk1"/>
              </a:solidFill>
              <a:prstDash val="solid"/>
              <a:miter lim="800000"/>
              <a:headEnd type="none" w="sm" len="sm"/>
              <a:tailEnd type="none" w="sm" len="sm"/>
            </a:ln>
          </p:spPr>
          <p:txBody>
            <a:bodyPr spcFirstLastPara="1" wrap="square" lIns="38570" tIns="19280" rIns="38570" bIns="19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Trebuchet MS" panose="020B0603020202020204" pitchFamily="34" charset="0"/>
                <a:ea typeface="Calibri"/>
                <a:cs typeface="Calibri"/>
                <a:sym typeface="Calibri"/>
              </a:endParaRPr>
            </a:p>
          </p:txBody>
        </p:sp>
        <p:sp>
          <p:nvSpPr>
            <p:cNvPr id="26" name="Google Shape;254;p22">
              <a:extLst>
                <a:ext uri="{FF2B5EF4-FFF2-40B4-BE49-F238E27FC236}">
                  <a16:creationId xmlns:a16="http://schemas.microsoft.com/office/drawing/2014/main" id="{B7C1733E-0E3F-421B-B481-267CE6999E12}"/>
                </a:ext>
              </a:extLst>
            </p:cNvPr>
            <p:cNvSpPr/>
            <p:nvPr/>
          </p:nvSpPr>
          <p:spPr>
            <a:xfrm>
              <a:off x="5666812" y="3345568"/>
              <a:ext cx="180858" cy="309572"/>
            </a:xfrm>
            <a:prstGeom prst="rightArrow">
              <a:avLst>
                <a:gd name="adj1" fmla="val 50000"/>
                <a:gd name="adj2" fmla="val 55035"/>
              </a:avLst>
            </a:prstGeom>
            <a:solidFill>
              <a:schemeClr val="dk1"/>
            </a:solidFill>
            <a:ln w="9525" cap="flat" cmpd="sng">
              <a:solidFill>
                <a:schemeClr val="dk1"/>
              </a:solidFill>
              <a:prstDash val="solid"/>
              <a:miter lim="800000"/>
              <a:headEnd type="none" w="sm" len="sm"/>
              <a:tailEnd type="none" w="sm" len="sm"/>
            </a:ln>
          </p:spPr>
          <p:txBody>
            <a:bodyPr spcFirstLastPara="1" wrap="square" lIns="38570" tIns="19280" rIns="38570" bIns="19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Trebuchet MS" panose="020B0603020202020204" pitchFamily="34" charset="0"/>
                <a:ea typeface="Calibri"/>
                <a:cs typeface="Calibri"/>
                <a:sym typeface="Calibri"/>
              </a:endParaRPr>
            </a:p>
          </p:txBody>
        </p:sp>
        <p:sp>
          <p:nvSpPr>
            <p:cNvPr id="27" name="Google Shape;255;p22">
              <a:extLst>
                <a:ext uri="{FF2B5EF4-FFF2-40B4-BE49-F238E27FC236}">
                  <a16:creationId xmlns:a16="http://schemas.microsoft.com/office/drawing/2014/main" id="{F7DA0889-1114-4C3C-BAF5-F6DE42FBB874}"/>
                </a:ext>
              </a:extLst>
            </p:cNvPr>
            <p:cNvSpPr/>
            <p:nvPr/>
          </p:nvSpPr>
          <p:spPr>
            <a:xfrm rot="7389444">
              <a:off x="5665322" y="2841535"/>
              <a:ext cx="154808" cy="193492"/>
            </a:xfrm>
            <a:prstGeom prst="upArrow">
              <a:avLst>
                <a:gd name="adj1" fmla="val 50000"/>
                <a:gd name="adj2" fmla="val 48958"/>
              </a:avLst>
            </a:prstGeom>
            <a:solidFill>
              <a:srgbClr val="FF9900"/>
            </a:solidFill>
            <a:ln w="9525" cap="flat" cmpd="sng">
              <a:solidFill>
                <a:schemeClr val="dk1"/>
              </a:solidFill>
              <a:prstDash val="solid"/>
              <a:miter lim="800000"/>
              <a:headEnd type="none" w="sm" len="sm"/>
              <a:tailEnd type="none" w="sm" len="sm"/>
            </a:ln>
          </p:spPr>
          <p:txBody>
            <a:bodyPr spcFirstLastPara="1" wrap="square" lIns="38570" tIns="19280" rIns="38570" bIns="19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Trebuchet MS" panose="020B0603020202020204" pitchFamily="34" charset="0"/>
                <a:ea typeface="Calibri"/>
                <a:cs typeface="Calibri"/>
                <a:sym typeface="Calibri"/>
              </a:endParaRPr>
            </a:p>
          </p:txBody>
        </p:sp>
        <p:sp>
          <p:nvSpPr>
            <p:cNvPr id="28" name="Google Shape;256;p22">
              <a:extLst>
                <a:ext uri="{FF2B5EF4-FFF2-40B4-BE49-F238E27FC236}">
                  <a16:creationId xmlns:a16="http://schemas.microsoft.com/office/drawing/2014/main" id="{D62C2718-00F5-4AA9-B01C-EA6DBCB92F85}"/>
                </a:ext>
              </a:extLst>
            </p:cNvPr>
            <p:cNvSpPr/>
            <p:nvPr/>
          </p:nvSpPr>
          <p:spPr>
            <a:xfrm rot="2219373">
              <a:off x="4255891" y="3916996"/>
              <a:ext cx="193945" cy="309523"/>
            </a:xfrm>
            <a:prstGeom prst="rightArrow">
              <a:avLst>
                <a:gd name="adj1" fmla="val 50000"/>
                <a:gd name="adj2" fmla="val 48958"/>
              </a:avLst>
            </a:prstGeom>
            <a:solidFill>
              <a:srgbClr val="FF9900"/>
            </a:solidFill>
            <a:ln w="9525" cap="flat" cmpd="sng">
              <a:solidFill>
                <a:schemeClr val="dk1"/>
              </a:solidFill>
              <a:prstDash val="solid"/>
              <a:miter lim="800000"/>
              <a:headEnd type="none" w="sm" len="sm"/>
              <a:tailEnd type="none" w="sm" len="sm"/>
            </a:ln>
          </p:spPr>
          <p:txBody>
            <a:bodyPr spcFirstLastPara="1" wrap="square" lIns="38570" tIns="19280" rIns="38570" bIns="19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Trebuchet MS" panose="020B0603020202020204" pitchFamily="34" charset="0"/>
                <a:ea typeface="Calibri"/>
                <a:cs typeface="Calibri"/>
                <a:sym typeface="Calibri"/>
              </a:endParaRPr>
            </a:p>
          </p:txBody>
        </p:sp>
        <p:sp>
          <p:nvSpPr>
            <p:cNvPr id="29" name="Google Shape;257;p22">
              <a:extLst>
                <a:ext uri="{FF2B5EF4-FFF2-40B4-BE49-F238E27FC236}">
                  <a16:creationId xmlns:a16="http://schemas.microsoft.com/office/drawing/2014/main" id="{E72BE209-6C28-4E8F-93CA-16317FF15141}"/>
                </a:ext>
              </a:extLst>
            </p:cNvPr>
            <p:cNvSpPr/>
            <p:nvPr/>
          </p:nvSpPr>
          <p:spPr>
            <a:xfrm rot="3420689">
              <a:off x="4291851" y="3144411"/>
              <a:ext cx="154813" cy="190478"/>
            </a:xfrm>
            <a:prstGeom prst="upArrow">
              <a:avLst>
                <a:gd name="adj1" fmla="val 50000"/>
                <a:gd name="adj2" fmla="val 44965"/>
              </a:avLst>
            </a:prstGeom>
            <a:solidFill>
              <a:schemeClr val="accent2"/>
            </a:solidFill>
            <a:ln w="9525" cap="flat" cmpd="sng">
              <a:solidFill>
                <a:schemeClr val="dk1"/>
              </a:solidFill>
              <a:prstDash val="solid"/>
              <a:miter lim="800000"/>
              <a:headEnd type="none" w="sm" len="sm"/>
              <a:tailEnd type="none" w="sm" len="sm"/>
            </a:ln>
          </p:spPr>
          <p:txBody>
            <a:bodyPr spcFirstLastPara="1" wrap="square" lIns="38570" tIns="19280" rIns="38570" bIns="19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Trebuchet MS" panose="020B0603020202020204" pitchFamily="34" charset="0"/>
                <a:ea typeface="Calibri"/>
                <a:cs typeface="Calibri"/>
                <a:sym typeface="Calibri"/>
              </a:endParaRPr>
            </a:p>
          </p:txBody>
        </p:sp>
        <p:sp>
          <p:nvSpPr>
            <p:cNvPr id="30" name="Google Shape;258;p22">
              <a:extLst>
                <a:ext uri="{FF2B5EF4-FFF2-40B4-BE49-F238E27FC236}">
                  <a16:creationId xmlns:a16="http://schemas.microsoft.com/office/drawing/2014/main" id="{B275E2A6-8A9C-454F-B027-8E3A74E5ADE8}"/>
                </a:ext>
              </a:extLst>
            </p:cNvPr>
            <p:cNvSpPr/>
            <p:nvPr/>
          </p:nvSpPr>
          <p:spPr>
            <a:xfrm>
              <a:off x="5611658" y="4326183"/>
              <a:ext cx="139219" cy="309572"/>
            </a:xfrm>
            <a:prstGeom prst="rightArrow">
              <a:avLst>
                <a:gd name="adj1" fmla="val 50000"/>
                <a:gd name="adj2" fmla="val 37500"/>
              </a:avLst>
            </a:prstGeom>
            <a:solidFill>
              <a:schemeClr val="accent2"/>
            </a:solidFill>
            <a:ln w="9525" cap="flat" cmpd="sng">
              <a:solidFill>
                <a:schemeClr val="dk1"/>
              </a:solidFill>
              <a:prstDash val="solid"/>
              <a:miter lim="800000"/>
              <a:headEnd type="none" w="sm" len="sm"/>
              <a:tailEnd type="none" w="sm" len="sm"/>
            </a:ln>
          </p:spPr>
          <p:txBody>
            <a:bodyPr spcFirstLastPara="1" wrap="square" lIns="38570" tIns="19280" rIns="38570" bIns="19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Trebuchet MS" panose="020B0603020202020204" pitchFamily="34" charset="0"/>
                <a:ea typeface="Calibri"/>
                <a:cs typeface="Calibri"/>
                <a:sym typeface="Calibri"/>
              </a:endParaRPr>
            </a:p>
          </p:txBody>
        </p:sp>
        <p:sp>
          <p:nvSpPr>
            <p:cNvPr id="31" name="Google Shape;259;p22">
              <a:extLst>
                <a:ext uri="{FF2B5EF4-FFF2-40B4-BE49-F238E27FC236}">
                  <a16:creationId xmlns:a16="http://schemas.microsoft.com/office/drawing/2014/main" id="{87E5EE57-72F9-4008-9992-40F361D770B1}"/>
                </a:ext>
              </a:extLst>
            </p:cNvPr>
            <p:cNvSpPr txBox="1"/>
            <p:nvPr/>
          </p:nvSpPr>
          <p:spPr>
            <a:xfrm>
              <a:off x="2177645" y="3135925"/>
              <a:ext cx="999591" cy="455372"/>
            </a:xfrm>
            <a:prstGeom prst="rect">
              <a:avLst/>
            </a:prstGeom>
            <a:noFill/>
            <a:ln>
              <a:noFill/>
            </a:ln>
          </p:spPr>
          <p:txBody>
            <a:bodyPr spcFirstLastPara="1" wrap="square" lIns="38570" tIns="19280" rIns="38570" bIns="1928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Teacher,</a:t>
              </a: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student, </a:t>
              </a: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and parent</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 insight on outside factors that impact the student (i.e. home, community, etc.)</a:t>
              </a:r>
              <a:endParaRPr kumimoji="0"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endParaRPr>
            </a:p>
          </p:txBody>
        </p:sp>
        <p:sp>
          <p:nvSpPr>
            <p:cNvPr id="32" name="Google Shape;260;p22">
              <a:extLst>
                <a:ext uri="{FF2B5EF4-FFF2-40B4-BE49-F238E27FC236}">
                  <a16:creationId xmlns:a16="http://schemas.microsoft.com/office/drawing/2014/main" id="{EBA6A963-686A-4301-812A-CEA65EEC8204}"/>
                </a:ext>
              </a:extLst>
            </p:cNvPr>
            <p:cNvSpPr txBox="1"/>
            <p:nvPr/>
          </p:nvSpPr>
          <p:spPr>
            <a:xfrm>
              <a:off x="3398524" y="3167516"/>
              <a:ext cx="813671" cy="573581"/>
            </a:xfrm>
            <a:prstGeom prst="rect">
              <a:avLst/>
            </a:prstGeom>
            <a:noFill/>
            <a:ln>
              <a:noFill/>
            </a:ln>
          </p:spPr>
          <p:txBody>
            <a:bodyPr spcFirstLastPara="1" wrap="square" lIns="38570" tIns="19280" rIns="38570" bIns="1928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Teacher,</a:t>
              </a: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student, </a:t>
              </a: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and parent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reported triggers of behavior(s)</a:t>
              </a:r>
              <a:endParaRPr kumimoji="0"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endParaRPr>
            </a:p>
            <a:p>
              <a:pPr marL="192881"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 </a:t>
              </a:r>
              <a:endParaRPr kumimoji="0"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endParaRPr>
            </a:p>
            <a:p>
              <a:pPr marL="48220" marR="0" lvl="0" indent="0" algn="l" defTabSz="91440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endParaRPr>
            </a:p>
            <a:p>
              <a:pPr marL="48220" marR="0" lvl="0" indent="0" algn="l" defTabSz="91440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endParaRPr>
            </a:p>
          </p:txBody>
        </p:sp>
        <p:sp>
          <p:nvSpPr>
            <p:cNvPr id="33" name="Google Shape;261;p22">
              <a:extLst>
                <a:ext uri="{FF2B5EF4-FFF2-40B4-BE49-F238E27FC236}">
                  <a16:creationId xmlns:a16="http://schemas.microsoft.com/office/drawing/2014/main" id="{D15C1B9A-65A3-4548-96B0-0BDA4619985A}"/>
                </a:ext>
              </a:extLst>
            </p:cNvPr>
            <p:cNvSpPr txBox="1"/>
            <p:nvPr/>
          </p:nvSpPr>
          <p:spPr>
            <a:xfrm>
              <a:off x="4625716" y="3135925"/>
              <a:ext cx="910617" cy="506377"/>
            </a:xfrm>
            <a:prstGeom prst="rect">
              <a:avLst/>
            </a:prstGeom>
            <a:noFill/>
            <a:ln>
              <a:noFill/>
            </a:ln>
          </p:spPr>
          <p:txBody>
            <a:bodyPr spcFirstLastPara="1" wrap="square" lIns="38570" tIns="19280" rIns="38570" bIns="1928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Teacher,</a:t>
              </a: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student, </a:t>
              </a: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and parent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report of student behavior</a:t>
              </a:r>
              <a:endParaRPr kumimoji="0"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Observation of student</a:t>
              </a:r>
              <a:endParaRPr kumimoji="0"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Record/file review</a:t>
              </a:r>
              <a:endParaRPr kumimoji="0" sz="1200" b="1"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endParaRPr>
            </a:p>
          </p:txBody>
        </p:sp>
        <p:sp>
          <p:nvSpPr>
            <p:cNvPr id="34" name="Google Shape;262;p22">
              <a:extLst>
                <a:ext uri="{FF2B5EF4-FFF2-40B4-BE49-F238E27FC236}">
                  <a16:creationId xmlns:a16="http://schemas.microsoft.com/office/drawing/2014/main" id="{1FE3AF2C-801C-4EAA-B427-8B9294762D72}"/>
                </a:ext>
              </a:extLst>
            </p:cNvPr>
            <p:cNvSpPr txBox="1"/>
            <p:nvPr/>
          </p:nvSpPr>
          <p:spPr>
            <a:xfrm>
              <a:off x="4596079" y="2274910"/>
              <a:ext cx="921122" cy="506377"/>
            </a:xfrm>
            <a:prstGeom prst="rect">
              <a:avLst/>
            </a:prstGeom>
            <a:noFill/>
            <a:ln>
              <a:noFill/>
            </a:ln>
          </p:spPr>
          <p:txBody>
            <a:bodyPr spcFirstLastPara="1" wrap="square" lIns="38570" tIns="19280" rIns="38570" bIns="1928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What behaviors is the teacher,</a:t>
              </a: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student, </a:t>
              </a: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and parent</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 willing to accept short term?</a:t>
              </a:r>
              <a:endParaRPr kumimoji="0"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endParaRPr>
            </a:p>
          </p:txBody>
        </p:sp>
        <p:sp>
          <p:nvSpPr>
            <p:cNvPr id="35" name="Google Shape;263;p22">
              <a:extLst>
                <a:ext uri="{FF2B5EF4-FFF2-40B4-BE49-F238E27FC236}">
                  <a16:creationId xmlns:a16="http://schemas.microsoft.com/office/drawing/2014/main" id="{7C054950-6690-4BD5-8E8B-127E35FED06A}"/>
                </a:ext>
              </a:extLst>
            </p:cNvPr>
            <p:cNvSpPr txBox="1"/>
            <p:nvPr/>
          </p:nvSpPr>
          <p:spPr>
            <a:xfrm>
              <a:off x="6013909" y="4175498"/>
              <a:ext cx="898847" cy="389560"/>
            </a:xfrm>
            <a:prstGeom prst="rect">
              <a:avLst/>
            </a:prstGeom>
            <a:noFill/>
            <a:ln>
              <a:noFill/>
            </a:ln>
          </p:spPr>
          <p:txBody>
            <a:bodyPr spcFirstLastPara="1" wrap="square" lIns="38570" tIns="19280" rIns="38570" bIns="1928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Teacher,</a:t>
              </a: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student, </a:t>
              </a: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and parent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reported strengths, student interests</a:t>
              </a:r>
              <a:endParaRPr kumimoji="0"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48220" marR="0" lvl="0" indent="0" algn="l" defTabSz="91440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endParaRPr>
            </a:p>
          </p:txBody>
        </p:sp>
        <p:sp>
          <p:nvSpPr>
            <p:cNvPr id="36" name="Google Shape;264;p22">
              <a:extLst>
                <a:ext uri="{FF2B5EF4-FFF2-40B4-BE49-F238E27FC236}">
                  <a16:creationId xmlns:a16="http://schemas.microsoft.com/office/drawing/2014/main" id="{E88A5596-A063-4B8E-9AAA-829C15A26C56}"/>
                </a:ext>
              </a:extLst>
            </p:cNvPr>
            <p:cNvSpPr txBox="1"/>
            <p:nvPr/>
          </p:nvSpPr>
          <p:spPr>
            <a:xfrm>
              <a:off x="4599559" y="4185855"/>
              <a:ext cx="898847" cy="506377"/>
            </a:xfrm>
            <a:prstGeom prst="rect">
              <a:avLst/>
            </a:prstGeom>
            <a:noFill/>
            <a:ln>
              <a:noFill/>
            </a:ln>
          </p:spPr>
          <p:txBody>
            <a:bodyPr spcFirstLastPara="1" wrap="square" lIns="38570" tIns="19280" rIns="38570" bIns="1928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What are the teacher,</a:t>
              </a: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student, </a:t>
              </a: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and parent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ideal behavior(s)? </a:t>
              </a:r>
              <a:endParaRPr kumimoji="0"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endParaRPr>
            </a:p>
          </p:txBody>
        </p:sp>
        <p:sp>
          <p:nvSpPr>
            <p:cNvPr id="37" name="Google Shape;265;p22">
              <a:extLst>
                <a:ext uri="{FF2B5EF4-FFF2-40B4-BE49-F238E27FC236}">
                  <a16:creationId xmlns:a16="http://schemas.microsoft.com/office/drawing/2014/main" id="{E15153DD-600E-4B15-A1E1-FB6C99C8E5D1}"/>
                </a:ext>
              </a:extLst>
            </p:cNvPr>
            <p:cNvSpPr txBox="1"/>
            <p:nvPr/>
          </p:nvSpPr>
          <p:spPr>
            <a:xfrm>
              <a:off x="5956393" y="2907015"/>
              <a:ext cx="1029713" cy="389560"/>
            </a:xfrm>
            <a:prstGeom prst="rect">
              <a:avLst/>
            </a:prstGeom>
            <a:noFill/>
            <a:ln>
              <a:noFill/>
            </a:ln>
          </p:spPr>
          <p:txBody>
            <a:bodyPr spcFirstLastPara="1" wrap="square" lIns="38570" tIns="19280" rIns="38570" bIns="1928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Teacher,</a:t>
              </a: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student, </a:t>
              </a: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and parent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report on:</a:t>
              </a:r>
              <a:endParaRPr kumimoji="0"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endParaRPr>
            </a:p>
            <a:p>
              <a:pPr marL="4822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Why student is demonstrating these behaviors?</a:t>
              </a:r>
              <a:endParaRPr kumimoji="0"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endParaRPr>
            </a:p>
            <a:p>
              <a:pPr marL="4822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What does the student get (i.e. avoidance, attention, etc.)?</a:t>
              </a:r>
              <a:endParaRPr kumimoji="0" sz="1200" b="0" i="0" u="none" strike="noStrike" kern="1200" cap="none" spc="0" normalizeH="0" baseline="0" noProof="0" dirty="0">
                <a:ln>
                  <a:noFill/>
                </a:ln>
                <a:solidFill>
                  <a:srgbClr val="000000"/>
                </a:solidFill>
                <a:effectLst/>
                <a:uLnTx/>
                <a:uFillTx/>
                <a:latin typeface="Trebuchet MS" panose="020B0603020202020204" pitchFamily="34" charset="0"/>
                <a:ea typeface="Calibri"/>
                <a:cs typeface="Calibri"/>
                <a:sym typeface="Calibri"/>
              </a:endParaRPr>
            </a:p>
          </p:txBody>
        </p:sp>
      </p:grpSp>
    </p:spTree>
    <p:extLst>
      <p:ext uri="{BB962C8B-B14F-4D97-AF65-F5344CB8AC3E}">
        <p14:creationId xmlns:p14="http://schemas.microsoft.com/office/powerpoint/2010/main" val="24342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10" presetClass="exit" presetSubtype="0" fill="hold"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3" presetID="10" presetClass="exit" presetSubtype="0" fill="hold"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451413" y="284870"/>
            <a:ext cx="7053358" cy="559280"/>
          </a:xfrm>
          <a:prstGeom prst="rect">
            <a:avLst/>
          </a:prstGeom>
          <a:noFill/>
          <a:ln>
            <a:noFill/>
          </a:ln>
        </p:spPr>
        <p:txBody>
          <a:bodyPr spcFirstLastPara="1" vert="horz" wrap="square" lIns="38570" tIns="19280" rIns="38570" bIns="19280" rtlCol="0" anchor="ctr" anchorCtr="0">
            <a:noAutofit/>
          </a:bodyPr>
          <a:lstStyle/>
          <a:p>
            <a:pPr>
              <a:spcBef>
                <a:spcPts val="0"/>
              </a:spcBef>
              <a:buClr>
                <a:schemeClr val="dk1"/>
              </a:buClr>
              <a:buSzPts val="4000"/>
            </a:pPr>
            <a:r>
              <a:rPr lang="en-US" sz="3200" dirty="0"/>
              <a:t>Parent Permission for FBA</a:t>
            </a:r>
            <a:endParaRPr sz="3200" dirty="0"/>
          </a:p>
        </p:txBody>
      </p:sp>
      <p:sp>
        <p:nvSpPr>
          <p:cNvPr id="228" name="Google Shape;228;p27"/>
          <p:cNvSpPr txBox="1">
            <a:spLocks noGrp="1"/>
          </p:cNvSpPr>
          <p:nvPr>
            <p:ph type="body" idx="1"/>
          </p:nvPr>
        </p:nvSpPr>
        <p:spPr>
          <a:xfrm>
            <a:off x="451413" y="1492470"/>
            <a:ext cx="10069442" cy="3007961"/>
          </a:xfrm>
          <a:prstGeom prst="rect">
            <a:avLst/>
          </a:prstGeom>
          <a:noFill/>
          <a:ln>
            <a:noFill/>
          </a:ln>
        </p:spPr>
        <p:txBody>
          <a:bodyPr spcFirstLastPara="1" vert="horz" wrap="square" lIns="38570" tIns="19280" rIns="38570" bIns="19280" rtlCol="0" anchor="t" anchorCtr="0">
            <a:noAutofit/>
          </a:bodyPr>
          <a:lstStyle/>
          <a:p>
            <a:pPr marL="342900" indent="-342900">
              <a:lnSpc>
                <a:spcPct val="150000"/>
              </a:lnSpc>
              <a:spcBef>
                <a:spcPts val="600"/>
              </a:spcBef>
              <a:spcAft>
                <a:spcPts val="600"/>
              </a:spcAft>
              <a:buSzPts val="2590"/>
            </a:pPr>
            <a:r>
              <a:rPr lang="en-US" sz="2000" dirty="0">
                <a:latin typeface="Arial" panose="020B0604020202020204" pitchFamily="34" charset="0"/>
                <a:cs typeface="Arial" panose="020B0604020202020204" pitchFamily="34" charset="0"/>
              </a:rPr>
              <a:t>Colorado law requires that the parent be notified of any test in the area of behavior. </a:t>
            </a:r>
            <a:endParaRPr sz="2000" dirty="0">
              <a:latin typeface="Arial" panose="020B0604020202020204" pitchFamily="34" charset="0"/>
              <a:cs typeface="Arial" panose="020B0604020202020204" pitchFamily="34" charset="0"/>
            </a:endParaRPr>
          </a:p>
          <a:p>
            <a:pPr marL="342900" indent="-342900">
              <a:lnSpc>
                <a:spcPct val="150000"/>
              </a:lnSpc>
              <a:spcBef>
                <a:spcPts val="600"/>
              </a:spcBef>
              <a:spcAft>
                <a:spcPts val="600"/>
              </a:spcAft>
              <a:buSzPts val="2590"/>
            </a:pPr>
            <a:r>
              <a:rPr lang="en-US" sz="2000" dirty="0">
                <a:latin typeface="Arial" panose="020B0604020202020204" pitchFamily="34" charset="0"/>
                <a:cs typeface="Arial" panose="020B0604020202020204" pitchFamily="34" charset="0"/>
              </a:rPr>
              <a:t>The recommended testing must be described along with how the results will be used</a:t>
            </a:r>
            <a:endParaRPr sz="2000" dirty="0">
              <a:latin typeface="Arial" panose="020B0604020202020204" pitchFamily="34" charset="0"/>
              <a:cs typeface="Arial" panose="020B0604020202020204" pitchFamily="34" charset="0"/>
            </a:endParaRPr>
          </a:p>
          <a:p>
            <a:pPr marL="342900" indent="-342900">
              <a:lnSpc>
                <a:spcPct val="150000"/>
              </a:lnSpc>
              <a:spcBef>
                <a:spcPts val="600"/>
              </a:spcBef>
              <a:spcAft>
                <a:spcPts val="600"/>
              </a:spcAft>
              <a:buSzPts val="2590"/>
            </a:pPr>
            <a:r>
              <a:rPr lang="en-US" sz="2000" dirty="0">
                <a:latin typeface="Arial" panose="020B0604020202020204" pitchFamily="34" charset="0"/>
                <a:cs typeface="Arial" panose="020B0604020202020204" pitchFamily="34" charset="0"/>
              </a:rPr>
              <a:t>Special Education and/or Section 504 Consent should not be used unless the child has been referred.</a:t>
            </a:r>
          </a:p>
          <a:p>
            <a:pPr marL="342900" indent="-342900">
              <a:lnSpc>
                <a:spcPct val="150000"/>
              </a:lnSpc>
              <a:spcBef>
                <a:spcPts val="600"/>
              </a:spcBef>
              <a:spcAft>
                <a:spcPts val="600"/>
              </a:spcAft>
              <a:buSzPts val="2590"/>
            </a:pPr>
            <a:r>
              <a:rPr lang="en-US" sz="2000" dirty="0">
                <a:latin typeface="Arial" panose="020B0604020202020204" pitchFamily="34" charset="0"/>
                <a:cs typeface="Arial" panose="020B0604020202020204" pitchFamily="34" charset="0"/>
              </a:rPr>
              <a:t>*”School personnel shall not test or require a test for a child’s behavior without prior written permission from the parents or guardians of the child and prior written disclosure as to the disposition of the results or the testing there from.”</a:t>
            </a:r>
          </a:p>
          <a:p>
            <a:pPr marL="800100" lvl="1" indent="-342900">
              <a:lnSpc>
                <a:spcPct val="150000"/>
              </a:lnSpc>
              <a:spcBef>
                <a:spcPts val="600"/>
              </a:spcBef>
              <a:spcAft>
                <a:spcPts val="600"/>
              </a:spcAft>
              <a:buSzPts val="2590"/>
            </a:pPr>
            <a:r>
              <a:rPr lang="en-US" sz="1600" dirty="0">
                <a:latin typeface="Arial" panose="020B0604020202020204" pitchFamily="34" charset="0"/>
                <a:cs typeface="Arial" panose="020B0604020202020204" pitchFamily="34" charset="0"/>
              </a:rPr>
              <a:t>(C.R.S 22-32-109 [1][</a:t>
            </a:r>
            <a:r>
              <a:rPr lang="en-US" sz="1600" dirty="0" err="1">
                <a:latin typeface="Arial" panose="020B0604020202020204" pitchFamily="34" charset="0"/>
                <a:cs typeface="Arial" panose="020B0604020202020204" pitchFamily="34" charset="0"/>
              </a:rPr>
              <a:t>ee</a:t>
            </a:r>
            <a:r>
              <a:rPr lang="en-US" sz="1600" dirty="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8238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132" y="347145"/>
            <a:ext cx="8834635" cy="386216"/>
          </a:xfrm>
        </p:spPr>
        <p:txBody>
          <a:bodyPr>
            <a:noAutofit/>
          </a:bodyPr>
          <a:lstStyle/>
          <a:p>
            <a:r>
              <a:rPr lang="en-US" sz="3200" dirty="0"/>
              <a:t>3 Types of Functional Behavior Assessments</a:t>
            </a:r>
          </a:p>
        </p:txBody>
      </p:sp>
      <p:sp>
        <p:nvSpPr>
          <p:cNvPr id="3" name="Content Placeholder 2"/>
          <p:cNvSpPr>
            <a:spLocks noGrp="1"/>
          </p:cNvSpPr>
          <p:nvPr>
            <p:ph idx="1"/>
          </p:nvPr>
        </p:nvSpPr>
        <p:spPr>
          <a:xfrm>
            <a:off x="747132" y="2018371"/>
            <a:ext cx="10972800" cy="4106269"/>
          </a:xfrm>
        </p:spPr>
        <p:txBody>
          <a:bodyPr>
            <a:noAutofit/>
          </a:bodyPr>
          <a:lstStyle/>
          <a:p>
            <a:pPr>
              <a:lnSpc>
                <a:spcPct val="100000"/>
              </a:lnSpc>
            </a:pPr>
            <a:r>
              <a:rPr lang="en-US" sz="1800" dirty="0">
                <a:latin typeface="+mn-lt"/>
              </a:rPr>
              <a:t>Brief functional behavior assessment </a:t>
            </a:r>
          </a:p>
          <a:p>
            <a:pPr lvl="1">
              <a:lnSpc>
                <a:spcPct val="100000"/>
              </a:lnSpc>
            </a:pPr>
            <a:r>
              <a:rPr lang="en-US" sz="1600" dirty="0">
                <a:latin typeface="+mn-lt"/>
              </a:rPr>
              <a:t>Goal: to define the challenging behavior </a:t>
            </a:r>
          </a:p>
          <a:p>
            <a:pPr lvl="1">
              <a:lnSpc>
                <a:spcPct val="100000"/>
              </a:lnSpc>
            </a:pPr>
            <a:r>
              <a:rPr lang="en-US" sz="1600" dirty="0">
                <a:latin typeface="+mn-lt"/>
              </a:rPr>
              <a:t>Process typically only involves a short interview with teachers, staff or parents who have dealt with or witnessed the challenging behavior previously. </a:t>
            </a:r>
          </a:p>
          <a:p>
            <a:pPr>
              <a:lnSpc>
                <a:spcPct val="100000"/>
              </a:lnSpc>
            </a:pPr>
            <a:r>
              <a:rPr lang="en-US" sz="1800" dirty="0">
                <a:latin typeface="+mn-lt"/>
              </a:rPr>
              <a:t>Full functional behavior assessment </a:t>
            </a:r>
          </a:p>
          <a:p>
            <a:pPr lvl="1">
              <a:lnSpc>
                <a:spcPct val="100000"/>
              </a:lnSpc>
            </a:pPr>
            <a:r>
              <a:rPr lang="en-US" sz="1600" dirty="0">
                <a:latin typeface="+mn-lt"/>
              </a:rPr>
              <a:t>Most commonly used </a:t>
            </a:r>
          </a:p>
          <a:p>
            <a:pPr lvl="1">
              <a:lnSpc>
                <a:spcPct val="100000"/>
              </a:lnSpc>
            </a:pPr>
            <a:r>
              <a:rPr lang="en-US" sz="1600" dirty="0">
                <a:latin typeface="+mn-lt"/>
              </a:rPr>
              <a:t>Goal: to build an understanding of when, how, and why a problem behavior occurs, includes a summary statement describing the function of the behavior </a:t>
            </a:r>
          </a:p>
          <a:p>
            <a:pPr lvl="1">
              <a:lnSpc>
                <a:spcPct val="100000"/>
              </a:lnSpc>
            </a:pPr>
            <a:r>
              <a:rPr lang="en-US" sz="1600" dirty="0">
                <a:latin typeface="+mn-lt"/>
              </a:rPr>
              <a:t>Process typically involves short and extended interviews, a record review, and direct observations of the challenging behavior. </a:t>
            </a:r>
          </a:p>
          <a:p>
            <a:pPr>
              <a:lnSpc>
                <a:spcPct val="100000"/>
              </a:lnSpc>
            </a:pPr>
            <a:r>
              <a:rPr lang="en-US" sz="1800" dirty="0">
                <a:latin typeface="+mn-lt"/>
              </a:rPr>
              <a:t>Functional analysis </a:t>
            </a:r>
          </a:p>
          <a:p>
            <a:pPr lvl="1">
              <a:lnSpc>
                <a:spcPct val="100000"/>
              </a:lnSpc>
            </a:pPr>
            <a:r>
              <a:rPr lang="en-US" sz="1600" dirty="0">
                <a:latin typeface="+mn-lt"/>
              </a:rPr>
              <a:t>Goal: to test the hypothesis generated by a full functional behavioral assessment so that an effective intervention can be implemented </a:t>
            </a:r>
          </a:p>
          <a:p>
            <a:pPr lvl="1">
              <a:lnSpc>
                <a:spcPct val="100000"/>
              </a:lnSpc>
            </a:pPr>
            <a:r>
              <a:rPr lang="en-US" sz="1600" dirty="0">
                <a:latin typeface="+mn-lt"/>
              </a:rPr>
              <a:t>Combines direction observations and systematic experimental manipulations of the environment (antecedents and consequences) to confirm an understanding of the function of a specific behavior.</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244" y="1257127"/>
            <a:ext cx="10292576" cy="653808"/>
          </a:xfrm>
          <a:prstGeom prst="rect">
            <a:avLst/>
          </a:prstGeom>
        </p:spPr>
      </p:pic>
    </p:spTree>
    <p:extLst>
      <p:ext uri="{BB962C8B-B14F-4D97-AF65-F5344CB8AC3E}">
        <p14:creationId xmlns:p14="http://schemas.microsoft.com/office/powerpoint/2010/main" val="2099113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2"/>
          <p:cNvSpPr>
            <a:spLocks noGrp="1" noChangeArrowheads="1"/>
          </p:cNvSpPr>
          <p:nvPr>
            <p:ph type="title"/>
          </p:nvPr>
        </p:nvSpPr>
        <p:spPr>
          <a:xfrm>
            <a:off x="443565" y="294385"/>
            <a:ext cx="8065168" cy="720375"/>
          </a:xfrm>
        </p:spPr>
        <p:txBody>
          <a:bodyPr/>
          <a:lstStyle/>
          <a:p>
            <a:pPr eaLnBrk="1" hangingPunct="1"/>
            <a:r>
              <a:rPr lang="en-US" sz="3200" dirty="0"/>
              <a:t>PBIS Guidelines</a:t>
            </a:r>
          </a:p>
        </p:txBody>
      </p:sp>
      <p:sp>
        <p:nvSpPr>
          <p:cNvPr id="428034" name="Rectangle 3"/>
          <p:cNvSpPr>
            <a:spLocks noGrp="1" noChangeArrowheads="1"/>
          </p:cNvSpPr>
          <p:nvPr>
            <p:ph type="body" idx="1"/>
          </p:nvPr>
        </p:nvSpPr>
        <p:spPr>
          <a:xfrm>
            <a:off x="758152" y="1550279"/>
            <a:ext cx="5915025" cy="3263504"/>
          </a:xfrm>
        </p:spPr>
        <p:txBody>
          <a:bodyPr/>
          <a:lstStyle/>
          <a:p>
            <a:pPr>
              <a:lnSpc>
                <a:spcPct val="200000"/>
              </a:lnSpc>
            </a:pPr>
            <a:r>
              <a:rPr lang="en-US" sz="2800" dirty="0">
                <a:latin typeface="+mn-lt"/>
              </a:rPr>
              <a:t>0-2 office referrals Tier 1</a:t>
            </a:r>
          </a:p>
          <a:p>
            <a:pPr>
              <a:lnSpc>
                <a:spcPct val="200000"/>
              </a:lnSpc>
            </a:pPr>
            <a:r>
              <a:rPr lang="en-US" sz="2800" dirty="0">
                <a:latin typeface="+mn-lt"/>
              </a:rPr>
              <a:t>3-5 office referrals Tier 2</a:t>
            </a:r>
          </a:p>
          <a:p>
            <a:pPr>
              <a:lnSpc>
                <a:spcPct val="200000"/>
              </a:lnSpc>
            </a:pPr>
            <a:r>
              <a:rPr lang="en-US" sz="2800" dirty="0">
                <a:latin typeface="+mn-lt"/>
              </a:rPr>
              <a:t>6+ office referrals Tier 3</a:t>
            </a:r>
          </a:p>
        </p:txBody>
      </p:sp>
    </p:spTree>
    <p:extLst>
      <p:ext uri="{BB962C8B-B14F-4D97-AF65-F5344CB8AC3E}">
        <p14:creationId xmlns:p14="http://schemas.microsoft.com/office/powerpoint/2010/main" val="40494441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A9485-DCD1-40EC-BA40-4DF8A9E6B9C2}"/>
              </a:ext>
            </a:extLst>
          </p:cNvPr>
          <p:cNvSpPr>
            <a:spLocks noGrp="1"/>
          </p:cNvSpPr>
          <p:nvPr>
            <p:ph type="ctrTitle"/>
          </p:nvPr>
        </p:nvSpPr>
        <p:spPr/>
        <p:txBody>
          <a:bodyPr>
            <a:normAutofit/>
          </a:bodyPr>
          <a:lstStyle/>
          <a:p>
            <a:r>
              <a:rPr lang="en-US" sz="4400" dirty="0"/>
              <a:t>IDEAS for ESSER Funding</a:t>
            </a:r>
          </a:p>
        </p:txBody>
      </p:sp>
    </p:spTree>
    <p:extLst>
      <p:ext uri="{BB962C8B-B14F-4D97-AF65-F5344CB8AC3E}">
        <p14:creationId xmlns:p14="http://schemas.microsoft.com/office/powerpoint/2010/main" val="4227995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0F96-1B11-490D-90C3-832541261AED}"/>
              </a:ext>
            </a:extLst>
          </p:cNvPr>
          <p:cNvSpPr>
            <a:spLocks noGrp="1"/>
          </p:cNvSpPr>
          <p:nvPr>
            <p:ph type="title"/>
          </p:nvPr>
        </p:nvSpPr>
        <p:spPr>
          <a:xfrm>
            <a:off x="465867" y="365125"/>
            <a:ext cx="8065168" cy="898524"/>
          </a:xfrm>
        </p:spPr>
        <p:txBody>
          <a:bodyPr/>
          <a:lstStyle/>
          <a:p>
            <a:r>
              <a:rPr lang="en-US" sz="3200" dirty="0"/>
              <a:t>General Funding Ideas</a:t>
            </a:r>
          </a:p>
        </p:txBody>
      </p:sp>
      <p:sp>
        <p:nvSpPr>
          <p:cNvPr id="3" name="Content Placeholder 2">
            <a:extLst>
              <a:ext uri="{FF2B5EF4-FFF2-40B4-BE49-F238E27FC236}">
                <a16:creationId xmlns:a16="http://schemas.microsoft.com/office/drawing/2014/main" id="{35C1C2EA-F468-4288-9A0B-DE695C650365}"/>
              </a:ext>
            </a:extLst>
          </p:cNvPr>
          <p:cNvSpPr>
            <a:spLocks noGrp="1"/>
          </p:cNvSpPr>
          <p:nvPr>
            <p:ph idx="1"/>
          </p:nvPr>
        </p:nvSpPr>
        <p:spPr/>
        <p:txBody>
          <a:bodyPr>
            <a:normAutofit/>
          </a:bodyPr>
          <a:lstStyle/>
          <a:p>
            <a:pPr algn="l" fontAlgn="base">
              <a:spcBef>
                <a:spcPts val="0"/>
              </a:spcBef>
              <a:spcAft>
                <a:spcPts val="1800"/>
              </a:spcAft>
              <a:buFont typeface="Arial" panose="020B0604020202020204" pitchFamily="34" charset="0"/>
              <a:buChar char="•"/>
            </a:pPr>
            <a:r>
              <a:rPr lang="en-US" sz="2600" b="0" i="0" dirty="0">
                <a:solidFill>
                  <a:srgbClr val="333333"/>
                </a:solidFill>
                <a:effectLst/>
                <a:latin typeface="inherit"/>
              </a:rPr>
              <a:t>Assess social, emotional, mental health needs of students and staff</a:t>
            </a:r>
          </a:p>
          <a:p>
            <a:pPr algn="l" fontAlgn="base">
              <a:spcBef>
                <a:spcPts val="0"/>
              </a:spcBef>
              <a:spcAft>
                <a:spcPts val="1800"/>
              </a:spcAft>
              <a:buFont typeface="Arial" panose="020B0604020202020204" pitchFamily="34" charset="0"/>
              <a:buChar char="•"/>
            </a:pPr>
            <a:r>
              <a:rPr lang="en-US" sz="2600" b="0" i="0" dirty="0">
                <a:solidFill>
                  <a:srgbClr val="333333"/>
                </a:solidFill>
                <a:effectLst/>
                <a:latin typeface="inherit"/>
              </a:rPr>
              <a:t>Invest in effective strategies to address social, emotional, and mental health needs of students. Provide professional development for educators and staff to address these needs</a:t>
            </a:r>
          </a:p>
          <a:p>
            <a:pPr algn="l" fontAlgn="base">
              <a:spcBef>
                <a:spcPts val="0"/>
              </a:spcBef>
              <a:spcAft>
                <a:spcPts val="1800"/>
              </a:spcAft>
              <a:buFont typeface="Arial" panose="020B0604020202020204" pitchFamily="34" charset="0"/>
              <a:buChar char="•"/>
            </a:pPr>
            <a:r>
              <a:rPr lang="en-US" sz="2600" b="0" i="0" dirty="0">
                <a:solidFill>
                  <a:srgbClr val="333333"/>
                </a:solidFill>
                <a:effectLst/>
                <a:latin typeface="inherit"/>
              </a:rPr>
              <a:t>Invest in school counselors and mental health professionals in schools</a:t>
            </a:r>
          </a:p>
          <a:p>
            <a:pPr algn="l" fontAlgn="base">
              <a:spcBef>
                <a:spcPts val="0"/>
              </a:spcBef>
              <a:spcAft>
                <a:spcPts val="1800"/>
              </a:spcAft>
              <a:buFont typeface="Arial" panose="020B0604020202020204" pitchFamily="34" charset="0"/>
              <a:buChar char="•"/>
            </a:pPr>
            <a:r>
              <a:rPr lang="en-US" sz="2600" b="0" i="0" dirty="0">
                <a:solidFill>
                  <a:srgbClr val="333333"/>
                </a:solidFill>
                <a:effectLst/>
                <a:latin typeface="inherit"/>
              </a:rPr>
              <a:t>Ensure restorative, equitable, and inclusive approaches to school discipline</a:t>
            </a:r>
          </a:p>
          <a:p>
            <a:pPr algn="l" fontAlgn="base">
              <a:spcBef>
                <a:spcPts val="0"/>
              </a:spcBef>
              <a:spcAft>
                <a:spcPts val="1800"/>
              </a:spcAft>
              <a:buFont typeface="Arial" panose="020B0604020202020204" pitchFamily="34" charset="0"/>
              <a:buChar char="•"/>
            </a:pPr>
            <a:r>
              <a:rPr lang="en-US" sz="2600" b="0" i="0" dirty="0">
                <a:solidFill>
                  <a:srgbClr val="333333"/>
                </a:solidFill>
                <a:effectLst/>
                <a:latin typeface="inherit"/>
              </a:rPr>
              <a:t>Provide extracurricular opportunities to build school community and advance academic and emotional development of students</a:t>
            </a:r>
          </a:p>
        </p:txBody>
      </p:sp>
      <p:sp>
        <p:nvSpPr>
          <p:cNvPr id="5" name="TextBox 4">
            <a:extLst>
              <a:ext uri="{FF2B5EF4-FFF2-40B4-BE49-F238E27FC236}">
                <a16:creationId xmlns:a16="http://schemas.microsoft.com/office/drawing/2014/main" id="{32893BF3-B9F7-4B92-8474-8C27079193EC}"/>
              </a:ext>
            </a:extLst>
          </p:cNvPr>
          <p:cNvSpPr txBox="1"/>
          <p:nvPr/>
        </p:nvSpPr>
        <p:spPr>
          <a:xfrm>
            <a:off x="838200" y="5846544"/>
            <a:ext cx="10279566" cy="58477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Build School Communities, and Support Students’ Social, Emotional, and Mental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43C47"/>
                </a:solidFill>
                <a:effectLst/>
                <a:uLnTx/>
                <a:uFillTx/>
                <a:latin typeface="Arial"/>
                <a:ea typeface="+mn-ea"/>
                <a:cs typeface="+mn-cs"/>
              </a:rPr>
              <a:t>https://sites.ed.gov/roadmap/landmark2/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2755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a:t>ESSER Office Hours</a:t>
            </a:r>
            <a:endParaRPr/>
          </a:p>
        </p:txBody>
      </p:sp>
      <p:sp>
        <p:nvSpPr>
          <p:cNvPr id="101" name="Google Shape;101;p16"/>
          <p:cNvSpPr txBox="1">
            <a:spLocks noGrp="1"/>
          </p:cNvSpPr>
          <p:nvPr>
            <p:ph type="body" idx="1"/>
          </p:nvPr>
        </p:nvSpPr>
        <p:spPr>
          <a:prstGeom prst="rect">
            <a:avLst/>
          </a:prstGeom>
          <a:noFill/>
          <a:ln>
            <a:noFill/>
          </a:ln>
        </p:spPr>
        <p:txBody>
          <a:bodyPr spcFirstLastPara="1" wrap="square" lIns="0" tIns="0" rIns="0" bIns="34275" anchor="t" anchorCtr="0">
            <a:noAutofit/>
          </a:bodyPr>
          <a:lstStyle/>
          <a:p>
            <a:pPr marL="0" indent="0">
              <a:spcBef>
                <a:spcPts val="0"/>
              </a:spcBef>
              <a:buNone/>
            </a:pPr>
            <a:r>
              <a:rPr lang="en-US" sz="2400" b="1" u="sng" dirty="0"/>
              <a:t>Topics</a:t>
            </a:r>
          </a:p>
          <a:p>
            <a:pPr marL="257175" indent="-257175">
              <a:spcBef>
                <a:spcPts val="0"/>
              </a:spcBef>
              <a:buFont typeface="Arial" panose="020B0604020202020204" pitchFamily="34" charset="0"/>
              <a:buChar char="•"/>
            </a:pPr>
            <a:r>
              <a:rPr lang="en-US" sz="2400" dirty="0"/>
              <a:t>Updates and Reminders</a:t>
            </a:r>
          </a:p>
          <a:p>
            <a:pPr marL="257175" indent="-257175">
              <a:spcBef>
                <a:spcPts val="0"/>
              </a:spcBef>
              <a:buFont typeface="Arial" panose="020B0604020202020204" pitchFamily="34" charset="0"/>
              <a:buChar char="•"/>
            </a:pPr>
            <a:r>
              <a:rPr lang="en-US" sz="2400" dirty="0"/>
              <a:t>Committee of Practitioners Membership</a:t>
            </a:r>
          </a:p>
          <a:p>
            <a:pPr marL="257175" indent="-257175">
              <a:spcBef>
                <a:spcPts val="0"/>
              </a:spcBef>
              <a:buFont typeface="Arial" panose="020B0604020202020204" pitchFamily="34" charset="0"/>
              <a:buChar char="•"/>
            </a:pPr>
            <a:r>
              <a:rPr lang="en-US" sz="2400" dirty="0"/>
              <a:t>Vaccines, testing, and incentives</a:t>
            </a:r>
          </a:p>
          <a:p>
            <a:pPr marL="257175" indent="-257175">
              <a:spcBef>
                <a:spcPts val="0"/>
              </a:spcBef>
              <a:buFont typeface="Arial" panose="020B0604020202020204" pitchFamily="34" charset="0"/>
              <a:buChar char="•"/>
            </a:pPr>
            <a:r>
              <a:rPr lang="en-US" sz="2400" dirty="0"/>
              <a:t>Behavioral/SEL Supports using ESSER Funds</a:t>
            </a:r>
          </a:p>
          <a:p>
            <a:pPr marL="257175" indent="-257175">
              <a:spcBef>
                <a:spcPts val="0"/>
              </a:spcBef>
              <a:buFont typeface="Arial" panose="020B0604020202020204" pitchFamily="34" charset="0"/>
              <a:buChar char="•"/>
            </a:pPr>
            <a:endParaRPr lang="en-US" sz="2400" dirty="0"/>
          </a:p>
          <a:p>
            <a:pPr marL="257175" indent="-257175">
              <a:spcBef>
                <a:spcPts val="0"/>
              </a:spcBef>
              <a:buFont typeface="Arial" panose="020B0604020202020204" pitchFamily="34" charset="0"/>
              <a:buChar char="•"/>
            </a:pPr>
            <a:endParaRPr lang="en-US" sz="2400" dirty="0"/>
          </a:p>
        </p:txBody>
      </p:sp>
      <p:sp>
        <p:nvSpPr>
          <p:cNvPr id="102" name="Google Shape;102;p16"/>
          <p:cNvSpPr txBox="1">
            <a:spLocks noGrp="1"/>
          </p:cNvSpPr>
          <p:nvPr>
            <p:ph type="sldNum" idx="12"/>
          </p:nvPr>
        </p:nvSpPr>
        <p:spPr>
          <a:prstGeom prst="rect">
            <a:avLst/>
          </a:prstGeom>
          <a:noFill/>
          <a:ln>
            <a:noFill/>
          </a:ln>
        </p:spPr>
        <p:txBody>
          <a:bodyPr spcFirstLastPara="1" wrap="square" lIns="68569" tIns="34275" rIns="68569" bIns="34275" anchor="t" anchorCtr="0">
            <a:noAutofit/>
          </a:bodyPr>
          <a:lstStyle/>
          <a:p>
            <a:fld id="{00000000-1234-1234-1234-123412341234}" type="slidenum">
              <a:rPr lang="en-US"/>
              <a:pP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C568A-795A-444F-8C9F-01AB996B388F}"/>
              </a:ext>
            </a:extLst>
          </p:cNvPr>
          <p:cNvSpPr>
            <a:spLocks noGrp="1"/>
          </p:cNvSpPr>
          <p:nvPr>
            <p:ph type="title"/>
          </p:nvPr>
        </p:nvSpPr>
        <p:spPr>
          <a:xfrm>
            <a:off x="454715" y="270503"/>
            <a:ext cx="9960523" cy="747006"/>
          </a:xfrm>
        </p:spPr>
        <p:txBody>
          <a:bodyPr/>
          <a:lstStyle/>
          <a:p>
            <a:r>
              <a:rPr lang="en-US" sz="3200" dirty="0"/>
              <a:t>Funding Ideas to Foster Positive Relationships</a:t>
            </a:r>
          </a:p>
        </p:txBody>
      </p:sp>
      <p:sp>
        <p:nvSpPr>
          <p:cNvPr id="3" name="Content Placeholder 2">
            <a:extLst>
              <a:ext uri="{FF2B5EF4-FFF2-40B4-BE49-F238E27FC236}">
                <a16:creationId xmlns:a16="http://schemas.microsoft.com/office/drawing/2014/main" id="{643BAF0F-B347-4CB4-B13B-04EB09DE352E}"/>
              </a:ext>
            </a:extLst>
          </p:cNvPr>
          <p:cNvSpPr>
            <a:spLocks noGrp="1"/>
          </p:cNvSpPr>
          <p:nvPr>
            <p:ph idx="1"/>
          </p:nvPr>
        </p:nvSpPr>
        <p:spPr/>
        <p:txBody>
          <a:bodyPr/>
          <a:lstStyle/>
          <a:p>
            <a:r>
              <a:rPr lang="en-US" sz="3200" dirty="0">
                <a:latin typeface="+mn-lt"/>
              </a:rPr>
              <a:t>Focus on relationships. Sustained and strong adult-student relationships can result in higher attendance and better student outcomes;</a:t>
            </a:r>
          </a:p>
          <a:p>
            <a:pPr lvl="1"/>
            <a:r>
              <a:rPr lang="en-US" sz="2800" dirty="0">
                <a:latin typeface="+mn-lt"/>
              </a:rPr>
              <a:t>Mentors</a:t>
            </a:r>
          </a:p>
          <a:p>
            <a:pPr lvl="1"/>
            <a:r>
              <a:rPr lang="en-US" sz="2800" dirty="0">
                <a:latin typeface="+mn-lt"/>
              </a:rPr>
              <a:t>Check-In and Check- Out</a:t>
            </a:r>
          </a:p>
          <a:p>
            <a:pPr lvl="1"/>
            <a:endParaRPr lang="en-US" sz="2800" dirty="0">
              <a:latin typeface="+mn-lt"/>
            </a:endParaRPr>
          </a:p>
        </p:txBody>
      </p:sp>
      <p:sp>
        <p:nvSpPr>
          <p:cNvPr id="5" name="TextBox 4">
            <a:extLst>
              <a:ext uri="{FF2B5EF4-FFF2-40B4-BE49-F238E27FC236}">
                <a16:creationId xmlns:a16="http://schemas.microsoft.com/office/drawing/2014/main" id="{3A0DC6BE-2185-4EF2-BEE8-722B1639B61E}"/>
              </a:ext>
            </a:extLst>
          </p:cNvPr>
          <p:cNvSpPr txBox="1"/>
          <p:nvPr/>
        </p:nvSpPr>
        <p:spPr>
          <a:xfrm>
            <a:off x="838199" y="5807631"/>
            <a:ext cx="714607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https://www2.ed.gov/documents/coronavirus/reopening-2.pdf</a:t>
            </a:r>
          </a:p>
        </p:txBody>
      </p:sp>
      <p:pic>
        <p:nvPicPr>
          <p:cNvPr id="1026" name="Picture 2" descr="Student Check-Out and Chromebook Check-In – Deer Park School District">
            <a:extLst>
              <a:ext uri="{FF2B5EF4-FFF2-40B4-BE49-F238E27FC236}">
                <a16:creationId xmlns:a16="http://schemas.microsoft.com/office/drawing/2014/main" id="{C36E93D0-E07D-4551-A0B5-0F86133EE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883" y="2774616"/>
            <a:ext cx="4460256" cy="259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969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2"/>
          <p:cNvSpPr txBox="1">
            <a:spLocks noGrp="1"/>
          </p:cNvSpPr>
          <p:nvPr>
            <p:ph type="title"/>
          </p:nvPr>
        </p:nvSpPr>
        <p:spPr>
          <a:xfrm>
            <a:off x="443565" y="205176"/>
            <a:ext cx="8968064" cy="898524"/>
          </a:xfrm>
          <a:prstGeom prst="rect">
            <a:avLst/>
          </a:prstGeom>
        </p:spPr>
        <p:txBody>
          <a:bodyPr spcFirstLastPara="1" vert="horz" wrap="square" lIns="121900" tIns="121900" rIns="121900" bIns="121900" rtlCol="0" anchor="t" anchorCtr="0">
            <a:noAutofit/>
          </a:bodyPr>
          <a:lstStyle/>
          <a:p>
            <a:r>
              <a:rPr lang="en-US" sz="3200" dirty="0"/>
              <a:t>Funding Ideas for Social Emotional Supports </a:t>
            </a:r>
          </a:p>
        </p:txBody>
      </p:sp>
      <p:sp>
        <p:nvSpPr>
          <p:cNvPr id="240" name="Google Shape;240;p42"/>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76200" indent="0">
              <a:lnSpc>
                <a:spcPct val="100000"/>
              </a:lnSpc>
              <a:spcAft>
                <a:spcPts val="1200"/>
              </a:spcAft>
              <a:buClr>
                <a:schemeClr val="dk1"/>
              </a:buClr>
              <a:buNone/>
            </a:pPr>
            <a:r>
              <a:rPr lang="en" dirty="0">
                <a:latin typeface="+mn-lt"/>
              </a:rPr>
              <a:t>Co</a:t>
            </a:r>
            <a:r>
              <a:rPr lang="en" dirty="0">
                <a:solidFill>
                  <a:schemeClr val="dk1"/>
                </a:solidFill>
                <a:latin typeface="+mn-lt"/>
              </a:rPr>
              <a:t>ntract/Hire/Pay for Services</a:t>
            </a:r>
            <a:endParaRPr dirty="0">
              <a:solidFill>
                <a:schemeClr val="dk1"/>
              </a:solidFill>
              <a:latin typeface="+mn-lt"/>
            </a:endParaRPr>
          </a:p>
          <a:p>
            <a:pPr marL="800111" lvl="1" indent="-342900">
              <a:lnSpc>
                <a:spcPct val="100000"/>
              </a:lnSpc>
              <a:spcBef>
                <a:spcPts val="0"/>
              </a:spcBef>
              <a:spcAft>
                <a:spcPts val="1200"/>
              </a:spcAft>
              <a:buSzPts val="1800"/>
            </a:pPr>
            <a:r>
              <a:rPr lang="en" sz="2400" dirty="0">
                <a:solidFill>
                  <a:schemeClr val="dk1"/>
                </a:solidFill>
                <a:latin typeface="+mn-lt"/>
              </a:rPr>
              <a:t>Assess needs/perceptions as well as policies and practices and analyze data to drive action planning</a:t>
            </a:r>
            <a:endParaRPr sz="2400" dirty="0">
              <a:solidFill>
                <a:schemeClr val="dk1"/>
              </a:solidFill>
              <a:latin typeface="+mn-lt"/>
            </a:endParaRPr>
          </a:p>
          <a:p>
            <a:pPr marL="800111" lvl="1" indent="-342900">
              <a:lnSpc>
                <a:spcPct val="100000"/>
              </a:lnSpc>
              <a:spcBef>
                <a:spcPts val="0"/>
              </a:spcBef>
              <a:spcAft>
                <a:spcPts val="1200"/>
              </a:spcAft>
              <a:buSzPts val="1800"/>
            </a:pPr>
            <a:r>
              <a:rPr lang="en" sz="2400" dirty="0">
                <a:solidFill>
                  <a:schemeClr val="dk1"/>
                </a:solidFill>
                <a:latin typeface="+mn-lt"/>
              </a:rPr>
              <a:t>Coordination of whole child, school climate, family engagement, and/or prevention efforts</a:t>
            </a:r>
            <a:endParaRPr sz="2400" dirty="0">
              <a:solidFill>
                <a:schemeClr val="dk1"/>
              </a:solidFill>
              <a:latin typeface="+mn-lt"/>
            </a:endParaRPr>
          </a:p>
          <a:p>
            <a:pPr marL="800111" lvl="1" indent="-342900">
              <a:lnSpc>
                <a:spcPct val="100000"/>
              </a:lnSpc>
              <a:spcBef>
                <a:spcPts val="0"/>
              </a:spcBef>
              <a:spcAft>
                <a:spcPts val="1200"/>
              </a:spcAft>
              <a:buSzPts val="1800"/>
            </a:pPr>
            <a:r>
              <a:rPr lang="en" sz="2400" dirty="0">
                <a:solidFill>
                  <a:schemeClr val="dk1"/>
                </a:solidFill>
                <a:latin typeface="+mn-lt"/>
              </a:rPr>
              <a:t>Staff professional development on: integrating social emotional skill building; trauma responsiveness; positive behavior supports; student engagement/relationship building </a:t>
            </a:r>
            <a:endParaRPr sz="2400" dirty="0">
              <a:solidFill>
                <a:schemeClr val="dk1"/>
              </a:solidFill>
              <a:latin typeface="+mn-lt"/>
            </a:endParaRPr>
          </a:p>
          <a:p>
            <a:pPr marL="1257311" lvl="2">
              <a:lnSpc>
                <a:spcPct val="100000"/>
              </a:lnSpc>
              <a:spcBef>
                <a:spcPts val="0"/>
              </a:spcBef>
              <a:spcAft>
                <a:spcPts val="1200"/>
              </a:spcAft>
            </a:pPr>
            <a:r>
              <a:rPr lang="en" sz="2400" dirty="0">
                <a:solidFill>
                  <a:schemeClr val="dk1"/>
                </a:solidFill>
                <a:latin typeface="+mn-lt"/>
              </a:rPr>
              <a:t>Pay for substitutes to cover PD</a:t>
            </a:r>
            <a:endParaRPr sz="2400" dirty="0">
              <a:solidFill>
                <a:schemeClr val="dk1"/>
              </a:solidFill>
              <a:latin typeface="+mn-lt"/>
            </a:endParaRPr>
          </a:p>
          <a:p>
            <a:pPr indent="0">
              <a:lnSpc>
                <a:spcPct val="100000"/>
              </a:lnSpc>
              <a:spcBef>
                <a:spcPts val="2133"/>
              </a:spcBef>
              <a:spcAft>
                <a:spcPts val="1200"/>
              </a:spcAft>
              <a:buNone/>
            </a:pPr>
            <a:endParaRPr b="1" dirty="0">
              <a:solidFill>
                <a:schemeClr val="dk1"/>
              </a:solidFill>
              <a:latin typeface="+mn-lt"/>
            </a:endParaRPr>
          </a:p>
          <a:p>
            <a:pPr marL="0" indent="0">
              <a:lnSpc>
                <a:spcPct val="100000"/>
              </a:lnSpc>
              <a:spcBef>
                <a:spcPts val="2133"/>
              </a:spcBef>
              <a:spcAft>
                <a:spcPts val="1200"/>
              </a:spcAft>
              <a:buNone/>
            </a:pPr>
            <a:endParaRPr b="1" dirty="0">
              <a:solidFill>
                <a:schemeClr val="dk1"/>
              </a:solidFill>
              <a:latin typeface="+mn-lt"/>
            </a:endParaRPr>
          </a:p>
          <a:p>
            <a:pPr marL="0" indent="0">
              <a:lnSpc>
                <a:spcPct val="100000"/>
              </a:lnSpc>
              <a:spcBef>
                <a:spcPts val="2133"/>
              </a:spcBef>
              <a:spcAft>
                <a:spcPts val="1200"/>
              </a:spcAft>
              <a:buNone/>
            </a:pPr>
            <a:endParaRPr dirty="0">
              <a:solidFill>
                <a:schemeClr val="dk1"/>
              </a:solidFill>
              <a:latin typeface="+mn-lt"/>
            </a:endParaRPr>
          </a:p>
          <a:p>
            <a:pPr marL="0" indent="0">
              <a:lnSpc>
                <a:spcPct val="100000"/>
              </a:lnSpc>
              <a:spcBef>
                <a:spcPts val="2133"/>
              </a:spcBef>
              <a:spcAft>
                <a:spcPts val="1200"/>
              </a:spcAft>
              <a:buNone/>
            </a:pPr>
            <a:endParaRPr dirty="0">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2"/>
          <p:cNvSpPr txBox="1">
            <a:spLocks noGrp="1"/>
          </p:cNvSpPr>
          <p:nvPr>
            <p:ph type="title"/>
          </p:nvPr>
        </p:nvSpPr>
        <p:spPr>
          <a:xfrm>
            <a:off x="421262" y="249781"/>
            <a:ext cx="8065168" cy="898524"/>
          </a:xfrm>
          <a:prstGeom prst="rect">
            <a:avLst/>
          </a:prstGeom>
        </p:spPr>
        <p:txBody>
          <a:bodyPr spcFirstLastPara="1" vert="horz" wrap="square" lIns="121900" tIns="121900" rIns="121900" bIns="121900" rtlCol="0" anchor="t" anchorCtr="0">
            <a:noAutofit/>
          </a:bodyPr>
          <a:lstStyle/>
          <a:p>
            <a:r>
              <a:rPr lang="en" sz="3200" dirty="0"/>
              <a:t>Funding Ideas for Mental Health Support</a:t>
            </a:r>
            <a:endParaRPr sz="3200" dirty="0"/>
          </a:p>
        </p:txBody>
      </p:sp>
      <p:sp>
        <p:nvSpPr>
          <p:cNvPr id="313" name="Google Shape;313;p52"/>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lnSpc>
                <a:spcPct val="100000"/>
              </a:lnSpc>
              <a:spcAft>
                <a:spcPts val="600"/>
              </a:spcAft>
              <a:buNone/>
            </a:pPr>
            <a:r>
              <a:rPr lang="en" sz="2667" dirty="0">
                <a:solidFill>
                  <a:srgbClr val="000000"/>
                </a:solidFill>
                <a:latin typeface="+mn-lt"/>
              </a:rPr>
              <a:t>Contract/Hire to provide intervention and support</a:t>
            </a:r>
            <a:endParaRPr sz="2667" dirty="0">
              <a:solidFill>
                <a:srgbClr val="000000"/>
              </a:solidFill>
              <a:latin typeface="+mn-lt"/>
            </a:endParaRPr>
          </a:p>
          <a:p>
            <a:pPr marL="474144" lvl="1" indent="0">
              <a:lnSpc>
                <a:spcPct val="100000"/>
              </a:lnSpc>
              <a:spcAft>
                <a:spcPts val="600"/>
              </a:spcAft>
              <a:buClr>
                <a:srgbClr val="000000"/>
              </a:buClr>
              <a:buSzPts val="1600"/>
              <a:buNone/>
            </a:pPr>
            <a:r>
              <a:rPr lang="en" sz="2133" b="1" dirty="0">
                <a:solidFill>
                  <a:srgbClr val="000000"/>
                </a:solidFill>
                <a:latin typeface="+mn-lt"/>
              </a:rPr>
              <a:t>Paraprofessionals or teachers</a:t>
            </a:r>
            <a:endParaRPr sz="2133" b="1" dirty="0">
              <a:solidFill>
                <a:srgbClr val="000000"/>
              </a:solidFill>
              <a:latin typeface="+mn-lt"/>
            </a:endParaRPr>
          </a:p>
          <a:p>
            <a:pPr marL="1274244" lvl="2">
              <a:lnSpc>
                <a:spcPct val="100000"/>
              </a:lnSpc>
              <a:spcBef>
                <a:spcPts val="0"/>
              </a:spcBef>
              <a:spcAft>
                <a:spcPts val="600"/>
              </a:spcAft>
              <a:buClr>
                <a:srgbClr val="000000"/>
              </a:buClr>
              <a:buSzPts val="1600"/>
            </a:pPr>
            <a:r>
              <a:rPr lang="en" sz="2133" dirty="0">
                <a:solidFill>
                  <a:srgbClr val="000000"/>
                </a:solidFill>
                <a:latin typeface="+mn-lt"/>
              </a:rPr>
              <a:t>Implement executive functioning and organizational interventions</a:t>
            </a:r>
            <a:endParaRPr sz="2133" dirty="0">
              <a:solidFill>
                <a:srgbClr val="000000"/>
              </a:solidFill>
              <a:latin typeface="+mn-lt"/>
            </a:endParaRPr>
          </a:p>
          <a:p>
            <a:pPr marL="1274244" lvl="2">
              <a:lnSpc>
                <a:spcPct val="100000"/>
              </a:lnSpc>
              <a:spcBef>
                <a:spcPts val="0"/>
              </a:spcBef>
              <a:spcAft>
                <a:spcPts val="600"/>
              </a:spcAft>
              <a:buClr>
                <a:srgbClr val="000000"/>
              </a:buClr>
              <a:buSzPts val="1600"/>
            </a:pPr>
            <a:r>
              <a:rPr lang="en" sz="2133" dirty="0">
                <a:solidFill>
                  <a:srgbClr val="000000"/>
                </a:solidFill>
                <a:latin typeface="+mn-lt"/>
              </a:rPr>
              <a:t>Support teachers with additional demands</a:t>
            </a:r>
            <a:endParaRPr sz="2133" dirty="0">
              <a:solidFill>
                <a:srgbClr val="000000"/>
              </a:solidFill>
              <a:latin typeface="+mn-lt"/>
            </a:endParaRPr>
          </a:p>
          <a:p>
            <a:pPr marL="474144" lvl="1" indent="0">
              <a:lnSpc>
                <a:spcPct val="100000"/>
              </a:lnSpc>
              <a:spcBef>
                <a:spcPts val="0"/>
              </a:spcBef>
              <a:spcAft>
                <a:spcPts val="600"/>
              </a:spcAft>
              <a:buClr>
                <a:srgbClr val="000000"/>
              </a:buClr>
              <a:buSzPts val="1600"/>
              <a:buNone/>
            </a:pPr>
            <a:r>
              <a:rPr lang="en" sz="2133" b="1" dirty="0">
                <a:solidFill>
                  <a:srgbClr val="000000"/>
                </a:solidFill>
                <a:latin typeface="+mn-lt"/>
              </a:rPr>
              <a:t>School-Based Mental Health Professionals</a:t>
            </a:r>
            <a:endParaRPr sz="2133" b="1" dirty="0">
              <a:solidFill>
                <a:srgbClr val="000000"/>
              </a:solidFill>
              <a:latin typeface="+mn-lt"/>
            </a:endParaRPr>
          </a:p>
          <a:p>
            <a:pPr marL="1274244" lvl="2">
              <a:lnSpc>
                <a:spcPct val="100000"/>
              </a:lnSpc>
              <a:spcBef>
                <a:spcPts val="0"/>
              </a:spcBef>
              <a:spcAft>
                <a:spcPts val="600"/>
              </a:spcAft>
              <a:buClr>
                <a:srgbClr val="000000"/>
              </a:buClr>
              <a:buSzPts val="1600"/>
            </a:pPr>
            <a:r>
              <a:rPr lang="en" sz="2133" dirty="0">
                <a:solidFill>
                  <a:srgbClr val="000000"/>
                </a:solidFill>
                <a:latin typeface="+mn-lt"/>
              </a:rPr>
              <a:t>Wrap around services</a:t>
            </a:r>
            <a:endParaRPr sz="2133" dirty="0">
              <a:solidFill>
                <a:srgbClr val="000000"/>
              </a:solidFill>
              <a:latin typeface="+mn-lt"/>
            </a:endParaRPr>
          </a:p>
          <a:p>
            <a:pPr marL="1274244" lvl="2">
              <a:lnSpc>
                <a:spcPct val="100000"/>
              </a:lnSpc>
              <a:spcBef>
                <a:spcPts val="0"/>
              </a:spcBef>
              <a:spcAft>
                <a:spcPts val="600"/>
              </a:spcAft>
              <a:buClr>
                <a:srgbClr val="000000"/>
              </a:buClr>
              <a:buSzPts val="1600"/>
            </a:pPr>
            <a:r>
              <a:rPr lang="en" sz="2133" dirty="0">
                <a:solidFill>
                  <a:srgbClr val="000000"/>
                </a:solidFill>
                <a:latin typeface="+mn-lt"/>
              </a:rPr>
              <a:t>Direct intervention</a:t>
            </a:r>
            <a:endParaRPr sz="2133" dirty="0">
              <a:solidFill>
                <a:srgbClr val="000000"/>
              </a:solidFill>
              <a:latin typeface="+mn-lt"/>
            </a:endParaRPr>
          </a:p>
          <a:p>
            <a:pPr marL="474144" lvl="1" indent="0">
              <a:lnSpc>
                <a:spcPct val="100000"/>
              </a:lnSpc>
              <a:spcBef>
                <a:spcPts val="0"/>
              </a:spcBef>
              <a:spcAft>
                <a:spcPts val="600"/>
              </a:spcAft>
              <a:buClr>
                <a:srgbClr val="000000"/>
              </a:buClr>
              <a:buSzPts val="1600"/>
              <a:buNone/>
            </a:pPr>
            <a:r>
              <a:rPr lang="en" sz="2133" b="1" dirty="0">
                <a:solidFill>
                  <a:srgbClr val="000000"/>
                </a:solidFill>
                <a:latin typeface="+mn-lt"/>
              </a:rPr>
              <a:t>Evaluations or Private Contractors </a:t>
            </a:r>
            <a:endParaRPr sz="2133" b="1" dirty="0">
              <a:solidFill>
                <a:srgbClr val="000000"/>
              </a:solidFill>
              <a:latin typeface="+mn-lt"/>
            </a:endParaRPr>
          </a:p>
          <a:p>
            <a:pPr marL="1274244" lvl="2">
              <a:lnSpc>
                <a:spcPct val="100000"/>
              </a:lnSpc>
              <a:spcBef>
                <a:spcPts val="0"/>
              </a:spcBef>
              <a:spcAft>
                <a:spcPts val="600"/>
              </a:spcAft>
              <a:buClr>
                <a:srgbClr val="000000"/>
              </a:buClr>
              <a:buSzPts val="1600"/>
            </a:pPr>
            <a:r>
              <a:rPr lang="en" sz="2133" dirty="0">
                <a:solidFill>
                  <a:srgbClr val="000000"/>
                </a:solidFill>
                <a:latin typeface="+mn-lt"/>
              </a:rPr>
              <a:t>Reduce load on school team to focus on intervention and support</a:t>
            </a:r>
            <a:endParaRPr sz="2133" dirty="0">
              <a:solidFill>
                <a:srgbClr val="000000"/>
              </a:solidFill>
              <a:latin typeface="+mn-lt"/>
            </a:endParaRPr>
          </a:p>
          <a:p>
            <a:pPr marL="1274244" lvl="2">
              <a:lnSpc>
                <a:spcPct val="100000"/>
              </a:lnSpc>
              <a:spcBef>
                <a:spcPts val="0"/>
              </a:spcBef>
              <a:spcAft>
                <a:spcPts val="600"/>
              </a:spcAft>
              <a:buClr>
                <a:srgbClr val="000000"/>
              </a:buClr>
              <a:buSzPts val="1600"/>
            </a:pPr>
            <a:r>
              <a:rPr lang="en" sz="2133" dirty="0">
                <a:solidFill>
                  <a:srgbClr val="000000"/>
                </a:solidFill>
                <a:latin typeface="+mn-lt"/>
              </a:rPr>
              <a:t>Conduct mental health screenings to demtermine need and guide service and intervention </a:t>
            </a:r>
            <a:endParaRPr sz="2133" dirty="0">
              <a:solidFill>
                <a:srgbClr val="000000"/>
              </a:solidFill>
              <a:latin typeface="+mn-lt"/>
            </a:endParaRPr>
          </a:p>
          <a:p>
            <a:pPr marL="0" indent="0">
              <a:lnSpc>
                <a:spcPct val="100000"/>
              </a:lnSpc>
              <a:spcBef>
                <a:spcPts val="2133"/>
              </a:spcBef>
              <a:spcAft>
                <a:spcPts val="600"/>
              </a:spcAft>
              <a:buNone/>
            </a:pPr>
            <a:endParaRPr dirty="0">
              <a:solidFill>
                <a:srgbClr val="000000"/>
              </a:solidFill>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C568A-795A-444F-8C9F-01AB996B388F}"/>
              </a:ext>
            </a:extLst>
          </p:cNvPr>
          <p:cNvSpPr>
            <a:spLocks noGrp="1"/>
          </p:cNvSpPr>
          <p:nvPr>
            <p:ph type="title"/>
          </p:nvPr>
        </p:nvSpPr>
        <p:spPr>
          <a:xfrm>
            <a:off x="477019" y="384811"/>
            <a:ext cx="8065168" cy="898524"/>
          </a:xfrm>
        </p:spPr>
        <p:txBody>
          <a:bodyPr/>
          <a:lstStyle/>
          <a:p>
            <a:r>
              <a:rPr lang="en-US" sz="3200" dirty="0"/>
              <a:t>Interventions that Support Mental Health</a:t>
            </a:r>
          </a:p>
        </p:txBody>
      </p:sp>
      <p:sp>
        <p:nvSpPr>
          <p:cNvPr id="3" name="Content Placeholder 2">
            <a:extLst>
              <a:ext uri="{FF2B5EF4-FFF2-40B4-BE49-F238E27FC236}">
                <a16:creationId xmlns:a16="http://schemas.microsoft.com/office/drawing/2014/main" id="{643BAF0F-B347-4CB4-B13B-04EB09DE352E}"/>
              </a:ext>
            </a:extLst>
          </p:cNvPr>
          <p:cNvSpPr>
            <a:spLocks noGrp="1"/>
          </p:cNvSpPr>
          <p:nvPr>
            <p:ph idx="1"/>
          </p:nvPr>
        </p:nvSpPr>
        <p:spPr/>
        <p:txBody>
          <a:bodyPr>
            <a:noAutofit/>
          </a:bodyPr>
          <a:lstStyle/>
          <a:p>
            <a:pPr>
              <a:lnSpc>
                <a:spcPct val="100000"/>
              </a:lnSpc>
              <a:spcBef>
                <a:spcPts val="0"/>
              </a:spcBef>
              <a:spcAft>
                <a:spcPts val="1200"/>
              </a:spcAft>
            </a:pPr>
            <a:r>
              <a:rPr lang="en-US" sz="1800" dirty="0">
                <a:latin typeface="+mn-lt"/>
              </a:rPr>
              <a:t>Meet basic needs </a:t>
            </a:r>
          </a:p>
          <a:p>
            <a:pPr>
              <a:lnSpc>
                <a:spcPct val="100000"/>
              </a:lnSpc>
              <a:spcBef>
                <a:spcPts val="0"/>
              </a:spcBef>
              <a:spcAft>
                <a:spcPts val="1200"/>
              </a:spcAft>
            </a:pPr>
            <a:r>
              <a:rPr lang="en-US" sz="1800" dirty="0">
                <a:latin typeface="+mn-lt"/>
              </a:rPr>
              <a:t>Expand Out-of-School time programs</a:t>
            </a:r>
          </a:p>
          <a:p>
            <a:pPr>
              <a:lnSpc>
                <a:spcPct val="100000"/>
              </a:lnSpc>
              <a:spcBef>
                <a:spcPts val="0"/>
              </a:spcBef>
              <a:spcAft>
                <a:spcPts val="1200"/>
              </a:spcAft>
            </a:pPr>
            <a:r>
              <a:rPr lang="en-US" sz="1800" dirty="0">
                <a:latin typeface="+mn-lt"/>
              </a:rPr>
              <a:t>Partner with families</a:t>
            </a:r>
          </a:p>
          <a:p>
            <a:pPr>
              <a:lnSpc>
                <a:spcPct val="100000"/>
              </a:lnSpc>
              <a:spcBef>
                <a:spcPts val="0"/>
              </a:spcBef>
              <a:spcAft>
                <a:spcPts val="1200"/>
              </a:spcAft>
            </a:pPr>
            <a:r>
              <a:rPr lang="en-US" sz="1800" dirty="0">
                <a:latin typeface="+mn-lt"/>
              </a:rPr>
              <a:t>Ensure there is a tangible benefit for students</a:t>
            </a:r>
          </a:p>
          <a:p>
            <a:pPr>
              <a:lnSpc>
                <a:spcPct val="100000"/>
              </a:lnSpc>
              <a:spcBef>
                <a:spcPts val="0"/>
              </a:spcBef>
              <a:spcAft>
                <a:spcPts val="1200"/>
              </a:spcAft>
            </a:pPr>
            <a:r>
              <a:rPr lang="en-US" sz="1800" dirty="0">
                <a:latin typeface="+mn-lt"/>
              </a:rPr>
              <a:t>Include enrichment opportunities that support social, emotional, and academic development </a:t>
            </a:r>
          </a:p>
          <a:p>
            <a:pPr>
              <a:lnSpc>
                <a:spcPct val="100000"/>
              </a:lnSpc>
              <a:spcBef>
                <a:spcPts val="0"/>
              </a:spcBef>
              <a:spcAft>
                <a:spcPts val="1200"/>
              </a:spcAft>
            </a:pPr>
            <a:r>
              <a:rPr lang="en-US" sz="1800" dirty="0">
                <a:latin typeface="+mn-lt"/>
              </a:rPr>
              <a:t>Make programs free, inclusive, and supportive of families</a:t>
            </a:r>
          </a:p>
          <a:p>
            <a:pPr>
              <a:lnSpc>
                <a:spcPct val="100000"/>
              </a:lnSpc>
              <a:spcBef>
                <a:spcPts val="0"/>
              </a:spcBef>
              <a:spcAft>
                <a:spcPts val="1200"/>
              </a:spcAft>
            </a:pPr>
            <a:r>
              <a:rPr lang="en-US" sz="1800" dirty="0">
                <a:latin typeface="+mn-lt"/>
              </a:rPr>
              <a:t>Provide flexibility to increase access</a:t>
            </a:r>
          </a:p>
          <a:p>
            <a:pPr>
              <a:lnSpc>
                <a:spcPct val="100000"/>
              </a:lnSpc>
              <a:spcBef>
                <a:spcPts val="0"/>
              </a:spcBef>
              <a:spcAft>
                <a:spcPts val="1200"/>
              </a:spcAft>
            </a:pPr>
            <a:r>
              <a:rPr lang="en-US" sz="1800" dirty="0">
                <a:latin typeface="+mn-lt"/>
              </a:rPr>
              <a:t>Scale up existing programs that have demonstrated results. Build in frequent program assessment and evaluation </a:t>
            </a:r>
          </a:p>
          <a:p>
            <a:pPr>
              <a:lnSpc>
                <a:spcPct val="100000"/>
              </a:lnSpc>
              <a:spcBef>
                <a:spcPts val="0"/>
              </a:spcBef>
              <a:spcAft>
                <a:spcPts val="1200"/>
              </a:spcAft>
            </a:pPr>
            <a:r>
              <a:rPr lang="en-US" sz="1800" dirty="0">
                <a:latin typeface="+mn-lt"/>
              </a:rPr>
              <a:t>Build in frequent program assessment and evaluation </a:t>
            </a:r>
          </a:p>
          <a:p>
            <a:pPr>
              <a:lnSpc>
                <a:spcPct val="100000"/>
              </a:lnSpc>
              <a:spcBef>
                <a:spcPts val="0"/>
              </a:spcBef>
              <a:spcAft>
                <a:spcPts val="1200"/>
              </a:spcAft>
            </a:pPr>
            <a:r>
              <a:rPr lang="en-US" sz="1800" dirty="0">
                <a:latin typeface="+mn-lt"/>
              </a:rPr>
              <a:t>Implement policies that support the enrollment, placement, and credit accrual for students who are highly mobile</a:t>
            </a:r>
          </a:p>
        </p:txBody>
      </p:sp>
      <p:sp>
        <p:nvSpPr>
          <p:cNvPr id="5" name="TextBox 4">
            <a:extLst>
              <a:ext uri="{FF2B5EF4-FFF2-40B4-BE49-F238E27FC236}">
                <a16:creationId xmlns:a16="http://schemas.microsoft.com/office/drawing/2014/main" id="{3A0DC6BE-2185-4EF2-BEE8-722B1639B61E}"/>
              </a:ext>
            </a:extLst>
          </p:cNvPr>
          <p:cNvSpPr txBox="1"/>
          <p:nvPr/>
        </p:nvSpPr>
        <p:spPr>
          <a:xfrm>
            <a:off x="3815575" y="6176963"/>
            <a:ext cx="667669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https://www2.ed.gov/documents/coronavirus/reopening-2.pdf</a:t>
            </a:r>
          </a:p>
        </p:txBody>
      </p:sp>
    </p:spTree>
    <p:extLst>
      <p:ext uri="{BB962C8B-B14F-4D97-AF65-F5344CB8AC3E}">
        <p14:creationId xmlns:p14="http://schemas.microsoft.com/office/powerpoint/2010/main" val="1436945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6F3A-85CE-487B-A2BC-F39975C1C093}"/>
              </a:ext>
            </a:extLst>
          </p:cNvPr>
          <p:cNvSpPr>
            <a:spLocks noGrp="1"/>
          </p:cNvSpPr>
          <p:nvPr>
            <p:ph type="ctrTitle"/>
          </p:nvPr>
        </p:nvSpPr>
        <p:spPr/>
        <p:txBody>
          <a:bodyPr>
            <a:normAutofit/>
          </a:bodyPr>
          <a:lstStyle/>
          <a:p>
            <a:r>
              <a:rPr lang="en-US" sz="4400" dirty="0"/>
              <a:t>Education Considerations and Factors</a:t>
            </a:r>
          </a:p>
        </p:txBody>
      </p:sp>
    </p:spTree>
    <p:extLst>
      <p:ext uri="{BB962C8B-B14F-4D97-AF65-F5344CB8AC3E}">
        <p14:creationId xmlns:p14="http://schemas.microsoft.com/office/powerpoint/2010/main" val="2644089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DF88-A001-4AFC-80DD-D15EC5B2E0DB}"/>
              </a:ext>
            </a:extLst>
          </p:cNvPr>
          <p:cNvSpPr>
            <a:spLocks noGrp="1"/>
          </p:cNvSpPr>
          <p:nvPr>
            <p:ph type="title"/>
          </p:nvPr>
        </p:nvSpPr>
        <p:spPr>
          <a:xfrm>
            <a:off x="454717" y="305537"/>
            <a:ext cx="8065168" cy="898524"/>
          </a:xfrm>
        </p:spPr>
        <p:txBody>
          <a:bodyPr/>
          <a:lstStyle/>
          <a:p>
            <a:r>
              <a:rPr lang="en-US" sz="3200" dirty="0"/>
              <a:t>Child Find Consideration</a:t>
            </a:r>
          </a:p>
        </p:txBody>
      </p:sp>
      <p:sp>
        <p:nvSpPr>
          <p:cNvPr id="3" name="Content Placeholder 2">
            <a:extLst>
              <a:ext uri="{FF2B5EF4-FFF2-40B4-BE49-F238E27FC236}">
                <a16:creationId xmlns:a16="http://schemas.microsoft.com/office/drawing/2014/main" id="{9258546B-A61D-410A-A9BD-9BBB2F0751E3}"/>
              </a:ext>
            </a:extLst>
          </p:cNvPr>
          <p:cNvSpPr>
            <a:spLocks noGrp="1"/>
          </p:cNvSpPr>
          <p:nvPr>
            <p:ph idx="1"/>
          </p:nvPr>
        </p:nvSpPr>
        <p:spPr/>
        <p:txBody>
          <a:bodyPr>
            <a:normAutofit/>
          </a:bodyPr>
          <a:lstStyle/>
          <a:p>
            <a:pPr indent="0" rtl="0" fontAlgn="base">
              <a:lnSpc>
                <a:spcPct val="120000"/>
              </a:lnSpc>
              <a:spcBef>
                <a:spcPts val="0"/>
              </a:spcBef>
              <a:spcAft>
                <a:spcPts val="200"/>
              </a:spcAft>
              <a:buNone/>
            </a:pPr>
            <a:r>
              <a:rPr lang="en-US" b="0" i="0" u="none" strike="noStrike" dirty="0">
                <a:solidFill>
                  <a:srgbClr val="000000"/>
                </a:solidFill>
                <a:effectLst/>
                <a:latin typeface="+mn-lt"/>
              </a:rPr>
              <a:t>4.02(1)(b) State-Operated Programs – Part B Child Identification. For children for whom a state-operated program is responsible, as established in Section 8.00 of these Rules, each state-operated program shall adopt and implement procedures for locating, </a:t>
            </a:r>
            <a:r>
              <a:rPr lang="en-US" b="1" i="0" u="none" strike="noStrike" dirty="0">
                <a:solidFill>
                  <a:srgbClr val="000000"/>
                </a:solidFill>
                <a:effectLst/>
                <a:latin typeface="+mn-lt"/>
              </a:rPr>
              <a:t>identifying and evaluating all children who may have a disability and be eligible for special education</a:t>
            </a:r>
            <a:r>
              <a:rPr lang="en-US" b="0" i="0" u="none" strike="noStrike" dirty="0">
                <a:solidFill>
                  <a:srgbClr val="000000"/>
                </a:solidFill>
                <a:effectLst/>
                <a:latin typeface="+mn-lt"/>
              </a:rPr>
              <a:t>, even though they are advancing from grade to grade. Child identification, when used in connection with state-operated programs, includes relevant components of child find; special education referral; initial evaluation; and determination of disability and eligibility.</a:t>
            </a:r>
          </a:p>
        </p:txBody>
      </p:sp>
    </p:spTree>
    <p:extLst>
      <p:ext uri="{BB962C8B-B14F-4D97-AF65-F5344CB8AC3E}">
        <p14:creationId xmlns:p14="http://schemas.microsoft.com/office/powerpoint/2010/main" val="398362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DF88-A001-4AFC-80DD-D15EC5B2E0DB}"/>
              </a:ext>
            </a:extLst>
          </p:cNvPr>
          <p:cNvSpPr>
            <a:spLocks noGrp="1"/>
          </p:cNvSpPr>
          <p:nvPr>
            <p:ph type="title"/>
          </p:nvPr>
        </p:nvSpPr>
        <p:spPr>
          <a:xfrm>
            <a:off x="454716" y="316688"/>
            <a:ext cx="8065168" cy="898524"/>
          </a:xfrm>
        </p:spPr>
        <p:txBody>
          <a:bodyPr/>
          <a:lstStyle/>
          <a:p>
            <a:r>
              <a:rPr lang="en-US" sz="3200" dirty="0"/>
              <a:t>Child Find Consideration</a:t>
            </a:r>
          </a:p>
        </p:txBody>
      </p:sp>
      <p:sp>
        <p:nvSpPr>
          <p:cNvPr id="3" name="Content Placeholder 2">
            <a:extLst>
              <a:ext uri="{FF2B5EF4-FFF2-40B4-BE49-F238E27FC236}">
                <a16:creationId xmlns:a16="http://schemas.microsoft.com/office/drawing/2014/main" id="{9258546B-A61D-410A-A9BD-9BBB2F0751E3}"/>
              </a:ext>
            </a:extLst>
          </p:cNvPr>
          <p:cNvSpPr>
            <a:spLocks noGrp="1"/>
          </p:cNvSpPr>
          <p:nvPr>
            <p:ph idx="1"/>
          </p:nvPr>
        </p:nvSpPr>
        <p:spPr/>
        <p:txBody>
          <a:bodyPr>
            <a:normAutofit/>
          </a:bodyPr>
          <a:lstStyle/>
          <a:p>
            <a:pPr indent="0" rtl="0" fontAlgn="base">
              <a:lnSpc>
                <a:spcPct val="120000"/>
              </a:lnSpc>
              <a:spcBef>
                <a:spcPts val="0"/>
              </a:spcBef>
              <a:spcAft>
                <a:spcPts val="600"/>
              </a:spcAft>
              <a:buNone/>
            </a:pPr>
            <a:r>
              <a:rPr lang="en-US" b="0" i="0" u="none" strike="noStrike" dirty="0">
                <a:solidFill>
                  <a:srgbClr val="000000"/>
                </a:solidFill>
                <a:effectLst/>
                <a:latin typeface="Calibri" panose="020F0502020204030204" pitchFamily="34" charset="0"/>
              </a:rPr>
              <a:t>If you are saying students need </a:t>
            </a:r>
            <a:r>
              <a:rPr lang="en-US" b="1" i="0" u="none" strike="noStrike" dirty="0">
                <a:solidFill>
                  <a:srgbClr val="000000"/>
                </a:solidFill>
                <a:effectLst/>
                <a:latin typeface="Calibri" panose="020F0502020204030204" pitchFamily="34" charset="0"/>
              </a:rPr>
              <a:t>specially designed instruction </a:t>
            </a:r>
            <a:r>
              <a:rPr lang="en-US" b="0" i="0" u="none" strike="noStrike" dirty="0">
                <a:solidFill>
                  <a:srgbClr val="000000"/>
                </a:solidFill>
                <a:effectLst/>
                <a:latin typeface="Calibri" panose="020F0502020204030204" pitchFamily="34" charset="0"/>
              </a:rPr>
              <a:t>due to their </a:t>
            </a:r>
            <a:r>
              <a:rPr lang="en-US" b="1" i="0" u="none" strike="noStrike" dirty="0">
                <a:solidFill>
                  <a:srgbClr val="000000"/>
                </a:solidFill>
                <a:effectLst/>
                <a:latin typeface="Calibri" panose="020F0502020204030204" pitchFamily="34" charset="0"/>
              </a:rPr>
              <a:t>significant area of need or concern, </a:t>
            </a:r>
            <a:r>
              <a:rPr lang="en-US" b="0" i="0" u="none" strike="noStrike" dirty="0">
                <a:solidFill>
                  <a:srgbClr val="000000"/>
                </a:solidFill>
                <a:effectLst/>
                <a:latin typeface="Calibri" panose="020F0502020204030204" pitchFamily="34" charset="0"/>
              </a:rPr>
              <a:t>that would indicate the possibility of the need for special education. </a:t>
            </a:r>
          </a:p>
          <a:p>
            <a:pPr indent="0" rtl="0" fontAlgn="base">
              <a:lnSpc>
                <a:spcPct val="120000"/>
              </a:lnSpc>
              <a:spcBef>
                <a:spcPts val="0"/>
              </a:spcBef>
              <a:spcAft>
                <a:spcPts val="600"/>
              </a:spcAft>
              <a:buNone/>
            </a:pPr>
            <a:endParaRPr lang="en-US" dirty="0">
              <a:solidFill>
                <a:srgbClr val="000000"/>
              </a:solidFill>
              <a:latin typeface="Calibri" panose="020F0502020204030204" pitchFamily="34" charset="0"/>
            </a:endParaRPr>
          </a:p>
          <a:p>
            <a:pPr indent="0" rtl="0" fontAlgn="base">
              <a:lnSpc>
                <a:spcPct val="120000"/>
              </a:lnSpc>
              <a:spcBef>
                <a:spcPts val="0"/>
              </a:spcBef>
              <a:spcAft>
                <a:spcPts val="600"/>
              </a:spcAft>
              <a:buNone/>
            </a:pPr>
            <a:r>
              <a:rPr lang="en-US" b="0" i="0" u="none" strike="noStrike" dirty="0">
                <a:solidFill>
                  <a:srgbClr val="000000"/>
                </a:solidFill>
                <a:effectLst/>
                <a:latin typeface="Calibri" panose="020F0502020204030204" pitchFamily="34" charset="0"/>
              </a:rPr>
              <a:t>This </a:t>
            </a:r>
            <a:r>
              <a:rPr lang="en-US" dirty="0">
                <a:solidFill>
                  <a:srgbClr val="000000"/>
                </a:solidFill>
                <a:latin typeface="Calibri" panose="020F0502020204030204" pitchFamily="34" charset="0"/>
              </a:rPr>
              <a:t>could</a:t>
            </a:r>
            <a:r>
              <a:rPr lang="en-US" b="0" i="0" u="none" strike="noStrike" dirty="0">
                <a:solidFill>
                  <a:srgbClr val="000000"/>
                </a:solidFill>
                <a:effectLst/>
                <a:latin typeface="Calibri" panose="020F0502020204030204" pitchFamily="34" charset="0"/>
              </a:rPr>
              <a:t> trigger the child find consideration, and the need for a special education evaluation. </a:t>
            </a:r>
          </a:p>
        </p:txBody>
      </p:sp>
    </p:spTree>
    <p:extLst>
      <p:ext uri="{BB962C8B-B14F-4D97-AF65-F5344CB8AC3E}">
        <p14:creationId xmlns:p14="http://schemas.microsoft.com/office/powerpoint/2010/main" val="1957346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FE18-8C34-422F-9A40-5A6B1149D1B6}"/>
              </a:ext>
            </a:extLst>
          </p:cNvPr>
          <p:cNvSpPr>
            <a:spLocks noGrp="1"/>
          </p:cNvSpPr>
          <p:nvPr>
            <p:ph type="title"/>
          </p:nvPr>
        </p:nvSpPr>
        <p:spPr>
          <a:xfrm>
            <a:off x="488170" y="316688"/>
            <a:ext cx="8065168" cy="898524"/>
          </a:xfrm>
        </p:spPr>
        <p:txBody>
          <a:bodyPr/>
          <a:lstStyle/>
          <a:p>
            <a:r>
              <a:rPr lang="en-US" sz="3200" dirty="0"/>
              <a:t>LRE Considerations </a:t>
            </a:r>
          </a:p>
        </p:txBody>
      </p:sp>
      <p:sp>
        <p:nvSpPr>
          <p:cNvPr id="3" name="Content Placeholder 2">
            <a:extLst>
              <a:ext uri="{FF2B5EF4-FFF2-40B4-BE49-F238E27FC236}">
                <a16:creationId xmlns:a16="http://schemas.microsoft.com/office/drawing/2014/main" id="{3EC02AA7-0598-4721-8FF3-BD127C8D94F7}"/>
              </a:ext>
            </a:extLst>
          </p:cNvPr>
          <p:cNvSpPr>
            <a:spLocks noGrp="1"/>
          </p:cNvSpPr>
          <p:nvPr>
            <p:ph idx="1"/>
          </p:nvPr>
        </p:nvSpPr>
        <p:spPr/>
        <p:txBody>
          <a:bodyPr>
            <a:normAutofit fontScale="92500"/>
          </a:bodyPr>
          <a:lstStyle/>
          <a:p>
            <a:pPr marL="0" indent="0">
              <a:lnSpc>
                <a:spcPct val="120000"/>
              </a:lnSpc>
              <a:spcBef>
                <a:spcPts val="0"/>
              </a:spcBef>
              <a:spcAft>
                <a:spcPts val="600"/>
              </a:spcAft>
              <a:buNone/>
            </a:pPr>
            <a:r>
              <a:rPr lang="en-US" dirty="0">
                <a:latin typeface="+mn-lt"/>
              </a:rPr>
              <a:t>It is important to note that strategies like in-school acceleration, tutoring programs, out-of-school time programs, and summer learning and enrichment are supplemental instruction and </a:t>
            </a:r>
            <a:r>
              <a:rPr lang="en-US" b="1" dirty="0">
                <a:latin typeface="+mn-lt"/>
              </a:rPr>
              <a:t>cannot replace a program of special education and related services based on a student’s IEP</a:t>
            </a:r>
            <a:r>
              <a:rPr lang="en-US" dirty="0">
                <a:latin typeface="+mn-lt"/>
              </a:rPr>
              <a:t> and </a:t>
            </a:r>
            <a:r>
              <a:rPr lang="en-US" b="1" dirty="0">
                <a:latin typeface="+mn-lt"/>
              </a:rPr>
              <a:t>the decisions of the IEP Team</a:t>
            </a:r>
            <a:r>
              <a:rPr lang="en-US" dirty="0">
                <a:latin typeface="+mn-lt"/>
              </a:rPr>
              <a:t>. </a:t>
            </a:r>
          </a:p>
          <a:p>
            <a:pPr marL="0" indent="0">
              <a:lnSpc>
                <a:spcPct val="120000"/>
              </a:lnSpc>
              <a:spcBef>
                <a:spcPts val="0"/>
              </a:spcBef>
              <a:spcAft>
                <a:spcPts val="600"/>
              </a:spcAft>
              <a:buNone/>
            </a:pPr>
            <a:r>
              <a:rPr lang="en-US" dirty="0">
                <a:latin typeface="+mn-lt"/>
              </a:rPr>
              <a:t>Similarly, these </a:t>
            </a:r>
            <a:r>
              <a:rPr lang="en-US" b="1" dirty="0">
                <a:latin typeface="+mn-lt"/>
              </a:rPr>
              <a:t>types of strategies cannot replace the special education and related services and other supports included in an IDEA-eligible student’s IEP </a:t>
            </a:r>
            <a:r>
              <a:rPr lang="en-US" dirty="0">
                <a:latin typeface="+mn-lt"/>
              </a:rPr>
              <a:t>as determined by the student’s IEP Team or the regular or special education and related aids and services documented in a 504 plan, or the decisions made by a group of people who are knowledgeable about the child, the meaning of evaluation data, and placement options as required by Section 504. </a:t>
            </a:r>
          </a:p>
        </p:txBody>
      </p:sp>
    </p:spTree>
    <p:extLst>
      <p:ext uri="{BB962C8B-B14F-4D97-AF65-F5344CB8AC3E}">
        <p14:creationId xmlns:p14="http://schemas.microsoft.com/office/powerpoint/2010/main" val="140287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6464-6E1B-4FD6-959F-54BCBCE314F5}"/>
              </a:ext>
            </a:extLst>
          </p:cNvPr>
          <p:cNvSpPr>
            <a:spLocks noGrp="1"/>
          </p:cNvSpPr>
          <p:nvPr>
            <p:ph type="title"/>
          </p:nvPr>
        </p:nvSpPr>
        <p:spPr/>
        <p:txBody>
          <a:bodyPr/>
          <a:lstStyle/>
          <a:p>
            <a:r>
              <a:rPr lang="en-US" dirty="0"/>
              <a:t>Contacts</a:t>
            </a:r>
          </a:p>
        </p:txBody>
      </p:sp>
      <p:sp>
        <p:nvSpPr>
          <p:cNvPr id="3" name="Text Placeholder 2">
            <a:extLst>
              <a:ext uri="{FF2B5EF4-FFF2-40B4-BE49-F238E27FC236}">
                <a16:creationId xmlns:a16="http://schemas.microsoft.com/office/drawing/2014/main" id="{7C2C9BB9-7B3C-4712-966C-7CF5F3C3E817}"/>
              </a:ext>
            </a:extLst>
          </p:cNvPr>
          <p:cNvSpPr>
            <a:spLocks noGrp="1"/>
          </p:cNvSpPr>
          <p:nvPr>
            <p:ph type="body" idx="1"/>
          </p:nvPr>
        </p:nvSpPr>
        <p:spPr/>
        <p:txBody>
          <a:bodyPr/>
          <a:lstStyle/>
          <a:p>
            <a:r>
              <a:rPr lang="en-US" dirty="0"/>
              <a:t>Andrea Pulskamp at </a:t>
            </a:r>
            <a:r>
              <a:rPr lang="en-US" dirty="0">
                <a:hlinkClick r:id="rId2"/>
              </a:rPr>
              <a:t>pulskamp_a@cde.state.co.us</a:t>
            </a:r>
            <a:r>
              <a:rPr lang="en-US" dirty="0"/>
              <a:t> </a:t>
            </a:r>
          </a:p>
          <a:p>
            <a:r>
              <a:rPr lang="en-US" dirty="0"/>
              <a:t>Bill Brown at </a:t>
            </a:r>
            <a:r>
              <a:rPr lang="en-US" dirty="0">
                <a:hlinkClick r:id="rId3"/>
              </a:rPr>
              <a:t>brown_w@cde.state.co.us</a:t>
            </a:r>
            <a:r>
              <a:rPr lang="en-US" dirty="0"/>
              <a:t> </a:t>
            </a:r>
          </a:p>
        </p:txBody>
      </p:sp>
      <p:sp>
        <p:nvSpPr>
          <p:cNvPr id="4" name="Slide Number Placeholder 3">
            <a:extLst>
              <a:ext uri="{FF2B5EF4-FFF2-40B4-BE49-F238E27FC236}">
                <a16:creationId xmlns:a16="http://schemas.microsoft.com/office/drawing/2014/main" id="{18DF8F4C-DC57-4AE2-B04E-7CDDFFBB52A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38</a:t>
            </a:fld>
            <a:endParaRPr lang="en-US"/>
          </a:p>
        </p:txBody>
      </p:sp>
    </p:spTree>
    <p:extLst>
      <p:ext uri="{BB962C8B-B14F-4D97-AF65-F5344CB8AC3E}">
        <p14:creationId xmlns:p14="http://schemas.microsoft.com/office/powerpoint/2010/main" val="838357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25874-05E7-40B4-A249-A764E205673D}"/>
              </a:ext>
            </a:extLst>
          </p:cNvPr>
          <p:cNvSpPr>
            <a:spLocks noGrp="1"/>
          </p:cNvSpPr>
          <p:nvPr>
            <p:ph type="ctrTitle"/>
          </p:nvPr>
        </p:nvSpPr>
        <p:spPr/>
        <p:txBody>
          <a:bodyPr/>
          <a:lstStyle/>
          <a:p>
            <a:pPr>
              <a:spcBef>
                <a:spcPts val="0"/>
              </a:spcBef>
            </a:pPr>
            <a:r>
              <a:rPr lang="en-US" sz="3200" dirty="0"/>
              <a:t>Questions?</a:t>
            </a:r>
          </a:p>
        </p:txBody>
      </p:sp>
    </p:spTree>
    <p:extLst>
      <p:ext uri="{BB962C8B-B14F-4D97-AF65-F5344CB8AC3E}">
        <p14:creationId xmlns:p14="http://schemas.microsoft.com/office/powerpoint/2010/main" val="286842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4753E-E9A5-4792-8603-D19696066970}"/>
              </a:ext>
            </a:extLst>
          </p:cNvPr>
          <p:cNvSpPr>
            <a:spLocks noGrp="1"/>
          </p:cNvSpPr>
          <p:nvPr>
            <p:ph type="ctrTitle"/>
          </p:nvPr>
        </p:nvSpPr>
        <p:spPr/>
        <p:txBody>
          <a:bodyPr/>
          <a:lstStyle/>
          <a:p>
            <a:r>
              <a:rPr lang="en-US" dirty="0"/>
              <a:t>Updates</a:t>
            </a:r>
          </a:p>
        </p:txBody>
      </p:sp>
      <p:sp>
        <p:nvSpPr>
          <p:cNvPr id="3" name="Slide Number Placeholder 2">
            <a:extLst>
              <a:ext uri="{FF2B5EF4-FFF2-40B4-BE49-F238E27FC236}">
                <a16:creationId xmlns:a16="http://schemas.microsoft.com/office/drawing/2014/main" id="{C8BC3F38-FE3D-423A-9968-F95A499B1125}"/>
              </a:ext>
            </a:extLst>
          </p:cNvPr>
          <p:cNvSpPr>
            <a:spLocks noGrp="1"/>
          </p:cNvSpPr>
          <p:nvPr>
            <p:ph type="sldNum" idx="12"/>
          </p:nvPr>
        </p:nvSpPr>
        <p:spPr/>
        <p:txBody>
          <a:bodyPr/>
          <a:lstStyle/>
          <a:p>
            <a:fld id="{00000000-1234-1234-1234-123412341234}" type="slidenum">
              <a:rPr lang="en-US" smtClean="0"/>
              <a:pPr/>
              <a:t>4</a:t>
            </a:fld>
            <a:endParaRPr lang="en-US"/>
          </a:p>
        </p:txBody>
      </p:sp>
    </p:spTree>
    <p:extLst>
      <p:ext uri="{BB962C8B-B14F-4D97-AF65-F5344CB8AC3E}">
        <p14:creationId xmlns:p14="http://schemas.microsoft.com/office/powerpoint/2010/main" val="1185541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3659307" y="196850"/>
            <a:ext cx="5269052" cy="891540"/>
          </a:xfrm>
          <a:prstGeom prst="rect">
            <a:avLst/>
          </a:prstGeom>
          <a:noFill/>
          <a:ln>
            <a:noFill/>
          </a:ln>
        </p:spPr>
        <p:txBody>
          <a:bodyPr spcFirstLastPara="1" wrap="square" lIns="0" tIns="0" rIns="0" bIns="0" anchor="t" anchorCtr="0">
            <a:noAutofit/>
          </a:bodyPr>
          <a:lstStyle/>
          <a:p>
            <a:r>
              <a:rPr lang="en-US" dirty="0"/>
              <a:t>CDE Team Introductions!</a:t>
            </a:r>
            <a:endParaRPr dirty="0"/>
          </a:p>
        </p:txBody>
      </p:sp>
      <p:sp>
        <p:nvSpPr>
          <p:cNvPr id="206" name="Google Shape;206;p30">
            <a:extLst>
              <a:ext uri="{C183D7F6-B498-43B3-948B-1728B52AA6E4}">
                <adec:decorative xmlns:adec="http://schemas.microsoft.com/office/drawing/2017/decorative" val="1"/>
              </a:ext>
            </a:extLst>
          </p:cNvPr>
          <p:cNvSpPr/>
          <p:nvPr/>
        </p:nvSpPr>
        <p:spPr>
          <a:xfrm>
            <a:off x="1524001" y="1"/>
            <a:ext cx="1422400" cy="1513840"/>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7" name="Google Shape;207;p30" descr=" CDE team introductions and contact information."/>
          <p:cNvSpPr/>
          <p:nvPr/>
        </p:nvSpPr>
        <p:spPr>
          <a:xfrm>
            <a:off x="1661160" y="1281430"/>
            <a:ext cx="8869680" cy="537591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68569" tIns="34275" rIns="68569" bIns="34275" anchor="ctr" anchorCtr="0">
            <a:noAutofit/>
          </a:bodyPr>
          <a:lstStyle/>
          <a:p>
            <a:pPr algn="ctr"/>
            <a:endParaRPr sz="2000" dirty="0">
              <a:solidFill>
                <a:schemeClr val="lt1"/>
              </a:solidFill>
              <a:latin typeface="Calibri"/>
              <a:ea typeface="Calibri"/>
              <a:cs typeface="Calibri"/>
              <a:sym typeface="Calibri"/>
            </a:endParaRPr>
          </a:p>
        </p:txBody>
      </p:sp>
      <p:sp>
        <p:nvSpPr>
          <p:cNvPr id="208" name="Google Shape;208;p30">
            <a:extLst>
              <a:ext uri="{C183D7F6-B498-43B3-948B-1728B52AA6E4}">
                <adec:decorative xmlns:adec="http://schemas.microsoft.com/office/drawing/2017/decorative" val="1"/>
              </a:ext>
            </a:extLst>
          </p:cNvPr>
          <p:cNvSpPr/>
          <p:nvPr/>
        </p:nvSpPr>
        <p:spPr>
          <a:xfrm>
            <a:off x="1524001" y="1646556"/>
            <a:ext cx="782320" cy="2356484"/>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9" name="Google Shape;209;p30"/>
          <p:cNvSpPr txBox="1">
            <a:spLocks noGrp="1"/>
          </p:cNvSpPr>
          <p:nvPr>
            <p:ph type="body" idx="1"/>
          </p:nvPr>
        </p:nvSpPr>
        <p:spPr>
          <a:xfrm>
            <a:off x="2519679" y="1905635"/>
            <a:ext cx="7701280" cy="4135119"/>
          </a:xfrm>
          <a:prstGeom prst="rect">
            <a:avLst/>
          </a:prstGeom>
          <a:noFill/>
          <a:ln>
            <a:noFill/>
          </a:ln>
        </p:spPr>
        <p:txBody>
          <a:bodyPr spcFirstLastPara="1" wrap="square" lIns="0" tIns="0" rIns="0" bIns="34275" anchor="t" anchorCtr="0">
            <a:noAutofit/>
          </a:bodyPr>
          <a:lstStyle/>
          <a:p>
            <a:pPr marL="0" indent="0">
              <a:buSzPts val="1500"/>
              <a:buNone/>
            </a:pPr>
            <a:r>
              <a:rPr lang="en-US" sz="1600" b="1" u="sng" dirty="0"/>
              <a:t>ESSER/ESEA</a:t>
            </a:r>
            <a:endParaRPr lang="en-US" dirty="0"/>
          </a:p>
          <a:p>
            <a:pPr marL="171450" indent="-171450">
              <a:buSzPts val="1500"/>
            </a:pPr>
            <a:r>
              <a:rPr lang="en-US" sz="1600" dirty="0"/>
              <a:t>Nazie Mohajeri-Nelson, Director of ESEA Office (</a:t>
            </a:r>
            <a:r>
              <a:rPr lang="en-US" sz="1600" u="sng" dirty="0">
                <a:solidFill>
                  <a:schemeClr val="hlink"/>
                </a:solidFill>
                <a:hlinkClick r:id="rId3"/>
              </a:rPr>
              <a:t>mohajeri-nelson_n@cde.state.co.us</a:t>
            </a:r>
            <a:r>
              <a:rPr lang="en-US" sz="1600" dirty="0"/>
              <a:t>) </a:t>
            </a:r>
          </a:p>
          <a:p>
            <a:pPr marL="171450" indent="-171450">
              <a:buSzPts val="1500"/>
            </a:pPr>
            <a:r>
              <a:rPr lang="en-US" sz="1600" dirty="0"/>
              <a:t>DeLilah Collins, Assistant Director of ESEA Office (</a:t>
            </a:r>
            <a:r>
              <a:rPr lang="en-US" sz="1600" u="sng" dirty="0">
                <a:solidFill>
                  <a:schemeClr val="hlink"/>
                </a:solidFill>
                <a:hlinkClick r:id="rId4"/>
              </a:rPr>
              <a:t>collins_d@cde.state.co.us</a:t>
            </a:r>
            <a:r>
              <a:rPr lang="en-US" sz="1600" dirty="0"/>
              <a:t>) </a:t>
            </a:r>
          </a:p>
          <a:p>
            <a:pPr marL="171450" indent="-171450">
              <a:buSzPts val="1500"/>
            </a:pPr>
            <a:r>
              <a:rPr lang="en-US" sz="1600" dirty="0"/>
              <a:t>Kristin Crumley, ESSER Monitoring &amp; Reporting Specialist (</a:t>
            </a:r>
            <a:r>
              <a:rPr lang="en-US" sz="1600" dirty="0">
                <a:hlinkClick r:id="rId5"/>
              </a:rPr>
              <a:t>Crumley_k@cde.state.co.us</a:t>
            </a:r>
            <a:r>
              <a:rPr lang="en-US" sz="1600" dirty="0"/>
              <a:t>) </a:t>
            </a:r>
          </a:p>
          <a:p>
            <a:pPr marL="171450" indent="-171450">
              <a:buSzPts val="1500"/>
            </a:pPr>
            <a:r>
              <a:rPr lang="en-US" sz="1600" dirty="0">
                <a:hlinkClick r:id="rId6"/>
              </a:rPr>
              <a:t>ESEA Regional Contacts </a:t>
            </a:r>
            <a:r>
              <a:rPr lang="en-US" sz="1600" dirty="0"/>
              <a:t>assigned to your district</a:t>
            </a:r>
          </a:p>
          <a:p>
            <a:pPr marL="0" indent="0">
              <a:spcBef>
                <a:spcPts val="0"/>
              </a:spcBef>
              <a:buSzPts val="1500"/>
              <a:buNone/>
            </a:pPr>
            <a:endParaRPr lang="en-US" sz="1600" b="1" u="sng" dirty="0"/>
          </a:p>
          <a:p>
            <a:pPr marL="0" indent="0">
              <a:spcBef>
                <a:spcPts val="0"/>
              </a:spcBef>
              <a:buSzPts val="1500"/>
              <a:buNone/>
            </a:pPr>
            <a:r>
              <a:rPr lang="en-US" sz="1600" b="1" u="sng" dirty="0"/>
              <a:t>Fiscal Experts</a:t>
            </a:r>
            <a:endParaRPr sz="2800" dirty="0"/>
          </a:p>
          <a:p>
            <a:pPr marL="171450" indent="-171450">
              <a:buSzPts val="1500"/>
            </a:pPr>
            <a:r>
              <a:rPr lang="en-US" sz="1600" dirty="0"/>
              <a:t>Jennifer Okes, Chief Operating Officer (</a:t>
            </a:r>
            <a:r>
              <a:rPr lang="en-US" sz="1600" u="sng" dirty="0">
                <a:solidFill>
                  <a:schemeClr val="hlink"/>
                </a:solidFill>
                <a:hlinkClick r:id="rId7"/>
              </a:rPr>
              <a:t>okes_j@cde.state.co.us</a:t>
            </a:r>
            <a:r>
              <a:rPr lang="en-US" sz="1600" dirty="0"/>
              <a:t>) </a:t>
            </a:r>
            <a:endParaRPr sz="1600" dirty="0"/>
          </a:p>
          <a:p>
            <a:pPr marL="171450" indent="-171450">
              <a:buSzPts val="1500"/>
            </a:pPr>
            <a:r>
              <a:rPr lang="en-US" sz="1600" dirty="0"/>
              <a:t>Kate Bartlett, Executive Director of School District Operations (</a:t>
            </a:r>
            <a:r>
              <a:rPr lang="en-US" sz="1600" u="sng" dirty="0">
                <a:solidFill>
                  <a:schemeClr val="hlink"/>
                </a:solidFill>
                <a:hlinkClick r:id="rId8"/>
              </a:rPr>
              <a:t>Bartlett_k@cde.state.co.us</a:t>
            </a:r>
            <a:r>
              <a:rPr lang="en-US" sz="1600" dirty="0"/>
              <a:t>) </a:t>
            </a:r>
          </a:p>
          <a:p>
            <a:pPr marL="171450" indent="-171450">
              <a:buSzPts val="1500"/>
            </a:pPr>
            <a:r>
              <a:rPr lang="en-US" sz="1600" dirty="0"/>
              <a:t>Jennifer Austin, Director of Grants Fiscal Management (</a:t>
            </a:r>
            <a:r>
              <a:rPr lang="en-US" sz="1600" dirty="0">
                <a:solidFill>
                  <a:srgbClr val="0070C0"/>
                </a:solidFill>
                <a:hlinkClick r:id="rId9">
                  <a:extLst>
                    <a:ext uri="{A12FA001-AC4F-418D-AE19-62706E023703}">
                      <ahyp:hlinkClr xmlns:ahyp="http://schemas.microsoft.com/office/drawing/2018/hyperlinkcolor" val="tx"/>
                    </a:ext>
                  </a:extLst>
                </a:hlinkClick>
              </a:rPr>
              <a:t>Austin_j@cde.state.co.us</a:t>
            </a:r>
            <a:r>
              <a:rPr lang="en-US" sz="1600" dirty="0"/>
              <a:t>) </a:t>
            </a:r>
          </a:p>
          <a:p>
            <a:pPr marL="171450" indent="-171450">
              <a:buSzPts val="1500"/>
            </a:pPr>
            <a:r>
              <a:rPr lang="en-US" sz="1600" dirty="0"/>
              <a:t>Robert Hawkins, Grants Fiscal Analyst (</a:t>
            </a:r>
            <a:r>
              <a:rPr lang="en-US" sz="1600" u="sng" dirty="0">
                <a:solidFill>
                  <a:schemeClr val="hlink"/>
                </a:solidFill>
                <a:hlinkClick r:id="rId10"/>
              </a:rPr>
              <a:t>Hawkins_s@cde.state.co.us</a:t>
            </a:r>
            <a:r>
              <a:rPr lang="en-US" sz="1600" dirty="0"/>
              <a:t>) </a:t>
            </a:r>
          </a:p>
          <a:p>
            <a:pPr marL="171450" indent="-171450">
              <a:buSzPts val="1500"/>
            </a:pPr>
            <a:r>
              <a:rPr lang="en-US" sz="1600" dirty="0"/>
              <a:t>Steven Kaleda, Grants Fiscal Analyst (</a:t>
            </a:r>
            <a:r>
              <a:rPr lang="en-US" sz="1600" u="sng" dirty="0">
                <a:solidFill>
                  <a:schemeClr val="hlink"/>
                </a:solidFill>
                <a:hlinkClick r:id="rId11"/>
              </a:rPr>
              <a:t>Kaleda_s@cde.state.co.us</a:t>
            </a:r>
            <a:r>
              <a:rPr lang="en-US" sz="1600" dirty="0"/>
              <a:t>) </a:t>
            </a:r>
          </a:p>
        </p:txBody>
      </p:sp>
    </p:spTree>
    <p:extLst>
      <p:ext uri="{BB962C8B-B14F-4D97-AF65-F5344CB8AC3E}">
        <p14:creationId xmlns:p14="http://schemas.microsoft.com/office/powerpoint/2010/main" val="3640984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138A-4232-4E20-B7FE-09802297AFD5}"/>
              </a:ext>
            </a:extLst>
          </p:cNvPr>
          <p:cNvSpPr>
            <a:spLocks noGrp="1"/>
          </p:cNvSpPr>
          <p:nvPr>
            <p:ph type="title"/>
          </p:nvPr>
        </p:nvSpPr>
        <p:spPr/>
        <p:txBody>
          <a:bodyPr/>
          <a:lstStyle/>
          <a:p>
            <a:r>
              <a:rPr lang="en-US" dirty="0"/>
              <a:t>Reminders and Clarifications</a:t>
            </a:r>
          </a:p>
        </p:txBody>
      </p:sp>
      <p:sp>
        <p:nvSpPr>
          <p:cNvPr id="3" name="Text Placeholder 2">
            <a:extLst>
              <a:ext uri="{FF2B5EF4-FFF2-40B4-BE49-F238E27FC236}">
                <a16:creationId xmlns:a16="http://schemas.microsoft.com/office/drawing/2014/main" id="{CD7B4979-108D-4E87-814E-608B0C793AE6}"/>
              </a:ext>
            </a:extLst>
          </p:cNvPr>
          <p:cNvSpPr>
            <a:spLocks noGrp="1"/>
          </p:cNvSpPr>
          <p:nvPr>
            <p:ph type="body" idx="1"/>
          </p:nvPr>
        </p:nvSpPr>
        <p:spPr>
          <a:xfrm>
            <a:off x="326926" y="1347537"/>
            <a:ext cx="11576316" cy="4684295"/>
          </a:xfrm>
        </p:spPr>
        <p:txBody>
          <a:bodyPr/>
          <a:lstStyle/>
          <a:p>
            <a:r>
              <a:rPr lang="en-US" dirty="0"/>
              <a:t>ESSER II – applications due </a:t>
            </a:r>
            <a:r>
              <a:rPr lang="en-US" b="1" i="1" u="sng" dirty="0">
                <a:solidFill>
                  <a:srgbClr val="00B050"/>
                </a:solidFill>
              </a:rPr>
              <a:t>September 30, 2021</a:t>
            </a:r>
          </a:p>
          <a:p>
            <a:pPr lvl="1"/>
            <a:r>
              <a:rPr lang="en-US" dirty="0"/>
              <a:t>Including Supplemental Funds</a:t>
            </a:r>
          </a:p>
          <a:p>
            <a:r>
              <a:rPr lang="en-US" dirty="0"/>
              <a:t>ARP ESSER III – Two Plans</a:t>
            </a:r>
          </a:p>
          <a:p>
            <a:pPr lvl="1" fontAlgn="base">
              <a:spcBef>
                <a:spcPts val="0"/>
              </a:spcBef>
              <a:buFont typeface="Arial" panose="020B0604020202020204" pitchFamily="34" charset="0"/>
              <a:buChar char="•"/>
            </a:pPr>
            <a:r>
              <a:rPr lang="en-US" sz="1400" b="0" i="0" u="sng" strike="noStrike" dirty="0">
                <a:solidFill>
                  <a:srgbClr val="000000"/>
                </a:solidFill>
                <a:effectLst/>
                <a:latin typeface="Calibri" panose="020F0502020204030204" pitchFamily="34" charset="0"/>
                <a:cs typeface="Calibri" panose="020F0502020204030204" pitchFamily="34" charset="0"/>
              </a:rPr>
              <a:t>The Safe In-Person Plans</a:t>
            </a:r>
            <a:r>
              <a:rPr lang="en-US" sz="1400" b="0" i="0" u="none" strike="noStrike" dirty="0">
                <a:solidFill>
                  <a:srgbClr val="000000"/>
                </a:solidFill>
                <a:effectLst/>
                <a:latin typeface="Calibri" panose="020F0502020204030204" pitchFamily="34" charset="0"/>
                <a:cs typeface="Calibri" panose="020F0502020204030204" pitchFamily="34" charset="0"/>
              </a:rPr>
              <a:t> have to be posted on the LEA’s website within 30-days of receipt of funds (we are checking these as part of the application reviews). If they don’t have a safe in-person plan posted, we are asking them to let us know the plans for posting the plan.</a:t>
            </a:r>
          </a:p>
          <a:p>
            <a:pPr lvl="1" fontAlgn="base">
              <a:spcBef>
                <a:spcPts val="0"/>
              </a:spcBef>
              <a:buFont typeface="Arial" panose="020B0604020202020204" pitchFamily="34" charset="0"/>
              <a:buChar char="•"/>
            </a:pPr>
            <a:r>
              <a:rPr lang="en-US" sz="1400" b="0" i="0" u="sng" strike="noStrike" dirty="0">
                <a:solidFill>
                  <a:srgbClr val="000000"/>
                </a:solidFill>
                <a:effectLst/>
                <a:latin typeface="Calibri" panose="020F0502020204030204" pitchFamily="34" charset="0"/>
                <a:cs typeface="Calibri" panose="020F0502020204030204" pitchFamily="34" charset="0"/>
              </a:rPr>
              <a:t>The Use of Funds Plans</a:t>
            </a:r>
            <a:r>
              <a:rPr lang="en-US" sz="1400" b="0" i="0" u="none" strike="noStrike" dirty="0">
                <a:solidFill>
                  <a:srgbClr val="000000"/>
                </a:solidFill>
                <a:effectLst/>
                <a:latin typeface="Calibri" panose="020F0502020204030204" pitchFamily="34" charset="0"/>
                <a:cs typeface="Calibri" panose="020F0502020204030204" pitchFamily="34" charset="0"/>
              </a:rPr>
              <a:t> must include plans for both the use of funds (the 20% and 80%) and how funded activities will meet the needs of students. This is the plan that USDE had previously required within 90-days and is now allowing SEA’s to determine the date, but USDE recommends/prefers 90-days. </a:t>
            </a:r>
          </a:p>
          <a:p>
            <a:pPr marL="1085850" lvl="2" indent="-285750" fontAlgn="base">
              <a:spcBef>
                <a:spcPts val="0"/>
              </a:spcBef>
              <a:spcAft>
                <a:spcPts val="12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cs typeface="Calibri" panose="020F0502020204030204" pitchFamily="34" charset="0"/>
              </a:rPr>
              <a:t>Plans were previously due on August 22, 2021; however, CDE got an extension from USDE until December 16, 2021</a:t>
            </a:r>
          </a:p>
          <a:p>
            <a:r>
              <a:rPr lang="en-US" dirty="0"/>
              <a:t>ARP ESSER III – Required Narrative Question</a:t>
            </a:r>
          </a:p>
          <a:p>
            <a:pPr lvl="1"/>
            <a:r>
              <a:rPr lang="en-US" sz="1600" b="0" i="0" u="none" strike="noStrike" dirty="0">
                <a:solidFill>
                  <a:srgbClr val="000000"/>
                </a:solidFill>
                <a:effectLst/>
                <a:latin typeface="Calibri" panose="020F0502020204030204" pitchFamily="34" charset="0"/>
                <a:cs typeface="Calibri" panose="020F0502020204030204" pitchFamily="34" charset="0"/>
              </a:rPr>
              <a:t>How the LEA will ensure that the interventions it implements, including but not limited to the interventions under section 2001(e)(1) of the ARP Act to address the academic impact of lost instructional time, will respond to the academic, social, emotional, and mental health needs of all students, and particularly those students disproportionately impacted by the COVID-19 pandemic, including students from low-income families, students of color, English learners, children with disabilities, students experiencing homelessness, children and youth in foster care, and migratory students.</a:t>
            </a:r>
          </a:p>
          <a:p>
            <a:pPr lvl="2"/>
            <a:r>
              <a:rPr lang="en-US" sz="1400" b="1" dirty="0">
                <a:effectLst/>
                <a:latin typeface="Calibri" panose="020F0502020204030204" pitchFamily="34" charset="0"/>
                <a:cs typeface="Calibri" panose="020F0502020204030204" pitchFamily="34" charset="0"/>
              </a:rPr>
              <a:t>How will the LEA know the needs of students, in order to know if they are being met? </a:t>
            </a:r>
          </a:p>
          <a:p>
            <a:pPr lvl="2"/>
            <a:r>
              <a:rPr lang="en-US" sz="1400" b="1" dirty="0">
                <a:latin typeface="Calibri" panose="020F0502020204030204" pitchFamily="34" charset="0"/>
                <a:cs typeface="Calibri" panose="020F0502020204030204" pitchFamily="34" charset="0"/>
              </a:rPr>
              <a:t>Has the LEA looked at and plan to address the needs of all student groups? </a:t>
            </a:r>
            <a:endParaRPr lang="en-US" sz="1400" b="1" dirty="0">
              <a:effectLst/>
              <a:latin typeface="Calibri" panose="020F0502020204030204" pitchFamily="34" charset="0"/>
              <a:cs typeface="Calibri" panose="020F0502020204030204" pitchFamily="34" charset="0"/>
            </a:endParaRPr>
          </a:p>
          <a:p>
            <a:pPr lvl="2"/>
            <a:r>
              <a:rPr lang="en-US" sz="1400" b="1" dirty="0">
                <a:latin typeface="Calibri" panose="020F0502020204030204" pitchFamily="34" charset="0"/>
                <a:cs typeface="Calibri" panose="020F0502020204030204" pitchFamily="34" charset="0"/>
              </a:rPr>
              <a:t>What evidence will the LEA have at the end of the grant to demonstrate the impact that the funds have had? </a:t>
            </a:r>
            <a:endParaRPr lang="en-US" sz="1400" b="1" dirty="0">
              <a:effectLst/>
              <a:latin typeface="Calibri" panose="020F0502020204030204" pitchFamily="34" charset="0"/>
              <a:cs typeface="Calibri" panose="020F0502020204030204" pitchFamily="34" charset="0"/>
            </a:endParaRPr>
          </a:p>
          <a:p>
            <a:pPr lvl="1"/>
            <a:endParaRPr lang="en-US" dirty="0"/>
          </a:p>
        </p:txBody>
      </p:sp>
      <p:sp>
        <p:nvSpPr>
          <p:cNvPr id="4" name="Slide Number Placeholder 3">
            <a:extLst>
              <a:ext uri="{FF2B5EF4-FFF2-40B4-BE49-F238E27FC236}">
                <a16:creationId xmlns:a16="http://schemas.microsoft.com/office/drawing/2014/main" id="{42B70353-0C02-45A1-BB2F-F1609E61DA94}"/>
              </a:ext>
            </a:extLst>
          </p:cNvPr>
          <p:cNvSpPr>
            <a:spLocks noGrp="1"/>
          </p:cNvSpPr>
          <p:nvPr>
            <p:ph type="sldNum" idx="12"/>
          </p:nvPr>
        </p:nvSpPr>
        <p:spPr/>
        <p:txBody>
          <a:bodyPr/>
          <a:lstStyle/>
          <a:p>
            <a:fld id="{00000000-1234-1234-1234-123412341234}" type="slidenum">
              <a:rPr lang="en-US" smtClean="0"/>
              <a:pPr/>
              <a:t>5</a:t>
            </a:fld>
            <a:endParaRPr lang="en-US" dirty="0"/>
          </a:p>
        </p:txBody>
      </p:sp>
    </p:spTree>
    <p:extLst>
      <p:ext uri="{BB962C8B-B14F-4D97-AF65-F5344CB8AC3E}">
        <p14:creationId xmlns:p14="http://schemas.microsoft.com/office/powerpoint/2010/main" val="308426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F803-08E2-4880-A4FA-CEA309723B56}"/>
              </a:ext>
            </a:extLst>
          </p:cNvPr>
          <p:cNvSpPr>
            <a:spLocks noGrp="1"/>
          </p:cNvSpPr>
          <p:nvPr>
            <p:ph type="title"/>
          </p:nvPr>
        </p:nvSpPr>
        <p:spPr/>
        <p:txBody>
          <a:bodyPr/>
          <a:lstStyle/>
          <a:p>
            <a:r>
              <a:rPr lang="en-US" dirty="0"/>
              <a:t>Introducing New Team Members</a:t>
            </a:r>
          </a:p>
        </p:txBody>
      </p:sp>
      <p:sp>
        <p:nvSpPr>
          <p:cNvPr id="3" name="Text Placeholder 2">
            <a:extLst>
              <a:ext uri="{FF2B5EF4-FFF2-40B4-BE49-F238E27FC236}">
                <a16:creationId xmlns:a16="http://schemas.microsoft.com/office/drawing/2014/main" id="{A2D49B4B-59D4-49B4-8D84-DD618C8211DD}"/>
              </a:ext>
            </a:extLst>
          </p:cNvPr>
          <p:cNvSpPr>
            <a:spLocks noGrp="1"/>
          </p:cNvSpPr>
          <p:nvPr>
            <p:ph type="body" idx="1"/>
          </p:nvPr>
        </p:nvSpPr>
        <p:spPr/>
        <p:txBody>
          <a:bodyPr/>
          <a:lstStyle/>
          <a:p>
            <a:r>
              <a:rPr lang="en-US" dirty="0"/>
              <a:t>Jonathan Schelke, ESSER Monitoring Specialist</a:t>
            </a:r>
          </a:p>
          <a:p>
            <a:r>
              <a:rPr lang="en-US" dirty="0"/>
              <a:t>Shannon Wilson, ESEA and ESSER Specialist</a:t>
            </a:r>
          </a:p>
          <a:p>
            <a:r>
              <a:rPr lang="en-US" dirty="0"/>
              <a:t>Mackenzie Owen, ESSER Reporting Specialist </a:t>
            </a:r>
          </a:p>
        </p:txBody>
      </p:sp>
      <p:sp>
        <p:nvSpPr>
          <p:cNvPr id="4" name="Slide Number Placeholder 3">
            <a:extLst>
              <a:ext uri="{FF2B5EF4-FFF2-40B4-BE49-F238E27FC236}">
                <a16:creationId xmlns:a16="http://schemas.microsoft.com/office/drawing/2014/main" id="{A6808382-E71A-4807-9439-2A06CF21323E}"/>
              </a:ext>
            </a:extLst>
          </p:cNvPr>
          <p:cNvSpPr>
            <a:spLocks noGrp="1"/>
          </p:cNvSpPr>
          <p:nvPr>
            <p:ph type="sldNum" idx="12"/>
          </p:nvPr>
        </p:nvSpPr>
        <p:spPr/>
        <p:txBody>
          <a:bodyPr/>
          <a:lstStyle/>
          <a:p>
            <a:fld id="{00000000-1234-1234-1234-123412341234}" type="slidenum">
              <a:rPr lang="en-US" smtClean="0"/>
              <a:pPr/>
              <a:t>6</a:t>
            </a:fld>
            <a:endParaRPr lang="en-US"/>
          </a:p>
        </p:txBody>
      </p:sp>
    </p:spTree>
    <p:extLst>
      <p:ext uri="{BB962C8B-B14F-4D97-AF65-F5344CB8AC3E}">
        <p14:creationId xmlns:p14="http://schemas.microsoft.com/office/powerpoint/2010/main" val="118804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0583-1393-449F-A3CF-DB55566B3042}"/>
              </a:ext>
            </a:extLst>
          </p:cNvPr>
          <p:cNvSpPr>
            <a:spLocks noGrp="1"/>
          </p:cNvSpPr>
          <p:nvPr>
            <p:ph type="title"/>
          </p:nvPr>
        </p:nvSpPr>
        <p:spPr/>
        <p:txBody>
          <a:bodyPr/>
          <a:lstStyle/>
          <a:p>
            <a:r>
              <a:rPr lang="en-US" dirty="0"/>
              <a:t>Updates</a:t>
            </a:r>
          </a:p>
        </p:txBody>
      </p:sp>
      <p:sp>
        <p:nvSpPr>
          <p:cNvPr id="3" name="Text Placeholder 2">
            <a:extLst>
              <a:ext uri="{FF2B5EF4-FFF2-40B4-BE49-F238E27FC236}">
                <a16:creationId xmlns:a16="http://schemas.microsoft.com/office/drawing/2014/main" id="{30908CD6-D24F-458A-B351-792A27C9CA53}"/>
              </a:ext>
            </a:extLst>
          </p:cNvPr>
          <p:cNvSpPr>
            <a:spLocks noGrp="1"/>
          </p:cNvSpPr>
          <p:nvPr>
            <p:ph type="body" idx="1"/>
          </p:nvPr>
        </p:nvSpPr>
        <p:spPr/>
        <p:txBody>
          <a:bodyPr/>
          <a:lstStyle/>
          <a:p>
            <a:r>
              <a:rPr lang="en-US" sz="2400" dirty="0"/>
              <a:t>Letter from the U.S. Department of Education, Secretary Cardona</a:t>
            </a:r>
          </a:p>
          <a:p>
            <a:pPr lvl="1"/>
            <a:r>
              <a:rPr lang="en-US" sz="2000" dirty="0"/>
              <a:t>Requests of LEAs to consider while determining how to address the impact that the COVID-19 pandemic has had on your LEA – </a:t>
            </a:r>
          </a:p>
          <a:p>
            <a:pPr lvl="2"/>
            <a:r>
              <a:rPr lang="en-US" sz="1800" dirty="0"/>
              <a:t>Consider adding/keeping a vaccination clinic at your school sites</a:t>
            </a:r>
          </a:p>
          <a:p>
            <a:pPr lvl="2"/>
            <a:r>
              <a:rPr lang="en-US" sz="1800" dirty="0"/>
              <a:t>Encourage eligible staff, parents, and students to get vaccinated</a:t>
            </a:r>
          </a:p>
          <a:p>
            <a:pPr lvl="3"/>
            <a:r>
              <a:rPr lang="en-US" sz="1600" dirty="0"/>
              <a:t>Create incentives and initiatives to boost vaccination numbers</a:t>
            </a:r>
          </a:p>
          <a:p>
            <a:pPr lvl="2"/>
            <a:r>
              <a:rPr lang="en-US" sz="1800" dirty="0"/>
              <a:t>Work with state and county health officials to have easy access to screening tests </a:t>
            </a:r>
          </a:p>
          <a:p>
            <a:pPr lvl="2"/>
            <a:r>
              <a:rPr lang="en-US" sz="1800" dirty="0"/>
              <a:t>Set up students for success in the fall</a:t>
            </a:r>
          </a:p>
          <a:p>
            <a:pPr lvl="3"/>
            <a:r>
              <a:rPr lang="en-US" sz="1600" dirty="0"/>
              <a:t>Long entry ramp to fall over the summer</a:t>
            </a:r>
          </a:p>
          <a:p>
            <a:pPr lvl="3"/>
            <a:r>
              <a:rPr lang="en-US" sz="1600" dirty="0"/>
              <a:t>Meet students where they are </a:t>
            </a:r>
          </a:p>
          <a:p>
            <a:pPr lvl="3"/>
            <a:r>
              <a:rPr lang="en-US" sz="1600" dirty="0"/>
              <a:t>Help address social, emotional, mental health, and academic needs of students </a:t>
            </a:r>
          </a:p>
        </p:txBody>
      </p:sp>
      <p:sp>
        <p:nvSpPr>
          <p:cNvPr id="4" name="Slide Number Placeholder 3">
            <a:extLst>
              <a:ext uri="{FF2B5EF4-FFF2-40B4-BE49-F238E27FC236}">
                <a16:creationId xmlns:a16="http://schemas.microsoft.com/office/drawing/2014/main" id="{8351D9B2-7C83-453B-AF43-333B6330964C}"/>
              </a:ext>
            </a:extLst>
          </p:cNvPr>
          <p:cNvSpPr>
            <a:spLocks noGrp="1"/>
          </p:cNvSpPr>
          <p:nvPr>
            <p:ph type="sldNum" idx="12"/>
          </p:nvPr>
        </p:nvSpPr>
        <p:spPr/>
        <p:txBody>
          <a:bodyPr/>
          <a:lstStyle/>
          <a:p>
            <a:fld id="{00000000-1234-1234-1234-123412341234}" type="slidenum">
              <a:rPr lang="en-US" smtClean="0"/>
              <a:pPr/>
              <a:t>7</a:t>
            </a:fld>
            <a:endParaRPr lang="en-US"/>
          </a:p>
        </p:txBody>
      </p:sp>
    </p:spTree>
    <p:extLst>
      <p:ext uri="{BB962C8B-B14F-4D97-AF65-F5344CB8AC3E}">
        <p14:creationId xmlns:p14="http://schemas.microsoft.com/office/powerpoint/2010/main" val="166712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4753E-E9A5-4792-8603-D19696066970}"/>
              </a:ext>
            </a:extLst>
          </p:cNvPr>
          <p:cNvSpPr>
            <a:spLocks noGrp="1"/>
          </p:cNvSpPr>
          <p:nvPr>
            <p:ph type="ctrTitle"/>
          </p:nvPr>
        </p:nvSpPr>
        <p:spPr/>
        <p:txBody>
          <a:bodyPr/>
          <a:lstStyle/>
          <a:p>
            <a:r>
              <a:rPr lang="en-US" dirty="0"/>
              <a:t>Committee of Practitioners (CoP)</a:t>
            </a:r>
          </a:p>
        </p:txBody>
      </p:sp>
      <p:sp>
        <p:nvSpPr>
          <p:cNvPr id="3" name="Slide Number Placeholder 2">
            <a:extLst>
              <a:ext uri="{FF2B5EF4-FFF2-40B4-BE49-F238E27FC236}">
                <a16:creationId xmlns:a16="http://schemas.microsoft.com/office/drawing/2014/main" id="{C8BC3F38-FE3D-423A-9968-F95A499B1125}"/>
              </a:ext>
            </a:extLst>
          </p:cNvPr>
          <p:cNvSpPr>
            <a:spLocks noGrp="1"/>
          </p:cNvSpPr>
          <p:nvPr>
            <p:ph type="sldNum" idx="12"/>
          </p:nvPr>
        </p:nvSpPr>
        <p:spPr/>
        <p:txBody>
          <a:bodyPr/>
          <a:lstStyle/>
          <a:p>
            <a:fld id="{00000000-1234-1234-1234-123412341234}" type="slidenum">
              <a:rPr lang="en-US" smtClean="0"/>
              <a:pPr/>
              <a:t>8</a:t>
            </a:fld>
            <a:endParaRPr lang="en-US"/>
          </a:p>
        </p:txBody>
      </p:sp>
    </p:spTree>
    <p:extLst>
      <p:ext uri="{BB962C8B-B14F-4D97-AF65-F5344CB8AC3E}">
        <p14:creationId xmlns:p14="http://schemas.microsoft.com/office/powerpoint/2010/main" val="42157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6B5040-79FD-4E2E-9B77-8D7355142172}"/>
              </a:ext>
            </a:extLst>
          </p:cNvPr>
          <p:cNvSpPr>
            <a:spLocks noGrp="1"/>
          </p:cNvSpPr>
          <p:nvPr>
            <p:ph type="title"/>
          </p:nvPr>
        </p:nvSpPr>
        <p:spPr>
          <a:xfrm>
            <a:off x="838200" y="540688"/>
            <a:ext cx="10515600" cy="636105"/>
          </a:xfrm>
        </p:spPr>
        <p:txBody>
          <a:bodyPr>
            <a:normAutofit fontScale="90000"/>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Members Needed for Committee of Practitioners (CoP)</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6" name="Content Placeholder 5">
            <a:extLst>
              <a:ext uri="{FF2B5EF4-FFF2-40B4-BE49-F238E27FC236}">
                <a16:creationId xmlns:a16="http://schemas.microsoft.com/office/drawing/2014/main" id="{706236B2-8BB8-456D-8B74-BBAF8A3922E5}"/>
              </a:ext>
            </a:extLst>
          </p:cNvPr>
          <p:cNvSpPr>
            <a:spLocks noGrp="1"/>
          </p:cNvSpPr>
          <p:nvPr>
            <p:ph idx="1"/>
          </p:nvPr>
        </p:nvSpPr>
        <p:spPr>
          <a:xfrm>
            <a:off x="838200" y="1399430"/>
            <a:ext cx="10515600" cy="4777533"/>
          </a:xfrm>
        </p:spPr>
        <p:txBody>
          <a:bodyPr>
            <a:normAutofit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Committee of Practitioners (CoP)</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critical stakeholder group for the Federal Programs Unit at the Colorado Department of Education (CDE).  </a:t>
            </a:r>
          </a:p>
          <a:p>
            <a:pPr marL="457200" lvl="1">
              <a:lnSpc>
                <a:spcPct val="107000"/>
              </a:lnSpc>
              <a:spcBef>
                <a:spcPts val="0"/>
              </a:spcBef>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P</a:t>
            </a:r>
            <a:r>
              <a:rPr lang="en-US" sz="1400" dirty="0">
                <a:effectLst/>
                <a:latin typeface="Calibri" panose="020F0502020204030204" pitchFamily="34" charset="0"/>
                <a:ea typeface="Calibri" panose="020F0502020204030204" pitchFamily="34" charset="0"/>
                <a:cs typeface="Times New Roman" panose="02020603050405020304" pitchFamily="18" charset="0"/>
              </a:rPr>
              <a:t>rimary purpose is to advise CDE regarding its implementation of the Elementary and Secondary Education Act (ESEA), reauthorized as the Every Student Succeeds Act (ESSA)</a:t>
            </a:r>
          </a:p>
          <a:p>
            <a:pPr marL="457200" lvl="1">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Operates to identify issues across regions of the state and facilitate two-way communication between CDE and the preK-12 education community throughout Colorado</a:t>
            </a: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M</a:t>
            </a:r>
            <a:r>
              <a:rPr lang="en-US" sz="1800" dirty="0">
                <a:effectLst/>
                <a:latin typeface="Calibri" panose="020F0502020204030204" pitchFamily="34" charset="0"/>
                <a:ea typeface="Calibri" panose="020F0502020204030204" pitchFamily="34" charset="0"/>
                <a:cs typeface="Times New Roman" panose="02020603050405020304" pitchFamily="18" charset="0"/>
              </a:rPr>
              <a:t>embership includes a variety of stakeholders:</a:t>
            </a:r>
          </a:p>
          <a:p>
            <a:pPr marL="457200" lvl="1">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representatives from local education agencies, non-public schools, and charter schools</a:t>
            </a:r>
          </a:p>
          <a:p>
            <a:pPr marL="457200" lvl="1">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school and district administrators, teachers, parents, and members of local school boards</a:t>
            </a:r>
          </a:p>
          <a:p>
            <a:pPr marL="457200" lvl="1">
              <a:lnSpc>
                <a:spcPct val="107000"/>
              </a:lnSpc>
              <a:spcBef>
                <a:spcPts val="0"/>
              </a:spcBef>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p</a:t>
            </a:r>
            <a:r>
              <a:rPr lang="en-US" sz="1400" dirty="0">
                <a:effectLst/>
                <a:latin typeface="Calibri" panose="020F0502020204030204" pitchFamily="34" charset="0"/>
                <a:ea typeface="Calibri" panose="020F0502020204030204" pitchFamily="34" charset="0"/>
                <a:cs typeface="Times New Roman" panose="02020603050405020304" pitchFamily="18" charset="0"/>
              </a:rPr>
              <a:t>articipants from each of the state-defined regions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Committee members serve for an initial three-year term with the opportunity to extend.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minimum of four meetings will be held per year.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apply for a position, fill out the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2021-22 Application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PDF</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submit to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Emily Owen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additional information, please reach out to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Tammy Giessinger</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Jeremy Meredith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9917046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7|0.8|2.4|78.3|1.5|1.3"/>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5C04D639-5766-406C-ACDD-B94FFA5787E4}" vid="{12CFF23D-C174-49FF-83D6-F0AC80FE9D21}"/>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8976</TotalTime>
  <Words>4537</Words>
  <Application>Microsoft Office PowerPoint</Application>
  <PresentationFormat>Widescreen</PresentationFormat>
  <Paragraphs>399</Paragraphs>
  <Slides>40</Slides>
  <Notes>31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40</vt:i4>
      </vt:variant>
    </vt:vector>
  </HeadingPairs>
  <TitlesOfParts>
    <vt:vector size="51" baseType="lpstr">
      <vt:lpstr>Arial</vt:lpstr>
      <vt:lpstr>Calibri</vt:lpstr>
      <vt:lpstr>Calibri Light</vt:lpstr>
      <vt:lpstr>inherit</vt:lpstr>
      <vt:lpstr>Museo Slab 500</vt:lpstr>
      <vt:lpstr>Times New Roman</vt:lpstr>
      <vt:lpstr>Trebuchet MS</vt:lpstr>
      <vt:lpstr>Office Theme</vt:lpstr>
      <vt:lpstr>2_Office Theme</vt:lpstr>
      <vt:lpstr>Default Theme</vt:lpstr>
      <vt:lpstr>3_Office Theme</vt:lpstr>
      <vt:lpstr>CDE Office Hours</vt:lpstr>
      <vt:lpstr>CDE Team Introductions!</vt:lpstr>
      <vt:lpstr>ESSER Office Hours</vt:lpstr>
      <vt:lpstr>Updates</vt:lpstr>
      <vt:lpstr>Reminders and Clarifications</vt:lpstr>
      <vt:lpstr>Introducing New Team Members</vt:lpstr>
      <vt:lpstr>Updates</vt:lpstr>
      <vt:lpstr>Committee of Practitioners (CoP)</vt:lpstr>
      <vt:lpstr>Members Needed for Committee of Practitioners (CoP) </vt:lpstr>
      <vt:lpstr>Supporting Student Social, Emotional, and Behavioral Needs</vt:lpstr>
      <vt:lpstr>Why Student Support is Essential</vt:lpstr>
      <vt:lpstr>The Foundation of Development</vt:lpstr>
      <vt:lpstr>Children’s learning depends on schools to shape a child’s growth and development: </vt:lpstr>
      <vt:lpstr>Sense of belonging</vt:lpstr>
      <vt:lpstr>Positive School Climate</vt:lpstr>
      <vt:lpstr>Whole Child as a Focus</vt:lpstr>
      <vt:lpstr>Policies and Practices that Supports the Whole Child</vt:lpstr>
      <vt:lpstr>Best Practices for Supporting Students</vt:lpstr>
      <vt:lpstr>Where does SEL Fit into MTSS/PBIS</vt:lpstr>
      <vt:lpstr>Social Emotional Skills</vt:lpstr>
      <vt:lpstr>Two Types of SEL Programs</vt:lpstr>
      <vt:lpstr>Tier 2: Intensive Classroom and Small Group Instruction </vt:lpstr>
      <vt:lpstr>Tier 3: Individualized Social Skill Instruction </vt:lpstr>
      <vt:lpstr>Where does FBA and BIP Fit into MTSS/PBIS</vt:lpstr>
      <vt:lpstr>Parent Permission for FBA</vt:lpstr>
      <vt:lpstr>3 Types of Functional Behavior Assessments</vt:lpstr>
      <vt:lpstr>PBIS Guidelines</vt:lpstr>
      <vt:lpstr>IDEAS for ESSER Funding</vt:lpstr>
      <vt:lpstr>General Funding Ideas</vt:lpstr>
      <vt:lpstr>Funding Ideas to Foster Positive Relationships</vt:lpstr>
      <vt:lpstr>Funding Ideas for Social Emotional Supports </vt:lpstr>
      <vt:lpstr>Funding Ideas for Mental Health Support</vt:lpstr>
      <vt:lpstr>Interventions that Support Mental Health</vt:lpstr>
      <vt:lpstr>Education Considerations and Factors</vt:lpstr>
      <vt:lpstr>Child Find Consideration</vt:lpstr>
      <vt:lpstr>Child Find Consideration</vt:lpstr>
      <vt:lpstr>LRE Considerations </vt:lpstr>
      <vt:lpstr>Contacts</vt:lpstr>
      <vt:lpstr>Questions?</vt:lpstr>
      <vt:lpstr>CDE Team Introductions!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239</cp:revision>
  <dcterms:modified xsi:type="dcterms:W3CDTF">2021-08-11T21:13:03Z</dcterms:modified>
</cp:coreProperties>
</file>