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3"/>
  </p:notesMasterIdLst>
  <p:sldIdLst>
    <p:sldId id="629" r:id="rId2"/>
    <p:sldId id="590" r:id="rId3"/>
    <p:sldId id="257" r:id="rId4"/>
    <p:sldId id="626" r:id="rId5"/>
    <p:sldId id="589" r:id="rId6"/>
    <p:sldId id="271" r:id="rId7"/>
    <p:sldId id="630" r:id="rId8"/>
    <p:sldId id="292" r:id="rId9"/>
    <p:sldId id="258" r:id="rId10"/>
    <p:sldId id="290" r:id="rId11"/>
    <p:sldId id="291" r:id="rId12"/>
    <p:sldId id="737" r:id="rId13"/>
    <p:sldId id="738" r:id="rId14"/>
    <p:sldId id="270" r:id="rId15"/>
    <p:sldId id="288" r:id="rId16"/>
    <p:sldId id="289" r:id="rId17"/>
    <p:sldId id="623" r:id="rId18"/>
    <p:sldId id="599" r:id="rId19"/>
    <p:sldId id="543" r:id="rId20"/>
    <p:sldId id="587" r:id="rId21"/>
    <p:sldId id="62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jeri-Nelson, Nazanin" initials="MN" lastIdx="2" clrIdx="0">
    <p:extLst>
      <p:ext uri="{19B8F6BF-5375-455C-9EA6-DF929625EA0E}">
        <p15:presenceInfo xmlns:p15="http://schemas.microsoft.com/office/powerpoint/2012/main" userId="S::Mohajeri-Nelson_n@cde.state.co.us::a9da618a-a76d-43dd-a63a-6c6fdf3f5685" providerId="AD"/>
      </p:ext>
    </p:extLst>
  </p:cmAuthor>
  <p:cmAuthor id="2" name="Moira Blake" initials="MB" lastIdx="1" clrIdx="1">
    <p:extLst>
      <p:ext uri="{19B8F6BF-5375-455C-9EA6-DF929625EA0E}">
        <p15:presenceInfo xmlns:p15="http://schemas.microsoft.com/office/powerpoint/2012/main" userId="S::Blake_M@cde.state.co.us::5c9aae86-a362-44bb-9153-1362f69532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F82658-8AFC-442A-9291-991C26907DA4}">
  <a:tblStyle styleId="{1DF82658-8AFC-442A-9291-991C26907D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F991EF-CF58-4D44-A959-F8D699201C2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49" autoAdjust="0"/>
  </p:normalViewPr>
  <p:slideViewPr>
    <p:cSldViewPr snapToGrid="0">
      <p:cViewPr varScale="1">
        <p:scale>
          <a:sx n="62" d="100"/>
          <a:sy n="62" d="100"/>
        </p:scale>
        <p:origin x="86" y="322"/>
      </p:cViewPr>
      <p:guideLst/>
    </p:cSldViewPr>
  </p:slideViewPr>
  <p:outlineViewPr>
    <p:cViewPr>
      <p:scale>
        <a:sx n="33" d="100"/>
        <a:sy n="33" d="100"/>
      </p:scale>
      <p:origin x="0" y="-99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36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Nazie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48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953A">
                  <a:alpha val="4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14400" y="3236242"/>
            <a:ext cx="10363200" cy="12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14400" y="5073447"/>
            <a:ext cx="10363200" cy="10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0983" y="632706"/>
            <a:ext cx="3761564" cy="1762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>
            <a:off x="914402" y="2772696"/>
            <a:ext cx="10402529" cy="0"/>
          </a:xfrm>
          <a:prstGeom prst="straightConnector1">
            <a:avLst/>
          </a:prstGeom>
          <a:noFill/>
          <a:ln w="19050" cap="flat" cmpd="sng">
            <a:solidFill>
              <a:srgbClr val="00953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"/>
            <a:ext cx="1219199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38200" y="1463043"/>
            <a:ext cx="5181600" cy="458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6172200" y="1463043"/>
            <a:ext cx="5181600" cy="458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0"/>
            <a:ext cx="12191996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326926" y="254514"/>
            <a:ext cx="8109153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7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81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522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0"/>
            <a:ext cx="12191996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26926" y="254514"/>
            <a:ext cx="8109153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287596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3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0"/>
            <a:ext cx="12191996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"/>
            <a:ext cx="1219199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"/>
            <a:ext cx="1219199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"/>
            <a:ext cx="1219199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3"/>
            <a:ext cx="12191996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558417" y="420331"/>
            <a:ext cx="6877663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8200" y="1463040"/>
            <a:ext cx="105156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6172203"/>
            <a:ext cx="1524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97428" y="642702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4" y="41458"/>
            <a:ext cx="1245831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326924" y="63606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2" r:id="rId12"/>
    <p:sldLayoutId id="2147483663" r:id="rId13"/>
    <p:sldLayoutId id="214748366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migrant/mepeligibilityflowchart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migrant/migranteducationprogramservicedeliveryplanupdateenglis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yrosie.com/" TargetMode="External"/><Relationship Id="rId2" Type="http://schemas.openxmlformats.org/officeDocument/2006/relationships/hyperlink" Target="https://www.lena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jdescarcega@aurorak12.org" TargetMode="External"/><Relationship Id="rId7" Type="http://schemas.openxmlformats.org/officeDocument/2006/relationships/hyperlink" Target="mailto:tracy.gallegos@d51schools.org" TargetMode="External"/><Relationship Id="rId2" Type="http://schemas.openxmlformats.org/officeDocument/2006/relationships/hyperlink" Target="mailto:mcastillo@cboce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tmartinez@adams.edu" TargetMode="External"/><Relationship Id="rId5" Type="http://schemas.openxmlformats.org/officeDocument/2006/relationships/hyperlink" Target="mailto:mcalderon@district70.org" TargetMode="External"/><Relationship Id="rId4" Type="http://schemas.openxmlformats.org/officeDocument/2006/relationships/hyperlink" Target="mailto:gbarriga@aurorak12.or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arias_j@cde.state.co.us" TargetMode="External"/><Relationship Id="rId3" Type="http://schemas.openxmlformats.org/officeDocument/2006/relationships/hyperlink" Target="mailto:aguilar_n@cde.state.co.us" TargetMode="External"/><Relationship Id="rId7" Type="http://schemas.openxmlformats.org/officeDocument/2006/relationships/hyperlink" Target="mailto:radin_l@cde.state.co.us" TargetMode="External"/><Relationship Id="rId2" Type="http://schemas.openxmlformats.org/officeDocument/2006/relationships/hyperlink" Target="mailto:mejia_t@cde.state.co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rner_j@cde.state.co.us" TargetMode="External"/><Relationship Id="rId11" Type="http://schemas.openxmlformats.org/officeDocument/2006/relationships/hyperlink" Target="https://www.cde.state.co.us/migrant" TargetMode="External"/><Relationship Id="rId5" Type="http://schemas.openxmlformats.org/officeDocument/2006/relationships/hyperlink" Target="mailto:leyva_l@cde.state.co.gov" TargetMode="External"/><Relationship Id="rId10" Type="http://schemas.openxmlformats.org/officeDocument/2006/relationships/hyperlink" Target="mailto:saldivar_s@cde.state.co.us" TargetMode="External"/><Relationship Id="rId4" Type="http://schemas.openxmlformats.org/officeDocument/2006/relationships/hyperlink" Target="mailto:thompson_a@cde.state.co.us" TargetMode="External"/><Relationship Id="rId9" Type="http://schemas.openxmlformats.org/officeDocument/2006/relationships/hyperlink" Target="mailto:gonzales_m@cde.state.co.u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artlett_k@cde.state.co.us" TargetMode="External"/><Relationship Id="rId3" Type="http://schemas.openxmlformats.org/officeDocument/2006/relationships/hyperlink" Target="mailto:mohajeri-nelson_n@cde.state.co.us" TargetMode="External"/><Relationship Id="rId7" Type="http://schemas.openxmlformats.org/officeDocument/2006/relationships/hyperlink" Target="mailto:okes_j@cde.state.co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fedprograms/regionalcontactspage" TargetMode="External"/><Relationship Id="rId11" Type="http://schemas.openxmlformats.org/officeDocument/2006/relationships/hyperlink" Target="mailto:Kaleda_s@cde.state.co.us" TargetMode="External"/><Relationship Id="rId5" Type="http://schemas.openxmlformats.org/officeDocument/2006/relationships/hyperlink" Target="mailto:Crumley_k@cde.state.co.us" TargetMode="External"/><Relationship Id="rId10" Type="http://schemas.openxmlformats.org/officeDocument/2006/relationships/hyperlink" Target="mailto:Hawkins_s@cde.state.co.us" TargetMode="External"/><Relationship Id="rId4" Type="http://schemas.openxmlformats.org/officeDocument/2006/relationships/hyperlink" Target="mailto:collins_d@cde.state.co.us" TargetMode="External"/><Relationship Id="rId9" Type="http://schemas.openxmlformats.org/officeDocument/2006/relationships/hyperlink" Target="mailto:Austin_j@cde.state.co.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Bartlett_k@cde.state.co.us" TargetMode="External"/><Relationship Id="rId3" Type="http://schemas.openxmlformats.org/officeDocument/2006/relationships/hyperlink" Target="mailto:mohajeri-nelson_n@cde.state.co.us" TargetMode="External"/><Relationship Id="rId7" Type="http://schemas.openxmlformats.org/officeDocument/2006/relationships/hyperlink" Target="mailto:okes_j@cde.state.co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fedprograms/regionalcontactspage" TargetMode="External"/><Relationship Id="rId11" Type="http://schemas.openxmlformats.org/officeDocument/2006/relationships/hyperlink" Target="mailto:Kaleda_s@cde.state.co.us" TargetMode="External"/><Relationship Id="rId5" Type="http://schemas.openxmlformats.org/officeDocument/2006/relationships/hyperlink" Target="mailto:Crumley_k@cde.state.co.us" TargetMode="External"/><Relationship Id="rId10" Type="http://schemas.openxmlformats.org/officeDocument/2006/relationships/hyperlink" Target="mailto:Hawkins_s@cde.state.co.us" TargetMode="External"/><Relationship Id="rId4" Type="http://schemas.openxmlformats.org/officeDocument/2006/relationships/hyperlink" Target="mailto:collins_d@cde.state.co.us" TargetMode="External"/><Relationship Id="rId9" Type="http://schemas.openxmlformats.org/officeDocument/2006/relationships/hyperlink" Target="mailto:Austin_j@cde.state.co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fedprograms/essaplanningrequiremen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de.state.co.us/migrant/mep-occupational-survey-e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hyperlink" Target="https://www.cde.state.co.us/migrant/mep-occupational-survey-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2209800" y="3236240"/>
            <a:ext cx="7772400" cy="12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CDE Office Hours</a:t>
            </a:r>
            <a:endParaRPr dirty="0"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2209800" y="5073445"/>
            <a:ext cx="7772400" cy="10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June 3, 2021</a:t>
            </a:r>
            <a:endParaRPr dirty="0"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747071" y="642701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ligibility flowchart for the Migratory child and the Migratory worker.">
            <a:extLst>
              <a:ext uri="{FF2B5EF4-FFF2-40B4-BE49-F238E27FC236}">
                <a16:creationId xmlns:a16="http://schemas.microsoft.com/office/drawing/2014/main" id="{7FC05960-1E74-4BD8-8B8F-A2729E958A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13784" y="326835"/>
            <a:ext cx="8803297" cy="640393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2F9493-2E5A-45A2-8CDA-3E01AC3E12D4}"/>
              </a:ext>
            </a:extLst>
          </p:cNvPr>
          <p:cNvSpPr txBox="1"/>
          <p:nvPr/>
        </p:nvSpPr>
        <p:spPr>
          <a:xfrm>
            <a:off x="218114" y="5633904"/>
            <a:ext cx="384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https://www.cde.state.co.us/migrant/mepeligibilityflowchartpdf</a:t>
            </a:r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16671E-7B64-4463-B824-E49572AB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5" y="254514"/>
            <a:ext cx="9187778" cy="756418"/>
          </a:xfrm>
        </p:spPr>
        <p:txBody>
          <a:bodyPr/>
          <a:lstStyle/>
          <a:p>
            <a:r>
              <a:rPr lang="en-US" dirty="0"/>
              <a:t>Eligible Flowchart for Migratory Child and Migratory Worker</a:t>
            </a:r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35E9-C272-4B97-8B1C-9D45DAF3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AF8E-8699-4A83-ACA4-6CCE54D9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Summer dates are June 1, 2021 – August 31, 2021</a:t>
            </a:r>
          </a:p>
          <a:p>
            <a:r>
              <a:rPr lang="en-US" dirty="0"/>
              <a:t>All services follow the Service Delivery Plan </a:t>
            </a:r>
            <a:r>
              <a:rPr lang="en-US" dirty="0">
                <a:hlinkClick r:id="rId2"/>
              </a:rPr>
              <a:t>https://www.cde.state.co.us/migrant/migranteducationprogramservicedeliveryplanupdateenglish</a:t>
            </a:r>
            <a:endParaRPr lang="en-US" dirty="0"/>
          </a:p>
          <a:p>
            <a:r>
              <a:rPr lang="en-US" dirty="0"/>
              <a:t>Services must be migrant funded to be included in our data submissions</a:t>
            </a:r>
          </a:p>
          <a:p>
            <a:r>
              <a:rPr lang="en-US" dirty="0"/>
              <a:t>Services must supplement not supplant other local, state and federal funds</a:t>
            </a:r>
          </a:p>
          <a:p>
            <a:r>
              <a:rPr lang="en-US" dirty="0"/>
              <a:t>Birth -2 years old services do not count towards 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7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59C2-D55A-4300-981B-7ED732A4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05" y="155400"/>
            <a:ext cx="10515600" cy="943558"/>
          </a:xfrm>
        </p:spPr>
        <p:txBody>
          <a:bodyPr>
            <a:normAutofit/>
          </a:bodyPr>
          <a:lstStyle/>
          <a:p>
            <a:r>
              <a:rPr lang="en-US" sz="3100" dirty="0"/>
              <a:t>Migrant Early Learners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8D403-0B46-4BEF-A3A6-D6DA05D2E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32" y="1484851"/>
            <a:ext cx="10515600" cy="441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Birth to 5 years old, not in a formal education setting</a:t>
            </a:r>
            <a:endParaRPr lang="en-US" sz="3200" b="1" dirty="0">
              <a:solidFill>
                <a:srgbClr val="000000"/>
              </a:solidFill>
              <a:ea typeface="+mj-ea"/>
              <a:cs typeface="+mj-cs"/>
            </a:endParaRPr>
          </a:p>
          <a:p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Early Learning Observation and Assessment Tool</a:t>
            </a:r>
            <a:endParaRPr lang="en-US" dirty="0">
              <a:solidFill>
                <a:srgbClr val="000000"/>
              </a:solidFill>
              <a:ea typeface="+mj-ea"/>
              <a:cs typeface="+mj-cs"/>
            </a:endParaRPr>
          </a:p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LENA Home-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Support Early Language Development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  <a:hlinkClick r:id="rId2"/>
              </a:rPr>
              <a:t>https://www.lena.org/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  <a:p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Ready Rosie  </a:t>
            </a:r>
            <a:r>
              <a:rPr lang="en-US" dirty="0">
                <a:hlinkClick r:id="rId3"/>
              </a:rPr>
              <a:t>https://www.readyrosie.com/</a:t>
            </a:r>
            <a:endParaRPr lang="en-US" dirty="0"/>
          </a:p>
          <a:p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Kids Play Math- 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A bilingual, English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Arial" charset="0"/>
              </a:rPr>
              <a:t>and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 Spanish, program </a:t>
            </a:r>
            <a:r>
              <a:rPr lang="en-US" kern="1200" dirty="0">
                <a:solidFill>
                  <a:prstClr val="black"/>
                </a:solidFill>
                <a:ea typeface="+mn-ea"/>
                <a:cs typeface="Arial" charset="0"/>
              </a:rPr>
              <a:t>that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provides online classes. A p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artnership </a:t>
            </a:r>
            <a:r>
              <a:rPr lang="en-US" altLang="en-US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etween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Kids Play Math and the University of Denver. 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Integrated as part of the  Parent Engagement Grant</a:t>
            </a:r>
            <a:endParaRPr lang="en-US" i="1" dirty="0"/>
          </a:p>
          <a:p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9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4631-1216-4DC7-AF8C-C7A8A80C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98" y="213565"/>
            <a:ext cx="8065168" cy="898524"/>
          </a:xfrm>
        </p:spPr>
        <p:txBody>
          <a:bodyPr/>
          <a:lstStyle/>
          <a:p>
            <a:r>
              <a:rPr lang="en-US" dirty="0"/>
              <a:t>Services for Secondary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D1B6-568A-49D5-A906-D6A3BEF84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STEAM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hands-on exploration of science, technology, engineering, arts and mathematics. STEAM offers .5 STEM credit to high school students.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SMYLI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mentor-based leadership program designed to support graduation and postsecondary enrollment. SMYLI offers .5 Language Arts credits to high school students this summer.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LDZ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Lorenzo de Zavala is a National Hispanic Institute program focusing on leadership, government, community organization for high school students.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CalPoly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Virtual STEM classes for elementary through high school including robotics, engineering, coding, game design, electronics, and creating a virtual reality.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Penn State Camp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Brain-STEM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200" dirty="0">
                <a:solidFill>
                  <a:srgbClr val="000000"/>
                </a:solidFill>
                <a:effectLst/>
                <a:latin typeface="Open Sans" panose="020B0604020202020204"/>
                <a:ea typeface="Calibri" panose="020F0502020204030204" pitchFamily="34" charset="0"/>
              </a:rPr>
              <a:t>Students create and program animations, games, and interactive stories. This program encourages students how to think creatively, reason systematically, and work collaboratively which are all essential skills in today’s world.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0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/>
              <a:t>Children, students and youth</a:t>
            </a:r>
          </a:p>
          <a:p>
            <a:r>
              <a:rPr lang="en-US" dirty="0"/>
              <a:t>Make sure there is room for MEP students in summer schools</a:t>
            </a:r>
          </a:p>
          <a:p>
            <a:r>
              <a:rPr lang="en-US" dirty="0"/>
              <a:t>Extended hours of summer school for MEP students </a:t>
            </a:r>
          </a:p>
          <a:p>
            <a:r>
              <a:rPr lang="en-US" dirty="0"/>
              <a:t>Include Fridays for MEP programs</a:t>
            </a:r>
          </a:p>
          <a:p>
            <a:r>
              <a:rPr lang="en-US" dirty="0"/>
              <a:t>Migrant Health/ vision gatherings</a:t>
            </a:r>
          </a:p>
          <a:p>
            <a:r>
              <a:rPr lang="en-US" dirty="0"/>
              <a:t>If district teachers would like to tutor MEP students in the summer </a:t>
            </a:r>
          </a:p>
          <a:p>
            <a:r>
              <a:rPr lang="en-US" dirty="0"/>
              <a:t>If the district has materials that need to get to migrant kids during the summer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Parent and Families</a:t>
            </a:r>
          </a:p>
          <a:p>
            <a:r>
              <a:rPr lang="en-US" sz="2200" dirty="0"/>
              <a:t>Providing space for Migrant parent meetings that are informational and educational</a:t>
            </a:r>
          </a:p>
          <a:p>
            <a:r>
              <a:rPr lang="en-US" sz="2200" dirty="0"/>
              <a:t>Math or literacy nights for migrant parents and families</a:t>
            </a:r>
          </a:p>
          <a:p>
            <a:r>
              <a:rPr lang="en-US" sz="2200" dirty="0"/>
              <a:t>Summer orientation school walk throughs for migrant students and their families</a:t>
            </a:r>
          </a:p>
          <a:p>
            <a:r>
              <a:rPr lang="en-US" sz="2200" dirty="0"/>
              <a:t>Sessions on parent communication tools (Power school, Infinite campus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84536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184254-0DF7-46CE-A574-B8267D9A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and Collaborate with Your Regional Director!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5E11F4A-0D7A-4319-9C7D-C4D940C38C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30594" y="1765461"/>
          <a:ext cx="9451649" cy="38063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99941">
                  <a:extLst>
                    <a:ext uri="{9D8B030D-6E8A-4147-A177-3AD203B41FA5}">
                      <a16:colId xmlns:a16="http://schemas.microsoft.com/office/drawing/2014/main" val="1553978832"/>
                    </a:ext>
                  </a:extLst>
                </a:gridCol>
                <a:gridCol w="1702741">
                  <a:extLst>
                    <a:ext uri="{9D8B030D-6E8A-4147-A177-3AD203B41FA5}">
                      <a16:colId xmlns:a16="http://schemas.microsoft.com/office/drawing/2014/main" val="2335756850"/>
                    </a:ext>
                  </a:extLst>
                </a:gridCol>
                <a:gridCol w="1991592">
                  <a:extLst>
                    <a:ext uri="{9D8B030D-6E8A-4147-A177-3AD203B41FA5}">
                      <a16:colId xmlns:a16="http://schemas.microsoft.com/office/drawing/2014/main" val="3612157766"/>
                    </a:ext>
                  </a:extLst>
                </a:gridCol>
                <a:gridCol w="1772492">
                  <a:extLst>
                    <a:ext uri="{9D8B030D-6E8A-4147-A177-3AD203B41FA5}">
                      <a16:colId xmlns:a16="http://schemas.microsoft.com/office/drawing/2014/main" val="921894674"/>
                    </a:ext>
                  </a:extLst>
                </a:gridCol>
                <a:gridCol w="2584883">
                  <a:extLst>
                    <a:ext uri="{9D8B030D-6E8A-4147-A177-3AD203B41FA5}">
                      <a16:colId xmlns:a16="http://schemas.microsoft.com/office/drawing/2014/main" val="952750788"/>
                    </a:ext>
                  </a:extLst>
                </a:gridCol>
              </a:tblGrid>
              <a:tr h="405046">
                <a:tc>
                  <a:txBody>
                    <a:bodyPr/>
                    <a:lstStyle/>
                    <a:p>
                      <a:pPr marL="125095" marR="125095" algn="ctr"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E539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MEP REGION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262255" marR="0" algn="l"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E539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NAME/ TITLE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488950" marR="0" algn="l"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E539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67945" algn="ctr"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E539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PHONE NUMBER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101600" algn="ctr"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E5395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E-MAIL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89214"/>
                  </a:ext>
                </a:extLst>
              </a:tr>
              <a:tr h="7023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4460" marR="1250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Northern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930" marR="749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 Castillo</a:t>
                      </a:r>
                    </a:p>
                    <a:p>
                      <a:pPr marL="74930" marR="749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420" marR="186055" indent="19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Centennial BOCES 2020 Club House Dr.</a:t>
                      </a:r>
                    </a:p>
                    <a:p>
                      <a:pPr marL="106045" marR="10668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Suite 230</a:t>
                      </a:r>
                    </a:p>
                    <a:p>
                      <a:pPr marL="106045" marR="1073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Greeley, CO 80634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985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Office: 970-352-7404</a:t>
                      </a:r>
                    </a:p>
                    <a:p>
                      <a:pPr marL="66675" marR="69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ext. 1110</a:t>
                      </a:r>
                    </a:p>
                    <a:p>
                      <a:pPr marL="66040" marR="69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Cell: 970.405.4451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1600" marR="78105" algn="ctr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1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castillo@cboces.org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385311"/>
                  </a:ext>
                </a:extLst>
              </a:tr>
              <a:tr h="530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marR="1250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210820" marR="0" algn="l">
                        <a:lnSpc>
                          <a:spcPts val="1335"/>
                        </a:lnSpc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 Escarcega</a:t>
                      </a:r>
                    </a:p>
                    <a:p>
                      <a:pPr marL="247015" marR="0" algn="l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 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7315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14707 E.2nd Avenue,</a:t>
                      </a:r>
                    </a:p>
                    <a:p>
                      <a:pPr marL="106045" marR="106680" algn="ctr">
                        <a:lnSpc>
                          <a:spcPts val="13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Suite 180</a:t>
                      </a:r>
                    </a:p>
                    <a:p>
                      <a:pPr marL="106045" marR="1060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Aurora, CO 80011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310" marR="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Office: 303-365-5817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1600" marR="10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3F54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jdescarcega@aurorak12.org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389662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marR="1250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55575" marR="0" algn="l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Guillermo Barriga</a:t>
                      </a:r>
                    </a:p>
                    <a:p>
                      <a:pPr marL="18034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Manager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7315" algn="ctr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14707 E.2nd Avenue,</a:t>
                      </a:r>
                    </a:p>
                    <a:p>
                      <a:pPr marL="106045" marR="1066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Suite 180</a:t>
                      </a:r>
                    </a:p>
                    <a:p>
                      <a:pPr marL="106045" marR="1060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Aurora, CO 80011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6794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Office: 303-365-5817</a:t>
                      </a:r>
                    </a:p>
                    <a:p>
                      <a:pPr marL="67310" marR="69850" algn="ct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Cell: 720-810-6700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1600" marR="1009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3F54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gbarriga@aurorak12.org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693009"/>
                  </a:ext>
                </a:extLst>
              </a:tr>
              <a:tr h="405046">
                <a:tc>
                  <a:txBody>
                    <a:bodyPr/>
                    <a:lstStyle/>
                    <a:p>
                      <a:pPr marL="121285" marR="125095" algn="ct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Southeast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74930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Manuel Calderon</a:t>
                      </a:r>
                    </a:p>
                    <a:p>
                      <a:pPr marL="74295" marR="749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0" algn="l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24951 Hwy 50 East</a:t>
                      </a:r>
                    </a:p>
                    <a:p>
                      <a:pPr marL="258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Pueblo, CO 81006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67945" algn="ct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Office: 719-671-4663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marR="100330" algn="ct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mcalderon@district70.org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226397"/>
                  </a:ext>
                </a:extLst>
              </a:tr>
              <a:tr h="5296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marR="1250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Southwest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7493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Esmeralda Martinez</a:t>
                      </a:r>
                    </a:p>
                    <a:p>
                      <a:pPr marL="74295" marR="749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07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Adams State University 1424 Second Street</a:t>
                      </a:r>
                    </a:p>
                    <a:p>
                      <a:pPr marL="106045" marR="106680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Alamosa, CO 81101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67945" algn="ctr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Office: 719-587-7635</a:t>
                      </a:r>
                    </a:p>
                    <a:p>
                      <a:pPr marL="67310" marR="69850" algn="ct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Cell: 719-480-1015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1600" marR="99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etmartinez@adams.edu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770858"/>
                  </a:ext>
                </a:extLst>
              </a:tr>
              <a:tr h="7042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3190" marR="1250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 Central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930" marR="7493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Tracy Gallegos</a:t>
                      </a:r>
                    </a:p>
                    <a:p>
                      <a:pPr marL="74930" marR="43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265" marR="90170" indent="127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Basil T. Knight Center 596 North Westgate Dr.</a:t>
                      </a:r>
                    </a:p>
                    <a:p>
                      <a:pPr marL="106045" marR="10731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 Junction, CO 81505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6794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Office: 970-254-5495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310" marR="698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Cell: 970-216-3825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1600" marR="101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tracy.gallegos@d51schools.org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695321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2AABED38-1C44-46B3-B332-B7454BE74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04" y="5691358"/>
            <a:ext cx="1264697" cy="9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6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086C-B307-4C19-B9E0-8114EC28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the CDE Migrant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84BE-F02D-48C6-A1E9-FE04C06D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34091"/>
            <a:ext cx="10515600" cy="4351338"/>
          </a:xfrm>
        </p:spPr>
        <p:txBody>
          <a:bodyPr numCol="2">
            <a:noAutofit/>
          </a:bodyPr>
          <a:lstStyle/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SourceSansProRegular"/>
              </a:rPr>
              <a:t>Tomas Mejia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  <a:t>State Director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u="sng" dirty="0">
                <a:solidFill>
                  <a:srgbClr val="403F3B"/>
                </a:solidFill>
                <a:effectLst/>
                <a:latin typeface="SourceSansProRegular"/>
                <a:hlinkClick r:id="rId2"/>
              </a:rPr>
              <a:t>mejia_t@cde.state.co.us</a:t>
            </a:r>
            <a:endParaRPr lang="en-US" sz="1800" b="0" i="0" dirty="0">
              <a:solidFill>
                <a:srgbClr val="333333"/>
              </a:solidFill>
              <a:effectLst/>
              <a:latin typeface="SourceSansPro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SourceSansProRegular"/>
              </a:rPr>
              <a:t>Noemi Aguilar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  <a:t>Supervisor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u="sng" dirty="0">
                <a:solidFill>
                  <a:srgbClr val="403F3B"/>
                </a:solidFill>
                <a:effectLst/>
                <a:latin typeface="SourceSansProRegular"/>
                <a:hlinkClick r:id="rId3"/>
              </a:rPr>
              <a:t>aguilar_n@cde.state.co.us</a:t>
            </a:r>
            <a:endParaRPr lang="en-US" sz="1800" b="0" i="0" dirty="0">
              <a:solidFill>
                <a:srgbClr val="333333"/>
              </a:solidFill>
              <a:effectLst/>
              <a:latin typeface="SourceSansPro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SourceSansProRegular"/>
              </a:rPr>
              <a:t>Aaron Thompson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  <a:t>Senior Consultant, ID&amp;R Coordinator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u="sng" dirty="0">
                <a:solidFill>
                  <a:srgbClr val="403F3B"/>
                </a:solidFill>
                <a:effectLst/>
                <a:latin typeface="SourceSansProRegular"/>
                <a:hlinkClick r:id="rId4"/>
              </a:rPr>
              <a:t>thompson_a@cde.state.co.us</a:t>
            </a:r>
            <a:endParaRPr lang="en-US" sz="1800" b="0" i="0" dirty="0">
              <a:solidFill>
                <a:srgbClr val="333333"/>
              </a:solidFill>
              <a:effectLst/>
              <a:latin typeface="SourceSansPro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SourceSansProRegular"/>
              </a:rPr>
              <a:t>Laura Leyva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  <a:t>Senior Consultant, Binational Coordinator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u="sng" dirty="0">
                <a:solidFill>
                  <a:srgbClr val="403F3B"/>
                </a:solidFill>
                <a:effectLst/>
                <a:latin typeface="SourceSansProRegular"/>
                <a:hlinkClick r:id="rId5"/>
              </a:rPr>
              <a:t>leyva_l@cde.state.co.us</a:t>
            </a:r>
            <a:endParaRPr lang="en-US" sz="1800" b="0" i="0" dirty="0">
              <a:solidFill>
                <a:srgbClr val="333333"/>
              </a:solidFill>
              <a:effectLst/>
              <a:latin typeface="SourceSansPro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SourceSansProRegular"/>
              </a:rPr>
              <a:t>Jenny Lerner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  <a:t>Migrant Education Early Learning Senior Consultant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u="sng" dirty="0">
                <a:solidFill>
                  <a:srgbClr val="403F3B"/>
                </a:solidFill>
                <a:effectLst/>
                <a:latin typeface="SourceSansProRegular"/>
                <a:hlinkClick r:id="rId6"/>
              </a:rPr>
              <a:t>lerner_j@cde.state.co.us</a:t>
            </a:r>
            <a:endParaRPr lang="en-US" sz="1800" dirty="0"/>
          </a:p>
          <a:p>
            <a:pPr algn="l"/>
            <a:endParaRPr lang="en-US" sz="1800" b="1" i="0" dirty="0">
              <a:solidFill>
                <a:srgbClr val="333333"/>
              </a:solidFill>
              <a:effectLst/>
              <a:latin typeface="SourceSansPro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SourceSansProRegular"/>
              </a:rPr>
              <a:t>Lauren Radin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  <a:t>Senior Consultant, Secondary Programs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u="sng" dirty="0">
                <a:solidFill>
                  <a:srgbClr val="403F3B"/>
                </a:solidFill>
                <a:effectLst/>
                <a:latin typeface="SourceSansProRegular"/>
                <a:hlinkClick r:id="rId7"/>
              </a:rPr>
              <a:t>radin_l@cde.state.co.us</a:t>
            </a:r>
            <a:endParaRPr lang="en-US" sz="1800" b="0" i="0" dirty="0">
              <a:solidFill>
                <a:srgbClr val="333333"/>
              </a:solidFill>
              <a:effectLst/>
              <a:latin typeface="SourceSansPro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SourceSansProRegular"/>
              </a:rPr>
              <a:t>Juanita Arias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  <a:t>Data Specialist, Title I, Part C Migrant Program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u="sng" dirty="0">
                <a:solidFill>
                  <a:srgbClr val="403F3B"/>
                </a:solidFill>
                <a:effectLst/>
                <a:latin typeface="SourceSansProRegular"/>
                <a:hlinkClick r:id="rId8"/>
              </a:rPr>
              <a:t>arias_j@cde.state.co.us</a:t>
            </a:r>
            <a:endParaRPr lang="en-US" sz="1800" b="0" i="0" dirty="0">
              <a:solidFill>
                <a:srgbClr val="333333"/>
              </a:solidFill>
              <a:effectLst/>
              <a:latin typeface="SourceSansPro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SourceSansProRegular"/>
              </a:rPr>
              <a:t>Marissa Gonzales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  <a:t>Program Support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u="sng" dirty="0">
                <a:solidFill>
                  <a:srgbClr val="403F3B"/>
                </a:solidFill>
                <a:effectLst/>
                <a:latin typeface="SourceSansProRegular"/>
                <a:hlinkClick r:id="rId9"/>
              </a:rPr>
              <a:t>gonzales_m@cde.state.co.us</a:t>
            </a:r>
            <a:endParaRPr lang="en-US" sz="1800" b="0" i="0" dirty="0">
              <a:solidFill>
                <a:srgbClr val="333333"/>
              </a:solidFill>
              <a:effectLst/>
              <a:latin typeface="SourceSansProRegular"/>
            </a:endParaRPr>
          </a:p>
          <a:p>
            <a:pPr algn="l"/>
            <a:r>
              <a:rPr lang="en-US" sz="1800" b="1" i="0" dirty="0">
                <a:solidFill>
                  <a:srgbClr val="333333"/>
                </a:solidFill>
                <a:effectLst/>
                <a:latin typeface="SourceSansProRegular"/>
              </a:rPr>
              <a:t>Silvia Saldivar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  <a:t>Administrative Assistant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u="sng" dirty="0">
                <a:solidFill>
                  <a:srgbClr val="403F3B"/>
                </a:solidFill>
                <a:effectLst/>
                <a:latin typeface="SourceSansProRegular"/>
                <a:hlinkClick r:id="rId10"/>
              </a:rPr>
              <a:t>saldivar_s@cde.state.co.us</a:t>
            </a:r>
            <a:b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</a:br>
            <a:r>
              <a:rPr lang="en-US" sz="1800" b="0" i="0" dirty="0">
                <a:solidFill>
                  <a:srgbClr val="333333"/>
                </a:solidFill>
                <a:effectLst/>
                <a:latin typeface="SourceSansProRegular"/>
              </a:rPr>
              <a:t> </a:t>
            </a:r>
          </a:p>
          <a:p>
            <a:pPr marL="0" indent="0" algn="l">
              <a:buNone/>
            </a:pPr>
            <a:endParaRPr lang="en-US" sz="1800" b="0" i="0" dirty="0">
              <a:solidFill>
                <a:srgbClr val="333333"/>
              </a:solidFill>
              <a:effectLst/>
              <a:latin typeface="SourceSansProRegular"/>
            </a:endParaRP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F10A8-EC11-4616-9792-D6483A5C8973}"/>
              </a:ext>
            </a:extLst>
          </p:cNvPr>
          <p:cNvSpPr txBox="1"/>
          <p:nvPr/>
        </p:nvSpPr>
        <p:spPr>
          <a:xfrm>
            <a:off x="1685367" y="1233762"/>
            <a:ext cx="6902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Office of Migrant Education</a:t>
            </a:r>
          </a:p>
          <a:p>
            <a:pPr algn="ctr"/>
            <a:r>
              <a:rPr lang="en-US" sz="1200" dirty="0"/>
              <a:t>Colorado Department of Education </a:t>
            </a:r>
          </a:p>
          <a:p>
            <a:pPr algn="ctr"/>
            <a:r>
              <a:rPr lang="en-US" sz="1200" dirty="0"/>
              <a:t>1560 Broadway Street, Suite 1100</a:t>
            </a:r>
          </a:p>
          <a:p>
            <a:pPr algn="ctr"/>
            <a:r>
              <a:rPr lang="en-US" sz="1200" dirty="0"/>
              <a:t>Denver, CO 80202</a:t>
            </a:r>
          </a:p>
          <a:p>
            <a:pPr algn="ctr"/>
            <a:r>
              <a:rPr lang="en-US" sz="1200" dirty="0"/>
              <a:t>Phone: 303-866-6963</a:t>
            </a:r>
          </a:p>
          <a:p>
            <a:pPr algn="ctr"/>
            <a:r>
              <a:rPr lang="en-US" sz="1200" dirty="0">
                <a:hlinkClick r:id="rId11"/>
              </a:rPr>
              <a:t>https://www.cde.state.co.us/migrant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116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29D0AB-64F7-482D-B30A-CAB4D7AD6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FTE Calculation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0B84C4-E760-4F07-A493-2C801E0E88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5C6C-C931-4F83-AEAB-2A298E94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FTE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81B03-CDCC-4739-96BF-BC9071201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Pro-Rate, Pro-Rate, Pro-Rate</a:t>
            </a:r>
          </a:p>
          <a:p>
            <a:r>
              <a:rPr lang="en-US" dirty="0"/>
              <a:t>An employee makes $50,000 annual salary - if charging $10,000 to ESSER, then you would divide $10,000/$50,000 to determine that is 20% of the employee’s salary, and you would then enter .2 FTE in the budget.</a:t>
            </a:r>
          </a:p>
          <a:p>
            <a:r>
              <a:rPr lang="en-US" dirty="0"/>
              <a:t>District is paying 10% of the annual salary of 100 teachers using ESSER. This is .1 FTE per individual. Multiply .1 x 100, and enter 10 FTE in the budget.</a:t>
            </a:r>
          </a:p>
          <a:p>
            <a:r>
              <a:rPr lang="en-US" dirty="0"/>
              <a:t>District is paying teachers to work 8 weeks over the summer to deliver summer school/program, which is outside of their annual contract. In this case, use Stipends and do not enter an FTE </a:t>
            </a:r>
            <a:r>
              <a:rPr lang="en-US"/>
              <a:t>amount.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A406A-32D9-40BE-9DA5-2276D19B92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3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4F45-E897-454B-A9CF-AE48D39E9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Future Topics?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68BB4-922F-4D25-9762-B1BB08570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3659307" y="196850"/>
            <a:ext cx="526905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CDE Team Introductions!</a:t>
            </a:r>
            <a:endParaRPr dirty="0"/>
          </a:p>
        </p:txBody>
      </p:sp>
      <p:sp>
        <p:nvSpPr>
          <p:cNvPr id="206" name="Google Shape;20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1" y="1"/>
            <a:ext cx="1422400" cy="1513840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 descr=" CDE team introductions and contact information."/>
          <p:cNvSpPr/>
          <p:nvPr/>
        </p:nvSpPr>
        <p:spPr>
          <a:xfrm>
            <a:off x="1661160" y="1281430"/>
            <a:ext cx="8869680" cy="537591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1" y="1646556"/>
            <a:ext cx="782320" cy="2356484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2519679" y="1905635"/>
            <a:ext cx="7701280" cy="413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0" indent="0">
              <a:buSzPts val="1500"/>
              <a:buNone/>
            </a:pPr>
            <a:r>
              <a:rPr lang="en-US" sz="1600" b="1" u="sng" dirty="0"/>
              <a:t>ESSER/ESEA</a:t>
            </a:r>
            <a:endParaRPr lang="en-US" dirty="0"/>
          </a:p>
          <a:p>
            <a:pPr marL="171450" indent="-171450">
              <a:buSzPts val="1500"/>
            </a:pPr>
            <a:r>
              <a:rPr lang="en-US" sz="1600" dirty="0"/>
              <a:t>Nazie Mohajeri-Nelson, Director of ESEA Office (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mohajeri-nelson_n@cde.state.co.us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DeLilah Collins, Assistant Director of ESEA Office (</a:t>
            </a:r>
            <a:r>
              <a:rPr lang="en-US" sz="1600" u="sng" dirty="0">
                <a:solidFill>
                  <a:schemeClr val="hlink"/>
                </a:solidFill>
                <a:hlinkClick r:id="rId4"/>
              </a:rPr>
              <a:t>collins_d@cde.state.co.us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Kristin Crumley, ESSER Monitoring &amp; Reporting Specialist (</a:t>
            </a:r>
            <a:r>
              <a:rPr lang="en-US" sz="1600" dirty="0">
                <a:hlinkClick r:id="rId5"/>
              </a:rPr>
              <a:t>Crumley_k@cde.state.co.us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>
                <a:hlinkClick r:id="rId6"/>
              </a:rPr>
              <a:t>ESEA Regional Contacts </a:t>
            </a:r>
            <a:r>
              <a:rPr lang="en-US" sz="1600" dirty="0"/>
              <a:t>assigned to your district</a:t>
            </a:r>
          </a:p>
          <a:p>
            <a:pPr marL="0" indent="0">
              <a:spcBef>
                <a:spcPts val="0"/>
              </a:spcBef>
              <a:buSzPts val="1500"/>
              <a:buNone/>
            </a:pPr>
            <a:endParaRPr lang="en-US" sz="1600" b="1" u="sng" dirty="0"/>
          </a:p>
          <a:p>
            <a:pPr marL="0" indent="0">
              <a:spcBef>
                <a:spcPts val="0"/>
              </a:spcBef>
              <a:buSzPts val="1500"/>
              <a:buNone/>
            </a:pPr>
            <a:r>
              <a:rPr lang="en-US" sz="1600" b="1" u="sng" dirty="0"/>
              <a:t>Fiscal Experts</a:t>
            </a:r>
            <a:endParaRPr sz="2800" dirty="0"/>
          </a:p>
          <a:p>
            <a:pPr marL="171450" indent="-171450">
              <a:buSzPts val="1500"/>
            </a:pPr>
            <a:r>
              <a:rPr lang="en-US" sz="1600" dirty="0"/>
              <a:t>Jennifer Okes, Chief Operating Officer (</a:t>
            </a:r>
            <a:r>
              <a:rPr lang="en-US" sz="1600" u="sng" dirty="0">
                <a:solidFill>
                  <a:schemeClr val="hlink"/>
                </a:solidFill>
                <a:hlinkClick r:id="rId7"/>
              </a:rPr>
              <a:t>okes_j@cde.state.co.us</a:t>
            </a:r>
            <a:r>
              <a:rPr lang="en-US" sz="1600" dirty="0"/>
              <a:t>) </a:t>
            </a:r>
            <a:endParaRPr sz="1600" dirty="0"/>
          </a:p>
          <a:p>
            <a:pPr marL="171450" indent="-171450">
              <a:buSzPts val="1500"/>
            </a:pPr>
            <a:r>
              <a:rPr lang="en-US" sz="1600" dirty="0"/>
              <a:t>Kate Bartlett, Executive Director of School District Operations (</a:t>
            </a:r>
            <a:r>
              <a:rPr lang="en-US" sz="1600" u="sng" dirty="0">
                <a:solidFill>
                  <a:schemeClr val="hlink"/>
                </a:solidFill>
                <a:hlinkClick r:id="rId8"/>
              </a:rPr>
              <a:t>Bartlett_k@cde.state.co.us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Jennifer Austin, Director of Grants Fiscal Management (</a:t>
            </a:r>
            <a:r>
              <a:rPr lang="en-US" sz="16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Austin_j@cde.state.co.us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Robert Hawkins, Grants Fiscal Analyst (</a:t>
            </a:r>
            <a:r>
              <a:rPr lang="en-US" sz="1600" u="sng" dirty="0">
                <a:solidFill>
                  <a:schemeClr val="hlink"/>
                </a:solidFill>
                <a:hlinkClick r:id="rId10"/>
              </a:rPr>
              <a:t>Hawkins_s@cde.state.co.us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Steven Kaleda, Grants Fiscal Analyst (</a:t>
            </a:r>
            <a:r>
              <a:rPr lang="en-US" sz="1600" u="sng" dirty="0">
                <a:solidFill>
                  <a:schemeClr val="hlink"/>
                </a:solidFill>
                <a:hlinkClick r:id="rId11"/>
              </a:rPr>
              <a:t>Kaleda_s@cde.state.co.us</a:t>
            </a:r>
            <a:r>
              <a:rPr lang="en-US" sz="1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2530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7747-8EBE-430E-B988-49900900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Office Hours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ACCAA-2E23-4368-BD2B-87D3C9F2B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Future Topics: </a:t>
            </a:r>
          </a:p>
          <a:p>
            <a:pPr lvl="2"/>
            <a:r>
              <a:rPr lang="en-US" sz="1800" dirty="0"/>
              <a:t>June 10, 2021</a:t>
            </a:r>
          </a:p>
          <a:p>
            <a:pPr lvl="3"/>
            <a:r>
              <a:rPr lang="en-US" sz="2000" dirty="0"/>
              <a:t>Evidence-based Interventions and School Improvement Tools</a:t>
            </a:r>
          </a:p>
          <a:p>
            <a:pPr lvl="4"/>
            <a:r>
              <a:rPr lang="en-US" sz="1600" dirty="0"/>
              <a:t>20% set aside for using evidence-based interventions to address learning loss</a:t>
            </a:r>
          </a:p>
          <a:p>
            <a:pPr lvl="2"/>
            <a:r>
              <a:rPr lang="en-US" sz="1800" dirty="0"/>
              <a:t>June 17, 2021</a:t>
            </a:r>
          </a:p>
          <a:p>
            <a:pPr lvl="3"/>
            <a:r>
              <a:rPr lang="en-US" sz="2000" dirty="0"/>
              <a:t>ARP ESSER III Requirements and Plans</a:t>
            </a:r>
          </a:p>
          <a:p>
            <a:pPr lvl="3"/>
            <a:r>
              <a:rPr lang="en-US" sz="2000" dirty="0"/>
              <a:t>Supporting Student in Foster Care with ESSER Funds </a:t>
            </a:r>
          </a:p>
          <a:p>
            <a:pPr lvl="2"/>
            <a:r>
              <a:rPr lang="en-US" sz="1800" dirty="0"/>
              <a:t>June 24, 2021</a:t>
            </a:r>
          </a:p>
          <a:p>
            <a:pPr lvl="3"/>
            <a:r>
              <a:rPr lang="en-US" sz="2000" dirty="0"/>
              <a:t>Family, School, and Community Partnerships (stakeholder engagement)</a:t>
            </a:r>
          </a:p>
          <a:p>
            <a:pPr lvl="2"/>
            <a:r>
              <a:rPr lang="en-US" sz="1800" dirty="0"/>
              <a:t>ARP IDEA</a:t>
            </a:r>
          </a:p>
          <a:p>
            <a:pPr lvl="2"/>
            <a:r>
              <a:rPr lang="en-US" sz="1800" dirty="0"/>
              <a:t>IDEA MOE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A0EC0-EFA6-465D-90FB-66743B52F1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3659307" y="196850"/>
            <a:ext cx="5269052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CDE Team Introductions!</a:t>
            </a:r>
            <a:endParaRPr dirty="0"/>
          </a:p>
        </p:txBody>
      </p:sp>
      <p:sp>
        <p:nvSpPr>
          <p:cNvPr id="206" name="Google Shape;20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1" y="1"/>
            <a:ext cx="1422400" cy="1513840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 descr=" CDE team introductions and contact information."/>
          <p:cNvSpPr/>
          <p:nvPr/>
        </p:nvSpPr>
        <p:spPr>
          <a:xfrm>
            <a:off x="1661160" y="1281430"/>
            <a:ext cx="8869680" cy="537591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1" y="1646556"/>
            <a:ext cx="782320" cy="2356484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2519679" y="1905635"/>
            <a:ext cx="7701280" cy="413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0" indent="0">
              <a:buSzPts val="1500"/>
              <a:buNone/>
            </a:pPr>
            <a:r>
              <a:rPr lang="en-US" sz="1600" b="1" u="sng" dirty="0"/>
              <a:t>ESSER/ESEA</a:t>
            </a:r>
            <a:endParaRPr lang="en-US" dirty="0"/>
          </a:p>
          <a:p>
            <a:pPr marL="171450" indent="-171450">
              <a:buSzPts val="1500"/>
            </a:pPr>
            <a:r>
              <a:rPr lang="en-US" sz="1600" dirty="0"/>
              <a:t>Nazie Mohajeri-Nelson, Director of ESEA Office (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mohajeri-nelson_n@cde.state.co.us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DeLilah Collins, Assistant Director of ESEA Office (</a:t>
            </a:r>
            <a:r>
              <a:rPr lang="en-US" sz="1600" u="sng" dirty="0">
                <a:solidFill>
                  <a:schemeClr val="hlink"/>
                </a:solidFill>
                <a:hlinkClick r:id="rId4"/>
              </a:rPr>
              <a:t>collins_d@cde.state.co.us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Kristin Crumley, ESSER Monitoring &amp; Reporting Specialist (</a:t>
            </a:r>
            <a:r>
              <a:rPr lang="en-US" sz="1600" dirty="0">
                <a:hlinkClick r:id="rId5"/>
              </a:rPr>
              <a:t>Crumley_k@cde.state.co.us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>
                <a:hlinkClick r:id="rId6"/>
              </a:rPr>
              <a:t>ESEA Regional Contacts </a:t>
            </a:r>
            <a:r>
              <a:rPr lang="en-US" sz="1600" dirty="0"/>
              <a:t>assigned to your district</a:t>
            </a:r>
          </a:p>
          <a:p>
            <a:pPr marL="0" indent="0">
              <a:spcBef>
                <a:spcPts val="0"/>
              </a:spcBef>
              <a:buSzPts val="1500"/>
              <a:buNone/>
            </a:pPr>
            <a:endParaRPr lang="en-US" sz="1600" b="1" u="sng" dirty="0"/>
          </a:p>
          <a:p>
            <a:pPr marL="0" indent="0">
              <a:spcBef>
                <a:spcPts val="0"/>
              </a:spcBef>
              <a:buSzPts val="1500"/>
              <a:buNone/>
            </a:pPr>
            <a:r>
              <a:rPr lang="en-US" sz="1600" b="1" u="sng" dirty="0"/>
              <a:t>Fiscal Experts</a:t>
            </a:r>
            <a:endParaRPr sz="2800" dirty="0"/>
          </a:p>
          <a:p>
            <a:pPr marL="171450" indent="-171450">
              <a:buSzPts val="1500"/>
            </a:pPr>
            <a:r>
              <a:rPr lang="en-US" sz="1600" dirty="0"/>
              <a:t>Jennifer Okes, Chief Operating Officer (</a:t>
            </a:r>
            <a:r>
              <a:rPr lang="en-US" sz="1600" u="sng" dirty="0">
                <a:solidFill>
                  <a:schemeClr val="hlink"/>
                </a:solidFill>
                <a:hlinkClick r:id="rId7"/>
              </a:rPr>
              <a:t>okes_j@cde.state.co.us</a:t>
            </a:r>
            <a:r>
              <a:rPr lang="en-US" sz="1600" dirty="0"/>
              <a:t>) </a:t>
            </a:r>
            <a:endParaRPr sz="1600" dirty="0"/>
          </a:p>
          <a:p>
            <a:pPr marL="171450" indent="-171450">
              <a:buSzPts val="1500"/>
            </a:pPr>
            <a:r>
              <a:rPr lang="en-US" sz="1600" dirty="0"/>
              <a:t>Kate Bartlett, Executive Director of School District Operations (</a:t>
            </a:r>
            <a:r>
              <a:rPr lang="en-US" sz="1600" u="sng" dirty="0">
                <a:solidFill>
                  <a:schemeClr val="hlink"/>
                </a:solidFill>
                <a:hlinkClick r:id="rId8"/>
              </a:rPr>
              <a:t>Bartlett_k@cde.state.co.us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Jennifer Austin, Director of Grants Fiscal Management (</a:t>
            </a:r>
            <a:r>
              <a:rPr lang="en-US" sz="16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Austin_j@cde.state.co.us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Robert Hawkins, Grants Fiscal Analyst (</a:t>
            </a:r>
            <a:r>
              <a:rPr lang="en-US" sz="1600" u="sng" dirty="0">
                <a:solidFill>
                  <a:schemeClr val="hlink"/>
                </a:solidFill>
                <a:hlinkClick r:id="rId10"/>
              </a:rPr>
              <a:t>Hawkins_s@cde.state.co.us</a:t>
            </a:r>
            <a:r>
              <a:rPr lang="en-US" sz="1600" dirty="0"/>
              <a:t>) </a:t>
            </a:r>
          </a:p>
          <a:p>
            <a:pPr marL="171450" indent="-171450">
              <a:buSzPts val="1500"/>
            </a:pPr>
            <a:r>
              <a:rPr lang="en-US" sz="1600" dirty="0"/>
              <a:t>Steven Kaleda, Grants Fiscal Analyst (</a:t>
            </a:r>
            <a:r>
              <a:rPr lang="en-US" sz="1600" u="sng" dirty="0">
                <a:solidFill>
                  <a:schemeClr val="hlink"/>
                </a:solidFill>
                <a:hlinkClick r:id="rId11"/>
              </a:rPr>
              <a:t>Kaleda_s@cde.state.co.us</a:t>
            </a:r>
            <a:r>
              <a:rPr lang="en-US" sz="1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4098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ESSER Office Hours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/>
              <a:t>Topics</a:t>
            </a:r>
            <a:endParaRPr lang="en-US" dirty="0"/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Updates and Clarification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Migrant Education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FTE Calculation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Time and Effort Reporting</a:t>
            </a:r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753E-E9A5-4792-8603-D19696066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Updates, Clarifications, and Follow-Ups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C3F38-FE3D-423A-9968-F95A499B11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731C-7DCA-4841-B8AD-E817B770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22FC4-A56F-4920-91E0-3A79A66F2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926" y="1330960"/>
            <a:ext cx="11468834" cy="4846320"/>
          </a:xfrm>
        </p:spPr>
        <p:txBody>
          <a:bodyPr/>
          <a:lstStyle/>
          <a:p>
            <a:r>
              <a:rPr lang="en-US" sz="2000" dirty="0"/>
              <a:t>Request for extension of ARP ESSER III State Application for the remaining 1/3 of funds has been granted. </a:t>
            </a:r>
          </a:p>
          <a:p>
            <a:pPr lvl="1"/>
            <a:r>
              <a:rPr lang="en-US" sz="1600" dirty="0"/>
              <a:t>SEA Application for Funds moved from June 7, 2021 </a:t>
            </a:r>
            <a:r>
              <a:rPr lang="en-US" sz="1600" dirty="0">
                <a:sym typeface="Wingdings" panose="05000000000000000000" pitchFamily="2" charset="2"/>
              </a:rPr>
              <a:t> September 30, 2021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LEA Plan due date moved from August 22, 2021  December 16, 2021</a:t>
            </a:r>
          </a:p>
          <a:p>
            <a:r>
              <a:rPr lang="en-US" sz="2000" dirty="0">
                <a:sym typeface="Wingdings" panose="05000000000000000000" pitchFamily="2" charset="2"/>
              </a:rPr>
              <a:t>Clarification – spending time in an upcoming office hours to go over the requirements 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ARP ESSER III requires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20% set aside to provide evidence-based interventions to address the academic impact of lost instructional time (or impact of the pandemic) </a:t>
            </a:r>
          </a:p>
          <a:p>
            <a:pPr lvl="3"/>
            <a:r>
              <a:rPr lang="en-US" sz="1400" dirty="0">
                <a:sym typeface="Wingdings" panose="05000000000000000000" pitchFamily="2" charset="2"/>
              </a:rPr>
              <a:t>Evidence-based interventions (ESSA Section 8101(21)(A)) – </a:t>
            </a:r>
            <a:r>
              <a:rPr lang="en-US" sz="1400" dirty="0">
                <a:sym typeface="Wingdings" panose="05000000000000000000" pitchFamily="2" charset="2"/>
                <a:hlinkClick r:id="rId2"/>
              </a:rPr>
              <a:t>Resources</a:t>
            </a:r>
            <a:endParaRPr lang="en-US" sz="1400" dirty="0">
              <a:sym typeface="Wingdings" panose="05000000000000000000" pitchFamily="2" charset="2"/>
            </a:endParaRPr>
          </a:p>
          <a:p>
            <a:pPr lvl="4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Summer Learning Programs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4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Summer Enrichment Programs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4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Extended Day/School Year 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4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Comprehensive afterschool programs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Safe Return/Remain In-Person = within 30 days of award; must be posted on website</a:t>
            </a:r>
          </a:p>
          <a:p>
            <a:pPr lvl="2"/>
            <a:r>
              <a:rPr lang="en-US" sz="1600" dirty="0">
                <a:sym typeface="Wingdings" panose="05000000000000000000" pitchFamily="2" charset="2"/>
              </a:rPr>
              <a:t>LEA Plan = due by December 16</a:t>
            </a:r>
          </a:p>
          <a:p>
            <a:pPr lvl="3"/>
            <a:r>
              <a:rPr lang="en-US" sz="1600" dirty="0">
                <a:sym typeface="Wingdings" panose="05000000000000000000" pitchFamily="2" charset="2"/>
              </a:rPr>
              <a:t>Mitigation strategies to ensure safety and health of students and staff </a:t>
            </a:r>
          </a:p>
          <a:p>
            <a:pPr lvl="3"/>
            <a:r>
              <a:rPr lang="en-US" sz="1600" dirty="0">
                <a:sym typeface="Wingdings" panose="05000000000000000000" pitchFamily="2" charset="2"/>
              </a:rPr>
              <a:t>Use of 20% set aside </a:t>
            </a:r>
          </a:p>
          <a:p>
            <a:pPr lvl="3"/>
            <a:r>
              <a:rPr lang="en-US" sz="1600" dirty="0">
                <a:sym typeface="Wingdings" panose="05000000000000000000" pitchFamily="2" charset="2"/>
              </a:rPr>
              <a:t>Use of 80% </a:t>
            </a:r>
          </a:p>
          <a:p>
            <a:pPr lvl="3"/>
            <a:r>
              <a:rPr lang="en-US" sz="1600" dirty="0">
                <a:sym typeface="Wingdings" panose="05000000000000000000" pitchFamily="2" charset="2"/>
              </a:rPr>
              <a:t>Ensuring that evidence-based interventions are addressing the academic, social, emotional, and mental health needs of students 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3F041-021F-492D-9523-C975F955FB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Summer Services for Migrant Children, </a:t>
            </a:r>
            <a:br>
              <a:rPr lang="en-US" dirty="0"/>
            </a:br>
            <a:r>
              <a:rPr lang="en-US" dirty="0"/>
              <a:t>Students and Youth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D40E-7ACF-44E2-9A2A-E978A80D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Education of Migratory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1A3D-F7B1-4164-9836-37F6E34E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The Migrant Education Program (MEP) is a federally funded, state-operated program under the Elementary and Secondary Education Act (ESEA) that provides supplemental program services to children/youth, ages 0 through 21, of seasonal or temporary agricultural workers.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707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E01C-92A9-4D52-AC33-F954CE43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Migrant Education Program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2957-2814-461F-B0CC-AE53BF6A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(1) the sum of— </a:t>
            </a:r>
          </a:p>
          <a:p>
            <a:pPr marL="971550" lvl="1" indent="-514350">
              <a:buAutoNum type="alphaUcParenBoth"/>
            </a:pPr>
            <a:r>
              <a:rPr lang="en-US" sz="1600" dirty="0"/>
              <a:t>the average number of identified eligible migratory children aged 3 through 21 residing in the State, based on data for the preceding 3 years; and</a:t>
            </a:r>
          </a:p>
          <a:p>
            <a:pPr marL="457200" lvl="1" indent="0">
              <a:buNone/>
            </a:pPr>
            <a:r>
              <a:rPr lang="en-US" sz="1600" dirty="0"/>
              <a:t>(B) the number of identified eligible migratory children, aged 3 through 21, who received services under this part in summer or intersession programs provided by the State during the previous year; multiplied by</a:t>
            </a:r>
          </a:p>
          <a:p>
            <a:pPr marL="0" indent="0">
              <a:buNone/>
            </a:pPr>
            <a:r>
              <a:rPr lang="en-US" sz="2000" dirty="0"/>
              <a:t>(2) 40 percent of the average per-pupil expenditure in the State, except that the amount determined under this paragraph shall not be less than 32 percent, nor more than 48 percent, of the average per-pupil expenditure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64001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B07F-58E3-4EB6-88AD-AAD4549A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Finding Migrant Children, Students , and Youth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34110-22E7-4940-AA90-F369C38B8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0593" y="6122567"/>
            <a:ext cx="3720898" cy="109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https://www.cde.state.co.us/migrant/mep-occupational-survey-en</a:t>
            </a:r>
            <a:r>
              <a:rPr lang="en-US" sz="1800" dirty="0"/>
              <a:t> </a:t>
            </a:r>
          </a:p>
        </p:txBody>
      </p:sp>
      <p:pic>
        <p:nvPicPr>
          <p:cNvPr id="6" name="Picture 5" descr="Colorado MEP Occupational Survey">
            <a:extLst>
              <a:ext uri="{FF2B5EF4-FFF2-40B4-BE49-F238E27FC236}">
                <a16:creationId xmlns:a16="http://schemas.microsoft.com/office/drawing/2014/main" id="{B8B75907-9888-4E2F-B9EB-CB2AA1ED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34" y="1416901"/>
            <a:ext cx="4706903" cy="462649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39BB14-66C1-4095-8F9B-741F672A6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9230" y="6102465"/>
            <a:ext cx="3720898" cy="6449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hlinkClick r:id="rId4"/>
              </a:rPr>
              <a:t>https://www.cde.state.co.us/migrant/mep-occupational-survey-sp</a:t>
            </a:r>
            <a:r>
              <a:rPr lang="en-US" sz="1800" dirty="0"/>
              <a:t> </a:t>
            </a:r>
          </a:p>
        </p:txBody>
      </p:sp>
      <p:pic>
        <p:nvPicPr>
          <p:cNvPr id="10" name="Picture 9" descr="Colorado MEP Occupational Survey in Spanish.">
            <a:extLst>
              <a:ext uri="{FF2B5EF4-FFF2-40B4-BE49-F238E27FC236}">
                <a16:creationId xmlns:a16="http://schemas.microsoft.com/office/drawing/2014/main" id="{3CD1A91F-9B0A-406E-842C-EAF46681DD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8"/>
          <a:stretch/>
        </p:blipFill>
        <p:spPr>
          <a:xfrm>
            <a:off x="6018625" y="1437908"/>
            <a:ext cx="5147122" cy="46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8291</TotalTime>
  <Words>1854</Words>
  <Application>Microsoft Office PowerPoint</Application>
  <PresentationFormat>Widescreen</PresentationFormat>
  <Paragraphs>218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Museo Slab 500</vt:lpstr>
      <vt:lpstr>Open Sans</vt:lpstr>
      <vt:lpstr>SourceSansProRegular</vt:lpstr>
      <vt:lpstr>Verdana</vt:lpstr>
      <vt:lpstr>Office Theme</vt:lpstr>
      <vt:lpstr>CDE Office Hours</vt:lpstr>
      <vt:lpstr>CDE Team Introductions!</vt:lpstr>
      <vt:lpstr>ESSER Office Hours</vt:lpstr>
      <vt:lpstr>Updates, Clarifications, and Follow-Ups</vt:lpstr>
      <vt:lpstr>Updates</vt:lpstr>
      <vt:lpstr>Summer Services for Migrant Children,  Students and Youth </vt:lpstr>
      <vt:lpstr>The Education of Migratory Children</vt:lpstr>
      <vt:lpstr>Migrant Education Program Funding</vt:lpstr>
      <vt:lpstr>Finding Migrant Children, Students , and Youth </vt:lpstr>
      <vt:lpstr>Eligible Flowchart for Migratory Child and Migratory Worker</vt:lpstr>
      <vt:lpstr>Summer Services</vt:lpstr>
      <vt:lpstr>Migrant Early Learners   </vt:lpstr>
      <vt:lpstr>Services for Secondary Students</vt:lpstr>
      <vt:lpstr>Opportunities for Collaboration</vt:lpstr>
      <vt:lpstr>Connect and Collaborate with Your Regional Director!</vt:lpstr>
      <vt:lpstr>Connect with the CDE Migrant Office</vt:lpstr>
      <vt:lpstr>FTE Calculation</vt:lpstr>
      <vt:lpstr>FTE Calculation</vt:lpstr>
      <vt:lpstr>Questions?   Future Topics?</vt:lpstr>
      <vt:lpstr>Upcoming Office Hours</vt:lpstr>
      <vt:lpstr>CDE Team Introductions!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Office Hours</dc:title>
  <dc:creator>Owen, Emily</dc:creator>
  <cp:lastModifiedBy>Owen, Emily</cp:lastModifiedBy>
  <cp:revision>207</cp:revision>
  <dcterms:modified xsi:type="dcterms:W3CDTF">2021-07-14T21:58:37Z</dcterms:modified>
</cp:coreProperties>
</file>