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ckwell" panose="02060603020205020403" pitchFamily="18"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p78gIpfI5H9LOy08RGOWfjJHC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Kaloudis" initials="" lastIdx="3" clrIdx="0"/>
  <p:cmAuthor id="1" name="DeLilah Collins" initials="" lastIdx="2" clrIdx="1"/>
  <p:cmAuthor id="2" name="Bill Parsley"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360AF6-5576-4D1A-82F4-DE5C3C72F149}">
  <a:tblStyle styleId="{58360AF6-5576-4D1A-82F4-DE5C3C72F14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67" autoAdjust="0"/>
  </p:normalViewPr>
  <p:slideViewPr>
    <p:cSldViewPr snapToGrid="0">
      <p:cViewPr varScale="1">
        <p:scale>
          <a:sx n="76" d="100"/>
          <a:sy n="76" d="100"/>
        </p:scale>
        <p:origin x="126" y="684"/>
      </p:cViewPr>
      <p:guideLst/>
    </p:cSldViewPr>
  </p:slideViewPr>
  <p:outlineViewPr>
    <p:cViewPr>
      <p:scale>
        <a:sx n="33" d="100"/>
        <a:sy n="33" d="100"/>
      </p:scale>
      <p:origin x="0" y="-24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7a9ecd66f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7a9ecd66f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117a9ecd66f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As districts are allocating current budgets and planning for future budgets both ESEA and ESSER, we have had some questions and heard some concerns regarding spending in the allotted time frame and the allowance of carryover.   We wanted to spend a couple of minutes discussing Title I carryover and its allowance..  According to ESEA districts may not carryover more than 15% of its Title I allocation each year.  However, the law does account for things not going according to plan by allowing States the opportunity to waive this requirement for districts once every three years  if it was deemed reasonable and necessary.  As a result of COVID-19 and increasing of funds for at times similar purposes, supply chain issues and staffing limitations, USDE has allowed states to waive the one in three year requirement for FY 2019 so those funds that became carryover in October 2020 as well as FY 2020 - funds that became carryover in 2021.  The graphic in the bottom right of the slide illustrates this allowance.  The first line is the waiver process included in the law.  The 2nd and 3rd line illustrates how a district may receive this waiver more than once in a three year period.  In essence, the FY2019 and FY2020 would not count towards the once every three years limitation.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At this time, we have not received any information about a waiver for FY 2021.  CDE recommends that </a:t>
            </a:r>
            <a:r>
              <a:rPr lang="en-US" sz="1100">
                <a:latin typeface="Arial"/>
                <a:ea typeface="Arial"/>
                <a:cs typeface="Arial"/>
                <a:sym typeface="Arial"/>
              </a:rPr>
              <a:t>district work to obligate at least 85 percent of their FY 2021 Title I funds by June 30, 2022. This would be especially true for LEAs that received a carryover waiver from CDE for FY 2019 or FY 2020 because they are not currently eligible to receive a waiver for their FY 2021 Title I-A funds.  </a:t>
            </a:r>
            <a:r>
              <a:rPr lang="en-US">
                <a:latin typeface="Arial"/>
                <a:ea typeface="Arial"/>
                <a:cs typeface="Arial"/>
                <a:sym typeface="Arial"/>
              </a:rPr>
              <a:t>We will of course let you know if hear anything about a waiver for FY 2021 Title I funds.</a:t>
            </a:r>
            <a:endParaRPr sz="1100">
              <a:latin typeface="Arial"/>
              <a:ea typeface="Arial"/>
              <a:cs typeface="Arial"/>
              <a:sym typeface="Arial"/>
            </a:endParaRPr>
          </a:p>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414466e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414466e3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This slide presents the process that Grants Fiscal and the ESEA Office follows regarding carryover.  Although there are some carryover waivers needed each year, it tends to only be a handful.  During Grant Fiscal’s review of AFRs in early October, they determine if a district needs a waiver.  If a waiver is needed then the district will be contacted by their Regional Contact.  The district does not need to take any action or request a waiver until they have received a notification from CDE. </a:t>
            </a:r>
            <a:endParaRPr/>
          </a:p>
        </p:txBody>
      </p:sp>
      <p:sp>
        <p:nvSpPr>
          <p:cNvPr id="168" name="Google Shape;168;g11414466e3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7d4d1fb20_3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17d4d1fb20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7d4d1fb20_3_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117d4d1fb20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7d4d1fb20_3_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17d4d1fb20_3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7d4d1fb20_3_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117d4d1fb20_3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7d4d1fb20_3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17d4d1fb20_3_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225" name="Google Shape;225;g117d4d1fb20_3_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7d4d1fb20_3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17d4d1fb20_3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2" name="Google Shape;232;g117d4d1fb20_3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7d4d1fb20_3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117d4d1fb20_3_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0" name="Google Shape;240;g117d4d1fb20_3_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167324274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167324274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Niko Kaloudis, Title I &amp; II Specialist in ESEA Programs Unit and 1 of the people working on building the ESEA Launchpad over the course of this year.</a:t>
            </a:r>
            <a:endParaRPr/>
          </a:p>
          <a:p>
            <a:pPr marL="0" lvl="0" indent="0" algn="l" rtl="0">
              <a:spcBef>
                <a:spcPts val="0"/>
              </a:spcBef>
              <a:spcAft>
                <a:spcPts val="0"/>
              </a:spcAft>
              <a:buNone/>
            </a:pPr>
            <a:r>
              <a:rPr lang="en-US"/>
              <a:t>The Launchpad will be a “one stop shop” geared towards LEA staff that may be new to ESEA programs or just wanting to learn about programs/processes in our office. </a:t>
            </a:r>
            <a:endParaRPr/>
          </a:p>
          <a:p>
            <a:pPr marL="0" lvl="0" indent="0" algn="l" rtl="0">
              <a:spcBef>
                <a:spcPts val="0"/>
              </a:spcBef>
              <a:spcAft>
                <a:spcPts val="0"/>
              </a:spcAft>
              <a:buNone/>
            </a:pPr>
            <a:r>
              <a:rPr lang="en-US"/>
              <a:t>We are hoping that it becomes an intuitive first step in learning about our programs.</a:t>
            </a:r>
            <a:endParaRPr/>
          </a:p>
          <a:p>
            <a:pPr marL="0" lvl="0" indent="0" algn="l" rtl="0">
              <a:spcBef>
                <a:spcPts val="0"/>
              </a:spcBef>
              <a:spcAft>
                <a:spcPts val="0"/>
              </a:spcAft>
              <a:buNone/>
            </a:pPr>
            <a:r>
              <a:rPr lang="en-US"/>
              <a:t>[Niko walks through the YAG on live website and each of the versions]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7a9ecd95f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7a9ecd95f_2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117a9ecd95f_2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7a9ecd95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17a9ecd95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117a9ecd95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7a9ecd95f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7a9ecd95f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117a9ecd95f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7e1a7b1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7e1a7b12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117e1a7b12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7e1a7b12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7e1a7b12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117e1a7b12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ca3dc5d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ca3dc5d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117ca3dc5d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7e1a7b12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17e1a7b12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17e1a7b12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7a9ecd95f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17a9ecd95f_2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117a9ecd95f_2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7a9ecd95f_2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17a9ecd95f_2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117a9ecd95f_2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Niko can speak to the EDT trainings</a:t>
            </a: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7a9ecd66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7a9ecd66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117a9ecd66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7a9ecd66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7a9ecd66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117a9ecd66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7ca3dc5df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17ca3dc5d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p:nvPr/>
        </p:nvSpPr>
        <p:spPr>
          <a:xfrm>
            <a:off x="0" y="4675241"/>
            <a:ext cx="12192000" cy="2182761"/>
          </a:xfrm>
          <a:prstGeom prst="rect">
            <a:avLst/>
          </a:prstGeom>
          <a:gradFill>
            <a:gsLst>
              <a:gs pos="0">
                <a:schemeClr val="lt1"/>
              </a:gs>
              <a:gs pos="100000">
                <a:srgbClr val="00953A">
                  <a:alpha val="48627"/>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17"/>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17"/>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17"/>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1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72"/>
        <p:cNvGrpSpPr/>
        <p:nvPr/>
      </p:nvGrpSpPr>
      <p:grpSpPr>
        <a:xfrm>
          <a:off x="0" y="0"/>
          <a:ext cx="0" cy="0"/>
          <a:chOff x="0" y="0"/>
          <a:chExt cx="0" cy="0"/>
        </a:xfrm>
      </p:grpSpPr>
      <p:pic>
        <p:nvPicPr>
          <p:cNvPr id="73" name="Google Shape;73;g11673242747_1_219"/>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74" name="Google Shape;74;g11673242747_1_219"/>
          <p:cNvSpPr txBox="1">
            <a:spLocks noGrp="1"/>
          </p:cNvSpPr>
          <p:nvPr>
            <p:ph type="title"/>
          </p:nvPr>
        </p:nvSpPr>
        <p:spPr>
          <a:xfrm>
            <a:off x="284100" y="304800"/>
            <a:ext cx="113607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700">
                <a:solidFill>
                  <a:srgbClr val="FFFFFF"/>
                </a:solidFill>
                <a:latin typeface="Rockwell"/>
                <a:ea typeface="Rockwell"/>
                <a:cs typeface="Rockwell"/>
                <a:sym typeface="Rockwell"/>
              </a:defRPr>
            </a:lvl1pPr>
            <a:lvl2pPr lvl="1" rtl="0">
              <a:spcBef>
                <a:spcPts val="0"/>
              </a:spcBef>
              <a:spcAft>
                <a:spcPts val="0"/>
              </a:spcAft>
              <a:buSzPts val="1400"/>
              <a:buNone/>
              <a:defRPr sz="2700">
                <a:solidFill>
                  <a:srgbClr val="FFFFFF"/>
                </a:solidFill>
                <a:latin typeface="Rockwell"/>
                <a:ea typeface="Rockwell"/>
                <a:cs typeface="Rockwell"/>
                <a:sym typeface="Rockwell"/>
              </a:defRPr>
            </a:lvl2pPr>
            <a:lvl3pPr lvl="2" rtl="0">
              <a:spcBef>
                <a:spcPts val="0"/>
              </a:spcBef>
              <a:spcAft>
                <a:spcPts val="0"/>
              </a:spcAft>
              <a:buSzPts val="1400"/>
              <a:buNone/>
              <a:defRPr sz="2700">
                <a:solidFill>
                  <a:srgbClr val="FFFFFF"/>
                </a:solidFill>
                <a:latin typeface="Rockwell"/>
                <a:ea typeface="Rockwell"/>
                <a:cs typeface="Rockwell"/>
                <a:sym typeface="Rockwell"/>
              </a:defRPr>
            </a:lvl3pPr>
            <a:lvl4pPr lvl="3" rtl="0">
              <a:spcBef>
                <a:spcPts val="0"/>
              </a:spcBef>
              <a:spcAft>
                <a:spcPts val="0"/>
              </a:spcAft>
              <a:buSzPts val="1400"/>
              <a:buNone/>
              <a:defRPr sz="2700">
                <a:solidFill>
                  <a:srgbClr val="FFFFFF"/>
                </a:solidFill>
                <a:latin typeface="Rockwell"/>
                <a:ea typeface="Rockwell"/>
                <a:cs typeface="Rockwell"/>
                <a:sym typeface="Rockwell"/>
              </a:defRPr>
            </a:lvl4pPr>
            <a:lvl5pPr lvl="4" rtl="0">
              <a:spcBef>
                <a:spcPts val="0"/>
              </a:spcBef>
              <a:spcAft>
                <a:spcPts val="0"/>
              </a:spcAft>
              <a:buSzPts val="1400"/>
              <a:buNone/>
              <a:defRPr sz="2700">
                <a:solidFill>
                  <a:srgbClr val="FFFFFF"/>
                </a:solidFill>
                <a:latin typeface="Rockwell"/>
                <a:ea typeface="Rockwell"/>
                <a:cs typeface="Rockwell"/>
                <a:sym typeface="Rockwell"/>
              </a:defRPr>
            </a:lvl5pPr>
            <a:lvl6pPr lvl="5" rtl="0">
              <a:spcBef>
                <a:spcPts val="0"/>
              </a:spcBef>
              <a:spcAft>
                <a:spcPts val="0"/>
              </a:spcAft>
              <a:buSzPts val="1400"/>
              <a:buNone/>
              <a:defRPr sz="2700">
                <a:solidFill>
                  <a:srgbClr val="FFFFFF"/>
                </a:solidFill>
                <a:latin typeface="Rockwell"/>
                <a:ea typeface="Rockwell"/>
                <a:cs typeface="Rockwell"/>
                <a:sym typeface="Rockwell"/>
              </a:defRPr>
            </a:lvl6pPr>
            <a:lvl7pPr lvl="6" rtl="0">
              <a:spcBef>
                <a:spcPts val="0"/>
              </a:spcBef>
              <a:spcAft>
                <a:spcPts val="0"/>
              </a:spcAft>
              <a:buSzPts val="1400"/>
              <a:buNone/>
              <a:defRPr sz="2700">
                <a:solidFill>
                  <a:srgbClr val="FFFFFF"/>
                </a:solidFill>
                <a:latin typeface="Rockwell"/>
                <a:ea typeface="Rockwell"/>
                <a:cs typeface="Rockwell"/>
                <a:sym typeface="Rockwell"/>
              </a:defRPr>
            </a:lvl7pPr>
            <a:lvl8pPr lvl="7" rtl="0">
              <a:spcBef>
                <a:spcPts val="0"/>
              </a:spcBef>
              <a:spcAft>
                <a:spcPts val="0"/>
              </a:spcAft>
              <a:buSzPts val="1400"/>
              <a:buNone/>
              <a:defRPr sz="2700">
                <a:solidFill>
                  <a:srgbClr val="FFFFFF"/>
                </a:solidFill>
                <a:latin typeface="Rockwell"/>
                <a:ea typeface="Rockwell"/>
                <a:cs typeface="Rockwell"/>
                <a:sym typeface="Rockwell"/>
              </a:defRPr>
            </a:lvl8pPr>
            <a:lvl9pPr lvl="8" rtl="0">
              <a:spcBef>
                <a:spcPts val="0"/>
              </a:spcBef>
              <a:spcAft>
                <a:spcPts val="0"/>
              </a:spcAft>
              <a:buSzPts val="1400"/>
              <a:buNone/>
              <a:defRPr sz="2700">
                <a:solidFill>
                  <a:srgbClr val="FFFFFF"/>
                </a:solidFill>
                <a:latin typeface="Rockwell"/>
                <a:ea typeface="Rockwell"/>
                <a:cs typeface="Rockwell"/>
                <a:sym typeface="Rockwell"/>
              </a:defRPr>
            </a:lvl9pPr>
          </a:lstStyle>
          <a:p>
            <a:endParaRPr/>
          </a:p>
        </p:txBody>
      </p:sp>
      <p:sp>
        <p:nvSpPr>
          <p:cNvPr id="75" name="Google Shape;75;g11673242747_1_219"/>
          <p:cNvSpPr txBox="1">
            <a:spLocks noGrp="1"/>
          </p:cNvSpPr>
          <p:nvPr>
            <p:ph type="body" idx="1"/>
          </p:nvPr>
        </p:nvSpPr>
        <p:spPr>
          <a:xfrm>
            <a:off x="609600" y="1524000"/>
            <a:ext cx="11360700" cy="4255500"/>
          </a:xfrm>
          <a:prstGeom prst="rect">
            <a:avLst/>
          </a:prstGeom>
        </p:spPr>
        <p:txBody>
          <a:bodyPr spcFirstLastPara="1" wrap="square" lIns="0" tIns="0" rIns="0" bIns="0" anchor="t" anchorCtr="0">
            <a:noAutofit/>
          </a:bodyPr>
          <a:lstStyle>
            <a:lvl1pPr marL="457200" lvl="0" indent="-361950" rtl="0">
              <a:spcBef>
                <a:spcPts val="1000"/>
              </a:spcBef>
              <a:spcAft>
                <a:spcPts val="0"/>
              </a:spcAft>
              <a:buClr>
                <a:schemeClr val="dk1"/>
              </a:buClr>
              <a:buSzPts val="2100"/>
              <a:buChar char="•"/>
              <a:defRPr>
                <a:solidFill>
                  <a:schemeClr val="dk1"/>
                </a:solidFill>
              </a:defRPr>
            </a:lvl1pPr>
            <a:lvl2pPr marL="914400" lvl="1" indent="-311150" rtl="0">
              <a:spcBef>
                <a:spcPts val="500"/>
              </a:spcBef>
              <a:spcAft>
                <a:spcPts val="0"/>
              </a:spcAft>
              <a:buClr>
                <a:schemeClr val="dk1"/>
              </a:buClr>
              <a:buSzPts val="1300"/>
              <a:buChar char="•"/>
              <a:defRPr sz="2100">
                <a:solidFill>
                  <a:schemeClr val="dk1"/>
                </a:solidFill>
              </a:defRPr>
            </a:lvl2pPr>
            <a:lvl3pPr marL="1371600" lvl="2" indent="-311150" rtl="0">
              <a:spcBef>
                <a:spcPts val="500"/>
              </a:spcBef>
              <a:spcAft>
                <a:spcPts val="0"/>
              </a:spcAft>
              <a:buClr>
                <a:schemeClr val="dk1"/>
              </a:buClr>
              <a:buSzPts val="1300"/>
              <a:buChar char="•"/>
              <a:defRPr sz="2100">
                <a:solidFill>
                  <a:schemeClr val="dk1"/>
                </a:solidFill>
              </a:defRPr>
            </a:lvl3pPr>
            <a:lvl4pPr marL="1828800" lvl="3" indent="-311150" rtl="0">
              <a:spcBef>
                <a:spcPts val="500"/>
              </a:spcBef>
              <a:spcAft>
                <a:spcPts val="0"/>
              </a:spcAft>
              <a:buClr>
                <a:schemeClr val="dk1"/>
              </a:buClr>
              <a:buSzPts val="1300"/>
              <a:buChar char="•"/>
              <a:defRPr sz="2100">
                <a:solidFill>
                  <a:schemeClr val="dk1"/>
                </a:solidFill>
              </a:defRPr>
            </a:lvl4pPr>
            <a:lvl5pPr marL="2286000" lvl="4" indent="-311150" rtl="0">
              <a:spcBef>
                <a:spcPts val="500"/>
              </a:spcBef>
              <a:spcAft>
                <a:spcPts val="0"/>
              </a:spcAft>
              <a:buClr>
                <a:schemeClr val="dk1"/>
              </a:buClr>
              <a:buSzPts val="1300"/>
              <a:buChar char="•"/>
              <a:defRPr sz="2100">
                <a:solidFill>
                  <a:schemeClr val="dk1"/>
                </a:solidFill>
              </a:defRPr>
            </a:lvl5pPr>
            <a:lvl6pPr marL="2743200" lvl="5" indent="-311150" rtl="0">
              <a:spcBef>
                <a:spcPts val="500"/>
              </a:spcBef>
              <a:spcAft>
                <a:spcPts val="0"/>
              </a:spcAft>
              <a:buClr>
                <a:schemeClr val="dk1"/>
              </a:buClr>
              <a:buSzPts val="1300"/>
              <a:buChar char="•"/>
              <a:defRPr sz="2100">
                <a:solidFill>
                  <a:schemeClr val="dk1"/>
                </a:solidFill>
              </a:defRPr>
            </a:lvl6pPr>
            <a:lvl7pPr marL="3200400" lvl="6" indent="-311150" rtl="0">
              <a:spcBef>
                <a:spcPts val="500"/>
              </a:spcBef>
              <a:spcAft>
                <a:spcPts val="0"/>
              </a:spcAft>
              <a:buClr>
                <a:schemeClr val="dk1"/>
              </a:buClr>
              <a:buSzPts val="1300"/>
              <a:buChar char="•"/>
              <a:defRPr sz="2100">
                <a:solidFill>
                  <a:schemeClr val="dk1"/>
                </a:solidFill>
              </a:defRPr>
            </a:lvl7pPr>
            <a:lvl8pPr marL="3657600" lvl="7" indent="-311150" rtl="0">
              <a:spcBef>
                <a:spcPts val="500"/>
              </a:spcBef>
              <a:spcAft>
                <a:spcPts val="0"/>
              </a:spcAft>
              <a:buClr>
                <a:schemeClr val="dk1"/>
              </a:buClr>
              <a:buSzPts val="1300"/>
              <a:buChar char="•"/>
              <a:defRPr sz="2100">
                <a:solidFill>
                  <a:schemeClr val="dk1"/>
                </a:solidFill>
              </a:defRPr>
            </a:lvl8pPr>
            <a:lvl9pPr marL="4114800" lvl="8" indent="-311150" rtl="0">
              <a:spcBef>
                <a:spcPts val="500"/>
              </a:spcBef>
              <a:spcAft>
                <a:spcPts val="0"/>
              </a:spcAft>
              <a:buClr>
                <a:schemeClr val="dk1"/>
              </a:buClr>
              <a:buSzPts val="1300"/>
              <a:buChar char="•"/>
              <a:defRPr sz="2100">
                <a:solidFill>
                  <a:schemeClr val="dk1"/>
                </a:solidFill>
              </a:defRPr>
            </a:lvl9pPr>
          </a:lstStyle>
          <a:p>
            <a:endParaRPr/>
          </a:p>
        </p:txBody>
      </p:sp>
      <p:pic>
        <p:nvPicPr>
          <p:cNvPr id="76" name="Google Shape;76;g11673242747_1_219"/>
          <p:cNvPicPr preferRelativeResize="0"/>
          <p:nvPr/>
        </p:nvPicPr>
        <p:blipFill>
          <a:blip r:embed="rId3">
            <a:alphaModFix/>
          </a:blip>
          <a:stretch>
            <a:fillRect/>
          </a:stretch>
        </p:blipFill>
        <p:spPr>
          <a:xfrm>
            <a:off x="10862300" y="6235200"/>
            <a:ext cx="1157267" cy="492000"/>
          </a:xfrm>
          <a:prstGeom prst="rect">
            <a:avLst/>
          </a:prstGeom>
          <a:noFill/>
          <a:ln>
            <a:noFill/>
          </a:ln>
        </p:spPr>
      </p:pic>
      <p:cxnSp>
        <p:nvCxnSpPr>
          <p:cNvPr id="77" name="Google Shape;77;g11673242747_1_219"/>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78" name="Google Shape;78;g11673242747_1_219"/>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1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1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19"/>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20"/>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2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2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2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2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21"/>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21"/>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21"/>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2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1"/>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22"/>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22"/>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22"/>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2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2"/>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23"/>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23"/>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2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2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3"/>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24"/>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24"/>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24"/>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2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4"/>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25"/>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2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2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2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planning20-21/reopeningschools-fa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ese.ed.gov/files/2021/08/FAQs-on-Title-I-carryover-waivers-8-202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cde.state.co.us/caresact/esser-ruralprogramdevelopment" TargetMode="External"/><Relationship Id="rId3" Type="http://schemas.openxmlformats.org/officeDocument/2006/relationships/hyperlink" Target="http://www.cde.state.co.us/caresact/esser-statereserve" TargetMode="External"/><Relationship Id="rId7" Type="http://schemas.openxmlformats.org/officeDocument/2006/relationships/hyperlink" Target="http://www.cde.state.co.us/caresact/esser-ruralcoa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cde.state.co.us/educatortalent/mentorgrant" TargetMode="External"/><Relationship Id="rId5" Type="http://schemas.openxmlformats.org/officeDocument/2006/relationships/hyperlink" Target="http://www.cde.state.co.us/educatortalent/edworkforceprogram" TargetMode="External"/><Relationship Id="rId4" Type="http://schemas.openxmlformats.org/officeDocument/2006/relationships/hyperlink" Target="http://www.cde.state.co.us/caresact/esser-curriculainstructionalprogrammin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cde.state.co.us/postsecondary/schoolcounselorcorps" TargetMode="External"/><Relationship Id="rId3" Type="http://schemas.openxmlformats.org/officeDocument/2006/relationships/hyperlink" Target="http://www.cde.state.co.us/cdeadult/prospectivegrantees" TargetMode="External"/><Relationship Id="rId7" Type="http://schemas.openxmlformats.org/officeDocument/2006/relationships/hyperlink" Target="http://www.cde.state.co.us/studentsupport/homeless_inde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cde.state.co.us/gt/grantsprojects" TargetMode="External"/><Relationship Id="rId5" Type="http://schemas.openxmlformats.org/officeDocument/2006/relationships/hyperlink" Target="http://www.cde.state.co.us/coloradoliteracy/elgprofessionaldevelopment" TargetMode="External"/><Relationship Id="rId4" Type="http://schemas.openxmlformats.org/officeDocument/2006/relationships/hyperlink" Target="http://www.cde.state.co.us/computerscien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studentsupport/homeless_ind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de.state.co.us/nutrition/nutrifarmtoschool" TargetMode="External"/><Relationship Id="rId5" Type="http://schemas.openxmlformats.org/officeDocument/2006/relationships/hyperlink" Target="http://www.cde.state.co.us/studentsupport/educationstability" TargetMode="External"/><Relationship Id="rId4" Type="http://schemas.openxmlformats.org/officeDocument/2006/relationships/hyperlink" Target="http://www.cde.state.co.us/postsecondary/ceexpansiongra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5.campaign-archive.com/home/?u=bee6c43ae6102530cf98cadf9&amp;id=ab7e1e5d5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de.state.co.us/cdeawards/competitivegrantsandawardsforecast" TargetMode="External"/><Relationship Id="rId4" Type="http://schemas.openxmlformats.org/officeDocument/2006/relationships/hyperlink" Target="http://www.cde.state.co.us/communication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Burnham_K@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Christensen_A@cde.state.co.us" TargetMode="External"/><Relationship Id="rId5" Type="http://schemas.openxmlformats.org/officeDocument/2006/relationships/hyperlink" Target="mailto:gleason_p@cde.state.co.us" TargetMode="External"/><Relationship Id="rId4" Type="http://schemas.openxmlformats.org/officeDocument/2006/relationships/hyperlink" Target="mailto:Jimenez_B@cde.state.co.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docs.google.com/spreadsheets/d/e/2PACX-1vRLXHcnwIUteZ3VAzkKQnQ8B_RxTdHc973Kh3CgCXdrzjXvHG2QPE6aNaFbN0ZI-cgFbflerccVYkOd/pubhtml" TargetMode="External"/><Relationship Id="rId5" Type="http://schemas.openxmlformats.org/officeDocument/2006/relationships/hyperlink" Target="https://www.cde.state.co.us/fedprograms/ESEALaunchpad" TargetMode="External"/><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l.gov/agencies/whd/government-contracts/construc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zoom.us/rec/play/ZG1uSpcM1DN6Ey5AcYEcl-h8QMaw6kS-W2sezT-hTmn8hriSJzLvksLuvsykt3gxcINkY8GS2HSkxbIe.EwQxgUnLmNfqiJgG?autoplay=true&amp;startTime=16457310500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us02web.zoom.us/meeting/register/tZMkf-2qrjIiG9aGAJ3mc9JF4FnKdhd929C-"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35.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fedprograms/ess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2209800" y="3236241"/>
            <a:ext cx="7772400" cy="8288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84" name="Google Shape;84;p1"/>
          <p:cNvSpPr txBox="1">
            <a:spLocks noGrp="1"/>
          </p:cNvSpPr>
          <p:nvPr>
            <p:ph type="subTitle" idx="1"/>
          </p:nvPr>
        </p:nvSpPr>
        <p:spPr>
          <a:xfrm>
            <a:off x="2209800" y="4487037"/>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a:t>March 3, 2022</a:t>
            </a:r>
            <a:endParaRPr/>
          </a:p>
        </p:txBody>
      </p:sp>
      <p:sp>
        <p:nvSpPr>
          <p:cNvPr id="85" name="Google Shape;85;p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17a9ecd66f_0_16"/>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900"/>
              <a:t>HVAC Requirements/Bipolar Ionization</a:t>
            </a:r>
            <a:endParaRPr sz="2900"/>
          </a:p>
        </p:txBody>
      </p:sp>
      <p:sp>
        <p:nvSpPr>
          <p:cNvPr id="155" name="Google Shape;155;g117a9ecd66f_0_16"/>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400" b="1" dirty="0"/>
              <a:t>REMINDER</a:t>
            </a:r>
            <a:r>
              <a:rPr lang="en-US" sz="2800" b="1" dirty="0"/>
              <a:t>: </a:t>
            </a:r>
            <a:endParaRPr sz="2800" b="1" dirty="0"/>
          </a:p>
          <a:p>
            <a:pPr marL="0" lvl="0" indent="0" algn="l" rtl="0">
              <a:lnSpc>
                <a:spcPct val="100000"/>
              </a:lnSpc>
              <a:spcBef>
                <a:spcPts val="750"/>
              </a:spcBef>
              <a:spcAft>
                <a:spcPts val="0"/>
              </a:spcAft>
              <a:buNone/>
            </a:pPr>
            <a:r>
              <a:rPr lang="en-US" sz="2000" dirty="0"/>
              <a:t>In April 2021, Federal Programs along with our Capital Construction partners were advised by the Colorado Department of Public Health and Environment and the EPA about concerns with hydrogen peroxide systems.  </a:t>
            </a:r>
            <a:endParaRPr sz="2000" dirty="0"/>
          </a:p>
          <a:p>
            <a:pPr marL="457200" lvl="0" indent="-381000" algn="l" rtl="0">
              <a:lnSpc>
                <a:spcPct val="100000"/>
              </a:lnSpc>
              <a:spcBef>
                <a:spcPts val="750"/>
              </a:spcBef>
              <a:spcAft>
                <a:spcPts val="0"/>
              </a:spcAft>
              <a:buSzPts val="2400"/>
              <a:buChar char="•"/>
            </a:pPr>
            <a:r>
              <a:rPr lang="en-US" sz="2000" dirty="0"/>
              <a:t>If the LEA has purchased and installed hydrogen peroxide or bipolar ionized HVAC solutions:</a:t>
            </a:r>
            <a:endParaRPr sz="2000" dirty="0"/>
          </a:p>
          <a:p>
            <a:pPr marL="914400" lvl="1" indent="-355600" algn="l" rtl="0">
              <a:lnSpc>
                <a:spcPct val="100000"/>
              </a:lnSpc>
              <a:spcBef>
                <a:spcPts val="0"/>
              </a:spcBef>
              <a:spcAft>
                <a:spcPts val="0"/>
              </a:spcAft>
              <a:buSzPts val="2000"/>
              <a:buChar char="•"/>
            </a:pPr>
            <a:r>
              <a:rPr lang="en-US" sz="2000" dirty="0"/>
              <a:t>Investigate and understand safety concerns</a:t>
            </a:r>
            <a:endParaRPr sz="2000" dirty="0"/>
          </a:p>
          <a:p>
            <a:pPr marL="0" lvl="0" indent="0" algn="l" rtl="0">
              <a:lnSpc>
                <a:spcPct val="100000"/>
              </a:lnSpc>
              <a:spcBef>
                <a:spcPts val="750"/>
              </a:spcBef>
              <a:spcAft>
                <a:spcPts val="0"/>
              </a:spcAft>
              <a:buNone/>
            </a:pPr>
            <a:r>
              <a:rPr lang="en-US" sz="2000" dirty="0"/>
              <a:t>If the LEA has not purchased or installed hydrogen peroxide or bipolar ionized HVAC solutions but has requested to use ESSER funds for this activity</a:t>
            </a:r>
            <a:endParaRPr sz="2000" dirty="0"/>
          </a:p>
          <a:p>
            <a:pPr marL="914400" lvl="1" indent="-355600" algn="l" rtl="0">
              <a:lnSpc>
                <a:spcPct val="100000"/>
              </a:lnSpc>
              <a:spcBef>
                <a:spcPts val="375"/>
              </a:spcBef>
              <a:spcAft>
                <a:spcPts val="0"/>
              </a:spcAft>
              <a:buSzPts val="2000"/>
              <a:buChar char="•"/>
            </a:pPr>
            <a:r>
              <a:rPr lang="en-US" sz="2000" dirty="0"/>
              <a:t>CDE will disallow the use of ESSER funds for these types of systems</a:t>
            </a:r>
            <a:endParaRPr sz="2000" dirty="0"/>
          </a:p>
          <a:p>
            <a:pPr marL="914400" lvl="1" indent="-355600" algn="l" rtl="0">
              <a:lnSpc>
                <a:spcPct val="100000"/>
              </a:lnSpc>
              <a:spcBef>
                <a:spcPts val="0"/>
              </a:spcBef>
              <a:spcAft>
                <a:spcPts val="0"/>
              </a:spcAft>
              <a:buSzPts val="2000"/>
              <a:buChar char="•"/>
            </a:pPr>
            <a:r>
              <a:rPr lang="en-US" sz="2000" dirty="0"/>
              <a:t>CDE staff may question PAR requests related to hydrogen peroxide or bipolar ionized HVAC solutions </a:t>
            </a:r>
            <a:endParaRPr sz="2000" dirty="0">
              <a:highlight>
                <a:srgbClr val="EDEBE9"/>
              </a:highlight>
            </a:endParaRPr>
          </a:p>
          <a:p>
            <a:pPr marL="0" lvl="0" indent="0" algn="l" rtl="0">
              <a:lnSpc>
                <a:spcPct val="100000"/>
              </a:lnSpc>
              <a:spcBef>
                <a:spcPts val="750"/>
              </a:spcBef>
              <a:spcAft>
                <a:spcPts val="0"/>
              </a:spcAft>
              <a:buNone/>
            </a:pPr>
            <a:r>
              <a:rPr lang="en-US" sz="2000" dirty="0"/>
              <a:t>CDPHE/CDE guidance related to HVAC: </a:t>
            </a:r>
            <a:r>
              <a:rPr lang="en-US" sz="2000" u="sng" dirty="0">
                <a:solidFill>
                  <a:schemeClr val="hlink"/>
                </a:solidFill>
                <a:hlinkClick r:id="rId3"/>
              </a:rPr>
              <a:t>http://www.cde.state.co.us/planning20-21/reopeningschools-faq</a:t>
            </a:r>
            <a:r>
              <a:rPr lang="en-US" sz="2000" dirty="0"/>
              <a:t> </a:t>
            </a:r>
            <a:endParaRPr sz="2000" dirty="0"/>
          </a:p>
        </p:txBody>
      </p:sp>
      <p:sp>
        <p:nvSpPr>
          <p:cNvPr id="156" name="Google Shape;156;g117a9ecd66f_0_16"/>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428926" y="4832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200"/>
              <a:t>Update on Title I 15% Carryover Waiver</a:t>
            </a:r>
            <a:endParaRPr sz="3200"/>
          </a:p>
        </p:txBody>
      </p:sp>
      <p:sp>
        <p:nvSpPr>
          <p:cNvPr id="162" name="Google Shape;16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
        <p:nvSpPr>
          <p:cNvPr id="163" name="Google Shape;163;p6"/>
          <p:cNvSpPr txBox="1">
            <a:spLocks noGrp="1"/>
          </p:cNvSpPr>
          <p:nvPr>
            <p:ph type="body" idx="1"/>
          </p:nvPr>
        </p:nvSpPr>
        <p:spPr>
          <a:xfrm>
            <a:off x="297425" y="1322425"/>
            <a:ext cx="11672700" cy="4640700"/>
          </a:xfrm>
          <a:prstGeom prst="rect">
            <a:avLst/>
          </a:prstGeom>
          <a:noFill/>
          <a:ln>
            <a:noFill/>
          </a:ln>
        </p:spPr>
        <p:txBody>
          <a:bodyPr spcFirstLastPara="1" wrap="square" lIns="0" tIns="0" rIns="0" bIns="45700" anchor="t" anchorCtr="0">
            <a:noAutofit/>
          </a:bodyPr>
          <a:lstStyle/>
          <a:p>
            <a:pPr marL="457200" lvl="0" indent="-355600" algn="l" rtl="0">
              <a:lnSpc>
                <a:spcPct val="100000"/>
              </a:lnSpc>
              <a:spcBef>
                <a:spcPts val="0"/>
              </a:spcBef>
              <a:spcAft>
                <a:spcPts val="0"/>
              </a:spcAft>
              <a:buSzPts val="2000"/>
              <a:buFont typeface="Arial"/>
              <a:buChar char="●"/>
            </a:pPr>
            <a:r>
              <a:rPr lang="en-US" sz="2000">
                <a:latin typeface="Arial"/>
                <a:ea typeface="Arial"/>
                <a:cs typeface="Arial"/>
                <a:sym typeface="Arial"/>
              </a:rPr>
              <a:t>An LEA may not carryover more than 15% of its Title I allocation. (Section 1127(a))</a:t>
            </a:r>
            <a:endParaRPr sz="2000">
              <a:latin typeface="Arial"/>
              <a:ea typeface="Arial"/>
              <a:cs typeface="Arial"/>
              <a:sym typeface="Arial"/>
            </a:endParaRPr>
          </a:p>
          <a:p>
            <a:pPr marL="0" lvl="0" indent="0" algn="l" rtl="0">
              <a:lnSpc>
                <a:spcPct val="100000"/>
              </a:lnSpc>
              <a:spcBef>
                <a:spcPts val="0"/>
              </a:spcBef>
              <a:spcAft>
                <a:spcPts val="0"/>
              </a:spcAft>
              <a:buNone/>
            </a:pPr>
            <a:endParaRPr sz="1000">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US" sz="2000">
                <a:latin typeface="Arial"/>
                <a:ea typeface="Arial"/>
                <a:cs typeface="Arial"/>
                <a:sym typeface="Arial"/>
              </a:rPr>
              <a:t>CDE may waive this limitation </a:t>
            </a:r>
            <a:r>
              <a:rPr lang="en-US" sz="2000" i="1">
                <a:latin typeface="Arial"/>
                <a:ea typeface="Arial"/>
                <a:cs typeface="Arial"/>
                <a:sym typeface="Arial"/>
              </a:rPr>
              <a:t>once every three years</a:t>
            </a:r>
            <a:r>
              <a:rPr lang="en-US" sz="2000">
                <a:latin typeface="Arial"/>
                <a:ea typeface="Arial"/>
                <a:cs typeface="Arial"/>
                <a:sym typeface="Arial"/>
              </a:rPr>
              <a:t> if: </a:t>
            </a:r>
            <a:endParaRPr sz="2000">
              <a:latin typeface="Arial"/>
              <a:ea typeface="Arial"/>
              <a:cs typeface="Arial"/>
              <a:sym typeface="Arial"/>
            </a:endParaRPr>
          </a:p>
          <a:p>
            <a:pPr marL="914400" lvl="1" indent="-355600" algn="l" rtl="0">
              <a:lnSpc>
                <a:spcPct val="100000"/>
              </a:lnSpc>
              <a:spcBef>
                <a:spcPts val="0"/>
              </a:spcBef>
              <a:spcAft>
                <a:spcPts val="0"/>
              </a:spcAft>
              <a:buSzPts val="2000"/>
              <a:buFont typeface="Arial"/>
              <a:buChar char="○"/>
            </a:pPr>
            <a:r>
              <a:rPr lang="en-US" sz="2000">
                <a:latin typeface="Arial"/>
                <a:ea typeface="Arial"/>
                <a:cs typeface="Arial"/>
                <a:sym typeface="Arial"/>
              </a:rPr>
              <a:t>the LEA’s request is reasonable and necessary; or </a:t>
            </a:r>
            <a:endParaRPr sz="2000">
              <a:latin typeface="Arial"/>
              <a:ea typeface="Arial"/>
              <a:cs typeface="Arial"/>
              <a:sym typeface="Arial"/>
            </a:endParaRPr>
          </a:p>
          <a:p>
            <a:pPr marL="914400" lvl="1" indent="-355600" algn="l" rtl="0">
              <a:lnSpc>
                <a:spcPct val="100000"/>
              </a:lnSpc>
              <a:spcBef>
                <a:spcPts val="0"/>
              </a:spcBef>
              <a:spcAft>
                <a:spcPts val="0"/>
              </a:spcAft>
              <a:buSzPts val="2000"/>
              <a:buFont typeface="Arial"/>
              <a:buChar char="○"/>
            </a:pPr>
            <a:r>
              <a:rPr lang="en-US" sz="2000">
                <a:latin typeface="Arial"/>
                <a:ea typeface="Arial"/>
                <a:cs typeface="Arial"/>
                <a:sym typeface="Arial"/>
              </a:rPr>
              <a:t>a supplemental Title I appropriation becomes available.</a:t>
            </a:r>
            <a:endParaRPr sz="2000">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000">
              <a:highlight>
                <a:srgbClr val="FFFFFF"/>
              </a:highlight>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US" sz="2000">
                <a:highlight>
                  <a:srgbClr val="FFFFFF"/>
                </a:highlight>
                <a:latin typeface="Arial"/>
                <a:ea typeface="Arial"/>
                <a:cs typeface="Arial"/>
                <a:sym typeface="Arial"/>
              </a:rPr>
              <a:t>USDE offered two waivers to States that waive </a:t>
            </a:r>
            <a:r>
              <a:rPr lang="en-US" sz="2000">
                <a:latin typeface="Arial"/>
                <a:ea typeface="Arial"/>
                <a:cs typeface="Arial"/>
                <a:sym typeface="Arial"/>
              </a:rPr>
              <a:t>the once-in-three-years requirement for FY 2019 and FY 2020 funds. </a:t>
            </a:r>
            <a:endParaRPr sz="2000">
              <a:latin typeface="Arial"/>
              <a:ea typeface="Arial"/>
              <a:cs typeface="Arial"/>
              <a:sym typeface="Arial"/>
            </a:endParaRPr>
          </a:p>
          <a:p>
            <a:pPr marL="742950" lvl="1" indent="-298450" algn="l" rtl="0">
              <a:lnSpc>
                <a:spcPct val="100000"/>
              </a:lnSpc>
              <a:spcBef>
                <a:spcPts val="0"/>
              </a:spcBef>
              <a:spcAft>
                <a:spcPts val="0"/>
              </a:spcAft>
              <a:buSzPts val="2000"/>
              <a:buFont typeface="Arial"/>
              <a:buChar char="○"/>
            </a:pPr>
            <a:r>
              <a:rPr lang="en-US" sz="2000">
                <a:latin typeface="Arial"/>
                <a:ea typeface="Arial"/>
                <a:cs typeface="Arial"/>
                <a:sym typeface="Arial"/>
              </a:rPr>
              <a:t>Enables CDE to allow an LEA to carryover more than 15% even if it granted the same LEA this waiver for either of the two previous fiscal years.  </a:t>
            </a:r>
            <a:endParaRPr sz="2000">
              <a:latin typeface="Arial"/>
              <a:ea typeface="Arial"/>
              <a:cs typeface="Arial"/>
              <a:sym typeface="Arial"/>
            </a:endParaRPr>
          </a:p>
          <a:p>
            <a:pPr marL="742950" lvl="1" indent="-298450" algn="l" rtl="0">
              <a:lnSpc>
                <a:spcPct val="100000"/>
              </a:lnSpc>
              <a:spcBef>
                <a:spcPts val="0"/>
              </a:spcBef>
              <a:spcAft>
                <a:spcPts val="0"/>
              </a:spcAft>
              <a:buSzPts val="2000"/>
              <a:buFont typeface="Arial"/>
              <a:buChar char="○"/>
            </a:pPr>
            <a:r>
              <a:rPr lang="en-US" sz="2000" b="1">
                <a:latin typeface="Arial"/>
                <a:ea typeface="Arial"/>
                <a:cs typeface="Arial"/>
                <a:sym typeface="Arial"/>
              </a:rPr>
              <a:t>USDE has not released any                                                                                                                        information regarding a waiver                                                                            for                                                                                                                           FY 2021</a:t>
            </a:r>
            <a:r>
              <a:rPr lang="en-US" sz="2000">
                <a:latin typeface="Arial"/>
                <a:ea typeface="Arial"/>
                <a:cs typeface="Arial"/>
                <a:sym typeface="Arial"/>
              </a:rPr>
              <a:t> (carryover October 2022).</a:t>
            </a:r>
            <a:endParaRPr sz="2000">
              <a:latin typeface="Arial"/>
              <a:ea typeface="Arial"/>
              <a:cs typeface="Arial"/>
              <a:sym typeface="Arial"/>
            </a:endParaRPr>
          </a:p>
          <a:p>
            <a:pPr marL="742950" lvl="1" indent="-298450" algn="l" rtl="0">
              <a:lnSpc>
                <a:spcPct val="100000"/>
              </a:lnSpc>
              <a:spcBef>
                <a:spcPts val="0"/>
              </a:spcBef>
              <a:spcAft>
                <a:spcPts val="0"/>
              </a:spcAft>
              <a:buSzPts val="2000"/>
              <a:buFont typeface="Arial"/>
              <a:buChar char="○"/>
            </a:pPr>
            <a:r>
              <a:rPr lang="en-US" sz="2000" u="sng">
                <a:solidFill>
                  <a:schemeClr val="hlink"/>
                </a:solidFill>
                <a:latin typeface="Arial"/>
                <a:ea typeface="Arial"/>
                <a:cs typeface="Arial"/>
                <a:sym typeface="Arial"/>
                <a:hlinkClick r:id="rId3"/>
              </a:rPr>
              <a:t>USDE Guidance </a:t>
            </a:r>
            <a:endParaRPr sz="2000">
              <a:latin typeface="Arial"/>
              <a:ea typeface="Arial"/>
              <a:cs typeface="Arial"/>
              <a:sym typeface="Arial"/>
            </a:endParaRPr>
          </a:p>
          <a:p>
            <a:pPr marL="0" lvl="0" indent="0" algn="l" rtl="0">
              <a:lnSpc>
                <a:spcPct val="100000"/>
              </a:lnSpc>
              <a:spcBef>
                <a:spcPts val="1200"/>
              </a:spcBef>
              <a:spcAft>
                <a:spcPts val="0"/>
              </a:spcAft>
              <a:buNone/>
            </a:pPr>
            <a:endParaRPr sz="200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1100">
              <a:latin typeface="Arial"/>
              <a:ea typeface="Arial"/>
              <a:cs typeface="Arial"/>
              <a:sym typeface="Arial"/>
            </a:endParaRPr>
          </a:p>
        </p:txBody>
      </p:sp>
      <p:pic>
        <p:nvPicPr>
          <p:cNvPr id="164" name="Google Shape;164;p6" descr="Table describing the allowable years a Title 1 15% carryover waiver may be requested."/>
          <p:cNvPicPr preferRelativeResize="0"/>
          <p:nvPr/>
        </p:nvPicPr>
        <p:blipFill>
          <a:blip r:embed="rId4">
            <a:alphaModFix/>
          </a:blip>
          <a:stretch>
            <a:fillRect/>
          </a:stretch>
        </p:blipFill>
        <p:spPr>
          <a:xfrm>
            <a:off x="5053725" y="4078350"/>
            <a:ext cx="7000575" cy="2674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1414466e37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grpSp>
        <p:nvGrpSpPr>
          <p:cNvPr id="171" name="Google Shape;171;g11414466e37_0_0" descr="The illustration depicts the process that Grants Fiscal and the ESEA office follow regarding carryover. "/>
          <p:cNvGrpSpPr/>
          <p:nvPr/>
        </p:nvGrpSpPr>
        <p:grpSpPr>
          <a:xfrm>
            <a:off x="0" y="1586613"/>
            <a:ext cx="2952726" cy="4290074"/>
            <a:chOff x="0" y="1189989"/>
            <a:chExt cx="2214600" cy="3217636"/>
          </a:xfrm>
        </p:grpSpPr>
        <p:sp>
          <p:nvSpPr>
            <p:cNvPr id="172" name="Google Shape;172;g11414466e37_0_0"/>
            <p:cNvSpPr/>
            <p:nvPr/>
          </p:nvSpPr>
          <p:spPr>
            <a:xfrm>
              <a:off x="0" y="1189989"/>
              <a:ext cx="22146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Budgeting</a:t>
              </a:r>
              <a:endParaRPr sz="1900">
                <a:solidFill>
                  <a:srgbClr val="FFFFFF"/>
                </a:solidFill>
                <a:latin typeface="Roboto"/>
                <a:ea typeface="Roboto"/>
                <a:cs typeface="Roboto"/>
                <a:sym typeface="Roboto"/>
              </a:endParaRPr>
            </a:p>
          </p:txBody>
        </p:sp>
        <p:sp>
          <p:nvSpPr>
            <p:cNvPr id="173" name="Google Shape;173;g11414466e37_0_0"/>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300">
                  <a:latin typeface="Roboto"/>
                  <a:ea typeface="Roboto"/>
                  <a:cs typeface="Roboto"/>
                  <a:sym typeface="Roboto"/>
                </a:rPr>
                <a:t>LEAs budget 100% of their allocation in the Consolidated Application and actively try to spend the funds.</a:t>
              </a:r>
              <a:endParaRPr sz="1300">
                <a:latin typeface="Roboto"/>
                <a:ea typeface="Roboto"/>
                <a:cs typeface="Roboto"/>
                <a:sym typeface="Roboto"/>
              </a:endParaRPr>
            </a:p>
            <a:p>
              <a:pPr marL="0" lvl="0" indent="0" algn="l" rtl="0">
                <a:lnSpc>
                  <a:spcPct val="115000"/>
                </a:lnSpc>
                <a:spcBef>
                  <a:spcPts val="0"/>
                </a:spcBef>
                <a:spcAft>
                  <a:spcPts val="0"/>
                </a:spcAft>
                <a:buNone/>
              </a:pPr>
              <a:endParaRPr sz="1300">
                <a:latin typeface="Roboto"/>
                <a:ea typeface="Roboto"/>
                <a:cs typeface="Roboto"/>
                <a:sym typeface="Roboto"/>
              </a:endParaRPr>
            </a:p>
            <a:p>
              <a:pPr marL="0" lvl="0" indent="0" algn="l" rtl="0">
                <a:lnSpc>
                  <a:spcPct val="115000"/>
                </a:lnSpc>
                <a:spcBef>
                  <a:spcPts val="0"/>
                </a:spcBef>
                <a:spcAft>
                  <a:spcPts val="0"/>
                </a:spcAft>
                <a:buNone/>
              </a:pPr>
              <a:r>
                <a:rPr lang="en-US" sz="1300" i="1">
                  <a:latin typeface="Roboto"/>
                  <a:ea typeface="Roboto"/>
                  <a:cs typeface="Roboto"/>
                  <a:sym typeface="Roboto"/>
                </a:rPr>
                <a:t>15-month Grant Award Period</a:t>
              </a:r>
              <a:endParaRPr sz="1300" i="1">
                <a:latin typeface="Roboto"/>
                <a:ea typeface="Roboto"/>
                <a:cs typeface="Roboto"/>
                <a:sym typeface="Roboto"/>
              </a:endParaRPr>
            </a:p>
          </p:txBody>
        </p:sp>
      </p:grpSp>
      <p:grpSp>
        <p:nvGrpSpPr>
          <p:cNvPr id="174" name="Google Shape;174;g11414466e37_0_0" descr="The illustration depicts the process that Grants Fiscal and the ESEA office follow regarding carryover."/>
          <p:cNvGrpSpPr/>
          <p:nvPr/>
        </p:nvGrpSpPr>
        <p:grpSpPr>
          <a:xfrm>
            <a:off x="2451039" y="1586327"/>
            <a:ext cx="2751931" cy="4290359"/>
            <a:chOff x="1838325" y="1189775"/>
            <a:chExt cx="2064000" cy="3217850"/>
          </a:xfrm>
        </p:grpSpPr>
        <p:sp>
          <p:nvSpPr>
            <p:cNvPr id="175" name="Google Shape;175;g11414466e37_0_0"/>
            <p:cNvSpPr/>
            <p:nvPr/>
          </p:nvSpPr>
          <p:spPr>
            <a:xfrm>
              <a:off x="1838325" y="1189775"/>
              <a:ext cx="2064000" cy="669000"/>
            </a:xfrm>
            <a:prstGeom prst="chevron">
              <a:avLst>
                <a:gd name="adj" fmla="val 50000"/>
              </a:avLst>
            </a:prstGeom>
            <a:solidFill>
              <a:srgbClr val="A72A1E"/>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Grants Fiscal AFR Review</a:t>
              </a:r>
              <a:endParaRPr sz="1900">
                <a:solidFill>
                  <a:srgbClr val="FFFFFF"/>
                </a:solidFill>
                <a:latin typeface="Roboto"/>
                <a:ea typeface="Roboto"/>
                <a:cs typeface="Roboto"/>
                <a:sym typeface="Roboto"/>
              </a:endParaRPr>
            </a:p>
          </p:txBody>
        </p:sp>
        <p:sp>
          <p:nvSpPr>
            <p:cNvPr id="176" name="Google Shape;176;g11414466e37_0_0"/>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300">
                  <a:latin typeface="Roboto"/>
                  <a:ea typeface="Roboto"/>
                  <a:cs typeface="Roboto"/>
                  <a:sym typeface="Roboto"/>
                </a:rPr>
                <a:t>CDE Office of Grants Fiscal reviews LEA Annual Financial Reports (AFR) and identifies LEAs over the 15% cap.</a:t>
              </a:r>
              <a:endParaRPr sz="1300">
                <a:latin typeface="Roboto"/>
                <a:ea typeface="Roboto"/>
                <a:cs typeface="Roboto"/>
                <a:sym typeface="Roboto"/>
              </a:endParaRPr>
            </a:p>
            <a:p>
              <a:pPr marL="0" lvl="0" indent="0" algn="l" rtl="0">
                <a:lnSpc>
                  <a:spcPct val="115000"/>
                </a:lnSpc>
                <a:spcBef>
                  <a:spcPts val="0"/>
                </a:spcBef>
                <a:spcAft>
                  <a:spcPts val="0"/>
                </a:spcAft>
                <a:buNone/>
              </a:pPr>
              <a:endParaRPr sz="1300">
                <a:latin typeface="Roboto"/>
                <a:ea typeface="Roboto"/>
                <a:cs typeface="Roboto"/>
                <a:sym typeface="Roboto"/>
              </a:endParaRPr>
            </a:p>
            <a:p>
              <a:pPr marL="0" lvl="0" indent="0" algn="l" rtl="0">
                <a:lnSpc>
                  <a:spcPct val="115000"/>
                </a:lnSpc>
                <a:spcBef>
                  <a:spcPts val="0"/>
                </a:spcBef>
                <a:spcAft>
                  <a:spcPts val="0"/>
                </a:spcAft>
                <a:buNone/>
              </a:pPr>
              <a:r>
                <a:rPr lang="en-US" sz="1300" i="1">
                  <a:latin typeface="Roboto"/>
                  <a:ea typeface="Roboto"/>
                  <a:cs typeface="Roboto"/>
                  <a:sym typeface="Roboto"/>
                </a:rPr>
                <a:t>October</a:t>
              </a:r>
              <a:endParaRPr sz="1300" i="1">
                <a:latin typeface="Roboto"/>
                <a:ea typeface="Roboto"/>
                <a:cs typeface="Roboto"/>
                <a:sym typeface="Roboto"/>
              </a:endParaRPr>
            </a:p>
          </p:txBody>
        </p:sp>
      </p:grpSp>
      <p:grpSp>
        <p:nvGrpSpPr>
          <p:cNvPr id="177" name="Google Shape;177;g11414466e37_0_0" descr="The illustration depicts the process that Grants Fiscal and the ESEA office follow regarding carryover."/>
          <p:cNvGrpSpPr/>
          <p:nvPr/>
        </p:nvGrpSpPr>
        <p:grpSpPr>
          <a:xfrm>
            <a:off x="4688882" y="1586327"/>
            <a:ext cx="2751931" cy="4290359"/>
            <a:chOff x="3516750" y="1189775"/>
            <a:chExt cx="2064000" cy="3217850"/>
          </a:xfrm>
        </p:grpSpPr>
        <p:sp>
          <p:nvSpPr>
            <p:cNvPr id="178" name="Google Shape;178;g11414466e37_0_0"/>
            <p:cNvSpPr/>
            <p:nvPr/>
          </p:nvSpPr>
          <p:spPr>
            <a:xfrm>
              <a:off x="3516750" y="1189775"/>
              <a:ext cx="20640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Grants Fiscal &amp; LEA Review</a:t>
              </a:r>
              <a:endParaRPr sz="1900">
                <a:solidFill>
                  <a:srgbClr val="FFFFFF"/>
                </a:solidFill>
                <a:latin typeface="Roboto"/>
                <a:ea typeface="Roboto"/>
                <a:cs typeface="Roboto"/>
                <a:sym typeface="Roboto"/>
              </a:endParaRPr>
            </a:p>
          </p:txBody>
        </p:sp>
        <p:sp>
          <p:nvSpPr>
            <p:cNvPr id="179" name="Google Shape;179;g11414466e37_0_0"/>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300">
                  <a:latin typeface="Roboto"/>
                  <a:ea typeface="Roboto"/>
                  <a:cs typeface="Roboto"/>
                  <a:sym typeface="Roboto"/>
                </a:rPr>
                <a:t>Grants Fiscal works with identified LEAs to determine if a waiver is necessary. Grants Fiscal may work with the LEA on spending down funds.</a:t>
              </a:r>
              <a:endParaRPr sz="1300" i="1">
                <a:latin typeface="Roboto"/>
                <a:ea typeface="Roboto"/>
                <a:cs typeface="Roboto"/>
                <a:sym typeface="Roboto"/>
              </a:endParaRPr>
            </a:p>
          </p:txBody>
        </p:sp>
      </p:grpSp>
      <p:grpSp>
        <p:nvGrpSpPr>
          <p:cNvPr id="180" name="Google Shape;180;g11414466e37_0_0" descr="The illustration depicts the process that Grants Fiscal and the ESEA office follow regarding carryover."/>
          <p:cNvGrpSpPr/>
          <p:nvPr/>
        </p:nvGrpSpPr>
        <p:grpSpPr>
          <a:xfrm>
            <a:off x="9165137" y="1586327"/>
            <a:ext cx="2751931" cy="4290359"/>
            <a:chOff x="6874025" y="1189775"/>
            <a:chExt cx="2064000" cy="3217850"/>
          </a:xfrm>
        </p:grpSpPr>
        <p:sp>
          <p:nvSpPr>
            <p:cNvPr id="181" name="Google Shape;181;g11414466e37_0_0"/>
            <p:cNvSpPr/>
            <p:nvPr/>
          </p:nvSpPr>
          <p:spPr>
            <a:xfrm>
              <a:off x="6874025" y="1189775"/>
              <a:ext cx="2064000"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Approval</a:t>
              </a:r>
              <a:endParaRPr sz="1900">
                <a:solidFill>
                  <a:srgbClr val="FFFFFF"/>
                </a:solidFill>
                <a:latin typeface="Roboto"/>
                <a:ea typeface="Roboto"/>
                <a:cs typeface="Roboto"/>
                <a:sym typeface="Roboto"/>
              </a:endParaRPr>
            </a:p>
          </p:txBody>
        </p:sp>
        <p:sp>
          <p:nvSpPr>
            <p:cNvPr id="182" name="Google Shape;182;g11414466e37_0_0"/>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300">
                  <a:latin typeface="Roboto"/>
                  <a:ea typeface="Roboto"/>
                  <a:cs typeface="Roboto"/>
                  <a:sym typeface="Roboto"/>
                </a:rPr>
                <a:t>CDE ESEA Team reviews the waiver and gives any feedback to the LEA. If approved, the LEA and CDE keep the waiver on file for monitoring purposes.</a:t>
              </a:r>
              <a:endParaRPr sz="1300" i="1">
                <a:latin typeface="Roboto"/>
                <a:ea typeface="Roboto"/>
                <a:cs typeface="Roboto"/>
                <a:sym typeface="Roboto"/>
              </a:endParaRPr>
            </a:p>
          </p:txBody>
        </p:sp>
      </p:grpSp>
      <p:grpSp>
        <p:nvGrpSpPr>
          <p:cNvPr id="183" name="Google Shape;183;g11414466e37_0_0" descr="The illustration depicts the process that Grants Fiscal and the ESEA office follow regarding carryover."/>
          <p:cNvGrpSpPr/>
          <p:nvPr/>
        </p:nvGrpSpPr>
        <p:grpSpPr>
          <a:xfrm>
            <a:off x="6926960" y="1586327"/>
            <a:ext cx="2751931" cy="4290359"/>
            <a:chOff x="5195350" y="1189775"/>
            <a:chExt cx="2064000" cy="3217850"/>
          </a:xfrm>
        </p:grpSpPr>
        <p:sp>
          <p:nvSpPr>
            <p:cNvPr id="184" name="Google Shape;184;g11414466e37_0_0"/>
            <p:cNvSpPr/>
            <p:nvPr/>
          </p:nvSpPr>
          <p:spPr>
            <a:xfrm>
              <a:off x="5195350" y="1189775"/>
              <a:ext cx="2064000" cy="669000"/>
            </a:xfrm>
            <a:prstGeom prst="chevron">
              <a:avLst>
                <a:gd name="adj" fmla="val 50000"/>
              </a:avLst>
            </a:prstGeom>
            <a:solidFill>
              <a:srgbClr val="BE2F2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Waiver Submission</a:t>
              </a:r>
              <a:endParaRPr sz="1900">
                <a:solidFill>
                  <a:srgbClr val="FFFFFF"/>
                </a:solidFill>
                <a:latin typeface="Roboto"/>
                <a:ea typeface="Roboto"/>
                <a:cs typeface="Roboto"/>
                <a:sym typeface="Roboto"/>
              </a:endParaRPr>
            </a:p>
          </p:txBody>
        </p:sp>
        <p:sp>
          <p:nvSpPr>
            <p:cNvPr id="185" name="Google Shape;185;g11414466e37_0_0"/>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300">
                  <a:latin typeface="Roboto"/>
                  <a:ea typeface="Roboto"/>
                  <a:cs typeface="Roboto"/>
                  <a:sym typeface="Roboto"/>
                </a:rPr>
                <a:t>Grants Fiscal will instruct LEAs needing to carryover more than 15% of their Title I, Part A allocations to complete the Title I, Part A 15% Carryover Waiver with their Regional Contact then submit it to consolidatedapplications@cde.state.co.us.</a:t>
              </a:r>
              <a:endParaRPr sz="1300" i="1">
                <a:latin typeface="Roboto"/>
                <a:ea typeface="Roboto"/>
                <a:cs typeface="Roboto"/>
                <a:sym typeface="Roboto"/>
              </a:endParaRPr>
            </a:p>
          </p:txBody>
        </p:sp>
      </p:grpSp>
      <p:sp>
        <p:nvSpPr>
          <p:cNvPr id="186" name="Google Shape;186;g11414466e37_0_0"/>
          <p:cNvSpPr txBox="1">
            <a:spLocks noGrp="1"/>
          </p:cNvSpPr>
          <p:nvPr>
            <p:ph type="title"/>
          </p:nvPr>
        </p:nvSpPr>
        <p:spPr>
          <a:xfrm>
            <a:off x="393390" y="225013"/>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Title I, Part A 15% Carryover Waiver Process</a:t>
            </a:r>
            <a:endParaRPr sz="3200" dirty="0"/>
          </a:p>
        </p:txBody>
      </p:sp>
      <p:sp>
        <p:nvSpPr>
          <p:cNvPr id="187" name="Google Shape;187;g11414466e37_0_0"/>
          <p:cNvSpPr/>
          <p:nvPr/>
        </p:nvSpPr>
        <p:spPr>
          <a:xfrm>
            <a:off x="964650" y="5200025"/>
            <a:ext cx="5471400" cy="844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t>Key Point: </a:t>
            </a:r>
            <a:r>
              <a:rPr lang="en-US" sz="1700"/>
              <a:t>While LEAs should always be tracking their spending internally, CDE will initiate the waiver process, not LEAs.</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Upcoming Grant Opportunities</a:t>
            </a:r>
            <a:endParaRPr/>
          </a:p>
        </p:txBody>
      </p:sp>
      <p:sp>
        <p:nvSpPr>
          <p:cNvPr id="193" name="Google Shape;193;p7"/>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7d4d1fb20_3_0"/>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2800"/>
              <a:t>Competitive Funding Opportunities</a:t>
            </a:r>
            <a:endParaRPr sz="2800"/>
          </a:p>
        </p:txBody>
      </p:sp>
      <p:sp>
        <p:nvSpPr>
          <p:cNvPr id="199" name="Google Shape;199;g117d4d1fb20_3_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0" marR="0" lvl="0" indent="0" algn="l" rtl="0">
              <a:lnSpc>
                <a:spcPct val="80000"/>
              </a:lnSpc>
              <a:spcBef>
                <a:spcPts val="0"/>
              </a:spcBef>
              <a:spcAft>
                <a:spcPts val="0"/>
              </a:spcAft>
              <a:buSzPts val="2400"/>
              <a:buNone/>
            </a:pPr>
            <a:r>
              <a:rPr lang="en-US" sz="2000" b="1" u="sng" dirty="0">
                <a:latin typeface="Calibri"/>
                <a:ea typeface="Calibri"/>
                <a:cs typeface="Calibri"/>
                <a:sym typeface="Calibri"/>
              </a:rPr>
              <a:t>Current</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Adult Education and Literacy</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Computer Science Education</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Curricula and Instructional Programming</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Early Literacy - Professional Development</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Education Workforce Fund</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Educator Mentor Program</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Gifted Education Universal Screening and Qualified Personnel</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McKinney-Vento Education of Homeless Children and Youth</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Rural </a:t>
            </a:r>
            <a:r>
              <a:rPr lang="en-US" sz="2000" dirty="0" err="1">
                <a:latin typeface="Calibri"/>
                <a:ea typeface="Calibri"/>
                <a:cs typeface="Calibri"/>
                <a:sym typeface="Calibri"/>
              </a:rPr>
              <a:t>CoAction</a:t>
            </a:r>
            <a:endParaRPr sz="20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Rural Program Development</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School Counselor Corps</a:t>
            </a:r>
            <a:endParaRPr sz="2000" dirty="0"/>
          </a:p>
          <a:p>
            <a:pPr marL="457200" lvl="1" indent="-228600" algn="l" rtl="0">
              <a:lnSpc>
                <a:spcPct val="80000"/>
              </a:lnSpc>
              <a:spcBef>
                <a:spcPts val="0"/>
              </a:spcBef>
              <a:spcAft>
                <a:spcPts val="0"/>
              </a:spcAft>
              <a:buSzPts val="2000"/>
              <a:buNone/>
            </a:pPr>
            <a:endParaRPr sz="2000" dirty="0">
              <a:latin typeface="Calibri"/>
              <a:ea typeface="Calibri"/>
              <a:cs typeface="Calibri"/>
              <a:sym typeface="Calibri"/>
            </a:endParaRPr>
          </a:p>
          <a:p>
            <a:pPr marL="0" lvl="0" indent="0" algn="l" rtl="0">
              <a:lnSpc>
                <a:spcPct val="80000"/>
              </a:lnSpc>
              <a:spcBef>
                <a:spcPts val="0"/>
              </a:spcBef>
              <a:spcAft>
                <a:spcPts val="0"/>
              </a:spcAft>
              <a:buSzPts val="2400"/>
              <a:buNone/>
            </a:pPr>
            <a:r>
              <a:rPr lang="en-US" sz="2000" b="1" u="sng" dirty="0">
                <a:latin typeface="Calibri"/>
                <a:ea typeface="Calibri"/>
                <a:cs typeface="Calibri"/>
                <a:sym typeface="Calibri"/>
              </a:rPr>
              <a:t>In Development</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McKinney-Vento Education of Homeless Children and Youth - Community-Based Organization Program</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Concurrent Enrollment Expansion and Innovation</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Educational Stability</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Extended Learning Opportunities</a:t>
            </a:r>
            <a:endParaRPr sz="2000" dirty="0"/>
          </a:p>
          <a:p>
            <a:pPr marL="457200" lvl="1" indent="-355600" algn="l" rtl="0">
              <a:lnSpc>
                <a:spcPct val="80000"/>
              </a:lnSpc>
              <a:spcBef>
                <a:spcPts val="0"/>
              </a:spcBef>
              <a:spcAft>
                <a:spcPts val="0"/>
              </a:spcAft>
              <a:buSzPts val="2000"/>
              <a:buChar char="•"/>
            </a:pPr>
            <a:r>
              <a:rPr lang="en-US" sz="2000" dirty="0">
                <a:latin typeface="Calibri"/>
                <a:ea typeface="Calibri"/>
                <a:cs typeface="Calibri"/>
                <a:sym typeface="Calibri"/>
              </a:rPr>
              <a:t>Local Food Program</a:t>
            </a:r>
            <a:endParaRPr sz="2000" dirty="0"/>
          </a:p>
          <a:p>
            <a:pPr marL="457200" lvl="1" indent="-228600" algn="l" rtl="0">
              <a:lnSpc>
                <a:spcPct val="80000"/>
              </a:lnSpc>
              <a:spcBef>
                <a:spcPts val="0"/>
              </a:spcBef>
              <a:spcAft>
                <a:spcPts val="0"/>
              </a:spcAft>
              <a:buSzPts val="2000"/>
              <a:buNone/>
            </a:pPr>
            <a:endParaRPr sz="1300" dirty="0">
              <a:latin typeface="Calibri"/>
              <a:ea typeface="Calibri"/>
              <a:cs typeface="Calibri"/>
              <a:sym typeface="Calibri"/>
            </a:endParaRPr>
          </a:p>
          <a:p>
            <a:pPr marL="0" lvl="0" indent="152400" algn="l" rtl="0">
              <a:lnSpc>
                <a:spcPct val="80000"/>
              </a:lnSpc>
              <a:spcBef>
                <a:spcPts val="0"/>
              </a:spcBef>
              <a:spcAft>
                <a:spcPts val="0"/>
              </a:spcAft>
              <a:buSzPts val="2400"/>
              <a:buNone/>
            </a:pPr>
            <a:endParaRPr sz="1600" dirty="0">
              <a:latin typeface="Calibri"/>
              <a:ea typeface="Calibri"/>
              <a:cs typeface="Calibri"/>
              <a:sym typeface="Calibri"/>
            </a:endParaRPr>
          </a:p>
        </p:txBody>
      </p:sp>
      <p:sp>
        <p:nvSpPr>
          <p:cNvPr id="200" name="Google Shape;200;g117d4d1fb20_3_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17d4d1fb20_3_7"/>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Competitive Funding Opportunities – </a:t>
            </a:r>
            <a:r>
              <a:rPr lang="en-US" u="sng">
                <a:solidFill>
                  <a:schemeClr val="hlink"/>
                </a:solidFill>
                <a:hlinkClick r:id="rId3"/>
              </a:rPr>
              <a:t>ESSER State Reserve Fund</a:t>
            </a:r>
            <a:endParaRPr/>
          </a:p>
        </p:txBody>
      </p:sp>
      <p:sp>
        <p:nvSpPr>
          <p:cNvPr id="206" name="Google Shape;206;g117d4d1fb20_3_7"/>
          <p:cNvSpPr txBox="1">
            <a:spLocks noGrp="1"/>
          </p:cNvSpPr>
          <p:nvPr>
            <p:ph type="body" idx="1"/>
          </p:nvPr>
        </p:nvSpPr>
        <p:spPr>
          <a:xfrm>
            <a:off x="498764" y="1283855"/>
            <a:ext cx="10855036" cy="4819859"/>
          </a:xfrm>
          <a:prstGeom prst="rect">
            <a:avLst/>
          </a:prstGeom>
          <a:noFill/>
          <a:ln>
            <a:noFill/>
          </a:ln>
        </p:spPr>
        <p:txBody>
          <a:bodyPr spcFirstLastPara="1" wrap="square" lIns="0" tIns="0" rIns="0" bIns="45700" anchor="t" anchorCtr="0">
            <a:noAutofit/>
          </a:bodyPr>
          <a:lstStyle/>
          <a:p>
            <a:pPr marL="0" marR="0" lvl="0" indent="0" algn="l" rtl="0">
              <a:lnSpc>
                <a:spcPct val="80000"/>
              </a:lnSpc>
              <a:spcBef>
                <a:spcPts val="0"/>
              </a:spcBef>
              <a:spcAft>
                <a:spcPts val="0"/>
              </a:spcAft>
              <a:buSzPts val="2400"/>
              <a:buNone/>
            </a:pPr>
            <a:r>
              <a:rPr lang="en-US" sz="1800" b="1" u="sng" dirty="0">
                <a:latin typeface="Calibri"/>
                <a:ea typeface="Calibri"/>
                <a:cs typeface="Calibri"/>
                <a:sym typeface="Calibri"/>
              </a:rPr>
              <a:t>Current</a:t>
            </a:r>
            <a:endParaRPr dirty="0"/>
          </a:p>
          <a:p>
            <a:pPr marL="457200" lvl="1" indent="-355600" algn="l" rtl="0">
              <a:lnSpc>
                <a:spcPct val="80000"/>
              </a:lnSpc>
              <a:spcBef>
                <a:spcPts val="0"/>
              </a:spcBef>
              <a:spcAft>
                <a:spcPts val="600"/>
              </a:spcAft>
              <a:buSzPts val="2000"/>
              <a:buChar char="•"/>
            </a:pPr>
            <a:r>
              <a:rPr lang="en-US" sz="1800" u="sng" dirty="0">
                <a:solidFill>
                  <a:schemeClr val="hlink"/>
                </a:solidFill>
                <a:latin typeface="Calibri"/>
                <a:ea typeface="Calibri"/>
                <a:cs typeface="Calibri"/>
                <a:sym typeface="Calibri"/>
                <a:hlinkClick r:id="rId4"/>
              </a:rPr>
              <a:t>Curricula and Instructional Programming</a:t>
            </a:r>
            <a:endParaRPr sz="1800" dirty="0">
              <a:latin typeface="Calibri"/>
              <a:ea typeface="Calibri"/>
              <a:cs typeface="Calibri"/>
              <a:sym typeface="Calibri"/>
            </a:endParaRPr>
          </a:p>
          <a:p>
            <a:pPr marL="914400" lvl="2" indent="-342900" algn="l" rtl="0">
              <a:lnSpc>
                <a:spcPct val="80000"/>
              </a:lnSpc>
              <a:spcBef>
                <a:spcPts val="0"/>
              </a:spcBef>
              <a:spcAft>
                <a:spcPts val="600"/>
              </a:spcAft>
              <a:buSzPts val="1800"/>
              <a:buChar char="•"/>
            </a:pPr>
            <a:r>
              <a:rPr lang="en-US" sz="1800" dirty="0">
                <a:solidFill>
                  <a:srgbClr val="333333"/>
                </a:solidFill>
                <a:latin typeface="Source Sans Pro"/>
                <a:ea typeface="Source Sans Pro"/>
                <a:cs typeface="Source Sans Pro"/>
                <a:sym typeface="Source Sans Pro"/>
              </a:rPr>
              <a:t>S</a:t>
            </a:r>
            <a:r>
              <a:rPr lang="en-US" sz="1800" b="0" i="0" dirty="0">
                <a:solidFill>
                  <a:srgbClr val="333333"/>
                </a:solidFill>
                <a:latin typeface="Source Sans Pro"/>
                <a:ea typeface="Source Sans Pro"/>
                <a:cs typeface="Source Sans Pro"/>
                <a:sym typeface="Source Sans Pro"/>
              </a:rPr>
              <a:t>upports districts in purchasing such K-8 mathematics curricula and K-3 READ Act-approved instructional programs.</a:t>
            </a:r>
            <a:endParaRPr sz="1800" dirty="0">
              <a:latin typeface="Calibri"/>
              <a:ea typeface="Calibri"/>
              <a:cs typeface="Calibri"/>
              <a:sym typeface="Calibri"/>
            </a:endParaRPr>
          </a:p>
          <a:p>
            <a:pPr marL="457200" lvl="1" indent="-355600" algn="l" rtl="0">
              <a:lnSpc>
                <a:spcPct val="80000"/>
              </a:lnSpc>
              <a:spcBef>
                <a:spcPts val="0"/>
              </a:spcBef>
              <a:spcAft>
                <a:spcPts val="600"/>
              </a:spcAft>
              <a:buSzPts val="2000"/>
              <a:buChar char="•"/>
            </a:pPr>
            <a:r>
              <a:rPr lang="en-US" sz="1800" u="sng" dirty="0">
                <a:solidFill>
                  <a:schemeClr val="hlink"/>
                </a:solidFill>
                <a:latin typeface="Calibri"/>
                <a:ea typeface="Calibri"/>
                <a:cs typeface="Calibri"/>
                <a:sym typeface="Calibri"/>
                <a:hlinkClick r:id="rId5"/>
              </a:rPr>
              <a:t>Education Workforce Fund</a:t>
            </a:r>
            <a:endParaRPr sz="1800" dirty="0">
              <a:latin typeface="Calibri"/>
              <a:ea typeface="Calibri"/>
              <a:cs typeface="Calibri"/>
              <a:sym typeface="Calibri"/>
            </a:endParaRPr>
          </a:p>
          <a:p>
            <a:pPr marL="914400" lvl="2" indent="-342900" algn="l" rtl="0">
              <a:lnSpc>
                <a:spcPct val="80000"/>
              </a:lnSpc>
              <a:spcBef>
                <a:spcPts val="0"/>
              </a:spcBef>
              <a:spcAft>
                <a:spcPts val="600"/>
              </a:spcAft>
              <a:buSzPts val="1800"/>
              <a:buChar char="•"/>
            </a:pPr>
            <a:r>
              <a:rPr lang="en-US" sz="1800" dirty="0">
                <a:solidFill>
                  <a:srgbClr val="333333"/>
                </a:solidFill>
                <a:latin typeface="Source Sans Pro"/>
                <a:ea typeface="Source Sans Pro"/>
                <a:cs typeface="Source Sans Pro"/>
                <a:sym typeface="Source Sans Pro"/>
              </a:rPr>
              <a:t>E</a:t>
            </a:r>
            <a:r>
              <a:rPr lang="en-US" sz="1800" b="0" i="0" dirty="0">
                <a:solidFill>
                  <a:srgbClr val="333333"/>
                </a:solidFill>
                <a:latin typeface="Source Sans Pro"/>
                <a:ea typeface="Source Sans Pro"/>
                <a:cs typeface="Source Sans Pro"/>
                <a:sym typeface="Source Sans Pro"/>
              </a:rPr>
              <a:t>nsures LEAs have the capacity to meet the need for recruiting, retaining, and supporting the educator workforce.</a:t>
            </a:r>
            <a:endParaRPr sz="1800" dirty="0">
              <a:latin typeface="Calibri"/>
              <a:ea typeface="Calibri"/>
              <a:cs typeface="Calibri"/>
              <a:sym typeface="Calibri"/>
            </a:endParaRPr>
          </a:p>
          <a:p>
            <a:pPr marL="457200" lvl="1" indent="-355600" algn="l" rtl="0">
              <a:lnSpc>
                <a:spcPct val="80000"/>
              </a:lnSpc>
              <a:spcBef>
                <a:spcPts val="0"/>
              </a:spcBef>
              <a:spcAft>
                <a:spcPts val="600"/>
              </a:spcAft>
              <a:buSzPts val="2000"/>
              <a:buChar char="•"/>
            </a:pPr>
            <a:r>
              <a:rPr lang="en-US" sz="1800" u="sng" dirty="0">
                <a:solidFill>
                  <a:schemeClr val="hlink"/>
                </a:solidFill>
                <a:latin typeface="Calibri"/>
                <a:ea typeface="Calibri"/>
                <a:cs typeface="Calibri"/>
                <a:sym typeface="Calibri"/>
                <a:hlinkClick r:id="rId6"/>
              </a:rPr>
              <a:t>Educator Mentor Program</a:t>
            </a:r>
            <a:endParaRPr sz="1800" dirty="0">
              <a:latin typeface="Calibri"/>
              <a:ea typeface="Calibri"/>
              <a:cs typeface="Calibri"/>
              <a:sym typeface="Calibri"/>
            </a:endParaRPr>
          </a:p>
          <a:p>
            <a:pPr marL="914400" lvl="2" indent="-342900" algn="l" rtl="0">
              <a:lnSpc>
                <a:spcPct val="80000"/>
              </a:lnSpc>
              <a:spcBef>
                <a:spcPts val="0"/>
              </a:spcBef>
              <a:spcAft>
                <a:spcPts val="600"/>
              </a:spcAft>
              <a:buSzPts val="1800"/>
              <a:buChar char="•"/>
            </a:pPr>
            <a:r>
              <a:rPr lang="en-US" sz="1800" dirty="0">
                <a:solidFill>
                  <a:srgbClr val="333333"/>
                </a:solidFill>
                <a:latin typeface="Source Sans Pro"/>
                <a:ea typeface="Source Sans Pro"/>
                <a:cs typeface="Source Sans Pro"/>
                <a:sym typeface="Source Sans Pro"/>
              </a:rPr>
              <a:t>P</a:t>
            </a:r>
            <a:r>
              <a:rPr lang="en-US" sz="1800" b="0" i="0" dirty="0">
                <a:solidFill>
                  <a:srgbClr val="333333"/>
                </a:solidFill>
                <a:latin typeface="Source Sans Pro"/>
                <a:ea typeface="Source Sans Pro"/>
                <a:cs typeface="Source Sans Pro"/>
                <a:sym typeface="Source Sans Pro"/>
              </a:rPr>
              <a:t>rovides opportunities for districts to build, enhance, and strengthen mentoring programs to ensure beginning teachers have necessary support to build instructional capacity and effectiveness in the classroom by deepening mentoring programs at the local level.</a:t>
            </a:r>
            <a:endParaRPr sz="1800" dirty="0">
              <a:latin typeface="Calibri"/>
              <a:ea typeface="Calibri"/>
              <a:cs typeface="Calibri"/>
              <a:sym typeface="Calibri"/>
            </a:endParaRPr>
          </a:p>
          <a:p>
            <a:pPr marL="457200" lvl="1" indent="-355600" algn="l" rtl="0">
              <a:lnSpc>
                <a:spcPct val="80000"/>
              </a:lnSpc>
              <a:spcBef>
                <a:spcPts val="0"/>
              </a:spcBef>
              <a:spcAft>
                <a:spcPts val="600"/>
              </a:spcAft>
              <a:buSzPts val="2000"/>
              <a:buChar char="•"/>
            </a:pPr>
            <a:r>
              <a:rPr lang="en-US" sz="1800" u="sng" dirty="0">
                <a:solidFill>
                  <a:schemeClr val="hlink"/>
                </a:solidFill>
                <a:latin typeface="Calibri"/>
                <a:ea typeface="Calibri"/>
                <a:cs typeface="Calibri"/>
                <a:sym typeface="Calibri"/>
                <a:hlinkClick r:id="rId7"/>
              </a:rPr>
              <a:t>Rural </a:t>
            </a:r>
            <a:r>
              <a:rPr lang="en-US" sz="1800" u="sng" dirty="0" err="1">
                <a:solidFill>
                  <a:schemeClr val="hlink"/>
                </a:solidFill>
                <a:latin typeface="Calibri"/>
                <a:ea typeface="Calibri"/>
                <a:cs typeface="Calibri"/>
                <a:sym typeface="Calibri"/>
                <a:hlinkClick r:id="rId7"/>
              </a:rPr>
              <a:t>CoAction</a:t>
            </a:r>
            <a:endParaRPr sz="1800" dirty="0">
              <a:latin typeface="Calibri"/>
              <a:ea typeface="Calibri"/>
              <a:cs typeface="Calibri"/>
              <a:sym typeface="Calibri"/>
            </a:endParaRPr>
          </a:p>
          <a:p>
            <a:pPr marL="914400" lvl="2" indent="-342900" algn="l" rtl="0">
              <a:lnSpc>
                <a:spcPct val="80000"/>
              </a:lnSpc>
              <a:spcBef>
                <a:spcPts val="0"/>
              </a:spcBef>
              <a:spcAft>
                <a:spcPts val="600"/>
              </a:spcAft>
              <a:buSzPts val="1800"/>
              <a:buChar char="•"/>
            </a:pPr>
            <a:r>
              <a:rPr lang="en-US" sz="1800" dirty="0">
                <a:solidFill>
                  <a:srgbClr val="333333"/>
                </a:solidFill>
                <a:latin typeface="Source Sans Pro"/>
                <a:ea typeface="Source Sans Pro"/>
                <a:cs typeface="Source Sans Pro"/>
                <a:sym typeface="Source Sans Pro"/>
              </a:rPr>
              <a:t>S</a:t>
            </a:r>
            <a:r>
              <a:rPr lang="en-US" sz="1800" b="0" i="0" dirty="0">
                <a:solidFill>
                  <a:srgbClr val="333333"/>
                </a:solidFill>
                <a:latin typeface="Source Sans Pro"/>
                <a:ea typeface="Source Sans Pro"/>
                <a:cs typeface="Source Sans Pro"/>
                <a:sym typeface="Source Sans Pro"/>
              </a:rPr>
              <a:t>eeds the creation of new partnerships and furthers the development of existing partnerships and pathways for learning in our rural communities.</a:t>
            </a:r>
            <a:endParaRPr sz="1800" dirty="0">
              <a:latin typeface="Calibri"/>
              <a:ea typeface="Calibri"/>
              <a:cs typeface="Calibri"/>
              <a:sym typeface="Calibri"/>
            </a:endParaRPr>
          </a:p>
          <a:p>
            <a:pPr marL="457200" lvl="1" indent="-355600" algn="l" rtl="0">
              <a:lnSpc>
                <a:spcPct val="80000"/>
              </a:lnSpc>
              <a:spcBef>
                <a:spcPts val="0"/>
              </a:spcBef>
              <a:spcAft>
                <a:spcPts val="600"/>
              </a:spcAft>
              <a:buSzPts val="2000"/>
              <a:buChar char="•"/>
            </a:pPr>
            <a:r>
              <a:rPr lang="en-US" sz="1800" u="sng" dirty="0">
                <a:solidFill>
                  <a:schemeClr val="hlink"/>
                </a:solidFill>
                <a:latin typeface="Calibri"/>
                <a:ea typeface="Calibri"/>
                <a:cs typeface="Calibri"/>
                <a:sym typeface="Calibri"/>
                <a:hlinkClick r:id="rId8"/>
              </a:rPr>
              <a:t>Rural Program Development</a:t>
            </a:r>
            <a:endParaRPr sz="1800" dirty="0">
              <a:latin typeface="Calibri"/>
              <a:ea typeface="Calibri"/>
              <a:cs typeface="Calibri"/>
              <a:sym typeface="Calibri"/>
            </a:endParaRPr>
          </a:p>
          <a:p>
            <a:pPr marL="914400" lvl="2" indent="-342900" algn="l" rtl="0">
              <a:lnSpc>
                <a:spcPct val="80000"/>
              </a:lnSpc>
              <a:spcBef>
                <a:spcPts val="0"/>
              </a:spcBef>
              <a:spcAft>
                <a:spcPts val="600"/>
              </a:spcAft>
              <a:buSzPts val="1800"/>
              <a:buChar char="•"/>
            </a:pPr>
            <a:r>
              <a:rPr lang="en-US" sz="1800" b="0" i="0" dirty="0">
                <a:solidFill>
                  <a:srgbClr val="333333"/>
                </a:solidFill>
                <a:latin typeface="Source Sans Pro"/>
                <a:ea typeface="Source Sans Pro"/>
                <a:cs typeface="Source Sans Pro"/>
                <a:sym typeface="Source Sans Pro"/>
              </a:rPr>
              <a:t>Provides funding to support the development of a wide range of programs to support re-engaging and strengthening student engagement–particularly for those students most impacted by the pandemic.</a:t>
            </a:r>
            <a:endParaRPr dirty="0">
              <a:solidFill>
                <a:srgbClr val="333333"/>
              </a:solidFill>
              <a:latin typeface="Source Sans Pro"/>
              <a:ea typeface="Source Sans Pro"/>
              <a:cs typeface="Source Sans Pro"/>
              <a:sym typeface="Source Sans Pro"/>
            </a:endParaRPr>
          </a:p>
          <a:p>
            <a:pPr marL="914400" lvl="2" indent="-228600" algn="l" rtl="0">
              <a:lnSpc>
                <a:spcPct val="80000"/>
              </a:lnSpc>
              <a:spcBef>
                <a:spcPts val="0"/>
              </a:spcBef>
              <a:spcAft>
                <a:spcPts val="0"/>
              </a:spcAft>
              <a:buSzPts val="1800"/>
              <a:buNone/>
            </a:pPr>
            <a:endParaRPr sz="1000" dirty="0">
              <a:latin typeface="Calibri"/>
              <a:ea typeface="Calibri"/>
              <a:cs typeface="Calibri"/>
              <a:sym typeface="Calibri"/>
            </a:endParaRPr>
          </a:p>
          <a:p>
            <a:pPr marL="0" lvl="0" indent="0" algn="l" rtl="0">
              <a:lnSpc>
                <a:spcPct val="80000"/>
              </a:lnSpc>
              <a:spcBef>
                <a:spcPts val="0"/>
              </a:spcBef>
              <a:spcAft>
                <a:spcPts val="0"/>
              </a:spcAft>
              <a:buSzPts val="2400"/>
              <a:buNone/>
            </a:pPr>
            <a:r>
              <a:rPr lang="en-US" b="1" u="sng" dirty="0">
                <a:latin typeface="Calibri"/>
                <a:ea typeface="Calibri"/>
                <a:cs typeface="Calibri"/>
                <a:sym typeface="Calibri"/>
              </a:rPr>
              <a:t>In Development</a:t>
            </a:r>
            <a:endParaRPr dirty="0"/>
          </a:p>
          <a:p>
            <a:pPr marL="457200" lvl="1" indent="-355600" algn="l" rtl="0">
              <a:lnSpc>
                <a:spcPct val="80000"/>
              </a:lnSpc>
              <a:spcBef>
                <a:spcPts val="0"/>
              </a:spcBef>
              <a:spcAft>
                <a:spcPts val="0"/>
              </a:spcAft>
              <a:buSzPts val="2000"/>
              <a:buChar char="•"/>
            </a:pPr>
            <a:r>
              <a:rPr lang="en-US" sz="1800" dirty="0">
                <a:latin typeface="Calibri"/>
                <a:ea typeface="Calibri"/>
                <a:cs typeface="Calibri"/>
                <a:sym typeface="Calibri"/>
              </a:rPr>
              <a:t>Extended Learning Opportunities – Details anticipated to be available in Spring 2022</a:t>
            </a:r>
            <a:endParaRPr sz="1800" dirty="0"/>
          </a:p>
          <a:p>
            <a:pPr marL="0" lvl="0" indent="152400" algn="l" rtl="0">
              <a:lnSpc>
                <a:spcPct val="80000"/>
              </a:lnSpc>
              <a:spcBef>
                <a:spcPts val="0"/>
              </a:spcBef>
              <a:spcAft>
                <a:spcPts val="0"/>
              </a:spcAft>
              <a:buSzPts val="2400"/>
              <a:buNone/>
            </a:pPr>
            <a:endParaRPr dirty="0">
              <a:latin typeface="Calibri"/>
              <a:ea typeface="Calibri"/>
              <a:cs typeface="Calibri"/>
              <a:sym typeface="Calibri"/>
            </a:endParaRPr>
          </a:p>
        </p:txBody>
      </p:sp>
      <p:sp>
        <p:nvSpPr>
          <p:cNvPr id="207" name="Google Shape;207;g117d4d1fb20_3_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17d4d1fb20_3_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Competitive Funding Opportunities – Other Current Programs</a:t>
            </a:r>
            <a:endParaRPr/>
          </a:p>
        </p:txBody>
      </p:sp>
      <p:sp>
        <p:nvSpPr>
          <p:cNvPr id="213" name="Google Shape;213;g117d4d1fb20_3_13"/>
          <p:cNvSpPr txBox="1">
            <a:spLocks noGrp="1"/>
          </p:cNvSpPr>
          <p:nvPr>
            <p:ph type="body" idx="1"/>
          </p:nvPr>
        </p:nvSpPr>
        <p:spPr>
          <a:xfrm>
            <a:off x="736600" y="1278312"/>
            <a:ext cx="10515600" cy="4640674"/>
          </a:xfrm>
          <a:prstGeom prst="rect">
            <a:avLst/>
          </a:prstGeom>
          <a:noFill/>
          <a:ln>
            <a:noFill/>
          </a:ln>
        </p:spPr>
        <p:txBody>
          <a:bodyPr spcFirstLastPara="1" wrap="square" lIns="0" tIns="0" rIns="0" bIns="45700" anchor="t" anchorCtr="0">
            <a:noAutofit/>
          </a:bodyPr>
          <a:lstStyle/>
          <a:p>
            <a:pPr marL="0" marR="0" lvl="0" indent="0" algn="l" rtl="0">
              <a:lnSpc>
                <a:spcPct val="80000"/>
              </a:lnSpc>
              <a:spcBef>
                <a:spcPts val="0"/>
              </a:spcBef>
              <a:spcAft>
                <a:spcPts val="0"/>
              </a:spcAft>
              <a:buSzPts val="2400"/>
              <a:buNone/>
            </a:pPr>
            <a:r>
              <a:rPr lang="en-US" b="1" u="sng" dirty="0">
                <a:latin typeface="Calibri"/>
                <a:ea typeface="Calibri"/>
                <a:cs typeface="Calibri"/>
                <a:sym typeface="Calibri"/>
              </a:rPr>
              <a:t>Current</a:t>
            </a:r>
            <a:endParaRPr dirty="0"/>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3"/>
              </a:rPr>
              <a:t>Adult Education and Literacy</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solidFill>
                  <a:srgbClr val="333333"/>
                </a:solidFill>
                <a:latin typeface="Source Sans Pro"/>
                <a:ea typeface="Source Sans Pro"/>
                <a:cs typeface="Source Sans Pro"/>
                <a:sym typeface="Source Sans Pro"/>
              </a:rPr>
              <a:t>Supports programs that provide</a:t>
            </a:r>
            <a:r>
              <a:rPr lang="en-US" sz="1800" b="0" i="0" dirty="0">
                <a:solidFill>
                  <a:srgbClr val="333333"/>
                </a:solidFill>
                <a:latin typeface="Source Sans Pro"/>
                <a:ea typeface="Source Sans Pro"/>
                <a:cs typeface="Source Sans Pro"/>
                <a:sym typeface="Source Sans Pro"/>
              </a:rPr>
              <a:t> adult basic education, adult education leading to a high school equivalency credential, ESL instruction, or integrated basic education and skills training as part of a workforce development partnership or education attainment partnership.</a:t>
            </a:r>
            <a:endParaRPr sz="1800" dirty="0">
              <a:latin typeface="Calibri"/>
              <a:ea typeface="Calibri"/>
              <a:cs typeface="Calibri"/>
              <a:sym typeface="Calibri"/>
            </a:endParaRPr>
          </a:p>
          <a:p>
            <a:pPr marL="914400" lvl="2" indent="-228600" algn="l" rtl="0">
              <a:lnSpc>
                <a:spcPct val="80000"/>
              </a:lnSpc>
              <a:spcBef>
                <a:spcPts val="0"/>
              </a:spcBef>
              <a:spcAft>
                <a:spcPts val="0"/>
              </a:spcAft>
              <a:buSzPts val="18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4"/>
              </a:rPr>
              <a:t>Computer Science Education</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latin typeface="Calibri"/>
                <a:ea typeface="Calibri"/>
                <a:cs typeface="Calibri"/>
                <a:sym typeface="Calibri"/>
              </a:rPr>
              <a:t>Provides professional development for educators and support for increasing enrollment and participation of traditionally underrepresented students.</a:t>
            </a:r>
            <a:endParaRPr sz="1800" dirty="0"/>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5"/>
              </a:rPr>
              <a:t>Early Literacy - Professional Development</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solidFill>
                  <a:srgbClr val="000000"/>
                </a:solidFill>
                <a:latin typeface="Source Sans Pro"/>
                <a:ea typeface="Source Sans Pro"/>
                <a:cs typeface="Source Sans Pro"/>
                <a:sym typeface="Source Sans Pro"/>
              </a:rPr>
              <a:t>Supports e</a:t>
            </a:r>
            <a:r>
              <a:rPr lang="en-US" sz="1800" b="0" i="0" dirty="0">
                <a:solidFill>
                  <a:srgbClr val="000000"/>
                </a:solidFill>
                <a:latin typeface="Source Sans Pro"/>
                <a:ea typeface="Source Sans Pro"/>
                <a:cs typeface="Source Sans Pro"/>
                <a:sym typeface="Source Sans Pro"/>
              </a:rPr>
              <a:t>arly literacy professional development for elementary educators.</a:t>
            </a:r>
            <a:endParaRPr sz="1800" dirty="0">
              <a:latin typeface="Calibri"/>
              <a:ea typeface="Calibri"/>
              <a:cs typeface="Calibri"/>
              <a:sym typeface="Calibri"/>
            </a:endParaRPr>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6"/>
              </a:rPr>
              <a:t>Gifted Education Universal Screening and Qualified Personnel</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latin typeface="Calibri"/>
                <a:ea typeface="Calibri"/>
                <a:cs typeface="Calibri"/>
                <a:sym typeface="Calibri"/>
              </a:rPr>
              <a:t>Supports Administrative Units’ gifted education programs.</a:t>
            </a:r>
            <a:endParaRPr sz="1800" dirty="0"/>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7"/>
              </a:rPr>
              <a:t>McKinney-Vento Education of Homeless Children and Youth</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latin typeface="Calibri"/>
                <a:ea typeface="Calibri"/>
                <a:cs typeface="Calibri"/>
                <a:sym typeface="Calibri"/>
              </a:rPr>
              <a:t>Supports initiatives to remove all educational barriers facing children and youth experiencing homelessness, with an emphasis on educational enrollment, attendance, and success.</a:t>
            </a:r>
            <a:endParaRPr sz="1800" dirty="0"/>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8"/>
              </a:rPr>
              <a:t>School Counselor Corps</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b="0" i="0" dirty="0">
                <a:solidFill>
                  <a:srgbClr val="000000"/>
                </a:solidFill>
                <a:latin typeface="Source Sans Pro"/>
                <a:ea typeface="Source Sans Pro"/>
                <a:cs typeface="Source Sans Pro"/>
                <a:sym typeface="Source Sans Pro"/>
              </a:rPr>
              <a:t>Program seeks to increase the availability of effective school-based counseling within schools to increase the graduation rate within the state and increase the percentage of students who appropriately prepare for, apply to, and continue into postsecondary education.</a:t>
            </a:r>
            <a:endParaRPr sz="1800" dirty="0">
              <a:latin typeface="Calibri"/>
              <a:ea typeface="Calibri"/>
              <a:cs typeface="Calibri"/>
              <a:sym typeface="Calibri"/>
            </a:endParaRPr>
          </a:p>
        </p:txBody>
      </p:sp>
      <p:sp>
        <p:nvSpPr>
          <p:cNvPr id="214" name="Google Shape;214;g117d4d1fb20_3_1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17d4d1fb20_3_19"/>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Competitive Funding Opportunities – Upcoming Programs</a:t>
            </a:r>
            <a:endParaRPr/>
          </a:p>
        </p:txBody>
      </p:sp>
      <p:sp>
        <p:nvSpPr>
          <p:cNvPr id="220" name="Google Shape;220;g117d4d1fb20_3_1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0" lvl="0" indent="0" algn="l" rtl="0">
              <a:lnSpc>
                <a:spcPct val="80000"/>
              </a:lnSpc>
              <a:spcBef>
                <a:spcPts val="0"/>
              </a:spcBef>
              <a:spcAft>
                <a:spcPts val="0"/>
              </a:spcAft>
              <a:buSzPts val="2400"/>
              <a:buNone/>
            </a:pPr>
            <a:r>
              <a:rPr lang="en-US" b="1" u="sng" dirty="0">
                <a:latin typeface="Calibri"/>
                <a:ea typeface="Calibri"/>
                <a:cs typeface="Calibri"/>
                <a:sym typeface="Calibri"/>
              </a:rPr>
              <a:t>In Development</a:t>
            </a:r>
            <a:endParaRPr dirty="0"/>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3"/>
              </a:rPr>
              <a:t>McKinney-Vento Education of Homeless Children and Youth - Community-Based Organization Program</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latin typeface="Calibri"/>
                <a:ea typeface="Calibri"/>
                <a:cs typeface="Calibri"/>
                <a:sym typeface="Calibri"/>
              </a:rPr>
              <a:t>Provides funding to Community-Based Organizations supporting the education of homeless children and youth.</a:t>
            </a:r>
            <a:endParaRPr sz="1800" dirty="0"/>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4"/>
              </a:rPr>
              <a:t>Concurrent Enrollment Expansion and Innovation</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solidFill>
                  <a:srgbClr val="333333"/>
                </a:solidFill>
                <a:latin typeface="Source Sans Pro"/>
                <a:ea typeface="Source Sans Pro"/>
                <a:cs typeface="Source Sans Pro"/>
                <a:sym typeface="Source Sans Pro"/>
              </a:rPr>
              <a:t>P</a:t>
            </a:r>
            <a:r>
              <a:rPr lang="en-US" sz="1800" b="0" i="0" dirty="0">
                <a:solidFill>
                  <a:srgbClr val="333333"/>
                </a:solidFill>
                <a:latin typeface="Source Sans Pro"/>
                <a:ea typeface="Source Sans Pro"/>
                <a:cs typeface="Source Sans Pro"/>
                <a:sym typeface="Source Sans Pro"/>
              </a:rPr>
              <a:t>rovides grants to partnering local education providers and institutions of higher education to expand and innovate concurrent enrollment opportunities to qualified students.</a:t>
            </a:r>
            <a:endParaRPr sz="1800" dirty="0">
              <a:latin typeface="Calibri"/>
              <a:ea typeface="Calibri"/>
              <a:cs typeface="Calibri"/>
              <a:sym typeface="Calibri"/>
            </a:endParaRPr>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5"/>
              </a:rPr>
              <a:t>Educational Stability</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solidFill>
                  <a:srgbClr val="333333"/>
                </a:solidFill>
                <a:latin typeface="Source Sans Pro"/>
                <a:ea typeface="Source Sans Pro"/>
                <a:cs typeface="Source Sans Pro"/>
                <a:sym typeface="Source Sans Pro"/>
              </a:rPr>
              <a:t>S</a:t>
            </a:r>
            <a:r>
              <a:rPr lang="en-US" sz="1800" b="0" i="0" dirty="0">
                <a:solidFill>
                  <a:srgbClr val="333333"/>
                </a:solidFill>
                <a:latin typeface="Source Sans Pro"/>
                <a:ea typeface="Source Sans Pro"/>
                <a:cs typeface="Source Sans Pro"/>
                <a:sym typeface="Source Sans Pro"/>
              </a:rPr>
              <a:t>upports the educational stability of highly mobile students, including youth in foster care, those experiencing homelessness, and migrant students.</a:t>
            </a:r>
            <a:endParaRPr sz="1800" dirty="0">
              <a:latin typeface="Calibri"/>
              <a:ea typeface="Calibri"/>
              <a:cs typeface="Calibri"/>
              <a:sym typeface="Calibri"/>
            </a:endParaRPr>
          </a:p>
          <a:p>
            <a:pPr marL="457200" lvl="1" indent="-228600" algn="l" rtl="0">
              <a:lnSpc>
                <a:spcPct val="80000"/>
              </a:lnSpc>
              <a:spcBef>
                <a:spcPts val="0"/>
              </a:spcBef>
              <a:spcAft>
                <a:spcPts val="0"/>
              </a:spcAft>
              <a:buSzPts val="2000"/>
              <a:buNone/>
            </a:pPr>
            <a:endParaRPr sz="1800" dirty="0">
              <a:latin typeface="Calibri"/>
              <a:ea typeface="Calibri"/>
              <a:cs typeface="Calibri"/>
              <a:sym typeface="Calibri"/>
            </a:endParaRPr>
          </a:p>
          <a:p>
            <a:pPr marL="457200" lvl="1" indent="-355600" algn="l" rtl="0">
              <a:lnSpc>
                <a:spcPct val="80000"/>
              </a:lnSpc>
              <a:spcBef>
                <a:spcPts val="0"/>
              </a:spcBef>
              <a:spcAft>
                <a:spcPts val="0"/>
              </a:spcAft>
              <a:buSzPts val="2000"/>
              <a:buChar char="•"/>
            </a:pPr>
            <a:r>
              <a:rPr lang="en-US" sz="1800" u="sng" dirty="0">
                <a:solidFill>
                  <a:schemeClr val="hlink"/>
                </a:solidFill>
                <a:latin typeface="Calibri"/>
                <a:ea typeface="Calibri"/>
                <a:cs typeface="Calibri"/>
                <a:sym typeface="Calibri"/>
                <a:hlinkClick r:id="rId6"/>
              </a:rPr>
              <a:t>Local Food Program</a:t>
            </a:r>
            <a:endParaRPr sz="1800" dirty="0">
              <a:latin typeface="Calibri"/>
              <a:ea typeface="Calibri"/>
              <a:cs typeface="Calibri"/>
              <a:sym typeface="Calibri"/>
            </a:endParaRPr>
          </a:p>
          <a:p>
            <a:pPr marL="914400" lvl="2" indent="-342900" algn="l" rtl="0">
              <a:lnSpc>
                <a:spcPct val="80000"/>
              </a:lnSpc>
              <a:spcBef>
                <a:spcPts val="0"/>
              </a:spcBef>
              <a:spcAft>
                <a:spcPts val="0"/>
              </a:spcAft>
              <a:buSzPts val="1800"/>
              <a:buChar char="•"/>
            </a:pPr>
            <a:r>
              <a:rPr lang="en-US" sz="1800" dirty="0">
                <a:latin typeface="Calibri"/>
                <a:ea typeface="Calibri"/>
                <a:cs typeface="Calibri"/>
                <a:sym typeface="Calibri"/>
              </a:rPr>
              <a:t>Encourages school nutrition providers to procure local products, while in return fostering nutrition education, bolstering nutrition activities in the state, and supporting Colorado producers and farmers.</a:t>
            </a:r>
            <a:endParaRPr sz="1800" dirty="0"/>
          </a:p>
          <a:p>
            <a:pPr marL="457200" lvl="1" indent="-228600" algn="l" rtl="0">
              <a:lnSpc>
                <a:spcPct val="80000"/>
              </a:lnSpc>
              <a:spcBef>
                <a:spcPts val="0"/>
              </a:spcBef>
              <a:spcAft>
                <a:spcPts val="0"/>
              </a:spcAft>
              <a:buSzPts val="2000"/>
              <a:buNone/>
            </a:pPr>
            <a:endParaRPr dirty="0">
              <a:latin typeface="Calibri"/>
              <a:ea typeface="Calibri"/>
              <a:cs typeface="Calibri"/>
              <a:sym typeface="Calibri"/>
            </a:endParaRPr>
          </a:p>
          <a:p>
            <a:pPr marL="457200" lvl="1" indent="-228600" algn="l" rtl="0">
              <a:lnSpc>
                <a:spcPct val="80000"/>
              </a:lnSpc>
              <a:spcBef>
                <a:spcPts val="0"/>
              </a:spcBef>
              <a:spcAft>
                <a:spcPts val="0"/>
              </a:spcAft>
              <a:buSzPts val="2000"/>
              <a:buNone/>
            </a:pPr>
            <a:endParaRPr dirty="0">
              <a:latin typeface="Calibri"/>
              <a:ea typeface="Calibri"/>
              <a:cs typeface="Calibri"/>
              <a:sym typeface="Calibri"/>
            </a:endParaRPr>
          </a:p>
          <a:p>
            <a:pPr marL="0" lvl="0" indent="152400" algn="l" rtl="0">
              <a:lnSpc>
                <a:spcPct val="80000"/>
              </a:lnSpc>
              <a:spcBef>
                <a:spcPts val="0"/>
              </a:spcBef>
              <a:spcAft>
                <a:spcPts val="0"/>
              </a:spcAft>
              <a:buSzPts val="2400"/>
              <a:buNone/>
            </a:pPr>
            <a:endParaRPr dirty="0">
              <a:latin typeface="Calibri"/>
              <a:ea typeface="Calibri"/>
              <a:cs typeface="Calibri"/>
              <a:sym typeface="Calibri"/>
            </a:endParaRPr>
          </a:p>
        </p:txBody>
      </p:sp>
      <p:sp>
        <p:nvSpPr>
          <p:cNvPr id="221" name="Google Shape;221;g117d4d1fb20_3_1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26"/>
        <p:cNvGrpSpPr/>
        <p:nvPr/>
      </p:nvGrpSpPr>
      <p:grpSpPr>
        <a:xfrm>
          <a:off x="0" y="0"/>
          <a:ext cx="0" cy="0"/>
          <a:chOff x="0" y="0"/>
          <a:chExt cx="0" cy="0"/>
        </a:xfrm>
      </p:grpSpPr>
      <p:sp>
        <p:nvSpPr>
          <p:cNvPr id="227" name="Google Shape;227;g117d4d1fb20_3_2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pic>
        <p:nvPicPr>
          <p:cNvPr id="228" name="Google Shape;228;g117d4d1fb20_3_25" descr="Competitive Grants and Awards forecast."/>
          <p:cNvPicPr preferRelativeResize="0"/>
          <p:nvPr/>
        </p:nvPicPr>
        <p:blipFill rotWithShape="1">
          <a:blip r:embed="rId3">
            <a:alphaModFix/>
          </a:blip>
          <a:srcRect l="20186" t="9700" r="18980" b="1410"/>
          <a:stretch/>
        </p:blipFill>
        <p:spPr>
          <a:xfrm>
            <a:off x="1840089" y="121093"/>
            <a:ext cx="8511822" cy="6736907"/>
          </a:xfrm>
          <a:prstGeom prst="rect">
            <a:avLst/>
          </a:prstGeom>
          <a:noFill/>
          <a:ln>
            <a:noFill/>
          </a:ln>
        </p:spPr>
      </p:pic>
      <p:sp>
        <p:nvSpPr>
          <p:cNvPr id="2" name="Title 1">
            <a:extLst>
              <a:ext uri="{FF2B5EF4-FFF2-40B4-BE49-F238E27FC236}">
                <a16:creationId xmlns:a16="http://schemas.microsoft.com/office/drawing/2014/main" id="{009A203C-CAC0-4780-8FD1-53F349391049}"/>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Competitive Grants and </a:t>
            </a:r>
            <a:r>
              <a:rPr lang="en-US"/>
              <a:t>Awards Forecast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17d4d1fb20_3_31"/>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Where to find information on current and upcoming grant opportunities</a:t>
            </a:r>
            <a:endParaRPr/>
          </a:p>
        </p:txBody>
      </p:sp>
      <p:sp>
        <p:nvSpPr>
          <p:cNvPr id="235" name="Google Shape;235;g117d4d1fb20_3_3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76200" lvl="0" indent="0" algn="l" rtl="0">
              <a:lnSpc>
                <a:spcPct val="80000"/>
              </a:lnSpc>
              <a:spcBef>
                <a:spcPts val="750"/>
              </a:spcBef>
              <a:spcAft>
                <a:spcPts val="0"/>
              </a:spcAft>
              <a:buSzPts val="2400"/>
              <a:buNone/>
            </a:pPr>
            <a:r>
              <a:rPr lang="en-US" b="1" u="sng" dirty="0">
                <a:solidFill>
                  <a:schemeClr val="hlink"/>
                </a:solidFill>
                <a:hlinkClick r:id="rId3"/>
              </a:rPr>
              <a:t>The Scoop</a:t>
            </a:r>
            <a:endParaRPr b="1" dirty="0"/>
          </a:p>
          <a:p>
            <a:pPr marL="457200" lvl="0" indent="-381000" algn="l" rtl="0">
              <a:lnSpc>
                <a:spcPct val="80000"/>
              </a:lnSpc>
              <a:spcBef>
                <a:spcPts val="750"/>
              </a:spcBef>
              <a:spcAft>
                <a:spcPts val="0"/>
              </a:spcAft>
              <a:buClr>
                <a:schemeClr val="dk1"/>
              </a:buClr>
              <a:buSzPts val="2400"/>
              <a:buChar char="•"/>
            </a:pPr>
            <a:r>
              <a:rPr lang="en-US" dirty="0"/>
              <a:t>Published every Wednesday by CDE’s Communications Office. Programs across the department utilize the Scoop to announce funding opportunities and provide deadline reminders. Additional content-specific newsletters can be found on the </a:t>
            </a:r>
            <a:r>
              <a:rPr lang="en-US" u="sng" dirty="0">
                <a:solidFill>
                  <a:schemeClr val="hlink"/>
                </a:solidFill>
                <a:hlinkClick r:id="rId4"/>
              </a:rPr>
              <a:t>Communication Office’s webpage</a:t>
            </a:r>
            <a:r>
              <a:rPr lang="en-US" dirty="0"/>
              <a:t>.</a:t>
            </a:r>
            <a:endParaRPr dirty="0"/>
          </a:p>
          <a:p>
            <a:pPr marL="914400" lvl="1" indent="-228600" algn="l" rtl="0">
              <a:lnSpc>
                <a:spcPct val="80000"/>
              </a:lnSpc>
              <a:spcBef>
                <a:spcPts val="750"/>
              </a:spcBef>
              <a:spcAft>
                <a:spcPts val="0"/>
              </a:spcAft>
              <a:buSzPts val="2000"/>
              <a:buNone/>
            </a:pPr>
            <a:endParaRPr dirty="0"/>
          </a:p>
          <a:p>
            <a:pPr marL="76200" lvl="0" indent="0" algn="l" rtl="0">
              <a:lnSpc>
                <a:spcPct val="80000"/>
              </a:lnSpc>
              <a:spcBef>
                <a:spcPts val="750"/>
              </a:spcBef>
              <a:spcAft>
                <a:spcPts val="0"/>
              </a:spcAft>
              <a:buSzPts val="2400"/>
              <a:buNone/>
            </a:pPr>
            <a:r>
              <a:rPr lang="en-US" b="1" u="sng" dirty="0">
                <a:solidFill>
                  <a:schemeClr val="hlink"/>
                </a:solidFill>
                <a:hlinkClick r:id="rId5"/>
              </a:rPr>
              <a:t>Competitive Grants and Awards Forecast</a:t>
            </a:r>
            <a:endParaRPr b="1" dirty="0"/>
          </a:p>
          <a:p>
            <a:pPr marL="457200" lvl="0" indent="-381000" algn="l" rtl="0">
              <a:lnSpc>
                <a:spcPct val="80000"/>
              </a:lnSpc>
              <a:spcBef>
                <a:spcPts val="750"/>
              </a:spcBef>
              <a:spcAft>
                <a:spcPts val="0"/>
              </a:spcAft>
              <a:buClr>
                <a:schemeClr val="dk1"/>
              </a:buClr>
              <a:buSzPts val="2400"/>
              <a:buChar char="•"/>
            </a:pPr>
            <a:r>
              <a:rPr lang="en-US" dirty="0"/>
              <a:t>We host a calendar on our webpage to alert potential applicants to current and upcoming funding and award opportunities. This is updated as frequently as possible and usually every 1-2 months.</a:t>
            </a:r>
            <a:endParaRPr dirty="0"/>
          </a:p>
          <a:p>
            <a:pPr marL="914400" lvl="1" indent="-228600" algn="l" rtl="0">
              <a:lnSpc>
                <a:spcPct val="80000"/>
              </a:lnSpc>
              <a:spcBef>
                <a:spcPts val="750"/>
              </a:spcBef>
              <a:spcAft>
                <a:spcPts val="0"/>
              </a:spcAft>
              <a:buSzPts val="2000"/>
              <a:buNone/>
            </a:pPr>
            <a:endParaRPr dirty="0"/>
          </a:p>
          <a:p>
            <a:pPr marL="76200" lvl="0" indent="0" algn="l" rtl="0">
              <a:lnSpc>
                <a:spcPct val="80000"/>
              </a:lnSpc>
              <a:spcBef>
                <a:spcPts val="750"/>
              </a:spcBef>
              <a:spcAft>
                <a:spcPts val="0"/>
              </a:spcAft>
              <a:buSzPts val="2400"/>
              <a:buNone/>
            </a:pPr>
            <a:r>
              <a:rPr lang="en-US" b="1" dirty="0"/>
              <a:t>CDE Program Staff</a:t>
            </a:r>
            <a:endParaRPr b="1" dirty="0"/>
          </a:p>
          <a:p>
            <a:pPr marL="457200" lvl="0" indent="-381000" algn="l" rtl="0">
              <a:lnSpc>
                <a:spcPct val="80000"/>
              </a:lnSpc>
              <a:spcBef>
                <a:spcPts val="750"/>
              </a:spcBef>
              <a:spcAft>
                <a:spcPts val="0"/>
              </a:spcAft>
              <a:buClr>
                <a:schemeClr val="dk1"/>
              </a:buClr>
              <a:buSzPts val="2400"/>
              <a:buChar char="•"/>
            </a:pPr>
            <a:r>
              <a:rPr lang="en-US" dirty="0"/>
              <a:t>Program managers for each grant are an excellent resource. Please don’t hesitate to contact them with questions as you complete an application, or even if you just want to explore whether a program would be a good fit. If there is a grant program you’re curious about that isn’t listed on the Grants Forecast, the program manager for that grant will be your best source of information on whether that opportunity has a new cycle coming up.</a:t>
            </a:r>
            <a:endParaRPr dirty="0"/>
          </a:p>
        </p:txBody>
      </p:sp>
      <p:sp>
        <p:nvSpPr>
          <p:cNvPr id="236" name="Google Shape;236;g117d4d1fb20_3_31"/>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92" name="Google Shape;92;p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8627"/>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93" name="Google Shape;93;p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94" name="Google Shape;94;p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ESEA Regional Contacts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assigned by district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Title I: Laura Meushaw, Kathryn Wisner, Niko Kaloudis, Evita Byrd</a:t>
            </a:r>
            <a:endParaRPr sz="1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Title II: Niko Kaloudis, Karen Bixler</a:t>
            </a:r>
            <a:endParaRPr sz="1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Title III: Kathryn Wisner, Rachel Temple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471488" lvl="1" indent="-128587" algn="l" rtl="0">
              <a:lnSpc>
                <a:spcPct val="90000"/>
              </a:lnSpc>
              <a:spcBef>
                <a:spcPts val="375"/>
              </a:spcBef>
              <a:spcAft>
                <a:spcPts val="0"/>
              </a:spcAft>
              <a:buSzPts val="1500"/>
              <a:buChar char="•"/>
            </a:pPr>
            <a:r>
              <a:rPr lang="en-US"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Title IV: Tammy Giessinger, Michelle Prael</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95" name="Google Shape;95;p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a:t>
            </a:r>
            <a:r>
              <a:rPr lang="en-US" sz="1200" u="sng">
                <a:solidFill>
                  <a:schemeClr val="hlink"/>
                </a:solidFill>
                <a:latin typeface="Calibri"/>
                <a:ea typeface="Calibri"/>
                <a:cs typeface="Calibri"/>
                <a:sym typeface="Calibri"/>
                <a:hlinkClick r:id="rId15"/>
              </a:rPr>
              <a:t>b</a:t>
            </a:r>
            <a:r>
              <a:rPr lang="en-US" sz="1200" b="0" i="0" u="sng" strike="noStrike" cap="none">
                <a:solidFill>
                  <a:schemeClr val="hlink"/>
                </a:solidFill>
                <a:latin typeface="Calibri"/>
                <a:ea typeface="Calibri"/>
                <a:cs typeface="Calibri"/>
                <a:sym typeface="Calibri"/>
                <a:hlinkClick r:id="rId15"/>
              </a:rPr>
              <a:t>@cde.state.co.us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17d4d1fb20_3_38"/>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Competitive Grants and Awards Staff</a:t>
            </a:r>
            <a:endParaRPr/>
          </a:p>
        </p:txBody>
      </p:sp>
      <p:sp>
        <p:nvSpPr>
          <p:cNvPr id="243" name="Google Shape;243;g117d4d1fb20_3_38"/>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76200" lvl="0" indent="0" algn="l" rtl="0">
              <a:lnSpc>
                <a:spcPct val="90000"/>
              </a:lnSpc>
              <a:spcBef>
                <a:spcPts val="750"/>
              </a:spcBef>
              <a:spcAft>
                <a:spcPts val="0"/>
              </a:spcAft>
              <a:buSzPts val="2400"/>
              <a:buNone/>
            </a:pPr>
            <a:r>
              <a:rPr lang="en-US" b="1" i="0">
                <a:solidFill>
                  <a:srgbClr val="333333"/>
                </a:solidFill>
                <a:latin typeface="Source Sans Pro"/>
                <a:ea typeface="Source Sans Pro"/>
                <a:cs typeface="Source Sans Pro"/>
                <a:sym typeface="Source Sans Pro"/>
              </a:rPr>
              <a:t>Kim Burnham, Competitive Grants and Awards Supervisor</a:t>
            </a:r>
            <a:br>
              <a:rPr lang="en-US" b="0" i="0">
                <a:solidFill>
                  <a:srgbClr val="333333"/>
                </a:solidFill>
                <a:latin typeface="Source Sans Pro"/>
                <a:ea typeface="Source Sans Pro"/>
                <a:cs typeface="Source Sans Pro"/>
                <a:sym typeface="Source Sans Pro"/>
              </a:rPr>
            </a:br>
            <a:r>
              <a:rPr lang="en-US" b="0" i="0">
                <a:solidFill>
                  <a:srgbClr val="333333"/>
                </a:solidFill>
                <a:latin typeface="Source Sans Pro"/>
                <a:ea typeface="Source Sans Pro"/>
                <a:cs typeface="Source Sans Pro"/>
                <a:sym typeface="Source Sans Pro"/>
              </a:rPr>
              <a:t>720-607-1495 (c)</a:t>
            </a:r>
            <a:br>
              <a:rPr lang="en-US" b="0" i="0">
                <a:solidFill>
                  <a:srgbClr val="333333"/>
                </a:solidFill>
                <a:latin typeface="Source Sans Pro"/>
                <a:ea typeface="Source Sans Pro"/>
                <a:cs typeface="Source Sans Pro"/>
                <a:sym typeface="Source Sans Pro"/>
              </a:rPr>
            </a:br>
            <a:r>
              <a:rPr lang="en-US" b="0" i="0" u="sng">
                <a:solidFill>
                  <a:schemeClr val="hlink"/>
                </a:solidFill>
                <a:latin typeface="Source Sans Pro"/>
                <a:ea typeface="Source Sans Pro"/>
                <a:cs typeface="Source Sans Pro"/>
                <a:sym typeface="Source Sans Pro"/>
                <a:hlinkClick r:id="rId3"/>
              </a:rPr>
              <a:t>Burnham_K@cde.state.co.us</a:t>
            </a:r>
            <a:endParaRPr b="0" i="0">
              <a:solidFill>
                <a:srgbClr val="333333"/>
              </a:solidFill>
              <a:latin typeface="Source Sans Pro"/>
              <a:ea typeface="Source Sans Pro"/>
              <a:cs typeface="Source Sans Pro"/>
              <a:sym typeface="Source Sans Pro"/>
            </a:endParaRPr>
          </a:p>
          <a:p>
            <a:pPr marL="76200" lvl="0" indent="0" algn="l" rtl="0">
              <a:lnSpc>
                <a:spcPct val="90000"/>
              </a:lnSpc>
              <a:spcBef>
                <a:spcPts val="750"/>
              </a:spcBef>
              <a:spcAft>
                <a:spcPts val="0"/>
              </a:spcAft>
              <a:buSzPts val="2400"/>
              <a:buNone/>
            </a:pPr>
            <a:endParaRPr b="1" i="0">
              <a:solidFill>
                <a:srgbClr val="333333"/>
              </a:solidFill>
              <a:latin typeface="Source Sans Pro"/>
              <a:ea typeface="Source Sans Pro"/>
              <a:cs typeface="Source Sans Pro"/>
              <a:sym typeface="Source Sans Pro"/>
            </a:endParaRPr>
          </a:p>
          <a:p>
            <a:pPr marL="76200" lvl="0" indent="0" algn="l" rtl="0">
              <a:lnSpc>
                <a:spcPct val="90000"/>
              </a:lnSpc>
              <a:spcBef>
                <a:spcPts val="750"/>
              </a:spcBef>
              <a:spcAft>
                <a:spcPts val="0"/>
              </a:spcAft>
              <a:buSzPts val="2400"/>
              <a:buNone/>
            </a:pPr>
            <a:r>
              <a:rPr lang="en-US" b="1" i="0">
                <a:solidFill>
                  <a:srgbClr val="333333"/>
                </a:solidFill>
                <a:latin typeface="Source Sans Pro"/>
                <a:ea typeface="Source Sans Pro"/>
                <a:cs typeface="Source Sans Pro"/>
                <a:sym typeface="Source Sans Pro"/>
              </a:rPr>
              <a:t>Brittany Jimenez, Program Support</a:t>
            </a:r>
            <a:br>
              <a:rPr lang="en-US" b="0" i="0">
                <a:solidFill>
                  <a:srgbClr val="333333"/>
                </a:solidFill>
                <a:latin typeface="Source Sans Pro"/>
                <a:ea typeface="Source Sans Pro"/>
                <a:cs typeface="Source Sans Pro"/>
                <a:sym typeface="Source Sans Pro"/>
              </a:rPr>
            </a:br>
            <a:r>
              <a:rPr lang="en-US" b="0" i="0">
                <a:solidFill>
                  <a:srgbClr val="333333"/>
                </a:solidFill>
                <a:latin typeface="Source Sans Pro"/>
                <a:ea typeface="Source Sans Pro"/>
                <a:cs typeface="Source Sans Pro"/>
                <a:sym typeface="Source Sans Pro"/>
              </a:rPr>
              <a:t>303-518-7235 (c)</a:t>
            </a:r>
            <a:br>
              <a:rPr lang="en-US" b="0" i="0">
                <a:solidFill>
                  <a:srgbClr val="333333"/>
                </a:solidFill>
                <a:latin typeface="Source Sans Pro"/>
                <a:ea typeface="Source Sans Pro"/>
                <a:cs typeface="Source Sans Pro"/>
                <a:sym typeface="Source Sans Pro"/>
              </a:rPr>
            </a:br>
            <a:r>
              <a:rPr lang="en-US" b="0" i="0" u="sng">
                <a:solidFill>
                  <a:schemeClr val="hlink"/>
                </a:solidFill>
                <a:latin typeface="Source Sans Pro"/>
                <a:ea typeface="Source Sans Pro"/>
                <a:cs typeface="Source Sans Pro"/>
                <a:sym typeface="Source Sans Pro"/>
                <a:hlinkClick r:id="rId4"/>
              </a:rPr>
              <a:t>Jimenez_B@cde.state.co.us</a:t>
            </a:r>
            <a:endParaRPr b="0" i="0">
              <a:solidFill>
                <a:srgbClr val="333333"/>
              </a:solidFill>
              <a:latin typeface="Source Sans Pro"/>
              <a:ea typeface="Source Sans Pro"/>
              <a:cs typeface="Source Sans Pro"/>
              <a:sym typeface="Source Sans Pro"/>
            </a:endParaRPr>
          </a:p>
          <a:p>
            <a:pPr marL="76200" lvl="0" indent="0" algn="l" rtl="0">
              <a:lnSpc>
                <a:spcPct val="90000"/>
              </a:lnSpc>
              <a:spcBef>
                <a:spcPts val="750"/>
              </a:spcBef>
              <a:spcAft>
                <a:spcPts val="0"/>
              </a:spcAft>
              <a:buSzPts val="2400"/>
              <a:buNone/>
            </a:pPr>
            <a:endParaRPr b="1" i="0">
              <a:solidFill>
                <a:srgbClr val="333333"/>
              </a:solidFill>
              <a:latin typeface="Source Sans Pro"/>
              <a:ea typeface="Source Sans Pro"/>
              <a:cs typeface="Source Sans Pro"/>
              <a:sym typeface="Source Sans Pro"/>
            </a:endParaRPr>
          </a:p>
          <a:p>
            <a:pPr marL="76200" lvl="0" indent="0" algn="l" rtl="0">
              <a:lnSpc>
                <a:spcPct val="90000"/>
              </a:lnSpc>
              <a:spcBef>
                <a:spcPts val="750"/>
              </a:spcBef>
              <a:spcAft>
                <a:spcPts val="0"/>
              </a:spcAft>
              <a:buSzPts val="2400"/>
              <a:buNone/>
            </a:pPr>
            <a:r>
              <a:rPr lang="en-US" b="1" i="0">
                <a:solidFill>
                  <a:srgbClr val="333333"/>
                </a:solidFill>
                <a:latin typeface="Source Sans Pro"/>
                <a:ea typeface="Source Sans Pro"/>
                <a:cs typeface="Source Sans Pro"/>
                <a:sym typeface="Source Sans Pro"/>
              </a:rPr>
              <a:t>Patricia Gleason, Senior Consultant (Awards Programs)</a:t>
            </a:r>
            <a:br>
              <a:rPr lang="en-US" b="0" i="0">
                <a:solidFill>
                  <a:srgbClr val="333333"/>
                </a:solidFill>
                <a:latin typeface="Source Sans Pro"/>
                <a:ea typeface="Source Sans Pro"/>
                <a:cs typeface="Source Sans Pro"/>
                <a:sym typeface="Source Sans Pro"/>
              </a:rPr>
            </a:br>
            <a:r>
              <a:rPr lang="en-US" b="0" i="0">
                <a:solidFill>
                  <a:srgbClr val="333333"/>
                </a:solidFill>
                <a:latin typeface="Source Sans Pro"/>
                <a:ea typeface="Source Sans Pro"/>
                <a:cs typeface="Source Sans Pro"/>
                <a:sym typeface="Source Sans Pro"/>
              </a:rPr>
              <a:t>303-866-6143 (o) | 303-910-5721 (c)</a:t>
            </a:r>
            <a:br>
              <a:rPr lang="en-US" b="0" i="0">
                <a:solidFill>
                  <a:srgbClr val="333333"/>
                </a:solidFill>
                <a:latin typeface="Source Sans Pro"/>
                <a:ea typeface="Source Sans Pro"/>
                <a:cs typeface="Source Sans Pro"/>
                <a:sym typeface="Source Sans Pro"/>
              </a:rPr>
            </a:br>
            <a:r>
              <a:rPr lang="en-US" b="0" i="0" u="sng">
                <a:solidFill>
                  <a:schemeClr val="hlink"/>
                </a:solidFill>
                <a:latin typeface="Source Sans Pro"/>
                <a:ea typeface="Source Sans Pro"/>
                <a:cs typeface="Source Sans Pro"/>
                <a:sym typeface="Source Sans Pro"/>
                <a:hlinkClick r:id="rId5"/>
              </a:rPr>
              <a:t>Gleason_P@cde.state.co.us</a:t>
            </a:r>
            <a:endParaRPr b="0" i="0">
              <a:solidFill>
                <a:srgbClr val="333333"/>
              </a:solidFill>
              <a:latin typeface="Source Sans Pro"/>
              <a:ea typeface="Source Sans Pro"/>
              <a:cs typeface="Source Sans Pro"/>
              <a:sym typeface="Source Sans Pro"/>
            </a:endParaRPr>
          </a:p>
          <a:p>
            <a:pPr marL="76200" lvl="0" indent="0" algn="l" rtl="0">
              <a:lnSpc>
                <a:spcPct val="90000"/>
              </a:lnSpc>
              <a:spcBef>
                <a:spcPts val="750"/>
              </a:spcBef>
              <a:spcAft>
                <a:spcPts val="0"/>
              </a:spcAft>
              <a:buSzPts val="2400"/>
              <a:buNone/>
            </a:pPr>
            <a:endParaRPr b="1" i="0">
              <a:solidFill>
                <a:srgbClr val="333333"/>
              </a:solidFill>
              <a:latin typeface="Source Sans Pro"/>
              <a:ea typeface="Source Sans Pro"/>
              <a:cs typeface="Source Sans Pro"/>
              <a:sym typeface="Source Sans Pro"/>
            </a:endParaRPr>
          </a:p>
          <a:p>
            <a:pPr marL="76200" lvl="0" indent="0" algn="l" rtl="0">
              <a:lnSpc>
                <a:spcPct val="90000"/>
              </a:lnSpc>
              <a:spcBef>
                <a:spcPts val="750"/>
              </a:spcBef>
              <a:spcAft>
                <a:spcPts val="0"/>
              </a:spcAft>
              <a:buSzPts val="2400"/>
              <a:buNone/>
            </a:pPr>
            <a:r>
              <a:rPr lang="en-US" b="1" i="0">
                <a:solidFill>
                  <a:srgbClr val="333333"/>
                </a:solidFill>
                <a:latin typeface="Source Sans Pro"/>
                <a:ea typeface="Source Sans Pro"/>
                <a:cs typeface="Source Sans Pro"/>
                <a:sym typeface="Source Sans Pro"/>
              </a:rPr>
              <a:t>Mandy Christensen, Senior Consultant (Competitive Grants)</a:t>
            </a:r>
            <a:br>
              <a:rPr lang="en-US" b="0" i="0">
                <a:solidFill>
                  <a:srgbClr val="333333"/>
                </a:solidFill>
                <a:latin typeface="Source Sans Pro"/>
                <a:ea typeface="Source Sans Pro"/>
                <a:cs typeface="Source Sans Pro"/>
                <a:sym typeface="Source Sans Pro"/>
              </a:rPr>
            </a:br>
            <a:r>
              <a:rPr lang="en-US" b="0" i="0">
                <a:solidFill>
                  <a:srgbClr val="333333"/>
                </a:solidFill>
                <a:latin typeface="Source Sans Pro"/>
                <a:ea typeface="Source Sans Pro"/>
                <a:cs typeface="Source Sans Pro"/>
                <a:sym typeface="Source Sans Pro"/>
              </a:rPr>
              <a:t>303-866-6250 (o) | 303-957-6217 (c)</a:t>
            </a:r>
            <a:br>
              <a:rPr lang="en-US" b="0" i="0">
                <a:solidFill>
                  <a:srgbClr val="333333"/>
                </a:solidFill>
                <a:latin typeface="Source Sans Pro"/>
                <a:ea typeface="Source Sans Pro"/>
                <a:cs typeface="Source Sans Pro"/>
                <a:sym typeface="Source Sans Pro"/>
              </a:rPr>
            </a:br>
            <a:r>
              <a:rPr lang="en-US" b="0" i="0" u="sng">
                <a:solidFill>
                  <a:schemeClr val="hlink"/>
                </a:solidFill>
                <a:latin typeface="Source Sans Pro"/>
                <a:ea typeface="Source Sans Pro"/>
                <a:cs typeface="Source Sans Pro"/>
                <a:sym typeface="Source Sans Pro"/>
                <a:hlinkClick r:id="rId6"/>
              </a:rPr>
              <a:t>Christensen_A@cde.state.co.us</a:t>
            </a:r>
            <a:endParaRPr b="0" i="0">
              <a:solidFill>
                <a:srgbClr val="333333"/>
              </a:solidFill>
              <a:latin typeface="Source Sans Pro"/>
              <a:ea typeface="Source Sans Pro"/>
              <a:cs typeface="Source Sans Pro"/>
              <a:sym typeface="Source Sans Pro"/>
            </a:endParaRPr>
          </a:p>
          <a:p>
            <a:pPr marL="457200" lvl="0" indent="-228600" algn="l" rtl="0">
              <a:lnSpc>
                <a:spcPct val="90000"/>
              </a:lnSpc>
              <a:spcBef>
                <a:spcPts val="750"/>
              </a:spcBef>
              <a:spcAft>
                <a:spcPts val="0"/>
              </a:spcAft>
              <a:buClr>
                <a:schemeClr val="dk1"/>
              </a:buClr>
              <a:buSzPts val="2400"/>
              <a:buNone/>
            </a:pPr>
            <a:endParaRPr/>
          </a:p>
        </p:txBody>
      </p:sp>
      <p:sp>
        <p:nvSpPr>
          <p:cNvPr id="244" name="Google Shape;244;g117d4d1fb20_3_3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New Directors Launchpad</a:t>
            </a:r>
            <a:endParaRPr/>
          </a:p>
        </p:txBody>
      </p:sp>
      <p:sp>
        <p:nvSpPr>
          <p:cNvPr id="250" name="Google Shape;250;p9"/>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11673242747_1_0" descr="Year at a glance deep dive."/>
          <p:cNvPicPr preferRelativeResize="0"/>
          <p:nvPr/>
        </p:nvPicPr>
        <p:blipFill>
          <a:blip r:embed="rId3">
            <a:alphaModFix/>
          </a:blip>
          <a:stretch>
            <a:fillRect/>
          </a:stretch>
        </p:blipFill>
        <p:spPr>
          <a:xfrm>
            <a:off x="-9200" y="0"/>
            <a:ext cx="12229997" cy="1223000"/>
          </a:xfrm>
          <a:prstGeom prst="rect">
            <a:avLst/>
          </a:prstGeom>
          <a:noFill/>
          <a:ln>
            <a:noFill/>
          </a:ln>
        </p:spPr>
      </p:pic>
      <p:pic>
        <p:nvPicPr>
          <p:cNvPr id="256" name="Google Shape;256;g11673242747_1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862300" y="6235200"/>
            <a:ext cx="1157267" cy="492000"/>
          </a:xfrm>
          <a:prstGeom prst="rect">
            <a:avLst/>
          </a:prstGeom>
          <a:noFill/>
          <a:ln>
            <a:noFill/>
          </a:ln>
        </p:spPr>
      </p:pic>
      <p:cxnSp>
        <p:nvCxnSpPr>
          <p:cNvPr id="257" name="Google Shape;257;g11673242747_1_0">
            <a:extLst>
              <a:ext uri="{C183D7F6-B498-43B3-948B-1728B52AA6E4}">
                <adec:decorative xmlns:adec="http://schemas.microsoft.com/office/drawing/2017/decorative" val="1"/>
              </a:ext>
            </a:extLst>
          </p:cNvPr>
          <p:cNvCxnSpPr/>
          <p:nvPr/>
        </p:nvCxnSpPr>
        <p:spPr>
          <a:xfrm>
            <a:off x="0" y="6082133"/>
            <a:ext cx="12203700" cy="0"/>
          </a:xfrm>
          <a:prstGeom prst="straightConnector1">
            <a:avLst/>
          </a:prstGeom>
          <a:noFill/>
          <a:ln w="9525" cap="flat" cmpd="sng">
            <a:solidFill>
              <a:schemeClr val="accent1"/>
            </a:solidFill>
            <a:prstDash val="solid"/>
            <a:round/>
            <a:headEnd type="none" w="med" len="med"/>
            <a:tailEnd type="none" w="med" len="med"/>
          </a:ln>
        </p:spPr>
      </p:cxnSp>
      <p:sp>
        <p:nvSpPr>
          <p:cNvPr id="258" name="Google Shape;258;g11673242747_1_0"/>
          <p:cNvSpPr txBox="1">
            <a:spLocks noGrp="1"/>
          </p:cNvSpPr>
          <p:nvPr>
            <p:ph type="title"/>
          </p:nvPr>
        </p:nvSpPr>
        <p:spPr>
          <a:xfrm>
            <a:off x="152400" y="159200"/>
            <a:ext cx="6056400" cy="90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Year at a Glance Deep Dive</a:t>
            </a:r>
            <a:endParaRPr/>
          </a:p>
        </p:txBody>
      </p:sp>
      <p:sp>
        <p:nvSpPr>
          <p:cNvPr id="259" name="Google Shape;259;g11673242747_1_0"/>
          <p:cNvSpPr txBox="1">
            <a:spLocks noGrp="1"/>
          </p:cNvSpPr>
          <p:nvPr>
            <p:ph type="body" idx="1"/>
          </p:nvPr>
        </p:nvSpPr>
        <p:spPr>
          <a:xfrm>
            <a:off x="609600" y="1524000"/>
            <a:ext cx="5486400" cy="4255500"/>
          </a:xfrm>
          <a:prstGeom prst="rect">
            <a:avLst/>
          </a:prstGeom>
        </p:spPr>
        <p:txBody>
          <a:bodyPr spcFirstLastPara="1" wrap="square" lIns="0" tIns="0" rIns="0" bIns="0" anchor="t" anchorCtr="0">
            <a:noAutofit/>
          </a:bodyPr>
          <a:lstStyle/>
          <a:p>
            <a:pPr marL="609600" lvl="0" indent="-438150" algn="l" rtl="0">
              <a:spcBef>
                <a:spcPts val="1000"/>
              </a:spcBef>
              <a:spcAft>
                <a:spcPts val="0"/>
              </a:spcAft>
              <a:buSzPts val="2100"/>
              <a:buChar char="•"/>
            </a:pPr>
            <a:r>
              <a:rPr lang="en-US" dirty="0"/>
              <a:t>Phase I is complete and you can now access </a:t>
            </a:r>
            <a:r>
              <a:rPr lang="en-US" u="sng" dirty="0">
                <a:solidFill>
                  <a:schemeClr val="hlink"/>
                </a:solidFill>
                <a:hlinkClick r:id="rId5"/>
              </a:rPr>
              <a:t>the Launchpad</a:t>
            </a:r>
            <a:r>
              <a:rPr lang="en-US" dirty="0"/>
              <a:t> </a:t>
            </a:r>
            <a:endParaRPr dirty="0"/>
          </a:p>
          <a:p>
            <a:pPr marL="609600" lvl="0" indent="-438150" algn="l" rtl="0">
              <a:spcBef>
                <a:spcPts val="1000"/>
              </a:spcBef>
              <a:spcAft>
                <a:spcPts val="0"/>
              </a:spcAft>
              <a:buSzPts val="2100"/>
              <a:buChar char="•"/>
            </a:pPr>
            <a:r>
              <a:rPr lang="en-US" dirty="0"/>
              <a:t>Current uses:</a:t>
            </a:r>
            <a:endParaRPr dirty="0"/>
          </a:p>
          <a:p>
            <a:pPr marL="1219200" lvl="1" indent="-387350" algn="l" rtl="0">
              <a:spcBef>
                <a:spcPts val="500"/>
              </a:spcBef>
              <a:spcAft>
                <a:spcPts val="0"/>
              </a:spcAft>
              <a:buSzPts val="1300"/>
              <a:buChar char="•"/>
            </a:pPr>
            <a:r>
              <a:rPr lang="en-US" dirty="0"/>
              <a:t>Starting point to access ESEA Programs information</a:t>
            </a:r>
            <a:endParaRPr dirty="0"/>
          </a:p>
          <a:p>
            <a:pPr marL="1219200" lvl="1" indent="-387350" algn="l" rtl="0">
              <a:spcBef>
                <a:spcPts val="500"/>
              </a:spcBef>
              <a:spcAft>
                <a:spcPts val="0"/>
              </a:spcAft>
              <a:buSzPts val="1300"/>
              <a:buChar char="•"/>
            </a:pPr>
            <a:r>
              <a:rPr lang="en-US" u="sng" dirty="0">
                <a:solidFill>
                  <a:schemeClr val="hlink"/>
                </a:solidFill>
                <a:hlinkClick r:id="rId6"/>
              </a:rPr>
              <a:t>Year at a Glance</a:t>
            </a:r>
            <a:endParaRPr dirty="0"/>
          </a:p>
          <a:p>
            <a:pPr marL="609600" lvl="0" indent="-438150" algn="l" rtl="0">
              <a:spcBef>
                <a:spcPts val="1000"/>
              </a:spcBef>
              <a:spcAft>
                <a:spcPts val="0"/>
              </a:spcAft>
              <a:buSzPts val="2100"/>
              <a:buChar char="•"/>
            </a:pPr>
            <a:r>
              <a:rPr lang="en-US" dirty="0"/>
              <a:t>More to come with Phase II</a:t>
            </a:r>
            <a:endParaRPr dirty="0"/>
          </a:p>
        </p:txBody>
      </p:sp>
      <p:sp>
        <p:nvSpPr>
          <p:cNvPr id="260" name="Google Shape;260;g11673242747_1_0"/>
          <p:cNvSpPr txBox="1">
            <a:spLocks noGrp="1"/>
          </p:cNvSpPr>
          <p:nvPr>
            <p:ph type="sldNum" idx="12"/>
          </p:nvPr>
        </p:nvSpPr>
        <p:spPr>
          <a:xfrm>
            <a:off x="152400" y="6310000"/>
            <a:ext cx="462900" cy="37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22</a:t>
            </a:fld>
            <a:endParaRPr/>
          </a:p>
        </p:txBody>
      </p:sp>
      <p:pic>
        <p:nvPicPr>
          <p:cNvPr id="261" name="Google Shape;261;g11673242747_1_0">
            <a:extLst>
              <a:ext uri="{C183D7F6-B498-43B3-948B-1728B52AA6E4}">
                <adec:decorative xmlns:adec="http://schemas.microsoft.com/office/drawing/2017/decorative" val="1"/>
              </a:ext>
            </a:extLst>
          </p:cNvPr>
          <p:cNvPicPr preferRelativeResize="0"/>
          <p:nvPr/>
        </p:nvPicPr>
        <p:blipFill rotWithShape="1">
          <a:blip r:embed="rId7">
            <a:alphaModFix/>
          </a:blip>
          <a:srcRect b="75357"/>
          <a:stretch/>
        </p:blipFill>
        <p:spPr>
          <a:xfrm>
            <a:off x="6409299" y="1556575"/>
            <a:ext cx="5782701" cy="1690025"/>
          </a:xfrm>
          <a:prstGeom prst="rect">
            <a:avLst/>
          </a:prstGeom>
          <a:noFill/>
          <a:ln>
            <a:noFill/>
          </a:ln>
        </p:spPr>
      </p:pic>
      <p:pic>
        <p:nvPicPr>
          <p:cNvPr id="262" name="Google Shape;262;g11673242747_1_0">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7722145" y="242308"/>
            <a:ext cx="3180414" cy="1098000"/>
          </a:xfrm>
          <a:prstGeom prst="rect">
            <a:avLst/>
          </a:prstGeom>
          <a:noFill/>
          <a:ln>
            <a:noFill/>
          </a:ln>
        </p:spPr>
      </p:pic>
      <p:pic>
        <p:nvPicPr>
          <p:cNvPr id="263" name="Google Shape;263;g11673242747_1_0">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6605897" y="3397917"/>
            <a:ext cx="5412910" cy="2760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Federally Funded Equipment</a:t>
            </a:r>
            <a:endParaRPr/>
          </a:p>
        </p:txBody>
      </p:sp>
      <p:sp>
        <p:nvSpPr>
          <p:cNvPr id="269" name="Google Shape;269;p1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a:spLocks noGrp="1"/>
          </p:cNvSpPr>
          <p:nvPr>
            <p:ph type="title"/>
          </p:nvPr>
        </p:nvSpPr>
        <p:spPr>
          <a:xfrm>
            <a:off x="326925" y="254525"/>
            <a:ext cx="10451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900"/>
              <a:t>What is considered federally funded equipment</a:t>
            </a:r>
            <a:r>
              <a:rPr lang="en-US" sz="4400">
                <a:solidFill>
                  <a:schemeClr val="dk1"/>
                </a:solidFill>
              </a:rPr>
              <a:t> </a:t>
            </a:r>
            <a:endParaRPr/>
          </a:p>
        </p:txBody>
      </p:sp>
      <p:sp>
        <p:nvSpPr>
          <p:cNvPr id="275" name="Google Shape;275;p12"/>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Clr>
                <a:schemeClr val="dk1"/>
              </a:buClr>
              <a:buSzPts val="1100"/>
              <a:buFont typeface="Arial"/>
              <a:buNone/>
            </a:pPr>
            <a:r>
              <a:rPr lang="en-US" sz="2800">
                <a:solidFill>
                  <a:srgbClr val="505061"/>
                </a:solidFill>
                <a:latin typeface="Arial"/>
                <a:ea typeface="Arial"/>
                <a:cs typeface="Arial"/>
                <a:sym typeface="Arial"/>
              </a:rPr>
              <a:t>Per federal grant regulations, equipment is defined as tangible property with a useful life of more than one year and a purchase price of $5,000 and above (CFR 200.33).  The equipment may be free standing or composed of several pieces working together. Generally, </a:t>
            </a:r>
            <a:r>
              <a:rPr lang="en-US" sz="2800">
                <a:solidFill>
                  <a:srgbClr val="50506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buildings </a:t>
            </a:r>
            <a:r>
              <a:rPr lang="en-US" sz="2800">
                <a:solidFill>
                  <a:srgbClr val="505061"/>
                </a:solidFill>
                <a:latin typeface="Arial"/>
                <a:ea typeface="Arial"/>
                <a:cs typeface="Arial"/>
                <a:sym typeface="Arial"/>
              </a:rPr>
              <a:t>and other structures don’t fall under this definition. However, a building that is easily movable or integral to other pieces of the equipment, may fall under these provisions. </a:t>
            </a:r>
            <a:endParaRPr sz="2800">
              <a:solidFill>
                <a:srgbClr val="505061"/>
              </a:solidFill>
              <a:latin typeface="Arial"/>
              <a:ea typeface="Arial"/>
              <a:cs typeface="Arial"/>
              <a:sym typeface="Arial"/>
            </a:endParaRPr>
          </a:p>
          <a:p>
            <a:pPr marL="457200" lvl="0" indent="-228600" algn="l" rtl="0">
              <a:lnSpc>
                <a:spcPct val="90000"/>
              </a:lnSpc>
              <a:spcBef>
                <a:spcPts val="750"/>
              </a:spcBef>
              <a:spcAft>
                <a:spcPts val="0"/>
              </a:spcAft>
              <a:buClr>
                <a:schemeClr val="dk1"/>
              </a:buClr>
              <a:buSzPts val="2400"/>
              <a:buNone/>
            </a:pPr>
            <a:endParaRPr/>
          </a:p>
        </p:txBody>
      </p:sp>
      <p:sp>
        <p:nvSpPr>
          <p:cNvPr id="276" name="Google Shape;276;p1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17a9ecd95f_2_37"/>
          <p:cNvSpPr txBox="1">
            <a:spLocks noGrp="1"/>
          </p:cNvSpPr>
          <p:nvPr>
            <p:ph type="title"/>
          </p:nvPr>
        </p:nvSpPr>
        <p:spPr>
          <a:xfrm>
            <a:off x="326925" y="254525"/>
            <a:ext cx="9165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a:t>Important implications for installation of equipment </a:t>
            </a:r>
            <a:endParaRPr sz="3200"/>
          </a:p>
        </p:txBody>
      </p:sp>
      <p:sp>
        <p:nvSpPr>
          <p:cNvPr id="283" name="Google Shape;283;g117a9ecd95f_2_37"/>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900"/>
              <a:t>Please note that if the installation of equipment is more than $2000 and requires an LEA to hire outside individuals to complete the installation, this will trigger the Davis-Bacon Act and other related Acts and the district must meet the requirements of that act . For more information please see the Department of Labor information sheet </a:t>
            </a:r>
            <a:r>
              <a:rPr lang="en-US" sz="2900" u="sng">
                <a:solidFill>
                  <a:schemeClr val="hlink"/>
                </a:solidFill>
                <a:hlinkClick r:id="rId3"/>
              </a:rPr>
              <a:t>here</a:t>
            </a:r>
            <a:r>
              <a:rPr lang="en-US" sz="2900"/>
              <a:t>. </a:t>
            </a:r>
            <a:endParaRPr sz="2900"/>
          </a:p>
        </p:txBody>
      </p:sp>
      <p:sp>
        <p:nvSpPr>
          <p:cNvPr id="284" name="Google Shape;284;g117a9ecd95f_2_37"/>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17a9ecd95f_2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100"/>
              <a:t>Use of federally funded equipment</a:t>
            </a:r>
            <a:endParaRPr sz="4100"/>
          </a:p>
        </p:txBody>
      </p:sp>
      <p:sp>
        <p:nvSpPr>
          <p:cNvPr id="291" name="Google Shape;291;g117a9ecd95f_2_0"/>
          <p:cNvSpPr txBox="1">
            <a:spLocks noGrp="1"/>
          </p:cNvSpPr>
          <p:nvPr>
            <p:ph type="body" idx="1"/>
          </p:nvPr>
        </p:nvSpPr>
        <p:spPr>
          <a:xfrm>
            <a:off x="504525" y="1463050"/>
            <a:ext cx="11331600" cy="4640700"/>
          </a:xfrm>
          <a:prstGeom prst="rect">
            <a:avLst/>
          </a:prstGeom>
        </p:spPr>
        <p:txBody>
          <a:bodyPr spcFirstLastPara="1" wrap="square" lIns="0" tIns="0" rIns="0"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2500" dirty="0"/>
              <a:t>2 CFR 200.313(c) states equipment must be used by the LEA in the program or project for which it was acquired as long as it is needed, whether or not the project or program continues to be supported by the Federal award, and the LEA cannot encumber the property without prior approval of the Federal agency.</a:t>
            </a:r>
            <a:endParaRPr sz="2500" dirty="0"/>
          </a:p>
          <a:p>
            <a:pPr marL="0" lvl="0" indent="0" algn="l" rtl="0">
              <a:lnSpc>
                <a:spcPct val="107000"/>
              </a:lnSpc>
              <a:spcBef>
                <a:spcPts val="800"/>
              </a:spcBef>
              <a:spcAft>
                <a:spcPts val="0"/>
              </a:spcAft>
              <a:buClr>
                <a:schemeClr val="dk1"/>
              </a:buClr>
              <a:buSzPts val="1100"/>
              <a:buFont typeface="Arial"/>
              <a:buNone/>
            </a:pPr>
            <a:r>
              <a:rPr lang="en-US" sz="2500" dirty="0"/>
              <a:t>When no longer needed for the original program, the equipment may be used in other activities supported by the Federal agency, in the following order of priority:</a:t>
            </a:r>
            <a:endParaRPr sz="2500" dirty="0"/>
          </a:p>
          <a:p>
            <a:pPr marL="914400" lvl="0" indent="-457200" algn="l" rtl="0">
              <a:lnSpc>
                <a:spcPct val="107000"/>
              </a:lnSpc>
              <a:spcBef>
                <a:spcPts val="800"/>
              </a:spcBef>
              <a:spcAft>
                <a:spcPts val="0"/>
              </a:spcAft>
              <a:buClr>
                <a:schemeClr val="dk1"/>
              </a:buClr>
              <a:buSzPct val="100000"/>
              <a:buFont typeface="+mj-lt"/>
              <a:buAutoNum type="arabicPeriod"/>
            </a:pPr>
            <a:r>
              <a:rPr lang="en-US" sz="2100" dirty="0"/>
              <a:t>Activities under another Federal award from the agency which funded the original program</a:t>
            </a:r>
            <a:endParaRPr sz="2100" dirty="0"/>
          </a:p>
          <a:p>
            <a:pPr marL="914400" lvl="0" indent="-457200" algn="l" rtl="0">
              <a:lnSpc>
                <a:spcPct val="107000"/>
              </a:lnSpc>
              <a:spcBef>
                <a:spcPts val="0"/>
              </a:spcBef>
              <a:spcAft>
                <a:spcPts val="0"/>
              </a:spcAft>
              <a:buClr>
                <a:schemeClr val="dk1"/>
              </a:buClr>
              <a:buSzPct val="100000"/>
              <a:buFont typeface="+mj-lt"/>
              <a:buAutoNum type="arabicPeriod"/>
            </a:pPr>
            <a:r>
              <a:rPr lang="en-US" sz="2100" dirty="0"/>
              <a:t>Activities under Federal awards from other Federal agencies.</a:t>
            </a:r>
            <a:endParaRPr sz="2100" dirty="0"/>
          </a:p>
          <a:p>
            <a:pPr marL="914400" lvl="0" indent="-457200" algn="l" rtl="0">
              <a:lnSpc>
                <a:spcPct val="107000"/>
              </a:lnSpc>
              <a:spcBef>
                <a:spcPts val="0"/>
              </a:spcBef>
              <a:spcAft>
                <a:spcPts val="0"/>
              </a:spcAft>
              <a:buClr>
                <a:schemeClr val="dk1"/>
              </a:buClr>
              <a:buSzPct val="100000"/>
              <a:buFont typeface="+mj-lt"/>
              <a:buAutoNum type="arabicPeriod"/>
            </a:pPr>
            <a:r>
              <a:rPr lang="en-US" sz="2100" dirty="0"/>
              <a:t>Non-federally-funded programs or projects </a:t>
            </a:r>
            <a:endParaRPr sz="2100" dirty="0"/>
          </a:p>
          <a:p>
            <a:pPr marL="0" lvl="0" indent="0" algn="l" rtl="0">
              <a:spcBef>
                <a:spcPts val="800"/>
              </a:spcBef>
              <a:spcAft>
                <a:spcPts val="0"/>
              </a:spcAft>
              <a:buNone/>
            </a:pPr>
            <a:endParaRPr dirty="0"/>
          </a:p>
        </p:txBody>
      </p:sp>
      <p:sp>
        <p:nvSpPr>
          <p:cNvPr id="292" name="Google Shape;292;g117a9ecd95f_2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17a9ecd95f_2_7"/>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4100"/>
              <a:t>Use of federally funded equipment</a:t>
            </a:r>
            <a:endParaRPr sz="4100"/>
          </a:p>
          <a:p>
            <a:pPr marL="0" lvl="0" indent="0" algn="l" rtl="0">
              <a:spcBef>
                <a:spcPts val="0"/>
              </a:spcBef>
              <a:spcAft>
                <a:spcPts val="0"/>
              </a:spcAft>
              <a:buNone/>
            </a:pPr>
            <a:endParaRPr/>
          </a:p>
        </p:txBody>
      </p:sp>
      <p:sp>
        <p:nvSpPr>
          <p:cNvPr id="299" name="Google Shape;299;g117a9ecd95f_2_7"/>
          <p:cNvSpPr txBox="1">
            <a:spLocks noGrp="1"/>
          </p:cNvSpPr>
          <p:nvPr>
            <p:ph type="body" idx="1"/>
          </p:nvPr>
        </p:nvSpPr>
        <p:spPr>
          <a:xfrm>
            <a:off x="424150" y="1463050"/>
            <a:ext cx="11211300" cy="4640700"/>
          </a:xfrm>
          <a:prstGeom prst="rect">
            <a:avLst/>
          </a:prstGeom>
        </p:spPr>
        <p:txBody>
          <a:bodyPr spcFirstLastPara="1" wrap="square" lIns="0" tIns="0" rIns="0"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2100" dirty="0"/>
              <a:t>During the time that equipment is for the project or program for which it was acquired, the LEA must also make equipment available for use on other projects or programs currently or previously supported by the Federal government. Only if such use will not interfere with the of the program for which it was originally acquired.  In order of preference</a:t>
            </a:r>
            <a:endParaRPr sz="2100" dirty="0"/>
          </a:p>
          <a:p>
            <a:pPr marL="800100" lvl="0" indent="-342900" algn="l" rtl="0">
              <a:lnSpc>
                <a:spcPct val="107000"/>
              </a:lnSpc>
              <a:spcBef>
                <a:spcPts val="800"/>
              </a:spcBef>
              <a:spcAft>
                <a:spcPts val="0"/>
              </a:spcAft>
              <a:buClr>
                <a:schemeClr val="dk1"/>
              </a:buClr>
              <a:buSzPct val="100000"/>
              <a:buFont typeface="+mj-lt"/>
              <a:buAutoNum type="arabicPeriod"/>
            </a:pPr>
            <a:r>
              <a:rPr lang="en-US" dirty="0"/>
              <a:t>Other programs supported by the awarding agency that financed the equipment</a:t>
            </a:r>
            <a:endParaRPr dirty="0"/>
          </a:p>
          <a:p>
            <a:pPr marL="800100" lvl="0" indent="-342900" algn="l" rtl="0">
              <a:lnSpc>
                <a:spcPct val="107000"/>
              </a:lnSpc>
              <a:spcBef>
                <a:spcPts val="0"/>
              </a:spcBef>
              <a:spcAft>
                <a:spcPts val="0"/>
              </a:spcAft>
              <a:buClr>
                <a:schemeClr val="dk1"/>
              </a:buClr>
              <a:buSzPct val="100000"/>
              <a:buFont typeface="+mj-lt"/>
              <a:buAutoNum type="arabicPeriod"/>
            </a:pPr>
            <a:r>
              <a:rPr lang="en-US" dirty="0"/>
              <a:t>Programs or projects under Federal awards from other Federal agencies</a:t>
            </a:r>
            <a:endParaRPr dirty="0"/>
          </a:p>
          <a:p>
            <a:pPr marL="800100" lvl="0" indent="-342900" algn="l" rtl="0">
              <a:lnSpc>
                <a:spcPct val="107000"/>
              </a:lnSpc>
              <a:spcBef>
                <a:spcPts val="0"/>
              </a:spcBef>
              <a:spcAft>
                <a:spcPts val="0"/>
              </a:spcAft>
              <a:buClr>
                <a:schemeClr val="dk1"/>
              </a:buClr>
              <a:buSzPct val="100000"/>
              <a:buFont typeface="+mj-lt"/>
              <a:buAutoNum type="arabicPeriod"/>
            </a:pPr>
            <a:r>
              <a:rPr lang="en-US" dirty="0"/>
              <a:t>Non-federally-funded programs or projects</a:t>
            </a:r>
            <a:endParaRPr dirty="0"/>
          </a:p>
          <a:p>
            <a:pPr marL="0" lvl="0" indent="0" algn="l" rtl="0">
              <a:lnSpc>
                <a:spcPct val="107000"/>
              </a:lnSpc>
              <a:spcBef>
                <a:spcPts val="800"/>
              </a:spcBef>
              <a:spcAft>
                <a:spcPts val="0"/>
              </a:spcAft>
              <a:buClr>
                <a:schemeClr val="dk1"/>
              </a:buClr>
              <a:buSzPts val="1100"/>
              <a:buFont typeface="Arial"/>
              <a:buNone/>
            </a:pPr>
            <a:r>
              <a:rPr lang="en-US" sz="2100" dirty="0"/>
              <a:t>User fees can be considered if appropriate. However, the LEA cannot use the equipment to provide services for a fee that is less than private companies charge for equivalent services unless specifically authorized by Federal statute as long as the Federal government has an interest in the equipment.</a:t>
            </a:r>
            <a:endParaRPr sz="2100" dirty="0"/>
          </a:p>
          <a:p>
            <a:pPr marL="0" lvl="0" indent="0" algn="l" rtl="0">
              <a:lnSpc>
                <a:spcPct val="107000"/>
              </a:lnSpc>
              <a:spcBef>
                <a:spcPts val="800"/>
              </a:spcBef>
              <a:spcAft>
                <a:spcPts val="0"/>
              </a:spcAft>
              <a:buClr>
                <a:schemeClr val="dk1"/>
              </a:buClr>
              <a:buSzPts val="1100"/>
              <a:buFont typeface="Arial"/>
              <a:buNone/>
            </a:pPr>
            <a:r>
              <a:rPr lang="en-US" sz="2100" dirty="0"/>
              <a:t>When acquiring replacement equipment, the LEA may use the equipment to be replaced as a trade-in or sell the property and use the proceeds to offset the cost of the replacement property. </a:t>
            </a:r>
            <a:endParaRPr sz="2100" dirty="0"/>
          </a:p>
          <a:p>
            <a:pPr marL="0" lvl="0" indent="0" algn="l" rtl="0">
              <a:spcBef>
                <a:spcPts val="800"/>
              </a:spcBef>
              <a:spcAft>
                <a:spcPts val="0"/>
              </a:spcAft>
              <a:buNone/>
            </a:pPr>
            <a:endParaRPr dirty="0"/>
          </a:p>
        </p:txBody>
      </p:sp>
      <p:sp>
        <p:nvSpPr>
          <p:cNvPr id="300" name="Google Shape;300;g117a9ecd95f_2_7"/>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17e1a7b124_0_0"/>
          <p:cNvSpPr txBox="1">
            <a:spLocks noGrp="1"/>
          </p:cNvSpPr>
          <p:nvPr>
            <p:ph type="title"/>
          </p:nvPr>
        </p:nvSpPr>
        <p:spPr>
          <a:xfrm>
            <a:off x="326925" y="254525"/>
            <a:ext cx="9517200" cy="756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100"/>
              <a:t>Tracking of federally funded equipment</a:t>
            </a:r>
            <a:endParaRPr/>
          </a:p>
        </p:txBody>
      </p:sp>
      <p:sp>
        <p:nvSpPr>
          <p:cNvPr id="307" name="Google Shape;307;g117e1a7b124_0_0"/>
          <p:cNvSpPr txBox="1">
            <a:spLocks noGrp="1"/>
          </p:cNvSpPr>
          <p:nvPr>
            <p:ph type="body" idx="1"/>
          </p:nvPr>
        </p:nvSpPr>
        <p:spPr>
          <a:xfrm>
            <a:off x="838200" y="1463050"/>
            <a:ext cx="10515600" cy="4824300"/>
          </a:xfrm>
          <a:prstGeom prst="rect">
            <a:avLst/>
          </a:prstGeom>
        </p:spPr>
        <p:txBody>
          <a:bodyPr spcFirstLastPara="1" wrap="square" lIns="0" tIns="0" rIns="0" bIns="45700" anchor="t" anchorCtr="0">
            <a:noAutofit/>
          </a:bodyPr>
          <a:lstStyle/>
          <a:p>
            <a:pPr marL="0" marR="0" lvl="0" indent="0" algn="l" rtl="0">
              <a:lnSpc>
                <a:spcPct val="90000"/>
              </a:lnSpc>
              <a:spcBef>
                <a:spcPts val="0"/>
              </a:spcBef>
              <a:spcAft>
                <a:spcPts val="0"/>
              </a:spcAft>
              <a:buNone/>
            </a:pPr>
            <a:endParaRPr sz="1700" dirty="0"/>
          </a:p>
          <a:p>
            <a:pPr marL="0" marR="0" lvl="0" indent="0" algn="l" rtl="0">
              <a:lnSpc>
                <a:spcPct val="90000"/>
              </a:lnSpc>
              <a:spcBef>
                <a:spcPts val="0"/>
              </a:spcBef>
              <a:spcAft>
                <a:spcPts val="0"/>
              </a:spcAft>
              <a:buNone/>
            </a:pPr>
            <a:r>
              <a:rPr lang="en-US" sz="2000" dirty="0"/>
              <a:t>Under 2 CFR 200.313(d), an LEA is required to have documented procedures in place for managing equipment (including any replacements) until the final disposition of that equipment. This applies to all equipment both fully funded and only partially funded with federal funds.</a:t>
            </a:r>
            <a:endParaRPr sz="2000" dirty="0"/>
          </a:p>
          <a:p>
            <a:pPr marL="0" marR="0" lvl="0" indent="0" algn="l" rtl="0">
              <a:lnSpc>
                <a:spcPct val="90000"/>
              </a:lnSpc>
              <a:spcBef>
                <a:spcPts val="0"/>
              </a:spcBef>
              <a:spcAft>
                <a:spcPts val="0"/>
              </a:spcAft>
              <a:buNone/>
            </a:pPr>
            <a:endParaRPr sz="2000" dirty="0"/>
          </a:p>
          <a:p>
            <a:pPr marL="0" marR="0" lvl="0" indent="0" algn="l" rtl="0">
              <a:lnSpc>
                <a:spcPct val="90000"/>
              </a:lnSpc>
              <a:spcBef>
                <a:spcPts val="0"/>
              </a:spcBef>
              <a:spcAft>
                <a:spcPts val="0"/>
              </a:spcAft>
              <a:buNone/>
            </a:pPr>
            <a:r>
              <a:rPr lang="en-US" sz="2000" dirty="0"/>
              <a:t>The management procedures must:</a:t>
            </a:r>
            <a:endParaRPr sz="2000" dirty="0"/>
          </a:p>
          <a:p>
            <a:pPr marL="457200" marR="0" lvl="0" indent="-355600" algn="l" rtl="0">
              <a:lnSpc>
                <a:spcPct val="90000"/>
              </a:lnSpc>
              <a:spcBef>
                <a:spcPts val="0"/>
              </a:spcBef>
              <a:spcAft>
                <a:spcPts val="0"/>
              </a:spcAft>
              <a:buSzPts val="2000"/>
              <a:buChar char="•"/>
            </a:pPr>
            <a:r>
              <a:rPr lang="en-US" sz="2000" dirty="0"/>
              <a:t>Establish an adequate control system to prevent any loss, theft or damage</a:t>
            </a:r>
            <a:endParaRPr sz="2000" dirty="0"/>
          </a:p>
          <a:p>
            <a:pPr marL="457200" marR="0" lvl="0" indent="-355600" algn="l" rtl="0">
              <a:lnSpc>
                <a:spcPct val="90000"/>
              </a:lnSpc>
              <a:spcBef>
                <a:spcPts val="0"/>
              </a:spcBef>
              <a:spcAft>
                <a:spcPts val="0"/>
              </a:spcAft>
              <a:buSzPts val="2000"/>
              <a:buChar char="•"/>
            </a:pPr>
            <a:r>
              <a:rPr lang="en-US" sz="2000" dirty="0"/>
              <a:t>Ensure proper maintenance procedures to keep equipment in good working order</a:t>
            </a:r>
            <a:endParaRPr sz="2000" dirty="0"/>
          </a:p>
          <a:p>
            <a:pPr marL="457200" marR="0" lvl="0" indent="-355600" algn="l" rtl="0">
              <a:lnSpc>
                <a:spcPct val="90000"/>
              </a:lnSpc>
              <a:spcBef>
                <a:spcPts val="0"/>
              </a:spcBef>
              <a:spcAft>
                <a:spcPts val="0"/>
              </a:spcAft>
              <a:buSzPts val="2000"/>
              <a:buChar char="•"/>
            </a:pPr>
            <a:r>
              <a:rPr lang="en-US" sz="2000" dirty="0"/>
              <a:t>Compliant disposition procedures as described in more detail on subsequent slides</a:t>
            </a:r>
            <a:endParaRPr sz="2000" dirty="0"/>
          </a:p>
          <a:p>
            <a:pPr marL="457200" marR="0" lvl="0" indent="-355600" algn="l" rtl="0">
              <a:lnSpc>
                <a:spcPct val="90000"/>
              </a:lnSpc>
              <a:spcBef>
                <a:spcPts val="0"/>
              </a:spcBef>
              <a:spcAft>
                <a:spcPts val="0"/>
              </a:spcAft>
              <a:buSzPts val="2000"/>
              <a:buChar char="•"/>
            </a:pPr>
            <a:r>
              <a:rPr lang="en-US" sz="2000" dirty="0"/>
              <a:t>Include a documented physical inventory with results reconciled to property records at least every two years (unless LEA has a more frequent process). Process should include items such as:</a:t>
            </a:r>
            <a:endParaRPr sz="2000" dirty="0"/>
          </a:p>
          <a:p>
            <a:pPr marL="914400" marR="0" lvl="1" indent="-355600" algn="l" rtl="0">
              <a:lnSpc>
                <a:spcPct val="90000"/>
              </a:lnSpc>
              <a:spcBef>
                <a:spcPts val="0"/>
              </a:spcBef>
              <a:spcAft>
                <a:spcPts val="0"/>
              </a:spcAft>
              <a:buSzPts val="2000"/>
              <a:buChar char="•"/>
            </a:pPr>
            <a:r>
              <a:rPr lang="en-US" sz="2000" dirty="0"/>
              <a:t>Process performed when inventory is received;</a:t>
            </a:r>
            <a:endParaRPr sz="2000" dirty="0"/>
          </a:p>
          <a:p>
            <a:pPr marL="914400" marR="0" lvl="1" indent="-355600" algn="l" rtl="0">
              <a:lnSpc>
                <a:spcPct val="90000"/>
              </a:lnSpc>
              <a:spcBef>
                <a:spcPts val="0"/>
              </a:spcBef>
              <a:spcAft>
                <a:spcPts val="0"/>
              </a:spcAft>
              <a:buSzPts val="2000"/>
              <a:buChar char="•"/>
            </a:pPr>
            <a:r>
              <a:rPr lang="en-US" sz="2000" dirty="0"/>
              <a:t>Process describing what type of property is tagged and what position/office performs the tagging;</a:t>
            </a:r>
            <a:endParaRPr sz="2000" dirty="0"/>
          </a:p>
          <a:p>
            <a:pPr marL="914400" marR="0" lvl="1" indent="-355600" algn="l" rtl="0">
              <a:lnSpc>
                <a:spcPct val="90000"/>
              </a:lnSpc>
              <a:spcBef>
                <a:spcPts val="0"/>
              </a:spcBef>
              <a:spcAft>
                <a:spcPts val="0"/>
              </a:spcAft>
              <a:buSzPts val="2000"/>
              <a:buChar char="•"/>
            </a:pPr>
            <a:r>
              <a:rPr lang="en-US" sz="2000" dirty="0"/>
              <a:t>Process to adjust the inventory records in the event the property is sold, lost, or stolen, or cannot be repaired.</a:t>
            </a:r>
            <a:endParaRPr sz="2000" dirty="0"/>
          </a:p>
          <a:p>
            <a:pPr marL="0" marR="0" lvl="0" indent="0" algn="l" rtl="0">
              <a:lnSpc>
                <a:spcPct val="90000"/>
              </a:lnSpc>
              <a:spcBef>
                <a:spcPts val="0"/>
              </a:spcBef>
              <a:spcAft>
                <a:spcPts val="0"/>
              </a:spcAft>
              <a:buNone/>
            </a:pPr>
            <a:endParaRPr sz="1700" dirty="0"/>
          </a:p>
          <a:p>
            <a:pPr marL="0" marR="0" lvl="0" indent="0" algn="l" rtl="0">
              <a:lnSpc>
                <a:spcPct val="90000"/>
              </a:lnSpc>
              <a:spcBef>
                <a:spcPts val="0"/>
              </a:spcBef>
              <a:spcAft>
                <a:spcPts val="0"/>
              </a:spcAft>
              <a:buNone/>
            </a:pPr>
            <a:endParaRPr sz="1700" dirty="0"/>
          </a:p>
          <a:p>
            <a:pPr marL="285750" lvl="0" indent="0" algn="l" rtl="0">
              <a:spcBef>
                <a:spcPts val="0"/>
              </a:spcBef>
              <a:spcAft>
                <a:spcPts val="0"/>
              </a:spcAft>
              <a:buNone/>
            </a:pPr>
            <a:endParaRPr dirty="0"/>
          </a:p>
        </p:txBody>
      </p:sp>
      <p:sp>
        <p:nvSpPr>
          <p:cNvPr id="308" name="Google Shape;308;g117e1a7b124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17e1a7b124_0_8"/>
          <p:cNvSpPr txBox="1">
            <a:spLocks noGrp="1"/>
          </p:cNvSpPr>
          <p:nvPr>
            <p:ph type="title"/>
          </p:nvPr>
        </p:nvSpPr>
        <p:spPr>
          <a:xfrm>
            <a:off x="326925" y="254525"/>
            <a:ext cx="9517200" cy="756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4100"/>
              <a:t>Tracking of federally funded equipment</a:t>
            </a:r>
            <a:endParaRPr/>
          </a:p>
        </p:txBody>
      </p:sp>
      <p:sp>
        <p:nvSpPr>
          <p:cNvPr id="315" name="Google Shape;315;g117e1a7b124_0_8"/>
          <p:cNvSpPr txBox="1">
            <a:spLocks noGrp="1"/>
          </p:cNvSpPr>
          <p:nvPr>
            <p:ph type="body" idx="1"/>
          </p:nvPr>
        </p:nvSpPr>
        <p:spPr>
          <a:xfrm>
            <a:off x="368325" y="1463050"/>
            <a:ext cx="11587500" cy="4841400"/>
          </a:xfrm>
          <a:prstGeom prst="rect">
            <a:avLst/>
          </a:prstGeom>
        </p:spPr>
        <p:txBody>
          <a:bodyPr spcFirstLastPara="1" wrap="square" lIns="0" tIns="0" rIns="0" bIns="45700" anchor="t" anchorCtr="0">
            <a:noAutofit/>
          </a:bodyPr>
          <a:lstStyle/>
          <a:p>
            <a:pPr marL="0" lvl="0" indent="0" algn="l" rtl="0">
              <a:spcBef>
                <a:spcPts val="0"/>
              </a:spcBef>
              <a:spcAft>
                <a:spcPts val="0"/>
              </a:spcAft>
              <a:buNone/>
            </a:pPr>
            <a:endParaRPr sz="2000" dirty="0"/>
          </a:p>
          <a:p>
            <a:pPr marL="0" lvl="0" indent="0" algn="l" rtl="0">
              <a:spcBef>
                <a:spcPts val="0"/>
              </a:spcBef>
              <a:spcAft>
                <a:spcPts val="0"/>
              </a:spcAft>
              <a:buNone/>
            </a:pPr>
            <a:r>
              <a:rPr lang="en-US" sz="2000" dirty="0"/>
              <a:t>The management procedures must also include maintenance of property records.</a:t>
            </a:r>
            <a:endParaRPr sz="2000" dirty="0"/>
          </a:p>
          <a:p>
            <a:pPr marL="0" lvl="0" indent="0" algn="l" rtl="0">
              <a:spcBef>
                <a:spcPts val="0"/>
              </a:spcBef>
              <a:spcAft>
                <a:spcPts val="0"/>
              </a:spcAft>
              <a:buNone/>
            </a:pPr>
            <a:endParaRPr sz="2000" dirty="0"/>
          </a:p>
          <a:p>
            <a:pPr marL="0" lvl="0" indent="0" algn="l" rtl="0">
              <a:spcBef>
                <a:spcPts val="1000"/>
              </a:spcBef>
              <a:spcAft>
                <a:spcPts val="0"/>
              </a:spcAft>
              <a:buNone/>
            </a:pPr>
            <a:r>
              <a:rPr lang="en-US" sz="2000" dirty="0"/>
              <a:t>These property records must include at a minimum:</a:t>
            </a:r>
            <a:endParaRPr sz="2000" dirty="0"/>
          </a:p>
          <a:p>
            <a:pPr marL="628650" indent="-342900">
              <a:spcBef>
                <a:spcPts val="0"/>
              </a:spcBef>
            </a:pPr>
            <a:r>
              <a:rPr lang="en-US" sz="2000" dirty="0"/>
              <a:t>Description and serial number or other identification number</a:t>
            </a:r>
            <a:endParaRPr sz="2000" dirty="0"/>
          </a:p>
          <a:p>
            <a:pPr marL="628650" indent="-342900">
              <a:spcBef>
                <a:spcPts val="0"/>
              </a:spcBef>
            </a:pPr>
            <a:r>
              <a:rPr lang="en-US" sz="2000" dirty="0"/>
              <a:t>Source of funding for the property, including FAIN# (Federal Award Identification Number); and CFDA#</a:t>
            </a:r>
            <a:endParaRPr sz="2000" dirty="0"/>
          </a:p>
          <a:p>
            <a:pPr marL="628650" indent="-342900">
              <a:spcBef>
                <a:spcPts val="0"/>
              </a:spcBef>
            </a:pPr>
            <a:r>
              <a:rPr lang="en-US" sz="2000" dirty="0"/>
              <a:t>Title owner/holder</a:t>
            </a:r>
            <a:endParaRPr sz="2000" dirty="0"/>
          </a:p>
          <a:p>
            <a:pPr marL="628650" indent="-342900">
              <a:spcBef>
                <a:spcPts val="0"/>
              </a:spcBef>
            </a:pPr>
            <a:r>
              <a:rPr lang="en-US" sz="2000" dirty="0"/>
              <a:t>Acquisition date</a:t>
            </a:r>
            <a:endParaRPr sz="2000" dirty="0"/>
          </a:p>
          <a:p>
            <a:pPr marL="628650" indent="-342900">
              <a:spcBef>
                <a:spcPts val="0"/>
              </a:spcBef>
            </a:pPr>
            <a:r>
              <a:rPr lang="en-US" sz="2000" dirty="0"/>
              <a:t>Acquisition cost</a:t>
            </a:r>
            <a:endParaRPr sz="2000" dirty="0"/>
          </a:p>
          <a:p>
            <a:pPr marL="628650" indent="-342900">
              <a:spcBef>
                <a:spcPts val="0"/>
              </a:spcBef>
            </a:pPr>
            <a:r>
              <a:rPr lang="en-US" sz="2000" dirty="0"/>
              <a:t>Percentage of cost related to Federal participation for the program under which the property was acquired</a:t>
            </a:r>
            <a:endParaRPr sz="2000" dirty="0"/>
          </a:p>
          <a:p>
            <a:pPr marL="628650" indent="-342900">
              <a:spcBef>
                <a:spcPts val="0"/>
              </a:spcBef>
            </a:pPr>
            <a:r>
              <a:rPr lang="en-US" sz="2000" dirty="0"/>
              <a:t>Location, use and condition of property</a:t>
            </a:r>
            <a:endParaRPr sz="2000" dirty="0"/>
          </a:p>
          <a:p>
            <a:pPr marL="628650" indent="-342900">
              <a:spcBef>
                <a:spcPts val="0"/>
              </a:spcBef>
            </a:pPr>
            <a:r>
              <a:rPr lang="en-US" sz="2000" dirty="0"/>
              <a:t>Any ultimate disposition data including the date of disposal and sale price of the property, federal release of title/approval to dispose.</a:t>
            </a:r>
            <a:endParaRPr sz="2100" dirty="0"/>
          </a:p>
        </p:txBody>
      </p:sp>
      <p:sp>
        <p:nvSpPr>
          <p:cNvPr id="316" name="Google Shape;316;g117e1a7b124_0_8"/>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17ca3dc5df_0_0"/>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100"/>
              <a:t>Welcome New Staff!</a:t>
            </a:r>
            <a:endParaRPr sz="3100"/>
          </a:p>
        </p:txBody>
      </p:sp>
      <p:sp>
        <p:nvSpPr>
          <p:cNvPr id="103" name="Google Shape;103;g117ca3dc5df_0_0"/>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457200" lvl="0" indent="-412750" algn="l" rtl="0">
              <a:lnSpc>
                <a:spcPct val="150000"/>
              </a:lnSpc>
              <a:spcBef>
                <a:spcPts val="375"/>
              </a:spcBef>
              <a:spcAft>
                <a:spcPts val="0"/>
              </a:spcAft>
              <a:buSzPts val="2900"/>
              <a:buChar char="•"/>
            </a:pP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Evita Byrd</a:t>
            </a:r>
            <a:r>
              <a:rPr lang="en-US" sz="2900"/>
              <a:t>, Title I Specialist</a:t>
            </a:r>
            <a:endParaRPr sz="2900"/>
          </a:p>
          <a:p>
            <a:pPr marL="457200" lvl="0" indent="-412750" algn="l" rtl="0">
              <a:lnSpc>
                <a:spcPct val="150000"/>
              </a:lnSpc>
              <a:spcBef>
                <a:spcPts val="0"/>
              </a:spcBef>
              <a:spcAft>
                <a:spcPts val="0"/>
              </a:spcAft>
              <a:buSzPts val="2900"/>
              <a:buChar char="•"/>
            </a:pP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Karen Bixler</a:t>
            </a:r>
            <a:r>
              <a:rPr lang="en-US" sz="2900"/>
              <a:t>, Title II Specialist</a:t>
            </a:r>
            <a:endParaRPr sz="2900"/>
          </a:p>
          <a:p>
            <a:pPr marL="457200" lvl="0" indent="-412750" algn="l" rtl="0">
              <a:lnSpc>
                <a:spcPct val="150000"/>
              </a:lnSpc>
              <a:spcBef>
                <a:spcPts val="0"/>
              </a:spcBef>
              <a:spcAft>
                <a:spcPts val="0"/>
              </a:spcAft>
              <a:buSzPts val="2900"/>
              <a:buChar char="•"/>
            </a:pP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Rachel Temple</a:t>
            </a:r>
            <a:r>
              <a:rPr lang="en-US" sz="2900"/>
              <a:t>, Title III Specialist</a:t>
            </a:r>
            <a:endParaRPr sz="2900"/>
          </a:p>
        </p:txBody>
      </p:sp>
      <p:sp>
        <p:nvSpPr>
          <p:cNvPr id="104" name="Google Shape;104;g117ca3dc5df_0_0"/>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17e1a7b124_0_19"/>
          <p:cNvSpPr txBox="1">
            <a:spLocks noGrp="1"/>
          </p:cNvSpPr>
          <p:nvPr>
            <p:ph type="title"/>
          </p:nvPr>
        </p:nvSpPr>
        <p:spPr>
          <a:xfrm>
            <a:off x="326925" y="254525"/>
            <a:ext cx="9517200" cy="756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4100"/>
              <a:t>Tracking of federally funded equipment</a:t>
            </a:r>
            <a:endParaRPr/>
          </a:p>
        </p:txBody>
      </p:sp>
      <p:sp>
        <p:nvSpPr>
          <p:cNvPr id="323" name="Google Shape;323;g117e1a7b124_0_19"/>
          <p:cNvSpPr txBox="1">
            <a:spLocks noGrp="1"/>
          </p:cNvSpPr>
          <p:nvPr>
            <p:ph type="body" idx="1"/>
          </p:nvPr>
        </p:nvSpPr>
        <p:spPr>
          <a:xfrm>
            <a:off x="368325" y="1463050"/>
            <a:ext cx="11587500" cy="4964100"/>
          </a:xfrm>
          <a:prstGeom prst="rect">
            <a:avLst/>
          </a:prstGeom>
        </p:spPr>
        <p:txBody>
          <a:bodyPr spcFirstLastPara="1" wrap="square" lIns="0" tIns="0" rIns="0" bIns="45700" anchor="t" anchorCtr="0">
            <a:noAutofit/>
          </a:bodyPr>
          <a:lstStyle/>
          <a:p>
            <a:pPr marL="0" marR="0" lvl="0" indent="0" algn="l" rtl="0">
              <a:lnSpc>
                <a:spcPct val="90000"/>
              </a:lnSpc>
              <a:spcBef>
                <a:spcPts val="0"/>
              </a:spcBef>
              <a:spcAft>
                <a:spcPts val="0"/>
              </a:spcAft>
              <a:buNone/>
            </a:pPr>
            <a:r>
              <a:rPr lang="en-US" sz="2000"/>
              <a:t>While not required by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federal guidance</a:t>
            </a:r>
            <a:r>
              <a:rPr lang="en-US" sz="2000"/>
              <a:t>, CDE strongly recommends the best practice of accountability for highly walkable items (e.g. – Chromebooks, iPads, iPhones, calculators, etc.).</a:t>
            </a:r>
            <a:endParaRPr sz="2000"/>
          </a:p>
          <a:p>
            <a:pPr marL="0" marR="0" lvl="0" indent="0" algn="l" rtl="0">
              <a:lnSpc>
                <a:spcPct val="90000"/>
              </a:lnSpc>
              <a:spcBef>
                <a:spcPts val="0"/>
              </a:spcBef>
              <a:spcAft>
                <a:spcPts val="0"/>
              </a:spcAft>
              <a:buNone/>
            </a:pPr>
            <a:endParaRPr sz="2000"/>
          </a:p>
          <a:p>
            <a:pPr marL="0" marR="0" lvl="0" indent="0" algn="l" rtl="0">
              <a:lnSpc>
                <a:spcPct val="90000"/>
              </a:lnSpc>
              <a:spcBef>
                <a:spcPts val="0"/>
              </a:spcBef>
              <a:spcAft>
                <a:spcPts val="0"/>
              </a:spcAft>
              <a:buNone/>
            </a:pPr>
            <a:r>
              <a:rPr lang="en-US" sz="2000"/>
              <a:t>This accountability may include such items as:</a:t>
            </a:r>
            <a:endParaRPr sz="2000"/>
          </a:p>
          <a:p>
            <a:pPr marL="457200" marR="0" lvl="0" indent="-355600" algn="l" rtl="0">
              <a:lnSpc>
                <a:spcPct val="90000"/>
              </a:lnSpc>
              <a:spcBef>
                <a:spcPts val="0"/>
              </a:spcBef>
              <a:spcAft>
                <a:spcPts val="0"/>
              </a:spcAft>
              <a:buSzPts val="2000"/>
              <a:buChar char="•"/>
            </a:pPr>
            <a:r>
              <a:rPr lang="en-US" sz="2000"/>
              <a:t>Policy/procedures to define highly walkable items</a:t>
            </a:r>
            <a:endParaRPr sz="2000"/>
          </a:p>
          <a:p>
            <a:pPr marL="457200" marR="0" lvl="0" indent="-355600" algn="l" rtl="0">
              <a:lnSpc>
                <a:spcPct val="90000"/>
              </a:lnSpc>
              <a:spcBef>
                <a:spcPts val="0"/>
              </a:spcBef>
              <a:spcAft>
                <a:spcPts val="0"/>
              </a:spcAft>
              <a:buSzPts val="2000"/>
              <a:buChar char="•"/>
            </a:pPr>
            <a:r>
              <a:rPr lang="en-US" sz="2000"/>
              <a:t>Inventory, tagging and check out procedures to help track highly walkable items to ensure good stewardship of federal funds</a:t>
            </a:r>
            <a:endParaRPr sz="2000"/>
          </a:p>
          <a:p>
            <a:pPr marL="457200" lvl="0" indent="-355600" algn="l" rtl="0">
              <a:spcBef>
                <a:spcPts val="0"/>
              </a:spcBef>
              <a:spcAft>
                <a:spcPts val="0"/>
              </a:spcAft>
              <a:buSzPts val="2000"/>
              <a:buChar char="•"/>
            </a:pPr>
            <a:r>
              <a:rPr lang="en-US" sz="2000"/>
              <a:t>Coding these items as 0735 Non-Cap Equipment rather than 0600 Supplies for ease of tracking</a:t>
            </a:r>
            <a:endParaRPr sz="2000"/>
          </a:p>
          <a:p>
            <a:pPr marL="0" marR="0" lvl="0" indent="0" algn="l" rtl="0">
              <a:lnSpc>
                <a:spcPct val="90000"/>
              </a:lnSpc>
              <a:spcBef>
                <a:spcPts val="0"/>
              </a:spcBef>
              <a:spcAft>
                <a:spcPts val="0"/>
              </a:spcAft>
              <a:buNone/>
            </a:pPr>
            <a:endParaRPr sz="2000"/>
          </a:p>
          <a:p>
            <a:pPr marL="0" marR="0" lvl="0" indent="0" algn="l" rtl="0">
              <a:lnSpc>
                <a:spcPct val="90000"/>
              </a:lnSpc>
              <a:spcBef>
                <a:spcPts val="0"/>
              </a:spcBef>
              <a:spcAft>
                <a:spcPts val="0"/>
              </a:spcAft>
              <a:buNone/>
            </a:pPr>
            <a:r>
              <a:rPr lang="en-US" sz="2000"/>
              <a:t>This helps ensure these items are also guarded against loss, theft or damage as well as mitigate fraud, waste and abuse.</a:t>
            </a:r>
            <a:endParaRPr sz="2000"/>
          </a:p>
          <a:p>
            <a:pPr marL="0" marR="0" lvl="0" indent="0" algn="l" rtl="0">
              <a:lnSpc>
                <a:spcPct val="90000"/>
              </a:lnSpc>
              <a:spcBef>
                <a:spcPts val="0"/>
              </a:spcBef>
              <a:spcAft>
                <a:spcPts val="0"/>
              </a:spcAft>
              <a:buNone/>
            </a:pPr>
            <a:endParaRPr sz="2000"/>
          </a:p>
          <a:p>
            <a:pPr marL="0" marR="0" lvl="0" indent="0" algn="l" rtl="0">
              <a:lnSpc>
                <a:spcPct val="90000"/>
              </a:lnSpc>
              <a:spcBef>
                <a:spcPts val="0"/>
              </a:spcBef>
              <a:spcAft>
                <a:spcPts val="0"/>
              </a:spcAft>
              <a:buNone/>
            </a:pPr>
            <a:r>
              <a:rPr lang="en-US" sz="2000"/>
              <a:t>The absence of these processes may be viewed as a lack of strong internal controls (required by 2 CFR 200.302(b)(4)) and has been the subject of Audit findings for similar entities as discussed during the BruMan training from the </a:t>
            </a:r>
            <a:r>
              <a:rPr lang="en-US" sz="2000" u="sng">
                <a:solidFill>
                  <a:schemeClr val="hlink"/>
                </a:solidFill>
                <a:hlinkClick r:id="rId3"/>
              </a:rPr>
              <a:t>February 24th Office Hours</a:t>
            </a:r>
            <a:r>
              <a:rPr lang="en-US" sz="2000"/>
              <a:t>.</a:t>
            </a:r>
            <a:endParaRPr sz="2000"/>
          </a:p>
        </p:txBody>
      </p:sp>
      <p:sp>
        <p:nvSpPr>
          <p:cNvPr id="324" name="Google Shape;324;g117e1a7b124_0_19"/>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17a9ecd95f_2_14"/>
          <p:cNvSpPr txBox="1">
            <a:spLocks noGrp="1"/>
          </p:cNvSpPr>
          <p:nvPr>
            <p:ph type="title"/>
          </p:nvPr>
        </p:nvSpPr>
        <p:spPr>
          <a:xfrm>
            <a:off x="297425" y="267925"/>
            <a:ext cx="103842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400"/>
              <a:t>Disposal and transfer of equipment </a:t>
            </a:r>
            <a:endParaRPr/>
          </a:p>
        </p:txBody>
      </p:sp>
      <p:sp>
        <p:nvSpPr>
          <p:cNvPr id="331" name="Google Shape;331;g117a9ecd95f_2_14"/>
          <p:cNvSpPr txBox="1">
            <a:spLocks noGrp="1"/>
          </p:cNvSpPr>
          <p:nvPr>
            <p:ph type="body" idx="1"/>
          </p:nvPr>
        </p:nvSpPr>
        <p:spPr>
          <a:xfrm>
            <a:off x="397375" y="1463050"/>
            <a:ext cx="11331900" cy="4640700"/>
          </a:xfrm>
          <a:prstGeom prst="rect">
            <a:avLst/>
          </a:prstGeom>
        </p:spPr>
        <p:txBody>
          <a:bodyPr spcFirstLastPara="1" wrap="square" lIns="0" tIns="0" rIns="0"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2200" dirty="0"/>
              <a:t>Under 2 CFR 200.313(e), when original or replacement equipment acquired under a Federal award is no longer needed for the original project or program or for other activities currently or previously supported by a Federal agency the LEA must request instructions from the Federal agency if required by the Federal award. Disposition of the equipment will be made as follows, in accordance with Federal agency’s instructions:</a:t>
            </a:r>
            <a:endParaRPr sz="2200" dirty="0"/>
          </a:p>
          <a:p>
            <a:pPr marL="914400" lvl="0" indent="-457200" algn="l" rtl="0">
              <a:lnSpc>
                <a:spcPct val="107000"/>
              </a:lnSpc>
              <a:spcBef>
                <a:spcPts val="800"/>
              </a:spcBef>
              <a:spcAft>
                <a:spcPts val="0"/>
              </a:spcAft>
              <a:buClr>
                <a:schemeClr val="dk1"/>
              </a:buClr>
              <a:buSzPct val="100000"/>
              <a:buFont typeface="+mj-lt"/>
              <a:buAutoNum type="arabicPeriod"/>
            </a:pPr>
            <a:r>
              <a:rPr lang="en-US" dirty="0"/>
              <a:t>Items of equipment with a current per unit fair market value of $5,000 or less may be retained, sold, or otherwise disposed of with no further obligation to the Federal awarding agency.</a:t>
            </a:r>
            <a:endParaRPr dirty="0"/>
          </a:p>
          <a:p>
            <a:pPr marL="914400" lvl="0" indent="-457200" algn="l" rtl="0">
              <a:lnSpc>
                <a:spcPct val="107000"/>
              </a:lnSpc>
              <a:spcBef>
                <a:spcPts val="0"/>
              </a:spcBef>
              <a:spcAft>
                <a:spcPts val="0"/>
              </a:spcAft>
              <a:buClr>
                <a:schemeClr val="dk1"/>
              </a:buClr>
              <a:buSzPct val="100000"/>
              <a:buFont typeface="+mj-lt"/>
              <a:buAutoNum type="arabicPeriod"/>
            </a:pPr>
            <a:r>
              <a:rPr lang="en-US" dirty="0"/>
              <a:t>If the Federal awarding agency fails to provide requested instructions within 120 days, items of equipment with a current per-unit fair-market value more than $5,000 may be retained by the LEA or sold.</a:t>
            </a:r>
            <a:endParaRPr lang="en-US" sz="1500" dirty="0"/>
          </a:p>
          <a:p>
            <a:pPr marL="1371600" lvl="1" indent="-457200">
              <a:lnSpc>
                <a:spcPct val="107000"/>
              </a:lnSpc>
              <a:spcBef>
                <a:spcPts val="0"/>
              </a:spcBef>
              <a:buSzPct val="100000"/>
              <a:buFont typeface="+mj-lt"/>
              <a:buAutoNum type="arabicPeriod"/>
            </a:pPr>
            <a:r>
              <a:rPr lang="en-US" dirty="0"/>
              <a:t>The Federal agency is entitled to an amount calculated by multiplying the current market value or proceeds from sale by the Federal agency’s percentage in the cost of the original purchase. If the equipment is sold, the Federal agency may allow the LEA to deduct and retain from the Federal share $500 or ten percent of the proceeds, whichever is less, for its selling and handling expenses. </a:t>
            </a:r>
            <a:endParaRPr dirty="0"/>
          </a:p>
          <a:p>
            <a:pPr marL="0" lvl="0" indent="0" algn="l" rtl="0">
              <a:spcBef>
                <a:spcPts val="750"/>
              </a:spcBef>
              <a:spcAft>
                <a:spcPts val="0"/>
              </a:spcAft>
              <a:buNone/>
            </a:pPr>
            <a:endParaRPr dirty="0"/>
          </a:p>
        </p:txBody>
      </p:sp>
      <p:sp>
        <p:nvSpPr>
          <p:cNvPr id="332" name="Google Shape;332;g117a9ecd95f_2_14"/>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17a9ecd95f_2_28"/>
          <p:cNvSpPr txBox="1">
            <a:spLocks noGrp="1"/>
          </p:cNvSpPr>
          <p:nvPr>
            <p:ph type="title"/>
          </p:nvPr>
        </p:nvSpPr>
        <p:spPr>
          <a:xfrm>
            <a:off x="906350" y="383475"/>
            <a:ext cx="10019100" cy="756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4400"/>
              <a:t>Disposal and transfer of equipment</a:t>
            </a:r>
            <a:endParaRPr/>
          </a:p>
        </p:txBody>
      </p:sp>
      <p:sp>
        <p:nvSpPr>
          <p:cNvPr id="339" name="Google Shape;339;g117a9ecd95f_2_28"/>
          <p:cNvSpPr txBox="1">
            <a:spLocks noGrp="1"/>
          </p:cNvSpPr>
          <p:nvPr>
            <p:ph type="body" idx="1"/>
          </p:nvPr>
        </p:nvSpPr>
        <p:spPr>
          <a:xfrm>
            <a:off x="838200" y="1470855"/>
            <a:ext cx="10515600" cy="4640700"/>
          </a:xfrm>
          <a:prstGeom prst="rect">
            <a:avLst/>
          </a:prstGeom>
        </p:spPr>
        <p:txBody>
          <a:bodyPr spcFirstLastPara="1" wrap="square" lIns="0" tIns="0" rIns="0" bIns="45700" anchor="t" anchorCtr="0">
            <a:noAutofit/>
          </a:bodyPr>
          <a:lstStyle/>
          <a:p>
            <a:pPr lvl="0" indent="-457200" algn="l" rtl="0">
              <a:lnSpc>
                <a:spcPct val="107000"/>
              </a:lnSpc>
              <a:spcBef>
                <a:spcPts val="0"/>
              </a:spcBef>
              <a:spcAft>
                <a:spcPts val="0"/>
              </a:spcAft>
              <a:buClr>
                <a:schemeClr val="dk1"/>
              </a:buClr>
              <a:buSzPct val="100000"/>
              <a:buFont typeface="+mj-lt"/>
              <a:buAutoNum type="arabicPeriod" startAt="3"/>
            </a:pPr>
            <a:r>
              <a:rPr lang="en-US" sz="2400" dirty="0"/>
              <a:t>LEAs may transfer title to the property to the Federal Government or to an eligible third party provided that, in such cases, the LEA is entitled to compensation for its percentage of the current fair market value of the property.</a:t>
            </a:r>
          </a:p>
          <a:p>
            <a:pPr lvl="0" indent="-457200" algn="l" rtl="0">
              <a:lnSpc>
                <a:spcPct val="107000"/>
              </a:lnSpc>
              <a:spcBef>
                <a:spcPts val="0"/>
              </a:spcBef>
              <a:spcAft>
                <a:spcPts val="0"/>
              </a:spcAft>
              <a:buClr>
                <a:schemeClr val="dk1"/>
              </a:buClr>
              <a:buSzPct val="100000"/>
              <a:buFont typeface="+mj-lt"/>
              <a:buAutoNum type="arabicPeriod" startAt="3"/>
            </a:pPr>
            <a:r>
              <a:rPr lang="en-US" sz="2400" dirty="0"/>
              <a:t>In cases where a LEA fails to take appropriate disposition actions, the Federal agency may direct the LEA to take such actions. </a:t>
            </a:r>
            <a:endParaRPr sz="2400" dirty="0"/>
          </a:p>
          <a:p>
            <a:pPr marL="0" lvl="0" indent="0" algn="l" rtl="0">
              <a:spcBef>
                <a:spcPts val="750"/>
              </a:spcBef>
              <a:spcAft>
                <a:spcPts val="0"/>
              </a:spcAft>
              <a:buNone/>
            </a:pPr>
            <a:endParaRPr dirty="0"/>
          </a:p>
        </p:txBody>
      </p:sp>
      <p:sp>
        <p:nvSpPr>
          <p:cNvPr id="340" name="Google Shape;340;g117a9ecd95f_2_28"/>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3"/>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Upcoming Meetings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4"/>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Any Requests for Upcoming Topics or Questions! </a:t>
            </a:r>
            <a:endParaRPr/>
          </a:p>
        </p:txBody>
      </p:sp>
      <p:sp>
        <p:nvSpPr>
          <p:cNvPr id="351" name="Google Shape;351;p14"/>
          <p:cNvSpPr txBox="1">
            <a:spLocks noGrp="1"/>
          </p:cNvSpPr>
          <p:nvPr>
            <p:ph type="body" idx="1"/>
          </p:nvPr>
        </p:nvSpPr>
        <p:spPr>
          <a:xfrm>
            <a:off x="838200" y="1463050"/>
            <a:ext cx="64158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Clr>
                <a:schemeClr val="dk1"/>
              </a:buClr>
              <a:buSzPts val="2400"/>
              <a:buNone/>
            </a:pPr>
            <a:r>
              <a:rPr lang="en-US" sz="2400"/>
              <a:t>Upcoming Office Hours</a:t>
            </a:r>
            <a:endParaRPr/>
          </a:p>
          <a:p>
            <a:pPr marL="495300" lvl="0" indent="-285750" algn="l" rtl="0">
              <a:lnSpc>
                <a:spcPct val="90000"/>
              </a:lnSpc>
              <a:spcBef>
                <a:spcPts val="750"/>
              </a:spcBef>
              <a:spcAft>
                <a:spcPts val="0"/>
              </a:spcAft>
              <a:buSzPts val="2400"/>
              <a:buChar char="•"/>
            </a:pPr>
            <a:r>
              <a:rPr lang="en-US" sz="2400"/>
              <a:t>March 17</a:t>
            </a:r>
            <a:r>
              <a:rPr lang="en-US" sz="2400" baseline="30000"/>
              <a:t>th</a:t>
            </a:r>
            <a:r>
              <a:rPr lang="en-US" sz="2400"/>
              <a:t> </a:t>
            </a:r>
            <a:endParaRPr sz="2400"/>
          </a:p>
          <a:p>
            <a:pPr marL="0" lvl="0" indent="0" algn="l" rtl="0">
              <a:lnSpc>
                <a:spcPct val="90000"/>
              </a:lnSpc>
              <a:spcBef>
                <a:spcPts val="750"/>
              </a:spcBef>
              <a:spcAft>
                <a:spcPts val="0"/>
              </a:spcAft>
              <a:buNone/>
            </a:pPr>
            <a:endParaRPr sz="2400"/>
          </a:p>
          <a:p>
            <a:pPr marL="0" lvl="0" indent="0" algn="l" rtl="0">
              <a:lnSpc>
                <a:spcPct val="90000"/>
              </a:lnSpc>
              <a:spcBef>
                <a:spcPts val="750"/>
              </a:spcBef>
              <a:spcAft>
                <a:spcPts val="0"/>
              </a:spcAft>
              <a:buNone/>
            </a:pPr>
            <a:r>
              <a:rPr lang="en-US" sz="2400"/>
              <a:t>Other Trainings</a:t>
            </a:r>
            <a:endParaRPr sz="2400"/>
          </a:p>
          <a:p>
            <a:pPr marL="495300" lvl="0" indent="-285750" algn="l" rtl="0">
              <a:lnSpc>
                <a:spcPct val="90000"/>
              </a:lnSpc>
              <a:spcBef>
                <a:spcPts val="750"/>
              </a:spcBef>
              <a:spcAft>
                <a:spcPts val="0"/>
              </a:spcAft>
              <a:buSzPts val="2400"/>
              <a:buChar char="•"/>
            </a:pPr>
            <a:r>
              <a:rPr lang="en-US" sz="2400"/>
              <a:t>March 8th @11am - 12:30pm - Schools of Choice Topic-Based Webinar: EDT for Charter Schools (</a:t>
            </a:r>
            <a:r>
              <a:rPr lang="en-US" sz="2400" u="sng">
                <a:solidFill>
                  <a:schemeClr val="hlink"/>
                </a:solidFill>
                <a:hlinkClick r:id="rId3"/>
              </a:rPr>
              <a:t>register here</a:t>
            </a:r>
            <a:r>
              <a:rPr lang="en-US" sz="2400"/>
              <a:t>)</a:t>
            </a:r>
            <a:endParaRPr sz="2400"/>
          </a:p>
          <a:p>
            <a:pPr marL="495300" lvl="0" indent="-285750" algn="l" rtl="0">
              <a:lnSpc>
                <a:spcPct val="90000"/>
              </a:lnSpc>
              <a:spcBef>
                <a:spcPts val="750"/>
              </a:spcBef>
              <a:spcAft>
                <a:spcPts val="0"/>
              </a:spcAft>
              <a:buSzPts val="2400"/>
              <a:buChar char="•"/>
            </a:pPr>
            <a:r>
              <a:rPr lang="en-US" sz="2400"/>
              <a:t>March 29th - EDT Series Training #3: Implementing Changes Using EDT (time TBD)</a:t>
            </a:r>
            <a:endParaRPr sz="2400"/>
          </a:p>
          <a:p>
            <a:pPr marL="342900" lvl="0" indent="-133350" algn="l" rtl="0">
              <a:lnSpc>
                <a:spcPct val="90000"/>
              </a:lnSpc>
              <a:spcBef>
                <a:spcPts val="750"/>
              </a:spcBef>
              <a:spcAft>
                <a:spcPts val="0"/>
              </a:spcAft>
              <a:buSzPts val="2400"/>
              <a:buNone/>
            </a:pPr>
            <a:endParaRPr sz="2400"/>
          </a:p>
        </p:txBody>
      </p:sp>
      <p:sp>
        <p:nvSpPr>
          <p:cNvPr id="352" name="Google Shape;352;p1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34</a:t>
            </a:fld>
            <a:endParaRPr/>
          </a:p>
        </p:txBody>
      </p:sp>
      <p:pic>
        <p:nvPicPr>
          <p:cNvPr id="353" name="Google Shape;353;p14" descr="Text, whiteboard&#10;&#10;Description automatically generated"/>
          <p:cNvPicPr preferRelativeResize="0"/>
          <p:nvPr/>
        </p:nvPicPr>
        <p:blipFill rotWithShape="1">
          <a:blip r:embed="rId4">
            <a:alphaModFix/>
          </a:blip>
          <a:srcRect/>
          <a:stretch/>
        </p:blipFill>
        <p:spPr>
          <a:xfrm>
            <a:off x="7859088" y="2618481"/>
            <a:ext cx="3494703" cy="2329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59" name="Google Shape;359;p15">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60" name="Google Shape;360;p15"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8627"/>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61" name="Google Shape;361;p15">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62" name="Google Shape;362;p15"/>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 Evita Byrd</a:t>
            </a:r>
            <a:endParaRPr sz="1000"/>
          </a:p>
          <a:p>
            <a:pPr marL="471488" lvl="1" indent="-128587" algn="l" rtl="0">
              <a:lnSpc>
                <a:spcPct val="90000"/>
              </a:lnSpc>
              <a:spcBef>
                <a:spcPts val="375"/>
              </a:spcBef>
              <a:spcAft>
                <a:spcPts val="0"/>
              </a:spcAft>
              <a:buSzPts val="1500"/>
              <a:buChar char="•"/>
            </a:pPr>
            <a:r>
              <a:rPr lang="en-US" sz="1300"/>
              <a:t>Title II: Niko Kaloudis, Karen Bixler</a:t>
            </a:r>
            <a:endParaRPr sz="1000"/>
          </a:p>
          <a:p>
            <a:pPr marL="471488" lvl="1" indent="-128587" algn="l" rtl="0">
              <a:lnSpc>
                <a:spcPct val="90000"/>
              </a:lnSpc>
              <a:spcBef>
                <a:spcPts val="375"/>
              </a:spcBef>
              <a:spcAft>
                <a:spcPts val="0"/>
              </a:spcAft>
              <a:buSzPts val="1500"/>
              <a:buChar char="•"/>
            </a:pPr>
            <a:r>
              <a:rPr lang="en-US" sz="1300"/>
              <a:t>Title III: Kathryn Wisner, Rachel Temple</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363" name="Google Shape;363;p15"/>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64" name="Google Shape;364;p15"/>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a:t>
            </a:r>
            <a:r>
              <a:rPr lang="en-US" sz="1200" u="sng">
                <a:solidFill>
                  <a:schemeClr val="hlink"/>
                </a:solidFill>
                <a:latin typeface="Calibri"/>
                <a:ea typeface="Calibri"/>
                <a:cs typeface="Calibri"/>
                <a:sym typeface="Calibri"/>
                <a:hlinkClick r:id="rId15"/>
              </a:rPr>
              <a:t>b</a:t>
            </a:r>
            <a:r>
              <a:rPr lang="en-US" sz="1200" b="0" i="0" u="sng" strike="noStrike" cap="none">
                <a:solidFill>
                  <a:schemeClr val="hlink"/>
                </a:solidFill>
                <a:latin typeface="Calibri"/>
                <a:ea typeface="Calibri"/>
                <a:cs typeface="Calibri"/>
                <a:sym typeface="Calibri"/>
                <a:hlinkClick r:id="rId15"/>
              </a:rPr>
              <a:t>@cde.state.co.us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111" name="Google Shape;111;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endParaRPr dirty="0"/>
          </a:p>
          <a:p>
            <a:pPr marL="495300" lvl="0" indent="-285750" algn="l" rtl="0">
              <a:lnSpc>
                <a:spcPct val="90000"/>
              </a:lnSpc>
              <a:spcBef>
                <a:spcPts val="750"/>
              </a:spcBef>
              <a:spcAft>
                <a:spcPts val="0"/>
              </a:spcAft>
              <a:buSzPts val="2400"/>
              <a:buChar char="•"/>
            </a:pPr>
            <a:r>
              <a:rPr lang="en-US" sz="2400" dirty="0"/>
              <a:t>Updates and Reminders</a:t>
            </a:r>
            <a:endParaRPr sz="2400" dirty="0"/>
          </a:p>
          <a:p>
            <a:pPr marL="495300" lvl="0" indent="-285750" algn="l" rtl="0">
              <a:lnSpc>
                <a:spcPct val="90000"/>
              </a:lnSpc>
              <a:spcBef>
                <a:spcPts val="750"/>
              </a:spcBef>
              <a:spcAft>
                <a:spcPts val="0"/>
              </a:spcAft>
              <a:buSzPts val="2400"/>
              <a:buChar char="•"/>
            </a:pPr>
            <a:r>
              <a:rPr lang="en-US" sz="2400" dirty="0"/>
              <a:t>Upcoming Grant Opportunities</a:t>
            </a:r>
            <a:endParaRPr sz="2400" dirty="0"/>
          </a:p>
          <a:p>
            <a:pPr marL="495300" lvl="0" indent="-285750" algn="l" rtl="0">
              <a:lnSpc>
                <a:spcPct val="90000"/>
              </a:lnSpc>
              <a:spcBef>
                <a:spcPts val="750"/>
              </a:spcBef>
              <a:spcAft>
                <a:spcPts val="0"/>
              </a:spcAft>
              <a:buSzPts val="2400"/>
              <a:buChar char="•"/>
            </a:pPr>
            <a:r>
              <a:rPr lang="en-US" sz="2400" dirty="0"/>
              <a:t>New Directors Launchpad</a:t>
            </a:r>
            <a:endParaRPr sz="2400" dirty="0"/>
          </a:p>
          <a:p>
            <a:pPr marL="495300" lvl="0" indent="-285750" algn="l" rtl="0">
              <a:lnSpc>
                <a:spcPct val="90000"/>
              </a:lnSpc>
              <a:spcBef>
                <a:spcPts val="750"/>
              </a:spcBef>
              <a:spcAft>
                <a:spcPts val="0"/>
              </a:spcAft>
              <a:buSzPts val="2400"/>
              <a:buChar char="•"/>
            </a:pPr>
            <a:r>
              <a:rPr lang="en-US" sz="2400" dirty="0"/>
              <a:t>Federally Funded Equipment</a:t>
            </a:r>
            <a:endParaRPr sz="2400" dirty="0"/>
          </a:p>
        </p:txBody>
      </p:sp>
      <p:sp>
        <p:nvSpPr>
          <p:cNvPr id="112" name="Google Shape;112;p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Reminders, and Clarifications</a:t>
            </a:r>
            <a:endParaRPr/>
          </a:p>
        </p:txBody>
      </p:sp>
      <p:sp>
        <p:nvSpPr>
          <p:cNvPr id="118" name="Google Shape;118;p4"/>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17a9ecd66f_0_2"/>
          <p:cNvSpPr txBox="1">
            <a:spLocks noGrp="1"/>
          </p:cNvSpPr>
          <p:nvPr>
            <p:ph type="title"/>
          </p:nvPr>
        </p:nvSpPr>
        <p:spPr>
          <a:xfrm>
            <a:off x="326926" y="217739"/>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a:t>ESSER III March 24 Deadline</a:t>
            </a:r>
            <a:endParaRPr sz="3200"/>
          </a:p>
        </p:txBody>
      </p:sp>
      <p:sp>
        <p:nvSpPr>
          <p:cNvPr id="125" name="Google Shape;125;g117a9ecd66f_0_2"/>
          <p:cNvSpPr txBox="1">
            <a:spLocks noGrp="1"/>
          </p:cNvSpPr>
          <p:nvPr>
            <p:ph type="body" idx="1"/>
          </p:nvPr>
        </p:nvSpPr>
        <p:spPr>
          <a:xfrm>
            <a:off x="838200" y="1463040"/>
            <a:ext cx="10515600" cy="4640700"/>
          </a:xfrm>
          <a:prstGeom prst="rect">
            <a:avLst/>
          </a:prstGeom>
        </p:spPr>
        <p:txBody>
          <a:bodyPr spcFirstLastPara="1" wrap="square" lIns="0" tIns="0" rIns="0" bIns="45700" anchor="t" anchorCtr="0">
            <a:noAutofit/>
          </a:bodyPr>
          <a:lstStyle/>
          <a:p>
            <a:pPr marL="457200" lvl="0" indent="-431800" algn="l" rtl="0">
              <a:lnSpc>
                <a:spcPct val="115000"/>
              </a:lnSpc>
              <a:spcBef>
                <a:spcPts val="750"/>
              </a:spcBef>
              <a:spcAft>
                <a:spcPts val="0"/>
              </a:spcAft>
              <a:buClr>
                <a:srgbClr val="980000"/>
              </a:buClr>
              <a:buSzPts val="3200"/>
              <a:buChar char="•"/>
            </a:pPr>
            <a:r>
              <a:rPr lang="en-US" sz="2600" dirty="0">
                <a:solidFill>
                  <a:srgbClr val="980000"/>
                </a:solidFill>
              </a:rPr>
              <a:t>ESSER III applications need final approval by March 24</a:t>
            </a:r>
            <a:endParaRPr sz="2600" dirty="0">
              <a:solidFill>
                <a:srgbClr val="980000"/>
              </a:solidFill>
            </a:endParaRPr>
          </a:p>
          <a:p>
            <a:pPr marL="457200" lvl="0" indent="-393700" algn="l" rtl="0">
              <a:lnSpc>
                <a:spcPct val="115000"/>
              </a:lnSpc>
              <a:spcBef>
                <a:spcPts val="0"/>
              </a:spcBef>
              <a:spcAft>
                <a:spcPts val="0"/>
              </a:spcAft>
              <a:buSzPts val="2600"/>
              <a:buChar char="•"/>
            </a:pPr>
            <a:r>
              <a:rPr lang="en-US" sz="2600" dirty="0"/>
              <a:t>Please submit revisions as soon as possible!</a:t>
            </a:r>
            <a:endParaRPr sz="2600" dirty="0"/>
          </a:p>
          <a:p>
            <a:pPr marL="457200" lvl="0" indent="-393700" algn="l" rtl="0">
              <a:lnSpc>
                <a:spcPct val="115000"/>
              </a:lnSpc>
              <a:spcBef>
                <a:spcPts val="0"/>
              </a:spcBef>
              <a:spcAft>
                <a:spcPts val="0"/>
              </a:spcAft>
              <a:buSzPts val="2600"/>
              <a:buChar char="•"/>
            </a:pPr>
            <a:r>
              <a:rPr lang="en-US" sz="2600" dirty="0"/>
              <a:t>You can include Placeholders in your budget</a:t>
            </a:r>
            <a:endParaRPr sz="2600" dirty="0"/>
          </a:p>
          <a:p>
            <a:pPr marL="914400" lvl="1" indent="-393700" algn="l" rtl="0">
              <a:lnSpc>
                <a:spcPct val="115000"/>
              </a:lnSpc>
              <a:spcBef>
                <a:spcPts val="0"/>
              </a:spcBef>
              <a:spcAft>
                <a:spcPts val="0"/>
              </a:spcAft>
              <a:buSzPts val="2600"/>
              <a:buChar char="•"/>
            </a:pPr>
            <a:r>
              <a:rPr lang="en-US" sz="2600" dirty="0"/>
              <a:t>Should only be a small portion of your budget</a:t>
            </a:r>
            <a:endParaRPr sz="2600" dirty="0"/>
          </a:p>
          <a:p>
            <a:pPr marL="914400" lvl="1" indent="-393700" algn="l" rtl="0">
              <a:lnSpc>
                <a:spcPct val="115000"/>
              </a:lnSpc>
              <a:spcBef>
                <a:spcPts val="0"/>
              </a:spcBef>
              <a:spcAft>
                <a:spcPts val="0"/>
              </a:spcAft>
              <a:buSzPts val="2600"/>
              <a:buChar char="•"/>
            </a:pPr>
            <a:r>
              <a:rPr lang="en-US" sz="2600" dirty="0"/>
              <a:t>Should not be for the current fiscal year</a:t>
            </a:r>
            <a:endParaRPr sz="2600" dirty="0"/>
          </a:p>
          <a:p>
            <a:pPr marL="914400" lvl="1" indent="-393700" algn="l" rtl="0">
              <a:lnSpc>
                <a:spcPct val="115000"/>
              </a:lnSpc>
              <a:spcBef>
                <a:spcPts val="0"/>
              </a:spcBef>
              <a:spcAft>
                <a:spcPts val="0"/>
              </a:spcAft>
              <a:buSzPts val="2600"/>
              <a:buChar char="•"/>
            </a:pPr>
            <a:r>
              <a:rPr lang="en-US" sz="2600" dirty="0"/>
              <a:t>Must submit specific detail through PAR in order to draw down funds</a:t>
            </a:r>
            <a:endParaRPr sz="2600" dirty="0"/>
          </a:p>
          <a:p>
            <a:pPr marL="914400" lvl="1" indent="-393700" algn="l" rtl="0">
              <a:lnSpc>
                <a:spcPct val="115000"/>
              </a:lnSpc>
              <a:spcBef>
                <a:spcPts val="0"/>
              </a:spcBef>
              <a:spcAft>
                <a:spcPts val="0"/>
              </a:spcAft>
              <a:buSzPts val="2600"/>
              <a:buChar char="•"/>
            </a:pPr>
            <a:r>
              <a:rPr lang="en-US" sz="2600" dirty="0"/>
              <a:t>Include placeholder language in the activity description</a:t>
            </a:r>
            <a:endParaRPr sz="2600" dirty="0"/>
          </a:p>
          <a:p>
            <a:pPr marL="457200" lvl="0" indent="0" algn="l" rtl="0">
              <a:lnSpc>
                <a:spcPct val="100000"/>
              </a:lnSpc>
              <a:spcBef>
                <a:spcPts val="1200"/>
              </a:spcBef>
              <a:spcAft>
                <a:spcPts val="0"/>
              </a:spcAft>
              <a:buNone/>
            </a:pPr>
            <a:r>
              <a:rPr lang="en-US" sz="1200" dirty="0">
                <a:latin typeface="Arial"/>
                <a:ea typeface="Arial"/>
                <a:cs typeface="Arial"/>
                <a:sym typeface="Arial"/>
              </a:rPr>
              <a:t>“Placeholder - The LEA is in the process of identifying needs for the remainder of the ESSER funds allocated to the LEA. The amount in this budget line is being set aside to use for future allowable activities that are unknown at this time. Once the allowable activities have been identified, the LEA will revise this budget line to propose the use of these funds. The LEA acknowledges that even if the remainder of the application has final approval, this placeholder line item is not approved and funding will not be distributed until the LEA submits revisions requesting approval for specific activities for these funds through the Post Award Revision (PAR) process. The LEA assures that these funds will not be obligated, used, or requested for reimbursement until proposed activities are approved by CDE through the PAR process.” </a:t>
            </a:r>
            <a:endParaRPr sz="1200" dirty="0"/>
          </a:p>
          <a:p>
            <a:pPr marL="0" lvl="0" indent="0" algn="l" rtl="0">
              <a:lnSpc>
                <a:spcPct val="115000"/>
              </a:lnSpc>
              <a:spcBef>
                <a:spcPts val="1200"/>
              </a:spcBef>
              <a:spcAft>
                <a:spcPts val="0"/>
              </a:spcAft>
              <a:buNone/>
            </a:pPr>
            <a:endParaRPr sz="2600" dirty="0"/>
          </a:p>
        </p:txBody>
      </p:sp>
      <p:sp>
        <p:nvSpPr>
          <p:cNvPr id="126" name="Google Shape;126;g117a9ecd66f_0_2"/>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17a9ecd66f_0_9"/>
          <p:cNvSpPr txBox="1">
            <a:spLocks noGrp="1"/>
          </p:cNvSpPr>
          <p:nvPr>
            <p:ph type="title"/>
          </p:nvPr>
        </p:nvSpPr>
        <p:spPr>
          <a:xfrm>
            <a:off x="326926" y="254514"/>
            <a:ext cx="8109300" cy="75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ESSER III Supplemental Funds Deadlines</a:t>
            </a:r>
            <a:endParaRPr sz="3000"/>
          </a:p>
        </p:txBody>
      </p:sp>
      <p:sp>
        <p:nvSpPr>
          <p:cNvPr id="133" name="Google Shape;133;g117a9ecd66f_0_9"/>
          <p:cNvSpPr txBox="1">
            <a:spLocks noGrp="1"/>
          </p:cNvSpPr>
          <p:nvPr>
            <p:ph type="body" idx="1"/>
          </p:nvPr>
        </p:nvSpPr>
        <p:spPr>
          <a:xfrm>
            <a:off x="838200" y="1463050"/>
            <a:ext cx="3946800" cy="4640700"/>
          </a:xfrm>
          <a:prstGeom prst="rect">
            <a:avLst/>
          </a:prstGeom>
        </p:spPr>
        <p:txBody>
          <a:bodyPr spcFirstLastPara="1" wrap="square" lIns="0" tIns="0" rIns="0" bIns="45700" anchor="t" anchorCtr="0">
            <a:noAutofit/>
          </a:bodyPr>
          <a:lstStyle/>
          <a:p>
            <a:pPr marL="0" lvl="0" indent="0" algn="l" rtl="0">
              <a:spcBef>
                <a:spcPts val="750"/>
              </a:spcBef>
              <a:spcAft>
                <a:spcPts val="0"/>
              </a:spcAft>
              <a:buNone/>
            </a:pPr>
            <a:r>
              <a:rPr lang="en-US" sz="2500"/>
              <a:t>For supplemental ESSER III Funds:</a:t>
            </a:r>
            <a:endParaRPr sz="2500"/>
          </a:p>
          <a:p>
            <a:pPr marL="457200" lvl="0" indent="-425450" algn="l" rtl="0">
              <a:spcBef>
                <a:spcPts val="750"/>
              </a:spcBef>
              <a:spcAft>
                <a:spcPts val="0"/>
              </a:spcAft>
              <a:buSzPts val="3100"/>
              <a:buChar char="•"/>
            </a:pPr>
            <a:r>
              <a:rPr lang="en-US" sz="2500"/>
              <a:t>The deadline for the Safe In Person Plan has been extended to May 20, 2022</a:t>
            </a:r>
            <a:endParaRPr sz="2500"/>
          </a:p>
          <a:p>
            <a:pPr marL="457200" lvl="0" indent="-425450" algn="l" rtl="0">
              <a:spcBef>
                <a:spcPts val="0"/>
              </a:spcBef>
              <a:spcAft>
                <a:spcPts val="0"/>
              </a:spcAft>
              <a:buSzPts val="3100"/>
              <a:buChar char="•"/>
            </a:pPr>
            <a:r>
              <a:rPr lang="en-US" sz="2500"/>
              <a:t>The Use of Funds Plan is also due May 20</a:t>
            </a:r>
            <a:endParaRPr sz="2500"/>
          </a:p>
        </p:txBody>
      </p:sp>
      <p:sp>
        <p:nvSpPr>
          <p:cNvPr id="134" name="Google Shape;134;g117a9ecd66f_0_9"/>
          <p:cNvSpPr txBox="1">
            <a:spLocks noGrp="1"/>
          </p:cNvSpPr>
          <p:nvPr>
            <p:ph type="sldNum" idx="12"/>
          </p:nvPr>
        </p:nvSpPr>
        <p:spPr>
          <a:xfrm>
            <a:off x="297428" y="6427021"/>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sp>
        <p:nvSpPr>
          <p:cNvPr id="135" name="Google Shape;135;g117a9ecd66f_0_9"/>
          <p:cNvSpPr txBox="1">
            <a:spLocks noGrp="1"/>
          </p:cNvSpPr>
          <p:nvPr>
            <p:ph type="body" idx="1"/>
          </p:nvPr>
        </p:nvSpPr>
        <p:spPr>
          <a:xfrm>
            <a:off x="5636150" y="1603200"/>
            <a:ext cx="5498100" cy="4640700"/>
          </a:xfrm>
          <a:prstGeom prst="rect">
            <a:avLst/>
          </a:prstGeom>
        </p:spPr>
        <p:txBody>
          <a:bodyPr spcFirstLastPara="1" wrap="square" lIns="0" tIns="0" rIns="0" bIns="45700" anchor="t" anchorCtr="0">
            <a:noAutofit/>
          </a:bodyPr>
          <a:lstStyle/>
          <a:p>
            <a:pPr marL="0" lvl="0" indent="0" algn="l" rtl="0">
              <a:lnSpc>
                <a:spcPct val="115000"/>
              </a:lnSpc>
              <a:spcBef>
                <a:spcPts val="0"/>
              </a:spcBef>
              <a:spcAft>
                <a:spcPts val="0"/>
              </a:spcAft>
              <a:buNone/>
            </a:pPr>
            <a:r>
              <a:rPr lang="en-US" sz="1500" b="1" dirty="0">
                <a:latin typeface="Arial"/>
                <a:ea typeface="Arial"/>
                <a:cs typeface="Arial"/>
                <a:sym typeface="Arial"/>
              </a:rPr>
              <a:t>If accepting the funds:</a:t>
            </a:r>
            <a:endParaRPr sz="1500" b="1" dirty="0">
              <a:latin typeface="Arial"/>
              <a:ea typeface="Arial"/>
              <a:cs typeface="Arial"/>
              <a:sym typeface="Arial"/>
            </a:endParaRPr>
          </a:p>
          <a:p>
            <a:pPr marL="457200" lvl="0" indent="-323850" algn="l" rtl="0">
              <a:lnSpc>
                <a:spcPct val="115000"/>
              </a:lnSpc>
              <a:spcBef>
                <a:spcPts val="0"/>
              </a:spcBef>
              <a:spcAft>
                <a:spcPts val="0"/>
              </a:spcAft>
              <a:buSzPts val="1500"/>
              <a:buFont typeface="Arial"/>
              <a:buAutoNum type="arabicPeriod"/>
            </a:pPr>
            <a:r>
              <a:rPr lang="en-US" sz="1500" dirty="0">
                <a:latin typeface="Arial"/>
                <a:ea typeface="Arial"/>
                <a:cs typeface="Arial"/>
                <a:sym typeface="Arial"/>
              </a:rPr>
              <a:t>Read through and accept the application assurances;</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AutoNum type="arabicPeriod"/>
            </a:pPr>
            <a:r>
              <a:rPr lang="en-US" sz="1500" dirty="0">
                <a:latin typeface="Arial"/>
                <a:ea typeface="Arial"/>
                <a:cs typeface="Arial"/>
                <a:sym typeface="Arial"/>
              </a:rPr>
              <a:t>Submit a hyperlink to your Safe In-Person Plan on the assurance that asks for the link  </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AutoNum type="arabicPeriod"/>
            </a:pPr>
            <a:r>
              <a:rPr lang="en-US" sz="1500" dirty="0">
                <a:latin typeface="Arial"/>
                <a:ea typeface="Arial"/>
                <a:cs typeface="Arial"/>
                <a:sym typeface="Arial"/>
              </a:rPr>
              <a:t>Submit a response to the Narrative Question. The narrative question response serves as CDE’s way of checking your Use of Funds Plan, which should also be posted to your organization’s website</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AutoNum type="arabicPeriod"/>
            </a:pPr>
            <a:r>
              <a:rPr lang="en-US" sz="1500" dirty="0">
                <a:latin typeface="Arial"/>
                <a:ea typeface="Arial"/>
                <a:cs typeface="Arial"/>
                <a:sym typeface="Arial"/>
              </a:rPr>
              <a:t>Either submit a budget if you are ready to do so by May 20th or respond to the two additional narrative questions and complete the budget at a later date.</a:t>
            </a:r>
            <a:endParaRPr sz="1500" dirty="0">
              <a:latin typeface="Arial"/>
              <a:ea typeface="Arial"/>
              <a:cs typeface="Arial"/>
              <a:sym typeface="Arial"/>
            </a:endParaRPr>
          </a:p>
          <a:p>
            <a:pPr marL="457200" lvl="0" indent="0" algn="l" rtl="0">
              <a:lnSpc>
                <a:spcPct val="115000"/>
              </a:lnSpc>
              <a:spcBef>
                <a:spcPts val="0"/>
              </a:spcBef>
              <a:spcAft>
                <a:spcPts val="0"/>
              </a:spcAft>
              <a:buNone/>
            </a:pPr>
            <a:endParaRPr sz="1500" dirty="0">
              <a:latin typeface="Arial"/>
              <a:ea typeface="Arial"/>
              <a:cs typeface="Arial"/>
              <a:sym typeface="Arial"/>
            </a:endParaRPr>
          </a:p>
          <a:p>
            <a:pPr marL="0" lvl="0" indent="0" algn="l" rtl="0">
              <a:lnSpc>
                <a:spcPct val="115000"/>
              </a:lnSpc>
              <a:spcBef>
                <a:spcPts val="0"/>
              </a:spcBef>
              <a:spcAft>
                <a:spcPts val="0"/>
              </a:spcAft>
              <a:buNone/>
            </a:pPr>
            <a:r>
              <a:rPr lang="en-US" sz="1500" b="1" dirty="0">
                <a:latin typeface="Arial"/>
                <a:ea typeface="Arial"/>
                <a:cs typeface="Arial"/>
                <a:sym typeface="Arial"/>
              </a:rPr>
              <a:t>If declining funds:</a:t>
            </a:r>
            <a:endParaRPr sz="1500" b="1" dirty="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dirty="0">
                <a:latin typeface="Arial"/>
                <a:ea typeface="Arial"/>
                <a:cs typeface="Arial"/>
                <a:sym typeface="Arial"/>
              </a:rPr>
              <a:t>Log into the online application system and decline funds as soon as possible so that those funds can be reallocated to other entities in the state. </a:t>
            </a:r>
            <a:endParaRPr sz="2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17ca3dc5df_0_17"/>
          <p:cNvSpPr txBox="1">
            <a:spLocks noGrp="1"/>
          </p:cNvSpPr>
          <p:nvPr>
            <p:ph type="title"/>
          </p:nvPr>
        </p:nvSpPr>
        <p:spPr>
          <a:xfrm>
            <a:off x="838200" y="1138"/>
            <a:ext cx="10515600" cy="478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alibri"/>
              <a:buNone/>
            </a:pPr>
            <a:r>
              <a:rPr lang="en-US" sz="2400"/>
              <a:t>Timelines Associated with ESSER I, II, and III</a:t>
            </a:r>
            <a:endParaRPr/>
          </a:p>
        </p:txBody>
      </p:sp>
      <p:graphicFrame>
        <p:nvGraphicFramePr>
          <p:cNvPr id="141" name="Google Shape;141;g117ca3dc5df_0_17"/>
          <p:cNvGraphicFramePr/>
          <p:nvPr>
            <p:extLst>
              <p:ext uri="{D42A27DB-BD31-4B8C-83A1-F6EECF244321}">
                <p14:modId xmlns:p14="http://schemas.microsoft.com/office/powerpoint/2010/main" val="760090944"/>
              </p:ext>
            </p:extLst>
          </p:nvPr>
        </p:nvGraphicFramePr>
        <p:xfrm>
          <a:off x="161277" y="833042"/>
          <a:ext cx="11869450" cy="6024960"/>
        </p:xfrm>
        <a:graphic>
          <a:graphicData uri="http://schemas.openxmlformats.org/drawingml/2006/table">
            <a:tbl>
              <a:tblPr firstRow="1" bandRow="1">
                <a:noFill/>
                <a:tableStyleId>{58360AF6-5576-4D1A-82F4-DE5C3C72F149}</a:tableStyleId>
              </a:tblPr>
              <a:tblGrid>
                <a:gridCol w="439445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93300">
                  <a:extLst>
                    <a:ext uri="{9D8B030D-6E8A-4147-A177-3AD203B41FA5}">
                      <a16:colId xmlns:a16="http://schemas.microsoft.com/office/drawing/2014/main" val="20002"/>
                    </a:ext>
                  </a:extLst>
                </a:gridCol>
                <a:gridCol w="1846550">
                  <a:extLst>
                    <a:ext uri="{9D8B030D-6E8A-4147-A177-3AD203B41FA5}">
                      <a16:colId xmlns:a16="http://schemas.microsoft.com/office/drawing/2014/main" val="20003"/>
                    </a:ext>
                  </a:extLst>
                </a:gridCol>
                <a:gridCol w="2006350">
                  <a:extLst>
                    <a:ext uri="{9D8B030D-6E8A-4147-A177-3AD203B41FA5}">
                      <a16:colId xmlns:a16="http://schemas.microsoft.com/office/drawing/2014/main" val="20004"/>
                    </a:ext>
                  </a:extLst>
                </a:gridCol>
              </a:tblGrid>
              <a:tr h="455075">
                <a:tc>
                  <a:txBody>
                    <a:bodyPr/>
                    <a:lstStyle/>
                    <a:p>
                      <a:pPr marL="0" marR="0" lvl="0" indent="0" algn="l" rtl="0">
                        <a:spcBef>
                          <a:spcPts val="0"/>
                        </a:spcBef>
                        <a:spcAft>
                          <a:spcPts val="0"/>
                        </a:spcAft>
                        <a:buNone/>
                      </a:pPr>
                      <a:endParaRPr sz="1200" b="1"/>
                    </a:p>
                  </a:txBody>
                  <a:tcPr marL="91450" marR="91450" marT="45725" marB="45725"/>
                </a:tc>
                <a:tc>
                  <a:txBody>
                    <a:bodyPr/>
                    <a:lstStyle/>
                    <a:p>
                      <a:pPr marL="0" marR="0" lvl="0" indent="0" algn="ctr" rtl="0">
                        <a:spcBef>
                          <a:spcPts val="0"/>
                        </a:spcBef>
                        <a:spcAft>
                          <a:spcPts val="0"/>
                        </a:spcAft>
                        <a:buNone/>
                      </a:pPr>
                      <a:r>
                        <a:rPr lang="en-US" sz="1200" b="1"/>
                        <a:t>ESSER I</a:t>
                      </a:r>
                      <a:endParaRPr/>
                    </a:p>
                    <a:p>
                      <a:pPr marL="0" marR="0" lvl="0" indent="0" algn="ctr" rtl="0">
                        <a:spcBef>
                          <a:spcPts val="0"/>
                        </a:spcBef>
                        <a:spcAft>
                          <a:spcPts val="0"/>
                        </a:spcAft>
                        <a:buNone/>
                      </a:pPr>
                      <a:r>
                        <a:rPr lang="en-US" sz="1200" b="1"/>
                        <a:t>(CARES Act)</a:t>
                      </a:r>
                      <a:endParaRPr/>
                    </a:p>
                  </a:txBody>
                  <a:tcPr marL="91450" marR="91450" marT="45725" marB="45725" anchor="ctr"/>
                </a:tc>
                <a:tc>
                  <a:txBody>
                    <a:bodyPr/>
                    <a:lstStyle/>
                    <a:p>
                      <a:pPr marL="0" marR="0" lvl="0" indent="0" algn="ctr" rtl="0">
                        <a:spcBef>
                          <a:spcPts val="0"/>
                        </a:spcBef>
                        <a:spcAft>
                          <a:spcPts val="0"/>
                        </a:spcAft>
                        <a:buNone/>
                      </a:pPr>
                      <a:r>
                        <a:rPr lang="en-US" sz="1200" b="1"/>
                        <a:t>ESSER II</a:t>
                      </a:r>
                      <a:endParaRPr/>
                    </a:p>
                    <a:p>
                      <a:pPr marL="0" marR="0" lvl="0" indent="0" algn="ctr" rtl="0">
                        <a:spcBef>
                          <a:spcPts val="0"/>
                        </a:spcBef>
                        <a:spcAft>
                          <a:spcPts val="0"/>
                        </a:spcAft>
                        <a:buNone/>
                      </a:pPr>
                      <a:r>
                        <a:rPr lang="en-US" sz="1200" b="1"/>
                        <a:t>(CRSSA Act)</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ARP ESSER III</a:t>
                      </a:r>
                      <a:endParaRPr/>
                    </a:p>
                    <a:p>
                      <a:pPr marL="0" marR="0" lvl="0" indent="0" algn="ctr" rtl="0">
                        <a:spcBef>
                          <a:spcPts val="0"/>
                        </a:spcBef>
                        <a:spcAft>
                          <a:spcPts val="0"/>
                        </a:spcAft>
                        <a:buNone/>
                      </a:pPr>
                      <a:r>
                        <a:rPr lang="en-US" sz="1200" b="1"/>
                        <a:t>(ARP Act)</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ARP ESSER III – State Reserve Funds (ARP Act)</a:t>
                      </a:r>
                      <a:endParaRPr/>
                    </a:p>
                  </a:txBody>
                  <a:tcPr marL="91450" marR="91450" marT="45725" marB="45725" anchor="ctr"/>
                </a:tc>
                <a:extLst>
                  <a:ext uri="{0D108BD9-81ED-4DB2-BD59-A6C34878D82A}">
                    <a16:rowId xmlns:a16="http://schemas.microsoft.com/office/drawing/2014/main" val="10000"/>
                  </a:ext>
                </a:extLst>
              </a:tr>
              <a:tr h="273050">
                <a:tc>
                  <a:txBody>
                    <a:bodyPr/>
                    <a:lstStyle/>
                    <a:p>
                      <a:pPr marL="0" marR="0" lvl="0" indent="0" algn="l" rtl="0">
                        <a:spcBef>
                          <a:spcPts val="0"/>
                        </a:spcBef>
                        <a:spcAft>
                          <a:spcPts val="0"/>
                        </a:spcAft>
                        <a:buNone/>
                      </a:pPr>
                      <a:r>
                        <a:rPr lang="en-US" sz="1200" b="1"/>
                        <a:t>Award Period</a:t>
                      </a:r>
                      <a:endParaRPr/>
                    </a:p>
                  </a:txBody>
                  <a:tcPr marL="91450" marR="91450" marT="45725" marB="45725"/>
                </a:tc>
                <a:tc>
                  <a:txBody>
                    <a:bodyPr/>
                    <a:lstStyle/>
                    <a:p>
                      <a:pPr marL="0" marR="0" lvl="0" indent="0" algn="ctr" rtl="0">
                        <a:spcBef>
                          <a:spcPts val="0"/>
                        </a:spcBef>
                        <a:spcAft>
                          <a:spcPts val="0"/>
                        </a:spcAft>
                        <a:buNone/>
                      </a:pPr>
                      <a:r>
                        <a:rPr lang="en-US" sz="1200" b="1"/>
                        <a:t>03/13/20 – 09/30/21</a:t>
                      </a:r>
                      <a:endParaRPr/>
                    </a:p>
                  </a:txBody>
                  <a:tcPr marL="91450" marR="91450" marT="45725" marB="45725" anchor="ctr"/>
                </a:tc>
                <a:tc>
                  <a:txBody>
                    <a:bodyPr/>
                    <a:lstStyle/>
                    <a:p>
                      <a:pPr marL="0" marR="0" lvl="0" indent="0" algn="ctr" rtl="0">
                        <a:spcBef>
                          <a:spcPts val="0"/>
                        </a:spcBef>
                        <a:spcAft>
                          <a:spcPts val="0"/>
                        </a:spcAft>
                        <a:buNone/>
                      </a:pPr>
                      <a:r>
                        <a:rPr lang="en-US" sz="1200" b="1"/>
                        <a:t>03/13/20 – 09/30/22</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03/13/20 – 09/30/23</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03/13/20 – 09/30/23</a:t>
                      </a:r>
                      <a:endParaRPr/>
                    </a:p>
                  </a:txBody>
                  <a:tcPr marL="91450" marR="91450" marT="45725" marB="45725" anchor="ctr"/>
                </a:tc>
                <a:extLst>
                  <a:ext uri="{0D108BD9-81ED-4DB2-BD59-A6C34878D82A}">
                    <a16:rowId xmlns:a16="http://schemas.microsoft.com/office/drawing/2014/main" val="10001"/>
                  </a:ext>
                </a:extLst>
              </a:tr>
              <a:tr h="273050">
                <a:tc>
                  <a:txBody>
                    <a:bodyPr/>
                    <a:lstStyle/>
                    <a:p>
                      <a:pPr marL="0" marR="0" lvl="0" indent="0" algn="l" rtl="0">
                        <a:spcBef>
                          <a:spcPts val="0"/>
                        </a:spcBef>
                        <a:spcAft>
                          <a:spcPts val="0"/>
                        </a:spcAft>
                        <a:buNone/>
                      </a:pPr>
                      <a:r>
                        <a:rPr lang="en-US" sz="1200" b="1"/>
                        <a:t>Tydings Period - will end and funds must be spent by</a:t>
                      </a:r>
                      <a:endParaRPr/>
                    </a:p>
                  </a:txBody>
                  <a:tcPr marL="91450" marR="91450" marT="45725" marB="45725"/>
                </a:tc>
                <a:tc>
                  <a:txBody>
                    <a:bodyPr/>
                    <a:lstStyle/>
                    <a:p>
                      <a:pPr marL="0" marR="0" lvl="0" indent="0" algn="ctr" rtl="0">
                        <a:spcBef>
                          <a:spcPts val="0"/>
                        </a:spcBef>
                        <a:spcAft>
                          <a:spcPts val="0"/>
                        </a:spcAft>
                        <a:buNone/>
                      </a:pPr>
                      <a:r>
                        <a:rPr lang="en-US" sz="1200" b="1"/>
                        <a:t>9/30/22</a:t>
                      </a:r>
                      <a:endParaRPr/>
                    </a:p>
                  </a:txBody>
                  <a:tcPr marL="91450" marR="91450" marT="45725" marB="45725" anchor="ctr"/>
                </a:tc>
                <a:tc>
                  <a:txBody>
                    <a:bodyPr/>
                    <a:lstStyle/>
                    <a:p>
                      <a:pPr marL="0" marR="0" lvl="0" indent="0" algn="ctr" rtl="0">
                        <a:spcBef>
                          <a:spcPts val="0"/>
                        </a:spcBef>
                        <a:spcAft>
                          <a:spcPts val="0"/>
                        </a:spcAft>
                        <a:buNone/>
                      </a:pPr>
                      <a:r>
                        <a:rPr lang="en-US" sz="1200" b="1"/>
                        <a:t>9/30/23</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9/30/24</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09/30/24</a:t>
                      </a:r>
                      <a:endParaRPr/>
                    </a:p>
                  </a:txBody>
                  <a:tcPr marL="91450" marR="91450" marT="45725" marB="45725" anchor="ctr"/>
                </a:tc>
                <a:extLst>
                  <a:ext uri="{0D108BD9-81ED-4DB2-BD59-A6C34878D82A}">
                    <a16:rowId xmlns:a16="http://schemas.microsoft.com/office/drawing/2014/main" val="10002"/>
                  </a:ext>
                </a:extLst>
              </a:tr>
              <a:tr h="273050">
                <a:tc>
                  <a:txBody>
                    <a:bodyPr/>
                    <a:lstStyle/>
                    <a:p>
                      <a:pPr marL="0" marR="0" lvl="0" indent="0" algn="l" rtl="0">
                        <a:spcBef>
                          <a:spcPts val="0"/>
                        </a:spcBef>
                        <a:spcAft>
                          <a:spcPts val="0"/>
                        </a:spcAft>
                        <a:buNone/>
                      </a:pPr>
                      <a:r>
                        <a:rPr lang="en-US" sz="1200" b="1"/>
                        <a:t>USDE Award to CDE</a:t>
                      </a:r>
                      <a:endParaRPr/>
                    </a:p>
                  </a:txBody>
                  <a:tcPr marL="91450" marR="91450" marT="45725" marB="45725"/>
                </a:tc>
                <a:tc>
                  <a:txBody>
                    <a:bodyPr/>
                    <a:lstStyle/>
                    <a:p>
                      <a:pPr marL="0" marR="0" lvl="0" indent="0" algn="ctr" rtl="0">
                        <a:spcBef>
                          <a:spcPts val="0"/>
                        </a:spcBef>
                        <a:spcAft>
                          <a:spcPts val="0"/>
                        </a:spcAft>
                        <a:buNone/>
                      </a:pPr>
                      <a:r>
                        <a:rPr lang="en-US" sz="1200" b="1"/>
                        <a:t>05/07/20</a:t>
                      </a:r>
                      <a:endParaRPr/>
                    </a:p>
                  </a:txBody>
                  <a:tcPr marL="91450" marR="91450" marT="45725" marB="45725" anchor="ctr"/>
                </a:tc>
                <a:tc>
                  <a:txBody>
                    <a:bodyPr/>
                    <a:lstStyle/>
                    <a:p>
                      <a:pPr marL="0" marR="0" lvl="0" indent="0" algn="ctr" rtl="0">
                        <a:spcBef>
                          <a:spcPts val="0"/>
                        </a:spcBef>
                        <a:spcAft>
                          <a:spcPts val="0"/>
                        </a:spcAft>
                        <a:buNone/>
                      </a:pPr>
                      <a:r>
                        <a:rPr lang="en-US" sz="1200" b="1"/>
                        <a:t>01/06/21</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3/24/21</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11/4/21</a:t>
                      </a:r>
                      <a:endParaRPr/>
                    </a:p>
                  </a:txBody>
                  <a:tcPr marL="91450" marR="91450" marT="45725" marB="45725" anchor="ctr"/>
                </a:tc>
                <a:extLst>
                  <a:ext uri="{0D108BD9-81ED-4DB2-BD59-A6C34878D82A}">
                    <a16:rowId xmlns:a16="http://schemas.microsoft.com/office/drawing/2014/main" val="10003"/>
                  </a:ext>
                </a:extLst>
              </a:tr>
              <a:tr h="455075">
                <a:tc>
                  <a:txBody>
                    <a:bodyPr/>
                    <a:lstStyle/>
                    <a:p>
                      <a:pPr marL="0" marR="0" lvl="0" indent="0" algn="l" rtl="0">
                        <a:spcBef>
                          <a:spcPts val="0"/>
                        </a:spcBef>
                        <a:spcAft>
                          <a:spcPts val="0"/>
                        </a:spcAft>
                        <a:buNone/>
                      </a:pPr>
                      <a:r>
                        <a:rPr lang="en-US" sz="1200" b="1"/>
                        <a:t>CDE Must Make Subgrants to LEAs (90%) – LEAs must have final approval on ESSER I and II and substantial approval on ESSER III</a:t>
                      </a:r>
                      <a:endParaRPr/>
                    </a:p>
                  </a:txBody>
                  <a:tcPr marL="91450" marR="91450" marT="45725" marB="45725"/>
                </a:tc>
                <a:tc>
                  <a:txBody>
                    <a:bodyPr/>
                    <a:lstStyle/>
                    <a:p>
                      <a:pPr marL="0" marR="0" lvl="0" indent="0" algn="ctr" rtl="0">
                        <a:spcBef>
                          <a:spcPts val="0"/>
                        </a:spcBef>
                        <a:spcAft>
                          <a:spcPts val="0"/>
                        </a:spcAft>
                        <a:buNone/>
                      </a:pPr>
                      <a:r>
                        <a:rPr lang="en-US" sz="1200" b="1"/>
                        <a:t>05/07/21</a:t>
                      </a:r>
                      <a:endParaRPr/>
                    </a:p>
                    <a:p>
                      <a:pPr marL="0" marR="0" lvl="0" indent="0" algn="ctr" rtl="0">
                        <a:spcBef>
                          <a:spcPts val="0"/>
                        </a:spcBef>
                        <a:spcAft>
                          <a:spcPts val="0"/>
                        </a:spcAft>
                        <a:buNone/>
                      </a:pPr>
                      <a:r>
                        <a:rPr lang="en-US" sz="1200" b="1"/>
                        <a:t>Final Approval</a:t>
                      </a:r>
                      <a:endParaRPr/>
                    </a:p>
                  </a:txBody>
                  <a:tcPr marL="91450" marR="91450" marT="45725" marB="45725" anchor="ctr"/>
                </a:tc>
                <a:tc>
                  <a:txBody>
                    <a:bodyPr/>
                    <a:lstStyle/>
                    <a:p>
                      <a:pPr marL="0" marR="0" lvl="0" indent="0" algn="ctr" rtl="0">
                        <a:spcBef>
                          <a:spcPts val="0"/>
                        </a:spcBef>
                        <a:spcAft>
                          <a:spcPts val="0"/>
                        </a:spcAft>
                        <a:buNone/>
                      </a:pPr>
                      <a:r>
                        <a:rPr lang="en-US" sz="1200" b="1"/>
                        <a:t>01/06/22</a:t>
                      </a:r>
                      <a:endParaRPr/>
                    </a:p>
                    <a:p>
                      <a:pPr marL="0" marR="0" lvl="0" indent="0" algn="ctr" rtl="0">
                        <a:spcBef>
                          <a:spcPts val="0"/>
                        </a:spcBef>
                        <a:spcAft>
                          <a:spcPts val="0"/>
                        </a:spcAft>
                        <a:buNone/>
                      </a:pPr>
                      <a:r>
                        <a:rPr lang="en-US" sz="1200" b="1"/>
                        <a:t>Final Approval</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05/23/21</a:t>
                      </a:r>
                      <a:endParaRPr/>
                    </a:p>
                    <a:p>
                      <a:pPr marL="0" marR="0" lvl="0" indent="0" algn="ctr" rtl="0">
                        <a:spcBef>
                          <a:spcPts val="0"/>
                        </a:spcBef>
                        <a:spcAft>
                          <a:spcPts val="0"/>
                        </a:spcAft>
                        <a:buNone/>
                      </a:pPr>
                      <a:r>
                        <a:rPr lang="en-US" sz="1200" b="1"/>
                        <a:t>Substantial Approval</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NA</a:t>
                      </a:r>
                      <a:endParaRPr/>
                    </a:p>
                  </a:txBody>
                  <a:tcPr marL="91450" marR="91450" marT="45725" marB="45725" anchor="ctr"/>
                </a:tc>
                <a:extLst>
                  <a:ext uri="{0D108BD9-81ED-4DB2-BD59-A6C34878D82A}">
                    <a16:rowId xmlns:a16="http://schemas.microsoft.com/office/drawing/2014/main" val="10004"/>
                  </a:ext>
                </a:extLst>
              </a:tr>
              <a:tr h="273050">
                <a:tc>
                  <a:txBody>
                    <a:bodyPr/>
                    <a:lstStyle/>
                    <a:p>
                      <a:pPr marL="0" marR="0" lvl="0" indent="0" algn="l" rtl="0">
                        <a:spcBef>
                          <a:spcPts val="0"/>
                        </a:spcBef>
                        <a:spcAft>
                          <a:spcPts val="0"/>
                        </a:spcAft>
                        <a:buNone/>
                      </a:pPr>
                      <a:r>
                        <a:rPr lang="en-US" sz="1200" b="1"/>
                        <a:t>All awards must be final </a:t>
                      </a:r>
                      <a:endParaRPr/>
                    </a:p>
                  </a:txBody>
                  <a:tcPr marL="91450" marR="91450" marT="45725" marB="45725"/>
                </a:tc>
                <a:tc>
                  <a:txBody>
                    <a:bodyPr/>
                    <a:lstStyle/>
                    <a:p>
                      <a:pPr marL="0" marR="0" lvl="0" indent="0" algn="ctr" rtl="0">
                        <a:spcBef>
                          <a:spcPts val="0"/>
                        </a:spcBef>
                        <a:spcAft>
                          <a:spcPts val="0"/>
                        </a:spcAft>
                        <a:buNone/>
                      </a:pPr>
                      <a:r>
                        <a:rPr lang="en-US" sz="1200" b="1"/>
                        <a:t>05/07/21</a:t>
                      </a:r>
                      <a:endParaRPr/>
                    </a:p>
                  </a:txBody>
                  <a:tcPr marL="91450" marR="91450" marT="45725" marB="45725" anchor="ctr"/>
                </a:tc>
                <a:tc>
                  <a:txBody>
                    <a:bodyPr/>
                    <a:lstStyle/>
                    <a:p>
                      <a:pPr marL="0" marR="0" lvl="0" indent="0" algn="ctr" rtl="0">
                        <a:spcBef>
                          <a:spcPts val="0"/>
                        </a:spcBef>
                        <a:spcAft>
                          <a:spcPts val="0"/>
                        </a:spcAft>
                        <a:buNone/>
                      </a:pPr>
                      <a:r>
                        <a:rPr lang="en-US" sz="1200" b="1"/>
                        <a:t>01/06/22</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03/24/22</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11/2/22</a:t>
                      </a:r>
                      <a:endParaRPr/>
                    </a:p>
                  </a:txBody>
                  <a:tcPr marL="91450" marR="91450" marT="45725" marB="45725" anchor="ctr"/>
                </a:tc>
                <a:extLst>
                  <a:ext uri="{0D108BD9-81ED-4DB2-BD59-A6C34878D82A}">
                    <a16:rowId xmlns:a16="http://schemas.microsoft.com/office/drawing/2014/main" val="10005"/>
                  </a:ext>
                </a:extLst>
              </a:tr>
              <a:tr h="411925">
                <a:tc>
                  <a:txBody>
                    <a:bodyPr/>
                    <a:lstStyle/>
                    <a:p>
                      <a:pPr marL="0" marR="0" lvl="0" indent="0" algn="l" rtl="0">
                        <a:spcBef>
                          <a:spcPts val="0"/>
                        </a:spcBef>
                        <a:spcAft>
                          <a:spcPts val="0"/>
                        </a:spcAft>
                        <a:buNone/>
                      </a:pPr>
                      <a:r>
                        <a:rPr lang="en-US" sz="1200" b="1"/>
                        <a:t>CDE Application for LEAs Opened</a:t>
                      </a:r>
                      <a:endParaRPr/>
                    </a:p>
                  </a:txBody>
                  <a:tcPr marL="91450" marR="91450" marT="45725" marB="45725"/>
                </a:tc>
                <a:tc>
                  <a:txBody>
                    <a:bodyPr/>
                    <a:lstStyle/>
                    <a:p>
                      <a:pPr marL="0" marR="0" lvl="0" indent="0" algn="ctr" rtl="0">
                        <a:spcBef>
                          <a:spcPts val="0"/>
                        </a:spcBef>
                        <a:spcAft>
                          <a:spcPts val="0"/>
                        </a:spcAft>
                        <a:buNone/>
                      </a:pPr>
                      <a:r>
                        <a:rPr lang="en-US" sz="1200" b="1"/>
                        <a:t>05/31/20</a:t>
                      </a:r>
                      <a:endParaRPr/>
                    </a:p>
                  </a:txBody>
                  <a:tcPr marL="91450" marR="91450" marT="45725" marB="45725" anchor="ctr"/>
                </a:tc>
                <a:tc>
                  <a:txBody>
                    <a:bodyPr/>
                    <a:lstStyle/>
                    <a:p>
                      <a:pPr marL="0" marR="0" lvl="0" indent="0" algn="ctr" rtl="0">
                        <a:spcBef>
                          <a:spcPts val="0"/>
                        </a:spcBef>
                        <a:spcAft>
                          <a:spcPts val="0"/>
                        </a:spcAft>
                        <a:buNone/>
                      </a:pPr>
                      <a:r>
                        <a:rPr lang="en-US" sz="1200" b="1"/>
                        <a:t>02/12/21</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solidFill>
                            <a:schemeClr val="dk1"/>
                          </a:solidFill>
                        </a:rPr>
                        <a:t>4/27/21</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u="sng">
                          <a:solidFill>
                            <a:schemeClr val="dk1"/>
                          </a:solidFill>
                        </a:rPr>
                        <a:t>Varies Across Grants</a:t>
                      </a:r>
                      <a:endParaRPr/>
                    </a:p>
                    <a:p>
                      <a:pPr marL="0" marR="0" lvl="0" indent="0" algn="ctr" rtl="0">
                        <a:spcBef>
                          <a:spcPts val="0"/>
                        </a:spcBef>
                        <a:spcAft>
                          <a:spcPts val="0"/>
                        </a:spcAft>
                        <a:buNone/>
                      </a:pPr>
                      <a:r>
                        <a:rPr lang="en-US" sz="1200" b="1">
                          <a:solidFill>
                            <a:schemeClr val="dk1"/>
                          </a:solidFill>
                        </a:rPr>
                        <a:t>Formula Awards ~ 1/12/22</a:t>
                      </a:r>
                      <a:endParaRPr/>
                    </a:p>
                  </a:txBody>
                  <a:tcPr marL="91450" marR="91450" marT="45725" marB="45725" anchor="ctr"/>
                </a:tc>
                <a:extLst>
                  <a:ext uri="{0D108BD9-81ED-4DB2-BD59-A6C34878D82A}">
                    <a16:rowId xmlns:a16="http://schemas.microsoft.com/office/drawing/2014/main" val="10006"/>
                  </a:ext>
                </a:extLst>
              </a:tr>
              <a:tr h="273050">
                <a:tc>
                  <a:txBody>
                    <a:bodyPr/>
                    <a:lstStyle/>
                    <a:p>
                      <a:pPr marL="0" marR="0" lvl="0" indent="0" algn="l" rtl="0">
                        <a:spcBef>
                          <a:spcPts val="0"/>
                        </a:spcBef>
                        <a:spcAft>
                          <a:spcPts val="0"/>
                        </a:spcAft>
                        <a:buNone/>
                      </a:pPr>
                      <a:r>
                        <a:rPr lang="en-US" sz="1200" b="1"/>
                        <a:t>Preliminary Application (T&amp;A, assurances, GEPA) due</a:t>
                      </a:r>
                      <a:endParaRPr/>
                    </a:p>
                  </a:txBody>
                  <a:tcPr marL="91450" marR="91450" marT="45725" marB="45725"/>
                </a:tc>
                <a:tc>
                  <a:txBody>
                    <a:bodyPr/>
                    <a:lstStyle/>
                    <a:p>
                      <a:pPr marL="0" marR="0" lvl="0" indent="0" algn="ctr" rtl="0">
                        <a:spcBef>
                          <a:spcPts val="0"/>
                        </a:spcBef>
                        <a:spcAft>
                          <a:spcPts val="0"/>
                        </a:spcAft>
                        <a:buNone/>
                      </a:pPr>
                      <a:r>
                        <a:rPr lang="en-US" sz="1200" b="1"/>
                        <a:t>NA</a:t>
                      </a:r>
                      <a:endParaRPr/>
                    </a:p>
                  </a:txBody>
                  <a:tcPr marL="91450" marR="91450" marT="45725" marB="45725" anchor="ctr"/>
                </a:tc>
                <a:tc>
                  <a:txBody>
                    <a:bodyPr/>
                    <a:lstStyle/>
                    <a:p>
                      <a:pPr marL="0" marR="0" lvl="0" indent="0" algn="ctr" rtl="0">
                        <a:spcBef>
                          <a:spcPts val="0"/>
                        </a:spcBef>
                        <a:spcAft>
                          <a:spcPts val="0"/>
                        </a:spcAft>
                        <a:buNone/>
                      </a:pPr>
                      <a:r>
                        <a:rPr lang="en-US" sz="1200" b="1"/>
                        <a:t>NA</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solidFill>
                            <a:schemeClr val="dk1"/>
                          </a:solidFill>
                        </a:rPr>
                        <a:t>5/23/21</a:t>
                      </a:r>
                      <a:endParaRPr sz="1200" b="1" i="1">
                        <a:solidFill>
                          <a:schemeClr val="dk1"/>
                        </a:solidFill>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solidFill>
                            <a:schemeClr val="dk1"/>
                          </a:solidFill>
                        </a:rPr>
                        <a:t>NA</a:t>
                      </a:r>
                      <a:endParaRPr sz="1200" b="1" i="1">
                        <a:solidFill>
                          <a:schemeClr val="dk1"/>
                        </a:solidFill>
                      </a:endParaRPr>
                    </a:p>
                  </a:txBody>
                  <a:tcPr marL="91450" marR="91450" marT="45725" marB="45725" anchor="ctr"/>
                </a:tc>
                <a:extLst>
                  <a:ext uri="{0D108BD9-81ED-4DB2-BD59-A6C34878D82A}">
                    <a16:rowId xmlns:a16="http://schemas.microsoft.com/office/drawing/2014/main" val="10007"/>
                  </a:ext>
                </a:extLst>
              </a:tr>
              <a:tr h="273050">
                <a:tc>
                  <a:txBody>
                    <a:bodyPr/>
                    <a:lstStyle/>
                    <a:p>
                      <a:pPr marL="0" marR="0" lvl="0" indent="0" algn="l" rtl="0">
                        <a:spcBef>
                          <a:spcPts val="0"/>
                        </a:spcBef>
                        <a:spcAft>
                          <a:spcPts val="0"/>
                        </a:spcAft>
                        <a:buNone/>
                      </a:pPr>
                      <a:r>
                        <a:rPr lang="en-US" sz="1200" b="1"/>
                        <a:t>Safe In-Person Plans</a:t>
                      </a:r>
                      <a:endParaRPr/>
                    </a:p>
                  </a:txBody>
                  <a:tcPr marL="91450" marR="91450" marT="45725" marB="45725"/>
                </a:tc>
                <a:tc>
                  <a:txBody>
                    <a:bodyPr/>
                    <a:lstStyle/>
                    <a:p>
                      <a:pPr marL="0" marR="0" lvl="0" indent="0" algn="ctr" rtl="0">
                        <a:spcBef>
                          <a:spcPts val="0"/>
                        </a:spcBef>
                        <a:spcAft>
                          <a:spcPts val="0"/>
                        </a:spcAft>
                        <a:buNone/>
                      </a:pPr>
                      <a:r>
                        <a:rPr lang="en-US" sz="1200" b="1"/>
                        <a:t>NA</a:t>
                      </a:r>
                      <a:endParaRPr/>
                    </a:p>
                  </a:txBody>
                  <a:tcPr marL="91450" marR="91450" marT="45725" marB="45725" anchor="ctr"/>
                </a:tc>
                <a:tc>
                  <a:txBody>
                    <a:bodyPr/>
                    <a:lstStyle/>
                    <a:p>
                      <a:pPr marL="0" marR="0" lvl="0" indent="0" algn="ctr" rtl="0">
                        <a:spcBef>
                          <a:spcPts val="0"/>
                        </a:spcBef>
                        <a:spcAft>
                          <a:spcPts val="0"/>
                        </a:spcAft>
                        <a:buNone/>
                      </a:pPr>
                      <a:r>
                        <a:rPr lang="en-US" sz="1200" b="1"/>
                        <a:t>NA</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i="1">
                          <a:solidFill>
                            <a:schemeClr val="dk1"/>
                          </a:solidFill>
                        </a:rPr>
                        <a:t>5/23/21</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i="1" strike="sngStrike" dirty="0">
                          <a:solidFill>
                            <a:schemeClr val="dk1"/>
                          </a:solidFill>
                        </a:rPr>
                        <a:t>2/25/22</a:t>
                      </a:r>
                      <a:r>
                        <a:rPr lang="en-US" sz="1200" b="1" i="1" dirty="0">
                          <a:solidFill>
                            <a:schemeClr val="dk1"/>
                          </a:solidFill>
                        </a:rPr>
                        <a:t> 5/20/22</a:t>
                      </a:r>
                      <a:endParaRPr sz="1200" b="1" i="1" dirty="0">
                        <a:solidFill>
                          <a:schemeClr val="dk1"/>
                        </a:solidFill>
                      </a:endParaRPr>
                    </a:p>
                  </a:txBody>
                  <a:tcPr marL="91450" marR="91450" marT="45725" marB="45725" anchor="ctr"/>
                </a:tc>
                <a:extLst>
                  <a:ext uri="{0D108BD9-81ED-4DB2-BD59-A6C34878D82A}">
                    <a16:rowId xmlns:a16="http://schemas.microsoft.com/office/drawing/2014/main" val="10008"/>
                  </a:ext>
                </a:extLst>
              </a:tr>
              <a:tr h="424725">
                <a:tc>
                  <a:txBody>
                    <a:bodyPr/>
                    <a:lstStyle/>
                    <a:p>
                      <a:pPr marL="0" marR="0" lvl="0" indent="0" algn="l" rtl="0">
                        <a:spcBef>
                          <a:spcPts val="0"/>
                        </a:spcBef>
                        <a:spcAft>
                          <a:spcPts val="0"/>
                        </a:spcAft>
                        <a:buNone/>
                      </a:pPr>
                      <a:r>
                        <a:rPr lang="en-US" sz="1200" b="1"/>
                        <a:t>LEA Use of Funds Plan </a:t>
                      </a:r>
                      <a:r>
                        <a:rPr lang="en-US" sz="1000" b="1"/>
                        <a:t>(budget in ESSER I &amp; II; budget/narrative questions in ESSER III)</a:t>
                      </a:r>
                      <a:endParaRPr sz="1200" b="1"/>
                    </a:p>
                  </a:txBody>
                  <a:tcPr marL="91450" marR="91450" marT="45725" marB="45725"/>
                </a:tc>
                <a:tc>
                  <a:txBody>
                    <a:bodyPr/>
                    <a:lstStyle/>
                    <a:p>
                      <a:pPr marL="0" marR="0" lvl="0" indent="0" algn="ctr" rtl="0">
                        <a:spcBef>
                          <a:spcPts val="0"/>
                        </a:spcBef>
                        <a:spcAft>
                          <a:spcPts val="0"/>
                        </a:spcAft>
                        <a:buNone/>
                      </a:pPr>
                      <a:r>
                        <a:rPr lang="en-US" sz="1200" b="1"/>
                        <a:t>12/31/20</a:t>
                      </a:r>
                      <a:endParaRPr/>
                    </a:p>
                  </a:txBody>
                  <a:tcPr marL="91450" marR="91450" marT="45725" marB="45725" anchor="ctr"/>
                </a:tc>
                <a:tc>
                  <a:txBody>
                    <a:bodyPr/>
                    <a:lstStyle/>
                    <a:p>
                      <a:pPr marL="0" marR="0" lvl="0" indent="0" algn="ctr" rtl="0">
                        <a:spcBef>
                          <a:spcPts val="0"/>
                        </a:spcBef>
                        <a:spcAft>
                          <a:spcPts val="0"/>
                        </a:spcAft>
                        <a:buNone/>
                      </a:pPr>
                      <a:r>
                        <a:rPr lang="en-US" sz="1200" b="1"/>
                        <a:t>9/30/21</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solidFill>
                            <a:schemeClr val="dk1"/>
                          </a:solidFill>
                        </a:rPr>
                        <a:t>12/16/21</a:t>
                      </a:r>
                      <a:endParaRPr sz="1200" b="1" i="1">
                        <a:solidFill>
                          <a:schemeClr val="dk1"/>
                        </a:solidFill>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i="1">
                          <a:solidFill>
                            <a:schemeClr val="dk1"/>
                          </a:solidFill>
                        </a:rPr>
                        <a:t>5/20/22</a:t>
                      </a:r>
                      <a:endParaRPr/>
                    </a:p>
                  </a:txBody>
                  <a:tcPr marL="91450" marR="91450" marT="45725" marB="45725" anchor="ctr"/>
                </a:tc>
                <a:extLst>
                  <a:ext uri="{0D108BD9-81ED-4DB2-BD59-A6C34878D82A}">
                    <a16:rowId xmlns:a16="http://schemas.microsoft.com/office/drawing/2014/main" val="10009"/>
                  </a:ext>
                </a:extLst>
              </a:tr>
              <a:tr h="273050">
                <a:tc>
                  <a:txBody>
                    <a:bodyPr/>
                    <a:lstStyle/>
                    <a:p>
                      <a:pPr marL="0" marR="0" lvl="0" indent="0" algn="l" rtl="0">
                        <a:spcBef>
                          <a:spcPts val="0"/>
                        </a:spcBef>
                        <a:spcAft>
                          <a:spcPts val="0"/>
                        </a:spcAft>
                        <a:buNone/>
                      </a:pPr>
                      <a:r>
                        <a:rPr lang="en-US" sz="1200" b="1"/>
                        <a:t>CDE Application Closed/Closes</a:t>
                      </a:r>
                      <a:endParaRPr/>
                    </a:p>
                  </a:txBody>
                  <a:tcPr marL="91450" marR="91450" marT="45725" marB="45725">
                    <a:lnB w="38100" cap="flat" cmpd="sng">
                      <a:solidFill>
                        <a:srgbClr val="00B05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a:t>12/31/20</a:t>
                      </a:r>
                      <a:endParaRPr sz="1200" b="1" i="1"/>
                    </a:p>
                  </a:txBody>
                  <a:tcPr marL="91450" marR="91450" marT="45725" marB="45725" anchor="ctr">
                    <a:lnB w="38100" cap="flat" cmpd="sng">
                      <a:solidFill>
                        <a:srgbClr val="00B050"/>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1"/>
                        <a:t>09/30/21</a:t>
                      </a:r>
                      <a:endParaRPr sz="1200" b="1" i="1"/>
                    </a:p>
                  </a:txBody>
                  <a:tcPr marL="91450" marR="91450" marT="45725" marB="45725" anchor="ctr">
                    <a:lnR w="38100" cap="flat" cmpd="sng">
                      <a:solidFill>
                        <a:srgbClr val="00B050"/>
                      </a:solidFill>
                      <a:prstDash val="solid"/>
                      <a:round/>
                      <a:headEnd type="none" w="sm" len="sm"/>
                      <a:tailEnd type="none" w="sm" len="sm"/>
                    </a:lnR>
                    <a:lnB w="38100" cap="flat" cmpd="sng">
                      <a:solidFill>
                        <a:srgbClr val="00B05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t>03/24/22</a:t>
                      </a:r>
                      <a:endParaRPr sz="1200" b="1" i="1"/>
                    </a:p>
                  </a:txBody>
                  <a:tcPr marL="91450" marR="91450" marT="45725" marB="45725" anchor="ctr">
                    <a:lnL w="38100" cap="flat" cmpd="sng">
                      <a:solidFill>
                        <a:srgbClr val="00B050"/>
                      </a:solidFill>
                      <a:prstDash val="solid"/>
                      <a:round/>
                      <a:headEnd type="none" w="sm" len="sm"/>
                      <a:tailEnd type="none" w="sm" len="sm"/>
                    </a:lnL>
                    <a:lnB w="38100" cap="flat" cmpd="sng">
                      <a:solidFill>
                        <a:srgbClr val="00B05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t>9/2/22</a:t>
                      </a:r>
                      <a:endParaRPr sz="1200" b="1" i="1"/>
                    </a:p>
                  </a:txBody>
                  <a:tcPr marL="91450" marR="91450" marT="45725" marB="45725" anchor="ctr">
                    <a:lnB w="38100" cap="flat" cmpd="sng">
                      <a:solidFill>
                        <a:srgbClr val="00B050"/>
                      </a:solidFill>
                      <a:prstDash val="solid"/>
                      <a:round/>
                      <a:headEnd type="none" w="sm" len="sm"/>
                      <a:tailEnd type="none" w="sm" len="sm"/>
                    </a:lnB>
                  </a:tcPr>
                </a:tc>
                <a:extLst>
                  <a:ext uri="{0D108BD9-81ED-4DB2-BD59-A6C34878D82A}">
                    <a16:rowId xmlns:a16="http://schemas.microsoft.com/office/drawing/2014/main" val="10010"/>
                  </a:ext>
                </a:extLst>
              </a:tr>
              <a:tr h="273050">
                <a:tc>
                  <a:txBody>
                    <a:bodyPr/>
                    <a:lstStyle/>
                    <a:p>
                      <a:pPr marL="0" marR="0" lvl="0" indent="0" algn="l" rtl="0">
                        <a:spcBef>
                          <a:spcPts val="0"/>
                        </a:spcBef>
                        <a:spcAft>
                          <a:spcPts val="0"/>
                        </a:spcAft>
                        <a:buNone/>
                      </a:pPr>
                      <a:r>
                        <a:rPr lang="en-US" sz="1200" b="1"/>
                        <a:t>PAR Open – Rolling Basis</a:t>
                      </a:r>
                      <a:endParaRPr/>
                    </a:p>
                  </a:txBody>
                  <a:tcPr marL="91450" marR="91450" marT="45725" marB="45725">
                    <a:lnT w="38100" cap="flat" cmpd="sng">
                      <a:solidFill>
                        <a:srgbClr val="00B050"/>
                      </a:solidFill>
                      <a:prstDash val="solid"/>
                      <a:round/>
                      <a:headEnd type="none" w="sm" len="sm"/>
                      <a:tailEnd type="none" w="sm" len="sm"/>
                    </a:lnT>
                  </a:tcPr>
                </a:tc>
                <a:tc>
                  <a:txBody>
                    <a:bodyPr/>
                    <a:lstStyle/>
                    <a:p>
                      <a:pPr marL="0" marR="0" lvl="0" indent="0" algn="ctr" rtl="0">
                        <a:spcBef>
                          <a:spcPts val="0"/>
                        </a:spcBef>
                        <a:spcAft>
                          <a:spcPts val="0"/>
                        </a:spcAft>
                        <a:buNone/>
                      </a:pPr>
                      <a:r>
                        <a:rPr lang="en-US" sz="1200" b="1"/>
                        <a:t>Date of Final Approval</a:t>
                      </a:r>
                      <a:endParaRPr/>
                    </a:p>
                  </a:txBody>
                  <a:tcPr marL="91450" marR="91450" marT="45725" marB="45725" anchor="ctr">
                    <a:lnT w="38100" cap="flat" cmpd="sng">
                      <a:solidFill>
                        <a:srgbClr val="00B050"/>
                      </a:solidFill>
                      <a:prstDash val="solid"/>
                      <a:round/>
                      <a:headEnd type="none" w="sm" len="sm"/>
                      <a:tailEnd type="none" w="sm" len="sm"/>
                    </a:lnT>
                  </a:tcPr>
                </a:tc>
                <a:tc>
                  <a:txBody>
                    <a:bodyPr/>
                    <a:lstStyle/>
                    <a:p>
                      <a:pPr marL="0" marR="0" lvl="0" indent="0" algn="ctr" rtl="0">
                        <a:spcBef>
                          <a:spcPts val="0"/>
                        </a:spcBef>
                        <a:spcAft>
                          <a:spcPts val="0"/>
                        </a:spcAft>
                        <a:buNone/>
                      </a:pPr>
                      <a:r>
                        <a:rPr lang="en-US" sz="1200" b="1"/>
                        <a:t>Date of Final Approval</a:t>
                      </a:r>
                      <a:endParaRPr/>
                    </a:p>
                  </a:txBody>
                  <a:tcPr marL="91450" marR="91450" marT="45725" marB="45725" anchor="ctr">
                    <a:lnR w="38100" cap="flat" cmpd="sng">
                      <a:solidFill>
                        <a:srgbClr val="00B050"/>
                      </a:solidFill>
                      <a:prstDash val="solid"/>
                      <a:round/>
                      <a:headEnd type="none" w="sm" len="sm"/>
                      <a:tailEnd type="none" w="sm" len="sm"/>
                    </a:lnR>
                    <a:lnT w="38100" cap="flat" cmpd="sng">
                      <a:solidFill>
                        <a:srgbClr val="00B050"/>
                      </a:solidFill>
                      <a:prstDash val="solid"/>
                      <a:round/>
                      <a:headEnd type="none" w="sm" len="sm"/>
                      <a:tailEnd type="none" w="sm" len="sm"/>
                    </a:lnT>
                  </a:tcPr>
                </a:tc>
                <a:tc>
                  <a:txBody>
                    <a:bodyPr/>
                    <a:lstStyle/>
                    <a:p>
                      <a:pPr marL="0" marR="0" lvl="0" indent="0" algn="ctr" rtl="0">
                        <a:spcBef>
                          <a:spcPts val="0"/>
                        </a:spcBef>
                        <a:spcAft>
                          <a:spcPts val="0"/>
                        </a:spcAft>
                        <a:buNone/>
                      </a:pPr>
                      <a:r>
                        <a:rPr lang="en-US" sz="1200" b="1"/>
                        <a:t>Date of Final Approval</a:t>
                      </a:r>
                      <a:endParaRPr/>
                    </a:p>
                  </a:txBody>
                  <a:tcPr marL="91450" marR="91450" marT="45725" marB="45725" anchor="ctr">
                    <a:lnL w="38100" cap="flat" cmpd="sng">
                      <a:solidFill>
                        <a:srgbClr val="00B050"/>
                      </a:solidFill>
                      <a:prstDash val="solid"/>
                      <a:round/>
                      <a:headEnd type="none" w="sm" len="sm"/>
                      <a:tailEnd type="none" w="sm" len="sm"/>
                    </a:lnL>
                    <a:lnT w="38100" cap="flat" cmpd="sng">
                      <a:solidFill>
                        <a:srgbClr val="00B050"/>
                      </a:solidFill>
                      <a:prstDash val="solid"/>
                      <a:round/>
                      <a:headEnd type="none" w="sm" len="sm"/>
                      <a:tailEnd type="none" w="sm" len="sm"/>
                    </a:lnT>
                  </a:tcPr>
                </a:tc>
                <a:tc>
                  <a:txBody>
                    <a:bodyPr/>
                    <a:lstStyle/>
                    <a:p>
                      <a:pPr marL="0" marR="0" lvl="0" indent="0" algn="ctr" rtl="0">
                        <a:spcBef>
                          <a:spcPts val="0"/>
                        </a:spcBef>
                        <a:spcAft>
                          <a:spcPts val="0"/>
                        </a:spcAft>
                        <a:buNone/>
                      </a:pPr>
                      <a:r>
                        <a:rPr lang="en-US" sz="1200" b="1"/>
                        <a:t>Date of Final Approval</a:t>
                      </a:r>
                      <a:endParaRPr/>
                    </a:p>
                  </a:txBody>
                  <a:tcPr marL="91450" marR="91450" marT="45725" marB="45725" anchor="ctr">
                    <a:lnT w="38100" cap="flat" cmpd="sng">
                      <a:solidFill>
                        <a:srgbClr val="00B050"/>
                      </a:solidFill>
                      <a:prstDash val="solid"/>
                      <a:round/>
                      <a:headEnd type="none" w="sm" len="sm"/>
                      <a:tailEnd type="none" w="sm" len="sm"/>
                    </a:lnT>
                  </a:tcPr>
                </a:tc>
                <a:extLst>
                  <a:ext uri="{0D108BD9-81ED-4DB2-BD59-A6C34878D82A}">
                    <a16:rowId xmlns:a16="http://schemas.microsoft.com/office/drawing/2014/main" val="10011"/>
                  </a:ext>
                </a:extLst>
              </a:tr>
              <a:tr h="273050">
                <a:tc>
                  <a:txBody>
                    <a:bodyPr/>
                    <a:lstStyle/>
                    <a:p>
                      <a:pPr marL="0" marR="0" lvl="0" indent="0" algn="l" rtl="0">
                        <a:spcBef>
                          <a:spcPts val="0"/>
                        </a:spcBef>
                        <a:spcAft>
                          <a:spcPts val="0"/>
                        </a:spcAft>
                        <a:buNone/>
                      </a:pPr>
                      <a:r>
                        <a:rPr lang="en-US" sz="1200" b="1"/>
                        <a:t>PAR Closes</a:t>
                      </a:r>
                      <a:endParaRPr/>
                    </a:p>
                  </a:txBody>
                  <a:tcPr marL="91450" marR="91450" marT="45725" marB="45725"/>
                </a:tc>
                <a:tc>
                  <a:txBody>
                    <a:bodyPr/>
                    <a:lstStyle/>
                    <a:p>
                      <a:pPr marL="0" marR="0" lvl="0" indent="0" algn="ctr" rtl="0">
                        <a:spcBef>
                          <a:spcPts val="0"/>
                        </a:spcBef>
                        <a:spcAft>
                          <a:spcPts val="0"/>
                        </a:spcAft>
                        <a:buNone/>
                      </a:pPr>
                      <a:r>
                        <a:rPr lang="en-US" sz="1200" b="1"/>
                        <a:t>06/30/21</a:t>
                      </a:r>
                      <a:endParaRPr/>
                    </a:p>
                  </a:txBody>
                  <a:tcPr marL="91450" marR="91450" marT="45725" marB="45725" anchor="ctr"/>
                </a:tc>
                <a:tc>
                  <a:txBody>
                    <a:bodyPr/>
                    <a:lstStyle/>
                    <a:p>
                      <a:pPr marL="0" marR="0" lvl="0" indent="0" algn="ctr" rtl="0">
                        <a:spcBef>
                          <a:spcPts val="0"/>
                        </a:spcBef>
                        <a:spcAft>
                          <a:spcPts val="0"/>
                        </a:spcAft>
                        <a:buNone/>
                      </a:pPr>
                      <a:r>
                        <a:rPr lang="en-US" sz="1200" b="1"/>
                        <a:t>06/30/22</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06/30/23</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6/30/23</a:t>
                      </a:r>
                      <a:endParaRPr/>
                    </a:p>
                  </a:txBody>
                  <a:tcPr marL="91450" marR="91450" marT="45725" marB="45725" anchor="ctr"/>
                </a:tc>
                <a:extLst>
                  <a:ext uri="{0D108BD9-81ED-4DB2-BD59-A6C34878D82A}">
                    <a16:rowId xmlns:a16="http://schemas.microsoft.com/office/drawing/2014/main" val="10012"/>
                  </a:ext>
                </a:extLst>
              </a:tr>
              <a:tr h="455075">
                <a:tc>
                  <a:txBody>
                    <a:bodyPr/>
                    <a:lstStyle/>
                    <a:p>
                      <a:pPr marL="0" marR="0" lvl="0" indent="0" algn="l" rtl="0">
                        <a:spcBef>
                          <a:spcPts val="0"/>
                        </a:spcBef>
                        <a:spcAft>
                          <a:spcPts val="0"/>
                        </a:spcAft>
                        <a:buNone/>
                      </a:pPr>
                      <a:r>
                        <a:rPr lang="en-US" sz="1200" b="1"/>
                        <a:t>Carryover Application Will Open (Unexpended Funds Carried Over to Next Year)</a:t>
                      </a:r>
                      <a:endParaRPr/>
                    </a:p>
                  </a:txBody>
                  <a:tcPr marL="91450" marR="91450" marT="45725" marB="45725"/>
                </a:tc>
                <a:tc>
                  <a:txBody>
                    <a:bodyPr/>
                    <a:lstStyle/>
                    <a:p>
                      <a:pPr marL="0" marR="0" lvl="0" indent="0" algn="ctr" rtl="0">
                        <a:spcBef>
                          <a:spcPts val="0"/>
                        </a:spcBef>
                        <a:spcAft>
                          <a:spcPts val="0"/>
                        </a:spcAft>
                        <a:buNone/>
                      </a:pPr>
                      <a:r>
                        <a:rPr lang="en-US" sz="1200" b="1"/>
                        <a:t>07/01/21</a:t>
                      </a:r>
                      <a:endParaRPr/>
                    </a:p>
                  </a:txBody>
                  <a:tcPr marL="91450" marR="91450" marT="45725" marB="45725" anchor="ctr"/>
                </a:tc>
                <a:tc>
                  <a:txBody>
                    <a:bodyPr/>
                    <a:lstStyle/>
                    <a:p>
                      <a:pPr marL="0" marR="0" lvl="0" indent="0" algn="ctr" rtl="0">
                        <a:spcBef>
                          <a:spcPts val="0"/>
                        </a:spcBef>
                        <a:spcAft>
                          <a:spcPts val="0"/>
                        </a:spcAft>
                        <a:buNone/>
                      </a:pPr>
                      <a:r>
                        <a:rPr lang="en-US" sz="1200" b="1"/>
                        <a:t>07/01/22</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07/01/23</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07/01/23</a:t>
                      </a:r>
                      <a:endParaRPr/>
                    </a:p>
                  </a:txBody>
                  <a:tcPr marL="91450" marR="91450" marT="45725" marB="45725" anchor="ctr"/>
                </a:tc>
                <a:extLst>
                  <a:ext uri="{0D108BD9-81ED-4DB2-BD59-A6C34878D82A}">
                    <a16:rowId xmlns:a16="http://schemas.microsoft.com/office/drawing/2014/main" val="10013"/>
                  </a:ext>
                </a:extLst>
              </a:tr>
              <a:tr h="273050">
                <a:tc>
                  <a:txBody>
                    <a:bodyPr/>
                    <a:lstStyle/>
                    <a:p>
                      <a:pPr marL="0" marR="0" lvl="0" indent="0" algn="l" rtl="0">
                        <a:spcBef>
                          <a:spcPts val="0"/>
                        </a:spcBef>
                        <a:spcAft>
                          <a:spcPts val="0"/>
                        </a:spcAft>
                        <a:buNone/>
                      </a:pPr>
                      <a:r>
                        <a:rPr lang="en-US" sz="1200" b="1"/>
                        <a:t>Carryover Application Will Close</a:t>
                      </a:r>
                      <a:endParaRPr/>
                    </a:p>
                  </a:txBody>
                  <a:tcPr marL="91450" marR="91450" marT="45725" marB="45725"/>
                </a:tc>
                <a:tc>
                  <a:txBody>
                    <a:bodyPr/>
                    <a:lstStyle/>
                    <a:p>
                      <a:pPr marL="0" marR="0" lvl="0" indent="0" algn="ctr" rtl="0">
                        <a:spcBef>
                          <a:spcPts val="0"/>
                        </a:spcBef>
                        <a:spcAft>
                          <a:spcPts val="0"/>
                        </a:spcAft>
                        <a:buNone/>
                      </a:pPr>
                      <a:r>
                        <a:rPr lang="en-US" sz="1200" b="1"/>
                        <a:t>06/30/22</a:t>
                      </a:r>
                      <a:endParaRPr/>
                    </a:p>
                  </a:txBody>
                  <a:tcPr marL="91450" marR="91450" marT="45725" marB="45725" anchor="ctr"/>
                </a:tc>
                <a:tc>
                  <a:txBody>
                    <a:bodyPr/>
                    <a:lstStyle/>
                    <a:p>
                      <a:pPr marL="0" marR="0" lvl="0" indent="0" algn="ctr" rtl="0">
                        <a:spcBef>
                          <a:spcPts val="0"/>
                        </a:spcBef>
                        <a:spcAft>
                          <a:spcPts val="0"/>
                        </a:spcAft>
                        <a:buNone/>
                      </a:pPr>
                      <a:r>
                        <a:rPr lang="en-US" sz="1200" b="1"/>
                        <a:t>06/30/23</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06/30/24</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6/30/24</a:t>
                      </a:r>
                      <a:endParaRPr/>
                    </a:p>
                  </a:txBody>
                  <a:tcPr marL="91450" marR="91450" marT="45725" marB="45725" anchor="ctr"/>
                </a:tc>
                <a:extLst>
                  <a:ext uri="{0D108BD9-81ED-4DB2-BD59-A6C34878D82A}">
                    <a16:rowId xmlns:a16="http://schemas.microsoft.com/office/drawing/2014/main" val="10014"/>
                  </a:ext>
                </a:extLst>
              </a:tr>
              <a:tr h="455075">
                <a:tc>
                  <a:txBody>
                    <a:bodyPr/>
                    <a:lstStyle/>
                    <a:p>
                      <a:pPr marL="0" marR="0" lvl="0" indent="0" algn="l" rtl="0">
                        <a:spcBef>
                          <a:spcPts val="0"/>
                        </a:spcBef>
                        <a:spcAft>
                          <a:spcPts val="0"/>
                        </a:spcAft>
                        <a:buNone/>
                      </a:pPr>
                      <a:r>
                        <a:rPr lang="en-US" sz="1200" b="1"/>
                        <a:t>Monthly Deadline for Requesting Funds (LEA’s Request for Funds, RFF)</a:t>
                      </a:r>
                      <a:endParaRPr/>
                    </a:p>
                  </a:txBody>
                  <a:tcPr marL="91450" marR="91450" marT="45725" marB="45725"/>
                </a:tc>
                <a:tc>
                  <a:txBody>
                    <a:bodyPr/>
                    <a:lstStyle/>
                    <a:p>
                      <a:pPr marL="0" marR="0" lvl="0" indent="0" algn="ctr" rtl="0">
                        <a:spcBef>
                          <a:spcPts val="0"/>
                        </a:spcBef>
                        <a:spcAft>
                          <a:spcPts val="0"/>
                        </a:spcAft>
                        <a:buNone/>
                      </a:pPr>
                      <a:r>
                        <a:rPr lang="en-US" sz="1200" b="1"/>
                        <a:t>First Day of Each Month</a:t>
                      </a:r>
                      <a:endParaRPr/>
                    </a:p>
                  </a:txBody>
                  <a:tcPr marL="91450" marR="91450" marT="45725" marB="45725" anchor="ctr"/>
                </a:tc>
                <a:tc>
                  <a:txBody>
                    <a:bodyPr/>
                    <a:lstStyle/>
                    <a:p>
                      <a:pPr marL="0" marR="0" lvl="0" indent="0" algn="ctr" rtl="0">
                        <a:spcBef>
                          <a:spcPts val="0"/>
                        </a:spcBef>
                        <a:spcAft>
                          <a:spcPts val="0"/>
                        </a:spcAft>
                        <a:buNone/>
                      </a:pPr>
                      <a:r>
                        <a:rPr lang="en-US" sz="1200" b="1"/>
                        <a:t>First Day of Each Month</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First Day of Each Month</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First Day of Each Month</a:t>
                      </a:r>
                      <a:endParaRPr/>
                    </a:p>
                  </a:txBody>
                  <a:tcPr marL="91450" marR="91450" marT="45725" marB="45725" anchor="ctr"/>
                </a:tc>
                <a:extLst>
                  <a:ext uri="{0D108BD9-81ED-4DB2-BD59-A6C34878D82A}">
                    <a16:rowId xmlns:a16="http://schemas.microsoft.com/office/drawing/2014/main" val="10015"/>
                  </a:ext>
                </a:extLst>
              </a:tr>
              <a:tr h="294550">
                <a:tc>
                  <a:txBody>
                    <a:bodyPr/>
                    <a:lstStyle/>
                    <a:p>
                      <a:pPr marL="0" marR="0" lvl="0" indent="0" algn="l" rtl="0">
                        <a:spcBef>
                          <a:spcPts val="0"/>
                        </a:spcBef>
                        <a:spcAft>
                          <a:spcPts val="0"/>
                        </a:spcAft>
                        <a:buNone/>
                      </a:pPr>
                      <a:r>
                        <a:rPr lang="en-US" sz="1200" b="1"/>
                        <a:t>Deadline for Final Spending</a:t>
                      </a:r>
                      <a:endParaRPr/>
                    </a:p>
                  </a:txBody>
                  <a:tcPr marL="91450" marR="91450" marT="45725" marB="45725"/>
                </a:tc>
                <a:tc>
                  <a:txBody>
                    <a:bodyPr/>
                    <a:lstStyle/>
                    <a:p>
                      <a:pPr marL="0" marR="0" lvl="0" indent="0" algn="ctr" rtl="0">
                        <a:spcBef>
                          <a:spcPts val="0"/>
                        </a:spcBef>
                        <a:spcAft>
                          <a:spcPts val="0"/>
                        </a:spcAft>
                        <a:buNone/>
                      </a:pPr>
                      <a:r>
                        <a:rPr lang="en-US" sz="1200" b="1"/>
                        <a:t>09/30/22</a:t>
                      </a:r>
                      <a:endParaRPr/>
                    </a:p>
                  </a:txBody>
                  <a:tcPr marL="91450" marR="91450" marT="45725" marB="45725" anchor="ctr"/>
                </a:tc>
                <a:tc>
                  <a:txBody>
                    <a:bodyPr/>
                    <a:lstStyle/>
                    <a:p>
                      <a:pPr marL="0" marR="0" lvl="0" indent="0" algn="ctr" rtl="0">
                        <a:spcBef>
                          <a:spcPts val="0"/>
                        </a:spcBef>
                        <a:spcAft>
                          <a:spcPts val="0"/>
                        </a:spcAft>
                        <a:buNone/>
                      </a:pPr>
                      <a:r>
                        <a:rPr lang="en-US" sz="1200" b="1"/>
                        <a:t>09/30/23</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9/30/24</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a:t>9/30/24</a:t>
                      </a:r>
                      <a:endParaRPr/>
                    </a:p>
                  </a:txBody>
                  <a:tcPr marL="91450" marR="91450" marT="45725" marB="45725" anchor="ctr"/>
                </a:tc>
                <a:extLst>
                  <a:ext uri="{0D108BD9-81ED-4DB2-BD59-A6C34878D82A}">
                    <a16:rowId xmlns:a16="http://schemas.microsoft.com/office/drawing/2014/main" val="10016"/>
                  </a:ext>
                </a:extLst>
              </a:tr>
              <a:tr h="267600">
                <a:tc>
                  <a:txBody>
                    <a:bodyPr/>
                    <a:lstStyle/>
                    <a:p>
                      <a:pPr marL="0" marR="0" lvl="0" indent="0" algn="l" rtl="0">
                        <a:spcBef>
                          <a:spcPts val="0"/>
                        </a:spcBef>
                        <a:spcAft>
                          <a:spcPts val="0"/>
                        </a:spcAft>
                        <a:buNone/>
                      </a:pPr>
                      <a:r>
                        <a:rPr lang="en-US" sz="1200" b="1"/>
                        <a:t>Deadline for Final Draw Down of Funds (RFF)</a:t>
                      </a:r>
                      <a:endParaRPr/>
                    </a:p>
                  </a:txBody>
                  <a:tcPr marL="91450" marR="91450" marT="45725" marB="45725"/>
                </a:tc>
                <a:tc>
                  <a:txBody>
                    <a:bodyPr/>
                    <a:lstStyle/>
                    <a:p>
                      <a:pPr marL="0" marR="0" lvl="0" indent="0" algn="ctr" rtl="0">
                        <a:spcBef>
                          <a:spcPts val="0"/>
                        </a:spcBef>
                        <a:spcAft>
                          <a:spcPts val="0"/>
                        </a:spcAft>
                        <a:buNone/>
                      </a:pPr>
                      <a:r>
                        <a:rPr lang="en-US" sz="1200" b="1"/>
                        <a:t>October/November 2022</a:t>
                      </a:r>
                      <a:endParaRPr/>
                    </a:p>
                  </a:txBody>
                  <a:tcPr marL="91450" marR="91450" marT="45725" marB="45725" anchor="ctr"/>
                </a:tc>
                <a:tc>
                  <a:txBody>
                    <a:bodyPr/>
                    <a:lstStyle/>
                    <a:p>
                      <a:pPr marL="0" marR="0" lvl="0" indent="0" algn="ctr" rtl="0">
                        <a:spcBef>
                          <a:spcPts val="0"/>
                        </a:spcBef>
                        <a:spcAft>
                          <a:spcPts val="0"/>
                        </a:spcAft>
                        <a:buNone/>
                      </a:pPr>
                      <a:r>
                        <a:rPr lang="en-US" sz="1200" b="1"/>
                        <a:t>October/November 2023</a:t>
                      </a:r>
                      <a:endParaRPr/>
                    </a:p>
                  </a:txBody>
                  <a:tcPr marL="91450" marR="91450" marT="45725" marB="45725" anchor="ctr">
                    <a:lnR w="38100" cap="flat" cmpd="sng">
                      <a:solidFill>
                        <a:srgbClr val="00B050"/>
                      </a:solidFill>
                      <a:prstDash val="solid"/>
                      <a:round/>
                      <a:headEnd type="none" w="sm" len="sm"/>
                      <a:tailEnd type="none" w="sm" len="sm"/>
                    </a:lnR>
                  </a:tcPr>
                </a:tc>
                <a:tc>
                  <a:txBody>
                    <a:bodyPr/>
                    <a:lstStyle/>
                    <a:p>
                      <a:pPr marL="0" marR="0" lvl="0" indent="0" algn="ctr" rtl="0">
                        <a:spcBef>
                          <a:spcPts val="0"/>
                        </a:spcBef>
                        <a:spcAft>
                          <a:spcPts val="0"/>
                        </a:spcAft>
                        <a:buNone/>
                      </a:pPr>
                      <a:r>
                        <a:rPr lang="en-US" sz="1200" b="1"/>
                        <a:t>October/November 2024</a:t>
                      </a:r>
                      <a:endParaRPr/>
                    </a:p>
                  </a:txBody>
                  <a:tcPr marL="91450" marR="91450" marT="45725" marB="45725" anchor="ctr">
                    <a:lnL w="38100" cap="flat" cmpd="sng">
                      <a:solidFill>
                        <a:srgbClr val="00B050"/>
                      </a:solidFill>
                      <a:prstDash val="solid"/>
                      <a:round/>
                      <a:headEnd type="none" w="sm" len="sm"/>
                      <a:tailEnd type="none" w="sm" len="sm"/>
                    </a:lnL>
                  </a:tcPr>
                </a:tc>
                <a:tc>
                  <a:txBody>
                    <a:bodyPr/>
                    <a:lstStyle/>
                    <a:p>
                      <a:pPr marL="0" marR="0" lvl="0" indent="0" algn="ctr" rtl="0">
                        <a:spcBef>
                          <a:spcPts val="0"/>
                        </a:spcBef>
                        <a:spcAft>
                          <a:spcPts val="0"/>
                        </a:spcAft>
                        <a:buNone/>
                      </a:pPr>
                      <a:r>
                        <a:rPr lang="en-US" sz="1200" b="1" dirty="0"/>
                        <a:t>October/November 2024</a:t>
                      </a:r>
                      <a:endParaRPr dirty="0"/>
                    </a:p>
                  </a:txBody>
                  <a:tcPr marL="91450" marR="91450" marT="45725" marB="45725" anchor="ctr"/>
                </a:tc>
                <a:extLst>
                  <a:ext uri="{0D108BD9-81ED-4DB2-BD59-A6C34878D82A}">
                    <a16:rowId xmlns:a16="http://schemas.microsoft.com/office/drawing/2014/main" val="1001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326926" y="291289"/>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a:t>Accountability Plan Survey</a:t>
            </a:r>
            <a:endParaRPr sz="3400"/>
          </a:p>
        </p:txBody>
      </p:sp>
      <p:sp>
        <p:nvSpPr>
          <p:cNvPr id="147" name="Google Shape;147;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457200" lvl="0" indent="-406400" algn="l" rtl="0">
              <a:spcBef>
                <a:spcPts val="1000"/>
              </a:spcBef>
              <a:spcAft>
                <a:spcPts val="0"/>
              </a:spcAft>
              <a:buSzPts val="2800"/>
              <a:buChar char="•"/>
            </a:pPr>
            <a:r>
              <a:rPr lang="en-US" sz="2800"/>
              <a:t>Due to the continuing challenges of the COVID-19 pandemic, the U.S. Department of Education is allowing 1-year changes to our methodologies for identification of schools for support and improvement (i.e., eligible for Title I School Improvement funds). </a:t>
            </a:r>
            <a:endParaRPr sz="2800"/>
          </a:p>
          <a:p>
            <a:pPr marL="457200" lvl="0" indent="-406400" algn="l" rtl="0">
              <a:spcBef>
                <a:spcPts val="0"/>
              </a:spcBef>
              <a:spcAft>
                <a:spcPts val="0"/>
              </a:spcAft>
              <a:buSzPts val="2800"/>
              <a:buChar char="•"/>
            </a:pPr>
            <a:r>
              <a:rPr lang="en-US" sz="2800"/>
              <a:t>CDE’s proposed changes are open for public comment until Friday, March 4, 2022. Please submit feedback via surveys posted on our</a:t>
            </a:r>
            <a:r>
              <a:rPr lang="en-US" sz="2800">
                <a:uFill>
                  <a:noFill/>
                </a:uFill>
                <a:hlinkClick r:id="rId3"/>
              </a:rPr>
              <a:t> </a:t>
            </a:r>
            <a:r>
              <a:rPr lang="en-US" sz="2800" u="sng">
                <a:solidFill>
                  <a:schemeClr val="hlink"/>
                </a:solidFill>
                <a:hlinkClick r:id="rId3"/>
              </a:rPr>
              <a:t>ESSA State Plan website</a:t>
            </a:r>
            <a:r>
              <a:rPr lang="en-US" sz="2800"/>
              <a:t>. </a:t>
            </a:r>
            <a:endParaRPr sz="2800"/>
          </a:p>
          <a:p>
            <a:pPr marL="457200" lvl="0" indent="-228600" algn="l" rtl="0">
              <a:lnSpc>
                <a:spcPct val="90000"/>
              </a:lnSpc>
              <a:spcBef>
                <a:spcPts val="750"/>
              </a:spcBef>
              <a:spcAft>
                <a:spcPts val="0"/>
              </a:spcAft>
              <a:buClr>
                <a:schemeClr val="dk1"/>
              </a:buClr>
              <a:buSzPts val="2400"/>
              <a:buNone/>
            </a:pPr>
            <a:endParaRPr sz="2000"/>
          </a:p>
        </p:txBody>
      </p:sp>
      <p:sp>
        <p:nvSpPr>
          <p:cNvPr id="148" name="Google Shape;148;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4718</Words>
  <Application>Microsoft Office PowerPoint</Application>
  <PresentationFormat>Widescreen</PresentationFormat>
  <Paragraphs>449</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Roboto</vt:lpstr>
      <vt:lpstr>Calibri</vt:lpstr>
      <vt:lpstr>Source Sans Pro</vt:lpstr>
      <vt:lpstr>Rockwell</vt:lpstr>
      <vt:lpstr>Office Theme</vt:lpstr>
      <vt:lpstr>CDE Office Hours</vt:lpstr>
      <vt:lpstr> CDE Team!</vt:lpstr>
      <vt:lpstr>Welcome New Staff!</vt:lpstr>
      <vt:lpstr>ESSER Office Hours</vt:lpstr>
      <vt:lpstr>Updates, Reminders, and Clarifications</vt:lpstr>
      <vt:lpstr>ESSER III March 24 Deadline</vt:lpstr>
      <vt:lpstr>ESSER III Supplemental Funds Deadlines</vt:lpstr>
      <vt:lpstr>Timelines Associated with ESSER I, II, and III</vt:lpstr>
      <vt:lpstr>Accountability Plan Survey</vt:lpstr>
      <vt:lpstr>HVAC Requirements/Bipolar Ionization</vt:lpstr>
      <vt:lpstr>Update on Title I 15% Carryover Waiver</vt:lpstr>
      <vt:lpstr>Title I, Part A 15% Carryover Waiver Process</vt:lpstr>
      <vt:lpstr>Upcoming Grant Opportunities</vt:lpstr>
      <vt:lpstr>Competitive Funding Opportunities</vt:lpstr>
      <vt:lpstr>Competitive Funding Opportunities – ESSER State Reserve Fund</vt:lpstr>
      <vt:lpstr>Competitive Funding Opportunities – Other Current Programs</vt:lpstr>
      <vt:lpstr>Competitive Funding Opportunities – Upcoming Programs</vt:lpstr>
      <vt:lpstr>Competitive Grants and Awards Forecast</vt:lpstr>
      <vt:lpstr>Where to find information on current and upcoming grant opportunities</vt:lpstr>
      <vt:lpstr>Competitive Grants and Awards Staff</vt:lpstr>
      <vt:lpstr>New Directors Launchpad</vt:lpstr>
      <vt:lpstr>Year at a Glance Deep Dive</vt:lpstr>
      <vt:lpstr>Federally Funded Equipment</vt:lpstr>
      <vt:lpstr>What is considered federally funded equipment </vt:lpstr>
      <vt:lpstr>Important implications for installation of equipment </vt:lpstr>
      <vt:lpstr>Use of federally funded equipment</vt:lpstr>
      <vt:lpstr>Use of federally funded equipment </vt:lpstr>
      <vt:lpstr>Tracking of federally funded equipment</vt:lpstr>
      <vt:lpstr>Tracking of federally funded equipment</vt:lpstr>
      <vt:lpstr>Tracking of federally funded equipment</vt:lpstr>
      <vt:lpstr>Disposal and transfer of equipment </vt:lpstr>
      <vt:lpstr>Disposal and transfer of equipment</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2</cp:revision>
  <dcterms:modified xsi:type="dcterms:W3CDTF">2022-03-04T20:59:45Z</dcterms:modified>
</cp:coreProperties>
</file>