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 id="2147483696" r:id="rId5"/>
  </p:sldMasterIdLst>
  <p:notesMasterIdLst>
    <p:notesMasterId r:id="rId25"/>
  </p:notesMasterIdLst>
  <p:sldIdLst>
    <p:sldId id="256" r:id="rId6"/>
    <p:sldId id="257" r:id="rId7"/>
    <p:sldId id="1441" r:id="rId8"/>
    <p:sldId id="276" r:id="rId9"/>
    <p:sldId id="1432" r:id="rId10"/>
    <p:sldId id="1453" r:id="rId11"/>
    <p:sldId id="1452" r:id="rId12"/>
    <p:sldId id="1437" r:id="rId13"/>
    <p:sldId id="1449" r:id="rId14"/>
    <p:sldId id="1450" r:id="rId15"/>
    <p:sldId id="1451" r:id="rId16"/>
    <p:sldId id="1454" r:id="rId17"/>
    <p:sldId id="1455" r:id="rId18"/>
    <p:sldId id="1456" r:id="rId19"/>
    <p:sldId id="1457" r:id="rId20"/>
    <p:sldId id="1458" r:id="rId21"/>
    <p:sldId id="679" r:id="rId22"/>
    <p:sldId id="279" r:id="rId23"/>
    <p:sldId id="282"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9" autoAdjust="0"/>
  </p:normalViewPr>
  <p:slideViewPr>
    <p:cSldViewPr snapToGrid="0">
      <p:cViewPr varScale="1">
        <p:scale>
          <a:sx n="62" d="100"/>
          <a:sy n="62" d="100"/>
        </p:scale>
        <p:origin x="86" y="278"/>
      </p:cViewPr>
      <p:guideLst/>
    </p:cSldViewPr>
  </p:slideViewPr>
  <p:outlineViewPr>
    <p:cViewPr>
      <p:scale>
        <a:sx n="33" d="100"/>
        <a:sy n="33" d="100"/>
      </p:scale>
      <p:origin x="0" y="-344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93bb8c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7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06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05"/>
        <p:cNvGrpSpPr/>
        <p:nvPr/>
      </p:nvGrpSpPr>
      <p:grpSpPr>
        <a:xfrm>
          <a:off x="0" y="0"/>
          <a:ext cx="0" cy="0"/>
          <a:chOff x="0" y="0"/>
          <a:chExt cx="0" cy="0"/>
        </a:xfrm>
      </p:grpSpPr>
      <p:sp>
        <p:nvSpPr>
          <p:cNvPr id="106" name="Google Shape;106;p27"/>
          <p:cNvSpPr/>
          <p:nvPr/>
        </p:nvSpPr>
        <p:spPr>
          <a:xfrm>
            <a:off x="0" y="64132"/>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07" name="Google Shape;107;p27"/>
          <p:cNvSpPr/>
          <p:nvPr/>
        </p:nvSpPr>
        <p:spPr>
          <a:xfrm>
            <a:off x="0"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08" name="Google Shape;108;p27"/>
          <p:cNvSpPr txBox="1">
            <a:spLocks noGrp="1"/>
          </p:cNvSpPr>
          <p:nvPr>
            <p:ph type="title"/>
          </p:nvPr>
        </p:nvSpPr>
        <p:spPr>
          <a:xfrm>
            <a:off x="415600" y="719633"/>
            <a:ext cx="11360800" cy="1710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09" name="Google Shape;109;p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9215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28"/>
          <p:cNvSpPr/>
          <p:nvPr/>
        </p:nvSpPr>
        <p:spPr>
          <a:xfrm>
            <a:off x="0" y="0"/>
            <a:ext cx="575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2" name="Google Shape;112;p28"/>
          <p:cNvSpPr/>
          <p:nvPr/>
        </p:nvSpPr>
        <p:spPr>
          <a:xfrm>
            <a:off x="1" y="58834"/>
            <a:ext cx="5751500"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13" name="Google Shape;113;p28"/>
          <p:cNvSpPr/>
          <p:nvPr/>
        </p:nvSpPr>
        <p:spPr>
          <a:xfrm>
            <a:off x="-167" y="0"/>
            <a:ext cx="5755867"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14" name="Google Shape;114;p28"/>
          <p:cNvSpPr txBox="1">
            <a:spLocks noGrp="1"/>
          </p:cNvSpPr>
          <p:nvPr>
            <p:ph type="title"/>
          </p:nvPr>
        </p:nvSpPr>
        <p:spPr>
          <a:xfrm>
            <a:off x="415633" y="667900"/>
            <a:ext cx="4942000" cy="3345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15" name="Google Shape;115;p28"/>
          <p:cNvSpPr txBox="1">
            <a:spLocks noGrp="1"/>
          </p:cNvSpPr>
          <p:nvPr>
            <p:ph type="body" idx="1"/>
          </p:nvPr>
        </p:nvSpPr>
        <p:spPr>
          <a:xfrm>
            <a:off x="6192900" y="667900"/>
            <a:ext cx="5555200" cy="546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16" name="Google Shape;116;p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4734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7"/>
        <p:cNvGrpSpPr/>
        <p:nvPr/>
      </p:nvGrpSpPr>
      <p:grpSpPr>
        <a:xfrm>
          <a:off x="0" y="0"/>
          <a:ext cx="0" cy="0"/>
          <a:chOff x="0" y="0"/>
          <a:chExt cx="0" cy="0"/>
        </a:xfrm>
      </p:grpSpPr>
      <p:sp>
        <p:nvSpPr>
          <p:cNvPr id="118" name="Google Shape;118;p29"/>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9" name="Google Shape;119;p29"/>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20" name="Google Shape;120;p29"/>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21" name="Google Shape;121;p29"/>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22" name="Google Shape;122;p2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9463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3"/>
        <p:cNvGrpSpPr/>
        <p:nvPr/>
      </p:nvGrpSpPr>
      <p:grpSpPr>
        <a:xfrm>
          <a:off x="0" y="0"/>
          <a:ext cx="0" cy="0"/>
          <a:chOff x="0" y="0"/>
          <a:chExt cx="0" cy="0"/>
        </a:xfrm>
      </p:grpSpPr>
      <p:sp>
        <p:nvSpPr>
          <p:cNvPr id="124" name="Google Shape;124;p30"/>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 name="Google Shape;125;p30"/>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26" name="Google Shape;126;p3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9763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7"/>
        <p:cNvGrpSpPr/>
        <p:nvPr/>
      </p:nvGrpSpPr>
      <p:grpSpPr>
        <a:xfrm>
          <a:off x="0" y="0"/>
          <a:ext cx="0" cy="0"/>
          <a:chOff x="0" y="0"/>
          <a:chExt cx="0" cy="0"/>
        </a:xfrm>
      </p:grpSpPr>
      <p:sp>
        <p:nvSpPr>
          <p:cNvPr id="128" name="Google Shape;128;p31"/>
          <p:cNvSpPr/>
          <p:nvPr/>
        </p:nvSpPr>
        <p:spPr>
          <a:xfrm>
            <a:off x="0" y="0"/>
            <a:ext cx="5019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31"/>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30" name="Google Shape;130;p31"/>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131" name="Google Shape;131;p3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7318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32"/>
        <p:cNvGrpSpPr/>
        <p:nvPr/>
      </p:nvGrpSpPr>
      <p:grpSpPr>
        <a:xfrm>
          <a:off x="0" y="0"/>
          <a:ext cx="0" cy="0"/>
          <a:chOff x="0" y="0"/>
          <a:chExt cx="0" cy="0"/>
        </a:xfrm>
      </p:grpSpPr>
      <p:sp>
        <p:nvSpPr>
          <p:cNvPr id="133" name="Google Shape;133;p32"/>
          <p:cNvSpPr txBox="1">
            <a:spLocks noGrp="1"/>
          </p:cNvSpPr>
          <p:nvPr>
            <p:ph type="title"/>
          </p:nvPr>
        </p:nvSpPr>
        <p:spPr>
          <a:xfrm>
            <a:off x="415567" y="1064800"/>
            <a:ext cx="8330400" cy="4728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34" name="Google Shape;134;p3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9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33"/>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33"/>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38" name="Google Shape;138;p33"/>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139" name="Google Shape;139;p33"/>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40" name="Google Shape;140;p3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8833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1"/>
        <p:cNvGrpSpPr/>
        <p:nvPr/>
      </p:nvGrpSpPr>
      <p:grpSpPr>
        <a:xfrm>
          <a:off x="0" y="0"/>
          <a:ext cx="0" cy="0"/>
          <a:chOff x="0" y="0"/>
          <a:chExt cx="0" cy="0"/>
        </a:xfrm>
      </p:grpSpPr>
      <p:sp>
        <p:nvSpPr>
          <p:cNvPr id="142" name="Google Shape;142;p34"/>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34"/>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44" name="Google Shape;144;p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7888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45"/>
        <p:cNvGrpSpPr/>
        <p:nvPr/>
      </p:nvGrpSpPr>
      <p:grpSpPr>
        <a:xfrm>
          <a:off x="0" y="0"/>
          <a:ext cx="0" cy="0"/>
          <a:chOff x="0" y="0"/>
          <a:chExt cx="0" cy="0"/>
        </a:xfrm>
      </p:grpSpPr>
      <p:sp>
        <p:nvSpPr>
          <p:cNvPr id="146" name="Google Shape;146;p35"/>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147" name="Google Shape;147;p35"/>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148" name="Google Shape;148;p3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9034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3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265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extLst>
      <p:ext uri="{BB962C8B-B14F-4D97-AF65-F5344CB8AC3E}">
        <p14:creationId xmlns:p14="http://schemas.microsoft.com/office/powerpoint/2010/main" val="3718771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0395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2 column - green">
  <p:cSld name="Content slide-2 column - green">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12192000" cy="1219200"/>
          </a:xfrm>
          <a:prstGeom prst="rect">
            <a:avLst/>
          </a:prstGeom>
          <a:noFill/>
          <a:ln>
            <a:noFill/>
          </a:ln>
        </p:spPr>
      </p:pic>
      <p:pic>
        <p:nvPicPr>
          <p:cNvPr id="141" name="Google Shape;141;p22"/>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42" name="Google Shape;142;p22"/>
          <p:cNvCxnSpPr/>
          <p:nvPr/>
        </p:nvCxnSpPr>
        <p:spPr>
          <a:xfrm>
            <a:off x="0" y="6082133"/>
            <a:ext cx="122036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
        <p:nvSpPr>
          <p:cNvPr id="144" name="Google Shape;144;p22"/>
          <p:cNvSpPr txBox="1">
            <a:spLocks noGrp="1"/>
          </p:cNvSpPr>
          <p:nvPr>
            <p:ph type="body" idx="1"/>
          </p:nvPr>
        </p:nvSpPr>
        <p:spPr>
          <a:xfrm>
            <a:off x="4156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5" name="Google Shape;145;p22"/>
          <p:cNvSpPr txBox="1">
            <a:spLocks noGrp="1"/>
          </p:cNvSpPr>
          <p:nvPr>
            <p:ph type="body" idx="2"/>
          </p:nvPr>
        </p:nvSpPr>
        <p:spPr>
          <a:xfrm>
            <a:off x="6443200" y="1536633"/>
            <a:ext cx="5333200" cy="4238400"/>
          </a:xfrm>
          <a:prstGeom prst="rect">
            <a:avLst/>
          </a:prstGeom>
        </p:spPr>
        <p:txBody>
          <a:bodyPr spcFirstLastPara="1" wrap="square" lIns="0" tIns="0" rIns="0" bIns="0" anchor="t" anchorCtr="0">
            <a:norm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0"/>
              </a:spcBef>
              <a:spcAft>
                <a:spcPts val="0"/>
              </a:spcAft>
              <a:buClr>
                <a:schemeClr val="dk1"/>
              </a:buClr>
              <a:buSzPts val="1200"/>
              <a:buChar char="○"/>
              <a:defRPr sz="1600">
                <a:solidFill>
                  <a:schemeClr val="dk1"/>
                </a:solidFill>
              </a:defRPr>
            </a:lvl2pPr>
            <a:lvl3pPr marL="1828754" lvl="2" indent="-406390" rtl="0">
              <a:spcBef>
                <a:spcPts val="0"/>
              </a:spcBef>
              <a:spcAft>
                <a:spcPts val="0"/>
              </a:spcAft>
              <a:buClr>
                <a:schemeClr val="dk1"/>
              </a:buClr>
              <a:buSzPts val="1200"/>
              <a:buChar char="■"/>
              <a:defRPr sz="1600">
                <a:solidFill>
                  <a:schemeClr val="dk1"/>
                </a:solidFill>
              </a:defRPr>
            </a:lvl3pPr>
            <a:lvl4pPr marL="2438339" lvl="3" indent="-406390" rtl="0">
              <a:spcBef>
                <a:spcPts val="0"/>
              </a:spcBef>
              <a:spcAft>
                <a:spcPts val="0"/>
              </a:spcAft>
              <a:buClr>
                <a:schemeClr val="dk1"/>
              </a:buClr>
              <a:buSzPts val="1200"/>
              <a:buChar char="●"/>
              <a:defRPr sz="1600">
                <a:solidFill>
                  <a:schemeClr val="dk1"/>
                </a:solidFill>
              </a:defRPr>
            </a:lvl4pPr>
            <a:lvl5pPr marL="3047924" lvl="4" indent="-406390" rtl="0">
              <a:spcBef>
                <a:spcPts val="0"/>
              </a:spcBef>
              <a:spcAft>
                <a:spcPts val="0"/>
              </a:spcAft>
              <a:buClr>
                <a:schemeClr val="dk1"/>
              </a:buClr>
              <a:buSzPts val="1200"/>
              <a:buChar char="○"/>
              <a:defRPr sz="1600">
                <a:solidFill>
                  <a:schemeClr val="dk1"/>
                </a:solidFill>
              </a:defRPr>
            </a:lvl5pPr>
            <a:lvl6pPr marL="3657509" lvl="5" indent="-406390" rtl="0">
              <a:spcBef>
                <a:spcPts val="0"/>
              </a:spcBef>
              <a:spcAft>
                <a:spcPts val="0"/>
              </a:spcAft>
              <a:buClr>
                <a:schemeClr val="dk1"/>
              </a:buClr>
              <a:buSzPts val="1200"/>
              <a:buChar char="■"/>
              <a:defRPr sz="1600">
                <a:solidFill>
                  <a:schemeClr val="dk1"/>
                </a:solidFill>
              </a:defRPr>
            </a:lvl6pPr>
            <a:lvl7pPr marL="4267093" lvl="6" indent="-406390" rtl="0">
              <a:spcBef>
                <a:spcPts val="0"/>
              </a:spcBef>
              <a:spcAft>
                <a:spcPts val="0"/>
              </a:spcAft>
              <a:buClr>
                <a:schemeClr val="dk1"/>
              </a:buClr>
              <a:buSzPts val="1200"/>
              <a:buChar char="●"/>
              <a:defRPr sz="1600">
                <a:solidFill>
                  <a:schemeClr val="dk1"/>
                </a:solidFill>
              </a:defRPr>
            </a:lvl7pPr>
            <a:lvl8pPr marL="4876678" lvl="7" indent="-406390" rtl="0">
              <a:spcBef>
                <a:spcPts val="0"/>
              </a:spcBef>
              <a:spcAft>
                <a:spcPts val="0"/>
              </a:spcAft>
              <a:buClr>
                <a:schemeClr val="dk1"/>
              </a:buClr>
              <a:buSzPts val="1200"/>
              <a:buChar char="○"/>
              <a:defRPr sz="1600">
                <a:solidFill>
                  <a:schemeClr val="dk1"/>
                </a:solidFill>
              </a:defRPr>
            </a:lvl8pPr>
            <a:lvl9pPr marL="5486263" lvl="8" indent="-406390" rtl="0">
              <a:spcBef>
                <a:spcPts val="0"/>
              </a:spcBef>
              <a:spcAft>
                <a:spcPts val="0"/>
              </a:spcAft>
              <a:buClr>
                <a:schemeClr val="dk1"/>
              </a:buClr>
              <a:buSzPts val="1200"/>
              <a:buChar char="■"/>
              <a:defRPr sz="1600">
                <a:solidFill>
                  <a:schemeClr val="dk1"/>
                </a:solidFill>
              </a:defRPr>
            </a:lvl9pPr>
          </a:lstStyle>
          <a:p>
            <a:endParaRPr/>
          </a:p>
        </p:txBody>
      </p:sp>
      <p:sp>
        <p:nvSpPr>
          <p:cNvPr id="146" name="Google Shape;146;p22"/>
          <p:cNvSpPr txBox="1">
            <a:spLocks noGrp="1"/>
          </p:cNvSpPr>
          <p:nvPr>
            <p:ph type="title"/>
          </p:nvPr>
        </p:nvSpPr>
        <p:spPr>
          <a:xfrm>
            <a:off x="284100" y="304800"/>
            <a:ext cx="11360800" cy="7636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667">
                <a:solidFill>
                  <a:schemeClr val="lt1"/>
                </a:solidFill>
                <a:latin typeface="Rockwell"/>
                <a:ea typeface="Rockwell"/>
                <a:cs typeface="Rockwell"/>
                <a:sym typeface="Rockwell"/>
              </a:defRPr>
            </a:lvl1pPr>
            <a:lvl2pPr lvl="1" rtl="0">
              <a:spcBef>
                <a:spcPts val="0"/>
              </a:spcBef>
              <a:spcAft>
                <a:spcPts val="0"/>
              </a:spcAft>
              <a:buSzPts val="1400"/>
              <a:buNone/>
              <a:defRPr sz="2667">
                <a:solidFill>
                  <a:srgbClr val="FFFFFF"/>
                </a:solidFill>
                <a:latin typeface="Rockwell"/>
                <a:ea typeface="Rockwell"/>
                <a:cs typeface="Rockwell"/>
                <a:sym typeface="Rockwell"/>
              </a:defRPr>
            </a:lvl2pPr>
            <a:lvl3pPr lvl="2" rtl="0">
              <a:spcBef>
                <a:spcPts val="0"/>
              </a:spcBef>
              <a:spcAft>
                <a:spcPts val="0"/>
              </a:spcAft>
              <a:buSzPts val="1400"/>
              <a:buNone/>
              <a:defRPr sz="2667">
                <a:solidFill>
                  <a:srgbClr val="FFFFFF"/>
                </a:solidFill>
                <a:latin typeface="Rockwell"/>
                <a:ea typeface="Rockwell"/>
                <a:cs typeface="Rockwell"/>
                <a:sym typeface="Rockwell"/>
              </a:defRPr>
            </a:lvl3pPr>
            <a:lvl4pPr lvl="3" rtl="0">
              <a:spcBef>
                <a:spcPts val="0"/>
              </a:spcBef>
              <a:spcAft>
                <a:spcPts val="0"/>
              </a:spcAft>
              <a:buSzPts val="1400"/>
              <a:buNone/>
              <a:defRPr sz="2667">
                <a:solidFill>
                  <a:srgbClr val="FFFFFF"/>
                </a:solidFill>
                <a:latin typeface="Rockwell"/>
                <a:ea typeface="Rockwell"/>
                <a:cs typeface="Rockwell"/>
                <a:sym typeface="Rockwell"/>
              </a:defRPr>
            </a:lvl4pPr>
            <a:lvl5pPr lvl="4" rtl="0">
              <a:spcBef>
                <a:spcPts val="0"/>
              </a:spcBef>
              <a:spcAft>
                <a:spcPts val="0"/>
              </a:spcAft>
              <a:buSzPts val="1400"/>
              <a:buNone/>
              <a:defRPr sz="2667">
                <a:solidFill>
                  <a:srgbClr val="FFFFFF"/>
                </a:solidFill>
                <a:latin typeface="Rockwell"/>
                <a:ea typeface="Rockwell"/>
                <a:cs typeface="Rockwell"/>
                <a:sym typeface="Rockwell"/>
              </a:defRPr>
            </a:lvl5pPr>
            <a:lvl6pPr lvl="5" rtl="0">
              <a:spcBef>
                <a:spcPts val="0"/>
              </a:spcBef>
              <a:spcAft>
                <a:spcPts val="0"/>
              </a:spcAft>
              <a:buSzPts val="1400"/>
              <a:buNone/>
              <a:defRPr sz="2667">
                <a:solidFill>
                  <a:srgbClr val="FFFFFF"/>
                </a:solidFill>
                <a:latin typeface="Rockwell"/>
                <a:ea typeface="Rockwell"/>
                <a:cs typeface="Rockwell"/>
                <a:sym typeface="Rockwell"/>
              </a:defRPr>
            </a:lvl6pPr>
            <a:lvl7pPr lvl="6" rtl="0">
              <a:spcBef>
                <a:spcPts val="0"/>
              </a:spcBef>
              <a:spcAft>
                <a:spcPts val="0"/>
              </a:spcAft>
              <a:buSzPts val="1400"/>
              <a:buNone/>
              <a:defRPr sz="2667">
                <a:solidFill>
                  <a:srgbClr val="FFFFFF"/>
                </a:solidFill>
                <a:latin typeface="Rockwell"/>
                <a:ea typeface="Rockwell"/>
                <a:cs typeface="Rockwell"/>
                <a:sym typeface="Rockwell"/>
              </a:defRPr>
            </a:lvl7pPr>
            <a:lvl8pPr lvl="7" rtl="0">
              <a:spcBef>
                <a:spcPts val="0"/>
              </a:spcBef>
              <a:spcAft>
                <a:spcPts val="0"/>
              </a:spcAft>
              <a:buSzPts val="1400"/>
              <a:buNone/>
              <a:defRPr sz="2667">
                <a:solidFill>
                  <a:srgbClr val="FFFFFF"/>
                </a:solidFill>
                <a:latin typeface="Rockwell"/>
                <a:ea typeface="Rockwell"/>
                <a:cs typeface="Rockwell"/>
                <a:sym typeface="Rockwell"/>
              </a:defRPr>
            </a:lvl8pPr>
            <a:lvl9pPr lvl="8" rtl="0">
              <a:spcBef>
                <a:spcPts val="0"/>
              </a:spcBef>
              <a:spcAft>
                <a:spcPts val="0"/>
              </a:spcAft>
              <a:buSzPts val="1400"/>
              <a:buNone/>
              <a:defRPr sz="2667">
                <a:solidFill>
                  <a:srgbClr val="FFFFFF"/>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109323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2.jp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2/8/2022</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98" name="Google Shape;98;p2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99" name="Google Shape;99;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5407052"/>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19" r:id="rId11"/>
    <p:sldLayoutId id="2147483720" r:id="rId12"/>
    <p:sldLayoutId id="214748372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edandprotected.org/#/" TargetMode="External"/><Relationship Id="rId2" Type="http://schemas.openxmlformats.org/officeDocument/2006/relationships/hyperlink" Target="https://www.whitehouse.gov/briefing-room/statements-releases/2022/01/12/fact-sheet-biden-harris-administration-increases-covid-19-testing-in-schools-to-keep-students-safe-and-schools-open/" TargetMode="External"/><Relationship Id="rId1" Type="http://schemas.openxmlformats.org/officeDocument/2006/relationships/slideLayout" Target="../slideLayouts/slideLayout44.xml"/><Relationship Id="rId5" Type="http://schemas.openxmlformats.org/officeDocument/2006/relationships/hyperlink" Target="https://www.rockefellerfoundation.org/wp-content/uploads/2021/10/Start-Up-Guide-for-Testing-in-Schools-1-Pager.pdf" TargetMode="External"/><Relationship Id="rId4" Type="http://schemas.openxmlformats.org/officeDocument/2006/relationships/hyperlink" Target="https://www.openandsafeschools.org/partner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owen_e@cde.state,co.us" TargetMode="External"/><Relationship Id="rId2" Type="http://schemas.openxmlformats.org/officeDocument/2006/relationships/hyperlink" Target="mailto:mohajeri-nelson_n@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Gumina_p@cde.state.co.us" TargetMode="External"/><Relationship Id="rId5" Type="http://schemas.openxmlformats.org/officeDocument/2006/relationships/hyperlink" Target="mailto:scott_d@cde.state.co.us" TargetMode="External"/><Relationship Id="rId4" Type="http://schemas.openxmlformats.org/officeDocument/2006/relationships/hyperlink" Target="http://www.cde.state.co.us/studentsupport/homeless_index"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8.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b@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form/2d39e682a2b1401ab855e42295fc0240" TargetMode="External"/><Relationship Id="rId2" Type="http://schemas.openxmlformats.org/officeDocument/2006/relationships/hyperlink" Target="https://www.cde.state.co.us/caresact/esser3-moeqleacertificateofexception" TargetMode="External"/><Relationship Id="rId1" Type="http://schemas.openxmlformats.org/officeDocument/2006/relationships/slideLayout" Target="../slideLayouts/slideLayout2.xml"/><Relationship Id="rId5" Type="http://schemas.openxmlformats.org/officeDocument/2006/relationships/hyperlink" Target="https://www.cde.state.co.us/caresact/esser3-maintenaceofequity" TargetMode="External"/><Relationship Id="rId4" Type="http://schemas.openxmlformats.org/officeDocument/2006/relationships/hyperlink" Target="https://www.cde.state.co.us/caresact/esser3-moeqhighpovertyschool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e.state.co.us/fedprograms/essergeer_fa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Esser3-UseofFundsPlanGuidance" TargetMode="External"/><Relationship Id="rId3" Type="http://schemas.openxmlformats.org/officeDocument/2006/relationships/hyperlink" Target="https://app.smartsheet.com/b/form/72607a92db654aa2b777c65b833fa2af" TargetMode="External"/><Relationship Id="rId7" Type="http://schemas.openxmlformats.org/officeDocument/2006/relationships/hyperlink" Target="https://www.cde.state.co.us/caresact/esser3-requirements" TargetMode="External"/><Relationship Id="rId2" Type="http://schemas.openxmlformats.org/officeDocument/2006/relationships/hyperlink" Target="https://www.cde.state.co.us/fedprograms/esser3-leaplans" TargetMode="External"/><Relationship Id="rId1" Type="http://schemas.openxmlformats.org/officeDocument/2006/relationships/slideLayout" Target="../slideLayouts/slideLayout45.xml"/><Relationship Id="rId6" Type="http://schemas.openxmlformats.org/officeDocument/2006/relationships/hyperlink" Target="https://www.cde.state.co.us/fedprograms/eseaofficehoursppt11112021" TargetMode="External"/><Relationship Id="rId5" Type="http://schemas.openxmlformats.org/officeDocument/2006/relationships/hyperlink" Target="https://zoom.us/rec/play/7vgQtfXGHZlpwiYMjfzM_WcgooR1qoNu5c2uwf1WlFz96SVp9k-zttGC_LWj_aTMMtSQ-nJXNgbz0M8H.DGHYuJ3IVPUHPsnI?autoplay=true&amp;startTime=1636664611000" TargetMode="External"/><Relationship Id="rId4" Type="http://schemas.openxmlformats.org/officeDocument/2006/relationships/image" Target="../media/image18.png"/><Relationship Id="rId9" Type="http://schemas.openxmlformats.org/officeDocument/2006/relationships/hyperlink" Target="https://www.cde.state.co.us/fedprograms/safereturntoschoolchecklis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s02web.zoom.us/meeting/register/tZ0ldu6pqz4rEtOtz27hQ6bcDBIlWKbqa7MN"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January 27, 2022</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136E08-2ECE-41F3-BDE8-127660A5CFB2}"/>
              </a:ext>
            </a:extLst>
          </p:cNvPr>
          <p:cNvSpPr>
            <a:spLocks noGrp="1"/>
          </p:cNvSpPr>
          <p:nvPr>
            <p:ph type="title"/>
          </p:nvPr>
        </p:nvSpPr>
        <p:spPr/>
        <p:txBody>
          <a:bodyPr/>
          <a:lstStyle/>
          <a:p>
            <a:r>
              <a:rPr lang="en-US" dirty="0"/>
              <a:t>New COVID-19 Testing Resources </a:t>
            </a:r>
          </a:p>
        </p:txBody>
      </p:sp>
      <p:sp>
        <p:nvSpPr>
          <p:cNvPr id="6" name="Text Placeholder 5">
            <a:extLst>
              <a:ext uri="{FF2B5EF4-FFF2-40B4-BE49-F238E27FC236}">
                <a16:creationId xmlns:a16="http://schemas.microsoft.com/office/drawing/2014/main" id="{B3F124FD-386A-44C1-81B3-C88F90FEF872}"/>
              </a:ext>
            </a:extLst>
          </p:cNvPr>
          <p:cNvSpPr>
            <a:spLocks noGrp="1"/>
          </p:cNvSpPr>
          <p:nvPr>
            <p:ph type="body" idx="1"/>
          </p:nvPr>
        </p:nvSpPr>
        <p:spPr/>
        <p:txBody>
          <a:bodyPr/>
          <a:lstStyle/>
          <a:p>
            <a:pPr marL="76200" indent="0">
              <a:buNone/>
            </a:pPr>
            <a:r>
              <a:rPr lang="en-US" sz="2600" dirty="0"/>
              <a:t>The White House </a:t>
            </a:r>
            <a:r>
              <a:rPr lang="en-US" sz="2600" dirty="0">
                <a:hlinkClick r:id="rId2"/>
              </a:rPr>
              <a:t>announced new COVID-19 Testing resources </a:t>
            </a:r>
            <a:r>
              <a:rPr lang="en-US" sz="2600" dirty="0"/>
              <a:t>on Jan. 12:</a:t>
            </a:r>
          </a:p>
          <a:p>
            <a:r>
              <a:rPr lang="en-US" sz="2600" dirty="0"/>
              <a:t>Providing additional Point-of-Care tests to schools to be distributed through CDPHE</a:t>
            </a:r>
          </a:p>
          <a:p>
            <a:r>
              <a:rPr lang="en-US" sz="2600" dirty="0"/>
              <a:t>Providing additional capacity for lab-based testing. Schools can register to participate in this free testing through the </a:t>
            </a:r>
            <a:r>
              <a:rPr lang="en-US" sz="2600" dirty="0">
                <a:hlinkClick r:id="rId3"/>
              </a:rPr>
              <a:t>Midwest Coordination Center</a:t>
            </a:r>
            <a:endParaRPr lang="en-US" sz="2600" dirty="0"/>
          </a:p>
          <a:p>
            <a:r>
              <a:rPr lang="en-US" sz="2600" dirty="0"/>
              <a:t>New guidance to support testing in schools</a:t>
            </a:r>
          </a:p>
          <a:p>
            <a:pPr marL="990600" lvl="1" indent="-457200"/>
            <a:r>
              <a:rPr lang="en-US" sz="2600" dirty="0">
                <a:hlinkClick r:id="rId4"/>
              </a:rPr>
              <a:t>School COVID 19 Testing Partners List</a:t>
            </a:r>
            <a:endParaRPr lang="en-US" sz="2600" dirty="0">
              <a:hlinkClick r:id="" action="ppaction://noaction"/>
            </a:endParaRPr>
          </a:p>
          <a:p>
            <a:pPr marL="990600" lvl="1" indent="-457200"/>
            <a:r>
              <a:rPr lang="en-US" sz="2600" dirty="0">
                <a:hlinkClick r:id="" action="ppaction://noaction"/>
              </a:rPr>
              <a:t>CDC COVID-19 Testing Toolkit </a:t>
            </a:r>
            <a:endParaRPr lang="en-US" sz="2600" dirty="0"/>
          </a:p>
          <a:p>
            <a:pPr marL="990600" lvl="1" indent="-457200"/>
            <a:r>
              <a:rPr lang="en-US" sz="2600" dirty="0">
                <a:hlinkClick r:id="rId5"/>
              </a:rPr>
              <a:t>Rockefeller Foundation one-pager on starting school testing centers</a:t>
            </a:r>
            <a:endParaRPr lang="en-US" sz="2600" dirty="0"/>
          </a:p>
        </p:txBody>
      </p:sp>
      <p:sp>
        <p:nvSpPr>
          <p:cNvPr id="2" name="Slide Number Placeholder 1">
            <a:extLst>
              <a:ext uri="{FF2B5EF4-FFF2-40B4-BE49-F238E27FC236}">
                <a16:creationId xmlns:a16="http://schemas.microsoft.com/office/drawing/2014/main" id="{DA4F892C-A27A-4605-BA26-F66887DD0220}"/>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23291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B76D-74E4-4D33-8292-8C1E834CA408}"/>
              </a:ext>
            </a:extLst>
          </p:cNvPr>
          <p:cNvSpPr>
            <a:spLocks noGrp="1"/>
          </p:cNvSpPr>
          <p:nvPr>
            <p:ph type="title"/>
          </p:nvPr>
        </p:nvSpPr>
        <p:spPr/>
        <p:txBody>
          <a:bodyPr/>
          <a:lstStyle/>
          <a:p>
            <a:r>
              <a:rPr lang="en-US" dirty="0"/>
              <a:t>Update: School-Based COVID-19 Testing Program</a:t>
            </a:r>
          </a:p>
        </p:txBody>
      </p:sp>
      <p:pic>
        <p:nvPicPr>
          <p:cNvPr id="6" name="Content Placeholder 5" descr="Join the U.S. Department of Education for a webinar to help schools and districts star or strengthen their school-based COVID-19 testing program.  The webinar will be held January 21, January 28 and February 4 from 1:30 to 2:30 pm Eastern Time.">
            <a:extLst>
              <a:ext uri="{FF2B5EF4-FFF2-40B4-BE49-F238E27FC236}">
                <a16:creationId xmlns:a16="http://schemas.microsoft.com/office/drawing/2014/main" id="{392CFA99-617B-4FEF-AB32-E3D4C5BD6A17}"/>
              </a:ext>
            </a:extLst>
          </p:cNvPr>
          <p:cNvPicPr>
            <a:picLocks noGrp="1" noChangeAspect="1"/>
          </p:cNvPicPr>
          <p:nvPr>
            <p:ph idx="1"/>
          </p:nvPr>
        </p:nvPicPr>
        <p:blipFill>
          <a:blip r:embed="rId2"/>
          <a:stretch>
            <a:fillRect/>
          </a:stretch>
        </p:blipFill>
        <p:spPr>
          <a:xfrm>
            <a:off x="1613647" y="1348042"/>
            <a:ext cx="9019667" cy="4792781"/>
          </a:xfrm>
        </p:spPr>
      </p:pic>
      <p:sp>
        <p:nvSpPr>
          <p:cNvPr id="4" name="Slide Number Placeholder 3">
            <a:extLst>
              <a:ext uri="{FF2B5EF4-FFF2-40B4-BE49-F238E27FC236}">
                <a16:creationId xmlns:a16="http://schemas.microsoft.com/office/drawing/2014/main" id="{E945F111-ED79-43EA-B58E-1A4EC1D4499F}"/>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18622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85F515-0EE7-4C54-B58C-561E494B3E93}"/>
              </a:ext>
            </a:extLst>
          </p:cNvPr>
          <p:cNvSpPr>
            <a:spLocks noGrp="1"/>
          </p:cNvSpPr>
          <p:nvPr>
            <p:ph type="ctrTitle"/>
          </p:nvPr>
        </p:nvSpPr>
        <p:spPr/>
        <p:txBody>
          <a:bodyPr/>
          <a:lstStyle/>
          <a:p>
            <a:r>
              <a:rPr lang="en-US" dirty="0"/>
              <a:t>Office Hours Evaluation Results </a:t>
            </a:r>
            <a:br>
              <a:rPr lang="en-US" dirty="0"/>
            </a:br>
            <a:r>
              <a:rPr lang="en-US" dirty="0"/>
              <a:t>and </a:t>
            </a:r>
            <a:br>
              <a:rPr lang="en-US" dirty="0"/>
            </a:br>
            <a:r>
              <a:rPr lang="en-US" dirty="0"/>
              <a:t>Response and Changes</a:t>
            </a:r>
          </a:p>
        </p:txBody>
      </p:sp>
    </p:spTree>
    <p:extLst>
      <p:ext uri="{BB962C8B-B14F-4D97-AF65-F5344CB8AC3E}">
        <p14:creationId xmlns:p14="http://schemas.microsoft.com/office/powerpoint/2010/main" val="137539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F1375-4705-47BB-BC9C-B0F6C8C2441F}"/>
              </a:ext>
            </a:extLst>
          </p:cNvPr>
          <p:cNvSpPr>
            <a:spLocks noGrp="1"/>
          </p:cNvSpPr>
          <p:nvPr>
            <p:ph type="title"/>
          </p:nvPr>
        </p:nvSpPr>
        <p:spPr/>
        <p:txBody>
          <a:bodyPr/>
          <a:lstStyle/>
          <a:p>
            <a:r>
              <a:rPr lang="en-US" dirty="0"/>
              <a:t>Feedback Received and Response/Changes - Frequency</a:t>
            </a:r>
          </a:p>
        </p:txBody>
      </p:sp>
      <p:sp>
        <p:nvSpPr>
          <p:cNvPr id="3" name="Slide Number Placeholder 2">
            <a:extLst>
              <a:ext uri="{FF2B5EF4-FFF2-40B4-BE49-F238E27FC236}">
                <a16:creationId xmlns:a16="http://schemas.microsoft.com/office/drawing/2014/main" id="{BA9C1FFD-9F1A-4053-9EA1-7F9FFF8A40F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pic>
        <p:nvPicPr>
          <p:cNvPr id="1028" name="Picture 4" descr="Forms response chart. Question title: What should be the frequency of Office Hours?. Number of responses: 36 responses.">
            <a:extLst>
              <a:ext uri="{FF2B5EF4-FFF2-40B4-BE49-F238E27FC236}">
                <a16:creationId xmlns:a16="http://schemas.microsoft.com/office/drawing/2014/main" id="{B88926B8-E9C7-4D5D-B836-AFAC53A75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0460"/>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0F7363-4072-41C1-915C-953F41613287}"/>
              </a:ext>
            </a:extLst>
          </p:cNvPr>
          <p:cNvSpPr txBox="1"/>
          <p:nvPr/>
        </p:nvSpPr>
        <p:spPr>
          <a:xfrm>
            <a:off x="3666259" y="6083528"/>
            <a:ext cx="4859482"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a:t>We will change to bi-weekly office hours!</a:t>
            </a:r>
          </a:p>
        </p:txBody>
      </p:sp>
    </p:spTree>
    <p:extLst>
      <p:ext uri="{BB962C8B-B14F-4D97-AF65-F5344CB8AC3E}">
        <p14:creationId xmlns:p14="http://schemas.microsoft.com/office/powerpoint/2010/main" val="138728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9EDE-01E2-4CAA-AF4A-BD75A2EC9ED1}"/>
              </a:ext>
            </a:extLst>
          </p:cNvPr>
          <p:cNvSpPr>
            <a:spLocks noGrp="1"/>
          </p:cNvSpPr>
          <p:nvPr>
            <p:ph type="title"/>
          </p:nvPr>
        </p:nvSpPr>
        <p:spPr/>
        <p:txBody>
          <a:bodyPr/>
          <a:lstStyle/>
          <a:p>
            <a:r>
              <a:rPr lang="en-US" dirty="0"/>
              <a:t>Feedback Received and Response/Changes – Day of the Week</a:t>
            </a:r>
          </a:p>
        </p:txBody>
      </p:sp>
      <p:sp>
        <p:nvSpPr>
          <p:cNvPr id="4" name="Slide Number Placeholder 3">
            <a:extLst>
              <a:ext uri="{FF2B5EF4-FFF2-40B4-BE49-F238E27FC236}">
                <a16:creationId xmlns:a16="http://schemas.microsoft.com/office/drawing/2014/main" id="{6421FA5A-D0B5-4635-B612-C198891C21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pic>
        <p:nvPicPr>
          <p:cNvPr id="2050" name="Picture 2" descr="Forms response chart. Question title: What day of the week is works best for the Office Hours? [We apologize but Mondays and Wednesdays are not available options due to so many other existing events on these days]. Number of responses: 37 responses.">
            <a:extLst>
              <a:ext uri="{FF2B5EF4-FFF2-40B4-BE49-F238E27FC236}">
                <a16:creationId xmlns:a16="http://schemas.microsoft.com/office/drawing/2014/main" id="{FB1711D3-014E-4F94-B802-486C27517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0613"/>
            <a:ext cx="12192000" cy="55292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676ADF-12F9-4BB1-8D13-EB82901BF27B}"/>
              </a:ext>
            </a:extLst>
          </p:cNvPr>
          <p:cNvSpPr txBox="1"/>
          <p:nvPr/>
        </p:nvSpPr>
        <p:spPr>
          <a:xfrm>
            <a:off x="6452755" y="4937901"/>
            <a:ext cx="4859482"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a:t>We will keep Office Hours on Thursdays!</a:t>
            </a:r>
          </a:p>
        </p:txBody>
      </p:sp>
    </p:spTree>
    <p:extLst>
      <p:ext uri="{BB962C8B-B14F-4D97-AF65-F5344CB8AC3E}">
        <p14:creationId xmlns:p14="http://schemas.microsoft.com/office/powerpoint/2010/main" val="66708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9EDE-01E2-4CAA-AF4A-BD75A2EC9ED1}"/>
              </a:ext>
            </a:extLst>
          </p:cNvPr>
          <p:cNvSpPr>
            <a:spLocks noGrp="1"/>
          </p:cNvSpPr>
          <p:nvPr>
            <p:ph type="title"/>
          </p:nvPr>
        </p:nvSpPr>
        <p:spPr/>
        <p:txBody>
          <a:bodyPr/>
          <a:lstStyle/>
          <a:p>
            <a:r>
              <a:rPr lang="en-US" dirty="0"/>
              <a:t>Feedback Received and Response/Changes – Structure</a:t>
            </a:r>
          </a:p>
        </p:txBody>
      </p:sp>
      <p:sp>
        <p:nvSpPr>
          <p:cNvPr id="4" name="Slide Number Placeholder 3">
            <a:extLst>
              <a:ext uri="{FF2B5EF4-FFF2-40B4-BE49-F238E27FC236}">
                <a16:creationId xmlns:a16="http://schemas.microsoft.com/office/drawing/2014/main" id="{6421FA5A-D0B5-4635-B612-C198891C21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pic>
        <p:nvPicPr>
          <p:cNvPr id="3074" name="Picture 2" descr="Forms response chart. Question title: I prefer. Number of responses: 36 responses.">
            <a:extLst>
              <a:ext uri="{FF2B5EF4-FFF2-40B4-BE49-F238E27FC236}">
                <a16:creationId xmlns:a16="http://schemas.microsoft.com/office/drawing/2014/main" id="{07A09D1F-0AE5-450C-AB77-ED88ACDD9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4797"/>
            <a:ext cx="12192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676ADF-12F9-4BB1-8D13-EB82901BF27B}"/>
              </a:ext>
            </a:extLst>
          </p:cNvPr>
          <p:cNvSpPr txBox="1"/>
          <p:nvPr/>
        </p:nvSpPr>
        <p:spPr>
          <a:xfrm>
            <a:off x="3666259" y="5895600"/>
            <a:ext cx="485948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a:t>We will keep the large group setting, with occasional breakout as needed!</a:t>
            </a:r>
          </a:p>
        </p:txBody>
      </p:sp>
    </p:spTree>
    <p:extLst>
      <p:ext uri="{BB962C8B-B14F-4D97-AF65-F5344CB8AC3E}">
        <p14:creationId xmlns:p14="http://schemas.microsoft.com/office/powerpoint/2010/main" val="337680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7547-17F1-49AE-A35D-EB158E5FCF2E}"/>
              </a:ext>
            </a:extLst>
          </p:cNvPr>
          <p:cNvSpPr>
            <a:spLocks noGrp="1"/>
          </p:cNvSpPr>
          <p:nvPr>
            <p:ph type="title"/>
          </p:nvPr>
        </p:nvSpPr>
        <p:spPr/>
        <p:txBody>
          <a:bodyPr/>
          <a:lstStyle/>
          <a:p>
            <a:r>
              <a:rPr lang="en-US" dirty="0"/>
              <a:t>Feedback Received and Response/Changes – Topics and Suggestions</a:t>
            </a:r>
          </a:p>
        </p:txBody>
      </p:sp>
      <p:sp>
        <p:nvSpPr>
          <p:cNvPr id="3" name="Text Placeholder 2">
            <a:extLst>
              <a:ext uri="{FF2B5EF4-FFF2-40B4-BE49-F238E27FC236}">
                <a16:creationId xmlns:a16="http://schemas.microsoft.com/office/drawing/2014/main" id="{9ED35918-3254-40C1-8913-54E58B056415}"/>
              </a:ext>
            </a:extLst>
          </p:cNvPr>
          <p:cNvSpPr>
            <a:spLocks noGrp="1"/>
          </p:cNvSpPr>
          <p:nvPr>
            <p:ph type="body" idx="1"/>
          </p:nvPr>
        </p:nvSpPr>
        <p:spPr>
          <a:xfrm>
            <a:off x="297428" y="1298865"/>
            <a:ext cx="11517035" cy="4939932"/>
          </a:xfrm>
        </p:spPr>
        <p:txBody>
          <a:bodyPr/>
          <a:lstStyle/>
          <a:p>
            <a:r>
              <a:rPr lang="en-US" dirty="0"/>
              <a:t>Upcoming grant opportunities - </a:t>
            </a:r>
            <a:r>
              <a:rPr lang="en-US" b="1" dirty="0">
                <a:solidFill>
                  <a:srgbClr val="00B050"/>
                </a:solidFill>
              </a:rPr>
              <a:t>Competitive Grants and Awards will provide a training upcoming grant opportunities, with an option to do quarterly updates, if that would be helpful </a:t>
            </a:r>
          </a:p>
          <a:p>
            <a:r>
              <a:rPr lang="en-US" dirty="0"/>
              <a:t>Summary of previous office hours, including Q&amp;As and/or ways to search previous presentations – </a:t>
            </a:r>
            <a:r>
              <a:rPr lang="en-US" b="1" dirty="0">
                <a:solidFill>
                  <a:srgbClr val="00B050"/>
                </a:solidFill>
              </a:rPr>
              <a:t>a team will be working on how to structure the website to make it more user friendly and searchable for previously covered topics</a:t>
            </a:r>
          </a:p>
          <a:p>
            <a:r>
              <a:rPr lang="en-US" dirty="0"/>
              <a:t>Incorporate information about ESEA (e.g., ideas for uses of funds, deadlines, Cons App updates) – </a:t>
            </a:r>
            <a:r>
              <a:rPr lang="en-US" b="1" dirty="0">
                <a:solidFill>
                  <a:srgbClr val="00B050"/>
                </a:solidFill>
              </a:rPr>
              <a:t>presentation and introduction to “New Directors” website, year-at-a-glance document, and more frequent topics on ESEA in upcoming office hours </a:t>
            </a:r>
          </a:p>
          <a:p>
            <a:pPr lvl="1"/>
            <a:r>
              <a:rPr lang="en-US" dirty="0"/>
              <a:t>There are other opportunities to keep up with ESEA information as well</a:t>
            </a:r>
          </a:p>
          <a:p>
            <a:pPr lvl="2"/>
            <a:r>
              <a:rPr lang="en-US" dirty="0"/>
              <a:t>Regional Networking Meetings, which are workshop trainings to provide deeper content pertaining to ESEA applications for funds, requirements, and monitoring – we will announce those in Office Hours </a:t>
            </a:r>
          </a:p>
          <a:p>
            <a:pPr lvl="2"/>
            <a:r>
              <a:rPr lang="en-US" dirty="0"/>
              <a:t>Beeline – if you do not currently receive our monthly newsletter and would like to be added to the listserv, please email Michelle Prael</a:t>
            </a:r>
          </a:p>
          <a:p>
            <a:pPr lvl="2"/>
            <a:r>
              <a:rPr lang="en-US" dirty="0"/>
              <a:t>CDE Update to Superintendents – we include overviews and upcoming events in the monthly newsletter to superintendents – if you are a superintendent but don’t receive those, please contact the CDE communications office </a:t>
            </a:r>
          </a:p>
          <a:p>
            <a:r>
              <a:rPr lang="en-US" dirty="0"/>
              <a:t>Federal regulations on equipment tracking, disposal, etc. – </a:t>
            </a:r>
            <a:r>
              <a:rPr lang="en-US" b="1" dirty="0">
                <a:solidFill>
                  <a:srgbClr val="00B050"/>
                </a:solidFill>
              </a:rPr>
              <a:t>training scheduled for March 3</a:t>
            </a:r>
          </a:p>
          <a:p>
            <a:r>
              <a:rPr lang="en-US" dirty="0"/>
              <a:t>How to be monitoring-ready for both ESEA and ESSER – </a:t>
            </a:r>
            <a:r>
              <a:rPr lang="en-US" b="1" dirty="0" err="1">
                <a:solidFill>
                  <a:srgbClr val="00B050"/>
                </a:solidFill>
              </a:rPr>
              <a:t>BruMan</a:t>
            </a:r>
            <a:r>
              <a:rPr lang="en-US" b="1" dirty="0">
                <a:solidFill>
                  <a:srgbClr val="00B050"/>
                </a:solidFill>
              </a:rPr>
              <a:t> training on February 17, plus other upcoming office hours devoted to documenting and preparing for CDE/USDE monitoring</a:t>
            </a:r>
          </a:p>
          <a:p>
            <a:r>
              <a:rPr lang="en-US" dirty="0"/>
              <a:t>Data reporting under ESSER and ESEA – </a:t>
            </a:r>
            <a:r>
              <a:rPr lang="en-US" b="1" dirty="0">
                <a:solidFill>
                  <a:srgbClr val="00B050"/>
                </a:solidFill>
              </a:rPr>
              <a:t>will incorporate into future office hours, but need more information about what would be helpful for you to hear</a:t>
            </a:r>
          </a:p>
          <a:p>
            <a:r>
              <a:rPr lang="en-US" b="1" dirty="0">
                <a:solidFill>
                  <a:schemeClr val="tx1"/>
                </a:solidFill>
              </a:rPr>
              <a:t>Submitting questions ahead of time – </a:t>
            </a:r>
            <a:r>
              <a:rPr lang="en-US" b="1" dirty="0">
                <a:solidFill>
                  <a:srgbClr val="00B050"/>
                </a:solidFill>
              </a:rPr>
              <a:t>email </a:t>
            </a:r>
            <a:r>
              <a:rPr lang="en-US" b="1" dirty="0">
                <a:solidFill>
                  <a:srgbClr val="00B050"/>
                </a:solidFill>
                <a:hlinkClick r:id="rId2"/>
              </a:rPr>
              <a:t>Nazie</a:t>
            </a:r>
            <a:r>
              <a:rPr lang="en-US" b="1" dirty="0">
                <a:solidFill>
                  <a:srgbClr val="00B050"/>
                </a:solidFill>
              </a:rPr>
              <a:t> or </a:t>
            </a:r>
            <a:r>
              <a:rPr lang="en-US" b="1" dirty="0">
                <a:solidFill>
                  <a:srgbClr val="00B050"/>
                </a:solidFill>
                <a:hlinkClick r:id="rId3"/>
              </a:rPr>
              <a:t>Emily Owen</a:t>
            </a:r>
            <a:r>
              <a:rPr lang="en-US" b="1" dirty="0">
                <a:solidFill>
                  <a:srgbClr val="00B050"/>
                </a:solidFill>
              </a:rPr>
              <a:t>  </a:t>
            </a:r>
          </a:p>
        </p:txBody>
      </p:sp>
      <p:sp>
        <p:nvSpPr>
          <p:cNvPr id="4" name="Slide Number Placeholder 3">
            <a:extLst>
              <a:ext uri="{FF2B5EF4-FFF2-40B4-BE49-F238E27FC236}">
                <a16:creationId xmlns:a16="http://schemas.microsoft.com/office/drawing/2014/main" id="{20008F19-DFF6-4A20-A50F-6717EDB79D5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195870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2" name="Google Shape;332;p34" descr="Text, whiteboard&#10;&#10;Description automatically generated"/>
          <p:cNvPicPr preferRelativeResize="0"/>
          <p:nvPr/>
        </p:nvPicPr>
        <p:blipFill rotWithShape="1">
          <a:blip r:embed="rId3">
            <a:alphaModFix/>
          </a:blip>
          <a:srcRect/>
          <a:stretch/>
        </p:blipFill>
        <p:spPr>
          <a:xfrm>
            <a:off x="8697298" y="1257300"/>
            <a:ext cx="3494702" cy="2329801"/>
          </a:xfrm>
          <a:prstGeom prst="rect">
            <a:avLst/>
          </a:prstGeom>
          <a:noFill/>
          <a:ln>
            <a:noFill/>
          </a:ln>
        </p:spPr>
      </p:pic>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sz="2400" dirty="0"/>
              <a:t>Upcoming Office Hours:</a:t>
            </a:r>
          </a:p>
          <a:p>
            <a:pPr marL="495300" indent="-285750"/>
            <a:r>
              <a:rPr lang="en-US" sz="2400" dirty="0"/>
              <a:t>February 3:</a:t>
            </a:r>
          </a:p>
          <a:p>
            <a:pPr marL="952500" lvl="1" indent="-285750"/>
            <a:r>
              <a:rPr lang="en-US" sz="2100" dirty="0"/>
              <a:t>ARP-HCY </a:t>
            </a:r>
          </a:p>
          <a:p>
            <a:pPr marL="1409700" lvl="2" indent="-285750"/>
            <a:r>
              <a:rPr lang="en-US" sz="1950" dirty="0">
                <a:hlinkClick r:id="rId4"/>
              </a:rPr>
              <a:t>Website</a:t>
            </a:r>
            <a:endParaRPr lang="en-US" sz="1950" dirty="0"/>
          </a:p>
          <a:p>
            <a:pPr marL="1409700" lvl="2" indent="-285750"/>
            <a:r>
              <a:rPr lang="en-US" sz="1950" dirty="0"/>
              <a:t>Contacts: Dana Scott (</a:t>
            </a:r>
            <a:r>
              <a:rPr lang="en-US" sz="1950" dirty="0">
                <a:hlinkClick r:id="rId5"/>
              </a:rPr>
              <a:t>scott_d@cde.state.co.us</a:t>
            </a:r>
            <a:r>
              <a:rPr lang="en-US" sz="1950" dirty="0"/>
              <a:t>) or Paula Gumina (</a:t>
            </a:r>
            <a:r>
              <a:rPr lang="en-US" sz="1950" dirty="0">
                <a:hlinkClick r:id="rId6"/>
              </a:rPr>
              <a:t>Gumina_p@cde.state.co.us</a:t>
            </a:r>
            <a:r>
              <a:rPr lang="en-US" sz="1950" dirty="0"/>
              <a:t>) </a:t>
            </a:r>
          </a:p>
          <a:p>
            <a:pPr marL="800100" lvl="1" indent="-285750"/>
            <a:r>
              <a:rPr lang="en-US" sz="2100" dirty="0"/>
              <a:t>Resources for Afghan Evacuees</a:t>
            </a:r>
          </a:p>
          <a:p>
            <a:pPr marL="342900" indent="-285750"/>
            <a:r>
              <a:rPr lang="en-US" sz="2400" dirty="0"/>
              <a:t>February 10: No Office Hours</a:t>
            </a:r>
          </a:p>
          <a:p>
            <a:pPr marL="342900" indent="-285750"/>
            <a:r>
              <a:rPr lang="en-US" sz="2400" dirty="0"/>
              <a:t>February 17: </a:t>
            </a:r>
            <a:r>
              <a:rPr lang="en-US" sz="2400" dirty="0" err="1"/>
              <a:t>BruMan</a:t>
            </a:r>
            <a:r>
              <a:rPr lang="en-US" sz="2400" dirty="0"/>
              <a:t> Training </a:t>
            </a:r>
          </a:p>
          <a:p>
            <a:pPr marL="800100" lvl="1" indent="-285750"/>
            <a:r>
              <a:rPr lang="en-US" sz="2100" dirty="0"/>
              <a:t>Preparing for monitoring on allocability and salary documentation</a:t>
            </a:r>
          </a:p>
          <a:p>
            <a:pPr marL="342900" indent="-285750"/>
            <a:r>
              <a:rPr lang="en-US" sz="2400" dirty="0"/>
              <a:t>March 3: </a:t>
            </a:r>
          </a:p>
          <a:p>
            <a:pPr marL="800100" lvl="1" indent="-285750"/>
            <a:r>
              <a:rPr lang="en-US" sz="2100" dirty="0"/>
              <a:t>Tracking and Management of Federally-funded Equipment</a:t>
            </a:r>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dirty="0">
                <a:solidFill>
                  <a:schemeClr val="dk1"/>
                </a:solidFill>
                <a:latin typeface="Calibri"/>
                <a:ea typeface="Calibri"/>
                <a:cs typeface="Calibri"/>
                <a:sym typeface="Calibri"/>
              </a:rPr>
              <a:t>Fiscal Partners</a:t>
            </a:r>
            <a:endParaRPr sz="2800" b="0" i="0" u="none" strike="noStrike" cap="none" dirty="0">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Okes, Chief Operating Officer (</a:t>
            </a:r>
            <a:r>
              <a:rPr lang="en-US" sz="1600" b="0" i="0" u="sng" strike="noStrike" cap="none" dirty="0">
                <a:solidFill>
                  <a:schemeClr val="hlink"/>
                </a:solidFill>
                <a:latin typeface="Calibri"/>
                <a:ea typeface="Calibri"/>
                <a:cs typeface="Calibri"/>
                <a:sym typeface="Calibri"/>
                <a:hlinkClick r:id="rId10"/>
              </a:rPr>
              <a:t>okes_j@cde.state.co.us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Kate Bartlett, Executive Director of School District Operations (</a:t>
            </a:r>
            <a:r>
              <a:rPr lang="en-US" sz="1600" b="0" i="0" u="sng" strike="noStrike" cap="none" dirty="0">
                <a:solidFill>
                  <a:schemeClr val="hlink"/>
                </a:solidFill>
                <a:latin typeface="Calibri"/>
                <a:ea typeface="Calibri"/>
                <a:cs typeface="Calibri"/>
                <a:sym typeface="Calibri"/>
                <a:hlinkClick r:id="rId11"/>
              </a:rPr>
              <a:t>Bartlett_k@cde.state.co.us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Austin, Director of Grants Fiscal Management (</a:t>
            </a:r>
            <a:r>
              <a:rPr lang="en-US" sz="1600" b="0" i="0" u="sng" strike="noStrike" cap="none" dirty="0">
                <a:solidFill>
                  <a:schemeClr val="hlink"/>
                </a:solidFill>
                <a:latin typeface="Calibri"/>
                <a:ea typeface="Calibri"/>
                <a:cs typeface="Calibri"/>
                <a:sym typeface="Calibri"/>
                <a:hlinkClick r:id="rId12"/>
              </a:rPr>
              <a:t>Austin_j@cde.state.co.us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Robert Hawkins, Grants Fiscal Analyst (</a:t>
            </a:r>
            <a:r>
              <a:rPr lang="en-US" sz="1600" b="0" i="0" u="sng" strike="noStrike" cap="none" dirty="0">
                <a:solidFill>
                  <a:schemeClr val="hlink"/>
                </a:solidFill>
                <a:latin typeface="Calibri"/>
                <a:ea typeface="Calibri"/>
                <a:cs typeface="Calibri"/>
                <a:sym typeface="Calibri"/>
                <a:hlinkClick r:id="rId13"/>
              </a:rPr>
              <a:t>Hawkins_s@cde.state.co.us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Steven Kaleda, Grants Fiscal Analyst (</a:t>
            </a:r>
            <a:r>
              <a:rPr lang="en-US" sz="1600" b="0" i="0" u="sng" strike="noStrike" cap="none" dirty="0">
                <a:solidFill>
                  <a:schemeClr val="hlink"/>
                </a:solidFill>
                <a:latin typeface="Calibri"/>
                <a:ea typeface="Calibri"/>
                <a:cs typeface="Calibri"/>
                <a:sym typeface="Calibri"/>
                <a:hlinkClick r:id="rId14"/>
              </a:rPr>
              <a:t>Kaleda_s@cde.state.co.us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ESSER Team</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Bill Parsley, ESSER Fiscal Monitoring Supervisor (</a:t>
            </a:r>
            <a:r>
              <a:rPr lang="en-US" sz="1200" b="0" i="0" u="sng" strike="noStrike" cap="none" dirty="0">
                <a:solidFill>
                  <a:schemeClr val="hlink"/>
                </a:solidFill>
                <a:latin typeface="Calibri"/>
                <a:ea typeface="Calibri"/>
                <a:cs typeface="Calibri"/>
                <a:sym typeface="Calibri"/>
                <a:hlinkClick r:id="rId15"/>
              </a:rPr>
              <a:t>parsley_b@cde.state.co.us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Hilery Morris, ESSER Fiscal Monitoring (</a:t>
            </a:r>
            <a:r>
              <a:rPr lang="en-US" sz="1200" b="0" i="0" u="sng" strike="noStrike" cap="none" dirty="0">
                <a:solidFill>
                  <a:schemeClr val="hlink"/>
                </a:solidFill>
                <a:latin typeface="Calibri"/>
                <a:ea typeface="Calibri"/>
                <a:cs typeface="Calibri"/>
                <a:sym typeface="Calibri"/>
                <a:hlinkClick r:id="rId16"/>
              </a:rPr>
              <a:t>morris_h@cde.state.co.us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Sharon Mackey, ESSER Fiscal Monitoring (</a:t>
            </a:r>
            <a:r>
              <a:rPr lang="en-US" sz="1200" b="0" i="0" u="sng" strike="noStrike" cap="none" dirty="0">
                <a:solidFill>
                  <a:schemeClr val="hlink"/>
                </a:solidFill>
                <a:latin typeface="Calibri"/>
                <a:ea typeface="Calibri"/>
                <a:cs typeface="Calibri"/>
                <a:sym typeface="Calibri"/>
                <a:hlinkClick r:id="rId17"/>
              </a:rPr>
              <a:t>mackey_s@cde.state.co.us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dirty="0">
                <a:solidFill>
                  <a:schemeClr val="dk1"/>
                </a:solidFill>
                <a:latin typeface="Calibri"/>
                <a:ea typeface="Calibri"/>
                <a:cs typeface="Calibri"/>
                <a:sym typeface="Calibri"/>
              </a:rPr>
              <a:t>Fiscal Partners</a:t>
            </a:r>
            <a:endParaRPr sz="2800" b="0" i="0" u="none" strike="noStrike" cap="none" dirty="0">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Okes, Chief Operating Officer (</a:t>
            </a:r>
            <a:r>
              <a:rPr lang="en-US" sz="1600" b="0" i="0" u="sng" strike="noStrike" cap="none" dirty="0">
                <a:solidFill>
                  <a:schemeClr val="hlink"/>
                </a:solidFill>
                <a:latin typeface="Calibri"/>
                <a:ea typeface="Calibri"/>
                <a:cs typeface="Calibri"/>
                <a:sym typeface="Calibri"/>
                <a:hlinkClick r:id="rId10"/>
              </a:rPr>
              <a:t>okes_j@cde.state.co.us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Kate Bartlett, Executive Director of School District Operations (</a:t>
            </a:r>
            <a:r>
              <a:rPr lang="en-US" sz="1600" b="0" i="0" u="sng" strike="noStrike" cap="none" dirty="0">
                <a:solidFill>
                  <a:schemeClr val="hlink"/>
                </a:solidFill>
                <a:latin typeface="Calibri"/>
                <a:ea typeface="Calibri"/>
                <a:cs typeface="Calibri"/>
                <a:sym typeface="Calibri"/>
                <a:hlinkClick r:id="rId11"/>
              </a:rPr>
              <a:t>Bartlett_k@cde.state.co.us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Jennifer Austin, Director of Grants Fiscal Management (</a:t>
            </a:r>
            <a:r>
              <a:rPr lang="en-US" sz="1600" b="0" i="0" u="sng" strike="noStrike" cap="none" dirty="0">
                <a:solidFill>
                  <a:schemeClr val="hlink"/>
                </a:solidFill>
                <a:latin typeface="Calibri"/>
                <a:ea typeface="Calibri"/>
                <a:cs typeface="Calibri"/>
                <a:sym typeface="Calibri"/>
                <a:hlinkClick r:id="rId12"/>
              </a:rPr>
              <a:t>Austin_j@cde.state.co.us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Robert Hawkins, Grants Fiscal Analyst (</a:t>
            </a:r>
            <a:r>
              <a:rPr lang="en-US" sz="1600" b="0" i="0" u="sng" strike="noStrike" cap="none" dirty="0">
                <a:solidFill>
                  <a:schemeClr val="hlink"/>
                </a:solidFill>
                <a:latin typeface="Calibri"/>
                <a:ea typeface="Calibri"/>
                <a:cs typeface="Calibri"/>
                <a:sym typeface="Calibri"/>
                <a:hlinkClick r:id="rId13"/>
              </a:rPr>
              <a:t>Hawkins_s@cde.state.co.us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Steven Kaleda, Grants Fiscal Analyst (</a:t>
            </a:r>
            <a:r>
              <a:rPr lang="en-US" sz="1600" b="0" i="0" u="sng" strike="noStrike" cap="none" dirty="0">
                <a:solidFill>
                  <a:schemeClr val="hlink"/>
                </a:solidFill>
                <a:latin typeface="Calibri"/>
                <a:ea typeface="Calibri"/>
                <a:cs typeface="Calibri"/>
                <a:sym typeface="Calibri"/>
                <a:hlinkClick r:id="rId14"/>
              </a:rPr>
              <a:t>Kaleda_s@cde.state.co.us</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dirty="0">
                <a:solidFill>
                  <a:schemeClr val="dk1"/>
                </a:solidFill>
                <a:latin typeface="Calibri"/>
                <a:ea typeface="Calibri"/>
                <a:cs typeface="Calibri"/>
                <a:sym typeface="Calibri"/>
              </a:rPr>
              <a:t>ESSER Team</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parsley_b@cde.state.co.us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Hilery Morris, ESSER Fiscal Monitoring (</a:t>
            </a:r>
            <a:r>
              <a:rPr lang="en-US" sz="1200" b="0" i="0" u="sng" strike="noStrike" cap="none" dirty="0">
                <a:solidFill>
                  <a:schemeClr val="hlink"/>
                </a:solidFill>
                <a:latin typeface="Calibri"/>
                <a:ea typeface="Calibri"/>
                <a:cs typeface="Calibri"/>
                <a:sym typeface="Calibri"/>
                <a:hlinkClick r:id="rId16"/>
              </a:rPr>
              <a:t>morris_h@cde.state.co.us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dirty="0">
                <a:solidFill>
                  <a:schemeClr val="dk1"/>
                </a:solidFill>
                <a:latin typeface="Calibri"/>
                <a:ea typeface="Calibri"/>
                <a:cs typeface="Calibri"/>
                <a:sym typeface="Calibri"/>
              </a:rPr>
              <a:t>Sharon Mackey, ESSER Fiscal Monitoring (</a:t>
            </a:r>
            <a:r>
              <a:rPr lang="en-US" sz="1200" b="0" i="0" u="sng" strike="noStrike" cap="none" dirty="0">
                <a:solidFill>
                  <a:schemeClr val="hlink"/>
                </a:solidFill>
                <a:latin typeface="Calibri"/>
                <a:ea typeface="Calibri"/>
                <a:cs typeface="Calibri"/>
                <a:sym typeface="Calibri"/>
                <a:hlinkClick r:id="rId17"/>
              </a:rPr>
              <a:t>mackey_s@cde.state.co.us</a:t>
            </a:r>
            <a:r>
              <a:rPr lang="en-US" sz="12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Reminders, and Clarifications</a:t>
            </a:r>
          </a:p>
          <a:p>
            <a:pPr marL="495300" indent="-285750"/>
            <a:r>
              <a:rPr lang="en-US" dirty="0"/>
              <a:t>Evaluation results</a:t>
            </a:r>
          </a:p>
          <a:p>
            <a:pPr marL="495300" indent="-285750"/>
            <a:r>
              <a:rPr lang="en-US" dirty="0"/>
              <a:t>Q&amp;A</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CC4-CFA4-43C7-B195-D644C81AF249}"/>
              </a:ext>
            </a:extLst>
          </p:cNvPr>
          <p:cNvSpPr>
            <a:spLocks noGrp="1"/>
          </p:cNvSpPr>
          <p:nvPr>
            <p:ph type="title"/>
          </p:nvPr>
        </p:nvSpPr>
        <p:spPr/>
        <p:txBody>
          <a:bodyPr/>
          <a:lstStyle/>
          <a:p>
            <a:r>
              <a:rPr lang="en-US" dirty="0"/>
              <a:t>Updates </a:t>
            </a:r>
          </a:p>
        </p:txBody>
      </p:sp>
      <p:sp>
        <p:nvSpPr>
          <p:cNvPr id="4" name="Slide Number Placeholder 3">
            <a:extLst>
              <a:ext uri="{FF2B5EF4-FFF2-40B4-BE49-F238E27FC236}">
                <a16:creationId xmlns:a16="http://schemas.microsoft.com/office/drawing/2014/main" id="{B920D351-FD6D-4069-A125-99E96EC397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
        <p:nvSpPr>
          <p:cNvPr id="6" name="Text Placeholder 5">
            <a:extLst>
              <a:ext uri="{FF2B5EF4-FFF2-40B4-BE49-F238E27FC236}">
                <a16:creationId xmlns:a16="http://schemas.microsoft.com/office/drawing/2014/main" id="{241ECDD7-5920-4F4A-ABF8-943919BD952D}"/>
              </a:ext>
            </a:extLst>
          </p:cNvPr>
          <p:cNvSpPr>
            <a:spLocks noGrp="1"/>
          </p:cNvSpPr>
          <p:nvPr>
            <p:ph type="body" idx="1"/>
          </p:nvPr>
        </p:nvSpPr>
        <p:spPr/>
        <p:txBody>
          <a:bodyPr/>
          <a:lstStyle/>
          <a:p>
            <a:r>
              <a:rPr lang="en-US" sz="2800" dirty="0">
                <a:latin typeface="Calibri" panose="020F0502020204030204" pitchFamily="34" charset="0"/>
              </a:rPr>
              <a:t>Maintenance of Equity – Exception form due date!  </a:t>
            </a:r>
          </a:p>
          <a:p>
            <a:pPr lvl="1"/>
            <a:r>
              <a:rPr lang="en-US" sz="2400" dirty="0">
                <a:latin typeface="Calibri" panose="020F0502020204030204" pitchFamily="34" charset="0"/>
              </a:rPr>
              <a:t>All Colorado LEAs are excepted from FY22 (2021-2022) Maintenance of Equity (</a:t>
            </a:r>
            <a:r>
              <a:rPr lang="en-US" sz="2400" dirty="0" err="1">
                <a:latin typeface="Calibri" panose="020F0502020204030204" pitchFamily="34" charset="0"/>
              </a:rPr>
              <a:t>MoEq</a:t>
            </a:r>
            <a:r>
              <a:rPr lang="en-US" sz="2400" dirty="0">
                <a:latin typeface="Calibri" panose="020F0502020204030204" pitchFamily="34" charset="0"/>
              </a:rPr>
              <a:t>) requirements. Exception applies if an LEA </a:t>
            </a:r>
          </a:p>
          <a:p>
            <a:pPr marL="1333500" lvl="2">
              <a:buFont typeface="+mj-lt"/>
              <a:buAutoNum type="arabicPeriod"/>
            </a:pPr>
            <a:r>
              <a:rPr lang="en-US" sz="1600" b="0" i="0" dirty="0">
                <a:solidFill>
                  <a:srgbClr val="333333"/>
                </a:solidFill>
                <a:effectLst/>
                <a:latin typeface="SourceSansProRegular"/>
              </a:rPr>
              <a:t>Has a total enrollment of less than 1,000 students (automatic exception);</a:t>
            </a:r>
          </a:p>
          <a:p>
            <a:pPr marL="1333500" lvl="2">
              <a:buFont typeface="+mj-lt"/>
              <a:buAutoNum type="arabicPeriod"/>
            </a:pPr>
            <a:r>
              <a:rPr lang="en-US" sz="1600" b="0" i="0" dirty="0">
                <a:solidFill>
                  <a:srgbClr val="333333"/>
                </a:solidFill>
                <a:effectLst/>
                <a:latin typeface="SourceSansProRegular"/>
              </a:rPr>
              <a:t>Operates a single school (automatic exception);</a:t>
            </a:r>
          </a:p>
          <a:p>
            <a:pPr marL="1333500" lvl="2">
              <a:buFont typeface="+mj-lt"/>
              <a:buAutoNum type="arabicPeriod"/>
            </a:pPr>
            <a:r>
              <a:rPr lang="en-US" sz="1600" b="0" i="0" dirty="0">
                <a:solidFill>
                  <a:srgbClr val="333333"/>
                </a:solidFill>
                <a:effectLst/>
                <a:latin typeface="SourceSansProRegular"/>
              </a:rPr>
              <a:t>Serves all students within each grade span with a single school (automatic exception); or</a:t>
            </a:r>
          </a:p>
          <a:p>
            <a:pPr marL="1333500" lvl="2">
              <a:buFont typeface="+mj-lt"/>
              <a:buAutoNum type="arabicPeriod"/>
            </a:pPr>
            <a:r>
              <a:rPr lang="en-US" sz="1600" b="0" i="0" dirty="0">
                <a:solidFill>
                  <a:srgbClr val="333333"/>
                </a:solidFill>
                <a:effectLst/>
                <a:latin typeface="SourceSansProRegular"/>
              </a:rPr>
              <a:t>Demonstrates an exceptional or uncontrollable circumstance, such as unpredictable changes in student enrollment or a precipitous decline in the financial resources of the LEA as determined by the Secretary (eligible to request an exception). Additionally, an LEA that did not face an overall budget reduction in the combined state and local per pupil funding may also request an exception (</a:t>
            </a:r>
            <a:r>
              <a:rPr lang="en-US" sz="1600" b="1" i="1" dirty="0">
                <a:solidFill>
                  <a:srgbClr val="333333"/>
                </a:solidFill>
                <a:effectLst/>
                <a:latin typeface="SourceSansProRegular"/>
              </a:rPr>
              <a:t>Requires a </a:t>
            </a:r>
            <a:r>
              <a:rPr lang="en-US" sz="1600" b="1" i="1" dirty="0">
                <a:solidFill>
                  <a:srgbClr val="333333"/>
                </a:solidFill>
                <a:effectLst/>
                <a:latin typeface="SourceSansProRegular"/>
                <a:hlinkClick r:id="rId2"/>
              </a:rPr>
              <a:t>form</a:t>
            </a:r>
            <a:r>
              <a:rPr lang="en-US" sz="1600" b="1" i="1" dirty="0">
                <a:solidFill>
                  <a:srgbClr val="333333"/>
                </a:solidFill>
                <a:effectLst/>
                <a:latin typeface="SourceSansProRegular"/>
              </a:rPr>
              <a:t> to be submitted to CDE</a:t>
            </a:r>
            <a:r>
              <a:rPr lang="en-US" sz="1600" b="0" i="0" dirty="0">
                <a:solidFill>
                  <a:srgbClr val="333333"/>
                </a:solidFill>
                <a:effectLst/>
                <a:latin typeface="SourceSansProRegular"/>
              </a:rPr>
              <a:t>). </a:t>
            </a:r>
          </a:p>
          <a:p>
            <a:pPr lvl="1"/>
            <a:r>
              <a:rPr lang="en-US" sz="2400" dirty="0">
                <a:latin typeface="Calibri" panose="020F0502020204030204" pitchFamily="34" charset="0"/>
              </a:rPr>
              <a:t>Forms are due to CDE by </a:t>
            </a:r>
            <a:r>
              <a:rPr lang="en-US" sz="2400" b="1" u="sng" dirty="0">
                <a:solidFill>
                  <a:srgbClr val="FF0000"/>
                </a:solidFill>
                <a:latin typeface="Calibri" panose="020F0502020204030204" pitchFamily="34" charset="0"/>
              </a:rPr>
              <a:t>March 18, 2022 </a:t>
            </a:r>
            <a:r>
              <a:rPr lang="en-US" sz="2400" dirty="0">
                <a:latin typeface="Calibri" panose="020F0502020204030204" pitchFamily="34" charset="0"/>
              </a:rPr>
              <a:t>via </a:t>
            </a:r>
            <a:r>
              <a:rPr lang="en-US" sz="2400" dirty="0">
                <a:latin typeface="Calibri" panose="020F0502020204030204" pitchFamily="34" charset="0"/>
                <a:hlinkClick r:id="rId3"/>
              </a:rPr>
              <a:t>Smartsheet</a:t>
            </a:r>
            <a:endParaRPr lang="en-US" sz="2400" dirty="0">
              <a:latin typeface="Calibri" panose="020F0502020204030204" pitchFamily="34" charset="0"/>
            </a:endParaRPr>
          </a:p>
          <a:p>
            <a:pPr lvl="2"/>
            <a:r>
              <a:rPr lang="en-US" sz="1800" dirty="0"/>
              <a:t>If you have not yet done so, please submit the exception form as soon as possible if you are not on the </a:t>
            </a:r>
            <a:r>
              <a:rPr lang="en-US" sz="1800" dirty="0">
                <a:hlinkClick r:id="rId4"/>
              </a:rPr>
              <a:t>list</a:t>
            </a:r>
            <a:r>
              <a:rPr lang="en-US" sz="1800" dirty="0"/>
              <a:t> of automatic exceptions under 1-3 above (noted in Column G of the spreadsheet). </a:t>
            </a:r>
          </a:p>
          <a:p>
            <a:pPr lvl="2"/>
            <a:r>
              <a:rPr lang="en-US" sz="1800" dirty="0"/>
              <a:t>Information available on CDE’s </a:t>
            </a:r>
            <a:r>
              <a:rPr lang="en-US" sz="1800" dirty="0">
                <a:hlinkClick r:id="rId5"/>
              </a:rPr>
              <a:t>Maintenance of Equity website</a:t>
            </a:r>
            <a:endParaRPr lang="en-US" sz="1800" dirty="0"/>
          </a:p>
        </p:txBody>
      </p:sp>
    </p:spTree>
    <p:extLst>
      <p:ext uri="{BB962C8B-B14F-4D97-AF65-F5344CB8AC3E}">
        <p14:creationId xmlns:p14="http://schemas.microsoft.com/office/powerpoint/2010/main" val="8934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D6AC-C7B7-4336-A4FD-A093FB47B090}"/>
              </a:ext>
            </a:extLst>
          </p:cNvPr>
          <p:cNvSpPr>
            <a:spLocks noGrp="1"/>
          </p:cNvSpPr>
          <p:nvPr>
            <p:ph type="title"/>
          </p:nvPr>
        </p:nvSpPr>
        <p:spPr/>
        <p:txBody>
          <a:bodyPr/>
          <a:lstStyle/>
          <a:p>
            <a:r>
              <a:rPr lang="en-US" dirty="0"/>
              <a:t>Reminders and Clarifications</a:t>
            </a:r>
          </a:p>
        </p:txBody>
      </p:sp>
      <p:sp>
        <p:nvSpPr>
          <p:cNvPr id="3" name="Text Placeholder 2">
            <a:extLst>
              <a:ext uri="{FF2B5EF4-FFF2-40B4-BE49-F238E27FC236}">
                <a16:creationId xmlns:a16="http://schemas.microsoft.com/office/drawing/2014/main" id="{0F7B09D6-AED5-4935-835F-B9BDF10F489A}"/>
              </a:ext>
            </a:extLst>
          </p:cNvPr>
          <p:cNvSpPr>
            <a:spLocks noGrp="1"/>
          </p:cNvSpPr>
          <p:nvPr>
            <p:ph type="body" idx="1"/>
          </p:nvPr>
        </p:nvSpPr>
        <p:spPr/>
        <p:txBody>
          <a:bodyPr/>
          <a:lstStyle/>
          <a:p>
            <a:r>
              <a:rPr lang="en-US" sz="2800" dirty="0">
                <a:latin typeface="Calibri" panose="020F0502020204030204" pitchFamily="34" charset="0"/>
              </a:rPr>
              <a:t>USDE Guidance on Connection to COVID-19</a:t>
            </a:r>
          </a:p>
          <a:p>
            <a:pPr lvl="1"/>
            <a:r>
              <a:rPr lang="en-US" sz="2400" dirty="0">
                <a:latin typeface="Calibri" panose="020F0502020204030204" pitchFamily="34" charset="0"/>
              </a:rPr>
              <a:t>“Emerge stronger from the pandemic”</a:t>
            </a:r>
          </a:p>
          <a:p>
            <a:pPr lvl="1"/>
            <a:r>
              <a:rPr lang="en-US" sz="2400" dirty="0"/>
              <a:t>Emphasizes the connection to the pandemic - allowable activities are flexible, however, allocability must be demonstrated/documented</a:t>
            </a:r>
          </a:p>
          <a:p>
            <a:pPr lvl="1"/>
            <a:r>
              <a:rPr lang="en-US" sz="2400" dirty="0"/>
              <a:t>Allowable activities must still be reasonable</a:t>
            </a:r>
          </a:p>
          <a:p>
            <a:pPr lvl="1"/>
            <a:r>
              <a:rPr lang="en-US" sz="2400" dirty="0"/>
              <a:t>Any </a:t>
            </a:r>
            <a:r>
              <a:rPr lang="en-US" sz="2400" b="1" i="1" dirty="0"/>
              <a:t>placeholder items or discretionary </a:t>
            </a:r>
            <a:r>
              <a:rPr lang="en-US" sz="2400" dirty="0"/>
              <a:t>items on budgets must be revised through Post Award Revision – prior to the end of the award period for that grant </a:t>
            </a:r>
          </a:p>
          <a:p>
            <a:pPr lvl="2"/>
            <a:r>
              <a:rPr lang="en-US" sz="2250" dirty="0"/>
              <a:t>ESSER II by June 30, 2022</a:t>
            </a:r>
          </a:p>
          <a:p>
            <a:pPr lvl="2"/>
            <a:r>
              <a:rPr lang="en-US" sz="2250" dirty="0"/>
              <a:t>ESSER III by June 30, 2023</a:t>
            </a:r>
          </a:p>
          <a:p>
            <a:pPr marL="558800" lvl="1" indent="0">
              <a:buNone/>
            </a:pPr>
            <a:r>
              <a:rPr lang="en-US" sz="2250" b="1" i="1" dirty="0">
                <a:solidFill>
                  <a:srgbClr val="00B050"/>
                </a:solidFill>
              </a:rPr>
              <a:t>PAR submission are reviewed for approval, just like a newly submitted item! Therefore, may receive comments or requests for additional information. Have to be approved before spending the funds! </a:t>
            </a:r>
            <a:endParaRPr lang="en-US" sz="2400" b="1" i="1" dirty="0">
              <a:solidFill>
                <a:srgbClr val="00B050"/>
              </a:solidFill>
            </a:endParaRPr>
          </a:p>
        </p:txBody>
      </p:sp>
      <p:sp>
        <p:nvSpPr>
          <p:cNvPr id="4" name="Slide Number Placeholder 3">
            <a:extLst>
              <a:ext uri="{FF2B5EF4-FFF2-40B4-BE49-F238E27FC236}">
                <a16:creationId xmlns:a16="http://schemas.microsoft.com/office/drawing/2014/main" id="{F5861361-604B-466A-91A4-03BFD06855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81788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0EF9-BC6B-44B2-BE5B-6B9C142B801F}"/>
              </a:ext>
            </a:extLst>
          </p:cNvPr>
          <p:cNvSpPr>
            <a:spLocks noGrp="1"/>
          </p:cNvSpPr>
          <p:nvPr>
            <p:ph type="title"/>
          </p:nvPr>
        </p:nvSpPr>
        <p:spPr/>
        <p:txBody>
          <a:bodyPr/>
          <a:lstStyle/>
          <a:p>
            <a:r>
              <a:rPr lang="en-US" dirty="0"/>
              <a:t>Clarification: Construction Guidance</a:t>
            </a:r>
          </a:p>
        </p:txBody>
      </p:sp>
      <p:sp>
        <p:nvSpPr>
          <p:cNvPr id="3" name="Text Placeholder 2">
            <a:extLst>
              <a:ext uri="{FF2B5EF4-FFF2-40B4-BE49-F238E27FC236}">
                <a16:creationId xmlns:a16="http://schemas.microsoft.com/office/drawing/2014/main" id="{AD0FA529-35DE-43C4-958A-0AB5BC6BB95A}"/>
              </a:ext>
            </a:extLst>
          </p:cNvPr>
          <p:cNvSpPr>
            <a:spLocks noGrp="1"/>
          </p:cNvSpPr>
          <p:nvPr>
            <p:ph type="body" idx="1"/>
          </p:nvPr>
        </p:nvSpPr>
        <p:spPr>
          <a:xfrm>
            <a:off x="426027" y="1361209"/>
            <a:ext cx="11232573" cy="4742505"/>
          </a:xfrm>
        </p:spPr>
        <p:txBody>
          <a:bodyPr/>
          <a:lstStyle/>
          <a:p>
            <a:r>
              <a:rPr lang="en-US" dirty="0"/>
              <a:t>We have updated our construction guidance document to include regulations referenced in </a:t>
            </a:r>
            <a:r>
              <a:rPr lang="en-US" dirty="0">
                <a:hlinkClick r:id="rId2"/>
              </a:rPr>
              <a:t>U.S. Department of Education FAQ document</a:t>
            </a:r>
            <a:r>
              <a:rPr lang="en-US" dirty="0"/>
              <a:t> – as a reminder, USDE advises against using ESSER funds for </a:t>
            </a:r>
            <a:r>
              <a:rPr lang="en-US" b="1" i="1" dirty="0"/>
              <a:t>new</a:t>
            </a:r>
            <a:r>
              <a:rPr lang="en-US" dirty="0"/>
              <a:t> construction because of the regulations that must be met, shorter ESSER timelines may not be enough to finish the construction, and using funds for constructions may limit ability to use funds to meet essential needs in response to the pandemic. </a:t>
            </a:r>
          </a:p>
          <a:p>
            <a:pPr lvl="1"/>
            <a:r>
              <a:rPr lang="en-US" dirty="0"/>
              <a:t>There are no new regulations for changes! </a:t>
            </a:r>
          </a:p>
          <a:p>
            <a:pPr lvl="1"/>
            <a:r>
              <a:rPr lang="en-US" dirty="0"/>
              <a:t>Just a better alignment with USDE guidance. </a:t>
            </a:r>
          </a:p>
          <a:p>
            <a:pPr lvl="1"/>
            <a:r>
              <a:rPr lang="en-US" dirty="0"/>
              <a:t>Same regulations referenced in the Grant Award Letters that you receive when your application has final approval.</a:t>
            </a:r>
          </a:p>
          <a:p>
            <a:r>
              <a:rPr lang="en-US" dirty="0"/>
              <a:t>Regulations apply to any construction funded with federal funds</a:t>
            </a:r>
          </a:p>
          <a:p>
            <a:pPr lvl="1"/>
            <a:r>
              <a:rPr lang="en-US" dirty="0"/>
              <a:t>Construction is defined as new construction as well as remodeling, alterations, renovations, and repairs. </a:t>
            </a:r>
          </a:p>
          <a:p>
            <a:r>
              <a:rPr lang="en-US" dirty="0"/>
              <a:t>Reminders on construction: </a:t>
            </a:r>
          </a:p>
          <a:p>
            <a:pPr lvl="1"/>
            <a:r>
              <a:rPr lang="en-US" dirty="0"/>
              <a:t>Must follow local procurement policies and practices (e.g., capital expenditure thresholds and requirements)</a:t>
            </a:r>
          </a:p>
          <a:p>
            <a:pPr lvl="1"/>
            <a:r>
              <a:rPr lang="en-US" dirty="0"/>
              <a:t>All construction projects require prior written approval from CDE</a:t>
            </a:r>
          </a:p>
          <a:p>
            <a:pPr lvl="2"/>
            <a:r>
              <a:rPr lang="en-US" sz="1400" dirty="0"/>
              <a:t>Submit a budget line item that explains the need for the construction, describes the scope of work, and relationship to COVID-19</a:t>
            </a:r>
          </a:p>
          <a:p>
            <a:pPr lvl="2"/>
            <a:r>
              <a:rPr lang="en-US" sz="1400" dirty="0"/>
              <a:t>Include sufficient information </a:t>
            </a:r>
            <a:r>
              <a:rPr lang="en-US" sz="1400" b="0" i="0" u="none" strike="noStrike" dirty="0">
                <a:solidFill>
                  <a:srgbClr val="000000"/>
                </a:solidFill>
                <a:effectLst/>
                <a:latin typeface="Arial" panose="020B0604020202020204" pitchFamily="34" charset="0"/>
              </a:rPr>
              <a:t>in the description for reviewers to be able determine the reasonableness of the projected costs and why the construction is necessary to respond to, prepare for, or prevent the spread of COVID-19. </a:t>
            </a:r>
          </a:p>
          <a:p>
            <a:pPr lvl="2"/>
            <a:r>
              <a:rPr lang="en-US" sz="1400" b="0" i="0" u="none" strike="noStrike" dirty="0">
                <a:solidFill>
                  <a:srgbClr val="000000"/>
                </a:solidFill>
                <a:effectLst/>
                <a:latin typeface="Arial" panose="020B0604020202020204" pitchFamily="34" charset="0"/>
              </a:rPr>
              <a:t>Please include the dates of construction, including projected completion dates.</a:t>
            </a:r>
          </a:p>
          <a:p>
            <a:pPr lvl="1"/>
            <a:r>
              <a:rPr lang="en-US" dirty="0"/>
              <a:t>If cost of construction is over $2,000, Davis-Bacon Act prevailing wages must be paid. Recommendation – contractors who are accustomed to working with federal funds. </a:t>
            </a:r>
          </a:p>
          <a:p>
            <a:r>
              <a:rPr lang="en-US" dirty="0"/>
              <a:t>Upcoming training on preparing for monitoring if have used ESSER funds for construction purposes! </a:t>
            </a:r>
          </a:p>
        </p:txBody>
      </p:sp>
      <p:sp>
        <p:nvSpPr>
          <p:cNvPr id="4" name="Slide Number Placeholder 3">
            <a:extLst>
              <a:ext uri="{FF2B5EF4-FFF2-40B4-BE49-F238E27FC236}">
                <a16:creationId xmlns:a16="http://schemas.microsoft.com/office/drawing/2014/main" id="{5A06EA28-304E-4DFC-8BC0-5ADAF6D9153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02817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CFBE-2EE4-4651-853C-892C98639720}"/>
              </a:ext>
            </a:extLst>
          </p:cNvPr>
          <p:cNvSpPr>
            <a:spLocks noGrp="1"/>
          </p:cNvSpPr>
          <p:nvPr>
            <p:ph type="title"/>
          </p:nvPr>
        </p:nvSpPr>
        <p:spPr/>
        <p:txBody>
          <a:bodyPr/>
          <a:lstStyle/>
          <a:p>
            <a:r>
              <a:rPr lang="en-US" sz="2800" dirty="0"/>
              <a:t>LEA Use of Funds Plans Website List</a:t>
            </a:r>
          </a:p>
        </p:txBody>
      </p:sp>
      <p:sp>
        <p:nvSpPr>
          <p:cNvPr id="3" name="Text Placeholder 2">
            <a:extLst>
              <a:ext uri="{FF2B5EF4-FFF2-40B4-BE49-F238E27FC236}">
                <a16:creationId xmlns:a16="http://schemas.microsoft.com/office/drawing/2014/main" id="{8C0F2640-5926-460F-8084-C5A11A61030A}"/>
              </a:ext>
            </a:extLst>
          </p:cNvPr>
          <p:cNvSpPr>
            <a:spLocks noGrp="1"/>
          </p:cNvSpPr>
          <p:nvPr>
            <p:ph type="body" idx="1"/>
          </p:nvPr>
        </p:nvSpPr>
        <p:spPr>
          <a:xfrm>
            <a:off x="297428" y="1398639"/>
            <a:ext cx="5798572" cy="4640674"/>
          </a:xfrm>
        </p:spPr>
        <p:txBody>
          <a:bodyPr/>
          <a:lstStyle/>
          <a:p>
            <a:pPr marL="342900" indent="-342900">
              <a:lnSpc>
                <a:spcPct val="100000"/>
              </a:lnSpc>
              <a:spcBef>
                <a:spcPts val="0"/>
              </a:spcBef>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ESSER III requires that LEAs post two plans on their website: </a:t>
            </a:r>
          </a:p>
          <a:p>
            <a:pPr marL="800100" lvl="1" indent="-342900">
              <a:lnSpc>
                <a:spcPct val="100000"/>
              </a:lnSpc>
              <a:spcBef>
                <a:spcPts val="0"/>
              </a:spcBef>
            </a:pPr>
            <a:r>
              <a:rPr lang="en-US" sz="2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Safe In-Person Instruction plan</a:t>
            </a:r>
          </a:p>
          <a:p>
            <a:pPr marL="800100" lvl="1" indent="-342900">
              <a:lnSpc>
                <a:spcPct val="100000"/>
              </a:lnSpc>
              <a:spcBef>
                <a:spcPts val="0"/>
              </a:spcBef>
              <a:spcAft>
                <a:spcPts val="1200"/>
              </a:spcAft>
            </a:pPr>
            <a:r>
              <a:rPr lang="en-US" sz="2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of Funds plan. </a:t>
            </a:r>
          </a:p>
          <a:p>
            <a:pPr marL="342900" indent="-342900">
              <a:lnSpc>
                <a:spcPct val="107000"/>
              </a:lnSpc>
              <a:spcBef>
                <a:spcPts val="0"/>
              </a:spcBef>
              <a:spcAft>
                <a:spcPts val="120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CDE is required by the U.S. Department of Education to collect and make these plans publicly available. </a:t>
            </a:r>
          </a:p>
          <a:p>
            <a:pPr marL="342900" indent="-342900">
              <a:lnSpc>
                <a:spcPct val="107000"/>
              </a:lnSpc>
              <a:spcBef>
                <a:spcPts val="0"/>
              </a:spcBef>
              <a:spcAft>
                <a:spcPts val="120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plans that we have received from LEAs are listed </a:t>
            </a:r>
            <a:r>
              <a:rPr lang="en-US" sz="24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2"/>
              </a:rPr>
              <a:t>here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indent="-342900">
              <a:lnSpc>
                <a:spcPct val="107000"/>
              </a:lnSpc>
              <a:spcBef>
                <a:spcPts val="0"/>
              </a:spcBef>
              <a:spcAft>
                <a:spcPts val="1200"/>
              </a:spcAf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 LEA’s plans are not listed or are out of date, please submit the links through </a:t>
            </a:r>
            <a:r>
              <a:rPr lang="en-US" sz="2400" b="1"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3"/>
              </a:rPr>
              <a:t>this form</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B887413-635A-4E7C-903B-9F2FB3C249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pic>
        <p:nvPicPr>
          <p:cNvPr id="6" name="Picture 5" descr="LEA Use of Funds Plan website list.">
            <a:extLst>
              <a:ext uri="{FF2B5EF4-FFF2-40B4-BE49-F238E27FC236}">
                <a16:creationId xmlns:a16="http://schemas.microsoft.com/office/drawing/2014/main" id="{68BC2521-747D-413D-B99E-9346B9A95288}"/>
              </a:ext>
            </a:extLst>
          </p:cNvPr>
          <p:cNvPicPr>
            <a:picLocks noChangeAspect="1"/>
          </p:cNvPicPr>
          <p:nvPr/>
        </p:nvPicPr>
        <p:blipFill>
          <a:blip r:embed="rId4"/>
          <a:stretch>
            <a:fillRect/>
          </a:stretch>
        </p:blipFill>
        <p:spPr>
          <a:xfrm>
            <a:off x="6691759" y="1757218"/>
            <a:ext cx="5119686" cy="2100262"/>
          </a:xfrm>
          <a:prstGeom prst="rect">
            <a:avLst/>
          </a:prstGeom>
        </p:spPr>
      </p:pic>
      <p:sp>
        <p:nvSpPr>
          <p:cNvPr id="8" name="TextBox 7">
            <a:extLst>
              <a:ext uri="{FF2B5EF4-FFF2-40B4-BE49-F238E27FC236}">
                <a16:creationId xmlns:a16="http://schemas.microsoft.com/office/drawing/2014/main" id="{E7E31A8D-0125-45F8-8DA2-2940E7528E68}"/>
              </a:ext>
            </a:extLst>
          </p:cNvPr>
          <p:cNvSpPr txBox="1"/>
          <p:nvPr/>
        </p:nvSpPr>
        <p:spPr>
          <a:xfrm>
            <a:off x="6691759" y="4073236"/>
            <a:ext cx="4964532" cy="1815882"/>
          </a:xfrm>
          <a:prstGeom prst="rect">
            <a:avLst/>
          </a:prstGeom>
          <a:noFill/>
        </p:spPr>
        <p:txBody>
          <a:bodyPr wrap="square" rtlCol="0">
            <a:spAutoFit/>
          </a:bodyPr>
          <a:lstStyle/>
          <a:p>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Resources to help you meet these requirements:</a:t>
            </a:r>
          </a:p>
          <a:p>
            <a:pPr marL="285750" indent="-285750">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Office Hours </a:t>
            </a:r>
            <a:r>
              <a:rPr lang="en-US" sz="1600" dirty="0">
                <a:latin typeface="Calibri" panose="020F0502020204030204" pitchFamily="34" charset="0"/>
                <a:ea typeface="Times New Roman" panose="02020603050405020304" pitchFamily="18" charset="0"/>
                <a:cs typeface="Calibri" panose="020F0502020204030204" pitchFamily="34" charset="0"/>
                <a:hlinkClick r:id="rId5"/>
              </a:rPr>
              <a:t>recording</a:t>
            </a:r>
            <a:r>
              <a:rPr lang="en-US" sz="1600" dirty="0">
                <a:latin typeface="Calibri" panose="020F0502020204030204" pitchFamily="34" charset="0"/>
                <a:ea typeface="Times New Roman" panose="02020603050405020304" pitchFamily="18" charset="0"/>
                <a:cs typeface="Calibri" panose="020F0502020204030204" pitchFamily="34" charset="0"/>
              </a:rPr>
              <a:t> and </a:t>
            </a:r>
            <a:r>
              <a:rPr lang="en-US" sz="1600" dirty="0">
                <a:latin typeface="Calibri" panose="020F0502020204030204" pitchFamily="34" charset="0"/>
                <a:ea typeface="Times New Roman" panose="02020603050405020304" pitchFamily="18" charset="0"/>
                <a:cs typeface="Calibri" panose="020F0502020204030204" pitchFamily="34" charset="0"/>
                <a:hlinkClick r:id="rId6"/>
              </a:rPr>
              <a:t>slides</a:t>
            </a:r>
            <a:r>
              <a:rPr lang="en-US" sz="1600" dirty="0">
                <a:latin typeface="Calibri" panose="020F0502020204030204" pitchFamily="34" charset="0"/>
                <a:ea typeface="Times New Roman" panose="02020603050405020304" pitchFamily="18" charset="0"/>
                <a:cs typeface="Calibri" panose="020F0502020204030204" pitchFamily="34" charset="0"/>
              </a:rPr>
              <a:t> from Nov. 11 presentation on Use of Funds plan website requirements</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7"/>
              </a:rPr>
              <a:t>ESSER III requirements page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on the CDE website. </a:t>
            </a:r>
          </a:p>
          <a:p>
            <a:pPr marL="285750" indent="-285750">
              <a:buFont typeface="Arial" panose="020B0604020202020204" pitchFamily="34" charset="0"/>
              <a:buChar char="•"/>
            </a:pPr>
            <a:r>
              <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8"/>
              </a:rPr>
              <a:t>Use of Funds Plan Guidance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r>
              <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9"/>
              </a:rPr>
              <a:t>Safe Return to School Checklist</a:t>
            </a:r>
            <a:endParaRPr lang="en-US" sz="160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3830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body" idx="2"/>
          </p:nvPr>
        </p:nvSpPr>
        <p:spPr>
          <a:xfrm>
            <a:off x="6443200" y="1536633"/>
            <a:ext cx="5333200" cy="3423200"/>
          </a:xfrm>
          <a:prstGeom prst="rect">
            <a:avLst/>
          </a:prstGeom>
        </p:spPr>
        <p:txBody>
          <a:bodyPr spcFirstLastPara="1" wrap="square" lIns="0" tIns="0" rIns="0" bIns="0" anchor="t" anchorCtr="0">
            <a:normAutofit/>
          </a:bodyPr>
          <a:lstStyle/>
          <a:p>
            <a:pPr marL="0" indent="0">
              <a:buSzPts val="1100"/>
              <a:buNone/>
            </a:pPr>
            <a:r>
              <a:rPr lang="en" b="1" dirty="0"/>
              <a:t>Date: Februrary 15, 2022</a:t>
            </a:r>
            <a:br>
              <a:rPr lang="en" b="1" dirty="0"/>
            </a:br>
            <a:r>
              <a:rPr lang="en" b="1" dirty="0"/>
              <a:t>Time: 9am- 12pm</a:t>
            </a:r>
            <a:endParaRPr b="1" dirty="0"/>
          </a:p>
          <a:p>
            <a:pPr marL="0" indent="0">
              <a:spcBef>
                <a:spcPts val="1600"/>
              </a:spcBef>
              <a:buSzPts val="1100"/>
              <a:buNone/>
            </a:pPr>
            <a:r>
              <a:rPr lang="en-US" dirty="0">
                <a:hlinkClick r:id="rId3"/>
              </a:rPr>
              <a:t>Register Here</a:t>
            </a:r>
            <a:endParaRPr lang="en-US" u="sng" dirty="0"/>
          </a:p>
          <a:p>
            <a:pPr marL="0" indent="0">
              <a:spcBef>
                <a:spcPts val="1600"/>
              </a:spcBef>
              <a:buNone/>
            </a:pPr>
            <a:r>
              <a:rPr lang="en-US" i="1" dirty="0"/>
              <a:t>Register for all sessions with the same link. Attend by joining the Zoom room at the designated times for each session. </a:t>
            </a:r>
          </a:p>
        </p:txBody>
      </p:sp>
      <p:sp>
        <p:nvSpPr>
          <p:cNvPr id="237" name="Google Shape;237;p38"/>
          <p:cNvSpPr txBox="1">
            <a:spLocks noGrp="1"/>
          </p:cNvSpPr>
          <p:nvPr>
            <p:ph type="sldNum" idx="12"/>
          </p:nvPr>
        </p:nvSpPr>
        <p:spPr>
          <a:xfrm>
            <a:off x="152400" y="6310000"/>
            <a:ext cx="462800" cy="375200"/>
          </a:xfrm>
          <a:prstGeom prst="rect">
            <a:avLst/>
          </a:prstGeom>
        </p:spPr>
        <p:txBody>
          <a:bodyPr spcFirstLastPara="1" wrap="square" lIns="0" tIns="0" rIns="0" bIns="0" anchor="t" anchorCtr="0">
            <a:noAutofit/>
          </a:bodyPr>
          <a:lstStyle/>
          <a:p>
            <a:fld id="{00000000-1234-1234-1234-123412341234}" type="slidenum">
              <a:rPr lang="en"/>
              <a:pPr/>
              <a:t>9</a:t>
            </a:fld>
            <a:endParaRPr/>
          </a:p>
        </p:txBody>
      </p:sp>
      <p:sp>
        <p:nvSpPr>
          <p:cNvPr id="238" name="Google Shape;238;p38"/>
          <p:cNvSpPr txBox="1">
            <a:spLocks noGrp="1"/>
          </p:cNvSpPr>
          <p:nvPr>
            <p:ph type="body" idx="1"/>
          </p:nvPr>
        </p:nvSpPr>
        <p:spPr>
          <a:xfrm>
            <a:off x="415600" y="1536633"/>
            <a:ext cx="5333200" cy="4525200"/>
          </a:xfrm>
          <a:prstGeom prst="rect">
            <a:avLst/>
          </a:prstGeom>
        </p:spPr>
        <p:txBody>
          <a:bodyPr spcFirstLastPara="1" wrap="square" lIns="0" tIns="0" rIns="0" bIns="0" anchor="t" anchorCtr="0">
            <a:normAutofit fontScale="70000" lnSpcReduction="20000"/>
          </a:bodyPr>
          <a:lstStyle/>
          <a:p>
            <a:pPr marL="0" indent="0">
              <a:buNone/>
            </a:pPr>
            <a:r>
              <a:rPr lang="en-US" sz="2800" b="1" u="sng" dirty="0"/>
              <a:t>February Virtual Regional Networking Meeting</a:t>
            </a:r>
            <a:endParaRPr sz="2800" b="1" u="sng" dirty="0"/>
          </a:p>
          <a:p>
            <a:pPr marL="0" indent="0">
              <a:buNone/>
            </a:pPr>
            <a:endParaRPr lang="en-US" sz="2400" b="1" dirty="0">
              <a:solidFill>
                <a:srgbClr val="000000"/>
              </a:solidFill>
              <a:latin typeface="Calibri" panose="020F0502020204030204" pitchFamily="34" charset="0"/>
            </a:endParaRPr>
          </a:p>
          <a:p>
            <a:pPr marL="0" indent="0">
              <a:buNone/>
            </a:pPr>
            <a:r>
              <a:rPr lang="en-US" sz="2400" b="1" dirty="0">
                <a:solidFill>
                  <a:srgbClr val="000000"/>
                </a:solidFill>
                <a:latin typeface="Calibri" panose="020F0502020204030204" pitchFamily="34" charset="0"/>
              </a:rPr>
              <a:t>9:00-10:00- Consolidating Funds Schoolwide</a:t>
            </a:r>
            <a:endParaRPr lang="en-US" b="0" dirty="0">
              <a:effectLst/>
            </a:endParaRPr>
          </a:p>
          <a:p>
            <a:pPr marL="38099"/>
            <a:r>
              <a:rPr lang="en-US" sz="2400" dirty="0">
                <a:solidFill>
                  <a:srgbClr val="000000"/>
                </a:solidFill>
                <a:latin typeface="Calibri" panose="020F0502020204030204" pitchFamily="34" charset="0"/>
              </a:rPr>
              <a:t>This training will discuss how to consolidate ESEA funds schoolwide, how they can support LEA efforts, and how to meet requirements after selecting this flexibility.</a:t>
            </a:r>
            <a:r>
              <a:rPr lang="en-US" sz="2400" i="1" dirty="0">
                <a:solidFill>
                  <a:srgbClr val="000000"/>
                </a:solidFill>
                <a:latin typeface="Calibri" panose="020F0502020204030204" pitchFamily="34" charset="0"/>
              </a:rPr>
              <a:t> </a:t>
            </a:r>
            <a:br>
              <a:rPr lang="en-US" b="0" dirty="0">
                <a:effectLst/>
              </a:rPr>
            </a:br>
            <a:r>
              <a:rPr lang="en-US" sz="2400" b="1" dirty="0">
                <a:solidFill>
                  <a:srgbClr val="000000"/>
                </a:solidFill>
                <a:latin typeface="Calibri" panose="020F0502020204030204" pitchFamily="34" charset="0"/>
              </a:rPr>
              <a:t>10:00-10:45- Title III</a:t>
            </a:r>
            <a:endParaRPr lang="en-US" b="0" dirty="0">
              <a:effectLst/>
            </a:endParaRPr>
          </a:p>
          <a:p>
            <a:pPr marL="38099"/>
            <a:r>
              <a:rPr lang="en-US" sz="2400" dirty="0">
                <a:solidFill>
                  <a:srgbClr val="000000"/>
                </a:solidFill>
                <a:latin typeface="Calibri" panose="020F0502020204030204" pitchFamily="34" charset="0"/>
              </a:rPr>
              <a:t>This training will discuss the definitions and allowable activities under core instruction vs intervention vs supplemental instruction within Title III. </a:t>
            </a:r>
            <a:br>
              <a:rPr lang="en-US" b="0" dirty="0">
                <a:effectLst/>
              </a:rPr>
            </a:br>
            <a:r>
              <a:rPr lang="en-US" sz="2400" b="1" dirty="0">
                <a:solidFill>
                  <a:srgbClr val="000000"/>
                </a:solidFill>
                <a:latin typeface="Calibri" panose="020F0502020204030204" pitchFamily="34" charset="0"/>
              </a:rPr>
              <a:t>11:00-12:00- Monitoring</a:t>
            </a:r>
            <a:endParaRPr lang="en-US" b="0" dirty="0">
              <a:effectLst/>
            </a:endParaRPr>
          </a:p>
          <a:p>
            <a:pPr marL="38099"/>
            <a:r>
              <a:rPr lang="en-US" sz="2400" dirty="0">
                <a:solidFill>
                  <a:srgbClr val="000000"/>
                </a:solidFill>
                <a:latin typeface="Calibri" panose="020F0502020204030204" pitchFamily="34" charset="0"/>
              </a:rPr>
              <a:t>This training will provide an overview of current monitoring processes for both ESEA and ESSER monitoring. </a:t>
            </a:r>
            <a:br>
              <a:rPr lang="en-US" dirty="0"/>
            </a:br>
            <a:endParaRPr dirty="0"/>
          </a:p>
        </p:txBody>
      </p:sp>
      <p:sp>
        <p:nvSpPr>
          <p:cNvPr id="239" name="Google Shape;239;p38"/>
          <p:cNvSpPr txBox="1">
            <a:spLocks noGrp="1"/>
          </p:cNvSpPr>
          <p:nvPr>
            <p:ph type="title"/>
          </p:nvPr>
        </p:nvSpPr>
        <p:spPr>
          <a:xfrm>
            <a:off x="284133" y="268067"/>
            <a:ext cx="11360800" cy="763600"/>
          </a:xfrm>
          <a:prstGeom prst="rect">
            <a:avLst/>
          </a:prstGeom>
        </p:spPr>
        <p:txBody>
          <a:bodyPr spcFirstLastPara="1" wrap="square" lIns="0" tIns="0" rIns="0" bIns="0" anchor="ctr" anchorCtr="0">
            <a:noAutofit/>
          </a:bodyPr>
          <a:lstStyle/>
          <a:p>
            <a:r>
              <a:rPr lang="en"/>
              <a:t>Upcoming Training</a:t>
            </a:r>
            <a:endParaRPr/>
          </a:p>
        </p:txBody>
      </p:sp>
      <p:sp>
        <p:nvSpPr>
          <p:cNvPr id="240" name="Google Shape;240;p38"/>
          <p:cNvSpPr/>
          <p:nvPr/>
        </p:nvSpPr>
        <p:spPr>
          <a:xfrm>
            <a:off x="5748800" y="4959833"/>
            <a:ext cx="6268800" cy="9796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121900" tIns="121900" rIns="121900" bIns="121900" anchor="ctr" anchorCtr="0">
            <a:noAutofit/>
          </a:bodyPr>
          <a:lstStyle/>
          <a:p>
            <a:pPr algn="ctr"/>
            <a:r>
              <a:rPr lang="en" sz="1733" dirty="0"/>
              <a:t>Contact Wilson_S@cde.state.co.us or your Regional Contact with any questions.</a:t>
            </a:r>
            <a:endParaRPr sz="1733" dirty="0"/>
          </a:p>
        </p:txBody>
      </p:sp>
    </p:spTree>
    <p:extLst>
      <p:ext uri="{BB962C8B-B14F-4D97-AF65-F5344CB8AC3E}">
        <p14:creationId xmlns:p14="http://schemas.microsoft.com/office/powerpoint/2010/main" val="413625561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4820</TotalTime>
  <Words>2205</Words>
  <Application>Microsoft Office PowerPoint</Application>
  <PresentationFormat>Widescreen</PresentationFormat>
  <Paragraphs>182</Paragraphs>
  <Slides>19</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Arial</vt:lpstr>
      <vt:lpstr>Calibri</vt:lpstr>
      <vt:lpstr>Merriweather</vt:lpstr>
      <vt:lpstr>Montserrat Medium</vt:lpstr>
      <vt:lpstr>Roboto</vt:lpstr>
      <vt:lpstr>Rockwell</vt:lpstr>
      <vt:lpstr>Sarabun</vt:lpstr>
      <vt:lpstr>SourceSansProRegular</vt:lpstr>
      <vt:lpstr>Office Theme</vt:lpstr>
      <vt:lpstr>ASD20_PowerpointTemplate_new</vt:lpstr>
      <vt:lpstr>Custom Design</vt:lpstr>
      <vt:lpstr>4_Body Slides</vt:lpstr>
      <vt:lpstr>Paradigm</vt:lpstr>
      <vt:lpstr>CDE Office Hours</vt:lpstr>
      <vt:lpstr> CDE Team!</vt:lpstr>
      <vt:lpstr>ESSER Office Hours</vt:lpstr>
      <vt:lpstr>Updates, Reminders, and Clarifications</vt:lpstr>
      <vt:lpstr>Updates </vt:lpstr>
      <vt:lpstr>Reminders and Clarifications</vt:lpstr>
      <vt:lpstr>Clarification: Construction Guidance</vt:lpstr>
      <vt:lpstr>LEA Use of Funds Plans Website List</vt:lpstr>
      <vt:lpstr>Upcoming Training</vt:lpstr>
      <vt:lpstr>New COVID-19 Testing Resources </vt:lpstr>
      <vt:lpstr>Update: School-Based COVID-19 Testing Program</vt:lpstr>
      <vt:lpstr>Office Hours Evaluation Results  and  Response and Changes</vt:lpstr>
      <vt:lpstr>Feedback Received and Response/Changes - Frequency</vt:lpstr>
      <vt:lpstr>Feedback Received and Response/Changes – Day of the Week</vt:lpstr>
      <vt:lpstr>Feedback Received and Response/Changes – Structure</vt:lpstr>
      <vt:lpstr>Feedback Received and Response/Changes – Topics and Suggestions</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74</cp:revision>
  <dcterms:modified xsi:type="dcterms:W3CDTF">2022-02-08T17:12:53Z</dcterms:modified>
</cp:coreProperties>
</file>