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90" r:id="rId35"/>
    <p:sldId id="291" r:id="rId36"/>
    <p:sldId id="295" r:id="rId37"/>
    <p:sldId id="296" r:id="rId38"/>
    <p:sldId id="297" r:id="rId39"/>
    <p:sldId id="298" r:id="rId40"/>
    <p:sldId id="299" r:id="rId41"/>
    <p:sldId id="300" r:id="rId42"/>
    <p:sldId id="301" r:id="rId43"/>
    <p:sldId id="287" r:id="rId44"/>
    <p:sldId id="288" r:id="rId45"/>
    <p:sldId id="289"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Raleway" pitchFamily="2"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Rockwell" panose="02060603020205020403" pitchFamily="18"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270AE-283A-47A9-BD22-9A35B7741306}">
  <a:tblStyle styleId="{748270AE-283A-47A9-BD22-9A35B774130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9" autoAdjust="0"/>
    <p:restoredTop sz="86364" autoAdjust="0"/>
  </p:normalViewPr>
  <p:slideViewPr>
    <p:cSldViewPr snapToGrid="0">
      <p:cViewPr varScale="1">
        <p:scale>
          <a:sx n="125" d="100"/>
          <a:sy n="125" d="100"/>
        </p:scale>
        <p:origin x="108" y="4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state.co.us/equityandexcellence/knowbeforeyoug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e.state.co.us/equityandexcellence/knowbeforeyougo"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quityandexcellence.sched.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2ef5d3bf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92ef5d3bfa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Presenter: Evita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
              <a:t>So…  The PAR window is open.  Now what?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252" name="Google Shape;252;g292ef5d3bf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92ef5d3bf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92ef5d3bfa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We wanted to start today’s conversation by discussing where Post Award Revision lies in the life cycle of a Consolidated Application.  In June when an LEA or BOCES submits a complete Consolidated Application, the application is granted Substantial Approval. This allows an LEA to begin obligating/planning for the proposed activities in the budget.  However LEAs may not ask CDE for reimbursement until the application has received final approval.  132 LEAs have been granted final approval.  There are 4 on CDE’s side for review and 16 application with feedback to be addressed by LEAs.  Once your application has final approval, the LEA may submit a post award revision (PAR).  </a:t>
            </a:r>
            <a:endParaRPr/>
          </a:p>
        </p:txBody>
      </p:sp>
      <p:sp>
        <p:nvSpPr>
          <p:cNvPr id="259" name="Google Shape;259;g292ef5d3bfa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92ef5d3bf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92ef5d3bf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purpose of the PAR is to provide the opportunity for LEAs and BOCES to revise their applications to address any adjustments in activities and/or budgets in either Cons App or ESSER. An LEA is required to receive approval prior to any expenditures that are different from what was approved in the initial application.</a:t>
            </a:r>
            <a:endParaRPr/>
          </a:p>
          <a:p>
            <a:pPr marL="0" lvl="0" indent="0" algn="l" rtl="0">
              <a:lnSpc>
                <a:spcPct val="100000"/>
              </a:lnSpc>
              <a:spcBef>
                <a:spcPts val="0"/>
              </a:spcBef>
              <a:spcAft>
                <a:spcPts val="0"/>
              </a:spcAft>
              <a:buSzPts val="1400"/>
              <a:buNone/>
            </a:pPr>
            <a:endParaRPr/>
          </a:p>
        </p:txBody>
      </p:sp>
      <p:sp>
        <p:nvSpPr>
          <p:cNvPr id="266" name="Google Shape;266;g292ef5d3bf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92ef5d3bfa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92ef5d3bfa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information on this slide provides an overview of the types of revision requests that need to be submitted through the PAR process.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The first situation is when changes to the cost of </a:t>
            </a:r>
            <a:r>
              <a:rPr lang="en" b="1"/>
              <a:t>any</a:t>
            </a:r>
            <a:r>
              <a:rPr lang="en"/>
              <a:t> equipment purchases from the budget as it was last approved.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Another consideration LEAs should make during the PAR window is if you need to update your indirect costs.  If the LEA overrode the indirect amount allocated, or if the LEA will now take the amount that was previously reduced, a PAR request should be submitted.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LEAs should also submit PAR requests when there is a change in the scope or objective for the use of the Title funds.  If you had initially submitted a plan to use funds for Professional Development and has now decided to use the same funds to support Instructional materials, approval needs to be obtained.  This would also apply to a change in the use of funds from Professional Development to supporting a salaried position for an Interventionist.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If an LEA is making changes among direct cost programs </a:t>
            </a:r>
            <a:r>
              <a:rPr lang="en" u="sng"/>
              <a:t>or</a:t>
            </a:r>
            <a:r>
              <a:rPr lang="en"/>
              <a:t> within object categories, such as Salaries or Benefits, and these changes will exceed 10% of the total budget as last approved, you are also required to submit a PAR request.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When submitting the request, the PAR system will ask for a rationale for the changes, just as when the initial Consolidated Application was submitted.  These rationale statements will be reviewed by CDE Program staff and feedback will be provided.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t>Equipment purchases:  more in score rather than amount</a:t>
            </a:r>
            <a:endParaRPr/>
          </a:p>
          <a:p>
            <a:pPr marL="0" lvl="0" indent="0" algn="l" rtl="0">
              <a:lnSpc>
                <a:spcPct val="100000"/>
              </a:lnSpc>
              <a:spcBef>
                <a:spcPts val="0"/>
              </a:spcBef>
              <a:spcAft>
                <a:spcPts val="0"/>
              </a:spcAft>
              <a:buClr>
                <a:schemeClr val="dk1"/>
              </a:buClr>
              <a:buSzPts val="1400"/>
              <a:buFont typeface="Arial"/>
              <a:buNone/>
            </a:pPr>
            <a:r>
              <a:rPr lang="en"/>
              <a:t>Talking point from ESSER:   Tell what was the original amount and give rationale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74" name="Google Shape;274;g292ef5d3bfa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92ef5d3bf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92ef5d3bfa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Once the LEA receives final approval, the application will be moved in the system to the Open for PAR Request section, the revision system will remain open through June 30th. Districts can submit PARs as needed. Once submitted the application will be locked for CDE review.  Once it is reviewed, if there are follow up questions, the application will be moved to District Review. If the application is approved, it will move to Revisions Approved.  CDE will need to reopen the application for PAR to start the cycle again.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We encourage you to submit changes for all ESEA Title programs with each revision request submitted.  We understand that some changes will continue to be made throughout the window, so you have the opportunity for multiple submissions if needed.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We would like to point out that we do not grant approval for activities outside of the Consolidated Application.  We can provide input on whether activities are allowable uses of Title funds.  We also want to remind you that pre-approval is not required in order to obligate funds; however, all activities must be approved in the online application platform or Post-Award Revision system before an LEA may seek reimbursement for the activity.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
              <a:t>During the Post-Award Revision window, the Cross Program and Narrative responses will be locked.  You will need to wait until the next application opens to make revisions to plans and processes.  The focus of the Post-Award Revision process is to make adjustments to budget line items.  If you want to discuss possible program changes, please contact your ESEA Regional Contact.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82" name="Google Shape;282;g292ef5d3bfa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2ef5d3bfa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92ef5d3bfa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In this next section, we will be reviewing the technical aspects of how to enter a PAR request.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290" name="Google Shape;290;g292ef5d3bfa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92ef5d3bfa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92ef5d3bfa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The Consolidated Application is on the identity management system. If you do not have access to the most recent application, you will have to reach out to your local access manager (LAM). The LAM will then need to assign your credentials to “CONSAPP.” Once “CONSAPP” is assigned, you will be able to access the application.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200"/>
              <a:buNone/>
            </a:pPr>
            <a:r>
              <a:rPr lang="en"/>
              <a:t>If you need additional support with logging in, please send an email to consolidatedapplications@cde.state.co.us.  </a:t>
            </a:r>
            <a:endParaRPr/>
          </a:p>
        </p:txBody>
      </p:sp>
      <p:sp>
        <p:nvSpPr>
          <p:cNvPr id="297" name="Google Shape;297;g292ef5d3bfa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2ef5d3bfa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92ef5d3bfa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
              <a:t>Once you have entered the application, select the “Funds” tab for each Title program.  You will use the edit tool which appears as a pencil icon to make updates to the activity description, dollar amount, or any other changes.  There will also be a comment box available for each budget line item.  This comment box will be located below the “Amount” field and should be used to provide a brief narrative description of the requested change.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
              <a:t>The following slide shows the window that will appear after clicking on the edit tool.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
              <a:t>Emphasize the 3rd bullet under budget to ensure the field has clarity about the information that is needed when submitting a PAR. </a:t>
            </a:r>
            <a:endParaRPr/>
          </a:p>
        </p:txBody>
      </p:sp>
      <p:sp>
        <p:nvSpPr>
          <p:cNvPr id="308" name="Google Shape;308;g292ef5d3bfa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2ef5d3bfa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92ef5d3bfa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a:t>This is an example of what you will see after clicking on the edit tool.  To note, your line item edit screen will not be blank.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t>You will use this format to make revision requests to previously submitted budget line items within each Title program.  Once the information has been entered, save your changes.  </a:t>
            </a:r>
            <a:endParaRPr/>
          </a:p>
          <a:p>
            <a:pPr marL="0" lvl="0" indent="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SzPts val="1400"/>
              <a:buNone/>
            </a:pPr>
            <a:r>
              <a:rPr lang="en"/>
              <a:t>As mentioned before, the rationale and narrative description of the change will be located below the “Amount” field on the Funds tab.  </a:t>
            </a:r>
            <a:endParaRPr/>
          </a:p>
        </p:txBody>
      </p:sp>
      <p:sp>
        <p:nvSpPr>
          <p:cNvPr id="320" name="Google Shape;320;g292ef5d3bfa_0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92ef5d3bfa_1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92ef5d3bfa_1_2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292ef5d3bfa_1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198" name="Google Shape;198;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92ef5d3bfa_1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92ef5d3bfa_1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92ef5d3bfa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92ef5d3bfa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This does not apply to districts that choose method of serving: district less than a 1000.</a:t>
            </a:r>
            <a:endParaRPr/>
          </a:p>
          <a:p>
            <a:pPr marL="0" lvl="0" indent="0" algn="l" rtl="0">
              <a:lnSpc>
                <a:spcPct val="100000"/>
              </a:lnSpc>
              <a:spcBef>
                <a:spcPts val="0"/>
              </a:spcBef>
              <a:spcAft>
                <a:spcPts val="0"/>
              </a:spcAft>
              <a:buSzPts val="1400"/>
              <a:buNone/>
            </a:pPr>
            <a:endParaRPr/>
          </a:p>
          <a:p>
            <a:pPr marL="685800" lvl="1" indent="-215900" algn="l" rtl="0">
              <a:lnSpc>
                <a:spcPct val="90000"/>
              </a:lnSpc>
              <a:spcBef>
                <a:spcPts val="10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LEA will be unable to submit the application until rank order issues are addressed.</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600">
                <a:solidFill>
                  <a:schemeClr val="dk1"/>
                </a:solidFill>
                <a:latin typeface="Raleway"/>
                <a:ea typeface="Raleway"/>
                <a:cs typeface="Raleway"/>
                <a:sym typeface="Raleway"/>
              </a:rPr>
              <a:t>Rank order does not apply to LEAs that choose district less than 1000 as the method of serving Title I funds in Module-A of the Consolidated Application</a:t>
            </a:r>
            <a:endParaRPr sz="1800">
              <a:solidFill>
                <a:schemeClr val="dk1"/>
              </a:solidFill>
              <a:latin typeface="Calibri"/>
              <a:ea typeface="Calibri"/>
              <a:cs typeface="Calibri"/>
              <a:sym typeface="Calibri"/>
            </a:endParaRPr>
          </a:p>
        </p:txBody>
      </p:sp>
      <p:sp>
        <p:nvSpPr>
          <p:cNvPr id="351" name="Google Shape;351;g292ef5d3bfa_0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92ef5d3bfa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92ef5d3bfa_0_1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g292ef5d3bfa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92ef5d3bfa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92ef5d3bfa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
              <a:t>CDE Program staff will review Post-Award Revision requests on a continuous basis until April 30</a:t>
            </a:r>
            <a:r>
              <a:rPr lang="en" baseline="30000"/>
              <a:t>th</a:t>
            </a:r>
            <a:r>
              <a:rPr lang="en"/>
              <a:t>.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
              <a:t>You should anticipate a response with approval or a request for additional information no later than two weeks after submitting a revision request.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
              <a:t>As always, please feel free to reach out to your ESEA Regional Contact with questions.  Our contact information is included on the this slide. Please note that the ESSER Contact link downloads an Excel file with a list of all the ESSER contacts by LEA. You can also send general questions to consolidatedapplications@cde.state.co.us.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
              <a:t>We are here to help!  Please call us if you need support or have any questions.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
              <a:t>We look forward to working with you during the Post-Award Revision process.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
              <a:t>Thank you for your time! </a:t>
            </a:r>
            <a:endParaRPr/>
          </a:p>
        </p:txBody>
      </p:sp>
      <p:sp>
        <p:nvSpPr>
          <p:cNvPr id="368" name="Google Shape;368;g292ef5d3bfa_0_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92ef5d3bfa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92ef5d3bfa_0_2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292ef5d3bfa_0_2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92ef5d3bfa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92ef5d3bfa_0_2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292ef5d3bfa_0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8a90176ff9_1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8a90176ff9_1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Mackenzie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8a90176ff9_1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8a90176ff9_1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70000"/>
              </a:lnSpc>
              <a:spcBef>
                <a:spcPts val="800"/>
              </a:spcBef>
              <a:spcAft>
                <a:spcPts val="0"/>
              </a:spcAft>
              <a:buClr>
                <a:schemeClr val="dk1"/>
              </a:buClr>
              <a:buSzPts val="1100"/>
              <a:buFont typeface="Arial"/>
              <a:buNone/>
            </a:pPr>
            <a:r>
              <a:rPr lang="en" sz="1285">
                <a:solidFill>
                  <a:schemeClr val="dk1"/>
                </a:solidFill>
                <a:latin typeface="Calibri"/>
                <a:ea typeface="Calibri"/>
                <a:cs typeface="Calibri"/>
                <a:sym typeface="Calibri"/>
              </a:rPr>
              <a:t>Note: As this activity continued into the FY24 reporting period, the LEA should prepare to report information about this activity in their FY24 (Year 5) APR and include student group membership counts for the 20 students who participated in the program in FY24. Enrollment counts for activities that occur during the summer should be taken from the previous school year.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8b9003f8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8b9003f8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8e0ce0ef7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8e0ce0ef7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8b9003f84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8b9003f84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8e0ce0ef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28e0ce0ef7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Laura Gorman</a:t>
            </a:r>
            <a:endParaRPr dirty="0"/>
          </a:p>
          <a:p>
            <a:pPr marL="0" lvl="0" indent="0" algn="l" rtl="0">
              <a:lnSpc>
                <a:spcPct val="100000"/>
              </a:lnSpc>
              <a:spcBef>
                <a:spcPts val="0"/>
              </a:spcBef>
              <a:spcAft>
                <a:spcPts val="0"/>
              </a:spcAft>
              <a:buSzPts val="1100"/>
              <a:buNone/>
            </a:pPr>
            <a:endParaRPr dirty="0"/>
          </a:p>
          <a:p>
            <a:pPr marL="0" lvl="0" indent="0" algn="l" rtl="0">
              <a:lnSpc>
                <a:spcPct val="70000"/>
              </a:lnSpc>
              <a:spcBef>
                <a:spcPts val="800"/>
              </a:spcBef>
              <a:spcAft>
                <a:spcPts val="0"/>
              </a:spcAft>
              <a:buClr>
                <a:schemeClr val="dk1"/>
              </a:buClr>
              <a:buSzPts val="1100"/>
              <a:buFont typeface="Arial"/>
              <a:buNone/>
            </a:pPr>
            <a:r>
              <a:rPr lang="en" sz="1285" dirty="0">
                <a:solidFill>
                  <a:schemeClr val="dk1"/>
                </a:solidFill>
                <a:latin typeface="Calibri"/>
                <a:ea typeface="Calibri"/>
                <a:cs typeface="Calibri"/>
                <a:sym typeface="Calibri"/>
              </a:rPr>
              <a:t>Note: As this activity continued into the FY24 reporting period, the LEA should prepare to report information about this activity in their FY24 (Year 5) APR and include student group membership counts for the 20 students who participated in the program in FY24. Enrollment counts for activities that occur during the summer should be taken from the previous school year.</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t>Hassie Daron</a:t>
            </a:r>
            <a:endParaRPr sz="1300"/>
          </a:p>
        </p:txBody>
      </p:sp>
      <p:sp>
        <p:nvSpPr>
          <p:cNvPr id="170" name="Google Shape;170;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c191fdde1_0_8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8c191fdde1_0_845: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76" name="Google Shape;176;g28c191fdde1_0_845: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8c191fdde1_0_9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8c191fdde1_0_932: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de-CH"/>
              <a:t>Demo from SIS Team</a:t>
            </a:r>
            <a:endParaRPr/>
          </a:p>
          <a:p>
            <a:pPr marL="0" lvl="0" indent="0" algn="l" rtl="0">
              <a:spcBef>
                <a:spcPts val="0"/>
              </a:spcBef>
              <a:spcAft>
                <a:spcPts val="0"/>
              </a:spcAft>
              <a:buNone/>
            </a:pPr>
            <a:endParaRPr/>
          </a:p>
        </p:txBody>
      </p:sp>
      <p:sp>
        <p:nvSpPr>
          <p:cNvPr id="322" name="Google Shape;322;g28c191fdde1_0_932: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c191fdde1_0_7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28c191fdde1_0_79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30" name="Google Shape;330;g28c191fdde1_0_79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8c191fdde1_0_8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8c191fdde1_0_836: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70" name="Google Shape;370;g28c191fdde1_0_836: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8c191fdde1_0_88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28c191fdde1_0_884: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379" name="Google Shape;379;g28c191fdde1_0_884: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8c191fdde1_0_9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8c191fdde1_0_923: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418" name="Google Shape;418;g28c191fdde1_0_923: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8c8e87a527_0_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8c8e87a527_0_37: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426" name="Google Shape;426;g28c8e87a527_0_37: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2e62edd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92e62edd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a411f9f5d_0_107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
        <p:nvSpPr>
          <p:cNvPr id="456" name="Google Shape;456;gea411f9f5d_0_10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8a90176ff9_1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g28a90176ff9_1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8a90176ff9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28a90176ff9_1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ce2a397d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5ce2a397d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2e62edd3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2e62edd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92e62edd3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92e62edd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2e62edd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92e62edd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a:p>
            <a:pPr marL="0" lvl="0" indent="0" algn="l" rtl="0">
              <a:spcBef>
                <a:spcPts val="0"/>
              </a:spcBef>
              <a:spcAft>
                <a:spcPts val="0"/>
              </a:spcAft>
              <a:buNone/>
            </a:pPr>
            <a:r>
              <a:rPr lang="en"/>
              <a:t>Know Before You Go FAQs: </a:t>
            </a:r>
            <a:r>
              <a:rPr lang="en" u="sng">
                <a:solidFill>
                  <a:schemeClr val="hlink"/>
                </a:solidFill>
                <a:hlinkClick r:id="rId3"/>
              </a:rPr>
              <a:t>https://www.cde.state.co.us/equityandexcellence/knowbeforeyougo</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930b2ebcb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930b2ebc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a:p>
            <a:pPr marL="0" lvl="0" indent="0" algn="l" rtl="0">
              <a:spcBef>
                <a:spcPts val="0"/>
              </a:spcBef>
              <a:spcAft>
                <a:spcPts val="0"/>
              </a:spcAft>
              <a:buNone/>
            </a:pPr>
            <a:r>
              <a:rPr lang="en"/>
              <a:t>Know Before You Go FAQs: </a:t>
            </a:r>
            <a:r>
              <a:rPr lang="en" u="sng">
                <a:solidFill>
                  <a:schemeClr val="hlink"/>
                </a:solidFill>
                <a:hlinkClick r:id="rId3"/>
              </a:rPr>
              <a:t>https://www.cde.state.co.us/equityandexcellence/knowbeforeyougo</a:t>
            </a:r>
            <a:r>
              <a:rPr lang="en"/>
              <a:t> </a:t>
            </a:r>
            <a:endParaRPr/>
          </a:p>
          <a:p>
            <a:pPr marL="0" lvl="0" indent="0" algn="l" rtl="0">
              <a:spcBef>
                <a:spcPts val="0"/>
              </a:spcBef>
              <a:spcAft>
                <a:spcPts val="0"/>
              </a:spcAft>
              <a:buNone/>
            </a:pPr>
            <a:r>
              <a:rPr lang="en"/>
              <a:t>Sched: </a:t>
            </a:r>
            <a:r>
              <a:rPr lang="en" u="sng">
                <a:solidFill>
                  <a:schemeClr val="hlink"/>
                </a:solidFill>
                <a:hlinkClick r:id="rId4"/>
              </a:rPr>
              <a:t>https://equityandexcellence.sched.com/</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2"/>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 name="Google Shape;109;p2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1" name="Google Shape;111;p2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13" name="Google Shape;113;p22"/>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16" name="Google Shape;116;p2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8" name="Google Shape;118;p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19" name="Google Shape;119;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2" name="Google Shape;122;p24"/>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6" name="Google Shape;126;p2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8" name="Google Shape;128;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9" name="Google Shape;129;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0" name="Google Shape;130;p2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1"/>
        <p:cNvGrpSpPr/>
        <p:nvPr/>
      </p:nvGrpSpPr>
      <p:grpSpPr>
        <a:xfrm>
          <a:off x="0" y="0"/>
          <a:ext cx="0" cy="0"/>
          <a:chOff x="0" y="0"/>
          <a:chExt cx="0" cy="0"/>
        </a:xfrm>
      </p:grpSpPr>
      <p:pic>
        <p:nvPicPr>
          <p:cNvPr id="132" name="Google Shape;132;p2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3" name="Google Shape;133;p2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6" name="Google Shape;136;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8"/>
        <p:cNvGrpSpPr/>
        <p:nvPr/>
      </p:nvGrpSpPr>
      <p:grpSpPr>
        <a:xfrm>
          <a:off x="0" y="0"/>
          <a:ext cx="0" cy="0"/>
          <a:chOff x="0" y="0"/>
          <a:chExt cx="0" cy="0"/>
        </a:xfrm>
      </p:grpSpPr>
      <p:pic>
        <p:nvPicPr>
          <p:cNvPr id="139" name="Google Shape;139;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0" name="Google Shape;140;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2" name="Google Shape;142;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3" name="Google Shape;143;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4" name="Google Shape;144;p2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7" name="Google Shape;147;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9" name="Google Shape;149;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0" name="Google Shape;150;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1" name="Google Shape;151;p28"/>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2"/>
        <p:cNvGrpSpPr/>
        <p:nvPr/>
      </p:nvGrpSpPr>
      <p:grpSpPr>
        <a:xfrm>
          <a:off x="0" y="0"/>
          <a:ext cx="0" cy="0"/>
          <a:chOff x="0" y="0"/>
          <a:chExt cx="0" cy="0"/>
        </a:xfrm>
      </p:grpSpPr>
      <p:pic>
        <p:nvPicPr>
          <p:cNvPr id="153" name="Google Shape;153;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4" name="Google Shape;154;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6" name="Google Shape;156;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7" name="Google Shape;157;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8" name="Google Shape;158;p29"/>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9"/>
        <p:cNvGrpSpPr/>
        <p:nvPr/>
      </p:nvGrpSpPr>
      <p:grpSpPr>
        <a:xfrm>
          <a:off x="0" y="0"/>
          <a:ext cx="0" cy="0"/>
          <a:chOff x="0" y="0"/>
          <a:chExt cx="0" cy="0"/>
        </a:xfrm>
      </p:grpSpPr>
      <p:pic>
        <p:nvPicPr>
          <p:cNvPr id="160" name="Google Shape;160;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1" name="Google Shape;161;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3" name="Google Shape;163;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4" name="Google Shape;164;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5" name="Google Shape;165;p30"/>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p31"/>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31"/>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9" name="Google Shape;169;p31"/>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0" name="Google Shape;170;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1" name="Google Shape;171;p31"/>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2" name="Google Shape;172;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77"/>
        <p:cNvGrpSpPr/>
        <p:nvPr/>
      </p:nvGrpSpPr>
      <p:grpSpPr>
        <a:xfrm>
          <a:off x="0" y="0"/>
          <a:ext cx="0" cy="0"/>
          <a:chOff x="0" y="0"/>
          <a:chExt cx="0" cy="0"/>
        </a:xfrm>
      </p:grpSpPr>
      <p:pic>
        <p:nvPicPr>
          <p:cNvPr id="178" name="Google Shape;178;p34"/>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79" name="Google Shape;179;p34"/>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4"/>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84" name="Google Shape;184;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5"/>
        <p:cNvGrpSpPr/>
        <p:nvPr/>
      </p:nvGrpSpPr>
      <p:grpSpPr>
        <a:xfrm>
          <a:off x="0" y="0"/>
          <a:ext cx="0" cy="0"/>
          <a:chOff x="0" y="0"/>
          <a:chExt cx="0" cy="0"/>
        </a:xfrm>
      </p:grpSpPr>
      <p:pic>
        <p:nvPicPr>
          <p:cNvPr id="186" name="Google Shape;186;p3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7" name="Google Shape;187;p36"/>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p36"/>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216819"/>
            <a:ext cx="7772400" cy="110251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 name="Google Shape;18;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rgbClr val="666666"/>
              </a:buClr>
              <a:buSzPts val="3200"/>
              <a:buFont typeface="Arial"/>
              <a:buNone/>
              <a:defRPr sz="2400" b="0" i="0" u="none" strike="noStrike" cap="none">
                <a:solidFill>
                  <a:srgbClr val="666666"/>
                </a:solidFill>
                <a:latin typeface="Arial"/>
                <a:ea typeface="Arial"/>
                <a:cs typeface="Arial"/>
                <a:sym typeface="Arial"/>
              </a:defRPr>
            </a:lvl1pPr>
            <a:lvl2pPr marR="0" lvl="1" algn="ctr" rtl="0">
              <a:spcBef>
                <a:spcPts val="435"/>
              </a:spcBef>
              <a:spcAft>
                <a:spcPts val="0"/>
              </a:spcAft>
              <a:buClr>
                <a:srgbClr val="88998C"/>
              </a:buClr>
              <a:buSzPts val="2900"/>
              <a:buFont typeface="Arial"/>
              <a:buNone/>
              <a:defRPr sz="2175" b="0" i="0" u="none" strike="noStrike" cap="none">
                <a:solidFill>
                  <a:srgbClr val="88998C"/>
                </a:solidFill>
                <a:latin typeface="Arial"/>
                <a:ea typeface="Arial"/>
                <a:cs typeface="Arial"/>
                <a:sym typeface="Arial"/>
              </a:defRPr>
            </a:lvl2pPr>
            <a:lvl3pPr marR="0" lvl="2" algn="ctr" rtl="0">
              <a:spcBef>
                <a:spcPts val="390"/>
              </a:spcBef>
              <a:spcAft>
                <a:spcPts val="0"/>
              </a:spcAft>
              <a:buClr>
                <a:srgbClr val="88998C"/>
              </a:buClr>
              <a:buSzPts val="2600"/>
              <a:buFont typeface="Arial"/>
              <a:buNone/>
              <a:defRPr sz="1950" b="0" i="0" u="none" strike="noStrike" cap="none">
                <a:solidFill>
                  <a:srgbClr val="88998C"/>
                </a:solidFill>
                <a:latin typeface="Arial"/>
                <a:ea typeface="Arial"/>
                <a:cs typeface="Arial"/>
                <a:sym typeface="Arial"/>
              </a:defRPr>
            </a:lvl3pPr>
            <a:lvl4pPr marR="0" lvl="3" algn="ctr" rtl="0">
              <a:spcBef>
                <a:spcPts val="360"/>
              </a:spcBef>
              <a:spcAft>
                <a:spcPts val="0"/>
              </a:spcAft>
              <a:buClr>
                <a:srgbClr val="88998C"/>
              </a:buClr>
              <a:buSzPts val="2400"/>
              <a:buFont typeface="Arial"/>
              <a:buNone/>
              <a:defRPr sz="1800" b="0" i="0" u="none" strike="noStrike" cap="none">
                <a:solidFill>
                  <a:srgbClr val="88998C"/>
                </a:solidFill>
                <a:latin typeface="Arial"/>
                <a:ea typeface="Arial"/>
                <a:cs typeface="Arial"/>
                <a:sym typeface="Arial"/>
              </a:defRPr>
            </a:lvl4pPr>
            <a:lvl5pPr marR="0" lvl="4" algn="ctr" rtl="0">
              <a:spcBef>
                <a:spcPts val="300"/>
              </a:spcBef>
              <a:spcAft>
                <a:spcPts val="0"/>
              </a:spcAft>
              <a:buClr>
                <a:srgbClr val="88998C"/>
              </a:buClr>
              <a:buSzPts val="2000"/>
              <a:buFont typeface="Arial"/>
              <a:buNone/>
              <a:defRPr sz="1500" b="0" i="0" u="none" strike="noStrike" cap="none">
                <a:solidFill>
                  <a:srgbClr val="88998C"/>
                </a:solidFill>
                <a:latin typeface="Arial"/>
                <a:ea typeface="Arial"/>
                <a:cs typeface="Arial"/>
                <a:sym typeface="Arial"/>
              </a:defRPr>
            </a:lvl5pPr>
            <a:lvl6pPr marR="0" lvl="5" algn="ctr" rtl="0">
              <a:spcBef>
                <a:spcPts val="300"/>
              </a:spcBef>
              <a:spcAft>
                <a:spcPts val="0"/>
              </a:spcAft>
              <a:buClr>
                <a:srgbClr val="88998C"/>
              </a:buClr>
              <a:buSzPts val="2000"/>
              <a:buFont typeface="Arial"/>
              <a:buNone/>
              <a:defRPr sz="1500" b="0" i="0" u="none" strike="noStrike" cap="none">
                <a:solidFill>
                  <a:srgbClr val="88998C"/>
                </a:solidFill>
                <a:latin typeface="Arial"/>
                <a:ea typeface="Arial"/>
                <a:cs typeface="Arial"/>
                <a:sym typeface="Arial"/>
              </a:defRPr>
            </a:lvl6pPr>
            <a:lvl7pPr marR="0" lvl="6" algn="ctr" rtl="0">
              <a:spcBef>
                <a:spcPts val="300"/>
              </a:spcBef>
              <a:spcAft>
                <a:spcPts val="0"/>
              </a:spcAft>
              <a:buClr>
                <a:srgbClr val="88998C"/>
              </a:buClr>
              <a:buSzPts val="2000"/>
              <a:buFont typeface="Arial"/>
              <a:buNone/>
              <a:defRPr sz="1500" b="0" i="0" u="none" strike="noStrike" cap="none">
                <a:solidFill>
                  <a:srgbClr val="88998C"/>
                </a:solidFill>
                <a:latin typeface="Arial"/>
                <a:ea typeface="Arial"/>
                <a:cs typeface="Arial"/>
                <a:sym typeface="Arial"/>
              </a:defRPr>
            </a:lvl7pPr>
            <a:lvl8pPr marR="0" lvl="7" algn="ctr" rtl="0">
              <a:spcBef>
                <a:spcPts val="300"/>
              </a:spcBef>
              <a:spcAft>
                <a:spcPts val="0"/>
              </a:spcAft>
              <a:buClr>
                <a:srgbClr val="88998C"/>
              </a:buClr>
              <a:buSzPts val="2000"/>
              <a:buFont typeface="Arial"/>
              <a:buNone/>
              <a:defRPr sz="1500" b="0" i="0" u="none" strike="noStrike" cap="none">
                <a:solidFill>
                  <a:srgbClr val="88998C"/>
                </a:solidFill>
                <a:latin typeface="Arial"/>
                <a:ea typeface="Arial"/>
                <a:cs typeface="Arial"/>
                <a:sym typeface="Arial"/>
              </a:defRPr>
            </a:lvl8pPr>
            <a:lvl9pPr marR="0" lvl="8" algn="ctr" rtl="0">
              <a:spcBef>
                <a:spcPts val="300"/>
              </a:spcBef>
              <a:spcAft>
                <a:spcPts val="0"/>
              </a:spcAft>
              <a:buClr>
                <a:srgbClr val="88998C"/>
              </a:buClr>
              <a:buSzPts val="2000"/>
              <a:buFont typeface="Arial"/>
              <a:buNone/>
              <a:defRPr sz="1500" b="0" i="0" u="none" strike="noStrike" cap="none">
                <a:solidFill>
                  <a:srgbClr val="88998C"/>
                </a:solidFill>
                <a:latin typeface="Arial"/>
                <a:ea typeface="Arial"/>
                <a:cs typeface="Arial"/>
                <a:sym typeface="Arial"/>
              </a:defRPr>
            </a:lvl9pPr>
          </a:lstStyle>
          <a:p>
            <a:endParaRPr/>
          </a:p>
        </p:txBody>
      </p:sp>
      <p:sp>
        <p:nvSpPr>
          <p:cNvPr id="19" name="Google Shape;19;p2"/>
          <p:cNvSpPr txBox="1">
            <a:spLocks noGrp="1"/>
          </p:cNvSpPr>
          <p:nvPr>
            <p:ph type="dt" idx="10"/>
          </p:nvPr>
        </p:nvSpPr>
        <p:spPr>
          <a:xfrm>
            <a:off x="457200" y="443078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ftr" idx="11"/>
          </p:nvPr>
        </p:nvSpPr>
        <p:spPr>
          <a:xfrm>
            <a:off x="3124200" y="4430789"/>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sldNum" idx="12"/>
          </p:nvPr>
        </p:nvSpPr>
        <p:spPr>
          <a:xfrm>
            <a:off x="6553200" y="4430789"/>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2568107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30200" y="149829"/>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 name="Google Shape;24;p3"/>
          <p:cNvSpPr txBox="1">
            <a:spLocks noGrp="1"/>
          </p:cNvSpPr>
          <p:nvPr>
            <p:ph type="body" idx="1"/>
          </p:nvPr>
        </p:nvSpPr>
        <p:spPr>
          <a:xfrm>
            <a:off x="330200" y="1200151"/>
            <a:ext cx="8229600" cy="3394472"/>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9563" algn="l" rtl="0">
              <a:spcBef>
                <a:spcPts val="435"/>
              </a:spcBef>
              <a:spcAft>
                <a:spcPts val="0"/>
              </a:spcAft>
              <a:buClr>
                <a:srgbClr val="666666"/>
              </a:buClr>
              <a:buSzPts val="2900"/>
              <a:buFont typeface="Arial"/>
              <a:buChar char="–"/>
              <a:defRPr sz="2175" b="0" i="0" u="none" strike="noStrike" cap="none">
                <a:solidFill>
                  <a:srgbClr val="666666"/>
                </a:solidFill>
                <a:latin typeface="Arial"/>
                <a:ea typeface="Arial"/>
                <a:cs typeface="Arial"/>
                <a:sym typeface="Arial"/>
              </a:defRPr>
            </a:lvl2pPr>
            <a:lvl3pPr marL="1028700" marR="0" lvl="2" indent="-295275" algn="l" rtl="0">
              <a:spcBef>
                <a:spcPts val="390"/>
              </a:spcBef>
              <a:spcAft>
                <a:spcPts val="0"/>
              </a:spcAft>
              <a:buClr>
                <a:schemeClr val="dk1"/>
              </a:buClr>
              <a:buSzPts val="2600"/>
              <a:buFont typeface="Arial"/>
              <a:buChar char="•"/>
              <a:defRPr sz="1950" b="0" i="0" u="none" strike="noStrike" cap="none">
                <a:solidFill>
                  <a:schemeClr val="dk1"/>
                </a:solidFill>
                <a:latin typeface="Arial"/>
                <a:ea typeface="Arial"/>
                <a:cs typeface="Arial"/>
                <a:sym typeface="Arial"/>
              </a:defRPr>
            </a:lvl3pPr>
            <a:lvl4pPr marL="1371600" marR="0" lvl="3" indent="-285750" algn="l" rtl="0">
              <a:spcBef>
                <a:spcPts val="360"/>
              </a:spcBef>
              <a:spcAft>
                <a:spcPts val="0"/>
              </a:spcAft>
              <a:buClr>
                <a:srgbClr val="666666"/>
              </a:buClr>
              <a:buSzPts val="2400"/>
              <a:buFont typeface="Arial"/>
              <a:buChar char="–"/>
              <a:defRPr sz="18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1274125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2313" y="1669257"/>
            <a:ext cx="77724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 name="Google Shape;30;p4"/>
          <p:cNvSpPr txBox="1">
            <a:spLocks noGrp="1"/>
          </p:cNvSpPr>
          <p:nvPr>
            <p:ph type="body" idx="1"/>
          </p:nvPr>
        </p:nvSpPr>
        <p:spPr>
          <a:xfrm>
            <a:off x="722313" y="2690813"/>
            <a:ext cx="7772400" cy="1000125"/>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300"/>
              </a:spcBef>
              <a:spcAft>
                <a:spcPts val="0"/>
              </a:spcAft>
              <a:buClr>
                <a:srgbClr val="88998C"/>
              </a:buClr>
              <a:buSzPts val="2000"/>
              <a:buFont typeface="Arial"/>
              <a:buNone/>
              <a:defRPr sz="1500" b="0" i="0" u="none" strike="noStrike" cap="none">
                <a:solidFill>
                  <a:srgbClr val="88998C"/>
                </a:solidFill>
                <a:latin typeface="Arial"/>
                <a:ea typeface="Arial"/>
                <a:cs typeface="Arial"/>
                <a:sym typeface="Arial"/>
              </a:defRPr>
            </a:lvl1pPr>
            <a:lvl2pPr marL="685800" marR="0" lvl="1" indent="-171450" algn="l" rtl="0">
              <a:spcBef>
                <a:spcPts val="270"/>
              </a:spcBef>
              <a:spcAft>
                <a:spcPts val="0"/>
              </a:spcAft>
              <a:buClr>
                <a:srgbClr val="88998C"/>
              </a:buClr>
              <a:buSzPts val="1800"/>
              <a:buFont typeface="Arial"/>
              <a:buNone/>
              <a:defRPr sz="1350" b="0" i="0" u="none" strike="noStrike" cap="none">
                <a:solidFill>
                  <a:srgbClr val="88998C"/>
                </a:solidFill>
                <a:latin typeface="Arial"/>
                <a:ea typeface="Arial"/>
                <a:cs typeface="Arial"/>
                <a:sym typeface="Arial"/>
              </a:defRPr>
            </a:lvl2pPr>
            <a:lvl3pPr marL="1028700" marR="0" lvl="2" indent="-171450" algn="l" rtl="0">
              <a:spcBef>
                <a:spcPts val="240"/>
              </a:spcBef>
              <a:spcAft>
                <a:spcPts val="0"/>
              </a:spcAft>
              <a:buClr>
                <a:srgbClr val="88998C"/>
              </a:buClr>
              <a:buSzPts val="1600"/>
              <a:buFont typeface="Arial"/>
              <a:buNone/>
              <a:defRPr sz="1200" b="0" i="0" u="none" strike="noStrike" cap="none">
                <a:solidFill>
                  <a:srgbClr val="88998C"/>
                </a:solidFill>
                <a:latin typeface="Arial"/>
                <a:ea typeface="Arial"/>
                <a:cs typeface="Arial"/>
                <a:sym typeface="Arial"/>
              </a:defRPr>
            </a:lvl3pPr>
            <a:lvl4pPr marL="1371600" marR="0" lvl="3" indent="-171450" algn="l" rtl="0">
              <a:spcBef>
                <a:spcPts val="210"/>
              </a:spcBef>
              <a:spcAft>
                <a:spcPts val="0"/>
              </a:spcAft>
              <a:buClr>
                <a:srgbClr val="88998C"/>
              </a:buClr>
              <a:buSzPts val="1400"/>
              <a:buFont typeface="Arial"/>
              <a:buNone/>
              <a:defRPr sz="1050" b="0" i="0" u="none" strike="noStrike" cap="none">
                <a:solidFill>
                  <a:srgbClr val="88998C"/>
                </a:solidFill>
                <a:latin typeface="Arial"/>
                <a:ea typeface="Arial"/>
                <a:cs typeface="Arial"/>
                <a:sym typeface="Arial"/>
              </a:defRPr>
            </a:lvl4pPr>
            <a:lvl5pPr marL="1714500" marR="0" lvl="4" indent="-171450" algn="l" rtl="0">
              <a:spcBef>
                <a:spcPts val="210"/>
              </a:spcBef>
              <a:spcAft>
                <a:spcPts val="0"/>
              </a:spcAft>
              <a:buClr>
                <a:srgbClr val="88998C"/>
              </a:buClr>
              <a:buSzPts val="1400"/>
              <a:buFont typeface="Arial"/>
              <a:buNone/>
              <a:defRPr sz="1050" b="0" i="0" u="none" strike="noStrike" cap="none">
                <a:solidFill>
                  <a:srgbClr val="88998C"/>
                </a:solidFill>
                <a:latin typeface="Arial"/>
                <a:ea typeface="Arial"/>
                <a:cs typeface="Arial"/>
                <a:sym typeface="Arial"/>
              </a:defRPr>
            </a:lvl5pPr>
            <a:lvl6pPr marL="2057400" marR="0" lvl="5" indent="-171450" algn="l" rtl="0">
              <a:spcBef>
                <a:spcPts val="210"/>
              </a:spcBef>
              <a:spcAft>
                <a:spcPts val="0"/>
              </a:spcAft>
              <a:buClr>
                <a:srgbClr val="88998C"/>
              </a:buClr>
              <a:buSzPts val="1400"/>
              <a:buFont typeface="Arial"/>
              <a:buNone/>
              <a:defRPr sz="1050" b="0" i="0" u="none" strike="noStrike" cap="none">
                <a:solidFill>
                  <a:srgbClr val="88998C"/>
                </a:solidFill>
                <a:latin typeface="Arial"/>
                <a:ea typeface="Arial"/>
                <a:cs typeface="Arial"/>
                <a:sym typeface="Arial"/>
              </a:defRPr>
            </a:lvl6pPr>
            <a:lvl7pPr marL="2400300" marR="0" lvl="6" indent="-171450" algn="l" rtl="0">
              <a:spcBef>
                <a:spcPts val="210"/>
              </a:spcBef>
              <a:spcAft>
                <a:spcPts val="0"/>
              </a:spcAft>
              <a:buClr>
                <a:srgbClr val="88998C"/>
              </a:buClr>
              <a:buSzPts val="1400"/>
              <a:buFont typeface="Arial"/>
              <a:buNone/>
              <a:defRPr sz="1050" b="0" i="0" u="none" strike="noStrike" cap="none">
                <a:solidFill>
                  <a:srgbClr val="88998C"/>
                </a:solidFill>
                <a:latin typeface="Arial"/>
                <a:ea typeface="Arial"/>
                <a:cs typeface="Arial"/>
                <a:sym typeface="Arial"/>
              </a:defRPr>
            </a:lvl7pPr>
            <a:lvl8pPr marL="2743200" marR="0" lvl="7" indent="-171450" algn="l" rtl="0">
              <a:spcBef>
                <a:spcPts val="210"/>
              </a:spcBef>
              <a:spcAft>
                <a:spcPts val="0"/>
              </a:spcAft>
              <a:buClr>
                <a:srgbClr val="88998C"/>
              </a:buClr>
              <a:buSzPts val="1400"/>
              <a:buFont typeface="Arial"/>
              <a:buNone/>
              <a:defRPr sz="1050" b="0" i="0" u="none" strike="noStrike" cap="none">
                <a:solidFill>
                  <a:srgbClr val="88998C"/>
                </a:solidFill>
                <a:latin typeface="Arial"/>
                <a:ea typeface="Arial"/>
                <a:cs typeface="Arial"/>
                <a:sym typeface="Arial"/>
              </a:defRPr>
            </a:lvl8pPr>
            <a:lvl9pPr marL="3086100" marR="0" lvl="8" indent="-171450" algn="l" rtl="0">
              <a:spcBef>
                <a:spcPts val="210"/>
              </a:spcBef>
              <a:spcAft>
                <a:spcPts val="0"/>
              </a:spcAft>
              <a:buClr>
                <a:srgbClr val="88998C"/>
              </a:buClr>
              <a:buSzPts val="1400"/>
              <a:buFont typeface="Arial"/>
              <a:buNone/>
              <a:defRPr sz="1050" b="0" i="0" u="none" strike="noStrike" cap="none">
                <a:solidFill>
                  <a:srgbClr val="88998C"/>
                </a:solidFill>
                <a:latin typeface="Arial"/>
                <a:ea typeface="Arial"/>
                <a:cs typeface="Arial"/>
                <a:sym typeface="Arial"/>
              </a:defRPr>
            </a:lvl9pPr>
          </a:lstStyle>
          <a:p>
            <a:endParaRPr/>
          </a:p>
        </p:txBody>
      </p:sp>
      <p:sp>
        <p:nvSpPr>
          <p:cNvPr id="31" name="Google Shape;31;p4"/>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217024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 name="Google Shape;36;p5"/>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3969890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 name="Google Shape;41;p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spcBef>
                <a:spcPts val="360"/>
              </a:spcBef>
              <a:spcAft>
                <a:spcPts val="0"/>
              </a:spcAft>
              <a:buClr>
                <a:srgbClr val="666666"/>
              </a:buClr>
              <a:buSzPts val="2400"/>
              <a:buFont typeface="Arial"/>
              <a:buChar char="–"/>
              <a:defRPr sz="1800" b="0" i="0" u="none" strike="noStrike" cap="none">
                <a:solidFill>
                  <a:srgbClr val="666666"/>
                </a:solidFill>
                <a:latin typeface="Arial"/>
                <a:ea typeface="Arial"/>
                <a:cs typeface="Arial"/>
                <a:sym typeface="Arial"/>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spcBef>
                <a:spcPts val="270"/>
              </a:spcBef>
              <a:spcAft>
                <a:spcPts val="0"/>
              </a:spcAft>
              <a:buClr>
                <a:srgbClr val="666666"/>
              </a:buClr>
              <a:buSzPts val="1800"/>
              <a:buFont typeface="Arial"/>
              <a:buChar char="–"/>
              <a:defRPr sz="1350" b="0" i="0" u="none" strike="noStrike" cap="none">
                <a:solidFill>
                  <a:srgbClr val="666666"/>
                </a:solidFill>
                <a:latin typeface="Arial"/>
                <a:ea typeface="Arial"/>
                <a:cs typeface="Arial"/>
                <a:sym typeface="Arial"/>
              </a:defRPr>
            </a:lvl4pPr>
            <a:lvl5pPr marL="1714500" marR="0" lvl="4" indent="-257175" algn="l" rtl="0">
              <a:spcBef>
                <a:spcPts val="270"/>
              </a:spcBef>
              <a:spcAft>
                <a:spcPts val="0"/>
              </a:spcAft>
              <a:buClr>
                <a:schemeClr val="accent1"/>
              </a:buClr>
              <a:buSzPts val="1800"/>
              <a:buFont typeface="Arial"/>
              <a:buChar char="»"/>
              <a:defRPr sz="1350" b="0" i="0" u="none" strike="noStrike" cap="none">
                <a:solidFill>
                  <a:schemeClr val="accent1"/>
                </a:solidFill>
                <a:latin typeface="Arial"/>
                <a:ea typeface="Arial"/>
                <a:cs typeface="Arial"/>
                <a:sym typeface="Arial"/>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342900" marR="0" lvl="0"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spcBef>
                <a:spcPts val="360"/>
              </a:spcBef>
              <a:spcAft>
                <a:spcPts val="0"/>
              </a:spcAft>
              <a:buClr>
                <a:srgbClr val="666666"/>
              </a:buClr>
              <a:buSzPts val="2400"/>
              <a:buFont typeface="Arial"/>
              <a:buChar char="–"/>
              <a:defRPr sz="1800" b="0" i="0" u="none" strike="noStrike" cap="none">
                <a:solidFill>
                  <a:srgbClr val="666666"/>
                </a:solidFill>
                <a:latin typeface="Arial"/>
                <a:ea typeface="Arial"/>
                <a:cs typeface="Arial"/>
                <a:sym typeface="Arial"/>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spcBef>
                <a:spcPts val="270"/>
              </a:spcBef>
              <a:spcAft>
                <a:spcPts val="0"/>
              </a:spcAft>
              <a:buClr>
                <a:srgbClr val="666666"/>
              </a:buClr>
              <a:buSzPts val="1800"/>
              <a:buFont typeface="Arial"/>
              <a:buChar char="–"/>
              <a:defRPr sz="1350" b="0" i="0" u="none" strike="noStrike" cap="none">
                <a:solidFill>
                  <a:srgbClr val="666666"/>
                </a:solidFill>
                <a:latin typeface="Arial"/>
                <a:ea typeface="Arial"/>
                <a:cs typeface="Arial"/>
                <a:sym typeface="Arial"/>
              </a:defRPr>
            </a:lvl4pPr>
            <a:lvl5pPr marL="1714500" marR="0" lvl="4" indent="-257175" algn="l" rtl="0">
              <a:spcBef>
                <a:spcPts val="270"/>
              </a:spcBef>
              <a:spcAft>
                <a:spcPts val="0"/>
              </a:spcAft>
              <a:buClr>
                <a:schemeClr val="accent1"/>
              </a:buClr>
              <a:buSzPts val="1800"/>
              <a:buFont typeface="Arial"/>
              <a:buChar char="»"/>
              <a:defRPr sz="1350" b="0" i="0" u="none" strike="noStrike" cap="none">
                <a:solidFill>
                  <a:schemeClr val="accent1"/>
                </a:solidFill>
                <a:latin typeface="Arial"/>
                <a:ea typeface="Arial"/>
                <a:cs typeface="Arial"/>
                <a:sym typeface="Arial"/>
              </a:defRPr>
            </a:lvl5pPr>
            <a:lvl6pPr marL="2057400" marR="0" lvl="5"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310375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8" name="Google Shape;48;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rtl="0">
              <a:spcBef>
                <a:spcPts val="300"/>
              </a:spcBef>
              <a:spcAft>
                <a:spcPts val="0"/>
              </a:spcAft>
              <a:buClr>
                <a:srgbClr val="666666"/>
              </a:buClr>
              <a:buSzPts val="2000"/>
              <a:buFont typeface="Arial"/>
              <a:buNone/>
              <a:defRPr sz="1500" b="1" i="0" u="none" strike="noStrike" cap="none">
                <a:solidFill>
                  <a:srgbClr val="666666"/>
                </a:solidFill>
                <a:latin typeface="Arial"/>
                <a:ea typeface="Arial"/>
                <a:cs typeface="Arial"/>
                <a:sym typeface="Arial"/>
              </a:defRPr>
            </a:lvl2pPr>
            <a:lvl3pPr marL="1028700" marR="0" lvl="2" indent="-171450" algn="l" rtl="0">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spcBef>
                <a:spcPts val="240"/>
              </a:spcBef>
              <a:spcAft>
                <a:spcPts val="0"/>
              </a:spcAft>
              <a:buClr>
                <a:srgbClr val="666666"/>
              </a:buClr>
              <a:buSzPts val="1600"/>
              <a:buFont typeface="Arial"/>
              <a:buNone/>
              <a:defRPr sz="1200" b="1" i="0" u="none" strike="noStrike" cap="none">
                <a:solidFill>
                  <a:srgbClr val="666666"/>
                </a:solidFill>
                <a:latin typeface="Arial"/>
                <a:ea typeface="Arial"/>
                <a:cs typeface="Arial"/>
                <a:sym typeface="Arial"/>
              </a:defRPr>
            </a:lvl4pPr>
            <a:lvl5pPr marL="1714500" marR="0" lvl="4" indent="-171450" algn="l" rtl="0">
              <a:spcBef>
                <a:spcPts val="240"/>
              </a:spcBef>
              <a:spcAft>
                <a:spcPts val="0"/>
              </a:spcAft>
              <a:buClr>
                <a:schemeClr val="accent1"/>
              </a:buClr>
              <a:buSzPts val="1600"/>
              <a:buFont typeface="Arial"/>
              <a:buNone/>
              <a:defRPr sz="1200" b="1" i="0" u="none" strike="noStrike" cap="none">
                <a:solidFill>
                  <a:schemeClr val="accent1"/>
                </a:solidFill>
                <a:latin typeface="Arial"/>
                <a:ea typeface="Arial"/>
                <a:cs typeface="Arial"/>
                <a:sym typeface="Arial"/>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spcBef>
                <a:spcPts val="240"/>
              </a:spcBef>
              <a:spcAft>
                <a:spcPts val="0"/>
              </a:spcAft>
              <a:buClr>
                <a:srgbClr val="666666"/>
              </a:buClr>
              <a:buSzPts val="1600"/>
              <a:buFont typeface="Arial"/>
              <a:buChar char="–"/>
              <a:defRPr sz="1200" b="0" i="0" u="none" strike="noStrike" cap="none">
                <a:solidFill>
                  <a:srgbClr val="666666"/>
                </a:solidFill>
                <a:latin typeface="Arial"/>
                <a:ea typeface="Arial"/>
                <a:cs typeface="Arial"/>
                <a:sym typeface="Arial"/>
              </a:defRPr>
            </a:lvl4pPr>
            <a:lvl5pPr marL="1714500" marR="0" lvl="4" indent="-247650" algn="l" rtl="0">
              <a:spcBef>
                <a:spcPts val="240"/>
              </a:spcBef>
              <a:spcAft>
                <a:spcPts val="0"/>
              </a:spcAft>
              <a:buClr>
                <a:schemeClr val="accent1"/>
              </a:buClr>
              <a:buSzPts val="1600"/>
              <a:buFont typeface="Arial"/>
              <a:buChar char="»"/>
              <a:defRPr sz="1200" b="0" i="0" u="none" strike="noStrike" cap="none">
                <a:solidFill>
                  <a:schemeClr val="accent1"/>
                </a:solidFill>
                <a:latin typeface="Arial"/>
                <a:ea typeface="Arial"/>
                <a:cs typeface="Arial"/>
                <a:sym typeface="Arial"/>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342900" marR="0" lvl="0" indent="-17145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1pPr>
            <a:lvl2pPr marL="685800" marR="0" lvl="1" indent="-171450" algn="l" rtl="0">
              <a:spcBef>
                <a:spcPts val="300"/>
              </a:spcBef>
              <a:spcAft>
                <a:spcPts val="0"/>
              </a:spcAft>
              <a:buClr>
                <a:srgbClr val="666666"/>
              </a:buClr>
              <a:buSzPts val="2000"/>
              <a:buFont typeface="Arial"/>
              <a:buNone/>
              <a:defRPr sz="1500" b="1" i="0" u="none" strike="noStrike" cap="none">
                <a:solidFill>
                  <a:srgbClr val="666666"/>
                </a:solidFill>
                <a:latin typeface="Arial"/>
                <a:ea typeface="Arial"/>
                <a:cs typeface="Arial"/>
                <a:sym typeface="Arial"/>
              </a:defRPr>
            </a:lvl2pPr>
            <a:lvl3pPr marL="1028700" marR="0" lvl="2" indent="-171450" algn="l" rtl="0">
              <a:spcBef>
                <a:spcPts val="270"/>
              </a:spcBef>
              <a:spcAft>
                <a:spcPts val="0"/>
              </a:spcAft>
              <a:buClr>
                <a:schemeClr val="dk1"/>
              </a:buClr>
              <a:buSzPts val="1800"/>
              <a:buFont typeface="Arial"/>
              <a:buNone/>
              <a:defRPr sz="1350" b="1" i="0" u="none" strike="noStrike" cap="none">
                <a:solidFill>
                  <a:schemeClr val="dk1"/>
                </a:solidFill>
                <a:latin typeface="Arial"/>
                <a:ea typeface="Arial"/>
                <a:cs typeface="Arial"/>
                <a:sym typeface="Arial"/>
              </a:defRPr>
            </a:lvl3pPr>
            <a:lvl4pPr marL="1371600" marR="0" lvl="3" indent="-171450" algn="l" rtl="0">
              <a:spcBef>
                <a:spcPts val="240"/>
              </a:spcBef>
              <a:spcAft>
                <a:spcPts val="0"/>
              </a:spcAft>
              <a:buClr>
                <a:srgbClr val="666666"/>
              </a:buClr>
              <a:buSzPts val="1600"/>
              <a:buFont typeface="Arial"/>
              <a:buNone/>
              <a:defRPr sz="1200" b="1" i="0" u="none" strike="noStrike" cap="none">
                <a:solidFill>
                  <a:srgbClr val="666666"/>
                </a:solidFill>
                <a:latin typeface="Arial"/>
                <a:ea typeface="Arial"/>
                <a:cs typeface="Arial"/>
                <a:sym typeface="Arial"/>
              </a:defRPr>
            </a:lvl4pPr>
            <a:lvl5pPr marL="1714500" marR="0" lvl="4" indent="-171450" algn="l" rtl="0">
              <a:spcBef>
                <a:spcPts val="240"/>
              </a:spcBef>
              <a:spcAft>
                <a:spcPts val="0"/>
              </a:spcAft>
              <a:buClr>
                <a:schemeClr val="accent1"/>
              </a:buClr>
              <a:buSzPts val="1600"/>
              <a:buFont typeface="Arial"/>
              <a:buNone/>
              <a:defRPr sz="1200" b="1" i="0" u="none" strike="noStrike" cap="none">
                <a:solidFill>
                  <a:schemeClr val="accent1"/>
                </a:solidFill>
                <a:latin typeface="Arial"/>
                <a:ea typeface="Arial"/>
                <a:cs typeface="Arial"/>
                <a:sym typeface="Arial"/>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spcBef>
                <a:spcPts val="240"/>
              </a:spcBef>
              <a:spcAft>
                <a:spcPts val="0"/>
              </a:spcAft>
              <a:buClr>
                <a:srgbClr val="666666"/>
              </a:buClr>
              <a:buSzPts val="1600"/>
              <a:buFont typeface="Arial"/>
              <a:buChar char="–"/>
              <a:defRPr sz="1200" b="0" i="0" u="none" strike="noStrike" cap="none">
                <a:solidFill>
                  <a:srgbClr val="666666"/>
                </a:solidFill>
                <a:latin typeface="Arial"/>
                <a:ea typeface="Arial"/>
                <a:cs typeface="Arial"/>
                <a:sym typeface="Arial"/>
              </a:defRPr>
            </a:lvl4pPr>
            <a:lvl5pPr marL="1714500" marR="0" lvl="4" indent="-247650" algn="l" rtl="0">
              <a:spcBef>
                <a:spcPts val="240"/>
              </a:spcBef>
              <a:spcAft>
                <a:spcPts val="0"/>
              </a:spcAft>
              <a:buClr>
                <a:schemeClr val="accent1"/>
              </a:buClr>
              <a:buSzPts val="1600"/>
              <a:buFont typeface="Arial"/>
              <a:buChar char="»"/>
              <a:defRPr sz="1200" b="0" i="0" u="none" strike="noStrike" cap="none">
                <a:solidFill>
                  <a:schemeClr val="accent1"/>
                </a:solidFill>
                <a:latin typeface="Arial"/>
                <a:ea typeface="Arial"/>
                <a:cs typeface="Arial"/>
                <a:sym typeface="Arial"/>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Tree>
    <p:extLst>
      <p:ext uri="{BB962C8B-B14F-4D97-AF65-F5344CB8AC3E}">
        <p14:creationId xmlns:p14="http://schemas.microsoft.com/office/powerpoint/2010/main" val="430995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3575050" y="1000126"/>
            <a:ext cx="5111750" cy="3594497"/>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rgbClr val="666666"/>
              </a:buClr>
              <a:buSzPts val="2800"/>
              <a:buFont typeface="Arial"/>
              <a:buChar char="–"/>
              <a:defRPr sz="2100" b="0" i="0" u="none" strike="noStrike" cap="none">
                <a:solidFill>
                  <a:srgbClr val="666666"/>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body" idx="2"/>
          </p:nvPr>
        </p:nvSpPr>
        <p:spPr>
          <a:xfrm>
            <a:off x="457201" y="1000126"/>
            <a:ext cx="3008313" cy="3594497"/>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60" name="Google Shape;60;p8"/>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61" name="Google Shape;61;p8"/>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842618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9"/>
          <p:cNvSpPr>
            <a:spLocks noGrp="1"/>
          </p:cNvSpPr>
          <p:nvPr>
            <p:ph type="pic" idx="2"/>
          </p:nvPr>
        </p:nvSpPr>
        <p:spPr>
          <a:xfrm>
            <a:off x="444500" y="865585"/>
            <a:ext cx="6973888" cy="3159919"/>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l" rtl="0">
              <a:spcBef>
                <a:spcPts val="420"/>
              </a:spcBef>
              <a:spcAft>
                <a:spcPts val="0"/>
              </a:spcAft>
              <a:buClr>
                <a:srgbClr val="666666"/>
              </a:buClr>
              <a:buSzPts val="2800"/>
              <a:buFont typeface="Arial"/>
              <a:buNone/>
              <a:defRPr sz="2100" b="0" i="0" u="none" strike="noStrike" cap="none">
                <a:solidFill>
                  <a:srgbClr val="666666"/>
                </a:solidFill>
                <a:latin typeface="Arial"/>
                <a:ea typeface="Arial"/>
                <a:cs typeface="Arial"/>
                <a:sym typeface="Arial"/>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rgbClr val="666666"/>
              </a:buClr>
              <a:buSzPts val="2000"/>
              <a:buFont typeface="Arial"/>
              <a:buNone/>
              <a:defRPr sz="1500" b="0" i="0" u="none" strike="noStrike" cap="none">
                <a:solidFill>
                  <a:srgbClr val="666666"/>
                </a:solidFill>
                <a:latin typeface="Arial"/>
                <a:ea typeface="Arial"/>
                <a:cs typeface="Arial"/>
                <a:sym typeface="Arial"/>
              </a:defRPr>
            </a:lvl4pPr>
            <a:lvl5pPr marR="0" lvl="4" algn="l" rtl="0">
              <a:spcBef>
                <a:spcPts val="300"/>
              </a:spcBef>
              <a:spcAft>
                <a:spcPts val="0"/>
              </a:spcAft>
              <a:buClr>
                <a:schemeClr val="accent1"/>
              </a:buClr>
              <a:buSzPts val="2000"/>
              <a:buFont typeface="Arial"/>
              <a:buNone/>
              <a:defRPr sz="1500" b="0" i="0" u="none" strike="noStrike" cap="none">
                <a:solidFill>
                  <a:schemeClr val="accent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a:off x="444500" y="4025504"/>
            <a:ext cx="6973888" cy="40647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68" name="Google Shape;68;p9"/>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120663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9"/>
        <p:cNvGrpSpPr/>
        <p:nvPr/>
      </p:nvGrpSpPr>
      <p:grpSpPr>
        <a:xfrm>
          <a:off x="0" y="0"/>
          <a:ext cx="0" cy="0"/>
          <a:chOff x="0" y="0"/>
          <a:chExt cx="0" cy="0"/>
        </a:xfrm>
      </p:grpSpPr>
      <p:sp>
        <p:nvSpPr>
          <p:cNvPr id="70" name="Google Shape;70;p10"/>
          <p:cNvSpPr txBox="1">
            <a:spLocks noGrp="1"/>
          </p:cNvSpPr>
          <p:nvPr>
            <p:ph type="body" idx="1"/>
          </p:nvPr>
        </p:nvSpPr>
        <p:spPr>
          <a:xfrm>
            <a:off x="3575050" y="1000126"/>
            <a:ext cx="5111750" cy="3594497"/>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rgbClr val="666666"/>
              </a:buClr>
              <a:buSzPts val="2800"/>
              <a:buFont typeface="Arial"/>
              <a:buChar char="–"/>
              <a:defRPr sz="2100" b="0" i="0" u="none" strike="noStrike" cap="none">
                <a:solidFill>
                  <a:srgbClr val="666666"/>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body" idx="2"/>
          </p:nvPr>
        </p:nvSpPr>
        <p:spPr>
          <a:xfrm>
            <a:off x="457201" y="1000126"/>
            <a:ext cx="3008313" cy="3594497"/>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74" name="Google Shape;74;p10"/>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75" name="Google Shape;75;p10"/>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292813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6"/>
        <p:cNvGrpSpPr/>
        <p:nvPr/>
      </p:nvGrpSpPr>
      <p:grpSpPr>
        <a:xfrm>
          <a:off x="0" y="0"/>
          <a:ext cx="0" cy="0"/>
          <a:chOff x="0" y="0"/>
          <a:chExt cx="0" cy="0"/>
        </a:xfrm>
      </p:grpSpPr>
      <p:sp>
        <p:nvSpPr>
          <p:cNvPr id="77" name="Google Shape;77;p11"/>
          <p:cNvSpPr>
            <a:spLocks noGrp="1"/>
          </p:cNvSpPr>
          <p:nvPr>
            <p:ph type="pic" idx="2"/>
          </p:nvPr>
        </p:nvSpPr>
        <p:spPr>
          <a:xfrm>
            <a:off x="444500" y="865585"/>
            <a:ext cx="6973888" cy="3159919"/>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l" rtl="0">
              <a:spcBef>
                <a:spcPts val="420"/>
              </a:spcBef>
              <a:spcAft>
                <a:spcPts val="0"/>
              </a:spcAft>
              <a:buClr>
                <a:srgbClr val="666666"/>
              </a:buClr>
              <a:buSzPts val="2800"/>
              <a:buFont typeface="Arial"/>
              <a:buNone/>
              <a:defRPr sz="2100" b="0" i="0" u="none" strike="noStrike" cap="none">
                <a:solidFill>
                  <a:srgbClr val="666666"/>
                </a:solidFill>
                <a:latin typeface="Arial"/>
                <a:ea typeface="Arial"/>
                <a:cs typeface="Arial"/>
                <a:sym typeface="Arial"/>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rgbClr val="666666"/>
              </a:buClr>
              <a:buSzPts val="2000"/>
              <a:buFont typeface="Arial"/>
              <a:buNone/>
              <a:defRPr sz="1500" b="0" i="0" u="none" strike="noStrike" cap="none">
                <a:solidFill>
                  <a:srgbClr val="666666"/>
                </a:solidFill>
                <a:latin typeface="Arial"/>
                <a:ea typeface="Arial"/>
                <a:cs typeface="Arial"/>
                <a:sym typeface="Arial"/>
              </a:defRPr>
            </a:lvl4pPr>
            <a:lvl5pPr marR="0" lvl="4" algn="l" rtl="0">
              <a:spcBef>
                <a:spcPts val="300"/>
              </a:spcBef>
              <a:spcAft>
                <a:spcPts val="0"/>
              </a:spcAft>
              <a:buClr>
                <a:schemeClr val="accent1"/>
              </a:buClr>
              <a:buSzPts val="2000"/>
              <a:buFont typeface="Arial"/>
              <a:buNone/>
              <a:defRPr sz="1500" b="0" i="0" u="none" strike="noStrike" cap="none">
                <a:solidFill>
                  <a:schemeClr val="accent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body" idx="1"/>
          </p:nvPr>
        </p:nvSpPr>
        <p:spPr>
          <a:xfrm>
            <a:off x="444500" y="4025504"/>
            <a:ext cx="6973888" cy="40647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80" name="Google Shape;80;p11"/>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81" name="Google Shape;81;p11"/>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82" name="Google Shape;82;p11"/>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457914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83"/>
        <p:cNvGrpSpPr/>
        <p:nvPr/>
      </p:nvGrpSpPr>
      <p:grpSpPr>
        <a:xfrm>
          <a:off x="0" y="0"/>
          <a:ext cx="0" cy="0"/>
          <a:chOff x="0" y="0"/>
          <a:chExt cx="0" cy="0"/>
        </a:xfrm>
      </p:grpSpPr>
      <p:sp>
        <p:nvSpPr>
          <p:cNvPr id="84" name="Google Shape;84;p12"/>
          <p:cNvSpPr txBox="1">
            <a:spLocks noGrp="1"/>
          </p:cNvSpPr>
          <p:nvPr>
            <p:ph type="body" idx="1"/>
          </p:nvPr>
        </p:nvSpPr>
        <p:spPr>
          <a:xfrm>
            <a:off x="3575050" y="1000126"/>
            <a:ext cx="5111750" cy="3594497"/>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rgbClr val="666666"/>
              </a:buClr>
              <a:buSzPts val="2800"/>
              <a:buFont typeface="Arial"/>
              <a:buChar char="–"/>
              <a:defRPr sz="2100" b="0" i="0" u="none" strike="noStrike" cap="none">
                <a:solidFill>
                  <a:srgbClr val="666666"/>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body" idx="2"/>
          </p:nvPr>
        </p:nvSpPr>
        <p:spPr>
          <a:xfrm>
            <a:off x="457201" y="1000126"/>
            <a:ext cx="3008313" cy="3594497"/>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87" name="Google Shape;87;p12"/>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89" name="Google Shape;89;p12"/>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395992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90"/>
        <p:cNvGrpSpPr/>
        <p:nvPr/>
      </p:nvGrpSpPr>
      <p:grpSpPr>
        <a:xfrm>
          <a:off x="0" y="0"/>
          <a:ext cx="0" cy="0"/>
          <a:chOff x="0" y="0"/>
          <a:chExt cx="0" cy="0"/>
        </a:xfrm>
      </p:grpSpPr>
      <p:sp>
        <p:nvSpPr>
          <p:cNvPr id="91" name="Google Shape;91;p13"/>
          <p:cNvSpPr>
            <a:spLocks noGrp="1"/>
          </p:cNvSpPr>
          <p:nvPr>
            <p:ph type="pic" idx="2"/>
          </p:nvPr>
        </p:nvSpPr>
        <p:spPr>
          <a:xfrm>
            <a:off x="444500" y="865585"/>
            <a:ext cx="6973888" cy="3159919"/>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l" rtl="0">
              <a:spcBef>
                <a:spcPts val="420"/>
              </a:spcBef>
              <a:spcAft>
                <a:spcPts val="0"/>
              </a:spcAft>
              <a:buClr>
                <a:srgbClr val="666666"/>
              </a:buClr>
              <a:buSzPts val="2800"/>
              <a:buFont typeface="Arial"/>
              <a:buNone/>
              <a:defRPr sz="2100" b="0" i="0" u="none" strike="noStrike" cap="none">
                <a:solidFill>
                  <a:srgbClr val="666666"/>
                </a:solidFill>
                <a:latin typeface="Arial"/>
                <a:ea typeface="Arial"/>
                <a:cs typeface="Arial"/>
                <a:sym typeface="Arial"/>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rgbClr val="666666"/>
              </a:buClr>
              <a:buSzPts val="2000"/>
              <a:buFont typeface="Arial"/>
              <a:buNone/>
              <a:defRPr sz="1500" b="0" i="0" u="none" strike="noStrike" cap="none">
                <a:solidFill>
                  <a:srgbClr val="666666"/>
                </a:solidFill>
                <a:latin typeface="Arial"/>
                <a:ea typeface="Arial"/>
                <a:cs typeface="Arial"/>
                <a:sym typeface="Arial"/>
              </a:defRPr>
            </a:lvl4pPr>
            <a:lvl5pPr marR="0" lvl="4" algn="l" rtl="0">
              <a:spcBef>
                <a:spcPts val="300"/>
              </a:spcBef>
              <a:spcAft>
                <a:spcPts val="0"/>
              </a:spcAft>
              <a:buClr>
                <a:schemeClr val="accent1"/>
              </a:buClr>
              <a:buSzPts val="2000"/>
              <a:buFont typeface="Arial"/>
              <a:buNone/>
              <a:defRPr sz="1500" b="0" i="0" u="none" strike="noStrike" cap="none">
                <a:solidFill>
                  <a:schemeClr val="accent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body" idx="1"/>
          </p:nvPr>
        </p:nvSpPr>
        <p:spPr>
          <a:xfrm>
            <a:off x="444500" y="4025504"/>
            <a:ext cx="6973888" cy="40647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93" name="Google Shape;93;p13"/>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94" name="Google Shape;94;p13"/>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95" name="Google Shape;95;p13"/>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96" name="Google Shape;96;p13"/>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787485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3575050" y="1000126"/>
            <a:ext cx="5111750" cy="3594497"/>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rgbClr val="666666"/>
              </a:buClr>
              <a:buSzPts val="2800"/>
              <a:buFont typeface="Arial"/>
              <a:buChar char="–"/>
              <a:defRPr sz="2100" b="0" i="0" u="none" strike="noStrike" cap="none">
                <a:solidFill>
                  <a:srgbClr val="666666"/>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9" name="Google Shape;99;p14"/>
          <p:cNvSpPr txBox="1">
            <a:spLocks noGrp="1"/>
          </p:cNvSpPr>
          <p:nvPr>
            <p:ph type="body" idx="2"/>
          </p:nvPr>
        </p:nvSpPr>
        <p:spPr>
          <a:xfrm>
            <a:off x="457201" y="1000126"/>
            <a:ext cx="3008313" cy="3594497"/>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00" name="Google Shape;100;p14"/>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1" name="Google Shape;101;p14"/>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2" name="Google Shape;102;p14"/>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103" name="Google Shape;103;p14"/>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165678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04"/>
        <p:cNvGrpSpPr/>
        <p:nvPr/>
      </p:nvGrpSpPr>
      <p:grpSpPr>
        <a:xfrm>
          <a:off x="0" y="0"/>
          <a:ext cx="0" cy="0"/>
          <a:chOff x="0" y="0"/>
          <a:chExt cx="0" cy="0"/>
        </a:xfrm>
      </p:grpSpPr>
      <p:sp>
        <p:nvSpPr>
          <p:cNvPr id="105" name="Google Shape;105;p15"/>
          <p:cNvSpPr>
            <a:spLocks noGrp="1"/>
          </p:cNvSpPr>
          <p:nvPr>
            <p:ph type="pic" idx="2"/>
          </p:nvPr>
        </p:nvSpPr>
        <p:spPr>
          <a:xfrm>
            <a:off x="444500" y="865585"/>
            <a:ext cx="6973888" cy="3159919"/>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l" rtl="0">
              <a:spcBef>
                <a:spcPts val="420"/>
              </a:spcBef>
              <a:spcAft>
                <a:spcPts val="0"/>
              </a:spcAft>
              <a:buClr>
                <a:srgbClr val="666666"/>
              </a:buClr>
              <a:buSzPts val="2800"/>
              <a:buFont typeface="Arial"/>
              <a:buNone/>
              <a:defRPr sz="2100" b="0" i="0" u="none" strike="noStrike" cap="none">
                <a:solidFill>
                  <a:srgbClr val="666666"/>
                </a:solidFill>
                <a:latin typeface="Arial"/>
                <a:ea typeface="Arial"/>
                <a:cs typeface="Arial"/>
                <a:sym typeface="Arial"/>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rgbClr val="666666"/>
              </a:buClr>
              <a:buSzPts val="2000"/>
              <a:buFont typeface="Arial"/>
              <a:buNone/>
              <a:defRPr sz="1500" b="0" i="0" u="none" strike="noStrike" cap="none">
                <a:solidFill>
                  <a:srgbClr val="666666"/>
                </a:solidFill>
                <a:latin typeface="Arial"/>
                <a:ea typeface="Arial"/>
                <a:cs typeface="Arial"/>
                <a:sym typeface="Arial"/>
              </a:defRPr>
            </a:lvl4pPr>
            <a:lvl5pPr marR="0" lvl="4" algn="l" rtl="0">
              <a:spcBef>
                <a:spcPts val="300"/>
              </a:spcBef>
              <a:spcAft>
                <a:spcPts val="0"/>
              </a:spcAft>
              <a:buClr>
                <a:schemeClr val="accent1"/>
              </a:buClr>
              <a:buSzPts val="2000"/>
              <a:buFont typeface="Arial"/>
              <a:buNone/>
              <a:defRPr sz="1500" b="0" i="0" u="none" strike="noStrike" cap="none">
                <a:solidFill>
                  <a:schemeClr val="accent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106" name="Google Shape;106;p15"/>
          <p:cNvSpPr txBox="1">
            <a:spLocks noGrp="1"/>
          </p:cNvSpPr>
          <p:nvPr>
            <p:ph type="body" idx="1"/>
          </p:nvPr>
        </p:nvSpPr>
        <p:spPr>
          <a:xfrm>
            <a:off x="444500" y="4025504"/>
            <a:ext cx="6973888" cy="40647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07" name="Google Shape;107;p15"/>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8" name="Google Shape;108;p15"/>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9" name="Google Shape;109;p15"/>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110" name="Google Shape;110;p15"/>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02551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Content with Caption">
  <p:cSld name="4_Content with Caption">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3575050" y="1000126"/>
            <a:ext cx="5111750" cy="3594497"/>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rgbClr val="666666"/>
              </a:buClr>
              <a:buSzPts val="2800"/>
              <a:buFont typeface="Arial"/>
              <a:buChar char="–"/>
              <a:defRPr sz="2100" b="0" i="0" u="none" strike="noStrike" cap="none">
                <a:solidFill>
                  <a:srgbClr val="666666"/>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3" name="Google Shape;113;p16"/>
          <p:cNvSpPr txBox="1">
            <a:spLocks noGrp="1"/>
          </p:cNvSpPr>
          <p:nvPr>
            <p:ph type="body" idx="2"/>
          </p:nvPr>
        </p:nvSpPr>
        <p:spPr>
          <a:xfrm>
            <a:off x="457201" y="1000126"/>
            <a:ext cx="3008313" cy="3594497"/>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14" name="Google Shape;114;p16"/>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15" name="Google Shape;115;p16"/>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16" name="Google Shape;116;p16"/>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117" name="Google Shape;117;p16"/>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31166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Picture with Caption">
  <p:cSld name="4_Picture with Caption">
    <p:spTree>
      <p:nvGrpSpPr>
        <p:cNvPr id="1" name="Shape 118"/>
        <p:cNvGrpSpPr/>
        <p:nvPr/>
      </p:nvGrpSpPr>
      <p:grpSpPr>
        <a:xfrm>
          <a:off x="0" y="0"/>
          <a:ext cx="0" cy="0"/>
          <a:chOff x="0" y="0"/>
          <a:chExt cx="0" cy="0"/>
        </a:xfrm>
      </p:grpSpPr>
      <p:sp>
        <p:nvSpPr>
          <p:cNvPr id="119" name="Google Shape;119;p17"/>
          <p:cNvSpPr>
            <a:spLocks noGrp="1"/>
          </p:cNvSpPr>
          <p:nvPr>
            <p:ph type="pic" idx="2"/>
          </p:nvPr>
        </p:nvSpPr>
        <p:spPr>
          <a:xfrm>
            <a:off x="444500" y="865585"/>
            <a:ext cx="6973888" cy="3159919"/>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l" rtl="0">
              <a:spcBef>
                <a:spcPts val="420"/>
              </a:spcBef>
              <a:spcAft>
                <a:spcPts val="0"/>
              </a:spcAft>
              <a:buClr>
                <a:srgbClr val="666666"/>
              </a:buClr>
              <a:buSzPts val="2800"/>
              <a:buFont typeface="Arial"/>
              <a:buNone/>
              <a:defRPr sz="2100" b="0" i="0" u="none" strike="noStrike" cap="none">
                <a:solidFill>
                  <a:srgbClr val="666666"/>
                </a:solidFill>
                <a:latin typeface="Arial"/>
                <a:ea typeface="Arial"/>
                <a:cs typeface="Arial"/>
                <a:sym typeface="Arial"/>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rgbClr val="666666"/>
              </a:buClr>
              <a:buSzPts val="2000"/>
              <a:buFont typeface="Arial"/>
              <a:buNone/>
              <a:defRPr sz="1500" b="0" i="0" u="none" strike="noStrike" cap="none">
                <a:solidFill>
                  <a:srgbClr val="666666"/>
                </a:solidFill>
                <a:latin typeface="Arial"/>
                <a:ea typeface="Arial"/>
                <a:cs typeface="Arial"/>
                <a:sym typeface="Arial"/>
              </a:defRPr>
            </a:lvl4pPr>
            <a:lvl5pPr marR="0" lvl="4" algn="l" rtl="0">
              <a:spcBef>
                <a:spcPts val="300"/>
              </a:spcBef>
              <a:spcAft>
                <a:spcPts val="0"/>
              </a:spcAft>
              <a:buClr>
                <a:schemeClr val="accent1"/>
              </a:buClr>
              <a:buSzPts val="2000"/>
              <a:buFont typeface="Arial"/>
              <a:buNone/>
              <a:defRPr sz="1500" b="0" i="0" u="none" strike="noStrike" cap="none">
                <a:solidFill>
                  <a:schemeClr val="accent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120" name="Google Shape;120;p17"/>
          <p:cNvSpPr txBox="1">
            <a:spLocks noGrp="1"/>
          </p:cNvSpPr>
          <p:nvPr>
            <p:ph type="body" idx="1"/>
          </p:nvPr>
        </p:nvSpPr>
        <p:spPr>
          <a:xfrm>
            <a:off x="444500" y="4025504"/>
            <a:ext cx="6973888" cy="40647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21" name="Google Shape;121;p17"/>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22" name="Google Shape;122;p17"/>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23" name="Google Shape;123;p17"/>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124" name="Google Shape;124;p17"/>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211441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Content with Caption">
  <p:cSld name="5_Content with Caption">
    <p:spTree>
      <p:nvGrpSpPr>
        <p:cNvPr id="1" name="Shape 125"/>
        <p:cNvGrpSpPr/>
        <p:nvPr/>
      </p:nvGrpSpPr>
      <p:grpSpPr>
        <a:xfrm>
          <a:off x="0" y="0"/>
          <a:ext cx="0" cy="0"/>
          <a:chOff x="0" y="0"/>
          <a:chExt cx="0" cy="0"/>
        </a:xfrm>
      </p:grpSpPr>
      <p:sp>
        <p:nvSpPr>
          <p:cNvPr id="126" name="Google Shape;126;p18"/>
          <p:cNvSpPr txBox="1">
            <a:spLocks noGrp="1"/>
          </p:cNvSpPr>
          <p:nvPr>
            <p:ph type="body" idx="1"/>
          </p:nvPr>
        </p:nvSpPr>
        <p:spPr>
          <a:xfrm>
            <a:off x="3575050" y="1000126"/>
            <a:ext cx="5111750" cy="3594497"/>
          </a:xfrm>
          <a:prstGeom prst="rect">
            <a:avLst/>
          </a:prstGeom>
          <a:noFill/>
          <a:ln>
            <a:noFill/>
          </a:ln>
        </p:spPr>
        <p:txBody>
          <a:bodyPr spcFirstLastPara="1" wrap="square" lIns="91425" tIns="45700" rIns="91425" bIns="45700" anchor="t" anchorCtr="0">
            <a:noAutofit/>
          </a:bodyPr>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spcBef>
                <a:spcPts val="420"/>
              </a:spcBef>
              <a:spcAft>
                <a:spcPts val="0"/>
              </a:spcAft>
              <a:buClr>
                <a:srgbClr val="666666"/>
              </a:buClr>
              <a:buSzPts val="2800"/>
              <a:buFont typeface="Arial"/>
              <a:buChar char="–"/>
              <a:defRPr sz="2100" b="0" i="0" u="none" strike="noStrike" cap="none">
                <a:solidFill>
                  <a:srgbClr val="666666"/>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rgbClr val="666666"/>
              </a:buClr>
              <a:buSzPts val="2000"/>
              <a:buFont typeface="Arial"/>
              <a:buChar char="–"/>
              <a:defRPr sz="1500" b="0" i="0" u="none" strike="noStrike" cap="none">
                <a:solidFill>
                  <a:srgbClr val="666666"/>
                </a:solidFill>
                <a:latin typeface="Arial"/>
                <a:ea typeface="Arial"/>
                <a:cs typeface="Arial"/>
                <a:sym typeface="Arial"/>
              </a:defRPr>
            </a:lvl4pPr>
            <a:lvl5pPr marL="1714500" marR="0" lvl="4" indent="-266700" algn="l" rtl="0">
              <a:spcBef>
                <a:spcPts val="300"/>
              </a:spcBef>
              <a:spcAft>
                <a:spcPts val="0"/>
              </a:spcAft>
              <a:buClr>
                <a:schemeClr val="accent1"/>
              </a:buClr>
              <a:buSzPts val="2000"/>
              <a:buFont typeface="Arial"/>
              <a:buChar char="»"/>
              <a:defRPr sz="1500" b="0" i="0" u="none" strike="noStrike" cap="none">
                <a:solidFill>
                  <a:schemeClr val="accent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7" name="Google Shape;127;p18"/>
          <p:cNvSpPr txBox="1">
            <a:spLocks noGrp="1"/>
          </p:cNvSpPr>
          <p:nvPr>
            <p:ph type="body" idx="2"/>
          </p:nvPr>
        </p:nvSpPr>
        <p:spPr>
          <a:xfrm>
            <a:off x="457201" y="1000126"/>
            <a:ext cx="3008313" cy="3594497"/>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28" name="Google Shape;128;p18"/>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29" name="Google Shape;129;p18"/>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0" name="Google Shape;130;p18"/>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131" name="Google Shape;131;p18"/>
          <p:cNvSpPr txBox="1"/>
          <p:nvPr/>
        </p:nvSpPr>
        <p:spPr>
          <a:xfrm>
            <a:off x="457200" y="132065"/>
            <a:ext cx="5981700" cy="85725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Clr>
                <a:schemeClr val="dk1"/>
              </a:buClr>
              <a:buSzPts val="3600"/>
              <a:buFont typeface="Arial"/>
              <a:buNone/>
            </a:pPr>
            <a:r>
              <a:rPr lang="de-CH" sz="2700" b="0" i="0" u="none" strike="noStrike" cap="none">
                <a:solidFill>
                  <a:schemeClr val="dk1"/>
                </a:solidFill>
                <a:latin typeface="Arial"/>
                <a:ea typeface="Arial"/>
                <a:cs typeface="Arial"/>
                <a:sym typeface="Arial"/>
              </a:rPr>
              <a:t>Slide Title</a:t>
            </a:r>
            <a:endParaRPr sz="27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3609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Picture with Caption">
  <p:cSld name="5_Picture with Caption">
    <p:spTree>
      <p:nvGrpSpPr>
        <p:cNvPr id="1" name="Shape 132"/>
        <p:cNvGrpSpPr/>
        <p:nvPr/>
      </p:nvGrpSpPr>
      <p:grpSpPr>
        <a:xfrm>
          <a:off x="0" y="0"/>
          <a:ext cx="0" cy="0"/>
          <a:chOff x="0" y="0"/>
          <a:chExt cx="0" cy="0"/>
        </a:xfrm>
      </p:grpSpPr>
      <p:sp>
        <p:nvSpPr>
          <p:cNvPr id="133" name="Google Shape;133;p19"/>
          <p:cNvSpPr>
            <a:spLocks noGrp="1"/>
          </p:cNvSpPr>
          <p:nvPr>
            <p:ph type="pic" idx="2"/>
          </p:nvPr>
        </p:nvSpPr>
        <p:spPr>
          <a:xfrm>
            <a:off x="444500" y="865585"/>
            <a:ext cx="6973888" cy="3159919"/>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l" rtl="0">
              <a:spcBef>
                <a:spcPts val="420"/>
              </a:spcBef>
              <a:spcAft>
                <a:spcPts val="0"/>
              </a:spcAft>
              <a:buClr>
                <a:srgbClr val="666666"/>
              </a:buClr>
              <a:buSzPts val="2800"/>
              <a:buFont typeface="Arial"/>
              <a:buNone/>
              <a:defRPr sz="2100" b="0" i="0" u="none" strike="noStrike" cap="none">
                <a:solidFill>
                  <a:srgbClr val="666666"/>
                </a:solidFill>
                <a:latin typeface="Arial"/>
                <a:ea typeface="Arial"/>
                <a:cs typeface="Arial"/>
                <a:sym typeface="Arial"/>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rgbClr val="666666"/>
              </a:buClr>
              <a:buSzPts val="2000"/>
              <a:buFont typeface="Arial"/>
              <a:buNone/>
              <a:defRPr sz="1500" b="0" i="0" u="none" strike="noStrike" cap="none">
                <a:solidFill>
                  <a:srgbClr val="666666"/>
                </a:solidFill>
                <a:latin typeface="Arial"/>
                <a:ea typeface="Arial"/>
                <a:cs typeface="Arial"/>
                <a:sym typeface="Arial"/>
              </a:defRPr>
            </a:lvl4pPr>
            <a:lvl5pPr marR="0" lvl="4" algn="l" rtl="0">
              <a:spcBef>
                <a:spcPts val="300"/>
              </a:spcBef>
              <a:spcAft>
                <a:spcPts val="0"/>
              </a:spcAft>
              <a:buClr>
                <a:schemeClr val="accent1"/>
              </a:buClr>
              <a:buSzPts val="2000"/>
              <a:buFont typeface="Arial"/>
              <a:buNone/>
              <a:defRPr sz="1500" b="0" i="0" u="none" strike="noStrike" cap="none">
                <a:solidFill>
                  <a:schemeClr val="accent1"/>
                </a:solidFill>
                <a:latin typeface="Arial"/>
                <a:ea typeface="Arial"/>
                <a:cs typeface="Arial"/>
                <a:sym typeface="Arial"/>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134" name="Google Shape;134;p19"/>
          <p:cNvSpPr txBox="1">
            <a:spLocks noGrp="1"/>
          </p:cNvSpPr>
          <p:nvPr>
            <p:ph type="body" idx="1"/>
          </p:nvPr>
        </p:nvSpPr>
        <p:spPr>
          <a:xfrm>
            <a:off x="444500" y="4025504"/>
            <a:ext cx="6973888" cy="406476"/>
          </a:xfrm>
          <a:prstGeom prst="rect">
            <a:avLst/>
          </a:prstGeom>
          <a:noFill/>
          <a:ln>
            <a:noFill/>
          </a:ln>
        </p:spPr>
        <p:txBody>
          <a:bodyPr spcFirstLastPara="1" wrap="square" lIns="91425" tIns="45700" rIns="91425" bIns="45700" anchor="t" anchorCtr="0">
            <a:noAutofit/>
          </a:bodyPr>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L="685800" marR="0" lvl="1" indent="-171450" algn="l" rtl="0">
              <a:spcBef>
                <a:spcPts val="180"/>
              </a:spcBef>
              <a:spcAft>
                <a:spcPts val="0"/>
              </a:spcAft>
              <a:buClr>
                <a:srgbClr val="666666"/>
              </a:buClr>
              <a:buSzPts val="1200"/>
              <a:buFont typeface="Arial"/>
              <a:buNone/>
              <a:defRPr sz="900" b="0" i="0" u="none" strike="noStrike" cap="none">
                <a:solidFill>
                  <a:srgbClr val="666666"/>
                </a:solidFill>
                <a:latin typeface="Arial"/>
                <a:ea typeface="Arial"/>
                <a:cs typeface="Arial"/>
                <a:sym typeface="Arial"/>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3pPr>
            <a:lvl4pPr marL="1371600" marR="0" lvl="3" indent="-171450" algn="l" rtl="0">
              <a:spcBef>
                <a:spcPts val="135"/>
              </a:spcBef>
              <a:spcAft>
                <a:spcPts val="0"/>
              </a:spcAft>
              <a:buClr>
                <a:srgbClr val="666666"/>
              </a:buClr>
              <a:buSzPts val="900"/>
              <a:buFont typeface="Arial"/>
              <a:buNone/>
              <a:defRPr sz="675" b="0" i="0" u="none" strike="noStrike" cap="none">
                <a:solidFill>
                  <a:srgbClr val="666666"/>
                </a:solidFill>
                <a:latin typeface="Arial"/>
                <a:ea typeface="Arial"/>
                <a:cs typeface="Arial"/>
                <a:sym typeface="Arial"/>
              </a:defRPr>
            </a:lvl4pPr>
            <a:lvl5pPr marL="1714500" marR="0" lvl="4" indent="-171450" algn="l" rtl="0">
              <a:spcBef>
                <a:spcPts val="135"/>
              </a:spcBef>
              <a:spcAft>
                <a:spcPts val="0"/>
              </a:spcAft>
              <a:buClr>
                <a:schemeClr val="accent1"/>
              </a:buClr>
              <a:buSzPts val="900"/>
              <a:buFont typeface="Arial"/>
              <a:buNone/>
              <a:defRPr sz="675" b="0" i="0" u="none" strike="noStrike" cap="none">
                <a:solidFill>
                  <a:schemeClr val="accent1"/>
                </a:solidFill>
                <a:latin typeface="Arial"/>
                <a:ea typeface="Arial"/>
                <a:cs typeface="Arial"/>
                <a:sym typeface="Arial"/>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Arial"/>
                <a:ea typeface="Arial"/>
                <a:cs typeface="Arial"/>
                <a:sym typeface="Arial"/>
              </a:defRPr>
            </a:lvl9pPr>
          </a:lstStyle>
          <a:p>
            <a:endParaRPr/>
          </a:p>
        </p:txBody>
      </p:sp>
      <p:sp>
        <p:nvSpPr>
          <p:cNvPr id="135" name="Google Shape;135;p19"/>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6" name="Google Shape;136;p19"/>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7" name="Google Shape;137;p19"/>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sp>
        <p:nvSpPr>
          <p:cNvPr id="138" name="Google Shape;138;p19"/>
          <p:cNvSpPr txBox="1"/>
          <p:nvPr/>
        </p:nvSpPr>
        <p:spPr>
          <a:xfrm>
            <a:off x="457200" y="149829"/>
            <a:ext cx="5981700" cy="85725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Clr>
                <a:schemeClr val="dk1"/>
              </a:buClr>
              <a:buSzPts val="3600"/>
              <a:buFont typeface="Arial"/>
              <a:buNone/>
            </a:pPr>
            <a:r>
              <a:rPr lang="de-CH" sz="2700" b="0" i="0" u="none" strike="noStrike" cap="none">
                <a:solidFill>
                  <a:schemeClr val="dk1"/>
                </a:solidFill>
                <a:latin typeface="Arial"/>
                <a:ea typeface="Arial"/>
                <a:cs typeface="Arial"/>
                <a:sym typeface="Arial"/>
              </a:rPr>
              <a:t>Slide Title</a:t>
            </a:r>
            <a:endParaRPr sz="27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7857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628650" y="901800"/>
            <a:ext cx="7886700" cy="3777750"/>
          </a:xfrm>
          <a:prstGeom prst="rect">
            <a:avLst/>
          </a:prstGeom>
          <a:noFill/>
          <a:ln>
            <a:noFill/>
          </a:ln>
        </p:spPr>
        <p:txBody>
          <a:bodyPr spcFirstLastPara="1" wrap="square" lIns="91425" tIns="45700" rIns="91425" bIns="45700" anchor="t" anchorCtr="0">
            <a:noAutofit/>
          </a:bodyPr>
          <a:lstStyle>
            <a:lvl1pPr marL="342900" lvl="0" indent="-285750" algn="l" rtl="0">
              <a:lnSpc>
                <a:spcPct val="90000"/>
              </a:lnSpc>
              <a:spcBef>
                <a:spcPts val="750"/>
              </a:spcBef>
              <a:spcAft>
                <a:spcPts val="0"/>
              </a:spcAft>
              <a:buClr>
                <a:srgbClr val="0D1E8E"/>
              </a:buClr>
              <a:buSzPts val="2400"/>
              <a:buChar char="•"/>
              <a:defRPr sz="1800">
                <a:latin typeface="Trebuchet MS"/>
                <a:ea typeface="Trebuchet MS"/>
                <a:cs typeface="Trebuchet MS"/>
                <a:sym typeface="Trebuchet MS"/>
              </a:defRPr>
            </a:lvl1pPr>
            <a:lvl2pPr marL="685800" lvl="1" indent="-266700" algn="l" rtl="0">
              <a:lnSpc>
                <a:spcPct val="90000"/>
              </a:lnSpc>
              <a:spcBef>
                <a:spcPts val="375"/>
              </a:spcBef>
              <a:spcAft>
                <a:spcPts val="0"/>
              </a:spcAft>
              <a:buClr>
                <a:srgbClr val="00953A"/>
              </a:buClr>
              <a:buSzPts val="2000"/>
              <a:buChar char="–"/>
              <a:defRPr sz="1500">
                <a:latin typeface="Trebuchet MS"/>
                <a:ea typeface="Trebuchet MS"/>
                <a:cs typeface="Trebuchet MS"/>
                <a:sym typeface="Trebuchet MS"/>
              </a:defRPr>
            </a:lvl2pPr>
            <a:lvl3pPr marL="1028700" lvl="2" indent="-257175" algn="l" rtl="0">
              <a:lnSpc>
                <a:spcPct val="90000"/>
              </a:lnSpc>
              <a:spcBef>
                <a:spcPts val="375"/>
              </a:spcBef>
              <a:spcAft>
                <a:spcPts val="0"/>
              </a:spcAft>
              <a:buClr>
                <a:srgbClr val="EF7521"/>
              </a:buClr>
              <a:buSzPts val="1800"/>
              <a:buChar char="•"/>
              <a:defRPr sz="1350">
                <a:latin typeface="Trebuchet MS"/>
                <a:ea typeface="Trebuchet MS"/>
                <a:cs typeface="Trebuchet MS"/>
                <a:sym typeface="Trebuchet MS"/>
              </a:defRPr>
            </a:lvl3pPr>
            <a:lvl4pPr marL="1371600" lvl="3" indent="-257175" algn="l" rtl="0">
              <a:lnSpc>
                <a:spcPct val="90000"/>
              </a:lnSpc>
              <a:spcBef>
                <a:spcPts val="375"/>
              </a:spcBef>
              <a:spcAft>
                <a:spcPts val="0"/>
              </a:spcAft>
              <a:buClr>
                <a:srgbClr val="82BC00"/>
              </a:buClr>
              <a:buSzPts val="1800"/>
              <a:buChar char="–"/>
              <a:defRPr sz="1350">
                <a:latin typeface="Trebuchet MS"/>
                <a:ea typeface="Trebuchet MS"/>
                <a:cs typeface="Trebuchet MS"/>
                <a:sym typeface="Trebuchet MS"/>
              </a:defRPr>
            </a:lvl4pPr>
            <a:lvl5pPr marL="1714500" lvl="4" indent="-257175" algn="l" rtl="0">
              <a:lnSpc>
                <a:spcPct val="90000"/>
              </a:lnSpc>
              <a:spcBef>
                <a:spcPts val="375"/>
              </a:spcBef>
              <a:spcAft>
                <a:spcPts val="0"/>
              </a:spcAft>
              <a:buClr>
                <a:srgbClr val="8FC6E8"/>
              </a:buClr>
              <a:buSzPts val="1800"/>
              <a:buChar char="»"/>
              <a:defRPr sz="1350">
                <a:latin typeface="Trebuchet MS"/>
                <a:ea typeface="Trebuchet MS"/>
                <a:cs typeface="Trebuchet MS"/>
                <a:sym typeface="Trebuchet MS"/>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41" name="Google Shape;141;p20"/>
          <p:cNvSpPr txBox="1">
            <a:spLocks noGrp="1"/>
          </p:cNvSpPr>
          <p:nvPr>
            <p:ph type="ftr" idx="11"/>
          </p:nvPr>
        </p:nvSpPr>
        <p:spPr>
          <a:xfrm>
            <a:off x="3028950" y="4881600"/>
            <a:ext cx="3086100" cy="1595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0"/>
          <p:cNvSpPr txBox="1"/>
          <p:nvPr/>
        </p:nvSpPr>
        <p:spPr>
          <a:xfrm>
            <a:off x="628650" y="4881600"/>
            <a:ext cx="2057400" cy="1595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de-CH" sz="900" b="0" i="0" u="none" strike="noStrike" cap="none">
                <a:solidFill>
                  <a:srgbClr val="888888"/>
                </a:solidFill>
                <a:latin typeface="Calibri"/>
                <a:ea typeface="Calibri"/>
                <a:cs typeface="Calibri"/>
                <a:sym typeface="Calibri"/>
              </a:rPr>
              <a:t>10/22/18</a:t>
            </a:r>
            <a:endParaRPr sz="900" b="0" i="0" u="none" strike="noStrike" cap="none">
              <a:solidFill>
                <a:srgbClr val="888888"/>
              </a:solidFill>
              <a:latin typeface="Calibri"/>
              <a:ea typeface="Calibri"/>
              <a:cs typeface="Calibri"/>
              <a:sym typeface="Calibri"/>
            </a:endParaRPr>
          </a:p>
        </p:txBody>
      </p:sp>
      <p:sp>
        <p:nvSpPr>
          <p:cNvPr id="143" name="Google Shape;143;p20"/>
          <p:cNvSpPr txBox="1"/>
          <p:nvPr/>
        </p:nvSpPr>
        <p:spPr>
          <a:xfrm>
            <a:off x="6457950" y="4881600"/>
            <a:ext cx="1257600" cy="159525"/>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de-CH" sz="9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a:t>
            </a:fld>
            <a:endParaRPr sz="900" b="0" i="0" u="none" strike="noStrike" cap="none">
              <a:solidFill>
                <a:srgbClr val="888888"/>
              </a:solidFill>
              <a:latin typeface="Calibri"/>
              <a:ea typeface="Calibri"/>
              <a:cs typeface="Calibri"/>
              <a:sym typeface="Calibri"/>
            </a:endParaRPr>
          </a:p>
        </p:txBody>
      </p:sp>
      <p:sp>
        <p:nvSpPr>
          <p:cNvPr id="144" name="Google Shape;144;p20"/>
          <p:cNvSpPr txBox="1">
            <a:spLocks noGrp="1"/>
          </p:cNvSpPr>
          <p:nvPr>
            <p:ph type="title"/>
          </p:nvPr>
        </p:nvSpPr>
        <p:spPr>
          <a:xfrm>
            <a:off x="192024" y="144018"/>
            <a:ext cx="7886700" cy="39082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440908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5"/>
        <p:cNvGrpSpPr/>
        <p:nvPr/>
      </p:nvGrpSpPr>
      <p:grpSpPr>
        <a:xfrm>
          <a:off x="0" y="0"/>
          <a:ext cx="0" cy="0"/>
          <a:chOff x="0" y="0"/>
          <a:chExt cx="0" cy="0"/>
        </a:xfrm>
      </p:grpSpPr>
      <p:sp>
        <p:nvSpPr>
          <p:cNvPr id="146" name="Google Shape;146;p21"/>
          <p:cNvSpPr txBox="1">
            <a:spLocks noGrp="1"/>
          </p:cNvSpPr>
          <p:nvPr>
            <p:ph type="body" idx="1"/>
          </p:nvPr>
        </p:nvSpPr>
        <p:spPr>
          <a:xfrm>
            <a:off x="628650" y="901800"/>
            <a:ext cx="7886700" cy="3777750"/>
          </a:xfrm>
          <a:prstGeom prst="rect">
            <a:avLst/>
          </a:prstGeom>
          <a:noFill/>
          <a:ln>
            <a:noFill/>
          </a:ln>
        </p:spPr>
        <p:txBody>
          <a:bodyPr spcFirstLastPara="1" wrap="square" lIns="91425" tIns="45700" rIns="91425" bIns="45700" anchor="t" anchorCtr="0">
            <a:noAutofit/>
          </a:bodyPr>
          <a:lstStyle>
            <a:lvl1pPr marL="342900" lvl="0" indent="-285750" algn="l" rtl="0">
              <a:lnSpc>
                <a:spcPct val="90000"/>
              </a:lnSpc>
              <a:spcBef>
                <a:spcPts val="750"/>
              </a:spcBef>
              <a:spcAft>
                <a:spcPts val="0"/>
              </a:spcAft>
              <a:buClr>
                <a:srgbClr val="0D1E8E"/>
              </a:buClr>
              <a:buSzPts val="2400"/>
              <a:buChar char="•"/>
              <a:defRPr sz="1800">
                <a:latin typeface="Trebuchet MS"/>
                <a:ea typeface="Trebuchet MS"/>
                <a:cs typeface="Trebuchet MS"/>
                <a:sym typeface="Trebuchet MS"/>
              </a:defRPr>
            </a:lvl1pPr>
            <a:lvl2pPr marL="685800" lvl="1" indent="-266700" algn="l" rtl="0">
              <a:lnSpc>
                <a:spcPct val="90000"/>
              </a:lnSpc>
              <a:spcBef>
                <a:spcPts val="375"/>
              </a:spcBef>
              <a:spcAft>
                <a:spcPts val="0"/>
              </a:spcAft>
              <a:buClr>
                <a:srgbClr val="00953A"/>
              </a:buClr>
              <a:buSzPts val="2000"/>
              <a:buChar char="–"/>
              <a:defRPr sz="1500">
                <a:latin typeface="Trebuchet MS"/>
                <a:ea typeface="Trebuchet MS"/>
                <a:cs typeface="Trebuchet MS"/>
                <a:sym typeface="Trebuchet MS"/>
              </a:defRPr>
            </a:lvl2pPr>
            <a:lvl3pPr marL="1028700" lvl="2" indent="-257175" algn="l" rtl="0">
              <a:lnSpc>
                <a:spcPct val="90000"/>
              </a:lnSpc>
              <a:spcBef>
                <a:spcPts val="375"/>
              </a:spcBef>
              <a:spcAft>
                <a:spcPts val="0"/>
              </a:spcAft>
              <a:buClr>
                <a:srgbClr val="EF7521"/>
              </a:buClr>
              <a:buSzPts val="1800"/>
              <a:buChar char="•"/>
              <a:defRPr sz="1350">
                <a:latin typeface="Trebuchet MS"/>
                <a:ea typeface="Trebuchet MS"/>
                <a:cs typeface="Trebuchet MS"/>
                <a:sym typeface="Trebuchet MS"/>
              </a:defRPr>
            </a:lvl3pPr>
            <a:lvl4pPr marL="1371600" lvl="3" indent="-257175" algn="l" rtl="0">
              <a:lnSpc>
                <a:spcPct val="90000"/>
              </a:lnSpc>
              <a:spcBef>
                <a:spcPts val="375"/>
              </a:spcBef>
              <a:spcAft>
                <a:spcPts val="0"/>
              </a:spcAft>
              <a:buClr>
                <a:srgbClr val="82BC00"/>
              </a:buClr>
              <a:buSzPts val="1800"/>
              <a:buChar char="–"/>
              <a:defRPr sz="1350">
                <a:latin typeface="Trebuchet MS"/>
                <a:ea typeface="Trebuchet MS"/>
                <a:cs typeface="Trebuchet MS"/>
                <a:sym typeface="Trebuchet MS"/>
              </a:defRPr>
            </a:lvl4pPr>
            <a:lvl5pPr marL="1714500" lvl="4" indent="-257175" algn="l" rtl="0">
              <a:lnSpc>
                <a:spcPct val="90000"/>
              </a:lnSpc>
              <a:spcBef>
                <a:spcPts val="375"/>
              </a:spcBef>
              <a:spcAft>
                <a:spcPts val="0"/>
              </a:spcAft>
              <a:buClr>
                <a:srgbClr val="8FC6E8"/>
              </a:buClr>
              <a:buSzPts val="1800"/>
              <a:buChar char="»"/>
              <a:defRPr sz="1350">
                <a:latin typeface="Trebuchet MS"/>
                <a:ea typeface="Trebuchet MS"/>
                <a:cs typeface="Trebuchet MS"/>
                <a:sym typeface="Trebuchet MS"/>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47" name="Google Shape;147;p21"/>
          <p:cNvSpPr txBox="1">
            <a:spLocks noGrp="1"/>
          </p:cNvSpPr>
          <p:nvPr>
            <p:ph type="title"/>
          </p:nvPr>
        </p:nvSpPr>
        <p:spPr>
          <a:xfrm>
            <a:off x="192024" y="144018"/>
            <a:ext cx="7886700" cy="39082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97524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48"/>
        <p:cNvGrpSpPr/>
        <p:nvPr/>
      </p:nvGrpSpPr>
      <p:grpSpPr>
        <a:xfrm>
          <a:off x="0" y="0"/>
          <a:ext cx="0" cy="0"/>
          <a:chOff x="0" y="0"/>
          <a:chExt cx="0" cy="0"/>
        </a:xfrm>
      </p:grpSpPr>
      <p:sp>
        <p:nvSpPr>
          <p:cNvPr id="149" name="Google Shape;149;p22"/>
          <p:cNvSpPr txBox="1">
            <a:spLocks noGrp="1"/>
          </p:cNvSpPr>
          <p:nvPr>
            <p:ph type="body" idx="1"/>
          </p:nvPr>
        </p:nvSpPr>
        <p:spPr>
          <a:xfrm>
            <a:off x="628650" y="901800"/>
            <a:ext cx="7886700" cy="3777750"/>
          </a:xfrm>
          <a:prstGeom prst="rect">
            <a:avLst/>
          </a:prstGeom>
          <a:noFill/>
          <a:ln>
            <a:noFill/>
          </a:ln>
        </p:spPr>
        <p:txBody>
          <a:bodyPr spcFirstLastPara="1" wrap="square" lIns="91425" tIns="45700" rIns="91425" bIns="45700" anchor="t" anchorCtr="0">
            <a:noAutofit/>
          </a:bodyPr>
          <a:lstStyle>
            <a:lvl1pPr marL="342900" lvl="0" indent="-285750" algn="l" rtl="0">
              <a:lnSpc>
                <a:spcPct val="90000"/>
              </a:lnSpc>
              <a:spcBef>
                <a:spcPts val="750"/>
              </a:spcBef>
              <a:spcAft>
                <a:spcPts val="0"/>
              </a:spcAft>
              <a:buClr>
                <a:srgbClr val="0D1E8E"/>
              </a:buClr>
              <a:buSzPts val="2400"/>
              <a:buChar char="•"/>
              <a:defRPr sz="1800">
                <a:latin typeface="Trebuchet MS"/>
                <a:ea typeface="Trebuchet MS"/>
                <a:cs typeface="Trebuchet MS"/>
                <a:sym typeface="Trebuchet MS"/>
              </a:defRPr>
            </a:lvl1pPr>
            <a:lvl2pPr marL="685800" lvl="1" indent="-266700" algn="l" rtl="0">
              <a:lnSpc>
                <a:spcPct val="90000"/>
              </a:lnSpc>
              <a:spcBef>
                <a:spcPts val="375"/>
              </a:spcBef>
              <a:spcAft>
                <a:spcPts val="0"/>
              </a:spcAft>
              <a:buClr>
                <a:srgbClr val="00953A"/>
              </a:buClr>
              <a:buSzPts val="2000"/>
              <a:buChar char="–"/>
              <a:defRPr sz="1500">
                <a:latin typeface="Trebuchet MS"/>
                <a:ea typeface="Trebuchet MS"/>
                <a:cs typeface="Trebuchet MS"/>
                <a:sym typeface="Trebuchet MS"/>
              </a:defRPr>
            </a:lvl2pPr>
            <a:lvl3pPr marL="1028700" lvl="2" indent="-257175" algn="l" rtl="0">
              <a:lnSpc>
                <a:spcPct val="90000"/>
              </a:lnSpc>
              <a:spcBef>
                <a:spcPts val="375"/>
              </a:spcBef>
              <a:spcAft>
                <a:spcPts val="0"/>
              </a:spcAft>
              <a:buClr>
                <a:srgbClr val="EF7521"/>
              </a:buClr>
              <a:buSzPts val="1800"/>
              <a:buChar char="•"/>
              <a:defRPr sz="1350">
                <a:latin typeface="Trebuchet MS"/>
                <a:ea typeface="Trebuchet MS"/>
                <a:cs typeface="Trebuchet MS"/>
                <a:sym typeface="Trebuchet MS"/>
              </a:defRPr>
            </a:lvl3pPr>
            <a:lvl4pPr marL="1371600" lvl="3" indent="-257175" algn="l" rtl="0">
              <a:lnSpc>
                <a:spcPct val="90000"/>
              </a:lnSpc>
              <a:spcBef>
                <a:spcPts val="375"/>
              </a:spcBef>
              <a:spcAft>
                <a:spcPts val="0"/>
              </a:spcAft>
              <a:buClr>
                <a:srgbClr val="82BC00"/>
              </a:buClr>
              <a:buSzPts val="1800"/>
              <a:buChar char="–"/>
              <a:defRPr sz="1350">
                <a:latin typeface="Trebuchet MS"/>
                <a:ea typeface="Trebuchet MS"/>
                <a:cs typeface="Trebuchet MS"/>
                <a:sym typeface="Trebuchet MS"/>
              </a:defRPr>
            </a:lvl4pPr>
            <a:lvl5pPr marL="1714500" lvl="4" indent="-257175" algn="l" rtl="0">
              <a:lnSpc>
                <a:spcPct val="90000"/>
              </a:lnSpc>
              <a:spcBef>
                <a:spcPts val="375"/>
              </a:spcBef>
              <a:spcAft>
                <a:spcPts val="0"/>
              </a:spcAft>
              <a:buClr>
                <a:srgbClr val="8FC6E8"/>
              </a:buClr>
              <a:buSzPts val="1800"/>
              <a:buChar char="»"/>
              <a:defRPr sz="1350">
                <a:latin typeface="Trebuchet MS"/>
                <a:ea typeface="Trebuchet MS"/>
                <a:cs typeface="Trebuchet MS"/>
                <a:sym typeface="Trebuchet MS"/>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50" name="Google Shape;150;p22"/>
          <p:cNvSpPr txBox="1">
            <a:spLocks noGrp="1"/>
          </p:cNvSpPr>
          <p:nvPr>
            <p:ph type="ftr" idx="11"/>
          </p:nvPr>
        </p:nvSpPr>
        <p:spPr>
          <a:xfrm>
            <a:off x="3028950" y="4881600"/>
            <a:ext cx="3086100" cy="1595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2"/>
          <p:cNvSpPr txBox="1"/>
          <p:nvPr/>
        </p:nvSpPr>
        <p:spPr>
          <a:xfrm>
            <a:off x="628650" y="4881600"/>
            <a:ext cx="2057400" cy="1595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de-CH" sz="900">
                <a:solidFill>
                  <a:srgbClr val="888888"/>
                </a:solidFill>
                <a:latin typeface="Calibri"/>
                <a:ea typeface="Calibri"/>
                <a:cs typeface="Calibri"/>
                <a:sym typeface="Calibri"/>
              </a:rPr>
              <a:t>10/22/18</a:t>
            </a:r>
            <a:endParaRPr sz="900">
              <a:solidFill>
                <a:srgbClr val="888888"/>
              </a:solidFill>
              <a:latin typeface="Calibri"/>
              <a:ea typeface="Calibri"/>
              <a:cs typeface="Calibri"/>
              <a:sym typeface="Calibri"/>
            </a:endParaRPr>
          </a:p>
        </p:txBody>
      </p:sp>
      <p:sp>
        <p:nvSpPr>
          <p:cNvPr id="152" name="Google Shape;152;p22"/>
          <p:cNvSpPr txBox="1"/>
          <p:nvPr/>
        </p:nvSpPr>
        <p:spPr>
          <a:xfrm>
            <a:off x="6457950" y="4881600"/>
            <a:ext cx="1257600" cy="159525"/>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de-CH" sz="900">
                <a:solidFill>
                  <a:srgbClr val="888888"/>
                </a:solidFill>
                <a:latin typeface="Calibri"/>
                <a:ea typeface="Calibri"/>
                <a:cs typeface="Calibri"/>
                <a:sym typeface="Calibri"/>
              </a:rPr>
              <a:pPr marL="0" marR="0" lvl="0" indent="0" algn="r" rtl="0">
                <a:spcBef>
                  <a:spcPts val="0"/>
                </a:spcBef>
                <a:spcAft>
                  <a:spcPts val="0"/>
                </a:spcAft>
                <a:buNone/>
              </a:pPr>
              <a:t>‹#›</a:t>
            </a:fld>
            <a:endParaRPr sz="900">
              <a:solidFill>
                <a:srgbClr val="888888"/>
              </a:solidFill>
              <a:latin typeface="Calibri"/>
              <a:ea typeface="Calibri"/>
              <a:cs typeface="Calibri"/>
              <a:sym typeface="Calibri"/>
            </a:endParaRPr>
          </a:p>
        </p:txBody>
      </p:sp>
      <p:sp>
        <p:nvSpPr>
          <p:cNvPr id="153" name="Google Shape;153;p22"/>
          <p:cNvSpPr txBox="1">
            <a:spLocks noGrp="1"/>
          </p:cNvSpPr>
          <p:nvPr>
            <p:ph type="title"/>
          </p:nvPr>
        </p:nvSpPr>
        <p:spPr>
          <a:xfrm>
            <a:off x="192024" y="144018"/>
            <a:ext cx="7886700" cy="39082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154461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54"/>
        <p:cNvGrpSpPr/>
        <p:nvPr/>
      </p:nvGrpSpPr>
      <p:grpSpPr>
        <a:xfrm>
          <a:off x="0" y="0"/>
          <a:ext cx="0" cy="0"/>
          <a:chOff x="0" y="0"/>
          <a:chExt cx="0" cy="0"/>
        </a:xfrm>
      </p:grpSpPr>
      <p:sp>
        <p:nvSpPr>
          <p:cNvPr id="155" name="Google Shape;155;p23"/>
          <p:cNvSpPr txBox="1">
            <a:spLocks noGrp="1"/>
          </p:cNvSpPr>
          <p:nvPr>
            <p:ph type="dt" idx="10"/>
          </p:nvPr>
        </p:nvSpPr>
        <p:spPr>
          <a:xfrm>
            <a:off x="628650" y="4903200"/>
            <a:ext cx="2057400" cy="1379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8D8D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3028950" y="4903200"/>
            <a:ext cx="3086100" cy="1379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D8D8D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6457950" y="4903200"/>
            <a:ext cx="1620900" cy="137925"/>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900">
                <a:solidFill>
                  <a:srgbClr val="D8D8D8"/>
                </a:solidFill>
                <a:latin typeface="Calibri"/>
                <a:ea typeface="Calibri"/>
                <a:cs typeface="Calibri"/>
                <a:sym typeface="Calibri"/>
              </a:defRPr>
            </a:lvl1pPr>
            <a:lvl2pPr marL="0" lvl="1" indent="0" algn="r" rtl="0">
              <a:spcBef>
                <a:spcPts val="0"/>
              </a:spcBef>
              <a:buNone/>
              <a:defRPr sz="900">
                <a:solidFill>
                  <a:srgbClr val="D8D8D8"/>
                </a:solidFill>
                <a:latin typeface="Calibri"/>
                <a:ea typeface="Calibri"/>
                <a:cs typeface="Calibri"/>
                <a:sym typeface="Calibri"/>
              </a:defRPr>
            </a:lvl2pPr>
            <a:lvl3pPr marL="0" lvl="2" indent="0" algn="r" rtl="0">
              <a:spcBef>
                <a:spcPts val="0"/>
              </a:spcBef>
              <a:buNone/>
              <a:defRPr sz="900">
                <a:solidFill>
                  <a:srgbClr val="D8D8D8"/>
                </a:solidFill>
                <a:latin typeface="Calibri"/>
                <a:ea typeface="Calibri"/>
                <a:cs typeface="Calibri"/>
                <a:sym typeface="Calibri"/>
              </a:defRPr>
            </a:lvl3pPr>
            <a:lvl4pPr marL="0" lvl="3" indent="0" algn="r" rtl="0">
              <a:spcBef>
                <a:spcPts val="0"/>
              </a:spcBef>
              <a:buNone/>
              <a:defRPr sz="900">
                <a:solidFill>
                  <a:srgbClr val="D8D8D8"/>
                </a:solidFill>
                <a:latin typeface="Calibri"/>
                <a:ea typeface="Calibri"/>
                <a:cs typeface="Calibri"/>
                <a:sym typeface="Calibri"/>
              </a:defRPr>
            </a:lvl4pPr>
            <a:lvl5pPr marL="0" lvl="4" indent="0" algn="r" rtl="0">
              <a:spcBef>
                <a:spcPts val="0"/>
              </a:spcBef>
              <a:buNone/>
              <a:defRPr sz="900">
                <a:solidFill>
                  <a:srgbClr val="D8D8D8"/>
                </a:solidFill>
                <a:latin typeface="Calibri"/>
                <a:ea typeface="Calibri"/>
                <a:cs typeface="Calibri"/>
                <a:sym typeface="Calibri"/>
              </a:defRPr>
            </a:lvl5pPr>
            <a:lvl6pPr marL="0" lvl="5" indent="0" algn="r" rtl="0">
              <a:spcBef>
                <a:spcPts val="0"/>
              </a:spcBef>
              <a:buNone/>
              <a:defRPr sz="900">
                <a:solidFill>
                  <a:srgbClr val="D8D8D8"/>
                </a:solidFill>
                <a:latin typeface="Calibri"/>
                <a:ea typeface="Calibri"/>
                <a:cs typeface="Calibri"/>
                <a:sym typeface="Calibri"/>
              </a:defRPr>
            </a:lvl6pPr>
            <a:lvl7pPr marL="0" lvl="6" indent="0" algn="r" rtl="0">
              <a:spcBef>
                <a:spcPts val="0"/>
              </a:spcBef>
              <a:buNone/>
              <a:defRPr sz="900">
                <a:solidFill>
                  <a:srgbClr val="D8D8D8"/>
                </a:solidFill>
                <a:latin typeface="Calibri"/>
                <a:ea typeface="Calibri"/>
                <a:cs typeface="Calibri"/>
                <a:sym typeface="Calibri"/>
              </a:defRPr>
            </a:lvl7pPr>
            <a:lvl8pPr marL="0" lvl="7" indent="0" algn="r" rtl="0">
              <a:spcBef>
                <a:spcPts val="0"/>
              </a:spcBef>
              <a:buNone/>
              <a:defRPr sz="900">
                <a:solidFill>
                  <a:srgbClr val="D8D8D8"/>
                </a:solidFill>
                <a:latin typeface="Calibri"/>
                <a:ea typeface="Calibri"/>
                <a:cs typeface="Calibri"/>
                <a:sym typeface="Calibri"/>
              </a:defRPr>
            </a:lvl8pPr>
            <a:lvl9pPr marL="0" lvl="8" indent="0" algn="r" rtl="0">
              <a:spcBef>
                <a:spcPts val="0"/>
              </a:spcBef>
              <a:buNone/>
              <a:defRPr sz="900">
                <a:solidFill>
                  <a:srgbClr val="D8D8D8"/>
                </a:solidFill>
                <a:latin typeface="Calibri"/>
                <a:ea typeface="Calibri"/>
                <a:cs typeface="Calibri"/>
                <a:sym typeface="Calibri"/>
              </a:defRPr>
            </a:lvl9pPr>
          </a:lstStyle>
          <a:p>
            <a:fld id="{00000000-1234-1234-1234-123412341234}" type="slidenum">
              <a:rPr lang="de-CH" smtClean="0"/>
              <a:pPr/>
              <a:t>‹#›</a:t>
            </a:fld>
            <a:endParaRPr lang="de-CH"/>
          </a:p>
        </p:txBody>
      </p:sp>
      <p:sp>
        <p:nvSpPr>
          <p:cNvPr id="158" name="Google Shape;158;p23"/>
          <p:cNvSpPr txBox="1">
            <a:spLocks noGrp="1"/>
          </p:cNvSpPr>
          <p:nvPr>
            <p:ph type="body" idx="1"/>
          </p:nvPr>
        </p:nvSpPr>
        <p:spPr>
          <a:xfrm>
            <a:off x="628650" y="1711800"/>
            <a:ext cx="7886700" cy="15606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750"/>
              </a:spcBef>
              <a:spcAft>
                <a:spcPts val="0"/>
              </a:spcAft>
              <a:buClr>
                <a:schemeClr val="dk1"/>
              </a:buClr>
              <a:buSzPts val="2400"/>
              <a:buNone/>
              <a:defRPr sz="1800">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93953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59"/>
        <p:cNvGrpSpPr/>
        <p:nvPr/>
      </p:nvGrpSpPr>
      <p:grpSpPr>
        <a:xfrm>
          <a:off x="0" y="0"/>
          <a:ext cx="0" cy="0"/>
          <a:chOff x="0" y="0"/>
          <a:chExt cx="0" cy="0"/>
        </a:xfrm>
      </p:grpSpPr>
      <p:sp>
        <p:nvSpPr>
          <p:cNvPr id="160" name="Google Shape;160;p24"/>
          <p:cNvSpPr txBox="1">
            <a:spLocks noGrp="1"/>
          </p:cNvSpPr>
          <p:nvPr>
            <p:ph type="body" idx="1"/>
          </p:nvPr>
        </p:nvSpPr>
        <p:spPr>
          <a:xfrm>
            <a:off x="628650" y="901800"/>
            <a:ext cx="7886700" cy="3777750"/>
          </a:xfrm>
          <a:prstGeom prst="rect">
            <a:avLst/>
          </a:prstGeom>
          <a:noFill/>
          <a:ln>
            <a:noFill/>
          </a:ln>
        </p:spPr>
        <p:txBody>
          <a:bodyPr spcFirstLastPara="1" wrap="square" lIns="91425" tIns="45700" rIns="91425" bIns="45700" anchor="t" anchorCtr="0">
            <a:noAutofit/>
          </a:bodyPr>
          <a:lstStyle>
            <a:lvl1pPr marL="342900" lvl="0" indent="-285750" algn="l" rtl="0">
              <a:lnSpc>
                <a:spcPct val="90000"/>
              </a:lnSpc>
              <a:spcBef>
                <a:spcPts val="750"/>
              </a:spcBef>
              <a:spcAft>
                <a:spcPts val="0"/>
              </a:spcAft>
              <a:buClr>
                <a:srgbClr val="0D1E8E"/>
              </a:buClr>
              <a:buSzPts val="2400"/>
              <a:buChar char="•"/>
              <a:defRPr sz="1800">
                <a:latin typeface="Trebuchet MS"/>
                <a:ea typeface="Trebuchet MS"/>
                <a:cs typeface="Trebuchet MS"/>
                <a:sym typeface="Trebuchet MS"/>
              </a:defRPr>
            </a:lvl1pPr>
            <a:lvl2pPr marL="685800" lvl="1" indent="-266700" algn="l" rtl="0">
              <a:lnSpc>
                <a:spcPct val="90000"/>
              </a:lnSpc>
              <a:spcBef>
                <a:spcPts val="375"/>
              </a:spcBef>
              <a:spcAft>
                <a:spcPts val="0"/>
              </a:spcAft>
              <a:buClr>
                <a:srgbClr val="00953A"/>
              </a:buClr>
              <a:buSzPts val="2000"/>
              <a:buChar char="–"/>
              <a:defRPr sz="1500">
                <a:latin typeface="Trebuchet MS"/>
                <a:ea typeface="Trebuchet MS"/>
                <a:cs typeface="Trebuchet MS"/>
                <a:sym typeface="Trebuchet MS"/>
              </a:defRPr>
            </a:lvl2pPr>
            <a:lvl3pPr marL="1028700" lvl="2" indent="-257175" algn="l" rtl="0">
              <a:lnSpc>
                <a:spcPct val="90000"/>
              </a:lnSpc>
              <a:spcBef>
                <a:spcPts val="375"/>
              </a:spcBef>
              <a:spcAft>
                <a:spcPts val="0"/>
              </a:spcAft>
              <a:buClr>
                <a:srgbClr val="EF7521"/>
              </a:buClr>
              <a:buSzPts val="1800"/>
              <a:buChar char="•"/>
              <a:defRPr sz="1350">
                <a:latin typeface="Trebuchet MS"/>
                <a:ea typeface="Trebuchet MS"/>
                <a:cs typeface="Trebuchet MS"/>
                <a:sym typeface="Trebuchet MS"/>
              </a:defRPr>
            </a:lvl3pPr>
            <a:lvl4pPr marL="1371600" lvl="3" indent="-257175" algn="l" rtl="0">
              <a:lnSpc>
                <a:spcPct val="90000"/>
              </a:lnSpc>
              <a:spcBef>
                <a:spcPts val="375"/>
              </a:spcBef>
              <a:spcAft>
                <a:spcPts val="0"/>
              </a:spcAft>
              <a:buClr>
                <a:srgbClr val="82BC00"/>
              </a:buClr>
              <a:buSzPts val="1800"/>
              <a:buChar char="–"/>
              <a:defRPr sz="1350">
                <a:latin typeface="Trebuchet MS"/>
                <a:ea typeface="Trebuchet MS"/>
                <a:cs typeface="Trebuchet MS"/>
                <a:sym typeface="Trebuchet MS"/>
              </a:defRPr>
            </a:lvl4pPr>
            <a:lvl5pPr marL="1714500" lvl="4" indent="-257175" algn="l" rtl="0">
              <a:lnSpc>
                <a:spcPct val="90000"/>
              </a:lnSpc>
              <a:spcBef>
                <a:spcPts val="375"/>
              </a:spcBef>
              <a:spcAft>
                <a:spcPts val="0"/>
              </a:spcAft>
              <a:buClr>
                <a:srgbClr val="8FC6E8"/>
              </a:buClr>
              <a:buSzPts val="1800"/>
              <a:buChar char="»"/>
              <a:defRPr sz="1350">
                <a:latin typeface="Trebuchet MS"/>
                <a:ea typeface="Trebuchet MS"/>
                <a:cs typeface="Trebuchet MS"/>
                <a:sym typeface="Trebuchet MS"/>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61" name="Google Shape;161;p24"/>
          <p:cNvSpPr txBox="1">
            <a:spLocks noGrp="1"/>
          </p:cNvSpPr>
          <p:nvPr>
            <p:ph type="ftr" idx="11"/>
          </p:nvPr>
        </p:nvSpPr>
        <p:spPr>
          <a:xfrm>
            <a:off x="3028950" y="4881600"/>
            <a:ext cx="3086100" cy="1595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24"/>
          <p:cNvSpPr txBox="1"/>
          <p:nvPr/>
        </p:nvSpPr>
        <p:spPr>
          <a:xfrm>
            <a:off x="628650" y="4881600"/>
            <a:ext cx="2057400" cy="1595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de-CH" sz="900">
                <a:solidFill>
                  <a:srgbClr val="888888"/>
                </a:solidFill>
                <a:latin typeface="Calibri"/>
                <a:ea typeface="Calibri"/>
                <a:cs typeface="Calibri"/>
                <a:sym typeface="Calibri"/>
              </a:rPr>
              <a:t>10/22/18</a:t>
            </a:r>
            <a:endParaRPr sz="900">
              <a:solidFill>
                <a:srgbClr val="888888"/>
              </a:solidFill>
              <a:latin typeface="Calibri"/>
              <a:ea typeface="Calibri"/>
              <a:cs typeface="Calibri"/>
              <a:sym typeface="Calibri"/>
            </a:endParaRPr>
          </a:p>
        </p:txBody>
      </p:sp>
      <p:sp>
        <p:nvSpPr>
          <p:cNvPr id="163" name="Google Shape;163;p24"/>
          <p:cNvSpPr txBox="1"/>
          <p:nvPr/>
        </p:nvSpPr>
        <p:spPr>
          <a:xfrm>
            <a:off x="6457950" y="4881600"/>
            <a:ext cx="1257600" cy="159525"/>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de-CH" sz="900">
                <a:solidFill>
                  <a:srgbClr val="888888"/>
                </a:solidFill>
                <a:latin typeface="Calibri"/>
                <a:ea typeface="Calibri"/>
                <a:cs typeface="Calibri"/>
                <a:sym typeface="Calibri"/>
              </a:rPr>
              <a:pPr marL="0" marR="0" lvl="0" indent="0" algn="r" rtl="0">
                <a:spcBef>
                  <a:spcPts val="0"/>
                </a:spcBef>
                <a:spcAft>
                  <a:spcPts val="0"/>
                </a:spcAft>
                <a:buNone/>
              </a:pPr>
              <a:t>‹#›</a:t>
            </a:fld>
            <a:endParaRPr sz="900">
              <a:solidFill>
                <a:srgbClr val="888888"/>
              </a:solidFill>
              <a:latin typeface="Calibri"/>
              <a:ea typeface="Calibri"/>
              <a:cs typeface="Calibri"/>
              <a:sym typeface="Calibri"/>
            </a:endParaRPr>
          </a:p>
        </p:txBody>
      </p:sp>
      <p:sp>
        <p:nvSpPr>
          <p:cNvPr id="164" name="Google Shape;164;p24"/>
          <p:cNvSpPr txBox="1">
            <a:spLocks noGrp="1"/>
          </p:cNvSpPr>
          <p:nvPr>
            <p:ph type="title"/>
          </p:nvPr>
        </p:nvSpPr>
        <p:spPr>
          <a:xfrm>
            <a:off x="192024" y="144018"/>
            <a:ext cx="7886700" cy="39082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2800"/>
              <a:buFont typeface="Arial"/>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4425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628650" y="901800"/>
            <a:ext cx="7886700" cy="3777750"/>
          </a:xfrm>
          <a:prstGeom prst="rect">
            <a:avLst/>
          </a:prstGeom>
          <a:noFill/>
          <a:ln>
            <a:noFill/>
          </a:ln>
        </p:spPr>
        <p:txBody>
          <a:bodyPr spcFirstLastPara="1" wrap="square" lIns="91425" tIns="45700" rIns="91425" bIns="45700" anchor="t" anchorCtr="0">
            <a:noAutofit/>
          </a:bodyPr>
          <a:lstStyle>
            <a:lvl1pPr marL="342900" lvl="0" indent="-285750" algn="l" rtl="0">
              <a:lnSpc>
                <a:spcPct val="90000"/>
              </a:lnSpc>
              <a:spcBef>
                <a:spcPts val="750"/>
              </a:spcBef>
              <a:spcAft>
                <a:spcPts val="0"/>
              </a:spcAft>
              <a:buClr>
                <a:srgbClr val="0D1E8E"/>
              </a:buClr>
              <a:buSzPts val="2400"/>
              <a:buChar char="•"/>
              <a:defRPr sz="1800">
                <a:latin typeface="Trebuchet MS"/>
                <a:ea typeface="Trebuchet MS"/>
                <a:cs typeface="Trebuchet MS"/>
                <a:sym typeface="Trebuchet MS"/>
              </a:defRPr>
            </a:lvl1pPr>
            <a:lvl2pPr marL="685800" lvl="1" indent="-266700" algn="l" rtl="0">
              <a:lnSpc>
                <a:spcPct val="90000"/>
              </a:lnSpc>
              <a:spcBef>
                <a:spcPts val="375"/>
              </a:spcBef>
              <a:spcAft>
                <a:spcPts val="0"/>
              </a:spcAft>
              <a:buClr>
                <a:srgbClr val="00953A"/>
              </a:buClr>
              <a:buSzPts val="2000"/>
              <a:buChar char="–"/>
              <a:defRPr sz="1500">
                <a:latin typeface="Trebuchet MS"/>
                <a:ea typeface="Trebuchet MS"/>
                <a:cs typeface="Trebuchet MS"/>
                <a:sym typeface="Trebuchet MS"/>
              </a:defRPr>
            </a:lvl2pPr>
            <a:lvl3pPr marL="1028700" lvl="2" indent="-257175" algn="l" rtl="0">
              <a:lnSpc>
                <a:spcPct val="90000"/>
              </a:lnSpc>
              <a:spcBef>
                <a:spcPts val="375"/>
              </a:spcBef>
              <a:spcAft>
                <a:spcPts val="0"/>
              </a:spcAft>
              <a:buClr>
                <a:srgbClr val="EF7521"/>
              </a:buClr>
              <a:buSzPts val="1800"/>
              <a:buChar char="•"/>
              <a:defRPr sz="1350">
                <a:latin typeface="Trebuchet MS"/>
                <a:ea typeface="Trebuchet MS"/>
                <a:cs typeface="Trebuchet MS"/>
                <a:sym typeface="Trebuchet MS"/>
              </a:defRPr>
            </a:lvl3pPr>
            <a:lvl4pPr marL="1371600" lvl="3" indent="-257175" algn="l" rtl="0">
              <a:lnSpc>
                <a:spcPct val="90000"/>
              </a:lnSpc>
              <a:spcBef>
                <a:spcPts val="375"/>
              </a:spcBef>
              <a:spcAft>
                <a:spcPts val="0"/>
              </a:spcAft>
              <a:buClr>
                <a:srgbClr val="82BC00"/>
              </a:buClr>
              <a:buSzPts val="1800"/>
              <a:buChar char="–"/>
              <a:defRPr sz="1350">
                <a:latin typeface="Trebuchet MS"/>
                <a:ea typeface="Trebuchet MS"/>
                <a:cs typeface="Trebuchet MS"/>
                <a:sym typeface="Trebuchet MS"/>
              </a:defRPr>
            </a:lvl4pPr>
            <a:lvl5pPr marL="1714500" lvl="4" indent="-257175" algn="l" rtl="0">
              <a:lnSpc>
                <a:spcPct val="90000"/>
              </a:lnSpc>
              <a:spcBef>
                <a:spcPts val="375"/>
              </a:spcBef>
              <a:spcAft>
                <a:spcPts val="0"/>
              </a:spcAft>
              <a:buClr>
                <a:srgbClr val="8FC6E8"/>
              </a:buClr>
              <a:buSzPts val="1800"/>
              <a:buChar char="»"/>
              <a:defRPr sz="1350">
                <a:latin typeface="Trebuchet MS"/>
                <a:ea typeface="Trebuchet MS"/>
                <a:cs typeface="Trebuchet MS"/>
                <a:sym typeface="Trebuchet MS"/>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67" name="Google Shape;167;p25"/>
          <p:cNvSpPr txBox="1">
            <a:spLocks noGrp="1"/>
          </p:cNvSpPr>
          <p:nvPr>
            <p:ph type="title"/>
          </p:nvPr>
        </p:nvSpPr>
        <p:spPr>
          <a:xfrm>
            <a:off x="192024" y="144018"/>
            <a:ext cx="7886700" cy="39082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2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82042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16.pn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image" Target="../media/image18.jp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0200" y="132065"/>
            <a:ext cx="62230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30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12750" algn="l" rtl="0">
              <a:spcBef>
                <a:spcPts val="580"/>
              </a:spcBef>
              <a:spcAft>
                <a:spcPts val="0"/>
              </a:spcAft>
              <a:buClr>
                <a:srgbClr val="666666"/>
              </a:buClr>
              <a:buSzPts val="2900"/>
              <a:buFont typeface="Arial"/>
              <a:buChar char="–"/>
              <a:defRPr sz="2900" b="0" i="0" u="none" strike="noStrike" cap="none">
                <a:solidFill>
                  <a:srgbClr val="666666"/>
                </a:solidFill>
                <a:latin typeface="Arial"/>
                <a:ea typeface="Arial"/>
                <a:cs typeface="Arial"/>
                <a:sym typeface="Arial"/>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rgbClr val="666666"/>
              </a:buClr>
              <a:buSzPts val="2400"/>
              <a:buFont typeface="Arial"/>
              <a:buChar char="–"/>
              <a:defRPr sz="2400" b="0" i="0" u="none" strike="noStrike" cap="none">
                <a:solidFill>
                  <a:srgbClr val="666666"/>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4427979"/>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431980"/>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998C"/>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43198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998C"/>
                </a:solidFill>
                <a:latin typeface="Arial"/>
                <a:ea typeface="Arial"/>
                <a:cs typeface="Arial"/>
                <a:sym typeface="Arial"/>
              </a:defRPr>
            </a:lvl1pPr>
            <a:lvl2pPr marL="0" marR="0" lvl="1" indent="0" algn="r" rtl="0">
              <a:spcBef>
                <a:spcPts val="0"/>
              </a:spcBef>
              <a:buNone/>
              <a:defRPr sz="900" b="0" i="0" u="none" strike="noStrike" cap="none">
                <a:solidFill>
                  <a:srgbClr val="88998C"/>
                </a:solidFill>
                <a:latin typeface="Arial"/>
                <a:ea typeface="Arial"/>
                <a:cs typeface="Arial"/>
                <a:sym typeface="Arial"/>
              </a:defRPr>
            </a:lvl2pPr>
            <a:lvl3pPr marL="0" marR="0" lvl="2" indent="0" algn="r" rtl="0">
              <a:spcBef>
                <a:spcPts val="0"/>
              </a:spcBef>
              <a:buNone/>
              <a:defRPr sz="900" b="0" i="0" u="none" strike="noStrike" cap="none">
                <a:solidFill>
                  <a:srgbClr val="88998C"/>
                </a:solidFill>
                <a:latin typeface="Arial"/>
                <a:ea typeface="Arial"/>
                <a:cs typeface="Arial"/>
                <a:sym typeface="Arial"/>
              </a:defRPr>
            </a:lvl3pPr>
            <a:lvl4pPr marL="0" marR="0" lvl="3" indent="0" algn="r" rtl="0">
              <a:spcBef>
                <a:spcPts val="0"/>
              </a:spcBef>
              <a:buNone/>
              <a:defRPr sz="900" b="0" i="0" u="none" strike="noStrike" cap="none">
                <a:solidFill>
                  <a:srgbClr val="88998C"/>
                </a:solidFill>
                <a:latin typeface="Arial"/>
                <a:ea typeface="Arial"/>
                <a:cs typeface="Arial"/>
                <a:sym typeface="Arial"/>
              </a:defRPr>
            </a:lvl4pPr>
            <a:lvl5pPr marL="0" marR="0" lvl="4" indent="0" algn="r" rtl="0">
              <a:spcBef>
                <a:spcPts val="0"/>
              </a:spcBef>
              <a:buNone/>
              <a:defRPr sz="900" b="0" i="0" u="none" strike="noStrike" cap="none">
                <a:solidFill>
                  <a:srgbClr val="88998C"/>
                </a:solidFill>
                <a:latin typeface="Arial"/>
                <a:ea typeface="Arial"/>
                <a:cs typeface="Arial"/>
                <a:sym typeface="Arial"/>
              </a:defRPr>
            </a:lvl5pPr>
            <a:lvl6pPr marL="0" marR="0" lvl="5" indent="0" algn="r" rtl="0">
              <a:spcBef>
                <a:spcPts val="0"/>
              </a:spcBef>
              <a:buNone/>
              <a:defRPr sz="900" b="0" i="0" u="none" strike="noStrike" cap="none">
                <a:solidFill>
                  <a:srgbClr val="88998C"/>
                </a:solidFill>
                <a:latin typeface="Arial"/>
                <a:ea typeface="Arial"/>
                <a:cs typeface="Arial"/>
                <a:sym typeface="Arial"/>
              </a:defRPr>
            </a:lvl6pPr>
            <a:lvl7pPr marL="0" marR="0" lvl="6" indent="0" algn="r" rtl="0">
              <a:spcBef>
                <a:spcPts val="0"/>
              </a:spcBef>
              <a:buNone/>
              <a:defRPr sz="900" b="0" i="0" u="none" strike="noStrike" cap="none">
                <a:solidFill>
                  <a:srgbClr val="88998C"/>
                </a:solidFill>
                <a:latin typeface="Arial"/>
                <a:ea typeface="Arial"/>
                <a:cs typeface="Arial"/>
                <a:sym typeface="Arial"/>
              </a:defRPr>
            </a:lvl7pPr>
            <a:lvl8pPr marL="0" marR="0" lvl="7" indent="0" algn="r" rtl="0">
              <a:spcBef>
                <a:spcPts val="0"/>
              </a:spcBef>
              <a:buNone/>
              <a:defRPr sz="900" b="0" i="0" u="none" strike="noStrike" cap="none">
                <a:solidFill>
                  <a:srgbClr val="88998C"/>
                </a:solidFill>
                <a:latin typeface="Arial"/>
                <a:ea typeface="Arial"/>
                <a:cs typeface="Arial"/>
                <a:sym typeface="Arial"/>
              </a:defRPr>
            </a:lvl8pPr>
            <a:lvl9pPr marL="0" marR="0" lvl="8" indent="0" algn="r" rtl="0">
              <a:spcBef>
                <a:spcPts val="0"/>
              </a:spcBef>
              <a:buNone/>
              <a:defRPr sz="900" b="0" i="0" u="none" strike="noStrike" cap="none">
                <a:solidFill>
                  <a:srgbClr val="88998C"/>
                </a:solidFill>
                <a:latin typeface="Arial"/>
                <a:ea typeface="Arial"/>
                <a:cs typeface="Arial"/>
                <a:sym typeface="Arial"/>
              </a:defRPr>
            </a:lvl9pPr>
          </a:lstStyle>
          <a:p>
            <a:fld id="{00000000-1234-1234-1234-123412341234}" type="slidenum">
              <a:rPr lang="de-CH" smtClean="0"/>
              <a:pPr/>
              <a:t>‹#›</a:t>
            </a:fld>
            <a:endParaRPr lang="de-CH"/>
          </a:p>
        </p:txBody>
      </p:sp>
      <p:pic>
        <p:nvPicPr>
          <p:cNvPr id="11" name="Google Shape;11;p1"/>
          <p:cNvPicPr preferRelativeResize="0"/>
          <p:nvPr/>
        </p:nvPicPr>
        <p:blipFill rotWithShape="1">
          <a:blip r:embed="rId26">
            <a:alphaModFix/>
          </a:blip>
          <a:srcRect/>
          <a:stretch/>
        </p:blipFill>
        <p:spPr>
          <a:xfrm>
            <a:off x="-7366" y="4620098"/>
            <a:ext cx="9171178" cy="81725"/>
          </a:xfrm>
          <a:prstGeom prst="rect">
            <a:avLst/>
          </a:prstGeom>
          <a:noFill/>
          <a:ln>
            <a:noFill/>
          </a:ln>
        </p:spPr>
      </p:pic>
      <p:pic>
        <p:nvPicPr>
          <p:cNvPr id="12" name="Google Shape;12;p1"/>
          <p:cNvPicPr preferRelativeResize="0"/>
          <p:nvPr/>
        </p:nvPicPr>
        <p:blipFill rotWithShape="1">
          <a:blip r:embed="rId27">
            <a:alphaModFix/>
          </a:blip>
          <a:srcRect/>
          <a:stretch/>
        </p:blipFill>
        <p:spPr>
          <a:xfrm>
            <a:off x="-334678" y="4594422"/>
            <a:ext cx="9829008" cy="591410"/>
          </a:xfrm>
          <a:prstGeom prst="rect">
            <a:avLst/>
          </a:prstGeom>
          <a:noFill/>
          <a:ln>
            <a:noFill/>
          </a:ln>
        </p:spPr>
      </p:pic>
      <p:pic>
        <p:nvPicPr>
          <p:cNvPr id="13" name="Google Shape;13;p1"/>
          <p:cNvPicPr preferRelativeResize="0"/>
          <p:nvPr/>
        </p:nvPicPr>
        <p:blipFill rotWithShape="1">
          <a:blip r:embed="rId26">
            <a:alphaModFix/>
          </a:blip>
          <a:srcRect/>
          <a:stretch/>
        </p:blipFill>
        <p:spPr>
          <a:xfrm>
            <a:off x="-7366" y="4620098"/>
            <a:ext cx="9171178" cy="81725"/>
          </a:xfrm>
          <a:prstGeom prst="rect">
            <a:avLst/>
          </a:prstGeom>
          <a:noFill/>
          <a:ln>
            <a:noFill/>
          </a:ln>
        </p:spPr>
      </p:pic>
      <p:sp>
        <p:nvSpPr>
          <p:cNvPr id="14" name="Google Shape;14;p1"/>
          <p:cNvSpPr txBox="1"/>
          <p:nvPr/>
        </p:nvSpPr>
        <p:spPr>
          <a:xfrm>
            <a:off x="1" y="4721566"/>
            <a:ext cx="9163812" cy="438582"/>
          </a:xfrm>
          <a:prstGeom prst="rect">
            <a:avLst/>
          </a:prstGeom>
          <a:noFill/>
          <a:ln>
            <a:noFill/>
          </a:ln>
        </p:spPr>
        <p:txBody>
          <a:bodyPr spcFirstLastPara="1" wrap="square" lIns="68569" tIns="34275" rIns="68569" bIns="34275" anchor="t" anchorCtr="0">
            <a:noAutofit/>
          </a:bodyPr>
          <a:lstStyle/>
          <a:p>
            <a:pPr marL="0" marR="0" lvl="0" indent="0" algn="ctr" rtl="0">
              <a:spcBef>
                <a:spcPts val="0"/>
              </a:spcBef>
              <a:spcAft>
                <a:spcPts val="0"/>
              </a:spcAft>
              <a:buNone/>
            </a:pPr>
            <a:r>
              <a:rPr lang="de-CH" sz="2400" b="0" i="0" u="none" strike="noStrike" cap="none">
                <a:solidFill>
                  <a:schemeClr val="lt1"/>
                </a:solidFill>
                <a:latin typeface="Arial"/>
                <a:ea typeface="Arial"/>
                <a:cs typeface="Arial"/>
                <a:sym typeface="Arial"/>
              </a:rPr>
              <a:t>The  Best  Choice  to  Learn,  Work  and  Lead</a:t>
            </a:r>
            <a:endParaRPr sz="2400" b="0" i="0" u="none" strike="noStrike" cap="none">
              <a:solidFill>
                <a:schemeClr val="lt1"/>
              </a:solidFill>
              <a:latin typeface="Arial"/>
              <a:ea typeface="Arial"/>
              <a:cs typeface="Arial"/>
              <a:sym typeface="Arial"/>
            </a:endParaRPr>
          </a:p>
        </p:txBody>
      </p:sp>
      <p:pic>
        <p:nvPicPr>
          <p:cNvPr id="15" name="Google Shape;15;p1" descr="District_49_Full_Color.jpg"/>
          <p:cNvPicPr preferRelativeResize="0"/>
          <p:nvPr/>
        </p:nvPicPr>
        <p:blipFill rotWithShape="1">
          <a:blip r:embed="rId28">
            <a:alphaModFix/>
          </a:blip>
          <a:srcRect/>
          <a:stretch/>
        </p:blipFill>
        <p:spPr>
          <a:xfrm>
            <a:off x="6717065" y="189882"/>
            <a:ext cx="2203813" cy="799433"/>
          </a:xfrm>
          <a:prstGeom prst="rect">
            <a:avLst/>
          </a:prstGeom>
          <a:noFill/>
          <a:ln>
            <a:noFill/>
          </a:ln>
        </p:spPr>
      </p:pic>
    </p:spTree>
    <p:extLst>
      <p:ext uri="{BB962C8B-B14F-4D97-AF65-F5344CB8AC3E}">
        <p14:creationId xmlns:p14="http://schemas.microsoft.com/office/powerpoint/2010/main" val="414382036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cdefisgrant/allocations"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idm"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hyperlink" Target="mailto:consolidatedapplications@cde.state.co.us" TargetMode="External"/><Relationship Id="rId4" Type="http://schemas.openxmlformats.org/officeDocument/2006/relationships/hyperlink" Target="https://edx.cde.state.co.us/CDEIdM/districtLAMSupport.js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hyperlink" Target="mailto:consolidatedapplications@cde.state.co.us" TargetMode="External"/><Relationship Id="rId4" Type="http://schemas.openxmlformats.org/officeDocument/2006/relationships/hyperlink" Target="https://www.cde.state.co.us/fedprograms/esser_app_leads_8292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nUDx1JlpruEqQYAWWER_3kJZEihhHWHJg666hPeCHt0/edit?usp=sharing" TargetMode="External"/><Relationship Id="rId2" Type="http://schemas.openxmlformats.org/officeDocument/2006/relationships/notesSlide" Target="../notesSlides/notesSlide34.xml"/><Relationship Id="rId1" Type="http://schemas.openxmlformats.org/officeDocument/2006/relationships/slideLayout" Target="../slideLayouts/slideLayout5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caresact/crf-allowableexpenditures"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oese.ed.gov/files/2022/12/ESSER-and-GEER-Use-of-Funds-FAQs-December-7-2022-Update.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craven_k@cde.state.co.us" TargetMode="External"/><Relationship Id="rId26" Type="http://schemas.openxmlformats.org/officeDocument/2006/relationships/hyperlink" Target="mailto:parsley_b@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ring_j@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43.xml"/><Relationship Id="rId16" Type="http://schemas.openxmlformats.org/officeDocument/2006/relationships/hyperlink" Target="mailto:hickman_n@cde.state.co.us" TargetMode="External"/><Relationship Id="rId20" Type="http://schemas.openxmlformats.org/officeDocument/2006/relationships/hyperlink" Target="mailto:chaffin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1.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temple_r@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owens_m@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arman_a@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caresact/multiyear-subscriptions-licenses-underesser"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hyperlink" Target="https://www.cde.state.co.us/caresact/esser3applic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hyperlink" Target="https://www.cde.state.co.us/equityandexcellence/knowbeforeyoug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equityandexcellence.sched.com/" TargetMode="External"/><Relationship Id="rId7" Type="http://schemas.openxmlformats.org/officeDocument/2006/relationships/hyperlink" Target="https://www.linkedin.com/authwall?trk=bf&amp;trkInfo=AQHVYrUkJrhgTAAAAYtDw0LAnRT5mZ20606M28r7w8KSJtF9zzacX7UL2cSb7ViKvjIb6TF7j1iBmpNwDjCR04VZxaz-uIC13lZy4JZUH4BfLfAjJ1Rz_Px_x6UpYOdOmkeVY6s=&amp;original_referer=&amp;sessionRedirect=https%3A%2F%2Fwww.linkedin.com%2Fcompany%2Fcolorado-department-of-education%2F"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hyperlink" Target="https://www.facebook.com/codepted" TargetMode="External"/><Relationship Id="rId5" Type="http://schemas.openxmlformats.org/officeDocument/2006/relationships/hyperlink" Target="https://www.instagram.com/codepted/" TargetMode="External"/><Relationship Id="rId4" Type="http://schemas.openxmlformats.org/officeDocument/2006/relationships/hyperlink" Target="https://twitter.com/i/flow/login?redirect_after_login=%2Fcodep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a:ea typeface="Raleway"/>
                <a:cs typeface="Raleway"/>
                <a:sym typeface="Raleway"/>
              </a:rPr>
              <a:t>CDE Office Hours</a:t>
            </a:r>
            <a:endParaRPr sz="2700" dirty="0">
              <a:latin typeface="Raleway"/>
              <a:ea typeface="Raleway"/>
              <a:cs typeface="Raleway"/>
              <a:sym typeface="Raleway"/>
            </a:endParaRPr>
          </a:p>
        </p:txBody>
      </p:sp>
      <p:sp>
        <p:nvSpPr>
          <p:cNvPr id="194" name="Google Shape;194;p37"/>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October 26, 2023</a:t>
            </a:r>
            <a:endParaRPr sz="2300">
              <a:latin typeface="Raleway"/>
              <a:ea typeface="Raleway"/>
              <a:cs typeface="Raleway"/>
              <a:sym typeface="Raleway"/>
            </a:endParaRPr>
          </a:p>
        </p:txBody>
      </p:sp>
      <p:sp>
        <p:nvSpPr>
          <p:cNvPr id="195" name="Google Shape;195;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
                <a:latin typeface="Raleway"/>
                <a:ea typeface="Raleway"/>
                <a:cs typeface="Raleway"/>
                <a:sym typeface="Raleway"/>
              </a:rPr>
              <a:t>Post-Award Revision </a:t>
            </a:r>
            <a:endParaRPr>
              <a:latin typeface="Raleway"/>
              <a:ea typeface="Raleway"/>
              <a:cs typeface="Raleway"/>
              <a:sym typeface="Raleway"/>
            </a:endParaRPr>
          </a:p>
          <a:p>
            <a:pPr marL="0" lvl="0" indent="0" algn="ctr" rtl="0">
              <a:lnSpc>
                <a:spcPct val="90000"/>
              </a:lnSpc>
              <a:spcBef>
                <a:spcPts val="0"/>
              </a:spcBef>
              <a:spcAft>
                <a:spcPts val="0"/>
              </a:spcAft>
              <a:buClr>
                <a:schemeClr val="lt1"/>
              </a:buClr>
              <a:buSzPts val="4000"/>
              <a:buFont typeface="Arial"/>
              <a:buNone/>
            </a:pPr>
            <a:r>
              <a:rPr lang="en">
                <a:latin typeface="Raleway"/>
                <a:ea typeface="Raleway"/>
                <a:cs typeface="Raleway"/>
                <a:sym typeface="Raleway"/>
              </a:rPr>
              <a:t>Tips and Tricks</a:t>
            </a:r>
            <a:endParaRPr>
              <a:latin typeface="Raleway"/>
              <a:ea typeface="Raleway"/>
              <a:cs typeface="Raleway"/>
              <a:sym typeface="Raleway"/>
            </a:endParaRPr>
          </a:p>
        </p:txBody>
      </p:sp>
      <p:sp>
        <p:nvSpPr>
          <p:cNvPr id="255" name="Google Shape;255;p46"/>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10</a:t>
            </a:fld>
            <a:endParaRPr sz="1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7"/>
          <p:cNvSpPr txBox="1">
            <a:spLocks noGrp="1"/>
          </p:cNvSpPr>
          <p:nvPr>
            <p:ph type="title"/>
          </p:nvPr>
        </p:nvSpPr>
        <p:spPr>
          <a:xfrm>
            <a:off x="335750" y="257663"/>
            <a:ext cx="8390100" cy="566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Substantial Approval and Final Approval</a:t>
            </a:r>
            <a:endParaRPr sz="3000" dirty="0">
              <a:latin typeface="Raleway"/>
              <a:ea typeface="Raleway"/>
              <a:cs typeface="Raleway"/>
              <a:sym typeface="Raleway"/>
            </a:endParaRPr>
          </a:p>
        </p:txBody>
      </p:sp>
      <p:sp>
        <p:nvSpPr>
          <p:cNvPr id="261" name="Google Shape;261;p47"/>
          <p:cNvSpPr txBox="1">
            <a:spLocks noGrp="1"/>
          </p:cNvSpPr>
          <p:nvPr>
            <p:ph type="body" idx="1"/>
          </p:nvPr>
        </p:nvSpPr>
        <p:spPr>
          <a:xfrm>
            <a:off x="411950" y="1097288"/>
            <a:ext cx="8103300" cy="3480600"/>
          </a:xfrm>
          <a:prstGeom prst="rect">
            <a:avLst/>
          </a:prstGeom>
          <a:noFill/>
          <a:ln>
            <a:noFill/>
          </a:ln>
        </p:spPr>
        <p:txBody>
          <a:bodyPr spcFirstLastPara="1" wrap="square" lIns="0" tIns="0" rIns="0" bIns="45700" anchor="t" anchorCtr="0">
            <a:noAutofit/>
          </a:bodyPr>
          <a:lstStyle/>
          <a:p>
            <a:pPr marL="400026" indent="-285750">
              <a:lnSpc>
                <a:spcPct val="100000"/>
              </a:lnSpc>
              <a:spcBef>
                <a:spcPts val="0"/>
              </a:spcBef>
            </a:pPr>
            <a:r>
              <a:rPr lang="en" dirty="0">
                <a:solidFill>
                  <a:schemeClr val="dk1"/>
                </a:solidFill>
              </a:rPr>
              <a:t>CDE grants </a:t>
            </a:r>
            <a:r>
              <a:rPr lang="en" b="1" dirty="0">
                <a:solidFill>
                  <a:schemeClr val="dk1"/>
                </a:solidFill>
              </a:rPr>
              <a:t>Substantial Approval </a:t>
            </a:r>
            <a:r>
              <a:rPr lang="en" dirty="0">
                <a:solidFill>
                  <a:schemeClr val="dk1"/>
                </a:solidFill>
              </a:rPr>
              <a:t>upon the submission of the ESEA Consolidated Application.</a:t>
            </a:r>
            <a:endParaRPr dirty="0">
              <a:solidFill>
                <a:schemeClr val="dk1"/>
              </a:solidFill>
            </a:endParaRPr>
          </a:p>
          <a:p>
            <a:pPr marL="971550" lvl="1" indent="-285750">
              <a:lnSpc>
                <a:spcPct val="100000"/>
              </a:lnSpc>
              <a:spcBef>
                <a:spcPts val="0"/>
              </a:spcBef>
              <a:buSzPts val="1800"/>
            </a:pPr>
            <a:r>
              <a:rPr lang="en" sz="1800" dirty="0">
                <a:solidFill>
                  <a:schemeClr val="dk1"/>
                </a:solidFill>
              </a:rPr>
              <a:t>LEAs </a:t>
            </a:r>
            <a:r>
              <a:rPr lang="en" sz="1800" b="1" dirty="0">
                <a:solidFill>
                  <a:schemeClr val="dk1"/>
                </a:solidFill>
              </a:rPr>
              <a:t>can </a:t>
            </a:r>
            <a:r>
              <a:rPr lang="en" sz="1800" dirty="0">
                <a:solidFill>
                  <a:schemeClr val="dk1"/>
                </a:solidFill>
              </a:rPr>
              <a:t>obligate (plan for) funds for proposed activities in the budget.</a:t>
            </a:r>
            <a:endParaRPr sz="1800" dirty="0">
              <a:solidFill>
                <a:schemeClr val="dk1"/>
              </a:solidFill>
            </a:endParaRPr>
          </a:p>
          <a:p>
            <a:pPr marL="971550" lvl="1" indent="-285750">
              <a:lnSpc>
                <a:spcPct val="100000"/>
              </a:lnSpc>
              <a:spcBef>
                <a:spcPts val="0"/>
              </a:spcBef>
              <a:buSzPts val="1800"/>
            </a:pPr>
            <a:r>
              <a:rPr lang="en" sz="1800" dirty="0">
                <a:solidFill>
                  <a:schemeClr val="dk1"/>
                </a:solidFill>
              </a:rPr>
              <a:t>LEAs cannot request reimbursement yet.</a:t>
            </a:r>
            <a:endParaRPr sz="1800" dirty="0">
              <a:solidFill>
                <a:schemeClr val="dk1"/>
              </a:solidFill>
            </a:endParaRPr>
          </a:p>
          <a:p>
            <a:pPr marL="400026" indent="-285750">
              <a:lnSpc>
                <a:spcPct val="100000"/>
              </a:lnSpc>
              <a:spcBef>
                <a:spcPts val="1000"/>
              </a:spcBef>
            </a:pPr>
            <a:r>
              <a:rPr lang="en" b="1" dirty="0">
                <a:solidFill>
                  <a:schemeClr val="dk1"/>
                </a:solidFill>
              </a:rPr>
              <a:t>Final Approval </a:t>
            </a:r>
            <a:r>
              <a:rPr lang="en" dirty="0">
                <a:solidFill>
                  <a:schemeClr val="dk1"/>
                </a:solidFill>
              </a:rPr>
              <a:t>is granted after the application is reviewed by CDE and the LEA addresses CDE’s comments.</a:t>
            </a:r>
            <a:endParaRPr dirty="0">
              <a:solidFill>
                <a:schemeClr val="dk1"/>
              </a:solidFill>
            </a:endParaRPr>
          </a:p>
          <a:p>
            <a:pPr marL="971550" lvl="1" indent="-285750">
              <a:lnSpc>
                <a:spcPct val="100000"/>
              </a:lnSpc>
              <a:spcBef>
                <a:spcPts val="0"/>
              </a:spcBef>
              <a:buSzPts val="1800"/>
            </a:pPr>
            <a:r>
              <a:rPr lang="en" sz="1800" dirty="0">
                <a:solidFill>
                  <a:schemeClr val="dk1"/>
                </a:solidFill>
              </a:rPr>
              <a:t>LEAs can now request reimbursement.</a:t>
            </a:r>
            <a:endParaRPr sz="1800" dirty="0">
              <a:solidFill>
                <a:schemeClr val="dk1"/>
              </a:solidFill>
            </a:endParaRPr>
          </a:p>
          <a:p>
            <a:pPr marL="400026" indent="-285750">
              <a:lnSpc>
                <a:spcPct val="100000"/>
              </a:lnSpc>
              <a:spcBef>
                <a:spcPts val="1200"/>
              </a:spcBef>
            </a:pPr>
            <a:r>
              <a:rPr lang="en" b="1" dirty="0">
                <a:solidFill>
                  <a:schemeClr val="dk1"/>
                </a:solidFill>
              </a:rPr>
              <a:t>Post-Award Revisions</a:t>
            </a:r>
            <a:r>
              <a:rPr lang="en" dirty="0">
                <a:solidFill>
                  <a:schemeClr val="dk1"/>
                </a:solidFill>
              </a:rPr>
              <a:t> (PAR) can be submitted after Final Approval has been granted. </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1200"/>
              </a:spcBef>
              <a:spcAft>
                <a:spcPts val="1200"/>
              </a:spcAft>
              <a:buNone/>
            </a:pPr>
            <a:r>
              <a:rPr lang="en" dirty="0">
                <a:solidFill>
                  <a:schemeClr val="dk1"/>
                </a:solidFill>
              </a:rPr>
              <a:t>Note: If CDE determines an activity is not allowable, the LEA will be asked to reallocate the funds to an allowable activity. </a:t>
            </a: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48"/>
          <p:cNvSpPr txBox="1">
            <a:spLocks noGrp="1"/>
          </p:cNvSpPr>
          <p:nvPr>
            <p:ph type="title"/>
          </p:nvPr>
        </p:nvSpPr>
        <p:spPr>
          <a:xfrm>
            <a:off x="540575" y="238331"/>
            <a:ext cx="78867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600" dirty="0">
                <a:latin typeface="Raleway"/>
                <a:ea typeface="Raleway"/>
                <a:cs typeface="Raleway"/>
                <a:sym typeface="Raleway"/>
              </a:rPr>
              <a:t>Purpose of the PAR Process </a:t>
            </a:r>
            <a:endParaRPr sz="3600" dirty="0">
              <a:latin typeface="Raleway"/>
              <a:ea typeface="Raleway"/>
              <a:cs typeface="Raleway"/>
              <a:sym typeface="Raleway"/>
            </a:endParaRPr>
          </a:p>
          <a:p>
            <a:pPr marL="0" lvl="0" indent="0" algn="l" rtl="0">
              <a:lnSpc>
                <a:spcPct val="90000"/>
              </a:lnSpc>
              <a:spcBef>
                <a:spcPts val="0"/>
              </a:spcBef>
              <a:spcAft>
                <a:spcPts val="0"/>
              </a:spcAft>
              <a:buClr>
                <a:schemeClr val="lt1"/>
              </a:buClr>
              <a:buSzPts val="2400"/>
              <a:buFont typeface="Arial"/>
              <a:buNone/>
            </a:pPr>
            <a:endParaRPr sz="3600" dirty="0"/>
          </a:p>
        </p:txBody>
      </p:sp>
      <p:sp>
        <p:nvSpPr>
          <p:cNvPr id="268" name="Google Shape;268;p48"/>
          <p:cNvSpPr txBox="1">
            <a:spLocks noGrp="1"/>
          </p:cNvSpPr>
          <p:nvPr>
            <p:ph type="body" idx="1"/>
          </p:nvPr>
        </p:nvSpPr>
        <p:spPr>
          <a:xfrm>
            <a:off x="552450" y="1097280"/>
            <a:ext cx="7886700" cy="3480600"/>
          </a:xfrm>
          <a:prstGeom prst="rect">
            <a:avLst/>
          </a:prstGeom>
          <a:noFill/>
          <a:ln>
            <a:noFill/>
          </a:ln>
        </p:spPr>
        <p:txBody>
          <a:bodyPr spcFirstLastPara="1" wrap="square" lIns="0" tIns="0" rIns="0" bIns="45700" anchor="t" anchorCtr="0">
            <a:normAutofit/>
          </a:bodyPr>
          <a:lstStyle/>
          <a:p>
            <a:pPr marL="457200" lvl="0" indent="-355600" algn="l" rtl="0">
              <a:lnSpc>
                <a:spcPct val="100000"/>
              </a:lnSpc>
              <a:spcBef>
                <a:spcPts val="0"/>
              </a:spcBef>
              <a:spcAft>
                <a:spcPts val="0"/>
              </a:spcAft>
              <a:buClr>
                <a:schemeClr val="dk2"/>
              </a:buClr>
              <a:buSzPts val="2000"/>
              <a:buChar char="●"/>
            </a:pPr>
            <a:r>
              <a:rPr lang="en" sz="2000" dirty="0">
                <a:solidFill>
                  <a:schemeClr val="dk1"/>
                </a:solidFill>
              </a:rPr>
              <a:t>The PAR process is an opportunity for LEAs and BOCES to:</a:t>
            </a:r>
            <a:endParaRPr sz="2000" dirty="0">
              <a:solidFill>
                <a:schemeClr val="dk1"/>
              </a:solidFill>
            </a:endParaRPr>
          </a:p>
          <a:p>
            <a:pPr marL="457200" lvl="0" indent="0" algn="l" rtl="0">
              <a:lnSpc>
                <a:spcPct val="100000"/>
              </a:lnSpc>
              <a:spcBef>
                <a:spcPts val="0"/>
              </a:spcBef>
              <a:spcAft>
                <a:spcPts val="0"/>
              </a:spcAft>
              <a:buNone/>
            </a:pPr>
            <a:endParaRPr sz="2000" dirty="0">
              <a:solidFill>
                <a:schemeClr val="dk1"/>
              </a:solidFill>
            </a:endParaRPr>
          </a:p>
          <a:p>
            <a:pPr marL="914400" lvl="1" indent="-298450" algn="l" rtl="0">
              <a:lnSpc>
                <a:spcPct val="100000"/>
              </a:lnSpc>
              <a:spcBef>
                <a:spcPts val="0"/>
              </a:spcBef>
              <a:spcAft>
                <a:spcPts val="0"/>
              </a:spcAft>
              <a:buSzPts val="2000"/>
              <a:buChar char="○"/>
            </a:pPr>
            <a:r>
              <a:rPr lang="en" sz="2000" dirty="0">
                <a:solidFill>
                  <a:schemeClr val="dk1"/>
                </a:solidFill>
              </a:rPr>
              <a:t>revise the activities and budget that were approved in the initial Consolidated Application</a:t>
            </a:r>
            <a:r>
              <a:rPr lang="en" sz="2000" dirty="0">
                <a:solidFill>
                  <a:schemeClr val="dk1"/>
                </a:solidFill>
                <a:highlight>
                  <a:schemeClr val="lt1"/>
                </a:highlight>
              </a:rPr>
              <a:t> or ESSER application review process.</a:t>
            </a:r>
            <a:endParaRPr sz="2000" dirty="0">
              <a:solidFill>
                <a:schemeClr val="dk1"/>
              </a:solidFill>
              <a:highlight>
                <a:schemeClr val="lt1"/>
              </a:highlight>
            </a:endParaRPr>
          </a:p>
          <a:p>
            <a:pPr marL="914400" lvl="1" indent="-298450" algn="l" rtl="0">
              <a:lnSpc>
                <a:spcPct val="100000"/>
              </a:lnSpc>
              <a:spcBef>
                <a:spcPts val="0"/>
              </a:spcBef>
              <a:spcAft>
                <a:spcPts val="0"/>
              </a:spcAft>
              <a:buSzPts val="2000"/>
              <a:buChar char="○"/>
            </a:pPr>
            <a:r>
              <a:rPr lang="en" sz="2000" dirty="0">
                <a:solidFill>
                  <a:schemeClr val="dk1"/>
                </a:solidFill>
              </a:rPr>
              <a:t>include additional activities that require </a:t>
            </a:r>
            <a:r>
              <a:rPr lang="en" sz="2000" b="1" dirty="0">
                <a:solidFill>
                  <a:schemeClr val="dk1"/>
                </a:solidFill>
              </a:rPr>
              <a:t>pre-approval </a:t>
            </a:r>
            <a:r>
              <a:rPr lang="en" sz="2000" dirty="0">
                <a:solidFill>
                  <a:schemeClr val="dk1"/>
                </a:solidFill>
              </a:rPr>
              <a:t>based on local context and funding availability.</a:t>
            </a:r>
            <a:endParaRPr sz="2000" dirty="0"/>
          </a:p>
        </p:txBody>
      </p:sp>
      <p:sp>
        <p:nvSpPr>
          <p:cNvPr id="270" name="Google Shape;270;p48"/>
          <p:cNvSpPr/>
          <p:nvPr/>
        </p:nvSpPr>
        <p:spPr>
          <a:xfrm>
            <a:off x="1842625" y="3200119"/>
            <a:ext cx="5458750" cy="1302056"/>
          </a:xfrm>
          <a:prstGeom prst="flowChartPunchedTape">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Calibri"/>
                <a:ea typeface="Calibri"/>
                <a:cs typeface="Calibri"/>
                <a:sym typeface="Calibri"/>
              </a:rPr>
              <a:t>General Rule: </a:t>
            </a:r>
            <a:endParaRPr sz="1800" dirty="0">
              <a:latin typeface="Calibri"/>
              <a:ea typeface="Calibri"/>
              <a:cs typeface="Calibri"/>
              <a:sym typeface="Calibri"/>
            </a:endParaRPr>
          </a:p>
          <a:p>
            <a:pPr marL="0" lvl="0" indent="0" algn="ctr" rtl="0">
              <a:spcBef>
                <a:spcPts val="0"/>
              </a:spcBef>
              <a:spcAft>
                <a:spcPts val="0"/>
              </a:spcAft>
              <a:buNone/>
            </a:pPr>
            <a:r>
              <a:rPr lang="en" sz="1800" dirty="0">
                <a:latin typeface="Calibri"/>
                <a:ea typeface="Calibri"/>
                <a:cs typeface="Calibri"/>
                <a:sym typeface="Calibri"/>
              </a:rPr>
              <a:t>If you are changing how funds are being used, </a:t>
            </a:r>
            <a:endParaRPr sz="1800" dirty="0">
              <a:latin typeface="Calibri"/>
              <a:ea typeface="Calibri"/>
              <a:cs typeface="Calibri"/>
              <a:sym typeface="Calibri"/>
            </a:endParaRPr>
          </a:p>
          <a:p>
            <a:pPr marL="0" lvl="0" indent="0" algn="ctr" rtl="0">
              <a:spcBef>
                <a:spcPts val="0"/>
              </a:spcBef>
              <a:spcAft>
                <a:spcPts val="0"/>
              </a:spcAft>
              <a:buNone/>
            </a:pPr>
            <a:r>
              <a:rPr lang="en" sz="1800" dirty="0">
                <a:latin typeface="Calibri"/>
                <a:ea typeface="Calibri"/>
                <a:cs typeface="Calibri"/>
                <a:sym typeface="Calibri"/>
              </a:rPr>
              <a:t>you should submit a PAR.</a:t>
            </a:r>
            <a:r>
              <a:rPr lang="en" dirty="0">
                <a:latin typeface="Calibri"/>
                <a:ea typeface="Calibri"/>
                <a:cs typeface="Calibri"/>
                <a:sym typeface="Calibri"/>
              </a:rPr>
              <a:t> </a:t>
            </a: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49"/>
          <p:cNvSpPr txBox="1">
            <a:spLocks noGrp="1"/>
          </p:cNvSpPr>
          <p:nvPr>
            <p:ph type="title" idx="4294967295"/>
          </p:nvPr>
        </p:nvSpPr>
        <p:spPr>
          <a:xfrm>
            <a:off x="336850" y="208838"/>
            <a:ext cx="8264100" cy="53617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3600" b="0" i="0" u="none" strike="noStrike" kern="0" cap="none" spc="0" normalizeH="0" baseline="0" noProof="0" dirty="0">
                <a:ln>
                  <a:noFill/>
                </a:ln>
                <a:solidFill>
                  <a:srgbClr val="FFFFFF"/>
                </a:solidFill>
                <a:effectLst/>
                <a:uLnTx/>
                <a:uFillTx/>
                <a:latin typeface="Raleway"/>
                <a:ea typeface="Raleway"/>
                <a:cs typeface="Raleway"/>
                <a:sym typeface="Raleway"/>
              </a:rPr>
              <a:t>When To Submit a PAR</a:t>
            </a:r>
          </a:p>
        </p:txBody>
      </p:sp>
      <p:sp>
        <p:nvSpPr>
          <p:cNvPr id="276" name="Google Shape;276;p49"/>
          <p:cNvSpPr txBox="1">
            <a:spLocks noGrp="1"/>
          </p:cNvSpPr>
          <p:nvPr>
            <p:ph type="body" idx="1"/>
          </p:nvPr>
        </p:nvSpPr>
        <p:spPr>
          <a:xfrm>
            <a:off x="223075" y="1097288"/>
            <a:ext cx="8688600" cy="3480600"/>
          </a:xfrm>
          <a:prstGeom prst="rect">
            <a:avLst/>
          </a:prstGeom>
          <a:noFill/>
          <a:ln>
            <a:noFill/>
          </a:ln>
        </p:spPr>
        <p:txBody>
          <a:bodyPr spcFirstLastPara="1" wrap="square" lIns="0" tIns="0" rIns="0" bIns="45700" anchor="t" anchorCtr="0">
            <a:noAutofit/>
          </a:bodyPr>
          <a:lstStyle/>
          <a:p>
            <a:pPr marL="457200" lvl="0" indent="-355600" algn="l" rtl="0">
              <a:lnSpc>
                <a:spcPct val="100000"/>
              </a:lnSpc>
              <a:spcBef>
                <a:spcPts val="1000"/>
              </a:spcBef>
              <a:spcAft>
                <a:spcPts val="0"/>
              </a:spcAft>
              <a:buSzPts val="2000"/>
              <a:buChar char="•"/>
            </a:pPr>
            <a:r>
              <a:rPr lang="en" sz="2000">
                <a:solidFill>
                  <a:schemeClr val="dk1"/>
                </a:solidFill>
              </a:rPr>
              <a:t>When changes to the budget exceed, or are expected to exceed, 10% of the amount approved</a:t>
            </a:r>
            <a:endParaRPr sz="2000">
              <a:solidFill>
                <a:schemeClr val="dk1"/>
              </a:solidFill>
            </a:endParaRPr>
          </a:p>
          <a:p>
            <a:pPr marL="457200" lvl="0" indent="-355600" algn="l" rtl="0">
              <a:lnSpc>
                <a:spcPct val="100000"/>
              </a:lnSpc>
              <a:spcBef>
                <a:spcPts val="1000"/>
              </a:spcBef>
              <a:spcAft>
                <a:spcPts val="0"/>
              </a:spcAft>
              <a:buSzPts val="2000"/>
              <a:buChar char="•"/>
            </a:pPr>
            <a:r>
              <a:rPr lang="en" sz="2000">
                <a:solidFill>
                  <a:schemeClr val="dk1"/>
                </a:solidFill>
              </a:rPr>
              <a:t>To update due to changes with allocations and/or indirect costs</a:t>
            </a:r>
            <a:endParaRPr sz="2000">
              <a:solidFill>
                <a:schemeClr val="dk1"/>
              </a:solidFill>
            </a:endParaRPr>
          </a:p>
          <a:p>
            <a:pPr marL="457200" lvl="0" indent="-355600" algn="l" rtl="0">
              <a:lnSpc>
                <a:spcPct val="100000"/>
              </a:lnSpc>
              <a:spcBef>
                <a:spcPts val="1000"/>
              </a:spcBef>
              <a:spcAft>
                <a:spcPts val="0"/>
              </a:spcAft>
              <a:buSzPts val="2000"/>
              <a:buChar char="•"/>
            </a:pPr>
            <a:r>
              <a:rPr lang="en" sz="2000">
                <a:solidFill>
                  <a:schemeClr val="dk1"/>
                </a:solidFill>
              </a:rPr>
              <a:t>To reflect changes in the project/program scope or objective</a:t>
            </a:r>
            <a:endParaRPr sz="2000">
              <a:solidFill>
                <a:schemeClr val="dk1"/>
              </a:solidFill>
            </a:endParaRPr>
          </a:p>
          <a:p>
            <a:pPr marL="457200" lvl="0" indent="-355600" algn="l" rtl="0">
              <a:lnSpc>
                <a:spcPct val="100000"/>
              </a:lnSpc>
              <a:spcBef>
                <a:spcPts val="1000"/>
              </a:spcBef>
              <a:spcAft>
                <a:spcPts val="0"/>
              </a:spcAft>
              <a:buSzPts val="2000"/>
              <a:buChar char="•"/>
            </a:pPr>
            <a:r>
              <a:rPr lang="en" sz="2000">
                <a:solidFill>
                  <a:schemeClr val="dk1"/>
                </a:solidFill>
              </a:rPr>
              <a:t>Any changes to equipment purchases require program approval</a:t>
            </a:r>
            <a:endParaRPr sz="2000">
              <a:solidFill>
                <a:schemeClr val="dk1"/>
              </a:solidFill>
            </a:endParaRPr>
          </a:p>
        </p:txBody>
      </p:sp>
      <p:sp>
        <p:nvSpPr>
          <p:cNvPr id="278" name="Google Shape;278;p49"/>
          <p:cNvSpPr/>
          <p:nvPr/>
        </p:nvSpPr>
        <p:spPr>
          <a:xfrm>
            <a:off x="1857025" y="3238988"/>
            <a:ext cx="5519100" cy="1159500"/>
          </a:xfrm>
          <a:prstGeom prst="doubleWave">
            <a:avLst>
              <a:gd name="adj1" fmla="val 6250"/>
              <a:gd name="adj2" fmla="val 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500"/>
              </a:spcBef>
              <a:spcAft>
                <a:spcPts val="0"/>
              </a:spcAft>
              <a:buClr>
                <a:schemeClr val="dk1"/>
              </a:buClr>
              <a:buSzPts val="1100"/>
              <a:buFont typeface="Arial"/>
              <a:buNone/>
            </a:pPr>
            <a:r>
              <a:rPr lang="en" sz="2000">
                <a:solidFill>
                  <a:schemeClr val="dk1"/>
                </a:solidFill>
                <a:latin typeface="Calibri"/>
                <a:ea typeface="Calibri"/>
                <a:cs typeface="Calibri"/>
                <a:sym typeface="Calibri"/>
              </a:rPr>
              <a:t>All budget revisions need to be approved by CDE prior to obligating funds and before the end of the grant.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6" name="Google Shape;286;p50"/>
          <p:cNvSpPr txBox="1">
            <a:spLocks noGrp="1"/>
          </p:cNvSpPr>
          <p:nvPr>
            <p:ph type="title"/>
          </p:nvPr>
        </p:nvSpPr>
        <p:spPr>
          <a:xfrm>
            <a:off x="623047" y="221456"/>
            <a:ext cx="63588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PAR Window	</a:t>
            </a:r>
            <a:endParaRPr sz="3000" dirty="0">
              <a:latin typeface="Raleway"/>
              <a:ea typeface="Raleway"/>
              <a:cs typeface="Raleway"/>
              <a:sym typeface="Raleway"/>
            </a:endParaRPr>
          </a:p>
        </p:txBody>
      </p:sp>
      <p:sp>
        <p:nvSpPr>
          <p:cNvPr id="284" name="Google Shape;284;p50"/>
          <p:cNvSpPr txBox="1">
            <a:spLocks noGrp="1"/>
          </p:cNvSpPr>
          <p:nvPr>
            <p:ph type="body" idx="1"/>
          </p:nvPr>
        </p:nvSpPr>
        <p:spPr>
          <a:xfrm>
            <a:off x="628650" y="1147725"/>
            <a:ext cx="7886700" cy="3430200"/>
          </a:xfrm>
          <a:prstGeom prst="rect">
            <a:avLst/>
          </a:prstGeom>
          <a:noFill/>
          <a:ln>
            <a:noFill/>
          </a:ln>
        </p:spPr>
        <p:txBody>
          <a:bodyPr spcFirstLastPara="1" wrap="square" lIns="0" tIns="0" rIns="0" bIns="45700" anchor="t" anchorCtr="0">
            <a:noAutofit/>
          </a:bodyPr>
          <a:lstStyle/>
          <a:p>
            <a:pPr marL="342900" lvl="0" indent="-355600" algn="l" rtl="0">
              <a:lnSpc>
                <a:spcPct val="100000"/>
              </a:lnSpc>
              <a:spcBef>
                <a:spcPts val="0"/>
              </a:spcBef>
              <a:spcAft>
                <a:spcPts val="0"/>
              </a:spcAft>
              <a:buSzPts val="2000"/>
              <a:buFont typeface="Calibri"/>
              <a:buChar char="•"/>
            </a:pPr>
            <a:r>
              <a:rPr lang="en" sz="2000" dirty="0">
                <a:solidFill>
                  <a:schemeClr val="dk1"/>
                </a:solidFill>
              </a:rPr>
              <a:t>The PAR system will be open until June 30th of the fiscal year.</a:t>
            </a:r>
            <a:endParaRPr sz="2000" dirty="0">
              <a:solidFill>
                <a:schemeClr val="dk1"/>
              </a:solidFill>
            </a:endParaRPr>
          </a:p>
          <a:p>
            <a:pPr marL="342900" lvl="0" indent="-355600" algn="l" rtl="0">
              <a:lnSpc>
                <a:spcPct val="100000"/>
              </a:lnSpc>
              <a:spcBef>
                <a:spcPts val="1000"/>
              </a:spcBef>
              <a:spcAft>
                <a:spcPts val="0"/>
              </a:spcAft>
              <a:buSzPts val="2000"/>
              <a:buFont typeface="Calibri"/>
              <a:buChar char="•"/>
            </a:pPr>
            <a:r>
              <a:rPr lang="en" sz="2000" dirty="0">
                <a:solidFill>
                  <a:schemeClr val="dk1"/>
                </a:solidFill>
              </a:rPr>
              <a:t>LEAs may submit revision requests, as necessary.</a:t>
            </a:r>
            <a:endParaRPr sz="2000" dirty="0">
              <a:solidFill>
                <a:schemeClr val="dk1"/>
              </a:solidFill>
            </a:endParaRPr>
          </a:p>
          <a:p>
            <a:pPr marL="342900" lvl="0" indent="-355600" algn="l" rtl="0">
              <a:lnSpc>
                <a:spcPct val="100000"/>
              </a:lnSpc>
              <a:spcBef>
                <a:spcPts val="1000"/>
              </a:spcBef>
              <a:spcAft>
                <a:spcPts val="0"/>
              </a:spcAft>
              <a:buSzPts val="2000"/>
              <a:buFont typeface="Calibri"/>
              <a:buChar char="•"/>
            </a:pPr>
            <a:r>
              <a:rPr lang="en" sz="2000" b="1" dirty="0"/>
              <a:t>Final allocations</a:t>
            </a:r>
            <a:r>
              <a:rPr lang="en" sz="2000" dirty="0"/>
              <a:t> will be pre-populated in the PAR system for the Consolidated Application in mid to late November.</a:t>
            </a:r>
            <a:endParaRPr sz="2000" dirty="0"/>
          </a:p>
          <a:p>
            <a:pPr marL="914400" lvl="1" indent="-355600" algn="l" rtl="0">
              <a:lnSpc>
                <a:spcPct val="100000"/>
              </a:lnSpc>
              <a:spcBef>
                <a:spcPts val="0"/>
              </a:spcBef>
              <a:spcAft>
                <a:spcPts val="0"/>
              </a:spcAft>
              <a:buSzPts val="2000"/>
              <a:buFont typeface="Calibri"/>
              <a:buChar char="•"/>
            </a:pPr>
            <a:r>
              <a:rPr lang="en" sz="2000" dirty="0"/>
              <a:t>Allocations are posted on the </a:t>
            </a:r>
            <a:r>
              <a:rPr lang="en" sz="2000" u="sng" dirty="0">
                <a:solidFill>
                  <a:schemeClr val="accent1"/>
                </a:solidFill>
                <a:hlinkClick r:id="rId3">
                  <a:extLst>
                    <a:ext uri="{A12FA001-AC4F-418D-AE19-62706E023703}">
                      <ahyp:hlinkClr xmlns:ahyp="http://schemas.microsoft.com/office/drawing/2018/hyperlinkcolor" val="tx"/>
                    </a:ext>
                  </a:extLst>
                </a:hlinkClick>
              </a:rPr>
              <a:t>Grants Fiscal</a:t>
            </a:r>
            <a:r>
              <a:rPr lang="en" sz="2000" dirty="0">
                <a:solidFill>
                  <a:schemeClr val="accent1"/>
                </a:solidFill>
              </a:rPr>
              <a:t> </a:t>
            </a:r>
            <a:r>
              <a:rPr lang="en" sz="2000" dirty="0"/>
              <a:t>website.</a:t>
            </a:r>
            <a:endParaRPr sz="2000" dirty="0"/>
          </a:p>
          <a:p>
            <a:pPr marL="342900" lvl="0" indent="-355600" algn="l" rtl="0">
              <a:lnSpc>
                <a:spcPct val="100000"/>
              </a:lnSpc>
              <a:spcBef>
                <a:spcPts val="1000"/>
              </a:spcBef>
              <a:spcAft>
                <a:spcPts val="0"/>
              </a:spcAft>
              <a:buSzPts val="2000"/>
              <a:buFont typeface="Calibri"/>
              <a:buChar char="•"/>
            </a:pPr>
            <a:r>
              <a:rPr lang="en" sz="2000" dirty="0">
                <a:solidFill>
                  <a:schemeClr val="dk1"/>
                </a:solidFill>
              </a:rPr>
              <a:t>Only submit requests to revise your ESEA Consolidated/ESSER Application within the system.</a:t>
            </a:r>
            <a:endParaRPr sz="2000" dirty="0"/>
          </a:p>
          <a:p>
            <a:pPr marL="342900" lvl="0" indent="-355600" algn="l" rtl="0">
              <a:lnSpc>
                <a:spcPct val="100000"/>
              </a:lnSpc>
              <a:spcBef>
                <a:spcPts val="1000"/>
              </a:spcBef>
              <a:spcAft>
                <a:spcPts val="0"/>
              </a:spcAft>
              <a:buSzPts val="2000"/>
              <a:buFont typeface="Calibri"/>
              <a:buChar char="•"/>
            </a:pPr>
            <a:r>
              <a:rPr lang="en" sz="2000" dirty="0"/>
              <a:t>T</a:t>
            </a:r>
            <a:r>
              <a:rPr lang="en" sz="2000" dirty="0">
                <a:solidFill>
                  <a:schemeClr val="dk1"/>
                </a:solidFill>
              </a:rPr>
              <a:t>he narrative questions and the school profile page will be locked and cannot be updated during the PAR process. </a:t>
            </a:r>
            <a:endParaRPr sz="20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ctrTitle"/>
          </p:nvPr>
        </p:nvSpPr>
        <p:spPr>
          <a:xfrm>
            <a:off x="0" y="1946787"/>
            <a:ext cx="9144000" cy="175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 sz="3600" dirty="0">
                <a:latin typeface="Raleway"/>
                <a:ea typeface="Raleway"/>
                <a:cs typeface="Raleway"/>
                <a:sym typeface="Raleway"/>
              </a:rPr>
              <a:t>How to Enter a PAR Request</a:t>
            </a:r>
            <a:endParaRPr sz="3600" dirty="0">
              <a:latin typeface="Raleway"/>
              <a:ea typeface="Raleway"/>
              <a:cs typeface="Raleway"/>
              <a:sym typeface="Raleway"/>
            </a:endParaRPr>
          </a:p>
        </p:txBody>
      </p:sp>
      <p:sp>
        <p:nvSpPr>
          <p:cNvPr id="293" name="Google Shape;293;p51"/>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200">
                <a:solidFill>
                  <a:schemeClr val="dk1"/>
                </a:solidFill>
              </a:rPr>
              <a:t>15</a:t>
            </a:fld>
            <a:endParaRPr sz="1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4" name="Google Shape;304;p52"/>
          <p:cNvSpPr txBox="1">
            <a:spLocks noGrp="1"/>
          </p:cNvSpPr>
          <p:nvPr>
            <p:ph type="title"/>
          </p:nvPr>
        </p:nvSpPr>
        <p:spPr>
          <a:xfrm>
            <a:off x="318241" y="267432"/>
            <a:ext cx="76026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Accessing the PAR System</a:t>
            </a:r>
            <a:endParaRPr sz="3000" dirty="0">
              <a:latin typeface="Raleway"/>
              <a:ea typeface="Raleway"/>
              <a:cs typeface="Raleway"/>
              <a:sym typeface="Raleway"/>
            </a:endParaRPr>
          </a:p>
        </p:txBody>
      </p:sp>
      <p:sp>
        <p:nvSpPr>
          <p:cNvPr id="303" name="Google Shape;303;p52"/>
          <p:cNvSpPr txBox="1">
            <a:spLocks noGrp="1"/>
          </p:cNvSpPr>
          <p:nvPr>
            <p:ph type="body" idx="1"/>
          </p:nvPr>
        </p:nvSpPr>
        <p:spPr>
          <a:xfrm>
            <a:off x="497875" y="1211587"/>
            <a:ext cx="8169900" cy="3664481"/>
          </a:xfrm>
          <a:prstGeom prst="rect">
            <a:avLst/>
          </a:prstGeom>
          <a:noFill/>
          <a:ln>
            <a:noFill/>
          </a:ln>
        </p:spPr>
        <p:txBody>
          <a:bodyPr spcFirstLastPara="1" wrap="square" lIns="0" tIns="0" rIns="0" bIns="45700" anchor="t" anchorCtr="0">
            <a:noAutofit/>
          </a:bodyPr>
          <a:lstStyle/>
          <a:p>
            <a:pPr marL="369570">
              <a:lnSpc>
                <a:spcPct val="100000"/>
              </a:lnSpc>
              <a:spcBef>
                <a:spcPts val="0"/>
              </a:spcBef>
            </a:pPr>
            <a:r>
              <a:rPr lang="en" sz="1900" dirty="0"/>
              <a:t>The application access is through the </a:t>
            </a:r>
            <a:r>
              <a:rPr lang="en" sz="1900" dirty="0">
                <a:solidFill>
                  <a:schemeClr val="accent1">
                    <a:lumMod val="75000"/>
                  </a:schemeClr>
                </a:solidFill>
                <a:hlinkClick r:id="rId3">
                  <a:extLst>
                    <a:ext uri="{A12FA001-AC4F-418D-AE19-62706E023703}">
                      <ahyp:hlinkClr xmlns:ahyp="http://schemas.microsoft.com/office/drawing/2018/hyperlinkcolor" val="tx"/>
                    </a:ext>
                  </a:extLst>
                </a:hlinkClick>
              </a:rPr>
              <a:t>Identity Management (IdM)</a:t>
            </a:r>
            <a:r>
              <a:rPr lang="en" sz="1900" dirty="0">
                <a:solidFill>
                  <a:schemeClr val="accent1">
                    <a:lumMod val="75000"/>
                  </a:schemeClr>
                </a:solidFill>
              </a:rPr>
              <a:t> </a:t>
            </a:r>
            <a:r>
              <a:rPr lang="en" sz="1900" dirty="0"/>
              <a:t>system, the same login and password system used for Data Pipeline and UIP.</a:t>
            </a:r>
            <a:endParaRPr sz="1900" dirty="0"/>
          </a:p>
          <a:p>
            <a:pPr marL="381000">
              <a:lnSpc>
                <a:spcPct val="100000"/>
              </a:lnSpc>
              <a:spcBef>
                <a:spcPts val="0"/>
              </a:spcBef>
            </a:pPr>
            <a:r>
              <a:rPr lang="en" sz="1900" dirty="0"/>
              <a:t>A good first step, if you have used IdM before, is to check with your District Local Assess Management (LAM) Group to grant you access to the CONSAPP application.</a:t>
            </a:r>
            <a:endParaRPr sz="1900" dirty="0"/>
          </a:p>
          <a:p>
            <a:pPr marL="381000">
              <a:lnSpc>
                <a:spcPct val="100000"/>
              </a:lnSpc>
              <a:spcBef>
                <a:spcPts val="0"/>
              </a:spcBef>
            </a:pPr>
            <a:r>
              <a:rPr lang="en" sz="1900" dirty="0"/>
              <a:t>If you haven't used the IdM system before or are having trouble logging in with it, please use this </a:t>
            </a:r>
            <a:r>
              <a:rPr lang="en" sz="1900" dirty="0">
                <a:solidFill>
                  <a:schemeClr val="accent1">
                    <a:lumMod val="75000"/>
                  </a:schemeClr>
                </a:solidFill>
                <a:hlinkClick r:id="rId4">
                  <a:extLst>
                    <a:ext uri="{A12FA001-AC4F-418D-AE19-62706E023703}">
                      <ahyp:hlinkClr xmlns:ahyp="http://schemas.microsoft.com/office/drawing/2018/hyperlinkcolor" val="tx"/>
                    </a:ext>
                  </a:extLst>
                </a:hlinkClick>
              </a:rPr>
              <a:t>access assistance form</a:t>
            </a:r>
            <a:r>
              <a:rPr lang="en" sz="1900" dirty="0">
                <a:solidFill>
                  <a:schemeClr val="accent1">
                    <a:lumMod val="75000"/>
                  </a:schemeClr>
                </a:solidFill>
              </a:rPr>
              <a:t> </a:t>
            </a:r>
            <a:r>
              <a:rPr lang="en" sz="1900" dirty="0"/>
              <a:t>to find your district's LAM Group.</a:t>
            </a:r>
            <a:endParaRPr sz="1900" dirty="0"/>
          </a:p>
          <a:p>
            <a:pPr marL="381000">
              <a:lnSpc>
                <a:spcPct val="100000"/>
              </a:lnSpc>
              <a:spcBef>
                <a:spcPts val="0"/>
              </a:spcBef>
            </a:pPr>
            <a:r>
              <a:rPr lang="en" sz="1900" dirty="0"/>
              <a:t>If you have used IdM before and have confirmed you have access to the CONSAPP application, please contact us at </a:t>
            </a:r>
            <a:r>
              <a:rPr lang="en" sz="1900" dirty="0">
                <a:solidFill>
                  <a:schemeClr val="accent1">
                    <a:lumMod val="75000"/>
                  </a:schemeClr>
                </a:solidFill>
                <a:hlinkClick r:id="rId5">
                  <a:extLst>
                    <a:ext uri="{A12FA001-AC4F-418D-AE19-62706E023703}">
                      <ahyp:hlinkClr xmlns:ahyp="http://schemas.microsoft.com/office/drawing/2018/hyperlinkcolor" val="tx"/>
                    </a:ext>
                  </a:extLst>
                </a:hlinkClick>
              </a:rPr>
              <a:t>consolidatedapplications@cde.state.co.us</a:t>
            </a:r>
            <a:r>
              <a:rPr lang="en" sz="1900" dirty="0">
                <a:solidFill>
                  <a:schemeClr val="accent1">
                    <a:lumMod val="75000"/>
                  </a:schemeClr>
                </a:solidFill>
              </a:rPr>
              <a:t> </a:t>
            </a:r>
            <a:r>
              <a:rPr lang="en" sz="1900" dirty="0"/>
              <a:t>for additional technical assistance.</a:t>
            </a:r>
            <a:endParaRPr sz="1900" dirty="0"/>
          </a:p>
        </p:txBody>
      </p:sp>
      <p:sp>
        <p:nvSpPr>
          <p:cNvPr id="301" name="Google Shape;301;p52"/>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5" name="Google Shape;315;p53"/>
          <p:cNvSpPr txBox="1">
            <a:spLocks noGrp="1"/>
          </p:cNvSpPr>
          <p:nvPr>
            <p:ph type="title"/>
          </p:nvPr>
        </p:nvSpPr>
        <p:spPr>
          <a:xfrm>
            <a:off x="538276" y="258488"/>
            <a:ext cx="81294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Making Changes in the PAR System</a:t>
            </a:r>
            <a:endParaRPr sz="3000" dirty="0">
              <a:latin typeface="Raleway"/>
              <a:ea typeface="Raleway"/>
              <a:cs typeface="Raleway"/>
              <a:sym typeface="Raleway"/>
            </a:endParaRPr>
          </a:p>
        </p:txBody>
      </p:sp>
      <p:sp>
        <p:nvSpPr>
          <p:cNvPr id="314" name="Google Shape;314;p53"/>
          <p:cNvSpPr txBox="1">
            <a:spLocks noGrp="1"/>
          </p:cNvSpPr>
          <p:nvPr>
            <p:ph type="body" idx="1"/>
          </p:nvPr>
        </p:nvSpPr>
        <p:spPr>
          <a:xfrm>
            <a:off x="339900" y="1078481"/>
            <a:ext cx="8260800" cy="36771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None/>
            </a:pPr>
            <a:r>
              <a:rPr lang="en" b="1" dirty="0">
                <a:solidFill>
                  <a:schemeClr val="dk1"/>
                </a:solidFill>
              </a:rPr>
              <a:t>Narratives </a:t>
            </a:r>
            <a:r>
              <a:rPr lang="en" dirty="0">
                <a:solidFill>
                  <a:schemeClr val="dk1"/>
                </a:solidFill>
              </a:rPr>
              <a:t>- Each program narrative represents the LEA’s plans to implement the program requirements. </a:t>
            </a:r>
            <a:endParaRPr dirty="0">
              <a:solidFill>
                <a:schemeClr val="dk1"/>
              </a:solidFill>
            </a:endParaRPr>
          </a:p>
          <a:p>
            <a:pPr marL="514350" lvl="1" indent="-342900" algn="l" rtl="0">
              <a:lnSpc>
                <a:spcPct val="100000"/>
              </a:lnSpc>
              <a:spcBef>
                <a:spcPts val="0"/>
              </a:spcBef>
              <a:spcAft>
                <a:spcPts val="0"/>
              </a:spcAft>
              <a:buSzPts val="1800"/>
              <a:buChar char="•"/>
            </a:pPr>
            <a:r>
              <a:rPr lang="en" sz="1800" dirty="0">
                <a:solidFill>
                  <a:schemeClr val="dk1"/>
                </a:solidFill>
              </a:rPr>
              <a:t>The narratives are locked after Final Approval. If narrative changes are needed, use the </a:t>
            </a:r>
            <a:r>
              <a:rPr lang="en" sz="1800" b="1" dirty="0">
                <a:solidFill>
                  <a:schemeClr val="dk1"/>
                </a:solidFill>
              </a:rPr>
              <a:t>General Comment box </a:t>
            </a:r>
            <a:r>
              <a:rPr lang="en" sz="1800" dirty="0">
                <a:solidFill>
                  <a:schemeClr val="dk1"/>
                </a:solidFill>
              </a:rPr>
              <a:t>at the end of the program Funds page in the budget.  </a:t>
            </a:r>
            <a:endParaRPr sz="1800" dirty="0">
              <a:solidFill>
                <a:schemeClr val="dk1"/>
              </a:solidFill>
            </a:endParaRPr>
          </a:p>
          <a:p>
            <a:pPr marL="457200" lvl="1" indent="0" algn="l" rtl="0">
              <a:lnSpc>
                <a:spcPct val="100000"/>
              </a:lnSpc>
              <a:spcBef>
                <a:spcPts val="0"/>
              </a:spcBef>
              <a:spcAft>
                <a:spcPts val="0"/>
              </a:spcAft>
              <a:buClr>
                <a:srgbClr val="5C6670"/>
              </a:buClr>
              <a:buSzPts val="2400"/>
              <a:buFont typeface="Arial"/>
              <a:buNone/>
            </a:pPr>
            <a:endParaRPr sz="1800" dirty="0">
              <a:solidFill>
                <a:schemeClr val="dk1"/>
              </a:solidFill>
            </a:endParaRPr>
          </a:p>
          <a:p>
            <a:pPr marL="0" lvl="0" indent="0" algn="l" rtl="0">
              <a:lnSpc>
                <a:spcPct val="100000"/>
              </a:lnSpc>
              <a:spcBef>
                <a:spcPts val="0"/>
              </a:spcBef>
              <a:spcAft>
                <a:spcPts val="0"/>
              </a:spcAft>
              <a:buNone/>
            </a:pPr>
            <a:r>
              <a:rPr lang="en" b="1" dirty="0">
                <a:solidFill>
                  <a:schemeClr val="dk1"/>
                </a:solidFill>
              </a:rPr>
              <a:t>Budget</a:t>
            </a:r>
            <a:r>
              <a:rPr lang="en" dirty="0">
                <a:solidFill>
                  <a:schemeClr val="dk1"/>
                </a:solidFill>
              </a:rPr>
              <a:t> </a:t>
            </a:r>
            <a:endParaRPr dirty="0">
              <a:solidFill>
                <a:schemeClr val="dk1"/>
              </a:solidFill>
            </a:endParaRPr>
          </a:p>
          <a:p>
            <a:pPr marL="514350" lvl="1" indent="-342900" algn="l" rtl="0">
              <a:lnSpc>
                <a:spcPct val="100000"/>
              </a:lnSpc>
              <a:spcBef>
                <a:spcPts val="0"/>
              </a:spcBef>
              <a:spcAft>
                <a:spcPts val="0"/>
              </a:spcAft>
              <a:buSzPts val="1800"/>
              <a:buFont typeface="Calibri"/>
              <a:buChar char="•"/>
            </a:pPr>
            <a:r>
              <a:rPr lang="en" sz="1800" dirty="0">
                <a:solidFill>
                  <a:schemeClr val="dk1"/>
                </a:solidFill>
              </a:rPr>
              <a:t>Select the “Funds” tab for the Title program within which changes will be submitted.</a:t>
            </a:r>
            <a:endParaRPr sz="1800" dirty="0">
              <a:solidFill>
                <a:schemeClr val="dk1"/>
              </a:solidFill>
            </a:endParaRPr>
          </a:p>
          <a:p>
            <a:pPr marL="514350" lvl="1" indent="-342900" algn="l" rtl="0">
              <a:lnSpc>
                <a:spcPct val="100000"/>
              </a:lnSpc>
              <a:spcBef>
                <a:spcPts val="0"/>
              </a:spcBef>
              <a:spcAft>
                <a:spcPts val="0"/>
              </a:spcAft>
              <a:buSzPts val="1800"/>
              <a:buFont typeface="Calibri"/>
              <a:buChar char="•"/>
            </a:pPr>
            <a:r>
              <a:rPr lang="en" sz="1800" dirty="0">
                <a:solidFill>
                  <a:schemeClr val="dk1"/>
                </a:solidFill>
              </a:rPr>
              <a:t>Click on the “edit” tool at the end of the budget line item.  </a:t>
            </a:r>
            <a:endParaRPr sz="1800" dirty="0">
              <a:solidFill>
                <a:schemeClr val="dk1"/>
              </a:solidFill>
            </a:endParaRPr>
          </a:p>
          <a:p>
            <a:pPr marL="514350" lvl="1" indent="-342900" algn="l" rtl="0">
              <a:lnSpc>
                <a:spcPct val="100000"/>
              </a:lnSpc>
              <a:spcBef>
                <a:spcPts val="0"/>
              </a:spcBef>
              <a:spcAft>
                <a:spcPts val="0"/>
              </a:spcAft>
              <a:buSzPts val="1800"/>
              <a:buFont typeface="Calibri"/>
              <a:buChar char="•"/>
            </a:pPr>
            <a:r>
              <a:rPr lang="en" sz="1800" dirty="0">
                <a:solidFill>
                  <a:schemeClr val="dk1"/>
                </a:solidFill>
              </a:rPr>
              <a:t>Provide the information requested, including a brief narrative description of the changes requested, to include the original approved amount, date of change requested to provide clarification for reviewers.  </a:t>
            </a:r>
            <a:endParaRPr sz="1800" dirty="0">
              <a:solidFill>
                <a:schemeClr val="dk1"/>
              </a:solidFill>
            </a:endParaRPr>
          </a:p>
          <a:p>
            <a:pPr marL="514350" lvl="1" indent="-342900" algn="l" rtl="0">
              <a:lnSpc>
                <a:spcPct val="100000"/>
              </a:lnSpc>
              <a:spcBef>
                <a:spcPts val="0"/>
              </a:spcBef>
              <a:spcAft>
                <a:spcPts val="0"/>
              </a:spcAft>
              <a:buSzPts val="1800"/>
              <a:buFont typeface="Calibri"/>
              <a:buChar char="•"/>
            </a:pPr>
            <a:r>
              <a:rPr lang="en" sz="1800" dirty="0">
                <a:solidFill>
                  <a:schemeClr val="dk1"/>
                </a:solidFill>
              </a:rPr>
              <a:t>All highlighted cells must include the rationale for change.</a:t>
            </a:r>
            <a:endParaRPr sz="1800" dirty="0">
              <a:solidFill>
                <a:schemeClr val="dk1"/>
              </a:solidFill>
            </a:endParaRPr>
          </a:p>
        </p:txBody>
      </p:sp>
      <p:pic>
        <p:nvPicPr>
          <p:cNvPr id="316" name="Google Shape;316;p53" descr="An example of a budget line item of $2,400 with the pencil icon for editing and the trash icon for deleting the item if needed."/>
          <p:cNvPicPr preferRelativeResize="0"/>
          <p:nvPr/>
        </p:nvPicPr>
        <p:blipFill rotWithShape="1">
          <a:blip r:embed="rId3">
            <a:alphaModFix/>
          </a:blip>
          <a:srcRect/>
          <a:stretch/>
        </p:blipFill>
        <p:spPr>
          <a:xfrm>
            <a:off x="7749486" y="2282425"/>
            <a:ext cx="1071563" cy="578644"/>
          </a:xfrm>
          <a:prstGeom prst="rect">
            <a:avLst/>
          </a:prstGeom>
          <a:noFill/>
          <a:ln w="19050" cap="flat" cmpd="sng">
            <a:solidFill>
              <a:schemeClr val="dk2"/>
            </a:solidFill>
            <a:prstDash val="solid"/>
            <a:round/>
            <a:headEnd type="none" w="sm" len="sm"/>
            <a:tailEnd type="none" w="sm" len="sm"/>
          </a:ln>
        </p:spPr>
      </p:pic>
      <p:sp>
        <p:nvSpPr>
          <p:cNvPr id="313" name="Google Shape;313;p53"/>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8" name="Google Shape;328;p54"/>
          <p:cNvSpPr txBox="1">
            <a:spLocks noGrp="1"/>
          </p:cNvSpPr>
          <p:nvPr>
            <p:ph type="title"/>
          </p:nvPr>
        </p:nvSpPr>
        <p:spPr>
          <a:xfrm>
            <a:off x="538272" y="204563"/>
            <a:ext cx="67329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Revision Request Format</a:t>
            </a:r>
            <a:endParaRPr sz="3000" dirty="0">
              <a:latin typeface="Raleway"/>
              <a:ea typeface="Raleway"/>
              <a:cs typeface="Raleway"/>
              <a:sym typeface="Raleway"/>
            </a:endParaRPr>
          </a:p>
        </p:txBody>
      </p:sp>
      <p:grpSp>
        <p:nvGrpSpPr>
          <p:cNvPr id="6" name="Group 5" descr="An example of the Revision Request page with the &quot;Revision Justification&quot; field highlighted at the end of the page before the &quot;Save item&quot; button.">
            <a:extLst>
              <a:ext uri="{FF2B5EF4-FFF2-40B4-BE49-F238E27FC236}">
                <a16:creationId xmlns:a16="http://schemas.microsoft.com/office/drawing/2014/main" id="{0F11D282-C4CC-6214-2A73-2C47222977A9}"/>
              </a:ext>
            </a:extLst>
          </p:cNvPr>
          <p:cNvGrpSpPr/>
          <p:nvPr/>
        </p:nvGrpSpPr>
        <p:grpSpPr>
          <a:xfrm>
            <a:off x="885725" y="1540031"/>
            <a:ext cx="4966129" cy="3275171"/>
            <a:chOff x="367110" y="1183692"/>
            <a:chExt cx="4966129" cy="3275171"/>
          </a:xfrm>
        </p:grpSpPr>
        <p:pic>
          <p:nvPicPr>
            <p:cNvPr id="329" name="Google Shape;329;p54" descr="A screen shot of a budget line change including the revision justification box."/>
            <p:cNvPicPr preferRelativeResize="0"/>
            <p:nvPr/>
          </p:nvPicPr>
          <p:blipFill rotWithShape="1">
            <a:blip r:embed="rId3">
              <a:alphaModFix/>
            </a:blip>
            <a:srcRect/>
            <a:stretch/>
          </p:blipFill>
          <p:spPr>
            <a:xfrm>
              <a:off x="516571" y="1183692"/>
              <a:ext cx="4816668" cy="3275171"/>
            </a:xfrm>
            <a:prstGeom prst="rect">
              <a:avLst/>
            </a:prstGeom>
            <a:noFill/>
            <a:ln>
              <a:noFill/>
            </a:ln>
          </p:spPr>
        </p:pic>
        <p:sp>
          <p:nvSpPr>
            <p:cNvPr id="333" name="Google Shape;333;p54" descr="A red box draws attention to the subtitle revision justification."/>
            <p:cNvSpPr/>
            <p:nvPr/>
          </p:nvSpPr>
          <p:spPr>
            <a:xfrm>
              <a:off x="367110" y="3676192"/>
              <a:ext cx="1344000" cy="194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0" name="Google Shape;330;p54"/>
          <p:cNvSpPr txBox="1"/>
          <p:nvPr/>
        </p:nvSpPr>
        <p:spPr>
          <a:xfrm>
            <a:off x="6422945" y="945448"/>
            <a:ext cx="2471400" cy="1416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1"/>
                </a:solidFill>
                <a:latin typeface="Calibri"/>
                <a:ea typeface="Calibri"/>
                <a:cs typeface="Calibri"/>
                <a:sym typeface="Calibri"/>
              </a:rPr>
              <a:t>For the justification, please include the </a:t>
            </a:r>
            <a:r>
              <a:rPr lang="en" sz="1600" b="1" i="0" u="none" strike="noStrike" cap="none">
                <a:solidFill>
                  <a:schemeClr val="dk1"/>
                </a:solidFill>
                <a:latin typeface="Calibri"/>
                <a:ea typeface="Calibri"/>
                <a:cs typeface="Calibri"/>
                <a:sym typeface="Calibri"/>
              </a:rPr>
              <a:t>date </a:t>
            </a:r>
            <a:r>
              <a:rPr lang="en" sz="1600" b="0" i="0" u="none" strike="noStrike" cap="none">
                <a:solidFill>
                  <a:schemeClr val="dk1"/>
                </a:solidFill>
                <a:latin typeface="Calibri"/>
                <a:ea typeface="Calibri"/>
                <a:cs typeface="Calibri"/>
                <a:sym typeface="Calibri"/>
              </a:rPr>
              <a:t>of revision request, the </a:t>
            </a:r>
            <a:r>
              <a:rPr lang="en" sz="1600" b="1" i="0" u="none" strike="noStrike" cap="none">
                <a:solidFill>
                  <a:schemeClr val="dk1"/>
                </a:solidFill>
                <a:latin typeface="Calibri"/>
                <a:ea typeface="Calibri"/>
                <a:cs typeface="Calibri"/>
                <a:sym typeface="Calibri"/>
              </a:rPr>
              <a:t>change</a:t>
            </a:r>
            <a:r>
              <a:rPr lang="en" sz="1600" b="0" i="0" u="none" strike="noStrike" cap="none">
                <a:solidFill>
                  <a:schemeClr val="dk1"/>
                </a:solidFill>
                <a:latin typeface="Calibri"/>
                <a:ea typeface="Calibri"/>
                <a:cs typeface="Calibri"/>
                <a:sym typeface="Calibri"/>
              </a:rPr>
              <a:t>, and the </a:t>
            </a:r>
            <a:r>
              <a:rPr lang="en" sz="1600" b="1" i="0" u="none" strike="noStrike" cap="none">
                <a:solidFill>
                  <a:schemeClr val="dk1"/>
                </a:solidFill>
                <a:latin typeface="Calibri"/>
                <a:ea typeface="Calibri"/>
                <a:cs typeface="Calibri"/>
                <a:sym typeface="Calibri"/>
              </a:rPr>
              <a:t>reason </a:t>
            </a:r>
            <a:r>
              <a:rPr lang="en" sz="1600" b="0" i="0" u="none" strike="noStrike" cap="none">
                <a:solidFill>
                  <a:schemeClr val="dk1"/>
                </a:solidFill>
                <a:latin typeface="Calibri"/>
                <a:ea typeface="Calibri"/>
                <a:cs typeface="Calibri"/>
                <a:sym typeface="Calibri"/>
              </a:rPr>
              <a:t>for making the change.</a:t>
            </a:r>
            <a:endParaRPr sz="1400" b="0" i="0" u="none" strike="noStrike" cap="none">
              <a:solidFill>
                <a:srgbClr val="000000"/>
              </a:solidFill>
              <a:latin typeface="Calibri"/>
              <a:ea typeface="Calibri"/>
              <a:cs typeface="Calibri"/>
              <a:sym typeface="Calibri"/>
            </a:endParaRPr>
          </a:p>
        </p:txBody>
      </p:sp>
      <p:sp>
        <p:nvSpPr>
          <p:cNvPr id="331" name="Google Shape;331;p54"/>
          <p:cNvSpPr txBox="1"/>
          <p:nvPr/>
        </p:nvSpPr>
        <p:spPr>
          <a:xfrm>
            <a:off x="6422945" y="2484917"/>
            <a:ext cx="2471400" cy="1385400"/>
          </a:xfrm>
          <a:prstGeom prst="rect">
            <a:avLst/>
          </a:prstGeom>
          <a:noFill/>
          <a:ln w="28575" cap="flat" cmpd="sng">
            <a:solidFill>
              <a:srgbClr val="0B539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400" b="0" i="0" u="none" strike="noStrike" cap="none">
                <a:solidFill>
                  <a:schemeClr val="dk1"/>
                </a:solidFill>
                <a:latin typeface="Calibri"/>
                <a:ea typeface="Calibri"/>
                <a:cs typeface="Calibri"/>
                <a:sym typeface="Calibri"/>
              </a:rPr>
              <a:t>01/31/23 The total amount was changed from $130,000 to $108,874 to update the amount to the actual amount spent.</a:t>
            </a:r>
            <a:endParaRPr sz="1400" b="0" i="0" u="none" strike="noStrike" cap="none">
              <a:solidFill>
                <a:srgbClr val="000000"/>
              </a:solidFill>
              <a:latin typeface="Arial"/>
              <a:ea typeface="Arial"/>
              <a:cs typeface="Arial"/>
              <a:sym typeface="Arial"/>
            </a:endParaRPr>
          </a:p>
        </p:txBody>
      </p:sp>
      <p:cxnSp>
        <p:nvCxnSpPr>
          <p:cNvPr id="332" name="Google Shape;332;p54" descr="Pointed to the revision justification box"/>
          <p:cNvCxnSpPr>
            <a:stCxn id="331" idx="2"/>
          </p:cNvCxnSpPr>
          <p:nvPr/>
        </p:nvCxnSpPr>
        <p:spPr>
          <a:xfrm rot="5400000">
            <a:off x="6846995" y="3580667"/>
            <a:ext cx="522000" cy="1101300"/>
          </a:xfrm>
          <a:prstGeom prst="bentConnector2">
            <a:avLst/>
          </a:prstGeom>
          <a:noFill/>
          <a:ln w="28575" cap="flat" cmpd="sng">
            <a:solidFill>
              <a:srgbClr val="FF0000"/>
            </a:solidFill>
            <a:prstDash val="solid"/>
            <a:miter lim="800000"/>
            <a:headEnd type="none" w="sm" len="sm"/>
            <a:tailEnd type="triangle" w="med" len="med"/>
          </a:ln>
        </p:spPr>
      </p:cxnSp>
      <p:sp>
        <p:nvSpPr>
          <p:cNvPr id="326" name="Google Shape;326;p54"/>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5"/>
          <p:cNvSpPr txBox="1">
            <a:spLocks noGrp="1"/>
          </p:cNvSpPr>
          <p:nvPr>
            <p:ph type="title"/>
          </p:nvPr>
        </p:nvSpPr>
        <p:spPr>
          <a:xfrm>
            <a:off x="483137" y="285437"/>
            <a:ext cx="6048900" cy="50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dirty="0">
                <a:latin typeface="Raleway"/>
                <a:ea typeface="Raleway"/>
                <a:cs typeface="Raleway"/>
                <a:sym typeface="Raleway"/>
              </a:rPr>
              <a:t>Example #1</a:t>
            </a:r>
            <a:endParaRPr sz="3000" dirty="0">
              <a:latin typeface="Raleway"/>
              <a:ea typeface="Raleway"/>
              <a:cs typeface="Raleway"/>
              <a:sym typeface="Raleway"/>
            </a:endParaRPr>
          </a:p>
        </p:txBody>
      </p:sp>
      <p:pic>
        <p:nvPicPr>
          <p:cNvPr id="340" name="Google Shape;340;p55" descr="Once the revision justification has been saved, the budget line item will have a pink box labelled with &quot;Revision Request.&quot; In example #1, the date listed is 4/23 and the revision lists a reduction of funds from $1,406 to $1,203 to reflect actual costs."/>
          <p:cNvPicPr preferRelativeResize="0"/>
          <p:nvPr/>
        </p:nvPicPr>
        <p:blipFill>
          <a:blip r:embed="rId3">
            <a:alphaModFix/>
          </a:blip>
          <a:stretch>
            <a:fillRect/>
          </a:stretch>
        </p:blipFill>
        <p:spPr>
          <a:xfrm>
            <a:off x="132063" y="2313350"/>
            <a:ext cx="8879863" cy="2193200"/>
          </a:xfrm>
          <a:prstGeom prst="rect">
            <a:avLst/>
          </a:prstGeom>
          <a:noFill/>
          <a:ln>
            <a:noFill/>
          </a:ln>
        </p:spPr>
      </p:pic>
      <p:sp>
        <p:nvSpPr>
          <p:cNvPr id="341" name="Google Shape;341;p55"/>
          <p:cNvSpPr txBox="1"/>
          <p:nvPr/>
        </p:nvSpPr>
        <p:spPr>
          <a:xfrm>
            <a:off x="286250" y="1066588"/>
            <a:ext cx="8143200" cy="97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Provide date of revision</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Identify what changed</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Reference the line that may be fiscally supporting effort</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a:latin typeface="Calibri"/>
                <a:ea typeface="Calibri"/>
                <a:cs typeface="Calibri"/>
                <a:sym typeface="Calibri"/>
              </a:rPr>
              <a:t>Align Activity Description with Revision Request</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aleway"/>
                <a:ea typeface="Raleway"/>
                <a:cs typeface="Raleway"/>
                <a:sym typeface="Raleway"/>
              </a:rPr>
              <a:t>ESSER Office Hours</a:t>
            </a:r>
            <a:endParaRPr>
              <a:latin typeface="Raleway"/>
              <a:ea typeface="Raleway"/>
              <a:cs typeface="Raleway"/>
              <a:sym typeface="Raleway"/>
            </a:endParaRPr>
          </a:p>
        </p:txBody>
      </p:sp>
      <p:sp>
        <p:nvSpPr>
          <p:cNvPr id="201" name="Google Shape;201;p38"/>
          <p:cNvSpPr txBox="1">
            <a:spLocks noGrp="1"/>
          </p:cNvSpPr>
          <p:nvPr>
            <p:ph type="body" idx="1"/>
          </p:nvPr>
        </p:nvSpPr>
        <p:spPr>
          <a:xfrm>
            <a:off x="749550" y="940060"/>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a:t>Topics</a:t>
            </a:r>
            <a:endParaRPr b="1" u="sng"/>
          </a:p>
          <a:p>
            <a:pPr marL="177800" lvl="0" indent="-63500" algn="l" rtl="0">
              <a:lnSpc>
                <a:spcPct val="90000"/>
              </a:lnSpc>
              <a:spcBef>
                <a:spcPts val="0"/>
              </a:spcBef>
              <a:spcAft>
                <a:spcPts val="0"/>
              </a:spcAft>
              <a:buClr>
                <a:schemeClr val="dk1"/>
              </a:buClr>
              <a:buSzPts val="1800"/>
              <a:buNone/>
            </a:pPr>
            <a:endParaRPr b="1" u="sng"/>
          </a:p>
          <a:p>
            <a:pPr marL="457200" lvl="0" indent="-342900" algn="l" rtl="0">
              <a:lnSpc>
                <a:spcPct val="100000"/>
              </a:lnSpc>
              <a:spcBef>
                <a:spcPts val="0"/>
              </a:spcBef>
              <a:spcAft>
                <a:spcPts val="0"/>
              </a:spcAft>
              <a:buSzPts val="1800"/>
              <a:buFont typeface="Calibri"/>
              <a:buChar char="•"/>
            </a:pPr>
            <a:r>
              <a:rPr lang="en"/>
              <a:t>Updates and Reminders</a:t>
            </a:r>
            <a:endParaRPr/>
          </a:p>
          <a:p>
            <a:pPr marL="914400" lvl="1" indent="-342900" algn="l" rtl="0">
              <a:lnSpc>
                <a:spcPct val="100000"/>
              </a:lnSpc>
              <a:spcBef>
                <a:spcPts val="0"/>
              </a:spcBef>
              <a:spcAft>
                <a:spcPts val="0"/>
              </a:spcAft>
              <a:buSzPts val="1800"/>
              <a:buFont typeface="Calibri"/>
              <a:buChar char="•"/>
            </a:pPr>
            <a:r>
              <a:rPr lang="en" sz="1800"/>
              <a:t>Multi-year Subscription Guidance</a:t>
            </a:r>
            <a:endParaRPr sz="1800"/>
          </a:p>
          <a:p>
            <a:pPr marL="914400" lvl="1" indent="-342900" algn="l" rtl="0">
              <a:lnSpc>
                <a:spcPct val="100000"/>
              </a:lnSpc>
              <a:spcBef>
                <a:spcPts val="0"/>
              </a:spcBef>
              <a:spcAft>
                <a:spcPts val="0"/>
              </a:spcAft>
              <a:buSzPts val="1800"/>
              <a:buFont typeface="Calibri"/>
              <a:buChar char="•"/>
            </a:pPr>
            <a:r>
              <a:rPr lang="en" sz="1800"/>
              <a:t>Prayer Certification Guidance</a:t>
            </a:r>
            <a:endParaRPr sz="1800"/>
          </a:p>
          <a:p>
            <a:pPr marL="914400" lvl="1" indent="-342900" algn="l" rtl="0">
              <a:lnSpc>
                <a:spcPct val="100000"/>
              </a:lnSpc>
              <a:spcBef>
                <a:spcPts val="0"/>
              </a:spcBef>
              <a:spcAft>
                <a:spcPts val="0"/>
              </a:spcAft>
              <a:buSzPts val="1800"/>
              <a:buFont typeface="Calibri"/>
              <a:buChar char="•"/>
            </a:pPr>
            <a:r>
              <a:rPr lang="en" sz="1800"/>
              <a:t>USDE Monitoring</a:t>
            </a:r>
            <a:endParaRPr sz="1800"/>
          </a:p>
          <a:p>
            <a:pPr marL="914400" lvl="1" indent="-342900" algn="l" rtl="0">
              <a:lnSpc>
                <a:spcPct val="100000"/>
              </a:lnSpc>
              <a:spcBef>
                <a:spcPts val="0"/>
              </a:spcBef>
              <a:spcAft>
                <a:spcPts val="0"/>
              </a:spcAft>
              <a:buSzPts val="1800"/>
              <a:buFont typeface="Calibri"/>
              <a:buChar char="•"/>
            </a:pPr>
            <a:r>
              <a:rPr lang="en" sz="1800"/>
              <a:t>Equity and Excellence Conference</a:t>
            </a:r>
            <a:endParaRPr sz="1800"/>
          </a:p>
          <a:p>
            <a:pPr marL="457200" lvl="0" indent="-342900" algn="l" rtl="0">
              <a:lnSpc>
                <a:spcPct val="100000"/>
              </a:lnSpc>
              <a:spcBef>
                <a:spcPts val="0"/>
              </a:spcBef>
              <a:spcAft>
                <a:spcPts val="0"/>
              </a:spcAft>
              <a:buSzPts val="1800"/>
              <a:buFont typeface="Calibri"/>
              <a:buChar char="•"/>
            </a:pPr>
            <a:r>
              <a:rPr lang="en"/>
              <a:t>Post Award Revisions</a:t>
            </a:r>
            <a:endParaRPr/>
          </a:p>
          <a:p>
            <a:pPr marL="457200" lvl="0" indent="-342900" algn="l" rtl="0">
              <a:lnSpc>
                <a:spcPct val="100000"/>
              </a:lnSpc>
              <a:spcBef>
                <a:spcPts val="0"/>
              </a:spcBef>
              <a:spcAft>
                <a:spcPts val="0"/>
              </a:spcAft>
              <a:buSzPts val="1800"/>
              <a:buFont typeface="Calibri"/>
              <a:buChar char="•"/>
            </a:pPr>
            <a:r>
              <a:rPr lang="en"/>
              <a:t>ESSER Reporting</a:t>
            </a:r>
            <a:endParaRPr/>
          </a:p>
        </p:txBody>
      </p:sp>
      <p:sp>
        <p:nvSpPr>
          <p:cNvPr id="202" name="Google Shape;202;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dirty="0">
                <a:latin typeface="Raleway"/>
                <a:ea typeface="Raleway"/>
                <a:cs typeface="Raleway"/>
                <a:sym typeface="Raleway"/>
              </a:rPr>
              <a:t>Example #2</a:t>
            </a:r>
            <a:endParaRPr sz="3000" dirty="0">
              <a:latin typeface="Raleway"/>
              <a:ea typeface="Raleway"/>
              <a:cs typeface="Raleway"/>
              <a:sym typeface="Raleway"/>
            </a:endParaRPr>
          </a:p>
        </p:txBody>
      </p:sp>
      <p:pic>
        <p:nvPicPr>
          <p:cNvPr id="347" name="Google Shape;347;p56" descr="In example #2 of the &quot;Revision Request&quot; pink box, the date listed is 4/23 and the revision lists a reduction of funds to zero to reflect the cancellation of the professional development listed in this budget line item."/>
          <p:cNvPicPr preferRelativeResize="0"/>
          <p:nvPr/>
        </p:nvPicPr>
        <p:blipFill>
          <a:blip r:embed="rId3">
            <a:alphaModFix/>
          </a:blip>
          <a:stretch>
            <a:fillRect/>
          </a:stretch>
        </p:blipFill>
        <p:spPr>
          <a:xfrm>
            <a:off x="234725" y="1133850"/>
            <a:ext cx="8659751" cy="1345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Google Shape;355;p57"/>
          <p:cNvSpPr txBox="1">
            <a:spLocks noGrp="1"/>
          </p:cNvSpPr>
          <p:nvPr>
            <p:ph type="title"/>
          </p:nvPr>
        </p:nvSpPr>
        <p:spPr>
          <a:xfrm>
            <a:off x="467694" y="215488"/>
            <a:ext cx="82086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Prior to Submittal Review </a:t>
            </a:r>
            <a:endParaRPr sz="3000" dirty="0">
              <a:latin typeface="Raleway"/>
              <a:ea typeface="Raleway"/>
              <a:cs typeface="Raleway"/>
              <a:sym typeface="Raleway"/>
            </a:endParaRPr>
          </a:p>
        </p:txBody>
      </p:sp>
      <p:sp>
        <p:nvSpPr>
          <p:cNvPr id="356" name="Google Shape;356;p57"/>
          <p:cNvSpPr txBox="1">
            <a:spLocks noGrp="1"/>
          </p:cNvSpPr>
          <p:nvPr>
            <p:ph type="body" idx="1"/>
          </p:nvPr>
        </p:nvSpPr>
        <p:spPr>
          <a:xfrm>
            <a:off x="471200" y="1087349"/>
            <a:ext cx="7886700" cy="3167700"/>
          </a:xfrm>
          <a:prstGeom prst="rect">
            <a:avLst/>
          </a:prstGeom>
          <a:noFill/>
          <a:ln>
            <a:noFill/>
          </a:ln>
        </p:spPr>
        <p:txBody>
          <a:bodyPr spcFirstLastPara="1" wrap="square" lIns="0" tIns="0" rIns="0" bIns="45700" anchor="t" anchorCtr="0">
            <a:normAutofit/>
          </a:bodyPr>
          <a:lstStyle/>
          <a:p>
            <a:pPr marL="285750" lvl="0" indent="-241300" algn="l" rtl="0">
              <a:lnSpc>
                <a:spcPct val="90000"/>
              </a:lnSpc>
              <a:spcBef>
                <a:spcPts val="0"/>
              </a:spcBef>
              <a:spcAft>
                <a:spcPts val="0"/>
              </a:spcAft>
              <a:buSzPts val="2000"/>
              <a:buFont typeface="Calibri"/>
              <a:buChar char="●"/>
            </a:pPr>
            <a:r>
              <a:rPr lang="en" sz="2000" dirty="0"/>
              <a:t>Rank Order - </a:t>
            </a:r>
            <a:r>
              <a:rPr lang="en" sz="2000" dirty="0">
                <a:solidFill>
                  <a:schemeClr val="dk1"/>
                </a:solidFill>
              </a:rPr>
              <a:t>Any changes to allocations or activities may disrupt rank order in Title I, Part A</a:t>
            </a:r>
            <a:r>
              <a:rPr lang="en" sz="2000" dirty="0"/>
              <a:t> (Locations Total Page)</a:t>
            </a:r>
            <a:endParaRPr sz="2000" dirty="0"/>
          </a:p>
          <a:p>
            <a:pPr marL="285750" lvl="0" indent="-241300" algn="l" rtl="0">
              <a:lnSpc>
                <a:spcPct val="100000"/>
              </a:lnSpc>
              <a:spcBef>
                <a:spcPts val="1000"/>
              </a:spcBef>
              <a:spcAft>
                <a:spcPts val="0"/>
              </a:spcAft>
              <a:buSzPts val="2000"/>
              <a:buFont typeface="Calibri"/>
              <a:buChar char="●"/>
            </a:pPr>
            <a:r>
              <a:rPr lang="en" sz="2000" dirty="0"/>
              <a:t>Update any necessary district </a:t>
            </a:r>
            <a:r>
              <a:rPr lang="en" sz="2000" b="1" dirty="0"/>
              <a:t>contact information</a:t>
            </a:r>
            <a:r>
              <a:rPr lang="en" sz="2000" dirty="0"/>
              <a:t>.</a:t>
            </a:r>
            <a:endParaRPr sz="2000" dirty="0"/>
          </a:p>
          <a:p>
            <a:pPr marL="914400" lvl="1" indent="-355600" algn="l" rtl="0">
              <a:lnSpc>
                <a:spcPct val="100000"/>
              </a:lnSpc>
              <a:spcBef>
                <a:spcPts val="0"/>
              </a:spcBef>
              <a:spcAft>
                <a:spcPts val="0"/>
              </a:spcAft>
              <a:buSzPts val="2000"/>
              <a:buFont typeface="Calibri"/>
              <a:buChar char="○"/>
            </a:pPr>
            <a:r>
              <a:rPr lang="en" sz="2000" dirty="0"/>
              <a:t>CDE uses the Consolidated/ESSER Application contact lists to communicate important information related to the application, school improvement requirements, and accountability.  </a:t>
            </a:r>
            <a:endParaRPr sz="2000" dirty="0"/>
          </a:p>
          <a:p>
            <a:pPr marL="285750" lvl="0" indent="-184150" algn="l" rtl="0">
              <a:lnSpc>
                <a:spcPct val="100000"/>
              </a:lnSpc>
              <a:spcBef>
                <a:spcPts val="1000"/>
              </a:spcBef>
              <a:spcAft>
                <a:spcPts val="0"/>
              </a:spcAft>
              <a:buSzPts val="2000"/>
              <a:buFont typeface="Calibri"/>
              <a:buChar char="●"/>
            </a:pPr>
            <a:r>
              <a:rPr lang="en" sz="2000" dirty="0">
                <a:highlight>
                  <a:schemeClr val="lt1"/>
                </a:highlight>
              </a:rPr>
              <a:t>Balance the budget to adjust for allocation changes.</a:t>
            </a:r>
            <a:endParaRPr sz="2000" dirty="0"/>
          </a:p>
        </p:txBody>
      </p:sp>
      <p:sp>
        <p:nvSpPr>
          <p:cNvPr id="354" name="Google Shape;354;p57"/>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title"/>
          </p:nvPr>
        </p:nvSpPr>
        <p:spPr>
          <a:xfrm>
            <a:off x="403524" y="257112"/>
            <a:ext cx="60489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latin typeface="Raleway"/>
                <a:ea typeface="Raleway"/>
                <a:cs typeface="Raleway"/>
                <a:sym typeface="Raleway"/>
              </a:rPr>
              <a:t>Consider Set-Asides</a:t>
            </a:r>
            <a:endParaRPr sz="3000">
              <a:latin typeface="Raleway"/>
              <a:ea typeface="Raleway"/>
              <a:cs typeface="Raleway"/>
              <a:sym typeface="Raleway"/>
            </a:endParaRPr>
          </a:p>
        </p:txBody>
      </p:sp>
      <p:sp>
        <p:nvSpPr>
          <p:cNvPr id="364" name="Google Shape;364;p58"/>
          <p:cNvSpPr txBox="1">
            <a:spLocks noGrp="1"/>
          </p:cNvSpPr>
          <p:nvPr>
            <p:ph type="body" idx="1"/>
          </p:nvPr>
        </p:nvSpPr>
        <p:spPr>
          <a:xfrm>
            <a:off x="345250" y="984700"/>
            <a:ext cx="8348100" cy="4081425"/>
          </a:xfrm>
          <a:prstGeom prst="rect">
            <a:avLst/>
          </a:prstGeom>
        </p:spPr>
        <p:txBody>
          <a:bodyPr spcFirstLastPara="1" wrap="square" lIns="0" tIns="0" rIns="0" bIns="0" anchor="t" anchorCtr="0">
            <a:noAutofit/>
          </a:bodyPr>
          <a:lstStyle/>
          <a:p>
            <a:pPr marL="457200" lvl="0" indent="-355600" algn="l" rtl="0">
              <a:lnSpc>
                <a:spcPct val="115000"/>
              </a:lnSpc>
              <a:spcBef>
                <a:spcPts val="800"/>
              </a:spcBef>
              <a:spcAft>
                <a:spcPts val="0"/>
              </a:spcAft>
              <a:buSzPts val="2000"/>
              <a:buFont typeface="Calibri"/>
              <a:buChar char="•"/>
            </a:pPr>
            <a:r>
              <a:rPr lang="en" sz="2000" b="1" dirty="0"/>
              <a:t>Parent Engagement</a:t>
            </a:r>
            <a:r>
              <a:rPr lang="en" sz="2000" dirty="0"/>
              <a:t> - for districts with an award greater than $500,000, can have 10% at district but must have 90% at schools</a:t>
            </a:r>
            <a:endParaRPr sz="2000" dirty="0"/>
          </a:p>
          <a:p>
            <a:pPr marL="457200" lvl="0" indent="-355600" algn="l" rtl="0">
              <a:lnSpc>
                <a:spcPct val="115000"/>
              </a:lnSpc>
              <a:spcBef>
                <a:spcPts val="0"/>
              </a:spcBef>
              <a:spcAft>
                <a:spcPts val="0"/>
              </a:spcAft>
              <a:buSzPts val="2000"/>
              <a:buFont typeface="Calibri"/>
              <a:buChar char="•"/>
            </a:pPr>
            <a:r>
              <a:rPr lang="en" sz="2000" b="1" dirty="0"/>
              <a:t>Non-Public Schools</a:t>
            </a:r>
            <a:r>
              <a:rPr lang="en" sz="2000" dirty="0"/>
              <a:t> - consider any required adjustments to NPS allocations</a:t>
            </a:r>
            <a:endParaRPr sz="2000" dirty="0"/>
          </a:p>
          <a:p>
            <a:pPr marL="457200" lvl="0" indent="-355600" algn="l" rtl="0">
              <a:lnSpc>
                <a:spcPct val="115000"/>
              </a:lnSpc>
              <a:spcBef>
                <a:spcPts val="0"/>
              </a:spcBef>
              <a:spcAft>
                <a:spcPts val="0"/>
              </a:spcAft>
              <a:buSzPts val="2000"/>
              <a:buFont typeface="Calibri"/>
              <a:buChar char="•"/>
            </a:pPr>
            <a:r>
              <a:rPr lang="en" sz="2000" b="1" dirty="0"/>
              <a:t>District-Managed Activities</a:t>
            </a:r>
            <a:r>
              <a:rPr lang="en" sz="2000" dirty="0"/>
              <a:t> - A waiver is required if exceeding the 20% maximum allowable</a:t>
            </a:r>
            <a:endParaRPr sz="2000" dirty="0"/>
          </a:p>
          <a:p>
            <a:pPr marL="457200" lvl="0" indent="-355600" algn="l" rtl="0">
              <a:lnSpc>
                <a:spcPct val="115000"/>
              </a:lnSpc>
              <a:spcBef>
                <a:spcPts val="0"/>
              </a:spcBef>
              <a:spcAft>
                <a:spcPts val="0"/>
              </a:spcAft>
              <a:buSzPts val="2000"/>
              <a:buFont typeface="Calibri"/>
              <a:buChar char="•"/>
            </a:pPr>
            <a:r>
              <a:rPr lang="en" sz="2000" b="1" dirty="0"/>
              <a:t>ESSER III Learning Loss Set-Aside</a:t>
            </a:r>
            <a:r>
              <a:rPr lang="en" sz="2000" dirty="0"/>
              <a:t> - must maintain 20% of allocation</a:t>
            </a:r>
            <a:endParaRPr sz="2000" dirty="0"/>
          </a:p>
          <a:p>
            <a:pPr marL="457200" lvl="0" indent="0" algn="l" rtl="0">
              <a:lnSpc>
                <a:spcPct val="115000"/>
              </a:lnSpc>
              <a:spcBef>
                <a:spcPts val="800"/>
              </a:spcBef>
              <a:spcAft>
                <a:spcPts val="0"/>
              </a:spcAft>
              <a:buNone/>
            </a:pPr>
            <a:endParaRPr sz="2000" dirty="0"/>
          </a:p>
          <a:p>
            <a:pPr marL="0" lvl="0" indent="0" algn="l" rtl="0">
              <a:lnSpc>
                <a:spcPct val="115000"/>
              </a:lnSpc>
              <a:spcBef>
                <a:spcPts val="800"/>
              </a:spcBef>
              <a:spcAft>
                <a:spcPts val="0"/>
              </a:spcAft>
              <a:buNone/>
            </a:pPr>
            <a:r>
              <a:rPr lang="en" sz="2000" dirty="0"/>
              <a:t>Note: </a:t>
            </a:r>
            <a:r>
              <a:rPr lang="en" dirty="0"/>
              <a:t>While a new signature authorization is not required for PAR requests, LEAs/BOCES should be continually informing their board members and any relevant parties such as fiscal and program departments of their plan changes related to </a:t>
            </a:r>
            <a:r>
              <a:rPr lang="en" dirty="0">
                <a:highlight>
                  <a:schemeClr val="lt1"/>
                </a:highlight>
              </a:rPr>
              <a:t>ESSER </a:t>
            </a:r>
            <a:r>
              <a:rPr lang="en" dirty="0"/>
              <a:t>and the ESEA Consolidated Applications.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4" name="Google Shape;374;p59"/>
          <p:cNvSpPr txBox="1">
            <a:spLocks noGrp="1"/>
          </p:cNvSpPr>
          <p:nvPr>
            <p:ph type="title"/>
          </p:nvPr>
        </p:nvSpPr>
        <p:spPr>
          <a:xfrm>
            <a:off x="449172" y="280763"/>
            <a:ext cx="6586800" cy="4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 sz="3000" dirty="0">
                <a:latin typeface="Raleway"/>
                <a:ea typeface="Raleway"/>
                <a:cs typeface="Raleway"/>
                <a:sym typeface="Raleway"/>
              </a:rPr>
              <a:t>PAR Review and Approval</a:t>
            </a:r>
            <a:endParaRPr sz="3000" dirty="0">
              <a:latin typeface="Raleway"/>
              <a:ea typeface="Raleway"/>
              <a:cs typeface="Raleway"/>
              <a:sym typeface="Raleway"/>
            </a:endParaRPr>
          </a:p>
        </p:txBody>
      </p:sp>
      <p:sp>
        <p:nvSpPr>
          <p:cNvPr id="372" name="Google Shape;372;p59"/>
          <p:cNvSpPr txBox="1">
            <a:spLocks noGrp="1"/>
          </p:cNvSpPr>
          <p:nvPr>
            <p:ph type="body" idx="1"/>
          </p:nvPr>
        </p:nvSpPr>
        <p:spPr>
          <a:xfrm>
            <a:off x="400050" y="1179201"/>
            <a:ext cx="7886700" cy="3138600"/>
          </a:xfrm>
          <a:prstGeom prst="rect">
            <a:avLst/>
          </a:prstGeom>
          <a:noFill/>
          <a:ln>
            <a:noFill/>
          </a:ln>
        </p:spPr>
        <p:txBody>
          <a:bodyPr spcFirstLastPara="1" wrap="square" lIns="0" tIns="0" rIns="0" bIns="45700" anchor="t" anchorCtr="0">
            <a:noAutofit/>
          </a:bodyPr>
          <a:lstStyle/>
          <a:p>
            <a:pPr marL="342900" lvl="0" indent="-304800" algn="l" rtl="0">
              <a:lnSpc>
                <a:spcPct val="100000"/>
              </a:lnSpc>
              <a:spcBef>
                <a:spcPts val="0"/>
              </a:spcBef>
              <a:spcAft>
                <a:spcPts val="0"/>
              </a:spcAft>
              <a:buSzPts val="1800"/>
              <a:buFont typeface="Calibri"/>
              <a:buChar char="•"/>
            </a:pPr>
            <a:r>
              <a:rPr lang="en" dirty="0">
                <a:solidFill>
                  <a:schemeClr val="dk1"/>
                </a:solidFill>
              </a:rPr>
              <a:t>CDE program staff will review revision requests on a continuous basis.</a:t>
            </a:r>
            <a:endParaRPr dirty="0"/>
          </a:p>
          <a:p>
            <a:pPr marL="342900" lvl="0" indent="-304800" algn="l" rtl="0">
              <a:lnSpc>
                <a:spcPct val="100000"/>
              </a:lnSpc>
              <a:spcBef>
                <a:spcPts val="0"/>
              </a:spcBef>
              <a:spcAft>
                <a:spcPts val="0"/>
              </a:spcAft>
              <a:buSzPts val="1800"/>
              <a:buFont typeface="Calibri"/>
              <a:buChar char="•"/>
            </a:pPr>
            <a:r>
              <a:rPr lang="en" dirty="0">
                <a:solidFill>
                  <a:schemeClr val="dk1"/>
                </a:solidFill>
              </a:rPr>
              <a:t>You can anticipate a response within two weeks of submission.</a:t>
            </a:r>
            <a:endParaRPr dirty="0"/>
          </a:p>
          <a:p>
            <a:pPr marL="342900" lvl="0" indent="-304800" algn="l" rtl="0">
              <a:lnSpc>
                <a:spcPct val="100000"/>
              </a:lnSpc>
              <a:spcBef>
                <a:spcPts val="1000"/>
              </a:spcBef>
              <a:spcAft>
                <a:spcPts val="0"/>
              </a:spcAft>
              <a:buSzPts val="1800"/>
              <a:buFont typeface="Calibri"/>
              <a:buChar char="•"/>
            </a:pPr>
            <a:r>
              <a:rPr lang="en" dirty="0">
                <a:solidFill>
                  <a:schemeClr val="dk1"/>
                </a:solidFill>
              </a:rPr>
              <a:t>For program-specific questions, contact your </a:t>
            </a:r>
            <a:r>
              <a:rPr lang="en" u="sng" dirty="0">
                <a:solidFill>
                  <a:schemeClr val="accent5"/>
                </a:solidFill>
                <a:hlinkClick r:id="rId3">
                  <a:extLst>
                    <a:ext uri="{A12FA001-AC4F-418D-AE19-62706E023703}">
                      <ahyp:hlinkClr xmlns:ahyp="http://schemas.microsoft.com/office/drawing/2018/hyperlinkcolor" val="tx"/>
                    </a:ext>
                  </a:extLst>
                </a:hlinkClick>
              </a:rPr>
              <a:t>ESEA Regional Contact</a:t>
            </a:r>
            <a:r>
              <a:rPr lang="en" dirty="0"/>
              <a:t> or </a:t>
            </a:r>
            <a:r>
              <a:rPr lang="en" u="sng" dirty="0">
                <a:solidFill>
                  <a:schemeClr val="hlink"/>
                </a:solidFill>
                <a:hlinkClick r:id="rId4"/>
              </a:rPr>
              <a:t>ESSER Contact</a:t>
            </a:r>
            <a:r>
              <a:rPr lang="en" dirty="0"/>
              <a:t>.  </a:t>
            </a:r>
            <a:endParaRPr dirty="0"/>
          </a:p>
          <a:p>
            <a:pPr marL="342900" lvl="0" indent="-304800" algn="l" rtl="0">
              <a:lnSpc>
                <a:spcPct val="100000"/>
              </a:lnSpc>
              <a:spcBef>
                <a:spcPts val="1000"/>
              </a:spcBef>
              <a:spcAft>
                <a:spcPts val="0"/>
              </a:spcAft>
              <a:buSzPts val="1800"/>
              <a:buFont typeface="Calibri"/>
              <a:buChar char="•"/>
            </a:pPr>
            <a:r>
              <a:rPr lang="en" dirty="0">
                <a:solidFill>
                  <a:schemeClr val="dk1"/>
                </a:solidFill>
              </a:rPr>
              <a:t>For general Post-Award Revision (PAR) request questions, contact </a:t>
            </a:r>
            <a:r>
              <a:rPr lang="en" u="sng" dirty="0">
                <a:solidFill>
                  <a:schemeClr val="accent5"/>
                </a:solidFill>
                <a:hlinkClick r:id="rId5">
                  <a:extLst>
                    <a:ext uri="{A12FA001-AC4F-418D-AE19-62706E023703}">
                      <ahyp:hlinkClr xmlns:ahyp="http://schemas.microsoft.com/office/drawing/2018/hyperlinkcolor" val="tx"/>
                    </a:ext>
                  </a:extLst>
                </a:hlinkClick>
              </a:rPr>
              <a:t>consolidatedapplications@cde.state.co.us</a:t>
            </a:r>
            <a:r>
              <a:rPr lang="en" dirty="0"/>
              <a:t>.  </a:t>
            </a:r>
            <a:r>
              <a:rPr lang="en" u="sng" dirty="0">
                <a:solidFill>
                  <a:schemeClr val="accent5"/>
                </a:solidFill>
              </a:rPr>
              <a:t> </a:t>
            </a:r>
            <a:endParaRPr u="sng" dirty="0"/>
          </a:p>
        </p:txBody>
      </p:sp>
      <p:sp>
        <p:nvSpPr>
          <p:cNvPr id="370" name="Google Shape;370;p59"/>
          <p:cNvSpPr txBox="1">
            <a:spLocks noGrp="1"/>
          </p:cNvSpPr>
          <p:nvPr>
            <p:ph type="sldNum" idx="12"/>
          </p:nvPr>
        </p:nvSpPr>
        <p:spPr>
          <a:xfrm>
            <a:off x="223071" y="4820264"/>
            <a:ext cx="20574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0"/>
          <p:cNvSpPr txBox="1">
            <a:spLocks noGrp="1"/>
          </p:cNvSpPr>
          <p:nvPr>
            <p:ph type="title"/>
          </p:nvPr>
        </p:nvSpPr>
        <p:spPr>
          <a:xfrm>
            <a:off x="473803" y="190894"/>
            <a:ext cx="82701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dirty="0">
                <a:latin typeface="Raleway"/>
                <a:ea typeface="Raleway"/>
                <a:cs typeface="Raleway"/>
                <a:sym typeface="Raleway"/>
              </a:rPr>
              <a:t>Prepare for Monitoring: ESSER</a:t>
            </a:r>
            <a:endParaRPr sz="3000" dirty="0">
              <a:latin typeface="Raleway"/>
              <a:ea typeface="Raleway"/>
              <a:cs typeface="Raleway"/>
              <a:sym typeface="Raleway"/>
            </a:endParaRPr>
          </a:p>
        </p:txBody>
      </p:sp>
      <p:sp>
        <p:nvSpPr>
          <p:cNvPr id="381" name="Google Shape;381;p60"/>
          <p:cNvSpPr txBox="1">
            <a:spLocks noGrp="1"/>
          </p:cNvSpPr>
          <p:nvPr>
            <p:ph type="body" idx="1"/>
          </p:nvPr>
        </p:nvSpPr>
        <p:spPr>
          <a:xfrm>
            <a:off x="434825" y="879238"/>
            <a:ext cx="8323800" cy="3771000"/>
          </a:xfrm>
          <a:prstGeom prst="rect">
            <a:avLst/>
          </a:prstGeom>
        </p:spPr>
        <p:txBody>
          <a:bodyPr spcFirstLastPara="1" wrap="square" lIns="0" tIns="0" rIns="0" bIns="0" anchor="t" anchorCtr="0">
            <a:noAutofit/>
          </a:bodyPr>
          <a:lstStyle/>
          <a:p>
            <a:pPr marL="457200" lvl="0" indent="-336550" algn="l" rtl="0">
              <a:lnSpc>
                <a:spcPct val="100000"/>
              </a:lnSpc>
              <a:spcBef>
                <a:spcPts val="800"/>
              </a:spcBef>
              <a:spcAft>
                <a:spcPts val="0"/>
              </a:spcAft>
              <a:buSzPts val="1700"/>
              <a:buFont typeface="Calibri"/>
              <a:buChar char="•"/>
            </a:pPr>
            <a:r>
              <a:rPr lang="en" sz="1700" b="1" dirty="0">
                <a:solidFill>
                  <a:srgbClr val="0000FF"/>
                </a:solidFill>
              </a:rPr>
              <a:t>The LEA has processes in place to ensure that expenditures using ESSER funds match the activities approved by CDE through their ESSER application(s).</a:t>
            </a:r>
            <a:endParaRPr sz="1700" b="1" dirty="0">
              <a:solidFill>
                <a:srgbClr val="0000FF"/>
              </a:solidFill>
            </a:endParaRPr>
          </a:p>
          <a:p>
            <a:pPr marL="457200" lvl="0" indent="-336550" algn="l" rtl="0">
              <a:lnSpc>
                <a:spcPct val="100000"/>
              </a:lnSpc>
              <a:spcBef>
                <a:spcPts val="0"/>
              </a:spcBef>
              <a:spcAft>
                <a:spcPts val="0"/>
              </a:spcAft>
              <a:buSzPts val="1700"/>
              <a:buFont typeface="Calibri"/>
              <a:buChar char="•"/>
            </a:pPr>
            <a:r>
              <a:rPr lang="en" sz="1700" dirty="0"/>
              <a:t>Funded and implemented activities comply with federal statutes, regulations, and terms and conditions of the grant program, including those outlined in the application, assurances, and grant award letters.</a:t>
            </a:r>
            <a:endParaRPr sz="1700" dirty="0"/>
          </a:p>
          <a:p>
            <a:pPr marL="457200" lvl="0" indent="-336550" algn="l" rtl="0">
              <a:lnSpc>
                <a:spcPct val="100000"/>
              </a:lnSpc>
              <a:spcBef>
                <a:spcPts val="0"/>
              </a:spcBef>
              <a:spcAft>
                <a:spcPts val="0"/>
              </a:spcAft>
              <a:buSzPts val="1700"/>
              <a:buFont typeface="Calibri"/>
              <a:buChar char="•"/>
            </a:pPr>
            <a:r>
              <a:rPr lang="en" sz="1700" dirty="0"/>
              <a:t>ESSER-funded activities were obligated within the performance period (on or after March 13, 2020) and prior to September 30, 2022 for ESSER I, prior to September 30, 2023 for ESSER II, and prior to September 30, 2024 for ARP ESSER III.</a:t>
            </a:r>
            <a:endParaRPr sz="1700" dirty="0"/>
          </a:p>
          <a:p>
            <a:pPr marL="457200" lvl="0" indent="-336550" algn="l" rtl="0">
              <a:lnSpc>
                <a:spcPct val="100000"/>
              </a:lnSpc>
              <a:spcBef>
                <a:spcPts val="0"/>
              </a:spcBef>
              <a:spcAft>
                <a:spcPts val="0"/>
              </a:spcAft>
              <a:buSzPts val="1700"/>
              <a:buFont typeface="Calibri"/>
              <a:buChar char="•"/>
            </a:pPr>
            <a:r>
              <a:rPr lang="en" sz="1700" dirty="0"/>
              <a:t>The LEA ensures that funded and implemented activities are reasonable, necessary, and allocable, meaning that funded activities or items were made necessary as a result of the COVID-19 pandemic and were necessary in order for the LEA to respond to, prepare for, or prevent the spread of COVID-19.</a:t>
            </a:r>
            <a:endParaRPr sz="1700" dirty="0"/>
          </a:p>
        </p:txBody>
      </p:sp>
      <p:sp>
        <p:nvSpPr>
          <p:cNvPr id="382" name="Google Shape;382;p60"/>
          <p:cNvSpPr txBox="1">
            <a:spLocks noGrp="1"/>
          </p:cNvSpPr>
          <p:nvPr>
            <p:ph type="sldNum" idx="12"/>
          </p:nvPr>
        </p:nvSpPr>
        <p:spPr>
          <a:xfrm>
            <a:off x="176996" y="4771282"/>
            <a:ext cx="444796" cy="257918"/>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dirty="0"/>
          </a:p>
        </p:txBody>
      </p:sp>
      <p:pic>
        <p:nvPicPr>
          <p:cNvPr id="383" name="Google Shape;383;p60" descr="One of the 1-5 scoring rubrics from the self-assessment where 1 denotes the LEA is not implementing the requirements listed and would benefit from support and 5 denotes the LEA is fully implementing the requirements and do not need support."/>
          <p:cNvPicPr preferRelativeResize="0"/>
          <p:nvPr/>
        </p:nvPicPr>
        <p:blipFill>
          <a:blip r:embed="rId3">
            <a:alphaModFix/>
          </a:blip>
          <a:stretch>
            <a:fillRect/>
          </a:stretch>
        </p:blipFill>
        <p:spPr>
          <a:xfrm>
            <a:off x="2053088" y="4188583"/>
            <a:ext cx="5149969" cy="7702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1"/>
          <p:cNvSpPr txBox="1">
            <a:spLocks noGrp="1"/>
          </p:cNvSpPr>
          <p:nvPr>
            <p:ph type="title"/>
          </p:nvPr>
        </p:nvSpPr>
        <p:spPr>
          <a:xfrm>
            <a:off x="385418" y="219554"/>
            <a:ext cx="6081900" cy="567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dirty="0">
                <a:latin typeface="Raleway"/>
                <a:ea typeface="Raleway"/>
                <a:cs typeface="Raleway"/>
                <a:sym typeface="Raleway"/>
              </a:rPr>
              <a:t>Prepare for Monitoring: ESEA</a:t>
            </a:r>
            <a:endParaRPr sz="3000" dirty="0">
              <a:latin typeface="Raleway"/>
              <a:ea typeface="Raleway"/>
              <a:cs typeface="Raleway"/>
              <a:sym typeface="Raleway"/>
            </a:endParaRPr>
          </a:p>
        </p:txBody>
      </p:sp>
      <p:sp>
        <p:nvSpPr>
          <p:cNvPr id="390" name="Google Shape;390;p61"/>
          <p:cNvSpPr txBox="1">
            <a:spLocks noGrp="1"/>
          </p:cNvSpPr>
          <p:nvPr>
            <p:ph type="body" idx="1"/>
          </p:nvPr>
        </p:nvSpPr>
        <p:spPr>
          <a:xfrm>
            <a:off x="385425" y="1141804"/>
            <a:ext cx="8472000" cy="3140400"/>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rgbClr val="0000FF"/>
              </a:buClr>
              <a:buSzPts val="1800"/>
              <a:buFont typeface="Calibri"/>
              <a:buChar char="•"/>
            </a:pPr>
            <a:r>
              <a:rPr lang="en" b="1" dirty="0">
                <a:solidFill>
                  <a:srgbClr val="0000FF"/>
                </a:solidFill>
              </a:rPr>
              <a:t>The LEA has processes in place to ensure that expenditures using ESEA funds match the activities approved by CDE through their Consolidated Application.</a:t>
            </a:r>
            <a:endParaRPr b="1" dirty="0">
              <a:solidFill>
                <a:srgbClr val="0000FF"/>
              </a:solidFill>
            </a:endParaRPr>
          </a:p>
          <a:p>
            <a:pPr marL="457200" lvl="0" indent="-342900" algn="l" rtl="0">
              <a:spcBef>
                <a:spcPts val="1000"/>
              </a:spcBef>
              <a:spcAft>
                <a:spcPts val="0"/>
              </a:spcAft>
              <a:buSzPts val="1800"/>
              <a:buFont typeface="Calibri"/>
              <a:buChar char="•"/>
            </a:pPr>
            <a:r>
              <a:rPr lang="en" dirty="0"/>
              <a:t>Funded and implemented activities comply with federal statutes, regulations, and terms and conditions of the grant program, including those outlined in the application, assurances, and grant award letters.</a:t>
            </a:r>
            <a:endParaRPr dirty="0"/>
          </a:p>
          <a:p>
            <a:pPr marL="457200" lvl="0" indent="-342900" algn="l" rtl="0">
              <a:spcBef>
                <a:spcPts val="1000"/>
              </a:spcBef>
              <a:spcAft>
                <a:spcPts val="0"/>
              </a:spcAft>
              <a:buSzPts val="1800"/>
              <a:buFont typeface="Calibri"/>
              <a:buChar char="•"/>
            </a:pPr>
            <a:r>
              <a:rPr lang="en" dirty="0"/>
              <a:t>The LEA ensures that funded and implemented activities are reasonable, necessary, and allocable to each applicable ESEA program.</a:t>
            </a:r>
            <a:endParaRPr dirty="0"/>
          </a:p>
        </p:txBody>
      </p:sp>
      <p:pic>
        <p:nvPicPr>
          <p:cNvPr id="391" name="Google Shape;391;p61" descr="The same example of one of the 1-5 scoring rubrics from the self-assessment where 1 denotes the LEA is not implementing the requirements listed and would benefit from support and 5 denotes the LEA is fully implementing the requirements and do not need support."/>
          <p:cNvPicPr preferRelativeResize="0"/>
          <p:nvPr/>
        </p:nvPicPr>
        <p:blipFill>
          <a:blip r:embed="rId3">
            <a:alphaModFix/>
          </a:blip>
          <a:stretch>
            <a:fillRect/>
          </a:stretch>
        </p:blipFill>
        <p:spPr>
          <a:xfrm>
            <a:off x="1997015" y="3360301"/>
            <a:ext cx="5149969" cy="7702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2"/>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3000"/>
              <a:buNone/>
            </a:pPr>
            <a:r>
              <a:rPr lang="en">
                <a:latin typeface="Raleway"/>
                <a:ea typeface="Raleway"/>
                <a:cs typeface="Raleway"/>
                <a:sym typeface="Raleway"/>
              </a:rPr>
              <a:t>ESSER Reporting</a:t>
            </a:r>
            <a:endParaRPr>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ESSER Reporting Survey Deadline Extended</a:t>
            </a:r>
            <a:endParaRPr dirty="0">
              <a:latin typeface="Raleway"/>
              <a:ea typeface="Raleway"/>
              <a:cs typeface="Raleway"/>
              <a:sym typeface="Raleway"/>
            </a:endParaRPr>
          </a:p>
        </p:txBody>
      </p:sp>
      <p:sp>
        <p:nvSpPr>
          <p:cNvPr id="402" name="Google Shape;402;p63"/>
          <p:cNvSpPr txBox="1">
            <a:spLocks noGrp="1"/>
          </p:cNvSpPr>
          <p:nvPr>
            <p:ph type="body" idx="1"/>
          </p:nvPr>
        </p:nvSpPr>
        <p:spPr>
          <a:xfrm>
            <a:off x="253825" y="1165850"/>
            <a:ext cx="8597700" cy="326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00"/>
              </a:spcBef>
              <a:spcAft>
                <a:spcPts val="0"/>
              </a:spcAft>
              <a:buSzPts val="1800"/>
              <a:buNone/>
            </a:pPr>
            <a:endParaRPr sz="1400" dirty="0">
              <a:solidFill>
                <a:srgbClr val="000000"/>
              </a:solidFill>
            </a:endParaRPr>
          </a:p>
          <a:p>
            <a:pPr marL="0" lvl="0" indent="0" algn="l" rtl="0">
              <a:lnSpc>
                <a:spcPct val="100000"/>
              </a:lnSpc>
              <a:spcBef>
                <a:spcPts val="800"/>
              </a:spcBef>
              <a:spcAft>
                <a:spcPts val="0"/>
              </a:spcAft>
              <a:buSzPts val="1800"/>
              <a:buNone/>
            </a:pPr>
            <a:r>
              <a:rPr lang="en" sz="1400" dirty="0">
                <a:solidFill>
                  <a:srgbClr val="000000"/>
                </a:solidFill>
              </a:rPr>
              <a:t>The deadline for all three FY 22-23 ESSER surveys has been extended to </a:t>
            </a:r>
            <a:r>
              <a:rPr lang="en" sz="1400" b="1" dirty="0">
                <a:solidFill>
                  <a:srgbClr val="000000"/>
                </a:solidFill>
              </a:rPr>
              <a:t>December 1, 2023</a:t>
            </a:r>
            <a:r>
              <a:rPr lang="en" sz="1400" dirty="0">
                <a:solidFill>
                  <a:srgbClr val="000000"/>
                </a:solidFill>
              </a:rPr>
              <a:t>.</a:t>
            </a:r>
            <a:endParaRPr sz="1400" dirty="0">
              <a:solidFill>
                <a:srgbClr val="000000"/>
              </a:solidFill>
            </a:endParaRPr>
          </a:p>
          <a:p>
            <a:pPr marL="457200" lvl="0" indent="-317500" algn="l" rtl="0">
              <a:lnSpc>
                <a:spcPct val="100000"/>
              </a:lnSpc>
              <a:spcBef>
                <a:spcPts val="800"/>
              </a:spcBef>
              <a:spcAft>
                <a:spcPts val="0"/>
              </a:spcAft>
              <a:buClr>
                <a:srgbClr val="000000"/>
              </a:buClr>
              <a:buSzPts val="1400"/>
              <a:buFont typeface="Calibri"/>
              <a:buAutoNum type="arabicPeriod"/>
            </a:pPr>
            <a:r>
              <a:rPr lang="en" sz="1400" dirty="0">
                <a:solidFill>
                  <a:srgbClr val="000000"/>
                </a:solidFill>
              </a:rPr>
              <a:t>LEA Participation in ESSER Activities Survey (submitted via Syncplicity).</a:t>
            </a:r>
            <a:endParaRPr sz="1400" dirty="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dirty="0">
                <a:solidFill>
                  <a:srgbClr val="000000"/>
                </a:solidFill>
              </a:rPr>
              <a:t>All LEAs, including AUs, BOCES, etc., must submit.</a:t>
            </a:r>
            <a:endParaRPr sz="1400" dirty="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dirty="0">
                <a:solidFill>
                  <a:srgbClr val="000000"/>
                </a:solidFill>
              </a:rPr>
              <a:t>Please reach out if you need assistance or an extension.</a:t>
            </a:r>
            <a:endParaRPr sz="1400" dirty="0">
              <a:solidFill>
                <a:srgbClr val="000000"/>
              </a:solidFill>
            </a:endParaRPr>
          </a:p>
          <a:p>
            <a:pPr marL="457200" lvl="0" indent="-317500" algn="l" rtl="0">
              <a:lnSpc>
                <a:spcPct val="100000"/>
              </a:lnSpc>
              <a:spcBef>
                <a:spcPts val="0"/>
              </a:spcBef>
              <a:spcAft>
                <a:spcPts val="0"/>
              </a:spcAft>
              <a:buClr>
                <a:srgbClr val="000000"/>
              </a:buClr>
              <a:buSzPts val="1400"/>
              <a:buFont typeface="Calibri"/>
              <a:buAutoNum type="arabicPeriod"/>
            </a:pPr>
            <a:r>
              <a:rPr lang="en" sz="1400" dirty="0">
                <a:solidFill>
                  <a:srgbClr val="000000"/>
                </a:solidFill>
              </a:rPr>
              <a:t>Re-engaging Students Survey (Google form)</a:t>
            </a:r>
            <a:endParaRPr sz="1400" dirty="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dirty="0">
                <a:solidFill>
                  <a:srgbClr val="000000"/>
                </a:solidFill>
              </a:rPr>
              <a:t>All LEAs who received an ESSER 90% allocation (districts) must submit.</a:t>
            </a:r>
            <a:endParaRPr sz="1400" dirty="0">
              <a:solidFill>
                <a:srgbClr val="000000"/>
              </a:solidFill>
            </a:endParaRPr>
          </a:p>
          <a:p>
            <a:pPr marL="457200" lvl="0" indent="-317500" algn="l" rtl="0">
              <a:lnSpc>
                <a:spcPct val="100000"/>
              </a:lnSpc>
              <a:spcBef>
                <a:spcPts val="0"/>
              </a:spcBef>
              <a:spcAft>
                <a:spcPts val="0"/>
              </a:spcAft>
              <a:buClr>
                <a:srgbClr val="000000"/>
              </a:buClr>
              <a:buSzPts val="1400"/>
              <a:buFont typeface="Calibri"/>
              <a:buAutoNum type="arabicPeriod"/>
            </a:pPr>
            <a:r>
              <a:rPr lang="en" sz="1400" dirty="0">
                <a:solidFill>
                  <a:srgbClr val="000000"/>
                </a:solidFill>
              </a:rPr>
              <a:t>School-Level Allocation Survey (Google form)</a:t>
            </a:r>
            <a:endParaRPr sz="1400" dirty="0">
              <a:solidFill>
                <a:srgbClr val="000000"/>
              </a:solidFill>
            </a:endParaRPr>
          </a:p>
          <a:p>
            <a:pPr marL="914400" lvl="1" indent="-317500" algn="l" rtl="0">
              <a:lnSpc>
                <a:spcPct val="100000"/>
              </a:lnSpc>
              <a:spcBef>
                <a:spcPts val="0"/>
              </a:spcBef>
              <a:spcAft>
                <a:spcPts val="0"/>
              </a:spcAft>
              <a:buClr>
                <a:srgbClr val="000000"/>
              </a:buClr>
              <a:buSzPts val="1400"/>
              <a:buFont typeface="Calibri"/>
              <a:buAutoNum type="alphaLcPeriod"/>
            </a:pPr>
            <a:r>
              <a:rPr lang="en" sz="1400" dirty="0">
                <a:solidFill>
                  <a:srgbClr val="000000"/>
                </a:solidFill>
              </a:rPr>
              <a:t>All LEAs who received an ESSER 90% allocation (districts) and allocated funds to schools in their ESSER applications during FY 22-23 must submit.</a:t>
            </a:r>
            <a:endParaRPr sz="1400" dirty="0">
              <a:solidFill>
                <a:srgbClr val="000000"/>
              </a:solidFill>
            </a:endParaRPr>
          </a:p>
          <a:p>
            <a:pPr marL="0" lvl="0" indent="0" algn="l" rtl="0">
              <a:lnSpc>
                <a:spcPct val="100000"/>
              </a:lnSpc>
              <a:spcBef>
                <a:spcPts val="0"/>
              </a:spcBef>
              <a:spcAft>
                <a:spcPts val="0"/>
              </a:spcAft>
              <a:buNone/>
            </a:pPr>
            <a:endParaRPr sz="1400" dirty="0">
              <a:solidFill>
                <a:srgbClr val="000000"/>
              </a:solidFill>
            </a:endParaRPr>
          </a:p>
          <a:p>
            <a:pPr marL="0" lvl="0" indent="0" algn="l" rtl="0">
              <a:lnSpc>
                <a:spcPct val="100000"/>
              </a:lnSpc>
              <a:spcBef>
                <a:spcPts val="0"/>
              </a:spcBef>
              <a:spcAft>
                <a:spcPts val="0"/>
              </a:spcAft>
              <a:buNone/>
            </a:pPr>
            <a:r>
              <a:rPr lang="en" sz="1400" dirty="0">
                <a:solidFill>
                  <a:srgbClr val="000000"/>
                </a:solidFill>
              </a:rPr>
              <a:t>Our </a:t>
            </a:r>
            <a:r>
              <a:rPr lang="en" sz="1400" u="sng" dirty="0">
                <a:solidFill>
                  <a:schemeClr val="hlink"/>
                </a:solidFill>
                <a:hlinkClick r:id="rId3"/>
              </a:rPr>
              <a:t>reporting website</a:t>
            </a:r>
            <a:r>
              <a:rPr lang="en" sz="1400" dirty="0">
                <a:solidFill>
                  <a:srgbClr val="000000"/>
                </a:solidFill>
              </a:rPr>
              <a:t> contains the surveys and helpful resources for completing them. Annotated and example versions of the participation survey templates are now available.</a:t>
            </a:r>
            <a:endParaRPr sz="14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Example Reporting Scenario</a:t>
            </a:r>
            <a:endParaRPr>
              <a:latin typeface="Raleway"/>
              <a:ea typeface="Raleway"/>
              <a:cs typeface="Raleway"/>
              <a:sym typeface="Raleway"/>
            </a:endParaRPr>
          </a:p>
        </p:txBody>
      </p:sp>
      <p:sp>
        <p:nvSpPr>
          <p:cNvPr id="408" name="Google Shape;408;p6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400" b="1"/>
              <a:t>Evidence-based afterschool program available to all students at an LEA</a:t>
            </a:r>
            <a:endParaRPr sz="1400" b="1"/>
          </a:p>
          <a:p>
            <a:pPr marL="0" lvl="0" indent="0" algn="l" rtl="0">
              <a:spcBef>
                <a:spcPts val="800"/>
              </a:spcBef>
              <a:spcAft>
                <a:spcPts val="0"/>
              </a:spcAft>
              <a:buNone/>
            </a:pPr>
            <a:r>
              <a:rPr lang="en" sz="1400" u="sng"/>
              <a:t>Scenario:</a:t>
            </a:r>
            <a:r>
              <a:rPr lang="en" sz="1400"/>
              <a:t> An LEA implements an ESSER-funded evidence-based afterschool program that is available to all students at the LEA. Throughout the course of FY23, 50 students participate in the afterschool program.</a:t>
            </a:r>
            <a:endParaRPr sz="1400"/>
          </a:p>
          <a:p>
            <a:pPr marL="0" lvl="0" indent="0" algn="l" rtl="0">
              <a:spcBef>
                <a:spcPts val="800"/>
              </a:spcBef>
              <a:spcAft>
                <a:spcPts val="0"/>
              </a:spcAft>
              <a:buNone/>
            </a:pPr>
            <a:r>
              <a:rPr lang="en" sz="1400"/>
              <a:t>Reporting instructions: For question 4.b1.2 in their chosen template, the LEA should:</a:t>
            </a:r>
            <a:endParaRPr sz="1400"/>
          </a:p>
          <a:p>
            <a:pPr marL="457200" lvl="0" indent="-317500" algn="l" rtl="0">
              <a:spcBef>
                <a:spcPts val="800"/>
              </a:spcBef>
              <a:spcAft>
                <a:spcPts val="0"/>
              </a:spcAft>
              <a:buSzPts val="1400"/>
              <a:buFont typeface="Calibri"/>
              <a:buChar char="•"/>
            </a:pPr>
            <a:r>
              <a:rPr lang="en" sz="1400"/>
              <a:t>Report “Yes” to “Is this program available to all students?”</a:t>
            </a:r>
            <a:endParaRPr sz="1400"/>
          </a:p>
          <a:p>
            <a:pPr marL="457200" lvl="0" indent="-317500" algn="l" rtl="0">
              <a:spcBef>
                <a:spcPts val="0"/>
              </a:spcBef>
              <a:spcAft>
                <a:spcPts val="0"/>
              </a:spcAft>
              <a:buSzPts val="1400"/>
              <a:buFont typeface="Calibri"/>
              <a:buChar char="•"/>
            </a:pPr>
            <a:r>
              <a:rPr lang="en" sz="1400"/>
              <a:t>As the program is available to all students, the LEA will not need to report the count of students the program serves at full capacity</a:t>
            </a:r>
            <a:endParaRPr sz="1400"/>
          </a:p>
          <a:p>
            <a:pPr marL="457200" lvl="0" indent="-317500" algn="l" rtl="0">
              <a:spcBef>
                <a:spcPts val="0"/>
              </a:spcBef>
              <a:spcAft>
                <a:spcPts val="0"/>
              </a:spcAft>
              <a:buSzPts val="1400"/>
              <a:buFont typeface="Calibri"/>
              <a:buChar char="•"/>
            </a:pPr>
            <a:r>
              <a:rPr lang="en" sz="1400"/>
              <a:t>Report “50” as the “Total unique headcount of students that participated in this activity”</a:t>
            </a:r>
            <a:endParaRPr sz="1400"/>
          </a:p>
          <a:p>
            <a:pPr marL="457200" lvl="0" indent="-317500" algn="l" rtl="0">
              <a:spcBef>
                <a:spcPts val="0"/>
              </a:spcBef>
              <a:spcAft>
                <a:spcPts val="0"/>
              </a:spcAft>
              <a:buSzPts val="1400"/>
              <a:buFont typeface="Calibri"/>
              <a:buChar char="•"/>
            </a:pPr>
            <a:r>
              <a:rPr lang="en" sz="1400"/>
              <a:t>Provide the student group membership counts or SASIDs and names for all students at the LEA in the “Enrolled eligible students in student group” fields</a:t>
            </a:r>
            <a:endParaRPr sz="1400"/>
          </a:p>
          <a:p>
            <a:pPr marL="457200" lvl="0" indent="-317500" algn="l" rtl="0">
              <a:spcBef>
                <a:spcPts val="0"/>
              </a:spcBef>
              <a:spcAft>
                <a:spcPts val="0"/>
              </a:spcAft>
              <a:buSzPts val="1400"/>
              <a:buFont typeface="Calibri"/>
              <a:buChar char="•"/>
            </a:pPr>
            <a:r>
              <a:rPr lang="en" sz="1400"/>
              <a:t>Provide the student group membership counts or SASIDs and names for the 50 students who participated in the program in FY23 in the “Eligible students in student group participating” fields</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2" name="Google Shape;401;p63">
            <a:extLst>
              <a:ext uri="{FF2B5EF4-FFF2-40B4-BE49-F238E27FC236}">
                <a16:creationId xmlns:a16="http://schemas.microsoft.com/office/drawing/2014/main" id="{677D775A-313F-D5E7-DE13-EC9D20A9DBFD}"/>
              </a:ext>
            </a:extLst>
          </p:cNvPr>
          <p:cNvSpPr txBox="1">
            <a:spLocks noGrp="1"/>
          </p:cNvSpPr>
          <p:nvPr>
            <p:ph type="title"/>
          </p:nvPr>
        </p:nvSpPr>
        <p:spPr>
          <a:xfrm>
            <a:off x="314385" y="464778"/>
            <a:ext cx="2876871" cy="106227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2400" dirty="0">
                <a:latin typeface="Raleway"/>
                <a:ea typeface="Raleway"/>
                <a:cs typeface="Raleway"/>
                <a:sym typeface="Raleway"/>
              </a:rPr>
              <a:t>Example Template</a:t>
            </a:r>
            <a:br>
              <a:rPr lang="en" sz="2400" dirty="0">
                <a:latin typeface="Raleway"/>
                <a:ea typeface="Raleway"/>
                <a:cs typeface="Raleway"/>
                <a:sym typeface="Raleway"/>
              </a:rPr>
            </a:br>
            <a:r>
              <a:rPr lang="en" sz="2400" dirty="0">
                <a:latin typeface="Raleway"/>
                <a:ea typeface="Raleway"/>
                <a:cs typeface="Raleway"/>
                <a:sym typeface="Raleway"/>
              </a:rPr>
              <a:t>LEA-Level Survey</a:t>
            </a:r>
            <a:endParaRPr sz="2400" dirty="0">
              <a:latin typeface="Raleway"/>
              <a:ea typeface="Raleway"/>
              <a:cs typeface="Raleway"/>
              <a:sym typeface="Raleway"/>
            </a:endParaRPr>
          </a:p>
        </p:txBody>
      </p:sp>
      <p:pic>
        <p:nvPicPr>
          <p:cNvPr id="413" name="Google Shape;413;p65" descr="Template completion for the example reporting scenario on slide 28 for the evidence-based afterschool program using the LEA-level data."/>
          <p:cNvPicPr preferRelativeResize="0"/>
          <p:nvPr/>
        </p:nvPicPr>
        <p:blipFill>
          <a:blip r:embed="rId3">
            <a:alphaModFix/>
          </a:blip>
          <a:stretch>
            <a:fillRect/>
          </a:stretch>
        </p:blipFill>
        <p:spPr>
          <a:xfrm>
            <a:off x="3376851" y="177554"/>
            <a:ext cx="5461935" cy="47883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208" name="Google Shape;208;p3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2" name="Google Shape;401;p63">
            <a:extLst>
              <a:ext uri="{FF2B5EF4-FFF2-40B4-BE49-F238E27FC236}">
                <a16:creationId xmlns:a16="http://schemas.microsoft.com/office/drawing/2014/main" id="{355A677C-1951-CDDF-D905-001394F321B7}"/>
              </a:ext>
            </a:extLst>
          </p:cNvPr>
          <p:cNvSpPr txBox="1">
            <a:spLocks noGrp="1"/>
          </p:cNvSpPr>
          <p:nvPr>
            <p:ph type="title"/>
          </p:nvPr>
        </p:nvSpPr>
        <p:spPr>
          <a:xfrm>
            <a:off x="460690" y="665946"/>
            <a:ext cx="2895158" cy="106227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sz="2400" dirty="0">
                <a:latin typeface="Raleway"/>
                <a:ea typeface="Raleway"/>
                <a:cs typeface="Raleway"/>
                <a:sym typeface="Raleway"/>
              </a:rPr>
              <a:t>Example Template: Student-Level Survey</a:t>
            </a:r>
            <a:endParaRPr sz="2400" dirty="0">
              <a:latin typeface="Raleway"/>
              <a:ea typeface="Raleway"/>
              <a:cs typeface="Raleway"/>
              <a:sym typeface="Raleway"/>
            </a:endParaRPr>
          </a:p>
        </p:txBody>
      </p:sp>
      <p:pic>
        <p:nvPicPr>
          <p:cNvPr id="418" name="Google Shape;418;p66" descr="Template completion for the example reporting scenario on slide 28 for the evidence-based afterschool program using student-level data."/>
          <p:cNvPicPr preferRelativeResize="0"/>
          <p:nvPr/>
        </p:nvPicPr>
        <p:blipFill>
          <a:blip r:embed="rId3">
            <a:alphaModFix/>
          </a:blip>
          <a:stretch>
            <a:fillRect/>
          </a:stretch>
        </p:blipFill>
        <p:spPr>
          <a:xfrm>
            <a:off x="3753844" y="65152"/>
            <a:ext cx="4009412" cy="50131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Douglas County School District </a:t>
            </a:r>
            <a:endParaRPr dirty="0">
              <a:latin typeface="Raleway"/>
              <a:ea typeface="Raleway"/>
              <a:cs typeface="Raleway"/>
              <a:sym typeface="Raleway"/>
            </a:endParaRPr>
          </a:p>
        </p:txBody>
      </p:sp>
      <p:sp>
        <p:nvSpPr>
          <p:cNvPr id="424" name="Google Shape;424;p67"/>
          <p:cNvSpPr txBox="1">
            <a:spLocks noGrp="1"/>
          </p:cNvSpPr>
          <p:nvPr>
            <p:ph type="body" idx="1"/>
          </p:nvPr>
        </p:nvSpPr>
        <p:spPr>
          <a:xfrm>
            <a:off x="253825" y="1165850"/>
            <a:ext cx="8597700" cy="3263400"/>
          </a:xfrm>
          <a:prstGeom prst="rect">
            <a:avLst/>
          </a:prstGeom>
          <a:noFill/>
          <a:ln>
            <a:noFill/>
          </a:ln>
        </p:spPr>
        <p:txBody>
          <a:bodyPr spcFirstLastPara="1" wrap="square" lIns="0" tIns="0" rIns="0" bIns="0" anchor="t" anchorCtr="0">
            <a:noAutofit/>
          </a:bodyPr>
          <a:lstStyle/>
          <a:p>
            <a:pPr marL="457200" lvl="0" indent="-311150" algn="l" rtl="0">
              <a:lnSpc>
                <a:spcPct val="100000"/>
              </a:lnSpc>
              <a:spcBef>
                <a:spcPts val="800"/>
              </a:spcBef>
              <a:spcAft>
                <a:spcPts val="0"/>
              </a:spcAft>
              <a:buClr>
                <a:srgbClr val="000000"/>
              </a:buClr>
              <a:buSzPts val="1300"/>
              <a:buFont typeface="Raleway"/>
              <a:buChar char="•"/>
            </a:pPr>
            <a:r>
              <a:rPr lang="en" sz="1400" b="1" dirty="0">
                <a:solidFill>
                  <a:srgbClr val="000000"/>
                </a:solidFill>
                <a:latin typeface="Raleway"/>
                <a:ea typeface="Raleway"/>
                <a:cs typeface="Raleway"/>
                <a:sym typeface="Raleway"/>
              </a:rPr>
              <a:t>Template used</a:t>
            </a:r>
            <a:endParaRPr sz="1400" b="1"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ESSER Student-level separate so CDE can pull demographic information</a:t>
            </a:r>
            <a:endParaRPr sz="1400" dirty="0">
              <a:solidFill>
                <a:srgbClr val="000000"/>
              </a:solidFill>
              <a:latin typeface="Raleway"/>
              <a:ea typeface="Raleway"/>
              <a:cs typeface="Raleway"/>
              <a:sym typeface="Raleway"/>
            </a:endParaRPr>
          </a:p>
          <a:p>
            <a:pPr marL="457200" lvl="0" indent="-311150" algn="l" rtl="0">
              <a:lnSpc>
                <a:spcPct val="100000"/>
              </a:lnSpc>
              <a:spcBef>
                <a:spcPts val="0"/>
              </a:spcBef>
              <a:spcAft>
                <a:spcPts val="0"/>
              </a:spcAft>
              <a:buClr>
                <a:srgbClr val="000000"/>
              </a:buClr>
              <a:buSzPts val="1300"/>
              <a:buFont typeface="Raleway"/>
              <a:buChar char="•"/>
            </a:pPr>
            <a:r>
              <a:rPr lang="en" sz="1400" b="1" dirty="0">
                <a:solidFill>
                  <a:srgbClr val="000000"/>
                </a:solidFill>
                <a:latin typeface="Raleway"/>
                <a:ea typeface="Raleway"/>
                <a:cs typeface="Raleway"/>
                <a:sym typeface="Raleway"/>
              </a:rPr>
              <a:t>Personnel/district resources for data collection</a:t>
            </a:r>
            <a:endParaRPr sz="1400" b="1"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Student data service department</a:t>
            </a:r>
            <a:endParaRPr sz="1400"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Charter school representatives</a:t>
            </a:r>
            <a:endParaRPr sz="1400"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Program/department coordinators</a:t>
            </a:r>
            <a:endParaRPr sz="1400"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Infinite Campus/individual school or district participation reports</a:t>
            </a:r>
            <a:endParaRPr sz="1400" dirty="0">
              <a:solidFill>
                <a:srgbClr val="000000"/>
              </a:solidFill>
              <a:latin typeface="Raleway"/>
              <a:ea typeface="Raleway"/>
              <a:cs typeface="Raleway"/>
              <a:sym typeface="Raleway"/>
            </a:endParaRPr>
          </a:p>
          <a:p>
            <a:pPr marL="457200" lvl="0" indent="-311150" algn="l" rtl="0">
              <a:lnSpc>
                <a:spcPct val="100000"/>
              </a:lnSpc>
              <a:spcBef>
                <a:spcPts val="0"/>
              </a:spcBef>
              <a:spcAft>
                <a:spcPts val="0"/>
              </a:spcAft>
              <a:buClr>
                <a:srgbClr val="000000"/>
              </a:buClr>
              <a:buSzPts val="1300"/>
              <a:buFont typeface="Raleway"/>
              <a:buChar char="•"/>
            </a:pPr>
            <a:r>
              <a:rPr lang="en" sz="1400" b="1" dirty="0">
                <a:solidFill>
                  <a:srgbClr val="000000"/>
                </a:solidFill>
                <a:latin typeface="Raleway"/>
                <a:ea typeface="Raleway"/>
                <a:cs typeface="Raleway"/>
                <a:sym typeface="Raleway"/>
              </a:rPr>
              <a:t>Student criteria selection</a:t>
            </a:r>
            <a:endParaRPr sz="1400" b="1" dirty="0">
              <a:solidFill>
                <a:srgbClr val="000000"/>
              </a:solidFill>
              <a:latin typeface="Raleway"/>
              <a:ea typeface="Raleway"/>
              <a:cs typeface="Raleway"/>
              <a:sym typeface="Raleway"/>
            </a:endParaRPr>
          </a:p>
          <a:p>
            <a:pPr marL="457200" lvl="0" indent="-311150" algn="l" rtl="0">
              <a:lnSpc>
                <a:spcPct val="100000"/>
              </a:lnSpc>
              <a:spcBef>
                <a:spcPts val="0"/>
              </a:spcBef>
              <a:spcAft>
                <a:spcPts val="0"/>
              </a:spcAft>
              <a:buClr>
                <a:srgbClr val="000000"/>
              </a:buClr>
              <a:buSzPts val="1300"/>
              <a:buFont typeface="Raleway"/>
              <a:buChar char="•"/>
            </a:pPr>
            <a:r>
              <a:rPr lang="en" sz="1400" b="1" dirty="0">
                <a:solidFill>
                  <a:srgbClr val="000000"/>
                </a:solidFill>
                <a:latin typeface="Raleway"/>
                <a:ea typeface="Raleway"/>
                <a:cs typeface="Raleway"/>
                <a:sym typeface="Raleway"/>
              </a:rPr>
              <a:t>Method for collecting data</a:t>
            </a:r>
            <a:endParaRPr sz="1400" b="1" dirty="0">
              <a:solidFill>
                <a:srgbClr val="000000"/>
              </a:solidFill>
              <a:latin typeface="Raleway"/>
              <a:ea typeface="Raleway"/>
              <a:cs typeface="Raleway"/>
              <a:sym typeface="Raleway"/>
            </a:endParaRPr>
          </a:p>
          <a:p>
            <a:pPr marL="457200" lvl="0" indent="-311150" algn="l" rtl="0">
              <a:lnSpc>
                <a:spcPct val="100000"/>
              </a:lnSpc>
              <a:spcBef>
                <a:spcPts val="0"/>
              </a:spcBef>
              <a:spcAft>
                <a:spcPts val="0"/>
              </a:spcAft>
              <a:buClr>
                <a:srgbClr val="000000"/>
              </a:buClr>
              <a:buSzPts val="1300"/>
              <a:buFont typeface="Raleway"/>
              <a:buChar char="•"/>
            </a:pPr>
            <a:r>
              <a:rPr lang="en" sz="1400" b="1" dirty="0">
                <a:solidFill>
                  <a:srgbClr val="000000"/>
                </a:solidFill>
                <a:latin typeface="Raleway"/>
                <a:ea typeface="Raleway"/>
                <a:cs typeface="Raleway"/>
                <a:sym typeface="Raleway"/>
              </a:rPr>
              <a:t>Technology Tab example</a:t>
            </a:r>
            <a:endParaRPr sz="1400" b="1"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Two district programs fit the technology tab</a:t>
            </a:r>
            <a:endParaRPr sz="1400"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Determined that we would report all students K-12 eligible &amp; participated as they could not be split on the report by specific technology and sent CDE an email with our submission to note all district (non-charter) students K-12 for that tab. </a:t>
            </a:r>
            <a:endParaRPr sz="1400" dirty="0">
              <a:solidFill>
                <a:srgbClr val="000000"/>
              </a:solidFill>
              <a:latin typeface="Raleway"/>
              <a:ea typeface="Raleway"/>
              <a:cs typeface="Raleway"/>
              <a:sym typeface="Raleway"/>
            </a:endParaRPr>
          </a:p>
          <a:p>
            <a:pPr marL="914400" lvl="1" indent="-317500" algn="l" rtl="0">
              <a:lnSpc>
                <a:spcPct val="100000"/>
              </a:lnSpc>
              <a:spcBef>
                <a:spcPts val="0"/>
              </a:spcBef>
              <a:spcAft>
                <a:spcPts val="0"/>
              </a:spcAft>
              <a:buClr>
                <a:srgbClr val="000000"/>
              </a:buClr>
              <a:buSzPts val="1400"/>
              <a:buFont typeface="Raleway"/>
              <a:buChar char="•"/>
            </a:pPr>
            <a:r>
              <a:rPr lang="en" sz="1400" dirty="0">
                <a:solidFill>
                  <a:srgbClr val="000000"/>
                </a:solidFill>
                <a:latin typeface="Raleway"/>
                <a:ea typeface="Raleway"/>
                <a:cs typeface="Raleway"/>
                <a:sym typeface="Raleway"/>
              </a:rPr>
              <a:t>Any charters with only some students added to the excel tab separately.</a:t>
            </a:r>
            <a:endParaRPr sz="1400" dirty="0">
              <a:solidFill>
                <a:srgbClr val="000000"/>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ctrTitle"/>
          </p:nvPr>
        </p:nvSpPr>
        <p:spPr>
          <a:xfrm>
            <a:off x="1281938" y="1696969"/>
            <a:ext cx="6580125" cy="1102500"/>
          </a:xfrm>
          <a:prstGeom prst="rect">
            <a:avLst/>
          </a:prstGeom>
          <a:noFill/>
          <a:ln>
            <a:noFill/>
          </a:ln>
        </p:spPr>
        <p:txBody>
          <a:bodyPr spcFirstLastPara="1" wrap="square" lIns="68569" tIns="34275" rIns="68569" bIns="34275" anchor="ctr" anchorCtr="0">
            <a:noAutofit/>
          </a:bodyPr>
          <a:lstStyle/>
          <a:p>
            <a:r>
              <a:rPr lang="de-CH" sz="3375" b="1" dirty="0">
                <a:solidFill>
                  <a:srgbClr val="434343"/>
                </a:solidFill>
                <a:latin typeface="Roboto"/>
                <a:ea typeface="Roboto"/>
                <a:cs typeface="Roboto"/>
                <a:sym typeface="Roboto"/>
              </a:rPr>
              <a:t>ESSER Reporting of</a:t>
            </a:r>
            <a:endParaRPr sz="3375" b="1" dirty="0">
              <a:solidFill>
                <a:srgbClr val="434343"/>
              </a:solidFill>
              <a:latin typeface="Roboto"/>
              <a:ea typeface="Roboto"/>
              <a:cs typeface="Roboto"/>
              <a:sym typeface="Roboto"/>
            </a:endParaRPr>
          </a:p>
          <a:p>
            <a:r>
              <a:rPr lang="de-CH" sz="3375" b="1" dirty="0">
                <a:solidFill>
                  <a:srgbClr val="434343"/>
                </a:solidFill>
                <a:latin typeface="Roboto"/>
                <a:ea typeface="Roboto"/>
                <a:cs typeface="Roboto"/>
                <a:sym typeface="Roboto"/>
              </a:rPr>
              <a:t>Student Participation</a:t>
            </a:r>
            <a:endParaRPr sz="3375" b="1" dirty="0">
              <a:solidFill>
                <a:srgbClr val="434343"/>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992079" y="551276"/>
            <a:ext cx="6059043" cy="390825"/>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Timeline &amp; Process </a:t>
            </a:r>
            <a:br>
              <a:rPr lang="de-CH" sz="2400" dirty="0">
                <a:solidFill>
                  <a:srgbClr val="000000"/>
                </a:solidFill>
              </a:rPr>
            </a:br>
            <a:r>
              <a:rPr lang="de-CH" sz="2400" dirty="0">
                <a:solidFill>
                  <a:srgbClr val="000000"/>
                </a:solidFill>
              </a:rPr>
              <a:t>(September 2022 – February 2023)</a:t>
            </a:r>
            <a:endParaRPr sz="2400" dirty="0">
              <a:solidFill>
                <a:srgbClr val="000000"/>
              </a:solidFill>
            </a:endParaRPr>
          </a:p>
        </p:txBody>
      </p:sp>
      <p:grpSp>
        <p:nvGrpSpPr>
          <p:cNvPr id="200" name="Google Shape;200;p27" descr="In September and October 2022, the team met with the SIS team to&#10;share reporting requirements,&#10;collaborate on process for capturing data, and create a step-by-step guidance document."/>
          <p:cNvGrpSpPr/>
          <p:nvPr/>
        </p:nvGrpSpPr>
        <p:grpSpPr>
          <a:xfrm>
            <a:off x="1373819" y="1624628"/>
            <a:ext cx="1632050" cy="2452138"/>
            <a:chOff x="0" y="2295575"/>
            <a:chExt cx="2286000" cy="2847950"/>
          </a:xfrm>
        </p:grpSpPr>
        <p:grpSp>
          <p:nvGrpSpPr>
            <p:cNvPr id="201" name="Google Shape;201;p27"/>
            <p:cNvGrpSpPr/>
            <p:nvPr/>
          </p:nvGrpSpPr>
          <p:grpSpPr>
            <a:xfrm>
              <a:off x="0" y="2295575"/>
              <a:ext cx="2286000" cy="2847950"/>
              <a:chOff x="0" y="2295575"/>
              <a:chExt cx="2286000" cy="2847950"/>
            </a:xfrm>
          </p:grpSpPr>
          <p:sp>
            <p:nvSpPr>
              <p:cNvPr id="202" name="Google Shape;202;p27"/>
              <p:cNvSpPr/>
              <p:nvPr/>
            </p:nvSpPr>
            <p:spPr>
              <a:xfrm>
                <a:off x="0" y="2823925"/>
                <a:ext cx="2286000" cy="2319600"/>
              </a:xfrm>
              <a:prstGeom prst="rect">
                <a:avLst/>
              </a:prstGeom>
              <a:solidFill>
                <a:srgbClr val="0B7140"/>
              </a:solidFill>
              <a:ln>
                <a:noFill/>
              </a:ln>
            </p:spPr>
            <p:txBody>
              <a:bodyPr spcFirstLastPara="1" wrap="square" lIns="68569" tIns="68569" rIns="68569" bIns="68569" anchor="t" anchorCtr="0">
                <a:noAutofit/>
              </a:bodyPr>
              <a:lstStyle/>
              <a:p>
                <a:pPr algn="ctr" defTabSz="685800">
                  <a:spcAft>
                    <a:spcPts val="1200"/>
                  </a:spcAft>
                </a:pPr>
                <a:r>
                  <a:rPr lang="en-US" sz="1200" b="1" dirty="0">
                    <a:solidFill>
                      <a:schemeClr val="bg1"/>
                    </a:solidFill>
                  </a:rPr>
                  <a:t>Met with SIS Team</a:t>
                </a:r>
              </a:p>
              <a:p>
                <a:pPr marL="171450" indent="-171450" defTabSz="685800">
                  <a:buFont typeface="Arial" panose="020B0604020202020204" pitchFamily="34" charset="0"/>
                  <a:buChar char="•"/>
                </a:pPr>
                <a:r>
                  <a:rPr lang="en-US" sz="1000" dirty="0">
                    <a:solidFill>
                      <a:schemeClr val="bg1"/>
                    </a:solidFill>
                  </a:rPr>
                  <a:t>Shared reporting requirements</a:t>
                </a:r>
              </a:p>
              <a:p>
                <a:pPr marL="171450" indent="-171450" defTabSz="685800">
                  <a:buFont typeface="Arial" panose="020B0604020202020204" pitchFamily="34" charset="0"/>
                  <a:buChar char="•"/>
                </a:pPr>
                <a:r>
                  <a:rPr lang="en-US" sz="1000" dirty="0">
                    <a:solidFill>
                      <a:schemeClr val="bg1"/>
                    </a:solidFill>
                  </a:rPr>
                  <a:t>Collaborated on process for capturing data</a:t>
                </a:r>
              </a:p>
              <a:p>
                <a:pPr marL="171450" indent="-171450" defTabSz="685800">
                  <a:buFont typeface="Arial" panose="020B0604020202020204" pitchFamily="34" charset="0"/>
                  <a:buChar char="•"/>
                </a:pPr>
                <a:r>
                  <a:rPr lang="en-US" sz="1000" dirty="0">
                    <a:solidFill>
                      <a:schemeClr val="bg1"/>
                    </a:solidFill>
                  </a:rPr>
                  <a:t>Created a step-by-step guidance document</a:t>
                </a:r>
                <a:endParaRPr sz="1000" dirty="0">
                  <a:solidFill>
                    <a:schemeClr val="bg1"/>
                  </a:solidFill>
                </a:endParaRPr>
              </a:p>
            </p:txBody>
          </p:sp>
          <p:sp>
            <p:nvSpPr>
              <p:cNvPr id="203" name="Google Shape;203;p27"/>
              <p:cNvSpPr/>
              <p:nvPr/>
            </p:nvSpPr>
            <p:spPr>
              <a:xfrm>
                <a:off x="0" y="2295575"/>
                <a:ext cx="2286000" cy="53700"/>
              </a:xfrm>
              <a:prstGeom prst="rect">
                <a:avLst/>
              </a:prstGeom>
              <a:solidFill>
                <a:srgbClr val="0B7140"/>
              </a:solidFill>
              <a:ln>
                <a:noFill/>
              </a:ln>
            </p:spPr>
            <p:txBody>
              <a:bodyPr spcFirstLastPara="1" wrap="square" lIns="68569" tIns="68569" rIns="68569" bIns="68569" anchor="ctr" anchorCtr="0">
                <a:noAutofit/>
              </a:bodyPr>
              <a:lstStyle/>
              <a:p>
                <a:pPr defTabSz="685800"/>
                <a:endParaRPr sz="1050"/>
              </a:p>
            </p:txBody>
          </p:sp>
        </p:grpSp>
        <p:sp>
          <p:nvSpPr>
            <p:cNvPr id="204" name="Google Shape;204;p27"/>
            <p:cNvSpPr txBox="1"/>
            <p:nvPr/>
          </p:nvSpPr>
          <p:spPr>
            <a:xfrm>
              <a:off x="216298" y="2441107"/>
              <a:ext cx="17859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a:solidFill>
                    <a:srgbClr val="0B7140"/>
                  </a:solidFill>
                  <a:latin typeface="Roboto"/>
                  <a:ea typeface="Roboto"/>
                  <a:cs typeface="Roboto"/>
                  <a:sym typeface="Roboto"/>
                </a:rPr>
                <a:t>Sept/ Oct 2022</a:t>
              </a:r>
              <a:endParaRPr sz="1200">
                <a:solidFill>
                  <a:srgbClr val="0B7140"/>
                </a:solidFill>
                <a:latin typeface="Roboto"/>
                <a:ea typeface="Roboto"/>
                <a:cs typeface="Roboto"/>
                <a:sym typeface="Roboto"/>
              </a:endParaRPr>
            </a:p>
          </p:txBody>
        </p:sp>
        <p:cxnSp>
          <p:nvCxnSpPr>
            <p:cNvPr id="207" name="Google Shape;207;p27"/>
            <p:cNvCxnSpPr/>
            <p:nvPr/>
          </p:nvCxnSpPr>
          <p:spPr>
            <a:xfrm>
              <a:off x="2286000" y="2295575"/>
              <a:ext cx="0" cy="2837400"/>
            </a:xfrm>
            <a:prstGeom prst="straightConnector1">
              <a:avLst/>
            </a:prstGeom>
            <a:noFill/>
            <a:ln w="9525" cap="flat" cmpd="sng">
              <a:solidFill>
                <a:srgbClr val="65F0AD"/>
              </a:solidFill>
              <a:prstDash val="dot"/>
              <a:round/>
              <a:headEnd type="none" w="sm" len="sm"/>
              <a:tailEnd type="none" w="sm" len="sm"/>
            </a:ln>
          </p:spPr>
        </p:cxnSp>
      </p:grpSp>
      <p:grpSp>
        <p:nvGrpSpPr>
          <p:cNvPr id="193" name="Google Shape;193;p27" descr="In November 2022, training for schools were offered, including a virtual training session (recorded), and a newsletter with information &amp; recording was sent out."/>
          <p:cNvGrpSpPr/>
          <p:nvPr/>
        </p:nvGrpSpPr>
        <p:grpSpPr>
          <a:xfrm>
            <a:off x="3005571" y="1624616"/>
            <a:ext cx="1632050" cy="2452138"/>
            <a:chOff x="0" y="2295575"/>
            <a:chExt cx="2286000" cy="2847950"/>
          </a:xfrm>
        </p:grpSpPr>
        <p:grpSp>
          <p:nvGrpSpPr>
            <p:cNvPr id="194" name="Google Shape;194;p27"/>
            <p:cNvGrpSpPr/>
            <p:nvPr/>
          </p:nvGrpSpPr>
          <p:grpSpPr>
            <a:xfrm>
              <a:off x="0" y="2295575"/>
              <a:ext cx="2286000" cy="2847950"/>
              <a:chOff x="0" y="2295575"/>
              <a:chExt cx="2286000" cy="2847950"/>
            </a:xfrm>
          </p:grpSpPr>
          <p:sp>
            <p:nvSpPr>
              <p:cNvPr id="195" name="Google Shape;195;p27"/>
              <p:cNvSpPr/>
              <p:nvPr/>
            </p:nvSpPr>
            <p:spPr>
              <a:xfrm>
                <a:off x="0" y="2823924"/>
                <a:ext cx="2286000" cy="2319601"/>
              </a:xfrm>
              <a:prstGeom prst="rect">
                <a:avLst/>
              </a:prstGeom>
              <a:solidFill>
                <a:srgbClr val="0B7140"/>
              </a:solidFill>
              <a:ln>
                <a:noFill/>
              </a:ln>
            </p:spPr>
            <p:txBody>
              <a:bodyPr spcFirstLastPara="1" wrap="square" lIns="68569" tIns="68569" rIns="68569" bIns="68569" anchor="t" anchorCtr="0">
                <a:noAutofit/>
              </a:bodyPr>
              <a:lstStyle/>
              <a:p>
                <a:pPr algn="ctr" defTabSz="685800">
                  <a:spcAft>
                    <a:spcPts val="1200"/>
                  </a:spcAft>
                </a:pPr>
                <a:r>
                  <a:rPr lang="en-US" sz="1200" b="1" dirty="0">
                    <a:solidFill>
                      <a:schemeClr val="bg1"/>
                    </a:solidFill>
                  </a:rPr>
                  <a:t>Training for Schools</a:t>
                </a:r>
              </a:p>
              <a:p>
                <a:pPr marL="171450" indent="-171450" defTabSz="685800">
                  <a:buFont typeface="Arial" panose="020B0604020202020204" pitchFamily="34" charset="0"/>
                  <a:buChar char="•"/>
                </a:pPr>
                <a:r>
                  <a:rPr lang="en-US" sz="1050" dirty="0">
                    <a:solidFill>
                      <a:schemeClr val="bg1"/>
                    </a:solidFill>
                  </a:rPr>
                  <a:t>Virtual training session (recorded)</a:t>
                </a:r>
              </a:p>
              <a:p>
                <a:pPr marL="171450" indent="-171450" defTabSz="685800">
                  <a:buFont typeface="Arial" panose="020B0604020202020204" pitchFamily="34" charset="0"/>
                  <a:buChar char="•"/>
                </a:pPr>
                <a:r>
                  <a:rPr lang="en-US" sz="1050" dirty="0">
                    <a:solidFill>
                      <a:schemeClr val="bg1"/>
                    </a:solidFill>
                  </a:rPr>
                  <a:t>Newsletter with information &amp; recording sent out</a:t>
                </a:r>
                <a:endParaRPr sz="1050" dirty="0">
                  <a:solidFill>
                    <a:schemeClr val="bg1"/>
                  </a:solidFill>
                </a:endParaRPr>
              </a:p>
            </p:txBody>
          </p:sp>
          <p:sp>
            <p:nvSpPr>
              <p:cNvPr id="196" name="Google Shape;196;p27"/>
              <p:cNvSpPr/>
              <p:nvPr/>
            </p:nvSpPr>
            <p:spPr>
              <a:xfrm>
                <a:off x="0" y="2295575"/>
                <a:ext cx="2286000" cy="53700"/>
              </a:xfrm>
              <a:prstGeom prst="rect">
                <a:avLst/>
              </a:prstGeom>
              <a:solidFill>
                <a:srgbClr val="0B7140"/>
              </a:solidFill>
              <a:ln>
                <a:noFill/>
              </a:ln>
            </p:spPr>
            <p:txBody>
              <a:bodyPr spcFirstLastPara="1" wrap="square" lIns="68569" tIns="68569" rIns="68569" bIns="68569" anchor="ctr" anchorCtr="0">
                <a:noAutofit/>
              </a:bodyPr>
              <a:lstStyle/>
              <a:p>
                <a:pPr defTabSz="685800"/>
                <a:endParaRPr sz="1050"/>
              </a:p>
            </p:txBody>
          </p:sp>
        </p:grpSp>
        <p:sp>
          <p:nvSpPr>
            <p:cNvPr id="197" name="Google Shape;197;p27"/>
            <p:cNvSpPr txBox="1"/>
            <p:nvPr/>
          </p:nvSpPr>
          <p:spPr>
            <a:xfrm>
              <a:off x="216308" y="2441100"/>
              <a:ext cx="17070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a:solidFill>
                    <a:srgbClr val="0B7140"/>
                  </a:solidFill>
                  <a:latin typeface="Roboto"/>
                  <a:ea typeface="Roboto"/>
                  <a:cs typeface="Roboto"/>
                  <a:sym typeface="Roboto"/>
                </a:rPr>
                <a:t>Nov 2022</a:t>
              </a:r>
              <a:endParaRPr sz="1200">
                <a:solidFill>
                  <a:srgbClr val="0B7140"/>
                </a:solidFill>
                <a:latin typeface="Roboto"/>
                <a:ea typeface="Roboto"/>
                <a:cs typeface="Roboto"/>
                <a:sym typeface="Roboto"/>
              </a:endParaRPr>
            </a:p>
          </p:txBody>
        </p:sp>
        <p:cxnSp>
          <p:nvCxnSpPr>
            <p:cNvPr id="199" name="Google Shape;199;p27"/>
            <p:cNvCxnSpPr/>
            <p:nvPr/>
          </p:nvCxnSpPr>
          <p:spPr>
            <a:xfrm>
              <a:off x="2286000" y="2295575"/>
              <a:ext cx="0" cy="2837400"/>
            </a:xfrm>
            <a:prstGeom prst="straightConnector1">
              <a:avLst/>
            </a:prstGeom>
            <a:noFill/>
            <a:ln w="9525" cap="flat" cmpd="sng">
              <a:solidFill>
                <a:srgbClr val="65F0AD"/>
              </a:solidFill>
              <a:prstDash val="dot"/>
              <a:round/>
              <a:headEnd type="none" w="sm" len="sm"/>
              <a:tailEnd type="none" w="sm" len="sm"/>
            </a:ln>
          </p:spPr>
        </p:cxnSp>
      </p:grpSp>
      <p:grpSp>
        <p:nvGrpSpPr>
          <p:cNvPr id="186" name="Google Shape;186;p27" descr="In November and December 2022, there was tracking by schools. Schools began entering student participation in SIS. The deadline was set for all back data from July 2022-present to be entered (Dec 16th)."/>
          <p:cNvGrpSpPr/>
          <p:nvPr/>
        </p:nvGrpSpPr>
        <p:grpSpPr>
          <a:xfrm>
            <a:off x="4637323" y="1624616"/>
            <a:ext cx="1632050" cy="2452138"/>
            <a:chOff x="0" y="2295575"/>
            <a:chExt cx="2286000" cy="2847950"/>
          </a:xfrm>
        </p:grpSpPr>
        <p:grpSp>
          <p:nvGrpSpPr>
            <p:cNvPr id="187" name="Google Shape;187;p27"/>
            <p:cNvGrpSpPr/>
            <p:nvPr/>
          </p:nvGrpSpPr>
          <p:grpSpPr>
            <a:xfrm>
              <a:off x="0" y="2295575"/>
              <a:ext cx="2286000" cy="2847950"/>
              <a:chOff x="0" y="2295575"/>
              <a:chExt cx="2286000" cy="2847950"/>
            </a:xfrm>
          </p:grpSpPr>
          <p:sp>
            <p:nvSpPr>
              <p:cNvPr id="188" name="Google Shape;188;p27" descr="In November and December 2022, there was tracking by schools. Schools began entering student participation in SIS. The deadline was set for all back data from July 2022-present to be entered (Dec 16th)."/>
              <p:cNvSpPr/>
              <p:nvPr/>
            </p:nvSpPr>
            <p:spPr>
              <a:xfrm>
                <a:off x="0" y="2823925"/>
                <a:ext cx="2286000" cy="2319600"/>
              </a:xfrm>
              <a:prstGeom prst="rect">
                <a:avLst/>
              </a:prstGeom>
              <a:solidFill>
                <a:srgbClr val="EFEFEF"/>
              </a:solidFill>
              <a:ln>
                <a:noFill/>
              </a:ln>
            </p:spPr>
            <p:txBody>
              <a:bodyPr spcFirstLastPara="1" wrap="square" lIns="68569" tIns="68569" rIns="68569" bIns="68569" anchor="t" anchorCtr="0">
                <a:noAutofit/>
              </a:bodyPr>
              <a:lstStyle/>
              <a:p>
                <a:pPr algn="ctr" defTabSz="685800">
                  <a:spcAft>
                    <a:spcPts val="1200"/>
                  </a:spcAft>
                </a:pPr>
                <a:r>
                  <a:rPr lang="en-US" sz="1200" b="1" dirty="0">
                    <a:solidFill>
                      <a:schemeClr val="tx2">
                        <a:lumMod val="25000"/>
                      </a:schemeClr>
                    </a:solidFill>
                  </a:rPr>
                  <a:t>Tracking by Schools</a:t>
                </a:r>
              </a:p>
              <a:p>
                <a:pPr marL="171450" indent="-171450" defTabSz="685800">
                  <a:buFont typeface="Arial" panose="020B0604020202020204" pitchFamily="34" charset="0"/>
                  <a:buChar char="•"/>
                </a:pPr>
                <a:r>
                  <a:rPr lang="en-US" sz="1000" dirty="0">
                    <a:solidFill>
                      <a:schemeClr val="tx2">
                        <a:lumMod val="25000"/>
                      </a:schemeClr>
                    </a:solidFill>
                  </a:rPr>
                  <a:t>Schools began entering student participation in SIS</a:t>
                </a:r>
              </a:p>
              <a:p>
                <a:pPr marL="171450" indent="-171450" defTabSz="685800">
                  <a:buFont typeface="Arial" panose="020B0604020202020204" pitchFamily="34" charset="0"/>
                  <a:buChar char="•"/>
                </a:pPr>
                <a:r>
                  <a:rPr lang="en-US" sz="1000" dirty="0">
                    <a:solidFill>
                      <a:schemeClr val="tx2">
                        <a:lumMod val="25000"/>
                      </a:schemeClr>
                    </a:solidFill>
                  </a:rPr>
                  <a:t>Deadline was set for all back data from July 2022-present to be entered (Dec 16</a:t>
                </a:r>
                <a:r>
                  <a:rPr lang="en-US" sz="1000" baseline="30000" dirty="0">
                    <a:solidFill>
                      <a:schemeClr val="tx2">
                        <a:lumMod val="25000"/>
                      </a:schemeClr>
                    </a:solidFill>
                  </a:rPr>
                  <a:t>th</a:t>
                </a:r>
                <a:r>
                  <a:rPr lang="en-US" sz="1000" dirty="0">
                    <a:solidFill>
                      <a:schemeClr val="tx2">
                        <a:lumMod val="25000"/>
                      </a:schemeClr>
                    </a:solidFill>
                  </a:rPr>
                  <a:t>)</a:t>
                </a:r>
                <a:endParaRPr sz="1000" dirty="0">
                  <a:solidFill>
                    <a:schemeClr val="tx2">
                      <a:lumMod val="25000"/>
                    </a:schemeClr>
                  </a:solidFill>
                </a:endParaRPr>
              </a:p>
            </p:txBody>
          </p:sp>
          <p:sp>
            <p:nvSpPr>
              <p:cNvPr id="189" name="Google Shape;189;p27"/>
              <p:cNvSpPr/>
              <p:nvPr/>
            </p:nvSpPr>
            <p:spPr>
              <a:xfrm>
                <a:off x="0" y="2295575"/>
                <a:ext cx="2286000" cy="53700"/>
              </a:xfrm>
              <a:prstGeom prst="rect">
                <a:avLst/>
              </a:prstGeom>
              <a:solidFill>
                <a:srgbClr val="EFEFEF"/>
              </a:solidFill>
              <a:ln>
                <a:noFill/>
              </a:ln>
            </p:spPr>
            <p:txBody>
              <a:bodyPr spcFirstLastPara="1" wrap="square" lIns="68569" tIns="68569" rIns="68569" bIns="68569" anchor="ctr" anchorCtr="0">
                <a:noAutofit/>
              </a:bodyPr>
              <a:lstStyle/>
              <a:p>
                <a:pPr defTabSz="685800"/>
                <a:endParaRPr sz="1050"/>
              </a:p>
            </p:txBody>
          </p:sp>
        </p:grpSp>
        <p:sp>
          <p:nvSpPr>
            <p:cNvPr id="190" name="Google Shape;190;p27"/>
            <p:cNvSpPr txBox="1"/>
            <p:nvPr/>
          </p:nvSpPr>
          <p:spPr>
            <a:xfrm>
              <a:off x="216309" y="2441113"/>
              <a:ext cx="18534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dirty="0">
                  <a:solidFill>
                    <a:srgbClr val="5E5E5E"/>
                  </a:solidFill>
                  <a:latin typeface="Roboto"/>
                  <a:ea typeface="Roboto"/>
                  <a:cs typeface="Roboto"/>
                  <a:sym typeface="Roboto"/>
                </a:rPr>
                <a:t>Nov/ Dec 2022</a:t>
              </a:r>
              <a:endParaRPr sz="1200" dirty="0">
                <a:solidFill>
                  <a:srgbClr val="5E5E5E"/>
                </a:solidFill>
                <a:latin typeface="Roboto"/>
                <a:ea typeface="Roboto"/>
                <a:cs typeface="Roboto"/>
                <a:sym typeface="Roboto"/>
              </a:endParaRPr>
            </a:p>
          </p:txBody>
        </p:sp>
        <p:cxnSp>
          <p:nvCxnSpPr>
            <p:cNvPr id="192" name="Google Shape;192;p27"/>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180" name="Google Shape;180;p27" descr="In February 2023, there were check-ins with schools. The SIS team pulled data. The ESSER Team met with each school and addressed any missing data and established another deadline if needed."/>
          <p:cNvGrpSpPr/>
          <p:nvPr/>
        </p:nvGrpSpPr>
        <p:grpSpPr>
          <a:xfrm>
            <a:off x="6269076" y="1624616"/>
            <a:ext cx="1632050" cy="2452138"/>
            <a:chOff x="0" y="2295575"/>
            <a:chExt cx="2286000" cy="2847950"/>
          </a:xfrm>
        </p:grpSpPr>
        <p:grpSp>
          <p:nvGrpSpPr>
            <p:cNvPr id="181" name="Google Shape;181;p27"/>
            <p:cNvGrpSpPr/>
            <p:nvPr/>
          </p:nvGrpSpPr>
          <p:grpSpPr>
            <a:xfrm>
              <a:off x="0" y="2295575"/>
              <a:ext cx="2286000" cy="2847950"/>
              <a:chOff x="0" y="2295575"/>
              <a:chExt cx="2286000" cy="2847950"/>
            </a:xfrm>
          </p:grpSpPr>
          <p:sp>
            <p:nvSpPr>
              <p:cNvPr id="182" name="Google Shape;182;p27"/>
              <p:cNvSpPr/>
              <p:nvPr/>
            </p:nvSpPr>
            <p:spPr>
              <a:xfrm>
                <a:off x="0" y="2823925"/>
                <a:ext cx="2286000" cy="2319600"/>
              </a:xfrm>
              <a:prstGeom prst="rect">
                <a:avLst/>
              </a:prstGeom>
              <a:solidFill>
                <a:srgbClr val="EFEFEF"/>
              </a:solidFill>
              <a:ln>
                <a:noFill/>
              </a:ln>
            </p:spPr>
            <p:txBody>
              <a:bodyPr spcFirstLastPara="1" wrap="square" lIns="68569" tIns="68569" rIns="68569" bIns="68569" anchor="t" anchorCtr="0">
                <a:noAutofit/>
              </a:bodyPr>
              <a:lstStyle/>
              <a:p>
                <a:pPr algn="ctr" defTabSz="685800">
                  <a:spcAft>
                    <a:spcPts val="1200"/>
                  </a:spcAft>
                </a:pPr>
                <a:r>
                  <a:rPr lang="en-US" sz="1200" b="1" dirty="0">
                    <a:solidFill>
                      <a:schemeClr val="tx2">
                        <a:lumMod val="25000"/>
                      </a:schemeClr>
                    </a:solidFill>
                  </a:rPr>
                  <a:t>Check-ins with Schools</a:t>
                </a:r>
              </a:p>
              <a:p>
                <a:pPr marL="171450" indent="-171450" defTabSz="685800">
                  <a:buFont typeface="Arial" panose="020B0604020202020204" pitchFamily="34" charset="0"/>
                  <a:buChar char="•"/>
                </a:pPr>
                <a:r>
                  <a:rPr lang="en-US" sz="1000" dirty="0">
                    <a:solidFill>
                      <a:schemeClr val="tx2">
                        <a:lumMod val="25000"/>
                      </a:schemeClr>
                    </a:solidFill>
                  </a:rPr>
                  <a:t>SIS team pulled data</a:t>
                </a:r>
              </a:p>
              <a:p>
                <a:pPr marL="171450" indent="-171450" defTabSz="685800">
                  <a:buFont typeface="Arial" panose="020B0604020202020204" pitchFamily="34" charset="0"/>
                  <a:buChar char="•"/>
                </a:pPr>
                <a:r>
                  <a:rPr lang="en-US" sz="1000" dirty="0">
                    <a:solidFill>
                      <a:schemeClr val="tx2">
                        <a:lumMod val="25000"/>
                      </a:schemeClr>
                    </a:solidFill>
                  </a:rPr>
                  <a:t>ESSER Team met with each school and addressed any missing data</a:t>
                </a:r>
              </a:p>
              <a:p>
                <a:pPr marL="171450" lvl="3" indent="-171450" defTabSz="685800">
                  <a:buFont typeface="Arial" panose="020B0604020202020204" pitchFamily="34" charset="0"/>
                  <a:buChar char="•"/>
                </a:pPr>
                <a:r>
                  <a:rPr lang="en-US" sz="1000" dirty="0">
                    <a:solidFill>
                      <a:schemeClr val="tx2">
                        <a:lumMod val="25000"/>
                      </a:schemeClr>
                    </a:solidFill>
                  </a:rPr>
                  <a:t>Established another deadline if needed</a:t>
                </a:r>
                <a:endParaRPr sz="1000" dirty="0">
                  <a:solidFill>
                    <a:schemeClr val="tx2">
                      <a:lumMod val="25000"/>
                    </a:schemeClr>
                  </a:solidFill>
                </a:endParaRPr>
              </a:p>
            </p:txBody>
          </p:sp>
          <p:sp>
            <p:nvSpPr>
              <p:cNvPr id="183" name="Google Shape;183;p27"/>
              <p:cNvSpPr/>
              <p:nvPr/>
            </p:nvSpPr>
            <p:spPr>
              <a:xfrm>
                <a:off x="0" y="2295575"/>
                <a:ext cx="2286000" cy="53700"/>
              </a:xfrm>
              <a:prstGeom prst="rect">
                <a:avLst/>
              </a:prstGeom>
              <a:solidFill>
                <a:srgbClr val="EFEFEF"/>
              </a:solidFill>
              <a:ln>
                <a:noFill/>
              </a:ln>
            </p:spPr>
            <p:txBody>
              <a:bodyPr spcFirstLastPara="1" wrap="square" lIns="68569" tIns="68569" rIns="68569" bIns="68569" anchor="ctr" anchorCtr="0">
                <a:noAutofit/>
              </a:bodyPr>
              <a:lstStyle/>
              <a:p>
                <a:pPr defTabSz="685800"/>
                <a:endParaRPr sz="1050"/>
              </a:p>
            </p:txBody>
          </p:sp>
        </p:grpSp>
        <p:sp>
          <p:nvSpPr>
            <p:cNvPr id="184" name="Google Shape;184;p27"/>
            <p:cNvSpPr txBox="1"/>
            <p:nvPr/>
          </p:nvSpPr>
          <p:spPr>
            <a:xfrm>
              <a:off x="216308" y="2441103"/>
              <a:ext cx="16914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dirty="0">
                  <a:solidFill>
                    <a:srgbClr val="5E5E5E"/>
                  </a:solidFill>
                  <a:latin typeface="Roboto"/>
                  <a:ea typeface="Roboto"/>
                  <a:cs typeface="Roboto"/>
                  <a:sym typeface="Roboto"/>
                </a:rPr>
                <a:t>Feb 2023</a:t>
              </a:r>
              <a:endParaRPr sz="1200" dirty="0">
                <a:solidFill>
                  <a:srgbClr val="5E5E5E"/>
                </a:solidFill>
                <a:latin typeface="Roboto"/>
                <a:ea typeface="Roboto"/>
                <a:cs typeface="Roboto"/>
                <a:sym typeface="Robot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1287018" y="258318"/>
            <a:ext cx="5915025" cy="390825"/>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Step-by-Step Guidance</a:t>
            </a:r>
            <a:endParaRPr sz="2400" dirty="0">
              <a:solidFill>
                <a:srgbClr val="000000"/>
              </a:solidFill>
            </a:endParaRPr>
          </a:p>
        </p:txBody>
      </p:sp>
      <p:sp>
        <p:nvSpPr>
          <p:cNvPr id="325" name="Google Shape;325;p31"/>
          <p:cNvSpPr txBox="1"/>
          <p:nvPr/>
        </p:nvSpPr>
        <p:spPr>
          <a:xfrm>
            <a:off x="1326900" y="869675"/>
            <a:ext cx="6521625" cy="390825"/>
          </a:xfrm>
          <a:prstGeom prst="rect">
            <a:avLst/>
          </a:prstGeom>
          <a:noFill/>
          <a:ln>
            <a:noFill/>
          </a:ln>
        </p:spPr>
        <p:txBody>
          <a:bodyPr spcFirstLastPara="1" wrap="square" lIns="0" tIns="0" rIns="0" bIns="34275" anchor="t" anchorCtr="0">
            <a:noAutofit/>
          </a:bodyPr>
          <a:lstStyle/>
          <a:p>
            <a:pPr defTabSz="685800">
              <a:lnSpc>
                <a:spcPct val="115000"/>
              </a:lnSpc>
            </a:pPr>
            <a:r>
              <a:rPr lang="de-CH" sz="1500" b="1">
                <a:solidFill>
                  <a:srgbClr val="38761D"/>
                </a:solidFill>
                <a:highlight>
                  <a:srgbClr val="FFFFFF"/>
                </a:highlight>
                <a:latin typeface="Roboto"/>
                <a:ea typeface="Roboto"/>
                <a:cs typeface="Roboto"/>
                <a:sym typeface="Roboto"/>
              </a:rPr>
              <a:t>PowerSchool Student Programs</a:t>
            </a:r>
            <a:endParaRPr sz="1500" b="1">
              <a:solidFill>
                <a:srgbClr val="38761D"/>
              </a:solidFill>
              <a:highlight>
                <a:srgbClr val="FFFFFF"/>
              </a:highlight>
              <a:latin typeface="Roboto"/>
              <a:ea typeface="Roboto"/>
              <a:cs typeface="Roboto"/>
              <a:sym typeface="Roboto"/>
            </a:endParaRPr>
          </a:p>
          <a:p>
            <a:pPr defTabSz="685800">
              <a:lnSpc>
                <a:spcPct val="115000"/>
              </a:lnSpc>
            </a:pPr>
            <a:endParaRPr sz="1500" b="1">
              <a:solidFill>
                <a:srgbClr val="38761D"/>
              </a:solidFill>
              <a:highlight>
                <a:srgbClr val="FFFFFF"/>
              </a:highlight>
              <a:latin typeface="Roboto"/>
              <a:ea typeface="Roboto"/>
              <a:cs typeface="Roboto"/>
              <a:sym typeface="Roboto"/>
            </a:endParaRPr>
          </a:p>
          <a:p>
            <a:pPr marL="685800" lvl="1" indent="-171450" defTabSz="685800">
              <a:lnSpc>
                <a:spcPct val="90000"/>
              </a:lnSpc>
              <a:spcBef>
                <a:spcPts val="375"/>
              </a:spcBef>
            </a:pPr>
            <a:endParaRPr sz="1500">
              <a:latin typeface="Calibri"/>
              <a:ea typeface="Calibri"/>
              <a:cs typeface="Calibri"/>
              <a:sym typeface="Calibri"/>
            </a:endParaRPr>
          </a:p>
        </p:txBody>
      </p:sp>
      <p:pic>
        <p:nvPicPr>
          <p:cNvPr id="326" name="Google Shape;326;p31" descr="Example of the Step-by-Step Guidance created for tracking and reporting ESSER funded student demographic data.">
            <a:hlinkClick r:id="rId3"/>
          </p:cNvPr>
          <p:cNvPicPr preferRelativeResize="0"/>
          <p:nvPr/>
        </p:nvPicPr>
        <p:blipFill>
          <a:blip r:embed="rId4">
            <a:alphaModFix/>
          </a:blip>
          <a:stretch>
            <a:fillRect/>
          </a:stretch>
        </p:blipFill>
        <p:spPr>
          <a:xfrm>
            <a:off x="1901916" y="1260576"/>
            <a:ext cx="5340167" cy="291219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txBox="1">
            <a:spLocks noGrp="1"/>
          </p:cNvSpPr>
          <p:nvPr>
            <p:ph type="title"/>
          </p:nvPr>
        </p:nvSpPr>
        <p:spPr>
          <a:xfrm>
            <a:off x="1287018" y="258318"/>
            <a:ext cx="5915025" cy="390825"/>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Timeline &amp; Process (November 2022)</a:t>
            </a:r>
            <a:endParaRPr sz="2400" dirty="0">
              <a:solidFill>
                <a:srgbClr val="000000"/>
              </a:solidFill>
            </a:endParaRPr>
          </a:p>
        </p:txBody>
      </p:sp>
      <p:grpSp>
        <p:nvGrpSpPr>
          <p:cNvPr id="347" name="Google Shape;347;p32" descr="In November 2022, training for schools were offered, including a virtual training session (recorded), and a newsletter with information &amp; recording was sent out."/>
          <p:cNvGrpSpPr/>
          <p:nvPr/>
        </p:nvGrpSpPr>
        <p:grpSpPr>
          <a:xfrm>
            <a:off x="3600450" y="1314454"/>
            <a:ext cx="1714500" cy="2603311"/>
            <a:chOff x="0" y="2295575"/>
            <a:chExt cx="2286000" cy="2847950"/>
          </a:xfrm>
        </p:grpSpPr>
        <p:grpSp>
          <p:nvGrpSpPr>
            <p:cNvPr id="348" name="Google Shape;348;p32"/>
            <p:cNvGrpSpPr/>
            <p:nvPr/>
          </p:nvGrpSpPr>
          <p:grpSpPr>
            <a:xfrm>
              <a:off x="0" y="2295575"/>
              <a:ext cx="2286000" cy="2847950"/>
              <a:chOff x="0" y="2295575"/>
              <a:chExt cx="2286000" cy="2847950"/>
            </a:xfrm>
          </p:grpSpPr>
          <p:sp>
            <p:nvSpPr>
              <p:cNvPr id="349" name="Google Shape;349;p32"/>
              <p:cNvSpPr/>
              <p:nvPr/>
            </p:nvSpPr>
            <p:spPr>
              <a:xfrm>
                <a:off x="0" y="2823925"/>
                <a:ext cx="2286000" cy="2319600"/>
              </a:xfrm>
              <a:prstGeom prst="rect">
                <a:avLst/>
              </a:prstGeom>
              <a:solidFill>
                <a:srgbClr val="0B7140"/>
              </a:solidFill>
              <a:ln>
                <a:noFill/>
              </a:ln>
            </p:spPr>
            <p:txBody>
              <a:bodyPr spcFirstLastPara="1" wrap="square" lIns="68569" tIns="182880" rIns="68569" bIns="68569" anchor="t" anchorCtr="0">
                <a:noAutofit/>
              </a:bodyPr>
              <a:lstStyle/>
              <a:p>
                <a:pPr algn="ctr" defTabSz="685800">
                  <a:spcAft>
                    <a:spcPts val="1200"/>
                  </a:spcAft>
                </a:pPr>
                <a:r>
                  <a:rPr lang="en-US" sz="1200" b="1" dirty="0">
                    <a:solidFill>
                      <a:schemeClr val="bg1"/>
                    </a:solidFill>
                  </a:rPr>
                  <a:t>Training for Schools</a:t>
                </a:r>
              </a:p>
              <a:p>
                <a:pPr marL="171450" indent="-171450" defTabSz="685800">
                  <a:buFont typeface="Arial" panose="020B0604020202020204" pitchFamily="34" charset="0"/>
                  <a:buChar char="•"/>
                </a:pPr>
                <a:r>
                  <a:rPr lang="en-US" sz="1050" dirty="0">
                    <a:solidFill>
                      <a:schemeClr val="bg1"/>
                    </a:solidFill>
                  </a:rPr>
                  <a:t>Virtual training session (recorded)</a:t>
                </a:r>
              </a:p>
              <a:p>
                <a:pPr marL="171450" indent="-171450" defTabSz="685800">
                  <a:buFont typeface="Arial" panose="020B0604020202020204" pitchFamily="34" charset="0"/>
                  <a:buChar char="•"/>
                </a:pPr>
                <a:r>
                  <a:rPr lang="en-US" sz="1050" dirty="0">
                    <a:solidFill>
                      <a:schemeClr val="bg1"/>
                    </a:solidFill>
                  </a:rPr>
                  <a:t>Newsletter with information &amp; recording sent out</a:t>
                </a:r>
                <a:endParaRPr sz="1050" dirty="0">
                  <a:solidFill>
                    <a:schemeClr val="bg1"/>
                  </a:solidFill>
                </a:endParaRPr>
              </a:p>
            </p:txBody>
          </p:sp>
          <p:sp>
            <p:nvSpPr>
              <p:cNvPr id="350" name="Google Shape;350;p32"/>
              <p:cNvSpPr/>
              <p:nvPr/>
            </p:nvSpPr>
            <p:spPr>
              <a:xfrm>
                <a:off x="0" y="2295575"/>
                <a:ext cx="2286000" cy="53700"/>
              </a:xfrm>
              <a:prstGeom prst="rect">
                <a:avLst/>
              </a:prstGeom>
              <a:solidFill>
                <a:srgbClr val="0B7140"/>
              </a:solidFill>
              <a:ln>
                <a:noFill/>
              </a:ln>
            </p:spPr>
            <p:txBody>
              <a:bodyPr spcFirstLastPara="1" wrap="square" lIns="68569" tIns="68569" rIns="68569" bIns="68569" anchor="ctr" anchorCtr="0">
                <a:noAutofit/>
              </a:bodyPr>
              <a:lstStyle/>
              <a:p>
                <a:pPr defTabSz="685800"/>
                <a:endParaRPr sz="1050"/>
              </a:p>
            </p:txBody>
          </p:sp>
        </p:grpSp>
        <p:sp>
          <p:nvSpPr>
            <p:cNvPr id="351" name="Google Shape;351;p32"/>
            <p:cNvSpPr txBox="1"/>
            <p:nvPr/>
          </p:nvSpPr>
          <p:spPr>
            <a:xfrm>
              <a:off x="216308" y="2441100"/>
              <a:ext cx="17070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a:solidFill>
                    <a:srgbClr val="0B7140"/>
                  </a:solidFill>
                  <a:latin typeface="Roboto"/>
                  <a:ea typeface="Roboto"/>
                  <a:cs typeface="Roboto"/>
                  <a:sym typeface="Roboto"/>
                </a:rPr>
                <a:t>Nov 2022</a:t>
              </a:r>
              <a:endParaRPr sz="1200">
                <a:solidFill>
                  <a:srgbClr val="0B7140"/>
                </a:solidFill>
                <a:latin typeface="Roboto"/>
                <a:ea typeface="Roboto"/>
                <a:cs typeface="Roboto"/>
                <a:sym typeface="Roboto"/>
              </a:endParaRPr>
            </a:p>
          </p:txBody>
        </p:sp>
        <p:cxnSp>
          <p:nvCxnSpPr>
            <p:cNvPr id="353" name="Google Shape;353;p32"/>
            <p:cNvCxnSpPr/>
            <p:nvPr/>
          </p:nvCxnSpPr>
          <p:spPr>
            <a:xfrm>
              <a:off x="2286000" y="2295575"/>
              <a:ext cx="0" cy="2837400"/>
            </a:xfrm>
            <a:prstGeom prst="straightConnector1">
              <a:avLst/>
            </a:prstGeom>
            <a:noFill/>
            <a:ln w="9525" cap="flat" cmpd="sng">
              <a:solidFill>
                <a:srgbClr val="65F0AD"/>
              </a:solidFill>
              <a:prstDash val="dot"/>
              <a:round/>
              <a:headEnd type="none" w="sm" len="sm"/>
              <a:tailEnd type="none" w="sm" len="sm"/>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3"/>
          <p:cNvSpPr txBox="1">
            <a:spLocks noGrp="1"/>
          </p:cNvSpPr>
          <p:nvPr>
            <p:ph type="title"/>
          </p:nvPr>
        </p:nvSpPr>
        <p:spPr>
          <a:xfrm>
            <a:off x="1287018" y="258318"/>
            <a:ext cx="5915025" cy="390825"/>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Training and Info for Schools</a:t>
            </a:r>
            <a:endParaRPr sz="2400" dirty="0">
              <a:solidFill>
                <a:srgbClr val="000000"/>
              </a:solidFill>
            </a:endParaRPr>
          </a:p>
        </p:txBody>
      </p:sp>
      <p:pic>
        <p:nvPicPr>
          <p:cNvPr id="374" name="Google Shape;374;p33" descr="Example of the newsletter sent out to schools with a notice for required data collection and the actions needed for ESSER."/>
          <p:cNvPicPr preferRelativeResize="0"/>
          <p:nvPr/>
        </p:nvPicPr>
        <p:blipFill>
          <a:blip r:embed="rId3">
            <a:alphaModFix/>
          </a:blip>
          <a:stretch>
            <a:fillRect/>
          </a:stretch>
        </p:blipFill>
        <p:spPr>
          <a:xfrm rot="-677234">
            <a:off x="1221841" y="1247158"/>
            <a:ext cx="3373844" cy="2897303"/>
          </a:xfrm>
          <a:prstGeom prst="rect">
            <a:avLst/>
          </a:prstGeom>
          <a:noFill/>
          <a:ln>
            <a:noFill/>
          </a:ln>
        </p:spPr>
      </p:pic>
      <p:pic>
        <p:nvPicPr>
          <p:cNvPr id="375" name="Google Shape;375;p33" descr="Another example newsletter sent out to schools with the ESSER Data Collection Info and Q&amp;A Session Materials, including a link to the slide deck used and session recording."/>
          <p:cNvPicPr preferRelativeResize="0"/>
          <p:nvPr/>
        </p:nvPicPr>
        <p:blipFill>
          <a:blip r:embed="rId4">
            <a:alphaModFix/>
          </a:blip>
          <a:stretch>
            <a:fillRect/>
          </a:stretch>
        </p:blipFill>
        <p:spPr>
          <a:xfrm rot="900968">
            <a:off x="4028713" y="1642390"/>
            <a:ext cx="4520449" cy="2531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4"/>
          <p:cNvSpPr txBox="1">
            <a:spLocks noGrp="1"/>
          </p:cNvSpPr>
          <p:nvPr>
            <p:ph type="title"/>
          </p:nvPr>
        </p:nvSpPr>
        <p:spPr>
          <a:xfrm>
            <a:off x="1287018" y="457484"/>
            <a:ext cx="5915025" cy="390825"/>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Timeline &amp; Process </a:t>
            </a:r>
            <a:br>
              <a:rPr lang="de-CH" sz="2400" dirty="0">
                <a:solidFill>
                  <a:srgbClr val="000000"/>
                </a:solidFill>
              </a:rPr>
            </a:br>
            <a:r>
              <a:rPr lang="de-CH" sz="2400" dirty="0">
                <a:solidFill>
                  <a:srgbClr val="000000"/>
                </a:solidFill>
              </a:rPr>
              <a:t>(November 2022 – February 2023)</a:t>
            </a:r>
            <a:endParaRPr sz="2400" dirty="0">
              <a:solidFill>
                <a:srgbClr val="000000"/>
              </a:solidFill>
            </a:endParaRPr>
          </a:p>
        </p:txBody>
      </p:sp>
      <p:grpSp>
        <p:nvGrpSpPr>
          <p:cNvPr id="389" name="Google Shape;389;p34" descr="In November and December 2022, there was tracking by schools. Schools began entering student participation in SIS. The deadline was set for all back data from July 2022-present to be entered by December 16th."/>
          <p:cNvGrpSpPr/>
          <p:nvPr/>
        </p:nvGrpSpPr>
        <p:grpSpPr>
          <a:xfrm>
            <a:off x="2971800" y="1314454"/>
            <a:ext cx="1714500" cy="2603311"/>
            <a:chOff x="0" y="2295575"/>
            <a:chExt cx="2286000" cy="2847950"/>
          </a:xfrm>
        </p:grpSpPr>
        <p:grpSp>
          <p:nvGrpSpPr>
            <p:cNvPr id="390" name="Google Shape;390;p34"/>
            <p:cNvGrpSpPr/>
            <p:nvPr/>
          </p:nvGrpSpPr>
          <p:grpSpPr>
            <a:xfrm>
              <a:off x="0" y="2295575"/>
              <a:ext cx="2286000" cy="2847950"/>
              <a:chOff x="0" y="2295575"/>
              <a:chExt cx="2286000" cy="2847950"/>
            </a:xfrm>
          </p:grpSpPr>
          <p:sp>
            <p:nvSpPr>
              <p:cNvPr id="391" name="Google Shape;391;p34"/>
              <p:cNvSpPr/>
              <p:nvPr/>
            </p:nvSpPr>
            <p:spPr>
              <a:xfrm>
                <a:off x="0" y="2823925"/>
                <a:ext cx="2286000" cy="2319600"/>
              </a:xfrm>
              <a:prstGeom prst="rect">
                <a:avLst/>
              </a:prstGeom>
              <a:solidFill>
                <a:srgbClr val="EFEFEF"/>
              </a:solidFill>
              <a:ln>
                <a:noFill/>
              </a:ln>
            </p:spPr>
            <p:txBody>
              <a:bodyPr spcFirstLastPara="1" wrap="square" lIns="68569" tIns="91440" rIns="68569" bIns="68569" anchor="t" anchorCtr="0">
                <a:noAutofit/>
              </a:bodyPr>
              <a:lstStyle/>
              <a:p>
                <a:pPr algn="ctr" defTabSz="685800">
                  <a:spcAft>
                    <a:spcPts val="1200"/>
                  </a:spcAft>
                </a:pPr>
                <a:r>
                  <a:rPr lang="en-US" sz="1200" b="1" dirty="0">
                    <a:solidFill>
                      <a:schemeClr val="tx2">
                        <a:lumMod val="25000"/>
                      </a:schemeClr>
                    </a:solidFill>
                  </a:rPr>
                  <a:t>Tracking by Schools</a:t>
                </a:r>
              </a:p>
              <a:p>
                <a:pPr marL="171450" indent="-171450" defTabSz="685800">
                  <a:buFont typeface="Arial" panose="020B0604020202020204" pitchFamily="34" charset="0"/>
                  <a:buChar char="•"/>
                </a:pPr>
                <a:r>
                  <a:rPr lang="en-US" sz="1050" dirty="0">
                    <a:solidFill>
                      <a:schemeClr val="tx2">
                        <a:lumMod val="25000"/>
                      </a:schemeClr>
                    </a:solidFill>
                  </a:rPr>
                  <a:t>Schools began entering student participation in SIS</a:t>
                </a:r>
              </a:p>
              <a:p>
                <a:pPr marL="171450" indent="-171450" defTabSz="685800">
                  <a:buFont typeface="Arial" panose="020B0604020202020204" pitchFamily="34" charset="0"/>
                  <a:buChar char="•"/>
                </a:pPr>
                <a:r>
                  <a:rPr lang="en-US" sz="1050" dirty="0">
                    <a:solidFill>
                      <a:schemeClr val="tx2">
                        <a:lumMod val="25000"/>
                      </a:schemeClr>
                    </a:solidFill>
                  </a:rPr>
                  <a:t>Deadline was set for all back data from July 2022-present to be entered (Dec 16</a:t>
                </a:r>
                <a:r>
                  <a:rPr lang="en-US" sz="1050" baseline="30000" dirty="0">
                    <a:solidFill>
                      <a:schemeClr val="tx2">
                        <a:lumMod val="25000"/>
                      </a:schemeClr>
                    </a:solidFill>
                  </a:rPr>
                  <a:t>th</a:t>
                </a:r>
                <a:r>
                  <a:rPr lang="en-US" sz="1050" dirty="0">
                    <a:solidFill>
                      <a:schemeClr val="tx2">
                        <a:lumMod val="25000"/>
                      </a:schemeClr>
                    </a:solidFill>
                  </a:rPr>
                  <a:t>) </a:t>
                </a:r>
                <a:endParaRPr sz="1050" dirty="0">
                  <a:solidFill>
                    <a:schemeClr val="tx2">
                      <a:lumMod val="25000"/>
                    </a:schemeClr>
                  </a:solidFill>
                </a:endParaRPr>
              </a:p>
            </p:txBody>
          </p:sp>
          <p:sp>
            <p:nvSpPr>
              <p:cNvPr id="392" name="Google Shape;392;p34"/>
              <p:cNvSpPr/>
              <p:nvPr/>
            </p:nvSpPr>
            <p:spPr>
              <a:xfrm>
                <a:off x="0" y="2295575"/>
                <a:ext cx="2286000" cy="53700"/>
              </a:xfrm>
              <a:prstGeom prst="rect">
                <a:avLst/>
              </a:prstGeom>
              <a:solidFill>
                <a:srgbClr val="EFEFEF"/>
              </a:solidFill>
              <a:ln>
                <a:noFill/>
              </a:ln>
            </p:spPr>
            <p:txBody>
              <a:bodyPr spcFirstLastPara="1" wrap="square" lIns="68569" tIns="68569" rIns="68569" bIns="68569" anchor="ctr" anchorCtr="0">
                <a:noAutofit/>
              </a:bodyPr>
              <a:lstStyle/>
              <a:p>
                <a:pPr defTabSz="685800"/>
                <a:endParaRPr sz="1050"/>
              </a:p>
            </p:txBody>
          </p:sp>
        </p:grpSp>
        <p:sp>
          <p:nvSpPr>
            <p:cNvPr id="393" name="Google Shape;393;p34"/>
            <p:cNvSpPr txBox="1"/>
            <p:nvPr/>
          </p:nvSpPr>
          <p:spPr>
            <a:xfrm>
              <a:off x="216305" y="2441103"/>
              <a:ext cx="1764887"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dirty="0">
                  <a:solidFill>
                    <a:srgbClr val="5E5E5E"/>
                  </a:solidFill>
                  <a:latin typeface="Roboto"/>
                  <a:ea typeface="Roboto"/>
                  <a:cs typeface="Roboto"/>
                  <a:sym typeface="Roboto"/>
                </a:rPr>
                <a:t>Nov/ Dec 2022</a:t>
              </a:r>
              <a:endParaRPr sz="1200" dirty="0">
                <a:solidFill>
                  <a:srgbClr val="5E5E5E"/>
                </a:solidFill>
                <a:latin typeface="Roboto"/>
                <a:ea typeface="Roboto"/>
                <a:cs typeface="Roboto"/>
                <a:sym typeface="Roboto"/>
              </a:endParaRPr>
            </a:p>
          </p:txBody>
        </p:sp>
        <p:cxnSp>
          <p:nvCxnSpPr>
            <p:cNvPr id="395" name="Google Shape;395;p34"/>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383" name="Google Shape;383;p34" descr="In February 2023, there were check-ins with schools. The SIS team pulled data. The ESSER Team met with each school and addressed any missing data and established another deadline if needed."/>
          <p:cNvGrpSpPr/>
          <p:nvPr/>
        </p:nvGrpSpPr>
        <p:grpSpPr>
          <a:xfrm>
            <a:off x="4686300" y="1314454"/>
            <a:ext cx="1714500" cy="2603311"/>
            <a:chOff x="0" y="2295575"/>
            <a:chExt cx="2286000" cy="2847950"/>
          </a:xfrm>
        </p:grpSpPr>
        <p:grpSp>
          <p:nvGrpSpPr>
            <p:cNvPr id="384" name="Google Shape;384;p34"/>
            <p:cNvGrpSpPr/>
            <p:nvPr/>
          </p:nvGrpSpPr>
          <p:grpSpPr>
            <a:xfrm>
              <a:off x="0" y="2295575"/>
              <a:ext cx="2286000" cy="2847950"/>
              <a:chOff x="0" y="2295575"/>
              <a:chExt cx="2286000" cy="2847950"/>
            </a:xfrm>
          </p:grpSpPr>
          <p:sp>
            <p:nvSpPr>
              <p:cNvPr id="385" name="Google Shape;385;p34"/>
              <p:cNvSpPr/>
              <p:nvPr/>
            </p:nvSpPr>
            <p:spPr>
              <a:xfrm>
                <a:off x="0" y="2823925"/>
                <a:ext cx="2286000" cy="2319600"/>
              </a:xfrm>
              <a:prstGeom prst="rect">
                <a:avLst/>
              </a:prstGeom>
              <a:solidFill>
                <a:srgbClr val="EFEFEF"/>
              </a:solidFill>
              <a:ln>
                <a:noFill/>
              </a:ln>
            </p:spPr>
            <p:txBody>
              <a:bodyPr spcFirstLastPara="1" wrap="square" lIns="68569" tIns="91440" rIns="68569" bIns="68569" anchor="t" anchorCtr="0">
                <a:noAutofit/>
              </a:bodyPr>
              <a:lstStyle/>
              <a:p>
                <a:pPr algn="ctr" defTabSz="685800">
                  <a:spcAft>
                    <a:spcPts val="1200"/>
                  </a:spcAft>
                </a:pPr>
                <a:r>
                  <a:rPr lang="en-US" sz="1200" b="1" dirty="0">
                    <a:solidFill>
                      <a:schemeClr val="tx2">
                        <a:lumMod val="25000"/>
                      </a:schemeClr>
                    </a:solidFill>
                  </a:rPr>
                  <a:t>Check-ins with Schools</a:t>
                </a:r>
              </a:p>
              <a:p>
                <a:pPr marL="171450" indent="-171450" defTabSz="685800">
                  <a:buFont typeface="Arial" panose="020B0604020202020204" pitchFamily="34" charset="0"/>
                  <a:buChar char="•"/>
                </a:pPr>
                <a:r>
                  <a:rPr lang="en-US" sz="1050" dirty="0">
                    <a:solidFill>
                      <a:schemeClr val="tx2">
                        <a:lumMod val="25000"/>
                      </a:schemeClr>
                    </a:solidFill>
                  </a:rPr>
                  <a:t>SIS team pulled data</a:t>
                </a:r>
              </a:p>
              <a:p>
                <a:pPr marL="171450" indent="-171450" defTabSz="685800">
                  <a:buFont typeface="Arial" panose="020B0604020202020204" pitchFamily="34" charset="0"/>
                  <a:buChar char="•"/>
                </a:pPr>
                <a:r>
                  <a:rPr lang="en-US" sz="1050" dirty="0">
                    <a:solidFill>
                      <a:schemeClr val="tx2">
                        <a:lumMod val="25000"/>
                      </a:schemeClr>
                    </a:solidFill>
                  </a:rPr>
                  <a:t>ESSER team met with each school and addressed any missing data</a:t>
                </a:r>
              </a:p>
              <a:p>
                <a:pPr marL="171450" lvl="1" indent="-171450" defTabSz="685800">
                  <a:buFont typeface="Arial" panose="020B0604020202020204" pitchFamily="34" charset="0"/>
                  <a:buChar char="•"/>
                </a:pPr>
                <a:r>
                  <a:rPr lang="en-US" sz="1050" dirty="0">
                    <a:solidFill>
                      <a:schemeClr val="tx2">
                        <a:lumMod val="25000"/>
                      </a:schemeClr>
                    </a:solidFill>
                  </a:rPr>
                  <a:t>Established another deadline if needed</a:t>
                </a:r>
                <a:endParaRPr sz="1050" dirty="0">
                  <a:solidFill>
                    <a:schemeClr val="tx2">
                      <a:lumMod val="25000"/>
                    </a:schemeClr>
                  </a:solidFill>
                </a:endParaRPr>
              </a:p>
            </p:txBody>
          </p:sp>
          <p:sp>
            <p:nvSpPr>
              <p:cNvPr id="386" name="Google Shape;386;p34"/>
              <p:cNvSpPr/>
              <p:nvPr/>
            </p:nvSpPr>
            <p:spPr>
              <a:xfrm>
                <a:off x="0" y="2295575"/>
                <a:ext cx="2286000" cy="53700"/>
              </a:xfrm>
              <a:prstGeom prst="rect">
                <a:avLst/>
              </a:prstGeom>
              <a:solidFill>
                <a:srgbClr val="EFEFEF"/>
              </a:solidFill>
              <a:ln>
                <a:noFill/>
              </a:ln>
            </p:spPr>
            <p:txBody>
              <a:bodyPr spcFirstLastPara="1" wrap="square" lIns="68569" tIns="68569" rIns="68569" bIns="68569" anchor="ctr" anchorCtr="0">
                <a:noAutofit/>
              </a:bodyPr>
              <a:lstStyle/>
              <a:p>
                <a:pPr defTabSz="685800"/>
                <a:endParaRPr sz="1050"/>
              </a:p>
            </p:txBody>
          </p:sp>
        </p:grpSp>
        <p:sp>
          <p:nvSpPr>
            <p:cNvPr id="387" name="Google Shape;387;p34"/>
            <p:cNvSpPr txBox="1"/>
            <p:nvPr/>
          </p:nvSpPr>
          <p:spPr>
            <a:xfrm>
              <a:off x="216308" y="2441103"/>
              <a:ext cx="16914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dirty="0">
                  <a:solidFill>
                    <a:srgbClr val="5E5E5E"/>
                  </a:solidFill>
                  <a:latin typeface="Roboto"/>
                  <a:ea typeface="Roboto"/>
                  <a:cs typeface="Roboto"/>
                  <a:sym typeface="Roboto"/>
                </a:rPr>
                <a:t>Feb 2023</a:t>
              </a:r>
              <a:endParaRPr sz="1200" dirty="0">
                <a:solidFill>
                  <a:srgbClr val="5E5E5E"/>
                </a:solidFill>
                <a:latin typeface="Roboto"/>
                <a:ea typeface="Roboto"/>
                <a:cs typeface="Roboto"/>
                <a:sym typeface="Roboto"/>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txBox="1">
            <a:spLocks noGrp="1"/>
          </p:cNvSpPr>
          <p:nvPr>
            <p:ph type="title"/>
          </p:nvPr>
        </p:nvSpPr>
        <p:spPr>
          <a:xfrm>
            <a:off x="1287018" y="430331"/>
            <a:ext cx="5915025" cy="390825"/>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Training and Info for Schools</a:t>
            </a:r>
            <a:br>
              <a:rPr lang="de-CH" sz="2400" dirty="0">
                <a:solidFill>
                  <a:srgbClr val="000000"/>
                </a:solidFill>
              </a:rPr>
            </a:br>
            <a:r>
              <a:rPr lang="de-CH" sz="2400" dirty="0">
                <a:solidFill>
                  <a:srgbClr val="000000"/>
                </a:solidFill>
              </a:rPr>
              <a:t>(Data Tool)</a:t>
            </a:r>
            <a:endParaRPr sz="2400" dirty="0">
              <a:solidFill>
                <a:srgbClr val="000000"/>
              </a:solidFill>
            </a:endParaRPr>
          </a:p>
        </p:txBody>
      </p:sp>
      <p:pic>
        <p:nvPicPr>
          <p:cNvPr id="422" name="Google Shape;422;p35" descr="An example of the data tool used to track student data that includes directions for the required data collection from 2022-2023."/>
          <p:cNvPicPr preferRelativeResize="0"/>
          <p:nvPr/>
        </p:nvPicPr>
        <p:blipFill>
          <a:blip r:embed="rId3">
            <a:alphaModFix/>
          </a:blip>
          <a:stretch>
            <a:fillRect/>
          </a:stretch>
        </p:blipFill>
        <p:spPr>
          <a:xfrm>
            <a:off x="2057400" y="1459350"/>
            <a:ext cx="4672013" cy="828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6"/>
          <p:cNvSpPr txBox="1">
            <a:spLocks noGrp="1"/>
          </p:cNvSpPr>
          <p:nvPr>
            <p:ph type="title"/>
          </p:nvPr>
        </p:nvSpPr>
        <p:spPr>
          <a:xfrm>
            <a:off x="1287018" y="258318"/>
            <a:ext cx="5915025" cy="778078"/>
          </a:xfrm>
          <a:prstGeom prst="rect">
            <a:avLst/>
          </a:prstGeom>
          <a:noFill/>
          <a:ln>
            <a:noFill/>
          </a:ln>
        </p:spPr>
        <p:txBody>
          <a:bodyPr spcFirstLastPara="1" wrap="square" lIns="68569" tIns="34275" rIns="68569" bIns="34275" anchor="ctr" anchorCtr="0">
            <a:noAutofit/>
          </a:bodyPr>
          <a:lstStyle/>
          <a:p>
            <a:pPr>
              <a:buClr>
                <a:schemeClr val="lt1"/>
              </a:buClr>
            </a:pPr>
            <a:r>
              <a:rPr lang="de-CH" sz="2400" dirty="0">
                <a:solidFill>
                  <a:srgbClr val="000000"/>
                </a:solidFill>
              </a:rPr>
              <a:t>Timeline &amp; Process</a:t>
            </a:r>
            <a:br>
              <a:rPr lang="de-CH" sz="2400" dirty="0">
                <a:solidFill>
                  <a:srgbClr val="000000"/>
                </a:solidFill>
              </a:rPr>
            </a:br>
            <a:r>
              <a:rPr lang="de-CH" sz="2400" dirty="0">
                <a:solidFill>
                  <a:srgbClr val="000000"/>
                </a:solidFill>
              </a:rPr>
              <a:t>(Spring – September 2023)</a:t>
            </a:r>
            <a:endParaRPr sz="2400" dirty="0">
              <a:solidFill>
                <a:srgbClr val="000000"/>
              </a:solidFill>
            </a:endParaRPr>
          </a:p>
        </p:txBody>
      </p:sp>
      <p:grpSp>
        <p:nvGrpSpPr>
          <p:cNvPr id="444" name="Google Shape;444;p36" descr="Throughout the spring semester, ongoing reminders were sent.&#10;Ongoing reminders were sent in the ESSER newsletters. Deadlines for end of semester and summer school were set and communicated."/>
          <p:cNvGrpSpPr/>
          <p:nvPr/>
        </p:nvGrpSpPr>
        <p:grpSpPr>
          <a:xfrm>
            <a:off x="2000250" y="1314469"/>
            <a:ext cx="1714500" cy="2603311"/>
            <a:chOff x="0" y="2295575"/>
            <a:chExt cx="2286000" cy="2847950"/>
          </a:xfrm>
        </p:grpSpPr>
        <p:grpSp>
          <p:nvGrpSpPr>
            <p:cNvPr id="445" name="Google Shape;445;p36"/>
            <p:cNvGrpSpPr/>
            <p:nvPr/>
          </p:nvGrpSpPr>
          <p:grpSpPr>
            <a:xfrm>
              <a:off x="0" y="2295575"/>
              <a:ext cx="2286000" cy="2847950"/>
              <a:chOff x="0" y="2295575"/>
              <a:chExt cx="2286000" cy="2847950"/>
            </a:xfrm>
          </p:grpSpPr>
          <p:sp>
            <p:nvSpPr>
              <p:cNvPr id="446" name="Google Shape;446;p36"/>
              <p:cNvSpPr/>
              <p:nvPr/>
            </p:nvSpPr>
            <p:spPr>
              <a:xfrm>
                <a:off x="0" y="2823925"/>
                <a:ext cx="2286000" cy="2319600"/>
              </a:xfrm>
              <a:prstGeom prst="rect">
                <a:avLst/>
              </a:prstGeom>
              <a:solidFill>
                <a:srgbClr val="0B7140"/>
              </a:solidFill>
              <a:ln>
                <a:noFill/>
              </a:ln>
            </p:spPr>
            <p:txBody>
              <a:bodyPr spcFirstLastPara="1" wrap="square" lIns="68569" tIns="91440" rIns="68569" bIns="68569" anchor="t" anchorCtr="0">
                <a:noAutofit/>
              </a:bodyPr>
              <a:lstStyle/>
              <a:p>
                <a:pPr algn="ctr" defTabSz="685800">
                  <a:spcAft>
                    <a:spcPts val="1200"/>
                  </a:spcAft>
                </a:pPr>
                <a:r>
                  <a:rPr lang="en-US" sz="1200" b="1" dirty="0">
                    <a:solidFill>
                      <a:schemeClr val="bg1"/>
                    </a:solidFill>
                  </a:rPr>
                  <a:t>Ongoing Reminders</a:t>
                </a:r>
              </a:p>
              <a:p>
                <a:pPr marL="171450" indent="-171450" defTabSz="685800">
                  <a:buFont typeface="Arial" panose="020B0604020202020204" pitchFamily="34" charset="0"/>
                  <a:buChar char="•"/>
                </a:pPr>
                <a:r>
                  <a:rPr lang="en-US" sz="1050" dirty="0">
                    <a:solidFill>
                      <a:schemeClr val="bg1"/>
                    </a:solidFill>
                  </a:rPr>
                  <a:t>Sent ongoing reminders in ESSER newsletters</a:t>
                </a:r>
              </a:p>
              <a:p>
                <a:pPr marL="171450" indent="-171450" defTabSz="685800">
                  <a:buFont typeface="Arial" panose="020B0604020202020204" pitchFamily="34" charset="0"/>
                  <a:buChar char="•"/>
                </a:pPr>
                <a:r>
                  <a:rPr lang="en-US" sz="1050" dirty="0">
                    <a:solidFill>
                      <a:schemeClr val="bg1"/>
                    </a:solidFill>
                  </a:rPr>
                  <a:t>Set and communicated deadlines for end of semester and summer school</a:t>
                </a:r>
                <a:endParaRPr sz="1050" dirty="0">
                  <a:solidFill>
                    <a:schemeClr val="bg1"/>
                  </a:solidFill>
                </a:endParaRPr>
              </a:p>
            </p:txBody>
          </p:sp>
          <p:sp>
            <p:nvSpPr>
              <p:cNvPr id="447" name="Google Shape;447;p36"/>
              <p:cNvSpPr/>
              <p:nvPr/>
            </p:nvSpPr>
            <p:spPr>
              <a:xfrm>
                <a:off x="0" y="2295575"/>
                <a:ext cx="2286000" cy="53700"/>
              </a:xfrm>
              <a:prstGeom prst="rect">
                <a:avLst/>
              </a:prstGeom>
              <a:solidFill>
                <a:srgbClr val="0B7140"/>
              </a:solidFill>
              <a:ln>
                <a:noFill/>
              </a:ln>
            </p:spPr>
            <p:txBody>
              <a:bodyPr spcFirstLastPara="1" wrap="square" lIns="68569" tIns="68569" rIns="68569" bIns="68569" anchor="ctr" anchorCtr="0">
                <a:noAutofit/>
              </a:bodyPr>
              <a:lstStyle/>
              <a:p>
                <a:pPr defTabSz="685800"/>
                <a:endParaRPr sz="1050"/>
              </a:p>
            </p:txBody>
          </p:sp>
        </p:grpSp>
        <p:sp>
          <p:nvSpPr>
            <p:cNvPr id="448" name="Google Shape;448;p36"/>
            <p:cNvSpPr txBox="1"/>
            <p:nvPr/>
          </p:nvSpPr>
          <p:spPr>
            <a:xfrm>
              <a:off x="216298" y="2441107"/>
              <a:ext cx="17859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a:solidFill>
                    <a:srgbClr val="0B7140"/>
                  </a:solidFill>
                  <a:latin typeface="Roboto"/>
                  <a:ea typeface="Roboto"/>
                  <a:cs typeface="Roboto"/>
                  <a:sym typeface="Roboto"/>
                </a:rPr>
                <a:t>Spring Semester</a:t>
              </a:r>
              <a:endParaRPr sz="1200">
                <a:solidFill>
                  <a:srgbClr val="0B7140"/>
                </a:solidFill>
                <a:latin typeface="Roboto"/>
                <a:ea typeface="Roboto"/>
                <a:cs typeface="Roboto"/>
                <a:sym typeface="Roboto"/>
              </a:endParaRPr>
            </a:p>
          </p:txBody>
        </p:sp>
        <p:cxnSp>
          <p:nvCxnSpPr>
            <p:cNvPr id="451" name="Google Shape;451;p36"/>
            <p:cNvCxnSpPr/>
            <p:nvPr/>
          </p:nvCxnSpPr>
          <p:spPr>
            <a:xfrm>
              <a:off x="2286000" y="2295575"/>
              <a:ext cx="0" cy="2837400"/>
            </a:xfrm>
            <a:prstGeom prst="straightConnector1">
              <a:avLst/>
            </a:prstGeom>
            <a:noFill/>
            <a:ln w="9525" cap="flat" cmpd="sng">
              <a:solidFill>
                <a:srgbClr val="65F0AD"/>
              </a:solidFill>
              <a:prstDash val="dot"/>
              <a:round/>
              <a:headEnd type="none" w="sm" len="sm"/>
              <a:tailEnd type="none" w="sm" len="sm"/>
            </a:ln>
          </p:spPr>
        </p:cxnSp>
      </p:grpSp>
      <p:grpSp>
        <p:nvGrpSpPr>
          <p:cNvPr id="437" name="Google Shape;437;p36" descr="In August 2022, clarity on definitions was provided.&#10;Final clarity was provided on high dosage tutoring definition.&#10;A survey was sent to schools with tutoring data to determine high dosage tutoring eligibility."/>
          <p:cNvGrpSpPr/>
          <p:nvPr/>
        </p:nvGrpSpPr>
        <p:grpSpPr>
          <a:xfrm>
            <a:off x="3714750" y="1314454"/>
            <a:ext cx="1714500" cy="2603311"/>
            <a:chOff x="0" y="2295575"/>
            <a:chExt cx="2286000" cy="2847950"/>
          </a:xfrm>
        </p:grpSpPr>
        <p:grpSp>
          <p:nvGrpSpPr>
            <p:cNvPr id="438" name="Google Shape;438;p36"/>
            <p:cNvGrpSpPr/>
            <p:nvPr/>
          </p:nvGrpSpPr>
          <p:grpSpPr>
            <a:xfrm>
              <a:off x="0" y="2295575"/>
              <a:ext cx="2286000" cy="2847950"/>
              <a:chOff x="0" y="2295575"/>
              <a:chExt cx="2286000" cy="2847950"/>
            </a:xfrm>
          </p:grpSpPr>
          <p:sp>
            <p:nvSpPr>
              <p:cNvPr id="439" name="Google Shape;439;p36"/>
              <p:cNvSpPr/>
              <p:nvPr/>
            </p:nvSpPr>
            <p:spPr>
              <a:xfrm>
                <a:off x="0" y="2823925"/>
                <a:ext cx="2286000" cy="2319600"/>
              </a:xfrm>
              <a:prstGeom prst="rect">
                <a:avLst/>
              </a:prstGeom>
              <a:solidFill>
                <a:srgbClr val="0B7140"/>
              </a:solidFill>
              <a:ln>
                <a:noFill/>
              </a:ln>
            </p:spPr>
            <p:txBody>
              <a:bodyPr spcFirstLastPara="1" wrap="square" lIns="68569" tIns="91440" rIns="68569" bIns="68569" anchor="t" anchorCtr="0">
                <a:noAutofit/>
              </a:bodyPr>
              <a:lstStyle/>
              <a:p>
                <a:pPr algn="ctr" defTabSz="685800">
                  <a:spcAft>
                    <a:spcPts val="1200"/>
                  </a:spcAft>
                </a:pPr>
                <a:r>
                  <a:rPr lang="en-US" sz="1200" b="1" dirty="0">
                    <a:solidFill>
                      <a:schemeClr val="bg1"/>
                    </a:solidFill>
                  </a:rPr>
                  <a:t>Clarity on Definitions</a:t>
                </a:r>
              </a:p>
              <a:p>
                <a:pPr marL="171450" indent="-171450" defTabSz="685800">
                  <a:buFont typeface="Arial" panose="020B0604020202020204" pitchFamily="34" charset="0"/>
                  <a:buChar char="•"/>
                </a:pPr>
                <a:r>
                  <a:rPr lang="en-US" sz="1050" dirty="0">
                    <a:solidFill>
                      <a:schemeClr val="bg1"/>
                    </a:solidFill>
                  </a:rPr>
                  <a:t>Final clarity on high dosage tutoring definition</a:t>
                </a:r>
              </a:p>
              <a:p>
                <a:pPr marL="171450" indent="-171450" defTabSz="685800">
                  <a:buFont typeface="Arial" panose="020B0604020202020204" pitchFamily="34" charset="0"/>
                  <a:buChar char="•"/>
                </a:pPr>
                <a:r>
                  <a:rPr lang="en-US" sz="1050" dirty="0">
                    <a:solidFill>
                      <a:schemeClr val="bg1"/>
                    </a:solidFill>
                  </a:rPr>
                  <a:t>Survey sent to schools with tutoring data to determine high dosage tutoring eligibility</a:t>
                </a:r>
                <a:endParaRPr sz="1050" dirty="0">
                  <a:solidFill>
                    <a:schemeClr val="bg1"/>
                  </a:solidFill>
                </a:endParaRPr>
              </a:p>
            </p:txBody>
          </p:sp>
          <p:sp>
            <p:nvSpPr>
              <p:cNvPr id="440" name="Google Shape;440;p36"/>
              <p:cNvSpPr/>
              <p:nvPr/>
            </p:nvSpPr>
            <p:spPr>
              <a:xfrm>
                <a:off x="0" y="2295575"/>
                <a:ext cx="2286000" cy="53700"/>
              </a:xfrm>
              <a:prstGeom prst="rect">
                <a:avLst/>
              </a:prstGeom>
              <a:solidFill>
                <a:srgbClr val="0B7140"/>
              </a:solidFill>
              <a:ln>
                <a:noFill/>
              </a:ln>
            </p:spPr>
            <p:txBody>
              <a:bodyPr spcFirstLastPara="1" wrap="square" lIns="68569" tIns="68569" rIns="68569" bIns="68569" anchor="ctr" anchorCtr="0">
                <a:noAutofit/>
              </a:bodyPr>
              <a:lstStyle/>
              <a:p>
                <a:pPr defTabSz="685800"/>
                <a:endParaRPr sz="1050"/>
              </a:p>
            </p:txBody>
          </p:sp>
        </p:grpSp>
        <p:sp>
          <p:nvSpPr>
            <p:cNvPr id="441" name="Google Shape;441;p36"/>
            <p:cNvSpPr txBox="1"/>
            <p:nvPr/>
          </p:nvSpPr>
          <p:spPr>
            <a:xfrm>
              <a:off x="216308" y="2441100"/>
              <a:ext cx="17070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dirty="0">
                  <a:solidFill>
                    <a:srgbClr val="0B7140"/>
                  </a:solidFill>
                  <a:latin typeface="Roboto"/>
                  <a:ea typeface="Roboto"/>
                  <a:cs typeface="Roboto"/>
                  <a:sym typeface="Roboto"/>
                </a:rPr>
                <a:t>Aug 2023</a:t>
              </a:r>
              <a:endParaRPr sz="1200" dirty="0">
                <a:solidFill>
                  <a:srgbClr val="0B7140"/>
                </a:solidFill>
                <a:latin typeface="Roboto"/>
                <a:ea typeface="Roboto"/>
                <a:cs typeface="Roboto"/>
                <a:sym typeface="Roboto"/>
              </a:endParaRPr>
            </a:p>
          </p:txBody>
        </p:sp>
        <p:cxnSp>
          <p:nvCxnSpPr>
            <p:cNvPr id="443" name="Google Shape;443;p36"/>
            <p:cNvCxnSpPr/>
            <p:nvPr/>
          </p:nvCxnSpPr>
          <p:spPr>
            <a:xfrm>
              <a:off x="2286000" y="2295575"/>
              <a:ext cx="0" cy="2837400"/>
            </a:xfrm>
            <a:prstGeom prst="straightConnector1">
              <a:avLst/>
            </a:prstGeom>
            <a:noFill/>
            <a:ln w="9525" cap="flat" cmpd="sng">
              <a:solidFill>
                <a:srgbClr val="65F0AD"/>
              </a:solidFill>
              <a:prstDash val="dot"/>
              <a:round/>
              <a:headEnd type="none" w="sm" len="sm"/>
              <a:tailEnd type="none" w="sm" len="sm"/>
            </a:ln>
          </p:spPr>
        </p:cxnSp>
      </p:grpSp>
      <p:grpSp>
        <p:nvGrpSpPr>
          <p:cNvPr id="430" name="Google Shape;430;p36" descr="In August and September 2023, there was the final data and submission. The SIS team pulled data. The ESSER team reviewed the data for accuracy and alignment with expenditures. The data was entered into the reporting template. The data was uploaded into Syncplicity."/>
          <p:cNvGrpSpPr/>
          <p:nvPr/>
        </p:nvGrpSpPr>
        <p:grpSpPr>
          <a:xfrm>
            <a:off x="5429250" y="1314454"/>
            <a:ext cx="1714500" cy="2603311"/>
            <a:chOff x="0" y="2295575"/>
            <a:chExt cx="2286000" cy="2847950"/>
          </a:xfrm>
        </p:grpSpPr>
        <p:grpSp>
          <p:nvGrpSpPr>
            <p:cNvPr id="431" name="Google Shape;431;p36"/>
            <p:cNvGrpSpPr/>
            <p:nvPr/>
          </p:nvGrpSpPr>
          <p:grpSpPr>
            <a:xfrm>
              <a:off x="0" y="2295575"/>
              <a:ext cx="2286000" cy="2847950"/>
              <a:chOff x="0" y="2295575"/>
              <a:chExt cx="2286000" cy="2847950"/>
            </a:xfrm>
          </p:grpSpPr>
          <p:sp>
            <p:nvSpPr>
              <p:cNvPr id="432" name="Google Shape;432;p36" descr="In August and September 2023, there was the final data and submission. The SIS team pulled data. The ESSER team reviewed the data for accuracy and alignment with expenditures. The data was entered into the reporting template. The data was uploaded into Syncplicity."/>
              <p:cNvSpPr/>
              <p:nvPr/>
            </p:nvSpPr>
            <p:spPr>
              <a:xfrm>
                <a:off x="0" y="2823925"/>
                <a:ext cx="2286000" cy="2319600"/>
              </a:xfrm>
              <a:prstGeom prst="rect">
                <a:avLst/>
              </a:prstGeom>
              <a:solidFill>
                <a:srgbClr val="EFEFEF"/>
              </a:solidFill>
              <a:ln>
                <a:noFill/>
              </a:ln>
            </p:spPr>
            <p:txBody>
              <a:bodyPr spcFirstLastPara="1" wrap="square" lIns="68569" tIns="91440" rIns="68569" bIns="68569" anchor="t" anchorCtr="0">
                <a:noAutofit/>
              </a:bodyPr>
              <a:lstStyle/>
              <a:p>
                <a:pPr algn="ctr" defTabSz="685800">
                  <a:spcAft>
                    <a:spcPts val="1200"/>
                  </a:spcAft>
                </a:pPr>
                <a:r>
                  <a:rPr lang="en-US" sz="1200" b="1" dirty="0">
                    <a:solidFill>
                      <a:schemeClr val="tx2">
                        <a:lumMod val="25000"/>
                      </a:schemeClr>
                    </a:solidFill>
                  </a:rPr>
                  <a:t>Final Data &amp; Submission</a:t>
                </a:r>
              </a:p>
              <a:p>
                <a:pPr marL="171450" indent="-171450" defTabSz="685800">
                  <a:buFont typeface="Arial" panose="020B0604020202020204" pitchFamily="34" charset="0"/>
                  <a:buChar char="•"/>
                </a:pPr>
                <a:r>
                  <a:rPr lang="en-US" sz="1050" dirty="0">
                    <a:solidFill>
                      <a:schemeClr val="tx2">
                        <a:lumMod val="25000"/>
                      </a:schemeClr>
                    </a:solidFill>
                  </a:rPr>
                  <a:t>SIS team pulled data</a:t>
                </a:r>
              </a:p>
              <a:p>
                <a:pPr marL="171450" indent="-171450" defTabSz="685800">
                  <a:buFont typeface="Arial" panose="020B0604020202020204" pitchFamily="34" charset="0"/>
                  <a:buChar char="•"/>
                </a:pPr>
                <a:r>
                  <a:rPr lang="en-US" sz="1050" dirty="0">
                    <a:solidFill>
                      <a:schemeClr val="tx2">
                        <a:lumMod val="25000"/>
                      </a:schemeClr>
                    </a:solidFill>
                  </a:rPr>
                  <a:t>ESSER team reviewed for accuracy and alignment with expenditures</a:t>
                </a:r>
              </a:p>
              <a:p>
                <a:pPr marL="171450" indent="-171450" defTabSz="685800">
                  <a:buFont typeface="Arial" panose="020B0604020202020204" pitchFamily="34" charset="0"/>
                  <a:buChar char="•"/>
                </a:pPr>
                <a:r>
                  <a:rPr lang="en-US" sz="1050" dirty="0">
                    <a:solidFill>
                      <a:schemeClr val="tx2">
                        <a:lumMod val="25000"/>
                      </a:schemeClr>
                    </a:solidFill>
                  </a:rPr>
                  <a:t>Data entered into reporting template</a:t>
                </a:r>
              </a:p>
              <a:p>
                <a:pPr marL="171450" indent="-171450" defTabSz="685800">
                  <a:buFont typeface="Arial" panose="020B0604020202020204" pitchFamily="34" charset="0"/>
                  <a:buChar char="•"/>
                </a:pPr>
                <a:r>
                  <a:rPr lang="en-US" sz="1050" dirty="0">
                    <a:solidFill>
                      <a:schemeClr val="tx2">
                        <a:lumMod val="25000"/>
                      </a:schemeClr>
                    </a:solidFill>
                  </a:rPr>
                  <a:t>Uploaded into Syncplicity</a:t>
                </a:r>
                <a:endParaRPr sz="1050" dirty="0">
                  <a:solidFill>
                    <a:schemeClr val="tx2">
                      <a:lumMod val="25000"/>
                    </a:schemeClr>
                  </a:solidFill>
                </a:endParaRPr>
              </a:p>
            </p:txBody>
          </p:sp>
          <p:sp>
            <p:nvSpPr>
              <p:cNvPr id="433" name="Google Shape;433;p36"/>
              <p:cNvSpPr/>
              <p:nvPr/>
            </p:nvSpPr>
            <p:spPr>
              <a:xfrm>
                <a:off x="0" y="2295575"/>
                <a:ext cx="2286000" cy="53700"/>
              </a:xfrm>
              <a:prstGeom prst="rect">
                <a:avLst/>
              </a:prstGeom>
              <a:solidFill>
                <a:srgbClr val="EFEFEF"/>
              </a:solidFill>
              <a:ln>
                <a:noFill/>
              </a:ln>
            </p:spPr>
            <p:txBody>
              <a:bodyPr spcFirstLastPara="1" wrap="square" lIns="68569" tIns="68569" rIns="68569" bIns="68569" anchor="ctr" anchorCtr="0">
                <a:noAutofit/>
              </a:bodyPr>
              <a:lstStyle/>
              <a:p>
                <a:pPr defTabSz="685800"/>
                <a:endParaRPr sz="1050"/>
              </a:p>
            </p:txBody>
          </p:sp>
        </p:grpSp>
        <p:sp>
          <p:nvSpPr>
            <p:cNvPr id="434" name="Google Shape;434;p36"/>
            <p:cNvSpPr txBox="1"/>
            <p:nvPr/>
          </p:nvSpPr>
          <p:spPr>
            <a:xfrm>
              <a:off x="216299" y="2441103"/>
              <a:ext cx="1853400" cy="260400"/>
            </a:xfrm>
            <a:prstGeom prst="rect">
              <a:avLst/>
            </a:prstGeom>
            <a:noFill/>
            <a:ln>
              <a:noFill/>
            </a:ln>
          </p:spPr>
          <p:txBody>
            <a:bodyPr spcFirstLastPara="1" wrap="square" lIns="68569" tIns="68569" rIns="68569" bIns="68569" anchor="t" anchorCtr="0">
              <a:noAutofit/>
            </a:bodyPr>
            <a:lstStyle/>
            <a:p>
              <a:pPr defTabSz="685800">
                <a:lnSpc>
                  <a:spcPct val="115000"/>
                </a:lnSpc>
                <a:spcAft>
                  <a:spcPts val="1200"/>
                </a:spcAft>
              </a:pPr>
              <a:r>
                <a:rPr lang="de-CH" sz="1200" dirty="0">
                  <a:solidFill>
                    <a:srgbClr val="5E5E5E"/>
                  </a:solidFill>
                  <a:latin typeface="Roboto"/>
                  <a:ea typeface="Roboto"/>
                  <a:cs typeface="Roboto"/>
                  <a:sym typeface="Roboto"/>
                </a:rPr>
                <a:t>Aug/ Sept 2023</a:t>
              </a:r>
              <a:endParaRPr sz="1200" dirty="0">
                <a:solidFill>
                  <a:srgbClr val="5E5E5E"/>
                </a:solidFill>
                <a:latin typeface="Roboto"/>
                <a:ea typeface="Roboto"/>
                <a:cs typeface="Roboto"/>
                <a:sym typeface="Roboto"/>
              </a:endParaRPr>
            </a:p>
          </p:txBody>
        </p:sp>
        <p:cxnSp>
          <p:nvCxnSpPr>
            <p:cNvPr id="436" name="Google Shape;436;p36"/>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Multi-year Licenses or Subscriptions</a:t>
            </a:r>
            <a:endParaRPr>
              <a:latin typeface="Raleway"/>
              <a:ea typeface="Raleway"/>
              <a:cs typeface="Raleway"/>
              <a:sym typeface="Raleway"/>
            </a:endParaRPr>
          </a:p>
        </p:txBody>
      </p:sp>
      <p:sp>
        <p:nvSpPr>
          <p:cNvPr id="214" name="Google Shape;214;p40"/>
          <p:cNvSpPr txBox="1">
            <a:spLocks noGrp="1"/>
          </p:cNvSpPr>
          <p:nvPr>
            <p:ph type="body" idx="1"/>
          </p:nvPr>
        </p:nvSpPr>
        <p:spPr>
          <a:xfrm>
            <a:off x="332675" y="1046700"/>
            <a:ext cx="8489100" cy="33825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1400"/>
              <a:t>In the </a:t>
            </a:r>
            <a:r>
              <a:rPr lang="en" sz="1400" u="sng">
                <a:solidFill>
                  <a:srgbClr val="1155CC"/>
                </a:solidFill>
                <a:hlinkClick r:id="rId3">
                  <a:extLst>
                    <a:ext uri="{A12FA001-AC4F-418D-AE19-62706E023703}">
                      <ahyp:hlinkClr xmlns:ahyp="http://schemas.microsoft.com/office/drawing/2018/hyperlinkcolor" val="tx"/>
                    </a:ext>
                  </a:extLst>
                </a:hlinkClick>
              </a:rPr>
              <a:t>Allowable Uses of ESSER Funds Matrix</a:t>
            </a:r>
            <a:r>
              <a:rPr lang="en" sz="1400"/>
              <a:t>, CDE had indicated that purchasing multi-year licenses or subscriptions with ESSER funds are allowable, if reasonable and necessary to prevent, prepare for, or respond to COVID-19, however, only for the performance period. Additional years in the contract would have to be pro-rated and paid out of other funds.</a:t>
            </a:r>
            <a:endParaRPr sz="1400"/>
          </a:p>
          <a:p>
            <a:pPr marL="0" lvl="0" indent="0" algn="l" rtl="0">
              <a:spcBef>
                <a:spcPts val="800"/>
              </a:spcBef>
              <a:spcAft>
                <a:spcPts val="0"/>
              </a:spcAft>
              <a:buNone/>
            </a:pPr>
            <a:r>
              <a:rPr lang="en" sz="1400"/>
              <a:t>The U.S. Department of Education an</a:t>
            </a:r>
            <a:r>
              <a:rPr lang="en" sz="1400">
                <a:uFill>
                  <a:noFill/>
                </a:uFill>
                <a:hlinkClick r:id="rId4"/>
              </a:rPr>
              <a:t> </a:t>
            </a:r>
            <a:r>
              <a:rPr lang="en" sz="1400" u="sng">
                <a:solidFill>
                  <a:srgbClr val="1155CC"/>
                </a:solidFill>
                <a:hlinkClick r:id="rId4">
                  <a:extLst>
                    <a:ext uri="{A12FA001-AC4F-418D-AE19-62706E023703}">
                      <ahyp:hlinkClr xmlns:ahyp="http://schemas.microsoft.com/office/drawing/2018/hyperlinkcolor" val="tx"/>
                    </a:ext>
                  </a:extLst>
                </a:hlinkClick>
              </a:rPr>
              <a:t>FAQ document in December of 2022</a:t>
            </a:r>
            <a:r>
              <a:rPr lang="en" sz="1400"/>
              <a:t> outlining the risks associated with prepaying for services and stating that under some circumstances, preparing for services beyond the performance period might be allowable for a reasonable period. </a:t>
            </a:r>
            <a:endParaRPr sz="1400"/>
          </a:p>
          <a:p>
            <a:pPr marL="0" lvl="0" indent="0" algn="l" rtl="0">
              <a:spcBef>
                <a:spcPts val="800"/>
              </a:spcBef>
              <a:spcAft>
                <a:spcPts val="0"/>
              </a:spcAft>
              <a:buNone/>
            </a:pPr>
            <a:r>
              <a:rPr lang="en" sz="1400"/>
              <a:t>CDE has released a guidance document that in Colorado a </a:t>
            </a:r>
            <a:r>
              <a:rPr lang="en" sz="1400" b="1" i="1"/>
              <a:t>reasonable period</a:t>
            </a:r>
            <a:r>
              <a:rPr lang="en" sz="1400"/>
              <a:t> beyond the performance period would be until the end of the final fiscal year for each ESSER’s performance period. For example, the reasonable period for paying for multi-year subscriptions or licenses with ARP ESSER III funds would be through June 30, 2025. </a:t>
            </a:r>
            <a:endParaRPr sz="1400"/>
          </a:p>
          <a:p>
            <a:pPr marL="0" lvl="0" indent="0" algn="l" rtl="0">
              <a:spcBef>
                <a:spcPts val="800"/>
              </a:spcBef>
              <a:spcAft>
                <a:spcPts val="0"/>
              </a:spcAft>
              <a:buNone/>
            </a:pPr>
            <a:r>
              <a:rPr lang="en" sz="1400"/>
              <a:t>USDE FAQ/Guidance document states that under no circumstances may ESSER funds be used beyond the timeline in which funds revert back to the Treasury (four years). </a:t>
            </a:r>
            <a:endParaRPr sz="1400"/>
          </a:p>
          <a:p>
            <a:pPr marL="0" lvl="0" indent="0" algn="l" rtl="0">
              <a:lnSpc>
                <a:spcPct val="115000"/>
              </a:lnSpc>
              <a:spcBef>
                <a:spcPts val="1200"/>
              </a:spcBef>
              <a:spcAft>
                <a:spcPts val="0"/>
              </a:spcAft>
              <a:buClr>
                <a:schemeClr val="dk1"/>
              </a:buClr>
              <a:buSzPts val="1100"/>
              <a:buFont typeface="Arial"/>
              <a:buNone/>
            </a:pPr>
            <a:r>
              <a:rPr lang="en" sz="1400" b="1" u="sng"/>
              <a:t>Caution:</a:t>
            </a:r>
            <a:endParaRPr sz="1400"/>
          </a:p>
          <a:p>
            <a:pPr marL="457200" lvl="0" indent="-317500" algn="l" rtl="0">
              <a:lnSpc>
                <a:spcPct val="115000"/>
              </a:lnSpc>
              <a:spcBef>
                <a:spcPts val="1200"/>
              </a:spcBef>
              <a:spcAft>
                <a:spcPts val="0"/>
              </a:spcAft>
              <a:buSzPts val="1400"/>
              <a:buChar char="•"/>
            </a:pPr>
            <a:r>
              <a:rPr lang="en" sz="1400"/>
              <a:t>Misleading information is being disseminated by some organizations that this means that ESSER funds can now be used for an additional four years. </a:t>
            </a:r>
            <a:endParaRPr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7"/>
          <p:cNvSpPr txBox="1">
            <a:spLocks noGrp="1"/>
          </p:cNvSpPr>
          <p:nvPr>
            <p:ph type="ctrTitle"/>
          </p:nvPr>
        </p:nvSpPr>
        <p:spPr>
          <a:xfrm>
            <a:off x="1281938" y="2571750"/>
            <a:ext cx="6580125" cy="1102500"/>
          </a:xfrm>
          <a:prstGeom prst="rect">
            <a:avLst/>
          </a:prstGeom>
          <a:noFill/>
          <a:ln>
            <a:noFill/>
          </a:ln>
        </p:spPr>
        <p:txBody>
          <a:bodyPr spcFirstLastPara="1" wrap="square" lIns="68569" tIns="34275" rIns="68569" bIns="34275" anchor="ctr" anchorCtr="0">
            <a:noAutofit/>
          </a:bodyPr>
          <a:lstStyle/>
          <a:p>
            <a:r>
              <a:rPr lang="de-CH" sz="2775" dirty="0">
                <a:solidFill>
                  <a:srgbClr val="888888"/>
                </a:solidFill>
                <a:latin typeface="Roboto"/>
                <a:ea typeface="Roboto"/>
                <a:cs typeface="Roboto"/>
                <a:sym typeface="Roboto"/>
              </a:rPr>
              <a:t>What questions might you have?</a:t>
            </a:r>
            <a:endParaRPr sz="2775" dirty="0">
              <a:solidFill>
                <a:srgbClr val="888888"/>
              </a:solidFill>
              <a:latin typeface="Roboto"/>
              <a:ea typeface="Roboto"/>
              <a:cs typeface="Roboto"/>
              <a:sym typeface="Roboto"/>
            </a:endParaRPr>
          </a:p>
        </p:txBody>
      </p:sp>
      <p:pic>
        <p:nvPicPr>
          <p:cNvPr id="459" name="Google Shape;459;p37" descr="Question Mark"/>
          <p:cNvPicPr preferRelativeResize="0"/>
          <p:nvPr/>
        </p:nvPicPr>
        <p:blipFill>
          <a:blip r:embed="rId3">
            <a:alphaModFix/>
          </a:blip>
          <a:stretch>
            <a:fillRect/>
          </a:stretch>
        </p:blipFill>
        <p:spPr>
          <a:xfrm>
            <a:off x="3605175" y="1003181"/>
            <a:ext cx="2033663" cy="20336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8"/>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Upcoming Meetings</a:t>
            </a:r>
            <a:endParaRPr dirty="0">
              <a:latin typeface="Raleway"/>
              <a:ea typeface="Raleway"/>
              <a:cs typeface="Raleway"/>
              <a:sym typeface="Raleway"/>
            </a:endParaRPr>
          </a:p>
        </p:txBody>
      </p:sp>
      <p:sp>
        <p:nvSpPr>
          <p:cNvPr id="430" name="Google Shape;430;p68"/>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6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Looking Ahead…</a:t>
            </a:r>
            <a:endParaRPr dirty="0">
              <a:latin typeface="Raleway"/>
              <a:ea typeface="Raleway"/>
              <a:cs typeface="Raleway"/>
              <a:sym typeface="Raleway"/>
            </a:endParaRPr>
          </a:p>
        </p:txBody>
      </p:sp>
      <p:sp>
        <p:nvSpPr>
          <p:cNvPr id="435" name="Google Shape;435;p69"/>
          <p:cNvSpPr txBox="1">
            <a:spLocks noGrp="1"/>
          </p:cNvSpPr>
          <p:nvPr>
            <p:ph type="body" idx="1"/>
          </p:nvPr>
        </p:nvSpPr>
        <p:spPr>
          <a:xfrm>
            <a:off x="393375" y="1275125"/>
            <a:ext cx="5752800" cy="1888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600"/>
              </a:spcBef>
              <a:spcAft>
                <a:spcPts val="0"/>
              </a:spcAft>
              <a:buSzPts val="1800"/>
              <a:buNone/>
            </a:pPr>
            <a:r>
              <a:rPr lang="en" sz="1700" dirty="0">
                <a:solidFill>
                  <a:srgbClr val="595959"/>
                </a:solidFill>
                <a:latin typeface="Raleway"/>
                <a:ea typeface="Raleway"/>
                <a:cs typeface="Raleway"/>
                <a:sym typeface="Raleway"/>
              </a:rPr>
              <a:t>Any requests for topics or questions?</a:t>
            </a:r>
            <a:endParaRPr sz="1700" dirty="0">
              <a:solidFill>
                <a:srgbClr val="595959"/>
              </a:solidFill>
              <a:latin typeface="Raleway"/>
              <a:ea typeface="Raleway"/>
              <a:cs typeface="Raleway"/>
              <a:sym typeface="Raleway"/>
            </a:endParaRPr>
          </a:p>
          <a:p>
            <a:pPr marL="0" lvl="0" indent="457200" algn="l" rtl="0">
              <a:lnSpc>
                <a:spcPct val="90000"/>
              </a:lnSpc>
              <a:spcBef>
                <a:spcPts val="600"/>
              </a:spcBef>
              <a:spcAft>
                <a:spcPts val="0"/>
              </a:spcAft>
              <a:buSzPts val="1800"/>
              <a:buNone/>
            </a:pPr>
            <a:endParaRPr sz="1700" dirty="0">
              <a:solidFill>
                <a:srgbClr val="595959"/>
              </a:solidFill>
              <a:latin typeface="Raleway"/>
              <a:ea typeface="Raleway"/>
              <a:cs typeface="Raleway"/>
              <a:sym typeface="Raleway"/>
            </a:endParaRPr>
          </a:p>
          <a:p>
            <a:pPr marL="457200" lvl="0" indent="-336550" algn="l" rtl="0">
              <a:lnSpc>
                <a:spcPct val="90000"/>
              </a:lnSpc>
              <a:spcBef>
                <a:spcPts val="600"/>
              </a:spcBef>
              <a:spcAft>
                <a:spcPts val="0"/>
              </a:spcAft>
              <a:buSzPts val="1700"/>
              <a:buFont typeface="Raleway"/>
              <a:buChar char="•"/>
            </a:pPr>
            <a:r>
              <a:rPr lang="en" sz="1700" dirty="0">
                <a:solidFill>
                  <a:srgbClr val="595959"/>
                </a:solidFill>
                <a:latin typeface="Raleway"/>
                <a:ea typeface="Raleway"/>
                <a:cs typeface="Raleway"/>
                <a:sym typeface="Raleway"/>
              </a:rPr>
              <a:t>Upcoming Office Hours:</a:t>
            </a:r>
            <a:endParaRPr dirty="0">
              <a:solidFill>
                <a:srgbClr val="595959"/>
              </a:solidFill>
              <a:latin typeface="Raleway"/>
              <a:ea typeface="Raleway"/>
              <a:cs typeface="Raleway"/>
              <a:sym typeface="Raleway"/>
            </a:endParaRPr>
          </a:p>
          <a:p>
            <a:pPr marL="914400" marR="0" lvl="1" indent="-323850" algn="l" rtl="0">
              <a:lnSpc>
                <a:spcPct val="90000"/>
              </a:lnSpc>
              <a:spcBef>
                <a:spcPts val="600"/>
              </a:spcBef>
              <a:spcAft>
                <a:spcPts val="0"/>
              </a:spcAft>
              <a:buClr>
                <a:srgbClr val="595959"/>
              </a:buClr>
              <a:buSzPts val="1500"/>
              <a:buFont typeface="Raleway"/>
              <a:buChar char="•"/>
            </a:pPr>
            <a:r>
              <a:rPr lang="en" dirty="0">
                <a:solidFill>
                  <a:srgbClr val="595959"/>
                </a:solidFill>
                <a:latin typeface="Raleway"/>
                <a:ea typeface="Raleway"/>
                <a:cs typeface="Raleway"/>
                <a:sym typeface="Raleway"/>
              </a:rPr>
              <a:t>November 16</a:t>
            </a:r>
            <a:endParaRPr dirty="0">
              <a:solidFill>
                <a:srgbClr val="595959"/>
              </a:solidFill>
              <a:latin typeface="Raleway"/>
              <a:ea typeface="Raleway"/>
              <a:cs typeface="Raleway"/>
              <a:sym typeface="Raleway"/>
            </a:endParaRPr>
          </a:p>
          <a:p>
            <a:pPr marL="914400" marR="0" lvl="1" indent="-323850" algn="l" rtl="0">
              <a:lnSpc>
                <a:spcPct val="90000"/>
              </a:lnSpc>
              <a:spcBef>
                <a:spcPts val="600"/>
              </a:spcBef>
              <a:spcAft>
                <a:spcPts val="0"/>
              </a:spcAft>
              <a:buClr>
                <a:srgbClr val="595959"/>
              </a:buClr>
              <a:buSzPts val="1500"/>
              <a:buFont typeface="Raleway"/>
              <a:buChar char="•"/>
            </a:pPr>
            <a:r>
              <a:rPr lang="en" dirty="0">
                <a:solidFill>
                  <a:srgbClr val="595959"/>
                </a:solidFill>
                <a:latin typeface="Raleway"/>
                <a:ea typeface="Raleway"/>
                <a:cs typeface="Raleway"/>
                <a:sym typeface="Raleway"/>
              </a:rPr>
              <a:t>November 30</a:t>
            </a:r>
            <a:endParaRPr dirty="0">
              <a:solidFill>
                <a:srgbClr val="595959"/>
              </a:solidFill>
              <a:latin typeface="Raleway"/>
              <a:ea typeface="Raleway"/>
              <a:cs typeface="Raleway"/>
              <a:sym typeface="Raleway"/>
            </a:endParaRPr>
          </a:p>
        </p:txBody>
      </p:sp>
      <p:sp>
        <p:nvSpPr>
          <p:cNvPr id="438" name="Google Shape;438;p69"/>
          <p:cNvSpPr/>
          <p:nvPr/>
        </p:nvSpPr>
        <p:spPr>
          <a:xfrm>
            <a:off x="1825450" y="3163425"/>
            <a:ext cx="4773600" cy="1264500"/>
          </a:xfrm>
          <a:prstGeom prst="horizontalScroll">
            <a:avLst>
              <a:gd name="adj" fmla="val 12500"/>
            </a:avLst>
          </a:prstGeom>
          <a:solidFill>
            <a:srgbClr val="D5A6B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600"/>
              </a:spcBef>
              <a:spcAft>
                <a:spcPts val="0"/>
              </a:spcAft>
              <a:buNone/>
            </a:pPr>
            <a:r>
              <a:rPr lang="en" sz="1800" b="1" i="1" dirty="0">
                <a:solidFill>
                  <a:srgbClr val="595959"/>
                </a:solidFill>
                <a:latin typeface="Calibri"/>
                <a:ea typeface="Calibri"/>
                <a:cs typeface="Calibri"/>
                <a:sym typeface="Calibri"/>
              </a:rPr>
              <a:t>* Due to scheduling conflicts &amp; Thanksgiving holiday, the November Office Hours have been rescheduled to Nov 16 and Nov 30.</a:t>
            </a:r>
            <a:endParaRPr sz="1800" b="1" i="1" dirty="0">
              <a:latin typeface="Calibri"/>
              <a:ea typeface="Calibri"/>
              <a:cs typeface="Calibri"/>
              <a:sym typeface="Calibri"/>
            </a:endParaRPr>
          </a:p>
        </p:txBody>
      </p:sp>
      <p:pic>
        <p:nvPicPr>
          <p:cNvPr id="437" name="Google Shape;437;p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0"/>
          <p:cNvSpPr txBox="1">
            <a:spLocks noGrp="1"/>
          </p:cNvSpPr>
          <p:nvPr>
            <p:ph type="title"/>
          </p:nvPr>
        </p:nvSpPr>
        <p:spPr>
          <a:xfrm>
            <a:off x="187725" y="73150"/>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solidFill>
                  <a:schemeClr val="hlink"/>
                </a:solidFill>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444" name="Google Shape;444;p70"/>
          <p:cNvGraphicFramePr/>
          <p:nvPr/>
        </p:nvGraphicFramePr>
        <p:xfrm>
          <a:off x="187731" y="731170"/>
          <a:ext cx="8768525" cy="4412325"/>
        </p:xfrm>
        <a:graphic>
          <a:graphicData uri="http://schemas.openxmlformats.org/drawingml/2006/table">
            <a:tbl>
              <a:tblPr firstRow="1">
                <a:noFill/>
                <a:tableStyleId>{748270AE-283A-47A9-BD22-9A35B7741306}</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5"/>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6"/>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Kriselda Craven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0"/>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1"/>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0"/>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1"/>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t>Multi-year Licenses or Subscriptions (con’t)</a:t>
            </a:r>
            <a:endParaRPr dirty="0"/>
          </a:p>
        </p:txBody>
      </p:sp>
      <p:sp>
        <p:nvSpPr>
          <p:cNvPr id="220" name="Google Shape;220;p41"/>
          <p:cNvSpPr txBox="1">
            <a:spLocks noGrp="1"/>
          </p:cNvSpPr>
          <p:nvPr>
            <p:ph type="body" idx="1"/>
          </p:nvPr>
        </p:nvSpPr>
        <p:spPr>
          <a:xfrm>
            <a:off x="332675" y="1030500"/>
            <a:ext cx="8586300" cy="33987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a:t>Other factors that must be considered: </a:t>
            </a:r>
            <a:endParaRPr/>
          </a:p>
          <a:p>
            <a:pPr marL="457200" lvl="0" indent="-317500" algn="l" rtl="0">
              <a:lnSpc>
                <a:spcPct val="115000"/>
              </a:lnSpc>
              <a:spcBef>
                <a:spcPts val="1200"/>
              </a:spcBef>
              <a:spcAft>
                <a:spcPts val="0"/>
              </a:spcAft>
              <a:buSzPts val="1400"/>
              <a:buChar char="•"/>
            </a:pPr>
            <a:r>
              <a:rPr lang="en" sz="1400"/>
              <a:t>Whether the funds were properly obligated within the period of availability and liquidated in a timely manner;</a:t>
            </a:r>
            <a:endParaRPr sz="1400"/>
          </a:p>
          <a:p>
            <a:pPr marL="457200" lvl="0" indent="-317500" algn="l" rtl="0">
              <a:lnSpc>
                <a:spcPct val="115000"/>
              </a:lnSpc>
              <a:spcBef>
                <a:spcPts val="0"/>
              </a:spcBef>
              <a:spcAft>
                <a:spcPts val="0"/>
              </a:spcAft>
              <a:buSzPts val="1400"/>
              <a:buChar char="•"/>
            </a:pPr>
            <a:r>
              <a:rPr lang="en" sz="1400"/>
              <a:t>Whether the activities would be allowed to extend beyond the liquidation period under applicable State and local procurement rules (i.e., a State or LEA must follow the same policies and procedures it uses for procurements from its non-Federal funds) (see 2 CFR §§ 200.317 through 200.327, 200.403(c));</a:t>
            </a:r>
            <a:endParaRPr sz="1400"/>
          </a:p>
          <a:p>
            <a:pPr marL="457200" lvl="0" indent="-317500" algn="l" rtl="0">
              <a:lnSpc>
                <a:spcPct val="115000"/>
              </a:lnSpc>
              <a:spcBef>
                <a:spcPts val="0"/>
              </a:spcBef>
              <a:spcAft>
                <a:spcPts val="0"/>
              </a:spcAft>
              <a:buSzPts val="1400"/>
              <a:buChar char="•"/>
            </a:pPr>
            <a:r>
              <a:rPr lang="en" sz="1400"/>
              <a:t>Whether the extended activities constitute a reasonable and necessary use of Federal funds; and</a:t>
            </a:r>
            <a:endParaRPr sz="1400"/>
          </a:p>
          <a:p>
            <a:pPr marL="457200" lvl="0" indent="-317500" algn="l" rtl="0">
              <a:lnSpc>
                <a:spcPct val="115000"/>
              </a:lnSpc>
              <a:spcBef>
                <a:spcPts val="0"/>
              </a:spcBef>
              <a:spcAft>
                <a:spcPts val="0"/>
              </a:spcAft>
              <a:buSzPts val="1400"/>
              <a:buChar char="•"/>
            </a:pPr>
            <a:r>
              <a:rPr lang="en" sz="1400"/>
              <a:t>Whether prudent business practices (2 CFR § 200.404(b) &amp; (d)) and internal controls (which generally limit prepayment) would support the continued activities for the length of time proposed. </a:t>
            </a:r>
            <a:endParaRPr sz="1400"/>
          </a:p>
          <a:p>
            <a:pPr marL="0" lvl="0" indent="0" algn="l" rtl="0">
              <a:spcBef>
                <a:spcPts val="1200"/>
              </a:spcBef>
              <a:spcAft>
                <a:spcPts val="0"/>
              </a:spcAft>
              <a:buNone/>
            </a:pPr>
            <a:r>
              <a:rPr lang="en" sz="1400"/>
              <a:t>New CDE </a:t>
            </a:r>
            <a:r>
              <a:rPr lang="en" sz="1400" u="sng">
                <a:solidFill>
                  <a:schemeClr val="hlink"/>
                </a:solidFill>
                <a:hlinkClick r:id="rId3"/>
              </a:rPr>
              <a:t>Multi-Year Subscriptions and Licenses Guidance Document</a:t>
            </a:r>
            <a:r>
              <a:rPr lang="en" sz="1400"/>
              <a:t> about the reasonable period is posted on our </a:t>
            </a:r>
            <a:r>
              <a:rPr lang="en" sz="1400" u="sng">
                <a:solidFill>
                  <a:schemeClr val="hlink"/>
                </a:solidFill>
                <a:hlinkClick r:id="rId4"/>
              </a:rPr>
              <a:t>website</a:t>
            </a:r>
            <a:r>
              <a:rPr lang="en" sz="1400"/>
              <a:t>. </a:t>
            </a:r>
            <a:endParaRPr sz="1400"/>
          </a:p>
          <a:p>
            <a:pPr marL="0" lvl="0" indent="0" algn="l" rtl="0">
              <a:spcBef>
                <a:spcPts val="800"/>
              </a:spcBef>
              <a:spcAft>
                <a:spcPts val="0"/>
              </a:spcAft>
              <a:buNone/>
            </a:pPr>
            <a:r>
              <a:rPr lang="en" sz="1400" u="sng"/>
              <a:t>Caution:</a:t>
            </a:r>
            <a:r>
              <a:rPr lang="en" sz="1400" b="1"/>
              <a:t> </a:t>
            </a:r>
            <a:r>
              <a:rPr lang="en" sz="1400"/>
              <a:t>The closer to end of the period of availability the obligations are made, the potential for more scrutiny during audits and monitoring. Reasonableness and necessity to prevent, prepare for, or respond to covid-19 become harder to demonstrate. Document need and connection to covid-19.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Prayer Certification Guidance</a:t>
            </a:r>
            <a:endParaRPr>
              <a:latin typeface="Raleway"/>
              <a:ea typeface="Raleway"/>
              <a:cs typeface="Raleway"/>
              <a:sym typeface="Raleway"/>
            </a:endParaRPr>
          </a:p>
        </p:txBody>
      </p:sp>
      <p:sp>
        <p:nvSpPr>
          <p:cNvPr id="226" name="Google Shape;226;p4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ESEA Section 8524(b) prohibits recipients of ESEA funds to have policies preventing or denying participation in constitutionally protected prayer in school. </a:t>
            </a:r>
            <a:endParaRPr/>
          </a:p>
          <a:p>
            <a:pPr marL="457200" lvl="0" indent="-342900" algn="l" rtl="0">
              <a:spcBef>
                <a:spcPts val="800"/>
              </a:spcBef>
              <a:spcAft>
                <a:spcPts val="0"/>
              </a:spcAft>
              <a:buSzPts val="1800"/>
              <a:buFont typeface="Calibri"/>
              <a:buChar char="•"/>
            </a:pPr>
            <a:r>
              <a:rPr lang="en"/>
              <a:t>An assurance in the Consolidated Application! </a:t>
            </a:r>
            <a:endParaRPr/>
          </a:p>
          <a:p>
            <a:pPr marL="0" lvl="0" indent="0" algn="l" rtl="0">
              <a:spcBef>
                <a:spcPts val="800"/>
              </a:spcBef>
              <a:spcAft>
                <a:spcPts val="0"/>
              </a:spcAft>
              <a:buNone/>
            </a:pPr>
            <a:r>
              <a:rPr lang="en"/>
              <a:t>CDE is required to ensure that all LEAs have signed the assurance and report any complaints against an LEA alleging non-compliance with Section 8524(b) to the U.S. Department of Education. </a:t>
            </a:r>
            <a:endParaRPr/>
          </a:p>
          <a:p>
            <a:pPr marL="457200" lvl="0" indent="-342900" algn="l" rtl="0">
              <a:spcBef>
                <a:spcPts val="800"/>
              </a:spcBef>
              <a:spcAft>
                <a:spcPts val="0"/>
              </a:spcAft>
              <a:buSzPts val="1800"/>
              <a:buFont typeface="Calibri"/>
              <a:buChar char="•"/>
            </a:pPr>
            <a:r>
              <a:rPr lang="en"/>
              <a:t>Our certification is submitted each October. Sent on 10/23/23 this year.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USDE Monitoring</a:t>
            </a:r>
            <a:endParaRPr>
              <a:latin typeface="Raleway"/>
              <a:ea typeface="Raleway"/>
              <a:cs typeface="Raleway"/>
              <a:sym typeface="Raleway"/>
            </a:endParaRPr>
          </a:p>
        </p:txBody>
      </p:sp>
      <p:sp>
        <p:nvSpPr>
          <p:cNvPr id="232" name="Google Shape;232;p4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ESSER I, II, and III</a:t>
            </a:r>
            <a:endParaRPr/>
          </a:p>
          <a:p>
            <a:pPr marL="0" lvl="0" indent="0" algn="l" rtl="0">
              <a:spcBef>
                <a:spcPts val="800"/>
              </a:spcBef>
              <a:spcAft>
                <a:spcPts val="0"/>
              </a:spcAft>
              <a:buNone/>
            </a:pPr>
            <a:r>
              <a:rPr lang="en"/>
              <a:t>Self-assessment due November 10, 2023</a:t>
            </a:r>
            <a:endParaRPr/>
          </a:p>
          <a:p>
            <a:pPr marL="0" lvl="0" indent="0" algn="l" rtl="0">
              <a:spcBef>
                <a:spcPts val="800"/>
              </a:spcBef>
              <a:spcAft>
                <a:spcPts val="0"/>
              </a:spcAft>
              <a:buNone/>
            </a:pPr>
            <a:r>
              <a:rPr lang="en"/>
              <a:t>Review meeting November 28, 2023</a:t>
            </a:r>
            <a:endParaRPr/>
          </a:p>
          <a:p>
            <a:pPr marL="0" lvl="0" indent="0" algn="l" rtl="0">
              <a:spcBef>
                <a:spcPts val="800"/>
              </a:spcBef>
              <a:spcAft>
                <a:spcPts val="0"/>
              </a:spcAft>
              <a:buNone/>
            </a:pPr>
            <a:r>
              <a:rPr lang="en"/>
              <a:t>Next steps might include participation by selected LEAs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Equity and Excellence Conference</a:t>
            </a:r>
            <a:endParaRPr dirty="0">
              <a:latin typeface="Raleway"/>
              <a:ea typeface="Raleway"/>
              <a:cs typeface="Raleway"/>
              <a:sym typeface="Raleway"/>
            </a:endParaRPr>
          </a:p>
        </p:txBody>
      </p:sp>
      <p:pic>
        <p:nvPicPr>
          <p:cNvPr id="239" name="Google Shape;239;p44" descr="The Equity and Excellence Conference is scheduled for November 1-2, 2023 with the overarching topic of &quot;Strengthening and Expanding Practices: All Students and All Educators Emerging Stronger&quot;"/>
          <p:cNvPicPr preferRelativeResize="0"/>
          <p:nvPr/>
        </p:nvPicPr>
        <p:blipFill>
          <a:blip r:embed="rId3">
            <a:alphaModFix/>
          </a:blip>
          <a:stretch>
            <a:fillRect/>
          </a:stretch>
        </p:blipFill>
        <p:spPr>
          <a:xfrm>
            <a:off x="152400" y="980082"/>
            <a:ext cx="4405236" cy="4011017"/>
          </a:xfrm>
          <a:prstGeom prst="rect">
            <a:avLst/>
          </a:prstGeom>
          <a:noFill/>
          <a:ln>
            <a:noFill/>
          </a:ln>
        </p:spPr>
      </p:pic>
      <p:sp>
        <p:nvSpPr>
          <p:cNvPr id="238" name="Google Shape;238;p44"/>
          <p:cNvSpPr txBox="1">
            <a:spLocks noGrp="1"/>
          </p:cNvSpPr>
          <p:nvPr>
            <p:ph type="body" idx="1"/>
          </p:nvPr>
        </p:nvSpPr>
        <p:spPr>
          <a:xfrm>
            <a:off x="5204750" y="1476375"/>
            <a:ext cx="3310500" cy="29529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2000"/>
              <a:t>See the answers to frequently asked questions on the Equity and Excellence Conference webpage. </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a:t>Click here:</a:t>
            </a:r>
            <a:endParaRPr sz="2000"/>
          </a:p>
        </p:txBody>
      </p:sp>
      <p:pic>
        <p:nvPicPr>
          <p:cNvPr id="240" name="Google Shape;240;p44" descr="&quot;Know Before You Go&quot; Button to advance to the webpage">
            <a:hlinkClick r:id="rId4"/>
          </p:cNvPr>
          <p:cNvPicPr preferRelativeResize="0"/>
          <p:nvPr/>
        </p:nvPicPr>
        <p:blipFill>
          <a:blip r:embed="rId5">
            <a:alphaModFix/>
          </a:blip>
          <a:stretch>
            <a:fillRect/>
          </a:stretch>
        </p:blipFill>
        <p:spPr>
          <a:xfrm>
            <a:off x="6273311" y="2883488"/>
            <a:ext cx="2457626" cy="673442"/>
          </a:xfrm>
          <a:prstGeom prst="rect">
            <a:avLst/>
          </a:prstGeom>
          <a:noFill/>
          <a:ln>
            <a:noFill/>
          </a:ln>
        </p:spPr>
      </p:pic>
      <p:sp>
        <p:nvSpPr>
          <p:cNvPr id="241" name="Google Shape;241;p44"/>
          <p:cNvSpPr/>
          <p:nvPr/>
        </p:nvSpPr>
        <p:spPr>
          <a:xfrm>
            <a:off x="5526350" y="3752100"/>
            <a:ext cx="2988900" cy="6237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libri"/>
                <a:ea typeface="Calibri"/>
                <a:cs typeface="Calibri"/>
                <a:sym typeface="Calibri"/>
              </a:rPr>
              <a:t>Bring books for book signing! </a:t>
            </a:r>
            <a:endParaRPr b="1"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Equity and Excellence Conference</a:t>
            </a:r>
            <a:br>
              <a:rPr lang="en" dirty="0">
                <a:latin typeface="Raleway"/>
                <a:ea typeface="Raleway"/>
                <a:cs typeface="Raleway"/>
                <a:sym typeface="Raleway"/>
              </a:rPr>
            </a:br>
            <a:r>
              <a:rPr lang="en" dirty="0">
                <a:latin typeface="Raleway"/>
                <a:ea typeface="Raleway"/>
                <a:cs typeface="Raleway"/>
                <a:sym typeface="Raleway"/>
              </a:rPr>
              <a:t>Additional Information</a:t>
            </a:r>
            <a:endParaRPr dirty="0">
              <a:latin typeface="Raleway"/>
              <a:ea typeface="Raleway"/>
              <a:cs typeface="Raleway"/>
              <a:sym typeface="Raleway"/>
            </a:endParaRPr>
          </a:p>
        </p:txBody>
      </p:sp>
      <p:sp>
        <p:nvSpPr>
          <p:cNvPr id="247" name="Google Shape;247;p45"/>
          <p:cNvSpPr txBox="1">
            <a:spLocks noGrp="1"/>
          </p:cNvSpPr>
          <p:nvPr>
            <p:ph type="body" idx="1"/>
          </p:nvPr>
        </p:nvSpPr>
        <p:spPr>
          <a:xfrm>
            <a:off x="205625" y="2783250"/>
            <a:ext cx="8738539" cy="1995900"/>
          </a:xfrm>
          <a:prstGeom prst="rect">
            <a:avLst/>
          </a:prstGeom>
          <a:ln w="9525" cap="flat" cmpd="sng">
            <a:solidFill>
              <a:srgbClr val="FF0000"/>
            </a:solidFill>
            <a:prstDash val="solid"/>
            <a:round/>
            <a:headEnd type="none" w="sm" len="sm"/>
            <a:tailEnd type="none" w="sm" len="sm"/>
          </a:ln>
        </p:spPr>
        <p:txBody>
          <a:bodyPr spcFirstLastPara="1" wrap="square" lIns="0" tIns="0" rIns="0" bIns="0" anchor="t" anchorCtr="0">
            <a:normAutofit lnSpcReduction="10000"/>
          </a:bodyPr>
          <a:lstStyle/>
          <a:p>
            <a:pPr marL="457200" lvl="0" indent="-355600" algn="l" rtl="0">
              <a:spcBef>
                <a:spcPts val="800"/>
              </a:spcBef>
              <a:spcAft>
                <a:spcPts val="0"/>
              </a:spcAft>
              <a:buSzPts val="2000"/>
              <a:buFont typeface="Calibri"/>
              <a:buChar char="•"/>
            </a:pPr>
            <a:r>
              <a:rPr lang="en" sz="2000" dirty="0"/>
              <a:t>Free parking and wifi</a:t>
            </a:r>
            <a:endParaRPr sz="2000" dirty="0"/>
          </a:p>
          <a:p>
            <a:pPr marL="457200" lvl="0" indent="-355600" algn="l" rtl="0">
              <a:spcBef>
                <a:spcPts val="0"/>
              </a:spcBef>
              <a:spcAft>
                <a:spcPts val="0"/>
              </a:spcAft>
              <a:buSzPts val="2000"/>
              <a:buFont typeface="Calibri"/>
              <a:buChar char="•"/>
            </a:pPr>
            <a:r>
              <a:rPr lang="en" sz="2000" dirty="0"/>
              <a:t>Schedule and venue map located on </a:t>
            </a:r>
            <a:r>
              <a:rPr lang="en" sz="2000" u="sng" dirty="0">
                <a:solidFill>
                  <a:srgbClr val="0000FF"/>
                </a:solidFill>
                <a:hlinkClick r:id="rId3">
                  <a:extLst>
                    <a:ext uri="{A12FA001-AC4F-418D-AE19-62706E023703}">
                      <ahyp:hlinkClr xmlns:ahyp="http://schemas.microsoft.com/office/drawing/2018/hyperlinkcolor" val="tx"/>
                    </a:ext>
                  </a:extLst>
                </a:hlinkClick>
              </a:rPr>
              <a:t>Sched</a:t>
            </a:r>
            <a:endParaRPr sz="2000" dirty="0">
              <a:solidFill>
                <a:srgbClr val="0000FF"/>
              </a:solidFill>
            </a:endParaRPr>
          </a:p>
          <a:p>
            <a:pPr marL="457200" lvl="0" indent="-355600" algn="l" rtl="0">
              <a:spcBef>
                <a:spcPts val="0"/>
              </a:spcBef>
              <a:spcAft>
                <a:spcPts val="0"/>
              </a:spcAft>
              <a:buSzPts val="2000"/>
              <a:buFont typeface="Calibri"/>
              <a:buChar char="•"/>
            </a:pPr>
            <a:r>
              <a:rPr lang="en" sz="2000" b="1" i="1" dirty="0">
                <a:solidFill>
                  <a:srgbClr val="FF0000"/>
                </a:solidFill>
              </a:rPr>
              <a:t>Register for breakout sessions ASAP</a:t>
            </a:r>
            <a:r>
              <a:rPr lang="en" sz="2000" dirty="0"/>
              <a:t>, if you haven’t already</a:t>
            </a:r>
            <a:endParaRPr sz="2000" dirty="0"/>
          </a:p>
          <a:p>
            <a:pPr marL="457200" lvl="0" indent="-355600" algn="l" rtl="0">
              <a:spcBef>
                <a:spcPts val="0"/>
              </a:spcBef>
              <a:spcAft>
                <a:spcPts val="0"/>
              </a:spcAft>
              <a:buSzPts val="2000"/>
              <a:buFont typeface="Calibri"/>
              <a:buChar char="•"/>
            </a:pPr>
            <a:r>
              <a:rPr lang="en" sz="2000" dirty="0"/>
              <a:t>Light refreshments provided throughout the day; lunch will </a:t>
            </a:r>
            <a:r>
              <a:rPr lang="en" sz="2000" u="sng" dirty="0"/>
              <a:t>not</a:t>
            </a:r>
            <a:r>
              <a:rPr lang="en" sz="2000" dirty="0"/>
              <a:t> be provided</a:t>
            </a:r>
            <a:endParaRPr sz="2000" dirty="0"/>
          </a:p>
          <a:p>
            <a:pPr marL="457200" lvl="0" indent="-355600" algn="l" rtl="0">
              <a:spcBef>
                <a:spcPts val="0"/>
              </a:spcBef>
              <a:spcAft>
                <a:spcPts val="0"/>
              </a:spcAft>
              <a:buSzPts val="2000"/>
              <a:buFont typeface="Calibri"/>
              <a:buChar char="•"/>
            </a:pPr>
            <a:r>
              <a:rPr lang="en" sz="2000" dirty="0">
                <a:solidFill>
                  <a:srgbClr val="333333"/>
                </a:solidFill>
                <a:highlight>
                  <a:srgbClr val="FFFFFF"/>
                </a:highlight>
              </a:rPr>
              <a:t>Follow us on </a:t>
            </a:r>
            <a:r>
              <a:rPr lang="en" sz="2000" u="sng" dirty="0">
                <a:solidFill>
                  <a:srgbClr val="0000FF"/>
                </a:solidFill>
                <a:highlight>
                  <a:srgbClr val="FFFFFF"/>
                </a:highlight>
                <a:hlinkClick r:id="rId4">
                  <a:extLst>
                    <a:ext uri="{A12FA001-AC4F-418D-AE19-62706E023703}">
                      <ahyp:hlinkClr xmlns:ahyp="http://schemas.microsoft.com/office/drawing/2018/hyperlinkcolor" val="tx"/>
                    </a:ext>
                  </a:extLst>
                </a:hlinkClick>
              </a:rPr>
              <a:t>Twitter</a:t>
            </a:r>
            <a:r>
              <a:rPr lang="en" sz="2000" dirty="0">
                <a:solidFill>
                  <a:srgbClr val="333333"/>
                </a:solidFill>
                <a:highlight>
                  <a:srgbClr val="FFFFFF"/>
                </a:highlight>
              </a:rPr>
              <a:t>, </a:t>
            </a:r>
            <a:r>
              <a:rPr lang="en" sz="2000" u="sng" dirty="0">
                <a:solidFill>
                  <a:srgbClr val="0000FF"/>
                </a:solidFill>
                <a:highlight>
                  <a:srgbClr val="FFFFFF"/>
                </a:highlight>
                <a:hlinkClick r:id="rId5">
                  <a:extLst>
                    <a:ext uri="{A12FA001-AC4F-418D-AE19-62706E023703}">
                      <ahyp:hlinkClr xmlns:ahyp="http://schemas.microsoft.com/office/drawing/2018/hyperlinkcolor" val="tx"/>
                    </a:ext>
                  </a:extLst>
                </a:hlinkClick>
              </a:rPr>
              <a:t>Instagram</a:t>
            </a:r>
            <a:r>
              <a:rPr lang="en" sz="2000" dirty="0">
                <a:solidFill>
                  <a:srgbClr val="333333"/>
                </a:solidFill>
                <a:highlight>
                  <a:srgbClr val="FFFFFF"/>
                </a:highlight>
              </a:rPr>
              <a:t>, </a:t>
            </a:r>
            <a:r>
              <a:rPr lang="en" sz="2000" u="sng" dirty="0">
                <a:solidFill>
                  <a:srgbClr val="0000FF"/>
                </a:solidFill>
                <a:highlight>
                  <a:srgbClr val="FFFFFF"/>
                </a:highlight>
                <a:hlinkClick r:id="rId6">
                  <a:extLst>
                    <a:ext uri="{A12FA001-AC4F-418D-AE19-62706E023703}">
                      <ahyp:hlinkClr xmlns:ahyp="http://schemas.microsoft.com/office/drawing/2018/hyperlinkcolor" val="tx"/>
                    </a:ext>
                  </a:extLst>
                </a:hlinkClick>
              </a:rPr>
              <a:t>Facebook</a:t>
            </a:r>
            <a:r>
              <a:rPr lang="en" sz="2000" dirty="0">
                <a:solidFill>
                  <a:srgbClr val="333333"/>
                </a:solidFill>
                <a:highlight>
                  <a:srgbClr val="FFFFFF"/>
                </a:highlight>
              </a:rPr>
              <a:t>, and </a:t>
            </a:r>
            <a:r>
              <a:rPr lang="en" sz="2000" u="sng" dirty="0">
                <a:solidFill>
                  <a:srgbClr val="0000FF"/>
                </a:solidFill>
                <a:highlight>
                  <a:srgbClr val="FFFFFF"/>
                </a:highlight>
                <a:hlinkClick r:id="rId7">
                  <a:extLst>
                    <a:ext uri="{A12FA001-AC4F-418D-AE19-62706E023703}">
                      <ahyp:hlinkClr xmlns:ahyp="http://schemas.microsoft.com/office/drawing/2018/hyperlinkcolor" val="tx"/>
                    </a:ext>
                  </a:extLst>
                </a:hlinkClick>
              </a:rPr>
              <a:t>LinkedIn</a:t>
            </a:r>
            <a:r>
              <a:rPr lang="en" sz="2000" dirty="0">
                <a:solidFill>
                  <a:srgbClr val="333333"/>
                </a:solidFill>
                <a:highlight>
                  <a:srgbClr val="FFFFFF"/>
                </a:highlight>
              </a:rPr>
              <a:t>, using Equity and Excellence conference hashtags: #EEConf2023, #AllMeansAll, #EmergingStronger, and #BestFirstInstruction. </a:t>
            </a:r>
            <a:endParaRPr sz="2000" dirty="0"/>
          </a:p>
        </p:txBody>
      </p:sp>
      <p:pic>
        <p:nvPicPr>
          <p:cNvPr id="248" name="Google Shape;248;p45" descr="The Conference will be held on November 1-2, 2023 at the Hilton Denver Inverness in Englewood, Colorado."/>
          <p:cNvPicPr preferRelativeResize="0"/>
          <p:nvPr/>
        </p:nvPicPr>
        <p:blipFill>
          <a:blip r:embed="rId8">
            <a:alphaModFix/>
          </a:blip>
          <a:stretch>
            <a:fillRect/>
          </a:stretch>
        </p:blipFill>
        <p:spPr>
          <a:xfrm>
            <a:off x="0" y="916450"/>
            <a:ext cx="9143998" cy="18668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trict PowerPoint">
  <a:themeElements>
    <a:clrScheme name="District 49 Color Theme 1">
      <a:dk1>
        <a:srgbClr val="0F592C"/>
      </a:dk1>
      <a:lt1>
        <a:srgbClr val="FFFFFF"/>
      </a:lt1>
      <a:dk2>
        <a:srgbClr val="0F592C"/>
      </a:dk2>
      <a:lt2>
        <a:srgbClr val="EEEEEE"/>
      </a:lt2>
      <a:accent1>
        <a:srgbClr val="A84E1A"/>
      </a:accent1>
      <a:accent2>
        <a:srgbClr val="D69552"/>
      </a:accent2>
      <a:accent3>
        <a:srgbClr val="4B8336"/>
      </a:accent3>
      <a:accent4>
        <a:srgbClr val="CCCCCC"/>
      </a:accent4>
      <a:accent5>
        <a:srgbClr val="4BACC6"/>
      </a:accent5>
      <a:accent6>
        <a:srgbClr val="AA2227"/>
      </a:accent6>
      <a:hlink>
        <a:srgbClr val="3B1C54"/>
      </a:hlink>
      <a:folHlink>
        <a:srgbClr val="D898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4476</Words>
  <Application>Microsoft Office PowerPoint</Application>
  <PresentationFormat>On-screen Show (16:9)</PresentationFormat>
  <Paragraphs>386</Paragraphs>
  <Slides>43</Slides>
  <Notes>43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Arial</vt:lpstr>
      <vt:lpstr>Calibri</vt:lpstr>
      <vt:lpstr>Roboto</vt:lpstr>
      <vt:lpstr>Rockwell</vt:lpstr>
      <vt:lpstr>Trebuchet MS</vt:lpstr>
      <vt:lpstr>Raleway</vt:lpstr>
      <vt:lpstr>Simple Light</vt:lpstr>
      <vt:lpstr>Office Theme</vt:lpstr>
      <vt:lpstr>District PowerPoint</vt:lpstr>
      <vt:lpstr>CDE Office Hours</vt:lpstr>
      <vt:lpstr>ESSER Office Hours</vt:lpstr>
      <vt:lpstr>Updates and Reminders</vt:lpstr>
      <vt:lpstr>Multi-year Licenses or Subscriptions</vt:lpstr>
      <vt:lpstr>Multi-year Licenses or Subscriptions (con’t)</vt:lpstr>
      <vt:lpstr>Prayer Certification Guidance</vt:lpstr>
      <vt:lpstr>USDE Monitoring</vt:lpstr>
      <vt:lpstr>Equity and Excellence Conference</vt:lpstr>
      <vt:lpstr>Equity and Excellence Conference Additional Information</vt:lpstr>
      <vt:lpstr>Post-Award Revision  Tips and Tricks</vt:lpstr>
      <vt:lpstr>Substantial Approval and Final Approval</vt:lpstr>
      <vt:lpstr>Purpose of the PAR Process  </vt:lpstr>
      <vt:lpstr>When To Submit a PAR</vt:lpstr>
      <vt:lpstr>PAR Window </vt:lpstr>
      <vt:lpstr>How to Enter a PAR Request</vt:lpstr>
      <vt:lpstr>Accessing the PAR System</vt:lpstr>
      <vt:lpstr>Making Changes in the PAR System</vt:lpstr>
      <vt:lpstr>Revision Request Format</vt:lpstr>
      <vt:lpstr>Example #1</vt:lpstr>
      <vt:lpstr>Example #2</vt:lpstr>
      <vt:lpstr>Prior to Submittal Review </vt:lpstr>
      <vt:lpstr>Consider Set-Asides</vt:lpstr>
      <vt:lpstr>PAR Review and Approval</vt:lpstr>
      <vt:lpstr>Prepare for Monitoring: ESSER</vt:lpstr>
      <vt:lpstr>Prepare for Monitoring: ESEA</vt:lpstr>
      <vt:lpstr>ESSER Reporting</vt:lpstr>
      <vt:lpstr>ESSER Reporting Survey Deadline Extended</vt:lpstr>
      <vt:lpstr>Example Reporting Scenario</vt:lpstr>
      <vt:lpstr>Example Template LEA-Level Survey</vt:lpstr>
      <vt:lpstr>Example Template: Student-Level Survey</vt:lpstr>
      <vt:lpstr>Douglas County School District </vt:lpstr>
      <vt:lpstr>ESSER Reporting of Student Participation</vt:lpstr>
      <vt:lpstr>Timeline &amp; Process  (September 2022 – February 2023)</vt:lpstr>
      <vt:lpstr>Step-by-Step Guidance</vt:lpstr>
      <vt:lpstr>Timeline &amp; Process (November 2022)</vt:lpstr>
      <vt:lpstr>Training and Info for Schools</vt:lpstr>
      <vt:lpstr>Timeline &amp; Process  (November 2022 – February 2023)</vt:lpstr>
      <vt:lpstr>Training and Info for Schools (Data Tool)</vt:lpstr>
      <vt:lpstr>Timeline &amp; Process (Spring – September 2023)</vt:lpstr>
      <vt:lpstr>What questions might you have?</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8</cp:revision>
  <dcterms:modified xsi:type="dcterms:W3CDTF">2023-10-27T21:13:59Z</dcterms:modified>
</cp:coreProperties>
</file>