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1" r:id="rId1"/>
    <p:sldMasterId id="2147483732"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Roboto" panose="02000000000000000000" pitchFamily="2" charset="0"/>
      <p:regular r:id="rId30"/>
      <p:bold r:id="rId31"/>
      <p:italic r:id="rId32"/>
      <p:boldItalic r:id="rId33"/>
    </p:embeddedFont>
    <p:embeddedFont>
      <p:font typeface="Roboto Medium" panose="02000000000000000000" pitchFamily="2" charset="0"/>
      <p:regular r:id="rId34"/>
      <p:bold r:id="rId35"/>
      <p:italic r:id="rId36"/>
      <p:boldItalic r:id="rId37"/>
    </p:embeddedFont>
    <p:embeddedFont>
      <p:font typeface="Rockwell" panose="02060603020205020403" pitchFamily="18"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3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075C6C-E0A4-4026-9177-46F50CE5F982}">
  <a:tblStyle styleId="{86075C6C-E0A4-4026-9177-46F50CE5F98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fefe51c1c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fefe51c1c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fefe51c1c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fefe51c1c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fefe51c1c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2fefe51c1c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fefe51c1c8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fefe51c1c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fefe51c1c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2fefe51c1c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fefe51c1c8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2fefe51c1c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fefe51c1c8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2fefe51c1c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fefe51c1c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2fefe51c1c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fefe51c1c8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2fefe51c1c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fefe51c1c8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fefe51c1c8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fefe51c1c8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fefe51c1c8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efd430732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efd430732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ff13138ac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2ff13138ac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300"/>
              <a:buFont typeface="Arial"/>
              <a:buNone/>
            </a:pPr>
            <a:r>
              <a:rPr lang="en">
                <a:solidFill>
                  <a:schemeClr val="dk1"/>
                </a:solidFill>
              </a:rPr>
              <a:t>Rachel 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fefd3fd9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fefd3fd9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05adf297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05adf297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0e2cdb052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0e2cdb052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f6c1a47a4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2f6c1a47a4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fefe51c1c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fefe51c1c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fefe51c1c8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fefe51c1c8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fefe51c1c8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2fefe51c1c8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9" name="Google Shape;119;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 name="Google Shape;120;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4" name="Google Shape;124;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 name="Google Shape;125;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4" name="Google Shape;134;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9" name="Google Shape;139;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1" name="Google Shape;151;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2"/>
        <p:cNvGrpSpPr/>
        <p:nvPr/>
      </p:nvGrpSpPr>
      <p:grpSpPr>
        <a:xfrm>
          <a:off x="0" y="0"/>
          <a:ext cx="0" cy="0"/>
          <a:chOff x="0" y="0"/>
          <a:chExt cx="0" cy="0"/>
        </a:xfrm>
      </p:grpSpPr>
      <p:pic>
        <p:nvPicPr>
          <p:cNvPr id="153" name="Google Shape;153;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4" name="Google Shape;154;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 name="Google Shape;155;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7" name="Google Shape;157;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8" name="Google Shape;158;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9" name="Google Shape;159;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 name="Google Shape;160;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7" name="Google Shape;167;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8" name="Google Shape;168;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 name="Google Shape;171;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 name="Google Shape;172;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3" name="Google Shape;173;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7" name="Google Shape;177;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8" name="Google Shape;178;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9" name="Google Shape;179;p20"/>
          <p:cNvGrpSpPr/>
          <p:nvPr/>
        </p:nvGrpSpPr>
        <p:grpSpPr>
          <a:xfrm>
            <a:off x="308400" y="1062325"/>
            <a:ext cx="1006800" cy="1003500"/>
            <a:chOff x="308400" y="1076275"/>
            <a:chExt cx="1006800" cy="1003500"/>
          </a:xfrm>
        </p:grpSpPr>
        <p:sp>
          <p:nvSpPr>
            <p:cNvPr id="180" name="Google Shape;180;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2" name="Google Shape;182;p20"/>
          <p:cNvGrpSpPr/>
          <p:nvPr/>
        </p:nvGrpSpPr>
        <p:grpSpPr>
          <a:xfrm>
            <a:off x="308400" y="2150613"/>
            <a:ext cx="1006800" cy="1003500"/>
            <a:chOff x="308400" y="2218825"/>
            <a:chExt cx="1006800" cy="1003500"/>
          </a:xfrm>
        </p:grpSpPr>
        <p:sp>
          <p:nvSpPr>
            <p:cNvPr id="183" name="Google Shape;183;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5" name="Google Shape;185;p20"/>
          <p:cNvGrpSpPr/>
          <p:nvPr/>
        </p:nvGrpSpPr>
        <p:grpSpPr>
          <a:xfrm>
            <a:off x="308400" y="3238900"/>
            <a:ext cx="1006800" cy="1003500"/>
            <a:chOff x="308400" y="1076275"/>
            <a:chExt cx="1006800" cy="1003500"/>
          </a:xfrm>
        </p:grpSpPr>
        <p:sp>
          <p:nvSpPr>
            <p:cNvPr id="186" name="Google Shape;186;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8" name="Google Shape;188;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9" name="Google Shape;189;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90" name="Google Shape;190;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1" name="Google Shape;191;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2" name="Google Shape;192;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5" name="Google Shape;195;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6" name="Google Shape;196;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7" name="Google Shape;197;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8" name="Google Shape;198;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9" name="Google Shape;199;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0" name="Google Shape;200;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1" name="Google Shape;201;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2" name="Google Shape;202;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3" name="Google Shape;203;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4" name="Google Shape;204;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5" name="Google Shape;205;p21"/>
          <p:cNvGrpSpPr/>
          <p:nvPr/>
        </p:nvGrpSpPr>
        <p:grpSpPr>
          <a:xfrm>
            <a:off x="311700" y="3548650"/>
            <a:ext cx="8363900" cy="646200"/>
            <a:chOff x="375100" y="3396250"/>
            <a:chExt cx="8363900" cy="646200"/>
          </a:xfrm>
        </p:grpSpPr>
        <p:sp>
          <p:nvSpPr>
            <p:cNvPr id="206" name="Google Shape;206;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1" name="Google Shape;211;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2" name="Google Shape;212;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3" name="Google Shape;213;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4" name="Google Shape;214;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6" name="Google Shape;216;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7" name="Google Shape;217;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9" name="Google Shape;219;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0" name="Google Shape;220;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4" name="Google Shape;2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6" name="Google Shape;226;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0" name="Google Shape;23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2" name="Google Shape;232;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6" name="Google Shape;2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8" name="Google Shape;238;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9"/>
        <p:cNvGrpSpPr/>
        <p:nvPr/>
      </p:nvGrpSpPr>
      <p:grpSpPr>
        <a:xfrm>
          <a:off x="0" y="0"/>
          <a:ext cx="0" cy="0"/>
          <a:chOff x="0" y="0"/>
          <a:chExt cx="0" cy="0"/>
        </a:xfrm>
      </p:grpSpPr>
      <p:pic>
        <p:nvPicPr>
          <p:cNvPr id="240" name="Google Shape;240;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2" name="Google Shape;2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5"/>
        <p:cNvGrpSpPr/>
        <p:nvPr/>
      </p:nvGrpSpPr>
      <p:grpSpPr>
        <a:xfrm>
          <a:off x="0" y="0"/>
          <a:ext cx="0" cy="0"/>
          <a:chOff x="0" y="0"/>
          <a:chExt cx="0" cy="0"/>
        </a:xfrm>
      </p:grpSpPr>
      <p:pic>
        <p:nvPicPr>
          <p:cNvPr id="246" name="Google Shape;246;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0" name="Google Shape;250;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1"/>
        <p:cNvGrpSpPr/>
        <p:nvPr/>
      </p:nvGrpSpPr>
      <p:grpSpPr>
        <a:xfrm>
          <a:off x="0" y="0"/>
          <a:ext cx="0" cy="0"/>
          <a:chOff x="0" y="0"/>
          <a:chExt cx="0" cy="0"/>
        </a:xfrm>
      </p:grpSpPr>
      <p:pic>
        <p:nvPicPr>
          <p:cNvPr id="252" name="Google Shape;252;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4" name="Google Shape;2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6" name="Google Shape;256;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0" name="Google Shape;26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2" name="Google Shape;262;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3"/>
        <p:cNvGrpSpPr/>
        <p:nvPr/>
      </p:nvGrpSpPr>
      <p:grpSpPr>
        <a:xfrm>
          <a:off x="0" y="0"/>
          <a:ext cx="0" cy="0"/>
          <a:chOff x="0" y="0"/>
          <a:chExt cx="0" cy="0"/>
        </a:xfrm>
      </p:grpSpPr>
      <p:pic>
        <p:nvPicPr>
          <p:cNvPr id="264" name="Google Shape;264;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6" name="Google Shape;26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8" name="Google Shape;268;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9"/>
        <p:cNvGrpSpPr/>
        <p:nvPr/>
      </p:nvGrpSpPr>
      <p:grpSpPr>
        <a:xfrm>
          <a:off x="0" y="0"/>
          <a:ext cx="0" cy="0"/>
          <a:chOff x="0" y="0"/>
          <a:chExt cx="0" cy="0"/>
        </a:xfrm>
      </p:grpSpPr>
      <p:pic>
        <p:nvPicPr>
          <p:cNvPr id="270" name="Google Shape;270;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1" name="Google Shape;271;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7"/>
        <p:cNvGrpSpPr/>
        <p:nvPr/>
      </p:nvGrpSpPr>
      <p:grpSpPr>
        <a:xfrm>
          <a:off x="0" y="0"/>
          <a:ext cx="0" cy="0"/>
          <a:chOff x="0" y="0"/>
          <a:chExt cx="0" cy="0"/>
        </a:xfrm>
      </p:grpSpPr>
      <p:pic>
        <p:nvPicPr>
          <p:cNvPr id="288" name="Google Shape;288;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9" name="Google Shape;289;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5" name="Google Shape;2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1" name="Google Shape;30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2" name="Google Shape;3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9" name="Google Shape;3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0" name="Google Shape;3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4" name="Google Shape;3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sp>
        <p:nvSpPr>
          <p:cNvPr id="316" name="Google Shape;316;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8" name="Google Shape;31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pic>
        <p:nvPicPr>
          <p:cNvPr id="322" name="Google Shape;32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3" name="Google Shape;323;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4" name="Google Shape;324;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5" name="Google Shape;32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6" name="Google Shape;326;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7"/>
        <p:cNvGrpSpPr/>
        <p:nvPr/>
      </p:nvGrpSpPr>
      <p:grpSpPr>
        <a:xfrm>
          <a:off x="0" y="0"/>
          <a:ext cx="0" cy="0"/>
          <a:chOff x="0" y="0"/>
          <a:chExt cx="0" cy="0"/>
        </a:xfrm>
      </p:grpSpPr>
      <p:pic>
        <p:nvPicPr>
          <p:cNvPr id="328" name="Google Shape;328;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9" name="Google Shape;329;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0" name="Google Shape;330;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1"/>
        <p:cNvGrpSpPr/>
        <p:nvPr/>
      </p:nvGrpSpPr>
      <p:grpSpPr>
        <a:xfrm>
          <a:off x="0" y="0"/>
          <a:ext cx="0" cy="0"/>
          <a:chOff x="0" y="0"/>
          <a:chExt cx="0" cy="0"/>
        </a:xfrm>
      </p:grpSpPr>
      <p:pic>
        <p:nvPicPr>
          <p:cNvPr id="332" name="Google Shape;332;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3" name="Google Shape;333;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4" name="Google Shape;334;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5"/>
        <p:cNvGrpSpPr/>
        <p:nvPr/>
      </p:nvGrpSpPr>
      <p:grpSpPr>
        <a:xfrm>
          <a:off x="0" y="0"/>
          <a:ext cx="0" cy="0"/>
          <a:chOff x="0" y="0"/>
          <a:chExt cx="0" cy="0"/>
        </a:xfrm>
      </p:grpSpPr>
      <p:pic>
        <p:nvPicPr>
          <p:cNvPr id="336" name="Google Shape;336;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7" name="Google Shape;337;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8" name="Google Shape;338;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0" name="Google Shape;340;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1" name="Google Shape;341;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2" name="Google Shape;342;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3" name="Google Shape;343;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48"/>
        <p:cNvGrpSpPr/>
        <p:nvPr/>
      </p:nvGrpSpPr>
      <p:grpSpPr>
        <a:xfrm>
          <a:off x="0" y="0"/>
          <a:ext cx="0" cy="0"/>
          <a:chOff x="0" y="0"/>
          <a:chExt cx="0" cy="0"/>
        </a:xfrm>
      </p:grpSpPr>
      <p:sp>
        <p:nvSpPr>
          <p:cNvPr id="349" name="Google Shape;349;p4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50" name="Google Shape;350;p46"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51" name="Google Shape;351;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2" name="Google Shape;352;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3" name="Google Shape;353;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4" name="Google Shape;354;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5" name="Google Shape;355;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56" name="Google Shape;35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7" name="Google Shape;35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58"/>
        <p:cNvGrpSpPr/>
        <p:nvPr/>
      </p:nvGrpSpPr>
      <p:grpSpPr>
        <a:xfrm>
          <a:off x="0" y="0"/>
          <a:ext cx="0" cy="0"/>
          <a:chOff x="0" y="0"/>
          <a:chExt cx="0" cy="0"/>
        </a:xfrm>
      </p:grpSpPr>
      <p:sp>
        <p:nvSpPr>
          <p:cNvPr id="359" name="Google Shape;359;p4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1" name="Google Shape;361;p47"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62" name="Google Shape;362;p4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63" name="Google Shape;363;p47"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64" name="Google Shape;364;p4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5" name="Google Shape;365;p4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6" name="Google Shape;366;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67" name="Google Shape;36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68"/>
        <p:cNvGrpSpPr/>
        <p:nvPr/>
      </p:nvGrpSpPr>
      <p:grpSpPr>
        <a:xfrm>
          <a:off x="0" y="0"/>
          <a:ext cx="0" cy="0"/>
          <a:chOff x="0" y="0"/>
          <a:chExt cx="0" cy="0"/>
        </a:xfrm>
      </p:grpSpPr>
      <p:sp>
        <p:nvSpPr>
          <p:cNvPr id="369" name="Google Shape;36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0" name="Google Shape;370;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1" name="Google Shape;371;p4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2" name="Google Shape;372;p4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73" name="Google Shape;373;p48"/>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74" name="Google Shape;374;p48"/>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75" name="Google Shape;375;p48"/>
          <p:cNvGrpSpPr/>
          <p:nvPr/>
        </p:nvGrpSpPr>
        <p:grpSpPr>
          <a:xfrm>
            <a:off x="308400" y="1062325"/>
            <a:ext cx="1006800" cy="1003500"/>
            <a:chOff x="308400" y="1076275"/>
            <a:chExt cx="1006800" cy="1003500"/>
          </a:xfrm>
        </p:grpSpPr>
        <p:sp>
          <p:nvSpPr>
            <p:cNvPr id="376" name="Google Shape;376;p4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78" name="Google Shape;378;p48"/>
          <p:cNvGrpSpPr/>
          <p:nvPr/>
        </p:nvGrpSpPr>
        <p:grpSpPr>
          <a:xfrm>
            <a:off x="308400" y="2150613"/>
            <a:ext cx="1006800" cy="1003500"/>
            <a:chOff x="308400" y="2218825"/>
            <a:chExt cx="1006800" cy="1003500"/>
          </a:xfrm>
        </p:grpSpPr>
        <p:sp>
          <p:nvSpPr>
            <p:cNvPr id="379" name="Google Shape;379;p4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4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81" name="Google Shape;381;p48"/>
          <p:cNvGrpSpPr/>
          <p:nvPr/>
        </p:nvGrpSpPr>
        <p:grpSpPr>
          <a:xfrm>
            <a:off x="308400" y="3238900"/>
            <a:ext cx="1006800" cy="1003500"/>
            <a:chOff x="308400" y="1076275"/>
            <a:chExt cx="1006800" cy="1003500"/>
          </a:xfrm>
        </p:grpSpPr>
        <p:sp>
          <p:nvSpPr>
            <p:cNvPr id="382" name="Google Shape;382;p4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4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84" name="Google Shape;384;p4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85" name="Google Shape;385;p48"/>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86" name="Google Shape;386;p4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7" name="Google Shape;387;p4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88" name="Google Shape;388;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9" name="Google Shape;389;p4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0"/>
        <p:cNvGrpSpPr/>
        <p:nvPr/>
      </p:nvGrpSpPr>
      <p:grpSpPr>
        <a:xfrm>
          <a:off x="0" y="0"/>
          <a:ext cx="0" cy="0"/>
          <a:chOff x="0" y="0"/>
          <a:chExt cx="0" cy="0"/>
        </a:xfrm>
      </p:grpSpPr>
      <p:sp>
        <p:nvSpPr>
          <p:cNvPr id="391" name="Google Shape;391;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92"/>
        <p:cNvGrpSpPr/>
        <p:nvPr/>
      </p:nvGrpSpPr>
      <p:grpSpPr>
        <a:xfrm>
          <a:off x="0" y="0"/>
          <a:ext cx="0" cy="0"/>
          <a:chOff x="0" y="0"/>
          <a:chExt cx="0" cy="0"/>
        </a:xfrm>
      </p:grpSpPr>
      <p:pic>
        <p:nvPicPr>
          <p:cNvPr id="393" name="Google Shape;393;p50"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4" name="Google Shape;394;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5" name="Google Shape;395;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6" name="Google Shape;39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7" name="Google Shape;39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98"/>
        <p:cNvGrpSpPr/>
        <p:nvPr/>
      </p:nvGrpSpPr>
      <p:grpSpPr>
        <a:xfrm>
          <a:off x="0" y="0"/>
          <a:ext cx="0" cy="0"/>
          <a:chOff x="0" y="0"/>
          <a:chExt cx="0" cy="0"/>
        </a:xfrm>
      </p:grpSpPr>
      <p:pic>
        <p:nvPicPr>
          <p:cNvPr id="399" name="Google Shape;399;p5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0" name="Google Shape;400;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1" name="Google Shape;401;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2" name="Google Shape;40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3" name="Google Shape;40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7" name="Google Shape;67;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8" name="Google Shape;68;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04"/>
        <p:cNvGrpSpPr/>
        <p:nvPr/>
      </p:nvGrpSpPr>
      <p:grpSpPr>
        <a:xfrm>
          <a:off x="0" y="0"/>
          <a:ext cx="0" cy="0"/>
          <a:chOff x="0" y="0"/>
          <a:chExt cx="0" cy="0"/>
        </a:xfrm>
      </p:grpSpPr>
      <p:pic>
        <p:nvPicPr>
          <p:cNvPr id="405" name="Google Shape;405;p5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6" name="Google Shape;406;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7" name="Google Shape;407;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08" name="Google Shape;408;p52"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09" name="Google Shape;409;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10"/>
        <p:cNvGrpSpPr/>
        <p:nvPr/>
      </p:nvGrpSpPr>
      <p:grpSpPr>
        <a:xfrm>
          <a:off x="0" y="0"/>
          <a:ext cx="0" cy="0"/>
          <a:chOff x="0" y="0"/>
          <a:chExt cx="0" cy="0"/>
        </a:xfrm>
      </p:grpSpPr>
      <p:pic>
        <p:nvPicPr>
          <p:cNvPr id="411" name="Google Shape;411;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2" name="Google Shape;412;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3" name="Google Shape;413;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4" name="Google Shape;414;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5" name="Google Shape;415;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16"/>
        <p:cNvGrpSpPr/>
        <p:nvPr/>
      </p:nvGrpSpPr>
      <p:grpSpPr>
        <a:xfrm>
          <a:off x="0" y="0"/>
          <a:ext cx="0" cy="0"/>
          <a:chOff x="0" y="0"/>
          <a:chExt cx="0" cy="0"/>
        </a:xfrm>
      </p:grpSpPr>
      <p:pic>
        <p:nvPicPr>
          <p:cNvPr id="417" name="Google Shape;417;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8" name="Google Shape;418;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9" name="Google Shape;419;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20" name="Google Shape;420;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1" name="Google Shape;421;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22"/>
        <p:cNvGrpSpPr/>
        <p:nvPr/>
      </p:nvGrpSpPr>
      <p:grpSpPr>
        <a:xfrm>
          <a:off x="0" y="0"/>
          <a:ext cx="0" cy="0"/>
          <a:chOff x="0" y="0"/>
          <a:chExt cx="0" cy="0"/>
        </a:xfrm>
      </p:grpSpPr>
      <p:pic>
        <p:nvPicPr>
          <p:cNvPr id="423" name="Google Shape;423;p5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4" name="Google Shape;424;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5" name="Google Shape;425;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6" name="Google Shape;426;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7" name="Google Shape;427;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28"/>
        <p:cNvGrpSpPr/>
        <p:nvPr/>
      </p:nvGrpSpPr>
      <p:grpSpPr>
        <a:xfrm>
          <a:off x="0" y="0"/>
          <a:ext cx="0" cy="0"/>
          <a:chOff x="0" y="0"/>
          <a:chExt cx="0" cy="0"/>
        </a:xfrm>
      </p:grpSpPr>
      <p:pic>
        <p:nvPicPr>
          <p:cNvPr id="429" name="Google Shape;429;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0" name="Google Shape;430;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1" name="Google Shape;431;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2" name="Google Shape;432;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3" name="Google Shape;433;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34"/>
        <p:cNvGrpSpPr/>
        <p:nvPr/>
      </p:nvGrpSpPr>
      <p:grpSpPr>
        <a:xfrm>
          <a:off x="0" y="0"/>
          <a:ext cx="0" cy="0"/>
          <a:chOff x="0" y="0"/>
          <a:chExt cx="0" cy="0"/>
        </a:xfrm>
      </p:grpSpPr>
      <p:pic>
        <p:nvPicPr>
          <p:cNvPr id="435" name="Google Shape;435;p57"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6" name="Google Shape;436;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7" name="Google Shape;43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8" name="Google Shape;43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9" name="Google Shape;43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40"/>
        <p:cNvGrpSpPr/>
        <p:nvPr/>
      </p:nvGrpSpPr>
      <p:grpSpPr>
        <a:xfrm>
          <a:off x="0" y="0"/>
          <a:ext cx="0" cy="0"/>
          <a:chOff x="0" y="0"/>
          <a:chExt cx="0" cy="0"/>
        </a:xfrm>
      </p:grpSpPr>
      <p:sp>
        <p:nvSpPr>
          <p:cNvPr id="441" name="Google Shape;441;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2" name="Google Shape;442;p58"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5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44" name="Google Shape;444;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45" name="Google Shape;445;p58"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46" name="Google Shape;446;p58"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47" name="Google Shape;447;p58"/>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8" name="Google Shape;448;p58"/>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49"/>
        <p:cNvGrpSpPr/>
        <p:nvPr/>
      </p:nvGrpSpPr>
      <p:grpSpPr>
        <a:xfrm>
          <a:off x="0" y="0"/>
          <a:ext cx="0" cy="0"/>
          <a:chOff x="0" y="0"/>
          <a:chExt cx="0" cy="0"/>
        </a:xfrm>
      </p:grpSpPr>
      <p:pic>
        <p:nvPicPr>
          <p:cNvPr id="450" name="Google Shape;450;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51" name="Google Shape;451;p5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52" name="Google Shape;452;p5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53" name="Google Shape;453;p5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54" name="Google Shape;454;p59"/>
          <p:cNvGrpSpPr/>
          <p:nvPr/>
        </p:nvGrpSpPr>
        <p:grpSpPr>
          <a:xfrm>
            <a:off x="308400" y="1062325"/>
            <a:ext cx="1006800" cy="1003500"/>
            <a:chOff x="308400" y="1076275"/>
            <a:chExt cx="1006800" cy="1003500"/>
          </a:xfrm>
        </p:grpSpPr>
        <p:sp>
          <p:nvSpPr>
            <p:cNvPr id="455" name="Google Shape;455;p5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5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57" name="Google Shape;457;p59"/>
          <p:cNvGrpSpPr/>
          <p:nvPr/>
        </p:nvGrpSpPr>
        <p:grpSpPr>
          <a:xfrm>
            <a:off x="308400" y="2150613"/>
            <a:ext cx="1006800" cy="1003500"/>
            <a:chOff x="308400" y="2218825"/>
            <a:chExt cx="1006800" cy="1003500"/>
          </a:xfrm>
        </p:grpSpPr>
        <p:sp>
          <p:nvSpPr>
            <p:cNvPr id="458" name="Google Shape;458;p5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5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60" name="Google Shape;460;p59"/>
          <p:cNvGrpSpPr/>
          <p:nvPr/>
        </p:nvGrpSpPr>
        <p:grpSpPr>
          <a:xfrm>
            <a:off x="308400" y="3238900"/>
            <a:ext cx="1006800" cy="1003500"/>
            <a:chOff x="308400" y="1076275"/>
            <a:chExt cx="1006800" cy="1003500"/>
          </a:xfrm>
        </p:grpSpPr>
        <p:sp>
          <p:nvSpPr>
            <p:cNvPr id="461" name="Google Shape;461;p5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5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63" name="Google Shape;463;p5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4" name="Google Shape;464;p59"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65" name="Google Shape;465;p5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66" name="Google Shape;466;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7" name="Google Shape;467;p5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68" name="Google Shape;468;p5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69" name="Google Shape;46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70"/>
        <p:cNvGrpSpPr/>
        <p:nvPr/>
      </p:nvGrpSpPr>
      <p:grpSpPr>
        <a:xfrm>
          <a:off x="0" y="0"/>
          <a:ext cx="0" cy="0"/>
          <a:chOff x="0" y="0"/>
          <a:chExt cx="0" cy="0"/>
        </a:xfrm>
      </p:grpSpPr>
      <p:pic>
        <p:nvPicPr>
          <p:cNvPr id="471" name="Google Shape;47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72" name="Google Shape;472;p6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73" name="Google Shape;473;p60"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74" name="Google Shape;474;p6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75" name="Google Shape;475;p6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76" name="Google Shape;476;p6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77" name="Google Shape;477;p6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78" name="Google Shape;478;p6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79" name="Google Shape;479;p60"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80" name="Google Shape;480;p60"/>
          <p:cNvGrpSpPr/>
          <p:nvPr/>
        </p:nvGrpSpPr>
        <p:grpSpPr>
          <a:xfrm>
            <a:off x="311700" y="3548650"/>
            <a:ext cx="8363900" cy="646200"/>
            <a:chOff x="375100" y="3396250"/>
            <a:chExt cx="8363900" cy="646200"/>
          </a:xfrm>
        </p:grpSpPr>
        <p:sp>
          <p:nvSpPr>
            <p:cNvPr id="481" name="Google Shape;481;p60"/>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60"/>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60"/>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60"/>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6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86" name="Google Shape;486;p6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87" name="Google Shape;487;p6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88" name="Google Shape;488;p6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89" name="Google Shape;489;p60"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90" name="Google Shape;490;p60"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91" name="Google Shape;491;p60"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92" name="Google Shape;492;p60"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93" name="Google Shape;493;p6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94" name="Google Shape;494;p6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95" name="Google Shape;495;p60"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96" name="Google Shape;496;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7" name="Google Shape;497;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98" name="Google Shape;498;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99"/>
        <p:cNvGrpSpPr/>
        <p:nvPr/>
      </p:nvGrpSpPr>
      <p:grpSpPr>
        <a:xfrm>
          <a:off x="0" y="0"/>
          <a:ext cx="0" cy="0"/>
          <a:chOff x="0" y="0"/>
          <a:chExt cx="0" cy="0"/>
        </a:xfrm>
      </p:grpSpPr>
      <p:pic>
        <p:nvPicPr>
          <p:cNvPr id="500" name="Google Shape;500;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1" name="Google Shape;501;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2" name="Google Shape;502;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3" name="Google Shape;503;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4" name="Google Shape;504;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05" name="Google Shape;505;p6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06" name="Google Shape;506;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7" name="Google Shape;507;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08" name="Google Shape;508;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3" name="Google Shape;73;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 name="Google Shape;74;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5" name="Google Shape;75;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 name="Google Shape;76;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 name="Google Shape;77;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8" name="Google Shape;78;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9" name="Google Shape;79;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0" name="Google Shape;80;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1" name="Google Shape;81;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2" name="Google Shape;82;p7"/>
          <p:cNvGrpSpPr/>
          <p:nvPr/>
        </p:nvGrpSpPr>
        <p:grpSpPr>
          <a:xfrm>
            <a:off x="311700" y="3548650"/>
            <a:ext cx="8363900" cy="646200"/>
            <a:chOff x="375100" y="3396250"/>
            <a:chExt cx="8363900" cy="646200"/>
          </a:xfrm>
        </p:grpSpPr>
        <p:sp>
          <p:nvSpPr>
            <p:cNvPr id="83" name="Google Shape;83;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8" name="Google Shape;88;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 name="Google Shape;89;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 name="Google Shape;90;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1" name="Google Shape;91;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4" name="Google Shape;94;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5" name="Google Shape;95;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6" name="Google Shape;96;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7" name="Google Shape;97;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09"/>
        <p:cNvGrpSpPr/>
        <p:nvPr/>
      </p:nvGrpSpPr>
      <p:grpSpPr>
        <a:xfrm>
          <a:off x="0" y="0"/>
          <a:ext cx="0" cy="0"/>
          <a:chOff x="0" y="0"/>
          <a:chExt cx="0" cy="0"/>
        </a:xfrm>
      </p:grpSpPr>
      <p:pic>
        <p:nvPicPr>
          <p:cNvPr id="510" name="Google Shape;510;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1" name="Google Shape;511;p6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2" name="Google Shape;512;p6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3" name="Google Shape;513;p6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4" name="Google Shape;514;p6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5" name="Google Shape;515;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6" name="Google Shape;516;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7" name="Google Shape;517;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18"/>
        <p:cNvGrpSpPr/>
        <p:nvPr/>
      </p:nvGrpSpPr>
      <p:grpSpPr>
        <a:xfrm>
          <a:off x="0" y="0"/>
          <a:ext cx="0" cy="0"/>
          <a:chOff x="0" y="0"/>
          <a:chExt cx="0" cy="0"/>
        </a:xfrm>
      </p:grpSpPr>
      <p:pic>
        <p:nvPicPr>
          <p:cNvPr id="519" name="Google Shape;519;p6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0" name="Google Shape;520;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1" name="Google Shape;521;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2" name="Google Shape;522;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3" name="Google Shape;523;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24"/>
        <p:cNvGrpSpPr/>
        <p:nvPr/>
      </p:nvGrpSpPr>
      <p:grpSpPr>
        <a:xfrm>
          <a:off x="0" y="0"/>
          <a:ext cx="0" cy="0"/>
          <a:chOff x="0" y="0"/>
          <a:chExt cx="0" cy="0"/>
        </a:xfrm>
      </p:grpSpPr>
      <p:pic>
        <p:nvPicPr>
          <p:cNvPr id="525" name="Google Shape;525;p6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6" name="Google Shape;526;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7" name="Google Shape;527;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8" name="Google Shape;528;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9" name="Google Shape;529;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30"/>
        <p:cNvGrpSpPr/>
        <p:nvPr/>
      </p:nvGrpSpPr>
      <p:grpSpPr>
        <a:xfrm>
          <a:off x="0" y="0"/>
          <a:ext cx="0" cy="0"/>
          <a:chOff x="0" y="0"/>
          <a:chExt cx="0" cy="0"/>
        </a:xfrm>
      </p:grpSpPr>
      <p:pic>
        <p:nvPicPr>
          <p:cNvPr id="531" name="Google Shape;531;p6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2" name="Google Shape;532;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3" name="Google Shape;533;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4" name="Google Shape;534;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5" name="Google Shape;535;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36"/>
        <p:cNvGrpSpPr/>
        <p:nvPr/>
      </p:nvGrpSpPr>
      <p:grpSpPr>
        <a:xfrm>
          <a:off x="0" y="0"/>
          <a:ext cx="0" cy="0"/>
          <a:chOff x="0" y="0"/>
          <a:chExt cx="0" cy="0"/>
        </a:xfrm>
      </p:grpSpPr>
      <p:pic>
        <p:nvPicPr>
          <p:cNvPr id="537" name="Google Shape;537;p6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8" name="Google Shape;538;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9" name="Google Shape;539;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0" name="Google Shape;540;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1" name="Google Shape;541;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42"/>
        <p:cNvGrpSpPr/>
        <p:nvPr/>
      </p:nvGrpSpPr>
      <p:grpSpPr>
        <a:xfrm>
          <a:off x="0" y="0"/>
          <a:ext cx="0" cy="0"/>
          <a:chOff x="0" y="0"/>
          <a:chExt cx="0" cy="0"/>
        </a:xfrm>
      </p:grpSpPr>
      <p:pic>
        <p:nvPicPr>
          <p:cNvPr id="543" name="Google Shape;543;p6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4" name="Google Shape;544;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5" name="Google Shape;545;p6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6" name="Google Shape;546;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7" name="Google Shape;547;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48"/>
        <p:cNvGrpSpPr/>
        <p:nvPr/>
      </p:nvGrpSpPr>
      <p:grpSpPr>
        <a:xfrm>
          <a:off x="0" y="0"/>
          <a:ext cx="0" cy="0"/>
          <a:chOff x="0" y="0"/>
          <a:chExt cx="0" cy="0"/>
        </a:xfrm>
      </p:grpSpPr>
      <p:pic>
        <p:nvPicPr>
          <p:cNvPr id="549" name="Google Shape;549;p6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0" name="Google Shape;550;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1" name="Google Shape;551;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2" name="Google Shape;552;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3" name="Google Shape;553;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54"/>
        <p:cNvGrpSpPr/>
        <p:nvPr/>
      </p:nvGrpSpPr>
      <p:grpSpPr>
        <a:xfrm>
          <a:off x="0" y="0"/>
          <a:ext cx="0" cy="0"/>
          <a:chOff x="0" y="0"/>
          <a:chExt cx="0" cy="0"/>
        </a:xfrm>
      </p:grpSpPr>
      <p:pic>
        <p:nvPicPr>
          <p:cNvPr id="555" name="Google Shape;555;p6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6" name="Google Shape;556;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7" name="Google Shape;557;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8" name="Google Shape;558;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9" name="Google Shape;559;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60"/>
        <p:cNvGrpSpPr/>
        <p:nvPr/>
      </p:nvGrpSpPr>
      <p:grpSpPr>
        <a:xfrm>
          <a:off x="0" y="0"/>
          <a:ext cx="0" cy="0"/>
          <a:chOff x="0" y="0"/>
          <a:chExt cx="0" cy="0"/>
        </a:xfrm>
      </p:grpSpPr>
      <p:pic>
        <p:nvPicPr>
          <p:cNvPr id="561" name="Google Shape;561;p7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2" name="Google Shape;562;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3" name="Google Shape;563;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4" name="Google Shape;564;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5" name="Google Shape;565;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66"/>
        <p:cNvGrpSpPr/>
        <p:nvPr/>
      </p:nvGrpSpPr>
      <p:grpSpPr>
        <a:xfrm>
          <a:off x="0" y="0"/>
          <a:ext cx="0" cy="0"/>
          <a:chOff x="0" y="0"/>
          <a:chExt cx="0" cy="0"/>
        </a:xfrm>
      </p:grpSpPr>
      <p:sp>
        <p:nvSpPr>
          <p:cNvPr id="567" name="Google Shape;567;p7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9" name="Google Shape;569;p7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0" name="Google Shape;570;p7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71" name="Google Shape;571;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2" name="Google Shape;572;p7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73"/>
        <p:cNvGrpSpPr/>
        <p:nvPr/>
      </p:nvGrpSpPr>
      <p:grpSpPr>
        <a:xfrm>
          <a:off x="0" y="0"/>
          <a:ext cx="0" cy="0"/>
          <a:chOff x="0" y="0"/>
          <a:chExt cx="0" cy="0"/>
        </a:xfrm>
      </p:grpSpPr>
      <p:sp>
        <p:nvSpPr>
          <p:cNvPr id="574" name="Google Shape;574;p7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76" name="Google Shape;576;p7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77" name="Google Shape;577;p7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78" name="Google Shape;578;p72"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79" name="Google Shape;579;p7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80" name="Google Shape;580;p7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81" name="Google Shape;581;p7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82" name="Google Shape;582;p72"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83" name="Google Shape;583;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84"/>
        <p:cNvGrpSpPr/>
        <p:nvPr/>
      </p:nvGrpSpPr>
      <p:grpSpPr>
        <a:xfrm>
          <a:off x="0" y="0"/>
          <a:ext cx="0" cy="0"/>
          <a:chOff x="0" y="0"/>
          <a:chExt cx="0" cy="0"/>
        </a:xfrm>
      </p:grpSpPr>
      <p:sp>
        <p:nvSpPr>
          <p:cNvPr id="585" name="Google Shape;58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86" name="Google Shape;586;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87" name="Google Shape;587;p7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88" name="Google Shape;588;p7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89" name="Google Shape;589;p7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90" name="Google Shape;590;p7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91" name="Google Shape;591;p7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92" name="Google Shape;592;p7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93" name="Google Shape;593;p7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94" name="Google Shape;594;p7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95" name="Google Shape;595;p73"/>
          <p:cNvGrpSpPr/>
          <p:nvPr/>
        </p:nvGrpSpPr>
        <p:grpSpPr>
          <a:xfrm>
            <a:off x="311700" y="3548650"/>
            <a:ext cx="8363900" cy="646200"/>
            <a:chOff x="375100" y="3396250"/>
            <a:chExt cx="8363900" cy="646200"/>
          </a:xfrm>
        </p:grpSpPr>
        <p:sp>
          <p:nvSpPr>
            <p:cNvPr id="596" name="Google Shape;596;p7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7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7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7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7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01" name="Google Shape;601;p7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02" name="Google Shape;602;p7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03" name="Google Shape;603;p7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04" name="Google Shape;604;p7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5" name="Google Shape;605;p7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6" name="Google Shape;606;p7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07" name="Google Shape;607;p7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08" name="Google Shape;608;p7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09" name="Google Shape;609;p7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10" name="Google Shape;610;p7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11" name="Google Shape;611;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2" name="Google Shape;612;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13"/>
        <p:cNvGrpSpPr/>
        <p:nvPr/>
      </p:nvGrpSpPr>
      <p:grpSpPr>
        <a:xfrm>
          <a:off x="0" y="0"/>
          <a:ext cx="0" cy="0"/>
          <a:chOff x="0" y="0"/>
          <a:chExt cx="0" cy="0"/>
        </a:xfrm>
      </p:grpSpPr>
      <p:pic>
        <p:nvPicPr>
          <p:cNvPr id="614" name="Google Shape;614;p7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15" name="Google Shape;615;p7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16" name="Google Shape;616;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7" name="Google Shape;617;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8" name="Google Shape;618;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19"/>
        <p:cNvGrpSpPr/>
        <p:nvPr/>
      </p:nvGrpSpPr>
      <p:grpSpPr>
        <a:xfrm>
          <a:off x="0" y="0"/>
          <a:ext cx="0" cy="0"/>
          <a:chOff x="0" y="0"/>
          <a:chExt cx="0" cy="0"/>
        </a:xfrm>
      </p:grpSpPr>
      <p:pic>
        <p:nvPicPr>
          <p:cNvPr id="620" name="Google Shape;620;p7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1" name="Google Shape;621;p7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2" name="Google Shape;622;p7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23" name="Google Shape;623;p7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24" name="Google Shape;624;p7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25" name="Google Shape;625;p7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26" name="Google Shape;626;p7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7" name="Google Shape;627;p7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8" name="Google Shape;628;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29"/>
        <p:cNvGrpSpPr/>
        <p:nvPr/>
      </p:nvGrpSpPr>
      <p:grpSpPr>
        <a:xfrm>
          <a:off x="0" y="0"/>
          <a:ext cx="0" cy="0"/>
          <a:chOff x="0" y="0"/>
          <a:chExt cx="0" cy="0"/>
        </a:xfrm>
      </p:grpSpPr>
      <p:pic>
        <p:nvPicPr>
          <p:cNvPr id="630" name="Google Shape;630;p7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1" name="Google Shape;631;p7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2" name="Google Shape;632;p7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3" name="Google Shape;633;p7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4" name="Google Shape;634;p7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5" name="Google Shape;635;p7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6" name="Google Shape;636;p7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7" name="Google Shape;637;p7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38" name="Google Shape;638;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39"/>
        <p:cNvGrpSpPr/>
        <p:nvPr/>
      </p:nvGrpSpPr>
      <p:grpSpPr>
        <a:xfrm>
          <a:off x="0" y="0"/>
          <a:ext cx="0" cy="0"/>
          <a:chOff x="0" y="0"/>
          <a:chExt cx="0" cy="0"/>
        </a:xfrm>
      </p:grpSpPr>
      <p:pic>
        <p:nvPicPr>
          <p:cNvPr id="640" name="Google Shape;640;p7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1" name="Google Shape;641;p7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2" name="Google Shape;642;p7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43" name="Google Shape;643;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4"/>
        <p:cNvGrpSpPr/>
        <p:nvPr/>
      </p:nvGrpSpPr>
      <p:grpSpPr>
        <a:xfrm>
          <a:off x="0" y="0"/>
          <a:ext cx="0" cy="0"/>
          <a:chOff x="0" y="0"/>
          <a:chExt cx="0" cy="0"/>
        </a:xfrm>
      </p:grpSpPr>
      <p:sp>
        <p:nvSpPr>
          <p:cNvPr id="645" name="Google Shape;645;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6" name="Google Shape;646;p7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7" name="Google Shape;647;p7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8" name="Google Shape;648;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9"/>
        <p:cNvGrpSpPr/>
        <p:nvPr/>
      </p:nvGrpSpPr>
      <p:grpSpPr>
        <a:xfrm>
          <a:off x="0" y="0"/>
          <a:ext cx="0" cy="0"/>
          <a:chOff x="0" y="0"/>
          <a:chExt cx="0" cy="0"/>
        </a:xfrm>
      </p:grpSpPr>
      <p:sp>
        <p:nvSpPr>
          <p:cNvPr id="650" name="Google Shape;650;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1" name="Google Shape;651;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2"/>
        <p:cNvGrpSpPr/>
        <p:nvPr/>
      </p:nvGrpSpPr>
      <p:grpSpPr>
        <a:xfrm>
          <a:off x="0" y="0"/>
          <a:ext cx="0" cy="0"/>
          <a:chOff x="0" y="0"/>
          <a:chExt cx="0" cy="0"/>
        </a:xfrm>
      </p:grpSpPr>
      <p:sp>
        <p:nvSpPr>
          <p:cNvPr id="653" name="Google Shape;653;p8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4" name="Google Shape;654;p8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5" name="Google Shape;65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6"/>
        <p:cNvGrpSpPr/>
        <p:nvPr/>
      </p:nvGrpSpPr>
      <p:grpSpPr>
        <a:xfrm>
          <a:off x="0" y="0"/>
          <a:ext cx="0" cy="0"/>
          <a:chOff x="0" y="0"/>
          <a:chExt cx="0" cy="0"/>
        </a:xfrm>
      </p:grpSpPr>
      <p:sp>
        <p:nvSpPr>
          <p:cNvPr id="657" name="Google Shape;657;p8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8" name="Google Shape;658;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9"/>
        <p:cNvGrpSpPr/>
        <p:nvPr/>
      </p:nvGrpSpPr>
      <p:grpSpPr>
        <a:xfrm>
          <a:off x="0" y="0"/>
          <a:ext cx="0" cy="0"/>
          <a:chOff x="0" y="0"/>
          <a:chExt cx="0" cy="0"/>
        </a:xfrm>
      </p:grpSpPr>
      <p:sp>
        <p:nvSpPr>
          <p:cNvPr id="660" name="Google Shape;660;p8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8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2" name="Google Shape;662;p8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3" name="Google Shape;663;p8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4" name="Google Shape;664;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5"/>
        <p:cNvGrpSpPr/>
        <p:nvPr/>
      </p:nvGrpSpPr>
      <p:grpSpPr>
        <a:xfrm>
          <a:off x="0" y="0"/>
          <a:ext cx="0" cy="0"/>
          <a:chOff x="0" y="0"/>
          <a:chExt cx="0" cy="0"/>
        </a:xfrm>
      </p:grpSpPr>
      <p:sp>
        <p:nvSpPr>
          <p:cNvPr id="666" name="Google Shape;666;p8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67" name="Google Shape;667;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8"/>
        <p:cNvGrpSpPr/>
        <p:nvPr/>
      </p:nvGrpSpPr>
      <p:grpSpPr>
        <a:xfrm>
          <a:off x="0" y="0"/>
          <a:ext cx="0" cy="0"/>
          <a:chOff x="0" y="0"/>
          <a:chExt cx="0" cy="0"/>
        </a:xfrm>
      </p:grpSpPr>
      <p:sp>
        <p:nvSpPr>
          <p:cNvPr id="669" name="Google Shape;669;p8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0" name="Google Shape;670;p8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1" name="Google Shape;67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72"/>
        <p:cNvGrpSpPr/>
        <p:nvPr/>
      </p:nvGrpSpPr>
      <p:grpSpPr>
        <a:xfrm>
          <a:off x="0" y="0"/>
          <a:ext cx="0" cy="0"/>
          <a:chOff x="0" y="0"/>
          <a:chExt cx="0" cy="0"/>
        </a:xfrm>
      </p:grpSpPr>
      <p:sp>
        <p:nvSpPr>
          <p:cNvPr id="673" name="Google Shape;673;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4" name="Google Shape;674;p8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75" name="Google Shape;675;p8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76" name="Google Shape;676;p8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77" name="Google Shape;677;p8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78" name="Google Shape;678;p8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79" name="Google Shape;679;p8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80" name="Google Shape;680;p8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81" name="Google Shape;681;p8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82" name="Google Shape;682;p8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83" name="Google Shape;683;p8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84" name="Google Shape;684;p85"/>
          <p:cNvGrpSpPr/>
          <p:nvPr/>
        </p:nvGrpSpPr>
        <p:grpSpPr>
          <a:xfrm>
            <a:off x="311700" y="3548650"/>
            <a:ext cx="8363900" cy="646200"/>
            <a:chOff x="375100" y="3396250"/>
            <a:chExt cx="8363900" cy="646200"/>
          </a:xfrm>
        </p:grpSpPr>
        <p:sp>
          <p:nvSpPr>
            <p:cNvPr id="685" name="Google Shape;685;p8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8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8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8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8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90" name="Google Shape;690;p8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91" name="Google Shape;691;p8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92" name="Google Shape;692;p8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93" name="Google Shape;693;p8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4" name="Google Shape;694;p8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5" name="Google Shape;695;p8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96" name="Google Shape;696;p8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97" name="Google Shape;697;p8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98" name="Google Shape;698;p8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99" name="Google Shape;699;p8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00" name="Google Shape;700;p8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1" name="Google Shape;701;p8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4"/>
        <p:cNvGrpSpPr/>
        <p:nvPr/>
      </p:nvGrpSpPr>
      <p:grpSpPr>
        <a:xfrm>
          <a:off x="0" y="0"/>
          <a:ext cx="0" cy="0"/>
          <a:chOff x="0" y="0"/>
          <a:chExt cx="0" cy="0"/>
        </a:xfrm>
      </p:grpSpPr>
      <p:sp>
        <p:nvSpPr>
          <p:cNvPr id="345" name="Google Shape;345;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46" name="Google Shape;346;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47" name="Google Shape;34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hyperlink" Target="mailto:negley_t@cde.state.co.u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negley_t@cde.state.co.u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docs.google.com/document/d/1j4UxxLYAu7sKW6-MGZ4BQwQo6a4DvTvpa2ctqA1YPO4/edit?tab=t.0" TargetMode="External"/><Relationship Id="rId3" Type="http://schemas.openxmlformats.org/officeDocument/2006/relationships/hyperlink" Target="https://docs.google.com/document/d/11bPXlVXsw3D53dwhCmzGkztXQnOj8LMWYYy9NjgWiuw/edit?tab=t.0" TargetMode="External"/><Relationship Id="rId7" Type="http://schemas.openxmlformats.org/officeDocument/2006/relationships/hyperlink" Target="https://docs.google.com/document/d/1zeRKGAi5FpSGFa6ZE41tE53Q8t-p1MzzFyv5hENDZCM/edit?tab=t.0"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docs.google.com/document/d/1jCp-N2l15HP0Y6051crX162_bE1H7_WNorFjwkYfhCk/edit?tab=t.0" TargetMode="External"/><Relationship Id="rId5" Type="http://schemas.openxmlformats.org/officeDocument/2006/relationships/hyperlink" Target="https://docs.google.com/document/d/14VeEGNBu9D-P3mEXcr5-NCXFgwGiVqPafCJEkT_6JF0/edit?tab=t.0" TargetMode="External"/><Relationship Id="rId4" Type="http://schemas.openxmlformats.org/officeDocument/2006/relationships/hyperlink" Target="https://docs.google.com/document/d/19FzzKLraoZe9G44lKCt3D-oqgDi7mP6qVT5DGcsS64o/edit?tab=t.0"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20parsley_b@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chaffin_m@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Kaleda_s@cde.state.co.us" TargetMode="External"/><Relationship Id="rId2" Type="http://schemas.openxmlformats.org/officeDocument/2006/relationships/notesSlide" Target="../notesSlides/notesSlide26.xml"/><Relationship Id="rId16" Type="http://schemas.openxmlformats.org/officeDocument/2006/relationships/hyperlink" Target="mailto:miller-curley_s@cde.state.co.us" TargetMode="External"/><Relationship Id="rId20" Type="http://schemas.openxmlformats.org/officeDocument/2006/relationships/hyperlink" Target="mailto:penn_n@cde.state.co.us" TargetMode="External"/><Relationship Id="rId29" Type="http://schemas.openxmlformats.org/officeDocument/2006/relationships/hyperlink" Target="mailto:hagemann_w@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Hawkins_r@cde.state.co.us" TargetMode="External"/><Relationship Id="rId32" Type="http://schemas.openxmlformats.org/officeDocument/2006/relationships/hyperlink" Target="mailto:prael_m@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Austin_j@cde.state.co.us" TargetMode="External"/><Relationship Id="rId28" Type="http://schemas.openxmlformats.org/officeDocument/2006/relationships/hyperlink" Target="mailto:jones_kristina@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raven_k@cde.state.co.us" TargetMode="External"/><Relationship Id="rId31" Type="http://schemas.openxmlformats.org/officeDocument/2006/relationships/hyperlink" Target="mailto:hollingshead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ring_j@cde.state.co.us" TargetMode="External"/><Relationship Id="rId27" Type="http://schemas.openxmlformats.org/officeDocument/2006/relationships/hyperlink" Target="mailto:morris_h@cde.state.co.us" TargetMode="External"/><Relationship Id="rId30" Type="http://schemas.openxmlformats.org/officeDocument/2006/relationships/hyperlink" Target="mailto:collins_d@cde.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hyperlink" Target="http://cde.state.co.us/fedprograms/arp_esser3_countdown_to_closeout"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tigerweb.geo.census.gov/tigerweb/"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6"/>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October 24,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Homescreen</a:t>
            </a:r>
            <a:endParaRPr/>
          </a:p>
        </p:txBody>
      </p:sp>
      <p:grpSp>
        <p:nvGrpSpPr>
          <p:cNvPr id="2" name="Group 1" descr="TIGERweb homescreen which shows a map of the United States with state borders, a navigation checklist along the left hand side of the screen, and a zoom feature in between the checklist and map. The Zoom feature has been circled in red.">
            <a:extLst>
              <a:ext uri="{FF2B5EF4-FFF2-40B4-BE49-F238E27FC236}">
                <a16:creationId xmlns:a16="http://schemas.microsoft.com/office/drawing/2014/main" id="{D1FF8056-08AB-CC9F-0D82-136465C52298}"/>
              </a:ext>
            </a:extLst>
          </p:cNvPr>
          <p:cNvGrpSpPr/>
          <p:nvPr/>
        </p:nvGrpSpPr>
        <p:grpSpPr>
          <a:xfrm>
            <a:off x="272425" y="741825"/>
            <a:ext cx="8514849" cy="4135025"/>
            <a:chOff x="272425" y="741825"/>
            <a:chExt cx="8514849" cy="4135025"/>
          </a:xfrm>
        </p:grpSpPr>
        <p:pic>
          <p:nvPicPr>
            <p:cNvPr id="765" name="Google Shape;765;p95"/>
            <p:cNvPicPr preferRelativeResize="0"/>
            <p:nvPr/>
          </p:nvPicPr>
          <p:blipFill rotWithShape="1">
            <a:blip r:embed="rId3">
              <a:alphaModFix/>
            </a:blip>
            <a:srcRect/>
            <a:stretch/>
          </p:blipFill>
          <p:spPr>
            <a:xfrm>
              <a:off x="272425" y="741825"/>
              <a:ext cx="8514849" cy="4135025"/>
            </a:xfrm>
            <a:prstGeom prst="rect">
              <a:avLst/>
            </a:prstGeom>
            <a:noFill/>
            <a:ln>
              <a:noFill/>
            </a:ln>
          </p:spPr>
        </p:pic>
        <p:sp>
          <p:nvSpPr>
            <p:cNvPr id="766" name="Google Shape;766;p95"/>
            <p:cNvSpPr/>
            <p:nvPr/>
          </p:nvSpPr>
          <p:spPr>
            <a:xfrm>
              <a:off x="2208050" y="1901275"/>
              <a:ext cx="295500" cy="1537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9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Colorado</a:t>
            </a:r>
            <a:endParaRPr/>
          </a:p>
        </p:txBody>
      </p:sp>
      <p:pic>
        <p:nvPicPr>
          <p:cNvPr id="774" name="Google Shape;774;p96" descr="The homescreen map is now zoomed in to see only Colorado, which now shows the county borders in grey."/>
          <p:cNvPicPr preferRelativeResize="0"/>
          <p:nvPr/>
        </p:nvPicPr>
        <p:blipFill rotWithShape="1">
          <a:blip r:embed="rId3">
            <a:alphaModFix/>
          </a:blip>
          <a:srcRect/>
          <a:stretch/>
        </p:blipFill>
        <p:spPr>
          <a:xfrm>
            <a:off x="272425" y="741800"/>
            <a:ext cx="8514849" cy="41086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9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Default Settings</a:t>
            </a:r>
            <a:endParaRPr/>
          </a:p>
        </p:txBody>
      </p:sp>
      <p:grpSp>
        <p:nvGrpSpPr>
          <p:cNvPr id="2" name="Group 1" descr="The map is zoomed in to only see Logan, Sedgwick, and Phillips counties in Colorado. As the default setting for the navigation checklist on the left hand side of the screen, only the labels (state, sounty, etc.) and the hydrography maps are selected.">
            <a:extLst>
              <a:ext uri="{FF2B5EF4-FFF2-40B4-BE49-F238E27FC236}">
                <a16:creationId xmlns:a16="http://schemas.microsoft.com/office/drawing/2014/main" id="{9E83D7B0-392C-1E92-6984-6753FA9AEB80}"/>
              </a:ext>
            </a:extLst>
          </p:cNvPr>
          <p:cNvGrpSpPr/>
          <p:nvPr/>
        </p:nvGrpSpPr>
        <p:grpSpPr>
          <a:xfrm>
            <a:off x="351075" y="750225"/>
            <a:ext cx="8441841" cy="4108624"/>
            <a:chOff x="351075" y="750225"/>
            <a:chExt cx="8441841" cy="4108624"/>
          </a:xfrm>
        </p:grpSpPr>
        <p:pic>
          <p:nvPicPr>
            <p:cNvPr id="782" name="Google Shape;782;p97"/>
            <p:cNvPicPr preferRelativeResize="0"/>
            <p:nvPr/>
          </p:nvPicPr>
          <p:blipFill rotWithShape="1">
            <a:blip r:embed="rId3">
              <a:alphaModFix/>
            </a:blip>
            <a:srcRect/>
            <a:stretch/>
          </p:blipFill>
          <p:spPr>
            <a:xfrm>
              <a:off x="351085" y="750225"/>
              <a:ext cx="8441831" cy="4108624"/>
            </a:xfrm>
            <a:prstGeom prst="rect">
              <a:avLst/>
            </a:prstGeom>
            <a:noFill/>
            <a:ln>
              <a:noFill/>
            </a:ln>
          </p:spPr>
        </p:pic>
        <p:sp>
          <p:nvSpPr>
            <p:cNvPr id="783" name="Google Shape;783;p97"/>
            <p:cNvSpPr/>
            <p:nvPr/>
          </p:nvSpPr>
          <p:spPr>
            <a:xfrm>
              <a:off x="351075" y="1835425"/>
              <a:ext cx="6225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97"/>
            <p:cNvSpPr/>
            <p:nvPr/>
          </p:nvSpPr>
          <p:spPr>
            <a:xfrm>
              <a:off x="351075" y="3908575"/>
              <a:ext cx="8166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9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District Boundaries</a:t>
            </a:r>
            <a:endParaRPr/>
          </a:p>
        </p:txBody>
      </p:sp>
      <p:grpSp>
        <p:nvGrpSpPr>
          <p:cNvPr id="2" name="Group 1" descr="The map of Logan, Sedgqick, and Phillips counties in Colorado now showing the school district borders, which is an option in the left hand navigation checklist. The &quot;School Districts&quot; option has been outlined in blue.">
            <a:extLst>
              <a:ext uri="{FF2B5EF4-FFF2-40B4-BE49-F238E27FC236}">
                <a16:creationId xmlns:a16="http://schemas.microsoft.com/office/drawing/2014/main" id="{02F39FB3-E8D1-52E8-D8D7-FB99769494B7}"/>
              </a:ext>
            </a:extLst>
          </p:cNvPr>
          <p:cNvGrpSpPr/>
          <p:nvPr/>
        </p:nvGrpSpPr>
        <p:grpSpPr>
          <a:xfrm>
            <a:off x="351075" y="750250"/>
            <a:ext cx="8441849" cy="4077973"/>
            <a:chOff x="351075" y="750250"/>
            <a:chExt cx="8441849" cy="4077973"/>
          </a:xfrm>
        </p:grpSpPr>
        <p:pic>
          <p:nvPicPr>
            <p:cNvPr id="792" name="Google Shape;792;p98"/>
            <p:cNvPicPr preferRelativeResize="0"/>
            <p:nvPr/>
          </p:nvPicPr>
          <p:blipFill rotWithShape="1">
            <a:blip r:embed="rId3">
              <a:alphaModFix/>
            </a:blip>
            <a:srcRect/>
            <a:stretch/>
          </p:blipFill>
          <p:spPr>
            <a:xfrm>
              <a:off x="351075" y="750250"/>
              <a:ext cx="8441849" cy="4077973"/>
            </a:xfrm>
            <a:prstGeom prst="rect">
              <a:avLst/>
            </a:prstGeom>
            <a:noFill/>
            <a:ln>
              <a:noFill/>
            </a:ln>
          </p:spPr>
        </p:pic>
        <p:sp>
          <p:nvSpPr>
            <p:cNvPr id="793" name="Google Shape;793;p98"/>
            <p:cNvSpPr/>
            <p:nvPr/>
          </p:nvSpPr>
          <p:spPr>
            <a:xfrm>
              <a:off x="351075" y="2649888"/>
              <a:ext cx="909600" cy="278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9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Hydrography</a:t>
            </a:r>
            <a:endParaRPr/>
          </a:p>
        </p:txBody>
      </p:sp>
      <p:pic>
        <p:nvPicPr>
          <p:cNvPr id="801" name="Google Shape;801;p99" descr="Map of Logan and Sedgwick counties in Colorado also showing the Plateau School District, Valley School District, Revere School District, Frenchman  School District, and Haxtun School District boundries. The Hydrography option remains checked in the left hand menu and the map shows the rivers in the area in blue."/>
          <p:cNvPicPr preferRelativeResize="0"/>
          <p:nvPr/>
        </p:nvPicPr>
        <p:blipFill rotWithShape="1">
          <a:blip r:embed="rId3">
            <a:alphaModFix/>
          </a:blip>
          <a:srcRect/>
          <a:stretch/>
        </p:blipFill>
        <p:spPr>
          <a:xfrm>
            <a:off x="351075" y="733375"/>
            <a:ext cx="8441850" cy="40822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Removing Features</a:t>
            </a:r>
            <a:endParaRPr/>
          </a:p>
        </p:txBody>
      </p:sp>
      <p:grpSp>
        <p:nvGrpSpPr>
          <p:cNvPr id="2" name="Group 1" descr="Map of Logan and Sedgwick counties in Colorado also showing the Plateau School District, Valley School District, Revere School District, Frenchman  School District, and Haxtun School District boundries. The Hydrography option, outlined in red, is unchecked in the left hand menu and the rivers in the map are no longer visible.">
            <a:extLst>
              <a:ext uri="{FF2B5EF4-FFF2-40B4-BE49-F238E27FC236}">
                <a16:creationId xmlns:a16="http://schemas.microsoft.com/office/drawing/2014/main" id="{1CFF7182-3E0B-C919-A815-CE6651B3B6EF}"/>
              </a:ext>
            </a:extLst>
          </p:cNvPr>
          <p:cNvGrpSpPr/>
          <p:nvPr/>
        </p:nvGrpSpPr>
        <p:grpSpPr>
          <a:xfrm>
            <a:off x="351340" y="733375"/>
            <a:ext cx="8441311" cy="4082226"/>
            <a:chOff x="351340" y="733375"/>
            <a:chExt cx="8441311" cy="4082226"/>
          </a:xfrm>
        </p:grpSpPr>
        <p:pic>
          <p:nvPicPr>
            <p:cNvPr id="809" name="Google Shape;809;p100"/>
            <p:cNvPicPr preferRelativeResize="0"/>
            <p:nvPr/>
          </p:nvPicPr>
          <p:blipFill rotWithShape="1">
            <a:blip r:embed="rId3">
              <a:alphaModFix/>
            </a:blip>
            <a:srcRect/>
            <a:stretch/>
          </p:blipFill>
          <p:spPr>
            <a:xfrm>
              <a:off x="351340" y="733375"/>
              <a:ext cx="8441311" cy="4082226"/>
            </a:xfrm>
            <a:prstGeom prst="rect">
              <a:avLst/>
            </a:prstGeom>
            <a:noFill/>
            <a:ln>
              <a:noFill/>
            </a:ln>
          </p:spPr>
        </p:pic>
        <p:sp>
          <p:nvSpPr>
            <p:cNvPr id="810" name="Google Shape;810;p100"/>
            <p:cNvSpPr/>
            <p:nvPr/>
          </p:nvSpPr>
          <p:spPr>
            <a:xfrm>
              <a:off x="351350" y="3854775"/>
              <a:ext cx="8883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Transportation</a:t>
            </a:r>
            <a:endParaRPr/>
          </a:p>
        </p:txBody>
      </p:sp>
      <p:grpSp>
        <p:nvGrpSpPr>
          <p:cNvPr id="2" name="Group 1" descr="Map of Logan and Sedgwick counties in Colorado also showing the Plateau School District, Valley School District, Revere School District, Frenchman  School District, and Haxtun School District boundries. &quot;Transportation (Roads and Railroads)&quot;, outlined in red, is checked in the left hand menu and the map shows the highways and railroads in the area in yellow and red.">
            <a:extLst>
              <a:ext uri="{FF2B5EF4-FFF2-40B4-BE49-F238E27FC236}">
                <a16:creationId xmlns:a16="http://schemas.microsoft.com/office/drawing/2014/main" id="{24EBDDE4-11F2-FD88-3A0C-30ECB602B87C}"/>
              </a:ext>
            </a:extLst>
          </p:cNvPr>
          <p:cNvGrpSpPr/>
          <p:nvPr/>
        </p:nvGrpSpPr>
        <p:grpSpPr>
          <a:xfrm>
            <a:off x="351350" y="741800"/>
            <a:ext cx="8441301" cy="4064630"/>
            <a:chOff x="351350" y="741800"/>
            <a:chExt cx="8441301" cy="4064630"/>
          </a:xfrm>
        </p:grpSpPr>
        <p:pic>
          <p:nvPicPr>
            <p:cNvPr id="818" name="Google Shape;818;p101"/>
            <p:cNvPicPr preferRelativeResize="0"/>
            <p:nvPr/>
          </p:nvPicPr>
          <p:blipFill rotWithShape="1">
            <a:blip r:embed="rId3">
              <a:alphaModFix/>
            </a:blip>
            <a:srcRect/>
            <a:stretch/>
          </p:blipFill>
          <p:spPr>
            <a:xfrm>
              <a:off x="351350" y="741800"/>
              <a:ext cx="8441301" cy="4064630"/>
            </a:xfrm>
            <a:prstGeom prst="rect">
              <a:avLst/>
            </a:prstGeom>
            <a:noFill/>
            <a:ln>
              <a:noFill/>
            </a:ln>
          </p:spPr>
        </p:pic>
        <p:sp>
          <p:nvSpPr>
            <p:cNvPr id="819" name="Google Shape;819;p101"/>
            <p:cNvSpPr/>
            <p:nvPr/>
          </p:nvSpPr>
          <p:spPr>
            <a:xfrm>
              <a:off x="351350" y="2033175"/>
              <a:ext cx="1405800" cy="156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Map Views</a:t>
            </a:r>
            <a:endParaRPr/>
          </a:p>
        </p:txBody>
      </p:sp>
      <p:grpSp>
        <p:nvGrpSpPr>
          <p:cNvPr id="2" name="Group 1" descr="Map of Logan and Sedgwick counties in Colorado also showing the Plateau School District, Valley School District, Revere School District, Frenchman  School District, and Haxtun School District boundries. The map view has been changed from landmass to terrain at the top righthand corner of the screen.">
            <a:extLst>
              <a:ext uri="{FF2B5EF4-FFF2-40B4-BE49-F238E27FC236}">
                <a16:creationId xmlns:a16="http://schemas.microsoft.com/office/drawing/2014/main" id="{EED8E5FB-9902-38B1-3A6E-F62FEF0AC2FE}"/>
              </a:ext>
            </a:extLst>
          </p:cNvPr>
          <p:cNvGrpSpPr/>
          <p:nvPr/>
        </p:nvGrpSpPr>
        <p:grpSpPr>
          <a:xfrm>
            <a:off x="351350" y="716500"/>
            <a:ext cx="8441299" cy="4099298"/>
            <a:chOff x="351350" y="716500"/>
            <a:chExt cx="8441299" cy="4099298"/>
          </a:xfrm>
        </p:grpSpPr>
        <p:pic>
          <p:nvPicPr>
            <p:cNvPr id="827" name="Google Shape;827;p102"/>
            <p:cNvPicPr preferRelativeResize="0"/>
            <p:nvPr/>
          </p:nvPicPr>
          <p:blipFill rotWithShape="1">
            <a:blip r:embed="rId3">
              <a:alphaModFix/>
            </a:blip>
            <a:srcRect/>
            <a:stretch/>
          </p:blipFill>
          <p:spPr>
            <a:xfrm>
              <a:off x="351350" y="716500"/>
              <a:ext cx="8441299" cy="4099298"/>
            </a:xfrm>
            <a:prstGeom prst="rect">
              <a:avLst/>
            </a:prstGeom>
            <a:noFill/>
            <a:ln>
              <a:noFill/>
            </a:ln>
          </p:spPr>
        </p:pic>
        <p:sp>
          <p:nvSpPr>
            <p:cNvPr id="828" name="Google Shape;828;p102"/>
            <p:cNvSpPr/>
            <p:nvPr/>
          </p:nvSpPr>
          <p:spPr>
            <a:xfrm rot="9060953">
              <a:off x="7001983" y="1868935"/>
              <a:ext cx="1207882" cy="21955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Correcting District Boundaries</a:t>
            </a:r>
            <a:endParaRPr/>
          </a:p>
        </p:txBody>
      </p:sp>
      <p:sp>
        <p:nvSpPr>
          <p:cNvPr id="834" name="Google Shape;834;p103"/>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To report an error in the district boundaries online, districts should take a screenshot of the current boundaries (using the TIGERweb system) and then annotate the updated boundary location on the same screenshot.</a:t>
            </a:r>
            <a:endParaRPr/>
          </a:p>
          <a:p>
            <a:pPr marL="914400" lvl="1" indent="-317500" algn="l" rtl="0">
              <a:spcBef>
                <a:spcPts val="0"/>
              </a:spcBef>
              <a:spcAft>
                <a:spcPts val="0"/>
              </a:spcAft>
              <a:buSzPts val="1400"/>
              <a:buChar char="○"/>
            </a:pPr>
            <a:r>
              <a:rPr lang="en"/>
              <a:t>District should </a:t>
            </a:r>
            <a:r>
              <a:rPr lang="en" b="1"/>
              <a:t>notify CDE as soon as possible</a:t>
            </a:r>
            <a:r>
              <a:rPr lang="en"/>
              <a:t> to report any errors.</a:t>
            </a:r>
            <a:endParaRPr/>
          </a:p>
        </p:txBody>
      </p:sp>
      <p:pic>
        <p:nvPicPr>
          <p:cNvPr id="836" name="Google Shape;836;p103" descr="Map of the border between Nazareth Area School District and Easton Area School District with a purple border line showing an error and a gold line showing the accurate border line."/>
          <p:cNvPicPr preferRelativeResize="0"/>
          <p:nvPr/>
        </p:nvPicPr>
        <p:blipFill rotWithShape="1">
          <a:blip r:embed="rId3">
            <a:alphaModFix/>
          </a:blip>
          <a:srcRect/>
          <a:stretch/>
        </p:blipFill>
        <p:spPr>
          <a:xfrm>
            <a:off x="830576" y="2650725"/>
            <a:ext cx="2697150" cy="2208050"/>
          </a:xfrm>
          <a:prstGeom prst="rect">
            <a:avLst/>
          </a:prstGeom>
          <a:noFill/>
          <a:ln>
            <a:noFill/>
          </a:ln>
        </p:spPr>
      </p:pic>
      <p:pic>
        <p:nvPicPr>
          <p:cNvPr id="837" name="Google Shape;837;p103" descr="Zoomed in terrain map  of the border between Nazareth Area School District and Easton Area School District with a purple border line showing an error and a green line showing the corrected border line."/>
          <p:cNvPicPr preferRelativeResize="0"/>
          <p:nvPr/>
        </p:nvPicPr>
        <p:blipFill rotWithShape="1">
          <a:blip r:embed="rId4">
            <a:alphaModFix/>
          </a:blip>
          <a:srcRect/>
          <a:stretch/>
        </p:blipFill>
        <p:spPr>
          <a:xfrm>
            <a:off x="3705050" y="2650725"/>
            <a:ext cx="4818750" cy="2076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0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Submitting Boundary Changes</a:t>
            </a:r>
            <a:endParaRPr dirty="0"/>
          </a:p>
        </p:txBody>
      </p:sp>
      <p:sp>
        <p:nvSpPr>
          <p:cNvPr id="843" name="Google Shape;843;p104"/>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All requests to update school district boundaries should be submitted to Tina Negley (</a:t>
            </a:r>
            <a:r>
              <a:rPr lang="en" u="sng" dirty="0">
                <a:solidFill>
                  <a:schemeClr val="hlink"/>
                </a:solidFill>
                <a:hlinkClick r:id="rId3"/>
              </a:rPr>
              <a:t>negley_t@cde.state.co.us</a:t>
            </a:r>
            <a:r>
              <a:rPr lang="en" dirty="0"/>
              <a:t>).</a:t>
            </a:r>
            <a:endParaRPr dirty="0"/>
          </a:p>
          <a:p>
            <a:pPr marL="914400" lvl="1" indent="-317500" algn="l" rtl="0">
              <a:spcBef>
                <a:spcPts val="0"/>
              </a:spcBef>
              <a:spcAft>
                <a:spcPts val="0"/>
              </a:spcAft>
              <a:buSzPts val="1400"/>
              <a:buChar char="○"/>
            </a:pPr>
            <a:r>
              <a:rPr lang="en" dirty="0"/>
              <a:t>Districts are encouraged to submit changes as soon as possible. All annotated screenshots must be </a:t>
            </a:r>
            <a:r>
              <a:rPr lang="en" b="1" dirty="0"/>
              <a:t>submitted no later than December 1st</a:t>
            </a:r>
            <a:r>
              <a:rPr lang="en" dirty="0"/>
              <a:t> to ensure the information is successfully uploaded in the Geographic Update Partnership Software (GUPS) by the December deadline.</a:t>
            </a:r>
            <a:endParaRPr dirty="0"/>
          </a:p>
          <a:p>
            <a:pPr marL="914400" lvl="1" indent="-317500" algn="l" rtl="0">
              <a:spcBef>
                <a:spcPts val="0"/>
              </a:spcBef>
              <a:spcAft>
                <a:spcPts val="0"/>
              </a:spcAft>
              <a:buSzPts val="1400"/>
              <a:buChar char="○"/>
            </a:pPr>
            <a:r>
              <a:rPr lang="en" dirty="0"/>
              <a:t>Note that the Census Bureau generally does not accept boundary changes of less than 30 feet when the correction does not affect housing. In remote areas with sparse population, the Census Bureau considers a difference of 60-75 feet to not be significant if housing units are not present.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87"/>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ESEA/ESSER Office Hours</a:t>
            </a:r>
            <a:endParaRPr dirty="0"/>
          </a:p>
        </p:txBody>
      </p:sp>
      <p:sp>
        <p:nvSpPr>
          <p:cNvPr id="712" name="Google Shape;712;p87"/>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Topics:</a:t>
            </a:r>
            <a:endParaRPr dirty="0"/>
          </a:p>
          <a:p>
            <a:pPr marL="457200" lvl="0" indent="-330200" algn="l" rtl="0">
              <a:spcBef>
                <a:spcPts val="1200"/>
              </a:spcBef>
              <a:spcAft>
                <a:spcPts val="0"/>
              </a:spcAft>
              <a:buSzPts val="1600"/>
              <a:buChar char="●"/>
            </a:pPr>
            <a:r>
              <a:rPr lang="en" dirty="0"/>
              <a:t>Reminders</a:t>
            </a:r>
            <a:endParaRPr dirty="0"/>
          </a:p>
          <a:p>
            <a:pPr marL="457200" lvl="0" indent="-330200" algn="l" rtl="0">
              <a:spcBef>
                <a:spcPts val="0"/>
              </a:spcBef>
              <a:spcAft>
                <a:spcPts val="0"/>
              </a:spcAft>
              <a:buSzPts val="1600"/>
              <a:buChar char="●"/>
            </a:pPr>
            <a:r>
              <a:rPr lang="en" dirty="0"/>
              <a:t>School District Review Program</a:t>
            </a:r>
            <a:endParaRPr dirty="0"/>
          </a:p>
          <a:p>
            <a:pPr marL="457200" lvl="0" indent="-330200" algn="l" rtl="0">
              <a:spcBef>
                <a:spcPts val="0"/>
              </a:spcBef>
              <a:spcAft>
                <a:spcPts val="0"/>
              </a:spcAft>
              <a:buClr>
                <a:srgbClr val="242424"/>
              </a:buClr>
              <a:buSzPts val="1600"/>
              <a:buFont typeface="Arial"/>
              <a:buChar char="●"/>
            </a:pPr>
            <a:r>
              <a:rPr lang="en" dirty="0"/>
              <a:t>Consolidated Application Feedback</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0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Contact Information</a:t>
            </a:r>
            <a:endParaRPr dirty="0"/>
          </a:p>
        </p:txBody>
      </p:sp>
      <p:sp>
        <p:nvSpPr>
          <p:cNvPr id="850" name="Google Shape;850;p105"/>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For all SDRP-related questions, please reach out to:</a:t>
            </a:r>
            <a:endParaRPr dirty="0"/>
          </a:p>
          <a:p>
            <a:pPr marL="914400" lvl="1" indent="-317500" algn="l" rtl="0">
              <a:spcBef>
                <a:spcPts val="0"/>
              </a:spcBef>
              <a:spcAft>
                <a:spcPts val="0"/>
              </a:spcAft>
              <a:buSzPts val="1400"/>
              <a:buChar char="○"/>
            </a:pPr>
            <a:r>
              <a:rPr lang="en" dirty="0"/>
              <a:t>Tina Negley</a:t>
            </a:r>
            <a:endParaRPr dirty="0"/>
          </a:p>
          <a:p>
            <a:pPr marL="914400" lvl="1" indent="-317500" algn="l" rtl="0">
              <a:spcBef>
                <a:spcPts val="0"/>
              </a:spcBef>
              <a:spcAft>
                <a:spcPts val="0"/>
              </a:spcAft>
              <a:buSzPts val="1400"/>
              <a:buChar char="○"/>
            </a:pPr>
            <a:r>
              <a:rPr lang="en" u="sng" dirty="0">
                <a:solidFill>
                  <a:schemeClr val="hlink"/>
                </a:solidFill>
                <a:hlinkClick r:id="rId3"/>
              </a:rPr>
              <a:t>negley_t@cde.state.co.us</a:t>
            </a:r>
            <a:endParaRPr dirty="0"/>
          </a:p>
          <a:p>
            <a:pPr marL="914400" lvl="1" indent="-317500" algn="l" rtl="0">
              <a:spcBef>
                <a:spcPts val="0"/>
              </a:spcBef>
              <a:spcAft>
                <a:spcPts val="0"/>
              </a:spcAft>
              <a:buSzPts val="1400"/>
              <a:buChar char="○"/>
            </a:pPr>
            <a:r>
              <a:rPr lang="en" dirty="0"/>
              <a:t>720-766-2793</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06"/>
          <p:cNvSpPr txBox="1">
            <a:spLocks noGrp="1"/>
          </p:cNvSpPr>
          <p:nvPr>
            <p:ph type="title"/>
          </p:nvPr>
        </p:nvSpPr>
        <p:spPr>
          <a:xfrm>
            <a:off x="0" y="3116125"/>
            <a:ext cx="9144000" cy="912300"/>
          </a:xfrm>
          <a:prstGeom prst="rect">
            <a:avLst/>
          </a:prstGeom>
          <a:solidFill>
            <a:srgbClr val="DE6310"/>
          </a:solidFill>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200"/>
              <a:buFont typeface="Arial"/>
              <a:buNone/>
            </a:pPr>
            <a:r>
              <a:rPr lang="en"/>
              <a:t>Cons App Feedback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07"/>
          <p:cNvSpPr txBox="1">
            <a:spLocks noGrp="1"/>
          </p:cNvSpPr>
          <p:nvPr>
            <p:ph type="title" idx="4294967295"/>
          </p:nvPr>
        </p:nvSpPr>
        <p:spPr>
          <a:xfrm>
            <a:off x="311700" y="105100"/>
            <a:ext cx="7167900" cy="74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Regional Networking: Cons App Feedback</a:t>
            </a:r>
            <a:endParaRPr dirty="0"/>
          </a:p>
        </p:txBody>
      </p:sp>
      <p:sp>
        <p:nvSpPr>
          <p:cNvPr id="862" name="Google Shape;862;p107"/>
          <p:cNvSpPr txBox="1">
            <a:spLocks noGrp="1"/>
          </p:cNvSpPr>
          <p:nvPr>
            <p:ph type="body" idx="4294967295"/>
          </p:nvPr>
        </p:nvSpPr>
        <p:spPr>
          <a:xfrm>
            <a:off x="191625" y="904825"/>
            <a:ext cx="5424000" cy="3367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dirty="0">
                <a:solidFill>
                  <a:schemeClr val="dk1"/>
                </a:solidFill>
              </a:rPr>
              <a:t>Breakout rooms by region:</a:t>
            </a:r>
            <a:endParaRPr sz="1400" dirty="0">
              <a:solidFill>
                <a:schemeClr val="dk1"/>
              </a:solidFill>
            </a:endParaRPr>
          </a:p>
          <a:p>
            <a:pPr marL="457200" lvl="0" indent="-317500" algn="l" rtl="0">
              <a:spcBef>
                <a:spcPts val="1200"/>
              </a:spcBef>
              <a:spcAft>
                <a:spcPts val="0"/>
              </a:spcAft>
              <a:buClr>
                <a:schemeClr val="dk1"/>
              </a:buClr>
              <a:buSzPts val="1400"/>
              <a:buChar char="●"/>
            </a:pPr>
            <a:r>
              <a:rPr lang="en" sz="1400" dirty="0">
                <a:solidFill>
                  <a:schemeClr val="dk1"/>
                </a:solidFill>
              </a:rPr>
              <a:t>Room 1: North Central and Northeast Regions</a:t>
            </a:r>
            <a:endParaRPr sz="1400"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Evita Byrd and Nathan Hickman </a:t>
            </a:r>
            <a:endParaRPr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Room 2: Northwest and West Central Regions</a:t>
            </a:r>
            <a:endParaRPr sz="1400"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Kim Boylan and Rachel Temple</a:t>
            </a:r>
            <a:endParaRPr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Room 3: Pikes Peak Region</a:t>
            </a:r>
            <a:endParaRPr sz="1400"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Nazie Mohajeri-Nelson and Sue Miller-Curley</a:t>
            </a:r>
            <a:endParaRPr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Room 4: Southeast and Southwest Regions</a:t>
            </a:r>
            <a:endParaRPr sz="1400"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Christina Adeboye Sullivan and Rachel Echsner</a:t>
            </a:r>
            <a:endParaRPr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Room 5: Metro</a:t>
            </a:r>
            <a:endParaRPr sz="1400"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Tammy Giessinger and other CDE Staff</a:t>
            </a:r>
            <a:endParaRPr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Room 6: BOCES</a:t>
            </a:r>
            <a:endParaRPr sz="1400"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Kristin Crumley and Laura Meushaw</a:t>
            </a:r>
            <a:endParaRPr sz="1400" dirty="0">
              <a:solidFill>
                <a:schemeClr val="dk1"/>
              </a:solidFill>
            </a:endParaRPr>
          </a:p>
        </p:txBody>
      </p:sp>
      <p:sp>
        <p:nvSpPr>
          <p:cNvPr id="863" name="Google Shape;863;p107"/>
          <p:cNvSpPr/>
          <p:nvPr/>
        </p:nvSpPr>
        <p:spPr>
          <a:xfrm>
            <a:off x="5303400" y="904825"/>
            <a:ext cx="3486600" cy="485100"/>
          </a:xfrm>
          <a:prstGeom prst="rect">
            <a:avLst/>
          </a:prstGeom>
          <a:solidFill>
            <a:srgbClr val="ECEF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chemeClr val="accent1">
                    <a:lumMod val="75000"/>
                  </a:schemeClr>
                </a:solidFill>
                <a:hlinkClick r:id="rId3">
                  <a:extLst>
                    <a:ext uri="{A12FA001-AC4F-418D-AE19-62706E023703}">
                      <ahyp:hlinkClr xmlns:ahyp="http://schemas.microsoft.com/office/drawing/2018/hyperlinkcolor" val="tx"/>
                    </a:ext>
                  </a:extLst>
                </a:hlinkClick>
              </a:rPr>
              <a:t>Regional Contacts Webpage</a:t>
            </a:r>
            <a:endParaRPr>
              <a:solidFill>
                <a:schemeClr val="accent1">
                  <a:lumMod val="75000"/>
                </a:schemeClr>
              </a:solidFill>
            </a:endParaRPr>
          </a:p>
        </p:txBody>
      </p:sp>
      <p:sp>
        <p:nvSpPr>
          <p:cNvPr id="864" name="Google Shape;864;p107"/>
          <p:cNvSpPr/>
          <p:nvPr/>
        </p:nvSpPr>
        <p:spPr>
          <a:xfrm>
            <a:off x="5303500" y="1667925"/>
            <a:ext cx="3486600" cy="2320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Discussion: CDE would like your feedback on your experience with the 24-25 Cons App. In your experience, what should remain constant, change, or what considerations should be made pertaining to:</a:t>
            </a:r>
            <a:endParaRPr dirty="0"/>
          </a:p>
          <a:p>
            <a:pPr marL="457200" lvl="0" indent="-317500" algn="l" rtl="0">
              <a:spcBef>
                <a:spcPts val="0"/>
              </a:spcBef>
              <a:spcAft>
                <a:spcPts val="0"/>
              </a:spcAft>
              <a:buSzPts val="1400"/>
              <a:buAutoNum type="arabicPeriod"/>
            </a:pPr>
            <a:r>
              <a:rPr lang="en" dirty="0"/>
              <a:t>Application Process</a:t>
            </a:r>
            <a:endParaRPr dirty="0"/>
          </a:p>
          <a:p>
            <a:pPr marL="457200" lvl="0" indent="-317500" algn="l" rtl="0">
              <a:spcBef>
                <a:spcPts val="0"/>
              </a:spcBef>
              <a:spcAft>
                <a:spcPts val="0"/>
              </a:spcAft>
              <a:buSzPts val="1400"/>
              <a:buAutoNum type="arabicPeriod"/>
            </a:pPr>
            <a:r>
              <a:rPr lang="en" dirty="0"/>
              <a:t>Technical Assistance</a:t>
            </a:r>
            <a:endParaRPr dirty="0"/>
          </a:p>
          <a:p>
            <a:pPr marL="457200" lvl="0" indent="-317500" algn="l" rtl="0">
              <a:spcBef>
                <a:spcPts val="0"/>
              </a:spcBef>
              <a:spcAft>
                <a:spcPts val="0"/>
              </a:spcAft>
              <a:buSzPts val="1400"/>
              <a:buAutoNum type="arabicPeriod"/>
            </a:pPr>
            <a:r>
              <a:rPr lang="en" dirty="0"/>
              <a:t>GAINS System</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0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Cons App Feedback Note Catchers </a:t>
            </a:r>
            <a:endParaRPr dirty="0"/>
          </a:p>
        </p:txBody>
      </p:sp>
      <p:sp>
        <p:nvSpPr>
          <p:cNvPr id="870" name="Google Shape;870;p108"/>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SzPts val="1400"/>
              <a:buFont typeface="Arial"/>
              <a:buChar char="●"/>
            </a:pPr>
            <a:r>
              <a:rPr lang="en" sz="1400" u="sng" dirty="0">
                <a:solidFill>
                  <a:schemeClr val="hlink"/>
                </a:solidFill>
                <a:latin typeface="Arial"/>
                <a:ea typeface="Arial"/>
                <a:cs typeface="Arial"/>
                <a:sym typeface="Arial"/>
                <a:hlinkClick r:id="rId3"/>
              </a:rPr>
              <a:t>North Central and Northeast Regions</a:t>
            </a:r>
            <a:endParaRPr dirty="0">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 sz="1400" u="sng" dirty="0">
                <a:solidFill>
                  <a:schemeClr val="hlink"/>
                </a:solidFill>
                <a:latin typeface="Arial"/>
                <a:ea typeface="Arial"/>
                <a:cs typeface="Arial"/>
                <a:sym typeface="Arial"/>
                <a:hlinkClick r:id="rId4"/>
              </a:rPr>
              <a:t>Northwest and West Central Regions</a:t>
            </a:r>
            <a:endParaRPr dirty="0">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 sz="1400" u="sng" dirty="0">
                <a:solidFill>
                  <a:schemeClr val="hlink"/>
                </a:solidFill>
                <a:latin typeface="Arial"/>
                <a:ea typeface="Arial"/>
                <a:cs typeface="Arial"/>
                <a:sym typeface="Arial"/>
                <a:hlinkClick r:id="rId5"/>
              </a:rPr>
              <a:t>Pikes Peak Region</a:t>
            </a:r>
            <a:endParaRPr dirty="0">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 sz="1400" u="sng" dirty="0">
                <a:solidFill>
                  <a:schemeClr val="hlink"/>
                </a:solidFill>
                <a:latin typeface="Arial"/>
                <a:ea typeface="Arial"/>
                <a:cs typeface="Arial"/>
                <a:sym typeface="Arial"/>
                <a:hlinkClick r:id="rId6"/>
              </a:rPr>
              <a:t>Southeast and Southwest Regions</a:t>
            </a:r>
            <a:endParaRPr dirty="0">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 sz="1400" u="sng" dirty="0">
                <a:solidFill>
                  <a:schemeClr val="hlink"/>
                </a:solidFill>
                <a:latin typeface="Arial"/>
                <a:ea typeface="Arial"/>
                <a:cs typeface="Arial"/>
                <a:sym typeface="Arial"/>
                <a:hlinkClick r:id="rId7"/>
              </a:rPr>
              <a:t>Metro</a:t>
            </a:r>
            <a:endParaRPr dirty="0">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 sz="1400" u="sng" dirty="0">
                <a:solidFill>
                  <a:schemeClr val="hlink"/>
                </a:solidFill>
                <a:latin typeface="Arial"/>
                <a:ea typeface="Arial"/>
                <a:cs typeface="Arial"/>
                <a:sym typeface="Arial"/>
                <a:hlinkClick r:id="rId8"/>
              </a:rPr>
              <a:t>BOCES</a:t>
            </a:r>
            <a:endParaRPr sz="1400" dirty="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09"/>
          <p:cNvSpPr txBox="1">
            <a:spLocks noGrp="1"/>
          </p:cNvSpPr>
          <p:nvPr>
            <p:ph type="title"/>
          </p:nvPr>
        </p:nvSpPr>
        <p:spPr>
          <a:xfrm>
            <a:off x="0" y="3361600"/>
            <a:ext cx="9144000" cy="666600"/>
          </a:xfrm>
          <a:prstGeom prst="rect">
            <a:avLst/>
          </a:prstGeom>
          <a:solidFill>
            <a:srgbClr val="DE63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1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882" name="Google Shape;882;p11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a:t>
            </a:r>
            <a:endParaRPr i="1" dirty="0"/>
          </a:p>
          <a:p>
            <a:pPr marL="914400" lvl="1" indent="-330200" algn="l" rtl="0">
              <a:lnSpc>
                <a:spcPct val="90000"/>
              </a:lnSpc>
              <a:spcBef>
                <a:spcPts val="600"/>
              </a:spcBef>
              <a:spcAft>
                <a:spcPts val="0"/>
              </a:spcAft>
              <a:buClr>
                <a:srgbClr val="FF0000"/>
              </a:buClr>
              <a:buSzPts val="1600"/>
              <a:buFont typeface="Roboto"/>
              <a:buChar char="•"/>
            </a:pPr>
            <a:r>
              <a:rPr lang="en" sz="1600" b="1" dirty="0">
                <a:solidFill>
                  <a:srgbClr val="FF0000"/>
                </a:solidFill>
              </a:rPr>
              <a:t>November 14 ~ DATE CHANGE due to CoP Meeting</a:t>
            </a:r>
            <a:endParaRPr sz="1600" b="1" dirty="0">
              <a:solidFill>
                <a:srgbClr val="FF0000"/>
              </a:solidFill>
            </a:endParaRPr>
          </a:p>
          <a:p>
            <a:pPr marL="1371600" lvl="2" indent="-330200" algn="l" rtl="0">
              <a:lnSpc>
                <a:spcPct val="90000"/>
              </a:lnSpc>
              <a:spcBef>
                <a:spcPts val="600"/>
              </a:spcBef>
              <a:spcAft>
                <a:spcPts val="0"/>
              </a:spcAft>
              <a:buSzPts val="1600"/>
              <a:buFont typeface="Arial"/>
              <a:buChar char="•"/>
            </a:pPr>
            <a:r>
              <a:rPr lang="en" sz="1600" dirty="0"/>
              <a:t>ESSER Reporting</a:t>
            </a:r>
            <a:endParaRPr sz="1600" dirty="0"/>
          </a:p>
          <a:p>
            <a:pPr marL="914400" lvl="1" indent="-330200" algn="l" rtl="0">
              <a:lnSpc>
                <a:spcPct val="90000"/>
              </a:lnSpc>
              <a:spcBef>
                <a:spcPts val="600"/>
              </a:spcBef>
              <a:spcAft>
                <a:spcPts val="0"/>
              </a:spcAft>
              <a:buSzPts val="1600"/>
              <a:buFont typeface="Arial"/>
              <a:buChar char="•"/>
            </a:pPr>
            <a:r>
              <a:rPr lang="en" sz="1600" b="1" dirty="0"/>
              <a:t>November 21</a:t>
            </a:r>
            <a:endParaRPr sz="1600" b="1" dirty="0"/>
          </a:p>
        </p:txBody>
      </p:sp>
      <p:pic>
        <p:nvPicPr>
          <p:cNvPr id="883" name="Google Shape;883;p11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11"/>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dirty="0">
                <a:latin typeface="Roboto"/>
                <a:ea typeface="Roboto"/>
                <a:cs typeface="Roboto"/>
                <a:sym typeface="Roboto"/>
              </a:rPr>
              <a:t>CDE Contacts!</a:t>
            </a:r>
            <a:endParaRPr sz="1920" dirty="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dirty="0">
                <a:latin typeface="Roboto"/>
                <a:ea typeface="Roboto"/>
                <a:cs typeface="Roboto"/>
                <a:sym typeface="Roboto"/>
              </a:rPr>
              <a:t>Emails: </a:t>
            </a:r>
            <a:r>
              <a:rPr lang="en" sz="1110" u="sng" dirty="0">
                <a:solidFill>
                  <a:schemeClr val="hlink"/>
                </a:solidFill>
                <a:latin typeface="Roboto"/>
                <a:ea typeface="Roboto"/>
                <a:cs typeface="Roboto"/>
                <a:sym typeface="Roboto"/>
                <a:hlinkClick r:id="rId3"/>
              </a:rPr>
              <a:t>Lastname_Firstinitial@cde.state.co.us</a:t>
            </a:r>
            <a:r>
              <a:rPr lang="en" sz="1110" dirty="0">
                <a:latin typeface="Roboto"/>
                <a:ea typeface="Roboto"/>
                <a:cs typeface="Roboto"/>
                <a:sym typeface="Roboto"/>
              </a:rPr>
              <a:t> (e.g., Smith_a@cde.state.co.us)</a:t>
            </a:r>
            <a:endParaRPr sz="1110" dirty="0">
              <a:latin typeface="Roboto"/>
              <a:ea typeface="Roboto"/>
              <a:cs typeface="Roboto"/>
              <a:sym typeface="Roboto"/>
            </a:endParaRPr>
          </a:p>
        </p:txBody>
      </p:sp>
      <p:graphicFrame>
        <p:nvGraphicFramePr>
          <p:cNvPr id="889" name="Google Shape;889;p111"/>
          <p:cNvGraphicFramePr/>
          <p:nvPr/>
        </p:nvGraphicFramePr>
        <p:xfrm>
          <a:off x="107018" y="513645"/>
          <a:ext cx="8481000" cy="4434820"/>
        </p:xfrm>
        <a:graphic>
          <a:graphicData uri="http://schemas.openxmlformats.org/drawingml/2006/table">
            <a:tbl>
              <a:tblPr firstRow="1">
                <a:noFill/>
                <a:tableStyleId>{86075C6C-E0A4-4026-9177-46F50CE5F982}</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Kriselda Craven</a:t>
                      </a:r>
                      <a:endParaRPr sz="100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0"/>
                        </a:rPr>
                        <a:t>Nadine Penn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1"/>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2"/>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3"/>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4"/>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6"/>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7"/>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8"/>
                        </a:rPr>
                        <a:t>Kristina Jones</a:t>
                      </a:r>
                      <a:r>
                        <a:rPr lang="en" sz="1000" u="none" strike="noStrike" cap="none">
                          <a:solidFill>
                            <a:schemeClr val="dk1"/>
                          </a:solidFill>
                          <a:latin typeface="Calibri"/>
                          <a:ea typeface="Calibri"/>
                          <a:cs typeface="Calibri"/>
                          <a:sym typeface="Calibri"/>
                        </a:rPr>
                        <a:t>, Federal Fiscal Monitoring and Reporting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9"/>
                        </a:rPr>
                        <a:t>Werner Hagemann</a:t>
                      </a:r>
                      <a:r>
                        <a:rPr lang="en" sz="1000" u="none" strike="noStrike" cap="none">
                          <a:solidFill>
                            <a:schemeClr val="dk1"/>
                          </a:solidFill>
                          <a:latin typeface="Calibri"/>
                          <a:ea typeface="Calibri"/>
                          <a:cs typeface="Calibri"/>
                          <a:sym typeface="Calibri"/>
                        </a:rPr>
                        <a:t>, ESSER Fiscal Monitoring Specialist</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30"/>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31"/>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32"/>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8"/>
          <p:cNvSpPr txBox="1">
            <a:spLocks noGrp="1"/>
          </p:cNvSpPr>
          <p:nvPr>
            <p:ph type="title"/>
          </p:nvPr>
        </p:nvSpPr>
        <p:spPr>
          <a:xfrm>
            <a:off x="0" y="3361600"/>
            <a:ext cx="9144000" cy="666600"/>
          </a:xfrm>
          <a:prstGeom prst="rect">
            <a:avLst/>
          </a:prstGeom>
          <a:solidFill>
            <a:srgbClr val="DE63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Reminders</a:t>
            </a:r>
            <a:endParaRPr dirty="0"/>
          </a:p>
        </p:txBody>
      </p:sp>
      <p:sp>
        <p:nvSpPr>
          <p:cNvPr id="723" name="Google Shape;723;p89"/>
          <p:cNvSpPr txBox="1">
            <a:spLocks noGrp="1"/>
          </p:cNvSpPr>
          <p:nvPr>
            <p:ph type="body" idx="1"/>
          </p:nvPr>
        </p:nvSpPr>
        <p:spPr>
          <a:xfrm>
            <a:off x="311700" y="1152475"/>
            <a:ext cx="8310900" cy="3034800"/>
          </a:xfrm>
          <a:prstGeom prst="rect">
            <a:avLst/>
          </a:prstGeom>
        </p:spPr>
        <p:txBody>
          <a:bodyPr spcFirstLastPara="1" wrap="square" lIns="91425" tIns="91425" rIns="91425" bIns="91425" anchor="t" anchorCtr="0">
            <a:normAutofit fontScale="92500"/>
          </a:bodyPr>
          <a:lstStyle/>
          <a:p>
            <a:pPr marL="457200" lvl="0" indent="-330200" algn="l" rtl="0">
              <a:spcBef>
                <a:spcPts val="0"/>
              </a:spcBef>
              <a:spcAft>
                <a:spcPts val="0"/>
              </a:spcAft>
              <a:buSzPts val="1600"/>
              <a:buChar char="●"/>
            </a:pPr>
            <a:r>
              <a:rPr lang="en" dirty="0"/>
              <a:t>Submit Cons App Revisions as soon as possible! </a:t>
            </a:r>
            <a:endParaRPr dirty="0"/>
          </a:p>
          <a:p>
            <a:pPr marL="457200" lvl="0" indent="-330200" algn="l" rtl="0">
              <a:spcBef>
                <a:spcPts val="0"/>
              </a:spcBef>
              <a:spcAft>
                <a:spcPts val="0"/>
              </a:spcAft>
              <a:buSzPts val="1600"/>
              <a:buChar char="●"/>
            </a:pPr>
            <a:r>
              <a:rPr lang="en" dirty="0"/>
              <a:t>November 15, 2024 ~ Final Request for Funds are due for</a:t>
            </a:r>
            <a:endParaRPr dirty="0"/>
          </a:p>
          <a:p>
            <a:pPr marL="914400" lvl="1" indent="-317500" algn="l" rtl="0">
              <a:spcBef>
                <a:spcPts val="0"/>
              </a:spcBef>
              <a:spcAft>
                <a:spcPts val="0"/>
              </a:spcAft>
              <a:buSzPts val="1400"/>
              <a:buChar char="○"/>
            </a:pPr>
            <a:r>
              <a:rPr lang="en" dirty="0"/>
              <a:t>FY 2022 ESEA Funds</a:t>
            </a:r>
            <a:endParaRPr dirty="0"/>
          </a:p>
          <a:p>
            <a:pPr marL="914400" lvl="1" indent="-317500" algn="l" rtl="0">
              <a:spcBef>
                <a:spcPts val="0"/>
              </a:spcBef>
              <a:spcAft>
                <a:spcPts val="0"/>
              </a:spcAft>
              <a:buSzPts val="1400"/>
              <a:buChar char="○"/>
            </a:pPr>
            <a:r>
              <a:rPr lang="en" dirty="0"/>
              <a:t>ESSER III Funds - all grants</a:t>
            </a:r>
            <a:endParaRPr dirty="0"/>
          </a:p>
          <a:p>
            <a:pPr marL="457200" lvl="0" indent="-330200" algn="l" rtl="0">
              <a:spcBef>
                <a:spcPts val="0"/>
              </a:spcBef>
              <a:spcAft>
                <a:spcPts val="0"/>
              </a:spcAft>
              <a:buSzPts val="1600"/>
              <a:buChar char="●"/>
            </a:pPr>
            <a:r>
              <a:rPr lang="en" dirty="0"/>
              <a:t>ESSER III closeout forms ~ deadline extended to December 1!</a:t>
            </a:r>
            <a:endParaRPr dirty="0"/>
          </a:p>
          <a:p>
            <a:pPr marL="457200" lvl="0" indent="-330200" algn="l" rtl="0">
              <a:spcBef>
                <a:spcPts val="0"/>
              </a:spcBef>
              <a:spcAft>
                <a:spcPts val="0"/>
              </a:spcAft>
              <a:buSzPts val="1600"/>
              <a:buChar char="●"/>
            </a:pPr>
            <a:r>
              <a:rPr lang="en" dirty="0"/>
              <a:t>Continue to check </a:t>
            </a:r>
            <a:r>
              <a:rPr lang="en" u="sng" dirty="0">
                <a:solidFill>
                  <a:schemeClr val="hlink"/>
                </a:solidFill>
                <a:hlinkClick r:id="rId3"/>
              </a:rPr>
              <a:t>Countdown to Close-out website</a:t>
            </a:r>
            <a:r>
              <a:rPr lang="en" dirty="0"/>
              <a:t> until you have: </a:t>
            </a:r>
            <a:endParaRPr dirty="0"/>
          </a:p>
          <a:p>
            <a:pPr marL="914400" lvl="1" indent="-317500" algn="l" rtl="0">
              <a:spcBef>
                <a:spcPts val="0"/>
              </a:spcBef>
              <a:spcAft>
                <a:spcPts val="0"/>
              </a:spcAft>
              <a:buSzPts val="1400"/>
              <a:buChar char="○"/>
            </a:pPr>
            <a:r>
              <a:rPr lang="en" dirty="0"/>
              <a:t>Fully drawn down all ESSER funds AND</a:t>
            </a:r>
            <a:endParaRPr dirty="0"/>
          </a:p>
          <a:p>
            <a:pPr marL="914400" lvl="1" indent="-317500" algn="l" rtl="0">
              <a:spcBef>
                <a:spcPts val="0"/>
              </a:spcBef>
              <a:spcAft>
                <a:spcPts val="0"/>
              </a:spcAft>
              <a:buSzPts val="1400"/>
              <a:buChar char="○"/>
            </a:pPr>
            <a:r>
              <a:rPr lang="en" dirty="0"/>
              <a:t>Submitted all data reports AND</a:t>
            </a:r>
            <a:endParaRPr dirty="0"/>
          </a:p>
          <a:p>
            <a:pPr marL="914400" lvl="1" indent="-317500" algn="l" rtl="0">
              <a:spcBef>
                <a:spcPts val="0"/>
              </a:spcBef>
              <a:spcAft>
                <a:spcPts val="0"/>
              </a:spcAft>
              <a:buSzPts val="1400"/>
              <a:buChar char="○"/>
            </a:pPr>
            <a:r>
              <a:rPr lang="en" dirty="0"/>
              <a:t>Submitted Close-out Report AND</a:t>
            </a:r>
            <a:endParaRPr dirty="0"/>
          </a:p>
          <a:p>
            <a:pPr marL="914400" lvl="1" indent="-317500" algn="l" rtl="0">
              <a:spcBef>
                <a:spcPts val="0"/>
              </a:spcBef>
              <a:spcAft>
                <a:spcPts val="0"/>
              </a:spcAft>
              <a:buSzPts val="1400"/>
              <a:buChar char="○"/>
            </a:pPr>
            <a:r>
              <a:rPr lang="en" dirty="0"/>
              <a:t>Finalized all monitoring activities and have received both a program and fiscal monitoring report AND</a:t>
            </a:r>
            <a:endParaRPr dirty="0"/>
          </a:p>
          <a:p>
            <a:pPr marL="914400" lvl="1" indent="-317500" algn="l" rtl="0">
              <a:spcBef>
                <a:spcPts val="0"/>
              </a:spcBef>
              <a:spcAft>
                <a:spcPts val="0"/>
              </a:spcAft>
              <a:buSzPts val="1400"/>
              <a:buChar char="○"/>
            </a:pPr>
            <a:r>
              <a:rPr lang="en" dirty="0"/>
              <a:t>Have submitted a Real Property Report for any construction projects funded with ESSER funds (if applicable) - </a:t>
            </a:r>
            <a:r>
              <a:rPr lang="en" b="1" i="1" dirty="0"/>
              <a:t>Coming Soon</a:t>
            </a:r>
            <a:r>
              <a:rPr lang="en" dirty="0"/>
              <a:t>!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Updates</a:t>
            </a:r>
            <a:endParaRPr dirty="0"/>
          </a:p>
        </p:txBody>
      </p:sp>
      <p:sp>
        <p:nvSpPr>
          <p:cNvPr id="730" name="Google Shape;730;p90"/>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Numerous LEAs and grantees with large remaining ESSER III unrequested balances!</a:t>
            </a:r>
            <a:endParaRPr dirty="0"/>
          </a:p>
          <a:p>
            <a:pPr marL="914400" lvl="1" indent="-317500" algn="l" rtl="0">
              <a:spcBef>
                <a:spcPts val="0"/>
              </a:spcBef>
              <a:spcAft>
                <a:spcPts val="0"/>
              </a:spcAft>
              <a:buSzPts val="1400"/>
              <a:buChar char="○"/>
            </a:pPr>
            <a:r>
              <a:rPr lang="en" dirty="0"/>
              <a:t>Next week, CDE representatives will be doing outreach to ensure that: </a:t>
            </a:r>
            <a:endParaRPr dirty="0"/>
          </a:p>
          <a:p>
            <a:pPr marL="1371600" lvl="2" indent="-317500" algn="l" rtl="0">
              <a:spcBef>
                <a:spcPts val="0"/>
              </a:spcBef>
              <a:spcAft>
                <a:spcPts val="0"/>
              </a:spcAft>
              <a:buSzPts val="1400"/>
              <a:buChar char="■"/>
            </a:pPr>
            <a:r>
              <a:rPr lang="en" dirty="0"/>
              <a:t>Funds are obligated!</a:t>
            </a:r>
            <a:endParaRPr dirty="0"/>
          </a:p>
          <a:p>
            <a:pPr marL="1371600" lvl="2" indent="-317500" algn="l" rtl="0">
              <a:spcBef>
                <a:spcPts val="0"/>
              </a:spcBef>
              <a:spcAft>
                <a:spcPts val="0"/>
              </a:spcAft>
              <a:buSzPts val="1400"/>
              <a:buChar char="■"/>
            </a:pPr>
            <a:r>
              <a:rPr lang="en" dirty="0"/>
              <a:t>No other accounting adjustments or PARs are needed!</a:t>
            </a:r>
            <a:endParaRPr dirty="0"/>
          </a:p>
          <a:p>
            <a:pPr marL="1371600" lvl="2" indent="-317500" algn="l" rtl="0">
              <a:spcBef>
                <a:spcPts val="0"/>
              </a:spcBef>
              <a:spcAft>
                <a:spcPts val="0"/>
              </a:spcAft>
              <a:buSzPts val="1400"/>
              <a:buChar char="■"/>
            </a:pPr>
            <a:r>
              <a:rPr lang="en" dirty="0"/>
              <a:t>Funds have been or will be requested by November 15, 2024!</a:t>
            </a:r>
            <a:endParaRPr dirty="0"/>
          </a:p>
          <a:p>
            <a:pPr marL="1371600" lvl="2" indent="-317500" algn="l" rtl="0">
              <a:spcBef>
                <a:spcPts val="0"/>
              </a:spcBef>
              <a:spcAft>
                <a:spcPts val="0"/>
              </a:spcAft>
              <a:buSzPts val="1400"/>
              <a:buChar char="■"/>
            </a:pPr>
            <a:r>
              <a:rPr lang="en" dirty="0"/>
              <a:t>Any other outstanding matters where CDE can support or answer questions!</a:t>
            </a:r>
            <a:endParaRPr dirty="0"/>
          </a:p>
          <a:p>
            <a:pPr marL="457200" lvl="0" indent="-330200" algn="l" rtl="0">
              <a:spcBef>
                <a:spcPts val="0"/>
              </a:spcBef>
              <a:spcAft>
                <a:spcPts val="0"/>
              </a:spcAft>
              <a:buSzPts val="1600"/>
              <a:buChar char="●"/>
            </a:pPr>
            <a:r>
              <a:rPr lang="en" dirty="0"/>
              <a:t>Program and fiscal monitoring reports are being finalized and will be coming soon!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1"/>
          <p:cNvSpPr txBox="1">
            <a:spLocks noGrp="1"/>
          </p:cNvSpPr>
          <p:nvPr>
            <p:ph type="title"/>
          </p:nvPr>
        </p:nvSpPr>
        <p:spPr>
          <a:xfrm>
            <a:off x="0" y="3395325"/>
            <a:ext cx="9144000" cy="900000"/>
          </a:xfrm>
          <a:prstGeom prst="rect">
            <a:avLst/>
          </a:prstGeom>
          <a:solidFill>
            <a:srgbClr val="DE6310"/>
          </a:solid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
              <a:t>U.S. Census Bureau Annual </a:t>
            </a:r>
            <a:endParaRPr/>
          </a:p>
          <a:p>
            <a:pPr marL="0" lvl="0" indent="0" algn="ctr" rtl="0">
              <a:lnSpc>
                <a:spcPct val="100000"/>
              </a:lnSpc>
              <a:spcBef>
                <a:spcPts val="0"/>
              </a:spcBef>
              <a:spcAft>
                <a:spcPts val="0"/>
              </a:spcAft>
              <a:buClr>
                <a:schemeClr val="dk1"/>
              </a:buClr>
              <a:buSzPct val="100000"/>
              <a:buFont typeface="Arial"/>
              <a:buNone/>
            </a:pPr>
            <a:r>
              <a:rPr lang="en"/>
              <a:t>School District Review Program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Purpose</a:t>
            </a:r>
            <a:endParaRPr dirty="0"/>
          </a:p>
        </p:txBody>
      </p:sp>
      <p:sp>
        <p:nvSpPr>
          <p:cNvPr id="742" name="Google Shape;742;p92"/>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dirty="0"/>
              <a:t>The School District Review Program (SDRP) enables state officials to review the Census Bureau’s school district information and update Local Educational Agency (LEA) ID numbers, boundaries, names, levels, and grade ranges.</a:t>
            </a:r>
            <a:endParaRPr dirty="0"/>
          </a:p>
          <a:p>
            <a:pPr marL="457200" lvl="0" indent="-330200" algn="l" rtl="0">
              <a:spcBef>
                <a:spcPts val="0"/>
              </a:spcBef>
              <a:spcAft>
                <a:spcPts val="0"/>
              </a:spcAft>
              <a:buSzPts val="1600"/>
              <a:buChar char="●"/>
            </a:pPr>
            <a:r>
              <a:rPr lang="en" dirty="0"/>
              <a:t>School district boundary data are used to estimate the number of school-aged children, ages 5 through 17, in families experiencing poverty for each financially responsible school district.</a:t>
            </a:r>
            <a:endParaRPr dirty="0"/>
          </a:p>
          <a:p>
            <a:pPr marL="914400" lvl="1" indent="-317500" algn="l" rtl="0">
              <a:spcBef>
                <a:spcPts val="0"/>
              </a:spcBef>
              <a:spcAft>
                <a:spcPts val="0"/>
              </a:spcAft>
              <a:buSzPts val="1400"/>
              <a:buChar char="○"/>
            </a:pPr>
            <a:r>
              <a:rPr lang="en" dirty="0"/>
              <a:t>The SDRP considers a school district financially responsible when they pay for the education of the students that reside within their boundaries.</a:t>
            </a:r>
            <a:endParaRPr dirty="0"/>
          </a:p>
          <a:p>
            <a:pPr marL="914400" lvl="1" indent="-317500" algn="l" rtl="0">
              <a:spcBef>
                <a:spcPts val="0"/>
              </a:spcBef>
              <a:spcAft>
                <a:spcPts val="0"/>
              </a:spcAft>
              <a:buSzPts val="1400"/>
              <a:buChar char="○"/>
            </a:pPr>
            <a:r>
              <a:rPr lang="en" dirty="0"/>
              <a:t>These poverty estimates serve as the basis of Title I eligibility and are used to determine the distribution of Title I funding.</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SDRP Phases</a:t>
            </a:r>
            <a:endParaRPr dirty="0"/>
          </a:p>
        </p:txBody>
      </p:sp>
      <p:sp>
        <p:nvSpPr>
          <p:cNvPr id="749" name="Google Shape;749;p93"/>
          <p:cNvSpPr txBox="1">
            <a:spLocks noGrp="1"/>
          </p:cNvSpPr>
          <p:nvPr>
            <p:ph type="body" idx="1"/>
          </p:nvPr>
        </p:nvSpPr>
        <p:spPr>
          <a:xfrm>
            <a:off x="311700" y="1152475"/>
            <a:ext cx="7167900" cy="317522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Two phases of the SDRP:</a:t>
            </a:r>
            <a:endParaRPr dirty="0"/>
          </a:p>
          <a:p>
            <a:pPr marL="914400" lvl="1" indent="-317500" algn="l" rtl="0">
              <a:spcBef>
                <a:spcPts val="0"/>
              </a:spcBef>
              <a:spcAft>
                <a:spcPts val="0"/>
              </a:spcAft>
              <a:buSzPts val="1400"/>
              <a:buChar char="○"/>
            </a:pPr>
            <a:r>
              <a:rPr lang="en" b="1" dirty="0"/>
              <a:t>Annotation Phase</a:t>
            </a:r>
            <a:r>
              <a:rPr lang="en" dirty="0"/>
              <a:t> - State officials review and update the Census Bureau’s school district boundaries and information for their state. Available until December 2024.</a:t>
            </a:r>
            <a:endParaRPr dirty="0"/>
          </a:p>
          <a:p>
            <a:pPr marL="914400" lvl="1" indent="-317500" algn="l" rtl="0">
              <a:spcBef>
                <a:spcPts val="0"/>
              </a:spcBef>
              <a:spcAft>
                <a:spcPts val="0"/>
              </a:spcAft>
              <a:buSzPts val="1400"/>
              <a:buChar char="○"/>
            </a:pPr>
            <a:r>
              <a:rPr lang="en" b="1" dirty="0"/>
              <a:t>Verification Phase</a:t>
            </a:r>
            <a:r>
              <a:rPr lang="en" dirty="0"/>
              <a:t> - State officials review the Census Bureau’s latest school district information to verify the accuracy and completeness of their Annotation Phase submission. Officials have one week to complete the verification starting in April 2025.</a:t>
            </a:r>
            <a:endParaRPr dirty="0"/>
          </a:p>
          <a:p>
            <a:pPr marL="1371600" lvl="2" indent="-317500" algn="l" rtl="0">
              <a:spcBef>
                <a:spcPts val="0"/>
              </a:spcBef>
              <a:spcAft>
                <a:spcPts val="0"/>
              </a:spcAft>
              <a:buSzPts val="1400"/>
              <a:buChar char="■"/>
            </a:pPr>
            <a:r>
              <a:rPr lang="en" dirty="0"/>
              <a:t>Preliminary poverty estimates, based on these updates, are released in December 2025.</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School District Boundaries</a:t>
            </a:r>
            <a:endParaRPr dirty="0"/>
          </a:p>
        </p:txBody>
      </p:sp>
      <p:sp>
        <p:nvSpPr>
          <p:cNvPr id="756" name="Google Shape;756;p94"/>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CDE is inviting districts to assist in the boundary review. Districts are encouraged to view their district boundaries online, using the TIGERweb application to determine if they accurately reflect school district boundaries.</a:t>
            </a:r>
            <a:endParaRPr dirty="0"/>
          </a:p>
          <a:p>
            <a:pPr marL="914400" lvl="1" indent="-317500" algn="l" rtl="0">
              <a:spcBef>
                <a:spcPts val="0"/>
              </a:spcBef>
              <a:spcAft>
                <a:spcPts val="0"/>
              </a:spcAft>
              <a:buSzPts val="1400"/>
              <a:buChar char="○"/>
            </a:pPr>
            <a:r>
              <a:rPr lang="en" dirty="0"/>
              <a:t>TIGERweb (</a:t>
            </a:r>
            <a:r>
              <a:rPr lang="en" u="sng" dirty="0">
                <a:solidFill>
                  <a:schemeClr val="hlink"/>
                </a:solidFill>
                <a:hlinkClick r:id="rId3"/>
              </a:rPr>
              <a:t>https://tigerweb.geo.census.gov/tigerweb/</a:t>
            </a:r>
            <a:r>
              <a:rPr lang="en" dirty="0"/>
              <a:t>) is the Census Bureau’s online application for viewing school district and legal boundaries.</a:t>
            </a:r>
            <a:endParaRPr dirty="0"/>
          </a:p>
          <a:p>
            <a:pPr marL="914400" lvl="1" indent="-317500" algn="l" rtl="0">
              <a:spcBef>
                <a:spcPts val="0"/>
              </a:spcBef>
              <a:spcAft>
                <a:spcPts val="0"/>
              </a:spcAft>
              <a:buSzPts val="1400"/>
              <a:buChar char="○"/>
            </a:pPr>
            <a:r>
              <a:rPr lang="en" dirty="0"/>
              <a:t>Applies to school district boundaries effective on or before January 1, 2025.</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1223</Words>
  <Application>Microsoft Office PowerPoint</Application>
  <PresentationFormat>On-screen Show (16:9)</PresentationFormat>
  <Paragraphs>148</Paragraphs>
  <Slides>26</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Rockwell</vt:lpstr>
      <vt:lpstr>Roboto</vt:lpstr>
      <vt:lpstr>Roboto Medium</vt:lpstr>
      <vt:lpstr>Simple Light</vt:lpstr>
      <vt:lpstr>Simple Light</vt:lpstr>
      <vt:lpstr>CDE ESEA and ESSER Office Hours  October 24, 2024</vt:lpstr>
      <vt:lpstr>ESEA/ESSER Office Hours</vt:lpstr>
      <vt:lpstr>ESEA &amp; ESSER Reminders and Updates</vt:lpstr>
      <vt:lpstr>Reminders</vt:lpstr>
      <vt:lpstr>Updates</vt:lpstr>
      <vt:lpstr>U.S. Census Bureau Annual  School District Review Program</vt:lpstr>
      <vt:lpstr>Purpose</vt:lpstr>
      <vt:lpstr>SDRP Phases</vt:lpstr>
      <vt:lpstr>School District Boundaries</vt:lpstr>
      <vt:lpstr>TIGERweb - Homescreen</vt:lpstr>
      <vt:lpstr>TIGERweb - Colorado</vt:lpstr>
      <vt:lpstr>TIGERweb – Default Settings</vt:lpstr>
      <vt:lpstr>TIGERweb – District Boundaries</vt:lpstr>
      <vt:lpstr>TIGERweb – Hydrography</vt:lpstr>
      <vt:lpstr>TIGERweb – Removing Features</vt:lpstr>
      <vt:lpstr>TIGERweb - Transportation</vt:lpstr>
      <vt:lpstr>TIGERweb – Map Views</vt:lpstr>
      <vt:lpstr>Correcting District Boundaries</vt:lpstr>
      <vt:lpstr>Submitting Boundary Changes</vt:lpstr>
      <vt:lpstr>Contact Information</vt:lpstr>
      <vt:lpstr>Cons App Feedback</vt:lpstr>
      <vt:lpstr>Regional Networking: Cons App Feedback</vt:lpstr>
      <vt:lpstr>Cons App Feedback Note Catchers </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1</cp:revision>
  <dcterms:modified xsi:type="dcterms:W3CDTF">2024-10-24T15:25:15Z</dcterms:modified>
</cp:coreProperties>
</file>