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Lst>
  <p:notesMasterIdLst>
    <p:notesMasterId r:id="rId6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9144000" cy="5143500" type="screen16x9"/>
  <p:notesSz cx="6858000" cy="9144000"/>
  <p:embeddedFontLst>
    <p:embeddedFont>
      <p:font typeface="Calibri" panose="020F0502020204030204" pitchFamily="34" charset="0"/>
      <p:regular r:id="rId65"/>
      <p:bold r:id="rId66"/>
      <p:italic r:id="rId67"/>
      <p:boldItalic r:id="rId68"/>
    </p:embeddedFont>
    <p:embeddedFont>
      <p:font typeface="Lobster" panose="00000500000000000000" pitchFamily="2" charset="0"/>
      <p:regular r:id="rId69"/>
    </p:embeddedFont>
    <p:embeddedFont>
      <p:font typeface="Raleway" pitchFamily="2" charset="0"/>
      <p:regular r:id="rId70"/>
      <p:bold r:id="rId71"/>
      <p:italic r:id="rId72"/>
      <p:boldItalic r:id="rId73"/>
    </p:embeddedFont>
    <p:embeddedFont>
      <p:font typeface="Rockwell" panose="02060603020205020403"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68DBF8-D6AE-4FE1-9F86-7AB21D493B33}">
  <a:tblStyle styleId="{3A68DBF8-D6AE-4FE1-9F86-7AB21D493B3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9FDFFDB-221C-45A6-8FAE-96FE51A2807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99090F-2E91-43E3-8C87-F793DD7E30A1}"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9A48BA-1F78-4C53-B437-EDF2F77C134F}"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0.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e.state.co.us/fedprograms/scg_public_comment_summary-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quityandexcellence.sched.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e.state.co.us/equityandexcell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dbe6352a8_6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28dbe6352a8_6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4382a7126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Tina/Mackenzie</a:t>
            </a:r>
            <a:endParaRPr/>
          </a:p>
        </p:txBody>
      </p:sp>
      <p:sp>
        <p:nvSpPr>
          <p:cNvPr id="359" name="Google Shape;359;g284382a712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4566667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84566667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4382a712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4382a71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8dbe6352a8_16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8dbe6352a8_1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70000"/>
              </a:lnSpc>
              <a:spcBef>
                <a:spcPts val="800"/>
              </a:spcBef>
              <a:spcAft>
                <a:spcPts val="0"/>
              </a:spcAft>
              <a:buNone/>
            </a:pPr>
            <a:r>
              <a:rPr lang="en" sz="1490">
                <a:solidFill>
                  <a:schemeClr val="dk1"/>
                </a:solidFill>
                <a:latin typeface="Calibri"/>
                <a:ea typeface="Calibri"/>
                <a:cs typeface="Calibri"/>
                <a:sym typeface="Calibri"/>
              </a:rPr>
              <a:t>If you respond ‘Yes’ to the expansion or enhancement question, information on “additional students or slots” funded by ESSER must be reported.</a:t>
            </a:r>
            <a:endParaRPr sz="1490">
              <a:solidFill>
                <a:schemeClr val="dk1"/>
              </a:solidFill>
              <a:latin typeface="Calibri"/>
              <a:ea typeface="Calibri"/>
              <a:cs typeface="Calibri"/>
              <a:sym typeface="Calibri"/>
            </a:endParaRPr>
          </a:p>
          <a:p>
            <a:pPr marL="0" lvl="0" indent="0" algn="l" rtl="0">
              <a:lnSpc>
                <a:spcPct val="70000"/>
              </a:lnSpc>
              <a:spcBef>
                <a:spcPts val="800"/>
              </a:spcBef>
              <a:spcAft>
                <a:spcPts val="0"/>
              </a:spcAft>
              <a:buClr>
                <a:schemeClr val="dk1"/>
              </a:buClr>
              <a:buSzPts val="1100"/>
              <a:buFont typeface="Arial"/>
              <a:buNone/>
            </a:pPr>
            <a:r>
              <a:rPr lang="en" sz="1490">
                <a:solidFill>
                  <a:schemeClr val="dk1"/>
                </a:solidFill>
                <a:latin typeface="Calibri"/>
                <a:ea typeface="Calibri"/>
                <a:cs typeface="Calibri"/>
                <a:sym typeface="Calibri"/>
              </a:rPr>
              <a:t> For example, in the Fiscal Year 2023 (Year 4) APR, you would report enrollment from school year 2022-2023.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84382a712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84382a712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lnSpc>
                <a:spcPct val="70000"/>
              </a:lnSpc>
              <a:spcBef>
                <a:spcPts val="800"/>
              </a:spcBef>
              <a:spcAft>
                <a:spcPts val="0"/>
              </a:spcAft>
              <a:buClr>
                <a:schemeClr val="dk1"/>
              </a:buClr>
              <a:buSzPts val="1100"/>
              <a:buFont typeface="Arial"/>
              <a:buNone/>
            </a:pPr>
            <a:r>
              <a:rPr lang="en" sz="1285">
                <a:solidFill>
                  <a:schemeClr val="dk1"/>
                </a:solidFill>
                <a:latin typeface="Calibri"/>
                <a:ea typeface="Calibri"/>
                <a:cs typeface="Calibri"/>
                <a:sym typeface="Calibri"/>
              </a:rPr>
              <a:t>Note: As this activity continued into the FY24 reporting period, the LEA should prepare to report information about this activity in their FY24 (Year 5) APR and include student group membership counts for the 20 students who participated in the program in FY24. Enrollment counts for activities that occur during the summer should be taken from the previous school year.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8464e7d9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8464e7d9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464e7d907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28464e7d90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464e7d907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28464e7d90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8464e7d907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28464e7d907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
        <p:nvSpPr>
          <p:cNvPr id="278" name="Google Shape;278;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8464e7d907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28464e7d90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8464e7d907_0_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28464e7d907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8464e7d907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8464e7d907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8464e7d907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28464e7d90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8464e7d907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8464e7d907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48e856800b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48e856800b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48e856800b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48e856800b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48e856800b_5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48e856800b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8e856800b_5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48e856800b_5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48e856800b_5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48e856800b_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48e856800b_5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48e856800b_5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48e856800b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48e856800b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summary of public comment: </a:t>
            </a:r>
            <a:r>
              <a:rPr lang="en" u="sng">
                <a:solidFill>
                  <a:schemeClr val="hlink"/>
                </a:solidFill>
                <a:hlinkClick r:id="rId3"/>
              </a:rPr>
              <a:t>https://www.cde.state.co.us/fedprograms/scg_public_comment_summary-0</a:t>
            </a:r>
            <a:r>
              <a:rPr lang="en"/>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48e856800b_5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48e856800b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48e856800b_5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48e856800b_5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each metric, LEAs were categorized into quartiles representing four approximately equal groups. LEAs with the lowest rates/ratios were assigned to Quartile 1, while LEAs with the highest rates/ratios were assigned to Quartile 4. The table shows the ranges associated with each quartile. Points were assigned to each criteria using the ranges in the table below, and a total composite score was calculated for each LEA, including the Charter School Institute, the Colorado School for the Deaf and the Blind, and any BOCES that serve their own schools.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48e856800b_5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48e856800b_5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LEAs that meet CDE’s definition of a “high-need” LEA are automatically eligible to apply for this opportunity. The LEA must meaningfully engage all school leaders, including charter and non-public school leaders, in determining their plans for using SCG funding. A BOCES may submit an application on behalf of one or several automatically eligible LEAs.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48e856800b_5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48e856800b_5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48e856800b_5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48e856800b_5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48e856800b_5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48e856800b_5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48e856800b_5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48e856800b_5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the following links in the chat:</a:t>
            </a:r>
            <a:endParaRPr/>
          </a:p>
          <a:p>
            <a:pPr marL="0" lvl="0" indent="0" algn="l" rtl="0">
              <a:spcBef>
                <a:spcPts val="0"/>
              </a:spcBef>
              <a:spcAft>
                <a:spcPts val="0"/>
              </a:spcAft>
              <a:buNone/>
            </a:pPr>
            <a:r>
              <a:rPr lang="en"/>
              <a:t>RFA: </a:t>
            </a:r>
            <a:endParaRPr/>
          </a:p>
          <a:p>
            <a:pPr marL="0" lvl="0" indent="0" algn="l" rtl="0">
              <a:spcBef>
                <a:spcPts val="0"/>
              </a:spcBef>
              <a:spcAft>
                <a:spcPts val="0"/>
              </a:spcAft>
              <a:buNone/>
            </a:pPr>
            <a:r>
              <a:rPr lang="en"/>
              <a:t>Planning Template: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48e856800b_5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48e856800b_5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255011ab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255011a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8e856800b_5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8e856800b_5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48e856800b_5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48e856800b_5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48e856800b_5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48e856800b_5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48e856800b_5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48e856800b_5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48e856800b_5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48e856800b_5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48e856800b_5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48e856800b_5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8e856800b_5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8e856800b_5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48e856800b_5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48e856800b_5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application to be recommended for funding, it must receive at least 70 points out of the 110 possible points and all required elements must be addressed. An application that scores below 70 points may be asked to submit revisions that would bring the application up to a fundable level. An application that receives a score of zero on any required elements will not be funded without revisions.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Consult with stakeholders </a:t>
            </a:r>
            <a:endParaRPr/>
          </a:p>
          <a:p>
            <a:pPr marL="457200" lvl="0" indent="-298450" algn="l" rtl="0">
              <a:spcBef>
                <a:spcPts val="0"/>
              </a:spcBef>
              <a:spcAft>
                <a:spcPts val="0"/>
              </a:spcAft>
              <a:buSzPts val="1100"/>
              <a:buChar char="●"/>
            </a:pPr>
            <a:r>
              <a:rPr lang="en"/>
              <a:t>Incorporate elements of LEA’s Comprehensive Needs Assessment </a:t>
            </a:r>
            <a:endParaRPr/>
          </a:p>
          <a:p>
            <a:pPr marL="457200" lvl="0" indent="-298450" algn="l" rtl="0">
              <a:spcBef>
                <a:spcPts val="0"/>
              </a:spcBef>
              <a:spcAft>
                <a:spcPts val="0"/>
              </a:spcAft>
              <a:buSzPts val="1100"/>
              <a:buChar char="●"/>
            </a:pPr>
            <a:r>
              <a:rPr lang="en"/>
              <a:t>Address all narrative questions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48e856800b_5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48e856800b_5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48e856800b_5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48e856800b_5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dbe6352a8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28dbe6352a8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48e856800b_5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48e856800b_5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48e856800b_5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48e856800b_5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48e856800b_5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48e856800b_5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48e856800b_5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48e856800b_5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48e856800b_5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48e856800b_5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48e856800b_5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48e856800b_5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48e856800b_5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248e856800b_5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48e856800b_5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248e856800b_5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5e07dfbe5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25e07dfbe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22ec8d442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37e53899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37e53899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E/Laura</a:t>
            </a:r>
            <a:endParaRPr/>
          </a:p>
          <a:p>
            <a:pPr marL="0" lvl="0" indent="0" algn="l" rtl="0">
              <a:spcBef>
                <a:spcPts val="0"/>
              </a:spcBef>
              <a:spcAft>
                <a:spcPts val="0"/>
              </a:spcAft>
              <a:buNone/>
            </a:pPr>
            <a:endParaRPr/>
          </a:p>
          <a:p>
            <a:pPr marL="0" lvl="0" indent="0" algn="l" rtl="0">
              <a:spcBef>
                <a:spcPts val="0"/>
              </a:spcBef>
              <a:spcAft>
                <a:spcPts val="0"/>
              </a:spcAft>
              <a:buNone/>
            </a:pPr>
            <a:r>
              <a:rPr lang="en"/>
              <a:t>Megan Winicki confirmed data.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84382a71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84382a71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a:t>
            </a:r>
            <a:endParaRPr/>
          </a:p>
          <a:p>
            <a:pPr marL="0" lvl="0" indent="0" algn="l" rtl="0">
              <a:spcBef>
                <a:spcPts val="0"/>
              </a:spcBef>
              <a:spcAft>
                <a:spcPts val="0"/>
              </a:spcAft>
              <a:buNone/>
            </a:pPr>
            <a:endParaRPr/>
          </a:p>
          <a:p>
            <a:pPr marL="0" lvl="0" indent="0" algn="l" rtl="0">
              <a:spcBef>
                <a:spcPts val="0"/>
              </a:spcBef>
              <a:spcAft>
                <a:spcPts val="0"/>
              </a:spcAft>
              <a:buNone/>
            </a:pPr>
            <a:r>
              <a:rPr lang="en"/>
              <a:t>There will be 2 panels of administrators that oversee federal grants at the E&amp;E conference, one for smaller districts, and another for larger districts. They will share their insights and experience for not only completing the Consolidated Application, but for ensuring that stakeholder input is accessed and for funding the work needed to serve students, vs simply spending the money. For new and veteran Federal Program Administrators, it will be an important conversation.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55011ab2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p:txBody>
      </p:sp>
      <p:sp>
        <p:nvSpPr>
          <p:cNvPr id="319" name="Google Shape;319;g2255011ab2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dbe6352a8_6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28dbe6352a8_6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https://equityandexcellence.sched.com/</a:t>
            </a:r>
            <a:endParaRPr/>
          </a:p>
          <a:p>
            <a:pPr marL="0" lvl="0" indent="0" algn="l" rtl="0">
              <a:lnSpc>
                <a:spcPct val="100000"/>
              </a:lnSpc>
              <a:spcBef>
                <a:spcPts val="0"/>
              </a:spcBef>
              <a:spcAft>
                <a:spcPts val="0"/>
              </a:spcAft>
              <a:buSzPts val="1100"/>
              <a:buNone/>
            </a:pPr>
            <a:r>
              <a:rPr lang="en" u="sng">
                <a:solidFill>
                  <a:schemeClr val="hlink"/>
                </a:solidFill>
                <a:hlinkClick r:id="rId4"/>
              </a:rPr>
              <a:t>https://www.cde.state.co.us/equityandexcellence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2"/>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9" name="Google Shape;109;p2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 name="Google Shape;111;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3" name="Google Shape;113;p22"/>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6" name="Google Shape;116;p2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8" name="Google Shape;118;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9" name="Google Shape;119;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2" name="Google Shape;122;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4" name="Google Shape;124;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5" name="Google Shape;125;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6" name="Google Shape;126;p2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7"/>
        <p:cNvGrpSpPr/>
        <p:nvPr/>
      </p:nvGrpSpPr>
      <p:grpSpPr>
        <a:xfrm>
          <a:off x="0" y="0"/>
          <a:ext cx="0" cy="0"/>
          <a:chOff x="0" y="0"/>
          <a:chExt cx="0" cy="0"/>
        </a:xfrm>
      </p:grpSpPr>
      <p:pic>
        <p:nvPicPr>
          <p:cNvPr id="128" name="Google Shape;128;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9" name="Google Shape;129;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2" name="Google Shape;132;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3" name="Google Shape;133;p2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4"/>
        <p:cNvGrpSpPr/>
        <p:nvPr/>
      </p:nvGrpSpPr>
      <p:grpSpPr>
        <a:xfrm>
          <a:off x="0" y="0"/>
          <a:ext cx="0" cy="0"/>
          <a:chOff x="0" y="0"/>
          <a:chExt cx="0" cy="0"/>
        </a:xfrm>
      </p:grpSpPr>
      <p:pic>
        <p:nvPicPr>
          <p:cNvPr id="135" name="Google Shape;135;p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6" name="Google Shape;136;p2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8" name="Google Shape;138;p2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9" name="Google Shape;139;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0" name="Google Shape;140;p2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1"/>
        <p:cNvGrpSpPr/>
        <p:nvPr/>
      </p:nvGrpSpPr>
      <p:grpSpPr>
        <a:xfrm>
          <a:off x="0" y="0"/>
          <a:ext cx="0" cy="0"/>
          <a:chOff x="0" y="0"/>
          <a:chExt cx="0" cy="0"/>
        </a:xfrm>
      </p:grpSpPr>
      <p:pic>
        <p:nvPicPr>
          <p:cNvPr id="142" name="Google Shape;142;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3" name="Google Shape;143;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 name="Google Shape;144;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5" name="Google Shape;145;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6" name="Google Shape;146;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7" name="Google Shape;147;p2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48"/>
        <p:cNvGrpSpPr/>
        <p:nvPr/>
      </p:nvGrpSpPr>
      <p:grpSpPr>
        <a:xfrm>
          <a:off x="0" y="0"/>
          <a:ext cx="0" cy="0"/>
          <a:chOff x="0" y="0"/>
          <a:chExt cx="0" cy="0"/>
        </a:xfrm>
      </p:grpSpPr>
      <p:pic>
        <p:nvPicPr>
          <p:cNvPr id="149" name="Google Shape;149;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0" name="Google Shape;150;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 name="Google Shape;151;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2" name="Google Shape;152;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3" name="Google Shape;153;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4" name="Google Shape;154;p2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5"/>
        <p:cNvGrpSpPr/>
        <p:nvPr/>
      </p:nvGrpSpPr>
      <p:grpSpPr>
        <a:xfrm>
          <a:off x="0" y="0"/>
          <a:ext cx="0" cy="0"/>
          <a:chOff x="0" y="0"/>
          <a:chExt cx="0" cy="0"/>
        </a:xfrm>
      </p:grpSpPr>
      <p:pic>
        <p:nvPicPr>
          <p:cNvPr id="156" name="Google Shape;156;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7" name="Google Shape;157;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 name="Google Shape;158;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9" name="Google Shape;159;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0" name="Google Shape;160;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1" name="Google Shape;161;p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2"/>
        <p:cNvGrpSpPr/>
        <p:nvPr/>
      </p:nvGrpSpPr>
      <p:grpSpPr>
        <a:xfrm>
          <a:off x="0" y="0"/>
          <a:ext cx="0" cy="0"/>
          <a:chOff x="0" y="0"/>
          <a:chExt cx="0" cy="0"/>
        </a:xfrm>
      </p:grpSpPr>
      <p:sp>
        <p:nvSpPr>
          <p:cNvPr id="163" name="Google Shape;163;p3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5" name="Google Shape;165;p3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66" name="Google Shape;166;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7" name="Google Shape;167;p3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68" name="Google Shape;168;p3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 name="Google Shape;171;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75" name="Google Shape;175;p33"/>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7"/>
        <p:cNvGrpSpPr/>
        <p:nvPr/>
      </p:nvGrpSpPr>
      <p:grpSpPr>
        <a:xfrm>
          <a:off x="0" y="0"/>
          <a:ext cx="0" cy="0"/>
          <a:chOff x="0" y="0"/>
          <a:chExt cx="0" cy="0"/>
        </a:xfrm>
      </p:grpSpPr>
      <p:pic>
        <p:nvPicPr>
          <p:cNvPr id="178" name="Google Shape;178;p34"/>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79" name="Google Shape;179;p34"/>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34"/>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3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84" name="Google Shape;184;p3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37"/>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3" name="Google Shape;193;p37"/>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37"/>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5" name="Google Shape;195;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6" name="Google Shape;196;p37"/>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97" name="Google Shape;197;p37"/>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
        <p:cNvGrpSpPr/>
        <p:nvPr/>
      </p:nvGrpSpPr>
      <p:grpSpPr>
        <a:xfrm>
          <a:off x="0" y="0"/>
          <a:ext cx="0" cy="0"/>
          <a:chOff x="0" y="0"/>
          <a:chExt cx="0" cy="0"/>
        </a:xfrm>
      </p:grpSpPr>
      <p:pic>
        <p:nvPicPr>
          <p:cNvPr id="199" name="Google Shape;199;p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0" name="Google Shape;200;p3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3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2" name="Google Shape;202;p3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3" name="Google Shape;203;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4"/>
        <p:cNvGrpSpPr/>
        <p:nvPr/>
      </p:nvGrpSpPr>
      <p:grpSpPr>
        <a:xfrm>
          <a:off x="0" y="0"/>
          <a:ext cx="0" cy="0"/>
          <a:chOff x="0" y="0"/>
          <a:chExt cx="0" cy="0"/>
        </a:xfrm>
      </p:grpSpPr>
      <p:pic>
        <p:nvPicPr>
          <p:cNvPr id="205" name="Google Shape;205;p3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06" name="Google Shape;206;p3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8"/>
        <p:cNvGrpSpPr/>
        <p:nvPr/>
      </p:nvGrpSpPr>
      <p:grpSpPr>
        <a:xfrm>
          <a:off x="0" y="0"/>
          <a:ext cx="0" cy="0"/>
          <a:chOff x="0" y="0"/>
          <a:chExt cx="0" cy="0"/>
        </a:xfrm>
      </p:grpSpPr>
      <p:pic>
        <p:nvPicPr>
          <p:cNvPr id="209" name="Google Shape;209;p4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0" name="Google Shape;210;p4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p4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2" name="Google Shape;212;p4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3" name="Google Shape;213;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4" name="Google Shape;214;p4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5"/>
        <p:cNvGrpSpPr/>
        <p:nvPr/>
      </p:nvGrpSpPr>
      <p:grpSpPr>
        <a:xfrm>
          <a:off x="0" y="0"/>
          <a:ext cx="0" cy="0"/>
          <a:chOff x="0" y="0"/>
          <a:chExt cx="0" cy="0"/>
        </a:xfrm>
      </p:grpSpPr>
      <p:pic>
        <p:nvPicPr>
          <p:cNvPr id="216" name="Google Shape;216;p4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7" name="Google Shape;217;p4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 name="Google Shape;218;p4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9" name="Google Shape;219;p4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0" name="Google Shape;220;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1" name="Google Shape;221;p4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2"/>
        <p:cNvGrpSpPr/>
        <p:nvPr/>
      </p:nvGrpSpPr>
      <p:grpSpPr>
        <a:xfrm>
          <a:off x="0" y="0"/>
          <a:ext cx="0" cy="0"/>
          <a:chOff x="0" y="0"/>
          <a:chExt cx="0" cy="0"/>
        </a:xfrm>
      </p:grpSpPr>
      <p:pic>
        <p:nvPicPr>
          <p:cNvPr id="223" name="Google Shape;223;p4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4" name="Google Shape;224;p4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 name="Google Shape;225;p4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6" name="Google Shape;226;p4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7" name="Google Shape;227;p4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8" name="Google Shape;228;p4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29"/>
        <p:cNvGrpSpPr/>
        <p:nvPr/>
      </p:nvGrpSpPr>
      <p:grpSpPr>
        <a:xfrm>
          <a:off x="0" y="0"/>
          <a:ext cx="0" cy="0"/>
          <a:chOff x="0" y="0"/>
          <a:chExt cx="0" cy="0"/>
        </a:xfrm>
      </p:grpSpPr>
      <p:pic>
        <p:nvPicPr>
          <p:cNvPr id="230" name="Google Shape;230;p4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1" name="Google Shape;231;p4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4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3" name="Google Shape;233;p4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4" name="Google Shape;234;p4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5" name="Google Shape;235;p4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6"/>
        <p:cNvGrpSpPr/>
        <p:nvPr/>
      </p:nvGrpSpPr>
      <p:grpSpPr>
        <a:xfrm>
          <a:off x="0" y="0"/>
          <a:ext cx="0" cy="0"/>
          <a:chOff x="0" y="0"/>
          <a:chExt cx="0" cy="0"/>
        </a:xfrm>
      </p:grpSpPr>
      <p:pic>
        <p:nvPicPr>
          <p:cNvPr id="237" name="Google Shape;237;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8" name="Google Shape;238;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0" name="Google Shape;240;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1" name="Google Shape;241;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2" name="Google Shape;242;p4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43"/>
        <p:cNvGrpSpPr/>
        <p:nvPr/>
      </p:nvGrpSpPr>
      <p:grpSpPr>
        <a:xfrm>
          <a:off x="0" y="0"/>
          <a:ext cx="0" cy="0"/>
          <a:chOff x="0" y="0"/>
          <a:chExt cx="0" cy="0"/>
        </a:xfrm>
      </p:grpSpPr>
      <p:pic>
        <p:nvPicPr>
          <p:cNvPr id="244" name="Google Shape;244;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5" name="Google Shape;245;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6" name="Google Shape;246;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7" name="Google Shape;247;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8" name="Google Shape;248;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9" name="Google Shape;249;p4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0"/>
        <p:cNvGrpSpPr/>
        <p:nvPr/>
      </p:nvGrpSpPr>
      <p:grpSpPr>
        <a:xfrm>
          <a:off x="0" y="0"/>
          <a:ext cx="0" cy="0"/>
          <a:chOff x="0" y="0"/>
          <a:chExt cx="0" cy="0"/>
        </a:xfrm>
      </p:grpSpPr>
      <p:sp>
        <p:nvSpPr>
          <p:cNvPr id="251" name="Google Shape;251;p4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2" name="Google Shape;252;p4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3" name="Google Shape;253;p4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54" name="Google Shape;25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5" name="Google Shape;255;p4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56" name="Google Shape;256;p4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9" name="Google Shape;259;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0"/>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61"/>
        <p:cNvGrpSpPr/>
        <p:nvPr/>
      </p:nvGrpSpPr>
      <p:grpSpPr>
        <a:xfrm>
          <a:off x="0" y="0"/>
          <a:ext cx="0" cy="0"/>
          <a:chOff x="0" y="0"/>
          <a:chExt cx="0" cy="0"/>
        </a:xfrm>
      </p:grpSpPr>
      <p:pic>
        <p:nvPicPr>
          <p:cNvPr id="262" name="Google Shape;262;p49"/>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63" name="Google Shape;263;p4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4" name="Google Shape;264;p49"/>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5"/>
        <p:cNvGrpSpPr/>
        <p:nvPr/>
      </p:nvGrpSpPr>
      <p:grpSpPr>
        <a:xfrm>
          <a:off x="0" y="0"/>
          <a:ext cx="0" cy="0"/>
          <a:chOff x="0" y="0"/>
          <a:chExt cx="0" cy="0"/>
        </a:xfrm>
      </p:grpSpPr>
      <p:sp>
        <p:nvSpPr>
          <p:cNvPr id="266" name="Google Shape;266;p5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5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68" name="Google Shape;268;p5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3" name="Google Shape;103;p2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8" name="Google Shape;188;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9" name="Google Shape;189;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0" name="Google Shape;190;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hyperlink" Target="https://equityandexcellence.sched.com/"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caresact/essergrantee/subgranteereporting"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edprograms/statereportcard"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hyperlink" Target="mailto:negley_t@cde.state.co.us" TargetMode="External"/><Relationship Id="rId5" Type="http://schemas.openxmlformats.org/officeDocument/2006/relationships/hyperlink" Target="mailto:chaffin_m@cde.state.co.us" TargetMode="External"/><Relationship Id="rId4" Type="http://schemas.openxmlformats.org/officeDocument/2006/relationships/hyperlink" Target="https://www.cde.state.co.us/fedprograms/introduc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oese.ed.gov/bipartisan-safer-communities-act/"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fedprograms/scg_public_comment_summary-0"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advance.lexis.com/documentpage/?pdmfid=1000516&amp;crid=f793ddcd-a668-40c2-88c9-13152b4e624f&amp;nodeid=AAWAAEAACAACAAE&amp;nodepath=%2FROOT%2FAAW%2FAAWAAE%2FAAWAAEAAC%2FAAWAAEAACAAC%2FAAWAAEAACAACAAE&amp;level=5&amp;haschildren=&amp;populated=false&amp;title=22-30.5-104.+Charter+school+-+requirements+-+authority+-+rules+-+definitions.&amp;config=014FJAAyNGJkY2Y4Zi1mNjgyLTRkN2YtYmE4OS03NTYzNzYzOTg0OGEKAFBvZENhdGFsb2d592qv2Kywlf8caKqYROP5&amp;pddocfullpath=%2Fshared%2Fdocument%2Fstatutes-legislation%2Furn%3AcontentItem%3A65MT-X293-CGX8-0095-00008-00&amp;ecomp=8gf59kk&amp;prid=b437b07b-e138-4d15-acfc-74ff860597f5"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uscode.house.gov/view.xhtml?req=20+USC+7118&amp;f=treesort&amp;fq=true&amp;num=7&amp;hl=true&amp;edition=prelim&amp;granuleId=USC-prelim-title20-section7118"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app.smartsheet.com/b/form/6e397b1d30d3464588af3fab53605ae8" TargetMode="External"/><Relationship Id="rId7" Type="http://schemas.openxmlformats.org/officeDocument/2006/relationships/hyperlink" Target="https://www.cde.state.co.us/fedprograms/esserapplicationleads"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hyperlink" Target="https://www.cde.state.co.us/fedprograms/esser_launchpad" TargetMode="External"/><Relationship Id="rId5" Type="http://schemas.openxmlformats.org/officeDocument/2006/relationships/hyperlink" Target="https://www.cde.state.co.us/cdefisgrant/requestforfundsforms" TargetMode="External"/><Relationship Id="rId4" Type="http://schemas.openxmlformats.org/officeDocument/2006/relationships/hyperlink" Target="http://www.cde.state.co.us/caresact/esser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fedprograms/stronger_connections_grant"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cdefisgrant/authrepdesignation"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www.cde.state.co.us/cdefisgrant/requestforfundsforms" TargetMode="External"/><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mailto:stronger_connections@cde.state.co.us" TargetMode="External"/><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giessinger_t@cde.state.co.u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temple_r@cde.state.co.us" TargetMode="External"/><Relationship Id="rId18" Type="http://schemas.openxmlformats.org/officeDocument/2006/relationships/hyperlink" Target="mailto:crave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60.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1.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haffin_m@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hickman_n@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www.cde.state.co.us/equityandexcellence"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quityandexcellence.sche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274" name="Google Shape;274;p51"/>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September 28, 2023</a:t>
            </a:r>
            <a:endParaRPr sz="2300">
              <a:latin typeface="Raleway"/>
              <a:ea typeface="Raleway"/>
              <a:cs typeface="Raleway"/>
              <a:sym typeface="Raleway"/>
            </a:endParaRPr>
          </a:p>
        </p:txBody>
      </p:sp>
      <p:sp>
        <p:nvSpPr>
          <p:cNvPr id="275" name="Google Shape;275;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0"/>
              </a:spcBef>
              <a:spcAft>
                <a:spcPts val="0"/>
              </a:spcAft>
              <a:buSzPct val="106060"/>
              <a:buNone/>
            </a:pPr>
            <a:r>
              <a:rPr lang="en" sz="2200"/>
              <a:t>Key Speakers and Breakout Session Presentations</a:t>
            </a:r>
            <a:endParaRPr sz="2200"/>
          </a:p>
          <a:p>
            <a:pPr marL="0" lvl="0" indent="0" algn="l" rtl="0">
              <a:lnSpc>
                <a:spcPct val="115000"/>
              </a:lnSpc>
              <a:spcBef>
                <a:spcPts val="0"/>
              </a:spcBef>
              <a:spcAft>
                <a:spcPts val="0"/>
              </a:spcAft>
              <a:buSzPct val="111111"/>
              <a:buNone/>
            </a:pPr>
            <a:r>
              <a:rPr lang="en"/>
              <a:t>Theme: Best First Instruction</a:t>
            </a:r>
            <a:endParaRPr/>
          </a:p>
        </p:txBody>
      </p:sp>
      <p:sp>
        <p:nvSpPr>
          <p:cNvPr id="345" name="Google Shape;345;p60"/>
          <p:cNvSpPr txBox="1"/>
          <p:nvPr/>
        </p:nvSpPr>
        <p:spPr>
          <a:xfrm>
            <a:off x="78825" y="964525"/>
            <a:ext cx="3209400" cy="40635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Calibri"/>
                <a:ea typeface="Calibri"/>
                <a:cs typeface="Calibri"/>
                <a:sym typeface="Calibri"/>
              </a:rPr>
              <a:t>CONFERENCE TOPICS INCLUDE:</a:t>
            </a:r>
            <a:endParaRPr sz="1400" b="1" i="0" u="sng"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Using data-driven instruction and decision-making in Best First Instruction (BFI)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School culture/environments that enhance BFI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Aligned tiered supports/interventions with BFI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Family and community partnerships and engagement to support BFI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Mental, emotional, behavioral, and social health of students and educators to improve access to BFI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Talent management (educator recruitment, retention, support and development, etc.) to effectively implement BFI</a:t>
            </a:r>
            <a:endParaRPr sz="1400" b="0" i="0" u="none" strike="noStrike" cap="none">
              <a:solidFill>
                <a:srgbClr val="000000"/>
              </a:solidFill>
              <a:latin typeface="Calibri"/>
              <a:ea typeface="Calibri"/>
              <a:cs typeface="Calibri"/>
              <a:sym typeface="Calibri"/>
            </a:endParaRPr>
          </a:p>
        </p:txBody>
      </p:sp>
      <p:sp>
        <p:nvSpPr>
          <p:cNvPr id="348" name="Google Shape;348;p60"/>
          <p:cNvSpPr txBox="1"/>
          <p:nvPr/>
        </p:nvSpPr>
        <p:spPr>
          <a:xfrm>
            <a:off x="5417176" y="828200"/>
            <a:ext cx="1551600" cy="38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Lobster"/>
                <a:ea typeface="Lobster"/>
                <a:cs typeface="Lobster"/>
                <a:sym typeface="Lobster"/>
              </a:rPr>
              <a:t>Keynote Speakers</a:t>
            </a:r>
            <a:endParaRPr sz="1500" b="1" i="0" u="none" strike="noStrike" cap="none">
              <a:solidFill>
                <a:srgbClr val="000000"/>
              </a:solidFill>
              <a:latin typeface="Lobster"/>
              <a:ea typeface="Lobster"/>
              <a:cs typeface="Lobster"/>
              <a:sym typeface="Lobster"/>
            </a:endParaRPr>
          </a:p>
        </p:txBody>
      </p:sp>
      <p:sp>
        <p:nvSpPr>
          <p:cNvPr id="349" name="Google Shape;349;p60"/>
          <p:cNvSpPr txBox="1"/>
          <p:nvPr/>
        </p:nvSpPr>
        <p:spPr>
          <a:xfrm>
            <a:off x="4820365" y="1034115"/>
            <a:ext cx="585900" cy="30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Calibri"/>
                <a:ea typeface="Calibri"/>
                <a:cs typeface="Calibri"/>
                <a:sym typeface="Calibri"/>
              </a:rPr>
              <a:t>DAY 1</a:t>
            </a:r>
            <a:endParaRPr sz="900" b="1" i="0" u="none" strike="noStrike" cap="none">
              <a:solidFill>
                <a:srgbClr val="000000"/>
              </a:solidFill>
              <a:latin typeface="Calibri"/>
              <a:ea typeface="Calibri"/>
              <a:cs typeface="Calibri"/>
              <a:sym typeface="Calibri"/>
            </a:endParaRPr>
          </a:p>
        </p:txBody>
      </p:sp>
      <p:pic>
        <p:nvPicPr>
          <p:cNvPr id="346" name="Google Shape;346;p60" descr="Equity and Excellence Conference Day 1 Speaker Horacio Sanchez"/>
          <p:cNvPicPr preferRelativeResize="0"/>
          <p:nvPr/>
        </p:nvPicPr>
        <p:blipFill rotWithShape="1">
          <a:blip r:embed="rId3">
            <a:alphaModFix/>
          </a:blip>
          <a:srcRect/>
          <a:stretch/>
        </p:blipFill>
        <p:spPr>
          <a:xfrm>
            <a:off x="4406550" y="1249558"/>
            <a:ext cx="1418301" cy="1385070"/>
          </a:xfrm>
          <a:prstGeom prst="rect">
            <a:avLst/>
          </a:prstGeom>
          <a:noFill/>
          <a:ln>
            <a:noFill/>
          </a:ln>
        </p:spPr>
      </p:pic>
      <p:sp>
        <p:nvSpPr>
          <p:cNvPr id="351" name="Google Shape;351;p60"/>
          <p:cNvSpPr txBox="1"/>
          <p:nvPr/>
        </p:nvSpPr>
        <p:spPr>
          <a:xfrm>
            <a:off x="4292650" y="2634625"/>
            <a:ext cx="1646100" cy="57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Calibri"/>
                <a:ea typeface="Calibri"/>
                <a:cs typeface="Calibri"/>
                <a:sym typeface="Calibri"/>
              </a:rPr>
              <a:t>Horacio Sanchez</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President and CEO of Resiliency Inc.</a:t>
            </a:r>
            <a:endParaRPr sz="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Presenting: “Brain-Based Learning and Maximizing Student Achievement”</a:t>
            </a:r>
            <a:endParaRPr sz="700" b="1" i="0" u="none" strike="noStrike" cap="none">
              <a:solidFill>
                <a:srgbClr val="000000"/>
              </a:solidFill>
              <a:latin typeface="Calibri"/>
              <a:ea typeface="Calibri"/>
              <a:cs typeface="Calibri"/>
              <a:sym typeface="Calibri"/>
            </a:endParaRPr>
          </a:p>
        </p:txBody>
      </p:sp>
      <p:sp>
        <p:nvSpPr>
          <p:cNvPr id="350" name="Google Shape;350;p60"/>
          <p:cNvSpPr txBox="1"/>
          <p:nvPr/>
        </p:nvSpPr>
        <p:spPr>
          <a:xfrm>
            <a:off x="6783206" y="993490"/>
            <a:ext cx="585900" cy="30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Calibri"/>
                <a:ea typeface="Calibri"/>
                <a:cs typeface="Calibri"/>
                <a:sym typeface="Calibri"/>
              </a:rPr>
              <a:t>DAY 2</a:t>
            </a:r>
            <a:endParaRPr sz="900" b="1" i="0" u="none" strike="noStrike" cap="none">
              <a:solidFill>
                <a:srgbClr val="000000"/>
              </a:solidFill>
              <a:latin typeface="Calibri"/>
              <a:ea typeface="Calibri"/>
              <a:cs typeface="Calibri"/>
              <a:sym typeface="Calibri"/>
            </a:endParaRPr>
          </a:p>
        </p:txBody>
      </p:sp>
      <p:pic>
        <p:nvPicPr>
          <p:cNvPr id="347" name="Google Shape;347;p60" descr="Headshot of Equity and Excellence Conference Day 2 Speaker Robert Jackson"/>
          <p:cNvPicPr preferRelativeResize="0"/>
          <p:nvPr/>
        </p:nvPicPr>
        <p:blipFill rotWithShape="1">
          <a:blip r:embed="rId4">
            <a:alphaModFix/>
          </a:blip>
          <a:srcRect/>
          <a:stretch/>
        </p:blipFill>
        <p:spPr>
          <a:xfrm>
            <a:off x="6404225" y="1246240"/>
            <a:ext cx="1418300" cy="1388385"/>
          </a:xfrm>
          <a:prstGeom prst="rect">
            <a:avLst/>
          </a:prstGeom>
          <a:noFill/>
          <a:ln>
            <a:noFill/>
          </a:ln>
        </p:spPr>
      </p:pic>
      <p:sp>
        <p:nvSpPr>
          <p:cNvPr id="352" name="Google Shape;352;p60"/>
          <p:cNvSpPr txBox="1"/>
          <p:nvPr/>
        </p:nvSpPr>
        <p:spPr>
          <a:xfrm>
            <a:off x="6158775" y="2587525"/>
            <a:ext cx="1872000" cy="67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Calibri"/>
                <a:ea typeface="Calibri"/>
                <a:cs typeface="Calibri"/>
                <a:sym typeface="Calibri"/>
              </a:rPr>
              <a:t>Robert Jackson</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National/International Speaker</a:t>
            </a:r>
            <a:endParaRPr sz="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Presenting: “No More Excuses:</a:t>
            </a:r>
            <a:r>
              <a:rPr lang="en"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Engagement and Best First Instruction”</a:t>
            </a:r>
            <a:endParaRPr sz="700" b="1" i="0" u="none" strike="noStrike" cap="none">
              <a:solidFill>
                <a:srgbClr val="000000"/>
              </a:solidFill>
              <a:latin typeface="Calibri"/>
              <a:ea typeface="Calibri"/>
              <a:cs typeface="Calibri"/>
              <a:sym typeface="Calibri"/>
            </a:endParaRPr>
          </a:p>
        </p:txBody>
      </p:sp>
      <p:sp>
        <p:nvSpPr>
          <p:cNvPr id="353" name="Google Shape;353;p60"/>
          <p:cNvSpPr txBox="1"/>
          <p:nvPr/>
        </p:nvSpPr>
        <p:spPr>
          <a:xfrm>
            <a:off x="3327625" y="3271850"/>
            <a:ext cx="5516100" cy="44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Lobster"/>
                <a:ea typeface="Lobster"/>
                <a:cs typeface="Lobster"/>
                <a:sym typeface="Lobster"/>
              </a:rPr>
              <a:t>Breakout Information </a:t>
            </a:r>
            <a:endParaRPr sz="1500" b="1" i="0" u="none" strike="noStrike" cap="none">
              <a:solidFill>
                <a:srgbClr val="000000"/>
              </a:solidFill>
              <a:latin typeface="Lobster"/>
              <a:ea typeface="Lobster"/>
              <a:cs typeface="Lobster"/>
              <a:sym typeface="Lobster"/>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(Explore and register for individual sessions online via </a:t>
            </a:r>
            <a:r>
              <a:rPr lang="en" sz="1200" b="1" i="0" u="sng" strike="noStrike" cap="none">
                <a:solidFill>
                  <a:schemeClr val="hlink"/>
                </a:solidFill>
                <a:latin typeface="Calibri"/>
                <a:ea typeface="Calibri"/>
                <a:cs typeface="Calibri"/>
                <a:sym typeface="Calibri"/>
                <a:hlinkClick r:id="rId5"/>
              </a:rPr>
              <a:t>Sched</a:t>
            </a:r>
            <a:r>
              <a:rPr lang="en" sz="1200" b="1" i="0" u="none" strike="noStrike" cap="none">
                <a:solidFill>
                  <a:srgbClr val="000000"/>
                </a:solidFill>
                <a:latin typeface="Calibri"/>
                <a:ea typeface="Calibri"/>
                <a:cs typeface="Calibri"/>
                <a:sym typeface="Calibri"/>
              </a:rPr>
              <a:t>!)</a:t>
            </a:r>
            <a:endParaRPr sz="1200" b="1" i="0" u="none" strike="noStrike" cap="none">
              <a:solidFill>
                <a:srgbClr val="000000"/>
              </a:solidFill>
              <a:latin typeface="Calibri"/>
              <a:ea typeface="Calibri"/>
              <a:cs typeface="Calibri"/>
              <a:sym typeface="Calibri"/>
            </a:endParaRPr>
          </a:p>
        </p:txBody>
      </p:sp>
      <p:sp>
        <p:nvSpPr>
          <p:cNvPr id="354" name="Google Shape;354;p60"/>
          <p:cNvSpPr txBox="1"/>
          <p:nvPr/>
        </p:nvSpPr>
        <p:spPr>
          <a:xfrm>
            <a:off x="3327625" y="3644375"/>
            <a:ext cx="5666400" cy="40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56 total breakout sessions, 8 simultaneous sessions per breakout time</a:t>
            </a:r>
            <a:endParaRPr sz="1400" b="0" i="0" u="none" strike="noStrike" cap="none">
              <a:solidFill>
                <a:srgbClr val="000000"/>
              </a:solidFill>
              <a:latin typeface="Calibri"/>
              <a:ea typeface="Calibri"/>
              <a:cs typeface="Calibri"/>
              <a:sym typeface="Calibri"/>
            </a:endParaRPr>
          </a:p>
        </p:txBody>
      </p:sp>
      <p:sp>
        <p:nvSpPr>
          <p:cNvPr id="355" name="Google Shape;355;p60"/>
          <p:cNvSpPr txBox="1"/>
          <p:nvPr/>
        </p:nvSpPr>
        <p:spPr>
          <a:xfrm>
            <a:off x="3612963" y="3900300"/>
            <a:ext cx="25974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Calibri"/>
                <a:ea typeface="Calibri"/>
                <a:cs typeface="Calibri"/>
                <a:sym typeface="Calibri"/>
              </a:rPr>
              <a:t>November 1 Breakout Times:</a:t>
            </a:r>
            <a:endParaRPr sz="1400" b="1" i="0" u="sng"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1, 10:15-11:15</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2, 12:45-1:45</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3, 2:00-3:00</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4, 3:15-4:15</a:t>
            </a:r>
            <a:endParaRPr sz="1400" b="0" i="0" u="none" strike="noStrike" cap="none">
              <a:solidFill>
                <a:srgbClr val="000000"/>
              </a:solidFill>
              <a:latin typeface="Calibri"/>
              <a:ea typeface="Calibri"/>
              <a:cs typeface="Calibri"/>
              <a:sym typeface="Calibri"/>
            </a:endParaRPr>
          </a:p>
        </p:txBody>
      </p:sp>
      <p:sp>
        <p:nvSpPr>
          <p:cNvPr id="356" name="Google Shape;356;p60"/>
          <p:cNvSpPr txBox="1"/>
          <p:nvPr/>
        </p:nvSpPr>
        <p:spPr>
          <a:xfrm>
            <a:off x="6175588" y="3900300"/>
            <a:ext cx="25974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Calibri"/>
                <a:ea typeface="Calibri"/>
                <a:cs typeface="Calibri"/>
                <a:sym typeface="Calibri"/>
              </a:rPr>
              <a:t>November 2 Breakout Times:</a:t>
            </a:r>
            <a:endParaRPr sz="1400" b="1" i="0" u="sng"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1, 10:15-11:15</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2, 12:45-1:45</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Session 3, 2:00-3:00</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Reporting Requirements</a:t>
            </a:r>
            <a:endParaRPr>
              <a:latin typeface="Raleway"/>
              <a:ea typeface="Raleway"/>
              <a:cs typeface="Raleway"/>
              <a:sym typeface="Raleway"/>
            </a:endParaRPr>
          </a:p>
        </p:txBody>
      </p:sp>
      <p:sp>
        <p:nvSpPr>
          <p:cNvPr id="362" name="Google Shape;362;p61"/>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ESSER Reporting</a:t>
            </a:r>
            <a:endParaRPr>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ESSER Funded Activities</a:t>
            </a:r>
            <a:endParaRPr>
              <a:latin typeface="Raleway"/>
              <a:ea typeface="Raleway"/>
              <a:cs typeface="Raleway"/>
              <a:sym typeface="Raleway"/>
            </a:endParaRPr>
          </a:p>
        </p:txBody>
      </p:sp>
      <p:sp>
        <p:nvSpPr>
          <p:cNvPr id="373" name="Google Shape;373;p63"/>
          <p:cNvSpPr txBox="1">
            <a:spLocks noGrp="1"/>
          </p:cNvSpPr>
          <p:nvPr>
            <p:ph type="body" idx="1"/>
          </p:nvPr>
        </p:nvSpPr>
        <p:spPr>
          <a:xfrm>
            <a:off x="628650" y="1165860"/>
            <a:ext cx="7886700" cy="3263400"/>
          </a:xfrm>
          <a:prstGeom prst="rect">
            <a:avLst/>
          </a:prstGeom>
        </p:spPr>
        <p:txBody>
          <a:bodyPr spcFirstLastPara="1" wrap="square" lIns="0" tIns="0" rIns="0" bIns="0" anchor="t" anchorCtr="0">
            <a:noAutofit/>
          </a:bodyPr>
          <a:lstStyle/>
          <a:p>
            <a:pPr marL="0" lvl="0" indent="0" algn="l" rtl="0">
              <a:lnSpc>
                <a:spcPct val="70000"/>
              </a:lnSpc>
              <a:spcBef>
                <a:spcPts val="800"/>
              </a:spcBef>
              <a:spcAft>
                <a:spcPts val="0"/>
              </a:spcAft>
              <a:buClr>
                <a:schemeClr val="dk1"/>
              </a:buClr>
              <a:buSzPts val="605"/>
              <a:buFont typeface="Arial"/>
              <a:buNone/>
            </a:pPr>
            <a:r>
              <a:rPr lang="en" sz="1490">
                <a:latin typeface="Raleway"/>
                <a:ea typeface="Raleway"/>
                <a:cs typeface="Raleway"/>
                <a:sym typeface="Raleway"/>
              </a:rPr>
              <a:t>The USDE has provided updated guidance for the following methods for the LEA Participation in ESSER Activities Survey:</a:t>
            </a:r>
            <a:endParaRPr sz="1490">
              <a:latin typeface="Raleway"/>
              <a:ea typeface="Raleway"/>
              <a:cs typeface="Raleway"/>
              <a:sym typeface="Raleway"/>
            </a:endParaRPr>
          </a:p>
          <a:p>
            <a:pPr marL="0" lvl="0" indent="457200" algn="l" rtl="0">
              <a:lnSpc>
                <a:spcPct val="70000"/>
              </a:lnSpc>
              <a:spcBef>
                <a:spcPts val="800"/>
              </a:spcBef>
              <a:spcAft>
                <a:spcPts val="0"/>
              </a:spcAft>
              <a:buNone/>
            </a:pPr>
            <a:r>
              <a:rPr lang="en" sz="1490">
                <a:latin typeface="Raleway"/>
                <a:ea typeface="Raleway"/>
                <a:cs typeface="Raleway"/>
                <a:sym typeface="Raleway"/>
              </a:rPr>
              <a:t>• Evidence-based summer learning or summer enrichment programs</a:t>
            </a:r>
            <a:endParaRPr sz="1490">
              <a:latin typeface="Raleway"/>
              <a:ea typeface="Raleway"/>
              <a:cs typeface="Raleway"/>
              <a:sym typeface="Raleway"/>
            </a:endParaRPr>
          </a:p>
          <a:p>
            <a:pPr marL="0" lvl="0" indent="457200" algn="l" rtl="0">
              <a:lnSpc>
                <a:spcPct val="70000"/>
              </a:lnSpc>
              <a:spcBef>
                <a:spcPts val="800"/>
              </a:spcBef>
              <a:spcAft>
                <a:spcPts val="0"/>
              </a:spcAft>
              <a:buNone/>
            </a:pPr>
            <a:r>
              <a:rPr lang="en" sz="1490">
                <a:latin typeface="Raleway"/>
                <a:ea typeface="Raleway"/>
                <a:cs typeface="Raleway"/>
                <a:sym typeface="Raleway"/>
              </a:rPr>
              <a:t>• Evidence-based afterschool programs</a:t>
            </a:r>
            <a:endParaRPr sz="1490">
              <a:latin typeface="Raleway"/>
              <a:ea typeface="Raleway"/>
              <a:cs typeface="Raleway"/>
              <a:sym typeface="Raleway"/>
            </a:endParaRPr>
          </a:p>
          <a:p>
            <a:pPr marL="457200" lvl="0" indent="0" algn="l" rtl="0">
              <a:lnSpc>
                <a:spcPct val="70000"/>
              </a:lnSpc>
              <a:spcBef>
                <a:spcPts val="800"/>
              </a:spcBef>
              <a:spcAft>
                <a:spcPts val="0"/>
              </a:spcAft>
              <a:buNone/>
            </a:pPr>
            <a:r>
              <a:rPr lang="en" sz="1490">
                <a:latin typeface="Raleway"/>
                <a:ea typeface="Raleway"/>
                <a:cs typeface="Raleway"/>
                <a:sym typeface="Raleway"/>
              </a:rPr>
              <a:t>• Extended Instructional Time (including extended school day or school week or school year)</a:t>
            </a:r>
            <a:endParaRPr sz="1490">
              <a:latin typeface="Raleway"/>
              <a:ea typeface="Raleway"/>
              <a:cs typeface="Raleway"/>
              <a:sym typeface="Raleway"/>
            </a:endParaRPr>
          </a:p>
          <a:p>
            <a:pPr marL="0" lvl="0" indent="457200" algn="l" rtl="0">
              <a:lnSpc>
                <a:spcPct val="70000"/>
              </a:lnSpc>
              <a:spcBef>
                <a:spcPts val="800"/>
              </a:spcBef>
              <a:spcAft>
                <a:spcPts val="0"/>
              </a:spcAft>
              <a:buNone/>
            </a:pPr>
            <a:r>
              <a:rPr lang="en" sz="1490">
                <a:latin typeface="Raleway"/>
                <a:ea typeface="Raleway"/>
                <a:cs typeface="Raleway"/>
                <a:sym typeface="Raleway"/>
              </a:rPr>
              <a:t>• Evidence-based high-dosage tutoring</a:t>
            </a:r>
            <a:endParaRPr sz="1490">
              <a:latin typeface="Raleway"/>
              <a:ea typeface="Raleway"/>
              <a:cs typeface="Raleway"/>
              <a:sym typeface="Raleway"/>
            </a:endParaRPr>
          </a:p>
          <a:p>
            <a:pPr marL="0" lvl="0" indent="0" algn="l" rtl="0">
              <a:lnSpc>
                <a:spcPct val="70000"/>
              </a:lnSpc>
              <a:spcBef>
                <a:spcPts val="800"/>
              </a:spcBef>
              <a:spcAft>
                <a:spcPts val="0"/>
              </a:spcAft>
              <a:buNone/>
            </a:pPr>
            <a:r>
              <a:rPr lang="en" sz="1490">
                <a:latin typeface="Raleway"/>
                <a:ea typeface="Raleway"/>
                <a:cs typeface="Raleway"/>
                <a:sym typeface="Raleway"/>
              </a:rPr>
              <a:t>You should report participation information for ESSER-funded activities, whether fully or partially funded with ESSER funds, that </a:t>
            </a:r>
            <a:r>
              <a:rPr lang="en" sz="1490" b="1">
                <a:latin typeface="Raleway"/>
                <a:ea typeface="Raleway"/>
                <a:cs typeface="Raleway"/>
                <a:sym typeface="Raleway"/>
              </a:rPr>
              <a:t>occurred within the reporting period</a:t>
            </a:r>
            <a:r>
              <a:rPr lang="en" sz="1490">
                <a:latin typeface="Raleway"/>
                <a:ea typeface="Raleway"/>
                <a:cs typeface="Raleway"/>
                <a:sym typeface="Raleway"/>
              </a:rPr>
              <a:t>, regardless of when ESSER expenditures associated with the activity took place. </a:t>
            </a:r>
            <a:endParaRPr sz="1490">
              <a:latin typeface="Raleway"/>
              <a:ea typeface="Raleway"/>
              <a:cs typeface="Raleway"/>
              <a:sym typeface="Raleway"/>
            </a:endParaRPr>
          </a:p>
          <a:p>
            <a:pPr marL="0" lvl="0" indent="0" algn="l" rtl="0">
              <a:lnSpc>
                <a:spcPct val="70000"/>
              </a:lnSpc>
              <a:spcBef>
                <a:spcPts val="800"/>
              </a:spcBef>
              <a:spcAft>
                <a:spcPts val="0"/>
              </a:spcAft>
              <a:buClr>
                <a:schemeClr val="dk1"/>
              </a:buClr>
              <a:buSzPts val="605"/>
              <a:buFont typeface="Arial"/>
              <a:buNone/>
            </a:pPr>
            <a:r>
              <a:rPr lang="en" sz="1490">
                <a:latin typeface="Raleway"/>
                <a:ea typeface="Raleway"/>
                <a:cs typeface="Raleway"/>
                <a:sym typeface="Raleway"/>
              </a:rPr>
              <a:t>If an activity spanned multiple reporting periods, you should report the participation for that </a:t>
            </a:r>
            <a:r>
              <a:rPr lang="en" sz="1490" b="1">
                <a:latin typeface="Raleway"/>
                <a:ea typeface="Raleway"/>
                <a:cs typeface="Raleway"/>
                <a:sym typeface="Raleway"/>
              </a:rPr>
              <a:t>activity in each reporting period during which the activity occurred</a:t>
            </a:r>
            <a:r>
              <a:rPr lang="en" sz="1490">
                <a:latin typeface="Raleway"/>
                <a:ea typeface="Raleway"/>
                <a:cs typeface="Raleway"/>
                <a:sym typeface="Raleway"/>
              </a:rPr>
              <a:t>. If the SEA or local educational agency administered multiple activities that qualify as the same type of Method/Intervention, students should be counted for each activity in which they were eligible and also counted in each applicable Student Group category (e.g., students with disabilities, migratory students). As a result, students may be counted more than once, in different categories.</a:t>
            </a:r>
            <a:endParaRPr sz="1490">
              <a:latin typeface="Raleway"/>
              <a:ea typeface="Raleway"/>
              <a:cs typeface="Raleway"/>
              <a:sym typeface="Raleway"/>
            </a:endParaRPr>
          </a:p>
          <a:p>
            <a:pPr marL="0" lvl="0" indent="0" algn="l" rtl="0">
              <a:lnSpc>
                <a:spcPct val="70000"/>
              </a:lnSpc>
              <a:spcBef>
                <a:spcPts val="800"/>
              </a:spcBef>
              <a:spcAft>
                <a:spcPts val="0"/>
              </a:spcAft>
              <a:buClr>
                <a:schemeClr val="dk1"/>
              </a:buClr>
              <a:buSzPts val="605"/>
              <a:buFont typeface="Arial"/>
              <a:buNone/>
            </a:pPr>
            <a:endParaRPr sz="1490"/>
          </a:p>
          <a:p>
            <a:pPr marL="0" lvl="0" indent="0" algn="l" rtl="0">
              <a:lnSpc>
                <a:spcPct val="70000"/>
              </a:lnSpc>
              <a:spcBef>
                <a:spcPts val="800"/>
              </a:spcBef>
              <a:spcAft>
                <a:spcPts val="0"/>
              </a:spcAft>
              <a:buSzPts val="605"/>
              <a:buNone/>
            </a:pPr>
            <a:endParaRPr sz="149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ESSER Funded Activities Continued</a:t>
            </a:r>
            <a:endParaRPr>
              <a:latin typeface="Raleway"/>
              <a:ea typeface="Raleway"/>
              <a:cs typeface="Raleway"/>
              <a:sym typeface="Raleway"/>
            </a:endParaRPr>
          </a:p>
        </p:txBody>
      </p:sp>
      <p:sp>
        <p:nvSpPr>
          <p:cNvPr id="379" name="Google Shape;379;p6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70000"/>
              </a:lnSpc>
              <a:spcBef>
                <a:spcPts val="800"/>
              </a:spcBef>
              <a:spcAft>
                <a:spcPts val="0"/>
              </a:spcAft>
              <a:buClr>
                <a:schemeClr val="dk1"/>
              </a:buClr>
              <a:buSzPts val="605"/>
              <a:buFont typeface="Arial"/>
              <a:buNone/>
            </a:pPr>
            <a:r>
              <a:rPr lang="en" sz="1490">
                <a:latin typeface="Raleway"/>
                <a:ea typeface="Raleway"/>
                <a:cs typeface="Raleway"/>
                <a:sym typeface="Raleway"/>
              </a:rPr>
              <a:t>For “Early childhood education program expansion or enhancement,” you should respond ‘Yes’ to the questions about expansion and enhancement </a:t>
            </a:r>
            <a:r>
              <a:rPr lang="en" sz="1490" b="1">
                <a:latin typeface="Raleway"/>
                <a:ea typeface="Raleway"/>
                <a:cs typeface="Raleway"/>
                <a:sym typeface="Raleway"/>
              </a:rPr>
              <a:t>only if the expansion or enhancement occurred within the reporting period</a:t>
            </a:r>
            <a:r>
              <a:rPr lang="en" sz="1490">
                <a:latin typeface="Raleway"/>
                <a:ea typeface="Raleway"/>
                <a:cs typeface="Raleway"/>
                <a:sym typeface="Raleway"/>
              </a:rPr>
              <a:t>. </a:t>
            </a:r>
            <a:endParaRPr sz="1490">
              <a:latin typeface="Raleway"/>
              <a:ea typeface="Raleway"/>
              <a:cs typeface="Raleway"/>
              <a:sym typeface="Raleway"/>
            </a:endParaRPr>
          </a:p>
          <a:p>
            <a:pPr marL="0" lvl="0" indent="0" algn="l" rtl="0">
              <a:lnSpc>
                <a:spcPct val="70000"/>
              </a:lnSpc>
              <a:spcBef>
                <a:spcPts val="800"/>
              </a:spcBef>
              <a:spcAft>
                <a:spcPts val="0"/>
              </a:spcAft>
              <a:buClr>
                <a:schemeClr val="dk1"/>
              </a:buClr>
              <a:buSzPts val="605"/>
              <a:buFont typeface="Arial"/>
              <a:buNone/>
            </a:pPr>
            <a:r>
              <a:rPr lang="en" sz="1490">
                <a:latin typeface="Raleway"/>
                <a:ea typeface="Raleway"/>
                <a:cs typeface="Raleway"/>
                <a:sym typeface="Raleway"/>
              </a:rPr>
              <a:t>For “Full-service community schools,” you should report the number of new or additional full-service community schools </a:t>
            </a:r>
            <a:r>
              <a:rPr lang="en" sz="1490" b="1">
                <a:latin typeface="Raleway"/>
                <a:ea typeface="Raleway"/>
                <a:cs typeface="Raleway"/>
                <a:sym typeface="Raleway"/>
              </a:rPr>
              <a:t>that were launched or received additional services and/or support in the reporting period</a:t>
            </a:r>
            <a:r>
              <a:rPr lang="en" sz="1490">
                <a:latin typeface="Raleway"/>
                <a:ea typeface="Raleway"/>
                <a:cs typeface="Raleway"/>
                <a:sym typeface="Raleway"/>
              </a:rPr>
              <a:t>. Enrollment in full-service community schools should be taken from the most recent school year. </a:t>
            </a:r>
            <a:endParaRPr sz="1490">
              <a:latin typeface="Raleway"/>
              <a:ea typeface="Raleway"/>
              <a:cs typeface="Raleway"/>
              <a:sym typeface="Raleway"/>
            </a:endParaRPr>
          </a:p>
          <a:p>
            <a:pPr marL="0" lvl="0" indent="0" algn="l" rtl="0">
              <a:lnSpc>
                <a:spcPct val="70000"/>
              </a:lnSpc>
              <a:spcBef>
                <a:spcPts val="800"/>
              </a:spcBef>
              <a:spcAft>
                <a:spcPts val="0"/>
              </a:spcAft>
              <a:buClr>
                <a:schemeClr val="dk1"/>
              </a:buClr>
              <a:buSzPts val="605"/>
              <a:buFont typeface="Arial"/>
              <a:buNone/>
            </a:pPr>
            <a:r>
              <a:rPr lang="en" sz="1490">
                <a:latin typeface="Raleway"/>
                <a:ea typeface="Raleway"/>
                <a:cs typeface="Raleway"/>
                <a:sym typeface="Raleway"/>
              </a:rPr>
              <a:t>For “Purchasing educational technology,” participation information should be reported for ESSER-funded educational technology that was </a:t>
            </a:r>
            <a:r>
              <a:rPr lang="en" sz="1490" b="1">
                <a:latin typeface="Raleway"/>
                <a:ea typeface="Raleway"/>
                <a:cs typeface="Raleway"/>
                <a:sym typeface="Raleway"/>
              </a:rPr>
              <a:t>utilized by students during the reporting period</a:t>
            </a:r>
            <a:r>
              <a:rPr lang="en" sz="1490">
                <a:latin typeface="Raleway"/>
                <a:ea typeface="Raleway"/>
                <a:cs typeface="Raleway"/>
                <a:sym typeface="Raleway"/>
              </a:rPr>
              <a:t>, including ESSER-funded educational technology purchased in previous reporting periods that continued to be utilized in the current reporting period.</a:t>
            </a:r>
            <a:endParaRPr>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Example Scenarios and Updated Guidance</a:t>
            </a:r>
            <a:endParaRPr>
              <a:latin typeface="Raleway"/>
              <a:ea typeface="Raleway"/>
              <a:cs typeface="Raleway"/>
              <a:sym typeface="Raleway"/>
            </a:endParaRPr>
          </a:p>
        </p:txBody>
      </p:sp>
      <p:sp>
        <p:nvSpPr>
          <p:cNvPr id="385" name="Google Shape;385;p65"/>
          <p:cNvSpPr txBox="1">
            <a:spLocks noGrp="1"/>
          </p:cNvSpPr>
          <p:nvPr>
            <p:ph type="body" idx="1"/>
          </p:nvPr>
        </p:nvSpPr>
        <p:spPr>
          <a:xfrm>
            <a:off x="628650" y="1165860"/>
            <a:ext cx="7886700" cy="3263400"/>
          </a:xfrm>
          <a:prstGeom prst="rect">
            <a:avLst/>
          </a:prstGeom>
        </p:spPr>
        <p:txBody>
          <a:bodyPr spcFirstLastPara="1" wrap="square" lIns="0" tIns="0" rIns="0" bIns="0" anchor="t" anchorCtr="0">
            <a:noAutofit/>
          </a:bodyPr>
          <a:lstStyle/>
          <a:p>
            <a:pPr marL="0" lvl="0" indent="0" algn="l" rtl="0">
              <a:lnSpc>
                <a:spcPct val="100000"/>
              </a:lnSpc>
              <a:spcBef>
                <a:spcPts val="800"/>
              </a:spcBef>
              <a:spcAft>
                <a:spcPts val="0"/>
              </a:spcAft>
              <a:buNone/>
            </a:pPr>
            <a:r>
              <a:rPr lang="en" sz="1600">
                <a:solidFill>
                  <a:srgbClr val="000000"/>
                </a:solidFill>
                <a:latin typeface="Raleway"/>
                <a:ea typeface="Raleway"/>
                <a:cs typeface="Raleway"/>
                <a:sym typeface="Raleway"/>
              </a:rPr>
              <a:t>The updated guidance and example reporting scenarios will be available on our </a:t>
            </a:r>
            <a:r>
              <a:rPr lang="en" sz="1600" u="sng">
                <a:solidFill>
                  <a:schemeClr val="hlink"/>
                </a:solidFill>
                <a:latin typeface="Raleway"/>
                <a:ea typeface="Raleway"/>
                <a:cs typeface="Raleway"/>
                <a:sym typeface="Raleway"/>
                <a:hlinkClick r:id="rId3"/>
              </a:rPr>
              <a:t>website</a:t>
            </a:r>
            <a:r>
              <a:rPr lang="en" sz="1600">
                <a:solidFill>
                  <a:srgbClr val="000000"/>
                </a:solidFill>
                <a:latin typeface="Raleway"/>
                <a:ea typeface="Raleway"/>
                <a:cs typeface="Raleway"/>
                <a:sym typeface="Raleway"/>
              </a:rPr>
              <a:t> by 9/29/23.</a:t>
            </a:r>
            <a:endParaRPr sz="1600">
              <a:solidFill>
                <a:srgbClr val="000000"/>
              </a:solidFill>
              <a:latin typeface="Raleway"/>
              <a:ea typeface="Raleway"/>
              <a:cs typeface="Raleway"/>
              <a:sym typeface="Raleway"/>
            </a:endParaRPr>
          </a:p>
          <a:p>
            <a:pPr marL="0" lvl="0" indent="0" algn="l" rtl="0">
              <a:lnSpc>
                <a:spcPct val="100000"/>
              </a:lnSpc>
              <a:spcBef>
                <a:spcPts val="800"/>
              </a:spcBef>
              <a:spcAft>
                <a:spcPts val="0"/>
              </a:spcAft>
              <a:buNone/>
            </a:pPr>
            <a:endParaRPr sz="500">
              <a:solidFill>
                <a:srgbClr val="000000"/>
              </a:solidFill>
              <a:latin typeface="Raleway"/>
              <a:ea typeface="Raleway"/>
              <a:cs typeface="Raleway"/>
              <a:sym typeface="Raleway"/>
            </a:endParaRPr>
          </a:p>
          <a:p>
            <a:pPr marL="0" lvl="0" indent="0" algn="l" rtl="0">
              <a:lnSpc>
                <a:spcPct val="100000"/>
              </a:lnSpc>
              <a:spcBef>
                <a:spcPts val="800"/>
              </a:spcBef>
              <a:spcAft>
                <a:spcPts val="0"/>
              </a:spcAft>
              <a:buNone/>
            </a:pPr>
            <a:r>
              <a:rPr lang="en" sz="1600">
                <a:solidFill>
                  <a:srgbClr val="000000"/>
                </a:solidFill>
                <a:latin typeface="Raleway"/>
                <a:ea typeface="Raleway"/>
                <a:cs typeface="Raleway"/>
                <a:sym typeface="Raleway"/>
              </a:rPr>
              <a:t>All three FY 22-23 ESSER surveys are due September 30th, 2023.</a:t>
            </a:r>
            <a:endParaRPr sz="1600">
              <a:solidFill>
                <a:srgbClr val="000000"/>
              </a:solidFill>
              <a:latin typeface="Raleway"/>
              <a:ea typeface="Raleway"/>
              <a:cs typeface="Raleway"/>
              <a:sym typeface="Raleway"/>
            </a:endParaRPr>
          </a:p>
          <a:p>
            <a:pPr marL="457200" lvl="0" indent="-330200" algn="l" rtl="0">
              <a:lnSpc>
                <a:spcPct val="100000"/>
              </a:lnSpc>
              <a:spcBef>
                <a:spcPts val="800"/>
              </a:spcBef>
              <a:spcAft>
                <a:spcPts val="0"/>
              </a:spcAft>
              <a:buClr>
                <a:srgbClr val="000000"/>
              </a:buClr>
              <a:buSzPts val="1600"/>
              <a:buFont typeface="Raleway"/>
              <a:buAutoNum type="arabicPeriod"/>
            </a:pPr>
            <a:r>
              <a:rPr lang="en" sz="1600">
                <a:solidFill>
                  <a:srgbClr val="000000"/>
                </a:solidFill>
                <a:latin typeface="Raleway"/>
                <a:ea typeface="Raleway"/>
                <a:cs typeface="Raleway"/>
                <a:sym typeface="Raleway"/>
              </a:rPr>
              <a:t>LEA Participation in ESSER Activities Survey (submitted via Syncplicity).</a:t>
            </a:r>
            <a:endParaRPr sz="1600">
              <a:solidFill>
                <a:srgbClr val="000000"/>
              </a:solidFill>
              <a:latin typeface="Raleway"/>
              <a:ea typeface="Raleway"/>
              <a:cs typeface="Raleway"/>
              <a:sym typeface="Raleway"/>
            </a:endParaRPr>
          </a:p>
          <a:p>
            <a:pPr marL="914400" lvl="1" indent="-330200" algn="l" rtl="0">
              <a:lnSpc>
                <a:spcPct val="100000"/>
              </a:lnSpc>
              <a:spcBef>
                <a:spcPts val="0"/>
              </a:spcBef>
              <a:spcAft>
                <a:spcPts val="0"/>
              </a:spcAft>
              <a:buClr>
                <a:srgbClr val="000000"/>
              </a:buClr>
              <a:buSzPts val="1600"/>
              <a:buFont typeface="Raleway"/>
              <a:buAutoNum type="alphaLcPeriod"/>
            </a:pPr>
            <a:r>
              <a:rPr lang="en" sz="1600">
                <a:solidFill>
                  <a:srgbClr val="000000"/>
                </a:solidFill>
                <a:latin typeface="Raleway"/>
                <a:ea typeface="Raleway"/>
                <a:cs typeface="Raleway"/>
                <a:sym typeface="Raleway"/>
              </a:rPr>
              <a:t>All LEAs, including AUs, BOCES, etc., must submit.</a:t>
            </a:r>
            <a:endParaRPr sz="1600">
              <a:solidFill>
                <a:srgbClr val="000000"/>
              </a:solidFill>
              <a:latin typeface="Raleway"/>
              <a:ea typeface="Raleway"/>
              <a:cs typeface="Raleway"/>
              <a:sym typeface="Raleway"/>
            </a:endParaRPr>
          </a:p>
          <a:p>
            <a:pPr marL="914400" lvl="1" indent="-330200" algn="l" rtl="0">
              <a:lnSpc>
                <a:spcPct val="100000"/>
              </a:lnSpc>
              <a:spcBef>
                <a:spcPts val="0"/>
              </a:spcBef>
              <a:spcAft>
                <a:spcPts val="0"/>
              </a:spcAft>
              <a:buClr>
                <a:srgbClr val="000000"/>
              </a:buClr>
              <a:buSzPts val="1600"/>
              <a:buFont typeface="Raleway"/>
              <a:buAutoNum type="alphaLcPeriod"/>
            </a:pPr>
            <a:r>
              <a:rPr lang="en" sz="1600">
                <a:solidFill>
                  <a:srgbClr val="000000"/>
                </a:solidFill>
                <a:latin typeface="Raleway"/>
                <a:ea typeface="Raleway"/>
                <a:cs typeface="Raleway"/>
                <a:sym typeface="Raleway"/>
              </a:rPr>
              <a:t>Please reach out if you need assistance or an extension.</a:t>
            </a:r>
            <a:endParaRPr sz="1600">
              <a:solidFill>
                <a:srgbClr val="000000"/>
              </a:solidFill>
              <a:latin typeface="Raleway"/>
              <a:ea typeface="Raleway"/>
              <a:cs typeface="Raleway"/>
              <a:sym typeface="Raleway"/>
            </a:endParaRPr>
          </a:p>
          <a:p>
            <a:pPr marL="457200" lvl="0" indent="-330200" algn="l" rtl="0">
              <a:lnSpc>
                <a:spcPct val="100000"/>
              </a:lnSpc>
              <a:spcBef>
                <a:spcPts val="0"/>
              </a:spcBef>
              <a:spcAft>
                <a:spcPts val="0"/>
              </a:spcAft>
              <a:buClr>
                <a:srgbClr val="000000"/>
              </a:buClr>
              <a:buSzPts val="1600"/>
              <a:buFont typeface="Raleway"/>
              <a:buAutoNum type="arabicPeriod"/>
            </a:pPr>
            <a:r>
              <a:rPr lang="en" sz="1600">
                <a:solidFill>
                  <a:srgbClr val="000000"/>
                </a:solidFill>
                <a:latin typeface="Raleway"/>
                <a:ea typeface="Raleway"/>
                <a:cs typeface="Raleway"/>
                <a:sym typeface="Raleway"/>
              </a:rPr>
              <a:t>Reengaging Students Survey (Google form)</a:t>
            </a:r>
            <a:endParaRPr sz="1600">
              <a:solidFill>
                <a:srgbClr val="000000"/>
              </a:solidFill>
              <a:latin typeface="Raleway"/>
              <a:ea typeface="Raleway"/>
              <a:cs typeface="Raleway"/>
              <a:sym typeface="Raleway"/>
            </a:endParaRPr>
          </a:p>
          <a:p>
            <a:pPr marL="914400" lvl="1" indent="-330200" algn="l" rtl="0">
              <a:lnSpc>
                <a:spcPct val="100000"/>
              </a:lnSpc>
              <a:spcBef>
                <a:spcPts val="0"/>
              </a:spcBef>
              <a:spcAft>
                <a:spcPts val="0"/>
              </a:spcAft>
              <a:buClr>
                <a:srgbClr val="000000"/>
              </a:buClr>
              <a:buSzPts val="1600"/>
              <a:buFont typeface="Raleway"/>
              <a:buAutoNum type="alphaLcPeriod"/>
            </a:pPr>
            <a:r>
              <a:rPr lang="en" sz="1600">
                <a:solidFill>
                  <a:srgbClr val="000000"/>
                </a:solidFill>
                <a:latin typeface="Raleway"/>
                <a:ea typeface="Raleway"/>
                <a:cs typeface="Raleway"/>
                <a:sym typeface="Raleway"/>
              </a:rPr>
              <a:t>All LEAs who received an ESSER 90% allocation (districts) must submit.</a:t>
            </a:r>
            <a:endParaRPr sz="1600">
              <a:solidFill>
                <a:srgbClr val="000000"/>
              </a:solidFill>
              <a:latin typeface="Raleway"/>
              <a:ea typeface="Raleway"/>
              <a:cs typeface="Raleway"/>
              <a:sym typeface="Raleway"/>
            </a:endParaRPr>
          </a:p>
          <a:p>
            <a:pPr marL="457200" lvl="0" indent="-330200" algn="l" rtl="0">
              <a:lnSpc>
                <a:spcPct val="100000"/>
              </a:lnSpc>
              <a:spcBef>
                <a:spcPts val="0"/>
              </a:spcBef>
              <a:spcAft>
                <a:spcPts val="0"/>
              </a:spcAft>
              <a:buClr>
                <a:srgbClr val="000000"/>
              </a:buClr>
              <a:buSzPts val="1600"/>
              <a:buFont typeface="Raleway"/>
              <a:buAutoNum type="arabicPeriod"/>
            </a:pPr>
            <a:r>
              <a:rPr lang="en" sz="1600">
                <a:solidFill>
                  <a:srgbClr val="000000"/>
                </a:solidFill>
                <a:latin typeface="Raleway"/>
                <a:ea typeface="Raleway"/>
                <a:cs typeface="Raleway"/>
                <a:sym typeface="Raleway"/>
              </a:rPr>
              <a:t>School-Level Allocation Survey (Google form)</a:t>
            </a:r>
            <a:endParaRPr sz="1600">
              <a:solidFill>
                <a:srgbClr val="000000"/>
              </a:solidFill>
              <a:latin typeface="Raleway"/>
              <a:ea typeface="Raleway"/>
              <a:cs typeface="Raleway"/>
              <a:sym typeface="Raleway"/>
            </a:endParaRPr>
          </a:p>
          <a:p>
            <a:pPr marL="914400" lvl="1" indent="-330200" algn="l" rtl="0">
              <a:lnSpc>
                <a:spcPct val="100000"/>
              </a:lnSpc>
              <a:spcBef>
                <a:spcPts val="0"/>
              </a:spcBef>
              <a:spcAft>
                <a:spcPts val="0"/>
              </a:spcAft>
              <a:buClr>
                <a:srgbClr val="000000"/>
              </a:buClr>
              <a:buSzPts val="1600"/>
              <a:buFont typeface="Raleway"/>
              <a:buAutoNum type="alphaLcPeriod"/>
            </a:pPr>
            <a:r>
              <a:rPr lang="en" sz="1600">
                <a:solidFill>
                  <a:srgbClr val="000000"/>
                </a:solidFill>
                <a:latin typeface="Raleway"/>
                <a:ea typeface="Raleway"/>
                <a:cs typeface="Raleway"/>
                <a:sym typeface="Raleway"/>
              </a:rPr>
              <a:t>All LEAs who received an ESSER 90% allocation (districts) and allocated funds to schools in their ESSER applications during FY 22-23 must submit.</a:t>
            </a:r>
            <a:endParaRPr sz="1600">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ESSA State and Local Reports</a:t>
            </a:r>
            <a:endParaRPr>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Public Reporting Under ESSA</a:t>
            </a:r>
            <a:endParaRPr>
              <a:latin typeface="Raleway"/>
              <a:ea typeface="Raleway"/>
              <a:cs typeface="Raleway"/>
              <a:sym typeface="Raleway"/>
            </a:endParaRPr>
          </a:p>
        </p:txBody>
      </p:sp>
      <p:sp>
        <p:nvSpPr>
          <p:cNvPr id="396" name="Google Shape;396;p67"/>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latin typeface="Raleway"/>
                <a:ea typeface="Raleway"/>
                <a:cs typeface="Raleway"/>
                <a:sym typeface="Raleway"/>
              </a:rPr>
              <a:t>The Every Student Succeeds Act (ESSA) requires states and districts to annually prepare and disseminate reports to inform policymakers, community, families/parents, and other stakeholders of the performance of all students and each disaggregated group at each level</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a:latin typeface="Raleway"/>
                <a:ea typeface="Raleway"/>
                <a:cs typeface="Raleway"/>
                <a:sym typeface="Raleway"/>
              </a:rPr>
              <a:t>State</a:t>
            </a:r>
            <a:r>
              <a:rPr lang="en">
                <a:latin typeface="Raleway"/>
                <a:ea typeface="Raleway"/>
                <a:cs typeface="Raleway"/>
                <a:sym typeface="Raleway"/>
              </a:rPr>
              <a:t>, as a whole (SEA responsibility)</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a:latin typeface="Raleway"/>
                <a:ea typeface="Raleway"/>
                <a:cs typeface="Raleway"/>
                <a:sym typeface="Raleway"/>
              </a:rPr>
              <a:t>District</a:t>
            </a:r>
            <a:r>
              <a:rPr lang="en">
                <a:latin typeface="Raleway"/>
                <a:ea typeface="Raleway"/>
                <a:cs typeface="Raleway"/>
                <a:sym typeface="Raleway"/>
              </a:rPr>
              <a:t>, as a whole and compared to the State (LEA responsibility)</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a:latin typeface="Raleway"/>
                <a:ea typeface="Raleway"/>
                <a:cs typeface="Raleway"/>
                <a:sym typeface="Raleway"/>
              </a:rPr>
              <a:t>School</a:t>
            </a:r>
            <a:r>
              <a:rPr lang="en">
                <a:latin typeface="Raleway"/>
                <a:ea typeface="Raleway"/>
                <a:cs typeface="Raleway"/>
                <a:sym typeface="Raleway"/>
              </a:rPr>
              <a:t>, as a whole and compared to the District and State (LEA responsibility)</a:t>
            </a:r>
            <a:endParaRPr sz="1700">
              <a:latin typeface="Raleway"/>
              <a:ea typeface="Raleway"/>
              <a:cs typeface="Raleway"/>
              <a:sym typeface="Raleway"/>
            </a:endParaRPr>
          </a:p>
        </p:txBody>
      </p:sp>
      <p:sp>
        <p:nvSpPr>
          <p:cNvPr id="397" name="Google Shape;397;p6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State Report Card</a:t>
            </a:r>
            <a:endParaRPr>
              <a:latin typeface="Raleway"/>
              <a:ea typeface="Raleway"/>
              <a:cs typeface="Raleway"/>
              <a:sym typeface="Raleway"/>
            </a:endParaRPr>
          </a:p>
        </p:txBody>
      </p:sp>
      <p:sp>
        <p:nvSpPr>
          <p:cNvPr id="403" name="Google Shape;403;p68"/>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latin typeface="Raleway"/>
                <a:ea typeface="Raleway"/>
                <a:cs typeface="Raleway"/>
                <a:sym typeface="Raleway"/>
              </a:rPr>
              <a:t>Each State Educational Agency (SEA) that accepts funds under ESSA, shall prepare and disseminate to the public an annual State report card that is concise, widely accessible in a language and format that parents can understand, and developed in consultation with parents. </a:t>
            </a:r>
            <a:r>
              <a:rPr lang="en" b="1">
                <a:latin typeface="Raleway"/>
                <a:ea typeface="Raleway"/>
                <a:cs typeface="Raleway"/>
                <a:sym typeface="Raleway"/>
              </a:rPr>
              <a:t>§1111(h)(1)</a:t>
            </a:r>
            <a:endParaRPr sz="1600">
              <a:latin typeface="Raleway"/>
              <a:ea typeface="Raleway"/>
              <a:cs typeface="Raleway"/>
              <a:sym typeface="Raleway"/>
            </a:endParaRPr>
          </a:p>
        </p:txBody>
      </p:sp>
      <p:sp>
        <p:nvSpPr>
          <p:cNvPr id="404" name="Google Shape;404;p6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Required Student Groups</a:t>
            </a:r>
            <a:endParaRPr>
              <a:latin typeface="Raleway"/>
              <a:ea typeface="Raleway"/>
              <a:cs typeface="Raleway"/>
              <a:sym typeface="Raleway"/>
            </a:endParaRPr>
          </a:p>
        </p:txBody>
      </p:sp>
      <p:sp>
        <p:nvSpPr>
          <p:cNvPr id="410" name="Google Shape;410;p69"/>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All students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Racial/ethnic groups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Gender</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Disability status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English proficiency status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Free/reduced meal eligibility</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Migrant status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Homeless status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Status as a child in foster care</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Military-connected status</a:t>
            </a:r>
            <a:endParaRPr>
              <a:latin typeface="Raleway"/>
              <a:ea typeface="Raleway"/>
              <a:cs typeface="Raleway"/>
              <a:sym typeface="Raleway"/>
            </a:endParaRPr>
          </a:p>
        </p:txBody>
      </p:sp>
      <p:sp>
        <p:nvSpPr>
          <p:cNvPr id="411" name="Google Shape;411;p6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281" name="Google Shape;281;p52"/>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a:latin typeface="Raleway"/>
                <a:ea typeface="Raleway"/>
                <a:cs typeface="Raleway"/>
                <a:sym typeface="Raleway"/>
              </a:rPr>
              <a:t>Topics</a:t>
            </a:r>
            <a:endParaRPr b="1" u="sng">
              <a:latin typeface="Raleway"/>
              <a:ea typeface="Raleway"/>
              <a:cs typeface="Raleway"/>
              <a:sym typeface="Raleway"/>
            </a:endParaRPr>
          </a:p>
          <a:p>
            <a:pPr marL="177800" lvl="0" indent="-63500" algn="l" rtl="0">
              <a:lnSpc>
                <a:spcPct val="90000"/>
              </a:lnSpc>
              <a:spcBef>
                <a:spcPts val="0"/>
              </a:spcBef>
              <a:spcAft>
                <a:spcPts val="0"/>
              </a:spcAft>
              <a:buClr>
                <a:schemeClr val="dk1"/>
              </a:buClr>
              <a:buSzPts val="1800"/>
              <a:buNone/>
            </a:pPr>
            <a:endParaRPr sz="1100" b="1" u="sng">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Updates and Reminders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Upcoming ESSER Deadlines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Fall Regional Network Meetings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Equity and Excellence Conference</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Reporting Requirements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Stronger Connections Grant</a:t>
            </a:r>
            <a:endParaRPr sz="1700">
              <a:latin typeface="Raleway"/>
              <a:ea typeface="Raleway"/>
              <a:cs typeface="Raleway"/>
              <a:sym typeface="Raleway"/>
            </a:endParaRPr>
          </a:p>
        </p:txBody>
      </p:sp>
      <p:sp>
        <p:nvSpPr>
          <p:cNvPr id="282" name="Google Shape;282;p5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Required Data Elements</a:t>
            </a:r>
            <a:endParaRPr>
              <a:latin typeface="Raleway"/>
              <a:ea typeface="Raleway"/>
              <a:cs typeface="Raleway"/>
              <a:sym typeface="Raleway"/>
            </a:endParaRPr>
          </a:p>
        </p:txBody>
      </p:sp>
      <p:sp>
        <p:nvSpPr>
          <p:cNvPr id="417" name="Google Shape;417;p70"/>
          <p:cNvSpPr txBox="1">
            <a:spLocks noGrp="1"/>
          </p:cNvSpPr>
          <p:nvPr>
            <p:ph type="body" idx="1"/>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Description and results of accountability system under ESSA, including:</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Minimum number of students for use in accountability system.</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Long-term goals and measures of interim progress.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Indicators and methodology used to identify schools for, and exit from, support and improvement.</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Schools identified for Comprehensive or Targeted Support and Improvement.</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Student achievement (by proficiency level)</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English language arts (ELA), math, and science</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Student academic growth</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English language arts (ELA) and math</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High school graduation rates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4-year and 7-year adjusted cohorts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English language proficiency</a:t>
            </a:r>
            <a:endParaRPr>
              <a:latin typeface="Raleway"/>
              <a:ea typeface="Raleway"/>
              <a:cs typeface="Raleway"/>
              <a:sym typeface="Raleway"/>
            </a:endParaRPr>
          </a:p>
        </p:txBody>
      </p:sp>
      <p:sp>
        <p:nvSpPr>
          <p:cNvPr id="418" name="Google Shape;418;p7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Required Data Elements, Cont.</a:t>
            </a:r>
            <a:endParaRPr>
              <a:latin typeface="Raleway"/>
              <a:ea typeface="Raleway"/>
              <a:cs typeface="Raleway"/>
              <a:sym typeface="Raleway"/>
            </a:endParaRPr>
          </a:p>
        </p:txBody>
      </p:sp>
      <p:sp>
        <p:nvSpPr>
          <p:cNvPr id="424" name="Google Shape;424;p71"/>
          <p:cNvSpPr txBox="1">
            <a:spLocks noGrp="1"/>
          </p:cNvSpPr>
          <p:nvPr>
            <p:ph type="body" idx="1"/>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Other indicator(s) of school quality or student success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Chronic absenteeism rates (elementary and middle)</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Dropout rates (high)</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Progress toward meeting long-term goals and interim targets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Assessment participation rates</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Percentages of students taking an alternate assessment</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Select elements from the Civil Rights Data Collection (CRDC)</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Measures of school quality, climate, and safety</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Student enrollment</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Professional qualifications of educators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Inexperienced</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Teaching with emergency/provisional credentials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Not teaching in the subject/field for which they are certified/licensed</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Per-pupil expenditures of Federal, State, and local funds</a:t>
            </a:r>
            <a:endParaRPr>
              <a:latin typeface="Raleway"/>
              <a:ea typeface="Raleway"/>
              <a:cs typeface="Raleway"/>
              <a:sym typeface="Raleway"/>
            </a:endParaRPr>
          </a:p>
        </p:txBody>
      </p:sp>
      <p:sp>
        <p:nvSpPr>
          <p:cNvPr id="425" name="Google Shape;425;p7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2"/>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Required Data Elements, Cont.</a:t>
            </a:r>
            <a:endParaRPr dirty="0">
              <a:latin typeface="Raleway"/>
              <a:ea typeface="Raleway"/>
              <a:cs typeface="Raleway"/>
              <a:sym typeface="Raleway"/>
            </a:endParaRPr>
          </a:p>
        </p:txBody>
      </p:sp>
      <p:sp>
        <p:nvSpPr>
          <p:cNvPr id="431" name="Google Shape;431;p72"/>
          <p:cNvSpPr txBox="1">
            <a:spLocks noGrp="1"/>
          </p:cNvSpPr>
          <p:nvPr>
            <p:ph type="body" idx="1"/>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Results on the National Assessment of Educational Progress (NAEP)</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Reading and math</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Grades 4 and 8</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Rate at which graduates enrolled, for the first academic year, in programs of postsecondary education</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Any additional information the State or LEA believes will best provide parents, students, and other members of the public with information regarding the progress of each school</a:t>
            </a:r>
            <a:endParaRPr>
              <a:latin typeface="Raleway"/>
              <a:ea typeface="Raleway"/>
              <a:cs typeface="Raleway"/>
              <a:sym typeface="Raleway"/>
            </a:endParaRPr>
          </a:p>
        </p:txBody>
      </p:sp>
      <p:sp>
        <p:nvSpPr>
          <p:cNvPr id="432" name="Google Shape;432;p7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LEA Report Cards</a:t>
            </a:r>
            <a:endParaRPr>
              <a:latin typeface="Raleway"/>
              <a:ea typeface="Raleway"/>
              <a:cs typeface="Raleway"/>
              <a:sym typeface="Raleway"/>
            </a:endParaRPr>
          </a:p>
        </p:txBody>
      </p:sp>
      <p:sp>
        <p:nvSpPr>
          <p:cNvPr id="438" name="Google Shape;438;p73"/>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latin typeface="Raleway"/>
                <a:ea typeface="Raleway"/>
                <a:cs typeface="Raleway"/>
                <a:sym typeface="Raleway"/>
              </a:rPr>
              <a:t>Each Local Educational Agency (LEA) that accepts funds under ESSA, shall prepare and disseminate to the public a local report card that is concise and widely accessible, in a language parents can understand. </a:t>
            </a:r>
            <a:r>
              <a:rPr lang="en" b="1">
                <a:latin typeface="Raleway"/>
                <a:ea typeface="Raleway"/>
                <a:cs typeface="Raleway"/>
                <a:sym typeface="Raleway"/>
              </a:rPr>
              <a:t>§1111(h)(2)</a:t>
            </a:r>
            <a:endParaRPr b="1">
              <a:latin typeface="Raleway"/>
              <a:ea typeface="Raleway"/>
              <a:cs typeface="Raleway"/>
              <a:sym typeface="Raleway"/>
            </a:endParaRPr>
          </a:p>
          <a:p>
            <a:pPr marL="0" lvl="0" indent="0" algn="l" rtl="0">
              <a:lnSpc>
                <a:spcPct val="100000"/>
              </a:lnSpc>
              <a:spcBef>
                <a:spcPts val="0"/>
              </a:spcBef>
              <a:spcAft>
                <a:spcPts val="0"/>
              </a:spcAft>
              <a:buNone/>
            </a:pPr>
            <a:endParaRPr sz="1600">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a:latin typeface="Raleway"/>
                <a:ea typeface="Raleway"/>
                <a:cs typeface="Raleway"/>
                <a:sym typeface="Raleway"/>
              </a:rPr>
              <a:t>Must include the same data elements as the SEA Report Card.</a:t>
            </a:r>
            <a:endParaRPr sz="1600">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a:latin typeface="Raleway"/>
                <a:ea typeface="Raleway"/>
                <a:cs typeface="Raleway"/>
                <a:sym typeface="Raleway"/>
              </a:rPr>
              <a:t>Must compare LEA to the State.</a:t>
            </a:r>
            <a:endParaRPr sz="1600">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a:latin typeface="Raleway"/>
                <a:ea typeface="Raleway"/>
                <a:cs typeface="Raleway"/>
                <a:sym typeface="Raleway"/>
              </a:rPr>
              <a:t>Must compare all schools in the LEA to the LEA and State.</a:t>
            </a:r>
            <a:endParaRPr sz="1600">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a:latin typeface="Raleway"/>
                <a:ea typeface="Raleway"/>
                <a:cs typeface="Raleway"/>
                <a:sym typeface="Raleway"/>
              </a:rPr>
              <a:t>Should include other LEA-determined information that will best provide parents, students, and other members of the public with information regarding the progress of each school.</a:t>
            </a:r>
            <a:endParaRPr sz="1600">
              <a:latin typeface="Raleway"/>
              <a:ea typeface="Raleway"/>
              <a:cs typeface="Raleway"/>
              <a:sym typeface="Raleway"/>
            </a:endParaRPr>
          </a:p>
        </p:txBody>
      </p:sp>
      <p:sp>
        <p:nvSpPr>
          <p:cNvPr id="439" name="Google Shape;439;p7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Resources</a:t>
            </a:r>
            <a:endParaRPr>
              <a:latin typeface="Raleway"/>
              <a:ea typeface="Raleway"/>
              <a:cs typeface="Raleway"/>
              <a:sym typeface="Raleway"/>
            </a:endParaRPr>
          </a:p>
        </p:txBody>
      </p:sp>
      <p:sp>
        <p:nvSpPr>
          <p:cNvPr id="445" name="Google Shape;445;p74"/>
          <p:cNvSpPr txBox="1">
            <a:spLocks noGrp="1"/>
          </p:cNvSpPr>
          <p:nvPr>
            <p:ph type="body" idx="1"/>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ESSA State Report will be posted on CDE website</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u="sng">
                <a:solidFill>
                  <a:schemeClr val="hlink"/>
                </a:solidFill>
                <a:latin typeface="Raleway"/>
                <a:ea typeface="Raleway"/>
                <a:cs typeface="Raleway"/>
                <a:sym typeface="Raleway"/>
                <a:hlinkClick r:id="rId3"/>
              </a:rPr>
              <a:t>https://www.cde.state.co.us/fedprograms/statereportcard</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Updated by December 31th</a:t>
            </a: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To assist districts in meeting their ESSA LEA Report requirements, CDE will post State, LEA, and school level data on its website</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u="sng">
                <a:solidFill>
                  <a:schemeClr val="hlink"/>
                </a:solidFill>
                <a:latin typeface="Raleway"/>
                <a:ea typeface="Raleway"/>
                <a:cs typeface="Raleway"/>
                <a:sym typeface="Raleway"/>
                <a:hlinkClick r:id="rId4"/>
              </a:rPr>
              <a:t>https://www.cde.state.co.us/fedprograms/introduction</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Districts may link to CDE’s website or develop their own Local Report</a:t>
            </a:r>
            <a:endParaRPr>
              <a:latin typeface="Raleway"/>
              <a:ea typeface="Raleway"/>
              <a:cs typeface="Raleway"/>
              <a:sym typeface="Raleway"/>
            </a:endParaRPr>
          </a:p>
          <a:p>
            <a:pPr marL="1371600" lvl="2" indent="-317500" algn="l" rtl="0">
              <a:lnSpc>
                <a:spcPct val="100000"/>
              </a:lnSpc>
              <a:spcBef>
                <a:spcPts val="0"/>
              </a:spcBef>
              <a:spcAft>
                <a:spcPts val="0"/>
              </a:spcAft>
              <a:buSzPts val="1400"/>
              <a:buFont typeface="Raleway"/>
              <a:buChar char="•"/>
            </a:pPr>
            <a:r>
              <a:rPr lang="en">
                <a:latin typeface="Raleway"/>
                <a:ea typeface="Raleway"/>
                <a:cs typeface="Raleway"/>
                <a:sym typeface="Raleway"/>
              </a:rPr>
              <a:t>If a district chooses to develop their own report, please provide a link to Melissa Chaffin (</a:t>
            </a:r>
            <a:r>
              <a:rPr lang="en" u="sng">
                <a:solidFill>
                  <a:schemeClr val="hlink"/>
                </a:solidFill>
                <a:latin typeface="Raleway"/>
                <a:ea typeface="Raleway"/>
                <a:cs typeface="Raleway"/>
                <a:sym typeface="Raleway"/>
                <a:hlinkClick r:id="rId5"/>
              </a:rPr>
              <a:t>chaffin_m@cde.state.co.us</a:t>
            </a:r>
            <a:r>
              <a:rPr lang="en">
                <a:latin typeface="Raleway"/>
                <a:ea typeface="Raleway"/>
                <a:cs typeface="Raleway"/>
                <a:sym typeface="Raleway"/>
              </a:rPr>
              <a:t>) or Tina Negley (</a:t>
            </a:r>
            <a:r>
              <a:rPr lang="en" u="sng">
                <a:solidFill>
                  <a:schemeClr val="hlink"/>
                </a:solidFill>
                <a:latin typeface="Raleway"/>
                <a:ea typeface="Raleway"/>
                <a:cs typeface="Raleway"/>
                <a:sym typeface="Raleway"/>
                <a:hlinkClick r:id="rId6"/>
              </a:rPr>
              <a:t>negley_t@cde.state.co.us</a:t>
            </a:r>
            <a:r>
              <a:rPr lang="en">
                <a:latin typeface="Raleway"/>
                <a:ea typeface="Raleway"/>
                <a:cs typeface="Raleway"/>
                <a:sym typeface="Raleway"/>
              </a:rPr>
              <a:t>)</a:t>
            </a:r>
            <a:endParaRPr>
              <a:latin typeface="Raleway"/>
              <a:ea typeface="Raleway"/>
              <a:cs typeface="Raleway"/>
              <a:sym typeface="Raleway"/>
            </a:endParaRPr>
          </a:p>
        </p:txBody>
      </p:sp>
      <p:sp>
        <p:nvSpPr>
          <p:cNvPr id="446" name="Google Shape;446;p7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5"/>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Stronger Connections Grant (SCG)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6"/>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Today’s Topics</a:t>
            </a:r>
            <a:endParaRPr/>
          </a:p>
        </p:txBody>
      </p:sp>
      <p:sp>
        <p:nvSpPr>
          <p:cNvPr id="457" name="Google Shape;457;p7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26</a:t>
            </a:fld>
            <a:endParaRPr/>
          </a:p>
        </p:txBody>
      </p:sp>
      <p:sp>
        <p:nvSpPr>
          <p:cNvPr id="458" name="Google Shape;458;p76"/>
          <p:cNvSpPr txBox="1"/>
          <p:nvPr/>
        </p:nvSpPr>
        <p:spPr>
          <a:xfrm>
            <a:off x="287550" y="1147250"/>
            <a:ext cx="8568900" cy="2006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n" sz="1700">
                <a:latin typeface="Calibri"/>
                <a:ea typeface="Calibri"/>
                <a:cs typeface="Calibri"/>
                <a:sym typeface="Calibri"/>
              </a:rPr>
              <a:t>Overview and Status Update</a:t>
            </a:r>
            <a:endParaRPr sz="1700">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solidFill>
                  <a:schemeClr val="dk1"/>
                </a:solidFill>
                <a:latin typeface="Calibri"/>
                <a:ea typeface="Calibri"/>
                <a:cs typeface="Calibri"/>
                <a:sym typeface="Calibri"/>
              </a:rPr>
              <a:t>Review of SCG Eligibility</a:t>
            </a:r>
            <a:endParaRPr sz="1700">
              <a:solidFill>
                <a:schemeClr val="dk1"/>
              </a:solidFill>
              <a:latin typeface="Calibri"/>
              <a:ea typeface="Calibri"/>
              <a:cs typeface="Calibri"/>
              <a:sym typeface="Calibri"/>
            </a:endParaRPr>
          </a:p>
          <a:p>
            <a:pPr marL="457200" lvl="0" indent="-336550" algn="l" rtl="0">
              <a:spcBef>
                <a:spcPts val="10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Application Walkthrough</a:t>
            </a:r>
            <a:endParaRPr sz="1700">
              <a:solidFill>
                <a:schemeClr val="dk1"/>
              </a:solidFill>
              <a:latin typeface="Calibri"/>
              <a:ea typeface="Calibri"/>
              <a:cs typeface="Calibri"/>
              <a:sym typeface="Calibri"/>
            </a:endParaRPr>
          </a:p>
          <a:p>
            <a:pPr marL="457200" lvl="0" indent="-336550" algn="l" rtl="0">
              <a:spcBef>
                <a:spcPts val="10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Reporting Requirements</a:t>
            </a:r>
            <a:endParaRPr sz="1700">
              <a:solidFill>
                <a:schemeClr val="dk1"/>
              </a:solidFill>
              <a:latin typeface="Calibri"/>
              <a:ea typeface="Calibri"/>
              <a:cs typeface="Calibri"/>
              <a:sym typeface="Calibri"/>
            </a:endParaRPr>
          </a:p>
          <a:p>
            <a:pPr marL="457200" lvl="0" indent="-336550" algn="l" rtl="0">
              <a:spcBef>
                <a:spcPts val="1000"/>
              </a:spcBef>
              <a:spcAft>
                <a:spcPts val="0"/>
              </a:spcAft>
              <a:buClr>
                <a:schemeClr val="dk1"/>
              </a:buClr>
              <a:buSzPts val="1700"/>
              <a:buFont typeface="Calibri"/>
              <a:buChar char="★"/>
            </a:pPr>
            <a:r>
              <a:rPr lang="en" sz="1700">
                <a:solidFill>
                  <a:schemeClr val="dk1"/>
                </a:solidFill>
                <a:highlight>
                  <a:srgbClr val="FFFFFF"/>
                </a:highlight>
                <a:latin typeface="Calibri"/>
                <a:ea typeface="Calibri"/>
                <a:cs typeface="Calibri"/>
                <a:sym typeface="Calibri"/>
              </a:rPr>
              <a:t>Post-Award Revision (PAR) Process</a:t>
            </a:r>
            <a:endParaRPr sz="1700">
              <a:solidFill>
                <a:schemeClr val="dk1"/>
              </a:solidFill>
              <a:highlight>
                <a:srgbClr val="FFFFFF"/>
              </a:highlight>
              <a:latin typeface="Calibri"/>
              <a:ea typeface="Calibri"/>
              <a:cs typeface="Calibri"/>
              <a:sym typeface="Calibri"/>
            </a:endParaRPr>
          </a:p>
        </p:txBody>
      </p:sp>
      <p:pic>
        <p:nvPicPr>
          <p:cNvPr id="459" name="Google Shape;459;p7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22873" y="1528788"/>
            <a:ext cx="3610799" cy="2085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7"/>
          <p:cNvSpPr txBox="1">
            <a:spLocks noGrp="1"/>
          </p:cNvSpPr>
          <p:nvPr>
            <p:ph type="title"/>
          </p:nvPr>
        </p:nvSpPr>
        <p:spPr>
          <a:xfrm>
            <a:off x="197425" y="220800"/>
            <a:ext cx="8520600" cy="572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lt1"/>
                </a:solidFill>
              </a:rPr>
              <a:t>Overview</a:t>
            </a:r>
            <a:endParaRPr>
              <a:solidFill>
                <a:schemeClr val="lt1"/>
              </a:solidFill>
            </a:endParaRPr>
          </a:p>
        </p:txBody>
      </p:sp>
      <p:sp>
        <p:nvSpPr>
          <p:cNvPr id="465" name="Google Shape;465;p7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27</a:t>
            </a:fld>
            <a:endParaRPr/>
          </a:p>
        </p:txBody>
      </p:sp>
      <p:sp>
        <p:nvSpPr>
          <p:cNvPr id="466" name="Google Shape;466;p77"/>
          <p:cNvSpPr txBox="1"/>
          <p:nvPr/>
        </p:nvSpPr>
        <p:spPr>
          <a:xfrm>
            <a:off x="264750" y="1179150"/>
            <a:ext cx="8614500" cy="2963700"/>
          </a:xfrm>
          <a:prstGeom prst="rect">
            <a:avLst/>
          </a:prstGeom>
          <a:noFill/>
          <a:ln>
            <a:noFill/>
          </a:ln>
        </p:spPr>
        <p:txBody>
          <a:bodyPr spcFirstLastPara="1" wrap="square" lIns="91425" tIns="91425" rIns="91425" bIns="91425" anchor="t" anchorCtr="0">
            <a:spAutoFit/>
          </a:bodyPr>
          <a:lstStyle/>
          <a:p>
            <a:pPr marL="457200" lvl="0" indent="-336550" algn="l" rtl="0">
              <a:spcBef>
                <a:spcPts val="1000"/>
              </a:spcBef>
              <a:spcAft>
                <a:spcPts val="0"/>
              </a:spcAft>
              <a:buSzPts val="1700"/>
              <a:buFont typeface="Calibri"/>
              <a:buChar char="●"/>
            </a:pPr>
            <a:r>
              <a:rPr lang="en" sz="1700">
                <a:latin typeface="Calibri"/>
                <a:ea typeface="Calibri"/>
                <a:cs typeface="Calibri"/>
                <a:sym typeface="Calibri"/>
              </a:rPr>
              <a:t>The </a:t>
            </a:r>
            <a:r>
              <a:rPr lang="en" sz="1700" u="sng">
                <a:solidFill>
                  <a:schemeClr val="hlink"/>
                </a:solidFill>
                <a:latin typeface="Calibri"/>
                <a:ea typeface="Calibri"/>
                <a:cs typeface="Calibri"/>
                <a:sym typeface="Calibri"/>
                <a:hlinkClick r:id="rId3"/>
              </a:rPr>
              <a:t>Bipartisan Safer Communities Act (BSCA)</a:t>
            </a:r>
            <a:r>
              <a:rPr lang="en" sz="1700">
                <a:latin typeface="Calibri"/>
                <a:ea typeface="Calibri"/>
                <a:cs typeface="Calibri"/>
                <a:sym typeface="Calibri"/>
              </a:rPr>
              <a:t>, authorized $1 billion for states to pursue safer communities and healthier outcomes for students through activities that are allowable under Title IV, Part A of the Elementary and Secondary Education Act (ESEA). </a:t>
            </a:r>
            <a:endParaRPr sz="1700">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latin typeface="Calibri"/>
                <a:ea typeface="Calibri"/>
                <a:cs typeface="Calibri"/>
                <a:sym typeface="Calibri"/>
              </a:rPr>
              <a:t>The Colorado Department of Education (CDE) received a total allocation of $9,356,572 for a three-year performance period, ending on September 30, 2025. </a:t>
            </a:r>
            <a:endParaRPr sz="1700">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latin typeface="Calibri"/>
                <a:ea typeface="Calibri"/>
                <a:cs typeface="Calibri"/>
                <a:sym typeface="Calibri"/>
              </a:rPr>
              <a:t>95% of funds ($8,888,743) will be awarded to “high-need” local education agencies (LEAs) through the Stronger Connections Grant process.</a:t>
            </a:r>
            <a:endParaRPr sz="20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1000"/>
              </a:spcBef>
              <a:spcAft>
                <a:spcPts val="1000"/>
              </a:spcAft>
              <a:buNone/>
            </a:pPr>
            <a:endParaRPr sz="17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SCG Implementation Status</a:t>
            </a:r>
            <a:endParaRPr/>
          </a:p>
        </p:txBody>
      </p:sp>
      <p:sp>
        <p:nvSpPr>
          <p:cNvPr id="472" name="Google Shape;472;p7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28</a:t>
            </a:fld>
            <a:endParaRPr/>
          </a:p>
        </p:txBody>
      </p:sp>
      <p:graphicFrame>
        <p:nvGraphicFramePr>
          <p:cNvPr id="473" name="Google Shape;473;p78" descr="Stronger Connections Grant Funding Breakdown"/>
          <p:cNvGraphicFramePr/>
          <p:nvPr>
            <p:extLst>
              <p:ext uri="{D42A27DB-BD31-4B8C-83A1-F6EECF244321}">
                <p14:modId xmlns:p14="http://schemas.microsoft.com/office/powerpoint/2010/main" val="2588518792"/>
              </p:ext>
            </p:extLst>
          </p:nvPr>
        </p:nvGraphicFramePr>
        <p:xfrm>
          <a:off x="2025875" y="1160125"/>
          <a:ext cx="4894975" cy="1584840"/>
        </p:xfrm>
        <a:graphic>
          <a:graphicData uri="http://schemas.openxmlformats.org/drawingml/2006/table">
            <a:tbl>
              <a:tblPr>
                <a:noFill/>
                <a:tableStyleId>{09FDFFDB-221C-45A6-8FAE-96FE51A2807D}</a:tableStyleId>
              </a:tblPr>
              <a:tblGrid>
                <a:gridCol w="3275225">
                  <a:extLst>
                    <a:ext uri="{9D8B030D-6E8A-4147-A177-3AD203B41FA5}">
                      <a16:colId xmlns:a16="http://schemas.microsoft.com/office/drawing/2014/main" val="20000"/>
                    </a:ext>
                  </a:extLst>
                </a:gridCol>
                <a:gridCol w="16197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dirty="0"/>
                        <a:t>Total Funds to be Awarded</a:t>
                      </a:r>
                      <a:endParaRPr dirty="0"/>
                    </a:p>
                  </a:txBody>
                  <a:tcPr marL="91425" marR="91425" marT="91425" marB="91425"/>
                </a:tc>
                <a:tc>
                  <a:txBody>
                    <a:bodyPr/>
                    <a:lstStyle/>
                    <a:p>
                      <a:pPr marL="0" lvl="0" indent="0" algn="l" rtl="0">
                        <a:spcBef>
                          <a:spcPts val="0"/>
                        </a:spcBef>
                        <a:spcAft>
                          <a:spcPts val="0"/>
                        </a:spcAft>
                        <a:buNone/>
                      </a:pPr>
                      <a:r>
                        <a:rPr lang="en" dirty="0"/>
                        <a:t>$8,888,743</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Applications with Final Approval</a:t>
                      </a:r>
                      <a:endParaRPr/>
                    </a:p>
                  </a:txBody>
                  <a:tcPr marL="91425" marR="91425" marT="91425" marB="91425"/>
                </a:tc>
                <a:tc>
                  <a:txBody>
                    <a:bodyPr/>
                    <a:lstStyle/>
                    <a:p>
                      <a:pPr marL="0" lvl="0" indent="0" algn="l" rtl="0">
                        <a:spcBef>
                          <a:spcPts val="0"/>
                        </a:spcBef>
                        <a:spcAft>
                          <a:spcPts val="0"/>
                        </a:spcAft>
                        <a:buNone/>
                      </a:pPr>
                      <a:r>
                        <a:rPr lang="en" b="1" dirty="0">
                          <a:solidFill>
                            <a:srgbClr val="38761D"/>
                          </a:solidFill>
                        </a:rPr>
                        <a:t>$6,592,173.21</a:t>
                      </a:r>
                      <a:endParaRPr b="1" dirty="0">
                        <a:solidFill>
                          <a:srgbClr val="38761D"/>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Applications that Need Final Approval</a:t>
                      </a:r>
                      <a:endParaRPr/>
                    </a:p>
                  </a:txBody>
                  <a:tcPr marL="91425" marR="91425" marT="91425" marB="91425"/>
                </a:tc>
                <a:tc>
                  <a:txBody>
                    <a:bodyPr/>
                    <a:lstStyle/>
                    <a:p>
                      <a:pPr marL="0" lvl="0" indent="0" algn="l" rtl="0">
                        <a:spcBef>
                          <a:spcPts val="0"/>
                        </a:spcBef>
                        <a:spcAft>
                          <a:spcPts val="0"/>
                        </a:spcAft>
                        <a:buNone/>
                      </a:pPr>
                      <a:r>
                        <a:rPr lang="en"/>
                        <a:t>$398,000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Remaining Funds to Award</a:t>
                      </a:r>
                      <a:endParaRPr/>
                    </a:p>
                  </a:txBody>
                  <a:tcPr marL="91425" marR="91425" marT="91425" marB="91425"/>
                </a:tc>
                <a:tc>
                  <a:txBody>
                    <a:bodyPr/>
                    <a:lstStyle/>
                    <a:p>
                      <a:pPr marL="0" lvl="0" indent="0" algn="l" rtl="0">
                        <a:spcBef>
                          <a:spcPts val="0"/>
                        </a:spcBef>
                        <a:spcAft>
                          <a:spcPts val="0"/>
                        </a:spcAft>
                        <a:buNone/>
                      </a:pPr>
                      <a:r>
                        <a:rPr lang="en" b="1" dirty="0"/>
                        <a:t>$1,898,570</a:t>
                      </a:r>
                      <a:endParaRPr b="1" dirty="0"/>
                    </a:p>
                  </a:txBody>
                  <a:tcPr marL="91425" marR="91425" marT="91425" marB="91425"/>
                </a:tc>
                <a:extLst>
                  <a:ext uri="{0D108BD9-81ED-4DB2-BD59-A6C34878D82A}">
                    <a16:rowId xmlns:a16="http://schemas.microsoft.com/office/drawing/2014/main" val="10003"/>
                  </a:ext>
                </a:extLst>
              </a:tr>
            </a:tbl>
          </a:graphicData>
        </a:graphic>
      </p:graphicFrame>
      <p:sp>
        <p:nvSpPr>
          <p:cNvPr id="474" name="Google Shape;474;p78"/>
          <p:cNvSpPr/>
          <p:nvPr/>
        </p:nvSpPr>
        <p:spPr>
          <a:xfrm>
            <a:off x="1648650" y="3074050"/>
            <a:ext cx="5846700" cy="1276500"/>
          </a:xfrm>
          <a:prstGeom prst="bevel">
            <a:avLst>
              <a:gd name="adj" fmla="val 125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A second round of the competitive grant is being offered to award the remaining funds. </a:t>
            </a:r>
            <a:endParaRPr/>
          </a:p>
          <a:p>
            <a:pPr marL="457200" lvl="0" indent="-317500" algn="l" rtl="0">
              <a:spcBef>
                <a:spcPts val="0"/>
              </a:spcBef>
              <a:spcAft>
                <a:spcPts val="0"/>
              </a:spcAft>
              <a:buSzPts val="1400"/>
              <a:buChar char="●"/>
            </a:pPr>
            <a:r>
              <a:rPr lang="en"/>
              <a:t>Up to $150,000 per applicant will be awarded.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title"/>
          </p:nvPr>
        </p:nvSpPr>
        <p:spPr>
          <a:xfrm>
            <a:off x="197425" y="220800"/>
            <a:ext cx="8520600" cy="572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lt1"/>
                </a:solidFill>
              </a:rPr>
              <a:t>Current Awardees (Final Approval)</a:t>
            </a:r>
            <a:endParaRPr>
              <a:solidFill>
                <a:schemeClr val="lt1"/>
              </a:solidFill>
            </a:endParaRPr>
          </a:p>
        </p:txBody>
      </p:sp>
      <p:sp>
        <p:nvSpPr>
          <p:cNvPr id="480" name="Google Shape;480;p7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29</a:t>
            </a:fld>
            <a:endParaRPr/>
          </a:p>
        </p:txBody>
      </p:sp>
      <p:graphicFrame>
        <p:nvGraphicFramePr>
          <p:cNvPr id="481" name="Google Shape;481;p79"/>
          <p:cNvGraphicFramePr/>
          <p:nvPr/>
        </p:nvGraphicFramePr>
        <p:xfrm>
          <a:off x="585550" y="1005450"/>
          <a:ext cx="7972900" cy="3459000"/>
        </p:xfrm>
        <a:graphic>
          <a:graphicData uri="http://schemas.openxmlformats.org/drawingml/2006/table">
            <a:tbl>
              <a:tblPr>
                <a:noFill/>
                <a:tableStyleId>{09FDFFDB-221C-45A6-8FAE-96FE51A2807D}</a:tableStyleId>
              </a:tblPr>
              <a:tblGrid>
                <a:gridCol w="1993225">
                  <a:extLst>
                    <a:ext uri="{9D8B030D-6E8A-4147-A177-3AD203B41FA5}">
                      <a16:colId xmlns:a16="http://schemas.microsoft.com/office/drawing/2014/main" val="20000"/>
                    </a:ext>
                  </a:extLst>
                </a:gridCol>
                <a:gridCol w="1993225">
                  <a:extLst>
                    <a:ext uri="{9D8B030D-6E8A-4147-A177-3AD203B41FA5}">
                      <a16:colId xmlns:a16="http://schemas.microsoft.com/office/drawing/2014/main" val="20001"/>
                    </a:ext>
                  </a:extLst>
                </a:gridCol>
                <a:gridCol w="1993225">
                  <a:extLst>
                    <a:ext uri="{9D8B030D-6E8A-4147-A177-3AD203B41FA5}">
                      <a16:colId xmlns:a16="http://schemas.microsoft.com/office/drawing/2014/main" val="20002"/>
                    </a:ext>
                  </a:extLst>
                </a:gridCol>
                <a:gridCol w="1993225">
                  <a:extLst>
                    <a:ext uri="{9D8B030D-6E8A-4147-A177-3AD203B41FA5}">
                      <a16:colId xmlns:a16="http://schemas.microsoft.com/office/drawing/2014/main" val="20003"/>
                    </a:ext>
                  </a:extLst>
                </a:gridCol>
              </a:tblGrid>
              <a:tr h="387750">
                <a:tc>
                  <a:txBody>
                    <a:bodyPr/>
                    <a:lstStyle/>
                    <a:p>
                      <a:pPr marL="0" lvl="0" indent="0" algn="l" rtl="0">
                        <a:spcBef>
                          <a:spcPts val="0"/>
                        </a:spcBef>
                        <a:spcAft>
                          <a:spcPts val="0"/>
                        </a:spcAft>
                        <a:buNone/>
                      </a:pPr>
                      <a:r>
                        <a:rPr lang="en" sz="800"/>
                        <a:t>Adams County School District 14</a:t>
                      </a:r>
                      <a:endParaRPr sz="800"/>
                    </a:p>
                  </a:txBody>
                  <a:tcPr marL="25400" marR="25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800"/>
                        <a:t>Adams-Arapahoe 28J - AXL Academy</a:t>
                      </a:r>
                      <a:endParaRPr sz="800"/>
                    </a:p>
                  </a:txBody>
                  <a:tcPr marL="63500" marR="63500" marT="63500" marB="6350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Adams-Arapahoe 28J - Vega Collegiate Academy</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Agate School District 300 </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7750">
                <a:tc>
                  <a:txBody>
                    <a:bodyPr/>
                    <a:lstStyle/>
                    <a:p>
                      <a:pPr marL="0" lvl="0" indent="0" algn="l" rtl="0">
                        <a:spcBef>
                          <a:spcPts val="0"/>
                        </a:spcBef>
                        <a:spcAft>
                          <a:spcPts val="0"/>
                        </a:spcAft>
                        <a:buNone/>
                      </a:pPr>
                      <a:r>
                        <a:rPr lang="en" sz="800"/>
                        <a:t>Burlington School District RE-6J</a:t>
                      </a:r>
                      <a:endParaRPr sz="800"/>
                    </a:p>
                  </a:txBody>
                  <a:tcPr marL="25400" marR="25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800"/>
                        <a:t>Centennial School District R-1</a:t>
                      </a:r>
                      <a:endParaRPr sz="800"/>
                    </a:p>
                  </a:txBody>
                  <a:tcPr marL="63500" marR="63500" marT="63500" marB="6350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Center Consolidated School District 26JT</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dirty="0"/>
                        <a:t>Colorado River BOCES</a:t>
                      </a:r>
                      <a:endParaRPr sz="800"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7750">
                <a:tc>
                  <a:txBody>
                    <a:bodyPr/>
                    <a:lstStyle/>
                    <a:p>
                      <a:pPr marL="0" lvl="0" indent="0" algn="l" rtl="0">
                        <a:spcBef>
                          <a:spcPts val="0"/>
                        </a:spcBef>
                        <a:spcAft>
                          <a:spcPts val="0"/>
                        </a:spcAft>
                        <a:buNone/>
                      </a:pPr>
                      <a:r>
                        <a:rPr lang="en" sz="800"/>
                        <a:t>Colorado Springs School District 11</a:t>
                      </a:r>
                      <a:endParaRPr sz="800"/>
                    </a:p>
                  </a:txBody>
                  <a:tcPr marL="25400" marR="25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800"/>
                        <a:t>CSI - Early College of Arvada</a:t>
                      </a:r>
                      <a:endParaRPr sz="800"/>
                    </a:p>
                  </a:txBody>
                  <a:tcPr marL="63500" marR="63500" marT="63500" marB="6350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CSI - Kwiyagat Community Academy</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Deer Trail School District 26J</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7750">
                <a:tc>
                  <a:txBody>
                    <a:bodyPr/>
                    <a:lstStyle/>
                    <a:p>
                      <a:pPr marL="0" lvl="0" indent="0" algn="l" rtl="0">
                        <a:spcBef>
                          <a:spcPts val="0"/>
                        </a:spcBef>
                        <a:spcAft>
                          <a:spcPts val="0"/>
                        </a:spcAft>
                        <a:buNone/>
                      </a:pPr>
                      <a:r>
                        <a:rPr lang="en" sz="800"/>
                        <a:t>Elizabeth School District</a:t>
                      </a:r>
                      <a:endParaRPr sz="800"/>
                    </a:p>
                  </a:txBody>
                  <a:tcPr marL="25400" marR="25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800"/>
                        <a:t>Ellicott School District 22</a:t>
                      </a:r>
                      <a:endParaRPr sz="800"/>
                    </a:p>
                  </a:txBody>
                  <a:tcPr marL="63500" marR="63500" marT="63500" marB="6350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dirty="0"/>
                        <a:t>Garfield County School District 16</a:t>
                      </a:r>
                      <a:endParaRPr sz="800"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Harrison School District 2</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7750">
                <a:tc>
                  <a:txBody>
                    <a:bodyPr/>
                    <a:lstStyle/>
                    <a:p>
                      <a:pPr marL="0" lvl="0" indent="0" algn="l" rtl="0">
                        <a:spcBef>
                          <a:spcPts val="0"/>
                        </a:spcBef>
                        <a:spcAft>
                          <a:spcPts val="0"/>
                        </a:spcAft>
                        <a:buNone/>
                      </a:pPr>
                      <a:r>
                        <a:rPr lang="en" sz="800"/>
                        <a:t>La Veta School District RE-2</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Lake County School District R-1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Las Animas RE-1 - Academy of Las Animas Online</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Las Animas School District RE-1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7750">
                <a:tc>
                  <a:txBody>
                    <a:bodyPr/>
                    <a:lstStyle/>
                    <a:p>
                      <a:pPr marL="0" lvl="0" indent="0" algn="l" rtl="0">
                        <a:spcBef>
                          <a:spcPts val="0"/>
                        </a:spcBef>
                        <a:spcAft>
                          <a:spcPts val="0"/>
                        </a:spcAft>
                        <a:buNone/>
                      </a:pPr>
                      <a:r>
                        <a:rPr lang="en" sz="800"/>
                        <a:t>Mancos School District RE-6</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Manitou Springs School District 14</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Mapleton School District 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Mesa County Valley School District 51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7750">
                <a:tc>
                  <a:txBody>
                    <a:bodyPr/>
                    <a:lstStyle/>
                    <a:p>
                      <a:pPr marL="0" lvl="0" indent="0" algn="l" rtl="0">
                        <a:spcBef>
                          <a:spcPts val="0"/>
                        </a:spcBef>
                        <a:spcAft>
                          <a:spcPts val="0"/>
                        </a:spcAft>
                        <a:buNone/>
                      </a:pPr>
                      <a:r>
                        <a:rPr lang="en" sz="800"/>
                        <a:t>Montezuma-Cortez RE-1 - 0609 Battle Rock Charter</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Montezuma-Cortez School District RE-1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Mountain Valley School District RE-1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North Park School District R-1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7750">
                <a:tc>
                  <a:txBody>
                    <a:bodyPr/>
                    <a:lstStyle/>
                    <a:p>
                      <a:pPr marL="0" lvl="0" indent="0" algn="l" rtl="0">
                        <a:spcBef>
                          <a:spcPts val="0"/>
                        </a:spcBef>
                        <a:spcAft>
                          <a:spcPts val="0"/>
                        </a:spcAft>
                        <a:buNone/>
                      </a:pPr>
                      <a:r>
                        <a:rPr lang="en" sz="800"/>
                        <a:t>Poudre School District R-1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Pueblo School District 60</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School District 27J</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Stratton School District R-4</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57000">
                <a:tc>
                  <a:txBody>
                    <a:bodyPr/>
                    <a:lstStyle/>
                    <a:p>
                      <a:pPr marL="0" lvl="0" indent="0" algn="l" rtl="0">
                        <a:spcBef>
                          <a:spcPts val="0"/>
                        </a:spcBef>
                        <a:spcAft>
                          <a:spcPts val="0"/>
                        </a:spcAft>
                        <a:buNone/>
                      </a:pPr>
                      <a:r>
                        <a:rPr lang="en" sz="800"/>
                        <a:t>Weld County School District RE-3J</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Weld County School District RE-8</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t>Yuma School District 1</a:t>
                      </a:r>
                      <a:endParaRPr sz="8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3"/>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288" name="Google Shape;288;p53"/>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0"/>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SCG Eligibility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“High-Need” LEA</a:t>
            </a:r>
            <a:endParaRPr/>
          </a:p>
        </p:txBody>
      </p:sp>
      <p:sp>
        <p:nvSpPr>
          <p:cNvPr id="492" name="Google Shape;492;p8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31</a:t>
            </a:fld>
            <a:endParaRPr/>
          </a:p>
        </p:txBody>
      </p:sp>
      <p:sp>
        <p:nvSpPr>
          <p:cNvPr id="493" name="Google Shape;493;p81"/>
          <p:cNvSpPr txBox="1"/>
          <p:nvPr/>
        </p:nvSpPr>
        <p:spPr>
          <a:xfrm>
            <a:off x="604950" y="1141275"/>
            <a:ext cx="7934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62626"/>
                </a:solidFill>
                <a:latin typeface="Calibri"/>
                <a:ea typeface="Calibri"/>
                <a:cs typeface="Calibri"/>
                <a:sym typeface="Calibri"/>
              </a:rPr>
              <a:t>The definition of a “high-need” LEA in Colorado, developed by the Colorado Department of Education (CDE), in consultation with stakeholders and with public input, is based on three criteria:</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percentage of students eligible for Free and Reduced Lunch (FRL), </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student-to-mental health professional ratio, and </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rate of chronic absenteeism, for public school districts within the state. </a:t>
            </a:r>
            <a:endParaRPr sz="1000">
              <a:solidFill>
                <a:schemeClr val="dk1"/>
              </a:solidFill>
            </a:endParaRPr>
          </a:p>
          <a:p>
            <a:pPr marL="0" lvl="0" indent="0" algn="l" rtl="0">
              <a:lnSpc>
                <a:spcPct val="115000"/>
              </a:lnSpc>
              <a:spcBef>
                <a:spcPts val="0"/>
              </a:spcBef>
              <a:spcAft>
                <a:spcPts val="1000"/>
              </a:spcAft>
              <a:buNone/>
            </a:pPr>
            <a:endParaRPr sz="1000">
              <a:solidFill>
                <a:schemeClr val="dk1"/>
              </a:solidFill>
            </a:endParaRPr>
          </a:p>
        </p:txBody>
      </p:sp>
      <p:sp>
        <p:nvSpPr>
          <p:cNvPr id="494" name="Google Shape;494;p81"/>
          <p:cNvSpPr/>
          <p:nvPr/>
        </p:nvSpPr>
        <p:spPr>
          <a:xfrm>
            <a:off x="2370675" y="3214025"/>
            <a:ext cx="4205400" cy="1233900"/>
          </a:xfrm>
          <a:prstGeom prst="wave">
            <a:avLst>
              <a:gd name="adj1" fmla="val 7805"/>
              <a:gd name="adj2" fmla="val 4291"/>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Calibri"/>
                <a:ea typeface="Calibri"/>
                <a:cs typeface="Calibri"/>
                <a:sym typeface="Calibri"/>
              </a:rPr>
              <a:t>A </a:t>
            </a:r>
            <a:r>
              <a:rPr lang="en" sz="1600" u="sng" dirty="0">
                <a:solidFill>
                  <a:schemeClr val="accent1">
                    <a:lumMod val="75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summary of the public comment</a:t>
            </a:r>
            <a:r>
              <a:rPr lang="en" sz="1600" dirty="0">
                <a:solidFill>
                  <a:schemeClr val="accent1">
                    <a:lumMod val="75000"/>
                  </a:schemeClr>
                </a:solidFill>
                <a:latin typeface="Calibri"/>
                <a:ea typeface="Calibri"/>
                <a:cs typeface="Calibri"/>
                <a:sym typeface="Calibri"/>
              </a:rPr>
              <a:t> </a:t>
            </a:r>
            <a:r>
              <a:rPr lang="en" sz="1600" dirty="0">
                <a:latin typeface="Calibri"/>
                <a:ea typeface="Calibri"/>
                <a:cs typeface="Calibri"/>
                <a:sym typeface="Calibri"/>
              </a:rPr>
              <a:t>received is available through the Stronger Connections Grant website. </a:t>
            </a:r>
            <a:endParaRPr sz="1600"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Eligibility Determination</a:t>
            </a:r>
            <a:endParaRPr/>
          </a:p>
        </p:txBody>
      </p:sp>
      <p:sp>
        <p:nvSpPr>
          <p:cNvPr id="500" name="Google Shape;500;p8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32</a:t>
            </a:fld>
            <a:endParaRPr/>
          </a:p>
        </p:txBody>
      </p:sp>
      <p:sp>
        <p:nvSpPr>
          <p:cNvPr id="501" name="Google Shape;501;p82"/>
          <p:cNvSpPr txBox="1"/>
          <p:nvPr/>
        </p:nvSpPr>
        <p:spPr>
          <a:xfrm>
            <a:off x="500275" y="1156900"/>
            <a:ext cx="8113800" cy="391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500">
                <a:solidFill>
                  <a:schemeClr val="dk1"/>
                </a:solidFill>
                <a:latin typeface="Calibri"/>
                <a:ea typeface="Calibri"/>
                <a:cs typeface="Calibri"/>
                <a:sym typeface="Calibri"/>
              </a:rPr>
              <a:t>“High-need” LEAs were determined based on a total composite score utilizing three metrics:</a:t>
            </a:r>
            <a:endParaRPr sz="1500">
              <a:solidFill>
                <a:schemeClr val="dk1"/>
              </a:solidFill>
              <a:latin typeface="Calibri"/>
              <a:ea typeface="Calibri"/>
              <a:cs typeface="Calibri"/>
              <a:sym typeface="Calibri"/>
            </a:endParaRPr>
          </a:p>
          <a:p>
            <a:pPr marL="457200" lvl="0" indent="-323850" algn="l" rtl="0">
              <a:lnSpc>
                <a:spcPct val="115000"/>
              </a:lnSpc>
              <a:spcBef>
                <a:spcPts val="1000"/>
              </a:spcBef>
              <a:spcAft>
                <a:spcPts val="0"/>
              </a:spcAft>
              <a:buClr>
                <a:schemeClr val="dk1"/>
              </a:buClr>
              <a:buSzPts val="1500"/>
              <a:buAutoNum type="arabicPeriod"/>
            </a:pPr>
            <a:r>
              <a:rPr lang="en" sz="1500" b="1">
                <a:solidFill>
                  <a:schemeClr val="dk1"/>
                </a:solidFill>
                <a:latin typeface="Calibri"/>
                <a:ea typeface="Calibri"/>
                <a:cs typeface="Calibri"/>
                <a:sym typeface="Calibri"/>
              </a:rPr>
              <a:t>Poverty rate</a:t>
            </a:r>
            <a:r>
              <a:rPr lang="en" sz="1500">
                <a:solidFill>
                  <a:schemeClr val="dk1"/>
                </a:solidFill>
                <a:latin typeface="Calibri"/>
                <a:ea typeface="Calibri"/>
                <a:cs typeface="Calibri"/>
                <a:sym typeface="Calibri"/>
              </a:rPr>
              <a:t> - calculated based on the percentage of K-12 students eligible for free/reduced meals (FRL), utilizing 2021-22 Student October Snapshot data.</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AutoNum type="arabicPeriod"/>
            </a:pPr>
            <a:r>
              <a:rPr lang="en" sz="1500" b="1">
                <a:solidFill>
                  <a:schemeClr val="dk1"/>
                </a:solidFill>
                <a:latin typeface="Calibri"/>
                <a:ea typeface="Calibri"/>
                <a:cs typeface="Calibri"/>
                <a:sym typeface="Calibri"/>
              </a:rPr>
              <a:t>Student-to-mental health professional ratio</a:t>
            </a:r>
            <a:r>
              <a:rPr lang="en" sz="1500">
                <a:solidFill>
                  <a:schemeClr val="dk1"/>
                </a:solidFill>
                <a:latin typeface="Calibri"/>
                <a:ea typeface="Calibri"/>
                <a:cs typeface="Calibri"/>
                <a:sym typeface="Calibri"/>
              </a:rPr>
              <a:t> - calculated based on the total number of K-12 students (utilizing 2021-22 Student October Snapshot data) divided by the total FTE (full-time equivalent) of staff with a job classification code of 211 (counselor), 236 (psychologist), or 237 (social worker), as reported by LEAs in the 2021-22 Human Resources Snapshot.</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AutoNum type="arabicPeriod"/>
            </a:pPr>
            <a:r>
              <a:rPr lang="en" sz="1500" b="1">
                <a:solidFill>
                  <a:schemeClr val="dk1"/>
                </a:solidFill>
                <a:latin typeface="Calibri"/>
                <a:ea typeface="Calibri"/>
                <a:cs typeface="Calibri"/>
                <a:sym typeface="Calibri"/>
              </a:rPr>
              <a:t>Chronic absenteeism rate</a:t>
            </a:r>
            <a:r>
              <a:rPr lang="en" sz="1500">
                <a:solidFill>
                  <a:schemeClr val="dk1"/>
                </a:solidFill>
                <a:latin typeface="Calibri"/>
                <a:ea typeface="Calibri"/>
                <a:cs typeface="Calibri"/>
                <a:sym typeface="Calibri"/>
              </a:rPr>
              <a:t> - calculated based on the percentage of students considered chronically absent (students who are absent for any reason [excused or unexcused] for 10% or more of the days enrolled during the school year), utilizing 2021-22 Attendance Snapshot data.</a:t>
            </a:r>
            <a:endParaRPr sz="15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lnSpc>
                <a:spcPct val="115000"/>
              </a:lnSpc>
              <a:spcBef>
                <a:spcPts val="1200"/>
              </a:spcBef>
              <a:spcAft>
                <a:spcPts val="1000"/>
              </a:spcAft>
              <a:buNone/>
            </a:pPr>
            <a:endParaRPr sz="10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3"/>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Eligibility Determination, continued</a:t>
            </a:r>
            <a:endParaRPr/>
          </a:p>
        </p:txBody>
      </p:sp>
      <p:sp>
        <p:nvSpPr>
          <p:cNvPr id="507" name="Google Shape;507;p8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33</a:t>
            </a:fld>
            <a:endParaRPr/>
          </a:p>
        </p:txBody>
      </p:sp>
      <p:graphicFrame>
        <p:nvGraphicFramePr>
          <p:cNvPr id="508" name="Google Shape;508;p83"/>
          <p:cNvGraphicFramePr/>
          <p:nvPr>
            <p:extLst>
              <p:ext uri="{D42A27DB-BD31-4B8C-83A1-F6EECF244321}">
                <p14:modId xmlns:p14="http://schemas.microsoft.com/office/powerpoint/2010/main" val="2868262322"/>
              </p:ext>
            </p:extLst>
          </p:nvPr>
        </p:nvGraphicFramePr>
        <p:xfrm>
          <a:off x="1044375" y="1130225"/>
          <a:ext cx="6857975" cy="2026079"/>
        </p:xfrm>
        <a:graphic>
          <a:graphicData uri="http://schemas.openxmlformats.org/drawingml/2006/table">
            <a:tbl>
              <a:tblPr firstRow="1">
                <a:noFill/>
                <a:tableStyleId>{8A99090F-2E91-43E3-8C87-F793DD7E30A1}</a:tableStyleId>
              </a:tblPr>
              <a:tblGrid>
                <a:gridCol w="1337675">
                  <a:extLst>
                    <a:ext uri="{9D8B030D-6E8A-4147-A177-3AD203B41FA5}">
                      <a16:colId xmlns:a16="http://schemas.microsoft.com/office/drawing/2014/main" val="20000"/>
                    </a:ext>
                  </a:extLst>
                </a:gridCol>
                <a:gridCol w="1380075">
                  <a:extLst>
                    <a:ext uri="{9D8B030D-6E8A-4147-A177-3AD203B41FA5}">
                      <a16:colId xmlns:a16="http://schemas.microsoft.com/office/drawing/2014/main" val="20001"/>
                    </a:ext>
                  </a:extLst>
                </a:gridCol>
                <a:gridCol w="1380075">
                  <a:extLst>
                    <a:ext uri="{9D8B030D-6E8A-4147-A177-3AD203B41FA5}">
                      <a16:colId xmlns:a16="http://schemas.microsoft.com/office/drawing/2014/main" val="20002"/>
                    </a:ext>
                  </a:extLst>
                </a:gridCol>
                <a:gridCol w="1380075">
                  <a:extLst>
                    <a:ext uri="{9D8B030D-6E8A-4147-A177-3AD203B41FA5}">
                      <a16:colId xmlns:a16="http://schemas.microsoft.com/office/drawing/2014/main" val="20003"/>
                    </a:ext>
                  </a:extLst>
                </a:gridCol>
                <a:gridCol w="1380075">
                  <a:extLst>
                    <a:ext uri="{9D8B030D-6E8A-4147-A177-3AD203B41FA5}">
                      <a16:colId xmlns:a16="http://schemas.microsoft.com/office/drawing/2014/main" val="20004"/>
                    </a:ext>
                  </a:extLst>
                </a:gridCol>
              </a:tblGrid>
              <a:tr h="317500">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Metric</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1</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(1 point)</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2</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(2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3</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(3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4</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(4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extLst>
                  <a:ext uri="{0D108BD9-81ED-4DB2-BD59-A6C34878D82A}">
                    <a16:rowId xmlns:a16="http://schemas.microsoft.com/office/drawing/2014/main" val="10000"/>
                  </a:ext>
                </a:extLst>
              </a:tr>
              <a:tr h="317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Poverty Rate</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27.5%</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27.5% - 40.7%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40.8% - 53.0%</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Greater than 53.0%</a:t>
                      </a:r>
                      <a:endParaRPr sz="110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1"/>
                  </a:ext>
                </a:extLst>
              </a:tr>
              <a:tr h="698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Student to Mental Health Professional Ratio</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176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176 - 233.5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233.6 - 375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More than 375 students per 1 (FTE) staff </a:t>
                      </a:r>
                      <a:r>
                        <a:rPr lang="en" sz="1100" u="sng">
                          <a:solidFill>
                            <a:srgbClr val="262626"/>
                          </a:solidFill>
                          <a:latin typeface="Calibri"/>
                          <a:ea typeface="Calibri"/>
                          <a:cs typeface="Calibri"/>
                          <a:sym typeface="Calibri"/>
                        </a:rPr>
                        <a:t>or</a:t>
                      </a:r>
                      <a:r>
                        <a:rPr lang="en" sz="1100">
                          <a:solidFill>
                            <a:srgbClr val="262626"/>
                          </a:solidFill>
                          <a:latin typeface="Calibri"/>
                          <a:ea typeface="Calibri"/>
                          <a:cs typeface="Calibri"/>
                          <a:sym typeface="Calibri"/>
                        </a:rPr>
                        <a:t> no mental health professionals</a:t>
                      </a:r>
                      <a:endParaRPr sz="110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2"/>
                  </a:ext>
                </a:extLst>
              </a:tr>
              <a:tr h="317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Chronic Absenteeism Rate</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22.2%</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22.2% - 30.7%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30.8% - 39.7%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dirty="0">
                          <a:solidFill>
                            <a:srgbClr val="262626"/>
                          </a:solidFill>
                          <a:latin typeface="Calibri"/>
                          <a:ea typeface="Calibri"/>
                          <a:cs typeface="Calibri"/>
                          <a:sym typeface="Calibri"/>
                        </a:rPr>
                        <a:t>Greater than 39.7%</a:t>
                      </a:r>
                      <a:endParaRPr sz="1100" dirty="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3"/>
                  </a:ext>
                </a:extLst>
              </a:tr>
            </a:tbl>
          </a:graphicData>
        </a:graphic>
      </p:graphicFrame>
      <p:sp>
        <p:nvSpPr>
          <p:cNvPr id="509" name="Google Shape;509;p83"/>
          <p:cNvSpPr txBox="1"/>
          <p:nvPr/>
        </p:nvSpPr>
        <p:spPr>
          <a:xfrm>
            <a:off x="303375" y="3462350"/>
            <a:ext cx="8340000" cy="708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0"/>
              </a:spcAft>
              <a:buNone/>
            </a:pPr>
            <a:r>
              <a:rPr lang="en" sz="1700">
                <a:solidFill>
                  <a:srgbClr val="262626"/>
                </a:solidFill>
                <a:latin typeface="Calibri"/>
                <a:ea typeface="Calibri"/>
                <a:cs typeface="Calibri"/>
                <a:sym typeface="Calibri"/>
              </a:rPr>
              <a:t>LEAs with at least 10 total points are considered “high-need” LEAs and </a:t>
            </a:r>
            <a:endParaRPr sz="1700">
              <a:solidFill>
                <a:srgbClr val="262626"/>
              </a:solidFill>
              <a:latin typeface="Calibri"/>
              <a:ea typeface="Calibri"/>
              <a:cs typeface="Calibri"/>
              <a:sym typeface="Calibri"/>
            </a:endParaRPr>
          </a:p>
          <a:p>
            <a:pPr marL="0" lvl="0" indent="0" algn="ctr" rtl="0">
              <a:spcBef>
                <a:spcPts val="0"/>
              </a:spcBef>
              <a:spcAft>
                <a:spcPts val="0"/>
              </a:spcAft>
              <a:buNone/>
            </a:pPr>
            <a:r>
              <a:rPr lang="en" sz="1700">
                <a:solidFill>
                  <a:srgbClr val="262626"/>
                </a:solidFill>
                <a:latin typeface="Calibri"/>
                <a:ea typeface="Calibri"/>
                <a:cs typeface="Calibri"/>
                <a:sym typeface="Calibri"/>
              </a:rPr>
              <a:t>are eligible to apply for the Stronger Connections Grant.</a:t>
            </a:r>
            <a:endParaRPr sz="2200">
              <a:solidFill>
                <a:srgbClr val="262626"/>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4"/>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“High-Need” LEAs</a:t>
            </a:r>
            <a:endParaRPr/>
          </a:p>
        </p:txBody>
      </p:sp>
      <p:sp>
        <p:nvSpPr>
          <p:cNvPr id="515" name="Google Shape;515;p8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34</a:t>
            </a:fld>
            <a:endParaRPr/>
          </a:p>
        </p:txBody>
      </p:sp>
      <p:graphicFrame>
        <p:nvGraphicFramePr>
          <p:cNvPr id="516" name="Google Shape;516;p84"/>
          <p:cNvGraphicFramePr/>
          <p:nvPr>
            <p:extLst>
              <p:ext uri="{D42A27DB-BD31-4B8C-83A1-F6EECF244321}">
                <p14:modId xmlns:p14="http://schemas.microsoft.com/office/powerpoint/2010/main" val="4158220439"/>
              </p:ext>
            </p:extLst>
          </p:nvPr>
        </p:nvGraphicFramePr>
        <p:xfrm>
          <a:off x="88675" y="1214850"/>
          <a:ext cx="3644300" cy="3048000"/>
        </p:xfrm>
        <a:graphic>
          <a:graphicData uri="http://schemas.openxmlformats.org/drawingml/2006/table">
            <a:tbl>
              <a:tblPr firstRow="1">
                <a:noFill/>
                <a:tableStyleId>{09FDFFDB-221C-45A6-8FAE-96FE51A2807D}</a:tableStyleId>
              </a:tblPr>
              <a:tblGrid>
                <a:gridCol w="1709575">
                  <a:extLst>
                    <a:ext uri="{9D8B030D-6E8A-4147-A177-3AD203B41FA5}">
                      <a16:colId xmlns:a16="http://schemas.microsoft.com/office/drawing/2014/main" val="20000"/>
                    </a:ext>
                  </a:extLst>
                </a:gridCol>
                <a:gridCol w="1934725">
                  <a:extLst>
                    <a:ext uri="{9D8B030D-6E8A-4147-A177-3AD203B41FA5}">
                      <a16:colId xmlns:a16="http://schemas.microsoft.com/office/drawing/2014/main" val="20001"/>
                    </a:ext>
                  </a:extLst>
                </a:gridCol>
              </a:tblGrid>
              <a:tr h="381000">
                <a:tc gridSpan="2">
                  <a:txBody>
                    <a:bodyPr/>
                    <a:lstStyle/>
                    <a:p>
                      <a:pPr marL="0" lvl="0" indent="0" algn="ctr" rtl="0">
                        <a:lnSpc>
                          <a:spcPct val="115000"/>
                        </a:lnSpc>
                        <a:spcBef>
                          <a:spcPts val="0"/>
                        </a:spcBef>
                        <a:spcAft>
                          <a:spcPts val="0"/>
                        </a:spcAft>
                        <a:buNone/>
                      </a:pPr>
                      <a:r>
                        <a:rPr lang="en" sz="1500" b="1" dirty="0">
                          <a:latin typeface="Calibri"/>
                          <a:ea typeface="Calibri"/>
                          <a:cs typeface="Calibri"/>
                          <a:sym typeface="Calibri"/>
                        </a:rPr>
                        <a:t>High-Need LEAs Awarded Funds</a:t>
                      </a:r>
                      <a:endParaRPr sz="1500" b="1" dirty="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Adams County 14</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Las Animas RE-1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Agate 300</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Mancos Re-6</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Burlington RE-6J</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Montezuma-Cortez RE-1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0640 Centennial R-1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North Park R-1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Colorado Springs 11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Pueblo City 60</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Ellicott 22</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Weld Re-8 Schools</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Garfield 16</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dirty="0">
                          <a:latin typeface="Calibri"/>
                          <a:ea typeface="Calibri"/>
                          <a:cs typeface="Calibri"/>
                          <a:sym typeface="Calibri"/>
                        </a:rPr>
                        <a:t>Yuma 1</a:t>
                      </a:r>
                      <a:endParaRPr sz="1100" dirty="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graphicFrame>
        <p:nvGraphicFramePr>
          <p:cNvPr id="517" name="Google Shape;517;p84"/>
          <p:cNvGraphicFramePr/>
          <p:nvPr>
            <p:extLst>
              <p:ext uri="{D42A27DB-BD31-4B8C-83A1-F6EECF244321}">
                <p14:modId xmlns:p14="http://schemas.microsoft.com/office/powerpoint/2010/main" val="2126211990"/>
              </p:ext>
            </p:extLst>
          </p:nvPr>
        </p:nvGraphicFramePr>
        <p:xfrm>
          <a:off x="3859850" y="1220725"/>
          <a:ext cx="5135550" cy="2667000"/>
        </p:xfrm>
        <a:graphic>
          <a:graphicData uri="http://schemas.openxmlformats.org/drawingml/2006/table">
            <a:tbl>
              <a:tblPr firstRow="1">
                <a:noFill/>
                <a:tableStyleId>{09FDFFDB-221C-45A6-8FAE-96FE51A2807D}</a:tableStyleId>
              </a:tblPr>
              <a:tblGrid>
                <a:gridCol w="1711850">
                  <a:extLst>
                    <a:ext uri="{9D8B030D-6E8A-4147-A177-3AD203B41FA5}">
                      <a16:colId xmlns:a16="http://schemas.microsoft.com/office/drawing/2014/main" val="20000"/>
                    </a:ext>
                  </a:extLst>
                </a:gridCol>
                <a:gridCol w="1711850">
                  <a:extLst>
                    <a:ext uri="{9D8B030D-6E8A-4147-A177-3AD203B41FA5}">
                      <a16:colId xmlns:a16="http://schemas.microsoft.com/office/drawing/2014/main" val="20001"/>
                    </a:ext>
                  </a:extLst>
                </a:gridCol>
                <a:gridCol w="1711850">
                  <a:extLst>
                    <a:ext uri="{9D8B030D-6E8A-4147-A177-3AD203B41FA5}">
                      <a16:colId xmlns:a16="http://schemas.microsoft.com/office/drawing/2014/main" val="20002"/>
                    </a:ext>
                  </a:extLst>
                </a:gridCol>
              </a:tblGrid>
              <a:tr h="381000">
                <a:tc gridSpan="3">
                  <a:txBody>
                    <a:bodyPr/>
                    <a:lstStyle/>
                    <a:p>
                      <a:pPr marL="0" lvl="0" indent="0" algn="ctr" rtl="0">
                        <a:lnSpc>
                          <a:spcPct val="115000"/>
                        </a:lnSpc>
                        <a:spcBef>
                          <a:spcPts val="0"/>
                        </a:spcBef>
                        <a:spcAft>
                          <a:spcPts val="0"/>
                        </a:spcAft>
                        <a:buNone/>
                      </a:pPr>
                      <a:r>
                        <a:rPr lang="en" sz="1500" b="1" dirty="0">
                          <a:latin typeface="Calibri"/>
                          <a:ea typeface="Calibri"/>
                          <a:cs typeface="Calibri"/>
                          <a:sym typeface="Calibri"/>
                        </a:rPr>
                        <a:t>High-Need LEAs Eligible to Apply</a:t>
                      </a:r>
                      <a:endParaRPr sz="1500" b="1" dirty="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pPr marL="0" lvl="0" indent="0" algn="ctr" rtl="0">
                        <a:lnSpc>
                          <a:spcPct val="115000"/>
                        </a:lnSpc>
                        <a:spcBef>
                          <a:spcPts val="0"/>
                        </a:spcBef>
                        <a:spcAft>
                          <a:spcPts val="0"/>
                        </a:spcAft>
                        <a:buNone/>
                      </a:pPr>
                      <a:endParaRPr sz="1500" b="1" dirty="0">
                        <a:latin typeface="Calibri"/>
                        <a:ea typeface="Calibri"/>
                        <a:cs typeface="Calibri"/>
                        <a:sym typeface="Calibri"/>
                      </a:endParaRPr>
                    </a:p>
                  </a:txBody>
                  <a:tcPr marL="28575" marR="28575" marT="19050" marB="1905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lnSpc>
                          <a:spcPct val="115000"/>
                        </a:lnSpc>
                        <a:spcBef>
                          <a:spcPts val="0"/>
                        </a:spcBef>
                        <a:spcAft>
                          <a:spcPts val="0"/>
                        </a:spcAft>
                        <a:buNone/>
                      </a:pPr>
                      <a:endParaRPr sz="1500" b="1" dirty="0">
                        <a:latin typeface="Calibri"/>
                        <a:ea typeface="Calibri"/>
                        <a:cs typeface="Calibri"/>
                        <a:sym typeface="Calibri"/>
                      </a:endParaRPr>
                    </a:p>
                  </a:txBody>
                  <a:tcPr marL="28575" marR="28575" marT="19050" marB="1905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Aguilar Reorganized 6</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Holly RE-3</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Rocky Ford R-2</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Cotopaxi RE-3</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Huerfano Re-1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Springfield RE-4</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Dolores County RE No.2</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Lamar Re-2</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Trinidad 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East Otero R-1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North Conejos RE-1J</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West End RE-2</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Granada RE-1</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Norwood R-2J</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Westminster Public Schools</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Greeley 6</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Pritchett RE-3</a:t>
                      </a:r>
                      <a:endParaRPr sz="1100">
                        <a:latin typeface="Calibri"/>
                        <a:ea typeface="Calibri"/>
                        <a:cs typeface="Calibri"/>
                        <a:sym typeface="Calibri"/>
                      </a:endParaRPr>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28575" marR="28575" marT="19050" marB="190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5"/>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Alternative Eligibility Option</a:t>
            </a:r>
            <a:endParaRPr/>
          </a:p>
        </p:txBody>
      </p:sp>
      <p:sp>
        <p:nvSpPr>
          <p:cNvPr id="523" name="Google Shape;523;p8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35</a:t>
            </a:fld>
            <a:endParaRPr/>
          </a:p>
        </p:txBody>
      </p:sp>
      <p:sp>
        <p:nvSpPr>
          <p:cNvPr id="524" name="Google Shape;524;p85"/>
          <p:cNvSpPr txBox="1"/>
          <p:nvPr/>
        </p:nvSpPr>
        <p:spPr>
          <a:xfrm>
            <a:off x="586275" y="1201775"/>
            <a:ext cx="82539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62626"/>
                </a:solidFill>
                <a:latin typeface="Calibri"/>
                <a:ea typeface="Calibri"/>
                <a:cs typeface="Calibri"/>
                <a:sym typeface="Calibri"/>
              </a:rPr>
              <a:t>LEAs that are</a:t>
            </a:r>
            <a:r>
              <a:rPr lang="en" sz="1700" b="1">
                <a:solidFill>
                  <a:srgbClr val="262626"/>
                </a:solidFill>
                <a:latin typeface="Calibri"/>
                <a:ea typeface="Calibri"/>
                <a:cs typeface="Calibri"/>
                <a:sym typeface="Calibri"/>
              </a:rPr>
              <a:t> </a:t>
            </a:r>
            <a:r>
              <a:rPr lang="en" sz="1700" b="1" u="sng">
                <a:solidFill>
                  <a:srgbClr val="262626"/>
                </a:solidFill>
                <a:latin typeface="Calibri"/>
                <a:ea typeface="Calibri"/>
                <a:cs typeface="Calibri"/>
                <a:sym typeface="Calibri"/>
              </a:rPr>
              <a:t>not</a:t>
            </a:r>
            <a:r>
              <a:rPr lang="en" sz="1700">
                <a:solidFill>
                  <a:srgbClr val="262626"/>
                </a:solidFill>
                <a:latin typeface="Calibri"/>
                <a:ea typeface="Calibri"/>
                <a:cs typeface="Calibri"/>
                <a:sym typeface="Calibri"/>
              </a:rPr>
              <a:t> automatically eligible to apply based on CDE’s definition will have the option to submit an application using their own data to demonstrate an identified need. </a:t>
            </a:r>
            <a:endParaRPr sz="1700">
              <a:solidFill>
                <a:srgbClr val="262626"/>
              </a:solidFill>
              <a:latin typeface="Calibri"/>
              <a:ea typeface="Calibri"/>
              <a:cs typeface="Calibri"/>
              <a:sym typeface="Calibri"/>
            </a:endParaRPr>
          </a:p>
          <a:p>
            <a:pPr marL="0" lvl="0" indent="0" algn="l" rtl="0">
              <a:spcBef>
                <a:spcPts val="0"/>
              </a:spcBef>
              <a:spcAft>
                <a:spcPts val="0"/>
              </a:spcAft>
              <a:buNone/>
            </a:pP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Char char="●"/>
            </a:pPr>
            <a:r>
              <a:rPr lang="en" sz="1700" b="1" i="1">
                <a:solidFill>
                  <a:srgbClr val="262626"/>
                </a:solidFill>
                <a:latin typeface="Calibri"/>
                <a:ea typeface="Calibri"/>
                <a:cs typeface="Calibri"/>
                <a:sym typeface="Calibri"/>
              </a:rPr>
              <a:t>All applications submitted under this category must include a data summary that clearly demonstrates an identified need aligned with the grant’s intent to address the health and safety of students and explains the urgency of the identified need.</a:t>
            </a:r>
            <a:endParaRPr sz="1700">
              <a:solidFill>
                <a:srgbClr val="262626"/>
              </a:solidFill>
              <a:latin typeface="Calibri"/>
              <a:ea typeface="Calibri"/>
              <a:cs typeface="Calibri"/>
              <a:sym typeface="Calibri"/>
            </a:endParaRPr>
          </a:p>
        </p:txBody>
      </p:sp>
      <p:pic>
        <p:nvPicPr>
          <p:cNvPr id="525" name="Google Shape;525;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46123" y="3151900"/>
            <a:ext cx="2651750" cy="1217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6"/>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Charter School Eligibility</a:t>
            </a:r>
            <a:endParaRPr/>
          </a:p>
        </p:txBody>
      </p:sp>
      <p:sp>
        <p:nvSpPr>
          <p:cNvPr id="531" name="Google Shape;531;p8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36</a:t>
            </a:fld>
            <a:endParaRPr/>
          </a:p>
        </p:txBody>
      </p:sp>
      <p:sp>
        <p:nvSpPr>
          <p:cNvPr id="532" name="Google Shape;532;p8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lnSpc>
                <a:spcPct val="100000"/>
              </a:lnSpc>
              <a:spcBef>
                <a:spcPts val="0"/>
              </a:spcBef>
              <a:spcAft>
                <a:spcPts val="0"/>
              </a:spcAft>
              <a:buNone/>
            </a:pPr>
            <a:r>
              <a:rPr lang="en" sz="1400" u="sng">
                <a:solidFill>
                  <a:srgbClr val="262626"/>
                </a:solidFill>
              </a:rPr>
              <a:t>U. S. Department of Education</a:t>
            </a:r>
            <a:r>
              <a:rPr lang="en" sz="1400">
                <a:solidFill>
                  <a:srgbClr val="262626"/>
                </a:solidFill>
              </a:rPr>
              <a:t> </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None/>
            </a:pPr>
            <a:r>
              <a:rPr lang="en" sz="1400">
                <a:solidFill>
                  <a:srgbClr val="262626"/>
                </a:solidFill>
              </a:rPr>
              <a:t>A charter school that is an LEA, as defined in section 8101(30) of the ESEA, may receive a Stronger Connections subgrant like any other LEA. A charter school that is not an LEA may not receive a subgrant, but it may receive support under Stronger Connections through the LEA of which it is a part… LEAs should consult with charter schools that are part of their LEA when developing their application.</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None/>
            </a:pPr>
            <a:r>
              <a:rPr lang="en" sz="1400" u="sng">
                <a:solidFill>
                  <a:srgbClr val="262626"/>
                </a:solidFill>
              </a:rPr>
              <a:t>Colorado</a:t>
            </a:r>
            <a:r>
              <a:rPr lang="en" sz="1400">
                <a:solidFill>
                  <a:srgbClr val="262626"/>
                </a:solidFill>
              </a:rPr>
              <a:t> </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62626"/>
                </a:solidFill>
              </a:rPr>
              <a:t>LEAs may submit an application that includes their charter schools or may opt to submit a separate application jointly with their charter school(s) if the needs of the charter school(s) do not align with the identified needs of the LEA or the non-charter schools. </a:t>
            </a:r>
            <a:r>
              <a:rPr lang="en" sz="1400"/>
              <a:t>Pursuant to </a:t>
            </a:r>
            <a:r>
              <a:rPr lang="en" sz="1400" u="sng">
                <a:solidFill>
                  <a:srgbClr val="1155CC"/>
                </a:solidFill>
                <a:hlinkClick r:id="rId3">
                  <a:extLst>
                    <a:ext uri="{A12FA001-AC4F-418D-AE19-62706E023703}">
                      <ahyp:hlinkClr xmlns:ahyp="http://schemas.microsoft.com/office/drawing/2018/hyperlinkcolor" val="tx"/>
                    </a:ext>
                  </a:extLst>
                </a:hlinkClick>
              </a:rPr>
              <a:t>C.R.S. 22-30.5-104 (11)</a:t>
            </a:r>
            <a:r>
              <a:rPr lang="en" sz="1400"/>
              <a:t>, a charter school may choose to apply apart from their authorizer for a competitive grant program created by a federal or state statute or program. </a:t>
            </a:r>
            <a:r>
              <a:rPr lang="en" sz="1400" b="1" i="1"/>
              <a:t>However, the charter school’s authorizer must be the fiscal agent, if funded.</a:t>
            </a:r>
            <a:r>
              <a:rPr lang="en" sz="1400"/>
              <a:t>  If a charter school intends to apply for a grant that the school’s authorizing school district is also intending to apply for, the charter school shall seek to collaborate with the school district in the application and to submit the application jointly. An LEA may submit a separate application on behalf of the charter school only. </a:t>
            </a:r>
            <a:endParaRPr sz="1400">
              <a:solidFill>
                <a:srgbClr val="262626"/>
              </a:solidFill>
            </a:endParaRPr>
          </a:p>
          <a:p>
            <a:pPr marL="0" lvl="0" indent="0" algn="l" rtl="0">
              <a:spcBef>
                <a:spcPts val="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Application Walkthrough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Application Sections</a:t>
            </a:r>
            <a:endParaRPr/>
          </a:p>
        </p:txBody>
      </p:sp>
      <p:sp>
        <p:nvSpPr>
          <p:cNvPr id="543" name="Google Shape;543;p8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38</a:t>
            </a:fld>
            <a:endParaRPr/>
          </a:p>
        </p:txBody>
      </p:sp>
      <p:sp>
        <p:nvSpPr>
          <p:cNvPr id="545" name="Google Shape;545;p88"/>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Part I: Applicant Information</a:t>
            </a:r>
            <a:endParaRPr sz="1400"/>
          </a:p>
          <a:p>
            <a:pPr marL="457200" lvl="0" indent="-317500" algn="l" rtl="0">
              <a:spcBef>
                <a:spcPts val="0"/>
              </a:spcBef>
              <a:spcAft>
                <a:spcPts val="0"/>
              </a:spcAft>
              <a:buSzPts val="1400"/>
              <a:buChar char="❏"/>
            </a:pPr>
            <a:r>
              <a:rPr lang="en" sz="1400"/>
              <a:t>Part II: Eligibility</a:t>
            </a:r>
            <a:endParaRPr sz="1400"/>
          </a:p>
          <a:p>
            <a:pPr marL="457200" lvl="0" indent="-317500" algn="l" rtl="0">
              <a:spcBef>
                <a:spcPts val="0"/>
              </a:spcBef>
              <a:spcAft>
                <a:spcPts val="0"/>
              </a:spcAft>
              <a:buSzPts val="1400"/>
              <a:buChar char="❏"/>
            </a:pPr>
            <a:r>
              <a:rPr lang="en" sz="1400"/>
              <a:t>Part III: Equitable Services </a:t>
            </a:r>
            <a:endParaRPr sz="1400"/>
          </a:p>
          <a:p>
            <a:pPr marL="457200" lvl="0" indent="-317500" algn="l" rtl="0">
              <a:spcBef>
                <a:spcPts val="0"/>
              </a:spcBef>
              <a:spcAft>
                <a:spcPts val="0"/>
              </a:spcAft>
              <a:buSzPts val="1400"/>
              <a:buChar char="❏"/>
            </a:pPr>
            <a:r>
              <a:rPr lang="en" sz="1400"/>
              <a:t>Part IV: Program Assurances Form</a:t>
            </a:r>
            <a:endParaRPr sz="1400"/>
          </a:p>
          <a:p>
            <a:pPr marL="457200" lvl="0" indent="-317500" algn="l" rtl="0">
              <a:spcBef>
                <a:spcPts val="0"/>
              </a:spcBef>
              <a:spcAft>
                <a:spcPts val="0"/>
              </a:spcAft>
              <a:buSzPts val="1400"/>
              <a:buChar char="❏"/>
            </a:pPr>
            <a:r>
              <a:rPr lang="en" sz="1400"/>
              <a:t>Part V:  Application Narrative [cannot exceed 10 pages]</a:t>
            </a:r>
            <a:endParaRPr sz="1400"/>
          </a:p>
          <a:p>
            <a:pPr marL="914400" lvl="1" indent="-317500" algn="l" rtl="0">
              <a:spcBef>
                <a:spcPts val="0"/>
              </a:spcBef>
              <a:spcAft>
                <a:spcPts val="0"/>
              </a:spcAft>
              <a:buSzPts val="1400"/>
              <a:buChar char="❏"/>
            </a:pPr>
            <a:r>
              <a:rPr lang="en" sz="1400"/>
              <a:t>Section A: Demonstration of Need</a:t>
            </a:r>
            <a:endParaRPr sz="1400"/>
          </a:p>
          <a:p>
            <a:pPr marL="914400" lvl="1" indent="-317500" algn="l" rtl="0">
              <a:spcBef>
                <a:spcPts val="0"/>
              </a:spcBef>
              <a:spcAft>
                <a:spcPts val="0"/>
              </a:spcAft>
              <a:buSzPts val="1400"/>
              <a:buChar char="❏"/>
            </a:pPr>
            <a:r>
              <a:rPr lang="en" sz="1400"/>
              <a:t>Section B: Stakeholder Engagement</a:t>
            </a:r>
            <a:endParaRPr sz="1400"/>
          </a:p>
          <a:p>
            <a:pPr marL="914400" lvl="1" indent="-317500" algn="l" rtl="0">
              <a:spcBef>
                <a:spcPts val="0"/>
              </a:spcBef>
              <a:spcAft>
                <a:spcPts val="0"/>
              </a:spcAft>
              <a:buSzPts val="1400"/>
              <a:buChar char="❏"/>
            </a:pPr>
            <a:r>
              <a:rPr lang="en" sz="1400"/>
              <a:t>Section C: Program Goals, Evaluation, and Timeline</a:t>
            </a:r>
            <a:endParaRPr sz="1400"/>
          </a:p>
          <a:p>
            <a:pPr marL="914400" lvl="1" indent="-317500" algn="l" rtl="0">
              <a:spcBef>
                <a:spcPts val="0"/>
              </a:spcBef>
              <a:spcAft>
                <a:spcPts val="0"/>
              </a:spcAft>
              <a:buSzPts val="1400"/>
              <a:buChar char="❏"/>
            </a:pPr>
            <a:r>
              <a:rPr lang="en" sz="1400"/>
              <a:t>Section D: Budget</a:t>
            </a:r>
            <a:endParaRPr sz="1400"/>
          </a:p>
          <a:p>
            <a:pPr marL="914400" lvl="1" indent="-317500" algn="l" rtl="0">
              <a:spcBef>
                <a:spcPts val="0"/>
              </a:spcBef>
              <a:spcAft>
                <a:spcPts val="0"/>
              </a:spcAft>
              <a:buSzPts val="1400"/>
              <a:buChar char="❏"/>
            </a:pPr>
            <a:r>
              <a:rPr lang="en" sz="1400"/>
              <a:t>Section E: Evaluation and Sustainability Plan</a:t>
            </a:r>
            <a:endParaRPr sz="1400"/>
          </a:p>
          <a:p>
            <a:pPr marL="457200" lvl="0" indent="-317500" algn="l" rtl="0">
              <a:spcBef>
                <a:spcPts val="0"/>
              </a:spcBef>
              <a:spcAft>
                <a:spcPts val="0"/>
              </a:spcAft>
              <a:buSzPts val="1400"/>
              <a:buChar char="❏"/>
            </a:pPr>
            <a:r>
              <a:rPr lang="en" sz="1400"/>
              <a:t>Part VI: Budget Workbook (submit in Excel format in original CDE template)</a:t>
            </a:r>
            <a:endParaRPr sz="1400"/>
          </a:p>
          <a:p>
            <a:pPr marL="457200" lvl="0" indent="-317500" algn="l" rtl="0">
              <a:spcBef>
                <a:spcPts val="0"/>
              </a:spcBef>
              <a:spcAft>
                <a:spcPts val="0"/>
              </a:spcAft>
              <a:buSzPts val="1400"/>
              <a:buChar char="❏"/>
            </a:pPr>
            <a:r>
              <a:rPr lang="en" sz="1400"/>
              <a:t>Attachment B: Financial Management Risk Assessment</a:t>
            </a:r>
            <a:endParaRPr sz="1400" b="1">
              <a:latin typeface="Arial"/>
              <a:ea typeface="Arial"/>
              <a:cs typeface="Arial"/>
              <a:sym typeface="Arial"/>
            </a:endParaRPr>
          </a:p>
        </p:txBody>
      </p:sp>
      <p:sp>
        <p:nvSpPr>
          <p:cNvPr id="546" name="Google Shape;546;p88"/>
          <p:cNvSpPr/>
          <p:nvPr/>
        </p:nvSpPr>
        <p:spPr>
          <a:xfrm>
            <a:off x="6738000" y="1143000"/>
            <a:ext cx="1868400" cy="2329500"/>
          </a:xfrm>
          <a:prstGeom prst="verticalScroll">
            <a:avLst>
              <a:gd name="adj" fmla="val 12500"/>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All applications materials are posted on the Stronger Connections Grant website.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Allowable Uses of Funds</a:t>
            </a:r>
            <a:endParaRPr/>
          </a:p>
        </p:txBody>
      </p:sp>
      <p:sp>
        <p:nvSpPr>
          <p:cNvPr id="552" name="Google Shape;552;p8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39</a:t>
            </a:fld>
            <a:endParaRPr/>
          </a:p>
        </p:txBody>
      </p:sp>
      <p:sp>
        <p:nvSpPr>
          <p:cNvPr id="553" name="Google Shape;553;p89"/>
          <p:cNvSpPr txBox="1"/>
          <p:nvPr/>
        </p:nvSpPr>
        <p:spPr>
          <a:xfrm>
            <a:off x="393900" y="932350"/>
            <a:ext cx="83562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Funds shall be used for activities that are reasonable, necessary, and allowable under </a:t>
            </a:r>
            <a:r>
              <a:rPr lang="en" sz="13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section 4108</a:t>
            </a:r>
            <a:r>
              <a:rPr lang="en" sz="1300">
                <a:solidFill>
                  <a:schemeClr val="dk1"/>
                </a:solidFill>
                <a:latin typeface="Calibri"/>
                <a:ea typeface="Calibri"/>
                <a:cs typeface="Calibri"/>
                <a:sym typeface="Calibri"/>
              </a:rPr>
              <a:t> of the ESEA to provide students with safer and healthier learning environments. E</a:t>
            </a:r>
            <a:r>
              <a:rPr lang="en" sz="1300">
                <a:latin typeface="Calibri"/>
                <a:ea typeface="Calibri"/>
                <a:cs typeface="Calibri"/>
                <a:sym typeface="Calibri"/>
              </a:rPr>
              <a:t>xamples include, but are not limited to:</a:t>
            </a:r>
            <a:endParaRPr sz="13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Drug and violence prevention activities that are evidence-based</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School-based mental health services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Comprehensive health education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Integrating health and safety practices into school or athletic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Nutritional education and physical education activities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Implementation of schoolwide positive behavioral interventions and supports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Bullying and harassment prevention</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Activities that improve instructional practices for developing relationship-building skills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Prevention of teen and dating violence, stalking, domestic abuse, and sexual violence and harassment</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Mentoring and school counseling</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Establishing or improving school dropout and reentry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Suicide prevention</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Crisis management and conflict resolution techniques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School-based violence prevention strategies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Reducing exclusionary disciplinary practices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Establishing partnerships within the community to provide resources and support for schools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Strengthening relationships between schools and communities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High-quality training for school personnel in effective practices related to any of the above</a:t>
            </a:r>
            <a:endParaRPr sz="1100">
              <a:latin typeface="Calibri"/>
              <a:ea typeface="Calibri"/>
              <a:cs typeface="Calibri"/>
              <a:sym typeface="Calibri"/>
            </a:endParaRPr>
          </a:p>
        </p:txBody>
      </p:sp>
      <p:pic>
        <p:nvPicPr>
          <p:cNvPr id="554" name="Google Shape;554;p8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35913" y="1677125"/>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a:latin typeface="Raleway"/>
                <a:ea typeface="Raleway"/>
                <a:cs typeface="Raleway"/>
                <a:sym typeface="Raleway"/>
              </a:rPr>
              <a:t>Deadlines Reminders</a:t>
            </a:r>
            <a:endParaRPr>
              <a:latin typeface="Raleway"/>
              <a:ea typeface="Raleway"/>
              <a:cs typeface="Raleway"/>
              <a:sym typeface="Raleway"/>
            </a:endParaRPr>
          </a:p>
          <a:p>
            <a:pPr marL="0" lvl="0" indent="0" algn="l" rtl="0">
              <a:spcBef>
                <a:spcPts val="0"/>
              </a:spcBef>
              <a:spcAft>
                <a:spcPts val="0"/>
              </a:spcAft>
              <a:buNone/>
            </a:pPr>
            <a:endParaRPr/>
          </a:p>
        </p:txBody>
      </p:sp>
      <p:sp>
        <p:nvSpPr>
          <p:cNvPr id="294" name="Google Shape;294;p54"/>
          <p:cNvSpPr txBox="1"/>
          <p:nvPr/>
        </p:nvSpPr>
        <p:spPr>
          <a:xfrm>
            <a:off x="442050" y="875425"/>
            <a:ext cx="8259900" cy="3875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Clr>
                <a:schemeClr val="dk1"/>
              </a:buClr>
              <a:buSzPts val="1800"/>
              <a:buFont typeface="Arial"/>
              <a:buNone/>
            </a:pPr>
            <a:r>
              <a:rPr lang="en" sz="1600" b="1">
                <a:solidFill>
                  <a:srgbClr val="595959"/>
                </a:solidFill>
                <a:latin typeface="Raleway"/>
                <a:ea typeface="Raleway"/>
                <a:cs typeface="Raleway"/>
                <a:sym typeface="Raleway"/>
              </a:rPr>
              <a:t>Important Dates</a:t>
            </a:r>
            <a:endParaRPr sz="1600" b="1">
              <a:solidFill>
                <a:srgbClr val="595959"/>
              </a:solidFill>
              <a:latin typeface="Raleway"/>
              <a:ea typeface="Raleway"/>
              <a:cs typeface="Raleway"/>
              <a:sym typeface="Raleway"/>
            </a:endParaRPr>
          </a:p>
          <a:p>
            <a:pPr marL="457200" marR="0" lvl="0" indent="-330200" algn="l" rtl="0">
              <a:lnSpc>
                <a:spcPct val="100000"/>
              </a:lnSpc>
              <a:spcBef>
                <a:spcPts val="600"/>
              </a:spcBef>
              <a:spcAft>
                <a:spcPts val="0"/>
              </a:spcAft>
              <a:buClr>
                <a:schemeClr val="dk1"/>
              </a:buClr>
              <a:buSzPts val="1600"/>
              <a:buFont typeface="Raleway"/>
              <a:buChar char="•"/>
            </a:pPr>
            <a:r>
              <a:rPr lang="en" sz="1600">
                <a:solidFill>
                  <a:srgbClr val="595959"/>
                </a:solidFill>
                <a:latin typeface="Raleway"/>
                <a:ea typeface="Raleway"/>
                <a:cs typeface="Raleway"/>
                <a:sym typeface="Raleway"/>
              </a:rPr>
              <a:t>ESSA FY 2021-2022 </a:t>
            </a:r>
            <a:endParaRPr sz="1600">
              <a:solidFill>
                <a:srgbClr val="595959"/>
              </a:solidFill>
              <a:latin typeface="Raleway"/>
              <a:ea typeface="Raleway"/>
              <a:cs typeface="Raleway"/>
              <a:sym typeface="Raleway"/>
            </a:endParaRPr>
          </a:p>
          <a:p>
            <a:pPr marL="914400" marR="0" lvl="1" indent="-317500" algn="l" rtl="0">
              <a:lnSpc>
                <a:spcPct val="100000"/>
              </a:lnSpc>
              <a:spcBef>
                <a:spcPts val="600"/>
              </a:spcBef>
              <a:spcAft>
                <a:spcPts val="0"/>
              </a:spcAft>
              <a:buClr>
                <a:schemeClr val="dk1"/>
              </a:buClr>
              <a:buSzPts val="1400"/>
              <a:buFont typeface="Raleway"/>
              <a:buChar char="•"/>
            </a:pPr>
            <a:r>
              <a:rPr lang="en">
                <a:solidFill>
                  <a:srgbClr val="595959"/>
                </a:solidFill>
                <a:latin typeface="Raleway"/>
                <a:ea typeface="Raleway"/>
                <a:cs typeface="Raleway"/>
                <a:sym typeface="Raleway"/>
              </a:rPr>
              <a:t>Performance Period: July 1, 2021 through September 30, 2023</a:t>
            </a:r>
            <a:endParaRPr>
              <a:solidFill>
                <a:srgbClr val="595959"/>
              </a:solidFill>
              <a:latin typeface="Raleway"/>
              <a:ea typeface="Raleway"/>
              <a:cs typeface="Raleway"/>
              <a:sym typeface="Raleway"/>
            </a:endParaRPr>
          </a:p>
          <a:p>
            <a:pPr marL="914400" marR="0" lvl="1" indent="-317500" algn="l" rtl="0">
              <a:lnSpc>
                <a:spcPct val="100000"/>
              </a:lnSpc>
              <a:spcBef>
                <a:spcPts val="600"/>
              </a:spcBef>
              <a:spcAft>
                <a:spcPts val="0"/>
              </a:spcAft>
              <a:buClr>
                <a:schemeClr val="dk1"/>
              </a:buClr>
              <a:buSzPts val="1400"/>
              <a:buFont typeface="Raleway"/>
              <a:buChar char="•"/>
            </a:pPr>
            <a:r>
              <a:rPr lang="en">
                <a:solidFill>
                  <a:srgbClr val="595959"/>
                </a:solidFill>
                <a:latin typeface="Raleway"/>
                <a:ea typeface="Raleway"/>
                <a:cs typeface="Raleway"/>
                <a:sym typeface="Raleway"/>
              </a:rPr>
              <a:t>Funds must be spent by September 30th</a:t>
            </a:r>
            <a:endParaRPr>
              <a:solidFill>
                <a:srgbClr val="595959"/>
              </a:solidFill>
              <a:latin typeface="Raleway"/>
              <a:ea typeface="Raleway"/>
              <a:cs typeface="Raleway"/>
              <a:sym typeface="Raleway"/>
            </a:endParaRPr>
          </a:p>
          <a:p>
            <a:pPr marL="914400" marR="0" lvl="1" indent="-330200" algn="l" rtl="0">
              <a:lnSpc>
                <a:spcPct val="100000"/>
              </a:lnSpc>
              <a:spcBef>
                <a:spcPts val="600"/>
              </a:spcBef>
              <a:spcAft>
                <a:spcPts val="0"/>
              </a:spcAft>
              <a:buClr>
                <a:schemeClr val="dk1"/>
              </a:buClr>
              <a:buSzPts val="1600"/>
              <a:buFont typeface="Raleway"/>
              <a:buChar char="•"/>
            </a:pPr>
            <a:r>
              <a:rPr lang="en">
                <a:solidFill>
                  <a:srgbClr val="595959"/>
                </a:solidFill>
                <a:latin typeface="Raleway"/>
                <a:ea typeface="Raleway"/>
                <a:cs typeface="Raleway"/>
                <a:sym typeface="Raleway"/>
              </a:rPr>
              <a:t>Reimbursement requests must be submitted as soon as possible (deadline 11/15/23)</a:t>
            </a:r>
            <a:r>
              <a:rPr lang="en" sz="1600">
                <a:solidFill>
                  <a:srgbClr val="595959"/>
                </a:solidFill>
                <a:latin typeface="Raleway"/>
                <a:ea typeface="Raleway"/>
                <a:cs typeface="Raleway"/>
                <a:sym typeface="Raleway"/>
              </a:rPr>
              <a:t> </a:t>
            </a:r>
            <a:endParaRPr sz="1600">
              <a:solidFill>
                <a:srgbClr val="595959"/>
              </a:solidFill>
              <a:latin typeface="Raleway"/>
              <a:ea typeface="Raleway"/>
              <a:cs typeface="Raleway"/>
              <a:sym typeface="Raleway"/>
            </a:endParaRPr>
          </a:p>
          <a:p>
            <a:pPr marL="457200" lvl="0" indent="-330200" algn="l" rtl="0">
              <a:lnSpc>
                <a:spcPct val="100000"/>
              </a:lnSpc>
              <a:spcBef>
                <a:spcPts val="600"/>
              </a:spcBef>
              <a:spcAft>
                <a:spcPts val="0"/>
              </a:spcAft>
              <a:buClr>
                <a:schemeClr val="dk1"/>
              </a:buClr>
              <a:buSzPts val="1600"/>
              <a:buFont typeface="Raleway"/>
              <a:buChar char="•"/>
            </a:pPr>
            <a:r>
              <a:rPr lang="en" sz="1600">
                <a:solidFill>
                  <a:srgbClr val="595959"/>
                </a:solidFill>
                <a:latin typeface="Raleway"/>
                <a:ea typeface="Raleway"/>
                <a:cs typeface="Raleway"/>
                <a:sym typeface="Raleway"/>
              </a:rPr>
              <a:t>ESSER II funds must be spent on or before September 30, 2023</a:t>
            </a:r>
            <a:endParaRPr sz="1600">
              <a:solidFill>
                <a:srgbClr val="595959"/>
              </a:solidFill>
              <a:latin typeface="Raleway"/>
              <a:ea typeface="Raleway"/>
              <a:cs typeface="Raleway"/>
              <a:sym typeface="Raleway"/>
            </a:endParaRPr>
          </a:p>
          <a:p>
            <a:pPr marL="914400" lvl="1" indent="-317500" algn="l" rtl="0">
              <a:lnSpc>
                <a:spcPct val="100000"/>
              </a:lnSpc>
              <a:spcBef>
                <a:spcPts val="600"/>
              </a:spcBef>
              <a:spcAft>
                <a:spcPts val="0"/>
              </a:spcAft>
              <a:buClr>
                <a:srgbClr val="595959"/>
              </a:buClr>
              <a:buSzPts val="1400"/>
              <a:buFont typeface="Raleway"/>
              <a:buChar char="•"/>
            </a:pPr>
            <a:r>
              <a:rPr lang="en">
                <a:solidFill>
                  <a:srgbClr val="595959"/>
                </a:solidFill>
                <a:latin typeface="Raleway"/>
                <a:ea typeface="Raleway"/>
                <a:cs typeface="Raleway"/>
                <a:sym typeface="Raleway"/>
              </a:rPr>
              <a:t>If obligated but cannot spend/draw down, can request a </a:t>
            </a:r>
            <a:r>
              <a:rPr lang="en" u="sng">
                <a:solidFill>
                  <a:schemeClr val="hlink"/>
                </a:solidFill>
                <a:latin typeface="Raleway"/>
                <a:ea typeface="Raleway"/>
                <a:cs typeface="Raleway"/>
                <a:sym typeface="Raleway"/>
                <a:hlinkClick r:id="rId3"/>
              </a:rPr>
              <a:t>late liquidation</a:t>
            </a:r>
            <a:endParaRPr>
              <a:solidFill>
                <a:srgbClr val="595959"/>
              </a:solidFill>
              <a:latin typeface="Raleway"/>
              <a:ea typeface="Raleway"/>
              <a:cs typeface="Raleway"/>
              <a:sym typeface="Raleway"/>
            </a:endParaRPr>
          </a:p>
          <a:p>
            <a:pPr marL="1371600" lvl="2" indent="-317500" algn="l" rtl="0">
              <a:lnSpc>
                <a:spcPct val="100000"/>
              </a:lnSpc>
              <a:spcBef>
                <a:spcPts val="600"/>
              </a:spcBef>
              <a:spcAft>
                <a:spcPts val="0"/>
              </a:spcAft>
              <a:buClr>
                <a:srgbClr val="595959"/>
              </a:buClr>
              <a:buSzPts val="1400"/>
              <a:buFont typeface="Raleway"/>
              <a:buChar char="•"/>
            </a:pPr>
            <a:r>
              <a:rPr lang="en">
                <a:solidFill>
                  <a:srgbClr val="595959"/>
                </a:solidFill>
                <a:latin typeface="Raleway"/>
                <a:ea typeface="Raleway"/>
                <a:cs typeface="Raleway"/>
                <a:sym typeface="Raleway"/>
              </a:rPr>
              <a:t>See </a:t>
            </a:r>
            <a:r>
              <a:rPr lang="en" u="sng">
                <a:solidFill>
                  <a:schemeClr val="hlink"/>
                </a:solidFill>
                <a:latin typeface="Raleway"/>
                <a:ea typeface="Raleway"/>
                <a:cs typeface="Raleway"/>
                <a:sym typeface="Raleway"/>
                <a:hlinkClick r:id="rId4"/>
              </a:rPr>
              <a:t>website</a:t>
            </a:r>
            <a:r>
              <a:rPr lang="en">
                <a:solidFill>
                  <a:srgbClr val="595959"/>
                </a:solidFill>
                <a:latin typeface="Raleway"/>
                <a:ea typeface="Raleway"/>
                <a:cs typeface="Raleway"/>
                <a:sym typeface="Raleway"/>
              </a:rPr>
              <a:t> for more information about late liquidations</a:t>
            </a:r>
            <a:endParaRPr>
              <a:solidFill>
                <a:srgbClr val="595959"/>
              </a:solidFill>
              <a:latin typeface="Raleway"/>
              <a:ea typeface="Raleway"/>
              <a:cs typeface="Raleway"/>
              <a:sym typeface="Raleway"/>
            </a:endParaRPr>
          </a:p>
          <a:p>
            <a:pPr marL="914400" lvl="1" indent="-317500" algn="l" rtl="0">
              <a:lnSpc>
                <a:spcPct val="100000"/>
              </a:lnSpc>
              <a:spcBef>
                <a:spcPts val="0"/>
              </a:spcBef>
              <a:spcAft>
                <a:spcPts val="0"/>
              </a:spcAft>
              <a:buClr>
                <a:schemeClr val="dk1"/>
              </a:buClr>
              <a:buSzPts val="1400"/>
              <a:buFont typeface="Raleway"/>
              <a:buChar char="•"/>
            </a:pPr>
            <a:r>
              <a:rPr lang="en">
                <a:solidFill>
                  <a:srgbClr val="595959"/>
                </a:solidFill>
                <a:latin typeface="Raleway"/>
                <a:ea typeface="Raleway"/>
                <a:cs typeface="Raleway"/>
                <a:sym typeface="Raleway"/>
              </a:rPr>
              <a:t>ESSER II </a:t>
            </a:r>
            <a:r>
              <a:rPr lang="en">
                <a:solidFill>
                  <a:srgbClr val="595959"/>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Request for Funds</a:t>
            </a:r>
            <a:r>
              <a:rPr lang="en">
                <a:solidFill>
                  <a:srgbClr val="595959"/>
                </a:solidFill>
                <a:latin typeface="Raleway"/>
                <a:ea typeface="Raleway"/>
                <a:cs typeface="Raleway"/>
                <a:sym typeface="Raleway"/>
              </a:rPr>
              <a:t> are due by November 15, 2023</a:t>
            </a:r>
            <a:endParaRPr>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600" b="1">
                <a:solidFill>
                  <a:srgbClr val="595959"/>
                </a:solidFill>
                <a:latin typeface="Raleway"/>
                <a:ea typeface="Raleway"/>
                <a:cs typeface="Raleway"/>
                <a:sym typeface="Raleway"/>
              </a:rPr>
              <a:t>Resources</a:t>
            </a:r>
            <a:endParaRPr sz="1600" b="1">
              <a:solidFill>
                <a:srgbClr val="595959"/>
              </a:solidFill>
              <a:latin typeface="Raleway"/>
              <a:ea typeface="Raleway"/>
              <a:cs typeface="Raleway"/>
              <a:sym typeface="Raleway"/>
            </a:endParaRPr>
          </a:p>
          <a:p>
            <a:pPr marL="457200" lvl="0" indent="-330200" algn="l" rtl="0">
              <a:lnSpc>
                <a:spcPct val="100000"/>
              </a:lnSpc>
              <a:spcBef>
                <a:spcPts val="600"/>
              </a:spcBef>
              <a:spcAft>
                <a:spcPts val="0"/>
              </a:spcAft>
              <a:buClr>
                <a:schemeClr val="dk1"/>
              </a:buClr>
              <a:buSzPts val="1600"/>
              <a:buFont typeface="Raleway"/>
              <a:buChar char="●"/>
            </a:pPr>
            <a:r>
              <a:rPr lang="en" sz="1600" u="sng">
                <a:solidFill>
                  <a:schemeClr val="hlink"/>
                </a:solidFill>
                <a:latin typeface="Raleway"/>
                <a:ea typeface="Raleway"/>
                <a:cs typeface="Raleway"/>
                <a:sym typeface="Raleway"/>
                <a:hlinkClick r:id="rId6"/>
              </a:rPr>
              <a:t>ESSER Launchpad page</a:t>
            </a:r>
            <a:r>
              <a:rPr lang="en" sz="1600">
                <a:solidFill>
                  <a:srgbClr val="595959"/>
                </a:solidFill>
                <a:latin typeface="Raleway"/>
                <a:ea typeface="Raleway"/>
                <a:cs typeface="Raleway"/>
                <a:sym typeface="Raleway"/>
              </a:rPr>
              <a:t>- includes deadlines and resources</a:t>
            </a:r>
            <a:endParaRPr sz="1600">
              <a:solidFill>
                <a:srgbClr val="595959"/>
              </a:solidFill>
              <a:latin typeface="Raleway"/>
              <a:ea typeface="Raleway"/>
              <a:cs typeface="Raleway"/>
              <a:sym typeface="Raleway"/>
            </a:endParaRPr>
          </a:p>
          <a:p>
            <a:pPr marL="457200" lvl="0" indent="-330200" algn="l" rtl="0">
              <a:lnSpc>
                <a:spcPct val="100000"/>
              </a:lnSpc>
              <a:spcBef>
                <a:spcPts val="0"/>
              </a:spcBef>
              <a:spcAft>
                <a:spcPts val="0"/>
              </a:spcAft>
              <a:buClr>
                <a:schemeClr val="dk1"/>
              </a:buClr>
              <a:buSzPts val="1600"/>
              <a:buFont typeface="Raleway"/>
              <a:buChar char="●"/>
            </a:pPr>
            <a:r>
              <a:rPr lang="en" sz="1600" u="sng">
                <a:solidFill>
                  <a:schemeClr val="hlink"/>
                </a:solidFill>
                <a:latin typeface="Raleway"/>
                <a:ea typeface="Raleway"/>
                <a:cs typeface="Raleway"/>
                <a:sym typeface="Raleway"/>
                <a:hlinkClick r:id="rId5"/>
              </a:rPr>
              <a:t>Request for Funds webpage</a:t>
            </a:r>
            <a:endParaRPr sz="1600">
              <a:solidFill>
                <a:srgbClr val="595959"/>
              </a:solidFill>
              <a:latin typeface="Raleway"/>
              <a:ea typeface="Raleway"/>
              <a:cs typeface="Raleway"/>
              <a:sym typeface="Raleway"/>
            </a:endParaRPr>
          </a:p>
          <a:p>
            <a:pPr marL="457200" lvl="0" indent="-330200" algn="l" rtl="0">
              <a:lnSpc>
                <a:spcPct val="100000"/>
              </a:lnSpc>
              <a:spcBef>
                <a:spcPts val="0"/>
              </a:spcBef>
              <a:spcAft>
                <a:spcPts val="0"/>
              </a:spcAft>
              <a:buClr>
                <a:schemeClr val="dk1"/>
              </a:buClr>
              <a:buSzPts val="1600"/>
              <a:buFont typeface="Raleway"/>
              <a:buChar char="●"/>
            </a:pPr>
            <a:r>
              <a:rPr lang="en" sz="1600" u="sng">
                <a:solidFill>
                  <a:schemeClr val="hlink"/>
                </a:solidFill>
                <a:latin typeface="Raleway"/>
                <a:ea typeface="Raleway"/>
                <a:cs typeface="Raleway"/>
                <a:sym typeface="Raleway"/>
                <a:hlinkClick r:id="rId7"/>
              </a:rPr>
              <a:t>ESSER Lead Reviewer list</a:t>
            </a:r>
            <a:r>
              <a:rPr lang="en" sz="1600">
                <a:solidFill>
                  <a:srgbClr val="595959"/>
                </a:solidFill>
                <a:latin typeface="Raleway"/>
                <a:ea typeface="Raleway"/>
                <a:cs typeface="Raleway"/>
                <a:sym typeface="Raleway"/>
              </a:rPr>
              <a:t>- CDE staff to contact with questions </a:t>
            </a:r>
            <a:endParaRPr sz="1600">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Prohibited Uses of Funds</a:t>
            </a:r>
            <a:endParaRPr/>
          </a:p>
        </p:txBody>
      </p:sp>
      <p:sp>
        <p:nvSpPr>
          <p:cNvPr id="560" name="Google Shape;560;p9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40</a:t>
            </a:fld>
            <a:endParaRPr/>
          </a:p>
        </p:txBody>
      </p:sp>
      <p:sp>
        <p:nvSpPr>
          <p:cNvPr id="561" name="Google Shape;561;p90"/>
          <p:cNvSpPr txBox="1"/>
          <p:nvPr/>
        </p:nvSpPr>
        <p:spPr>
          <a:xfrm>
            <a:off x="592350" y="1202125"/>
            <a:ext cx="79593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alibri"/>
                <a:ea typeface="Calibri"/>
                <a:cs typeface="Calibri"/>
                <a:sym typeface="Calibri"/>
              </a:rPr>
              <a:t>The Bipartisan Safer Communities Act (BSCA) and the Elementary and Secondary Education Act (ESEA) prohibit the use of these funds for:</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Food</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School construction</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Providing any person with a dangerous weapon or training in the use of a dangerous weapon.* </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 “dangerous weapon” as defined in section 930(g)(2) of title 18 of the United States Code is a weapon, device, instrument, material, or substance, animate or inanimate, that is used for, or is readily capable of, causing death or serious bodily injury, except that such term does not include a pocket knife with a blade of less than 2 1/2 inches in length.</a:t>
            </a:r>
            <a:endParaRPr sz="1200">
              <a:solidFill>
                <a:schemeClr val="dk1"/>
              </a:solidFill>
              <a:latin typeface="Calibri"/>
              <a:ea typeface="Calibri"/>
              <a:cs typeface="Calibri"/>
              <a:sym typeface="Calibri"/>
            </a:endParaRPr>
          </a:p>
        </p:txBody>
      </p:sp>
      <p:pic>
        <p:nvPicPr>
          <p:cNvPr id="562" name="Google Shape;562;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39398" y="2718825"/>
            <a:ext cx="867950" cy="1009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1"/>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GEPA</a:t>
            </a:r>
            <a:endParaRPr/>
          </a:p>
        </p:txBody>
      </p:sp>
      <p:sp>
        <p:nvSpPr>
          <p:cNvPr id="568" name="Google Shape;568;p9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41</a:t>
            </a:fld>
            <a:endParaRPr/>
          </a:p>
        </p:txBody>
      </p:sp>
      <p:sp>
        <p:nvSpPr>
          <p:cNvPr id="569" name="Google Shape;569;p9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6550" algn="l" rtl="0">
              <a:lnSpc>
                <a:spcPct val="105000"/>
              </a:lnSpc>
              <a:spcBef>
                <a:spcPts val="0"/>
              </a:spcBef>
              <a:spcAft>
                <a:spcPts val="0"/>
              </a:spcAft>
              <a:buSzPts val="1700"/>
              <a:buChar char="●"/>
            </a:pPr>
            <a:r>
              <a:rPr lang="en" sz="1700"/>
              <a:t>Section 427 of the United States Department of Education's General Education Provisions Act (GEPA) requires each applicant for funds to include in its application a description of the steps the applicant proposes to take to ensure equitable access to, and participation in, its federally assisted program for students, teachers, and other program beneficiaries with special needs. </a:t>
            </a:r>
            <a:endParaRPr sz="1700"/>
          </a:p>
          <a:p>
            <a:pPr marL="457200" lvl="0" indent="-336550" algn="l" rtl="0">
              <a:lnSpc>
                <a:spcPct val="105000"/>
              </a:lnSpc>
              <a:spcBef>
                <a:spcPts val="0"/>
              </a:spcBef>
              <a:spcAft>
                <a:spcPts val="0"/>
              </a:spcAft>
              <a:buSzPts val="1700"/>
              <a:buChar char="●"/>
            </a:pPr>
            <a:r>
              <a:rPr lang="en" sz="1700"/>
              <a:t>GEPA highlights six types of barriers that can impede equitable access or participation: gender, race, national origin, color, disability, or age. </a:t>
            </a:r>
            <a:endParaRPr sz="1700"/>
          </a:p>
          <a:p>
            <a:pPr marL="457200" lvl="0" indent="-336550" algn="l" rtl="0">
              <a:lnSpc>
                <a:spcPct val="105000"/>
              </a:lnSpc>
              <a:spcBef>
                <a:spcPts val="0"/>
              </a:spcBef>
              <a:spcAft>
                <a:spcPts val="0"/>
              </a:spcAft>
              <a:buSzPts val="1700"/>
              <a:buChar char="●"/>
            </a:pPr>
            <a:r>
              <a:rPr lang="en" sz="1700"/>
              <a:t>Based on local circumstances, applicants should determine whether these or other barriers might prevent students, teachers, families etc., from such access or participation in the federally funded project or activity within the Stronger Connections Grant application.</a:t>
            </a:r>
            <a:endParaRPr sz="17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Equitable Services</a:t>
            </a:r>
            <a:endParaRPr/>
          </a:p>
        </p:txBody>
      </p:sp>
      <p:sp>
        <p:nvSpPr>
          <p:cNvPr id="575" name="Google Shape;575;p9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Clr>
                <a:srgbClr val="262626"/>
              </a:buClr>
              <a:buSzPts val="1400"/>
              <a:buChar char="●"/>
            </a:pPr>
            <a:r>
              <a:rPr lang="en" sz="1400">
                <a:solidFill>
                  <a:srgbClr val="262626"/>
                </a:solidFill>
              </a:rPr>
              <a:t>An LEA applying for the Stronger Connections Grant must consult with appropriate non-public school officials before making any decisions that affect the opportunities of eligible non-public school children and educators to participate (ESEA section 8501(c)(3)).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The LEA must ensure that timely and meaningful consultation has occurred and maintain a record of the process used. In addition, the LEA must submit written affirmation of the consultation, signed by a representative of the LEA and each non-public school, to CDE (</a:t>
            </a:r>
            <a:r>
              <a:rPr lang="en" sz="1400" b="1">
                <a:solidFill>
                  <a:srgbClr val="262626"/>
                </a:solidFill>
              </a:rPr>
              <a:t>Attachment A</a:t>
            </a:r>
            <a:r>
              <a:rPr lang="en" sz="1400">
                <a:solidFill>
                  <a:srgbClr val="262626"/>
                </a:solidFill>
              </a:rPr>
              <a:t>).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If an LEA is successful in receiving an SCG award, it must ensure that expenditures for equitable services for eligible non-public school students and educators are equal on a per-pupil basis to the expenditures for participating public school students and educators. The LEA could also choose to base the equitable services on a specific need or group of students in alignment with the services being provided to public schools.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The LEA must continue to consult with interested non-public school officials on the specific services the LEA will provide to students and educators, consistent with the LEA’s approved application.</a:t>
            </a:r>
            <a:endParaRPr sz="2100"/>
          </a:p>
        </p:txBody>
      </p:sp>
      <p:sp>
        <p:nvSpPr>
          <p:cNvPr id="576" name="Google Shape;576;p9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3"/>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Evidence-Based Interventions (EBIs)</a:t>
            </a:r>
            <a:endParaRPr/>
          </a:p>
        </p:txBody>
      </p:sp>
      <p:sp>
        <p:nvSpPr>
          <p:cNvPr id="582" name="Google Shape;582;p93"/>
          <p:cNvSpPr txBox="1">
            <a:spLocks noGrp="1"/>
          </p:cNvSpPr>
          <p:nvPr>
            <p:ph type="body" idx="1"/>
          </p:nvPr>
        </p:nvSpPr>
        <p:spPr>
          <a:xfrm>
            <a:off x="461400" y="1010100"/>
            <a:ext cx="8520600" cy="1944600"/>
          </a:xfrm>
          <a:prstGeom prst="rect">
            <a:avLst/>
          </a:prstGeom>
        </p:spPr>
        <p:txBody>
          <a:bodyPr spcFirstLastPara="1" wrap="square" lIns="0" tIns="0" rIns="0" bIns="0" anchor="t" anchorCtr="0">
            <a:normAutofit/>
          </a:bodyPr>
          <a:lstStyle/>
          <a:p>
            <a:pPr marL="0" lvl="0" indent="0" algn="l" rtl="0">
              <a:spcBef>
                <a:spcPts val="1200"/>
              </a:spcBef>
              <a:spcAft>
                <a:spcPts val="0"/>
              </a:spcAft>
              <a:buClr>
                <a:schemeClr val="dk1"/>
              </a:buClr>
              <a:buSzPts val="1100"/>
              <a:buFont typeface="Arial"/>
              <a:buNone/>
            </a:pPr>
            <a:r>
              <a:rPr lang="en" sz="1400" dirty="0"/>
              <a:t>LEAs are strongly encouraged to invest Stronger Connections Grant funds on evidence-based interventions (EBIs) that have been shown to significantly improve student safety and health, as well as academic outcomes. Specifically, “evidence-based” means an activity, strategy, or intervention that demonstrates a statistically significant effect on improving student outcomes or other relevant outcomes. ESEA section 8101(21) defines the term “evidence-based” and the definition includes four tiers of evidence.</a:t>
            </a:r>
            <a:endParaRPr sz="1400" dirty="0"/>
          </a:p>
          <a:p>
            <a:pPr marL="0" lvl="0" indent="0" algn="l" rtl="0">
              <a:spcBef>
                <a:spcPts val="1200"/>
              </a:spcBef>
              <a:spcAft>
                <a:spcPts val="1200"/>
              </a:spcAft>
              <a:buNone/>
            </a:pPr>
            <a:endParaRPr dirty="0"/>
          </a:p>
        </p:txBody>
      </p:sp>
      <p:sp>
        <p:nvSpPr>
          <p:cNvPr id="583" name="Google Shape;583;p9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43</a:t>
            </a:fld>
            <a:endParaRPr/>
          </a:p>
        </p:txBody>
      </p:sp>
      <p:graphicFrame>
        <p:nvGraphicFramePr>
          <p:cNvPr id="584" name="Google Shape;584;p93"/>
          <p:cNvGraphicFramePr/>
          <p:nvPr>
            <p:extLst>
              <p:ext uri="{D42A27DB-BD31-4B8C-83A1-F6EECF244321}">
                <p14:modId xmlns:p14="http://schemas.microsoft.com/office/powerpoint/2010/main" val="4042788322"/>
              </p:ext>
            </p:extLst>
          </p:nvPr>
        </p:nvGraphicFramePr>
        <p:xfrm>
          <a:off x="937843" y="2451706"/>
          <a:ext cx="7177250" cy="2177542"/>
        </p:xfrm>
        <a:graphic>
          <a:graphicData uri="http://schemas.openxmlformats.org/drawingml/2006/table">
            <a:tbl>
              <a:tblPr>
                <a:noFill/>
                <a:tableStyleId>{829A48BA-1F78-4C53-B437-EDF2F77C134F}</a:tableStyleId>
              </a:tblPr>
              <a:tblGrid>
                <a:gridCol w="2252275">
                  <a:extLst>
                    <a:ext uri="{9D8B030D-6E8A-4147-A177-3AD203B41FA5}">
                      <a16:colId xmlns:a16="http://schemas.microsoft.com/office/drawing/2014/main" val="20000"/>
                    </a:ext>
                  </a:extLst>
                </a:gridCol>
                <a:gridCol w="4924975">
                  <a:extLst>
                    <a:ext uri="{9D8B030D-6E8A-4147-A177-3AD203B41FA5}">
                      <a16:colId xmlns:a16="http://schemas.microsoft.com/office/drawing/2014/main" val="20001"/>
                    </a:ext>
                  </a:extLst>
                </a:gridCol>
              </a:tblGrid>
              <a:tr h="418125">
                <a:tc>
                  <a:txBody>
                    <a:bodyPr/>
                    <a:lstStyle/>
                    <a:p>
                      <a:pPr marL="0" lvl="0" indent="0" algn="ctr" rtl="0">
                        <a:lnSpc>
                          <a:spcPct val="115000"/>
                        </a:lnSpc>
                        <a:spcBef>
                          <a:spcPts val="0"/>
                        </a:spcBef>
                        <a:spcAft>
                          <a:spcPts val="0"/>
                        </a:spcAft>
                        <a:buNone/>
                      </a:pPr>
                      <a:r>
                        <a:rPr lang="en" sz="1100" b="1">
                          <a:solidFill>
                            <a:srgbClr val="FFFFFF"/>
                          </a:solidFill>
                        </a:rPr>
                        <a:t>Tier 1: Strong Evidence</a:t>
                      </a:r>
                      <a:endParaRPr sz="1100" b="1">
                        <a:solidFill>
                          <a:srgbClr val="FFFFFF"/>
                        </a:solidFill>
                      </a:endParaRPr>
                    </a:p>
                  </a:txBody>
                  <a:tcPr marL="63500" marR="63500" marT="63500" marB="63500">
                    <a:lnL w="9525" cap="flat" cmpd="sng">
                      <a:solidFill>
                        <a:srgbClr val="5C6670"/>
                      </a:solidFill>
                      <a:prstDash val="solid"/>
                      <a:round/>
                      <a:headEnd type="none" w="sm" len="sm"/>
                      <a:tailEnd type="none" w="sm" len="sm"/>
                    </a:lnL>
                    <a:lnR w="9525" cap="flat" cmpd="sng" algn="ctr">
                      <a:solidFill>
                        <a:srgbClr val="5C6670"/>
                      </a:solidFill>
                      <a:prstDash val="solid"/>
                      <a:round/>
                      <a:headEnd type="none" w="sm" len="sm"/>
                      <a:tailEnd type="none" w="sm" len="sm"/>
                    </a:lnR>
                    <a:lnT w="9525" cap="flat" cmpd="sng" algn="ctr">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17365D"/>
                    </a:solidFill>
                  </a:tcPr>
                </a:tc>
                <a:tc>
                  <a:txBody>
                    <a:bodyPr/>
                    <a:lstStyle/>
                    <a:p>
                      <a:pPr marL="0" lvl="0" indent="0" algn="ctr" rtl="0">
                        <a:lnSpc>
                          <a:spcPct val="115000"/>
                        </a:lnSpc>
                        <a:spcBef>
                          <a:spcPts val="0"/>
                        </a:spcBef>
                        <a:spcAft>
                          <a:spcPts val="0"/>
                        </a:spcAft>
                        <a:buNone/>
                      </a:pPr>
                      <a:r>
                        <a:rPr lang="en" sz="1100" dirty="0"/>
                        <a:t>Supported by one or more well-designed and well-implemented randomized control experimental studies.</a:t>
                      </a:r>
                      <a:endParaRPr sz="1100" dirty="0"/>
                    </a:p>
                  </a:txBody>
                  <a:tcPr marL="63500" marR="63500" marT="63500" marB="63500">
                    <a:lnL w="9525" cap="flat" cmpd="sng" algn="ctr">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lgn="ctr">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0"/>
                  </a:ext>
                </a:extLst>
              </a:tr>
              <a:tr h="332125">
                <a:tc>
                  <a:txBody>
                    <a:bodyPr/>
                    <a:lstStyle/>
                    <a:p>
                      <a:pPr marL="0" lvl="0" indent="0" algn="ctr" rtl="0">
                        <a:lnSpc>
                          <a:spcPct val="115000"/>
                        </a:lnSpc>
                        <a:spcBef>
                          <a:spcPts val="0"/>
                        </a:spcBef>
                        <a:spcAft>
                          <a:spcPts val="0"/>
                        </a:spcAft>
                        <a:buNone/>
                      </a:pPr>
                      <a:r>
                        <a:rPr lang="en" sz="1100" b="1"/>
                        <a:t>Tier 2: Moderate Evidence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1100"/>
                        <a:t>Supported by one or more well-designed and well-implemented quasi-experimental studies.</a:t>
                      </a:r>
                      <a:endParaRPr sz="110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1"/>
                  </a:ext>
                </a:extLst>
              </a:tr>
              <a:tr h="418125">
                <a:tc>
                  <a:txBody>
                    <a:bodyPr/>
                    <a:lstStyle/>
                    <a:p>
                      <a:pPr marL="0" lvl="0" indent="0" algn="ctr" rtl="0">
                        <a:lnSpc>
                          <a:spcPct val="115000"/>
                        </a:lnSpc>
                        <a:spcBef>
                          <a:spcPts val="0"/>
                        </a:spcBef>
                        <a:spcAft>
                          <a:spcPts val="0"/>
                        </a:spcAft>
                        <a:buNone/>
                      </a:pPr>
                      <a:r>
                        <a:rPr lang="en" sz="1100" b="1"/>
                        <a:t>Tier 3: Promising Evidence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1100"/>
                        <a:t>Supported by one or more well-designed and well implemented correlational studies (with statistical controls for selection bias).</a:t>
                      </a:r>
                      <a:endParaRPr sz="110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2"/>
                  </a:ext>
                </a:extLst>
              </a:tr>
              <a:tr h="562450">
                <a:tc>
                  <a:txBody>
                    <a:bodyPr/>
                    <a:lstStyle/>
                    <a:p>
                      <a:pPr marL="0" lvl="0" indent="0" algn="ctr" rtl="0">
                        <a:lnSpc>
                          <a:spcPct val="115000"/>
                        </a:lnSpc>
                        <a:spcBef>
                          <a:spcPts val="0"/>
                        </a:spcBef>
                        <a:spcAft>
                          <a:spcPts val="0"/>
                        </a:spcAft>
                        <a:buNone/>
                      </a:pPr>
                      <a:r>
                        <a:rPr lang="en" sz="1100" b="1"/>
                        <a:t>Tier 4: Demonstrates a Rationale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C6D9F1"/>
                    </a:solidFill>
                  </a:tcPr>
                </a:tc>
                <a:tc>
                  <a:txBody>
                    <a:bodyPr/>
                    <a:lstStyle/>
                    <a:p>
                      <a:pPr marL="0" lvl="0" indent="0" algn="ctr" rtl="0">
                        <a:lnSpc>
                          <a:spcPct val="115000"/>
                        </a:lnSpc>
                        <a:spcBef>
                          <a:spcPts val="0"/>
                        </a:spcBef>
                        <a:spcAft>
                          <a:spcPts val="0"/>
                        </a:spcAft>
                        <a:buNone/>
                      </a:pPr>
                      <a:r>
                        <a:rPr lang="en" sz="1100" dirty="0"/>
                        <a:t>Practices that have a well-defined logic model or theory of action, are supported by research, and have some effort underway by an SEA, LEA, or outside research organization to determine their effectiveness.</a:t>
                      </a:r>
                      <a:endParaRPr sz="1100" dirty="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4"/>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Budget Template, Cover Page</a:t>
            </a:r>
            <a:endParaRPr/>
          </a:p>
        </p:txBody>
      </p:sp>
      <p:sp>
        <p:nvSpPr>
          <p:cNvPr id="590" name="Google Shape;590;p9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44</a:t>
            </a:fld>
            <a:endParaRPr/>
          </a:p>
        </p:txBody>
      </p:sp>
      <p:pic>
        <p:nvPicPr>
          <p:cNvPr id="591" name="Google Shape;591;p94" descr="Example Cover Page for the Budget Template for the Stronger Connections Program Grant. Information needed to complete the template includes district name, district number, contact information for the person completing the form, contact information for the person to be contacted regarding budget questions, and District Grant Manager contact information."/>
          <p:cNvPicPr preferRelativeResize="0"/>
          <p:nvPr/>
        </p:nvPicPr>
        <p:blipFill>
          <a:blip r:embed="rId3">
            <a:alphaModFix/>
          </a:blip>
          <a:stretch>
            <a:fillRect/>
          </a:stretch>
        </p:blipFill>
        <p:spPr>
          <a:xfrm>
            <a:off x="1624275" y="972675"/>
            <a:ext cx="5698201" cy="35242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5"/>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Budget Template, Year 1 &amp; 2 Tab</a:t>
            </a:r>
            <a:endParaRPr/>
          </a:p>
        </p:txBody>
      </p:sp>
      <p:sp>
        <p:nvSpPr>
          <p:cNvPr id="597" name="Google Shape;597;p9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45</a:t>
            </a:fld>
            <a:endParaRPr/>
          </a:p>
        </p:txBody>
      </p:sp>
      <p:pic>
        <p:nvPicPr>
          <p:cNvPr id="598" name="Google Shape;598;p95" descr="Example Year 1 &amp; 2 Tab for the Budget Template showing the 8 different columns that may include information: 1) Budget Object, 2) Original Budget, 3) 1st Revision, 4) 2nd Revision, 5) Total, 6) AFR Actual Expenditures through 9/30/24, 7) Remaining Funds, and 8) Activity Category."/>
          <p:cNvPicPr preferRelativeResize="0"/>
          <p:nvPr/>
        </p:nvPicPr>
        <p:blipFill>
          <a:blip r:embed="rId3">
            <a:alphaModFix/>
          </a:blip>
          <a:stretch>
            <a:fillRect/>
          </a:stretch>
        </p:blipFill>
        <p:spPr>
          <a:xfrm>
            <a:off x="671863" y="1156661"/>
            <a:ext cx="7603025" cy="32093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6"/>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Budget Template, Summary Tab</a:t>
            </a:r>
            <a:endParaRPr/>
          </a:p>
        </p:txBody>
      </p:sp>
      <p:sp>
        <p:nvSpPr>
          <p:cNvPr id="604" name="Google Shape;604;p9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46</a:t>
            </a:fld>
            <a:endParaRPr/>
          </a:p>
        </p:txBody>
      </p:sp>
      <p:pic>
        <p:nvPicPr>
          <p:cNvPr id="605" name="Google Shape;605;p96" descr="Example of Summary Tab for Budget Template"/>
          <p:cNvPicPr preferRelativeResize="0"/>
          <p:nvPr/>
        </p:nvPicPr>
        <p:blipFill>
          <a:blip r:embed="rId3">
            <a:alphaModFix/>
          </a:blip>
          <a:stretch>
            <a:fillRect/>
          </a:stretch>
        </p:blipFill>
        <p:spPr>
          <a:xfrm>
            <a:off x="152400" y="1929800"/>
            <a:ext cx="8839202" cy="161810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7"/>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Scoring Criteria</a:t>
            </a:r>
            <a:endParaRPr/>
          </a:p>
        </p:txBody>
      </p:sp>
      <p:sp>
        <p:nvSpPr>
          <p:cNvPr id="611" name="Google Shape;611;p97">
            <a:extLst>
              <a:ext uri="{C183D7F6-B498-43B3-948B-1728B52AA6E4}">
                <adec:decorative xmlns:adec="http://schemas.microsoft.com/office/drawing/2017/decorative" val="1"/>
              </a:ext>
            </a:extLst>
          </p:cNvPr>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47</a:t>
            </a:fld>
            <a:endParaRPr/>
          </a:p>
        </p:txBody>
      </p:sp>
      <p:sp>
        <p:nvSpPr>
          <p:cNvPr id="612" name="Google Shape;612;p97"/>
          <p:cNvSpPr txBox="1"/>
          <p:nvPr/>
        </p:nvSpPr>
        <p:spPr>
          <a:xfrm>
            <a:off x="88675" y="1337425"/>
            <a:ext cx="4757700" cy="229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100" b="1">
                <a:solidFill>
                  <a:schemeClr val="dk1"/>
                </a:solidFill>
                <a:latin typeface="Calibri"/>
                <a:ea typeface="Calibri"/>
                <a:cs typeface="Calibri"/>
                <a:sym typeface="Calibri"/>
              </a:rPr>
              <a:t>Scoring Definitions</a:t>
            </a:r>
            <a:endParaRPr sz="11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100" u="sng">
                <a:solidFill>
                  <a:schemeClr val="dk1"/>
                </a:solidFill>
                <a:latin typeface="Calibri"/>
                <a:ea typeface="Calibri"/>
                <a:cs typeface="Calibri"/>
                <a:sym typeface="Calibri"/>
              </a:rPr>
              <a:t>Minimally Addressed or Does Not Meet Criteria</a:t>
            </a:r>
            <a:r>
              <a:rPr lang="en" sz="1100">
                <a:solidFill>
                  <a:schemeClr val="dk1"/>
                </a:solidFill>
                <a:latin typeface="Calibri"/>
                <a:ea typeface="Calibri"/>
                <a:cs typeface="Calibri"/>
                <a:sym typeface="Calibri"/>
              </a:rPr>
              <a:t> - information not provided</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Met Some but Not All Identified Criteria</a:t>
            </a:r>
            <a:r>
              <a:rPr lang="en" sz="1100">
                <a:solidFill>
                  <a:schemeClr val="dk1"/>
                </a:solidFill>
                <a:latin typeface="Calibri"/>
                <a:ea typeface="Calibri"/>
                <a:cs typeface="Calibri"/>
                <a:sym typeface="Calibri"/>
              </a:rPr>
              <a:t> - requires additional clarification</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Addressed Criteria but Did Not Provide Thorough Detail</a:t>
            </a:r>
            <a:r>
              <a:rPr lang="en" sz="1100">
                <a:solidFill>
                  <a:schemeClr val="dk1"/>
                </a:solidFill>
                <a:latin typeface="Calibri"/>
                <a:ea typeface="Calibri"/>
                <a:cs typeface="Calibri"/>
                <a:sym typeface="Calibri"/>
              </a:rPr>
              <a:t> - adequate response, but not thoroughly developed or high-quality response</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Met All Criteria with High Quality</a:t>
            </a:r>
            <a:r>
              <a:rPr lang="en" sz="1100">
                <a:solidFill>
                  <a:schemeClr val="dk1"/>
                </a:solidFill>
                <a:latin typeface="Calibri"/>
                <a:ea typeface="Calibri"/>
                <a:cs typeface="Calibri"/>
                <a:sym typeface="Calibri"/>
              </a:rPr>
              <a:t> - clear, concise, and well thought out response</a:t>
            </a:r>
            <a:endParaRPr sz="1100">
              <a:solidFill>
                <a:schemeClr val="dk1"/>
              </a:solidFill>
              <a:latin typeface="Calibri"/>
              <a:ea typeface="Calibri"/>
              <a:cs typeface="Calibri"/>
              <a:sym typeface="Calibri"/>
            </a:endParaRPr>
          </a:p>
          <a:p>
            <a:pPr marL="0" lvl="0" indent="0" algn="l" rtl="0">
              <a:spcBef>
                <a:spcPts val="1200"/>
              </a:spcBef>
              <a:spcAft>
                <a:spcPts val="0"/>
              </a:spcAft>
              <a:buNone/>
            </a:pPr>
            <a:endParaRPr sz="1100">
              <a:solidFill>
                <a:srgbClr val="262626"/>
              </a:solidFill>
              <a:latin typeface="Calibri"/>
              <a:ea typeface="Calibri"/>
              <a:cs typeface="Calibri"/>
              <a:sym typeface="Calibri"/>
            </a:endParaRPr>
          </a:p>
        </p:txBody>
      </p:sp>
      <p:pic>
        <p:nvPicPr>
          <p:cNvPr id="613" name="Google Shape;613;p97" descr="Sample Scoring for Section A: Demonstration of need with a possible score between 0 (Minimally Addressed or Does Not Meet Criteria) and 5 (Met All Criteria with High Quality)."/>
          <p:cNvPicPr preferRelativeResize="0"/>
          <p:nvPr/>
        </p:nvPicPr>
        <p:blipFill rotWithShape="1">
          <a:blip r:embed="rId3">
            <a:alphaModFix/>
          </a:blip>
          <a:srcRect b="39522"/>
          <a:stretch/>
        </p:blipFill>
        <p:spPr>
          <a:xfrm>
            <a:off x="4905000" y="1337425"/>
            <a:ext cx="4067500" cy="937275"/>
          </a:xfrm>
          <a:prstGeom prst="rect">
            <a:avLst/>
          </a:prstGeom>
          <a:noFill/>
          <a:ln>
            <a:noFill/>
          </a:ln>
        </p:spPr>
      </p:pic>
      <p:pic>
        <p:nvPicPr>
          <p:cNvPr id="614" name="Google Shape;614;p97" descr="Sample Scoring for Section C: Program Goals, Evaluation, and Timeline with a possible score between 0 (Minimally Addressed or Does Not Meet Criteria) and 10 (Met All Criteria with High Quality)."/>
          <p:cNvPicPr preferRelativeResize="0"/>
          <p:nvPr/>
        </p:nvPicPr>
        <p:blipFill rotWithShape="1">
          <a:blip r:embed="rId4">
            <a:alphaModFix/>
          </a:blip>
          <a:srcRect b="28896"/>
          <a:stretch/>
        </p:blipFill>
        <p:spPr>
          <a:xfrm>
            <a:off x="4905000" y="2571750"/>
            <a:ext cx="4067500" cy="141227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Application Submission and Review Timeline</a:t>
            </a:r>
            <a:endParaRPr/>
          </a:p>
        </p:txBody>
      </p:sp>
      <p:sp>
        <p:nvSpPr>
          <p:cNvPr id="620" name="Google Shape;620;p9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48</a:t>
            </a:fld>
            <a:endParaRPr/>
          </a:p>
        </p:txBody>
      </p:sp>
      <p:graphicFrame>
        <p:nvGraphicFramePr>
          <p:cNvPr id="621" name="Google Shape;621;p98"/>
          <p:cNvGraphicFramePr/>
          <p:nvPr/>
        </p:nvGraphicFramePr>
        <p:xfrm>
          <a:off x="350125" y="1760375"/>
          <a:ext cx="8604450" cy="1779462"/>
        </p:xfrm>
        <a:graphic>
          <a:graphicData uri="http://schemas.openxmlformats.org/drawingml/2006/table">
            <a:tbl>
              <a:tblPr>
                <a:noFill/>
                <a:tableStyleId>{09FDFFDB-221C-45A6-8FAE-96FE51A2807D}</a:tableStyleId>
              </a:tblPr>
              <a:tblGrid>
                <a:gridCol w="1595650">
                  <a:extLst>
                    <a:ext uri="{9D8B030D-6E8A-4147-A177-3AD203B41FA5}">
                      <a16:colId xmlns:a16="http://schemas.microsoft.com/office/drawing/2014/main" val="20000"/>
                    </a:ext>
                  </a:extLst>
                </a:gridCol>
                <a:gridCol w="2781100">
                  <a:extLst>
                    <a:ext uri="{9D8B030D-6E8A-4147-A177-3AD203B41FA5}">
                      <a16:colId xmlns:a16="http://schemas.microsoft.com/office/drawing/2014/main" val="20001"/>
                    </a:ext>
                  </a:extLst>
                </a:gridCol>
                <a:gridCol w="4227700">
                  <a:extLst>
                    <a:ext uri="{9D8B030D-6E8A-4147-A177-3AD203B41FA5}">
                      <a16:colId xmlns:a16="http://schemas.microsoft.com/office/drawing/2014/main" val="20002"/>
                    </a:ext>
                  </a:extLst>
                </a:gridCol>
              </a:tblGrid>
              <a:tr h="381000">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Application Opens</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September 28, 2023</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LEAs can begin to collaborate with stakeholders, plan activities,and prepare the </a:t>
                      </a:r>
                      <a:r>
                        <a:rPr lang="en" sz="1200" u="sng">
                          <a:solidFill>
                            <a:schemeClr val="hlink"/>
                          </a:solidFill>
                          <a:latin typeface="Calibri"/>
                          <a:ea typeface="Calibri"/>
                          <a:cs typeface="Calibri"/>
                          <a:sym typeface="Calibri"/>
                          <a:hlinkClick r:id="rId3"/>
                        </a:rPr>
                        <a:t>application</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Application Due</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December 15, 2023 by 11:59 pm</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Online applications must be submitted with all </a:t>
                      </a:r>
                      <a:r>
                        <a:rPr lang="en" sz="1200" u="sng">
                          <a:solidFill>
                            <a:schemeClr val="hlink"/>
                          </a:solidFill>
                          <a:latin typeface="Calibri"/>
                          <a:ea typeface="Calibri"/>
                          <a:cs typeface="Calibri"/>
                          <a:sym typeface="Calibri"/>
                          <a:hlinkClick r:id="rId3"/>
                        </a:rPr>
                        <a:t>supplemental materials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42857"/>
                        </a:lnSpc>
                        <a:spcBef>
                          <a:spcPts val="0"/>
                        </a:spcBef>
                        <a:spcAft>
                          <a:spcPts val="800"/>
                        </a:spcAft>
                        <a:buClr>
                          <a:schemeClr val="dk1"/>
                        </a:buClr>
                        <a:buSzPts val="1100"/>
                        <a:buFont typeface="Arial"/>
                        <a:buNone/>
                      </a:pPr>
                      <a:r>
                        <a:rPr lang="en" sz="1200">
                          <a:solidFill>
                            <a:schemeClr val="dk1"/>
                          </a:solidFill>
                          <a:latin typeface="Calibri"/>
                          <a:ea typeface="Calibri"/>
                          <a:cs typeface="Calibri"/>
                          <a:sym typeface="Calibri"/>
                        </a:rPr>
                        <a:t>Grant Award Letters</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March 2024</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dirty="0">
                          <a:solidFill>
                            <a:schemeClr val="dk1"/>
                          </a:solidFill>
                          <a:latin typeface="Calibri"/>
                          <a:ea typeface="Calibri"/>
                          <a:cs typeface="Calibri"/>
                          <a:sym typeface="Calibri"/>
                        </a:rPr>
                        <a:t>Funds may be used for activities during the 2023-2024 (after final approval) and 2024-2025 school years.</a:t>
                      </a:r>
                      <a:endParaRPr sz="1200" dirty="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22" name="Google Shape;622;p98"/>
          <p:cNvSpPr txBox="1"/>
          <p:nvPr/>
        </p:nvSpPr>
        <p:spPr>
          <a:xfrm>
            <a:off x="350125" y="1145825"/>
            <a:ext cx="838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All applications and supplemental materials will be submitted through the online application. </a:t>
            </a:r>
            <a:endParaRPr>
              <a:latin typeface="Calibri"/>
              <a:ea typeface="Calibri"/>
              <a:cs typeface="Calibri"/>
              <a:sym typeface="Calibri"/>
            </a:endParaRPr>
          </a:p>
        </p:txBody>
      </p:sp>
      <p:pic>
        <p:nvPicPr>
          <p:cNvPr id="623" name="Google Shape;623;p9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76301" y="3451875"/>
            <a:ext cx="2731154" cy="16181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Request for Reviewers</a:t>
            </a:r>
            <a:endParaRPr/>
          </a:p>
        </p:txBody>
      </p:sp>
      <p:sp>
        <p:nvSpPr>
          <p:cNvPr id="629" name="Google Shape;629;p9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49</a:t>
            </a:fld>
            <a:endParaRPr/>
          </a:p>
        </p:txBody>
      </p:sp>
      <p:sp>
        <p:nvSpPr>
          <p:cNvPr id="630" name="Google Shape;630;p9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Commitment Timeline</a:t>
            </a:r>
            <a:endParaRPr/>
          </a:p>
          <a:p>
            <a:pPr marL="457200" lvl="0" indent="-330200" algn="l" rtl="0">
              <a:spcBef>
                <a:spcPts val="1200"/>
              </a:spcBef>
              <a:spcAft>
                <a:spcPts val="0"/>
              </a:spcAft>
              <a:buSzPts val="1600"/>
              <a:buChar char="➔"/>
            </a:pPr>
            <a:r>
              <a:rPr lang="en"/>
              <a:t>Thursday, January 11, 2024: Readers receive review materials</a:t>
            </a:r>
            <a:endParaRPr/>
          </a:p>
          <a:p>
            <a:pPr marL="457200" lvl="0" indent="-330200" algn="l" rtl="0">
              <a:spcBef>
                <a:spcPts val="0"/>
              </a:spcBef>
              <a:spcAft>
                <a:spcPts val="0"/>
              </a:spcAft>
              <a:buSzPts val="1600"/>
              <a:buChar char="➔"/>
            </a:pPr>
            <a:r>
              <a:rPr lang="en"/>
              <a:t>Thursday, January 11, 2024 - Wednesday, January 31, 2024: Individual and Team Reviews</a:t>
            </a:r>
            <a:endParaRPr/>
          </a:p>
          <a:p>
            <a:pPr marL="457200" lvl="0" indent="-330200" algn="l" rtl="0">
              <a:spcBef>
                <a:spcPts val="0"/>
              </a:spcBef>
              <a:spcAft>
                <a:spcPts val="0"/>
              </a:spcAft>
              <a:buSzPts val="1600"/>
              <a:buChar char="➔"/>
            </a:pPr>
            <a:r>
              <a:rPr lang="en"/>
              <a:t>Thursday, February 1, 2024: Scores due to CDE by 9 am</a:t>
            </a:r>
            <a:endParaRPr/>
          </a:p>
          <a:p>
            <a:pPr marL="914400" lvl="0" indent="0" algn="l" rtl="0">
              <a:spcBef>
                <a:spcPts val="0"/>
              </a:spcBef>
              <a:spcAft>
                <a:spcPts val="0"/>
              </a:spcAft>
              <a:buNone/>
            </a:pPr>
            <a:r>
              <a:rPr lang="en" sz="1300"/>
              <a:t>*CDE staff will contact reviewers within the following week if any clarification is needed. </a:t>
            </a:r>
            <a:endParaRPr sz="1300"/>
          </a:p>
          <a:p>
            <a:pPr marL="914400" lvl="0" indent="0" algn="l" rtl="0">
              <a:spcBef>
                <a:spcPts val="1200"/>
              </a:spcBef>
              <a:spcAft>
                <a:spcPts val="0"/>
              </a:spcAft>
              <a:buNone/>
            </a:pPr>
            <a:endParaRPr sz="1300"/>
          </a:p>
          <a:p>
            <a:pPr marL="914400" lvl="0" indent="0" algn="l" rtl="0">
              <a:spcBef>
                <a:spcPts val="1200"/>
              </a:spcBef>
              <a:spcAft>
                <a:spcPts val="1200"/>
              </a:spcAft>
              <a:buNone/>
            </a:pPr>
            <a:endParaRPr sz="1300"/>
          </a:p>
        </p:txBody>
      </p:sp>
      <p:pic>
        <p:nvPicPr>
          <p:cNvPr id="631" name="Google Shape;631;p9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78050" y="3295788"/>
            <a:ext cx="1190625" cy="119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SzPts val="2100"/>
              <a:buNone/>
            </a:pPr>
            <a:r>
              <a:rPr lang="en">
                <a:latin typeface="Raleway"/>
                <a:ea typeface="Raleway"/>
                <a:cs typeface="Raleway"/>
                <a:sym typeface="Raleway"/>
              </a:rPr>
              <a:t>Reminders on Federal Funds </a:t>
            </a:r>
            <a:endParaRPr>
              <a:latin typeface="Raleway"/>
              <a:ea typeface="Raleway"/>
              <a:cs typeface="Raleway"/>
              <a:sym typeface="Raleway"/>
            </a:endParaRPr>
          </a:p>
        </p:txBody>
      </p:sp>
      <p:graphicFrame>
        <p:nvGraphicFramePr>
          <p:cNvPr id="300" name="Google Shape;300;p55"/>
          <p:cNvGraphicFramePr/>
          <p:nvPr/>
        </p:nvGraphicFramePr>
        <p:xfrm>
          <a:off x="952500" y="2571775"/>
          <a:ext cx="3000000" cy="3000000"/>
        </p:xfrm>
        <a:graphic>
          <a:graphicData uri="http://schemas.openxmlformats.org/drawingml/2006/table">
            <a:tbl>
              <a:tblPr firstRow="1">
                <a:noFill/>
                <a:tableStyleId>{3A68DBF8-D6AE-4FE1-9F86-7AB21D493B33}</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Program / Funding Stream</a:t>
                      </a:r>
                      <a:endParaRPr sz="1400" u="none" strike="noStrike" cap="none">
                        <a:latin typeface="Raleway"/>
                        <a:ea typeface="Raleway"/>
                        <a:cs typeface="Raleway"/>
                        <a:sym typeface="Raleway"/>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Obligation Due Date</a:t>
                      </a:r>
                      <a:endParaRPr sz="1400" u="none" strike="noStrike" cap="none">
                        <a:latin typeface="Raleway"/>
                        <a:ea typeface="Raleway"/>
                        <a:cs typeface="Raleway"/>
                        <a:sym typeface="Raleway"/>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Request for Funds Form</a:t>
                      </a:r>
                      <a:endParaRPr sz="1400" u="none" strike="noStrike" cap="none">
                        <a:latin typeface="Raleway"/>
                        <a:ea typeface="Raleway"/>
                        <a:cs typeface="Raleway"/>
                        <a:sym typeface="Raleway"/>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ESEA FY22</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0000"/>
                          </a:solidFill>
                          <a:latin typeface="Raleway"/>
                          <a:ea typeface="Raleway"/>
                          <a:cs typeface="Raleway"/>
                          <a:sym typeface="Raleway"/>
                        </a:rPr>
                        <a:t>November</a:t>
                      </a:r>
                      <a:r>
                        <a:rPr lang="en" sz="1400" u="none" strike="noStrike" cap="none">
                          <a:latin typeface="Raleway"/>
                          <a:ea typeface="Raleway"/>
                          <a:cs typeface="Raleway"/>
                          <a:sym typeface="Raleway"/>
                        </a:rPr>
                        <a:t> </a:t>
                      </a:r>
                      <a:r>
                        <a:rPr lang="en" sz="1400" b="1" i="1" u="none" strike="noStrike" cap="none">
                          <a:solidFill>
                            <a:srgbClr val="FF0000"/>
                          </a:solidFill>
                          <a:latin typeface="Raleway"/>
                          <a:ea typeface="Raleway"/>
                          <a:cs typeface="Raleway"/>
                          <a:sym typeface="Raleway"/>
                        </a:rPr>
                        <a:t>15, 2023</a:t>
                      </a:r>
                      <a:endParaRPr sz="1400" u="none" strike="noStrike" cap="none">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ESEA FY23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2024</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TBD</a:t>
                      </a:r>
                      <a:endParaRPr sz="1400" u="none" strike="noStrike" cap="none">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ESSER II </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0000"/>
                          </a:solidFill>
                          <a:latin typeface="Raleway"/>
                          <a:ea typeface="Raleway"/>
                          <a:cs typeface="Raleway"/>
                          <a:sym typeface="Raleway"/>
                        </a:rPr>
                        <a:t>November 15, 2023</a:t>
                      </a:r>
                      <a:endParaRPr sz="1400" b="1" i="1" u="none" strike="noStrike" cap="none">
                        <a:solidFill>
                          <a:srgbClr val="FF0000"/>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ESSER III</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2024</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solidFill>
                            <a:schemeClr val="dk1"/>
                          </a:solidFill>
                          <a:latin typeface="Raleway"/>
                          <a:ea typeface="Raleway"/>
                          <a:cs typeface="Raleway"/>
                          <a:sym typeface="Raleway"/>
                        </a:rPr>
                        <a:t>TBD</a:t>
                      </a:r>
                      <a:endParaRPr sz="1400" b="1" i="1" u="none" strike="noStrike" cap="none">
                        <a:solidFill>
                          <a:srgbClr val="FF0000"/>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4"/>
                  </a:ext>
                </a:extLst>
              </a:tr>
            </a:tbl>
          </a:graphicData>
        </a:graphic>
      </p:graphicFrame>
      <p:sp>
        <p:nvSpPr>
          <p:cNvPr id="301" name="Google Shape;301;p55"/>
          <p:cNvSpPr txBox="1"/>
          <p:nvPr/>
        </p:nvSpPr>
        <p:spPr>
          <a:xfrm>
            <a:off x="458200" y="953175"/>
            <a:ext cx="7701000" cy="15957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800"/>
              </a:spcBef>
              <a:spcAft>
                <a:spcPts val="0"/>
              </a:spcAft>
              <a:buClr>
                <a:schemeClr val="dk1"/>
              </a:buClr>
              <a:buSzPts val="1700"/>
              <a:buFont typeface="Raleway"/>
              <a:buChar char="•"/>
            </a:pPr>
            <a:r>
              <a:rPr lang="en" sz="1700" b="0" i="0" u="none" strike="noStrike" cap="none">
                <a:solidFill>
                  <a:srgbClr val="595959"/>
                </a:solidFill>
                <a:latin typeface="Raleway"/>
                <a:ea typeface="Raleway"/>
                <a:cs typeface="Raleway"/>
                <a:sym typeface="Raleway"/>
              </a:rPr>
              <a:t>ESEA FY22 and ESSER II funds </a:t>
            </a:r>
            <a:r>
              <a:rPr lang="en" sz="1700">
                <a:solidFill>
                  <a:srgbClr val="595959"/>
                </a:solidFill>
                <a:latin typeface="Raleway"/>
                <a:ea typeface="Raleway"/>
                <a:cs typeface="Raleway"/>
                <a:sym typeface="Raleway"/>
              </a:rPr>
              <a:t>are paid on a reimbursement basis. </a:t>
            </a:r>
            <a:endParaRPr sz="1700">
              <a:solidFill>
                <a:srgbClr val="595959"/>
              </a:solidFill>
              <a:latin typeface="Raleway"/>
              <a:ea typeface="Raleway"/>
              <a:cs typeface="Raleway"/>
              <a:sym typeface="Raleway"/>
            </a:endParaRPr>
          </a:p>
          <a:p>
            <a:pPr marL="914400" marR="0" lvl="1" indent="-336550" algn="l" rtl="0">
              <a:lnSpc>
                <a:spcPct val="100000"/>
              </a:lnSpc>
              <a:spcBef>
                <a:spcPts val="800"/>
              </a:spcBef>
              <a:spcAft>
                <a:spcPts val="0"/>
              </a:spcAft>
              <a:buClr>
                <a:srgbClr val="595959"/>
              </a:buClr>
              <a:buSzPts val="1700"/>
              <a:buFont typeface="Raleway"/>
              <a:buChar char="○"/>
            </a:pPr>
            <a:r>
              <a:rPr lang="en" sz="1700">
                <a:solidFill>
                  <a:srgbClr val="595959"/>
                </a:solidFill>
                <a:latin typeface="Raleway"/>
                <a:ea typeface="Raleway"/>
                <a:cs typeface="Raleway"/>
                <a:sym typeface="Raleway"/>
              </a:rPr>
              <a:t>Obligate -&gt; Spend -&gt; Request Reimbursement</a:t>
            </a:r>
            <a:endParaRPr sz="1700">
              <a:solidFill>
                <a:srgbClr val="595959"/>
              </a:solidFill>
              <a:latin typeface="Raleway"/>
              <a:ea typeface="Raleway"/>
              <a:cs typeface="Raleway"/>
              <a:sym typeface="Raleway"/>
            </a:endParaRPr>
          </a:p>
          <a:p>
            <a:pPr marL="457200" marR="0" lvl="0" indent="-336550" algn="l" rtl="0">
              <a:lnSpc>
                <a:spcPct val="100000"/>
              </a:lnSpc>
              <a:spcBef>
                <a:spcPts val="0"/>
              </a:spcBef>
              <a:spcAft>
                <a:spcPts val="0"/>
              </a:spcAft>
              <a:buClr>
                <a:schemeClr val="dk1"/>
              </a:buClr>
              <a:buSzPts val="1700"/>
              <a:buFont typeface="Raleway"/>
              <a:buChar char="•"/>
            </a:pPr>
            <a:r>
              <a:rPr lang="en" sz="1700" b="0" i="0" u="none" strike="noStrike" cap="none">
                <a:solidFill>
                  <a:srgbClr val="595959"/>
                </a:solidFill>
                <a:latin typeface="Raleway"/>
                <a:ea typeface="Raleway"/>
                <a:cs typeface="Raleway"/>
                <a:sym typeface="Raleway"/>
              </a:rPr>
              <a:t>LEAs will need to complete and submit the </a:t>
            </a:r>
            <a:r>
              <a:rPr lang="en" sz="1700" b="0" i="0" u="sng" strike="noStrike" cap="none">
                <a:solidFill>
                  <a:schemeClr val="hlink"/>
                </a:solidFill>
                <a:latin typeface="Raleway"/>
                <a:ea typeface="Raleway"/>
                <a:cs typeface="Raleway"/>
                <a:sym typeface="Raleway"/>
                <a:hlinkClick r:id="rId3"/>
              </a:rPr>
              <a:t>Request for Funds Authorized Representative Designation form</a:t>
            </a:r>
            <a:r>
              <a:rPr lang="en" sz="1700" b="0" i="0" u="none" strike="noStrike" cap="none">
                <a:solidFill>
                  <a:srgbClr val="595959"/>
                </a:solidFill>
                <a:latin typeface="Raleway"/>
                <a:ea typeface="Raleway"/>
                <a:cs typeface="Raleway"/>
                <a:sym typeface="Raleway"/>
              </a:rPr>
              <a:t> </a:t>
            </a:r>
            <a:r>
              <a:rPr lang="en" sz="1700" b="1" i="0" u="none" strike="noStrike" cap="none">
                <a:solidFill>
                  <a:srgbClr val="595959"/>
                </a:solidFill>
                <a:latin typeface="Raleway"/>
                <a:ea typeface="Raleway"/>
                <a:cs typeface="Raleway"/>
                <a:sym typeface="Raleway"/>
              </a:rPr>
              <a:t>before </a:t>
            </a:r>
            <a:r>
              <a:rPr lang="en" sz="1700" b="0" i="0" u="none" strike="noStrike" cap="none">
                <a:solidFill>
                  <a:srgbClr val="595959"/>
                </a:solidFill>
                <a:latin typeface="Raleway"/>
                <a:ea typeface="Raleway"/>
                <a:cs typeface="Raleway"/>
                <a:sym typeface="Raleway"/>
              </a:rPr>
              <a:t>requesting funds from CDE. </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0"/>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Reporting Requirements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1"/>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Reporting Requirements </a:t>
            </a:r>
            <a:endParaRPr/>
          </a:p>
        </p:txBody>
      </p:sp>
      <p:sp>
        <p:nvSpPr>
          <p:cNvPr id="642" name="Google Shape;642;p10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400" b="1"/>
              <a:t>Reporting Requirements</a:t>
            </a:r>
            <a:endParaRPr sz="1400" b="1"/>
          </a:p>
          <a:p>
            <a:pPr marL="0" lvl="0" indent="0" algn="l" rtl="0">
              <a:lnSpc>
                <a:spcPct val="100000"/>
              </a:lnSpc>
              <a:spcBef>
                <a:spcPts val="0"/>
              </a:spcBef>
              <a:spcAft>
                <a:spcPts val="0"/>
              </a:spcAft>
              <a:buClr>
                <a:schemeClr val="dk1"/>
              </a:buClr>
              <a:buSzPts val="1100"/>
              <a:buFont typeface="Arial"/>
              <a:buNone/>
            </a:pPr>
            <a:r>
              <a:rPr lang="en" sz="1400"/>
              <a:t>Each grantee receiving funding through the Stronger Connections Grant Program is required to report, at a minimum, the following information on a timeline to be established by CDE to meet federal reporting requirements:</a:t>
            </a:r>
            <a:endParaRPr sz="1400"/>
          </a:p>
          <a:p>
            <a:pPr marL="457200" lvl="0" indent="-317500" algn="l" rtl="0">
              <a:lnSpc>
                <a:spcPct val="100000"/>
              </a:lnSpc>
              <a:spcBef>
                <a:spcPts val="0"/>
              </a:spcBef>
              <a:spcAft>
                <a:spcPts val="0"/>
              </a:spcAft>
              <a:buSzPts val="1400"/>
              <a:buFont typeface="Calibri"/>
              <a:buChar char="●"/>
            </a:pPr>
            <a:r>
              <a:rPr lang="en" sz="1400"/>
              <a:t>A description of and status of (e.g., completed, in progress) planned and implemented activities;</a:t>
            </a:r>
            <a:endParaRPr sz="1400"/>
          </a:p>
          <a:p>
            <a:pPr marL="457200" lvl="0" indent="-317500" algn="l" rtl="0">
              <a:lnSpc>
                <a:spcPct val="100000"/>
              </a:lnSpc>
              <a:spcBef>
                <a:spcPts val="0"/>
              </a:spcBef>
              <a:spcAft>
                <a:spcPts val="0"/>
              </a:spcAft>
              <a:buSzPts val="1400"/>
              <a:buFont typeface="Calibri"/>
              <a:buChar char="●"/>
            </a:pPr>
            <a:r>
              <a:rPr lang="en" sz="1400"/>
              <a:t>The number of students served or who benefited from funded activities in each year of the grant; </a:t>
            </a:r>
            <a:endParaRPr sz="1400"/>
          </a:p>
          <a:p>
            <a:pPr marL="457200" lvl="0" indent="-317500" algn="l" rtl="0">
              <a:lnSpc>
                <a:spcPct val="100000"/>
              </a:lnSpc>
              <a:spcBef>
                <a:spcPts val="0"/>
              </a:spcBef>
              <a:spcAft>
                <a:spcPts val="0"/>
              </a:spcAft>
              <a:buSzPts val="1400"/>
              <a:buFont typeface="Calibri"/>
              <a:buChar char="●"/>
            </a:pPr>
            <a:r>
              <a:rPr lang="en" sz="1400"/>
              <a:t>Professional development provided to support the program;</a:t>
            </a:r>
            <a:endParaRPr sz="1400"/>
          </a:p>
          <a:p>
            <a:pPr marL="457200" lvl="0" indent="-317500" algn="l" rtl="0">
              <a:lnSpc>
                <a:spcPct val="100000"/>
              </a:lnSpc>
              <a:spcBef>
                <a:spcPts val="0"/>
              </a:spcBef>
              <a:spcAft>
                <a:spcPts val="0"/>
              </a:spcAft>
              <a:buSzPts val="1400"/>
              <a:buFont typeface="Calibri"/>
              <a:buChar char="●"/>
            </a:pPr>
            <a:r>
              <a:rPr lang="en" sz="1400"/>
              <a:t>Any student outcomes (including, but not limited to, academic outcomes, student engagement outcomes, and school climate outcomes) identified through the implementation of funded activities;</a:t>
            </a:r>
            <a:endParaRPr sz="1400"/>
          </a:p>
          <a:p>
            <a:pPr marL="457200" lvl="0" indent="-317500" algn="l" rtl="0">
              <a:lnSpc>
                <a:spcPct val="100000"/>
              </a:lnSpc>
              <a:spcBef>
                <a:spcPts val="0"/>
              </a:spcBef>
              <a:spcAft>
                <a:spcPts val="0"/>
              </a:spcAft>
              <a:buSzPts val="1400"/>
              <a:buFont typeface="Calibri"/>
              <a:buChar char="●"/>
            </a:pPr>
            <a:r>
              <a:rPr lang="en" sz="1400"/>
              <a:t>Any teacher and/or school leader outcomes identified through the implementation of the funded activities; and</a:t>
            </a:r>
            <a:endParaRPr sz="1400"/>
          </a:p>
          <a:p>
            <a:pPr marL="457200" lvl="0" indent="-317500" algn="l" rtl="0">
              <a:lnSpc>
                <a:spcPct val="100000"/>
              </a:lnSpc>
              <a:spcBef>
                <a:spcPts val="0"/>
              </a:spcBef>
              <a:spcAft>
                <a:spcPts val="0"/>
              </a:spcAft>
              <a:buSzPts val="1400"/>
              <a:buFont typeface="Calibri"/>
              <a:buChar char="●"/>
            </a:pPr>
            <a:r>
              <a:rPr lang="en" sz="1400"/>
              <a:t>How program funds were used by the recipient and a summary of other resources used, if any, to implement SCG-funded activities.</a:t>
            </a:r>
            <a:endParaRPr sz="2000"/>
          </a:p>
        </p:txBody>
      </p:sp>
      <p:sp>
        <p:nvSpPr>
          <p:cNvPr id="643" name="Google Shape;643;p10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0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Fiscal Requirements </a:t>
            </a:r>
            <a:endParaRPr/>
          </a:p>
        </p:txBody>
      </p:sp>
      <p:sp>
        <p:nvSpPr>
          <p:cNvPr id="649" name="Google Shape;649;p102"/>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b="1"/>
              <a:t>Fiscal Requirements</a:t>
            </a:r>
            <a:endParaRPr sz="1500" b="1"/>
          </a:p>
          <a:p>
            <a:pPr marL="320040" lvl="0" indent="-278130" algn="l" rtl="0">
              <a:lnSpc>
                <a:spcPct val="100000"/>
              </a:lnSpc>
              <a:spcBef>
                <a:spcPts val="0"/>
              </a:spcBef>
              <a:spcAft>
                <a:spcPts val="0"/>
              </a:spcAft>
              <a:buSzPts val="1500"/>
              <a:buFont typeface="Calibri"/>
              <a:buChar char="●"/>
            </a:pPr>
            <a:r>
              <a:rPr lang="en" sz="1500"/>
              <a:t>The grantee shall expend funds in accordance with the approved application and budget. </a:t>
            </a:r>
            <a:endParaRPr sz="1500"/>
          </a:p>
          <a:p>
            <a:pPr marL="320040" lvl="0" indent="-278130" algn="l" rtl="0">
              <a:lnSpc>
                <a:spcPct val="100000"/>
              </a:lnSpc>
              <a:spcBef>
                <a:spcPts val="0"/>
              </a:spcBef>
              <a:spcAft>
                <a:spcPts val="0"/>
              </a:spcAft>
              <a:buSzPts val="1500"/>
              <a:buFont typeface="Calibri"/>
              <a:buChar char="●"/>
            </a:pPr>
            <a:r>
              <a:rPr lang="en" sz="1500"/>
              <a:t>Fiscal reporting requirements and deadlines will be forthcoming.  CDE will contact LEAs via email/webinar as more details emerge.  </a:t>
            </a:r>
            <a:endParaRPr sz="1500"/>
          </a:p>
          <a:p>
            <a:pPr marL="320040" lvl="0" indent="-278130" algn="l" rtl="0">
              <a:lnSpc>
                <a:spcPct val="100000"/>
              </a:lnSpc>
              <a:spcBef>
                <a:spcPts val="0"/>
              </a:spcBef>
              <a:spcAft>
                <a:spcPts val="0"/>
              </a:spcAft>
              <a:buSzPts val="1500"/>
              <a:buFont typeface="Calibri"/>
              <a:buChar char="●"/>
            </a:pPr>
            <a:r>
              <a:rPr lang="en" sz="1500"/>
              <a:t>Requests for Reimbursement must be submitted via the Formsite Application by the end of the first business day of the month.  RFF/Formsite links can be found here: </a:t>
            </a:r>
            <a:r>
              <a:rPr lang="en" sz="1500" u="sng">
                <a:solidFill>
                  <a:srgbClr val="0000FF"/>
                </a:solidFill>
                <a:hlinkClick r:id="rId3">
                  <a:extLst>
                    <a:ext uri="{A12FA001-AC4F-418D-AE19-62706E023703}">
                      <ahyp:hlinkClr xmlns:ahyp="http://schemas.microsoft.com/office/drawing/2018/hyperlinkcolor" val="tx"/>
                    </a:ext>
                  </a:extLst>
                </a:hlinkClick>
              </a:rPr>
              <a:t>http://www.cde.state.co.us/cdefisgrant/requestforfundsforms</a:t>
            </a:r>
            <a:r>
              <a:rPr lang="en" sz="1500"/>
              <a:t>. </a:t>
            </a:r>
            <a:endParaRPr sz="1500"/>
          </a:p>
          <a:p>
            <a:pPr marL="320040" lvl="0" indent="-278130" algn="l" rtl="0">
              <a:lnSpc>
                <a:spcPct val="100000"/>
              </a:lnSpc>
              <a:spcBef>
                <a:spcPts val="0"/>
              </a:spcBef>
              <a:spcAft>
                <a:spcPts val="0"/>
              </a:spcAft>
              <a:buSzPts val="1500"/>
              <a:buFont typeface="Calibri"/>
              <a:buChar char="●"/>
            </a:pPr>
            <a:r>
              <a:rPr lang="en" sz="1500"/>
              <a:t>The LEA must submit a reimbursement request at least quarterly.  </a:t>
            </a:r>
            <a:endParaRPr sz="1500"/>
          </a:p>
          <a:p>
            <a:pPr marL="320040" lvl="0" indent="-278130" algn="l" rtl="0">
              <a:lnSpc>
                <a:spcPct val="100000"/>
              </a:lnSpc>
              <a:spcBef>
                <a:spcPts val="0"/>
              </a:spcBef>
              <a:spcAft>
                <a:spcPts val="0"/>
              </a:spcAft>
              <a:buSzPts val="1500"/>
              <a:buFont typeface="Calibri"/>
              <a:buChar char="●"/>
            </a:pPr>
            <a:r>
              <a:rPr lang="en" sz="1500"/>
              <a:t>Grants Fiscal can request additional backup documentation (i.e.: general ledgers/invoices/check stubs) to verify proof that expenditures were incurred throughout the life of the award.</a:t>
            </a:r>
            <a:r>
              <a:rPr lang="en" sz="1500" strike="sngStrike"/>
              <a:t> </a:t>
            </a:r>
            <a:endParaRPr sz="1500"/>
          </a:p>
          <a:p>
            <a:pPr marL="320040" lvl="0" indent="-278130" algn="l" rtl="0">
              <a:lnSpc>
                <a:spcPct val="100000"/>
              </a:lnSpc>
              <a:spcBef>
                <a:spcPts val="0"/>
              </a:spcBef>
              <a:spcAft>
                <a:spcPts val="0"/>
              </a:spcAft>
              <a:buSzPts val="1500"/>
              <a:buFont typeface="Calibri"/>
              <a:buChar char="●"/>
            </a:pPr>
            <a:r>
              <a:rPr lang="en" sz="1500"/>
              <a:t>Stronger Connections Grant funds must be tracked separately from other funds (including from ESEA Title IV, Part A).</a:t>
            </a:r>
            <a:endParaRPr sz="1500"/>
          </a:p>
          <a:p>
            <a:pPr marL="320040" lvl="0" indent="-278130" algn="l" rtl="0">
              <a:lnSpc>
                <a:spcPct val="100000"/>
              </a:lnSpc>
              <a:spcBef>
                <a:spcPts val="0"/>
              </a:spcBef>
              <a:spcAft>
                <a:spcPts val="0"/>
              </a:spcAft>
              <a:buSzPts val="1500"/>
              <a:buFont typeface="Calibri"/>
              <a:buChar char="●"/>
            </a:pPr>
            <a:r>
              <a:rPr lang="en" sz="1500"/>
              <a:t>All awards and expenditures are under regulation of: CFR Part 200, EDGAR as Applicable, and 2 CFR as Applicable.</a:t>
            </a:r>
            <a:endParaRPr sz="1500"/>
          </a:p>
        </p:txBody>
      </p:sp>
      <p:sp>
        <p:nvSpPr>
          <p:cNvPr id="650" name="Google Shape;650;p10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03"/>
          <p:cNvSpPr txBox="1">
            <a:spLocks noGrp="1"/>
          </p:cNvSpPr>
          <p:nvPr>
            <p:ph type="title"/>
          </p:nvPr>
        </p:nvSpPr>
        <p:spPr>
          <a:xfrm>
            <a:off x="213075" y="228600"/>
            <a:ext cx="8520600" cy="34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DRAFT Reporting to Department of Education</a:t>
            </a:r>
            <a:endParaRPr/>
          </a:p>
        </p:txBody>
      </p:sp>
      <p:sp>
        <p:nvSpPr>
          <p:cNvPr id="656" name="Google Shape;656;p103"/>
          <p:cNvSpPr txBox="1">
            <a:spLocks noGrp="1"/>
          </p:cNvSpPr>
          <p:nvPr>
            <p:ph type="body" idx="1"/>
          </p:nvPr>
        </p:nvSpPr>
        <p:spPr>
          <a:xfrm>
            <a:off x="457200" y="1143000"/>
            <a:ext cx="4225200" cy="3157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CDE is anticipating the need to report:</a:t>
            </a:r>
            <a:endParaRPr/>
          </a:p>
          <a:p>
            <a:pPr marL="457200" lvl="0" indent="-330200" algn="l" rtl="0">
              <a:spcBef>
                <a:spcPts val="1200"/>
              </a:spcBef>
              <a:spcAft>
                <a:spcPts val="0"/>
              </a:spcAft>
              <a:buSzPts val="1600"/>
              <a:buAutoNum type="arabicPeriod"/>
            </a:pPr>
            <a:r>
              <a:rPr lang="en"/>
              <a:t>The number of LEAs using funds in each Activity Category. </a:t>
            </a:r>
            <a:endParaRPr/>
          </a:p>
          <a:p>
            <a:pPr marL="457200" lvl="0" indent="-330200" algn="l" rtl="0">
              <a:spcBef>
                <a:spcPts val="0"/>
              </a:spcBef>
              <a:spcAft>
                <a:spcPts val="0"/>
              </a:spcAft>
              <a:buSzPts val="1600"/>
              <a:buAutoNum type="arabicPeriod"/>
            </a:pPr>
            <a:r>
              <a:rPr lang="en"/>
              <a:t>The award amounts for each LEA.</a:t>
            </a:r>
            <a:endParaRPr/>
          </a:p>
          <a:p>
            <a:pPr marL="457200" lvl="0" indent="-330200" algn="l" rtl="0">
              <a:spcBef>
                <a:spcPts val="0"/>
              </a:spcBef>
              <a:spcAft>
                <a:spcPts val="0"/>
              </a:spcAft>
              <a:buSzPts val="1600"/>
              <a:buAutoNum type="arabicPeriod"/>
            </a:pPr>
            <a:r>
              <a:rPr lang="en"/>
              <a:t>The total amount budgeted and expended for each Activity Category. </a:t>
            </a:r>
            <a:endParaRPr/>
          </a:p>
          <a:p>
            <a:pPr marL="457200" lvl="0" indent="-330200" algn="l" rtl="0">
              <a:spcBef>
                <a:spcPts val="0"/>
              </a:spcBef>
              <a:spcAft>
                <a:spcPts val="0"/>
              </a:spcAft>
              <a:buSzPts val="1600"/>
              <a:buAutoNum type="arabicPeriod"/>
            </a:pPr>
            <a:r>
              <a:rPr lang="en"/>
              <a:t>The number of FTE budgeted and expended for each Activity Category.</a:t>
            </a:r>
            <a:endParaRPr/>
          </a:p>
        </p:txBody>
      </p:sp>
      <p:sp>
        <p:nvSpPr>
          <p:cNvPr id="657" name="Google Shape;657;p10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53</a:t>
            </a:fld>
            <a:endParaRPr/>
          </a:p>
        </p:txBody>
      </p:sp>
      <p:pic>
        <p:nvPicPr>
          <p:cNvPr id="658" name="Google Shape;658;p103" descr="And example of the reporting to be sent to the Department of Education"/>
          <p:cNvPicPr preferRelativeResize="0"/>
          <p:nvPr/>
        </p:nvPicPr>
        <p:blipFill>
          <a:blip r:embed="rId3">
            <a:alphaModFix/>
          </a:blip>
          <a:stretch>
            <a:fillRect/>
          </a:stretch>
        </p:blipFill>
        <p:spPr>
          <a:xfrm>
            <a:off x="5031775" y="697275"/>
            <a:ext cx="3701900" cy="38548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4"/>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Post-Award Revision Process</a:t>
            </a:r>
            <a:endParaRPr/>
          </a:p>
          <a:p>
            <a:pPr marL="0" lvl="0" indent="0" algn="ctr" rtl="0">
              <a:spcBef>
                <a:spcPts val="0"/>
              </a:spcBef>
              <a:spcAft>
                <a:spcPts val="0"/>
              </a:spcAft>
              <a:buNone/>
            </a:pPr>
            <a:r>
              <a:rPr lang="en" sz="3000"/>
              <a:t>(PAR)</a:t>
            </a:r>
            <a:endParaRPr sz="2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05"/>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to submit for a PAR</a:t>
            </a:r>
            <a:endParaRPr/>
          </a:p>
        </p:txBody>
      </p:sp>
      <p:sp>
        <p:nvSpPr>
          <p:cNvPr id="669" name="Google Shape;669;p10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Submit PAR via Smartsheet </a:t>
            </a:r>
            <a:endParaRPr/>
          </a:p>
          <a:p>
            <a:pPr marL="914400" lvl="1" indent="-292100" algn="l" rtl="0">
              <a:spcBef>
                <a:spcPts val="0"/>
              </a:spcBef>
              <a:spcAft>
                <a:spcPts val="0"/>
              </a:spcAft>
              <a:buSzPts val="1000"/>
              <a:buChar char="○"/>
            </a:pPr>
            <a:r>
              <a:rPr lang="en"/>
              <a:t>Short narrative explanation of revisions</a:t>
            </a:r>
            <a:endParaRPr/>
          </a:p>
          <a:p>
            <a:pPr marL="914400" lvl="1" indent="-292100" algn="l" rtl="0">
              <a:spcBef>
                <a:spcPts val="0"/>
              </a:spcBef>
              <a:spcAft>
                <a:spcPts val="0"/>
              </a:spcAft>
              <a:buSzPts val="1000"/>
              <a:buChar char="○"/>
            </a:pPr>
            <a:r>
              <a:rPr lang="en"/>
              <a:t>Attach revised budget</a:t>
            </a:r>
            <a:endParaRPr/>
          </a:p>
          <a:p>
            <a:pPr marL="457200" lvl="0" indent="-330200" algn="l" rtl="0">
              <a:spcBef>
                <a:spcPts val="0"/>
              </a:spcBef>
              <a:spcAft>
                <a:spcPts val="0"/>
              </a:spcAft>
              <a:buSzPts val="1600"/>
              <a:buChar char="●"/>
            </a:pPr>
            <a:r>
              <a:rPr lang="en"/>
              <a:t>Guidelines for the revised budget</a:t>
            </a:r>
            <a:endParaRPr/>
          </a:p>
          <a:p>
            <a:pPr marL="914400" lvl="1" indent="-292100" algn="l" rtl="0">
              <a:spcBef>
                <a:spcPts val="0"/>
              </a:spcBef>
              <a:spcAft>
                <a:spcPts val="0"/>
              </a:spcAft>
              <a:buSzPts val="1000"/>
              <a:buChar char="○"/>
            </a:pPr>
            <a:r>
              <a:rPr lang="en"/>
              <a:t>Make a copy of the approved budget template</a:t>
            </a:r>
            <a:endParaRPr/>
          </a:p>
          <a:p>
            <a:pPr marL="914400" lvl="1" indent="-292100" algn="l" rtl="0">
              <a:spcBef>
                <a:spcPts val="0"/>
              </a:spcBef>
              <a:spcAft>
                <a:spcPts val="0"/>
              </a:spcAft>
              <a:buSzPts val="1000"/>
              <a:buChar char="○"/>
            </a:pPr>
            <a:r>
              <a:rPr lang="en"/>
              <a:t>Indicate what has been changed by highlighting changes in yellow</a:t>
            </a:r>
            <a:endParaRPr/>
          </a:p>
          <a:p>
            <a:pPr marL="914400" lvl="1" indent="-292100" algn="l" rtl="0">
              <a:spcBef>
                <a:spcPts val="0"/>
              </a:spcBef>
              <a:spcAft>
                <a:spcPts val="0"/>
              </a:spcAft>
              <a:buSzPts val="1000"/>
              <a:buChar char="○"/>
            </a:pPr>
            <a:r>
              <a:rPr lang="en"/>
              <a:t>Update the name of the document to include the submission date (e.g., District Name Revised Budget 9.28.23)</a:t>
            </a:r>
            <a:endParaRPr/>
          </a:p>
          <a:p>
            <a:pPr marL="914400" lvl="1" indent="-292100" algn="l" rtl="0">
              <a:spcBef>
                <a:spcPts val="0"/>
              </a:spcBef>
              <a:spcAft>
                <a:spcPts val="0"/>
              </a:spcAft>
              <a:buSzPts val="1000"/>
              <a:buChar char="○"/>
            </a:pPr>
            <a:r>
              <a:rPr lang="en"/>
              <a:t>Remember: The revised budget cannot exceed the amount of the initial award.</a:t>
            </a:r>
            <a:endParaRPr/>
          </a:p>
          <a:p>
            <a:pPr marL="457200" lvl="0" indent="-330200" algn="l" rtl="0">
              <a:spcBef>
                <a:spcPts val="0"/>
              </a:spcBef>
              <a:spcAft>
                <a:spcPts val="0"/>
              </a:spcAft>
              <a:buSzPts val="1600"/>
              <a:buChar char="●"/>
            </a:pPr>
            <a:r>
              <a:rPr lang="en"/>
              <a:t>LEA will be notified if the submission has been approved or if additional information is needed</a:t>
            </a:r>
            <a:endParaRPr/>
          </a:p>
        </p:txBody>
      </p:sp>
      <p:sp>
        <p:nvSpPr>
          <p:cNvPr id="670" name="Google Shape;670;p10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55</a:t>
            </a:fld>
            <a:endParaRPr/>
          </a:p>
        </p:txBody>
      </p:sp>
      <p:pic>
        <p:nvPicPr>
          <p:cNvPr id="671" name="Google Shape;671;p105" descr="A screenshot of the Stronger Connections Grant - Post Award Revisions Request form"/>
          <p:cNvPicPr preferRelativeResize="0"/>
          <p:nvPr/>
        </p:nvPicPr>
        <p:blipFill rotWithShape="1">
          <a:blip r:embed="rId3">
            <a:alphaModFix/>
          </a:blip>
          <a:srcRect b="10209"/>
          <a:stretch/>
        </p:blipFill>
        <p:spPr>
          <a:xfrm>
            <a:off x="7032975" y="228600"/>
            <a:ext cx="1700700" cy="23993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6"/>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When to submit a PAR</a:t>
            </a:r>
            <a:endParaRPr/>
          </a:p>
        </p:txBody>
      </p:sp>
      <p:sp>
        <p:nvSpPr>
          <p:cNvPr id="677" name="Google Shape;677;p10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Follow general PAR guidelines, similar to the ESEA Consolidated Application</a:t>
            </a:r>
            <a:endParaRPr/>
          </a:p>
          <a:p>
            <a:pPr marL="457200" lvl="0" indent="-330200" algn="l" rtl="0">
              <a:spcBef>
                <a:spcPts val="0"/>
              </a:spcBef>
              <a:spcAft>
                <a:spcPts val="0"/>
              </a:spcAft>
              <a:buSzPts val="1600"/>
              <a:buChar char="●"/>
            </a:pPr>
            <a:r>
              <a:rPr lang="en"/>
              <a:t>Change of scope</a:t>
            </a:r>
            <a:endParaRPr/>
          </a:p>
          <a:p>
            <a:pPr marL="914400" lvl="1" indent="-292100" algn="l" rtl="0">
              <a:spcBef>
                <a:spcPts val="0"/>
              </a:spcBef>
              <a:spcAft>
                <a:spcPts val="0"/>
              </a:spcAft>
              <a:buSzPts val="1000"/>
              <a:buChar char="○"/>
            </a:pPr>
            <a:r>
              <a:rPr lang="en"/>
              <a:t>Refer to initial submissions</a:t>
            </a:r>
            <a:endParaRPr/>
          </a:p>
          <a:p>
            <a:pPr marL="914400" lvl="1" indent="-292100" algn="l" rtl="0">
              <a:spcBef>
                <a:spcPts val="0"/>
              </a:spcBef>
              <a:spcAft>
                <a:spcPts val="0"/>
              </a:spcAft>
              <a:buSzPts val="1000"/>
              <a:buChar char="○"/>
            </a:pPr>
            <a:r>
              <a:rPr lang="en"/>
              <a:t>Example: PD activities to hiring an interventionist </a:t>
            </a:r>
            <a:endParaRPr/>
          </a:p>
          <a:p>
            <a:pPr marL="457200" lvl="0" indent="-330200" algn="l" rtl="0">
              <a:spcBef>
                <a:spcPts val="0"/>
              </a:spcBef>
              <a:spcAft>
                <a:spcPts val="0"/>
              </a:spcAft>
              <a:buSzPts val="1600"/>
              <a:buChar char="●"/>
            </a:pPr>
            <a:r>
              <a:rPr lang="en"/>
              <a:t>Changes to direct cost programs that exceeds, or is expected to exceed, 10%</a:t>
            </a:r>
            <a:endParaRPr/>
          </a:p>
          <a:p>
            <a:pPr marL="457200" lvl="0" indent="-330200" algn="l" rtl="0">
              <a:spcBef>
                <a:spcPts val="0"/>
              </a:spcBef>
              <a:spcAft>
                <a:spcPts val="0"/>
              </a:spcAft>
              <a:buSzPts val="1600"/>
              <a:buChar char="●"/>
            </a:pPr>
            <a:r>
              <a:rPr lang="en"/>
              <a:t>Changes to activity category</a:t>
            </a:r>
            <a:endParaRPr/>
          </a:p>
          <a:p>
            <a:pPr marL="457200" lvl="0" indent="-330200" algn="l" rtl="0">
              <a:spcBef>
                <a:spcPts val="0"/>
              </a:spcBef>
              <a:spcAft>
                <a:spcPts val="0"/>
              </a:spcAft>
              <a:buSzPts val="1600"/>
              <a:buChar char="●"/>
            </a:pPr>
            <a:r>
              <a:rPr lang="en"/>
              <a:t>Changes to FTE</a:t>
            </a:r>
            <a:endParaRPr/>
          </a:p>
        </p:txBody>
      </p:sp>
      <p:sp>
        <p:nvSpPr>
          <p:cNvPr id="678" name="Google Shape;678;p10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7" name="Google Shape;687;p107"/>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 Us</a:t>
            </a:r>
            <a:endParaRPr/>
          </a:p>
        </p:txBody>
      </p:sp>
      <p:sp>
        <p:nvSpPr>
          <p:cNvPr id="683" name="Google Shape;683;p107"/>
          <p:cNvSpPr txBox="1">
            <a:spLocks noGrp="1"/>
          </p:cNvSpPr>
          <p:nvPr>
            <p:ph type="body" idx="2"/>
          </p:nvPr>
        </p:nvSpPr>
        <p:spPr>
          <a:xfrm>
            <a:off x="213075" y="1096925"/>
            <a:ext cx="3999900" cy="3178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171450" marR="116037" lvl="0" indent="0" algn="l" rtl="0">
              <a:spcBef>
                <a:spcPts val="0"/>
              </a:spcBef>
              <a:spcAft>
                <a:spcPts val="0"/>
              </a:spcAft>
              <a:buNone/>
            </a:pPr>
            <a:endParaRPr/>
          </a:p>
          <a:p>
            <a:pPr marL="171450" marR="116037" lvl="0" indent="0" algn="l" rtl="0">
              <a:spcBef>
                <a:spcPts val="0"/>
              </a:spcBef>
              <a:spcAft>
                <a:spcPts val="0"/>
              </a:spcAft>
              <a:buClr>
                <a:schemeClr val="dk1"/>
              </a:buClr>
              <a:buSzPts val="1100"/>
              <a:buFont typeface="Arial"/>
              <a:buNone/>
            </a:pPr>
            <a:r>
              <a:rPr lang="en"/>
              <a:t>Please send questions regarding eligibility, uses of funds, or the application process to </a:t>
            </a:r>
            <a:r>
              <a:rPr lang="en" u="sng">
                <a:solidFill>
                  <a:schemeClr val="hlink"/>
                </a:solidFill>
                <a:hlinkClick r:id="rId3"/>
              </a:rPr>
              <a:t>stronger_connections@cde.state.co.us</a:t>
            </a:r>
            <a:r>
              <a:rPr lang="en"/>
              <a:t>.  </a:t>
            </a:r>
            <a:endParaRPr/>
          </a:p>
        </p:txBody>
      </p:sp>
      <p:sp>
        <p:nvSpPr>
          <p:cNvPr id="686" name="Google Shape;686;p107"/>
          <p:cNvSpPr txBox="1">
            <a:spLocks noGrp="1"/>
          </p:cNvSpPr>
          <p:nvPr>
            <p:ph type="body" idx="1"/>
          </p:nvPr>
        </p:nvSpPr>
        <p:spPr>
          <a:xfrm>
            <a:off x="4900200" y="1096925"/>
            <a:ext cx="3999900" cy="3178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171450" marR="116037" lvl="0" indent="0" algn="l" rtl="0">
              <a:spcBef>
                <a:spcPts val="0"/>
              </a:spcBef>
              <a:spcAft>
                <a:spcPts val="0"/>
              </a:spcAft>
              <a:buClr>
                <a:schemeClr val="dk1"/>
              </a:buClr>
              <a:buSzPts val="1100"/>
              <a:buFont typeface="Arial"/>
              <a:buNone/>
            </a:pPr>
            <a:endParaRPr/>
          </a:p>
          <a:p>
            <a:pPr marL="171450" marR="116037" lvl="0" indent="0" algn="l" rtl="0">
              <a:spcBef>
                <a:spcPts val="0"/>
              </a:spcBef>
              <a:spcAft>
                <a:spcPts val="0"/>
              </a:spcAft>
              <a:buClr>
                <a:schemeClr val="dk1"/>
              </a:buClr>
              <a:buSzPts val="1100"/>
              <a:buFont typeface="Arial"/>
              <a:buNone/>
            </a:pPr>
            <a:r>
              <a:rPr lang="en"/>
              <a:t>If your LEA would like to apply for the funds but has concerns about your ability or capacity to submit the application, please reach out to Nathan Hickman at </a:t>
            </a:r>
            <a:r>
              <a:rPr lang="en" u="sng">
                <a:solidFill>
                  <a:schemeClr val="hlink"/>
                </a:solidFill>
                <a:hlinkClick r:id="rId4"/>
              </a:rPr>
              <a:t>hickman_n@cde.state.co.us</a:t>
            </a:r>
            <a:r>
              <a:rPr lang="en"/>
              <a:t>. </a:t>
            </a:r>
            <a:endParaRPr sz="1700"/>
          </a:p>
        </p:txBody>
      </p:sp>
      <p:sp>
        <p:nvSpPr>
          <p:cNvPr id="684" name="Google Shape;684;p107">
            <a:extLst>
              <a:ext uri="{C183D7F6-B498-43B3-948B-1728B52AA6E4}">
                <adec:decorative xmlns:adec="http://schemas.microsoft.com/office/drawing/2017/decorative" val="1"/>
              </a:ext>
            </a:extLst>
          </p:cNvPr>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57</a:t>
            </a:fld>
            <a:endParaRPr/>
          </a:p>
        </p:txBody>
      </p:sp>
      <p:sp>
        <p:nvSpPr>
          <p:cNvPr id="685" name="Google Shape;685;p10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pic>
        <p:nvPicPr>
          <p:cNvPr id="688" name="Google Shape;688;p10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940862" y="2873913"/>
            <a:ext cx="1918575" cy="1276737"/>
          </a:xfrm>
          <a:prstGeom prst="rect">
            <a:avLst/>
          </a:prstGeom>
          <a:noFill/>
          <a:ln>
            <a:noFill/>
          </a:ln>
        </p:spPr>
      </p:pic>
      <p:pic>
        <p:nvPicPr>
          <p:cNvPr id="689" name="Google Shape;689;p10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253738" y="2873922"/>
            <a:ext cx="1918575" cy="12767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8"/>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695" name="Google Shape;695;p108"/>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1" name="Google Shape;701;p10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sp>
        <p:nvSpPr>
          <p:cNvPr id="700" name="Google Shape;700;p109"/>
          <p:cNvSpPr txBox="1">
            <a:spLocks noGrp="1"/>
          </p:cNvSpPr>
          <p:nvPr>
            <p:ph type="body" idx="1"/>
          </p:nvPr>
        </p:nvSpPr>
        <p:spPr>
          <a:xfrm>
            <a:off x="628650" y="1165850"/>
            <a:ext cx="5752800" cy="3564600"/>
          </a:xfrm>
          <a:prstGeom prst="rect">
            <a:avLst/>
          </a:prstGeom>
        </p:spPr>
        <p:txBody>
          <a:bodyPr spcFirstLastPara="1" wrap="square" lIns="0" tIns="0" rIns="0" bIns="0" anchor="t" anchorCtr="0">
            <a:normAutofit/>
          </a:bodyPr>
          <a:lstStyle/>
          <a:p>
            <a:pPr marL="0" lvl="0" indent="0" algn="l" rtl="0">
              <a:spcBef>
                <a:spcPts val="600"/>
              </a:spcBef>
              <a:spcAft>
                <a:spcPts val="0"/>
              </a:spcAft>
              <a:buNone/>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Upcoming Office Hours:</a:t>
            </a:r>
            <a:endParaRPr>
              <a:solidFill>
                <a:srgbClr val="595959"/>
              </a:solidFill>
              <a:latin typeface="Raleway"/>
              <a:ea typeface="Raleway"/>
              <a:cs typeface="Raleway"/>
              <a:sym typeface="Raleway"/>
            </a:endParaRPr>
          </a:p>
          <a:p>
            <a:pPr marL="914400" marR="0" lvl="1" indent="-323850" algn="l" rtl="0">
              <a:lnSpc>
                <a:spcPct val="90000"/>
              </a:lnSpc>
              <a:spcBef>
                <a:spcPts val="600"/>
              </a:spcBef>
              <a:spcAft>
                <a:spcPts val="0"/>
              </a:spcAft>
              <a:buClr>
                <a:srgbClr val="595959"/>
              </a:buClr>
              <a:buSzPts val="1500"/>
              <a:buFont typeface="Raleway"/>
              <a:buChar char="•"/>
            </a:pPr>
            <a:r>
              <a:rPr lang="en">
                <a:solidFill>
                  <a:srgbClr val="595959"/>
                </a:solidFill>
                <a:latin typeface="Raleway"/>
                <a:ea typeface="Raleway"/>
                <a:cs typeface="Raleway"/>
                <a:sym typeface="Raleway"/>
              </a:rPr>
              <a:t>October 12</a:t>
            </a:r>
            <a:endParaRPr>
              <a:solidFill>
                <a:srgbClr val="595959"/>
              </a:solidFill>
              <a:latin typeface="Raleway"/>
              <a:ea typeface="Raleway"/>
              <a:cs typeface="Raleway"/>
              <a:sym typeface="Raleway"/>
            </a:endParaRPr>
          </a:p>
          <a:p>
            <a:pPr marL="1371600" marR="0" lvl="2" indent="-317500" algn="l" rtl="0">
              <a:lnSpc>
                <a:spcPct val="90000"/>
              </a:lnSpc>
              <a:spcBef>
                <a:spcPts val="600"/>
              </a:spcBef>
              <a:spcAft>
                <a:spcPts val="0"/>
              </a:spcAft>
              <a:buClr>
                <a:srgbClr val="595959"/>
              </a:buClr>
              <a:buSzPts val="1400"/>
              <a:buFont typeface="Raleway"/>
              <a:buChar char="•"/>
            </a:pPr>
            <a:r>
              <a:rPr lang="en">
                <a:solidFill>
                  <a:srgbClr val="595959"/>
                </a:solidFill>
                <a:latin typeface="Raleway"/>
                <a:ea typeface="Raleway"/>
                <a:cs typeface="Raleway"/>
                <a:sym typeface="Raleway"/>
              </a:rPr>
              <a:t>PAR Submissions</a:t>
            </a:r>
            <a:endParaRPr>
              <a:solidFill>
                <a:srgbClr val="595959"/>
              </a:solidFill>
              <a:latin typeface="Raleway"/>
              <a:ea typeface="Raleway"/>
              <a:cs typeface="Raleway"/>
              <a:sym typeface="Raleway"/>
            </a:endParaRPr>
          </a:p>
          <a:p>
            <a:pPr marL="914400" marR="0" lvl="1" indent="-323850" algn="l" rtl="0">
              <a:lnSpc>
                <a:spcPct val="90000"/>
              </a:lnSpc>
              <a:spcBef>
                <a:spcPts val="600"/>
              </a:spcBef>
              <a:spcAft>
                <a:spcPts val="0"/>
              </a:spcAft>
              <a:buClr>
                <a:srgbClr val="595959"/>
              </a:buClr>
              <a:buSzPts val="1500"/>
              <a:buFont typeface="Raleway"/>
              <a:buChar char="•"/>
            </a:pPr>
            <a:r>
              <a:rPr lang="en">
                <a:solidFill>
                  <a:srgbClr val="595959"/>
                </a:solidFill>
                <a:latin typeface="Raleway"/>
                <a:ea typeface="Raleway"/>
                <a:cs typeface="Raleway"/>
                <a:sym typeface="Raleway"/>
              </a:rPr>
              <a:t>October 26</a:t>
            </a:r>
            <a:endParaRPr>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pic>
        <p:nvPicPr>
          <p:cNvPr id="702" name="Google Shape;702;p10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5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Updates</a:t>
            </a:r>
            <a:endParaRPr>
              <a:latin typeface="Raleway"/>
              <a:ea typeface="Raleway"/>
              <a:cs typeface="Raleway"/>
              <a:sym typeface="Raleway"/>
            </a:endParaRPr>
          </a:p>
        </p:txBody>
      </p:sp>
      <p:sp>
        <p:nvSpPr>
          <p:cNvPr id="306" name="Google Shape;306;p56"/>
          <p:cNvSpPr txBox="1">
            <a:spLocks noGrp="1"/>
          </p:cNvSpPr>
          <p:nvPr>
            <p:ph type="body" idx="1"/>
          </p:nvPr>
        </p:nvSpPr>
        <p:spPr>
          <a:xfrm>
            <a:off x="516725" y="1494750"/>
            <a:ext cx="3966000" cy="35661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Thank you for submitting your LEA’s 2023-24 Consolidated Application!  </a:t>
            </a:r>
            <a:endParaRPr sz="1700">
              <a:latin typeface="Raleway"/>
              <a:ea typeface="Raleway"/>
              <a:cs typeface="Raleway"/>
              <a:sym typeface="Raleway"/>
            </a:endParaRPr>
          </a:p>
          <a:p>
            <a:pPr marL="0" lvl="0" indent="0" algn="l" rtl="0">
              <a:spcBef>
                <a:spcPts val="800"/>
              </a:spcBef>
              <a:spcAft>
                <a:spcPts val="0"/>
              </a:spcAft>
              <a:buNone/>
            </a:pPr>
            <a:endParaRPr sz="10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CDE’s goal for final approval for applications is 9/30/23. Please submit your revisions as soon as possible.</a:t>
            </a:r>
            <a:endParaRPr sz="1700">
              <a:latin typeface="Raleway"/>
              <a:ea typeface="Raleway"/>
              <a:cs typeface="Raleway"/>
              <a:sym typeface="Raleway"/>
            </a:endParaRPr>
          </a:p>
          <a:p>
            <a:pPr marL="0" lvl="0" indent="0" algn="l" rtl="0">
              <a:spcBef>
                <a:spcPts val="800"/>
              </a:spcBef>
              <a:spcAft>
                <a:spcPts val="0"/>
              </a:spcAft>
              <a:buNone/>
            </a:pPr>
            <a:endParaRPr sz="10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If you would like to check the status of your application or have any questions, please reach out to your </a:t>
            </a:r>
            <a:r>
              <a:rPr lang="en" sz="1700" u="sng">
                <a:solidFill>
                  <a:schemeClr val="hlink"/>
                </a:solidFill>
                <a:latin typeface="Raleway"/>
                <a:ea typeface="Raleway"/>
                <a:cs typeface="Raleway"/>
                <a:sym typeface="Raleway"/>
                <a:hlinkClick r:id="rId3"/>
              </a:rPr>
              <a:t>Regional Contact(s)</a:t>
            </a:r>
            <a:r>
              <a:rPr lang="en" sz="1700">
                <a:latin typeface="Raleway"/>
                <a:ea typeface="Raleway"/>
                <a:cs typeface="Raleway"/>
                <a:sym typeface="Raleway"/>
              </a:rPr>
              <a:t>.</a:t>
            </a:r>
            <a:endParaRPr sz="1700">
              <a:latin typeface="Raleway"/>
              <a:ea typeface="Raleway"/>
              <a:cs typeface="Raleway"/>
              <a:sym typeface="Raleway"/>
            </a:endParaRPr>
          </a:p>
        </p:txBody>
      </p:sp>
      <p:pic>
        <p:nvPicPr>
          <p:cNvPr id="308" name="Google Shape;308;p56" descr="Pie Graph depicting the 58 districts who have not yet been granted final approval and the 95 districts that have been granted final approval."/>
          <p:cNvPicPr preferRelativeResize="0"/>
          <p:nvPr/>
        </p:nvPicPr>
        <p:blipFill>
          <a:blip r:embed="rId4">
            <a:alphaModFix/>
          </a:blip>
          <a:stretch>
            <a:fillRect/>
          </a:stretch>
        </p:blipFill>
        <p:spPr>
          <a:xfrm>
            <a:off x="4954200" y="911575"/>
            <a:ext cx="4091444" cy="2024712"/>
          </a:xfrm>
          <a:prstGeom prst="rect">
            <a:avLst/>
          </a:prstGeom>
          <a:noFill/>
          <a:ln>
            <a:noFill/>
          </a:ln>
        </p:spPr>
      </p:pic>
      <p:pic>
        <p:nvPicPr>
          <p:cNvPr id="309" name="Google Shape;309;p56" descr="A Pie Graph depicting the 41 districts whose Consolidated Application is currently awaiting LEA revisions and the 17 districts whose Consolidated Application is currently awaiting CDE review."/>
          <p:cNvPicPr preferRelativeResize="0"/>
          <p:nvPr/>
        </p:nvPicPr>
        <p:blipFill>
          <a:blip r:embed="rId5">
            <a:alphaModFix/>
          </a:blip>
          <a:stretch>
            <a:fillRect/>
          </a:stretch>
        </p:blipFill>
        <p:spPr>
          <a:xfrm>
            <a:off x="4943400" y="3020175"/>
            <a:ext cx="4113051" cy="20406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0"/>
          <p:cNvSpPr txBox="1">
            <a:spLocks noGrp="1"/>
          </p:cNvSpPr>
          <p:nvPr>
            <p:ph type="title"/>
          </p:nvPr>
        </p:nvSpPr>
        <p:spPr>
          <a:xfrm>
            <a:off x="187725" y="73150"/>
            <a:ext cx="75486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708" name="Google Shape;708;p110"/>
          <p:cNvGraphicFramePr/>
          <p:nvPr/>
        </p:nvGraphicFramePr>
        <p:xfrm>
          <a:off x="187731" y="731170"/>
          <a:ext cx="8768525" cy="4396720"/>
        </p:xfrm>
        <a:graphic>
          <a:graphicData uri="http://schemas.openxmlformats.org/drawingml/2006/table">
            <a:tbl>
              <a:tblPr firstRow="1">
                <a:noFill/>
                <a:tableStyleId>{3A68DBF8-D6AE-4FE1-9F86-7AB21D493B33}</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3"/>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4"/>
                        </a:rPr>
                        <a:t>Nathan Hickman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1"/>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5"/>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18"/>
                        </a:rPr>
                        <a:t>Kriselda Craven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5"/>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latin typeface="Raleway"/>
                <a:ea typeface="Raleway"/>
                <a:cs typeface="Raleway"/>
                <a:sym typeface="Raleway"/>
              </a:rPr>
              <a:t>Fall Regional Network Meetings</a:t>
            </a:r>
            <a:endParaRPr>
              <a:latin typeface="Raleway"/>
              <a:ea typeface="Raleway"/>
              <a:cs typeface="Raleway"/>
              <a:sym typeface="Raleway"/>
            </a:endParaRPr>
          </a:p>
          <a:p>
            <a:pPr marL="0" lvl="0" indent="0" algn="l" rtl="0">
              <a:spcBef>
                <a:spcPts val="0"/>
              </a:spcBef>
              <a:spcAft>
                <a:spcPts val="0"/>
              </a:spcAft>
              <a:buNone/>
            </a:pPr>
            <a:endParaRPr/>
          </a:p>
        </p:txBody>
      </p:sp>
      <p:sp>
        <p:nvSpPr>
          <p:cNvPr id="315" name="Google Shape;315;p57"/>
          <p:cNvSpPr txBox="1">
            <a:spLocks noGrp="1"/>
          </p:cNvSpPr>
          <p:nvPr>
            <p:ph type="body" idx="1"/>
          </p:nvPr>
        </p:nvSpPr>
        <p:spPr>
          <a:xfrm>
            <a:off x="628650" y="1165850"/>
            <a:ext cx="53580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latin typeface="Raleway"/>
                <a:ea typeface="Raleway"/>
                <a:cs typeface="Raleway"/>
                <a:sym typeface="Raleway"/>
              </a:rPr>
              <a:t>FPSU will not be hosting our typical regional network meetings this fall. Instead we encourage you to connect with CDE through these opportunities:</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GAINS Trainings with the Grants Program Administration Office</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Equity and Excellence Conference</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Federal Programs Directors Panels</a:t>
            </a:r>
            <a:endParaRPr>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a:latin typeface="Raleway"/>
                <a:ea typeface="Raleway"/>
                <a:cs typeface="Raleway"/>
                <a:sym typeface="Raleway"/>
              </a:rPr>
              <a:t>Urban/large district panel</a:t>
            </a:r>
            <a:endParaRPr>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a:latin typeface="Raleway"/>
                <a:ea typeface="Raleway"/>
                <a:cs typeface="Raleway"/>
                <a:sym typeface="Raleway"/>
              </a:rPr>
              <a:t>Rural district and BOCES panel</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Reach out to your Regional Contact to set up a call or meeting</a:t>
            </a:r>
            <a:endParaRPr>
              <a:latin typeface="Raleway"/>
              <a:ea typeface="Raleway"/>
              <a:cs typeface="Raleway"/>
              <a:sym typeface="Raleway"/>
            </a:endParaRPr>
          </a:p>
        </p:txBody>
      </p:sp>
      <p:pic>
        <p:nvPicPr>
          <p:cNvPr id="316" name="Google Shape;316;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30525" y="1709050"/>
            <a:ext cx="2101351" cy="17253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8"/>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Equity and Excellence Conference</a:t>
            </a:r>
            <a:endParaRPr>
              <a:latin typeface="Raleway"/>
              <a:ea typeface="Raleway"/>
              <a:cs typeface="Raleway"/>
              <a:sym typeface="Raleway"/>
            </a:endParaRPr>
          </a:p>
        </p:txBody>
      </p:sp>
      <p:sp>
        <p:nvSpPr>
          <p:cNvPr id="322" name="Google Shape;322;p58"/>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Basic Overview</a:t>
            </a:r>
            <a:endParaRPr>
              <a:latin typeface="Raleway"/>
              <a:ea typeface="Raleway"/>
              <a:cs typeface="Raleway"/>
              <a:sym typeface="Raleway"/>
            </a:endParaRPr>
          </a:p>
        </p:txBody>
      </p:sp>
      <p:pic>
        <p:nvPicPr>
          <p:cNvPr id="328" name="Google Shape;328;p59" descr="What"/>
          <p:cNvPicPr preferRelativeResize="0"/>
          <p:nvPr/>
        </p:nvPicPr>
        <p:blipFill rotWithShape="1">
          <a:blip r:embed="rId3">
            <a:alphaModFix/>
          </a:blip>
          <a:srcRect b="66798"/>
          <a:stretch/>
        </p:blipFill>
        <p:spPr>
          <a:xfrm>
            <a:off x="769375" y="993225"/>
            <a:ext cx="1142275" cy="981375"/>
          </a:xfrm>
          <a:prstGeom prst="rect">
            <a:avLst/>
          </a:prstGeom>
          <a:noFill/>
          <a:ln>
            <a:noFill/>
          </a:ln>
        </p:spPr>
      </p:pic>
      <p:sp>
        <p:nvSpPr>
          <p:cNvPr id="334" name="Google Shape;334;p59"/>
          <p:cNvSpPr txBox="1"/>
          <p:nvPr/>
        </p:nvSpPr>
        <p:spPr>
          <a:xfrm>
            <a:off x="1911650" y="1068250"/>
            <a:ext cx="6577800" cy="8313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The goal for this year’s </a:t>
            </a:r>
            <a:r>
              <a:rPr lang="en" sz="1400" b="0" i="1" u="none" strike="noStrike" cap="none">
                <a:solidFill>
                  <a:srgbClr val="000000"/>
                </a:solidFill>
                <a:latin typeface="Calibri"/>
                <a:ea typeface="Calibri"/>
                <a:cs typeface="Calibri"/>
                <a:sym typeface="Calibri"/>
              </a:rPr>
              <a:t>Equity and Excellence Conference</a:t>
            </a:r>
            <a:r>
              <a:rPr lang="en" sz="1400" b="0" i="0" u="none" strike="noStrike" cap="none">
                <a:solidFill>
                  <a:srgbClr val="000000"/>
                </a:solidFill>
                <a:latin typeface="Calibri"/>
                <a:ea typeface="Calibri"/>
                <a:cs typeface="Calibri"/>
                <a:sym typeface="Calibri"/>
              </a:rPr>
              <a:t> is for attendees from diverse professional backgrounds to learn and share ideas, strategies, and plans for how to improve best first instruction.</a:t>
            </a:r>
            <a:endParaRPr sz="1400" b="0" i="0" u="none" strike="noStrike" cap="none">
              <a:solidFill>
                <a:srgbClr val="000000"/>
              </a:solidFill>
              <a:latin typeface="Calibri"/>
              <a:ea typeface="Calibri"/>
              <a:cs typeface="Calibri"/>
              <a:sym typeface="Calibri"/>
            </a:endParaRPr>
          </a:p>
        </p:txBody>
      </p:sp>
      <p:pic>
        <p:nvPicPr>
          <p:cNvPr id="332" name="Google Shape;332;p59" descr="Who"/>
          <p:cNvPicPr preferRelativeResize="0"/>
          <p:nvPr/>
        </p:nvPicPr>
        <p:blipFill rotWithShape="1">
          <a:blip r:embed="rId3">
            <a:alphaModFix/>
          </a:blip>
          <a:srcRect t="66798"/>
          <a:stretch/>
        </p:blipFill>
        <p:spPr>
          <a:xfrm>
            <a:off x="769375" y="2262450"/>
            <a:ext cx="1142275" cy="981375"/>
          </a:xfrm>
          <a:prstGeom prst="rect">
            <a:avLst/>
          </a:prstGeom>
          <a:noFill/>
          <a:ln>
            <a:noFill/>
          </a:ln>
        </p:spPr>
      </p:pic>
      <p:sp>
        <p:nvSpPr>
          <p:cNvPr id="335" name="Google Shape;335;p59"/>
          <p:cNvSpPr txBox="1"/>
          <p:nvPr/>
        </p:nvSpPr>
        <p:spPr>
          <a:xfrm>
            <a:off x="1911650" y="2014375"/>
            <a:ext cx="6577800" cy="1477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All Colorado educators and leaders are invited to attend, including but not limited to:</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Core instructional and general education educators and leaders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Federal programs leaders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Special education leaders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English language development leaders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b="0" i="0" u="none" strike="noStrike" cap="none">
                <a:solidFill>
                  <a:srgbClr val="000000"/>
                </a:solidFill>
                <a:latin typeface="Calibri"/>
                <a:ea typeface="Calibri"/>
                <a:cs typeface="Calibri"/>
                <a:sym typeface="Calibri"/>
              </a:rPr>
              <a:t>Leaders from BOCES, Administrative Units, and other local educational providers</a:t>
            </a:r>
            <a:endParaRPr sz="1400" b="0" i="0" u="none" strike="noStrike" cap="none">
              <a:solidFill>
                <a:srgbClr val="000000"/>
              </a:solidFill>
              <a:latin typeface="Calibri"/>
              <a:ea typeface="Calibri"/>
              <a:cs typeface="Calibri"/>
              <a:sym typeface="Calibri"/>
            </a:endParaRPr>
          </a:p>
        </p:txBody>
      </p:sp>
      <p:pic>
        <p:nvPicPr>
          <p:cNvPr id="331" name="Google Shape;331;p59" descr="When"/>
          <p:cNvPicPr preferRelativeResize="0"/>
          <p:nvPr/>
        </p:nvPicPr>
        <p:blipFill rotWithShape="1">
          <a:blip r:embed="rId3">
            <a:alphaModFix/>
          </a:blip>
          <a:srcRect t="31688" b="35108"/>
          <a:stretch/>
        </p:blipFill>
        <p:spPr>
          <a:xfrm>
            <a:off x="1042550" y="3531687"/>
            <a:ext cx="1142275" cy="981375"/>
          </a:xfrm>
          <a:prstGeom prst="rect">
            <a:avLst/>
          </a:prstGeom>
          <a:noFill/>
          <a:ln>
            <a:noFill/>
          </a:ln>
        </p:spPr>
      </p:pic>
      <p:sp>
        <p:nvSpPr>
          <p:cNvPr id="333" name="Google Shape;333;p59"/>
          <p:cNvSpPr txBox="1"/>
          <p:nvPr/>
        </p:nvSpPr>
        <p:spPr>
          <a:xfrm>
            <a:off x="2184825" y="3710988"/>
            <a:ext cx="2229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November 1-2, 2023</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NO REGISTRATION FEES</a:t>
            </a:r>
            <a:endParaRPr sz="1400" b="1" i="0" u="none" strike="noStrike" cap="none">
              <a:solidFill>
                <a:schemeClr val="accent1"/>
              </a:solidFill>
              <a:latin typeface="Calibri"/>
              <a:ea typeface="Calibri"/>
              <a:cs typeface="Calibri"/>
              <a:sym typeface="Calibri"/>
            </a:endParaRPr>
          </a:p>
        </p:txBody>
      </p:sp>
      <p:pic>
        <p:nvPicPr>
          <p:cNvPr id="336" name="Google Shape;336;p59" descr="Click Here button with link to the Equity and Excellence Conference Registration link">
            <a:hlinkClick r:id="rId4"/>
          </p:cNvPr>
          <p:cNvPicPr preferRelativeResize="0"/>
          <p:nvPr/>
        </p:nvPicPr>
        <p:blipFill rotWithShape="1">
          <a:blip r:embed="rId5">
            <a:alphaModFix/>
          </a:blip>
          <a:srcRect/>
          <a:stretch/>
        </p:blipFill>
        <p:spPr>
          <a:xfrm>
            <a:off x="2367923" y="4223477"/>
            <a:ext cx="1429506" cy="551082"/>
          </a:xfrm>
          <a:prstGeom prst="rect">
            <a:avLst/>
          </a:prstGeom>
          <a:noFill/>
          <a:ln>
            <a:noFill/>
          </a:ln>
        </p:spPr>
      </p:pic>
      <p:sp>
        <p:nvSpPr>
          <p:cNvPr id="337" name="Google Shape;337;p59"/>
          <p:cNvSpPr txBox="1"/>
          <p:nvPr/>
        </p:nvSpPr>
        <p:spPr>
          <a:xfrm>
            <a:off x="2238475" y="4644000"/>
            <a:ext cx="16884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sng" strike="noStrike" cap="none">
                <a:solidFill>
                  <a:schemeClr val="hlink"/>
                </a:solidFill>
                <a:latin typeface="Calibri"/>
                <a:ea typeface="Calibri"/>
                <a:cs typeface="Calibri"/>
                <a:sym typeface="Calibri"/>
                <a:hlinkClick r:id="rId4"/>
              </a:rPr>
              <a:t>E&amp;E Registration via Sched</a:t>
            </a:r>
            <a:r>
              <a:rPr lang="en" sz="1000" b="1" i="0" u="none" strike="noStrike" cap="none">
                <a:solidFill>
                  <a:srgbClr val="000000"/>
                </a:solidFill>
                <a:latin typeface="Calibri"/>
                <a:ea typeface="Calibri"/>
                <a:cs typeface="Calibri"/>
                <a:sym typeface="Calibri"/>
              </a:rPr>
              <a:t> </a:t>
            </a:r>
            <a:endParaRPr sz="1000" b="1" i="0" u="none" strike="noStrike" cap="none">
              <a:solidFill>
                <a:srgbClr val="000000"/>
              </a:solidFill>
              <a:latin typeface="Calibri"/>
              <a:ea typeface="Calibri"/>
              <a:cs typeface="Calibri"/>
              <a:sym typeface="Calibri"/>
            </a:endParaRPr>
          </a:p>
        </p:txBody>
      </p:sp>
      <p:pic>
        <p:nvPicPr>
          <p:cNvPr id="329" name="Google Shape;329;p59" descr="Where"/>
          <p:cNvPicPr preferRelativeResize="0"/>
          <p:nvPr/>
        </p:nvPicPr>
        <p:blipFill rotWithShape="1">
          <a:blip r:embed="rId6">
            <a:alphaModFix/>
          </a:blip>
          <a:srcRect l="2429"/>
          <a:stretch/>
        </p:blipFill>
        <p:spPr>
          <a:xfrm>
            <a:off x="4249200" y="3595908"/>
            <a:ext cx="978325" cy="923242"/>
          </a:xfrm>
          <a:prstGeom prst="rect">
            <a:avLst/>
          </a:prstGeom>
          <a:noFill/>
          <a:ln>
            <a:noFill/>
          </a:ln>
        </p:spPr>
      </p:pic>
      <p:sp>
        <p:nvSpPr>
          <p:cNvPr id="330" name="Google Shape;330;p59"/>
          <p:cNvSpPr txBox="1"/>
          <p:nvPr/>
        </p:nvSpPr>
        <p:spPr>
          <a:xfrm>
            <a:off x="5273375" y="3612788"/>
            <a:ext cx="22293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Hilton Denver Inverness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2"/>
                </a:solidFill>
                <a:latin typeface="Calibri"/>
                <a:ea typeface="Calibri"/>
                <a:cs typeface="Calibri"/>
                <a:sym typeface="Calibri"/>
              </a:rPr>
              <a:t>200 Inverness Drive West</a:t>
            </a:r>
            <a:endParaRPr sz="14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2"/>
                </a:solidFill>
                <a:latin typeface="Calibri"/>
                <a:ea typeface="Calibri"/>
                <a:cs typeface="Calibri"/>
                <a:sym typeface="Calibri"/>
              </a:rPr>
              <a:t>Englewood, Colorado 80112</a:t>
            </a:r>
            <a:endParaRPr sz="1400" b="0" i="0" u="none" strike="noStrike" cap="none">
              <a:solidFill>
                <a:schemeClr val="accent2"/>
              </a:solidFill>
              <a:latin typeface="Calibri"/>
              <a:ea typeface="Calibri"/>
              <a:cs typeface="Calibri"/>
              <a:sym typeface="Calibri"/>
            </a:endParaRPr>
          </a:p>
        </p:txBody>
      </p:sp>
      <p:pic>
        <p:nvPicPr>
          <p:cNvPr id="338" name="Google Shape;338;p59" descr="Click Here button with the link to the Equity and Excellence Conference webpage">
            <a:hlinkClick r:id="rId7"/>
          </p:cNvPr>
          <p:cNvPicPr preferRelativeResize="0"/>
          <p:nvPr/>
        </p:nvPicPr>
        <p:blipFill rotWithShape="1">
          <a:blip r:embed="rId8">
            <a:alphaModFix/>
          </a:blip>
          <a:srcRect/>
          <a:stretch/>
        </p:blipFill>
        <p:spPr>
          <a:xfrm>
            <a:off x="5673288" y="4332663"/>
            <a:ext cx="1429474" cy="551075"/>
          </a:xfrm>
          <a:prstGeom prst="rect">
            <a:avLst/>
          </a:prstGeom>
          <a:noFill/>
          <a:ln>
            <a:noFill/>
          </a:ln>
        </p:spPr>
      </p:pic>
      <p:sp>
        <p:nvSpPr>
          <p:cNvPr id="339" name="Google Shape;339;p59"/>
          <p:cNvSpPr txBox="1"/>
          <p:nvPr/>
        </p:nvSpPr>
        <p:spPr>
          <a:xfrm>
            <a:off x="5816813" y="4723300"/>
            <a:ext cx="11424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sng" strike="noStrike" cap="none">
                <a:solidFill>
                  <a:schemeClr val="hlink"/>
                </a:solidFill>
                <a:latin typeface="Calibri"/>
                <a:ea typeface="Calibri"/>
                <a:cs typeface="Calibri"/>
                <a:sym typeface="Calibri"/>
                <a:hlinkClick r:id="rId7"/>
              </a:rPr>
              <a:t>E&amp;E Webpage</a:t>
            </a:r>
            <a:endParaRPr sz="1000" b="1"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5595</Words>
  <Application>Microsoft Office PowerPoint</Application>
  <PresentationFormat>On-screen Show (16:9)</PresentationFormat>
  <Paragraphs>619</Paragraphs>
  <Slides>60</Slides>
  <Notes>60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60</vt:i4>
      </vt:variant>
    </vt:vector>
  </HeadingPairs>
  <TitlesOfParts>
    <vt:vector size="68" baseType="lpstr">
      <vt:lpstr>Lobster</vt:lpstr>
      <vt:lpstr>Rockwell</vt:lpstr>
      <vt:lpstr>Arial</vt:lpstr>
      <vt:lpstr>Raleway</vt:lpstr>
      <vt:lpstr>Calibri</vt:lpstr>
      <vt:lpstr>Simple Light</vt:lpstr>
      <vt:lpstr>Office Theme</vt:lpstr>
      <vt:lpstr>Office Theme</vt:lpstr>
      <vt:lpstr>CDE Office Hours</vt:lpstr>
      <vt:lpstr>ESSER Office Hours</vt:lpstr>
      <vt:lpstr>Updates and Reminders</vt:lpstr>
      <vt:lpstr>Deadlines Reminders </vt:lpstr>
      <vt:lpstr>Reminders on Federal Funds </vt:lpstr>
      <vt:lpstr>Consolidated Application Updates</vt:lpstr>
      <vt:lpstr>Fall Regional Network Meetings </vt:lpstr>
      <vt:lpstr>Equity and Excellence Conference</vt:lpstr>
      <vt:lpstr>Basic Overview</vt:lpstr>
      <vt:lpstr>Key Speakers and Breakout Session Presentations Theme: Best First Instruction</vt:lpstr>
      <vt:lpstr>Reporting Requirements</vt:lpstr>
      <vt:lpstr>ESSER Reporting</vt:lpstr>
      <vt:lpstr>ESSER Funded Activities</vt:lpstr>
      <vt:lpstr>ESSER Funded Activities Continued</vt:lpstr>
      <vt:lpstr>Example Scenarios and Updated Guidance</vt:lpstr>
      <vt:lpstr>ESSA State and Local Reports</vt:lpstr>
      <vt:lpstr>Public Reporting Under ESSA</vt:lpstr>
      <vt:lpstr>State Report Card</vt:lpstr>
      <vt:lpstr>Required Student Groups</vt:lpstr>
      <vt:lpstr>Required Data Elements</vt:lpstr>
      <vt:lpstr>Required Data Elements, Cont.</vt:lpstr>
      <vt:lpstr>Required Data Elements, Cont.</vt:lpstr>
      <vt:lpstr>LEA Report Cards</vt:lpstr>
      <vt:lpstr>Resources</vt:lpstr>
      <vt:lpstr>Stronger Connections Grant (SCG)</vt:lpstr>
      <vt:lpstr>Today’s Topics</vt:lpstr>
      <vt:lpstr>Overview</vt:lpstr>
      <vt:lpstr>SCG Implementation Status</vt:lpstr>
      <vt:lpstr>Current Awardees (Final Approval)</vt:lpstr>
      <vt:lpstr>SCG Eligibility</vt:lpstr>
      <vt:lpstr>“High-Need” LEA</vt:lpstr>
      <vt:lpstr>Eligibility Determination</vt:lpstr>
      <vt:lpstr>Eligibility Determination, continued</vt:lpstr>
      <vt:lpstr>“High-Need” LEAs</vt:lpstr>
      <vt:lpstr>Alternative Eligibility Option</vt:lpstr>
      <vt:lpstr>Charter School Eligibility</vt:lpstr>
      <vt:lpstr>Application Walkthrough</vt:lpstr>
      <vt:lpstr>Application Sections</vt:lpstr>
      <vt:lpstr>Allowable Uses of Funds</vt:lpstr>
      <vt:lpstr>Prohibited Uses of Funds</vt:lpstr>
      <vt:lpstr>GEPA</vt:lpstr>
      <vt:lpstr>Equitable Services</vt:lpstr>
      <vt:lpstr>Evidence-Based Interventions (EBIs)</vt:lpstr>
      <vt:lpstr>Budget Template, Cover Page</vt:lpstr>
      <vt:lpstr>Budget Template, Year 1 &amp; 2 Tab</vt:lpstr>
      <vt:lpstr>Budget Template, Summary Tab</vt:lpstr>
      <vt:lpstr>Scoring Criteria</vt:lpstr>
      <vt:lpstr>Application Submission and Review Timeline</vt:lpstr>
      <vt:lpstr>Request for Reviewers</vt:lpstr>
      <vt:lpstr>Reporting Requirements</vt:lpstr>
      <vt:lpstr>Reporting Requirements </vt:lpstr>
      <vt:lpstr>Fiscal Requirements </vt:lpstr>
      <vt:lpstr>DRAFT Reporting to Department of Education</vt:lpstr>
      <vt:lpstr>Post-Award Revision Process (PAR)</vt:lpstr>
      <vt:lpstr>What to submit for a PAR</vt:lpstr>
      <vt:lpstr>When to submit a PAR</vt:lpstr>
      <vt:lpstr>Contact Us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3</cp:revision>
  <dcterms:modified xsi:type="dcterms:W3CDTF">2023-09-29T16:19:51Z</dcterms:modified>
</cp:coreProperties>
</file>