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7F18BF-5AF2-4806-BD62-D4B88415FF2B}">
  <a:tblStyle styleId="{8E7F18BF-5AF2-4806-BD62-D4B88415FF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734F8BC-CCE0-4FC3-A0EC-73FF7BEB595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2ec8d442c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22ec8d442c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09b90a3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09b90a3d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09b90a3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09b90a3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0d00ccc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0d00ccc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bdadc852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 Koziol</a:t>
            </a:r>
            <a:endParaRPr/>
          </a:p>
        </p:txBody>
      </p:sp>
      <p:sp>
        <p:nvSpPr>
          <p:cNvPr id="235" name="Google Shape;235;g23bdadc85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09b90a3d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09b90a3d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09b90a3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09b90a3d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e07dfbe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e07dfbe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2ec8d442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22ec8d442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2ec8d442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2ec8d442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2ec8d442c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  <p:sp>
        <p:nvSpPr>
          <p:cNvPr id="164" name="Google Shape;164;g222ec8d442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2ec8d442c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22ec8d442c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55011ab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55011ab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9875653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9875653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Nazie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7e53899c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7e53899c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Laura/Rachel 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55011ab2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Nazie</a:t>
            </a:r>
            <a:endParaRPr/>
          </a:p>
        </p:txBody>
      </p:sp>
      <p:sp>
        <p:nvSpPr>
          <p:cNvPr id="196" name="Google Shape;196;g2255011ab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09b90a3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09b90a3d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09b90a3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09b90a3d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8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6e397b1d30d3464588af3fab53605ae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donorschoose.org/contact/contact_form.html" TargetMode="External"/><Relationship Id="rId7" Type="http://schemas.openxmlformats.org/officeDocument/2006/relationships/hyperlink" Target="https://www.cde.state.co.us/communications/tools-donorschoose#DCresourcesforschoolsanddistric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cde.state.co.us/caresact/esser/donorschoose" TargetMode="External"/><Relationship Id="rId5" Type="http://schemas.openxmlformats.org/officeDocument/2006/relationships/hyperlink" Target="https://help.donorschoose.org/hc/en-us/articles/16813215491095" TargetMode="External"/><Relationship Id="rId4" Type="http://schemas.openxmlformats.org/officeDocument/2006/relationships/hyperlink" Target="https://www.donorschoose.org/districtpartnershi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rumley_k@cde.state.co.us" TargetMode="External"/><Relationship Id="rId13" Type="http://schemas.openxmlformats.org/officeDocument/2006/relationships/hyperlink" Target="mailto:temple_r@cde.state.co.us" TargetMode="External"/><Relationship Id="rId18" Type="http://schemas.openxmlformats.org/officeDocument/2006/relationships/hyperlink" Target="mailto:craven_k@cde.state.co.us" TargetMode="External"/><Relationship Id="rId26" Type="http://schemas.openxmlformats.org/officeDocument/2006/relationships/hyperlink" Target="mailto:morris_h@cde.state.co.us" TargetMode="External"/><Relationship Id="rId3" Type="http://schemas.openxmlformats.org/officeDocument/2006/relationships/hyperlink" Target="mailto:Lastname_Firstinital@cde.state.co.us" TargetMode="External"/><Relationship Id="rId21" Type="http://schemas.openxmlformats.org/officeDocument/2006/relationships/hyperlink" Target="mailto:carman_a@cde.state.co.us" TargetMode="External"/><Relationship Id="rId7" Type="http://schemas.openxmlformats.org/officeDocument/2006/relationships/hyperlink" Target="mailto:giessinger_t@cde.state.co.us" TargetMode="External"/><Relationship Id="rId12" Type="http://schemas.openxmlformats.org/officeDocument/2006/relationships/hyperlink" Target="mailto:echsner_r@cde.state.co.us" TargetMode="External"/><Relationship Id="rId17" Type="http://schemas.openxmlformats.org/officeDocument/2006/relationships/hyperlink" Target="mailto:boylan_k@cde.state.co.us" TargetMode="External"/><Relationship Id="rId25" Type="http://schemas.openxmlformats.org/officeDocument/2006/relationships/hyperlink" Target="mailto:parsley_b@cde.state.co.us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mailto:schelke_j@cde.state.co.us" TargetMode="External"/><Relationship Id="rId20" Type="http://schemas.openxmlformats.org/officeDocument/2006/relationships/hyperlink" Target="mailto:owens_m@cde.state.co.us" TargetMode="External"/><Relationship Id="rId29" Type="http://schemas.openxmlformats.org/officeDocument/2006/relationships/hyperlink" Target="mailto:collins_d@cde.state.co.u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adeboye-sullivan_c@cde.state.co.us" TargetMode="External"/><Relationship Id="rId11" Type="http://schemas.openxmlformats.org/officeDocument/2006/relationships/hyperlink" Target="mailto:byrd_e@cde.state.co.us" TargetMode="External"/><Relationship Id="rId24" Type="http://schemas.openxmlformats.org/officeDocument/2006/relationships/hyperlink" Target="mailto:Kaleda_s@cde.state.co.us" TargetMode="External"/><Relationship Id="rId5" Type="http://schemas.openxmlformats.org/officeDocument/2006/relationships/hyperlink" Target="mailto:meushaw_l@cde.state.co.us" TargetMode="External"/><Relationship Id="rId15" Type="http://schemas.openxmlformats.org/officeDocument/2006/relationships/hyperlink" Target="mailto:chaffin_m@cde.state.co.us" TargetMode="External"/><Relationship Id="rId23" Type="http://schemas.openxmlformats.org/officeDocument/2006/relationships/hyperlink" Target="mailto:Hawkins_r@cde.state.co.us" TargetMode="External"/><Relationship Id="rId28" Type="http://schemas.openxmlformats.org/officeDocument/2006/relationships/hyperlink" Target="mailto:hagemann_w@cde.state.co.us" TargetMode="External"/><Relationship Id="rId10" Type="http://schemas.openxmlformats.org/officeDocument/2006/relationships/hyperlink" Target="https://www.cde.state.co.us/fedprograms/regionalcontactspage" TargetMode="External"/><Relationship Id="rId19" Type="http://schemas.openxmlformats.org/officeDocument/2006/relationships/hyperlink" Target="mailto:shen_m@cde.state.co.us" TargetMode="External"/><Relationship Id="rId4" Type="http://schemas.openxmlformats.org/officeDocument/2006/relationships/hyperlink" Target="mailto:mohajeri-nelson_n@cde.state.co.us" TargetMode="External"/><Relationship Id="rId9" Type="http://schemas.openxmlformats.org/officeDocument/2006/relationships/hyperlink" Target="mailto:negley_t@cde.state.co.us" TargetMode="External"/><Relationship Id="rId14" Type="http://schemas.openxmlformats.org/officeDocument/2006/relationships/hyperlink" Target="mailto:hickman_n@cde.state.co.us" TargetMode="External"/><Relationship Id="rId22" Type="http://schemas.openxmlformats.org/officeDocument/2006/relationships/hyperlink" Target="mailto:Austin_j@cde.state.co.us" TargetMode="External"/><Relationship Id="rId27" Type="http://schemas.openxmlformats.org/officeDocument/2006/relationships/hyperlink" Target="mailto:jones_kristina@cde.state.co.us" TargetMode="External"/><Relationship Id="rId30" Type="http://schemas.openxmlformats.org/officeDocument/2006/relationships/hyperlink" Target="mailto:prael_m@cde.state.co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sgrant/requestforfundsform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cde.state.co.us/fedprograms/esserapplicationleads" TargetMode="External"/><Relationship Id="rId4" Type="http://schemas.openxmlformats.org/officeDocument/2006/relationships/hyperlink" Target="https://www.cde.state.co.us/fedprograms/esser_launchp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fedprograms/regionalcontactsp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2/part-2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700">
                <a:latin typeface="Raleway"/>
                <a:ea typeface="Raleway"/>
                <a:cs typeface="Raleway"/>
                <a:sym typeface="Raleway"/>
              </a:rPr>
              <a:t>CDE Office Hours</a:t>
            </a:r>
            <a:endParaRPr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August 31, 2023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Late Liquidation - USDE Communication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>
                <a:solidFill>
                  <a:srgbClr val="595959"/>
                </a:solidFill>
              </a:rPr>
              <a:t>Reminders regarding ESSER funds at this point in time! </a:t>
            </a:r>
            <a:endParaRPr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rgbClr val="595959"/>
                </a:solidFill>
              </a:rPr>
              <a:t>Discourage use of funds for </a:t>
            </a:r>
            <a:r>
              <a:rPr lang="en" sz="1800" b="1" i="1">
                <a:solidFill>
                  <a:srgbClr val="595959"/>
                </a:solidFill>
              </a:rPr>
              <a:t>new </a:t>
            </a:r>
            <a:r>
              <a:rPr lang="en" sz="1800">
                <a:solidFill>
                  <a:srgbClr val="595959"/>
                </a:solidFill>
              </a:rPr>
              <a:t>construction 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Encourage addressing needs arising from the pandemic and using funds for pressing needs and with the sense of urgency as intended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All uses of funds must meet the overall purpose of the ESSER grants: “to prevent, prepare for, and respond to to COVID-19”</a:t>
            </a:r>
            <a:endParaRPr sz="1800">
              <a:solidFill>
                <a:srgbClr val="595959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Includes matters that have been exasperated by the pandemic </a:t>
            </a:r>
            <a:endParaRPr sz="1800">
              <a:solidFill>
                <a:srgbClr val="59595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ESSER obligation and liquidation deadlines are set in statute and regulations</a:t>
            </a:r>
            <a:endParaRPr sz="1800">
              <a:solidFill>
                <a:srgbClr val="595959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USDE does NOT have the authority to waive or extend the obligation periods</a:t>
            </a:r>
            <a:endParaRPr sz="1800">
              <a:solidFill>
                <a:srgbClr val="595959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rgbClr val="595959"/>
                </a:solidFill>
              </a:rPr>
              <a:t>USDE does have the authority to extend the liquidation period, on a grant by grant basis, for activities that have been properly and timely obligated [timely and valid obligation pursuant to 34 CFR §76.707] 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Clarifications</a:t>
            </a:r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260700" y="919230"/>
            <a:ext cx="8622600" cy="17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Extension must be requested by the SEA - granted on a case by case basis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USDE has released a process for requesting late liquidation extensions - ESSER II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At this time, they are not pre-determining what scenarios constitute the circumstances under which an extension will be granted; urge SEAs and LEAs to continue to spend and draw down funds as quickly as feasible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USDE can only extend the liquidation (NOT the obligation) period up to 18 months after the obligation deadline (or up to 14 months after the liquidation period)</a:t>
            </a:r>
            <a:endParaRPr/>
          </a:p>
        </p:txBody>
      </p:sp>
      <p:graphicFrame>
        <p:nvGraphicFramePr>
          <p:cNvPr id="226" name="Google Shape;226;p42"/>
          <p:cNvGraphicFramePr/>
          <p:nvPr/>
        </p:nvGraphicFramePr>
        <p:xfrm>
          <a:off x="299750" y="287884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{8E7F18BF-5AF2-4806-BD62-D4B88415FF2B}</a:tableStyleId>
              </a:tblPr>
              <a:tblGrid>
                <a:gridCol w="153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Obligation Deadline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Colorado LEA’s Liquidation Period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(CDE) Liquidation Deadline (without extension)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(Up to) 14-months Liquidation Extension</a:t>
                      </a:r>
                      <a:endParaRPr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CRSSA ESSER II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30, 2023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2023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29, 2024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31, 2025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ARP ESSER III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30, 2024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2024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28, 2025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31, 2026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Liquidation Extension Request </a:t>
            </a:r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CDE will submit a request for an extension on behalf of any LEAs that may need additional time to liquidate ESSER II funds that have been properly obligated by September 30, 2023. </a:t>
            </a:r>
            <a:endParaRPr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Submit a request to CDE using the</a:t>
            </a:r>
            <a:r>
              <a:rPr lang="en">
                <a:solidFill>
                  <a:srgbClr val="31708F"/>
                </a:solidFill>
                <a:highlight>
                  <a:schemeClr val="lt1"/>
                </a:highlight>
              </a:rPr>
              <a:t> </a:t>
            </a:r>
            <a:r>
              <a:rPr lang="en" u="sng">
                <a:solidFill>
                  <a:srgbClr val="403F3B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Liquidation Extension Form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Due to CDE by October 31, 2023.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ctrTitle"/>
          </p:nvPr>
        </p:nvSpPr>
        <p:spPr>
          <a:xfrm>
            <a:off x="-301" y="1839287"/>
            <a:ext cx="9144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Supporting Colorado Teachers Program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“DonorsChoose Grant”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44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Colorado Teachers Program (“DonorsChoose Grant”)</a:t>
            </a:r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377400" y="957800"/>
            <a:ext cx="8389200" cy="402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/>
              <a:t>Overview</a:t>
            </a:r>
            <a:endParaRPr sz="11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In collaboration with DonorsChoose, CDE is providing $11 million in ESSER funding for PK-12 educators to request academic supplies for up to $1,000 from DonorsChoose. This includes up to approximately $800 in materials + shipping/processing/labor + administrative fees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00" b="1"/>
              <a:t>Project Eligibility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00"/>
              <a:t>DonorsChoose 1. Vets all educator requests; 2. Posts project; and 3. Fulfills projects with CDE funds, as long as they meet project eligibility criteria, for as long as CDE funds last</a:t>
            </a:r>
            <a:endParaRPr sz="1100"/>
          </a:p>
          <a:p>
            <a:pPr marL="342900" lvl="0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Only </a:t>
            </a:r>
            <a:r>
              <a:rPr lang="en" sz="1100" i="1" u="sng"/>
              <a:t>one project</a:t>
            </a:r>
            <a:r>
              <a:rPr lang="en" sz="1100"/>
              <a:t> submitted by an </a:t>
            </a:r>
            <a:r>
              <a:rPr lang="en" sz="1100" i="1" u="sng"/>
              <a:t>eligible</a:t>
            </a:r>
            <a:r>
              <a:rPr lang="en" sz="1100"/>
              <a:t> educator</a:t>
            </a:r>
            <a:endParaRPr sz="1100"/>
          </a:p>
          <a:p>
            <a:pPr marL="685800" lvl="2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PK-12 full-time Colorado public school educator whose main responsibility (at least 75%) is to directly teach or counsel students </a:t>
            </a:r>
            <a:endParaRPr sz="1100"/>
          </a:p>
          <a:p>
            <a:pPr marL="685800" lvl="2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Examples of eligible educators include: K-12 classroom educator, PreK educator, school librarian, school nurse, school psychologist, etc.</a:t>
            </a:r>
            <a:endParaRPr sz="1100"/>
          </a:p>
          <a:p>
            <a:pPr marL="342900" lvl="0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Includes only eligible items</a:t>
            </a:r>
            <a:endParaRPr sz="1100"/>
          </a:p>
          <a:p>
            <a:pPr marL="685800" lvl="2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Must be items for student use</a:t>
            </a:r>
            <a:endParaRPr sz="1100"/>
          </a:p>
          <a:p>
            <a:pPr marL="685800" lvl="2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No food/clothing, staff stipends, purchased services, PD materials, or subscriptions with a term date beyond Sept. 30, 2023</a:t>
            </a:r>
            <a:endParaRPr sz="1100"/>
          </a:p>
          <a:p>
            <a:pPr marL="342900" lvl="0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Project goal is strong, clearly stated, and educationally appropriate for the students affected</a:t>
            </a:r>
            <a:endParaRPr sz="1100"/>
          </a:p>
          <a:p>
            <a:pPr marL="342900" lvl="0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There is a connection to student recovery from the pandemic</a:t>
            </a:r>
            <a:endParaRPr sz="1100"/>
          </a:p>
          <a:p>
            <a:pPr marL="68580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Academic materials that students need to recover from learning loss</a:t>
            </a:r>
            <a:endParaRPr sz="1100"/>
          </a:p>
          <a:p>
            <a:pPr marL="685800" lvl="1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Calibri"/>
              <a:buChar char="•"/>
            </a:pPr>
            <a:r>
              <a:rPr lang="en" sz="1100"/>
              <a:t>Social-emotional or mental health support materials to help with the impact of COVID-19 on student mental health</a:t>
            </a:r>
            <a:endParaRPr sz="1100"/>
          </a:p>
          <a:p>
            <a:pPr marL="342900" lvl="0" indent="-2984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Font typeface="Calibri"/>
              <a:buChar char="•"/>
            </a:pPr>
            <a:r>
              <a:rPr lang="en" sz="1100"/>
              <a:t>Total project cost is under $1,000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Receipt of Materials and District Notifications</a:t>
            </a:r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body" idx="1"/>
          </p:nvPr>
        </p:nvSpPr>
        <p:spPr>
          <a:xfrm>
            <a:off x="362100" y="961550"/>
            <a:ext cx="8419800" cy="346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17" b="1"/>
              <a:t>Timeline and Receipt of Supplies</a:t>
            </a:r>
            <a:endParaRPr sz="1417" b="1"/>
          </a:p>
          <a:p>
            <a:pPr marL="457200" lvl="0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Vetting projects takes approximately 2-5 days to approve eligible projects. </a:t>
            </a:r>
            <a:endParaRPr sz="1185"/>
          </a:p>
          <a:p>
            <a:pPr marL="457200" lvl="0" indent="-3038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Once eligible projects are approved, they are posted to the DonorsChoose website and funding is immediately applied from CDE, if funds are still available.</a:t>
            </a:r>
            <a:endParaRPr sz="1185"/>
          </a:p>
          <a:p>
            <a:pPr marL="914400" lvl="1" indent="-3038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If funding has not been applied immediately upon being posted, the requesting teacher should reach out to </a:t>
            </a:r>
            <a:r>
              <a:rPr lang="en" sz="1185" u="sng">
                <a:solidFill>
                  <a:schemeClr val="hlink"/>
                </a:solidFill>
                <a:hlinkClick r:id="rId3"/>
              </a:rPr>
              <a:t>DonorsChoose customer support</a:t>
            </a:r>
            <a:r>
              <a:rPr lang="en" sz="1185"/>
              <a:t>.</a:t>
            </a:r>
            <a:endParaRPr sz="1185"/>
          </a:p>
          <a:p>
            <a:pPr marL="457200" lvl="0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Once approved, materials are ordered by DonorsChoose and should arrive at the school within 1-2 weeks.</a:t>
            </a:r>
            <a:endParaRPr sz="1185"/>
          </a:p>
          <a:p>
            <a:pPr marL="457200" lvl="0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Once materials arrive at the school, they become school property</a:t>
            </a:r>
            <a:endParaRPr sz="1185"/>
          </a:p>
          <a:p>
            <a:pPr marL="457200" lvl="0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Districts and schools </a:t>
            </a:r>
            <a:r>
              <a:rPr lang="en" sz="1185" b="1" u="sng"/>
              <a:t>do not</a:t>
            </a:r>
            <a:r>
              <a:rPr lang="en" sz="1185"/>
              <a:t> have a responsibility to track, monitor, or report on ordered/received materials</a:t>
            </a:r>
            <a:endParaRPr sz="1185"/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endParaRPr sz="1417" b="1"/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17" b="1"/>
              <a:t>District Notifications</a:t>
            </a:r>
            <a:endParaRPr sz="1417" b="1"/>
          </a:p>
          <a:p>
            <a:pPr marL="457200" lvl="0" indent="-3038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/>
              <a:t>District leaders may sign up with the </a:t>
            </a:r>
            <a:r>
              <a:rPr lang="en" sz="1185" u="sng">
                <a:solidFill>
                  <a:schemeClr val="hlink"/>
                </a:solidFill>
                <a:hlinkClick r:id="rId4"/>
              </a:rPr>
              <a:t>DonorsChoose District Partnership</a:t>
            </a:r>
            <a:r>
              <a:rPr lang="en" sz="1185"/>
              <a:t> program to receive: </a:t>
            </a:r>
            <a:endParaRPr sz="1185"/>
          </a:p>
          <a:p>
            <a:pPr marL="914400" lvl="1" indent="-30876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63"/>
              <a:buFont typeface="Calibri"/>
              <a:buChar char="•"/>
            </a:pPr>
            <a:r>
              <a:rPr lang="en" sz="1030"/>
              <a:t>Automatic alerts for school leaders every time a new project is posted.</a:t>
            </a:r>
            <a:endParaRPr sz="1030"/>
          </a:p>
          <a:p>
            <a:pPr marL="914400" lvl="1" indent="-29400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30"/>
              <a:buFont typeface="Calibri"/>
              <a:buChar char="•"/>
            </a:pPr>
            <a:r>
              <a:rPr lang="en" sz="1030"/>
              <a:t>Ability to track all donated materials and receive updates on projects.</a:t>
            </a:r>
            <a:endParaRPr sz="1030"/>
          </a:p>
          <a:p>
            <a:pPr marL="914400" lvl="1" indent="-29400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30"/>
              <a:buFont typeface="Calibri"/>
              <a:buChar char="•"/>
            </a:pPr>
            <a:r>
              <a:rPr lang="en" sz="1030"/>
              <a:t>An annual report for district leaders.</a:t>
            </a:r>
            <a:endParaRPr sz="1030"/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030"/>
          </a:p>
          <a:p>
            <a:pPr marL="0" lvl="0" indent="0" algn="l" rtl="0">
              <a:lnSpc>
                <a:spcPct val="55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378" b="1"/>
              <a:t>Further information</a:t>
            </a:r>
            <a:endParaRPr sz="1378" b="1"/>
          </a:p>
          <a:p>
            <a:pPr marL="914400" lvl="1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 u="sng">
                <a:solidFill>
                  <a:schemeClr val="hlink"/>
                </a:solidFill>
                <a:hlinkClick r:id="rId5"/>
              </a:rPr>
              <a:t>DonorsChoose: Colorado ESSER Project Page</a:t>
            </a:r>
            <a:endParaRPr sz="1378" b="1"/>
          </a:p>
          <a:p>
            <a:pPr marL="914400" lvl="1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 u="sng">
                <a:solidFill>
                  <a:schemeClr val="hlink"/>
                </a:solidFill>
                <a:hlinkClick r:id="rId6"/>
              </a:rPr>
              <a:t>CDE Project Page: DonorsChoose and ESSER COVID Relief Funding</a:t>
            </a:r>
            <a:endParaRPr sz="1185"/>
          </a:p>
          <a:p>
            <a:pPr marL="914400" lvl="1" indent="-303847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SzPts val="1185"/>
              <a:buFont typeface="Calibri"/>
              <a:buChar char="•"/>
            </a:pPr>
            <a:r>
              <a:rPr lang="en" sz="1185" u="sng">
                <a:solidFill>
                  <a:schemeClr val="hlink"/>
                </a:solidFill>
                <a:hlinkClick r:id="rId7"/>
              </a:rPr>
              <a:t>CDE Communication Toolkit</a:t>
            </a:r>
            <a:endParaRPr sz="1262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Upcoming Meetings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47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Looking Ahead…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48"/>
          <p:cNvSpPr txBox="1">
            <a:spLocks noGrp="1"/>
          </p:cNvSpPr>
          <p:nvPr>
            <p:ph type="body" idx="1"/>
          </p:nvPr>
        </p:nvSpPr>
        <p:spPr>
          <a:xfrm>
            <a:off x="628650" y="1165850"/>
            <a:ext cx="5752800" cy="35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Any requests for topics or questions?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Upcoming Office Hours:</a:t>
            </a:r>
            <a:endParaRPr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238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"/>
              <a:buChar char="•"/>
            </a:pPr>
            <a:r>
              <a:rPr lang="en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Sept 7 </a:t>
            </a:r>
            <a:r>
              <a:rPr lang="en" sz="1100" i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n" sz="1300" i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Due to a scheduling conflict, the Sept 14 Office Hours has been rescheduled to Sept 7, 2:30-4pm.</a:t>
            </a:r>
            <a:endParaRPr sz="1300" i="1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Char char="•"/>
            </a:pPr>
            <a:r>
              <a:rPr lang="en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Monitoring Training</a:t>
            </a:r>
            <a:endParaRPr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Char char="•"/>
            </a:pPr>
            <a:r>
              <a:rPr lang="en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Reporting Requirements: LEA Report Cards</a:t>
            </a:r>
            <a:endParaRPr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"/>
              <a:buChar char="•"/>
            </a:pPr>
            <a:r>
              <a:rPr lang="en" sz="15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Sept 28</a:t>
            </a:r>
            <a:endParaRPr sz="1100" i="1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566" y="1022536"/>
            <a:ext cx="2621028" cy="17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187725" y="73150"/>
            <a:ext cx="75486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CDE Contacts!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Emails: </a:t>
            </a:r>
            <a:r>
              <a:rPr lang="en" sz="1700"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Lastname_Firstinitial@cde.state.co.us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(e.g., Smith_a@cde.state.co.us)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69" name="Google Shape;269;p49"/>
          <p:cNvGraphicFramePr/>
          <p:nvPr/>
        </p:nvGraphicFramePr>
        <p:xfrm>
          <a:off x="187731" y="7311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{8E7F18BF-5AF2-4806-BD62-D4B88415FF2B}</a:tableStyleId>
              </a:tblPr>
              <a:tblGrid>
                <a:gridCol w="4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&amp; Supports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(ESEA/ESSER Program Supports)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Finance &amp; Operations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(Fiscal and Systems Supports)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Nazie Mohajeri-Nelson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Federal Programs &amp; Supports Unit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Coordinator: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Christina Adeboye Sullivan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Monitoring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Tammy Giessinger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ESEA/ESSER Monitoring Coordinator: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Kristin Crumley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Effectiveness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Programs Specialists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ESEA Regional Contacts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(assigned by district)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Evita Byrd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Rachel Echsner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II: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Rachel Echsner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Rachel Temple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Tammy Giessinger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Nathan Hickman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Melissa Chaffin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Program Specialists</a:t>
                      </a:r>
                      <a:endParaRPr sz="1000" u="sng" strike="noStrike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Jonathan Schelke</a:t>
                      </a:r>
                      <a:endParaRPr sz="1000" u="none" strike="noStrike" cap="none"/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Kim Boylan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Kriselda Craven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 Data and Reporting Specialists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Mary Shen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Mackenzie Owens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Melissa Chaffin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Amy Carman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School District Operations Unit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Jennifer Austin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Fiscal Management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Robert Hawkins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Steven Kaleda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Fiscal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Steven Kaleda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Grants Fiscal Analyst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Monitoring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Bill Parsley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Supervisor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Hilery Morris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7"/>
                        </a:rPr>
                        <a:t>Kristina Jones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Federal Fiscal Monitoring and Reporting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8"/>
                        </a:rPr>
                        <a:t>Werner Hagemann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Specialist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Systems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9"/>
                        </a:rPr>
                        <a:t>DeLilah Collins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Program Administration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Applications Systems Technical Support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0"/>
                        </a:rPr>
                        <a:t>Michelle Prael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ESSER Office Hours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628650" y="10497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u="sng">
                <a:latin typeface="Raleway"/>
                <a:ea typeface="Raleway"/>
                <a:cs typeface="Raleway"/>
                <a:sym typeface="Raleway"/>
              </a:rPr>
              <a:t>Topics</a:t>
            </a:r>
            <a:endParaRPr b="1" u="sng">
              <a:latin typeface="Raleway"/>
              <a:ea typeface="Raleway"/>
              <a:cs typeface="Raleway"/>
              <a:sym typeface="Raleway"/>
            </a:endParaRPr>
          </a:p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100" b="1" u="sng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Updates and Reminders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Upcoming ESSER Deadlines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Consolidated Application Updates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CRSSA ESSER II Late Liquidation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DonorsChoose Grant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Updates and Reminders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Deadlines Reminders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281800" y="899725"/>
            <a:ext cx="8116800" cy="4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Important Dates</a:t>
            </a:r>
            <a:endParaRPr sz="1700" b="1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ESSA FY 2021-2022 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Performance Period: July 1, 2021 through September 30, 2023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Funds must be spent by September 30th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Reimbursement requests must be submitted as soon as possible (deadline 11/15/23) 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ESSER II funds must be spent on or before September 30, 2023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ESSER II </a:t>
            </a:r>
            <a:r>
              <a:rPr lang="en" sz="1700">
                <a:solidFill>
                  <a:srgbClr val="595959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for Funds</a:t>
            </a: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are due by November 1, 2023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sz="1700" b="1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Char char="●"/>
            </a:pP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ESSER Launchpad page</a:t>
            </a: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includes deadlines and resources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Char char="●"/>
            </a:pP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Request for Funds webpage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Char char="●"/>
            </a:pP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ESSER Lead Reviewer list</a:t>
            </a: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CDE staff to contact with questions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ESSER II and III - Allocability</a:t>
            </a:r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body" idx="1"/>
          </p:nvPr>
        </p:nvSpPr>
        <p:spPr>
          <a:xfrm>
            <a:off x="628650" y="1139210"/>
            <a:ext cx="7886700" cy="32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Reminder: </a:t>
            </a:r>
            <a:endParaRPr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Allowability is contingent upon allocability (relationship of activity to the pandemic)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The farther we get from the declaration of the pandemic (March 13, 2020), the greater the burden of proof of the connection to the pandemic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Document!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Data and documentation that shows the ongoing impact of the pandemic on the activities being implemented at this point and moving forward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Be able to demonstrate how reasonableness and allocability were assessed and determined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Consolidated Application Updates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516725" y="1494750"/>
            <a:ext cx="5680800" cy="356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Thank you for submitting your LEA’s 2023-24 Consolidated Application!  Many districts have already received preliminary feedback; please submit revisions as soon as possible!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CDE’s goal for final approval for applications is 9/30/23.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If you would like to check the status of your application or have any questions, please reach out to your </a:t>
            </a: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Regional Contact(s)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285" r="14285"/>
          <a:stretch/>
        </p:blipFill>
        <p:spPr>
          <a:xfrm>
            <a:off x="6709425" y="1858100"/>
            <a:ext cx="1809975" cy="18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ctrTitle"/>
          </p:nvPr>
        </p:nvSpPr>
        <p:spPr>
          <a:xfrm>
            <a:off x="-301" y="1839287"/>
            <a:ext cx="9144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CRSSA ESSER II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Late Liquidation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What is the Difference Between Obligation and Liquidation? </a:t>
            </a:r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628650" y="1097278"/>
            <a:ext cx="75573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Obligate - make a binding, written commitment to obtain services, work, or products (often compared to using a credit card for a purchase)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/>
              <a:t>Liquidate - draw down funds (submit a request for funds)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06" name="Google Shape;206;p39"/>
          <p:cNvGraphicFramePr/>
          <p:nvPr/>
        </p:nvGraphicFramePr>
        <p:xfrm>
          <a:off x="952500" y="209192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{8E7F18BF-5AF2-4806-BD62-D4B88415FF2B}</a:tableStyleId>
              </a:tblPr>
              <a:tblGrid>
                <a:gridCol w="19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Obligation Deadline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Colorado LEA’s Liquidation Period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(CDE) Liquidation Deadline (without extension)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CRSSA ESSER II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30, 2023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29, 2024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ARP ESSER III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30, 2024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28, 2025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Obligation Date by Activity Type [34 CFR §76.707]</a:t>
            </a:r>
            <a:r>
              <a:rPr lang="en"/>
              <a:t> </a:t>
            </a:r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3" name="Google Shape;213;p40"/>
          <p:cNvGraphicFramePr/>
          <p:nvPr/>
        </p:nvGraphicFramePr>
        <p:xfrm>
          <a:off x="171875" y="1012931"/>
          <a:ext cx="3000000" cy="3000000"/>
        </p:xfrm>
        <a:graphic>
          <a:graphicData uri="http://schemas.openxmlformats.org/drawingml/2006/table">
            <a:tbl>
              <a:tblPr firstRow="1">
                <a:solidFill>
                  <a:srgbClr val="FFFFFF"/>
                </a:solidFill>
                <a:tableStyleId>{3734F8BC-CCE0-4FC3-A0EC-73FF7BEB5951}</a:tableStyleId>
              </a:tblPr>
              <a:tblGrid>
                <a:gridCol w="4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If the obligation is for -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76200" marB="762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obligation is made -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76200" marB="762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(a) Acquisition of real or personal property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acquire the property.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(b) Personal services by an employee of the State or subgrantee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services are performed.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(c) Personal services by a contractor who is not an employee of the State or subgrantee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obtain the services.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(d) Performance of work other than personal services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obtain the work.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(e) Public utility services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State or subgrantee receives the services.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(f) Travel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travel is taken.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(g) Rental of real or personal property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State or subgrantee uses the property.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(h) A pre-agreement cost that was properly approved by the Secretary under the cost principles in </a:t>
                      </a: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CFR part 200</a:t>
                      </a: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Subpart E - Cost Principles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first day of the grant or subgrant performance period.</a:t>
                      </a:r>
                      <a:endParaRPr sz="11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1709</Words>
  <Application>Microsoft Office PowerPoint</Application>
  <PresentationFormat>On-screen Show (16:9)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</vt:lpstr>
      <vt:lpstr>Arial</vt:lpstr>
      <vt:lpstr>Calibri</vt:lpstr>
      <vt:lpstr>Verdana</vt:lpstr>
      <vt:lpstr>Raleway</vt:lpstr>
      <vt:lpstr>Simple Light</vt:lpstr>
      <vt:lpstr>Office Theme</vt:lpstr>
      <vt:lpstr>CDE Office Hours</vt:lpstr>
      <vt:lpstr>ESSER Office Hours</vt:lpstr>
      <vt:lpstr>Updates and Reminders</vt:lpstr>
      <vt:lpstr>Deadlines Reminders </vt:lpstr>
      <vt:lpstr>ESSER II and III - Allocability</vt:lpstr>
      <vt:lpstr>Consolidated Application Updates</vt:lpstr>
      <vt:lpstr>CRSSA ESSER II Late Liquidation</vt:lpstr>
      <vt:lpstr>What is the Difference Between Obligation and Liquidation? </vt:lpstr>
      <vt:lpstr>Obligation Date by Activity Type [34 CFR §76.707] </vt:lpstr>
      <vt:lpstr>Late Liquidation - USDE Communication</vt:lpstr>
      <vt:lpstr>Clarifications</vt:lpstr>
      <vt:lpstr>Liquidation Extension Request </vt:lpstr>
      <vt:lpstr>Supporting Colorado Teachers Program “DonorsChoose Grant”</vt:lpstr>
      <vt:lpstr>Supporting Colorado Teachers Program (“DonorsChoose Grant”)</vt:lpstr>
      <vt:lpstr>Receipt of Materials and District Notifications</vt:lpstr>
      <vt:lpstr>Upcoming Meetings</vt:lpstr>
      <vt:lpstr>Looking Ahead…</vt:lpstr>
      <vt:lpstr>CDE Contacts! Emails: Lastname_Firstinitial@cde.state.co.us (e.g., Smith_a@cde.state.co.us)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cp:lastModifiedBy>Patino, Yazmine</cp:lastModifiedBy>
  <cp:revision>2</cp:revision>
  <dcterms:modified xsi:type="dcterms:W3CDTF">2023-09-01T14:50:10Z</dcterms:modified>
</cp:coreProperties>
</file>