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Raleway" pitchFamily="2" charset="0"/>
      <p:regular r:id="rId29"/>
      <p:bold r:id="rId30"/>
      <p:italic r:id="rId31"/>
      <p:boldItalic r:id="rId32"/>
    </p:embeddedFont>
    <p:embeddedFont>
      <p:font typeface="Raleway Medium" panose="020F0502020204030204"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AEBA46-08CA-4D05-B0BF-89F54A332DFC}">
  <a:tblStyle styleId="{42AEBA46-08CA-4D05-B0BF-89F54A332DF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22ec8d442c_2_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222ec8d442c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5e07dfbe55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5e07dfbe55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37e53899c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37e53899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296a565085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Nazie</a:t>
            </a:r>
            <a:endParaRPr/>
          </a:p>
        </p:txBody>
      </p:sp>
      <p:sp>
        <p:nvSpPr>
          <p:cNvPr id="223" name="Google Shape;223;g2296a56508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37e53899c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37e53899c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2944cfb509_0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Mackenzie/Tina</a:t>
            </a:r>
            <a:endParaRPr/>
          </a:p>
        </p:txBody>
      </p:sp>
      <p:sp>
        <p:nvSpPr>
          <p:cNvPr id="236" name="Google Shape;236;g22944cfb509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381285a1e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381285a1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Nazie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2944cff62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2944cff62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2944cff62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2944cff62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2944cff62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2944cff62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5e07dfbe55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25e07dfbe5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2ec8d442c_2_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222ec8d442c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22ec8d442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22ec8d442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22ec8d442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22ec8d442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22ec8d442c_2_10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222ec8d442c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255011ab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255011ab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Nazie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39a8541b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39a8541b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Nazie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37e53899c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37e53899c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Laura</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5e07dfbe5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5e07dfbe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Nathan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255011ab23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Bill/Hilery</a:t>
            </a:r>
            <a:endParaRPr/>
          </a:p>
        </p:txBody>
      </p:sp>
      <p:sp>
        <p:nvSpPr>
          <p:cNvPr id="199" name="Google Shape;199;g2255011ab2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295abf34d2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295abf34d2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52" name="Google Shape;52;p1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1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4" name="Google Shape;54;p1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55" name="Google Shape;55;p1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58" name="Google Shape;58;p1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_1">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62" name="Google Shape;62;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6"/>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7" name="Google Shape;67;p16"/>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68" name="Google Shape;68;p1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9" name="Google Shape;69;p16"/>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70" name="Google Shape;70;p1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7"/>
        <p:cNvGrpSpPr/>
        <p:nvPr/>
      </p:nvGrpSpPr>
      <p:grpSpPr>
        <a:xfrm>
          <a:off x="0" y="0"/>
          <a:ext cx="0" cy="0"/>
          <a:chOff x="0" y="0"/>
          <a:chExt cx="0" cy="0"/>
        </a:xfrm>
      </p:grpSpPr>
      <p:sp>
        <p:nvSpPr>
          <p:cNvPr id="78" name="Google Shape;78;p18"/>
          <p:cNvSpPr/>
          <p:nvPr/>
        </p:nvSpPr>
        <p:spPr>
          <a:xfrm>
            <a:off x="0" y="3506431"/>
            <a:ext cx="9144000" cy="1637071"/>
          </a:xfrm>
          <a:prstGeom prst="rect">
            <a:avLst/>
          </a:prstGeom>
          <a:gradFill>
            <a:gsLst>
              <a:gs pos="0">
                <a:schemeClr val="lt1"/>
              </a:gs>
              <a:gs pos="100000">
                <a:srgbClr val="488BC9">
                  <a:alpha val="29803"/>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9" name="Google Shape;79;p18"/>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1" name="Google Shape;81;p1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2" name="Google Shape;82;p18"/>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83" name="Google Shape;83;p18"/>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pic>
        <p:nvPicPr>
          <p:cNvPr id="85" name="Google Shape;85;p1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86" name="Google Shape;86;p19"/>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88" name="Google Shape;88;p1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89" name="Google Shape;89;p1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0"/>
        <p:cNvGrpSpPr/>
        <p:nvPr/>
      </p:nvGrpSpPr>
      <p:grpSpPr>
        <a:xfrm>
          <a:off x="0" y="0"/>
          <a:ext cx="0" cy="0"/>
          <a:chOff x="0" y="0"/>
          <a:chExt cx="0" cy="0"/>
        </a:xfrm>
      </p:grpSpPr>
      <p:pic>
        <p:nvPicPr>
          <p:cNvPr id="91" name="Google Shape;91;p2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92" name="Google Shape;92;p2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 name="Google Shape;93;p2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94" name="Google Shape;94;p2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95" name="Google Shape;95;p2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96" name="Google Shape;96;p2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7"/>
        <p:cNvGrpSpPr/>
        <p:nvPr/>
      </p:nvGrpSpPr>
      <p:grpSpPr>
        <a:xfrm>
          <a:off x="0" y="0"/>
          <a:ext cx="0" cy="0"/>
          <a:chOff x="0" y="0"/>
          <a:chExt cx="0" cy="0"/>
        </a:xfrm>
      </p:grpSpPr>
      <p:pic>
        <p:nvPicPr>
          <p:cNvPr id="98" name="Google Shape;98;p2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99" name="Google Shape;99;p2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0" name="Google Shape;100;p2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01" name="Google Shape;101;p2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02" name="Google Shape;102;p2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03" name="Google Shape;103;p21"/>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04"/>
        <p:cNvGrpSpPr/>
        <p:nvPr/>
      </p:nvGrpSpPr>
      <p:grpSpPr>
        <a:xfrm>
          <a:off x="0" y="0"/>
          <a:ext cx="0" cy="0"/>
          <a:chOff x="0" y="0"/>
          <a:chExt cx="0" cy="0"/>
        </a:xfrm>
      </p:grpSpPr>
      <p:pic>
        <p:nvPicPr>
          <p:cNvPr id="105" name="Google Shape;105;p2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06" name="Google Shape;106;p22"/>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22"/>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08" name="Google Shape;108;p22"/>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09" name="Google Shape;109;p2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0" name="Google Shape;110;p22"/>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11"/>
        <p:cNvGrpSpPr/>
        <p:nvPr/>
      </p:nvGrpSpPr>
      <p:grpSpPr>
        <a:xfrm>
          <a:off x="0" y="0"/>
          <a:ext cx="0" cy="0"/>
          <a:chOff x="0" y="0"/>
          <a:chExt cx="0" cy="0"/>
        </a:xfrm>
      </p:grpSpPr>
      <p:pic>
        <p:nvPicPr>
          <p:cNvPr id="112" name="Google Shape;112;p2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13" name="Google Shape;113;p2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5" name="Google Shape;115;p2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16" name="Google Shape;116;p2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7" name="Google Shape;117;p23"/>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18"/>
        <p:cNvGrpSpPr/>
        <p:nvPr/>
      </p:nvGrpSpPr>
      <p:grpSpPr>
        <a:xfrm>
          <a:off x="0" y="0"/>
          <a:ext cx="0" cy="0"/>
          <a:chOff x="0" y="0"/>
          <a:chExt cx="0" cy="0"/>
        </a:xfrm>
      </p:grpSpPr>
      <p:pic>
        <p:nvPicPr>
          <p:cNvPr id="119" name="Google Shape;119;p2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0" name="Google Shape;120;p2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2" name="Google Shape;122;p2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3" name="Google Shape;123;p2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24" name="Google Shape;124;p24"/>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25"/>
        <p:cNvGrpSpPr/>
        <p:nvPr/>
      </p:nvGrpSpPr>
      <p:grpSpPr>
        <a:xfrm>
          <a:off x="0" y="0"/>
          <a:ext cx="0" cy="0"/>
          <a:chOff x="0" y="0"/>
          <a:chExt cx="0" cy="0"/>
        </a:xfrm>
      </p:grpSpPr>
      <p:pic>
        <p:nvPicPr>
          <p:cNvPr id="126" name="Google Shape;126;p2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7" name="Google Shape;127;p2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8" name="Google Shape;128;p2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9" name="Google Shape;129;p2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0" name="Google Shape;130;p2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1" name="Google Shape;131;p25"/>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2"/>
        <p:cNvGrpSpPr/>
        <p:nvPr/>
      </p:nvGrpSpPr>
      <p:grpSpPr>
        <a:xfrm>
          <a:off x="0" y="0"/>
          <a:ext cx="0" cy="0"/>
          <a:chOff x="0" y="0"/>
          <a:chExt cx="0" cy="0"/>
        </a:xfrm>
      </p:grpSpPr>
      <p:sp>
        <p:nvSpPr>
          <p:cNvPr id="133" name="Google Shape;133;p26"/>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5" name="Google Shape;135;p26"/>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36" name="Google Shape;136;p2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7" name="Google Shape;137;p26"/>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38" name="Google Shape;138;p2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1" name="Google Shape;141;p2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42"/>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43"/>
        <p:cNvGrpSpPr/>
        <p:nvPr/>
      </p:nvGrpSpPr>
      <p:grpSpPr>
        <a:xfrm>
          <a:off x="0" y="0"/>
          <a:ext cx="0" cy="0"/>
          <a:chOff x="0" y="0"/>
          <a:chExt cx="0" cy="0"/>
        </a:xfrm>
      </p:grpSpPr>
      <p:pic>
        <p:nvPicPr>
          <p:cNvPr id="144" name="Google Shape;144;p29"/>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45" name="Google Shape;145;p29"/>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29"/>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47"/>
        <p:cNvGrpSpPr/>
        <p:nvPr/>
      </p:nvGrpSpPr>
      <p:grpSpPr>
        <a:xfrm>
          <a:off x="0" y="0"/>
          <a:ext cx="0" cy="0"/>
          <a:chOff x="0" y="0"/>
          <a:chExt cx="0" cy="0"/>
        </a:xfrm>
      </p:grpSpPr>
      <p:pic>
        <p:nvPicPr>
          <p:cNvPr id="148" name="Google Shape;148;p30"/>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49" name="Google Shape;149;p30"/>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30"/>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3" name="Google Shape;73;p1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4" name="Google Shape;74;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www.cde.state.co.us/cdefisgrant/webinarstrainingsguidance"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hyperlink" Target="http://www.cde.state.co.us/caresact/esser3-requirements"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www.cde.state.co.us/caresact/essergrantee/subgranteereporting"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temple_r@cde.state.co.us" TargetMode="External"/><Relationship Id="rId18" Type="http://schemas.openxmlformats.org/officeDocument/2006/relationships/hyperlink" Target="mailto:craven_k@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carman_a@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echsner_r@cde.state.co.us" TargetMode="External"/><Relationship Id="rId17" Type="http://schemas.openxmlformats.org/officeDocument/2006/relationships/hyperlink" Target="mailto:boylan_k@cde.state.co.us" TargetMode="External"/><Relationship Id="rId25" Type="http://schemas.openxmlformats.org/officeDocument/2006/relationships/hyperlink" Target="mailto:parsley_b@cde.state.co.us" TargetMode="External"/><Relationship Id="rId2" Type="http://schemas.openxmlformats.org/officeDocument/2006/relationships/notesSlide" Target="../notesSlides/notesSlide21.xml"/><Relationship Id="rId16" Type="http://schemas.openxmlformats.org/officeDocument/2006/relationships/hyperlink" Target="mailto:schelke_j@cde.state.co.us" TargetMode="External"/><Relationship Id="rId20" Type="http://schemas.openxmlformats.org/officeDocument/2006/relationships/hyperlink" Target="mailto:owens_m@cde.state.co.us" TargetMode="External"/><Relationship Id="rId29" Type="http://schemas.openxmlformats.org/officeDocument/2006/relationships/hyperlink" Target="mailto:collins_d@cde.state.co.us" TargetMode="External"/><Relationship Id="rId1" Type="http://schemas.openxmlformats.org/officeDocument/2006/relationships/slideLayout" Target="../slideLayouts/slideLayout17.xml"/><Relationship Id="rId6" Type="http://schemas.openxmlformats.org/officeDocument/2006/relationships/hyperlink" Target="mailto:adeboye-sullivan_c@cde.state.co.us" TargetMode="External"/><Relationship Id="rId11" Type="http://schemas.openxmlformats.org/officeDocument/2006/relationships/hyperlink" Target="mailto:byrd_e@cde.state.co.us" TargetMode="External"/><Relationship Id="rId24" Type="http://schemas.openxmlformats.org/officeDocument/2006/relationships/hyperlink" Target="mailto:Kaleda_s@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chaffin_m@cde.state.co.us" TargetMode="External"/><Relationship Id="rId23" Type="http://schemas.openxmlformats.org/officeDocument/2006/relationships/hyperlink" Target="mailto:Hawkins_r@cde.state.co.us" TargetMode="External"/><Relationship Id="rId28" Type="http://schemas.openxmlformats.org/officeDocument/2006/relationships/hyperlink" Target="mailto:hagemann_w@cde.state.co.us" TargetMode="External"/><Relationship Id="rId10" Type="http://schemas.openxmlformats.org/officeDocument/2006/relationships/hyperlink" Target="https://www.cde.state.co.us/fedprograms/regionalcontactspage"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hickman_n@cde.state.co.us" TargetMode="External"/><Relationship Id="rId22" Type="http://schemas.openxmlformats.org/officeDocument/2006/relationships/hyperlink" Target="mailto:Austin_j@cde.state.co.us" TargetMode="External"/><Relationship Id="rId27" Type="http://schemas.openxmlformats.org/officeDocument/2006/relationships/hyperlink" Target="mailto:jones_kristina@cde.state.co.us" TargetMode="External"/><Relationship Id="rId30" Type="http://schemas.openxmlformats.org/officeDocument/2006/relationships/hyperlink" Target="mailto:prael_m@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cdefisgrant/requestforfundsforms"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hyperlink" Target="https://www.cde.state.co.us/fedprograms/esserapplicationleads" TargetMode="External"/><Relationship Id="rId4" Type="http://schemas.openxmlformats.org/officeDocument/2006/relationships/hyperlink" Target="https://www.cde.state.co.us/fedprograms/esser_launchpa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pp.smartsheet.com/b/form/6e397b1d30d3464588af3fab53605ae8"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hyperlink" Target="http://www.cde.state.co.us/caresact/esser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www.cde.state.co.us/fedprograms/copapplication-0"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hyperlink" Target="mailto:hickman_n@cde.state.co.us" TargetMode="External"/><Relationship Id="rId5" Type="http://schemas.openxmlformats.org/officeDocument/2006/relationships/hyperlink" Target="mailto:temple_r@cde.state.co.us" TargetMode="External"/><Relationship Id="rId4" Type="http://schemas.openxmlformats.org/officeDocument/2006/relationships/hyperlink" Target="mailto:owen_e@cde.state.co.u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urrent/title-2/subtitle-A/chapter-II/part-200/subpart-E/subject-group-ECFRed1f39f9b3d4e72/section-200.431"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1"/>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3600"/>
              <a:buFont typeface="Arial"/>
              <a:buNone/>
            </a:pPr>
            <a:r>
              <a:rPr lang="en" sz="2700">
                <a:latin typeface="Raleway"/>
                <a:ea typeface="Raleway"/>
                <a:cs typeface="Raleway"/>
                <a:sym typeface="Raleway"/>
              </a:rPr>
              <a:t>CDE Office Hours</a:t>
            </a:r>
            <a:endParaRPr sz="2700">
              <a:latin typeface="Raleway"/>
              <a:ea typeface="Raleway"/>
              <a:cs typeface="Raleway"/>
              <a:sym typeface="Raleway"/>
            </a:endParaRPr>
          </a:p>
        </p:txBody>
      </p:sp>
      <p:sp>
        <p:nvSpPr>
          <p:cNvPr id="156" name="Google Shape;156;p31"/>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p>
            <a:pPr marL="0" marR="0" lvl="0" indent="0" algn="ctr" rtl="0">
              <a:lnSpc>
                <a:spcPct val="80000"/>
              </a:lnSpc>
              <a:spcBef>
                <a:spcPts val="0"/>
              </a:spcBef>
              <a:spcAft>
                <a:spcPts val="0"/>
              </a:spcAft>
              <a:buClr>
                <a:schemeClr val="dk1"/>
              </a:buClr>
              <a:buSzPts val="3600"/>
              <a:buFont typeface="Arial"/>
              <a:buNone/>
            </a:pPr>
            <a:r>
              <a:rPr lang="en" sz="2300">
                <a:latin typeface="Raleway"/>
                <a:ea typeface="Raleway"/>
                <a:cs typeface="Raleway"/>
                <a:sym typeface="Raleway"/>
              </a:rPr>
              <a:t>August 3, 2023</a:t>
            </a:r>
            <a:endParaRPr sz="2300">
              <a:latin typeface="Raleway"/>
              <a:ea typeface="Raleway"/>
              <a:cs typeface="Raleway"/>
              <a:sym typeface="Raleway"/>
            </a:endParaRPr>
          </a:p>
        </p:txBody>
      </p:sp>
      <p:sp>
        <p:nvSpPr>
          <p:cNvPr id="157" name="Google Shape;157;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marR="0" lvl="0" indent="0" algn="l" rtl="0">
              <a:lnSpc>
                <a:spcPct val="90000"/>
              </a:lnSpc>
              <a:spcBef>
                <a:spcPts val="0"/>
              </a:spcBef>
              <a:spcAft>
                <a:spcPts val="0"/>
              </a:spcAft>
              <a:buNone/>
            </a:pPr>
            <a:r>
              <a:rPr lang="en">
                <a:latin typeface="Raleway"/>
                <a:ea typeface="Raleway"/>
                <a:cs typeface="Raleway"/>
                <a:sym typeface="Raleway"/>
              </a:rPr>
              <a:t>Three Main Scenarios for ESSER</a:t>
            </a:r>
            <a:endParaRPr>
              <a:latin typeface="Raleway"/>
              <a:ea typeface="Raleway"/>
              <a:cs typeface="Raleway"/>
              <a:sym typeface="Raleway"/>
            </a:endParaRPr>
          </a:p>
        </p:txBody>
      </p:sp>
      <p:sp>
        <p:nvSpPr>
          <p:cNvPr id="214" name="Google Shape;214;p40"/>
          <p:cNvSpPr txBox="1">
            <a:spLocks noGrp="1"/>
          </p:cNvSpPr>
          <p:nvPr>
            <p:ph type="body" idx="1"/>
          </p:nvPr>
        </p:nvSpPr>
        <p:spPr>
          <a:xfrm>
            <a:off x="370050" y="1089600"/>
            <a:ext cx="8433600" cy="3700500"/>
          </a:xfrm>
          <a:prstGeom prst="rect">
            <a:avLst/>
          </a:prstGeom>
        </p:spPr>
        <p:txBody>
          <a:bodyPr spcFirstLastPara="1" wrap="square" lIns="0" tIns="0" rIns="0" bIns="0" anchor="t" anchorCtr="0">
            <a:normAutofit lnSpcReduction="20000"/>
          </a:bodyPr>
          <a:lstStyle/>
          <a:p>
            <a:pPr marL="457200" lvl="0" indent="-342900" algn="l" rtl="0">
              <a:spcBef>
                <a:spcPts val="800"/>
              </a:spcBef>
              <a:spcAft>
                <a:spcPts val="0"/>
              </a:spcAft>
              <a:buSzPts val="1800"/>
              <a:buFont typeface="Raleway"/>
              <a:buChar char="•"/>
            </a:pPr>
            <a:r>
              <a:rPr lang="en">
                <a:latin typeface="Raleway"/>
                <a:ea typeface="Raleway"/>
                <a:cs typeface="Raleway"/>
                <a:sym typeface="Raleway"/>
              </a:rPr>
              <a:t>Hired during ESSER and 100% funded through ESSER</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Employment ends within the period of performance (E3 = by 9/30/24)</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All accrued leave allowable - based on your policy</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Must be paid prior to end of liquidation period</a:t>
            </a:r>
            <a:endParaRPr>
              <a:latin typeface="Raleway"/>
              <a:ea typeface="Raleway"/>
              <a:cs typeface="Raleway"/>
              <a:sym typeface="Raleway"/>
            </a:endParaRPr>
          </a:p>
          <a:p>
            <a:pPr marL="457200" lvl="0" indent="0" algn="l" rtl="0">
              <a:spcBef>
                <a:spcPts val="800"/>
              </a:spcBef>
              <a:spcAft>
                <a:spcPts val="0"/>
              </a:spcAft>
              <a:buNone/>
            </a:pPr>
            <a:endParaRPr sz="800">
              <a:latin typeface="Raleway"/>
              <a:ea typeface="Raleway"/>
              <a:cs typeface="Raleway"/>
              <a:sym typeface="Raleway"/>
            </a:endParaRPr>
          </a:p>
          <a:p>
            <a:pPr marL="457200" lvl="0" indent="-342900" algn="l" rtl="0">
              <a:spcBef>
                <a:spcPts val="800"/>
              </a:spcBef>
              <a:spcAft>
                <a:spcPts val="0"/>
              </a:spcAft>
              <a:buSzPts val="1800"/>
              <a:buFont typeface="Raleway"/>
              <a:buChar char="•"/>
            </a:pPr>
            <a:r>
              <a:rPr lang="en">
                <a:latin typeface="Raleway"/>
                <a:ea typeface="Raleway"/>
                <a:cs typeface="Raleway"/>
                <a:sym typeface="Raleway"/>
              </a:rPr>
              <a:t>Hired during ESSER and split funded (e.g., 75% ESSER, 25% Title I)</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Employment ends within the period of performance (E3 = by 9/30/24)</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75% of accrued leave allowable under ESSER - based on your policy</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Must be paid prior to end of liquidation period</a:t>
            </a:r>
            <a:endParaRPr>
              <a:latin typeface="Raleway"/>
              <a:ea typeface="Raleway"/>
              <a:cs typeface="Raleway"/>
              <a:sym typeface="Raleway"/>
            </a:endParaRPr>
          </a:p>
          <a:p>
            <a:pPr marL="914400" lvl="0" indent="0" algn="l" rtl="0">
              <a:spcBef>
                <a:spcPts val="800"/>
              </a:spcBef>
              <a:spcAft>
                <a:spcPts val="0"/>
              </a:spcAft>
              <a:buNone/>
            </a:pPr>
            <a:endParaRPr>
              <a:latin typeface="Raleway"/>
              <a:ea typeface="Raleway"/>
              <a:cs typeface="Raleway"/>
              <a:sym typeface="Raleway"/>
            </a:endParaRPr>
          </a:p>
          <a:p>
            <a:pPr marL="457200" lvl="0" indent="-342900" algn="l" rtl="0">
              <a:spcBef>
                <a:spcPts val="800"/>
              </a:spcBef>
              <a:spcAft>
                <a:spcPts val="0"/>
              </a:spcAft>
              <a:buSzPts val="1800"/>
              <a:buFont typeface="Raleway"/>
              <a:buChar char="•"/>
            </a:pPr>
            <a:r>
              <a:rPr lang="en">
                <a:latin typeface="Raleway"/>
                <a:ea typeface="Raleway"/>
                <a:cs typeface="Raleway"/>
                <a:sym typeface="Raleway"/>
              </a:rPr>
              <a:t>Hired prior to ESSER and becomes split funded (e.g., 15% ESSER, 85% Title I as of 7/1/2020)</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Employment ends within the period of performance (E3 = by 9/30/24)</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15% of accrued leave since 7/1/2020 allowable under ESSER - based on your policy</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Must be paid prior to end of liquidation period</a:t>
            </a:r>
            <a:endParaRPr>
              <a:latin typeface="Raleway"/>
              <a:ea typeface="Raleway"/>
              <a:cs typeface="Raleway"/>
              <a:sym typeface="Raleway"/>
            </a:endParaRPr>
          </a:p>
          <a:p>
            <a:pPr marL="0" lvl="0" indent="0" algn="l" rtl="0">
              <a:spcBef>
                <a:spcPts val="800"/>
              </a:spcBef>
              <a:spcAft>
                <a:spcPts val="0"/>
              </a:spcAft>
              <a:buNone/>
            </a:pPr>
            <a:endParaRPr>
              <a:latin typeface="Raleway"/>
              <a:ea typeface="Raleway"/>
              <a:cs typeface="Raleway"/>
              <a:sym typeface="Raleway"/>
            </a:endParaRPr>
          </a:p>
          <a:p>
            <a:pPr marL="457200" lvl="0" indent="-342900" algn="l" rtl="0">
              <a:spcBef>
                <a:spcPts val="800"/>
              </a:spcBef>
              <a:spcAft>
                <a:spcPts val="0"/>
              </a:spcAft>
              <a:buSzPts val="1800"/>
              <a:buFont typeface="Raleway"/>
              <a:buChar char="•"/>
            </a:pPr>
            <a:r>
              <a:rPr lang="en">
                <a:latin typeface="Raleway"/>
                <a:ea typeface="Raleway"/>
                <a:cs typeface="Raleway"/>
                <a:sym typeface="Raleway"/>
              </a:rPr>
              <a:t>Note, employment not ending → leave cannot be paid out</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For ESSER, this means employed beyond 9/30/24</a:t>
            </a:r>
            <a:endParaRPr>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marR="0" lvl="0" indent="0" algn="l" rtl="0">
              <a:lnSpc>
                <a:spcPct val="90000"/>
              </a:lnSpc>
              <a:spcBef>
                <a:spcPts val="0"/>
              </a:spcBef>
              <a:spcAft>
                <a:spcPts val="0"/>
              </a:spcAft>
              <a:buNone/>
            </a:pPr>
            <a:r>
              <a:rPr lang="en">
                <a:latin typeface="Raleway"/>
                <a:ea typeface="Raleway"/>
                <a:cs typeface="Raleway"/>
                <a:sym typeface="Raleway"/>
              </a:rPr>
              <a:t>Additional Resources and Future Guidance</a:t>
            </a:r>
            <a:endParaRPr>
              <a:latin typeface="Raleway"/>
              <a:ea typeface="Raleway"/>
              <a:cs typeface="Raleway"/>
              <a:sym typeface="Raleway"/>
            </a:endParaRPr>
          </a:p>
        </p:txBody>
      </p:sp>
      <p:sp>
        <p:nvSpPr>
          <p:cNvPr id="220" name="Google Shape;220;p41"/>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Font typeface="Raleway"/>
              <a:buChar char="•"/>
            </a:pPr>
            <a:r>
              <a:rPr lang="en">
                <a:latin typeface="Raleway"/>
                <a:ea typeface="Raleway"/>
                <a:cs typeface="Raleway"/>
                <a:sym typeface="Raleway"/>
              </a:rPr>
              <a:t>Guidance summary document will be posted on GFMU website</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u="sng">
                <a:solidFill>
                  <a:schemeClr val="hlink"/>
                </a:solidFill>
                <a:latin typeface="Raleway"/>
                <a:ea typeface="Raleway"/>
                <a:cs typeface="Raleway"/>
                <a:sym typeface="Raleway"/>
                <a:hlinkClick r:id="rId3"/>
              </a:rPr>
              <a:t>http://www.cde.state.co.us/cdefisgrant/webinarstrainingsguidance</a:t>
            </a:r>
            <a:endParaRPr>
              <a:latin typeface="Raleway"/>
              <a:ea typeface="Raleway"/>
              <a:cs typeface="Raleway"/>
              <a:sym typeface="Raleway"/>
            </a:endParaRPr>
          </a:p>
          <a:p>
            <a:pPr marL="0" lvl="0" indent="0" algn="l" rtl="0">
              <a:spcBef>
                <a:spcPts val="800"/>
              </a:spcBef>
              <a:spcAft>
                <a:spcPts val="0"/>
              </a:spcAft>
              <a:buNone/>
            </a:pPr>
            <a:endParaRPr>
              <a:latin typeface="Raleway"/>
              <a:ea typeface="Raleway"/>
              <a:cs typeface="Raleway"/>
              <a:sym typeface="Raleway"/>
            </a:endParaRPr>
          </a:p>
          <a:p>
            <a:pPr marL="0" lvl="0" indent="0" algn="l" rtl="0">
              <a:spcBef>
                <a:spcPts val="800"/>
              </a:spcBef>
              <a:spcAft>
                <a:spcPts val="0"/>
              </a:spcAft>
              <a:buNone/>
            </a:pPr>
            <a:endParaRPr>
              <a:latin typeface="Raleway"/>
              <a:ea typeface="Raleway"/>
              <a:cs typeface="Raleway"/>
              <a:sym typeface="Raleway"/>
            </a:endParaRPr>
          </a:p>
          <a:p>
            <a:pPr marL="0" lvl="0" indent="0" algn="l" rtl="0">
              <a:spcBef>
                <a:spcPts val="800"/>
              </a:spcBef>
              <a:spcAft>
                <a:spcPts val="0"/>
              </a:spcAft>
              <a:buNone/>
            </a:pPr>
            <a:endParaRPr>
              <a:latin typeface="Raleway"/>
              <a:ea typeface="Raleway"/>
              <a:cs typeface="Raleway"/>
              <a:sym typeface="Raleway"/>
            </a:endParaRPr>
          </a:p>
          <a:p>
            <a:pPr marL="457200" lvl="0" indent="-342900" algn="l" rtl="0">
              <a:spcBef>
                <a:spcPts val="800"/>
              </a:spcBef>
              <a:spcAft>
                <a:spcPts val="0"/>
              </a:spcAft>
              <a:buSzPts val="1800"/>
              <a:buFont typeface="Raleway"/>
              <a:buChar char="•"/>
            </a:pPr>
            <a:r>
              <a:rPr lang="en">
                <a:latin typeface="Raleway"/>
                <a:ea typeface="Raleway"/>
                <a:cs typeface="Raleway"/>
                <a:sym typeface="Raleway"/>
              </a:rPr>
              <a:t>Related concern CDE is discussing</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Employee hired prior to ESSER, then starts getting funded from ESSER, and when ESSER ends, they go back to the original funding sources. Do we have any SNS concerns to consider?</a:t>
            </a:r>
            <a:endParaRPr>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2"/>
          <p:cNvSpPr txBox="1">
            <a:spLocks noGrp="1"/>
          </p:cNvSpPr>
          <p:nvPr>
            <p:ph type="ctrTitle"/>
          </p:nvPr>
        </p:nvSpPr>
        <p:spPr>
          <a:xfrm>
            <a:off x="-301" y="18392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ARP ESSER III 20% Set Aside</a:t>
            </a:r>
            <a:endParaRPr>
              <a:latin typeface="Raleway"/>
              <a:ea typeface="Raleway"/>
              <a:cs typeface="Raleway"/>
              <a:sym typeface="Raleway"/>
            </a:endParaRPr>
          </a:p>
        </p:txBody>
      </p:sp>
      <p:sp>
        <p:nvSpPr>
          <p:cNvPr id="226" name="Google Shape;226;p42"/>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marR="0" lvl="0" indent="0" algn="l" rtl="0">
              <a:lnSpc>
                <a:spcPct val="90000"/>
              </a:lnSpc>
              <a:spcBef>
                <a:spcPts val="0"/>
              </a:spcBef>
              <a:spcAft>
                <a:spcPts val="0"/>
              </a:spcAft>
              <a:buNone/>
            </a:pPr>
            <a:r>
              <a:rPr lang="en">
                <a:latin typeface="Raleway"/>
                <a:ea typeface="Raleway"/>
                <a:cs typeface="Raleway"/>
                <a:sym typeface="Raleway"/>
              </a:rPr>
              <a:t>20% Set Aside</a:t>
            </a:r>
            <a:endParaRPr>
              <a:latin typeface="Raleway"/>
              <a:ea typeface="Raleway"/>
              <a:cs typeface="Raleway"/>
              <a:sym typeface="Raleway"/>
            </a:endParaRPr>
          </a:p>
        </p:txBody>
      </p:sp>
      <p:sp>
        <p:nvSpPr>
          <p:cNvPr id="232" name="Google Shape;232;p43"/>
          <p:cNvSpPr txBox="1">
            <a:spLocks noGrp="1"/>
          </p:cNvSpPr>
          <p:nvPr>
            <p:ph type="body" idx="1"/>
          </p:nvPr>
        </p:nvSpPr>
        <p:spPr>
          <a:xfrm>
            <a:off x="628650" y="1165853"/>
            <a:ext cx="7886700" cy="2312100"/>
          </a:xfrm>
          <a:prstGeom prst="rect">
            <a:avLst/>
          </a:prstGeom>
        </p:spPr>
        <p:txBody>
          <a:bodyPr spcFirstLastPara="1" wrap="square" lIns="0" tIns="0" rIns="0" bIns="0" anchor="t" anchorCtr="0">
            <a:normAutofit lnSpcReduction="10000"/>
          </a:bodyPr>
          <a:lstStyle/>
          <a:p>
            <a:pPr marL="457200" lvl="0" indent="-342900" algn="l" rtl="0">
              <a:spcBef>
                <a:spcPts val="800"/>
              </a:spcBef>
              <a:spcAft>
                <a:spcPts val="0"/>
              </a:spcAft>
              <a:buSzPts val="1800"/>
              <a:buFont typeface="Calibri"/>
              <a:buChar char="•"/>
            </a:pPr>
            <a:r>
              <a:rPr lang="en">
                <a:solidFill>
                  <a:srgbClr val="333333"/>
                </a:solidFill>
                <a:highlight>
                  <a:srgbClr val="FFFFFF"/>
                </a:highlight>
                <a:latin typeface="Raleway"/>
                <a:ea typeface="Raleway"/>
                <a:cs typeface="Raleway"/>
                <a:sym typeface="Raleway"/>
              </a:rPr>
              <a:t>ARP ESSER III requires each LEA to set aside and use a </a:t>
            </a:r>
            <a:r>
              <a:rPr lang="en" b="1" i="1">
                <a:solidFill>
                  <a:srgbClr val="FF0000"/>
                </a:solidFill>
                <a:highlight>
                  <a:srgbClr val="FFFFFF"/>
                </a:highlight>
                <a:latin typeface="Raleway"/>
                <a:ea typeface="Raleway"/>
                <a:cs typeface="Raleway"/>
                <a:sym typeface="Raleway"/>
              </a:rPr>
              <a:t>minimum</a:t>
            </a:r>
            <a:r>
              <a:rPr lang="en">
                <a:solidFill>
                  <a:srgbClr val="333333"/>
                </a:solidFill>
                <a:highlight>
                  <a:srgbClr val="FFFFFF"/>
                </a:highlight>
                <a:latin typeface="Raleway"/>
                <a:ea typeface="Raleway"/>
                <a:cs typeface="Raleway"/>
                <a:sym typeface="Raleway"/>
              </a:rPr>
              <a:t> of 20% of allocated funds for interventions to address the academic impact of lost instructional time. These interventions must be evidence-based and designed to respond to students' social, emotional and academic needs with a specific focus on students who have been disproportionately impacted by the COVID-19 pandemic, including students from low-income families, students of color, English learners, children with disabilities, students experiencing homelessness, children and youth in foster care and migratory students.</a:t>
            </a:r>
            <a:endParaRPr>
              <a:latin typeface="Raleway"/>
              <a:ea typeface="Raleway"/>
              <a:cs typeface="Raleway"/>
              <a:sym typeface="Raleway"/>
            </a:endParaRPr>
          </a:p>
        </p:txBody>
      </p:sp>
      <p:sp>
        <p:nvSpPr>
          <p:cNvPr id="233" name="Google Shape;233;p43"/>
          <p:cNvSpPr/>
          <p:nvPr/>
        </p:nvSpPr>
        <p:spPr>
          <a:xfrm>
            <a:off x="1371750" y="3813455"/>
            <a:ext cx="6400500" cy="6180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aleway"/>
                <a:ea typeface="Raleway"/>
                <a:cs typeface="Raleway"/>
                <a:sym typeface="Raleway"/>
              </a:rPr>
              <a:t>For more information visit the </a:t>
            </a:r>
            <a:r>
              <a:rPr lang="en" u="sng">
                <a:solidFill>
                  <a:schemeClr val="hlink"/>
                </a:solidFill>
                <a:latin typeface="Raleway"/>
                <a:ea typeface="Raleway"/>
                <a:cs typeface="Raleway"/>
                <a:sym typeface="Raleway"/>
                <a:hlinkClick r:id="rId3"/>
              </a:rPr>
              <a:t>ARP ESSER III Requirements website</a:t>
            </a:r>
            <a:r>
              <a:rPr lang="en">
                <a:latin typeface="Raleway"/>
                <a:ea typeface="Raleway"/>
                <a:cs typeface="Raleway"/>
                <a:sym typeface="Raleway"/>
              </a:rPr>
              <a:t>. </a:t>
            </a:r>
            <a:endParaRPr>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4"/>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ESSER Reporting</a:t>
            </a:r>
            <a:endParaRPr>
              <a:latin typeface="Raleway"/>
              <a:ea typeface="Raleway"/>
              <a:cs typeface="Raleway"/>
              <a:sym typeface="Raleway"/>
            </a:endParaRPr>
          </a:p>
        </p:txBody>
      </p:sp>
      <p:sp>
        <p:nvSpPr>
          <p:cNvPr id="239" name="Google Shape;239;p44"/>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USDE Response to Questions about High Dosage Tutoring</a:t>
            </a:r>
            <a:endParaRPr>
              <a:latin typeface="Raleway"/>
              <a:ea typeface="Raleway"/>
              <a:cs typeface="Raleway"/>
              <a:sym typeface="Raleway"/>
            </a:endParaRPr>
          </a:p>
        </p:txBody>
      </p:sp>
      <p:sp>
        <p:nvSpPr>
          <p:cNvPr id="245" name="Google Shape;245;p45"/>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fontScale="77500" lnSpcReduction="10000"/>
          </a:bodyPr>
          <a:lstStyle/>
          <a:p>
            <a:pPr marL="0" lvl="0" indent="0" algn="l" rtl="0">
              <a:spcBef>
                <a:spcPts val="800"/>
              </a:spcBef>
              <a:spcAft>
                <a:spcPts val="0"/>
              </a:spcAft>
              <a:buNone/>
            </a:pPr>
            <a:r>
              <a:rPr lang="en">
                <a:latin typeface="Raleway"/>
                <a:ea typeface="Raleway"/>
                <a:cs typeface="Raleway"/>
                <a:sym typeface="Raleway"/>
              </a:rPr>
              <a:t>Data Collection - asks for the tutoring that meets the definition from the reporting template. </a:t>
            </a:r>
            <a:endParaRPr>
              <a:latin typeface="Raleway"/>
              <a:ea typeface="Raleway"/>
              <a:cs typeface="Raleway"/>
              <a:sym typeface="Raleway"/>
            </a:endParaRPr>
          </a:p>
          <a:p>
            <a:pPr marL="0" lvl="0" indent="0" algn="l" rtl="0">
              <a:spcBef>
                <a:spcPts val="800"/>
              </a:spcBef>
              <a:spcAft>
                <a:spcPts val="0"/>
              </a:spcAft>
              <a:buNone/>
            </a:pPr>
            <a:endParaRPr>
              <a:latin typeface="Raleway"/>
              <a:ea typeface="Raleway"/>
              <a:cs typeface="Raleway"/>
              <a:sym typeface="Raleway"/>
            </a:endParaRPr>
          </a:p>
          <a:p>
            <a:pPr marL="0" lvl="0" indent="0" algn="l" rtl="0">
              <a:spcBef>
                <a:spcPts val="800"/>
              </a:spcBef>
              <a:spcAft>
                <a:spcPts val="0"/>
              </a:spcAft>
              <a:buNone/>
            </a:pPr>
            <a:r>
              <a:rPr lang="en">
                <a:latin typeface="Raleway"/>
                <a:ea typeface="Raleway"/>
                <a:cs typeface="Raleway"/>
                <a:sym typeface="Raleway"/>
              </a:rPr>
              <a:t>Question to USDE: </a:t>
            </a:r>
            <a:endParaRPr>
              <a:latin typeface="Raleway"/>
              <a:ea typeface="Raleway"/>
              <a:cs typeface="Raleway"/>
              <a:sym typeface="Raleway"/>
            </a:endParaRPr>
          </a:p>
          <a:p>
            <a:pPr marL="457200" lvl="0" indent="0" algn="l" rtl="0">
              <a:spcBef>
                <a:spcPts val="800"/>
              </a:spcBef>
              <a:spcAft>
                <a:spcPts val="0"/>
              </a:spcAft>
              <a:buNone/>
            </a:pPr>
            <a:r>
              <a:rPr lang="en">
                <a:latin typeface="Raleway"/>
                <a:ea typeface="Raleway"/>
                <a:cs typeface="Raleway"/>
                <a:sym typeface="Raleway"/>
              </a:rPr>
              <a:t>Does all ESSER-funded tutoring have to meet that definition and is there a consequence if ESSER funds were used to provide tutoring that does not meet that rigid definition? </a:t>
            </a:r>
            <a:endParaRPr>
              <a:latin typeface="Raleway"/>
              <a:ea typeface="Raleway"/>
              <a:cs typeface="Raleway"/>
              <a:sym typeface="Raleway"/>
            </a:endParaRPr>
          </a:p>
          <a:p>
            <a:pPr marL="0" lvl="0" indent="0" algn="l" rtl="0">
              <a:spcBef>
                <a:spcPts val="800"/>
              </a:spcBef>
              <a:spcAft>
                <a:spcPts val="0"/>
              </a:spcAft>
              <a:buNone/>
            </a:pPr>
            <a:endParaRPr>
              <a:latin typeface="Raleway"/>
              <a:ea typeface="Raleway"/>
              <a:cs typeface="Raleway"/>
              <a:sym typeface="Raleway"/>
            </a:endParaRPr>
          </a:p>
          <a:p>
            <a:pPr marL="0" lvl="0" indent="0" algn="l" rtl="0">
              <a:spcBef>
                <a:spcPts val="800"/>
              </a:spcBef>
              <a:spcAft>
                <a:spcPts val="0"/>
              </a:spcAft>
              <a:buNone/>
            </a:pPr>
            <a:r>
              <a:rPr lang="en">
                <a:latin typeface="Raleway"/>
                <a:ea typeface="Raleway"/>
                <a:cs typeface="Raleway"/>
                <a:sym typeface="Raleway"/>
              </a:rPr>
              <a:t>USDE Response: </a:t>
            </a:r>
            <a:endParaRPr>
              <a:latin typeface="Raleway"/>
              <a:ea typeface="Raleway"/>
              <a:cs typeface="Raleway"/>
              <a:sym typeface="Raleway"/>
            </a:endParaRPr>
          </a:p>
          <a:p>
            <a:pPr marL="457200" lvl="0" indent="0" algn="l" rtl="0">
              <a:lnSpc>
                <a:spcPct val="115000"/>
              </a:lnSpc>
              <a:spcBef>
                <a:spcPts val="1200"/>
              </a:spcBef>
              <a:spcAft>
                <a:spcPts val="1200"/>
              </a:spcAft>
              <a:buNone/>
            </a:pPr>
            <a:r>
              <a:rPr lang="en">
                <a:latin typeface="Raleway"/>
                <a:ea typeface="Raleway"/>
                <a:cs typeface="Raleway"/>
                <a:sym typeface="Raleway"/>
              </a:rPr>
              <a:t>There is not a specific requirement that funds used for tutoring must be as defined for the purpose of the annual reporting. The Department is capturing data on what high-dosage tutoring, as defined in the APR, is occurring and because it is an evidence-based intervention used to address learning loss (which as you know is specifically a focus of ARP). There is not a consequence to the grantee or subrecipient for providing tutoring that is outside the scope of the definition. </a:t>
            </a:r>
            <a:endParaRPr>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Reporting Overview</a:t>
            </a:r>
            <a:endParaRPr>
              <a:latin typeface="Raleway"/>
              <a:ea typeface="Raleway"/>
              <a:cs typeface="Raleway"/>
              <a:sym typeface="Raleway"/>
            </a:endParaRPr>
          </a:p>
        </p:txBody>
      </p:sp>
      <p:sp>
        <p:nvSpPr>
          <p:cNvPr id="251" name="Google Shape;251;p46"/>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fontScale="92500" lnSpcReduction="20000"/>
          </a:bodyPr>
          <a:lstStyle/>
          <a:p>
            <a:pPr marL="457200" lvl="0" indent="-334327" algn="l" rtl="0">
              <a:lnSpc>
                <a:spcPct val="115000"/>
              </a:lnSpc>
              <a:spcBef>
                <a:spcPts val="800"/>
              </a:spcBef>
              <a:spcAft>
                <a:spcPts val="0"/>
              </a:spcAft>
              <a:buSzPct val="100000"/>
              <a:buFont typeface="Raleway"/>
              <a:buChar char="•"/>
            </a:pPr>
            <a:r>
              <a:rPr lang="en">
                <a:latin typeface="Raleway"/>
                <a:ea typeface="Raleway"/>
                <a:cs typeface="Raleway"/>
                <a:sym typeface="Raleway"/>
              </a:rPr>
              <a:t>The U.S. Department of Education (USDE) has been authorized by Congress to collect data from all ESSER I, II, and III (and other ESSER award) grantees, including but not limited to the uses and impact of funds.</a:t>
            </a:r>
            <a:endParaRPr>
              <a:latin typeface="Raleway"/>
              <a:ea typeface="Raleway"/>
              <a:cs typeface="Raleway"/>
              <a:sym typeface="Raleway"/>
            </a:endParaRPr>
          </a:p>
          <a:p>
            <a:pPr marL="457200" lvl="0" indent="-334327" algn="l" rtl="0">
              <a:lnSpc>
                <a:spcPct val="115000"/>
              </a:lnSpc>
              <a:spcBef>
                <a:spcPts val="0"/>
              </a:spcBef>
              <a:spcAft>
                <a:spcPts val="0"/>
              </a:spcAft>
              <a:buSzPct val="100000"/>
              <a:buFont typeface="Raleway"/>
              <a:buChar char="•"/>
            </a:pPr>
            <a:r>
              <a:rPr lang="en">
                <a:latin typeface="Raleway"/>
                <a:ea typeface="Raleway"/>
                <a:cs typeface="Raleway"/>
                <a:sym typeface="Raleway"/>
              </a:rPr>
              <a:t>CDE is able to use the ESSER I, II, and III applications to provide the vast majority of the requested data (809 data elements total) on behalf of our LEAs.</a:t>
            </a:r>
            <a:endParaRPr>
              <a:latin typeface="Raleway"/>
              <a:ea typeface="Raleway"/>
              <a:cs typeface="Raleway"/>
              <a:sym typeface="Raleway"/>
            </a:endParaRPr>
          </a:p>
          <a:p>
            <a:pPr marL="457200" lvl="0" indent="-334327" algn="l" rtl="0">
              <a:lnSpc>
                <a:spcPct val="115000"/>
              </a:lnSpc>
              <a:spcBef>
                <a:spcPts val="0"/>
              </a:spcBef>
              <a:spcAft>
                <a:spcPts val="0"/>
              </a:spcAft>
              <a:buSzPct val="100000"/>
              <a:buFont typeface="Raleway"/>
              <a:buChar char="•"/>
            </a:pPr>
            <a:r>
              <a:rPr lang="en">
                <a:latin typeface="Raleway"/>
                <a:ea typeface="Raleway"/>
                <a:cs typeface="Raleway"/>
                <a:sym typeface="Raleway"/>
              </a:rPr>
              <a:t>Data requested by the USDE includes information on all LEAs’ expenditures and planned activities in the following four main activity types:</a:t>
            </a:r>
            <a:endParaRPr>
              <a:latin typeface="Raleway"/>
              <a:ea typeface="Raleway"/>
              <a:cs typeface="Raleway"/>
              <a:sym typeface="Raleway"/>
            </a:endParaRPr>
          </a:p>
          <a:p>
            <a:pPr marL="914400" lvl="1" indent="-316706" algn="l" rtl="0">
              <a:lnSpc>
                <a:spcPct val="115000"/>
              </a:lnSpc>
              <a:spcBef>
                <a:spcPts val="0"/>
              </a:spcBef>
              <a:spcAft>
                <a:spcPts val="0"/>
              </a:spcAft>
              <a:buSzPct val="100000"/>
              <a:buFont typeface="Raleway"/>
              <a:buChar char="•"/>
            </a:pPr>
            <a:r>
              <a:rPr lang="en">
                <a:latin typeface="Raleway"/>
                <a:ea typeface="Raleway"/>
                <a:cs typeface="Raleway"/>
                <a:sym typeface="Raleway"/>
              </a:rPr>
              <a:t>Addressing Physical Health and Safety</a:t>
            </a:r>
            <a:endParaRPr>
              <a:latin typeface="Raleway"/>
              <a:ea typeface="Raleway"/>
              <a:cs typeface="Raleway"/>
              <a:sym typeface="Raleway"/>
            </a:endParaRPr>
          </a:p>
          <a:p>
            <a:pPr marL="914400" lvl="1" indent="-316706" algn="l" rtl="0">
              <a:lnSpc>
                <a:spcPct val="115000"/>
              </a:lnSpc>
              <a:spcBef>
                <a:spcPts val="0"/>
              </a:spcBef>
              <a:spcAft>
                <a:spcPts val="0"/>
              </a:spcAft>
              <a:buSzPct val="100000"/>
              <a:buFont typeface="Raleway"/>
              <a:buChar char="•"/>
            </a:pPr>
            <a:r>
              <a:rPr lang="en">
                <a:latin typeface="Raleway"/>
                <a:ea typeface="Raleway"/>
                <a:cs typeface="Raleway"/>
                <a:sym typeface="Raleway"/>
              </a:rPr>
              <a:t>Meeting Students’ Academic, Social, Emotional, and Other Needs (Excluding Mental Health Supports)</a:t>
            </a:r>
            <a:endParaRPr>
              <a:latin typeface="Raleway"/>
              <a:ea typeface="Raleway"/>
              <a:cs typeface="Raleway"/>
              <a:sym typeface="Raleway"/>
            </a:endParaRPr>
          </a:p>
          <a:p>
            <a:pPr marL="914400" lvl="1" indent="-316706" algn="l" rtl="0">
              <a:lnSpc>
                <a:spcPct val="115000"/>
              </a:lnSpc>
              <a:spcBef>
                <a:spcPts val="0"/>
              </a:spcBef>
              <a:spcAft>
                <a:spcPts val="0"/>
              </a:spcAft>
              <a:buSzPct val="100000"/>
              <a:buFont typeface="Raleway"/>
              <a:buChar char="•"/>
            </a:pPr>
            <a:r>
              <a:rPr lang="en">
                <a:latin typeface="Raleway"/>
                <a:ea typeface="Raleway"/>
                <a:cs typeface="Raleway"/>
                <a:sym typeface="Raleway"/>
              </a:rPr>
              <a:t>Mental Health Supports for Students and Staff</a:t>
            </a:r>
            <a:endParaRPr>
              <a:latin typeface="Raleway"/>
              <a:ea typeface="Raleway"/>
              <a:cs typeface="Raleway"/>
              <a:sym typeface="Raleway"/>
            </a:endParaRPr>
          </a:p>
          <a:p>
            <a:pPr marL="914400" lvl="1" indent="-316706" algn="l" rtl="0">
              <a:lnSpc>
                <a:spcPct val="115000"/>
              </a:lnSpc>
              <a:spcBef>
                <a:spcPts val="0"/>
              </a:spcBef>
              <a:spcAft>
                <a:spcPts val="0"/>
              </a:spcAft>
              <a:buSzPct val="100000"/>
              <a:buFont typeface="Raleway"/>
              <a:buChar char="•"/>
            </a:pPr>
            <a:r>
              <a:rPr lang="en">
                <a:latin typeface="Raleway"/>
                <a:ea typeface="Raleway"/>
                <a:cs typeface="Raleway"/>
                <a:sym typeface="Raleway"/>
              </a:rPr>
              <a:t>Operational Continuity and Other Allowed Uses</a:t>
            </a:r>
            <a:endParaRPr>
              <a:latin typeface="Raleway"/>
              <a:ea typeface="Raleway"/>
              <a:cs typeface="Raleway"/>
              <a:sym typeface="Raleway"/>
            </a:endParaRPr>
          </a:p>
          <a:p>
            <a:pPr marL="0" lvl="0" indent="0" algn="l" rtl="0">
              <a:spcBef>
                <a:spcPts val="8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Data Elements Needed</a:t>
            </a:r>
            <a:endParaRPr>
              <a:latin typeface="Raleway"/>
              <a:ea typeface="Raleway"/>
              <a:cs typeface="Raleway"/>
              <a:sym typeface="Raleway"/>
            </a:endParaRPr>
          </a:p>
        </p:txBody>
      </p:sp>
      <p:sp>
        <p:nvSpPr>
          <p:cNvPr id="257" name="Google Shape;257;p47"/>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lnSpc>
                <a:spcPct val="100000"/>
              </a:lnSpc>
              <a:spcBef>
                <a:spcPts val="800"/>
              </a:spcBef>
              <a:spcAft>
                <a:spcPts val="0"/>
              </a:spcAft>
              <a:buSzPts val="1800"/>
              <a:buFont typeface="Raleway"/>
              <a:buChar char="•"/>
            </a:pPr>
            <a:r>
              <a:rPr lang="en">
                <a:latin typeface="Raleway"/>
                <a:ea typeface="Raleway"/>
                <a:cs typeface="Raleway"/>
                <a:sym typeface="Raleway"/>
              </a:rPr>
              <a:t>Data elements we collect from LEAs:</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How students with poor attendance or participation have been re-engaged (submitted for this year; will be sending out FY 22-23 survey soon)</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How school level allocations were determined (submitted for this year; will be sending out FY 22-23 survey soon)</a:t>
            </a:r>
            <a:endParaRPr>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a:latin typeface="Raleway"/>
                <a:ea typeface="Raleway"/>
                <a:cs typeface="Raleway"/>
                <a:sym typeface="Raleway"/>
              </a:rPr>
              <a:t>LEA and school-level participation in ESSER activities (due in September for this year)</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a:latin typeface="Raleway"/>
                <a:ea typeface="Raleway"/>
                <a:cs typeface="Raleway"/>
                <a:sym typeface="Raleway"/>
              </a:rPr>
              <a:t>We collect these three data elements from LEAs because we cannot get this data from the ESSER applications.</a:t>
            </a:r>
            <a:endParaRPr>
              <a:latin typeface="Raleway"/>
              <a:ea typeface="Raleway"/>
              <a:cs typeface="Raleway"/>
              <a:sym typeface="Raleway"/>
            </a:endParaRPr>
          </a:p>
          <a:p>
            <a:pPr marL="0" lvl="0" indent="0" algn="l" rtl="0">
              <a:spcBef>
                <a:spcPts val="8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Reporting Resources</a:t>
            </a:r>
            <a:endParaRPr>
              <a:latin typeface="Raleway"/>
              <a:ea typeface="Raleway"/>
              <a:cs typeface="Raleway"/>
              <a:sym typeface="Raleway"/>
            </a:endParaRPr>
          </a:p>
        </p:txBody>
      </p:sp>
      <p:sp>
        <p:nvSpPr>
          <p:cNvPr id="263" name="Google Shape;263;p4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lnSpc>
                <a:spcPct val="100000"/>
              </a:lnSpc>
              <a:spcBef>
                <a:spcPts val="800"/>
              </a:spcBef>
              <a:spcAft>
                <a:spcPts val="0"/>
              </a:spcAft>
              <a:buSzPts val="1800"/>
              <a:buFont typeface="Raleway"/>
              <a:buChar char="•"/>
            </a:pPr>
            <a:r>
              <a:rPr lang="en" u="sng">
                <a:solidFill>
                  <a:schemeClr val="hlink"/>
                </a:solidFill>
                <a:latin typeface="Raleway"/>
                <a:ea typeface="Raleway"/>
                <a:cs typeface="Raleway"/>
                <a:sym typeface="Raleway"/>
                <a:hlinkClick r:id="rId3"/>
              </a:rPr>
              <a:t>ESSER Grantee/Subgrantee Reporting</a:t>
            </a:r>
            <a:r>
              <a:rPr lang="en">
                <a:latin typeface="Raleway"/>
                <a:ea typeface="Raleway"/>
                <a:cs typeface="Raleway"/>
                <a:sym typeface="Raleway"/>
              </a:rPr>
              <a:t> webpage has resources, trainings, and data collection templates/surveys to support grantees in successfully meeting these reporting requirements.</a:t>
            </a:r>
            <a:endParaRPr>
              <a:latin typeface="Raleway"/>
              <a:ea typeface="Raleway"/>
              <a:cs typeface="Raleway"/>
              <a:sym typeface="Raleway"/>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sp>
        <p:nvSpPr>
          <p:cNvPr id="264" name="Google Shape;264;p48"/>
          <p:cNvSpPr/>
          <p:nvPr/>
        </p:nvSpPr>
        <p:spPr>
          <a:xfrm>
            <a:off x="2399700" y="2393819"/>
            <a:ext cx="4344600" cy="16818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600">
                <a:solidFill>
                  <a:schemeClr val="dk1"/>
                </a:solidFill>
                <a:latin typeface="Raleway"/>
                <a:ea typeface="Raleway"/>
                <a:cs typeface="Raleway"/>
                <a:sym typeface="Raleway"/>
              </a:rPr>
              <a:t>Contact:</a:t>
            </a:r>
            <a:endParaRPr sz="1600">
              <a:solidFill>
                <a:schemeClr val="dk1"/>
              </a:solidFill>
              <a:latin typeface="Raleway"/>
              <a:ea typeface="Raleway"/>
              <a:cs typeface="Raleway"/>
              <a:sym typeface="Raleway"/>
            </a:endParaRPr>
          </a:p>
          <a:p>
            <a:pPr marL="0" lvl="0" indent="0" algn="ctr" rtl="0">
              <a:lnSpc>
                <a:spcPct val="115000"/>
              </a:lnSpc>
              <a:spcBef>
                <a:spcPts val="0"/>
              </a:spcBef>
              <a:spcAft>
                <a:spcPts val="0"/>
              </a:spcAft>
              <a:buClr>
                <a:schemeClr val="dk1"/>
              </a:buClr>
              <a:buSzPts val="1100"/>
              <a:buFont typeface="Arial"/>
              <a:buNone/>
            </a:pPr>
            <a:r>
              <a:rPr lang="en" sz="1600">
                <a:solidFill>
                  <a:schemeClr val="dk1"/>
                </a:solidFill>
                <a:latin typeface="Raleway"/>
                <a:ea typeface="Raleway"/>
                <a:cs typeface="Raleway"/>
                <a:sym typeface="Raleway"/>
              </a:rPr>
              <a:t>Tina Negley (</a:t>
            </a:r>
            <a:r>
              <a:rPr lang="en" sz="1600" u="sng">
                <a:solidFill>
                  <a:srgbClr val="0563C1"/>
                </a:solidFill>
                <a:latin typeface="Raleway"/>
                <a:ea typeface="Raleway"/>
                <a:cs typeface="Raleway"/>
                <a:sym typeface="Raleway"/>
              </a:rPr>
              <a:t>negley_t@cde.state.co.us</a:t>
            </a:r>
            <a:r>
              <a:rPr lang="en" sz="1600">
                <a:solidFill>
                  <a:schemeClr val="dk1"/>
                </a:solidFill>
                <a:latin typeface="Raleway"/>
                <a:ea typeface="Raleway"/>
                <a:cs typeface="Raleway"/>
                <a:sym typeface="Raleway"/>
              </a:rPr>
              <a:t>)</a:t>
            </a:r>
            <a:endParaRPr sz="1600">
              <a:solidFill>
                <a:schemeClr val="dk1"/>
              </a:solidFill>
              <a:latin typeface="Raleway"/>
              <a:ea typeface="Raleway"/>
              <a:cs typeface="Raleway"/>
              <a:sym typeface="Raleway"/>
            </a:endParaRPr>
          </a:p>
          <a:p>
            <a:pPr marL="0" lvl="0" indent="0" algn="ctr" rtl="0">
              <a:lnSpc>
                <a:spcPct val="115000"/>
              </a:lnSpc>
              <a:spcBef>
                <a:spcPts val="0"/>
              </a:spcBef>
              <a:spcAft>
                <a:spcPts val="0"/>
              </a:spcAft>
              <a:buClr>
                <a:schemeClr val="dk1"/>
              </a:buClr>
              <a:buSzPts val="1100"/>
              <a:buFont typeface="Arial"/>
              <a:buNone/>
            </a:pPr>
            <a:r>
              <a:rPr lang="en" sz="1600">
                <a:solidFill>
                  <a:schemeClr val="dk1"/>
                </a:solidFill>
                <a:latin typeface="Raleway"/>
                <a:ea typeface="Raleway"/>
                <a:cs typeface="Raleway"/>
                <a:sym typeface="Raleway"/>
              </a:rPr>
              <a:t>or</a:t>
            </a:r>
            <a:endParaRPr sz="1600">
              <a:solidFill>
                <a:schemeClr val="dk1"/>
              </a:solidFill>
              <a:latin typeface="Raleway"/>
              <a:ea typeface="Raleway"/>
              <a:cs typeface="Raleway"/>
              <a:sym typeface="Raleway"/>
            </a:endParaRPr>
          </a:p>
          <a:p>
            <a:pPr marL="0" lvl="0" indent="0" algn="ctr" rtl="0">
              <a:lnSpc>
                <a:spcPct val="115000"/>
              </a:lnSpc>
              <a:spcBef>
                <a:spcPts val="0"/>
              </a:spcBef>
              <a:spcAft>
                <a:spcPts val="0"/>
              </a:spcAft>
              <a:buClr>
                <a:schemeClr val="dk1"/>
              </a:buClr>
              <a:buSzPts val="1100"/>
              <a:buFont typeface="Arial"/>
              <a:buNone/>
            </a:pPr>
            <a:r>
              <a:rPr lang="en" sz="1600">
                <a:solidFill>
                  <a:schemeClr val="dk1"/>
                </a:solidFill>
                <a:latin typeface="Raleway"/>
                <a:ea typeface="Raleway"/>
                <a:cs typeface="Raleway"/>
                <a:sym typeface="Raleway"/>
              </a:rPr>
              <a:t>Mackenzie Owens (</a:t>
            </a:r>
            <a:r>
              <a:rPr lang="en" sz="1600" u="sng">
                <a:solidFill>
                  <a:srgbClr val="0563C1"/>
                </a:solidFill>
                <a:latin typeface="Raleway"/>
                <a:ea typeface="Raleway"/>
                <a:cs typeface="Raleway"/>
                <a:sym typeface="Raleway"/>
              </a:rPr>
              <a:t>owens_m@cde.state.co.us</a:t>
            </a:r>
            <a:r>
              <a:rPr lang="en" sz="1600">
                <a:solidFill>
                  <a:schemeClr val="dk1"/>
                </a:solidFill>
                <a:latin typeface="Raleway"/>
                <a:ea typeface="Raleway"/>
                <a:cs typeface="Raleway"/>
                <a:sym typeface="Raleway"/>
              </a:rPr>
              <a:t>)</a:t>
            </a:r>
            <a:endParaRPr sz="1600">
              <a:solidFill>
                <a:schemeClr val="dk1"/>
              </a:solidFill>
              <a:latin typeface="Raleway"/>
              <a:ea typeface="Raleway"/>
              <a:cs typeface="Raleway"/>
              <a:sym typeface="Raleway"/>
            </a:endParaRPr>
          </a:p>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9"/>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Upcoming Meetings</a:t>
            </a:r>
            <a:endParaRPr>
              <a:latin typeface="Raleway"/>
              <a:ea typeface="Raleway"/>
              <a:cs typeface="Raleway"/>
              <a:sym typeface="Raleway"/>
            </a:endParaRPr>
          </a:p>
        </p:txBody>
      </p:sp>
      <p:sp>
        <p:nvSpPr>
          <p:cNvPr id="270" name="Google Shape;270;p49"/>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latin typeface="Raleway"/>
                <a:ea typeface="Raleway"/>
                <a:cs typeface="Raleway"/>
                <a:sym typeface="Raleway"/>
              </a:rPr>
              <a:t>ESSER Office Hours</a:t>
            </a:r>
            <a:endParaRPr>
              <a:latin typeface="Raleway"/>
              <a:ea typeface="Raleway"/>
              <a:cs typeface="Raleway"/>
              <a:sym typeface="Raleway"/>
            </a:endParaRPr>
          </a:p>
        </p:txBody>
      </p:sp>
      <p:sp>
        <p:nvSpPr>
          <p:cNvPr id="163" name="Google Shape;163;p32"/>
          <p:cNvSpPr txBox="1">
            <a:spLocks noGrp="1"/>
          </p:cNvSpPr>
          <p:nvPr>
            <p:ph type="body" idx="1"/>
          </p:nvPr>
        </p:nvSpPr>
        <p:spPr>
          <a:xfrm>
            <a:off x="628650" y="1049785"/>
            <a:ext cx="7886700" cy="3263400"/>
          </a:xfrm>
          <a:prstGeom prst="rect">
            <a:avLst/>
          </a:prstGeom>
          <a:noFill/>
          <a:ln>
            <a:noFill/>
          </a:ln>
        </p:spPr>
        <p:txBody>
          <a:bodyPr spcFirstLastPara="1" wrap="square" lIns="0" tIns="0" rIns="0" bIns="0" anchor="t" anchorCtr="0">
            <a:normAutofit/>
          </a:bodyPr>
          <a:lstStyle/>
          <a:p>
            <a:pPr marL="177800" lvl="0" indent="-63500" algn="l" rtl="0">
              <a:lnSpc>
                <a:spcPct val="90000"/>
              </a:lnSpc>
              <a:spcBef>
                <a:spcPts val="0"/>
              </a:spcBef>
              <a:spcAft>
                <a:spcPts val="0"/>
              </a:spcAft>
              <a:buClr>
                <a:schemeClr val="dk1"/>
              </a:buClr>
              <a:buSzPts val="1800"/>
              <a:buNone/>
            </a:pPr>
            <a:r>
              <a:rPr lang="en" b="1" u="sng">
                <a:latin typeface="Raleway"/>
                <a:ea typeface="Raleway"/>
                <a:cs typeface="Raleway"/>
                <a:sym typeface="Raleway"/>
              </a:rPr>
              <a:t>Topics</a:t>
            </a:r>
            <a:endParaRPr b="1" u="sng">
              <a:latin typeface="Raleway"/>
              <a:ea typeface="Raleway"/>
              <a:cs typeface="Raleway"/>
              <a:sym typeface="Raleway"/>
            </a:endParaRPr>
          </a:p>
          <a:p>
            <a:pPr marL="177800" lvl="0" indent="-63500" algn="l" rtl="0">
              <a:lnSpc>
                <a:spcPct val="90000"/>
              </a:lnSpc>
              <a:spcBef>
                <a:spcPts val="0"/>
              </a:spcBef>
              <a:spcAft>
                <a:spcPts val="0"/>
              </a:spcAft>
              <a:buClr>
                <a:schemeClr val="dk1"/>
              </a:buClr>
              <a:buSzPts val="1800"/>
              <a:buNone/>
            </a:pPr>
            <a:endParaRPr sz="1100" b="1" u="sng">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Updates and Reminders</a:t>
            </a:r>
            <a:endParaRPr sz="1700">
              <a:latin typeface="Raleway"/>
              <a:ea typeface="Raleway"/>
              <a:cs typeface="Raleway"/>
              <a:sym typeface="Raleway"/>
            </a:endParaRPr>
          </a:p>
          <a:p>
            <a:pPr marL="914400" lvl="1"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Upcoming ESSER Deadlines</a:t>
            </a:r>
            <a:endParaRPr sz="1700">
              <a:latin typeface="Raleway"/>
              <a:ea typeface="Raleway"/>
              <a:cs typeface="Raleway"/>
              <a:sym typeface="Raleway"/>
            </a:endParaRPr>
          </a:p>
          <a:p>
            <a:pPr marL="914400" lvl="1"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Consolidated Application Updates</a:t>
            </a:r>
            <a:endParaRPr sz="1700">
              <a:latin typeface="Raleway"/>
              <a:ea typeface="Raleway"/>
              <a:cs typeface="Raleway"/>
              <a:sym typeface="Raleway"/>
            </a:endParaRPr>
          </a:p>
          <a:p>
            <a:pPr marL="914400" lvl="1"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Committee of Practitioners</a:t>
            </a:r>
            <a:endParaRPr sz="1700">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Paying Out Leave:  ESSER, Temporary Positions</a:t>
            </a:r>
            <a:endParaRPr sz="1700">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ARP ESSER III 20% Set-Aside</a:t>
            </a:r>
            <a:endParaRPr sz="1700">
              <a:latin typeface="Raleway"/>
              <a:ea typeface="Raleway"/>
              <a:cs typeface="Raleway"/>
              <a:sym typeface="Raleway"/>
            </a:endParaRPr>
          </a:p>
          <a:p>
            <a:pPr marL="457200" lvl="0" indent="-336550" algn="l" rtl="0">
              <a:lnSpc>
                <a:spcPct val="100000"/>
              </a:lnSpc>
              <a:spcBef>
                <a:spcPts val="0"/>
              </a:spcBef>
              <a:spcAft>
                <a:spcPts val="0"/>
              </a:spcAft>
              <a:buSzPts val="1700"/>
              <a:buFont typeface="Raleway"/>
              <a:buChar char="•"/>
            </a:pPr>
            <a:r>
              <a:rPr lang="en" sz="1700">
                <a:latin typeface="Raleway"/>
                <a:ea typeface="Raleway"/>
                <a:cs typeface="Raleway"/>
                <a:sym typeface="Raleway"/>
              </a:rPr>
              <a:t>ESSER Reporting Requirements Q&amp;A</a:t>
            </a:r>
            <a:endParaRPr sz="1700">
              <a:latin typeface="Raleway"/>
              <a:ea typeface="Raleway"/>
              <a:cs typeface="Raleway"/>
              <a:sym typeface="Raleway"/>
            </a:endParaRPr>
          </a:p>
        </p:txBody>
      </p:sp>
      <p:sp>
        <p:nvSpPr>
          <p:cNvPr id="164" name="Google Shape;164;p3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Google Shape;276;p5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Looking Ahead…</a:t>
            </a:r>
            <a:endParaRPr>
              <a:latin typeface="Raleway"/>
              <a:ea typeface="Raleway"/>
              <a:cs typeface="Raleway"/>
              <a:sym typeface="Raleway"/>
            </a:endParaRPr>
          </a:p>
        </p:txBody>
      </p:sp>
      <p:sp>
        <p:nvSpPr>
          <p:cNvPr id="275" name="Google Shape;275;p50"/>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600"/>
              </a:spcBef>
              <a:spcAft>
                <a:spcPts val="0"/>
              </a:spcAft>
              <a:buNone/>
            </a:pPr>
            <a:r>
              <a:rPr lang="en" sz="1700">
                <a:solidFill>
                  <a:srgbClr val="595959"/>
                </a:solidFill>
                <a:latin typeface="Raleway"/>
                <a:ea typeface="Raleway"/>
                <a:cs typeface="Raleway"/>
                <a:sym typeface="Raleway"/>
              </a:rPr>
              <a:t>Any requests for topics or questions?</a:t>
            </a:r>
            <a:endParaRPr sz="1700">
              <a:solidFill>
                <a:srgbClr val="595959"/>
              </a:solidFill>
              <a:latin typeface="Raleway"/>
              <a:ea typeface="Raleway"/>
              <a:cs typeface="Raleway"/>
              <a:sym typeface="Raleway"/>
            </a:endParaRPr>
          </a:p>
          <a:p>
            <a:pPr marL="0" lvl="0" indent="457200" algn="l" rtl="0">
              <a:spcBef>
                <a:spcPts val="600"/>
              </a:spcBef>
              <a:spcAft>
                <a:spcPts val="0"/>
              </a:spcAft>
              <a:buNone/>
            </a:pPr>
            <a:endParaRPr sz="1700">
              <a:solidFill>
                <a:srgbClr val="595959"/>
              </a:solidFill>
              <a:latin typeface="Raleway"/>
              <a:ea typeface="Raleway"/>
              <a:cs typeface="Raleway"/>
              <a:sym typeface="Raleway"/>
            </a:endParaRPr>
          </a:p>
          <a:p>
            <a:pPr marL="457200" lvl="0" indent="-336550" algn="l" rtl="0">
              <a:spcBef>
                <a:spcPts val="600"/>
              </a:spcBef>
              <a:spcAft>
                <a:spcPts val="0"/>
              </a:spcAft>
              <a:buSzPts val="1700"/>
              <a:buFont typeface="Raleway"/>
              <a:buChar char="•"/>
            </a:pPr>
            <a:r>
              <a:rPr lang="en" sz="1700">
                <a:solidFill>
                  <a:srgbClr val="595959"/>
                </a:solidFill>
                <a:latin typeface="Raleway"/>
                <a:ea typeface="Raleway"/>
                <a:cs typeface="Raleway"/>
                <a:sym typeface="Raleway"/>
              </a:rPr>
              <a:t>Upcoming Office Hours:</a:t>
            </a:r>
            <a:endParaRPr b="1">
              <a:solidFill>
                <a:srgbClr val="6AA84F"/>
              </a:solidFill>
              <a:latin typeface="Raleway"/>
              <a:ea typeface="Raleway"/>
              <a:cs typeface="Raleway"/>
              <a:sym typeface="Raleway"/>
            </a:endParaRPr>
          </a:p>
          <a:p>
            <a:pPr marL="914400" lvl="1" indent="-311150" algn="l" rtl="0">
              <a:spcBef>
                <a:spcPts val="600"/>
              </a:spcBef>
              <a:spcAft>
                <a:spcPts val="0"/>
              </a:spcAft>
              <a:buSzPts val="1300"/>
              <a:buFont typeface="Raleway"/>
              <a:buChar char="•"/>
            </a:pPr>
            <a:r>
              <a:rPr lang="en">
                <a:solidFill>
                  <a:srgbClr val="595959"/>
                </a:solidFill>
                <a:latin typeface="Raleway"/>
                <a:ea typeface="Raleway"/>
                <a:cs typeface="Raleway"/>
                <a:sym typeface="Raleway"/>
              </a:rPr>
              <a:t>August 17</a:t>
            </a:r>
            <a:endParaRPr>
              <a:solidFill>
                <a:srgbClr val="595959"/>
              </a:solidFill>
              <a:latin typeface="Raleway"/>
              <a:ea typeface="Raleway"/>
              <a:cs typeface="Raleway"/>
              <a:sym typeface="Raleway"/>
            </a:endParaRPr>
          </a:p>
          <a:p>
            <a:pPr marL="914400" lvl="1" indent="-311150" algn="l" rtl="0">
              <a:spcBef>
                <a:spcPts val="600"/>
              </a:spcBef>
              <a:spcAft>
                <a:spcPts val="0"/>
              </a:spcAft>
              <a:buSzPts val="1300"/>
              <a:buFont typeface="Raleway"/>
              <a:buChar char="•"/>
            </a:pPr>
            <a:r>
              <a:rPr lang="en">
                <a:solidFill>
                  <a:srgbClr val="595959"/>
                </a:solidFill>
                <a:latin typeface="Raleway"/>
                <a:ea typeface="Raleway"/>
                <a:cs typeface="Raleway"/>
                <a:sym typeface="Raleway"/>
              </a:rPr>
              <a:t>August 31</a:t>
            </a:r>
            <a:endParaRPr>
              <a:solidFill>
                <a:srgbClr val="595959"/>
              </a:solidFill>
              <a:latin typeface="Raleway"/>
              <a:ea typeface="Raleway"/>
              <a:cs typeface="Raleway"/>
              <a:sym typeface="Raleway"/>
            </a:endParaRPr>
          </a:p>
          <a:p>
            <a:pPr marL="0" lvl="0" indent="0" algn="l" rtl="0">
              <a:spcBef>
                <a:spcPts val="600"/>
              </a:spcBef>
              <a:spcAft>
                <a:spcPts val="0"/>
              </a:spcAft>
              <a:buNone/>
            </a:pPr>
            <a:endParaRPr sz="1700">
              <a:solidFill>
                <a:srgbClr val="595959"/>
              </a:solidFill>
              <a:latin typeface="Raleway"/>
              <a:ea typeface="Raleway"/>
              <a:cs typeface="Raleway"/>
              <a:sym typeface="Raleway"/>
            </a:endParaRPr>
          </a:p>
          <a:p>
            <a:pPr marL="0" lvl="0" indent="0" algn="l" rtl="0">
              <a:spcBef>
                <a:spcPts val="600"/>
              </a:spcBef>
              <a:spcAft>
                <a:spcPts val="0"/>
              </a:spcAft>
              <a:buNone/>
            </a:pPr>
            <a:endParaRPr sz="1700">
              <a:solidFill>
                <a:srgbClr val="595959"/>
              </a:solidFill>
              <a:latin typeface="Raleway"/>
              <a:ea typeface="Raleway"/>
              <a:cs typeface="Raleway"/>
              <a:sym typeface="Raleway"/>
            </a:endParaRPr>
          </a:p>
          <a:p>
            <a:pPr marL="0" lvl="0" indent="0" algn="l" rtl="0">
              <a:spcBef>
                <a:spcPts val="600"/>
              </a:spcBef>
              <a:spcAft>
                <a:spcPts val="0"/>
              </a:spcAft>
              <a:buNone/>
            </a:pPr>
            <a:endParaRPr sz="1700">
              <a:solidFill>
                <a:srgbClr val="595959"/>
              </a:solidFill>
              <a:latin typeface="Raleway"/>
              <a:ea typeface="Raleway"/>
              <a:cs typeface="Raleway"/>
              <a:sym typeface="Raleway"/>
            </a:endParaRPr>
          </a:p>
          <a:p>
            <a:pPr marL="0" lvl="0" indent="457200" algn="l" rtl="0">
              <a:spcBef>
                <a:spcPts val="600"/>
              </a:spcBef>
              <a:spcAft>
                <a:spcPts val="0"/>
              </a:spcAft>
              <a:buNone/>
            </a:pPr>
            <a:endParaRPr sz="1700">
              <a:solidFill>
                <a:srgbClr val="595959"/>
              </a:solidFill>
              <a:latin typeface="Raleway"/>
              <a:ea typeface="Raleway"/>
              <a:cs typeface="Raleway"/>
              <a:sym typeface="Raleway"/>
            </a:endParaRPr>
          </a:p>
          <a:p>
            <a:pPr marL="0" lvl="0" indent="0" algn="l" rtl="0">
              <a:spcBef>
                <a:spcPts val="800"/>
              </a:spcBef>
              <a:spcAft>
                <a:spcPts val="0"/>
              </a:spcAft>
              <a:buNone/>
            </a:pPr>
            <a:endParaRPr/>
          </a:p>
        </p:txBody>
      </p:sp>
      <p:pic>
        <p:nvPicPr>
          <p:cNvPr id="277" name="Google Shape;277;p5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699316" y="1432511"/>
            <a:ext cx="2621028" cy="1747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1"/>
          <p:cNvSpPr txBox="1">
            <a:spLocks noGrp="1"/>
          </p:cNvSpPr>
          <p:nvPr>
            <p:ph type="title"/>
          </p:nvPr>
        </p:nvSpPr>
        <p:spPr>
          <a:xfrm>
            <a:off x="187725" y="73150"/>
            <a:ext cx="75486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lt1"/>
              </a:buClr>
              <a:buSzPts val="1800"/>
              <a:buFont typeface="Arial"/>
              <a:buNone/>
            </a:pPr>
            <a:r>
              <a:rPr lang="en" sz="2000">
                <a:latin typeface="Raleway"/>
                <a:ea typeface="Raleway"/>
                <a:cs typeface="Raleway"/>
                <a:sym typeface="Raleway"/>
              </a:rPr>
              <a:t>CDE Contacts!</a:t>
            </a:r>
            <a:endParaRPr sz="1300">
              <a:latin typeface="Raleway"/>
              <a:ea typeface="Raleway"/>
              <a:cs typeface="Raleway"/>
              <a:sym typeface="Raleway"/>
            </a:endParaRPr>
          </a:p>
          <a:p>
            <a:pPr marL="0" lvl="0" indent="0" algn="l" rtl="0">
              <a:spcBef>
                <a:spcPts val="0"/>
              </a:spcBef>
              <a:spcAft>
                <a:spcPts val="0"/>
              </a:spcAft>
              <a:buClr>
                <a:schemeClr val="dk1"/>
              </a:buClr>
              <a:buSzPts val="1800"/>
              <a:buFont typeface="Arial"/>
              <a:buNone/>
            </a:pPr>
            <a:r>
              <a:rPr lang="en" sz="1700">
                <a:latin typeface="Raleway"/>
                <a:ea typeface="Raleway"/>
                <a:cs typeface="Raleway"/>
                <a:sym typeface="Raleway"/>
              </a:rPr>
              <a:t>Emails: </a:t>
            </a:r>
            <a:r>
              <a:rPr lang="en" sz="1700">
                <a:uFill>
                  <a:noFill/>
                </a:uFill>
                <a:latin typeface="Raleway"/>
                <a:ea typeface="Raleway"/>
                <a:cs typeface="Raleway"/>
                <a:sym typeface="Raleway"/>
                <a:hlinkClick r:id="rId3"/>
              </a:rPr>
              <a:t>Lastname_Firstinitial@cde.state.co.us</a:t>
            </a:r>
            <a:r>
              <a:rPr lang="en" sz="1700">
                <a:latin typeface="Raleway"/>
                <a:ea typeface="Raleway"/>
                <a:cs typeface="Raleway"/>
                <a:sym typeface="Raleway"/>
              </a:rPr>
              <a:t> </a:t>
            </a:r>
            <a:r>
              <a:rPr lang="en" sz="1200">
                <a:latin typeface="Raleway"/>
                <a:ea typeface="Raleway"/>
                <a:cs typeface="Raleway"/>
                <a:sym typeface="Raleway"/>
              </a:rPr>
              <a:t>(e.g., Smith_a@cde.state.co.us)</a:t>
            </a:r>
            <a:endParaRPr sz="2300">
              <a:latin typeface="Raleway"/>
              <a:ea typeface="Raleway"/>
              <a:cs typeface="Raleway"/>
              <a:sym typeface="Raleway"/>
            </a:endParaRPr>
          </a:p>
        </p:txBody>
      </p:sp>
      <p:graphicFrame>
        <p:nvGraphicFramePr>
          <p:cNvPr id="283" name="Google Shape;283;p51"/>
          <p:cNvGraphicFramePr/>
          <p:nvPr/>
        </p:nvGraphicFramePr>
        <p:xfrm>
          <a:off x="187731" y="731170"/>
          <a:ext cx="8768525" cy="4396720"/>
        </p:xfrm>
        <a:graphic>
          <a:graphicData uri="http://schemas.openxmlformats.org/drawingml/2006/table">
            <a:tbl>
              <a:tblPr firstRow="1">
                <a:noFill/>
                <a:tableStyleId>{42AEBA46-08CA-4D05-B0BF-89F54A332DFC}</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848250">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Program Implementation Coordinator: </a:t>
                      </a:r>
                      <a:r>
                        <a:rPr lang="en" sz="1000" u="sng" strike="noStrike" cap="none">
                          <a:solidFill>
                            <a:schemeClr val="hlink"/>
                          </a:solidFill>
                          <a:latin typeface="Calibri"/>
                          <a:ea typeface="Calibri"/>
                          <a:cs typeface="Calibri"/>
                          <a:sym typeface="Calibri"/>
                          <a:hlinkClick r:id="rId6"/>
                        </a:rPr>
                        <a:t>Christina Adeboye Sullivan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7"/>
                        </a:rPr>
                        <a:t>Tammy Giessinger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ESEA/ESSER Monitoring Coordinator: </a:t>
                      </a:r>
                      <a:r>
                        <a:rPr lang="en" sz="1000" u="sng" strike="noStrike" cap="none">
                          <a:solidFill>
                            <a:schemeClr val="hlink"/>
                          </a:solidFill>
                          <a:latin typeface="Calibri"/>
                          <a:ea typeface="Calibri"/>
                          <a:cs typeface="Calibri"/>
                          <a:sym typeface="Calibri"/>
                          <a:hlinkClick r:id="rId8"/>
                        </a:rPr>
                        <a:t>Kristin Crumley</a:t>
                      </a:r>
                      <a:r>
                        <a:rPr lang="en" sz="1000" u="sng" strike="noStrike" cap="none">
                          <a:solidFill>
                            <a:schemeClr val="hlink"/>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10"/>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1"/>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a:solidFill>
                            <a:schemeClr val="hlink"/>
                          </a:solidFill>
                          <a:latin typeface="Calibri"/>
                          <a:ea typeface="Calibri"/>
                          <a:cs typeface="Calibri"/>
                          <a:sym typeface="Calibri"/>
                          <a:hlinkClick r:id="rId12"/>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3"/>
                        </a:rPr>
                        <a:t>Rachel Temple</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t>
                      </a:r>
                      <a:r>
                        <a:rPr lang="en" sz="1000" u="sng" strike="noStrike" cap="none">
                          <a:solidFill>
                            <a:schemeClr val="hlink"/>
                          </a:solidFill>
                          <a:latin typeface="Calibri"/>
                          <a:ea typeface="Calibri"/>
                          <a:cs typeface="Calibri"/>
                          <a:sym typeface="Calibri"/>
                          <a:hlinkClick r:id="rId7"/>
                        </a:rPr>
                        <a:t>Tammy Giessinger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4"/>
                        </a:rPr>
                        <a:t>Nathan Hickman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strike="noStrike" cap="none">
                          <a:solidFill>
                            <a:schemeClr val="hlink"/>
                          </a:solidFill>
                          <a:latin typeface="Calibri"/>
                          <a:ea typeface="Calibri"/>
                          <a:cs typeface="Calibri"/>
                          <a:sym typeface="Calibri"/>
                          <a:hlinkClick r:id="rId15"/>
                        </a:rPr>
                        <a:t>Melissa Chaffin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6"/>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7"/>
                        </a:rPr>
                        <a:t>Kim Boylan</a:t>
                      </a:r>
                      <a:endParaRPr sz="1000">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a:solidFill>
                            <a:schemeClr val="hlink"/>
                          </a:solidFill>
                          <a:latin typeface="Calibri"/>
                          <a:ea typeface="Calibri"/>
                          <a:cs typeface="Calibri"/>
                          <a:sym typeface="Calibri"/>
                          <a:hlinkClick r:id="rId18"/>
                        </a:rPr>
                        <a:t>Kriselda Craven</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Mary Shen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0"/>
                        </a:rPr>
                        <a:t>Mackenzie Owens</a:t>
                      </a:r>
                      <a:endParaRPr sz="1000" u="none" strike="noStrike" cap="none">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chemeClr val="hlink"/>
                          </a:solidFill>
                          <a:latin typeface="Calibri"/>
                          <a:ea typeface="Calibri"/>
                          <a:cs typeface="Calibri"/>
                          <a:sym typeface="Calibri"/>
                          <a:hlinkClick r:id="rId15"/>
                        </a:rPr>
                        <a:t>Melissa Chaffin</a:t>
                      </a:r>
                      <a:endParaRPr sz="10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1"/>
                        </a:rPr>
                        <a:t>Amy Carman</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2"/>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3"/>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b="1" u="sng"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Bill Parsley</a:t>
                      </a:r>
                      <a:r>
                        <a:rPr lang="en" sz="1000" u="none" strike="noStrike" cap="none">
                          <a:solidFill>
                            <a:schemeClr val="dk1"/>
                          </a:solidFill>
                          <a:latin typeface="Calibri"/>
                          <a:ea typeface="Calibri"/>
                          <a:cs typeface="Calibri"/>
                          <a:sym typeface="Calibri"/>
                        </a:rPr>
                        <a:t>, ESSER Fiscal Monitoring Supervisor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29"/>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0"/>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3"/>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Updates and Reminders</a:t>
            </a:r>
            <a:endParaRPr>
              <a:latin typeface="Raleway"/>
              <a:ea typeface="Raleway"/>
              <a:cs typeface="Raleway"/>
              <a:sym typeface="Raleway"/>
            </a:endParaRPr>
          </a:p>
        </p:txBody>
      </p:sp>
      <p:sp>
        <p:nvSpPr>
          <p:cNvPr id="170" name="Google Shape;170;p33"/>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800"/>
              <a:buFont typeface="Arial"/>
              <a:buNone/>
            </a:pPr>
            <a:r>
              <a:rPr lang="en">
                <a:latin typeface="Raleway"/>
                <a:ea typeface="Raleway"/>
                <a:cs typeface="Raleway"/>
                <a:sym typeface="Raleway"/>
              </a:rPr>
              <a:t>ESSER Deadlines</a:t>
            </a:r>
            <a:endParaRPr>
              <a:latin typeface="Raleway"/>
              <a:ea typeface="Raleway"/>
              <a:cs typeface="Raleway"/>
              <a:sym typeface="Raleway"/>
            </a:endParaRPr>
          </a:p>
          <a:p>
            <a:pPr marL="0" lvl="0" indent="0" algn="l" rtl="0">
              <a:spcBef>
                <a:spcPts val="0"/>
              </a:spcBef>
              <a:spcAft>
                <a:spcPts val="0"/>
              </a:spcAft>
              <a:buNone/>
            </a:pPr>
            <a:endParaRPr/>
          </a:p>
        </p:txBody>
      </p:sp>
      <p:sp>
        <p:nvSpPr>
          <p:cNvPr id="176" name="Google Shape;176;p34"/>
          <p:cNvSpPr txBox="1"/>
          <p:nvPr/>
        </p:nvSpPr>
        <p:spPr>
          <a:xfrm>
            <a:off x="281800" y="899725"/>
            <a:ext cx="8116800" cy="2849981"/>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00"/>
              </a:spcBef>
              <a:spcAft>
                <a:spcPts val="0"/>
              </a:spcAft>
              <a:buClr>
                <a:schemeClr val="dk1"/>
              </a:buClr>
              <a:buSzPts val="1800"/>
              <a:buFont typeface="Arial"/>
              <a:buNone/>
            </a:pPr>
            <a:endParaRPr sz="700" dirty="0">
              <a:solidFill>
                <a:srgbClr val="595959"/>
              </a:solidFill>
              <a:latin typeface="Raleway"/>
              <a:ea typeface="Raleway"/>
              <a:cs typeface="Raleway"/>
              <a:sym typeface="Raleway"/>
            </a:endParaRPr>
          </a:p>
          <a:p>
            <a:pPr marL="0" lvl="0" indent="0" algn="l" rtl="0">
              <a:lnSpc>
                <a:spcPct val="90000"/>
              </a:lnSpc>
              <a:spcBef>
                <a:spcPts val="600"/>
              </a:spcBef>
              <a:spcAft>
                <a:spcPts val="0"/>
              </a:spcAft>
              <a:buClr>
                <a:schemeClr val="dk1"/>
              </a:buClr>
              <a:buSzPts val="1800"/>
              <a:buFont typeface="Arial"/>
              <a:buNone/>
            </a:pPr>
            <a:r>
              <a:rPr lang="en" sz="1700" b="1" dirty="0">
                <a:solidFill>
                  <a:srgbClr val="595959"/>
                </a:solidFill>
                <a:latin typeface="Raleway"/>
                <a:ea typeface="Raleway"/>
                <a:cs typeface="Raleway"/>
                <a:sym typeface="Raleway"/>
              </a:rPr>
              <a:t>Important Dates</a:t>
            </a:r>
            <a:endParaRPr sz="1700" b="1" dirty="0">
              <a:solidFill>
                <a:srgbClr val="595959"/>
              </a:solidFill>
              <a:latin typeface="Raleway"/>
              <a:ea typeface="Raleway"/>
              <a:cs typeface="Raleway"/>
              <a:sym typeface="Raleway"/>
            </a:endParaRPr>
          </a:p>
          <a:p>
            <a:pPr marL="406400" lvl="0" indent="-285750" algn="l" rtl="0">
              <a:lnSpc>
                <a:spcPct val="100000"/>
              </a:lnSpc>
              <a:spcBef>
                <a:spcPts val="600"/>
              </a:spcBef>
              <a:spcAft>
                <a:spcPts val="0"/>
              </a:spcAft>
              <a:buClr>
                <a:schemeClr val="dk1"/>
              </a:buClr>
              <a:buSzPts val="1700"/>
              <a:buFont typeface="Arial" panose="020B0604020202020204" pitchFamily="34" charset="0"/>
              <a:buChar char="•"/>
            </a:pPr>
            <a:r>
              <a:rPr lang="en" sz="1700" dirty="0">
                <a:solidFill>
                  <a:srgbClr val="595959"/>
                </a:solidFill>
                <a:latin typeface="Raleway"/>
                <a:ea typeface="Raleway"/>
                <a:cs typeface="Raleway"/>
                <a:sym typeface="Raleway"/>
              </a:rPr>
              <a:t>ESSER II funds must be spent on or before September 30, 2023</a:t>
            </a:r>
          </a:p>
          <a:p>
            <a:pPr marL="406400" lvl="0" indent="-285750" algn="l" rtl="0">
              <a:lnSpc>
                <a:spcPct val="100000"/>
              </a:lnSpc>
              <a:spcBef>
                <a:spcPts val="600"/>
              </a:spcBef>
              <a:spcAft>
                <a:spcPts val="0"/>
              </a:spcAft>
              <a:buClr>
                <a:schemeClr val="dk1"/>
              </a:buClr>
              <a:buSzPts val="1700"/>
              <a:buFont typeface="Arial" panose="020B0604020202020204" pitchFamily="34" charset="0"/>
              <a:buChar char="•"/>
            </a:pPr>
            <a:r>
              <a:rPr lang="en" sz="1700" dirty="0">
                <a:solidFill>
                  <a:srgbClr val="595959"/>
                </a:solidFill>
                <a:latin typeface="Raleway"/>
                <a:ea typeface="Raleway"/>
                <a:cs typeface="Raleway"/>
                <a:sym typeface="Raleway"/>
              </a:rPr>
              <a:t>ESSER II </a:t>
            </a:r>
            <a:r>
              <a:rPr lang="en" sz="1700" u="sng" dirty="0">
                <a:solidFill>
                  <a:schemeClr val="hlink"/>
                </a:solidFill>
                <a:latin typeface="Raleway"/>
                <a:ea typeface="Raleway"/>
                <a:cs typeface="Raleway"/>
                <a:sym typeface="Raleway"/>
                <a:hlinkClick r:id="rId3"/>
              </a:rPr>
              <a:t>Request for Funds</a:t>
            </a:r>
            <a:r>
              <a:rPr lang="en" sz="1700" dirty="0">
                <a:solidFill>
                  <a:srgbClr val="595959"/>
                </a:solidFill>
                <a:latin typeface="Raleway"/>
                <a:ea typeface="Raleway"/>
                <a:cs typeface="Raleway"/>
                <a:sym typeface="Raleway"/>
              </a:rPr>
              <a:t> are due by November 1, 2023</a:t>
            </a:r>
            <a:endParaRPr sz="1700" dirty="0">
              <a:solidFill>
                <a:srgbClr val="595959"/>
              </a:solidFill>
              <a:latin typeface="Raleway"/>
              <a:ea typeface="Raleway"/>
              <a:cs typeface="Raleway"/>
              <a:sym typeface="Raleway"/>
            </a:endParaRPr>
          </a:p>
          <a:p>
            <a:pPr marL="0" lvl="0" indent="0" algn="l" rtl="0">
              <a:lnSpc>
                <a:spcPct val="90000"/>
              </a:lnSpc>
              <a:spcBef>
                <a:spcPts val="600"/>
              </a:spcBef>
              <a:spcAft>
                <a:spcPts val="0"/>
              </a:spcAft>
              <a:buClr>
                <a:schemeClr val="dk1"/>
              </a:buClr>
              <a:buSzPts val="1800"/>
              <a:buFont typeface="Arial"/>
              <a:buNone/>
            </a:pPr>
            <a:endParaRPr sz="700" dirty="0">
              <a:solidFill>
                <a:srgbClr val="595959"/>
              </a:solidFill>
              <a:latin typeface="Raleway"/>
              <a:ea typeface="Raleway"/>
              <a:cs typeface="Raleway"/>
              <a:sym typeface="Raleway"/>
            </a:endParaRPr>
          </a:p>
          <a:p>
            <a:pPr marL="0" lvl="0" indent="0" algn="l" rtl="0">
              <a:lnSpc>
                <a:spcPct val="90000"/>
              </a:lnSpc>
              <a:spcBef>
                <a:spcPts val="600"/>
              </a:spcBef>
              <a:spcAft>
                <a:spcPts val="0"/>
              </a:spcAft>
              <a:buClr>
                <a:schemeClr val="dk1"/>
              </a:buClr>
              <a:buSzPts val="1800"/>
              <a:buFont typeface="Arial"/>
              <a:buNone/>
            </a:pPr>
            <a:r>
              <a:rPr lang="en" sz="1700" b="1" dirty="0">
                <a:solidFill>
                  <a:srgbClr val="595959"/>
                </a:solidFill>
                <a:latin typeface="Raleway"/>
                <a:ea typeface="Raleway"/>
                <a:cs typeface="Raleway"/>
                <a:sym typeface="Raleway"/>
              </a:rPr>
              <a:t>Resources</a:t>
            </a:r>
            <a:endParaRPr sz="1700" b="1" dirty="0">
              <a:solidFill>
                <a:srgbClr val="595959"/>
              </a:solidFill>
              <a:latin typeface="Raleway"/>
              <a:ea typeface="Raleway"/>
              <a:cs typeface="Raleway"/>
              <a:sym typeface="Raleway"/>
            </a:endParaRPr>
          </a:p>
          <a:p>
            <a:pPr marL="406400" lvl="0" indent="-285750" algn="l" rtl="0">
              <a:lnSpc>
                <a:spcPct val="100000"/>
              </a:lnSpc>
              <a:spcBef>
                <a:spcPts val="600"/>
              </a:spcBef>
              <a:spcAft>
                <a:spcPts val="0"/>
              </a:spcAft>
              <a:buSzPts val="1700"/>
              <a:buFont typeface="Arial" panose="020B0604020202020204" pitchFamily="34" charset="0"/>
              <a:buChar char="•"/>
            </a:pPr>
            <a:r>
              <a:rPr lang="en" sz="1700" u="sng" dirty="0">
                <a:solidFill>
                  <a:srgbClr val="0097A7"/>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ESSER launchpad page</a:t>
            </a:r>
            <a:r>
              <a:rPr lang="en" sz="1700" dirty="0">
                <a:solidFill>
                  <a:srgbClr val="595959"/>
                </a:solidFill>
                <a:latin typeface="Raleway"/>
                <a:ea typeface="Raleway"/>
                <a:cs typeface="Raleway"/>
                <a:sym typeface="Raleway"/>
              </a:rPr>
              <a:t>- includes deadlines and resources</a:t>
            </a:r>
          </a:p>
          <a:p>
            <a:pPr marL="406400" lvl="0" indent="-285750" algn="l" rtl="0">
              <a:lnSpc>
                <a:spcPct val="100000"/>
              </a:lnSpc>
              <a:spcBef>
                <a:spcPts val="600"/>
              </a:spcBef>
              <a:spcAft>
                <a:spcPts val="0"/>
              </a:spcAft>
              <a:buSzPts val="1700"/>
              <a:buFont typeface="Arial" panose="020B0604020202020204" pitchFamily="34" charset="0"/>
              <a:buChar char="•"/>
            </a:pPr>
            <a:r>
              <a:rPr lang="en" sz="1700" u="sng" dirty="0">
                <a:solidFill>
                  <a:srgbClr val="0097A7"/>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Request for funds webpage</a:t>
            </a:r>
            <a:endParaRPr lang="en" sz="1700" dirty="0">
              <a:solidFill>
                <a:srgbClr val="595959"/>
              </a:solidFill>
              <a:latin typeface="Raleway"/>
              <a:ea typeface="Raleway"/>
              <a:cs typeface="Raleway"/>
              <a:sym typeface="Raleway"/>
            </a:endParaRPr>
          </a:p>
          <a:p>
            <a:pPr marL="406400" lvl="0" indent="-285750" algn="l" rtl="0">
              <a:lnSpc>
                <a:spcPct val="100000"/>
              </a:lnSpc>
              <a:spcBef>
                <a:spcPts val="600"/>
              </a:spcBef>
              <a:spcAft>
                <a:spcPts val="0"/>
              </a:spcAft>
              <a:buSzPts val="1700"/>
              <a:buFont typeface="Arial" panose="020B0604020202020204" pitchFamily="34" charset="0"/>
              <a:buChar char="•"/>
            </a:pPr>
            <a:r>
              <a:rPr lang="en" sz="1700" u="sng" dirty="0">
                <a:solidFill>
                  <a:srgbClr val="0097A7"/>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ESSER Lead Reviewer list</a:t>
            </a:r>
            <a:r>
              <a:rPr lang="en" sz="1700" dirty="0">
                <a:solidFill>
                  <a:srgbClr val="595959"/>
                </a:solidFill>
                <a:latin typeface="Raleway"/>
                <a:ea typeface="Raleway"/>
                <a:cs typeface="Raleway"/>
                <a:sym typeface="Raleway"/>
              </a:rPr>
              <a:t>- CDE staff to contact with questions </a:t>
            </a:r>
            <a:endParaRPr sz="1700" dirty="0">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ESSER II Liquidation Extension</a:t>
            </a:r>
            <a:endParaRPr dirty="0">
              <a:latin typeface="Raleway" pitchFamily="2" charset="0"/>
            </a:endParaRPr>
          </a:p>
        </p:txBody>
      </p:sp>
      <p:sp>
        <p:nvSpPr>
          <p:cNvPr id="182" name="Google Shape;182;p35"/>
          <p:cNvSpPr txBox="1">
            <a:spLocks noGrp="1"/>
          </p:cNvSpPr>
          <p:nvPr>
            <p:ph type="body" idx="1"/>
          </p:nvPr>
        </p:nvSpPr>
        <p:spPr>
          <a:xfrm>
            <a:off x="581455" y="988879"/>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dirty="0">
                <a:latin typeface="Raleway" pitchFamily="2" charset="0"/>
              </a:rPr>
              <a:t>The U.S. Department of Education is accepting requests for extensions of up to 14 months to liquidate ESSER II funds. If there is an extenuating circumstance causing delays in being able to spend funds and request reimbursement, then CDE can submit a request for an extension on the LEA’s behalf. </a:t>
            </a:r>
            <a:endParaRPr dirty="0">
              <a:latin typeface="Raleway" pitchFamily="2" charset="0"/>
            </a:endParaRPr>
          </a:p>
          <a:p>
            <a:pPr marL="457200" lvl="0" indent="-342900" algn="l" rtl="0">
              <a:spcBef>
                <a:spcPts val="800"/>
              </a:spcBef>
              <a:spcAft>
                <a:spcPts val="0"/>
              </a:spcAft>
              <a:buSzPts val="1800"/>
              <a:buChar char="•"/>
            </a:pPr>
            <a:r>
              <a:rPr lang="en" dirty="0">
                <a:latin typeface="Raleway" pitchFamily="2" charset="0"/>
              </a:rPr>
              <a:t>Funds must be properly obligated by 9/30/23. </a:t>
            </a:r>
            <a:endParaRPr dirty="0">
              <a:latin typeface="Raleway" pitchFamily="2" charset="0"/>
            </a:endParaRPr>
          </a:p>
          <a:p>
            <a:pPr marL="457200" lvl="0" indent="-342900" algn="l" rtl="0">
              <a:spcBef>
                <a:spcPts val="0"/>
              </a:spcBef>
              <a:spcAft>
                <a:spcPts val="0"/>
              </a:spcAft>
              <a:buSzPts val="1800"/>
              <a:buChar char="•"/>
            </a:pPr>
            <a:r>
              <a:rPr lang="en" dirty="0">
                <a:latin typeface="Raleway" pitchFamily="2" charset="0"/>
              </a:rPr>
              <a:t>CDE must receive your request for a liquidation extension </a:t>
            </a:r>
            <a:r>
              <a:rPr lang="en" u="sng" dirty="0">
                <a:solidFill>
                  <a:schemeClr val="hlink"/>
                </a:solidFill>
                <a:latin typeface="Raleway" pitchFamily="2" charset="0"/>
                <a:hlinkClick r:id="rId3"/>
              </a:rPr>
              <a:t>form</a:t>
            </a:r>
            <a:r>
              <a:rPr lang="en" dirty="0">
                <a:latin typeface="Raleway" pitchFamily="2" charset="0"/>
              </a:rPr>
              <a:t> by October 31, 2023. </a:t>
            </a:r>
            <a:endParaRPr dirty="0">
              <a:latin typeface="Raleway" pitchFamily="2" charset="0"/>
            </a:endParaRPr>
          </a:p>
          <a:p>
            <a:pPr marL="914400" lvl="1" indent="-323850" algn="l" rtl="0">
              <a:spcBef>
                <a:spcPts val="0"/>
              </a:spcBef>
              <a:spcAft>
                <a:spcPts val="0"/>
              </a:spcAft>
              <a:buSzPts val="1500"/>
              <a:buChar char="•"/>
            </a:pPr>
            <a:r>
              <a:rPr lang="en" dirty="0">
                <a:latin typeface="Raleway" pitchFamily="2" charset="0"/>
              </a:rPr>
              <a:t>Documentation of proper obligation and the justification for needing an extension must be submitted to request an extension. </a:t>
            </a:r>
            <a:endParaRPr dirty="0">
              <a:latin typeface="Raleway" pitchFamily="2" charset="0"/>
            </a:endParaRPr>
          </a:p>
          <a:p>
            <a:pPr marL="457200" marR="0" lvl="0" indent="-342900" algn="l" rtl="0">
              <a:lnSpc>
                <a:spcPct val="90000"/>
              </a:lnSpc>
              <a:spcBef>
                <a:spcPts val="0"/>
              </a:spcBef>
              <a:spcAft>
                <a:spcPts val="0"/>
              </a:spcAft>
              <a:buSzPts val="1800"/>
              <a:buChar char="•"/>
            </a:pPr>
            <a:r>
              <a:rPr lang="en" dirty="0">
                <a:latin typeface="Raleway" pitchFamily="2" charset="0"/>
              </a:rPr>
              <a:t>USDE approvals are given on a case-by-case basis. </a:t>
            </a:r>
            <a:endParaRPr dirty="0">
              <a:latin typeface="Raleway" pitchFamily="2" charset="0"/>
            </a:endParaRPr>
          </a:p>
          <a:p>
            <a:pPr marL="0" marR="0" lvl="0" indent="0" algn="l" rtl="0">
              <a:lnSpc>
                <a:spcPct val="90000"/>
              </a:lnSpc>
              <a:spcBef>
                <a:spcPts val="800"/>
              </a:spcBef>
              <a:spcAft>
                <a:spcPts val="0"/>
              </a:spcAft>
              <a:buNone/>
            </a:pPr>
            <a:endParaRPr dirty="0"/>
          </a:p>
        </p:txBody>
      </p:sp>
      <p:sp>
        <p:nvSpPr>
          <p:cNvPr id="183" name="Google Shape;183;p35"/>
          <p:cNvSpPr/>
          <p:nvPr/>
        </p:nvSpPr>
        <p:spPr>
          <a:xfrm>
            <a:off x="1646935" y="4107828"/>
            <a:ext cx="4952700" cy="8322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Raleway" pitchFamily="2" charset="0"/>
              </a:rPr>
              <a:t>For additional information, visit CDE’s </a:t>
            </a:r>
            <a:r>
              <a:rPr lang="en" u="sng" dirty="0">
                <a:solidFill>
                  <a:schemeClr val="hlink"/>
                </a:solidFill>
                <a:latin typeface="Raleway" pitchFamily="2" charset="0"/>
                <a:hlinkClick r:id="rId4"/>
              </a:rPr>
              <a:t>ESSER II website</a:t>
            </a:r>
            <a:r>
              <a:rPr lang="en" dirty="0">
                <a:latin typeface="Raleway" pitchFamily="2" charset="0"/>
              </a:rPr>
              <a:t>. </a:t>
            </a:r>
            <a:endParaRPr dirty="0">
              <a:latin typeface="Raleway"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3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Consolidated Application Updates</a:t>
            </a:r>
            <a:endParaRPr>
              <a:latin typeface="Raleway"/>
              <a:ea typeface="Raleway"/>
              <a:cs typeface="Raleway"/>
              <a:sym typeface="Raleway"/>
            </a:endParaRPr>
          </a:p>
        </p:txBody>
      </p:sp>
      <p:sp>
        <p:nvSpPr>
          <p:cNvPr id="188" name="Google Shape;188;p36"/>
          <p:cNvSpPr txBox="1">
            <a:spLocks noGrp="1"/>
          </p:cNvSpPr>
          <p:nvPr>
            <p:ph type="body" idx="1"/>
          </p:nvPr>
        </p:nvSpPr>
        <p:spPr>
          <a:xfrm>
            <a:off x="435975" y="1165850"/>
            <a:ext cx="5680800" cy="35661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1700">
                <a:latin typeface="Raleway"/>
                <a:ea typeface="Raleway"/>
                <a:cs typeface="Raleway"/>
                <a:sym typeface="Raleway"/>
              </a:rPr>
              <a:t>Thank you for submitting your LEA’s 2023-24 Consolidated Application!  Many districts have already received preliminary feedback, and we are striving to have feedback to all LEAs and BOCES within the first few weeks in August. </a:t>
            </a:r>
            <a:endParaRPr sz="1700">
              <a:latin typeface="Raleway"/>
              <a:ea typeface="Raleway"/>
              <a:cs typeface="Raleway"/>
              <a:sym typeface="Raleway"/>
            </a:endParaRPr>
          </a:p>
          <a:p>
            <a:pPr marL="457200" lvl="0" indent="0" algn="l" rtl="0">
              <a:spcBef>
                <a:spcPts val="800"/>
              </a:spcBef>
              <a:spcAft>
                <a:spcPts val="0"/>
              </a:spcAft>
              <a:buNone/>
            </a:pPr>
            <a:r>
              <a:rPr lang="en" sz="1700">
                <a:latin typeface="Raleway"/>
                <a:ea typeface="Raleway"/>
                <a:cs typeface="Raleway"/>
                <a:sym typeface="Raleway"/>
              </a:rPr>
              <a:t>Please submit revisions at your earliest opportunity!</a:t>
            </a:r>
            <a:endParaRPr sz="1700">
              <a:latin typeface="Raleway"/>
              <a:ea typeface="Raleway"/>
              <a:cs typeface="Raleway"/>
              <a:sym typeface="Raleway"/>
            </a:endParaRPr>
          </a:p>
          <a:p>
            <a:pPr marL="0" lvl="0" indent="0" algn="l" rtl="0">
              <a:spcBef>
                <a:spcPts val="800"/>
              </a:spcBef>
              <a:spcAft>
                <a:spcPts val="0"/>
              </a:spcAft>
              <a:buNone/>
            </a:pPr>
            <a:endParaRPr sz="1700">
              <a:latin typeface="Raleway"/>
              <a:ea typeface="Raleway"/>
              <a:cs typeface="Raleway"/>
              <a:sym typeface="Raleway"/>
            </a:endParaRPr>
          </a:p>
          <a:p>
            <a:pPr marL="0" lvl="0" indent="0" algn="l" rtl="0">
              <a:spcBef>
                <a:spcPts val="800"/>
              </a:spcBef>
              <a:spcAft>
                <a:spcPts val="0"/>
              </a:spcAft>
              <a:buNone/>
            </a:pPr>
            <a:r>
              <a:rPr lang="en" sz="1700">
                <a:latin typeface="Raleway"/>
                <a:ea typeface="Raleway"/>
                <a:cs typeface="Raleway"/>
                <a:sym typeface="Raleway"/>
              </a:rPr>
              <a:t>CDE’s goal for final approval for applications is 9/30/23.</a:t>
            </a:r>
            <a:endParaRPr sz="1700">
              <a:latin typeface="Raleway"/>
              <a:ea typeface="Raleway"/>
              <a:cs typeface="Raleway"/>
              <a:sym typeface="Raleway"/>
            </a:endParaRPr>
          </a:p>
          <a:p>
            <a:pPr marL="0" lvl="0" indent="0" algn="l" rtl="0">
              <a:spcBef>
                <a:spcPts val="800"/>
              </a:spcBef>
              <a:spcAft>
                <a:spcPts val="0"/>
              </a:spcAft>
              <a:buNone/>
            </a:pPr>
            <a:endParaRPr sz="1700">
              <a:latin typeface="Raleway"/>
              <a:ea typeface="Raleway"/>
              <a:cs typeface="Raleway"/>
              <a:sym typeface="Raleway"/>
            </a:endParaRPr>
          </a:p>
          <a:p>
            <a:pPr marL="0" lvl="0" indent="0" algn="l" rtl="0">
              <a:spcBef>
                <a:spcPts val="800"/>
              </a:spcBef>
              <a:spcAft>
                <a:spcPts val="0"/>
              </a:spcAft>
              <a:buNone/>
            </a:pPr>
            <a:r>
              <a:rPr lang="en" sz="1700">
                <a:latin typeface="Raleway"/>
                <a:ea typeface="Raleway"/>
                <a:cs typeface="Raleway"/>
                <a:sym typeface="Raleway"/>
              </a:rPr>
              <a:t>If you would like to check the status of your application or have any questions, please reach out to your Regional Contact.</a:t>
            </a:r>
            <a:endParaRPr sz="1700">
              <a:latin typeface="Raleway"/>
              <a:ea typeface="Raleway"/>
              <a:cs typeface="Raleway"/>
              <a:sym typeface="Raleway"/>
            </a:endParaRPr>
          </a:p>
        </p:txBody>
      </p:sp>
      <p:pic>
        <p:nvPicPr>
          <p:cNvPr id="190" name="Google Shape;190;p36">
            <a:extLst>
              <a:ext uri="{C183D7F6-B498-43B3-948B-1728B52AA6E4}">
                <adec:decorative xmlns:adec="http://schemas.microsoft.com/office/drawing/2017/decorative" val="1"/>
              </a:ext>
            </a:extLst>
          </p:cNvPr>
          <p:cNvPicPr preferRelativeResize="0"/>
          <p:nvPr/>
        </p:nvPicPr>
        <p:blipFill rotWithShape="1">
          <a:blip r:embed="rId3">
            <a:alphaModFix/>
          </a:blip>
          <a:srcRect l="14285" r="14285"/>
          <a:stretch/>
        </p:blipFill>
        <p:spPr>
          <a:xfrm>
            <a:off x="6702425" y="2054025"/>
            <a:ext cx="1809975" cy="1809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Medium"/>
                <a:ea typeface="Raleway Medium"/>
                <a:cs typeface="Raleway Medium"/>
                <a:sym typeface="Raleway Medium"/>
              </a:rPr>
              <a:t>Opportunity to Elevate Your Voice to Support Students with the Greatest Needs</a:t>
            </a:r>
            <a:endParaRPr>
              <a:latin typeface="Raleway Medium"/>
              <a:ea typeface="Raleway Medium"/>
              <a:cs typeface="Raleway Medium"/>
              <a:sym typeface="Raleway Medium"/>
            </a:endParaRPr>
          </a:p>
        </p:txBody>
      </p:sp>
      <p:sp>
        <p:nvSpPr>
          <p:cNvPr id="196" name="Google Shape;196;p37"/>
          <p:cNvSpPr txBox="1">
            <a:spLocks noGrp="1"/>
          </p:cNvSpPr>
          <p:nvPr>
            <p:ph type="body" idx="1"/>
          </p:nvPr>
        </p:nvSpPr>
        <p:spPr>
          <a:xfrm>
            <a:off x="628650" y="1067675"/>
            <a:ext cx="7886700" cy="3990600"/>
          </a:xfrm>
          <a:prstGeom prst="rect">
            <a:avLst/>
          </a:prstGeom>
        </p:spPr>
        <p:txBody>
          <a:bodyPr spcFirstLastPara="1" wrap="square" lIns="0" tIns="0" rIns="0" bIns="0" anchor="t" anchorCtr="0">
            <a:normAutofit fontScale="85000" lnSpcReduction="10000"/>
          </a:bodyPr>
          <a:lstStyle/>
          <a:p>
            <a:pPr marL="0" lvl="0" indent="0" algn="l" rtl="0">
              <a:spcBef>
                <a:spcPts val="800"/>
              </a:spcBef>
              <a:spcAft>
                <a:spcPts val="0"/>
              </a:spcAft>
              <a:buNone/>
            </a:pPr>
            <a:r>
              <a:rPr lang="en">
                <a:latin typeface="Raleway Medium"/>
                <a:ea typeface="Raleway Medium"/>
                <a:cs typeface="Raleway Medium"/>
                <a:sym typeface="Raleway Medium"/>
              </a:rPr>
              <a:t>Apply to join the Committee of Practitioners!</a:t>
            </a:r>
            <a:endParaRPr>
              <a:latin typeface="Raleway Medium"/>
              <a:ea typeface="Raleway Medium"/>
              <a:cs typeface="Raleway Medium"/>
              <a:sym typeface="Raleway Medium"/>
            </a:endParaRPr>
          </a:p>
          <a:p>
            <a:pPr marL="0" lvl="0" indent="0" algn="l" rtl="0">
              <a:lnSpc>
                <a:spcPct val="115000"/>
              </a:lnSpc>
              <a:spcBef>
                <a:spcPts val="1200"/>
              </a:spcBef>
              <a:spcAft>
                <a:spcPts val="0"/>
              </a:spcAft>
              <a:buNone/>
            </a:pPr>
            <a:r>
              <a:rPr lang="en" sz="1100">
                <a:latin typeface="Raleway Medium"/>
                <a:ea typeface="Raleway Medium"/>
                <a:cs typeface="Raleway Medium"/>
                <a:sym typeface="Raleway Medium"/>
              </a:rPr>
              <a:t>The Committee of Practitioners (CoP) is a critical stakeholder group for the Federal Programs Unit at the Colorado Department of Education (CDE).  The primary purpose of the CoP is to advise CDE in the implementation of the Elementary and Secondary Education Act (ESEA), reauthorized as the Every Student Succeeds Act (ESSA). The purpose of ESSA is to help all students in the state to reach academic proficiency, with particular focus on historically underserved students. </a:t>
            </a:r>
            <a:endParaRPr sz="1100">
              <a:latin typeface="Raleway Medium"/>
              <a:ea typeface="Raleway Medium"/>
              <a:cs typeface="Raleway Medium"/>
              <a:sym typeface="Raleway Medium"/>
            </a:endParaRPr>
          </a:p>
          <a:p>
            <a:pPr marL="0" lvl="0" indent="0" algn="l" rtl="0">
              <a:lnSpc>
                <a:spcPct val="115000"/>
              </a:lnSpc>
              <a:spcBef>
                <a:spcPts val="1200"/>
              </a:spcBef>
              <a:spcAft>
                <a:spcPts val="0"/>
              </a:spcAft>
              <a:buNone/>
            </a:pPr>
            <a:r>
              <a:rPr lang="en" sz="1100">
                <a:latin typeface="Raleway Medium"/>
                <a:ea typeface="Raleway Medium"/>
                <a:cs typeface="Raleway Medium"/>
                <a:sym typeface="Raleway Medium"/>
              </a:rPr>
              <a:t>Topics include:</a:t>
            </a:r>
            <a:endParaRPr sz="1100">
              <a:latin typeface="Raleway Medium"/>
              <a:ea typeface="Raleway Medium"/>
              <a:cs typeface="Raleway Medium"/>
              <a:sym typeface="Raleway Medium"/>
            </a:endParaRPr>
          </a:p>
          <a:p>
            <a:pPr marL="457200" lvl="0" indent="-287972" algn="l" rtl="0">
              <a:lnSpc>
                <a:spcPct val="115000"/>
              </a:lnSpc>
              <a:spcBef>
                <a:spcPts val="1200"/>
              </a:spcBef>
              <a:spcAft>
                <a:spcPts val="0"/>
              </a:spcAft>
              <a:buSzPct val="100000"/>
              <a:buFont typeface="Raleway Medium"/>
              <a:buChar char="•"/>
            </a:pPr>
            <a:r>
              <a:rPr lang="en" sz="1100">
                <a:latin typeface="Raleway Medium"/>
                <a:ea typeface="Raleway Medium"/>
                <a:cs typeface="Raleway Medium"/>
                <a:sym typeface="Raleway Medium"/>
              </a:rPr>
              <a:t>Accountability and reporting under ESSA and ESSER</a:t>
            </a:r>
            <a:endParaRPr sz="1100">
              <a:latin typeface="Raleway Medium"/>
              <a:ea typeface="Raleway Medium"/>
              <a:cs typeface="Raleway Medium"/>
              <a:sym typeface="Raleway Medium"/>
            </a:endParaRPr>
          </a:p>
          <a:p>
            <a:pPr marL="457200" lvl="0" indent="-287972" algn="l" rtl="0">
              <a:lnSpc>
                <a:spcPct val="115000"/>
              </a:lnSpc>
              <a:spcBef>
                <a:spcPts val="0"/>
              </a:spcBef>
              <a:spcAft>
                <a:spcPts val="0"/>
              </a:spcAft>
              <a:buSzPct val="100000"/>
              <a:buFont typeface="Raleway Medium"/>
              <a:buChar char="•"/>
            </a:pPr>
            <a:r>
              <a:rPr lang="en" sz="1100">
                <a:latin typeface="Raleway Medium"/>
                <a:ea typeface="Raleway Medium"/>
                <a:cs typeface="Raleway Medium"/>
                <a:sym typeface="Raleway Medium"/>
              </a:rPr>
              <a:t>Monitoring</a:t>
            </a:r>
            <a:endParaRPr sz="1100">
              <a:latin typeface="Raleway Medium"/>
              <a:ea typeface="Raleway Medium"/>
              <a:cs typeface="Raleway Medium"/>
              <a:sym typeface="Raleway Medium"/>
            </a:endParaRPr>
          </a:p>
          <a:p>
            <a:pPr marL="457200" lvl="0" indent="-287972" algn="l" rtl="0">
              <a:lnSpc>
                <a:spcPct val="115000"/>
              </a:lnSpc>
              <a:spcBef>
                <a:spcPts val="0"/>
              </a:spcBef>
              <a:spcAft>
                <a:spcPts val="0"/>
              </a:spcAft>
              <a:buSzPct val="100000"/>
              <a:buFont typeface="Raleway Medium"/>
              <a:buChar char="•"/>
            </a:pPr>
            <a:r>
              <a:rPr lang="en" sz="1100">
                <a:latin typeface="Raleway Medium"/>
                <a:ea typeface="Raleway Medium"/>
                <a:cs typeface="Raleway Medium"/>
                <a:sym typeface="Raleway Medium"/>
              </a:rPr>
              <a:t>Grants management</a:t>
            </a:r>
            <a:endParaRPr sz="1100">
              <a:latin typeface="Raleway Medium"/>
              <a:ea typeface="Raleway Medium"/>
              <a:cs typeface="Raleway Medium"/>
              <a:sym typeface="Raleway Medium"/>
            </a:endParaRPr>
          </a:p>
          <a:p>
            <a:pPr marL="457200" lvl="0" indent="-287972" algn="l" rtl="0">
              <a:lnSpc>
                <a:spcPct val="115000"/>
              </a:lnSpc>
              <a:spcBef>
                <a:spcPts val="0"/>
              </a:spcBef>
              <a:spcAft>
                <a:spcPts val="0"/>
              </a:spcAft>
              <a:buSzPct val="100000"/>
              <a:buFont typeface="Raleway Medium"/>
              <a:buChar char="•"/>
            </a:pPr>
            <a:r>
              <a:rPr lang="en" sz="1100">
                <a:latin typeface="Raleway Medium"/>
                <a:ea typeface="Raleway Medium"/>
                <a:cs typeface="Raleway Medium"/>
                <a:sym typeface="Raleway Medium"/>
              </a:rPr>
              <a:t>Technical support to the field</a:t>
            </a:r>
            <a:endParaRPr sz="1100">
              <a:latin typeface="Raleway Medium"/>
              <a:ea typeface="Raleway Medium"/>
              <a:cs typeface="Raleway Medium"/>
              <a:sym typeface="Raleway Medium"/>
            </a:endParaRPr>
          </a:p>
          <a:p>
            <a:pPr marL="0" lvl="0" indent="0" algn="l" rtl="0">
              <a:lnSpc>
                <a:spcPct val="115000"/>
              </a:lnSpc>
              <a:spcBef>
                <a:spcPts val="1200"/>
              </a:spcBef>
              <a:spcAft>
                <a:spcPts val="0"/>
              </a:spcAft>
              <a:buClr>
                <a:schemeClr val="dk1"/>
              </a:buClr>
              <a:buSzPct val="100000"/>
              <a:buFont typeface="Arial"/>
              <a:buNone/>
            </a:pPr>
            <a:r>
              <a:rPr lang="en" sz="1100">
                <a:latin typeface="Raleway Medium"/>
                <a:ea typeface="Raleway Medium"/>
                <a:cs typeface="Raleway Medium"/>
                <a:sym typeface="Raleway Medium"/>
              </a:rPr>
              <a:t>The CoP plays a crucial role in elevating issues across Colorado and ensuring strong communication between CDE and the K-12 education community.  </a:t>
            </a:r>
            <a:endParaRPr sz="1100">
              <a:latin typeface="Raleway Medium"/>
              <a:ea typeface="Raleway Medium"/>
              <a:cs typeface="Raleway Medium"/>
              <a:sym typeface="Raleway Medium"/>
            </a:endParaRPr>
          </a:p>
          <a:p>
            <a:pPr marL="0" lvl="0" indent="0" algn="l" rtl="0">
              <a:lnSpc>
                <a:spcPct val="115000"/>
              </a:lnSpc>
              <a:spcBef>
                <a:spcPts val="1200"/>
              </a:spcBef>
              <a:spcAft>
                <a:spcPts val="0"/>
              </a:spcAft>
              <a:buNone/>
            </a:pPr>
            <a:r>
              <a:rPr lang="en" sz="1100">
                <a:latin typeface="Raleway Medium"/>
                <a:ea typeface="Raleway Medium"/>
                <a:cs typeface="Raleway Medium"/>
                <a:sym typeface="Raleway Medium"/>
              </a:rPr>
              <a:t>CoP membership includes a variety of stakeholders from various roles and geographic locations. To ensure representation is robust, however, we are looking for more members to apply. </a:t>
            </a:r>
            <a:endParaRPr sz="1100">
              <a:latin typeface="Raleway Medium"/>
              <a:ea typeface="Raleway Medium"/>
              <a:cs typeface="Raleway Medium"/>
              <a:sym typeface="Raleway Medium"/>
            </a:endParaRPr>
          </a:p>
          <a:p>
            <a:pPr marL="0" lvl="0" indent="0" algn="l" rtl="0">
              <a:lnSpc>
                <a:spcPct val="115000"/>
              </a:lnSpc>
              <a:spcBef>
                <a:spcPts val="1200"/>
              </a:spcBef>
              <a:spcAft>
                <a:spcPts val="0"/>
              </a:spcAft>
              <a:buNone/>
            </a:pPr>
            <a:r>
              <a:rPr lang="en" sz="1100">
                <a:latin typeface="Raleway Medium"/>
                <a:ea typeface="Raleway Medium"/>
                <a:cs typeface="Raleway Medium"/>
                <a:sym typeface="Raleway Medium"/>
              </a:rPr>
              <a:t>CDE is specifically recruiting </a:t>
            </a:r>
            <a:r>
              <a:rPr lang="en" sz="1100" b="1">
                <a:latin typeface="Raleway"/>
                <a:ea typeface="Raleway"/>
                <a:cs typeface="Raleway"/>
                <a:sym typeface="Raleway"/>
              </a:rPr>
              <a:t>teachers, principals, paraprofessionals, Charter school leaders, and members of local school boards</a:t>
            </a:r>
            <a:r>
              <a:rPr lang="en" sz="1100">
                <a:latin typeface="Raleway Medium"/>
                <a:ea typeface="Raleway Medium"/>
                <a:cs typeface="Raleway Medium"/>
                <a:sym typeface="Raleway Medium"/>
              </a:rPr>
              <a:t>.  </a:t>
            </a:r>
            <a:endParaRPr sz="1100">
              <a:latin typeface="Raleway Medium"/>
              <a:ea typeface="Raleway Medium"/>
              <a:cs typeface="Raleway Medium"/>
              <a:sym typeface="Raleway Medium"/>
            </a:endParaRPr>
          </a:p>
          <a:p>
            <a:pPr marL="0" lvl="0" indent="0" algn="l" rtl="0">
              <a:lnSpc>
                <a:spcPct val="115000"/>
              </a:lnSpc>
              <a:spcBef>
                <a:spcPts val="1200"/>
              </a:spcBef>
              <a:spcAft>
                <a:spcPts val="0"/>
              </a:spcAft>
              <a:buNone/>
            </a:pPr>
            <a:r>
              <a:rPr lang="en" sz="1100">
                <a:latin typeface="Raleway Medium"/>
                <a:ea typeface="Raleway Medium"/>
                <a:cs typeface="Raleway Medium"/>
                <a:sym typeface="Raleway Medium"/>
              </a:rPr>
              <a:t>Committee members serve for an initial three-year term with the opportunity to extend membership beyond the initial term. A minimum of four meetings will be held per year. To apply for a position, please fill out the </a:t>
            </a:r>
            <a:r>
              <a:rPr lang="en" sz="1100" u="sng">
                <a:solidFill>
                  <a:schemeClr val="hlink"/>
                </a:solidFill>
                <a:latin typeface="Raleway Medium"/>
                <a:ea typeface="Raleway Medium"/>
                <a:cs typeface="Raleway Medium"/>
                <a:sym typeface="Raleway Medium"/>
                <a:hlinkClick r:id="rId3"/>
              </a:rPr>
              <a:t>2023-2024 Application</a:t>
            </a:r>
            <a:r>
              <a:rPr lang="en" sz="1100">
                <a:latin typeface="Raleway Medium"/>
                <a:ea typeface="Raleway Medium"/>
                <a:cs typeface="Raleway Medium"/>
                <a:sym typeface="Raleway Medium"/>
              </a:rPr>
              <a:t> and submit to </a:t>
            </a:r>
            <a:r>
              <a:rPr lang="en" sz="1100" u="sng">
                <a:solidFill>
                  <a:schemeClr val="hlink"/>
                </a:solidFill>
                <a:latin typeface="Raleway Medium"/>
                <a:ea typeface="Raleway Medium"/>
                <a:cs typeface="Raleway Medium"/>
                <a:sym typeface="Raleway Medium"/>
                <a:hlinkClick r:id="rId4"/>
              </a:rPr>
              <a:t>Emily Owen</a:t>
            </a:r>
            <a:r>
              <a:rPr lang="en" sz="1100">
                <a:latin typeface="Raleway Medium"/>
                <a:ea typeface="Raleway Medium"/>
                <a:cs typeface="Raleway Medium"/>
                <a:sym typeface="Raleway Medium"/>
              </a:rPr>
              <a:t>.   </a:t>
            </a:r>
            <a:endParaRPr sz="1100">
              <a:latin typeface="Raleway Medium"/>
              <a:ea typeface="Raleway Medium"/>
              <a:cs typeface="Raleway Medium"/>
              <a:sym typeface="Raleway Medium"/>
            </a:endParaRPr>
          </a:p>
          <a:p>
            <a:pPr marL="0" lvl="0" indent="0" algn="l" rtl="0">
              <a:lnSpc>
                <a:spcPct val="115000"/>
              </a:lnSpc>
              <a:spcBef>
                <a:spcPts val="1200"/>
              </a:spcBef>
              <a:spcAft>
                <a:spcPts val="800"/>
              </a:spcAft>
              <a:buNone/>
            </a:pPr>
            <a:r>
              <a:rPr lang="en" sz="1100">
                <a:latin typeface="Raleway Medium"/>
                <a:ea typeface="Raleway Medium"/>
                <a:cs typeface="Raleway Medium"/>
                <a:sym typeface="Raleway Medium"/>
              </a:rPr>
              <a:t>For additional information, please reach out to </a:t>
            </a:r>
            <a:r>
              <a:rPr lang="en" sz="1100" u="sng">
                <a:solidFill>
                  <a:schemeClr val="hlink"/>
                </a:solidFill>
                <a:latin typeface="Raleway Medium"/>
                <a:ea typeface="Raleway Medium"/>
                <a:cs typeface="Raleway Medium"/>
                <a:sym typeface="Raleway Medium"/>
                <a:hlinkClick r:id="rId5"/>
              </a:rPr>
              <a:t>Rachel Temple</a:t>
            </a:r>
            <a:r>
              <a:rPr lang="en" sz="1100">
                <a:latin typeface="Raleway Medium"/>
                <a:ea typeface="Raleway Medium"/>
                <a:cs typeface="Raleway Medium"/>
                <a:sym typeface="Raleway Medium"/>
              </a:rPr>
              <a:t> or </a:t>
            </a:r>
            <a:r>
              <a:rPr lang="en" sz="1100" u="sng">
                <a:solidFill>
                  <a:schemeClr val="hlink"/>
                </a:solidFill>
                <a:latin typeface="Raleway Medium"/>
                <a:ea typeface="Raleway Medium"/>
                <a:cs typeface="Raleway Medium"/>
                <a:sym typeface="Raleway Medium"/>
                <a:hlinkClick r:id="rId6"/>
              </a:rPr>
              <a:t>Nathan Hickman</a:t>
            </a:r>
            <a:r>
              <a:rPr lang="en" sz="1100">
                <a:latin typeface="Raleway Medium"/>
                <a:ea typeface="Raleway Medium"/>
                <a:cs typeface="Raleway Medium"/>
                <a:sym typeface="Raleway Medium"/>
              </a:rPr>
              <a:t>.   </a:t>
            </a:r>
            <a:endParaRPr sz="1100">
              <a:latin typeface="Raleway Medium"/>
              <a:ea typeface="Raleway Medium"/>
              <a:cs typeface="Raleway Medium"/>
              <a:sym typeface="Raleway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8"/>
          <p:cNvSpPr txBox="1">
            <a:spLocks noGrp="1"/>
          </p:cNvSpPr>
          <p:nvPr>
            <p:ph type="ctrTitle"/>
          </p:nvPr>
        </p:nvSpPr>
        <p:spPr>
          <a:xfrm>
            <a:off x="-301" y="18392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Paying Out Leave</a:t>
            </a:r>
            <a:endParaRPr>
              <a:latin typeface="Raleway"/>
              <a:ea typeface="Raleway"/>
              <a:cs typeface="Raleway"/>
              <a:sym typeface="Raleway"/>
            </a:endParaRPr>
          </a:p>
          <a:p>
            <a:pPr marL="0" lvl="0" indent="0" algn="ctr" rtl="0">
              <a:lnSpc>
                <a:spcPct val="90000"/>
              </a:lnSpc>
              <a:spcBef>
                <a:spcPts val="0"/>
              </a:spcBef>
              <a:spcAft>
                <a:spcPts val="0"/>
              </a:spcAft>
              <a:buClr>
                <a:schemeClr val="lt1"/>
              </a:buClr>
              <a:buSzPts val="3000"/>
              <a:buFont typeface="Arial"/>
              <a:buNone/>
            </a:pPr>
            <a:r>
              <a:rPr lang="en" sz="2400">
                <a:latin typeface="Raleway"/>
                <a:ea typeface="Raleway"/>
                <a:cs typeface="Raleway"/>
                <a:sym typeface="Raleway"/>
              </a:rPr>
              <a:t>ESSER Temporary Positions</a:t>
            </a:r>
            <a:endParaRPr sz="2400">
              <a:latin typeface="Raleway"/>
              <a:ea typeface="Raleway"/>
              <a:cs typeface="Raleway"/>
              <a:sym typeface="Raleway"/>
            </a:endParaRPr>
          </a:p>
        </p:txBody>
      </p:sp>
      <p:sp>
        <p:nvSpPr>
          <p:cNvPr id="202" name="Google Shape;202;p38"/>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marR="0" lvl="0" indent="0" algn="l" rtl="0">
              <a:lnSpc>
                <a:spcPct val="90000"/>
              </a:lnSpc>
              <a:spcBef>
                <a:spcPts val="0"/>
              </a:spcBef>
              <a:spcAft>
                <a:spcPts val="0"/>
              </a:spcAft>
              <a:buNone/>
            </a:pPr>
            <a:r>
              <a:rPr lang="en">
                <a:latin typeface="Raleway"/>
                <a:ea typeface="Raleway"/>
                <a:cs typeface="Raleway"/>
                <a:sym typeface="Raleway"/>
              </a:rPr>
              <a:t>ESSER Is Ending - Can We Pay Out Leave?</a:t>
            </a:r>
            <a:endParaRPr>
              <a:latin typeface="Raleway"/>
              <a:ea typeface="Raleway"/>
              <a:cs typeface="Raleway"/>
              <a:sym typeface="Raleway"/>
            </a:endParaRPr>
          </a:p>
        </p:txBody>
      </p:sp>
      <p:sp>
        <p:nvSpPr>
          <p:cNvPr id="208" name="Google Shape;208;p39"/>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lnSpcReduction="10000"/>
          </a:bodyPr>
          <a:lstStyle/>
          <a:p>
            <a:pPr marL="457200" lvl="0" indent="-342900" algn="l" rtl="0">
              <a:spcBef>
                <a:spcPts val="800"/>
              </a:spcBef>
              <a:spcAft>
                <a:spcPts val="0"/>
              </a:spcAft>
              <a:buSzPts val="1800"/>
              <a:buFont typeface="Raleway"/>
              <a:buChar char="•"/>
            </a:pPr>
            <a:r>
              <a:rPr lang="en">
                <a:latin typeface="Raleway"/>
                <a:ea typeface="Raleway"/>
                <a:cs typeface="Raleway"/>
                <a:sym typeface="Raleway"/>
              </a:rPr>
              <a:t>What does your </a:t>
            </a:r>
            <a:r>
              <a:rPr lang="en" u="sng">
                <a:latin typeface="Raleway"/>
                <a:ea typeface="Raleway"/>
                <a:cs typeface="Raleway"/>
                <a:sym typeface="Raleway"/>
              </a:rPr>
              <a:t>established</a:t>
            </a:r>
            <a:r>
              <a:rPr lang="en">
                <a:latin typeface="Raleway"/>
                <a:ea typeface="Raleway"/>
                <a:cs typeface="Raleway"/>
                <a:sym typeface="Raleway"/>
              </a:rPr>
              <a:t> leave policy say?</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When can leave be taken?</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How much can accrue (“banked” year over year)?</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What event(s) trigger leave pay out?</a:t>
            </a:r>
            <a:endParaRPr>
              <a:latin typeface="Raleway"/>
              <a:ea typeface="Raleway"/>
              <a:cs typeface="Raleway"/>
              <a:sym typeface="Raleway"/>
            </a:endParaRPr>
          </a:p>
          <a:p>
            <a:pPr marL="0" lvl="0" indent="0" algn="l" rtl="0">
              <a:spcBef>
                <a:spcPts val="800"/>
              </a:spcBef>
              <a:spcAft>
                <a:spcPts val="0"/>
              </a:spcAft>
              <a:buNone/>
            </a:pPr>
            <a:endParaRPr>
              <a:latin typeface="Raleway"/>
              <a:ea typeface="Raleway"/>
              <a:cs typeface="Raleway"/>
              <a:sym typeface="Raleway"/>
            </a:endParaRPr>
          </a:p>
          <a:p>
            <a:pPr marL="457200" lvl="0" indent="-342900" algn="l" rtl="0">
              <a:spcBef>
                <a:spcPts val="800"/>
              </a:spcBef>
              <a:spcAft>
                <a:spcPts val="0"/>
              </a:spcAft>
              <a:buSzPts val="1800"/>
              <a:buFont typeface="Raleway"/>
              <a:buChar char="•"/>
            </a:pPr>
            <a:r>
              <a:rPr lang="en" u="sng">
                <a:solidFill>
                  <a:schemeClr val="hlink"/>
                </a:solidFill>
                <a:latin typeface="Raleway"/>
                <a:ea typeface="Raleway"/>
                <a:cs typeface="Raleway"/>
                <a:sym typeface="Raleway"/>
                <a:hlinkClick r:id="rId3"/>
              </a:rPr>
              <a:t>2 CFR 200.431(b)</a:t>
            </a:r>
            <a:r>
              <a:rPr lang="en">
                <a:latin typeface="Raleway"/>
                <a:ea typeface="Raleway"/>
                <a:cs typeface="Raleway"/>
                <a:sym typeface="Raleway"/>
              </a:rPr>
              <a:t> - must also be “equitably allocated” and only when employee is ending employment</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Typically, leave payout cannot occur just because the grant is ending</a:t>
            </a:r>
            <a:endParaRPr>
              <a:latin typeface="Raleway"/>
              <a:ea typeface="Raleway"/>
              <a:cs typeface="Raleway"/>
              <a:sym typeface="Raleway"/>
            </a:endParaRPr>
          </a:p>
          <a:p>
            <a:pPr marL="0" lvl="0" indent="0" algn="l" rtl="0">
              <a:spcBef>
                <a:spcPts val="800"/>
              </a:spcBef>
              <a:spcAft>
                <a:spcPts val="0"/>
              </a:spcAft>
              <a:buNone/>
            </a:pPr>
            <a:endParaRPr>
              <a:latin typeface="Raleway"/>
              <a:ea typeface="Raleway"/>
              <a:cs typeface="Raleway"/>
              <a:sym typeface="Raleway"/>
            </a:endParaRPr>
          </a:p>
          <a:p>
            <a:pPr marL="457200" lvl="0" indent="-342900" algn="l" rtl="0">
              <a:spcBef>
                <a:spcPts val="800"/>
              </a:spcBef>
              <a:spcAft>
                <a:spcPts val="0"/>
              </a:spcAft>
              <a:buSzPts val="1800"/>
              <a:buFont typeface="Raleway"/>
              <a:buChar char="•"/>
            </a:pPr>
            <a:r>
              <a:rPr lang="en">
                <a:latin typeface="Raleway"/>
                <a:ea typeface="Raleway"/>
                <a:cs typeface="Raleway"/>
                <a:sym typeface="Raleway"/>
              </a:rPr>
              <a:t>Document, document, document ….</a:t>
            </a:r>
            <a:endParaRPr>
              <a:latin typeface="Raleway"/>
              <a:ea typeface="Raleway"/>
              <a:cs typeface="Raleway"/>
              <a:sym typeface="Raleway"/>
            </a:endParaRPr>
          </a:p>
          <a:p>
            <a:pPr marL="914400" lvl="1" indent="-323850" algn="l" rtl="0">
              <a:spcBef>
                <a:spcPts val="0"/>
              </a:spcBef>
              <a:spcAft>
                <a:spcPts val="0"/>
              </a:spcAft>
              <a:buSzPts val="1500"/>
              <a:buFont typeface="Raleway"/>
              <a:buChar char="•"/>
            </a:pPr>
            <a:r>
              <a:rPr lang="en">
                <a:latin typeface="Raleway"/>
                <a:ea typeface="Raleway"/>
                <a:cs typeface="Raleway"/>
                <a:sym typeface="Raleway"/>
              </a:rPr>
              <a:t>Quantifiable and repeatable calculations when determining portions of leave to pay with federal funds</a:t>
            </a:r>
            <a:endParaRPr>
              <a:latin typeface="Raleway"/>
              <a:ea typeface="Raleway"/>
              <a:cs typeface="Raleway"/>
              <a:sym typeface="Raleway"/>
            </a:endParaRPr>
          </a:p>
          <a:p>
            <a:pPr marL="0" lvl="0" indent="0" algn="l" rtl="0">
              <a:spcBef>
                <a:spcPts val="800"/>
              </a:spcBef>
              <a:spcAft>
                <a:spcPts val="0"/>
              </a:spcAft>
              <a:buNone/>
            </a:pPr>
            <a:endParaRPr>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1779</Words>
  <Application>Microsoft Office PowerPoint</Application>
  <PresentationFormat>On-screen Show (16:9)</PresentationFormat>
  <Paragraphs>195</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Raleway Medium</vt:lpstr>
      <vt:lpstr>Raleway</vt:lpstr>
      <vt:lpstr>Simple Light</vt:lpstr>
      <vt:lpstr>Office Theme</vt:lpstr>
      <vt:lpstr>CDE Office Hours</vt:lpstr>
      <vt:lpstr>ESSER Office Hours</vt:lpstr>
      <vt:lpstr>Updates and Reminders</vt:lpstr>
      <vt:lpstr>ESSER Deadlines </vt:lpstr>
      <vt:lpstr>ESSER II Liquidation Extension</vt:lpstr>
      <vt:lpstr>Consolidated Application Updates</vt:lpstr>
      <vt:lpstr>Opportunity to Elevate Your Voice to Support Students with the Greatest Needs</vt:lpstr>
      <vt:lpstr>Paying Out Leave ESSER Temporary Positions</vt:lpstr>
      <vt:lpstr>ESSER Is Ending - Can We Pay Out Leave?</vt:lpstr>
      <vt:lpstr>Three Main Scenarios for ESSER</vt:lpstr>
      <vt:lpstr>Additional Resources and Future Guidance</vt:lpstr>
      <vt:lpstr>ARP ESSER III 20% Set Aside</vt:lpstr>
      <vt:lpstr>20% Set Aside</vt:lpstr>
      <vt:lpstr>ESSER Reporting</vt:lpstr>
      <vt:lpstr>USDE Response to Questions about High Dosage Tutoring</vt:lpstr>
      <vt:lpstr>Reporting Overview</vt:lpstr>
      <vt:lpstr>Data Elements Needed</vt:lpstr>
      <vt:lpstr>Reporting Resources</vt:lpstr>
      <vt:lpstr>Upcoming Meetings</vt:lpstr>
      <vt:lpstr>Looking Ahead…</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Patino, Yazmine</cp:lastModifiedBy>
  <cp:revision>3</cp:revision>
  <dcterms:modified xsi:type="dcterms:W3CDTF">2023-08-04T18:57:34Z</dcterms:modified>
</cp:coreProperties>
</file>