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6" r:id="rId3"/>
    <p:sldMasterId id="2147483707" r:id="rId4"/>
    <p:sldMasterId id="2147483717" r:id="rId5"/>
  </p:sldMasterIdLst>
  <p:notesMasterIdLst>
    <p:notesMasterId r:id="rId5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Rockwell" panose="02060603020205020403" pitchFamily="18" charset="0"/>
      <p:regular r:id="rId59"/>
      <p:bold r:id="rId60"/>
      <p:italic r:id="rId61"/>
      <p:bold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jnYm27VjrtvontTwFIhZblF2QT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9D13EA-D9F8-4862-B026-679E553C3D2B}">
  <a:tblStyle styleId="{A89D13EA-D9F8-4862-B026-679E553C3D2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4010219-69FC-487A-8143-462AA87FD7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F874102-68B2-4CFB-8F57-0BE779D9602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7C3F75-5C4C-412A-A732-3C621FED849D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385" autoAdjust="0"/>
  </p:normalViewPr>
  <p:slideViewPr>
    <p:cSldViewPr snapToGrid="0">
      <p:cViewPr varScale="1">
        <p:scale>
          <a:sx n="101" d="100"/>
          <a:sy n="101" d="100"/>
        </p:scale>
        <p:origin x="102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4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13.fntdata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9.fntdata"/><Relationship Id="rId67" Type="http://customschemas.google.com/relationships/presentationmetadata" Target="meta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7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f48c2b58ac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f48c2b58ac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3e8f6c694c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  <p:sp>
        <p:nvSpPr>
          <p:cNvPr id="546" name="Google Shape;546;g13e8f6c694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b9c904b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3b9c904b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3da0743a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3da0743a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dc4b0e67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dc4b0e67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3e8f6c694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3e8f6c694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3e8f6c694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3e8f6c694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dc4b0e6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dc4b0e6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Tammy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3dc4b0e6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3dc4b0e6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3e9716af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3e9716af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3e9716af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3e9716af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3d9a672c1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Nazie</a:t>
            </a:r>
            <a:endParaRPr/>
          </a:p>
        </p:txBody>
      </p:sp>
      <p:sp>
        <p:nvSpPr>
          <p:cNvPr id="611" name="Google Shape;611;g13d9a672c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3dcf8c52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3dcf8c52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3dcf8c52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3dcf8c52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3dcf8c52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3dcf8c52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3dcf8c52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3dcf8c526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3dcf8c526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3dcf8c526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3b6e246fbc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g13b6e246fbc_3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Robert Beauchamp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3b6e246fbc_3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g13b6e246fbc_3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3b6e246fbc_3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g13b6e246fbc_3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Following federal statute, 90% – or $1.6 billion of the $1.8 billion – of all ESSER funding is allocated directly to the districts following the Title I allocation. The remaining 10% is made available to CDE in order to carry out state-level activities to support the broader education community and to fund the costs necessary to administer these programs.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b6e246fbc_3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13b6e246fbc_3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b6e246fbc_3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g13b6e246fbc_3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3b6e246fbc_3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13b6e246fbc_3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3b6e246fbc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g13b6e246fbc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3b6e246fbc_3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13b6e246fbc_3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3b6e246fbc_3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g13b6e246fbc_3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3b6e246fbc_3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g13b6e246fbc_3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3b6e246fbc_3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g13b6e246fbc_3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3b6e246fbc_3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g13b6e246fbc_3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3b6e246fbc_3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13b6e246fbc_3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b6e246fbc_12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DeLilah/Michelle?</a:t>
            </a:r>
            <a:endParaRPr/>
          </a:p>
        </p:txBody>
      </p:sp>
      <p:sp>
        <p:nvSpPr>
          <p:cNvPr id="500" name="Google Shape;500;g13b6e246fbc_1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3b6e246fbc_3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g13b6e246fbc_3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Do you have any other experiences? Are you hearing from families or students that we need to hear about?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Recognize the importance of K-12 work. How do we engage with </a:t>
            </a:r>
            <a:r>
              <a:rPr lang="en"/>
              <a:t>families?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3b6e246fbc_3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g13b6e246fbc_3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1" name="Google Shape;8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Shannon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d9a672c1b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</a:t>
            </a:r>
            <a:endParaRPr/>
          </a:p>
        </p:txBody>
      </p:sp>
      <p:sp>
        <p:nvSpPr>
          <p:cNvPr id="513" name="Google Shape;513;g13d9a672c1b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d9a672c1b_2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</a:t>
            </a:r>
            <a:endParaRPr/>
          </a:p>
        </p:txBody>
      </p:sp>
      <p:sp>
        <p:nvSpPr>
          <p:cNvPr id="519" name="Google Shape;519;g13d9a672c1b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48c2b58ac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Shannon</a:t>
            </a:r>
            <a:endParaRPr/>
          </a:p>
        </p:txBody>
      </p:sp>
      <p:sp>
        <p:nvSpPr>
          <p:cNvPr id="525" name="Google Shape;525;gf48c2b58a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48c2b58a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gf48c2b58a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Shannon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ctrTitle"/>
          </p:nvPr>
        </p:nvSpPr>
        <p:spPr>
          <a:xfrm>
            <a:off x="685800" y="2427182"/>
            <a:ext cx="7772400" cy="91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ubTitle" idx="1"/>
          </p:nvPr>
        </p:nvSpPr>
        <p:spPr>
          <a:xfrm>
            <a:off x="685800" y="3805085"/>
            <a:ext cx="7772400" cy="79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474530"/>
            <a:ext cx="2821173" cy="1322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3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1">
  <p:cSld name="SECTION_HEADER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525" cy="319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9" name="Google Shape;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0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5"/>
          <p:cNvCxnSpPr/>
          <p:nvPr/>
        </p:nvCxnSpPr>
        <p:spPr>
          <a:xfrm>
            <a:off x="0" y="4561600"/>
            <a:ext cx="91527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75" cy="2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blue 1">
  <p:cSld name="TITLE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>
            <a:spLocks noGrp="1"/>
          </p:cNvSpPr>
          <p:nvPr>
            <p:ph type="ctrTitle" idx="2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ubTitle" idx="3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" name="Google Shape;89;p26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2">
  <p:cSld name="SECTION_HEADER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27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 3">
  <p:cSld name="SECTION_HEADER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3b6e246fbc_12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3b6e246fbc_12_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3b6e246fbc_12_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13b6e246fbc_1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3b6e246fbc_12_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b6e246fbc_12_12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745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3b6e246fbc_12_12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b6e246fbc_12_12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0" name="Google Shape;120;g13b6e246fbc_12_1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g13b6e246fbc_12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13b6e246fbc_12_12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3b6e246fbc_12_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3b6e246fbc_12_19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3b6e246fbc_12_19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3b6e246fbc_12_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3b6e246fbc_12_23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3b6e246fbc_12_2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g13b6e246fbc_12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3b6e246fbc_12_2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g13b6e246fbc_12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3b6e246fbc_12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3b6e246fbc_12_3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3b6e246fbc_12_3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g13b6e246fbc_12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3b6e246fbc_12_3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g13b6e246fbc_12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3b6e246fbc_12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3b6e246fbc_12_37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13b6e246fbc_12_37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5" name="Google Shape;145;g13b6e246fbc_12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3b6e246fbc_12_3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g13b6e246fbc_12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3b6e246fbc_12_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3b6e246fbc_12_44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3b6e246fbc_12_4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2" name="Google Shape;152;g13b6e246fbc_12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3b6e246fbc_12_4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g13b6e246fbc_12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3b6e246fbc_12_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3b6e246fbc_12_51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3b6e246fbc_12_5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g13b6e246fbc_12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3b6e246fbc_12_51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g13b6e246fbc_12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3b6e246fbc_12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3b6e246fbc_12_58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3b6e246fbc_12_58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g13b6e246fbc_12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3b6e246fbc_12_5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g13b6e246fbc_12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b6e246fbc_12_65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13b6e246fbc_12_65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g13b6e246fbc_12_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3b6e246fbc_12_6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g13b6e246fbc_12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3b6e246fbc_12_65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b6e246fbc_12_72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3b6e246fbc_12_7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3b6e246fbc_12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3b6e246fbc_12_75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3b6e246fbc_12_75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b6e246fbc_3_174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1_1_1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b6e246fbc_3_176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g13b6e246fbc_3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" type="secHead">
  <p:cSld name="SECTION_HEAD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3b6e246fbc_3_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3b6e246fbc_3_19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6" name="Google Shape;196;g13b6e246fbc_3_1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g13b6e246fbc_3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3b6e246fbc_3_1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green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3b6e246fbc_3_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3b6e246fbc_3_98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blue" type="title">
  <p:cSld name="TITL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b6e246fbc_3_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04" name="Google Shape;204;g13b6e246fbc_3_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5" name="Google Shape;205;g13b6e246fbc_3_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g13b6e246fbc_3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3b6e246fbc_3_5"/>
          <p:cNvSpPr txBox="1">
            <a:spLocks noGrp="1"/>
          </p:cNvSpPr>
          <p:nvPr>
            <p:ph type="ctrTitle" idx="2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8" name="Google Shape;208;g13b6e246fbc_3_5"/>
          <p:cNvSpPr txBox="1">
            <a:spLocks noGrp="1"/>
          </p:cNvSpPr>
          <p:nvPr>
            <p:ph type="subTitle" idx="3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9" name="Google Shape;209;g13b6e246fbc_3_5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-blue">
  <p:cSld name="TITLE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b6e246fbc_3_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12" name="Google Shape;212;g13b6e246fbc_3_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g13b6e246fbc_3_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g13b6e246fbc_3_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3b6e246fbc_3_13"/>
          <p:cNvSpPr txBox="1">
            <a:spLocks noGrp="1"/>
          </p:cNvSpPr>
          <p:nvPr>
            <p:ph type="ctrTitle" idx="2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blu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3b6e246fbc_3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3b6e246fbc_3_25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219" name="Google Shape;219;g13b6e246fbc_3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3b6e246fbc_3_25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blank" type="twoColTx">
  <p:cSld name="TITLE_AND_TWO_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13b6e246fbc_3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3b6e246fbc_3_30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blue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b6e246fbc_3_33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13b6e246fbc_3_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3b6e246fbc_3_33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228" name="Google Shape;228;g13b6e246fbc_3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3b6e246fbc_3_3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g13b6e246fbc_3_33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blue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b6e246fbc_3_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g13b6e246fbc_3_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3b6e246fbc_3_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g13b6e246fbc_3_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g13b6e246fbc_3_40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7" name="Google Shape;237;g13b6e246fbc_3_40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g13b6e246fbc_3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yellow">
  <p:cSld name="ONE_COLUMN_TEXT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13b6e246fbc_3_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3b6e246fbc_3_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g13b6e246fbc_3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3b6e246fbc_3_48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4" name="Google Shape;244;g13b6e246fbc_3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5" name="Google Shape;245;g13b6e246fbc_3_48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-yellow">
  <p:cSld name="TITLE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13b6e246fbc_3_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3b6e246fbc_3_55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9" name="Google Shape;249;g13b6e246fbc_3_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yellow">
  <p:cSld name="SECTION_HEADER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13b6e246fbc_3_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3b6e246fbc_3_59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3" name="Google Shape;253;g13b6e246fbc_3_5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g13b6e246fbc_3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13b6e246fbc_3_59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g13b6e246fbc_3_5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525" cy="319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0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18"/>
          <p:cNvCxnSpPr/>
          <p:nvPr/>
        </p:nvCxnSpPr>
        <p:spPr>
          <a:xfrm>
            <a:off x="0" y="4561600"/>
            <a:ext cx="915277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75" cy="2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yellow">
  <p:cSld name="TITLE_AND_BODY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13b6e246fbc_3_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3b6e246fbc_3_6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260" name="Google Shape;260;g13b6e246fbc_3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g13b6e246fbc_3_66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g13b6e246fbc_3_66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yellow">
  <p:cSld name="TITLE_AND_TWO_COLUMNS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13b6e246fbc_3_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g13b6e246fbc_3_72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g13b6e246fbc_3_72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yellow">
  <p:cSld name="TITLE_ONLY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b6e246fbc_3_76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13b6e246fbc_3_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3b6e246fbc_3_7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271" name="Google Shape;271;g13b6e246fbc_3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13b6e246fbc_3_76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g13b6e246fbc_3_76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g13b6e246fbc_3_76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yellow">
  <p:cSld name="ONE_COLUMN_TEXT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3b6e246fbc_3_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3b6e246fbc_3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g13b6e246fbc_3_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g13b6e246fbc_3_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g13b6e246fbc_3_84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1" name="Google Shape;281;g13b6e246fbc_3_84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g13b6e246fbc_3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g13b6e246fbc_3_84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yellow 1">
  <p:cSld name="ONE_COLUMN_TEXT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3b6e246fbc_3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3b6e246fbc_3_9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87" name="Google Shape;287;g13b6e246fbc_3_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8" name="Google Shape;288;g13b6e246fbc_3_93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SECTION_TITLE_AND_DESCRI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13b6e246fbc_3_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3b6e246fbc_3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3b6e246fbc_3_10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3" name="Google Shape;293;g13b6e246fbc_3_10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g13b6e246fbc_3_101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CAPTION_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13b6e246fbc_3_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3b6e246fbc_3_10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g13b6e246fbc_3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b6e246fbc_3_107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g13b6e246fbc_3_10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green">
  <p:cSld name="BIG_NUMB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b6e246fbc_3_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3" name="Google Shape;303;g13b6e246fbc_3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b6e246fbc_3_113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green" type="blank">
  <p:cSld name="BLANK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b6e246fbc_3_117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13b6e246fbc_3_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13b6e246fbc_3_11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g13b6e246fbc_3_117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310" name="Google Shape;310;g13b6e246fbc_3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3b6e246fbc_3_11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green">
  <p:cSld name="BLANK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3b6e246fbc_3_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3b6e246fbc_3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3b6e246fbc_3_124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g13b6e246fbc_3_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g13b6e246fbc_3_1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g13b6e246fbc_3_124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rang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13b6e246fbc_3_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3b6e246fbc_3_131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g13b6e246fbc_3_13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3" name="Google Shape;323;g13b6e246fbc_3_1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24" name="Google Shape;324;g13b6e246fbc_3_131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orange">
  <p:cSld name="BLANK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13b6e246fbc_3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3b6e246fbc_3_137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g13b6e246fbc_3_137"/>
          <p:cNvSpPr txBox="1">
            <a:spLocks noGrp="1"/>
          </p:cNvSpPr>
          <p:nvPr>
            <p:ph type="ctrTitle"/>
          </p:nvPr>
        </p:nvSpPr>
        <p:spPr>
          <a:xfrm>
            <a:off x="311700" y="18400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orange">
  <p:cSld name="CUSTOM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13b6e246fbc_3_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3b6e246fbc_3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3b6e246fbc_3_14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3" name="Google Shape;333;g13b6e246fbc_3_14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34" name="Google Shape;334;g13b6e246fbc_3_141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g13b6e246fbc_3_141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orange">
  <p:cSld name="CUSTOM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13b6e246fbc_3_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3b6e246fbc_3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13b6e246fbc_3_14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cxnSp>
        <p:nvCxnSpPr>
          <p:cNvPr id="340" name="Google Shape;340;g13b6e246fbc_3_14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g13b6e246fbc_3_148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-orange">
  <p:cSld name="CUSTOM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13b6e246fbc_3_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g13b6e246fbc_3_154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g13b6e246fbc_3_154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image space - orange">
  <p:cSld name="CUSTOM_1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b6e246fbc_3_158"/>
          <p:cNvSpPr/>
          <p:nvPr/>
        </p:nvSpPr>
        <p:spPr>
          <a:xfrm>
            <a:off x="5486400" y="917250"/>
            <a:ext cx="36576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g13b6e246fbc_3_158"/>
          <p:cNvCxnSpPr/>
          <p:nvPr/>
        </p:nvCxnSpPr>
        <p:spPr>
          <a:xfrm>
            <a:off x="0" y="4561600"/>
            <a:ext cx="53922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g13b6e246fbc_3_15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37764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50" name="Google Shape;350;g13b6e246fbc_3_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13b6e246fbc_3_15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2" name="Google Shape;352;g13b6e246fbc_3_158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g13b6e246fbc_3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250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orange">
  <p:cSld name="CUSTOM_1_1_1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13b6e246fbc_3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3b6e246fbc_3_166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57" name="Google Shape;357;g13b6e246fbc_3_166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8" name="Google Shape;358;g13b6e246fbc_3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g13b6e246fbc_3_166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g13b6e246fbc_3_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g13b6e246fbc_3_16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d9a672c1b_2_4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13d9a672c1b_2_4"/>
          <p:cNvSpPr txBox="1">
            <a:spLocks noGrp="1"/>
          </p:cNvSpPr>
          <p:nvPr>
            <p:ph type="ctrTitle"/>
          </p:nvPr>
        </p:nvSpPr>
        <p:spPr>
          <a:xfrm>
            <a:off x="685800" y="2427182"/>
            <a:ext cx="7772400" cy="91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g13d9a672c1b_2_4"/>
          <p:cNvSpPr txBox="1">
            <a:spLocks noGrp="1"/>
          </p:cNvSpPr>
          <p:nvPr>
            <p:ph type="subTitle" idx="1"/>
          </p:nvPr>
        </p:nvSpPr>
        <p:spPr>
          <a:xfrm>
            <a:off x="685800" y="3805085"/>
            <a:ext cx="7772400" cy="79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pic>
        <p:nvPicPr>
          <p:cNvPr id="370" name="Google Shape;370;g13d9a672c1b_2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474530"/>
            <a:ext cx="2821173" cy="1322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371;g13d9a672c1b_2_4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g13d9a672c1b_2_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13d9a672c1b_2_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3d9a672c1b_2_11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g13d9a672c1b_2_11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7" name="Google Shape;377;g13d9a672c1b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13d9a672c1b_2_1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13d9a672c1b_2_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3d9a672c1b_2_17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g13d9a672c1b_2_17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13d9a672c1b_2_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13d9a672c1b_2_21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g13d9a672c1b_2_21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87" name="Google Shape;387;g13d9a672c1b_2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3d9a672c1b_2_2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9" name="Google Shape;389;g13d9a672c1b_2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13d9a672c1b_2_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13d9a672c1b_2_28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g13d9a672c1b_2_28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94" name="Google Shape;394;g13d9a672c1b_2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13d9a672c1b_2_28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6" name="Google Shape;396;g13d9a672c1b_2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13d9a672c1b_2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13d9a672c1b_2_35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g13d9a672c1b_2_35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01" name="Google Shape;401;g13d9a672c1b_2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13d9a672c1b_2_3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3" name="Google Shape;403;g13d9a672c1b_2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13d9a672c1b_2_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13d9a672c1b_2_42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g13d9a672c1b_2_4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08" name="Google Shape;408;g13d9a672c1b_2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13d9a672c1b_2_4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0" name="Google Shape;410;g13d9a672c1b_2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13d9a672c1b_2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3d9a672c1b_2_49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g13d9a672c1b_2_49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15" name="Google Shape;415;g13d9a672c1b_2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3d9a672c1b_2_49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7" name="Google Shape;417;g13d9a672c1b_2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g13d9a672c1b_2_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13d9a672c1b_2_56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g13d9a672c1b_2_56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22" name="Google Shape;422;g13d9a672c1b_2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13d9a672c1b_2_56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4" name="Google Shape;424;g13d9a672c1b_2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e8f6c694c_1_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1" name="Google Shape;431;g13e8f6c694c_1_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2" name="Google Shape;432;g13e8f6c694c_1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e8f6c694c_1_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5" name="Google Shape;435;g13e8f6c694c_1_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3e8f6c694c_1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g13e8f6c694c_1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g13e8f6c694c_1_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e8f6c694c_1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g13e8f6c694c_1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3" name="Google Shape;443;g13e8f6c694c_1_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4" name="Google Shape;444;g13e8f6c694c_1_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e8f6c694c_1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g13e8f6c694c_1_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e8f6c694c_1_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g13e8f6c694c_1_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1" name="Google Shape;451;g13e8f6c694c_1_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3e8f6c694c_1_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4" name="Google Shape;454;g13e8f6c694c_1_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e8f6c694c_1_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13e8f6c694c_1_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8" name="Google Shape;458;g13e8f6c694c_1_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9" name="Google Shape;459;g13e8f6c694c_1_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0" name="Google Shape;460;g13e8f6c694c_1_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3e8f6c694c_1_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3" name="Google Shape;463;g13e8f6c694c_1_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e8f6c694c_1_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g13e8f6c694c_1_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g13e8f6c694c_1_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3e8f6c694c_1_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green">
  <p:cSld name="SECTION_TITLE_AND_DESCRIPTION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g13e8f6c694c_1_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13e8f6c694c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13e8f6c694c_1_45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4" name="Google Shape;474;g13e8f6c694c_1_4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75" name="Google Shape;475;g13e8f6c694c_1_45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g13e8f6c694c_1_45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2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1168813" y="315248"/>
            <a:ext cx="5158247" cy="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1pPr>
            <a:lvl2pPr marL="914400" lvl="1" indent="-3238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0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629152"/>
            <a:ext cx="1143000" cy="3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20" y="31093"/>
            <a:ext cx="934373" cy="80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245193" y="477049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6e246fbc_12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g13b6e246fbc_1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13b6e246fbc_12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g13b6e246fbc_12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13b6e246fbc_12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b6e246fbc_3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g13b6e246fbc_3_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6" name="Google Shape;186;g13b6e246fbc_3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g13b6e246fbc_3_0"/>
          <p:cNvSpPr txBox="1">
            <a:spLocks noGrp="1"/>
          </p:cNvSpPr>
          <p:nvPr>
            <p:ph type="sldNum" idx="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d9a672c1b_2_0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g13d9a672c1b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g13d9a672c1b_2_0"/>
          <p:cNvSpPr txBox="1">
            <a:spLocks noGrp="1"/>
          </p:cNvSpPr>
          <p:nvPr>
            <p:ph type="sldNum" idx="12"/>
          </p:nvPr>
        </p:nvSpPr>
        <p:spPr>
          <a:xfrm>
            <a:off x="245193" y="4770491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e8f6c694c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g13e8f6c694c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g13e8f6c694c_1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fedprograms/copapplication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hyperlink" Target="mailto:wilson_s@cde.state.co.us" TargetMode="External"/><Relationship Id="rId5" Type="http://schemas.openxmlformats.org/officeDocument/2006/relationships/hyperlink" Target="mailto:temple_r@cde.state.co.us" TargetMode="External"/><Relationship Id="rId4" Type="http://schemas.openxmlformats.org/officeDocument/2006/relationships/hyperlink" Target="mailto:owen_e@cde.state.co.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ctcOGhrDIsHtbj87IoVJvOM-b3-5mwjTG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Ekde2qqDIpHtTN_qta75VPSC9ihpYQ2QE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us02web.zoom.us/meeting/register/tZEtdO2oqDsqE9bSHP-TzBF2YfS6H7HlmJRl" TargetMode="External"/><Relationship Id="rId5" Type="http://schemas.openxmlformats.org/officeDocument/2006/relationships/hyperlink" Target="https://us02web.zoom.us/meeting/register/tZYlcO-qpz8jGNQFpMCH9PIGMQBY5LtmKvB8" TargetMode="External"/><Relationship Id="rId4" Type="http://schemas.openxmlformats.org/officeDocument/2006/relationships/hyperlink" Target="https://us02web.zoom.us/meeting/register/tZctdeusrjkvGtDdV8pAQP4dspi2SvfHGZk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fedprograms/equitabledistributionofteach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Relationship Id="rId5" Type="http://schemas.openxmlformats.org/officeDocument/2006/relationships/hyperlink" Target="mailto:negley_t@cde.state.co.us" TargetMode="External"/><Relationship Id="rId4" Type="http://schemas.openxmlformats.org/officeDocument/2006/relationships/hyperlink" Target="mailto:byrd_e@cde.state.co.u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2/part-2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th-RcjpGzB4KMYLMFoFryHgsB99Podb9jrDdXlXFoU66U_g/viewform?usp=sf_li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geHl7GvuYoFrRx3IBPUday_QnAqIT9w6_Zjdjphu0o435Zw/view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byrd_e@cde.state.co.us" TargetMode="External"/><Relationship Id="rId13" Type="http://schemas.openxmlformats.org/officeDocument/2006/relationships/hyperlink" Target="mailto:crumley_k@cde.state.co.us" TargetMode="External"/><Relationship Id="rId18" Type="http://schemas.openxmlformats.org/officeDocument/2006/relationships/hyperlink" Target="mailto:owens_m@cde.state.co.us" TargetMode="External"/><Relationship Id="rId26" Type="http://schemas.openxmlformats.org/officeDocument/2006/relationships/hyperlink" Target="mailto:prael_m@cde.state.co.us" TargetMode="External"/><Relationship Id="rId3" Type="http://schemas.openxmlformats.org/officeDocument/2006/relationships/hyperlink" Target="mailto:Lastname_Firstinital@cde.state.co.us" TargetMode="External"/><Relationship Id="rId21" Type="http://schemas.openxmlformats.org/officeDocument/2006/relationships/hyperlink" Target="mailto:Hawkins_r@cde.state.co.us" TargetMode="External"/><Relationship Id="rId7" Type="http://schemas.openxmlformats.org/officeDocument/2006/relationships/hyperlink" Target="mailto:wisner_k@cde.state.co.us" TargetMode="External"/><Relationship Id="rId12" Type="http://schemas.openxmlformats.org/officeDocument/2006/relationships/hyperlink" Target="mailto:wilson_s@cde.state.co.us" TargetMode="External"/><Relationship Id="rId17" Type="http://schemas.openxmlformats.org/officeDocument/2006/relationships/hyperlink" Target="mailto:shen_m@cde.state.co.us" TargetMode="External"/><Relationship Id="rId25" Type="http://schemas.openxmlformats.org/officeDocument/2006/relationships/hyperlink" Target="mailto:collins_d@cde.state.co.us" TargetMode="External"/><Relationship Id="rId2" Type="http://schemas.openxmlformats.org/officeDocument/2006/relationships/notesSlide" Target="../notesSlides/notesSlide44.xml"/><Relationship Id="rId16" Type="http://schemas.openxmlformats.org/officeDocument/2006/relationships/hyperlink" Target="mailto:negley_t@cde.state.co.us" TargetMode="External"/><Relationship Id="rId20" Type="http://schemas.openxmlformats.org/officeDocument/2006/relationships/hyperlink" Target="mailto:Austin_j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ushaw_l@cde.state.co.us" TargetMode="External"/><Relationship Id="rId11" Type="http://schemas.openxmlformats.org/officeDocument/2006/relationships/hyperlink" Target="mailto:giessinger_t@cde.state.co.us" TargetMode="External"/><Relationship Id="rId24" Type="http://schemas.openxmlformats.org/officeDocument/2006/relationships/hyperlink" Target="mailto:morris_h@cde.state.co.us" TargetMode="External"/><Relationship Id="rId5" Type="http://schemas.openxmlformats.org/officeDocument/2006/relationships/hyperlink" Target="https://www.cde.state.co.us/fedprograms/regionalcontactspage" TargetMode="External"/><Relationship Id="rId15" Type="http://schemas.openxmlformats.org/officeDocument/2006/relationships/hyperlink" Target="mailto:boylan_k@cde.state.co.us" TargetMode="External"/><Relationship Id="rId23" Type="http://schemas.openxmlformats.org/officeDocument/2006/relationships/hyperlink" Target="mailto:parsley_b@cde.state.co.us" TargetMode="External"/><Relationship Id="rId10" Type="http://schemas.openxmlformats.org/officeDocument/2006/relationships/hyperlink" Target="mailto:temple_r@cde.state.co.us" TargetMode="External"/><Relationship Id="rId19" Type="http://schemas.openxmlformats.org/officeDocument/2006/relationships/hyperlink" Target="mailto:Bartlett_k@cde.state.co.us" TargetMode="External"/><Relationship Id="rId4" Type="http://schemas.openxmlformats.org/officeDocument/2006/relationships/hyperlink" Target="mailto:mohajeri-nelson_n@cde.state.co.us" TargetMode="External"/><Relationship Id="rId9" Type="http://schemas.openxmlformats.org/officeDocument/2006/relationships/hyperlink" Target="mailto:bixler_k@cde.state.co.us" TargetMode="External"/><Relationship Id="rId14" Type="http://schemas.openxmlformats.org/officeDocument/2006/relationships/hyperlink" Target="mailto:schelke_j@cde.state.co.us" TargetMode="External"/><Relationship Id="rId22" Type="http://schemas.openxmlformats.org/officeDocument/2006/relationships/hyperlink" Target="mailto:Kaleda_s@cde.state.co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fedprograms/esser_launchp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esserapplicationleads" TargetMode="External"/><Relationship Id="rId5" Type="http://schemas.openxmlformats.org/officeDocument/2006/relationships/hyperlink" Target="https://www.cde.state.co.us/cdefisgrant/requestforfundsforms" TargetMode="External"/><Relationship Id="rId4" Type="http://schemas.openxmlformats.org/officeDocument/2006/relationships/hyperlink" Target="https://www.cde.state.co.us/cdefisgrant/esserdistributionrepo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"/>
          <p:cNvSpPr txBox="1">
            <a:spLocks noGrp="1"/>
          </p:cNvSpPr>
          <p:nvPr>
            <p:ph type="ctrTitle"/>
          </p:nvPr>
        </p:nvSpPr>
        <p:spPr>
          <a:xfrm>
            <a:off x="1657350" y="2427181"/>
            <a:ext cx="5829300" cy="62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dirty="0"/>
              <a:t>CDE Office Hours</a:t>
            </a:r>
            <a:endParaRPr dirty="0"/>
          </a:p>
        </p:txBody>
      </p:sp>
      <p:sp>
        <p:nvSpPr>
          <p:cNvPr id="482" name="Google Shape;482;p1"/>
          <p:cNvSpPr txBox="1">
            <a:spLocks noGrp="1"/>
          </p:cNvSpPr>
          <p:nvPr>
            <p:ph type="subTitle" idx="1"/>
          </p:nvPr>
        </p:nvSpPr>
        <p:spPr>
          <a:xfrm>
            <a:off x="1657350" y="3402106"/>
            <a:ext cx="5829300" cy="76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400"/>
              <a:t>July 21, 2022</a:t>
            </a:r>
            <a:endParaRPr sz="1400"/>
          </a:p>
        </p:txBody>
      </p:sp>
      <p:sp>
        <p:nvSpPr>
          <p:cNvPr id="483" name="Google Shape;483;p1"/>
          <p:cNvSpPr txBox="1">
            <a:spLocks noGrp="1"/>
          </p:cNvSpPr>
          <p:nvPr>
            <p:ph type="sldNum" idx="12"/>
          </p:nvPr>
        </p:nvSpPr>
        <p:spPr>
          <a:xfrm>
            <a:off x="1310303" y="4820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f48c2b58ac_1_110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Join us!</a:t>
            </a:r>
            <a:endParaRPr sz="3700"/>
          </a:p>
        </p:txBody>
      </p:sp>
      <p:sp>
        <p:nvSpPr>
          <p:cNvPr id="543" name="Google Shape;543;gf48c2b58ac_1_11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412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900"/>
              <a:buChar char="•"/>
            </a:pPr>
            <a:r>
              <a:rPr lang="en" sz="2900"/>
              <a:t>To apply for a position, fill out the </a:t>
            </a:r>
            <a:r>
              <a:rPr lang="en" sz="2900" u="sng">
                <a:solidFill>
                  <a:schemeClr val="hlink"/>
                </a:solidFill>
                <a:hlinkClick r:id="rId3"/>
              </a:rPr>
              <a:t>2022-23 Application</a:t>
            </a:r>
            <a:r>
              <a:rPr lang="en" sz="2900"/>
              <a:t>(PDF) and submit to </a:t>
            </a:r>
            <a:r>
              <a:rPr lang="en" sz="2900" u="sng">
                <a:solidFill>
                  <a:schemeClr val="hlink"/>
                </a:solidFill>
                <a:hlinkClick r:id="rId4"/>
              </a:rPr>
              <a:t>Emily Owen</a:t>
            </a:r>
            <a:r>
              <a:rPr lang="en" sz="2900"/>
              <a:t>.  </a:t>
            </a:r>
            <a:endParaRPr sz="2900"/>
          </a:p>
          <a:p>
            <a:pPr marL="457200" lvl="0" indent="-412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" sz="2900"/>
              <a:t>For additional information, please reach out to </a:t>
            </a:r>
            <a:r>
              <a:rPr lang="en" sz="2900" u="sng">
                <a:solidFill>
                  <a:schemeClr val="hlink"/>
                </a:solidFill>
                <a:hlinkClick r:id="rId5"/>
              </a:rPr>
              <a:t>Rachel Temple</a:t>
            </a:r>
            <a:r>
              <a:rPr lang="en" sz="2900"/>
              <a:t> or </a:t>
            </a:r>
            <a:r>
              <a:rPr lang="en" sz="2900" u="sng">
                <a:solidFill>
                  <a:schemeClr val="hlink"/>
                </a:solidFill>
                <a:hlinkClick r:id="rId6"/>
              </a:rPr>
              <a:t>Shannon Wilson</a:t>
            </a:r>
            <a:r>
              <a:rPr lang="en" sz="2900"/>
              <a:t>.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3e8f6c694c_6_0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sz="2600"/>
              <a:t>C</a:t>
            </a:r>
            <a:r>
              <a:rPr lang="en" sz="3000"/>
              <a:t>omprehensive Support Plans/ CS UIP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600"/>
          </a:p>
        </p:txBody>
      </p:sp>
      <p:sp>
        <p:nvSpPr>
          <p:cNvPr id="549" name="Google Shape;549;g13e8f6c694c_6_0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3b9c904bda_0_0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Upcoming Virtual Training: CS UIP Requirements</a:t>
            </a:r>
            <a:endParaRPr/>
          </a:p>
        </p:txBody>
      </p:sp>
      <p:sp>
        <p:nvSpPr>
          <p:cNvPr id="555" name="Google Shape;555;g13b9c904bda_0_0"/>
          <p:cNvSpPr txBox="1">
            <a:spLocks noGrp="1"/>
          </p:cNvSpPr>
          <p:nvPr>
            <p:ph type="body" idx="1"/>
          </p:nvPr>
        </p:nvSpPr>
        <p:spPr>
          <a:xfrm>
            <a:off x="628650" y="1222375"/>
            <a:ext cx="78867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6587"/>
              <a:buNone/>
            </a:pPr>
            <a:r>
              <a:rPr lang="en" sz="2922" b="1"/>
              <a:t>Content:</a:t>
            </a:r>
            <a:r>
              <a:rPr lang="en" sz="2922"/>
              <a:t> CDE will provide and overview of the improvement planning requirements for schools identified for Comprehensive Support and Improvement under ESSA. </a:t>
            </a:r>
            <a:endParaRPr sz="2922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6587"/>
              <a:buNone/>
            </a:pPr>
            <a:r>
              <a:rPr lang="en" sz="2922" b="1"/>
              <a:t>Target Audience:</a:t>
            </a:r>
            <a:r>
              <a:rPr lang="en" sz="2922"/>
              <a:t> LEA staff who oversee the UIP process for CS schools and school leaders from identified schools</a:t>
            </a:r>
            <a:endParaRPr sz="2922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4606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1907"/>
              <a:buNone/>
            </a:pPr>
            <a:r>
              <a:rPr lang="en" sz="3143" b="1"/>
              <a:t>Date and Time:</a:t>
            </a:r>
            <a:r>
              <a:rPr lang="en" sz="3143"/>
              <a:t> August 2nd, 10:00- 12:00</a:t>
            </a:r>
            <a:endParaRPr sz="3143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4606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61636"/>
              <a:buNone/>
            </a:pPr>
            <a:r>
              <a:rPr lang="en" sz="3157" b="1"/>
              <a:t>Register </a:t>
            </a:r>
            <a:r>
              <a:rPr lang="en" sz="3157" b="1" u="sng">
                <a:solidFill>
                  <a:schemeClr val="hlink"/>
                </a:solidFill>
                <a:hlinkClick r:id="rId3"/>
              </a:rPr>
              <a:t>HERE</a:t>
            </a:r>
            <a:endParaRPr sz="3157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3da0743acb_0_0"/>
          <p:cNvSpPr txBox="1">
            <a:spLocks noGrp="1"/>
          </p:cNvSpPr>
          <p:nvPr>
            <p:ph type="title"/>
          </p:nvPr>
        </p:nvSpPr>
        <p:spPr>
          <a:xfrm>
            <a:off x="332675" y="153875"/>
            <a:ext cx="69144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CS UIP Planning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September Virtual Workshop Offerings</a:t>
            </a:r>
            <a:endParaRPr sz="2300"/>
          </a:p>
        </p:txBody>
      </p:sp>
      <p:sp>
        <p:nvSpPr>
          <p:cNvPr id="561" name="Google Shape;561;g13da0743acb_0_0"/>
          <p:cNvSpPr txBox="1">
            <a:spLocks noGrp="1"/>
          </p:cNvSpPr>
          <p:nvPr>
            <p:ph type="body" idx="1"/>
          </p:nvPr>
        </p:nvSpPr>
        <p:spPr>
          <a:xfrm>
            <a:off x="332675" y="1135400"/>
            <a:ext cx="8422200" cy="36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8993"/>
              <a:buFont typeface="Arial"/>
              <a:buNone/>
            </a:pPr>
            <a:r>
              <a:rPr lang="en" sz="2820" b="1"/>
              <a:t>Additional Opportunity Coming in September: </a:t>
            </a:r>
            <a:r>
              <a:rPr lang="en" sz="2340"/>
              <a:t>Workshop sessions for </a:t>
            </a:r>
            <a:r>
              <a:rPr lang="en" sz="2340" b="1">
                <a:solidFill>
                  <a:srgbClr val="FF0000"/>
                </a:solidFill>
              </a:rPr>
              <a:t>each identification type</a:t>
            </a:r>
            <a:r>
              <a:rPr lang="en" sz="2340"/>
              <a:t> where CDE staff will assist with question and help LEA and school staff complete the CS UIP requirements. </a:t>
            </a:r>
            <a:endParaRPr sz="234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73" b="1" u="sng"/>
              <a:t>T</a:t>
            </a:r>
            <a:r>
              <a:rPr lang="en" sz="2411" b="1" u="sng"/>
              <a:t>hursday, September 1, 2022 from 8:00-11:00</a:t>
            </a:r>
            <a:r>
              <a:rPr lang="en" sz="2103"/>
              <a:t>  - Comprehensive Support Plan for CS Identified Schools/UIP: Low Graduation Rate      </a:t>
            </a:r>
            <a:r>
              <a:rPr lang="en" sz="2103" b="1"/>
              <a:t>Register</a:t>
            </a:r>
            <a:r>
              <a:rPr lang="en" sz="2103"/>
              <a:t> </a:t>
            </a:r>
            <a:r>
              <a:rPr lang="en" sz="2103" u="sng">
                <a:solidFill>
                  <a:schemeClr val="hlink"/>
                </a:solidFill>
                <a:hlinkClick r:id="rId3"/>
              </a:rPr>
              <a:t>HERE</a:t>
            </a:r>
            <a:endParaRPr sz="2103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3" b="1" u="sng"/>
              <a:t>Thursday, September 1, 2022 from 12:00-3:00</a:t>
            </a:r>
            <a:r>
              <a:rPr lang="en" sz="2303"/>
              <a:t> </a:t>
            </a:r>
            <a:r>
              <a:rPr lang="en" sz="2103"/>
              <a:t> - Comprehensive Support Plan/UIP for CS Identified Schools: Low Participation       Register </a:t>
            </a:r>
            <a:r>
              <a:rPr lang="en" sz="2103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" sz="2103"/>
              <a:t>  </a:t>
            </a:r>
            <a:endParaRPr sz="2103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20" b="1" u="sng"/>
              <a:t>Thursday, September 8, 2022 from 8:00-11:00</a:t>
            </a:r>
            <a:r>
              <a:rPr lang="en" sz="2103" u="sng"/>
              <a:t> </a:t>
            </a:r>
            <a:r>
              <a:rPr lang="en" sz="2103"/>
              <a:t> - Comprehensive Support Plan/UIP for CS Identified Schools: Lowest 5% Elementary/ Secondary          Register </a:t>
            </a:r>
            <a:r>
              <a:rPr lang="en" sz="2103" u="sng">
                <a:solidFill>
                  <a:schemeClr val="hlink"/>
                </a:solidFill>
                <a:hlinkClick r:id="rId5"/>
              </a:rPr>
              <a:t>HERE</a:t>
            </a:r>
            <a:endParaRPr sz="2103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20" b="1" u="sng"/>
              <a:t>Thursday, September 8, 2022 from 12:00- 3:00</a:t>
            </a:r>
            <a:r>
              <a:rPr lang="en" sz="2103"/>
              <a:t>  - Comprehensive Support Plan/UIP for CS Identified Schools: Lowest 5% Elementary K-2        Register </a:t>
            </a:r>
            <a:r>
              <a:rPr lang="en" sz="2103" u="sng">
                <a:solidFill>
                  <a:schemeClr val="hlink"/>
                </a:solidFill>
                <a:hlinkClick r:id="rId6"/>
              </a:rPr>
              <a:t>HERE</a:t>
            </a:r>
            <a:endParaRPr sz="260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4467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3dc4b0e677_0_4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Equitable Distribution of Teachers (EDT)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3e8f6c694c_1_52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Equitable Distribution of Teachers: Aligning Data Years</a:t>
            </a:r>
            <a:endParaRPr/>
          </a:p>
        </p:txBody>
      </p:sp>
      <p:sp>
        <p:nvSpPr>
          <p:cNvPr id="572" name="Google Shape;572;g13e8f6c694c_1_52"/>
          <p:cNvSpPr txBox="1">
            <a:spLocks noGrp="1"/>
          </p:cNvSpPr>
          <p:nvPr>
            <p:ph type="body" idx="1"/>
          </p:nvPr>
        </p:nvSpPr>
        <p:spPr>
          <a:xfrm>
            <a:off x="433800" y="3168025"/>
            <a:ext cx="8276400" cy="11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Currently: </a:t>
            </a:r>
            <a:r>
              <a:rPr lang="en"/>
              <a:t>Using 21-22 HR data, LEAs will spend 22-23 reviewing that data and planning with stakeholders to identify strategies to address gaps. If there are medium or large gaps, EDT plans are submitted by June 30, 2023 in the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23-2</a:t>
            </a:r>
            <a:r>
              <a:rPr lang="en"/>
              <a:t>4 Cons App and after approval, will be implemented over the course of that 23-24 school year.</a:t>
            </a:r>
            <a:endParaRPr/>
          </a:p>
        </p:txBody>
      </p:sp>
      <p:sp>
        <p:nvSpPr>
          <p:cNvPr id="573" name="Google Shape;573;g13e8f6c694c_1_52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574" name="Google Shape;574;g13e8f6c694c_1_52"/>
          <p:cNvGraphicFramePr/>
          <p:nvPr>
            <p:extLst>
              <p:ext uri="{D42A27DB-BD31-4B8C-83A1-F6EECF244321}">
                <p14:modId xmlns:p14="http://schemas.microsoft.com/office/powerpoint/2010/main" val="2484354851"/>
              </p:ext>
            </p:extLst>
          </p:nvPr>
        </p:nvGraphicFramePr>
        <p:xfrm>
          <a:off x="657800" y="978875"/>
          <a:ext cx="7828400" cy="2011555"/>
        </p:xfrm>
        <a:graphic>
          <a:graphicData uri="http://schemas.openxmlformats.org/drawingml/2006/table">
            <a:tbl>
              <a:tblPr firstRow="1">
                <a:noFill/>
                <a:tableStyleId>{64010219-69FC-487A-8143-462AA87FD7EF}</a:tableStyleId>
              </a:tblPr>
              <a:tblGrid>
                <a:gridCol w="18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Data Year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19-20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20-21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21-22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22-23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Planning Year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20-21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21-22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22-23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23-24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EDT Plan Due Date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6/30/21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6/30/22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6/30/23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6/30/24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Implementation Year (Also ConsApp Year)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21-22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22-23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23-24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24-25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5" name="Google Shape;575;g13e8f6c694c_1_52" descr="21-22 Data year; 22-23 planning year; EDT plan due 6/30/23; 23-24 implementation year"/>
          <p:cNvSpPr/>
          <p:nvPr/>
        </p:nvSpPr>
        <p:spPr>
          <a:xfrm>
            <a:off x="5740450" y="978875"/>
            <a:ext cx="809700" cy="168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3e8f6c694c_1_61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Equitable Distribution of Teachers: Next Steps</a:t>
            </a:r>
            <a:endParaRPr/>
          </a:p>
        </p:txBody>
      </p:sp>
      <p:sp>
        <p:nvSpPr>
          <p:cNvPr id="581" name="Google Shape;581;g13e8f6c694c_1_61"/>
          <p:cNvSpPr txBox="1">
            <a:spLocks noGrp="1"/>
          </p:cNvSpPr>
          <p:nvPr>
            <p:ph type="body" idx="1"/>
          </p:nvPr>
        </p:nvSpPr>
        <p:spPr>
          <a:xfrm>
            <a:off x="433800" y="1087575"/>
            <a:ext cx="8276400" cy="32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Syncplicity</a:t>
            </a:r>
            <a:r>
              <a:rPr lang="en"/>
              <a:t>: On Monday, July 18, 2022, access to the 21-22 EDT data in Syncplicity was shared with LEA contacts listed as Authorized Representative, Title I, and Title II in the Consolidated Application.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Notification</a:t>
            </a:r>
            <a:r>
              <a:rPr lang="en"/>
              <a:t>: An EDT data notification email was sent, which explains the purpose of EDT, plan requirements, and important reminders.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b="1"/>
              <a:t>Resources</a:t>
            </a:r>
            <a:r>
              <a:rPr lang="en"/>
              <a:t>: The CDE EDT website, which includes training videos and FAQs, is a helpful resource as you review the 21-22 data.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http://www.cde.state.co.us/fedprograms/equitabledistributionofteachers</a:t>
            </a:r>
            <a:r>
              <a:rPr lang="en"/>
              <a:t>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Please contact Evita Byrd [</a:t>
            </a:r>
            <a:r>
              <a:rPr lang="en" u="sng">
                <a:solidFill>
                  <a:schemeClr val="hlink"/>
                </a:solidFill>
                <a:hlinkClick r:id="rId4"/>
              </a:rPr>
              <a:t>byrd_e@cde.state.co.us</a:t>
            </a:r>
            <a:r>
              <a:rPr lang="en"/>
              <a:t>] for general EDT questions and Tina Negley [</a:t>
            </a:r>
            <a:r>
              <a:rPr lang="en" u="sng">
                <a:solidFill>
                  <a:schemeClr val="hlink"/>
                </a:solidFill>
                <a:hlinkClick r:id="rId5"/>
              </a:rPr>
              <a:t>negley_t@cde.state.co.us</a:t>
            </a:r>
            <a:r>
              <a:rPr lang="en"/>
              <a:t>] for questions about EDT data calculations.</a:t>
            </a:r>
            <a:endParaRPr/>
          </a:p>
        </p:txBody>
      </p:sp>
      <p:sp>
        <p:nvSpPr>
          <p:cNvPr id="582" name="Google Shape;582;g13e8f6c694c_1_61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3dc4b0e677_0_0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Programs Monitoring Updates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3dc4b0e677_0_1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2021-2022 Monitoring Reflections</a:t>
            </a:r>
            <a:endParaRPr sz="2100"/>
          </a:p>
        </p:txBody>
      </p:sp>
      <p:graphicFrame>
        <p:nvGraphicFramePr>
          <p:cNvPr id="593" name="Google Shape;593;g13dc4b0e677_0_10"/>
          <p:cNvGraphicFramePr/>
          <p:nvPr>
            <p:extLst>
              <p:ext uri="{D42A27DB-BD31-4B8C-83A1-F6EECF244321}">
                <p14:modId xmlns:p14="http://schemas.microsoft.com/office/powerpoint/2010/main" val="4011748848"/>
              </p:ext>
            </p:extLst>
          </p:nvPr>
        </p:nvGraphicFramePr>
        <p:xfrm>
          <a:off x="370950" y="1038275"/>
          <a:ext cx="8069250" cy="3454450"/>
        </p:xfrm>
        <a:graphic>
          <a:graphicData uri="http://schemas.openxmlformats.org/drawingml/2006/table">
            <a:tbl>
              <a:tblPr firstRow="1">
                <a:noFill/>
                <a:tableStyleId>{64010219-69FC-487A-8143-462AA87FD7EF}</a:tableStyleId>
              </a:tblPr>
              <a:tblGrid>
                <a:gridCol w="80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4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" dirty="0"/>
                        <a:t>Successes: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Revised process to include both ESEA and ESSER monitoring</a:t>
                      </a:r>
                      <a:endParaRPr dirty="0"/>
                    </a:p>
                    <a:p>
                      <a:pPr marL="1371600" lvl="2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■"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Made real-time changes based on observations and feedback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Provided training and support to LEAs, Tribal Nations, facility schools, and AUs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Internal and external collaboration 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Reports are being finalized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" dirty="0"/>
                        <a:t>Challenges: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Made real-time changes to the process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Needed to extend timelines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94" name="Google Shape;594;g13dc4b0e677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363" y="24948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3e9716af2c_0_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Next Steps</a:t>
            </a:r>
            <a:endParaRPr sz="2100"/>
          </a:p>
        </p:txBody>
      </p:sp>
      <p:graphicFrame>
        <p:nvGraphicFramePr>
          <p:cNvPr id="600" name="Google Shape;600;g13e9716af2c_0_0"/>
          <p:cNvGraphicFramePr/>
          <p:nvPr>
            <p:extLst>
              <p:ext uri="{D42A27DB-BD31-4B8C-83A1-F6EECF244321}">
                <p14:modId xmlns:p14="http://schemas.microsoft.com/office/powerpoint/2010/main" val="1687479302"/>
              </p:ext>
            </p:extLst>
          </p:nvPr>
        </p:nvGraphicFramePr>
        <p:xfrm>
          <a:off x="894450" y="1038275"/>
          <a:ext cx="7084525" cy="3454450"/>
        </p:xfrm>
        <a:graphic>
          <a:graphicData uri="http://schemas.openxmlformats.org/drawingml/2006/table">
            <a:tbl>
              <a:tblPr firstRow="1">
                <a:noFill/>
                <a:tableStyleId>{64010219-69FC-487A-8143-462AA87FD7EF}</a:tableStyleId>
              </a:tblPr>
              <a:tblGrid>
                <a:gridCol w="70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44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❖"/>
                      </a:pPr>
                      <a:r>
                        <a:rPr lang="en" dirty="0"/>
                        <a:t>Implement Improvements: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Make adjustments to risk assessment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Incorporate a more robust self-assessment 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/>
                        <a:t>Provide targeted training for LEAs based on lessons learned and monitoring findings </a:t>
                      </a:r>
                      <a:endParaRPr dirty="0"/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➢"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Update resources and timelines 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1371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01" name="Google Shape;601;g13e9716af2c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113" y="2813200"/>
            <a:ext cx="2005775" cy="216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/>
              <a:t>ESSER Office Hours</a:t>
            </a:r>
            <a:endParaRPr/>
          </a:p>
        </p:txBody>
      </p:sp>
      <p:sp>
        <p:nvSpPr>
          <p:cNvPr id="490" name="Google Shape;490;p2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u="sng"/>
              <a:t>Topics</a:t>
            </a:r>
            <a:endParaRPr sz="1600"/>
          </a:p>
          <a:p>
            <a:pPr marL="368300" lvl="0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Updates and Reminders</a:t>
            </a:r>
            <a:endParaRPr sz="1600"/>
          </a:p>
          <a:p>
            <a:pPr marL="71120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Consolidated Application Updates</a:t>
            </a:r>
            <a:endParaRPr sz="1400"/>
          </a:p>
          <a:p>
            <a:pPr marL="71120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ESSER Upcoming Deadlines</a:t>
            </a:r>
            <a:endParaRPr sz="1400"/>
          </a:p>
          <a:p>
            <a:pPr marL="71120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Committee of Practitioners Membership</a:t>
            </a:r>
            <a:endParaRPr sz="1400"/>
          </a:p>
          <a:p>
            <a:pPr marL="71120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Upcoming CS UIP Trainings</a:t>
            </a:r>
            <a:endParaRPr sz="1400"/>
          </a:p>
          <a:p>
            <a:pPr marL="711200" lvl="1" indent="-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Equitable Distribution of Teachers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Federal Programs Monitoring Updates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Late Liquidation Waiver from the U.S. Department of Education</a:t>
            </a: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Expanded Learning Opportunity Stakeholder Engagement </a:t>
            </a:r>
            <a:endParaRPr sz="1600"/>
          </a:p>
          <a:p>
            <a:pPr marL="368300" lvl="0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91" name="Google Shape;491;p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3e9716af2c_0_5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Coming Soon!</a:t>
            </a:r>
            <a:endParaRPr sz="2100"/>
          </a:p>
        </p:txBody>
      </p:sp>
      <p:sp>
        <p:nvSpPr>
          <p:cNvPr id="607" name="Google Shape;607;g13e9716af2c_0_5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Final Reports from 21-22 Monitoring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Feedback survey will accompany report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Monitoring Process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Support, Resources, and Training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Notification letters will be sent by end of August (82 LEAs)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Training will be provided following notification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22-23 Timeline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Self-assessment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8" name="Google Shape;608;g13e9716af2c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6930">
            <a:off x="3650475" y="1754350"/>
            <a:ext cx="4631751" cy="260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3d9a672c1b_0_12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Updates and Clarifications about the Late Liquidation Waiver from the U.S. Department of Education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/>
          </a:p>
        </p:txBody>
      </p:sp>
      <p:sp>
        <p:nvSpPr>
          <p:cNvPr id="614" name="Google Shape;614;g13d9a672c1b_0_12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3dcf8c5263_0_15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 Between Obligation and Liquidation? </a:t>
            </a:r>
            <a:endParaRPr/>
          </a:p>
        </p:txBody>
      </p:sp>
      <p:sp>
        <p:nvSpPr>
          <p:cNvPr id="620" name="Google Shape;620;g13dcf8c5263_0_15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Obligate - make a binding, written commitment to obtain services, work, or products (often compared to using a credit card for a purchase)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Liquidate - draw down and expenditure of funds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21" name="Google Shape;621;g13dcf8c5263_0_15"/>
          <p:cNvGraphicFramePr/>
          <p:nvPr>
            <p:extLst>
              <p:ext uri="{D42A27DB-BD31-4B8C-83A1-F6EECF244321}">
                <p14:modId xmlns:p14="http://schemas.microsoft.com/office/powerpoint/2010/main" val="684405947"/>
              </p:ext>
            </p:extLst>
          </p:nvPr>
        </p:nvGraphicFramePr>
        <p:xfrm>
          <a:off x="952500" y="2305125"/>
          <a:ext cx="7239000" cy="2224920"/>
        </p:xfrm>
        <a:graphic>
          <a:graphicData uri="http://schemas.openxmlformats.org/drawingml/2006/table">
            <a:tbl>
              <a:tblPr firstRow="1">
                <a:noFill/>
                <a:tableStyleId>{64010219-69FC-487A-8143-462AA87FD7EF}</a:tableStyleId>
              </a:tblPr>
              <a:tblGrid>
                <a:gridCol w="201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Program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Obligation Deadline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Colorado LEA’s Liquidation Period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SEA (CDE) Liquidation Deadline (without extension)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CARES ESSER 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 30, 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 1, 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 30, 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CRSSA ESSER 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 30, 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 1, 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 29, 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ARP ESSER III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 30, 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 1, 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January 28, 2025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3dcf8c5263_0_5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Obligation Date by Activity Type [34 CFR §76.707] </a:t>
            </a:r>
            <a:endParaRPr/>
          </a:p>
        </p:txBody>
      </p:sp>
      <p:graphicFrame>
        <p:nvGraphicFramePr>
          <p:cNvPr id="627" name="Google Shape;627;g13dcf8c5263_0_5"/>
          <p:cNvGraphicFramePr/>
          <p:nvPr>
            <p:extLst>
              <p:ext uri="{D42A27DB-BD31-4B8C-83A1-F6EECF244321}">
                <p14:modId xmlns:p14="http://schemas.microsoft.com/office/powerpoint/2010/main" val="1215952825"/>
              </p:ext>
            </p:extLst>
          </p:nvPr>
        </p:nvGraphicFramePr>
        <p:xfrm>
          <a:off x="171875" y="1012931"/>
          <a:ext cx="8709975" cy="3914948"/>
        </p:xfrm>
        <a:graphic>
          <a:graphicData uri="http://schemas.openxmlformats.org/drawingml/2006/table">
            <a:tbl>
              <a:tblPr firstRow="1">
                <a:solidFill>
                  <a:srgbClr val="FFFFFF"/>
                </a:solidFill>
                <a:tableStyleId>{BF874102-68B2-4CFB-8F57-0BE779D96024}</a:tableStyleId>
              </a:tblPr>
              <a:tblGrid>
                <a:gridCol w="44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If the obligation is for -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76200" marB="762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obligation is made -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6200" marR="76200" marT="76200" marB="762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(a) Acquisition of real or personal property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acquire the property.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(b) Personal services by an employee of the State or subgrantee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services are performed.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(c) Personal services by a contractor who is not an employee of the State or subgrantee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obtain the services.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(d) Performance of work other than personal services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date on which the State or subgrantee makes a binding written commitment to obtain the work.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(e) Public utility services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State or subgrantee receives the services.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(f) Travel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travel is taken.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(g) Rental of real or personal property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the State or subgrantee uses the property.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(h) A pre-agreement cost that was properly approved by the Secretary under the cost principles in </a:t>
                      </a:r>
                      <a:r>
                        <a:rPr lang="en" sz="1100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CFR part 200</a:t>
                      </a:r>
                      <a:r>
                        <a:rPr lang="en" sz="11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Subpart E - Cost Principles</a:t>
                      </a:r>
                      <a:endParaRPr sz="11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On the first day of the grant or subgrant performance period.</a:t>
                      </a:r>
                      <a:endParaRPr sz="11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50800" marB="50800">
                    <a:lnL w="9525" cap="flat" cmpd="sng">
                      <a:solidFill>
                        <a:srgbClr val="95B3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3dcf8c5263_0_0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Liquidation - USDE Communication</a:t>
            </a:r>
            <a:endParaRPr/>
          </a:p>
        </p:txBody>
      </p:sp>
      <p:sp>
        <p:nvSpPr>
          <p:cNvPr id="633" name="Google Shape;633;g13dcf8c5263_0_0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" sz="1600"/>
              <a:t>May 13, 2022 USDE Letter to the School Superintendents Association</a:t>
            </a:r>
            <a:endParaRPr sz="16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600"/>
              <a:t>Response to request seeking flexibility on timeline for use of funds, particularly pertaining to construction projects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1600"/>
              <a:t>Reminders in the USDE letter</a:t>
            </a:r>
            <a:endParaRPr sz="16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Discourages use of funds for </a:t>
            </a:r>
            <a:r>
              <a:rPr lang="en" sz="1300" b="1" i="1"/>
              <a:t>new </a:t>
            </a:r>
            <a:r>
              <a:rPr lang="en" sz="1300"/>
              <a:t>construction </a:t>
            </a:r>
            <a:endParaRPr sz="13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Encourages addressing needs arising from the pandemic and using funds for pressing needs and with the sense of urgency as intended</a:t>
            </a:r>
            <a:endParaRPr sz="13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All uses of funds must meet the overall purpose of the ESSER grants: “to prevent, prepare for, and respond to to COVID-19”</a:t>
            </a:r>
            <a:endParaRPr sz="130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Includes matters that have been exasperated by the pandemic </a:t>
            </a:r>
            <a:endParaRPr sz="13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ESSER obligation and liquidation deadlines are set in statute and regulations</a:t>
            </a:r>
            <a:endParaRPr sz="13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200"/>
              <a:t>USDE does NOT have the authority to waive or extend the obligation periods</a:t>
            </a:r>
            <a:endParaRPr sz="12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200"/>
              <a:t>USDE does have the authority to extend the liquidation period, on a grant by grant basis, for activities that have been properly and timely obligated [timely and valid obligation pursuant to 34 CFR §76.707]  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3dcf8c5263_0_21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Clarifications </a:t>
            </a:r>
            <a:endParaRPr dirty="0"/>
          </a:p>
        </p:txBody>
      </p:sp>
      <p:sp>
        <p:nvSpPr>
          <p:cNvPr id="639" name="Google Shape;639;g13dcf8c5263_0_21"/>
          <p:cNvSpPr txBox="1">
            <a:spLocks noGrp="1"/>
          </p:cNvSpPr>
          <p:nvPr>
            <p:ph type="body" idx="1"/>
          </p:nvPr>
        </p:nvSpPr>
        <p:spPr>
          <a:xfrm>
            <a:off x="245200" y="998775"/>
            <a:ext cx="8587800" cy="35790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Extension must be requested by the SEA - granted on a case by case basis 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USDE has not yet released a process for requesting late liquidation extensions - ESSER I first/this summer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At this time, they are not pre-determining what scenarios constitute the circumstances under which an extension will be granted; urge SEAs and LEAs to continue to spend and draw down funds as quickly as feasible  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300"/>
              <a:t>USDE can only extend the liquidation (NOT the obligation) period up to 18 months after the obligation deadline (or up to 14 months after the liquidation period)</a:t>
            </a:r>
            <a:endParaRPr sz="1300"/>
          </a:p>
        </p:txBody>
      </p:sp>
      <p:graphicFrame>
        <p:nvGraphicFramePr>
          <p:cNvPr id="640" name="Google Shape;640;g13dcf8c5263_0_21"/>
          <p:cNvGraphicFramePr/>
          <p:nvPr>
            <p:extLst>
              <p:ext uri="{D42A27DB-BD31-4B8C-83A1-F6EECF244321}">
                <p14:modId xmlns:p14="http://schemas.microsoft.com/office/powerpoint/2010/main" val="2208283357"/>
              </p:ext>
            </p:extLst>
          </p:nvPr>
        </p:nvGraphicFramePr>
        <p:xfrm>
          <a:off x="299750" y="2338293"/>
          <a:ext cx="8544500" cy="2279055"/>
        </p:xfrm>
        <a:graphic>
          <a:graphicData uri="http://schemas.openxmlformats.org/drawingml/2006/table">
            <a:tbl>
              <a:tblPr firstRow="1">
                <a:noFill/>
                <a:tableStyleId>{64010219-69FC-487A-8143-462AA87FD7EF}</a:tableStyleId>
              </a:tblPr>
              <a:tblGrid>
                <a:gridCol w="170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Program</a:t>
                      </a:r>
                      <a:endParaRPr sz="1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Obligation Deadline</a:t>
                      </a:r>
                      <a:endParaRPr sz="1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Colorado LEA’s Liquidation Period</a:t>
                      </a:r>
                      <a:endParaRPr sz="1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SEA (CDE) Liquidation Deadline (without extension)</a:t>
                      </a:r>
                      <a:endParaRPr sz="1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(Up to) 14-months Liquidation Extension</a:t>
                      </a:r>
                      <a:endParaRPr sz="1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CARES ESSER I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September 30, 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November 1, 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January 30, 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April 1, 2024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CRSSA ESSER II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September 30, 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November 1, 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January 29, 2024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March 31, 2025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ARP ESSER III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September 30, 2024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November 1, 2024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January 28, 2025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March 31, 2026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953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dcf8c5263_0_27"/>
          <p:cNvSpPr txBox="1">
            <a:spLocks noGrp="1"/>
          </p:cNvSpPr>
          <p:nvPr>
            <p:ph type="title"/>
          </p:nvPr>
        </p:nvSpPr>
        <p:spPr>
          <a:xfrm>
            <a:off x="245194" y="190885"/>
            <a:ext cx="6081900" cy="5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Google Survey</a:t>
            </a:r>
            <a:endParaRPr dirty="0"/>
          </a:p>
        </p:txBody>
      </p:sp>
      <p:sp>
        <p:nvSpPr>
          <p:cNvPr id="646" name="Google Shape;646;g13dcf8c5263_0_27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</p:spPr>
        <p:txBody>
          <a:bodyPr spcFirstLastPara="1" wrap="square" lIns="0" tIns="0" rIns="0" bIns="3427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In order for CDE to get a better sense of potential extension requests needed, please complete a </a:t>
            </a:r>
            <a:r>
              <a:rPr lang="en" dirty="0">
                <a:hlinkClick r:id="rId3"/>
              </a:rPr>
              <a:t>Google survey</a:t>
            </a:r>
            <a:r>
              <a:rPr lang="en" dirty="0"/>
              <a:t> indicating the following:</a:t>
            </a:r>
          </a:p>
          <a:p>
            <a:r>
              <a:rPr lang="en" dirty="0"/>
              <a:t>Please indicate if you feel that you may be in a situation of needing an extension request for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ESSER I?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ESSER II?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ESSER III?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Do not anticipate needing an extension for any of the ESSER funds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If anticipating needing an extension, for what type/buckets activities?  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g13b6e246fbc_3_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54172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13b6e246fbc_3_179"/>
          <p:cNvSpPr txBox="1"/>
          <p:nvPr/>
        </p:nvSpPr>
        <p:spPr>
          <a:xfrm>
            <a:off x="115900" y="2180350"/>
            <a:ext cx="3739200" cy="1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0" i="0" u="none" strike="noStrike" cap="none">
                <a:solidFill>
                  <a:srgbClr val="232C67"/>
                </a:solidFill>
                <a:latin typeface="Rockwell"/>
                <a:ea typeface="Rockwell"/>
                <a:cs typeface="Rockwell"/>
                <a:sym typeface="Rockwell"/>
              </a:rPr>
              <a:t>ESSER Update &amp; Community Engagement</a:t>
            </a:r>
            <a:endParaRPr sz="3400" b="0" i="0" u="none" strike="noStrike" cap="none">
              <a:solidFill>
                <a:srgbClr val="232C6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653" name="Google Shape;653;g13b6e246fbc_3_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1200" y="2021700"/>
            <a:ext cx="3528600" cy="0"/>
          </a:xfrm>
          <a:prstGeom prst="straightConnector1">
            <a:avLst/>
          </a:prstGeom>
          <a:noFill/>
          <a:ln w="19050" cap="flat" cmpd="sng">
            <a:solidFill>
              <a:srgbClr val="232C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4" name="Google Shape;654;g13b6e246fbc_3_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963" y="480625"/>
            <a:ext cx="2073074" cy="12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13b6e246fbc_3_179"/>
          <p:cNvSpPr txBox="1"/>
          <p:nvPr/>
        </p:nvSpPr>
        <p:spPr>
          <a:xfrm>
            <a:off x="419350" y="4201275"/>
            <a:ext cx="313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232C67"/>
                </a:solidFill>
                <a:latin typeface="Calibri"/>
                <a:ea typeface="Calibri"/>
                <a:cs typeface="Calibri"/>
                <a:sym typeface="Calibri"/>
              </a:rPr>
              <a:t>July 2022</a:t>
            </a:r>
            <a:endParaRPr sz="2200" b="0" i="0" u="none" strike="noStrike" cap="none">
              <a:solidFill>
                <a:srgbClr val="232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g13b6e246fbc_3_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1200" y="4007100"/>
            <a:ext cx="3528600" cy="0"/>
          </a:xfrm>
          <a:prstGeom prst="straightConnector1">
            <a:avLst/>
          </a:prstGeom>
          <a:noFill/>
          <a:ln w="19050" cap="flat" cmpd="sng">
            <a:solidFill>
              <a:srgbClr val="232C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C3671D-B6F7-F78A-096D-398F9EFDE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075" y="-572700"/>
            <a:ext cx="8520600" cy="572700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ESSER Update &amp; Community Engagement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3b6e246fbc_3_189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662" name="Google Shape;662;g13b6e246fbc_3_189"/>
          <p:cNvSpPr txBox="1">
            <a:spLocks noGrp="1"/>
          </p:cNvSpPr>
          <p:nvPr>
            <p:ph type="ctrTitle" idx="4294967295"/>
          </p:nvPr>
        </p:nvSpPr>
        <p:spPr>
          <a:xfrm>
            <a:off x="311700" y="16222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6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ESSER Overview</a:t>
            </a:r>
            <a:endParaRPr sz="69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g13b6e246fbc_3_194" descr="Colorado pandemic relief funding; Colorado ESSER fu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13b6e246fbc_3_1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13b6e246fbc_3_194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Colorado Pandemic Relief Funding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Colorado ESSER Funds</a:t>
            </a:r>
            <a:endParaRPr sz="1600"/>
          </a:p>
        </p:txBody>
      </p:sp>
      <p:sp>
        <p:nvSpPr>
          <p:cNvPr id="670" name="Google Shape;670;g13b6e246fbc_3_194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671" name="Google Shape;671;g13b6e246fbc_3_194" descr="Pie chart depicting funding direct to district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74" y="853650"/>
            <a:ext cx="5493469" cy="40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13b6e246fbc_3_194"/>
          <p:cNvSpPr txBox="1"/>
          <p:nvPr/>
        </p:nvSpPr>
        <p:spPr>
          <a:xfrm>
            <a:off x="6252225" y="3707075"/>
            <a:ext cx="2481300" cy="754200"/>
          </a:xfrm>
          <a:prstGeom prst="rect">
            <a:avLst/>
          </a:prstGeom>
          <a:noFill/>
          <a:ln w="38100" cap="flat" cmpd="sng">
            <a:solidFill>
              <a:srgbClr val="232C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ESSER Funding </a:t>
            </a:r>
            <a:br>
              <a:rPr lang="en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$1.8 Billion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13b6e246fbc_3_194"/>
          <p:cNvSpPr txBox="1"/>
          <p:nvPr/>
        </p:nvSpPr>
        <p:spPr>
          <a:xfrm>
            <a:off x="6252225" y="2558550"/>
            <a:ext cx="2481300" cy="7542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ESSER Funding </a:t>
            </a:r>
            <a:br>
              <a:rPr lang="en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$180 Million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13b6e246fbc_3_194"/>
          <p:cNvSpPr txBox="1"/>
          <p:nvPr/>
        </p:nvSpPr>
        <p:spPr>
          <a:xfrm>
            <a:off x="6252225" y="1440925"/>
            <a:ext cx="2481300" cy="723300"/>
          </a:xfrm>
          <a:prstGeom prst="rect">
            <a:avLst/>
          </a:prstGeom>
          <a:noFill/>
          <a:ln w="38100" cap="flat" cmpd="sng">
            <a:solidFill>
              <a:srgbClr val="3CC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 ESSER Funding </a:t>
            </a:r>
            <a:r>
              <a:rPr lang="en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$1.6 Billion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/>
              <a:t>Updates, Reminders, and Clarifications</a:t>
            </a:r>
            <a:endParaRPr/>
          </a:p>
        </p:txBody>
      </p:sp>
      <p:sp>
        <p:nvSpPr>
          <p:cNvPr id="497" name="Google Shape;497;p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3b6e246fbc_3_205"/>
          <p:cNvSpPr txBox="1">
            <a:spLocks noGrp="1"/>
          </p:cNvSpPr>
          <p:nvPr>
            <p:ph type="ctrTitle"/>
          </p:nvPr>
        </p:nvSpPr>
        <p:spPr>
          <a:xfrm>
            <a:off x="311700" y="1806000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800"/>
              <a:t>ESSER State Reserve Funds</a:t>
            </a:r>
            <a:endParaRPr sz="7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3b6e246fbc_3_209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ESSER State Reserve Funds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Focus Areas</a:t>
            </a:r>
            <a:endParaRPr/>
          </a:p>
        </p:txBody>
      </p:sp>
      <p:sp>
        <p:nvSpPr>
          <p:cNvPr id="685" name="Google Shape;685;g13b6e246fbc_3_20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686" name="Google Shape;686;g13b6e246fbc_3_209" descr="Academic acceleration includes tutoring/before and after school programs, supplemental funding, EASI grant, curricular/instructional materials, Ed workforce, and professional learning."/>
          <p:cNvGrpSpPr/>
          <p:nvPr/>
        </p:nvGrpSpPr>
        <p:grpSpPr>
          <a:xfrm>
            <a:off x="824650" y="1929169"/>
            <a:ext cx="1967400" cy="2667270"/>
            <a:chOff x="824650" y="1929150"/>
            <a:chExt cx="1967400" cy="1990500"/>
          </a:xfrm>
        </p:grpSpPr>
        <p:sp>
          <p:nvSpPr>
            <p:cNvPr id="687" name="Google Shape;687;g13b6e246fbc_3_209"/>
            <p:cNvSpPr/>
            <p:nvPr/>
          </p:nvSpPr>
          <p:spPr>
            <a:xfrm rot="5400000">
              <a:off x="813100" y="1940700"/>
              <a:ext cx="1990500" cy="19674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FFFF"/>
                </a:gs>
                <a:gs pos="100000">
                  <a:srgbClr val="EFEFE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13b6e246fbc_3_209"/>
            <p:cNvSpPr txBox="1"/>
            <p:nvPr/>
          </p:nvSpPr>
          <p:spPr>
            <a:xfrm>
              <a:off x="1023025" y="1981650"/>
              <a:ext cx="1613100" cy="13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spAutoFit/>
            </a:bodyPr>
            <a:lstStyle/>
            <a:p>
              <a:pPr marL="73152" marR="0" lvl="0" indent="-7315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Tutoring / Before &amp; After School Programs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Supplemental Funding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EASI Grant 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Curricular/Instructional Materials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Ed Workforce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Learning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9" name="Google Shape;689;g13b6e246fbc_3_209"/>
          <p:cNvSpPr txBox="1"/>
          <p:nvPr/>
        </p:nvSpPr>
        <p:spPr>
          <a:xfrm>
            <a:off x="824750" y="1179550"/>
            <a:ext cx="1962900" cy="708000"/>
          </a:xfrm>
          <a:prstGeom prst="rect">
            <a:avLst/>
          </a:prstGeom>
          <a:solidFill>
            <a:srgbClr val="86BE4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ACADEMIC ACCELERATION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g13b6e246fbc_3_209" descr="Engage and expand learning includes before and after school programs, academic enrichment, rural coaction and technical assistance."/>
          <p:cNvGrpSpPr/>
          <p:nvPr/>
        </p:nvGrpSpPr>
        <p:grpSpPr>
          <a:xfrm>
            <a:off x="3434325" y="1929145"/>
            <a:ext cx="1967400" cy="2667270"/>
            <a:chOff x="3434325" y="1929150"/>
            <a:chExt cx="1967400" cy="1990500"/>
          </a:xfrm>
        </p:grpSpPr>
        <p:sp>
          <p:nvSpPr>
            <p:cNvPr id="691" name="Google Shape;691;g13b6e246fbc_3_209"/>
            <p:cNvSpPr/>
            <p:nvPr/>
          </p:nvSpPr>
          <p:spPr>
            <a:xfrm rot="5400000">
              <a:off x="3422775" y="1940700"/>
              <a:ext cx="1990500" cy="19674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FFFF"/>
                </a:gs>
                <a:gs pos="100000">
                  <a:srgbClr val="EFEFE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13b6e246fbc_3_209"/>
            <p:cNvSpPr txBox="1"/>
            <p:nvPr/>
          </p:nvSpPr>
          <p:spPr>
            <a:xfrm>
              <a:off x="3640800" y="1997450"/>
              <a:ext cx="1550100" cy="8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spAutoFit/>
            </a:bodyPr>
            <a:lstStyle/>
            <a:p>
              <a:pPr marL="73152" marR="0" lvl="0" indent="-7315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Before &amp; After School Programs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Enrichment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Rural Coaction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Technical Assistance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g13b6e246fbc_3_209"/>
          <p:cNvSpPr txBox="1"/>
          <p:nvPr/>
        </p:nvSpPr>
        <p:spPr>
          <a:xfrm>
            <a:off x="3434400" y="1179550"/>
            <a:ext cx="1962900" cy="708000"/>
          </a:xfrm>
          <a:prstGeom prst="rect">
            <a:avLst/>
          </a:prstGeom>
          <a:solidFill>
            <a:srgbClr val="3CC1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ENGAGE &amp; EXPAND LEARNING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4" name="Google Shape;694;g13b6e246fbc_3_209" descr="Strength state capacity includes integrated data systems, blended learning, data and evaluation, and evolving needs."/>
          <p:cNvGrpSpPr/>
          <p:nvPr/>
        </p:nvGrpSpPr>
        <p:grpSpPr>
          <a:xfrm>
            <a:off x="6182275" y="1929145"/>
            <a:ext cx="1967400" cy="2667270"/>
            <a:chOff x="6182275" y="1929150"/>
            <a:chExt cx="1967400" cy="1990500"/>
          </a:xfrm>
        </p:grpSpPr>
        <p:sp>
          <p:nvSpPr>
            <p:cNvPr id="695" name="Google Shape;695;g13b6e246fbc_3_209"/>
            <p:cNvSpPr/>
            <p:nvPr/>
          </p:nvSpPr>
          <p:spPr>
            <a:xfrm rot="5400000">
              <a:off x="6170725" y="1940700"/>
              <a:ext cx="1990500" cy="19674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FFFFFF"/>
                </a:gs>
                <a:gs pos="100000">
                  <a:srgbClr val="EFEFE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13b6e246fbc_3_209"/>
            <p:cNvSpPr txBox="1"/>
            <p:nvPr/>
          </p:nvSpPr>
          <p:spPr>
            <a:xfrm>
              <a:off x="6450000" y="1997450"/>
              <a:ext cx="1418700" cy="8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spAutoFit/>
            </a:bodyPr>
            <a:lstStyle/>
            <a:p>
              <a:pPr marL="73152" marR="0" lvl="0" indent="-7315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Integrated Data Systems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Blended Learning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&amp; Evaluation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73152" marR="0" lvl="0" indent="-73152" algn="l" rtl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0000"/>
                </a:buClr>
                <a:buSzPts val="1200"/>
                <a:buFont typeface="Calibri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Evolving Needs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7" name="Google Shape;697;g13b6e246fbc_3_209"/>
          <p:cNvSpPr txBox="1"/>
          <p:nvPr/>
        </p:nvSpPr>
        <p:spPr>
          <a:xfrm>
            <a:off x="6177900" y="1179550"/>
            <a:ext cx="1962900" cy="7080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STRENGTHEN </a:t>
            </a:r>
            <a:br>
              <a:rPr lang="en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 CAPACITY</a:t>
            </a:r>
            <a:endParaRPr sz="1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13b6e246fbc_3_209"/>
          <p:cNvSpPr/>
          <p:nvPr/>
        </p:nvSpPr>
        <p:spPr>
          <a:xfrm>
            <a:off x="1043000" y="3919650"/>
            <a:ext cx="1526400" cy="941400"/>
          </a:xfrm>
          <a:prstGeom prst="diamond">
            <a:avLst/>
          </a:prstGeom>
          <a:noFill/>
          <a:ln w="76200" cap="flat" cmpd="sng">
            <a:solidFill>
              <a:srgbClr val="86BE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$91 Million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13b6e246fbc_3_209"/>
          <p:cNvSpPr/>
          <p:nvPr/>
        </p:nvSpPr>
        <p:spPr>
          <a:xfrm>
            <a:off x="3654825" y="3919650"/>
            <a:ext cx="1526400" cy="941400"/>
          </a:xfrm>
          <a:prstGeom prst="diamond">
            <a:avLst/>
          </a:prstGeom>
          <a:noFill/>
          <a:ln w="76200" cap="flat" cmpd="sng">
            <a:solidFill>
              <a:srgbClr val="3CC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$29 Million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13b6e246fbc_3_209"/>
          <p:cNvSpPr/>
          <p:nvPr/>
        </p:nvSpPr>
        <p:spPr>
          <a:xfrm>
            <a:off x="6396150" y="3919650"/>
            <a:ext cx="1526400" cy="941400"/>
          </a:xfrm>
          <a:prstGeom prst="diamond">
            <a:avLst/>
          </a:prstGeom>
          <a:noFill/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$12 Million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g13b6e246fbc_3_229" descr="ESSER State Reserve funds - Closed programs with ESSER funding allocation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g13b6e246fbc_3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g13b6e246fbc_3_229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ESSER State Reserve Funds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Closed Programs w/ ESSER Funding Allocations</a:t>
            </a:r>
            <a:endParaRPr sz="2400"/>
          </a:p>
        </p:txBody>
      </p:sp>
      <p:sp>
        <p:nvSpPr>
          <p:cNvPr id="708" name="Google Shape;708;g13b6e246fbc_3_22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709" name="Google Shape;709;g13b6e246fbc_3_229"/>
          <p:cNvSpPr txBox="1"/>
          <p:nvPr/>
        </p:nvSpPr>
        <p:spPr>
          <a:xfrm>
            <a:off x="1081500" y="1318950"/>
            <a:ext cx="6527100" cy="2763600"/>
          </a:xfrm>
          <a:prstGeom prst="rect">
            <a:avLst/>
          </a:prstGeom>
          <a:solidFill>
            <a:srgbClr val="EC6752"/>
          </a:solidFill>
          <a:ln>
            <a:noFill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Empowering Action for School Improvement Grants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Impact Tutoring Program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&amp; Transparency Technical Assistance Program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Educator Workforce Support Grants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 Mentoring Program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Coaction – Cohort 1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g13b6e246fbc_3_229"/>
          <p:cNvSpPr txBox="1"/>
          <p:nvPr/>
        </p:nvSpPr>
        <p:spPr>
          <a:xfrm>
            <a:off x="7608600" y="1318950"/>
            <a:ext cx="1015800" cy="2763600"/>
          </a:xfrm>
          <a:prstGeom prst="rect">
            <a:avLst/>
          </a:prstGeom>
          <a:noFill/>
          <a:ln w="19050" cap="flat" cmpd="sng">
            <a:solidFill>
              <a:srgbClr val="EC67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$6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$7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$786 K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$3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$10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$6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1" name="Google Shape;711;g13b6e246fbc_3_2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06" y="2290800"/>
            <a:ext cx="867967" cy="561900"/>
            <a:chOff x="1112525" y="2502725"/>
            <a:chExt cx="561900" cy="561900"/>
          </a:xfrm>
        </p:grpSpPr>
        <p:sp>
          <p:nvSpPr>
            <p:cNvPr id="712" name="Google Shape;712;g13b6e246fbc_3_229"/>
            <p:cNvSpPr/>
            <p:nvPr/>
          </p:nvSpPr>
          <p:spPr>
            <a:xfrm>
              <a:off x="1112525" y="2502725"/>
              <a:ext cx="561900" cy="561900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13b6e246fbc_3_229"/>
            <p:cNvSpPr txBox="1"/>
            <p:nvPr/>
          </p:nvSpPr>
          <p:spPr>
            <a:xfrm>
              <a:off x="1160075" y="2675975"/>
              <a:ext cx="466800" cy="215400"/>
            </a:xfrm>
            <a:prstGeom prst="rect">
              <a:avLst/>
            </a:prstGeom>
            <a:solidFill>
              <a:srgbClr val="EC6752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CLOSED</a:t>
              </a: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g13b6e246fbc_3_241" descr="ESSER State Reserve Funds: Closed Programs with ESSER Funding allocation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g13b6e246fbc_3_2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3b6e246fbc_3_241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ESSER State Reserve Funds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Closed Programs w/ ESSER Funding Allocations</a:t>
            </a:r>
            <a:endParaRPr sz="2400"/>
          </a:p>
        </p:txBody>
      </p:sp>
      <p:sp>
        <p:nvSpPr>
          <p:cNvPr id="721" name="Google Shape;721;g13b6e246fbc_3_241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722" name="Google Shape;722;g13b6e246fbc_3_241"/>
          <p:cNvSpPr txBox="1"/>
          <p:nvPr/>
        </p:nvSpPr>
        <p:spPr>
          <a:xfrm>
            <a:off x="1031900" y="1750050"/>
            <a:ext cx="6527100" cy="1643400"/>
          </a:xfrm>
          <a:prstGeom prst="rect">
            <a:avLst/>
          </a:prstGeom>
          <a:solidFill>
            <a:srgbClr val="EC6752"/>
          </a:solidFill>
          <a:ln>
            <a:noFill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K-8 Mathematics Curricula / K-3 READ Act Programs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Coaction – Cohort 2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ESSER Transportation Assistance Grant Program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Expanded Learning Opportunities Grant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3b6e246fbc_3_241"/>
          <p:cNvSpPr txBox="1"/>
          <p:nvPr/>
        </p:nvSpPr>
        <p:spPr>
          <a:xfrm>
            <a:off x="7559000" y="1750050"/>
            <a:ext cx="1015800" cy="1643400"/>
          </a:xfrm>
          <a:prstGeom prst="rect">
            <a:avLst/>
          </a:prstGeom>
          <a:noFill/>
          <a:ln w="19050" cap="flat" cmpd="sng">
            <a:solidFill>
              <a:srgbClr val="EC67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$10 M</a:t>
            </a:r>
            <a:b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$15 M</a:t>
            </a:r>
            <a:b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$3 M</a:t>
            </a:r>
            <a:b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 i="0" u="none" strike="noStrike" cap="none">
                <a:solidFill>
                  <a:srgbClr val="EC6752"/>
                </a:solidFill>
                <a:latin typeface="Calibri"/>
                <a:ea typeface="Calibri"/>
                <a:cs typeface="Calibri"/>
                <a:sym typeface="Calibri"/>
              </a:rPr>
              <a:t>$10 M</a:t>
            </a:r>
            <a:endParaRPr sz="2200" b="1" i="0" u="none" strike="noStrike" cap="none">
              <a:solidFill>
                <a:srgbClr val="EC6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4" name="Google Shape;724;g13b6e246fbc_3_2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06" y="2290800"/>
            <a:ext cx="867967" cy="561900"/>
            <a:chOff x="1112525" y="2502725"/>
            <a:chExt cx="561900" cy="561900"/>
          </a:xfrm>
        </p:grpSpPr>
        <p:sp>
          <p:nvSpPr>
            <p:cNvPr id="725" name="Google Shape;725;g13b6e246fbc_3_241"/>
            <p:cNvSpPr/>
            <p:nvPr/>
          </p:nvSpPr>
          <p:spPr>
            <a:xfrm>
              <a:off x="1112525" y="2502725"/>
              <a:ext cx="561900" cy="561900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13b6e246fbc_3_241"/>
            <p:cNvSpPr txBox="1"/>
            <p:nvPr/>
          </p:nvSpPr>
          <p:spPr>
            <a:xfrm>
              <a:off x="1160075" y="2675975"/>
              <a:ext cx="466800" cy="215400"/>
            </a:xfrm>
            <a:prstGeom prst="rect">
              <a:avLst/>
            </a:prstGeom>
            <a:solidFill>
              <a:srgbClr val="EC6752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CLOSED</a:t>
              </a: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g13b6e246fbc_3_253" descr="ESSER State Reserve Funds: Open programs with ESSER funding allocation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13b6e246fbc_3_2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g13b6e246fbc_3_253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ESSER State Reserve Funds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Open Programs w/ ESSER Funding Allocations</a:t>
            </a:r>
            <a:endParaRPr sz="2400"/>
          </a:p>
        </p:txBody>
      </p:sp>
      <p:sp>
        <p:nvSpPr>
          <p:cNvPr id="734" name="Google Shape;734;g13b6e246fbc_3_253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735" name="Google Shape;735;g13b6e246fbc_3_253"/>
          <p:cNvSpPr txBox="1"/>
          <p:nvPr/>
        </p:nvSpPr>
        <p:spPr>
          <a:xfrm>
            <a:off x="1080450" y="1314675"/>
            <a:ext cx="6527100" cy="572700"/>
          </a:xfrm>
          <a:prstGeom prst="rect">
            <a:avLst/>
          </a:prstGeom>
          <a:solidFill>
            <a:srgbClr val="86BE40"/>
          </a:solidFill>
          <a:ln>
            <a:noFill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Supplemental Funding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g13b6e246fbc_3_253" descr="September 2, 2022"/>
          <p:cNvGrpSpPr/>
          <p:nvPr/>
        </p:nvGrpSpPr>
        <p:grpSpPr>
          <a:xfrm>
            <a:off x="114306" y="1314675"/>
            <a:ext cx="867967" cy="561900"/>
            <a:chOff x="1112525" y="2502725"/>
            <a:chExt cx="561900" cy="561900"/>
          </a:xfrm>
        </p:grpSpPr>
        <p:sp>
          <p:nvSpPr>
            <p:cNvPr id="737" name="Google Shape;737;g13b6e246fbc_3_253"/>
            <p:cNvSpPr/>
            <p:nvPr/>
          </p:nvSpPr>
          <p:spPr>
            <a:xfrm>
              <a:off x="1112525" y="2502725"/>
              <a:ext cx="561900" cy="561900"/>
            </a:xfrm>
            <a:prstGeom prst="ellipse">
              <a:avLst/>
            </a:prstGeom>
            <a:solidFill>
              <a:srgbClr val="86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13b6e246fbc_3_253"/>
            <p:cNvSpPr txBox="1"/>
            <p:nvPr/>
          </p:nvSpPr>
          <p:spPr>
            <a:xfrm>
              <a:off x="1160075" y="2675975"/>
              <a:ext cx="466800" cy="215400"/>
            </a:xfrm>
            <a:prstGeom prst="rect">
              <a:avLst/>
            </a:prstGeom>
            <a:solidFill>
              <a:srgbClr val="86BE4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9/2/22</a:t>
              </a: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9" name="Google Shape;739;g13b6e246fbc_3_253"/>
          <p:cNvSpPr txBox="1"/>
          <p:nvPr/>
        </p:nvSpPr>
        <p:spPr>
          <a:xfrm>
            <a:off x="7607550" y="1320075"/>
            <a:ext cx="1015800" cy="561900"/>
          </a:xfrm>
          <a:prstGeom prst="rect">
            <a:avLst/>
          </a:prstGeom>
          <a:noFill/>
          <a:ln w="38100" cap="flat" cmpd="sng">
            <a:solidFill>
              <a:srgbClr val="86BE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86BE40"/>
                </a:solidFill>
                <a:latin typeface="Calibri"/>
                <a:ea typeface="Calibri"/>
                <a:cs typeface="Calibri"/>
                <a:sym typeface="Calibri"/>
              </a:rPr>
              <a:t>$25 M</a:t>
            </a:r>
            <a:endParaRPr sz="2200" b="1" i="0" u="none" strike="noStrike" cap="none">
              <a:solidFill>
                <a:srgbClr val="86BE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13b6e246fbc_3_253"/>
          <p:cNvSpPr txBox="1"/>
          <p:nvPr/>
        </p:nvSpPr>
        <p:spPr>
          <a:xfrm>
            <a:off x="1080438" y="1999050"/>
            <a:ext cx="6527100" cy="572700"/>
          </a:xfrm>
          <a:prstGeom prst="rect">
            <a:avLst/>
          </a:prstGeom>
          <a:solidFill>
            <a:srgbClr val="86BE40"/>
          </a:solidFill>
          <a:ln>
            <a:noFill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Program Development Grants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1" name="Google Shape;741;g13b6e246fbc_3_253" descr="September 30, 2022"/>
          <p:cNvGrpSpPr/>
          <p:nvPr/>
        </p:nvGrpSpPr>
        <p:grpSpPr>
          <a:xfrm>
            <a:off x="114294" y="1999050"/>
            <a:ext cx="867967" cy="561900"/>
            <a:chOff x="1112525" y="2502725"/>
            <a:chExt cx="561900" cy="561900"/>
          </a:xfrm>
        </p:grpSpPr>
        <p:sp>
          <p:nvSpPr>
            <p:cNvPr id="742" name="Google Shape;742;g13b6e246fbc_3_253"/>
            <p:cNvSpPr/>
            <p:nvPr/>
          </p:nvSpPr>
          <p:spPr>
            <a:xfrm>
              <a:off x="1112525" y="2502725"/>
              <a:ext cx="561900" cy="561900"/>
            </a:xfrm>
            <a:prstGeom prst="ellipse">
              <a:avLst/>
            </a:prstGeom>
            <a:solidFill>
              <a:srgbClr val="86B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13b6e246fbc_3_253"/>
            <p:cNvSpPr txBox="1"/>
            <p:nvPr/>
          </p:nvSpPr>
          <p:spPr>
            <a:xfrm>
              <a:off x="1160075" y="2675975"/>
              <a:ext cx="466800" cy="215400"/>
            </a:xfrm>
            <a:prstGeom prst="rect">
              <a:avLst/>
            </a:prstGeom>
            <a:solidFill>
              <a:srgbClr val="86BE4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9/30/22</a:t>
              </a:r>
              <a:endPara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4" name="Google Shape;744;g13b6e246fbc_3_253"/>
          <p:cNvSpPr txBox="1"/>
          <p:nvPr/>
        </p:nvSpPr>
        <p:spPr>
          <a:xfrm>
            <a:off x="7607538" y="2004450"/>
            <a:ext cx="1015800" cy="561900"/>
          </a:xfrm>
          <a:prstGeom prst="rect">
            <a:avLst/>
          </a:prstGeom>
          <a:noFill/>
          <a:ln w="38100" cap="flat" cmpd="sng">
            <a:solidFill>
              <a:srgbClr val="86BE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86BE40"/>
                </a:solidFill>
                <a:latin typeface="Calibri"/>
                <a:ea typeface="Calibri"/>
                <a:cs typeface="Calibri"/>
                <a:sym typeface="Calibri"/>
              </a:rPr>
              <a:t>$525K</a:t>
            </a:r>
            <a:endParaRPr sz="2200" b="1" i="0" u="none" strike="noStrike" cap="none">
              <a:solidFill>
                <a:srgbClr val="86BE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g13b6e246fbc_3_270" descr="ESSER State Reserve Funds: Coming s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50" y="45925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g13b6e246fbc_3_2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g13b6e246fbc_3_270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ESSER State Reserve Funds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Coming Soon</a:t>
            </a:r>
            <a:endParaRPr sz="1600"/>
          </a:p>
        </p:txBody>
      </p:sp>
      <p:sp>
        <p:nvSpPr>
          <p:cNvPr id="752" name="Google Shape;752;g13b6e246fbc_3_270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753" name="Google Shape;753;g13b6e246fbc_3_270"/>
          <p:cNvSpPr txBox="1"/>
          <p:nvPr/>
        </p:nvSpPr>
        <p:spPr>
          <a:xfrm>
            <a:off x="525400" y="1177113"/>
            <a:ext cx="3681300" cy="708000"/>
          </a:xfrm>
          <a:prstGeom prst="rect">
            <a:avLst/>
          </a:prstGeom>
          <a:solidFill>
            <a:srgbClr val="3CC1CC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Programs In Development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13b6e246fbc_3_270"/>
          <p:cNvSpPr txBox="1"/>
          <p:nvPr/>
        </p:nvSpPr>
        <p:spPr>
          <a:xfrm>
            <a:off x="525400" y="1885113"/>
            <a:ext cx="3681300" cy="2577300"/>
          </a:xfrm>
          <a:prstGeom prst="rect">
            <a:avLst/>
          </a:prstGeom>
          <a:noFill/>
          <a:ln w="19050" cap="flat" cmpd="sng">
            <a:solidFill>
              <a:srgbClr val="3CC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Expanded Learning Opportunities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Tutoring Corp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Learning Initiative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Assistance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g13b6e246fbc_3_270"/>
          <p:cNvSpPr txBox="1"/>
          <p:nvPr/>
        </p:nvSpPr>
        <p:spPr>
          <a:xfrm>
            <a:off x="4875250" y="1177125"/>
            <a:ext cx="3681300" cy="7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Programs &amp; Work</a:t>
            </a:r>
            <a:endParaRPr sz="2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g13b6e246fbc_3_270"/>
          <p:cNvSpPr txBox="1"/>
          <p:nvPr/>
        </p:nvSpPr>
        <p:spPr>
          <a:xfrm>
            <a:off x="4875250" y="1885125"/>
            <a:ext cx="3681300" cy="25773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Data Systems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&amp; Evaluation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3b6e246fbc_3_281"/>
          <p:cNvSpPr txBox="1">
            <a:spLocks noGrp="1"/>
          </p:cNvSpPr>
          <p:nvPr>
            <p:ph type="sldNum" idx="12"/>
          </p:nvPr>
        </p:nvSpPr>
        <p:spPr>
          <a:xfrm>
            <a:off x="114300" y="4788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762" name="Google Shape;762;g13b6e246fbc_3_281"/>
          <p:cNvSpPr txBox="1">
            <a:spLocks noGrp="1"/>
          </p:cNvSpPr>
          <p:nvPr>
            <p:ph type="ctrTitle" idx="4294967295"/>
          </p:nvPr>
        </p:nvSpPr>
        <p:spPr>
          <a:xfrm>
            <a:off x="311700" y="1622275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" sz="6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Expanded Learning Opportunities</a:t>
            </a:r>
            <a:endParaRPr sz="69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g13b6e246fbc_3_286" descr="ESSER learning opportunities: What are we talking about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g13b6e246fbc_3_2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g13b6e246fbc_3_286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Expanded Learning Opportunities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What Are We Talking About?</a:t>
            </a:r>
            <a:endParaRPr sz="1600"/>
          </a:p>
        </p:txBody>
      </p:sp>
      <p:sp>
        <p:nvSpPr>
          <p:cNvPr id="770" name="Google Shape;770;g13b6e246fbc_3_286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771" name="Google Shape;771;g13b6e246fbc_3_286"/>
          <p:cNvSpPr txBox="1"/>
          <p:nvPr/>
        </p:nvSpPr>
        <p:spPr>
          <a:xfrm>
            <a:off x="530625" y="945900"/>
            <a:ext cx="84045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Programs and initiatives that offer students the opportunity to accelerate, enrich, or strengthen engagement in their learning beyond their normal school program. Examples include, but are not limited to: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and after school programs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Day Academies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Programs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Extended school days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High-Impact/High Dosage Tutoring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13b6e246fbc_3_294" descr="Expanded learning opportunities: What will be the goals of the conversations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g13b6e246fbc_3_2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g13b6e246fbc_3_294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Expanded Learning Opportunities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What will be the goals of the conversations?</a:t>
            </a:r>
            <a:endParaRPr sz="1600"/>
          </a:p>
        </p:txBody>
      </p:sp>
      <p:sp>
        <p:nvSpPr>
          <p:cNvPr id="779" name="Google Shape;779;g13b6e246fbc_3_294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780" name="Google Shape;780;g13b6e246fbc_3_294"/>
          <p:cNvSpPr txBox="1"/>
          <p:nvPr/>
        </p:nvSpPr>
        <p:spPr>
          <a:xfrm>
            <a:off x="529575" y="1227600"/>
            <a:ext cx="84045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 what is working in the realm of ELOs in Colorado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potential barriers to success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potential supports for expanding success of ELO programs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g13b6e246fbc_3_302" descr="Expanded learning opportunities: What are the parameters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g13b6e246fbc_3_3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g13b6e246fbc_3_302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Expanded Learning Opportunities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What are the parameters?</a:t>
            </a:r>
            <a:endParaRPr sz="1600"/>
          </a:p>
        </p:txBody>
      </p:sp>
      <p:sp>
        <p:nvSpPr>
          <p:cNvPr id="788" name="Google Shape;788;g13b6e246fbc_3_302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789" name="Google Shape;789;g13b6e246fbc_3_302"/>
          <p:cNvSpPr txBox="1"/>
          <p:nvPr/>
        </p:nvSpPr>
        <p:spPr>
          <a:xfrm>
            <a:off x="377100" y="1007550"/>
            <a:ext cx="8404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Allowability under ESSER, for example: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Connected to addressing needs from the pandemic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Within the allocated use of state ESSER funds by the State Board of Education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 capacity to implement, for example: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Staffing capacities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payments to families not feasible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3b6e246fbc_12_79"/>
          <p:cNvSpPr txBox="1">
            <a:spLocks noGrp="1"/>
          </p:cNvSpPr>
          <p:nvPr>
            <p:ph type="title"/>
          </p:nvPr>
        </p:nvSpPr>
        <p:spPr>
          <a:xfrm>
            <a:off x="249499" y="115400"/>
            <a:ext cx="5153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2100"/>
              <a:t>Consolidated Application Updates</a:t>
            </a:r>
            <a:endParaRPr sz="2100"/>
          </a:p>
        </p:txBody>
      </p:sp>
      <p:sp>
        <p:nvSpPr>
          <p:cNvPr id="503" name="Google Shape;503;g13b6e246fbc_12_79"/>
          <p:cNvSpPr txBox="1">
            <a:spLocks noGrp="1"/>
          </p:cNvSpPr>
          <p:nvPr>
            <p:ph type="body" idx="1"/>
          </p:nvPr>
        </p:nvSpPr>
        <p:spPr>
          <a:xfrm>
            <a:off x="464100" y="1029800"/>
            <a:ext cx="81198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The 22-23 application is the last year of a three-year plan therefore, CDE will need to update the Consolidated Application for the 2023-24 funding year. In our efforts to continuously improve our systems and resources to meet the needs of Local Education Agencies (LEA) we invite you to </a:t>
            </a:r>
            <a:r>
              <a:rPr lang="en" sz="1600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complete the </a:t>
            </a:r>
            <a:r>
              <a:rPr lang="en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2023-2024 Consolidated Application Platform Input survey</a:t>
            </a:r>
            <a:r>
              <a:rPr lang="en" sz="1600" dirty="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 The survey will inform CDE on how to improve the application for the next 3 year application.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13b6e246fbc_12_79"/>
          <p:cNvSpPr txBox="1">
            <a:spLocks noGrp="1"/>
          </p:cNvSpPr>
          <p:nvPr>
            <p:ph type="sldNum" idx="12"/>
          </p:nvPr>
        </p:nvSpPr>
        <p:spPr>
          <a:xfrm>
            <a:off x="139115" y="4822600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g13b6e246fbc_3_310" descr="Small group discussions - Discussion question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13b6e246fbc_3_3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13b6e246fbc_3_310"/>
          <p:cNvSpPr txBox="1">
            <a:spLocks noGrp="1"/>
          </p:cNvSpPr>
          <p:nvPr>
            <p:ph type="title"/>
          </p:nvPr>
        </p:nvSpPr>
        <p:spPr>
          <a:xfrm>
            <a:off x="213075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Small Group Discussions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Discussion Questions</a:t>
            </a:r>
            <a:endParaRPr sz="1600"/>
          </a:p>
        </p:txBody>
      </p:sp>
      <p:sp>
        <p:nvSpPr>
          <p:cNvPr id="797" name="Google Shape;797;g13b6e246fbc_3_310"/>
          <p:cNvSpPr txBox="1"/>
          <p:nvPr/>
        </p:nvSpPr>
        <p:spPr>
          <a:xfrm>
            <a:off x="461400" y="917250"/>
            <a:ext cx="84045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the past two years, what have your successes been in expanding learning opportunities for your students during and as we emerge from the pandemic?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it take to accomplish that?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learn that was surprising or that you needed to change?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What, if anything, has kept you from achieving your goals with that program?</a:t>
            </a:r>
            <a:endParaRPr sz="2600" b="0" i="0" u="none" strike="noStrike" cap="none">
              <a:solidFill>
                <a:srgbClr val="86BE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any suggestions for how CDE could support you in achieving your goals?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g13b6e246fbc_3_310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3b6e246fbc_3_318"/>
          <p:cNvSpPr txBox="1">
            <a:spLocks noGrp="1"/>
          </p:cNvSpPr>
          <p:nvPr>
            <p:ph type="ctrTitle"/>
          </p:nvPr>
        </p:nvSpPr>
        <p:spPr>
          <a:xfrm>
            <a:off x="311700" y="1806000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7800"/>
              <a:t>Thank you!</a:t>
            </a:r>
            <a:endParaRPr sz="7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/>
              <a:t>Upcoming Meetings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865" cy="5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/>
              <a:t>Any Requests for Upcoming Topics or Questions! </a:t>
            </a:r>
            <a:endParaRPr/>
          </a:p>
        </p:txBody>
      </p:sp>
      <p:sp>
        <p:nvSpPr>
          <p:cNvPr id="814" name="Google Shape;814;p10"/>
          <p:cNvSpPr txBox="1">
            <a:spLocks noGrp="1"/>
          </p:cNvSpPr>
          <p:nvPr>
            <p:ph type="body" idx="1"/>
          </p:nvPr>
        </p:nvSpPr>
        <p:spPr>
          <a:xfrm>
            <a:off x="628650" y="1097288"/>
            <a:ext cx="4811850" cy="34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Upcoming Office Hours</a:t>
            </a:r>
            <a:endParaRPr/>
          </a:p>
          <a:p>
            <a:pPr marL="457200" lvl="0" indent="-3365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August 4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August 18</a:t>
            </a:r>
            <a:endParaRPr sz="1800"/>
          </a:p>
        </p:txBody>
      </p:sp>
      <p:sp>
        <p:nvSpPr>
          <p:cNvPr id="815" name="Google Shape;815;p10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816" name="Google Shape;816;p10" descr="Text, white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4316" y="1963861"/>
            <a:ext cx="2621027" cy="17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1"/>
          <p:cNvSpPr txBox="1">
            <a:spLocks noGrp="1"/>
          </p:cNvSpPr>
          <p:nvPr>
            <p:ph type="title"/>
          </p:nvPr>
        </p:nvSpPr>
        <p:spPr>
          <a:xfrm>
            <a:off x="245195" y="190885"/>
            <a:ext cx="6081975" cy="5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CDE Contacts!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>
                <a:solidFill>
                  <a:schemeClr val="dk1"/>
                </a:solidFill>
              </a:rPr>
              <a:t>Emails: </a:t>
            </a:r>
            <a:r>
              <a:rPr lang="en" sz="15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Lastname_Firstinitial@cde.state.co.us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(e.g., Smith_a@cde.state.co.us)</a:t>
            </a:r>
            <a:endParaRPr sz="800"/>
          </a:p>
        </p:txBody>
      </p:sp>
      <p:sp>
        <p:nvSpPr>
          <p:cNvPr id="823" name="Google Shape;823;p11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aphicFrame>
        <p:nvGraphicFramePr>
          <p:cNvPr id="824" name="Google Shape;824;p11"/>
          <p:cNvGraphicFramePr/>
          <p:nvPr/>
        </p:nvGraphicFramePr>
        <p:xfrm>
          <a:off x="157781" y="99413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{7B7C3F75-5C4C-412A-A732-3C621FED849D}</a:tableStyleId>
              </a:tblPr>
              <a:tblGrid>
                <a:gridCol w="444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&amp; Supports 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(ESEA/ESSER Program Supports)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Finance &amp; Operations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(Fiscal and Systems Supports) 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Nazie Mohajeri-Nelson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Federal Programs &amp; Supports Unit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Programs Specialists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ESEA Regional Contacts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(assigned by district)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I: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Laura Meushaw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Kathryn Wisner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Evita Byrd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II: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Karen Bixler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III: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Kathryn Wisner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Rachel Temple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IV: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Tammy Giessinger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V: TBD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ESSER: 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Shannon Wilson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Program Monitoring Specialists</a:t>
                      </a:r>
                      <a:endParaRPr sz="11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Kristin Crumley</a:t>
                      </a: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100" u="sng" strike="noStrike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Jonathan Schelke</a:t>
                      </a:r>
                      <a:endParaRPr sz="1100" u="none" strike="noStrike" cap="none"/>
                    </a:p>
                    <a:p>
                      <a:pPr marL="2540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Kim Boylan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 Data and Reporting Specialists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Tina Negley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Mary Shen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Mackenzie Owens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Kate Bartlett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School District Operations Unit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Specialists</a:t>
                      </a:r>
                      <a:endParaRPr sz="11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Jennifer Austin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Fiscal Management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Robert Hawkins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Steven Kaleda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Fiscal Specialist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Steven Kaleda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Grants Fiscal Analyst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Monitoring</a:t>
                      </a:r>
                      <a:endParaRPr sz="11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Bill Parsley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Supervisor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Hilery Morris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Systems Specialists</a:t>
                      </a:r>
                      <a:endParaRPr sz="11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DeLilah Collins</a:t>
                      </a: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Program Administration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7620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Applications Systems Technical Support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8255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○"/>
                      </a:pPr>
                      <a:r>
                        <a:rPr lang="en" sz="1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Michelle Prael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"/>
          <p:cNvSpPr txBox="1">
            <a:spLocks noGrp="1"/>
          </p:cNvSpPr>
          <p:nvPr>
            <p:ph type="title"/>
          </p:nvPr>
        </p:nvSpPr>
        <p:spPr>
          <a:xfrm>
            <a:off x="245194" y="190886"/>
            <a:ext cx="6081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100"/>
              <a:t>Upcoming ESSER Deadlines</a:t>
            </a:r>
            <a:endParaRPr sz="2100"/>
          </a:p>
        </p:txBody>
      </p:sp>
      <p:sp>
        <p:nvSpPr>
          <p:cNvPr id="510" name="Google Shape;510;p5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 b="1"/>
              <a:t>Important Dates</a:t>
            </a:r>
            <a:endParaRPr sz="1700"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/>
              <a:t>ESSER III Supplemental budgets due - September 2</a:t>
            </a:r>
            <a:endParaRPr sz="170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/>
              <a:t>Deadline to spend ESSER I Funds - September 30 </a:t>
            </a:r>
            <a:r>
              <a:rPr lang="en" sz="1700">
                <a:solidFill>
                  <a:srgbClr val="FF0000"/>
                </a:solidFill>
              </a:rPr>
              <a:t>~ Statutory Deadline! No Extensions Possible!</a:t>
            </a:r>
            <a:endParaRPr sz="1700">
              <a:solidFill>
                <a:srgbClr val="FF0000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/>
              <a:t>Deadline to draw down ESSER I funds - October 31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5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700" b="1"/>
              <a:t>Resources</a:t>
            </a:r>
            <a:endParaRPr sz="1700" b="1"/>
          </a:p>
          <a:p>
            <a:pPr marL="457200" lvl="0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ESSER launchpad page</a:t>
            </a:r>
            <a:r>
              <a:rPr lang="en" sz="1700"/>
              <a:t>- includes deadlines and resources</a:t>
            </a:r>
            <a:endParaRPr sz="17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ESSER I distribution report</a:t>
            </a:r>
            <a:endParaRPr sz="17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Request for funds webpage</a:t>
            </a:r>
            <a:endParaRPr sz="17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ESSER Lead Reviewer list</a:t>
            </a:r>
            <a:r>
              <a:rPr lang="en" sz="1700"/>
              <a:t> - CDE staff to contact with questions on ESSER applications 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d9a672c1b_2_63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/>
              <a:t>Committee of Practitioners (CoP)</a:t>
            </a:r>
            <a:endParaRPr/>
          </a:p>
        </p:txBody>
      </p:sp>
      <p:sp>
        <p:nvSpPr>
          <p:cNvPr id="516" name="Google Shape;516;g13d9a672c1b_2_63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3d9a672c1b_2_69"/>
          <p:cNvSpPr txBox="1">
            <a:spLocks noGrp="1"/>
          </p:cNvSpPr>
          <p:nvPr>
            <p:ph type="title"/>
          </p:nvPr>
        </p:nvSpPr>
        <p:spPr>
          <a:xfrm>
            <a:off x="628650" y="405516"/>
            <a:ext cx="7886700" cy="47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074"/>
              <a:buFont typeface="Arial"/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Members Needed for Committee of Practitioners (CoP)</a:t>
            </a:r>
            <a:br>
              <a:rPr lang="en" sz="33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522" name="Google Shape;522;g13d9a672c1b_2_69"/>
          <p:cNvSpPr txBox="1">
            <a:spLocks noGrp="1"/>
          </p:cNvSpPr>
          <p:nvPr>
            <p:ph type="body" idx="1"/>
          </p:nvPr>
        </p:nvSpPr>
        <p:spPr>
          <a:xfrm>
            <a:off x="628650" y="1049575"/>
            <a:ext cx="7886700" cy="3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 fontScale="55000" lnSpcReduction="20000"/>
          </a:bodyPr>
          <a:lstStyle/>
          <a:p>
            <a:pPr marL="457200" marR="0" lvl="0" indent="-35433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Committee of Practitioners (CoP)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is a critical stakeholder group for the Federal Programs &amp; Supports Unit at the Colorado Department of Education (CDE).  </a:t>
            </a:r>
            <a:endParaRPr sz="3600"/>
          </a:p>
          <a:p>
            <a:pPr marL="914400" lvl="1" indent="-35433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Primary purpose is to advise CDE regarding its implementation of the Elementary and Secondary Education Act (ESEA), reauthorized as the Every Student Succeeds Act (ESSA) </a:t>
            </a:r>
            <a:r>
              <a:rPr lang="en" sz="3600"/>
              <a:t>and the Elementary and Secondary School Emergency Relief (ESSER) grants</a:t>
            </a:r>
            <a:endParaRPr sz="3600"/>
          </a:p>
          <a:p>
            <a:pPr marL="914400" lvl="1" indent="-35433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Operates to identify issues across regions of the state and facilitate two-way communication between CDE and the preK-12 education community throughout Colorado</a:t>
            </a:r>
            <a:endParaRPr sz="3600"/>
          </a:p>
          <a:p>
            <a:pPr marL="457200" marR="0" lvl="0" indent="-35433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Committee members serve for an initial three-year term with the opportunity to extend. </a:t>
            </a:r>
            <a:endParaRPr sz="3600"/>
          </a:p>
          <a:p>
            <a:pPr marL="457200" marR="0" lvl="0" indent="-35433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 minimum of four meetings will be held per year.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48c2b58ac_1_10"/>
          <p:cNvSpPr txBox="1">
            <a:spLocks noGrp="1"/>
          </p:cNvSpPr>
          <p:nvPr>
            <p:ph type="title"/>
          </p:nvPr>
        </p:nvSpPr>
        <p:spPr>
          <a:xfrm>
            <a:off x="223075" y="181075"/>
            <a:ext cx="66564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None/>
            </a:pPr>
            <a:r>
              <a:rPr lang="en" sz="2400"/>
              <a:t>Representation Status by Role as of May 2022</a:t>
            </a:r>
            <a:endParaRPr sz="2400"/>
          </a:p>
        </p:txBody>
      </p:sp>
      <p:graphicFrame>
        <p:nvGraphicFramePr>
          <p:cNvPr id="528" name="Google Shape;528;gf48c2b58ac_1_10"/>
          <p:cNvGraphicFramePr/>
          <p:nvPr/>
        </p:nvGraphicFramePr>
        <p:xfrm>
          <a:off x="40150" y="92843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{A89D13EA-D9F8-4862-B026-679E553C3D2B}</a:tableStyleId>
              </a:tblPr>
              <a:tblGrid>
                <a:gridCol w="382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Role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Representation Met 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Notes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Representatives from LEAs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Yes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Administrators (school leaders)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Teachers, including vocational educators, paraprofessionals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Somewhat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No paras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Parents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Yes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Members of local school boards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Representatives of private schools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Charter school personnel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Yes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Pupil services personnel 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Yes</a:t>
                      </a:r>
                      <a:endParaRPr sz="1100"/>
                    </a:p>
                  </a:txBody>
                  <a:tcPr marL="91450" marR="91450" marT="34300" marB="3430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Representation of above from 8 regions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No</a:t>
                      </a:r>
                      <a:r>
                        <a:rPr lang="en" sz="1100"/>
                        <a:t> representation </a:t>
                      </a:r>
                      <a:r>
                        <a:rPr lang="en" sz="1100" u="none" strike="noStrike" cap="none"/>
                        <a:t>from SW region. Not all regions have a Title I administrat</a:t>
                      </a:r>
                      <a:r>
                        <a:rPr lang="en" sz="1100"/>
                        <a:t>or representative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Title I, II, IV, and V and fiscal 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Somewhat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Mostly met, missing Title V representation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Exceptional Student Services</a:t>
                      </a:r>
                      <a:endParaRPr sz="11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/>
                        <a:t>Yes</a:t>
                      </a:r>
                      <a:endParaRPr sz="1100" u="none" strike="noStrike" cap="none"/>
                    </a:p>
                  </a:txBody>
                  <a:tcPr marL="91450" marR="91450" marT="34300" marB="3430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29" name="Google Shape;529;gf48c2b58ac_1_10"/>
          <p:cNvSpPr txBox="1">
            <a:spLocks noGrp="1"/>
          </p:cNvSpPr>
          <p:nvPr>
            <p:ph type="sldNum" idx="12"/>
          </p:nvPr>
        </p:nvSpPr>
        <p:spPr>
          <a:xfrm>
            <a:off x="249655" y="3575447"/>
            <a:ext cx="2057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48c2b58ac_1_16"/>
          <p:cNvSpPr txBox="1">
            <a:spLocks noGrp="1"/>
          </p:cNvSpPr>
          <p:nvPr>
            <p:ph type="title"/>
          </p:nvPr>
        </p:nvSpPr>
        <p:spPr>
          <a:xfrm>
            <a:off x="245193" y="226243"/>
            <a:ext cx="6081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520"/>
              <a:buFont typeface="Arial"/>
              <a:buNone/>
            </a:pPr>
            <a:r>
              <a:rPr lang="en" sz="2400"/>
              <a:t>Representation by Geography</a:t>
            </a:r>
            <a:endParaRPr sz="2400"/>
          </a:p>
        </p:txBody>
      </p:sp>
      <p:pic>
        <p:nvPicPr>
          <p:cNvPr id="535" name="Google Shape;535;gf48c2b58ac_1_16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100" y="0"/>
            <a:ext cx="2957500" cy="22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f48c2b58ac_1_16"/>
          <p:cNvSpPr txBox="1"/>
          <p:nvPr/>
        </p:nvSpPr>
        <p:spPr>
          <a:xfrm>
            <a:off x="6327060" y="2502457"/>
            <a:ext cx="22908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 and Southeast are severely underrepresented, as well as central mountains.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gf48c2b58ac_1_16" descr="Map depicting CoP representation across the stat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999" y="1391949"/>
            <a:ext cx="5088258" cy="37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2756</Words>
  <Application>Microsoft Office PowerPoint</Application>
  <PresentationFormat>On-screen Show (16:9)</PresentationFormat>
  <Paragraphs>424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Rockwell</vt:lpstr>
      <vt:lpstr>Verdana</vt:lpstr>
      <vt:lpstr>Arial</vt:lpstr>
      <vt:lpstr>Calibri</vt:lpstr>
      <vt:lpstr>Roboto</vt:lpstr>
      <vt:lpstr>Office Theme</vt:lpstr>
      <vt:lpstr>Office Theme</vt:lpstr>
      <vt:lpstr>Simple Light</vt:lpstr>
      <vt:lpstr>Office Theme</vt:lpstr>
      <vt:lpstr>Simple Light</vt:lpstr>
      <vt:lpstr>CDE Office Hours</vt:lpstr>
      <vt:lpstr>ESSER Office Hours</vt:lpstr>
      <vt:lpstr>Updates, Reminders, and Clarifications</vt:lpstr>
      <vt:lpstr>Consolidated Application Updates</vt:lpstr>
      <vt:lpstr>Upcoming ESSER Deadlines</vt:lpstr>
      <vt:lpstr>Committee of Practitioners (CoP)</vt:lpstr>
      <vt:lpstr>Members Needed for Committee of Practitioners (CoP) </vt:lpstr>
      <vt:lpstr>Representation Status by Role as of May 2022</vt:lpstr>
      <vt:lpstr>Representation by Geography</vt:lpstr>
      <vt:lpstr>Join us!</vt:lpstr>
      <vt:lpstr>Comprehensive Support Plans/ CS UIP </vt:lpstr>
      <vt:lpstr>Upcoming Virtual Training: CS UIP Requirements</vt:lpstr>
      <vt:lpstr>CS UIP Planning  September Virtual Workshop Offerings</vt:lpstr>
      <vt:lpstr>Equitable Distribution of Teachers (EDT)</vt:lpstr>
      <vt:lpstr>Equitable Distribution of Teachers: Aligning Data Years</vt:lpstr>
      <vt:lpstr>Equitable Distribution of Teachers: Next Steps</vt:lpstr>
      <vt:lpstr>Federal Programs Monitoring Updates</vt:lpstr>
      <vt:lpstr>2021-2022 Monitoring Reflections</vt:lpstr>
      <vt:lpstr>Next Steps</vt:lpstr>
      <vt:lpstr>Coming Soon!</vt:lpstr>
      <vt:lpstr>Updates and Clarifications about the Late Liquidation Waiver from the U.S. Department of Education </vt:lpstr>
      <vt:lpstr>What is the Difference Between Obligation and Liquidation? </vt:lpstr>
      <vt:lpstr>Obligation Date by Activity Type [34 CFR §76.707] </vt:lpstr>
      <vt:lpstr>Late Liquidation - USDE Communication</vt:lpstr>
      <vt:lpstr>Clarifications </vt:lpstr>
      <vt:lpstr>Google Survey</vt:lpstr>
      <vt:lpstr>ESSER Update &amp; Community Engagement</vt:lpstr>
      <vt:lpstr>ESSER Overview</vt:lpstr>
      <vt:lpstr>Colorado Pandemic Relief Funding Colorado ESSER Funds</vt:lpstr>
      <vt:lpstr>ESSER State Reserve Funds</vt:lpstr>
      <vt:lpstr>ESSER State Reserve Funds Focus Areas</vt:lpstr>
      <vt:lpstr>ESSER State Reserve Funds Closed Programs w/ ESSER Funding Allocations</vt:lpstr>
      <vt:lpstr>ESSER State Reserve Funds Closed Programs w/ ESSER Funding Allocations</vt:lpstr>
      <vt:lpstr>ESSER State Reserve Funds Open Programs w/ ESSER Funding Allocations</vt:lpstr>
      <vt:lpstr>ESSER State Reserve Funds  Coming Soon</vt:lpstr>
      <vt:lpstr>Expanded Learning Opportunities</vt:lpstr>
      <vt:lpstr>Expanded Learning Opportunities What Are We Talking About?</vt:lpstr>
      <vt:lpstr>Expanded Learning Opportunities What will be the goals of the conversations?</vt:lpstr>
      <vt:lpstr>Expanded Learning Opportunities What are the parameters?</vt:lpstr>
      <vt:lpstr>Small Group Discussions Discussion Questions</vt:lpstr>
      <vt:lpstr>Thank you!</vt:lpstr>
      <vt:lpstr>Upcoming Meetings</vt:lpstr>
      <vt:lpstr>Any Requests for Upcoming Topics or Questions! </vt:lpstr>
      <vt:lpstr>CDE Contacts! Emails: Lastname_Firstinitial@cde.state.co.us  (e.g., Smith_a@cde.state.co.us)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Owen, Emily</cp:lastModifiedBy>
  <cp:revision>4</cp:revision>
  <dcterms:modified xsi:type="dcterms:W3CDTF">2022-07-22T17:23:48Z</dcterms:modified>
</cp:coreProperties>
</file>