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 id="2147483701" r:id="rId2"/>
    <p:sldMasterId id="2147483702" r:id="rId3"/>
    <p:sldMasterId id="2147483703"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9144000" cy="5143500" type="screen16x9"/>
  <p:notesSz cx="6858000" cy="9144000"/>
  <p:embeddedFontLst>
    <p:embeddedFont>
      <p:font typeface="Amatic SC" panose="00000500000000000000" pitchFamily="2" charset="-79"/>
      <p:regular r:id="rId51"/>
      <p:bold r:id="rId52"/>
    </p:embeddedFont>
    <p:embeddedFont>
      <p:font typeface="Calibri" panose="020F0502020204030204" pitchFamily="34" charset="0"/>
      <p:regular r:id="rId53"/>
      <p:bold r:id="rId54"/>
      <p:italic r:id="rId55"/>
      <p:boldItalic r:id="rId56"/>
    </p:embeddedFont>
    <p:embeddedFont>
      <p:font typeface="Lobster" panose="00000500000000000000" pitchFamily="2" charset="0"/>
      <p:regular r:id="rId57"/>
    </p:embeddedFont>
    <p:embeddedFont>
      <p:font typeface="Quicksand SemiBold" panose="020B0604020202020204" charset="0"/>
      <p:regular r:id="rId58"/>
      <p:bold r:id="rId59"/>
    </p:embeddedFont>
    <p:embeddedFont>
      <p:font typeface="Rockwell" panose="02060603020205020403" pitchFamily="18"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31AACB-DDE0-47D3-9A9A-6D76F27D8DC8}">
  <a:tblStyle styleId="{F931AACB-DDE0-47D3-9A9A-6D76F27D8DC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108" d="100"/>
          <a:sy n="108" d="100"/>
        </p:scale>
        <p:origin x="120" y="78"/>
      </p:cViewPr>
      <p:guideLst>
        <p:guide orient="horz" pos="1620"/>
        <p:guide pos="2880"/>
      </p:guideLst>
    </p:cSldViewPr>
  </p:slideViewPr>
  <p:outlineViewPr>
    <p:cViewPr>
      <p:scale>
        <a:sx n="33" d="100"/>
        <a:sy n="33" d="100"/>
      </p:scale>
      <p:origin x="0" y="-310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3499af0c86_2_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13499af0c86_2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3617b5df11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3617b5df11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Niko/Shannon The Launchpad is a “one stop shop” geared towards LEA staff that may be new to ESEA programs or just wanting to learn about programs/processes in our office. </a:t>
            </a:r>
            <a:endParaRPr>
              <a:solidFill>
                <a:schemeClr val="dk1"/>
              </a:solidFill>
            </a:endParaRPr>
          </a:p>
          <a:p>
            <a:pPr marL="0" lvl="0" indent="0" algn="l" rtl="0">
              <a:spcBef>
                <a:spcPts val="0"/>
              </a:spcBef>
              <a:spcAft>
                <a:spcPts val="0"/>
              </a:spcAft>
              <a:buNone/>
            </a:pPr>
            <a:r>
              <a:rPr lang="en">
                <a:solidFill>
                  <a:schemeClr val="dk1"/>
                </a:solidFill>
              </a:rPr>
              <a:t>We are hoping that it becomes an intuitive first step in learning about our programs.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3617b5df11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3617b5df11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[show the pages live and how many links there are]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36532bc040_2_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g136532bc040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36532bc040_2_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136532bc040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36532bc040_2_9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g136532bc040_2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36532bc040_2_1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136532bc040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36532bc040_2_1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g136532bc040_2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36532bc040_2_16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g136532bc040_2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36532bc040_2_17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g136532bc040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36532bc040_2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g136532bc040_2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3499af0c86_2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13499af0c86_2_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13499af0c86_2_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36532bc040_2_1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g136532bc040_2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36532bc040_2_1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g136532bc040_2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36532bc040_2_2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g136532bc040_2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36532bc040_2_2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g136532bc040_2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36532bc040_2_2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g136532bc040_2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36532bc040_2_2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g136532bc040_2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36532bc040_2_2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5" name="Google Shape;565;g136532bc040_2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36532bc040_2_2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g136532bc040_2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36532bc040_2_2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g136532bc040_2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36532bc040_2_2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g136532bc040_2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3499af0c86_2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13499af0c86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36532bc040_2_2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g136532bc040_2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136532bc040_2_2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5" name="Google Shape;605;g136532bc040_2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36532bc040_2_2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g136532bc040_2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36532bc040_2_2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g136532bc040_2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36532bc040_2_3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g136532bc040_2_3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36532bc040_2_3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g136532bc040_2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36532bc040_2_3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8" name="Google Shape;648;g136532bc040_2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36532bc040_2_3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5" name="Google Shape;655;g136532bc040_2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36532bc040_2_3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2" name="Google Shape;662;g136532bc040_2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36532bc040_2_3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g136532bc040_2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3499af0c86_2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13499af0c86_2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36532bc040_2_3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g136532bc040_2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36532bc040_2_3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g136532bc040_2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36532bc040_2_3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1" name="Google Shape;691;g136532bc040_2_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3499af0c86_2_2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g13499af0c86_2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3499af0c86_2_2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g13499af0c86_2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3499af0c86_2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g13499af0c86_2_2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1" name="Google Shape;711;g13499af0c86_2_2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f4434ac1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f4434ac1f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Tina</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3499af0c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13499af0c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Shannon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3499af0c86_2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Kristen</a:t>
            </a:r>
            <a:endParaRPr/>
          </a:p>
        </p:txBody>
      </p:sp>
      <p:sp>
        <p:nvSpPr>
          <p:cNvPr id="360" name="Google Shape;360;g13499af0c86_2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3499af0c86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g13499af0c86_2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None/>
            </a:pPr>
            <a:r>
              <a:rPr lang="en" sz="800">
                <a:solidFill>
                  <a:schemeClr val="dk1"/>
                </a:solidFill>
                <a:latin typeface="Calibri"/>
                <a:ea typeface="Calibri"/>
                <a:cs typeface="Calibri"/>
                <a:sym typeface="Calibri"/>
              </a:rPr>
              <a:t>“Layered Prevention Strategies” is now “Strategies for Everyday Operations”: Verbiage</a:t>
            </a:r>
            <a:endParaRPr sz="800">
              <a:solidFill>
                <a:schemeClr val="dk1"/>
              </a:solidFill>
              <a:latin typeface="Calibri"/>
              <a:ea typeface="Calibri"/>
              <a:cs typeface="Calibri"/>
              <a:sym typeface="Calibri"/>
            </a:endParaRPr>
          </a:p>
          <a:p>
            <a:pPr marL="0" lvl="0" indent="0" algn="l" rtl="0">
              <a:lnSpc>
                <a:spcPct val="90000"/>
              </a:lnSpc>
              <a:spcBef>
                <a:spcPts val="600"/>
              </a:spcBef>
              <a:spcAft>
                <a:spcPts val="0"/>
              </a:spcAft>
              <a:buNone/>
            </a:pPr>
            <a:r>
              <a:rPr lang="en" sz="800">
                <a:solidFill>
                  <a:schemeClr val="dk1"/>
                </a:solidFill>
                <a:latin typeface="Calibri"/>
                <a:ea typeface="Calibri"/>
                <a:cs typeface="Calibri"/>
                <a:sym typeface="Calibri"/>
              </a:rPr>
              <a:t>Physical distancing removed (cohorting still a recommendation)</a:t>
            </a:r>
            <a:endParaRPr sz="800">
              <a:solidFill>
                <a:schemeClr val="dk1"/>
              </a:solidFill>
              <a:latin typeface="Calibri"/>
              <a:ea typeface="Calibri"/>
              <a:cs typeface="Calibri"/>
              <a:sym typeface="Calibri"/>
            </a:endParaRPr>
          </a:p>
          <a:p>
            <a:pPr marL="0" lvl="0" indent="0" algn="l" rtl="0">
              <a:lnSpc>
                <a:spcPct val="90000"/>
              </a:lnSpc>
              <a:spcBef>
                <a:spcPts val="600"/>
              </a:spcBef>
              <a:spcAft>
                <a:spcPts val="0"/>
              </a:spcAft>
              <a:buNone/>
            </a:pPr>
            <a:r>
              <a:rPr lang="en" sz="800">
                <a:solidFill>
                  <a:schemeClr val="dk1"/>
                </a:solidFill>
                <a:latin typeface="Calibri"/>
                <a:ea typeface="Calibri"/>
                <a:cs typeface="Calibri"/>
                <a:sym typeface="Calibri"/>
              </a:rPr>
              <a:t>Considering local context: Schools should balance risk of COVID-19 with educational, social, and mental health outcomes when deciding which strategies to put in place.</a:t>
            </a:r>
            <a:endParaRPr sz="8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3617b5df11_0_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3617b5df11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Niko/Shannon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a:off x="0" y="3506431"/>
            <a:ext cx="9144000" cy="1637071"/>
          </a:xfrm>
          <a:prstGeom prst="rect">
            <a:avLst/>
          </a:prstGeom>
          <a:gradFill>
            <a:gsLst>
              <a:gs pos="0">
                <a:schemeClr val="lt1"/>
              </a:gs>
              <a:gs pos="100000">
                <a:srgbClr val="00953A">
                  <a:alpha val="45882"/>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56" name="Google Shape;56;p14"/>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14"/>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58" name="Google Shape;58;p14"/>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59" name="Google Shape;59;p14"/>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60" name="Google Shape;60;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63" name="Google Shape;63;p15"/>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15"/>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67"/>
        <p:cNvGrpSpPr/>
        <p:nvPr/>
      </p:nvGrpSpPr>
      <p:grpSpPr>
        <a:xfrm>
          <a:off x="0" y="0"/>
          <a:ext cx="0" cy="0"/>
          <a:chOff x="0" y="0"/>
          <a:chExt cx="0" cy="0"/>
        </a:xfrm>
      </p:grpSpPr>
      <p:pic>
        <p:nvPicPr>
          <p:cNvPr id="68" name="Google Shape;68;p16"/>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9" name="Google Shape;69;p16"/>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6"/>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71"/>
        <p:cNvGrpSpPr/>
        <p:nvPr/>
      </p:nvGrpSpPr>
      <p:grpSpPr>
        <a:xfrm>
          <a:off x="0" y="0"/>
          <a:ext cx="0" cy="0"/>
          <a:chOff x="0" y="0"/>
          <a:chExt cx="0" cy="0"/>
        </a:xfrm>
      </p:grpSpPr>
      <p:pic>
        <p:nvPicPr>
          <p:cNvPr id="72" name="Google Shape;72;p1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3" name="Google Shape;73;p17"/>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4" name="Google Shape;74;p17"/>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5" name="Google Shape;75;p17"/>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76" name="Google Shape;76;p17"/>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77" name="Google Shape;77;p17"/>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8"/>
        <p:cNvGrpSpPr/>
        <p:nvPr/>
      </p:nvGrpSpPr>
      <p:grpSpPr>
        <a:xfrm>
          <a:off x="0" y="0"/>
          <a:ext cx="0" cy="0"/>
          <a:chOff x="0" y="0"/>
          <a:chExt cx="0" cy="0"/>
        </a:xfrm>
      </p:grpSpPr>
      <p:pic>
        <p:nvPicPr>
          <p:cNvPr id="79" name="Google Shape;79;p18"/>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80" name="Google Shape;80;p18"/>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82" name="Google Shape;82;p18"/>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83" name="Google Shape;83;p18"/>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4" name="Google Shape;84;p18"/>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5"/>
        <p:cNvGrpSpPr/>
        <p:nvPr/>
      </p:nvGrpSpPr>
      <p:grpSpPr>
        <a:xfrm>
          <a:off x="0" y="0"/>
          <a:ext cx="0" cy="0"/>
          <a:chOff x="0" y="0"/>
          <a:chExt cx="0" cy="0"/>
        </a:xfrm>
      </p:grpSpPr>
      <p:pic>
        <p:nvPicPr>
          <p:cNvPr id="86" name="Google Shape;86;p19"/>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87" name="Google Shape;87;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89" name="Google Shape;89;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90" name="Google Shape;90;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1" name="Google Shape;91;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2"/>
        <p:cNvGrpSpPr/>
        <p:nvPr/>
      </p:nvGrpSpPr>
      <p:grpSpPr>
        <a:xfrm>
          <a:off x="0" y="0"/>
          <a:ext cx="0" cy="0"/>
          <a:chOff x="0" y="0"/>
          <a:chExt cx="0" cy="0"/>
        </a:xfrm>
      </p:grpSpPr>
      <p:pic>
        <p:nvPicPr>
          <p:cNvPr id="93" name="Google Shape;93;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94" name="Google Shape;94;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96" name="Google Shape;96;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97" name="Google Shape;97;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8" name="Google Shape;98;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9"/>
        <p:cNvGrpSpPr/>
        <p:nvPr/>
      </p:nvGrpSpPr>
      <p:grpSpPr>
        <a:xfrm>
          <a:off x="0" y="0"/>
          <a:ext cx="0" cy="0"/>
          <a:chOff x="0" y="0"/>
          <a:chExt cx="0" cy="0"/>
        </a:xfrm>
      </p:grpSpPr>
      <p:pic>
        <p:nvPicPr>
          <p:cNvPr id="100" name="Google Shape;100;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101" name="Google Shape;101;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103" name="Google Shape;103;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104" name="Google Shape;104;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05" name="Google Shape;105;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6"/>
        <p:cNvGrpSpPr/>
        <p:nvPr/>
      </p:nvGrpSpPr>
      <p:grpSpPr>
        <a:xfrm>
          <a:off x="0" y="0"/>
          <a:ext cx="0" cy="0"/>
          <a:chOff x="0" y="0"/>
          <a:chExt cx="0" cy="0"/>
        </a:xfrm>
      </p:grpSpPr>
      <p:pic>
        <p:nvPicPr>
          <p:cNvPr id="107" name="Google Shape;107;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108" name="Google Shape;108;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110" name="Google Shape;110;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111" name="Google Shape;111;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2" name="Google Shape;112;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13"/>
        <p:cNvGrpSpPr/>
        <p:nvPr/>
      </p:nvGrpSpPr>
      <p:grpSpPr>
        <a:xfrm>
          <a:off x="0" y="0"/>
          <a:ext cx="0" cy="0"/>
          <a:chOff x="0" y="0"/>
          <a:chExt cx="0" cy="0"/>
        </a:xfrm>
      </p:grpSpPr>
      <p:pic>
        <p:nvPicPr>
          <p:cNvPr id="114" name="Google Shape;114;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115" name="Google Shape;115;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117" name="Google Shape;117;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118" name="Google Shape;118;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9" name="Google Shape;119;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120"/>
        <p:cNvGrpSpPr/>
        <p:nvPr/>
      </p:nvGrpSpPr>
      <p:grpSpPr>
        <a:xfrm>
          <a:off x="0" y="0"/>
          <a:ext cx="0" cy="0"/>
          <a:chOff x="0" y="0"/>
          <a:chExt cx="0" cy="0"/>
        </a:xfrm>
      </p:grpSpPr>
      <p:pic>
        <p:nvPicPr>
          <p:cNvPr id="121" name="Google Shape;121;p24"/>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22" name="Google Shape;122;p24"/>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23" name="Google Shape;123;p24"/>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24" name="Google Shape;124;p24"/>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125" name="Google Shape;125;p24"/>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126" name="Google Shape;126;p24"/>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127"/>
        <p:cNvGrpSpPr/>
        <p:nvPr/>
      </p:nvGrpSpPr>
      <p:grpSpPr>
        <a:xfrm>
          <a:off x="0" y="0"/>
          <a:ext cx="0" cy="0"/>
          <a:chOff x="0" y="0"/>
          <a:chExt cx="0" cy="0"/>
        </a:xfrm>
      </p:grpSpPr>
      <p:sp>
        <p:nvSpPr>
          <p:cNvPr id="128" name="Google Shape;128;p25"/>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9" name="Google Shape;129;p25"/>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130" name="Google Shape;130;p2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1" name="Google Shape;131;p25"/>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132" name="Google Shape;132;p25"/>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133" name="Google Shape;133;p25"/>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34" name="Google Shape;134;p25"/>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135"/>
        <p:cNvGrpSpPr/>
        <p:nvPr/>
      </p:nvGrpSpPr>
      <p:grpSpPr>
        <a:xfrm>
          <a:off x="0" y="0"/>
          <a:ext cx="0" cy="0"/>
          <a:chOff x="0" y="0"/>
          <a:chExt cx="0" cy="0"/>
        </a:xfrm>
      </p:grpSpPr>
      <p:pic>
        <p:nvPicPr>
          <p:cNvPr id="136" name="Google Shape;136;p26"/>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37" name="Google Shape;137;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38" name="Google Shape;138;p26"/>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39" name="Google Shape;139;p26"/>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40" name="Google Shape;140;p26"/>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41" name="Google Shape;141;p26"/>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142"/>
        <p:cNvGrpSpPr/>
        <p:nvPr/>
      </p:nvGrpSpPr>
      <p:grpSpPr>
        <a:xfrm>
          <a:off x="0" y="0"/>
          <a:ext cx="0" cy="0"/>
          <a:chOff x="0" y="0"/>
          <a:chExt cx="0" cy="0"/>
        </a:xfrm>
      </p:grpSpPr>
      <p:pic>
        <p:nvPicPr>
          <p:cNvPr id="143" name="Google Shape;143;p2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44" name="Google Shape;144;p2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3300"/>
              <a:buNone/>
              <a:defRPr sz="2000">
                <a:solidFill>
                  <a:srgbClr val="FFFFFF"/>
                </a:solidFill>
                <a:latin typeface="Rockwell"/>
                <a:ea typeface="Rockwell"/>
                <a:cs typeface="Rockwell"/>
                <a:sym typeface="Rockwell"/>
              </a:defRPr>
            </a:lvl1pPr>
            <a:lvl2pPr lvl="1" rtl="0">
              <a:spcBef>
                <a:spcPts val="0"/>
              </a:spcBef>
              <a:spcAft>
                <a:spcPts val="0"/>
              </a:spcAft>
              <a:buSzPts val="1100"/>
              <a:buNone/>
              <a:defRPr sz="2000">
                <a:solidFill>
                  <a:srgbClr val="FFFFFF"/>
                </a:solidFill>
                <a:latin typeface="Rockwell"/>
                <a:ea typeface="Rockwell"/>
                <a:cs typeface="Rockwell"/>
                <a:sym typeface="Rockwell"/>
              </a:defRPr>
            </a:lvl2pPr>
            <a:lvl3pPr lvl="2" rtl="0">
              <a:spcBef>
                <a:spcPts val="0"/>
              </a:spcBef>
              <a:spcAft>
                <a:spcPts val="0"/>
              </a:spcAft>
              <a:buSzPts val="1100"/>
              <a:buNone/>
              <a:defRPr sz="2000">
                <a:solidFill>
                  <a:srgbClr val="FFFFFF"/>
                </a:solidFill>
                <a:latin typeface="Rockwell"/>
                <a:ea typeface="Rockwell"/>
                <a:cs typeface="Rockwell"/>
                <a:sym typeface="Rockwell"/>
              </a:defRPr>
            </a:lvl3pPr>
            <a:lvl4pPr lvl="3" rtl="0">
              <a:spcBef>
                <a:spcPts val="0"/>
              </a:spcBef>
              <a:spcAft>
                <a:spcPts val="0"/>
              </a:spcAft>
              <a:buSzPts val="1100"/>
              <a:buNone/>
              <a:defRPr sz="2000">
                <a:solidFill>
                  <a:srgbClr val="FFFFFF"/>
                </a:solidFill>
                <a:latin typeface="Rockwell"/>
                <a:ea typeface="Rockwell"/>
                <a:cs typeface="Rockwell"/>
                <a:sym typeface="Rockwell"/>
              </a:defRPr>
            </a:lvl4pPr>
            <a:lvl5pPr lvl="4" rtl="0">
              <a:spcBef>
                <a:spcPts val="0"/>
              </a:spcBef>
              <a:spcAft>
                <a:spcPts val="0"/>
              </a:spcAft>
              <a:buSzPts val="1100"/>
              <a:buNone/>
              <a:defRPr sz="2000">
                <a:solidFill>
                  <a:srgbClr val="FFFFFF"/>
                </a:solidFill>
                <a:latin typeface="Rockwell"/>
                <a:ea typeface="Rockwell"/>
                <a:cs typeface="Rockwell"/>
                <a:sym typeface="Rockwell"/>
              </a:defRPr>
            </a:lvl5pPr>
            <a:lvl6pPr lvl="5" rtl="0">
              <a:spcBef>
                <a:spcPts val="0"/>
              </a:spcBef>
              <a:spcAft>
                <a:spcPts val="0"/>
              </a:spcAft>
              <a:buSzPts val="1100"/>
              <a:buNone/>
              <a:defRPr sz="2000">
                <a:solidFill>
                  <a:srgbClr val="FFFFFF"/>
                </a:solidFill>
                <a:latin typeface="Rockwell"/>
                <a:ea typeface="Rockwell"/>
                <a:cs typeface="Rockwell"/>
                <a:sym typeface="Rockwell"/>
              </a:defRPr>
            </a:lvl6pPr>
            <a:lvl7pPr lvl="6" rtl="0">
              <a:spcBef>
                <a:spcPts val="0"/>
              </a:spcBef>
              <a:spcAft>
                <a:spcPts val="0"/>
              </a:spcAft>
              <a:buSzPts val="1100"/>
              <a:buNone/>
              <a:defRPr sz="2000">
                <a:solidFill>
                  <a:srgbClr val="FFFFFF"/>
                </a:solidFill>
                <a:latin typeface="Rockwell"/>
                <a:ea typeface="Rockwell"/>
                <a:cs typeface="Rockwell"/>
                <a:sym typeface="Rockwell"/>
              </a:defRPr>
            </a:lvl7pPr>
            <a:lvl8pPr lvl="7" rtl="0">
              <a:spcBef>
                <a:spcPts val="0"/>
              </a:spcBef>
              <a:spcAft>
                <a:spcPts val="0"/>
              </a:spcAft>
              <a:buSzPts val="1100"/>
              <a:buNone/>
              <a:defRPr sz="2000">
                <a:solidFill>
                  <a:srgbClr val="FFFFFF"/>
                </a:solidFill>
                <a:latin typeface="Rockwell"/>
                <a:ea typeface="Rockwell"/>
                <a:cs typeface="Rockwell"/>
                <a:sym typeface="Rockwell"/>
              </a:defRPr>
            </a:lvl8pPr>
            <a:lvl9pPr lvl="8" rtl="0">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45" name="Google Shape;145;p27"/>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lvl1pPr marL="457200" lvl="0" indent="-330200" rtl="0">
              <a:spcBef>
                <a:spcPts val="800"/>
              </a:spcBef>
              <a:spcAft>
                <a:spcPts val="0"/>
              </a:spcAft>
              <a:buClr>
                <a:schemeClr val="dk1"/>
              </a:buClr>
              <a:buSzPts val="1600"/>
              <a:buChar char="•"/>
              <a:defRPr>
                <a:solidFill>
                  <a:schemeClr val="dk1"/>
                </a:solidFill>
              </a:defRPr>
            </a:lvl1pPr>
            <a:lvl2pPr marL="914400" lvl="1" indent="-292100" rtl="0">
              <a:spcBef>
                <a:spcPts val="400"/>
              </a:spcBef>
              <a:spcAft>
                <a:spcPts val="0"/>
              </a:spcAft>
              <a:buClr>
                <a:schemeClr val="dk1"/>
              </a:buClr>
              <a:buSzPts val="1000"/>
              <a:buChar char="•"/>
              <a:defRPr sz="1600">
                <a:solidFill>
                  <a:schemeClr val="dk1"/>
                </a:solidFill>
              </a:defRPr>
            </a:lvl2pPr>
            <a:lvl3pPr marL="1371600" lvl="2" indent="-292100" rtl="0">
              <a:spcBef>
                <a:spcPts val="400"/>
              </a:spcBef>
              <a:spcAft>
                <a:spcPts val="0"/>
              </a:spcAft>
              <a:buClr>
                <a:schemeClr val="dk1"/>
              </a:buClr>
              <a:buSzPts val="1000"/>
              <a:buChar char="•"/>
              <a:defRPr sz="1600">
                <a:solidFill>
                  <a:schemeClr val="dk1"/>
                </a:solidFill>
              </a:defRPr>
            </a:lvl3pPr>
            <a:lvl4pPr marL="1828800" lvl="3" indent="-292100" rtl="0">
              <a:spcBef>
                <a:spcPts val="400"/>
              </a:spcBef>
              <a:spcAft>
                <a:spcPts val="0"/>
              </a:spcAft>
              <a:buClr>
                <a:schemeClr val="dk1"/>
              </a:buClr>
              <a:buSzPts val="1000"/>
              <a:buChar char="•"/>
              <a:defRPr sz="1600">
                <a:solidFill>
                  <a:schemeClr val="dk1"/>
                </a:solidFill>
              </a:defRPr>
            </a:lvl4pPr>
            <a:lvl5pPr marL="2286000" lvl="4" indent="-292100" rtl="0">
              <a:spcBef>
                <a:spcPts val="400"/>
              </a:spcBef>
              <a:spcAft>
                <a:spcPts val="0"/>
              </a:spcAft>
              <a:buClr>
                <a:schemeClr val="dk1"/>
              </a:buClr>
              <a:buSzPts val="1000"/>
              <a:buChar char="•"/>
              <a:defRPr sz="1600">
                <a:solidFill>
                  <a:schemeClr val="dk1"/>
                </a:solidFill>
              </a:defRPr>
            </a:lvl5pPr>
            <a:lvl6pPr marL="2743200" lvl="5" indent="-292100" rtl="0">
              <a:spcBef>
                <a:spcPts val="400"/>
              </a:spcBef>
              <a:spcAft>
                <a:spcPts val="0"/>
              </a:spcAft>
              <a:buClr>
                <a:schemeClr val="dk1"/>
              </a:buClr>
              <a:buSzPts val="1000"/>
              <a:buChar char="•"/>
              <a:defRPr sz="1600">
                <a:solidFill>
                  <a:schemeClr val="dk1"/>
                </a:solidFill>
              </a:defRPr>
            </a:lvl6pPr>
            <a:lvl7pPr marL="3200400" lvl="6" indent="-292100" rtl="0">
              <a:spcBef>
                <a:spcPts val="400"/>
              </a:spcBef>
              <a:spcAft>
                <a:spcPts val="0"/>
              </a:spcAft>
              <a:buClr>
                <a:schemeClr val="dk1"/>
              </a:buClr>
              <a:buSzPts val="1000"/>
              <a:buChar char="•"/>
              <a:defRPr sz="1600">
                <a:solidFill>
                  <a:schemeClr val="dk1"/>
                </a:solidFill>
              </a:defRPr>
            </a:lvl7pPr>
            <a:lvl8pPr marL="3657600" lvl="7" indent="-292100" rtl="0">
              <a:spcBef>
                <a:spcPts val="400"/>
              </a:spcBef>
              <a:spcAft>
                <a:spcPts val="0"/>
              </a:spcAft>
              <a:buClr>
                <a:schemeClr val="dk1"/>
              </a:buClr>
              <a:buSzPts val="1000"/>
              <a:buChar char="•"/>
              <a:defRPr sz="1600">
                <a:solidFill>
                  <a:schemeClr val="dk1"/>
                </a:solidFill>
              </a:defRPr>
            </a:lvl8pPr>
            <a:lvl9pPr marL="4114800" lvl="8" indent="-292100" rtl="0">
              <a:spcBef>
                <a:spcPts val="400"/>
              </a:spcBef>
              <a:spcAft>
                <a:spcPts val="0"/>
              </a:spcAft>
              <a:buClr>
                <a:schemeClr val="dk1"/>
              </a:buClr>
              <a:buSzPts val="1000"/>
              <a:buChar char="•"/>
              <a:defRPr sz="1600">
                <a:solidFill>
                  <a:schemeClr val="dk1"/>
                </a:solidFill>
              </a:defRPr>
            </a:lvl9pPr>
          </a:lstStyle>
          <a:p>
            <a:endParaRPr/>
          </a:p>
        </p:txBody>
      </p:sp>
      <p:pic>
        <p:nvPicPr>
          <p:cNvPr id="146" name="Google Shape;146;p2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47" name="Google Shape;147;p2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48" name="Google Shape;148;p2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49"/>
        <p:cNvGrpSpPr/>
        <p:nvPr/>
      </p:nvGrpSpPr>
      <p:grpSpPr>
        <a:xfrm>
          <a:off x="0" y="0"/>
          <a:ext cx="0" cy="0"/>
          <a:chOff x="0" y="0"/>
          <a:chExt cx="0" cy="0"/>
        </a:xfrm>
      </p:grpSpPr>
      <p:pic>
        <p:nvPicPr>
          <p:cNvPr id="150" name="Google Shape;150;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1" name="Google Shape;151;p28"/>
          <p:cNvSpPr txBox="1">
            <a:spLocks noGrp="1"/>
          </p:cNvSpPr>
          <p:nvPr>
            <p:ph type="ctrTitle"/>
          </p:nvPr>
        </p:nvSpPr>
        <p:spPr>
          <a:xfrm>
            <a:off x="311700" y="1840075"/>
            <a:ext cx="8520600" cy="1531500"/>
          </a:xfrm>
          <a:prstGeom prst="rect">
            <a:avLst/>
          </a:prstGeom>
        </p:spPr>
        <p:txBody>
          <a:bodyPr spcFirstLastPara="1" wrap="square" lIns="68575" tIns="34275" rIns="68575" bIns="3427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152"/>
        <p:cNvGrpSpPr/>
        <p:nvPr/>
      </p:nvGrpSpPr>
      <p:grpSpPr>
        <a:xfrm>
          <a:off x="0" y="0"/>
          <a:ext cx="0" cy="0"/>
          <a:chOff x="0" y="0"/>
          <a:chExt cx="0" cy="0"/>
        </a:xfrm>
      </p:grpSpPr>
      <p:pic>
        <p:nvPicPr>
          <p:cNvPr id="153" name="Google Shape;153;p29"/>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154" name="Google Shape;154;p29"/>
          <p:cNvPicPr preferRelativeResize="0"/>
          <p:nvPr/>
        </p:nvPicPr>
        <p:blipFill>
          <a:blip r:embed="rId3">
            <a:alphaModFix/>
          </a:blip>
          <a:stretch>
            <a:fillRect/>
          </a:stretch>
        </p:blipFill>
        <p:spPr>
          <a:xfrm>
            <a:off x="0" y="0"/>
            <a:ext cx="9144000" cy="914400"/>
          </a:xfrm>
          <a:prstGeom prst="rect">
            <a:avLst/>
          </a:prstGeom>
          <a:noFill/>
          <a:ln>
            <a:noFill/>
          </a:ln>
        </p:spPr>
      </p:pic>
      <p:sp>
        <p:nvSpPr>
          <p:cNvPr id="155" name="Google Shape;155;p2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300"/>
              <a:buNone/>
              <a:defRPr sz="2000">
                <a:solidFill>
                  <a:schemeClr val="lt1"/>
                </a:solidFill>
                <a:latin typeface="Rockwell"/>
                <a:ea typeface="Rockwell"/>
                <a:cs typeface="Rockwell"/>
                <a:sym typeface="Rockwell"/>
              </a:defRPr>
            </a:lvl1pPr>
            <a:lvl2pPr lvl="1" rtl="0">
              <a:spcBef>
                <a:spcPts val="0"/>
              </a:spcBef>
              <a:spcAft>
                <a:spcPts val="0"/>
              </a:spcAft>
              <a:buSzPts val="1100"/>
              <a:buNone/>
              <a:defRPr sz="2000">
                <a:solidFill>
                  <a:srgbClr val="FFFFFF"/>
                </a:solidFill>
                <a:latin typeface="Rockwell"/>
                <a:ea typeface="Rockwell"/>
                <a:cs typeface="Rockwell"/>
                <a:sym typeface="Rockwell"/>
              </a:defRPr>
            </a:lvl2pPr>
            <a:lvl3pPr lvl="2" rtl="0">
              <a:spcBef>
                <a:spcPts val="0"/>
              </a:spcBef>
              <a:spcAft>
                <a:spcPts val="0"/>
              </a:spcAft>
              <a:buSzPts val="1100"/>
              <a:buNone/>
              <a:defRPr sz="2000">
                <a:solidFill>
                  <a:srgbClr val="FFFFFF"/>
                </a:solidFill>
                <a:latin typeface="Rockwell"/>
                <a:ea typeface="Rockwell"/>
                <a:cs typeface="Rockwell"/>
                <a:sym typeface="Rockwell"/>
              </a:defRPr>
            </a:lvl3pPr>
            <a:lvl4pPr lvl="3" rtl="0">
              <a:spcBef>
                <a:spcPts val="0"/>
              </a:spcBef>
              <a:spcAft>
                <a:spcPts val="0"/>
              </a:spcAft>
              <a:buSzPts val="1100"/>
              <a:buNone/>
              <a:defRPr sz="2000">
                <a:solidFill>
                  <a:srgbClr val="FFFFFF"/>
                </a:solidFill>
                <a:latin typeface="Rockwell"/>
                <a:ea typeface="Rockwell"/>
                <a:cs typeface="Rockwell"/>
                <a:sym typeface="Rockwell"/>
              </a:defRPr>
            </a:lvl4pPr>
            <a:lvl5pPr lvl="4" rtl="0">
              <a:spcBef>
                <a:spcPts val="0"/>
              </a:spcBef>
              <a:spcAft>
                <a:spcPts val="0"/>
              </a:spcAft>
              <a:buSzPts val="1100"/>
              <a:buNone/>
              <a:defRPr sz="2000">
                <a:solidFill>
                  <a:srgbClr val="FFFFFF"/>
                </a:solidFill>
                <a:latin typeface="Rockwell"/>
                <a:ea typeface="Rockwell"/>
                <a:cs typeface="Rockwell"/>
                <a:sym typeface="Rockwell"/>
              </a:defRPr>
            </a:lvl5pPr>
            <a:lvl6pPr lvl="5" rtl="0">
              <a:spcBef>
                <a:spcPts val="0"/>
              </a:spcBef>
              <a:spcAft>
                <a:spcPts val="0"/>
              </a:spcAft>
              <a:buSzPts val="1100"/>
              <a:buNone/>
              <a:defRPr sz="2000">
                <a:solidFill>
                  <a:srgbClr val="FFFFFF"/>
                </a:solidFill>
                <a:latin typeface="Rockwell"/>
                <a:ea typeface="Rockwell"/>
                <a:cs typeface="Rockwell"/>
                <a:sym typeface="Rockwell"/>
              </a:defRPr>
            </a:lvl6pPr>
            <a:lvl7pPr lvl="6" rtl="0">
              <a:spcBef>
                <a:spcPts val="0"/>
              </a:spcBef>
              <a:spcAft>
                <a:spcPts val="0"/>
              </a:spcAft>
              <a:buSzPts val="1100"/>
              <a:buNone/>
              <a:defRPr sz="2000">
                <a:solidFill>
                  <a:srgbClr val="FFFFFF"/>
                </a:solidFill>
                <a:latin typeface="Rockwell"/>
                <a:ea typeface="Rockwell"/>
                <a:cs typeface="Rockwell"/>
                <a:sym typeface="Rockwell"/>
              </a:defRPr>
            </a:lvl7pPr>
            <a:lvl8pPr lvl="7" rtl="0">
              <a:spcBef>
                <a:spcPts val="0"/>
              </a:spcBef>
              <a:spcAft>
                <a:spcPts val="0"/>
              </a:spcAft>
              <a:buSzPts val="1100"/>
              <a:buNone/>
              <a:defRPr sz="2000">
                <a:solidFill>
                  <a:srgbClr val="FFFFFF"/>
                </a:solidFill>
                <a:latin typeface="Rockwell"/>
                <a:ea typeface="Rockwell"/>
                <a:cs typeface="Rockwell"/>
                <a:sym typeface="Rockwell"/>
              </a:defRPr>
            </a:lvl8pPr>
            <a:lvl9pPr lvl="8" rtl="0">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56" name="Google Shape;156;p29"/>
          <p:cNvSpPr txBox="1">
            <a:spLocks noGrp="1"/>
          </p:cNvSpPr>
          <p:nvPr>
            <p:ph type="body" idx="1"/>
          </p:nvPr>
        </p:nvSpPr>
        <p:spPr>
          <a:xfrm>
            <a:off x="457200" y="1143000"/>
            <a:ext cx="8520600" cy="3191700"/>
          </a:xfrm>
          <a:prstGeom prst="rect">
            <a:avLst/>
          </a:prstGeom>
        </p:spPr>
        <p:txBody>
          <a:bodyPr spcFirstLastPara="1" wrap="square" lIns="0" tIns="0" rIns="0" bIns="0" anchor="t" anchorCtr="0">
            <a:noAutofit/>
          </a:bodyPr>
          <a:lstStyle>
            <a:lvl1pPr marL="457200" lvl="0" indent="-330200" rtl="0">
              <a:spcBef>
                <a:spcPts val="800"/>
              </a:spcBef>
              <a:spcAft>
                <a:spcPts val="0"/>
              </a:spcAft>
              <a:buClr>
                <a:schemeClr val="dk1"/>
              </a:buClr>
              <a:buSzPts val="1600"/>
              <a:buChar char="•"/>
              <a:defRPr>
                <a:solidFill>
                  <a:schemeClr val="dk1"/>
                </a:solidFill>
              </a:defRPr>
            </a:lvl1pPr>
            <a:lvl2pPr marL="914400" lvl="1" indent="-292100" rtl="0">
              <a:spcBef>
                <a:spcPts val="400"/>
              </a:spcBef>
              <a:spcAft>
                <a:spcPts val="0"/>
              </a:spcAft>
              <a:buClr>
                <a:schemeClr val="dk1"/>
              </a:buClr>
              <a:buSzPts val="1000"/>
              <a:buChar char="•"/>
              <a:defRPr sz="1600">
                <a:solidFill>
                  <a:schemeClr val="dk1"/>
                </a:solidFill>
              </a:defRPr>
            </a:lvl2pPr>
            <a:lvl3pPr marL="1371600" lvl="2" indent="-292100" rtl="0">
              <a:spcBef>
                <a:spcPts val="400"/>
              </a:spcBef>
              <a:spcAft>
                <a:spcPts val="0"/>
              </a:spcAft>
              <a:buClr>
                <a:schemeClr val="dk1"/>
              </a:buClr>
              <a:buSzPts val="1000"/>
              <a:buChar char="•"/>
              <a:defRPr sz="1600">
                <a:solidFill>
                  <a:schemeClr val="dk1"/>
                </a:solidFill>
              </a:defRPr>
            </a:lvl3pPr>
            <a:lvl4pPr marL="1828800" lvl="3" indent="-292100" rtl="0">
              <a:spcBef>
                <a:spcPts val="400"/>
              </a:spcBef>
              <a:spcAft>
                <a:spcPts val="0"/>
              </a:spcAft>
              <a:buClr>
                <a:schemeClr val="dk1"/>
              </a:buClr>
              <a:buSzPts val="1000"/>
              <a:buChar char="•"/>
              <a:defRPr sz="1600">
                <a:solidFill>
                  <a:schemeClr val="dk1"/>
                </a:solidFill>
              </a:defRPr>
            </a:lvl4pPr>
            <a:lvl5pPr marL="2286000" lvl="4" indent="-292100" rtl="0">
              <a:spcBef>
                <a:spcPts val="400"/>
              </a:spcBef>
              <a:spcAft>
                <a:spcPts val="0"/>
              </a:spcAft>
              <a:buClr>
                <a:schemeClr val="dk1"/>
              </a:buClr>
              <a:buSzPts val="1000"/>
              <a:buChar char="•"/>
              <a:defRPr sz="1600">
                <a:solidFill>
                  <a:schemeClr val="dk1"/>
                </a:solidFill>
              </a:defRPr>
            </a:lvl5pPr>
            <a:lvl6pPr marL="2743200" lvl="5" indent="-292100" rtl="0">
              <a:spcBef>
                <a:spcPts val="400"/>
              </a:spcBef>
              <a:spcAft>
                <a:spcPts val="0"/>
              </a:spcAft>
              <a:buClr>
                <a:schemeClr val="dk1"/>
              </a:buClr>
              <a:buSzPts val="1000"/>
              <a:buChar char="•"/>
              <a:defRPr sz="1600">
                <a:solidFill>
                  <a:schemeClr val="dk1"/>
                </a:solidFill>
              </a:defRPr>
            </a:lvl6pPr>
            <a:lvl7pPr marL="3200400" lvl="6" indent="-292100" rtl="0">
              <a:spcBef>
                <a:spcPts val="400"/>
              </a:spcBef>
              <a:spcAft>
                <a:spcPts val="0"/>
              </a:spcAft>
              <a:buClr>
                <a:schemeClr val="dk1"/>
              </a:buClr>
              <a:buSzPts val="1000"/>
              <a:buChar char="•"/>
              <a:defRPr sz="1600">
                <a:solidFill>
                  <a:schemeClr val="dk1"/>
                </a:solidFill>
              </a:defRPr>
            </a:lvl7pPr>
            <a:lvl8pPr marL="3657600" lvl="7" indent="-292100" rtl="0">
              <a:spcBef>
                <a:spcPts val="400"/>
              </a:spcBef>
              <a:spcAft>
                <a:spcPts val="0"/>
              </a:spcAft>
              <a:buClr>
                <a:schemeClr val="dk1"/>
              </a:buClr>
              <a:buSzPts val="1000"/>
              <a:buChar char="•"/>
              <a:defRPr sz="1600">
                <a:solidFill>
                  <a:schemeClr val="dk1"/>
                </a:solidFill>
              </a:defRPr>
            </a:lvl8pPr>
            <a:lvl9pPr marL="4114800" lvl="8" indent="-292100" rtl="0">
              <a:spcBef>
                <a:spcPts val="400"/>
              </a:spcBef>
              <a:spcAft>
                <a:spcPts val="0"/>
              </a:spcAft>
              <a:buClr>
                <a:schemeClr val="dk1"/>
              </a:buClr>
              <a:buSzPts val="1000"/>
              <a:buChar char="•"/>
              <a:defRPr sz="1600">
                <a:solidFill>
                  <a:schemeClr val="dk1"/>
                </a:solidFill>
              </a:defRPr>
            </a:lvl9pPr>
          </a:lstStyle>
          <a:p>
            <a:endParaRPr/>
          </a:p>
        </p:txBody>
      </p:sp>
      <p:cxnSp>
        <p:nvCxnSpPr>
          <p:cNvPr id="157" name="Google Shape;157;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58" name="Google Shape;158;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5"/>
        <p:cNvGrpSpPr/>
        <p:nvPr/>
      </p:nvGrpSpPr>
      <p:grpSpPr>
        <a:xfrm>
          <a:off x="0" y="0"/>
          <a:ext cx="0" cy="0"/>
          <a:chOff x="0" y="0"/>
          <a:chExt cx="0" cy="0"/>
        </a:xfrm>
      </p:grpSpPr>
      <p:pic>
        <p:nvPicPr>
          <p:cNvPr id="166" name="Google Shape;166;p31"/>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167" name="Google Shape;167;p3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8" name="Google Shape;168;p3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9" name="Google Shape;169;p3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70" name="Google Shape;170;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1"/>
        <p:cNvGrpSpPr/>
        <p:nvPr/>
      </p:nvGrpSpPr>
      <p:grpSpPr>
        <a:xfrm>
          <a:off x="0" y="0"/>
          <a:ext cx="0" cy="0"/>
          <a:chOff x="0" y="0"/>
          <a:chExt cx="0" cy="0"/>
        </a:xfrm>
      </p:grpSpPr>
      <p:sp>
        <p:nvSpPr>
          <p:cNvPr id="172" name="Google Shape;172;p32"/>
          <p:cNvSpPr/>
          <p:nvPr/>
        </p:nvSpPr>
        <p:spPr>
          <a:xfrm>
            <a:off x="0" y="3506431"/>
            <a:ext cx="9144000" cy="1637071"/>
          </a:xfrm>
          <a:prstGeom prst="rect">
            <a:avLst/>
          </a:prstGeom>
          <a:gradFill>
            <a:gsLst>
              <a:gs pos="0">
                <a:schemeClr val="lt1"/>
              </a:gs>
              <a:gs pos="100000">
                <a:srgbClr val="00953A">
                  <a:alpha val="47843"/>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3" name="Google Shape;173;p32"/>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4" name="Google Shape;174;p32"/>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5" name="Google Shape;175;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6" name="Google Shape;176;p3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77" name="Google Shape;177;p32"/>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78"/>
        <p:cNvGrpSpPr/>
        <p:nvPr/>
      </p:nvGrpSpPr>
      <p:grpSpPr>
        <a:xfrm>
          <a:off x="0" y="0"/>
          <a:ext cx="0" cy="0"/>
          <a:chOff x="0" y="0"/>
          <a:chExt cx="0" cy="0"/>
        </a:xfrm>
      </p:grpSpPr>
      <p:pic>
        <p:nvPicPr>
          <p:cNvPr id="179" name="Google Shape;179;p33"/>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80" name="Google Shape;180;p33"/>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1" name="Google Shape;181;p33"/>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2"/>
        <p:cNvGrpSpPr/>
        <p:nvPr/>
      </p:nvGrpSpPr>
      <p:grpSpPr>
        <a:xfrm>
          <a:off x="0" y="0"/>
          <a:ext cx="0" cy="0"/>
          <a:chOff x="0" y="0"/>
          <a:chExt cx="0" cy="0"/>
        </a:xfrm>
      </p:grpSpPr>
      <p:pic>
        <p:nvPicPr>
          <p:cNvPr id="183" name="Google Shape;183;p3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84" name="Google Shape;184;p3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5" name="Google Shape;185;p3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6" name="Google Shape;186;p3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87" name="Google Shape;187;p3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88" name="Google Shape;188;p34"/>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89"/>
        <p:cNvGrpSpPr/>
        <p:nvPr/>
      </p:nvGrpSpPr>
      <p:grpSpPr>
        <a:xfrm>
          <a:off x="0" y="0"/>
          <a:ext cx="0" cy="0"/>
          <a:chOff x="0" y="0"/>
          <a:chExt cx="0" cy="0"/>
        </a:xfrm>
      </p:grpSpPr>
      <p:pic>
        <p:nvPicPr>
          <p:cNvPr id="190" name="Google Shape;190;p3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91" name="Google Shape;191;p3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3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3" name="Google Shape;193;p3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94" name="Google Shape;194;p3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5" name="Google Shape;195;p3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96"/>
        <p:cNvGrpSpPr/>
        <p:nvPr/>
      </p:nvGrpSpPr>
      <p:grpSpPr>
        <a:xfrm>
          <a:off x="0" y="0"/>
          <a:ext cx="0" cy="0"/>
          <a:chOff x="0" y="0"/>
          <a:chExt cx="0" cy="0"/>
        </a:xfrm>
      </p:grpSpPr>
      <p:pic>
        <p:nvPicPr>
          <p:cNvPr id="197" name="Google Shape;197;p3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98" name="Google Shape;198;p3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9" name="Google Shape;199;p3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0" name="Google Shape;200;p3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01" name="Google Shape;201;p3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2" name="Google Shape;202;p36"/>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03"/>
        <p:cNvGrpSpPr/>
        <p:nvPr/>
      </p:nvGrpSpPr>
      <p:grpSpPr>
        <a:xfrm>
          <a:off x="0" y="0"/>
          <a:ext cx="0" cy="0"/>
          <a:chOff x="0" y="0"/>
          <a:chExt cx="0" cy="0"/>
        </a:xfrm>
      </p:grpSpPr>
      <p:pic>
        <p:nvPicPr>
          <p:cNvPr id="204" name="Google Shape;204;p3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05" name="Google Shape;205;p3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6" name="Google Shape;206;p3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7" name="Google Shape;207;p3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08" name="Google Shape;208;p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9" name="Google Shape;209;p37"/>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0"/>
        <p:cNvGrpSpPr/>
        <p:nvPr/>
      </p:nvGrpSpPr>
      <p:grpSpPr>
        <a:xfrm>
          <a:off x="0" y="0"/>
          <a:ext cx="0" cy="0"/>
          <a:chOff x="0" y="0"/>
          <a:chExt cx="0" cy="0"/>
        </a:xfrm>
      </p:grpSpPr>
      <p:pic>
        <p:nvPicPr>
          <p:cNvPr id="211" name="Google Shape;211;p3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2" name="Google Shape;212;p3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3" name="Google Shape;213;p3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4" name="Google Shape;214;p3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15" name="Google Shape;215;p3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6" name="Google Shape;216;p38"/>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17"/>
        <p:cNvGrpSpPr/>
        <p:nvPr/>
      </p:nvGrpSpPr>
      <p:grpSpPr>
        <a:xfrm>
          <a:off x="0" y="0"/>
          <a:ext cx="0" cy="0"/>
          <a:chOff x="0" y="0"/>
          <a:chExt cx="0" cy="0"/>
        </a:xfrm>
      </p:grpSpPr>
      <p:pic>
        <p:nvPicPr>
          <p:cNvPr id="218" name="Google Shape;218;p3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9" name="Google Shape;219;p3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0" name="Google Shape;220;p3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1" name="Google Shape;221;p3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22" name="Google Shape;222;p3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3" name="Google Shape;223;p3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4"/>
        <p:cNvGrpSpPr/>
        <p:nvPr/>
      </p:nvGrpSpPr>
      <p:grpSpPr>
        <a:xfrm>
          <a:off x="0" y="0"/>
          <a:ext cx="0" cy="0"/>
          <a:chOff x="0" y="0"/>
          <a:chExt cx="0" cy="0"/>
        </a:xfrm>
      </p:grpSpPr>
      <p:sp>
        <p:nvSpPr>
          <p:cNvPr id="225" name="Google Shape;225;p40"/>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6" name="Google Shape;226;p40"/>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7" name="Google Shape;227;p40"/>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228" name="Google Shape;228;p4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9" name="Google Shape;229;p40"/>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230" name="Google Shape;230;p4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3" name="Google Shape;233;p4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34"/>
        <p:cNvGrpSpPr/>
        <p:nvPr/>
      </p:nvGrpSpPr>
      <p:grpSpPr>
        <a:xfrm>
          <a:off x="0" y="0"/>
          <a:ext cx="0" cy="0"/>
          <a:chOff x="0" y="0"/>
          <a:chExt cx="0" cy="0"/>
        </a:xfrm>
      </p:grpSpPr>
      <p:pic>
        <p:nvPicPr>
          <p:cNvPr id="235" name="Google Shape;235;p42"/>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236" name="Google Shape;236;p42"/>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7" name="Google Shape;237;p42"/>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4"/>
        <p:cNvGrpSpPr/>
        <p:nvPr/>
      </p:nvGrpSpPr>
      <p:grpSpPr>
        <a:xfrm>
          <a:off x="0" y="0"/>
          <a:ext cx="0" cy="0"/>
          <a:chOff x="0" y="0"/>
          <a:chExt cx="0" cy="0"/>
        </a:xfrm>
      </p:grpSpPr>
      <p:sp>
        <p:nvSpPr>
          <p:cNvPr id="245" name="Google Shape;245;p44"/>
          <p:cNvSpPr/>
          <p:nvPr/>
        </p:nvSpPr>
        <p:spPr>
          <a:xfrm>
            <a:off x="0" y="3506431"/>
            <a:ext cx="9144000" cy="1637071"/>
          </a:xfrm>
          <a:prstGeom prst="rect">
            <a:avLst/>
          </a:prstGeom>
          <a:gradFill>
            <a:gsLst>
              <a:gs pos="0">
                <a:schemeClr val="lt1"/>
              </a:gs>
              <a:gs pos="100000">
                <a:srgbClr val="00953A">
                  <a:alpha val="49803"/>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6" name="Google Shape;246;p44"/>
          <p:cNvSpPr txBox="1">
            <a:spLocks noGrp="1"/>
          </p:cNvSpPr>
          <p:nvPr>
            <p:ph type="ctrTitle"/>
          </p:nvPr>
        </p:nvSpPr>
        <p:spPr>
          <a:xfrm>
            <a:off x="685801" y="2493127"/>
            <a:ext cx="7801897" cy="730098"/>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7" name="Google Shape;247;p44"/>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48" name="Google Shape;248;p4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49" name="Google Shape;249;p44"/>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250" name="Google Shape;250;p44"/>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1"/>
        <p:cNvGrpSpPr/>
        <p:nvPr/>
      </p:nvGrpSpPr>
      <p:grpSpPr>
        <a:xfrm>
          <a:off x="0" y="0"/>
          <a:ext cx="0" cy="0"/>
          <a:chOff x="0" y="0"/>
          <a:chExt cx="0" cy="0"/>
        </a:xfrm>
      </p:grpSpPr>
      <p:pic>
        <p:nvPicPr>
          <p:cNvPr id="252" name="Google Shape;252;p45"/>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253" name="Google Shape;253;p4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4" name="Google Shape;254;p45"/>
          <p:cNvSpPr txBox="1">
            <a:spLocks noGrp="1"/>
          </p:cNvSpPr>
          <p:nvPr>
            <p:ph type="body" idx="1"/>
          </p:nvPr>
        </p:nvSpPr>
        <p:spPr>
          <a:xfrm>
            <a:off x="628650" y="1165860"/>
            <a:ext cx="7886700" cy="3263504"/>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5" name="Google Shape;255;p45"/>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56" name="Google Shape;256;p4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7"/>
        <p:cNvGrpSpPr/>
        <p:nvPr/>
      </p:nvGrpSpPr>
      <p:grpSpPr>
        <a:xfrm>
          <a:off x="0" y="0"/>
          <a:ext cx="0" cy="0"/>
          <a:chOff x="0" y="0"/>
          <a:chExt cx="0" cy="0"/>
        </a:xfrm>
      </p:grpSpPr>
      <p:pic>
        <p:nvPicPr>
          <p:cNvPr id="258" name="Google Shape;258;p4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59" name="Google Shape;259;p4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0" name="Google Shape;260;p46"/>
          <p:cNvSpPr txBox="1">
            <a:spLocks noGrp="1"/>
          </p:cNvSpPr>
          <p:nvPr>
            <p:ph type="body" idx="1"/>
          </p:nvPr>
        </p:nvSpPr>
        <p:spPr>
          <a:xfrm>
            <a:off x="628650" y="1165860"/>
            <a:ext cx="7886700" cy="3263504"/>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61" name="Google Shape;261;p46"/>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62" name="Google Shape;262;p4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63" name="Google Shape;263;p46"/>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64"/>
        <p:cNvGrpSpPr/>
        <p:nvPr/>
      </p:nvGrpSpPr>
      <p:grpSpPr>
        <a:xfrm>
          <a:off x="0" y="0"/>
          <a:ext cx="0" cy="0"/>
          <a:chOff x="0" y="0"/>
          <a:chExt cx="0" cy="0"/>
        </a:xfrm>
      </p:grpSpPr>
      <p:pic>
        <p:nvPicPr>
          <p:cNvPr id="265" name="Google Shape;265;p4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66" name="Google Shape;266;p4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7" name="Google Shape;267;p47"/>
          <p:cNvSpPr txBox="1">
            <a:spLocks noGrp="1"/>
          </p:cNvSpPr>
          <p:nvPr>
            <p:ph type="body" idx="1"/>
          </p:nvPr>
        </p:nvSpPr>
        <p:spPr>
          <a:xfrm>
            <a:off x="628650" y="1165860"/>
            <a:ext cx="7886700" cy="3263504"/>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68" name="Google Shape;268;p47"/>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69" name="Google Shape;269;p4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70" name="Google Shape;270;p47"/>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1"/>
        <p:cNvGrpSpPr/>
        <p:nvPr/>
      </p:nvGrpSpPr>
      <p:grpSpPr>
        <a:xfrm>
          <a:off x="0" y="0"/>
          <a:ext cx="0" cy="0"/>
          <a:chOff x="0" y="0"/>
          <a:chExt cx="0" cy="0"/>
        </a:xfrm>
      </p:grpSpPr>
      <p:pic>
        <p:nvPicPr>
          <p:cNvPr id="272" name="Google Shape;272;p4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73" name="Google Shape;273;p4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4" name="Google Shape;274;p48"/>
          <p:cNvSpPr txBox="1">
            <a:spLocks noGrp="1"/>
          </p:cNvSpPr>
          <p:nvPr>
            <p:ph type="body" idx="1"/>
          </p:nvPr>
        </p:nvSpPr>
        <p:spPr>
          <a:xfrm>
            <a:off x="628650" y="1165860"/>
            <a:ext cx="7886700" cy="3263504"/>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75" name="Google Shape;275;p48"/>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76" name="Google Shape;276;p4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77" name="Google Shape;277;p48"/>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78"/>
        <p:cNvGrpSpPr/>
        <p:nvPr/>
      </p:nvGrpSpPr>
      <p:grpSpPr>
        <a:xfrm>
          <a:off x="0" y="0"/>
          <a:ext cx="0" cy="0"/>
          <a:chOff x="0" y="0"/>
          <a:chExt cx="0" cy="0"/>
        </a:xfrm>
      </p:grpSpPr>
      <p:pic>
        <p:nvPicPr>
          <p:cNvPr id="279" name="Google Shape;279;p4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80" name="Google Shape;280;p4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1" name="Google Shape;281;p49"/>
          <p:cNvSpPr txBox="1">
            <a:spLocks noGrp="1"/>
          </p:cNvSpPr>
          <p:nvPr>
            <p:ph type="body" idx="1"/>
          </p:nvPr>
        </p:nvSpPr>
        <p:spPr>
          <a:xfrm>
            <a:off x="628650" y="1165860"/>
            <a:ext cx="7886700" cy="3263504"/>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82" name="Google Shape;282;p4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83" name="Google Shape;283;p4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84" name="Google Shape;284;p49"/>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85"/>
        <p:cNvGrpSpPr/>
        <p:nvPr/>
      </p:nvGrpSpPr>
      <p:grpSpPr>
        <a:xfrm>
          <a:off x="0" y="0"/>
          <a:ext cx="0" cy="0"/>
          <a:chOff x="0" y="0"/>
          <a:chExt cx="0" cy="0"/>
        </a:xfrm>
      </p:grpSpPr>
      <p:pic>
        <p:nvPicPr>
          <p:cNvPr id="286" name="Google Shape;286;p5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87" name="Google Shape;287;p5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8" name="Google Shape;288;p50"/>
          <p:cNvSpPr txBox="1">
            <a:spLocks noGrp="1"/>
          </p:cNvSpPr>
          <p:nvPr>
            <p:ph type="body" idx="1"/>
          </p:nvPr>
        </p:nvSpPr>
        <p:spPr>
          <a:xfrm>
            <a:off x="628650" y="1165860"/>
            <a:ext cx="7886700" cy="3263504"/>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89" name="Google Shape;289;p5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90" name="Google Shape;290;p5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91" name="Google Shape;291;p50"/>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92"/>
        <p:cNvGrpSpPr/>
        <p:nvPr/>
      </p:nvGrpSpPr>
      <p:grpSpPr>
        <a:xfrm>
          <a:off x="0" y="0"/>
          <a:ext cx="0" cy="0"/>
          <a:chOff x="0" y="0"/>
          <a:chExt cx="0" cy="0"/>
        </a:xfrm>
      </p:grpSpPr>
      <p:pic>
        <p:nvPicPr>
          <p:cNvPr id="293" name="Google Shape;293;p5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94" name="Google Shape;294;p5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5" name="Google Shape;295;p51"/>
          <p:cNvSpPr txBox="1">
            <a:spLocks noGrp="1"/>
          </p:cNvSpPr>
          <p:nvPr>
            <p:ph type="body" idx="1"/>
          </p:nvPr>
        </p:nvSpPr>
        <p:spPr>
          <a:xfrm>
            <a:off x="628650" y="1165860"/>
            <a:ext cx="7886700" cy="3263504"/>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96" name="Google Shape;296;p51"/>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97" name="Google Shape;297;p5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98" name="Google Shape;298;p51"/>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9"/>
        <p:cNvGrpSpPr/>
        <p:nvPr/>
      </p:nvGrpSpPr>
      <p:grpSpPr>
        <a:xfrm>
          <a:off x="0" y="0"/>
          <a:ext cx="0" cy="0"/>
          <a:chOff x="0" y="0"/>
          <a:chExt cx="0" cy="0"/>
        </a:xfrm>
      </p:grpSpPr>
      <p:sp>
        <p:nvSpPr>
          <p:cNvPr id="300" name="Google Shape;300;p52"/>
          <p:cNvSpPr txBox="1">
            <a:spLocks noGrp="1"/>
          </p:cNvSpPr>
          <p:nvPr>
            <p:ph type="body" idx="1"/>
          </p:nvPr>
        </p:nvSpPr>
        <p:spPr>
          <a:xfrm>
            <a:off x="628650" y="1165860"/>
            <a:ext cx="3886200" cy="3263504"/>
          </a:xfrm>
          <a:prstGeom prst="rect">
            <a:avLst/>
          </a:prstGeom>
          <a:noFill/>
          <a:ln>
            <a:noFill/>
          </a:ln>
        </p:spPr>
        <p:txBody>
          <a:bodyPr spcFirstLastPara="1" wrap="square" lIns="68575" tIns="34275" rIns="68575" bIns="34275" anchor="t" anchorCtr="0">
            <a:no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1" name="Google Shape;301;p52"/>
          <p:cNvSpPr txBox="1">
            <a:spLocks noGrp="1"/>
          </p:cNvSpPr>
          <p:nvPr>
            <p:ph type="body" idx="2"/>
          </p:nvPr>
        </p:nvSpPr>
        <p:spPr>
          <a:xfrm>
            <a:off x="4629150" y="1165860"/>
            <a:ext cx="3886200" cy="3263504"/>
          </a:xfrm>
          <a:prstGeom prst="rect">
            <a:avLst/>
          </a:prstGeom>
          <a:noFill/>
          <a:ln>
            <a:noFill/>
          </a:ln>
        </p:spPr>
        <p:txBody>
          <a:bodyPr spcFirstLastPara="1" wrap="square" lIns="68575" tIns="34275" rIns="68575" bIns="34275" anchor="t" anchorCtr="0">
            <a:no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02" name="Google Shape;302;p52"/>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303" name="Google Shape;303;p5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4" name="Google Shape;304;p52"/>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305" name="Google Shape;305;p5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6"/>
        <p:cNvGrpSpPr/>
        <p:nvPr/>
      </p:nvGrpSpPr>
      <p:grpSpPr>
        <a:xfrm>
          <a:off x="0" y="0"/>
          <a:ext cx="0" cy="0"/>
          <a:chOff x="0" y="0"/>
          <a:chExt cx="0" cy="0"/>
        </a:xfrm>
      </p:grpSpPr>
      <p:sp>
        <p:nvSpPr>
          <p:cNvPr id="307" name="Google Shape;307;p5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8" name="Google Shape;308;p5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9"/>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10"/>
        <p:cNvGrpSpPr/>
        <p:nvPr/>
      </p:nvGrpSpPr>
      <p:grpSpPr>
        <a:xfrm>
          <a:off x="0" y="0"/>
          <a:ext cx="0" cy="0"/>
          <a:chOff x="0" y="0"/>
          <a:chExt cx="0" cy="0"/>
        </a:xfrm>
      </p:grpSpPr>
      <p:pic>
        <p:nvPicPr>
          <p:cNvPr id="311" name="Google Shape;311;p55"/>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312" name="Google Shape;312;p55"/>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3" name="Google Shape;313;p55"/>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14"/>
        <p:cNvGrpSpPr/>
        <p:nvPr/>
      </p:nvGrpSpPr>
      <p:grpSpPr>
        <a:xfrm>
          <a:off x="0" y="0"/>
          <a:ext cx="0" cy="0"/>
          <a:chOff x="0" y="0"/>
          <a:chExt cx="0" cy="0"/>
        </a:xfrm>
      </p:grpSpPr>
      <p:pic>
        <p:nvPicPr>
          <p:cNvPr id="315" name="Google Shape;315;p56"/>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316" name="Google Shape;316;p56"/>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7" name="Google Shape;317;p56"/>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Google Shape;161;p3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 name="Google Shape;162;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63" name="Google Shape;163;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64" name="Google Shape;164;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p4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40" name="Google Shape;240;p4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1" name="Google Shape;241;p4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2" name="Google Shape;242;p4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3" name="Google Shape;243;p4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fedprograms/ESEALaunchpad"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4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1.xml"/><Relationship Id="rId5" Type="http://schemas.openxmlformats.org/officeDocument/2006/relationships/image" Target="../media/image33.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www.cde.state.co.us/coloradoliteracy/readact/programming" TargetMode="External"/><Relationship Id="rId2" Type="http://schemas.openxmlformats.org/officeDocument/2006/relationships/notesSlide" Target="../notesSlides/notesSlide30.xml"/><Relationship Id="rId1" Type="http://schemas.openxmlformats.org/officeDocument/2006/relationships/slideLayout" Target="../slideLayouts/slideLayout41.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41.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8" Type="http://schemas.openxmlformats.org/officeDocument/2006/relationships/hyperlink" Target="http://www.cde.state.co.us/fedprograms/tiiipaquickref" TargetMode="External"/><Relationship Id="rId3" Type="http://schemas.openxmlformats.org/officeDocument/2006/relationships/hyperlink" Target="https://www2.ed.gov/about/offices/list/ocr/docs/dcl-factsheet-lep-parents-201501.pdf" TargetMode="External"/><Relationship Id="rId7" Type="http://schemas.openxmlformats.org/officeDocument/2006/relationships/hyperlink" Target="http://www.cde.state.co.us/fedprograms/tiii/index" TargetMode="External"/><Relationship Id="rId2" Type="http://schemas.openxmlformats.org/officeDocument/2006/relationships/notesSlide" Target="../notesSlides/notesSlide39.xml"/><Relationship Id="rId1" Type="http://schemas.openxmlformats.org/officeDocument/2006/relationships/slideLayout" Target="../slideLayouts/slideLayout52.xml"/><Relationship Id="rId6" Type="http://schemas.openxmlformats.org/officeDocument/2006/relationships/hyperlink" Target="http://www.cde.state.co.us/cde_english/elpa" TargetMode="External"/><Relationship Id="rId5" Type="http://schemas.openxmlformats.org/officeDocument/2006/relationships/hyperlink" Target="http://www.cde.state.co.us/cde_english/eldguidebook" TargetMode="External"/><Relationship Id="rId4" Type="http://schemas.openxmlformats.org/officeDocument/2006/relationships/hyperlink" Target="https://ncela.ed.gov/files/english_learner_toolkit/OELA_2017_ELsToolkit_508C.pdf" TargetMode="External"/><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apps/consapp2022/login"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hyperlink" Target="https://www.cde.state.co.us/fedprograms/regionalcontactspage" TargetMode="External"/><Relationship Id="rId4" Type="http://schemas.openxmlformats.org/officeDocument/2006/relationships/hyperlink" Target="http://www.cde.state.co.us/id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hyperlink" Target="mailto:kaloudis_n@cde.state.co.us" TargetMode="External"/><Relationship Id="rId13" Type="http://schemas.openxmlformats.org/officeDocument/2006/relationships/hyperlink" Target="mailto:wilson_s@cde.state.co.us" TargetMode="External"/><Relationship Id="rId18" Type="http://schemas.openxmlformats.org/officeDocument/2006/relationships/hyperlink" Target="mailto:shimmin_a@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Bartlett_k@cde.state.co.us" TargetMode="External"/><Relationship Id="rId7" Type="http://schemas.openxmlformats.org/officeDocument/2006/relationships/hyperlink" Target="mailto:wisner_k@cde.state.co.us" TargetMode="External"/><Relationship Id="rId12" Type="http://schemas.openxmlformats.org/officeDocument/2006/relationships/hyperlink" Target="mailto:giessinger_t@cde.state.co.us" TargetMode="External"/><Relationship Id="rId17" Type="http://schemas.openxmlformats.org/officeDocument/2006/relationships/hyperlink" Target="mailto:negley_t@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45.xml"/><Relationship Id="rId16" Type="http://schemas.openxmlformats.org/officeDocument/2006/relationships/hyperlink" Target="mailto:boylan_k@cde.state.co.us" TargetMode="External"/><Relationship Id="rId20" Type="http://schemas.openxmlformats.org/officeDocument/2006/relationships/hyperlink" Target="mailto:owens_m@cde.state.co.us" TargetMode="External"/><Relationship Id="rId1" Type="http://schemas.openxmlformats.org/officeDocument/2006/relationships/slideLayout" Target="../slideLayouts/slideLayout13.xml"/><Relationship Id="rId6" Type="http://schemas.openxmlformats.org/officeDocument/2006/relationships/hyperlink" Target="mailto:meushaw_l@cde.state.co.us" TargetMode="External"/><Relationship Id="rId11" Type="http://schemas.openxmlformats.org/officeDocument/2006/relationships/hyperlink" Target="mailto:temple_r@cde.state.co.us" TargetMode="External"/><Relationship Id="rId24" Type="http://schemas.openxmlformats.org/officeDocument/2006/relationships/hyperlink" Target="mailto:Kaleda_s@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schelke_j@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prael_m@cde.state.co.us" TargetMode="External"/><Relationship Id="rId10" Type="http://schemas.openxmlformats.org/officeDocument/2006/relationships/hyperlink" Target="mailto:bixler_k@cde.state.co.us"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byrd_e@cde.state.co.us" TargetMode="External"/><Relationship Id="rId14" Type="http://schemas.openxmlformats.org/officeDocument/2006/relationships/hyperlink" Target="mailto:crumley_k@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collins_d@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owens_m@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s://docs.google.com/forms/d/e/1FAIpQLSfUJW3PBlTcd_wK9rSf7H9Vq9UuFW_-fDL2PWOtI9U6u-_97A/viewform?usp=sf_link" TargetMode="External"/><Relationship Id="rId4" Type="http://schemas.openxmlformats.org/officeDocument/2006/relationships/hyperlink" Target="https://docs.google.com/forms/d/e/1FAIpQLSeDlIq-Jv524oFY4c2KwjtS34kkFR-dXLLSPveg_kpupbGzjg/viewform?usp=sf_lin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fedprograms/esser_launchpad"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s://www.cde.state.co.us/fedprograms/esserapplicationleads" TargetMode="External"/><Relationship Id="rId5" Type="http://schemas.openxmlformats.org/officeDocument/2006/relationships/hyperlink" Target="https://www.cde.state.co.us/cdefisgrant/requestforfundsforms" TargetMode="External"/><Relationship Id="rId4" Type="http://schemas.openxmlformats.org/officeDocument/2006/relationships/hyperlink" Target="https://www.cde.state.co.us/cdefisgrant/esserdistributionrepor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community/schools-childcare/k-12-childcare-guidance.htm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7"/>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dirty="0"/>
              <a:t>CDE Office Hours</a:t>
            </a:r>
            <a:endParaRPr dirty="0"/>
          </a:p>
        </p:txBody>
      </p:sp>
      <p:sp>
        <p:nvSpPr>
          <p:cNvPr id="323" name="Google Shape;323;p57"/>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June 23, 2022</a:t>
            </a:r>
            <a:endParaRPr sz="1400"/>
          </a:p>
        </p:txBody>
      </p:sp>
      <p:sp>
        <p:nvSpPr>
          <p:cNvPr id="324" name="Google Shape;324;p57"/>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is the </a:t>
            </a:r>
            <a:r>
              <a:rPr lang="en" u="sng">
                <a:solidFill>
                  <a:schemeClr val="hlink"/>
                </a:solidFill>
                <a:hlinkClick r:id="rId3"/>
              </a:rPr>
              <a:t>Launchpad</a:t>
            </a:r>
            <a:r>
              <a:rPr lang="en"/>
              <a:t>?</a:t>
            </a:r>
            <a:endParaRPr/>
          </a:p>
        </p:txBody>
      </p:sp>
      <p:sp>
        <p:nvSpPr>
          <p:cNvPr id="379" name="Google Shape;379;p66"/>
          <p:cNvSpPr txBox="1">
            <a:spLocks noGrp="1"/>
          </p:cNvSpPr>
          <p:nvPr>
            <p:ph type="body" idx="1"/>
          </p:nvPr>
        </p:nvSpPr>
        <p:spPr>
          <a:xfrm>
            <a:off x="457200" y="1143000"/>
            <a:ext cx="4454400" cy="3191700"/>
          </a:xfrm>
          <a:prstGeom prst="rect">
            <a:avLst/>
          </a:prstGeom>
        </p:spPr>
        <p:txBody>
          <a:bodyPr spcFirstLastPara="1" wrap="square" lIns="0" tIns="0" rIns="0" bIns="0" anchor="t" anchorCtr="0">
            <a:noAutofit/>
          </a:bodyPr>
          <a:lstStyle/>
          <a:p>
            <a:pPr marL="457200" lvl="0" indent="-330200" algn="l" rtl="0">
              <a:spcBef>
                <a:spcPts val="800"/>
              </a:spcBef>
              <a:spcAft>
                <a:spcPts val="0"/>
              </a:spcAft>
              <a:buSzPts val="1600"/>
              <a:buChar char="•"/>
            </a:pPr>
            <a:r>
              <a:rPr lang="en"/>
              <a:t>Starting point for new and current LEA staff to learn about ESEA Programs.</a:t>
            </a:r>
            <a:endParaRPr/>
          </a:p>
          <a:p>
            <a:pPr marL="457200" lvl="0" indent="-330200" algn="l" rtl="0">
              <a:spcBef>
                <a:spcPts val="800"/>
              </a:spcBef>
              <a:spcAft>
                <a:spcPts val="0"/>
              </a:spcAft>
              <a:buSzPts val="1600"/>
              <a:buChar char="•"/>
            </a:pPr>
            <a:r>
              <a:rPr lang="en"/>
              <a:t>Highly encouraged to share this resource with new teammates in your LEAs.</a:t>
            </a:r>
            <a:endParaRPr/>
          </a:p>
        </p:txBody>
      </p:sp>
      <p:sp>
        <p:nvSpPr>
          <p:cNvPr id="380" name="Google Shape;380;p66"/>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10</a:t>
            </a:fld>
            <a:endParaRPr/>
          </a:p>
        </p:txBody>
      </p:sp>
      <p:pic>
        <p:nvPicPr>
          <p:cNvPr id="381" name="Google Shape;381;p6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111600" y="156950"/>
            <a:ext cx="3920350" cy="4250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Phase II Complete</a:t>
            </a:r>
            <a:endParaRPr/>
          </a:p>
        </p:txBody>
      </p:sp>
      <p:sp>
        <p:nvSpPr>
          <p:cNvPr id="387" name="Google Shape;387;p67"/>
          <p:cNvSpPr txBox="1">
            <a:spLocks noGrp="1"/>
          </p:cNvSpPr>
          <p:nvPr>
            <p:ph type="body" idx="1"/>
          </p:nvPr>
        </p:nvSpPr>
        <p:spPr>
          <a:xfrm>
            <a:off x="4276175" y="2198600"/>
            <a:ext cx="4701600" cy="2279400"/>
          </a:xfrm>
          <a:prstGeom prst="rect">
            <a:avLst/>
          </a:prstGeom>
        </p:spPr>
        <p:txBody>
          <a:bodyPr spcFirstLastPara="1" wrap="square" lIns="0" tIns="0" rIns="0" bIns="0" anchor="t" anchorCtr="0">
            <a:noAutofit/>
          </a:bodyPr>
          <a:lstStyle/>
          <a:p>
            <a:pPr marL="457200" lvl="0" indent="-317500" algn="l" rtl="0">
              <a:spcBef>
                <a:spcPts val="800"/>
              </a:spcBef>
              <a:spcAft>
                <a:spcPts val="0"/>
              </a:spcAft>
              <a:buSzPts val="1400"/>
              <a:buChar char="•"/>
            </a:pPr>
            <a:r>
              <a:rPr lang="en" sz="1900"/>
              <a:t>All ESEA Title Programs &amp; ESSER now have independent Training Pages containing:</a:t>
            </a:r>
            <a:endParaRPr sz="1900"/>
          </a:p>
          <a:p>
            <a:pPr marL="914400" lvl="1" indent="-279400" algn="l" rtl="0">
              <a:spcBef>
                <a:spcPts val="400"/>
              </a:spcBef>
              <a:spcAft>
                <a:spcPts val="0"/>
              </a:spcAft>
              <a:buSzPts val="800"/>
              <a:buChar char="•"/>
            </a:pPr>
            <a:r>
              <a:rPr lang="en" sz="1400"/>
              <a:t>Key Terms &amp; Concepts</a:t>
            </a:r>
            <a:endParaRPr sz="1400"/>
          </a:p>
          <a:p>
            <a:pPr marL="914400" lvl="1" indent="-279400" algn="l" rtl="0">
              <a:spcBef>
                <a:spcPts val="400"/>
              </a:spcBef>
              <a:spcAft>
                <a:spcPts val="0"/>
              </a:spcAft>
              <a:buSzPts val="800"/>
              <a:buChar char="•"/>
            </a:pPr>
            <a:r>
              <a:rPr lang="en" sz="1400"/>
              <a:t>Program Eligibility</a:t>
            </a:r>
            <a:endParaRPr sz="1400"/>
          </a:p>
          <a:p>
            <a:pPr marL="914400" lvl="1" indent="-279400" algn="l" rtl="0">
              <a:spcBef>
                <a:spcPts val="400"/>
              </a:spcBef>
              <a:spcAft>
                <a:spcPts val="0"/>
              </a:spcAft>
              <a:buSzPts val="800"/>
              <a:buChar char="•"/>
            </a:pPr>
            <a:r>
              <a:rPr lang="en" sz="1400"/>
              <a:t>Allowable Uses of Funds</a:t>
            </a:r>
            <a:endParaRPr sz="1400"/>
          </a:p>
          <a:p>
            <a:pPr marL="914400" lvl="1" indent="-279400" algn="l" rtl="0">
              <a:spcBef>
                <a:spcPts val="400"/>
              </a:spcBef>
              <a:spcAft>
                <a:spcPts val="0"/>
              </a:spcAft>
              <a:buSzPts val="800"/>
              <a:buChar char="•"/>
            </a:pPr>
            <a:r>
              <a:rPr lang="en" sz="1400"/>
              <a:t>Key Tasks &amp; Deadlines</a:t>
            </a:r>
            <a:endParaRPr sz="1400"/>
          </a:p>
          <a:p>
            <a:pPr marL="914400" lvl="1" indent="-279400" algn="l" rtl="0">
              <a:spcBef>
                <a:spcPts val="400"/>
              </a:spcBef>
              <a:spcAft>
                <a:spcPts val="0"/>
              </a:spcAft>
              <a:buSzPts val="800"/>
              <a:buChar char="•"/>
            </a:pPr>
            <a:r>
              <a:rPr lang="en" sz="1400"/>
              <a:t>Resources</a:t>
            </a:r>
            <a:endParaRPr sz="1400"/>
          </a:p>
          <a:p>
            <a:pPr marL="457200" lvl="0" indent="-317500" algn="l" rtl="0">
              <a:spcBef>
                <a:spcPts val="800"/>
              </a:spcBef>
              <a:spcAft>
                <a:spcPts val="0"/>
              </a:spcAft>
              <a:buSzPts val="1400"/>
              <a:buChar char="•"/>
            </a:pPr>
            <a:r>
              <a:rPr lang="en" sz="1900"/>
              <a:t>Use the links on the pages for a more detailed explanation of topics/terms.</a:t>
            </a:r>
            <a:endParaRPr sz="1900"/>
          </a:p>
        </p:txBody>
      </p:sp>
      <p:sp>
        <p:nvSpPr>
          <p:cNvPr id="388" name="Google Shape;388;p6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11</a:t>
            </a:fld>
            <a:endParaRPr/>
          </a:p>
        </p:txBody>
      </p:sp>
      <p:pic>
        <p:nvPicPr>
          <p:cNvPr id="389" name="Google Shape;389;p6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1475" y="888351"/>
            <a:ext cx="4293550" cy="3639950"/>
          </a:xfrm>
          <a:prstGeom prst="rect">
            <a:avLst/>
          </a:prstGeom>
          <a:noFill/>
          <a:ln>
            <a:noFill/>
          </a:ln>
        </p:spPr>
      </p:pic>
      <p:pic>
        <p:nvPicPr>
          <p:cNvPr id="390" name="Google Shape;390;p6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555858" y="109200"/>
            <a:ext cx="2142225" cy="1832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8"/>
          <p:cNvSpPr txBox="1">
            <a:spLocks noGrp="1"/>
          </p:cNvSpPr>
          <p:nvPr>
            <p:ph type="ctrTitle"/>
          </p:nvPr>
        </p:nvSpPr>
        <p:spPr>
          <a:xfrm>
            <a:off x="685801" y="2493127"/>
            <a:ext cx="7801897" cy="73009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3600"/>
              <a:buFont typeface="Arial"/>
              <a:buNone/>
            </a:pPr>
            <a:r>
              <a:rPr lang="en" sz="4300" b="1">
                <a:latin typeface="Calibri"/>
                <a:ea typeface="Calibri"/>
                <a:cs typeface="Calibri"/>
                <a:sym typeface="Calibri"/>
              </a:rPr>
              <a:t>Title III, Part A</a:t>
            </a:r>
            <a:endParaRPr sz="4300" b="1">
              <a:latin typeface="Calibri"/>
              <a:ea typeface="Calibri"/>
              <a:cs typeface="Calibri"/>
              <a:sym typeface="Calibri"/>
            </a:endParaRPr>
          </a:p>
        </p:txBody>
      </p:sp>
      <p:sp>
        <p:nvSpPr>
          <p:cNvPr id="396" name="Google Shape;396;p68"/>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400"/>
              <a:buNone/>
            </a:pPr>
            <a:r>
              <a:rPr lang="en"/>
              <a:t>Rachel Temple, ESEA Title III Specialist</a:t>
            </a:r>
            <a:endParaRPr/>
          </a:p>
        </p:txBody>
      </p:sp>
      <p:sp>
        <p:nvSpPr>
          <p:cNvPr id="397" name="Google Shape;397;p6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6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976794" y="1161159"/>
            <a:ext cx="4400550" cy="3762470"/>
          </a:xfrm>
          <a:prstGeom prst="rect">
            <a:avLst/>
          </a:prstGeom>
          <a:noFill/>
          <a:ln>
            <a:noFill/>
          </a:ln>
        </p:spPr>
      </p:pic>
      <p:sp>
        <p:nvSpPr>
          <p:cNvPr id="403" name="Google Shape;403;p69"/>
          <p:cNvSpPr txBox="1">
            <a:spLocks noGrp="1"/>
          </p:cNvSpPr>
          <p:nvPr>
            <p:ph type="body" idx="1"/>
          </p:nvPr>
        </p:nvSpPr>
        <p:spPr>
          <a:xfrm>
            <a:off x="2839069" y="2513980"/>
            <a:ext cx="2565450" cy="1384650"/>
          </a:xfrm>
          <a:prstGeom prst="rect">
            <a:avLst/>
          </a:prstGeom>
          <a:noFill/>
          <a:ln>
            <a:noFill/>
          </a:ln>
        </p:spPr>
        <p:txBody>
          <a:bodyPr spcFirstLastPara="1" wrap="square" lIns="68575" tIns="34275" rIns="68575" bIns="34275" anchor="t" anchorCtr="0">
            <a:noAutofit/>
          </a:bodyPr>
          <a:lstStyle/>
          <a:p>
            <a:pPr marL="177800" lvl="0" indent="-63500" algn="ctr" rtl="0">
              <a:lnSpc>
                <a:spcPct val="90000"/>
              </a:lnSpc>
              <a:spcBef>
                <a:spcPts val="0"/>
              </a:spcBef>
              <a:spcAft>
                <a:spcPts val="0"/>
              </a:spcAft>
              <a:buClr>
                <a:schemeClr val="dk1"/>
              </a:buClr>
              <a:buSzPts val="1800"/>
              <a:buNone/>
            </a:pPr>
            <a:r>
              <a:rPr lang="en" sz="3000" b="1">
                <a:highlight>
                  <a:schemeClr val="lt1"/>
                </a:highlight>
                <a:latin typeface="Amatic SC"/>
                <a:ea typeface="Amatic SC"/>
                <a:cs typeface="Amatic SC"/>
                <a:sym typeface="Amatic SC"/>
              </a:rPr>
              <a:t>Don’t be afraid of Title III, it’s not that scary</a:t>
            </a:r>
            <a:endParaRPr sz="3000" b="1">
              <a:highlight>
                <a:schemeClr val="lt1"/>
              </a:highlight>
              <a:latin typeface="Amatic SC"/>
              <a:ea typeface="Amatic SC"/>
              <a:cs typeface="Amatic SC"/>
              <a:sym typeface="Amatic SC"/>
            </a:endParaRPr>
          </a:p>
          <a:p>
            <a:pPr marL="177800" lvl="0" indent="-63500" algn="l" rtl="0">
              <a:lnSpc>
                <a:spcPct val="90000"/>
              </a:lnSpc>
              <a:spcBef>
                <a:spcPts val="0"/>
              </a:spcBef>
              <a:spcAft>
                <a:spcPts val="0"/>
              </a:spcAft>
              <a:buClr>
                <a:schemeClr val="dk1"/>
              </a:buClr>
              <a:buSzPts val="1800"/>
              <a:buNone/>
            </a:pPr>
            <a:endParaRPr/>
          </a:p>
        </p:txBody>
      </p:sp>
      <p:sp>
        <p:nvSpPr>
          <p:cNvPr id="404" name="Google Shape;404;p69"/>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13</a:t>
            </a:fld>
            <a:endParaRPr/>
          </a:p>
        </p:txBody>
      </p:sp>
      <p:sp>
        <p:nvSpPr>
          <p:cNvPr id="2" name="Title 1">
            <a:extLst>
              <a:ext uri="{FF2B5EF4-FFF2-40B4-BE49-F238E27FC236}">
                <a16:creationId xmlns:a16="http://schemas.microsoft.com/office/drawing/2014/main" id="{85272FD3-BA6E-8F48-CDA9-9E9C0CC5202A}"/>
              </a:ext>
            </a:extLst>
          </p:cNvPr>
          <p:cNvSpPr>
            <a:spLocks noGrp="1"/>
          </p:cNvSpPr>
          <p:nvPr>
            <p:ph type="title"/>
          </p:nvPr>
        </p:nvSpPr>
        <p:spPr>
          <a:xfrm>
            <a:off x="332674" y="-673893"/>
            <a:ext cx="6048876" cy="673893"/>
          </a:xfrm>
        </p:spPr>
        <p:txBody>
          <a:bodyPr spcFirstLastPara="1" wrap="square" lIns="0" tIns="0" rIns="0" bIns="0" anchor="b" anchorCtr="0">
            <a:noAutofit/>
          </a:bodyPr>
          <a:lstStyle/>
          <a:p>
            <a:r>
              <a:rPr lang="en-US" dirty="0"/>
              <a:t>Title III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70"/>
          <p:cNvSpPr txBox="1">
            <a:spLocks noGrp="1"/>
          </p:cNvSpPr>
          <p:nvPr>
            <p:ph type="title"/>
          </p:nvPr>
        </p:nvSpPr>
        <p:spPr>
          <a:xfrm>
            <a:off x="219806" y="0"/>
            <a:ext cx="8959500" cy="6927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endParaRPr/>
          </a:p>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Common acronyms</a:t>
            </a:r>
            <a:endParaRPr sz="2900">
              <a:latin typeface="Calibri"/>
              <a:ea typeface="Calibri"/>
              <a:cs typeface="Calibri"/>
              <a:sym typeface="Calibri"/>
            </a:endParaRPr>
          </a:p>
        </p:txBody>
      </p:sp>
      <p:sp>
        <p:nvSpPr>
          <p:cNvPr id="410" name="Google Shape;410;p70"/>
          <p:cNvSpPr txBox="1">
            <a:spLocks noGrp="1"/>
          </p:cNvSpPr>
          <p:nvPr>
            <p:ph type="body" idx="1"/>
          </p:nvPr>
        </p:nvSpPr>
        <p:spPr>
          <a:xfrm>
            <a:off x="177806" y="1185338"/>
            <a:ext cx="7144650" cy="38184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800"/>
              </a:spcBef>
              <a:spcAft>
                <a:spcPts val="0"/>
              </a:spcAft>
              <a:buClr>
                <a:schemeClr val="dk1"/>
              </a:buClr>
              <a:buSzPts val="800"/>
              <a:buFont typeface="Arial"/>
              <a:buNone/>
            </a:pPr>
            <a:r>
              <a:rPr lang="en" sz="1700">
                <a:latin typeface="Quicksand SemiBold"/>
                <a:ea typeface="Quicksand SemiBold"/>
                <a:cs typeface="Quicksand SemiBold"/>
                <a:sym typeface="Quicksand SemiBold"/>
              </a:rPr>
              <a:t>LEP = Limited English Proficient</a:t>
            </a:r>
            <a:endParaRPr sz="1700">
              <a:latin typeface="Quicksand SemiBold"/>
              <a:ea typeface="Quicksand SemiBold"/>
              <a:cs typeface="Quicksand SemiBold"/>
              <a:sym typeface="Quicksand SemiBold"/>
            </a:endParaRPr>
          </a:p>
          <a:p>
            <a:pPr marL="0" lvl="0" indent="0" algn="l" rtl="0">
              <a:lnSpc>
                <a:spcPct val="115000"/>
              </a:lnSpc>
              <a:spcBef>
                <a:spcPts val="800"/>
              </a:spcBef>
              <a:spcAft>
                <a:spcPts val="0"/>
              </a:spcAft>
              <a:buClr>
                <a:schemeClr val="dk1"/>
              </a:buClr>
              <a:buSzPts val="800"/>
              <a:buFont typeface="Arial"/>
              <a:buNone/>
            </a:pPr>
            <a:r>
              <a:rPr lang="en" sz="1700">
                <a:latin typeface="Quicksand SemiBold"/>
                <a:ea typeface="Quicksand SemiBold"/>
                <a:cs typeface="Quicksand SemiBold"/>
                <a:sym typeface="Quicksand SemiBold"/>
              </a:rPr>
              <a:t>ESL = English as a Second Language</a:t>
            </a:r>
            <a:endParaRPr sz="1700">
              <a:latin typeface="Quicksand SemiBold"/>
              <a:ea typeface="Quicksand SemiBold"/>
              <a:cs typeface="Quicksand SemiBold"/>
              <a:sym typeface="Quicksand SemiBold"/>
            </a:endParaRPr>
          </a:p>
          <a:p>
            <a:pPr marL="0" lvl="0" indent="0" algn="l" rtl="0">
              <a:lnSpc>
                <a:spcPct val="115000"/>
              </a:lnSpc>
              <a:spcBef>
                <a:spcPts val="800"/>
              </a:spcBef>
              <a:spcAft>
                <a:spcPts val="0"/>
              </a:spcAft>
              <a:buClr>
                <a:schemeClr val="dk1"/>
              </a:buClr>
              <a:buSzPts val="800"/>
              <a:buFont typeface="Arial"/>
              <a:buNone/>
            </a:pPr>
            <a:r>
              <a:rPr lang="en" sz="1700">
                <a:latin typeface="Quicksand SemiBold"/>
                <a:ea typeface="Quicksand SemiBold"/>
                <a:cs typeface="Quicksand SemiBold"/>
                <a:sym typeface="Quicksand SemiBold"/>
              </a:rPr>
              <a:t>ELL = English Language Learner</a:t>
            </a:r>
            <a:endParaRPr sz="1700">
              <a:latin typeface="Quicksand SemiBold"/>
              <a:ea typeface="Quicksand SemiBold"/>
              <a:cs typeface="Quicksand SemiBold"/>
              <a:sym typeface="Quicksand SemiBold"/>
            </a:endParaRPr>
          </a:p>
          <a:p>
            <a:pPr marL="0" lvl="0" indent="0" algn="l" rtl="0">
              <a:lnSpc>
                <a:spcPct val="115000"/>
              </a:lnSpc>
              <a:spcBef>
                <a:spcPts val="800"/>
              </a:spcBef>
              <a:spcAft>
                <a:spcPts val="0"/>
              </a:spcAft>
              <a:buClr>
                <a:schemeClr val="dk1"/>
              </a:buClr>
              <a:buSzPts val="800"/>
              <a:buFont typeface="Arial"/>
              <a:buNone/>
            </a:pPr>
            <a:r>
              <a:rPr lang="en" sz="1700">
                <a:latin typeface="Quicksand SemiBold"/>
                <a:ea typeface="Quicksand SemiBold"/>
                <a:cs typeface="Quicksand SemiBold"/>
                <a:sym typeface="Quicksand SemiBold"/>
              </a:rPr>
              <a:t>EL = English Learner</a:t>
            </a:r>
            <a:endParaRPr sz="1700">
              <a:latin typeface="Quicksand SemiBold"/>
              <a:ea typeface="Quicksand SemiBold"/>
              <a:cs typeface="Quicksand SemiBold"/>
              <a:sym typeface="Quicksand SemiBold"/>
            </a:endParaRPr>
          </a:p>
          <a:p>
            <a:pPr marL="0" lvl="0" indent="0" algn="l" rtl="0">
              <a:lnSpc>
                <a:spcPct val="115000"/>
              </a:lnSpc>
              <a:spcBef>
                <a:spcPts val="800"/>
              </a:spcBef>
              <a:spcAft>
                <a:spcPts val="0"/>
              </a:spcAft>
              <a:buClr>
                <a:schemeClr val="dk1"/>
              </a:buClr>
              <a:buSzPts val="800"/>
              <a:buFont typeface="Arial"/>
              <a:buNone/>
            </a:pPr>
            <a:r>
              <a:rPr lang="en" sz="1700">
                <a:latin typeface="Quicksand SemiBold"/>
                <a:ea typeface="Quicksand SemiBold"/>
                <a:cs typeface="Quicksand SemiBold"/>
                <a:sym typeface="Quicksand SemiBold"/>
              </a:rPr>
              <a:t>MLL = Multilingual Learner</a:t>
            </a:r>
            <a:endParaRPr sz="1700">
              <a:latin typeface="Quicksand SemiBold"/>
              <a:ea typeface="Quicksand SemiBold"/>
              <a:cs typeface="Quicksand SemiBold"/>
              <a:sym typeface="Quicksand SemiBold"/>
            </a:endParaRPr>
          </a:p>
          <a:p>
            <a:pPr marL="0" lvl="0" indent="0" algn="l" rtl="0">
              <a:lnSpc>
                <a:spcPct val="115000"/>
              </a:lnSpc>
              <a:spcBef>
                <a:spcPts val="800"/>
              </a:spcBef>
              <a:spcAft>
                <a:spcPts val="0"/>
              </a:spcAft>
              <a:buClr>
                <a:schemeClr val="dk1"/>
              </a:buClr>
              <a:buSzPts val="800"/>
              <a:buFont typeface="Arial"/>
              <a:buNone/>
            </a:pPr>
            <a:r>
              <a:rPr lang="en" sz="1700">
                <a:solidFill>
                  <a:srgbClr val="FF0000"/>
                </a:solidFill>
                <a:latin typeface="Quicksand SemiBold"/>
                <a:ea typeface="Quicksand SemiBold"/>
                <a:cs typeface="Quicksand SemiBold"/>
                <a:sym typeface="Quicksand SemiBold"/>
              </a:rPr>
              <a:t>ELA </a:t>
            </a:r>
            <a:r>
              <a:rPr lang="en" sz="1700">
                <a:latin typeface="Quicksand SemiBold"/>
                <a:ea typeface="Quicksand SemiBold"/>
                <a:cs typeface="Quicksand SemiBold"/>
                <a:sym typeface="Quicksand SemiBold"/>
              </a:rPr>
              <a:t>= English Language Acquisition</a:t>
            </a:r>
            <a:endParaRPr sz="1700">
              <a:latin typeface="Quicksand SemiBold"/>
              <a:ea typeface="Quicksand SemiBold"/>
              <a:cs typeface="Quicksand SemiBold"/>
              <a:sym typeface="Quicksand SemiBold"/>
            </a:endParaRPr>
          </a:p>
          <a:p>
            <a:pPr marL="0" lvl="0" indent="0" algn="l" rtl="0">
              <a:lnSpc>
                <a:spcPct val="115000"/>
              </a:lnSpc>
              <a:spcBef>
                <a:spcPts val="800"/>
              </a:spcBef>
              <a:spcAft>
                <a:spcPts val="0"/>
              </a:spcAft>
              <a:buClr>
                <a:schemeClr val="dk1"/>
              </a:buClr>
              <a:buSzPts val="800"/>
              <a:buFont typeface="Arial"/>
              <a:buNone/>
            </a:pPr>
            <a:r>
              <a:rPr lang="en" sz="1700">
                <a:latin typeface="Quicksand SemiBold"/>
                <a:ea typeface="Quicksand SemiBold"/>
                <a:cs typeface="Quicksand SemiBold"/>
                <a:sym typeface="Quicksand SemiBold"/>
              </a:rPr>
              <a:t>ELD = English Language Development</a:t>
            </a:r>
            <a:endParaRPr sz="1700">
              <a:latin typeface="Quicksand SemiBold"/>
              <a:ea typeface="Quicksand SemiBold"/>
              <a:cs typeface="Quicksand SemiBold"/>
              <a:sym typeface="Quicksand SemiBold"/>
            </a:endParaRPr>
          </a:p>
          <a:p>
            <a:pPr marL="0" lvl="0" indent="0" algn="l" rtl="0">
              <a:lnSpc>
                <a:spcPct val="115000"/>
              </a:lnSpc>
              <a:spcBef>
                <a:spcPts val="800"/>
              </a:spcBef>
              <a:spcAft>
                <a:spcPts val="0"/>
              </a:spcAft>
              <a:buClr>
                <a:schemeClr val="dk1"/>
              </a:buClr>
              <a:buSzPts val="800"/>
              <a:buFont typeface="Arial"/>
              <a:buNone/>
            </a:pPr>
            <a:r>
              <a:rPr lang="en" sz="1700">
                <a:latin typeface="Quicksand SemiBold"/>
                <a:ea typeface="Quicksand SemiBold"/>
                <a:cs typeface="Quicksand SemiBold"/>
                <a:sym typeface="Quicksand SemiBold"/>
              </a:rPr>
              <a:t>SIFE = Students with Interrupted/Inconsistent Formal Education</a:t>
            </a:r>
            <a:endParaRPr sz="1700">
              <a:latin typeface="Quicksand SemiBold"/>
              <a:ea typeface="Quicksand SemiBold"/>
              <a:cs typeface="Quicksand SemiBold"/>
              <a:sym typeface="Quicksand SemiBold"/>
            </a:endParaRPr>
          </a:p>
          <a:p>
            <a:pPr marL="0" lvl="0" indent="0" algn="l" rtl="0">
              <a:lnSpc>
                <a:spcPct val="115000"/>
              </a:lnSpc>
              <a:spcBef>
                <a:spcPts val="800"/>
              </a:spcBef>
              <a:spcAft>
                <a:spcPts val="0"/>
              </a:spcAft>
              <a:buClr>
                <a:schemeClr val="dk1"/>
              </a:buClr>
              <a:buSzPts val="800"/>
              <a:buFont typeface="Arial"/>
              <a:buNone/>
            </a:pPr>
            <a:r>
              <a:rPr lang="en" sz="1700">
                <a:latin typeface="Quicksand SemiBold"/>
                <a:ea typeface="Quicksand SemiBold"/>
                <a:cs typeface="Quicksand SemiBold"/>
                <a:sym typeface="Quicksand SemiBold"/>
              </a:rPr>
              <a:t>LIEP = Language Instruction Educational Program</a:t>
            </a:r>
            <a:endParaRPr sz="1700">
              <a:latin typeface="Quicksand SemiBold"/>
              <a:ea typeface="Quicksand SemiBold"/>
              <a:cs typeface="Quicksand SemiBold"/>
              <a:sym typeface="Quicksand SemiBold"/>
            </a:endParaRPr>
          </a:p>
          <a:p>
            <a:pPr marL="0" lvl="0" indent="0" algn="l" rtl="0">
              <a:lnSpc>
                <a:spcPct val="115000"/>
              </a:lnSpc>
              <a:spcBef>
                <a:spcPts val="800"/>
              </a:spcBef>
              <a:spcAft>
                <a:spcPts val="0"/>
              </a:spcAft>
              <a:buClr>
                <a:schemeClr val="dk1"/>
              </a:buClr>
              <a:buSzPts val="800"/>
              <a:buFont typeface="Arial"/>
              <a:buNone/>
            </a:pPr>
            <a:endParaRPr sz="1300">
              <a:latin typeface="Quicksand SemiBold"/>
              <a:ea typeface="Quicksand SemiBold"/>
              <a:cs typeface="Quicksand SemiBold"/>
              <a:sym typeface="Quicksand SemiBold"/>
            </a:endParaRPr>
          </a:p>
          <a:p>
            <a:pPr marL="0" lvl="0" indent="0" algn="l" rtl="0">
              <a:lnSpc>
                <a:spcPct val="115000"/>
              </a:lnSpc>
              <a:spcBef>
                <a:spcPts val="800"/>
              </a:spcBef>
              <a:spcAft>
                <a:spcPts val="0"/>
              </a:spcAft>
              <a:buClr>
                <a:schemeClr val="dk1"/>
              </a:buClr>
              <a:buSzPts val="800"/>
              <a:buFont typeface="Arial"/>
              <a:buNone/>
            </a:pPr>
            <a:endParaRPr sz="900">
              <a:latin typeface="Arial"/>
              <a:ea typeface="Arial"/>
              <a:cs typeface="Arial"/>
              <a:sym typeface="Arial"/>
            </a:endParaRPr>
          </a:p>
          <a:p>
            <a:pPr marL="0" lvl="0" indent="0" algn="l" rtl="0">
              <a:lnSpc>
                <a:spcPct val="115000"/>
              </a:lnSpc>
              <a:spcBef>
                <a:spcPts val="800"/>
              </a:spcBef>
              <a:spcAft>
                <a:spcPts val="0"/>
              </a:spcAft>
              <a:buClr>
                <a:schemeClr val="dk1"/>
              </a:buClr>
              <a:buSzPts val="800"/>
              <a:buFont typeface="Arial"/>
              <a:buNone/>
            </a:pPr>
            <a:endParaRPr sz="900">
              <a:latin typeface="Arial"/>
              <a:ea typeface="Arial"/>
              <a:cs typeface="Arial"/>
              <a:sym typeface="Arial"/>
            </a:endParaRPr>
          </a:p>
          <a:p>
            <a:pPr marL="0" lvl="0" indent="0" algn="l" rtl="0">
              <a:lnSpc>
                <a:spcPct val="115000"/>
              </a:lnSpc>
              <a:spcBef>
                <a:spcPts val="800"/>
              </a:spcBef>
              <a:spcAft>
                <a:spcPts val="800"/>
              </a:spcAft>
              <a:buClr>
                <a:schemeClr val="dk1"/>
              </a:buClr>
              <a:buSzPts val="800"/>
              <a:buFont typeface="Arial"/>
              <a:buNone/>
            </a:pPr>
            <a:endParaRPr sz="2300">
              <a:solidFill>
                <a:schemeClr val="lt1"/>
              </a:solidFill>
              <a:latin typeface="Arial"/>
              <a:ea typeface="Arial"/>
              <a:cs typeface="Arial"/>
              <a:sym typeface="Arial"/>
            </a:endParaRPr>
          </a:p>
        </p:txBody>
      </p:sp>
      <p:sp>
        <p:nvSpPr>
          <p:cNvPr id="411" name="Google Shape;411;p70"/>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pic>
        <p:nvPicPr>
          <p:cNvPr id="412" name="Google Shape;412;p70">
            <a:extLst>
              <a:ext uri="{C183D7F6-B498-43B3-948B-1728B52AA6E4}">
                <adec:decorative xmlns:adec="http://schemas.microsoft.com/office/drawing/2017/decorative" val="1"/>
              </a:ext>
            </a:extLst>
          </p:cNvPr>
          <p:cNvPicPr preferRelativeResize="0"/>
          <p:nvPr/>
        </p:nvPicPr>
        <p:blipFill rotWithShape="1">
          <a:blip r:embed="rId3">
            <a:alphaModFix/>
          </a:blip>
          <a:srcRect l="27164" r="33686"/>
          <a:stretch/>
        </p:blipFill>
        <p:spPr>
          <a:xfrm>
            <a:off x="7019944" y="1074863"/>
            <a:ext cx="1906351" cy="3248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1"/>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
        <p:nvSpPr>
          <p:cNvPr id="418" name="Google Shape;418;p71"/>
          <p:cNvSpPr txBox="1">
            <a:spLocks noGrp="1"/>
          </p:cNvSpPr>
          <p:nvPr>
            <p:ph type="title"/>
          </p:nvPr>
        </p:nvSpPr>
        <p:spPr>
          <a:xfrm>
            <a:off x="332681" y="331613"/>
            <a:ext cx="6048900" cy="4961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It’s like a salad…</a:t>
            </a:r>
            <a:endParaRPr sz="2900">
              <a:latin typeface="Calibri"/>
              <a:ea typeface="Calibri"/>
              <a:cs typeface="Calibri"/>
              <a:sym typeface="Calibri"/>
            </a:endParaRPr>
          </a:p>
        </p:txBody>
      </p:sp>
      <p:pic>
        <p:nvPicPr>
          <p:cNvPr id="419" name="Google Shape;419;p71">
            <a:extLst>
              <a:ext uri="{C183D7F6-B498-43B3-948B-1728B52AA6E4}">
                <adec:decorative xmlns:adec="http://schemas.microsoft.com/office/drawing/2017/decorative" val="1"/>
              </a:ext>
            </a:extLst>
          </p:cNvPr>
          <p:cNvPicPr preferRelativeResize="0"/>
          <p:nvPr/>
        </p:nvPicPr>
        <p:blipFill rotWithShape="1">
          <a:blip r:embed="rId3">
            <a:alphaModFix/>
          </a:blip>
          <a:srcRect b="14987"/>
          <a:stretch/>
        </p:blipFill>
        <p:spPr>
          <a:xfrm>
            <a:off x="1596000" y="1668956"/>
            <a:ext cx="6127724" cy="3474544"/>
          </a:xfrm>
          <a:prstGeom prst="rect">
            <a:avLst/>
          </a:prstGeom>
          <a:noFill/>
          <a:ln>
            <a:noFill/>
          </a:ln>
        </p:spPr>
      </p:pic>
      <p:pic>
        <p:nvPicPr>
          <p:cNvPr id="420" name="Google Shape;420;p7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836312" y="2112879"/>
            <a:ext cx="3534843" cy="1529084"/>
          </a:xfrm>
          <a:prstGeom prst="rect">
            <a:avLst/>
          </a:prstGeom>
          <a:noFill/>
          <a:ln>
            <a:noFill/>
          </a:ln>
        </p:spPr>
      </p:pic>
      <p:sp>
        <p:nvSpPr>
          <p:cNvPr id="421" name="Google Shape;421;p71"/>
          <p:cNvSpPr txBox="1"/>
          <p:nvPr/>
        </p:nvSpPr>
        <p:spPr>
          <a:xfrm>
            <a:off x="3405947" y="4353281"/>
            <a:ext cx="2395575" cy="531000"/>
          </a:xfrm>
          <a:prstGeom prst="rect">
            <a:avLst/>
          </a:prstGeom>
          <a:noFill/>
          <a:ln>
            <a:noFill/>
          </a:ln>
          <a:effectLst>
            <a:outerShdw blurRad="157163" dist="19050" dir="5400000" algn="bl" rotWithShape="0">
              <a:srgbClr val="000000">
                <a:alpha val="50000"/>
              </a:srgbClr>
            </a:outerShdw>
          </a:effectLst>
        </p:spPr>
        <p:txBody>
          <a:bodyPr spcFirstLastPara="1" wrap="square" lIns="68575" tIns="68575" rIns="68575" bIns="68575" anchor="t" anchorCtr="0">
            <a:spAutoFit/>
          </a:bodyPr>
          <a:lstStyle/>
          <a:p>
            <a:pPr marL="0" lvl="0" indent="0" algn="ctr" rtl="0">
              <a:spcBef>
                <a:spcPts val="0"/>
              </a:spcBef>
              <a:spcAft>
                <a:spcPts val="0"/>
              </a:spcAft>
              <a:buNone/>
            </a:pPr>
            <a:r>
              <a:rPr lang="en" sz="2600" b="1">
                <a:solidFill>
                  <a:schemeClr val="lt1"/>
                </a:solidFill>
                <a:latin typeface="Calibri"/>
                <a:ea typeface="Calibri"/>
                <a:cs typeface="Calibri"/>
                <a:sym typeface="Calibri"/>
              </a:rPr>
              <a:t>state/local funds</a:t>
            </a:r>
            <a:endParaRPr sz="2600" b="1">
              <a:solidFill>
                <a:schemeClr val="lt1"/>
              </a:solidFill>
              <a:latin typeface="Calibri"/>
              <a:ea typeface="Calibri"/>
              <a:cs typeface="Calibri"/>
              <a:sym typeface="Calibri"/>
            </a:endParaRPr>
          </a:p>
        </p:txBody>
      </p:sp>
      <p:sp>
        <p:nvSpPr>
          <p:cNvPr id="422" name="Google Shape;422;p71"/>
          <p:cNvSpPr txBox="1"/>
          <p:nvPr/>
        </p:nvSpPr>
        <p:spPr>
          <a:xfrm>
            <a:off x="3372084" y="2753100"/>
            <a:ext cx="2395575" cy="531000"/>
          </a:xfrm>
          <a:prstGeom prst="rect">
            <a:avLst/>
          </a:prstGeom>
          <a:noFill/>
          <a:ln>
            <a:noFill/>
          </a:ln>
          <a:effectLst>
            <a:outerShdw blurRad="157163" dist="19050" dir="5400000" algn="bl" rotWithShape="0">
              <a:srgbClr val="000000">
                <a:alpha val="50000"/>
              </a:srgbClr>
            </a:outerShdw>
          </a:effectLst>
        </p:spPr>
        <p:txBody>
          <a:bodyPr spcFirstLastPara="1" wrap="square" lIns="68575" tIns="68575" rIns="68575" bIns="68575" anchor="t" anchorCtr="0">
            <a:spAutoFit/>
          </a:bodyPr>
          <a:lstStyle/>
          <a:p>
            <a:pPr marL="0" lvl="0" indent="0" algn="ctr" rtl="0">
              <a:spcBef>
                <a:spcPts val="0"/>
              </a:spcBef>
              <a:spcAft>
                <a:spcPts val="0"/>
              </a:spcAft>
              <a:buNone/>
            </a:pPr>
            <a:r>
              <a:rPr lang="en" sz="2600" b="1">
                <a:solidFill>
                  <a:schemeClr val="lt1"/>
                </a:solidFill>
                <a:latin typeface="Calibri"/>
                <a:ea typeface="Calibri"/>
                <a:cs typeface="Calibri"/>
                <a:sym typeface="Calibri"/>
              </a:rPr>
              <a:t>Title I funds</a:t>
            </a:r>
            <a:endParaRPr sz="2600" b="1">
              <a:solidFill>
                <a:schemeClr val="lt1"/>
              </a:solidFill>
              <a:latin typeface="Calibri"/>
              <a:ea typeface="Calibri"/>
              <a:cs typeface="Calibri"/>
              <a:sym typeface="Calibri"/>
            </a:endParaRPr>
          </a:p>
        </p:txBody>
      </p:sp>
      <p:grpSp>
        <p:nvGrpSpPr>
          <p:cNvPr id="423" name="Google Shape;423;p71">
            <a:extLst>
              <a:ext uri="{C183D7F6-B498-43B3-948B-1728B52AA6E4}">
                <adec:decorative xmlns:adec="http://schemas.microsoft.com/office/drawing/2017/decorative" val="1"/>
              </a:ext>
            </a:extLst>
          </p:cNvPr>
          <p:cNvGrpSpPr/>
          <p:nvPr/>
        </p:nvGrpSpPr>
        <p:grpSpPr>
          <a:xfrm>
            <a:off x="3186182" y="2028485"/>
            <a:ext cx="2835115" cy="958639"/>
            <a:chOff x="-122057" y="1669847"/>
            <a:chExt cx="3780154" cy="1278185"/>
          </a:xfrm>
        </p:grpSpPr>
        <p:grpSp>
          <p:nvGrpSpPr>
            <p:cNvPr id="424" name="Google Shape;424;p71"/>
            <p:cNvGrpSpPr/>
            <p:nvPr/>
          </p:nvGrpSpPr>
          <p:grpSpPr>
            <a:xfrm>
              <a:off x="-122057" y="1859595"/>
              <a:ext cx="1928022" cy="898689"/>
              <a:chOff x="5418468" y="1859595"/>
              <a:chExt cx="1928022" cy="898689"/>
            </a:xfrm>
          </p:grpSpPr>
          <p:sp>
            <p:nvSpPr>
              <p:cNvPr id="425" name="Google Shape;425;p71"/>
              <p:cNvSpPr/>
              <p:nvPr/>
            </p:nvSpPr>
            <p:spPr>
              <a:xfrm rot="-3899794">
                <a:off x="5868113" y="2018336"/>
                <a:ext cx="231385" cy="275976"/>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6" name="Google Shape;426;p71"/>
              <p:cNvSpPr/>
              <p:nvPr/>
            </p:nvSpPr>
            <p:spPr>
              <a:xfrm>
                <a:off x="5720647" y="2343957"/>
                <a:ext cx="282300" cy="223500"/>
              </a:xfrm>
              <a:prstGeom prst="arc">
                <a:avLst>
                  <a:gd name="adj1" fmla="val 16200000"/>
                  <a:gd name="adj2" fmla="val 19043264"/>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7" name="Google Shape;427;p71"/>
              <p:cNvSpPr/>
              <p:nvPr/>
            </p:nvSpPr>
            <p:spPr>
              <a:xfrm>
                <a:off x="5438290" y="2120626"/>
                <a:ext cx="282300" cy="2235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8" name="Google Shape;428;p71"/>
              <p:cNvSpPr/>
              <p:nvPr/>
            </p:nvSpPr>
            <p:spPr>
              <a:xfrm rot="4740288">
                <a:off x="5466954" y="2315115"/>
                <a:ext cx="224929" cy="281052"/>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9" name="Google Shape;429;p71"/>
              <p:cNvSpPr/>
              <p:nvPr/>
            </p:nvSpPr>
            <p:spPr>
              <a:xfrm>
                <a:off x="5842646" y="2534784"/>
                <a:ext cx="160200" cy="2235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0" name="Google Shape;430;p71"/>
              <p:cNvSpPr/>
              <p:nvPr/>
            </p:nvSpPr>
            <p:spPr>
              <a:xfrm>
                <a:off x="5498502" y="2301938"/>
                <a:ext cx="109200" cy="1542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1" name="Google Shape;431;p71"/>
              <p:cNvSpPr/>
              <p:nvPr/>
            </p:nvSpPr>
            <p:spPr>
              <a:xfrm>
                <a:off x="5842646" y="2232855"/>
                <a:ext cx="282300" cy="1542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2" name="Google Shape;432;p71"/>
              <p:cNvSpPr/>
              <p:nvPr/>
            </p:nvSpPr>
            <p:spPr>
              <a:xfrm rot="5506098">
                <a:off x="6306643" y="2383842"/>
                <a:ext cx="223606" cy="282352"/>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3" name="Google Shape;433;p71"/>
              <p:cNvSpPr/>
              <p:nvPr/>
            </p:nvSpPr>
            <p:spPr>
              <a:xfrm rot="9890906">
                <a:off x="6273423" y="2095611"/>
                <a:ext cx="276616" cy="230050"/>
              </a:xfrm>
              <a:prstGeom prst="arc">
                <a:avLst>
                  <a:gd name="adj1" fmla="val 16200000"/>
                  <a:gd name="adj2" fmla="val 19043264"/>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4" name="Google Shape;434;p71"/>
              <p:cNvSpPr/>
              <p:nvPr/>
            </p:nvSpPr>
            <p:spPr>
              <a:xfrm rot="9890906">
                <a:off x="6631865" y="2234745"/>
                <a:ext cx="276616" cy="23005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5" name="Google Shape;435;p71"/>
              <p:cNvSpPr/>
              <p:nvPr/>
            </p:nvSpPr>
            <p:spPr>
              <a:xfrm rot="-7406940">
                <a:off x="6560214" y="2002853"/>
                <a:ext cx="237303" cy="270762"/>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6" name="Google Shape;436;p71"/>
              <p:cNvSpPr/>
              <p:nvPr/>
            </p:nvSpPr>
            <p:spPr>
              <a:xfrm rot="9889303">
                <a:off x="6197579" y="1930628"/>
                <a:ext cx="156976" cy="23005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7" name="Google Shape;437;p71"/>
              <p:cNvSpPr/>
              <p:nvPr/>
            </p:nvSpPr>
            <p:spPr>
              <a:xfrm rot="9892308">
                <a:off x="6681665" y="2124388"/>
                <a:ext cx="106905" cy="159104"/>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38" name="Google Shape;438;p71"/>
              <p:cNvSpPr/>
              <p:nvPr/>
            </p:nvSpPr>
            <p:spPr>
              <a:xfrm rot="9890906">
                <a:off x="6217464" y="2299971"/>
                <a:ext cx="276616" cy="159104"/>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439" name="Google Shape;439;p71"/>
              <p:cNvSpPr/>
              <p:nvPr/>
            </p:nvSpPr>
            <p:spPr>
              <a:xfrm rot="-3899794">
                <a:off x="7049448" y="1865157"/>
                <a:ext cx="231385" cy="275976"/>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0" name="Google Shape;440;p71"/>
              <p:cNvSpPr/>
              <p:nvPr/>
            </p:nvSpPr>
            <p:spPr>
              <a:xfrm>
                <a:off x="6901982" y="2190777"/>
                <a:ext cx="282300" cy="223500"/>
              </a:xfrm>
              <a:prstGeom prst="arc">
                <a:avLst>
                  <a:gd name="adj1" fmla="val 16200000"/>
                  <a:gd name="adj2" fmla="val 19043264"/>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1" name="Google Shape;441;p71"/>
              <p:cNvSpPr/>
              <p:nvPr/>
            </p:nvSpPr>
            <p:spPr>
              <a:xfrm>
                <a:off x="6619626" y="1967446"/>
                <a:ext cx="282300" cy="2235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2" name="Google Shape;442;p71"/>
              <p:cNvSpPr/>
              <p:nvPr/>
            </p:nvSpPr>
            <p:spPr>
              <a:xfrm rot="4740288">
                <a:off x="6648289" y="2161935"/>
                <a:ext cx="224929" cy="281052"/>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3" name="Google Shape;443;p71"/>
              <p:cNvSpPr/>
              <p:nvPr/>
            </p:nvSpPr>
            <p:spPr>
              <a:xfrm>
                <a:off x="7023981" y="2381604"/>
                <a:ext cx="160200" cy="2235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4" name="Google Shape;444;p71"/>
              <p:cNvSpPr/>
              <p:nvPr/>
            </p:nvSpPr>
            <p:spPr>
              <a:xfrm>
                <a:off x="6679838" y="2148758"/>
                <a:ext cx="109200" cy="1542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5" name="Google Shape;445;p71"/>
              <p:cNvSpPr/>
              <p:nvPr/>
            </p:nvSpPr>
            <p:spPr>
              <a:xfrm>
                <a:off x="7023981" y="2079675"/>
                <a:ext cx="282300" cy="1542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grpSp>
        <p:grpSp>
          <p:nvGrpSpPr>
            <p:cNvPr id="446" name="Google Shape;446;p71"/>
            <p:cNvGrpSpPr/>
            <p:nvPr/>
          </p:nvGrpSpPr>
          <p:grpSpPr>
            <a:xfrm rot="716418">
              <a:off x="1657892" y="1859578"/>
              <a:ext cx="1928094" cy="898723"/>
              <a:chOff x="5418468" y="1859595"/>
              <a:chExt cx="1928022" cy="898689"/>
            </a:xfrm>
          </p:grpSpPr>
          <p:sp>
            <p:nvSpPr>
              <p:cNvPr id="447" name="Google Shape;447;p71"/>
              <p:cNvSpPr/>
              <p:nvPr/>
            </p:nvSpPr>
            <p:spPr>
              <a:xfrm rot="-3899794">
                <a:off x="5868113" y="2018336"/>
                <a:ext cx="231385" cy="275976"/>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8" name="Google Shape;448;p71"/>
              <p:cNvSpPr/>
              <p:nvPr/>
            </p:nvSpPr>
            <p:spPr>
              <a:xfrm>
                <a:off x="5720647" y="2343957"/>
                <a:ext cx="282300" cy="223500"/>
              </a:xfrm>
              <a:prstGeom prst="arc">
                <a:avLst>
                  <a:gd name="adj1" fmla="val 16200000"/>
                  <a:gd name="adj2" fmla="val 19043264"/>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9" name="Google Shape;449;p71"/>
              <p:cNvSpPr/>
              <p:nvPr/>
            </p:nvSpPr>
            <p:spPr>
              <a:xfrm>
                <a:off x="5438290" y="2120626"/>
                <a:ext cx="282300" cy="2235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0" name="Google Shape;450;p71"/>
              <p:cNvSpPr/>
              <p:nvPr/>
            </p:nvSpPr>
            <p:spPr>
              <a:xfrm rot="4740288">
                <a:off x="5466954" y="2315115"/>
                <a:ext cx="224929" cy="281052"/>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1" name="Google Shape;451;p71"/>
              <p:cNvSpPr/>
              <p:nvPr/>
            </p:nvSpPr>
            <p:spPr>
              <a:xfrm>
                <a:off x="5842646" y="2534784"/>
                <a:ext cx="160200" cy="2235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2" name="Google Shape;452;p71"/>
              <p:cNvSpPr/>
              <p:nvPr/>
            </p:nvSpPr>
            <p:spPr>
              <a:xfrm>
                <a:off x="5498502" y="2301938"/>
                <a:ext cx="109200" cy="1542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3" name="Google Shape;453;p71"/>
              <p:cNvSpPr/>
              <p:nvPr/>
            </p:nvSpPr>
            <p:spPr>
              <a:xfrm>
                <a:off x="5842646" y="2232855"/>
                <a:ext cx="282300" cy="1542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454" name="Google Shape;454;p71"/>
              <p:cNvSpPr/>
              <p:nvPr/>
            </p:nvSpPr>
            <p:spPr>
              <a:xfrm rot="5506098">
                <a:off x="6306643" y="2383842"/>
                <a:ext cx="223606" cy="282352"/>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5" name="Google Shape;455;p71"/>
              <p:cNvSpPr/>
              <p:nvPr/>
            </p:nvSpPr>
            <p:spPr>
              <a:xfrm rot="9890906">
                <a:off x="6273423" y="2095611"/>
                <a:ext cx="276616" cy="230050"/>
              </a:xfrm>
              <a:prstGeom prst="arc">
                <a:avLst>
                  <a:gd name="adj1" fmla="val 16200000"/>
                  <a:gd name="adj2" fmla="val 19043264"/>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6" name="Google Shape;456;p71"/>
              <p:cNvSpPr/>
              <p:nvPr/>
            </p:nvSpPr>
            <p:spPr>
              <a:xfrm rot="9890906">
                <a:off x="6631865" y="2234745"/>
                <a:ext cx="276616" cy="23005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7" name="Google Shape;457;p71"/>
              <p:cNvSpPr/>
              <p:nvPr/>
            </p:nvSpPr>
            <p:spPr>
              <a:xfrm rot="-7406940">
                <a:off x="6560214" y="2002853"/>
                <a:ext cx="237303" cy="270762"/>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8" name="Google Shape;458;p71"/>
              <p:cNvSpPr/>
              <p:nvPr/>
            </p:nvSpPr>
            <p:spPr>
              <a:xfrm rot="9889303">
                <a:off x="6197579" y="1930628"/>
                <a:ext cx="156976" cy="23005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59" name="Google Shape;459;p71"/>
              <p:cNvSpPr/>
              <p:nvPr/>
            </p:nvSpPr>
            <p:spPr>
              <a:xfrm rot="9892308">
                <a:off x="6681665" y="2124388"/>
                <a:ext cx="106905" cy="159104"/>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0" name="Google Shape;460;p71"/>
              <p:cNvSpPr/>
              <p:nvPr/>
            </p:nvSpPr>
            <p:spPr>
              <a:xfrm rot="9890906">
                <a:off x="6217464" y="2299971"/>
                <a:ext cx="276616" cy="159104"/>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461" name="Google Shape;461;p71"/>
              <p:cNvSpPr/>
              <p:nvPr/>
            </p:nvSpPr>
            <p:spPr>
              <a:xfrm rot="-3899794">
                <a:off x="7049448" y="1865157"/>
                <a:ext cx="231385" cy="275976"/>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2" name="Google Shape;462;p71"/>
              <p:cNvSpPr/>
              <p:nvPr/>
            </p:nvSpPr>
            <p:spPr>
              <a:xfrm>
                <a:off x="6901982" y="2190777"/>
                <a:ext cx="282300" cy="223500"/>
              </a:xfrm>
              <a:prstGeom prst="arc">
                <a:avLst>
                  <a:gd name="adj1" fmla="val 16200000"/>
                  <a:gd name="adj2" fmla="val 19043264"/>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3" name="Google Shape;463;p71"/>
              <p:cNvSpPr/>
              <p:nvPr/>
            </p:nvSpPr>
            <p:spPr>
              <a:xfrm>
                <a:off x="6619626" y="1967446"/>
                <a:ext cx="282300" cy="2235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4" name="Google Shape;464;p71"/>
              <p:cNvSpPr/>
              <p:nvPr/>
            </p:nvSpPr>
            <p:spPr>
              <a:xfrm rot="4740288">
                <a:off x="6648289" y="2161935"/>
                <a:ext cx="224929" cy="281052"/>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5" name="Google Shape;465;p71"/>
              <p:cNvSpPr/>
              <p:nvPr/>
            </p:nvSpPr>
            <p:spPr>
              <a:xfrm>
                <a:off x="7023981" y="2381604"/>
                <a:ext cx="160200" cy="2235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6" name="Google Shape;466;p71"/>
              <p:cNvSpPr/>
              <p:nvPr/>
            </p:nvSpPr>
            <p:spPr>
              <a:xfrm>
                <a:off x="6679838" y="2148758"/>
                <a:ext cx="109200" cy="1542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67" name="Google Shape;467;p71"/>
              <p:cNvSpPr/>
              <p:nvPr/>
            </p:nvSpPr>
            <p:spPr>
              <a:xfrm>
                <a:off x="7023981" y="2079675"/>
                <a:ext cx="282300" cy="154200"/>
              </a:xfrm>
              <a:prstGeom prst="arc">
                <a:avLst>
                  <a:gd name="adj1" fmla="val 16200000"/>
                  <a:gd name="adj2" fmla="val 0"/>
                </a:avLst>
              </a:prstGeom>
              <a:noFill/>
              <a:ln w="152400" cap="flat" cmpd="sng">
                <a:solidFill>
                  <a:srgbClr val="FFF2C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grpSp>
      </p:grpSp>
      <p:sp>
        <p:nvSpPr>
          <p:cNvPr id="468" name="Google Shape;468;p71"/>
          <p:cNvSpPr txBox="1"/>
          <p:nvPr/>
        </p:nvSpPr>
        <p:spPr>
          <a:xfrm>
            <a:off x="3528722" y="2106094"/>
            <a:ext cx="2395575" cy="531000"/>
          </a:xfrm>
          <a:prstGeom prst="rect">
            <a:avLst/>
          </a:prstGeom>
          <a:noFill/>
          <a:ln>
            <a:noFill/>
          </a:ln>
          <a:effectLst>
            <a:outerShdw blurRad="157163" dist="19050" dir="5400000" algn="bl" rotWithShape="0">
              <a:srgbClr val="000000">
                <a:alpha val="50000"/>
              </a:srgbClr>
            </a:outerShdw>
          </a:effectLst>
        </p:spPr>
        <p:txBody>
          <a:bodyPr spcFirstLastPara="1" wrap="square" lIns="68575" tIns="68575" rIns="68575" bIns="68575" anchor="t" anchorCtr="0">
            <a:spAutoFit/>
          </a:bodyPr>
          <a:lstStyle/>
          <a:p>
            <a:pPr marL="0" lvl="0" indent="0" algn="ctr" rtl="0">
              <a:spcBef>
                <a:spcPts val="0"/>
              </a:spcBef>
              <a:spcAft>
                <a:spcPts val="0"/>
              </a:spcAft>
              <a:buNone/>
            </a:pPr>
            <a:r>
              <a:rPr lang="en" sz="2600" b="1">
                <a:solidFill>
                  <a:schemeClr val="dk1"/>
                </a:solidFill>
                <a:latin typeface="Calibri"/>
                <a:ea typeface="Calibri"/>
                <a:cs typeface="Calibri"/>
                <a:sym typeface="Calibri"/>
              </a:rPr>
              <a:t>Title III funds</a:t>
            </a:r>
            <a:endParaRPr sz="2600" b="1">
              <a:solidFill>
                <a:schemeClr val="dk1"/>
              </a:solidFill>
              <a:latin typeface="Calibri"/>
              <a:ea typeface="Calibri"/>
              <a:cs typeface="Calibri"/>
              <a:sym typeface="Calibri"/>
            </a:endParaRPr>
          </a:p>
        </p:txBody>
      </p:sp>
      <p:sp>
        <p:nvSpPr>
          <p:cNvPr id="469" name="Google Shape;469;p71"/>
          <p:cNvSpPr/>
          <p:nvPr/>
        </p:nvSpPr>
        <p:spPr>
          <a:xfrm>
            <a:off x="1202300" y="1041300"/>
            <a:ext cx="7147224" cy="98718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4A86E8"/>
                </a:solidFill>
                <a:latin typeface="Lobster"/>
              </a:rPr>
              <a:t>Above and Beyond</a:t>
            </a:r>
          </a:p>
        </p:txBody>
      </p:sp>
      <p:sp>
        <p:nvSpPr>
          <p:cNvPr id="470" name="Google Shape;470;p71">
            <a:extLst>
              <a:ext uri="{C183D7F6-B498-43B3-948B-1728B52AA6E4}">
                <adec:decorative xmlns:adec="http://schemas.microsoft.com/office/drawing/2017/decorative" val="1"/>
              </a:ext>
            </a:extLst>
          </p:cNvPr>
          <p:cNvSpPr/>
          <p:nvPr/>
        </p:nvSpPr>
        <p:spPr>
          <a:xfrm>
            <a:off x="9059325" y="5041106"/>
            <a:ext cx="49500" cy="56475"/>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1000"/>
                                        <p:tgtEl>
                                          <p:spTgt spid="4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21"/>
                                        </p:tgtEl>
                                        <p:attrNameLst>
                                          <p:attrName>style.visibility</p:attrName>
                                        </p:attrNameLst>
                                      </p:cBhvr>
                                      <p:to>
                                        <p:strVal val="visible"/>
                                      </p:to>
                                    </p:set>
                                    <p:anim calcmode="lin" valueType="num">
                                      <p:cBhvr additive="base">
                                        <p:cTn id="12" dur="1000"/>
                                        <p:tgtEl>
                                          <p:spTgt spid="421"/>
                                        </p:tgtEl>
                                        <p:attrNameLst>
                                          <p:attrName>ppt_w</p:attrName>
                                        </p:attrNameLst>
                                      </p:cBhvr>
                                      <p:tavLst>
                                        <p:tav tm="0">
                                          <p:val>
                                            <p:strVal val="0"/>
                                          </p:val>
                                        </p:tav>
                                        <p:tav tm="100000">
                                          <p:val>
                                            <p:strVal val="#ppt_w"/>
                                          </p:val>
                                        </p:tav>
                                      </p:tavLst>
                                    </p:anim>
                                    <p:anim calcmode="lin" valueType="num">
                                      <p:cBhvr additive="base">
                                        <p:cTn id="13" dur="1000"/>
                                        <p:tgtEl>
                                          <p:spTgt spid="421"/>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20"/>
                                        </p:tgtEl>
                                        <p:attrNameLst>
                                          <p:attrName>style.visibility</p:attrName>
                                        </p:attrNameLst>
                                      </p:cBhvr>
                                      <p:to>
                                        <p:strVal val="visible"/>
                                      </p:to>
                                    </p:set>
                                    <p:anim calcmode="lin" valueType="num">
                                      <p:cBhvr additive="base">
                                        <p:cTn id="18" dur="1000"/>
                                        <p:tgtEl>
                                          <p:spTgt spid="4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22"/>
                                        </p:tgtEl>
                                        <p:attrNameLst>
                                          <p:attrName>style.visibility</p:attrName>
                                        </p:attrNameLst>
                                      </p:cBhvr>
                                      <p:to>
                                        <p:strVal val="visible"/>
                                      </p:to>
                                    </p:set>
                                    <p:anim calcmode="lin" valueType="num">
                                      <p:cBhvr additive="base">
                                        <p:cTn id="23" dur="1000"/>
                                        <p:tgtEl>
                                          <p:spTgt spid="422"/>
                                        </p:tgtEl>
                                        <p:attrNameLst>
                                          <p:attrName>ppt_w</p:attrName>
                                        </p:attrNameLst>
                                      </p:cBhvr>
                                      <p:tavLst>
                                        <p:tav tm="0">
                                          <p:val>
                                            <p:strVal val="0"/>
                                          </p:val>
                                        </p:tav>
                                        <p:tav tm="100000">
                                          <p:val>
                                            <p:strVal val="#ppt_w"/>
                                          </p:val>
                                        </p:tav>
                                      </p:tavLst>
                                    </p:anim>
                                    <p:anim calcmode="lin" valueType="num">
                                      <p:cBhvr additive="base">
                                        <p:cTn id="24" dur="1000"/>
                                        <p:tgtEl>
                                          <p:spTgt spid="422"/>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423"/>
                                        </p:tgtEl>
                                        <p:attrNameLst>
                                          <p:attrName>style.visibility</p:attrName>
                                        </p:attrNameLst>
                                      </p:cBhvr>
                                      <p:to>
                                        <p:strVal val="visible"/>
                                      </p:to>
                                    </p:set>
                                    <p:anim calcmode="lin" valueType="num">
                                      <p:cBhvr additive="base">
                                        <p:cTn id="29" dur="4400"/>
                                        <p:tgtEl>
                                          <p:spTgt spid="4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68"/>
                                        </p:tgtEl>
                                        <p:attrNameLst>
                                          <p:attrName>style.visibility</p:attrName>
                                        </p:attrNameLst>
                                      </p:cBhvr>
                                      <p:to>
                                        <p:strVal val="visible"/>
                                      </p:to>
                                    </p:set>
                                    <p:animEffect transition="in" filter="fade">
                                      <p:cBhvr>
                                        <p:cTn id="34" dur="1000"/>
                                        <p:tgtEl>
                                          <p:spTgt spid="468"/>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469"/>
                                        </p:tgtEl>
                                        <p:attrNameLst>
                                          <p:attrName>style.visibility</p:attrName>
                                        </p:attrNameLst>
                                      </p:cBhvr>
                                      <p:to>
                                        <p:strVal val="visible"/>
                                      </p:to>
                                    </p:set>
                                    <p:anim calcmode="lin" valueType="num">
                                      <p:cBhvr additive="base">
                                        <p:cTn id="39" dur="1000"/>
                                        <p:tgtEl>
                                          <p:spTgt spid="469"/>
                                        </p:tgtEl>
                                        <p:attrNameLst>
                                          <p:attrName>ppt_w</p:attrName>
                                        </p:attrNameLst>
                                      </p:cBhvr>
                                      <p:tavLst>
                                        <p:tav tm="0">
                                          <p:val>
                                            <p:strVal val="0"/>
                                          </p:val>
                                        </p:tav>
                                        <p:tav tm="100000">
                                          <p:val>
                                            <p:strVal val="#ppt_w"/>
                                          </p:val>
                                        </p:tav>
                                      </p:tavLst>
                                    </p:anim>
                                    <p:anim calcmode="lin" valueType="num">
                                      <p:cBhvr additive="base">
                                        <p:cTn id="40" dur="1000"/>
                                        <p:tgtEl>
                                          <p:spTgt spid="4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2"/>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16</a:t>
            </a:fld>
            <a:endParaRPr/>
          </a:p>
        </p:txBody>
      </p:sp>
      <p:sp>
        <p:nvSpPr>
          <p:cNvPr id="476" name="Google Shape;476;p72"/>
          <p:cNvSpPr txBox="1">
            <a:spLocks noGrp="1"/>
          </p:cNvSpPr>
          <p:nvPr>
            <p:ph type="title"/>
          </p:nvPr>
        </p:nvSpPr>
        <p:spPr>
          <a:xfrm>
            <a:off x="332681" y="331613"/>
            <a:ext cx="6048900" cy="4961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Or a cupcake!</a:t>
            </a:r>
            <a:endParaRPr sz="2900">
              <a:latin typeface="Calibri"/>
              <a:ea typeface="Calibri"/>
              <a:cs typeface="Calibri"/>
              <a:sym typeface="Calibri"/>
            </a:endParaRPr>
          </a:p>
        </p:txBody>
      </p:sp>
      <p:pic>
        <p:nvPicPr>
          <p:cNvPr id="477" name="Google Shape;477;p7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07056" y="1203169"/>
            <a:ext cx="3907631" cy="35361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3"/>
          <p:cNvSpPr txBox="1">
            <a:spLocks noGrp="1"/>
          </p:cNvSpPr>
          <p:nvPr>
            <p:ph type="title"/>
          </p:nvPr>
        </p:nvSpPr>
        <p:spPr>
          <a:xfrm>
            <a:off x="121013" y="-29569"/>
            <a:ext cx="8959500" cy="6927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endParaRPr/>
          </a:p>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Title III, Part A: Programming</a:t>
            </a:r>
            <a:endParaRPr sz="2900">
              <a:latin typeface="Calibri"/>
              <a:ea typeface="Calibri"/>
              <a:cs typeface="Calibri"/>
              <a:sym typeface="Calibri"/>
            </a:endParaRPr>
          </a:p>
        </p:txBody>
      </p:sp>
      <p:sp>
        <p:nvSpPr>
          <p:cNvPr id="483" name="Google Shape;483;p73"/>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pic>
        <p:nvPicPr>
          <p:cNvPr id="484" name="Google Shape;484;p73" descr="Graphic indicating Core Language Instruction Educational Program (LIEP) falls within the State (including ELPA/ELL Factor Funds) local funds."/>
          <p:cNvPicPr preferRelativeResize="0"/>
          <p:nvPr/>
        </p:nvPicPr>
        <p:blipFill>
          <a:blip r:embed="rId3">
            <a:alphaModFix/>
          </a:blip>
          <a:stretch>
            <a:fillRect/>
          </a:stretch>
        </p:blipFill>
        <p:spPr>
          <a:xfrm>
            <a:off x="648150" y="1196288"/>
            <a:ext cx="4400400" cy="3753956"/>
          </a:xfrm>
          <a:prstGeom prst="rect">
            <a:avLst/>
          </a:prstGeom>
          <a:noFill/>
          <a:ln>
            <a:noFill/>
          </a:ln>
        </p:spPr>
      </p:pic>
      <p:pic>
        <p:nvPicPr>
          <p:cNvPr id="485" name="Google Shape;485;p73" descr="Language Instructional Educational Programming: According to USDE, a core program is a set of instructional services and curricula designed to help ELs acquire English proficiency and meeting high academic standards.  The core program is composed of characteristics, principles, and practices that have been developed based on theory and research and serves as a blueprint for which the schools within the district follow."/>
          <p:cNvPicPr preferRelativeResize="0"/>
          <p:nvPr/>
        </p:nvPicPr>
        <p:blipFill>
          <a:blip r:embed="rId4">
            <a:alphaModFix/>
          </a:blip>
          <a:stretch>
            <a:fillRect/>
          </a:stretch>
        </p:blipFill>
        <p:spPr>
          <a:xfrm>
            <a:off x="5411831" y="1293300"/>
            <a:ext cx="3133354" cy="4167038"/>
          </a:xfrm>
          <a:prstGeom prst="rect">
            <a:avLst/>
          </a:prstGeom>
          <a:noFill/>
          <a:ln>
            <a:noFill/>
          </a:ln>
        </p:spPr>
      </p:pic>
      <p:cxnSp>
        <p:nvCxnSpPr>
          <p:cNvPr id="486" name="Google Shape;486;p73">
            <a:extLst>
              <a:ext uri="{C183D7F6-B498-43B3-948B-1728B52AA6E4}">
                <adec:decorative xmlns:adec="http://schemas.microsoft.com/office/drawing/2017/decorative" val="1"/>
              </a:ext>
            </a:extLst>
          </p:cNvPr>
          <p:cNvCxnSpPr/>
          <p:nvPr/>
        </p:nvCxnSpPr>
        <p:spPr>
          <a:xfrm>
            <a:off x="6420563" y="3697106"/>
            <a:ext cx="1171125" cy="14175"/>
          </a:xfrm>
          <a:prstGeom prst="straightConnector1">
            <a:avLst/>
          </a:prstGeom>
          <a:noFill/>
          <a:ln w="28575" cap="flat" cmpd="sng">
            <a:solidFill>
              <a:srgbClr val="FF0000"/>
            </a:solidFill>
            <a:prstDash val="solid"/>
            <a:round/>
            <a:headEnd type="none" w="med" len="med"/>
            <a:tailEnd type="none" w="med" len="med"/>
          </a:ln>
        </p:spPr>
      </p:cxnSp>
      <p:sp>
        <p:nvSpPr>
          <p:cNvPr id="487" name="Google Shape;487;p73">
            <a:extLst>
              <a:ext uri="{C183D7F6-B498-43B3-948B-1728B52AA6E4}">
                <adec:decorative xmlns:adec="http://schemas.microsoft.com/office/drawing/2017/decorative" val="1"/>
              </a:ext>
            </a:extLst>
          </p:cNvPr>
          <p:cNvSpPr/>
          <p:nvPr/>
        </p:nvSpPr>
        <p:spPr>
          <a:xfrm>
            <a:off x="9059325" y="5041106"/>
            <a:ext cx="49500" cy="56475"/>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4"/>
          <p:cNvSpPr txBox="1">
            <a:spLocks noGrp="1"/>
          </p:cNvSpPr>
          <p:nvPr>
            <p:ph type="title"/>
          </p:nvPr>
        </p:nvSpPr>
        <p:spPr>
          <a:xfrm>
            <a:off x="249656" y="-29569"/>
            <a:ext cx="8959500" cy="6927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endParaRPr/>
          </a:p>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Purpose of Title III, Part A</a:t>
            </a:r>
            <a:endParaRPr sz="2900">
              <a:latin typeface="Calibri"/>
              <a:ea typeface="Calibri"/>
              <a:cs typeface="Calibri"/>
              <a:sym typeface="Calibri"/>
            </a:endParaRPr>
          </a:p>
        </p:txBody>
      </p:sp>
      <p:sp>
        <p:nvSpPr>
          <p:cNvPr id="493" name="Google Shape;493;p74"/>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
        <p:nvSpPr>
          <p:cNvPr id="494" name="Google Shape;494;p74"/>
          <p:cNvSpPr txBox="1">
            <a:spLocks noGrp="1"/>
          </p:cNvSpPr>
          <p:nvPr>
            <p:ph type="body" idx="1"/>
          </p:nvPr>
        </p:nvSpPr>
        <p:spPr>
          <a:xfrm>
            <a:off x="537656" y="925875"/>
            <a:ext cx="8500500" cy="4217625"/>
          </a:xfrm>
          <a:prstGeom prst="rect">
            <a:avLst/>
          </a:prstGeom>
          <a:noFill/>
          <a:ln>
            <a:noFill/>
          </a:ln>
        </p:spPr>
        <p:txBody>
          <a:bodyPr spcFirstLastPara="1" wrap="square" lIns="0" tIns="0" rIns="0" bIns="0" anchor="t" anchorCtr="0">
            <a:noAutofit/>
          </a:bodyPr>
          <a:lstStyle/>
          <a:p>
            <a:pPr marL="0" lvl="0" indent="0" algn="l" rtl="0">
              <a:spcBef>
                <a:spcPts val="800"/>
              </a:spcBef>
              <a:spcAft>
                <a:spcPts val="0"/>
              </a:spcAft>
              <a:buClr>
                <a:schemeClr val="dk1"/>
              </a:buClr>
              <a:buSzPts val="800"/>
              <a:buFont typeface="Arial"/>
              <a:buNone/>
            </a:pPr>
            <a:r>
              <a:rPr lang="en">
                <a:latin typeface="Arial"/>
                <a:ea typeface="Arial"/>
                <a:cs typeface="Arial"/>
                <a:sym typeface="Arial"/>
              </a:rPr>
              <a:t>•</a:t>
            </a:r>
            <a:r>
              <a:rPr lang="en"/>
              <a:t>Ensure ELs and immigrant children and youth attain English proficiency and develop high levels of academic achievement</a:t>
            </a:r>
            <a:endParaRPr/>
          </a:p>
          <a:p>
            <a:pPr marL="0" lvl="0" indent="0" algn="l" rtl="0">
              <a:spcBef>
                <a:spcPts val="800"/>
              </a:spcBef>
              <a:spcAft>
                <a:spcPts val="0"/>
              </a:spcAft>
              <a:buClr>
                <a:schemeClr val="dk1"/>
              </a:buClr>
              <a:buSzPts val="800"/>
              <a:buFont typeface="Arial"/>
              <a:buNone/>
            </a:pPr>
            <a:endParaRPr/>
          </a:p>
          <a:p>
            <a:pPr marL="0" lvl="0" indent="0" algn="l" rtl="0">
              <a:spcBef>
                <a:spcPts val="800"/>
              </a:spcBef>
              <a:spcAft>
                <a:spcPts val="0"/>
              </a:spcAft>
              <a:buClr>
                <a:schemeClr val="dk1"/>
              </a:buClr>
              <a:buSzPts val="800"/>
              <a:buFont typeface="Arial"/>
              <a:buNone/>
            </a:pPr>
            <a:r>
              <a:rPr lang="en">
                <a:latin typeface="Arial"/>
                <a:ea typeface="Arial"/>
                <a:cs typeface="Arial"/>
                <a:sym typeface="Arial"/>
              </a:rPr>
              <a:t>•</a:t>
            </a:r>
            <a:r>
              <a:rPr lang="en"/>
              <a:t>Assist all ELs in meeting Colorado Academic Standards (CAS)</a:t>
            </a:r>
            <a:endParaRPr/>
          </a:p>
          <a:p>
            <a:pPr marL="0" lvl="0" indent="0" algn="l" rtl="0">
              <a:spcBef>
                <a:spcPts val="800"/>
              </a:spcBef>
              <a:spcAft>
                <a:spcPts val="0"/>
              </a:spcAft>
              <a:buClr>
                <a:schemeClr val="dk1"/>
              </a:buClr>
              <a:buSzPts val="800"/>
              <a:buFont typeface="Arial"/>
              <a:buNone/>
            </a:pPr>
            <a:endParaRPr/>
          </a:p>
          <a:p>
            <a:pPr marL="0" lvl="0" indent="0" algn="l" rtl="0">
              <a:spcBef>
                <a:spcPts val="800"/>
              </a:spcBef>
              <a:spcAft>
                <a:spcPts val="0"/>
              </a:spcAft>
              <a:buClr>
                <a:schemeClr val="dk1"/>
              </a:buClr>
              <a:buSzPts val="800"/>
              <a:buFont typeface="Arial"/>
              <a:buNone/>
            </a:pPr>
            <a:r>
              <a:rPr lang="en">
                <a:latin typeface="Arial"/>
                <a:ea typeface="Arial"/>
                <a:cs typeface="Arial"/>
                <a:sym typeface="Arial"/>
              </a:rPr>
              <a:t>•</a:t>
            </a:r>
            <a:r>
              <a:rPr lang="en"/>
              <a:t>Establish, implement, and sustain effective English language development (ELD) programs designed to assist in teaching ELs</a:t>
            </a:r>
            <a:endParaRPr/>
          </a:p>
          <a:p>
            <a:pPr marL="0" lvl="0" indent="0" algn="l" rtl="0">
              <a:spcBef>
                <a:spcPts val="800"/>
              </a:spcBef>
              <a:spcAft>
                <a:spcPts val="0"/>
              </a:spcAft>
              <a:buClr>
                <a:schemeClr val="dk1"/>
              </a:buClr>
              <a:buSzPts val="800"/>
              <a:buFont typeface="Arial"/>
              <a:buNone/>
            </a:pPr>
            <a:endParaRPr/>
          </a:p>
          <a:p>
            <a:pPr marL="0" lvl="0" indent="0" algn="l" rtl="0">
              <a:spcBef>
                <a:spcPts val="800"/>
              </a:spcBef>
              <a:spcAft>
                <a:spcPts val="0"/>
              </a:spcAft>
              <a:buClr>
                <a:schemeClr val="dk1"/>
              </a:buClr>
              <a:buSzPts val="800"/>
              <a:buFont typeface="Arial"/>
              <a:buNone/>
            </a:pPr>
            <a:r>
              <a:rPr lang="en">
                <a:latin typeface="Arial"/>
                <a:ea typeface="Arial"/>
                <a:cs typeface="Arial"/>
                <a:sym typeface="Arial"/>
              </a:rPr>
              <a:t>•</a:t>
            </a:r>
            <a:r>
              <a:rPr lang="en"/>
              <a:t>Develop and enhance the capacity of teachers, principals, and other school and district leaders to provide effective instructional programs for ELs</a:t>
            </a:r>
            <a:endParaRPr/>
          </a:p>
          <a:p>
            <a:pPr marL="0" lvl="0" indent="0" algn="l" rtl="0">
              <a:spcBef>
                <a:spcPts val="800"/>
              </a:spcBef>
              <a:spcAft>
                <a:spcPts val="0"/>
              </a:spcAft>
              <a:buClr>
                <a:schemeClr val="dk1"/>
              </a:buClr>
              <a:buSzPts val="800"/>
              <a:buFont typeface="Arial"/>
              <a:buNone/>
            </a:pPr>
            <a:endParaRPr/>
          </a:p>
          <a:p>
            <a:pPr marL="0" lvl="0" indent="0" algn="l" rtl="0">
              <a:spcBef>
                <a:spcPts val="800"/>
              </a:spcBef>
              <a:spcAft>
                <a:spcPts val="0"/>
              </a:spcAft>
              <a:buClr>
                <a:schemeClr val="dk1"/>
              </a:buClr>
              <a:buSzPts val="800"/>
              <a:buFont typeface="Arial"/>
              <a:buNone/>
            </a:pPr>
            <a:r>
              <a:rPr lang="en">
                <a:latin typeface="Arial"/>
                <a:ea typeface="Arial"/>
                <a:cs typeface="Arial"/>
                <a:sym typeface="Arial"/>
              </a:rPr>
              <a:t>•</a:t>
            </a:r>
            <a:r>
              <a:rPr lang="en"/>
              <a:t>Promote parental, family, and community  participation in ELD programs</a:t>
            </a:r>
            <a:endParaRPr/>
          </a:p>
          <a:p>
            <a:pPr marL="0" lvl="0" indent="0" algn="l" rtl="0">
              <a:lnSpc>
                <a:spcPct val="115000"/>
              </a:lnSpc>
              <a:spcBef>
                <a:spcPts val="800"/>
              </a:spcBef>
              <a:spcAft>
                <a:spcPts val="0"/>
              </a:spcAft>
              <a:buClr>
                <a:schemeClr val="dk1"/>
              </a:buClr>
              <a:buSzPts val="800"/>
              <a:buFont typeface="Arial"/>
              <a:buNone/>
            </a:pPr>
            <a:endParaRPr sz="2500">
              <a:latin typeface="Quicksand SemiBold"/>
              <a:ea typeface="Quicksand SemiBold"/>
              <a:cs typeface="Quicksand SemiBold"/>
              <a:sym typeface="Quicksand SemiBold"/>
            </a:endParaRPr>
          </a:p>
          <a:p>
            <a:pPr marL="0" lvl="0" indent="0" algn="l" rtl="0">
              <a:lnSpc>
                <a:spcPct val="115000"/>
              </a:lnSpc>
              <a:spcBef>
                <a:spcPts val="800"/>
              </a:spcBef>
              <a:spcAft>
                <a:spcPts val="0"/>
              </a:spcAft>
              <a:buClr>
                <a:schemeClr val="dk1"/>
              </a:buClr>
              <a:buSzPts val="800"/>
              <a:buFont typeface="Arial"/>
              <a:buNone/>
            </a:pPr>
            <a:endParaRPr sz="900">
              <a:latin typeface="Arial"/>
              <a:ea typeface="Arial"/>
              <a:cs typeface="Arial"/>
              <a:sym typeface="Arial"/>
            </a:endParaRPr>
          </a:p>
          <a:p>
            <a:pPr marL="0" lvl="0" indent="0" algn="l" rtl="0">
              <a:lnSpc>
                <a:spcPct val="115000"/>
              </a:lnSpc>
              <a:spcBef>
                <a:spcPts val="800"/>
              </a:spcBef>
              <a:spcAft>
                <a:spcPts val="0"/>
              </a:spcAft>
              <a:buClr>
                <a:schemeClr val="dk1"/>
              </a:buClr>
              <a:buSzPts val="800"/>
              <a:buFont typeface="Arial"/>
              <a:buNone/>
            </a:pPr>
            <a:endParaRPr sz="900">
              <a:latin typeface="Arial"/>
              <a:ea typeface="Arial"/>
              <a:cs typeface="Arial"/>
              <a:sym typeface="Arial"/>
            </a:endParaRPr>
          </a:p>
          <a:p>
            <a:pPr marL="0" lvl="0" indent="0" algn="l" rtl="0">
              <a:lnSpc>
                <a:spcPct val="115000"/>
              </a:lnSpc>
              <a:spcBef>
                <a:spcPts val="800"/>
              </a:spcBef>
              <a:spcAft>
                <a:spcPts val="800"/>
              </a:spcAft>
              <a:buClr>
                <a:schemeClr val="dk1"/>
              </a:buClr>
              <a:buSzPts val="800"/>
              <a:buFont typeface="Arial"/>
              <a:buNone/>
            </a:pPr>
            <a:endParaRPr sz="23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5"/>
          <p:cNvSpPr txBox="1">
            <a:spLocks noGrp="1"/>
          </p:cNvSpPr>
          <p:nvPr>
            <p:ph type="title"/>
          </p:nvPr>
        </p:nvSpPr>
        <p:spPr>
          <a:xfrm>
            <a:off x="332681" y="289275"/>
            <a:ext cx="6048900" cy="5384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Required Activities </a:t>
            </a:r>
            <a:endParaRPr sz="2900">
              <a:latin typeface="Calibri"/>
              <a:ea typeface="Calibri"/>
              <a:cs typeface="Calibri"/>
              <a:sym typeface="Calibri"/>
            </a:endParaRPr>
          </a:p>
        </p:txBody>
      </p:sp>
      <p:sp>
        <p:nvSpPr>
          <p:cNvPr id="500" name="Google Shape;500;p7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Autofit/>
          </a:bodyPr>
          <a:lstStyle/>
          <a:p>
            <a:pPr marL="342900" lvl="0" indent="-317500" algn="l" rtl="0">
              <a:lnSpc>
                <a:spcPct val="115000"/>
              </a:lnSpc>
              <a:spcBef>
                <a:spcPts val="0"/>
              </a:spcBef>
              <a:spcAft>
                <a:spcPts val="0"/>
              </a:spcAft>
              <a:buSzPts val="2400"/>
              <a:buChar char="★"/>
            </a:pPr>
            <a:r>
              <a:rPr lang="en" sz="2400"/>
              <a:t>Increase English proficiency by providing effective language instructional educational programs</a:t>
            </a:r>
            <a:endParaRPr sz="2400"/>
          </a:p>
          <a:p>
            <a:pPr marL="342900" lvl="0" indent="0" algn="l" rtl="0">
              <a:lnSpc>
                <a:spcPct val="115000"/>
              </a:lnSpc>
              <a:spcBef>
                <a:spcPts val="0"/>
              </a:spcBef>
              <a:spcAft>
                <a:spcPts val="0"/>
              </a:spcAft>
              <a:buNone/>
            </a:pPr>
            <a:endParaRPr sz="2400"/>
          </a:p>
          <a:p>
            <a:pPr marL="342900" lvl="0" indent="-317500" algn="l" rtl="0">
              <a:lnSpc>
                <a:spcPct val="200000"/>
              </a:lnSpc>
              <a:spcBef>
                <a:spcPts val="0"/>
              </a:spcBef>
              <a:spcAft>
                <a:spcPts val="0"/>
              </a:spcAft>
              <a:buSzPts val="2400"/>
              <a:buChar char="★"/>
            </a:pPr>
            <a:r>
              <a:rPr lang="en" sz="2400"/>
              <a:t>Provide effective professional development</a:t>
            </a:r>
            <a:endParaRPr sz="2400"/>
          </a:p>
          <a:p>
            <a:pPr marL="342900" lvl="0" indent="-317500" algn="l" rtl="0">
              <a:lnSpc>
                <a:spcPct val="200000"/>
              </a:lnSpc>
              <a:spcBef>
                <a:spcPts val="0"/>
              </a:spcBef>
              <a:spcAft>
                <a:spcPts val="0"/>
              </a:spcAft>
              <a:buSzPts val="2400"/>
              <a:buChar char="★"/>
            </a:pPr>
            <a:r>
              <a:rPr lang="en" sz="2400"/>
              <a:t>Family &amp; community engagement</a:t>
            </a:r>
            <a:endParaRPr sz="2400"/>
          </a:p>
        </p:txBody>
      </p:sp>
      <p:sp>
        <p:nvSpPr>
          <p:cNvPr id="501" name="Google Shape;501;p75"/>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8"/>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331" name="Google Shape;331;p58"/>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368300" lvl="0" indent="-228600" algn="l" rtl="0">
              <a:lnSpc>
                <a:spcPct val="90000"/>
              </a:lnSpc>
              <a:spcBef>
                <a:spcPts val="600"/>
              </a:spcBef>
              <a:spcAft>
                <a:spcPts val="0"/>
              </a:spcAft>
              <a:buSzPts val="2000"/>
              <a:buChar char="•"/>
            </a:pPr>
            <a:r>
              <a:rPr lang="en" sz="1600"/>
              <a:t>Updates and Reminders</a:t>
            </a:r>
            <a:endParaRPr sz="1600"/>
          </a:p>
          <a:p>
            <a:pPr marL="711200" lvl="1" indent="-190500" algn="l" rtl="0">
              <a:lnSpc>
                <a:spcPct val="90000"/>
              </a:lnSpc>
              <a:spcBef>
                <a:spcPts val="600"/>
              </a:spcBef>
              <a:spcAft>
                <a:spcPts val="0"/>
              </a:spcAft>
              <a:buSzPts val="1400"/>
              <a:buChar char="•"/>
            </a:pPr>
            <a:r>
              <a:rPr lang="en" sz="1400"/>
              <a:t>Consolidated Application Deadlines</a:t>
            </a:r>
            <a:endParaRPr sz="1400"/>
          </a:p>
          <a:p>
            <a:pPr marL="711200" lvl="1" indent="-190500" algn="l" rtl="0">
              <a:lnSpc>
                <a:spcPct val="90000"/>
              </a:lnSpc>
              <a:spcBef>
                <a:spcPts val="600"/>
              </a:spcBef>
              <a:spcAft>
                <a:spcPts val="0"/>
              </a:spcAft>
              <a:buSzPts val="1400"/>
              <a:buChar char="•"/>
            </a:pPr>
            <a:r>
              <a:rPr lang="en" sz="1400"/>
              <a:t>Reporting Survey Reminder</a:t>
            </a:r>
            <a:endParaRPr sz="1400"/>
          </a:p>
          <a:p>
            <a:pPr marL="711200" lvl="1" indent="-190500" algn="l" rtl="0">
              <a:lnSpc>
                <a:spcPct val="90000"/>
              </a:lnSpc>
              <a:spcBef>
                <a:spcPts val="600"/>
              </a:spcBef>
              <a:spcAft>
                <a:spcPts val="0"/>
              </a:spcAft>
              <a:buSzPts val="1400"/>
              <a:buChar char="•"/>
            </a:pPr>
            <a:r>
              <a:rPr lang="en" sz="1400"/>
              <a:t>ESSER I PAR Deadline</a:t>
            </a:r>
            <a:endParaRPr sz="1400"/>
          </a:p>
          <a:p>
            <a:pPr marL="457200" lvl="0" indent="-317500" algn="l" rtl="0">
              <a:lnSpc>
                <a:spcPct val="90000"/>
              </a:lnSpc>
              <a:spcBef>
                <a:spcPts val="600"/>
              </a:spcBef>
              <a:spcAft>
                <a:spcPts val="0"/>
              </a:spcAft>
              <a:buSzPts val="1400"/>
              <a:buChar char="•"/>
            </a:pPr>
            <a:r>
              <a:rPr lang="en" sz="1600"/>
              <a:t>CDCs Updated Operational Guidance</a:t>
            </a:r>
            <a:endParaRPr sz="1600"/>
          </a:p>
          <a:p>
            <a:pPr marL="457200" lvl="0" indent="-330200" algn="l" rtl="0">
              <a:lnSpc>
                <a:spcPct val="90000"/>
              </a:lnSpc>
              <a:spcBef>
                <a:spcPts val="600"/>
              </a:spcBef>
              <a:spcAft>
                <a:spcPts val="0"/>
              </a:spcAft>
              <a:buSzPts val="1600"/>
              <a:buChar char="•"/>
            </a:pPr>
            <a:r>
              <a:rPr lang="en" sz="1600"/>
              <a:t>ESEA Launchpad</a:t>
            </a:r>
            <a:endParaRPr/>
          </a:p>
          <a:p>
            <a:pPr marL="457200" lvl="0" indent="-330200" algn="l" rtl="0">
              <a:lnSpc>
                <a:spcPct val="90000"/>
              </a:lnSpc>
              <a:spcBef>
                <a:spcPts val="600"/>
              </a:spcBef>
              <a:spcAft>
                <a:spcPts val="0"/>
              </a:spcAft>
              <a:buSzPts val="1600"/>
              <a:buChar char="•"/>
            </a:pPr>
            <a:r>
              <a:rPr lang="en" sz="1600"/>
              <a:t>TIII Allowable Uses</a:t>
            </a:r>
            <a:endParaRPr/>
          </a:p>
          <a:p>
            <a:pPr marL="368300" lvl="0" indent="-101600" algn="l" rtl="0">
              <a:lnSpc>
                <a:spcPct val="90000"/>
              </a:lnSpc>
              <a:spcBef>
                <a:spcPts val="600"/>
              </a:spcBef>
              <a:spcAft>
                <a:spcPts val="0"/>
              </a:spcAft>
              <a:buSzPts val="1800"/>
              <a:buNone/>
            </a:pPr>
            <a:endParaRPr/>
          </a:p>
          <a:p>
            <a:pPr marL="368300" lvl="0" indent="-101600" algn="l" rtl="0">
              <a:lnSpc>
                <a:spcPct val="90000"/>
              </a:lnSpc>
              <a:spcBef>
                <a:spcPts val="600"/>
              </a:spcBef>
              <a:spcAft>
                <a:spcPts val="0"/>
              </a:spcAft>
              <a:buSzPts val="1800"/>
              <a:buNone/>
            </a:pPr>
            <a:endParaRPr/>
          </a:p>
        </p:txBody>
      </p:sp>
      <p:sp>
        <p:nvSpPr>
          <p:cNvPr id="332" name="Google Shape;332;p58"/>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6"/>
          <p:cNvSpPr txBox="1">
            <a:spLocks noGrp="1"/>
          </p:cNvSpPr>
          <p:nvPr>
            <p:ph type="title"/>
          </p:nvPr>
        </p:nvSpPr>
        <p:spPr>
          <a:xfrm>
            <a:off x="339724" y="62157"/>
            <a:ext cx="6048900" cy="6738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endParaRPr/>
          </a:p>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What can you do with Title III?</a:t>
            </a:r>
            <a:endParaRPr sz="2900">
              <a:latin typeface="Calibri"/>
              <a:ea typeface="Calibri"/>
              <a:cs typeface="Calibri"/>
              <a:sym typeface="Calibri"/>
            </a:endParaRPr>
          </a:p>
        </p:txBody>
      </p:sp>
      <p:sp>
        <p:nvSpPr>
          <p:cNvPr id="507" name="Google Shape;507;p76"/>
          <p:cNvSpPr txBox="1">
            <a:spLocks noGrp="1"/>
          </p:cNvSpPr>
          <p:nvPr>
            <p:ph type="body" idx="1"/>
          </p:nvPr>
        </p:nvSpPr>
        <p:spPr>
          <a:xfrm>
            <a:off x="277894" y="1017619"/>
            <a:ext cx="8040600" cy="40234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800"/>
              </a:spcBef>
              <a:spcAft>
                <a:spcPts val="0"/>
              </a:spcAft>
              <a:buClr>
                <a:schemeClr val="dk1"/>
              </a:buClr>
              <a:buSzPts val="800"/>
              <a:buFont typeface="Arial"/>
              <a:buNone/>
            </a:pPr>
            <a:r>
              <a:rPr lang="en" sz="1700"/>
              <a:t>• Supplementary educational programs that work to increase English language proficiency and academic achievement of ELLs/MLLs</a:t>
            </a:r>
            <a:endParaRPr sz="1700"/>
          </a:p>
          <a:p>
            <a:pPr marL="0" lvl="0" indent="0" algn="l" rtl="0">
              <a:lnSpc>
                <a:spcPct val="115000"/>
              </a:lnSpc>
              <a:spcBef>
                <a:spcPts val="800"/>
              </a:spcBef>
              <a:spcAft>
                <a:spcPts val="0"/>
              </a:spcAft>
              <a:buClr>
                <a:schemeClr val="dk1"/>
              </a:buClr>
              <a:buSzPts val="800"/>
              <a:buFont typeface="Arial"/>
              <a:buNone/>
            </a:pPr>
            <a:r>
              <a:rPr lang="en" sz="1700"/>
              <a:t>• Providing effective supplemental language instruction educational programs that meet the needs of ELLs/MLLs, including early childhood education programs that demonstrate success in increasing (A) English language proficiency; and (B) student academic achievement (ESEA Section 3115(c)(1))</a:t>
            </a:r>
            <a:endParaRPr sz="1700"/>
          </a:p>
          <a:p>
            <a:pPr marL="0" lvl="0" indent="0" algn="l" rtl="0">
              <a:lnSpc>
                <a:spcPct val="115000"/>
              </a:lnSpc>
              <a:spcBef>
                <a:spcPts val="800"/>
              </a:spcBef>
              <a:spcAft>
                <a:spcPts val="0"/>
              </a:spcAft>
              <a:buClr>
                <a:schemeClr val="dk1"/>
              </a:buClr>
              <a:buSzPts val="800"/>
              <a:buFont typeface="Arial"/>
              <a:buNone/>
            </a:pPr>
            <a:r>
              <a:rPr lang="en" sz="1700"/>
              <a:t>• Providing professional development that is: (B) sustained (not stand-alone, 1-day, or short-term workshops), intensive, collaborative, job-embedded, data-driven, and classroom-focused.</a:t>
            </a:r>
            <a:endParaRPr sz="1700"/>
          </a:p>
          <a:p>
            <a:pPr marL="0" lvl="0" indent="0" algn="l" rtl="0">
              <a:lnSpc>
                <a:spcPct val="115000"/>
              </a:lnSpc>
              <a:spcBef>
                <a:spcPts val="800"/>
              </a:spcBef>
              <a:spcAft>
                <a:spcPts val="0"/>
              </a:spcAft>
              <a:buClr>
                <a:schemeClr val="dk1"/>
              </a:buClr>
              <a:buSzPts val="800"/>
              <a:buFont typeface="Arial"/>
              <a:buNone/>
            </a:pPr>
            <a:r>
              <a:rPr lang="en" sz="1700"/>
              <a:t>• Promoting parent, family, and community engagement through community participation programs, family literacy services, and parent outreach and training activities to ELLs/MLLs and their families.</a:t>
            </a:r>
            <a:endParaRPr sz="1700"/>
          </a:p>
          <a:p>
            <a:pPr marL="0" lvl="0" indent="0" algn="l" rtl="0">
              <a:lnSpc>
                <a:spcPct val="115000"/>
              </a:lnSpc>
              <a:spcBef>
                <a:spcPts val="800"/>
              </a:spcBef>
              <a:spcAft>
                <a:spcPts val="800"/>
              </a:spcAft>
              <a:buClr>
                <a:schemeClr val="dk1"/>
              </a:buClr>
              <a:buSzPts val="800"/>
              <a:buFont typeface="Arial"/>
              <a:buNone/>
            </a:pPr>
            <a:endParaRPr sz="2300">
              <a:solidFill>
                <a:schemeClr val="lt1"/>
              </a:solidFill>
            </a:endParaRPr>
          </a:p>
        </p:txBody>
      </p:sp>
      <p:sp>
        <p:nvSpPr>
          <p:cNvPr id="508" name="Google Shape;508;p76"/>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20</a:t>
            </a:fld>
            <a:endParaRPr/>
          </a:p>
        </p:txBody>
      </p:sp>
      <p:cxnSp>
        <p:nvCxnSpPr>
          <p:cNvPr id="509" name="Google Shape;509;p76">
            <a:extLst>
              <a:ext uri="{C183D7F6-B498-43B3-948B-1728B52AA6E4}">
                <adec:decorative xmlns:adec="http://schemas.microsoft.com/office/drawing/2017/decorative" val="1"/>
              </a:ext>
            </a:extLst>
          </p:cNvPr>
          <p:cNvCxnSpPr/>
          <p:nvPr/>
        </p:nvCxnSpPr>
        <p:spPr>
          <a:xfrm rot="10800000" flipH="1">
            <a:off x="430781" y="1362103"/>
            <a:ext cx="1318050" cy="6075"/>
          </a:xfrm>
          <a:prstGeom prst="straightConnector1">
            <a:avLst/>
          </a:prstGeom>
          <a:noFill/>
          <a:ln w="19050" cap="flat" cmpd="sng">
            <a:solidFill>
              <a:srgbClr val="3C78D8"/>
            </a:solidFill>
            <a:prstDash val="solid"/>
            <a:round/>
            <a:headEnd type="none" w="med" len="med"/>
            <a:tailEnd type="none" w="med" len="med"/>
          </a:ln>
        </p:spPr>
      </p:cxnSp>
      <p:cxnSp>
        <p:nvCxnSpPr>
          <p:cNvPr id="510" name="Google Shape;510;p76">
            <a:extLst>
              <a:ext uri="{C183D7F6-B498-43B3-948B-1728B52AA6E4}">
                <adec:decorative xmlns:adec="http://schemas.microsoft.com/office/drawing/2017/decorative" val="1"/>
              </a:ext>
            </a:extLst>
          </p:cNvPr>
          <p:cNvCxnSpPr/>
          <p:nvPr/>
        </p:nvCxnSpPr>
        <p:spPr>
          <a:xfrm>
            <a:off x="430781" y="4331138"/>
            <a:ext cx="4749075" cy="0"/>
          </a:xfrm>
          <a:prstGeom prst="straightConnector1">
            <a:avLst/>
          </a:prstGeom>
          <a:noFill/>
          <a:ln w="19050" cap="flat" cmpd="sng">
            <a:solidFill>
              <a:srgbClr val="3C78D8"/>
            </a:solidFill>
            <a:prstDash val="solid"/>
            <a:round/>
            <a:headEnd type="none" w="med" len="med"/>
            <a:tailEnd type="none" w="med" len="med"/>
          </a:ln>
        </p:spPr>
      </p:cxnSp>
      <p:cxnSp>
        <p:nvCxnSpPr>
          <p:cNvPr id="511" name="Google Shape;511;p76">
            <a:extLst>
              <a:ext uri="{C183D7F6-B498-43B3-948B-1728B52AA6E4}">
                <adec:decorative xmlns:adec="http://schemas.microsoft.com/office/drawing/2017/decorative" val="1"/>
              </a:ext>
            </a:extLst>
          </p:cNvPr>
          <p:cNvCxnSpPr/>
          <p:nvPr/>
        </p:nvCxnSpPr>
        <p:spPr>
          <a:xfrm rot="10800000" flipH="1">
            <a:off x="2003550" y="2064638"/>
            <a:ext cx="2957850" cy="8100"/>
          </a:xfrm>
          <a:prstGeom prst="straightConnector1">
            <a:avLst/>
          </a:prstGeom>
          <a:noFill/>
          <a:ln w="19050" cap="flat" cmpd="sng">
            <a:solidFill>
              <a:srgbClr val="3C78D8"/>
            </a:solidFill>
            <a:prstDash val="solid"/>
            <a:round/>
            <a:headEnd type="none" w="med" len="med"/>
            <a:tailEnd type="none" w="med" len="med"/>
          </a:ln>
        </p:spPr>
      </p:cxnSp>
      <p:cxnSp>
        <p:nvCxnSpPr>
          <p:cNvPr id="512" name="Google Shape;512;p76">
            <a:extLst>
              <a:ext uri="{C183D7F6-B498-43B3-948B-1728B52AA6E4}">
                <adec:decorative xmlns:adec="http://schemas.microsoft.com/office/drawing/2017/decorative" val="1"/>
              </a:ext>
            </a:extLst>
          </p:cNvPr>
          <p:cNvCxnSpPr/>
          <p:nvPr/>
        </p:nvCxnSpPr>
        <p:spPr>
          <a:xfrm rot="10800000" flipH="1">
            <a:off x="1325663" y="3372956"/>
            <a:ext cx="2244150" cy="14400"/>
          </a:xfrm>
          <a:prstGeom prst="straightConnector1">
            <a:avLst/>
          </a:prstGeom>
          <a:noFill/>
          <a:ln w="19050" cap="flat" cmpd="sng">
            <a:solidFill>
              <a:srgbClr val="3C78D8"/>
            </a:solidFill>
            <a:prstDash val="solid"/>
            <a:round/>
            <a:headEnd type="none" w="med" len="med"/>
            <a:tailEnd type="none" w="med" len="med"/>
          </a:ln>
        </p:spPr>
      </p:cxnSp>
      <p:sp>
        <p:nvSpPr>
          <p:cNvPr id="513" name="Google Shape;513;p76">
            <a:extLst>
              <a:ext uri="{C183D7F6-B498-43B3-948B-1728B52AA6E4}">
                <adec:decorative xmlns:adec="http://schemas.microsoft.com/office/drawing/2017/decorative" val="1"/>
              </a:ext>
            </a:extLst>
          </p:cNvPr>
          <p:cNvSpPr/>
          <p:nvPr/>
        </p:nvSpPr>
        <p:spPr>
          <a:xfrm>
            <a:off x="9059325" y="5041106"/>
            <a:ext cx="49500" cy="56475"/>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514" name="Google Shape;514;p7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030887" y="2496581"/>
            <a:ext cx="880275" cy="876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7"/>
          <p:cNvSpPr txBox="1">
            <a:spLocks noGrp="1"/>
          </p:cNvSpPr>
          <p:nvPr>
            <p:ph type="title"/>
          </p:nvPr>
        </p:nvSpPr>
        <p:spPr>
          <a:xfrm>
            <a:off x="339724" y="62157"/>
            <a:ext cx="6048900" cy="6738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endParaRPr/>
          </a:p>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What can you do with Title III?</a:t>
            </a:r>
            <a:endParaRPr sz="2900">
              <a:latin typeface="Calibri"/>
              <a:ea typeface="Calibri"/>
              <a:cs typeface="Calibri"/>
              <a:sym typeface="Calibri"/>
            </a:endParaRPr>
          </a:p>
        </p:txBody>
      </p:sp>
      <p:sp>
        <p:nvSpPr>
          <p:cNvPr id="520" name="Google Shape;520;p77"/>
          <p:cNvSpPr txBox="1">
            <a:spLocks noGrp="1"/>
          </p:cNvSpPr>
          <p:nvPr>
            <p:ph type="body" idx="1"/>
          </p:nvPr>
        </p:nvSpPr>
        <p:spPr>
          <a:xfrm>
            <a:off x="339731" y="1047994"/>
            <a:ext cx="7915950" cy="374962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800"/>
              </a:spcBef>
              <a:spcAft>
                <a:spcPts val="0"/>
              </a:spcAft>
              <a:buClr>
                <a:schemeClr val="dk1"/>
              </a:buClr>
              <a:buSzPts val="800"/>
              <a:buFont typeface="Arial"/>
              <a:buNone/>
            </a:pPr>
            <a:r>
              <a:rPr lang="en" sz="1400"/>
              <a:t>• Upgrading ELL/MLL programs’ objectives and effective instruction strategies.</a:t>
            </a:r>
            <a:endParaRPr sz="1400"/>
          </a:p>
          <a:p>
            <a:pPr marL="0" lvl="0" indent="0" algn="l" rtl="0">
              <a:lnSpc>
                <a:spcPct val="115000"/>
              </a:lnSpc>
              <a:spcBef>
                <a:spcPts val="800"/>
              </a:spcBef>
              <a:spcAft>
                <a:spcPts val="0"/>
              </a:spcAft>
              <a:buClr>
                <a:schemeClr val="dk1"/>
              </a:buClr>
              <a:buSzPts val="800"/>
              <a:buFont typeface="Arial"/>
              <a:buNone/>
            </a:pPr>
            <a:r>
              <a:rPr lang="en" sz="1400"/>
              <a:t>• Improving the instruction program for ELLs/MLLs by identifying, acquiring, and upgrading curricula, instructional materials, educational software, and assessment procedures.</a:t>
            </a:r>
            <a:endParaRPr sz="1400"/>
          </a:p>
          <a:p>
            <a:pPr marL="0" lvl="0" indent="0" algn="l" rtl="0">
              <a:lnSpc>
                <a:spcPct val="115000"/>
              </a:lnSpc>
              <a:spcBef>
                <a:spcPts val="800"/>
              </a:spcBef>
              <a:spcAft>
                <a:spcPts val="0"/>
              </a:spcAft>
              <a:buClr>
                <a:schemeClr val="dk1"/>
              </a:buClr>
              <a:buSzPts val="800"/>
              <a:buFont typeface="Arial"/>
              <a:buNone/>
            </a:pPr>
            <a:r>
              <a:rPr lang="en" sz="1400"/>
              <a:t>• Tutorials and supplemental materials (including home language) for ELLs/MLLs</a:t>
            </a:r>
            <a:endParaRPr sz="1400"/>
          </a:p>
          <a:p>
            <a:pPr marL="0" lvl="0" indent="0" algn="l" rtl="0">
              <a:lnSpc>
                <a:spcPct val="115000"/>
              </a:lnSpc>
              <a:spcBef>
                <a:spcPts val="800"/>
              </a:spcBef>
              <a:spcAft>
                <a:spcPts val="0"/>
              </a:spcAft>
              <a:buClr>
                <a:schemeClr val="dk1"/>
              </a:buClr>
              <a:buSzPts val="800"/>
              <a:buFont typeface="Arial"/>
              <a:buNone/>
            </a:pPr>
            <a:r>
              <a:rPr lang="en" sz="1400"/>
              <a:t>• Early college high school or dual enrollment programs for ELLs/MLLs. This new provision presents a valuable opportunity to promote college and career readiness for ELLs/MLLs and to bridge their transition to postsecondary education. Title III funds cannot, however, be used to fulfill an LEA’s obligations under Title VI and the EEOA, including an LEA’s basic obligation to provide a Language Instruction Educational Program to all ELLs/MLLs in the district that is educationally sound and has been proven successful.</a:t>
            </a:r>
            <a:endParaRPr sz="1400"/>
          </a:p>
          <a:p>
            <a:pPr marL="0" lvl="0" indent="0" algn="l" rtl="0">
              <a:lnSpc>
                <a:spcPct val="115000"/>
              </a:lnSpc>
              <a:spcBef>
                <a:spcPts val="800"/>
              </a:spcBef>
              <a:spcAft>
                <a:spcPts val="800"/>
              </a:spcAft>
              <a:buClr>
                <a:schemeClr val="dk1"/>
              </a:buClr>
              <a:buSzPts val="800"/>
              <a:buFont typeface="Arial"/>
              <a:buNone/>
            </a:pPr>
            <a:r>
              <a:rPr lang="en" sz="1400"/>
              <a:t>• Improving instruction, including the provision of educational technology, for all ELL/MLL subgroups: Newcomers, Developing ELLs/MLLs, Long Term ELLs/MLLs, ELLs/MLLs with disabilities, Students with Interrupted/Inconsistent Formal Education (SIFE), and Former ELLs/MLLs.</a:t>
            </a:r>
            <a:endParaRPr sz="2700">
              <a:solidFill>
                <a:schemeClr val="lt1"/>
              </a:solidFill>
            </a:endParaRPr>
          </a:p>
        </p:txBody>
      </p:sp>
      <p:sp>
        <p:nvSpPr>
          <p:cNvPr id="521" name="Google Shape;521;p77"/>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cxnSp>
        <p:nvCxnSpPr>
          <p:cNvPr id="522" name="Google Shape;522;p77">
            <a:extLst>
              <a:ext uri="{C183D7F6-B498-43B3-948B-1728B52AA6E4}">
                <adec:decorative xmlns:adec="http://schemas.microsoft.com/office/drawing/2017/decorative" val="1"/>
              </a:ext>
            </a:extLst>
          </p:cNvPr>
          <p:cNvCxnSpPr/>
          <p:nvPr/>
        </p:nvCxnSpPr>
        <p:spPr>
          <a:xfrm>
            <a:off x="3723188" y="1366313"/>
            <a:ext cx="2197575" cy="0"/>
          </a:xfrm>
          <a:prstGeom prst="straightConnector1">
            <a:avLst/>
          </a:prstGeom>
          <a:noFill/>
          <a:ln w="19050" cap="flat" cmpd="sng">
            <a:solidFill>
              <a:srgbClr val="3C78D8"/>
            </a:solidFill>
            <a:prstDash val="solid"/>
            <a:round/>
            <a:headEnd type="none" w="med" len="med"/>
            <a:tailEnd type="none" w="med" len="med"/>
          </a:ln>
        </p:spPr>
      </p:cxnSp>
      <p:cxnSp>
        <p:nvCxnSpPr>
          <p:cNvPr id="523" name="Google Shape;523;p77">
            <a:extLst>
              <a:ext uri="{C183D7F6-B498-43B3-948B-1728B52AA6E4}">
                <adec:decorative xmlns:adec="http://schemas.microsoft.com/office/drawing/2017/decorative" val="1"/>
              </a:ext>
            </a:extLst>
          </p:cNvPr>
          <p:cNvCxnSpPr/>
          <p:nvPr/>
        </p:nvCxnSpPr>
        <p:spPr>
          <a:xfrm>
            <a:off x="475388" y="1713806"/>
            <a:ext cx="1832175" cy="0"/>
          </a:xfrm>
          <a:prstGeom prst="straightConnector1">
            <a:avLst/>
          </a:prstGeom>
          <a:noFill/>
          <a:ln w="19050" cap="flat" cmpd="sng">
            <a:solidFill>
              <a:srgbClr val="3C78D8"/>
            </a:solidFill>
            <a:prstDash val="solid"/>
            <a:round/>
            <a:headEnd type="none" w="med" len="med"/>
            <a:tailEnd type="none" w="med" len="med"/>
          </a:ln>
        </p:spPr>
      </p:cxnSp>
      <p:cxnSp>
        <p:nvCxnSpPr>
          <p:cNvPr id="524" name="Google Shape;524;p77">
            <a:extLst>
              <a:ext uri="{C183D7F6-B498-43B3-948B-1728B52AA6E4}">
                <adec:decorative xmlns:adec="http://schemas.microsoft.com/office/drawing/2017/decorative" val="1"/>
              </a:ext>
            </a:extLst>
          </p:cNvPr>
          <p:cNvCxnSpPr/>
          <p:nvPr/>
        </p:nvCxnSpPr>
        <p:spPr>
          <a:xfrm rot="10800000" flipH="1">
            <a:off x="1469175" y="2295403"/>
            <a:ext cx="911250" cy="900"/>
          </a:xfrm>
          <a:prstGeom prst="straightConnector1">
            <a:avLst/>
          </a:prstGeom>
          <a:noFill/>
          <a:ln w="19050" cap="flat" cmpd="sng">
            <a:solidFill>
              <a:srgbClr val="3C78D8"/>
            </a:solidFill>
            <a:prstDash val="solid"/>
            <a:round/>
            <a:headEnd type="none" w="med" len="med"/>
            <a:tailEnd type="none" w="med" len="med"/>
          </a:ln>
        </p:spPr>
      </p:cxnSp>
      <p:cxnSp>
        <p:nvCxnSpPr>
          <p:cNvPr id="525" name="Google Shape;525;p77">
            <a:extLst>
              <a:ext uri="{C183D7F6-B498-43B3-948B-1728B52AA6E4}">
                <adec:decorative xmlns:adec="http://schemas.microsoft.com/office/drawing/2017/decorative" val="1"/>
              </a:ext>
            </a:extLst>
          </p:cNvPr>
          <p:cNvCxnSpPr/>
          <p:nvPr/>
        </p:nvCxnSpPr>
        <p:spPr>
          <a:xfrm>
            <a:off x="1469175" y="2922806"/>
            <a:ext cx="2672325" cy="0"/>
          </a:xfrm>
          <a:prstGeom prst="straightConnector1">
            <a:avLst/>
          </a:prstGeom>
          <a:noFill/>
          <a:ln w="19050" cap="flat" cmpd="sng">
            <a:solidFill>
              <a:srgbClr val="3C78D8"/>
            </a:solidFill>
            <a:prstDash val="solid"/>
            <a:round/>
            <a:headEnd type="none" w="med" len="med"/>
            <a:tailEnd type="none" w="med" len="med"/>
          </a:ln>
        </p:spPr>
      </p:cxnSp>
      <p:cxnSp>
        <p:nvCxnSpPr>
          <p:cNvPr id="526" name="Google Shape;526;p77">
            <a:extLst>
              <a:ext uri="{C183D7F6-B498-43B3-948B-1728B52AA6E4}">
                <adec:decorative xmlns:adec="http://schemas.microsoft.com/office/drawing/2017/decorative" val="1"/>
              </a:ext>
            </a:extLst>
          </p:cNvPr>
          <p:cNvCxnSpPr/>
          <p:nvPr/>
        </p:nvCxnSpPr>
        <p:spPr>
          <a:xfrm>
            <a:off x="475388" y="3962869"/>
            <a:ext cx="1528425" cy="0"/>
          </a:xfrm>
          <a:prstGeom prst="straightConnector1">
            <a:avLst/>
          </a:prstGeom>
          <a:noFill/>
          <a:ln w="19050" cap="flat" cmpd="sng">
            <a:solidFill>
              <a:srgbClr val="3C78D8"/>
            </a:solidFill>
            <a:prstDash val="solid"/>
            <a:round/>
            <a:headEnd type="none" w="med" len="med"/>
            <a:tailEnd type="none" w="med" len="med"/>
          </a:ln>
        </p:spPr>
      </p:cxnSp>
      <p:sp>
        <p:nvSpPr>
          <p:cNvPr id="527" name="Google Shape;527;p77">
            <a:extLst>
              <a:ext uri="{C183D7F6-B498-43B3-948B-1728B52AA6E4}">
                <adec:decorative xmlns:adec="http://schemas.microsoft.com/office/drawing/2017/decorative" val="1"/>
              </a:ext>
            </a:extLst>
          </p:cNvPr>
          <p:cNvSpPr/>
          <p:nvPr/>
        </p:nvSpPr>
        <p:spPr>
          <a:xfrm>
            <a:off x="9059325" y="5041106"/>
            <a:ext cx="49500" cy="56475"/>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528" name="Google Shape;528;p7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64099" y="1209188"/>
            <a:ext cx="880275" cy="876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8"/>
          <p:cNvSpPr txBox="1">
            <a:spLocks noGrp="1"/>
          </p:cNvSpPr>
          <p:nvPr>
            <p:ph type="title"/>
          </p:nvPr>
        </p:nvSpPr>
        <p:spPr>
          <a:xfrm>
            <a:off x="332681" y="323907"/>
            <a:ext cx="6048900" cy="37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Supplement, Not Supplant (SNS)</a:t>
            </a:r>
            <a:endParaRPr sz="2900">
              <a:latin typeface="Calibri"/>
              <a:ea typeface="Calibri"/>
              <a:cs typeface="Calibri"/>
              <a:sym typeface="Calibri"/>
            </a:endParaRPr>
          </a:p>
        </p:txBody>
      </p:sp>
      <p:sp>
        <p:nvSpPr>
          <p:cNvPr id="534" name="Google Shape;534;p78"/>
          <p:cNvSpPr txBox="1">
            <a:spLocks noGrp="1"/>
          </p:cNvSpPr>
          <p:nvPr>
            <p:ph type="body" idx="1"/>
          </p:nvPr>
        </p:nvSpPr>
        <p:spPr>
          <a:xfrm>
            <a:off x="719738" y="1044431"/>
            <a:ext cx="7886700" cy="4178025"/>
          </a:xfrm>
          <a:prstGeom prst="rect">
            <a:avLst/>
          </a:prstGeom>
          <a:noFill/>
          <a:ln>
            <a:noFill/>
          </a:ln>
        </p:spPr>
        <p:txBody>
          <a:bodyPr spcFirstLastPara="1" wrap="square" lIns="0" tIns="0" rIns="0" bIns="0" anchor="t" anchorCtr="0">
            <a:noAutofit/>
          </a:bodyPr>
          <a:lstStyle/>
          <a:p>
            <a:pPr marL="342900" lvl="0" indent="-279400" algn="l" rtl="0">
              <a:lnSpc>
                <a:spcPct val="200000"/>
              </a:lnSpc>
              <a:spcBef>
                <a:spcPts val="0"/>
              </a:spcBef>
              <a:spcAft>
                <a:spcPts val="0"/>
              </a:spcAft>
              <a:buSzPts val="1800"/>
              <a:buChar char="●"/>
            </a:pPr>
            <a:r>
              <a:rPr lang="en"/>
              <a:t>ABOVE &amp; BEYOND</a:t>
            </a:r>
            <a:endParaRPr/>
          </a:p>
          <a:p>
            <a:pPr marL="342900" lvl="0" indent="-279400" algn="l" rtl="0">
              <a:lnSpc>
                <a:spcPct val="150000"/>
              </a:lnSpc>
              <a:spcBef>
                <a:spcPts val="0"/>
              </a:spcBef>
              <a:spcAft>
                <a:spcPts val="0"/>
              </a:spcAft>
              <a:buSzPts val="1800"/>
              <a:buChar char="●"/>
            </a:pPr>
            <a:r>
              <a:rPr lang="en"/>
              <a:t>Title III funds can only be used to provide ADDITIONAL:</a:t>
            </a:r>
            <a:endParaRPr/>
          </a:p>
          <a:p>
            <a:pPr marL="685800" lvl="1" indent="-260350" algn="l" rtl="0">
              <a:lnSpc>
                <a:spcPct val="150000"/>
              </a:lnSpc>
              <a:spcBef>
                <a:spcPts val="0"/>
              </a:spcBef>
              <a:spcAft>
                <a:spcPts val="0"/>
              </a:spcAft>
              <a:buSzPts val="1500"/>
              <a:buChar char="○"/>
            </a:pPr>
            <a:r>
              <a:rPr lang="en"/>
              <a:t>Staff</a:t>
            </a:r>
            <a:endParaRPr/>
          </a:p>
          <a:p>
            <a:pPr marL="685800" lvl="1" indent="-260350" algn="l" rtl="0">
              <a:lnSpc>
                <a:spcPct val="150000"/>
              </a:lnSpc>
              <a:spcBef>
                <a:spcPts val="0"/>
              </a:spcBef>
              <a:spcAft>
                <a:spcPts val="0"/>
              </a:spcAft>
              <a:buSzPts val="1500"/>
              <a:buChar char="○"/>
            </a:pPr>
            <a:r>
              <a:rPr lang="en"/>
              <a:t>Programs</a:t>
            </a:r>
            <a:endParaRPr/>
          </a:p>
          <a:p>
            <a:pPr marL="685800" lvl="1" indent="-260350" algn="l" rtl="0">
              <a:lnSpc>
                <a:spcPct val="150000"/>
              </a:lnSpc>
              <a:spcBef>
                <a:spcPts val="0"/>
              </a:spcBef>
              <a:spcAft>
                <a:spcPts val="0"/>
              </a:spcAft>
              <a:buSzPts val="1500"/>
              <a:buChar char="○"/>
            </a:pPr>
            <a:r>
              <a:rPr lang="en"/>
              <a:t>Materials</a:t>
            </a:r>
            <a:endParaRPr/>
          </a:p>
          <a:p>
            <a:pPr marL="342900" lvl="0" indent="-279400" algn="l" rtl="0">
              <a:lnSpc>
                <a:spcPct val="115000"/>
              </a:lnSpc>
              <a:spcBef>
                <a:spcPts val="0"/>
              </a:spcBef>
              <a:spcAft>
                <a:spcPts val="0"/>
              </a:spcAft>
              <a:buSzPts val="1800"/>
              <a:buChar char="●"/>
            </a:pPr>
            <a:r>
              <a:rPr lang="en"/>
              <a:t>Federal funds cannot pay for resources that would otherwise be purchased with State/local funds</a:t>
            </a:r>
            <a:endParaRPr/>
          </a:p>
          <a:p>
            <a:pPr marL="685800" lvl="0" indent="0" algn="l" rtl="0">
              <a:lnSpc>
                <a:spcPct val="115000"/>
              </a:lnSpc>
              <a:spcBef>
                <a:spcPts val="0"/>
              </a:spcBef>
              <a:spcAft>
                <a:spcPts val="0"/>
              </a:spcAft>
              <a:buNone/>
            </a:pPr>
            <a:endParaRPr/>
          </a:p>
          <a:p>
            <a:pPr marL="342900" lvl="0" indent="-279400" algn="l" rtl="0">
              <a:lnSpc>
                <a:spcPct val="115000"/>
              </a:lnSpc>
              <a:spcBef>
                <a:spcPts val="0"/>
              </a:spcBef>
              <a:spcAft>
                <a:spcPts val="0"/>
              </a:spcAft>
              <a:buSzPts val="1800"/>
              <a:buChar char="●"/>
            </a:pPr>
            <a:r>
              <a:rPr lang="en"/>
              <a:t>Supplanting occurs when the LEA provides services that:</a:t>
            </a:r>
            <a:endParaRPr/>
          </a:p>
          <a:p>
            <a:pPr marL="685800" lvl="1" indent="-260350" algn="l" rtl="0">
              <a:lnSpc>
                <a:spcPct val="115000"/>
              </a:lnSpc>
              <a:spcBef>
                <a:spcPts val="0"/>
              </a:spcBef>
              <a:spcAft>
                <a:spcPts val="0"/>
              </a:spcAft>
              <a:buSzPts val="1500"/>
              <a:buChar char="○"/>
            </a:pPr>
            <a:r>
              <a:rPr lang="en"/>
              <a:t>are required under other federal, state, or local laws, or</a:t>
            </a:r>
            <a:endParaRPr/>
          </a:p>
          <a:p>
            <a:pPr marL="685800" lvl="1" indent="-260350" algn="l" rtl="0">
              <a:lnSpc>
                <a:spcPct val="115000"/>
              </a:lnSpc>
              <a:spcBef>
                <a:spcPts val="0"/>
              </a:spcBef>
              <a:spcAft>
                <a:spcPts val="0"/>
              </a:spcAft>
              <a:buSzPts val="1500"/>
              <a:buChar char="○"/>
            </a:pPr>
            <a:r>
              <a:rPr lang="en"/>
              <a:t>were provided with non-federal funds in prior years</a:t>
            </a:r>
            <a:endParaRPr/>
          </a:p>
        </p:txBody>
      </p:sp>
      <p:sp>
        <p:nvSpPr>
          <p:cNvPr id="535" name="Google Shape;535;p78"/>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9"/>
          <p:cNvSpPr txBox="1">
            <a:spLocks noGrp="1"/>
          </p:cNvSpPr>
          <p:nvPr>
            <p:ph type="title"/>
          </p:nvPr>
        </p:nvSpPr>
        <p:spPr>
          <a:xfrm>
            <a:off x="332681" y="323907"/>
            <a:ext cx="6048900" cy="37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Supplement, Not Supplant: Fiscal</a:t>
            </a:r>
            <a:endParaRPr sz="2900">
              <a:latin typeface="Calibri"/>
              <a:ea typeface="Calibri"/>
              <a:cs typeface="Calibri"/>
              <a:sym typeface="Calibri"/>
            </a:endParaRPr>
          </a:p>
        </p:txBody>
      </p:sp>
      <p:sp>
        <p:nvSpPr>
          <p:cNvPr id="541" name="Google Shape;541;p79"/>
          <p:cNvSpPr txBox="1">
            <a:spLocks noGrp="1"/>
          </p:cNvSpPr>
          <p:nvPr>
            <p:ph type="body" idx="1"/>
          </p:nvPr>
        </p:nvSpPr>
        <p:spPr>
          <a:xfrm>
            <a:off x="719738" y="1044431"/>
            <a:ext cx="7886700" cy="4178025"/>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a:t>Title III funds cannot be used for an activity (supplies, curricular resources, FTE, stipends, etc.) that was previously paid for with another funding source</a:t>
            </a:r>
            <a:endParaRPr/>
          </a:p>
          <a:p>
            <a:pPr marL="0" lvl="0" indent="0" algn="l" rtl="0">
              <a:lnSpc>
                <a:spcPct val="200000"/>
              </a:lnSpc>
              <a:spcBef>
                <a:spcPts val="0"/>
              </a:spcBef>
              <a:spcAft>
                <a:spcPts val="0"/>
              </a:spcAft>
              <a:buNone/>
            </a:pPr>
            <a:endParaRPr/>
          </a:p>
          <a:p>
            <a:pPr marL="0" lvl="0" indent="0" algn="l" rtl="0">
              <a:lnSpc>
                <a:spcPct val="200000"/>
              </a:lnSpc>
              <a:spcBef>
                <a:spcPts val="0"/>
              </a:spcBef>
              <a:spcAft>
                <a:spcPts val="0"/>
              </a:spcAft>
              <a:buNone/>
            </a:pPr>
            <a:endParaRPr/>
          </a:p>
          <a:p>
            <a:pPr marL="0" lvl="0" indent="0" algn="l" rtl="0">
              <a:lnSpc>
                <a:spcPct val="200000"/>
              </a:lnSpc>
              <a:spcBef>
                <a:spcPts val="0"/>
              </a:spcBef>
              <a:spcAft>
                <a:spcPts val="0"/>
              </a:spcAft>
              <a:buNone/>
            </a:pPr>
            <a:endParaRPr/>
          </a:p>
          <a:p>
            <a:pPr marL="0" lvl="0" indent="0" algn="ctr" rtl="0">
              <a:lnSpc>
                <a:spcPct val="200000"/>
              </a:lnSpc>
              <a:spcBef>
                <a:spcPts val="0"/>
              </a:spcBef>
              <a:spcAft>
                <a:spcPts val="0"/>
              </a:spcAft>
              <a:buNone/>
            </a:pPr>
            <a:endParaRPr/>
          </a:p>
          <a:p>
            <a:pPr marL="0" lvl="0" indent="0" algn="ctr" rtl="0">
              <a:lnSpc>
                <a:spcPct val="200000"/>
              </a:lnSpc>
              <a:spcBef>
                <a:spcPts val="0"/>
              </a:spcBef>
              <a:spcAft>
                <a:spcPts val="0"/>
              </a:spcAft>
              <a:buNone/>
            </a:pPr>
            <a:r>
              <a:rPr lang="en"/>
              <a:t>How was it funded in the past?</a:t>
            </a:r>
            <a:endParaRPr/>
          </a:p>
          <a:p>
            <a:pPr marL="0" lvl="0" indent="0" algn="ctr" rtl="0">
              <a:lnSpc>
                <a:spcPct val="200000"/>
              </a:lnSpc>
              <a:spcBef>
                <a:spcPts val="0"/>
              </a:spcBef>
              <a:spcAft>
                <a:spcPts val="0"/>
              </a:spcAft>
              <a:buNone/>
            </a:pPr>
            <a:r>
              <a:rPr lang="en"/>
              <a:t>	Other federal or state and local funds?</a:t>
            </a:r>
            <a:endParaRPr/>
          </a:p>
          <a:p>
            <a:pPr marL="0" lvl="0" indent="0" algn="l" rtl="0">
              <a:lnSpc>
                <a:spcPct val="200000"/>
              </a:lnSpc>
              <a:spcBef>
                <a:spcPts val="0"/>
              </a:spcBef>
              <a:spcAft>
                <a:spcPts val="0"/>
              </a:spcAft>
              <a:buNone/>
            </a:pPr>
            <a:endParaRPr/>
          </a:p>
          <a:p>
            <a:pPr marL="0" lvl="0" indent="0" algn="l" rtl="0">
              <a:lnSpc>
                <a:spcPct val="200000"/>
              </a:lnSpc>
              <a:spcBef>
                <a:spcPts val="0"/>
              </a:spcBef>
              <a:spcAft>
                <a:spcPts val="0"/>
              </a:spcAft>
              <a:buNone/>
            </a:pPr>
            <a:endParaRPr/>
          </a:p>
        </p:txBody>
      </p:sp>
      <p:sp>
        <p:nvSpPr>
          <p:cNvPr id="542" name="Google Shape;542;p79"/>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23</a:t>
            </a:fld>
            <a:endParaRPr/>
          </a:p>
        </p:txBody>
      </p:sp>
      <p:pic>
        <p:nvPicPr>
          <p:cNvPr id="543" name="Google Shape;543;p7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773681" y="2099194"/>
            <a:ext cx="1778794" cy="14430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0"/>
          <p:cNvSpPr txBox="1">
            <a:spLocks noGrp="1"/>
          </p:cNvSpPr>
          <p:nvPr>
            <p:ph type="title"/>
          </p:nvPr>
        </p:nvSpPr>
        <p:spPr>
          <a:xfrm>
            <a:off x="332681" y="323907"/>
            <a:ext cx="6048900" cy="37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Supplement, Not Supplant: Fiscal</a:t>
            </a:r>
            <a:endParaRPr sz="2900">
              <a:latin typeface="Calibri"/>
              <a:ea typeface="Calibri"/>
              <a:cs typeface="Calibri"/>
              <a:sym typeface="Calibri"/>
            </a:endParaRPr>
          </a:p>
        </p:txBody>
      </p:sp>
      <p:sp>
        <p:nvSpPr>
          <p:cNvPr id="549" name="Google Shape;549;p80"/>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24</a:t>
            </a:fld>
            <a:endParaRPr/>
          </a:p>
        </p:txBody>
      </p:sp>
      <p:grpSp>
        <p:nvGrpSpPr>
          <p:cNvPr id="550" name="Google Shape;550;p80" descr="Application example of supplement, not supplant: fiscal."/>
          <p:cNvGrpSpPr/>
          <p:nvPr/>
        </p:nvGrpSpPr>
        <p:grpSpPr>
          <a:xfrm>
            <a:off x="90769" y="1213884"/>
            <a:ext cx="8962444" cy="1643738"/>
            <a:chOff x="121050" y="2051125"/>
            <a:chExt cx="11949925" cy="2191650"/>
          </a:xfrm>
        </p:grpSpPr>
        <p:pic>
          <p:nvPicPr>
            <p:cNvPr id="551" name="Google Shape;551;p80" descr="image"/>
            <p:cNvPicPr preferRelativeResize="0"/>
            <p:nvPr/>
          </p:nvPicPr>
          <p:blipFill rotWithShape="1">
            <a:blip r:embed="rId3">
              <a:alphaModFix/>
            </a:blip>
            <a:srcRect b="47649"/>
            <a:stretch/>
          </p:blipFill>
          <p:spPr>
            <a:xfrm>
              <a:off x="121050" y="2519075"/>
              <a:ext cx="11949925" cy="1723650"/>
            </a:xfrm>
            <a:prstGeom prst="rect">
              <a:avLst/>
            </a:prstGeom>
            <a:noFill/>
            <a:ln>
              <a:noFill/>
            </a:ln>
          </p:spPr>
        </p:pic>
        <p:pic>
          <p:nvPicPr>
            <p:cNvPr id="552" name="Google Shape;552;p80" descr="image"/>
            <p:cNvPicPr preferRelativeResize="0"/>
            <p:nvPr/>
          </p:nvPicPr>
          <p:blipFill rotWithShape="1">
            <a:blip r:embed="rId4">
              <a:alphaModFix/>
            </a:blip>
            <a:srcRect r="5473"/>
            <a:stretch/>
          </p:blipFill>
          <p:spPr>
            <a:xfrm>
              <a:off x="332875" y="2051125"/>
              <a:ext cx="11140299" cy="434575"/>
            </a:xfrm>
            <a:prstGeom prst="rect">
              <a:avLst/>
            </a:prstGeom>
            <a:noFill/>
            <a:ln>
              <a:noFill/>
            </a:ln>
          </p:spPr>
        </p:pic>
        <p:sp>
          <p:nvSpPr>
            <p:cNvPr id="553" name="Google Shape;553;p80"/>
            <p:cNvSpPr/>
            <p:nvPr/>
          </p:nvSpPr>
          <p:spPr>
            <a:xfrm>
              <a:off x="2550500" y="4113175"/>
              <a:ext cx="558600" cy="129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pic>
        <p:nvPicPr>
          <p:cNvPr id="554" name="Google Shape;554;p8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534812" y="2089313"/>
            <a:ext cx="703669" cy="7005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1"/>
          <p:cNvSpPr txBox="1">
            <a:spLocks noGrp="1"/>
          </p:cNvSpPr>
          <p:nvPr>
            <p:ph type="title"/>
          </p:nvPr>
        </p:nvSpPr>
        <p:spPr>
          <a:xfrm>
            <a:off x="332681" y="323907"/>
            <a:ext cx="6048900" cy="37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Supplement, Not Supplant: Programming</a:t>
            </a:r>
            <a:endParaRPr sz="2900">
              <a:latin typeface="Calibri"/>
              <a:ea typeface="Calibri"/>
              <a:cs typeface="Calibri"/>
              <a:sym typeface="Calibri"/>
            </a:endParaRPr>
          </a:p>
        </p:txBody>
      </p:sp>
      <p:sp>
        <p:nvSpPr>
          <p:cNvPr id="560" name="Google Shape;560;p81"/>
          <p:cNvSpPr txBox="1">
            <a:spLocks noGrp="1"/>
          </p:cNvSpPr>
          <p:nvPr>
            <p:ph type="body" idx="1"/>
          </p:nvPr>
        </p:nvSpPr>
        <p:spPr>
          <a:xfrm>
            <a:off x="713663" y="995850"/>
            <a:ext cx="7886700" cy="4178025"/>
          </a:xfrm>
          <a:prstGeom prst="rect">
            <a:avLst/>
          </a:prstGeom>
          <a:noFill/>
          <a:ln>
            <a:noFill/>
          </a:ln>
        </p:spPr>
        <p:txBody>
          <a:bodyPr spcFirstLastPara="1" wrap="square" lIns="0" tIns="0" rIns="0" bIns="0" anchor="t" anchorCtr="0">
            <a:noAutofit/>
          </a:bodyPr>
          <a:lstStyle/>
          <a:p>
            <a:pPr marL="342900" lvl="0" indent="0" algn="l" rtl="0">
              <a:lnSpc>
                <a:spcPct val="115000"/>
              </a:lnSpc>
              <a:spcBef>
                <a:spcPts val="0"/>
              </a:spcBef>
              <a:spcAft>
                <a:spcPts val="0"/>
              </a:spcAft>
              <a:buNone/>
            </a:pPr>
            <a:r>
              <a:rPr lang="en"/>
              <a:t>Title III funds cannot be used for an activity (supplies, curricular resources, FTE, stipends, etc.) that is required for local ELD programming per Civil Rights, DoJ, and State laws or required by local policies, Consent Decrees, or agreements.</a:t>
            </a:r>
            <a:endParaRPr/>
          </a:p>
          <a:p>
            <a:pPr marL="0" lvl="0" indent="0" algn="l" rtl="0">
              <a:lnSpc>
                <a:spcPct val="200000"/>
              </a:lnSpc>
              <a:spcBef>
                <a:spcPts val="0"/>
              </a:spcBef>
              <a:spcAft>
                <a:spcPts val="0"/>
              </a:spcAft>
              <a:buNone/>
            </a:pPr>
            <a:endParaRPr/>
          </a:p>
          <a:p>
            <a:pPr marL="0" lvl="0" indent="0" algn="l" rtl="0">
              <a:lnSpc>
                <a:spcPct val="200000"/>
              </a:lnSpc>
              <a:spcBef>
                <a:spcPts val="0"/>
              </a:spcBef>
              <a:spcAft>
                <a:spcPts val="0"/>
              </a:spcAft>
              <a:buNone/>
            </a:pPr>
            <a:endParaRPr/>
          </a:p>
          <a:p>
            <a:pPr marL="0" lvl="0" indent="0" algn="ctr" rtl="0">
              <a:lnSpc>
                <a:spcPct val="200000"/>
              </a:lnSpc>
              <a:spcBef>
                <a:spcPts val="0"/>
              </a:spcBef>
              <a:spcAft>
                <a:spcPts val="0"/>
              </a:spcAft>
              <a:buNone/>
            </a:pPr>
            <a:endParaRPr/>
          </a:p>
          <a:p>
            <a:pPr marL="0" lvl="0" indent="0" algn="ctr" rtl="0">
              <a:lnSpc>
                <a:spcPct val="200000"/>
              </a:lnSpc>
              <a:spcBef>
                <a:spcPts val="0"/>
              </a:spcBef>
              <a:spcAft>
                <a:spcPts val="0"/>
              </a:spcAft>
              <a:buNone/>
            </a:pPr>
            <a:r>
              <a:rPr lang="en"/>
              <a:t>How is this activity </a:t>
            </a:r>
            <a:r>
              <a:rPr lang="en" u="sng"/>
              <a:t>supplemental</a:t>
            </a:r>
            <a:r>
              <a:rPr lang="en"/>
              <a:t> to the core ELD program? (Above &amp; beyond)</a:t>
            </a:r>
            <a:endParaRPr/>
          </a:p>
          <a:p>
            <a:pPr marL="0" lvl="0" indent="0" algn="ctr" rtl="0">
              <a:lnSpc>
                <a:spcPct val="200000"/>
              </a:lnSpc>
              <a:spcBef>
                <a:spcPts val="0"/>
              </a:spcBef>
              <a:spcAft>
                <a:spcPts val="0"/>
              </a:spcAft>
              <a:buNone/>
            </a:pPr>
            <a:r>
              <a:rPr lang="en"/>
              <a:t>How is the program specifically designed for ELs?</a:t>
            </a:r>
            <a:endParaRPr/>
          </a:p>
          <a:p>
            <a:pPr marL="0" lvl="0" indent="0" algn="ctr" rtl="0">
              <a:lnSpc>
                <a:spcPct val="200000"/>
              </a:lnSpc>
              <a:spcBef>
                <a:spcPts val="0"/>
              </a:spcBef>
              <a:spcAft>
                <a:spcPts val="0"/>
              </a:spcAft>
              <a:buNone/>
            </a:pPr>
            <a:r>
              <a:rPr lang="en"/>
              <a:t>It is required through ELPA? READ Act?</a:t>
            </a:r>
            <a:endParaRPr/>
          </a:p>
          <a:p>
            <a:pPr marL="0" lvl="0" indent="0" algn="l" rtl="0">
              <a:lnSpc>
                <a:spcPct val="200000"/>
              </a:lnSpc>
              <a:spcBef>
                <a:spcPts val="0"/>
              </a:spcBef>
              <a:spcAft>
                <a:spcPts val="0"/>
              </a:spcAft>
              <a:buNone/>
            </a:pPr>
            <a:endParaRPr/>
          </a:p>
          <a:p>
            <a:pPr marL="0" lvl="0" indent="0" algn="ctr" rtl="0">
              <a:lnSpc>
                <a:spcPct val="200000"/>
              </a:lnSpc>
              <a:spcBef>
                <a:spcPts val="0"/>
              </a:spcBef>
              <a:spcAft>
                <a:spcPts val="0"/>
              </a:spcAft>
              <a:buNone/>
            </a:pPr>
            <a:endParaRPr/>
          </a:p>
          <a:p>
            <a:pPr marL="0" lvl="0" indent="0" algn="l" rtl="0">
              <a:lnSpc>
                <a:spcPct val="200000"/>
              </a:lnSpc>
              <a:spcBef>
                <a:spcPts val="0"/>
              </a:spcBef>
              <a:spcAft>
                <a:spcPts val="0"/>
              </a:spcAft>
              <a:buNone/>
            </a:pPr>
            <a:endParaRPr/>
          </a:p>
          <a:p>
            <a:pPr marL="0" lvl="0" indent="0" algn="l" rtl="0">
              <a:lnSpc>
                <a:spcPct val="200000"/>
              </a:lnSpc>
              <a:spcBef>
                <a:spcPts val="0"/>
              </a:spcBef>
              <a:spcAft>
                <a:spcPts val="0"/>
              </a:spcAft>
              <a:buNone/>
            </a:pPr>
            <a:endParaRPr/>
          </a:p>
        </p:txBody>
      </p:sp>
      <p:sp>
        <p:nvSpPr>
          <p:cNvPr id="561" name="Google Shape;561;p81"/>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25</a:t>
            </a:fld>
            <a:endParaRPr/>
          </a:p>
        </p:txBody>
      </p:sp>
      <p:pic>
        <p:nvPicPr>
          <p:cNvPr id="562" name="Google Shape;562;p8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805097" y="2132344"/>
            <a:ext cx="1533806" cy="124428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82"/>
          <p:cNvSpPr txBox="1">
            <a:spLocks noGrp="1"/>
          </p:cNvSpPr>
          <p:nvPr>
            <p:ph type="title"/>
          </p:nvPr>
        </p:nvSpPr>
        <p:spPr>
          <a:xfrm>
            <a:off x="314467" y="244969"/>
            <a:ext cx="6048900" cy="6738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Uses of Funds</a:t>
            </a:r>
            <a:endParaRPr sz="2900">
              <a:latin typeface="Calibri"/>
              <a:ea typeface="Calibri"/>
              <a:cs typeface="Calibri"/>
              <a:sym typeface="Calibri"/>
            </a:endParaRPr>
          </a:p>
        </p:txBody>
      </p:sp>
      <p:sp>
        <p:nvSpPr>
          <p:cNvPr id="568" name="Google Shape;568;p82"/>
          <p:cNvSpPr txBox="1">
            <a:spLocks noGrp="1"/>
          </p:cNvSpPr>
          <p:nvPr>
            <p:ph type="body" idx="1"/>
          </p:nvPr>
        </p:nvSpPr>
        <p:spPr>
          <a:xfrm>
            <a:off x="628650" y="1165860"/>
            <a:ext cx="7886700" cy="3263504"/>
          </a:xfrm>
          <a:prstGeom prst="rect">
            <a:avLst/>
          </a:prstGeom>
          <a:noFill/>
          <a:ln>
            <a:noFill/>
          </a:ln>
        </p:spPr>
        <p:txBody>
          <a:bodyPr spcFirstLastPara="1" wrap="square" lIns="0" tIns="0" rIns="0" bIns="0" anchor="t" anchorCtr="0">
            <a:noAutofit/>
          </a:bodyPr>
          <a:lstStyle/>
          <a:p>
            <a:pPr marL="342900" lvl="0" indent="-330200" algn="l" rtl="0">
              <a:lnSpc>
                <a:spcPct val="90000"/>
              </a:lnSpc>
              <a:spcBef>
                <a:spcPts val="0"/>
              </a:spcBef>
              <a:spcAft>
                <a:spcPts val="0"/>
              </a:spcAft>
              <a:buSzPts val="2600"/>
              <a:buChar char="•"/>
            </a:pPr>
            <a:r>
              <a:rPr lang="en" sz="2600"/>
              <a:t>ADMINISTRATION</a:t>
            </a:r>
            <a:endParaRPr sz="2600"/>
          </a:p>
          <a:p>
            <a:pPr marL="0" lvl="0" indent="0" algn="l" rtl="0">
              <a:lnSpc>
                <a:spcPct val="90000"/>
              </a:lnSpc>
              <a:spcBef>
                <a:spcPts val="0"/>
              </a:spcBef>
              <a:spcAft>
                <a:spcPts val="0"/>
              </a:spcAft>
              <a:buNone/>
            </a:pPr>
            <a:endParaRPr sz="2600"/>
          </a:p>
          <a:p>
            <a:pPr marL="342900" lvl="0" indent="-330200" algn="l" rtl="0">
              <a:lnSpc>
                <a:spcPct val="90000"/>
              </a:lnSpc>
              <a:spcBef>
                <a:spcPts val="0"/>
              </a:spcBef>
              <a:spcAft>
                <a:spcPts val="0"/>
              </a:spcAft>
              <a:buSzPts val="2600"/>
              <a:buChar char="•"/>
            </a:pPr>
            <a:r>
              <a:rPr lang="en" sz="2600"/>
              <a:t>2% of total allocation for administration of grant</a:t>
            </a:r>
            <a:endParaRPr sz="2600"/>
          </a:p>
          <a:p>
            <a:pPr marL="0" lvl="0" indent="0" algn="l" rtl="0">
              <a:lnSpc>
                <a:spcPct val="90000"/>
              </a:lnSpc>
              <a:spcBef>
                <a:spcPts val="0"/>
              </a:spcBef>
              <a:spcAft>
                <a:spcPts val="0"/>
              </a:spcAft>
              <a:buNone/>
            </a:pPr>
            <a:endParaRPr sz="2600"/>
          </a:p>
          <a:p>
            <a:pPr marL="342900" lvl="0" indent="-330200" algn="l" rtl="0">
              <a:lnSpc>
                <a:spcPct val="90000"/>
              </a:lnSpc>
              <a:spcBef>
                <a:spcPts val="0"/>
              </a:spcBef>
              <a:spcAft>
                <a:spcPts val="0"/>
              </a:spcAft>
              <a:buSzPts val="2600"/>
              <a:buChar char="•"/>
            </a:pPr>
            <a:r>
              <a:rPr lang="en" sz="2600"/>
              <a:t>Any funds reserved for administration costs may be used only for direct administrative costs</a:t>
            </a:r>
            <a:endParaRPr sz="2600"/>
          </a:p>
        </p:txBody>
      </p:sp>
      <p:sp>
        <p:nvSpPr>
          <p:cNvPr id="569" name="Google Shape;569;p8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3"/>
          <p:cNvSpPr txBox="1">
            <a:spLocks noGrp="1"/>
          </p:cNvSpPr>
          <p:nvPr>
            <p:ph type="title"/>
          </p:nvPr>
        </p:nvSpPr>
        <p:spPr>
          <a:xfrm>
            <a:off x="332681" y="323906"/>
            <a:ext cx="8527275" cy="37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Examples of ALLOWABLE Title III Activities</a:t>
            </a:r>
            <a:endParaRPr sz="2900">
              <a:latin typeface="Calibri"/>
              <a:ea typeface="Calibri"/>
              <a:cs typeface="Calibri"/>
              <a:sym typeface="Calibri"/>
            </a:endParaRPr>
          </a:p>
        </p:txBody>
      </p:sp>
      <p:sp>
        <p:nvSpPr>
          <p:cNvPr id="575" name="Google Shape;575;p8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Autofit/>
          </a:bodyPr>
          <a:lstStyle/>
          <a:p>
            <a:pPr marL="342900" lvl="0" indent="-279400" algn="l" rtl="0">
              <a:lnSpc>
                <a:spcPct val="115000"/>
              </a:lnSpc>
              <a:spcBef>
                <a:spcPts val="0"/>
              </a:spcBef>
              <a:spcAft>
                <a:spcPts val="0"/>
              </a:spcAft>
              <a:buSzPts val="1800"/>
              <a:buChar char="★"/>
            </a:pPr>
            <a:r>
              <a:rPr lang="en"/>
              <a:t>Classroom instructional assistants</a:t>
            </a:r>
            <a:endParaRPr/>
          </a:p>
          <a:p>
            <a:pPr marL="342900" lvl="0" indent="-279400" algn="l" rtl="0">
              <a:lnSpc>
                <a:spcPct val="115000"/>
              </a:lnSpc>
              <a:spcBef>
                <a:spcPts val="0"/>
              </a:spcBef>
              <a:spcAft>
                <a:spcPts val="0"/>
              </a:spcAft>
              <a:buSzPts val="1800"/>
              <a:buChar char="★"/>
            </a:pPr>
            <a:r>
              <a:rPr lang="en"/>
              <a:t>Teacher preparation for effective EL instruction for all educators</a:t>
            </a:r>
            <a:endParaRPr/>
          </a:p>
          <a:p>
            <a:pPr marL="342900" lvl="0" indent="-279400" algn="l" rtl="0">
              <a:lnSpc>
                <a:spcPct val="115000"/>
              </a:lnSpc>
              <a:spcBef>
                <a:spcPts val="0"/>
              </a:spcBef>
              <a:spcAft>
                <a:spcPts val="0"/>
              </a:spcAft>
              <a:buSzPts val="1800"/>
              <a:buChar char="★"/>
            </a:pPr>
            <a:r>
              <a:rPr lang="en"/>
              <a:t>Implement:</a:t>
            </a:r>
            <a:endParaRPr/>
          </a:p>
          <a:p>
            <a:pPr marL="685800" lvl="1" indent="-260350" algn="l" rtl="0">
              <a:lnSpc>
                <a:spcPct val="115000"/>
              </a:lnSpc>
              <a:spcBef>
                <a:spcPts val="0"/>
              </a:spcBef>
              <a:spcAft>
                <a:spcPts val="0"/>
              </a:spcAft>
              <a:buSzPts val="1500"/>
              <a:buChar char="○"/>
            </a:pPr>
            <a:r>
              <a:rPr lang="en"/>
              <a:t>Family education programs</a:t>
            </a:r>
            <a:endParaRPr/>
          </a:p>
          <a:p>
            <a:pPr marL="685800" lvl="1" indent="-260350" algn="l" rtl="0">
              <a:lnSpc>
                <a:spcPct val="115000"/>
              </a:lnSpc>
              <a:spcBef>
                <a:spcPts val="0"/>
              </a:spcBef>
              <a:spcAft>
                <a:spcPts val="0"/>
              </a:spcAft>
              <a:buSzPts val="1500"/>
              <a:buChar char="○"/>
            </a:pPr>
            <a:r>
              <a:rPr lang="en"/>
              <a:t>Parent outreach</a:t>
            </a:r>
            <a:endParaRPr/>
          </a:p>
          <a:p>
            <a:pPr marL="685800" lvl="1" indent="-260350" algn="l" rtl="0">
              <a:lnSpc>
                <a:spcPct val="115000"/>
              </a:lnSpc>
              <a:spcBef>
                <a:spcPts val="0"/>
              </a:spcBef>
              <a:spcAft>
                <a:spcPts val="0"/>
              </a:spcAft>
              <a:buSzPts val="1500"/>
              <a:buChar char="○"/>
            </a:pPr>
            <a:r>
              <a:rPr lang="en"/>
              <a:t>Training activities designed to assist only parents of Title III served students</a:t>
            </a:r>
            <a:endParaRPr/>
          </a:p>
          <a:p>
            <a:pPr marL="342900" lvl="0" indent="-279400" algn="l" rtl="0">
              <a:lnSpc>
                <a:spcPct val="115000"/>
              </a:lnSpc>
              <a:spcBef>
                <a:spcPts val="0"/>
              </a:spcBef>
              <a:spcAft>
                <a:spcPts val="0"/>
              </a:spcAft>
              <a:buSzPts val="1800"/>
              <a:buChar char="★"/>
            </a:pPr>
            <a:r>
              <a:rPr lang="en"/>
              <a:t>Translation for only Title III related documents and services</a:t>
            </a:r>
            <a:endParaRPr/>
          </a:p>
        </p:txBody>
      </p:sp>
      <p:sp>
        <p:nvSpPr>
          <p:cNvPr id="576" name="Google Shape;576;p83"/>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27</a:t>
            </a:fld>
            <a:endParaRPr/>
          </a:p>
        </p:txBody>
      </p:sp>
      <p:pic>
        <p:nvPicPr>
          <p:cNvPr id="577" name="Google Shape;577;p8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296516" y="1565175"/>
            <a:ext cx="1607344" cy="1600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4"/>
          <p:cNvSpPr txBox="1">
            <a:spLocks noGrp="1"/>
          </p:cNvSpPr>
          <p:nvPr>
            <p:ph type="title"/>
          </p:nvPr>
        </p:nvSpPr>
        <p:spPr>
          <a:xfrm>
            <a:off x="332681" y="323907"/>
            <a:ext cx="6048900" cy="37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Title III Activities: CAUTION</a:t>
            </a:r>
            <a:endParaRPr sz="2900">
              <a:latin typeface="Calibri"/>
              <a:ea typeface="Calibri"/>
              <a:cs typeface="Calibri"/>
              <a:sym typeface="Calibri"/>
            </a:endParaRPr>
          </a:p>
        </p:txBody>
      </p:sp>
      <p:sp>
        <p:nvSpPr>
          <p:cNvPr id="583" name="Google Shape;583;p84"/>
          <p:cNvSpPr txBox="1">
            <a:spLocks noGrp="1"/>
          </p:cNvSpPr>
          <p:nvPr>
            <p:ph type="body" idx="1"/>
          </p:nvPr>
        </p:nvSpPr>
        <p:spPr>
          <a:xfrm>
            <a:off x="628650" y="1165856"/>
            <a:ext cx="6227325" cy="3263400"/>
          </a:xfrm>
          <a:prstGeom prst="rect">
            <a:avLst/>
          </a:prstGeom>
          <a:noFill/>
          <a:ln>
            <a:noFill/>
          </a:ln>
        </p:spPr>
        <p:txBody>
          <a:bodyPr spcFirstLastPara="1" wrap="square" lIns="0" tIns="0" rIns="0" bIns="0" anchor="t" anchorCtr="0">
            <a:noAutofit/>
          </a:bodyPr>
          <a:lstStyle/>
          <a:p>
            <a:pPr marL="342900" lvl="0" indent="-279400" algn="l" rtl="0">
              <a:lnSpc>
                <a:spcPct val="115000"/>
              </a:lnSpc>
              <a:spcBef>
                <a:spcPts val="0"/>
              </a:spcBef>
              <a:spcAft>
                <a:spcPts val="0"/>
              </a:spcAft>
              <a:buSzPts val="1800"/>
              <a:buChar char="➢"/>
            </a:pPr>
            <a:r>
              <a:rPr lang="en"/>
              <a:t>Curriculum</a:t>
            </a:r>
            <a:endParaRPr/>
          </a:p>
          <a:p>
            <a:pPr marL="685800" lvl="1" indent="-260350" algn="l" rtl="0">
              <a:lnSpc>
                <a:spcPct val="115000"/>
              </a:lnSpc>
              <a:spcBef>
                <a:spcPts val="0"/>
              </a:spcBef>
              <a:spcAft>
                <a:spcPts val="0"/>
              </a:spcAft>
              <a:buSzPts val="1500"/>
              <a:buChar char="○"/>
            </a:pPr>
            <a:r>
              <a:rPr lang="en"/>
              <a:t>Expand curriculum/purchasing supplemental</a:t>
            </a:r>
            <a:endParaRPr/>
          </a:p>
          <a:p>
            <a:pPr marL="685800" lvl="1" indent="-260350" algn="l" rtl="0">
              <a:lnSpc>
                <a:spcPct val="115000"/>
              </a:lnSpc>
              <a:spcBef>
                <a:spcPts val="0"/>
              </a:spcBef>
              <a:spcAft>
                <a:spcPts val="0"/>
              </a:spcAft>
              <a:buSzPts val="1500"/>
              <a:buChar char="○"/>
            </a:pPr>
            <a:r>
              <a:rPr lang="en"/>
              <a:t>Don’t purchase new core curr</a:t>
            </a:r>
            <a:endParaRPr/>
          </a:p>
          <a:p>
            <a:pPr marL="342900" lvl="0" indent="-279400" algn="l" rtl="0">
              <a:lnSpc>
                <a:spcPct val="115000"/>
              </a:lnSpc>
              <a:spcBef>
                <a:spcPts val="0"/>
              </a:spcBef>
              <a:spcAft>
                <a:spcPts val="0"/>
              </a:spcAft>
              <a:buSzPts val="1800"/>
              <a:buChar char="➢"/>
            </a:pPr>
            <a:r>
              <a:rPr lang="en"/>
              <a:t>Additional computers in the EL classroom</a:t>
            </a:r>
            <a:endParaRPr/>
          </a:p>
          <a:p>
            <a:pPr marL="685800" lvl="1" indent="-260350" algn="l" rtl="0">
              <a:lnSpc>
                <a:spcPct val="115000"/>
              </a:lnSpc>
              <a:spcBef>
                <a:spcPts val="0"/>
              </a:spcBef>
              <a:spcAft>
                <a:spcPts val="0"/>
              </a:spcAft>
              <a:buSzPts val="1500"/>
              <a:buChar char="○"/>
            </a:pPr>
            <a:r>
              <a:rPr lang="en"/>
              <a:t>The computers purchased must be beyond what is already available for teachers and/or required by district and state</a:t>
            </a:r>
            <a:endParaRPr/>
          </a:p>
          <a:p>
            <a:pPr marL="342900" lvl="0" indent="-279400" algn="l" rtl="0">
              <a:lnSpc>
                <a:spcPct val="115000"/>
              </a:lnSpc>
              <a:spcBef>
                <a:spcPts val="0"/>
              </a:spcBef>
              <a:spcAft>
                <a:spcPts val="0"/>
              </a:spcAft>
              <a:buSzPts val="1800"/>
              <a:buChar char="➢"/>
            </a:pPr>
            <a:r>
              <a:rPr lang="en"/>
              <a:t>Translation/interpreting</a:t>
            </a:r>
            <a:endParaRPr/>
          </a:p>
          <a:p>
            <a:pPr marL="685800" lvl="1" indent="-260350" algn="l" rtl="0">
              <a:lnSpc>
                <a:spcPct val="115000"/>
              </a:lnSpc>
              <a:spcBef>
                <a:spcPts val="0"/>
              </a:spcBef>
              <a:spcAft>
                <a:spcPts val="0"/>
              </a:spcAft>
              <a:buSzPts val="1500"/>
              <a:buChar char="○"/>
            </a:pPr>
            <a:r>
              <a:rPr lang="en"/>
              <a:t>Is it a core EL program requirement/</a:t>
            </a:r>
            <a:endParaRPr/>
          </a:p>
        </p:txBody>
      </p:sp>
      <p:sp>
        <p:nvSpPr>
          <p:cNvPr id="584" name="Google Shape;584;p84"/>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28</a:t>
            </a:fld>
            <a:endParaRPr/>
          </a:p>
        </p:txBody>
      </p:sp>
      <p:pic>
        <p:nvPicPr>
          <p:cNvPr id="585" name="Google Shape;585;p8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90840" y="1296918"/>
            <a:ext cx="1869094" cy="17333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85"/>
          <p:cNvSpPr txBox="1">
            <a:spLocks noGrp="1"/>
          </p:cNvSpPr>
          <p:nvPr>
            <p:ph type="title"/>
          </p:nvPr>
        </p:nvSpPr>
        <p:spPr>
          <a:xfrm>
            <a:off x="332681" y="323907"/>
            <a:ext cx="6048900" cy="37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Title III Activities: NON-ALLOWABLE</a:t>
            </a:r>
            <a:endParaRPr sz="2900">
              <a:latin typeface="Calibri"/>
              <a:ea typeface="Calibri"/>
              <a:cs typeface="Calibri"/>
              <a:sym typeface="Calibri"/>
            </a:endParaRPr>
          </a:p>
        </p:txBody>
      </p:sp>
      <p:sp>
        <p:nvSpPr>
          <p:cNvPr id="591" name="Google Shape;591;p85"/>
          <p:cNvSpPr txBox="1">
            <a:spLocks noGrp="1"/>
          </p:cNvSpPr>
          <p:nvPr>
            <p:ph type="body" idx="1"/>
          </p:nvPr>
        </p:nvSpPr>
        <p:spPr>
          <a:xfrm>
            <a:off x="628650" y="1165856"/>
            <a:ext cx="6373125" cy="3263400"/>
          </a:xfrm>
          <a:prstGeom prst="rect">
            <a:avLst/>
          </a:prstGeom>
          <a:noFill/>
          <a:ln>
            <a:noFill/>
          </a:ln>
        </p:spPr>
        <p:txBody>
          <a:bodyPr spcFirstLastPara="1" wrap="square" lIns="0" tIns="0" rIns="0" bIns="0" anchor="t" anchorCtr="0">
            <a:noAutofit/>
          </a:bodyPr>
          <a:lstStyle/>
          <a:p>
            <a:pPr marL="342900" lvl="0" indent="-279400" algn="l" rtl="0">
              <a:lnSpc>
                <a:spcPct val="150000"/>
              </a:lnSpc>
              <a:spcBef>
                <a:spcPts val="0"/>
              </a:spcBef>
              <a:spcAft>
                <a:spcPts val="0"/>
              </a:spcAft>
              <a:buSzPts val="1800"/>
              <a:buChar char="➔"/>
            </a:pPr>
            <a:r>
              <a:rPr lang="en"/>
              <a:t>Expenses related to the administration of the WIDA assessments</a:t>
            </a:r>
            <a:endParaRPr/>
          </a:p>
          <a:p>
            <a:pPr marL="342900" lvl="0" indent="-279400" algn="l" rtl="0">
              <a:lnSpc>
                <a:spcPct val="150000"/>
              </a:lnSpc>
              <a:spcBef>
                <a:spcPts val="0"/>
              </a:spcBef>
              <a:spcAft>
                <a:spcPts val="0"/>
              </a:spcAft>
              <a:buSzPts val="1800"/>
              <a:buChar char="➔"/>
            </a:pPr>
            <a:r>
              <a:rPr lang="en"/>
              <a:t>Salary for EL teacher providing core instruction</a:t>
            </a:r>
            <a:endParaRPr/>
          </a:p>
          <a:p>
            <a:pPr marL="342900" lvl="0" indent="-279400" algn="l" rtl="0">
              <a:lnSpc>
                <a:spcPct val="150000"/>
              </a:lnSpc>
              <a:spcBef>
                <a:spcPts val="0"/>
              </a:spcBef>
              <a:spcAft>
                <a:spcPts val="0"/>
              </a:spcAft>
              <a:buSzPts val="1800"/>
              <a:buChar char="➔"/>
            </a:pPr>
            <a:r>
              <a:rPr lang="en"/>
              <a:t>Translating and interpreting for required events, forms, and documents</a:t>
            </a:r>
            <a:endParaRPr/>
          </a:p>
          <a:p>
            <a:pPr marL="342900" lvl="0" indent="-279400" algn="l" rtl="0">
              <a:lnSpc>
                <a:spcPct val="150000"/>
              </a:lnSpc>
              <a:spcBef>
                <a:spcPts val="0"/>
              </a:spcBef>
              <a:spcAft>
                <a:spcPts val="0"/>
              </a:spcAft>
              <a:buSzPts val="1800"/>
              <a:buChar char="➔"/>
            </a:pPr>
            <a:r>
              <a:rPr lang="en"/>
              <a:t>Technology costs not directly related to supporting ELs</a:t>
            </a:r>
            <a:endParaRPr/>
          </a:p>
        </p:txBody>
      </p:sp>
      <p:sp>
        <p:nvSpPr>
          <p:cNvPr id="592" name="Google Shape;592;p85"/>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29</a:t>
            </a:fld>
            <a:endParaRPr/>
          </a:p>
        </p:txBody>
      </p:sp>
      <p:pic>
        <p:nvPicPr>
          <p:cNvPr id="593" name="Google Shape;593;p8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001775" y="1371319"/>
            <a:ext cx="1913625" cy="1913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9"/>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338" name="Google Shape;338;p59"/>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86"/>
          <p:cNvSpPr txBox="1">
            <a:spLocks noGrp="1"/>
          </p:cNvSpPr>
          <p:nvPr>
            <p:ph type="title"/>
          </p:nvPr>
        </p:nvSpPr>
        <p:spPr>
          <a:xfrm>
            <a:off x="332681" y="273263"/>
            <a:ext cx="6048900" cy="55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RED FLAGS</a:t>
            </a:r>
            <a:endParaRPr sz="2900">
              <a:latin typeface="Calibri"/>
              <a:ea typeface="Calibri"/>
              <a:cs typeface="Calibri"/>
              <a:sym typeface="Calibri"/>
            </a:endParaRPr>
          </a:p>
        </p:txBody>
      </p:sp>
      <p:sp>
        <p:nvSpPr>
          <p:cNvPr id="599" name="Google Shape;599;p86"/>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30</a:t>
            </a:fld>
            <a:endParaRPr/>
          </a:p>
        </p:txBody>
      </p:sp>
      <p:sp>
        <p:nvSpPr>
          <p:cNvPr id="600" name="Google Shape;600;p86"/>
          <p:cNvSpPr txBox="1"/>
          <p:nvPr/>
        </p:nvSpPr>
        <p:spPr>
          <a:xfrm>
            <a:off x="419775" y="1050038"/>
            <a:ext cx="7994025" cy="3765375"/>
          </a:xfrm>
          <a:prstGeom prst="rect">
            <a:avLst/>
          </a:prstGeom>
          <a:noFill/>
          <a:ln>
            <a:noFill/>
          </a:ln>
        </p:spPr>
        <p:txBody>
          <a:bodyPr spcFirstLastPara="1" wrap="square" lIns="68575" tIns="68575" rIns="68575" bIns="68575" anchor="t" anchorCtr="0">
            <a:spAutoFit/>
          </a:bodyPr>
          <a:lstStyle/>
          <a:p>
            <a:pPr marL="0" lvl="0" indent="0" algn="l" rtl="0">
              <a:lnSpc>
                <a:spcPct val="90000"/>
              </a:lnSpc>
              <a:spcBef>
                <a:spcPts val="800"/>
              </a:spcBef>
              <a:spcAft>
                <a:spcPts val="0"/>
              </a:spcAft>
              <a:buNone/>
            </a:pPr>
            <a:r>
              <a:rPr lang="en" sz="1800">
                <a:solidFill>
                  <a:schemeClr val="dk1"/>
                </a:solidFill>
              </a:rPr>
              <a:t>•</a:t>
            </a:r>
            <a:r>
              <a:rPr lang="en" sz="1800">
                <a:solidFill>
                  <a:schemeClr val="dk1"/>
                </a:solidFill>
                <a:latin typeface="Calibri"/>
                <a:ea typeface="Calibri"/>
                <a:cs typeface="Calibri"/>
                <a:sym typeface="Calibri"/>
              </a:rPr>
              <a:t>W-APT, WIDA Screener, or ACCESS 2.0</a:t>
            </a:r>
            <a:endParaRPr sz="1800">
              <a:solidFill>
                <a:schemeClr val="dk1"/>
              </a:solidFill>
              <a:latin typeface="Calibri"/>
              <a:ea typeface="Calibri"/>
              <a:cs typeface="Calibri"/>
              <a:sym typeface="Calibri"/>
            </a:endParaRPr>
          </a:p>
          <a:p>
            <a:pPr marL="342900" lvl="0" indent="0" algn="l" rtl="0">
              <a:lnSpc>
                <a:spcPct val="90000"/>
              </a:lnSpc>
              <a:spcBef>
                <a:spcPts val="400"/>
              </a:spcBef>
              <a:spcAft>
                <a:spcPts val="0"/>
              </a:spcAft>
              <a:buNone/>
            </a:pPr>
            <a:r>
              <a:rPr lang="en" sz="1500">
                <a:solidFill>
                  <a:schemeClr val="dk1"/>
                </a:solidFill>
              </a:rPr>
              <a:t>•</a:t>
            </a:r>
            <a:r>
              <a:rPr lang="en" sz="1500">
                <a:solidFill>
                  <a:schemeClr val="dk1"/>
                </a:solidFill>
                <a:latin typeface="Calibri"/>
                <a:ea typeface="Calibri"/>
                <a:cs typeface="Calibri"/>
                <a:sym typeface="Calibri"/>
              </a:rPr>
              <a:t>ELPA requires LEAs to identify, provide services, and annually evaluate ELs. </a:t>
            </a:r>
            <a:endParaRPr sz="1500">
              <a:solidFill>
                <a:schemeClr val="dk1"/>
              </a:solidFill>
              <a:latin typeface="Calibri"/>
              <a:ea typeface="Calibri"/>
              <a:cs typeface="Calibri"/>
              <a:sym typeface="Calibri"/>
            </a:endParaRPr>
          </a:p>
          <a:p>
            <a:pPr marL="685800" lvl="0" indent="0" algn="l" rtl="0">
              <a:lnSpc>
                <a:spcPct val="90000"/>
              </a:lnSpc>
              <a:spcBef>
                <a:spcPts val="400"/>
              </a:spcBef>
              <a:spcAft>
                <a:spcPts val="0"/>
              </a:spcAft>
              <a:buNone/>
            </a:pPr>
            <a:r>
              <a:rPr lang="en" sz="1500">
                <a:solidFill>
                  <a:schemeClr val="dk1"/>
                </a:solidFill>
                <a:highlight>
                  <a:srgbClr val="FFF2CC"/>
                </a:highlight>
                <a:latin typeface="Calibri"/>
                <a:ea typeface="Calibri"/>
                <a:cs typeface="Calibri"/>
                <a:sym typeface="Calibri"/>
              </a:rPr>
              <a:t>LEAs cannot use Title III to purchase these materials, train teachers, or provide FTE/subs/release time to administer assessments.</a:t>
            </a:r>
            <a:endParaRPr sz="1500">
              <a:solidFill>
                <a:schemeClr val="dk1"/>
              </a:solidFill>
              <a:highlight>
                <a:srgbClr val="FFF2CC"/>
              </a:highlight>
              <a:latin typeface="Calibri"/>
              <a:ea typeface="Calibri"/>
              <a:cs typeface="Calibri"/>
              <a:sym typeface="Calibri"/>
            </a:endParaRPr>
          </a:p>
          <a:p>
            <a:pPr marL="0" lvl="0" indent="0" algn="l" rtl="0">
              <a:lnSpc>
                <a:spcPct val="90000"/>
              </a:lnSpc>
              <a:spcBef>
                <a:spcPts val="800"/>
              </a:spcBef>
              <a:spcAft>
                <a:spcPts val="0"/>
              </a:spcAft>
              <a:buNone/>
            </a:pPr>
            <a:r>
              <a:rPr lang="en" sz="1800">
                <a:solidFill>
                  <a:schemeClr val="dk1"/>
                </a:solidFill>
              </a:rPr>
              <a:t>•</a:t>
            </a:r>
            <a:r>
              <a:rPr lang="en" sz="1800">
                <a:solidFill>
                  <a:schemeClr val="dk1"/>
                </a:solidFill>
                <a:latin typeface="Calibri"/>
                <a:ea typeface="Calibri"/>
                <a:cs typeface="Calibri"/>
                <a:sym typeface="Calibri"/>
              </a:rPr>
              <a:t>Core resources</a:t>
            </a:r>
            <a:endParaRPr sz="1800">
              <a:solidFill>
                <a:schemeClr val="dk1"/>
              </a:solidFill>
              <a:latin typeface="Calibri"/>
              <a:ea typeface="Calibri"/>
              <a:cs typeface="Calibri"/>
              <a:sym typeface="Calibri"/>
            </a:endParaRPr>
          </a:p>
          <a:p>
            <a:pPr marL="0" lvl="0" indent="342900" algn="l" rtl="0">
              <a:lnSpc>
                <a:spcPct val="90000"/>
              </a:lnSpc>
              <a:spcBef>
                <a:spcPts val="400"/>
              </a:spcBef>
              <a:spcAft>
                <a:spcPts val="0"/>
              </a:spcAft>
              <a:buNone/>
            </a:pPr>
            <a:r>
              <a:rPr lang="en" sz="1500">
                <a:solidFill>
                  <a:schemeClr val="dk1"/>
                </a:solidFill>
              </a:rPr>
              <a:t>•</a:t>
            </a:r>
            <a:r>
              <a:rPr lang="en" sz="1500">
                <a:solidFill>
                  <a:schemeClr val="dk1"/>
                </a:solidFill>
                <a:latin typeface="Calibri"/>
                <a:ea typeface="Calibri"/>
                <a:cs typeface="Calibri"/>
                <a:sym typeface="Calibri"/>
              </a:rPr>
              <a:t>Curricular resources for ELD or content blocks</a:t>
            </a:r>
            <a:endParaRPr sz="1500">
              <a:solidFill>
                <a:schemeClr val="dk1"/>
              </a:solidFill>
              <a:latin typeface="Calibri"/>
              <a:ea typeface="Calibri"/>
              <a:cs typeface="Calibri"/>
              <a:sym typeface="Calibri"/>
            </a:endParaRPr>
          </a:p>
          <a:p>
            <a:pPr marL="342900" lvl="0" indent="342900" algn="l" rtl="0">
              <a:lnSpc>
                <a:spcPct val="90000"/>
              </a:lnSpc>
              <a:spcBef>
                <a:spcPts val="400"/>
              </a:spcBef>
              <a:spcAft>
                <a:spcPts val="0"/>
              </a:spcAft>
              <a:buNone/>
            </a:pPr>
            <a:r>
              <a:rPr lang="en" sz="1400">
                <a:solidFill>
                  <a:schemeClr val="dk1"/>
                </a:solidFill>
              </a:rPr>
              <a:t>•</a:t>
            </a:r>
            <a:r>
              <a:rPr lang="en" sz="1400">
                <a:solidFill>
                  <a:schemeClr val="dk1"/>
                </a:solidFill>
                <a:latin typeface="Calibri"/>
                <a:ea typeface="Calibri"/>
                <a:cs typeface="Calibri"/>
                <a:sym typeface="Calibri"/>
              </a:rPr>
              <a:t>ELD Resources - EL Achieve, Pearson Language Central, NatGeo Edge, Reach, Inside the USA</a:t>
            </a:r>
            <a:endParaRPr sz="1400">
              <a:solidFill>
                <a:schemeClr val="dk1"/>
              </a:solidFill>
              <a:latin typeface="Calibri"/>
              <a:ea typeface="Calibri"/>
              <a:cs typeface="Calibri"/>
              <a:sym typeface="Calibri"/>
            </a:endParaRPr>
          </a:p>
          <a:p>
            <a:pPr marL="342900" lvl="0" indent="342900" algn="l" rtl="0">
              <a:lnSpc>
                <a:spcPct val="90000"/>
              </a:lnSpc>
              <a:spcBef>
                <a:spcPts val="400"/>
              </a:spcBef>
              <a:spcAft>
                <a:spcPts val="0"/>
              </a:spcAft>
              <a:buNone/>
            </a:pPr>
            <a:r>
              <a:rPr lang="en" sz="1400">
                <a:solidFill>
                  <a:schemeClr val="dk1"/>
                </a:solidFill>
              </a:rPr>
              <a:t>•</a:t>
            </a:r>
            <a:r>
              <a:rPr lang="en" sz="1400" u="sng">
                <a:solidFill>
                  <a:schemeClr val="hlink"/>
                </a:solidFill>
                <a:latin typeface="Calibri"/>
                <a:ea typeface="Calibri"/>
                <a:cs typeface="Calibri"/>
                <a:sym typeface="Calibri"/>
                <a:hlinkClick r:id="rId3"/>
              </a:rPr>
              <a:t>READ Act approved programming</a:t>
            </a:r>
            <a:endParaRPr sz="1400" u="sng">
              <a:solidFill>
                <a:schemeClr val="hlink"/>
              </a:solidFill>
              <a:latin typeface="Calibri"/>
              <a:ea typeface="Calibri"/>
              <a:cs typeface="Calibri"/>
              <a:sym typeface="Calibri"/>
            </a:endParaRPr>
          </a:p>
          <a:p>
            <a:pPr marL="0" lvl="0" indent="0" algn="l" rtl="0">
              <a:lnSpc>
                <a:spcPct val="90000"/>
              </a:lnSpc>
              <a:spcBef>
                <a:spcPts val="800"/>
              </a:spcBef>
              <a:spcAft>
                <a:spcPts val="0"/>
              </a:spcAft>
              <a:buNone/>
            </a:pPr>
            <a:r>
              <a:rPr lang="en" sz="1800">
                <a:solidFill>
                  <a:schemeClr val="dk1"/>
                </a:solidFill>
              </a:rPr>
              <a:t>•</a:t>
            </a:r>
            <a:r>
              <a:rPr lang="en" sz="1800">
                <a:solidFill>
                  <a:schemeClr val="dk1"/>
                </a:solidFill>
                <a:latin typeface="Calibri"/>
                <a:ea typeface="Calibri"/>
                <a:cs typeface="Calibri"/>
                <a:sym typeface="Calibri"/>
              </a:rPr>
              <a:t>Required FTE for core ELD Program</a:t>
            </a:r>
            <a:endParaRPr sz="18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r>
              <a:rPr lang="en" sz="1800">
                <a:solidFill>
                  <a:schemeClr val="dk1"/>
                </a:solidFill>
              </a:rPr>
              <a:t>•</a:t>
            </a:r>
            <a:r>
              <a:rPr lang="en" sz="1800">
                <a:solidFill>
                  <a:schemeClr val="dk1"/>
                </a:solidFill>
                <a:latin typeface="Calibri"/>
                <a:ea typeface="Calibri"/>
                <a:cs typeface="Calibri"/>
                <a:sym typeface="Calibri"/>
              </a:rPr>
              <a:t>FTE for core content programming</a:t>
            </a:r>
            <a:endParaRPr sz="18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r>
              <a:rPr lang="en" sz="1800">
                <a:solidFill>
                  <a:schemeClr val="dk1"/>
                </a:solidFill>
              </a:rPr>
              <a:t>•</a:t>
            </a:r>
            <a:r>
              <a:rPr lang="en" sz="1800">
                <a:solidFill>
                  <a:schemeClr val="dk1"/>
                </a:solidFill>
                <a:latin typeface="Calibri"/>
                <a:ea typeface="Calibri"/>
                <a:cs typeface="Calibri"/>
                <a:sym typeface="Calibri"/>
              </a:rPr>
              <a:t>Using TIII to pay for ELs to participate in an activity paid for with local funds for other students</a:t>
            </a:r>
            <a:endParaRPr sz="1800">
              <a:solidFill>
                <a:schemeClr val="dk1"/>
              </a:solidFill>
              <a:latin typeface="Calibri"/>
              <a:ea typeface="Calibri"/>
              <a:cs typeface="Calibri"/>
              <a:sym typeface="Calibri"/>
            </a:endParaRPr>
          </a:p>
        </p:txBody>
      </p:sp>
      <p:pic>
        <p:nvPicPr>
          <p:cNvPr id="601" name="Google Shape;601;p8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659450" y="167419"/>
            <a:ext cx="1237214" cy="1109625"/>
          </a:xfrm>
          <a:prstGeom prst="rect">
            <a:avLst/>
          </a:prstGeom>
          <a:noFill/>
          <a:ln>
            <a:noFill/>
          </a:ln>
        </p:spPr>
      </p:pic>
      <p:sp>
        <p:nvSpPr>
          <p:cNvPr id="602" name="Google Shape;602;p86">
            <a:extLst>
              <a:ext uri="{C183D7F6-B498-43B3-948B-1728B52AA6E4}">
                <adec:decorative xmlns:adec="http://schemas.microsoft.com/office/drawing/2017/decorative" val="1"/>
              </a:ext>
            </a:extLst>
          </p:cNvPr>
          <p:cNvSpPr/>
          <p:nvPr/>
        </p:nvSpPr>
        <p:spPr>
          <a:xfrm>
            <a:off x="9059325" y="5041106"/>
            <a:ext cx="49500" cy="56475"/>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7"/>
          <p:cNvSpPr txBox="1">
            <a:spLocks noGrp="1"/>
          </p:cNvSpPr>
          <p:nvPr>
            <p:ph type="title"/>
          </p:nvPr>
        </p:nvSpPr>
        <p:spPr>
          <a:xfrm>
            <a:off x="332681" y="273263"/>
            <a:ext cx="6048900" cy="55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RED FLAGS, continued</a:t>
            </a:r>
            <a:endParaRPr sz="2900">
              <a:latin typeface="Calibri"/>
              <a:ea typeface="Calibri"/>
              <a:cs typeface="Calibri"/>
              <a:sym typeface="Calibri"/>
            </a:endParaRPr>
          </a:p>
        </p:txBody>
      </p:sp>
      <p:sp>
        <p:nvSpPr>
          <p:cNvPr id="608" name="Google Shape;608;p87"/>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31</a:t>
            </a:fld>
            <a:endParaRPr/>
          </a:p>
        </p:txBody>
      </p:sp>
      <p:sp>
        <p:nvSpPr>
          <p:cNvPr id="609" name="Google Shape;609;p87"/>
          <p:cNvSpPr txBox="1"/>
          <p:nvPr/>
        </p:nvSpPr>
        <p:spPr>
          <a:xfrm>
            <a:off x="469163" y="1501594"/>
            <a:ext cx="7994025" cy="3299625"/>
          </a:xfrm>
          <a:prstGeom prst="rect">
            <a:avLst/>
          </a:prstGeom>
          <a:noFill/>
          <a:ln>
            <a:noFill/>
          </a:ln>
        </p:spPr>
        <p:txBody>
          <a:bodyPr spcFirstLastPara="1" wrap="square" lIns="68575" tIns="68575" rIns="68575" bIns="68575" anchor="t" anchorCtr="0">
            <a:spAutoFit/>
          </a:bodyPr>
          <a:lstStyle/>
          <a:p>
            <a:pPr marL="0" lvl="0" indent="0" algn="l" rtl="0">
              <a:lnSpc>
                <a:spcPct val="90000"/>
              </a:lnSpc>
              <a:spcBef>
                <a:spcPts val="800"/>
              </a:spcBef>
              <a:spcAft>
                <a:spcPts val="0"/>
              </a:spcAft>
              <a:buNone/>
            </a:pPr>
            <a:r>
              <a:rPr lang="en" sz="2200">
                <a:solidFill>
                  <a:schemeClr val="dk1"/>
                </a:solidFill>
              </a:rPr>
              <a:t>•</a:t>
            </a:r>
            <a:r>
              <a:rPr lang="en" sz="2200">
                <a:solidFill>
                  <a:schemeClr val="dk1"/>
                </a:solidFill>
                <a:latin typeface="Calibri"/>
                <a:ea typeface="Calibri"/>
                <a:cs typeface="Calibri"/>
                <a:sym typeface="Calibri"/>
              </a:rPr>
              <a:t>Translation/Interpretation Services</a:t>
            </a:r>
            <a:endParaRPr sz="2200">
              <a:solidFill>
                <a:schemeClr val="dk1"/>
              </a:solidFill>
              <a:latin typeface="Calibri"/>
              <a:ea typeface="Calibri"/>
              <a:cs typeface="Calibri"/>
              <a:sym typeface="Calibri"/>
            </a:endParaRPr>
          </a:p>
          <a:p>
            <a:pPr marL="342900" lvl="0" indent="0" algn="l" rtl="0">
              <a:lnSpc>
                <a:spcPct val="90000"/>
              </a:lnSpc>
              <a:spcBef>
                <a:spcPts val="400"/>
              </a:spcBef>
              <a:spcAft>
                <a:spcPts val="0"/>
              </a:spcAft>
              <a:buNone/>
            </a:pPr>
            <a:r>
              <a:rPr lang="en" sz="1900">
                <a:solidFill>
                  <a:schemeClr val="dk1"/>
                </a:solidFill>
              </a:rPr>
              <a:t>•</a:t>
            </a:r>
            <a:r>
              <a:rPr lang="en" sz="1900">
                <a:solidFill>
                  <a:schemeClr val="dk1"/>
                </a:solidFill>
                <a:latin typeface="Calibri"/>
                <a:ea typeface="Calibri"/>
                <a:cs typeface="Calibri"/>
                <a:sym typeface="Calibri"/>
              </a:rPr>
              <a:t>Translation/interpretation can only be used for activities non-essential to the students’ education or personal well-being. </a:t>
            </a:r>
            <a:endParaRPr sz="1900">
              <a:solidFill>
                <a:schemeClr val="dk1"/>
              </a:solidFill>
              <a:latin typeface="Calibri"/>
              <a:ea typeface="Calibri"/>
              <a:cs typeface="Calibri"/>
              <a:sym typeface="Calibri"/>
            </a:endParaRPr>
          </a:p>
          <a:p>
            <a:pPr marL="685800" lvl="0" indent="0" algn="l" rtl="0">
              <a:lnSpc>
                <a:spcPct val="90000"/>
              </a:lnSpc>
              <a:spcBef>
                <a:spcPts val="400"/>
              </a:spcBef>
              <a:spcAft>
                <a:spcPts val="0"/>
              </a:spcAft>
              <a:buNone/>
            </a:pPr>
            <a:r>
              <a:rPr lang="en" sz="1900">
                <a:solidFill>
                  <a:schemeClr val="dk1"/>
                </a:solidFill>
                <a:latin typeface="Calibri"/>
                <a:ea typeface="Calibri"/>
                <a:cs typeface="Calibri"/>
                <a:sym typeface="Calibri"/>
              </a:rPr>
              <a:t>Anything that needs to be communicated regarding the student’s </a:t>
            </a:r>
            <a:r>
              <a:rPr lang="en" sz="1900">
                <a:solidFill>
                  <a:schemeClr val="dk1"/>
                </a:solidFill>
                <a:highlight>
                  <a:srgbClr val="FFF2CC"/>
                </a:highlight>
                <a:latin typeface="Calibri"/>
                <a:ea typeface="Calibri"/>
                <a:cs typeface="Calibri"/>
                <a:sym typeface="Calibri"/>
              </a:rPr>
              <a:t>academic successes or challenges or the health and safety of the student needs to be translated or interpreted with general funds</a:t>
            </a:r>
            <a:r>
              <a:rPr lang="en"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marL="1028700" lvl="0" indent="0" algn="l" rtl="0">
              <a:lnSpc>
                <a:spcPct val="90000"/>
              </a:lnSpc>
              <a:spcBef>
                <a:spcPts val="400"/>
              </a:spcBef>
              <a:spcAft>
                <a:spcPts val="0"/>
              </a:spcAft>
              <a:buNone/>
            </a:pPr>
            <a:r>
              <a:rPr lang="en" sz="1900">
                <a:solidFill>
                  <a:schemeClr val="dk1"/>
                </a:solidFill>
                <a:latin typeface="Calibri"/>
                <a:ea typeface="Calibri"/>
                <a:cs typeface="Calibri"/>
                <a:sym typeface="Calibri"/>
              </a:rPr>
              <a:t>(i.e., parent conferences, parent requests for information, IEP meetings/plans, communications after an incident at school, PTA meetings, etc.)</a:t>
            </a:r>
            <a:endParaRPr sz="19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endParaRPr sz="1800">
              <a:solidFill>
                <a:schemeClr val="dk1"/>
              </a:solidFill>
            </a:endParaRPr>
          </a:p>
        </p:txBody>
      </p:sp>
      <p:pic>
        <p:nvPicPr>
          <p:cNvPr id="610" name="Google Shape;610;p8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59450" y="167419"/>
            <a:ext cx="1237214" cy="1109625"/>
          </a:xfrm>
          <a:prstGeom prst="rect">
            <a:avLst/>
          </a:prstGeom>
          <a:noFill/>
          <a:ln>
            <a:noFill/>
          </a:ln>
        </p:spPr>
      </p:pic>
      <p:sp>
        <p:nvSpPr>
          <p:cNvPr id="611" name="Google Shape;611;p87">
            <a:extLst>
              <a:ext uri="{C183D7F6-B498-43B3-948B-1728B52AA6E4}">
                <adec:decorative xmlns:adec="http://schemas.microsoft.com/office/drawing/2017/decorative" val="1"/>
              </a:ext>
            </a:extLst>
          </p:cNvPr>
          <p:cNvSpPr/>
          <p:nvPr/>
        </p:nvSpPr>
        <p:spPr>
          <a:xfrm>
            <a:off x="9059325" y="5041106"/>
            <a:ext cx="49500" cy="56475"/>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8"/>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32</a:t>
            </a:fld>
            <a:endParaRPr/>
          </a:p>
        </p:txBody>
      </p:sp>
      <p:pic>
        <p:nvPicPr>
          <p:cNvPr id="617" name="Google Shape;617;p88" descr="U.S. Department of Justice guidance on meaning communication with parents."/>
          <p:cNvPicPr preferRelativeResize="0"/>
          <p:nvPr/>
        </p:nvPicPr>
        <p:blipFill>
          <a:blip r:embed="rId3">
            <a:alphaModFix/>
          </a:blip>
          <a:stretch>
            <a:fillRect/>
          </a:stretch>
        </p:blipFill>
        <p:spPr>
          <a:xfrm>
            <a:off x="1542881" y="1028363"/>
            <a:ext cx="5964225" cy="4012725"/>
          </a:xfrm>
          <a:prstGeom prst="rect">
            <a:avLst/>
          </a:prstGeom>
          <a:noFill/>
          <a:ln>
            <a:noFill/>
          </a:ln>
        </p:spPr>
      </p:pic>
      <p:sp>
        <p:nvSpPr>
          <p:cNvPr id="618" name="Google Shape;618;p88"/>
          <p:cNvSpPr txBox="1">
            <a:spLocks noGrp="1"/>
          </p:cNvSpPr>
          <p:nvPr>
            <p:ph type="title"/>
          </p:nvPr>
        </p:nvSpPr>
        <p:spPr>
          <a:xfrm>
            <a:off x="332681" y="273263"/>
            <a:ext cx="8606700" cy="55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600">
                <a:latin typeface="Calibri"/>
                <a:ea typeface="Calibri"/>
                <a:cs typeface="Calibri"/>
                <a:sym typeface="Calibri"/>
              </a:rPr>
              <a:t>Additional Guidance: Meaningful Communication with Parents</a:t>
            </a:r>
            <a:endParaRPr sz="2600">
              <a:latin typeface="Calibri"/>
              <a:ea typeface="Calibri"/>
              <a:cs typeface="Calibri"/>
              <a:sym typeface="Calibri"/>
            </a:endParaRPr>
          </a:p>
        </p:txBody>
      </p:sp>
      <p:cxnSp>
        <p:nvCxnSpPr>
          <p:cNvPr id="619" name="Google Shape;619;p88">
            <a:extLst>
              <a:ext uri="{C183D7F6-B498-43B3-948B-1728B52AA6E4}">
                <adec:decorative xmlns:adec="http://schemas.microsoft.com/office/drawing/2017/decorative" val="1"/>
              </a:ext>
            </a:extLst>
          </p:cNvPr>
          <p:cNvCxnSpPr/>
          <p:nvPr/>
        </p:nvCxnSpPr>
        <p:spPr>
          <a:xfrm rot="10800000" flipH="1">
            <a:off x="2070769" y="3188119"/>
            <a:ext cx="4621275" cy="12150"/>
          </a:xfrm>
          <a:prstGeom prst="straightConnector1">
            <a:avLst/>
          </a:prstGeom>
          <a:noFill/>
          <a:ln w="9525" cap="flat" cmpd="sng">
            <a:solidFill>
              <a:srgbClr val="FF0000"/>
            </a:solidFill>
            <a:prstDash val="solid"/>
            <a:round/>
            <a:headEnd type="none" w="med" len="med"/>
            <a:tailEnd type="none" w="med" len="med"/>
          </a:ln>
        </p:spPr>
      </p:cxnSp>
      <p:cxnSp>
        <p:nvCxnSpPr>
          <p:cNvPr id="620" name="Google Shape;620;p88">
            <a:extLst>
              <a:ext uri="{C183D7F6-B498-43B3-948B-1728B52AA6E4}">
                <adec:decorative xmlns:adec="http://schemas.microsoft.com/office/drawing/2017/decorative" val="1"/>
              </a:ext>
            </a:extLst>
          </p:cNvPr>
          <p:cNvCxnSpPr/>
          <p:nvPr/>
        </p:nvCxnSpPr>
        <p:spPr>
          <a:xfrm>
            <a:off x="1748906" y="3352069"/>
            <a:ext cx="5119200" cy="18225"/>
          </a:xfrm>
          <a:prstGeom prst="straightConnector1">
            <a:avLst/>
          </a:prstGeom>
          <a:noFill/>
          <a:ln w="9525" cap="flat" cmpd="sng">
            <a:solidFill>
              <a:srgbClr val="FF0000"/>
            </a:solidFill>
            <a:prstDash val="solid"/>
            <a:round/>
            <a:headEnd type="none" w="med" len="med"/>
            <a:tailEnd type="none" w="med" len="med"/>
          </a:ln>
        </p:spPr>
      </p:cxnSp>
      <p:cxnSp>
        <p:nvCxnSpPr>
          <p:cNvPr id="621" name="Google Shape;621;p88">
            <a:extLst>
              <a:ext uri="{C183D7F6-B498-43B3-948B-1728B52AA6E4}">
                <adec:decorative xmlns:adec="http://schemas.microsoft.com/office/drawing/2017/decorative" val="1"/>
              </a:ext>
            </a:extLst>
          </p:cNvPr>
          <p:cNvCxnSpPr/>
          <p:nvPr/>
        </p:nvCxnSpPr>
        <p:spPr>
          <a:xfrm>
            <a:off x="1773206" y="3497794"/>
            <a:ext cx="2835900" cy="24300"/>
          </a:xfrm>
          <a:prstGeom prst="straightConnector1">
            <a:avLst/>
          </a:prstGeom>
          <a:noFill/>
          <a:ln w="9525" cap="flat" cmpd="sng">
            <a:solidFill>
              <a:srgbClr val="FF0000"/>
            </a:solidFill>
            <a:prstDash val="solid"/>
            <a:round/>
            <a:headEnd type="none" w="med" len="med"/>
            <a:tailEnd type="none" w="med" len="med"/>
          </a:ln>
        </p:spPr>
      </p:cxnSp>
      <p:sp>
        <p:nvSpPr>
          <p:cNvPr id="622" name="Google Shape;622;p88">
            <a:extLst>
              <a:ext uri="{C183D7F6-B498-43B3-948B-1728B52AA6E4}">
                <adec:decorative xmlns:adec="http://schemas.microsoft.com/office/drawing/2017/decorative" val="1"/>
              </a:ext>
            </a:extLst>
          </p:cNvPr>
          <p:cNvSpPr/>
          <p:nvPr/>
        </p:nvSpPr>
        <p:spPr>
          <a:xfrm>
            <a:off x="9059325" y="5041106"/>
            <a:ext cx="49500" cy="56475"/>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9"/>
          <p:cNvSpPr txBox="1">
            <a:spLocks noGrp="1"/>
          </p:cNvSpPr>
          <p:nvPr>
            <p:ph type="title"/>
          </p:nvPr>
        </p:nvSpPr>
        <p:spPr>
          <a:xfrm>
            <a:off x="332681" y="273263"/>
            <a:ext cx="8606700" cy="55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600">
                <a:latin typeface="Calibri"/>
                <a:ea typeface="Calibri"/>
                <a:cs typeface="Calibri"/>
                <a:sym typeface="Calibri"/>
              </a:rPr>
              <a:t>Additional Guidance: Meaningful Communication with Parents</a:t>
            </a:r>
            <a:endParaRPr sz="2600">
              <a:latin typeface="Calibri"/>
              <a:ea typeface="Calibri"/>
              <a:cs typeface="Calibri"/>
              <a:sym typeface="Calibri"/>
            </a:endParaRPr>
          </a:p>
        </p:txBody>
      </p:sp>
      <p:sp>
        <p:nvSpPr>
          <p:cNvPr id="628" name="Google Shape;628;p89"/>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33</a:t>
            </a:fld>
            <a:endParaRPr/>
          </a:p>
        </p:txBody>
      </p:sp>
      <p:pic>
        <p:nvPicPr>
          <p:cNvPr id="629" name="Google Shape;629;p89" descr="Additional guidance on meaningful communication with parents."/>
          <p:cNvPicPr preferRelativeResize="0"/>
          <p:nvPr/>
        </p:nvPicPr>
        <p:blipFill>
          <a:blip r:embed="rId3">
            <a:alphaModFix/>
          </a:blip>
          <a:stretch>
            <a:fillRect/>
          </a:stretch>
        </p:blipFill>
        <p:spPr>
          <a:xfrm>
            <a:off x="1972846" y="986896"/>
            <a:ext cx="5674707" cy="1643710"/>
          </a:xfrm>
          <a:prstGeom prst="rect">
            <a:avLst/>
          </a:prstGeom>
          <a:noFill/>
          <a:ln>
            <a:noFill/>
          </a:ln>
        </p:spPr>
      </p:pic>
      <p:pic>
        <p:nvPicPr>
          <p:cNvPr id="630" name="Google Shape;630;p89" descr="Additional guidance on meaningful communication with parents."/>
          <p:cNvPicPr preferRelativeResize="0"/>
          <p:nvPr/>
        </p:nvPicPr>
        <p:blipFill>
          <a:blip r:embed="rId4">
            <a:alphaModFix/>
          </a:blip>
          <a:stretch>
            <a:fillRect/>
          </a:stretch>
        </p:blipFill>
        <p:spPr>
          <a:xfrm>
            <a:off x="2055915" y="2630606"/>
            <a:ext cx="5591628" cy="2473987"/>
          </a:xfrm>
          <a:prstGeom prst="rect">
            <a:avLst/>
          </a:prstGeom>
          <a:noFill/>
          <a:ln>
            <a:noFill/>
          </a:ln>
        </p:spPr>
      </p:pic>
      <p:sp>
        <p:nvSpPr>
          <p:cNvPr id="631" name="Google Shape;631;p89">
            <a:extLst>
              <a:ext uri="{C183D7F6-B498-43B3-948B-1728B52AA6E4}">
                <adec:decorative xmlns:adec="http://schemas.microsoft.com/office/drawing/2017/decorative" val="1"/>
              </a:ext>
            </a:extLst>
          </p:cNvPr>
          <p:cNvSpPr/>
          <p:nvPr/>
        </p:nvSpPr>
        <p:spPr>
          <a:xfrm>
            <a:off x="9059325" y="5041106"/>
            <a:ext cx="49500" cy="56475"/>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90"/>
          <p:cNvSpPr txBox="1">
            <a:spLocks noGrp="1"/>
          </p:cNvSpPr>
          <p:nvPr>
            <p:ph type="title"/>
          </p:nvPr>
        </p:nvSpPr>
        <p:spPr>
          <a:xfrm>
            <a:off x="332681" y="323906"/>
            <a:ext cx="8679150" cy="37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Other Reminders: Private school consultation</a:t>
            </a:r>
            <a:endParaRPr sz="2900">
              <a:latin typeface="Calibri"/>
              <a:ea typeface="Calibri"/>
              <a:cs typeface="Calibri"/>
              <a:sym typeface="Calibri"/>
            </a:endParaRPr>
          </a:p>
        </p:txBody>
      </p:sp>
      <p:sp>
        <p:nvSpPr>
          <p:cNvPr id="637" name="Google Shape;637;p9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Autofit/>
          </a:bodyPr>
          <a:lstStyle/>
          <a:p>
            <a:pPr marL="342900" lvl="0" indent="-279400" algn="l" rtl="0">
              <a:lnSpc>
                <a:spcPct val="200000"/>
              </a:lnSpc>
              <a:spcBef>
                <a:spcPts val="0"/>
              </a:spcBef>
              <a:spcAft>
                <a:spcPts val="0"/>
              </a:spcAft>
              <a:buSzPts val="1800"/>
              <a:buChar char="●"/>
            </a:pPr>
            <a:r>
              <a:rPr lang="en"/>
              <a:t>Who is eligible?</a:t>
            </a:r>
            <a:endParaRPr/>
          </a:p>
          <a:p>
            <a:pPr marL="685800" lvl="1" indent="-260350" algn="l" rtl="0">
              <a:lnSpc>
                <a:spcPct val="200000"/>
              </a:lnSpc>
              <a:spcBef>
                <a:spcPts val="0"/>
              </a:spcBef>
              <a:spcAft>
                <a:spcPts val="0"/>
              </a:spcAft>
              <a:buSzPts val="1500"/>
              <a:buChar char="○"/>
            </a:pPr>
            <a:r>
              <a:rPr lang="en"/>
              <a:t>An LEA that receives Title III funds must provide Title III services to eligible non-profit private school PK-12 students, teachers, and other educational personnel according to the number of eligible students enrolled at the private school.</a:t>
            </a:r>
            <a:endParaRPr/>
          </a:p>
          <a:p>
            <a:pPr marL="342900" lvl="0" indent="-279400" algn="l" rtl="0">
              <a:lnSpc>
                <a:spcPct val="200000"/>
              </a:lnSpc>
              <a:spcBef>
                <a:spcPts val="0"/>
              </a:spcBef>
              <a:spcAft>
                <a:spcPts val="0"/>
              </a:spcAft>
              <a:buSzPts val="1800"/>
              <a:buChar char="●"/>
            </a:pPr>
            <a:r>
              <a:rPr lang="en"/>
              <a:t>Consultation</a:t>
            </a:r>
            <a:endParaRPr/>
          </a:p>
          <a:p>
            <a:pPr marL="685800" lvl="1" indent="-260350" algn="l" rtl="0">
              <a:lnSpc>
                <a:spcPct val="200000"/>
              </a:lnSpc>
              <a:spcBef>
                <a:spcPts val="0"/>
              </a:spcBef>
              <a:spcAft>
                <a:spcPts val="0"/>
              </a:spcAft>
              <a:buSzPts val="1500"/>
              <a:buChar char="○"/>
            </a:pPr>
            <a:r>
              <a:rPr lang="en"/>
              <a:t>Must engage in timely and meaningful consultation with private school officials. The consultation must be ongoing throughout the school year.</a:t>
            </a:r>
            <a:endParaRPr/>
          </a:p>
        </p:txBody>
      </p:sp>
      <p:sp>
        <p:nvSpPr>
          <p:cNvPr id="638" name="Google Shape;638;p90"/>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91"/>
          <p:cNvSpPr txBox="1">
            <a:spLocks noGrp="1"/>
          </p:cNvSpPr>
          <p:nvPr>
            <p:ph type="title"/>
          </p:nvPr>
        </p:nvSpPr>
        <p:spPr>
          <a:xfrm>
            <a:off x="332681" y="323907"/>
            <a:ext cx="6048900" cy="374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Private school: Title III Equitable Services</a:t>
            </a:r>
            <a:endParaRPr sz="2900">
              <a:latin typeface="Calibri"/>
              <a:ea typeface="Calibri"/>
              <a:cs typeface="Calibri"/>
              <a:sym typeface="Calibri"/>
            </a:endParaRPr>
          </a:p>
        </p:txBody>
      </p:sp>
      <p:sp>
        <p:nvSpPr>
          <p:cNvPr id="644" name="Google Shape;644;p91"/>
          <p:cNvSpPr txBox="1">
            <a:spLocks noGrp="1"/>
          </p:cNvSpPr>
          <p:nvPr>
            <p:ph type="body" idx="1"/>
          </p:nvPr>
        </p:nvSpPr>
        <p:spPr>
          <a:xfrm>
            <a:off x="628650" y="1165856"/>
            <a:ext cx="7886700" cy="3789450"/>
          </a:xfrm>
          <a:prstGeom prst="rect">
            <a:avLst/>
          </a:prstGeom>
          <a:noFill/>
          <a:ln>
            <a:noFill/>
          </a:ln>
        </p:spPr>
        <p:txBody>
          <a:bodyPr spcFirstLastPara="1" wrap="square" lIns="0" tIns="0" rIns="0" bIns="0" anchor="t" anchorCtr="0">
            <a:noAutofit/>
          </a:bodyPr>
          <a:lstStyle/>
          <a:p>
            <a:pPr marL="342900" lvl="0" indent="-279400" algn="l" rtl="0">
              <a:lnSpc>
                <a:spcPct val="200000"/>
              </a:lnSpc>
              <a:spcBef>
                <a:spcPts val="0"/>
              </a:spcBef>
              <a:spcAft>
                <a:spcPts val="0"/>
              </a:spcAft>
              <a:buSzPts val="1800"/>
              <a:buChar char="●"/>
            </a:pPr>
            <a:r>
              <a:rPr lang="en"/>
              <a:t>Which students are eligible?</a:t>
            </a:r>
            <a:endParaRPr/>
          </a:p>
          <a:p>
            <a:pPr marL="685800" lvl="1" indent="-260350" algn="l" rtl="0">
              <a:lnSpc>
                <a:spcPct val="200000"/>
              </a:lnSpc>
              <a:spcBef>
                <a:spcPts val="0"/>
              </a:spcBef>
              <a:spcAft>
                <a:spcPts val="0"/>
              </a:spcAft>
              <a:buSzPts val="1500"/>
              <a:buChar char="○"/>
            </a:pPr>
            <a:r>
              <a:rPr lang="en"/>
              <a:t>EL private school students that attend a private school in the LEA geographic location</a:t>
            </a:r>
            <a:endParaRPr/>
          </a:p>
          <a:p>
            <a:pPr marL="342900" lvl="0" indent="-279400" algn="l" rtl="0">
              <a:lnSpc>
                <a:spcPct val="200000"/>
              </a:lnSpc>
              <a:spcBef>
                <a:spcPts val="0"/>
              </a:spcBef>
              <a:spcAft>
                <a:spcPts val="0"/>
              </a:spcAft>
              <a:buSzPts val="1800"/>
              <a:buChar char="●"/>
            </a:pPr>
            <a:r>
              <a:rPr lang="en"/>
              <a:t>How to determine how many students:</a:t>
            </a:r>
            <a:endParaRPr/>
          </a:p>
          <a:p>
            <a:pPr marL="685800" lvl="1" indent="-260350" algn="l" rtl="0">
              <a:lnSpc>
                <a:spcPct val="200000"/>
              </a:lnSpc>
              <a:spcBef>
                <a:spcPts val="0"/>
              </a:spcBef>
              <a:spcAft>
                <a:spcPts val="0"/>
              </a:spcAft>
              <a:buSzPts val="1500"/>
              <a:buChar char="○"/>
            </a:pPr>
            <a:r>
              <a:rPr lang="en"/>
              <a:t>Students must be identified the same way LEA ELs are identified</a:t>
            </a:r>
            <a:endParaRPr/>
          </a:p>
          <a:p>
            <a:pPr marL="1028700" lvl="2" indent="-254000" algn="l" rtl="0">
              <a:lnSpc>
                <a:spcPct val="200000"/>
              </a:lnSpc>
              <a:spcBef>
                <a:spcPts val="0"/>
              </a:spcBef>
              <a:spcAft>
                <a:spcPts val="0"/>
              </a:spcAft>
              <a:buSzPts val="1400"/>
              <a:buChar char="■"/>
            </a:pPr>
            <a:r>
              <a:rPr lang="en"/>
              <a:t>Home Language Questionnaire/Home Language Survey, screener</a:t>
            </a:r>
            <a:endParaRPr/>
          </a:p>
          <a:p>
            <a:pPr marL="342900" lvl="0" indent="-279400" algn="l" rtl="0">
              <a:lnSpc>
                <a:spcPct val="200000"/>
              </a:lnSpc>
              <a:spcBef>
                <a:spcPts val="0"/>
              </a:spcBef>
              <a:spcAft>
                <a:spcPts val="0"/>
              </a:spcAft>
              <a:buSzPts val="1800"/>
              <a:buChar char="●"/>
            </a:pPr>
            <a:r>
              <a:rPr lang="en"/>
              <a:t>What if current private school does not identify EL students?</a:t>
            </a:r>
            <a:endParaRPr/>
          </a:p>
          <a:p>
            <a:pPr marL="685800" lvl="1" indent="-260350" algn="l" rtl="0">
              <a:lnSpc>
                <a:spcPct val="200000"/>
              </a:lnSpc>
              <a:spcBef>
                <a:spcPts val="0"/>
              </a:spcBef>
              <a:spcAft>
                <a:spcPts val="0"/>
              </a:spcAft>
              <a:buSzPts val="1500"/>
              <a:buChar char="○"/>
            </a:pPr>
            <a:r>
              <a:rPr lang="en"/>
              <a:t>Through the consultation, it  may be determined that the LEA will assist the private school with the identification process.</a:t>
            </a:r>
            <a:endParaRPr/>
          </a:p>
        </p:txBody>
      </p:sp>
      <p:sp>
        <p:nvSpPr>
          <p:cNvPr id="645" name="Google Shape;645;p91"/>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92"/>
          <p:cNvSpPr txBox="1">
            <a:spLocks noGrp="1"/>
          </p:cNvSpPr>
          <p:nvPr>
            <p:ph type="title"/>
          </p:nvPr>
        </p:nvSpPr>
        <p:spPr>
          <a:xfrm>
            <a:off x="332681" y="323907"/>
            <a:ext cx="6048900" cy="37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100"/>
              <a:buFont typeface="Arial"/>
              <a:buNone/>
            </a:pPr>
            <a:r>
              <a:rPr lang="en" sz="2900">
                <a:latin typeface="Calibri"/>
                <a:ea typeface="Calibri"/>
                <a:cs typeface="Calibri"/>
                <a:sym typeface="Calibri"/>
              </a:rPr>
              <a:t>Private school: Title III Equitable Services</a:t>
            </a:r>
            <a:endParaRPr sz="2900">
              <a:latin typeface="Calibri"/>
              <a:ea typeface="Calibri"/>
              <a:cs typeface="Calibri"/>
              <a:sym typeface="Calibri"/>
            </a:endParaRPr>
          </a:p>
        </p:txBody>
      </p:sp>
      <p:sp>
        <p:nvSpPr>
          <p:cNvPr id="651" name="Google Shape;651;p92"/>
          <p:cNvSpPr txBox="1">
            <a:spLocks noGrp="1"/>
          </p:cNvSpPr>
          <p:nvPr>
            <p:ph type="body" idx="1"/>
          </p:nvPr>
        </p:nvSpPr>
        <p:spPr>
          <a:xfrm>
            <a:off x="628650" y="1165856"/>
            <a:ext cx="7886700" cy="3789450"/>
          </a:xfrm>
          <a:prstGeom prst="rect">
            <a:avLst/>
          </a:prstGeom>
          <a:noFill/>
          <a:ln>
            <a:noFill/>
          </a:ln>
        </p:spPr>
        <p:txBody>
          <a:bodyPr spcFirstLastPara="1" wrap="square" lIns="0" tIns="0" rIns="0" bIns="0" anchor="t" anchorCtr="0">
            <a:noAutofit/>
          </a:bodyPr>
          <a:lstStyle/>
          <a:p>
            <a:pPr marL="342900" lvl="0" indent="-279400" algn="l" rtl="0">
              <a:lnSpc>
                <a:spcPct val="200000"/>
              </a:lnSpc>
              <a:spcBef>
                <a:spcPts val="0"/>
              </a:spcBef>
              <a:spcAft>
                <a:spcPts val="0"/>
              </a:spcAft>
              <a:buSzPts val="1800"/>
              <a:buChar char="●"/>
            </a:pPr>
            <a:r>
              <a:rPr lang="en"/>
              <a:t>To ensure equitable participation, a school district must:</a:t>
            </a:r>
            <a:endParaRPr/>
          </a:p>
          <a:p>
            <a:pPr marL="685800" lvl="1" indent="-260350" algn="l" rtl="0">
              <a:lnSpc>
                <a:spcPct val="200000"/>
              </a:lnSpc>
              <a:spcBef>
                <a:spcPts val="0"/>
              </a:spcBef>
              <a:spcAft>
                <a:spcPts val="0"/>
              </a:spcAft>
              <a:buSzPts val="1500"/>
              <a:buChar char="○"/>
            </a:pPr>
            <a:r>
              <a:rPr lang="en"/>
              <a:t>Consult promptly and in a meaningful way with private school officials to assess, address, and evaluate the needs of private school ELs, teachers, and other personnel</a:t>
            </a:r>
            <a:endParaRPr/>
          </a:p>
          <a:p>
            <a:pPr marL="685800" lvl="1" indent="-260350" algn="l" rtl="0">
              <a:lnSpc>
                <a:spcPct val="200000"/>
              </a:lnSpc>
              <a:spcBef>
                <a:spcPts val="0"/>
              </a:spcBef>
              <a:spcAft>
                <a:spcPts val="0"/>
              </a:spcAft>
              <a:buSzPts val="1500"/>
              <a:buChar char="○"/>
            </a:pPr>
            <a:r>
              <a:rPr lang="en"/>
              <a:t>Spend funds per-pupil equal to the funds it expends for public students</a:t>
            </a:r>
            <a:endParaRPr/>
          </a:p>
          <a:p>
            <a:pPr marL="685800" lvl="1" indent="-260350" algn="l" rtl="0">
              <a:lnSpc>
                <a:spcPct val="200000"/>
              </a:lnSpc>
              <a:spcBef>
                <a:spcPts val="0"/>
              </a:spcBef>
              <a:spcAft>
                <a:spcPts val="0"/>
              </a:spcAft>
              <a:buSzPts val="1500"/>
              <a:buChar char="○"/>
            </a:pPr>
            <a:r>
              <a:rPr lang="en"/>
              <a:t>Offer private school students, teachers, and other personnel to take part in professional development opportunities it offers</a:t>
            </a:r>
            <a:endParaRPr/>
          </a:p>
        </p:txBody>
      </p:sp>
      <p:sp>
        <p:nvSpPr>
          <p:cNvPr id="652" name="Google Shape;652;p92"/>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93"/>
          <p:cNvSpPr txBox="1">
            <a:spLocks noGrp="1"/>
          </p:cNvSpPr>
          <p:nvPr>
            <p:ph type="title"/>
          </p:nvPr>
        </p:nvSpPr>
        <p:spPr>
          <a:xfrm>
            <a:off x="332681" y="323907"/>
            <a:ext cx="6048900" cy="37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100"/>
              <a:buFont typeface="Arial"/>
              <a:buNone/>
            </a:pPr>
            <a:r>
              <a:rPr lang="en" sz="2900">
                <a:latin typeface="Calibri"/>
                <a:ea typeface="Calibri"/>
                <a:cs typeface="Calibri"/>
                <a:sym typeface="Calibri"/>
              </a:rPr>
              <a:t>Private school: Title III Equitable Services</a:t>
            </a:r>
            <a:endParaRPr sz="2900">
              <a:latin typeface="Calibri"/>
              <a:ea typeface="Calibri"/>
              <a:cs typeface="Calibri"/>
              <a:sym typeface="Calibri"/>
            </a:endParaRPr>
          </a:p>
        </p:txBody>
      </p:sp>
      <p:sp>
        <p:nvSpPr>
          <p:cNvPr id="658" name="Google Shape;658;p93"/>
          <p:cNvSpPr txBox="1">
            <a:spLocks noGrp="1"/>
          </p:cNvSpPr>
          <p:nvPr>
            <p:ph type="body" idx="1"/>
          </p:nvPr>
        </p:nvSpPr>
        <p:spPr>
          <a:xfrm>
            <a:off x="628650" y="1165856"/>
            <a:ext cx="7886700" cy="3789450"/>
          </a:xfrm>
          <a:prstGeom prst="rect">
            <a:avLst/>
          </a:prstGeom>
          <a:noFill/>
          <a:ln>
            <a:noFill/>
          </a:ln>
        </p:spPr>
        <p:txBody>
          <a:bodyPr spcFirstLastPara="1" wrap="square" lIns="0" tIns="0" rIns="0" bIns="0" anchor="t" anchorCtr="0">
            <a:noAutofit/>
          </a:bodyPr>
          <a:lstStyle/>
          <a:p>
            <a:pPr marL="342900" lvl="0" indent="-279400" algn="l" rtl="0">
              <a:lnSpc>
                <a:spcPct val="200000"/>
              </a:lnSpc>
              <a:spcBef>
                <a:spcPts val="0"/>
              </a:spcBef>
              <a:spcAft>
                <a:spcPts val="0"/>
              </a:spcAft>
              <a:buSzPts val="1800"/>
              <a:buChar char="●"/>
            </a:pPr>
            <a:r>
              <a:rPr lang="en"/>
              <a:t>EXAMPLE SERVICES:</a:t>
            </a:r>
            <a:endParaRPr/>
          </a:p>
          <a:p>
            <a:pPr marL="685800" lvl="1" indent="-260350" algn="l" rtl="0">
              <a:lnSpc>
                <a:spcPct val="200000"/>
              </a:lnSpc>
              <a:spcBef>
                <a:spcPts val="0"/>
              </a:spcBef>
              <a:spcAft>
                <a:spcPts val="0"/>
              </a:spcAft>
              <a:buSzPts val="1500"/>
              <a:buChar char="○"/>
            </a:pPr>
            <a:r>
              <a:rPr lang="en"/>
              <a:t>Tutoring for ELs before, during, and after school hours</a:t>
            </a:r>
            <a:endParaRPr/>
          </a:p>
          <a:p>
            <a:pPr marL="685800" lvl="1" indent="-260350" algn="l" rtl="0">
              <a:lnSpc>
                <a:spcPct val="200000"/>
              </a:lnSpc>
              <a:spcBef>
                <a:spcPts val="0"/>
              </a:spcBef>
              <a:spcAft>
                <a:spcPts val="0"/>
              </a:spcAft>
              <a:buSzPts val="1500"/>
              <a:buChar char="○"/>
            </a:pPr>
            <a:r>
              <a:rPr lang="en"/>
              <a:t>Professional development</a:t>
            </a:r>
            <a:endParaRPr/>
          </a:p>
          <a:p>
            <a:pPr marL="685800" lvl="1" indent="-260350" algn="l" rtl="0">
              <a:lnSpc>
                <a:spcPct val="200000"/>
              </a:lnSpc>
              <a:spcBef>
                <a:spcPts val="0"/>
              </a:spcBef>
              <a:spcAft>
                <a:spcPts val="0"/>
              </a:spcAft>
              <a:buSzPts val="1500"/>
              <a:buChar char="○"/>
            </a:pPr>
            <a:r>
              <a:rPr lang="en"/>
              <a:t>Summer school programs to provide English language instruction</a:t>
            </a:r>
            <a:endParaRPr/>
          </a:p>
          <a:p>
            <a:pPr marL="685800" lvl="1" indent="-260350" algn="l" rtl="0">
              <a:lnSpc>
                <a:spcPct val="200000"/>
              </a:lnSpc>
              <a:spcBef>
                <a:spcPts val="0"/>
              </a:spcBef>
              <a:spcAft>
                <a:spcPts val="0"/>
              </a:spcAft>
              <a:buSzPts val="1500"/>
              <a:buChar char="○"/>
            </a:pPr>
            <a:r>
              <a:rPr lang="en"/>
              <a:t>Supplemental instructional materials and supplies</a:t>
            </a:r>
            <a:endParaRPr/>
          </a:p>
          <a:p>
            <a:pPr marL="0" lvl="0" indent="0" algn="l" rtl="0">
              <a:lnSpc>
                <a:spcPct val="200000"/>
              </a:lnSpc>
              <a:spcBef>
                <a:spcPts val="0"/>
              </a:spcBef>
              <a:spcAft>
                <a:spcPts val="0"/>
              </a:spcAft>
              <a:buNone/>
            </a:pPr>
            <a:endParaRPr/>
          </a:p>
        </p:txBody>
      </p:sp>
      <p:sp>
        <p:nvSpPr>
          <p:cNvPr id="659" name="Google Shape;659;p93"/>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94"/>
          <p:cNvSpPr txBox="1">
            <a:spLocks noGrp="1"/>
          </p:cNvSpPr>
          <p:nvPr>
            <p:ph type="title"/>
          </p:nvPr>
        </p:nvSpPr>
        <p:spPr>
          <a:xfrm>
            <a:off x="332681" y="323907"/>
            <a:ext cx="6048900" cy="374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2100"/>
              <a:buFont typeface="Arial"/>
              <a:buNone/>
            </a:pPr>
            <a:r>
              <a:rPr lang="en" sz="2900">
                <a:latin typeface="Calibri"/>
                <a:ea typeface="Calibri"/>
                <a:cs typeface="Calibri"/>
                <a:sym typeface="Calibri"/>
              </a:rPr>
              <a:t>Private school: Title III Equitable Services</a:t>
            </a:r>
            <a:endParaRPr sz="2900">
              <a:latin typeface="Calibri"/>
              <a:ea typeface="Calibri"/>
              <a:cs typeface="Calibri"/>
              <a:sym typeface="Calibri"/>
            </a:endParaRPr>
          </a:p>
        </p:txBody>
      </p:sp>
      <p:sp>
        <p:nvSpPr>
          <p:cNvPr id="665" name="Google Shape;665;p94"/>
          <p:cNvSpPr txBox="1">
            <a:spLocks noGrp="1"/>
          </p:cNvSpPr>
          <p:nvPr>
            <p:ph type="body" idx="1"/>
          </p:nvPr>
        </p:nvSpPr>
        <p:spPr>
          <a:xfrm>
            <a:off x="628650" y="1165856"/>
            <a:ext cx="7886700" cy="3789450"/>
          </a:xfrm>
          <a:prstGeom prst="rect">
            <a:avLst/>
          </a:prstGeom>
          <a:noFill/>
          <a:ln>
            <a:noFill/>
          </a:ln>
        </p:spPr>
        <p:txBody>
          <a:bodyPr spcFirstLastPara="1" wrap="square" lIns="0" tIns="0" rIns="0" bIns="0" anchor="t" anchorCtr="0">
            <a:noAutofit/>
          </a:bodyPr>
          <a:lstStyle/>
          <a:p>
            <a:pPr marL="342900" lvl="0" indent="-279400" algn="l" rtl="0">
              <a:lnSpc>
                <a:spcPct val="200000"/>
              </a:lnSpc>
              <a:spcBef>
                <a:spcPts val="0"/>
              </a:spcBef>
              <a:spcAft>
                <a:spcPts val="0"/>
              </a:spcAft>
              <a:buSzPts val="1800"/>
              <a:buChar char="●"/>
            </a:pPr>
            <a:r>
              <a:rPr lang="en"/>
              <a:t>SCHOOL DISTRICTS MUST HAVE DOCUMENTATION OF THE FOLLOWING:</a:t>
            </a:r>
            <a:endParaRPr/>
          </a:p>
          <a:p>
            <a:pPr marL="685800" lvl="1" indent="-260350" algn="l" rtl="0">
              <a:lnSpc>
                <a:spcPct val="200000"/>
              </a:lnSpc>
              <a:spcBef>
                <a:spcPts val="0"/>
              </a:spcBef>
              <a:spcAft>
                <a:spcPts val="0"/>
              </a:spcAft>
              <a:buSzPts val="1500"/>
              <a:buChar char="○"/>
            </a:pPr>
            <a:r>
              <a:rPr lang="en"/>
              <a:t>Evidence of consultation</a:t>
            </a:r>
            <a:endParaRPr/>
          </a:p>
          <a:p>
            <a:pPr marL="1028700" lvl="2" indent="-254000" algn="l" rtl="0">
              <a:lnSpc>
                <a:spcPct val="200000"/>
              </a:lnSpc>
              <a:spcBef>
                <a:spcPts val="0"/>
              </a:spcBef>
              <a:spcAft>
                <a:spcPts val="0"/>
              </a:spcAft>
              <a:buSzPts val="1400"/>
              <a:buChar char="■"/>
            </a:pPr>
            <a:r>
              <a:rPr lang="en"/>
              <a:t>Record that student lives within district boundaries</a:t>
            </a:r>
            <a:endParaRPr/>
          </a:p>
          <a:p>
            <a:pPr marL="685800" lvl="1" indent="-260350" algn="l" rtl="0">
              <a:lnSpc>
                <a:spcPct val="200000"/>
              </a:lnSpc>
              <a:spcBef>
                <a:spcPts val="0"/>
              </a:spcBef>
              <a:spcAft>
                <a:spcPts val="0"/>
              </a:spcAft>
              <a:buSzPts val="1500"/>
              <a:buChar char="○"/>
            </a:pPr>
            <a:r>
              <a:rPr lang="en"/>
              <a:t>Evidence of non-public school’s process to identify English learners</a:t>
            </a:r>
            <a:endParaRPr/>
          </a:p>
          <a:p>
            <a:pPr marL="685800" lvl="1" indent="-260350" algn="l" rtl="0">
              <a:lnSpc>
                <a:spcPct val="200000"/>
              </a:lnSpc>
              <a:spcBef>
                <a:spcPts val="0"/>
              </a:spcBef>
              <a:spcAft>
                <a:spcPts val="0"/>
              </a:spcAft>
              <a:buSzPts val="1500"/>
              <a:buChar char="○"/>
            </a:pPr>
            <a:r>
              <a:rPr lang="en"/>
              <a:t>Fiscal records aligned with allowable activities</a:t>
            </a:r>
            <a:endParaRPr/>
          </a:p>
          <a:p>
            <a:pPr marL="685800" lvl="1" indent="-260350" algn="l" rtl="0">
              <a:lnSpc>
                <a:spcPct val="200000"/>
              </a:lnSpc>
              <a:spcBef>
                <a:spcPts val="0"/>
              </a:spcBef>
              <a:spcAft>
                <a:spcPts val="0"/>
              </a:spcAft>
              <a:buSzPts val="1500"/>
              <a:buChar char="○"/>
            </a:pPr>
            <a:r>
              <a:rPr lang="en"/>
              <a:t>Compliance with supplement, not supplant provision</a:t>
            </a:r>
            <a:endParaRPr/>
          </a:p>
          <a:p>
            <a:pPr marL="685800" lvl="0" indent="0" algn="l" rtl="0">
              <a:lnSpc>
                <a:spcPct val="200000"/>
              </a:lnSpc>
              <a:spcBef>
                <a:spcPts val="0"/>
              </a:spcBef>
              <a:spcAft>
                <a:spcPts val="0"/>
              </a:spcAft>
              <a:buNone/>
            </a:pPr>
            <a:endParaRPr/>
          </a:p>
          <a:p>
            <a:pPr marL="0" lvl="0" indent="0" algn="l" rtl="0">
              <a:lnSpc>
                <a:spcPct val="200000"/>
              </a:lnSpc>
              <a:spcBef>
                <a:spcPts val="0"/>
              </a:spcBef>
              <a:spcAft>
                <a:spcPts val="0"/>
              </a:spcAft>
              <a:buNone/>
            </a:pPr>
            <a:endParaRPr/>
          </a:p>
        </p:txBody>
      </p:sp>
      <p:sp>
        <p:nvSpPr>
          <p:cNvPr id="666" name="Google Shape;666;p94"/>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95"/>
          <p:cNvSpPr txBox="1">
            <a:spLocks noGrp="1"/>
          </p:cNvSpPr>
          <p:nvPr>
            <p:ph type="ctrTitle"/>
          </p:nvPr>
        </p:nvSpPr>
        <p:spPr>
          <a:xfrm>
            <a:off x="0" y="1177425"/>
            <a:ext cx="9144000" cy="3966075"/>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sz="1400">
                <a:latin typeface="Calibri"/>
                <a:ea typeface="Calibri"/>
                <a:cs typeface="Calibri"/>
                <a:sym typeface="Calibri"/>
              </a:rPr>
              <a:t>Information for Limited English Proficient (LEP) Parents and Guardians and </a:t>
            </a:r>
            <a:endParaRPr sz="1400">
              <a:latin typeface="Calibri"/>
              <a:ea typeface="Calibri"/>
              <a:cs typeface="Calibri"/>
              <a:sym typeface="Calibri"/>
            </a:endParaRPr>
          </a:p>
          <a:p>
            <a:pPr marL="0" lvl="0" indent="0" algn="ctr" rtl="0">
              <a:lnSpc>
                <a:spcPct val="90000"/>
              </a:lnSpc>
              <a:spcBef>
                <a:spcPts val="0"/>
              </a:spcBef>
              <a:spcAft>
                <a:spcPts val="0"/>
              </a:spcAft>
              <a:buClr>
                <a:schemeClr val="lt1"/>
              </a:buClr>
              <a:buSzPts val="3000"/>
              <a:buFont typeface="Arial"/>
              <a:buNone/>
            </a:pPr>
            <a:r>
              <a:rPr lang="en" sz="1400">
                <a:latin typeface="Calibri"/>
                <a:ea typeface="Calibri"/>
                <a:cs typeface="Calibri"/>
                <a:sym typeface="Calibri"/>
              </a:rPr>
              <a:t>for Schools and School Districts that Communicate with Them</a:t>
            </a:r>
            <a:endParaRPr sz="1400">
              <a:latin typeface="Calibri"/>
              <a:ea typeface="Calibri"/>
              <a:cs typeface="Calibri"/>
              <a:sym typeface="Calibri"/>
            </a:endParaRPr>
          </a:p>
          <a:p>
            <a:pPr marL="0" lvl="0" indent="0" algn="ctr" rtl="0">
              <a:lnSpc>
                <a:spcPct val="90000"/>
              </a:lnSpc>
              <a:spcBef>
                <a:spcPts val="0"/>
              </a:spcBef>
              <a:spcAft>
                <a:spcPts val="0"/>
              </a:spcAft>
              <a:buClr>
                <a:schemeClr val="lt1"/>
              </a:buClr>
              <a:buSzPts val="3000"/>
              <a:buFont typeface="Arial"/>
              <a:buNone/>
            </a:pPr>
            <a:r>
              <a:rPr lang="en" sz="1400">
                <a:latin typeface="Calibri"/>
                <a:ea typeface="Calibri"/>
                <a:cs typeface="Calibri"/>
                <a:sym typeface="Calibri"/>
              </a:rPr>
              <a:t> </a:t>
            </a:r>
            <a:r>
              <a:rPr lang="en" sz="1400" u="sng">
                <a:solidFill>
                  <a:schemeClr val="hlink"/>
                </a:solidFill>
                <a:latin typeface="Calibri"/>
                <a:ea typeface="Calibri"/>
                <a:cs typeface="Calibri"/>
                <a:sym typeface="Calibri"/>
                <a:hlinkClick r:id="rId3"/>
              </a:rPr>
              <a:t>https://www2.ed.gov/about/offices/list/ocr/docs/dcl-factsheet-lep-parents-201501.pdf</a:t>
            </a:r>
            <a:endParaRPr sz="1400">
              <a:latin typeface="Calibri"/>
              <a:ea typeface="Calibri"/>
              <a:cs typeface="Calibri"/>
              <a:sym typeface="Calibri"/>
            </a:endParaRPr>
          </a:p>
          <a:p>
            <a:pPr marL="0" lvl="0" indent="0" algn="ctr" rtl="0">
              <a:spcBef>
                <a:spcPts val="0"/>
              </a:spcBef>
              <a:spcAft>
                <a:spcPts val="0"/>
              </a:spcAft>
              <a:buClr>
                <a:schemeClr val="lt1"/>
              </a:buClr>
              <a:buSzPts val="3000"/>
              <a:buFont typeface="Arial"/>
              <a:buNone/>
            </a:pPr>
            <a:endParaRPr sz="1400">
              <a:latin typeface="Calibri"/>
              <a:ea typeface="Calibri"/>
              <a:cs typeface="Calibri"/>
              <a:sym typeface="Calibri"/>
            </a:endParaRPr>
          </a:p>
          <a:p>
            <a:pPr marL="0" lvl="0" indent="0" algn="ctr" rtl="0">
              <a:spcBef>
                <a:spcPts val="0"/>
              </a:spcBef>
              <a:spcAft>
                <a:spcPts val="0"/>
              </a:spcAft>
              <a:buClr>
                <a:schemeClr val="lt1"/>
              </a:buClr>
              <a:buSzPts val="3000"/>
              <a:buFont typeface="Arial"/>
              <a:buNone/>
            </a:pPr>
            <a:r>
              <a:rPr lang="en" sz="1400">
                <a:latin typeface="Calibri"/>
                <a:ea typeface="Calibri"/>
                <a:cs typeface="Calibri"/>
                <a:sym typeface="Calibri"/>
              </a:rPr>
              <a:t>US Dept of Ed: English Learner Toolkit</a:t>
            </a:r>
            <a:endParaRPr sz="1400">
              <a:latin typeface="Calibri"/>
              <a:ea typeface="Calibri"/>
              <a:cs typeface="Calibri"/>
              <a:sym typeface="Calibri"/>
            </a:endParaRPr>
          </a:p>
          <a:p>
            <a:pPr marL="0" lvl="0" indent="0" algn="ctr" rtl="0">
              <a:spcBef>
                <a:spcPts val="0"/>
              </a:spcBef>
              <a:spcAft>
                <a:spcPts val="0"/>
              </a:spcAft>
              <a:buClr>
                <a:schemeClr val="lt1"/>
              </a:buClr>
              <a:buSzPts val="3000"/>
              <a:buFont typeface="Arial"/>
              <a:buNone/>
            </a:pPr>
            <a:r>
              <a:rPr lang="en" sz="1400" u="sng">
                <a:solidFill>
                  <a:schemeClr val="hlink"/>
                </a:solidFill>
                <a:latin typeface="Calibri"/>
                <a:ea typeface="Calibri"/>
                <a:cs typeface="Calibri"/>
                <a:sym typeface="Calibri"/>
                <a:hlinkClick r:id="rId4"/>
              </a:rPr>
              <a:t>https://ncela.ed.gov/files/english_learner_toolkit/OELA_2017_ELsToolkit_508C.pdf</a:t>
            </a:r>
            <a:endParaRPr sz="1400">
              <a:latin typeface="Calibri"/>
              <a:ea typeface="Calibri"/>
              <a:cs typeface="Calibri"/>
              <a:sym typeface="Calibri"/>
            </a:endParaRPr>
          </a:p>
          <a:p>
            <a:pPr marL="0" lvl="0" indent="0" algn="l" rtl="0">
              <a:spcBef>
                <a:spcPts val="800"/>
              </a:spcBef>
              <a:spcAft>
                <a:spcPts val="0"/>
              </a:spcAft>
              <a:buClr>
                <a:schemeClr val="dk1"/>
              </a:buClr>
              <a:buSzPts val="800"/>
              <a:buFont typeface="Arial"/>
              <a:buNone/>
            </a:pPr>
            <a:endParaRPr sz="1400">
              <a:solidFill>
                <a:schemeClr val="dk1"/>
              </a:solidFill>
            </a:endParaRPr>
          </a:p>
          <a:p>
            <a:pPr marL="0" lvl="0" indent="0" algn="ctr" rtl="0">
              <a:spcBef>
                <a:spcPts val="800"/>
              </a:spcBef>
              <a:spcAft>
                <a:spcPts val="0"/>
              </a:spcAft>
              <a:buClr>
                <a:schemeClr val="dk1"/>
              </a:buClr>
              <a:buSzPts val="800"/>
              <a:buFont typeface="Arial"/>
              <a:buNone/>
            </a:pPr>
            <a:r>
              <a:rPr lang="en" sz="1400">
                <a:latin typeface="Calibri"/>
                <a:ea typeface="Calibri"/>
                <a:cs typeface="Calibri"/>
                <a:sym typeface="Calibri"/>
              </a:rPr>
              <a:t>CLDE ELD Guidebook</a:t>
            </a:r>
            <a:r>
              <a:rPr lang="en"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marL="0" lvl="0" indent="0" algn="ctr" rtl="0">
              <a:spcBef>
                <a:spcPts val="800"/>
              </a:spcBef>
              <a:spcAft>
                <a:spcPts val="0"/>
              </a:spcAft>
              <a:buClr>
                <a:schemeClr val="dk1"/>
              </a:buClr>
              <a:buSzPts val="800"/>
              <a:buFont typeface="Arial"/>
              <a:buNone/>
            </a:pPr>
            <a:r>
              <a:rPr lang="en" sz="1400" u="sng">
                <a:solidFill>
                  <a:schemeClr val="hlink"/>
                </a:solidFill>
                <a:latin typeface="Calibri"/>
                <a:ea typeface="Calibri"/>
                <a:cs typeface="Calibri"/>
                <a:sym typeface="Calibri"/>
                <a:hlinkClick r:id="rId5"/>
              </a:rPr>
              <a:t>http://www.cde.state.co.us/cde_english/eldguidebook</a:t>
            </a:r>
            <a:endParaRPr sz="1400" u="sng">
              <a:solidFill>
                <a:schemeClr val="hlink"/>
              </a:solidFill>
              <a:latin typeface="Calibri"/>
              <a:ea typeface="Calibri"/>
              <a:cs typeface="Calibri"/>
              <a:sym typeface="Calibri"/>
            </a:endParaRPr>
          </a:p>
          <a:p>
            <a:pPr marL="0" lvl="0" indent="0" algn="ctr" rtl="0">
              <a:spcBef>
                <a:spcPts val="800"/>
              </a:spcBef>
              <a:spcAft>
                <a:spcPts val="0"/>
              </a:spcAft>
              <a:buClr>
                <a:schemeClr val="dk1"/>
              </a:buClr>
              <a:buSzPts val="800"/>
              <a:buFont typeface="Arial"/>
              <a:buNone/>
            </a:pPr>
            <a:r>
              <a:rPr lang="en" sz="1400">
                <a:latin typeface="Calibri"/>
                <a:ea typeface="Calibri"/>
                <a:cs typeface="Calibri"/>
                <a:sym typeface="Calibri"/>
              </a:rPr>
              <a:t>English Language Proficiency Act (ELPA)</a:t>
            </a:r>
            <a:endParaRPr sz="1400">
              <a:latin typeface="Calibri"/>
              <a:ea typeface="Calibri"/>
              <a:cs typeface="Calibri"/>
              <a:sym typeface="Calibri"/>
            </a:endParaRPr>
          </a:p>
          <a:p>
            <a:pPr marL="0" lvl="0" indent="0" algn="ctr" rtl="0">
              <a:spcBef>
                <a:spcPts val="800"/>
              </a:spcBef>
              <a:spcAft>
                <a:spcPts val="0"/>
              </a:spcAft>
              <a:buClr>
                <a:schemeClr val="dk1"/>
              </a:buClr>
              <a:buSzPts val="800"/>
              <a:buFont typeface="Arial"/>
              <a:buNone/>
            </a:pPr>
            <a:r>
              <a:rPr lang="en" sz="1400" u="sng">
                <a:solidFill>
                  <a:schemeClr val="hlink"/>
                </a:solidFill>
                <a:latin typeface="Calibri"/>
                <a:ea typeface="Calibri"/>
                <a:cs typeface="Calibri"/>
                <a:sym typeface="Calibri"/>
                <a:hlinkClick r:id="rId6"/>
              </a:rPr>
              <a:t>http://www.cde.state.co.us/cde_english/elpa</a:t>
            </a:r>
            <a:endParaRPr sz="1400" u="sng">
              <a:solidFill>
                <a:schemeClr val="hlink"/>
              </a:solidFill>
              <a:latin typeface="Calibri"/>
              <a:ea typeface="Calibri"/>
              <a:cs typeface="Calibri"/>
              <a:sym typeface="Calibri"/>
            </a:endParaRPr>
          </a:p>
          <a:p>
            <a:pPr marL="0" lvl="0" indent="0" algn="ctr" rtl="0">
              <a:spcBef>
                <a:spcPts val="800"/>
              </a:spcBef>
              <a:spcAft>
                <a:spcPts val="0"/>
              </a:spcAft>
              <a:buClr>
                <a:schemeClr val="dk1"/>
              </a:buClr>
              <a:buSzPts val="800"/>
              <a:buFont typeface="Arial"/>
              <a:buNone/>
            </a:pPr>
            <a:r>
              <a:rPr lang="en" sz="1400">
                <a:latin typeface="Calibri"/>
                <a:ea typeface="Calibri"/>
                <a:cs typeface="Calibri"/>
                <a:sym typeface="Calibri"/>
              </a:rPr>
              <a:t>CDE: Title III, Part A - Supplemental Supports for English Learners</a:t>
            </a:r>
            <a:endParaRPr sz="1400">
              <a:latin typeface="Calibri"/>
              <a:ea typeface="Calibri"/>
              <a:cs typeface="Calibri"/>
              <a:sym typeface="Calibri"/>
            </a:endParaRPr>
          </a:p>
          <a:p>
            <a:pPr marL="0" lvl="0" indent="0" algn="ctr" rtl="0">
              <a:spcBef>
                <a:spcPts val="800"/>
              </a:spcBef>
              <a:spcAft>
                <a:spcPts val="0"/>
              </a:spcAft>
              <a:buClr>
                <a:schemeClr val="dk1"/>
              </a:buClr>
              <a:buSzPts val="800"/>
              <a:buFont typeface="Arial"/>
              <a:buNone/>
            </a:pPr>
            <a:r>
              <a:rPr lang="en" sz="1400" u="sng">
                <a:solidFill>
                  <a:schemeClr val="hlink"/>
                </a:solidFill>
                <a:latin typeface="Calibri"/>
                <a:ea typeface="Calibri"/>
                <a:cs typeface="Calibri"/>
                <a:sym typeface="Calibri"/>
                <a:hlinkClick r:id="rId7"/>
              </a:rPr>
              <a:t>http://www.cde.state.co.us/fedprograms/tiii/index</a:t>
            </a:r>
            <a:endParaRPr sz="1400">
              <a:latin typeface="Calibri"/>
              <a:ea typeface="Calibri"/>
              <a:cs typeface="Calibri"/>
              <a:sym typeface="Calibri"/>
            </a:endParaRPr>
          </a:p>
          <a:p>
            <a:pPr marL="0" lvl="0" indent="0" algn="ctr" rtl="0">
              <a:spcBef>
                <a:spcPts val="800"/>
              </a:spcBef>
              <a:spcAft>
                <a:spcPts val="0"/>
              </a:spcAft>
              <a:buClr>
                <a:schemeClr val="dk1"/>
              </a:buClr>
              <a:buSzPts val="800"/>
              <a:buFont typeface="Arial"/>
              <a:buNone/>
            </a:pPr>
            <a:r>
              <a:rPr lang="en" sz="1400">
                <a:latin typeface="Calibri"/>
                <a:ea typeface="Calibri"/>
                <a:cs typeface="Calibri"/>
                <a:sym typeface="Calibri"/>
              </a:rPr>
              <a:t>CDE’s Title III Quick Reference Guide</a:t>
            </a:r>
            <a:endParaRPr sz="1400">
              <a:latin typeface="Calibri"/>
              <a:ea typeface="Calibri"/>
              <a:cs typeface="Calibri"/>
              <a:sym typeface="Calibri"/>
            </a:endParaRPr>
          </a:p>
          <a:p>
            <a:pPr marL="0" lvl="0" indent="0" algn="ctr" rtl="0">
              <a:spcBef>
                <a:spcPts val="800"/>
              </a:spcBef>
              <a:spcAft>
                <a:spcPts val="0"/>
              </a:spcAft>
              <a:buClr>
                <a:schemeClr val="dk1"/>
              </a:buClr>
              <a:buSzPts val="800"/>
              <a:buFont typeface="Arial"/>
              <a:buNone/>
            </a:pPr>
            <a:r>
              <a:rPr lang="en" sz="1400" u="sng">
                <a:solidFill>
                  <a:schemeClr val="hlink"/>
                </a:solidFill>
                <a:latin typeface="Calibri"/>
                <a:ea typeface="Calibri"/>
                <a:cs typeface="Calibri"/>
                <a:sym typeface="Calibri"/>
                <a:hlinkClick r:id="rId8"/>
              </a:rPr>
              <a:t>http://www.cde.state.co.us/fedprograms/tiiipaquickref</a:t>
            </a:r>
            <a:endParaRPr sz="1400">
              <a:latin typeface="Calibri"/>
              <a:ea typeface="Calibri"/>
              <a:cs typeface="Calibri"/>
              <a:sym typeface="Calibri"/>
            </a:endParaRPr>
          </a:p>
          <a:p>
            <a:pPr marL="0" lvl="0" indent="0" algn="ctr" rtl="0">
              <a:spcBef>
                <a:spcPts val="800"/>
              </a:spcBef>
              <a:spcAft>
                <a:spcPts val="0"/>
              </a:spcAft>
              <a:buClr>
                <a:schemeClr val="dk1"/>
              </a:buClr>
              <a:buSzPts val="800"/>
              <a:buFont typeface="Arial"/>
              <a:buNone/>
            </a:pPr>
            <a:endParaRPr sz="1400">
              <a:latin typeface="Calibri"/>
              <a:ea typeface="Calibri"/>
              <a:cs typeface="Calibri"/>
              <a:sym typeface="Calibri"/>
            </a:endParaRPr>
          </a:p>
          <a:p>
            <a:pPr marL="0" lvl="0" indent="0" algn="ctr" rtl="0">
              <a:spcBef>
                <a:spcPts val="800"/>
              </a:spcBef>
              <a:spcAft>
                <a:spcPts val="0"/>
              </a:spcAft>
              <a:buClr>
                <a:schemeClr val="dk1"/>
              </a:buClr>
              <a:buSzPts val="800"/>
              <a:buFont typeface="Arial"/>
              <a:buNone/>
            </a:pPr>
            <a:endParaRPr sz="1400">
              <a:latin typeface="Calibri"/>
              <a:ea typeface="Calibri"/>
              <a:cs typeface="Calibri"/>
              <a:sym typeface="Calibri"/>
            </a:endParaRPr>
          </a:p>
          <a:p>
            <a:pPr marL="0" lvl="0" indent="0" algn="ctr" rtl="0">
              <a:spcBef>
                <a:spcPts val="800"/>
              </a:spcBef>
              <a:spcAft>
                <a:spcPts val="0"/>
              </a:spcAft>
              <a:buClr>
                <a:schemeClr val="dk1"/>
              </a:buClr>
              <a:buSzPts val="800"/>
              <a:buFont typeface="Arial"/>
              <a:buNone/>
            </a:pPr>
            <a:endParaRPr sz="1400">
              <a:latin typeface="Calibri"/>
              <a:ea typeface="Calibri"/>
              <a:cs typeface="Calibri"/>
              <a:sym typeface="Calibri"/>
            </a:endParaRPr>
          </a:p>
          <a:p>
            <a:pPr marL="0" lvl="0" indent="0" algn="ctr" rtl="0">
              <a:spcBef>
                <a:spcPts val="0"/>
              </a:spcBef>
              <a:spcAft>
                <a:spcPts val="0"/>
              </a:spcAft>
              <a:buClr>
                <a:schemeClr val="lt1"/>
              </a:buClr>
              <a:buSzPts val="3000"/>
              <a:buFont typeface="Arial"/>
              <a:buNone/>
            </a:pPr>
            <a:endParaRPr sz="1400">
              <a:latin typeface="Calibri"/>
              <a:ea typeface="Calibri"/>
              <a:cs typeface="Calibri"/>
              <a:sym typeface="Calibri"/>
            </a:endParaRPr>
          </a:p>
          <a:p>
            <a:pPr marL="0" lvl="0" indent="0" algn="ctr" rtl="0">
              <a:spcBef>
                <a:spcPts val="0"/>
              </a:spcBef>
              <a:spcAft>
                <a:spcPts val="0"/>
              </a:spcAft>
              <a:buClr>
                <a:schemeClr val="lt1"/>
              </a:buClr>
              <a:buSzPts val="3000"/>
              <a:buFont typeface="Arial"/>
              <a:buNone/>
            </a:pPr>
            <a:endParaRPr sz="1400">
              <a:latin typeface="Calibri"/>
              <a:ea typeface="Calibri"/>
              <a:cs typeface="Calibri"/>
              <a:sym typeface="Calibri"/>
            </a:endParaRPr>
          </a:p>
        </p:txBody>
      </p:sp>
      <p:sp>
        <p:nvSpPr>
          <p:cNvPr id="672" name="Google Shape;672;p95"/>
          <p:cNvSpPr txBox="1">
            <a:spLocks noGrp="1"/>
          </p:cNvSpPr>
          <p:nvPr>
            <p:ph type="sldNum" idx="12"/>
          </p:nvPr>
        </p:nvSpPr>
        <p:spPr>
          <a:xfrm>
            <a:off x="170937" y="4820266"/>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39</a:t>
            </a:fld>
            <a:endParaRPr/>
          </a:p>
        </p:txBody>
      </p:sp>
      <p:pic>
        <p:nvPicPr>
          <p:cNvPr id="673" name="Google Shape;673;p95">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589948" y="2843044"/>
            <a:ext cx="1409494" cy="1761432"/>
          </a:xfrm>
          <a:prstGeom prst="rect">
            <a:avLst/>
          </a:prstGeom>
          <a:noFill/>
          <a:ln>
            <a:noFill/>
          </a:ln>
        </p:spPr>
      </p:pic>
      <p:sp>
        <p:nvSpPr>
          <p:cNvPr id="674" name="Google Shape;674;p95"/>
          <p:cNvSpPr txBox="1"/>
          <p:nvPr/>
        </p:nvSpPr>
        <p:spPr>
          <a:xfrm>
            <a:off x="0" y="0"/>
            <a:ext cx="9144000" cy="1177425"/>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t" anchorCtr="0">
            <a:spAutoFit/>
          </a:bodyPr>
          <a:lstStyle/>
          <a:p>
            <a:pPr marL="0" lvl="0" indent="0" algn="ctr" rtl="0">
              <a:lnSpc>
                <a:spcPct val="90000"/>
              </a:lnSpc>
              <a:spcBef>
                <a:spcPts val="0"/>
              </a:spcBef>
              <a:spcAft>
                <a:spcPts val="0"/>
              </a:spcAft>
              <a:buNone/>
            </a:pPr>
            <a:r>
              <a:rPr lang="en" sz="7500" b="1">
                <a:solidFill>
                  <a:schemeClr val="lt1"/>
                </a:solidFill>
                <a:latin typeface="Calibri"/>
                <a:ea typeface="Calibri"/>
                <a:cs typeface="Calibri"/>
                <a:sym typeface="Calibri"/>
              </a:rPr>
              <a:t>Resources</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0"/>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100"/>
              <a:t>Consolidated Application Updates</a:t>
            </a:r>
            <a:endParaRPr sz="2100"/>
          </a:p>
        </p:txBody>
      </p:sp>
      <p:sp>
        <p:nvSpPr>
          <p:cNvPr id="344" name="Google Shape;344;p60"/>
          <p:cNvSpPr txBox="1">
            <a:spLocks noGrp="1"/>
          </p:cNvSpPr>
          <p:nvPr>
            <p:ph type="body" idx="1"/>
          </p:nvPr>
        </p:nvSpPr>
        <p:spPr>
          <a:xfrm>
            <a:off x="464100" y="1029800"/>
            <a:ext cx="8119800" cy="3206700"/>
          </a:xfrm>
          <a:prstGeom prst="rect">
            <a:avLst/>
          </a:prstGeom>
          <a:noFill/>
          <a:ln>
            <a:noFill/>
          </a:ln>
        </p:spPr>
        <p:txBody>
          <a:bodyPr spcFirstLastPara="1" wrap="square" lIns="0" tIns="0" rIns="0" bIns="34275" anchor="t" anchorCtr="0">
            <a:noAutofit/>
          </a:bodyPr>
          <a:lstStyle/>
          <a:p>
            <a:pPr marL="457200" lvl="0" indent="-342900" algn="l" rtl="0">
              <a:lnSpc>
                <a:spcPct val="90000"/>
              </a:lnSpc>
              <a:spcBef>
                <a:spcPts val="800"/>
              </a:spcBef>
              <a:spcAft>
                <a:spcPts val="0"/>
              </a:spcAft>
              <a:buSzPts val="1800"/>
              <a:buFont typeface="Calibri"/>
              <a:buChar char="•"/>
            </a:pPr>
            <a:r>
              <a:rPr lang="en"/>
              <a:t>The 22-23 Consolidated Application is now open! </a:t>
            </a:r>
            <a:endParaRPr/>
          </a:p>
          <a:p>
            <a:pPr marL="914400" lvl="1" indent="-342900" algn="l" rtl="0">
              <a:lnSpc>
                <a:spcPct val="90000"/>
              </a:lnSpc>
              <a:spcBef>
                <a:spcPts val="0"/>
              </a:spcBef>
              <a:spcAft>
                <a:spcPts val="0"/>
              </a:spcAft>
              <a:buSzPts val="1800"/>
              <a:buFont typeface="Calibri"/>
              <a:buChar char="○"/>
            </a:pPr>
            <a:r>
              <a:rPr lang="en" sz="1800" u="sng">
                <a:solidFill>
                  <a:schemeClr val="hlink"/>
                </a:solidFill>
                <a:hlinkClick r:id="rId3"/>
              </a:rPr>
              <a:t>Online application</a:t>
            </a:r>
            <a:r>
              <a:rPr lang="en" sz="1800"/>
              <a:t> </a:t>
            </a:r>
            <a:endParaRPr sz="1800"/>
          </a:p>
          <a:p>
            <a:pPr marL="914400" lvl="1" indent="-342900" algn="l" rtl="0">
              <a:lnSpc>
                <a:spcPct val="90000"/>
              </a:lnSpc>
              <a:spcBef>
                <a:spcPts val="0"/>
              </a:spcBef>
              <a:spcAft>
                <a:spcPts val="0"/>
              </a:spcAft>
              <a:buSzPts val="1800"/>
              <a:buFont typeface="Calibri"/>
              <a:buChar char="○"/>
            </a:pPr>
            <a:r>
              <a:rPr lang="en" sz="1800"/>
              <a:t>Requires a login username and password through the </a:t>
            </a:r>
            <a:r>
              <a:rPr lang="en" sz="1800" u="sng">
                <a:solidFill>
                  <a:schemeClr val="hlink"/>
                </a:solidFill>
                <a:hlinkClick r:id="rId4"/>
              </a:rPr>
              <a:t>CDE Identity Management System</a:t>
            </a:r>
            <a:r>
              <a:rPr lang="en" sz="1800"/>
              <a:t>; work with your Local Access Manager (LAM)</a:t>
            </a:r>
            <a:endParaRPr sz="1800"/>
          </a:p>
          <a:p>
            <a:pPr marL="914400" lvl="1" indent="-342900" algn="l" rtl="0">
              <a:lnSpc>
                <a:spcPct val="90000"/>
              </a:lnSpc>
              <a:spcBef>
                <a:spcPts val="0"/>
              </a:spcBef>
              <a:spcAft>
                <a:spcPts val="0"/>
              </a:spcAft>
              <a:buSzPts val="1800"/>
              <a:buChar char="○"/>
            </a:pPr>
            <a:r>
              <a:rPr lang="en" sz="1800"/>
              <a:t>Applications are due </a:t>
            </a:r>
            <a:r>
              <a:rPr lang="en" sz="1800" b="1" u="sng"/>
              <a:t>June 30, 2022! </a:t>
            </a:r>
            <a:endParaRPr/>
          </a:p>
          <a:p>
            <a:pPr marL="571500" lvl="1" indent="0" algn="l" rtl="0">
              <a:lnSpc>
                <a:spcPct val="90000"/>
              </a:lnSpc>
              <a:spcBef>
                <a:spcPts val="0"/>
              </a:spcBef>
              <a:spcAft>
                <a:spcPts val="0"/>
              </a:spcAft>
              <a:buSzPts val="1800"/>
              <a:buNone/>
            </a:pPr>
            <a:endParaRPr sz="1800" b="1" u="sng">
              <a:latin typeface="Arial"/>
              <a:ea typeface="Arial"/>
              <a:cs typeface="Arial"/>
              <a:sym typeface="Arial"/>
            </a:endParaRPr>
          </a:p>
          <a:p>
            <a:pPr marL="571500" lvl="1" indent="0" algn="l" rtl="0">
              <a:lnSpc>
                <a:spcPct val="90000"/>
              </a:lnSpc>
              <a:spcBef>
                <a:spcPts val="0"/>
              </a:spcBef>
              <a:spcAft>
                <a:spcPts val="0"/>
              </a:spcAft>
              <a:buSzPts val="1800"/>
              <a:buNone/>
            </a:pPr>
            <a:endParaRPr sz="1700">
              <a:latin typeface="Arial"/>
              <a:ea typeface="Arial"/>
              <a:cs typeface="Arial"/>
              <a:sym typeface="Arial"/>
            </a:endParaRPr>
          </a:p>
          <a:p>
            <a:pPr marL="120650" lvl="0" indent="0" algn="l" rtl="0">
              <a:lnSpc>
                <a:spcPct val="90000"/>
              </a:lnSpc>
              <a:spcBef>
                <a:spcPts val="800"/>
              </a:spcBef>
              <a:spcAft>
                <a:spcPts val="0"/>
              </a:spcAft>
              <a:buSzPts val="1700"/>
              <a:buNone/>
            </a:pPr>
            <a:r>
              <a:rPr lang="en"/>
              <a:t>For questions or assistance, please contact your </a:t>
            </a:r>
            <a:r>
              <a:rPr lang="en" u="sng">
                <a:solidFill>
                  <a:schemeClr val="hlink"/>
                </a:solidFill>
                <a:hlinkClick r:id="rId5"/>
              </a:rPr>
              <a:t>ESEA Regional Contact</a:t>
            </a:r>
            <a:r>
              <a:rPr lang="en"/>
              <a:t>. </a:t>
            </a:r>
            <a:endParaRPr/>
          </a:p>
        </p:txBody>
      </p:sp>
      <p:sp>
        <p:nvSpPr>
          <p:cNvPr id="345" name="Google Shape;345;p60"/>
          <p:cNvSpPr txBox="1">
            <a:spLocks noGrp="1"/>
          </p:cNvSpPr>
          <p:nvPr>
            <p:ph type="sldNum" idx="12"/>
          </p:nvPr>
        </p:nvSpPr>
        <p:spPr>
          <a:xfrm>
            <a:off x="139115" y="4822600"/>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96"/>
          <p:cNvSpPr txBox="1">
            <a:spLocks noGrp="1"/>
          </p:cNvSpPr>
          <p:nvPr>
            <p:ph type="title"/>
          </p:nvPr>
        </p:nvSpPr>
        <p:spPr>
          <a:xfrm>
            <a:off x="249649" y="208707"/>
            <a:ext cx="6048900" cy="6738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100"/>
              <a:buFont typeface="Arial"/>
              <a:buNone/>
            </a:pPr>
            <a:r>
              <a:rPr lang="en" sz="2900">
                <a:latin typeface="Calibri"/>
                <a:ea typeface="Calibri"/>
                <a:cs typeface="Calibri"/>
                <a:sym typeface="Calibri"/>
              </a:rPr>
              <a:t>Contact us</a:t>
            </a:r>
            <a:endParaRPr sz="2900">
              <a:latin typeface="Calibri"/>
              <a:ea typeface="Calibri"/>
              <a:cs typeface="Calibri"/>
              <a:sym typeface="Calibri"/>
            </a:endParaRPr>
          </a:p>
        </p:txBody>
      </p:sp>
      <p:sp>
        <p:nvSpPr>
          <p:cNvPr id="680" name="Google Shape;680;p96"/>
          <p:cNvSpPr txBox="1">
            <a:spLocks noGrp="1"/>
          </p:cNvSpPr>
          <p:nvPr>
            <p:ph type="sldNum" idx="12"/>
          </p:nvPr>
        </p:nvSpPr>
        <p:spPr>
          <a:xfrm>
            <a:off x="249655" y="4767263"/>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40</a:t>
            </a:fld>
            <a:endParaRPr/>
          </a:p>
        </p:txBody>
      </p:sp>
      <p:sp>
        <p:nvSpPr>
          <p:cNvPr id="681" name="Google Shape;681;p96"/>
          <p:cNvSpPr txBox="1"/>
          <p:nvPr/>
        </p:nvSpPr>
        <p:spPr>
          <a:xfrm>
            <a:off x="533044" y="1165284"/>
            <a:ext cx="5482125" cy="3509550"/>
          </a:xfrm>
          <a:prstGeom prst="rect">
            <a:avLst/>
          </a:prstGeom>
          <a:noFill/>
          <a:ln>
            <a:noFill/>
          </a:ln>
        </p:spPr>
        <p:txBody>
          <a:bodyPr spcFirstLastPara="1" wrap="square" lIns="68575" tIns="68575" rIns="68575" bIns="68575" anchor="t" anchorCtr="0">
            <a:spAutoFit/>
          </a:bodyPr>
          <a:lstStyle/>
          <a:p>
            <a:pPr marL="0" lvl="0" indent="0" algn="l" rtl="0">
              <a:lnSpc>
                <a:spcPct val="90000"/>
              </a:lnSpc>
              <a:spcBef>
                <a:spcPts val="800"/>
              </a:spcBef>
              <a:spcAft>
                <a:spcPts val="0"/>
              </a:spcAft>
              <a:buNone/>
            </a:pPr>
            <a:r>
              <a:rPr lang="en" sz="2700" b="1">
                <a:solidFill>
                  <a:schemeClr val="dk1"/>
                </a:solidFill>
                <a:latin typeface="Calibri"/>
                <a:ea typeface="Calibri"/>
                <a:cs typeface="Calibri"/>
                <a:sym typeface="Calibri"/>
              </a:rPr>
              <a:t>Kathryn Wisner</a:t>
            </a:r>
            <a:endParaRPr sz="2700" b="1">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r>
              <a:rPr lang="en" sz="2600">
                <a:solidFill>
                  <a:schemeClr val="dk1"/>
                </a:solidFill>
                <a:latin typeface="Calibri"/>
                <a:ea typeface="Calibri"/>
                <a:cs typeface="Calibri"/>
                <a:sym typeface="Calibri"/>
              </a:rPr>
              <a:t>wisner_k@cde.state.co.us</a:t>
            </a:r>
            <a:endParaRPr sz="26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r>
              <a:rPr lang="en" sz="2600">
                <a:solidFill>
                  <a:schemeClr val="dk1"/>
                </a:solidFill>
                <a:latin typeface="Calibri"/>
                <a:ea typeface="Calibri"/>
                <a:cs typeface="Calibri"/>
                <a:sym typeface="Calibri"/>
              </a:rPr>
              <a:t>720-595-7689</a:t>
            </a:r>
            <a:endParaRPr sz="26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endParaRPr sz="26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r>
              <a:rPr lang="en" sz="2700" b="1">
                <a:solidFill>
                  <a:schemeClr val="dk1"/>
                </a:solidFill>
                <a:latin typeface="Calibri"/>
                <a:ea typeface="Calibri"/>
                <a:cs typeface="Calibri"/>
                <a:sym typeface="Calibri"/>
              </a:rPr>
              <a:t>Rachel Temple</a:t>
            </a:r>
            <a:endParaRPr sz="2700" b="1">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r>
              <a:rPr lang="en" sz="2600">
                <a:solidFill>
                  <a:schemeClr val="dk1"/>
                </a:solidFill>
                <a:latin typeface="Calibri"/>
                <a:ea typeface="Calibri"/>
                <a:cs typeface="Calibri"/>
                <a:sym typeface="Calibri"/>
              </a:rPr>
              <a:t>temple_r@cde.state.co.us</a:t>
            </a:r>
            <a:endParaRPr sz="26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r>
              <a:rPr lang="en" sz="2600">
                <a:solidFill>
                  <a:schemeClr val="dk1"/>
                </a:solidFill>
                <a:latin typeface="Calibri"/>
                <a:ea typeface="Calibri"/>
                <a:cs typeface="Calibri"/>
                <a:sym typeface="Calibri"/>
              </a:rPr>
              <a:t>720-202-6135</a:t>
            </a:r>
            <a:endParaRPr sz="2600">
              <a:solidFill>
                <a:schemeClr val="dk1"/>
              </a:solidFill>
              <a:latin typeface="Calibri"/>
              <a:ea typeface="Calibri"/>
              <a:cs typeface="Calibri"/>
              <a:sym typeface="Calibri"/>
            </a:endParaRPr>
          </a:p>
        </p:txBody>
      </p:sp>
      <p:pic>
        <p:nvPicPr>
          <p:cNvPr id="682" name="Google Shape;682;p96">
            <a:extLst>
              <a:ext uri="{C183D7F6-B498-43B3-948B-1728B52AA6E4}">
                <adec:decorative xmlns:adec="http://schemas.microsoft.com/office/drawing/2017/decorative" val="1"/>
              </a:ext>
            </a:extLst>
          </p:cNvPr>
          <p:cNvPicPr preferRelativeResize="0"/>
          <p:nvPr/>
        </p:nvPicPr>
        <p:blipFill rotWithShape="1">
          <a:blip r:embed="rId3">
            <a:alphaModFix/>
          </a:blip>
          <a:srcRect l="24842" r="25483"/>
          <a:stretch/>
        </p:blipFill>
        <p:spPr>
          <a:xfrm>
            <a:off x="4754869" y="1549688"/>
            <a:ext cx="4105087" cy="2369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97"/>
          <p:cNvSpPr txBox="1">
            <a:spLocks noGrp="1"/>
          </p:cNvSpPr>
          <p:nvPr>
            <p:ph type="ctrTitle"/>
          </p:nvPr>
        </p:nvSpPr>
        <p:spPr>
          <a:xfrm>
            <a:off x="0" y="1946787"/>
            <a:ext cx="91440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sz="4100">
                <a:latin typeface="Calibri"/>
                <a:ea typeface="Calibri"/>
                <a:cs typeface="Calibri"/>
                <a:sym typeface="Calibri"/>
              </a:rPr>
              <a:t>What questions do you have?</a:t>
            </a:r>
            <a:endParaRPr sz="4100">
              <a:latin typeface="Calibri"/>
              <a:ea typeface="Calibri"/>
              <a:cs typeface="Calibri"/>
              <a:sym typeface="Calibri"/>
            </a:endParaRPr>
          </a:p>
        </p:txBody>
      </p:sp>
      <p:sp>
        <p:nvSpPr>
          <p:cNvPr id="688" name="Google Shape;688;p97"/>
          <p:cNvSpPr txBox="1">
            <a:spLocks noGrp="1"/>
          </p:cNvSpPr>
          <p:nvPr>
            <p:ph type="sldNum" idx="12"/>
          </p:nvPr>
        </p:nvSpPr>
        <p:spPr>
          <a:xfrm>
            <a:off x="175065" y="4820266"/>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98"/>
          <p:cNvSpPr txBox="1">
            <a:spLocks noGrp="1"/>
          </p:cNvSpPr>
          <p:nvPr>
            <p:ph type="sldNum" idx="12"/>
          </p:nvPr>
        </p:nvSpPr>
        <p:spPr>
          <a:xfrm>
            <a:off x="170937" y="4820266"/>
            <a:ext cx="2057400" cy="273825"/>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42</a:t>
            </a:fld>
            <a:endParaRPr/>
          </a:p>
        </p:txBody>
      </p:sp>
      <p:pic>
        <p:nvPicPr>
          <p:cNvPr id="694" name="Google Shape;694;p9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14044" y="152587"/>
            <a:ext cx="4990913" cy="4990913"/>
          </a:xfrm>
          <a:prstGeom prst="rect">
            <a:avLst/>
          </a:prstGeom>
          <a:noFill/>
          <a:ln>
            <a:noFill/>
          </a:ln>
        </p:spPr>
      </p:pic>
      <p:sp>
        <p:nvSpPr>
          <p:cNvPr id="2" name="Title 1">
            <a:extLst>
              <a:ext uri="{FF2B5EF4-FFF2-40B4-BE49-F238E27FC236}">
                <a16:creationId xmlns:a16="http://schemas.microsoft.com/office/drawing/2014/main" id="{03F24286-CD09-1361-305A-DFEDD7422DC9}"/>
              </a:ext>
            </a:extLst>
          </p:cNvPr>
          <p:cNvSpPr>
            <a:spLocks noGrp="1"/>
          </p:cNvSpPr>
          <p:nvPr>
            <p:ph type="ctrTitle"/>
          </p:nvPr>
        </p:nvSpPr>
        <p:spPr>
          <a:xfrm>
            <a:off x="0" y="5143500"/>
            <a:ext cx="9144000" cy="1753215"/>
          </a:xfrm>
        </p:spPr>
        <p:txBody>
          <a:bodyPr spcFirstLastPara="1" wrap="square" lIns="68575" tIns="34275" rIns="68575" bIns="34275" anchor="t" anchorCtr="0">
            <a:noAutofit/>
          </a:bodyPr>
          <a:lstStyle/>
          <a:p>
            <a:r>
              <a:rPr lang="en-US"/>
              <a:t>Thank you</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99"/>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00"/>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705" name="Google Shape;705;p100"/>
          <p:cNvSpPr txBox="1">
            <a:spLocks noGrp="1"/>
          </p:cNvSpPr>
          <p:nvPr>
            <p:ph type="body" idx="1"/>
          </p:nvPr>
        </p:nvSpPr>
        <p:spPr>
          <a:xfrm>
            <a:off x="628650" y="1097288"/>
            <a:ext cx="4811850"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a:p>
          <a:p>
            <a:pPr marL="457200" lvl="0" indent="-336550" algn="l" rtl="0">
              <a:lnSpc>
                <a:spcPct val="90000"/>
              </a:lnSpc>
              <a:spcBef>
                <a:spcPts val="300"/>
              </a:spcBef>
              <a:spcAft>
                <a:spcPts val="0"/>
              </a:spcAft>
              <a:buSzPts val="1700"/>
              <a:buChar char="•"/>
            </a:pPr>
            <a:r>
              <a:rPr lang="en" sz="1800"/>
              <a:t>July 7:</a:t>
            </a:r>
            <a:endParaRPr sz="1800"/>
          </a:p>
          <a:p>
            <a:pPr marL="914400" lvl="1" indent="-342900" algn="l" rtl="0">
              <a:lnSpc>
                <a:spcPct val="90000"/>
              </a:lnSpc>
              <a:spcBef>
                <a:spcPts val="300"/>
              </a:spcBef>
              <a:spcAft>
                <a:spcPts val="0"/>
              </a:spcAft>
              <a:buSzPts val="1800"/>
              <a:buChar char="•"/>
            </a:pPr>
            <a:r>
              <a:rPr lang="en" sz="1800"/>
              <a:t>Expanded Learning Opportunity Stakeholder Engagement</a:t>
            </a:r>
            <a:endParaRPr sz="1800"/>
          </a:p>
        </p:txBody>
      </p:sp>
      <p:sp>
        <p:nvSpPr>
          <p:cNvPr id="706" name="Google Shape;706;p10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44</a:t>
            </a:fld>
            <a:endParaRPr/>
          </a:p>
        </p:txBody>
      </p:sp>
      <p:pic>
        <p:nvPicPr>
          <p:cNvPr id="707" name="Google Shape;707;p100" descr="Text, whiteboard&#10;&#10;Description automatically generated"/>
          <p:cNvPicPr preferRelativeResize="0"/>
          <p:nvPr/>
        </p:nvPicPr>
        <p:blipFill rotWithShape="1">
          <a:blip r:embed="rId3">
            <a:alphaModFix/>
          </a:blip>
          <a:srcRect/>
          <a:stretch/>
        </p:blipFill>
        <p:spPr>
          <a:xfrm>
            <a:off x="5894316" y="1963861"/>
            <a:ext cx="2621027" cy="17473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01"/>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714" name="Google Shape;714;p10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45</a:t>
            </a:fld>
            <a:endParaRPr/>
          </a:p>
        </p:txBody>
      </p:sp>
      <p:graphicFrame>
        <p:nvGraphicFramePr>
          <p:cNvPr id="715" name="Google Shape;715;p101"/>
          <p:cNvGraphicFramePr/>
          <p:nvPr/>
        </p:nvGraphicFramePr>
        <p:xfrm>
          <a:off x="157781" y="994130"/>
          <a:ext cx="3000000" cy="3000000"/>
        </p:xfrm>
        <a:graphic>
          <a:graphicData uri="http://schemas.openxmlformats.org/drawingml/2006/table">
            <a:tbl>
              <a:tblPr firstRow="1">
                <a:noFill/>
                <a:tableStyleId>{F931AACB-DDE0-47D3-9A9A-6D76F27D8DC8}</a:tableStyleId>
              </a:tblPr>
              <a:tblGrid>
                <a:gridCol w="4447275">
                  <a:extLst>
                    <a:ext uri="{9D8B030D-6E8A-4147-A177-3AD203B41FA5}">
                      <a16:colId xmlns:a16="http://schemas.microsoft.com/office/drawing/2014/main" val="20000"/>
                    </a:ext>
                  </a:extLst>
                </a:gridCol>
                <a:gridCol w="4447275">
                  <a:extLst>
                    <a:ext uri="{9D8B030D-6E8A-4147-A177-3AD203B41FA5}">
                      <a16:colId xmlns:a16="http://schemas.microsoft.com/office/drawing/2014/main" val="20001"/>
                    </a:ext>
                  </a:extLst>
                </a:gridCol>
              </a:tblGrid>
              <a:tr h="4536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Federal Programs &amp; Supports </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(ESEA/ESSER Program Supports)</a:t>
                      </a:r>
                      <a:endParaRPr sz="11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School Finance &amp; Operations</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(Fiscal and Systems Supports) </a:t>
                      </a:r>
                      <a:endParaRPr sz="11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4"/>
                        </a:rPr>
                        <a:t>Nazie Mohajeri-Nelson</a:t>
                      </a:r>
                      <a:r>
                        <a:rPr lang="en" sz="1100" u="none" strike="noStrike" cap="none">
                          <a:solidFill>
                            <a:schemeClr val="dk1"/>
                          </a:solidFill>
                          <a:latin typeface="Calibri"/>
                          <a:ea typeface="Calibri"/>
                          <a:cs typeface="Calibri"/>
                          <a:sym typeface="Calibri"/>
                        </a:rPr>
                        <a:t>, Federal Programs &amp; Supports Unit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ESEA Programs Specialists</a:t>
                      </a:r>
                      <a:r>
                        <a:rPr lang="en" sz="1100" u="none" strike="noStrike" cap="none">
                          <a:solidFill>
                            <a:schemeClr val="dk1"/>
                          </a:solidFill>
                          <a:latin typeface="Calibri"/>
                          <a:ea typeface="Calibri"/>
                          <a:cs typeface="Calibri"/>
                          <a:sym typeface="Calibri"/>
                        </a:rPr>
                        <a:t> and </a:t>
                      </a:r>
                      <a:r>
                        <a:rPr lang="en" sz="1100" u="sng" strike="noStrike" cap="none">
                          <a:solidFill>
                            <a:schemeClr val="hlink"/>
                          </a:solidFill>
                          <a:latin typeface="Calibri"/>
                          <a:ea typeface="Calibri"/>
                          <a:cs typeface="Calibri"/>
                          <a:sym typeface="Calibri"/>
                          <a:hlinkClick r:id="rId5"/>
                        </a:rPr>
                        <a:t>ESEA Regional Contacts</a:t>
                      </a:r>
                      <a:r>
                        <a:rPr lang="en" sz="1100" u="none" strike="noStrike" cap="none">
                          <a:solidFill>
                            <a:schemeClr val="dk1"/>
                          </a:solidFill>
                          <a:latin typeface="Calibri"/>
                          <a:ea typeface="Calibri"/>
                          <a:cs typeface="Calibri"/>
                          <a:sym typeface="Calibri"/>
                        </a:rPr>
                        <a:t> (assigned by district)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 </a:t>
                      </a:r>
                      <a:r>
                        <a:rPr lang="en" sz="1100" u="sng" strike="noStrike" cap="none">
                          <a:solidFill>
                            <a:schemeClr val="hlink"/>
                          </a:solidFill>
                          <a:latin typeface="Calibri"/>
                          <a:ea typeface="Calibri"/>
                          <a:cs typeface="Calibri"/>
                          <a:sym typeface="Calibri"/>
                          <a:hlinkClick r:id="rId6"/>
                        </a:rPr>
                        <a:t>Laura Meushaw</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8"/>
                        </a:rPr>
                        <a:t>Niko Kaloudis</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9"/>
                        </a:rPr>
                        <a:t>Evita Byrd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 </a:t>
                      </a:r>
                      <a:r>
                        <a:rPr lang="en" sz="1100" u="sng" strike="noStrike" cap="none">
                          <a:solidFill>
                            <a:schemeClr val="hlink"/>
                          </a:solidFill>
                          <a:latin typeface="Calibri"/>
                          <a:ea typeface="Calibri"/>
                          <a:cs typeface="Calibri"/>
                          <a:sym typeface="Calibri"/>
                          <a:hlinkClick r:id="rId8"/>
                        </a:rPr>
                        <a:t>Niko Kaloudis</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0"/>
                        </a:rPr>
                        <a:t>Karen Bixler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III: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1"/>
                        </a:rPr>
                        <a:t>Rachel Temple</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IV: </a:t>
                      </a:r>
                      <a:r>
                        <a:rPr lang="en" sz="1100" u="sng" strike="noStrike" cap="none">
                          <a:solidFill>
                            <a:schemeClr val="hlink"/>
                          </a:solidFill>
                          <a:latin typeface="Calibri"/>
                          <a:ea typeface="Calibri"/>
                          <a:cs typeface="Calibri"/>
                          <a:sym typeface="Calibri"/>
                          <a:hlinkClick r:id="rId12"/>
                        </a:rPr>
                        <a:t>Tammy Giessinger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V: TBD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ESEA and ESSER: </a:t>
                      </a:r>
                      <a:r>
                        <a:rPr lang="en" sz="1100" u="sng" strike="noStrike" cap="none">
                          <a:solidFill>
                            <a:schemeClr val="hlink"/>
                          </a:solidFill>
                          <a:latin typeface="Calibri"/>
                          <a:ea typeface="Calibri"/>
                          <a:cs typeface="Calibri"/>
                          <a:sym typeface="Calibri"/>
                          <a:hlinkClick r:id="rId13"/>
                        </a:rPr>
                        <a:t>Shannon Wilson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Program Monitoring Specialists</a:t>
                      </a:r>
                      <a:endParaRPr sz="1100" b="1" u="sng" strike="noStrike" cap="none">
                        <a:solidFill>
                          <a:schemeClr val="dk1"/>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4"/>
                        </a:rPr>
                        <a:t>Kristin Crumley</a:t>
                      </a:r>
                      <a:r>
                        <a:rPr lang="en" sz="1100" u="sng" strike="noStrike" cap="none">
                          <a:solidFill>
                            <a:schemeClr val="hlink"/>
                          </a:solidFill>
                          <a:latin typeface="Calibri"/>
                          <a:ea typeface="Calibri"/>
                          <a:cs typeface="Calibri"/>
                          <a:sym typeface="Calibri"/>
                        </a:rPr>
                        <a:t>  </a:t>
                      </a:r>
                      <a:endParaRPr sz="1100" u="sng" strike="noStrike" cap="none">
                        <a:solidFill>
                          <a:schemeClr val="hlink"/>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5"/>
                        </a:rPr>
                        <a:t>Jonathan Schelke</a:t>
                      </a:r>
                      <a:endParaRPr sz="1100" u="none" strike="noStrike" cap="none"/>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6"/>
                        </a:rPr>
                        <a:t>Kim Boylan</a:t>
                      </a:r>
                      <a:r>
                        <a:rPr lang="en" sz="1100" u="none" strike="noStrike" cap="none">
                          <a:solidFill>
                            <a:schemeClr val="dk1"/>
                          </a:solidFill>
                          <a:latin typeface="Calibri"/>
                          <a:ea typeface="Calibri"/>
                          <a:cs typeface="Calibri"/>
                          <a:sym typeface="Calibri"/>
                        </a:rPr>
                        <a: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 and ESSER Data and Reporting Specialists</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7"/>
                        </a:rPr>
                        <a:t>Tina Negley</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8"/>
                        </a:rPr>
                        <a:t>Alan Shimmin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9"/>
                        </a:rPr>
                        <a:t>Mary Shen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0"/>
                        </a:rPr>
                        <a:t>Mackenzie Owens</a:t>
                      </a:r>
                      <a:endParaRPr sz="11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1"/>
                        </a:rPr>
                        <a:t>Kate Bartlett</a:t>
                      </a:r>
                      <a:r>
                        <a:rPr lang="en" sz="1100" u="none" strike="noStrike" cap="none">
                          <a:solidFill>
                            <a:schemeClr val="dk1"/>
                          </a:solidFill>
                          <a:latin typeface="Calibri"/>
                          <a:ea typeface="Calibri"/>
                          <a:cs typeface="Calibri"/>
                          <a:sym typeface="Calibri"/>
                        </a:rPr>
                        <a:t>, Executive Director of School District Operations Unit</a:t>
                      </a: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Fiscal Specialists</a:t>
                      </a:r>
                      <a:endParaRPr sz="11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2"/>
                        </a:rPr>
                        <a:t>Jennifer Austin</a:t>
                      </a:r>
                      <a:r>
                        <a:rPr lang="en" sz="1100" u="none" strike="noStrike" cap="none">
                          <a:solidFill>
                            <a:schemeClr val="dk1"/>
                          </a:solidFill>
                          <a:latin typeface="Calibri"/>
                          <a:ea typeface="Calibri"/>
                          <a:cs typeface="Calibri"/>
                          <a:sym typeface="Calibri"/>
                        </a:rPr>
                        <a:t>, Director of Grants Fiscal Management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3"/>
                        </a:rPr>
                        <a:t>Robert Hawkins</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4"/>
                        </a:rPr>
                        <a:t>Steven Kaleda</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Fiscal Specialist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4"/>
                        </a:rPr>
                        <a:t>Steven Kaleda</a:t>
                      </a:r>
                      <a:r>
                        <a:rPr lang="en" sz="1100" u="none" strike="noStrike" cap="none">
                          <a:solidFill>
                            <a:schemeClr val="dk1"/>
                          </a:solidFill>
                          <a:latin typeface="Calibri"/>
                          <a:ea typeface="Calibri"/>
                          <a:cs typeface="Calibri"/>
                          <a:sym typeface="Calibri"/>
                        </a:rPr>
                        <a:t> Grants Fiscal Analyst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Monitoring</a:t>
                      </a:r>
                      <a:endParaRPr sz="1100" b="1" u="sng"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5"/>
                        </a:rPr>
                        <a:t>Bill Parsley</a:t>
                      </a:r>
                      <a:r>
                        <a:rPr lang="en" sz="1100" u="none" strike="noStrike" cap="none">
                          <a:solidFill>
                            <a:schemeClr val="dk1"/>
                          </a:solidFill>
                          <a:latin typeface="Calibri"/>
                          <a:ea typeface="Calibri"/>
                          <a:cs typeface="Calibri"/>
                          <a:sym typeface="Calibri"/>
                        </a:rPr>
                        <a:t>, ESSER Fiscal Monitoring Supervisor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6"/>
                        </a:rPr>
                        <a:t>Hilery Morris</a:t>
                      </a:r>
                      <a:r>
                        <a:rPr lang="en" sz="1100" u="none" strike="noStrike" cap="none">
                          <a:solidFill>
                            <a:schemeClr val="dk1"/>
                          </a:solidFill>
                          <a:latin typeface="Calibri"/>
                          <a:ea typeface="Calibri"/>
                          <a:cs typeface="Calibri"/>
                          <a:sym typeface="Calibri"/>
                        </a:rPr>
                        <a:t>, ESSER Fiscal Monitoring </a:t>
                      </a:r>
                      <a:endParaRPr sz="11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Application Systems Specialists</a:t>
                      </a:r>
                      <a:endParaRPr sz="11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100" u="sng" strike="noStrike" cap="none">
                          <a:solidFill>
                            <a:schemeClr val="hlink"/>
                          </a:solidFill>
                          <a:latin typeface="Calibri"/>
                          <a:ea typeface="Calibri"/>
                          <a:cs typeface="Calibri"/>
                          <a:sym typeface="Calibri"/>
                          <a:hlinkClick r:id="rId27"/>
                        </a:rPr>
                        <a:t>DeLilah Collins</a:t>
                      </a:r>
                      <a:r>
                        <a:rPr lang="en" sz="1100" u="none" strike="noStrike" cap="none">
                          <a:solidFill>
                            <a:schemeClr val="dk1"/>
                          </a:solidFill>
                          <a:latin typeface="Calibri"/>
                          <a:ea typeface="Calibri"/>
                          <a:cs typeface="Calibri"/>
                          <a:sym typeface="Calibri"/>
                        </a:rPr>
                        <a:t>, Director of Grants Program Administration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Online Applications Systems Technical Support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8"/>
                        </a:rPr>
                        <a:t>Michelle Prael</a:t>
                      </a:r>
                      <a:endParaRPr sz="11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1"/>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a:t>Reporting Reminder</a:t>
            </a:r>
            <a:endParaRPr/>
          </a:p>
        </p:txBody>
      </p:sp>
      <p:sp>
        <p:nvSpPr>
          <p:cNvPr id="351" name="Google Shape;351;p61"/>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sz="1900"/>
              <a:t>All LEAs received an ESSER survey with a question about student engagement, and if you allocated ESSER funds in 2020-2021 to schools, including charters, you also received a survey question about what method you used to determine school level allocations. Please contact Mackenzie Owens at </a:t>
            </a:r>
            <a:r>
              <a:rPr lang="en" sz="1900" u="sng">
                <a:solidFill>
                  <a:schemeClr val="hlink"/>
                </a:solidFill>
                <a:hlinkClick r:id="rId3"/>
              </a:rPr>
              <a:t>owens_m@cde.state.co.us</a:t>
            </a:r>
            <a:r>
              <a:rPr lang="en" sz="1900"/>
              <a:t> to determine which survey you need to complete.</a:t>
            </a:r>
            <a:endParaRPr sz="1900"/>
          </a:p>
          <a:p>
            <a:pPr marL="0" lvl="0" indent="0" algn="l" rtl="0">
              <a:lnSpc>
                <a:spcPct val="90000"/>
              </a:lnSpc>
              <a:spcBef>
                <a:spcPts val="600"/>
              </a:spcBef>
              <a:spcAft>
                <a:spcPts val="0"/>
              </a:spcAft>
              <a:buSzPts val="1800"/>
              <a:buNone/>
            </a:pPr>
            <a:endParaRPr sz="1900"/>
          </a:p>
          <a:p>
            <a:pPr marL="0" lvl="0" indent="0" algn="l" rtl="0">
              <a:lnSpc>
                <a:spcPct val="90000"/>
              </a:lnSpc>
              <a:spcBef>
                <a:spcPts val="600"/>
              </a:spcBef>
              <a:spcAft>
                <a:spcPts val="0"/>
              </a:spcAft>
              <a:buSzPts val="1800"/>
              <a:buNone/>
            </a:pPr>
            <a:r>
              <a:rPr lang="en" sz="1900"/>
              <a:t>Thank you so much to those of you who have already submitted your ESSER data on </a:t>
            </a:r>
            <a:r>
              <a:rPr lang="en" sz="1900" u="sng">
                <a:solidFill>
                  <a:schemeClr val="hlink"/>
                </a:solidFill>
                <a:hlinkClick r:id="rId4"/>
              </a:rPr>
              <a:t>student engagement</a:t>
            </a:r>
            <a:r>
              <a:rPr lang="en" sz="1900"/>
              <a:t> and </a:t>
            </a:r>
            <a:r>
              <a:rPr lang="en" sz="1900" u="sng">
                <a:solidFill>
                  <a:schemeClr val="hlink"/>
                </a:solidFill>
                <a:hlinkClick r:id="rId5"/>
              </a:rPr>
              <a:t>school level allocations</a:t>
            </a:r>
            <a:r>
              <a:rPr lang="en" sz="1900"/>
              <a:t>. This data is very important for reporting to the USDE.</a:t>
            </a:r>
            <a:endParaRPr sz="1900"/>
          </a:p>
          <a:p>
            <a:pPr marL="0" lvl="0" indent="0" algn="l" rtl="0">
              <a:lnSpc>
                <a:spcPct val="90000"/>
              </a:lnSpc>
              <a:spcBef>
                <a:spcPts val="600"/>
              </a:spcBef>
              <a:spcAft>
                <a:spcPts val="0"/>
              </a:spcAft>
              <a:buSzPts val="1800"/>
              <a:buNone/>
            </a:pPr>
            <a:endParaRPr sz="1900"/>
          </a:p>
          <a:p>
            <a:pPr marL="0" lvl="0" indent="0" algn="l" rtl="0">
              <a:lnSpc>
                <a:spcPct val="90000"/>
              </a:lnSpc>
              <a:spcBef>
                <a:spcPts val="600"/>
              </a:spcBef>
              <a:spcAft>
                <a:spcPts val="0"/>
              </a:spcAft>
              <a:buSzPts val="1800"/>
              <a:buNone/>
            </a:pPr>
            <a:r>
              <a:rPr lang="en" sz="1900"/>
              <a:t>If you have not yet submitted, please submit your data </a:t>
            </a:r>
            <a:r>
              <a:rPr lang="en" sz="1900" b="1" u="sng">
                <a:solidFill>
                  <a:srgbClr val="FF0000"/>
                </a:solidFill>
              </a:rPr>
              <a:t>as soon as possible</a:t>
            </a:r>
            <a:r>
              <a:rPr lang="en" sz="1900" b="1">
                <a:solidFill>
                  <a:srgbClr val="FF0000"/>
                </a:solidFill>
              </a:rPr>
              <a:t> </a:t>
            </a:r>
            <a:r>
              <a:rPr lang="en" sz="1900"/>
              <a:t>before the final deadline! The report is due to the USDE in full by </a:t>
            </a:r>
            <a:r>
              <a:rPr lang="en" sz="1900" b="1" u="sng">
                <a:solidFill>
                  <a:srgbClr val="FF0000"/>
                </a:solidFill>
              </a:rPr>
              <a:t>July 1st.</a:t>
            </a:r>
            <a:endParaRPr sz="1900" b="1" u="sng">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2"/>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100"/>
              <a:t>ESSER I PAR Deadline</a:t>
            </a:r>
            <a:endParaRPr sz="2100"/>
          </a:p>
        </p:txBody>
      </p:sp>
      <p:sp>
        <p:nvSpPr>
          <p:cNvPr id="357" name="Google Shape;357;p62"/>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p>
            <a:pPr marL="457200" lvl="0" indent="-361950" algn="l" rtl="0">
              <a:lnSpc>
                <a:spcPct val="90000"/>
              </a:lnSpc>
              <a:spcBef>
                <a:spcPts val="600"/>
              </a:spcBef>
              <a:spcAft>
                <a:spcPts val="0"/>
              </a:spcAft>
              <a:buSzPts val="2100"/>
              <a:buChar char="•"/>
            </a:pPr>
            <a:r>
              <a:rPr lang="en" sz="1700"/>
              <a:t>The Carryover (PAR) application for ESSER I closes June 30, 2022</a:t>
            </a:r>
            <a:endParaRPr sz="1700"/>
          </a:p>
          <a:p>
            <a:pPr marL="457200" lvl="0" indent="-361950" algn="l" rtl="0">
              <a:lnSpc>
                <a:spcPct val="90000"/>
              </a:lnSpc>
              <a:spcBef>
                <a:spcPts val="0"/>
              </a:spcBef>
              <a:spcAft>
                <a:spcPts val="0"/>
              </a:spcAft>
              <a:buSzPts val="2100"/>
              <a:buChar char="•"/>
            </a:pPr>
            <a:r>
              <a:rPr lang="en" sz="1700"/>
              <a:t>Any needed revisions must be submitted by this date</a:t>
            </a:r>
            <a:endParaRPr sz="1700"/>
          </a:p>
          <a:p>
            <a:pPr marL="0" lvl="0" indent="0" algn="l" rtl="0">
              <a:lnSpc>
                <a:spcPct val="90000"/>
              </a:lnSpc>
              <a:spcBef>
                <a:spcPts val="600"/>
              </a:spcBef>
              <a:spcAft>
                <a:spcPts val="0"/>
              </a:spcAft>
              <a:buNone/>
            </a:pPr>
            <a:endParaRPr sz="500"/>
          </a:p>
          <a:p>
            <a:pPr marL="0" lvl="0" indent="0" algn="l" rtl="0">
              <a:lnSpc>
                <a:spcPct val="90000"/>
              </a:lnSpc>
              <a:spcBef>
                <a:spcPts val="600"/>
              </a:spcBef>
              <a:spcAft>
                <a:spcPts val="0"/>
              </a:spcAft>
              <a:buNone/>
            </a:pPr>
            <a:r>
              <a:rPr lang="en" sz="1700" b="1"/>
              <a:t>Other Important Dates</a:t>
            </a:r>
            <a:endParaRPr sz="1700" b="1"/>
          </a:p>
          <a:p>
            <a:pPr marL="457200" lvl="0" indent="-361950" algn="l" rtl="0">
              <a:lnSpc>
                <a:spcPct val="90000"/>
              </a:lnSpc>
              <a:spcBef>
                <a:spcPts val="600"/>
              </a:spcBef>
              <a:spcAft>
                <a:spcPts val="0"/>
              </a:spcAft>
              <a:buSzPts val="2100"/>
              <a:buChar char="•"/>
            </a:pPr>
            <a:r>
              <a:rPr lang="en" sz="1700"/>
              <a:t>All ESSER I funds must be spent by September 30, 2022</a:t>
            </a:r>
            <a:endParaRPr sz="1700"/>
          </a:p>
          <a:p>
            <a:pPr marL="457200" lvl="0" indent="-361950" algn="l" rtl="0">
              <a:lnSpc>
                <a:spcPct val="90000"/>
              </a:lnSpc>
              <a:spcBef>
                <a:spcPts val="0"/>
              </a:spcBef>
              <a:spcAft>
                <a:spcPts val="0"/>
              </a:spcAft>
              <a:buSzPts val="2100"/>
              <a:buChar char="•"/>
            </a:pPr>
            <a:r>
              <a:rPr lang="en" sz="1700"/>
              <a:t>All funds must be drawn down by October 31, 2022</a:t>
            </a:r>
            <a:endParaRPr sz="1700"/>
          </a:p>
          <a:p>
            <a:pPr marL="0" lvl="0" indent="0" algn="l" rtl="0">
              <a:lnSpc>
                <a:spcPct val="90000"/>
              </a:lnSpc>
              <a:spcBef>
                <a:spcPts val="600"/>
              </a:spcBef>
              <a:spcAft>
                <a:spcPts val="0"/>
              </a:spcAft>
              <a:buNone/>
            </a:pPr>
            <a:endParaRPr sz="500"/>
          </a:p>
          <a:p>
            <a:pPr marL="0" lvl="0" indent="0" algn="l" rtl="0">
              <a:lnSpc>
                <a:spcPct val="90000"/>
              </a:lnSpc>
              <a:spcBef>
                <a:spcPts val="600"/>
              </a:spcBef>
              <a:spcAft>
                <a:spcPts val="0"/>
              </a:spcAft>
              <a:buNone/>
            </a:pPr>
            <a:r>
              <a:rPr lang="en" sz="1700" b="1"/>
              <a:t>Resources</a:t>
            </a:r>
            <a:endParaRPr sz="1700" b="1"/>
          </a:p>
          <a:p>
            <a:pPr marL="457200" lvl="0" indent="-361950" algn="l" rtl="0">
              <a:lnSpc>
                <a:spcPct val="90000"/>
              </a:lnSpc>
              <a:spcBef>
                <a:spcPts val="600"/>
              </a:spcBef>
              <a:spcAft>
                <a:spcPts val="0"/>
              </a:spcAft>
              <a:buSzPts val="2100"/>
              <a:buChar char="•"/>
            </a:pPr>
            <a:r>
              <a:rPr lang="en" sz="1700" u="sng">
                <a:solidFill>
                  <a:schemeClr val="hlink"/>
                </a:solidFill>
                <a:hlinkClick r:id="rId3"/>
              </a:rPr>
              <a:t>ESSER launchpad page</a:t>
            </a:r>
            <a:r>
              <a:rPr lang="en" sz="1700"/>
              <a:t>- includes deadlines and resources</a:t>
            </a:r>
            <a:endParaRPr sz="1700"/>
          </a:p>
          <a:p>
            <a:pPr marL="457200" lvl="0" indent="-361950" algn="l" rtl="0">
              <a:lnSpc>
                <a:spcPct val="90000"/>
              </a:lnSpc>
              <a:spcBef>
                <a:spcPts val="0"/>
              </a:spcBef>
              <a:spcAft>
                <a:spcPts val="0"/>
              </a:spcAft>
              <a:buSzPts val="2100"/>
              <a:buChar char="•"/>
            </a:pPr>
            <a:r>
              <a:rPr lang="en" sz="1700" u="sng">
                <a:solidFill>
                  <a:schemeClr val="hlink"/>
                </a:solidFill>
                <a:hlinkClick r:id="rId4"/>
              </a:rPr>
              <a:t>ESSER I distribution report</a:t>
            </a:r>
            <a:endParaRPr sz="1700"/>
          </a:p>
          <a:p>
            <a:pPr marL="457200" lvl="0" indent="-361950" algn="l" rtl="0">
              <a:lnSpc>
                <a:spcPct val="90000"/>
              </a:lnSpc>
              <a:spcBef>
                <a:spcPts val="0"/>
              </a:spcBef>
              <a:spcAft>
                <a:spcPts val="0"/>
              </a:spcAft>
              <a:buSzPts val="2100"/>
              <a:buChar char="•"/>
            </a:pPr>
            <a:r>
              <a:rPr lang="en" sz="1700" u="sng">
                <a:solidFill>
                  <a:schemeClr val="hlink"/>
                </a:solidFill>
                <a:hlinkClick r:id="rId5"/>
              </a:rPr>
              <a:t>Request for funds webpage</a:t>
            </a:r>
            <a:endParaRPr sz="1700"/>
          </a:p>
          <a:p>
            <a:pPr marL="457200" lvl="0" indent="-361950" algn="l" rtl="0">
              <a:lnSpc>
                <a:spcPct val="90000"/>
              </a:lnSpc>
              <a:spcBef>
                <a:spcPts val="0"/>
              </a:spcBef>
              <a:spcAft>
                <a:spcPts val="0"/>
              </a:spcAft>
              <a:buSzPts val="2100"/>
              <a:buChar char="•"/>
            </a:pPr>
            <a:r>
              <a:rPr lang="en" sz="1700" u="sng">
                <a:solidFill>
                  <a:schemeClr val="hlink"/>
                </a:solidFill>
                <a:hlinkClick r:id="rId6"/>
              </a:rPr>
              <a:t>ESSER Lead Reviewer list</a:t>
            </a:r>
            <a:r>
              <a:rPr lang="en" sz="1700"/>
              <a:t>- CDE staff to contact with questions </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3"/>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CDCs Operational Guidance to Support Safe In-Person Learning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4"/>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3000"/>
              <a:t>Updates to CDC Guidance</a:t>
            </a:r>
            <a:endParaRPr sz="3000"/>
          </a:p>
        </p:txBody>
      </p:sp>
      <p:sp>
        <p:nvSpPr>
          <p:cNvPr id="368" name="Google Shape;368;p6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p>
            <a:pPr marL="457200" lvl="0" indent="-228600" algn="l" rtl="0">
              <a:lnSpc>
                <a:spcPct val="90000"/>
              </a:lnSpc>
              <a:spcBef>
                <a:spcPts val="600"/>
              </a:spcBef>
              <a:spcAft>
                <a:spcPts val="0"/>
              </a:spcAft>
              <a:buClr>
                <a:schemeClr val="dk1"/>
              </a:buClr>
              <a:buSzPts val="1800"/>
              <a:buNone/>
            </a:pPr>
            <a:r>
              <a:rPr lang="en" sz="1800"/>
              <a:t>Notable Changes:</a:t>
            </a:r>
            <a:endParaRPr sz="1800"/>
          </a:p>
          <a:p>
            <a:pPr marL="457200" lvl="0" indent="-368300" algn="l" rtl="0">
              <a:lnSpc>
                <a:spcPct val="90000"/>
              </a:lnSpc>
              <a:spcBef>
                <a:spcPts val="600"/>
              </a:spcBef>
              <a:spcAft>
                <a:spcPts val="0"/>
              </a:spcAft>
              <a:buSzPts val="2200"/>
              <a:buChar char="•"/>
            </a:pPr>
            <a:r>
              <a:rPr lang="en" sz="1800"/>
              <a:t>“Layered Prevention Strategies” is now “Strategies for Everyday Operations”</a:t>
            </a:r>
            <a:endParaRPr sz="1800"/>
          </a:p>
          <a:p>
            <a:pPr marL="457200" lvl="0" indent="-368300" algn="l" rtl="0">
              <a:lnSpc>
                <a:spcPct val="90000"/>
              </a:lnSpc>
              <a:spcBef>
                <a:spcPts val="0"/>
              </a:spcBef>
              <a:spcAft>
                <a:spcPts val="0"/>
              </a:spcAft>
              <a:buSzPts val="2200"/>
              <a:buChar char="•"/>
            </a:pPr>
            <a:r>
              <a:rPr lang="en" sz="1800"/>
              <a:t>Physical distancing removed (cohorting still a recommendation) </a:t>
            </a:r>
            <a:endParaRPr sz="1800"/>
          </a:p>
          <a:p>
            <a:pPr marL="457200" lvl="0" indent="-368300" algn="l" rtl="0">
              <a:lnSpc>
                <a:spcPct val="90000"/>
              </a:lnSpc>
              <a:spcBef>
                <a:spcPts val="0"/>
              </a:spcBef>
              <a:spcAft>
                <a:spcPts val="0"/>
              </a:spcAft>
              <a:buSzPts val="2200"/>
              <a:buChar char="•"/>
            </a:pPr>
            <a:r>
              <a:rPr lang="en" sz="1800"/>
              <a:t>Considering local context</a:t>
            </a:r>
            <a:endParaRPr sz="1800"/>
          </a:p>
          <a:p>
            <a:pPr marL="914400" lvl="1" indent="-349250" algn="l" rtl="0">
              <a:lnSpc>
                <a:spcPct val="90000"/>
              </a:lnSpc>
              <a:spcBef>
                <a:spcPts val="0"/>
              </a:spcBef>
              <a:spcAft>
                <a:spcPts val="0"/>
              </a:spcAft>
              <a:buSzPts val="1900"/>
              <a:buChar char="•"/>
            </a:pPr>
            <a:r>
              <a:rPr lang="en" sz="1500"/>
              <a:t>Age of population served</a:t>
            </a:r>
            <a:endParaRPr sz="1500"/>
          </a:p>
          <a:p>
            <a:pPr marL="914400" lvl="1" indent="-349250" algn="l" rtl="0">
              <a:lnSpc>
                <a:spcPct val="90000"/>
              </a:lnSpc>
              <a:spcBef>
                <a:spcPts val="0"/>
              </a:spcBef>
              <a:spcAft>
                <a:spcPts val="0"/>
              </a:spcAft>
              <a:buSzPts val="1900"/>
              <a:buChar char="•"/>
            </a:pPr>
            <a:r>
              <a:rPr lang="en" sz="1500"/>
              <a:t>Availability of resources</a:t>
            </a:r>
            <a:endParaRPr sz="1500"/>
          </a:p>
          <a:p>
            <a:pPr marL="914400" lvl="1" indent="-349250" algn="l" rtl="0">
              <a:lnSpc>
                <a:spcPct val="90000"/>
              </a:lnSpc>
              <a:spcBef>
                <a:spcPts val="0"/>
              </a:spcBef>
              <a:spcAft>
                <a:spcPts val="0"/>
              </a:spcAft>
              <a:buSzPts val="1900"/>
              <a:buChar char="•"/>
            </a:pPr>
            <a:r>
              <a:rPr lang="en" sz="1500"/>
              <a:t>Communities served</a:t>
            </a:r>
            <a:endParaRPr sz="1500"/>
          </a:p>
          <a:p>
            <a:pPr marL="914400" lvl="1" indent="-349250" algn="l" rtl="0">
              <a:lnSpc>
                <a:spcPct val="90000"/>
              </a:lnSpc>
              <a:spcBef>
                <a:spcPts val="0"/>
              </a:spcBef>
              <a:spcAft>
                <a:spcPts val="0"/>
              </a:spcAft>
              <a:buSzPts val="1900"/>
              <a:buChar char="•"/>
            </a:pPr>
            <a:r>
              <a:rPr lang="en" sz="1500"/>
              <a:t>Pediatric-specific healthcare capacity</a:t>
            </a:r>
            <a:endParaRPr sz="1500"/>
          </a:p>
          <a:p>
            <a:pPr marL="914400" lvl="1" indent="-349250" algn="l" rtl="0">
              <a:lnSpc>
                <a:spcPct val="90000"/>
              </a:lnSpc>
              <a:spcBef>
                <a:spcPts val="0"/>
              </a:spcBef>
              <a:spcAft>
                <a:spcPts val="0"/>
              </a:spcAft>
              <a:buSzPts val="1900"/>
              <a:buChar char="•"/>
            </a:pPr>
            <a:r>
              <a:rPr lang="en" sz="1500"/>
              <a:t>Equity</a:t>
            </a:r>
            <a:endParaRPr sz="1500"/>
          </a:p>
          <a:p>
            <a:pPr marL="914400" lvl="1" indent="-349250" algn="l" rtl="0">
              <a:lnSpc>
                <a:spcPct val="90000"/>
              </a:lnSpc>
              <a:spcBef>
                <a:spcPts val="0"/>
              </a:spcBef>
              <a:spcAft>
                <a:spcPts val="0"/>
              </a:spcAft>
              <a:buSzPts val="1900"/>
              <a:buChar char="•"/>
            </a:pPr>
            <a:r>
              <a:rPr lang="en" sz="1500"/>
              <a:t>Students with disabilities</a:t>
            </a:r>
            <a:endParaRPr sz="1500"/>
          </a:p>
          <a:p>
            <a:pPr marL="0" lvl="0" indent="0" algn="l" rtl="0">
              <a:lnSpc>
                <a:spcPct val="90000"/>
              </a:lnSpc>
              <a:spcBef>
                <a:spcPts val="600"/>
              </a:spcBef>
              <a:spcAft>
                <a:spcPts val="0"/>
              </a:spcAft>
              <a:buNone/>
            </a:pPr>
            <a:endParaRPr/>
          </a:p>
          <a:p>
            <a:pPr marL="0" lvl="0" indent="0" algn="ctr" rtl="0">
              <a:lnSpc>
                <a:spcPct val="90000"/>
              </a:lnSpc>
              <a:spcBef>
                <a:spcPts val="600"/>
              </a:spcBef>
              <a:spcAft>
                <a:spcPts val="0"/>
              </a:spcAft>
              <a:buNone/>
            </a:pPr>
            <a:r>
              <a:rPr lang="en" sz="2100" u="sng">
                <a:solidFill>
                  <a:schemeClr val="hlink"/>
                </a:solidFill>
                <a:hlinkClick r:id="rId3"/>
              </a:rPr>
              <a:t>Link to CDC Guidance</a:t>
            </a:r>
            <a:endParaRPr sz="2100"/>
          </a:p>
          <a:p>
            <a:pPr marL="0" lvl="0" indent="0" algn="l" rtl="0">
              <a:lnSpc>
                <a:spcPct val="90000"/>
              </a:lnSpc>
              <a:spcBef>
                <a:spcPts val="6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5"/>
          <p:cNvSpPr txBox="1">
            <a:spLocks noGrp="1"/>
          </p:cNvSpPr>
          <p:nvPr>
            <p:ph type="ctrTitle"/>
          </p:nvPr>
        </p:nvSpPr>
        <p:spPr>
          <a:xfrm>
            <a:off x="311700" y="1840075"/>
            <a:ext cx="8520600" cy="15315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a:t>ESEA Launchpad</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2556</Words>
  <Application>Microsoft Office PowerPoint</Application>
  <PresentationFormat>On-screen Show (16:9)</PresentationFormat>
  <Paragraphs>352</Paragraphs>
  <Slides>45</Slides>
  <Notes>45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45</vt:i4>
      </vt:variant>
    </vt:vector>
  </HeadingPairs>
  <TitlesOfParts>
    <vt:vector size="55" baseType="lpstr">
      <vt:lpstr>Amatic SC</vt:lpstr>
      <vt:lpstr>Calibri</vt:lpstr>
      <vt:lpstr>Rockwell</vt:lpstr>
      <vt:lpstr>Lobster</vt:lpstr>
      <vt:lpstr>Arial</vt:lpstr>
      <vt:lpstr>Quicksand SemiBold</vt:lpstr>
      <vt:lpstr>Simple Light</vt:lpstr>
      <vt:lpstr>Office Theme</vt:lpstr>
      <vt:lpstr>Office Theme</vt:lpstr>
      <vt:lpstr>Office Theme</vt:lpstr>
      <vt:lpstr>CDE Office Hours</vt:lpstr>
      <vt:lpstr>ESSER Office Hours</vt:lpstr>
      <vt:lpstr>Updates, Reminders, and Clarifications</vt:lpstr>
      <vt:lpstr>Consolidated Application Updates</vt:lpstr>
      <vt:lpstr>Reporting Reminder</vt:lpstr>
      <vt:lpstr>ESSER I PAR Deadline</vt:lpstr>
      <vt:lpstr>CDCs Operational Guidance to Support Safe In-Person Learning</vt:lpstr>
      <vt:lpstr>Updates to CDC Guidance</vt:lpstr>
      <vt:lpstr>ESEA Launchpad</vt:lpstr>
      <vt:lpstr>What is the Launchpad?</vt:lpstr>
      <vt:lpstr>Phase II Complete</vt:lpstr>
      <vt:lpstr>Title III, Part A</vt:lpstr>
      <vt:lpstr>Title III</vt:lpstr>
      <vt:lpstr> Common acronyms</vt:lpstr>
      <vt:lpstr>It’s like a salad…</vt:lpstr>
      <vt:lpstr>Or a cupcake!</vt:lpstr>
      <vt:lpstr> Title III, Part A: Programming</vt:lpstr>
      <vt:lpstr> Purpose of Title III, Part A</vt:lpstr>
      <vt:lpstr>Required Activities </vt:lpstr>
      <vt:lpstr> What can you do with Title III?</vt:lpstr>
      <vt:lpstr> What can you do with Title III?</vt:lpstr>
      <vt:lpstr>Supplement, Not Supplant (SNS)</vt:lpstr>
      <vt:lpstr>Supplement, Not Supplant: Fiscal</vt:lpstr>
      <vt:lpstr>Supplement, Not Supplant: Fiscal</vt:lpstr>
      <vt:lpstr>Supplement, Not Supplant: Programming</vt:lpstr>
      <vt:lpstr>Uses of Funds</vt:lpstr>
      <vt:lpstr>Examples of ALLOWABLE Title III Activities</vt:lpstr>
      <vt:lpstr>Title III Activities: CAUTION</vt:lpstr>
      <vt:lpstr>Title III Activities: NON-ALLOWABLE</vt:lpstr>
      <vt:lpstr>RED FLAGS</vt:lpstr>
      <vt:lpstr>RED FLAGS, continued</vt:lpstr>
      <vt:lpstr>Additional Guidance: Meaningful Communication with Parents</vt:lpstr>
      <vt:lpstr>Additional Guidance: Meaningful Communication with Parents</vt:lpstr>
      <vt:lpstr>Other Reminders: Private school consultation</vt:lpstr>
      <vt:lpstr>Private school: Title III Equitable Services</vt:lpstr>
      <vt:lpstr>Private school: Title III Equitable Services</vt:lpstr>
      <vt:lpstr>Private school: Title III Equitable Services</vt:lpstr>
      <vt:lpstr>Private school: Title III Equitable Services</vt:lpstr>
      <vt:lpstr>Information for Limited English Proficient (LEP) Parents and Guardians and  for Schools and School Districts that Communicate with Them  https://www2.ed.gov/about/offices/list/ocr/docs/dcl-factsheet-lep-parents-201501.pdf  US Dept of Ed: English Learner Toolkit https://ncela.ed.gov/files/english_learner_toolkit/OELA_2017_ELsToolkit_508C.pdf  CLDE ELD Guidebook       http://www.cde.state.co.us/cde_english/eldguidebook English Language Proficiency Act (ELPA) http://www.cde.state.co.us/cde_english/elpa CDE: Title III, Part A - Supplemental Supports for English Learners http://www.cde.state.co.us/fedprograms/tiii/index CDE’s Title III Quick Reference Guide http://www.cde.state.co.us/fedprograms/tiiipaquickref     </vt:lpstr>
      <vt:lpstr>Contact us</vt:lpstr>
      <vt:lpstr>What questions do you have?</vt:lpstr>
      <vt:lpstr>Thank you</vt:lpstr>
      <vt:lpstr>Upcoming Meetings</vt:lpstr>
      <vt:lpstr>Any Requests for Upcoming Topics or Questions!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2</cp:revision>
  <dcterms:modified xsi:type="dcterms:W3CDTF">2022-06-28T17:18:30Z</dcterms:modified>
</cp:coreProperties>
</file>