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  <p:sldMasterId id="2147483691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D37C35-1710-4AD1-85E6-0224EC2909C4}">
  <a:tblStyle styleId="{C9D37C35-1710-4AD1-85E6-0224EC2909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9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2ec8d442c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22ec8d442c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2ec8d442c_2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22ec8d442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2ec8d442c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22ec8d442c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aa2f8a176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2aa2f8a176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2aa2f8a176_1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22aa2f8a176_1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Mackenzie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2ec8d442c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22ec8d442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2ec8d442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2ec8d442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2ec8d442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2ec8d442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9143997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946787"/>
            <a:ext cx="77724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223071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8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/>
        </p:nvSpPr>
        <p:spPr>
          <a:xfrm>
            <a:off x="0" y="3506431"/>
            <a:ext cx="9144000" cy="163707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488BC9">
                  <a:alpha val="2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2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246" y="474530"/>
            <a:ext cx="2116730" cy="1321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2"/>
          <p:cNvCxnSpPr/>
          <p:nvPr/>
        </p:nvCxnSpPr>
        <p:spPr>
          <a:xfrm>
            <a:off x="685801" y="2079522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488BC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3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470" cy="514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4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0" name="Google Shape;18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6"/>
            <a:ext cx="723884" cy="8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2" name="Google Shape;1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4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9" name="Google Shape;19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8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6" name="Google Shape;20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3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980803" y="267462"/>
            <a:ext cx="5400747" cy="56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60" y="13717"/>
            <a:ext cx="723882" cy="82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2"/>
          </p:nvPr>
        </p:nvSpPr>
        <p:spPr>
          <a:xfrm>
            <a:off x="4629150" y="1165860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6704" y="4629152"/>
            <a:ext cx="857291" cy="364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9143990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4"/>
          <p:cNvSpPr txBox="1">
            <a:spLocks noGrp="1"/>
          </p:cNvSpPr>
          <p:nvPr>
            <p:ph type="ctrTitle"/>
          </p:nvPr>
        </p:nvSpPr>
        <p:spPr>
          <a:xfrm>
            <a:off x="0" y="1946787"/>
            <a:ext cx="914400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4"/>
          <p:cNvSpPr txBox="1">
            <a:spLocks noGrp="1"/>
          </p:cNvSpPr>
          <p:nvPr>
            <p:ph type="sldNum" idx="12"/>
          </p:nvPr>
        </p:nvSpPr>
        <p:spPr>
          <a:xfrm>
            <a:off x="170937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apps/consapp2023/log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cde.state.co.us/fedprograms/regionalcontactspage" TargetMode="External"/><Relationship Id="rId4" Type="http://schemas.openxmlformats.org/officeDocument/2006/relationships/hyperlink" Target="https://www.cde.state.co.us/fedprograms/extensionrequests20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sgrant/requestforfundsform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cde.state.co.us/fedprograms/esserapplicationleads" TargetMode="External"/><Relationship Id="rId4" Type="http://schemas.openxmlformats.org/officeDocument/2006/relationships/hyperlink" Target="https://www.cde.state.co.us/fedprograms/esser_launchpa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rumley_k@cde.state.co.us" TargetMode="External"/><Relationship Id="rId13" Type="http://schemas.openxmlformats.org/officeDocument/2006/relationships/hyperlink" Target="mailto:bixler_k@cde.state.co.us" TargetMode="External"/><Relationship Id="rId18" Type="http://schemas.openxmlformats.org/officeDocument/2006/relationships/hyperlink" Target="mailto:boylan_k@cde.state.co.us" TargetMode="External"/><Relationship Id="rId26" Type="http://schemas.openxmlformats.org/officeDocument/2006/relationships/hyperlink" Target="mailto:parsley_b@cde.state.co.us" TargetMode="External"/><Relationship Id="rId3" Type="http://schemas.openxmlformats.org/officeDocument/2006/relationships/hyperlink" Target="mailto:Lastname_Firstinital@cde.state.co.us" TargetMode="External"/><Relationship Id="rId21" Type="http://schemas.openxmlformats.org/officeDocument/2006/relationships/hyperlink" Target="mailto:owens_m@cde.state.co.us" TargetMode="External"/><Relationship Id="rId7" Type="http://schemas.openxmlformats.org/officeDocument/2006/relationships/hyperlink" Target="mailto:giessinger_t@cde.state.co.us" TargetMode="External"/><Relationship Id="rId12" Type="http://schemas.openxmlformats.org/officeDocument/2006/relationships/hyperlink" Target="mailto:echsner_r@cde.state.co.us" TargetMode="External"/><Relationship Id="rId17" Type="http://schemas.openxmlformats.org/officeDocument/2006/relationships/hyperlink" Target="mailto:schelke_j@cde.state.co.us" TargetMode="External"/><Relationship Id="rId25" Type="http://schemas.openxmlformats.org/officeDocument/2006/relationships/hyperlink" Target="mailto:Kaleda_s@cde.state.co.us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mailto:chaffin_m@cde.state.co.us" TargetMode="External"/><Relationship Id="rId20" Type="http://schemas.openxmlformats.org/officeDocument/2006/relationships/hyperlink" Target="mailto:shen_m@cde.state.co.us" TargetMode="External"/><Relationship Id="rId29" Type="http://schemas.openxmlformats.org/officeDocument/2006/relationships/hyperlink" Target="mailto:hagemann_w@cde.state.co.u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adeboye-sullivan_c@cde.state.co.us" TargetMode="External"/><Relationship Id="rId11" Type="http://schemas.openxmlformats.org/officeDocument/2006/relationships/hyperlink" Target="mailto:byrd_e@cde.state.co.us" TargetMode="External"/><Relationship Id="rId24" Type="http://schemas.openxmlformats.org/officeDocument/2006/relationships/hyperlink" Target="mailto:Hawkins_r@cde.state.co.us" TargetMode="External"/><Relationship Id="rId5" Type="http://schemas.openxmlformats.org/officeDocument/2006/relationships/hyperlink" Target="mailto:meushaw_l@cde.state.co.us" TargetMode="External"/><Relationship Id="rId15" Type="http://schemas.openxmlformats.org/officeDocument/2006/relationships/hyperlink" Target="mailto:hickman_n@cde.state.co.us" TargetMode="External"/><Relationship Id="rId23" Type="http://schemas.openxmlformats.org/officeDocument/2006/relationships/hyperlink" Target="mailto:Austin_j@cde.state.co.us" TargetMode="External"/><Relationship Id="rId28" Type="http://schemas.openxmlformats.org/officeDocument/2006/relationships/hyperlink" Target="mailto:jones_kristina@cde.state.co.us" TargetMode="External"/><Relationship Id="rId10" Type="http://schemas.openxmlformats.org/officeDocument/2006/relationships/hyperlink" Target="https://www.cde.state.co.us/fedprograms/regionalcontactspage" TargetMode="External"/><Relationship Id="rId19" Type="http://schemas.openxmlformats.org/officeDocument/2006/relationships/hyperlink" Target="mailto:craven_k@cde.state.co.us" TargetMode="External"/><Relationship Id="rId31" Type="http://schemas.openxmlformats.org/officeDocument/2006/relationships/hyperlink" Target="mailto:prael_m@cde.state.co.us" TargetMode="External"/><Relationship Id="rId4" Type="http://schemas.openxmlformats.org/officeDocument/2006/relationships/hyperlink" Target="mailto:mohajeri-nelson_n@cde.state.co.us" TargetMode="External"/><Relationship Id="rId9" Type="http://schemas.openxmlformats.org/officeDocument/2006/relationships/hyperlink" Target="mailto:negley_t@cde.state.co.us" TargetMode="External"/><Relationship Id="rId14" Type="http://schemas.openxmlformats.org/officeDocument/2006/relationships/hyperlink" Target="mailto:temple_r@cde.state.co.us" TargetMode="External"/><Relationship Id="rId22" Type="http://schemas.openxmlformats.org/officeDocument/2006/relationships/hyperlink" Target="mailto:carman_a@cde.state.co.us" TargetMode="External"/><Relationship Id="rId27" Type="http://schemas.openxmlformats.org/officeDocument/2006/relationships/hyperlink" Target="mailto:morris_h@cde.state.co.us" TargetMode="External"/><Relationship Id="rId30" Type="http://schemas.openxmlformats.org/officeDocument/2006/relationships/hyperlink" Target="mailto:collins_d@cde.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>
            <a:spLocks noGrp="1"/>
          </p:cNvSpPr>
          <p:nvPr>
            <p:ph type="ctrTitle"/>
          </p:nvPr>
        </p:nvSpPr>
        <p:spPr>
          <a:xfrm>
            <a:off x="685801" y="2493128"/>
            <a:ext cx="7801897" cy="7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700">
                <a:latin typeface="Raleway"/>
                <a:ea typeface="Raleway"/>
                <a:cs typeface="Raleway"/>
                <a:sym typeface="Raleway"/>
              </a:rPr>
              <a:t>CDE Office Hours</a:t>
            </a:r>
            <a:endParaRPr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45"/>
          <p:cNvSpPr txBox="1">
            <a:spLocks noGrp="1"/>
          </p:cNvSpPr>
          <p:nvPr>
            <p:ph type="subTitle" idx="1"/>
          </p:nvPr>
        </p:nvSpPr>
        <p:spPr>
          <a:xfrm>
            <a:off x="685801" y="3506430"/>
            <a:ext cx="7801897" cy="43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June 22, 2023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45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876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ESSER Office Hours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1"/>
          </p:nvPr>
        </p:nvSpPr>
        <p:spPr>
          <a:xfrm>
            <a:off x="628650" y="104978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b="1" u="sng">
                <a:latin typeface="Raleway"/>
                <a:ea typeface="Raleway"/>
                <a:cs typeface="Raleway"/>
                <a:sym typeface="Raleway"/>
              </a:rPr>
              <a:t>Topics</a:t>
            </a:r>
            <a:endParaRPr b="1" u="sng">
              <a:latin typeface="Raleway"/>
              <a:ea typeface="Raleway"/>
              <a:cs typeface="Raleway"/>
              <a:sym typeface="Raleway"/>
            </a:endParaRPr>
          </a:p>
          <a:p>
            <a:pPr marL="17780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100" b="1" u="sng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Updates and Reminders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•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Cons App Updates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•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Upcoming ESSER Deadlines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46"/>
          <p:cNvSpPr txBox="1">
            <a:spLocks noGrp="1"/>
          </p:cNvSpPr>
          <p:nvPr>
            <p:ph type="sldNum" idx="12"/>
          </p:nvPr>
        </p:nvSpPr>
        <p:spPr>
          <a:xfrm>
            <a:off x="24965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470" cy="17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Updates and Reminders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47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23-24 Consolidated Application Updates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48"/>
          <p:cNvSpPr txBox="1">
            <a:spLocks noGrp="1"/>
          </p:cNvSpPr>
          <p:nvPr>
            <p:ph type="body" idx="1"/>
          </p:nvPr>
        </p:nvSpPr>
        <p:spPr>
          <a:xfrm>
            <a:off x="628650" y="1165849"/>
            <a:ext cx="7886700" cy="3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5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2023-2024 Consolidated Application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application and all applicable 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documents are due </a:t>
            </a:r>
            <a:r>
              <a:rPr lang="en" sz="17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June 30, 2023</a:t>
            </a: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700" b="1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1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 b="1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Extensions can be granted by submitting a </a:t>
            </a:r>
            <a:r>
              <a:rPr lang="en" sz="17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request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!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75">
                <a:latin typeface="Raleway"/>
                <a:ea typeface="Raleway"/>
                <a:cs typeface="Raleway"/>
                <a:sym typeface="Raleway"/>
              </a:rPr>
              <a:t>*Please note, this will delay substantial approval.</a:t>
            </a:r>
            <a:endParaRPr sz="1275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For questions or assistance, please contact your </a:t>
            </a:r>
            <a:r>
              <a:rPr lang="en" sz="1508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ESEA Regional Contact</a:t>
            </a:r>
            <a:r>
              <a:rPr lang="en" sz="1508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508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ESSER II PAR Deadline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262" name="Google Shape;262;p49"/>
          <p:cNvSpPr txBox="1"/>
          <p:nvPr/>
        </p:nvSpPr>
        <p:spPr>
          <a:xfrm>
            <a:off x="281800" y="899725"/>
            <a:ext cx="8116800" cy="3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Any ESSER II or III application revisions, including budgeting placeholders and addressing outstanding comments, must be submitted for approval by June 30, 2023 and June 30, 2024, respectively.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ESSER II and III post-award revisions for 2022-2023 activities are due on or before June 30, 2023.</a:t>
            </a:r>
            <a:endParaRPr sz="1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Other Important Dates</a:t>
            </a:r>
            <a:endParaRPr sz="1700" b="1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ESSER II funds must be spent on or before September 30, 2023</a:t>
            </a:r>
            <a:endParaRPr sz="1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ESSER II </a:t>
            </a:r>
            <a:r>
              <a:rPr lang="en" sz="1700" b="0" i="0" u="sng" strike="noStrike" cap="non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Request for Funds</a:t>
            </a: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are due by November 1, 2023</a:t>
            </a:r>
            <a:endParaRPr sz="1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 b="1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sz="1700" b="1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sng" strike="noStrike" cap="non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ESSER launchpad page</a:t>
            </a: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includes deadlines and resources</a:t>
            </a:r>
            <a:endParaRPr sz="1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sng" strike="noStrike" cap="non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Request for funds webpage</a:t>
            </a:r>
            <a:endParaRPr sz="17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•"/>
            </a:pPr>
            <a:r>
              <a:rPr lang="en" sz="1700" b="0" i="0" u="sng" strike="noStrike" cap="non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ESSER Lead Reviewer list</a:t>
            </a:r>
            <a:r>
              <a:rPr lang="en" sz="17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- CDE staff to contact with questions </a:t>
            </a:r>
            <a:endParaRPr sz="17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ctrTitle"/>
          </p:nvPr>
        </p:nvSpPr>
        <p:spPr>
          <a:xfrm>
            <a:off x="-1" y="1946787"/>
            <a:ext cx="91446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Upcoming Meetings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268;p50"/>
          <p:cNvSpPr txBox="1">
            <a:spLocks noGrp="1"/>
          </p:cNvSpPr>
          <p:nvPr>
            <p:ph type="sldNum" idx="12"/>
          </p:nvPr>
        </p:nvSpPr>
        <p:spPr>
          <a:xfrm>
            <a:off x="175065" y="4820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>
            <a:spLocks noGrp="1"/>
          </p:cNvSpPr>
          <p:nvPr>
            <p:ph type="title"/>
          </p:nvPr>
        </p:nvSpPr>
        <p:spPr>
          <a:xfrm>
            <a:off x="332674" y="153882"/>
            <a:ext cx="60489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Looking Ahead…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51"/>
          <p:cNvSpPr txBox="1">
            <a:spLocks noGrp="1"/>
          </p:cNvSpPr>
          <p:nvPr>
            <p:ph type="body" idx="1"/>
          </p:nvPr>
        </p:nvSpPr>
        <p:spPr>
          <a:xfrm>
            <a:off x="628650" y="1165860"/>
            <a:ext cx="7886700" cy="32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Any requests for topics or questions?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Font typeface="Raleway"/>
              <a:buChar char="•"/>
            </a:pPr>
            <a:r>
              <a:rPr lang="en" sz="17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Upcoming Office Hours:</a:t>
            </a: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2385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Raleway"/>
              <a:buChar char="•"/>
            </a:pPr>
            <a:r>
              <a:rPr lang="en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No Office Hours in July</a:t>
            </a:r>
            <a:endParaRPr b="1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1150" algn="l" rtl="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•"/>
            </a:pPr>
            <a:r>
              <a:rPr lang="en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August:  Pre-approval for large purchases</a:t>
            </a:r>
            <a:endParaRPr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i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316" y="1432511"/>
            <a:ext cx="2621028" cy="17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>
            <a:spLocks noGrp="1"/>
          </p:cNvSpPr>
          <p:nvPr>
            <p:ph type="title"/>
          </p:nvPr>
        </p:nvSpPr>
        <p:spPr>
          <a:xfrm>
            <a:off x="187725" y="73150"/>
            <a:ext cx="7548600" cy="67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CDE Contacts!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Emails: </a:t>
            </a:r>
            <a:r>
              <a:rPr lang="en" sz="1700"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Lastname_Firstinitial@cde.state.co.us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(e.g., Smith_a@cde.state.co.us)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81" name="Google Shape;281;p52"/>
          <p:cNvGraphicFramePr/>
          <p:nvPr/>
        </p:nvGraphicFramePr>
        <p:xfrm>
          <a:off x="187731" y="731170"/>
          <a:ext cx="8768525" cy="4396720"/>
        </p:xfrm>
        <a:graphic>
          <a:graphicData uri="http://schemas.openxmlformats.org/drawingml/2006/table">
            <a:tbl>
              <a:tblPr firstRow="1">
                <a:noFill/>
                <a:tableStyleId>{C9D37C35-1710-4AD1-85E6-0224EC2909C4}</a:tableStyleId>
              </a:tblPr>
              <a:tblGrid>
                <a:gridCol w="4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&amp; Supports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(ESEA/ESSER Program Supports)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Finance &amp; Operations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(Fiscal and Systems Supports) </a:t>
                      </a:r>
                      <a:endParaRPr sz="1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Nazie Mohajeri-Nelson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Federal Programs &amp; Supports Unit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Specialists</a:t>
                      </a:r>
                      <a:endParaRPr sz="1000" b="1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Implementation Coordinator: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Christina Adeboye Sullivan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Monitoring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Tammy Giessinger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ESEA/ESSER Monitoring Coordinator: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Kristin Crumley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Effectiveness Supervisor: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Programs Specialists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/>
                        </a:rPr>
                        <a:t>ESEA Regional Contacts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(assigned by district)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Laura Meushaw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1"/>
                        </a:rPr>
                        <a:t>Evita Byrd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Rachel Echsner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3"/>
                        </a:rPr>
                        <a:t>Karen Bixler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2"/>
                        </a:rPr>
                        <a:t>Rachel Echsner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III: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4"/>
                        </a:rPr>
                        <a:t>Rachel Temple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Tammy Giessinger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5"/>
                        </a:rPr>
                        <a:t>Nathan Hickman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V: </a:t>
                      </a: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Melissa Chaffin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Program Specialists</a:t>
                      </a:r>
                      <a:endParaRPr sz="1000" u="sng" strike="noStrike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7"/>
                        </a:rPr>
                        <a:t>Jonathan Schelke</a:t>
                      </a:r>
                      <a:endParaRPr sz="1000" u="none" strike="noStrike" cap="none"/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8"/>
                        </a:rPr>
                        <a:t>Kim Boylan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540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9"/>
                        </a:rPr>
                        <a:t>Kriselda Craven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 and ESSER Data and Reporting Specialists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Tina Negley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0"/>
                        </a:rPr>
                        <a:t>Mary Shen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1"/>
                        </a:rPr>
                        <a:t>Mackenzie Owens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6"/>
                        </a:rPr>
                        <a:t>Melissa Chaffin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2"/>
                        </a:rPr>
                        <a:t>Amy Carman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Executive Director of School District Operations Unit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Fiscal Specialists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3"/>
                        </a:rPr>
                        <a:t>Jennifer Austin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Fiscal Management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ESEA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4"/>
                        </a:rPr>
                        <a:t>Robert Hawkins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Steven Kaleda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Grants Fiscal Analyst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Fiscal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5"/>
                        </a:rPr>
                        <a:t>Steven Kaleda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Grants Fiscal Analyst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ESSER Monitoring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6"/>
                        </a:rPr>
                        <a:t>Bill Parsley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Supervisor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7"/>
                        </a:rPr>
                        <a:t>Hilery Morris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8"/>
                        </a:rPr>
                        <a:t>Kristina Jones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Federal Fiscal Monitoring and Reporting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29"/>
                        </a:rPr>
                        <a:t>Werner Hagemann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ESSER Fiscal Monitoring Specialist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Systems Specialists</a:t>
                      </a:r>
                      <a:endParaRPr sz="1000" b="1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0"/>
                        </a:rPr>
                        <a:t>DeLilah Collins</a:t>
                      </a:r>
                      <a:r>
                        <a:rPr lang="en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Director of Grants Program Administration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0" lvl="0" indent="-69850" algn="l" rtl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●"/>
                      </a:pPr>
                      <a:r>
                        <a:rPr lang="en" sz="1000" b="1" u="sng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Applications Systems Technical Support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1" indent="-762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○"/>
                      </a:pPr>
                      <a:r>
                        <a:rPr lang="en" sz="100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1"/>
                        </a:rPr>
                        <a:t>Michelle Prael</a:t>
                      </a: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477</Words>
  <Application>Microsoft Office PowerPoint</Application>
  <PresentationFormat>On-screen Show (16:9)</PresentationFormat>
  <Paragraphs>98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Raleway</vt:lpstr>
      <vt:lpstr>Arial</vt:lpstr>
      <vt:lpstr>Calibri</vt:lpstr>
      <vt:lpstr>Simple Light</vt:lpstr>
      <vt:lpstr>Office Theme</vt:lpstr>
      <vt:lpstr>Office Theme</vt:lpstr>
      <vt:lpstr>CDE Office Hours</vt:lpstr>
      <vt:lpstr>ESSER Office Hours</vt:lpstr>
      <vt:lpstr>Updates and Reminders</vt:lpstr>
      <vt:lpstr>23-24 Consolidated Application Updates</vt:lpstr>
      <vt:lpstr>ESSER II PAR Deadline </vt:lpstr>
      <vt:lpstr>Upcoming Meetings</vt:lpstr>
      <vt:lpstr>Looking Ahead…</vt:lpstr>
      <vt:lpstr>CDE Contacts! Emails: Lastname_Firstinitial@cde.state.co.us (e.g., Smith_a@cde.state.co.us)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Patino, Yazmine</cp:lastModifiedBy>
  <cp:revision>2</cp:revision>
  <dcterms:modified xsi:type="dcterms:W3CDTF">2023-06-23T16:59:00Z</dcterms:modified>
</cp:coreProperties>
</file>