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2.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73" r:id="rId1"/>
    <p:sldMasterId id="2147483774" r:id="rId2"/>
    <p:sldMasterId id="2147483775" r:id="rId3"/>
  </p:sldMasterIdLst>
  <p:notesMasterIdLst>
    <p:notesMasterId r:id="rId24"/>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Lst>
  <p:sldSz cx="9144000" cy="5143500" type="screen16x9"/>
  <p:notesSz cx="6858000" cy="9144000"/>
  <p:embeddedFontLst>
    <p:embeddedFont>
      <p:font typeface="Roboto" panose="02000000000000000000" pitchFamily="2" charset="0"/>
      <p:regular r:id="rId25"/>
      <p:bold r:id="rId26"/>
      <p:italic r:id="rId27"/>
      <p:boldItalic r:id="rId28"/>
    </p:embeddedFont>
    <p:embeddedFont>
      <p:font typeface="Roboto Medium" panose="02000000000000000000" pitchFamily="2" charset="0"/>
      <p:regular r:id="rId29"/>
      <p:bold r:id="rId30"/>
      <p:italic r:id="rId31"/>
      <p:boldItalic r:id="rId32"/>
    </p:embeddedFont>
    <p:embeddedFont>
      <p:font typeface="Rockwell" panose="02060603020205020403" pitchFamily="18"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55CC"/>
    <a:srgbClr val="DE6310"/>
    <a:srgbClr val="227A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E707CD7-65E2-4BAF-A15C-3F3FB2CA3613}">
  <a:tblStyle styleId="{EE707CD7-65E2-4BAF-A15C-3F3FB2CA361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D445091-E4CE-447C-8F9D-4C42A9BFF6A0}" styleName="Table_1">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9" d="100"/>
          <a:sy n="79" d="100"/>
        </p:scale>
        <p:origin x="108" y="141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2.fntdata"/><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font" Target="fonts/font10.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7.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1"/>
        <p:cNvGrpSpPr/>
        <p:nvPr/>
      </p:nvGrpSpPr>
      <p:grpSpPr>
        <a:xfrm>
          <a:off x="0" y="0"/>
          <a:ext cx="0" cy="0"/>
          <a:chOff x="0" y="0"/>
          <a:chExt cx="0" cy="0"/>
        </a:xfrm>
      </p:grpSpPr>
      <p:sp>
        <p:nvSpPr>
          <p:cNvPr id="1042" name="Google Shape;1042;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3" name="Google Shape;104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6"/>
        <p:cNvGrpSpPr/>
        <p:nvPr/>
      </p:nvGrpSpPr>
      <p:grpSpPr>
        <a:xfrm>
          <a:off x="0" y="0"/>
          <a:ext cx="0" cy="0"/>
          <a:chOff x="0" y="0"/>
          <a:chExt cx="0" cy="0"/>
        </a:xfrm>
      </p:grpSpPr>
      <p:sp>
        <p:nvSpPr>
          <p:cNvPr id="1097" name="Google Shape;1097;g365adda129f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8" name="Google Shape;1098;g365adda129f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3"/>
        <p:cNvGrpSpPr/>
        <p:nvPr/>
      </p:nvGrpSpPr>
      <p:grpSpPr>
        <a:xfrm>
          <a:off x="0" y="0"/>
          <a:ext cx="0" cy="0"/>
          <a:chOff x="0" y="0"/>
          <a:chExt cx="0" cy="0"/>
        </a:xfrm>
      </p:grpSpPr>
      <p:sp>
        <p:nvSpPr>
          <p:cNvPr id="1104" name="Google Shape;1104;g365adda129f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5" name="Google Shape;1105;g365adda129f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365adda129f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365adda129f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7"/>
        <p:cNvGrpSpPr/>
        <p:nvPr/>
      </p:nvGrpSpPr>
      <p:grpSpPr>
        <a:xfrm>
          <a:off x="0" y="0"/>
          <a:ext cx="0" cy="0"/>
          <a:chOff x="0" y="0"/>
          <a:chExt cx="0" cy="0"/>
        </a:xfrm>
      </p:grpSpPr>
      <p:sp>
        <p:nvSpPr>
          <p:cNvPr id="1118" name="Google Shape;1118;g365adda129f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9" name="Google Shape;1119;g365adda129f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g365adda129f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7" name="Google Shape;1127;g365adda129f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2"/>
        <p:cNvGrpSpPr/>
        <p:nvPr/>
      </p:nvGrpSpPr>
      <p:grpSpPr>
        <a:xfrm>
          <a:off x="0" y="0"/>
          <a:ext cx="0" cy="0"/>
          <a:chOff x="0" y="0"/>
          <a:chExt cx="0" cy="0"/>
        </a:xfrm>
      </p:grpSpPr>
      <p:sp>
        <p:nvSpPr>
          <p:cNvPr id="1133" name="Google Shape;1133;g365adda129f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4" name="Google Shape;1134;g365adda129f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9"/>
        <p:cNvGrpSpPr/>
        <p:nvPr/>
      </p:nvGrpSpPr>
      <p:grpSpPr>
        <a:xfrm>
          <a:off x="0" y="0"/>
          <a:ext cx="0" cy="0"/>
          <a:chOff x="0" y="0"/>
          <a:chExt cx="0" cy="0"/>
        </a:xfrm>
      </p:grpSpPr>
      <p:sp>
        <p:nvSpPr>
          <p:cNvPr id="1140" name="Google Shape;1140;g365adda129f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1" name="Google Shape;1141;g365adda129f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6"/>
        <p:cNvGrpSpPr/>
        <p:nvPr/>
      </p:nvGrpSpPr>
      <p:grpSpPr>
        <a:xfrm>
          <a:off x="0" y="0"/>
          <a:ext cx="0" cy="0"/>
          <a:chOff x="0" y="0"/>
          <a:chExt cx="0" cy="0"/>
        </a:xfrm>
      </p:grpSpPr>
      <p:sp>
        <p:nvSpPr>
          <p:cNvPr id="1147" name="Google Shape;1147;g365adda129f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8" name="Google Shape;1148;g365adda129f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3"/>
        <p:cNvGrpSpPr/>
        <p:nvPr/>
      </p:nvGrpSpPr>
      <p:grpSpPr>
        <a:xfrm>
          <a:off x="0" y="0"/>
          <a:ext cx="0" cy="0"/>
          <a:chOff x="0" y="0"/>
          <a:chExt cx="0" cy="0"/>
        </a:xfrm>
      </p:grpSpPr>
      <p:sp>
        <p:nvSpPr>
          <p:cNvPr id="1154" name="Google Shape;1154;g272f327b636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5" name="Google Shape;1155;g272f327b636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8"/>
        <p:cNvGrpSpPr/>
        <p:nvPr/>
      </p:nvGrpSpPr>
      <p:grpSpPr>
        <a:xfrm>
          <a:off x="0" y="0"/>
          <a:ext cx="0" cy="0"/>
          <a:chOff x="0" y="0"/>
          <a:chExt cx="0" cy="0"/>
        </a:xfrm>
      </p:grpSpPr>
      <p:sp>
        <p:nvSpPr>
          <p:cNvPr id="1159" name="Google Shape;1159;g272f327b636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0" name="Google Shape;1160;g272f327b636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6"/>
        <p:cNvGrpSpPr/>
        <p:nvPr/>
      </p:nvGrpSpPr>
      <p:grpSpPr>
        <a:xfrm>
          <a:off x="0" y="0"/>
          <a:ext cx="0" cy="0"/>
          <a:chOff x="0" y="0"/>
          <a:chExt cx="0" cy="0"/>
        </a:xfrm>
      </p:grpSpPr>
      <p:sp>
        <p:nvSpPr>
          <p:cNvPr id="1047" name="Google Shape;1047;g330903a26ff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8" name="Google Shape;1048;g330903a26ff_2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5"/>
        <p:cNvGrpSpPr/>
        <p:nvPr/>
      </p:nvGrpSpPr>
      <p:grpSpPr>
        <a:xfrm>
          <a:off x="0" y="0"/>
          <a:ext cx="0" cy="0"/>
          <a:chOff x="0" y="0"/>
          <a:chExt cx="0" cy="0"/>
        </a:xfrm>
      </p:grpSpPr>
      <p:sp>
        <p:nvSpPr>
          <p:cNvPr id="1166" name="Google Shape;1166;g272f327b636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7" name="Google Shape;1167;g272f327b636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2"/>
        <p:cNvGrpSpPr/>
        <p:nvPr/>
      </p:nvGrpSpPr>
      <p:grpSpPr>
        <a:xfrm>
          <a:off x="0" y="0"/>
          <a:ext cx="0" cy="0"/>
          <a:chOff x="0" y="0"/>
          <a:chExt cx="0" cy="0"/>
        </a:xfrm>
      </p:grpSpPr>
      <p:sp>
        <p:nvSpPr>
          <p:cNvPr id="1053" name="Google Shape;1053;g365b2900290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4" name="Google Shape;1054;g365b2900290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
        <p:cNvGrpSpPr/>
        <p:nvPr/>
      </p:nvGrpSpPr>
      <p:grpSpPr>
        <a:xfrm>
          <a:off x="0" y="0"/>
          <a:ext cx="0" cy="0"/>
          <a:chOff x="0" y="0"/>
          <a:chExt cx="0" cy="0"/>
        </a:xfrm>
      </p:grpSpPr>
      <p:sp>
        <p:nvSpPr>
          <p:cNvPr id="1058" name="Google Shape;1058;g365b290029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9" name="Google Shape;1059;g365b290029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Google Shape;1065;g2f6705eeb30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6" name="Google Shape;1066;g2f6705eeb30_3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Nazie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Google Shape;1070;g335e1c5feeb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1" name="Google Shape;1071;g335e1c5feeb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g365adda129f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8" name="Google Shape;1078;g365adda129f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2"/>
        <p:cNvGrpSpPr/>
        <p:nvPr/>
      </p:nvGrpSpPr>
      <p:grpSpPr>
        <a:xfrm>
          <a:off x="0" y="0"/>
          <a:ext cx="0" cy="0"/>
          <a:chOff x="0" y="0"/>
          <a:chExt cx="0" cy="0"/>
        </a:xfrm>
      </p:grpSpPr>
      <p:sp>
        <p:nvSpPr>
          <p:cNvPr id="1083" name="Google Shape;1083;g365adda129f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4" name="Google Shape;1084;g365adda129f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Cross Program, Title I, Part A and D,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9"/>
        <p:cNvGrpSpPr/>
        <p:nvPr/>
      </p:nvGrpSpPr>
      <p:grpSpPr>
        <a:xfrm>
          <a:off x="0" y="0"/>
          <a:ext cx="0" cy="0"/>
          <a:chOff x="0" y="0"/>
          <a:chExt cx="0" cy="0"/>
        </a:xfrm>
      </p:grpSpPr>
      <p:sp>
        <p:nvSpPr>
          <p:cNvPr id="1090" name="Google Shape;1090;g365adda129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1" name="Google Shape;1091;g365adda129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15.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Master" Target="../slideMasters/slideMaster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Layouts/_rels/slideLayout1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Master" Target="../slideMasters/slideMaster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0.png"/><Relationship Id="rId1" Type="http://schemas.openxmlformats.org/officeDocument/2006/relationships/slideMaster" Target="../slideMasters/slideMaster3.xml"/><Relationship Id="rId4" Type="http://schemas.openxmlformats.org/officeDocument/2006/relationships/image" Target="../media/image41.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Master" Target="../slideMasters/slideMaster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0.png"/><Relationship Id="rId1" Type="http://schemas.openxmlformats.org/officeDocument/2006/relationships/slideMaster" Target="../slideMasters/slideMaster1.xml"/><Relationship Id="rId4" Type="http://schemas.openxmlformats.org/officeDocument/2006/relationships/image" Target="../media/image4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Master" Target="../slideMasters/slideMaster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Master" Target="../slideMasters/slideMaster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0.png"/><Relationship Id="rId1" Type="http://schemas.openxmlformats.org/officeDocument/2006/relationships/slideMaster" Target="../slideMasters/slideMaster2.xml"/><Relationship Id="rId4" Type="http://schemas.openxmlformats.org/officeDocument/2006/relationships/image" Target="../media/image41.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2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9"/>
        <p:cNvGrpSpPr/>
        <p:nvPr/>
      </p:nvGrpSpPr>
      <p:grpSpPr>
        <a:xfrm>
          <a:off x="0" y="0"/>
          <a:ext cx="0" cy="0"/>
          <a:chOff x="0" y="0"/>
          <a:chExt cx="0" cy="0"/>
        </a:xfrm>
      </p:grpSpPr>
      <p:sp>
        <p:nvSpPr>
          <p:cNvPr id="10" name="Google Shape;10;p2"/>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 name="Google Shape;11;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2" name="Google Shape;12;p2"/>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3" name="Google Shape;13;p2"/>
          <p:cNvPicPr preferRelativeResize="0"/>
          <p:nvPr/>
        </p:nvPicPr>
        <p:blipFill>
          <a:blip r:embed="rId3">
            <a:alphaModFix/>
          </a:blip>
          <a:stretch>
            <a:fillRect/>
          </a:stretch>
        </p:blipFill>
        <p:spPr>
          <a:xfrm>
            <a:off x="2299325" y="703400"/>
            <a:ext cx="1456100" cy="919150"/>
          </a:xfrm>
          <a:prstGeom prst="rect">
            <a:avLst/>
          </a:prstGeom>
          <a:noFill/>
          <a:ln>
            <a:noFill/>
          </a:ln>
        </p:spPr>
      </p:pic>
      <p:sp>
        <p:nvSpPr>
          <p:cNvPr id="14" name="Google Shape;14;p2"/>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000000"/>
              </a:solidFill>
              <a:latin typeface="Roboto"/>
              <a:ea typeface="Roboto"/>
              <a:cs typeface="Roboto"/>
              <a:sym typeface="Roboto"/>
            </a:endParaRPr>
          </a:p>
        </p:txBody>
      </p:sp>
      <p:pic>
        <p:nvPicPr>
          <p:cNvPr id="15" name="Google Shape;15;p2"/>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16" name="Google Shape;16;p2"/>
          <p:cNvSpPr txBox="1">
            <a:spLocks noGrp="1"/>
          </p:cNvSpPr>
          <p:nvPr>
            <p:ph type="title"/>
          </p:nvPr>
        </p:nvSpPr>
        <p:spPr>
          <a:xfrm>
            <a:off x="205525" y="2070900"/>
            <a:ext cx="5778300" cy="536100"/>
          </a:xfrm>
          <a:prstGeom prst="rect">
            <a:avLst/>
          </a:prstGeom>
        </p:spPr>
        <p:txBody>
          <a:bodyPr spcFirstLastPara="1" wrap="square" lIns="0" tIns="0" rIns="0" bIns="0" anchor="t" anchorCtr="0">
            <a:noAutofit/>
          </a:bodyPr>
          <a:lstStyle>
            <a:lvl1pPr lvl="0" algn="ctr">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7" name="Google Shape;17;p2"/>
          <p:cNvSpPr txBox="1">
            <a:spLocks noGrp="1"/>
          </p:cNvSpPr>
          <p:nvPr>
            <p:ph type="title" idx="2"/>
          </p:nvPr>
        </p:nvSpPr>
        <p:spPr>
          <a:xfrm>
            <a:off x="205525" y="2960750"/>
            <a:ext cx="5778300" cy="1040100"/>
          </a:xfrm>
          <a:prstGeom prst="rect">
            <a:avLst/>
          </a:prstGeom>
        </p:spPr>
        <p:txBody>
          <a:bodyPr spcFirstLastPara="1" wrap="square" lIns="0" tIns="0" rIns="0" bIns="0" anchor="t" anchorCtr="0">
            <a:noAutofit/>
          </a:bodyPr>
          <a:lstStyle>
            <a:lvl1pPr lvl="0" algn="ctr">
              <a:spcBef>
                <a:spcPts val="0"/>
              </a:spcBef>
              <a:spcAft>
                <a:spcPts val="0"/>
              </a:spcAft>
              <a:buSzPts val="2200"/>
              <a:buFont typeface="Roboto"/>
              <a:buNone/>
              <a:defRPr sz="2200">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8" name="Google Shape;18;p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115"/>
        <p:cNvGrpSpPr/>
        <p:nvPr/>
      </p:nvGrpSpPr>
      <p:grpSpPr>
        <a:xfrm>
          <a:off x="0" y="0"/>
          <a:ext cx="0" cy="0"/>
          <a:chOff x="0" y="0"/>
          <a:chExt cx="0" cy="0"/>
        </a:xfrm>
      </p:grpSpPr>
      <p:pic>
        <p:nvPicPr>
          <p:cNvPr id="116" name="Google Shape;116;p11"/>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7" name="Google Shape;117;p11"/>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18" name="Google Shape;118;p1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19" name="Google Shape;119;p11"/>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852"/>
        <p:cNvGrpSpPr/>
        <p:nvPr/>
      </p:nvGrpSpPr>
      <p:grpSpPr>
        <a:xfrm>
          <a:off x="0" y="0"/>
          <a:ext cx="0" cy="0"/>
          <a:chOff x="0" y="0"/>
          <a:chExt cx="0" cy="0"/>
        </a:xfrm>
      </p:grpSpPr>
      <p:pic>
        <p:nvPicPr>
          <p:cNvPr id="853" name="Google Shape;853;p103"/>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54" name="Google Shape;854;p103"/>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55" name="Google Shape;855;p10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56" name="Google Shape;856;p103"/>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857"/>
        <p:cNvGrpSpPr/>
        <p:nvPr/>
      </p:nvGrpSpPr>
      <p:grpSpPr>
        <a:xfrm>
          <a:off x="0" y="0"/>
          <a:ext cx="0" cy="0"/>
          <a:chOff x="0" y="0"/>
          <a:chExt cx="0" cy="0"/>
        </a:xfrm>
      </p:grpSpPr>
      <p:sp>
        <p:nvSpPr>
          <p:cNvPr id="858" name="Google Shape;858;p10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59" name="Google Shape;859;p104"/>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0" name="Google Shape;860;p104"/>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861" name="Google Shape;861;p104"/>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862" name="Google Shape;862;p104"/>
          <p:cNvPicPr preferRelativeResize="0"/>
          <p:nvPr/>
        </p:nvPicPr>
        <p:blipFill rotWithShape="1">
          <a:blip r:embed="rId3">
            <a:alphaModFix/>
          </a:blip>
          <a:srcRect/>
          <a:stretch/>
        </p:blipFill>
        <p:spPr>
          <a:xfrm>
            <a:off x="2294525" y="746675"/>
            <a:ext cx="1456100" cy="919150"/>
          </a:xfrm>
          <a:prstGeom prst="rect">
            <a:avLst/>
          </a:prstGeom>
          <a:noFill/>
          <a:ln>
            <a:noFill/>
          </a:ln>
        </p:spPr>
      </p:pic>
      <p:pic>
        <p:nvPicPr>
          <p:cNvPr id="863" name="Google Shape;863;p104"/>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864" name="Google Shape;864;p104"/>
          <p:cNvSpPr txBox="1">
            <a:spLocks noGrp="1"/>
          </p:cNvSpPr>
          <p:nvPr>
            <p:ph type="title"/>
          </p:nvPr>
        </p:nvSpPr>
        <p:spPr>
          <a:xfrm>
            <a:off x="205525" y="2075700"/>
            <a:ext cx="5778300" cy="5313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865" name="Google Shape;865;p104"/>
          <p:cNvSpPr txBox="1">
            <a:spLocks noGrp="1"/>
          </p:cNvSpPr>
          <p:nvPr>
            <p:ph type="title" idx="3"/>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866" name="Google Shape;866;p10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67" name="Google Shape;867;p104"/>
          <p:cNvPicPr preferRelativeResize="0"/>
          <p:nvPr/>
        </p:nvPicPr>
        <p:blipFill rotWithShape="1">
          <a:blip r:embed="rId5">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868"/>
        <p:cNvGrpSpPr/>
        <p:nvPr/>
      </p:nvGrpSpPr>
      <p:grpSpPr>
        <a:xfrm>
          <a:off x="0" y="0"/>
          <a:ext cx="0" cy="0"/>
          <a:chOff x="0" y="0"/>
          <a:chExt cx="0" cy="0"/>
        </a:xfrm>
      </p:grpSpPr>
      <p:pic>
        <p:nvPicPr>
          <p:cNvPr id="869" name="Google Shape;869;p105"/>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870" name="Google Shape;870;p105"/>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871" name="Google Shape;871;p105"/>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872" name="Google Shape;872;p105"/>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873" name="Google Shape;873;p105"/>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874" name="Google Shape;874;p105"/>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875" name="Google Shape;875;p10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76" name="Google Shape;876;p105"/>
          <p:cNvPicPr preferRelativeResize="0"/>
          <p:nvPr/>
        </p:nvPicPr>
        <p:blipFill rotWithShape="1">
          <a:blip r:embed="rId4">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877"/>
        <p:cNvGrpSpPr/>
        <p:nvPr/>
      </p:nvGrpSpPr>
      <p:grpSpPr>
        <a:xfrm>
          <a:off x="0" y="0"/>
          <a:ext cx="0" cy="0"/>
          <a:chOff x="0" y="0"/>
          <a:chExt cx="0" cy="0"/>
        </a:xfrm>
      </p:grpSpPr>
      <p:pic>
        <p:nvPicPr>
          <p:cNvPr id="878" name="Google Shape;878;p106"/>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879" name="Google Shape;879;p106"/>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880" name="Google Shape;880;p106"/>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881" name="Google Shape;881;p106"/>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882" name="Google Shape;882;p106"/>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883" name="Google Shape;883;p10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84" name="Google Shape;884;p106"/>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885"/>
        <p:cNvGrpSpPr/>
        <p:nvPr/>
      </p:nvGrpSpPr>
      <p:grpSpPr>
        <a:xfrm>
          <a:off x="0" y="0"/>
          <a:ext cx="0" cy="0"/>
          <a:chOff x="0" y="0"/>
          <a:chExt cx="0" cy="0"/>
        </a:xfrm>
      </p:grpSpPr>
      <p:pic>
        <p:nvPicPr>
          <p:cNvPr id="886" name="Google Shape;886;p107"/>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887" name="Google Shape;887;p107"/>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888" name="Google Shape;888;p10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89" name="Google Shape;889;p107"/>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890"/>
        <p:cNvGrpSpPr/>
        <p:nvPr/>
      </p:nvGrpSpPr>
      <p:grpSpPr>
        <a:xfrm>
          <a:off x="0" y="0"/>
          <a:ext cx="0" cy="0"/>
          <a:chOff x="0" y="0"/>
          <a:chExt cx="0" cy="0"/>
        </a:xfrm>
      </p:grpSpPr>
      <p:pic>
        <p:nvPicPr>
          <p:cNvPr id="891" name="Google Shape;891;p108"/>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892" name="Google Shape;892;p108"/>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rgbClr val="000000"/>
                </a:solidFill>
                <a:latin typeface="Roboto"/>
                <a:ea typeface="Roboto"/>
                <a:cs typeface="Roboto"/>
                <a:sym typeface="Roboto"/>
              </a:rPr>
              <a:t>Our schools, students, and educators</a:t>
            </a:r>
            <a:endParaRPr sz="2300" b="1" i="0" u="none" strike="noStrike" cap="none">
              <a:solidFill>
                <a:srgbClr val="000000"/>
              </a:solidFill>
              <a:latin typeface="Roboto"/>
              <a:ea typeface="Roboto"/>
              <a:cs typeface="Roboto"/>
              <a:sym typeface="Roboto"/>
            </a:endParaRPr>
          </a:p>
        </p:txBody>
      </p:sp>
      <p:sp>
        <p:nvSpPr>
          <p:cNvPr id="893" name="Google Shape;893;p108"/>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894" name="Google Shape;894;p108"/>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2"/>
                </a:solidFill>
                <a:latin typeface="Roboto"/>
                <a:ea typeface="Roboto"/>
                <a:cs typeface="Roboto"/>
                <a:sym typeface="Roboto"/>
              </a:rPr>
              <a:t>*Includes both Non-English Proficient and Limited English Proficient students</a:t>
            </a:r>
            <a:endParaRPr sz="800" b="0" i="1" u="none" strike="noStrike" cap="none">
              <a:solidFill>
                <a:schemeClr val="dk2"/>
              </a:solidFill>
              <a:latin typeface="Roboto"/>
              <a:ea typeface="Roboto"/>
              <a:cs typeface="Roboto"/>
              <a:sym typeface="Roboto"/>
            </a:endParaRPr>
          </a:p>
        </p:txBody>
      </p:sp>
      <p:grpSp>
        <p:nvGrpSpPr>
          <p:cNvPr id="895" name="Google Shape;895;p108"/>
          <p:cNvGrpSpPr/>
          <p:nvPr/>
        </p:nvGrpSpPr>
        <p:grpSpPr>
          <a:xfrm>
            <a:off x="308400" y="1062325"/>
            <a:ext cx="1006800" cy="1003500"/>
            <a:chOff x="308400" y="1076275"/>
            <a:chExt cx="1006800" cy="1003500"/>
          </a:xfrm>
        </p:grpSpPr>
        <p:sp>
          <p:nvSpPr>
            <p:cNvPr id="896" name="Google Shape;896;p108"/>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7" name="Google Shape;897;p108"/>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898" name="Google Shape;898;p108"/>
          <p:cNvGrpSpPr/>
          <p:nvPr/>
        </p:nvGrpSpPr>
        <p:grpSpPr>
          <a:xfrm>
            <a:off x="308400" y="2150613"/>
            <a:ext cx="1006800" cy="1003500"/>
            <a:chOff x="308400" y="2218825"/>
            <a:chExt cx="1006800" cy="1003500"/>
          </a:xfrm>
        </p:grpSpPr>
        <p:sp>
          <p:nvSpPr>
            <p:cNvPr id="899" name="Google Shape;899;p108"/>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0" name="Google Shape;900;p108"/>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a:t>
              </a:r>
              <a:endParaRPr sz="1200" b="0" i="0" u="none" strike="noStrike" cap="none">
                <a:solidFill>
                  <a:schemeClr val="dk1"/>
                </a:solidFill>
                <a:latin typeface="Roboto"/>
                <a:ea typeface="Roboto"/>
                <a:cs typeface="Roboto"/>
                <a:sym typeface="Roboto"/>
              </a:endParaRPr>
            </a:p>
          </p:txBody>
        </p:sp>
      </p:grpSp>
      <p:grpSp>
        <p:nvGrpSpPr>
          <p:cNvPr id="901" name="Google Shape;901;p108"/>
          <p:cNvGrpSpPr/>
          <p:nvPr/>
        </p:nvGrpSpPr>
        <p:grpSpPr>
          <a:xfrm>
            <a:off x="308400" y="3238900"/>
            <a:ext cx="1006800" cy="1003500"/>
            <a:chOff x="308400" y="1076275"/>
            <a:chExt cx="1006800" cy="1003500"/>
          </a:xfrm>
        </p:grpSpPr>
        <p:sp>
          <p:nvSpPr>
            <p:cNvPr id="902" name="Google Shape;902;p108"/>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3" name="Google Shape;903;p108"/>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904" name="Google Shape;904;p108"/>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905" name="Google Shape;905;p108"/>
          <p:cNvPicPr preferRelativeResize="0"/>
          <p:nvPr/>
        </p:nvPicPr>
        <p:blipFill rotWithShape="1">
          <a:blip r:embed="rId3">
            <a:alphaModFix/>
          </a:blip>
          <a:srcRect/>
          <a:stretch/>
        </p:blipFill>
        <p:spPr>
          <a:xfrm>
            <a:off x="1761637" y="1426175"/>
            <a:ext cx="4307277" cy="2744887"/>
          </a:xfrm>
          <a:prstGeom prst="rect">
            <a:avLst/>
          </a:prstGeom>
          <a:noFill/>
          <a:ln>
            <a:noFill/>
          </a:ln>
        </p:spPr>
      </p:pic>
      <p:cxnSp>
        <p:nvCxnSpPr>
          <p:cNvPr id="906" name="Google Shape;906;p108"/>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907" name="Google Shape;907;p10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08" name="Google Shape;908;p108"/>
          <p:cNvPicPr preferRelativeResize="0"/>
          <p:nvPr/>
        </p:nvPicPr>
        <p:blipFill rotWithShape="1">
          <a:blip r:embed="rId4">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909"/>
        <p:cNvGrpSpPr/>
        <p:nvPr/>
      </p:nvGrpSpPr>
      <p:grpSpPr>
        <a:xfrm>
          <a:off x="0" y="0"/>
          <a:ext cx="0" cy="0"/>
          <a:chOff x="0" y="0"/>
          <a:chExt cx="0" cy="0"/>
        </a:xfrm>
      </p:grpSpPr>
      <p:pic>
        <p:nvPicPr>
          <p:cNvPr id="910" name="Google Shape;910;p109"/>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911" name="Google Shape;911;p10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12" name="Google Shape;912;p109"/>
          <p:cNvPicPr preferRelativeResize="0"/>
          <p:nvPr/>
        </p:nvPicPr>
        <p:blipFill rotWithShape="1">
          <a:blip r:embed="rId3">
            <a:alphaModFix/>
          </a:blip>
          <a:srcRect/>
          <a:stretch/>
        </p:blipFill>
        <p:spPr>
          <a:xfrm>
            <a:off x="8002150" y="4594525"/>
            <a:ext cx="924425" cy="403399"/>
          </a:xfrm>
          <a:prstGeom prst="rect">
            <a:avLst/>
          </a:prstGeom>
          <a:noFill/>
          <a:ln>
            <a:noFill/>
          </a:ln>
        </p:spPr>
      </p:pic>
      <p:sp>
        <p:nvSpPr>
          <p:cNvPr id="913" name="Google Shape;913;p109"/>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Vision </a:t>
            </a:r>
            <a:endParaRPr sz="1200" b="0"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914" name="Google Shape;914;p109"/>
          <p:cNvCxnSpPr/>
          <p:nvPr/>
        </p:nvCxnSpPr>
        <p:spPr>
          <a:xfrm>
            <a:off x="-160100" y="1282346"/>
            <a:ext cx="8989500" cy="0"/>
          </a:xfrm>
          <a:prstGeom prst="straightConnector1">
            <a:avLst/>
          </a:prstGeom>
          <a:noFill/>
          <a:ln w="9525" cap="flat" cmpd="sng">
            <a:solidFill>
              <a:srgbClr val="488BC9"/>
            </a:solidFill>
            <a:prstDash val="dot"/>
            <a:round/>
            <a:headEnd type="none" w="sm" len="sm"/>
            <a:tailEnd type="none" w="sm" len="sm"/>
          </a:ln>
        </p:spPr>
      </p:cxnSp>
      <p:sp>
        <p:nvSpPr>
          <p:cNvPr id="915" name="Google Shape;915;p109"/>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SERVE</a:t>
            </a:r>
            <a:endParaRPr sz="1100" b="0"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916" name="Google Shape;916;p109"/>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488BC9"/>
                </a:solidFill>
                <a:latin typeface="Roboto Medium"/>
                <a:ea typeface="Roboto Medium"/>
                <a:cs typeface="Roboto Medium"/>
                <a:sym typeface="Roboto Medium"/>
              </a:rPr>
              <a:t>&gt; </a:t>
            </a:r>
            <a:r>
              <a:rPr lang="en" sz="1100" b="0" i="0" u="none" strike="noStrike" cap="none">
                <a:solidFill>
                  <a:srgbClr val="488BC9"/>
                </a:solidFill>
                <a:latin typeface="Roboto Medium"/>
                <a:ea typeface="Roboto Medium"/>
                <a:cs typeface="Roboto Medium"/>
                <a:sym typeface="Roboto Medium"/>
              </a:rPr>
              <a:t>GUIDE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enact legislation in an effective way </a:t>
            </a:r>
            <a:endParaRPr sz="1000" b="0" i="0" u="none" strike="noStrike" cap="none">
              <a:solidFill>
                <a:srgbClr val="000000"/>
              </a:solidFill>
              <a:latin typeface="Roboto"/>
              <a:ea typeface="Roboto"/>
              <a:cs typeface="Roboto"/>
              <a:sym typeface="Roboto"/>
            </a:endParaRPr>
          </a:p>
        </p:txBody>
      </p:sp>
      <p:sp>
        <p:nvSpPr>
          <p:cNvPr id="917" name="Google Shape;917;p109"/>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ELEVATE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918" name="Google Shape;918;p109"/>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488BC9"/>
                </a:solidFill>
                <a:latin typeface="Roboto"/>
                <a:ea typeface="Roboto"/>
                <a:cs typeface="Roboto"/>
                <a:sym typeface="Roboto"/>
              </a:rPr>
              <a:t>Our Role</a:t>
            </a:r>
            <a:endParaRPr sz="1600" b="1"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919" name="Google Shape;919;p109"/>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Core Values: </a:t>
            </a:r>
            <a:r>
              <a:rPr lang="en" sz="1600" b="1" i="0" u="none" strike="noStrike" cap="none">
                <a:solidFill>
                  <a:srgbClr val="EF7521"/>
                </a:solidFill>
                <a:latin typeface="Roboto"/>
                <a:ea typeface="Roboto"/>
                <a:cs typeface="Roboto"/>
                <a:sym typeface="Roboto"/>
              </a:rPr>
              <a:t>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920" name="Google Shape;920;p109"/>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921" name="Google Shape;921;p109"/>
          <p:cNvGrpSpPr/>
          <p:nvPr/>
        </p:nvGrpSpPr>
        <p:grpSpPr>
          <a:xfrm>
            <a:off x="311700" y="3548650"/>
            <a:ext cx="8363900" cy="646200"/>
            <a:chOff x="375100" y="3396250"/>
            <a:chExt cx="8363900" cy="646200"/>
          </a:xfrm>
        </p:grpSpPr>
        <p:sp>
          <p:nvSpPr>
            <p:cNvPr id="922" name="Google Shape;922;p109"/>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3" name="Google Shape;923;p109"/>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4" name="Google Shape;924;p109"/>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5" name="Google Shape;925;p109"/>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6" name="Google Shape;926;p109"/>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927" name="Google Shape;927;p109"/>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928" name="Google Shape;928;p109"/>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929" name="Google Shape;929;p109"/>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930" name="Google Shape;930;p109"/>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931" name="Google Shape;931;p109"/>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932" name="Google Shape;932;p109"/>
          <p:cNvCxnSpPr/>
          <p:nvPr/>
        </p:nvCxnSpPr>
        <p:spPr>
          <a:xfrm>
            <a:off x="-160100" y="2409466"/>
            <a:ext cx="9030600" cy="0"/>
          </a:xfrm>
          <a:prstGeom prst="straightConnector1">
            <a:avLst/>
          </a:prstGeom>
          <a:noFill/>
          <a:ln w="9525" cap="flat" cmpd="sng">
            <a:solidFill>
              <a:srgbClr val="488BC9"/>
            </a:solidFill>
            <a:prstDash val="dot"/>
            <a:round/>
            <a:headEnd type="none" w="sm" len="sm"/>
            <a:tailEnd type="none" w="sm" len="sm"/>
          </a:ln>
        </p:spPr>
      </p:cxnSp>
      <p:cxnSp>
        <p:nvCxnSpPr>
          <p:cNvPr id="933" name="Google Shape;933;p109"/>
          <p:cNvCxnSpPr/>
          <p:nvPr/>
        </p:nvCxnSpPr>
        <p:spPr>
          <a:xfrm>
            <a:off x="-160100" y="3016625"/>
            <a:ext cx="9030600" cy="0"/>
          </a:xfrm>
          <a:prstGeom prst="straightConnector1">
            <a:avLst/>
          </a:prstGeom>
          <a:noFill/>
          <a:ln w="9525" cap="flat" cmpd="sng">
            <a:solidFill>
              <a:srgbClr val="488BC9"/>
            </a:solidFill>
            <a:prstDash val="dot"/>
            <a:round/>
            <a:headEnd type="none" w="sm" len="sm"/>
            <a:tailEnd type="none" w="sm" len="sm"/>
          </a:ln>
        </p:spPr>
      </p:cxnSp>
      <p:sp>
        <p:nvSpPr>
          <p:cNvPr id="934" name="Google Shape;934;p109"/>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Priorities:</a:t>
            </a:r>
            <a:endParaRPr sz="1300" b="0" i="0" u="none" strike="noStrike" cap="none">
              <a:solidFill>
                <a:srgbClr val="488BC9"/>
              </a:solidFill>
              <a:latin typeface="Arial"/>
              <a:ea typeface="Arial"/>
              <a:cs typeface="Arial"/>
              <a:sym typeface="Arial"/>
            </a:endParaRPr>
          </a:p>
        </p:txBody>
      </p:sp>
      <p:sp>
        <p:nvSpPr>
          <p:cNvPr id="935" name="Google Shape;935;p109"/>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936" name="Google Shape;936;p109"/>
          <p:cNvCxnSpPr/>
          <p:nvPr/>
        </p:nvCxnSpPr>
        <p:spPr>
          <a:xfrm>
            <a:off x="-160100" y="588900"/>
            <a:ext cx="8989500" cy="0"/>
          </a:xfrm>
          <a:prstGeom prst="straightConnector1">
            <a:avLst/>
          </a:prstGeom>
          <a:noFill/>
          <a:ln w="9525" cap="flat" cmpd="sng">
            <a:solidFill>
              <a:srgbClr val="488BC9"/>
            </a:solidFill>
            <a:prstDash val="dot"/>
            <a:round/>
            <a:headEnd type="none" w="sm" len="sm"/>
            <a:tailEnd type="none" w="sm" len="sm"/>
          </a:ln>
        </p:spPr>
      </p:cxn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937"/>
        <p:cNvGrpSpPr/>
        <p:nvPr/>
      </p:nvGrpSpPr>
      <p:grpSpPr>
        <a:xfrm>
          <a:off x="0" y="0"/>
          <a:ext cx="0" cy="0"/>
          <a:chOff x="0" y="0"/>
          <a:chExt cx="0" cy="0"/>
        </a:xfrm>
      </p:grpSpPr>
      <p:pic>
        <p:nvPicPr>
          <p:cNvPr id="938" name="Google Shape;938;p110"/>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39" name="Google Shape;939;p110"/>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40" name="Google Shape;940;p1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41" name="Google Shape;941;p11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42" name="Google Shape;942;p110"/>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943"/>
        <p:cNvGrpSpPr/>
        <p:nvPr/>
      </p:nvGrpSpPr>
      <p:grpSpPr>
        <a:xfrm>
          <a:off x="0" y="0"/>
          <a:ext cx="0" cy="0"/>
          <a:chOff x="0" y="0"/>
          <a:chExt cx="0" cy="0"/>
        </a:xfrm>
      </p:grpSpPr>
      <p:pic>
        <p:nvPicPr>
          <p:cNvPr id="944" name="Google Shape;944;p111"/>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45" name="Google Shape;945;p111"/>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46" name="Google Shape;946;p1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47" name="Google Shape;947;p11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48" name="Google Shape;948;p111"/>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949"/>
        <p:cNvGrpSpPr/>
        <p:nvPr/>
      </p:nvGrpSpPr>
      <p:grpSpPr>
        <a:xfrm>
          <a:off x="0" y="0"/>
          <a:ext cx="0" cy="0"/>
          <a:chOff x="0" y="0"/>
          <a:chExt cx="0" cy="0"/>
        </a:xfrm>
      </p:grpSpPr>
      <p:pic>
        <p:nvPicPr>
          <p:cNvPr id="950" name="Google Shape;950;p112"/>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51" name="Google Shape;951;p112"/>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52" name="Google Shape;952;p1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53" name="Google Shape;953;p11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54" name="Google Shape;954;p112"/>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120"/>
        <p:cNvGrpSpPr/>
        <p:nvPr/>
      </p:nvGrpSpPr>
      <p:grpSpPr>
        <a:xfrm>
          <a:off x="0" y="0"/>
          <a:ext cx="0" cy="0"/>
          <a:chOff x="0" y="0"/>
          <a:chExt cx="0" cy="0"/>
        </a:xfrm>
      </p:grpSpPr>
      <p:pic>
        <p:nvPicPr>
          <p:cNvPr id="121" name="Google Shape;121;p12"/>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2" name="Google Shape;122;p12"/>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23" name="Google Shape;123;p1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24" name="Google Shape;124;p12"/>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955"/>
        <p:cNvGrpSpPr/>
        <p:nvPr/>
      </p:nvGrpSpPr>
      <p:grpSpPr>
        <a:xfrm>
          <a:off x="0" y="0"/>
          <a:ext cx="0" cy="0"/>
          <a:chOff x="0" y="0"/>
          <a:chExt cx="0" cy="0"/>
        </a:xfrm>
      </p:grpSpPr>
      <p:pic>
        <p:nvPicPr>
          <p:cNvPr id="956" name="Google Shape;956;p113"/>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57" name="Google Shape;957;p113"/>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58" name="Google Shape;958;p1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59" name="Google Shape;959;p11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60" name="Google Shape;960;p113"/>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961"/>
        <p:cNvGrpSpPr/>
        <p:nvPr/>
      </p:nvGrpSpPr>
      <p:grpSpPr>
        <a:xfrm>
          <a:off x="0" y="0"/>
          <a:ext cx="0" cy="0"/>
          <a:chOff x="0" y="0"/>
          <a:chExt cx="0" cy="0"/>
        </a:xfrm>
      </p:grpSpPr>
      <p:pic>
        <p:nvPicPr>
          <p:cNvPr id="962" name="Google Shape;962;p114"/>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63" name="Google Shape;963;p114"/>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64" name="Google Shape;964;p1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65" name="Google Shape;965;p11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66" name="Google Shape;966;p114"/>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967"/>
        <p:cNvGrpSpPr/>
        <p:nvPr/>
      </p:nvGrpSpPr>
      <p:grpSpPr>
        <a:xfrm>
          <a:off x="0" y="0"/>
          <a:ext cx="0" cy="0"/>
          <a:chOff x="0" y="0"/>
          <a:chExt cx="0" cy="0"/>
        </a:xfrm>
      </p:grpSpPr>
      <p:pic>
        <p:nvPicPr>
          <p:cNvPr id="968" name="Google Shape;968;p115"/>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69" name="Google Shape;969;p115"/>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70" name="Google Shape;970;p1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71" name="Google Shape;971;p11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72" name="Google Shape;972;p115"/>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973"/>
        <p:cNvGrpSpPr/>
        <p:nvPr/>
      </p:nvGrpSpPr>
      <p:grpSpPr>
        <a:xfrm>
          <a:off x="0" y="0"/>
          <a:ext cx="0" cy="0"/>
          <a:chOff x="0" y="0"/>
          <a:chExt cx="0" cy="0"/>
        </a:xfrm>
      </p:grpSpPr>
      <p:pic>
        <p:nvPicPr>
          <p:cNvPr id="974" name="Google Shape;974;p116"/>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75" name="Google Shape;975;p116"/>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76" name="Google Shape;976;p1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77" name="Google Shape;977;p11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78" name="Google Shape;978;p116"/>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979"/>
        <p:cNvGrpSpPr/>
        <p:nvPr/>
      </p:nvGrpSpPr>
      <p:grpSpPr>
        <a:xfrm>
          <a:off x="0" y="0"/>
          <a:ext cx="0" cy="0"/>
          <a:chOff x="0" y="0"/>
          <a:chExt cx="0" cy="0"/>
        </a:xfrm>
      </p:grpSpPr>
      <p:pic>
        <p:nvPicPr>
          <p:cNvPr id="980" name="Google Shape;980;p117"/>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81" name="Google Shape;981;p117"/>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82" name="Google Shape;982;p1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83" name="Google Shape;983;p11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84" name="Google Shape;984;p117"/>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985"/>
        <p:cNvGrpSpPr/>
        <p:nvPr/>
      </p:nvGrpSpPr>
      <p:grpSpPr>
        <a:xfrm>
          <a:off x="0" y="0"/>
          <a:ext cx="0" cy="0"/>
          <a:chOff x="0" y="0"/>
          <a:chExt cx="0" cy="0"/>
        </a:xfrm>
      </p:grpSpPr>
      <p:pic>
        <p:nvPicPr>
          <p:cNvPr id="986" name="Google Shape;986;p118"/>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987" name="Google Shape;987;p118"/>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988" name="Google Shape;988;p118"/>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989" name="Google Shape;989;p118"/>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990" name="Google Shape;990;p118"/>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991" name="Google Shape;991;p118"/>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992" name="Google Shape;992;p118"/>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993" name="Google Shape;993;p118"/>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994"/>
        <p:cNvGrpSpPr/>
        <p:nvPr/>
      </p:nvGrpSpPr>
      <p:grpSpPr>
        <a:xfrm>
          <a:off x="0" y="0"/>
          <a:ext cx="0" cy="0"/>
          <a:chOff x="0" y="0"/>
          <a:chExt cx="0" cy="0"/>
        </a:xfrm>
      </p:grpSpPr>
      <p:pic>
        <p:nvPicPr>
          <p:cNvPr id="995" name="Google Shape;995;p119"/>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996" name="Google Shape;996;p119"/>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997" name="Google Shape;997;p119"/>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998" name="Google Shape;998;p119"/>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999" name="Google Shape;999;p119"/>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1000" name="Google Shape;1000;p119"/>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1001" name="Google Shape;1001;p119"/>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1002" name="Google Shape;1002;p119"/>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1003"/>
        <p:cNvGrpSpPr/>
        <p:nvPr/>
      </p:nvGrpSpPr>
      <p:grpSpPr>
        <a:xfrm>
          <a:off x="0" y="0"/>
          <a:ext cx="0" cy="0"/>
          <a:chOff x="0" y="0"/>
          <a:chExt cx="0" cy="0"/>
        </a:xfrm>
      </p:grpSpPr>
      <p:pic>
        <p:nvPicPr>
          <p:cNvPr id="1004" name="Google Shape;1004;p120"/>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1005" name="Google Shape;1005;p120"/>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1006" name="Google Shape;1006;p120"/>
          <p:cNvPicPr preferRelativeResize="0"/>
          <p:nvPr/>
        </p:nvPicPr>
        <p:blipFill rotWithShape="1">
          <a:blip r:embed="rId4">
            <a:alphaModFix/>
          </a:blip>
          <a:srcRect/>
          <a:stretch/>
        </p:blipFill>
        <p:spPr>
          <a:xfrm>
            <a:off x="4731467" y="152400"/>
            <a:ext cx="1828800" cy="1828800"/>
          </a:xfrm>
          <a:prstGeom prst="rect">
            <a:avLst/>
          </a:prstGeom>
          <a:noFill/>
          <a:ln>
            <a:noFill/>
          </a:ln>
        </p:spPr>
      </p:pic>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07"/>
        <p:cNvGrpSpPr/>
        <p:nvPr/>
      </p:nvGrpSpPr>
      <p:grpSpPr>
        <a:xfrm>
          <a:off x="0" y="0"/>
          <a:ext cx="0" cy="0"/>
          <a:chOff x="0" y="0"/>
          <a:chExt cx="0" cy="0"/>
        </a:xfrm>
      </p:grpSpPr>
      <p:sp>
        <p:nvSpPr>
          <p:cNvPr id="1008" name="Google Shape;1008;p12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009" name="Google Shape;1009;p121"/>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010" name="Google Shape;1010;p121"/>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011" name="Google Shape;1011;p1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12"/>
        <p:cNvGrpSpPr/>
        <p:nvPr/>
      </p:nvGrpSpPr>
      <p:grpSpPr>
        <a:xfrm>
          <a:off x="0" y="0"/>
          <a:ext cx="0" cy="0"/>
          <a:chOff x="0" y="0"/>
          <a:chExt cx="0" cy="0"/>
        </a:xfrm>
      </p:grpSpPr>
      <p:sp>
        <p:nvSpPr>
          <p:cNvPr id="1013" name="Google Shape;1013;p12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014" name="Google Shape;1014;p1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125"/>
        <p:cNvGrpSpPr/>
        <p:nvPr/>
      </p:nvGrpSpPr>
      <p:grpSpPr>
        <a:xfrm>
          <a:off x="0" y="0"/>
          <a:ext cx="0" cy="0"/>
          <a:chOff x="0" y="0"/>
          <a:chExt cx="0" cy="0"/>
        </a:xfrm>
      </p:grpSpPr>
      <p:pic>
        <p:nvPicPr>
          <p:cNvPr id="126" name="Google Shape;126;p13"/>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7" name="Google Shape;127;p13"/>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28" name="Google Shape;128;p1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29" name="Google Shape;129;p13"/>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15"/>
        <p:cNvGrpSpPr/>
        <p:nvPr/>
      </p:nvGrpSpPr>
      <p:grpSpPr>
        <a:xfrm>
          <a:off x="0" y="0"/>
          <a:ext cx="0" cy="0"/>
          <a:chOff x="0" y="0"/>
          <a:chExt cx="0" cy="0"/>
        </a:xfrm>
      </p:grpSpPr>
      <p:sp>
        <p:nvSpPr>
          <p:cNvPr id="1016" name="Google Shape;1016;p123"/>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017" name="Google Shape;1017;p123"/>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018" name="Google Shape;1018;p1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019"/>
        <p:cNvGrpSpPr/>
        <p:nvPr/>
      </p:nvGrpSpPr>
      <p:grpSpPr>
        <a:xfrm>
          <a:off x="0" y="0"/>
          <a:ext cx="0" cy="0"/>
          <a:chOff x="0" y="0"/>
          <a:chExt cx="0" cy="0"/>
        </a:xfrm>
      </p:grpSpPr>
      <p:sp>
        <p:nvSpPr>
          <p:cNvPr id="1020" name="Google Shape;1020;p124"/>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021" name="Google Shape;1021;p1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022"/>
        <p:cNvGrpSpPr/>
        <p:nvPr/>
      </p:nvGrpSpPr>
      <p:grpSpPr>
        <a:xfrm>
          <a:off x="0" y="0"/>
          <a:ext cx="0" cy="0"/>
          <a:chOff x="0" y="0"/>
          <a:chExt cx="0" cy="0"/>
        </a:xfrm>
      </p:grpSpPr>
      <p:sp>
        <p:nvSpPr>
          <p:cNvPr id="1023" name="Google Shape;1023;p12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4" name="Google Shape;1024;p125"/>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025" name="Google Shape;1025;p125"/>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026" name="Google Shape;1026;p125"/>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027" name="Google Shape;1027;p1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028"/>
        <p:cNvGrpSpPr/>
        <p:nvPr/>
      </p:nvGrpSpPr>
      <p:grpSpPr>
        <a:xfrm>
          <a:off x="0" y="0"/>
          <a:ext cx="0" cy="0"/>
          <a:chOff x="0" y="0"/>
          <a:chExt cx="0" cy="0"/>
        </a:xfrm>
      </p:grpSpPr>
      <p:sp>
        <p:nvSpPr>
          <p:cNvPr id="1029" name="Google Shape;1029;p126"/>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1030" name="Google Shape;1030;p1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31"/>
        <p:cNvGrpSpPr/>
        <p:nvPr/>
      </p:nvGrpSpPr>
      <p:grpSpPr>
        <a:xfrm>
          <a:off x="0" y="0"/>
          <a:ext cx="0" cy="0"/>
          <a:chOff x="0" y="0"/>
          <a:chExt cx="0" cy="0"/>
        </a:xfrm>
      </p:grpSpPr>
      <p:sp>
        <p:nvSpPr>
          <p:cNvPr id="1032" name="Google Shape;1032;p127"/>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033" name="Google Shape;1033;p127"/>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1034" name="Google Shape;1034;p1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35"/>
        <p:cNvGrpSpPr/>
        <p:nvPr/>
      </p:nvGrpSpPr>
      <p:grpSpPr>
        <a:xfrm>
          <a:off x="0" y="0"/>
          <a:ext cx="0" cy="0"/>
          <a:chOff x="0" y="0"/>
          <a:chExt cx="0" cy="0"/>
        </a:xfrm>
      </p:grpSpPr>
      <p:pic>
        <p:nvPicPr>
          <p:cNvPr id="1036" name="Google Shape;1036;p128"/>
          <p:cNvPicPr preferRelativeResize="0"/>
          <p:nvPr/>
        </p:nvPicPr>
        <p:blipFill rotWithShape="1">
          <a:blip r:embed="rId2">
            <a:alphaModFix/>
          </a:blip>
          <a:srcRect/>
          <a:stretch/>
        </p:blipFill>
        <p:spPr>
          <a:xfrm>
            <a:off x="5" y="0"/>
            <a:ext cx="9143990" cy="914399"/>
          </a:xfrm>
          <a:prstGeom prst="rect">
            <a:avLst/>
          </a:prstGeom>
          <a:noFill/>
          <a:ln>
            <a:noFill/>
          </a:ln>
        </p:spPr>
      </p:pic>
      <p:sp>
        <p:nvSpPr>
          <p:cNvPr id="1037" name="Google Shape;1037;p128"/>
          <p:cNvSpPr txBox="1">
            <a:spLocks noGrp="1"/>
          </p:cNvSpPr>
          <p:nvPr>
            <p:ph type="title"/>
          </p:nvPr>
        </p:nvSpPr>
        <p:spPr>
          <a:xfrm>
            <a:off x="332674" y="153882"/>
            <a:ext cx="6048876" cy="67389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38" name="Google Shape;1038;p128"/>
          <p:cNvSpPr txBox="1">
            <a:spLocks noGrp="1"/>
          </p:cNvSpPr>
          <p:nvPr>
            <p:ph type="body" idx="1"/>
          </p:nvPr>
        </p:nvSpPr>
        <p:spPr>
          <a:xfrm>
            <a:off x="628650" y="1165860"/>
            <a:ext cx="7886700" cy="3263503"/>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1039" name="Google Shape;1039;p128"/>
          <p:cNvPicPr preferRelativeResize="0"/>
          <p:nvPr/>
        </p:nvPicPr>
        <p:blipFill rotWithShape="1">
          <a:blip r:embed="rId3">
            <a:alphaModFix/>
          </a:blip>
          <a:srcRect/>
          <a:stretch/>
        </p:blipFill>
        <p:spPr>
          <a:xfrm>
            <a:off x="8086704" y="4629152"/>
            <a:ext cx="857291" cy="364739"/>
          </a:xfrm>
          <a:prstGeom prst="rect">
            <a:avLst/>
          </a:prstGeom>
          <a:noFill/>
          <a:ln>
            <a:noFill/>
          </a:ln>
        </p:spPr>
      </p:pic>
      <p:sp>
        <p:nvSpPr>
          <p:cNvPr id="1040" name="Google Shape;1040;p128"/>
          <p:cNvSpPr txBox="1">
            <a:spLocks noGrp="1"/>
          </p:cNvSpPr>
          <p:nvPr>
            <p:ph type="sldNum" idx="12"/>
          </p:nvPr>
        </p:nvSpPr>
        <p:spPr>
          <a:xfrm>
            <a:off x="249655" y="4767263"/>
            <a:ext cx="2057400" cy="273844"/>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130"/>
        <p:cNvGrpSpPr/>
        <p:nvPr/>
      </p:nvGrpSpPr>
      <p:grpSpPr>
        <a:xfrm>
          <a:off x="0" y="0"/>
          <a:ext cx="0" cy="0"/>
          <a:chOff x="0" y="0"/>
          <a:chExt cx="0" cy="0"/>
        </a:xfrm>
      </p:grpSpPr>
      <p:pic>
        <p:nvPicPr>
          <p:cNvPr id="131" name="Google Shape;131;p14"/>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32" name="Google Shape;132;p14"/>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33" name="Google Shape;133;p1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34" name="Google Shape;134;p14"/>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135"/>
        <p:cNvGrpSpPr/>
        <p:nvPr/>
      </p:nvGrpSpPr>
      <p:grpSpPr>
        <a:xfrm>
          <a:off x="0" y="0"/>
          <a:ext cx="0" cy="0"/>
          <a:chOff x="0" y="0"/>
          <a:chExt cx="0" cy="0"/>
        </a:xfrm>
      </p:grpSpPr>
      <p:pic>
        <p:nvPicPr>
          <p:cNvPr id="136" name="Google Shape;136;p15"/>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37" name="Google Shape;137;p15"/>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38" name="Google Shape;138;p1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39" name="Google Shape;139;p15"/>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140"/>
        <p:cNvGrpSpPr/>
        <p:nvPr/>
      </p:nvGrpSpPr>
      <p:grpSpPr>
        <a:xfrm>
          <a:off x="0" y="0"/>
          <a:ext cx="0" cy="0"/>
          <a:chOff x="0" y="0"/>
          <a:chExt cx="0" cy="0"/>
        </a:xfrm>
      </p:grpSpPr>
      <p:sp>
        <p:nvSpPr>
          <p:cNvPr id="141" name="Google Shape;141;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42" name="Google Shape;142;p16"/>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3" name="Google Shape;143;p16"/>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44" name="Google Shape;144;p16"/>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45" name="Google Shape;145;p16"/>
          <p:cNvPicPr preferRelativeResize="0"/>
          <p:nvPr/>
        </p:nvPicPr>
        <p:blipFill>
          <a:blip r:embed="rId3">
            <a:alphaModFix/>
          </a:blip>
          <a:stretch>
            <a:fillRect/>
          </a:stretch>
        </p:blipFill>
        <p:spPr>
          <a:xfrm>
            <a:off x="2294525" y="746675"/>
            <a:ext cx="1456100" cy="919150"/>
          </a:xfrm>
          <a:prstGeom prst="rect">
            <a:avLst/>
          </a:prstGeom>
          <a:noFill/>
          <a:ln>
            <a:noFill/>
          </a:ln>
        </p:spPr>
      </p:pic>
      <p:pic>
        <p:nvPicPr>
          <p:cNvPr id="146" name="Google Shape;146;p16"/>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147" name="Google Shape;147;p16"/>
          <p:cNvSpPr txBox="1">
            <a:spLocks noGrp="1"/>
          </p:cNvSpPr>
          <p:nvPr>
            <p:ph type="title"/>
          </p:nvPr>
        </p:nvSpPr>
        <p:spPr>
          <a:xfrm>
            <a:off x="205525" y="2075700"/>
            <a:ext cx="5778300" cy="531300"/>
          </a:xfrm>
          <a:prstGeom prst="rect">
            <a:avLst/>
          </a:prstGeom>
        </p:spPr>
        <p:txBody>
          <a:bodyPr spcFirstLastPara="1" wrap="square" lIns="0" tIns="0" rIns="0" bIns="0" anchor="t" anchorCtr="0">
            <a:noAutofit/>
          </a:bodyPr>
          <a:lstStyle>
            <a:lvl1pPr lvl="0" algn="ctr">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48" name="Google Shape;148;p16"/>
          <p:cNvSpPr txBox="1">
            <a:spLocks noGrp="1"/>
          </p:cNvSpPr>
          <p:nvPr>
            <p:ph type="title" idx="3"/>
          </p:nvPr>
        </p:nvSpPr>
        <p:spPr>
          <a:xfrm>
            <a:off x="205525" y="2960750"/>
            <a:ext cx="5778300" cy="1040100"/>
          </a:xfrm>
          <a:prstGeom prst="rect">
            <a:avLst/>
          </a:prstGeom>
        </p:spPr>
        <p:txBody>
          <a:bodyPr spcFirstLastPara="1" wrap="square" lIns="0" tIns="0" rIns="0" bIns="0" anchor="t" anchorCtr="0">
            <a:noAutofit/>
          </a:bodyPr>
          <a:lstStyle>
            <a:lvl1pPr lvl="0" algn="ctr">
              <a:spcBef>
                <a:spcPts val="0"/>
              </a:spcBef>
              <a:spcAft>
                <a:spcPts val="0"/>
              </a:spcAft>
              <a:buSzPts val="2200"/>
              <a:buFont typeface="Roboto"/>
              <a:buNone/>
              <a:defRPr sz="2200">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49" name="Google Shape;149;p1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50" name="Google Shape;150;p16"/>
          <p:cNvPicPr preferRelativeResize="0"/>
          <p:nvPr/>
        </p:nvPicPr>
        <p:blipFill>
          <a:blip r:embed="rId5">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151"/>
        <p:cNvGrpSpPr/>
        <p:nvPr/>
      </p:nvGrpSpPr>
      <p:grpSpPr>
        <a:xfrm>
          <a:off x="0" y="0"/>
          <a:ext cx="0" cy="0"/>
          <a:chOff x="0" y="0"/>
          <a:chExt cx="0" cy="0"/>
        </a:xfrm>
      </p:grpSpPr>
      <p:pic>
        <p:nvPicPr>
          <p:cNvPr id="152" name="Google Shape;152;p17"/>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53" name="Google Shape;153;p17"/>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54" name="Google Shape;154;p17"/>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55" name="Google Shape;155;p17"/>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56" name="Google Shape;156;p17"/>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157" name="Google Shape;157;p17"/>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158" name="Google Shape;158;p1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59" name="Google Shape;159;p17"/>
          <p:cNvPicPr preferRelativeResize="0"/>
          <p:nvPr/>
        </p:nvPicPr>
        <p:blipFill>
          <a:blip r:embed="rId4">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160"/>
        <p:cNvGrpSpPr/>
        <p:nvPr/>
      </p:nvGrpSpPr>
      <p:grpSpPr>
        <a:xfrm>
          <a:off x="0" y="0"/>
          <a:ext cx="0" cy="0"/>
          <a:chOff x="0" y="0"/>
          <a:chExt cx="0" cy="0"/>
        </a:xfrm>
      </p:grpSpPr>
      <p:pic>
        <p:nvPicPr>
          <p:cNvPr id="161" name="Google Shape;161;p18"/>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62" name="Google Shape;162;p18"/>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63" name="Google Shape;163;p18"/>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64" name="Google Shape;164;p18"/>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65" name="Google Shape;165;p18"/>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66" name="Google Shape;166;p1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67" name="Google Shape;167;p18"/>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168"/>
        <p:cNvGrpSpPr/>
        <p:nvPr/>
      </p:nvGrpSpPr>
      <p:grpSpPr>
        <a:xfrm>
          <a:off x="0" y="0"/>
          <a:ext cx="0" cy="0"/>
          <a:chOff x="0" y="0"/>
          <a:chExt cx="0" cy="0"/>
        </a:xfrm>
      </p:grpSpPr>
      <p:pic>
        <p:nvPicPr>
          <p:cNvPr id="169" name="Google Shape;169;p19"/>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70" name="Google Shape;170;p19"/>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71" name="Google Shape;171;p1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72" name="Google Shape;172;p19"/>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173"/>
        <p:cNvGrpSpPr/>
        <p:nvPr/>
      </p:nvGrpSpPr>
      <p:grpSpPr>
        <a:xfrm>
          <a:off x="0" y="0"/>
          <a:ext cx="0" cy="0"/>
          <a:chOff x="0" y="0"/>
          <a:chExt cx="0" cy="0"/>
        </a:xfrm>
      </p:grpSpPr>
      <p:pic>
        <p:nvPicPr>
          <p:cNvPr id="174" name="Google Shape;174;p20"/>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75" name="Google Shape;175;p20"/>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300" b="1">
                <a:latin typeface="Roboto"/>
                <a:ea typeface="Roboto"/>
                <a:cs typeface="Roboto"/>
                <a:sym typeface="Roboto"/>
              </a:rPr>
              <a:t>Our schools, students, and educators</a:t>
            </a:r>
            <a:endParaRPr sz="2300" b="1">
              <a:latin typeface="Roboto"/>
              <a:ea typeface="Roboto"/>
              <a:cs typeface="Roboto"/>
              <a:sym typeface="Roboto"/>
            </a:endParaRPr>
          </a:p>
        </p:txBody>
      </p:sp>
      <p:sp>
        <p:nvSpPr>
          <p:cNvPr id="176" name="Google Shape;176;p20"/>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t>Eligible for Free/Reduced </a:t>
            </a:r>
            <a:br>
              <a:rPr lang="en" sz="1100" b="1"/>
            </a:br>
            <a:r>
              <a:rPr lang="en" sz="1100" b="1"/>
              <a:t>Lunch:</a:t>
            </a:r>
            <a:endParaRPr sz="1100" b="1"/>
          </a:p>
          <a:p>
            <a:pPr marL="182880" lvl="0" indent="0" algn="l" rtl="0">
              <a:spcBef>
                <a:spcPts val="0"/>
              </a:spcBef>
              <a:spcAft>
                <a:spcPts val="0"/>
              </a:spcAft>
              <a:buNone/>
            </a:pPr>
            <a:r>
              <a:rPr lang="en" sz="1200"/>
              <a:t>403,231 (~46%)</a:t>
            </a:r>
            <a:endParaRPr sz="1200"/>
          </a:p>
          <a:p>
            <a:pPr marL="0" lvl="0" indent="0" algn="l" rtl="0">
              <a:lnSpc>
                <a:spcPct val="100000"/>
              </a:lnSpc>
              <a:spcBef>
                <a:spcPts val="800"/>
              </a:spcBef>
              <a:spcAft>
                <a:spcPts val="0"/>
              </a:spcAft>
              <a:buNone/>
            </a:pPr>
            <a:r>
              <a:rPr lang="en" sz="1100" b="1"/>
              <a:t>Students with Individualized Education Programs:</a:t>
            </a:r>
            <a:endParaRPr sz="1100" b="1"/>
          </a:p>
          <a:p>
            <a:pPr marL="182880" lvl="0" indent="0" algn="l" rtl="0">
              <a:spcBef>
                <a:spcPts val="0"/>
              </a:spcBef>
              <a:spcAft>
                <a:spcPts val="0"/>
              </a:spcAft>
              <a:buNone/>
            </a:pPr>
            <a:r>
              <a:rPr lang="en" sz="1200"/>
              <a:t>113,992 (~13%)</a:t>
            </a:r>
            <a:endParaRPr sz="1200"/>
          </a:p>
          <a:p>
            <a:pPr marL="0" lvl="0" indent="0" algn="l" rtl="0">
              <a:lnSpc>
                <a:spcPct val="100000"/>
              </a:lnSpc>
              <a:spcBef>
                <a:spcPts val="800"/>
              </a:spcBef>
              <a:spcAft>
                <a:spcPts val="0"/>
              </a:spcAft>
              <a:buNone/>
            </a:pPr>
            <a:r>
              <a:rPr lang="en" sz="1100" b="1"/>
              <a:t>Multilingual Learners*:</a:t>
            </a:r>
            <a:endParaRPr sz="1100" b="1"/>
          </a:p>
          <a:p>
            <a:pPr marL="182880" lvl="0" indent="0" algn="l" rtl="0">
              <a:spcBef>
                <a:spcPts val="0"/>
              </a:spcBef>
              <a:spcAft>
                <a:spcPts val="0"/>
              </a:spcAft>
              <a:buNone/>
            </a:pPr>
            <a:r>
              <a:rPr lang="en" sz="1200"/>
              <a:t>95,734 (~11%)</a:t>
            </a:r>
            <a:endParaRPr sz="1200"/>
          </a:p>
          <a:p>
            <a:pPr marL="0" lvl="0" indent="0" algn="l" rtl="0">
              <a:lnSpc>
                <a:spcPct val="100000"/>
              </a:lnSpc>
              <a:spcBef>
                <a:spcPts val="800"/>
              </a:spcBef>
              <a:spcAft>
                <a:spcPts val="0"/>
              </a:spcAft>
              <a:buNone/>
            </a:pPr>
            <a:r>
              <a:rPr lang="en" sz="1100" b="1"/>
              <a:t>McKinney Vento:</a:t>
            </a:r>
            <a:endParaRPr sz="1100" b="1"/>
          </a:p>
          <a:p>
            <a:pPr marL="182880" lvl="0" indent="0" algn="l" rtl="0">
              <a:spcBef>
                <a:spcPts val="0"/>
              </a:spcBef>
              <a:spcAft>
                <a:spcPts val="0"/>
              </a:spcAft>
              <a:buNone/>
            </a:pPr>
            <a:r>
              <a:rPr lang="en" sz="1200"/>
              <a:t>16,540 (~2%)</a:t>
            </a:r>
            <a:endParaRPr sz="1200"/>
          </a:p>
        </p:txBody>
      </p:sp>
      <p:sp>
        <p:nvSpPr>
          <p:cNvPr id="177" name="Google Shape;177;p20"/>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800" i="1">
                <a:solidFill>
                  <a:schemeClr val="dk2"/>
                </a:solidFill>
                <a:latin typeface="Roboto"/>
                <a:ea typeface="Roboto"/>
                <a:cs typeface="Roboto"/>
                <a:sym typeface="Roboto"/>
              </a:rPr>
              <a:t>*Includes both Non-English Proficient and Limited English Proficient students</a:t>
            </a:r>
            <a:endParaRPr sz="800" i="1">
              <a:solidFill>
                <a:schemeClr val="dk2"/>
              </a:solidFill>
              <a:latin typeface="Roboto"/>
              <a:ea typeface="Roboto"/>
              <a:cs typeface="Roboto"/>
              <a:sym typeface="Roboto"/>
            </a:endParaRPr>
          </a:p>
        </p:txBody>
      </p:sp>
      <p:grpSp>
        <p:nvGrpSpPr>
          <p:cNvPr id="178" name="Google Shape;178;p20"/>
          <p:cNvGrpSpPr/>
          <p:nvPr/>
        </p:nvGrpSpPr>
        <p:grpSpPr>
          <a:xfrm>
            <a:off x="308400" y="1062325"/>
            <a:ext cx="1006800" cy="1003500"/>
            <a:chOff x="308400" y="1076275"/>
            <a:chExt cx="1006800" cy="1003500"/>
          </a:xfrm>
        </p:grpSpPr>
        <p:sp>
          <p:nvSpPr>
            <p:cNvPr id="179" name="Google Shape;179;p20"/>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0" name="Google Shape;180;p20"/>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178</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SCHOOL</a:t>
              </a:r>
              <a:endParaRPr sz="1200">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DISTRICTS</a:t>
              </a:r>
              <a:endParaRPr sz="1200">
                <a:solidFill>
                  <a:schemeClr val="lt1"/>
                </a:solidFill>
                <a:latin typeface="Roboto"/>
                <a:ea typeface="Roboto"/>
                <a:cs typeface="Roboto"/>
                <a:sym typeface="Roboto"/>
              </a:endParaRPr>
            </a:p>
          </p:txBody>
        </p:sp>
      </p:grpSp>
      <p:grpSp>
        <p:nvGrpSpPr>
          <p:cNvPr id="181" name="Google Shape;181;p20"/>
          <p:cNvGrpSpPr/>
          <p:nvPr/>
        </p:nvGrpSpPr>
        <p:grpSpPr>
          <a:xfrm>
            <a:off x="308400" y="2150613"/>
            <a:ext cx="1006800" cy="1003500"/>
            <a:chOff x="308400" y="2218825"/>
            <a:chExt cx="1006800" cy="1003500"/>
          </a:xfrm>
        </p:grpSpPr>
        <p:sp>
          <p:nvSpPr>
            <p:cNvPr id="182" name="Google Shape;182;p20"/>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3" name="Google Shape;183;p20"/>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dk1"/>
                  </a:solidFill>
                  <a:latin typeface="Roboto"/>
                  <a:ea typeface="Roboto"/>
                  <a:cs typeface="Roboto"/>
                  <a:sym typeface="Roboto"/>
                </a:rPr>
                <a:t>1,927</a:t>
              </a:r>
              <a:endParaRPr sz="1300" b="1">
                <a:solidFill>
                  <a:schemeClr val="dk1"/>
                </a:solidFill>
                <a:latin typeface="Roboto"/>
                <a:ea typeface="Roboto"/>
                <a:cs typeface="Roboto"/>
                <a:sym typeface="Roboto"/>
              </a:endParaRPr>
            </a:p>
            <a:p>
              <a:pPr marL="0" lvl="0" indent="0" algn="ctr" rtl="0">
                <a:spcBef>
                  <a:spcPts val="0"/>
                </a:spcBef>
                <a:spcAft>
                  <a:spcPts val="0"/>
                </a:spcAft>
                <a:buNone/>
              </a:pPr>
              <a:r>
                <a:rPr lang="en" sz="1200">
                  <a:solidFill>
                    <a:schemeClr val="dk1"/>
                  </a:solidFill>
                  <a:latin typeface="Roboto"/>
                  <a:ea typeface="Roboto"/>
                  <a:cs typeface="Roboto"/>
                  <a:sym typeface="Roboto"/>
                </a:rPr>
                <a:t>SCHOOL</a:t>
              </a:r>
              <a:endParaRPr sz="1200">
                <a:solidFill>
                  <a:schemeClr val="dk1"/>
                </a:solidFill>
                <a:latin typeface="Roboto"/>
                <a:ea typeface="Roboto"/>
                <a:cs typeface="Roboto"/>
                <a:sym typeface="Roboto"/>
              </a:endParaRPr>
            </a:p>
          </p:txBody>
        </p:sp>
      </p:grpSp>
      <p:grpSp>
        <p:nvGrpSpPr>
          <p:cNvPr id="184" name="Google Shape;184;p20"/>
          <p:cNvGrpSpPr/>
          <p:nvPr/>
        </p:nvGrpSpPr>
        <p:grpSpPr>
          <a:xfrm>
            <a:off x="308400" y="3238900"/>
            <a:ext cx="1006800" cy="1003500"/>
            <a:chOff x="308400" y="1076275"/>
            <a:chExt cx="1006800" cy="1003500"/>
          </a:xfrm>
        </p:grpSpPr>
        <p:sp>
          <p:nvSpPr>
            <p:cNvPr id="185" name="Google Shape;185;p20"/>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6" name="Google Shape;186;p20"/>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881,464</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PUBLIC </a:t>
              </a:r>
              <a:br>
                <a:rPr lang="en" sz="1000">
                  <a:solidFill>
                    <a:schemeClr val="lt1"/>
                  </a:solidFill>
                  <a:latin typeface="Roboto"/>
                  <a:ea typeface="Roboto"/>
                  <a:cs typeface="Roboto"/>
                  <a:sym typeface="Roboto"/>
                </a:rPr>
              </a:br>
              <a:r>
                <a:rPr lang="en" sz="1000">
                  <a:solidFill>
                    <a:schemeClr val="lt1"/>
                  </a:solidFill>
                  <a:latin typeface="Roboto"/>
                  <a:ea typeface="Roboto"/>
                  <a:cs typeface="Roboto"/>
                  <a:sym typeface="Roboto"/>
                </a:rPr>
                <a:t>SCHOOL</a:t>
              </a:r>
              <a:endParaRPr sz="1000">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STUDENTS</a:t>
              </a:r>
              <a:endParaRPr sz="1000">
                <a:solidFill>
                  <a:schemeClr val="lt1"/>
                </a:solidFill>
                <a:latin typeface="Roboto"/>
                <a:ea typeface="Roboto"/>
                <a:cs typeface="Roboto"/>
                <a:sym typeface="Roboto"/>
              </a:endParaRPr>
            </a:p>
          </p:txBody>
        </p:sp>
      </p:grpSp>
      <p:sp>
        <p:nvSpPr>
          <p:cNvPr id="187" name="Google Shape;187;p20"/>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b="1">
                <a:solidFill>
                  <a:schemeClr val="dk1"/>
                </a:solidFill>
                <a:latin typeface="Roboto"/>
                <a:ea typeface="Roboto"/>
                <a:cs typeface="Roboto"/>
                <a:sym typeface="Roboto"/>
              </a:rPr>
              <a:t>Student Demographics</a:t>
            </a:r>
            <a:endParaRPr b="1">
              <a:solidFill>
                <a:schemeClr val="dk1"/>
              </a:solidFill>
              <a:latin typeface="Roboto"/>
              <a:ea typeface="Roboto"/>
              <a:cs typeface="Roboto"/>
              <a:sym typeface="Roboto"/>
            </a:endParaRPr>
          </a:p>
        </p:txBody>
      </p:sp>
      <p:pic>
        <p:nvPicPr>
          <p:cNvPr id="188" name="Google Shape;188;p20"/>
          <p:cNvPicPr preferRelativeResize="0"/>
          <p:nvPr/>
        </p:nvPicPr>
        <p:blipFill>
          <a:blip r:embed="rId3">
            <a:alphaModFix/>
          </a:blip>
          <a:stretch>
            <a:fillRect/>
          </a:stretch>
        </p:blipFill>
        <p:spPr>
          <a:xfrm>
            <a:off x="1761637" y="1426175"/>
            <a:ext cx="4307277" cy="2744887"/>
          </a:xfrm>
          <a:prstGeom prst="rect">
            <a:avLst/>
          </a:prstGeom>
          <a:noFill/>
          <a:ln>
            <a:noFill/>
          </a:ln>
        </p:spPr>
      </p:pic>
      <p:cxnSp>
        <p:nvCxnSpPr>
          <p:cNvPr id="189" name="Google Shape;189;p20"/>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90" name="Google Shape;190;p2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91" name="Google Shape;191;p20"/>
          <p:cNvPicPr preferRelativeResize="0"/>
          <p:nvPr/>
        </p:nvPicPr>
        <p:blipFill>
          <a:blip r:embed="rId4">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19"/>
        <p:cNvGrpSpPr/>
        <p:nvPr/>
      </p:nvGrpSpPr>
      <p:grpSpPr>
        <a:xfrm>
          <a:off x="0" y="0"/>
          <a:ext cx="0" cy="0"/>
          <a:chOff x="0" y="0"/>
          <a:chExt cx="0" cy="0"/>
        </a:xfrm>
      </p:grpSpPr>
      <p:sp>
        <p:nvSpPr>
          <p:cNvPr id="20" name="Google Shape;20;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21" name="Google Shape;21;p3"/>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22" name="Google Shape;22;p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sp>
        <p:nvSpPr>
          <p:cNvPr id="23" name="Google Shape;23;p3"/>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pic>
        <p:nvPicPr>
          <p:cNvPr id="24" name="Google Shape;24;p3"/>
          <p:cNvPicPr preferRelativeResize="0"/>
          <p:nvPr/>
        </p:nvPicPr>
        <p:blipFill>
          <a:blip r:embed="rId3">
            <a:alphaModFix/>
          </a:blip>
          <a:stretch>
            <a:fillRect/>
          </a:stretch>
        </p:blipFill>
        <p:spPr>
          <a:xfrm>
            <a:off x="8002150" y="4594525"/>
            <a:ext cx="924425" cy="403399"/>
          </a:xfrm>
          <a:prstGeom prst="rect">
            <a:avLst/>
          </a:prstGeom>
          <a:noFill/>
          <a:ln>
            <a:noFill/>
          </a:ln>
        </p:spPr>
      </p:pic>
      <p:cxnSp>
        <p:nvCxnSpPr>
          <p:cNvPr id="25" name="Google Shape;25;p3"/>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26" name="Google Shape;26;p3"/>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27" name="Google Shape;27;p3"/>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28" name="Google Shape;28;p3"/>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192"/>
        <p:cNvGrpSpPr/>
        <p:nvPr/>
      </p:nvGrpSpPr>
      <p:grpSpPr>
        <a:xfrm>
          <a:off x="0" y="0"/>
          <a:ext cx="0" cy="0"/>
          <a:chOff x="0" y="0"/>
          <a:chExt cx="0" cy="0"/>
        </a:xfrm>
      </p:grpSpPr>
      <p:pic>
        <p:nvPicPr>
          <p:cNvPr id="193" name="Google Shape;193;p21"/>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94" name="Google Shape;194;p2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95" name="Google Shape;195;p21"/>
          <p:cNvPicPr preferRelativeResize="0"/>
          <p:nvPr/>
        </p:nvPicPr>
        <p:blipFill>
          <a:blip r:embed="rId3">
            <a:alphaModFix/>
          </a:blip>
          <a:stretch>
            <a:fillRect/>
          </a:stretch>
        </p:blipFill>
        <p:spPr>
          <a:xfrm>
            <a:off x="8002150" y="4594525"/>
            <a:ext cx="924425" cy="403399"/>
          </a:xfrm>
          <a:prstGeom prst="rect">
            <a:avLst/>
          </a:prstGeom>
          <a:noFill/>
          <a:ln>
            <a:noFill/>
          </a:ln>
        </p:spPr>
      </p:pic>
      <p:sp>
        <p:nvSpPr>
          <p:cNvPr id="196" name="Google Shape;196;p21"/>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600" b="1">
                <a:solidFill>
                  <a:srgbClr val="488BC9"/>
                </a:solidFill>
                <a:latin typeface="Roboto"/>
                <a:ea typeface="Roboto"/>
                <a:cs typeface="Roboto"/>
                <a:sym typeface="Roboto"/>
              </a:rPr>
              <a:t>Our Vision </a:t>
            </a:r>
            <a:endParaRPr sz="1200">
              <a:solidFill>
                <a:srgbClr val="488BC9"/>
              </a:solidFill>
              <a:latin typeface="Roboto"/>
              <a:ea typeface="Roboto"/>
              <a:cs typeface="Roboto"/>
              <a:sym typeface="Roboto"/>
            </a:endParaRPr>
          </a:p>
          <a:p>
            <a:pPr marL="0" lvl="0" indent="0" algn="l" rtl="0">
              <a:spcBef>
                <a:spcPts val="200"/>
              </a:spcBef>
              <a:spcAft>
                <a:spcPts val="0"/>
              </a:spcAft>
              <a:buNone/>
            </a:pPr>
            <a:r>
              <a:rPr lang="en" sz="1000">
                <a:solidFill>
                  <a:schemeClr val="dk1"/>
                </a:solidFill>
                <a:latin typeface="Roboto"/>
                <a:ea typeface="Roboto"/>
                <a:cs typeface="Roboto"/>
                <a:sym typeface="Roboto"/>
              </a:rPr>
              <a:t>To create an equitable educational environment where </a:t>
            </a:r>
            <a:r>
              <a:rPr lang="en" sz="1000" i="1">
                <a:solidFill>
                  <a:schemeClr val="dk1"/>
                </a:solidFill>
                <a:latin typeface="Roboto"/>
                <a:ea typeface="Roboto"/>
                <a:cs typeface="Roboto"/>
                <a:sym typeface="Roboto"/>
              </a:rPr>
              <a:t>all</a:t>
            </a:r>
            <a:r>
              <a:rPr lang="en" sz="1000">
                <a:solidFill>
                  <a:schemeClr val="dk1"/>
                </a:solidFill>
                <a:latin typeface="Roboto"/>
                <a:ea typeface="Roboto"/>
                <a:cs typeface="Roboto"/>
                <a:sym typeface="Roboto"/>
              </a:rPr>
              <a:t> students and staff in Colorado thrive</a:t>
            </a:r>
            <a:endParaRPr sz="2000">
              <a:latin typeface="Rockwell"/>
              <a:ea typeface="Rockwell"/>
              <a:cs typeface="Rockwell"/>
              <a:sym typeface="Rockwell"/>
            </a:endParaRPr>
          </a:p>
        </p:txBody>
      </p:sp>
      <p:cxnSp>
        <p:nvCxnSpPr>
          <p:cNvPr id="197" name="Google Shape;197;p21"/>
          <p:cNvCxnSpPr/>
          <p:nvPr/>
        </p:nvCxnSpPr>
        <p:spPr>
          <a:xfrm>
            <a:off x="-160100" y="1282346"/>
            <a:ext cx="8989500" cy="0"/>
          </a:xfrm>
          <a:prstGeom prst="straightConnector1">
            <a:avLst/>
          </a:prstGeom>
          <a:noFill/>
          <a:ln w="9525" cap="flat" cmpd="sng">
            <a:solidFill>
              <a:srgbClr val="488BC9"/>
            </a:solidFill>
            <a:prstDash val="dot"/>
            <a:round/>
            <a:headEnd type="none" w="med" len="med"/>
            <a:tailEnd type="none" w="med" len="med"/>
          </a:ln>
        </p:spPr>
      </p:cxnSp>
      <p:sp>
        <p:nvSpPr>
          <p:cNvPr id="198" name="Google Shape;198;p21"/>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lvl="0" indent="-114300" algn="l" rtl="0">
              <a:spcBef>
                <a:spcPts val="0"/>
              </a:spcBef>
              <a:spcAft>
                <a:spcPts val="0"/>
              </a:spcAft>
              <a:buNone/>
            </a:pPr>
            <a:r>
              <a:rPr lang="en" sz="1100">
                <a:solidFill>
                  <a:srgbClr val="488BC9"/>
                </a:solidFill>
                <a:latin typeface="Roboto Medium"/>
                <a:ea typeface="Roboto Medium"/>
                <a:cs typeface="Roboto Medium"/>
                <a:sym typeface="Roboto Medium"/>
              </a:rPr>
              <a:t>&gt; SERVE</a:t>
            </a:r>
            <a:endParaRPr sz="1100">
              <a:solidFill>
                <a:srgbClr val="488BC9"/>
              </a:solidFill>
            </a:endParaRPr>
          </a:p>
          <a:p>
            <a:pPr marL="137160" lvl="0" indent="0" algn="l" rtl="0">
              <a:spcBef>
                <a:spcPts val="100"/>
              </a:spcBef>
              <a:spcAft>
                <a:spcPts val="500"/>
              </a:spcAft>
              <a:buNone/>
            </a:pPr>
            <a:r>
              <a:rPr lang="en" sz="1000">
                <a:latin typeface="Roboto"/>
                <a:ea typeface="Roboto"/>
                <a:cs typeface="Roboto"/>
                <a:sym typeface="Roboto"/>
              </a:rPr>
              <a:t>Provide actionable support to local educational agencies</a:t>
            </a:r>
            <a:endParaRPr sz="1000">
              <a:latin typeface="Roboto"/>
              <a:ea typeface="Roboto"/>
              <a:cs typeface="Roboto"/>
              <a:sym typeface="Roboto"/>
            </a:endParaRPr>
          </a:p>
        </p:txBody>
      </p:sp>
      <p:sp>
        <p:nvSpPr>
          <p:cNvPr id="199" name="Google Shape;199;p21"/>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300">
                <a:solidFill>
                  <a:srgbClr val="488BC9"/>
                </a:solidFill>
                <a:latin typeface="Roboto Medium"/>
                <a:ea typeface="Roboto Medium"/>
                <a:cs typeface="Roboto Medium"/>
                <a:sym typeface="Roboto Medium"/>
              </a:rPr>
              <a:t>&gt; </a:t>
            </a:r>
            <a:r>
              <a:rPr lang="en" sz="1100">
                <a:solidFill>
                  <a:srgbClr val="488BC9"/>
                </a:solidFill>
                <a:latin typeface="Roboto Medium"/>
                <a:ea typeface="Roboto Medium"/>
                <a:cs typeface="Roboto Medium"/>
                <a:sym typeface="Roboto Medium"/>
              </a:rPr>
              <a:t>GUIDE</a:t>
            </a:r>
            <a:endParaRPr b="1">
              <a:solidFill>
                <a:srgbClr val="488BC9"/>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Implement policy and enact legislation in an effective way </a:t>
            </a:r>
            <a:endParaRPr sz="1000">
              <a:latin typeface="Roboto"/>
              <a:ea typeface="Roboto"/>
              <a:cs typeface="Roboto"/>
              <a:sym typeface="Roboto"/>
            </a:endParaRPr>
          </a:p>
        </p:txBody>
      </p:sp>
      <p:sp>
        <p:nvSpPr>
          <p:cNvPr id="200" name="Google Shape;200;p21"/>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100">
                <a:solidFill>
                  <a:srgbClr val="488BC9"/>
                </a:solidFill>
                <a:latin typeface="Roboto Medium"/>
                <a:ea typeface="Roboto Medium"/>
                <a:cs typeface="Roboto Medium"/>
                <a:sym typeface="Roboto Medium"/>
              </a:rPr>
              <a:t>&gt; ELEVATE</a:t>
            </a:r>
            <a:endParaRPr b="1">
              <a:solidFill>
                <a:srgbClr val="488BC9"/>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Share the experiences of local educational agencies and students</a:t>
            </a:r>
            <a:endParaRPr sz="1000">
              <a:latin typeface="Roboto"/>
              <a:ea typeface="Roboto"/>
              <a:cs typeface="Roboto"/>
              <a:sym typeface="Roboto"/>
            </a:endParaRPr>
          </a:p>
        </p:txBody>
      </p:sp>
      <p:sp>
        <p:nvSpPr>
          <p:cNvPr id="201" name="Google Shape;201;p21"/>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00000"/>
              </a:buClr>
              <a:buSzPts val="1100"/>
              <a:buFont typeface="Arial"/>
              <a:buNone/>
            </a:pPr>
            <a:r>
              <a:rPr lang="en" sz="1600" b="1">
                <a:solidFill>
                  <a:srgbClr val="488BC9"/>
                </a:solidFill>
                <a:latin typeface="Roboto"/>
                <a:ea typeface="Roboto"/>
                <a:cs typeface="Roboto"/>
                <a:sym typeface="Roboto"/>
              </a:rPr>
              <a:t>Our Role</a:t>
            </a:r>
            <a:endParaRPr sz="1600" b="1">
              <a:solidFill>
                <a:srgbClr val="488BC9"/>
              </a:solidFill>
              <a:latin typeface="Roboto"/>
              <a:ea typeface="Roboto"/>
              <a:cs typeface="Roboto"/>
              <a:sym typeface="Roboto"/>
            </a:endParaRPr>
          </a:p>
          <a:p>
            <a:pPr marL="0" lvl="0" indent="0" algn="l" rtl="0">
              <a:spcBef>
                <a:spcPts val="200"/>
              </a:spcBef>
              <a:spcAft>
                <a:spcPts val="0"/>
              </a:spcAft>
              <a:buNone/>
            </a:pPr>
            <a:r>
              <a:rPr lang="en" sz="1000">
                <a:latin typeface="Roboto"/>
                <a:ea typeface="Roboto"/>
                <a:cs typeface="Roboto"/>
                <a:sym typeface="Roboto"/>
              </a:rPr>
              <a:t>To improve student outcomes and ensure students and families across Colorado have access to high-quality schools, we will: </a:t>
            </a:r>
            <a:endParaRPr sz="1000">
              <a:latin typeface="Roboto"/>
              <a:ea typeface="Roboto"/>
              <a:cs typeface="Roboto"/>
              <a:sym typeface="Roboto"/>
            </a:endParaRPr>
          </a:p>
        </p:txBody>
      </p:sp>
      <p:sp>
        <p:nvSpPr>
          <p:cNvPr id="202" name="Google Shape;202;p21"/>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488BC9"/>
                </a:solidFill>
                <a:latin typeface="Roboto"/>
                <a:ea typeface="Roboto"/>
                <a:cs typeface="Roboto"/>
                <a:sym typeface="Roboto"/>
              </a:rPr>
              <a:t>Our Core Values: </a:t>
            </a:r>
            <a:r>
              <a:rPr lang="en" sz="1600" b="1">
                <a:solidFill>
                  <a:srgbClr val="EF7521"/>
                </a:solidFill>
                <a:latin typeface="Roboto"/>
                <a:ea typeface="Roboto"/>
                <a:cs typeface="Roboto"/>
                <a:sym typeface="Roboto"/>
              </a:rPr>
              <a:t>   </a:t>
            </a:r>
            <a:r>
              <a:rPr lang="en" sz="1300">
                <a:solidFill>
                  <a:schemeClr val="dk1"/>
                </a:solidFill>
              </a:rPr>
              <a:t>INTEGRITY  |  EQUITY  |  ACCOUNTABILITY  |  TRUST  |  SERVICE</a:t>
            </a:r>
            <a:endParaRPr sz="1300">
              <a:solidFill>
                <a:schemeClr val="dk1"/>
              </a:solidFill>
            </a:endParaRPr>
          </a:p>
        </p:txBody>
      </p:sp>
      <p:cxnSp>
        <p:nvCxnSpPr>
          <p:cNvPr id="203" name="Google Shape;203;p21"/>
          <p:cNvCxnSpPr/>
          <p:nvPr/>
        </p:nvCxnSpPr>
        <p:spPr>
          <a:xfrm>
            <a:off x="3130417" y="1632525"/>
            <a:ext cx="0" cy="674700"/>
          </a:xfrm>
          <a:prstGeom prst="straightConnector1">
            <a:avLst/>
          </a:prstGeom>
          <a:noFill/>
          <a:ln w="9525" cap="flat" cmpd="sng">
            <a:solidFill>
              <a:srgbClr val="EF7521"/>
            </a:solidFill>
            <a:prstDash val="dot"/>
            <a:round/>
            <a:headEnd type="none" w="med" len="med"/>
            <a:tailEnd type="none" w="med" len="med"/>
          </a:ln>
        </p:spPr>
      </p:cxnSp>
      <p:grpSp>
        <p:nvGrpSpPr>
          <p:cNvPr id="204" name="Google Shape;204;p21"/>
          <p:cNvGrpSpPr/>
          <p:nvPr/>
        </p:nvGrpSpPr>
        <p:grpSpPr>
          <a:xfrm>
            <a:off x="311700" y="3548650"/>
            <a:ext cx="8363900" cy="646200"/>
            <a:chOff x="375100" y="3396250"/>
            <a:chExt cx="8363900" cy="646200"/>
          </a:xfrm>
        </p:grpSpPr>
        <p:sp>
          <p:nvSpPr>
            <p:cNvPr id="205" name="Google Shape;205;p21"/>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6" name="Google Shape;206;p21"/>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7" name="Google Shape;207;p21"/>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8" name="Google Shape;208;p21"/>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9" name="Google Shape;209;p21"/>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rgbClr val="FFFFFF"/>
                  </a:solidFill>
                  <a:latin typeface="Roboto"/>
                  <a:ea typeface="Roboto"/>
                  <a:cs typeface="Roboto"/>
                  <a:sym typeface="Roboto"/>
                </a:rPr>
                <a:t>Increase Student</a:t>
              </a:r>
              <a:br>
                <a:rPr lang="en" sz="1200" b="1">
                  <a:solidFill>
                    <a:srgbClr val="FFFFFF"/>
                  </a:solidFill>
                  <a:latin typeface="Roboto"/>
                  <a:ea typeface="Roboto"/>
                  <a:cs typeface="Roboto"/>
                  <a:sym typeface="Roboto"/>
                </a:rPr>
              </a:br>
              <a:r>
                <a:rPr lang="en" sz="1200" b="1">
                  <a:solidFill>
                    <a:srgbClr val="FFFFFF"/>
                  </a:solidFill>
                  <a:latin typeface="Roboto"/>
                  <a:ea typeface="Roboto"/>
                  <a:cs typeface="Roboto"/>
                  <a:sym typeface="Roboto"/>
                </a:rPr>
                <a:t>Engagement</a:t>
              </a:r>
              <a:endParaRPr sz="1200" b="1">
                <a:solidFill>
                  <a:srgbClr val="FFFFFF"/>
                </a:solidFill>
                <a:latin typeface="Roboto"/>
                <a:ea typeface="Roboto"/>
                <a:cs typeface="Roboto"/>
                <a:sym typeface="Roboto"/>
              </a:endParaRPr>
            </a:p>
          </p:txBody>
        </p:sp>
        <p:sp>
          <p:nvSpPr>
            <p:cNvPr id="210" name="Google Shape;210;p21"/>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Accelerate Student Outcomes</a:t>
              </a:r>
              <a:endParaRPr sz="1200" b="1">
                <a:solidFill>
                  <a:srgbClr val="FFFFFF"/>
                </a:solidFill>
                <a:latin typeface="Roboto"/>
                <a:ea typeface="Roboto"/>
                <a:cs typeface="Roboto"/>
                <a:sym typeface="Roboto"/>
              </a:endParaRPr>
            </a:p>
          </p:txBody>
        </p:sp>
        <p:sp>
          <p:nvSpPr>
            <p:cNvPr id="211" name="Google Shape;211;p21"/>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Provide Operational Excellence</a:t>
              </a:r>
              <a:endParaRPr sz="1200" b="1">
                <a:solidFill>
                  <a:srgbClr val="FFFFFF"/>
                </a:solidFill>
                <a:latin typeface="Roboto"/>
                <a:ea typeface="Roboto"/>
                <a:cs typeface="Roboto"/>
                <a:sym typeface="Roboto"/>
              </a:endParaRPr>
            </a:p>
          </p:txBody>
        </p:sp>
        <p:sp>
          <p:nvSpPr>
            <p:cNvPr id="212" name="Google Shape;212;p21"/>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Strengthen the Educator Workforce</a:t>
              </a:r>
              <a:endParaRPr sz="1200" b="1">
                <a:solidFill>
                  <a:srgbClr val="FFFFFF"/>
                </a:solidFill>
                <a:latin typeface="Roboto"/>
                <a:ea typeface="Roboto"/>
                <a:cs typeface="Roboto"/>
                <a:sym typeface="Roboto"/>
              </a:endParaRPr>
            </a:p>
          </p:txBody>
        </p:sp>
      </p:grpSp>
      <p:cxnSp>
        <p:nvCxnSpPr>
          <p:cNvPr id="213" name="Google Shape;213;p21"/>
          <p:cNvCxnSpPr/>
          <p:nvPr/>
        </p:nvCxnSpPr>
        <p:spPr>
          <a:xfrm>
            <a:off x="5120450"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214" name="Google Shape;214;p21"/>
          <p:cNvCxnSpPr/>
          <p:nvPr/>
        </p:nvCxnSpPr>
        <p:spPr>
          <a:xfrm>
            <a:off x="7110483"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215" name="Google Shape;215;p21"/>
          <p:cNvCxnSpPr/>
          <p:nvPr/>
        </p:nvCxnSpPr>
        <p:spPr>
          <a:xfrm>
            <a:off x="-160100" y="2409466"/>
            <a:ext cx="9030600" cy="0"/>
          </a:xfrm>
          <a:prstGeom prst="straightConnector1">
            <a:avLst/>
          </a:prstGeom>
          <a:noFill/>
          <a:ln w="9525" cap="flat" cmpd="sng">
            <a:solidFill>
              <a:srgbClr val="488BC9"/>
            </a:solidFill>
            <a:prstDash val="dot"/>
            <a:round/>
            <a:headEnd type="none" w="med" len="med"/>
            <a:tailEnd type="none" w="med" len="med"/>
          </a:ln>
        </p:spPr>
      </p:cxnSp>
      <p:cxnSp>
        <p:nvCxnSpPr>
          <p:cNvPr id="216" name="Google Shape;216;p21"/>
          <p:cNvCxnSpPr/>
          <p:nvPr/>
        </p:nvCxnSpPr>
        <p:spPr>
          <a:xfrm>
            <a:off x="-160100" y="3016625"/>
            <a:ext cx="9030600" cy="0"/>
          </a:xfrm>
          <a:prstGeom prst="straightConnector1">
            <a:avLst/>
          </a:prstGeom>
          <a:noFill/>
          <a:ln w="9525" cap="flat" cmpd="sng">
            <a:solidFill>
              <a:srgbClr val="488BC9"/>
            </a:solidFill>
            <a:prstDash val="dot"/>
            <a:round/>
            <a:headEnd type="none" w="med" len="med"/>
            <a:tailEnd type="none" w="med" len="med"/>
          </a:ln>
        </p:spPr>
      </p:cxnSp>
      <p:sp>
        <p:nvSpPr>
          <p:cNvPr id="217" name="Google Shape;217;p21"/>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488BC9"/>
                </a:solidFill>
                <a:latin typeface="Roboto"/>
                <a:ea typeface="Roboto"/>
                <a:cs typeface="Roboto"/>
                <a:sym typeface="Roboto"/>
              </a:rPr>
              <a:t>Our Priorities:</a:t>
            </a:r>
            <a:endParaRPr sz="1300">
              <a:solidFill>
                <a:srgbClr val="488BC9"/>
              </a:solidFill>
            </a:endParaRPr>
          </a:p>
        </p:txBody>
      </p:sp>
      <p:sp>
        <p:nvSpPr>
          <p:cNvPr id="218" name="Google Shape;218;p21"/>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lvl="0" indent="0" algn="l" rtl="0">
              <a:spcBef>
                <a:spcPts val="0"/>
              </a:spcBef>
              <a:spcAft>
                <a:spcPts val="200"/>
              </a:spcAft>
              <a:buNone/>
            </a:pPr>
            <a:r>
              <a:rPr lang="en" sz="2000" b="1">
                <a:solidFill>
                  <a:schemeClr val="dk1"/>
                </a:solidFill>
                <a:latin typeface="Roboto"/>
                <a:ea typeface="Roboto"/>
                <a:cs typeface="Roboto"/>
                <a:sym typeface="Roboto"/>
              </a:rPr>
              <a:t>Theory of Change</a:t>
            </a:r>
            <a:endParaRPr sz="2000" b="1">
              <a:solidFill>
                <a:schemeClr val="dk1"/>
              </a:solidFill>
              <a:latin typeface="Roboto"/>
              <a:ea typeface="Roboto"/>
              <a:cs typeface="Roboto"/>
              <a:sym typeface="Roboto"/>
            </a:endParaRPr>
          </a:p>
        </p:txBody>
      </p:sp>
      <p:cxnSp>
        <p:nvCxnSpPr>
          <p:cNvPr id="219" name="Google Shape;219;p21"/>
          <p:cNvCxnSpPr/>
          <p:nvPr/>
        </p:nvCxnSpPr>
        <p:spPr>
          <a:xfrm>
            <a:off x="-160100" y="588900"/>
            <a:ext cx="8989500" cy="0"/>
          </a:xfrm>
          <a:prstGeom prst="straightConnector1">
            <a:avLst/>
          </a:prstGeom>
          <a:noFill/>
          <a:ln w="9525" cap="flat" cmpd="sng">
            <a:solidFill>
              <a:srgbClr val="488BC9"/>
            </a:solidFill>
            <a:prstDash val="dot"/>
            <a:round/>
            <a:headEnd type="none" w="med" len="med"/>
            <a:tailEnd type="none" w="med" len="med"/>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220"/>
        <p:cNvGrpSpPr/>
        <p:nvPr/>
      </p:nvGrpSpPr>
      <p:grpSpPr>
        <a:xfrm>
          <a:off x="0" y="0"/>
          <a:ext cx="0" cy="0"/>
          <a:chOff x="0" y="0"/>
          <a:chExt cx="0" cy="0"/>
        </a:xfrm>
      </p:grpSpPr>
      <p:pic>
        <p:nvPicPr>
          <p:cNvPr id="221" name="Google Shape;221;p22"/>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22" name="Google Shape;222;p22"/>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23" name="Google Shape;223;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24" name="Google Shape;224;p2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25" name="Google Shape;225;p22"/>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226"/>
        <p:cNvGrpSpPr/>
        <p:nvPr/>
      </p:nvGrpSpPr>
      <p:grpSpPr>
        <a:xfrm>
          <a:off x="0" y="0"/>
          <a:ext cx="0" cy="0"/>
          <a:chOff x="0" y="0"/>
          <a:chExt cx="0" cy="0"/>
        </a:xfrm>
      </p:grpSpPr>
      <p:pic>
        <p:nvPicPr>
          <p:cNvPr id="227" name="Google Shape;227;p23"/>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28" name="Google Shape;228;p23"/>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29" name="Google Shape;229;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30" name="Google Shape;230;p2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31" name="Google Shape;231;p23"/>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232"/>
        <p:cNvGrpSpPr/>
        <p:nvPr/>
      </p:nvGrpSpPr>
      <p:grpSpPr>
        <a:xfrm>
          <a:off x="0" y="0"/>
          <a:ext cx="0" cy="0"/>
          <a:chOff x="0" y="0"/>
          <a:chExt cx="0" cy="0"/>
        </a:xfrm>
      </p:grpSpPr>
      <p:pic>
        <p:nvPicPr>
          <p:cNvPr id="233" name="Google Shape;233;p24"/>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34" name="Google Shape;234;p24"/>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35" name="Google Shape;235;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36" name="Google Shape;236;p2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37" name="Google Shape;237;p24"/>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238"/>
        <p:cNvGrpSpPr/>
        <p:nvPr/>
      </p:nvGrpSpPr>
      <p:grpSpPr>
        <a:xfrm>
          <a:off x="0" y="0"/>
          <a:ext cx="0" cy="0"/>
          <a:chOff x="0" y="0"/>
          <a:chExt cx="0" cy="0"/>
        </a:xfrm>
      </p:grpSpPr>
      <p:pic>
        <p:nvPicPr>
          <p:cNvPr id="239" name="Google Shape;239;p25"/>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40" name="Google Shape;240;p25"/>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41" name="Google Shape;241;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42" name="Google Shape;242;p2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43" name="Google Shape;243;p25"/>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244"/>
        <p:cNvGrpSpPr/>
        <p:nvPr/>
      </p:nvGrpSpPr>
      <p:grpSpPr>
        <a:xfrm>
          <a:off x="0" y="0"/>
          <a:ext cx="0" cy="0"/>
          <a:chOff x="0" y="0"/>
          <a:chExt cx="0" cy="0"/>
        </a:xfrm>
      </p:grpSpPr>
      <p:pic>
        <p:nvPicPr>
          <p:cNvPr id="245" name="Google Shape;245;p26"/>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46" name="Google Shape;246;p26"/>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47" name="Google Shape;247;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48" name="Google Shape;248;p2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49" name="Google Shape;249;p26"/>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250"/>
        <p:cNvGrpSpPr/>
        <p:nvPr/>
      </p:nvGrpSpPr>
      <p:grpSpPr>
        <a:xfrm>
          <a:off x="0" y="0"/>
          <a:ext cx="0" cy="0"/>
          <a:chOff x="0" y="0"/>
          <a:chExt cx="0" cy="0"/>
        </a:xfrm>
      </p:grpSpPr>
      <p:pic>
        <p:nvPicPr>
          <p:cNvPr id="251" name="Google Shape;251;p27"/>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52" name="Google Shape;252;p27"/>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53" name="Google Shape;253;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54" name="Google Shape;254;p2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55" name="Google Shape;255;p27"/>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256"/>
        <p:cNvGrpSpPr/>
        <p:nvPr/>
      </p:nvGrpSpPr>
      <p:grpSpPr>
        <a:xfrm>
          <a:off x="0" y="0"/>
          <a:ext cx="0" cy="0"/>
          <a:chOff x="0" y="0"/>
          <a:chExt cx="0" cy="0"/>
        </a:xfrm>
      </p:grpSpPr>
      <p:pic>
        <p:nvPicPr>
          <p:cNvPr id="257" name="Google Shape;257;p28"/>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58" name="Google Shape;258;p28"/>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59" name="Google Shape;259;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60" name="Google Shape;260;p2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61" name="Google Shape;261;p28"/>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262"/>
        <p:cNvGrpSpPr/>
        <p:nvPr/>
      </p:nvGrpSpPr>
      <p:grpSpPr>
        <a:xfrm>
          <a:off x="0" y="0"/>
          <a:ext cx="0" cy="0"/>
          <a:chOff x="0" y="0"/>
          <a:chExt cx="0" cy="0"/>
        </a:xfrm>
      </p:grpSpPr>
      <p:pic>
        <p:nvPicPr>
          <p:cNvPr id="263" name="Google Shape;263;p29"/>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64" name="Google Shape;264;p29"/>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65" name="Google Shape;265;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66" name="Google Shape;266;p2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67" name="Google Shape;267;p29"/>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268"/>
        <p:cNvGrpSpPr/>
        <p:nvPr/>
      </p:nvGrpSpPr>
      <p:grpSpPr>
        <a:xfrm>
          <a:off x="0" y="0"/>
          <a:ext cx="0" cy="0"/>
          <a:chOff x="0" y="0"/>
          <a:chExt cx="0" cy="0"/>
        </a:xfrm>
      </p:grpSpPr>
      <p:pic>
        <p:nvPicPr>
          <p:cNvPr id="269" name="Google Shape;269;p30"/>
          <p:cNvPicPr preferRelativeResize="0"/>
          <p:nvPr/>
        </p:nvPicPr>
        <p:blipFill>
          <a:blip r:embed="rId2">
            <a:alphaModFix/>
          </a:blip>
          <a:stretch>
            <a:fillRect/>
          </a:stretch>
        </p:blipFill>
        <p:spPr>
          <a:xfrm>
            <a:off x="152400" y="152400"/>
            <a:ext cx="1828800" cy="1828800"/>
          </a:xfrm>
          <a:prstGeom prst="rect">
            <a:avLst/>
          </a:prstGeom>
          <a:noFill/>
          <a:ln>
            <a:noFill/>
          </a:ln>
        </p:spPr>
      </p:pic>
      <p:pic>
        <p:nvPicPr>
          <p:cNvPr id="270" name="Google Shape;270;p30"/>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71" name="Google Shape;271;p30"/>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72" name="Google Shape;272;p30"/>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73" name="Google Shape;273;p30"/>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74" name="Google Shape;274;p30"/>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75" name="Google Shape;275;p30"/>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76" name="Google Shape;276;p30"/>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29"/>
        <p:cNvGrpSpPr/>
        <p:nvPr/>
      </p:nvGrpSpPr>
      <p:grpSpPr>
        <a:xfrm>
          <a:off x="0" y="0"/>
          <a:ext cx="0" cy="0"/>
          <a:chOff x="0" y="0"/>
          <a:chExt cx="0" cy="0"/>
        </a:xfrm>
      </p:grpSpPr>
      <p:sp>
        <p:nvSpPr>
          <p:cNvPr id="30" name="Google Shape;3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31" name="Google Shape;31;p4"/>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2" name="Google Shape;32;p4"/>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cxnSp>
        <p:nvCxnSpPr>
          <p:cNvPr id="33" name="Google Shape;33;p4"/>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34" name="Google Shape;34;p4"/>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5" name="Google Shape;35;p4"/>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6" name="Google Shape;36;p4"/>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7" name="Google Shape;37;p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38" name="Google Shape;38;p4"/>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277"/>
        <p:cNvGrpSpPr/>
        <p:nvPr/>
      </p:nvGrpSpPr>
      <p:grpSpPr>
        <a:xfrm>
          <a:off x="0" y="0"/>
          <a:ext cx="0" cy="0"/>
          <a:chOff x="0" y="0"/>
          <a:chExt cx="0" cy="0"/>
        </a:xfrm>
      </p:grpSpPr>
      <p:pic>
        <p:nvPicPr>
          <p:cNvPr id="278" name="Google Shape;278;p31"/>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79" name="Google Shape;279;p31"/>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80" name="Google Shape;280;p31"/>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81" name="Google Shape;281;p31"/>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82" name="Google Shape;282;p31"/>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83" name="Google Shape;283;p31"/>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84" name="Google Shape;284;p31"/>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85" name="Google Shape;285;p31"/>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286"/>
        <p:cNvGrpSpPr/>
        <p:nvPr/>
      </p:nvGrpSpPr>
      <p:grpSpPr>
        <a:xfrm>
          <a:off x="0" y="0"/>
          <a:ext cx="0" cy="0"/>
          <a:chOff x="0" y="0"/>
          <a:chExt cx="0" cy="0"/>
        </a:xfrm>
      </p:grpSpPr>
      <p:pic>
        <p:nvPicPr>
          <p:cNvPr id="287" name="Google Shape;287;p32"/>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88" name="Google Shape;288;p32"/>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89" name="Google Shape;289;p32"/>
          <p:cNvPicPr preferRelativeResize="0"/>
          <p:nvPr/>
        </p:nvPicPr>
        <p:blipFill rotWithShape="1">
          <a:blip r:embed="rId4">
            <a:alphaModFix/>
          </a:blip>
          <a:srcRect/>
          <a:stretch/>
        </p:blipFill>
        <p:spPr>
          <a:xfrm>
            <a:off x="4731467" y="152400"/>
            <a:ext cx="1828800" cy="182880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90"/>
        <p:cNvGrpSpPr/>
        <p:nvPr/>
      </p:nvGrpSpPr>
      <p:grpSpPr>
        <a:xfrm>
          <a:off x="0" y="0"/>
          <a:ext cx="0" cy="0"/>
          <a:chOff x="0" y="0"/>
          <a:chExt cx="0" cy="0"/>
        </a:xfrm>
      </p:grpSpPr>
      <p:sp>
        <p:nvSpPr>
          <p:cNvPr id="291" name="Google Shape;291;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2" name="Google Shape;292;p33"/>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93" name="Google Shape;293;p33"/>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94" name="Google Shape;294;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5"/>
        <p:cNvGrpSpPr/>
        <p:nvPr/>
      </p:nvGrpSpPr>
      <p:grpSpPr>
        <a:xfrm>
          <a:off x="0" y="0"/>
          <a:ext cx="0" cy="0"/>
          <a:chOff x="0" y="0"/>
          <a:chExt cx="0" cy="0"/>
        </a:xfrm>
      </p:grpSpPr>
      <p:sp>
        <p:nvSpPr>
          <p:cNvPr id="296" name="Google Shape;296;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7" name="Google Shape;297;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8"/>
        <p:cNvGrpSpPr/>
        <p:nvPr/>
      </p:nvGrpSpPr>
      <p:grpSpPr>
        <a:xfrm>
          <a:off x="0" y="0"/>
          <a:ext cx="0" cy="0"/>
          <a:chOff x="0" y="0"/>
          <a:chExt cx="0" cy="0"/>
        </a:xfrm>
      </p:grpSpPr>
      <p:sp>
        <p:nvSpPr>
          <p:cNvPr id="299" name="Google Shape;299;p35"/>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0" name="Google Shape;300;p35"/>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01" name="Google Shape;301;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02"/>
        <p:cNvGrpSpPr/>
        <p:nvPr/>
      </p:nvGrpSpPr>
      <p:grpSpPr>
        <a:xfrm>
          <a:off x="0" y="0"/>
          <a:ext cx="0" cy="0"/>
          <a:chOff x="0" y="0"/>
          <a:chExt cx="0" cy="0"/>
        </a:xfrm>
      </p:grpSpPr>
      <p:sp>
        <p:nvSpPr>
          <p:cNvPr id="303" name="Google Shape;303;p36"/>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04" name="Google Shape;304;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05"/>
        <p:cNvGrpSpPr/>
        <p:nvPr/>
      </p:nvGrpSpPr>
      <p:grpSpPr>
        <a:xfrm>
          <a:off x="0" y="0"/>
          <a:ext cx="0" cy="0"/>
          <a:chOff x="0" y="0"/>
          <a:chExt cx="0" cy="0"/>
        </a:xfrm>
      </p:grpSpPr>
      <p:sp>
        <p:nvSpPr>
          <p:cNvPr id="306" name="Google Shape;306;p37"/>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08" name="Google Shape;308;p37"/>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09" name="Google Shape;309;p37"/>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310" name="Google Shape;310;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11"/>
        <p:cNvGrpSpPr/>
        <p:nvPr/>
      </p:nvGrpSpPr>
      <p:grpSpPr>
        <a:xfrm>
          <a:off x="0" y="0"/>
          <a:ext cx="0" cy="0"/>
          <a:chOff x="0" y="0"/>
          <a:chExt cx="0" cy="0"/>
        </a:xfrm>
      </p:grpSpPr>
      <p:sp>
        <p:nvSpPr>
          <p:cNvPr id="312" name="Google Shape;312;p38"/>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313" name="Google Shape;313;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14"/>
        <p:cNvGrpSpPr/>
        <p:nvPr/>
      </p:nvGrpSpPr>
      <p:grpSpPr>
        <a:xfrm>
          <a:off x="0" y="0"/>
          <a:ext cx="0" cy="0"/>
          <a:chOff x="0" y="0"/>
          <a:chExt cx="0" cy="0"/>
        </a:xfrm>
      </p:grpSpPr>
      <p:sp>
        <p:nvSpPr>
          <p:cNvPr id="315" name="Google Shape;315;p39"/>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16" name="Google Shape;316;p39"/>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317" name="Google Shape;317;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8"/>
        <p:cNvGrpSpPr/>
        <p:nvPr/>
      </p:nvGrpSpPr>
      <p:grpSpPr>
        <a:xfrm>
          <a:off x="0" y="0"/>
          <a:ext cx="0" cy="0"/>
          <a:chOff x="0" y="0"/>
          <a:chExt cx="0" cy="0"/>
        </a:xfrm>
      </p:grpSpPr>
      <p:sp>
        <p:nvSpPr>
          <p:cNvPr id="319" name="Google Shape;319;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39"/>
        <p:cNvGrpSpPr/>
        <p:nvPr/>
      </p:nvGrpSpPr>
      <p:grpSpPr>
        <a:xfrm>
          <a:off x="0" y="0"/>
          <a:ext cx="0" cy="0"/>
          <a:chOff x="0" y="0"/>
          <a:chExt cx="0" cy="0"/>
        </a:xfrm>
      </p:grpSpPr>
      <p:sp>
        <p:nvSpPr>
          <p:cNvPr id="40" name="Google Shape;40;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41" name="Google Shape;41;p5"/>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2" name="Google Shape;42;p5"/>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sp>
        <p:nvSpPr>
          <p:cNvPr id="43" name="Google Shape;43;p5"/>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44" name="Google Shape;44;p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45" name="Google Shape;45;p5"/>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0"/>
        <p:cNvGrpSpPr/>
        <p:nvPr/>
      </p:nvGrpSpPr>
      <p:grpSpPr>
        <a:xfrm>
          <a:off x="0" y="0"/>
          <a:ext cx="0" cy="0"/>
          <a:chOff x="0" y="0"/>
          <a:chExt cx="0" cy="0"/>
        </a:xfrm>
      </p:grpSpPr>
      <p:pic>
        <p:nvPicPr>
          <p:cNvPr id="321" name="Google Shape;321;p41"/>
          <p:cNvPicPr preferRelativeResize="0"/>
          <p:nvPr/>
        </p:nvPicPr>
        <p:blipFill rotWithShape="1">
          <a:blip r:embed="rId2">
            <a:alphaModFix/>
          </a:blip>
          <a:srcRect/>
          <a:stretch/>
        </p:blipFill>
        <p:spPr>
          <a:xfrm>
            <a:off x="5" y="0"/>
            <a:ext cx="9143990" cy="914399"/>
          </a:xfrm>
          <a:prstGeom prst="rect">
            <a:avLst/>
          </a:prstGeom>
          <a:noFill/>
          <a:ln>
            <a:noFill/>
          </a:ln>
        </p:spPr>
      </p:pic>
      <p:sp>
        <p:nvSpPr>
          <p:cNvPr id="322" name="Google Shape;322;p41"/>
          <p:cNvSpPr txBox="1">
            <a:spLocks noGrp="1"/>
          </p:cNvSpPr>
          <p:nvPr>
            <p:ph type="title"/>
          </p:nvPr>
        </p:nvSpPr>
        <p:spPr>
          <a:xfrm>
            <a:off x="332674" y="153882"/>
            <a:ext cx="6048900" cy="6738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23" name="Google Shape;323;p41"/>
          <p:cNvSpPr txBox="1">
            <a:spLocks noGrp="1"/>
          </p:cNvSpPr>
          <p:nvPr>
            <p:ph type="body" idx="1"/>
          </p:nvPr>
        </p:nvSpPr>
        <p:spPr>
          <a:xfrm>
            <a:off x="628650" y="1165860"/>
            <a:ext cx="7886700" cy="326340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324" name="Google Shape;324;p41"/>
          <p:cNvPicPr preferRelativeResize="0"/>
          <p:nvPr/>
        </p:nvPicPr>
        <p:blipFill rotWithShape="1">
          <a:blip r:embed="rId3">
            <a:alphaModFix/>
          </a:blip>
          <a:srcRect/>
          <a:stretch/>
        </p:blipFill>
        <p:spPr>
          <a:xfrm>
            <a:off x="8086704" y="4629152"/>
            <a:ext cx="857291" cy="364739"/>
          </a:xfrm>
          <a:prstGeom prst="rect">
            <a:avLst/>
          </a:prstGeom>
          <a:noFill/>
          <a:ln>
            <a:noFill/>
          </a:ln>
        </p:spPr>
      </p:pic>
      <p:sp>
        <p:nvSpPr>
          <p:cNvPr id="325" name="Google Shape;325;p41"/>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326"/>
        <p:cNvGrpSpPr/>
        <p:nvPr/>
      </p:nvGrpSpPr>
      <p:grpSpPr>
        <a:xfrm>
          <a:off x="0" y="0"/>
          <a:ext cx="0" cy="0"/>
          <a:chOff x="0" y="0"/>
          <a:chExt cx="0" cy="0"/>
        </a:xfrm>
      </p:grpSpPr>
      <p:pic>
        <p:nvPicPr>
          <p:cNvPr id="327" name="Google Shape;327;p42"/>
          <p:cNvPicPr preferRelativeResize="0"/>
          <p:nvPr/>
        </p:nvPicPr>
        <p:blipFill rotWithShape="1">
          <a:blip r:embed="rId2">
            <a:alphaModFix/>
          </a:blip>
          <a:srcRect/>
          <a:stretch/>
        </p:blipFill>
        <p:spPr>
          <a:xfrm>
            <a:off x="0" y="2"/>
            <a:ext cx="9144000" cy="5143500"/>
          </a:xfrm>
          <a:prstGeom prst="rect">
            <a:avLst/>
          </a:prstGeom>
          <a:noFill/>
          <a:ln>
            <a:noFill/>
          </a:ln>
        </p:spPr>
      </p:pic>
      <p:sp>
        <p:nvSpPr>
          <p:cNvPr id="328" name="Google Shape;328;p42"/>
          <p:cNvSpPr txBox="1">
            <a:spLocks noGrp="1"/>
          </p:cNvSpPr>
          <p:nvPr>
            <p:ph type="ctrTitle"/>
          </p:nvPr>
        </p:nvSpPr>
        <p:spPr>
          <a:xfrm>
            <a:off x="0" y="1946787"/>
            <a:ext cx="9144000" cy="17532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0"/>
              </a:spcBef>
              <a:spcAft>
                <a:spcPts val="0"/>
              </a:spcAft>
              <a:buClr>
                <a:schemeClr val="lt1"/>
              </a:buClr>
              <a:buSzPts val="3000"/>
              <a:buFont typeface="Arial"/>
              <a:buNone/>
              <a:defRPr sz="30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29" name="Google Shape;329;p42"/>
          <p:cNvSpPr txBox="1">
            <a:spLocks noGrp="1"/>
          </p:cNvSpPr>
          <p:nvPr>
            <p:ph type="sldNum" idx="12"/>
          </p:nvPr>
        </p:nvSpPr>
        <p:spPr>
          <a:xfrm>
            <a:off x="170937" y="4820266"/>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330"/>
        <p:cNvGrpSpPr/>
        <p:nvPr/>
      </p:nvGrpSpPr>
      <p:grpSpPr>
        <a:xfrm>
          <a:off x="0" y="0"/>
          <a:ext cx="0" cy="0"/>
          <a:chOff x="0" y="0"/>
          <a:chExt cx="0" cy="0"/>
        </a:xfrm>
      </p:grpSpPr>
      <p:pic>
        <p:nvPicPr>
          <p:cNvPr id="331" name="Google Shape;331;p43"/>
          <p:cNvPicPr preferRelativeResize="0"/>
          <p:nvPr/>
        </p:nvPicPr>
        <p:blipFill rotWithShape="1">
          <a:blip r:embed="rId2">
            <a:alphaModFix/>
          </a:blip>
          <a:srcRect/>
          <a:stretch/>
        </p:blipFill>
        <p:spPr>
          <a:xfrm>
            <a:off x="0" y="-1"/>
            <a:ext cx="9144470" cy="5143765"/>
          </a:xfrm>
          <a:prstGeom prst="rect">
            <a:avLst/>
          </a:prstGeom>
          <a:noFill/>
          <a:ln>
            <a:noFill/>
          </a:ln>
        </p:spPr>
      </p:pic>
      <p:sp>
        <p:nvSpPr>
          <p:cNvPr id="332" name="Google Shape;332;p43"/>
          <p:cNvSpPr txBox="1">
            <a:spLocks noGrp="1"/>
          </p:cNvSpPr>
          <p:nvPr>
            <p:ph type="ctrTitle"/>
          </p:nvPr>
        </p:nvSpPr>
        <p:spPr>
          <a:xfrm>
            <a:off x="-1" y="1946787"/>
            <a:ext cx="9144600" cy="17532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0"/>
              </a:spcBef>
              <a:spcAft>
                <a:spcPts val="0"/>
              </a:spcAft>
              <a:buClr>
                <a:schemeClr val="lt1"/>
              </a:buClr>
              <a:buSzPts val="3000"/>
              <a:buFont typeface="Arial"/>
              <a:buNone/>
              <a:defRPr sz="30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33" name="Google Shape;333;p43"/>
          <p:cNvSpPr txBox="1">
            <a:spLocks noGrp="1"/>
          </p:cNvSpPr>
          <p:nvPr>
            <p:ph type="sldNum" idx="12"/>
          </p:nvPr>
        </p:nvSpPr>
        <p:spPr>
          <a:xfrm>
            <a:off x="175065" y="4820266"/>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_3">
    <p:spTree>
      <p:nvGrpSpPr>
        <p:cNvPr id="1" name="Shape 334"/>
        <p:cNvGrpSpPr/>
        <p:nvPr/>
      </p:nvGrpSpPr>
      <p:grpSpPr>
        <a:xfrm>
          <a:off x="0" y="0"/>
          <a:ext cx="0" cy="0"/>
          <a:chOff x="0" y="0"/>
          <a:chExt cx="0" cy="0"/>
        </a:xfrm>
      </p:grpSpPr>
      <p:pic>
        <p:nvPicPr>
          <p:cNvPr id="335" name="Google Shape;335;p44"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336" name="Google Shape;336;p44"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337" name="Google Shape;337;p44"/>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38" name="Google Shape;338;p44"/>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39" name="Google Shape;339;p44"/>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40" name="Google Shape;340;p4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41" name="Google Shape;341;p4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342" name="Google Shape;342;p4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_4">
    <p:spTree>
      <p:nvGrpSpPr>
        <p:cNvPr id="1" name="Shape 343"/>
        <p:cNvGrpSpPr/>
        <p:nvPr/>
      </p:nvGrpSpPr>
      <p:grpSpPr>
        <a:xfrm>
          <a:off x="0" y="0"/>
          <a:ext cx="0" cy="0"/>
          <a:chOff x="0" y="0"/>
          <a:chExt cx="0" cy="0"/>
        </a:xfrm>
      </p:grpSpPr>
      <p:pic>
        <p:nvPicPr>
          <p:cNvPr id="344" name="Google Shape;344;p45"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345" name="Google Shape;345;p45"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346" name="Google Shape;346;p45"/>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47" name="Google Shape;347;p45"/>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48" name="Google Shape;348;p45"/>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49" name="Google Shape;349;p4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50" name="Google Shape;350;p4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351" name="Google Shape;351;p4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_5">
    <p:spTree>
      <p:nvGrpSpPr>
        <p:cNvPr id="1" name="Shape 352"/>
        <p:cNvGrpSpPr/>
        <p:nvPr/>
      </p:nvGrpSpPr>
      <p:grpSpPr>
        <a:xfrm>
          <a:off x="0" y="0"/>
          <a:ext cx="0" cy="0"/>
          <a:chOff x="0" y="0"/>
          <a:chExt cx="0" cy="0"/>
        </a:xfrm>
      </p:grpSpPr>
      <p:pic>
        <p:nvPicPr>
          <p:cNvPr id="353" name="Google Shape;353;p46"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354" name="Google Shape;354;p46"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355" name="Google Shape;355;p46"/>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56" name="Google Shape;356;p46"/>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57" name="Google Shape;357;p46"/>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58" name="Google Shape;358;p4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59" name="Google Shape;359;p4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360" name="Google Shape;360;p4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365"/>
        <p:cNvGrpSpPr/>
        <p:nvPr/>
      </p:nvGrpSpPr>
      <p:grpSpPr>
        <a:xfrm>
          <a:off x="0" y="0"/>
          <a:ext cx="0" cy="0"/>
          <a:chOff x="0" y="0"/>
          <a:chExt cx="0" cy="0"/>
        </a:xfrm>
      </p:grpSpPr>
      <p:sp>
        <p:nvSpPr>
          <p:cNvPr id="366" name="Google Shape;366;p48"/>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cxnSp>
        <p:nvCxnSpPr>
          <p:cNvPr id="367" name="Google Shape;367;p48" descr="&quot;&quot;"/>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368" name="Google Shape;368;p48"/>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69" name="Google Shape;369;p48"/>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70" name="Google Shape;370;p48"/>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71" name="Google Shape;371;p4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72" name="Google Shape;372;p48"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373" name="Google Shape;373;p4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374" name="Google Shape;374;p4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375"/>
        <p:cNvGrpSpPr/>
        <p:nvPr/>
      </p:nvGrpSpPr>
      <p:grpSpPr>
        <a:xfrm>
          <a:off x="0" y="0"/>
          <a:ext cx="0" cy="0"/>
          <a:chOff x="0" y="0"/>
          <a:chExt cx="0" cy="0"/>
        </a:xfrm>
      </p:grpSpPr>
      <p:sp>
        <p:nvSpPr>
          <p:cNvPr id="376" name="Google Shape;376;p49"/>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 name="Google Shape;377;p49" descr="&quot;&quot;"/>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78" name="Google Shape;378;p49" descr="CDE logo"/>
          <p:cNvPicPr preferRelativeResize="0"/>
          <p:nvPr/>
        </p:nvPicPr>
        <p:blipFill rotWithShape="1">
          <a:blip r:embed="rId2">
            <a:alphaModFix/>
          </a:blip>
          <a:srcRect/>
          <a:stretch/>
        </p:blipFill>
        <p:spPr>
          <a:xfrm>
            <a:off x="2299325" y="703400"/>
            <a:ext cx="1456100" cy="919150"/>
          </a:xfrm>
          <a:prstGeom prst="rect">
            <a:avLst/>
          </a:prstGeom>
          <a:noFill/>
          <a:ln>
            <a:noFill/>
          </a:ln>
        </p:spPr>
      </p:pic>
      <p:sp>
        <p:nvSpPr>
          <p:cNvPr id="379" name="Google Shape;379;p49"/>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Roboto"/>
              <a:ea typeface="Roboto"/>
              <a:cs typeface="Roboto"/>
              <a:sym typeface="Roboto"/>
            </a:endParaRPr>
          </a:p>
        </p:txBody>
      </p:sp>
      <p:pic>
        <p:nvPicPr>
          <p:cNvPr id="380" name="Google Shape;380;p49" descr="Photo of two elementary students"/>
          <p:cNvPicPr preferRelativeResize="0"/>
          <p:nvPr/>
        </p:nvPicPr>
        <p:blipFill rotWithShape="1">
          <a:blip r:embed="rId3">
            <a:alphaModFix/>
          </a:blip>
          <a:srcRect/>
          <a:stretch/>
        </p:blipFill>
        <p:spPr>
          <a:xfrm>
            <a:off x="6124275" y="0"/>
            <a:ext cx="3019725" cy="4483625"/>
          </a:xfrm>
          <a:prstGeom prst="rect">
            <a:avLst/>
          </a:prstGeom>
          <a:noFill/>
          <a:ln>
            <a:noFill/>
          </a:ln>
        </p:spPr>
      </p:pic>
      <p:sp>
        <p:nvSpPr>
          <p:cNvPr id="381" name="Google Shape;381;p49"/>
          <p:cNvSpPr txBox="1">
            <a:spLocks noGrp="1"/>
          </p:cNvSpPr>
          <p:nvPr>
            <p:ph type="title"/>
          </p:nvPr>
        </p:nvSpPr>
        <p:spPr>
          <a:xfrm>
            <a:off x="205525" y="2070900"/>
            <a:ext cx="5778300" cy="536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82" name="Google Shape;382;p49"/>
          <p:cNvSpPr txBox="1">
            <a:spLocks noGrp="1"/>
          </p:cNvSpPr>
          <p:nvPr>
            <p:ph type="title" idx="2"/>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83" name="Google Shape;383;p4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384" name="Google Shape;384;p4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385"/>
        <p:cNvGrpSpPr/>
        <p:nvPr/>
      </p:nvGrpSpPr>
      <p:grpSpPr>
        <a:xfrm>
          <a:off x="0" y="0"/>
          <a:ext cx="0" cy="0"/>
          <a:chOff x="0" y="0"/>
          <a:chExt cx="0" cy="0"/>
        </a:xfrm>
      </p:grpSpPr>
      <p:sp>
        <p:nvSpPr>
          <p:cNvPr id="386" name="Google Shape;386;p5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87" name="Google Shape;387;p50"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88" name="Google Shape;388;p50"/>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89" name="Google Shape;389;p50"/>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000000"/>
                </a:solidFill>
                <a:latin typeface="Roboto"/>
                <a:ea typeface="Roboto"/>
                <a:cs typeface="Roboto"/>
                <a:sym typeface="Roboto"/>
              </a:rPr>
              <a:t>Our schools, students, and educators</a:t>
            </a:r>
            <a:endParaRPr sz="2200" b="1" i="0" u="none" strike="noStrike" cap="none">
              <a:solidFill>
                <a:srgbClr val="000000"/>
              </a:solidFill>
              <a:latin typeface="Roboto"/>
              <a:ea typeface="Roboto"/>
              <a:cs typeface="Roboto"/>
              <a:sym typeface="Roboto"/>
            </a:endParaRPr>
          </a:p>
        </p:txBody>
      </p:sp>
      <p:sp>
        <p:nvSpPr>
          <p:cNvPr id="390" name="Google Shape;390;p50"/>
          <p:cNvSpPr txBox="1"/>
          <p:nvPr/>
        </p:nvSpPr>
        <p:spPr>
          <a:xfrm>
            <a:off x="6587225" y="1228675"/>
            <a:ext cx="2195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391" name="Google Shape;391;p50"/>
          <p:cNvSpPr txBox="1"/>
          <p:nvPr/>
        </p:nvSpPr>
        <p:spPr>
          <a:xfrm>
            <a:off x="6724875" y="3655100"/>
            <a:ext cx="1924200" cy="3699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1"/>
                </a:solidFill>
                <a:latin typeface="Roboto"/>
                <a:ea typeface="Roboto"/>
                <a:cs typeface="Roboto"/>
                <a:sym typeface="Roboto"/>
              </a:rPr>
              <a:t>*Includes both Non-English Proficient and Limited English Proficient students</a:t>
            </a:r>
            <a:endParaRPr sz="800" b="0" i="1" u="none" strike="noStrike" cap="none">
              <a:solidFill>
                <a:schemeClr val="dk1"/>
              </a:solidFill>
              <a:latin typeface="Roboto"/>
              <a:ea typeface="Roboto"/>
              <a:cs typeface="Roboto"/>
              <a:sym typeface="Roboto"/>
            </a:endParaRPr>
          </a:p>
        </p:txBody>
      </p:sp>
      <p:grpSp>
        <p:nvGrpSpPr>
          <p:cNvPr id="392" name="Google Shape;392;p50"/>
          <p:cNvGrpSpPr/>
          <p:nvPr/>
        </p:nvGrpSpPr>
        <p:grpSpPr>
          <a:xfrm>
            <a:off x="308400" y="1062325"/>
            <a:ext cx="1006800" cy="1003500"/>
            <a:chOff x="308400" y="1076275"/>
            <a:chExt cx="1006800" cy="1003500"/>
          </a:xfrm>
        </p:grpSpPr>
        <p:sp>
          <p:nvSpPr>
            <p:cNvPr id="393" name="Google Shape;393;p50"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 name="Google Shape;394;p50"/>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395" name="Google Shape;395;p50"/>
          <p:cNvGrpSpPr/>
          <p:nvPr/>
        </p:nvGrpSpPr>
        <p:grpSpPr>
          <a:xfrm>
            <a:off x="308400" y="2150613"/>
            <a:ext cx="1006800" cy="1003500"/>
            <a:chOff x="308400" y="2218825"/>
            <a:chExt cx="1006800" cy="1003500"/>
          </a:xfrm>
        </p:grpSpPr>
        <p:sp>
          <p:nvSpPr>
            <p:cNvPr id="396" name="Google Shape;396;p50"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 name="Google Shape;397;p50"/>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SCHOOLS</a:t>
              </a:r>
              <a:endParaRPr sz="1200" b="0" i="0" u="none" strike="noStrike" cap="none">
                <a:solidFill>
                  <a:schemeClr val="dk1"/>
                </a:solidFill>
                <a:latin typeface="Roboto"/>
                <a:ea typeface="Roboto"/>
                <a:cs typeface="Roboto"/>
                <a:sym typeface="Roboto"/>
              </a:endParaRPr>
            </a:p>
          </p:txBody>
        </p:sp>
      </p:grpSp>
      <p:grpSp>
        <p:nvGrpSpPr>
          <p:cNvPr id="398" name="Google Shape;398;p50"/>
          <p:cNvGrpSpPr/>
          <p:nvPr/>
        </p:nvGrpSpPr>
        <p:grpSpPr>
          <a:xfrm>
            <a:off x="308400" y="3238900"/>
            <a:ext cx="1006800" cy="1003500"/>
            <a:chOff x="308400" y="1076275"/>
            <a:chExt cx="1006800" cy="1003500"/>
          </a:xfrm>
        </p:grpSpPr>
        <p:sp>
          <p:nvSpPr>
            <p:cNvPr id="399" name="Google Shape;399;p50"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 name="Google Shape;400;p50"/>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401" name="Google Shape;401;p50"/>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402" name="Google Shape;402;p50"/>
          <p:cNvPicPr preferRelativeResize="0"/>
          <p:nvPr/>
        </p:nvPicPr>
        <p:blipFill rotWithShape="1">
          <a:blip r:embed="rId3">
            <a:alphaModFix/>
          </a:blip>
          <a:srcRect l="49" r="59"/>
          <a:stretch/>
        </p:blipFill>
        <p:spPr>
          <a:xfrm>
            <a:off x="1761637" y="1426175"/>
            <a:ext cx="4307278" cy="2744888"/>
          </a:xfrm>
          <a:prstGeom prst="rect">
            <a:avLst/>
          </a:prstGeom>
          <a:noFill/>
          <a:ln>
            <a:noFill/>
          </a:ln>
        </p:spPr>
      </p:pic>
      <p:cxnSp>
        <p:nvCxnSpPr>
          <p:cNvPr id="403" name="Google Shape;403;p50"/>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404" name="Google Shape;404;p50"/>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
        <p:nvSpPr>
          <p:cNvPr id="405" name="Google Shape;405;p5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06" name="Google Shape;406;p50"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7"/>
        <p:cNvGrpSpPr/>
        <p:nvPr/>
      </p:nvGrpSpPr>
      <p:grpSpPr>
        <a:xfrm>
          <a:off x="0" y="0"/>
          <a:ext cx="0" cy="0"/>
          <a:chOff x="0" y="0"/>
          <a:chExt cx="0" cy="0"/>
        </a:xfrm>
      </p:grpSpPr>
      <p:sp>
        <p:nvSpPr>
          <p:cNvPr id="408" name="Google Shape;408;p5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46"/>
        <p:cNvGrpSpPr/>
        <p:nvPr/>
      </p:nvGrpSpPr>
      <p:grpSpPr>
        <a:xfrm>
          <a:off x="0" y="0"/>
          <a:ext cx="0" cy="0"/>
          <a:chOff x="0" y="0"/>
          <a:chExt cx="0" cy="0"/>
        </a:xfrm>
      </p:grpSpPr>
      <p:sp>
        <p:nvSpPr>
          <p:cNvPr id="47" name="Google Shape;4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48" name="Google Shape;48;p6"/>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9" name="Google Shape;49;p6"/>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50" name="Google Shape;50;p6"/>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Roboto"/>
                <a:ea typeface="Roboto"/>
                <a:cs typeface="Roboto"/>
                <a:sym typeface="Roboto"/>
              </a:rPr>
              <a:t>Our schools, students, and educators</a:t>
            </a:r>
            <a:endParaRPr sz="2200" b="1">
              <a:latin typeface="Roboto"/>
              <a:ea typeface="Roboto"/>
              <a:cs typeface="Roboto"/>
              <a:sym typeface="Roboto"/>
            </a:endParaRPr>
          </a:p>
        </p:txBody>
      </p:sp>
      <p:sp>
        <p:nvSpPr>
          <p:cNvPr id="51" name="Google Shape;51;p6"/>
          <p:cNvSpPr txBox="1"/>
          <p:nvPr/>
        </p:nvSpPr>
        <p:spPr>
          <a:xfrm>
            <a:off x="6587225" y="1228675"/>
            <a:ext cx="2195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t>Eligible for Free/Reduced </a:t>
            </a:r>
            <a:br>
              <a:rPr lang="en" sz="1100" b="1"/>
            </a:br>
            <a:r>
              <a:rPr lang="en" sz="1100" b="1"/>
              <a:t>Lunch:</a:t>
            </a:r>
            <a:endParaRPr sz="1100" b="1"/>
          </a:p>
          <a:p>
            <a:pPr marL="182880" lvl="0" indent="0" algn="l" rtl="0">
              <a:spcBef>
                <a:spcPts val="0"/>
              </a:spcBef>
              <a:spcAft>
                <a:spcPts val="0"/>
              </a:spcAft>
              <a:buNone/>
            </a:pPr>
            <a:r>
              <a:rPr lang="en" sz="1200"/>
              <a:t>403,231 (~46%)</a:t>
            </a:r>
            <a:endParaRPr sz="1200"/>
          </a:p>
          <a:p>
            <a:pPr marL="0" lvl="0" indent="0" algn="l" rtl="0">
              <a:lnSpc>
                <a:spcPct val="100000"/>
              </a:lnSpc>
              <a:spcBef>
                <a:spcPts val="800"/>
              </a:spcBef>
              <a:spcAft>
                <a:spcPts val="0"/>
              </a:spcAft>
              <a:buNone/>
            </a:pPr>
            <a:r>
              <a:rPr lang="en" sz="1100" b="1"/>
              <a:t>Students with Individualized Education Programs:</a:t>
            </a:r>
            <a:endParaRPr sz="1100" b="1"/>
          </a:p>
          <a:p>
            <a:pPr marL="182880" lvl="0" indent="0" algn="l" rtl="0">
              <a:spcBef>
                <a:spcPts val="0"/>
              </a:spcBef>
              <a:spcAft>
                <a:spcPts val="0"/>
              </a:spcAft>
              <a:buNone/>
            </a:pPr>
            <a:r>
              <a:rPr lang="en" sz="1200"/>
              <a:t>113,992 (~13%)</a:t>
            </a:r>
            <a:endParaRPr sz="1200"/>
          </a:p>
          <a:p>
            <a:pPr marL="0" lvl="0" indent="0" algn="l" rtl="0">
              <a:lnSpc>
                <a:spcPct val="100000"/>
              </a:lnSpc>
              <a:spcBef>
                <a:spcPts val="800"/>
              </a:spcBef>
              <a:spcAft>
                <a:spcPts val="0"/>
              </a:spcAft>
              <a:buNone/>
            </a:pPr>
            <a:r>
              <a:rPr lang="en" sz="1100" b="1"/>
              <a:t>Multilingual Learners*:</a:t>
            </a:r>
            <a:endParaRPr sz="1100" b="1"/>
          </a:p>
          <a:p>
            <a:pPr marL="182880" lvl="0" indent="0" algn="l" rtl="0">
              <a:spcBef>
                <a:spcPts val="0"/>
              </a:spcBef>
              <a:spcAft>
                <a:spcPts val="0"/>
              </a:spcAft>
              <a:buNone/>
            </a:pPr>
            <a:r>
              <a:rPr lang="en" sz="1200"/>
              <a:t>95,734 (~11%)</a:t>
            </a:r>
            <a:endParaRPr sz="1200"/>
          </a:p>
          <a:p>
            <a:pPr marL="0" lvl="0" indent="0" algn="l" rtl="0">
              <a:lnSpc>
                <a:spcPct val="100000"/>
              </a:lnSpc>
              <a:spcBef>
                <a:spcPts val="800"/>
              </a:spcBef>
              <a:spcAft>
                <a:spcPts val="0"/>
              </a:spcAft>
              <a:buNone/>
            </a:pPr>
            <a:r>
              <a:rPr lang="en" sz="1100" b="1"/>
              <a:t>McKinney Vento:</a:t>
            </a:r>
            <a:endParaRPr sz="1100" b="1"/>
          </a:p>
          <a:p>
            <a:pPr marL="182880" lvl="0" indent="0" algn="l" rtl="0">
              <a:spcBef>
                <a:spcPts val="0"/>
              </a:spcBef>
              <a:spcAft>
                <a:spcPts val="0"/>
              </a:spcAft>
              <a:buNone/>
            </a:pPr>
            <a:r>
              <a:rPr lang="en" sz="1200"/>
              <a:t>16,540 (~2%)</a:t>
            </a:r>
            <a:endParaRPr sz="1200"/>
          </a:p>
        </p:txBody>
      </p:sp>
      <p:sp>
        <p:nvSpPr>
          <p:cNvPr id="52" name="Google Shape;52;p6"/>
          <p:cNvSpPr txBox="1"/>
          <p:nvPr/>
        </p:nvSpPr>
        <p:spPr>
          <a:xfrm>
            <a:off x="6724875" y="3655100"/>
            <a:ext cx="1924200" cy="3699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lvl="0" indent="0" algn="l" rtl="0">
              <a:spcBef>
                <a:spcPts val="0"/>
              </a:spcBef>
              <a:spcAft>
                <a:spcPts val="0"/>
              </a:spcAft>
              <a:buNone/>
            </a:pPr>
            <a:r>
              <a:rPr lang="en" sz="800" i="1">
                <a:solidFill>
                  <a:schemeClr val="dk1"/>
                </a:solidFill>
                <a:latin typeface="Roboto"/>
                <a:ea typeface="Roboto"/>
                <a:cs typeface="Roboto"/>
                <a:sym typeface="Roboto"/>
              </a:rPr>
              <a:t>*Includes both Non-English Proficient and Limited English Proficient students</a:t>
            </a:r>
            <a:endParaRPr sz="800" i="1">
              <a:solidFill>
                <a:schemeClr val="dk1"/>
              </a:solidFill>
              <a:latin typeface="Roboto"/>
              <a:ea typeface="Roboto"/>
              <a:cs typeface="Roboto"/>
              <a:sym typeface="Roboto"/>
            </a:endParaRPr>
          </a:p>
        </p:txBody>
      </p:sp>
      <p:grpSp>
        <p:nvGrpSpPr>
          <p:cNvPr id="53" name="Google Shape;53;p6"/>
          <p:cNvGrpSpPr/>
          <p:nvPr/>
        </p:nvGrpSpPr>
        <p:grpSpPr>
          <a:xfrm>
            <a:off x="308400" y="1062325"/>
            <a:ext cx="1006800" cy="1003500"/>
            <a:chOff x="308400" y="1076275"/>
            <a:chExt cx="1006800" cy="1003500"/>
          </a:xfrm>
        </p:grpSpPr>
        <p:sp>
          <p:nvSpPr>
            <p:cNvPr id="54" name="Google Shape;54;p6"/>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5" name="Google Shape;55;p6"/>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178</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SCHOOL</a:t>
              </a:r>
              <a:endParaRPr sz="1200">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DISTRICTS</a:t>
              </a:r>
              <a:endParaRPr sz="1200">
                <a:solidFill>
                  <a:schemeClr val="lt1"/>
                </a:solidFill>
                <a:latin typeface="Roboto"/>
                <a:ea typeface="Roboto"/>
                <a:cs typeface="Roboto"/>
                <a:sym typeface="Roboto"/>
              </a:endParaRPr>
            </a:p>
          </p:txBody>
        </p:sp>
      </p:grpSp>
      <p:grpSp>
        <p:nvGrpSpPr>
          <p:cNvPr id="56" name="Google Shape;56;p6"/>
          <p:cNvGrpSpPr/>
          <p:nvPr/>
        </p:nvGrpSpPr>
        <p:grpSpPr>
          <a:xfrm>
            <a:off x="308400" y="2150613"/>
            <a:ext cx="1006800" cy="1003500"/>
            <a:chOff x="308400" y="2218825"/>
            <a:chExt cx="1006800" cy="1003500"/>
          </a:xfrm>
        </p:grpSpPr>
        <p:sp>
          <p:nvSpPr>
            <p:cNvPr id="57" name="Google Shape;57;p6"/>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8" name="Google Shape;58;p6"/>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dk1"/>
                  </a:solidFill>
                  <a:latin typeface="Roboto"/>
                  <a:ea typeface="Roboto"/>
                  <a:cs typeface="Roboto"/>
                  <a:sym typeface="Roboto"/>
                </a:rPr>
                <a:t>1,927</a:t>
              </a:r>
              <a:endParaRPr sz="1300" b="1">
                <a:solidFill>
                  <a:schemeClr val="dk1"/>
                </a:solidFill>
                <a:latin typeface="Roboto"/>
                <a:ea typeface="Roboto"/>
                <a:cs typeface="Roboto"/>
                <a:sym typeface="Roboto"/>
              </a:endParaRPr>
            </a:p>
            <a:p>
              <a:pPr marL="0" lvl="0" indent="0" algn="ctr" rtl="0">
                <a:spcBef>
                  <a:spcPts val="0"/>
                </a:spcBef>
                <a:spcAft>
                  <a:spcPts val="0"/>
                </a:spcAft>
                <a:buNone/>
              </a:pPr>
              <a:r>
                <a:rPr lang="en" sz="1200">
                  <a:solidFill>
                    <a:schemeClr val="dk1"/>
                  </a:solidFill>
                  <a:latin typeface="Roboto"/>
                  <a:ea typeface="Roboto"/>
                  <a:cs typeface="Roboto"/>
                  <a:sym typeface="Roboto"/>
                </a:rPr>
                <a:t>SCHOOLS</a:t>
              </a:r>
              <a:endParaRPr sz="1200">
                <a:solidFill>
                  <a:schemeClr val="dk1"/>
                </a:solidFill>
                <a:latin typeface="Roboto"/>
                <a:ea typeface="Roboto"/>
                <a:cs typeface="Roboto"/>
                <a:sym typeface="Roboto"/>
              </a:endParaRPr>
            </a:p>
          </p:txBody>
        </p:sp>
      </p:grpSp>
      <p:grpSp>
        <p:nvGrpSpPr>
          <p:cNvPr id="59" name="Google Shape;59;p6"/>
          <p:cNvGrpSpPr/>
          <p:nvPr/>
        </p:nvGrpSpPr>
        <p:grpSpPr>
          <a:xfrm>
            <a:off x="308400" y="3238900"/>
            <a:ext cx="1006800" cy="1003500"/>
            <a:chOff x="308400" y="1076275"/>
            <a:chExt cx="1006800" cy="1003500"/>
          </a:xfrm>
        </p:grpSpPr>
        <p:sp>
          <p:nvSpPr>
            <p:cNvPr id="60" name="Google Shape;60;p6"/>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1" name="Google Shape;61;p6"/>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881,464</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PUBLIC </a:t>
              </a:r>
              <a:br>
                <a:rPr lang="en" sz="1000">
                  <a:solidFill>
                    <a:schemeClr val="lt1"/>
                  </a:solidFill>
                  <a:latin typeface="Roboto"/>
                  <a:ea typeface="Roboto"/>
                  <a:cs typeface="Roboto"/>
                  <a:sym typeface="Roboto"/>
                </a:rPr>
              </a:br>
              <a:r>
                <a:rPr lang="en" sz="1000">
                  <a:solidFill>
                    <a:schemeClr val="lt1"/>
                  </a:solidFill>
                  <a:latin typeface="Roboto"/>
                  <a:ea typeface="Roboto"/>
                  <a:cs typeface="Roboto"/>
                  <a:sym typeface="Roboto"/>
                </a:rPr>
                <a:t>SCHOOL</a:t>
              </a:r>
              <a:endParaRPr sz="1000">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STUDENTS</a:t>
              </a:r>
              <a:endParaRPr sz="1000">
                <a:solidFill>
                  <a:schemeClr val="lt1"/>
                </a:solidFill>
                <a:latin typeface="Roboto"/>
                <a:ea typeface="Roboto"/>
                <a:cs typeface="Roboto"/>
                <a:sym typeface="Roboto"/>
              </a:endParaRPr>
            </a:p>
          </p:txBody>
        </p:sp>
      </p:grpSp>
      <p:sp>
        <p:nvSpPr>
          <p:cNvPr id="62" name="Google Shape;62;p6"/>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b="1">
                <a:solidFill>
                  <a:schemeClr val="dk1"/>
                </a:solidFill>
                <a:latin typeface="Roboto"/>
                <a:ea typeface="Roboto"/>
                <a:cs typeface="Roboto"/>
                <a:sym typeface="Roboto"/>
              </a:rPr>
              <a:t>Student Demographics*</a:t>
            </a:r>
            <a:endParaRPr b="1">
              <a:solidFill>
                <a:schemeClr val="dk1"/>
              </a:solidFill>
              <a:latin typeface="Roboto"/>
              <a:ea typeface="Roboto"/>
              <a:cs typeface="Roboto"/>
              <a:sym typeface="Roboto"/>
            </a:endParaRPr>
          </a:p>
        </p:txBody>
      </p:sp>
      <p:pic>
        <p:nvPicPr>
          <p:cNvPr id="63" name="Google Shape;63;p6"/>
          <p:cNvPicPr preferRelativeResize="0"/>
          <p:nvPr/>
        </p:nvPicPr>
        <p:blipFill>
          <a:blip r:embed="rId3">
            <a:alphaModFix/>
          </a:blip>
          <a:stretch>
            <a:fillRect/>
          </a:stretch>
        </p:blipFill>
        <p:spPr>
          <a:xfrm>
            <a:off x="1761637" y="1426175"/>
            <a:ext cx="4307277" cy="2744887"/>
          </a:xfrm>
          <a:prstGeom prst="rect">
            <a:avLst/>
          </a:prstGeom>
          <a:noFill/>
          <a:ln>
            <a:noFill/>
          </a:ln>
        </p:spPr>
      </p:pic>
      <p:cxnSp>
        <p:nvCxnSpPr>
          <p:cNvPr id="64" name="Google Shape;64;p6"/>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65" name="Google Shape;65;p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66" name="Google Shape;66;p6"/>
          <p:cNvPicPr preferRelativeResize="0"/>
          <p:nvPr/>
        </p:nvPicPr>
        <p:blipFill>
          <a:blip r:embed="rId4">
            <a:alphaModFix/>
          </a:blip>
          <a:stretch>
            <a:fillRect/>
          </a:stretch>
        </p:blipFill>
        <p:spPr>
          <a:xfrm>
            <a:off x="8002150" y="4594525"/>
            <a:ext cx="924425" cy="403399"/>
          </a:xfrm>
          <a:prstGeom prst="rect">
            <a:avLst/>
          </a:prstGeom>
          <a:noFill/>
          <a:ln>
            <a:noFill/>
          </a:ln>
        </p:spPr>
      </p:pic>
      <p:sp>
        <p:nvSpPr>
          <p:cNvPr id="67" name="Google Shape;67;p6"/>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0"/>
              </a:spcAft>
              <a:buNone/>
            </a:pPr>
            <a:r>
              <a:rPr lang="en" sz="800">
                <a:solidFill>
                  <a:schemeClr val="dk1"/>
                </a:solidFill>
                <a:latin typeface="Roboto"/>
                <a:ea typeface="Roboto"/>
                <a:cs typeface="Roboto"/>
                <a:sym typeface="Roboto"/>
              </a:rPr>
              <a:t>*October 2023 Data</a:t>
            </a:r>
            <a:endParaRPr sz="800">
              <a:solidFill>
                <a:schemeClr val="dk1"/>
              </a:solidFill>
              <a:latin typeface="Roboto"/>
              <a:ea typeface="Roboto"/>
              <a:cs typeface="Roboto"/>
              <a:sym typeface="Roboto"/>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409"/>
        <p:cNvGrpSpPr/>
        <p:nvPr/>
      </p:nvGrpSpPr>
      <p:grpSpPr>
        <a:xfrm>
          <a:off x="0" y="0"/>
          <a:ext cx="0" cy="0"/>
          <a:chOff x="0" y="0"/>
          <a:chExt cx="0" cy="0"/>
        </a:xfrm>
      </p:grpSpPr>
      <p:pic>
        <p:nvPicPr>
          <p:cNvPr id="410" name="Google Shape;410;p52" descr="Photo of elementary students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11" name="Google Shape;411;p52"/>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12" name="Google Shape;412;p5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13" name="Google Shape;413;p5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14" name="Google Shape;414;p5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415"/>
        <p:cNvGrpSpPr/>
        <p:nvPr/>
      </p:nvGrpSpPr>
      <p:grpSpPr>
        <a:xfrm>
          <a:off x="0" y="0"/>
          <a:ext cx="0" cy="0"/>
          <a:chOff x="0" y="0"/>
          <a:chExt cx="0" cy="0"/>
        </a:xfrm>
      </p:grpSpPr>
      <p:pic>
        <p:nvPicPr>
          <p:cNvPr id="416" name="Google Shape;416;p53"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17" name="Google Shape;417;p53"/>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18" name="Google Shape;418;p5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19" name="Google Shape;419;p5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20" name="Google Shape;420;p5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421"/>
        <p:cNvGrpSpPr/>
        <p:nvPr/>
      </p:nvGrpSpPr>
      <p:grpSpPr>
        <a:xfrm>
          <a:off x="0" y="0"/>
          <a:ext cx="0" cy="0"/>
          <a:chOff x="0" y="0"/>
          <a:chExt cx="0" cy="0"/>
        </a:xfrm>
      </p:grpSpPr>
      <p:pic>
        <p:nvPicPr>
          <p:cNvPr id="422" name="Google Shape;422;p54"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23" name="Google Shape;423;p54"/>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24" name="Google Shape;424;p5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425" name="Google Shape;425;p54" descr="CDE logo"/>
          <p:cNvPicPr preferRelativeResize="0"/>
          <p:nvPr/>
        </p:nvPicPr>
        <p:blipFill rotWithShape="1">
          <a:blip r:embed="rId3">
            <a:alphaModFix/>
          </a:blip>
          <a:srcRect/>
          <a:stretch/>
        </p:blipFill>
        <p:spPr>
          <a:xfrm>
            <a:off x="8002150" y="4594525"/>
            <a:ext cx="924425" cy="403399"/>
          </a:xfrm>
          <a:prstGeom prst="rect">
            <a:avLst/>
          </a:prstGeom>
          <a:noFill/>
          <a:ln>
            <a:noFill/>
          </a:ln>
        </p:spPr>
      </p:pic>
      <p:sp>
        <p:nvSpPr>
          <p:cNvPr id="426" name="Google Shape;426;p5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427"/>
        <p:cNvGrpSpPr/>
        <p:nvPr/>
      </p:nvGrpSpPr>
      <p:grpSpPr>
        <a:xfrm>
          <a:off x="0" y="0"/>
          <a:ext cx="0" cy="0"/>
          <a:chOff x="0" y="0"/>
          <a:chExt cx="0" cy="0"/>
        </a:xfrm>
      </p:grpSpPr>
      <p:pic>
        <p:nvPicPr>
          <p:cNvPr id="428" name="Google Shape;428;p55"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29" name="Google Shape;429;p55"/>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30" name="Google Shape;430;p5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431" name="Google Shape;431;p5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32" name="Google Shape;432;p5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433"/>
        <p:cNvGrpSpPr/>
        <p:nvPr/>
      </p:nvGrpSpPr>
      <p:grpSpPr>
        <a:xfrm>
          <a:off x="0" y="0"/>
          <a:ext cx="0" cy="0"/>
          <a:chOff x="0" y="0"/>
          <a:chExt cx="0" cy="0"/>
        </a:xfrm>
      </p:grpSpPr>
      <p:pic>
        <p:nvPicPr>
          <p:cNvPr id="434" name="Google Shape;434;p56"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35" name="Google Shape;435;p56"/>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36" name="Google Shape;436;p5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437" name="Google Shape;437;p5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38" name="Google Shape;438;p5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439"/>
        <p:cNvGrpSpPr/>
        <p:nvPr/>
      </p:nvGrpSpPr>
      <p:grpSpPr>
        <a:xfrm>
          <a:off x="0" y="0"/>
          <a:ext cx="0" cy="0"/>
          <a:chOff x="0" y="0"/>
          <a:chExt cx="0" cy="0"/>
        </a:xfrm>
      </p:grpSpPr>
      <p:pic>
        <p:nvPicPr>
          <p:cNvPr id="440" name="Google Shape;440;p57" descr="Photo of elementary str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41" name="Google Shape;441;p57"/>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42" name="Google Shape;442;p5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43" name="Google Shape;443;p5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44" name="Google Shape;444;p5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445"/>
        <p:cNvGrpSpPr/>
        <p:nvPr/>
      </p:nvGrpSpPr>
      <p:grpSpPr>
        <a:xfrm>
          <a:off x="0" y="0"/>
          <a:ext cx="0" cy="0"/>
          <a:chOff x="0" y="0"/>
          <a:chExt cx="0" cy="0"/>
        </a:xfrm>
      </p:grpSpPr>
      <p:pic>
        <p:nvPicPr>
          <p:cNvPr id="446" name="Google Shape;446;p58"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47" name="Google Shape;447;p58"/>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48" name="Google Shape;448;p5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49" name="Google Shape;449;p5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50" name="Google Shape;450;p5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451"/>
        <p:cNvGrpSpPr/>
        <p:nvPr/>
      </p:nvGrpSpPr>
      <p:grpSpPr>
        <a:xfrm>
          <a:off x="0" y="0"/>
          <a:ext cx="0" cy="0"/>
          <a:chOff x="0" y="0"/>
          <a:chExt cx="0" cy="0"/>
        </a:xfrm>
      </p:grpSpPr>
      <p:pic>
        <p:nvPicPr>
          <p:cNvPr id="452" name="Google Shape;452;p59" descr="Photo of elementary student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53" name="Google Shape;453;p59"/>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54" name="Google Shape;454;p5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55" name="Google Shape;455;p5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56" name="Google Shape;456;p5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457"/>
        <p:cNvGrpSpPr/>
        <p:nvPr/>
      </p:nvGrpSpPr>
      <p:grpSpPr>
        <a:xfrm>
          <a:off x="0" y="0"/>
          <a:ext cx="0" cy="0"/>
          <a:chOff x="0" y="0"/>
          <a:chExt cx="0" cy="0"/>
        </a:xfrm>
      </p:grpSpPr>
      <p:sp>
        <p:nvSpPr>
          <p:cNvPr id="458" name="Google Shape;458;p6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59" name="Google Shape;459;p60" descr="&quot;&quot;"/>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 name="Google Shape;460;p60"/>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461" name="Google Shape;461;p60"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462" name="Google Shape;462;p60" descr="CDE logo"/>
          <p:cNvPicPr preferRelativeResize="0"/>
          <p:nvPr/>
        </p:nvPicPr>
        <p:blipFill rotWithShape="1">
          <a:blip r:embed="rId3">
            <a:alphaModFix/>
          </a:blip>
          <a:srcRect/>
          <a:stretch/>
        </p:blipFill>
        <p:spPr>
          <a:xfrm>
            <a:off x="2294525" y="746675"/>
            <a:ext cx="1456100" cy="919150"/>
          </a:xfrm>
          <a:prstGeom prst="rect">
            <a:avLst/>
          </a:prstGeom>
          <a:noFill/>
          <a:ln>
            <a:noFill/>
          </a:ln>
        </p:spPr>
      </p:pic>
      <p:pic>
        <p:nvPicPr>
          <p:cNvPr id="463" name="Google Shape;463;p60" descr="Photo of high school student"/>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464" name="Google Shape;464;p60"/>
          <p:cNvSpPr txBox="1">
            <a:spLocks noGrp="1"/>
          </p:cNvSpPr>
          <p:nvPr>
            <p:ph type="title"/>
          </p:nvPr>
        </p:nvSpPr>
        <p:spPr>
          <a:xfrm>
            <a:off x="205525" y="2075700"/>
            <a:ext cx="5778300" cy="5313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465" name="Google Shape;465;p60"/>
          <p:cNvSpPr txBox="1">
            <a:spLocks noGrp="1"/>
          </p:cNvSpPr>
          <p:nvPr>
            <p:ph type="title" idx="3"/>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466"/>
        <p:cNvGrpSpPr/>
        <p:nvPr/>
      </p:nvGrpSpPr>
      <p:grpSpPr>
        <a:xfrm>
          <a:off x="0" y="0"/>
          <a:ext cx="0" cy="0"/>
          <a:chOff x="0" y="0"/>
          <a:chExt cx="0" cy="0"/>
        </a:xfrm>
      </p:grpSpPr>
      <p:pic>
        <p:nvPicPr>
          <p:cNvPr id="467" name="Google Shape;467;p61"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68" name="Google Shape;468;p61"/>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rgbClr val="000000"/>
                </a:solidFill>
                <a:latin typeface="Roboto"/>
                <a:ea typeface="Roboto"/>
                <a:cs typeface="Roboto"/>
                <a:sym typeface="Roboto"/>
              </a:rPr>
              <a:t>Our schools, students, and educators</a:t>
            </a:r>
            <a:endParaRPr sz="2300" b="1" i="0" u="none" strike="noStrike" cap="none">
              <a:solidFill>
                <a:srgbClr val="000000"/>
              </a:solidFill>
              <a:latin typeface="Roboto"/>
              <a:ea typeface="Roboto"/>
              <a:cs typeface="Roboto"/>
              <a:sym typeface="Roboto"/>
            </a:endParaRPr>
          </a:p>
        </p:txBody>
      </p:sp>
      <p:sp>
        <p:nvSpPr>
          <p:cNvPr id="469" name="Google Shape;469;p61"/>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470" name="Google Shape;470;p61"/>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2"/>
                </a:solidFill>
                <a:latin typeface="Roboto"/>
                <a:ea typeface="Roboto"/>
                <a:cs typeface="Roboto"/>
                <a:sym typeface="Roboto"/>
              </a:rPr>
              <a:t>*Includes both Non-English Proficient and Limited English Proficient students</a:t>
            </a:r>
            <a:endParaRPr sz="800" b="0" i="1" u="none" strike="noStrike" cap="none">
              <a:solidFill>
                <a:schemeClr val="dk2"/>
              </a:solidFill>
              <a:latin typeface="Roboto"/>
              <a:ea typeface="Roboto"/>
              <a:cs typeface="Roboto"/>
              <a:sym typeface="Roboto"/>
            </a:endParaRPr>
          </a:p>
        </p:txBody>
      </p:sp>
      <p:grpSp>
        <p:nvGrpSpPr>
          <p:cNvPr id="471" name="Google Shape;471;p61"/>
          <p:cNvGrpSpPr/>
          <p:nvPr/>
        </p:nvGrpSpPr>
        <p:grpSpPr>
          <a:xfrm>
            <a:off x="308400" y="1062325"/>
            <a:ext cx="1006800" cy="1003500"/>
            <a:chOff x="308400" y="1076275"/>
            <a:chExt cx="1006800" cy="1003500"/>
          </a:xfrm>
        </p:grpSpPr>
        <p:sp>
          <p:nvSpPr>
            <p:cNvPr id="472" name="Google Shape;472;p61"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 name="Google Shape;473;p61"/>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474" name="Google Shape;474;p61"/>
          <p:cNvGrpSpPr/>
          <p:nvPr/>
        </p:nvGrpSpPr>
        <p:grpSpPr>
          <a:xfrm>
            <a:off x="308400" y="2150613"/>
            <a:ext cx="1006800" cy="1003500"/>
            <a:chOff x="308400" y="2218825"/>
            <a:chExt cx="1006800" cy="1003500"/>
          </a:xfrm>
        </p:grpSpPr>
        <p:sp>
          <p:nvSpPr>
            <p:cNvPr id="475" name="Google Shape;475;p61"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 name="Google Shape;476;p61"/>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a:t>
              </a:r>
              <a:endParaRPr sz="1200" b="0" i="0" u="none" strike="noStrike" cap="none">
                <a:solidFill>
                  <a:schemeClr val="dk1"/>
                </a:solidFill>
                <a:latin typeface="Roboto"/>
                <a:ea typeface="Roboto"/>
                <a:cs typeface="Roboto"/>
                <a:sym typeface="Roboto"/>
              </a:endParaRPr>
            </a:p>
          </p:txBody>
        </p:sp>
      </p:grpSp>
      <p:grpSp>
        <p:nvGrpSpPr>
          <p:cNvPr id="477" name="Google Shape;477;p61"/>
          <p:cNvGrpSpPr/>
          <p:nvPr/>
        </p:nvGrpSpPr>
        <p:grpSpPr>
          <a:xfrm>
            <a:off x="308400" y="3238900"/>
            <a:ext cx="1006800" cy="1003500"/>
            <a:chOff x="308400" y="1076275"/>
            <a:chExt cx="1006800" cy="1003500"/>
          </a:xfrm>
        </p:grpSpPr>
        <p:sp>
          <p:nvSpPr>
            <p:cNvPr id="478" name="Google Shape;478;p61"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 name="Google Shape;479;p61"/>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480" name="Google Shape;480;p61"/>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481" name="Google Shape;481;p61" descr="Graphic of student demographics, October 2023 data "/>
          <p:cNvPicPr preferRelativeResize="0"/>
          <p:nvPr/>
        </p:nvPicPr>
        <p:blipFill rotWithShape="1">
          <a:blip r:embed="rId3">
            <a:alphaModFix/>
          </a:blip>
          <a:srcRect/>
          <a:stretch/>
        </p:blipFill>
        <p:spPr>
          <a:xfrm>
            <a:off x="1761637" y="1426175"/>
            <a:ext cx="4307277" cy="2744887"/>
          </a:xfrm>
          <a:prstGeom prst="rect">
            <a:avLst/>
          </a:prstGeom>
          <a:noFill/>
          <a:ln>
            <a:noFill/>
          </a:ln>
        </p:spPr>
      </p:pic>
      <p:cxnSp>
        <p:nvCxnSpPr>
          <p:cNvPr id="482" name="Google Shape;482;p61"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483" name="Google Shape;483;p6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84" name="Google Shape;484;p61"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
        <p:nvSpPr>
          <p:cNvPr id="485" name="Google Shape;485;p61"/>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
        <p:nvSpPr>
          <p:cNvPr id="486" name="Google Shape;486;p6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68"/>
        <p:cNvGrpSpPr/>
        <p:nvPr/>
      </p:nvGrpSpPr>
      <p:grpSpPr>
        <a:xfrm>
          <a:off x="0" y="0"/>
          <a:ext cx="0" cy="0"/>
          <a:chOff x="0" y="0"/>
          <a:chExt cx="0" cy="0"/>
        </a:xfrm>
      </p:grpSpPr>
      <p:sp>
        <p:nvSpPr>
          <p:cNvPr id="69" name="Google Shape;69;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70" name="Google Shape;70;p7"/>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1" name="Google Shape;71;p7"/>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sz="1600" b="1">
                <a:solidFill>
                  <a:srgbClr val="EF7521"/>
                </a:solidFill>
                <a:latin typeface="Roboto"/>
                <a:ea typeface="Roboto"/>
                <a:cs typeface="Roboto"/>
                <a:sym typeface="Roboto"/>
              </a:rPr>
              <a:t>Our Vision </a:t>
            </a:r>
            <a:endParaRPr sz="1200">
              <a:solidFill>
                <a:srgbClr val="EF7521"/>
              </a:solidFill>
              <a:latin typeface="Roboto"/>
              <a:ea typeface="Roboto"/>
              <a:cs typeface="Roboto"/>
              <a:sym typeface="Roboto"/>
            </a:endParaRPr>
          </a:p>
          <a:p>
            <a:pPr marL="0" lvl="0" indent="0" algn="l" rtl="0">
              <a:spcBef>
                <a:spcPts val="200"/>
              </a:spcBef>
              <a:spcAft>
                <a:spcPts val="0"/>
              </a:spcAft>
              <a:buNone/>
            </a:pPr>
            <a:r>
              <a:rPr lang="en" sz="1000">
                <a:solidFill>
                  <a:schemeClr val="dk1"/>
                </a:solidFill>
                <a:latin typeface="Roboto"/>
                <a:ea typeface="Roboto"/>
                <a:cs typeface="Roboto"/>
                <a:sym typeface="Roboto"/>
              </a:rPr>
              <a:t>To create an equitable educational environment where </a:t>
            </a:r>
            <a:r>
              <a:rPr lang="en" sz="1000" i="1">
                <a:solidFill>
                  <a:schemeClr val="dk1"/>
                </a:solidFill>
                <a:latin typeface="Roboto"/>
                <a:ea typeface="Roboto"/>
                <a:cs typeface="Roboto"/>
                <a:sym typeface="Roboto"/>
              </a:rPr>
              <a:t>all</a:t>
            </a:r>
            <a:r>
              <a:rPr lang="en" sz="1000">
                <a:solidFill>
                  <a:schemeClr val="dk1"/>
                </a:solidFill>
                <a:latin typeface="Roboto"/>
                <a:ea typeface="Roboto"/>
                <a:cs typeface="Roboto"/>
                <a:sym typeface="Roboto"/>
              </a:rPr>
              <a:t> students and staff in Colorado thrive</a:t>
            </a:r>
            <a:endParaRPr sz="2000">
              <a:latin typeface="Rockwell"/>
              <a:ea typeface="Rockwell"/>
              <a:cs typeface="Rockwell"/>
              <a:sym typeface="Rockwell"/>
            </a:endParaRPr>
          </a:p>
        </p:txBody>
      </p:sp>
      <p:sp>
        <p:nvSpPr>
          <p:cNvPr id="72" name="Google Shape;72;p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73" name="Google Shape;73;p7"/>
          <p:cNvPicPr preferRelativeResize="0"/>
          <p:nvPr/>
        </p:nvPicPr>
        <p:blipFill>
          <a:blip r:embed="rId3">
            <a:alphaModFix/>
          </a:blip>
          <a:stretch>
            <a:fillRect/>
          </a:stretch>
        </p:blipFill>
        <p:spPr>
          <a:xfrm>
            <a:off x="8002150" y="4594525"/>
            <a:ext cx="924425" cy="403399"/>
          </a:xfrm>
          <a:prstGeom prst="rect">
            <a:avLst/>
          </a:prstGeom>
          <a:noFill/>
          <a:ln>
            <a:noFill/>
          </a:ln>
        </p:spPr>
      </p:pic>
      <p:cxnSp>
        <p:nvCxnSpPr>
          <p:cNvPr id="74" name="Google Shape;74;p7"/>
          <p:cNvCxnSpPr/>
          <p:nvPr/>
        </p:nvCxnSpPr>
        <p:spPr>
          <a:xfrm>
            <a:off x="-160100" y="1282346"/>
            <a:ext cx="8989500" cy="0"/>
          </a:xfrm>
          <a:prstGeom prst="straightConnector1">
            <a:avLst/>
          </a:prstGeom>
          <a:noFill/>
          <a:ln w="9525" cap="flat" cmpd="sng">
            <a:solidFill>
              <a:srgbClr val="EF7521"/>
            </a:solidFill>
            <a:prstDash val="dot"/>
            <a:round/>
            <a:headEnd type="none" w="med" len="med"/>
            <a:tailEnd type="none" w="med" len="med"/>
          </a:ln>
        </p:spPr>
      </p:cxnSp>
      <p:sp>
        <p:nvSpPr>
          <p:cNvPr id="75" name="Google Shape;75;p7"/>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lvl="0" indent="-114300" algn="l" rtl="0">
              <a:spcBef>
                <a:spcPts val="0"/>
              </a:spcBef>
              <a:spcAft>
                <a:spcPts val="0"/>
              </a:spcAft>
              <a:buNone/>
            </a:pPr>
            <a:r>
              <a:rPr lang="en" sz="1100">
                <a:solidFill>
                  <a:srgbClr val="EF7521"/>
                </a:solidFill>
                <a:latin typeface="Roboto Medium"/>
                <a:ea typeface="Roboto Medium"/>
                <a:cs typeface="Roboto Medium"/>
                <a:sym typeface="Roboto Medium"/>
              </a:rPr>
              <a:t>&gt; SERVE</a:t>
            </a:r>
            <a:endParaRPr sz="1100">
              <a:solidFill>
                <a:srgbClr val="EF7521"/>
              </a:solidFill>
            </a:endParaRPr>
          </a:p>
          <a:p>
            <a:pPr marL="137160" lvl="0" indent="0" algn="l" rtl="0">
              <a:spcBef>
                <a:spcPts val="100"/>
              </a:spcBef>
              <a:spcAft>
                <a:spcPts val="500"/>
              </a:spcAft>
              <a:buNone/>
            </a:pPr>
            <a:r>
              <a:rPr lang="en" sz="1000">
                <a:latin typeface="Roboto"/>
                <a:ea typeface="Roboto"/>
                <a:cs typeface="Roboto"/>
                <a:sym typeface="Roboto"/>
              </a:rPr>
              <a:t>Provide actionable support to local educational agencies</a:t>
            </a:r>
            <a:endParaRPr sz="1000">
              <a:latin typeface="Roboto"/>
              <a:ea typeface="Roboto"/>
              <a:cs typeface="Roboto"/>
              <a:sym typeface="Roboto"/>
            </a:endParaRPr>
          </a:p>
        </p:txBody>
      </p:sp>
      <p:sp>
        <p:nvSpPr>
          <p:cNvPr id="76" name="Google Shape;76;p7"/>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300">
                <a:solidFill>
                  <a:srgbClr val="EF7521"/>
                </a:solidFill>
                <a:latin typeface="Roboto Medium"/>
                <a:ea typeface="Roboto Medium"/>
                <a:cs typeface="Roboto Medium"/>
                <a:sym typeface="Roboto Medium"/>
              </a:rPr>
              <a:t>&gt; </a:t>
            </a:r>
            <a:r>
              <a:rPr lang="en" sz="1100">
                <a:solidFill>
                  <a:srgbClr val="EF7521"/>
                </a:solidFill>
                <a:latin typeface="Roboto Medium"/>
                <a:ea typeface="Roboto Medium"/>
                <a:cs typeface="Roboto Medium"/>
                <a:sym typeface="Roboto Medium"/>
              </a:rPr>
              <a:t>GUIDE</a:t>
            </a:r>
            <a:endParaRPr b="1">
              <a:solidFill>
                <a:srgbClr val="EF7521"/>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Implement policy and enact legislation in an effective way </a:t>
            </a:r>
            <a:endParaRPr sz="1000">
              <a:latin typeface="Roboto"/>
              <a:ea typeface="Roboto"/>
              <a:cs typeface="Roboto"/>
              <a:sym typeface="Roboto"/>
            </a:endParaRPr>
          </a:p>
        </p:txBody>
      </p:sp>
      <p:sp>
        <p:nvSpPr>
          <p:cNvPr id="77" name="Google Shape;77;p7"/>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100">
                <a:solidFill>
                  <a:srgbClr val="EF7521"/>
                </a:solidFill>
                <a:latin typeface="Roboto Medium"/>
                <a:ea typeface="Roboto Medium"/>
                <a:cs typeface="Roboto Medium"/>
                <a:sym typeface="Roboto Medium"/>
              </a:rPr>
              <a:t>&gt; ELEVATE</a:t>
            </a:r>
            <a:endParaRPr b="1">
              <a:solidFill>
                <a:srgbClr val="EF7521"/>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Share the experiences of local educational agencies and students</a:t>
            </a:r>
            <a:endParaRPr sz="1000">
              <a:latin typeface="Roboto"/>
              <a:ea typeface="Roboto"/>
              <a:cs typeface="Roboto"/>
              <a:sym typeface="Roboto"/>
            </a:endParaRPr>
          </a:p>
        </p:txBody>
      </p:sp>
      <p:sp>
        <p:nvSpPr>
          <p:cNvPr id="78" name="Google Shape;78;p7"/>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00000"/>
              </a:buClr>
              <a:buSzPts val="1100"/>
              <a:buFont typeface="Arial"/>
              <a:buNone/>
            </a:pPr>
            <a:r>
              <a:rPr lang="en" sz="1600" b="1">
                <a:solidFill>
                  <a:srgbClr val="EF7521"/>
                </a:solidFill>
                <a:latin typeface="Roboto"/>
                <a:ea typeface="Roboto"/>
                <a:cs typeface="Roboto"/>
                <a:sym typeface="Roboto"/>
              </a:rPr>
              <a:t>Our Role</a:t>
            </a:r>
            <a:endParaRPr sz="1600" b="1">
              <a:solidFill>
                <a:srgbClr val="EF7521"/>
              </a:solidFill>
              <a:latin typeface="Roboto"/>
              <a:ea typeface="Roboto"/>
              <a:cs typeface="Roboto"/>
              <a:sym typeface="Roboto"/>
            </a:endParaRPr>
          </a:p>
          <a:p>
            <a:pPr marL="0" lvl="0" indent="0" algn="l" rtl="0">
              <a:spcBef>
                <a:spcPts val="200"/>
              </a:spcBef>
              <a:spcAft>
                <a:spcPts val="0"/>
              </a:spcAft>
              <a:buNone/>
            </a:pPr>
            <a:r>
              <a:rPr lang="en" sz="1000">
                <a:latin typeface="Roboto"/>
                <a:ea typeface="Roboto"/>
                <a:cs typeface="Roboto"/>
                <a:sym typeface="Roboto"/>
              </a:rPr>
              <a:t>To improve student outcomes and ensure students and families across Colorado have access to high-quality schools, we will: </a:t>
            </a:r>
            <a:endParaRPr sz="1000">
              <a:latin typeface="Roboto"/>
              <a:ea typeface="Roboto"/>
              <a:cs typeface="Roboto"/>
              <a:sym typeface="Roboto"/>
            </a:endParaRPr>
          </a:p>
        </p:txBody>
      </p:sp>
      <p:sp>
        <p:nvSpPr>
          <p:cNvPr id="79" name="Google Shape;79;p7"/>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EF7521"/>
                </a:solidFill>
                <a:latin typeface="Roboto"/>
                <a:ea typeface="Roboto"/>
                <a:cs typeface="Roboto"/>
                <a:sym typeface="Roboto"/>
              </a:rPr>
              <a:t>Our Core Values:    </a:t>
            </a:r>
            <a:r>
              <a:rPr lang="en" sz="1300">
                <a:solidFill>
                  <a:schemeClr val="dk1"/>
                </a:solidFill>
              </a:rPr>
              <a:t>INTEGRITY  |  EQUITY  |  ACCOUNTABILITY  |  TRUST  |  SERVICE</a:t>
            </a:r>
            <a:endParaRPr sz="1300">
              <a:solidFill>
                <a:schemeClr val="dk1"/>
              </a:solidFill>
            </a:endParaRPr>
          </a:p>
        </p:txBody>
      </p:sp>
      <p:cxnSp>
        <p:nvCxnSpPr>
          <p:cNvPr id="80" name="Google Shape;80;p7"/>
          <p:cNvCxnSpPr/>
          <p:nvPr/>
        </p:nvCxnSpPr>
        <p:spPr>
          <a:xfrm>
            <a:off x="3130417" y="1632525"/>
            <a:ext cx="0" cy="674700"/>
          </a:xfrm>
          <a:prstGeom prst="straightConnector1">
            <a:avLst/>
          </a:prstGeom>
          <a:noFill/>
          <a:ln w="9525" cap="flat" cmpd="sng">
            <a:solidFill>
              <a:srgbClr val="EF7521"/>
            </a:solidFill>
            <a:prstDash val="dot"/>
            <a:round/>
            <a:headEnd type="none" w="med" len="med"/>
            <a:tailEnd type="none" w="med" len="med"/>
          </a:ln>
        </p:spPr>
      </p:cxnSp>
      <p:grpSp>
        <p:nvGrpSpPr>
          <p:cNvPr id="81" name="Google Shape;81;p7"/>
          <p:cNvGrpSpPr/>
          <p:nvPr/>
        </p:nvGrpSpPr>
        <p:grpSpPr>
          <a:xfrm>
            <a:off x="311700" y="3548650"/>
            <a:ext cx="8363900" cy="646200"/>
            <a:chOff x="375100" y="3396250"/>
            <a:chExt cx="8363900" cy="646200"/>
          </a:xfrm>
        </p:grpSpPr>
        <p:sp>
          <p:nvSpPr>
            <p:cNvPr id="82" name="Google Shape;82;p7"/>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3" name="Google Shape;83;p7"/>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4" name="Google Shape;84;p7"/>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5" name="Google Shape;85;p7"/>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6" name="Google Shape;86;p7"/>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rgbClr val="FFFFFF"/>
                  </a:solidFill>
                  <a:latin typeface="Roboto"/>
                  <a:ea typeface="Roboto"/>
                  <a:cs typeface="Roboto"/>
                  <a:sym typeface="Roboto"/>
                </a:rPr>
                <a:t>Increase Student</a:t>
              </a:r>
              <a:br>
                <a:rPr lang="en" sz="1200" b="1">
                  <a:solidFill>
                    <a:srgbClr val="FFFFFF"/>
                  </a:solidFill>
                  <a:latin typeface="Roboto"/>
                  <a:ea typeface="Roboto"/>
                  <a:cs typeface="Roboto"/>
                  <a:sym typeface="Roboto"/>
                </a:rPr>
              </a:br>
              <a:r>
                <a:rPr lang="en" sz="1200" b="1">
                  <a:solidFill>
                    <a:srgbClr val="FFFFFF"/>
                  </a:solidFill>
                  <a:latin typeface="Roboto"/>
                  <a:ea typeface="Roboto"/>
                  <a:cs typeface="Roboto"/>
                  <a:sym typeface="Roboto"/>
                </a:rPr>
                <a:t>Engagement</a:t>
              </a:r>
              <a:endParaRPr sz="1200" b="1">
                <a:solidFill>
                  <a:srgbClr val="FFFFFF"/>
                </a:solidFill>
                <a:latin typeface="Roboto"/>
                <a:ea typeface="Roboto"/>
                <a:cs typeface="Roboto"/>
                <a:sym typeface="Roboto"/>
              </a:endParaRPr>
            </a:p>
          </p:txBody>
        </p:sp>
        <p:sp>
          <p:nvSpPr>
            <p:cNvPr id="87" name="Google Shape;87;p7"/>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en" sz="1200" b="1">
                  <a:solidFill>
                    <a:schemeClr val="lt1"/>
                  </a:solidFill>
                  <a:latin typeface="Roboto"/>
                  <a:ea typeface="Roboto"/>
                  <a:cs typeface="Roboto"/>
                  <a:sym typeface="Roboto"/>
                </a:rPr>
                <a:t>Accelerate Student Outcomes</a:t>
              </a:r>
              <a:endParaRPr sz="1200" b="1">
                <a:solidFill>
                  <a:srgbClr val="FFFFFF"/>
                </a:solidFill>
                <a:latin typeface="Roboto"/>
                <a:ea typeface="Roboto"/>
                <a:cs typeface="Roboto"/>
                <a:sym typeface="Roboto"/>
              </a:endParaRPr>
            </a:p>
          </p:txBody>
        </p:sp>
        <p:sp>
          <p:nvSpPr>
            <p:cNvPr id="88" name="Google Shape;88;p7"/>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Provide Operational Excellence</a:t>
              </a:r>
              <a:endParaRPr sz="1200" b="1">
                <a:solidFill>
                  <a:srgbClr val="FFFFFF"/>
                </a:solidFill>
                <a:latin typeface="Roboto"/>
                <a:ea typeface="Roboto"/>
                <a:cs typeface="Roboto"/>
                <a:sym typeface="Roboto"/>
              </a:endParaRPr>
            </a:p>
          </p:txBody>
        </p:sp>
        <p:sp>
          <p:nvSpPr>
            <p:cNvPr id="89" name="Google Shape;89;p7"/>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Strengthen the Educator Workforce</a:t>
              </a:r>
              <a:endParaRPr sz="1200" b="1">
                <a:solidFill>
                  <a:srgbClr val="FFFFFF"/>
                </a:solidFill>
                <a:latin typeface="Roboto"/>
                <a:ea typeface="Roboto"/>
                <a:cs typeface="Roboto"/>
                <a:sym typeface="Roboto"/>
              </a:endParaRPr>
            </a:p>
          </p:txBody>
        </p:sp>
      </p:grpSp>
      <p:cxnSp>
        <p:nvCxnSpPr>
          <p:cNvPr id="90" name="Google Shape;90;p7"/>
          <p:cNvCxnSpPr/>
          <p:nvPr/>
        </p:nvCxnSpPr>
        <p:spPr>
          <a:xfrm>
            <a:off x="5120450"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91" name="Google Shape;91;p7"/>
          <p:cNvCxnSpPr/>
          <p:nvPr/>
        </p:nvCxnSpPr>
        <p:spPr>
          <a:xfrm>
            <a:off x="7110483"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92" name="Google Shape;92;p7"/>
          <p:cNvCxnSpPr/>
          <p:nvPr/>
        </p:nvCxnSpPr>
        <p:spPr>
          <a:xfrm>
            <a:off x="-160100" y="2409466"/>
            <a:ext cx="9030600" cy="0"/>
          </a:xfrm>
          <a:prstGeom prst="straightConnector1">
            <a:avLst/>
          </a:prstGeom>
          <a:noFill/>
          <a:ln w="9525" cap="flat" cmpd="sng">
            <a:solidFill>
              <a:srgbClr val="EF7521"/>
            </a:solidFill>
            <a:prstDash val="dot"/>
            <a:round/>
            <a:headEnd type="none" w="med" len="med"/>
            <a:tailEnd type="none" w="med" len="med"/>
          </a:ln>
        </p:spPr>
      </p:cxnSp>
      <p:cxnSp>
        <p:nvCxnSpPr>
          <p:cNvPr id="93" name="Google Shape;93;p7"/>
          <p:cNvCxnSpPr/>
          <p:nvPr/>
        </p:nvCxnSpPr>
        <p:spPr>
          <a:xfrm>
            <a:off x="-160100" y="3016625"/>
            <a:ext cx="9030600" cy="0"/>
          </a:xfrm>
          <a:prstGeom prst="straightConnector1">
            <a:avLst/>
          </a:prstGeom>
          <a:noFill/>
          <a:ln w="9525" cap="flat" cmpd="sng">
            <a:solidFill>
              <a:srgbClr val="EF7521"/>
            </a:solidFill>
            <a:prstDash val="dot"/>
            <a:round/>
            <a:headEnd type="none" w="med" len="med"/>
            <a:tailEnd type="none" w="med" len="med"/>
          </a:ln>
        </p:spPr>
      </p:cxnSp>
      <p:sp>
        <p:nvSpPr>
          <p:cNvPr id="94" name="Google Shape;94;p7"/>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EF7521"/>
                </a:solidFill>
                <a:latin typeface="Roboto"/>
                <a:ea typeface="Roboto"/>
                <a:cs typeface="Roboto"/>
                <a:sym typeface="Roboto"/>
              </a:rPr>
              <a:t>Our Priorities:</a:t>
            </a:r>
            <a:endParaRPr sz="1300">
              <a:solidFill>
                <a:schemeClr val="dk1"/>
              </a:solidFill>
            </a:endParaRPr>
          </a:p>
        </p:txBody>
      </p:sp>
      <p:sp>
        <p:nvSpPr>
          <p:cNvPr id="95" name="Google Shape;95;p7"/>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lvl="0" indent="0" algn="l" rtl="0">
              <a:spcBef>
                <a:spcPts val="0"/>
              </a:spcBef>
              <a:spcAft>
                <a:spcPts val="200"/>
              </a:spcAft>
              <a:buNone/>
            </a:pPr>
            <a:r>
              <a:rPr lang="en" sz="2000" b="1">
                <a:solidFill>
                  <a:schemeClr val="dk1"/>
                </a:solidFill>
                <a:latin typeface="Roboto"/>
                <a:ea typeface="Roboto"/>
                <a:cs typeface="Roboto"/>
                <a:sym typeface="Roboto"/>
              </a:rPr>
              <a:t>Theory of Change</a:t>
            </a:r>
            <a:endParaRPr sz="2000" b="1">
              <a:solidFill>
                <a:schemeClr val="dk1"/>
              </a:solidFill>
              <a:latin typeface="Roboto"/>
              <a:ea typeface="Roboto"/>
              <a:cs typeface="Roboto"/>
              <a:sym typeface="Roboto"/>
            </a:endParaRPr>
          </a:p>
        </p:txBody>
      </p:sp>
      <p:cxnSp>
        <p:nvCxnSpPr>
          <p:cNvPr id="96" name="Google Shape;96;p7"/>
          <p:cNvCxnSpPr/>
          <p:nvPr/>
        </p:nvCxnSpPr>
        <p:spPr>
          <a:xfrm>
            <a:off x="-160100" y="588900"/>
            <a:ext cx="8989500" cy="0"/>
          </a:xfrm>
          <a:prstGeom prst="straightConnector1">
            <a:avLst/>
          </a:prstGeom>
          <a:noFill/>
          <a:ln w="9525" cap="flat" cmpd="sng">
            <a:solidFill>
              <a:srgbClr val="EF7521"/>
            </a:solidFill>
            <a:prstDash val="dot"/>
            <a:round/>
            <a:headEnd type="none" w="med" len="med"/>
            <a:tailEnd type="none" w="med" len="med"/>
          </a:ln>
        </p:spPr>
      </p:cxn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487"/>
        <p:cNvGrpSpPr/>
        <p:nvPr/>
      </p:nvGrpSpPr>
      <p:grpSpPr>
        <a:xfrm>
          <a:off x="0" y="0"/>
          <a:ext cx="0" cy="0"/>
          <a:chOff x="0" y="0"/>
          <a:chExt cx="0" cy="0"/>
        </a:xfrm>
      </p:grpSpPr>
      <p:pic>
        <p:nvPicPr>
          <p:cNvPr id="488" name="Google Shape;488;p6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89" name="Google Shape;489;p62"/>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Vision </a:t>
            </a:r>
            <a:endParaRPr sz="1200" b="0"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490" name="Google Shape;490;p62" descr="&quot;&quot;"/>
          <p:cNvCxnSpPr/>
          <p:nvPr/>
        </p:nvCxnSpPr>
        <p:spPr>
          <a:xfrm>
            <a:off x="-160100" y="1282346"/>
            <a:ext cx="8989500" cy="0"/>
          </a:xfrm>
          <a:prstGeom prst="straightConnector1">
            <a:avLst/>
          </a:prstGeom>
          <a:noFill/>
          <a:ln w="9525" cap="flat" cmpd="sng">
            <a:solidFill>
              <a:srgbClr val="488BC9"/>
            </a:solidFill>
            <a:prstDash val="dot"/>
            <a:round/>
            <a:headEnd type="none" w="sm" len="sm"/>
            <a:tailEnd type="none" w="sm" len="sm"/>
          </a:ln>
        </p:spPr>
      </p:cxnSp>
      <p:sp>
        <p:nvSpPr>
          <p:cNvPr id="491" name="Google Shape;491;p62"/>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SERVE</a:t>
            </a:r>
            <a:endParaRPr sz="1100" b="0"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492" name="Google Shape;492;p62"/>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488BC9"/>
                </a:solidFill>
                <a:latin typeface="Roboto Medium"/>
                <a:ea typeface="Roboto Medium"/>
                <a:cs typeface="Roboto Medium"/>
                <a:sym typeface="Roboto Medium"/>
              </a:rPr>
              <a:t>&gt; </a:t>
            </a:r>
            <a:r>
              <a:rPr lang="en" sz="1100" b="0" i="0" u="none" strike="noStrike" cap="none">
                <a:solidFill>
                  <a:srgbClr val="488BC9"/>
                </a:solidFill>
                <a:latin typeface="Roboto Medium"/>
                <a:ea typeface="Roboto Medium"/>
                <a:cs typeface="Roboto Medium"/>
                <a:sym typeface="Roboto Medium"/>
              </a:rPr>
              <a:t>GUIDE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493" name="Google Shape;493;p62"/>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ELEVATE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494" name="Google Shape;494;p62"/>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488BC9"/>
                </a:solidFill>
                <a:latin typeface="Roboto"/>
                <a:ea typeface="Roboto"/>
                <a:cs typeface="Roboto"/>
                <a:sym typeface="Roboto"/>
              </a:rPr>
              <a:t>Our Role</a:t>
            </a:r>
            <a:endParaRPr sz="1600" b="1"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495" name="Google Shape;495;p62"/>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Core Values: </a:t>
            </a:r>
            <a:r>
              <a:rPr lang="en" sz="1600" b="1" i="0" u="none" strike="noStrike" cap="none">
                <a:solidFill>
                  <a:srgbClr val="EF7521"/>
                </a:solidFill>
                <a:latin typeface="Roboto"/>
                <a:ea typeface="Roboto"/>
                <a:cs typeface="Roboto"/>
                <a:sym typeface="Roboto"/>
              </a:rPr>
              <a:t>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496" name="Google Shape;496;p62" descr="&quot;&quot;"/>
          <p:cNvCxnSpPr/>
          <p:nvPr/>
        </p:nvCxnSpPr>
        <p:spPr>
          <a:xfrm>
            <a:off x="3130417" y="1632525"/>
            <a:ext cx="0" cy="674700"/>
          </a:xfrm>
          <a:prstGeom prst="straightConnector1">
            <a:avLst/>
          </a:prstGeom>
          <a:noFill/>
          <a:ln w="9525" cap="flat" cmpd="sng">
            <a:solidFill>
              <a:srgbClr val="488BC9"/>
            </a:solidFill>
            <a:prstDash val="dot"/>
            <a:round/>
            <a:headEnd type="none" w="sm" len="sm"/>
            <a:tailEnd type="none" w="sm" len="sm"/>
          </a:ln>
        </p:spPr>
      </p:cxnSp>
      <p:grpSp>
        <p:nvGrpSpPr>
          <p:cNvPr id="497" name="Google Shape;497;p62"/>
          <p:cNvGrpSpPr/>
          <p:nvPr/>
        </p:nvGrpSpPr>
        <p:grpSpPr>
          <a:xfrm>
            <a:off x="311700" y="3548650"/>
            <a:ext cx="8363900" cy="646200"/>
            <a:chOff x="375100" y="3396250"/>
            <a:chExt cx="8363900" cy="646200"/>
          </a:xfrm>
        </p:grpSpPr>
        <p:sp>
          <p:nvSpPr>
            <p:cNvPr id="498" name="Google Shape;498;p62"/>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 name="Google Shape;499;p62"/>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 name="Google Shape;500;p62"/>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 name="Google Shape;501;p62"/>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 name="Google Shape;502;p62"/>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503" name="Google Shape;503;p62"/>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504" name="Google Shape;504;p62"/>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505" name="Google Shape;505;p62"/>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506" name="Google Shape;506;p62" descr="&quot;&quot;"/>
          <p:cNvCxnSpPr/>
          <p:nvPr/>
        </p:nvCxnSpPr>
        <p:spPr>
          <a:xfrm>
            <a:off x="5120450"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507" name="Google Shape;507;p62" descr="&quot;&quot;"/>
          <p:cNvCxnSpPr/>
          <p:nvPr/>
        </p:nvCxnSpPr>
        <p:spPr>
          <a:xfrm>
            <a:off x="7110483"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508" name="Google Shape;508;p62" descr="&quot;&quot;"/>
          <p:cNvCxnSpPr/>
          <p:nvPr/>
        </p:nvCxnSpPr>
        <p:spPr>
          <a:xfrm>
            <a:off x="-160100" y="2409466"/>
            <a:ext cx="9030600" cy="0"/>
          </a:xfrm>
          <a:prstGeom prst="straightConnector1">
            <a:avLst/>
          </a:prstGeom>
          <a:noFill/>
          <a:ln w="9525" cap="flat" cmpd="sng">
            <a:solidFill>
              <a:srgbClr val="488BC9"/>
            </a:solidFill>
            <a:prstDash val="dot"/>
            <a:round/>
            <a:headEnd type="none" w="sm" len="sm"/>
            <a:tailEnd type="none" w="sm" len="sm"/>
          </a:ln>
        </p:spPr>
      </p:cxnSp>
      <p:cxnSp>
        <p:nvCxnSpPr>
          <p:cNvPr id="509" name="Google Shape;509;p62" descr="&quot;&quot;"/>
          <p:cNvCxnSpPr/>
          <p:nvPr/>
        </p:nvCxnSpPr>
        <p:spPr>
          <a:xfrm>
            <a:off x="-160100" y="3016625"/>
            <a:ext cx="9030600" cy="0"/>
          </a:xfrm>
          <a:prstGeom prst="straightConnector1">
            <a:avLst/>
          </a:prstGeom>
          <a:noFill/>
          <a:ln w="9525" cap="flat" cmpd="sng">
            <a:solidFill>
              <a:srgbClr val="488BC9"/>
            </a:solidFill>
            <a:prstDash val="dot"/>
            <a:round/>
            <a:headEnd type="none" w="sm" len="sm"/>
            <a:tailEnd type="none" w="sm" len="sm"/>
          </a:ln>
        </p:spPr>
      </p:cxnSp>
      <p:sp>
        <p:nvSpPr>
          <p:cNvPr id="510" name="Google Shape;510;p62"/>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Priorities:</a:t>
            </a:r>
            <a:endParaRPr sz="1300" b="0" i="0" u="none" strike="noStrike" cap="none">
              <a:solidFill>
                <a:srgbClr val="488BC9"/>
              </a:solidFill>
              <a:latin typeface="Arial"/>
              <a:ea typeface="Arial"/>
              <a:cs typeface="Arial"/>
              <a:sym typeface="Arial"/>
            </a:endParaRPr>
          </a:p>
        </p:txBody>
      </p:sp>
      <p:sp>
        <p:nvSpPr>
          <p:cNvPr id="511" name="Google Shape;511;p62"/>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512" name="Google Shape;512;p62" descr="&quot;&quot;"/>
          <p:cNvCxnSpPr/>
          <p:nvPr/>
        </p:nvCxnSpPr>
        <p:spPr>
          <a:xfrm>
            <a:off x="-160100" y="588900"/>
            <a:ext cx="8989500" cy="0"/>
          </a:xfrm>
          <a:prstGeom prst="straightConnector1">
            <a:avLst/>
          </a:prstGeom>
          <a:noFill/>
          <a:ln w="9525" cap="flat" cmpd="sng">
            <a:solidFill>
              <a:srgbClr val="488BC9"/>
            </a:solidFill>
            <a:prstDash val="dot"/>
            <a:round/>
            <a:headEnd type="none" w="sm" len="sm"/>
            <a:tailEnd type="none" w="sm" len="sm"/>
          </a:ln>
        </p:spPr>
      </p:cxnSp>
      <p:sp>
        <p:nvSpPr>
          <p:cNvPr id="513" name="Google Shape;513;p6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14" name="Google Shape;514;p6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15" name="Google Shape;515;p6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516"/>
        <p:cNvGrpSpPr/>
        <p:nvPr/>
      </p:nvGrpSpPr>
      <p:grpSpPr>
        <a:xfrm>
          <a:off x="0" y="0"/>
          <a:ext cx="0" cy="0"/>
          <a:chOff x="0" y="0"/>
          <a:chExt cx="0" cy="0"/>
        </a:xfrm>
      </p:grpSpPr>
      <p:pic>
        <p:nvPicPr>
          <p:cNvPr id="517" name="Google Shape;517;p63"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518" name="Google Shape;518;p63"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519" name="Google Shape;519;p63"/>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520" name="Google Shape;520;p63"/>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521" name="Google Shape;521;p63"/>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522" name="Google Shape;522;p63" descr="Photo of high school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523" name="Google Shape;523;p6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24" name="Google Shape;524;p63"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
        <p:nvSpPr>
          <p:cNvPr id="525" name="Google Shape;525;p6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526"/>
        <p:cNvGrpSpPr/>
        <p:nvPr/>
      </p:nvGrpSpPr>
      <p:grpSpPr>
        <a:xfrm>
          <a:off x="0" y="0"/>
          <a:ext cx="0" cy="0"/>
          <a:chOff x="0" y="0"/>
          <a:chExt cx="0" cy="0"/>
        </a:xfrm>
      </p:grpSpPr>
      <p:pic>
        <p:nvPicPr>
          <p:cNvPr id="527" name="Google Shape;527;p64"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528" name="Google Shape;528;p64"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529" name="Google Shape;529;p64"/>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530" name="Google Shape;530;p64"/>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531" name="Google Shape;531;p64"/>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532" name="Google Shape;532;p6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33" name="Google Shape;533;p6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34" name="Google Shape;534;p6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535"/>
        <p:cNvGrpSpPr/>
        <p:nvPr/>
      </p:nvGrpSpPr>
      <p:grpSpPr>
        <a:xfrm>
          <a:off x="0" y="0"/>
          <a:ext cx="0" cy="0"/>
          <a:chOff x="0" y="0"/>
          <a:chExt cx="0" cy="0"/>
        </a:xfrm>
      </p:grpSpPr>
      <p:pic>
        <p:nvPicPr>
          <p:cNvPr id="536" name="Google Shape;536;p65"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37" name="Google Shape;537;p65"/>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38" name="Google Shape;538;p6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539" name="Google Shape;539;p6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40" name="Google Shape;540;p6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541"/>
        <p:cNvGrpSpPr/>
        <p:nvPr/>
      </p:nvGrpSpPr>
      <p:grpSpPr>
        <a:xfrm>
          <a:off x="0" y="0"/>
          <a:ext cx="0" cy="0"/>
          <a:chOff x="0" y="0"/>
          <a:chExt cx="0" cy="0"/>
        </a:xfrm>
      </p:grpSpPr>
      <p:pic>
        <p:nvPicPr>
          <p:cNvPr id="542" name="Google Shape;542;p66"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43" name="Google Shape;543;p66"/>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44" name="Google Shape;544;p6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45" name="Google Shape;545;p6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46" name="Google Shape;546;p6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547"/>
        <p:cNvGrpSpPr/>
        <p:nvPr/>
      </p:nvGrpSpPr>
      <p:grpSpPr>
        <a:xfrm>
          <a:off x="0" y="0"/>
          <a:ext cx="0" cy="0"/>
          <a:chOff x="0" y="0"/>
          <a:chExt cx="0" cy="0"/>
        </a:xfrm>
      </p:grpSpPr>
      <p:pic>
        <p:nvPicPr>
          <p:cNvPr id="548" name="Google Shape;548;p67" descr="Photo of high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49" name="Google Shape;549;p67"/>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50" name="Google Shape;550;p6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551" name="Google Shape;551;p6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52" name="Google Shape;552;p6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553"/>
        <p:cNvGrpSpPr/>
        <p:nvPr/>
      </p:nvGrpSpPr>
      <p:grpSpPr>
        <a:xfrm>
          <a:off x="0" y="0"/>
          <a:ext cx="0" cy="0"/>
          <a:chOff x="0" y="0"/>
          <a:chExt cx="0" cy="0"/>
        </a:xfrm>
      </p:grpSpPr>
      <p:pic>
        <p:nvPicPr>
          <p:cNvPr id="554" name="Google Shape;554;p68" descr="Photo of high school student and family"/>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55" name="Google Shape;555;p68"/>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56" name="Google Shape;556;p6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57" name="Google Shape;557;p6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58" name="Google Shape;558;p6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559"/>
        <p:cNvGrpSpPr/>
        <p:nvPr/>
      </p:nvGrpSpPr>
      <p:grpSpPr>
        <a:xfrm>
          <a:off x="0" y="0"/>
          <a:ext cx="0" cy="0"/>
          <a:chOff x="0" y="0"/>
          <a:chExt cx="0" cy="0"/>
        </a:xfrm>
      </p:grpSpPr>
      <p:pic>
        <p:nvPicPr>
          <p:cNvPr id="560" name="Google Shape;560;p69"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61" name="Google Shape;561;p69"/>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62" name="Google Shape;562;p6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563" name="Google Shape;563;p6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64" name="Google Shape;564;p6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565"/>
        <p:cNvGrpSpPr/>
        <p:nvPr/>
      </p:nvGrpSpPr>
      <p:grpSpPr>
        <a:xfrm>
          <a:off x="0" y="0"/>
          <a:ext cx="0" cy="0"/>
          <a:chOff x="0" y="0"/>
          <a:chExt cx="0" cy="0"/>
        </a:xfrm>
      </p:grpSpPr>
      <p:pic>
        <p:nvPicPr>
          <p:cNvPr id="566" name="Google Shape;566;p70"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67" name="Google Shape;567;p70"/>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68" name="Google Shape;568;p7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69" name="Google Shape;569;p7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70" name="Google Shape;570;p7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571"/>
        <p:cNvGrpSpPr/>
        <p:nvPr/>
      </p:nvGrpSpPr>
      <p:grpSpPr>
        <a:xfrm>
          <a:off x="0" y="0"/>
          <a:ext cx="0" cy="0"/>
          <a:chOff x="0" y="0"/>
          <a:chExt cx="0" cy="0"/>
        </a:xfrm>
      </p:grpSpPr>
      <p:pic>
        <p:nvPicPr>
          <p:cNvPr id="572" name="Google Shape;572;p71"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73" name="Google Shape;573;p71"/>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74" name="Google Shape;574;p7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575" name="Google Shape;575;p7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76" name="Google Shape;576;p7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97"/>
        <p:cNvGrpSpPr/>
        <p:nvPr/>
      </p:nvGrpSpPr>
      <p:grpSpPr>
        <a:xfrm>
          <a:off x="0" y="0"/>
          <a:ext cx="0" cy="0"/>
          <a:chOff x="0" y="0"/>
          <a:chExt cx="0" cy="0"/>
        </a:xfrm>
      </p:grpSpPr>
      <p:pic>
        <p:nvPicPr>
          <p:cNvPr id="98" name="Google Shape;98;p8"/>
          <p:cNvPicPr preferRelativeResize="0"/>
          <p:nvPr/>
        </p:nvPicPr>
        <p:blipFill>
          <a:blip r:embed="rId2">
            <a:alphaModFix/>
          </a:blip>
          <a:stretch>
            <a:fillRect/>
          </a:stretch>
        </p:blipFill>
        <p:spPr>
          <a:xfrm>
            <a:off x="0" y="0"/>
            <a:ext cx="9144008" cy="5143501"/>
          </a:xfrm>
          <a:prstGeom prst="rect">
            <a:avLst/>
          </a:prstGeom>
          <a:noFill/>
          <a:ln>
            <a:noFill/>
          </a:ln>
        </p:spPr>
      </p:pic>
      <p:sp>
        <p:nvSpPr>
          <p:cNvPr id="99" name="Google Shape;99;p8"/>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00" name="Google Shape;100;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01" name="Google Shape;101;p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02" name="Google Shape;102;p8"/>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577"/>
        <p:cNvGrpSpPr/>
        <p:nvPr/>
      </p:nvGrpSpPr>
      <p:grpSpPr>
        <a:xfrm>
          <a:off x="0" y="0"/>
          <a:ext cx="0" cy="0"/>
          <a:chOff x="0" y="0"/>
          <a:chExt cx="0" cy="0"/>
        </a:xfrm>
      </p:grpSpPr>
      <p:pic>
        <p:nvPicPr>
          <p:cNvPr id="578" name="Google Shape;578;p72"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79" name="Google Shape;579;p72"/>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80" name="Google Shape;580;p7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81" name="Google Shape;581;p7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82" name="Google Shape;582;p7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583"/>
        <p:cNvGrpSpPr/>
        <p:nvPr/>
      </p:nvGrpSpPr>
      <p:grpSpPr>
        <a:xfrm>
          <a:off x="0" y="0"/>
          <a:ext cx="0" cy="0"/>
          <a:chOff x="0" y="0"/>
          <a:chExt cx="0" cy="0"/>
        </a:xfrm>
      </p:grpSpPr>
      <p:sp>
        <p:nvSpPr>
          <p:cNvPr id="584" name="Google Shape;584;p73"/>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5" name="Google Shape;585;p7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86" name="Google Shape;586;p73"/>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sp>
        <p:nvSpPr>
          <p:cNvPr id="587" name="Google Shape;587;p73"/>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588" name="Google Shape;588;p7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89" name="Google Shape;589;p73"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590"/>
        <p:cNvGrpSpPr/>
        <p:nvPr/>
      </p:nvGrpSpPr>
      <p:grpSpPr>
        <a:xfrm>
          <a:off x="0" y="0"/>
          <a:ext cx="0" cy="0"/>
          <a:chOff x="0" y="0"/>
          <a:chExt cx="0" cy="0"/>
        </a:xfrm>
      </p:grpSpPr>
      <p:sp>
        <p:nvSpPr>
          <p:cNvPr id="591" name="Google Shape;591;p74"/>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2" name="Google Shape;592;p7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593" name="Google Shape;593;p74"/>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pic>
        <p:nvPicPr>
          <p:cNvPr id="594" name="Google Shape;594;p74"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cxnSp>
        <p:nvCxnSpPr>
          <p:cNvPr id="595" name="Google Shape;595;p74" descr="&quot;&quot;"/>
          <p:cNvCxnSpPr/>
          <p:nvPr/>
        </p:nvCxnSpPr>
        <p:spPr>
          <a:xfrm>
            <a:off x="0" y="918350"/>
            <a:ext cx="7479600" cy="0"/>
          </a:xfrm>
          <a:prstGeom prst="straightConnector1">
            <a:avLst/>
          </a:prstGeom>
          <a:noFill/>
          <a:ln w="19050" cap="flat" cmpd="sng">
            <a:solidFill>
              <a:srgbClr val="87BF40"/>
            </a:solidFill>
            <a:prstDash val="solid"/>
            <a:round/>
            <a:headEnd type="none" w="sm" len="sm"/>
            <a:tailEnd type="none" w="sm" len="sm"/>
          </a:ln>
        </p:spPr>
      </p:cxnSp>
      <p:sp>
        <p:nvSpPr>
          <p:cNvPr id="596" name="Google Shape;596;p74"/>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597" name="Google Shape;597;p74"/>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598" name="Google Shape;598;p74"/>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599" name="Google Shape;599;p74" descr="Photo of elementary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600" name="Google Shape;600;p7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601"/>
        <p:cNvGrpSpPr/>
        <p:nvPr/>
      </p:nvGrpSpPr>
      <p:grpSpPr>
        <a:xfrm>
          <a:off x="0" y="0"/>
          <a:ext cx="0" cy="0"/>
          <a:chOff x="0" y="0"/>
          <a:chExt cx="0" cy="0"/>
        </a:xfrm>
      </p:grpSpPr>
      <p:sp>
        <p:nvSpPr>
          <p:cNvPr id="602" name="Google Shape;602;p7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603" name="Google Shape;603;p75"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604" name="Google Shape;604;p75"/>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test test</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605" name="Google Shape;605;p75"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606" name="Google Shape;606;p75"/>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607" name="Google Shape;607;p75"/>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608" name="Google Shape;608;p75"/>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609" name="Google Shape;609;p75"/>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610" name="Google Shape;610;p75"/>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611" name="Google Shape;611;p75"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612" name="Google Shape;612;p75"/>
          <p:cNvGrpSpPr/>
          <p:nvPr/>
        </p:nvGrpSpPr>
        <p:grpSpPr>
          <a:xfrm>
            <a:off x="311700" y="3548650"/>
            <a:ext cx="8363900" cy="646200"/>
            <a:chOff x="375100" y="3396250"/>
            <a:chExt cx="8363900" cy="646200"/>
          </a:xfrm>
        </p:grpSpPr>
        <p:sp>
          <p:nvSpPr>
            <p:cNvPr id="613" name="Google Shape;613;p75"/>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 name="Google Shape;614;p75"/>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 name="Google Shape;615;p75"/>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6" name="Google Shape;616;p75"/>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7" name="Google Shape;617;p75"/>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618" name="Google Shape;618;p75"/>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619" name="Google Shape;619;p75"/>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620" name="Google Shape;620;p75"/>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621" name="Google Shape;621;p75"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622" name="Google Shape;622;p75"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623" name="Google Shape;623;p75"/>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624" name="Google Shape;624;p75"/>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625" name="Google Shape;625;p75"/>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626" name="Google Shape;626;p75"/>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627" name="Google Shape;627;p75"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628" name="Google Shape;628;p7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29" name="Google Shape;629;p7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630"/>
        <p:cNvGrpSpPr/>
        <p:nvPr/>
      </p:nvGrpSpPr>
      <p:grpSpPr>
        <a:xfrm>
          <a:off x="0" y="0"/>
          <a:ext cx="0" cy="0"/>
          <a:chOff x="0" y="0"/>
          <a:chExt cx="0" cy="0"/>
        </a:xfrm>
      </p:grpSpPr>
      <p:pic>
        <p:nvPicPr>
          <p:cNvPr id="631" name="Google Shape;631;p76"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632" name="Google Shape;632;p76"/>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633" name="Google Shape;633;p7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34" name="Google Shape;634;p7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635" name="Google Shape;635;p7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636"/>
        <p:cNvGrpSpPr/>
        <p:nvPr/>
      </p:nvGrpSpPr>
      <p:grpSpPr>
        <a:xfrm>
          <a:off x="0" y="0"/>
          <a:ext cx="0" cy="0"/>
          <a:chOff x="0" y="0"/>
          <a:chExt cx="0" cy="0"/>
        </a:xfrm>
      </p:grpSpPr>
      <p:pic>
        <p:nvPicPr>
          <p:cNvPr id="637" name="Google Shape;637;p77" descr="Photo of elementary student"/>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638" name="Google Shape;638;p77" descr="Photo of elementary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639" name="Google Shape;639;p77" descr="Photo of elementary students and teacher"/>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640" name="Google Shape;640;p77" descr="Photo of elementary student"/>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641" name="Google Shape;641;p77" descr="Photo of elementary student"/>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642" name="Google Shape;642;p77" descr="Photo of elementary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643" name="Google Shape;643;p77" descr="Photo of elementary student"/>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644" name="Google Shape;644;p77" descr="Photo of elementary students"/>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645" name="Google Shape;645;p7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646"/>
        <p:cNvGrpSpPr/>
        <p:nvPr/>
      </p:nvGrpSpPr>
      <p:grpSpPr>
        <a:xfrm>
          <a:off x="0" y="0"/>
          <a:ext cx="0" cy="0"/>
          <a:chOff x="0" y="0"/>
          <a:chExt cx="0" cy="0"/>
        </a:xfrm>
      </p:grpSpPr>
      <p:pic>
        <p:nvPicPr>
          <p:cNvPr id="647" name="Google Shape;647;p78" descr="Photo of elementary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648" name="Google Shape;648;p78" descr="Photo of elementary students"/>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649" name="Google Shape;649;p78" descr="Photo of high school student"/>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650" name="Google Shape;650;p78" descr="Photo of high school students"/>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651" name="Google Shape;651;p78" descr="Photo of high school students"/>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652" name="Google Shape;652;p78" descr="Photo of high school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653" name="Google Shape;653;p78" descr="Photo of high school students"/>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654" name="Google Shape;654;p78" descr="Photo of high school student"/>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655" name="Google Shape;655;p7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656"/>
        <p:cNvGrpSpPr/>
        <p:nvPr/>
      </p:nvGrpSpPr>
      <p:grpSpPr>
        <a:xfrm>
          <a:off x="0" y="0"/>
          <a:ext cx="0" cy="0"/>
          <a:chOff x="0" y="0"/>
          <a:chExt cx="0" cy="0"/>
        </a:xfrm>
      </p:grpSpPr>
      <p:pic>
        <p:nvPicPr>
          <p:cNvPr id="657" name="Google Shape;657;p79" descr="Photo of high school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658" name="Google Shape;658;p79" descr="Photo of high school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659" name="Google Shape;659;p79" descr="Photo of high school students"/>
          <p:cNvPicPr preferRelativeResize="0"/>
          <p:nvPr/>
        </p:nvPicPr>
        <p:blipFill rotWithShape="1">
          <a:blip r:embed="rId4">
            <a:alphaModFix/>
          </a:blip>
          <a:srcRect/>
          <a:stretch/>
        </p:blipFill>
        <p:spPr>
          <a:xfrm>
            <a:off x="4731467" y="152400"/>
            <a:ext cx="1828800" cy="1828800"/>
          </a:xfrm>
          <a:prstGeom prst="rect">
            <a:avLst/>
          </a:prstGeom>
          <a:noFill/>
          <a:ln>
            <a:noFill/>
          </a:ln>
        </p:spPr>
      </p:pic>
      <p:sp>
        <p:nvSpPr>
          <p:cNvPr id="660" name="Google Shape;660;p7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61"/>
        <p:cNvGrpSpPr/>
        <p:nvPr/>
      </p:nvGrpSpPr>
      <p:grpSpPr>
        <a:xfrm>
          <a:off x="0" y="0"/>
          <a:ext cx="0" cy="0"/>
          <a:chOff x="0" y="0"/>
          <a:chExt cx="0" cy="0"/>
        </a:xfrm>
      </p:grpSpPr>
      <p:sp>
        <p:nvSpPr>
          <p:cNvPr id="662" name="Google Shape;662;p8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63" name="Google Shape;663;p80"/>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664" name="Google Shape;664;p80"/>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665" name="Google Shape;665;p8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66"/>
        <p:cNvGrpSpPr/>
        <p:nvPr/>
      </p:nvGrpSpPr>
      <p:grpSpPr>
        <a:xfrm>
          <a:off x="0" y="0"/>
          <a:ext cx="0" cy="0"/>
          <a:chOff x="0" y="0"/>
          <a:chExt cx="0" cy="0"/>
        </a:xfrm>
      </p:grpSpPr>
      <p:sp>
        <p:nvSpPr>
          <p:cNvPr id="667" name="Google Shape;667;p8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68" name="Google Shape;668;p8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103"/>
        <p:cNvGrpSpPr/>
        <p:nvPr/>
      </p:nvGrpSpPr>
      <p:grpSpPr>
        <a:xfrm>
          <a:off x="0" y="0"/>
          <a:ext cx="0" cy="0"/>
          <a:chOff x="0" y="0"/>
          <a:chExt cx="0" cy="0"/>
        </a:xfrm>
      </p:grpSpPr>
      <p:pic>
        <p:nvPicPr>
          <p:cNvPr id="104" name="Google Shape;104;p9"/>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05" name="Google Shape;105;p9"/>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06" name="Google Shape;106;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07" name="Google Shape;107;p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08" name="Google Shape;108;p9"/>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69"/>
        <p:cNvGrpSpPr/>
        <p:nvPr/>
      </p:nvGrpSpPr>
      <p:grpSpPr>
        <a:xfrm>
          <a:off x="0" y="0"/>
          <a:ext cx="0" cy="0"/>
          <a:chOff x="0" y="0"/>
          <a:chExt cx="0" cy="0"/>
        </a:xfrm>
      </p:grpSpPr>
      <p:sp>
        <p:nvSpPr>
          <p:cNvPr id="670" name="Google Shape;670;p82"/>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671" name="Google Shape;671;p82"/>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672" name="Google Shape;672;p8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73"/>
        <p:cNvGrpSpPr/>
        <p:nvPr/>
      </p:nvGrpSpPr>
      <p:grpSpPr>
        <a:xfrm>
          <a:off x="0" y="0"/>
          <a:ext cx="0" cy="0"/>
          <a:chOff x="0" y="0"/>
          <a:chExt cx="0" cy="0"/>
        </a:xfrm>
      </p:grpSpPr>
      <p:sp>
        <p:nvSpPr>
          <p:cNvPr id="674" name="Google Shape;674;p83"/>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675" name="Google Shape;675;p8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76"/>
        <p:cNvGrpSpPr/>
        <p:nvPr/>
      </p:nvGrpSpPr>
      <p:grpSpPr>
        <a:xfrm>
          <a:off x="0" y="0"/>
          <a:ext cx="0" cy="0"/>
          <a:chOff x="0" y="0"/>
          <a:chExt cx="0" cy="0"/>
        </a:xfrm>
      </p:grpSpPr>
      <p:sp>
        <p:nvSpPr>
          <p:cNvPr id="677" name="Google Shape;677;p84"/>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8" name="Google Shape;678;p84"/>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679" name="Google Shape;679;p84"/>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80" name="Google Shape;680;p84"/>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681" name="Google Shape;681;p8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82"/>
        <p:cNvGrpSpPr/>
        <p:nvPr/>
      </p:nvGrpSpPr>
      <p:grpSpPr>
        <a:xfrm>
          <a:off x="0" y="0"/>
          <a:ext cx="0" cy="0"/>
          <a:chOff x="0" y="0"/>
          <a:chExt cx="0" cy="0"/>
        </a:xfrm>
      </p:grpSpPr>
      <p:sp>
        <p:nvSpPr>
          <p:cNvPr id="683" name="Google Shape;683;p85"/>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684" name="Google Shape;684;p8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85"/>
        <p:cNvGrpSpPr/>
        <p:nvPr/>
      </p:nvGrpSpPr>
      <p:grpSpPr>
        <a:xfrm>
          <a:off x="0" y="0"/>
          <a:ext cx="0" cy="0"/>
          <a:chOff x="0" y="0"/>
          <a:chExt cx="0" cy="0"/>
        </a:xfrm>
      </p:grpSpPr>
      <p:sp>
        <p:nvSpPr>
          <p:cNvPr id="686" name="Google Shape;686;p86"/>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687" name="Google Shape;687;p86"/>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688" name="Google Shape;688;p8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689"/>
        <p:cNvGrpSpPr/>
        <p:nvPr/>
      </p:nvGrpSpPr>
      <p:grpSpPr>
        <a:xfrm>
          <a:off x="0" y="0"/>
          <a:ext cx="0" cy="0"/>
          <a:chOff x="0" y="0"/>
          <a:chExt cx="0" cy="0"/>
        </a:xfrm>
      </p:grpSpPr>
      <p:sp>
        <p:nvSpPr>
          <p:cNvPr id="690" name="Google Shape;690;p8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91" name="Google Shape;691;p87"/>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692" name="Google Shape;692;p87"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693" name="Google Shape;693;p87"/>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694" name="Google Shape;694;p87"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695" name="Google Shape;695;p87"/>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696" name="Google Shape;696;p87"/>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697" name="Google Shape;697;p87"/>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698" name="Google Shape;698;p87"/>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699" name="Google Shape;699;p87"/>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700" name="Google Shape;700;p87"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701" name="Google Shape;701;p87"/>
          <p:cNvGrpSpPr/>
          <p:nvPr/>
        </p:nvGrpSpPr>
        <p:grpSpPr>
          <a:xfrm>
            <a:off x="311700" y="3548650"/>
            <a:ext cx="8363900" cy="646200"/>
            <a:chOff x="375100" y="3396250"/>
            <a:chExt cx="8363900" cy="646200"/>
          </a:xfrm>
        </p:grpSpPr>
        <p:sp>
          <p:nvSpPr>
            <p:cNvPr id="702" name="Google Shape;702;p87"/>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3" name="Google Shape;703;p87"/>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4" name="Google Shape;704;p87"/>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5" name="Google Shape;705;p87"/>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6" name="Google Shape;706;p87"/>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707" name="Google Shape;707;p87"/>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708" name="Google Shape;708;p87"/>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709" name="Google Shape;709;p87"/>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710" name="Google Shape;710;p87"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711" name="Google Shape;711;p87"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712" name="Google Shape;712;p87"/>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713" name="Google Shape;713;p87"/>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714" name="Google Shape;714;p87"/>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715" name="Google Shape;715;p87"/>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716" name="Google Shape;716;p87"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717" name="Google Shape;717;p8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18" name="Google Shape;718;p8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723"/>
        <p:cNvGrpSpPr/>
        <p:nvPr/>
      </p:nvGrpSpPr>
      <p:grpSpPr>
        <a:xfrm>
          <a:off x="0" y="0"/>
          <a:ext cx="0" cy="0"/>
          <a:chOff x="0" y="0"/>
          <a:chExt cx="0" cy="0"/>
        </a:xfrm>
      </p:grpSpPr>
      <p:sp>
        <p:nvSpPr>
          <p:cNvPr id="724" name="Google Shape;724;p89"/>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5" name="Google Shape;725;p8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726" name="Google Shape;726;p89"/>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727" name="Google Shape;727;p89"/>
          <p:cNvPicPr preferRelativeResize="0"/>
          <p:nvPr/>
        </p:nvPicPr>
        <p:blipFill rotWithShape="1">
          <a:blip r:embed="rId3">
            <a:alphaModFix/>
          </a:blip>
          <a:srcRect/>
          <a:stretch/>
        </p:blipFill>
        <p:spPr>
          <a:xfrm>
            <a:off x="2299325" y="703400"/>
            <a:ext cx="1456100" cy="919150"/>
          </a:xfrm>
          <a:prstGeom prst="rect">
            <a:avLst/>
          </a:prstGeom>
          <a:noFill/>
          <a:ln>
            <a:noFill/>
          </a:ln>
        </p:spPr>
      </p:pic>
      <p:sp>
        <p:nvSpPr>
          <p:cNvPr id="728" name="Google Shape;728;p89"/>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Roboto"/>
              <a:ea typeface="Roboto"/>
              <a:cs typeface="Roboto"/>
              <a:sym typeface="Roboto"/>
            </a:endParaRPr>
          </a:p>
        </p:txBody>
      </p:sp>
      <p:pic>
        <p:nvPicPr>
          <p:cNvPr id="729" name="Google Shape;729;p89"/>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730" name="Google Shape;730;p89"/>
          <p:cNvSpPr txBox="1">
            <a:spLocks noGrp="1"/>
          </p:cNvSpPr>
          <p:nvPr>
            <p:ph type="title"/>
          </p:nvPr>
        </p:nvSpPr>
        <p:spPr>
          <a:xfrm>
            <a:off x="205525" y="2070900"/>
            <a:ext cx="5778300" cy="536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731" name="Google Shape;731;p89"/>
          <p:cNvSpPr txBox="1">
            <a:spLocks noGrp="1"/>
          </p:cNvSpPr>
          <p:nvPr>
            <p:ph type="title" idx="2"/>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732" name="Google Shape;732;p8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733"/>
        <p:cNvGrpSpPr/>
        <p:nvPr/>
      </p:nvGrpSpPr>
      <p:grpSpPr>
        <a:xfrm>
          <a:off x="0" y="0"/>
          <a:ext cx="0" cy="0"/>
          <a:chOff x="0" y="0"/>
          <a:chExt cx="0" cy="0"/>
        </a:xfrm>
      </p:grpSpPr>
      <p:sp>
        <p:nvSpPr>
          <p:cNvPr id="734" name="Google Shape;734;p9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735" name="Google Shape;735;p90"/>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36" name="Google Shape;736;p90"/>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cxnSp>
        <p:nvCxnSpPr>
          <p:cNvPr id="737" name="Google Shape;737;p90"/>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738" name="Google Shape;738;p90"/>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739" name="Google Shape;739;p90"/>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740" name="Google Shape;740;p90"/>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741" name="Google Shape;741;p9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42" name="Google Shape;742;p90"/>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743"/>
        <p:cNvGrpSpPr/>
        <p:nvPr/>
      </p:nvGrpSpPr>
      <p:grpSpPr>
        <a:xfrm>
          <a:off x="0" y="0"/>
          <a:ext cx="0" cy="0"/>
          <a:chOff x="0" y="0"/>
          <a:chExt cx="0" cy="0"/>
        </a:xfrm>
      </p:grpSpPr>
      <p:pic>
        <p:nvPicPr>
          <p:cNvPr id="744" name="Google Shape;744;p91"/>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45" name="Google Shape;745;p91"/>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746" name="Google Shape;746;p9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47" name="Google Shape;747;p91"/>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748"/>
        <p:cNvGrpSpPr/>
        <p:nvPr/>
      </p:nvGrpSpPr>
      <p:grpSpPr>
        <a:xfrm>
          <a:off x="0" y="0"/>
          <a:ext cx="0" cy="0"/>
          <a:chOff x="0" y="0"/>
          <a:chExt cx="0" cy="0"/>
        </a:xfrm>
      </p:grpSpPr>
      <p:sp>
        <p:nvSpPr>
          <p:cNvPr id="749" name="Google Shape;749;p9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750" name="Google Shape;750;p92"/>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51" name="Google Shape;751;p9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752" name="Google Shape;752;p92"/>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pic>
        <p:nvPicPr>
          <p:cNvPr id="753" name="Google Shape;753;p92"/>
          <p:cNvPicPr preferRelativeResize="0"/>
          <p:nvPr/>
        </p:nvPicPr>
        <p:blipFill rotWithShape="1">
          <a:blip r:embed="rId3">
            <a:alphaModFix/>
          </a:blip>
          <a:srcRect/>
          <a:stretch/>
        </p:blipFill>
        <p:spPr>
          <a:xfrm>
            <a:off x="8002150" y="4594525"/>
            <a:ext cx="924425" cy="403399"/>
          </a:xfrm>
          <a:prstGeom prst="rect">
            <a:avLst/>
          </a:prstGeom>
          <a:noFill/>
          <a:ln>
            <a:noFill/>
          </a:ln>
        </p:spPr>
      </p:pic>
      <p:cxnSp>
        <p:nvCxnSpPr>
          <p:cNvPr id="754" name="Google Shape;754;p92"/>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755" name="Google Shape;755;p92"/>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756" name="Google Shape;756;p92"/>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757" name="Google Shape;757;p92"/>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758" name="Google Shape;758;p92"/>
          <p:cNvPicPr preferRelativeResize="0"/>
          <p:nvPr/>
        </p:nvPicPr>
        <p:blipFill rotWithShape="1">
          <a:blip r:embed="rId4">
            <a:alphaModFix/>
          </a:blip>
          <a:srcRect/>
          <a:stretch/>
        </p:blipFill>
        <p:spPr>
          <a:xfrm>
            <a:off x="6109200" y="616825"/>
            <a:ext cx="3034799" cy="303479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109"/>
        <p:cNvGrpSpPr/>
        <p:nvPr/>
      </p:nvGrpSpPr>
      <p:grpSpPr>
        <a:xfrm>
          <a:off x="0" y="0"/>
          <a:ext cx="0" cy="0"/>
          <a:chOff x="0" y="0"/>
          <a:chExt cx="0" cy="0"/>
        </a:xfrm>
      </p:grpSpPr>
      <p:pic>
        <p:nvPicPr>
          <p:cNvPr id="110" name="Google Shape;110;p10"/>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1" name="Google Shape;111;p10"/>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12" name="Google Shape;112;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13" name="Google Shape;113;p1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14" name="Google Shape;114;p10"/>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759"/>
        <p:cNvGrpSpPr/>
        <p:nvPr/>
      </p:nvGrpSpPr>
      <p:grpSpPr>
        <a:xfrm>
          <a:off x="0" y="0"/>
          <a:ext cx="0" cy="0"/>
          <a:chOff x="0" y="0"/>
          <a:chExt cx="0" cy="0"/>
        </a:xfrm>
      </p:grpSpPr>
      <p:pic>
        <p:nvPicPr>
          <p:cNvPr id="760" name="Google Shape;760;p93"/>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61" name="Google Shape;761;p93"/>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762" name="Google Shape;762;p9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63" name="Google Shape;763;p93"/>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64"/>
        <p:cNvGrpSpPr/>
        <p:nvPr/>
      </p:nvGrpSpPr>
      <p:grpSpPr>
        <a:xfrm>
          <a:off x="0" y="0"/>
          <a:ext cx="0" cy="0"/>
          <a:chOff x="0" y="0"/>
          <a:chExt cx="0" cy="0"/>
        </a:xfrm>
      </p:grpSpPr>
      <p:sp>
        <p:nvSpPr>
          <p:cNvPr id="765" name="Google Shape;765;p9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766"/>
        <p:cNvGrpSpPr/>
        <p:nvPr/>
      </p:nvGrpSpPr>
      <p:grpSpPr>
        <a:xfrm>
          <a:off x="0" y="0"/>
          <a:ext cx="0" cy="0"/>
          <a:chOff x="0" y="0"/>
          <a:chExt cx="0" cy="0"/>
        </a:xfrm>
      </p:grpSpPr>
      <p:sp>
        <p:nvSpPr>
          <p:cNvPr id="767" name="Google Shape;767;p9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768" name="Google Shape;768;p95"/>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69" name="Google Shape;769;p95"/>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sp>
        <p:nvSpPr>
          <p:cNvPr id="770" name="Google Shape;770;p95"/>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771" name="Google Shape;771;p9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72" name="Google Shape;772;p95"/>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773"/>
        <p:cNvGrpSpPr/>
        <p:nvPr/>
      </p:nvGrpSpPr>
      <p:grpSpPr>
        <a:xfrm>
          <a:off x="0" y="0"/>
          <a:ext cx="0" cy="0"/>
          <a:chOff x="0" y="0"/>
          <a:chExt cx="0" cy="0"/>
        </a:xfrm>
      </p:grpSpPr>
      <p:sp>
        <p:nvSpPr>
          <p:cNvPr id="774" name="Google Shape;774;p9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775" name="Google Shape;775;p96"/>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76" name="Google Shape;776;p96"/>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777" name="Google Shape;777;p96"/>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000000"/>
                </a:solidFill>
                <a:latin typeface="Roboto"/>
                <a:ea typeface="Roboto"/>
                <a:cs typeface="Roboto"/>
                <a:sym typeface="Roboto"/>
              </a:rPr>
              <a:t>Our schools, students, and educators</a:t>
            </a:r>
            <a:endParaRPr sz="2200" b="1" i="0" u="none" strike="noStrike" cap="none">
              <a:solidFill>
                <a:srgbClr val="000000"/>
              </a:solidFill>
              <a:latin typeface="Roboto"/>
              <a:ea typeface="Roboto"/>
              <a:cs typeface="Roboto"/>
              <a:sym typeface="Roboto"/>
            </a:endParaRPr>
          </a:p>
        </p:txBody>
      </p:sp>
      <p:sp>
        <p:nvSpPr>
          <p:cNvPr id="778" name="Google Shape;778;p96"/>
          <p:cNvSpPr txBox="1"/>
          <p:nvPr/>
        </p:nvSpPr>
        <p:spPr>
          <a:xfrm>
            <a:off x="6587225" y="1228675"/>
            <a:ext cx="2195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779" name="Google Shape;779;p96"/>
          <p:cNvSpPr txBox="1"/>
          <p:nvPr/>
        </p:nvSpPr>
        <p:spPr>
          <a:xfrm>
            <a:off x="6724875" y="3655100"/>
            <a:ext cx="1924200" cy="3699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1"/>
                </a:solidFill>
                <a:latin typeface="Roboto"/>
                <a:ea typeface="Roboto"/>
                <a:cs typeface="Roboto"/>
                <a:sym typeface="Roboto"/>
              </a:rPr>
              <a:t>*Includes both Non-English Proficient and Limited English Proficient students</a:t>
            </a:r>
            <a:endParaRPr sz="800" b="0" i="1" u="none" strike="noStrike" cap="none">
              <a:solidFill>
                <a:schemeClr val="dk1"/>
              </a:solidFill>
              <a:latin typeface="Roboto"/>
              <a:ea typeface="Roboto"/>
              <a:cs typeface="Roboto"/>
              <a:sym typeface="Roboto"/>
            </a:endParaRPr>
          </a:p>
        </p:txBody>
      </p:sp>
      <p:grpSp>
        <p:nvGrpSpPr>
          <p:cNvPr id="780" name="Google Shape;780;p96"/>
          <p:cNvGrpSpPr/>
          <p:nvPr/>
        </p:nvGrpSpPr>
        <p:grpSpPr>
          <a:xfrm>
            <a:off x="308400" y="1062325"/>
            <a:ext cx="1006800" cy="1003500"/>
            <a:chOff x="308400" y="1076275"/>
            <a:chExt cx="1006800" cy="1003500"/>
          </a:xfrm>
        </p:grpSpPr>
        <p:sp>
          <p:nvSpPr>
            <p:cNvPr id="781" name="Google Shape;781;p96"/>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2" name="Google Shape;782;p96"/>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783" name="Google Shape;783;p96"/>
          <p:cNvGrpSpPr/>
          <p:nvPr/>
        </p:nvGrpSpPr>
        <p:grpSpPr>
          <a:xfrm>
            <a:off x="308400" y="2150613"/>
            <a:ext cx="1006800" cy="1003500"/>
            <a:chOff x="308400" y="2218825"/>
            <a:chExt cx="1006800" cy="1003500"/>
          </a:xfrm>
        </p:grpSpPr>
        <p:sp>
          <p:nvSpPr>
            <p:cNvPr id="784" name="Google Shape;784;p96"/>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5" name="Google Shape;785;p96"/>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SCHOOLS</a:t>
              </a:r>
              <a:endParaRPr sz="1200" b="0" i="0" u="none" strike="noStrike" cap="none">
                <a:solidFill>
                  <a:schemeClr val="dk1"/>
                </a:solidFill>
                <a:latin typeface="Roboto"/>
                <a:ea typeface="Roboto"/>
                <a:cs typeface="Roboto"/>
                <a:sym typeface="Roboto"/>
              </a:endParaRPr>
            </a:p>
          </p:txBody>
        </p:sp>
      </p:grpSp>
      <p:grpSp>
        <p:nvGrpSpPr>
          <p:cNvPr id="786" name="Google Shape;786;p96"/>
          <p:cNvGrpSpPr/>
          <p:nvPr/>
        </p:nvGrpSpPr>
        <p:grpSpPr>
          <a:xfrm>
            <a:off x="308400" y="3238900"/>
            <a:ext cx="1006800" cy="1003500"/>
            <a:chOff x="308400" y="1076275"/>
            <a:chExt cx="1006800" cy="1003500"/>
          </a:xfrm>
        </p:grpSpPr>
        <p:sp>
          <p:nvSpPr>
            <p:cNvPr id="787" name="Google Shape;787;p96"/>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8" name="Google Shape;788;p96"/>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789" name="Google Shape;789;p96"/>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790" name="Google Shape;790;p96"/>
          <p:cNvPicPr preferRelativeResize="0"/>
          <p:nvPr/>
        </p:nvPicPr>
        <p:blipFill rotWithShape="1">
          <a:blip r:embed="rId3">
            <a:alphaModFix/>
          </a:blip>
          <a:srcRect/>
          <a:stretch/>
        </p:blipFill>
        <p:spPr>
          <a:xfrm>
            <a:off x="1761637" y="1426175"/>
            <a:ext cx="4307277" cy="2744887"/>
          </a:xfrm>
          <a:prstGeom prst="rect">
            <a:avLst/>
          </a:prstGeom>
          <a:noFill/>
          <a:ln>
            <a:noFill/>
          </a:ln>
        </p:spPr>
      </p:pic>
      <p:cxnSp>
        <p:nvCxnSpPr>
          <p:cNvPr id="791" name="Google Shape;791;p96"/>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792" name="Google Shape;792;p9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93" name="Google Shape;793;p96"/>
          <p:cNvPicPr preferRelativeResize="0"/>
          <p:nvPr/>
        </p:nvPicPr>
        <p:blipFill rotWithShape="1">
          <a:blip r:embed="rId4">
            <a:alphaModFix/>
          </a:blip>
          <a:srcRect/>
          <a:stretch/>
        </p:blipFill>
        <p:spPr>
          <a:xfrm>
            <a:off x="8002150" y="4594525"/>
            <a:ext cx="924425" cy="403399"/>
          </a:xfrm>
          <a:prstGeom prst="rect">
            <a:avLst/>
          </a:prstGeom>
          <a:noFill/>
          <a:ln>
            <a:noFill/>
          </a:ln>
        </p:spPr>
      </p:pic>
      <p:sp>
        <p:nvSpPr>
          <p:cNvPr id="794" name="Google Shape;794;p96"/>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795"/>
        <p:cNvGrpSpPr/>
        <p:nvPr/>
      </p:nvGrpSpPr>
      <p:grpSpPr>
        <a:xfrm>
          <a:off x="0" y="0"/>
          <a:ext cx="0" cy="0"/>
          <a:chOff x="0" y="0"/>
          <a:chExt cx="0" cy="0"/>
        </a:xfrm>
      </p:grpSpPr>
      <p:sp>
        <p:nvSpPr>
          <p:cNvPr id="796" name="Google Shape;796;p9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797" name="Google Shape;797;p97"/>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98" name="Google Shape;798;p97"/>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sp>
        <p:nvSpPr>
          <p:cNvPr id="799" name="Google Shape;799;p9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00" name="Google Shape;800;p97"/>
          <p:cNvPicPr preferRelativeResize="0"/>
          <p:nvPr/>
        </p:nvPicPr>
        <p:blipFill rotWithShape="1">
          <a:blip r:embed="rId3">
            <a:alphaModFix/>
          </a:blip>
          <a:srcRect/>
          <a:stretch/>
        </p:blipFill>
        <p:spPr>
          <a:xfrm>
            <a:off x="8002150" y="4594525"/>
            <a:ext cx="924425" cy="403399"/>
          </a:xfrm>
          <a:prstGeom prst="rect">
            <a:avLst/>
          </a:prstGeom>
          <a:noFill/>
          <a:ln>
            <a:noFill/>
          </a:ln>
        </p:spPr>
      </p:pic>
      <p:cxnSp>
        <p:nvCxnSpPr>
          <p:cNvPr id="801" name="Google Shape;801;p97"/>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802" name="Google Shape;802;p97"/>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803" name="Google Shape;803;p97"/>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enact legislation in an effective way </a:t>
            </a:r>
            <a:endParaRPr sz="1000" b="0" i="0" u="none" strike="noStrike" cap="none">
              <a:solidFill>
                <a:srgbClr val="000000"/>
              </a:solidFill>
              <a:latin typeface="Roboto"/>
              <a:ea typeface="Roboto"/>
              <a:cs typeface="Roboto"/>
              <a:sym typeface="Roboto"/>
            </a:endParaRPr>
          </a:p>
        </p:txBody>
      </p:sp>
      <p:sp>
        <p:nvSpPr>
          <p:cNvPr id="804" name="Google Shape;804;p97"/>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805" name="Google Shape;805;p97"/>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806" name="Google Shape;806;p97"/>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807" name="Google Shape;807;p97"/>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808" name="Google Shape;808;p97"/>
          <p:cNvGrpSpPr/>
          <p:nvPr/>
        </p:nvGrpSpPr>
        <p:grpSpPr>
          <a:xfrm>
            <a:off x="311700" y="3548650"/>
            <a:ext cx="8363900" cy="646200"/>
            <a:chOff x="375100" y="3396250"/>
            <a:chExt cx="8363900" cy="646200"/>
          </a:xfrm>
        </p:grpSpPr>
        <p:sp>
          <p:nvSpPr>
            <p:cNvPr id="809" name="Google Shape;809;p97"/>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0" name="Google Shape;810;p97"/>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1" name="Google Shape;811;p97"/>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2" name="Google Shape;812;p97"/>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3" name="Google Shape;813;p97"/>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814" name="Google Shape;814;p97"/>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815" name="Google Shape;815;p97"/>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816" name="Google Shape;816;p97"/>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817" name="Google Shape;817;p97"/>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818" name="Google Shape;818;p97"/>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819" name="Google Shape;819;p97"/>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820" name="Google Shape;820;p97"/>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821" name="Google Shape;821;p97"/>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822" name="Google Shape;822;p97"/>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823" name="Google Shape;823;p97"/>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824"/>
        <p:cNvGrpSpPr/>
        <p:nvPr/>
      </p:nvGrpSpPr>
      <p:grpSpPr>
        <a:xfrm>
          <a:off x="0" y="0"/>
          <a:ext cx="0" cy="0"/>
          <a:chOff x="0" y="0"/>
          <a:chExt cx="0" cy="0"/>
        </a:xfrm>
      </p:grpSpPr>
      <p:pic>
        <p:nvPicPr>
          <p:cNvPr id="825" name="Google Shape;825;p98"/>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26" name="Google Shape;826;p98"/>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27" name="Google Shape;827;p9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28" name="Google Shape;828;p9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29" name="Google Shape;829;p98"/>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830"/>
        <p:cNvGrpSpPr/>
        <p:nvPr/>
      </p:nvGrpSpPr>
      <p:grpSpPr>
        <a:xfrm>
          <a:off x="0" y="0"/>
          <a:ext cx="0" cy="0"/>
          <a:chOff x="0" y="0"/>
          <a:chExt cx="0" cy="0"/>
        </a:xfrm>
      </p:grpSpPr>
      <p:pic>
        <p:nvPicPr>
          <p:cNvPr id="831" name="Google Shape;831;p99"/>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32" name="Google Shape;832;p99"/>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33" name="Google Shape;833;p9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34" name="Google Shape;834;p9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35" name="Google Shape;835;p99"/>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836"/>
        <p:cNvGrpSpPr/>
        <p:nvPr/>
      </p:nvGrpSpPr>
      <p:grpSpPr>
        <a:xfrm>
          <a:off x="0" y="0"/>
          <a:ext cx="0" cy="0"/>
          <a:chOff x="0" y="0"/>
          <a:chExt cx="0" cy="0"/>
        </a:xfrm>
      </p:grpSpPr>
      <p:pic>
        <p:nvPicPr>
          <p:cNvPr id="837" name="Google Shape;837;p100"/>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38" name="Google Shape;838;p100"/>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39" name="Google Shape;839;p10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40" name="Google Shape;840;p10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41" name="Google Shape;841;p100"/>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842"/>
        <p:cNvGrpSpPr/>
        <p:nvPr/>
      </p:nvGrpSpPr>
      <p:grpSpPr>
        <a:xfrm>
          <a:off x="0" y="0"/>
          <a:ext cx="0" cy="0"/>
          <a:chOff x="0" y="0"/>
          <a:chExt cx="0" cy="0"/>
        </a:xfrm>
      </p:grpSpPr>
      <p:pic>
        <p:nvPicPr>
          <p:cNvPr id="843" name="Google Shape;843;p101"/>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44" name="Google Shape;844;p101"/>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45" name="Google Shape;845;p10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46" name="Google Shape;846;p101"/>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847"/>
        <p:cNvGrpSpPr/>
        <p:nvPr/>
      </p:nvGrpSpPr>
      <p:grpSpPr>
        <a:xfrm>
          <a:off x="0" y="0"/>
          <a:ext cx="0" cy="0"/>
          <a:chOff x="0" y="0"/>
          <a:chExt cx="0" cy="0"/>
        </a:xfrm>
      </p:grpSpPr>
      <p:pic>
        <p:nvPicPr>
          <p:cNvPr id="848" name="Google Shape;848;p102"/>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49" name="Google Shape;849;p102"/>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50" name="Google Shape;850;p10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51" name="Google Shape;851;p102"/>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slideLayout" Target="../slideLayouts/slideLayout71.xml"/><Relationship Id="rId39" Type="http://schemas.openxmlformats.org/officeDocument/2006/relationships/slideLayout" Target="../slideLayouts/slideLayout84.xml"/><Relationship Id="rId21" Type="http://schemas.openxmlformats.org/officeDocument/2006/relationships/slideLayout" Target="../slideLayouts/slideLayout66.xml"/><Relationship Id="rId34" Type="http://schemas.openxmlformats.org/officeDocument/2006/relationships/slideLayout" Target="../slideLayouts/slideLayout79.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29" Type="http://schemas.openxmlformats.org/officeDocument/2006/relationships/slideLayout" Target="../slideLayouts/slideLayout74.xml"/><Relationship Id="rId41" Type="http://schemas.openxmlformats.org/officeDocument/2006/relationships/theme" Target="../theme/theme2.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32" Type="http://schemas.openxmlformats.org/officeDocument/2006/relationships/slideLayout" Target="../slideLayouts/slideLayout77.xml"/><Relationship Id="rId37" Type="http://schemas.openxmlformats.org/officeDocument/2006/relationships/slideLayout" Target="../slideLayouts/slideLayout82.xml"/><Relationship Id="rId40" Type="http://schemas.openxmlformats.org/officeDocument/2006/relationships/slideLayout" Target="../slideLayouts/slideLayout85.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28" Type="http://schemas.openxmlformats.org/officeDocument/2006/relationships/slideLayout" Target="../slideLayouts/slideLayout73.xml"/><Relationship Id="rId36" Type="http://schemas.openxmlformats.org/officeDocument/2006/relationships/slideLayout" Target="../slideLayouts/slideLayout81.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31" Type="http://schemas.openxmlformats.org/officeDocument/2006/relationships/slideLayout" Target="../slideLayouts/slideLayout76.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slideLayout" Target="../slideLayouts/slideLayout72.xml"/><Relationship Id="rId30" Type="http://schemas.openxmlformats.org/officeDocument/2006/relationships/slideLayout" Target="../slideLayouts/slideLayout75.xml"/><Relationship Id="rId35" Type="http://schemas.openxmlformats.org/officeDocument/2006/relationships/slideLayout" Target="../slideLayouts/slideLayout80.xml"/><Relationship Id="rId8" Type="http://schemas.openxmlformats.org/officeDocument/2006/relationships/slideLayout" Target="../slideLayouts/slideLayout53.xml"/><Relationship Id="rId3" Type="http://schemas.openxmlformats.org/officeDocument/2006/relationships/slideLayout" Target="../slideLayouts/slideLayout48.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33" Type="http://schemas.openxmlformats.org/officeDocument/2006/relationships/slideLayout" Target="../slideLayouts/slideLayout78.xml"/><Relationship Id="rId38" Type="http://schemas.openxmlformats.org/officeDocument/2006/relationships/slideLayout" Target="../slideLayouts/slideLayout83.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98.xml"/><Relationship Id="rId18" Type="http://schemas.openxmlformats.org/officeDocument/2006/relationships/slideLayout" Target="../slideLayouts/slideLayout103.xml"/><Relationship Id="rId26" Type="http://schemas.openxmlformats.org/officeDocument/2006/relationships/slideLayout" Target="../slideLayouts/slideLayout111.xml"/><Relationship Id="rId39" Type="http://schemas.openxmlformats.org/officeDocument/2006/relationships/slideLayout" Target="../slideLayouts/slideLayout124.xml"/><Relationship Id="rId21" Type="http://schemas.openxmlformats.org/officeDocument/2006/relationships/slideLayout" Target="../slideLayouts/slideLayout106.xml"/><Relationship Id="rId34" Type="http://schemas.openxmlformats.org/officeDocument/2006/relationships/slideLayout" Target="../slideLayouts/slideLayout119.xml"/><Relationship Id="rId7" Type="http://schemas.openxmlformats.org/officeDocument/2006/relationships/slideLayout" Target="../slideLayouts/slideLayout92.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0" Type="http://schemas.openxmlformats.org/officeDocument/2006/relationships/slideLayout" Target="../slideLayouts/slideLayout105.xml"/><Relationship Id="rId29" Type="http://schemas.openxmlformats.org/officeDocument/2006/relationships/slideLayout" Target="../slideLayouts/slideLayout114.xml"/><Relationship Id="rId41" Type="http://schemas.openxmlformats.org/officeDocument/2006/relationships/theme" Target="../theme/theme3.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24" Type="http://schemas.openxmlformats.org/officeDocument/2006/relationships/slideLayout" Target="../slideLayouts/slideLayout109.xml"/><Relationship Id="rId32" Type="http://schemas.openxmlformats.org/officeDocument/2006/relationships/slideLayout" Target="../slideLayouts/slideLayout117.xml"/><Relationship Id="rId37" Type="http://schemas.openxmlformats.org/officeDocument/2006/relationships/slideLayout" Target="../slideLayouts/slideLayout122.xml"/><Relationship Id="rId40" Type="http://schemas.openxmlformats.org/officeDocument/2006/relationships/slideLayout" Target="../slideLayouts/slideLayout125.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23" Type="http://schemas.openxmlformats.org/officeDocument/2006/relationships/slideLayout" Target="../slideLayouts/slideLayout108.xml"/><Relationship Id="rId28" Type="http://schemas.openxmlformats.org/officeDocument/2006/relationships/slideLayout" Target="../slideLayouts/slideLayout113.xml"/><Relationship Id="rId36" Type="http://schemas.openxmlformats.org/officeDocument/2006/relationships/slideLayout" Target="../slideLayouts/slideLayout121.xml"/><Relationship Id="rId10" Type="http://schemas.openxmlformats.org/officeDocument/2006/relationships/slideLayout" Target="../slideLayouts/slideLayout95.xml"/><Relationship Id="rId19" Type="http://schemas.openxmlformats.org/officeDocument/2006/relationships/slideLayout" Target="../slideLayouts/slideLayout104.xml"/><Relationship Id="rId31" Type="http://schemas.openxmlformats.org/officeDocument/2006/relationships/slideLayout" Target="../slideLayouts/slideLayout116.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 Id="rId22" Type="http://schemas.openxmlformats.org/officeDocument/2006/relationships/slideLayout" Target="../slideLayouts/slideLayout107.xml"/><Relationship Id="rId27" Type="http://schemas.openxmlformats.org/officeDocument/2006/relationships/slideLayout" Target="../slideLayouts/slideLayout112.xml"/><Relationship Id="rId30" Type="http://schemas.openxmlformats.org/officeDocument/2006/relationships/slideLayout" Target="../slideLayouts/slideLayout115.xml"/><Relationship Id="rId35" Type="http://schemas.openxmlformats.org/officeDocument/2006/relationships/slideLayout" Target="../slideLayouts/slideLayout120.xml"/><Relationship Id="rId8" Type="http://schemas.openxmlformats.org/officeDocument/2006/relationships/slideLayout" Target="../slideLayouts/slideLayout93.xml"/><Relationship Id="rId3" Type="http://schemas.openxmlformats.org/officeDocument/2006/relationships/slideLayout" Target="../slideLayouts/slideLayout88.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5" Type="http://schemas.openxmlformats.org/officeDocument/2006/relationships/slideLayout" Target="../slideLayouts/slideLayout110.xml"/><Relationship Id="rId33" Type="http://schemas.openxmlformats.org/officeDocument/2006/relationships/slideLayout" Target="../slideLayouts/slideLayout118.xml"/><Relationship Id="rId38" Type="http://schemas.openxmlformats.org/officeDocument/2006/relationships/slideLayout" Target="../slideLayouts/slideLayout1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361"/>
        <p:cNvGrpSpPr/>
        <p:nvPr/>
      </p:nvGrpSpPr>
      <p:grpSpPr>
        <a:xfrm>
          <a:off x="0" y="0"/>
          <a:ext cx="0" cy="0"/>
          <a:chOff x="0" y="0"/>
          <a:chExt cx="0" cy="0"/>
        </a:xfrm>
      </p:grpSpPr>
      <p:sp>
        <p:nvSpPr>
          <p:cNvPr id="362" name="Google Shape;362;p4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363" name="Google Shape;363;p4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364" name="Google Shape;364;p4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 id="2147483718" r:id="rId26"/>
    <p:sldLayoutId id="2147483719" r:id="rId27"/>
    <p:sldLayoutId id="2147483720" r:id="rId28"/>
    <p:sldLayoutId id="2147483721" r:id="rId29"/>
    <p:sldLayoutId id="2147483722" r:id="rId30"/>
    <p:sldLayoutId id="2147483723" r:id="rId31"/>
    <p:sldLayoutId id="2147483724" r:id="rId32"/>
    <p:sldLayoutId id="2147483725" r:id="rId33"/>
    <p:sldLayoutId id="2147483726" r:id="rId34"/>
    <p:sldLayoutId id="2147483727" r:id="rId35"/>
    <p:sldLayoutId id="2147483728" r:id="rId36"/>
    <p:sldLayoutId id="2147483729" r:id="rId37"/>
    <p:sldLayoutId id="2147483730" r:id="rId38"/>
    <p:sldLayoutId id="2147483731" r:id="rId39"/>
    <p:sldLayoutId id="2147483732" r:id="rId4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719"/>
        <p:cNvGrpSpPr/>
        <p:nvPr/>
      </p:nvGrpSpPr>
      <p:grpSpPr>
        <a:xfrm>
          <a:off x="0" y="0"/>
          <a:ext cx="0" cy="0"/>
          <a:chOff x="0" y="0"/>
          <a:chExt cx="0" cy="0"/>
        </a:xfrm>
      </p:grpSpPr>
      <p:sp>
        <p:nvSpPr>
          <p:cNvPr id="720" name="Google Shape;720;p8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21" name="Google Shape;721;p8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722" name="Google Shape;722;p8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 id="2147483751" r:id="rId19"/>
    <p:sldLayoutId id="2147483752" r:id="rId20"/>
    <p:sldLayoutId id="2147483753" r:id="rId21"/>
    <p:sldLayoutId id="2147483754" r:id="rId22"/>
    <p:sldLayoutId id="2147483755" r:id="rId23"/>
    <p:sldLayoutId id="2147483756" r:id="rId24"/>
    <p:sldLayoutId id="2147483757" r:id="rId25"/>
    <p:sldLayoutId id="2147483758" r:id="rId26"/>
    <p:sldLayoutId id="2147483759" r:id="rId27"/>
    <p:sldLayoutId id="2147483760" r:id="rId28"/>
    <p:sldLayoutId id="2147483761" r:id="rId29"/>
    <p:sldLayoutId id="2147483762" r:id="rId30"/>
    <p:sldLayoutId id="2147483763" r:id="rId31"/>
    <p:sldLayoutId id="2147483764" r:id="rId32"/>
    <p:sldLayoutId id="2147483765" r:id="rId33"/>
    <p:sldLayoutId id="2147483766" r:id="rId34"/>
    <p:sldLayoutId id="2147483767" r:id="rId35"/>
    <p:sldLayoutId id="2147483768" r:id="rId36"/>
    <p:sldLayoutId id="2147483769" r:id="rId37"/>
    <p:sldLayoutId id="2147483770" r:id="rId38"/>
    <p:sldLayoutId id="2147483771" r:id="rId39"/>
    <p:sldLayoutId id="2147483772" r:id="rId4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3" Type="http://schemas.openxmlformats.org/officeDocument/2006/relationships/hyperlink" Target="mailto:Meushaw_l@cde.state.co.us" TargetMode="External"/><Relationship Id="rId2" Type="http://schemas.openxmlformats.org/officeDocument/2006/relationships/notesSlide" Target="../notesSlides/notesSlide11.xml"/><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3" Type="http://schemas.openxmlformats.org/officeDocument/2006/relationships/hyperlink" Target="https://app.smartsheet.com/b/form/1b727f731bf043a786f9cf2035fa8503" TargetMode="External"/><Relationship Id="rId2" Type="http://schemas.openxmlformats.org/officeDocument/2006/relationships/notesSlide" Target="../notesSlides/notesSlide12.xml"/><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3" Type="http://schemas.openxmlformats.org/officeDocument/2006/relationships/hyperlink" Target="https://app.smartsheet.com/b/form/a82896cc1b0f44bf88f92c4660554098" TargetMode="External"/><Relationship Id="rId2" Type="http://schemas.openxmlformats.org/officeDocument/2006/relationships/notesSlide" Target="../notesSlides/notesSlide14.xml"/><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3" Type="http://schemas.openxmlformats.org/officeDocument/2006/relationships/hyperlink" Target="https://www.cde.state.co.us/gains/finalexpenditurereport" TargetMode="External"/><Relationship Id="rId2" Type="http://schemas.openxmlformats.org/officeDocument/2006/relationships/notesSlide" Target="../notesSlides/notesSlide16.xml"/><Relationship Id="rId1" Type="http://schemas.openxmlformats.org/officeDocument/2006/relationships/slideLayout" Target="../slideLayouts/slideLayout46.xml"/><Relationship Id="rId4" Type="http://schemas.openxmlformats.org/officeDocument/2006/relationships/hyperlink" Target="https://vimeo.com/1013633242?share=copy"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cde.state.co.us/fedprograms/regionalcontactspage" TargetMode="External"/><Relationship Id="rId2" Type="http://schemas.openxmlformats.org/officeDocument/2006/relationships/notesSlide" Target="../notesSlides/notesSlide17.xml"/><Relationship Id="rId1" Type="http://schemas.openxmlformats.org/officeDocument/2006/relationships/slideLayout" Target="../slideLayouts/slideLayout46.xml"/><Relationship Id="rId5" Type="http://schemas.openxmlformats.org/officeDocument/2006/relationships/hyperlink" Target="https://www.cde.state.co.us/fedprograms/consapp/trainctr" TargetMode="External"/><Relationship Id="rId4" Type="http://schemas.openxmlformats.org/officeDocument/2006/relationships/hyperlink" Target="https://www.cde.state.co.us/fedprograms/consolidatedapplicationplanningresource"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7.xml"/></Relationships>
</file>

<file path=ppt/slides/_rels/slide20.xml.rels><?xml version="1.0" encoding="UTF-8" standalone="yes"?>
<Relationships xmlns="http://schemas.openxmlformats.org/package/2006/relationships"><Relationship Id="rId8" Type="http://schemas.openxmlformats.org/officeDocument/2006/relationships/hyperlink" Target="mailto:crumley_k@cde.state.co.us" TargetMode="External"/><Relationship Id="rId13" Type="http://schemas.openxmlformats.org/officeDocument/2006/relationships/hyperlink" Target="mailto:echsner_r@cde.state.co.us" TargetMode="External"/><Relationship Id="rId18" Type="http://schemas.openxmlformats.org/officeDocument/2006/relationships/hyperlink" Target="mailto:chaffin_m@cde.state.co.us" TargetMode="External"/><Relationship Id="rId26" Type="http://schemas.openxmlformats.org/officeDocument/2006/relationships/hyperlink" Target="mailto:hollingshead_j@cde.state.co.us" TargetMode="External"/><Relationship Id="rId3" Type="http://schemas.openxmlformats.org/officeDocument/2006/relationships/hyperlink" Target="mailto:Lastname_Firstinital@cde.state.co.us" TargetMode="External"/><Relationship Id="rId21" Type="http://schemas.openxmlformats.org/officeDocument/2006/relationships/hyperlink" Target="mailto:Hawkins_r@cde.state.co.us" TargetMode="External"/><Relationship Id="rId7" Type="http://schemas.openxmlformats.org/officeDocument/2006/relationships/hyperlink" Target="mailto:giessinger_t@cde.state.co.us" TargetMode="External"/><Relationship Id="rId12" Type="http://schemas.openxmlformats.org/officeDocument/2006/relationships/hyperlink" Target="mailto:byrd_e@cde.state.co.us" TargetMode="External"/><Relationship Id="rId17" Type="http://schemas.openxmlformats.org/officeDocument/2006/relationships/hyperlink" Target="mailto:hickman_n@cde.state.co.us" TargetMode="External"/><Relationship Id="rId25" Type="http://schemas.openxmlformats.org/officeDocument/2006/relationships/hyperlink" Target="mailto:collins_d@cde.state.co.us" TargetMode="External"/><Relationship Id="rId2" Type="http://schemas.openxmlformats.org/officeDocument/2006/relationships/notesSlide" Target="../notesSlides/notesSlide20.xml"/><Relationship Id="rId16" Type="http://schemas.openxmlformats.org/officeDocument/2006/relationships/hyperlink" Target="mailto:temple_r@cde.state.co.us" TargetMode="External"/><Relationship Id="rId20" Type="http://schemas.openxmlformats.org/officeDocument/2006/relationships/hyperlink" Target="mailto:Austin_j@cde.state.co.us" TargetMode="External"/><Relationship Id="rId1" Type="http://schemas.openxmlformats.org/officeDocument/2006/relationships/slideLayout" Target="../slideLayouts/slideLayout39.xml"/><Relationship Id="rId6" Type="http://schemas.openxmlformats.org/officeDocument/2006/relationships/hyperlink" Target="mailto:adeboye-sullivan_c@cde.state.co.us" TargetMode="External"/><Relationship Id="rId11" Type="http://schemas.openxmlformats.org/officeDocument/2006/relationships/hyperlink" Target="https://www.cde.state.co.us/fedprograms/regionalcontactspage" TargetMode="External"/><Relationship Id="rId24" Type="http://schemas.openxmlformats.org/officeDocument/2006/relationships/hyperlink" Target="mailto:morris_h@cde.state.co.us" TargetMode="External"/><Relationship Id="rId5" Type="http://schemas.openxmlformats.org/officeDocument/2006/relationships/hyperlink" Target="mailto:meushaw_l@cde.state.co.us" TargetMode="External"/><Relationship Id="rId15" Type="http://schemas.openxmlformats.org/officeDocument/2006/relationships/hyperlink" Target="mailto:miller-curley_s@cde.state.co.us" TargetMode="External"/><Relationship Id="rId23" Type="http://schemas.openxmlformats.org/officeDocument/2006/relationships/hyperlink" Target="mailto:%20parsley_b@cde.state.co.us" TargetMode="External"/><Relationship Id="rId10" Type="http://schemas.openxmlformats.org/officeDocument/2006/relationships/hyperlink" Target="mailto:rowan_a@cde.state.co.us" TargetMode="External"/><Relationship Id="rId19" Type="http://schemas.openxmlformats.org/officeDocument/2006/relationships/hyperlink" Target="mailto:ring_j@cde.state.co.us" TargetMode="External"/><Relationship Id="rId4" Type="http://schemas.openxmlformats.org/officeDocument/2006/relationships/hyperlink" Target="mailto:mohajeri-nelson_n@cde.state.co.us" TargetMode="External"/><Relationship Id="rId9" Type="http://schemas.openxmlformats.org/officeDocument/2006/relationships/hyperlink" Target="mailto:negley_t@cde.state.co.us" TargetMode="External"/><Relationship Id="rId14" Type="http://schemas.openxmlformats.org/officeDocument/2006/relationships/hyperlink" Target="mailto:boylan_k@cde.state.co.us" TargetMode="External"/><Relationship Id="rId22" Type="http://schemas.openxmlformats.org/officeDocument/2006/relationships/hyperlink" Target="mailto:Kaleda_s@cde.state.co.us" TargetMode="External"/><Relationship Id="rId27" Type="http://schemas.openxmlformats.org/officeDocument/2006/relationships/hyperlink" Target="mailto:prael_m@cde.state.co.us"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0.xml"/></Relationships>
</file>

<file path=ppt/slides/_rels/slide4.xml.rels><?xml version="1.0" encoding="UTF-8" standalone="yes"?>
<Relationships xmlns="http://schemas.openxmlformats.org/package/2006/relationships"><Relationship Id="rId3" Type="http://schemas.openxmlformats.org/officeDocument/2006/relationships/hyperlink" Target="https://www.cde.state.co.us/fedprograms/eseaofficehoursppt06032025" TargetMode="External"/><Relationship Id="rId2" Type="http://schemas.openxmlformats.org/officeDocument/2006/relationships/notesSlide" Target="../notesSlides/notesSlide4.xml"/><Relationship Id="rId1" Type="http://schemas.openxmlformats.org/officeDocument/2006/relationships/slideLayout" Target="../slideLayouts/slideLayout87.xml"/><Relationship Id="rId6" Type="http://schemas.openxmlformats.org/officeDocument/2006/relationships/hyperlink" Target="mailto:owen_e@cde.state.co.us" TargetMode="External"/><Relationship Id="rId5" Type="http://schemas.openxmlformats.org/officeDocument/2006/relationships/hyperlink" Target="https://www.cde.state.co.us/fedprograms/resourcesandtechnicalassistance" TargetMode="External"/><Relationship Id="rId4" Type="http://schemas.openxmlformats.org/officeDocument/2006/relationships/hyperlink" Target="https://www.cde.state.co.us/fedprograms/06032025brumantraining"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3" Type="http://schemas.openxmlformats.org/officeDocument/2006/relationships/hyperlink" Target="https://colorado.egrantsmanagement.com/user/signin.aspx?ccipSessionKey=638497470922397337" TargetMode="External"/><Relationship Id="rId2" Type="http://schemas.openxmlformats.org/officeDocument/2006/relationships/notesSlide" Target="../notesSlides/notesSlide7.xml"/><Relationship Id="rId1" Type="http://schemas.openxmlformats.org/officeDocument/2006/relationships/slideLayout" Target="../slideLayouts/slideLayout46.xml"/><Relationship Id="rId6" Type="http://schemas.openxmlformats.org/officeDocument/2006/relationships/hyperlink" Target="https://www.cde.state.co.us/gains/gainstrainings" TargetMode="External"/><Relationship Id="rId5" Type="http://schemas.openxmlformats.org/officeDocument/2006/relationships/hyperlink" Target="https://app.smartsheet.com/b/form/95abca2bd3ca41bebd9a43a6edd8e423" TargetMode="External"/><Relationship Id="rId4" Type="http://schemas.openxmlformats.org/officeDocument/2006/relationships/hyperlink" Target="https://vimeo.com/928865358"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44"/>
        <p:cNvGrpSpPr/>
        <p:nvPr/>
      </p:nvGrpSpPr>
      <p:grpSpPr>
        <a:xfrm>
          <a:off x="0" y="0"/>
          <a:ext cx="0" cy="0"/>
          <a:chOff x="0" y="0"/>
          <a:chExt cx="0" cy="0"/>
        </a:xfrm>
      </p:grpSpPr>
      <p:sp>
        <p:nvSpPr>
          <p:cNvPr id="1045" name="Google Shape;1045;p129"/>
          <p:cNvSpPr txBox="1">
            <a:spLocks noGrp="1"/>
          </p:cNvSpPr>
          <p:nvPr>
            <p:ph type="title" idx="2"/>
          </p:nvPr>
        </p:nvSpPr>
        <p:spPr>
          <a:xfrm>
            <a:off x="205525" y="2960750"/>
            <a:ext cx="5778300" cy="10401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a:t>CDE ESEA and ESSER Office Hours</a:t>
            </a:r>
            <a:endParaRPr/>
          </a:p>
          <a:p>
            <a:pPr marL="0" lvl="0" indent="0" algn="ctr" rtl="0">
              <a:spcBef>
                <a:spcPts val="0"/>
              </a:spcBef>
              <a:spcAft>
                <a:spcPts val="0"/>
              </a:spcAft>
              <a:buNone/>
            </a:pPr>
            <a:endParaRPr sz="1000"/>
          </a:p>
          <a:p>
            <a:pPr marL="0" lvl="0" indent="0" algn="ctr" rtl="0">
              <a:spcBef>
                <a:spcPts val="0"/>
              </a:spcBef>
              <a:spcAft>
                <a:spcPts val="0"/>
              </a:spcAft>
              <a:buNone/>
            </a:pPr>
            <a:r>
              <a:rPr lang="en"/>
              <a:t>June 12, 2025</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99"/>
        <p:cNvGrpSpPr/>
        <p:nvPr/>
      </p:nvGrpSpPr>
      <p:grpSpPr>
        <a:xfrm>
          <a:off x="0" y="0"/>
          <a:ext cx="0" cy="0"/>
          <a:chOff x="0" y="0"/>
          <a:chExt cx="0" cy="0"/>
        </a:xfrm>
      </p:grpSpPr>
      <p:sp>
        <p:nvSpPr>
          <p:cNvPr id="1102" name="Google Shape;1102;p138"/>
          <p:cNvSpPr txBox="1">
            <a:spLocks noGrp="1"/>
          </p:cNvSpPr>
          <p:nvPr>
            <p:ph type="title"/>
          </p:nvPr>
        </p:nvSpPr>
        <p:spPr>
          <a:xfrm>
            <a:off x="311699" y="105100"/>
            <a:ext cx="7803602"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Components for 2025-2026 Substantial Approval (Part 3)</a:t>
            </a:r>
            <a:br>
              <a:rPr lang="en" dirty="0"/>
            </a:br>
            <a:r>
              <a:rPr lang="en" dirty="0"/>
              <a:t>Due by June 30, 2025</a:t>
            </a:r>
            <a:endParaRPr dirty="0"/>
          </a:p>
        </p:txBody>
      </p:sp>
      <p:graphicFrame>
        <p:nvGraphicFramePr>
          <p:cNvPr id="1101" name="Google Shape;1101;p138"/>
          <p:cNvGraphicFramePr/>
          <p:nvPr>
            <p:extLst>
              <p:ext uri="{D42A27DB-BD31-4B8C-83A1-F6EECF244321}">
                <p14:modId xmlns:p14="http://schemas.microsoft.com/office/powerpoint/2010/main" val="827619761"/>
              </p:ext>
            </p:extLst>
          </p:nvPr>
        </p:nvGraphicFramePr>
        <p:xfrm>
          <a:off x="347175" y="1020150"/>
          <a:ext cx="8372500" cy="2056256"/>
        </p:xfrm>
        <a:graphic>
          <a:graphicData uri="http://schemas.openxmlformats.org/drawingml/2006/table">
            <a:tbl>
              <a:tblPr firstRow="1">
                <a:noFill/>
                <a:tableStyleId>{EE707CD7-65E2-4BAF-A15C-3F3FB2CA3613}</a:tableStyleId>
              </a:tblPr>
              <a:tblGrid>
                <a:gridCol w="2908425">
                  <a:extLst>
                    <a:ext uri="{9D8B030D-6E8A-4147-A177-3AD203B41FA5}">
                      <a16:colId xmlns:a16="http://schemas.microsoft.com/office/drawing/2014/main" val="20000"/>
                    </a:ext>
                  </a:extLst>
                </a:gridCol>
                <a:gridCol w="5464075">
                  <a:extLst>
                    <a:ext uri="{9D8B030D-6E8A-4147-A177-3AD203B41FA5}">
                      <a16:colId xmlns:a16="http://schemas.microsoft.com/office/drawing/2014/main" val="20001"/>
                    </a:ext>
                  </a:extLst>
                </a:gridCol>
              </a:tblGrid>
              <a:tr h="415700">
                <a:tc>
                  <a:txBody>
                    <a:bodyPr/>
                    <a:lstStyle/>
                    <a:p>
                      <a:pPr marL="0" lvl="0" indent="0" algn="ctr" rtl="0">
                        <a:lnSpc>
                          <a:spcPct val="115000"/>
                        </a:lnSpc>
                        <a:spcBef>
                          <a:spcPts val="0"/>
                        </a:spcBef>
                        <a:spcAft>
                          <a:spcPts val="0"/>
                        </a:spcAft>
                        <a:buNone/>
                      </a:pPr>
                      <a:r>
                        <a:rPr lang="en" sz="1200" b="1">
                          <a:latin typeface="Calibri"/>
                          <a:ea typeface="Calibri"/>
                          <a:cs typeface="Calibri"/>
                          <a:sym typeface="Calibri"/>
                        </a:rPr>
                        <a:t>Section</a:t>
                      </a:r>
                      <a:endParaRPr sz="1200" b="1" u="sng">
                        <a:solidFill>
                          <a:srgbClr val="0563C1"/>
                        </a:solidFill>
                        <a:latin typeface="Calibri"/>
                        <a:ea typeface="Calibri"/>
                        <a:cs typeface="Calibri"/>
                        <a:sym typeface="Calibri"/>
                      </a:endParaRPr>
                    </a:p>
                  </a:txBody>
                  <a:tcPr marL="28575" marR="28575" marT="91425" marB="91425" anchor="ctr">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CCCCCC"/>
                    </a:solidFill>
                  </a:tcPr>
                </a:tc>
                <a:tc>
                  <a:txBody>
                    <a:bodyPr/>
                    <a:lstStyle/>
                    <a:p>
                      <a:pPr marL="0" lvl="0" indent="0" algn="ctr" rtl="0">
                        <a:lnSpc>
                          <a:spcPct val="115000"/>
                        </a:lnSpc>
                        <a:spcBef>
                          <a:spcPts val="0"/>
                        </a:spcBef>
                        <a:spcAft>
                          <a:spcPts val="0"/>
                        </a:spcAft>
                        <a:buNone/>
                      </a:pPr>
                      <a:r>
                        <a:rPr lang="en" sz="1200" b="1">
                          <a:latin typeface="Calibri"/>
                          <a:ea typeface="Calibri"/>
                          <a:cs typeface="Calibri"/>
                          <a:sym typeface="Calibri"/>
                        </a:rPr>
                        <a:t>Minimum Required for Approval</a:t>
                      </a:r>
                      <a:endParaRPr sz="1200" b="1">
                        <a:latin typeface="Calibri"/>
                        <a:ea typeface="Calibri"/>
                        <a:cs typeface="Calibri"/>
                        <a:sym typeface="Calibri"/>
                      </a:endParaRPr>
                    </a:p>
                  </a:txBody>
                  <a:tcPr marL="28575" marR="28575" marT="91425" marB="91425" anchor="ctr">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CCCCCC"/>
                    </a:solidFill>
                  </a:tcPr>
                </a:tc>
                <a:extLst>
                  <a:ext uri="{0D108BD9-81ED-4DB2-BD59-A6C34878D82A}">
                    <a16:rowId xmlns:a16="http://schemas.microsoft.com/office/drawing/2014/main" val="10000"/>
                  </a:ext>
                </a:extLst>
              </a:tr>
              <a:tr h="415700">
                <a:tc>
                  <a:txBody>
                    <a:bodyPr/>
                    <a:lstStyle/>
                    <a:p>
                      <a:pPr marL="0" lvl="0" indent="0" algn="l" rtl="0">
                        <a:lnSpc>
                          <a:spcPct val="115000"/>
                        </a:lnSpc>
                        <a:spcBef>
                          <a:spcPts val="0"/>
                        </a:spcBef>
                        <a:spcAft>
                          <a:spcPts val="0"/>
                        </a:spcAft>
                        <a:buNone/>
                      </a:pPr>
                      <a:r>
                        <a:rPr lang="en" sz="1200">
                          <a:solidFill>
                            <a:schemeClr val="dk1"/>
                          </a:solidFill>
                          <a:latin typeface="Roboto"/>
                          <a:ea typeface="Roboto"/>
                          <a:cs typeface="Roboto"/>
                          <a:sym typeface="Roboto"/>
                        </a:rPr>
                        <a:t>Assurances and Attestations</a:t>
                      </a:r>
                      <a:endParaRPr sz="1200">
                        <a:solidFill>
                          <a:schemeClr val="dk1"/>
                        </a:solidFill>
                        <a:latin typeface="Roboto"/>
                        <a:ea typeface="Roboto"/>
                        <a:cs typeface="Roboto"/>
                        <a:sym typeface="Roboto"/>
                      </a:endParaRPr>
                    </a:p>
                  </a:txBody>
                  <a:tcPr marL="28575" marR="28575" marT="91425" marB="91425" anchor="ctr">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dirty="0">
                          <a:latin typeface="Roboto"/>
                          <a:ea typeface="Roboto"/>
                          <a:cs typeface="Roboto"/>
                          <a:sym typeface="Roboto"/>
                        </a:rPr>
                        <a:t>Selection Within Application</a:t>
                      </a:r>
                      <a:endParaRPr sz="1200" dirty="0">
                        <a:latin typeface="Roboto"/>
                        <a:ea typeface="Roboto"/>
                        <a:cs typeface="Roboto"/>
                        <a:sym typeface="Roboto"/>
                      </a:endParaRPr>
                    </a:p>
                    <a:p>
                      <a:pPr marL="457200" lvl="0" indent="-304800" algn="l" rtl="0">
                        <a:lnSpc>
                          <a:spcPct val="115000"/>
                        </a:lnSpc>
                        <a:spcBef>
                          <a:spcPts val="0"/>
                        </a:spcBef>
                        <a:spcAft>
                          <a:spcPts val="0"/>
                        </a:spcAft>
                        <a:buSzPts val="1200"/>
                        <a:buFont typeface="Roboto"/>
                        <a:buChar char="-"/>
                      </a:pPr>
                      <a:r>
                        <a:rPr lang="en" sz="1200" dirty="0">
                          <a:latin typeface="Roboto"/>
                          <a:ea typeface="Roboto"/>
                          <a:cs typeface="Roboto"/>
                          <a:sym typeface="Roboto"/>
                        </a:rPr>
                        <a:t>Tribal Consultation Attestation </a:t>
                      </a:r>
                      <a:endParaRPr sz="1200" dirty="0">
                        <a:latin typeface="Roboto"/>
                        <a:ea typeface="Roboto"/>
                        <a:cs typeface="Roboto"/>
                        <a:sym typeface="Roboto"/>
                      </a:endParaRPr>
                    </a:p>
                    <a:p>
                      <a:pPr marL="457200" lvl="0" indent="-304800" algn="l" rtl="0">
                        <a:lnSpc>
                          <a:spcPct val="115000"/>
                        </a:lnSpc>
                        <a:spcBef>
                          <a:spcPts val="0"/>
                        </a:spcBef>
                        <a:spcAft>
                          <a:spcPts val="0"/>
                        </a:spcAft>
                        <a:buSzPts val="1200"/>
                        <a:buFont typeface="Roboto"/>
                        <a:buChar char="-"/>
                      </a:pPr>
                      <a:r>
                        <a:rPr lang="en" sz="1200" dirty="0">
                          <a:latin typeface="Roboto"/>
                          <a:ea typeface="Roboto"/>
                          <a:cs typeface="Roboto"/>
                          <a:sym typeface="Roboto"/>
                        </a:rPr>
                        <a:t>School Improvement Retention of Funds Request Form</a:t>
                      </a:r>
                      <a:endParaRPr sz="1200" dirty="0">
                        <a:latin typeface="Roboto"/>
                        <a:ea typeface="Roboto"/>
                        <a:cs typeface="Roboto"/>
                        <a:sym typeface="Roboto"/>
                      </a:endParaRPr>
                    </a:p>
                    <a:p>
                      <a:pPr marL="457200" lvl="0" indent="-304800" algn="l" rtl="0">
                        <a:lnSpc>
                          <a:spcPct val="115000"/>
                        </a:lnSpc>
                        <a:spcBef>
                          <a:spcPts val="0"/>
                        </a:spcBef>
                        <a:spcAft>
                          <a:spcPts val="0"/>
                        </a:spcAft>
                        <a:buSzPts val="1200"/>
                        <a:buFont typeface="Roboto"/>
                        <a:buChar char="-"/>
                      </a:pPr>
                      <a:r>
                        <a:rPr lang="en" sz="1200" dirty="0">
                          <a:latin typeface="Roboto"/>
                          <a:ea typeface="Roboto"/>
                          <a:cs typeface="Roboto"/>
                          <a:sym typeface="Roboto"/>
                        </a:rPr>
                        <a:t>Assurances </a:t>
                      </a:r>
                      <a:endParaRPr sz="1200" dirty="0">
                        <a:latin typeface="Roboto"/>
                        <a:ea typeface="Roboto"/>
                        <a:cs typeface="Roboto"/>
                        <a:sym typeface="Roboto"/>
                      </a:endParaRPr>
                    </a:p>
                    <a:p>
                      <a:pPr marL="0" lvl="0" indent="0" algn="l" rtl="0">
                        <a:lnSpc>
                          <a:spcPct val="115000"/>
                        </a:lnSpc>
                        <a:spcBef>
                          <a:spcPts val="0"/>
                        </a:spcBef>
                        <a:spcAft>
                          <a:spcPts val="0"/>
                        </a:spcAft>
                        <a:buNone/>
                      </a:pPr>
                      <a:r>
                        <a:rPr lang="en" sz="1200" dirty="0">
                          <a:latin typeface="Roboto"/>
                          <a:ea typeface="Roboto"/>
                          <a:cs typeface="Roboto"/>
                          <a:sym typeface="Roboto"/>
                        </a:rPr>
                        <a:t>Upload with </a:t>
                      </a:r>
                      <a:r>
                        <a:rPr lang="en" sz="1200" b="1" i="1" dirty="0">
                          <a:latin typeface="Roboto"/>
                          <a:ea typeface="Roboto"/>
                          <a:cs typeface="Roboto"/>
                          <a:sym typeface="Roboto"/>
                        </a:rPr>
                        <a:t>Signature</a:t>
                      </a:r>
                      <a:endParaRPr sz="1200" b="1" i="1" dirty="0">
                        <a:latin typeface="Roboto"/>
                        <a:ea typeface="Roboto"/>
                        <a:cs typeface="Roboto"/>
                        <a:sym typeface="Roboto"/>
                      </a:endParaRPr>
                    </a:p>
                    <a:p>
                      <a:pPr marL="457200" lvl="0" indent="-304800" algn="l" rtl="0">
                        <a:lnSpc>
                          <a:spcPct val="115000"/>
                        </a:lnSpc>
                        <a:spcBef>
                          <a:spcPts val="0"/>
                        </a:spcBef>
                        <a:spcAft>
                          <a:spcPts val="0"/>
                        </a:spcAft>
                        <a:buSzPts val="1200"/>
                        <a:buFont typeface="Roboto"/>
                        <a:buChar char="-"/>
                      </a:pPr>
                      <a:r>
                        <a:rPr lang="en" sz="1200" dirty="0">
                          <a:latin typeface="Roboto"/>
                          <a:ea typeface="Roboto"/>
                          <a:cs typeface="Roboto"/>
                          <a:sym typeface="Roboto"/>
                        </a:rPr>
                        <a:t>2025-2026 ESEA General Assurances (Board President Signature  required to receive substantial approval)</a:t>
                      </a:r>
                      <a:endParaRPr sz="1200" dirty="0">
                        <a:latin typeface="Roboto"/>
                        <a:ea typeface="Roboto"/>
                        <a:cs typeface="Roboto"/>
                        <a:sym typeface="Roboto"/>
                      </a:endParaRPr>
                    </a:p>
                  </a:txBody>
                  <a:tcPr marL="28575" marR="28575" marT="91425" marB="91425" anchor="ctr">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06"/>
        <p:cNvGrpSpPr/>
        <p:nvPr/>
      </p:nvGrpSpPr>
      <p:grpSpPr>
        <a:xfrm>
          <a:off x="0" y="0"/>
          <a:ext cx="0" cy="0"/>
          <a:chOff x="0" y="0"/>
          <a:chExt cx="0" cy="0"/>
        </a:xfrm>
      </p:grpSpPr>
      <p:sp>
        <p:nvSpPr>
          <p:cNvPr id="1107" name="Google Shape;1107;p139"/>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School Improvement Retention of Funds Form</a:t>
            </a:r>
            <a:endParaRPr dirty="0"/>
          </a:p>
        </p:txBody>
      </p:sp>
      <p:sp>
        <p:nvSpPr>
          <p:cNvPr id="1108" name="Google Shape;1108;p139"/>
          <p:cNvSpPr txBox="1">
            <a:spLocks noGrp="1"/>
          </p:cNvSpPr>
          <p:nvPr>
            <p:ph type="body" idx="1"/>
          </p:nvPr>
        </p:nvSpPr>
        <p:spPr>
          <a:xfrm>
            <a:off x="311700" y="1054350"/>
            <a:ext cx="8495100" cy="3034800"/>
          </a:xfrm>
          <a:prstGeom prst="rect">
            <a:avLst/>
          </a:prstGeom>
        </p:spPr>
        <p:txBody>
          <a:bodyPr spcFirstLastPara="1" wrap="square" lIns="91425" tIns="91425" rIns="91425" bIns="91425" anchor="t" anchorCtr="0">
            <a:noAutofit/>
          </a:bodyPr>
          <a:lstStyle/>
          <a:p>
            <a:pPr marL="228600" lvl="0" indent="-247650" algn="l" rtl="0">
              <a:lnSpc>
                <a:spcPct val="100000"/>
              </a:lnSpc>
              <a:spcAft>
                <a:spcPts val="0"/>
              </a:spcAft>
              <a:buSzPts val="1200"/>
              <a:buChar char="●"/>
            </a:pPr>
            <a:r>
              <a:rPr lang="en" sz="1200" dirty="0"/>
              <a:t>Title I, Part A law requires that states reserve 7% of its Title I, Part A allocation to provide supports and services to districts with schools identified for support and improvement.</a:t>
            </a:r>
            <a:endParaRPr sz="1200" dirty="0"/>
          </a:p>
          <a:p>
            <a:pPr marL="571500" lvl="1" indent="-190500" algn="l" rtl="0">
              <a:lnSpc>
                <a:spcPct val="100000"/>
              </a:lnSpc>
              <a:spcBef>
                <a:spcPts val="0"/>
              </a:spcBef>
              <a:spcAft>
                <a:spcPts val="0"/>
              </a:spcAft>
              <a:buSzPts val="1200"/>
              <a:buChar char="○"/>
            </a:pPr>
            <a:r>
              <a:rPr lang="en" sz="1200" dirty="0"/>
              <a:t>The EASI grant is an opportunity that CDE provides to schools identified for both state and federal school improvement by combining state and federal improvement dollars. Last year, CDE had set aside approximately $11 million of the state's Title I allocation to support schools identified for ESSA support and improvement through the EASI grant. (45 districts awarded)</a:t>
            </a:r>
            <a:endParaRPr sz="1200" dirty="0"/>
          </a:p>
          <a:p>
            <a:pPr marL="228600" lvl="0" indent="-247650" algn="l" rtl="0">
              <a:lnSpc>
                <a:spcPct val="100000"/>
              </a:lnSpc>
              <a:spcBef>
                <a:spcPts val="0"/>
              </a:spcBef>
              <a:spcAft>
                <a:spcPts val="0"/>
              </a:spcAft>
              <a:buSzPts val="1200"/>
              <a:buChar char="●"/>
            </a:pPr>
            <a:r>
              <a:rPr lang="en" sz="1200" dirty="0"/>
              <a:t>The majority of funds are distributed to districts through EASI, ESSA allows the state to retain a portion (up to 10% of the 7%) of the school improvement funds to provide direct supports and services to its districts with identified schools, if the state has permission from its districts. The Retention of Funds form collected annually in the Consolidated Application requests this permission of LEA’s with schools identified for federal school improvement.</a:t>
            </a:r>
            <a:endParaRPr sz="1200" dirty="0"/>
          </a:p>
          <a:p>
            <a:pPr marL="228600" lvl="0" indent="-247650" algn="l" rtl="0">
              <a:lnSpc>
                <a:spcPct val="100000"/>
              </a:lnSpc>
              <a:spcBef>
                <a:spcPts val="0"/>
              </a:spcBef>
              <a:spcAft>
                <a:spcPts val="0"/>
              </a:spcAft>
              <a:buSzPts val="1200"/>
              <a:buChar char="●"/>
            </a:pPr>
            <a:r>
              <a:rPr lang="en" sz="1200" dirty="0"/>
              <a:t>The retention of these funds DOES NOT have any impact on the amount of funds a district receives through other grant programs under ESSA, including Title I, Part A, Title II, Part A, Title III, Part A, or Title IV, Part A.</a:t>
            </a:r>
            <a:endParaRPr sz="1200" dirty="0"/>
          </a:p>
          <a:p>
            <a:pPr marL="228600" lvl="0" indent="-247650" algn="l" rtl="0">
              <a:lnSpc>
                <a:spcPct val="100000"/>
              </a:lnSpc>
              <a:spcBef>
                <a:spcPts val="0"/>
              </a:spcBef>
              <a:spcAft>
                <a:spcPts val="0"/>
              </a:spcAft>
              <a:buSzPts val="1200"/>
              <a:buChar char="●"/>
            </a:pPr>
            <a:r>
              <a:rPr lang="en" sz="1200" dirty="0"/>
              <a:t>With district’s permission, CDE reserved approximately $1 million of the state level funds to provide direct supports and services including Connect for Success, School Transformation, to districts with schools identified for Improvement during the 2024-2025 school year.</a:t>
            </a:r>
            <a:endParaRPr sz="1200" dirty="0"/>
          </a:p>
          <a:p>
            <a:pPr marL="228600" lvl="0" indent="-247650" algn="l" rtl="0">
              <a:lnSpc>
                <a:spcPct val="100000"/>
              </a:lnSpc>
              <a:spcBef>
                <a:spcPts val="0"/>
              </a:spcBef>
              <a:spcAft>
                <a:spcPts val="0"/>
              </a:spcAft>
              <a:buSzPts val="1200"/>
              <a:buChar char="●"/>
            </a:pPr>
            <a:r>
              <a:rPr lang="en" sz="1200" dirty="0"/>
              <a:t>For any questions regarding EASI or the Retention of Funds for contact Laura Meushaw (</a:t>
            </a:r>
            <a:r>
              <a:rPr lang="en" sz="1200" dirty="0">
                <a:solidFill>
                  <a:srgbClr val="1155CC"/>
                </a:solidFill>
                <a:hlinkClick r:id="rId3">
                  <a:extLst>
                    <a:ext uri="{A12FA001-AC4F-418D-AE19-62706E023703}">
                      <ahyp:hlinkClr xmlns:ahyp="http://schemas.microsoft.com/office/drawing/2018/hyperlinkcolor" val="tx"/>
                    </a:ext>
                  </a:extLst>
                </a:hlinkClick>
              </a:rPr>
              <a:t>Meushaw_l@cde.state.co.us</a:t>
            </a:r>
            <a:r>
              <a:rPr lang="en" sz="1200" dirty="0"/>
              <a:t>) </a:t>
            </a:r>
            <a:endParaRPr sz="1200" dirty="0"/>
          </a:p>
          <a:p>
            <a:pPr marL="0" lvl="0" indent="0" algn="l" rtl="0">
              <a:spcBef>
                <a:spcPts val="1200"/>
              </a:spcBef>
              <a:spcAft>
                <a:spcPts val="0"/>
              </a:spcAft>
              <a:buNone/>
            </a:pPr>
            <a:endParaRPr sz="1100" b="1" i="1" dirty="0">
              <a:latin typeface="Arial"/>
              <a:ea typeface="Arial"/>
              <a:cs typeface="Arial"/>
              <a:sym typeface="Arial"/>
            </a:endParaRPr>
          </a:p>
          <a:p>
            <a:pPr marL="0" lvl="0" indent="0" algn="l" rtl="0">
              <a:spcBef>
                <a:spcPts val="1200"/>
              </a:spcBef>
              <a:spcAft>
                <a:spcPts val="1200"/>
              </a:spcAft>
              <a:buNone/>
            </a:pP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13"/>
        <p:cNvGrpSpPr/>
        <p:nvPr/>
      </p:nvGrpSpPr>
      <p:grpSpPr>
        <a:xfrm>
          <a:off x="0" y="0"/>
          <a:ext cx="0" cy="0"/>
          <a:chOff x="0" y="0"/>
          <a:chExt cx="0" cy="0"/>
        </a:xfrm>
      </p:grpSpPr>
      <p:sp>
        <p:nvSpPr>
          <p:cNvPr id="1116" name="Google Shape;1116;p140"/>
          <p:cNvSpPr txBox="1">
            <a:spLocks noGrp="1"/>
          </p:cNvSpPr>
          <p:nvPr>
            <p:ph type="title"/>
          </p:nvPr>
        </p:nvSpPr>
        <p:spPr>
          <a:xfrm>
            <a:off x="311700" y="181300"/>
            <a:ext cx="7167900" cy="4998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Components for 2025-2026 Substantial Approval (Part 4)</a:t>
            </a:r>
            <a:br>
              <a:rPr lang="en" dirty="0"/>
            </a:br>
            <a:r>
              <a:rPr lang="en" dirty="0"/>
              <a:t>Due by June 30, 2025</a:t>
            </a:r>
            <a:endParaRPr dirty="0"/>
          </a:p>
        </p:txBody>
      </p:sp>
      <p:graphicFrame>
        <p:nvGraphicFramePr>
          <p:cNvPr id="1115" name="Google Shape;1115;p140"/>
          <p:cNvGraphicFramePr/>
          <p:nvPr>
            <p:extLst>
              <p:ext uri="{D42A27DB-BD31-4B8C-83A1-F6EECF244321}">
                <p14:modId xmlns:p14="http://schemas.microsoft.com/office/powerpoint/2010/main" val="2877281691"/>
              </p:ext>
            </p:extLst>
          </p:nvPr>
        </p:nvGraphicFramePr>
        <p:xfrm>
          <a:off x="311700" y="966437"/>
          <a:ext cx="8571525" cy="3365604"/>
        </p:xfrm>
        <a:graphic>
          <a:graphicData uri="http://schemas.openxmlformats.org/drawingml/2006/table">
            <a:tbl>
              <a:tblPr firstRow="1">
                <a:noFill/>
                <a:tableStyleId>{EE707CD7-65E2-4BAF-A15C-3F3FB2CA3613}</a:tableStyleId>
              </a:tblPr>
              <a:tblGrid>
                <a:gridCol w="2164450">
                  <a:extLst>
                    <a:ext uri="{9D8B030D-6E8A-4147-A177-3AD203B41FA5}">
                      <a16:colId xmlns:a16="http://schemas.microsoft.com/office/drawing/2014/main" val="20000"/>
                    </a:ext>
                  </a:extLst>
                </a:gridCol>
                <a:gridCol w="6407075">
                  <a:extLst>
                    <a:ext uri="{9D8B030D-6E8A-4147-A177-3AD203B41FA5}">
                      <a16:colId xmlns:a16="http://schemas.microsoft.com/office/drawing/2014/main" val="20001"/>
                    </a:ext>
                  </a:extLst>
                </a:gridCol>
              </a:tblGrid>
              <a:tr h="340500">
                <a:tc>
                  <a:txBody>
                    <a:bodyPr/>
                    <a:lstStyle/>
                    <a:p>
                      <a:pPr marL="0" lvl="0" indent="0" algn="ctr" rtl="0">
                        <a:lnSpc>
                          <a:spcPct val="115000"/>
                        </a:lnSpc>
                        <a:spcBef>
                          <a:spcPts val="0"/>
                        </a:spcBef>
                        <a:spcAft>
                          <a:spcPts val="0"/>
                        </a:spcAft>
                        <a:buNone/>
                      </a:pPr>
                      <a:r>
                        <a:rPr lang="en" sz="1200" b="1">
                          <a:latin typeface="Roboto"/>
                          <a:ea typeface="Roboto"/>
                          <a:cs typeface="Roboto"/>
                          <a:sym typeface="Roboto"/>
                        </a:rPr>
                        <a:t>Section</a:t>
                      </a:r>
                      <a:endParaRPr sz="1200" b="1" u="sng">
                        <a:solidFill>
                          <a:srgbClr val="0563C1"/>
                        </a:solidFill>
                        <a:latin typeface="Roboto"/>
                        <a:ea typeface="Roboto"/>
                        <a:cs typeface="Roboto"/>
                        <a:sym typeface="Roboto"/>
                      </a:endParaRPr>
                    </a:p>
                  </a:txBody>
                  <a:tcPr marL="28575" marR="28575" marT="91425" marB="91425" anchor="ctr">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CCCCCC"/>
                    </a:solidFill>
                  </a:tcPr>
                </a:tc>
                <a:tc>
                  <a:txBody>
                    <a:bodyPr/>
                    <a:lstStyle/>
                    <a:p>
                      <a:pPr marL="0" lvl="0" indent="0" algn="ctr" rtl="0">
                        <a:lnSpc>
                          <a:spcPct val="115000"/>
                        </a:lnSpc>
                        <a:spcBef>
                          <a:spcPts val="0"/>
                        </a:spcBef>
                        <a:spcAft>
                          <a:spcPts val="0"/>
                        </a:spcAft>
                        <a:buNone/>
                      </a:pPr>
                      <a:r>
                        <a:rPr lang="en" sz="1200" b="1">
                          <a:latin typeface="Roboto"/>
                          <a:ea typeface="Roboto"/>
                          <a:cs typeface="Roboto"/>
                          <a:sym typeface="Roboto"/>
                        </a:rPr>
                        <a:t>Minimum Required for Approval</a:t>
                      </a:r>
                      <a:endParaRPr sz="1200" b="1">
                        <a:latin typeface="Roboto"/>
                        <a:ea typeface="Roboto"/>
                        <a:cs typeface="Roboto"/>
                        <a:sym typeface="Roboto"/>
                      </a:endParaRPr>
                    </a:p>
                  </a:txBody>
                  <a:tcPr marL="28575" marR="28575" marT="91425" marB="91425" anchor="ctr">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CCCCCC"/>
                    </a:solidFill>
                  </a:tcPr>
                </a:tc>
                <a:extLst>
                  <a:ext uri="{0D108BD9-81ED-4DB2-BD59-A6C34878D82A}">
                    <a16:rowId xmlns:a16="http://schemas.microsoft.com/office/drawing/2014/main" val="10000"/>
                  </a:ext>
                </a:extLst>
              </a:tr>
              <a:tr h="350900">
                <a:tc>
                  <a:txBody>
                    <a:bodyPr/>
                    <a:lstStyle/>
                    <a:p>
                      <a:pPr marL="0" lvl="0" indent="0" algn="l" rtl="0">
                        <a:lnSpc>
                          <a:spcPct val="115000"/>
                        </a:lnSpc>
                        <a:spcBef>
                          <a:spcPts val="0"/>
                        </a:spcBef>
                        <a:spcAft>
                          <a:spcPts val="0"/>
                        </a:spcAft>
                        <a:buNone/>
                      </a:pPr>
                      <a:r>
                        <a:rPr lang="en" sz="1200">
                          <a:solidFill>
                            <a:schemeClr val="dk1"/>
                          </a:solidFill>
                          <a:latin typeface="Roboto"/>
                          <a:ea typeface="Roboto"/>
                          <a:cs typeface="Roboto"/>
                          <a:sym typeface="Roboto"/>
                        </a:rPr>
                        <a:t>Title I, Part A Narratives</a:t>
                      </a:r>
                      <a:endParaRPr sz="1200">
                        <a:solidFill>
                          <a:schemeClr val="dk1"/>
                        </a:solidFill>
                        <a:latin typeface="Roboto"/>
                        <a:ea typeface="Roboto"/>
                        <a:cs typeface="Roboto"/>
                        <a:sym typeface="Roboto"/>
                      </a:endParaRPr>
                    </a:p>
                  </a:txBody>
                  <a:tcPr marL="28575" marR="28575" marT="91425" marB="91425" anchor="ctr">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a:latin typeface="Roboto"/>
                          <a:ea typeface="Roboto"/>
                          <a:cs typeface="Roboto"/>
                          <a:sym typeface="Roboto"/>
                        </a:rPr>
                        <a:t>- Response provided for each narrative question.</a:t>
                      </a:r>
                      <a:endParaRPr sz="1200">
                        <a:latin typeface="Roboto"/>
                        <a:ea typeface="Roboto"/>
                        <a:cs typeface="Roboto"/>
                        <a:sym typeface="Roboto"/>
                      </a:endParaRPr>
                    </a:p>
                  </a:txBody>
                  <a:tcPr marL="28575" marR="28575" marT="91425" marB="91425" anchor="ctr">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50900">
                <a:tc>
                  <a:txBody>
                    <a:bodyPr/>
                    <a:lstStyle/>
                    <a:p>
                      <a:pPr marL="0" lvl="0" indent="0" algn="l" rtl="0">
                        <a:lnSpc>
                          <a:spcPct val="115000"/>
                        </a:lnSpc>
                        <a:spcBef>
                          <a:spcPts val="0"/>
                        </a:spcBef>
                        <a:spcAft>
                          <a:spcPts val="0"/>
                        </a:spcAft>
                        <a:buNone/>
                      </a:pPr>
                      <a:r>
                        <a:rPr lang="en" sz="1200">
                          <a:solidFill>
                            <a:schemeClr val="dk1"/>
                          </a:solidFill>
                          <a:latin typeface="Roboto"/>
                          <a:ea typeface="Roboto"/>
                          <a:cs typeface="Roboto"/>
                          <a:sym typeface="Roboto"/>
                        </a:rPr>
                        <a:t>Title I, Part A Data Profile</a:t>
                      </a:r>
                      <a:endParaRPr sz="1200">
                        <a:solidFill>
                          <a:schemeClr val="dk1"/>
                        </a:solidFill>
                        <a:latin typeface="Roboto"/>
                        <a:ea typeface="Roboto"/>
                        <a:cs typeface="Roboto"/>
                        <a:sym typeface="Roboto"/>
                      </a:endParaRPr>
                    </a:p>
                  </a:txBody>
                  <a:tcPr marL="28575" marR="28575" marT="91425" marB="91425" anchor="ctr">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a:latin typeface="Roboto"/>
                          <a:ea typeface="Roboto"/>
                          <a:cs typeface="Roboto"/>
                          <a:sym typeface="Roboto"/>
                        </a:rPr>
                        <a:t>- The LEA has selected a poverty measure.</a:t>
                      </a:r>
                      <a:endParaRPr sz="1200">
                        <a:latin typeface="Roboto"/>
                        <a:ea typeface="Roboto"/>
                        <a:cs typeface="Roboto"/>
                        <a:sym typeface="Roboto"/>
                      </a:endParaRPr>
                    </a:p>
                  </a:txBody>
                  <a:tcPr marL="28575" marR="28575" marT="91425" marB="91425" anchor="ctr">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1515350">
                <a:tc>
                  <a:txBody>
                    <a:bodyPr/>
                    <a:lstStyle/>
                    <a:p>
                      <a:pPr marL="0" lvl="0" indent="0" algn="l" rtl="0">
                        <a:lnSpc>
                          <a:spcPct val="115000"/>
                        </a:lnSpc>
                        <a:spcBef>
                          <a:spcPts val="0"/>
                        </a:spcBef>
                        <a:spcAft>
                          <a:spcPts val="0"/>
                        </a:spcAft>
                        <a:buNone/>
                      </a:pPr>
                      <a:r>
                        <a:rPr lang="en" sz="1200">
                          <a:solidFill>
                            <a:schemeClr val="dk1"/>
                          </a:solidFill>
                          <a:latin typeface="Roboto"/>
                          <a:ea typeface="Roboto"/>
                          <a:cs typeface="Roboto"/>
                          <a:sym typeface="Roboto"/>
                        </a:rPr>
                        <a:t>Title I, Part A School Ranking</a:t>
                      </a:r>
                      <a:endParaRPr sz="1200">
                        <a:solidFill>
                          <a:schemeClr val="dk1"/>
                        </a:solidFill>
                        <a:latin typeface="Roboto"/>
                        <a:ea typeface="Roboto"/>
                        <a:cs typeface="Roboto"/>
                        <a:sym typeface="Roboto"/>
                      </a:endParaRPr>
                    </a:p>
                  </a:txBody>
                  <a:tcPr marL="28575" marR="28575" marT="91425" marB="91425" anchor="ctr">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a:latin typeface="Roboto"/>
                          <a:ea typeface="Roboto"/>
                          <a:cs typeface="Roboto"/>
                          <a:sym typeface="Roboto"/>
                        </a:rPr>
                        <a:t>- LEA selects a Qualifying Method for Serving Schools and is serving schools according to the Qualifying Method selected.</a:t>
                      </a:r>
                      <a:endParaRPr sz="1200">
                        <a:latin typeface="Roboto"/>
                        <a:ea typeface="Roboto"/>
                        <a:cs typeface="Roboto"/>
                        <a:sym typeface="Roboto"/>
                      </a:endParaRPr>
                    </a:p>
                    <a:p>
                      <a:pPr marL="0" lvl="0" indent="0" algn="l" rtl="0">
                        <a:lnSpc>
                          <a:spcPct val="115000"/>
                        </a:lnSpc>
                        <a:spcBef>
                          <a:spcPts val="0"/>
                        </a:spcBef>
                        <a:spcAft>
                          <a:spcPts val="0"/>
                        </a:spcAft>
                        <a:buNone/>
                      </a:pPr>
                      <a:r>
                        <a:rPr lang="en" sz="1200">
                          <a:latin typeface="Roboto"/>
                          <a:ea typeface="Roboto"/>
                          <a:cs typeface="Roboto"/>
                          <a:sym typeface="Roboto"/>
                        </a:rPr>
                        <a:t>- Title I schools have been identified.</a:t>
                      </a:r>
                      <a:endParaRPr sz="1200">
                        <a:latin typeface="Roboto"/>
                        <a:ea typeface="Roboto"/>
                        <a:cs typeface="Roboto"/>
                        <a:sym typeface="Roboto"/>
                      </a:endParaRPr>
                    </a:p>
                    <a:p>
                      <a:pPr marL="0" lvl="0" indent="0" algn="l" rtl="0">
                        <a:lnSpc>
                          <a:spcPct val="115000"/>
                        </a:lnSpc>
                        <a:spcBef>
                          <a:spcPts val="0"/>
                        </a:spcBef>
                        <a:spcAft>
                          <a:spcPts val="0"/>
                        </a:spcAft>
                        <a:buNone/>
                      </a:pPr>
                      <a:r>
                        <a:rPr lang="en" sz="1200">
                          <a:latin typeface="Roboto"/>
                          <a:ea typeface="Roboto"/>
                          <a:cs typeface="Roboto"/>
                          <a:sym typeface="Roboto"/>
                        </a:rPr>
                        <a:t>- </a:t>
                      </a:r>
                      <a:r>
                        <a:rPr lang="en" sz="1200">
                          <a:solidFill>
                            <a:schemeClr val="dk1"/>
                          </a:solidFill>
                          <a:latin typeface="Roboto"/>
                          <a:ea typeface="Roboto"/>
                          <a:cs typeface="Roboto"/>
                          <a:sym typeface="Roboto"/>
                        </a:rPr>
                        <a:t>If there are any change in Program Type (TA, SW, CSW) from 2024-2025 </a:t>
                      </a:r>
                      <a:r>
                        <a:rPr lang="en" sz="1200">
                          <a:latin typeface="Roboto"/>
                          <a:ea typeface="Roboto"/>
                          <a:cs typeface="Roboto"/>
                          <a:sym typeface="Roboto"/>
                        </a:rPr>
                        <a:t>Include a comment in the Title I General Comment Box.</a:t>
                      </a:r>
                      <a:endParaRPr sz="1200">
                        <a:latin typeface="Roboto"/>
                        <a:ea typeface="Roboto"/>
                        <a:cs typeface="Roboto"/>
                        <a:sym typeface="Roboto"/>
                      </a:endParaRPr>
                    </a:p>
                    <a:p>
                      <a:pPr marL="0" lvl="0" indent="0" algn="l" rtl="0">
                        <a:lnSpc>
                          <a:spcPct val="115000"/>
                        </a:lnSpc>
                        <a:spcBef>
                          <a:spcPts val="0"/>
                        </a:spcBef>
                        <a:spcAft>
                          <a:spcPts val="0"/>
                        </a:spcAft>
                        <a:buNone/>
                      </a:pPr>
                      <a:r>
                        <a:rPr lang="en" sz="1200">
                          <a:latin typeface="Roboto"/>
                          <a:ea typeface="Roboto"/>
                          <a:cs typeface="Roboto"/>
                          <a:sym typeface="Roboto"/>
                        </a:rPr>
                        <a:t>- Complete list of Title I schools </a:t>
                      </a:r>
                      <a:r>
                        <a:rPr lang="en" sz="1200" b="1" i="1">
                          <a:latin typeface="Roboto"/>
                          <a:ea typeface="Roboto"/>
                          <a:cs typeface="Roboto"/>
                          <a:sym typeface="Roboto"/>
                        </a:rPr>
                        <a:t>must be finalized by August 1</a:t>
                      </a:r>
                      <a:r>
                        <a:rPr lang="en" sz="1200">
                          <a:latin typeface="Roboto"/>
                          <a:ea typeface="Roboto"/>
                          <a:cs typeface="Roboto"/>
                          <a:sym typeface="Roboto"/>
                        </a:rPr>
                        <a:t>. </a:t>
                      </a:r>
                      <a:endParaRPr sz="1200">
                        <a:latin typeface="Roboto"/>
                        <a:ea typeface="Roboto"/>
                        <a:cs typeface="Roboto"/>
                        <a:sym typeface="Roboto"/>
                      </a:endParaRPr>
                    </a:p>
                    <a:p>
                      <a:pPr marL="0" lvl="0" indent="0" algn="l" rtl="0">
                        <a:lnSpc>
                          <a:spcPct val="115000"/>
                        </a:lnSpc>
                        <a:spcBef>
                          <a:spcPts val="0"/>
                        </a:spcBef>
                        <a:spcAft>
                          <a:spcPts val="0"/>
                        </a:spcAft>
                        <a:buNone/>
                      </a:pPr>
                      <a:r>
                        <a:rPr lang="en" sz="1200">
                          <a:latin typeface="Roboto"/>
                          <a:ea typeface="Roboto"/>
                          <a:cs typeface="Roboto"/>
                          <a:sym typeface="Roboto"/>
                        </a:rPr>
                        <a:t>- Complete this </a:t>
                      </a:r>
                      <a:r>
                        <a:rPr lang="en" sz="1200" u="sng">
                          <a:solidFill>
                            <a:schemeClr val="hlink"/>
                          </a:solidFill>
                          <a:latin typeface="Roboto"/>
                          <a:ea typeface="Roboto"/>
                          <a:cs typeface="Roboto"/>
                          <a:sym typeface="Roboto"/>
                          <a:hlinkClick r:id="rId3"/>
                        </a:rPr>
                        <a:t>form</a:t>
                      </a:r>
                      <a:r>
                        <a:rPr lang="en" sz="1200">
                          <a:solidFill>
                            <a:schemeClr val="hlink"/>
                          </a:solidFill>
                          <a:uFill>
                            <a:noFill/>
                          </a:uFill>
                          <a:latin typeface="Roboto"/>
                          <a:ea typeface="Roboto"/>
                          <a:cs typeface="Roboto"/>
                          <a:sym typeface="Roboto"/>
                          <a:hlinkClick r:id="rId3"/>
                        </a:rPr>
                        <a:t> </a:t>
                      </a:r>
                      <a:r>
                        <a:rPr lang="en" sz="1200">
                          <a:latin typeface="Roboto"/>
                          <a:ea typeface="Roboto"/>
                          <a:cs typeface="Roboto"/>
                          <a:sym typeface="Roboto"/>
                        </a:rPr>
                        <a:t>if the LEA needs to add a school to the School Ranking page.</a:t>
                      </a:r>
                      <a:endParaRPr sz="1200">
                        <a:latin typeface="Roboto"/>
                        <a:ea typeface="Roboto"/>
                        <a:cs typeface="Roboto"/>
                        <a:sym typeface="Roboto"/>
                      </a:endParaRPr>
                    </a:p>
                  </a:txBody>
                  <a:tcPr marL="28575" marR="28575" marT="91425" marB="91425" anchor="ctr">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543205">
                <a:tc>
                  <a:txBody>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Roboto"/>
                          <a:ea typeface="Roboto"/>
                          <a:cs typeface="Roboto"/>
                          <a:sym typeface="Roboto"/>
                        </a:rPr>
                        <a:t>Title I, Part D Narratives</a:t>
                      </a:r>
                      <a:endParaRPr sz="1200" b="1">
                        <a:solidFill>
                          <a:schemeClr val="dk1"/>
                        </a:solidFill>
                        <a:latin typeface="Roboto"/>
                        <a:ea typeface="Roboto"/>
                        <a:cs typeface="Roboto"/>
                        <a:sym typeface="Roboto"/>
                      </a:endParaRPr>
                    </a:p>
                  </a:txBody>
                  <a:tcPr marL="28575" marR="28575" marT="91425" marB="91425" anchor="ctr">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Roboto"/>
                          <a:ea typeface="Roboto"/>
                          <a:cs typeface="Roboto"/>
                          <a:sym typeface="Roboto"/>
                        </a:rPr>
                        <a:t>- Response provided for each narrative question.</a:t>
                      </a:r>
                      <a:endParaRPr sz="1200" dirty="0">
                        <a:solidFill>
                          <a:schemeClr val="dk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Roboto"/>
                          <a:ea typeface="Roboto"/>
                          <a:cs typeface="Roboto"/>
                          <a:sym typeface="Roboto"/>
                        </a:rPr>
                        <a:t>- Formal Agreement is not required for substantial (will be required for final)</a:t>
                      </a:r>
                      <a:endParaRPr sz="1200" dirty="0">
                        <a:latin typeface="Roboto"/>
                        <a:ea typeface="Roboto"/>
                        <a:cs typeface="Roboto"/>
                        <a:sym typeface="Roboto"/>
                      </a:endParaRPr>
                    </a:p>
                  </a:txBody>
                  <a:tcPr marL="28575" marR="28575" marT="91425" marB="91425" anchor="ctr">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20"/>
        <p:cNvGrpSpPr/>
        <p:nvPr/>
      </p:nvGrpSpPr>
      <p:grpSpPr>
        <a:xfrm>
          <a:off x="0" y="0"/>
          <a:ext cx="0" cy="0"/>
          <a:chOff x="0" y="0"/>
          <a:chExt cx="0" cy="0"/>
        </a:xfrm>
      </p:grpSpPr>
      <p:sp>
        <p:nvSpPr>
          <p:cNvPr id="1124" name="Google Shape;1124;p141"/>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Components for 2025-2026 Substantial Approval (Part 5)</a:t>
            </a:r>
            <a:br>
              <a:rPr lang="en" dirty="0"/>
            </a:br>
            <a:r>
              <a:rPr lang="en" dirty="0"/>
              <a:t>Due by June 30, 2025</a:t>
            </a:r>
            <a:endParaRPr dirty="0"/>
          </a:p>
        </p:txBody>
      </p:sp>
      <p:graphicFrame>
        <p:nvGraphicFramePr>
          <p:cNvPr id="1123" name="Google Shape;1123;p141"/>
          <p:cNvGraphicFramePr/>
          <p:nvPr>
            <p:extLst>
              <p:ext uri="{D42A27DB-BD31-4B8C-83A1-F6EECF244321}">
                <p14:modId xmlns:p14="http://schemas.microsoft.com/office/powerpoint/2010/main" val="575776296"/>
              </p:ext>
            </p:extLst>
          </p:nvPr>
        </p:nvGraphicFramePr>
        <p:xfrm>
          <a:off x="311700" y="1037875"/>
          <a:ext cx="8544925" cy="1136052"/>
        </p:xfrm>
        <a:graphic>
          <a:graphicData uri="http://schemas.openxmlformats.org/drawingml/2006/table">
            <a:tbl>
              <a:tblPr firstRow="1">
                <a:noFill/>
                <a:tableStyleId>{EE707CD7-65E2-4BAF-A15C-3F3FB2CA3613}</a:tableStyleId>
              </a:tblPr>
              <a:tblGrid>
                <a:gridCol w="2858350">
                  <a:extLst>
                    <a:ext uri="{9D8B030D-6E8A-4147-A177-3AD203B41FA5}">
                      <a16:colId xmlns:a16="http://schemas.microsoft.com/office/drawing/2014/main" val="20000"/>
                    </a:ext>
                  </a:extLst>
                </a:gridCol>
                <a:gridCol w="5686575">
                  <a:extLst>
                    <a:ext uri="{9D8B030D-6E8A-4147-A177-3AD203B41FA5}">
                      <a16:colId xmlns:a16="http://schemas.microsoft.com/office/drawing/2014/main" val="20001"/>
                    </a:ext>
                  </a:extLst>
                </a:gridCol>
              </a:tblGrid>
              <a:tr h="361775">
                <a:tc>
                  <a:txBody>
                    <a:bodyPr/>
                    <a:lstStyle/>
                    <a:p>
                      <a:pPr marL="0" lvl="0" indent="0" algn="ctr" rtl="0">
                        <a:lnSpc>
                          <a:spcPct val="115000"/>
                        </a:lnSpc>
                        <a:spcBef>
                          <a:spcPts val="0"/>
                        </a:spcBef>
                        <a:spcAft>
                          <a:spcPts val="0"/>
                        </a:spcAft>
                        <a:buNone/>
                      </a:pPr>
                      <a:r>
                        <a:rPr lang="en" sz="1200" b="1">
                          <a:latin typeface="Roboto"/>
                          <a:ea typeface="Roboto"/>
                          <a:cs typeface="Roboto"/>
                          <a:sym typeface="Roboto"/>
                        </a:rPr>
                        <a:t>Section</a:t>
                      </a:r>
                      <a:endParaRPr sz="1200" b="1" u="sng">
                        <a:solidFill>
                          <a:srgbClr val="0563C1"/>
                        </a:solidFill>
                        <a:latin typeface="Roboto"/>
                        <a:ea typeface="Roboto"/>
                        <a:cs typeface="Roboto"/>
                        <a:sym typeface="Roboto"/>
                      </a:endParaRPr>
                    </a:p>
                  </a:txBody>
                  <a:tcPr marL="28575" marR="28575" marT="91425" marB="91425" anchor="ctr">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CCCCCC"/>
                    </a:solidFill>
                  </a:tcPr>
                </a:tc>
                <a:tc>
                  <a:txBody>
                    <a:bodyPr/>
                    <a:lstStyle/>
                    <a:p>
                      <a:pPr marL="0" lvl="0" indent="0" algn="ctr" rtl="0">
                        <a:lnSpc>
                          <a:spcPct val="115000"/>
                        </a:lnSpc>
                        <a:spcBef>
                          <a:spcPts val="0"/>
                        </a:spcBef>
                        <a:spcAft>
                          <a:spcPts val="0"/>
                        </a:spcAft>
                        <a:buNone/>
                      </a:pPr>
                      <a:r>
                        <a:rPr lang="en" sz="1200" b="1">
                          <a:latin typeface="Roboto"/>
                          <a:ea typeface="Roboto"/>
                          <a:cs typeface="Roboto"/>
                          <a:sym typeface="Roboto"/>
                        </a:rPr>
                        <a:t>Minimum Required for Approval</a:t>
                      </a:r>
                      <a:endParaRPr sz="1200" b="1">
                        <a:latin typeface="Roboto"/>
                        <a:ea typeface="Roboto"/>
                        <a:cs typeface="Roboto"/>
                        <a:sym typeface="Roboto"/>
                      </a:endParaRPr>
                    </a:p>
                  </a:txBody>
                  <a:tcPr marL="28575" marR="28575" marT="91425" marB="91425" anchor="ctr">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CCCCCC"/>
                    </a:solidFill>
                  </a:tcPr>
                </a:tc>
                <a:extLst>
                  <a:ext uri="{0D108BD9-81ED-4DB2-BD59-A6C34878D82A}">
                    <a16:rowId xmlns:a16="http://schemas.microsoft.com/office/drawing/2014/main" val="10000"/>
                  </a:ext>
                </a:extLst>
              </a:tr>
              <a:tr h="376900">
                <a:tc>
                  <a:txBody>
                    <a:bodyPr/>
                    <a:lstStyle/>
                    <a:p>
                      <a:pPr marL="0" lvl="0" indent="0" algn="l" rtl="0">
                        <a:lnSpc>
                          <a:spcPct val="115000"/>
                        </a:lnSpc>
                        <a:spcBef>
                          <a:spcPts val="0"/>
                        </a:spcBef>
                        <a:spcAft>
                          <a:spcPts val="0"/>
                        </a:spcAft>
                        <a:buNone/>
                      </a:pPr>
                      <a:r>
                        <a:rPr lang="en" sz="1200">
                          <a:solidFill>
                            <a:schemeClr val="dk1"/>
                          </a:solidFill>
                          <a:latin typeface="Roboto"/>
                          <a:ea typeface="Roboto"/>
                          <a:cs typeface="Roboto"/>
                          <a:sym typeface="Roboto"/>
                        </a:rPr>
                        <a:t>Title I, Part A Budget</a:t>
                      </a:r>
                      <a:endParaRPr sz="1200">
                        <a:solidFill>
                          <a:schemeClr val="dk1"/>
                        </a:solidFill>
                        <a:latin typeface="Roboto"/>
                        <a:ea typeface="Roboto"/>
                        <a:cs typeface="Roboto"/>
                        <a:sym typeface="Roboto"/>
                      </a:endParaRPr>
                    </a:p>
                  </a:txBody>
                  <a:tcPr marL="28575" marR="28575" marT="91425" marB="91425" anchor="ctr">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a:latin typeface="Roboto"/>
                          <a:ea typeface="Roboto"/>
                          <a:cs typeface="Roboto"/>
                          <a:sym typeface="Roboto"/>
                        </a:rPr>
                        <a:t>- Tentative Title I budget (may include projected carryover)</a:t>
                      </a:r>
                      <a:endParaRPr sz="1200">
                        <a:latin typeface="Roboto"/>
                        <a:ea typeface="Roboto"/>
                        <a:cs typeface="Roboto"/>
                        <a:sym typeface="Roboto"/>
                      </a:endParaRPr>
                    </a:p>
                  </a:txBody>
                  <a:tcPr marL="28575" marR="28575" marT="91425" marB="91425" anchor="ctr">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76900">
                <a:tc>
                  <a:txBody>
                    <a:bodyPr/>
                    <a:lstStyle/>
                    <a:p>
                      <a:pPr marL="0" lvl="0" indent="0" algn="l" rtl="0">
                        <a:lnSpc>
                          <a:spcPct val="115000"/>
                        </a:lnSpc>
                        <a:spcBef>
                          <a:spcPts val="0"/>
                        </a:spcBef>
                        <a:spcAft>
                          <a:spcPts val="0"/>
                        </a:spcAft>
                        <a:buNone/>
                      </a:pPr>
                      <a:r>
                        <a:rPr lang="en" sz="1200">
                          <a:solidFill>
                            <a:schemeClr val="dk1"/>
                          </a:solidFill>
                          <a:latin typeface="Roboto"/>
                          <a:ea typeface="Roboto"/>
                          <a:cs typeface="Roboto"/>
                          <a:sym typeface="Roboto"/>
                        </a:rPr>
                        <a:t>Title I, Part D Budget</a:t>
                      </a:r>
                      <a:endParaRPr sz="1200" b="1">
                        <a:solidFill>
                          <a:schemeClr val="dk1"/>
                        </a:solidFill>
                        <a:latin typeface="Roboto"/>
                        <a:ea typeface="Roboto"/>
                        <a:cs typeface="Roboto"/>
                        <a:sym typeface="Roboto"/>
                      </a:endParaRPr>
                    </a:p>
                  </a:txBody>
                  <a:tcPr marL="28575" marR="28575" marT="91425" marB="91425" anchor="ctr">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dirty="0">
                          <a:solidFill>
                            <a:schemeClr val="dk1"/>
                          </a:solidFill>
                          <a:latin typeface="Roboto"/>
                          <a:ea typeface="Roboto"/>
                          <a:cs typeface="Roboto"/>
                          <a:sym typeface="Roboto"/>
                        </a:rPr>
                        <a:t>- Tentative Title I, Part D budget (may include projected carryover)</a:t>
                      </a:r>
                      <a:endParaRPr sz="1200" dirty="0">
                        <a:latin typeface="Roboto"/>
                        <a:ea typeface="Roboto"/>
                        <a:cs typeface="Roboto"/>
                        <a:sym typeface="Roboto"/>
                      </a:endParaRPr>
                    </a:p>
                  </a:txBody>
                  <a:tcPr marL="28575" marR="28575" marT="91425" marB="91425" anchor="ctr">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121" name="Google Shape;1121;p141"/>
          <p:cNvSpPr txBox="1">
            <a:spLocks noGrp="1"/>
          </p:cNvSpPr>
          <p:nvPr>
            <p:ph type="body" idx="1"/>
          </p:nvPr>
        </p:nvSpPr>
        <p:spPr>
          <a:xfrm>
            <a:off x="319950" y="2310550"/>
            <a:ext cx="8504100" cy="1915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200" dirty="0"/>
              <a:t>Projected Carryover: The following is an available option for LEAs that would benefit from including projected carryover in their 2025-2026 application.</a:t>
            </a:r>
            <a:endParaRPr sz="1200" dirty="0"/>
          </a:p>
          <a:p>
            <a:pPr marL="457200" lvl="0" indent="-304800" algn="l" rtl="0">
              <a:lnSpc>
                <a:spcPct val="100000"/>
              </a:lnSpc>
              <a:spcBef>
                <a:spcPts val="800"/>
              </a:spcBef>
              <a:spcAft>
                <a:spcPts val="0"/>
              </a:spcAft>
              <a:buSzPts val="1200"/>
              <a:buAutoNum type="arabicParenR"/>
            </a:pPr>
            <a:r>
              <a:rPr lang="en" sz="1200" dirty="0"/>
              <a:t>LEAs may include projected carryover in their Title I, Part A and Part D budget as part of their Substantial Approval submission. Note: This will cause the amount budgeted to exceed the amount available.  </a:t>
            </a:r>
            <a:endParaRPr sz="1200" dirty="0"/>
          </a:p>
          <a:p>
            <a:pPr marL="457200" lvl="0" indent="-304800" algn="l" rtl="0">
              <a:lnSpc>
                <a:spcPct val="100000"/>
              </a:lnSpc>
              <a:spcBef>
                <a:spcPts val="0"/>
              </a:spcBef>
              <a:spcAft>
                <a:spcPts val="0"/>
              </a:spcAft>
              <a:buSzPts val="1200"/>
              <a:buAutoNum type="arabicParenR"/>
            </a:pPr>
            <a:r>
              <a:rPr lang="en" sz="1200" dirty="0"/>
              <a:t>LEAs will be unable to receive final approval until the LEA’s budget is balanced. In order for the budget to be balanced with carryover included, the LEA will need to submit their Final Expenditure Report (FER) so that official carryover can be transferred into the 2025-2026 Consolidated Application. After the official carryover is added, the LEA must make any adjustments needed to the tentative budget that had been submitted for substantial approval to balance the budget.</a:t>
            </a:r>
            <a:endParaRPr sz="1200" b="1" dirty="0"/>
          </a:p>
          <a:p>
            <a:pPr marL="0" lvl="0" indent="0" algn="l" rtl="0">
              <a:lnSpc>
                <a:spcPct val="100000"/>
              </a:lnSpc>
              <a:spcBef>
                <a:spcPts val="800"/>
              </a:spcBef>
              <a:spcAft>
                <a:spcPts val="0"/>
              </a:spcAft>
              <a:buNone/>
            </a:pPr>
            <a:endParaRPr sz="1100" dirty="0">
              <a:latin typeface="Calibri"/>
              <a:ea typeface="Calibri"/>
              <a:cs typeface="Calibri"/>
              <a:sym typeface="Calibri"/>
            </a:endParaRPr>
          </a:p>
          <a:p>
            <a:pPr marL="0" lvl="0" indent="0" algn="l" rtl="0">
              <a:spcBef>
                <a:spcPts val="800"/>
              </a:spcBef>
              <a:spcAft>
                <a:spcPts val="0"/>
              </a:spcAft>
              <a:buNone/>
            </a:pP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28"/>
        <p:cNvGrpSpPr/>
        <p:nvPr/>
      </p:nvGrpSpPr>
      <p:grpSpPr>
        <a:xfrm>
          <a:off x="0" y="0"/>
          <a:ext cx="0" cy="0"/>
          <a:chOff x="0" y="0"/>
          <a:chExt cx="0" cy="0"/>
        </a:xfrm>
      </p:grpSpPr>
      <p:sp>
        <p:nvSpPr>
          <p:cNvPr id="1129" name="Google Shape;1129;p142"/>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When Ready to “Submit”</a:t>
            </a:r>
            <a:endParaRPr dirty="0"/>
          </a:p>
        </p:txBody>
      </p:sp>
      <p:sp>
        <p:nvSpPr>
          <p:cNvPr id="1130" name="Google Shape;1130;p142"/>
          <p:cNvSpPr txBox="1">
            <a:spLocks noGrp="1"/>
          </p:cNvSpPr>
          <p:nvPr>
            <p:ph type="body" idx="1"/>
          </p:nvPr>
        </p:nvSpPr>
        <p:spPr>
          <a:xfrm>
            <a:off x="311700" y="1027650"/>
            <a:ext cx="8202600" cy="3088200"/>
          </a:xfrm>
          <a:prstGeom prst="rect">
            <a:avLst/>
          </a:prstGeom>
        </p:spPr>
        <p:txBody>
          <a:bodyPr spcFirstLastPara="1" wrap="square" lIns="91425" tIns="91425" rIns="91425" bIns="91425" anchor="t" anchorCtr="0">
            <a:noAutofit/>
          </a:bodyPr>
          <a:lstStyle/>
          <a:p>
            <a:pPr marL="285750" lvl="0" indent="-203200" algn="l" rtl="0">
              <a:lnSpc>
                <a:spcPct val="100000"/>
              </a:lnSpc>
              <a:spcBef>
                <a:spcPts val="0"/>
              </a:spcBef>
              <a:spcAft>
                <a:spcPts val="0"/>
              </a:spcAft>
              <a:buSzPts val="1400"/>
              <a:buFont typeface="Calibri"/>
              <a:buChar char="●"/>
            </a:pPr>
            <a:r>
              <a:rPr lang="en" sz="1400" dirty="0"/>
              <a:t>Regardless of including carryover, LEA/BOCES should </a:t>
            </a:r>
            <a:r>
              <a:rPr lang="en" sz="1400" b="1" dirty="0"/>
              <a:t>NOT </a:t>
            </a:r>
            <a:r>
              <a:rPr lang="en" sz="1400" dirty="0"/>
              <a:t>officially submit or move the application within GAINS until all allocations are available. When an LEA has completed the available sections then the Authorized Representative will complete this </a:t>
            </a:r>
            <a:r>
              <a:rPr lang="en" sz="1400" b="1" u="sng" dirty="0">
                <a:solidFill>
                  <a:srgbClr val="1155CC"/>
                </a:solidFill>
                <a:hlinkClick r:id="rId3">
                  <a:extLst>
                    <a:ext uri="{A12FA001-AC4F-418D-AE19-62706E023703}">
                      <ahyp:hlinkClr xmlns:ahyp="http://schemas.microsoft.com/office/drawing/2018/hyperlinkcolor" val="tx"/>
                    </a:ext>
                  </a:extLst>
                </a:hlinkClick>
              </a:rPr>
              <a:t>form</a:t>
            </a:r>
            <a:r>
              <a:rPr lang="en" sz="1400" dirty="0"/>
              <a:t>. This form will notify CDE that the application is ready to be reviewed for Substantial Approval.</a:t>
            </a:r>
            <a:endParaRPr sz="1400" dirty="0"/>
          </a:p>
          <a:p>
            <a:pPr marL="285750" lvl="0" indent="-203200" algn="l" rtl="0">
              <a:lnSpc>
                <a:spcPct val="100000"/>
              </a:lnSpc>
              <a:spcBef>
                <a:spcPts val="0"/>
              </a:spcBef>
              <a:spcAft>
                <a:spcPts val="0"/>
              </a:spcAft>
              <a:buSzPts val="1400"/>
              <a:buChar char="●"/>
            </a:pPr>
            <a:r>
              <a:rPr lang="en" sz="1400" dirty="0"/>
              <a:t>Available sections and Form must be submitted by June 30, 2025.</a:t>
            </a:r>
            <a:endParaRPr sz="1400" dirty="0"/>
          </a:p>
          <a:p>
            <a:pPr marL="285750" lvl="0" indent="-203200" algn="l" rtl="0">
              <a:lnSpc>
                <a:spcPct val="100000"/>
              </a:lnSpc>
              <a:spcBef>
                <a:spcPts val="0"/>
              </a:spcBef>
              <a:spcAft>
                <a:spcPts val="0"/>
              </a:spcAft>
              <a:buSzPts val="1400"/>
              <a:buChar char="●"/>
            </a:pPr>
            <a:r>
              <a:rPr lang="en" sz="1400" dirty="0"/>
              <a:t>A Substantial Approval Letter will be sent through GAINS once the application is granted substantial approval.</a:t>
            </a:r>
            <a:endParaRPr sz="1400" dirty="0"/>
          </a:p>
          <a:p>
            <a:pPr marL="914400" lvl="1" indent="-317500" algn="l" rtl="0">
              <a:lnSpc>
                <a:spcPct val="100000"/>
              </a:lnSpc>
              <a:spcBef>
                <a:spcPts val="0"/>
              </a:spcBef>
              <a:spcAft>
                <a:spcPts val="0"/>
              </a:spcAft>
              <a:buSzPts val="1400"/>
              <a:buChar char="○"/>
            </a:pPr>
            <a:r>
              <a:rPr lang="en" dirty="0"/>
              <a:t>GAINS status will not change</a:t>
            </a:r>
            <a:endParaRPr dirty="0"/>
          </a:p>
          <a:p>
            <a:pPr marL="914400" lvl="1" indent="-317500" algn="l" rtl="0">
              <a:lnSpc>
                <a:spcPct val="100000"/>
              </a:lnSpc>
              <a:spcBef>
                <a:spcPts val="0"/>
              </a:spcBef>
              <a:spcAft>
                <a:spcPts val="0"/>
              </a:spcAft>
              <a:buSzPts val="1400"/>
              <a:buChar char="○"/>
            </a:pPr>
            <a:r>
              <a:rPr lang="en" dirty="0"/>
              <a:t>Substantial will be awarded for the allocations the state has been awarded. At this time, Colorado has been awarded Title I, Part A, Title I, Part D and Title IV.</a:t>
            </a:r>
            <a:endParaRPr dirty="0"/>
          </a:p>
          <a:p>
            <a:pPr marL="1371600" lvl="2" indent="-317500" algn="l" rtl="0">
              <a:lnSpc>
                <a:spcPct val="100000"/>
              </a:lnSpc>
              <a:spcBef>
                <a:spcPts val="0"/>
              </a:spcBef>
              <a:spcAft>
                <a:spcPts val="0"/>
              </a:spcAft>
              <a:buSzPts val="1400"/>
              <a:buChar char="■"/>
            </a:pPr>
            <a:r>
              <a:rPr lang="en" dirty="0"/>
              <a:t>Other allocations will be added on a rolling basis as they are received.</a:t>
            </a:r>
            <a:endParaRPr dirty="0"/>
          </a:p>
          <a:p>
            <a:pPr marL="0" lvl="0" indent="0" algn="l" rtl="0">
              <a:lnSpc>
                <a:spcPct val="100000"/>
              </a:lnSpc>
              <a:spcBef>
                <a:spcPts val="800"/>
              </a:spcBef>
              <a:spcAft>
                <a:spcPts val="0"/>
              </a:spcAft>
              <a:buNone/>
            </a:pPr>
            <a:endParaRPr sz="14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35"/>
        <p:cNvGrpSpPr/>
        <p:nvPr/>
      </p:nvGrpSpPr>
      <p:grpSpPr>
        <a:xfrm>
          <a:off x="0" y="0"/>
          <a:ext cx="0" cy="0"/>
          <a:chOff x="0" y="0"/>
          <a:chExt cx="0" cy="0"/>
        </a:xfrm>
      </p:grpSpPr>
      <p:sp>
        <p:nvSpPr>
          <p:cNvPr id="1136" name="Google Shape;1136;p143"/>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Extension Request</a:t>
            </a:r>
            <a:endParaRPr dirty="0"/>
          </a:p>
        </p:txBody>
      </p:sp>
      <p:sp>
        <p:nvSpPr>
          <p:cNvPr id="1138" name="Google Shape;1138;p143"/>
          <p:cNvSpPr txBox="1"/>
          <p:nvPr/>
        </p:nvSpPr>
        <p:spPr>
          <a:xfrm>
            <a:off x="248025" y="1028700"/>
            <a:ext cx="7867200" cy="2857500"/>
          </a:xfrm>
          <a:prstGeom prst="rect">
            <a:avLst/>
          </a:prstGeom>
          <a:noFill/>
          <a:ln>
            <a:noFill/>
          </a:ln>
        </p:spPr>
        <p:txBody>
          <a:bodyPr spcFirstLastPara="1" wrap="square" lIns="91425" tIns="91425" rIns="91425" bIns="91425" anchor="t" anchorCtr="0">
            <a:noAutofit/>
          </a:bodyPr>
          <a:lstStyle/>
          <a:p>
            <a:pPr marL="285750" lvl="0" indent="-196850" algn="l" rtl="0">
              <a:spcBef>
                <a:spcPts val="0"/>
              </a:spcBef>
              <a:spcAft>
                <a:spcPts val="0"/>
              </a:spcAft>
              <a:buClr>
                <a:schemeClr val="dk1"/>
              </a:buClr>
              <a:buSzPts val="1300"/>
              <a:buFont typeface="Roboto"/>
              <a:buChar char="●"/>
            </a:pPr>
            <a:r>
              <a:rPr lang="en" sz="1300" dirty="0">
                <a:solidFill>
                  <a:schemeClr val="dk1"/>
                </a:solidFill>
                <a:latin typeface="Roboto"/>
                <a:ea typeface="Roboto"/>
                <a:cs typeface="Roboto"/>
                <a:sym typeface="Roboto"/>
              </a:rPr>
              <a:t>If the LEA has determined it is unable to </a:t>
            </a:r>
            <a:r>
              <a:rPr lang="en" sz="1300" dirty="0">
                <a:solidFill>
                  <a:srgbClr val="444746"/>
                </a:solidFill>
                <a:latin typeface="Roboto"/>
                <a:ea typeface="Roboto"/>
                <a:cs typeface="Roboto"/>
                <a:sym typeface="Roboto"/>
              </a:rPr>
              <a:t>complete the requirements for substantial approval </a:t>
            </a:r>
            <a:r>
              <a:rPr lang="en" sz="1300" dirty="0">
                <a:solidFill>
                  <a:schemeClr val="dk1"/>
                </a:solidFill>
                <a:latin typeface="Roboto"/>
                <a:ea typeface="Roboto"/>
                <a:cs typeface="Roboto"/>
                <a:sym typeface="Roboto"/>
              </a:rPr>
              <a:t>by June 30, the LEA may submit an extension request.</a:t>
            </a:r>
            <a:endParaRPr sz="1300" dirty="0">
              <a:solidFill>
                <a:schemeClr val="dk1"/>
              </a:solidFill>
              <a:latin typeface="Roboto"/>
              <a:ea typeface="Roboto"/>
              <a:cs typeface="Roboto"/>
              <a:sym typeface="Roboto"/>
            </a:endParaRPr>
          </a:p>
          <a:p>
            <a:pPr marL="571500" lvl="1" indent="-196850" algn="l" rtl="0">
              <a:spcBef>
                <a:spcPts val="0"/>
              </a:spcBef>
              <a:spcAft>
                <a:spcPts val="0"/>
              </a:spcAft>
              <a:buClr>
                <a:schemeClr val="dk1"/>
              </a:buClr>
              <a:buSzPts val="1300"/>
              <a:buFont typeface="Roboto"/>
              <a:buChar char="○"/>
            </a:pPr>
            <a:r>
              <a:rPr lang="en" sz="1300" dirty="0">
                <a:solidFill>
                  <a:schemeClr val="dk1"/>
                </a:solidFill>
                <a:latin typeface="Roboto"/>
                <a:ea typeface="Roboto"/>
                <a:cs typeface="Roboto"/>
                <a:sym typeface="Roboto"/>
              </a:rPr>
              <a:t>The LEA may not obligate funds until a complete application has been submitted to CDE and CDE has granted the application Substantial Approval.</a:t>
            </a:r>
            <a:endParaRPr sz="1300" dirty="0">
              <a:solidFill>
                <a:schemeClr val="dk1"/>
              </a:solidFill>
              <a:latin typeface="Roboto"/>
              <a:ea typeface="Roboto"/>
              <a:cs typeface="Roboto"/>
              <a:sym typeface="Roboto"/>
            </a:endParaRPr>
          </a:p>
          <a:p>
            <a:pPr marL="571500" lvl="1" indent="-196850" algn="l" rtl="0">
              <a:spcBef>
                <a:spcPts val="0"/>
              </a:spcBef>
              <a:spcAft>
                <a:spcPts val="0"/>
              </a:spcAft>
              <a:buClr>
                <a:schemeClr val="dk1"/>
              </a:buClr>
              <a:buSzPts val="1300"/>
              <a:buFont typeface="Roboto"/>
              <a:buChar char="○"/>
            </a:pPr>
            <a:r>
              <a:rPr lang="en" sz="1300" dirty="0">
                <a:solidFill>
                  <a:schemeClr val="dk1"/>
                </a:solidFill>
                <a:latin typeface="Roboto"/>
                <a:ea typeface="Roboto"/>
                <a:cs typeface="Roboto"/>
                <a:sym typeface="Roboto"/>
              </a:rPr>
              <a:t>The LEA cannot request funding for any expenses incurred prior to the substantial approval date. </a:t>
            </a:r>
            <a:endParaRPr sz="1300" dirty="0">
              <a:solidFill>
                <a:schemeClr val="dk1"/>
              </a:solidFill>
              <a:latin typeface="Roboto"/>
              <a:ea typeface="Roboto"/>
              <a:cs typeface="Roboto"/>
              <a:sym typeface="Roboto"/>
            </a:endParaRPr>
          </a:p>
          <a:p>
            <a:pPr marL="571500" lvl="1" indent="-196850" algn="l" rtl="0">
              <a:spcBef>
                <a:spcPts val="0"/>
              </a:spcBef>
              <a:spcAft>
                <a:spcPts val="0"/>
              </a:spcAft>
              <a:buClr>
                <a:schemeClr val="dk1"/>
              </a:buClr>
              <a:buSzPts val="1300"/>
              <a:buFont typeface="Roboto"/>
              <a:buChar char="○"/>
            </a:pPr>
            <a:r>
              <a:rPr lang="en" sz="1300" dirty="0">
                <a:solidFill>
                  <a:schemeClr val="dk1"/>
                </a:solidFill>
                <a:latin typeface="Roboto"/>
                <a:ea typeface="Roboto"/>
                <a:cs typeface="Roboto"/>
                <a:sym typeface="Roboto"/>
              </a:rPr>
              <a:t>Once the extension request has been submitted and approved, the LEA has until July 30 to submit the requirements for Substantial Approval.</a:t>
            </a:r>
            <a:endParaRPr sz="1300" dirty="0">
              <a:solidFill>
                <a:schemeClr val="dk1"/>
              </a:solidFill>
              <a:latin typeface="Roboto"/>
              <a:ea typeface="Roboto"/>
              <a:cs typeface="Roboto"/>
              <a:sym typeface="Roboto"/>
            </a:endParaRPr>
          </a:p>
          <a:p>
            <a:pPr marL="571500" lvl="1" indent="-196850" algn="l" rtl="0">
              <a:spcBef>
                <a:spcPts val="0"/>
              </a:spcBef>
              <a:spcAft>
                <a:spcPts val="0"/>
              </a:spcAft>
              <a:buClr>
                <a:schemeClr val="dk1"/>
              </a:buClr>
              <a:buSzPts val="1300"/>
              <a:buFont typeface="Roboto"/>
              <a:buChar char="○"/>
            </a:pPr>
            <a:r>
              <a:rPr lang="en" sz="1300" dirty="0">
                <a:solidFill>
                  <a:schemeClr val="dk1"/>
                </a:solidFill>
                <a:latin typeface="Roboto"/>
                <a:ea typeface="Roboto"/>
                <a:cs typeface="Roboto"/>
                <a:sym typeface="Roboto"/>
              </a:rPr>
              <a:t>Extension Requests available through GAINS. Log into GAINS and from the navigation links on the left side of the screen, click on the </a:t>
            </a:r>
            <a:r>
              <a:rPr lang="en" sz="1300" b="1" i="1" dirty="0">
                <a:solidFill>
                  <a:schemeClr val="dk1"/>
                </a:solidFill>
                <a:latin typeface="Roboto"/>
                <a:ea typeface="Roboto"/>
                <a:cs typeface="Roboto"/>
                <a:sym typeface="Roboto"/>
              </a:rPr>
              <a:t>Application Supplements</a:t>
            </a:r>
            <a:r>
              <a:rPr lang="en" sz="1300" dirty="0">
                <a:solidFill>
                  <a:schemeClr val="dk1"/>
                </a:solidFill>
                <a:latin typeface="Roboto"/>
                <a:ea typeface="Roboto"/>
                <a:cs typeface="Roboto"/>
                <a:sym typeface="Roboto"/>
              </a:rPr>
              <a:t> link listed on the Application Supplements page. Users will see the </a:t>
            </a:r>
            <a:r>
              <a:rPr lang="en" sz="1300" b="1" i="1" dirty="0">
                <a:solidFill>
                  <a:schemeClr val="dk1"/>
                </a:solidFill>
                <a:latin typeface="Roboto"/>
                <a:ea typeface="Roboto"/>
                <a:cs typeface="Roboto"/>
                <a:sym typeface="Roboto"/>
              </a:rPr>
              <a:t>ESEA Consolidated Application Extension Request </a:t>
            </a:r>
            <a:r>
              <a:rPr lang="en" sz="1300" dirty="0">
                <a:solidFill>
                  <a:schemeClr val="dk1"/>
                </a:solidFill>
                <a:latin typeface="Roboto"/>
                <a:ea typeface="Roboto"/>
                <a:cs typeface="Roboto"/>
                <a:sym typeface="Roboto"/>
              </a:rPr>
              <a:t>link on the screen and will click that link to access the form.</a:t>
            </a:r>
            <a:endParaRPr sz="1300" dirty="0">
              <a:solidFill>
                <a:schemeClr val="dk1"/>
              </a:solidFill>
              <a:latin typeface="Roboto"/>
              <a:ea typeface="Roboto"/>
              <a:cs typeface="Roboto"/>
              <a:sym typeface="Robot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42"/>
        <p:cNvGrpSpPr/>
        <p:nvPr/>
      </p:nvGrpSpPr>
      <p:grpSpPr>
        <a:xfrm>
          <a:off x="0" y="0"/>
          <a:ext cx="0" cy="0"/>
          <a:chOff x="0" y="0"/>
          <a:chExt cx="0" cy="0"/>
        </a:xfrm>
      </p:grpSpPr>
      <p:sp>
        <p:nvSpPr>
          <p:cNvPr id="1143" name="Google Shape;1143;p144"/>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Next Steps</a:t>
            </a:r>
            <a:endParaRPr dirty="0"/>
          </a:p>
        </p:txBody>
      </p:sp>
      <p:sp>
        <p:nvSpPr>
          <p:cNvPr id="1144" name="Google Shape;1144;p144"/>
          <p:cNvSpPr txBox="1">
            <a:spLocks noGrp="1"/>
          </p:cNvSpPr>
          <p:nvPr>
            <p:ph type="body" idx="1"/>
          </p:nvPr>
        </p:nvSpPr>
        <p:spPr>
          <a:xfrm>
            <a:off x="311700" y="1079500"/>
            <a:ext cx="7892100" cy="30348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Clr>
                <a:srgbClr val="333333"/>
              </a:buClr>
              <a:buSzPts val="1300"/>
              <a:buChar char="●"/>
            </a:pPr>
            <a:r>
              <a:rPr lang="en" sz="1300" dirty="0">
                <a:solidFill>
                  <a:srgbClr val="333333"/>
                </a:solidFill>
                <a:highlight>
                  <a:schemeClr val="lt1"/>
                </a:highlight>
              </a:rPr>
              <a:t>All other remaining program pages will be due at a later date.</a:t>
            </a:r>
            <a:endParaRPr sz="1300" dirty="0">
              <a:solidFill>
                <a:srgbClr val="333333"/>
              </a:solidFill>
              <a:highlight>
                <a:schemeClr val="lt1"/>
              </a:highlight>
            </a:endParaRPr>
          </a:p>
          <a:p>
            <a:pPr marL="457200" lvl="0" indent="-311150" algn="l" rtl="0">
              <a:spcBef>
                <a:spcPts val="0"/>
              </a:spcBef>
              <a:buClr>
                <a:srgbClr val="333333"/>
              </a:buClr>
              <a:buSzPts val="1300"/>
              <a:buChar char="●"/>
            </a:pPr>
            <a:r>
              <a:rPr lang="en" sz="1300" dirty="0">
                <a:solidFill>
                  <a:srgbClr val="333333"/>
                </a:solidFill>
                <a:highlight>
                  <a:schemeClr val="lt1"/>
                </a:highlight>
              </a:rPr>
              <a:t>Final Expenditure Report - i</a:t>
            </a:r>
            <a:r>
              <a:rPr lang="en" sz="1200" dirty="0"/>
              <a:t>n order for the budget to be balanced with carryover included, the LEA will need to submit their Final Expenditure Report (FER) so that official carryover can be transferred into the 2025-2026 Consolidated Application. After the official carryover is added, the LEA must make any adjustments needed to the tentative budget that had been submitted for substantial approval to balance the budget.</a:t>
            </a:r>
          </a:p>
          <a:p>
            <a:pPr marL="457200" lvl="0" indent="-311150" algn="l" rtl="0">
              <a:spcBef>
                <a:spcPts val="0"/>
              </a:spcBef>
              <a:spcAft>
                <a:spcPts val="1800"/>
              </a:spcAft>
              <a:buClr>
                <a:srgbClr val="333333"/>
              </a:buClr>
              <a:buSzPts val="1300"/>
              <a:buChar char="●"/>
            </a:pPr>
            <a:r>
              <a:rPr lang="en-US" sz="1200" dirty="0"/>
              <a:t>FER is available in GAINS under 2025. Instructions are available here (</a:t>
            </a:r>
            <a:r>
              <a:rPr lang="en-US" sz="1200" dirty="0">
                <a:solidFill>
                  <a:srgbClr val="1155CC"/>
                </a:solidFill>
                <a:hlinkClick r:id="rId3">
                  <a:extLst>
                    <a:ext uri="{A12FA001-AC4F-418D-AE19-62706E023703}">
                      <ahyp:hlinkClr xmlns:ahyp="http://schemas.microsoft.com/office/drawing/2018/hyperlinkcolor" val="tx"/>
                    </a:ext>
                  </a:extLst>
                </a:hlinkClick>
              </a:rPr>
              <a:t>FER Small Bite instructions</a:t>
            </a:r>
            <a:r>
              <a:rPr lang="en-US" sz="1200" dirty="0"/>
              <a:t> and </a:t>
            </a:r>
            <a:r>
              <a:rPr lang="en-US" sz="1200" dirty="0">
                <a:solidFill>
                  <a:srgbClr val="1155CC"/>
                </a:solidFill>
                <a:hlinkClick r:id="rId4">
                  <a:extLst>
                    <a:ext uri="{A12FA001-AC4F-418D-AE19-62706E023703}">
                      <ahyp:hlinkClr xmlns:ahyp="http://schemas.microsoft.com/office/drawing/2018/hyperlinkcolor" val="tx"/>
                    </a:ext>
                  </a:extLst>
                </a:hlinkClick>
              </a:rPr>
              <a:t>Recording</a:t>
            </a:r>
            <a:r>
              <a:rPr lang="en-US" sz="1200" dirty="0"/>
              <a:t>.)</a:t>
            </a:r>
            <a:endParaRPr sz="1200" dirty="0"/>
          </a:p>
          <a:p>
            <a:pPr marL="0" lvl="0" indent="0" algn="l" rtl="0">
              <a:spcBef>
                <a:spcPts val="0"/>
              </a:spcBef>
              <a:spcAft>
                <a:spcPts val="0"/>
              </a:spcAft>
              <a:buNone/>
            </a:pPr>
            <a:r>
              <a:rPr lang="en" sz="1200" b="1" i="1" dirty="0"/>
              <a:t>Reminder:</a:t>
            </a:r>
            <a:r>
              <a:rPr lang="en" sz="1200" dirty="0"/>
              <a:t> Substantial approval allows for obligation of funds (making a binding commitment to pay for costs). Requests for funds / drawing down of funds requires final approval.</a:t>
            </a:r>
            <a:endParaRPr sz="1200" dirty="0"/>
          </a:p>
          <a:p>
            <a:pPr marL="0" lvl="0" indent="0" algn="l" rtl="0">
              <a:spcBef>
                <a:spcPts val="0"/>
              </a:spcBef>
              <a:spcAft>
                <a:spcPts val="0"/>
              </a:spcAft>
              <a:buNone/>
            </a:pPr>
            <a:endParaRPr sz="13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49"/>
        <p:cNvGrpSpPr/>
        <p:nvPr/>
      </p:nvGrpSpPr>
      <p:grpSpPr>
        <a:xfrm>
          <a:off x="0" y="0"/>
          <a:ext cx="0" cy="0"/>
          <a:chOff x="0" y="0"/>
          <a:chExt cx="0" cy="0"/>
        </a:xfrm>
      </p:grpSpPr>
      <p:sp>
        <p:nvSpPr>
          <p:cNvPr id="1150" name="Google Shape;1150;p145"/>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Resources</a:t>
            </a:r>
            <a:endParaRPr/>
          </a:p>
        </p:txBody>
      </p:sp>
      <p:sp>
        <p:nvSpPr>
          <p:cNvPr id="1151" name="Google Shape;1151;p145"/>
          <p:cNvSpPr txBox="1">
            <a:spLocks noGrp="1"/>
          </p:cNvSpPr>
          <p:nvPr>
            <p:ph type="body" idx="1"/>
          </p:nvPr>
        </p:nvSpPr>
        <p:spPr>
          <a:xfrm>
            <a:off x="311700" y="1152475"/>
            <a:ext cx="7988400" cy="30348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Clr>
                <a:srgbClr val="333333"/>
              </a:buClr>
              <a:buSzPts val="1300"/>
              <a:buChar char="●"/>
            </a:pPr>
            <a:r>
              <a:rPr lang="en" sz="1300" dirty="0">
                <a:solidFill>
                  <a:srgbClr val="333333"/>
                </a:solidFill>
                <a:highlight>
                  <a:schemeClr val="lt1"/>
                </a:highlight>
              </a:rPr>
              <a:t>Email any questions and/or Schedule a 1x1 with </a:t>
            </a:r>
            <a:r>
              <a:rPr lang="en" sz="1300" dirty="0"/>
              <a:t>the LEA’s </a:t>
            </a:r>
            <a:r>
              <a:rPr lang="en" sz="1300" u="sng" dirty="0">
                <a:solidFill>
                  <a:srgbClr val="1155CC"/>
                </a:solidFill>
                <a:hlinkClick r:id="rId3">
                  <a:extLst>
                    <a:ext uri="{A12FA001-AC4F-418D-AE19-62706E023703}">
                      <ahyp:hlinkClr xmlns:ahyp="http://schemas.microsoft.com/office/drawing/2018/hyperlinkcolor" val="tx"/>
                    </a:ext>
                  </a:extLst>
                </a:hlinkClick>
              </a:rPr>
              <a:t>Regional Contact(s)</a:t>
            </a:r>
            <a:r>
              <a:rPr lang="en" sz="1300" dirty="0">
                <a:solidFill>
                  <a:srgbClr val="333333"/>
                </a:solidFill>
                <a:highlight>
                  <a:schemeClr val="lt1"/>
                </a:highlight>
              </a:rPr>
              <a:t> for support. </a:t>
            </a:r>
            <a:endParaRPr sz="1300" dirty="0">
              <a:solidFill>
                <a:srgbClr val="333333"/>
              </a:solidFill>
              <a:highlight>
                <a:schemeClr val="lt1"/>
              </a:highlight>
            </a:endParaRPr>
          </a:p>
          <a:p>
            <a:pPr marL="457200" lvl="0" indent="-311150" algn="l" rtl="0">
              <a:spcBef>
                <a:spcPts val="0"/>
              </a:spcBef>
              <a:spcAft>
                <a:spcPts val="0"/>
              </a:spcAft>
              <a:buClr>
                <a:srgbClr val="333333"/>
              </a:buClr>
              <a:buSzPts val="1300"/>
              <a:buChar char="●"/>
            </a:pPr>
            <a:r>
              <a:rPr lang="en" sz="1300" u="sng" dirty="0">
                <a:solidFill>
                  <a:srgbClr val="1155CC"/>
                </a:solidFill>
                <a:highlight>
                  <a:schemeClr val="lt1"/>
                </a:highlight>
                <a:hlinkClick r:id="rId4">
                  <a:extLst>
                    <a:ext uri="{A12FA001-AC4F-418D-AE19-62706E023703}">
                      <ahyp:hlinkClr xmlns:ahyp="http://schemas.microsoft.com/office/drawing/2018/hyperlinkcolor" val="tx"/>
                    </a:ext>
                  </a:extLst>
                </a:hlinkClick>
              </a:rPr>
              <a:t>Consolidated Application Planning Resource</a:t>
            </a:r>
            <a:endParaRPr sz="1300" dirty="0">
              <a:solidFill>
                <a:srgbClr val="1155CC"/>
              </a:solidFill>
              <a:highlight>
                <a:schemeClr val="lt1"/>
              </a:highlight>
            </a:endParaRPr>
          </a:p>
          <a:p>
            <a:pPr marL="457200" lvl="0" indent="-311150" algn="l" rtl="0">
              <a:spcBef>
                <a:spcPts val="0"/>
              </a:spcBef>
              <a:spcAft>
                <a:spcPts val="0"/>
              </a:spcAft>
              <a:buClr>
                <a:srgbClr val="333333"/>
              </a:buClr>
              <a:buSzPts val="1300"/>
              <a:buChar char="●"/>
            </a:pPr>
            <a:r>
              <a:rPr lang="en" sz="1300" u="sng" dirty="0">
                <a:solidFill>
                  <a:srgbClr val="1155CC"/>
                </a:solidFill>
                <a:highlight>
                  <a:schemeClr val="lt1"/>
                </a:highlight>
                <a:hlinkClick r:id="rId5">
                  <a:extLst>
                    <a:ext uri="{A12FA001-AC4F-418D-AE19-62706E023703}">
                      <ahyp:hlinkClr xmlns:ahyp="http://schemas.microsoft.com/office/drawing/2018/hyperlinkcolor" val="tx"/>
                    </a:ext>
                  </a:extLst>
                </a:hlinkClick>
              </a:rPr>
              <a:t>Application and GAINS Trainings</a:t>
            </a:r>
            <a:endParaRPr sz="1300" dirty="0">
              <a:solidFill>
                <a:srgbClr val="1155CC"/>
              </a:solidFill>
              <a:highlight>
                <a:schemeClr val="lt1"/>
              </a:highlight>
            </a:endParaRPr>
          </a:p>
          <a:p>
            <a:pPr marL="457200" lvl="0" indent="-311150" algn="l" rtl="0">
              <a:spcBef>
                <a:spcPts val="0"/>
              </a:spcBef>
              <a:spcAft>
                <a:spcPts val="0"/>
              </a:spcAft>
              <a:buClr>
                <a:srgbClr val="333333"/>
              </a:buClr>
              <a:buSzPts val="1300"/>
              <a:buChar char="●"/>
            </a:pPr>
            <a:r>
              <a:rPr lang="en" sz="1300" u="sng" dirty="0">
                <a:solidFill>
                  <a:srgbClr val="1155CC"/>
                </a:solidFill>
                <a:highlight>
                  <a:schemeClr val="lt1"/>
                </a:highlight>
              </a:rPr>
              <a:t>Consolidated Application general information</a:t>
            </a:r>
            <a:endParaRPr sz="1300" dirty="0">
              <a:solidFill>
                <a:srgbClr val="1155CC"/>
              </a:solidFill>
              <a:highlight>
                <a:schemeClr val="lt1"/>
              </a:highligh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56"/>
        <p:cNvGrpSpPr/>
        <p:nvPr/>
      </p:nvGrpSpPr>
      <p:grpSpPr>
        <a:xfrm>
          <a:off x="0" y="0"/>
          <a:ext cx="0" cy="0"/>
          <a:chOff x="0" y="0"/>
          <a:chExt cx="0" cy="0"/>
        </a:xfrm>
      </p:grpSpPr>
      <p:sp>
        <p:nvSpPr>
          <p:cNvPr id="1157" name="Google Shape;1157;p146"/>
          <p:cNvSpPr txBox="1">
            <a:spLocks noGrp="1"/>
          </p:cNvSpPr>
          <p:nvPr>
            <p:ph type="title"/>
          </p:nvPr>
        </p:nvSpPr>
        <p:spPr>
          <a:xfrm>
            <a:off x="0" y="3361600"/>
            <a:ext cx="9144000" cy="666600"/>
          </a:xfrm>
          <a:prstGeom prst="rect">
            <a:avLst/>
          </a:prstGeom>
          <a:solidFill>
            <a:srgbClr val="DE6310"/>
          </a:solidFill>
        </p:spPr>
        <p:txBody>
          <a:bodyPr spcFirstLastPara="1" wrap="square" lIns="91425" tIns="91425" rIns="91425" bIns="91425" anchor="t" anchorCtr="0">
            <a:normAutofit/>
          </a:bodyPr>
          <a:lstStyle/>
          <a:p>
            <a:pPr marL="0" lvl="0" indent="0" algn="ctr" rtl="0">
              <a:spcBef>
                <a:spcPts val="0"/>
              </a:spcBef>
              <a:spcAft>
                <a:spcPts val="0"/>
              </a:spcAft>
              <a:buNone/>
            </a:pPr>
            <a:r>
              <a:rPr lang="en"/>
              <a:t>Upcoming Meetings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61"/>
        <p:cNvGrpSpPr/>
        <p:nvPr/>
      </p:nvGrpSpPr>
      <p:grpSpPr>
        <a:xfrm>
          <a:off x="0" y="0"/>
          <a:ext cx="0" cy="0"/>
          <a:chOff x="0" y="0"/>
          <a:chExt cx="0" cy="0"/>
        </a:xfrm>
      </p:grpSpPr>
      <p:sp>
        <p:nvSpPr>
          <p:cNvPr id="1162" name="Google Shape;1162;p147"/>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lnSpc>
                <a:spcPct val="90000"/>
              </a:lnSpc>
              <a:spcBef>
                <a:spcPts val="0"/>
              </a:spcBef>
              <a:spcAft>
                <a:spcPts val="0"/>
              </a:spcAft>
              <a:buClr>
                <a:schemeClr val="dk1"/>
              </a:buClr>
              <a:buSzPts val="2100"/>
              <a:buFont typeface="Arial"/>
              <a:buNone/>
            </a:pPr>
            <a:r>
              <a:rPr lang="en"/>
              <a:t>Looking Ahead…</a:t>
            </a:r>
            <a:endParaRPr/>
          </a:p>
          <a:p>
            <a:pPr marL="0" lvl="0" indent="0" algn="l" rtl="0">
              <a:spcBef>
                <a:spcPts val="0"/>
              </a:spcBef>
              <a:spcAft>
                <a:spcPts val="0"/>
              </a:spcAft>
              <a:buNone/>
            </a:pPr>
            <a:endParaRPr/>
          </a:p>
        </p:txBody>
      </p:sp>
      <p:sp>
        <p:nvSpPr>
          <p:cNvPr id="1163" name="Google Shape;1163;p147"/>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p>
            <a:pPr marL="0" lvl="0" indent="0" algn="l" rtl="0">
              <a:lnSpc>
                <a:spcPct val="90000"/>
              </a:lnSpc>
              <a:spcAft>
                <a:spcPts val="1200"/>
              </a:spcAft>
              <a:buClr>
                <a:schemeClr val="dk1"/>
              </a:buClr>
              <a:buSzPts val="1800"/>
              <a:buFont typeface="Arial"/>
              <a:buNone/>
            </a:pPr>
            <a:r>
              <a:rPr lang="en" dirty="0"/>
              <a:t>Any requests for topics or questions?</a:t>
            </a:r>
            <a:endParaRPr dirty="0"/>
          </a:p>
          <a:p>
            <a:pPr marL="457200" lvl="0" indent="-330200" algn="l" rtl="0">
              <a:lnSpc>
                <a:spcPct val="90000"/>
              </a:lnSpc>
              <a:spcBef>
                <a:spcPts val="600"/>
              </a:spcBef>
              <a:spcAft>
                <a:spcPts val="0"/>
              </a:spcAft>
              <a:buSzPts val="1600"/>
              <a:buFont typeface="Roboto"/>
              <a:buChar char="•"/>
            </a:pPr>
            <a:r>
              <a:rPr lang="en" dirty="0"/>
              <a:t>Upcoming Office Hours </a:t>
            </a:r>
            <a:endParaRPr i="1" dirty="0"/>
          </a:p>
          <a:p>
            <a:pPr marL="914400" lvl="1" indent="-330200" algn="l" rtl="0">
              <a:lnSpc>
                <a:spcPct val="90000"/>
              </a:lnSpc>
              <a:spcBef>
                <a:spcPts val="600"/>
              </a:spcBef>
              <a:spcAft>
                <a:spcPts val="0"/>
              </a:spcAft>
              <a:buSzPts val="1600"/>
              <a:buFont typeface="Arial"/>
              <a:buChar char="•"/>
            </a:pPr>
            <a:r>
              <a:rPr lang="en" sz="1600" b="1" dirty="0"/>
              <a:t>June 26</a:t>
            </a:r>
            <a:endParaRPr sz="1600" b="1" dirty="0"/>
          </a:p>
          <a:p>
            <a:pPr marL="914400" lvl="1" indent="-330200" algn="l" rtl="0">
              <a:lnSpc>
                <a:spcPct val="90000"/>
              </a:lnSpc>
              <a:spcBef>
                <a:spcPts val="600"/>
              </a:spcBef>
              <a:spcAft>
                <a:spcPts val="0"/>
              </a:spcAft>
              <a:buSzPts val="1600"/>
              <a:buFont typeface="Arial"/>
              <a:buChar char="•"/>
            </a:pPr>
            <a:r>
              <a:rPr lang="en" sz="1600" b="1" dirty="0"/>
              <a:t>July 17 - </a:t>
            </a:r>
            <a:endParaRPr sz="1600" b="1" dirty="0"/>
          </a:p>
          <a:p>
            <a:pPr marL="1371600" lvl="2" indent="-330200" algn="l" rtl="0">
              <a:lnSpc>
                <a:spcPct val="90000"/>
              </a:lnSpc>
              <a:spcBef>
                <a:spcPts val="600"/>
              </a:spcBef>
              <a:spcAft>
                <a:spcPts val="0"/>
              </a:spcAft>
              <a:buSzPts val="1600"/>
              <a:buFont typeface="Arial"/>
              <a:buChar char="•"/>
            </a:pPr>
            <a:r>
              <a:rPr lang="en" sz="1600" b="1" dirty="0"/>
              <a:t>Tentative date if needed. Unless there are urgent topics to cover, there will not be any Office Hours in July. </a:t>
            </a:r>
            <a:endParaRPr sz="1600" b="1" dirty="0"/>
          </a:p>
          <a:p>
            <a:pPr marL="0" lvl="0" indent="0" algn="l" rtl="0">
              <a:lnSpc>
                <a:spcPct val="90000"/>
              </a:lnSpc>
              <a:spcBef>
                <a:spcPts val="600"/>
              </a:spcBef>
              <a:spcAft>
                <a:spcPts val="0"/>
              </a:spcAft>
              <a:buNone/>
            </a:pPr>
            <a:endParaRPr sz="1400" b="1" dirty="0">
              <a:solidFill>
                <a:srgbClr val="CC0000"/>
              </a:solidFill>
            </a:endParaRPr>
          </a:p>
          <a:p>
            <a:pPr marL="0" lvl="0" indent="0" algn="ctr" rtl="0">
              <a:lnSpc>
                <a:spcPct val="90000"/>
              </a:lnSpc>
              <a:spcBef>
                <a:spcPts val="600"/>
              </a:spcBef>
              <a:spcAft>
                <a:spcPts val="0"/>
              </a:spcAft>
              <a:buNone/>
            </a:pPr>
            <a:endParaRPr sz="1400" b="1" dirty="0">
              <a:solidFill>
                <a:srgbClr val="CC0000"/>
              </a:solidFill>
            </a:endParaRPr>
          </a:p>
          <a:p>
            <a:pPr marL="0" lvl="0" indent="0" algn="ctr" rtl="0">
              <a:lnSpc>
                <a:spcPct val="90000"/>
              </a:lnSpc>
              <a:spcBef>
                <a:spcPts val="600"/>
              </a:spcBef>
              <a:spcAft>
                <a:spcPts val="0"/>
              </a:spcAft>
              <a:buNone/>
            </a:pPr>
            <a:endParaRPr sz="1400" b="1" i="1" dirty="0">
              <a:solidFill>
                <a:srgbClr val="CC0000"/>
              </a:solidFill>
            </a:endParaRPr>
          </a:p>
        </p:txBody>
      </p:sp>
      <p:pic>
        <p:nvPicPr>
          <p:cNvPr id="1164" name="Google Shape;1164;p14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835266" y="1152486"/>
            <a:ext cx="2621028" cy="17473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49"/>
        <p:cNvGrpSpPr/>
        <p:nvPr/>
      </p:nvGrpSpPr>
      <p:grpSpPr>
        <a:xfrm>
          <a:off x="0" y="0"/>
          <a:ext cx="0" cy="0"/>
          <a:chOff x="0" y="0"/>
          <a:chExt cx="0" cy="0"/>
        </a:xfrm>
      </p:grpSpPr>
      <p:sp>
        <p:nvSpPr>
          <p:cNvPr id="1050" name="Google Shape;1050;p130"/>
          <p:cNvSpPr txBox="1">
            <a:spLocks noGrp="1"/>
          </p:cNvSpPr>
          <p:nvPr>
            <p:ph type="title"/>
          </p:nvPr>
        </p:nvSpPr>
        <p:spPr>
          <a:xfrm>
            <a:off x="311700" y="114025"/>
            <a:ext cx="71679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dirty="0"/>
              <a:t>ESEA/ESSER Office Hours</a:t>
            </a:r>
            <a:endParaRPr dirty="0"/>
          </a:p>
        </p:txBody>
      </p:sp>
      <p:sp>
        <p:nvSpPr>
          <p:cNvPr id="1051" name="Google Shape;1051;p130"/>
          <p:cNvSpPr txBox="1">
            <a:spLocks noGrp="1"/>
          </p:cNvSpPr>
          <p:nvPr>
            <p:ph type="body" idx="1"/>
          </p:nvPr>
        </p:nvSpPr>
        <p:spPr>
          <a:xfrm>
            <a:off x="311700" y="1152475"/>
            <a:ext cx="8122200" cy="30348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600"/>
              <a:buNone/>
            </a:pPr>
            <a:r>
              <a:rPr lang="en" dirty="0"/>
              <a:t>Topics:</a:t>
            </a:r>
            <a:endParaRPr dirty="0"/>
          </a:p>
          <a:p>
            <a:pPr marL="457200" lvl="0" indent="-330200" algn="l" rtl="0">
              <a:spcBef>
                <a:spcPts val="0"/>
              </a:spcBef>
              <a:spcAft>
                <a:spcPts val="0"/>
              </a:spcAft>
              <a:buSzPts val="1600"/>
              <a:buChar char="●"/>
            </a:pPr>
            <a:r>
              <a:rPr lang="en" dirty="0"/>
              <a:t>Updates and Reminders</a:t>
            </a:r>
            <a:endParaRPr dirty="0"/>
          </a:p>
          <a:p>
            <a:pPr marL="457200" lvl="0" indent="-330200" algn="l" rtl="0">
              <a:lnSpc>
                <a:spcPct val="90000"/>
              </a:lnSpc>
              <a:spcBef>
                <a:spcPts val="600"/>
              </a:spcBef>
              <a:spcAft>
                <a:spcPts val="0"/>
              </a:spcAft>
              <a:buSzPts val="1600"/>
              <a:buFont typeface="Arial"/>
              <a:buChar char="●"/>
            </a:pPr>
            <a:r>
              <a:rPr lang="en" dirty="0"/>
              <a:t>2025-26 Consolidated Application Substantial Approval</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68"/>
        <p:cNvGrpSpPr/>
        <p:nvPr/>
      </p:nvGrpSpPr>
      <p:grpSpPr>
        <a:xfrm>
          <a:off x="0" y="0"/>
          <a:ext cx="0" cy="0"/>
          <a:chOff x="0" y="0"/>
          <a:chExt cx="0" cy="0"/>
        </a:xfrm>
      </p:grpSpPr>
      <p:sp>
        <p:nvSpPr>
          <p:cNvPr id="1169" name="Google Shape;1169;p148"/>
          <p:cNvSpPr txBox="1">
            <a:spLocks noGrp="1"/>
          </p:cNvSpPr>
          <p:nvPr>
            <p:ph type="title" idx="4294967295"/>
          </p:nvPr>
        </p:nvSpPr>
        <p:spPr>
          <a:xfrm>
            <a:off x="107025" y="0"/>
            <a:ext cx="8481000" cy="741300"/>
          </a:xfrm>
          <a:prstGeom prst="rect">
            <a:avLst/>
          </a:prstGeom>
        </p:spPr>
        <p:txBody>
          <a:bodyPr spcFirstLastPara="1" wrap="square" lIns="91425" tIns="91425" rIns="91425" bIns="91425" anchor="t" anchorCtr="0">
            <a:normAutofit/>
          </a:bodyPr>
          <a:lstStyle/>
          <a:p>
            <a:pPr marL="0" lvl="0" indent="0" algn="l" rtl="0">
              <a:lnSpc>
                <a:spcPct val="90000"/>
              </a:lnSpc>
              <a:spcBef>
                <a:spcPts val="0"/>
              </a:spcBef>
              <a:spcAft>
                <a:spcPts val="0"/>
              </a:spcAft>
              <a:buClr>
                <a:schemeClr val="lt1"/>
              </a:buClr>
              <a:buSzPts val="1620"/>
              <a:buFont typeface="Arial"/>
              <a:buNone/>
            </a:pPr>
            <a:r>
              <a:rPr lang="en" sz="1920">
                <a:latin typeface="Roboto"/>
                <a:ea typeface="Roboto"/>
                <a:cs typeface="Roboto"/>
                <a:sym typeface="Roboto"/>
              </a:rPr>
              <a:t>CDE Contacts!</a:t>
            </a:r>
            <a:endParaRPr sz="1920">
              <a:latin typeface="Roboto"/>
              <a:ea typeface="Roboto"/>
              <a:cs typeface="Roboto"/>
              <a:sym typeface="Roboto"/>
            </a:endParaRPr>
          </a:p>
          <a:p>
            <a:pPr marL="0" lvl="0" indent="0" algn="l" rtl="0">
              <a:lnSpc>
                <a:spcPct val="90000"/>
              </a:lnSpc>
              <a:spcBef>
                <a:spcPts val="0"/>
              </a:spcBef>
              <a:spcAft>
                <a:spcPts val="0"/>
              </a:spcAft>
              <a:buClr>
                <a:schemeClr val="dk1"/>
              </a:buClr>
              <a:buSzPts val="1620"/>
              <a:buFont typeface="Arial"/>
              <a:buNone/>
            </a:pPr>
            <a:r>
              <a:rPr lang="en" sz="1110">
                <a:latin typeface="Roboto"/>
                <a:ea typeface="Roboto"/>
                <a:cs typeface="Roboto"/>
                <a:sym typeface="Roboto"/>
              </a:rPr>
              <a:t>Emails: </a:t>
            </a:r>
            <a:r>
              <a:rPr lang="en" sz="1110" u="sng">
                <a:solidFill>
                  <a:schemeClr val="hlink"/>
                </a:solidFill>
                <a:latin typeface="Roboto"/>
                <a:ea typeface="Roboto"/>
                <a:cs typeface="Roboto"/>
                <a:sym typeface="Roboto"/>
                <a:hlinkClick r:id="rId3"/>
              </a:rPr>
              <a:t>Lastname_Firstinitial@cde.state.co.us</a:t>
            </a:r>
            <a:r>
              <a:rPr lang="en" sz="1110">
                <a:latin typeface="Roboto"/>
                <a:ea typeface="Roboto"/>
                <a:cs typeface="Roboto"/>
                <a:sym typeface="Roboto"/>
              </a:rPr>
              <a:t> (e.g., Smith_a@cde.state.co.us)</a:t>
            </a:r>
            <a:endParaRPr sz="1110">
              <a:latin typeface="Roboto"/>
              <a:ea typeface="Roboto"/>
              <a:cs typeface="Roboto"/>
              <a:sym typeface="Roboto"/>
            </a:endParaRPr>
          </a:p>
        </p:txBody>
      </p:sp>
      <p:graphicFrame>
        <p:nvGraphicFramePr>
          <p:cNvPr id="1170" name="Google Shape;1170;p148"/>
          <p:cNvGraphicFramePr/>
          <p:nvPr/>
        </p:nvGraphicFramePr>
        <p:xfrm>
          <a:off x="107018" y="623445"/>
          <a:ext cx="8481000" cy="4168825"/>
        </p:xfrm>
        <a:graphic>
          <a:graphicData uri="http://schemas.openxmlformats.org/drawingml/2006/table">
            <a:tbl>
              <a:tblPr firstRow="1">
                <a:noFill/>
                <a:tableStyleId>{3D445091-E4CE-447C-8F9D-4C42A9BFF6A0}</a:tableStyleId>
              </a:tblPr>
              <a:tblGrid>
                <a:gridCol w="4513975">
                  <a:extLst>
                    <a:ext uri="{9D8B030D-6E8A-4147-A177-3AD203B41FA5}">
                      <a16:colId xmlns:a16="http://schemas.microsoft.com/office/drawing/2014/main" val="20000"/>
                    </a:ext>
                  </a:extLst>
                </a:gridCol>
                <a:gridCol w="3967025">
                  <a:extLst>
                    <a:ext uri="{9D8B030D-6E8A-4147-A177-3AD203B41FA5}">
                      <a16:colId xmlns:a16="http://schemas.microsoft.com/office/drawing/2014/main" val="20001"/>
                    </a:ext>
                  </a:extLst>
                </a:gridCol>
              </a:tblGrid>
              <a:tr h="414825">
                <a:tc>
                  <a:txBody>
                    <a:bodyPr/>
                    <a:lstStyle/>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Federal Programs &amp; Supports </a:t>
                      </a:r>
                      <a:endParaRPr sz="1000" b="1" u="none" strike="noStrike" cap="none">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(ESEA/ESSER Program Supports)</a:t>
                      </a:r>
                      <a:endParaRPr sz="1000" b="1" u="none" strike="noStrike" cap="none">
                        <a:latin typeface="Calibri"/>
                        <a:ea typeface="Calibri"/>
                        <a:cs typeface="Calibri"/>
                        <a:sym typeface="Calibri"/>
                      </a:endParaRPr>
                    </a:p>
                  </a:txBody>
                  <a:tcPr marL="68575" marR="68575" marT="68575" marB="68575">
                    <a:solidFill>
                      <a:srgbClr val="F8B333"/>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School Finance &amp; Operations</a:t>
                      </a:r>
                      <a:endParaRPr sz="1000" b="1" u="none" strike="noStrike" cap="none">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(Fiscal and Systems Supports) </a:t>
                      </a:r>
                      <a:endParaRPr sz="1000" b="1" u="none" strike="noStrike" cap="none">
                        <a:latin typeface="Calibri"/>
                        <a:ea typeface="Calibri"/>
                        <a:cs typeface="Calibri"/>
                        <a:sym typeface="Calibri"/>
                      </a:endParaRPr>
                    </a:p>
                  </a:txBody>
                  <a:tcPr marL="68575" marR="68575" marT="68575" marB="68575">
                    <a:solidFill>
                      <a:srgbClr val="F8B333"/>
                    </a:solidFill>
                  </a:tcPr>
                </a:tc>
                <a:extLst>
                  <a:ext uri="{0D108BD9-81ED-4DB2-BD59-A6C34878D82A}">
                    <a16:rowId xmlns:a16="http://schemas.microsoft.com/office/drawing/2014/main" val="10000"/>
                  </a:ext>
                </a:extLst>
              </a:tr>
              <a:tr h="3726875">
                <a:tc>
                  <a:txBody>
                    <a:bodyPr/>
                    <a:lstStyle/>
                    <a:p>
                      <a:pPr marL="0" marR="0" lvl="0" indent="0" algn="l" rtl="0">
                        <a:lnSpc>
                          <a:spcPct val="90000"/>
                        </a:lnSpc>
                        <a:spcBef>
                          <a:spcPts val="0"/>
                        </a:spcBef>
                        <a:spcAft>
                          <a:spcPts val="0"/>
                        </a:spcAft>
                        <a:buClr>
                          <a:srgbClr val="000000"/>
                        </a:buClr>
                        <a:buSzPts val="1100"/>
                        <a:buFont typeface="Arial"/>
                        <a:buNone/>
                      </a:pPr>
                      <a:r>
                        <a:rPr lang="en" sz="1000" u="sng" strike="noStrike" cap="none">
                          <a:solidFill>
                            <a:schemeClr val="hlink"/>
                          </a:solidFill>
                          <a:latin typeface="Calibri"/>
                          <a:ea typeface="Calibri"/>
                          <a:cs typeface="Calibri"/>
                          <a:sym typeface="Calibri"/>
                          <a:hlinkClick r:id="rId4"/>
                        </a:rPr>
                        <a:t>Nazie Mohajeri-Nelson</a:t>
                      </a:r>
                      <a:r>
                        <a:rPr lang="en" sz="1000" u="none" strike="noStrike" cap="none">
                          <a:solidFill>
                            <a:schemeClr val="dk1"/>
                          </a:solidFill>
                          <a:latin typeface="Calibri"/>
                          <a:ea typeface="Calibri"/>
                          <a:cs typeface="Calibri"/>
                          <a:sym typeface="Calibri"/>
                        </a:rPr>
                        <a:t>, Executive Director of Federal Programs &amp; Supports Unit</a:t>
                      </a:r>
                      <a:endParaRPr sz="1000" u="none" strike="noStrike" cap="none">
                        <a:solidFill>
                          <a:schemeClr val="dk1"/>
                        </a:solidFill>
                        <a:latin typeface="Calibri"/>
                        <a:ea typeface="Calibri"/>
                        <a:cs typeface="Calibri"/>
                        <a:sym typeface="Calibri"/>
                      </a:endParaRPr>
                    </a:p>
                    <a:p>
                      <a:pPr marL="0" marR="0" lvl="0" indent="0" algn="ctr" rtl="0">
                        <a:lnSpc>
                          <a:spcPct val="90000"/>
                        </a:lnSpc>
                        <a:spcBef>
                          <a:spcPts val="500"/>
                        </a:spcBef>
                        <a:spcAft>
                          <a:spcPts val="0"/>
                        </a:spcAft>
                        <a:buClr>
                          <a:srgbClr val="000000"/>
                        </a:buClr>
                        <a:buSzPts val="1000"/>
                        <a:buFont typeface="Arial"/>
                        <a:buNone/>
                      </a:pPr>
                      <a:r>
                        <a:rPr lang="en" sz="1000" b="1" u="sng" strike="noStrike" cap="none">
                          <a:solidFill>
                            <a:schemeClr val="dk1"/>
                          </a:solidFill>
                          <a:latin typeface="Calibri"/>
                          <a:ea typeface="Calibri"/>
                          <a:cs typeface="Calibri"/>
                          <a:sym typeface="Calibri"/>
                        </a:rPr>
                        <a:t>Program Specialists</a:t>
                      </a:r>
                      <a:endParaRPr sz="1000" b="1" u="sng"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u="none" strike="noStrike" cap="none">
                          <a:solidFill>
                            <a:schemeClr val="dk1"/>
                          </a:solidFill>
                          <a:latin typeface="Calibri"/>
                          <a:ea typeface="Calibri"/>
                          <a:cs typeface="Calibri"/>
                          <a:sym typeface="Calibri"/>
                        </a:rPr>
                        <a:t>Program Implementation Supervisor: </a:t>
                      </a:r>
                      <a:r>
                        <a:rPr lang="en" sz="1000" u="sng" strike="noStrike" cap="none">
                          <a:solidFill>
                            <a:schemeClr val="hlink"/>
                          </a:solidFill>
                          <a:latin typeface="Calibri"/>
                          <a:ea typeface="Calibri"/>
                          <a:cs typeface="Calibri"/>
                          <a:sym typeface="Calibri"/>
                          <a:hlinkClick r:id="rId5"/>
                        </a:rPr>
                        <a:t>Laura Meushaw</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Program Implementation Coordinator: </a:t>
                      </a:r>
                      <a:r>
                        <a:rPr lang="en" sz="1000" u="sng" strike="noStrike" cap="none">
                          <a:solidFill>
                            <a:schemeClr val="hlink"/>
                          </a:solidFill>
                          <a:latin typeface="Calibri"/>
                          <a:ea typeface="Calibri"/>
                          <a:cs typeface="Calibri"/>
                          <a:sym typeface="Calibri"/>
                          <a:hlinkClick r:id="rId6"/>
                        </a:rPr>
                        <a:t>Christina Adeboye Sullivan</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u="none" strike="noStrike" cap="none">
                          <a:solidFill>
                            <a:schemeClr val="dk1"/>
                          </a:solidFill>
                          <a:latin typeface="Calibri"/>
                          <a:ea typeface="Calibri"/>
                          <a:cs typeface="Calibri"/>
                          <a:sym typeface="Calibri"/>
                        </a:rPr>
                        <a:t>Program Monitoring Supervisor: </a:t>
                      </a:r>
                      <a:r>
                        <a:rPr lang="en" sz="1000" u="sng" strike="noStrike" cap="none">
                          <a:solidFill>
                            <a:schemeClr val="hlink"/>
                          </a:solidFill>
                          <a:latin typeface="Calibri"/>
                          <a:ea typeface="Calibri"/>
                          <a:cs typeface="Calibri"/>
                          <a:sym typeface="Calibri"/>
                          <a:hlinkClick r:id="rId7"/>
                        </a:rPr>
                        <a:t>Tammy Giessinger</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ESEA/ESSER Monitoring Coordinator: </a:t>
                      </a:r>
                      <a:r>
                        <a:rPr lang="en" sz="1000" u="sng" strike="noStrike" cap="none">
                          <a:solidFill>
                            <a:schemeClr val="hlink"/>
                          </a:solidFill>
                          <a:latin typeface="Calibri"/>
                          <a:ea typeface="Calibri"/>
                          <a:cs typeface="Calibri"/>
                          <a:sym typeface="Calibri"/>
                          <a:hlinkClick r:id="rId8"/>
                        </a:rPr>
                        <a:t>Kristin Crumley</a:t>
                      </a:r>
                      <a:r>
                        <a:rPr lang="en" sz="1000" u="sng" strike="noStrike" cap="none">
                          <a:solidFill>
                            <a:schemeClr val="hlink"/>
                          </a:solidFill>
                          <a:latin typeface="Calibri"/>
                          <a:ea typeface="Calibri"/>
                          <a:cs typeface="Calibri"/>
                          <a:sym typeface="Calibri"/>
                        </a:rPr>
                        <a:t> </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u="none" strike="noStrike" cap="none">
                          <a:solidFill>
                            <a:schemeClr val="dk1"/>
                          </a:solidFill>
                          <a:latin typeface="Calibri"/>
                          <a:ea typeface="Calibri"/>
                          <a:cs typeface="Calibri"/>
                          <a:sym typeface="Calibri"/>
                        </a:rPr>
                        <a:t>Program Effectiveness Supervisor: </a:t>
                      </a:r>
                      <a:r>
                        <a:rPr lang="en" sz="1000" u="sng" strike="noStrike" cap="none">
                          <a:solidFill>
                            <a:schemeClr val="hlink"/>
                          </a:solidFill>
                          <a:latin typeface="Calibri"/>
                          <a:ea typeface="Calibri"/>
                          <a:cs typeface="Calibri"/>
                          <a:sym typeface="Calibri"/>
                          <a:hlinkClick r:id="rId9"/>
                        </a:rPr>
                        <a:t>Tina Negley</a:t>
                      </a:r>
                      <a:endParaRPr sz="1000">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a:solidFill>
                            <a:schemeClr val="dk1"/>
                          </a:solidFill>
                          <a:latin typeface="Calibri"/>
                          <a:ea typeface="Calibri"/>
                          <a:cs typeface="Calibri"/>
                          <a:sym typeface="Calibri"/>
                        </a:rPr>
                        <a:t>Program Evaluation &amp; Research Coordinator: </a:t>
                      </a:r>
                      <a:r>
                        <a:rPr lang="en" sz="1000" u="sng">
                          <a:solidFill>
                            <a:schemeClr val="hlink"/>
                          </a:solidFill>
                          <a:latin typeface="Calibri"/>
                          <a:ea typeface="Calibri"/>
                          <a:cs typeface="Calibri"/>
                          <a:sym typeface="Calibri"/>
                          <a:hlinkClick r:id="rId10"/>
                        </a:rPr>
                        <a:t>Anna Rowan</a:t>
                      </a:r>
                      <a:endParaRPr sz="1000">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b="1" u="sng" strike="noStrike" cap="none">
                          <a:solidFill>
                            <a:schemeClr val="dk1"/>
                          </a:solidFill>
                          <a:latin typeface="Calibri"/>
                          <a:ea typeface="Calibri"/>
                          <a:cs typeface="Calibri"/>
                          <a:sym typeface="Calibri"/>
                        </a:rPr>
                        <a:t>ESEA Programs Specialists</a:t>
                      </a:r>
                      <a:r>
                        <a:rPr lang="en" sz="1000" u="none" strike="noStrike" cap="none">
                          <a:solidFill>
                            <a:schemeClr val="dk1"/>
                          </a:solidFill>
                          <a:latin typeface="Calibri"/>
                          <a:ea typeface="Calibri"/>
                          <a:cs typeface="Calibri"/>
                          <a:sym typeface="Calibri"/>
                        </a:rPr>
                        <a:t> and </a:t>
                      </a:r>
                      <a:r>
                        <a:rPr lang="en" sz="1000" u="sng" strike="noStrike" cap="none">
                          <a:solidFill>
                            <a:schemeClr val="hlink"/>
                          </a:solidFill>
                          <a:latin typeface="Calibri"/>
                          <a:ea typeface="Calibri"/>
                          <a:cs typeface="Calibri"/>
                          <a:sym typeface="Calibri"/>
                          <a:hlinkClick r:id="rId11"/>
                        </a:rPr>
                        <a:t>ESEA Regional Contacts</a:t>
                      </a:r>
                      <a:r>
                        <a:rPr lang="en" sz="1000" u="none" strike="noStrike" cap="none">
                          <a:solidFill>
                            <a:schemeClr val="dk1"/>
                          </a:solidFill>
                          <a:latin typeface="Calibri"/>
                          <a:ea typeface="Calibri"/>
                          <a:cs typeface="Calibri"/>
                          <a:sym typeface="Calibri"/>
                        </a:rPr>
                        <a:t> </a:t>
                      </a:r>
                      <a:r>
                        <a:rPr lang="en" sz="1000" b="1" u="none" strike="noStrike" cap="none">
                          <a:solidFill>
                            <a:schemeClr val="dk1"/>
                          </a:solidFill>
                          <a:latin typeface="Calibri"/>
                          <a:ea typeface="Calibri"/>
                          <a:cs typeface="Calibri"/>
                          <a:sym typeface="Calibri"/>
                        </a:rPr>
                        <a:t>(assigned by district)</a:t>
                      </a:r>
                      <a:endParaRPr sz="1000" b="1"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I: </a:t>
                      </a:r>
                      <a:r>
                        <a:rPr lang="en" sz="1000" u="sng" strike="noStrike" cap="none">
                          <a:solidFill>
                            <a:schemeClr val="hlink"/>
                          </a:solidFill>
                          <a:latin typeface="Calibri"/>
                          <a:ea typeface="Calibri"/>
                          <a:cs typeface="Calibri"/>
                          <a:sym typeface="Calibri"/>
                          <a:hlinkClick r:id="rId5"/>
                        </a:rPr>
                        <a:t>Laura Meushaw</a:t>
                      </a:r>
                      <a:r>
                        <a:rPr lang="en" sz="1000" u="none" strike="noStrike" cap="none">
                          <a:solidFill>
                            <a:schemeClr val="dk1"/>
                          </a:solidFill>
                          <a:latin typeface="Calibri"/>
                          <a:ea typeface="Calibri"/>
                          <a:cs typeface="Calibri"/>
                          <a:sym typeface="Calibri"/>
                        </a:rPr>
                        <a:t>, </a:t>
                      </a:r>
                      <a:r>
                        <a:rPr lang="en" sz="1000" u="sng" strike="noStrike" cap="none">
                          <a:solidFill>
                            <a:schemeClr val="hlink"/>
                          </a:solidFill>
                          <a:latin typeface="Calibri"/>
                          <a:ea typeface="Calibri"/>
                          <a:cs typeface="Calibri"/>
                          <a:sym typeface="Calibri"/>
                          <a:hlinkClick r:id="rId12"/>
                        </a:rPr>
                        <a:t>Evita Byrd</a:t>
                      </a:r>
                      <a:r>
                        <a:rPr lang="en" sz="1000" u="none" strike="noStrike" cap="none">
                          <a:solidFill>
                            <a:schemeClr val="dk1"/>
                          </a:solidFill>
                          <a:latin typeface="Calibri"/>
                          <a:ea typeface="Calibri"/>
                          <a:cs typeface="Calibri"/>
                          <a:sym typeface="Calibri"/>
                        </a:rPr>
                        <a:t>, </a:t>
                      </a:r>
                      <a:r>
                        <a:rPr lang="en" sz="1000" u="sng" strike="noStrike" cap="none">
                          <a:solidFill>
                            <a:schemeClr val="hlink"/>
                          </a:solidFill>
                          <a:latin typeface="Calibri"/>
                          <a:ea typeface="Calibri"/>
                          <a:cs typeface="Calibri"/>
                          <a:sym typeface="Calibri"/>
                          <a:hlinkClick r:id="rId13"/>
                        </a:rPr>
                        <a:t>Rachel Echsner</a:t>
                      </a:r>
                      <a:r>
                        <a:rPr lang="en" sz="1000">
                          <a:solidFill>
                            <a:schemeClr val="dk1"/>
                          </a:solidFill>
                          <a:latin typeface="Calibri"/>
                          <a:ea typeface="Calibri"/>
                          <a:cs typeface="Calibri"/>
                          <a:sym typeface="Calibri"/>
                        </a:rPr>
                        <a:t>, </a:t>
                      </a:r>
                      <a:r>
                        <a:rPr lang="en" sz="1000" u="sng">
                          <a:solidFill>
                            <a:schemeClr val="hlink"/>
                          </a:solidFill>
                          <a:latin typeface="Calibri"/>
                          <a:ea typeface="Calibri"/>
                          <a:cs typeface="Calibri"/>
                          <a:sym typeface="Calibri"/>
                          <a:hlinkClick r:id="rId14"/>
                        </a:rPr>
                        <a:t>Kim Boylan</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II: </a:t>
                      </a:r>
                      <a:r>
                        <a:rPr lang="en" sz="1000" u="sng" strike="noStrike" cap="none">
                          <a:solidFill>
                            <a:schemeClr val="hlink"/>
                          </a:solidFill>
                          <a:latin typeface="Calibri"/>
                          <a:ea typeface="Calibri"/>
                          <a:cs typeface="Calibri"/>
                          <a:sym typeface="Calibri"/>
                          <a:hlinkClick r:id="rId13"/>
                        </a:rPr>
                        <a:t>Rachel Echsner</a:t>
                      </a:r>
                      <a:r>
                        <a:rPr lang="en" sz="1000">
                          <a:solidFill>
                            <a:schemeClr val="dk1"/>
                          </a:solidFill>
                          <a:latin typeface="Calibri"/>
                          <a:ea typeface="Calibri"/>
                          <a:cs typeface="Calibri"/>
                          <a:sym typeface="Calibri"/>
                        </a:rPr>
                        <a:t>, </a:t>
                      </a:r>
                      <a:r>
                        <a:rPr lang="en" sz="1000" u="sng">
                          <a:solidFill>
                            <a:schemeClr val="hlink"/>
                          </a:solidFill>
                          <a:latin typeface="Calibri"/>
                          <a:ea typeface="Calibri"/>
                          <a:cs typeface="Calibri"/>
                          <a:sym typeface="Calibri"/>
                          <a:hlinkClick r:id="rId15"/>
                        </a:rPr>
                        <a:t>Sue Miller-Curley</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III: </a:t>
                      </a:r>
                      <a:r>
                        <a:rPr lang="en" sz="1000" u="sng" strike="noStrike" cap="none">
                          <a:solidFill>
                            <a:schemeClr val="hlink"/>
                          </a:solidFill>
                          <a:latin typeface="Calibri"/>
                          <a:ea typeface="Calibri"/>
                          <a:cs typeface="Calibri"/>
                          <a:sym typeface="Calibri"/>
                          <a:hlinkClick r:id="rId16"/>
                        </a:rPr>
                        <a:t>Rachel Temple</a:t>
                      </a:r>
                      <a:r>
                        <a:rPr lang="en" sz="1000">
                          <a:solidFill>
                            <a:schemeClr val="dk1"/>
                          </a:solidFill>
                          <a:latin typeface="Calibri"/>
                          <a:ea typeface="Calibri"/>
                          <a:cs typeface="Calibri"/>
                          <a:sym typeface="Calibri"/>
                        </a:rPr>
                        <a:t>, </a:t>
                      </a:r>
                      <a:r>
                        <a:rPr lang="en" sz="1000" u="sng">
                          <a:solidFill>
                            <a:schemeClr val="hlink"/>
                          </a:solidFill>
                          <a:latin typeface="Calibri"/>
                          <a:ea typeface="Calibri"/>
                          <a:cs typeface="Calibri"/>
                          <a:sym typeface="Calibri"/>
                          <a:hlinkClick r:id="rId14"/>
                        </a:rPr>
                        <a:t>Kim Boylan</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IV &amp; Stronger Connections Grant: </a:t>
                      </a:r>
                      <a:r>
                        <a:rPr lang="en" sz="1000" u="sng" strike="noStrike" cap="none">
                          <a:solidFill>
                            <a:schemeClr val="hlink"/>
                          </a:solidFill>
                          <a:latin typeface="Calibri"/>
                          <a:ea typeface="Calibri"/>
                          <a:cs typeface="Calibri"/>
                          <a:sym typeface="Calibri"/>
                          <a:hlinkClick r:id="rId17"/>
                        </a:rPr>
                        <a:t>Nathan Hickman</a:t>
                      </a:r>
                      <a:r>
                        <a:rPr lang="en" sz="1000" u="none" strike="noStrike" cap="none">
                          <a:solidFill>
                            <a:schemeClr val="dk1"/>
                          </a:solidFill>
                          <a:latin typeface="Calibri"/>
                          <a:ea typeface="Calibri"/>
                          <a:cs typeface="Calibri"/>
                          <a:sym typeface="Calibri"/>
                        </a:rPr>
                        <a:t>, </a:t>
                      </a:r>
                      <a:r>
                        <a:rPr lang="en" sz="1000" u="sng" strike="noStrike" cap="none">
                          <a:solidFill>
                            <a:schemeClr val="hlink"/>
                          </a:solidFill>
                          <a:latin typeface="Calibri"/>
                          <a:ea typeface="Calibri"/>
                          <a:cs typeface="Calibri"/>
                          <a:sym typeface="Calibri"/>
                          <a:hlinkClick r:id="rId12"/>
                        </a:rPr>
                        <a:t>Evita Byrd</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V: </a:t>
                      </a:r>
                      <a:r>
                        <a:rPr lang="en" sz="1000" u="sng">
                          <a:solidFill>
                            <a:schemeClr val="hlink"/>
                          </a:solidFill>
                          <a:latin typeface="Calibri"/>
                          <a:ea typeface="Calibri"/>
                          <a:cs typeface="Calibri"/>
                          <a:sym typeface="Calibri"/>
                          <a:hlinkClick r:id="rId6"/>
                        </a:rPr>
                        <a:t>Christina Adeboye-Sullivan</a:t>
                      </a:r>
                      <a:r>
                        <a:rPr lang="en" sz="1000">
                          <a:solidFill>
                            <a:schemeClr val="dk1"/>
                          </a:solidFill>
                          <a:latin typeface="Calibri"/>
                          <a:ea typeface="Calibri"/>
                          <a:cs typeface="Calibri"/>
                          <a:sym typeface="Calibri"/>
                        </a:rPr>
                        <a:t>, </a:t>
                      </a:r>
                      <a:r>
                        <a:rPr lang="en" sz="1000" u="sng">
                          <a:solidFill>
                            <a:schemeClr val="hlink"/>
                          </a:solidFill>
                          <a:latin typeface="Calibri"/>
                          <a:ea typeface="Calibri"/>
                          <a:cs typeface="Calibri"/>
                          <a:sym typeface="Calibri"/>
                          <a:hlinkClick r:id="rId13"/>
                        </a:rPr>
                        <a:t>Rachel Echsner</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a:solidFill>
                            <a:schemeClr val="dk1"/>
                          </a:solidFill>
                          <a:latin typeface="Calibri"/>
                          <a:ea typeface="Calibri"/>
                          <a:cs typeface="Calibri"/>
                          <a:sym typeface="Calibri"/>
                        </a:rPr>
                        <a:t>ESEA and ESSER Data and Reporting Specialists</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rgbClr val="000000"/>
                        </a:buClr>
                        <a:buSzPts val="1000"/>
                        <a:buFont typeface="Calibri"/>
                        <a:buChar char="○"/>
                      </a:pPr>
                      <a:r>
                        <a:rPr lang="en" sz="1000" u="sng" strike="noStrike" cap="none">
                          <a:solidFill>
                            <a:schemeClr val="hlink"/>
                          </a:solidFill>
                          <a:latin typeface="Calibri"/>
                          <a:ea typeface="Calibri"/>
                          <a:cs typeface="Calibri"/>
                          <a:sym typeface="Calibri"/>
                          <a:hlinkClick r:id="rId18"/>
                        </a:rPr>
                        <a:t>Melissa Chaffin</a:t>
                      </a:r>
                      <a:r>
                        <a:rPr lang="en" sz="1000">
                          <a:latin typeface="Calibri"/>
                          <a:ea typeface="Calibri"/>
                          <a:cs typeface="Calibri"/>
                          <a:sym typeface="Calibri"/>
                        </a:rPr>
                        <a:t> (ESEA)</a:t>
                      </a:r>
                      <a:endParaRPr sz="1000">
                        <a:latin typeface="Calibri"/>
                        <a:ea typeface="Calibri"/>
                        <a:cs typeface="Calibri"/>
                        <a:sym typeface="Calibri"/>
                      </a:endParaRPr>
                    </a:p>
                    <a:p>
                      <a:pPr marL="266700" marR="0" lvl="1" indent="-76200" algn="l" rtl="0">
                        <a:lnSpc>
                          <a:spcPct val="90000"/>
                        </a:lnSpc>
                        <a:spcBef>
                          <a:spcPts val="200"/>
                        </a:spcBef>
                        <a:spcAft>
                          <a:spcPts val="0"/>
                        </a:spcAft>
                        <a:buSzPts val="1000"/>
                        <a:buFont typeface="Calibri"/>
                        <a:buChar char="○"/>
                      </a:pPr>
                      <a:r>
                        <a:rPr lang="en" sz="1000" u="sng">
                          <a:solidFill>
                            <a:schemeClr val="hlink"/>
                          </a:solidFill>
                          <a:latin typeface="Calibri"/>
                          <a:ea typeface="Calibri"/>
                          <a:cs typeface="Calibri"/>
                          <a:sym typeface="Calibri"/>
                          <a:hlinkClick r:id="rId19"/>
                        </a:rPr>
                        <a:t>Jerry Ring</a:t>
                      </a:r>
                      <a:r>
                        <a:rPr lang="en" sz="1000">
                          <a:latin typeface="Calibri"/>
                          <a:ea typeface="Calibri"/>
                          <a:cs typeface="Calibri"/>
                          <a:sym typeface="Calibri"/>
                        </a:rPr>
                        <a:t> </a:t>
                      </a:r>
                      <a:r>
                        <a:rPr lang="en" sz="1000">
                          <a:solidFill>
                            <a:schemeClr val="dk1"/>
                          </a:solidFill>
                          <a:latin typeface="Calibri"/>
                          <a:ea typeface="Calibri"/>
                          <a:cs typeface="Calibri"/>
                          <a:sym typeface="Calibri"/>
                        </a:rPr>
                        <a:t>(ESEA)</a:t>
                      </a:r>
                      <a:endParaRPr sz="1000">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a:solidFill>
                            <a:schemeClr val="hlink"/>
                          </a:solidFill>
                          <a:latin typeface="Calibri"/>
                          <a:ea typeface="Calibri"/>
                          <a:cs typeface="Calibri"/>
                          <a:sym typeface="Calibri"/>
                          <a:hlinkClick r:id="rId10"/>
                        </a:rPr>
                        <a:t>Anna Rowan</a:t>
                      </a:r>
                      <a:r>
                        <a:rPr lang="en" sz="1000">
                          <a:solidFill>
                            <a:schemeClr val="dk1"/>
                          </a:solidFill>
                          <a:latin typeface="Calibri"/>
                          <a:ea typeface="Calibri"/>
                          <a:cs typeface="Calibri"/>
                          <a:sym typeface="Calibri"/>
                        </a:rPr>
                        <a:t> (ESEA)</a:t>
                      </a:r>
                      <a:endParaRPr sz="1000">
                        <a:solidFill>
                          <a:schemeClr val="dk1"/>
                        </a:solidFill>
                        <a:latin typeface="Calibri"/>
                        <a:ea typeface="Calibri"/>
                        <a:cs typeface="Calibri"/>
                        <a:sym typeface="Calibri"/>
                      </a:endParaRPr>
                    </a:p>
                  </a:txBody>
                  <a:tcPr marL="68575" marR="68575" marT="68575" marB="68575"/>
                </a:tc>
                <a:tc>
                  <a:txBody>
                    <a:bodyPr/>
                    <a:lstStyle/>
                    <a:p>
                      <a:pPr marL="0" marR="0" lvl="0" indent="0" algn="l" rtl="0">
                        <a:lnSpc>
                          <a:spcPct val="90000"/>
                        </a:lnSpc>
                        <a:spcBef>
                          <a:spcPts val="0"/>
                        </a:spcBef>
                        <a:spcAft>
                          <a:spcPts val="0"/>
                        </a:spcAft>
                        <a:buClr>
                          <a:srgbClr val="000000"/>
                        </a:buClr>
                        <a:buSzPts val="1100"/>
                        <a:buFont typeface="Arial"/>
                        <a:buNone/>
                      </a:pPr>
                      <a:r>
                        <a:rPr lang="en" sz="1000">
                          <a:solidFill>
                            <a:schemeClr val="dk1"/>
                          </a:solidFill>
                          <a:latin typeface="Calibri"/>
                          <a:ea typeface="Calibri"/>
                          <a:cs typeface="Calibri"/>
                          <a:sym typeface="Calibri"/>
                        </a:rPr>
                        <a:t>Vacant</a:t>
                      </a:r>
                      <a:r>
                        <a:rPr lang="en" sz="1000" u="none" strike="noStrike" cap="none">
                          <a:solidFill>
                            <a:schemeClr val="dk1"/>
                          </a:solidFill>
                          <a:latin typeface="Calibri"/>
                          <a:ea typeface="Calibri"/>
                          <a:cs typeface="Calibri"/>
                          <a:sym typeface="Calibri"/>
                        </a:rPr>
                        <a:t>, Executive Director of School District Operations Unit</a:t>
                      </a:r>
                      <a:endParaRPr sz="1000" u="none" strike="noStrike" cap="none">
                        <a:solidFill>
                          <a:schemeClr val="dk1"/>
                        </a:solidFill>
                        <a:latin typeface="Calibri"/>
                        <a:ea typeface="Calibri"/>
                        <a:cs typeface="Calibri"/>
                        <a:sym typeface="Calibri"/>
                      </a:endParaRPr>
                    </a:p>
                    <a:p>
                      <a:pPr marL="0" marR="0" lvl="0" indent="0" algn="ctr" rtl="0">
                        <a:lnSpc>
                          <a:spcPct val="90000"/>
                        </a:lnSpc>
                        <a:spcBef>
                          <a:spcPts val="500"/>
                        </a:spcBef>
                        <a:spcAft>
                          <a:spcPts val="0"/>
                        </a:spcAft>
                        <a:buClr>
                          <a:srgbClr val="000000"/>
                        </a:buClr>
                        <a:buSzPts val="1100"/>
                        <a:buFont typeface="Arial"/>
                        <a:buNone/>
                      </a:pPr>
                      <a:r>
                        <a:rPr lang="en" sz="1000" b="1" u="sng" strike="noStrike" cap="none">
                          <a:solidFill>
                            <a:schemeClr val="dk1"/>
                          </a:solidFill>
                          <a:latin typeface="Calibri"/>
                          <a:ea typeface="Calibri"/>
                          <a:cs typeface="Calibri"/>
                          <a:sym typeface="Calibri"/>
                        </a:rPr>
                        <a:t>Fiscal Specialists</a:t>
                      </a:r>
                      <a:endParaRPr sz="1000" b="1" u="sng" strike="noStrike" cap="none">
                        <a:solidFill>
                          <a:schemeClr val="dk1"/>
                        </a:solidFill>
                        <a:latin typeface="Calibri"/>
                        <a:ea typeface="Calibri"/>
                        <a:cs typeface="Calibri"/>
                        <a:sym typeface="Calibri"/>
                      </a:endParaRPr>
                    </a:p>
                    <a:p>
                      <a:pPr marL="0" marR="0" lvl="0" indent="0" algn="l" rtl="0">
                        <a:lnSpc>
                          <a:spcPct val="90000"/>
                        </a:lnSpc>
                        <a:spcBef>
                          <a:spcPts val="500"/>
                        </a:spcBef>
                        <a:spcAft>
                          <a:spcPts val="0"/>
                        </a:spcAft>
                        <a:buClr>
                          <a:srgbClr val="000000"/>
                        </a:buClr>
                        <a:buSzPts val="1100"/>
                        <a:buFont typeface="Arial"/>
                        <a:buNone/>
                      </a:pPr>
                      <a:r>
                        <a:rPr lang="en" sz="1000" u="sng" strike="noStrike" cap="none">
                          <a:solidFill>
                            <a:schemeClr val="hlink"/>
                          </a:solidFill>
                          <a:latin typeface="Calibri"/>
                          <a:ea typeface="Calibri"/>
                          <a:cs typeface="Calibri"/>
                          <a:sym typeface="Calibri"/>
                          <a:hlinkClick r:id="rId20"/>
                        </a:rPr>
                        <a:t>Jennifer Austin</a:t>
                      </a:r>
                      <a:r>
                        <a:rPr lang="en" sz="1000" u="none" strike="noStrike" cap="none">
                          <a:solidFill>
                            <a:schemeClr val="dk1"/>
                          </a:solidFill>
                          <a:latin typeface="Calibri"/>
                          <a:ea typeface="Calibri"/>
                          <a:cs typeface="Calibri"/>
                          <a:sym typeface="Calibri"/>
                        </a:rPr>
                        <a:t>, Director of Grants Fiscal Management </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a:solidFill>
                            <a:schemeClr val="dk1"/>
                          </a:solidFill>
                          <a:latin typeface="Calibri"/>
                          <a:ea typeface="Calibri"/>
                          <a:cs typeface="Calibri"/>
                          <a:sym typeface="Calibri"/>
                        </a:rPr>
                        <a:t>ESEA</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21"/>
                        </a:rPr>
                        <a:t>Robert Hawkins</a:t>
                      </a:r>
                      <a:r>
                        <a:rPr lang="en" sz="1000" u="none" strike="noStrike" cap="none">
                          <a:solidFill>
                            <a:schemeClr val="dk1"/>
                          </a:solidFill>
                          <a:latin typeface="Calibri"/>
                          <a:ea typeface="Calibri"/>
                          <a:cs typeface="Calibri"/>
                          <a:sym typeface="Calibri"/>
                        </a:rPr>
                        <a:t>, Grants Fiscal Analyst </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22"/>
                        </a:rPr>
                        <a:t>Steven Kaleda</a:t>
                      </a:r>
                      <a:r>
                        <a:rPr lang="en" sz="1000" u="none" strike="noStrike" cap="none">
                          <a:solidFill>
                            <a:schemeClr val="dk1"/>
                          </a:solidFill>
                          <a:latin typeface="Calibri"/>
                          <a:ea typeface="Calibri"/>
                          <a:cs typeface="Calibri"/>
                          <a:sym typeface="Calibri"/>
                        </a:rPr>
                        <a:t>, Grants Fiscal Analyst </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a:solidFill>
                            <a:schemeClr val="dk1"/>
                          </a:solidFill>
                          <a:latin typeface="Calibri"/>
                          <a:ea typeface="Calibri"/>
                          <a:cs typeface="Calibri"/>
                          <a:sym typeface="Calibri"/>
                        </a:rPr>
                        <a:t>ESSER Fiscal Specialist</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22"/>
                        </a:rPr>
                        <a:t>Steven Kaleda</a:t>
                      </a:r>
                      <a:r>
                        <a:rPr lang="en" sz="1000" u="none" strike="noStrike" cap="none">
                          <a:solidFill>
                            <a:schemeClr val="dk1"/>
                          </a:solidFill>
                          <a:latin typeface="Calibri"/>
                          <a:ea typeface="Calibri"/>
                          <a:cs typeface="Calibri"/>
                          <a:sym typeface="Calibri"/>
                        </a:rPr>
                        <a:t> Grants Fiscal Analyst</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a:solidFill>
                            <a:schemeClr val="dk1"/>
                          </a:solidFill>
                          <a:latin typeface="Calibri"/>
                          <a:ea typeface="Calibri"/>
                          <a:cs typeface="Calibri"/>
                          <a:sym typeface="Calibri"/>
                        </a:rPr>
                        <a:t>ESSER Monitoring</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a:solidFill>
                            <a:schemeClr val="hlink"/>
                          </a:solidFill>
                          <a:latin typeface="Calibri"/>
                          <a:ea typeface="Calibri"/>
                          <a:cs typeface="Calibri"/>
                          <a:sym typeface="Calibri"/>
                          <a:hlinkClick r:id="rId23"/>
                        </a:rPr>
                        <a:t>Bill Parsley</a:t>
                      </a:r>
                      <a:r>
                        <a:rPr lang="en" sz="1000">
                          <a:solidFill>
                            <a:schemeClr val="dk1"/>
                          </a:solidFill>
                          <a:latin typeface="Calibri"/>
                          <a:ea typeface="Calibri"/>
                          <a:cs typeface="Calibri"/>
                          <a:sym typeface="Calibri"/>
                        </a:rPr>
                        <a:t>, ESSER Fiscal Monitoring Supervisor</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24"/>
                        </a:rPr>
                        <a:t>Hilery Morris</a:t>
                      </a:r>
                      <a:r>
                        <a:rPr lang="en" sz="1000" u="none" strike="noStrike" cap="none">
                          <a:solidFill>
                            <a:schemeClr val="dk1"/>
                          </a:solidFill>
                          <a:latin typeface="Calibri"/>
                          <a:ea typeface="Calibri"/>
                          <a:cs typeface="Calibri"/>
                          <a:sym typeface="Calibri"/>
                        </a:rPr>
                        <a:t>, ESSER Fiscal Monitoring </a:t>
                      </a:r>
                      <a:endParaRPr sz="1000" u="none" strike="noStrike" cap="none">
                        <a:solidFill>
                          <a:schemeClr val="dk1"/>
                        </a:solidFill>
                        <a:latin typeface="Calibri"/>
                        <a:ea typeface="Calibri"/>
                        <a:cs typeface="Calibri"/>
                        <a:sym typeface="Calibri"/>
                      </a:endParaRPr>
                    </a:p>
                    <a:p>
                      <a:pPr marL="0" marR="0" lvl="0" indent="0" algn="l" rtl="0">
                        <a:lnSpc>
                          <a:spcPct val="90000"/>
                        </a:lnSpc>
                        <a:spcBef>
                          <a:spcPts val="200"/>
                        </a:spcBef>
                        <a:spcAft>
                          <a:spcPts val="0"/>
                        </a:spcAft>
                        <a:buClr>
                          <a:srgbClr val="000000"/>
                        </a:buClr>
                        <a:buSzPts val="1100"/>
                        <a:buFont typeface="Arial"/>
                        <a:buNone/>
                      </a:pPr>
                      <a:endParaRPr sz="1000" u="none" strike="noStrike" cap="none">
                        <a:solidFill>
                          <a:schemeClr val="dk1"/>
                        </a:solidFill>
                        <a:latin typeface="Calibri"/>
                        <a:ea typeface="Calibri"/>
                        <a:cs typeface="Calibri"/>
                        <a:sym typeface="Calibri"/>
                      </a:endParaRPr>
                    </a:p>
                    <a:p>
                      <a:pPr marL="0" marR="0" lvl="0" indent="0" algn="ctr" rtl="0">
                        <a:lnSpc>
                          <a:spcPct val="90000"/>
                        </a:lnSpc>
                        <a:spcBef>
                          <a:spcPts val="200"/>
                        </a:spcBef>
                        <a:spcAft>
                          <a:spcPts val="0"/>
                        </a:spcAft>
                        <a:buClr>
                          <a:srgbClr val="000000"/>
                        </a:buClr>
                        <a:buSzPts val="1100"/>
                        <a:buFont typeface="Arial"/>
                        <a:buNone/>
                      </a:pPr>
                      <a:r>
                        <a:rPr lang="en" sz="1000" b="1" u="sng" strike="noStrike" cap="none">
                          <a:solidFill>
                            <a:schemeClr val="dk1"/>
                          </a:solidFill>
                          <a:latin typeface="Calibri"/>
                          <a:ea typeface="Calibri"/>
                          <a:cs typeface="Calibri"/>
                          <a:sym typeface="Calibri"/>
                        </a:rPr>
                        <a:t>Application Systems Specialists</a:t>
                      </a:r>
                      <a:endParaRPr sz="1000" b="1" u="sng"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800"/>
                        <a:buFont typeface="Arial"/>
                        <a:buNone/>
                      </a:pPr>
                      <a:r>
                        <a:rPr lang="en" sz="1000" u="sng" strike="noStrike" cap="none">
                          <a:solidFill>
                            <a:schemeClr val="hlink"/>
                          </a:solidFill>
                          <a:latin typeface="Calibri"/>
                          <a:ea typeface="Calibri"/>
                          <a:cs typeface="Calibri"/>
                          <a:sym typeface="Calibri"/>
                          <a:hlinkClick r:id="rId25"/>
                        </a:rPr>
                        <a:t>DeLilah Collins</a:t>
                      </a:r>
                      <a:r>
                        <a:rPr lang="en" sz="1000" u="none" strike="noStrike" cap="none">
                          <a:solidFill>
                            <a:schemeClr val="dk1"/>
                          </a:solidFill>
                          <a:latin typeface="Calibri"/>
                          <a:ea typeface="Calibri"/>
                          <a:cs typeface="Calibri"/>
                          <a:sym typeface="Calibri"/>
                        </a:rPr>
                        <a:t>, Director of Grants Program Administration</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b="1" u="sng" strike="noStrike" cap="none">
                          <a:solidFill>
                            <a:schemeClr val="dk1"/>
                          </a:solidFill>
                          <a:latin typeface="Calibri"/>
                          <a:ea typeface="Calibri"/>
                          <a:cs typeface="Calibri"/>
                          <a:sym typeface="Calibri"/>
                        </a:rPr>
                        <a:t>Online Applications Systems Technical Support</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a:solidFill>
                            <a:schemeClr val="hlink"/>
                          </a:solidFill>
                          <a:latin typeface="Calibri"/>
                          <a:ea typeface="Calibri"/>
                          <a:cs typeface="Calibri"/>
                          <a:sym typeface="Calibri"/>
                          <a:hlinkClick r:id="rId26"/>
                        </a:rPr>
                        <a:t>Jessica Hollingshead</a:t>
                      </a:r>
                      <a:endParaRPr sz="1000">
                        <a:latin typeface="Calibri"/>
                        <a:ea typeface="Calibri"/>
                        <a:cs typeface="Calibri"/>
                        <a:sym typeface="Calibri"/>
                      </a:endParaRPr>
                    </a:p>
                    <a:p>
                      <a:pPr marL="266700" marR="0" lvl="1" indent="-76200" algn="l" rtl="0">
                        <a:lnSpc>
                          <a:spcPct val="90000"/>
                        </a:lnSpc>
                        <a:spcBef>
                          <a:spcPts val="200"/>
                        </a:spcBef>
                        <a:spcAft>
                          <a:spcPts val="0"/>
                        </a:spcAft>
                        <a:buSzPts val="1000"/>
                        <a:buFont typeface="Calibri"/>
                        <a:buChar char="○"/>
                      </a:pPr>
                      <a:r>
                        <a:rPr lang="en" sz="1000" u="sng">
                          <a:solidFill>
                            <a:schemeClr val="hlink"/>
                          </a:solidFill>
                          <a:latin typeface="Calibri"/>
                          <a:ea typeface="Calibri"/>
                          <a:cs typeface="Calibri"/>
                          <a:sym typeface="Calibri"/>
                          <a:hlinkClick r:id="rId27"/>
                        </a:rPr>
                        <a:t>Michelle Prael</a:t>
                      </a:r>
                      <a:endParaRPr sz="1000">
                        <a:latin typeface="Calibri"/>
                        <a:ea typeface="Calibri"/>
                        <a:cs typeface="Calibri"/>
                        <a:sym typeface="Calibri"/>
                      </a:endParaRPr>
                    </a:p>
                  </a:txBody>
                  <a:tcPr marL="68575" marR="68575" marT="68575" marB="68575"/>
                </a:tc>
                <a:extLst>
                  <a:ext uri="{0D108BD9-81ED-4DB2-BD59-A6C34878D82A}">
                    <a16:rowId xmlns:a16="http://schemas.microsoft.com/office/drawing/2014/main" val="10001"/>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55"/>
        <p:cNvGrpSpPr/>
        <p:nvPr/>
      </p:nvGrpSpPr>
      <p:grpSpPr>
        <a:xfrm>
          <a:off x="0" y="0"/>
          <a:ext cx="0" cy="0"/>
          <a:chOff x="0" y="0"/>
          <a:chExt cx="0" cy="0"/>
        </a:xfrm>
      </p:grpSpPr>
      <p:sp>
        <p:nvSpPr>
          <p:cNvPr id="1056" name="Google Shape;1056;p131"/>
          <p:cNvSpPr txBox="1">
            <a:spLocks noGrp="1"/>
          </p:cNvSpPr>
          <p:nvPr>
            <p:ph type="title"/>
          </p:nvPr>
        </p:nvSpPr>
        <p:spPr>
          <a:xfrm>
            <a:off x="0" y="3361600"/>
            <a:ext cx="9144000" cy="666600"/>
          </a:xfrm>
          <a:prstGeom prst="rect">
            <a:avLst/>
          </a:prstGeom>
          <a:solidFill>
            <a:srgbClr val="DE6310"/>
          </a:solidFill>
        </p:spPr>
        <p:txBody>
          <a:bodyPr spcFirstLastPara="1" wrap="square" lIns="91425" tIns="91425" rIns="91425" bIns="91425" anchor="t" anchorCtr="0">
            <a:normAutofit/>
          </a:bodyPr>
          <a:lstStyle/>
          <a:p>
            <a:pPr marL="0" lvl="0" indent="0" algn="ctr" rtl="0">
              <a:spcBef>
                <a:spcPts val="0"/>
              </a:spcBef>
              <a:spcAft>
                <a:spcPts val="0"/>
              </a:spcAft>
              <a:buNone/>
            </a:pPr>
            <a:r>
              <a:rPr lang="en"/>
              <a:t>Updates and Reminders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60"/>
        <p:cNvGrpSpPr/>
        <p:nvPr/>
      </p:nvGrpSpPr>
      <p:grpSpPr>
        <a:xfrm>
          <a:off x="0" y="0"/>
          <a:ext cx="0" cy="0"/>
          <a:chOff x="0" y="0"/>
          <a:chExt cx="0" cy="0"/>
        </a:xfrm>
      </p:grpSpPr>
      <p:sp>
        <p:nvSpPr>
          <p:cNvPr id="1061" name="Google Shape;1061;p132"/>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Updates</a:t>
            </a:r>
            <a:endParaRPr dirty="0"/>
          </a:p>
        </p:txBody>
      </p:sp>
      <p:sp>
        <p:nvSpPr>
          <p:cNvPr id="1062" name="Google Shape;1062;p132"/>
          <p:cNvSpPr txBox="1">
            <a:spLocks noGrp="1"/>
          </p:cNvSpPr>
          <p:nvPr>
            <p:ph type="body" idx="1"/>
          </p:nvPr>
        </p:nvSpPr>
        <p:spPr>
          <a:xfrm>
            <a:off x="311700" y="1054350"/>
            <a:ext cx="7079400" cy="30348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Char char="●"/>
            </a:pPr>
            <a:r>
              <a:rPr lang="en" dirty="0"/>
              <a:t>Allocations</a:t>
            </a:r>
            <a:endParaRPr dirty="0"/>
          </a:p>
          <a:p>
            <a:pPr marL="914400" lvl="1" indent="-317500" algn="l" rtl="0">
              <a:spcBef>
                <a:spcPts val="0"/>
              </a:spcBef>
              <a:spcAft>
                <a:spcPts val="0"/>
              </a:spcAft>
              <a:buSzPts val="1400"/>
              <a:buChar char="○"/>
            </a:pPr>
            <a:r>
              <a:rPr lang="en" dirty="0"/>
              <a:t>Received to date: Title I, Parts A and D; Title IV</a:t>
            </a:r>
            <a:endParaRPr dirty="0"/>
          </a:p>
          <a:p>
            <a:pPr marL="1371600" lvl="2" indent="-317500" algn="l" rtl="0">
              <a:spcBef>
                <a:spcPts val="0"/>
              </a:spcBef>
              <a:spcAft>
                <a:spcPts val="0"/>
              </a:spcAft>
              <a:buSzPts val="1400"/>
              <a:buChar char="■"/>
            </a:pPr>
            <a:r>
              <a:rPr lang="en" dirty="0"/>
              <a:t>Title IV allocations in GAINS - ARACs will be pushed to Revisions Started.</a:t>
            </a:r>
            <a:endParaRPr dirty="0"/>
          </a:p>
          <a:p>
            <a:pPr marL="914400" lvl="1" indent="-317500" algn="l" rtl="0">
              <a:spcBef>
                <a:spcPts val="0"/>
              </a:spcBef>
              <a:spcAft>
                <a:spcPts val="0"/>
              </a:spcAft>
              <a:buSzPts val="1400"/>
              <a:buChar char="○"/>
            </a:pPr>
            <a:r>
              <a:rPr lang="en" dirty="0"/>
              <a:t>Waiting to Receive: Titles II and III</a:t>
            </a:r>
            <a:endParaRPr dirty="0"/>
          </a:p>
          <a:p>
            <a:pPr marL="457200" lvl="0" indent="-330200" algn="l" rtl="0">
              <a:spcBef>
                <a:spcPts val="0"/>
              </a:spcBef>
              <a:spcAft>
                <a:spcPts val="0"/>
              </a:spcAft>
              <a:buSzPts val="1600"/>
              <a:buChar char="●"/>
            </a:pPr>
            <a:r>
              <a:rPr lang="en" dirty="0"/>
              <a:t>The BruMan Group training</a:t>
            </a:r>
            <a:endParaRPr dirty="0"/>
          </a:p>
          <a:p>
            <a:pPr marL="914400" lvl="1" indent="-317500" algn="l" rtl="0">
              <a:spcBef>
                <a:spcPts val="0"/>
              </a:spcBef>
              <a:spcAft>
                <a:spcPts val="0"/>
              </a:spcAft>
              <a:buSzPts val="1400"/>
              <a:buChar char="○"/>
            </a:pPr>
            <a:r>
              <a:rPr lang="en" dirty="0"/>
              <a:t>Funding and policy updates as of June 3, 2025</a:t>
            </a:r>
            <a:endParaRPr dirty="0"/>
          </a:p>
          <a:p>
            <a:pPr marL="914400" lvl="1" indent="-317500" algn="l" rtl="0">
              <a:spcBef>
                <a:spcPts val="0"/>
              </a:spcBef>
              <a:spcAft>
                <a:spcPts val="0"/>
              </a:spcAft>
              <a:buSzPts val="1400"/>
              <a:buChar char="○"/>
            </a:pPr>
            <a:r>
              <a:rPr lang="en" u="sng" dirty="0">
                <a:solidFill>
                  <a:srgbClr val="1155CC"/>
                </a:solidFill>
                <a:hlinkClick r:id="rId3">
                  <a:extLst>
                    <a:ext uri="{A12FA001-AC4F-418D-AE19-62706E023703}">
                      <ahyp:hlinkClr xmlns:ahyp="http://schemas.microsoft.com/office/drawing/2018/hyperlinkcolor" val="tx"/>
                    </a:ext>
                  </a:extLst>
                </a:hlinkClick>
              </a:rPr>
              <a:t>Slides</a:t>
            </a:r>
            <a:r>
              <a:rPr lang="en" dirty="0"/>
              <a:t> and </a:t>
            </a:r>
            <a:r>
              <a:rPr lang="en" u="sng" dirty="0">
                <a:solidFill>
                  <a:srgbClr val="1155CC"/>
                </a:solidFill>
                <a:hlinkClick r:id="rId4">
                  <a:extLst>
                    <a:ext uri="{A12FA001-AC4F-418D-AE19-62706E023703}">
                      <ahyp:hlinkClr xmlns:ahyp="http://schemas.microsoft.com/office/drawing/2018/hyperlinkcolor" val="tx"/>
                    </a:ext>
                  </a:extLst>
                </a:hlinkClick>
              </a:rPr>
              <a:t>recording</a:t>
            </a:r>
            <a:r>
              <a:rPr lang="en" dirty="0"/>
              <a:t> available on the </a:t>
            </a:r>
            <a:r>
              <a:rPr lang="en" u="sng" dirty="0">
                <a:solidFill>
                  <a:srgbClr val="1155CC"/>
                </a:solidFill>
                <a:hlinkClick r:id="rId5">
                  <a:extLst>
                    <a:ext uri="{A12FA001-AC4F-418D-AE19-62706E023703}">
                      <ahyp:hlinkClr xmlns:ahyp="http://schemas.microsoft.com/office/drawing/2018/hyperlinkcolor" val="tx"/>
                    </a:ext>
                  </a:extLst>
                </a:hlinkClick>
              </a:rPr>
              <a:t>Office Hours website</a:t>
            </a:r>
            <a:endParaRPr dirty="0">
              <a:solidFill>
                <a:srgbClr val="1155CC"/>
              </a:solidFill>
            </a:endParaRPr>
          </a:p>
          <a:p>
            <a:pPr marL="914400" lvl="1" indent="-317500" algn="l" rtl="0">
              <a:spcBef>
                <a:spcPts val="0"/>
              </a:spcBef>
              <a:spcAft>
                <a:spcPts val="0"/>
              </a:spcAft>
              <a:buSzPts val="1400"/>
              <a:buChar char="○"/>
            </a:pPr>
            <a:r>
              <a:rPr lang="en" dirty="0"/>
              <a:t>Viewing the slides or recording requires a password</a:t>
            </a:r>
            <a:endParaRPr dirty="0"/>
          </a:p>
          <a:p>
            <a:pPr marL="1371600" lvl="2" indent="-317500" algn="l" rtl="0">
              <a:spcBef>
                <a:spcPts val="0"/>
              </a:spcBef>
              <a:spcAft>
                <a:spcPts val="0"/>
              </a:spcAft>
              <a:buSzPts val="1400"/>
              <a:buChar char="■"/>
            </a:pPr>
            <a:r>
              <a:rPr lang="en" dirty="0"/>
              <a:t>Email </a:t>
            </a:r>
            <a:r>
              <a:rPr lang="en" u="sng" dirty="0">
                <a:solidFill>
                  <a:srgbClr val="1155CC"/>
                </a:solidFill>
                <a:hlinkClick r:id="rId6">
                  <a:extLst>
                    <a:ext uri="{A12FA001-AC4F-418D-AE19-62706E023703}">
                      <ahyp:hlinkClr xmlns:ahyp="http://schemas.microsoft.com/office/drawing/2018/hyperlinkcolor" val="tx"/>
                    </a:ext>
                  </a:extLst>
                </a:hlinkClick>
              </a:rPr>
              <a:t>Emily Owen</a:t>
            </a:r>
            <a:r>
              <a:rPr lang="en" dirty="0">
                <a:solidFill>
                  <a:srgbClr val="1155CC"/>
                </a:solidFill>
              </a:rPr>
              <a:t> </a:t>
            </a:r>
            <a:r>
              <a:rPr lang="en" dirty="0"/>
              <a:t>to obtain the password</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67"/>
        <p:cNvGrpSpPr/>
        <p:nvPr/>
      </p:nvGrpSpPr>
      <p:grpSpPr>
        <a:xfrm>
          <a:off x="0" y="0"/>
          <a:ext cx="0" cy="0"/>
          <a:chOff x="0" y="0"/>
          <a:chExt cx="0" cy="0"/>
        </a:xfrm>
      </p:grpSpPr>
      <p:sp>
        <p:nvSpPr>
          <p:cNvPr id="1068" name="Google Shape;1068;p133"/>
          <p:cNvSpPr txBox="1">
            <a:spLocks noGrp="1"/>
          </p:cNvSpPr>
          <p:nvPr>
            <p:ph type="title"/>
          </p:nvPr>
        </p:nvSpPr>
        <p:spPr>
          <a:xfrm>
            <a:off x="0" y="3361600"/>
            <a:ext cx="9144000" cy="666600"/>
          </a:xfrm>
          <a:prstGeom prst="rect">
            <a:avLst/>
          </a:prstGeom>
          <a:solidFill>
            <a:srgbClr val="DE6310"/>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
              <a:t>ESEA &amp; ESSER Reminders and Updates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72"/>
        <p:cNvGrpSpPr/>
        <p:nvPr/>
      </p:nvGrpSpPr>
      <p:grpSpPr>
        <a:xfrm>
          <a:off x="0" y="0"/>
          <a:ext cx="0" cy="0"/>
          <a:chOff x="0" y="0"/>
          <a:chExt cx="0" cy="0"/>
        </a:xfrm>
      </p:grpSpPr>
      <p:sp>
        <p:nvSpPr>
          <p:cNvPr id="1073" name="Google Shape;1073;p134"/>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2024-2025 Consolidated Application Updates</a:t>
            </a:r>
            <a:endParaRPr dirty="0"/>
          </a:p>
        </p:txBody>
      </p:sp>
      <p:sp>
        <p:nvSpPr>
          <p:cNvPr id="1074" name="Google Shape;1074;p134"/>
          <p:cNvSpPr txBox="1">
            <a:spLocks noGrp="1"/>
          </p:cNvSpPr>
          <p:nvPr>
            <p:ph type="body" idx="1"/>
          </p:nvPr>
        </p:nvSpPr>
        <p:spPr>
          <a:xfrm>
            <a:off x="311700" y="1042750"/>
            <a:ext cx="8463000" cy="31446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333333"/>
              </a:buClr>
              <a:buSzPts val="1800"/>
              <a:buChar char="●"/>
            </a:pPr>
            <a:r>
              <a:rPr lang="en" sz="1400" dirty="0">
                <a:solidFill>
                  <a:srgbClr val="333333"/>
                </a:solidFill>
                <a:highlight>
                  <a:srgbClr val="FFFFFF"/>
                </a:highlight>
              </a:rPr>
              <a:t>Will remain open for any LEAs with remaining funds in the current application so the funds can be accessed (spent and draw down) until 9/30/25. </a:t>
            </a:r>
            <a:endParaRPr sz="1400" dirty="0">
              <a:solidFill>
                <a:srgbClr val="333333"/>
              </a:solidFill>
              <a:highlight>
                <a:srgbClr val="FFFFFF"/>
              </a:highlight>
            </a:endParaRPr>
          </a:p>
          <a:p>
            <a:pPr marL="457200" lvl="0" indent="-342900" algn="l" rtl="0">
              <a:spcBef>
                <a:spcPts val="0"/>
              </a:spcBef>
              <a:spcAft>
                <a:spcPts val="0"/>
              </a:spcAft>
              <a:buClr>
                <a:srgbClr val="333333"/>
              </a:buClr>
              <a:buSzPts val="1800"/>
              <a:buChar char="●"/>
            </a:pPr>
            <a:r>
              <a:rPr lang="en" sz="1400" dirty="0">
                <a:solidFill>
                  <a:srgbClr val="333333"/>
                </a:solidFill>
                <a:highlight>
                  <a:srgbClr val="FFFFFF"/>
                </a:highlight>
              </a:rPr>
              <a:t>PARs must be submitted to be able to use funds in July-September.</a:t>
            </a:r>
            <a:endParaRPr sz="1400" dirty="0">
              <a:solidFill>
                <a:srgbClr val="333333"/>
              </a:solidFill>
              <a:highlight>
                <a:srgbClr val="FFFFFF"/>
              </a:highlight>
            </a:endParaRPr>
          </a:p>
          <a:p>
            <a:pPr marL="457200" lvl="0" indent="-342900" algn="l" rtl="0">
              <a:spcBef>
                <a:spcPts val="0"/>
              </a:spcBef>
              <a:spcAft>
                <a:spcPts val="0"/>
              </a:spcAft>
              <a:buClr>
                <a:srgbClr val="333333"/>
              </a:buClr>
              <a:buSzPts val="1800"/>
              <a:buChar char="●"/>
            </a:pPr>
            <a:r>
              <a:rPr lang="en" sz="1400" dirty="0">
                <a:solidFill>
                  <a:srgbClr val="333333"/>
                </a:solidFill>
                <a:highlight>
                  <a:srgbClr val="FFFFFF"/>
                </a:highlight>
              </a:rPr>
              <a:t>PARs will be due by </a:t>
            </a:r>
            <a:r>
              <a:rPr lang="en" sz="1400" b="1" u="sng" dirty="0">
                <a:solidFill>
                  <a:srgbClr val="333333"/>
                </a:solidFill>
                <a:highlight>
                  <a:srgbClr val="FFFFFF"/>
                </a:highlight>
              </a:rPr>
              <a:t>July 18, 2025.</a:t>
            </a:r>
            <a:endParaRPr sz="1400" dirty="0">
              <a:solidFill>
                <a:srgbClr val="333333"/>
              </a:solidFill>
              <a:highlight>
                <a:srgbClr val="FFFFFF"/>
              </a:highligh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1080" name="Google Shape;1080;p135"/>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First Step: Complete ARAC </a:t>
            </a:r>
            <a:endParaRPr dirty="0"/>
          </a:p>
        </p:txBody>
      </p:sp>
      <p:sp>
        <p:nvSpPr>
          <p:cNvPr id="1081" name="Google Shape;1081;p135"/>
          <p:cNvSpPr txBox="1">
            <a:spLocks noGrp="1"/>
          </p:cNvSpPr>
          <p:nvPr>
            <p:ph type="body" idx="1"/>
          </p:nvPr>
        </p:nvSpPr>
        <p:spPr>
          <a:xfrm>
            <a:off x="311700" y="939075"/>
            <a:ext cx="8672700" cy="3034800"/>
          </a:xfrm>
          <a:prstGeom prst="rect">
            <a:avLst/>
          </a:prstGeom>
        </p:spPr>
        <p:txBody>
          <a:bodyPr spcFirstLastPara="1" wrap="square" lIns="91425" tIns="91425" rIns="91425" bIns="91425" anchor="t" anchorCtr="0">
            <a:noAutofit/>
          </a:bodyPr>
          <a:lstStyle/>
          <a:p>
            <a:pPr marL="228600" lvl="0" indent="-190500" algn="l" rtl="0">
              <a:lnSpc>
                <a:spcPct val="100000"/>
              </a:lnSpc>
              <a:spcBef>
                <a:spcPts val="0"/>
              </a:spcBef>
              <a:spcAft>
                <a:spcPts val="0"/>
              </a:spcAft>
              <a:buSzPts val="1200"/>
              <a:buFont typeface="Calibri"/>
              <a:buChar char="●"/>
            </a:pPr>
            <a:r>
              <a:rPr lang="en" sz="1200" b="1" dirty="0"/>
              <a:t>ALL</a:t>
            </a:r>
            <a:r>
              <a:rPr lang="en" sz="1200" dirty="0"/>
              <a:t> LEAs must submit an ARAC </a:t>
            </a:r>
            <a:endParaRPr sz="1200" dirty="0"/>
          </a:p>
          <a:p>
            <a:pPr marL="514350" lvl="1" indent="-247650" algn="l" rtl="0">
              <a:lnSpc>
                <a:spcPct val="100000"/>
              </a:lnSpc>
              <a:spcBef>
                <a:spcPts val="0"/>
              </a:spcBef>
              <a:spcAft>
                <a:spcPts val="0"/>
              </a:spcAft>
              <a:buSzPts val="1200"/>
              <a:buChar char="○"/>
            </a:pPr>
            <a:r>
              <a:rPr lang="en" sz="1200" dirty="0"/>
              <a:t>The ARAC is located within the </a:t>
            </a:r>
            <a:r>
              <a:rPr lang="en" sz="1200" u="sng" dirty="0">
                <a:solidFill>
                  <a:srgbClr val="1155CC"/>
                </a:solidFill>
                <a:hlinkClick r:id="rId3">
                  <a:extLst>
                    <a:ext uri="{A12FA001-AC4F-418D-AE19-62706E023703}">
                      <ahyp:hlinkClr xmlns:ahyp="http://schemas.microsoft.com/office/drawing/2018/hyperlinkcolor" val="tx"/>
                    </a:ext>
                  </a:extLst>
                </a:hlinkClick>
              </a:rPr>
              <a:t>Grant Administration Implementation and Navigation System (GAINS)</a:t>
            </a:r>
            <a:r>
              <a:rPr lang="en" sz="1200" dirty="0"/>
              <a:t> under Application Supplement. The following </a:t>
            </a:r>
            <a:r>
              <a:rPr lang="en" sz="1200" u="sng" dirty="0">
                <a:solidFill>
                  <a:srgbClr val="1155CC"/>
                </a:solidFill>
                <a:hlinkClick r:id="rId4">
                  <a:extLst>
                    <a:ext uri="{A12FA001-AC4F-418D-AE19-62706E023703}">
                      <ahyp:hlinkClr xmlns:ahyp="http://schemas.microsoft.com/office/drawing/2018/hyperlinkcolor" val="tx"/>
                    </a:ext>
                  </a:extLst>
                </a:hlinkClick>
              </a:rPr>
              <a:t>short recording on the ARAC</a:t>
            </a:r>
            <a:r>
              <a:rPr lang="en" sz="1200" dirty="0"/>
              <a:t> will support you in the process.</a:t>
            </a:r>
            <a:endParaRPr sz="1200" dirty="0"/>
          </a:p>
          <a:p>
            <a:pPr marL="514350" lvl="1" indent="-247650" algn="l" rtl="0">
              <a:lnSpc>
                <a:spcPct val="100000"/>
              </a:lnSpc>
              <a:spcBef>
                <a:spcPts val="0"/>
              </a:spcBef>
              <a:spcAft>
                <a:spcPts val="0"/>
              </a:spcAft>
              <a:buSzPts val="1200"/>
              <a:buChar char="○"/>
            </a:pPr>
            <a:r>
              <a:rPr lang="en" sz="1200" dirty="0"/>
              <a:t>For LEAs that have an approved ARAC for Title I, Part A and D, the application will move to Revision Started once Title IV is added. Funds must be accepted or signed over prior to funds being added to the Consolidated Application.</a:t>
            </a:r>
            <a:endParaRPr sz="1200" dirty="0"/>
          </a:p>
          <a:p>
            <a:pPr marL="514350" lvl="1" indent="-247650" algn="l" rtl="0">
              <a:lnSpc>
                <a:spcPct val="100000"/>
              </a:lnSpc>
              <a:spcBef>
                <a:spcPts val="0"/>
              </a:spcBef>
              <a:spcAft>
                <a:spcPts val="0"/>
              </a:spcAft>
              <a:buSzPts val="1200"/>
              <a:buChar char="○"/>
            </a:pPr>
            <a:r>
              <a:rPr lang="en" sz="1200" dirty="0"/>
              <a:t>Note, the addition of Title IV will not change the established substantial requirements for June 30.</a:t>
            </a:r>
            <a:endParaRPr sz="1200" dirty="0"/>
          </a:p>
          <a:p>
            <a:pPr marL="228600" lvl="0" indent="-190500" algn="l" rtl="0">
              <a:lnSpc>
                <a:spcPct val="100000"/>
              </a:lnSpc>
              <a:spcBef>
                <a:spcPts val="0"/>
              </a:spcBef>
              <a:spcAft>
                <a:spcPts val="0"/>
              </a:spcAft>
              <a:buSzPts val="1200"/>
              <a:buChar char="●"/>
            </a:pPr>
            <a:r>
              <a:rPr lang="en" sz="1200" dirty="0"/>
              <a:t>Once the ARAC is approved,</a:t>
            </a:r>
            <a:endParaRPr sz="1200" dirty="0"/>
          </a:p>
          <a:p>
            <a:pPr marL="514350" lvl="1" indent="-247650" algn="l" rtl="0">
              <a:lnSpc>
                <a:spcPct val="100000"/>
              </a:lnSpc>
              <a:spcBef>
                <a:spcPts val="0"/>
              </a:spcBef>
              <a:spcAft>
                <a:spcPts val="0"/>
              </a:spcAft>
              <a:buSzPts val="1200"/>
              <a:buChar char="○"/>
            </a:pPr>
            <a:r>
              <a:rPr lang="en" sz="1200" dirty="0"/>
              <a:t>CDE will upload the LEA’s allocation into GAINS and open the LEA’s available components in the Consolidated Application.</a:t>
            </a:r>
            <a:endParaRPr sz="1200" dirty="0"/>
          </a:p>
          <a:p>
            <a:pPr marL="514350" lvl="1" indent="-247650" algn="l" rtl="0">
              <a:lnSpc>
                <a:spcPct val="100000"/>
              </a:lnSpc>
              <a:spcBef>
                <a:spcPts val="0"/>
              </a:spcBef>
              <a:spcAft>
                <a:spcPts val="1200"/>
              </a:spcAft>
              <a:buSzPts val="1200"/>
              <a:buChar char="○"/>
            </a:pPr>
            <a:r>
              <a:rPr lang="en" sz="1200" dirty="0"/>
              <a:t>CDE will upload allocations every Tuesday and Thursday based on ARAC submissions and approvals to date. For example, in order to have your allocations uploaded on a Tuesday, the ARAC needs to be submitted and receive CDE Director Approved status by 5 p.m. the previous day.</a:t>
            </a:r>
            <a:endParaRPr sz="1200" dirty="0"/>
          </a:p>
          <a:p>
            <a:pPr marL="0" lvl="0" indent="0" algn="l" rtl="0">
              <a:lnSpc>
                <a:spcPct val="100000"/>
              </a:lnSpc>
              <a:spcBef>
                <a:spcPts val="0"/>
              </a:spcBef>
              <a:spcAft>
                <a:spcPts val="0"/>
              </a:spcAft>
              <a:buClr>
                <a:schemeClr val="dk1"/>
              </a:buClr>
              <a:buSzPts val="1100"/>
              <a:buFont typeface="Arial"/>
              <a:buNone/>
            </a:pPr>
            <a:r>
              <a:rPr lang="en" sz="1200" b="1" u="sng" dirty="0">
                <a:highlight>
                  <a:srgbClr val="FFFFFF"/>
                </a:highlight>
              </a:rPr>
              <a:t>New Users</a:t>
            </a:r>
            <a:endParaRPr sz="1200" b="1" u="sng" dirty="0">
              <a:highlight>
                <a:srgbClr val="FFFFFF"/>
              </a:highlight>
            </a:endParaRPr>
          </a:p>
          <a:p>
            <a:pPr marL="0" lvl="0" indent="0" algn="l" rtl="0">
              <a:lnSpc>
                <a:spcPct val="100000"/>
              </a:lnSpc>
              <a:spcBef>
                <a:spcPts val="0"/>
              </a:spcBef>
              <a:spcAft>
                <a:spcPts val="0"/>
              </a:spcAft>
              <a:buClr>
                <a:schemeClr val="dk1"/>
              </a:buClr>
              <a:buSzPts val="1100"/>
              <a:buFont typeface="Arial"/>
              <a:buNone/>
            </a:pPr>
            <a:r>
              <a:rPr lang="en" sz="1200" dirty="0">
                <a:highlight>
                  <a:srgbClr val="FFFFFF"/>
                </a:highlight>
              </a:rPr>
              <a:t>To access GAINS, communicate with your Local Access Manager (LAM) to ensure you have the correct roles and permissions for the Consolidated Application.​ If the LAM has any trouble adding a user or assigning a role, please email GAINS@cde.state.co.us </a:t>
            </a:r>
            <a:r>
              <a:rPr lang="en" sz="1200" dirty="0"/>
              <a:t>or </a:t>
            </a:r>
            <a:r>
              <a:rPr lang="en" sz="1200" u="sng" dirty="0">
                <a:solidFill>
                  <a:srgbClr val="1155CC"/>
                </a:solidFill>
                <a:hlinkClick r:id="rId5">
                  <a:extLst>
                    <a:ext uri="{A12FA001-AC4F-418D-AE19-62706E023703}">
                      <ahyp:hlinkClr xmlns:ahyp="http://schemas.microsoft.com/office/drawing/2018/hyperlinkcolor" val="tx"/>
                    </a:ext>
                  </a:extLst>
                </a:hlinkClick>
              </a:rPr>
              <a:t>fill out a Help Desk Ticket</a:t>
            </a:r>
            <a:r>
              <a:rPr lang="en" sz="1200" dirty="0"/>
              <a:t>.​ For more information regarding the access of each role within GAINS click </a:t>
            </a:r>
            <a:r>
              <a:rPr lang="en" sz="1200" u="sng" dirty="0">
                <a:solidFill>
                  <a:srgbClr val="1155CC"/>
                </a:solidFill>
                <a:hlinkClick r:id="rId6">
                  <a:extLst>
                    <a:ext uri="{A12FA001-AC4F-418D-AE19-62706E023703}">
                      <ahyp:hlinkClr xmlns:ahyp="http://schemas.microsoft.com/office/drawing/2018/hyperlinkcolor" val="tx"/>
                    </a:ext>
                  </a:extLst>
                </a:hlinkClick>
              </a:rPr>
              <a:t>here</a:t>
            </a:r>
            <a:r>
              <a:rPr lang="en" sz="1200" dirty="0"/>
              <a:t>.</a:t>
            </a:r>
            <a:endParaRPr sz="1200" dirty="0"/>
          </a:p>
          <a:p>
            <a:pPr marL="0" lvl="0" indent="0" algn="l" rtl="0">
              <a:spcBef>
                <a:spcPts val="0"/>
              </a:spcBef>
              <a:spcAft>
                <a:spcPts val="0"/>
              </a:spcAft>
              <a:buNone/>
            </a:pPr>
            <a:endParaRPr sz="13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85"/>
        <p:cNvGrpSpPr/>
        <p:nvPr/>
      </p:nvGrpSpPr>
      <p:grpSpPr>
        <a:xfrm>
          <a:off x="0" y="0"/>
          <a:ext cx="0" cy="0"/>
          <a:chOff x="0" y="0"/>
          <a:chExt cx="0" cy="0"/>
        </a:xfrm>
      </p:grpSpPr>
      <p:sp>
        <p:nvSpPr>
          <p:cNvPr id="1086" name="Google Shape;1086;p136"/>
          <p:cNvSpPr txBox="1">
            <a:spLocks noGrp="1"/>
          </p:cNvSpPr>
          <p:nvPr>
            <p:ph type="title"/>
          </p:nvPr>
        </p:nvSpPr>
        <p:spPr>
          <a:xfrm>
            <a:off x="311700" y="105100"/>
            <a:ext cx="85716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Components for 2025-2026 Substantial Approval (Part 1)</a:t>
            </a:r>
            <a:br>
              <a:rPr lang="en" dirty="0"/>
            </a:br>
            <a:r>
              <a:rPr lang="en" dirty="0"/>
              <a:t>Due by June 30, 2025</a:t>
            </a:r>
            <a:endParaRPr dirty="0"/>
          </a:p>
        </p:txBody>
      </p:sp>
      <p:graphicFrame>
        <p:nvGraphicFramePr>
          <p:cNvPr id="1088" name="Google Shape;1088;p136"/>
          <p:cNvGraphicFramePr/>
          <p:nvPr>
            <p:extLst>
              <p:ext uri="{D42A27DB-BD31-4B8C-83A1-F6EECF244321}">
                <p14:modId xmlns:p14="http://schemas.microsoft.com/office/powerpoint/2010/main" val="440557143"/>
              </p:ext>
            </p:extLst>
          </p:nvPr>
        </p:nvGraphicFramePr>
        <p:xfrm>
          <a:off x="247850" y="995175"/>
          <a:ext cx="8699300" cy="3330906"/>
        </p:xfrm>
        <a:graphic>
          <a:graphicData uri="http://schemas.openxmlformats.org/drawingml/2006/table">
            <a:tbl>
              <a:tblPr firstRow="1">
                <a:noFill/>
                <a:tableStyleId>{EE707CD7-65E2-4BAF-A15C-3F3FB2CA3613}</a:tableStyleId>
              </a:tblPr>
              <a:tblGrid>
                <a:gridCol w="2868200">
                  <a:extLst>
                    <a:ext uri="{9D8B030D-6E8A-4147-A177-3AD203B41FA5}">
                      <a16:colId xmlns:a16="http://schemas.microsoft.com/office/drawing/2014/main" val="20000"/>
                    </a:ext>
                  </a:extLst>
                </a:gridCol>
                <a:gridCol w="5831100">
                  <a:extLst>
                    <a:ext uri="{9D8B030D-6E8A-4147-A177-3AD203B41FA5}">
                      <a16:colId xmlns:a16="http://schemas.microsoft.com/office/drawing/2014/main" val="20001"/>
                    </a:ext>
                  </a:extLst>
                </a:gridCol>
              </a:tblGrid>
              <a:tr h="341525">
                <a:tc>
                  <a:txBody>
                    <a:bodyPr/>
                    <a:lstStyle/>
                    <a:p>
                      <a:pPr marL="0" lvl="0" indent="0" algn="ctr" rtl="0">
                        <a:lnSpc>
                          <a:spcPct val="115000"/>
                        </a:lnSpc>
                        <a:spcBef>
                          <a:spcPts val="0"/>
                        </a:spcBef>
                        <a:spcAft>
                          <a:spcPts val="0"/>
                        </a:spcAft>
                        <a:buNone/>
                      </a:pPr>
                      <a:r>
                        <a:rPr lang="en" sz="1100" b="1">
                          <a:latin typeface="Roboto"/>
                          <a:ea typeface="Roboto"/>
                          <a:cs typeface="Roboto"/>
                          <a:sym typeface="Roboto"/>
                        </a:rPr>
                        <a:t>Section</a:t>
                      </a:r>
                      <a:endParaRPr sz="1100" b="1">
                        <a:latin typeface="Roboto"/>
                        <a:ea typeface="Roboto"/>
                        <a:cs typeface="Roboto"/>
                        <a:sym typeface="Roboto"/>
                      </a:endParaRPr>
                    </a:p>
                  </a:txBody>
                  <a:tcPr marL="28575" marR="28575" marT="91425" marB="91425" anchor="ctr">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CCCCCC"/>
                    </a:solidFill>
                  </a:tcPr>
                </a:tc>
                <a:tc>
                  <a:txBody>
                    <a:bodyPr/>
                    <a:lstStyle/>
                    <a:p>
                      <a:pPr marL="0" lvl="0" indent="0" algn="ctr" rtl="0">
                        <a:lnSpc>
                          <a:spcPct val="115000"/>
                        </a:lnSpc>
                        <a:spcBef>
                          <a:spcPts val="0"/>
                        </a:spcBef>
                        <a:spcAft>
                          <a:spcPts val="0"/>
                        </a:spcAft>
                        <a:buNone/>
                      </a:pPr>
                      <a:r>
                        <a:rPr lang="en" sz="1100" b="1">
                          <a:latin typeface="Roboto"/>
                          <a:ea typeface="Roboto"/>
                          <a:cs typeface="Roboto"/>
                          <a:sym typeface="Roboto"/>
                        </a:rPr>
                        <a:t>Minimum Required for Approval</a:t>
                      </a:r>
                      <a:endParaRPr sz="1100" b="1">
                        <a:latin typeface="Roboto"/>
                        <a:ea typeface="Roboto"/>
                        <a:cs typeface="Roboto"/>
                        <a:sym typeface="Roboto"/>
                      </a:endParaRPr>
                    </a:p>
                  </a:txBody>
                  <a:tcPr marL="28575" marR="28575" marT="91425" marB="91425" anchor="ctr">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CCCCCC"/>
                    </a:solidFill>
                  </a:tcPr>
                </a:tc>
                <a:extLst>
                  <a:ext uri="{0D108BD9-81ED-4DB2-BD59-A6C34878D82A}">
                    <a16:rowId xmlns:a16="http://schemas.microsoft.com/office/drawing/2014/main" val="10000"/>
                  </a:ext>
                </a:extLst>
              </a:tr>
              <a:tr h="341525">
                <a:tc>
                  <a:txBody>
                    <a:bodyPr/>
                    <a:lstStyle/>
                    <a:p>
                      <a:pPr marL="0" lvl="0" indent="0" algn="l" rtl="0">
                        <a:lnSpc>
                          <a:spcPct val="115000"/>
                        </a:lnSpc>
                        <a:spcBef>
                          <a:spcPts val="0"/>
                        </a:spcBef>
                        <a:spcAft>
                          <a:spcPts val="0"/>
                        </a:spcAft>
                        <a:buNone/>
                      </a:pPr>
                      <a:r>
                        <a:rPr lang="en" sz="1100">
                          <a:solidFill>
                            <a:schemeClr val="dk1"/>
                          </a:solidFill>
                          <a:latin typeface="Roboto"/>
                          <a:ea typeface="Roboto"/>
                          <a:cs typeface="Roboto"/>
                          <a:sym typeface="Roboto"/>
                        </a:rPr>
                        <a:t>Allocations</a:t>
                      </a:r>
                      <a:endParaRPr sz="1100">
                        <a:solidFill>
                          <a:schemeClr val="dk1"/>
                        </a:solidFill>
                        <a:latin typeface="Roboto"/>
                        <a:ea typeface="Roboto"/>
                        <a:cs typeface="Roboto"/>
                        <a:sym typeface="Roboto"/>
                      </a:endParaRPr>
                    </a:p>
                  </a:txBody>
                  <a:tcPr marL="28575" marR="28575" marT="91425" marB="91425" anchor="ctr">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100">
                          <a:latin typeface="Roboto"/>
                          <a:ea typeface="Roboto"/>
                          <a:cs typeface="Roboto"/>
                          <a:sym typeface="Roboto"/>
                        </a:rPr>
                        <a:t>- Confirm Title I, Part A and Title I, Part D align with LEA's allocation.</a:t>
                      </a:r>
                      <a:endParaRPr sz="1100">
                        <a:latin typeface="Roboto"/>
                        <a:ea typeface="Roboto"/>
                        <a:cs typeface="Roboto"/>
                        <a:sym typeface="Roboto"/>
                      </a:endParaRPr>
                    </a:p>
                  </a:txBody>
                  <a:tcPr marL="28575" marR="28575" marT="91425" marB="91425" anchor="ctr">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717250">
                <a:tc>
                  <a:txBody>
                    <a:bodyPr/>
                    <a:lstStyle/>
                    <a:p>
                      <a:pPr marL="0" lvl="0" indent="0" algn="l" rtl="0">
                        <a:lnSpc>
                          <a:spcPct val="115000"/>
                        </a:lnSpc>
                        <a:spcBef>
                          <a:spcPts val="0"/>
                        </a:spcBef>
                        <a:spcAft>
                          <a:spcPts val="0"/>
                        </a:spcAft>
                        <a:buNone/>
                      </a:pPr>
                      <a:r>
                        <a:rPr lang="en" sz="1100">
                          <a:solidFill>
                            <a:schemeClr val="dk1"/>
                          </a:solidFill>
                          <a:latin typeface="Roboto"/>
                          <a:ea typeface="Roboto"/>
                          <a:cs typeface="Roboto"/>
                          <a:sym typeface="Roboto"/>
                        </a:rPr>
                        <a:t>AFUA, Contacts</a:t>
                      </a:r>
                      <a:endParaRPr sz="1100">
                        <a:solidFill>
                          <a:schemeClr val="dk1"/>
                        </a:solidFill>
                        <a:latin typeface="Roboto"/>
                        <a:ea typeface="Roboto"/>
                        <a:cs typeface="Roboto"/>
                        <a:sym typeface="Roboto"/>
                      </a:endParaRPr>
                    </a:p>
                  </a:txBody>
                  <a:tcPr marL="28575" marR="28575" marT="91425" marB="91425" anchor="ctr">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100">
                          <a:latin typeface="Roboto"/>
                          <a:ea typeface="Roboto"/>
                          <a:cs typeface="Roboto"/>
                          <a:sym typeface="Roboto"/>
                        </a:rPr>
                        <a:t>- LEA can mark the anticipated plan for allocations or can mark that they will not AFUA and change it later.</a:t>
                      </a:r>
                      <a:endParaRPr sz="1100">
                        <a:latin typeface="Roboto"/>
                        <a:ea typeface="Roboto"/>
                        <a:cs typeface="Roboto"/>
                        <a:sym typeface="Roboto"/>
                      </a:endParaRPr>
                    </a:p>
                    <a:p>
                      <a:pPr marL="0" lvl="0" indent="0" algn="l" rtl="0">
                        <a:lnSpc>
                          <a:spcPct val="115000"/>
                        </a:lnSpc>
                        <a:spcBef>
                          <a:spcPts val="0"/>
                        </a:spcBef>
                        <a:spcAft>
                          <a:spcPts val="0"/>
                        </a:spcAft>
                        <a:buNone/>
                      </a:pPr>
                      <a:r>
                        <a:rPr lang="en" sz="1100">
                          <a:latin typeface="Roboto"/>
                          <a:ea typeface="Roboto"/>
                          <a:cs typeface="Roboto"/>
                          <a:sym typeface="Roboto"/>
                        </a:rPr>
                        <a:t>- Must have at least Authorized Representative for substantial approval.</a:t>
                      </a:r>
                      <a:endParaRPr sz="1100">
                        <a:latin typeface="Roboto"/>
                        <a:ea typeface="Roboto"/>
                        <a:cs typeface="Roboto"/>
                        <a:sym typeface="Roboto"/>
                      </a:endParaRPr>
                    </a:p>
                  </a:txBody>
                  <a:tcPr marL="28575" marR="28575" marT="91425" marB="91425" anchor="ctr">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717250">
                <a:tc>
                  <a:txBody>
                    <a:bodyPr/>
                    <a:lstStyle/>
                    <a:p>
                      <a:pPr marL="0" lvl="0" indent="0" algn="l" rtl="0">
                        <a:lnSpc>
                          <a:spcPct val="115000"/>
                        </a:lnSpc>
                        <a:spcBef>
                          <a:spcPts val="0"/>
                        </a:spcBef>
                        <a:spcAft>
                          <a:spcPts val="0"/>
                        </a:spcAft>
                        <a:buNone/>
                      </a:pPr>
                      <a:r>
                        <a:rPr lang="en" sz="1100">
                          <a:solidFill>
                            <a:schemeClr val="dk1"/>
                          </a:solidFill>
                          <a:latin typeface="Roboto"/>
                          <a:ea typeface="Roboto"/>
                          <a:cs typeface="Roboto"/>
                          <a:sym typeface="Roboto"/>
                        </a:rPr>
                        <a:t>Cross Program Narrative Questions</a:t>
                      </a:r>
                      <a:endParaRPr sz="1100">
                        <a:solidFill>
                          <a:schemeClr val="dk1"/>
                        </a:solidFill>
                        <a:latin typeface="Roboto"/>
                        <a:ea typeface="Roboto"/>
                        <a:cs typeface="Roboto"/>
                        <a:sym typeface="Roboto"/>
                      </a:endParaRPr>
                    </a:p>
                  </a:txBody>
                  <a:tcPr marL="28575" marR="28575" marT="91425" marB="91425" anchor="ctr">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100">
                          <a:latin typeface="Roboto"/>
                          <a:ea typeface="Roboto"/>
                          <a:cs typeface="Roboto"/>
                          <a:sym typeface="Roboto"/>
                        </a:rPr>
                        <a:t>- Response provided for each narrative question. </a:t>
                      </a:r>
                      <a:endParaRPr sz="1100">
                        <a:latin typeface="Roboto"/>
                        <a:ea typeface="Roboto"/>
                        <a:cs typeface="Roboto"/>
                        <a:sym typeface="Roboto"/>
                      </a:endParaRPr>
                    </a:p>
                    <a:p>
                      <a:pPr marL="0" lvl="0" indent="0" algn="l" rtl="0">
                        <a:lnSpc>
                          <a:spcPct val="115000"/>
                        </a:lnSpc>
                        <a:spcBef>
                          <a:spcPts val="0"/>
                        </a:spcBef>
                        <a:spcAft>
                          <a:spcPts val="0"/>
                        </a:spcAft>
                        <a:buNone/>
                      </a:pPr>
                      <a:r>
                        <a:rPr lang="en" sz="1100">
                          <a:latin typeface="Roboto"/>
                          <a:ea typeface="Roboto"/>
                          <a:cs typeface="Roboto"/>
                          <a:sym typeface="Roboto"/>
                        </a:rPr>
                        <a:t>- Use “Copy Previous Fiscal Year Details” to use 2024-2025 response where applicable.</a:t>
                      </a:r>
                      <a:endParaRPr sz="1100">
                        <a:latin typeface="Roboto"/>
                        <a:ea typeface="Roboto"/>
                        <a:cs typeface="Roboto"/>
                        <a:sym typeface="Roboto"/>
                      </a:endParaRPr>
                    </a:p>
                    <a:p>
                      <a:pPr marL="0" lvl="0" indent="0" algn="l" rtl="0">
                        <a:lnSpc>
                          <a:spcPct val="115000"/>
                        </a:lnSpc>
                        <a:spcBef>
                          <a:spcPts val="0"/>
                        </a:spcBef>
                        <a:spcAft>
                          <a:spcPts val="0"/>
                        </a:spcAft>
                        <a:buNone/>
                      </a:pPr>
                      <a:r>
                        <a:rPr lang="en" sz="1100">
                          <a:latin typeface="Roboto"/>
                          <a:ea typeface="Roboto"/>
                          <a:cs typeface="Roboto"/>
                          <a:sym typeface="Roboto"/>
                        </a:rPr>
                        <a:t>- “Discuss Major Improvement Strategies” is a new component.</a:t>
                      </a:r>
                      <a:endParaRPr sz="1100">
                        <a:latin typeface="Roboto"/>
                        <a:ea typeface="Roboto"/>
                        <a:cs typeface="Roboto"/>
                        <a:sym typeface="Roboto"/>
                      </a:endParaRPr>
                    </a:p>
                  </a:txBody>
                  <a:tcPr marL="28575" marR="28575" marT="91425" marB="91425" anchor="ctr">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341525">
                <a:tc>
                  <a:txBody>
                    <a:bodyPr/>
                    <a:lstStyle/>
                    <a:p>
                      <a:pPr marL="0" lvl="0" indent="0" algn="l" rtl="0">
                        <a:lnSpc>
                          <a:spcPct val="115000"/>
                        </a:lnSpc>
                        <a:spcBef>
                          <a:spcPts val="0"/>
                        </a:spcBef>
                        <a:spcAft>
                          <a:spcPts val="0"/>
                        </a:spcAft>
                        <a:buNone/>
                      </a:pPr>
                      <a:r>
                        <a:rPr lang="en" sz="1100">
                          <a:solidFill>
                            <a:schemeClr val="dk1"/>
                          </a:solidFill>
                          <a:latin typeface="Roboto"/>
                          <a:ea typeface="Roboto"/>
                          <a:cs typeface="Roboto"/>
                          <a:sym typeface="Roboto"/>
                        </a:rPr>
                        <a:t>General Education Provisions Act (GEPA)</a:t>
                      </a:r>
                      <a:endParaRPr sz="1100">
                        <a:solidFill>
                          <a:schemeClr val="dk1"/>
                        </a:solidFill>
                        <a:latin typeface="Roboto"/>
                        <a:ea typeface="Roboto"/>
                        <a:cs typeface="Roboto"/>
                        <a:sym typeface="Roboto"/>
                      </a:endParaRPr>
                    </a:p>
                  </a:txBody>
                  <a:tcPr marL="28575" marR="28575" marT="91425" marB="91425" anchor="ctr">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100">
                          <a:latin typeface="Roboto"/>
                          <a:ea typeface="Roboto"/>
                          <a:cs typeface="Roboto"/>
                          <a:sym typeface="Roboto"/>
                        </a:rPr>
                        <a:t>- Response is provided for each component.</a:t>
                      </a:r>
                      <a:endParaRPr sz="1100">
                        <a:latin typeface="Roboto"/>
                        <a:ea typeface="Roboto"/>
                        <a:cs typeface="Roboto"/>
                        <a:sym typeface="Roboto"/>
                      </a:endParaRPr>
                    </a:p>
                  </a:txBody>
                  <a:tcPr marL="28575" marR="28575" marT="91425" marB="91425" anchor="ctr">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663132">
                <a:tc>
                  <a:txBody>
                    <a:bodyPr/>
                    <a:lstStyle/>
                    <a:p>
                      <a:pPr marL="0" lvl="0" indent="0" algn="l" rtl="0">
                        <a:lnSpc>
                          <a:spcPct val="115000"/>
                        </a:lnSpc>
                        <a:spcBef>
                          <a:spcPts val="0"/>
                        </a:spcBef>
                        <a:spcAft>
                          <a:spcPts val="0"/>
                        </a:spcAft>
                        <a:buNone/>
                      </a:pPr>
                      <a:r>
                        <a:rPr lang="en" sz="1100">
                          <a:solidFill>
                            <a:schemeClr val="dk1"/>
                          </a:solidFill>
                          <a:latin typeface="Roboto"/>
                          <a:ea typeface="Roboto"/>
                          <a:cs typeface="Roboto"/>
                          <a:sym typeface="Roboto"/>
                        </a:rPr>
                        <a:t>Non-Public Schools</a:t>
                      </a:r>
                      <a:endParaRPr sz="1100">
                        <a:solidFill>
                          <a:schemeClr val="dk1"/>
                        </a:solidFill>
                        <a:latin typeface="Roboto"/>
                        <a:ea typeface="Roboto"/>
                        <a:cs typeface="Roboto"/>
                        <a:sym typeface="Roboto"/>
                      </a:endParaRPr>
                    </a:p>
                  </a:txBody>
                  <a:tcPr marL="28575" marR="28575" marT="91425" marB="91425" anchor="ctr">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100" dirty="0">
                          <a:latin typeface="Roboto"/>
                          <a:ea typeface="Roboto"/>
                          <a:cs typeface="Roboto"/>
                          <a:sym typeface="Roboto"/>
                        </a:rPr>
                        <a:t>- Upload Consultation Forms with signature for all non public schools within the LEA.</a:t>
                      </a:r>
                      <a:endParaRPr sz="1100" dirty="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 sz="1100" dirty="0">
                          <a:solidFill>
                            <a:schemeClr val="dk1"/>
                          </a:solidFill>
                          <a:latin typeface="Roboto"/>
                          <a:ea typeface="Roboto"/>
                          <a:cs typeface="Roboto"/>
                          <a:sym typeface="Roboto"/>
                        </a:rPr>
                        <a:t>- Forms may include all Titles updated depending on future allocations.</a:t>
                      </a:r>
                      <a:endParaRPr sz="1100" dirty="0">
                        <a:latin typeface="Roboto"/>
                        <a:ea typeface="Roboto"/>
                        <a:cs typeface="Roboto"/>
                        <a:sym typeface="Roboto"/>
                      </a:endParaRPr>
                    </a:p>
                    <a:p>
                      <a:pPr marL="0" lvl="0" indent="0" algn="l" rtl="0">
                        <a:lnSpc>
                          <a:spcPct val="115000"/>
                        </a:lnSpc>
                        <a:spcBef>
                          <a:spcPts val="0"/>
                        </a:spcBef>
                        <a:spcAft>
                          <a:spcPts val="0"/>
                        </a:spcAft>
                        <a:buNone/>
                      </a:pPr>
                      <a:r>
                        <a:rPr lang="en" sz="1100" dirty="0">
                          <a:latin typeface="Roboto"/>
                          <a:ea typeface="Roboto"/>
                          <a:cs typeface="Roboto"/>
                          <a:sym typeface="Roboto"/>
                        </a:rPr>
                        <a:t>- Provide the Participation Status for each non public school.</a:t>
                      </a:r>
                      <a:endParaRPr sz="1100" dirty="0">
                        <a:latin typeface="Roboto"/>
                        <a:ea typeface="Roboto"/>
                        <a:cs typeface="Roboto"/>
                        <a:sym typeface="Roboto"/>
                      </a:endParaRPr>
                    </a:p>
                  </a:txBody>
                  <a:tcPr marL="28575" marR="28575" marT="91425" marB="91425" anchor="ctr">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92"/>
        <p:cNvGrpSpPr/>
        <p:nvPr/>
      </p:nvGrpSpPr>
      <p:grpSpPr>
        <a:xfrm>
          <a:off x="0" y="0"/>
          <a:ext cx="0" cy="0"/>
          <a:chOff x="0" y="0"/>
          <a:chExt cx="0" cy="0"/>
        </a:xfrm>
      </p:grpSpPr>
      <p:sp>
        <p:nvSpPr>
          <p:cNvPr id="1095" name="Google Shape;1095;p137"/>
          <p:cNvSpPr txBox="1">
            <a:spLocks noGrp="1"/>
          </p:cNvSpPr>
          <p:nvPr>
            <p:ph type="title"/>
          </p:nvPr>
        </p:nvSpPr>
        <p:spPr>
          <a:xfrm>
            <a:off x="311700" y="105100"/>
            <a:ext cx="7967906"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Components for 2025-2026 Substantial Approval (Part 2)</a:t>
            </a:r>
            <a:br>
              <a:rPr lang="en" dirty="0"/>
            </a:br>
            <a:r>
              <a:rPr lang="en" dirty="0"/>
              <a:t>Due by June 30, 2025</a:t>
            </a:r>
            <a:endParaRPr dirty="0"/>
          </a:p>
        </p:txBody>
      </p:sp>
      <p:graphicFrame>
        <p:nvGraphicFramePr>
          <p:cNvPr id="1094" name="Google Shape;1094;p137"/>
          <p:cNvGraphicFramePr/>
          <p:nvPr>
            <p:extLst>
              <p:ext uri="{D42A27DB-BD31-4B8C-83A1-F6EECF244321}">
                <p14:modId xmlns:p14="http://schemas.microsoft.com/office/powerpoint/2010/main" val="2138684689"/>
              </p:ext>
            </p:extLst>
          </p:nvPr>
        </p:nvGraphicFramePr>
        <p:xfrm>
          <a:off x="311700" y="947550"/>
          <a:ext cx="8594200" cy="3414335"/>
        </p:xfrm>
        <a:graphic>
          <a:graphicData uri="http://schemas.openxmlformats.org/drawingml/2006/table">
            <a:tbl>
              <a:tblPr firstRow="1">
                <a:noFill/>
                <a:tableStyleId>{EE707CD7-65E2-4BAF-A15C-3F3FB2CA3613}</a:tableStyleId>
              </a:tblPr>
              <a:tblGrid>
                <a:gridCol w="2870150">
                  <a:extLst>
                    <a:ext uri="{9D8B030D-6E8A-4147-A177-3AD203B41FA5}">
                      <a16:colId xmlns:a16="http://schemas.microsoft.com/office/drawing/2014/main" val="20000"/>
                    </a:ext>
                  </a:extLst>
                </a:gridCol>
                <a:gridCol w="5724050">
                  <a:extLst>
                    <a:ext uri="{9D8B030D-6E8A-4147-A177-3AD203B41FA5}">
                      <a16:colId xmlns:a16="http://schemas.microsoft.com/office/drawing/2014/main" val="20001"/>
                    </a:ext>
                  </a:extLst>
                </a:gridCol>
              </a:tblGrid>
              <a:tr h="318925">
                <a:tc>
                  <a:txBody>
                    <a:bodyPr/>
                    <a:lstStyle/>
                    <a:p>
                      <a:pPr marL="0" lvl="0" indent="0" algn="ctr" rtl="0">
                        <a:lnSpc>
                          <a:spcPct val="115000"/>
                        </a:lnSpc>
                        <a:spcBef>
                          <a:spcPts val="0"/>
                        </a:spcBef>
                        <a:spcAft>
                          <a:spcPts val="0"/>
                        </a:spcAft>
                        <a:buNone/>
                      </a:pPr>
                      <a:r>
                        <a:rPr lang="en" sz="1200" b="1">
                          <a:latin typeface="Calibri"/>
                          <a:ea typeface="Calibri"/>
                          <a:cs typeface="Calibri"/>
                          <a:sym typeface="Calibri"/>
                        </a:rPr>
                        <a:t>Section</a:t>
                      </a:r>
                      <a:endParaRPr sz="1200" b="1" u="sng">
                        <a:solidFill>
                          <a:srgbClr val="0563C1"/>
                        </a:solidFill>
                        <a:latin typeface="Calibri"/>
                        <a:ea typeface="Calibri"/>
                        <a:cs typeface="Calibri"/>
                        <a:sym typeface="Calibri"/>
                      </a:endParaRPr>
                    </a:p>
                  </a:txBody>
                  <a:tcPr marL="28575" marR="28575" marT="91425" marB="91425" anchor="ctr">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CCCCCC"/>
                    </a:solidFill>
                  </a:tcPr>
                </a:tc>
                <a:tc>
                  <a:txBody>
                    <a:bodyPr/>
                    <a:lstStyle/>
                    <a:p>
                      <a:pPr marL="0" lvl="0" indent="0" algn="ctr" rtl="0">
                        <a:lnSpc>
                          <a:spcPct val="115000"/>
                        </a:lnSpc>
                        <a:spcBef>
                          <a:spcPts val="0"/>
                        </a:spcBef>
                        <a:spcAft>
                          <a:spcPts val="0"/>
                        </a:spcAft>
                        <a:buNone/>
                      </a:pPr>
                      <a:r>
                        <a:rPr lang="en" sz="1200" b="1">
                          <a:latin typeface="Calibri"/>
                          <a:ea typeface="Calibri"/>
                          <a:cs typeface="Calibri"/>
                          <a:sym typeface="Calibri"/>
                        </a:rPr>
                        <a:t>Minimum Required for Approval</a:t>
                      </a:r>
                      <a:endParaRPr sz="1200" b="1">
                        <a:latin typeface="Calibri"/>
                        <a:ea typeface="Calibri"/>
                        <a:cs typeface="Calibri"/>
                        <a:sym typeface="Calibri"/>
                      </a:endParaRPr>
                    </a:p>
                  </a:txBody>
                  <a:tcPr marL="28575" marR="28575" marT="91425" marB="91425" anchor="ctr">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CCCCCC"/>
                    </a:solidFill>
                  </a:tcPr>
                </a:tc>
                <a:extLst>
                  <a:ext uri="{0D108BD9-81ED-4DB2-BD59-A6C34878D82A}">
                    <a16:rowId xmlns:a16="http://schemas.microsoft.com/office/drawing/2014/main" val="10000"/>
                  </a:ext>
                </a:extLst>
              </a:tr>
              <a:tr h="381000">
                <a:tc>
                  <a:txBody>
                    <a:bodyPr/>
                    <a:lstStyle/>
                    <a:p>
                      <a:pPr marL="0" lvl="0" indent="0" algn="l" rtl="0">
                        <a:lnSpc>
                          <a:spcPct val="115000"/>
                        </a:lnSpc>
                        <a:spcBef>
                          <a:spcPts val="0"/>
                        </a:spcBef>
                        <a:spcAft>
                          <a:spcPts val="0"/>
                        </a:spcAft>
                        <a:buNone/>
                      </a:pPr>
                      <a:r>
                        <a:rPr lang="en" sz="1200">
                          <a:solidFill>
                            <a:schemeClr val="dk1"/>
                          </a:solidFill>
                          <a:latin typeface="Roboto"/>
                          <a:ea typeface="Roboto"/>
                          <a:cs typeface="Roboto"/>
                          <a:sym typeface="Roboto"/>
                        </a:rPr>
                        <a:t>Equitable Distribution of Teachers (EDT)</a:t>
                      </a:r>
                      <a:endParaRPr sz="1200">
                        <a:solidFill>
                          <a:schemeClr val="dk1"/>
                        </a:solidFill>
                        <a:latin typeface="Roboto"/>
                        <a:ea typeface="Roboto"/>
                        <a:cs typeface="Roboto"/>
                        <a:sym typeface="Roboto"/>
                      </a:endParaRPr>
                    </a:p>
                  </a:txBody>
                  <a:tcPr marL="28575" marR="28575" marT="91425" marB="91425" anchor="ctr">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a:latin typeface="Roboto"/>
                          <a:ea typeface="Roboto"/>
                          <a:cs typeface="Roboto"/>
                          <a:sym typeface="Roboto"/>
                        </a:rPr>
                        <a:t>- Response provided for each narrative question. (if applicable)</a:t>
                      </a:r>
                      <a:endParaRPr sz="1200">
                        <a:latin typeface="Roboto"/>
                        <a:ea typeface="Roboto"/>
                        <a:cs typeface="Roboto"/>
                        <a:sym typeface="Roboto"/>
                      </a:endParaRPr>
                    </a:p>
                  </a:txBody>
                  <a:tcPr marL="28575" marR="28575" marT="91425" marB="91425" anchor="ctr">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l" rtl="0">
                        <a:lnSpc>
                          <a:spcPct val="115000"/>
                        </a:lnSpc>
                        <a:spcBef>
                          <a:spcPts val="0"/>
                        </a:spcBef>
                        <a:spcAft>
                          <a:spcPts val="0"/>
                        </a:spcAft>
                        <a:buNone/>
                      </a:pPr>
                      <a:r>
                        <a:rPr lang="en" sz="1200">
                          <a:solidFill>
                            <a:schemeClr val="dk1"/>
                          </a:solidFill>
                          <a:latin typeface="Roboto"/>
                          <a:ea typeface="Roboto"/>
                          <a:cs typeface="Roboto"/>
                          <a:sym typeface="Roboto"/>
                        </a:rPr>
                        <a:t>ESSA School Improvement Narratives</a:t>
                      </a:r>
                      <a:endParaRPr sz="1200">
                        <a:solidFill>
                          <a:schemeClr val="dk1"/>
                        </a:solidFill>
                        <a:latin typeface="Roboto"/>
                        <a:ea typeface="Roboto"/>
                        <a:cs typeface="Roboto"/>
                        <a:sym typeface="Roboto"/>
                      </a:endParaRPr>
                    </a:p>
                  </a:txBody>
                  <a:tcPr marL="28575" marR="28575" marT="91425" marB="91425" anchor="ctr">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a:latin typeface="Roboto"/>
                          <a:ea typeface="Roboto"/>
                          <a:cs typeface="Roboto"/>
                          <a:sym typeface="Roboto"/>
                        </a:rPr>
                        <a:t>- Response provided for each narrative question. (if applicable)</a:t>
                      </a:r>
                      <a:endParaRPr sz="1200">
                        <a:latin typeface="Roboto"/>
                        <a:ea typeface="Roboto"/>
                        <a:cs typeface="Roboto"/>
                        <a:sym typeface="Roboto"/>
                      </a:endParaRPr>
                    </a:p>
                  </a:txBody>
                  <a:tcPr marL="28575" marR="28575" marT="91425" marB="91425" anchor="ctr">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48228">
                <a:tc>
                  <a:txBody>
                    <a:bodyPr/>
                    <a:lstStyle/>
                    <a:p>
                      <a:pPr marL="0" lvl="0" indent="0" algn="l" rtl="0">
                        <a:lnSpc>
                          <a:spcPct val="115000"/>
                        </a:lnSpc>
                        <a:spcBef>
                          <a:spcPts val="0"/>
                        </a:spcBef>
                        <a:spcAft>
                          <a:spcPts val="0"/>
                        </a:spcAft>
                        <a:buNone/>
                      </a:pPr>
                      <a:r>
                        <a:rPr lang="en" sz="1200">
                          <a:solidFill>
                            <a:schemeClr val="dk1"/>
                          </a:solidFill>
                          <a:latin typeface="Roboto"/>
                          <a:ea typeface="Roboto"/>
                          <a:cs typeface="Roboto"/>
                          <a:sym typeface="Roboto"/>
                        </a:rPr>
                        <a:t>Targeted and Additional Targeted Support Schools</a:t>
                      </a:r>
                      <a:endParaRPr sz="1200">
                        <a:solidFill>
                          <a:schemeClr val="dk1"/>
                        </a:solidFill>
                        <a:latin typeface="Roboto"/>
                        <a:ea typeface="Roboto"/>
                        <a:cs typeface="Roboto"/>
                        <a:sym typeface="Roboto"/>
                      </a:endParaRPr>
                    </a:p>
                  </a:txBody>
                  <a:tcPr marL="28575" marR="28575" marT="91425" marB="91425" anchor="ctr">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dirty="0">
                          <a:latin typeface="Roboto"/>
                          <a:ea typeface="Roboto"/>
                          <a:cs typeface="Roboto"/>
                          <a:sym typeface="Roboto"/>
                        </a:rPr>
                        <a:t>For each school, indicate whether the district is exiting the school from TS/ATS status. </a:t>
                      </a:r>
                      <a:endParaRPr sz="1200" dirty="0">
                        <a:latin typeface="Roboto"/>
                        <a:ea typeface="Roboto"/>
                        <a:cs typeface="Roboto"/>
                        <a:sym typeface="Roboto"/>
                      </a:endParaRPr>
                    </a:p>
                    <a:p>
                      <a:pPr marL="228600" lvl="0" indent="-190500" algn="l" rtl="0">
                        <a:lnSpc>
                          <a:spcPct val="115000"/>
                        </a:lnSpc>
                        <a:spcBef>
                          <a:spcPts val="0"/>
                        </a:spcBef>
                        <a:spcAft>
                          <a:spcPts val="0"/>
                        </a:spcAft>
                        <a:buSzPts val="1200"/>
                        <a:buFont typeface="Roboto"/>
                        <a:buChar char="●"/>
                      </a:pPr>
                      <a:r>
                        <a:rPr lang="en" sz="1200" dirty="0">
                          <a:latin typeface="Roboto"/>
                          <a:ea typeface="Roboto"/>
                          <a:cs typeface="Roboto"/>
                          <a:sym typeface="Roboto"/>
                        </a:rPr>
                        <a:t>If the LEA has indicated in Question 1 that it will annually exit all schools no longer meeting the state's identification criteria, select the "Pending state's identification process" option. When this option is selected, schools will be exited from TS/ATS status if they are not re-identified the subsequent year.</a:t>
                      </a:r>
                      <a:endParaRPr sz="1200" dirty="0">
                        <a:latin typeface="Roboto"/>
                        <a:ea typeface="Roboto"/>
                        <a:cs typeface="Roboto"/>
                        <a:sym typeface="Roboto"/>
                      </a:endParaRPr>
                    </a:p>
                    <a:p>
                      <a:pPr marL="228600" lvl="0" indent="-190500" algn="l" rtl="0">
                        <a:lnSpc>
                          <a:spcPct val="115000"/>
                        </a:lnSpc>
                        <a:spcBef>
                          <a:spcPts val="0"/>
                        </a:spcBef>
                        <a:spcAft>
                          <a:spcPts val="0"/>
                        </a:spcAft>
                        <a:buSzPts val="1200"/>
                        <a:buFont typeface="Roboto"/>
                        <a:buChar char="●"/>
                      </a:pPr>
                      <a:r>
                        <a:rPr lang="en" sz="1200" dirty="0">
                          <a:latin typeface="Roboto"/>
                          <a:ea typeface="Roboto"/>
                          <a:cs typeface="Roboto"/>
                          <a:sym typeface="Roboto"/>
                        </a:rPr>
                        <a:t>If the LEA has indicated that it has established other exit criteria and timelines, select "Yes" to indicate that a school has met the LEA's exit criteria and timeline, or "No" to indicate that the school has not yet met the LEA's exit criteria and timeline. The LEA should keep their process on file for monitoring.</a:t>
                      </a:r>
                      <a:endParaRPr sz="1200" dirty="0">
                        <a:latin typeface="Roboto"/>
                        <a:ea typeface="Roboto"/>
                        <a:cs typeface="Roboto"/>
                        <a:sym typeface="Roboto"/>
                      </a:endParaRPr>
                    </a:p>
                  </a:txBody>
                  <a:tcPr marL="28575" marR="28575" marT="91425" marB="91425" anchor="ctr">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TotalTime>
  <Words>2330</Words>
  <Application>Microsoft Office PowerPoint</Application>
  <PresentationFormat>On-screen Show (16:9)</PresentationFormat>
  <Paragraphs>179</Paragraphs>
  <Slides>20</Slides>
  <Notes>20</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20</vt:i4>
      </vt:variant>
    </vt:vector>
  </HeadingPairs>
  <TitlesOfParts>
    <vt:vector size="28" baseType="lpstr">
      <vt:lpstr>Rockwell</vt:lpstr>
      <vt:lpstr>Roboto</vt:lpstr>
      <vt:lpstr>Roboto Medium</vt:lpstr>
      <vt:lpstr>Arial</vt:lpstr>
      <vt:lpstr>Calibri</vt:lpstr>
      <vt:lpstr>Simple Light</vt:lpstr>
      <vt:lpstr>Simple Light</vt:lpstr>
      <vt:lpstr>Simple Light</vt:lpstr>
      <vt:lpstr>CDE ESEA and ESSER Office Hours  June 12, 2025</vt:lpstr>
      <vt:lpstr>ESEA/ESSER Office Hours</vt:lpstr>
      <vt:lpstr>Updates and Reminders</vt:lpstr>
      <vt:lpstr>Updates</vt:lpstr>
      <vt:lpstr>ESEA &amp; ESSER Reminders and Updates</vt:lpstr>
      <vt:lpstr>2024-2025 Consolidated Application Updates</vt:lpstr>
      <vt:lpstr>First Step: Complete ARAC </vt:lpstr>
      <vt:lpstr>Components for 2025-2026 Substantial Approval (Part 1) Due by June 30, 2025</vt:lpstr>
      <vt:lpstr>Components for 2025-2026 Substantial Approval (Part 2) Due by June 30, 2025</vt:lpstr>
      <vt:lpstr>Components for 2025-2026 Substantial Approval (Part 3) Due by June 30, 2025</vt:lpstr>
      <vt:lpstr>School Improvement Retention of Funds Form</vt:lpstr>
      <vt:lpstr>Components for 2025-2026 Substantial Approval (Part 4) Due by June 30, 2025</vt:lpstr>
      <vt:lpstr>Components for 2025-2026 Substantial Approval (Part 5) Due by June 30, 2025</vt:lpstr>
      <vt:lpstr>When Ready to “Submit”</vt:lpstr>
      <vt:lpstr>Extension Request</vt:lpstr>
      <vt:lpstr>Next Steps</vt:lpstr>
      <vt:lpstr>Resources</vt:lpstr>
      <vt:lpstr>Upcoming Meetings</vt:lpstr>
      <vt:lpstr>Looking Ahead… </vt:lpstr>
      <vt:lpstr>CDE Contacts! Emails: Lastname_Firstinitial@cde.state.co.us (e.g., Smith_a@cde.state.co.us)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June 12, 2025 ESEA Office Hours Presentation</dc:title>
  <cp:lastModifiedBy>Patino, Yazmine</cp:lastModifiedBy>
  <cp:revision>3</cp:revision>
  <dcterms:modified xsi:type="dcterms:W3CDTF">2025-06-12T19:44:52Z</dcterms:modified>
</cp:coreProperties>
</file>